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9" r:id="rId67"/>
    <p:sldId id="330" r:id="rId68"/>
    <p:sldId id="331" r:id="rId69"/>
    <p:sldId id="332" r:id="rId70"/>
    <p:sldId id="333" r:id="rId71"/>
    <p:sldId id="334" r:id="rId72"/>
    <p:sldId id="322"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7" autoAdjust="0"/>
    <p:restoredTop sz="94660"/>
  </p:normalViewPr>
  <p:slideViewPr>
    <p:cSldViewPr snapToGrid="0">
      <p:cViewPr varScale="1">
        <p:scale>
          <a:sx n="83" d="100"/>
          <a:sy n="83" d="100"/>
        </p:scale>
        <p:origin x="68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0B4573-17D3-49C1-AD9E-6571208F0454}" type="datetimeFigureOut">
              <a:rPr lang="en-US" smtClean="0"/>
              <a:t>2/26/2020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29C00A-BBEA-4338-AD24-0A2BDD52A92C}" type="slidenum">
              <a:rPr lang="en-US" smtClean="0"/>
              <a:t>‹#›</a:t>
            </a:fld>
            <a:endParaRPr lang="en-US"/>
          </a:p>
        </p:txBody>
      </p:sp>
    </p:spTree>
    <p:extLst>
      <p:ext uri="{BB962C8B-B14F-4D97-AF65-F5344CB8AC3E}">
        <p14:creationId xmlns:p14="http://schemas.microsoft.com/office/powerpoint/2010/main" val="2258125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Rot="1" noChangeAspect="1" noChangeArrowheads="1" noTextEdit="1"/>
          </p:cNvSpPr>
          <p:nvPr>
            <p:ph type="sldImg"/>
          </p:nvPr>
        </p:nvSpPr>
        <p:spPr>
          <a:ln/>
        </p:spPr>
      </p:sp>
      <p:sp>
        <p:nvSpPr>
          <p:cNvPr id="10243"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Book Antiqua" panose="02040602050305030304" pitchFamily="18" charset="0"/>
            </a:endParaRPr>
          </a:p>
        </p:txBody>
      </p:sp>
    </p:spTree>
    <p:extLst>
      <p:ext uri="{BB962C8B-B14F-4D97-AF65-F5344CB8AC3E}">
        <p14:creationId xmlns:p14="http://schemas.microsoft.com/office/powerpoint/2010/main" val="4107792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Book Antiqua" panose="02040602050305030304" pitchFamily="18" charset="0"/>
            </a:endParaRPr>
          </a:p>
        </p:txBody>
      </p:sp>
    </p:spTree>
    <p:extLst>
      <p:ext uri="{BB962C8B-B14F-4D97-AF65-F5344CB8AC3E}">
        <p14:creationId xmlns:p14="http://schemas.microsoft.com/office/powerpoint/2010/main" val="4275214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Book Antiqua" panose="02040602050305030304" pitchFamily="18" charset="0"/>
            </a:endParaRPr>
          </a:p>
        </p:txBody>
      </p:sp>
    </p:spTree>
    <p:extLst>
      <p:ext uri="{BB962C8B-B14F-4D97-AF65-F5344CB8AC3E}">
        <p14:creationId xmlns:p14="http://schemas.microsoft.com/office/powerpoint/2010/main" val="170402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Book Antiqua" panose="02040602050305030304" pitchFamily="18" charset="0"/>
            </a:endParaRPr>
          </a:p>
        </p:txBody>
      </p:sp>
    </p:spTree>
    <p:extLst>
      <p:ext uri="{BB962C8B-B14F-4D97-AF65-F5344CB8AC3E}">
        <p14:creationId xmlns:p14="http://schemas.microsoft.com/office/powerpoint/2010/main" val="1617653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Book Antiqua" panose="02040602050305030304" pitchFamily="18" charset="0"/>
            </a:endParaRPr>
          </a:p>
        </p:txBody>
      </p:sp>
    </p:spTree>
    <p:extLst>
      <p:ext uri="{BB962C8B-B14F-4D97-AF65-F5344CB8AC3E}">
        <p14:creationId xmlns:p14="http://schemas.microsoft.com/office/powerpoint/2010/main" val="1423452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Book Antiqua" panose="02040602050305030304" pitchFamily="18" charset="0"/>
            </a:endParaRPr>
          </a:p>
        </p:txBody>
      </p:sp>
    </p:spTree>
    <p:extLst>
      <p:ext uri="{BB962C8B-B14F-4D97-AF65-F5344CB8AC3E}">
        <p14:creationId xmlns:p14="http://schemas.microsoft.com/office/powerpoint/2010/main" val="154207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Book Antiqua" panose="02040602050305030304" pitchFamily="18" charset="0"/>
            </a:endParaRPr>
          </a:p>
        </p:txBody>
      </p:sp>
    </p:spTree>
    <p:extLst>
      <p:ext uri="{BB962C8B-B14F-4D97-AF65-F5344CB8AC3E}">
        <p14:creationId xmlns:p14="http://schemas.microsoft.com/office/powerpoint/2010/main" val="3252486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26"/>
          <p:cNvSpPr>
            <a:spLocks noGrp="1" noRot="1" noChangeAspect="1" noChangeArrowheads="1" noTextEdit="1"/>
          </p:cNvSpPr>
          <p:nvPr>
            <p:ph type="sldImg"/>
          </p:nvPr>
        </p:nvSpPr>
        <p:spPr>
          <a:ln/>
        </p:spPr>
      </p:sp>
      <p:sp>
        <p:nvSpPr>
          <p:cNvPr id="40963"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Book Antiqua" panose="02040602050305030304" pitchFamily="18" charset="0"/>
            </a:endParaRPr>
          </a:p>
        </p:txBody>
      </p:sp>
    </p:spTree>
    <p:extLst>
      <p:ext uri="{BB962C8B-B14F-4D97-AF65-F5344CB8AC3E}">
        <p14:creationId xmlns:p14="http://schemas.microsoft.com/office/powerpoint/2010/main" val="546896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26"/>
          <p:cNvSpPr>
            <a:spLocks noGrp="1" noRot="1" noChangeAspect="1" noChangeArrowheads="1" noTextEdit="1"/>
          </p:cNvSpPr>
          <p:nvPr>
            <p:ph type="sldImg"/>
          </p:nvPr>
        </p:nvSpPr>
        <p:spPr>
          <a:ln/>
        </p:spPr>
      </p:sp>
      <p:sp>
        <p:nvSpPr>
          <p:cNvPr id="43011"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Book Antiqua" panose="02040602050305030304" pitchFamily="18" charset="0"/>
            </a:endParaRPr>
          </a:p>
        </p:txBody>
      </p:sp>
    </p:spTree>
    <p:extLst>
      <p:ext uri="{BB962C8B-B14F-4D97-AF65-F5344CB8AC3E}">
        <p14:creationId xmlns:p14="http://schemas.microsoft.com/office/powerpoint/2010/main" val="6733634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26"/>
          <p:cNvSpPr>
            <a:spLocks noGrp="1" noRot="1" noChangeAspect="1" noChangeArrowheads="1" noTextEdit="1"/>
          </p:cNvSpPr>
          <p:nvPr>
            <p:ph type="sldImg"/>
          </p:nvPr>
        </p:nvSpPr>
        <p:spPr>
          <a:ln/>
        </p:spPr>
      </p:sp>
      <p:sp>
        <p:nvSpPr>
          <p:cNvPr id="45059"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Book Antiqua" panose="02040602050305030304" pitchFamily="18" charset="0"/>
            </a:endParaRPr>
          </a:p>
        </p:txBody>
      </p:sp>
    </p:spTree>
    <p:extLst>
      <p:ext uri="{BB962C8B-B14F-4D97-AF65-F5344CB8AC3E}">
        <p14:creationId xmlns:p14="http://schemas.microsoft.com/office/powerpoint/2010/main" val="1885690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26"/>
          <p:cNvSpPr>
            <a:spLocks noGrp="1" noRot="1" noChangeAspect="1" noChangeArrowheads="1" noTextEdit="1"/>
          </p:cNvSpPr>
          <p:nvPr>
            <p:ph type="sldImg"/>
          </p:nvPr>
        </p:nvSpPr>
        <p:spPr>
          <a:ln/>
        </p:spPr>
      </p:sp>
      <p:sp>
        <p:nvSpPr>
          <p:cNvPr id="47107"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Book Antiqua" panose="02040602050305030304" pitchFamily="18" charset="0"/>
            </a:endParaRPr>
          </a:p>
        </p:txBody>
      </p:sp>
    </p:spTree>
    <p:extLst>
      <p:ext uri="{BB962C8B-B14F-4D97-AF65-F5344CB8AC3E}">
        <p14:creationId xmlns:p14="http://schemas.microsoft.com/office/powerpoint/2010/main" val="992782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Book Antiqua" panose="02040602050305030304" pitchFamily="18" charset="0"/>
            </a:endParaRPr>
          </a:p>
        </p:txBody>
      </p:sp>
    </p:spTree>
    <p:extLst>
      <p:ext uri="{BB962C8B-B14F-4D97-AF65-F5344CB8AC3E}">
        <p14:creationId xmlns:p14="http://schemas.microsoft.com/office/powerpoint/2010/main" val="3176344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Book Antiqua" panose="02040602050305030304" pitchFamily="18" charset="0"/>
            </a:endParaRPr>
          </a:p>
        </p:txBody>
      </p:sp>
    </p:spTree>
    <p:extLst>
      <p:ext uri="{BB962C8B-B14F-4D97-AF65-F5344CB8AC3E}">
        <p14:creationId xmlns:p14="http://schemas.microsoft.com/office/powerpoint/2010/main" val="1835778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Book Antiqua" panose="02040602050305030304" pitchFamily="18" charset="0"/>
            </a:endParaRPr>
          </a:p>
        </p:txBody>
      </p:sp>
    </p:spTree>
    <p:extLst>
      <p:ext uri="{BB962C8B-B14F-4D97-AF65-F5344CB8AC3E}">
        <p14:creationId xmlns:p14="http://schemas.microsoft.com/office/powerpoint/2010/main" val="22308877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Book Antiqua" panose="02040602050305030304" pitchFamily="18" charset="0"/>
            </a:endParaRPr>
          </a:p>
        </p:txBody>
      </p:sp>
    </p:spTree>
    <p:extLst>
      <p:ext uri="{BB962C8B-B14F-4D97-AF65-F5344CB8AC3E}">
        <p14:creationId xmlns:p14="http://schemas.microsoft.com/office/powerpoint/2010/main" val="41166587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Book Antiqua" panose="02040602050305030304" pitchFamily="18" charset="0"/>
            </a:endParaRPr>
          </a:p>
        </p:txBody>
      </p:sp>
    </p:spTree>
    <p:extLst>
      <p:ext uri="{BB962C8B-B14F-4D97-AF65-F5344CB8AC3E}">
        <p14:creationId xmlns:p14="http://schemas.microsoft.com/office/powerpoint/2010/main" val="3533944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Book Antiqua" panose="02040602050305030304" pitchFamily="18" charset="0"/>
            </a:endParaRPr>
          </a:p>
        </p:txBody>
      </p:sp>
    </p:spTree>
    <p:extLst>
      <p:ext uri="{BB962C8B-B14F-4D97-AF65-F5344CB8AC3E}">
        <p14:creationId xmlns:p14="http://schemas.microsoft.com/office/powerpoint/2010/main" val="3890485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Book Antiqua" panose="02040602050305030304" pitchFamily="18" charset="0"/>
            </a:endParaRPr>
          </a:p>
        </p:txBody>
      </p:sp>
    </p:spTree>
    <p:extLst>
      <p:ext uri="{BB962C8B-B14F-4D97-AF65-F5344CB8AC3E}">
        <p14:creationId xmlns:p14="http://schemas.microsoft.com/office/powerpoint/2010/main" val="25955504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26"/>
          <p:cNvSpPr>
            <a:spLocks noGrp="1" noRot="1" noChangeAspect="1" noChangeArrowheads="1" noTextEdit="1"/>
          </p:cNvSpPr>
          <p:nvPr>
            <p:ph type="sldImg"/>
          </p:nvPr>
        </p:nvSpPr>
        <p:spPr>
          <a:ln/>
        </p:spPr>
      </p:sp>
      <p:sp>
        <p:nvSpPr>
          <p:cNvPr id="61443"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Book Antiqua" panose="02040602050305030304" pitchFamily="18" charset="0"/>
            </a:endParaRPr>
          </a:p>
        </p:txBody>
      </p:sp>
    </p:spTree>
    <p:extLst>
      <p:ext uri="{BB962C8B-B14F-4D97-AF65-F5344CB8AC3E}">
        <p14:creationId xmlns:p14="http://schemas.microsoft.com/office/powerpoint/2010/main" val="41903270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26"/>
          <p:cNvSpPr>
            <a:spLocks noGrp="1" noRot="1" noChangeAspect="1" noChangeArrowheads="1" noTextEdit="1"/>
          </p:cNvSpPr>
          <p:nvPr>
            <p:ph type="sldImg"/>
          </p:nvPr>
        </p:nvSpPr>
        <p:spPr>
          <a:ln/>
        </p:spPr>
      </p:sp>
      <p:sp>
        <p:nvSpPr>
          <p:cNvPr id="63491"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Book Antiqua" panose="02040602050305030304" pitchFamily="18" charset="0"/>
            </a:endParaRPr>
          </a:p>
        </p:txBody>
      </p:sp>
    </p:spTree>
    <p:extLst>
      <p:ext uri="{BB962C8B-B14F-4D97-AF65-F5344CB8AC3E}">
        <p14:creationId xmlns:p14="http://schemas.microsoft.com/office/powerpoint/2010/main" val="1720048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26"/>
          <p:cNvSpPr>
            <a:spLocks noGrp="1" noRot="1" noChangeAspect="1" noChangeArrowheads="1" noTextEdit="1"/>
          </p:cNvSpPr>
          <p:nvPr>
            <p:ph type="sldImg"/>
          </p:nvPr>
        </p:nvSpPr>
        <p:spPr>
          <a:ln/>
        </p:spPr>
      </p:sp>
      <p:sp>
        <p:nvSpPr>
          <p:cNvPr id="65539"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Book Antiqua" panose="02040602050305030304" pitchFamily="18" charset="0"/>
            </a:endParaRPr>
          </a:p>
        </p:txBody>
      </p:sp>
    </p:spTree>
    <p:extLst>
      <p:ext uri="{BB962C8B-B14F-4D97-AF65-F5344CB8AC3E}">
        <p14:creationId xmlns:p14="http://schemas.microsoft.com/office/powerpoint/2010/main" val="22081820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Book Antiqua" panose="02040602050305030304" pitchFamily="18" charset="0"/>
            </a:endParaRPr>
          </a:p>
        </p:txBody>
      </p:sp>
    </p:spTree>
    <p:extLst>
      <p:ext uri="{BB962C8B-B14F-4D97-AF65-F5344CB8AC3E}">
        <p14:creationId xmlns:p14="http://schemas.microsoft.com/office/powerpoint/2010/main" val="403994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Book Antiqua" panose="02040602050305030304" pitchFamily="18" charset="0"/>
            </a:endParaRPr>
          </a:p>
        </p:txBody>
      </p:sp>
    </p:spTree>
    <p:extLst>
      <p:ext uri="{BB962C8B-B14F-4D97-AF65-F5344CB8AC3E}">
        <p14:creationId xmlns:p14="http://schemas.microsoft.com/office/powerpoint/2010/main" val="20895806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Book Antiqua" panose="02040602050305030304" pitchFamily="18" charset="0"/>
            </a:endParaRPr>
          </a:p>
        </p:txBody>
      </p:sp>
    </p:spTree>
    <p:extLst>
      <p:ext uri="{BB962C8B-B14F-4D97-AF65-F5344CB8AC3E}">
        <p14:creationId xmlns:p14="http://schemas.microsoft.com/office/powerpoint/2010/main" val="10875328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Book Antiqua" panose="02040602050305030304" pitchFamily="18" charset="0"/>
            </a:endParaRPr>
          </a:p>
        </p:txBody>
      </p:sp>
    </p:spTree>
    <p:extLst>
      <p:ext uri="{BB962C8B-B14F-4D97-AF65-F5344CB8AC3E}">
        <p14:creationId xmlns:p14="http://schemas.microsoft.com/office/powerpoint/2010/main" val="16708872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Book Antiqua" panose="02040602050305030304" pitchFamily="18" charset="0"/>
            </a:endParaRPr>
          </a:p>
        </p:txBody>
      </p:sp>
    </p:spTree>
    <p:extLst>
      <p:ext uri="{BB962C8B-B14F-4D97-AF65-F5344CB8AC3E}">
        <p14:creationId xmlns:p14="http://schemas.microsoft.com/office/powerpoint/2010/main" val="42411414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solidFill>
            <a:srgbClr val="FFFFFF"/>
          </a:solidFill>
          <a:ln/>
        </p:spPr>
      </p:sp>
      <p:sp>
        <p:nvSpPr>
          <p:cNvPr id="75779"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Book Antiqua" panose="02040602050305030304" pitchFamily="18" charset="0"/>
            </a:endParaRPr>
          </a:p>
        </p:txBody>
      </p:sp>
    </p:spTree>
    <p:extLst>
      <p:ext uri="{BB962C8B-B14F-4D97-AF65-F5344CB8AC3E}">
        <p14:creationId xmlns:p14="http://schemas.microsoft.com/office/powerpoint/2010/main" val="29469762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Book Antiqua" panose="02040602050305030304" pitchFamily="18" charset="0"/>
            </a:endParaRPr>
          </a:p>
        </p:txBody>
      </p:sp>
    </p:spTree>
    <p:extLst>
      <p:ext uri="{BB962C8B-B14F-4D97-AF65-F5344CB8AC3E}">
        <p14:creationId xmlns:p14="http://schemas.microsoft.com/office/powerpoint/2010/main" val="26499978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Book Antiqua" panose="02040602050305030304" pitchFamily="18" charset="0"/>
            </a:endParaRPr>
          </a:p>
        </p:txBody>
      </p:sp>
    </p:spTree>
    <p:extLst>
      <p:ext uri="{BB962C8B-B14F-4D97-AF65-F5344CB8AC3E}">
        <p14:creationId xmlns:p14="http://schemas.microsoft.com/office/powerpoint/2010/main" val="7624834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Book Antiqua" panose="02040602050305030304" pitchFamily="18" charset="0"/>
            </a:endParaRPr>
          </a:p>
        </p:txBody>
      </p:sp>
    </p:spTree>
    <p:extLst>
      <p:ext uri="{BB962C8B-B14F-4D97-AF65-F5344CB8AC3E}">
        <p14:creationId xmlns:p14="http://schemas.microsoft.com/office/powerpoint/2010/main" val="5844208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Book Antiqua" panose="02040602050305030304" pitchFamily="18" charset="0"/>
            </a:endParaRPr>
          </a:p>
        </p:txBody>
      </p:sp>
    </p:spTree>
    <p:extLst>
      <p:ext uri="{BB962C8B-B14F-4D97-AF65-F5344CB8AC3E}">
        <p14:creationId xmlns:p14="http://schemas.microsoft.com/office/powerpoint/2010/main" val="37787544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Book Antiqua" panose="02040602050305030304" pitchFamily="18" charset="0"/>
            </a:endParaRPr>
          </a:p>
        </p:txBody>
      </p:sp>
    </p:spTree>
    <p:extLst>
      <p:ext uri="{BB962C8B-B14F-4D97-AF65-F5344CB8AC3E}">
        <p14:creationId xmlns:p14="http://schemas.microsoft.com/office/powerpoint/2010/main" val="13263686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Book Antiqua" panose="02040602050305030304" pitchFamily="18" charset="0"/>
            </a:endParaRPr>
          </a:p>
        </p:txBody>
      </p:sp>
    </p:spTree>
    <p:extLst>
      <p:ext uri="{BB962C8B-B14F-4D97-AF65-F5344CB8AC3E}">
        <p14:creationId xmlns:p14="http://schemas.microsoft.com/office/powerpoint/2010/main" val="1128511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Book Antiqua" panose="02040602050305030304" pitchFamily="18" charset="0"/>
            </a:endParaRPr>
          </a:p>
        </p:txBody>
      </p:sp>
    </p:spTree>
    <p:extLst>
      <p:ext uri="{BB962C8B-B14F-4D97-AF65-F5344CB8AC3E}">
        <p14:creationId xmlns:p14="http://schemas.microsoft.com/office/powerpoint/2010/main" val="22322843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Book Antiqua" panose="02040602050305030304" pitchFamily="18" charset="0"/>
            </a:endParaRPr>
          </a:p>
        </p:txBody>
      </p:sp>
    </p:spTree>
    <p:extLst>
      <p:ext uri="{BB962C8B-B14F-4D97-AF65-F5344CB8AC3E}">
        <p14:creationId xmlns:p14="http://schemas.microsoft.com/office/powerpoint/2010/main" val="24009921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Book Antiqua" panose="02040602050305030304" pitchFamily="18" charset="0"/>
            </a:endParaRPr>
          </a:p>
        </p:txBody>
      </p:sp>
    </p:spTree>
    <p:extLst>
      <p:ext uri="{BB962C8B-B14F-4D97-AF65-F5344CB8AC3E}">
        <p14:creationId xmlns:p14="http://schemas.microsoft.com/office/powerpoint/2010/main" val="23952989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Book Antiqua" panose="02040602050305030304" pitchFamily="18" charset="0"/>
            </a:endParaRPr>
          </a:p>
        </p:txBody>
      </p:sp>
    </p:spTree>
    <p:extLst>
      <p:ext uri="{BB962C8B-B14F-4D97-AF65-F5344CB8AC3E}">
        <p14:creationId xmlns:p14="http://schemas.microsoft.com/office/powerpoint/2010/main" val="3052852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Book Antiqua" panose="02040602050305030304" pitchFamily="18" charset="0"/>
            </a:endParaRPr>
          </a:p>
        </p:txBody>
      </p:sp>
    </p:spTree>
    <p:extLst>
      <p:ext uri="{BB962C8B-B14F-4D97-AF65-F5344CB8AC3E}">
        <p14:creationId xmlns:p14="http://schemas.microsoft.com/office/powerpoint/2010/main" val="26705794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Book Antiqua" panose="02040602050305030304" pitchFamily="18" charset="0"/>
            </a:endParaRPr>
          </a:p>
        </p:txBody>
      </p:sp>
    </p:spTree>
    <p:extLst>
      <p:ext uri="{BB962C8B-B14F-4D97-AF65-F5344CB8AC3E}">
        <p14:creationId xmlns:p14="http://schemas.microsoft.com/office/powerpoint/2010/main" val="42365788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Book Antiqua" panose="02040602050305030304" pitchFamily="18" charset="0"/>
            </a:endParaRPr>
          </a:p>
        </p:txBody>
      </p:sp>
    </p:spTree>
    <p:extLst>
      <p:ext uri="{BB962C8B-B14F-4D97-AF65-F5344CB8AC3E}">
        <p14:creationId xmlns:p14="http://schemas.microsoft.com/office/powerpoint/2010/main" val="29642935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Book Antiqua" panose="02040602050305030304" pitchFamily="18" charset="0"/>
            </a:endParaRPr>
          </a:p>
        </p:txBody>
      </p:sp>
    </p:spTree>
    <p:extLst>
      <p:ext uri="{BB962C8B-B14F-4D97-AF65-F5344CB8AC3E}">
        <p14:creationId xmlns:p14="http://schemas.microsoft.com/office/powerpoint/2010/main" val="10623068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Book Antiqua" panose="02040602050305030304" pitchFamily="18" charset="0"/>
            </a:endParaRPr>
          </a:p>
        </p:txBody>
      </p:sp>
    </p:spTree>
    <p:extLst>
      <p:ext uri="{BB962C8B-B14F-4D97-AF65-F5344CB8AC3E}">
        <p14:creationId xmlns:p14="http://schemas.microsoft.com/office/powerpoint/2010/main" val="4147008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Book Antiqua" panose="02040602050305030304" pitchFamily="18" charset="0"/>
            </a:endParaRPr>
          </a:p>
        </p:txBody>
      </p:sp>
    </p:spTree>
    <p:extLst>
      <p:ext uri="{BB962C8B-B14F-4D97-AF65-F5344CB8AC3E}">
        <p14:creationId xmlns:p14="http://schemas.microsoft.com/office/powerpoint/2010/main" val="32004478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Book Antiqua" panose="02040602050305030304" pitchFamily="18" charset="0"/>
            </a:endParaRPr>
          </a:p>
        </p:txBody>
      </p:sp>
    </p:spTree>
    <p:extLst>
      <p:ext uri="{BB962C8B-B14F-4D97-AF65-F5344CB8AC3E}">
        <p14:creationId xmlns:p14="http://schemas.microsoft.com/office/powerpoint/2010/main" val="4249518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Book Antiqua" panose="02040602050305030304" pitchFamily="18" charset="0"/>
            </a:endParaRPr>
          </a:p>
        </p:txBody>
      </p:sp>
    </p:spTree>
    <p:extLst>
      <p:ext uri="{BB962C8B-B14F-4D97-AF65-F5344CB8AC3E}">
        <p14:creationId xmlns:p14="http://schemas.microsoft.com/office/powerpoint/2010/main" val="36728857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Book Antiqua" panose="02040602050305030304" pitchFamily="18" charset="0"/>
            </a:endParaRPr>
          </a:p>
        </p:txBody>
      </p:sp>
    </p:spTree>
    <p:extLst>
      <p:ext uri="{BB962C8B-B14F-4D97-AF65-F5344CB8AC3E}">
        <p14:creationId xmlns:p14="http://schemas.microsoft.com/office/powerpoint/2010/main" val="12158649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Book Antiqua" panose="02040602050305030304" pitchFamily="18" charset="0"/>
            </a:endParaRPr>
          </a:p>
        </p:txBody>
      </p:sp>
    </p:spTree>
    <p:extLst>
      <p:ext uri="{BB962C8B-B14F-4D97-AF65-F5344CB8AC3E}">
        <p14:creationId xmlns:p14="http://schemas.microsoft.com/office/powerpoint/2010/main" val="5206266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Book Antiqua" panose="02040602050305030304" pitchFamily="18" charset="0"/>
            </a:endParaRPr>
          </a:p>
        </p:txBody>
      </p:sp>
    </p:spTree>
    <p:extLst>
      <p:ext uri="{BB962C8B-B14F-4D97-AF65-F5344CB8AC3E}">
        <p14:creationId xmlns:p14="http://schemas.microsoft.com/office/powerpoint/2010/main" val="2708194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Book Antiqua" panose="02040602050305030304" pitchFamily="18" charset="0"/>
            </a:endParaRPr>
          </a:p>
        </p:txBody>
      </p:sp>
    </p:spTree>
    <p:extLst>
      <p:ext uri="{BB962C8B-B14F-4D97-AF65-F5344CB8AC3E}">
        <p14:creationId xmlns:p14="http://schemas.microsoft.com/office/powerpoint/2010/main" val="17715915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Book Antiqua" panose="02040602050305030304" pitchFamily="18" charset="0"/>
            </a:endParaRPr>
          </a:p>
        </p:txBody>
      </p:sp>
    </p:spTree>
    <p:extLst>
      <p:ext uri="{BB962C8B-B14F-4D97-AF65-F5344CB8AC3E}">
        <p14:creationId xmlns:p14="http://schemas.microsoft.com/office/powerpoint/2010/main" val="34474844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xfrm>
            <a:off x="750888" y="1179513"/>
            <a:ext cx="5661025" cy="3184525"/>
          </a:xfrm>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en-US" smtClean="0">
              <a:latin typeface="Book Antiqua" panose="02040602050305030304" pitchFamily="18" charset="0"/>
              <a:cs typeface="Arial" panose="020B0604020202020204" pitchFamily="34" charset="0"/>
            </a:endParaRPr>
          </a:p>
        </p:txBody>
      </p:sp>
    </p:spTree>
    <p:extLst>
      <p:ext uri="{BB962C8B-B14F-4D97-AF65-F5344CB8AC3E}">
        <p14:creationId xmlns:p14="http://schemas.microsoft.com/office/powerpoint/2010/main" val="717015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xfrm>
            <a:off x="750888" y="1179513"/>
            <a:ext cx="5661025" cy="3184525"/>
          </a:xfrm>
          <a:ln/>
        </p:spPr>
      </p:sp>
      <p:sp>
        <p:nvSpPr>
          <p:cNvPr id="1228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en-US" smtClean="0">
              <a:latin typeface="Book Antiqua" panose="02040602050305030304" pitchFamily="18" charset="0"/>
              <a:cs typeface="Arial" panose="020B0604020202020204" pitchFamily="34" charset="0"/>
            </a:endParaRPr>
          </a:p>
        </p:txBody>
      </p:sp>
    </p:spTree>
    <p:extLst>
      <p:ext uri="{BB962C8B-B14F-4D97-AF65-F5344CB8AC3E}">
        <p14:creationId xmlns:p14="http://schemas.microsoft.com/office/powerpoint/2010/main" val="29433981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xfrm>
            <a:off x="1458913" y="1179513"/>
            <a:ext cx="4244975" cy="3184525"/>
          </a:xfrm>
          <a:ln/>
        </p:spPr>
      </p:sp>
      <p:sp>
        <p:nvSpPr>
          <p:cNvPr id="1249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en-US" smtClean="0">
              <a:latin typeface="Book Antiqua" panose="02040602050305030304" pitchFamily="18" charset="0"/>
              <a:cs typeface="Arial" panose="020B0604020202020204" pitchFamily="34" charset="0"/>
            </a:endParaRPr>
          </a:p>
        </p:txBody>
      </p:sp>
    </p:spTree>
    <p:extLst>
      <p:ext uri="{BB962C8B-B14F-4D97-AF65-F5344CB8AC3E}">
        <p14:creationId xmlns:p14="http://schemas.microsoft.com/office/powerpoint/2010/main" val="90404156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xfrm>
            <a:off x="1458913" y="1179513"/>
            <a:ext cx="4244975" cy="3184525"/>
          </a:xfrm>
          <a:ln/>
        </p:spPr>
      </p:sp>
      <p:sp>
        <p:nvSpPr>
          <p:cNvPr id="1290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en-US" smtClean="0">
              <a:latin typeface="Book Antiqua" panose="02040602050305030304" pitchFamily="18" charset="0"/>
              <a:cs typeface="Arial" panose="020B0604020202020204" pitchFamily="34" charset="0"/>
            </a:endParaRPr>
          </a:p>
        </p:txBody>
      </p:sp>
    </p:spTree>
    <p:extLst>
      <p:ext uri="{BB962C8B-B14F-4D97-AF65-F5344CB8AC3E}">
        <p14:creationId xmlns:p14="http://schemas.microsoft.com/office/powerpoint/2010/main" val="34084564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xfrm>
            <a:off x="750888" y="1179513"/>
            <a:ext cx="5661025" cy="3184525"/>
          </a:xfrm>
          <a:ln/>
        </p:spPr>
      </p:sp>
      <p:sp>
        <p:nvSpPr>
          <p:cNvPr id="1331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en-US" smtClean="0">
              <a:latin typeface="Book Antiqua" panose="02040602050305030304" pitchFamily="18" charset="0"/>
              <a:cs typeface="Arial" panose="020B0604020202020204" pitchFamily="34" charset="0"/>
            </a:endParaRPr>
          </a:p>
        </p:txBody>
      </p:sp>
    </p:spTree>
    <p:extLst>
      <p:ext uri="{BB962C8B-B14F-4D97-AF65-F5344CB8AC3E}">
        <p14:creationId xmlns:p14="http://schemas.microsoft.com/office/powerpoint/2010/main" val="579226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Book Antiqua" panose="02040602050305030304" pitchFamily="18" charset="0"/>
            </a:endParaRPr>
          </a:p>
        </p:txBody>
      </p:sp>
    </p:spTree>
    <p:extLst>
      <p:ext uri="{BB962C8B-B14F-4D97-AF65-F5344CB8AC3E}">
        <p14:creationId xmlns:p14="http://schemas.microsoft.com/office/powerpoint/2010/main" val="323143078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xfrm>
            <a:off x="750888" y="1179513"/>
            <a:ext cx="5661025" cy="3184525"/>
          </a:xfrm>
          <a:ln/>
        </p:spPr>
      </p:sp>
      <p:sp>
        <p:nvSpPr>
          <p:cNvPr id="1351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en-US" smtClean="0">
              <a:latin typeface="Book Antiqua" panose="02040602050305030304" pitchFamily="18" charset="0"/>
              <a:cs typeface="Arial" panose="020B0604020202020204" pitchFamily="34" charset="0"/>
            </a:endParaRPr>
          </a:p>
        </p:txBody>
      </p:sp>
    </p:spTree>
    <p:extLst>
      <p:ext uri="{BB962C8B-B14F-4D97-AF65-F5344CB8AC3E}">
        <p14:creationId xmlns:p14="http://schemas.microsoft.com/office/powerpoint/2010/main" val="406532430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Rot="1" noChangeAspect="1" noChangeArrowheads="1" noTextEdit="1"/>
          </p:cNvSpPr>
          <p:nvPr>
            <p:ph type="sldImg"/>
          </p:nvPr>
        </p:nvSpPr>
        <p:spPr>
          <a:ln/>
        </p:spPr>
      </p:sp>
      <p:sp>
        <p:nvSpPr>
          <p:cNvPr id="10243"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Book Antiqua" panose="02040602050305030304" pitchFamily="18" charset="0"/>
            </a:endParaRPr>
          </a:p>
        </p:txBody>
      </p:sp>
    </p:spTree>
    <p:extLst>
      <p:ext uri="{BB962C8B-B14F-4D97-AF65-F5344CB8AC3E}">
        <p14:creationId xmlns:p14="http://schemas.microsoft.com/office/powerpoint/2010/main" val="316805226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Book Antiqua" panose="02040602050305030304" pitchFamily="18" charset="0"/>
            </a:endParaRPr>
          </a:p>
        </p:txBody>
      </p:sp>
    </p:spTree>
    <p:extLst>
      <p:ext uri="{BB962C8B-B14F-4D97-AF65-F5344CB8AC3E}">
        <p14:creationId xmlns:p14="http://schemas.microsoft.com/office/powerpoint/2010/main" val="3954100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Book Antiqua" panose="02040602050305030304" pitchFamily="18" charset="0"/>
            </a:endParaRPr>
          </a:p>
        </p:txBody>
      </p:sp>
    </p:spTree>
    <p:extLst>
      <p:ext uri="{BB962C8B-B14F-4D97-AF65-F5344CB8AC3E}">
        <p14:creationId xmlns:p14="http://schemas.microsoft.com/office/powerpoint/2010/main" val="790052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Book Antiqua" panose="02040602050305030304" pitchFamily="18" charset="0"/>
            </a:endParaRPr>
          </a:p>
        </p:txBody>
      </p:sp>
    </p:spTree>
    <p:extLst>
      <p:ext uri="{BB962C8B-B14F-4D97-AF65-F5344CB8AC3E}">
        <p14:creationId xmlns:p14="http://schemas.microsoft.com/office/powerpoint/2010/main" val="3408753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Book Antiqua" panose="02040602050305030304" pitchFamily="18" charset="0"/>
            </a:endParaRPr>
          </a:p>
        </p:txBody>
      </p:sp>
    </p:spTree>
    <p:extLst>
      <p:ext uri="{BB962C8B-B14F-4D97-AF65-F5344CB8AC3E}">
        <p14:creationId xmlns:p14="http://schemas.microsoft.com/office/powerpoint/2010/main" val="2598836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9ECA76-61E5-4189-AE45-0C8B39561D82}"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E1C3A1-D5CE-40F7-A8EC-37414EB24DD2}" type="slidenum">
              <a:rPr lang="en-US" smtClean="0"/>
              <a:t>‹#›</a:t>
            </a:fld>
            <a:endParaRPr lang="en-US"/>
          </a:p>
        </p:txBody>
      </p:sp>
    </p:spTree>
    <p:extLst>
      <p:ext uri="{BB962C8B-B14F-4D97-AF65-F5344CB8AC3E}">
        <p14:creationId xmlns:p14="http://schemas.microsoft.com/office/powerpoint/2010/main" val="4130160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9ECA76-61E5-4189-AE45-0C8B39561D82}"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E1C3A1-D5CE-40F7-A8EC-37414EB24DD2}" type="slidenum">
              <a:rPr lang="en-US" smtClean="0"/>
              <a:t>‹#›</a:t>
            </a:fld>
            <a:endParaRPr lang="en-US"/>
          </a:p>
        </p:txBody>
      </p:sp>
    </p:spTree>
    <p:extLst>
      <p:ext uri="{BB962C8B-B14F-4D97-AF65-F5344CB8AC3E}">
        <p14:creationId xmlns:p14="http://schemas.microsoft.com/office/powerpoint/2010/main" val="306389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9ECA76-61E5-4189-AE45-0C8B39561D82}"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E1C3A1-D5CE-40F7-A8EC-37414EB24DD2}" type="slidenum">
              <a:rPr lang="en-US" smtClean="0"/>
              <a:t>‹#›</a:t>
            </a:fld>
            <a:endParaRPr lang="en-US"/>
          </a:p>
        </p:txBody>
      </p:sp>
    </p:spTree>
    <p:extLst>
      <p:ext uri="{BB962C8B-B14F-4D97-AF65-F5344CB8AC3E}">
        <p14:creationId xmlns:p14="http://schemas.microsoft.com/office/powerpoint/2010/main" val="2062971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9ECA76-61E5-4189-AE45-0C8B39561D82}"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E1C3A1-D5CE-40F7-A8EC-37414EB24DD2}" type="slidenum">
              <a:rPr lang="en-US" smtClean="0"/>
              <a:t>‹#›</a:t>
            </a:fld>
            <a:endParaRPr lang="en-US"/>
          </a:p>
        </p:txBody>
      </p:sp>
    </p:spTree>
    <p:extLst>
      <p:ext uri="{BB962C8B-B14F-4D97-AF65-F5344CB8AC3E}">
        <p14:creationId xmlns:p14="http://schemas.microsoft.com/office/powerpoint/2010/main" val="1246188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89ECA76-61E5-4189-AE45-0C8B39561D82}"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E1C3A1-D5CE-40F7-A8EC-37414EB24DD2}" type="slidenum">
              <a:rPr lang="en-US" smtClean="0"/>
              <a:t>‹#›</a:t>
            </a:fld>
            <a:endParaRPr lang="en-US"/>
          </a:p>
        </p:txBody>
      </p:sp>
    </p:spTree>
    <p:extLst>
      <p:ext uri="{BB962C8B-B14F-4D97-AF65-F5344CB8AC3E}">
        <p14:creationId xmlns:p14="http://schemas.microsoft.com/office/powerpoint/2010/main" val="393415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9ECA76-61E5-4189-AE45-0C8B39561D82}" type="datetimeFigureOut">
              <a:rPr lang="en-US" smtClean="0"/>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E1C3A1-D5CE-40F7-A8EC-37414EB24DD2}" type="slidenum">
              <a:rPr lang="en-US" smtClean="0"/>
              <a:t>‹#›</a:t>
            </a:fld>
            <a:endParaRPr lang="en-US"/>
          </a:p>
        </p:txBody>
      </p:sp>
    </p:spTree>
    <p:extLst>
      <p:ext uri="{BB962C8B-B14F-4D97-AF65-F5344CB8AC3E}">
        <p14:creationId xmlns:p14="http://schemas.microsoft.com/office/powerpoint/2010/main" val="1310252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9ECA76-61E5-4189-AE45-0C8B39561D82}" type="datetimeFigureOut">
              <a:rPr lang="en-US" smtClean="0"/>
              <a:t>2/26/2020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E1C3A1-D5CE-40F7-A8EC-37414EB24DD2}" type="slidenum">
              <a:rPr lang="en-US" smtClean="0"/>
              <a:t>‹#›</a:t>
            </a:fld>
            <a:endParaRPr lang="en-US"/>
          </a:p>
        </p:txBody>
      </p:sp>
    </p:spTree>
    <p:extLst>
      <p:ext uri="{BB962C8B-B14F-4D97-AF65-F5344CB8AC3E}">
        <p14:creationId xmlns:p14="http://schemas.microsoft.com/office/powerpoint/2010/main" val="3759551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9ECA76-61E5-4189-AE45-0C8B39561D82}" type="datetimeFigureOut">
              <a:rPr lang="en-US" smtClean="0"/>
              <a:t>2/26/2020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E1C3A1-D5CE-40F7-A8EC-37414EB24DD2}" type="slidenum">
              <a:rPr lang="en-US" smtClean="0"/>
              <a:t>‹#›</a:t>
            </a:fld>
            <a:endParaRPr lang="en-US"/>
          </a:p>
        </p:txBody>
      </p:sp>
    </p:spTree>
    <p:extLst>
      <p:ext uri="{BB962C8B-B14F-4D97-AF65-F5344CB8AC3E}">
        <p14:creationId xmlns:p14="http://schemas.microsoft.com/office/powerpoint/2010/main" val="3434024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9ECA76-61E5-4189-AE45-0C8B39561D82}" type="datetimeFigureOut">
              <a:rPr lang="en-US" smtClean="0"/>
              <a:t>2/26/2020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E1C3A1-D5CE-40F7-A8EC-37414EB24DD2}" type="slidenum">
              <a:rPr lang="en-US" smtClean="0"/>
              <a:t>‹#›</a:t>
            </a:fld>
            <a:endParaRPr lang="en-US"/>
          </a:p>
        </p:txBody>
      </p:sp>
    </p:spTree>
    <p:extLst>
      <p:ext uri="{BB962C8B-B14F-4D97-AF65-F5344CB8AC3E}">
        <p14:creationId xmlns:p14="http://schemas.microsoft.com/office/powerpoint/2010/main" val="2517297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89ECA76-61E5-4189-AE45-0C8B39561D82}" type="datetimeFigureOut">
              <a:rPr lang="en-US" smtClean="0"/>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E1C3A1-D5CE-40F7-A8EC-37414EB24DD2}" type="slidenum">
              <a:rPr lang="en-US" smtClean="0"/>
              <a:t>‹#›</a:t>
            </a:fld>
            <a:endParaRPr lang="en-US"/>
          </a:p>
        </p:txBody>
      </p:sp>
    </p:spTree>
    <p:extLst>
      <p:ext uri="{BB962C8B-B14F-4D97-AF65-F5344CB8AC3E}">
        <p14:creationId xmlns:p14="http://schemas.microsoft.com/office/powerpoint/2010/main" val="2599129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89ECA76-61E5-4189-AE45-0C8B39561D82}" type="datetimeFigureOut">
              <a:rPr lang="en-US" smtClean="0"/>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E1C3A1-D5CE-40F7-A8EC-37414EB24DD2}" type="slidenum">
              <a:rPr lang="en-US" smtClean="0"/>
              <a:t>‹#›</a:t>
            </a:fld>
            <a:endParaRPr lang="en-US"/>
          </a:p>
        </p:txBody>
      </p:sp>
    </p:spTree>
    <p:extLst>
      <p:ext uri="{BB962C8B-B14F-4D97-AF65-F5344CB8AC3E}">
        <p14:creationId xmlns:p14="http://schemas.microsoft.com/office/powerpoint/2010/main" val="364018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9ECA76-61E5-4189-AE45-0C8B39561D82}" type="datetimeFigureOut">
              <a:rPr lang="en-US" smtClean="0"/>
              <a:t>2/26/2020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E1C3A1-D5CE-40F7-A8EC-37414EB24DD2}" type="slidenum">
              <a:rPr lang="en-US" smtClean="0"/>
              <a:t>‹#›</a:t>
            </a:fld>
            <a:endParaRPr lang="en-US"/>
          </a:p>
        </p:txBody>
      </p:sp>
    </p:spTree>
    <p:extLst>
      <p:ext uri="{BB962C8B-B14F-4D97-AF65-F5344CB8AC3E}">
        <p14:creationId xmlns:p14="http://schemas.microsoft.com/office/powerpoint/2010/main" val="3556369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hyperlink" Target="https://www.theverge.com/2020/2/26/21154220/coronavirus-experimental-treatment-remdesivir-trials-us-china-ebola" TargetMode="External"/><Relationship Id="rId4" Type="http://schemas.openxmlformats.org/officeDocument/2006/relationships/image" Target="../media/image17.png"/></Relationships>
</file>

<file path=ppt/slides/_rels/slide6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aidsinfo.nih.gov/understanding-hiv-aids/glossary/570/phase-3-trial" TargetMode="External"/><Relationship Id="rId2" Type="http://schemas.openxmlformats.org/officeDocument/2006/relationships/hyperlink" Target="https://fortune.com/2020/02/26/gilead-coronavirus-treatment-clinical-trials-remdesivir/"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2133600" y="2076450"/>
            <a:ext cx="7772400" cy="1143000"/>
          </a:xfrm>
        </p:spPr>
        <p:txBody>
          <a:bodyPr>
            <a:normAutofit fontScale="90000"/>
          </a:bodyPr>
          <a:lstStyle/>
          <a:p>
            <a:pPr algn="ctr"/>
            <a:r>
              <a:rPr lang="en-US" altLang="en-US" dirty="0" smtClean="0"/>
              <a:t>NIH-sponsored, Multicenter Trials &amp; Industry-sponsored Trials</a:t>
            </a:r>
          </a:p>
        </p:txBody>
      </p:sp>
      <p:sp>
        <p:nvSpPr>
          <p:cNvPr id="9219" name="Text Box 4"/>
          <p:cNvSpPr txBox="1">
            <a:spLocks noChangeArrowheads="1"/>
          </p:cNvSpPr>
          <p:nvPr/>
        </p:nvSpPr>
        <p:spPr bwMode="auto">
          <a:xfrm>
            <a:off x="2955925" y="40925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rgbClr val="0000CC"/>
              </a:buClr>
              <a:buSzPct val="70000"/>
              <a:buFont typeface="Wingdings" panose="05000000000000000000" pitchFamily="2" charset="2"/>
              <a:buChar char="l"/>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00CC"/>
              </a:buClr>
              <a:buSzPct val="60000"/>
              <a:buFont typeface="Wingdings" panose="05000000000000000000" pitchFamily="2" charset="2"/>
              <a:buChar char="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00CC"/>
              </a:buClr>
              <a:buSzPct val="100000"/>
              <a:buFont typeface="Wingdings" panose="05000000000000000000" pitchFamily="2" charset="2"/>
              <a:buChar char="Ø"/>
              <a:defRPr sz="24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2400">
              <a:latin typeface="Book Antiqua" panose="02040602050305030304" pitchFamily="18" charset="0"/>
            </a:endParaRPr>
          </a:p>
        </p:txBody>
      </p:sp>
    </p:spTree>
    <p:extLst>
      <p:ext uri="{BB962C8B-B14F-4D97-AF65-F5344CB8AC3E}">
        <p14:creationId xmlns:p14="http://schemas.microsoft.com/office/powerpoint/2010/main" val="1842617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noFill/>
        </p:spPr>
        <p:txBody>
          <a:bodyPr/>
          <a:lstStyle/>
          <a:p>
            <a:r>
              <a:rPr lang="en-US" altLang="en-US" smtClean="0"/>
              <a:t>NIH randomized trial structure</a:t>
            </a:r>
          </a:p>
        </p:txBody>
      </p:sp>
      <p:sp>
        <p:nvSpPr>
          <p:cNvPr id="27651" name="Oval 1"/>
          <p:cNvSpPr>
            <a:spLocks noChangeArrowheads="1"/>
          </p:cNvSpPr>
          <p:nvPr/>
        </p:nvSpPr>
        <p:spPr bwMode="auto">
          <a:xfrm>
            <a:off x="2667000" y="1524000"/>
            <a:ext cx="3048000" cy="1371600"/>
          </a:xfrm>
          <a:prstGeom prst="ellipse">
            <a:avLst/>
          </a:prstGeom>
          <a:solidFill>
            <a:schemeClr val="accent1"/>
          </a:solidFill>
          <a:ln w="12700" algn="ctr">
            <a:solidFill>
              <a:schemeClr val="tx1"/>
            </a:solidFill>
            <a:round/>
            <a:headEnd/>
            <a:tailEnd/>
          </a:ln>
        </p:spPr>
        <p:txBody>
          <a:bodyPr/>
          <a:lstStyle>
            <a:lvl1pPr>
              <a:spcBef>
                <a:spcPct val="20000"/>
              </a:spcBef>
              <a:buClr>
                <a:srgbClr val="0000CC"/>
              </a:buClr>
              <a:buSzPct val="70000"/>
              <a:buFont typeface="Wingdings" panose="05000000000000000000" pitchFamily="2" charset="2"/>
              <a:buChar char="l"/>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00CC"/>
              </a:buClr>
              <a:buSzPct val="60000"/>
              <a:buFont typeface="Wingdings" panose="05000000000000000000" pitchFamily="2" charset="2"/>
              <a:buChar char="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00CC"/>
              </a:buClr>
              <a:buSzPct val="100000"/>
              <a:buFont typeface="Wingdings" panose="05000000000000000000" pitchFamily="2" charset="2"/>
              <a:buChar char="Ø"/>
              <a:defRPr sz="24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2400">
                <a:latin typeface="Book Antiqua" panose="02040602050305030304" pitchFamily="18" charset="0"/>
              </a:rPr>
              <a:t>NIH Project Office</a:t>
            </a:r>
          </a:p>
        </p:txBody>
      </p:sp>
      <p:sp>
        <p:nvSpPr>
          <p:cNvPr id="27652" name="Rectangle 2"/>
          <p:cNvSpPr>
            <a:spLocks noChangeArrowheads="1"/>
          </p:cNvSpPr>
          <p:nvPr/>
        </p:nvSpPr>
        <p:spPr bwMode="auto">
          <a:xfrm>
            <a:off x="2673350" y="3200400"/>
            <a:ext cx="3124200" cy="1066800"/>
          </a:xfrm>
          <a:prstGeom prst="rect">
            <a:avLst/>
          </a:prstGeom>
          <a:solidFill>
            <a:schemeClr val="accent1"/>
          </a:solidFill>
          <a:ln w="12700" algn="ctr">
            <a:solidFill>
              <a:schemeClr val="tx1"/>
            </a:solidFill>
            <a:round/>
            <a:headEnd/>
            <a:tailEnd/>
          </a:ln>
        </p:spPr>
        <p:txBody>
          <a:bodyPr/>
          <a:lstStyle>
            <a:lvl1pPr>
              <a:spcBef>
                <a:spcPct val="20000"/>
              </a:spcBef>
              <a:buClr>
                <a:srgbClr val="0000CC"/>
              </a:buClr>
              <a:buSzPct val="70000"/>
              <a:buFont typeface="Wingdings" panose="05000000000000000000" pitchFamily="2" charset="2"/>
              <a:buChar char="l"/>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00CC"/>
              </a:buClr>
              <a:buSzPct val="60000"/>
              <a:buFont typeface="Wingdings" panose="05000000000000000000" pitchFamily="2" charset="2"/>
              <a:buChar char="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00CC"/>
              </a:buClr>
              <a:buSzPct val="100000"/>
              <a:buFont typeface="Wingdings" panose="05000000000000000000" pitchFamily="2" charset="2"/>
              <a:buChar char="Ø"/>
              <a:defRPr sz="24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2400">
                <a:latin typeface="Book Antiqua" panose="02040602050305030304" pitchFamily="18" charset="0"/>
              </a:rPr>
              <a:t>Study Steering Committee</a:t>
            </a:r>
          </a:p>
        </p:txBody>
      </p:sp>
      <p:sp>
        <p:nvSpPr>
          <p:cNvPr id="27653" name="Oval 3"/>
          <p:cNvSpPr>
            <a:spLocks noChangeArrowheads="1"/>
          </p:cNvSpPr>
          <p:nvPr/>
        </p:nvSpPr>
        <p:spPr bwMode="auto">
          <a:xfrm>
            <a:off x="2105025" y="4387850"/>
            <a:ext cx="1676400" cy="914400"/>
          </a:xfrm>
          <a:prstGeom prst="ellipse">
            <a:avLst/>
          </a:prstGeom>
          <a:solidFill>
            <a:schemeClr val="accent1"/>
          </a:solidFill>
          <a:ln w="12700" algn="ctr">
            <a:solidFill>
              <a:schemeClr val="tx1"/>
            </a:solidFill>
            <a:round/>
            <a:headEnd/>
            <a:tailEnd/>
          </a:ln>
        </p:spPr>
        <p:txBody>
          <a:bodyPr/>
          <a:lstStyle>
            <a:lvl1pPr>
              <a:spcBef>
                <a:spcPct val="20000"/>
              </a:spcBef>
              <a:buClr>
                <a:srgbClr val="0000CC"/>
              </a:buClr>
              <a:buSzPct val="70000"/>
              <a:buFont typeface="Wingdings" panose="05000000000000000000" pitchFamily="2" charset="2"/>
              <a:buChar char="l"/>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00CC"/>
              </a:buClr>
              <a:buSzPct val="60000"/>
              <a:buFont typeface="Wingdings" panose="05000000000000000000" pitchFamily="2" charset="2"/>
              <a:buChar char="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00CC"/>
              </a:buClr>
              <a:buSzPct val="100000"/>
              <a:buFont typeface="Wingdings" panose="05000000000000000000" pitchFamily="2" charset="2"/>
              <a:buChar char="Ø"/>
              <a:defRPr sz="24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400">
                <a:latin typeface="Book Antiqua" panose="02040602050305030304" pitchFamily="18" charset="0"/>
              </a:rPr>
              <a:t>Clinical Coordinating center</a:t>
            </a:r>
          </a:p>
        </p:txBody>
      </p:sp>
      <p:sp>
        <p:nvSpPr>
          <p:cNvPr id="27654" name="Oval 19"/>
          <p:cNvSpPr>
            <a:spLocks noChangeArrowheads="1"/>
          </p:cNvSpPr>
          <p:nvPr/>
        </p:nvSpPr>
        <p:spPr bwMode="auto">
          <a:xfrm>
            <a:off x="2057400" y="5334000"/>
            <a:ext cx="1828800" cy="914400"/>
          </a:xfrm>
          <a:prstGeom prst="ellipse">
            <a:avLst/>
          </a:prstGeom>
          <a:solidFill>
            <a:srgbClr val="DDF0C8"/>
          </a:solidFill>
          <a:ln w="12700" algn="ctr">
            <a:solidFill>
              <a:schemeClr val="tx1"/>
            </a:solidFill>
            <a:round/>
            <a:headEnd/>
            <a:tailEnd/>
          </a:ln>
        </p:spPr>
        <p:txBody>
          <a:bodyPr/>
          <a:lstStyle>
            <a:lvl1pPr>
              <a:spcBef>
                <a:spcPct val="20000"/>
              </a:spcBef>
              <a:buClr>
                <a:srgbClr val="0000CC"/>
              </a:buClr>
              <a:buSzPct val="70000"/>
              <a:buFont typeface="Wingdings" panose="05000000000000000000" pitchFamily="2" charset="2"/>
              <a:buChar char="l"/>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00CC"/>
              </a:buClr>
              <a:buSzPct val="60000"/>
              <a:buFont typeface="Wingdings" panose="05000000000000000000" pitchFamily="2" charset="2"/>
              <a:buChar char="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00CC"/>
              </a:buClr>
              <a:buSzPct val="100000"/>
              <a:buFont typeface="Wingdings" panose="05000000000000000000" pitchFamily="2" charset="2"/>
              <a:buChar char="Ø"/>
              <a:defRPr sz="24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400">
                <a:latin typeface="Book Antiqua" panose="02040602050305030304" pitchFamily="18" charset="0"/>
              </a:rPr>
              <a:t>Data Coordinating Center (DCC)</a:t>
            </a:r>
          </a:p>
        </p:txBody>
      </p:sp>
      <p:sp>
        <p:nvSpPr>
          <p:cNvPr id="27655" name="Oval 4"/>
          <p:cNvSpPr>
            <a:spLocks noChangeArrowheads="1"/>
          </p:cNvSpPr>
          <p:nvPr/>
        </p:nvSpPr>
        <p:spPr bwMode="auto">
          <a:xfrm>
            <a:off x="5181600" y="4589463"/>
            <a:ext cx="1066800" cy="685800"/>
          </a:xfrm>
          <a:prstGeom prst="ellipse">
            <a:avLst/>
          </a:prstGeom>
          <a:solidFill>
            <a:schemeClr val="accent1"/>
          </a:solidFill>
          <a:ln w="12700" algn="ctr">
            <a:solidFill>
              <a:schemeClr val="tx1"/>
            </a:solidFill>
            <a:round/>
            <a:headEnd/>
            <a:tailEnd/>
          </a:ln>
        </p:spPr>
        <p:txBody>
          <a:bodyPr/>
          <a:lstStyle>
            <a:lvl1pPr>
              <a:spcBef>
                <a:spcPct val="20000"/>
              </a:spcBef>
              <a:buClr>
                <a:srgbClr val="0000CC"/>
              </a:buClr>
              <a:buSzPct val="70000"/>
              <a:buFont typeface="Wingdings" panose="05000000000000000000" pitchFamily="2" charset="2"/>
              <a:buChar char="l"/>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00CC"/>
              </a:buClr>
              <a:buSzPct val="60000"/>
              <a:buFont typeface="Wingdings" panose="05000000000000000000" pitchFamily="2" charset="2"/>
              <a:buChar char="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00CC"/>
              </a:buClr>
              <a:buSzPct val="100000"/>
              <a:buFont typeface="Wingdings" panose="05000000000000000000" pitchFamily="2" charset="2"/>
              <a:buChar char="Ø"/>
              <a:defRPr sz="24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200">
                <a:latin typeface="Book Antiqua" panose="02040602050305030304" pitchFamily="18" charset="0"/>
              </a:rPr>
              <a:t>Clinical center</a:t>
            </a:r>
          </a:p>
        </p:txBody>
      </p:sp>
      <p:sp>
        <p:nvSpPr>
          <p:cNvPr id="27656" name="Oval 21"/>
          <p:cNvSpPr>
            <a:spLocks noChangeArrowheads="1"/>
          </p:cNvSpPr>
          <p:nvPr/>
        </p:nvSpPr>
        <p:spPr bwMode="auto">
          <a:xfrm>
            <a:off x="5029200" y="5448300"/>
            <a:ext cx="1066800" cy="685800"/>
          </a:xfrm>
          <a:prstGeom prst="ellipse">
            <a:avLst/>
          </a:prstGeom>
          <a:solidFill>
            <a:schemeClr val="accent1"/>
          </a:solidFill>
          <a:ln w="12700" algn="ctr">
            <a:solidFill>
              <a:schemeClr val="tx1"/>
            </a:solidFill>
            <a:round/>
            <a:headEnd/>
            <a:tailEnd/>
          </a:ln>
        </p:spPr>
        <p:txBody>
          <a:bodyPr/>
          <a:lstStyle>
            <a:lvl1pPr>
              <a:spcBef>
                <a:spcPct val="20000"/>
              </a:spcBef>
              <a:buClr>
                <a:srgbClr val="0000CC"/>
              </a:buClr>
              <a:buSzPct val="70000"/>
              <a:buFont typeface="Wingdings" panose="05000000000000000000" pitchFamily="2" charset="2"/>
              <a:buChar char="l"/>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00CC"/>
              </a:buClr>
              <a:buSzPct val="60000"/>
              <a:buFont typeface="Wingdings" panose="05000000000000000000" pitchFamily="2" charset="2"/>
              <a:buChar char="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00CC"/>
              </a:buClr>
              <a:buSzPct val="100000"/>
              <a:buFont typeface="Wingdings" panose="05000000000000000000" pitchFamily="2" charset="2"/>
              <a:buChar char="Ø"/>
              <a:defRPr sz="24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200">
                <a:latin typeface="Book Antiqua" panose="02040602050305030304" pitchFamily="18" charset="0"/>
              </a:rPr>
              <a:t>Clinical center</a:t>
            </a:r>
          </a:p>
        </p:txBody>
      </p:sp>
      <p:sp>
        <p:nvSpPr>
          <p:cNvPr id="27657" name="Oval 22"/>
          <p:cNvSpPr>
            <a:spLocks noChangeArrowheads="1"/>
          </p:cNvSpPr>
          <p:nvPr/>
        </p:nvSpPr>
        <p:spPr bwMode="auto">
          <a:xfrm>
            <a:off x="6553200" y="5486400"/>
            <a:ext cx="1066800" cy="685800"/>
          </a:xfrm>
          <a:prstGeom prst="ellipse">
            <a:avLst/>
          </a:prstGeom>
          <a:solidFill>
            <a:schemeClr val="accent1"/>
          </a:solidFill>
          <a:ln w="12700" algn="ctr">
            <a:solidFill>
              <a:schemeClr val="tx1"/>
            </a:solidFill>
            <a:round/>
            <a:headEnd/>
            <a:tailEnd/>
          </a:ln>
        </p:spPr>
        <p:txBody>
          <a:bodyPr/>
          <a:lstStyle>
            <a:lvl1pPr>
              <a:spcBef>
                <a:spcPct val="20000"/>
              </a:spcBef>
              <a:buClr>
                <a:srgbClr val="0000CC"/>
              </a:buClr>
              <a:buSzPct val="70000"/>
              <a:buFont typeface="Wingdings" panose="05000000000000000000" pitchFamily="2" charset="2"/>
              <a:buChar char="l"/>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00CC"/>
              </a:buClr>
              <a:buSzPct val="60000"/>
              <a:buFont typeface="Wingdings" panose="05000000000000000000" pitchFamily="2" charset="2"/>
              <a:buChar char="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00CC"/>
              </a:buClr>
              <a:buSzPct val="100000"/>
              <a:buFont typeface="Wingdings" panose="05000000000000000000" pitchFamily="2" charset="2"/>
              <a:buChar char="Ø"/>
              <a:defRPr sz="24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200">
                <a:latin typeface="Book Antiqua" panose="02040602050305030304" pitchFamily="18" charset="0"/>
              </a:rPr>
              <a:t>Clinical center</a:t>
            </a:r>
          </a:p>
        </p:txBody>
      </p:sp>
      <p:sp>
        <p:nvSpPr>
          <p:cNvPr id="27658" name="Oval 23"/>
          <p:cNvSpPr>
            <a:spLocks noChangeArrowheads="1"/>
          </p:cNvSpPr>
          <p:nvPr/>
        </p:nvSpPr>
        <p:spPr bwMode="auto">
          <a:xfrm>
            <a:off x="6553200" y="4610100"/>
            <a:ext cx="1066800" cy="685800"/>
          </a:xfrm>
          <a:prstGeom prst="ellipse">
            <a:avLst/>
          </a:prstGeom>
          <a:solidFill>
            <a:schemeClr val="accent1"/>
          </a:solidFill>
          <a:ln w="12700" algn="ctr">
            <a:solidFill>
              <a:schemeClr val="tx1"/>
            </a:solidFill>
            <a:round/>
            <a:headEnd/>
            <a:tailEnd/>
          </a:ln>
        </p:spPr>
        <p:txBody>
          <a:bodyPr/>
          <a:lstStyle>
            <a:lvl1pPr>
              <a:spcBef>
                <a:spcPct val="20000"/>
              </a:spcBef>
              <a:buClr>
                <a:srgbClr val="0000CC"/>
              </a:buClr>
              <a:buSzPct val="70000"/>
              <a:buFont typeface="Wingdings" panose="05000000000000000000" pitchFamily="2" charset="2"/>
              <a:buChar char="l"/>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00CC"/>
              </a:buClr>
              <a:buSzPct val="60000"/>
              <a:buFont typeface="Wingdings" panose="05000000000000000000" pitchFamily="2" charset="2"/>
              <a:buChar char="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00CC"/>
              </a:buClr>
              <a:buSzPct val="100000"/>
              <a:buFont typeface="Wingdings" panose="05000000000000000000" pitchFamily="2" charset="2"/>
              <a:buChar char="Ø"/>
              <a:defRPr sz="24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200">
                <a:latin typeface="Book Antiqua" panose="02040602050305030304" pitchFamily="18" charset="0"/>
              </a:rPr>
              <a:t>Clinical center</a:t>
            </a:r>
          </a:p>
        </p:txBody>
      </p:sp>
      <p:sp>
        <p:nvSpPr>
          <p:cNvPr id="27659" name="Oval 24"/>
          <p:cNvSpPr>
            <a:spLocks noChangeArrowheads="1"/>
          </p:cNvSpPr>
          <p:nvPr/>
        </p:nvSpPr>
        <p:spPr bwMode="auto">
          <a:xfrm>
            <a:off x="7848600" y="4845050"/>
            <a:ext cx="1066800" cy="685800"/>
          </a:xfrm>
          <a:prstGeom prst="ellipse">
            <a:avLst/>
          </a:prstGeom>
          <a:solidFill>
            <a:schemeClr val="accent1"/>
          </a:solidFill>
          <a:ln w="12700" algn="ctr">
            <a:solidFill>
              <a:schemeClr val="tx1"/>
            </a:solidFill>
            <a:round/>
            <a:headEnd/>
            <a:tailEnd/>
          </a:ln>
        </p:spPr>
        <p:txBody>
          <a:bodyPr/>
          <a:lstStyle>
            <a:lvl1pPr>
              <a:spcBef>
                <a:spcPct val="20000"/>
              </a:spcBef>
              <a:buClr>
                <a:srgbClr val="0000CC"/>
              </a:buClr>
              <a:buSzPct val="70000"/>
              <a:buFont typeface="Wingdings" panose="05000000000000000000" pitchFamily="2" charset="2"/>
              <a:buChar char="l"/>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00CC"/>
              </a:buClr>
              <a:buSzPct val="60000"/>
              <a:buFont typeface="Wingdings" panose="05000000000000000000" pitchFamily="2" charset="2"/>
              <a:buChar char="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00CC"/>
              </a:buClr>
              <a:buSzPct val="100000"/>
              <a:buFont typeface="Wingdings" panose="05000000000000000000" pitchFamily="2" charset="2"/>
              <a:buChar char="Ø"/>
              <a:defRPr sz="24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200">
                <a:latin typeface="Book Antiqua" panose="02040602050305030304" pitchFamily="18" charset="0"/>
              </a:rPr>
              <a:t>More Clinical centers</a:t>
            </a:r>
          </a:p>
        </p:txBody>
      </p:sp>
      <p:cxnSp>
        <p:nvCxnSpPr>
          <p:cNvPr id="27660" name="Straight Arrow Connector 27"/>
          <p:cNvCxnSpPr>
            <a:cxnSpLocks noChangeShapeType="1"/>
            <a:endCxn id="27658" idx="1"/>
          </p:cNvCxnSpPr>
          <p:nvPr/>
        </p:nvCxnSpPr>
        <p:spPr bwMode="auto">
          <a:xfrm>
            <a:off x="5797551" y="4227513"/>
            <a:ext cx="911225" cy="482600"/>
          </a:xfrm>
          <a:prstGeom prst="straightConnector1">
            <a:avLst/>
          </a:prstGeom>
          <a:noFill/>
          <a:ln w="127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7661" name="Straight Arrow Connector 29"/>
          <p:cNvCxnSpPr>
            <a:cxnSpLocks noChangeShapeType="1"/>
          </p:cNvCxnSpPr>
          <p:nvPr/>
        </p:nvCxnSpPr>
        <p:spPr bwMode="auto">
          <a:xfrm>
            <a:off x="4459289" y="4267200"/>
            <a:ext cx="911225" cy="482600"/>
          </a:xfrm>
          <a:prstGeom prst="straightConnector1">
            <a:avLst/>
          </a:prstGeom>
          <a:noFill/>
          <a:ln w="127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7662" name="Straight Arrow Connector 30"/>
          <p:cNvCxnSpPr>
            <a:cxnSpLocks noChangeShapeType="1"/>
            <a:endCxn id="27656" idx="1"/>
          </p:cNvCxnSpPr>
          <p:nvPr/>
        </p:nvCxnSpPr>
        <p:spPr bwMode="auto">
          <a:xfrm>
            <a:off x="4343401" y="4324351"/>
            <a:ext cx="841375" cy="1223963"/>
          </a:xfrm>
          <a:prstGeom prst="straightConnector1">
            <a:avLst/>
          </a:prstGeom>
          <a:noFill/>
          <a:ln w="127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7663" name="Straight Arrow Connector 32"/>
          <p:cNvCxnSpPr>
            <a:cxnSpLocks noChangeShapeType="1"/>
            <a:endCxn id="27657" idx="1"/>
          </p:cNvCxnSpPr>
          <p:nvPr/>
        </p:nvCxnSpPr>
        <p:spPr bwMode="auto">
          <a:xfrm>
            <a:off x="5370513" y="4267201"/>
            <a:ext cx="1338262" cy="1319213"/>
          </a:xfrm>
          <a:prstGeom prst="straightConnector1">
            <a:avLst/>
          </a:prstGeom>
          <a:noFill/>
          <a:ln w="127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7664" name="Straight Arrow Connector 34"/>
          <p:cNvCxnSpPr>
            <a:cxnSpLocks noChangeShapeType="1"/>
          </p:cNvCxnSpPr>
          <p:nvPr/>
        </p:nvCxnSpPr>
        <p:spPr bwMode="auto">
          <a:xfrm>
            <a:off x="5797551" y="3962400"/>
            <a:ext cx="2278063" cy="965200"/>
          </a:xfrm>
          <a:prstGeom prst="straightConnector1">
            <a:avLst/>
          </a:prstGeom>
          <a:noFill/>
          <a:ln w="127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7665" name="Straight Arrow Connector 36"/>
          <p:cNvCxnSpPr>
            <a:cxnSpLocks noChangeShapeType="1"/>
            <a:endCxn id="27655" idx="2"/>
          </p:cNvCxnSpPr>
          <p:nvPr/>
        </p:nvCxnSpPr>
        <p:spPr bwMode="auto">
          <a:xfrm>
            <a:off x="3733800" y="4662489"/>
            <a:ext cx="1447800" cy="269875"/>
          </a:xfrm>
          <a:prstGeom prst="straightConnector1">
            <a:avLst/>
          </a:prstGeom>
          <a:noFill/>
          <a:ln w="12700" algn="ctr">
            <a:solidFill>
              <a:srgbClr val="92D05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7666" name="Straight Arrow Connector 38"/>
          <p:cNvCxnSpPr>
            <a:cxnSpLocks noChangeShapeType="1"/>
            <a:endCxn id="27656" idx="1"/>
          </p:cNvCxnSpPr>
          <p:nvPr/>
        </p:nvCxnSpPr>
        <p:spPr bwMode="auto">
          <a:xfrm>
            <a:off x="3767139" y="4806951"/>
            <a:ext cx="1417637" cy="741363"/>
          </a:xfrm>
          <a:prstGeom prst="straightConnector1">
            <a:avLst/>
          </a:prstGeom>
          <a:noFill/>
          <a:ln w="12700" algn="ctr">
            <a:solidFill>
              <a:srgbClr val="92D05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7667" name="Straight Arrow Connector 14"/>
          <p:cNvCxnSpPr>
            <a:cxnSpLocks noChangeShapeType="1"/>
            <a:stCxn id="27651" idx="4"/>
            <a:endCxn id="27652" idx="0"/>
          </p:cNvCxnSpPr>
          <p:nvPr/>
        </p:nvCxnSpPr>
        <p:spPr bwMode="auto">
          <a:xfrm>
            <a:off x="4191000" y="2895600"/>
            <a:ext cx="44450" cy="304800"/>
          </a:xfrm>
          <a:prstGeom prst="straightConnector1">
            <a:avLst/>
          </a:prstGeom>
          <a:noFill/>
          <a:ln w="127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20" name="Oval 19"/>
          <p:cNvSpPr>
            <a:spLocks noChangeArrowheads="1"/>
          </p:cNvSpPr>
          <p:nvPr/>
        </p:nvSpPr>
        <p:spPr bwMode="auto">
          <a:xfrm>
            <a:off x="4343400" y="3421064"/>
            <a:ext cx="5029200" cy="2827337"/>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0000CC"/>
              </a:buClr>
              <a:buSzPct val="70000"/>
              <a:buFont typeface="Wingdings" panose="05000000000000000000" pitchFamily="2" charset="2"/>
              <a:buChar char="l"/>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00CC"/>
              </a:buClr>
              <a:buSzPct val="60000"/>
              <a:buFont typeface="Wingdings" panose="05000000000000000000" pitchFamily="2" charset="2"/>
              <a:buChar char="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00CC"/>
              </a:buClr>
              <a:buSzPct val="100000"/>
              <a:buFont typeface="Wingdings" panose="05000000000000000000" pitchFamily="2" charset="2"/>
              <a:buChar char="Ø"/>
              <a:defRPr sz="24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2400">
              <a:latin typeface="Book Antiqua" panose="02040602050305030304" pitchFamily="18" charset="0"/>
            </a:endParaRPr>
          </a:p>
        </p:txBody>
      </p:sp>
    </p:spTree>
    <p:extLst>
      <p:ext uri="{BB962C8B-B14F-4D97-AF65-F5344CB8AC3E}">
        <p14:creationId xmlns:p14="http://schemas.microsoft.com/office/powerpoint/2010/main" val="5758187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noFill/>
        </p:spPr>
        <p:txBody>
          <a:bodyPr/>
          <a:lstStyle/>
          <a:p>
            <a:r>
              <a:rPr lang="en-US" altLang="en-US" smtClean="0"/>
              <a:t>NIH-style multicenter studies: </a:t>
            </a:r>
            <a:br>
              <a:rPr lang="en-US" altLang="en-US" smtClean="0"/>
            </a:br>
            <a:r>
              <a:rPr lang="en-US" altLang="en-US" smtClean="0"/>
              <a:t>the cast</a:t>
            </a:r>
          </a:p>
        </p:txBody>
      </p:sp>
      <p:sp>
        <p:nvSpPr>
          <p:cNvPr id="29699" name="Rectangle 3"/>
          <p:cNvSpPr>
            <a:spLocks noGrp="1" noChangeArrowheads="1"/>
          </p:cNvSpPr>
          <p:nvPr>
            <p:ph type="body" idx="1"/>
          </p:nvPr>
        </p:nvSpPr>
        <p:spPr>
          <a:xfrm>
            <a:off x="1981200" y="1447801"/>
            <a:ext cx="7772400" cy="4105275"/>
          </a:xfrm>
          <a:noFill/>
        </p:spPr>
        <p:txBody>
          <a:bodyPr/>
          <a:lstStyle/>
          <a:p>
            <a:r>
              <a:rPr lang="en-US" altLang="en-US"/>
              <a:t>Clinical Sites </a:t>
            </a:r>
          </a:p>
          <a:p>
            <a:pPr lvl="1"/>
            <a:r>
              <a:rPr lang="en-US" altLang="en-US"/>
              <a:t>Recruit and follow patients</a:t>
            </a:r>
          </a:p>
          <a:p>
            <a:pPr lvl="1"/>
            <a:r>
              <a:rPr lang="en-US" altLang="en-US"/>
              <a:t>Implement protocol</a:t>
            </a:r>
          </a:p>
          <a:p>
            <a:pPr lvl="1"/>
            <a:r>
              <a:rPr lang="en-US" altLang="en-US"/>
              <a:t>PI usually participates in study-level discussions through Steering Comm.</a:t>
            </a:r>
          </a:p>
          <a:p>
            <a:pPr lvl="1"/>
            <a:r>
              <a:rPr lang="en-US" altLang="en-US"/>
              <a:t>Trials with 5-10 clinical centers, all on Steering.  </a:t>
            </a:r>
          </a:p>
          <a:p>
            <a:pPr lvl="1"/>
            <a:r>
              <a:rPr lang="en-US" altLang="en-US"/>
              <a:t>&gt; 20 centers, probably less participation</a:t>
            </a:r>
          </a:p>
        </p:txBody>
      </p:sp>
    </p:spTree>
    <p:extLst>
      <p:ext uri="{BB962C8B-B14F-4D97-AF65-F5344CB8AC3E}">
        <p14:creationId xmlns:p14="http://schemas.microsoft.com/office/powerpoint/2010/main" val="360653028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noFill/>
        </p:spPr>
        <p:txBody>
          <a:bodyPr/>
          <a:lstStyle/>
          <a:p>
            <a:r>
              <a:rPr lang="en-US" altLang="en-US" smtClean="0"/>
              <a:t>NIH study TOLSURF</a:t>
            </a:r>
          </a:p>
        </p:txBody>
      </p:sp>
      <p:sp>
        <p:nvSpPr>
          <p:cNvPr id="31747" name="Rectangle 3"/>
          <p:cNvSpPr>
            <a:spLocks noGrp="1" noChangeArrowheads="1"/>
          </p:cNvSpPr>
          <p:nvPr>
            <p:ph type="body" idx="1"/>
          </p:nvPr>
        </p:nvSpPr>
        <p:spPr>
          <a:xfrm>
            <a:off x="1981200" y="1447801"/>
            <a:ext cx="7772400" cy="4105275"/>
          </a:xfrm>
          <a:noFill/>
        </p:spPr>
        <p:txBody>
          <a:bodyPr/>
          <a:lstStyle/>
          <a:p>
            <a:r>
              <a:rPr lang="en-US" altLang="en-US"/>
              <a:t>Trial of surfactant in underweight premature infants (n=511)</a:t>
            </a:r>
          </a:p>
          <a:p>
            <a:r>
              <a:rPr lang="en-US" altLang="en-US"/>
              <a:t>Infants &lt; 28 weeks GA, all given inhaled nitric oxide</a:t>
            </a:r>
          </a:p>
          <a:p>
            <a:r>
              <a:rPr lang="en-US" altLang="en-US"/>
              <a:t>Mean BW=701 gm</a:t>
            </a:r>
          </a:p>
          <a:p>
            <a:r>
              <a:rPr lang="en-US" altLang="en-US"/>
              <a:t>Randomize to surfactant or placebo</a:t>
            </a:r>
          </a:p>
          <a:p>
            <a:r>
              <a:rPr lang="en-US" altLang="en-US"/>
              <a:t>Endpoint:  36 week GA survival without BPD</a:t>
            </a:r>
          </a:p>
          <a:p>
            <a:r>
              <a:rPr lang="en-US" altLang="en-US"/>
              <a:t>Completed 2015 (cost a/o 2009 ~$10million)</a:t>
            </a:r>
          </a:p>
          <a:p>
            <a:endParaRPr lang="en-US" altLang="en-US" sz="2400"/>
          </a:p>
        </p:txBody>
      </p:sp>
    </p:spTree>
    <p:extLst>
      <p:ext uri="{BB962C8B-B14F-4D97-AF65-F5344CB8AC3E}">
        <p14:creationId xmlns:p14="http://schemas.microsoft.com/office/powerpoint/2010/main" val="396504663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noFill/>
        </p:spPr>
        <p:txBody>
          <a:bodyPr/>
          <a:lstStyle/>
          <a:p>
            <a:r>
              <a:rPr lang="en-US" altLang="en-US" smtClean="0"/>
              <a:t>NIH multicenter trial example</a:t>
            </a:r>
            <a:br>
              <a:rPr lang="en-US" altLang="en-US" smtClean="0"/>
            </a:br>
            <a:r>
              <a:rPr lang="en-US" altLang="en-US" smtClean="0"/>
              <a:t>TOLSURF</a:t>
            </a:r>
          </a:p>
        </p:txBody>
      </p:sp>
      <p:sp>
        <p:nvSpPr>
          <p:cNvPr id="33795" name="Oval 1"/>
          <p:cNvSpPr>
            <a:spLocks noChangeArrowheads="1"/>
          </p:cNvSpPr>
          <p:nvPr/>
        </p:nvSpPr>
        <p:spPr bwMode="auto">
          <a:xfrm>
            <a:off x="2667000" y="1524000"/>
            <a:ext cx="3048000" cy="1371600"/>
          </a:xfrm>
          <a:prstGeom prst="ellipse">
            <a:avLst/>
          </a:prstGeom>
          <a:solidFill>
            <a:schemeClr val="accent1"/>
          </a:solidFill>
          <a:ln w="12700" algn="ctr">
            <a:solidFill>
              <a:schemeClr val="tx1"/>
            </a:solidFill>
            <a:round/>
            <a:headEnd/>
            <a:tailEnd/>
          </a:ln>
        </p:spPr>
        <p:txBody>
          <a:bodyPr/>
          <a:lstStyle>
            <a:lvl1pPr>
              <a:spcBef>
                <a:spcPct val="20000"/>
              </a:spcBef>
              <a:buClr>
                <a:srgbClr val="0000CC"/>
              </a:buClr>
              <a:buSzPct val="70000"/>
              <a:buFont typeface="Wingdings" panose="05000000000000000000" pitchFamily="2" charset="2"/>
              <a:buChar char="l"/>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00CC"/>
              </a:buClr>
              <a:buSzPct val="60000"/>
              <a:buFont typeface="Wingdings" panose="05000000000000000000" pitchFamily="2" charset="2"/>
              <a:buChar char="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00CC"/>
              </a:buClr>
              <a:buSzPct val="100000"/>
              <a:buFont typeface="Wingdings" panose="05000000000000000000" pitchFamily="2" charset="2"/>
              <a:buChar char="Ø"/>
              <a:defRPr sz="24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2400">
                <a:latin typeface="Book Antiqua" panose="02040602050305030304" pitchFamily="18" charset="0"/>
              </a:rPr>
              <a:t>NIH Project Office </a:t>
            </a:r>
            <a:r>
              <a:rPr lang="en-US" altLang="en-US" sz="2400">
                <a:solidFill>
                  <a:srgbClr val="FF0000"/>
                </a:solidFill>
                <a:latin typeface="Book Antiqua" panose="02040602050305030304" pitchFamily="18" charset="0"/>
              </a:rPr>
              <a:t>(NHLBI)</a:t>
            </a:r>
          </a:p>
        </p:txBody>
      </p:sp>
      <p:sp>
        <p:nvSpPr>
          <p:cNvPr id="33796" name="Rectangle 2"/>
          <p:cNvSpPr>
            <a:spLocks noChangeArrowheads="1"/>
          </p:cNvSpPr>
          <p:nvPr/>
        </p:nvSpPr>
        <p:spPr bwMode="auto">
          <a:xfrm>
            <a:off x="2673350" y="3200400"/>
            <a:ext cx="3124200" cy="1066800"/>
          </a:xfrm>
          <a:prstGeom prst="rect">
            <a:avLst/>
          </a:prstGeom>
          <a:solidFill>
            <a:schemeClr val="accent1"/>
          </a:solidFill>
          <a:ln w="12700" algn="ctr">
            <a:solidFill>
              <a:schemeClr val="tx1"/>
            </a:solidFill>
            <a:round/>
            <a:headEnd/>
            <a:tailEnd/>
          </a:ln>
        </p:spPr>
        <p:txBody>
          <a:bodyPr/>
          <a:lstStyle>
            <a:lvl1pPr>
              <a:spcBef>
                <a:spcPct val="20000"/>
              </a:spcBef>
              <a:buClr>
                <a:srgbClr val="0000CC"/>
              </a:buClr>
              <a:buSzPct val="70000"/>
              <a:buFont typeface="Wingdings" panose="05000000000000000000" pitchFamily="2" charset="2"/>
              <a:buChar char="l"/>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00CC"/>
              </a:buClr>
              <a:buSzPct val="60000"/>
              <a:buFont typeface="Wingdings" panose="05000000000000000000" pitchFamily="2" charset="2"/>
              <a:buChar char="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00CC"/>
              </a:buClr>
              <a:buSzPct val="100000"/>
              <a:buFont typeface="Wingdings" panose="05000000000000000000" pitchFamily="2" charset="2"/>
              <a:buChar char="Ø"/>
              <a:defRPr sz="24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2400">
                <a:latin typeface="Book Antiqua" panose="02040602050305030304" pitchFamily="18" charset="0"/>
              </a:rPr>
              <a:t>Study Steering Committee</a:t>
            </a:r>
          </a:p>
        </p:txBody>
      </p:sp>
      <p:sp>
        <p:nvSpPr>
          <p:cNvPr id="33797" name="Oval 3"/>
          <p:cNvSpPr>
            <a:spLocks noChangeArrowheads="1"/>
          </p:cNvSpPr>
          <p:nvPr/>
        </p:nvSpPr>
        <p:spPr bwMode="auto">
          <a:xfrm>
            <a:off x="2105025" y="4387850"/>
            <a:ext cx="1676400" cy="914400"/>
          </a:xfrm>
          <a:prstGeom prst="ellipse">
            <a:avLst/>
          </a:prstGeom>
          <a:solidFill>
            <a:schemeClr val="accent1"/>
          </a:solidFill>
          <a:ln w="12700" algn="ctr">
            <a:solidFill>
              <a:schemeClr val="tx1"/>
            </a:solidFill>
            <a:round/>
            <a:headEnd/>
            <a:tailEnd/>
          </a:ln>
        </p:spPr>
        <p:txBody>
          <a:bodyPr/>
          <a:lstStyle>
            <a:lvl1pPr>
              <a:spcBef>
                <a:spcPct val="20000"/>
              </a:spcBef>
              <a:buClr>
                <a:srgbClr val="0000CC"/>
              </a:buClr>
              <a:buSzPct val="70000"/>
              <a:buFont typeface="Wingdings" panose="05000000000000000000" pitchFamily="2" charset="2"/>
              <a:buChar char="l"/>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00CC"/>
              </a:buClr>
              <a:buSzPct val="60000"/>
              <a:buFont typeface="Wingdings" panose="05000000000000000000" pitchFamily="2" charset="2"/>
              <a:buChar char="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00CC"/>
              </a:buClr>
              <a:buSzPct val="100000"/>
              <a:buFont typeface="Wingdings" panose="05000000000000000000" pitchFamily="2" charset="2"/>
              <a:buChar char="Ø"/>
              <a:defRPr sz="24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400">
                <a:solidFill>
                  <a:srgbClr val="FF0000"/>
                </a:solidFill>
                <a:latin typeface="Book Antiqua" panose="02040602050305030304" pitchFamily="18" charset="0"/>
              </a:rPr>
              <a:t>Clinical CC </a:t>
            </a:r>
          </a:p>
          <a:p>
            <a:pPr>
              <a:spcBef>
                <a:spcPct val="0"/>
              </a:spcBef>
              <a:buClrTx/>
              <a:buSzTx/>
              <a:buFontTx/>
              <a:buNone/>
            </a:pPr>
            <a:r>
              <a:rPr lang="en-US" altLang="en-US" sz="1400">
                <a:solidFill>
                  <a:srgbClr val="FF0000"/>
                </a:solidFill>
                <a:latin typeface="Book Antiqua" panose="02040602050305030304" pitchFamily="18" charset="0"/>
              </a:rPr>
              <a:t>R. Ballard, UCSF, Peds</a:t>
            </a:r>
          </a:p>
        </p:txBody>
      </p:sp>
      <p:sp>
        <p:nvSpPr>
          <p:cNvPr id="33798" name="Oval 19"/>
          <p:cNvSpPr>
            <a:spLocks noChangeArrowheads="1"/>
          </p:cNvSpPr>
          <p:nvPr/>
        </p:nvSpPr>
        <p:spPr bwMode="auto">
          <a:xfrm>
            <a:off x="2057400" y="5334000"/>
            <a:ext cx="1828800" cy="914400"/>
          </a:xfrm>
          <a:prstGeom prst="ellipse">
            <a:avLst/>
          </a:prstGeom>
          <a:solidFill>
            <a:srgbClr val="DDF0C8"/>
          </a:solidFill>
          <a:ln w="12700" algn="ctr">
            <a:solidFill>
              <a:schemeClr val="tx1"/>
            </a:solidFill>
            <a:round/>
            <a:headEnd/>
            <a:tailEnd/>
          </a:ln>
        </p:spPr>
        <p:txBody>
          <a:bodyPr/>
          <a:lstStyle>
            <a:lvl1pPr>
              <a:spcBef>
                <a:spcPct val="20000"/>
              </a:spcBef>
              <a:buClr>
                <a:srgbClr val="0000CC"/>
              </a:buClr>
              <a:buSzPct val="70000"/>
              <a:buFont typeface="Wingdings" panose="05000000000000000000" pitchFamily="2" charset="2"/>
              <a:buChar char="l"/>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00CC"/>
              </a:buClr>
              <a:buSzPct val="60000"/>
              <a:buFont typeface="Wingdings" panose="05000000000000000000" pitchFamily="2" charset="2"/>
              <a:buChar char="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00CC"/>
              </a:buClr>
              <a:buSzPct val="100000"/>
              <a:buFont typeface="Wingdings" panose="05000000000000000000" pitchFamily="2" charset="2"/>
              <a:buChar char="Ø"/>
              <a:defRPr sz="24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400">
                <a:solidFill>
                  <a:srgbClr val="FF0000"/>
                </a:solidFill>
                <a:latin typeface="Book Antiqua" panose="02040602050305030304" pitchFamily="18" charset="0"/>
              </a:rPr>
              <a:t>Data CC</a:t>
            </a:r>
          </a:p>
          <a:p>
            <a:pPr>
              <a:spcBef>
                <a:spcPct val="0"/>
              </a:spcBef>
              <a:buClrTx/>
              <a:buSzTx/>
              <a:buFontTx/>
              <a:buNone/>
            </a:pPr>
            <a:r>
              <a:rPr lang="en-US" altLang="en-US" sz="1400">
                <a:solidFill>
                  <a:srgbClr val="FF0000"/>
                </a:solidFill>
                <a:latin typeface="Book Antiqua" panose="02040602050305030304" pitchFamily="18" charset="0"/>
              </a:rPr>
              <a:t>D. Black, </a:t>
            </a:r>
          </a:p>
          <a:p>
            <a:pPr>
              <a:spcBef>
                <a:spcPct val="0"/>
              </a:spcBef>
              <a:buClrTx/>
              <a:buSzTx/>
              <a:buFontTx/>
              <a:buNone/>
            </a:pPr>
            <a:r>
              <a:rPr lang="en-US" altLang="en-US" sz="1400">
                <a:solidFill>
                  <a:srgbClr val="FF0000"/>
                </a:solidFill>
                <a:latin typeface="Book Antiqua" panose="02040602050305030304" pitchFamily="18" charset="0"/>
              </a:rPr>
              <a:t>UCSF, Epi</a:t>
            </a:r>
          </a:p>
        </p:txBody>
      </p:sp>
      <p:sp>
        <p:nvSpPr>
          <p:cNvPr id="33799" name="Oval 4"/>
          <p:cNvSpPr>
            <a:spLocks noChangeArrowheads="1"/>
          </p:cNvSpPr>
          <p:nvPr/>
        </p:nvSpPr>
        <p:spPr bwMode="auto">
          <a:xfrm>
            <a:off x="5181600" y="4589463"/>
            <a:ext cx="1066800" cy="685800"/>
          </a:xfrm>
          <a:prstGeom prst="ellipse">
            <a:avLst/>
          </a:prstGeom>
          <a:solidFill>
            <a:schemeClr val="accent1"/>
          </a:solidFill>
          <a:ln w="12700" algn="ctr">
            <a:solidFill>
              <a:schemeClr val="tx1"/>
            </a:solidFill>
            <a:round/>
            <a:headEnd/>
            <a:tailEnd/>
          </a:ln>
        </p:spPr>
        <p:txBody>
          <a:bodyPr/>
          <a:lstStyle>
            <a:lvl1pPr>
              <a:spcBef>
                <a:spcPct val="20000"/>
              </a:spcBef>
              <a:buClr>
                <a:srgbClr val="0000CC"/>
              </a:buClr>
              <a:buSzPct val="70000"/>
              <a:buFont typeface="Wingdings" panose="05000000000000000000" pitchFamily="2" charset="2"/>
              <a:buChar char="l"/>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00CC"/>
              </a:buClr>
              <a:buSzPct val="60000"/>
              <a:buFont typeface="Wingdings" panose="05000000000000000000" pitchFamily="2" charset="2"/>
              <a:buChar char="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00CC"/>
              </a:buClr>
              <a:buSzPct val="100000"/>
              <a:buFont typeface="Wingdings" panose="05000000000000000000" pitchFamily="2" charset="2"/>
              <a:buChar char="Ø"/>
              <a:defRPr sz="24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200">
                <a:latin typeface="Book Antiqua" panose="02040602050305030304" pitchFamily="18" charset="0"/>
              </a:rPr>
              <a:t>Clinical center</a:t>
            </a:r>
          </a:p>
        </p:txBody>
      </p:sp>
      <p:sp>
        <p:nvSpPr>
          <p:cNvPr id="33800" name="Oval 21"/>
          <p:cNvSpPr>
            <a:spLocks noChangeArrowheads="1"/>
          </p:cNvSpPr>
          <p:nvPr/>
        </p:nvSpPr>
        <p:spPr bwMode="auto">
          <a:xfrm>
            <a:off x="5029200" y="5448300"/>
            <a:ext cx="1066800" cy="685800"/>
          </a:xfrm>
          <a:prstGeom prst="ellipse">
            <a:avLst/>
          </a:prstGeom>
          <a:solidFill>
            <a:schemeClr val="accent1"/>
          </a:solidFill>
          <a:ln w="12700" algn="ctr">
            <a:solidFill>
              <a:schemeClr val="tx1"/>
            </a:solidFill>
            <a:round/>
            <a:headEnd/>
            <a:tailEnd/>
          </a:ln>
        </p:spPr>
        <p:txBody>
          <a:bodyPr/>
          <a:lstStyle>
            <a:lvl1pPr>
              <a:spcBef>
                <a:spcPct val="20000"/>
              </a:spcBef>
              <a:buClr>
                <a:srgbClr val="0000CC"/>
              </a:buClr>
              <a:buSzPct val="70000"/>
              <a:buFont typeface="Wingdings" panose="05000000000000000000" pitchFamily="2" charset="2"/>
              <a:buChar char="l"/>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00CC"/>
              </a:buClr>
              <a:buSzPct val="60000"/>
              <a:buFont typeface="Wingdings" panose="05000000000000000000" pitchFamily="2" charset="2"/>
              <a:buChar char="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00CC"/>
              </a:buClr>
              <a:buSzPct val="100000"/>
              <a:buFont typeface="Wingdings" panose="05000000000000000000" pitchFamily="2" charset="2"/>
              <a:buChar char="Ø"/>
              <a:defRPr sz="24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200">
                <a:latin typeface="Book Antiqua" panose="02040602050305030304" pitchFamily="18" charset="0"/>
              </a:rPr>
              <a:t>Clinical center</a:t>
            </a:r>
          </a:p>
        </p:txBody>
      </p:sp>
      <p:sp>
        <p:nvSpPr>
          <p:cNvPr id="33801" name="Oval 22"/>
          <p:cNvSpPr>
            <a:spLocks noChangeArrowheads="1"/>
          </p:cNvSpPr>
          <p:nvPr/>
        </p:nvSpPr>
        <p:spPr bwMode="auto">
          <a:xfrm>
            <a:off x="6553200" y="5486400"/>
            <a:ext cx="1066800" cy="685800"/>
          </a:xfrm>
          <a:prstGeom prst="ellipse">
            <a:avLst/>
          </a:prstGeom>
          <a:solidFill>
            <a:schemeClr val="accent1"/>
          </a:solidFill>
          <a:ln w="12700" algn="ctr">
            <a:solidFill>
              <a:schemeClr val="tx1"/>
            </a:solidFill>
            <a:round/>
            <a:headEnd/>
            <a:tailEnd/>
          </a:ln>
        </p:spPr>
        <p:txBody>
          <a:bodyPr/>
          <a:lstStyle>
            <a:lvl1pPr>
              <a:spcBef>
                <a:spcPct val="20000"/>
              </a:spcBef>
              <a:buClr>
                <a:srgbClr val="0000CC"/>
              </a:buClr>
              <a:buSzPct val="70000"/>
              <a:buFont typeface="Wingdings" panose="05000000000000000000" pitchFamily="2" charset="2"/>
              <a:buChar char="l"/>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00CC"/>
              </a:buClr>
              <a:buSzPct val="60000"/>
              <a:buFont typeface="Wingdings" panose="05000000000000000000" pitchFamily="2" charset="2"/>
              <a:buChar char="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00CC"/>
              </a:buClr>
              <a:buSzPct val="100000"/>
              <a:buFont typeface="Wingdings" panose="05000000000000000000" pitchFamily="2" charset="2"/>
              <a:buChar char="Ø"/>
              <a:defRPr sz="24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200">
                <a:latin typeface="Book Antiqua" panose="02040602050305030304" pitchFamily="18" charset="0"/>
              </a:rPr>
              <a:t>Clinical center</a:t>
            </a:r>
          </a:p>
        </p:txBody>
      </p:sp>
      <p:sp>
        <p:nvSpPr>
          <p:cNvPr id="33802" name="Oval 23"/>
          <p:cNvSpPr>
            <a:spLocks noChangeArrowheads="1"/>
          </p:cNvSpPr>
          <p:nvPr/>
        </p:nvSpPr>
        <p:spPr bwMode="auto">
          <a:xfrm>
            <a:off x="6553200" y="4610100"/>
            <a:ext cx="1066800" cy="685800"/>
          </a:xfrm>
          <a:prstGeom prst="ellipse">
            <a:avLst/>
          </a:prstGeom>
          <a:solidFill>
            <a:schemeClr val="accent1"/>
          </a:solidFill>
          <a:ln w="12700" algn="ctr">
            <a:solidFill>
              <a:schemeClr val="tx1"/>
            </a:solidFill>
            <a:round/>
            <a:headEnd/>
            <a:tailEnd/>
          </a:ln>
        </p:spPr>
        <p:txBody>
          <a:bodyPr/>
          <a:lstStyle>
            <a:lvl1pPr>
              <a:spcBef>
                <a:spcPct val="20000"/>
              </a:spcBef>
              <a:buClr>
                <a:srgbClr val="0000CC"/>
              </a:buClr>
              <a:buSzPct val="70000"/>
              <a:buFont typeface="Wingdings" panose="05000000000000000000" pitchFamily="2" charset="2"/>
              <a:buChar char="l"/>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00CC"/>
              </a:buClr>
              <a:buSzPct val="60000"/>
              <a:buFont typeface="Wingdings" panose="05000000000000000000" pitchFamily="2" charset="2"/>
              <a:buChar char="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00CC"/>
              </a:buClr>
              <a:buSzPct val="100000"/>
              <a:buFont typeface="Wingdings" panose="05000000000000000000" pitchFamily="2" charset="2"/>
              <a:buChar char="Ø"/>
              <a:defRPr sz="24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200">
                <a:latin typeface="Book Antiqua" panose="02040602050305030304" pitchFamily="18" charset="0"/>
              </a:rPr>
              <a:t>Clinical center</a:t>
            </a:r>
          </a:p>
        </p:txBody>
      </p:sp>
      <p:sp>
        <p:nvSpPr>
          <p:cNvPr id="33803" name="Oval 24"/>
          <p:cNvSpPr>
            <a:spLocks noChangeArrowheads="1"/>
          </p:cNvSpPr>
          <p:nvPr/>
        </p:nvSpPr>
        <p:spPr bwMode="auto">
          <a:xfrm>
            <a:off x="7848600" y="4845050"/>
            <a:ext cx="1066800" cy="685800"/>
          </a:xfrm>
          <a:prstGeom prst="ellipse">
            <a:avLst/>
          </a:prstGeom>
          <a:solidFill>
            <a:schemeClr val="accent1"/>
          </a:solidFill>
          <a:ln w="12700" algn="ctr">
            <a:solidFill>
              <a:schemeClr val="tx1"/>
            </a:solidFill>
            <a:round/>
            <a:headEnd/>
            <a:tailEnd/>
          </a:ln>
        </p:spPr>
        <p:txBody>
          <a:bodyPr/>
          <a:lstStyle>
            <a:lvl1pPr>
              <a:spcBef>
                <a:spcPct val="20000"/>
              </a:spcBef>
              <a:buClr>
                <a:srgbClr val="0000CC"/>
              </a:buClr>
              <a:buSzPct val="70000"/>
              <a:buFont typeface="Wingdings" panose="05000000000000000000" pitchFamily="2" charset="2"/>
              <a:buChar char="l"/>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00CC"/>
              </a:buClr>
              <a:buSzPct val="60000"/>
              <a:buFont typeface="Wingdings" panose="05000000000000000000" pitchFamily="2" charset="2"/>
              <a:buChar char="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00CC"/>
              </a:buClr>
              <a:buSzPct val="100000"/>
              <a:buFont typeface="Wingdings" panose="05000000000000000000" pitchFamily="2" charset="2"/>
              <a:buChar char="Ø"/>
              <a:defRPr sz="24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200">
                <a:latin typeface="Book Antiqua" panose="02040602050305030304" pitchFamily="18" charset="0"/>
              </a:rPr>
              <a:t>15 more centers</a:t>
            </a:r>
          </a:p>
        </p:txBody>
      </p:sp>
      <p:cxnSp>
        <p:nvCxnSpPr>
          <p:cNvPr id="33804" name="Straight Arrow Connector 27"/>
          <p:cNvCxnSpPr>
            <a:cxnSpLocks noChangeShapeType="1"/>
            <a:endCxn id="33802" idx="1"/>
          </p:cNvCxnSpPr>
          <p:nvPr/>
        </p:nvCxnSpPr>
        <p:spPr bwMode="auto">
          <a:xfrm>
            <a:off x="5797551" y="4227513"/>
            <a:ext cx="911225" cy="482600"/>
          </a:xfrm>
          <a:prstGeom prst="straightConnector1">
            <a:avLst/>
          </a:prstGeom>
          <a:noFill/>
          <a:ln w="127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3805" name="Straight Arrow Connector 29"/>
          <p:cNvCxnSpPr>
            <a:cxnSpLocks noChangeShapeType="1"/>
          </p:cNvCxnSpPr>
          <p:nvPr/>
        </p:nvCxnSpPr>
        <p:spPr bwMode="auto">
          <a:xfrm>
            <a:off x="4459289" y="4267200"/>
            <a:ext cx="911225" cy="482600"/>
          </a:xfrm>
          <a:prstGeom prst="straightConnector1">
            <a:avLst/>
          </a:prstGeom>
          <a:noFill/>
          <a:ln w="127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3806" name="Straight Arrow Connector 30"/>
          <p:cNvCxnSpPr>
            <a:cxnSpLocks noChangeShapeType="1"/>
            <a:endCxn id="33800" idx="1"/>
          </p:cNvCxnSpPr>
          <p:nvPr/>
        </p:nvCxnSpPr>
        <p:spPr bwMode="auto">
          <a:xfrm>
            <a:off x="4343401" y="4324351"/>
            <a:ext cx="841375" cy="1223963"/>
          </a:xfrm>
          <a:prstGeom prst="straightConnector1">
            <a:avLst/>
          </a:prstGeom>
          <a:noFill/>
          <a:ln w="127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3807" name="Straight Arrow Connector 32"/>
          <p:cNvCxnSpPr>
            <a:cxnSpLocks noChangeShapeType="1"/>
            <a:endCxn id="33801" idx="1"/>
          </p:cNvCxnSpPr>
          <p:nvPr/>
        </p:nvCxnSpPr>
        <p:spPr bwMode="auto">
          <a:xfrm>
            <a:off x="5370513" y="4267201"/>
            <a:ext cx="1338262" cy="1319213"/>
          </a:xfrm>
          <a:prstGeom prst="straightConnector1">
            <a:avLst/>
          </a:prstGeom>
          <a:noFill/>
          <a:ln w="127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3808" name="Straight Arrow Connector 34"/>
          <p:cNvCxnSpPr>
            <a:cxnSpLocks noChangeShapeType="1"/>
          </p:cNvCxnSpPr>
          <p:nvPr/>
        </p:nvCxnSpPr>
        <p:spPr bwMode="auto">
          <a:xfrm>
            <a:off x="5797551" y="3962400"/>
            <a:ext cx="2278063" cy="965200"/>
          </a:xfrm>
          <a:prstGeom prst="straightConnector1">
            <a:avLst/>
          </a:prstGeom>
          <a:noFill/>
          <a:ln w="127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3809" name="Straight Arrow Connector 36"/>
          <p:cNvCxnSpPr>
            <a:cxnSpLocks noChangeShapeType="1"/>
            <a:endCxn id="33799" idx="2"/>
          </p:cNvCxnSpPr>
          <p:nvPr/>
        </p:nvCxnSpPr>
        <p:spPr bwMode="auto">
          <a:xfrm>
            <a:off x="3733800" y="4662489"/>
            <a:ext cx="1447800" cy="269875"/>
          </a:xfrm>
          <a:prstGeom prst="straightConnector1">
            <a:avLst/>
          </a:prstGeom>
          <a:noFill/>
          <a:ln w="12700" algn="ctr">
            <a:solidFill>
              <a:srgbClr val="92D05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3810" name="Straight Arrow Connector 38"/>
          <p:cNvCxnSpPr>
            <a:cxnSpLocks noChangeShapeType="1"/>
            <a:endCxn id="33800" idx="1"/>
          </p:cNvCxnSpPr>
          <p:nvPr/>
        </p:nvCxnSpPr>
        <p:spPr bwMode="auto">
          <a:xfrm>
            <a:off x="3767139" y="4806951"/>
            <a:ext cx="1417637" cy="741363"/>
          </a:xfrm>
          <a:prstGeom prst="straightConnector1">
            <a:avLst/>
          </a:prstGeom>
          <a:noFill/>
          <a:ln w="12700" algn="ctr">
            <a:solidFill>
              <a:srgbClr val="92D05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3811" name="Straight Arrow Connector 14"/>
          <p:cNvCxnSpPr>
            <a:cxnSpLocks noChangeShapeType="1"/>
            <a:stCxn id="33795" idx="4"/>
            <a:endCxn id="33796" idx="0"/>
          </p:cNvCxnSpPr>
          <p:nvPr/>
        </p:nvCxnSpPr>
        <p:spPr bwMode="auto">
          <a:xfrm>
            <a:off x="4191000" y="2895600"/>
            <a:ext cx="44450" cy="304800"/>
          </a:xfrm>
          <a:prstGeom prst="straightConnector1">
            <a:avLst/>
          </a:prstGeom>
          <a:noFill/>
          <a:ln w="127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33812" name="Rectangle 2"/>
          <p:cNvSpPr>
            <a:spLocks noChangeArrowheads="1"/>
          </p:cNvSpPr>
          <p:nvPr/>
        </p:nvSpPr>
        <p:spPr bwMode="auto">
          <a:xfrm>
            <a:off x="7315200" y="3657600"/>
            <a:ext cx="3124200" cy="1066800"/>
          </a:xfrm>
          <a:prstGeom prst="rect">
            <a:avLst/>
          </a:prstGeom>
          <a:solidFill>
            <a:schemeClr val="accent1"/>
          </a:solidFill>
          <a:ln w="12700" algn="ctr">
            <a:solidFill>
              <a:schemeClr val="tx1"/>
            </a:solidFill>
            <a:round/>
            <a:headEnd/>
            <a:tailEnd/>
          </a:ln>
        </p:spPr>
        <p:txBody>
          <a:bodyPr/>
          <a:lstStyle>
            <a:lvl1pPr>
              <a:spcBef>
                <a:spcPct val="20000"/>
              </a:spcBef>
              <a:buClr>
                <a:srgbClr val="0000CC"/>
              </a:buClr>
              <a:buSzPct val="70000"/>
              <a:buFont typeface="Wingdings" panose="05000000000000000000" pitchFamily="2" charset="2"/>
              <a:buChar char="l"/>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00CC"/>
              </a:buClr>
              <a:buSzPct val="60000"/>
              <a:buFont typeface="Wingdings" panose="05000000000000000000" pitchFamily="2" charset="2"/>
              <a:buChar char="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00CC"/>
              </a:buClr>
              <a:buSzPct val="100000"/>
              <a:buFont typeface="Wingdings" panose="05000000000000000000" pitchFamily="2" charset="2"/>
              <a:buChar char="Ø"/>
              <a:defRPr sz="24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2400">
                <a:solidFill>
                  <a:srgbClr val="FF0000"/>
                </a:solidFill>
                <a:latin typeface="Book Antiqua" panose="02040602050305030304" pitchFamily="18" charset="0"/>
              </a:rPr>
              <a:t>25 clinical sites at academic med centers</a:t>
            </a:r>
          </a:p>
        </p:txBody>
      </p:sp>
    </p:spTree>
    <p:extLst>
      <p:ext uri="{BB962C8B-B14F-4D97-AF65-F5344CB8AC3E}">
        <p14:creationId xmlns:p14="http://schemas.microsoft.com/office/powerpoint/2010/main" val="260686271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1"/>
          <p:cNvSpPr>
            <a:spLocks noGrp="1"/>
          </p:cNvSpPr>
          <p:nvPr>
            <p:ph idx="1"/>
          </p:nvPr>
        </p:nvSpPr>
        <p:spPr/>
        <p:txBody>
          <a:bodyPr/>
          <a:lstStyle/>
          <a:p>
            <a:endParaRPr lang="en-US" altLang="en-US" smtClean="0"/>
          </a:p>
        </p:txBody>
      </p:sp>
      <p:sp>
        <p:nvSpPr>
          <p:cNvPr id="35843" name="Title 2"/>
          <p:cNvSpPr>
            <a:spLocks noGrp="1"/>
          </p:cNvSpPr>
          <p:nvPr>
            <p:ph type="title"/>
          </p:nvPr>
        </p:nvSpPr>
        <p:spPr/>
        <p:txBody>
          <a:bodyPr/>
          <a:lstStyle/>
          <a:p>
            <a:endParaRPr lang="en-US" altLang="en-US" smtClean="0"/>
          </a:p>
        </p:txBody>
      </p:sp>
      <p:pic>
        <p:nvPicPr>
          <p:cNvPr id="3584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30312" y="381001"/>
            <a:ext cx="9418638"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Box 4"/>
          <p:cNvSpPr txBox="1">
            <a:spLocks noChangeArrowheads="1"/>
          </p:cNvSpPr>
          <p:nvPr/>
        </p:nvSpPr>
        <p:spPr bwMode="auto">
          <a:xfrm>
            <a:off x="6400800" y="8382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0000"/>
              <a:buFont typeface="Wingdings" panose="05000000000000000000" pitchFamily="2" charset="2"/>
              <a:buChar char="l"/>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00CC"/>
              </a:buClr>
              <a:buSzPct val="60000"/>
              <a:buFont typeface="Wingdings" panose="05000000000000000000" pitchFamily="2" charset="2"/>
              <a:buChar char="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00CC"/>
              </a:buClr>
              <a:buSzPct val="100000"/>
              <a:buFont typeface="Wingdings" panose="05000000000000000000" pitchFamily="2" charset="2"/>
              <a:buChar char="Ø"/>
              <a:defRPr sz="24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2400">
                <a:latin typeface="Book Antiqua" panose="02040602050305030304" pitchFamily="18" charset="0"/>
              </a:rPr>
              <a:t>2015</a:t>
            </a:r>
          </a:p>
        </p:txBody>
      </p:sp>
    </p:spTree>
    <p:extLst>
      <p:ext uri="{BB962C8B-B14F-4D97-AF65-F5344CB8AC3E}">
        <p14:creationId xmlns:p14="http://schemas.microsoft.com/office/powerpoint/2010/main" val="93253182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noFill/>
        </p:spPr>
        <p:txBody>
          <a:bodyPr/>
          <a:lstStyle/>
          <a:p>
            <a:r>
              <a:rPr lang="en-US" altLang="en-US" smtClean="0"/>
              <a:t>Publications Committee</a:t>
            </a:r>
          </a:p>
        </p:txBody>
      </p:sp>
      <p:sp>
        <p:nvSpPr>
          <p:cNvPr id="37891" name="Rectangle 3"/>
          <p:cNvSpPr>
            <a:spLocks noGrp="1" noChangeArrowheads="1"/>
          </p:cNvSpPr>
          <p:nvPr>
            <p:ph type="body" idx="1"/>
          </p:nvPr>
        </p:nvSpPr>
        <p:spPr>
          <a:xfrm>
            <a:off x="1981200" y="1600201"/>
            <a:ext cx="7772400" cy="4105275"/>
          </a:xfrm>
          <a:noFill/>
        </p:spPr>
        <p:txBody>
          <a:bodyPr/>
          <a:lstStyle/>
          <a:p>
            <a:pPr>
              <a:lnSpc>
                <a:spcPct val="90000"/>
              </a:lnSpc>
            </a:pPr>
            <a:r>
              <a:rPr lang="en-US" altLang="en-US"/>
              <a:t>Publications and Analysis Committee</a:t>
            </a:r>
          </a:p>
          <a:p>
            <a:pPr lvl="1">
              <a:lnSpc>
                <a:spcPct val="90000"/>
              </a:lnSpc>
            </a:pPr>
            <a:r>
              <a:rPr lang="en-US" altLang="en-US"/>
              <a:t>Usually a subset of the Steering Committee</a:t>
            </a:r>
          </a:p>
          <a:p>
            <a:pPr lvl="1">
              <a:lnSpc>
                <a:spcPct val="90000"/>
              </a:lnSpc>
            </a:pPr>
            <a:r>
              <a:rPr lang="en-US" altLang="en-US"/>
              <a:t>Reviews and approves proposals for analyses for papers and abstracts.</a:t>
            </a:r>
          </a:p>
          <a:p>
            <a:pPr lvl="1">
              <a:lnSpc>
                <a:spcPct val="90000"/>
              </a:lnSpc>
            </a:pPr>
            <a:r>
              <a:rPr lang="en-US" altLang="en-US"/>
              <a:t>Reviews proposals for and ancillary studies</a:t>
            </a:r>
          </a:p>
          <a:p>
            <a:pPr lvl="1">
              <a:lnSpc>
                <a:spcPct val="90000"/>
              </a:lnSpc>
            </a:pPr>
            <a:r>
              <a:rPr lang="en-US" altLang="en-US"/>
              <a:t>Usually democratic</a:t>
            </a:r>
          </a:p>
        </p:txBody>
      </p:sp>
    </p:spTree>
    <p:extLst>
      <p:ext uri="{BB962C8B-B14F-4D97-AF65-F5344CB8AC3E}">
        <p14:creationId xmlns:p14="http://schemas.microsoft.com/office/powerpoint/2010/main" val="185894146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smtClean="0"/>
              <a:t>For a large study, ideally….</a:t>
            </a:r>
          </a:p>
        </p:txBody>
      </p:sp>
      <p:sp>
        <p:nvSpPr>
          <p:cNvPr id="198659" name="Rectangle 3"/>
          <p:cNvSpPr>
            <a:spLocks noGrp="1" noChangeArrowheads="1"/>
          </p:cNvSpPr>
          <p:nvPr>
            <p:ph type="body" idx="1"/>
          </p:nvPr>
        </p:nvSpPr>
        <p:spPr/>
        <p:txBody>
          <a:bodyPr/>
          <a:lstStyle/>
          <a:p>
            <a:r>
              <a:rPr lang="en-US" altLang="en-US" smtClean="0"/>
              <a:t>You will be the member of Steering committee</a:t>
            </a:r>
          </a:p>
          <a:p>
            <a:pPr lvl="1"/>
            <a:r>
              <a:rPr lang="en-US" altLang="en-US" smtClean="0"/>
              <a:t>Great to be Steering Committee Chair</a:t>
            </a:r>
          </a:p>
          <a:p>
            <a:pPr lvl="1"/>
            <a:r>
              <a:rPr lang="en-US" altLang="en-US" smtClean="0"/>
              <a:t>CCC (and DCC) PI: nice study-wide roles</a:t>
            </a:r>
          </a:p>
          <a:p>
            <a:r>
              <a:rPr lang="en-US" altLang="en-US" smtClean="0"/>
              <a:t>Multicenter study proposals are complex</a:t>
            </a:r>
          </a:p>
          <a:p>
            <a:r>
              <a:rPr lang="en-US" altLang="en-US" smtClean="0"/>
              <a:t>CCC PI or SC Chair:  difficult and usually considered years into a career</a:t>
            </a:r>
          </a:p>
          <a:p>
            <a:pPr>
              <a:buFont typeface="Wingdings" panose="05000000000000000000" pitchFamily="2" charset="2"/>
              <a:buNone/>
            </a:pPr>
            <a:endParaRPr lang="en-US" altLang="en-US" smtClean="0"/>
          </a:p>
        </p:txBody>
      </p:sp>
    </p:spTree>
    <p:extLst>
      <p:ext uri="{BB962C8B-B14F-4D97-AF65-F5344CB8AC3E}">
        <p14:creationId xmlns:p14="http://schemas.microsoft.com/office/powerpoint/2010/main" val="7114498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86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986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9865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865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986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smtClean="0"/>
              <a:t>Reasons to be a site</a:t>
            </a:r>
            <a:br>
              <a:rPr lang="en-US" altLang="en-US" smtClean="0"/>
            </a:br>
            <a:r>
              <a:rPr lang="en-US" altLang="en-US" smtClean="0"/>
              <a:t>NIH multicenter study</a:t>
            </a:r>
          </a:p>
        </p:txBody>
      </p:sp>
      <p:sp>
        <p:nvSpPr>
          <p:cNvPr id="41987" name="Rectangle 3"/>
          <p:cNvSpPr>
            <a:spLocks noGrp="1" noChangeArrowheads="1"/>
          </p:cNvSpPr>
          <p:nvPr>
            <p:ph type="body" idx="1"/>
          </p:nvPr>
        </p:nvSpPr>
        <p:spPr/>
        <p:txBody>
          <a:bodyPr/>
          <a:lstStyle/>
          <a:p>
            <a:r>
              <a:rPr lang="en-US" altLang="en-US" smtClean="0"/>
              <a:t>Participate in scientific investigation </a:t>
            </a:r>
          </a:p>
          <a:p>
            <a:pPr lvl="1"/>
            <a:r>
              <a:rPr lang="en-US" altLang="en-US" smtClean="0"/>
              <a:t>Ideally on Steering Comm </a:t>
            </a:r>
          </a:p>
          <a:p>
            <a:r>
              <a:rPr lang="en-US" altLang="en-US" smtClean="0"/>
              <a:t>Get an inside track on using study-wide data for publications</a:t>
            </a:r>
          </a:p>
          <a:p>
            <a:pPr lvl="1"/>
            <a:r>
              <a:rPr lang="en-US" altLang="en-US" smtClean="0"/>
              <a:t>Get academic credibility</a:t>
            </a:r>
          </a:p>
          <a:p>
            <a:pPr lvl="1"/>
            <a:r>
              <a:rPr lang="en-US" altLang="en-US" smtClean="0"/>
              <a:t>Career advancement</a:t>
            </a:r>
          </a:p>
          <a:p>
            <a:r>
              <a:rPr lang="en-US" altLang="en-US" smtClean="0"/>
              <a:t>Support a research staff</a:t>
            </a:r>
          </a:p>
          <a:p>
            <a:r>
              <a:rPr lang="en-US" altLang="en-US" smtClean="0"/>
              <a:t>Salary support (of course)</a:t>
            </a:r>
          </a:p>
          <a:p>
            <a:pPr>
              <a:buFont typeface="Wingdings" panose="05000000000000000000" pitchFamily="2" charset="2"/>
              <a:buNone/>
            </a:pPr>
            <a:endParaRPr lang="en-US" altLang="en-US" smtClean="0"/>
          </a:p>
        </p:txBody>
      </p:sp>
    </p:spTree>
    <p:extLst>
      <p:ext uri="{BB962C8B-B14F-4D97-AF65-F5344CB8AC3E}">
        <p14:creationId xmlns:p14="http://schemas.microsoft.com/office/powerpoint/2010/main" val="34102118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smtClean="0"/>
              <a:t>Cancer trials are run differently</a:t>
            </a:r>
          </a:p>
        </p:txBody>
      </p:sp>
      <p:sp>
        <p:nvSpPr>
          <p:cNvPr id="44035" name="Rectangle 3"/>
          <p:cNvSpPr>
            <a:spLocks noGrp="1" noChangeArrowheads="1"/>
          </p:cNvSpPr>
          <p:nvPr>
            <p:ph type="body" idx="1"/>
          </p:nvPr>
        </p:nvSpPr>
        <p:spPr/>
        <p:txBody>
          <a:bodyPr/>
          <a:lstStyle/>
          <a:p>
            <a:r>
              <a:rPr lang="en-US" altLang="en-US" smtClean="0"/>
              <a:t>NCI has networks of clinical sites and academic centers</a:t>
            </a:r>
          </a:p>
          <a:p>
            <a:r>
              <a:rPr lang="en-US" altLang="en-US" smtClean="0"/>
              <a:t>More NCI sponsored trials </a:t>
            </a:r>
          </a:p>
          <a:p>
            <a:pPr lvl="1"/>
            <a:r>
              <a:rPr lang="en-US" altLang="en-US" smtClean="0"/>
              <a:t>Can be smaller and disease rarer</a:t>
            </a:r>
          </a:p>
          <a:p>
            <a:r>
              <a:rPr lang="en-US" altLang="en-US" smtClean="0"/>
              <a:t>Industry and NCI may have more collaborations than other areas</a:t>
            </a:r>
          </a:p>
        </p:txBody>
      </p:sp>
    </p:spTree>
    <p:extLst>
      <p:ext uri="{BB962C8B-B14F-4D97-AF65-F5344CB8AC3E}">
        <p14:creationId xmlns:p14="http://schemas.microsoft.com/office/powerpoint/2010/main" val="17950868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smtClean="0"/>
              <a:t>NIH or Industry-sponsored multicenter clinical trial?</a:t>
            </a:r>
          </a:p>
        </p:txBody>
      </p:sp>
      <p:sp>
        <p:nvSpPr>
          <p:cNvPr id="46083" name="Rectangle 3"/>
          <p:cNvSpPr>
            <a:spLocks noGrp="1" noChangeArrowheads="1"/>
          </p:cNvSpPr>
          <p:nvPr>
            <p:ph type="body" idx="1"/>
          </p:nvPr>
        </p:nvSpPr>
        <p:spPr>
          <a:xfrm>
            <a:off x="2209800" y="2041382"/>
            <a:ext cx="7772400" cy="4105275"/>
          </a:xfrm>
        </p:spPr>
        <p:txBody>
          <a:bodyPr/>
          <a:lstStyle/>
          <a:p>
            <a:r>
              <a:rPr lang="en-US" altLang="en-US" dirty="0"/>
              <a:t>NIH trials come about from scientific or clinical question </a:t>
            </a:r>
          </a:p>
          <a:p>
            <a:pPr lvl="1"/>
            <a:r>
              <a:rPr lang="en-US" altLang="en-US" dirty="0"/>
              <a:t>More intellectually stimulating</a:t>
            </a:r>
          </a:p>
          <a:p>
            <a:r>
              <a:rPr lang="en-US" altLang="en-US" dirty="0"/>
              <a:t>Ideal world:  Randomized trials generated to examine interesting or clinically important research question</a:t>
            </a:r>
          </a:p>
          <a:p>
            <a:r>
              <a:rPr lang="en-US" altLang="en-US" dirty="0"/>
              <a:t>Real world:  &gt;95% of trials are industry funded</a:t>
            </a:r>
          </a:p>
          <a:p>
            <a:pPr lvl="1"/>
            <a:r>
              <a:rPr lang="en-US" altLang="en-US" dirty="0"/>
              <a:t>NIH limited funding (and more limited in future likely)</a:t>
            </a:r>
          </a:p>
          <a:p>
            <a:pPr lvl="1"/>
            <a:r>
              <a:rPr lang="en-US" altLang="en-US" dirty="0"/>
              <a:t>Key public health questions </a:t>
            </a:r>
          </a:p>
          <a:p>
            <a:pPr lvl="1">
              <a:buFont typeface="Wingdings" panose="05000000000000000000" pitchFamily="2" charset="2"/>
              <a:buNone/>
            </a:pPr>
            <a:endParaRPr lang="en-US" altLang="en-US" dirty="0" smtClean="0"/>
          </a:p>
          <a:p>
            <a:pPr>
              <a:buFont typeface="Wingdings" panose="05000000000000000000" pitchFamily="2" charset="2"/>
              <a:buNone/>
            </a:pPr>
            <a:endParaRPr lang="en-US" altLang="en-US" dirty="0" smtClean="0"/>
          </a:p>
        </p:txBody>
      </p:sp>
    </p:spTree>
    <p:extLst>
      <p:ext uri="{BB962C8B-B14F-4D97-AF65-F5344CB8AC3E}">
        <p14:creationId xmlns:p14="http://schemas.microsoft.com/office/powerpoint/2010/main" val="3694932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noFill/>
        </p:spPr>
        <p:txBody>
          <a:bodyPr/>
          <a:lstStyle/>
          <a:p>
            <a:r>
              <a:rPr lang="en-US" altLang="en-US" smtClean="0"/>
              <a:t>Outline</a:t>
            </a:r>
          </a:p>
        </p:txBody>
      </p:sp>
      <p:sp>
        <p:nvSpPr>
          <p:cNvPr id="11267" name="Rectangle 3"/>
          <p:cNvSpPr>
            <a:spLocks noGrp="1" noChangeArrowheads="1"/>
          </p:cNvSpPr>
          <p:nvPr>
            <p:ph type="body" idx="1"/>
          </p:nvPr>
        </p:nvSpPr>
        <p:spPr>
          <a:xfrm>
            <a:off x="1981200" y="1600201"/>
            <a:ext cx="7772400" cy="4105275"/>
          </a:xfrm>
          <a:noFill/>
        </p:spPr>
        <p:txBody>
          <a:bodyPr/>
          <a:lstStyle/>
          <a:p>
            <a:r>
              <a:rPr lang="en-US" altLang="en-US" dirty="0" smtClean="0"/>
              <a:t>NIH-style trials</a:t>
            </a:r>
          </a:p>
          <a:p>
            <a:r>
              <a:rPr lang="en-US" altLang="en-US" dirty="0" smtClean="0"/>
              <a:t>Multicenter trials</a:t>
            </a:r>
          </a:p>
          <a:p>
            <a:r>
              <a:rPr lang="en-US" altLang="en-US" dirty="0" smtClean="0"/>
              <a:t>Industry-sponsored trials</a:t>
            </a:r>
          </a:p>
          <a:p>
            <a:pPr lvl="1"/>
            <a:r>
              <a:rPr lang="en-US" altLang="en-US" dirty="0" smtClean="0"/>
              <a:t>Being a site in an industry study</a:t>
            </a:r>
          </a:p>
          <a:p>
            <a:pPr lvl="1"/>
            <a:r>
              <a:rPr lang="en-US" altLang="en-US" dirty="0" smtClean="0"/>
              <a:t>How to work with industry</a:t>
            </a:r>
          </a:p>
          <a:p>
            <a:pPr lvl="2"/>
            <a:r>
              <a:rPr lang="en-US" altLang="en-US" dirty="0" smtClean="0"/>
              <a:t>Publications</a:t>
            </a:r>
          </a:p>
          <a:p>
            <a:pPr lvl="2"/>
            <a:r>
              <a:rPr lang="en-US" altLang="en-US" dirty="0" smtClean="0"/>
              <a:t>Investigator-initiated studies</a:t>
            </a:r>
          </a:p>
          <a:p>
            <a:r>
              <a:rPr lang="en-US" altLang="en-US" dirty="0" smtClean="0"/>
              <a:t>Using data from completed </a:t>
            </a:r>
            <a:r>
              <a:rPr lang="en-US" altLang="en-US" dirty="0" smtClean="0"/>
              <a:t>trials</a:t>
            </a:r>
          </a:p>
          <a:p>
            <a:r>
              <a:rPr lang="en-US" altLang="en-US" dirty="0" smtClean="0"/>
              <a:t>Trial of the week (or year!)</a:t>
            </a:r>
            <a:endParaRPr lang="en-US" altLang="en-US" dirty="0" smtClean="0"/>
          </a:p>
        </p:txBody>
      </p:sp>
    </p:spTree>
    <p:extLst>
      <p:ext uri="{BB962C8B-B14F-4D97-AF65-F5344CB8AC3E}">
        <p14:creationId xmlns:p14="http://schemas.microsoft.com/office/powerpoint/2010/main" val="148081794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2082" name="Picture 2" descr="Vad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6875" y="2438400"/>
            <a:ext cx="3455988"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extBox 1"/>
          <p:cNvSpPr txBox="1">
            <a:spLocks noChangeArrowheads="1"/>
          </p:cNvSpPr>
          <p:nvPr/>
        </p:nvSpPr>
        <p:spPr bwMode="auto">
          <a:xfrm>
            <a:off x="4800600" y="381001"/>
            <a:ext cx="5715000" cy="644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0000"/>
              <a:buFont typeface="Wingdings" panose="05000000000000000000" pitchFamily="2" charset="2"/>
              <a:buChar char="l"/>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00CC"/>
              </a:buClr>
              <a:buSzPct val="60000"/>
              <a:buFont typeface="Wingdings" panose="05000000000000000000" pitchFamily="2" charset="2"/>
              <a:buChar char="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00CC"/>
              </a:buClr>
              <a:buSzPct val="100000"/>
              <a:buFont typeface="Wingdings" panose="05000000000000000000" pitchFamily="2" charset="2"/>
              <a:buChar char="Ø"/>
              <a:defRPr sz="24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41300">
                <a:solidFill>
                  <a:schemeClr val="bg1"/>
                </a:solidFill>
                <a:latin typeface="Book Antiqua" panose="02040602050305030304" pitchFamily="18" charset="0"/>
              </a:rPr>
              <a:t>?</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2335214"/>
            <a:ext cx="2609850" cy="383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a:xfrm>
            <a:off x="2057400" y="187325"/>
            <a:ext cx="7772400" cy="1143000"/>
          </a:xfrm>
          <a:prstGeom prst="rect">
            <a:avLst/>
          </a:prstGeom>
        </p:spPr>
        <p:txBody>
          <a:bodyPr/>
          <a:lstStyle>
            <a:lvl1pPr algn="l" rtl="0" eaLnBrk="0" fontAlgn="base" hangingPunct="0">
              <a:spcBef>
                <a:spcPct val="0"/>
              </a:spcBef>
              <a:spcAft>
                <a:spcPct val="0"/>
              </a:spcAft>
              <a:defRPr sz="4000">
                <a:solidFill>
                  <a:schemeClr val="tx2"/>
                </a:solidFill>
                <a:latin typeface="+mj-lt"/>
                <a:ea typeface="MS PGothic" pitchFamily="34" charset="-128"/>
                <a:cs typeface="ＭＳ Ｐゴシック" charset="-128"/>
              </a:defRPr>
            </a:lvl1pPr>
            <a:lvl2pPr algn="l" rtl="0" eaLnBrk="0" fontAlgn="base" hangingPunct="0">
              <a:spcBef>
                <a:spcPct val="0"/>
              </a:spcBef>
              <a:spcAft>
                <a:spcPct val="0"/>
              </a:spcAft>
              <a:defRPr sz="4000">
                <a:solidFill>
                  <a:schemeClr val="tx2"/>
                </a:solidFill>
                <a:latin typeface="Arial" charset="0"/>
                <a:ea typeface="MS PGothic" pitchFamily="34" charset="-128"/>
                <a:cs typeface="ＭＳ Ｐゴシック" charset="-128"/>
              </a:defRPr>
            </a:lvl2pPr>
            <a:lvl3pPr algn="l" rtl="0" eaLnBrk="0" fontAlgn="base" hangingPunct="0">
              <a:spcBef>
                <a:spcPct val="0"/>
              </a:spcBef>
              <a:spcAft>
                <a:spcPct val="0"/>
              </a:spcAft>
              <a:defRPr sz="4000">
                <a:solidFill>
                  <a:schemeClr val="tx2"/>
                </a:solidFill>
                <a:latin typeface="Arial" charset="0"/>
                <a:ea typeface="MS PGothic" pitchFamily="34" charset="-128"/>
                <a:cs typeface="ＭＳ Ｐゴシック" charset="-128"/>
              </a:defRPr>
            </a:lvl3pPr>
            <a:lvl4pPr algn="l" rtl="0" eaLnBrk="0" fontAlgn="base" hangingPunct="0">
              <a:spcBef>
                <a:spcPct val="0"/>
              </a:spcBef>
              <a:spcAft>
                <a:spcPct val="0"/>
              </a:spcAft>
              <a:defRPr sz="4000">
                <a:solidFill>
                  <a:schemeClr val="tx2"/>
                </a:solidFill>
                <a:latin typeface="Arial" charset="0"/>
                <a:ea typeface="MS PGothic" pitchFamily="34" charset="-128"/>
                <a:cs typeface="ＭＳ Ｐゴシック" charset="-128"/>
              </a:defRPr>
            </a:lvl4pPr>
            <a:lvl5pPr algn="l" rtl="0" eaLnBrk="0" fontAlgn="base" hangingPunct="0">
              <a:spcBef>
                <a:spcPct val="0"/>
              </a:spcBef>
              <a:spcAft>
                <a:spcPct val="0"/>
              </a:spcAft>
              <a:defRPr sz="4000">
                <a:solidFill>
                  <a:schemeClr val="tx2"/>
                </a:solidFill>
                <a:latin typeface="Arial" charset="0"/>
                <a:ea typeface="MS PGothic" pitchFamily="34" charset="-128"/>
                <a:cs typeface="ＭＳ Ｐゴシック" charset="-128"/>
              </a:defRPr>
            </a:lvl5pPr>
            <a:lvl6pPr marL="457200" algn="l" rtl="0" eaLnBrk="0" fontAlgn="base" hangingPunct="0">
              <a:spcBef>
                <a:spcPct val="0"/>
              </a:spcBef>
              <a:spcAft>
                <a:spcPct val="0"/>
              </a:spcAft>
              <a:defRPr sz="4000">
                <a:solidFill>
                  <a:schemeClr val="tx2"/>
                </a:solidFill>
                <a:latin typeface="Arial" charset="0"/>
              </a:defRPr>
            </a:lvl6pPr>
            <a:lvl7pPr marL="914400" algn="l" rtl="0" eaLnBrk="0" fontAlgn="base" hangingPunct="0">
              <a:spcBef>
                <a:spcPct val="0"/>
              </a:spcBef>
              <a:spcAft>
                <a:spcPct val="0"/>
              </a:spcAft>
              <a:defRPr sz="4000">
                <a:solidFill>
                  <a:schemeClr val="tx2"/>
                </a:solidFill>
                <a:latin typeface="Arial" charset="0"/>
              </a:defRPr>
            </a:lvl7pPr>
            <a:lvl8pPr marL="1371600" algn="l" rtl="0" eaLnBrk="0" fontAlgn="base" hangingPunct="0">
              <a:spcBef>
                <a:spcPct val="0"/>
              </a:spcBef>
              <a:spcAft>
                <a:spcPct val="0"/>
              </a:spcAft>
              <a:defRPr sz="4000">
                <a:solidFill>
                  <a:schemeClr val="tx2"/>
                </a:solidFill>
                <a:latin typeface="Arial" charset="0"/>
              </a:defRPr>
            </a:lvl8pPr>
            <a:lvl9pPr marL="1828800" algn="l" rtl="0" eaLnBrk="0" fontAlgn="base" hangingPunct="0">
              <a:spcBef>
                <a:spcPct val="0"/>
              </a:spcBef>
              <a:spcAft>
                <a:spcPct val="0"/>
              </a:spcAft>
              <a:defRPr sz="4000">
                <a:solidFill>
                  <a:schemeClr val="tx2"/>
                </a:solidFill>
                <a:latin typeface="Arial" charset="0"/>
              </a:defRPr>
            </a:lvl9pPr>
          </a:lstStyle>
          <a:p>
            <a:pPr algn="ctr">
              <a:defRPr/>
            </a:pPr>
            <a:r>
              <a:rPr lang="en-US" altLang="en-US" kern="0" dirty="0"/>
              <a:t>Participate in Industry-sponsored RCTs?</a:t>
            </a:r>
          </a:p>
        </p:txBody>
      </p:sp>
      <p:sp>
        <p:nvSpPr>
          <p:cNvPr id="7" name="Rectangle 2"/>
          <p:cNvSpPr txBox="1">
            <a:spLocks noChangeArrowheads="1"/>
          </p:cNvSpPr>
          <p:nvPr/>
        </p:nvSpPr>
        <p:spPr>
          <a:xfrm>
            <a:off x="2381250" y="2936875"/>
            <a:ext cx="7772400" cy="1143000"/>
          </a:xfrm>
          <a:prstGeom prst="rect">
            <a:avLst/>
          </a:prstGeom>
        </p:spPr>
        <p:txBody>
          <a:bodyPr/>
          <a:lstStyle>
            <a:lvl1pPr algn="l" rtl="0" eaLnBrk="0" fontAlgn="base" hangingPunct="0">
              <a:spcBef>
                <a:spcPct val="0"/>
              </a:spcBef>
              <a:spcAft>
                <a:spcPct val="0"/>
              </a:spcAft>
              <a:defRPr sz="4000">
                <a:solidFill>
                  <a:schemeClr val="tx2"/>
                </a:solidFill>
                <a:latin typeface="+mj-lt"/>
                <a:ea typeface="MS PGothic" pitchFamily="34" charset="-128"/>
                <a:cs typeface="ＭＳ Ｐゴシック" charset="-128"/>
              </a:defRPr>
            </a:lvl1pPr>
            <a:lvl2pPr algn="l" rtl="0" eaLnBrk="0" fontAlgn="base" hangingPunct="0">
              <a:spcBef>
                <a:spcPct val="0"/>
              </a:spcBef>
              <a:spcAft>
                <a:spcPct val="0"/>
              </a:spcAft>
              <a:defRPr sz="4000">
                <a:solidFill>
                  <a:schemeClr val="tx2"/>
                </a:solidFill>
                <a:latin typeface="Arial" charset="0"/>
                <a:ea typeface="MS PGothic" pitchFamily="34" charset="-128"/>
                <a:cs typeface="ＭＳ Ｐゴシック" charset="-128"/>
              </a:defRPr>
            </a:lvl2pPr>
            <a:lvl3pPr algn="l" rtl="0" eaLnBrk="0" fontAlgn="base" hangingPunct="0">
              <a:spcBef>
                <a:spcPct val="0"/>
              </a:spcBef>
              <a:spcAft>
                <a:spcPct val="0"/>
              </a:spcAft>
              <a:defRPr sz="4000">
                <a:solidFill>
                  <a:schemeClr val="tx2"/>
                </a:solidFill>
                <a:latin typeface="Arial" charset="0"/>
                <a:ea typeface="MS PGothic" pitchFamily="34" charset="-128"/>
                <a:cs typeface="ＭＳ Ｐゴシック" charset="-128"/>
              </a:defRPr>
            </a:lvl3pPr>
            <a:lvl4pPr algn="l" rtl="0" eaLnBrk="0" fontAlgn="base" hangingPunct="0">
              <a:spcBef>
                <a:spcPct val="0"/>
              </a:spcBef>
              <a:spcAft>
                <a:spcPct val="0"/>
              </a:spcAft>
              <a:defRPr sz="4000">
                <a:solidFill>
                  <a:schemeClr val="tx2"/>
                </a:solidFill>
                <a:latin typeface="Arial" charset="0"/>
                <a:ea typeface="MS PGothic" pitchFamily="34" charset="-128"/>
                <a:cs typeface="ＭＳ Ｐゴシック" charset="-128"/>
              </a:defRPr>
            </a:lvl4pPr>
            <a:lvl5pPr algn="l" rtl="0" eaLnBrk="0" fontAlgn="base" hangingPunct="0">
              <a:spcBef>
                <a:spcPct val="0"/>
              </a:spcBef>
              <a:spcAft>
                <a:spcPct val="0"/>
              </a:spcAft>
              <a:defRPr sz="4000">
                <a:solidFill>
                  <a:schemeClr val="tx2"/>
                </a:solidFill>
                <a:latin typeface="Arial" charset="0"/>
                <a:ea typeface="MS PGothic" pitchFamily="34" charset="-128"/>
                <a:cs typeface="ＭＳ Ｐゴシック" charset="-128"/>
              </a:defRPr>
            </a:lvl5pPr>
            <a:lvl6pPr marL="457200" algn="l" rtl="0" eaLnBrk="0" fontAlgn="base" hangingPunct="0">
              <a:spcBef>
                <a:spcPct val="0"/>
              </a:spcBef>
              <a:spcAft>
                <a:spcPct val="0"/>
              </a:spcAft>
              <a:defRPr sz="4000">
                <a:solidFill>
                  <a:schemeClr val="tx2"/>
                </a:solidFill>
                <a:latin typeface="Arial" charset="0"/>
              </a:defRPr>
            </a:lvl6pPr>
            <a:lvl7pPr marL="914400" algn="l" rtl="0" eaLnBrk="0" fontAlgn="base" hangingPunct="0">
              <a:spcBef>
                <a:spcPct val="0"/>
              </a:spcBef>
              <a:spcAft>
                <a:spcPct val="0"/>
              </a:spcAft>
              <a:defRPr sz="4000">
                <a:solidFill>
                  <a:schemeClr val="tx2"/>
                </a:solidFill>
                <a:latin typeface="Arial" charset="0"/>
              </a:defRPr>
            </a:lvl7pPr>
            <a:lvl8pPr marL="1371600" algn="l" rtl="0" eaLnBrk="0" fontAlgn="base" hangingPunct="0">
              <a:spcBef>
                <a:spcPct val="0"/>
              </a:spcBef>
              <a:spcAft>
                <a:spcPct val="0"/>
              </a:spcAft>
              <a:defRPr sz="4000">
                <a:solidFill>
                  <a:schemeClr val="tx2"/>
                </a:solidFill>
                <a:latin typeface="Arial" charset="0"/>
              </a:defRPr>
            </a:lvl8pPr>
            <a:lvl9pPr marL="1828800" algn="l" rtl="0" eaLnBrk="0" fontAlgn="base" hangingPunct="0">
              <a:spcBef>
                <a:spcPct val="0"/>
              </a:spcBef>
              <a:spcAft>
                <a:spcPct val="0"/>
              </a:spcAft>
              <a:defRPr sz="4000">
                <a:solidFill>
                  <a:schemeClr val="tx2"/>
                </a:solidFill>
                <a:latin typeface="Arial" charset="0"/>
              </a:defRPr>
            </a:lvl9pPr>
          </a:lstStyle>
          <a:p>
            <a:pPr algn="ctr">
              <a:defRPr/>
            </a:pPr>
            <a:r>
              <a:rPr lang="en-US" altLang="en-US" sz="13800" kern="0" dirty="0"/>
              <a:t>?</a:t>
            </a:r>
          </a:p>
        </p:txBody>
      </p:sp>
    </p:spTree>
    <p:extLst>
      <p:ext uri="{BB962C8B-B14F-4D97-AF65-F5344CB8AC3E}">
        <p14:creationId xmlns:p14="http://schemas.microsoft.com/office/powerpoint/2010/main" val="40077974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02082"/>
                                        </p:tgtEl>
                                        <p:attrNameLst>
                                          <p:attrName>style.visibility</p:attrName>
                                        </p:attrNameLst>
                                      </p:cBhvr>
                                      <p:to>
                                        <p:strVal val="visible"/>
                                      </p:to>
                                    </p:set>
                                    <p:anim calcmode="lin" valueType="num">
                                      <p:cBhvr>
                                        <p:cTn id="7" dur="1000" fill="hold"/>
                                        <p:tgtEl>
                                          <p:spTgt spid="302082"/>
                                        </p:tgtEl>
                                        <p:attrNameLst>
                                          <p:attrName>ppt_w</p:attrName>
                                        </p:attrNameLst>
                                      </p:cBhvr>
                                      <p:tavLst>
                                        <p:tav tm="0">
                                          <p:val>
                                            <p:fltVal val="0"/>
                                          </p:val>
                                        </p:tav>
                                        <p:tav tm="100000">
                                          <p:val>
                                            <p:strVal val="#ppt_w"/>
                                          </p:val>
                                        </p:tav>
                                      </p:tavLst>
                                    </p:anim>
                                    <p:anim calcmode="lin" valueType="num">
                                      <p:cBhvr>
                                        <p:cTn id="8" dur="1000" fill="hold"/>
                                        <p:tgtEl>
                                          <p:spTgt spid="302082"/>
                                        </p:tgtEl>
                                        <p:attrNameLst>
                                          <p:attrName>ppt_h</p:attrName>
                                        </p:attrNameLst>
                                      </p:cBhvr>
                                      <p:tavLst>
                                        <p:tav tm="0">
                                          <p:val>
                                            <p:fltVal val="0"/>
                                          </p:val>
                                        </p:tav>
                                        <p:tav tm="100000">
                                          <p:val>
                                            <p:strVal val="#ppt_h"/>
                                          </p:val>
                                        </p:tav>
                                      </p:tavLst>
                                    </p:anim>
                                    <p:animEffect transition="in" filter="fade">
                                      <p:cBhvr>
                                        <p:cTn id="9" dur="1000"/>
                                        <p:tgtEl>
                                          <p:spTgt spid="30208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noFill/>
        </p:spPr>
        <p:txBody>
          <a:bodyPr/>
          <a:lstStyle/>
          <a:p>
            <a:r>
              <a:rPr lang="en-US" altLang="en-US" smtClean="0"/>
              <a:t>Industry sponsored trials</a:t>
            </a:r>
          </a:p>
        </p:txBody>
      </p:sp>
      <p:sp>
        <p:nvSpPr>
          <p:cNvPr id="50179" name="Text Box 3"/>
          <p:cNvSpPr txBox="1">
            <a:spLocks noChangeArrowheads="1"/>
          </p:cNvSpPr>
          <p:nvPr/>
        </p:nvSpPr>
        <p:spPr bwMode="auto">
          <a:xfrm>
            <a:off x="6172201" y="1600200"/>
            <a:ext cx="3744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rgbClr val="0000CC"/>
              </a:buClr>
              <a:buSzPct val="70000"/>
              <a:buFont typeface="Wingdings" panose="05000000000000000000" pitchFamily="2" charset="2"/>
              <a:buChar char="l"/>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00CC"/>
              </a:buClr>
              <a:buSzPct val="60000"/>
              <a:buFont typeface="Wingdings" panose="05000000000000000000" pitchFamily="2" charset="2"/>
              <a:buChar char="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00CC"/>
              </a:buClr>
              <a:buSzPct val="100000"/>
              <a:buFont typeface="Wingdings" panose="05000000000000000000" pitchFamily="2" charset="2"/>
              <a:buChar char="Ø"/>
              <a:defRPr sz="24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2400">
                <a:latin typeface="Book Antiqua" panose="02040602050305030304" pitchFamily="18" charset="0"/>
              </a:rPr>
              <a:t>Sponsor</a:t>
            </a:r>
          </a:p>
          <a:p>
            <a:pPr>
              <a:spcBef>
                <a:spcPct val="0"/>
              </a:spcBef>
              <a:buClrTx/>
              <a:buSzTx/>
              <a:buFontTx/>
              <a:buNone/>
            </a:pPr>
            <a:r>
              <a:rPr lang="en-US" altLang="en-US" sz="2400">
                <a:latin typeface="Book Antiqua" panose="02040602050305030304" pitchFamily="18" charset="0"/>
              </a:rPr>
              <a:t>  - Designs the trial</a:t>
            </a:r>
          </a:p>
          <a:p>
            <a:pPr>
              <a:spcBef>
                <a:spcPct val="0"/>
              </a:spcBef>
              <a:buClrTx/>
              <a:buSzTx/>
              <a:buFontTx/>
              <a:buNone/>
            </a:pPr>
            <a:r>
              <a:rPr lang="en-US" altLang="en-US" sz="2400">
                <a:latin typeface="Book Antiqua" panose="02040602050305030304" pitchFamily="18" charset="0"/>
              </a:rPr>
              <a:t>  - Analyzes data (usually)</a:t>
            </a:r>
          </a:p>
        </p:txBody>
      </p:sp>
      <p:grpSp>
        <p:nvGrpSpPr>
          <p:cNvPr id="50180" name="Group 4"/>
          <p:cNvGrpSpPr>
            <a:grpSpLocks/>
          </p:cNvGrpSpPr>
          <p:nvPr/>
        </p:nvGrpSpPr>
        <p:grpSpPr bwMode="auto">
          <a:xfrm>
            <a:off x="2209800" y="2514600"/>
            <a:ext cx="3505200" cy="2438400"/>
            <a:chOff x="1296" y="2112"/>
            <a:chExt cx="2208" cy="1536"/>
          </a:xfrm>
        </p:grpSpPr>
        <p:sp>
          <p:nvSpPr>
            <p:cNvPr id="50187" name="Oval 5"/>
            <p:cNvSpPr>
              <a:spLocks noChangeArrowheads="1"/>
            </p:cNvSpPr>
            <p:nvPr/>
          </p:nvSpPr>
          <p:spPr bwMode="auto">
            <a:xfrm>
              <a:off x="1824" y="2112"/>
              <a:ext cx="1056" cy="76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CC"/>
                </a:buClr>
                <a:buSzPct val="70000"/>
                <a:buFont typeface="Wingdings" panose="05000000000000000000" pitchFamily="2" charset="2"/>
                <a:buChar char="l"/>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00CC"/>
                </a:buClr>
                <a:buSzPct val="60000"/>
                <a:buFont typeface="Wingdings" panose="05000000000000000000" pitchFamily="2" charset="2"/>
                <a:buChar char="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00CC"/>
                </a:buClr>
                <a:buSzPct val="100000"/>
                <a:buFont typeface="Wingdings" panose="05000000000000000000" pitchFamily="2" charset="2"/>
                <a:buChar char="Ø"/>
                <a:defRPr sz="24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2400">
                <a:latin typeface="Book Antiqua" panose="02040602050305030304" pitchFamily="18" charset="0"/>
              </a:endParaRPr>
            </a:p>
          </p:txBody>
        </p:sp>
        <p:sp>
          <p:nvSpPr>
            <p:cNvPr id="50188" name="Line 6"/>
            <p:cNvSpPr>
              <a:spLocks noChangeShapeType="1"/>
            </p:cNvSpPr>
            <p:nvPr/>
          </p:nvSpPr>
          <p:spPr bwMode="auto">
            <a:xfrm flipH="1">
              <a:off x="1536" y="2688"/>
              <a:ext cx="336" cy="2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89" name="Line 7"/>
            <p:cNvSpPr>
              <a:spLocks noChangeShapeType="1"/>
            </p:cNvSpPr>
            <p:nvPr/>
          </p:nvSpPr>
          <p:spPr bwMode="auto">
            <a:xfrm flipH="1">
              <a:off x="1872" y="2832"/>
              <a:ext cx="240" cy="38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0" name="Line 8"/>
            <p:cNvSpPr>
              <a:spLocks noChangeShapeType="1"/>
            </p:cNvSpPr>
            <p:nvPr/>
          </p:nvSpPr>
          <p:spPr bwMode="auto">
            <a:xfrm flipH="1">
              <a:off x="2352" y="2880"/>
              <a:ext cx="0" cy="48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1" name="Line 9"/>
            <p:cNvSpPr>
              <a:spLocks noChangeShapeType="1"/>
            </p:cNvSpPr>
            <p:nvPr/>
          </p:nvSpPr>
          <p:spPr bwMode="auto">
            <a:xfrm>
              <a:off x="2688" y="2784"/>
              <a:ext cx="192" cy="38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2" name="Line 10"/>
            <p:cNvSpPr>
              <a:spLocks noChangeShapeType="1"/>
            </p:cNvSpPr>
            <p:nvPr/>
          </p:nvSpPr>
          <p:spPr bwMode="auto">
            <a:xfrm>
              <a:off x="2832" y="2592"/>
              <a:ext cx="384" cy="2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3" name="AutoShape 11"/>
            <p:cNvSpPr>
              <a:spLocks noChangeArrowheads="1"/>
            </p:cNvSpPr>
            <p:nvPr/>
          </p:nvSpPr>
          <p:spPr bwMode="auto">
            <a:xfrm>
              <a:off x="1296" y="2880"/>
              <a:ext cx="288" cy="288"/>
            </a:xfrm>
            <a:prstGeom prst="octagon">
              <a:avLst>
                <a:gd name="adj" fmla="val 29287"/>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CC"/>
                </a:buClr>
                <a:buSzPct val="70000"/>
                <a:buFont typeface="Wingdings" panose="05000000000000000000" pitchFamily="2" charset="2"/>
                <a:buChar char="l"/>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00CC"/>
                </a:buClr>
                <a:buSzPct val="60000"/>
                <a:buFont typeface="Wingdings" panose="05000000000000000000" pitchFamily="2" charset="2"/>
                <a:buChar char="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00CC"/>
                </a:buClr>
                <a:buSzPct val="100000"/>
                <a:buFont typeface="Wingdings" panose="05000000000000000000" pitchFamily="2" charset="2"/>
                <a:buChar char="Ø"/>
                <a:defRPr sz="24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2400">
                <a:latin typeface="Book Antiqua" panose="02040602050305030304" pitchFamily="18" charset="0"/>
              </a:endParaRPr>
            </a:p>
          </p:txBody>
        </p:sp>
        <p:sp>
          <p:nvSpPr>
            <p:cNvPr id="50194" name="AutoShape 12"/>
            <p:cNvSpPr>
              <a:spLocks noChangeArrowheads="1"/>
            </p:cNvSpPr>
            <p:nvPr/>
          </p:nvSpPr>
          <p:spPr bwMode="auto">
            <a:xfrm>
              <a:off x="1632" y="3216"/>
              <a:ext cx="288" cy="288"/>
            </a:xfrm>
            <a:prstGeom prst="octagon">
              <a:avLst>
                <a:gd name="adj" fmla="val 29287"/>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CC"/>
                </a:buClr>
                <a:buSzPct val="70000"/>
                <a:buFont typeface="Wingdings" panose="05000000000000000000" pitchFamily="2" charset="2"/>
                <a:buChar char="l"/>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00CC"/>
                </a:buClr>
                <a:buSzPct val="60000"/>
                <a:buFont typeface="Wingdings" panose="05000000000000000000" pitchFamily="2" charset="2"/>
                <a:buChar char="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00CC"/>
                </a:buClr>
                <a:buSzPct val="100000"/>
                <a:buFont typeface="Wingdings" panose="05000000000000000000" pitchFamily="2" charset="2"/>
                <a:buChar char="Ø"/>
                <a:defRPr sz="24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2400">
                <a:latin typeface="Book Antiqua" panose="02040602050305030304" pitchFamily="18" charset="0"/>
              </a:endParaRPr>
            </a:p>
          </p:txBody>
        </p:sp>
        <p:sp>
          <p:nvSpPr>
            <p:cNvPr id="50195" name="AutoShape 13"/>
            <p:cNvSpPr>
              <a:spLocks noChangeArrowheads="1"/>
            </p:cNvSpPr>
            <p:nvPr/>
          </p:nvSpPr>
          <p:spPr bwMode="auto">
            <a:xfrm>
              <a:off x="2832" y="3120"/>
              <a:ext cx="288" cy="288"/>
            </a:xfrm>
            <a:prstGeom prst="octagon">
              <a:avLst>
                <a:gd name="adj" fmla="val 29287"/>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CC"/>
                </a:buClr>
                <a:buSzPct val="70000"/>
                <a:buFont typeface="Wingdings" panose="05000000000000000000" pitchFamily="2" charset="2"/>
                <a:buChar char="l"/>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00CC"/>
                </a:buClr>
                <a:buSzPct val="60000"/>
                <a:buFont typeface="Wingdings" panose="05000000000000000000" pitchFamily="2" charset="2"/>
                <a:buChar char="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00CC"/>
                </a:buClr>
                <a:buSzPct val="100000"/>
                <a:buFont typeface="Wingdings" panose="05000000000000000000" pitchFamily="2" charset="2"/>
                <a:buChar char="Ø"/>
                <a:defRPr sz="24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2400">
                <a:latin typeface="Book Antiqua" panose="02040602050305030304" pitchFamily="18" charset="0"/>
              </a:endParaRPr>
            </a:p>
          </p:txBody>
        </p:sp>
        <p:sp>
          <p:nvSpPr>
            <p:cNvPr id="50196" name="AutoShape 14"/>
            <p:cNvSpPr>
              <a:spLocks noChangeArrowheads="1"/>
            </p:cNvSpPr>
            <p:nvPr/>
          </p:nvSpPr>
          <p:spPr bwMode="auto">
            <a:xfrm>
              <a:off x="2208" y="3360"/>
              <a:ext cx="288" cy="288"/>
            </a:xfrm>
            <a:prstGeom prst="octagon">
              <a:avLst>
                <a:gd name="adj" fmla="val 29287"/>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CC"/>
                </a:buClr>
                <a:buSzPct val="70000"/>
                <a:buFont typeface="Wingdings" panose="05000000000000000000" pitchFamily="2" charset="2"/>
                <a:buChar char="l"/>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00CC"/>
                </a:buClr>
                <a:buSzPct val="60000"/>
                <a:buFont typeface="Wingdings" panose="05000000000000000000" pitchFamily="2" charset="2"/>
                <a:buChar char="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00CC"/>
                </a:buClr>
                <a:buSzPct val="100000"/>
                <a:buFont typeface="Wingdings" panose="05000000000000000000" pitchFamily="2" charset="2"/>
                <a:buChar char="Ø"/>
                <a:defRPr sz="24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2400">
                <a:latin typeface="Book Antiqua" panose="02040602050305030304" pitchFamily="18" charset="0"/>
              </a:endParaRPr>
            </a:p>
          </p:txBody>
        </p:sp>
        <p:sp>
          <p:nvSpPr>
            <p:cNvPr id="50197" name="AutoShape 15"/>
            <p:cNvSpPr>
              <a:spLocks noChangeArrowheads="1"/>
            </p:cNvSpPr>
            <p:nvPr/>
          </p:nvSpPr>
          <p:spPr bwMode="auto">
            <a:xfrm>
              <a:off x="3216" y="2784"/>
              <a:ext cx="288" cy="288"/>
            </a:xfrm>
            <a:prstGeom prst="octagon">
              <a:avLst>
                <a:gd name="adj" fmla="val 29287"/>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CC"/>
                </a:buClr>
                <a:buSzPct val="70000"/>
                <a:buFont typeface="Wingdings" panose="05000000000000000000" pitchFamily="2" charset="2"/>
                <a:buChar char="l"/>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00CC"/>
                </a:buClr>
                <a:buSzPct val="60000"/>
                <a:buFont typeface="Wingdings" panose="05000000000000000000" pitchFamily="2" charset="2"/>
                <a:buChar char="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00CC"/>
                </a:buClr>
                <a:buSzPct val="100000"/>
                <a:buFont typeface="Wingdings" panose="05000000000000000000" pitchFamily="2" charset="2"/>
                <a:buChar char="Ø"/>
                <a:defRPr sz="24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2400">
                <a:latin typeface="Book Antiqua" panose="02040602050305030304" pitchFamily="18" charset="0"/>
              </a:endParaRPr>
            </a:p>
          </p:txBody>
        </p:sp>
      </p:grpSp>
      <p:sp>
        <p:nvSpPr>
          <p:cNvPr id="50181" name="Text Box 16"/>
          <p:cNvSpPr txBox="1">
            <a:spLocks noChangeArrowheads="1"/>
          </p:cNvSpPr>
          <p:nvPr/>
        </p:nvSpPr>
        <p:spPr bwMode="auto">
          <a:xfrm>
            <a:off x="6172200" y="4876801"/>
            <a:ext cx="364715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rgbClr val="0000CC"/>
              </a:buClr>
              <a:buSzPct val="70000"/>
              <a:buFont typeface="Wingdings" panose="05000000000000000000" pitchFamily="2" charset="2"/>
              <a:buChar char="l"/>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00CC"/>
              </a:buClr>
              <a:buSzPct val="60000"/>
              <a:buFont typeface="Wingdings" panose="05000000000000000000" pitchFamily="2" charset="2"/>
              <a:buChar char="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00CC"/>
              </a:buClr>
              <a:buSzPct val="100000"/>
              <a:buFont typeface="Wingdings" panose="05000000000000000000" pitchFamily="2" charset="2"/>
              <a:buChar char="Ø"/>
              <a:defRPr sz="24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2400">
                <a:latin typeface="Book Antiqua" panose="02040602050305030304" pitchFamily="18" charset="0"/>
              </a:rPr>
              <a:t>Clinical sites</a:t>
            </a:r>
          </a:p>
          <a:p>
            <a:pPr>
              <a:spcBef>
                <a:spcPct val="0"/>
              </a:spcBef>
              <a:buClrTx/>
              <a:buSzTx/>
              <a:buFontTx/>
              <a:buNone/>
            </a:pPr>
            <a:r>
              <a:rPr lang="en-US" altLang="en-US" sz="2400">
                <a:latin typeface="Book Antiqua" panose="02040602050305030304" pitchFamily="18" charset="0"/>
              </a:rPr>
              <a:t>  - Recruit subjects</a:t>
            </a:r>
          </a:p>
          <a:p>
            <a:pPr>
              <a:spcBef>
                <a:spcPct val="0"/>
              </a:spcBef>
              <a:buClrTx/>
              <a:buSzTx/>
              <a:buFontTx/>
              <a:buNone/>
            </a:pPr>
            <a:r>
              <a:rPr lang="en-US" altLang="en-US" sz="2400">
                <a:latin typeface="Book Antiqua" panose="02040602050305030304" pitchFamily="18" charset="0"/>
              </a:rPr>
              <a:t>  - Transmits data to CRO</a:t>
            </a:r>
          </a:p>
        </p:txBody>
      </p:sp>
      <p:sp>
        <p:nvSpPr>
          <p:cNvPr id="50182" name="Text Box 17"/>
          <p:cNvSpPr txBox="1">
            <a:spLocks noChangeArrowheads="1"/>
          </p:cNvSpPr>
          <p:nvPr/>
        </p:nvSpPr>
        <p:spPr bwMode="auto">
          <a:xfrm>
            <a:off x="3352801" y="2895600"/>
            <a:ext cx="1038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rgbClr val="0000CC"/>
              </a:buClr>
              <a:buSzPct val="70000"/>
              <a:buFont typeface="Wingdings" panose="05000000000000000000" pitchFamily="2" charset="2"/>
              <a:buChar char="l"/>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00CC"/>
              </a:buClr>
              <a:buSzPct val="60000"/>
              <a:buFont typeface="Wingdings" panose="05000000000000000000" pitchFamily="2" charset="2"/>
              <a:buChar char="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00CC"/>
              </a:buClr>
              <a:buSzPct val="100000"/>
              <a:buFont typeface="Wingdings" panose="05000000000000000000" pitchFamily="2" charset="2"/>
              <a:buChar char="Ø"/>
              <a:defRPr sz="24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2400">
                <a:latin typeface="Book Antiqua" panose="02040602050305030304" pitchFamily="18" charset="0"/>
              </a:rPr>
              <a:t> CRO*</a:t>
            </a:r>
          </a:p>
        </p:txBody>
      </p:sp>
      <p:sp>
        <p:nvSpPr>
          <p:cNvPr id="50183" name="Text Box 18"/>
          <p:cNvSpPr txBox="1">
            <a:spLocks noChangeArrowheads="1"/>
          </p:cNvSpPr>
          <p:nvPr/>
        </p:nvSpPr>
        <p:spPr bwMode="auto">
          <a:xfrm>
            <a:off x="6172200" y="2895600"/>
            <a:ext cx="34734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rgbClr val="0000CC"/>
              </a:buClr>
              <a:buSzPct val="70000"/>
              <a:buFont typeface="Wingdings" panose="05000000000000000000" pitchFamily="2" charset="2"/>
              <a:buChar char="l"/>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00CC"/>
              </a:buClr>
              <a:buSzPct val="60000"/>
              <a:buFont typeface="Wingdings" panose="05000000000000000000" pitchFamily="2" charset="2"/>
              <a:buChar char="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00CC"/>
              </a:buClr>
              <a:buSzPct val="100000"/>
              <a:buFont typeface="Wingdings" panose="05000000000000000000" pitchFamily="2" charset="2"/>
              <a:buChar char="Ø"/>
              <a:defRPr sz="24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2400">
                <a:latin typeface="Book Antiqua" panose="02040602050305030304" pitchFamily="18" charset="0"/>
              </a:rPr>
              <a:t>CRO (hired by sponsor)</a:t>
            </a:r>
          </a:p>
          <a:p>
            <a:pPr>
              <a:spcBef>
                <a:spcPct val="0"/>
              </a:spcBef>
              <a:buClrTx/>
              <a:buSzTx/>
              <a:buFontTx/>
              <a:buNone/>
            </a:pPr>
            <a:r>
              <a:rPr lang="en-US" altLang="en-US" sz="2400">
                <a:latin typeface="Book Antiqua" panose="02040602050305030304" pitchFamily="18" charset="0"/>
              </a:rPr>
              <a:t> - Chooses the sites*</a:t>
            </a:r>
          </a:p>
          <a:p>
            <a:pPr>
              <a:spcBef>
                <a:spcPct val="0"/>
              </a:spcBef>
              <a:buClrTx/>
              <a:buSzTx/>
              <a:buFontTx/>
              <a:buNone/>
            </a:pPr>
            <a:r>
              <a:rPr lang="en-US" altLang="en-US" sz="2400">
                <a:latin typeface="Book Antiqua" panose="02040602050305030304" pitchFamily="18" charset="0"/>
              </a:rPr>
              <a:t> - Creates the forms</a:t>
            </a:r>
          </a:p>
          <a:p>
            <a:pPr>
              <a:spcBef>
                <a:spcPct val="0"/>
              </a:spcBef>
              <a:buClrTx/>
              <a:buSzTx/>
              <a:buFontTx/>
              <a:buNone/>
            </a:pPr>
            <a:r>
              <a:rPr lang="en-US" altLang="en-US" sz="2400">
                <a:latin typeface="Book Antiqua" panose="02040602050305030304" pitchFamily="18" charset="0"/>
              </a:rPr>
              <a:t>  - Collects/collates data</a:t>
            </a:r>
          </a:p>
          <a:p>
            <a:pPr>
              <a:spcBef>
                <a:spcPct val="0"/>
              </a:spcBef>
              <a:buClrTx/>
              <a:buSzTx/>
              <a:buFontTx/>
              <a:buNone/>
            </a:pPr>
            <a:r>
              <a:rPr lang="en-US" altLang="en-US" sz="2400">
                <a:latin typeface="Book Antiqua" panose="02040602050305030304" pitchFamily="18" charset="0"/>
              </a:rPr>
              <a:t>  - Monitor sites</a:t>
            </a:r>
          </a:p>
        </p:txBody>
      </p:sp>
      <p:sp>
        <p:nvSpPr>
          <p:cNvPr id="50184" name="AutoShape 19"/>
          <p:cNvSpPr>
            <a:spLocks noChangeArrowheads="1"/>
          </p:cNvSpPr>
          <p:nvPr/>
        </p:nvSpPr>
        <p:spPr bwMode="auto">
          <a:xfrm>
            <a:off x="2286000" y="1752600"/>
            <a:ext cx="3276600" cy="1066800"/>
          </a:xfrm>
          <a:prstGeom prst="roundRect">
            <a:avLst>
              <a:gd name="adj" fmla="val 16667"/>
            </a:avLst>
          </a:prstGeom>
          <a:solidFill>
            <a:schemeClr val="bg1"/>
          </a:solidFill>
          <a:ln w="12700">
            <a:solidFill>
              <a:schemeClr val="tx1"/>
            </a:solidFill>
            <a:round/>
            <a:headEnd/>
            <a:tailEnd/>
          </a:ln>
        </p:spPr>
        <p:txBody>
          <a:bodyPr wrap="none" anchor="ctr"/>
          <a:lstStyle>
            <a:lvl1pPr>
              <a:spcBef>
                <a:spcPct val="20000"/>
              </a:spcBef>
              <a:buClr>
                <a:srgbClr val="0000CC"/>
              </a:buClr>
              <a:buSzPct val="70000"/>
              <a:buFont typeface="Wingdings" panose="05000000000000000000" pitchFamily="2" charset="2"/>
              <a:buChar char="l"/>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00CC"/>
              </a:buClr>
              <a:buSzPct val="60000"/>
              <a:buFont typeface="Wingdings" panose="05000000000000000000" pitchFamily="2" charset="2"/>
              <a:buChar char="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00CC"/>
              </a:buClr>
              <a:buSzPct val="100000"/>
              <a:buFont typeface="Wingdings" panose="05000000000000000000" pitchFamily="2" charset="2"/>
              <a:buChar char="Ø"/>
              <a:defRPr sz="24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2400">
              <a:latin typeface="Book Antiqua" panose="02040602050305030304" pitchFamily="18" charset="0"/>
            </a:endParaRPr>
          </a:p>
        </p:txBody>
      </p:sp>
      <p:sp>
        <p:nvSpPr>
          <p:cNvPr id="50185" name="Text Box 20"/>
          <p:cNvSpPr txBox="1">
            <a:spLocks noChangeArrowheads="1"/>
          </p:cNvSpPr>
          <p:nvPr/>
        </p:nvSpPr>
        <p:spPr bwMode="auto">
          <a:xfrm>
            <a:off x="3200401" y="1828800"/>
            <a:ext cx="1363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rgbClr val="0000CC"/>
              </a:buClr>
              <a:buSzPct val="70000"/>
              <a:buFont typeface="Wingdings" panose="05000000000000000000" pitchFamily="2" charset="2"/>
              <a:buChar char="l"/>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00CC"/>
              </a:buClr>
              <a:buSzPct val="60000"/>
              <a:buFont typeface="Wingdings" panose="05000000000000000000" pitchFamily="2" charset="2"/>
              <a:buChar char="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00CC"/>
              </a:buClr>
              <a:buSzPct val="100000"/>
              <a:buFont typeface="Wingdings" panose="05000000000000000000" pitchFamily="2" charset="2"/>
              <a:buChar char="Ø"/>
              <a:defRPr sz="24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2400">
                <a:latin typeface="Book Antiqua" panose="02040602050305030304" pitchFamily="18" charset="0"/>
              </a:rPr>
              <a:t> Sponsor</a:t>
            </a:r>
          </a:p>
        </p:txBody>
      </p:sp>
      <p:sp>
        <p:nvSpPr>
          <p:cNvPr id="50186" name="Text Box 21"/>
          <p:cNvSpPr txBox="1">
            <a:spLocks noChangeArrowheads="1"/>
          </p:cNvSpPr>
          <p:nvPr/>
        </p:nvSpPr>
        <p:spPr bwMode="auto">
          <a:xfrm>
            <a:off x="1524001" y="5486401"/>
            <a:ext cx="44434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rgbClr val="0000CC"/>
              </a:buClr>
              <a:buSzPct val="70000"/>
              <a:buFont typeface="Wingdings" panose="05000000000000000000" pitchFamily="2" charset="2"/>
              <a:buChar char="l"/>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00CC"/>
              </a:buClr>
              <a:buSzPct val="60000"/>
              <a:buFont typeface="Wingdings" panose="05000000000000000000" pitchFamily="2" charset="2"/>
              <a:buChar char="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00CC"/>
              </a:buClr>
              <a:buSzPct val="100000"/>
              <a:buFont typeface="Wingdings" panose="05000000000000000000" pitchFamily="2" charset="2"/>
              <a:buChar char="Ø"/>
              <a:defRPr sz="24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latin typeface="Book Antiqua" panose="02040602050305030304" pitchFamily="18" charset="0"/>
              </a:rPr>
              <a:t>*CRO = </a:t>
            </a:r>
            <a:r>
              <a:rPr lang="ja-JP" altLang="en-US" sz="1800">
                <a:latin typeface="Book Antiqua" panose="02040602050305030304" pitchFamily="18" charset="0"/>
              </a:rPr>
              <a:t>‘</a:t>
            </a:r>
            <a:r>
              <a:rPr lang="en-US" altLang="ja-JP" sz="1800">
                <a:latin typeface="Book Antiqua" panose="02040602050305030304" pitchFamily="18" charset="0"/>
              </a:rPr>
              <a:t>Contract Research Organization</a:t>
            </a:r>
          </a:p>
          <a:p>
            <a:pPr>
              <a:spcBef>
                <a:spcPct val="0"/>
              </a:spcBef>
              <a:buClrTx/>
              <a:buSzTx/>
              <a:buFontTx/>
              <a:buNone/>
            </a:pPr>
            <a:r>
              <a:rPr lang="en-US" altLang="en-US" sz="1800">
                <a:latin typeface="Book Antiqua" panose="02040602050305030304" pitchFamily="18" charset="0"/>
              </a:rPr>
              <a:t>Companies that provide research services</a:t>
            </a:r>
          </a:p>
        </p:txBody>
      </p:sp>
    </p:spTree>
    <p:extLst>
      <p:ext uri="{BB962C8B-B14F-4D97-AF65-F5344CB8AC3E}">
        <p14:creationId xmlns:p14="http://schemas.microsoft.com/office/powerpoint/2010/main" val="378436334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noFill/>
        </p:spPr>
        <p:txBody>
          <a:bodyPr/>
          <a:lstStyle/>
          <a:p>
            <a:r>
              <a:rPr lang="en-US" altLang="en-US" smtClean="0"/>
              <a:t>Usual Industry Trials</a:t>
            </a:r>
          </a:p>
        </p:txBody>
      </p:sp>
      <p:sp>
        <p:nvSpPr>
          <p:cNvPr id="52227" name="Rectangle 3"/>
          <p:cNvSpPr>
            <a:spLocks noGrp="1" noChangeArrowheads="1"/>
          </p:cNvSpPr>
          <p:nvPr>
            <p:ph type="body" idx="1"/>
          </p:nvPr>
        </p:nvSpPr>
        <p:spPr>
          <a:xfrm>
            <a:off x="1981200" y="1600201"/>
            <a:ext cx="7772400" cy="4105275"/>
          </a:xfrm>
          <a:noFill/>
        </p:spPr>
        <p:txBody>
          <a:bodyPr/>
          <a:lstStyle/>
          <a:p>
            <a:r>
              <a:rPr lang="en-US" altLang="en-US"/>
              <a:t>Sponsor and CRO do it all</a:t>
            </a:r>
          </a:p>
          <a:p>
            <a:pPr lvl="1"/>
            <a:r>
              <a:rPr lang="en-US" altLang="en-US"/>
              <a:t>Design study, develop forms and protocols</a:t>
            </a:r>
          </a:p>
          <a:p>
            <a:pPr lvl="1"/>
            <a:r>
              <a:rPr lang="en-US" altLang="en-US"/>
              <a:t>Analyze data; selects authors; write the articles</a:t>
            </a:r>
          </a:p>
          <a:p>
            <a:r>
              <a:rPr lang="en-US" altLang="en-US"/>
              <a:t>Investigators at clinical sites</a:t>
            </a:r>
          </a:p>
          <a:p>
            <a:pPr lvl="1"/>
            <a:r>
              <a:rPr lang="en-US" altLang="en-US"/>
              <a:t>Paid to recruit patients </a:t>
            </a:r>
          </a:p>
          <a:p>
            <a:pPr lvl="1"/>
            <a:r>
              <a:rPr lang="en-US" altLang="en-US"/>
              <a:t>Investigator meetings</a:t>
            </a:r>
          </a:p>
          <a:p>
            <a:pPr lvl="1"/>
            <a:r>
              <a:rPr lang="en-US" altLang="en-US"/>
              <a:t>Little role in design/implementation decisions</a:t>
            </a:r>
          </a:p>
        </p:txBody>
      </p:sp>
    </p:spTree>
    <p:extLst>
      <p:ext uri="{BB962C8B-B14F-4D97-AF65-F5344CB8AC3E}">
        <p14:creationId xmlns:p14="http://schemas.microsoft.com/office/powerpoint/2010/main" val="62217327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2057400" y="187325"/>
            <a:ext cx="7924800" cy="1143000"/>
          </a:xfrm>
          <a:noFill/>
        </p:spPr>
        <p:txBody>
          <a:bodyPr/>
          <a:lstStyle/>
          <a:p>
            <a:r>
              <a:rPr lang="en-US" altLang="en-US" smtClean="0"/>
              <a:t>A few industry trials</a:t>
            </a:r>
          </a:p>
        </p:txBody>
      </p:sp>
      <p:sp>
        <p:nvSpPr>
          <p:cNvPr id="54275" name="Rectangle 3"/>
          <p:cNvSpPr>
            <a:spLocks noGrp="1" noChangeArrowheads="1"/>
          </p:cNvSpPr>
          <p:nvPr>
            <p:ph type="body" idx="1"/>
          </p:nvPr>
        </p:nvSpPr>
        <p:spPr>
          <a:xfrm>
            <a:off x="1981200" y="1600201"/>
            <a:ext cx="7772400" cy="4105275"/>
          </a:xfrm>
          <a:noFill/>
        </p:spPr>
        <p:txBody>
          <a:bodyPr/>
          <a:lstStyle/>
          <a:p>
            <a:r>
              <a:rPr lang="en-US" altLang="en-US" smtClean="0"/>
              <a:t>More collaborative with investigators</a:t>
            </a:r>
          </a:p>
          <a:p>
            <a:pPr lvl="1"/>
            <a:r>
              <a:rPr lang="ja-JP" altLang="en-US" smtClean="0"/>
              <a:t>‘</a:t>
            </a:r>
            <a:r>
              <a:rPr lang="en-US" altLang="ja-JP" smtClean="0"/>
              <a:t>Lead</a:t>
            </a:r>
            <a:r>
              <a:rPr lang="ja-JP" altLang="en-US" smtClean="0"/>
              <a:t>’</a:t>
            </a:r>
            <a:r>
              <a:rPr lang="en-US" altLang="ja-JP" smtClean="0"/>
              <a:t> investigators involved in design</a:t>
            </a:r>
          </a:p>
          <a:p>
            <a:pPr lvl="1"/>
            <a:r>
              <a:rPr lang="en-US" altLang="en-US" smtClean="0"/>
              <a:t>Steering Committee (a few investigators)</a:t>
            </a:r>
          </a:p>
          <a:p>
            <a:pPr lvl="1"/>
            <a:r>
              <a:rPr lang="en-US" altLang="en-US" smtClean="0"/>
              <a:t>Publications Committee</a:t>
            </a:r>
          </a:p>
          <a:p>
            <a:r>
              <a:rPr lang="en-US" altLang="en-US" smtClean="0"/>
              <a:t>Investigators </a:t>
            </a:r>
          </a:p>
          <a:p>
            <a:pPr lvl="1"/>
            <a:r>
              <a:rPr lang="en-US" altLang="en-US" smtClean="0"/>
              <a:t>Most still just paid to recruit patients </a:t>
            </a:r>
          </a:p>
          <a:p>
            <a:pPr lvl="1"/>
            <a:r>
              <a:rPr lang="en-US" altLang="en-US" smtClean="0"/>
              <a:t>Attend investigator meetings</a:t>
            </a:r>
          </a:p>
          <a:p>
            <a:pPr lvl="1"/>
            <a:r>
              <a:rPr lang="en-US" altLang="en-US" smtClean="0"/>
              <a:t>May have opportunities to write/generate secondary publications</a:t>
            </a:r>
          </a:p>
        </p:txBody>
      </p:sp>
    </p:spTree>
    <p:extLst>
      <p:ext uri="{BB962C8B-B14F-4D97-AF65-F5344CB8AC3E}">
        <p14:creationId xmlns:p14="http://schemas.microsoft.com/office/powerpoint/2010/main" val="421498744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26"/>
          <p:cNvSpPr>
            <a:spLocks noGrp="1" noChangeArrowheads="1"/>
          </p:cNvSpPr>
          <p:nvPr>
            <p:ph type="ctrTitle"/>
          </p:nvPr>
        </p:nvSpPr>
        <p:spPr>
          <a:xfrm>
            <a:off x="2209800" y="2286000"/>
            <a:ext cx="7772400" cy="1143000"/>
          </a:xfrm>
        </p:spPr>
        <p:txBody>
          <a:bodyPr>
            <a:normAutofit fontScale="90000"/>
          </a:bodyPr>
          <a:lstStyle/>
          <a:p>
            <a:r>
              <a:rPr lang="en-US" altLang="en-US" smtClean="0"/>
              <a:t>Do you want to be a clinical site in an industry-sponsored trial?</a:t>
            </a:r>
          </a:p>
        </p:txBody>
      </p:sp>
      <p:sp>
        <p:nvSpPr>
          <p:cNvPr id="56323" name="Rectangle 1027"/>
          <p:cNvSpPr>
            <a:spLocks noGrp="1" noChangeArrowheads="1"/>
          </p:cNvSpPr>
          <p:nvPr>
            <p:ph type="subTitle" idx="1"/>
          </p:nvPr>
        </p:nvSpPr>
        <p:spPr/>
        <p:txBody>
          <a:bodyPr/>
          <a:lstStyle/>
          <a:p>
            <a:endParaRPr lang="en-US" altLang="en-US" smtClean="0"/>
          </a:p>
        </p:txBody>
      </p:sp>
    </p:spTree>
    <p:extLst>
      <p:ext uri="{BB962C8B-B14F-4D97-AF65-F5344CB8AC3E}">
        <p14:creationId xmlns:p14="http://schemas.microsoft.com/office/powerpoint/2010/main" val="14032999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smtClean="0"/>
              <a:t>Some reasons to be a site in the typical industry trial</a:t>
            </a:r>
          </a:p>
        </p:txBody>
      </p:sp>
      <p:sp>
        <p:nvSpPr>
          <p:cNvPr id="58371" name="Rectangle 3"/>
          <p:cNvSpPr>
            <a:spLocks noGrp="1" noChangeArrowheads="1"/>
          </p:cNvSpPr>
          <p:nvPr>
            <p:ph type="body" idx="1"/>
          </p:nvPr>
        </p:nvSpPr>
        <p:spPr/>
        <p:txBody>
          <a:bodyPr/>
          <a:lstStyle/>
          <a:p>
            <a:r>
              <a:rPr lang="en-US" altLang="en-US" smtClean="0"/>
              <a:t>Funding for you and/or staff</a:t>
            </a:r>
          </a:p>
          <a:p>
            <a:pPr lvl="1"/>
            <a:r>
              <a:rPr lang="en-US" altLang="en-US" smtClean="0"/>
              <a:t>Clinical practice context (profit?)</a:t>
            </a:r>
          </a:p>
          <a:p>
            <a:pPr lvl="1"/>
            <a:r>
              <a:rPr lang="en-US" altLang="en-US" smtClean="0"/>
              <a:t>Academic context</a:t>
            </a:r>
          </a:p>
          <a:p>
            <a:r>
              <a:rPr lang="en-US" altLang="en-US" smtClean="0"/>
              <a:t>New treatment alternatives to patients</a:t>
            </a:r>
          </a:p>
          <a:p>
            <a:pPr lvl="1"/>
            <a:endParaRPr lang="en-US" altLang="en-US" smtClean="0"/>
          </a:p>
        </p:txBody>
      </p:sp>
    </p:spTree>
    <p:extLst>
      <p:ext uri="{BB962C8B-B14F-4D97-AF65-F5344CB8AC3E}">
        <p14:creationId xmlns:p14="http://schemas.microsoft.com/office/powerpoint/2010/main" val="33465278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sz="2800"/>
              <a:t>Funding:  NIH vs. Industry?</a:t>
            </a:r>
            <a:br>
              <a:rPr lang="en-US" altLang="en-US" sz="2800"/>
            </a:br>
            <a:r>
              <a:rPr lang="en-US" altLang="en-US" sz="2800"/>
              <a:t>Some advantages of industry funding in academic (UCSF) context</a:t>
            </a:r>
          </a:p>
        </p:txBody>
      </p:sp>
      <p:sp>
        <p:nvSpPr>
          <p:cNvPr id="60419" name="Rectangle 3"/>
          <p:cNvSpPr>
            <a:spLocks noGrp="1" noChangeArrowheads="1"/>
          </p:cNvSpPr>
          <p:nvPr>
            <p:ph type="body" idx="1"/>
          </p:nvPr>
        </p:nvSpPr>
        <p:spPr/>
        <p:txBody>
          <a:bodyPr/>
          <a:lstStyle/>
          <a:p>
            <a:pPr>
              <a:lnSpc>
                <a:spcPct val="90000"/>
              </a:lnSpc>
            </a:pPr>
            <a:r>
              <a:rPr lang="en-US" altLang="en-US" sz="2400"/>
              <a:t>NIH and industry funding can be used for travel to scientific meetings (if its in the budget) and other things (eg. journal subscriptions) </a:t>
            </a:r>
          </a:p>
          <a:p>
            <a:pPr>
              <a:lnSpc>
                <a:spcPct val="90000"/>
              </a:lnSpc>
            </a:pPr>
            <a:r>
              <a:rPr lang="en-US" altLang="en-US" sz="2400"/>
              <a:t>Only industry funds can be saved for a </a:t>
            </a:r>
            <a:r>
              <a:rPr lang="ja-JP" altLang="en-US" sz="2400"/>
              <a:t>‘</a:t>
            </a:r>
            <a:r>
              <a:rPr lang="en-US" altLang="ja-JP" sz="2400"/>
              <a:t>rainy day</a:t>
            </a:r>
            <a:r>
              <a:rPr lang="ja-JP" altLang="en-US" sz="2400"/>
              <a:t>’</a:t>
            </a:r>
            <a:endParaRPr lang="en-US" altLang="ja-JP" sz="2400"/>
          </a:p>
          <a:p>
            <a:pPr lvl="1">
              <a:lnSpc>
                <a:spcPct val="90000"/>
              </a:lnSpc>
            </a:pPr>
            <a:r>
              <a:rPr lang="en-US" altLang="en-US" sz="2000"/>
              <a:t>Discretionary funding</a:t>
            </a:r>
          </a:p>
          <a:p>
            <a:pPr lvl="1">
              <a:lnSpc>
                <a:spcPct val="90000"/>
              </a:lnSpc>
            </a:pPr>
            <a:r>
              <a:rPr lang="en-US" altLang="en-US" sz="2000"/>
              <a:t>Future salary support or ‘sabbatical’</a:t>
            </a:r>
          </a:p>
          <a:p>
            <a:pPr>
              <a:lnSpc>
                <a:spcPct val="90000"/>
              </a:lnSpc>
            </a:pPr>
            <a:r>
              <a:rPr lang="en-US" altLang="en-US" sz="2400"/>
              <a:t>Industry funds can be used for more </a:t>
            </a:r>
            <a:r>
              <a:rPr lang="en-US" altLang="en-US" sz="2400" i="1"/>
              <a:t>discretionary </a:t>
            </a:r>
            <a:r>
              <a:rPr lang="en-US" altLang="en-US" sz="2400"/>
              <a:t>purposes not related to the industry study. Eg:</a:t>
            </a:r>
          </a:p>
          <a:p>
            <a:pPr lvl="1">
              <a:lnSpc>
                <a:spcPct val="90000"/>
              </a:lnSpc>
            </a:pPr>
            <a:r>
              <a:rPr lang="en-US" altLang="en-US" sz="2000"/>
              <a:t>Other unfunded research ($ for measurements, staff) </a:t>
            </a:r>
          </a:p>
          <a:p>
            <a:pPr lvl="1">
              <a:lnSpc>
                <a:spcPct val="90000"/>
              </a:lnSpc>
            </a:pPr>
            <a:r>
              <a:rPr lang="en-US" altLang="en-US" sz="2000"/>
              <a:t>Staff appreciation lunches</a:t>
            </a:r>
          </a:p>
          <a:p>
            <a:pPr lvl="1">
              <a:lnSpc>
                <a:spcPct val="90000"/>
              </a:lnSpc>
            </a:pPr>
            <a:r>
              <a:rPr lang="en-US" altLang="en-US" sz="2000"/>
              <a:t>Equipment</a:t>
            </a:r>
          </a:p>
        </p:txBody>
      </p:sp>
    </p:spTree>
    <p:extLst>
      <p:ext uri="{BB962C8B-B14F-4D97-AF65-F5344CB8AC3E}">
        <p14:creationId xmlns:p14="http://schemas.microsoft.com/office/powerpoint/2010/main" val="32060655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26"/>
          <p:cNvSpPr>
            <a:spLocks noGrp="1" noChangeArrowheads="1"/>
          </p:cNvSpPr>
          <p:nvPr>
            <p:ph type="title"/>
          </p:nvPr>
        </p:nvSpPr>
        <p:spPr/>
        <p:txBody>
          <a:bodyPr/>
          <a:lstStyle/>
          <a:p>
            <a:r>
              <a:rPr lang="en-US" altLang="en-US" smtClean="0"/>
              <a:t>More reasons to be a site in the typical industry trial</a:t>
            </a:r>
          </a:p>
        </p:txBody>
      </p:sp>
      <p:sp>
        <p:nvSpPr>
          <p:cNvPr id="62467" name="Rectangle 1027"/>
          <p:cNvSpPr>
            <a:spLocks noGrp="1" noChangeArrowheads="1"/>
          </p:cNvSpPr>
          <p:nvPr>
            <p:ph type="body" idx="1"/>
          </p:nvPr>
        </p:nvSpPr>
        <p:spPr/>
        <p:txBody>
          <a:bodyPr/>
          <a:lstStyle/>
          <a:p>
            <a:pPr>
              <a:lnSpc>
                <a:spcPct val="90000"/>
              </a:lnSpc>
            </a:pPr>
            <a:r>
              <a:rPr lang="en-US" altLang="en-US">
                <a:solidFill>
                  <a:schemeClr val="folHlink"/>
                </a:solidFill>
              </a:rPr>
              <a:t>Funding for you and staff  </a:t>
            </a:r>
          </a:p>
          <a:p>
            <a:pPr>
              <a:lnSpc>
                <a:spcPct val="90000"/>
              </a:lnSpc>
            </a:pPr>
            <a:r>
              <a:rPr lang="en-US" altLang="en-US">
                <a:solidFill>
                  <a:schemeClr val="folHlink"/>
                </a:solidFill>
              </a:rPr>
              <a:t>New treatment alternatives to patients</a:t>
            </a:r>
          </a:p>
          <a:p>
            <a:pPr>
              <a:lnSpc>
                <a:spcPct val="90000"/>
              </a:lnSpc>
            </a:pPr>
            <a:r>
              <a:rPr lang="en-US" altLang="en-US">
                <a:solidFill>
                  <a:schemeClr val="folHlink"/>
                </a:solidFill>
              </a:rPr>
              <a:t>Profit</a:t>
            </a:r>
            <a:endParaRPr lang="en-US" altLang="en-US"/>
          </a:p>
          <a:p>
            <a:pPr>
              <a:lnSpc>
                <a:spcPct val="90000"/>
              </a:lnSpc>
            </a:pPr>
            <a:r>
              <a:rPr lang="en-US" altLang="en-US"/>
              <a:t>A chance for correlative science?</a:t>
            </a:r>
          </a:p>
          <a:p>
            <a:pPr>
              <a:lnSpc>
                <a:spcPct val="90000"/>
              </a:lnSpc>
            </a:pPr>
            <a:r>
              <a:rPr lang="en-US" altLang="en-US"/>
              <a:t>Authorship in publications</a:t>
            </a:r>
          </a:p>
          <a:p>
            <a:pPr>
              <a:lnSpc>
                <a:spcPct val="90000"/>
              </a:lnSpc>
            </a:pPr>
            <a:r>
              <a:rPr lang="en-US" altLang="en-US"/>
              <a:t>A step toward larger roles with the sponsor or in field</a:t>
            </a:r>
          </a:p>
          <a:p>
            <a:pPr>
              <a:lnSpc>
                <a:spcPct val="90000"/>
              </a:lnSpc>
            </a:pPr>
            <a:r>
              <a:rPr lang="en-US" altLang="en-US"/>
              <a:t>Value for career advancement?</a:t>
            </a:r>
          </a:p>
        </p:txBody>
      </p:sp>
    </p:spTree>
    <p:extLst>
      <p:ext uri="{BB962C8B-B14F-4D97-AF65-F5344CB8AC3E}">
        <p14:creationId xmlns:p14="http://schemas.microsoft.com/office/powerpoint/2010/main" val="22400842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smtClean="0"/>
              <a:t>Industry studies and academic credit</a:t>
            </a:r>
          </a:p>
        </p:txBody>
      </p:sp>
      <p:sp>
        <p:nvSpPr>
          <p:cNvPr id="64515" name="Rectangle 3"/>
          <p:cNvSpPr>
            <a:spLocks noGrp="1" noChangeArrowheads="1"/>
          </p:cNvSpPr>
          <p:nvPr>
            <p:ph type="body" idx="1"/>
          </p:nvPr>
        </p:nvSpPr>
        <p:spPr/>
        <p:txBody>
          <a:bodyPr/>
          <a:lstStyle/>
          <a:p>
            <a:pPr>
              <a:lnSpc>
                <a:spcPct val="90000"/>
              </a:lnSpc>
            </a:pPr>
            <a:r>
              <a:rPr lang="en-US" altLang="en-US"/>
              <a:t>Participating as a site and coauthor gets little respect</a:t>
            </a:r>
          </a:p>
          <a:p>
            <a:pPr>
              <a:lnSpc>
                <a:spcPct val="90000"/>
              </a:lnSpc>
            </a:pPr>
            <a:r>
              <a:rPr lang="en-US" altLang="en-US"/>
              <a:t>Scientific leadership (lead authorship) in trials gets more respect  </a:t>
            </a:r>
          </a:p>
          <a:p>
            <a:pPr>
              <a:lnSpc>
                <a:spcPct val="90000"/>
              </a:lnSpc>
            </a:pPr>
            <a:r>
              <a:rPr lang="en-US" altLang="en-US"/>
              <a:t>Grants from industry for independent research usually get less respect than the same research funded by NIH</a:t>
            </a:r>
          </a:p>
          <a:p>
            <a:pPr lvl="1">
              <a:lnSpc>
                <a:spcPct val="90000"/>
              </a:lnSpc>
            </a:pPr>
            <a:r>
              <a:rPr lang="en-US" altLang="en-US"/>
              <a:t>But NIH funds fewer than 5% of trials</a:t>
            </a:r>
          </a:p>
          <a:p>
            <a:pPr>
              <a:lnSpc>
                <a:spcPct val="90000"/>
              </a:lnSpc>
              <a:buFont typeface="Wingdings" panose="05000000000000000000" pitchFamily="2" charset="2"/>
              <a:buNone/>
            </a:pPr>
            <a:endParaRPr lang="en-US" altLang="en-US"/>
          </a:p>
        </p:txBody>
      </p:sp>
    </p:spTree>
    <p:extLst>
      <p:ext uri="{BB962C8B-B14F-4D97-AF65-F5344CB8AC3E}">
        <p14:creationId xmlns:p14="http://schemas.microsoft.com/office/powerpoint/2010/main" val="2404715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smtClean="0"/>
              <a:t>Competitive recruitment</a:t>
            </a:r>
          </a:p>
        </p:txBody>
      </p:sp>
      <p:sp>
        <p:nvSpPr>
          <p:cNvPr id="66563" name="Rectangle 3"/>
          <p:cNvSpPr>
            <a:spLocks noGrp="1" noChangeArrowheads="1"/>
          </p:cNvSpPr>
          <p:nvPr>
            <p:ph type="body" idx="1"/>
          </p:nvPr>
        </p:nvSpPr>
        <p:spPr/>
        <p:txBody>
          <a:bodyPr/>
          <a:lstStyle/>
          <a:p>
            <a:r>
              <a:rPr lang="en-US" altLang="en-US" dirty="0" smtClean="0"/>
              <a:t>Trials have set recruitment goal</a:t>
            </a:r>
          </a:p>
          <a:p>
            <a:r>
              <a:rPr lang="en-US" altLang="en-US" dirty="0" smtClean="0"/>
              <a:t>Industry pays per subject</a:t>
            </a:r>
          </a:p>
          <a:p>
            <a:r>
              <a:rPr lang="en-US" altLang="en-US" dirty="0" smtClean="0"/>
              <a:t>Per capita funding more common: those who recruit most make most</a:t>
            </a:r>
          </a:p>
          <a:p>
            <a:pPr lvl="1"/>
            <a:r>
              <a:rPr lang="en-US" altLang="en-US" dirty="0" smtClean="0"/>
              <a:t>Possible to make $$$</a:t>
            </a:r>
          </a:p>
          <a:p>
            <a:pPr lvl="1"/>
            <a:r>
              <a:rPr lang="en-US" altLang="en-US" dirty="0" smtClean="0"/>
              <a:t>Possible to lose $$$</a:t>
            </a:r>
          </a:p>
          <a:p>
            <a:r>
              <a:rPr lang="en-US" altLang="en-US" dirty="0" smtClean="0"/>
              <a:t>Top recruiter is often 1st author</a:t>
            </a:r>
          </a:p>
        </p:txBody>
      </p:sp>
    </p:spTree>
    <p:extLst>
      <p:ext uri="{BB962C8B-B14F-4D97-AF65-F5344CB8AC3E}">
        <p14:creationId xmlns:p14="http://schemas.microsoft.com/office/powerpoint/2010/main" val="36080941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noFill/>
        </p:spPr>
        <p:txBody>
          <a:bodyPr/>
          <a:lstStyle/>
          <a:p>
            <a:r>
              <a:rPr lang="en-US" altLang="en-US" smtClean="0"/>
              <a:t>Point of view..</a:t>
            </a:r>
          </a:p>
        </p:txBody>
      </p:sp>
      <p:sp>
        <p:nvSpPr>
          <p:cNvPr id="13315" name="Rectangle 3"/>
          <p:cNvSpPr>
            <a:spLocks noGrp="1" noChangeArrowheads="1"/>
          </p:cNvSpPr>
          <p:nvPr>
            <p:ph type="body" idx="1"/>
          </p:nvPr>
        </p:nvSpPr>
        <p:spPr>
          <a:xfrm>
            <a:off x="1981200" y="1600201"/>
            <a:ext cx="7772400" cy="4105275"/>
          </a:xfrm>
          <a:noFill/>
        </p:spPr>
        <p:txBody>
          <a:bodyPr/>
          <a:lstStyle/>
          <a:p>
            <a:r>
              <a:rPr lang="en-US" altLang="en-US" sz="3600"/>
              <a:t>You are an academic investigator </a:t>
            </a:r>
          </a:p>
          <a:p>
            <a:pPr lvl="1"/>
            <a:r>
              <a:rPr lang="en-US" altLang="en-US" smtClean="0"/>
              <a:t>Or possibly in clinical practice</a:t>
            </a:r>
          </a:p>
        </p:txBody>
      </p:sp>
    </p:spTree>
    <p:extLst>
      <p:ext uri="{BB962C8B-B14F-4D97-AF65-F5344CB8AC3E}">
        <p14:creationId xmlns:p14="http://schemas.microsoft.com/office/powerpoint/2010/main" val="98641864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1026"/>
          <p:cNvSpPr>
            <a:spLocks noGrp="1" noChangeArrowheads="1"/>
          </p:cNvSpPr>
          <p:nvPr>
            <p:ph type="title"/>
          </p:nvPr>
        </p:nvSpPr>
        <p:spPr>
          <a:xfrm>
            <a:off x="2057400" y="187325"/>
            <a:ext cx="8001000" cy="1143000"/>
          </a:xfrm>
        </p:spPr>
        <p:txBody>
          <a:bodyPr>
            <a:normAutofit fontScale="90000"/>
          </a:bodyPr>
          <a:lstStyle/>
          <a:p>
            <a:r>
              <a:rPr lang="en-US" altLang="en-US" smtClean="0"/>
              <a:t>Disadvantages of being a site in industry trials</a:t>
            </a:r>
          </a:p>
        </p:txBody>
      </p:sp>
      <p:sp>
        <p:nvSpPr>
          <p:cNvPr id="68611" name="Rectangle 1027"/>
          <p:cNvSpPr>
            <a:spLocks noGrp="1" noChangeArrowheads="1"/>
          </p:cNvSpPr>
          <p:nvPr>
            <p:ph type="body" idx="1"/>
          </p:nvPr>
        </p:nvSpPr>
        <p:spPr/>
        <p:txBody>
          <a:bodyPr/>
          <a:lstStyle/>
          <a:p>
            <a:r>
              <a:rPr lang="en-US" altLang="en-US" smtClean="0"/>
              <a:t>Can lose money</a:t>
            </a:r>
          </a:p>
          <a:p>
            <a:r>
              <a:rPr lang="en-US" altLang="en-US" smtClean="0"/>
              <a:t>Distraction from other types of work or research</a:t>
            </a:r>
          </a:p>
          <a:p>
            <a:r>
              <a:rPr lang="en-US" altLang="en-US" smtClean="0"/>
              <a:t>Hassles</a:t>
            </a:r>
          </a:p>
          <a:p>
            <a:pPr lvl="1"/>
            <a:r>
              <a:rPr lang="en-US" altLang="en-US" smtClean="0"/>
              <a:t>Site monitoring by sponsor (always)</a:t>
            </a:r>
          </a:p>
          <a:p>
            <a:pPr lvl="1"/>
            <a:r>
              <a:rPr lang="en-US" altLang="en-US" smtClean="0"/>
              <a:t>FDA inspections (seldom)</a:t>
            </a:r>
          </a:p>
        </p:txBody>
      </p:sp>
    </p:spTree>
    <p:extLst>
      <p:ext uri="{BB962C8B-B14F-4D97-AF65-F5344CB8AC3E}">
        <p14:creationId xmlns:p14="http://schemas.microsoft.com/office/powerpoint/2010/main" val="15938454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en-US" smtClean="0"/>
              <a:t>Would you like to be a site?</a:t>
            </a:r>
          </a:p>
        </p:txBody>
      </p:sp>
      <p:sp>
        <p:nvSpPr>
          <p:cNvPr id="267267" name="Rectangle 3"/>
          <p:cNvSpPr>
            <a:spLocks noGrp="1" noChangeArrowheads="1"/>
          </p:cNvSpPr>
          <p:nvPr>
            <p:ph type="body" idx="1"/>
          </p:nvPr>
        </p:nvSpPr>
        <p:spPr/>
        <p:txBody>
          <a:bodyPr/>
          <a:lstStyle/>
          <a:p>
            <a:pPr>
              <a:buFont typeface="Wingdings" panose="05000000000000000000" pitchFamily="2" charset="2"/>
              <a:buNone/>
            </a:pPr>
            <a:endParaRPr lang="en-US" altLang="en-US" smtClean="0"/>
          </a:p>
        </p:txBody>
      </p:sp>
    </p:spTree>
    <p:extLst>
      <p:ext uri="{BB962C8B-B14F-4D97-AF65-F5344CB8AC3E}">
        <p14:creationId xmlns:p14="http://schemas.microsoft.com/office/powerpoint/2010/main" val="20752808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2672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7"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ltLang="en-US" smtClean="0"/>
              <a:t>What Industry looks for in sites</a:t>
            </a:r>
          </a:p>
        </p:txBody>
      </p:sp>
      <p:sp>
        <p:nvSpPr>
          <p:cNvPr id="72707" name="Rectangle 3"/>
          <p:cNvSpPr>
            <a:spLocks noGrp="1" noChangeArrowheads="1"/>
          </p:cNvSpPr>
          <p:nvPr>
            <p:ph type="body" idx="1"/>
          </p:nvPr>
        </p:nvSpPr>
        <p:spPr/>
        <p:txBody>
          <a:bodyPr/>
          <a:lstStyle/>
          <a:p>
            <a:r>
              <a:rPr lang="en-US" altLang="en-US"/>
              <a:t>Past performance</a:t>
            </a:r>
          </a:p>
          <a:p>
            <a:pPr lvl="1"/>
            <a:r>
              <a:rPr lang="en-US" altLang="en-US"/>
              <a:t>Number recruited</a:t>
            </a:r>
          </a:p>
          <a:p>
            <a:pPr lvl="1"/>
            <a:r>
              <a:rPr lang="en-US" altLang="en-US"/>
              <a:t>Quality of data, retention, etc.</a:t>
            </a:r>
          </a:p>
          <a:p>
            <a:pPr lvl="1"/>
            <a:r>
              <a:rPr lang="en-US" altLang="en-US"/>
              <a:t>Knowledge of FDA-style GCP</a:t>
            </a:r>
          </a:p>
          <a:p>
            <a:pPr lvl="1"/>
            <a:r>
              <a:rPr lang="en-US" altLang="en-US"/>
              <a:t>Not a </a:t>
            </a:r>
            <a:r>
              <a:rPr lang="ja-JP" altLang="en-US"/>
              <a:t>‘</a:t>
            </a:r>
            <a:r>
              <a:rPr lang="en-US" altLang="ja-JP"/>
              <a:t>problem site</a:t>
            </a:r>
            <a:r>
              <a:rPr lang="ja-JP" altLang="en-US"/>
              <a:t>’</a:t>
            </a:r>
            <a:endParaRPr lang="en-US" altLang="ja-JP"/>
          </a:p>
          <a:p>
            <a:r>
              <a:rPr lang="en-US" altLang="en-US"/>
              <a:t>Current capability to recruit and follow</a:t>
            </a:r>
          </a:p>
          <a:p>
            <a:r>
              <a:rPr lang="en-US" altLang="en-US"/>
              <a:t>Reputation of the investigator</a:t>
            </a:r>
          </a:p>
          <a:p>
            <a:pPr lvl="1"/>
            <a:r>
              <a:rPr lang="en-US" altLang="en-US" b="1"/>
              <a:t>Key Opinion Leader (</a:t>
            </a:r>
            <a:r>
              <a:rPr lang="ja-JP" altLang="en-US" b="1"/>
              <a:t>“</a:t>
            </a:r>
            <a:r>
              <a:rPr lang="en-US" altLang="ja-JP" b="1"/>
              <a:t>KOL</a:t>
            </a:r>
            <a:r>
              <a:rPr lang="ja-JP" altLang="en-US" b="1"/>
              <a:t>”</a:t>
            </a:r>
            <a:r>
              <a:rPr lang="en-US" altLang="ja-JP" b="1"/>
              <a:t>)</a:t>
            </a:r>
          </a:p>
          <a:p>
            <a:pPr lvl="1"/>
            <a:r>
              <a:rPr lang="en-US" altLang="en-US"/>
              <a:t>Also contributes to science and publications</a:t>
            </a:r>
          </a:p>
        </p:txBody>
      </p:sp>
    </p:spTree>
    <p:extLst>
      <p:ext uri="{BB962C8B-B14F-4D97-AF65-F5344CB8AC3E}">
        <p14:creationId xmlns:p14="http://schemas.microsoft.com/office/powerpoint/2010/main" val="8128425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en-US" smtClean="0"/>
              <a:t>Being a site in NIH studies</a:t>
            </a:r>
            <a:br>
              <a:rPr lang="en-US" altLang="en-US" smtClean="0"/>
            </a:br>
            <a:r>
              <a:rPr lang="en-US" altLang="en-US" smtClean="0"/>
              <a:t>What large NIH studies look for</a:t>
            </a:r>
          </a:p>
        </p:txBody>
      </p:sp>
      <p:sp>
        <p:nvSpPr>
          <p:cNvPr id="74755" name="Rectangle 3"/>
          <p:cNvSpPr>
            <a:spLocks noGrp="1" noChangeArrowheads="1"/>
          </p:cNvSpPr>
          <p:nvPr>
            <p:ph type="body" idx="1"/>
          </p:nvPr>
        </p:nvSpPr>
        <p:spPr/>
        <p:txBody>
          <a:bodyPr/>
          <a:lstStyle/>
          <a:p>
            <a:pPr>
              <a:buFont typeface="Wingdings" panose="05000000000000000000" pitchFamily="2" charset="2"/>
              <a:buNone/>
            </a:pPr>
            <a:r>
              <a:rPr lang="en-US" altLang="en-US" smtClean="0"/>
              <a:t>Past performance </a:t>
            </a:r>
          </a:p>
          <a:p>
            <a:r>
              <a:rPr lang="en-US" altLang="en-US" smtClean="0"/>
              <a:t>Rapid recruitment of large numbers</a:t>
            </a:r>
          </a:p>
          <a:p>
            <a:r>
              <a:rPr lang="en-US" altLang="en-US" smtClean="0"/>
              <a:t>Good quality of follow-up, implementation of protocol</a:t>
            </a:r>
          </a:p>
          <a:p>
            <a:r>
              <a:rPr lang="en-US" altLang="en-US" smtClean="0"/>
              <a:t>Responsive and involved colleagues</a:t>
            </a:r>
          </a:p>
          <a:p>
            <a:r>
              <a:rPr lang="en-US" altLang="en-US" smtClean="0"/>
              <a:t>Scientific expertise</a:t>
            </a:r>
          </a:p>
        </p:txBody>
      </p:sp>
    </p:spTree>
    <p:extLst>
      <p:ext uri="{BB962C8B-B14F-4D97-AF65-F5344CB8AC3E}">
        <p14:creationId xmlns:p14="http://schemas.microsoft.com/office/powerpoint/2010/main" val="1529116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en-US" smtClean="0"/>
              <a:t>How to be a great clinical site</a:t>
            </a:r>
          </a:p>
        </p:txBody>
      </p:sp>
      <p:sp>
        <p:nvSpPr>
          <p:cNvPr id="76803" name="Rectangle 3"/>
          <p:cNvSpPr>
            <a:spLocks noGrp="1" noChangeArrowheads="1"/>
          </p:cNvSpPr>
          <p:nvPr>
            <p:ph type="body" idx="1"/>
          </p:nvPr>
        </p:nvSpPr>
        <p:spPr>
          <a:xfrm>
            <a:off x="535709" y="1828801"/>
            <a:ext cx="9312564" cy="4105275"/>
          </a:xfrm>
        </p:spPr>
        <p:txBody>
          <a:bodyPr>
            <a:normAutofit lnSpcReduction="10000"/>
          </a:bodyPr>
          <a:lstStyle/>
          <a:p>
            <a:r>
              <a:rPr lang="en-US" altLang="en-US" dirty="0" smtClean="0"/>
              <a:t>An excellent study coordinator</a:t>
            </a:r>
          </a:p>
          <a:p>
            <a:pPr lvl="1"/>
            <a:r>
              <a:rPr lang="en-US" altLang="en-US" dirty="0"/>
              <a:t>Good attention to regulatory issues (</a:t>
            </a:r>
            <a:r>
              <a:rPr lang="en-US" altLang="en-US" dirty="0" err="1"/>
              <a:t>eg</a:t>
            </a:r>
            <a:r>
              <a:rPr lang="en-US" altLang="en-US" dirty="0"/>
              <a:t>. Careful data collection, </a:t>
            </a:r>
            <a:r>
              <a:rPr lang="en-US" altLang="en-US" dirty="0" err="1"/>
              <a:t>etc</a:t>
            </a:r>
            <a:r>
              <a:rPr lang="en-US" altLang="en-US" dirty="0"/>
              <a:t>) </a:t>
            </a:r>
          </a:p>
          <a:p>
            <a:r>
              <a:rPr lang="en-US" altLang="en-US" dirty="0" smtClean="0"/>
              <a:t>A registry of patients (subjects)</a:t>
            </a:r>
          </a:p>
          <a:p>
            <a:pPr lvl="1"/>
            <a:r>
              <a:rPr lang="en-US" altLang="en-US" dirty="0"/>
              <a:t>Characteristics</a:t>
            </a:r>
          </a:p>
          <a:p>
            <a:pPr lvl="1"/>
            <a:r>
              <a:rPr lang="en-US" altLang="en-US" dirty="0"/>
              <a:t>Consent to be contacted for research</a:t>
            </a:r>
          </a:p>
          <a:p>
            <a:r>
              <a:rPr lang="en-US" altLang="en-US" dirty="0" smtClean="0"/>
              <a:t>Excellent responsive admin support</a:t>
            </a:r>
          </a:p>
          <a:p>
            <a:pPr lvl="1"/>
            <a:r>
              <a:rPr lang="en-US" altLang="en-US" dirty="0"/>
              <a:t>Contracts office</a:t>
            </a:r>
          </a:p>
          <a:p>
            <a:pPr lvl="1"/>
            <a:r>
              <a:rPr lang="en-US" altLang="en-US" dirty="0"/>
              <a:t>IRB</a:t>
            </a:r>
          </a:p>
          <a:p>
            <a:r>
              <a:rPr lang="en-US" altLang="en-US" dirty="0" smtClean="0"/>
              <a:t>Requires infrastructure (perhaps from U).  Might want to consider private U.</a:t>
            </a:r>
          </a:p>
        </p:txBody>
      </p:sp>
    </p:spTree>
    <p:extLst>
      <p:ext uri="{BB962C8B-B14F-4D97-AF65-F5344CB8AC3E}">
        <p14:creationId xmlns:p14="http://schemas.microsoft.com/office/powerpoint/2010/main" val="1289679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en-US" smtClean="0"/>
              <a:t>Would you like to be a site?</a:t>
            </a:r>
          </a:p>
        </p:txBody>
      </p:sp>
      <p:sp>
        <p:nvSpPr>
          <p:cNvPr id="78851" name="Rectangle 3"/>
          <p:cNvSpPr>
            <a:spLocks noGrp="1" noChangeArrowheads="1"/>
          </p:cNvSpPr>
          <p:nvPr>
            <p:ph type="body" idx="1"/>
          </p:nvPr>
        </p:nvSpPr>
        <p:spPr/>
        <p:txBody>
          <a:bodyPr/>
          <a:lstStyle/>
          <a:p>
            <a:r>
              <a:rPr lang="en-US" altLang="en-US" smtClean="0"/>
              <a:t>Get a reputation</a:t>
            </a:r>
          </a:p>
          <a:p>
            <a:pPr lvl="1"/>
            <a:r>
              <a:rPr lang="en-US" altLang="en-US" smtClean="0"/>
              <a:t>Become a local or national leader</a:t>
            </a:r>
          </a:p>
          <a:p>
            <a:pPr lvl="1"/>
            <a:r>
              <a:rPr lang="en-US" altLang="en-US" smtClean="0"/>
              <a:t>Recruit successfully</a:t>
            </a:r>
          </a:p>
          <a:p>
            <a:r>
              <a:rPr lang="en-US" altLang="en-US" smtClean="0"/>
              <a:t>Borrow a reputation</a:t>
            </a:r>
          </a:p>
          <a:p>
            <a:pPr lvl="1"/>
            <a:r>
              <a:rPr lang="en-US" altLang="en-US" smtClean="0"/>
              <a:t>Have a mentor or experienced colleague make contacts</a:t>
            </a:r>
          </a:p>
          <a:p>
            <a:r>
              <a:rPr lang="en-US" altLang="en-US" smtClean="0"/>
              <a:t>Industry: Contact your local “MSL” </a:t>
            </a:r>
          </a:p>
          <a:p>
            <a:pPr lvl="1"/>
            <a:r>
              <a:rPr lang="en-US" altLang="en-US" smtClean="0"/>
              <a:t>Medical Science Liason or equivalent</a:t>
            </a:r>
          </a:p>
        </p:txBody>
      </p:sp>
    </p:spTree>
    <p:extLst>
      <p:ext uri="{BB962C8B-B14F-4D97-AF65-F5344CB8AC3E}">
        <p14:creationId xmlns:p14="http://schemas.microsoft.com/office/powerpoint/2010/main" val="23995869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smtClean="0"/>
              <a:t>Other types of support from industry</a:t>
            </a:r>
          </a:p>
        </p:txBody>
      </p:sp>
      <p:sp>
        <p:nvSpPr>
          <p:cNvPr id="80899" name="Rectangle 3"/>
          <p:cNvSpPr>
            <a:spLocks noGrp="1" noChangeArrowheads="1"/>
          </p:cNvSpPr>
          <p:nvPr>
            <p:ph type="body" idx="1"/>
          </p:nvPr>
        </p:nvSpPr>
        <p:spPr>
          <a:xfrm>
            <a:off x="720436" y="1524001"/>
            <a:ext cx="11222182" cy="4105275"/>
          </a:xfrm>
        </p:spPr>
        <p:txBody>
          <a:bodyPr>
            <a:normAutofit fontScale="92500" lnSpcReduction="10000"/>
          </a:bodyPr>
          <a:lstStyle/>
          <a:p>
            <a:r>
              <a:rPr lang="ja-JP" altLang="en-US" dirty="0"/>
              <a:t>“</a:t>
            </a:r>
            <a:r>
              <a:rPr lang="en-US" altLang="ja-JP" dirty="0"/>
              <a:t>Investigator initiated</a:t>
            </a:r>
            <a:r>
              <a:rPr lang="ja-JP" altLang="en-US" dirty="0"/>
              <a:t>”</a:t>
            </a:r>
            <a:r>
              <a:rPr lang="en-US" altLang="ja-JP" dirty="0"/>
              <a:t> funding</a:t>
            </a:r>
          </a:p>
          <a:p>
            <a:pPr lvl="1"/>
            <a:r>
              <a:rPr lang="en-US" altLang="ja-JP" dirty="0"/>
              <a:t>May be small trial</a:t>
            </a:r>
          </a:p>
          <a:p>
            <a:pPr lvl="1"/>
            <a:r>
              <a:rPr lang="en-US" altLang="en-US" dirty="0"/>
              <a:t>Support for other types of studies (epidemiology, cost-effectiveness studies)</a:t>
            </a:r>
          </a:p>
          <a:p>
            <a:pPr lvl="1"/>
            <a:r>
              <a:rPr lang="en-US" altLang="ja-JP" dirty="0"/>
              <a:t>Data analysis project</a:t>
            </a:r>
          </a:p>
          <a:p>
            <a:pPr lvl="2"/>
            <a:r>
              <a:rPr lang="en-US" altLang="ja-JP" dirty="0"/>
              <a:t>In sponsor’s data sets</a:t>
            </a:r>
          </a:p>
          <a:p>
            <a:pPr lvl="2"/>
            <a:r>
              <a:rPr lang="en-US" altLang="ja-JP" dirty="0"/>
              <a:t>In your data sets</a:t>
            </a:r>
          </a:p>
          <a:p>
            <a:pPr lvl="1"/>
            <a:r>
              <a:rPr lang="en-US" altLang="en-US" dirty="0"/>
              <a:t>Small studies ($25k to $200k</a:t>
            </a:r>
            <a:r>
              <a:rPr lang="en-US" altLang="en-US" dirty="0" smtClean="0"/>
              <a:t>)</a:t>
            </a:r>
          </a:p>
          <a:p>
            <a:pPr lvl="2"/>
            <a:r>
              <a:rPr lang="en-US" altLang="en-US" dirty="0" smtClean="0"/>
              <a:t>In some contexts, can be larger and funds more readily available (</a:t>
            </a:r>
            <a:r>
              <a:rPr lang="en-US" altLang="en-US" dirty="0" err="1" smtClean="0"/>
              <a:t>eg</a:t>
            </a:r>
            <a:r>
              <a:rPr lang="en-US" altLang="en-US" dirty="0" smtClean="0"/>
              <a:t>. for surgeons from device companies)</a:t>
            </a:r>
            <a:endParaRPr lang="en-US" altLang="en-US" dirty="0"/>
          </a:p>
          <a:p>
            <a:pPr lvl="1"/>
            <a:r>
              <a:rPr lang="en-US" altLang="en-US" dirty="0"/>
              <a:t>Free drug for your own research</a:t>
            </a:r>
          </a:p>
          <a:p>
            <a:r>
              <a:rPr lang="en-US" altLang="en-US" dirty="0"/>
              <a:t>Educational funds</a:t>
            </a:r>
          </a:p>
          <a:p>
            <a:pPr lvl="1"/>
            <a:r>
              <a:rPr lang="en-US" altLang="en-US" dirty="0" err="1"/>
              <a:t>Eg</a:t>
            </a:r>
            <a:r>
              <a:rPr lang="en-US" altLang="en-US" dirty="0"/>
              <a:t>. CME programs</a:t>
            </a:r>
            <a:endParaRPr lang="en-US" altLang="en-US" dirty="0" smtClean="0"/>
          </a:p>
        </p:txBody>
      </p:sp>
    </p:spTree>
    <p:extLst>
      <p:ext uri="{BB962C8B-B14F-4D97-AF65-F5344CB8AC3E}">
        <p14:creationId xmlns:p14="http://schemas.microsoft.com/office/powerpoint/2010/main" val="24135643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ctrTitle"/>
          </p:nvPr>
        </p:nvSpPr>
        <p:spPr>
          <a:xfrm>
            <a:off x="2209800" y="2286000"/>
            <a:ext cx="7772400" cy="1143000"/>
          </a:xfrm>
        </p:spPr>
        <p:txBody>
          <a:bodyPr>
            <a:normAutofit fontScale="90000"/>
          </a:bodyPr>
          <a:lstStyle/>
          <a:p>
            <a:r>
              <a:rPr lang="en-US" altLang="en-US" smtClean="0"/>
              <a:t>Publications and industry</a:t>
            </a:r>
          </a:p>
        </p:txBody>
      </p:sp>
      <p:sp>
        <p:nvSpPr>
          <p:cNvPr id="82947" name="Rectangle 3"/>
          <p:cNvSpPr>
            <a:spLocks noGrp="1" noChangeArrowheads="1"/>
          </p:cNvSpPr>
          <p:nvPr>
            <p:ph type="subTitle" idx="1"/>
          </p:nvPr>
        </p:nvSpPr>
        <p:spPr/>
        <p:txBody>
          <a:bodyPr/>
          <a:lstStyle/>
          <a:p>
            <a:endParaRPr lang="en-US" altLang="en-US" smtClean="0"/>
          </a:p>
        </p:txBody>
      </p:sp>
    </p:spTree>
    <p:extLst>
      <p:ext uri="{BB962C8B-B14F-4D97-AF65-F5344CB8AC3E}">
        <p14:creationId xmlns:p14="http://schemas.microsoft.com/office/powerpoint/2010/main" val="27889168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ltLang="en-US" smtClean="0"/>
              <a:t>Anatomy of a pharma sponsor</a:t>
            </a:r>
          </a:p>
        </p:txBody>
      </p:sp>
      <p:sp>
        <p:nvSpPr>
          <p:cNvPr id="84995" name="Rectangle 3"/>
          <p:cNvSpPr>
            <a:spLocks noGrp="1" noChangeArrowheads="1"/>
          </p:cNvSpPr>
          <p:nvPr>
            <p:ph type="body" idx="1"/>
          </p:nvPr>
        </p:nvSpPr>
        <p:spPr>
          <a:xfrm>
            <a:off x="2071688" y="1808164"/>
            <a:ext cx="7910512" cy="4105275"/>
          </a:xfrm>
        </p:spPr>
        <p:txBody>
          <a:bodyPr/>
          <a:lstStyle/>
          <a:p>
            <a:r>
              <a:rPr lang="en-US" altLang="en-US" dirty="0"/>
              <a:t>Research or </a:t>
            </a:r>
            <a:r>
              <a:rPr lang="ja-JP" altLang="en-US" dirty="0"/>
              <a:t>‘</a:t>
            </a:r>
            <a:r>
              <a:rPr lang="en-US" altLang="ja-JP" dirty="0"/>
              <a:t>Clinical Development</a:t>
            </a:r>
            <a:r>
              <a:rPr lang="ja-JP" altLang="en-US" dirty="0"/>
              <a:t>’</a:t>
            </a:r>
            <a:r>
              <a:rPr lang="en-US" altLang="ja-JP" dirty="0"/>
              <a:t> unit</a:t>
            </a:r>
          </a:p>
          <a:p>
            <a:pPr lvl="1"/>
            <a:r>
              <a:rPr lang="en-US" altLang="en-US" dirty="0"/>
              <a:t>Usually scientists</a:t>
            </a:r>
          </a:p>
          <a:p>
            <a:pPr lvl="1"/>
            <a:r>
              <a:rPr lang="en-US" altLang="en-US" dirty="0"/>
              <a:t>Goal: FDA approval of a safe and effective treatment</a:t>
            </a:r>
          </a:p>
          <a:p>
            <a:r>
              <a:rPr lang="en-US" altLang="en-US" dirty="0"/>
              <a:t>Marketing</a:t>
            </a:r>
          </a:p>
          <a:p>
            <a:pPr lvl="1"/>
            <a:r>
              <a:rPr lang="en-US" altLang="en-US" dirty="0"/>
              <a:t>Usually business professionals</a:t>
            </a:r>
          </a:p>
          <a:p>
            <a:pPr lvl="1"/>
            <a:r>
              <a:rPr lang="en-US" altLang="en-US" dirty="0"/>
              <a:t>Goal: make $</a:t>
            </a:r>
          </a:p>
          <a:p>
            <a:pPr lvl="1"/>
            <a:r>
              <a:rPr lang="en-US" altLang="en-US" dirty="0"/>
              <a:t>They usually have more funding than Development</a:t>
            </a:r>
          </a:p>
          <a:p>
            <a:pPr lvl="1"/>
            <a:r>
              <a:rPr lang="en-US" altLang="en-US" dirty="0"/>
              <a:t>Greater potential for bias</a:t>
            </a:r>
          </a:p>
        </p:txBody>
      </p:sp>
    </p:spTree>
    <p:extLst>
      <p:ext uri="{BB962C8B-B14F-4D97-AF65-F5344CB8AC3E}">
        <p14:creationId xmlns:p14="http://schemas.microsoft.com/office/powerpoint/2010/main" val="38806396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2057400" y="187325"/>
            <a:ext cx="8153400" cy="1143000"/>
          </a:xfrm>
        </p:spPr>
        <p:txBody>
          <a:bodyPr>
            <a:normAutofit fontScale="90000"/>
          </a:bodyPr>
          <a:lstStyle/>
          <a:p>
            <a:r>
              <a:rPr lang="en-US" altLang="en-US" smtClean="0"/>
              <a:t>Publications</a:t>
            </a:r>
            <a:br>
              <a:rPr lang="en-US" altLang="en-US" smtClean="0"/>
            </a:br>
            <a:r>
              <a:rPr lang="en-US" altLang="en-US" smtClean="0"/>
              <a:t>The “traditional”/common approach</a:t>
            </a:r>
          </a:p>
        </p:txBody>
      </p:sp>
      <p:sp>
        <p:nvSpPr>
          <p:cNvPr id="87043" name="Rectangle 3"/>
          <p:cNvSpPr>
            <a:spLocks noGrp="1" noChangeArrowheads="1"/>
          </p:cNvSpPr>
          <p:nvPr>
            <p:ph type="body" idx="1"/>
          </p:nvPr>
        </p:nvSpPr>
        <p:spPr>
          <a:xfrm>
            <a:off x="2071688" y="1808164"/>
            <a:ext cx="7910512" cy="4105275"/>
          </a:xfrm>
        </p:spPr>
        <p:txBody>
          <a:bodyPr/>
          <a:lstStyle/>
          <a:p>
            <a:r>
              <a:rPr lang="en-US" altLang="en-US"/>
              <a:t>Sponsors own the data</a:t>
            </a:r>
          </a:p>
          <a:p>
            <a:r>
              <a:rPr lang="en-US" altLang="en-US"/>
              <a:t>Data are usually analyzed by </a:t>
            </a:r>
          </a:p>
          <a:p>
            <a:pPr lvl="1"/>
            <a:r>
              <a:rPr lang="en-US" altLang="en-US"/>
              <a:t>the sponsor</a:t>
            </a:r>
            <a:r>
              <a:rPr lang="ja-JP" altLang="en-US"/>
              <a:t>’</a:t>
            </a:r>
            <a:r>
              <a:rPr lang="en-US" altLang="ja-JP"/>
              <a:t>s statistician and medical writer</a:t>
            </a:r>
          </a:p>
          <a:p>
            <a:pPr lvl="1"/>
            <a:r>
              <a:rPr lang="en-US" altLang="en-US"/>
              <a:t>a hired </a:t>
            </a:r>
            <a:r>
              <a:rPr lang="ja-JP" altLang="en-US"/>
              <a:t>“</a:t>
            </a:r>
            <a:r>
              <a:rPr lang="en-US" altLang="ja-JP"/>
              <a:t>Medical Communications</a:t>
            </a:r>
            <a:r>
              <a:rPr lang="ja-JP" altLang="en-US"/>
              <a:t>”</a:t>
            </a:r>
            <a:r>
              <a:rPr lang="en-US" altLang="ja-JP"/>
              <a:t> firm</a:t>
            </a:r>
          </a:p>
          <a:p>
            <a:r>
              <a:rPr lang="en-US" altLang="en-US"/>
              <a:t>External authors invited to author a paper</a:t>
            </a:r>
          </a:p>
          <a:p>
            <a:pPr lvl="1"/>
            <a:r>
              <a:rPr lang="en-US" altLang="en-US"/>
              <a:t>They are given the analyses or a draft</a:t>
            </a:r>
          </a:p>
          <a:p>
            <a:pPr lvl="1"/>
            <a:r>
              <a:rPr lang="en-US" altLang="en-US"/>
              <a:t>May write a draft or edit </a:t>
            </a:r>
            <a:r>
              <a:rPr lang="en-US" altLang="ja-JP"/>
              <a:t>the sponsor</a:t>
            </a:r>
            <a:r>
              <a:rPr lang="ja-JP" altLang="en-US"/>
              <a:t>’</a:t>
            </a:r>
            <a:r>
              <a:rPr lang="en-US" altLang="ja-JP"/>
              <a:t>s draft </a:t>
            </a:r>
          </a:p>
          <a:p>
            <a:pPr lvl="1"/>
            <a:endParaRPr lang="en-US" altLang="en-US"/>
          </a:p>
          <a:p>
            <a:endParaRPr lang="en-US" altLang="en-US"/>
          </a:p>
        </p:txBody>
      </p:sp>
    </p:spTree>
    <p:extLst>
      <p:ext uri="{BB962C8B-B14F-4D97-AF65-F5344CB8AC3E}">
        <p14:creationId xmlns:p14="http://schemas.microsoft.com/office/powerpoint/2010/main" val="3080184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noFill/>
        </p:spPr>
        <p:txBody>
          <a:bodyPr/>
          <a:lstStyle/>
          <a:p>
            <a:r>
              <a:rPr lang="en-US" altLang="en-US" smtClean="0"/>
              <a:t>NIH Clinical trials: </a:t>
            </a:r>
            <a:br>
              <a:rPr lang="en-US" altLang="en-US" smtClean="0"/>
            </a:br>
            <a:r>
              <a:rPr lang="en-US" altLang="en-US" smtClean="0"/>
              <a:t>from whence they came?</a:t>
            </a:r>
          </a:p>
        </p:txBody>
      </p:sp>
      <p:sp>
        <p:nvSpPr>
          <p:cNvPr id="15363" name="Rectangle 3"/>
          <p:cNvSpPr>
            <a:spLocks noGrp="1" noChangeArrowheads="1"/>
          </p:cNvSpPr>
          <p:nvPr>
            <p:ph type="body" idx="1"/>
          </p:nvPr>
        </p:nvSpPr>
        <p:spPr>
          <a:xfrm>
            <a:off x="1981200" y="1600201"/>
            <a:ext cx="7772400" cy="4105275"/>
          </a:xfrm>
          <a:noFill/>
        </p:spPr>
        <p:txBody>
          <a:bodyPr/>
          <a:lstStyle/>
          <a:p>
            <a:r>
              <a:rPr lang="en-US" altLang="en-US" smtClean="0"/>
              <a:t>Sometimes proposed by investigators</a:t>
            </a:r>
          </a:p>
          <a:p>
            <a:pPr lvl="1"/>
            <a:r>
              <a:rPr lang="en-US" altLang="en-US" smtClean="0"/>
              <a:t>Tend to be smaller (R01?) </a:t>
            </a:r>
          </a:p>
          <a:p>
            <a:pPr lvl="1"/>
            <a:r>
              <a:rPr lang="en-US" altLang="en-US" smtClean="0"/>
              <a:t>More common historically and less so today</a:t>
            </a:r>
          </a:p>
          <a:p>
            <a:r>
              <a:rPr lang="en-US" altLang="en-US" smtClean="0"/>
              <a:t>More likely a result of an NIH-generated request for proposal (RFP)</a:t>
            </a:r>
          </a:p>
          <a:p>
            <a:pPr lvl="1"/>
            <a:r>
              <a:rPr lang="en-US" altLang="en-US"/>
              <a:t>Committee (or Congress) recommendation</a:t>
            </a:r>
          </a:p>
          <a:p>
            <a:pPr lvl="1"/>
            <a:r>
              <a:rPr lang="en-US" altLang="en-US"/>
              <a:t>Funded as NIH-contract or “U” mechanism</a:t>
            </a:r>
          </a:p>
          <a:p>
            <a:pPr lvl="1"/>
            <a:r>
              <a:rPr lang="en-US" altLang="en-US"/>
              <a:t>Work closely with/under NIH project officer </a:t>
            </a:r>
            <a:endParaRPr lang="en-US" altLang="en-US" sz="1800"/>
          </a:p>
        </p:txBody>
      </p:sp>
    </p:spTree>
    <p:extLst>
      <p:ext uri="{BB962C8B-B14F-4D97-AF65-F5344CB8AC3E}">
        <p14:creationId xmlns:p14="http://schemas.microsoft.com/office/powerpoint/2010/main" val="476654687"/>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697038" y="5181600"/>
            <a:ext cx="7772400" cy="1143000"/>
          </a:xfrm>
        </p:spPr>
        <p:txBody>
          <a:bodyPr/>
          <a:lstStyle/>
          <a:p>
            <a:r>
              <a:rPr lang="en-US" altLang="en-US" sz="2400"/>
              <a:t>Ross JS JAMA 2008</a:t>
            </a:r>
          </a:p>
        </p:txBody>
      </p:sp>
      <p:sp>
        <p:nvSpPr>
          <p:cNvPr id="89091" name="Content Placeholder 1"/>
          <p:cNvSpPr>
            <a:spLocks noGrp="1"/>
          </p:cNvSpPr>
          <p:nvPr>
            <p:ph idx="1"/>
          </p:nvPr>
        </p:nvSpPr>
        <p:spPr/>
        <p:txBody>
          <a:bodyPr/>
          <a:lstStyle/>
          <a:p>
            <a:endParaRPr lang="en-US" altLang="en-US" smtClean="0"/>
          </a:p>
        </p:txBody>
      </p:sp>
      <p:pic>
        <p:nvPicPr>
          <p:cNvPr id="890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9889" y="762000"/>
            <a:ext cx="8364537"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19371011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1524000" y="0"/>
            <a:ext cx="9296400" cy="6858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CC"/>
              </a:buClr>
              <a:buSzPct val="70000"/>
              <a:buFont typeface="Wingdings" panose="05000000000000000000" pitchFamily="2" charset="2"/>
              <a:buChar char="l"/>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00CC"/>
              </a:buClr>
              <a:buSzPct val="60000"/>
              <a:buFont typeface="Wingdings" panose="05000000000000000000" pitchFamily="2" charset="2"/>
              <a:buChar char="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00CC"/>
              </a:buClr>
              <a:buSzPct val="100000"/>
              <a:buFont typeface="Wingdings" panose="05000000000000000000" pitchFamily="2" charset="2"/>
              <a:buChar char="Ø"/>
              <a:defRPr sz="24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2400">
              <a:latin typeface="Book Antiqua" panose="02040602050305030304" pitchFamily="18" charset="0"/>
            </a:endParaRPr>
          </a:p>
        </p:txBody>
      </p:sp>
      <p:sp>
        <p:nvSpPr>
          <p:cNvPr id="91139" name="Rectangle 3"/>
          <p:cNvSpPr>
            <a:spLocks noGrp="1" noChangeArrowheads="1"/>
          </p:cNvSpPr>
          <p:nvPr>
            <p:ph type="title"/>
          </p:nvPr>
        </p:nvSpPr>
        <p:spPr/>
        <p:txBody>
          <a:bodyPr/>
          <a:lstStyle/>
          <a:p>
            <a:r>
              <a:rPr lang="en-US" altLang="en-US" smtClean="0">
                <a:solidFill>
                  <a:schemeClr val="tx1"/>
                </a:solidFill>
              </a:rPr>
              <a:t>An example of guests and ghosts</a:t>
            </a:r>
          </a:p>
        </p:txBody>
      </p:sp>
      <p:sp>
        <p:nvSpPr>
          <p:cNvPr id="91140" name="Rectangle 4"/>
          <p:cNvSpPr>
            <a:spLocks noGrp="1" noChangeArrowheads="1"/>
          </p:cNvSpPr>
          <p:nvPr>
            <p:ph type="body" idx="1"/>
          </p:nvPr>
        </p:nvSpPr>
        <p:spPr>
          <a:xfrm>
            <a:off x="5715000" y="1524000"/>
            <a:ext cx="4648200" cy="4876800"/>
          </a:xfrm>
        </p:spPr>
        <p:txBody>
          <a:bodyPr/>
          <a:lstStyle/>
          <a:p>
            <a:pPr>
              <a:buFont typeface="Wingdings" panose="05000000000000000000" pitchFamily="2" charset="2"/>
              <a:buNone/>
            </a:pPr>
            <a:r>
              <a:rPr lang="en-US" altLang="en-US"/>
              <a:t> - Rofecoxib trials</a:t>
            </a:r>
          </a:p>
          <a:p>
            <a:pPr>
              <a:buFont typeface="Wingdings" panose="05000000000000000000" pitchFamily="2" charset="2"/>
              <a:buNone/>
            </a:pPr>
            <a:r>
              <a:rPr lang="en-US" altLang="en-US"/>
              <a:t> - The communications company completed analyses (and drafts) then invited the 1st author</a:t>
            </a:r>
          </a:p>
          <a:p>
            <a:pPr>
              <a:buFont typeface="Wingdings" panose="05000000000000000000" pitchFamily="2" charset="2"/>
              <a:buNone/>
            </a:pPr>
            <a:r>
              <a:rPr lang="en-US" altLang="en-US"/>
              <a:t> </a:t>
            </a:r>
          </a:p>
        </p:txBody>
      </p:sp>
      <p:pic>
        <p:nvPicPr>
          <p:cNvPr id="91141" name="Picture 5" descr="Ghost Lad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447800"/>
            <a:ext cx="355758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5158" name="Text Box 6"/>
          <p:cNvSpPr txBox="1">
            <a:spLocks noChangeArrowheads="1"/>
          </p:cNvSpPr>
          <p:nvPr/>
        </p:nvSpPr>
        <p:spPr bwMode="auto">
          <a:xfrm>
            <a:off x="7673976" y="6019801"/>
            <a:ext cx="2994025" cy="701675"/>
          </a:xfrm>
          <a:prstGeom prst="rect">
            <a:avLst/>
          </a:prstGeom>
          <a:noFill/>
          <a:ln w="12700">
            <a:noFill/>
            <a:miter lim="800000"/>
            <a:headEnd type="none" w="sm" len="sm"/>
            <a:tailEnd type="none" w="sm" len="sm"/>
          </a:ln>
          <a:effectLst/>
        </p:spPr>
        <p:txBody>
          <a:bodyPr wrap="none" anchor="ctr">
            <a:spAutoFit/>
          </a:bodyPr>
          <a:lstStyle>
            <a:lvl1pPr>
              <a:defRPr sz="2400">
                <a:solidFill>
                  <a:schemeClr val="tx1"/>
                </a:solidFill>
                <a:latin typeface="Book Antiqua" charset="0"/>
                <a:ea typeface="ＭＳ Ｐゴシック" charset="0"/>
                <a:cs typeface="ＭＳ Ｐゴシック" charset="0"/>
              </a:defRPr>
            </a:lvl1pPr>
            <a:lvl2pPr marL="37931725" indent="-37474525">
              <a:defRPr sz="2400">
                <a:solidFill>
                  <a:schemeClr val="tx1"/>
                </a:solidFill>
                <a:latin typeface="Book Antiqua" charset="0"/>
                <a:ea typeface="ＭＳ Ｐゴシック" charset="0"/>
              </a:defRPr>
            </a:lvl2pPr>
            <a:lvl3pPr>
              <a:defRPr sz="2400">
                <a:solidFill>
                  <a:schemeClr val="tx1"/>
                </a:solidFill>
                <a:latin typeface="Book Antiqua" charset="0"/>
                <a:ea typeface="ＭＳ Ｐゴシック" charset="0"/>
              </a:defRPr>
            </a:lvl3pPr>
            <a:lvl4pPr>
              <a:defRPr sz="2400">
                <a:solidFill>
                  <a:schemeClr val="tx1"/>
                </a:solidFill>
                <a:latin typeface="Book Antiqua" charset="0"/>
                <a:ea typeface="ＭＳ Ｐゴシック" charset="0"/>
              </a:defRPr>
            </a:lvl4pPr>
            <a:lvl5pPr>
              <a:defRPr sz="2400">
                <a:solidFill>
                  <a:schemeClr val="tx1"/>
                </a:solidFill>
                <a:latin typeface="Book Antiqua" charset="0"/>
                <a:ea typeface="ＭＳ Ｐゴシック" charset="0"/>
              </a:defRPr>
            </a:lvl5pPr>
            <a:lvl6pPr marL="457200" eaLnBrk="0" fontAlgn="base" hangingPunct="0">
              <a:spcBef>
                <a:spcPct val="0"/>
              </a:spcBef>
              <a:spcAft>
                <a:spcPct val="0"/>
              </a:spcAft>
              <a:defRPr sz="2400">
                <a:solidFill>
                  <a:schemeClr val="tx1"/>
                </a:solidFill>
                <a:latin typeface="Book Antiqua" charset="0"/>
                <a:ea typeface="ＭＳ Ｐゴシック" charset="0"/>
              </a:defRPr>
            </a:lvl6pPr>
            <a:lvl7pPr marL="914400" eaLnBrk="0" fontAlgn="base" hangingPunct="0">
              <a:spcBef>
                <a:spcPct val="0"/>
              </a:spcBef>
              <a:spcAft>
                <a:spcPct val="0"/>
              </a:spcAft>
              <a:defRPr sz="2400">
                <a:solidFill>
                  <a:schemeClr val="tx1"/>
                </a:solidFill>
                <a:latin typeface="Book Antiqua" charset="0"/>
                <a:ea typeface="ＭＳ Ｐゴシック" charset="0"/>
              </a:defRPr>
            </a:lvl7pPr>
            <a:lvl8pPr marL="1371600" eaLnBrk="0" fontAlgn="base" hangingPunct="0">
              <a:spcBef>
                <a:spcPct val="0"/>
              </a:spcBef>
              <a:spcAft>
                <a:spcPct val="0"/>
              </a:spcAft>
              <a:defRPr sz="2400">
                <a:solidFill>
                  <a:schemeClr val="tx1"/>
                </a:solidFill>
                <a:latin typeface="Book Antiqua" charset="0"/>
                <a:ea typeface="ＭＳ Ｐゴシック" charset="0"/>
              </a:defRPr>
            </a:lvl8pPr>
            <a:lvl9pPr marL="1828800" eaLnBrk="0" fontAlgn="base" hangingPunct="0">
              <a:spcBef>
                <a:spcPct val="0"/>
              </a:spcBef>
              <a:spcAft>
                <a:spcPct val="0"/>
              </a:spcAft>
              <a:defRPr sz="2400">
                <a:solidFill>
                  <a:schemeClr val="tx1"/>
                </a:solidFill>
                <a:latin typeface="Book Antiqua" charset="0"/>
                <a:ea typeface="ＭＳ Ｐゴシック" charset="0"/>
              </a:defRPr>
            </a:lvl9pPr>
          </a:lstStyle>
          <a:p>
            <a:pPr>
              <a:defRPr/>
            </a:pPr>
            <a:r>
              <a:rPr lang="en-US" sz="2000">
                <a:effectLst>
                  <a:outerShdw blurRad="38100" dist="38100" dir="2700000" algn="tl">
                    <a:srgbClr val="DDDDDD"/>
                  </a:outerShdw>
                </a:effectLst>
                <a:latin typeface="Arial" charset="0"/>
              </a:rPr>
              <a:t>JS Ross, et al. </a:t>
            </a:r>
          </a:p>
          <a:p>
            <a:pPr>
              <a:defRPr/>
            </a:pPr>
            <a:r>
              <a:rPr lang="en-US" sz="2000">
                <a:effectLst>
                  <a:outerShdw blurRad="38100" dist="38100" dir="2700000" algn="tl">
                    <a:srgbClr val="DDDDDD"/>
                  </a:outerShdw>
                </a:effectLst>
                <a:latin typeface="Arial" charset="0"/>
              </a:rPr>
              <a:t>JAMA 2008;299:1800-12</a:t>
            </a:r>
          </a:p>
        </p:txBody>
      </p:sp>
    </p:spTree>
    <p:extLst>
      <p:ext uri="{BB962C8B-B14F-4D97-AF65-F5344CB8AC3E}">
        <p14:creationId xmlns:p14="http://schemas.microsoft.com/office/powerpoint/2010/main" val="41534948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1524000" y="0"/>
            <a:ext cx="9296400" cy="6858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CC"/>
              </a:buClr>
              <a:buSzPct val="70000"/>
              <a:buFont typeface="Wingdings" panose="05000000000000000000" pitchFamily="2" charset="2"/>
              <a:buChar char="l"/>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00CC"/>
              </a:buClr>
              <a:buSzPct val="60000"/>
              <a:buFont typeface="Wingdings" panose="05000000000000000000" pitchFamily="2" charset="2"/>
              <a:buChar char="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00CC"/>
              </a:buClr>
              <a:buSzPct val="100000"/>
              <a:buFont typeface="Wingdings" panose="05000000000000000000" pitchFamily="2" charset="2"/>
              <a:buChar char="Ø"/>
              <a:defRPr sz="24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2400">
              <a:latin typeface="Book Antiqua" panose="02040602050305030304" pitchFamily="18" charset="0"/>
            </a:endParaRPr>
          </a:p>
        </p:txBody>
      </p:sp>
      <p:sp>
        <p:nvSpPr>
          <p:cNvPr id="93187" name="Rectangle 3"/>
          <p:cNvSpPr>
            <a:spLocks noGrp="1" noChangeArrowheads="1"/>
          </p:cNvSpPr>
          <p:nvPr>
            <p:ph type="title"/>
          </p:nvPr>
        </p:nvSpPr>
        <p:spPr/>
        <p:txBody>
          <a:bodyPr/>
          <a:lstStyle/>
          <a:p>
            <a:r>
              <a:rPr lang="en-US" altLang="en-US" smtClean="0">
                <a:solidFill>
                  <a:schemeClr val="tx1"/>
                </a:solidFill>
              </a:rPr>
              <a:t>An example of guests and ghosts</a:t>
            </a:r>
          </a:p>
        </p:txBody>
      </p:sp>
      <p:sp>
        <p:nvSpPr>
          <p:cNvPr id="93188" name="Rectangle 4"/>
          <p:cNvSpPr>
            <a:spLocks noGrp="1" noChangeArrowheads="1"/>
          </p:cNvSpPr>
          <p:nvPr>
            <p:ph type="body" idx="1"/>
          </p:nvPr>
        </p:nvSpPr>
        <p:spPr>
          <a:xfrm>
            <a:off x="5715000" y="1524000"/>
            <a:ext cx="4648200" cy="4876800"/>
          </a:xfrm>
        </p:spPr>
        <p:txBody>
          <a:bodyPr/>
          <a:lstStyle/>
          <a:p>
            <a:pPr>
              <a:buFont typeface="Wingdings" panose="05000000000000000000" pitchFamily="2" charset="2"/>
              <a:buNone/>
            </a:pPr>
            <a:r>
              <a:rPr lang="en-US" altLang="en-US" sz="2400"/>
              <a:t> - Rofecoxib trials</a:t>
            </a:r>
          </a:p>
          <a:p>
            <a:pPr>
              <a:buFont typeface="Wingdings" panose="05000000000000000000" pitchFamily="2" charset="2"/>
              <a:buNone/>
            </a:pPr>
            <a:r>
              <a:rPr lang="en-US" altLang="en-US" sz="2400"/>
              <a:t> - The communications company completed analyses (and drafts) then invited the 1st author</a:t>
            </a:r>
          </a:p>
          <a:p>
            <a:pPr>
              <a:buFont typeface="Wingdings" panose="05000000000000000000" pitchFamily="2" charset="2"/>
              <a:buNone/>
            </a:pPr>
            <a:r>
              <a:rPr lang="en-US" altLang="en-US" sz="2400"/>
              <a:t> - The initial draft of papers were written by the sponsor and sent to the author for editing.</a:t>
            </a:r>
          </a:p>
        </p:txBody>
      </p:sp>
      <p:pic>
        <p:nvPicPr>
          <p:cNvPr id="93189" name="Picture 5" descr="Ghost Lad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447800"/>
            <a:ext cx="355758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6182" name="Text Box 6"/>
          <p:cNvSpPr txBox="1">
            <a:spLocks noChangeArrowheads="1"/>
          </p:cNvSpPr>
          <p:nvPr/>
        </p:nvSpPr>
        <p:spPr bwMode="auto">
          <a:xfrm>
            <a:off x="7673976" y="6019801"/>
            <a:ext cx="2994025" cy="701675"/>
          </a:xfrm>
          <a:prstGeom prst="rect">
            <a:avLst/>
          </a:prstGeom>
          <a:noFill/>
          <a:ln w="12700">
            <a:noFill/>
            <a:miter lim="800000"/>
            <a:headEnd type="none" w="sm" len="sm"/>
            <a:tailEnd type="none" w="sm" len="sm"/>
          </a:ln>
          <a:effectLst/>
        </p:spPr>
        <p:txBody>
          <a:bodyPr wrap="none" anchor="ctr">
            <a:spAutoFit/>
          </a:bodyPr>
          <a:lstStyle/>
          <a:p>
            <a:pPr>
              <a:defRPr/>
            </a:pPr>
            <a:r>
              <a:rPr lang="en-US" sz="2000" dirty="0">
                <a:effectLst>
                  <a:outerShdw blurRad="38100" dist="38100" dir="2700000" algn="tl">
                    <a:srgbClr val="C0C0C0"/>
                  </a:outerShdw>
                </a:effectLst>
                <a:latin typeface="Arial" pitchFamily="34" charset="0"/>
                <a:ea typeface="MS PGothic" panose="020B0600070205080204" pitchFamily="34" charset="-128"/>
              </a:rPr>
              <a:t>JS Ross, et al. </a:t>
            </a:r>
          </a:p>
          <a:p>
            <a:pPr>
              <a:defRPr/>
            </a:pPr>
            <a:r>
              <a:rPr lang="en-US" sz="2000" dirty="0">
                <a:effectLst>
                  <a:outerShdw blurRad="38100" dist="38100" dir="2700000" algn="tl">
                    <a:srgbClr val="C0C0C0"/>
                  </a:outerShdw>
                </a:effectLst>
                <a:latin typeface="Arial" pitchFamily="34" charset="0"/>
                <a:ea typeface="MS PGothic" panose="020B0600070205080204" pitchFamily="34" charset="-128"/>
              </a:rPr>
              <a:t>JAMA 2008;299:1800-12</a:t>
            </a:r>
          </a:p>
        </p:txBody>
      </p:sp>
    </p:spTree>
    <p:extLst>
      <p:ext uri="{BB962C8B-B14F-4D97-AF65-F5344CB8AC3E}">
        <p14:creationId xmlns:p14="http://schemas.microsoft.com/office/powerpoint/2010/main" val="2200583162"/>
      </p:ext>
    </p:extLst>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1524000" y="0"/>
            <a:ext cx="9296400" cy="6858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CC"/>
              </a:buClr>
              <a:buSzPct val="70000"/>
              <a:buFont typeface="Wingdings" panose="05000000000000000000" pitchFamily="2" charset="2"/>
              <a:buChar char="l"/>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00CC"/>
              </a:buClr>
              <a:buSzPct val="60000"/>
              <a:buFont typeface="Wingdings" panose="05000000000000000000" pitchFamily="2" charset="2"/>
              <a:buChar char="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00CC"/>
              </a:buClr>
              <a:buSzPct val="100000"/>
              <a:buFont typeface="Wingdings" panose="05000000000000000000" pitchFamily="2" charset="2"/>
              <a:buChar char="Ø"/>
              <a:defRPr sz="24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2400">
              <a:latin typeface="Book Antiqua" panose="02040602050305030304" pitchFamily="18" charset="0"/>
            </a:endParaRPr>
          </a:p>
        </p:txBody>
      </p:sp>
      <p:sp>
        <p:nvSpPr>
          <p:cNvPr id="95235" name="Rectangle 3"/>
          <p:cNvSpPr>
            <a:spLocks noGrp="1" noChangeArrowheads="1"/>
          </p:cNvSpPr>
          <p:nvPr>
            <p:ph type="title"/>
          </p:nvPr>
        </p:nvSpPr>
        <p:spPr/>
        <p:txBody>
          <a:bodyPr/>
          <a:lstStyle/>
          <a:p>
            <a:r>
              <a:rPr lang="en-US" altLang="en-US" smtClean="0">
                <a:solidFill>
                  <a:schemeClr val="tx1"/>
                </a:solidFill>
              </a:rPr>
              <a:t>Concerns about guests and ghosts</a:t>
            </a:r>
          </a:p>
        </p:txBody>
      </p:sp>
      <p:sp>
        <p:nvSpPr>
          <p:cNvPr id="95236" name="Rectangle 4"/>
          <p:cNvSpPr>
            <a:spLocks noGrp="1" noChangeArrowheads="1"/>
          </p:cNvSpPr>
          <p:nvPr>
            <p:ph type="body" idx="1"/>
          </p:nvPr>
        </p:nvSpPr>
        <p:spPr>
          <a:xfrm>
            <a:off x="5715000" y="1524000"/>
            <a:ext cx="4648200" cy="4876800"/>
          </a:xfrm>
        </p:spPr>
        <p:txBody>
          <a:bodyPr/>
          <a:lstStyle/>
          <a:p>
            <a:pPr>
              <a:buFont typeface="Wingdings" panose="05000000000000000000" pitchFamily="2" charset="2"/>
              <a:buNone/>
            </a:pPr>
            <a:r>
              <a:rPr lang="en-US" altLang="en-US"/>
              <a:t>	</a:t>
            </a:r>
            <a:r>
              <a:rPr lang="ja-JP" altLang="en-US"/>
              <a:t>“</a:t>
            </a:r>
            <a:r>
              <a:rPr lang="en-US" altLang="ja-JP"/>
              <a:t>Some sponsors and contract communications companies analyze data and provide nearly complete draft articles for academic investigators who are then listed as 1st authors.</a:t>
            </a:r>
            <a:r>
              <a:rPr lang="ja-JP" altLang="en-US"/>
              <a:t>”</a:t>
            </a:r>
            <a:endParaRPr lang="en-US" altLang="en-US"/>
          </a:p>
        </p:txBody>
      </p:sp>
      <p:pic>
        <p:nvPicPr>
          <p:cNvPr id="95237" name="Picture 5" descr="Ghost Lad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447800"/>
            <a:ext cx="355758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06" name="Text Box 6"/>
          <p:cNvSpPr txBox="1">
            <a:spLocks noChangeArrowheads="1"/>
          </p:cNvSpPr>
          <p:nvPr/>
        </p:nvSpPr>
        <p:spPr bwMode="auto">
          <a:xfrm>
            <a:off x="7448550" y="6019801"/>
            <a:ext cx="3219450" cy="701675"/>
          </a:xfrm>
          <a:prstGeom prst="rect">
            <a:avLst/>
          </a:prstGeom>
          <a:noFill/>
          <a:ln w="12700">
            <a:noFill/>
            <a:miter lim="800000"/>
            <a:headEnd type="none" w="sm" len="sm"/>
            <a:tailEnd type="none" w="sm" len="sm"/>
          </a:ln>
          <a:effectLst/>
        </p:spPr>
        <p:txBody>
          <a:bodyPr wrap="none" anchor="ctr">
            <a:spAutoFit/>
          </a:bodyPr>
          <a:lstStyle/>
          <a:p>
            <a:pPr>
              <a:defRPr/>
            </a:pPr>
            <a:r>
              <a:rPr lang="en-US" sz="2000">
                <a:effectLst>
                  <a:outerShdw blurRad="38100" dist="38100" dir="2700000" algn="tl">
                    <a:srgbClr val="C0C0C0"/>
                  </a:outerShdw>
                </a:effectLst>
                <a:latin typeface="Arial" pitchFamily="34" charset="0"/>
                <a:ea typeface="MS PGothic" panose="020B0600070205080204" pitchFamily="34" charset="-128"/>
              </a:rPr>
              <a:t>DeAngelis &amp; Fontanarosa. </a:t>
            </a:r>
          </a:p>
          <a:p>
            <a:pPr>
              <a:defRPr/>
            </a:pPr>
            <a:r>
              <a:rPr lang="en-US" sz="2000">
                <a:effectLst>
                  <a:outerShdw blurRad="38100" dist="38100" dir="2700000" algn="tl">
                    <a:srgbClr val="C0C0C0"/>
                  </a:outerShdw>
                </a:effectLst>
                <a:latin typeface="Arial" pitchFamily="34" charset="0"/>
                <a:ea typeface="MS PGothic" panose="020B0600070205080204" pitchFamily="34" charset="-128"/>
              </a:rPr>
              <a:t>JAMA 2008;299:1833-5</a:t>
            </a:r>
          </a:p>
        </p:txBody>
      </p:sp>
    </p:spTree>
    <p:extLst>
      <p:ext uri="{BB962C8B-B14F-4D97-AF65-F5344CB8AC3E}">
        <p14:creationId xmlns:p14="http://schemas.microsoft.com/office/powerpoint/2010/main" val="3739363782"/>
      </p:ext>
    </p:extLst>
  </p:cSld>
  <p:clrMapOvr>
    <a:masterClrMapping/>
  </p:clrMapOvr>
  <p:transition>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ltLang="en-US" smtClean="0"/>
              <a:t>JAMA Principles, 2008</a:t>
            </a:r>
          </a:p>
        </p:txBody>
      </p:sp>
      <p:sp>
        <p:nvSpPr>
          <p:cNvPr id="97283" name="Rectangle 3"/>
          <p:cNvSpPr>
            <a:spLocks noGrp="1" noChangeArrowheads="1"/>
          </p:cNvSpPr>
          <p:nvPr>
            <p:ph type="body" idx="1"/>
          </p:nvPr>
        </p:nvSpPr>
        <p:spPr>
          <a:xfrm>
            <a:off x="1905000" y="1524000"/>
            <a:ext cx="7772400" cy="3657600"/>
          </a:xfrm>
        </p:spPr>
        <p:txBody>
          <a:bodyPr/>
          <a:lstStyle/>
          <a:p>
            <a:pPr>
              <a:lnSpc>
                <a:spcPct val="90000"/>
              </a:lnSpc>
            </a:pPr>
            <a:r>
              <a:rPr lang="ja-JP" altLang="en-US" smtClean="0"/>
              <a:t>“</a:t>
            </a:r>
            <a:r>
              <a:rPr lang="en-US" altLang="ja-JP"/>
              <a:t>For profit companies…should not be solely or primarily involved in…conducting the data analysis, and preparing the manuscript reporting study results.  These responsibilities should primarily…be performed by academic investigators who are not employed by the company…</a:t>
            </a:r>
            <a:endParaRPr lang="en-US" altLang="en-US"/>
          </a:p>
        </p:txBody>
      </p:sp>
      <p:sp>
        <p:nvSpPr>
          <p:cNvPr id="308228" name="Text Box 4"/>
          <p:cNvSpPr txBox="1">
            <a:spLocks noChangeArrowheads="1"/>
          </p:cNvSpPr>
          <p:nvPr/>
        </p:nvSpPr>
        <p:spPr bwMode="auto">
          <a:xfrm>
            <a:off x="4114800" y="5867401"/>
            <a:ext cx="5888038" cy="396875"/>
          </a:xfrm>
          <a:prstGeom prst="rect">
            <a:avLst/>
          </a:prstGeom>
          <a:noFill/>
          <a:ln w="12700">
            <a:noFill/>
            <a:miter lim="800000"/>
            <a:headEnd type="none" w="sm" len="sm"/>
            <a:tailEnd type="none" w="sm" len="sm"/>
          </a:ln>
          <a:effectLst/>
        </p:spPr>
        <p:txBody>
          <a:bodyPr anchor="ctr">
            <a:spAutoFit/>
          </a:bodyPr>
          <a:lstStyle/>
          <a:p>
            <a:pPr algn="ctr">
              <a:defRPr/>
            </a:pPr>
            <a:r>
              <a:rPr lang="en-US" sz="2000">
                <a:effectLst>
                  <a:outerShdw blurRad="38100" dist="38100" dir="2700000" algn="tl">
                    <a:srgbClr val="C0C0C0"/>
                  </a:outerShdw>
                </a:effectLst>
                <a:latin typeface="Arial" pitchFamily="34" charset="0"/>
                <a:ea typeface="MS PGothic" panose="020B0600070205080204" pitchFamily="34" charset="-128"/>
              </a:rPr>
              <a:t>DeAngelis &amp; Fontanarosa. JAMA 2008;299:1833-5</a:t>
            </a:r>
          </a:p>
        </p:txBody>
      </p:sp>
      <p:pic>
        <p:nvPicPr>
          <p:cNvPr id="43014" name="Picture 6" descr="http://i23.photobucket.com/albums/b389/epiac1216/PieintheSk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1" y="4343400"/>
            <a:ext cx="164782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771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3014"/>
                                        </p:tgtEl>
                                        <p:attrNameLst>
                                          <p:attrName>style.visibility</p:attrName>
                                        </p:attrNameLst>
                                      </p:cBhvr>
                                      <p:to>
                                        <p:strVal val="visible"/>
                                      </p:to>
                                    </p:set>
                                    <p:animEffect transition="in" filter="fade">
                                      <p:cBhvr>
                                        <p:cTn id="7" dur="500"/>
                                        <p:tgtEl>
                                          <p:spTgt spid="43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1026"/>
          <p:cNvSpPr>
            <a:spLocks noGrp="1" noChangeArrowheads="1"/>
          </p:cNvSpPr>
          <p:nvPr>
            <p:ph type="title"/>
          </p:nvPr>
        </p:nvSpPr>
        <p:spPr/>
        <p:txBody>
          <a:bodyPr/>
          <a:lstStyle/>
          <a:p>
            <a:r>
              <a:rPr lang="en-US" altLang="en-US" sz="3200"/>
              <a:t>Increased disclosure of roles for authors in all RCT’s (including pharma)</a:t>
            </a:r>
          </a:p>
        </p:txBody>
      </p:sp>
      <p:sp>
        <p:nvSpPr>
          <p:cNvPr id="99331" name="Rectangle 1027"/>
          <p:cNvSpPr>
            <a:spLocks noGrp="1" noChangeArrowheads="1"/>
          </p:cNvSpPr>
          <p:nvPr>
            <p:ph type="body" idx="1"/>
          </p:nvPr>
        </p:nvSpPr>
        <p:spPr/>
        <p:txBody>
          <a:bodyPr/>
          <a:lstStyle/>
          <a:p>
            <a:pPr>
              <a:buFont typeface="Wingdings" panose="05000000000000000000" pitchFamily="2" charset="2"/>
              <a:buNone/>
            </a:pPr>
            <a:r>
              <a:rPr lang="en-US" altLang="en-US" smtClean="0"/>
              <a:t>Many</a:t>
            </a:r>
            <a:r>
              <a:rPr lang="en-US" altLang="en-US" smtClean="0">
                <a:sym typeface="Wingdings" panose="05000000000000000000" pitchFamily="2" charset="2"/>
              </a:rPr>
              <a:t> Most </a:t>
            </a:r>
            <a:r>
              <a:rPr lang="en-US" altLang="en-US" smtClean="0"/>
              <a:t>journals now ask all authors about roles in paper and is included</a:t>
            </a:r>
          </a:p>
          <a:p>
            <a:r>
              <a:rPr lang="en-US" altLang="en-US" smtClean="0"/>
              <a:t>Who wrote the 1st draft?</a:t>
            </a:r>
          </a:p>
          <a:p>
            <a:r>
              <a:rPr lang="en-US" altLang="en-US" smtClean="0"/>
              <a:t>Did you have “access” to data?</a:t>
            </a:r>
          </a:p>
          <a:p>
            <a:r>
              <a:rPr lang="en-US" altLang="en-US" smtClean="0"/>
              <a:t>10 years ago, only top journals but now much more widely practiced</a:t>
            </a:r>
          </a:p>
        </p:txBody>
      </p:sp>
    </p:spTree>
    <p:extLst>
      <p:ext uri="{BB962C8B-B14F-4D97-AF65-F5344CB8AC3E}">
        <p14:creationId xmlns:p14="http://schemas.microsoft.com/office/powerpoint/2010/main" val="829869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ltLang="en-US" smtClean="0"/>
              <a:t>Industry is changing its practices</a:t>
            </a:r>
          </a:p>
        </p:txBody>
      </p:sp>
      <p:sp>
        <p:nvSpPr>
          <p:cNvPr id="101379" name="Rectangle 3"/>
          <p:cNvSpPr>
            <a:spLocks noGrp="1" noChangeArrowheads="1"/>
          </p:cNvSpPr>
          <p:nvPr>
            <p:ph type="body" idx="1"/>
          </p:nvPr>
        </p:nvSpPr>
        <p:spPr/>
        <p:txBody>
          <a:bodyPr/>
          <a:lstStyle/>
          <a:p>
            <a:pPr>
              <a:lnSpc>
                <a:spcPct val="90000"/>
              </a:lnSpc>
            </a:pPr>
            <a:r>
              <a:rPr lang="en-US" altLang="en-US"/>
              <a:t>More careful about ghost writing</a:t>
            </a:r>
          </a:p>
          <a:p>
            <a:pPr lvl="1">
              <a:lnSpc>
                <a:spcPct val="90000"/>
              </a:lnSpc>
            </a:pPr>
            <a:r>
              <a:rPr lang="en-US" altLang="en-US" sz="2000"/>
              <a:t>Requiring that investigators participate, at least in conference calls</a:t>
            </a:r>
          </a:p>
          <a:p>
            <a:pPr lvl="1">
              <a:lnSpc>
                <a:spcPct val="90000"/>
              </a:lnSpc>
            </a:pPr>
            <a:r>
              <a:rPr lang="en-US" altLang="en-US" sz="2000"/>
              <a:t>Requiring authors to have some level of contribution to the paper (or at least </a:t>
            </a:r>
            <a:r>
              <a:rPr lang="ja-JP" altLang="en-US" sz="2000"/>
              <a:t>‘</a:t>
            </a:r>
            <a:r>
              <a:rPr lang="en-US" altLang="ja-JP" sz="2000"/>
              <a:t>see and agree</a:t>
            </a:r>
            <a:r>
              <a:rPr lang="ja-JP" altLang="en-US" sz="2000"/>
              <a:t>’</a:t>
            </a:r>
            <a:r>
              <a:rPr lang="en-US" altLang="ja-JP" sz="2000"/>
              <a:t>)</a:t>
            </a:r>
          </a:p>
          <a:p>
            <a:pPr lvl="1">
              <a:lnSpc>
                <a:spcPct val="90000"/>
              </a:lnSpc>
            </a:pPr>
            <a:r>
              <a:rPr lang="en-US" altLang="ja-JP" sz="2000"/>
              <a:t>Disclosure of roles</a:t>
            </a:r>
          </a:p>
          <a:p>
            <a:pPr>
              <a:lnSpc>
                <a:spcPct val="90000"/>
              </a:lnSpc>
            </a:pPr>
            <a:r>
              <a:rPr lang="en-US" altLang="en-US"/>
              <a:t>All coauthors must disclose sources of income for potential COI</a:t>
            </a:r>
          </a:p>
          <a:p>
            <a:pPr>
              <a:lnSpc>
                <a:spcPct val="90000"/>
              </a:lnSpc>
            </a:pPr>
            <a:r>
              <a:rPr lang="en-US" altLang="en-US"/>
              <a:t>Companies must report ALL money paid to physicians for anything</a:t>
            </a:r>
          </a:p>
        </p:txBody>
      </p:sp>
    </p:spTree>
    <p:extLst>
      <p:ext uri="{BB962C8B-B14F-4D97-AF65-F5344CB8AC3E}">
        <p14:creationId xmlns:p14="http://schemas.microsoft.com/office/powerpoint/2010/main" val="11718660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altLang="en-US" smtClean="0"/>
              <a:t>An ideal approach to publishing from industry studies</a:t>
            </a:r>
          </a:p>
        </p:txBody>
      </p:sp>
      <p:sp>
        <p:nvSpPr>
          <p:cNvPr id="103427" name="Rectangle 3"/>
          <p:cNvSpPr>
            <a:spLocks noGrp="1" noChangeArrowheads="1"/>
          </p:cNvSpPr>
          <p:nvPr>
            <p:ph type="body" idx="1"/>
          </p:nvPr>
        </p:nvSpPr>
        <p:spPr/>
        <p:txBody>
          <a:bodyPr/>
          <a:lstStyle/>
          <a:p>
            <a:pPr>
              <a:lnSpc>
                <a:spcPct val="90000"/>
              </a:lnSpc>
            </a:pPr>
            <a:r>
              <a:rPr lang="en-US" altLang="en-US"/>
              <a:t>Publications Committee</a:t>
            </a:r>
          </a:p>
          <a:p>
            <a:pPr lvl="1">
              <a:lnSpc>
                <a:spcPct val="90000"/>
              </a:lnSpc>
            </a:pPr>
            <a:r>
              <a:rPr lang="en-US" altLang="en-US"/>
              <a:t>With guidelines as a contract</a:t>
            </a:r>
          </a:p>
          <a:p>
            <a:pPr lvl="1">
              <a:lnSpc>
                <a:spcPct val="90000"/>
              </a:lnSpc>
            </a:pPr>
            <a:r>
              <a:rPr lang="en-US" altLang="en-US"/>
              <a:t>Reviews plans and papers before submission</a:t>
            </a:r>
          </a:p>
          <a:p>
            <a:pPr lvl="1">
              <a:lnSpc>
                <a:spcPct val="90000"/>
              </a:lnSpc>
            </a:pPr>
            <a:r>
              <a:rPr lang="en-US" altLang="en-US"/>
              <a:t>Minority voting representation from the sponsor  </a:t>
            </a:r>
          </a:p>
          <a:p>
            <a:pPr>
              <a:lnSpc>
                <a:spcPct val="90000"/>
              </a:lnSpc>
            </a:pPr>
            <a:r>
              <a:rPr lang="en-US" altLang="en-US"/>
              <a:t>Data analysis by independent statistician under Pubs committee direction</a:t>
            </a:r>
          </a:p>
          <a:p>
            <a:pPr>
              <a:lnSpc>
                <a:spcPct val="90000"/>
              </a:lnSpc>
            </a:pPr>
            <a:r>
              <a:rPr lang="en-US" altLang="en-US"/>
              <a:t>Writing the paper</a:t>
            </a:r>
          </a:p>
          <a:p>
            <a:pPr lvl="1">
              <a:lnSpc>
                <a:spcPct val="90000"/>
              </a:lnSpc>
            </a:pPr>
            <a:r>
              <a:rPr lang="en-US" altLang="en-US"/>
              <a:t>By external authors </a:t>
            </a:r>
          </a:p>
          <a:p>
            <a:pPr lvl="1">
              <a:lnSpc>
                <a:spcPct val="90000"/>
              </a:lnSpc>
            </a:pPr>
            <a:r>
              <a:rPr lang="en-US" altLang="en-US"/>
              <a:t>No commercial writers; or writers assist investigators with tables, figures, editing.</a:t>
            </a:r>
          </a:p>
        </p:txBody>
      </p:sp>
    </p:spTree>
    <p:extLst>
      <p:ext uri="{BB962C8B-B14F-4D97-AF65-F5344CB8AC3E}">
        <p14:creationId xmlns:p14="http://schemas.microsoft.com/office/powerpoint/2010/main" val="31672124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altLang="en-US" smtClean="0"/>
              <a:t>Example of a “good” Industry/Academic collaboration</a:t>
            </a:r>
          </a:p>
        </p:txBody>
      </p:sp>
      <p:sp>
        <p:nvSpPr>
          <p:cNvPr id="105475" name="Rectangle 3"/>
          <p:cNvSpPr>
            <a:spLocks noGrp="1" noChangeArrowheads="1"/>
          </p:cNvSpPr>
          <p:nvPr>
            <p:ph type="body" idx="1"/>
          </p:nvPr>
        </p:nvSpPr>
        <p:spPr>
          <a:xfrm>
            <a:off x="2071688" y="1808164"/>
            <a:ext cx="7605712" cy="4105275"/>
          </a:xfrm>
        </p:spPr>
        <p:txBody>
          <a:bodyPr/>
          <a:lstStyle/>
          <a:p>
            <a:pPr>
              <a:lnSpc>
                <a:spcPct val="90000"/>
              </a:lnSpc>
            </a:pPr>
            <a:r>
              <a:rPr lang="en-US" altLang="en-US"/>
              <a:t>FREEDOM Trial of Denosumab (Amgen)</a:t>
            </a:r>
          </a:p>
          <a:p>
            <a:pPr lvl="1">
              <a:lnSpc>
                <a:spcPct val="90000"/>
              </a:lnSpc>
            </a:pPr>
            <a:r>
              <a:rPr lang="en-US" altLang="en-US"/>
              <a:t>Steering and Publications Committee: 1 scientist from Amgen</a:t>
            </a:r>
          </a:p>
          <a:p>
            <a:pPr lvl="1">
              <a:lnSpc>
                <a:spcPct val="90000"/>
              </a:lnSpc>
            </a:pPr>
            <a:r>
              <a:rPr lang="en-US" altLang="en-US"/>
              <a:t>Publication guidelines</a:t>
            </a:r>
          </a:p>
          <a:p>
            <a:pPr lvl="1">
              <a:lnSpc>
                <a:spcPct val="90000"/>
              </a:lnSpc>
            </a:pPr>
            <a:r>
              <a:rPr lang="en-US" altLang="en-US"/>
              <a:t>Had a prospective analysis plan</a:t>
            </a:r>
          </a:p>
          <a:p>
            <a:pPr lvl="1">
              <a:lnSpc>
                <a:spcPct val="90000"/>
              </a:lnSpc>
            </a:pPr>
            <a:r>
              <a:rPr lang="en-US" altLang="en-US"/>
              <a:t>Academic first author wrote the 1st draft - input from Amgen scientists</a:t>
            </a:r>
          </a:p>
          <a:p>
            <a:pPr lvl="1">
              <a:lnSpc>
                <a:spcPct val="90000"/>
              </a:lnSpc>
            </a:pPr>
            <a:r>
              <a:rPr lang="en-US" altLang="en-US"/>
              <a:t>Reviewed and approved by Pub Comm</a:t>
            </a:r>
          </a:p>
          <a:p>
            <a:pPr lvl="1">
              <a:lnSpc>
                <a:spcPct val="90000"/>
              </a:lnSpc>
            </a:pPr>
            <a:r>
              <a:rPr lang="en-US" altLang="en-US"/>
              <a:t>No reimbursement for time spent writing</a:t>
            </a:r>
          </a:p>
        </p:txBody>
      </p:sp>
    </p:spTree>
    <p:extLst>
      <p:ext uri="{BB962C8B-B14F-4D97-AF65-F5344CB8AC3E}">
        <p14:creationId xmlns:p14="http://schemas.microsoft.com/office/powerpoint/2010/main" val="25731846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5"/>
          <p:cNvSpPr>
            <a:spLocks noChangeArrowheads="1"/>
          </p:cNvSpPr>
          <p:nvPr/>
        </p:nvSpPr>
        <p:spPr bwMode="auto">
          <a:xfrm>
            <a:off x="2990850" y="47212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rgbClr val="0000CC"/>
              </a:buClr>
              <a:buSzPct val="70000"/>
              <a:buFont typeface="Wingdings" panose="05000000000000000000" pitchFamily="2" charset="2"/>
              <a:buChar char="l"/>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00CC"/>
              </a:buClr>
              <a:buSzPct val="60000"/>
              <a:buFont typeface="Wingdings" panose="05000000000000000000" pitchFamily="2" charset="2"/>
              <a:buChar char="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00CC"/>
              </a:buClr>
              <a:buSzPct val="100000"/>
              <a:buFont typeface="Wingdings" panose="05000000000000000000" pitchFamily="2" charset="2"/>
              <a:buChar char="Ø"/>
              <a:defRPr sz="24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2400">
              <a:latin typeface="Book Antiqua" panose="02040602050305030304" pitchFamily="18" charset="0"/>
            </a:endParaRPr>
          </a:p>
        </p:txBody>
      </p:sp>
      <p:pic>
        <p:nvPicPr>
          <p:cNvPr id="10752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048000"/>
            <a:ext cx="56769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4" name="Title 2"/>
          <p:cNvSpPr>
            <a:spLocks noGrp="1"/>
          </p:cNvSpPr>
          <p:nvPr>
            <p:ph type="title"/>
          </p:nvPr>
        </p:nvSpPr>
        <p:spPr/>
        <p:txBody>
          <a:bodyPr/>
          <a:lstStyle/>
          <a:p>
            <a:endParaRPr lang="en-US" altLang="en-US" smtClean="0"/>
          </a:p>
        </p:txBody>
      </p:sp>
      <p:pic>
        <p:nvPicPr>
          <p:cNvPr id="10752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2225"/>
            <a:ext cx="6705600"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6" name="TextBox 4"/>
          <p:cNvSpPr txBox="1">
            <a:spLocks noChangeArrowheads="1"/>
          </p:cNvSpPr>
          <p:nvPr/>
        </p:nvSpPr>
        <p:spPr bwMode="auto">
          <a:xfrm>
            <a:off x="8458200" y="2057401"/>
            <a:ext cx="114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0000"/>
              <a:buFont typeface="Wingdings" panose="05000000000000000000" pitchFamily="2" charset="2"/>
              <a:buChar char="l"/>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00CC"/>
              </a:buClr>
              <a:buSzPct val="60000"/>
              <a:buFont typeface="Wingdings" panose="05000000000000000000" pitchFamily="2" charset="2"/>
              <a:buChar char="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00CC"/>
              </a:buClr>
              <a:buSzPct val="100000"/>
              <a:buFont typeface="Wingdings" panose="05000000000000000000" pitchFamily="2" charset="2"/>
              <a:buChar char="Ø"/>
              <a:defRPr sz="24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2400">
                <a:latin typeface="Book Antiqua" panose="02040602050305030304" pitchFamily="18" charset="0"/>
              </a:rPr>
              <a:t>2017</a:t>
            </a:r>
          </a:p>
        </p:txBody>
      </p:sp>
    </p:spTree>
    <p:extLst>
      <p:ext uri="{BB962C8B-B14F-4D97-AF65-F5344CB8AC3E}">
        <p14:creationId xmlns:p14="http://schemas.microsoft.com/office/powerpoint/2010/main" val="19976254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noFill/>
        </p:spPr>
        <p:txBody>
          <a:bodyPr/>
          <a:lstStyle/>
          <a:p>
            <a:r>
              <a:rPr lang="en-US" altLang="en-US" smtClean="0"/>
              <a:t>NIH Clinical trials: </a:t>
            </a:r>
            <a:br>
              <a:rPr lang="en-US" altLang="en-US" smtClean="0"/>
            </a:br>
            <a:r>
              <a:rPr lang="en-US" altLang="en-US" smtClean="0"/>
              <a:t>What can I do with an RO1?</a:t>
            </a:r>
          </a:p>
        </p:txBody>
      </p:sp>
      <p:sp>
        <p:nvSpPr>
          <p:cNvPr id="17411" name="Rectangle 3"/>
          <p:cNvSpPr>
            <a:spLocks noGrp="1" noChangeArrowheads="1"/>
          </p:cNvSpPr>
          <p:nvPr>
            <p:ph type="body" idx="1"/>
          </p:nvPr>
        </p:nvSpPr>
        <p:spPr>
          <a:xfrm>
            <a:off x="1981200" y="1600201"/>
            <a:ext cx="7772400" cy="4105275"/>
          </a:xfrm>
          <a:noFill/>
        </p:spPr>
        <p:txBody>
          <a:bodyPr/>
          <a:lstStyle/>
          <a:p>
            <a:r>
              <a:rPr lang="en-US" altLang="en-US" dirty="0"/>
              <a:t>R01’s have $500k/year direct cost limits. 5 years, sometimes 6.</a:t>
            </a:r>
          </a:p>
          <a:p>
            <a:pPr lvl="1"/>
            <a:r>
              <a:rPr lang="en-US" altLang="en-US" dirty="0"/>
              <a:t>Can request </a:t>
            </a:r>
            <a:r>
              <a:rPr lang="en-US" altLang="en-US" dirty="0" smtClean="0"/>
              <a:t>exceptions</a:t>
            </a:r>
            <a:endParaRPr lang="en-US" altLang="en-US" dirty="0"/>
          </a:p>
          <a:p>
            <a:r>
              <a:rPr lang="en-US" altLang="en-US" dirty="0"/>
              <a:t>If follow up ~ 1 year</a:t>
            </a:r>
          </a:p>
          <a:p>
            <a:pPr lvl="1"/>
            <a:r>
              <a:rPr lang="en-US" altLang="en-US" dirty="0"/>
              <a:t>Randomize 50-100 assuming limited drug/intervention costs, not too intensive</a:t>
            </a:r>
          </a:p>
          <a:p>
            <a:pPr lvl="1"/>
            <a:r>
              <a:rPr lang="en-US" altLang="en-US" dirty="0"/>
              <a:t>Most have continuous endpoint (look in </a:t>
            </a:r>
            <a:r>
              <a:rPr lang="en-US" altLang="en-US" dirty="0" err="1"/>
              <a:t>Hulley</a:t>
            </a:r>
            <a:r>
              <a:rPr lang="en-US" altLang="en-US" dirty="0"/>
              <a:t>)</a:t>
            </a:r>
          </a:p>
          <a:p>
            <a:r>
              <a:rPr lang="en-US" altLang="en-US" dirty="0"/>
              <a:t>Avoid clinic visits (follow-up online or by mail)</a:t>
            </a:r>
          </a:p>
          <a:p>
            <a:r>
              <a:rPr lang="en-US" altLang="en-US" dirty="0"/>
              <a:t>Limited but possible</a:t>
            </a:r>
          </a:p>
        </p:txBody>
      </p:sp>
    </p:spTree>
    <p:extLst>
      <p:ext uri="{BB962C8B-B14F-4D97-AF65-F5344CB8AC3E}">
        <p14:creationId xmlns:p14="http://schemas.microsoft.com/office/powerpoint/2010/main" val="3722387603"/>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altLang="en-US" sz="3200"/>
              <a:t>Universities and Journals: Investigators must have </a:t>
            </a:r>
            <a:r>
              <a:rPr lang="ja-JP" altLang="en-US" sz="3200"/>
              <a:t>‘</a:t>
            </a:r>
            <a:r>
              <a:rPr lang="en-US" altLang="ja-JP" sz="3200"/>
              <a:t>access to the data</a:t>
            </a:r>
            <a:r>
              <a:rPr lang="ja-JP" altLang="en-US" smtClean="0"/>
              <a:t>’</a:t>
            </a:r>
            <a:endParaRPr lang="en-US" altLang="en-US" smtClean="0"/>
          </a:p>
        </p:txBody>
      </p:sp>
      <p:sp>
        <p:nvSpPr>
          <p:cNvPr id="109571" name="Rectangle 3"/>
          <p:cNvSpPr>
            <a:spLocks noGrp="1" noChangeArrowheads="1"/>
          </p:cNvSpPr>
          <p:nvPr>
            <p:ph type="body" idx="1"/>
          </p:nvPr>
        </p:nvSpPr>
        <p:spPr/>
        <p:txBody>
          <a:bodyPr/>
          <a:lstStyle/>
          <a:p>
            <a:r>
              <a:rPr lang="ja-JP" altLang="en-US" smtClean="0"/>
              <a:t>“</a:t>
            </a:r>
            <a:r>
              <a:rPr lang="en-US" altLang="ja-JP" smtClean="0"/>
              <a:t>Access to data</a:t>
            </a:r>
            <a:r>
              <a:rPr lang="ja-JP" altLang="en-US" smtClean="0"/>
              <a:t>”</a:t>
            </a:r>
            <a:r>
              <a:rPr lang="en-US" altLang="ja-JP" smtClean="0"/>
              <a:t> is vague</a:t>
            </a:r>
          </a:p>
          <a:p>
            <a:pPr lvl="1"/>
            <a:r>
              <a:rPr lang="en-US" altLang="en-US" smtClean="0"/>
              <a:t>Sponsors employ the data analysts</a:t>
            </a:r>
          </a:p>
          <a:p>
            <a:pPr lvl="1"/>
            <a:r>
              <a:rPr lang="en-US" altLang="en-US" smtClean="0"/>
              <a:t>Sponsor</a:t>
            </a:r>
            <a:r>
              <a:rPr lang="ja-JP" altLang="en-US" smtClean="0"/>
              <a:t>’</a:t>
            </a:r>
            <a:r>
              <a:rPr lang="en-US" altLang="ja-JP" smtClean="0"/>
              <a:t>s team directs and selects analyses</a:t>
            </a:r>
          </a:p>
          <a:p>
            <a:pPr lvl="1"/>
            <a:r>
              <a:rPr lang="en-US" altLang="en-US" smtClean="0"/>
              <a:t>Authors are rarely involved (or skilled) in data analysis, rarely look at direct data output</a:t>
            </a:r>
          </a:p>
        </p:txBody>
      </p:sp>
      <p:sp>
        <p:nvSpPr>
          <p:cNvPr id="109572" name="Rectangle 5"/>
          <p:cNvSpPr>
            <a:spLocks noChangeArrowheads="1"/>
          </p:cNvSpPr>
          <p:nvPr/>
        </p:nvSpPr>
        <p:spPr bwMode="auto">
          <a:xfrm>
            <a:off x="2990850" y="47212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rgbClr val="0000CC"/>
              </a:buClr>
              <a:buSzPct val="70000"/>
              <a:buFont typeface="Wingdings" panose="05000000000000000000" pitchFamily="2" charset="2"/>
              <a:buChar char="l"/>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00CC"/>
              </a:buClr>
              <a:buSzPct val="60000"/>
              <a:buFont typeface="Wingdings" panose="05000000000000000000" pitchFamily="2" charset="2"/>
              <a:buChar char="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00CC"/>
              </a:buClr>
              <a:buSzPct val="100000"/>
              <a:buFont typeface="Wingdings" panose="05000000000000000000" pitchFamily="2" charset="2"/>
              <a:buChar char="Ø"/>
              <a:defRPr sz="24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2400">
              <a:latin typeface="Book Antiqua" panose="02040602050305030304" pitchFamily="18" charset="0"/>
            </a:endParaRPr>
          </a:p>
        </p:txBody>
      </p:sp>
    </p:spTree>
    <p:extLst>
      <p:ext uri="{BB962C8B-B14F-4D97-AF65-F5344CB8AC3E}">
        <p14:creationId xmlns:p14="http://schemas.microsoft.com/office/powerpoint/2010/main" val="32439028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altLang="en-US" smtClean="0"/>
              <a:t>Universities: investigators must have </a:t>
            </a:r>
            <a:r>
              <a:rPr lang="ja-JP" altLang="en-US" smtClean="0"/>
              <a:t>‘</a:t>
            </a:r>
            <a:r>
              <a:rPr lang="en-US" altLang="ja-JP" smtClean="0"/>
              <a:t>the right to publish</a:t>
            </a:r>
            <a:r>
              <a:rPr lang="ja-JP" altLang="en-US" smtClean="0"/>
              <a:t>’</a:t>
            </a:r>
            <a:endParaRPr lang="en-US" altLang="en-US" smtClean="0"/>
          </a:p>
        </p:txBody>
      </p:sp>
      <p:sp>
        <p:nvSpPr>
          <p:cNvPr id="111619" name="Rectangle 3"/>
          <p:cNvSpPr>
            <a:spLocks noGrp="1" noChangeArrowheads="1"/>
          </p:cNvSpPr>
          <p:nvPr>
            <p:ph type="body" idx="1"/>
          </p:nvPr>
        </p:nvSpPr>
        <p:spPr/>
        <p:txBody>
          <a:bodyPr/>
          <a:lstStyle/>
          <a:p>
            <a:endParaRPr lang="en-US" altLang="en-US" sz="2400"/>
          </a:p>
        </p:txBody>
      </p:sp>
      <p:sp>
        <p:nvSpPr>
          <p:cNvPr id="111620" name="Rectangle 4"/>
          <p:cNvSpPr>
            <a:spLocks noChangeArrowheads="1"/>
          </p:cNvSpPr>
          <p:nvPr/>
        </p:nvSpPr>
        <p:spPr bwMode="auto">
          <a:xfrm>
            <a:off x="2990850" y="47212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rgbClr val="0000CC"/>
              </a:buClr>
              <a:buSzPct val="70000"/>
              <a:buFont typeface="Wingdings" panose="05000000000000000000" pitchFamily="2" charset="2"/>
              <a:buChar char="l"/>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00CC"/>
              </a:buClr>
              <a:buSzPct val="60000"/>
              <a:buFont typeface="Wingdings" panose="05000000000000000000" pitchFamily="2" charset="2"/>
              <a:buChar char="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00CC"/>
              </a:buClr>
              <a:buSzPct val="100000"/>
              <a:buFont typeface="Wingdings" panose="05000000000000000000" pitchFamily="2" charset="2"/>
              <a:buChar char="Ø"/>
              <a:defRPr sz="24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2400">
              <a:latin typeface="Book Antiqua" panose="02040602050305030304" pitchFamily="18" charset="0"/>
            </a:endParaRPr>
          </a:p>
        </p:txBody>
      </p:sp>
    </p:spTree>
    <p:extLst>
      <p:ext uri="{BB962C8B-B14F-4D97-AF65-F5344CB8AC3E}">
        <p14:creationId xmlns:p14="http://schemas.microsoft.com/office/powerpoint/2010/main" val="3072470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altLang="en-US" smtClean="0"/>
              <a:t>Universities: investigators must have </a:t>
            </a:r>
            <a:r>
              <a:rPr lang="ja-JP" altLang="en-US" smtClean="0"/>
              <a:t>‘</a:t>
            </a:r>
            <a:r>
              <a:rPr lang="en-US" altLang="ja-JP" smtClean="0"/>
              <a:t>the right to publish</a:t>
            </a:r>
            <a:r>
              <a:rPr lang="ja-JP" altLang="en-US" smtClean="0"/>
              <a:t>’</a:t>
            </a:r>
            <a:endParaRPr lang="en-US" altLang="en-US" smtClean="0"/>
          </a:p>
        </p:txBody>
      </p:sp>
      <p:sp>
        <p:nvSpPr>
          <p:cNvPr id="113667" name="Rectangle 3"/>
          <p:cNvSpPr>
            <a:spLocks noGrp="1" noChangeArrowheads="1"/>
          </p:cNvSpPr>
          <p:nvPr>
            <p:ph type="body" idx="1"/>
          </p:nvPr>
        </p:nvSpPr>
        <p:spPr/>
        <p:txBody>
          <a:bodyPr/>
          <a:lstStyle/>
          <a:p>
            <a:r>
              <a:rPr lang="en-US" altLang="en-US" smtClean="0"/>
              <a:t>As a clinical site, your data is one small part of the larger trial; would be wrong to publish a part</a:t>
            </a:r>
          </a:p>
          <a:p>
            <a:pPr lvl="1"/>
            <a:r>
              <a:rPr lang="en-US" altLang="en-US"/>
              <a:t>Hard to analyze and publish without support for analysis and writing</a:t>
            </a:r>
          </a:p>
        </p:txBody>
      </p:sp>
      <p:sp>
        <p:nvSpPr>
          <p:cNvPr id="113668" name="Rectangle 4"/>
          <p:cNvSpPr>
            <a:spLocks noChangeArrowheads="1"/>
          </p:cNvSpPr>
          <p:nvPr/>
        </p:nvSpPr>
        <p:spPr bwMode="auto">
          <a:xfrm>
            <a:off x="2990850" y="47212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rgbClr val="0000CC"/>
              </a:buClr>
              <a:buSzPct val="70000"/>
              <a:buFont typeface="Wingdings" panose="05000000000000000000" pitchFamily="2" charset="2"/>
              <a:buChar char="l"/>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00CC"/>
              </a:buClr>
              <a:buSzPct val="60000"/>
              <a:buFont typeface="Wingdings" panose="05000000000000000000" pitchFamily="2" charset="2"/>
              <a:buChar char="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00CC"/>
              </a:buClr>
              <a:buSzPct val="100000"/>
              <a:buFont typeface="Wingdings" panose="05000000000000000000" pitchFamily="2" charset="2"/>
              <a:buChar char="Ø"/>
              <a:defRPr sz="24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2400">
              <a:latin typeface="Book Antiqua" panose="02040602050305030304" pitchFamily="18" charset="0"/>
            </a:endParaRPr>
          </a:p>
        </p:txBody>
      </p:sp>
    </p:spTree>
    <p:extLst>
      <p:ext uri="{BB962C8B-B14F-4D97-AF65-F5344CB8AC3E}">
        <p14:creationId xmlns:p14="http://schemas.microsoft.com/office/powerpoint/2010/main" val="52963930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altLang="en-US" smtClean="0"/>
              <a:t>The Betty Dong Story</a:t>
            </a:r>
          </a:p>
        </p:txBody>
      </p:sp>
      <p:sp>
        <p:nvSpPr>
          <p:cNvPr id="115715" name="Rectangle 3"/>
          <p:cNvSpPr>
            <a:spLocks noGrp="1" noChangeArrowheads="1"/>
          </p:cNvSpPr>
          <p:nvPr>
            <p:ph type="body" idx="1"/>
          </p:nvPr>
        </p:nvSpPr>
        <p:spPr>
          <a:xfrm>
            <a:off x="1981200" y="1676401"/>
            <a:ext cx="7772400" cy="4105275"/>
          </a:xfrm>
        </p:spPr>
        <p:txBody>
          <a:bodyPr>
            <a:normAutofit lnSpcReduction="10000"/>
          </a:bodyPr>
          <a:lstStyle/>
          <a:p>
            <a:r>
              <a:rPr lang="en-US" altLang="ja-JP" sz="2400" dirty="0"/>
              <a:t>UCSF researcher</a:t>
            </a:r>
          </a:p>
          <a:p>
            <a:r>
              <a:rPr lang="en-US" altLang="en-US" sz="2400" dirty="0"/>
              <a:t>Did a study of </a:t>
            </a:r>
            <a:r>
              <a:rPr lang="en-US" altLang="en-US" sz="2400" dirty="0" err="1"/>
              <a:t>Synthroid</a:t>
            </a:r>
            <a:r>
              <a:rPr lang="en-US" altLang="en-US" sz="2400" dirty="0"/>
              <a:t> vs. generics in 1990</a:t>
            </a:r>
          </a:p>
          <a:p>
            <a:r>
              <a:rPr lang="en-US" altLang="en-US" sz="2400" dirty="0"/>
              <a:t>Funded by Boots Pharma (UK</a:t>
            </a:r>
            <a:r>
              <a:rPr lang="en-US" altLang="en-US" sz="2400" dirty="0" smtClean="0"/>
              <a:t>), maker of </a:t>
            </a:r>
            <a:r>
              <a:rPr lang="en-US" altLang="en-US" sz="2400" dirty="0" err="1" smtClean="0"/>
              <a:t>Synthroid</a:t>
            </a:r>
            <a:endParaRPr lang="en-US" altLang="en-US" sz="2400" dirty="0"/>
          </a:p>
          <a:p>
            <a:r>
              <a:rPr lang="en-US" altLang="en-US" sz="2400" dirty="0"/>
              <a:t>Results </a:t>
            </a:r>
            <a:r>
              <a:rPr lang="en-US" altLang="en-US" sz="2400" dirty="0" err="1"/>
              <a:t>Syn</a:t>
            </a:r>
            <a:r>
              <a:rPr lang="en-US" altLang="en-US" sz="2400" dirty="0"/>
              <a:t>=generics</a:t>
            </a:r>
          </a:p>
          <a:p>
            <a:r>
              <a:rPr lang="en-US" altLang="en-US" sz="2400" dirty="0"/>
              <a:t>Boots threatened to sue UCSF if she published</a:t>
            </a:r>
          </a:p>
          <a:p>
            <a:r>
              <a:rPr lang="en-US" altLang="en-US" sz="2400" dirty="0"/>
              <a:t>UCSF caved and bad impact on Dr. Dong</a:t>
            </a:r>
          </a:p>
          <a:p>
            <a:r>
              <a:rPr lang="en-US" altLang="en-US" sz="2400" dirty="0"/>
              <a:t>Big news story in WSJ and NYT a bit later</a:t>
            </a:r>
          </a:p>
          <a:p>
            <a:r>
              <a:rPr lang="en-US" altLang="en-US" sz="2400" dirty="0"/>
              <a:t>Results:  If you do a study for pharma today, UCSF will require that your contract must say “you can publish regardless of funder approval”</a:t>
            </a:r>
          </a:p>
          <a:p>
            <a:endParaRPr lang="en-US" altLang="en-US" sz="2400" dirty="0"/>
          </a:p>
        </p:txBody>
      </p:sp>
      <p:sp>
        <p:nvSpPr>
          <p:cNvPr id="115716" name="Rectangle 4"/>
          <p:cNvSpPr>
            <a:spLocks noChangeArrowheads="1"/>
          </p:cNvSpPr>
          <p:nvPr/>
        </p:nvSpPr>
        <p:spPr bwMode="auto">
          <a:xfrm>
            <a:off x="2990850" y="47212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rgbClr val="0000CC"/>
              </a:buClr>
              <a:buSzPct val="70000"/>
              <a:buFont typeface="Wingdings" panose="05000000000000000000" pitchFamily="2" charset="2"/>
              <a:buChar char="l"/>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00CC"/>
              </a:buClr>
              <a:buSzPct val="60000"/>
              <a:buFont typeface="Wingdings" panose="05000000000000000000" pitchFamily="2" charset="2"/>
              <a:buChar char="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00CC"/>
              </a:buClr>
              <a:buSzPct val="100000"/>
              <a:buFont typeface="Wingdings" panose="05000000000000000000" pitchFamily="2" charset="2"/>
              <a:buChar char="Ø"/>
              <a:defRPr sz="24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2400">
              <a:latin typeface="Book Antiqua" panose="02040602050305030304" pitchFamily="18" charset="0"/>
            </a:endParaRPr>
          </a:p>
        </p:txBody>
      </p:sp>
    </p:spTree>
    <p:extLst>
      <p:ext uri="{BB962C8B-B14F-4D97-AF65-F5344CB8AC3E}">
        <p14:creationId xmlns:p14="http://schemas.microsoft.com/office/powerpoint/2010/main" val="9656712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2286000" y="152400"/>
            <a:ext cx="7772400" cy="1143000"/>
          </a:xfrm>
        </p:spPr>
        <p:txBody>
          <a:bodyPr/>
          <a:lstStyle/>
          <a:p>
            <a:endParaRPr lang="en-US" altLang="en-US" smtClean="0"/>
          </a:p>
        </p:txBody>
      </p:sp>
      <p:sp>
        <p:nvSpPr>
          <p:cNvPr id="117764" name="Rectangle 4"/>
          <p:cNvSpPr>
            <a:spLocks noChangeArrowheads="1"/>
          </p:cNvSpPr>
          <p:nvPr/>
        </p:nvSpPr>
        <p:spPr bwMode="auto">
          <a:xfrm>
            <a:off x="2990850" y="47212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rgbClr val="0000CC"/>
              </a:buClr>
              <a:buSzPct val="70000"/>
              <a:buFont typeface="Wingdings" panose="05000000000000000000" pitchFamily="2" charset="2"/>
              <a:buChar char="l"/>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00CC"/>
              </a:buClr>
              <a:buSzPct val="60000"/>
              <a:buFont typeface="Wingdings" panose="05000000000000000000" pitchFamily="2" charset="2"/>
              <a:buChar char="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00CC"/>
              </a:buClr>
              <a:buSzPct val="100000"/>
              <a:buFont typeface="Wingdings" panose="05000000000000000000" pitchFamily="2" charset="2"/>
              <a:buChar char="Ø"/>
              <a:defRPr sz="24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2400">
              <a:latin typeface="Book Antiqua" panose="02040602050305030304" pitchFamily="18" charset="0"/>
            </a:endParaRPr>
          </a:p>
        </p:txBody>
      </p:sp>
      <p:pic>
        <p:nvPicPr>
          <p:cNvPr id="1177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1212" y="0"/>
            <a:ext cx="8620125" cy="707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17766" name="TextBox 1"/>
          <p:cNvSpPr txBox="1">
            <a:spLocks noChangeArrowheads="1"/>
          </p:cNvSpPr>
          <p:nvPr/>
        </p:nvSpPr>
        <p:spPr bwMode="auto">
          <a:xfrm>
            <a:off x="5029200" y="739776"/>
            <a:ext cx="3962400" cy="46037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0000"/>
              <a:buFont typeface="Wingdings" panose="05000000000000000000" pitchFamily="2" charset="2"/>
              <a:buChar char="l"/>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00CC"/>
              </a:buClr>
              <a:buSzPct val="60000"/>
              <a:buFont typeface="Wingdings" panose="05000000000000000000" pitchFamily="2" charset="2"/>
              <a:buChar char="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00CC"/>
              </a:buClr>
              <a:buSzPct val="100000"/>
              <a:buFont typeface="Wingdings" panose="05000000000000000000" pitchFamily="2" charset="2"/>
              <a:buChar char="Ø"/>
              <a:defRPr sz="24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2400">
                <a:latin typeface="Book Antiqua" panose="02040602050305030304" pitchFamily="18" charset="0"/>
              </a:rPr>
              <a:t>JAMA, editorial, April 1997</a:t>
            </a:r>
          </a:p>
        </p:txBody>
      </p:sp>
    </p:spTree>
    <p:extLst>
      <p:ext uri="{BB962C8B-B14F-4D97-AF65-F5344CB8AC3E}">
        <p14:creationId xmlns:p14="http://schemas.microsoft.com/office/powerpoint/2010/main" val="309709848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3"/>
          <p:cNvSpPr txBox="1">
            <a:spLocks noChangeArrowheads="1"/>
          </p:cNvSpPr>
          <p:nvPr/>
        </p:nvSpPr>
        <p:spPr bwMode="auto">
          <a:xfrm>
            <a:off x="1762919" y="1677699"/>
            <a:ext cx="8656638" cy="488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2563" indent="-182563">
              <a:defRPr sz="2400">
                <a:solidFill>
                  <a:schemeClr val="tx1"/>
                </a:solidFill>
                <a:latin typeface="Book Antiqua" panose="02040602050305030304" pitchFamily="18" charset="0"/>
                <a:ea typeface="ＭＳ Ｐゴシック" panose="020B0600070205080204" pitchFamily="34" charset="-128"/>
              </a:defRPr>
            </a:lvl1pPr>
            <a:lvl2pPr marL="639763" indent="-182563">
              <a:defRPr sz="2400">
                <a:solidFill>
                  <a:schemeClr val="tx1"/>
                </a:solidFill>
                <a:latin typeface="Book Antiqua" panose="02040602050305030304" pitchFamily="18" charset="0"/>
                <a:ea typeface="ＭＳ Ｐゴシック" panose="020B0600070205080204" pitchFamily="34" charset="-128"/>
              </a:defRPr>
            </a:lvl2pPr>
            <a:lvl3pPr marL="1143000" indent="-228600">
              <a:defRPr sz="2400">
                <a:solidFill>
                  <a:schemeClr val="tx1"/>
                </a:solidFill>
                <a:latin typeface="Book Antiqua" panose="02040602050305030304" pitchFamily="18" charset="0"/>
                <a:ea typeface="ＭＳ Ｐゴシック" panose="020B0600070205080204" pitchFamily="34" charset="-128"/>
              </a:defRPr>
            </a:lvl3pPr>
            <a:lvl4pPr marL="1600200" indent="-228600">
              <a:defRPr sz="2400">
                <a:solidFill>
                  <a:schemeClr val="tx1"/>
                </a:solidFill>
                <a:latin typeface="Book Antiqua" panose="02040602050305030304" pitchFamily="18" charset="0"/>
                <a:ea typeface="ＭＳ Ｐゴシック" panose="020B0600070205080204" pitchFamily="34" charset="-128"/>
              </a:defRPr>
            </a:lvl4pPr>
            <a:lvl5pPr marL="2057400" indent="-228600">
              <a:defRPr sz="2400">
                <a:solidFill>
                  <a:schemeClr val="tx1"/>
                </a:solidFill>
                <a:latin typeface="Book Antiqua" panose="0204060205030503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20000"/>
              </a:spcBef>
              <a:buClr>
                <a:srgbClr val="0070C0"/>
              </a:buClr>
              <a:buSzPct val="85000"/>
              <a:buFontTx/>
              <a:buChar char="-"/>
            </a:pPr>
            <a:endParaRPr lang="en-US" altLang="en-US" sz="2800" dirty="0">
              <a:solidFill>
                <a:srgbClr val="0070C0"/>
              </a:solidFill>
              <a:latin typeface="Arial" panose="020B0604020202020204" pitchFamily="34" charset="0"/>
            </a:endParaRPr>
          </a:p>
          <a:p>
            <a:pPr eaLnBrk="1" hangingPunct="1">
              <a:spcBef>
                <a:spcPct val="20000"/>
              </a:spcBef>
              <a:buClr>
                <a:srgbClr val="0070C0"/>
              </a:buClr>
              <a:buSzPct val="85000"/>
              <a:buFontTx/>
              <a:buChar char="-"/>
            </a:pPr>
            <a:r>
              <a:rPr lang="en-US" altLang="en-US" sz="2800" dirty="0">
                <a:solidFill>
                  <a:srgbClr val="0070C0"/>
                </a:solidFill>
                <a:latin typeface="Arial" panose="020B0604020202020204" pitchFamily="34" charset="0"/>
              </a:rPr>
              <a:t>Public and governmental pressure to make clinical trial results more transparent including release of individual patient data to the “public”</a:t>
            </a:r>
          </a:p>
          <a:p>
            <a:pPr eaLnBrk="1" hangingPunct="1">
              <a:spcBef>
                <a:spcPct val="20000"/>
              </a:spcBef>
              <a:buClr>
                <a:srgbClr val="0070C0"/>
              </a:buClr>
              <a:buSzPct val="85000"/>
              <a:buFontTx/>
              <a:buChar char="-"/>
            </a:pPr>
            <a:r>
              <a:rPr lang="en-US" altLang="en-US" sz="2800" dirty="0">
                <a:solidFill>
                  <a:srgbClr val="0070C0"/>
                </a:solidFill>
                <a:latin typeface="Arial" panose="020B0604020202020204" pitchFamily="34" charset="0"/>
              </a:rPr>
              <a:t>Pressure from </a:t>
            </a:r>
          </a:p>
          <a:p>
            <a:pPr lvl="1" eaLnBrk="1" hangingPunct="1">
              <a:spcBef>
                <a:spcPct val="20000"/>
              </a:spcBef>
              <a:buClr>
                <a:srgbClr val="0070C0"/>
              </a:buClr>
              <a:buSzPct val="85000"/>
              <a:buFontTx/>
              <a:buChar char="-"/>
            </a:pPr>
            <a:r>
              <a:rPr lang="en-US" altLang="en-US" sz="2800" dirty="0">
                <a:solidFill>
                  <a:srgbClr val="0070C0"/>
                </a:solidFill>
                <a:latin typeface="Arial" panose="020B0604020202020204" pitchFamily="34" charset="0"/>
              </a:rPr>
              <a:t>FDA</a:t>
            </a:r>
          </a:p>
          <a:p>
            <a:pPr lvl="1" eaLnBrk="1" hangingPunct="1">
              <a:spcBef>
                <a:spcPct val="20000"/>
              </a:spcBef>
              <a:buClr>
                <a:srgbClr val="0070C0"/>
              </a:buClr>
              <a:buSzPct val="85000"/>
              <a:buFontTx/>
              <a:buChar char="-"/>
            </a:pPr>
            <a:r>
              <a:rPr lang="en-US" altLang="en-US" sz="2800" dirty="0">
                <a:solidFill>
                  <a:srgbClr val="0070C0"/>
                </a:solidFill>
                <a:latin typeface="Arial" panose="020B0604020202020204" pitchFamily="34" charset="0"/>
              </a:rPr>
              <a:t>Journals</a:t>
            </a:r>
          </a:p>
          <a:p>
            <a:pPr lvl="1" eaLnBrk="1" hangingPunct="1">
              <a:spcBef>
                <a:spcPct val="20000"/>
              </a:spcBef>
              <a:buClr>
                <a:srgbClr val="0070C0"/>
              </a:buClr>
              <a:buSzPct val="85000"/>
              <a:buFontTx/>
              <a:buChar char="-"/>
            </a:pPr>
            <a:r>
              <a:rPr lang="en-US" altLang="en-US" sz="2800" dirty="0">
                <a:solidFill>
                  <a:srgbClr val="0070C0"/>
                </a:solidFill>
                <a:latin typeface="Arial" panose="020B0604020202020204" pitchFamily="34" charset="0"/>
              </a:rPr>
              <a:t>Public</a:t>
            </a:r>
          </a:p>
          <a:p>
            <a:pPr algn="ctr" eaLnBrk="1" hangingPunct="1">
              <a:spcBef>
                <a:spcPct val="20000"/>
              </a:spcBef>
              <a:buClr>
                <a:srgbClr val="0070C0"/>
              </a:buClr>
              <a:buSzPct val="85000"/>
              <a:buFontTx/>
              <a:buChar char="-"/>
            </a:pPr>
            <a:endParaRPr lang="en-US" altLang="en-US" dirty="0">
              <a:solidFill>
                <a:srgbClr val="0070C0"/>
              </a:solidFill>
              <a:latin typeface="Arial" panose="020B0604020202020204" pitchFamily="34" charset="0"/>
            </a:endParaRPr>
          </a:p>
          <a:p>
            <a:pPr lvl="1" algn="ctr" eaLnBrk="1" hangingPunct="1">
              <a:spcBef>
                <a:spcPct val="20000"/>
              </a:spcBef>
              <a:buClr>
                <a:srgbClr val="0070C0"/>
              </a:buClr>
              <a:buSzPct val="85000"/>
              <a:buFontTx/>
              <a:buChar char="-"/>
            </a:pPr>
            <a:endParaRPr lang="en-US" altLang="en-US" dirty="0">
              <a:solidFill>
                <a:srgbClr val="0070C0"/>
              </a:solidFill>
              <a:latin typeface="Arial" panose="020B0604020202020204" pitchFamily="34" charset="0"/>
            </a:endParaRPr>
          </a:p>
          <a:p>
            <a:pPr lvl="1" algn="ctr" eaLnBrk="1" hangingPunct="1">
              <a:spcBef>
                <a:spcPct val="20000"/>
              </a:spcBef>
              <a:buClr>
                <a:srgbClr val="0070C0"/>
              </a:buClr>
              <a:buSzPct val="85000"/>
              <a:buFontTx/>
              <a:buChar char="-"/>
            </a:pPr>
            <a:endParaRPr lang="en-US" altLang="en-US" dirty="0">
              <a:solidFill>
                <a:srgbClr val="0070C0"/>
              </a:solidFill>
              <a:latin typeface="Arial" panose="020B0604020202020204" pitchFamily="34" charset="0"/>
            </a:endParaRPr>
          </a:p>
          <a:p>
            <a:pPr algn="ctr" eaLnBrk="1" hangingPunct="1">
              <a:spcBef>
                <a:spcPct val="20000"/>
              </a:spcBef>
              <a:buClr>
                <a:srgbClr val="0070C0"/>
              </a:buClr>
              <a:buSzPct val="85000"/>
              <a:buFontTx/>
              <a:buChar char="-"/>
            </a:pPr>
            <a:endParaRPr lang="en-US" altLang="en-US" dirty="0">
              <a:solidFill>
                <a:srgbClr val="0070C0"/>
              </a:solidFill>
              <a:latin typeface="Arial" panose="020B0604020202020204" pitchFamily="34" charset="0"/>
            </a:endParaRPr>
          </a:p>
          <a:p>
            <a:pPr lvl="1" algn="ctr" eaLnBrk="1" hangingPunct="1">
              <a:spcBef>
                <a:spcPct val="20000"/>
              </a:spcBef>
              <a:buClr>
                <a:srgbClr val="0070C0"/>
              </a:buClr>
              <a:buSzPct val="85000"/>
              <a:buFontTx/>
              <a:buChar char="-"/>
            </a:pPr>
            <a:endParaRPr lang="en-US" altLang="en-US" dirty="0">
              <a:solidFill>
                <a:srgbClr val="0070C0"/>
              </a:solidFill>
              <a:latin typeface="Arial" panose="020B0604020202020204" pitchFamily="34" charset="0"/>
            </a:endParaRPr>
          </a:p>
          <a:p>
            <a:pPr lvl="1" algn="ctr" eaLnBrk="1" hangingPunct="1">
              <a:spcBef>
                <a:spcPct val="20000"/>
              </a:spcBef>
              <a:buClr>
                <a:srgbClr val="0070C0"/>
              </a:buClr>
              <a:buSzPct val="85000"/>
              <a:buFontTx/>
              <a:buChar char="-"/>
            </a:pPr>
            <a:endParaRPr lang="en-US" altLang="en-US" dirty="0">
              <a:solidFill>
                <a:srgbClr val="0070C0"/>
              </a:solidFill>
              <a:latin typeface="Arial" panose="020B0604020202020204" pitchFamily="34" charset="0"/>
            </a:endParaRPr>
          </a:p>
        </p:txBody>
      </p:sp>
      <p:sp>
        <p:nvSpPr>
          <p:cNvPr id="266243" name="Rectangle 2"/>
          <p:cNvSpPr>
            <a:spLocks noGrp="1" noChangeArrowheads="1"/>
          </p:cNvSpPr>
          <p:nvPr>
            <p:ph type="title" idx="4294967295"/>
          </p:nvPr>
        </p:nvSpPr>
        <p:spPr>
          <a:xfrm>
            <a:off x="2994025" y="715240"/>
            <a:ext cx="6194425" cy="620713"/>
          </a:xfrm>
        </p:spPr>
        <p:txBody>
          <a:bodyPr>
            <a:normAutofit fontScale="90000"/>
          </a:bodyPr>
          <a:lstStyle/>
          <a:p>
            <a:pPr algn="ctr" eaLnBrk="1" hangingPunct="1">
              <a:defRPr/>
            </a:pPr>
            <a:r>
              <a:rPr lang="en-US" b="1" dirty="0" smtClean="0"/>
              <a:t>Public Release of Individual Data from Clinical trials:  NEJM 1/15</a:t>
            </a:r>
          </a:p>
        </p:txBody>
      </p:sp>
    </p:spTree>
    <p:extLst>
      <p:ext uri="{BB962C8B-B14F-4D97-AF65-F5344CB8AC3E}">
        <p14:creationId xmlns:p14="http://schemas.microsoft.com/office/powerpoint/2010/main" val="155477260"/>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5625" y="1106055"/>
            <a:ext cx="7847013" cy="553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43" name="Rectangle 2"/>
          <p:cNvSpPr>
            <a:spLocks noGrp="1" noChangeArrowheads="1"/>
          </p:cNvSpPr>
          <p:nvPr>
            <p:ph type="title" idx="4294967295"/>
          </p:nvPr>
        </p:nvSpPr>
        <p:spPr>
          <a:xfrm>
            <a:off x="1172513" y="336551"/>
            <a:ext cx="10446832" cy="620712"/>
          </a:xfrm>
        </p:spPr>
        <p:txBody>
          <a:bodyPr>
            <a:normAutofit fontScale="90000"/>
          </a:bodyPr>
          <a:lstStyle/>
          <a:p>
            <a:pPr algn="ctr" eaLnBrk="1" hangingPunct="1">
              <a:defRPr/>
            </a:pPr>
            <a:r>
              <a:rPr lang="en-US" b="1" dirty="0" smtClean="0"/>
              <a:t>Public Release of Individual Data from Clinical trials:  NEJM 1/15</a:t>
            </a:r>
          </a:p>
        </p:txBody>
      </p:sp>
    </p:spTree>
    <p:extLst>
      <p:ext uri="{BB962C8B-B14F-4D97-AF65-F5344CB8AC3E}">
        <p14:creationId xmlns:p14="http://schemas.microsoft.com/office/powerpoint/2010/main" val="2683265163"/>
      </p:ext>
    </p:ext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3" name="Rectangle 2"/>
          <p:cNvSpPr>
            <a:spLocks noGrp="1" noChangeArrowheads="1"/>
          </p:cNvSpPr>
          <p:nvPr>
            <p:ph type="title" idx="4294967295"/>
          </p:nvPr>
        </p:nvSpPr>
        <p:spPr>
          <a:xfrm>
            <a:off x="3057525" y="176213"/>
            <a:ext cx="6192838" cy="620712"/>
          </a:xfrm>
        </p:spPr>
        <p:txBody>
          <a:bodyPr>
            <a:normAutofit fontScale="90000"/>
          </a:bodyPr>
          <a:lstStyle/>
          <a:p>
            <a:pPr algn="ctr" eaLnBrk="1" hangingPunct="1">
              <a:defRPr/>
            </a:pPr>
            <a:r>
              <a:rPr lang="en-US" b="1" dirty="0" smtClean="0"/>
              <a:t>Early Implementation of Individual Data Sharing</a:t>
            </a:r>
          </a:p>
        </p:txBody>
      </p:sp>
      <p:sp>
        <p:nvSpPr>
          <p:cNvPr id="7" name="Rectangle 3"/>
          <p:cNvSpPr txBox="1">
            <a:spLocks noChangeArrowheads="1"/>
          </p:cNvSpPr>
          <p:nvPr/>
        </p:nvSpPr>
        <p:spPr bwMode="auto">
          <a:xfrm>
            <a:off x="1847851" y="1189039"/>
            <a:ext cx="8658225" cy="2109787"/>
          </a:xfrm>
          <a:prstGeom prst="rect">
            <a:avLst/>
          </a:prstGeom>
          <a:noFill/>
          <a:ln>
            <a:noFill/>
          </a:ln>
          <a:extLst/>
        </p:spPr>
        <p:txBody>
          <a:bodyPr/>
          <a:lstStyle/>
          <a:p>
            <a:pPr marL="457200" indent="-457200">
              <a:spcBef>
                <a:spcPct val="20000"/>
              </a:spcBef>
              <a:buClr>
                <a:srgbClr val="0070C0"/>
              </a:buClr>
              <a:buSzPct val="85000"/>
              <a:buFontTx/>
              <a:buChar char="-"/>
              <a:defRPr/>
            </a:pPr>
            <a:endParaRPr lang="en-US" sz="2800" dirty="0">
              <a:solidFill>
                <a:srgbClr val="0070C0"/>
              </a:solidFill>
              <a:latin typeface="Arial" pitchFamily="34" charset="0"/>
              <a:ea typeface="MS PGothic" panose="020B0600070205080204" pitchFamily="34" charset="-128"/>
            </a:endParaRPr>
          </a:p>
          <a:p>
            <a:pPr marL="457200" indent="-457200">
              <a:spcBef>
                <a:spcPct val="20000"/>
              </a:spcBef>
              <a:buClr>
                <a:srgbClr val="0070C0"/>
              </a:buClr>
              <a:buSzPct val="85000"/>
              <a:buFontTx/>
              <a:buChar char="-"/>
              <a:defRPr/>
            </a:pPr>
            <a:r>
              <a:rPr lang="en-US" sz="2800" dirty="0">
                <a:solidFill>
                  <a:srgbClr val="0070C0"/>
                </a:solidFill>
                <a:latin typeface="Arial" pitchFamily="34" charset="0"/>
                <a:ea typeface="MS PGothic" panose="020B0600070205080204" pitchFamily="34" charset="-128"/>
              </a:rPr>
              <a:t>NIH</a:t>
            </a:r>
          </a:p>
          <a:p>
            <a:pPr marL="914400" lvl="1" indent="-457200">
              <a:spcBef>
                <a:spcPct val="20000"/>
              </a:spcBef>
              <a:buClr>
                <a:srgbClr val="0070C0"/>
              </a:buClr>
              <a:buSzPct val="85000"/>
              <a:buFontTx/>
              <a:buChar char="-"/>
              <a:defRPr/>
            </a:pPr>
            <a:r>
              <a:rPr lang="en-US" sz="2800" dirty="0">
                <a:solidFill>
                  <a:srgbClr val="0070C0"/>
                </a:solidFill>
                <a:latin typeface="Arial" pitchFamily="34" charset="0"/>
                <a:ea typeface="MS PGothic" panose="020B0600070205080204" pitchFamily="34" charset="-128"/>
              </a:rPr>
              <a:t>Systems vary by institute</a:t>
            </a:r>
          </a:p>
          <a:p>
            <a:pPr marL="457200" indent="-457200">
              <a:spcBef>
                <a:spcPct val="20000"/>
              </a:spcBef>
              <a:buClr>
                <a:srgbClr val="0070C0"/>
              </a:buClr>
              <a:buSzPct val="85000"/>
              <a:buFontTx/>
              <a:buChar char="-"/>
              <a:defRPr/>
            </a:pPr>
            <a:r>
              <a:rPr lang="en-US" sz="2800" dirty="0">
                <a:solidFill>
                  <a:srgbClr val="0070C0"/>
                </a:solidFill>
                <a:latin typeface="Arial" pitchFamily="34" charset="0"/>
                <a:ea typeface="MS PGothic" panose="020B0600070205080204" pitchFamily="34" charset="-128"/>
              </a:rPr>
              <a:t>Some individual companies </a:t>
            </a:r>
          </a:p>
          <a:p>
            <a:pPr marL="457200" indent="-457200">
              <a:spcBef>
                <a:spcPct val="20000"/>
              </a:spcBef>
              <a:buClr>
                <a:srgbClr val="0070C0"/>
              </a:buClr>
              <a:buSzPct val="85000"/>
              <a:buFontTx/>
              <a:buChar char="-"/>
              <a:defRPr/>
            </a:pPr>
            <a:r>
              <a:rPr lang="en-US" sz="2800" dirty="0">
                <a:solidFill>
                  <a:srgbClr val="0070C0"/>
                </a:solidFill>
                <a:latin typeface="Arial" pitchFamily="34" charset="0"/>
                <a:ea typeface="MS PGothic" panose="020B0600070205080204" pitchFamily="34" charset="-128"/>
              </a:rPr>
              <a:t>Several organizations creating systems for data sharing across </a:t>
            </a:r>
          </a:p>
          <a:p>
            <a:pPr marL="457200" indent="-457200">
              <a:spcBef>
                <a:spcPct val="20000"/>
              </a:spcBef>
              <a:buClr>
                <a:srgbClr val="0070C0"/>
              </a:buClr>
              <a:buSzPct val="85000"/>
              <a:buFontTx/>
              <a:buChar char="-"/>
              <a:defRPr/>
            </a:pPr>
            <a:r>
              <a:rPr lang="en-US" sz="2800" dirty="0">
                <a:solidFill>
                  <a:srgbClr val="0070C0"/>
                </a:solidFill>
                <a:latin typeface="Arial" pitchFamily="34" charset="0"/>
                <a:ea typeface="MS PGothic" panose="020B0600070205080204" pitchFamily="34" charset="-128"/>
              </a:rPr>
              <a:t>One website represents effort to have a central clearinghouse for clinical trial data release across multiple companies</a:t>
            </a:r>
          </a:p>
          <a:p>
            <a:pPr lvl="1" indent="-457200">
              <a:spcBef>
                <a:spcPct val="20000"/>
              </a:spcBef>
              <a:buClr>
                <a:srgbClr val="0070C0"/>
              </a:buClr>
              <a:buSzPct val="85000"/>
              <a:buFontTx/>
              <a:buChar char="-"/>
              <a:defRPr/>
            </a:pPr>
            <a:r>
              <a:rPr lang="en-US" i="1" dirty="0">
                <a:solidFill>
                  <a:srgbClr val="0070C0"/>
                </a:solidFill>
                <a:latin typeface="Arial" pitchFamily="34" charset="0"/>
                <a:ea typeface="MS PGothic" panose="020B0600070205080204" pitchFamily="34" charset="-128"/>
              </a:rPr>
              <a:t>(www.clinicalstudydatarequest.com)</a:t>
            </a:r>
          </a:p>
          <a:p>
            <a:pPr marL="457200" indent="-457200">
              <a:spcBef>
                <a:spcPct val="20000"/>
              </a:spcBef>
              <a:buClr>
                <a:srgbClr val="0070C0"/>
              </a:buClr>
              <a:buSzPct val="85000"/>
              <a:buFontTx/>
              <a:buChar char="-"/>
              <a:defRPr/>
            </a:pPr>
            <a:endParaRPr lang="en-US" sz="2800" dirty="0">
              <a:solidFill>
                <a:srgbClr val="0070C0"/>
              </a:solidFill>
              <a:latin typeface="Arial" pitchFamily="34" charset="0"/>
              <a:ea typeface="MS PGothic" panose="020B0600070205080204" pitchFamily="34" charset="-128"/>
            </a:endParaRPr>
          </a:p>
          <a:p>
            <a:pPr marL="457200" indent="-457200">
              <a:spcBef>
                <a:spcPct val="20000"/>
              </a:spcBef>
              <a:buClr>
                <a:srgbClr val="0070C0"/>
              </a:buClr>
              <a:buSzPct val="85000"/>
              <a:buFontTx/>
              <a:buChar char="-"/>
              <a:defRPr/>
            </a:pPr>
            <a:endParaRPr lang="en-US" sz="2800" dirty="0">
              <a:solidFill>
                <a:srgbClr val="0070C0"/>
              </a:solidFill>
              <a:latin typeface="Arial" pitchFamily="34" charset="0"/>
              <a:ea typeface="MS PGothic" panose="020B0600070205080204" pitchFamily="34" charset="-128"/>
            </a:endParaRPr>
          </a:p>
          <a:p>
            <a:pPr marL="182563" indent="-182563">
              <a:spcBef>
                <a:spcPct val="20000"/>
              </a:spcBef>
              <a:buClr>
                <a:srgbClr val="0070C0"/>
              </a:buClr>
              <a:buSzPct val="85000"/>
              <a:buFontTx/>
              <a:buChar char="-"/>
              <a:defRPr/>
            </a:pPr>
            <a:endParaRPr lang="en-US" sz="2800" dirty="0">
              <a:solidFill>
                <a:srgbClr val="0070C0"/>
              </a:solidFill>
              <a:latin typeface="Arial" pitchFamily="34" charset="0"/>
              <a:ea typeface="MS PGothic" panose="020B0600070205080204" pitchFamily="34" charset="-128"/>
            </a:endParaRPr>
          </a:p>
          <a:p>
            <a:pPr marL="182563" indent="-182563" algn="ctr">
              <a:spcBef>
                <a:spcPct val="20000"/>
              </a:spcBef>
              <a:buClr>
                <a:srgbClr val="0070C0"/>
              </a:buClr>
              <a:buSzPct val="85000"/>
              <a:buFontTx/>
              <a:buChar char="-"/>
              <a:defRPr/>
            </a:pPr>
            <a:endParaRPr lang="en-US" dirty="0">
              <a:solidFill>
                <a:srgbClr val="0070C0"/>
              </a:solidFill>
              <a:latin typeface="Arial" pitchFamily="34" charset="0"/>
              <a:ea typeface="MS PGothic" panose="020B0600070205080204" pitchFamily="34" charset="-128"/>
            </a:endParaRPr>
          </a:p>
          <a:p>
            <a:pPr marL="639763" lvl="1" indent="-182563" algn="ctr">
              <a:spcBef>
                <a:spcPct val="20000"/>
              </a:spcBef>
              <a:buClr>
                <a:srgbClr val="0070C0"/>
              </a:buClr>
              <a:buSzPct val="85000"/>
              <a:buFontTx/>
              <a:buChar char="-"/>
              <a:defRPr/>
            </a:pPr>
            <a:endParaRPr lang="en-US" dirty="0">
              <a:solidFill>
                <a:srgbClr val="0070C0"/>
              </a:solidFill>
              <a:latin typeface="Arial" pitchFamily="34" charset="0"/>
              <a:ea typeface="MS PGothic" panose="020B0600070205080204" pitchFamily="34" charset="-128"/>
            </a:endParaRPr>
          </a:p>
          <a:p>
            <a:pPr marL="639763" lvl="1" indent="-182563" algn="ctr">
              <a:spcBef>
                <a:spcPct val="20000"/>
              </a:spcBef>
              <a:buClr>
                <a:srgbClr val="0070C0"/>
              </a:buClr>
              <a:buSzPct val="85000"/>
              <a:buFontTx/>
              <a:buChar char="-"/>
              <a:defRPr/>
            </a:pPr>
            <a:endParaRPr lang="en-US" dirty="0">
              <a:solidFill>
                <a:srgbClr val="0070C0"/>
              </a:solidFill>
              <a:latin typeface="Arial" pitchFamily="34" charset="0"/>
              <a:ea typeface="MS PGothic" panose="020B0600070205080204" pitchFamily="34" charset="-128"/>
            </a:endParaRPr>
          </a:p>
          <a:p>
            <a:pPr marL="182563" indent="-182563" algn="ctr">
              <a:spcBef>
                <a:spcPct val="20000"/>
              </a:spcBef>
              <a:buClr>
                <a:srgbClr val="0070C0"/>
              </a:buClr>
              <a:buSzPct val="85000"/>
              <a:buFontTx/>
              <a:buChar char="-"/>
              <a:defRPr/>
            </a:pPr>
            <a:endParaRPr lang="en-US" dirty="0">
              <a:solidFill>
                <a:srgbClr val="0070C0"/>
              </a:solidFill>
              <a:latin typeface="Arial" pitchFamily="34" charset="0"/>
              <a:ea typeface="MS PGothic" panose="020B0600070205080204" pitchFamily="34" charset="-128"/>
            </a:endParaRPr>
          </a:p>
          <a:p>
            <a:pPr marL="639763" lvl="1" indent="-182563" algn="ctr">
              <a:spcBef>
                <a:spcPct val="20000"/>
              </a:spcBef>
              <a:buClr>
                <a:srgbClr val="0070C0"/>
              </a:buClr>
              <a:buSzPct val="85000"/>
              <a:buFontTx/>
              <a:buChar char="-"/>
              <a:defRPr/>
            </a:pPr>
            <a:endParaRPr lang="en-US" dirty="0">
              <a:solidFill>
                <a:srgbClr val="0070C0"/>
              </a:solidFill>
              <a:latin typeface="Arial" pitchFamily="34" charset="0"/>
              <a:ea typeface="MS PGothic" panose="020B0600070205080204" pitchFamily="34" charset="-128"/>
            </a:endParaRPr>
          </a:p>
          <a:p>
            <a:pPr marL="639763" lvl="1" indent="-182563" algn="ctr">
              <a:spcBef>
                <a:spcPct val="20000"/>
              </a:spcBef>
              <a:buClr>
                <a:srgbClr val="0070C0"/>
              </a:buClr>
              <a:buSzPct val="85000"/>
              <a:buFontTx/>
              <a:buChar char="-"/>
              <a:defRPr/>
            </a:pPr>
            <a:endParaRPr lang="en-US" dirty="0">
              <a:solidFill>
                <a:srgbClr val="0070C0"/>
              </a:solidFill>
              <a:latin typeface="Arial" pitchFamily="34" charset="0"/>
              <a:ea typeface="MS PGothic" panose="020B0600070205080204" pitchFamily="34" charset="-128"/>
            </a:endParaRPr>
          </a:p>
        </p:txBody>
      </p:sp>
    </p:spTree>
    <p:extLst>
      <p:ext uri="{BB962C8B-B14F-4D97-AF65-F5344CB8AC3E}">
        <p14:creationId xmlns:p14="http://schemas.microsoft.com/office/powerpoint/2010/main" val="741726401"/>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4630400"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83537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34870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noFill/>
        </p:spPr>
        <p:txBody>
          <a:bodyPr/>
          <a:lstStyle/>
          <a:p>
            <a:r>
              <a:rPr lang="en-US" altLang="en-US" smtClean="0"/>
              <a:t>NIH Multi-center</a:t>
            </a:r>
            <a:br>
              <a:rPr lang="en-US" altLang="en-US" smtClean="0"/>
            </a:br>
            <a:r>
              <a:rPr lang="en-US" altLang="en-US" smtClean="0"/>
              <a:t>Randomized Trial Structure</a:t>
            </a:r>
          </a:p>
        </p:txBody>
      </p:sp>
      <p:sp>
        <p:nvSpPr>
          <p:cNvPr id="19459" name="Oval 1"/>
          <p:cNvSpPr>
            <a:spLocks noChangeArrowheads="1"/>
          </p:cNvSpPr>
          <p:nvPr/>
        </p:nvSpPr>
        <p:spPr bwMode="auto">
          <a:xfrm>
            <a:off x="2667000" y="1524000"/>
            <a:ext cx="3048000" cy="1371600"/>
          </a:xfrm>
          <a:prstGeom prst="ellipse">
            <a:avLst/>
          </a:prstGeom>
          <a:solidFill>
            <a:schemeClr val="accent1"/>
          </a:solidFill>
          <a:ln w="12700" algn="ctr">
            <a:solidFill>
              <a:schemeClr val="tx1"/>
            </a:solidFill>
            <a:round/>
            <a:headEnd/>
            <a:tailEnd/>
          </a:ln>
        </p:spPr>
        <p:txBody>
          <a:bodyPr/>
          <a:lstStyle>
            <a:lvl1pPr>
              <a:spcBef>
                <a:spcPct val="20000"/>
              </a:spcBef>
              <a:buClr>
                <a:srgbClr val="0000CC"/>
              </a:buClr>
              <a:buSzPct val="70000"/>
              <a:buFont typeface="Wingdings" panose="05000000000000000000" pitchFamily="2" charset="2"/>
              <a:buChar char="l"/>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00CC"/>
              </a:buClr>
              <a:buSzPct val="60000"/>
              <a:buFont typeface="Wingdings" panose="05000000000000000000" pitchFamily="2" charset="2"/>
              <a:buChar char="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00CC"/>
              </a:buClr>
              <a:buSzPct val="100000"/>
              <a:buFont typeface="Wingdings" panose="05000000000000000000" pitchFamily="2" charset="2"/>
              <a:buChar char="Ø"/>
              <a:defRPr sz="24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2400">
                <a:latin typeface="Book Antiqua" panose="02040602050305030304" pitchFamily="18" charset="0"/>
              </a:rPr>
              <a:t>NIH Project Office</a:t>
            </a:r>
          </a:p>
        </p:txBody>
      </p:sp>
      <p:sp>
        <p:nvSpPr>
          <p:cNvPr id="19460" name="Rectangle 2"/>
          <p:cNvSpPr>
            <a:spLocks noChangeArrowheads="1"/>
          </p:cNvSpPr>
          <p:nvPr/>
        </p:nvSpPr>
        <p:spPr bwMode="auto">
          <a:xfrm>
            <a:off x="2673350" y="3200400"/>
            <a:ext cx="3124200" cy="1066800"/>
          </a:xfrm>
          <a:prstGeom prst="rect">
            <a:avLst/>
          </a:prstGeom>
          <a:solidFill>
            <a:schemeClr val="accent1"/>
          </a:solidFill>
          <a:ln w="12700" algn="ctr">
            <a:solidFill>
              <a:schemeClr val="tx1"/>
            </a:solidFill>
            <a:round/>
            <a:headEnd/>
            <a:tailEnd/>
          </a:ln>
        </p:spPr>
        <p:txBody>
          <a:bodyPr/>
          <a:lstStyle>
            <a:lvl1pPr>
              <a:spcBef>
                <a:spcPct val="20000"/>
              </a:spcBef>
              <a:buClr>
                <a:srgbClr val="0000CC"/>
              </a:buClr>
              <a:buSzPct val="70000"/>
              <a:buFont typeface="Wingdings" panose="05000000000000000000" pitchFamily="2" charset="2"/>
              <a:buChar char="l"/>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00CC"/>
              </a:buClr>
              <a:buSzPct val="60000"/>
              <a:buFont typeface="Wingdings" panose="05000000000000000000" pitchFamily="2" charset="2"/>
              <a:buChar char="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00CC"/>
              </a:buClr>
              <a:buSzPct val="100000"/>
              <a:buFont typeface="Wingdings" panose="05000000000000000000" pitchFamily="2" charset="2"/>
              <a:buChar char="Ø"/>
              <a:defRPr sz="24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2400">
                <a:latin typeface="Book Antiqua" panose="02040602050305030304" pitchFamily="18" charset="0"/>
              </a:rPr>
              <a:t>Study Steering Committee</a:t>
            </a:r>
          </a:p>
        </p:txBody>
      </p:sp>
      <p:sp>
        <p:nvSpPr>
          <p:cNvPr id="19461" name="Oval 3"/>
          <p:cNvSpPr>
            <a:spLocks noChangeArrowheads="1"/>
          </p:cNvSpPr>
          <p:nvPr/>
        </p:nvSpPr>
        <p:spPr bwMode="auto">
          <a:xfrm>
            <a:off x="1981200" y="4387850"/>
            <a:ext cx="1828800" cy="914400"/>
          </a:xfrm>
          <a:prstGeom prst="ellipse">
            <a:avLst/>
          </a:prstGeom>
          <a:solidFill>
            <a:schemeClr val="accent1"/>
          </a:solidFill>
          <a:ln w="12700" algn="ctr">
            <a:solidFill>
              <a:schemeClr val="tx1"/>
            </a:solidFill>
            <a:round/>
            <a:headEnd/>
            <a:tailEnd/>
          </a:ln>
        </p:spPr>
        <p:txBody>
          <a:bodyPr/>
          <a:lstStyle>
            <a:lvl1pPr>
              <a:spcBef>
                <a:spcPct val="20000"/>
              </a:spcBef>
              <a:buClr>
                <a:srgbClr val="0000CC"/>
              </a:buClr>
              <a:buSzPct val="70000"/>
              <a:buFont typeface="Wingdings" panose="05000000000000000000" pitchFamily="2" charset="2"/>
              <a:buChar char="l"/>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00CC"/>
              </a:buClr>
              <a:buSzPct val="60000"/>
              <a:buFont typeface="Wingdings" panose="05000000000000000000" pitchFamily="2" charset="2"/>
              <a:buChar char="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00CC"/>
              </a:buClr>
              <a:buSzPct val="100000"/>
              <a:buFont typeface="Wingdings" panose="05000000000000000000" pitchFamily="2" charset="2"/>
              <a:buChar char="Ø"/>
              <a:defRPr sz="24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400">
                <a:latin typeface="Book Antiqua" panose="02040602050305030304" pitchFamily="18" charset="0"/>
              </a:rPr>
              <a:t>Clinical Coordinating center</a:t>
            </a:r>
          </a:p>
        </p:txBody>
      </p:sp>
      <p:sp>
        <p:nvSpPr>
          <p:cNvPr id="19462" name="Oval 19"/>
          <p:cNvSpPr>
            <a:spLocks noChangeArrowheads="1"/>
          </p:cNvSpPr>
          <p:nvPr/>
        </p:nvSpPr>
        <p:spPr bwMode="auto">
          <a:xfrm>
            <a:off x="2057400" y="5334000"/>
            <a:ext cx="1828800" cy="914400"/>
          </a:xfrm>
          <a:prstGeom prst="ellipse">
            <a:avLst/>
          </a:prstGeom>
          <a:solidFill>
            <a:srgbClr val="DDF0C8"/>
          </a:solidFill>
          <a:ln w="12700" algn="ctr">
            <a:solidFill>
              <a:schemeClr val="tx1"/>
            </a:solidFill>
            <a:round/>
            <a:headEnd/>
            <a:tailEnd/>
          </a:ln>
        </p:spPr>
        <p:txBody>
          <a:bodyPr/>
          <a:lstStyle>
            <a:lvl1pPr>
              <a:spcBef>
                <a:spcPct val="20000"/>
              </a:spcBef>
              <a:buClr>
                <a:srgbClr val="0000CC"/>
              </a:buClr>
              <a:buSzPct val="70000"/>
              <a:buFont typeface="Wingdings" panose="05000000000000000000" pitchFamily="2" charset="2"/>
              <a:buChar char="l"/>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00CC"/>
              </a:buClr>
              <a:buSzPct val="60000"/>
              <a:buFont typeface="Wingdings" panose="05000000000000000000" pitchFamily="2" charset="2"/>
              <a:buChar char="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00CC"/>
              </a:buClr>
              <a:buSzPct val="100000"/>
              <a:buFont typeface="Wingdings" panose="05000000000000000000" pitchFamily="2" charset="2"/>
              <a:buChar char="Ø"/>
              <a:defRPr sz="24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400">
                <a:latin typeface="Book Antiqua" panose="02040602050305030304" pitchFamily="18" charset="0"/>
              </a:rPr>
              <a:t>Data Coordinating Center (DCC)</a:t>
            </a:r>
          </a:p>
        </p:txBody>
      </p:sp>
      <p:sp>
        <p:nvSpPr>
          <p:cNvPr id="19463" name="Oval 4"/>
          <p:cNvSpPr>
            <a:spLocks noChangeArrowheads="1"/>
          </p:cNvSpPr>
          <p:nvPr/>
        </p:nvSpPr>
        <p:spPr bwMode="auto">
          <a:xfrm>
            <a:off x="5181600" y="4589463"/>
            <a:ext cx="1066800" cy="685800"/>
          </a:xfrm>
          <a:prstGeom prst="ellipse">
            <a:avLst/>
          </a:prstGeom>
          <a:solidFill>
            <a:schemeClr val="accent1"/>
          </a:solidFill>
          <a:ln w="12700" algn="ctr">
            <a:solidFill>
              <a:schemeClr val="tx1"/>
            </a:solidFill>
            <a:round/>
            <a:headEnd/>
            <a:tailEnd/>
          </a:ln>
        </p:spPr>
        <p:txBody>
          <a:bodyPr/>
          <a:lstStyle>
            <a:lvl1pPr>
              <a:spcBef>
                <a:spcPct val="20000"/>
              </a:spcBef>
              <a:buClr>
                <a:srgbClr val="0000CC"/>
              </a:buClr>
              <a:buSzPct val="70000"/>
              <a:buFont typeface="Wingdings" panose="05000000000000000000" pitchFamily="2" charset="2"/>
              <a:buChar char="l"/>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00CC"/>
              </a:buClr>
              <a:buSzPct val="60000"/>
              <a:buFont typeface="Wingdings" panose="05000000000000000000" pitchFamily="2" charset="2"/>
              <a:buChar char="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00CC"/>
              </a:buClr>
              <a:buSzPct val="100000"/>
              <a:buFont typeface="Wingdings" panose="05000000000000000000" pitchFamily="2" charset="2"/>
              <a:buChar char="Ø"/>
              <a:defRPr sz="24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200">
                <a:latin typeface="Book Antiqua" panose="02040602050305030304" pitchFamily="18" charset="0"/>
              </a:rPr>
              <a:t>Clinical center</a:t>
            </a:r>
          </a:p>
        </p:txBody>
      </p:sp>
      <p:sp>
        <p:nvSpPr>
          <p:cNvPr id="19464" name="Oval 21"/>
          <p:cNvSpPr>
            <a:spLocks noChangeArrowheads="1"/>
          </p:cNvSpPr>
          <p:nvPr/>
        </p:nvSpPr>
        <p:spPr bwMode="auto">
          <a:xfrm>
            <a:off x="5029200" y="5448300"/>
            <a:ext cx="1066800" cy="685800"/>
          </a:xfrm>
          <a:prstGeom prst="ellipse">
            <a:avLst/>
          </a:prstGeom>
          <a:solidFill>
            <a:schemeClr val="accent1"/>
          </a:solidFill>
          <a:ln w="12700" algn="ctr">
            <a:solidFill>
              <a:schemeClr val="tx1"/>
            </a:solidFill>
            <a:round/>
            <a:headEnd/>
            <a:tailEnd/>
          </a:ln>
        </p:spPr>
        <p:txBody>
          <a:bodyPr/>
          <a:lstStyle>
            <a:lvl1pPr>
              <a:spcBef>
                <a:spcPct val="20000"/>
              </a:spcBef>
              <a:buClr>
                <a:srgbClr val="0000CC"/>
              </a:buClr>
              <a:buSzPct val="70000"/>
              <a:buFont typeface="Wingdings" panose="05000000000000000000" pitchFamily="2" charset="2"/>
              <a:buChar char="l"/>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00CC"/>
              </a:buClr>
              <a:buSzPct val="60000"/>
              <a:buFont typeface="Wingdings" panose="05000000000000000000" pitchFamily="2" charset="2"/>
              <a:buChar char="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00CC"/>
              </a:buClr>
              <a:buSzPct val="100000"/>
              <a:buFont typeface="Wingdings" panose="05000000000000000000" pitchFamily="2" charset="2"/>
              <a:buChar char="Ø"/>
              <a:defRPr sz="24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200">
                <a:latin typeface="Book Antiqua" panose="02040602050305030304" pitchFamily="18" charset="0"/>
              </a:rPr>
              <a:t>Clinical center</a:t>
            </a:r>
          </a:p>
        </p:txBody>
      </p:sp>
      <p:sp>
        <p:nvSpPr>
          <p:cNvPr id="19465" name="Oval 22"/>
          <p:cNvSpPr>
            <a:spLocks noChangeArrowheads="1"/>
          </p:cNvSpPr>
          <p:nvPr/>
        </p:nvSpPr>
        <p:spPr bwMode="auto">
          <a:xfrm>
            <a:off x="6553200" y="5486400"/>
            <a:ext cx="1066800" cy="685800"/>
          </a:xfrm>
          <a:prstGeom prst="ellipse">
            <a:avLst/>
          </a:prstGeom>
          <a:solidFill>
            <a:schemeClr val="accent1"/>
          </a:solidFill>
          <a:ln w="12700" algn="ctr">
            <a:solidFill>
              <a:schemeClr val="tx1"/>
            </a:solidFill>
            <a:round/>
            <a:headEnd/>
            <a:tailEnd/>
          </a:ln>
        </p:spPr>
        <p:txBody>
          <a:bodyPr/>
          <a:lstStyle>
            <a:lvl1pPr>
              <a:spcBef>
                <a:spcPct val="20000"/>
              </a:spcBef>
              <a:buClr>
                <a:srgbClr val="0000CC"/>
              </a:buClr>
              <a:buSzPct val="70000"/>
              <a:buFont typeface="Wingdings" panose="05000000000000000000" pitchFamily="2" charset="2"/>
              <a:buChar char="l"/>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00CC"/>
              </a:buClr>
              <a:buSzPct val="60000"/>
              <a:buFont typeface="Wingdings" panose="05000000000000000000" pitchFamily="2" charset="2"/>
              <a:buChar char="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00CC"/>
              </a:buClr>
              <a:buSzPct val="100000"/>
              <a:buFont typeface="Wingdings" panose="05000000000000000000" pitchFamily="2" charset="2"/>
              <a:buChar char="Ø"/>
              <a:defRPr sz="24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200">
                <a:latin typeface="Book Antiqua" panose="02040602050305030304" pitchFamily="18" charset="0"/>
              </a:rPr>
              <a:t>Clinical center</a:t>
            </a:r>
          </a:p>
        </p:txBody>
      </p:sp>
      <p:sp>
        <p:nvSpPr>
          <p:cNvPr id="19466" name="Oval 23"/>
          <p:cNvSpPr>
            <a:spLocks noChangeArrowheads="1"/>
          </p:cNvSpPr>
          <p:nvPr/>
        </p:nvSpPr>
        <p:spPr bwMode="auto">
          <a:xfrm>
            <a:off x="6553200" y="4610100"/>
            <a:ext cx="1066800" cy="685800"/>
          </a:xfrm>
          <a:prstGeom prst="ellipse">
            <a:avLst/>
          </a:prstGeom>
          <a:solidFill>
            <a:schemeClr val="accent1"/>
          </a:solidFill>
          <a:ln w="12700" algn="ctr">
            <a:solidFill>
              <a:schemeClr val="tx1"/>
            </a:solidFill>
            <a:round/>
            <a:headEnd/>
            <a:tailEnd/>
          </a:ln>
        </p:spPr>
        <p:txBody>
          <a:bodyPr/>
          <a:lstStyle>
            <a:lvl1pPr>
              <a:spcBef>
                <a:spcPct val="20000"/>
              </a:spcBef>
              <a:buClr>
                <a:srgbClr val="0000CC"/>
              </a:buClr>
              <a:buSzPct val="70000"/>
              <a:buFont typeface="Wingdings" panose="05000000000000000000" pitchFamily="2" charset="2"/>
              <a:buChar char="l"/>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00CC"/>
              </a:buClr>
              <a:buSzPct val="60000"/>
              <a:buFont typeface="Wingdings" panose="05000000000000000000" pitchFamily="2" charset="2"/>
              <a:buChar char="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00CC"/>
              </a:buClr>
              <a:buSzPct val="100000"/>
              <a:buFont typeface="Wingdings" panose="05000000000000000000" pitchFamily="2" charset="2"/>
              <a:buChar char="Ø"/>
              <a:defRPr sz="24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200">
                <a:latin typeface="Book Antiqua" panose="02040602050305030304" pitchFamily="18" charset="0"/>
              </a:rPr>
              <a:t>Clinical center</a:t>
            </a:r>
          </a:p>
        </p:txBody>
      </p:sp>
      <p:sp>
        <p:nvSpPr>
          <p:cNvPr id="19467" name="Oval 24"/>
          <p:cNvSpPr>
            <a:spLocks noChangeArrowheads="1"/>
          </p:cNvSpPr>
          <p:nvPr/>
        </p:nvSpPr>
        <p:spPr bwMode="auto">
          <a:xfrm>
            <a:off x="7848600" y="4876800"/>
            <a:ext cx="1066800" cy="685800"/>
          </a:xfrm>
          <a:prstGeom prst="ellipse">
            <a:avLst/>
          </a:prstGeom>
          <a:solidFill>
            <a:schemeClr val="accent1"/>
          </a:solidFill>
          <a:ln w="12700" algn="ctr">
            <a:solidFill>
              <a:schemeClr val="tx1"/>
            </a:solidFill>
            <a:round/>
            <a:headEnd/>
            <a:tailEnd/>
          </a:ln>
        </p:spPr>
        <p:txBody>
          <a:bodyPr/>
          <a:lstStyle>
            <a:lvl1pPr>
              <a:spcBef>
                <a:spcPct val="20000"/>
              </a:spcBef>
              <a:buClr>
                <a:srgbClr val="0000CC"/>
              </a:buClr>
              <a:buSzPct val="70000"/>
              <a:buFont typeface="Wingdings" panose="05000000000000000000" pitchFamily="2" charset="2"/>
              <a:buChar char="l"/>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00CC"/>
              </a:buClr>
              <a:buSzPct val="60000"/>
              <a:buFont typeface="Wingdings" panose="05000000000000000000" pitchFamily="2" charset="2"/>
              <a:buChar char="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00CC"/>
              </a:buClr>
              <a:buSzPct val="100000"/>
              <a:buFont typeface="Wingdings" panose="05000000000000000000" pitchFamily="2" charset="2"/>
              <a:buChar char="Ø"/>
              <a:defRPr sz="24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200">
                <a:latin typeface="Book Antiqua" panose="02040602050305030304" pitchFamily="18" charset="0"/>
              </a:rPr>
              <a:t>More Clinical centers</a:t>
            </a:r>
          </a:p>
        </p:txBody>
      </p:sp>
      <p:cxnSp>
        <p:nvCxnSpPr>
          <p:cNvPr id="19468" name="Straight Arrow Connector 27"/>
          <p:cNvCxnSpPr>
            <a:cxnSpLocks noChangeShapeType="1"/>
            <a:endCxn id="19466" idx="1"/>
          </p:cNvCxnSpPr>
          <p:nvPr/>
        </p:nvCxnSpPr>
        <p:spPr bwMode="auto">
          <a:xfrm>
            <a:off x="5797551" y="4227513"/>
            <a:ext cx="911225" cy="482600"/>
          </a:xfrm>
          <a:prstGeom prst="straightConnector1">
            <a:avLst/>
          </a:prstGeom>
          <a:noFill/>
          <a:ln w="127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9469" name="Straight Arrow Connector 29"/>
          <p:cNvCxnSpPr>
            <a:cxnSpLocks noChangeShapeType="1"/>
          </p:cNvCxnSpPr>
          <p:nvPr/>
        </p:nvCxnSpPr>
        <p:spPr bwMode="auto">
          <a:xfrm>
            <a:off x="4459289" y="4267200"/>
            <a:ext cx="911225" cy="482600"/>
          </a:xfrm>
          <a:prstGeom prst="straightConnector1">
            <a:avLst/>
          </a:prstGeom>
          <a:noFill/>
          <a:ln w="127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9470" name="Straight Arrow Connector 30"/>
          <p:cNvCxnSpPr>
            <a:cxnSpLocks noChangeShapeType="1"/>
            <a:endCxn id="19464" idx="1"/>
          </p:cNvCxnSpPr>
          <p:nvPr/>
        </p:nvCxnSpPr>
        <p:spPr bwMode="auto">
          <a:xfrm>
            <a:off x="4343401" y="4324351"/>
            <a:ext cx="841375" cy="1223963"/>
          </a:xfrm>
          <a:prstGeom prst="straightConnector1">
            <a:avLst/>
          </a:prstGeom>
          <a:noFill/>
          <a:ln w="127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9471" name="Straight Arrow Connector 32"/>
          <p:cNvCxnSpPr>
            <a:cxnSpLocks noChangeShapeType="1"/>
            <a:endCxn id="19465" idx="1"/>
          </p:cNvCxnSpPr>
          <p:nvPr/>
        </p:nvCxnSpPr>
        <p:spPr bwMode="auto">
          <a:xfrm>
            <a:off x="5370513" y="4267201"/>
            <a:ext cx="1338262" cy="1319213"/>
          </a:xfrm>
          <a:prstGeom prst="straightConnector1">
            <a:avLst/>
          </a:prstGeom>
          <a:noFill/>
          <a:ln w="127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9472" name="Straight Arrow Connector 34"/>
          <p:cNvCxnSpPr>
            <a:cxnSpLocks noChangeShapeType="1"/>
          </p:cNvCxnSpPr>
          <p:nvPr/>
        </p:nvCxnSpPr>
        <p:spPr bwMode="auto">
          <a:xfrm>
            <a:off x="5797551" y="3962400"/>
            <a:ext cx="2278063" cy="965200"/>
          </a:xfrm>
          <a:prstGeom prst="straightConnector1">
            <a:avLst/>
          </a:prstGeom>
          <a:noFill/>
          <a:ln w="127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9473" name="Straight Arrow Connector 36"/>
          <p:cNvCxnSpPr>
            <a:cxnSpLocks noChangeShapeType="1"/>
            <a:endCxn id="19463" idx="2"/>
          </p:cNvCxnSpPr>
          <p:nvPr/>
        </p:nvCxnSpPr>
        <p:spPr bwMode="auto">
          <a:xfrm>
            <a:off x="3733800" y="4662489"/>
            <a:ext cx="1447800" cy="269875"/>
          </a:xfrm>
          <a:prstGeom prst="straightConnector1">
            <a:avLst/>
          </a:prstGeom>
          <a:noFill/>
          <a:ln w="12700" algn="ctr">
            <a:solidFill>
              <a:srgbClr val="92D05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9474" name="Straight Arrow Connector 38"/>
          <p:cNvCxnSpPr>
            <a:cxnSpLocks noChangeShapeType="1"/>
            <a:endCxn id="19464" idx="1"/>
          </p:cNvCxnSpPr>
          <p:nvPr/>
        </p:nvCxnSpPr>
        <p:spPr bwMode="auto">
          <a:xfrm>
            <a:off x="3767139" y="4806951"/>
            <a:ext cx="1417637" cy="741363"/>
          </a:xfrm>
          <a:prstGeom prst="straightConnector1">
            <a:avLst/>
          </a:prstGeom>
          <a:noFill/>
          <a:ln w="12700" algn="ctr">
            <a:solidFill>
              <a:srgbClr val="92D05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9475" name="Straight Arrow Connector 14"/>
          <p:cNvCxnSpPr>
            <a:cxnSpLocks noChangeShapeType="1"/>
            <a:stCxn id="19459" idx="4"/>
            <a:endCxn id="19460" idx="0"/>
          </p:cNvCxnSpPr>
          <p:nvPr/>
        </p:nvCxnSpPr>
        <p:spPr bwMode="auto">
          <a:xfrm>
            <a:off x="4191000" y="2895600"/>
            <a:ext cx="44450" cy="304800"/>
          </a:xfrm>
          <a:prstGeom prst="straightConnector1">
            <a:avLst/>
          </a:prstGeom>
          <a:noFill/>
          <a:ln w="127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20" name="Oval 19"/>
          <p:cNvSpPr>
            <a:spLocks noChangeArrowheads="1"/>
          </p:cNvSpPr>
          <p:nvPr/>
        </p:nvSpPr>
        <p:spPr bwMode="auto">
          <a:xfrm>
            <a:off x="1752600" y="1524001"/>
            <a:ext cx="5029200" cy="3065463"/>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0000CC"/>
              </a:buClr>
              <a:buSzPct val="70000"/>
              <a:buFont typeface="Wingdings" panose="05000000000000000000" pitchFamily="2" charset="2"/>
              <a:buChar char="l"/>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00CC"/>
              </a:buClr>
              <a:buSzPct val="60000"/>
              <a:buFont typeface="Wingdings" panose="05000000000000000000" pitchFamily="2" charset="2"/>
              <a:buChar char="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00CC"/>
              </a:buClr>
              <a:buSzPct val="100000"/>
              <a:buFont typeface="Wingdings" panose="05000000000000000000" pitchFamily="2" charset="2"/>
              <a:buChar char="Ø"/>
              <a:defRPr sz="24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2400">
              <a:latin typeface="Book Antiqua" panose="02040602050305030304" pitchFamily="18" charset="0"/>
            </a:endParaRPr>
          </a:p>
        </p:txBody>
      </p:sp>
      <p:sp>
        <p:nvSpPr>
          <p:cNvPr id="19477" name="Oval 24"/>
          <p:cNvSpPr>
            <a:spLocks noChangeArrowheads="1"/>
          </p:cNvSpPr>
          <p:nvPr/>
        </p:nvSpPr>
        <p:spPr bwMode="auto">
          <a:xfrm>
            <a:off x="8458200" y="3444875"/>
            <a:ext cx="1219200" cy="762000"/>
          </a:xfrm>
          <a:prstGeom prst="ellipse">
            <a:avLst/>
          </a:prstGeom>
          <a:solidFill>
            <a:srgbClr val="C4CED8"/>
          </a:solidFill>
          <a:ln w="12700" algn="ctr">
            <a:solidFill>
              <a:schemeClr val="tx1"/>
            </a:solidFill>
            <a:round/>
            <a:headEnd/>
            <a:tailEnd/>
          </a:ln>
        </p:spPr>
        <p:txBody>
          <a:bodyPr/>
          <a:lstStyle>
            <a:lvl1pPr>
              <a:spcBef>
                <a:spcPct val="20000"/>
              </a:spcBef>
              <a:buClr>
                <a:srgbClr val="0000CC"/>
              </a:buClr>
              <a:buSzPct val="70000"/>
              <a:buFont typeface="Wingdings" panose="05000000000000000000" pitchFamily="2" charset="2"/>
              <a:buChar char="l"/>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00CC"/>
              </a:buClr>
              <a:buSzPct val="60000"/>
              <a:buFont typeface="Wingdings" panose="05000000000000000000" pitchFamily="2" charset="2"/>
              <a:buChar char="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00CC"/>
              </a:buClr>
              <a:buSzPct val="100000"/>
              <a:buFont typeface="Wingdings" panose="05000000000000000000" pitchFamily="2" charset="2"/>
              <a:buChar char="Ø"/>
              <a:defRPr sz="24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200">
                <a:latin typeface="Book Antiqua" panose="02040602050305030304" pitchFamily="18" charset="0"/>
              </a:rPr>
              <a:t>Central lab or other </a:t>
            </a:r>
          </a:p>
        </p:txBody>
      </p:sp>
      <p:cxnSp>
        <p:nvCxnSpPr>
          <p:cNvPr id="19478" name="Straight Arrow Connector 34"/>
          <p:cNvCxnSpPr>
            <a:cxnSpLocks noChangeShapeType="1"/>
            <a:stCxn id="19460" idx="3"/>
          </p:cNvCxnSpPr>
          <p:nvPr/>
        </p:nvCxnSpPr>
        <p:spPr bwMode="auto">
          <a:xfrm>
            <a:off x="5797551" y="3733800"/>
            <a:ext cx="2659063" cy="127000"/>
          </a:xfrm>
          <a:prstGeom prst="straightConnector1">
            <a:avLst/>
          </a:prstGeom>
          <a:noFill/>
          <a:ln w="127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7996429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1"/>
          <p:cNvPicPr>
            <a:picLocks noChangeAspect="1" noChangeArrowheads="1"/>
          </p:cNvPicPr>
          <p:nvPr/>
        </p:nvPicPr>
        <p:blipFill>
          <a:blip r:embed="rId3">
            <a:extLst>
              <a:ext uri="{28A0092B-C50C-407E-A947-70E740481C1C}">
                <a14:useLocalDpi xmlns:a14="http://schemas.microsoft.com/office/drawing/2010/main" val="0"/>
              </a:ext>
            </a:extLst>
          </a:blip>
          <a:srcRect l="1064" t="19415" r="3783" b="6146"/>
          <a:stretch>
            <a:fillRect/>
          </a:stretch>
        </p:blipFill>
        <p:spPr bwMode="auto">
          <a:xfrm>
            <a:off x="2173289" y="149225"/>
            <a:ext cx="7654925"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096001" y="2235200"/>
            <a:ext cx="3243263" cy="6794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9" name="Rectangle 3"/>
          <p:cNvSpPr txBox="1">
            <a:spLocks noChangeArrowheads="1"/>
          </p:cNvSpPr>
          <p:nvPr/>
        </p:nvSpPr>
        <p:spPr bwMode="auto">
          <a:xfrm>
            <a:off x="2743200" y="4048125"/>
            <a:ext cx="6103938" cy="2306638"/>
          </a:xfrm>
          <a:prstGeom prst="rect">
            <a:avLst/>
          </a:prstGeom>
          <a:solidFill>
            <a:schemeClr val="bg1"/>
          </a:solidFill>
          <a:ln>
            <a:noFill/>
          </a:ln>
          <a:extLst/>
        </p:spPr>
        <p:txBody>
          <a:bodyPr/>
          <a:lstStyle/>
          <a:p>
            <a:pPr marL="182563" indent="-182563">
              <a:spcBef>
                <a:spcPct val="20000"/>
              </a:spcBef>
              <a:buClr>
                <a:srgbClr val="0070C0"/>
              </a:buClr>
              <a:buSzPct val="85000"/>
              <a:buFontTx/>
              <a:buChar char="-"/>
              <a:defRPr/>
            </a:pPr>
            <a:r>
              <a:rPr lang="en-US" dirty="0">
                <a:solidFill>
                  <a:srgbClr val="0070C0"/>
                </a:solidFill>
                <a:latin typeface="Arial" pitchFamily="34" charset="0"/>
                <a:ea typeface="MS PGothic" panose="020B0600070205080204" pitchFamily="34" charset="-128"/>
              </a:rPr>
              <a:t>Apply to neutral committee</a:t>
            </a:r>
          </a:p>
          <a:p>
            <a:pPr marL="182563" indent="-182563">
              <a:spcBef>
                <a:spcPct val="20000"/>
              </a:spcBef>
              <a:buClr>
                <a:srgbClr val="0070C0"/>
              </a:buClr>
              <a:buSzPct val="85000"/>
              <a:buFontTx/>
              <a:buChar char="-"/>
              <a:defRPr/>
            </a:pPr>
            <a:r>
              <a:rPr lang="en-US" dirty="0">
                <a:solidFill>
                  <a:srgbClr val="0070C0"/>
                </a:solidFill>
                <a:latin typeface="Arial" pitchFamily="34" charset="0"/>
                <a:ea typeface="MS PGothic" panose="020B0600070205080204" pitchFamily="34" charset="-128"/>
              </a:rPr>
              <a:t>Must use data on the site with provided tools (SAS, Stata, </a:t>
            </a:r>
            <a:r>
              <a:rPr lang="en-US" dirty="0" err="1">
                <a:solidFill>
                  <a:srgbClr val="0070C0"/>
                </a:solidFill>
                <a:latin typeface="Arial" pitchFamily="34" charset="0"/>
                <a:ea typeface="MS PGothic" panose="020B0600070205080204" pitchFamily="34" charset="-128"/>
              </a:rPr>
              <a:t>etc</a:t>
            </a:r>
            <a:r>
              <a:rPr lang="en-US" dirty="0">
                <a:solidFill>
                  <a:srgbClr val="0070C0"/>
                </a:solidFill>
                <a:latin typeface="Arial" pitchFamily="34" charset="0"/>
                <a:ea typeface="MS PGothic" panose="020B0600070205080204" pitchFamily="34" charset="-128"/>
              </a:rPr>
              <a:t>)</a:t>
            </a:r>
          </a:p>
          <a:p>
            <a:pPr marL="182563" indent="-182563">
              <a:spcBef>
                <a:spcPct val="20000"/>
              </a:spcBef>
              <a:buClr>
                <a:srgbClr val="0070C0"/>
              </a:buClr>
              <a:buSzPct val="85000"/>
              <a:buFontTx/>
              <a:buChar char="-"/>
              <a:defRPr/>
            </a:pPr>
            <a:r>
              <a:rPr lang="en-US" dirty="0">
                <a:solidFill>
                  <a:srgbClr val="0070C0"/>
                </a:solidFill>
                <a:latin typeface="Arial" pitchFamily="34" charset="0"/>
                <a:ea typeface="MS PGothic" panose="020B0600070205080204" pitchFamily="34" charset="-128"/>
              </a:rPr>
              <a:t>Can combine studies on this website</a:t>
            </a:r>
          </a:p>
          <a:p>
            <a:pPr marL="182563" indent="-182563">
              <a:spcBef>
                <a:spcPct val="20000"/>
              </a:spcBef>
              <a:buClr>
                <a:srgbClr val="0070C0"/>
              </a:buClr>
              <a:buSzPct val="85000"/>
              <a:buFontTx/>
              <a:buChar char="-"/>
              <a:defRPr/>
            </a:pPr>
            <a:r>
              <a:rPr lang="en-US" dirty="0">
                <a:solidFill>
                  <a:srgbClr val="0070C0"/>
                </a:solidFill>
                <a:latin typeface="Arial" pitchFamily="34" charset="0"/>
                <a:ea typeface="MS PGothic" panose="020B0600070205080204" pitchFamily="34" charset="-128"/>
              </a:rPr>
              <a:t>Challenging for sponsors due to confidentiality </a:t>
            </a:r>
          </a:p>
          <a:p>
            <a:pPr marL="182563" indent="-182563">
              <a:spcBef>
                <a:spcPct val="20000"/>
              </a:spcBef>
              <a:buClr>
                <a:srgbClr val="0070C0"/>
              </a:buClr>
              <a:buSzPct val="85000"/>
              <a:buFontTx/>
              <a:buChar char="-"/>
              <a:defRPr/>
            </a:pPr>
            <a:r>
              <a:rPr lang="en-US" dirty="0">
                <a:solidFill>
                  <a:srgbClr val="0070C0"/>
                </a:solidFill>
                <a:latin typeface="Arial" pitchFamily="34" charset="0"/>
                <a:ea typeface="MS PGothic" panose="020B0600070205080204" pitchFamily="34" charset="-128"/>
              </a:rPr>
              <a:t>Mostly newer studies</a:t>
            </a:r>
          </a:p>
          <a:p>
            <a:pPr lvl="1" eaLnBrk="1" hangingPunct="1">
              <a:spcBef>
                <a:spcPct val="20000"/>
              </a:spcBef>
              <a:buClr>
                <a:srgbClr val="0070C0"/>
              </a:buClr>
              <a:buSzPct val="85000"/>
              <a:defRPr/>
            </a:pPr>
            <a:endParaRPr lang="en-US" dirty="0">
              <a:solidFill>
                <a:srgbClr val="0070C0"/>
              </a:solidFill>
              <a:latin typeface="Arial" pitchFamily="34" charset="0"/>
              <a:ea typeface="MS PGothic" panose="020B0600070205080204" pitchFamily="34" charset="-128"/>
            </a:endParaRPr>
          </a:p>
          <a:p>
            <a:pPr marL="182563" indent="-182563">
              <a:spcBef>
                <a:spcPct val="20000"/>
              </a:spcBef>
              <a:buClr>
                <a:srgbClr val="0070C0"/>
              </a:buClr>
              <a:buSzPct val="85000"/>
              <a:buFontTx/>
              <a:buChar char="-"/>
              <a:defRPr/>
            </a:pPr>
            <a:endParaRPr lang="en-US" sz="2800" dirty="0">
              <a:solidFill>
                <a:srgbClr val="0070C0"/>
              </a:solidFill>
              <a:latin typeface="Arial" pitchFamily="34" charset="0"/>
              <a:ea typeface="MS PGothic" panose="020B0600070205080204" pitchFamily="34" charset="-128"/>
            </a:endParaRPr>
          </a:p>
          <a:p>
            <a:pPr marL="182563" indent="-182563" algn="ctr">
              <a:spcBef>
                <a:spcPct val="20000"/>
              </a:spcBef>
              <a:buClr>
                <a:srgbClr val="0070C0"/>
              </a:buClr>
              <a:buSzPct val="85000"/>
              <a:buFontTx/>
              <a:buChar char="-"/>
              <a:defRPr/>
            </a:pPr>
            <a:endParaRPr lang="en-US" dirty="0">
              <a:solidFill>
                <a:srgbClr val="0070C0"/>
              </a:solidFill>
              <a:latin typeface="Arial" pitchFamily="34" charset="0"/>
              <a:ea typeface="MS PGothic" panose="020B0600070205080204" pitchFamily="34" charset="-128"/>
            </a:endParaRPr>
          </a:p>
          <a:p>
            <a:pPr marL="639763" lvl="1" indent="-182563" algn="ctr">
              <a:spcBef>
                <a:spcPct val="20000"/>
              </a:spcBef>
              <a:buClr>
                <a:srgbClr val="0070C0"/>
              </a:buClr>
              <a:buSzPct val="85000"/>
              <a:buFontTx/>
              <a:buChar char="-"/>
              <a:defRPr/>
            </a:pPr>
            <a:endParaRPr lang="en-US" dirty="0">
              <a:solidFill>
                <a:srgbClr val="0070C0"/>
              </a:solidFill>
              <a:latin typeface="Arial" pitchFamily="34" charset="0"/>
              <a:ea typeface="MS PGothic" panose="020B0600070205080204" pitchFamily="34" charset="-128"/>
            </a:endParaRPr>
          </a:p>
          <a:p>
            <a:pPr marL="639763" lvl="1" indent="-182563" algn="ctr">
              <a:spcBef>
                <a:spcPct val="20000"/>
              </a:spcBef>
              <a:buClr>
                <a:srgbClr val="0070C0"/>
              </a:buClr>
              <a:buSzPct val="85000"/>
              <a:buFontTx/>
              <a:buChar char="-"/>
              <a:defRPr/>
            </a:pPr>
            <a:endParaRPr lang="en-US" sz="3200" dirty="0">
              <a:solidFill>
                <a:srgbClr val="0070C0"/>
              </a:solidFill>
              <a:latin typeface="Arial" pitchFamily="34" charset="0"/>
              <a:ea typeface="MS PGothic" panose="020B0600070205080204" pitchFamily="34" charset="-128"/>
            </a:endParaRPr>
          </a:p>
          <a:p>
            <a:pPr marL="182563" indent="-182563" algn="ctr">
              <a:spcBef>
                <a:spcPct val="20000"/>
              </a:spcBef>
              <a:buClr>
                <a:srgbClr val="0070C0"/>
              </a:buClr>
              <a:buSzPct val="85000"/>
              <a:buFontTx/>
              <a:buChar char="-"/>
              <a:defRPr/>
            </a:pPr>
            <a:endParaRPr lang="en-US" dirty="0">
              <a:solidFill>
                <a:srgbClr val="0070C0"/>
              </a:solidFill>
              <a:latin typeface="Arial" pitchFamily="34" charset="0"/>
              <a:ea typeface="MS PGothic" panose="020B0600070205080204" pitchFamily="34" charset="-128"/>
            </a:endParaRPr>
          </a:p>
          <a:p>
            <a:pPr marL="639763" lvl="1" indent="-182563" algn="ctr">
              <a:spcBef>
                <a:spcPct val="20000"/>
              </a:spcBef>
              <a:buClr>
                <a:srgbClr val="0070C0"/>
              </a:buClr>
              <a:buSzPct val="85000"/>
              <a:buFontTx/>
              <a:buChar char="-"/>
              <a:defRPr/>
            </a:pPr>
            <a:endParaRPr lang="en-US" dirty="0">
              <a:solidFill>
                <a:srgbClr val="0070C0"/>
              </a:solidFill>
              <a:latin typeface="Arial" pitchFamily="34" charset="0"/>
              <a:ea typeface="MS PGothic" panose="020B0600070205080204" pitchFamily="34" charset="-128"/>
            </a:endParaRPr>
          </a:p>
          <a:p>
            <a:pPr marL="639763" lvl="1" indent="-182563" algn="ctr">
              <a:spcBef>
                <a:spcPct val="20000"/>
              </a:spcBef>
              <a:buClr>
                <a:srgbClr val="0070C0"/>
              </a:buClr>
              <a:buSzPct val="85000"/>
              <a:buFontTx/>
              <a:buChar char="-"/>
              <a:defRPr/>
            </a:pPr>
            <a:endParaRPr lang="en-US" dirty="0">
              <a:solidFill>
                <a:srgbClr val="0070C0"/>
              </a:solidFill>
              <a:latin typeface="Arial" pitchFamily="34" charset="0"/>
              <a:ea typeface="MS PGothic" panose="020B0600070205080204" pitchFamily="34" charset="-128"/>
            </a:endParaRPr>
          </a:p>
        </p:txBody>
      </p:sp>
    </p:spTree>
    <p:extLst>
      <p:ext uri="{BB962C8B-B14F-4D97-AF65-F5344CB8AC3E}">
        <p14:creationId xmlns:p14="http://schemas.microsoft.com/office/powerpoint/2010/main" val="103191966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0"/>
            <a:ext cx="15781338" cy="887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715540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
            <a:ext cx="14782800" cy="831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276221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3" name="Rectangle 2"/>
          <p:cNvSpPr>
            <a:spLocks noGrp="1" noChangeArrowheads="1"/>
          </p:cNvSpPr>
          <p:nvPr>
            <p:ph type="title" idx="4294967295"/>
          </p:nvPr>
        </p:nvSpPr>
        <p:spPr>
          <a:xfrm>
            <a:off x="1514476" y="568327"/>
            <a:ext cx="8991600" cy="620712"/>
          </a:xfrm>
        </p:spPr>
        <p:txBody>
          <a:bodyPr>
            <a:normAutofit fontScale="90000"/>
          </a:bodyPr>
          <a:lstStyle/>
          <a:p>
            <a:pPr algn="ctr" eaLnBrk="1" hangingPunct="1">
              <a:defRPr/>
            </a:pPr>
            <a:r>
              <a:rPr lang="en-US" b="1" dirty="0" smtClean="0"/>
              <a:t>What Could You Do with Individual Data from an RCT(S)?</a:t>
            </a:r>
          </a:p>
        </p:txBody>
      </p:sp>
      <p:sp>
        <p:nvSpPr>
          <p:cNvPr id="7" name="Rectangle 3"/>
          <p:cNvSpPr txBox="1">
            <a:spLocks noChangeArrowheads="1"/>
          </p:cNvSpPr>
          <p:nvPr/>
        </p:nvSpPr>
        <p:spPr bwMode="auto">
          <a:xfrm>
            <a:off x="1847851" y="1189039"/>
            <a:ext cx="8658225" cy="2109787"/>
          </a:xfrm>
          <a:prstGeom prst="rect">
            <a:avLst/>
          </a:prstGeom>
          <a:noFill/>
          <a:ln>
            <a:noFill/>
          </a:ln>
          <a:extLst/>
        </p:spPr>
        <p:txBody>
          <a:bodyPr/>
          <a:lstStyle/>
          <a:p>
            <a:pPr marL="457200" indent="-457200">
              <a:spcBef>
                <a:spcPct val="20000"/>
              </a:spcBef>
              <a:buClr>
                <a:srgbClr val="0070C0"/>
              </a:buClr>
              <a:buSzPct val="85000"/>
              <a:buFontTx/>
              <a:buChar char="-"/>
              <a:defRPr/>
            </a:pPr>
            <a:endParaRPr lang="en-US" sz="2800" dirty="0">
              <a:solidFill>
                <a:srgbClr val="0070C0"/>
              </a:solidFill>
              <a:latin typeface="Arial" pitchFamily="34" charset="0"/>
              <a:ea typeface="MS PGothic" panose="020B0600070205080204" pitchFamily="34" charset="-128"/>
            </a:endParaRPr>
          </a:p>
          <a:p>
            <a:pPr marL="457200" indent="-457200">
              <a:spcBef>
                <a:spcPct val="20000"/>
              </a:spcBef>
              <a:buClr>
                <a:srgbClr val="0070C0"/>
              </a:buClr>
              <a:buSzPct val="85000"/>
              <a:buFontTx/>
              <a:buChar char="-"/>
              <a:defRPr/>
            </a:pPr>
            <a:r>
              <a:rPr lang="en-US" sz="2800" dirty="0">
                <a:solidFill>
                  <a:srgbClr val="0070C0"/>
                </a:solidFill>
                <a:latin typeface="Arial" pitchFamily="34" charset="0"/>
                <a:ea typeface="MS PGothic" panose="020B0600070205080204" pitchFamily="34" charset="-128"/>
              </a:rPr>
              <a:t>Epidemiologic work</a:t>
            </a:r>
          </a:p>
          <a:p>
            <a:pPr marL="914400" lvl="1" indent="-457200">
              <a:spcBef>
                <a:spcPct val="20000"/>
              </a:spcBef>
              <a:buClr>
                <a:srgbClr val="0070C0"/>
              </a:buClr>
              <a:buSzPct val="85000"/>
              <a:buFontTx/>
              <a:buChar char="-"/>
              <a:defRPr/>
            </a:pPr>
            <a:r>
              <a:rPr lang="en-US" dirty="0">
                <a:solidFill>
                  <a:srgbClr val="0070C0"/>
                </a:solidFill>
                <a:latin typeface="Arial" pitchFamily="34" charset="0"/>
                <a:ea typeface="MS PGothic" panose="020B0600070205080204" pitchFamily="34" charset="-128"/>
              </a:rPr>
              <a:t>Perhaps use placebo only</a:t>
            </a:r>
          </a:p>
          <a:p>
            <a:pPr marL="914400" lvl="1" indent="-457200">
              <a:spcBef>
                <a:spcPct val="20000"/>
              </a:spcBef>
              <a:buClr>
                <a:srgbClr val="0070C0"/>
              </a:buClr>
              <a:buSzPct val="85000"/>
              <a:buFontTx/>
              <a:buChar char="-"/>
              <a:defRPr/>
            </a:pPr>
            <a:r>
              <a:rPr lang="en-US" dirty="0">
                <a:solidFill>
                  <a:srgbClr val="0070C0"/>
                </a:solidFill>
                <a:latin typeface="Arial" pitchFamily="34" charset="0"/>
                <a:ea typeface="MS PGothic" panose="020B0600070205080204" pitchFamily="34" charset="-128"/>
              </a:rPr>
              <a:t>VERY rich and systematic data set</a:t>
            </a:r>
          </a:p>
          <a:p>
            <a:pPr marL="914400" lvl="1" indent="-457200">
              <a:spcBef>
                <a:spcPct val="20000"/>
              </a:spcBef>
              <a:buClr>
                <a:srgbClr val="0070C0"/>
              </a:buClr>
              <a:buSzPct val="85000"/>
              <a:buFontTx/>
              <a:buChar char="-"/>
              <a:defRPr/>
            </a:pPr>
            <a:r>
              <a:rPr lang="en-US" dirty="0" err="1">
                <a:solidFill>
                  <a:srgbClr val="0070C0"/>
                </a:solidFill>
                <a:latin typeface="Arial" pitchFamily="34" charset="0"/>
                <a:ea typeface="MS PGothic" panose="020B0600070205080204" pitchFamily="34" charset="-128"/>
              </a:rPr>
              <a:t>Eg</a:t>
            </a:r>
            <a:r>
              <a:rPr lang="en-US" dirty="0">
                <a:solidFill>
                  <a:srgbClr val="0070C0"/>
                </a:solidFill>
                <a:latin typeface="Arial" pitchFamily="34" charset="0"/>
                <a:ea typeface="MS PGothic" panose="020B0600070205080204" pitchFamily="34" charset="-128"/>
              </a:rPr>
              <a:t>. Labs every year, all clinical events as AEs</a:t>
            </a:r>
          </a:p>
          <a:p>
            <a:pPr marL="914400" lvl="1" indent="-457200">
              <a:spcBef>
                <a:spcPct val="20000"/>
              </a:spcBef>
              <a:buClr>
                <a:srgbClr val="0070C0"/>
              </a:buClr>
              <a:buSzPct val="85000"/>
              <a:buFontTx/>
              <a:buChar char="-"/>
              <a:defRPr/>
            </a:pPr>
            <a:r>
              <a:rPr lang="en-US" i="1" dirty="0">
                <a:solidFill>
                  <a:srgbClr val="0070C0"/>
                </a:solidFill>
                <a:latin typeface="Arial" pitchFamily="34" charset="0"/>
                <a:ea typeface="MS PGothic" panose="020B0600070205080204" pitchFamily="34" charset="-128"/>
              </a:rPr>
              <a:t>Does some newly identified baseline measure predict clinical outcome?</a:t>
            </a:r>
          </a:p>
          <a:p>
            <a:pPr marL="1371600" lvl="2" indent="-457200">
              <a:spcBef>
                <a:spcPct val="20000"/>
              </a:spcBef>
              <a:buClr>
                <a:srgbClr val="0070C0"/>
              </a:buClr>
              <a:buSzPct val="85000"/>
              <a:buFontTx/>
              <a:buChar char="-"/>
              <a:defRPr/>
            </a:pPr>
            <a:r>
              <a:rPr lang="en-US" i="1" dirty="0">
                <a:solidFill>
                  <a:srgbClr val="0070C0"/>
                </a:solidFill>
                <a:latin typeface="Arial" pitchFamily="34" charset="0"/>
                <a:ea typeface="MS PGothic" panose="020B0600070205080204" pitchFamily="34" charset="-128"/>
              </a:rPr>
              <a:t>Baseline: genetic or from serum or lab measure</a:t>
            </a:r>
          </a:p>
          <a:p>
            <a:pPr marL="1371600" lvl="2" indent="-457200">
              <a:spcBef>
                <a:spcPct val="20000"/>
              </a:spcBef>
              <a:buClr>
                <a:srgbClr val="0070C0"/>
              </a:buClr>
              <a:buSzPct val="85000"/>
              <a:buFontTx/>
              <a:buChar char="-"/>
              <a:defRPr/>
            </a:pPr>
            <a:r>
              <a:rPr lang="en-US" i="1" dirty="0">
                <a:solidFill>
                  <a:srgbClr val="0070C0"/>
                </a:solidFill>
                <a:latin typeface="Arial" pitchFamily="34" charset="0"/>
                <a:ea typeface="MS PGothic" panose="020B0600070205080204" pitchFamily="34" charset="-128"/>
              </a:rPr>
              <a:t>Clinical outcome:  Endpoint or other outcome from </a:t>
            </a:r>
            <a:r>
              <a:rPr lang="en-US" i="1" dirty="0" err="1" smtClean="0">
                <a:solidFill>
                  <a:srgbClr val="0070C0"/>
                </a:solidFill>
                <a:latin typeface="Arial" pitchFamily="34" charset="0"/>
                <a:ea typeface="MS PGothic" panose="020B0600070205080204" pitchFamily="34" charset="-128"/>
              </a:rPr>
              <a:t>Aes</a:t>
            </a:r>
            <a:endParaRPr lang="en-US" i="1" dirty="0" smtClean="0">
              <a:solidFill>
                <a:srgbClr val="0070C0"/>
              </a:solidFill>
              <a:latin typeface="Arial" pitchFamily="34" charset="0"/>
              <a:ea typeface="MS PGothic" panose="020B0600070205080204" pitchFamily="34" charset="-128"/>
            </a:endParaRPr>
          </a:p>
          <a:p>
            <a:pPr marL="457200" indent="-457200">
              <a:spcBef>
                <a:spcPct val="20000"/>
              </a:spcBef>
              <a:buClr>
                <a:srgbClr val="0070C0"/>
              </a:buClr>
              <a:buSzPct val="85000"/>
              <a:buFontTx/>
              <a:buChar char="-"/>
              <a:defRPr/>
            </a:pPr>
            <a:r>
              <a:rPr lang="en-US" sz="2800" dirty="0" smtClean="0">
                <a:solidFill>
                  <a:srgbClr val="0070C0"/>
                </a:solidFill>
                <a:latin typeface="Arial" pitchFamily="34" charset="0"/>
                <a:ea typeface="MS PGothic" panose="020B0600070205080204" pitchFamily="34" charset="-128"/>
              </a:rPr>
              <a:t>Great opportunities for young investigators!</a:t>
            </a:r>
            <a:endParaRPr lang="en-US" sz="2800" dirty="0">
              <a:solidFill>
                <a:srgbClr val="0070C0"/>
              </a:solidFill>
              <a:latin typeface="Arial" pitchFamily="34" charset="0"/>
              <a:ea typeface="MS PGothic" panose="020B0600070205080204" pitchFamily="34" charset="-128"/>
            </a:endParaRPr>
          </a:p>
          <a:p>
            <a:pPr marL="457200" indent="-457200">
              <a:spcBef>
                <a:spcPct val="20000"/>
              </a:spcBef>
              <a:buClr>
                <a:srgbClr val="0070C0"/>
              </a:buClr>
              <a:buSzPct val="85000"/>
              <a:buFontTx/>
              <a:buChar char="-"/>
              <a:defRPr/>
            </a:pPr>
            <a:endParaRPr lang="en-US" sz="2800" dirty="0">
              <a:solidFill>
                <a:srgbClr val="0070C0"/>
              </a:solidFill>
              <a:latin typeface="Arial" pitchFamily="34" charset="0"/>
              <a:ea typeface="MS PGothic" panose="020B0600070205080204" pitchFamily="34" charset="-128"/>
            </a:endParaRPr>
          </a:p>
          <a:p>
            <a:pPr marL="457200" indent="-457200">
              <a:spcBef>
                <a:spcPct val="20000"/>
              </a:spcBef>
              <a:buClr>
                <a:srgbClr val="0070C0"/>
              </a:buClr>
              <a:buSzPct val="85000"/>
              <a:buFontTx/>
              <a:buChar char="-"/>
              <a:defRPr/>
            </a:pPr>
            <a:endParaRPr lang="en-US" sz="2800" dirty="0">
              <a:solidFill>
                <a:srgbClr val="0070C0"/>
              </a:solidFill>
              <a:latin typeface="Arial" pitchFamily="34" charset="0"/>
              <a:ea typeface="MS PGothic" panose="020B0600070205080204" pitchFamily="34" charset="-128"/>
            </a:endParaRPr>
          </a:p>
          <a:p>
            <a:pPr marL="182563" indent="-182563">
              <a:spcBef>
                <a:spcPct val="20000"/>
              </a:spcBef>
              <a:buClr>
                <a:srgbClr val="0070C0"/>
              </a:buClr>
              <a:buSzPct val="85000"/>
              <a:buFontTx/>
              <a:buChar char="-"/>
              <a:defRPr/>
            </a:pPr>
            <a:endParaRPr lang="en-US" sz="2800" dirty="0">
              <a:solidFill>
                <a:srgbClr val="0070C0"/>
              </a:solidFill>
              <a:latin typeface="Arial" pitchFamily="34" charset="0"/>
              <a:ea typeface="MS PGothic" panose="020B0600070205080204" pitchFamily="34" charset="-128"/>
            </a:endParaRPr>
          </a:p>
          <a:p>
            <a:pPr marL="182563" indent="-182563" algn="ctr">
              <a:spcBef>
                <a:spcPct val="20000"/>
              </a:spcBef>
              <a:buClr>
                <a:srgbClr val="0070C0"/>
              </a:buClr>
              <a:buSzPct val="85000"/>
              <a:buFontTx/>
              <a:buChar char="-"/>
              <a:defRPr/>
            </a:pPr>
            <a:endParaRPr lang="en-US" dirty="0">
              <a:solidFill>
                <a:srgbClr val="0070C0"/>
              </a:solidFill>
              <a:latin typeface="Arial" pitchFamily="34" charset="0"/>
              <a:ea typeface="MS PGothic" panose="020B0600070205080204" pitchFamily="34" charset="-128"/>
            </a:endParaRPr>
          </a:p>
          <a:p>
            <a:pPr marL="639763" lvl="1" indent="-182563" algn="ctr">
              <a:spcBef>
                <a:spcPct val="20000"/>
              </a:spcBef>
              <a:buClr>
                <a:srgbClr val="0070C0"/>
              </a:buClr>
              <a:buSzPct val="85000"/>
              <a:buFontTx/>
              <a:buChar char="-"/>
              <a:defRPr/>
            </a:pPr>
            <a:endParaRPr lang="en-US" dirty="0">
              <a:solidFill>
                <a:srgbClr val="0070C0"/>
              </a:solidFill>
              <a:latin typeface="Arial" pitchFamily="34" charset="0"/>
              <a:ea typeface="MS PGothic" panose="020B0600070205080204" pitchFamily="34" charset="-128"/>
            </a:endParaRPr>
          </a:p>
          <a:p>
            <a:pPr marL="639763" lvl="1" indent="-182563" algn="ctr">
              <a:spcBef>
                <a:spcPct val="20000"/>
              </a:spcBef>
              <a:buClr>
                <a:srgbClr val="0070C0"/>
              </a:buClr>
              <a:buSzPct val="85000"/>
              <a:buFontTx/>
              <a:buChar char="-"/>
              <a:defRPr/>
            </a:pPr>
            <a:endParaRPr lang="en-US" dirty="0">
              <a:solidFill>
                <a:srgbClr val="0070C0"/>
              </a:solidFill>
              <a:latin typeface="Arial" pitchFamily="34" charset="0"/>
              <a:ea typeface="MS PGothic" panose="020B0600070205080204" pitchFamily="34" charset="-128"/>
            </a:endParaRPr>
          </a:p>
          <a:p>
            <a:pPr marL="182563" indent="-182563" algn="ctr">
              <a:spcBef>
                <a:spcPct val="20000"/>
              </a:spcBef>
              <a:buClr>
                <a:srgbClr val="0070C0"/>
              </a:buClr>
              <a:buSzPct val="85000"/>
              <a:buFontTx/>
              <a:buChar char="-"/>
              <a:defRPr/>
            </a:pPr>
            <a:endParaRPr lang="en-US" dirty="0">
              <a:solidFill>
                <a:srgbClr val="0070C0"/>
              </a:solidFill>
              <a:latin typeface="Arial" pitchFamily="34" charset="0"/>
              <a:ea typeface="MS PGothic" panose="020B0600070205080204" pitchFamily="34" charset="-128"/>
            </a:endParaRPr>
          </a:p>
          <a:p>
            <a:pPr marL="639763" lvl="1" indent="-182563" algn="ctr">
              <a:spcBef>
                <a:spcPct val="20000"/>
              </a:spcBef>
              <a:buClr>
                <a:srgbClr val="0070C0"/>
              </a:buClr>
              <a:buSzPct val="85000"/>
              <a:buFontTx/>
              <a:buChar char="-"/>
              <a:defRPr/>
            </a:pPr>
            <a:endParaRPr lang="en-US" dirty="0">
              <a:solidFill>
                <a:srgbClr val="0070C0"/>
              </a:solidFill>
              <a:latin typeface="Arial" pitchFamily="34" charset="0"/>
              <a:ea typeface="MS PGothic" panose="020B0600070205080204" pitchFamily="34" charset="-128"/>
            </a:endParaRPr>
          </a:p>
          <a:p>
            <a:pPr marL="639763" lvl="1" indent="-182563" algn="ctr">
              <a:spcBef>
                <a:spcPct val="20000"/>
              </a:spcBef>
              <a:buClr>
                <a:srgbClr val="0070C0"/>
              </a:buClr>
              <a:buSzPct val="85000"/>
              <a:buFontTx/>
              <a:buChar char="-"/>
              <a:defRPr/>
            </a:pPr>
            <a:endParaRPr lang="en-US" dirty="0">
              <a:solidFill>
                <a:srgbClr val="0070C0"/>
              </a:solidFill>
              <a:latin typeface="Arial" pitchFamily="34" charset="0"/>
              <a:ea typeface="MS PGothic" panose="020B0600070205080204" pitchFamily="34" charset="-128"/>
            </a:endParaRPr>
          </a:p>
        </p:txBody>
      </p:sp>
    </p:spTree>
    <p:extLst>
      <p:ext uri="{BB962C8B-B14F-4D97-AF65-F5344CB8AC3E}">
        <p14:creationId xmlns:p14="http://schemas.microsoft.com/office/powerpoint/2010/main" val="3080196007"/>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3" name="Rectangle 2"/>
          <p:cNvSpPr>
            <a:spLocks noGrp="1" noChangeArrowheads="1"/>
          </p:cNvSpPr>
          <p:nvPr>
            <p:ph type="title" idx="4294967295"/>
          </p:nvPr>
        </p:nvSpPr>
        <p:spPr>
          <a:xfrm>
            <a:off x="1447800" y="568327"/>
            <a:ext cx="8991600" cy="620712"/>
          </a:xfrm>
        </p:spPr>
        <p:txBody>
          <a:bodyPr>
            <a:normAutofit fontScale="90000"/>
          </a:bodyPr>
          <a:lstStyle/>
          <a:p>
            <a:pPr algn="ctr" eaLnBrk="1" hangingPunct="1">
              <a:defRPr/>
            </a:pPr>
            <a:r>
              <a:rPr lang="en-US" b="1" dirty="0" smtClean="0"/>
              <a:t>What Could You Do with Individual Data from an RCT(S)?</a:t>
            </a:r>
          </a:p>
        </p:txBody>
      </p:sp>
      <p:sp>
        <p:nvSpPr>
          <p:cNvPr id="7" name="Rectangle 3"/>
          <p:cNvSpPr txBox="1">
            <a:spLocks noChangeArrowheads="1"/>
          </p:cNvSpPr>
          <p:nvPr/>
        </p:nvSpPr>
        <p:spPr bwMode="auto">
          <a:xfrm>
            <a:off x="1847851" y="1189039"/>
            <a:ext cx="8658225" cy="2109787"/>
          </a:xfrm>
          <a:prstGeom prst="rect">
            <a:avLst/>
          </a:prstGeom>
          <a:noFill/>
          <a:ln>
            <a:noFill/>
          </a:ln>
          <a:extLst/>
        </p:spPr>
        <p:txBody>
          <a:bodyPr/>
          <a:lstStyle/>
          <a:p>
            <a:pPr marL="457200" indent="-457200">
              <a:spcBef>
                <a:spcPct val="20000"/>
              </a:spcBef>
              <a:buClr>
                <a:srgbClr val="0070C0"/>
              </a:buClr>
              <a:buSzPct val="85000"/>
              <a:buFontTx/>
              <a:buChar char="-"/>
              <a:defRPr/>
            </a:pPr>
            <a:endParaRPr lang="en-US" sz="2800" dirty="0">
              <a:solidFill>
                <a:srgbClr val="0070C0"/>
              </a:solidFill>
              <a:latin typeface="Arial" pitchFamily="34" charset="0"/>
              <a:ea typeface="MS PGothic" panose="020B0600070205080204" pitchFamily="34" charset="-128"/>
            </a:endParaRPr>
          </a:p>
          <a:p>
            <a:pPr marL="457200" indent="-457200">
              <a:spcBef>
                <a:spcPct val="20000"/>
              </a:spcBef>
              <a:buClr>
                <a:srgbClr val="0070C0"/>
              </a:buClr>
              <a:buSzPct val="85000"/>
              <a:buFontTx/>
              <a:buChar char="-"/>
              <a:defRPr/>
            </a:pPr>
            <a:r>
              <a:rPr lang="en-US" sz="2800" dirty="0">
                <a:solidFill>
                  <a:srgbClr val="0070C0"/>
                </a:solidFill>
                <a:latin typeface="Arial" pitchFamily="34" charset="0"/>
                <a:ea typeface="MS PGothic" panose="020B0600070205080204" pitchFamily="34" charset="-128"/>
              </a:rPr>
              <a:t>Super subgroup analysis</a:t>
            </a:r>
          </a:p>
          <a:p>
            <a:pPr marL="457200" indent="-457200">
              <a:spcBef>
                <a:spcPct val="20000"/>
              </a:spcBef>
              <a:buClr>
                <a:srgbClr val="0070C0"/>
              </a:buClr>
              <a:buSzPct val="85000"/>
              <a:buFontTx/>
              <a:buChar char="-"/>
              <a:defRPr/>
            </a:pPr>
            <a:r>
              <a:rPr lang="en-US" sz="2800" dirty="0">
                <a:solidFill>
                  <a:srgbClr val="0070C0"/>
                </a:solidFill>
                <a:latin typeface="Arial" pitchFamily="34" charset="0"/>
                <a:ea typeface="MS PGothic" panose="020B0600070205080204" pitchFamily="34" charset="-128"/>
              </a:rPr>
              <a:t>Perhaps combine data from several trials</a:t>
            </a:r>
          </a:p>
          <a:p>
            <a:pPr marL="457200" indent="-457200">
              <a:spcBef>
                <a:spcPct val="20000"/>
              </a:spcBef>
              <a:buClr>
                <a:srgbClr val="0070C0"/>
              </a:buClr>
              <a:buSzPct val="85000"/>
              <a:buFontTx/>
              <a:buChar char="-"/>
              <a:defRPr/>
            </a:pPr>
            <a:r>
              <a:rPr lang="en-US" sz="2800" i="1" dirty="0">
                <a:solidFill>
                  <a:srgbClr val="0070C0"/>
                </a:solidFill>
                <a:latin typeface="Arial" pitchFamily="34" charset="0"/>
                <a:ea typeface="MS PGothic" panose="020B0600070205080204" pitchFamily="34" charset="-128"/>
              </a:rPr>
              <a:t>RQ:  Does lipid lowering reduce risk of CHD </a:t>
            </a:r>
            <a:r>
              <a:rPr lang="en-US" sz="2800" i="1" u="sng" dirty="0">
                <a:solidFill>
                  <a:srgbClr val="0070C0"/>
                </a:solidFill>
                <a:latin typeface="Arial" pitchFamily="34" charset="0"/>
                <a:ea typeface="MS PGothic" panose="020B0600070205080204" pitchFamily="34" charset="-128"/>
              </a:rPr>
              <a:t>in women over age 80?</a:t>
            </a:r>
          </a:p>
          <a:p>
            <a:pPr marL="914400" lvl="1" indent="-457200">
              <a:spcBef>
                <a:spcPct val="20000"/>
              </a:spcBef>
              <a:buClr>
                <a:srgbClr val="0070C0"/>
              </a:buClr>
              <a:buSzPct val="85000"/>
              <a:buFontTx/>
              <a:buChar char="-"/>
              <a:defRPr/>
            </a:pPr>
            <a:r>
              <a:rPr lang="en-US" i="1" dirty="0" smtClean="0">
                <a:solidFill>
                  <a:srgbClr val="0070C0"/>
                </a:solidFill>
                <a:latin typeface="Arial" pitchFamily="34" charset="0"/>
                <a:ea typeface="MS PGothic" panose="020B0600070205080204" pitchFamily="34" charset="-128"/>
              </a:rPr>
              <a:t>Individual trials too few patients &gt;80</a:t>
            </a:r>
          </a:p>
          <a:p>
            <a:pPr marL="914400" lvl="1" indent="-457200">
              <a:spcBef>
                <a:spcPct val="20000"/>
              </a:spcBef>
              <a:buClr>
                <a:srgbClr val="0070C0"/>
              </a:buClr>
              <a:buSzPct val="85000"/>
              <a:buFontTx/>
              <a:buChar char="-"/>
              <a:defRPr/>
            </a:pPr>
            <a:r>
              <a:rPr lang="en-US" i="1" dirty="0" smtClean="0">
                <a:solidFill>
                  <a:srgbClr val="0070C0"/>
                </a:solidFill>
                <a:latin typeface="Arial" pitchFamily="34" charset="0"/>
                <a:ea typeface="MS PGothic" panose="020B0600070205080204" pitchFamily="34" charset="-128"/>
              </a:rPr>
              <a:t>Obtain </a:t>
            </a:r>
            <a:r>
              <a:rPr lang="en-US" i="1" dirty="0">
                <a:solidFill>
                  <a:srgbClr val="0070C0"/>
                </a:solidFill>
                <a:latin typeface="Arial" pitchFamily="34" charset="0"/>
                <a:ea typeface="MS PGothic" panose="020B0600070205080204" pitchFamily="34" charset="-128"/>
              </a:rPr>
              <a:t>data from 10 statin trials</a:t>
            </a:r>
          </a:p>
          <a:p>
            <a:pPr marL="914400" lvl="1" indent="-457200">
              <a:spcBef>
                <a:spcPct val="20000"/>
              </a:spcBef>
              <a:buClr>
                <a:srgbClr val="0070C0"/>
              </a:buClr>
              <a:buSzPct val="85000"/>
              <a:buFontTx/>
              <a:buChar char="-"/>
              <a:defRPr/>
            </a:pPr>
            <a:r>
              <a:rPr lang="en-US" i="1" dirty="0">
                <a:solidFill>
                  <a:srgbClr val="0070C0"/>
                </a:solidFill>
                <a:latin typeface="Arial" pitchFamily="34" charset="0"/>
                <a:ea typeface="MS PGothic" panose="020B0600070205080204" pitchFamily="34" charset="-128"/>
              </a:rPr>
              <a:t>Select women &gt; age 80 and go to town!</a:t>
            </a:r>
          </a:p>
          <a:p>
            <a:pPr marL="457200" indent="-457200">
              <a:spcBef>
                <a:spcPct val="20000"/>
              </a:spcBef>
              <a:buClr>
                <a:srgbClr val="0070C0"/>
              </a:buClr>
              <a:buSzPct val="85000"/>
              <a:buFontTx/>
              <a:buChar char="-"/>
              <a:defRPr/>
            </a:pPr>
            <a:endParaRPr lang="en-US" sz="2800" dirty="0">
              <a:solidFill>
                <a:srgbClr val="0070C0"/>
              </a:solidFill>
              <a:latin typeface="Arial" pitchFamily="34" charset="0"/>
              <a:ea typeface="MS PGothic" panose="020B0600070205080204" pitchFamily="34" charset="-128"/>
            </a:endParaRPr>
          </a:p>
          <a:p>
            <a:pPr marL="457200" indent="-457200">
              <a:spcBef>
                <a:spcPct val="20000"/>
              </a:spcBef>
              <a:buClr>
                <a:srgbClr val="0070C0"/>
              </a:buClr>
              <a:buSzPct val="85000"/>
              <a:buFontTx/>
              <a:buChar char="-"/>
              <a:defRPr/>
            </a:pPr>
            <a:endParaRPr lang="en-US" sz="2800" dirty="0">
              <a:solidFill>
                <a:srgbClr val="0070C0"/>
              </a:solidFill>
              <a:latin typeface="Arial" pitchFamily="34" charset="0"/>
              <a:ea typeface="MS PGothic" panose="020B0600070205080204" pitchFamily="34" charset="-128"/>
            </a:endParaRPr>
          </a:p>
          <a:p>
            <a:pPr marL="182563" indent="-182563">
              <a:spcBef>
                <a:spcPct val="20000"/>
              </a:spcBef>
              <a:buClr>
                <a:srgbClr val="0070C0"/>
              </a:buClr>
              <a:buSzPct val="85000"/>
              <a:buFontTx/>
              <a:buChar char="-"/>
              <a:defRPr/>
            </a:pPr>
            <a:endParaRPr lang="en-US" sz="2800" dirty="0">
              <a:solidFill>
                <a:srgbClr val="0070C0"/>
              </a:solidFill>
              <a:latin typeface="Arial" pitchFamily="34" charset="0"/>
              <a:ea typeface="MS PGothic" panose="020B0600070205080204" pitchFamily="34" charset="-128"/>
            </a:endParaRPr>
          </a:p>
          <a:p>
            <a:pPr marL="182563" indent="-182563" algn="ctr">
              <a:spcBef>
                <a:spcPct val="20000"/>
              </a:spcBef>
              <a:buClr>
                <a:srgbClr val="0070C0"/>
              </a:buClr>
              <a:buSzPct val="85000"/>
              <a:buFontTx/>
              <a:buChar char="-"/>
              <a:defRPr/>
            </a:pPr>
            <a:endParaRPr lang="en-US" dirty="0">
              <a:solidFill>
                <a:srgbClr val="0070C0"/>
              </a:solidFill>
              <a:latin typeface="Arial" pitchFamily="34" charset="0"/>
              <a:ea typeface="MS PGothic" panose="020B0600070205080204" pitchFamily="34" charset="-128"/>
            </a:endParaRPr>
          </a:p>
          <a:p>
            <a:pPr marL="639763" lvl="1" indent="-182563" algn="ctr">
              <a:spcBef>
                <a:spcPct val="20000"/>
              </a:spcBef>
              <a:buClr>
                <a:srgbClr val="0070C0"/>
              </a:buClr>
              <a:buSzPct val="85000"/>
              <a:buFontTx/>
              <a:buChar char="-"/>
              <a:defRPr/>
            </a:pPr>
            <a:endParaRPr lang="en-US" dirty="0">
              <a:solidFill>
                <a:srgbClr val="0070C0"/>
              </a:solidFill>
              <a:latin typeface="Arial" pitchFamily="34" charset="0"/>
              <a:ea typeface="MS PGothic" panose="020B0600070205080204" pitchFamily="34" charset="-128"/>
            </a:endParaRPr>
          </a:p>
          <a:p>
            <a:pPr marL="639763" lvl="1" indent="-182563" algn="ctr">
              <a:spcBef>
                <a:spcPct val="20000"/>
              </a:spcBef>
              <a:buClr>
                <a:srgbClr val="0070C0"/>
              </a:buClr>
              <a:buSzPct val="85000"/>
              <a:buFontTx/>
              <a:buChar char="-"/>
              <a:defRPr/>
            </a:pPr>
            <a:endParaRPr lang="en-US" dirty="0">
              <a:solidFill>
                <a:srgbClr val="0070C0"/>
              </a:solidFill>
              <a:latin typeface="Arial" pitchFamily="34" charset="0"/>
              <a:ea typeface="MS PGothic" panose="020B0600070205080204" pitchFamily="34" charset="-128"/>
            </a:endParaRPr>
          </a:p>
          <a:p>
            <a:pPr marL="182563" indent="-182563" algn="ctr">
              <a:spcBef>
                <a:spcPct val="20000"/>
              </a:spcBef>
              <a:buClr>
                <a:srgbClr val="0070C0"/>
              </a:buClr>
              <a:buSzPct val="85000"/>
              <a:buFontTx/>
              <a:buChar char="-"/>
              <a:defRPr/>
            </a:pPr>
            <a:endParaRPr lang="en-US" dirty="0">
              <a:solidFill>
                <a:srgbClr val="0070C0"/>
              </a:solidFill>
              <a:latin typeface="Arial" pitchFamily="34" charset="0"/>
              <a:ea typeface="MS PGothic" panose="020B0600070205080204" pitchFamily="34" charset="-128"/>
            </a:endParaRPr>
          </a:p>
          <a:p>
            <a:pPr marL="639763" lvl="1" indent="-182563" algn="ctr">
              <a:spcBef>
                <a:spcPct val="20000"/>
              </a:spcBef>
              <a:buClr>
                <a:srgbClr val="0070C0"/>
              </a:buClr>
              <a:buSzPct val="85000"/>
              <a:buFontTx/>
              <a:buChar char="-"/>
              <a:defRPr/>
            </a:pPr>
            <a:endParaRPr lang="en-US" dirty="0">
              <a:solidFill>
                <a:srgbClr val="0070C0"/>
              </a:solidFill>
              <a:latin typeface="Arial" pitchFamily="34" charset="0"/>
              <a:ea typeface="MS PGothic" panose="020B0600070205080204" pitchFamily="34" charset="-128"/>
            </a:endParaRPr>
          </a:p>
          <a:p>
            <a:pPr marL="639763" lvl="1" indent="-182563" algn="ctr">
              <a:spcBef>
                <a:spcPct val="20000"/>
              </a:spcBef>
              <a:buClr>
                <a:srgbClr val="0070C0"/>
              </a:buClr>
              <a:buSzPct val="85000"/>
              <a:buFontTx/>
              <a:buChar char="-"/>
              <a:defRPr/>
            </a:pPr>
            <a:endParaRPr lang="en-US" dirty="0">
              <a:solidFill>
                <a:srgbClr val="0070C0"/>
              </a:solidFill>
              <a:latin typeface="Arial" pitchFamily="34" charset="0"/>
              <a:ea typeface="MS PGothic" panose="020B0600070205080204" pitchFamily="34" charset="-128"/>
            </a:endParaRPr>
          </a:p>
        </p:txBody>
      </p:sp>
    </p:spTree>
    <p:extLst>
      <p:ext uri="{BB962C8B-B14F-4D97-AF65-F5344CB8AC3E}">
        <p14:creationId xmlns:p14="http://schemas.microsoft.com/office/powerpoint/2010/main" val="1121843418"/>
      </p:ext>
    </p:extLst>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3"/>
          <p:cNvSpPr>
            <a:spLocks noGrp="1"/>
          </p:cNvSpPr>
          <p:nvPr>
            <p:ph type="title"/>
          </p:nvPr>
        </p:nvSpPr>
        <p:spPr/>
        <p:txBody>
          <a:bodyPr/>
          <a:lstStyle/>
          <a:p>
            <a:r>
              <a:rPr lang="en-US" altLang="en-US" smtClean="0"/>
              <a:t>Summary</a:t>
            </a:r>
          </a:p>
        </p:txBody>
      </p:sp>
      <p:sp>
        <p:nvSpPr>
          <p:cNvPr id="136195" name="Content Placeholder 4"/>
          <p:cNvSpPr>
            <a:spLocks noGrp="1"/>
          </p:cNvSpPr>
          <p:nvPr>
            <p:ph idx="1"/>
          </p:nvPr>
        </p:nvSpPr>
        <p:spPr/>
        <p:txBody>
          <a:bodyPr/>
          <a:lstStyle/>
          <a:p>
            <a:r>
              <a:rPr lang="en-US" altLang="en-US"/>
              <a:t>Many advantages to participating as a site in multicenter NIH trials</a:t>
            </a:r>
          </a:p>
          <a:p>
            <a:pPr lvl="1"/>
            <a:r>
              <a:rPr lang="en-US" altLang="en-US"/>
              <a:t>But NIH RCT’s are relatively uncommon</a:t>
            </a:r>
          </a:p>
          <a:p>
            <a:r>
              <a:rPr lang="en-US" altLang="en-US"/>
              <a:t>Industry studies offer more opportunities – and new treatments, but allow less participation</a:t>
            </a:r>
          </a:p>
          <a:p>
            <a:r>
              <a:rPr lang="en-US" altLang="en-US"/>
              <a:t>Follow principles for analyses and publications</a:t>
            </a:r>
          </a:p>
          <a:p>
            <a:r>
              <a:rPr lang="en-US" altLang="en-US"/>
              <a:t>Increasing scrutiny of industry practices</a:t>
            </a:r>
          </a:p>
          <a:p>
            <a:pPr lvl="1"/>
            <a:r>
              <a:rPr lang="en-US" altLang="en-US"/>
              <a:t>More access and opportunities for academic investigators</a:t>
            </a:r>
          </a:p>
        </p:txBody>
      </p:sp>
    </p:spTree>
    <p:extLst>
      <p:ext uri="{BB962C8B-B14F-4D97-AF65-F5344CB8AC3E}">
        <p14:creationId xmlns:p14="http://schemas.microsoft.com/office/powerpoint/2010/main" val="239104090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681018" y="192231"/>
            <a:ext cx="7772400" cy="1143000"/>
          </a:xfrm>
        </p:spPr>
        <p:txBody>
          <a:bodyPr>
            <a:normAutofit/>
          </a:bodyPr>
          <a:lstStyle/>
          <a:p>
            <a:pPr algn="ctr"/>
            <a:r>
              <a:rPr lang="en-US" altLang="en-US" dirty="0" smtClean="0"/>
              <a:t>Trial of the week</a:t>
            </a:r>
            <a:endParaRPr lang="en-US" altLang="en-US" dirty="0" smtClean="0"/>
          </a:p>
        </p:txBody>
      </p:sp>
      <p:sp>
        <p:nvSpPr>
          <p:cNvPr id="9219" name="Text Box 4"/>
          <p:cNvSpPr txBox="1">
            <a:spLocks noChangeArrowheads="1"/>
          </p:cNvSpPr>
          <p:nvPr/>
        </p:nvSpPr>
        <p:spPr bwMode="auto">
          <a:xfrm>
            <a:off x="2955925" y="40925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rgbClr val="0000CC"/>
              </a:buClr>
              <a:buSzPct val="70000"/>
              <a:buFont typeface="Wingdings" panose="05000000000000000000" pitchFamily="2" charset="2"/>
              <a:buChar char="l"/>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00CC"/>
              </a:buClr>
              <a:buSzPct val="60000"/>
              <a:buFont typeface="Wingdings" panose="05000000000000000000" pitchFamily="2" charset="2"/>
              <a:buChar char="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00CC"/>
              </a:buClr>
              <a:buSzPct val="100000"/>
              <a:buFont typeface="Wingdings" panose="05000000000000000000" pitchFamily="2" charset="2"/>
              <a:buChar char="Ø"/>
              <a:defRPr sz="24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Book Antiqua" panose="02040602050305030304" pitchFamily="18" charset="0"/>
              <a:ea typeface="ＭＳ Ｐゴシック" panose="020B0600070205080204" pitchFamily="34" charset="-128"/>
              <a:cs typeface="+mn-cs"/>
            </a:endParaRPr>
          </a:p>
        </p:txBody>
      </p:sp>
      <p:pic>
        <p:nvPicPr>
          <p:cNvPr id="2" name="Picture 1"/>
          <p:cNvPicPr>
            <a:picLocks noChangeAspect="1"/>
          </p:cNvPicPr>
          <p:nvPr/>
        </p:nvPicPr>
        <p:blipFill>
          <a:blip r:embed="rId3"/>
          <a:stretch>
            <a:fillRect/>
          </a:stretch>
        </p:blipFill>
        <p:spPr>
          <a:xfrm>
            <a:off x="0" y="1106631"/>
            <a:ext cx="7678939" cy="3214544"/>
          </a:xfrm>
          <a:prstGeom prst="rect">
            <a:avLst/>
          </a:prstGeom>
        </p:spPr>
      </p:pic>
      <p:pic>
        <p:nvPicPr>
          <p:cNvPr id="3" name="Picture 2"/>
          <p:cNvPicPr>
            <a:picLocks noChangeAspect="1"/>
          </p:cNvPicPr>
          <p:nvPr/>
        </p:nvPicPr>
        <p:blipFill>
          <a:blip r:embed="rId4"/>
          <a:stretch>
            <a:fillRect/>
          </a:stretch>
        </p:blipFill>
        <p:spPr>
          <a:xfrm>
            <a:off x="5611710" y="3782291"/>
            <a:ext cx="5454829" cy="3075709"/>
          </a:xfrm>
          <a:prstGeom prst="rect">
            <a:avLst/>
          </a:prstGeom>
        </p:spPr>
      </p:pic>
      <p:sp>
        <p:nvSpPr>
          <p:cNvPr id="4" name="Rectangle 3"/>
          <p:cNvSpPr/>
          <p:nvPr/>
        </p:nvSpPr>
        <p:spPr>
          <a:xfrm>
            <a:off x="92075" y="4792984"/>
            <a:ext cx="6096000"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https://www.theverge.com/2020/2/26/21154220/coronavirus-experimental-treatment-remdesivir-trials-us-china-ebola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991313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761059" y="849747"/>
            <a:ext cx="9509777" cy="3597852"/>
          </a:xfrm>
          <a:prstGeom prst="rect">
            <a:avLst/>
          </a:prstGeom>
        </p:spPr>
      </p:pic>
      <p:sp>
        <p:nvSpPr>
          <p:cNvPr id="7" name="Content Placeholder 6"/>
          <p:cNvSpPr>
            <a:spLocks noGrp="1"/>
          </p:cNvSpPr>
          <p:nvPr>
            <p:ph idx="1"/>
          </p:nvPr>
        </p:nvSpPr>
        <p:spPr/>
        <p:txBody>
          <a:bodyPr/>
          <a:lstStyle/>
          <a:p>
            <a:endParaRPr lang="en-US" dirty="0"/>
          </a:p>
        </p:txBody>
      </p:sp>
      <p:cxnSp>
        <p:nvCxnSpPr>
          <p:cNvPr id="8" name="Straight Connector 7"/>
          <p:cNvCxnSpPr/>
          <p:nvPr/>
        </p:nvCxnSpPr>
        <p:spPr>
          <a:xfrm>
            <a:off x="1182256" y="2829310"/>
            <a:ext cx="8894617" cy="2472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2256" y="3147964"/>
            <a:ext cx="8894617" cy="2010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7937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292712" y="365125"/>
            <a:ext cx="9809162" cy="3088880"/>
          </a:xfrm>
          <a:prstGeom prst="rect">
            <a:avLst/>
          </a:prstGeom>
        </p:spPr>
      </p:pic>
      <p:sp>
        <p:nvSpPr>
          <p:cNvPr id="6" name="Rectangle 5"/>
          <p:cNvSpPr/>
          <p:nvPr/>
        </p:nvSpPr>
        <p:spPr>
          <a:xfrm>
            <a:off x="292712" y="1909565"/>
            <a:ext cx="10880437" cy="2309091"/>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158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320799" y="933209"/>
            <a:ext cx="8735580" cy="4920480"/>
          </a:xfrm>
          <a:prstGeom prst="rect">
            <a:avLst/>
          </a:prstGeom>
        </p:spPr>
      </p:pic>
      <p:cxnSp>
        <p:nvCxnSpPr>
          <p:cNvPr id="6" name="Straight Connector 5"/>
          <p:cNvCxnSpPr/>
          <p:nvPr/>
        </p:nvCxnSpPr>
        <p:spPr>
          <a:xfrm>
            <a:off x="3029528" y="3392728"/>
            <a:ext cx="5449454" cy="72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579418" y="3961533"/>
            <a:ext cx="6530109"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422399" y="5500156"/>
            <a:ext cx="8774546" cy="3242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984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noFill/>
        </p:spPr>
        <p:txBody>
          <a:bodyPr/>
          <a:lstStyle/>
          <a:p>
            <a:r>
              <a:rPr lang="en-US" altLang="en-US" smtClean="0"/>
              <a:t>NIH-style multicenter studies: </a:t>
            </a:r>
            <a:br>
              <a:rPr lang="en-US" altLang="en-US" smtClean="0"/>
            </a:br>
            <a:r>
              <a:rPr lang="en-US" altLang="en-US" smtClean="0"/>
              <a:t>the cast</a:t>
            </a:r>
          </a:p>
        </p:txBody>
      </p:sp>
      <p:sp>
        <p:nvSpPr>
          <p:cNvPr id="21507" name="Rectangle 3"/>
          <p:cNvSpPr>
            <a:spLocks noGrp="1" noChangeArrowheads="1"/>
          </p:cNvSpPr>
          <p:nvPr>
            <p:ph type="body" idx="1"/>
          </p:nvPr>
        </p:nvSpPr>
        <p:spPr>
          <a:xfrm>
            <a:off x="1981200" y="1447801"/>
            <a:ext cx="7772400" cy="4105275"/>
          </a:xfrm>
          <a:noFill/>
        </p:spPr>
        <p:txBody>
          <a:bodyPr/>
          <a:lstStyle/>
          <a:p>
            <a:r>
              <a:rPr lang="en-US" altLang="en-US"/>
              <a:t>NIH Project Office</a:t>
            </a:r>
          </a:p>
          <a:p>
            <a:pPr lvl="1"/>
            <a:r>
              <a:rPr lang="en-US" altLang="en-US"/>
              <a:t>May have large or small role</a:t>
            </a:r>
          </a:p>
          <a:p>
            <a:pPr lvl="1"/>
            <a:r>
              <a:rPr lang="en-US" altLang="en-US"/>
              <a:t>May have proposed project</a:t>
            </a:r>
          </a:p>
          <a:p>
            <a:pPr lvl="1"/>
            <a:r>
              <a:rPr lang="en-US" altLang="en-US"/>
              <a:t>May run with iron fist through contract</a:t>
            </a:r>
          </a:p>
          <a:p>
            <a:r>
              <a:rPr lang="en-US" altLang="en-US" smtClean="0"/>
              <a:t>Steering Committee</a:t>
            </a:r>
          </a:p>
          <a:p>
            <a:pPr lvl="1"/>
            <a:r>
              <a:rPr lang="en-US" altLang="en-US"/>
              <a:t>Usually has representation from NIH, Coordinating centers and clinical centers</a:t>
            </a:r>
            <a:endParaRPr lang="en-US" altLang="ja-JP"/>
          </a:p>
          <a:p>
            <a:pPr lvl="1"/>
            <a:r>
              <a:rPr lang="en-US" altLang="en-US"/>
              <a:t>Sets the policies; finalize protocol; ultimate arbiter</a:t>
            </a:r>
          </a:p>
        </p:txBody>
      </p:sp>
    </p:spTree>
    <p:extLst>
      <p:ext uri="{BB962C8B-B14F-4D97-AF65-F5344CB8AC3E}">
        <p14:creationId xmlns:p14="http://schemas.microsoft.com/office/powerpoint/2010/main" val="2117814306"/>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38200" y="436851"/>
            <a:ext cx="10810875" cy="2105025"/>
          </a:xfrm>
          <a:prstGeom prst="rect">
            <a:avLst/>
          </a:prstGeom>
        </p:spPr>
      </p:pic>
      <p:cxnSp>
        <p:nvCxnSpPr>
          <p:cNvPr id="5" name="Straight Connector 4"/>
          <p:cNvCxnSpPr/>
          <p:nvPr/>
        </p:nvCxnSpPr>
        <p:spPr>
          <a:xfrm>
            <a:off x="1052946" y="825019"/>
            <a:ext cx="5449454" cy="72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1052946" y="1948873"/>
            <a:ext cx="9079345" cy="760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661892" y="2528023"/>
            <a:ext cx="5255490" cy="1385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871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more formal trials</a:t>
            </a:r>
            <a:br>
              <a:rPr lang="en-US" dirty="0" smtClean="0"/>
            </a:br>
            <a:r>
              <a:rPr lang="en-US" sz="3600" dirty="0">
                <a:hlinkClick r:id="rId2"/>
              </a:rPr>
              <a:t>https://fortune.com/2020/02/26/gilead-coronavirus-treatment-clinical-trials-remdesivir/</a:t>
            </a:r>
            <a:endParaRPr lang="en-US" dirty="0"/>
          </a:p>
        </p:txBody>
      </p:sp>
      <p:sp>
        <p:nvSpPr>
          <p:cNvPr id="3" name="Content Placeholder 2"/>
          <p:cNvSpPr>
            <a:spLocks noGrp="1"/>
          </p:cNvSpPr>
          <p:nvPr>
            <p:ph idx="1"/>
          </p:nvPr>
        </p:nvSpPr>
        <p:spPr>
          <a:xfrm>
            <a:off x="727363" y="2222789"/>
            <a:ext cx="10515600" cy="4351338"/>
          </a:xfrm>
        </p:spPr>
        <p:txBody>
          <a:bodyPr>
            <a:normAutofit/>
          </a:bodyPr>
          <a:lstStyle/>
          <a:p>
            <a:r>
              <a:rPr lang="en-US" sz="2400" dirty="0"/>
              <a:t>The two phase 3 clinical trials Gilead announced on Wednesday will enlist about 1,000 patients who have already contracted COVID-19. The participants will mostly be in Asia, the heaviest-hit region in a global health emergency that originated in China, although other nations with a high number of cases will also be involved. The trials are set to launch in March.</a:t>
            </a:r>
            <a:endParaRPr lang="en-US" sz="2400" dirty="0"/>
          </a:p>
        </p:txBody>
      </p:sp>
      <p:sp>
        <p:nvSpPr>
          <p:cNvPr id="4" name="Rectangle 3"/>
          <p:cNvSpPr/>
          <p:nvPr/>
        </p:nvSpPr>
        <p:spPr>
          <a:xfrm>
            <a:off x="939800" y="4658095"/>
            <a:ext cx="10515600" cy="1754326"/>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BAAE1"/>
                </a:solidFill>
                <a:effectLst/>
                <a:uLnTx/>
                <a:uFillTx/>
                <a:latin typeface="inherit"/>
                <a:ea typeface="+mn-ea"/>
                <a:cs typeface="+mn-cs"/>
                <a:hlinkClick r:id="rId3"/>
              </a:rPr>
              <a:t>Phase 3 clinical trials</a:t>
            </a:r>
            <a:r>
              <a:rPr kumimoji="0" lang="en-US" sz="1800" b="0" i="0" u="none" strike="noStrike" kern="1200" cap="none" spc="0" normalizeH="0" baseline="0" noProof="0" dirty="0">
                <a:ln>
                  <a:noFill/>
                </a:ln>
                <a:solidFill>
                  <a:srgbClr val="000000"/>
                </a:solidFill>
                <a:effectLst/>
                <a:uLnTx/>
                <a:uFillTx/>
                <a:latin typeface="Miller"/>
                <a:ea typeface="+mn-ea"/>
                <a:cs typeface="+mn-cs"/>
              </a:rPr>
              <a:t> </a:t>
            </a:r>
            <a:r>
              <a:rPr kumimoji="0" lang="en-US" sz="1800" b="0" i="0" u="none" strike="noStrike" kern="1200" cap="none" spc="0" normalizeH="0" baseline="0" noProof="0" dirty="0" smtClean="0">
                <a:ln>
                  <a:noFill/>
                </a:ln>
                <a:solidFill>
                  <a:srgbClr val="000000"/>
                </a:solidFill>
                <a:effectLst/>
                <a:uLnTx/>
                <a:uFillTx/>
                <a:latin typeface="Miller"/>
                <a:ea typeface="+mn-ea"/>
                <a:cs typeface="+mn-cs"/>
              </a:rPr>
              <a:t>---- In </a:t>
            </a:r>
            <a:r>
              <a:rPr kumimoji="0" lang="en-US" sz="1800" b="0" i="0" u="none" strike="noStrike" kern="1200" cap="none" spc="0" normalizeH="0" baseline="0" noProof="0" dirty="0" err="1">
                <a:ln>
                  <a:noFill/>
                </a:ln>
                <a:solidFill>
                  <a:srgbClr val="000000"/>
                </a:solidFill>
                <a:effectLst/>
                <a:uLnTx/>
                <a:uFillTx/>
                <a:latin typeface="Miller"/>
                <a:ea typeface="+mn-ea"/>
                <a:cs typeface="+mn-cs"/>
              </a:rPr>
              <a:t>remdesivir's</a:t>
            </a:r>
            <a:r>
              <a:rPr kumimoji="0" lang="en-US" sz="1800" b="0" i="0" u="none" strike="noStrike" kern="1200" cap="none" spc="0" normalizeH="0" baseline="0" noProof="0" dirty="0">
                <a:ln>
                  <a:noFill/>
                </a:ln>
                <a:solidFill>
                  <a:srgbClr val="000000"/>
                </a:solidFill>
                <a:effectLst/>
                <a:uLnTx/>
                <a:uFillTx/>
                <a:latin typeface="Miller"/>
                <a:ea typeface="+mn-ea"/>
                <a:cs typeface="+mn-cs"/>
              </a:rPr>
              <a:t> case, Gilead says that the new pair of trials will test out two different dosing regimens for the drug. One group with more severe forms of the disease will get the antiviral intravenously for either five or ten days. (The length of time will be randomized.)</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iller"/>
                <a:ea typeface="+mn-ea"/>
                <a:cs typeface="+mn-cs"/>
              </a:rPr>
              <a:t>Another group with more moderate forms of COVID-19 will either get the treatment for five or 10 days, or receive existing treatments that are already on the market and used for other strains of coronavirus. </a:t>
            </a:r>
          </a:p>
        </p:txBody>
      </p:sp>
    </p:spTree>
    <p:extLst>
      <p:ext uri="{BB962C8B-B14F-4D97-AF65-F5344CB8AC3E}">
        <p14:creationId xmlns:p14="http://schemas.microsoft.com/office/powerpoint/2010/main" val="287528435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ctrTitle"/>
          </p:nvPr>
        </p:nvSpPr>
        <p:spPr>
          <a:xfrm>
            <a:off x="2209800" y="2286000"/>
            <a:ext cx="7772400" cy="1143000"/>
          </a:xfrm>
        </p:spPr>
        <p:txBody>
          <a:bodyPr/>
          <a:lstStyle/>
          <a:p>
            <a:r>
              <a:rPr lang="en-US" altLang="en-US" smtClean="0"/>
              <a:t>Thanks!</a:t>
            </a:r>
          </a:p>
        </p:txBody>
      </p:sp>
      <p:sp>
        <p:nvSpPr>
          <p:cNvPr id="137219" name="Rectangle 3"/>
          <p:cNvSpPr>
            <a:spLocks noGrp="1" noChangeArrowheads="1"/>
          </p:cNvSpPr>
          <p:nvPr>
            <p:ph type="subTitle" idx="1"/>
          </p:nvPr>
        </p:nvSpPr>
        <p:spPr/>
        <p:txBody>
          <a:bodyPr/>
          <a:lstStyle/>
          <a:p>
            <a:endParaRPr lang="en-US" altLang="en-US" smtClean="0"/>
          </a:p>
        </p:txBody>
      </p:sp>
    </p:spTree>
    <p:extLst>
      <p:ext uri="{BB962C8B-B14F-4D97-AF65-F5344CB8AC3E}">
        <p14:creationId xmlns:p14="http://schemas.microsoft.com/office/powerpoint/2010/main" val="31946584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noFill/>
        </p:spPr>
        <p:txBody>
          <a:bodyPr/>
          <a:lstStyle/>
          <a:p>
            <a:r>
              <a:rPr lang="en-US" altLang="en-US" smtClean="0"/>
              <a:t>NIH randomized trial structure</a:t>
            </a:r>
          </a:p>
        </p:txBody>
      </p:sp>
      <p:sp>
        <p:nvSpPr>
          <p:cNvPr id="23555" name="Oval 1"/>
          <p:cNvSpPr>
            <a:spLocks noChangeArrowheads="1"/>
          </p:cNvSpPr>
          <p:nvPr/>
        </p:nvSpPr>
        <p:spPr bwMode="auto">
          <a:xfrm>
            <a:off x="2667000" y="1524000"/>
            <a:ext cx="3048000" cy="1371600"/>
          </a:xfrm>
          <a:prstGeom prst="ellipse">
            <a:avLst/>
          </a:prstGeom>
          <a:solidFill>
            <a:schemeClr val="accent1"/>
          </a:solidFill>
          <a:ln w="12700" algn="ctr">
            <a:solidFill>
              <a:schemeClr val="tx1"/>
            </a:solidFill>
            <a:round/>
            <a:headEnd/>
            <a:tailEnd/>
          </a:ln>
        </p:spPr>
        <p:txBody>
          <a:bodyPr/>
          <a:lstStyle>
            <a:lvl1pPr>
              <a:spcBef>
                <a:spcPct val="20000"/>
              </a:spcBef>
              <a:buClr>
                <a:srgbClr val="0000CC"/>
              </a:buClr>
              <a:buSzPct val="70000"/>
              <a:buFont typeface="Wingdings" panose="05000000000000000000" pitchFamily="2" charset="2"/>
              <a:buChar char="l"/>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00CC"/>
              </a:buClr>
              <a:buSzPct val="60000"/>
              <a:buFont typeface="Wingdings" panose="05000000000000000000" pitchFamily="2" charset="2"/>
              <a:buChar char="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00CC"/>
              </a:buClr>
              <a:buSzPct val="100000"/>
              <a:buFont typeface="Wingdings" panose="05000000000000000000" pitchFamily="2" charset="2"/>
              <a:buChar char="Ø"/>
              <a:defRPr sz="24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2400">
                <a:latin typeface="Book Antiqua" panose="02040602050305030304" pitchFamily="18" charset="0"/>
              </a:rPr>
              <a:t>NIH Project Office</a:t>
            </a:r>
          </a:p>
        </p:txBody>
      </p:sp>
      <p:sp>
        <p:nvSpPr>
          <p:cNvPr id="23556" name="Rectangle 2"/>
          <p:cNvSpPr>
            <a:spLocks noChangeArrowheads="1"/>
          </p:cNvSpPr>
          <p:nvPr/>
        </p:nvSpPr>
        <p:spPr bwMode="auto">
          <a:xfrm>
            <a:off x="2673350" y="3200400"/>
            <a:ext cx="3124200" cy="1066800"/>
          </a:xfrm>
          <a:prstGeom prst="rect">
            <a:avLst/>
          </a:prstGeom>
          <a:solidFill>
            <a:schemeClr val="accent1"/>
          </a:solidFill>
          <a:ln w="12700" algn="ctr">
            <a:solidFill>
              <a:schemeClr val="tx1"/>
            </a:solidFill>
            <a:round/>
            <a:headEnd/>
            <a:tailEnd/>
          </a:ln>
        </p:spPr>
        <p:txBody>
          <a:bodyPr/>
          <a:lstStyle>
            <a:lvl1pPr>
              <a:spcBef>
                <a:spcPct val="20000"/>
              </a:spcBef>
              <a:buClr>
                <a:srgbClr val="0000CC"/>
              </a:buClr>
              <a:buSzPct val="70000"/>
              <a:buFont typeface="Wingdings" panose="05000000000000000000" pitchFamily="2" charset="2"/>
              <a:buChar char="l"/>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00CC"/>
              </a:buClr>
              <a:buSzPct val="60000"/>
              <a:buFont typeface="Wingdings" panose="05000000000000000000" pitchFamily="2" charset="2"/>
              <a:buChar char="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00CC"/>
              </a:buClr>
              <a:buSzPct val="100000"/>
              <a:buFont typeface="Wingdings" panose="05000000000000000000" pitchFamily="2" charset="2"/>
              <a:buChar char="Ø"/>
              <a:defRPr sz="24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2400">
                <a:latin typeface="Book Antiqua" panose="02040602050305030304" pitchFamily="18" charset="0"/>
              </a:rPr>
              <a:t>Study Steering Committee</a:t>
            </a:r>
          </a:p>
        </p:txBody>
      </p:sp>
      <p:sp>
        <p:nvSpPr>
          <p:cNvPr id="23557" name="Oval 3"/>
          <p:cNvSpPr>
            <a:spLocks noChangeArrowheads="1"/>
          </p:cNvSpPr>
          <p:nvPr/>
        </p:nvSpPr>
        <p:spPr bwMode="auto">
          <a:xfrm>
            <a:off x="2105025" y="4387850"/>
            <a:ext cx="1676400" cy="914400"/>
          </a:xfrm>
          <a:prstGeom prst="ellipse">
            <a:avLst/>
          </a:prstGeom>
          <a:solidFill>
            <a:schemeClr val="accent1"/>
          </a:solidFill>
          <a:ln w="12700" algn="ctr">
            <a:solidFill>
              <a:schemeClr val="tx1"/>
            </a:solidFill>
            <a:round/>
            <a:headEnd/>
            <a:tailEnd/>
          </a:ln>
        </p:spPr>
        <p:txBody>
          <a:bodyPr/>
          <a:lstStyle>
            <a:lvl1pPr>
              <a:spcBef>
                <a:spcPct val="20000"/>
              </a:spcBef>
              <a:buClr>
                <a:srgbClr val="0000CC"/>
              </a:buClr>
              <a:buSzPct val="70000"/>
              <a:buFont typeface="Wingdings" panose="05000000000000000000" pitchFamily="2" charset="2"/>
              <a:buChar char="l"/>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00CC"/>
              </a:buClr>
              <a:buSzPct val="60000"/>
              <a:buFont typeface="Wingdings" panose="05000000000000000000" pitchFamily="2" charset="2"/>
              <a:buChar char="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00CC"/>
              </a:buClr>
              <a:buSzPct val="100000"/>
              <a:buFont typeface="Wingdings" panose="05000000000000000000" pitchFamily="2" charset="2"/>
              <a:buChar char="Ø"/>
              <a:defRPr sz="24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200">
                <a:latin typeface="Book Antiqua" panose="02040602050305030304" pitchFamily="18" charset="0"/>
              </a:rPr>
              <a:t>Clinical</a:t>
            </a:r>
          </a:p>
          <a:p>
            <a:pPr>
              <a:spcBef>
                <a:spcPct val="0"/>
              </a:spcBef>
              <a:buClrTx/>
              <a:buSzTx/>
              <a:buFontTx/>
              <a:buNone/>
            </a:pPr>
            <a:r>
              <a:rPr lang="en-US" altLang="en-US" sz="1200">
                <a:latin typeface="Book Antiqua" panose="02040602050305030304" pitchFamily="18" charset="0"/>
              </a:rPr>
              <a:t>Coordinating center (CCC)</a:t>
            </a:r>
          </a:p>
        </p:txBody>
      </p:sp>
      <p:sp>
        <p:nvSpPr>
          <p:cNvPr id="23558" name="Oval 19"/>
          <p:cNvSpPr>
            <a:spLocks noChangeArrowheads="1"/>
          </p:cNvSpPr>
          <p:nvPr/>
        </p:nvSpPr>
        <p:spPr bwMode="auto">
          <a:xfrm>
            <a:off x="2057400" y="5334000"/>
            <a:ext cx="1828800" cy="914400"/>
          </a:xfrm>
          <a:prstGeom prst="ellipse">
            <a:avLst/>
          </a:prstGeom>
          <a:solidFill>
            <a:srgbClr val="DDF0C8"/>
          </a:solidFill>
          <a:ln w="12700" algn="ctr">
            <a:solidFill>
              <a:schemeClr val="tx1"/>
            </a:solidFill>
            <a:round/>
            <a:headEnd/>
            <a:tailEnd/>
          </a:ln>
        </p:spPr>
        <p:txBody>
          <a:bodyPr/>
          <a:lstStyle>
            <a:lvl1pPr>
              <a:spcBef>
                <a:spcPct val="20000"/>
              </a:spcBef>
              <a:buClr>
                <a:srgbClr val="0000CC"/>
              </a:buClr>
              <a:buSzPct val="70000"/>
              <a:buFont typeface="Wingdings" panose="05000000000000000000" pitchFamily="2" charset="2"/>
              <a:buChar char="l"/>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00CC"/>
              </a:buClr>
              <a:buSzPct val="60000"/>
              <a:buFont typeface="Wingdings" panose="05000000000000000000" pitchFamily="2" charset="2"/>
              <a:buChar char="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00CC"/>
              </a:buClr>
              <a:buSzPct val="100000"/>
              <a:buFont typeface="Wingdings" panose="05000000000000000000" pitchFamily="2" charset="2"/>
              <a:buChar char="Ø"/>
              <a:defRPr sz="24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400">
                <a:latin typeface="Book Antiqua" panose="02040602050305030304" pitchFamily="18" charset="0"/>
              </a:rPr>
              <a:t>Data Coordinating Center (DCC)</a:t>
            </a:r>
          </a:p>
        </p:txBody>
      </p:sp>
      <p:sp>
        <p:nvSpPr>
          <p:cNvPr id="23559" name="Oval 4"/>
          <p:cNvSpPr>
            <a:spLocks noChangeArrowheads="1"/>
          </p:cNvSpPr>
          <p:nvPr/>
        </p:nvSpPr>
        <p:spPr bwMode="auto">
          <a:xfrm>
            <a:off x="5181600" y="4589463"/>
            <a:ext cx="1066800" cy="685800"/>
          </a:xfrm>
          <a:prstGeom prst="ellipse">
            <a:avLst/>
          </a:prstGeom>
          <a:solidFill>
            <a:schemeClr val="accent1"/>
          </a:solidFill>
          <a:ln w="12700" algn="ctr">
            <a:solidFill>
              <a:schemeClr val="tx1"/>
            </a:solidFill>
            <a:round/>
            <a:headEnd/>
            <a:tailEnd/>
          </a:ln>
        </p:spPr>
        <p:txBody>
          <a:bodyPr/>
          <a:lstStyle>
            <a:lvl1pPr>
              <a:spcBef>
                <a:spcPct val="20000"/>
              </a:spcBef>
              <a:buClr>
                <a:srgbClr val="0000CC"/>
              </a:buClr>
              <a:buSzPct val="70000"/>
              <a:buFont typeface="Wingdings" panose="05000000000000000000" pitchFamily="2" charset="2"/>
              <a:buChar char="l"/>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00CC"/>
              </a:buClr>
              <a:buSzPct val="60000"/>
              <a:buFont typeface="Wingdings" panose="05000000000000000000" pitchFamily="2" charset="2"/>
              <a:buChar char="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00CC"/>
              </a:buClr>
              <a:buSzPct val="100000"/>
              <a:buFont typeface="Wingdings" panose="05000000000000000000" pitchFamily="2" charset="2"/>
              <a:buChar char="Ø"/>
              <a:defRPr sz="24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200">
                <a:latin typeface="Book Antiqua" panose="02040602050305030304" pitchFamily="18" charset="0"/>
              </a:rPr>
              <a:t>Clinical center</a:t>
            </a:r>
          </a:p>
        </p:txBody>
      </p:sp>
      <p:sp>
        <p:nvSpPr>
          <p:cNvPr id="23560" name="Oval 21"/>
          <p:cNvSpPr>
            <a:spLocks noChangeArrowheads="1"/>
          </p:cNvSpPr>
          <p:nvPr/>
        </p:nvSpPr>
        <p:spPr bwMode="auto">
          <a:xfrm>
            <a:off x="5029200" y="5448300"/>
            <a:ext cx="1066800" cy="685800"/>
          </a:xfrm>
          <a:prstGeom prst="ellipse">
            <a:avLst/>
          </a:prstGeom>
          <a:solidFill>
            <a:schemeClr val="accent1"/>
          </a:solidFill>
          <a:ln w="12700" algn="ctr">
            <a:solidFill>
              <a:schemeClr val="tx1"/>
            </a:solidFill>
            <a:round/>
            <a:headEnd/>
            <a:tailEnd/>
          </a:ln>
        </p:spPr>
        <p:txBody>
          <a:bodyPr/>
          <a:lstStyle>
            <a:lvl1pPr>
              <a:spcBef>
                <a:spcPct val="20000"/>
              </a:spcBef>
              <a:buClr>
                <a:srgbClr val="0000CC"/>
              </a:buClr>
              <a:buSzPct val="70000"/>
              <a:buFont typeface="Wingdings" panose="05000000000000000000" pitchFamily="2" charset="2"/>
              <a:buChar char="l"/>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00CC"/>
              </a:buClr>
              <a:buSzPct val="60000"/>
              <a:buFont typeface="Wingdings" panose="05000000000000000000" pitchFamily="2" charset="2"/>
              <a:buChar char="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00CC"/>
              </a:buClr>
              <a:buSzPct val="100000"/>
              <a:buFont typeface="Wingdings" panose="05000000000000000000" pitchFamily="2" charset="2"/>
              <a:buChar char="Ø"/>
              <a:defRPr sz="24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200">
                <a:latin typeface="Book Antiqua" panose="02040602050305030304" pitchFamily="18" charset="0"/>
              </a:rPr>
              <a:t>Clinical center</a:t>
            </a:r>
          </a:p>
        </p:txBody>
      </p:sp>
      <p:sp>
        <p:nvSpPr>
          <p:cNvPr id="23561" name="Oval 22"/>
          <p:cNvSpPr>
            <a:spLocks noChangeArrowheads="1"/>
          </p:cNvSpPr>
          <p:nvPr/>
        </p:nvSpPr>
        <p:spPr bwMode="auto">
          <a:xfrm>
            <a:off x="6553200" y="5486400"/>
            <a:ext cx="1066800" cy="685800"/>
          </a:xfrm>
          <a:prstGeom prst="ellipse">
            <a:avLst/>
          </a:prstGeom>
          <a:solidFill>
            <a:schemeClr val="accent1"/>
          </a:solidFill>
          <a:ln w="12700" algn="ctr">
            <a:solidFill>
              <a:schemeClr val="tx1"/>
            </a:solidFill>
            <a:round/>
            <a:headEnd/>
            <a:tailEnd/>
          </a:ln>
        </p:spPr>
        <p:txBody>
          <a:bodyPr/>
          <a:lstStyle>
            <a:lvl1pPr>
              <a:spcBef>
                <a:spcPct val="20000"/>
              </a:spcBef>
              <a:buClr>
                <a:srgbClr val="0000CC"/>
              </a:buClr>
              <a:buSzPct val="70000"/>
              <a:buFont typeface="Wingdings" panose="05000000000000000000" pitchFamily="2" charset="2"/>
              <a:buChar char="l"/>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00CC"/>
              </a:buClr>
              <a:buSzPct val="60000"/>
              <a:buFont typeface="Wingdings" panose="05000000000000000000" pitchFamily="2" charset="2"/>
              <a:buChar char="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00CC"/>
              </a:buClr>
              <a:buSzPct val="100000"/>
              <a:buFont typeface="Wingdings" panose="05000000000000000000" pitchFamily="2" charset="2"/>
              <a:buChar char="Ø"/>
              <a:defRPr sz="24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200">
                <a:latin typeface="Book Antiqua" panose="02040602050305030304" pitchFamily="18" charset="0"/>
              </a:rPr>
              <a:t>Clinical center</a:t>
            </a:r>
          </a:p>
        </p:txBody>
      </p:sp>
      <p:sp>
        <p:nvSpPr>
          <p:cNvPr id="23562" name="Oval 23"/>
          <p:cNvSpPr>
            <a:spLocks noChangeArrowheads="1"/>
          </p:cNvSpPr>
          <p:nvPr/>
        </p:nvSpPr>
        <p:spPr bwMode="auto">
          <a:xfrm>
            <a:off x="6553200" y="4610100"/>
            <a:ext cx="1066800" cy="685800"/>
          </a:xfrm>
          <a:prstGeom prst="ellipse">
            <a:avLst/>
          </a:prstGeom>
          <a:solidFill>
            <a:schemeClr val="accent1"/>
          </a:solidFill>
          <a:ln w="12700" algn="ctr">
            <a:solidFill>
              <a:schemeClr val="tx1"/>
            </a:solidFill>
            <a:round/>
            <a:headEnd/>
            <a:tailEnd/>
          </a:ln>
        </p:spPr>
        <p:txBody>
          <a:bodyPr/>
          <a:lstStyle>
            <a:lvl1pPr>
              <a:spcBef>
                <a:spcPct val="20000"/>
              </a:spcBef>
              <a:buClr>
                <a:srgbClr val="0000CC"/>
              </a:buClr>
              <a:buSzPct val="70000"/>
              <a:buFont typeface="Wingdings" panose="05000000000000000000" pitchFamily="2" charset="2"/>
              <a:buChar char="l"/>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00CC"/>
              </a:buClr>
              <a:buSzPct val="60000"/>
              <a:buFont typeface="Wingdings" panose="05000000000000000000" pitchFamily="2" charset="2"/>
              <a:buChar char="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00CC"/>
              </a:buClr>
              <a:buSzPct val="100000"/>
              <a:buFont typeface="Wingdings" panose="05000000000000000000" pitchFamily="2" charset="2"/>
              <a:buChar char="Ø"/>
              <a:defRPr sz="24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200">
                <a:latin typeface="Book Antiqua" panose="02040602050305030304" pitchFamily="18" charset="0"/>
              </a:rPr>
              <a:t>Clinical center</a:t>
            </a:r>
          </a:p>
        </p:txBody>
      </p:sp>
      <p:sp>
        <p:nvSpPr>
          <p:cNvPr id="23563" name="Oval 24"/>
          <p:cNvSpPr>
            <a:spLocks noChangeArrowheads="1"/>
          </p:cNvSpPr>
          <p:nvPr/>
        </p:nvSpPr>
        <p:spPr bwMode="auto">
          <a:xfrm>
            <a:off x="7848600" y="4876800"/>
            <a:ext cx="1066800" cy="685800"/>
          </a:xfrm>
          <a:prstGeom prst="ellipse">
            <a:avLst/>
          </a:prstGeom>
          <a:solidFill>
            <a:schemeClr val="accent1"/>
          </a:solidFill>
          <a:ln w="12700" algn="ctr">
            <a:solidFill>
              <a:schemeClr val="tx1"/>
            </a:solidFill>
            <a:round/>
            <a:headEnd/>
            <a:tailEnd/>
          </a:ln>
        </p:spPr>
        <p:txBody>
          <a:bodyPr/>
          <a:lstStyle>
            <a:lvl1pPr>
              <a:spcBef>
                <a:spcPct val="20000"/>
              </a:spcBef>
              <a:buClr>
                <a:srgbClr val="0000CC"/>
              </a:buClr>
              <a:buSzPct val="70000"/>
              <a:buFont typeface="Wingdings" panose="05000000000000000000" pitchFamily="2" charset="2"/>
              <a:buChar char="l"/>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00CC"/>
              </a:buClr>
              <a:buSzPct val="60000"/>
              <a:buFont typeface="Wingdings" panose="05000000000000000000" pitchFamily="2" charset="2"/>
              <a:buChar char="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00CC"/>
              </a:buClr>
              <a:buSzPct val="100000"/>
              <a:buFont typeface="Wingdings" panose="05000000000000000000" pitchFamily="2" charset="2"/>
              <a:buChar char="Ø"/>
              <a:defRPr sz="24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200">
                <a:latin typeface="Book Antiqua" panose="02040602050305030304" pitchFamily="18" charset="0"/>
              </a:rPr>
              <a:t>More Clinical centers</a:t>
            </a:r>
          </a:p>
        </p:txBody>
      </p:sp>
      <p:cxnSp>
        <p:nvCxnSpPr>
          <p:cNvPr id="23564" name="Straight Arrow Connector 27"/>
          <p:cNvCxnSpPr>
            <a:cxnSpLocks noChangeShapeType="1"/>
            <a:endCxn id="23562" idx="1"/>
          </p:cNvCxnSpPr>
          <p:nvPr/>
        </p:nvCxnSpPr>
        <p:spPr bwMode="auto">
          <a:xfrm>
            <a:off x="5797551" y="4227513"/>
            <a:ext cx="911225" cy="482600"/>
          </a:xfrm>
          <a:prstGeom prst="straightConnector1">
            <a:avLst/>
          </a:prstGeom>
          <a:noFill/>
          <a:ln w="127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3565" name="Straight Arrow Connector 29"/>
          <p:cNvCxnSpPr>
            <a:cxnSpLocks noChangeShapeType="1"/>
          </p:cNvCxnSpPr>
          <p:nvPr/>
        </p:nvCxnSpPr>
        <p:spPr bwMode="auto">
          <a:xfrm>
            <a:off x="4459289" y="4267200"/>
            <a:ext cx="911225" cy="482600"/>
          </a:xfrm>
          <a:prstGeom prst="straightConnector1">
            <a:avLst/>
          </a:prstGeom>
          <a:noFill/>
          <a:ln w="127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3566" name="Straight Arrow Connector 30"/>
          <p:cNvCxnSpPr>
            <a:cxnSpLocks noChangeShapeType="1"/>
            <a:endCxn id="23560" idx="1"/>
          </p:cNvCxnSpPr>
          <p:nvPr/>
        </p:nvCxnSpPr>
        <p:spPr bwMode="auto">
          <a:xfrm>
            <a:off x="4343401" y="4324351"/>
            <a:ext cx="841375" cy="1223963"/>
          </a:xfrm>
          <a:prstGeom prst="straightConnector1">
            <a:avLst/>
          </a:prstGeom>
          <a:noFill/>
          <a:ln w="127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3567" name="Straight Arrow Connector 32"/>
          <p:cNvCxnSpPr>
            <a:cxnSpLocks noChangeShapeType="1"/>
            <a:endCxn id="23561" idx="1"/>
          </p:cNvCxnSpPr>
          <p:nvPr/>
        </p:nvCxnSpPr>
        <p:spPr bwMode="auto">
          <a:xfrm>
            <a:off x="5370513" y="4267201"/>
            <a:ext cx="1338262" cy="1319213"/>
          </a:xfrm>
          <a:prstGeom prst="straightConnector1">
            <a:avLst/>
          </a:prstGeom>
          <a:noFill/>
          <a:ln w="127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3568" name="Straight Arrow Connector 34"/>
          <p:cNvCxnSpPr>
            <a:cxnSpLocks noChangeShapeType="1"/>
          </p:cNvCxnSpPr>
          <p:nvPr/>
        </p:nvCxnSpPr>
        <p:spPr bwMode="auto">
          <a:xfrm>
            <a:off x="5797551" y="3962400"/>
            <a:ext cx="2278063" cy="965200"/>
          </a:xfrm>
          <a:prstGeom prst="straightConnector1">
            <a:avLst/>
          </a:prstGeom>
          <a:noFill/>
          <a:ln w="127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3569" name="Straight Arrow Connector 36"/>
          <p:cNvCxnSpPr>
            <a:cxnSpLocks noChangeShapeType="1"/>
            <a:endCxn id="23559" idx="2"/>
          </p:cNvCxnSpPr>
          <p:nvPr/>
        </p:nvCxnSpPr>
        <p:spPr bwMode="auto">
          <a:xfrm>
            <a:off x="3733800" y="4662489"/>
            <a:ext cx="1447800" cy="269875"/>
          </a:xfrm>
          <a:prstGeom prst="straightConnector1">
            <a:avLst/>
          </a:prstGeom>
          <a:noFill/>
          <a:ln w="12700" algn="ctr">
            <a:solidFill>
              <a:srgbClr val="92D05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3570" name="Straight Arrow Connector 38"/>
          <p:cNvCxnSpPr>
            <a:cxnSpLocks noChangeShapeType="1"/>
            <a:endCxn id="23560" idx="1"/>
          </p:cNvCxnSpPr>
          <p:nvPr/>
        </p:nvCxnSpPr>
        <p:spPr bwMode="auto">
          <a:xfrm>
            <a:off x="3767139" y="4806951"/>
            <a:ext cx="1417637" cy="741363"/>
          </a:xfrm>
          <a:prstGeom prst="straightConnector1">
            <a:avLst/>
          </a:prstGeom>
          <a:noFill/>
          <a:ln w="12700" algn="ctr">
            <a:solidFill>
              <a:srgbClr val="92D05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3571" name="Straight Arrow Connector 14"/>
          <p:cNvCxnSpPr>
            <a:cxnSpLocks noChangeShapeType="1"/>
            <a:stCxn id="23555" idx="4"/>
            <a:endCxn id="23556" idx="0"/>
          </p:cNvCxnSpPr>
          <p:nvPr/>
        </p:nvCxnSpPr>
        <p:spPr bwMode="auto">
          <a:xfrm>
            <a:off x="4191000" y="2895600"/>
            <a:ext cx="44450" cy="304800"/>
          </a:xfrm>
          <a:prstGeom prst="straightConnector1">
            <a:avLst/>
          </a:prstGeom>
          <a:noFill/>
          <a:ln w="127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2" name="Oval 1"/>
          <p:cNvSpPr>
            <a:spLocks noChangeArrowheads="1"/>
          </p:cNvSpPr>
          <p:nvPr/>
        </p:nvSpPr>
        <p:spPr bwMode="auto">
          <a:xfrm>
            <a:off x="1792288" y="4021138"/>
            <a:ext cx="2546350" cy="2227262"/>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0000CC"/>
              </a:buClr>
              <a:buSzPct val="70000"/>
              <a:buFont typeface="Wingdings" panose="05000000000000000000" pitchFamily="2" charset="2"/>
              <a:buChar char="l"/>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00CC"/>
              </a:buClr>
              <a:buSzPct val="60000"/>
              <a:buFont typeface="Wingdings" panose="05000000000000000000" pitchFamily="2" charset="2"/>
              <a:buChar char="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00CC"/>
              </a:buClr>
              <a:buSzPct val="100000"/>
              <a:buFont typeface="Wingdings" panose="05000000000000000000" pitchFamily="2" charset="2"/>
              <a:buChar char="Ø"/>
              <a:defRPr sz="2400"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Monotype Sort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2400">
              <a:latin typeface="Book Antiqua" panose="02040602050305030304" pitchFamily="18" charset="0"/>
            </a:endParaRPr>
          </a:p>
        </p:txBody>
      </p:sp>
      <p:cxnSp>
        <p:nvCxnSpPr>
          <p:cNvPr id="23573" name="Straight Arrow Connector 29"/>
          <p:cNvCxnSpPr>
            <a:cxnSpLocks noChangeShapeType="1"/>
            <a:endCxn id="23557" idx="0"/>
          </p:cNvCxnSpPr>
          <p:nvPr/>
        </p:nvCxnSpPr>
        <p:spPr bwMode="auto">
          <a:xfrm flipH="1">
            <a:off x="2943226" y="4021138"/>
            <a:ext cx="28575" cy="366712"/>
          </a:xfrm>
          <a:prstGeom prst="straightConnector1">
            <a:avLst/>
          </a:prstGeom>
          <a:noFill/>
          <a:ln w="127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1332115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noFill/>
        </p:spPr>
        <p:txBody>
          <a:bodyPr/>
          <a:lstStyle/>
          <a:p>
            <a:r>
              <a:rPr lang="en-US" altLang="en-US" smtClean="0"/>
              <a:t>NIH-style multicenter studies: </a:t>
            </a:r>
            <a:br>
              <a:rPr lang="en-US" altLang="en-US" smtClean="0"/>
            </a:br>
            <a:r>
              <a:rPr lang="en-US" altLang="en-US" smtClean="0"/>
              <a:t>the cast</a:t>
            </a:r>
          </a:p>
        </p:txBody>
      </p:sp>
      <p:sp>
        <p:nvSpPr>
          <p:cNvPr id="25603" name="Rectangle 3"/>
          <p:cNvSpPr>
            <a:spLocks noGrp="1" noChangeArrowheads="1"/>
          </p:cNvSpPr>
          <p:nvPr>
            <p:ph type="body" idx="1"/>
          </p:nvPr>
        </p:nvSpPr>
        <p:spPr>
          <a:xfrm>
            <a:off x="1981200" y="1447801"/>
            <a:ext cx="7772400" cy="4105275"/>
          </a:xfrm>
          <a:noFill/>
        </p:spPr>
        <p:txBody>
          <a:bodyPr>
            <a:normAutofit lnSpcReduction="10000"/>
          </a:bodyPr>
          <a:lstStyle/>
          <a:p>
            <a:r>
              <a:rPr lang="en-US" altLang="en-US" sz="2400"/>
              <a:t>Clinical Coordinating Center (CCC) </a:t>
            </a:r>
          </a:p>
          <a:p>
            <a:pPr lvl="1"/>
            <a:r>
              <a:rPr lang="en-US" altLang="en-US" sz="2000"/>
              <a:t>Organizes and operationalizes all aspects of study including Steering Comm, Communications, meetings, etc. </a:t>
            </a:r>
          </a:p>
          <a:p>
            <a:pPr lvl="1"/>
            <a:r>
              <a:rPr lang="en-US" altLang="en-US" sz="2000"/>
              <a:t>In some cases, responsible for RCT origin</a:t>
            </a:r>
          </a:p>
          <a:p>
            <a:pPr lvl="1"/>
            <a:r>
              <a:rPr lang="en-US" altLang="en-US" sz="2000"/>
              <a:t>Contributed data methods to the grant; leads the technical functions</a:t>
            </a:r>
          </a:p>
          <a:p>
            <a:r>
              <a:rPr lang="en-US" altLang="en-US" sz="2400"/>
              <a:t>Data Coordinating Center (DCC)</a:t>
            </a:r>
          </a:p>
          <a:p>
            <a:pPr lvl="1"/>
            <a:r>
              <a:rPr lang="en-US" altLang="en-US" sz="2000"/>
              <a:t>In some studies…</a:t>
            </a:r>
          </a:p>
          <a:p>
            <a:pPr lvl="1"/>
            <a:r>
              <a:rPr lang="en-US" altLang="en-US" sz="2000"/>
              <a:t>Creates forms, data entry systems, QC feedback,</a:t>
            </a:r>
          </a:p>
          <a:p>
            <a:pPr lvl="1"/>
            <a:r>
              <a:rPr lang="en-US" altLang="en-US" sz="2000"/>
              <a:t>Data analysis</a:t>
            </a:r>
          </a:p>
          <a:p>
            <a:pPr lvl="1"/>
            <a:r>
              <a:rPr lang="en-US" altLang="en-US" sz="2000"/>
              <a:t>May run DSMB separate from CCC</a:t>
            </a:r>
          </a:p>
          <a:p>
            <a:r>
              <a:rPr lang="en-US" altLang="en-US" sz="2400"/>
              <a:t>In smaller trials, CCC and DCC may be combined</a:t>
            </a:r>
          </a:p>
        </p:txBody>
      </p:sp>
    </p:spTree>
    <p:extLst>
      <p:ext uri="{BB962C8B-B14F-4D97-AF65-F5344CB8AC3E}">
        <p14:creationId xmlns:p14="http://schemas.microsoft.com/office/powerpoint/2010/main" val="17931370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2863</TotalTime>
  <Words>2719</Words>
  <Application>Microsoft Office PowerPoint</Application>
  <PresentationFormat>Widescreen</PresentationFormat>
  <Paragraphs>437</Paragraphs>
  <Slides>72</Slides>
  <Notes>62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72</vt:i4>
      </vt:variant>
    </vt:vector>
  </HeadingPairs>
  <TitlesOfParts>
    <vt:vector size="84" baseType="lpstr">
      <vt:lpstr>MS PGothic</vt:lpstr>
      <vt:lpstr>MS PGothic</vt:lpstr>
      <vt:lpstr>Yu Gothic</vt:lpstr>
      <vt:lpstr>Yu Gothic Light</vt:lpstr>
      <vt:lpstr>Arial</vt:lpstr>
      <vt:lpstr>Book Antiqua</vt:lpstr>
      <vt:lpstr>Calibri</vt:lpstr>
      <vt:lpstr>Calibri Light</vt:lpstr>
      <vt:lpstr>inherit</vt:lpstr>
      <vt:lpstr>Miller</vt:lpstr>
      <vt:lpstr>Wingdings</vt:lpstr>
      <vt:lpstr>Office Theme</vt:lpstr>
      <vt:lpstr>NIH-sponsored, Multicenter Trials &amp; Industry-sponsored Trials</vt:lpstr>
      <vt:lpstr>Outline</vt:lpstr>
      <vt:lpstr>Point of view..</vt:lpstr>
      <vt:lpstr>NIH Clinical trials:  from whence they came?</vt:lpstr>
      <vt:lpstr>NIH Clinical trials:  What can I do with an RO1?</vt:lpstr>
      <vt:lpstr>NIH Multi-center Randomized Trial Structure</vt:lpstr>
      <vt:lpstr>NIH-style multicenter studies:  the cast</vt:lpstr>
      <vt:lpstr>NIH randomized trial structure</vt:lpstr>
      <vt:lpstr>NIH-style multicenter studies:  the cast</vt:lpstr>
      <vt:lpstr>NIH randomized trial structure</vt:lpstr>
      <vt:lpstr>NIH-style multicenter studies:  the cast</vt:lpstr>
      <vt:lpstr>NIH study TOLSURF</vt:lpstr>
      <vt:lpstr>NIH multicenter trial example TOLSURF</vt:lpstr>
      <vt:lpstr>PowerPoint Presentation</vt:lpstr>
      <vt:lpstr>Publications Committee</vt:lpstr>
      <vt:lpstr>For a large study, ideally….</vt:lpstr>
      <vt:lpstr>Reasons to be a site NIH multicenter study</vt:lpstr>
      <vt:lpstr>Cancer trials are run differently</vt:lpstr>
      <vt:lpstr>NIH or Industry-sponsored multicenter clinical trial?</vt:lpstr>
      <vt:lpstr>PowerPoint Presentation</vt:lpstr>
      <vt:lpstr>Industry sponsored trials</vt:lpstr>
      <vt:lpstr>Usual Industry Trials</vt:lpstr>
      <vt:lpstr>A few industry trials</vt:lpstr>
      <vt:lpstr>Do you want to be a clinical site in an industry-sponsored trial?</vt:lpstr>
      <vt:lpstr>Some reasons to be a site in the typical industry trial</vt:lpstr>
      <vt:lpstr>Funding:  NIH vs. Industry? Some advantages of industry funding in academic (UCSF) context</vt:lpstr>
      <vt:lpstr>More reasons to be a site in the typical industry trial</vt:lpstr>
      <vt:lpstr>Industry studies and academic credit</vt:lpstr>
      <vt:lpstr>Competitive recruitment</vt:lpstr>
      <vt:lpstr>Disadvantages of being a site in industry trials</vt:lpstr>
      <vt:lpstr>Would you like to be a site?</vt:lpstr>
      <vt:lpstr>What Industry looks for in sites</vt:lpstr>
      <vt:lpstr>Being a site in NIH studies What large NIH studies look for</vt:lpstr>
      <vt:lpstr>How to be a great clinical site</vt:lpstr>
      <vt:lpstr>Would you like to be a site?</vt:lpstr>
      <vt:lpstr>Other types of support from industry</vt:lpstr>
      <vt:lpstr>Publications and industry</vt:lpstr>
      <vt:lpstr>Anatomy of a pharma sponsor</vt:lpstr>
      <vt:lpstr>Publications The “traditional”/common approach</vt:lpstr>
      <vt:lpstr>Ross JS JAMA 2008</vt:lpstr>
      <vt:lpstr>An example of guests and ghosts</vt:lpstr>
      <vt:lpstr>An example of guests and ghosts</vt:lpstr>
      <vt:lpstr>Concerns about guests and ghosts</vt:lpstr>
      <vt:lpstr>JAMA Principles, 2008</vt:lpstr>
      <vt:lpstr>Increased disclosure of roles for authors in all RCT’s (including pharma)</vt:lpstr>
      <vt:lpstr>Industry is changing its practices</vt:lpstr>
      <vt:lpstr>An ideal approach to publishing from industry studies</vt:lpstr>
      <vt:lpstr>Example of a “good” Industry/Academic collaboration</vt:lpstr>
      <vt:lpstr>PowerPoint Presentation</vt:lpstr>
      <vt:lpstr>Universities and Journals: Investigators must have ‘access to the data’</vt:lpstr>
      <vt:lpstr>Universities: investigators must have ‘the right to publish’</vt:lpstr>
      <vt:lpstr>Universities: investigators must have ‘the right to publish’</vt:lpstr>
      <vt:lpstr>The Betty Dong Story</vt:lpstr>
      <vt:lpstr>PowerPoint Presentation</vt:lpstr>
      <vt:lpstr>Public Release of Individual Data from Clinical trials:  NEJM 1/15</vt:lpstr>
      <vt:lpstr>Public Release of Individual Data from Clinical trials:  NEJM 1/15</vt:lpstr>
      <vt:lpstr>Early Implementation of Individual Data Sharing</vt:lpstr>
      <vt:lpstr>PowerPoint Presentation</vt:lpstr>
      <vt:lpstr>PowerPoint Presentation</vt:lpstr>
      <vt:lpstr>PowerPoint Presentation</vt:lpstr>
      <vt:lpstr>PowerPoint Presentation</vt:lpstr>
      <vt:lpstr>PowerPoint Presentation</vt:lpstr>
      <vt:lpstr>What Could You Do with Individual Data from an RCT(S)?</vt:lpstr>
      <vt:lpstr>What Could You Do with Individual Data from an RCT(S)?</vt:lpstr>
      <vt:lpstr>Summary</vt:lpstr>
      <vt:lpstr>Trial of the week</vt:lpstr>
      <vt:lpstr>PowerPoint Presentation</vt:lpstr>
      <vt:lpstr>PowerPoint Presentation</vt:lpstr>
      <vt:lpstr>PowerPoint Presentation</vt:lpstr>
      <vt:lpstr>PowerPoint Presentation</vt:lpstr>
      <vt:lpstr>2 more formal trials https://fortune.com/2020/02/26/gilead-coronavirus-treatment-clinical-trials-remdesivir/</vt:lpstr>
      <vt:lpstr>Thanks!</vt:lpstr>
    </vt:vector>
  </TitlesOfParts>
  <Company>UCSF-DEB\SFCC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Wu, Lucy</dc:creator>
  <cp:lastModifiedBy>Black, Dennis</cp:lastModifiedBy>
  <cp:revision>8</cp:revision>
  <dcterms:created xsi:type="dcterms:W3CDTF">2020-01-30T23:26:51Z</dcterms:created>
  <dcterms:modified xsi:type="dcterms:W3CDTF">2020-02-27T06:04:05Z</dcterms:modified>
</cp:coreProperties>
</file>