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tags/tag4.xml" ContentType="application/vnd.openxmlformats-officedocument.presentationml.tags+xml"/>
  <Override PartName="/ppt/tags/tag5.xml" ContentType="application/vnd.openxmlformats-officedocument.presentationml.tags+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tags/tag6.xml" ContentType="application/vnd.openxmlformats-officedocument.presentationml.tags+xml"/>
  <Override PartName="/ppt/tags/tag7.xml" ContentType="application/vnd.openxmlformats-officedocument.presentationml.tags+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79"/>
  </p:notesMasterIdLst>
  <p:sldIdLst>
    <p:sldId id="336" r:id="rId2"/>
    <p:sldId id="313" r:id="rId3"/>
    <p:sldId id="774" r:id="rId4"/>
    <p:sldId id="775" r:id="rId5"/>
    <p:sldId id="287" r:id="rId6"/>
    <p:sldId id="776" r:id="rId7"/>
    <p:sldId id="280" r:id="rId8"/>
    <p:sldId id="312" r:id="rId9"/>
    <p:sldId id="288" r:id="rId10"/>
    <p:sldId id="777" r:id="rId11"/>
    <p:sldId id="282" r:id="rId12"/>
    <p:sldId id="286" r:id="rId13"/>
    <p:sldId id="778" r:id="rId14"/>
    <p:sldId id="283" r:id="rId15"/>
    <p:sldId id="314" r:id="rId16"/>
    <p:sldId id="771" r:id="rId17"/>
    <p:sldId id="646" r:id="rId18"/>
    <p:sldId id="647" r:id="rId19"/>
    <p:sldId id="599" r:id="rId20"/>
    <p:sldId id="600" r:id="rId21"/>
    <p:sldId id="601" r:id="rId22"/>
    <p:sldId id="473" r:id="rId23"/>
    <p:sldId id="475" r:id="rId24"/>
    <p:sldId id="758" r:id="rId25"/>
    <p:sldId id="596" r:id="rId26"/>
    <p:sldId id="687" r:id="rId27"/>
    <p:sldId id="496" r:id="rId28"/>
    <p:sldId id="497" r:id="rId29"/>
    <p:sldId id="602" r:id="rId30"/>
    <p:sldId id="500" r:id="rId31"/>
    <p:sldId id="764" r:id="rId32"/>
    <p:sldId id="694" r:id="rId33"/>
    <p:sldId id="503" r:id="rId34"/>
    <p:sldId id="623" r:id="rId35"/>
    <p:sldId id="504" r:id="rId36"/>
    <p:sldId id="700" r:id="rId37"/>
    <p:sldId id="483" r:id="rId38"/>
    <p:sldId id="701" r:id="rId39"/>
    <p:sldId id="604" r:id="rId40"/>
    <p:sldId id="772" r:id="rId41"/>
    <p:sldId id="779" r:id="rId42"/>
    <p:sldId id="702" r:id="rId43"/>
    <p:sldId id="703" r:id="rId44"/>
    <p:sldId id="705" r:id="rId45"/>
    <p:sldId id="690" r:id="rId46"/>
    <p:sldId id="493" r:id="rId47"/>
    <p:sldId id="665" r:id="rId48"/>
    <p:sldId id="615" r:id="rId49"/>
    <p:sldId id="616" r:id="rId50"/>
    <p:sldId id="704" r:id="rId51"/>
    <p:sldId id="773" r:id="rId52"/>
    <p:sldId id="492" r:id="rId53"/>
    <p:sldId id="519" r:id="rId54"/>
    <p:sldId id="760" r:id="rId55"/>
    <p:sldId id="691" r:id="rId56"/>
    <p:sldId id="689" r:id="rId57"/>
    <p:sldId id="692" r:id="rId58"/>
    <p:sldId id="693" r:id="rId59"/>
    <p:sldId id="583" r:id="rId60"/>
    <p:sldId id="586" r:id="rId61"/>
    <p:sldId id="741" r:id="rId62"/>
    <p:sldId id="750" r:id="rId63"/>
    <p:sldId id="744" r:id="rId64"/>
    <p:sldId id="745" r:id="rId65"/>
    <p:sldId id="746" r:id="rId66"/>
    <p:sldId id="747" r:id="rId67"/>
    <p:sldId id="749" r:id="rId68"/>
    <p:sldId id="726" r:id="rId69"/>
    <p:sldId id="531" r:id="rId70"/>
    <p:sldId id="666" r:id="rId71"/>
    <p:sldId id="667" r:id="rId72"/>
    <p:sldId id="668" r:id="rId73"/>
    <p:sldId id="669" r:id="rId74"/>
    <p:sldId id="672" r:id="rId75"/>
    <p:sldId id="670" r:id="rId76"/>
    <p:sldId id="671" r:id="rId77"/>
    <p:sldId id="673" r:id="rId7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ebecca Graff" initials="RG" lastIdx="6" clrIdx="0">
    <p:extLst>
      <p:ext uri="{19B8F6BF-5375-455C-9EA6-DF929625EA0E}">
        <p15:presenceInfo xmlns:p15="http://schemas.microsoft.com/office/powerpoint/2012/main" userId="a6ba10420d7fc8b9"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25266" autoAdjust="0"/>
    <p:restoredTop sz="68442" autoAdjust="0"/>
  </p:normalViewPr>
  <p:slideViewPr>
    <p:cSldViewPr snapToGrid="0">
      <p:cViewPr varScale="1">
        <p:scale>
          <a:sx n="87" d="100"/>
          <a:sy n="87" d="100"/>
        </p:scale>
        <p:origin x="1464" y="200"/>
      </p:cViewPr>
      <p:guideLst>
        <p:guide orient="horz" pos="2160"/>
        <p:guide pos="3840"/>
      </p:guideLst>
    </p:cSldViewPr>
  </p:slideViewPr>
  <p:notesTextViewPr>
    <p:cViewPr>
      <p:scale>
        <a:sx n="1" d="1"/>
        <a:sy n="1" d="1"/>
      </p:scale>
      <p:origin x="0" y="0"/>
    </p:cViewPr>
  </p:notesTextViewPr>
  <p:sorterViewPr>
    <p:cViewPr>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tableStyles" Target="tableStyles.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notesMaster" Target="notesMasters/notesMaster1.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viewProps" Target="view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commentAuthors" Target="commentAuthor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9.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7F31FA2-1D23-444D-BC02-A9A6048CAA07}" type="datetimeFigureOut">
              <a:rPr lang="en-US" smtClean="0"/>
              <a:t>1/27/21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3D3DC8E-344A-4AFD-831C-16B2F2D6DCE1}" type="slidenum">
              <a:rPr lang="en-US" smtClean="0"/>
              <a:t>‹#›</a:t>
            </a:fld>
            <a:endParaRPr lang="en-US"/>
          </a:p>
        </p:txBody>
      </p:sp>
    </p:spTree>
    <p:extLst>
      <p:ext uri="{BB962C8B-B14F-4D97-AF65-F5344CB8AC3E}">
        <p14:creationId xmlns:p14="http://schemas.microsoft.com/office/powerpoint/2010/main" val="24308114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1</a:t>
            </a:fld>
            <a:endParaRPr lang="en-US"/>
          </a:p>
        </p:txBody>
      </p:sp>
    </p:spTree>
    <p:extLst>
      <p:ext uri="{BB962C8B-B14F-4D97-AF65-F5344CB8AC3E}">
        <p14:creationId xmlns:p14="http://schemas.microsoft.com/office/powerpoint/2010/main" val="176952538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dirty="0"/>
              <a:t>Never want to match on or adjust for an intermediate</a:t>
            </a:r>
          </a:p>
          <a:p>
            <a:pPr marL="628650" lvl="1" indent="-171450">
              <a:buFontTx/>
              <a:buChar char="-"/>
            </a:pPr>
            <a:r>
              <a:rPr lang="en-US" dirty="0"/>
              <a:t>Blocking the pathway;</a:t>
            </a:r>
            <a:r>
              <a:rPr lang="en-US" baseline="0" dirty="0"/>
              <a:t> </a:t>
            </a:r>
            <a:r>
              <a:rPr lang="en-US" dirty="0"/>
              <a:t>you won’t see an association if it</a:t>
            </a:r>
            <a:r>
              <a:rPr lang="en-US" baseline="0" dirty="0"/>
              <a:t> is there.</a:t>
            </a:r>
          </a:p>
          <a:p>
            <a:pPr marL="628650" lvl="1" indent="-171450">
              <a:buFontTx/>
              <a:buChar char="-"/>
            </a:pPr>
            <a:r>
              <a:rPr lang="en-US" baseline="0" dirty="0"/>
              <a:t>Can’t evaluate association between exposure and disease using these data</a:t>
            </a:r>
          </a:p>
        </p:txBody>
      </p:sp>
      <p:sp>
        <p:nvSpPr>
          <p:cNvPr id="4" name="Slide Number Placeholder 3"/>
          <p:cNvSpPr>
            <a:spLocks noGrp="1"/>
          </p:cNvSpPr>
          <p:nvPr>
            <p:ph type="sldNum" sz="quarter" idx="10"/>
          </p:nvPr>
        </p:nvSpPr>
        <p:spPr/>
        <p:txBody>
          <a:bodyPr/>
          <a:lstStyle/>
          <a:p>
            <a:fld id="{C3D3DC8E-344A-4AFD-831C-16B2F2D6DCE1}" type="slidenum">
              <a:rPr lang="en-US" smtClean="0"/>
              <a:t>10</a:t>
            </a:fld>
            <a:endParaRPr lang="en-US"/>
          </a:p>
        </p:txBody>
      </p:sp>
    </p:spTree>
    <p:extLst>
      <p:ext uri="{BB962C8B-B14F-4D97-AF65-F5344CB8AC3E}">
        <p14:creationId xmlns:p14="http://schemas.microsoft.com/office/powerpoint/2010/main" val="383361969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why decisions about matching need to be made very carefully.</a:t>
            </a:r>
          </a:p>
        </p:txBody>
      </p:sp>
      <p:sp>
        <p:nvSpPr>
          <p:cNvPr id="4" name="Slide Number Placeholder 3"/>
          <p:cNvSpPr>
            <a:spLocks noGrp="1"/>
          </p:cNvSpPr>
          <p:nvPr>
            <p:ph type="sldNum" sz="quarter" idx="5"/>
          </p:nvPr>
        </p:nvSpPr>
        <p:spPr/>
        <p:txBody>
          <a:bodyPr/>
          <a:lstStyle/>
          <a:p>
            <a:fld id="{C3D3DC8E-344A-4AFD-831C-16B2F2D6DCE1}" type="slidenum">
              <a:rPr lang="en-US" smtClean="0"/>
              <a:t>11</a:t>
            </a:fld>
            <a:endParaRPr lang="en-US"/>
          </a:p>
        </p:txBody>
      </p:sp>
    </p:spTree>
    <p:extLst>
      <p:ext uri="{BB962C8B-B14F-4D97-AF65-F5344CB8AC3E}">
        <p14:creationId xmlns:p14="http://schemas.microsoft.com/office/powerpoint/2010/main" val="322928514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C3D3DC8E-344A-4AFD-831C-16B2F2D6DCE1}" type="slidenum">
              <a:rPr lang="en-US" smtClean="0"/>
              <a:t>12</a:t>
            </a:fld>
            <a:endParaRPr lang="en-US"/>
          </a:p>
        </p:txBody>
      </p:sp>
    </p:spTree>
    <p:extLst>
      <p:ext uri="{BB962C8B-B14F-4D97-AF65-F5344CB8AC3E}">
        <p14:creationId xmlns:p14="http://schemas.microsoft.com/office/powerpoint/2010/main" val="263117464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Crude is valid, because</a:t>
            </a:r>
            <a:r>
              <a:rPr lang="en-US" baseline="0" dirty="0"/>
              <a:t> not a confounder</a:t>
            </a:r>
          </a:p>
          <a:p>
            <a:r>
              <a:rPr lang="en-US" baseline="0" dirty="0"/>
              <a:t>Stratified analysis is valid, but less precise because breaking up the data unnecessarily</a:t>
            </a:r>
          </a:p>
          <a:p>
            <a:r>
              <a:rPr lang="en-US" baseline="0" dirty="0"/>
              <a:t>Never do this </a:t>
            </a:r>
            <a:r>
              <a:rPr lang="mr-IN" baseline="0" dirty="0"/>
              <a:t>–</a:t>
            </a:r>
            <a:r>
              <a:rPr lang="en-US" baseline="0" dirty="0"/>
              <a:t> a waste of time and money and can’t be sure the factor isn’t actually an exposure (if you match, always stratify just in case)</a:t>
            </a:r>
          </a:p>
          <a:p>
            <a:r>
              <a:rPr lang="en-US" baseline="0" dirty="0"/>
              <a:t>Matching doesn’t alter distribution of exposure in controls since matching factor isn’t associated with exposure</a:t>
            </a:r>
          </a:p>
          <a:p>
            <a:endParaRPr lang="en-US" baseline="0" dirty="0"/>
          </a:p>
        </p:txBody>
      </p:sp>
      <p:sp>
        <p:nvSpPr>
          <p:cNvPr id="4" name="Slide Number Placeholder 3"/>
          <p:cNvSpPr>
            <a:spLocks noGrp="1"/>
          </p:cNvSpPr>
          <p:nvPr>
            <p:ph type="sldNum" sz="quarter" idx="10"/>
          </p:nvPr>
        </p:nvSpPr>
        <p:spPr/>
        <p:txBody>
          <a:bodyPr/>
          <a:lstStyle/>
          <a:p>
            <a:fld id="{C3D3DC8E-344A-4AFD-831C-16B2F2D6DCE1}" type="slidenum">
              <a:rPr lang="en-US" smtClean="0"/>
              <a:t>13</a:t>
            </a:fld>
            <a:endParaRPr lang="en-US"/>
          </a:p>
        </p:txBody>
      </p:sp>
    </p:spTree>
    <p:extLst>
      <p:ext uri="{BB962C8B-B14F-4D97-AF65-F5344CB8AC3E}">
        <p14:creationId xmlns:p14="http://schemas.microsoft.com/office/powerpoint/2010/main" val="258196418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Choose the lowest cost strategy that is expected to have the least bias!</a:t>
            </a:r>
          </a:p>
          <a:p>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14</a:t>
            </a:fld>
            <a:endParaRPr lang="en-US"/>
          </a:p>
        </p:txBody>
      </p:sp>
    </p:spTree>
    <p:extLst>
      <p:ext uri="{BB962C8B-B14F-4D97-AF65-F5344CB8AC3E}">
        <p14:creationId xmlns:p14="http://schemas.microsoft.com/office/powerpoint/2010/main" val="367444453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D3DC8E-344A-4AFD-831C-16B2F2D6DCE1}" type="slidenum">
              <a:rPr lang="en-US" smtClean="0"/>
              <a:t>15</a:t>
            </a:fld>
            <a:endParaRPr lang="en-US"/>
          </a:p>
        </p:txBody>
      </p:sp>
    </p:spTree>
    <p:extLst>
      <p:ext uri="{BB962C8B-B14F-4D97-AF65-F5344CB8AC3E}">
        <p14:creationId xmlns:p14="http://schemas.microsoft.com/office/powerpoint/2010/main" val="429045168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3D3DC8E-344A-4AFD-831C-16B2F2D6DCE1}" type="slidenum">
              <a:rPr lang="en-US" smtClean="0"/>
              <a:t>16</a:t>
            </a:fld>
            <a:endParaRPr lang="en-US"/>
          </a:p>
        </p:txBody>
      </p:sp>
    </p:spTree>
    <p:extLst>
      <p:ext uri="{BB962C8B-B14F-4D97-AF65-F5344CB8AC3E}">
        <p14:creationId xmlns:p14="http://schemas.microsoft.com/office/powerpoint/2010/main" val="176402178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a:extLst>
              <a:ext uri="{FF2B5EF4-FFF2-40B4-BE49-F238E27FC236}">
                <a16:creationId xmlns:a16="http://schemas.microsoft.com/office/drawing/2014/main" id="{F7781220-2040-7F48-82C8-0359E1CED616}"/>
              </a:ext>
            </a:extLst>
          </p:cNvPr>
          <p:cNvSpPr>
            <a:spLocks noGrp="1" noChangeArrowheads="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7D6B8535-F73B-0846-84C0-A677F4CB61B9}" type="slidenum">
              <a:rPr lang="en-US" altLang="en-US" sz="1200" smtClean="0"/>
              <a:pPr/>
              <a:t>17</a:t>
            </a:fld>
            <a:endParaRPr lang="en-US" altLang="en-US" sz="1200"/>
          </a:p>
        </p:txBody>
      </p:sp>
      <p:sp>
        <p:nvSpPr>
          <p:cNvPr id="16387" name="Rectangle 2">
            <a:extLst>
              <a:ext uri="{FF2B5EF4-FFF2-40B4-BE49-F238E27FC236}">
                <a16:creationId xmlns:a16="http://schemas.microsoft.com/office/drawing/2014/main" id="{7A58B8FD-F9CF-C545-8C83-24EFB68AAB24}"/>
              </a:ext>
            </a:extLst>
          </p:cNvPr>
          <p:cNvSpPr>
            <a:spLocks noGrp="1" noRot="1" noChangeAspect="1" noChangeArrowheads="1" noTextEdit="1"/>
          </p:cNvSpPr>
          <p:nvPr>
            <p:ph type="sldImg"/>
          </p:nvPr>
        </p:nvSpPr>
        <p:spPr>
          <a:xfrm>
            <a:off x="407988" y="696913"/>
            <a:ext cx="6197600" cy="3486150"/>
          </a:xfrm>
          <a:ln/>
        </p:spPr>
      </p:sp>
      <p:sp>
        <p:nvSpPr>
          <p:cNvPr id="16388" name="Rectangle 3">
            <a:extLst>
              <a:ext uri="{FF2B5EF4-FFF2-40B4-BE49-F238E27FC236}">
                <a16:creationId xmlns:a16="http://schemas.microsoft.com/office/drawing/2014/main" id="{BC77ABB8-2CBC-B747-8569-4AE0AB594F47}"/>
              </a:ext>
            </a:extLst>
          </p:cNvPr>
          <p:cNvSpPr>
            <a:spLocks noGrp="1" noChangeArrowheads="1"/>
          </p:cNvSpPr>
          <p:nvPr>
            <p:ph type="body" idx="1"/>
          </p:nvPr>
        </p:nvSpPr>
        <p:spPr>
          <a:xfrm>
            <a:off x="935038" y="4414838"/>
            <a:ext cx="5140325" cy="4184650"/>
          </a:xfrm>
          <a:noFill/>
        </p:spPr>
        <p:txBody>
          <a:bodyPr/>
          <a:lstStyle/>
          <a:p>
            <a:pPr eaLnBrk="1" hangingPunct="1"/>
            <a:r>
              <a:rPr lang="en-US" altLang="en-US" dirty="0"/>
              <a:t>A crossover randomized controlled trial uses self-control, meaning the participants are their own controls. Participants are randomized to receive one of two or more treatments at enrollment, that receive that treatment for a short time period, then have a break where they are not receiving any treatment (called a washout period) and then receive the other treatment for the short time period. Outcomes are assessed and compared during the two treatment periods.</a:t>
            </a:r>
          </a:p>
          <a:p>
            <a:pPr eaLnBrk="1" hangingPunct="1"/>
            <a:endParaRPr lang="en-US" altLang="en-US" dirty="0"/>
          </a:p>
          <a:p>
            <a:pPr eaLnBrk="1" hangingPunct="1"/>
            <a:r>
              <a:rPr lang="en-US" altLang="en-US" dirty="0"/>
              <a:t>This design is useful for studying short term effects of treatments on acute onset outcomes. It’s important that the effect of the exposure has a limited amount of carryover, meaning that the effect is removed when the treatment is removed. </a:t>
            </a:r>
          </a:p>
          <a:p>
            <a:pPr eaLnBrk="1" hangingPunct="1"/>
            <a:endParaRPr lang="en-US" altLang="en-US" dirty="0"/>
          </a:p>
          <a:p>
            <a:pPr eaLnBrk="1" hangingPunct="1"/>
            <a:r>
              <a:rPr lang="en-US" altLang="en-US" dirty="0"/>
              <a:t>An advantage of this design is that it controls for confounding by factors that do not vary within a person, such as sex at birth or race. It is also an efficient design because it reduces variability in factors that affecting the outcome.</a:t>
            </a:r>
          </a:p>
        </p:txBody>
      </p:sp>
    </p:spTree>
    <p:extLst>
      <p:ext uri="{BB962C8B-B14F-4D97-AF65-F5344CB8AC3E}">
        <p14:creationId xmlns:p14="http://schemas.microsoft.com/office/powerpoint/2010/main" val="269951387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a:extLst>
              <a:ext uri="{FF2B5EF4-FFF2-40B4-BE49-F238E27FC236}">
                <a16:creationId xmlns:a16="http://schemas.microsoft.com/office/drawing/2014/main" id="{8BC87A9D-79E4-3846-9BAD-19FE55B4CA97}"/>
              </a:ext>
            </a:extLst>
          </p:cNvPr>
          <p:cNvSpPr>
            <a:spLocks noGrp="1" noChangeArrowheads="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9343466A-B5D9-C548-BEE2-5ADDCBFC511B}" type="slidenum">
              <a:rPr lang="en-US" altLang="en-US" sz="1200" smtClean="0"/>
              <a:pPr/>
              <a:t>18</a:t>
            </a:fld>
            <a:endParaRPr lang="en-US" altLang="en-US" sz="1200"/>
          </a:p>
        </p:txBody>
      </p:sp>
      <p:sp>
        <p:nvSpPr>
          <p:cNvPr id="18435" name="Rectangle 2">
            <a:extLst>
              <a:ext uri="{FF2B5EF4-FFF2-40B4-BE49-F238E27FC236}">
                <a16:creationId xmlns:a16="http://schemas.microsoft.com/office/drawing/2014/main" id="{DEF29095-6D3B-5B43-A452-D28190F54DBF}"/>
              </a:ext>
            </a:extLst>
          </p:cNvPr>
          <p:cNvSpPr>
            <a:spLocks noGrp="1" noRot="1" noChangeAspect="1" noChangeArrowheads="1" noTextEdit="1"/>
          </p:cNvSpPr>
          <p:nvPr>
            <p:ph type="sldImg"/>
          </p:nvPr>
        </p:nvSpPr>
        <p:spPr>
          <a:xfrm>
            <a:off x="407988" y="696913"/>
            <a:ext cx="6197600" cy="3486150"/>
          </a:xfrm>
          <a:ln/>
        </p:spPr>
      </p:sp>
      <p:sp>
        <p:nvSpPr>
          <p:cNvPr id="18436" name="Rectangle 3">
            <a:extLst>
              <a:ext uri="{FF2B5EF4-FFF2-40B4-BE49-F238E27FC236}">
                <a16:creationId xmlns:a16="http://schemas.microsoft.com/office/drawing/2014/main" id="{DE018F17-19F7-1B4B-B535-EE503985EF80}"/>
              </a:ext>
            </a:extLst>
          </p:cNvPr>
          <p:cNvSpPr>
            <a:spLocks noGrp="1" noChangeArrowheads="1"/>
          </p:cNvSpPr>
          <p:nvPr>
            <p:ph type="body" idx="1"/>
          </p:nvPr>
        </p:nvSpPr>
        <p:spPr>
          <a:xfrm>
            <a:off x="935038" y="4414838"/>
            <a:ext cx="5140325" cy="4184650"/>
          </a:xfrm>
          <a:noFill/>
        </p:spPr>
        <p:txBody>
          <a:bodyPr/>
          <a:lstStyle/>
          <a:p>
            <a:pPr eaLnBrk="1" hangingPunct="1"/>
            <a:r>
              <a:rPr lang="en-US" altLang="en-US" dirty="0"/>
              <a:t>The case-crossover study design is analogous to the crossover trial, except it is observational. Individuals are not randomized to one treatment or another. Instead exposure is ascertained through other means, such as self-report or using record data. </a:t>
            </a:r>
          </a:p>
          <a:p>
            <a:pPr eaLnBrk="1" hangingPunct="1"/>
            <a:endParaRPr lang="en-US" altLang="en-US" dirty="0"/>
          </a:p>
          <a:p>
            <a:pPr eaLnBrk="1" hangingPunct="1"/>
            <a:r>
              <a:rPr lang="en-US" altLang="en-US" dirty="0"/>
              <a:t>You can think of a case-crossover study as one in which the cases are matched to themselves at different times. So rather than using other people to give you an estimate of the exposure distribution in the population that gave rise to the cases, you are using the cases to obtain this measure. </a:t>
            </a:r>
          </a:p>
          <a:p>
            <a:pPr eaLnBrk="1" hangingPunct="1"/>
            <a:endParaRPr lang="en-US" altLang="en-US" dirty="0"/>
          </a:p>
          <a:p>
            <a:pPr eaLnBrk="1" hangingPunct="1"/>
            <a:r>
              <a:rPr lang="en-US" altLang="en-US" dirty="0"/>
              <a:t>To conduct a case-crossover study, the exposure must vary within a person. If you recall from the recorded lectures, only discordant cases and controls contribute to the effect estimate of a case-control study.</a:t>
            </a:r>
          </a:p>
          <a:p>
            <a:pPr eaLnBrk="1" hangingPunct="1"/>
            <a:endParaRPr lang="en-US" altLang="en-US" dirty="0"/>
          </a:p>
          <a:p>
            <a:pPr eaLnBrk="1" hangingPunct="1"/>
            <a:r>
              <a:rPr lang="en-US" altLang="en-US" dirty="0"/>
              <a:t>Other important assumptions include a short induction period, meaning the effect of the exposure on the outcome occurs soon after the exposure, limited carryover effect (so that the control period exposure is not affecting the outcome), and acute onset outcome. </a:t>
            </a:r>
          </a:p>
        </p:txBody>
      </p:sp>
    </p:spTree>
    <p:extLst>
      <p:ext uri="{BB962C8B-B14F-4D97-AF65-F5344CB8AC3E}">
        <p14:creationId xmlns:p14="http://schemas.microsoft.com/office/powerpoint/2010/main" val="297232225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a:extLst>
              <a:ext uri="{FF2B5EF4-FFF2-40B4-BE49-F238E27FC236}">
                <a16:creationId xmlns:a16="http://schemas.microsoft.com/office/drawing/2014/main" id="{77EFA7A4-9055-D345-A004-7A40F3F320A7}"/>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chemeClr val="accent2"/>
                </a:solidFill>
                <a:latin typeface="Arial Rounded MT Bold" panose="020F0704030504030204" pitchFamily="34" charset="77"/>
              </a:defRPr>
            </a:lvl1pPr>
            <a:lvl2pPr marL="37931725" indent="-37474525">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09F119E0-3C50-9B49-9766-4BF2537717B6}" type="slidenum">
              <a:rPr lang="en-US" altLang="en-US" sz="1200" smtClean="0">
                <a:solidFill>
                  <a:schemeClr val="tx1"/>
                </a:solidFill>
                <a:latin typeface="Arial" panose="020B0604020202020204" pitchFamily="34" charset="0"/>
                <a:ea typeface="MS PGothic" panose="020B0600070205080204" pitchFamily="34" charset="-128"/>
              </a:rPr>
              <a:pPr/>
              <a:t>19</a:t>
            </a:fld>
            <a:endParaRPr lang="en-US" altLang="en-US" sz="1200">
              <a:solidFill>
                <a:schemeClr val="tx1"/>
              </a:solidFill>
              <a:latin typeface="Arial" panose="020B0604020202020204" pitchFamily="34" charset="0"/>
              <a:ea typeface="MS PGothic" panose="020B0600070205080204" pitchFamily="34" charset="-128"/>
            </a:endParaRPr>
          </a:p>
        </p:txBody>
      </p:sp>
      <p:sp>
        <p:nvSpPr>
          <p:cNvPr id="26627" name="Rectangle 2">
            <a:extLst>
              <a:ext uri="{FF2B5EF4-FFF2-40B4-BE49-F238E27FC236}">
                <a16:creationId xmlns:a16="http://schemas.microsoft.com/office/drawing/2014/main" id="{96F1BB9C-911F-E946-80D3-5325F84237E7}"/>
              </a:ext>
            </a:extLst>
          </p:cNvPr>
          <p:cNvSpPr>
            <a:spLocks noGrp="1" noRot="1" noChangeAspect="1" noChangeArrowheads="1" noTextEdit="1"/>
          </p:cNvSpPr>
          <p:nvPr>
            <p:ph type="sldImg"/>
          </p:nvPr>
        </p:nvSpPr>
        <p:spPr>
          <a:ln/>
        </p:spPr>
      </p:sp>
      <p:sp>
        <p:nvSpPr>
          <p:cNvPr id="26628" name="Rectangle 3">
            <a:extLst>
              <a:ext uri="{FF2B5EF4-FFF2-40B4-BE49-F238E27FC236}">
                <a16:creationId xmlns:a16="http://schemas.microsoft.com/office/drawing/2014/main" id="{EC7F2AC0-D69E-C84E-A2ED-6E55D422D36E}"/>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a:latin typeface="Arial" panose="020B0604020202020204" pitchFamily="34" charset="0"/>
              </a:rPr>
              <a:t>Again as a reminder, case-control studies often match on time. In this diagram, the lines are individuals in a cohort. Black is unexposed person-time and red is exposed person-time, and the circles are when events occur. If you are doing a case-control study with incidence density sampling, you would select all of the cases and select controls that were at risk for the outcome at the time the case occurred (as shown by the blue boxes).</a:t>
            </a:r>
          </a:p>
        </p:txBody>
      </p:sp>
    </p:spTree>
    <p:extLst>
      <p:ext uri="{BB962C8B-B14F-4D97-AF65-F5344CB8AC3E}">
        <p14:creationId xmlns:p14="http://schemas.microsoft.com/office/powerpoint/2010/main" val="17491202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2</a:t>
            </a:fld>
            <a:endParaRPr lang="en-US"/>
          </a:p>
        </p:txBody>
      </p:sp>
    </p:spTree>
    <p:extLst>
      <p:ext uri="{BB962C8B-B14F-4D97-AF65-F5344CB8AC3E}">
        <p14:creationId xmlns:p14="http://schemas.microsoft.com/office/powerpoint/2010/main" val="260126180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a:extLst>
              <a:ext uri="{FF2B5EF4-FFF2-40B4-BE49-F238E27FC236}">
                <a16:creationId xmlns:a16="http://schemas.microsoft.com/office/drawing/2014/main" id="{979AF6BF-6770-5E42-A9D4-EBB871DFAE7B}"/>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chemeClr val="accent2"/>
                </a:solidFill>
                <a:latin typeface="Arial Rounded MT Bold" panose="020F0704030504030204" pitchFamily="34" charset="77"/>
              </a:defRPr>
            </a:lvl1pPr>
            <a:lvl2pPr marL="37931725" indent="-37474525">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23F7ABBD-EDAE-1D4A-8C60-D55AAEC0B90A}" type="slidenum">
              <a:rPr lang="en-US" altLang="en-US" sz="1200" smtClean="0">
                <a:solidFill>
                  <a:schemeClr val="tx1"/>
                </a:solidFill>
                <a:latin typeface="Arial" panose="020B0604020202020204" pitchFamily="34" charset="0"/>
                <a:ea typeface="MS PGothic" panose="020B0600070205080204" pitchFamily="34" charset="-128"/>
              </a:rPr>
              <a:pPr/>
              <a:t>20</a:t>
            </a:fld>
            <a:endParaRPr lang="en-US" altLang="en-US" sz="1200">
              <a:solidFill>
                <a:schemeClr val="tx1"/>
              </a:solidFill>
              <a:latin typeface="Arial" panose="020B0604020202020204" pitchFamily="34" charset="0"/>
              <a:ea typeface="MS PGothic" panose="020B0600070205080204" pitchFamily="34" charset="-128"/>
            </a:endParaRPr>
          </a:p>
        </p:txBody>
      </p:sp>
      <p:sp>
        <p:nvSpPr>
          <p:cNvPr id="28675" name="Rectangle 2">
            <a:extLst>
              <a:ext uri="{FF2B5EF4-FFF2-40B4-BE49-F238E27FC236}">
                <a16:creationId xmlns:a16="http://schemas.microsoft.com/office/drawing/2014/main" id="{C5749F0C-4119-3049-B6DC-523F26D5EBE6}"/>
              </a:ext>
            </a:extLst>
          </p:cNvPr>
          <p:cNvSpPr>
            <a:spLocks noGrp="1" noRot="1" noChangeAspect="1" noChangeArrowheads="1" noTextEdit="1"/>
          </p:cNvSpPr>
          <p:nvPr>
            <p:ph type="sldImg"/>
          </p:nvPr>
        </p:nvSpPr>
        <p:spPr>
          <a:ln/>
        </p:spPr>
      </p:sp>
      <p:sp>
        <p:nvSpPr>
          <p:cNvPr id="28676" name="Rectangle 3">
            <a:extLst>
              <a:ext uri="{FF2B5EF4-FFF2-40B4-BE49-F238E27FC236}">
                <a16:creationId xmlns:a16="http://schemas.microsoft.com/office/drawing/2014/main" id="{A64490A0-EFC3-AD48-879E-9DD294A91CCA}"/>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a:latin typeface="Arial" panose="020B0604020202020204" pitchFamily="34" charset="0"/>
              </a:rPr>
              <a:t>Now imagine that instead of matching on time, you matched on person. So you keep all the cases and compare the exposure at the time that the event occurred to the individual’s exposure history. </a:t>
            </a:r>
          </a:p>
          <a:p>
            <a:pPr eaLnBrk="1" hangingPunct="1"/>
            <a:endParaRPr lang="en-US" altLang="en-US" dirty="0">
              <a:latin typeface="Arial" panose="020B0604020202020204" pitchFamily="34" charset="0"/>
            </a:endParaRPr>
          </a:p>
          <a:p>
            <a:pPr eaLnBrk="1" hangingPunct="1"/>
            <a:r>
              <a:rPr lang="en-US" altLang="en-US" dirty="0">
                <a:latin typeface="Arial" panose="020B0604020202020204" pitchFamily="34" charset="0"/>
              </a:rPr>
              <a:t>Case-crossover studies are matched studies that take personal matching to its limit: </a:t>
            </a:r>
          </a:p>
          <a:p>
            <a:pPr eaLnBrk="1" hangingPunct="1"/>
            <a:r>
              <a:rPr lang="en-US" altLang="en-US" dirty="0">
                <a:latin typeface="Arial" panose="020B0604020202020204" pitchFamily="34" charset="0"/>
              </a:rPr>
              <a:t>The individual forms the unit of stratification, and the comparison is between different exposure windows within individuals.</a:t>
            </a:r>
          </a:p>
        </p:txBody>
      </p:sp>
    </p:spTree>
    <p:extLst>
      <p:ext uri="{BB962C8B-B14F-4D97-AF65-F5344CB8AC3E}">
        <p14:creationId xmlns:p14="http://schemas.microsoft.com/office/powerpoint/2010/main" val="29339233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a:extLst>
              <a:ext uri="{FF2B5EF4-FFF2-40B4-BE49-F238E27FC236}">
                <a16:creationId xmlns:a16="http://schemas.microsoft.com/office/drawing/2014/main" id="{483DD20B-CF62-CE49-85D4-65932CDC50C0}"/>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chemeClr val="accent2"/>
                </a:solidFill>
                <a:latin typeface="Arial Rounded MT Bold" panose="020F0704030504030204" pitchFamily="34" charset="77"/>
              </a:defRPr>
            </a:lvl1pPr>
            <a:lvl2pPr marL="37931725" indent="-37474525">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CA830803-1928-324C-A156-AA8FF6B34D1C}" type="slidenum">
              <a:rPr lang="en-US" altLang="en-US" sz="1200" smtClean="0">
                <a:solidFill>
                  <a:schemeClr val="tx1"/>
                </a:solidFill>
                <a:latin typeface="Arial" panose="020B0604020202020204" pitchFamily="34" charset="0"/>
                <a:ea typeface="MS PGothic" panose="020B0600070205080204" pitchFamily="34" charset="-128"/>
              </a:rPr>
              <a:pPr/>
              <a:t>21</a:t>
            </a:fld>
            <a:endParaRPr lang="en-US" altLang="en-US" sz="1200">
              <a:solidFill>
                <a:schemeClr val="tx1"/>
              </a:solidFill>
              <a:latin typeface="Arial" panose="020B0604020202020204" pitchFamily="34" charset="0"/>
              <a:ea typeface="MS PGothic" panose="020B0600070205080204" pitchFamily="34" charset="-128"/>
            </a:endParaRPr>
          </a:p>
        </p:txBody>
      </p:sp>
      <p:sp>
        <p:nvSpPr>
          <p:cNvPr id="30723" name="Rectangle 2">
            <a:extLst>
              <a:ext uri="{FF2B5EF4-FFF2-40B4-BE49-F238E27FC236}">
                <a16:creationId xmlns:a16="http://schemas.microsoft.com/office/drawing/2014/main" id="{4586FEC4-D2F6-0C42-A804-2B9EF7DFD586}"/>
              </a:ext>
            </a:extLst>
          </p:cNvPr>
          <p:cNvSpPr>
            <a:spLocks noGrp="1" noRot="1" noChangeAspect="1" noChangeArrowheads="1" noTextEdit="1"/>
          </p:cNvSpPr>
          <p:nvPr>
            <p:ph type="sldImg"/>
          </p:nvPr>
        </p:nvSpPr>
        <p:spPr>
          <a:ln/>
        </p:spPr>
      </p:sp>
      <p:sp>
        <p:nvSpPr>
          <p:cNvPr id="30724" name="Rectangle 3">
            <a:extLst>
              <a:ext uri="{FF2B5EF4-FFF2-40B4-BE49-F238E27FC236}">
                <a16:creationId xmlns:a16="http://schemas.microsoft.com/office/drawing/2014/main" id="{66C4F1B5-467B-7745-8FE0-498F36554643}"/>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a:latin typeface="Arial" panose="020B0604020202020204" pitchFamily="34" charset="0"/>
              </a:rPr>
              <a:t>It may be difficult to measure all of the cases’ past exposure, so you can sample instead. </a:t>
            </a:r>
          </a:p>
        </p:txBody>
      </p:sp>
    </p:spTree>
    <p:extLst>
      <p:ext uri="{BB962C8B-B14F-4D97-AF65-F5344CB8AC3E}">
        <p14:creationId xmlns:p14="http://schemas.microsoft.com/office/powerpoint/2010/main" val="78618679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a:extLst>
              <a:ext uri="{FF2B5EF4-FFF2-40B4-BE49-F238E27FC236}">
                <a16:creationId xmlns:a16="http://schemas.microsoft.com/office/drawing/2014/main" id="{E0AA1ADE-0E5E-AC40-8B89-7296CCB6698F}"/>
              </a:ext>
            </a:extLst>
          </p:cNvPr>
          <p:cNvSpPr>
            <a:spLocks noGrp="1" noChangeArrowheads="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5FE68769-AD8B-FA4F-81B3-0DD607109FD4}" type="slidenum">
              <a:rPr lang="en-US" altLang="en-US" sz="1200" smtClean="0"/>
              <a:pPr/>
              <a:t>22</a:t>
            </a:fld>
            <a:endParaRPr lang="en-US" altLang="en-US" sz="1200"/>
          </a:p>
        </p:txBody>
      </p:sp>
      <p:sp>
        <p:nvSpPr>
          <p:cNvPr id="32771" name="Rectangle 2">
            <a:extLst>
              <a:ext uri="{FF2B5EF4-FFF2-40B4-BE49-F238E27FC236}">
                <a16:creationId xmlns:a16="http://schemas.microsoft.com/office/drawing/2014/main" id="{5EA581DB-DA61-C64F-AA02-6A48C3B8FE17}"/>
              </a:ext>
            </a:extLst>
          </p:cNvPr>
          <p:cNvSpPr>
            <a:spLocks noGrp="1" noRot="1" noChangeAspect="1" noChangeArrowheads="1" noTextEdit="1"/>
          </p:cNvSpPr>
          <p:nvPr>
            <p:ph type="sldImg"/>
          </p:nvPr>
        </p:nvSpPr>
        <p:spPr>
          <a:ln/>
        </p:spPr>
      </p:sp>
      <p:sp>
        <p:nvSpPr>
          <p:cNvPr id="32772" name="Rectangle 3">
            <a:extLst>
              <a:ext uri="{FF2B5EF4-FFF2-40B4-BE49-F238E27FC236}">
                <a16:creationId xmlns:a16="http://schemas.microsoft.com/office/drawing/2014/main" id="{96FE4DCA-E7CC-7748-A74E-9348CC60F0EF}"/>
              </a:ext>
            </a:extLst>
          </p:cNvPr>
          <p:cNvSpPr>
            <a:spLocks noGrp="1" noChangeArrowheads="1"/>
          </p:cNvSpPr>
          <p:nvPr>
            <p:ph type="body" idx="1"/>
          </p:nvPr>
        </p:nvSpPr>
        <p:spPr>
          <a:noFill/>
        </p:spPr>
        <p:txBody>
          <a:bodyPr/>
          <a:lstStyle/>
          <a:p>
            <a:pPr marL="171450" indent="-171450" eaLnBrk="1" hangingPunct="1">
              <a:buFontTx/>
              <a:buChar char="-"/>
            </a:pPr>
            <a:r>
              <a:rPr lang="en-US" altLang="en-US" dirty="0"/>
              <a:t>You end up with what the case-crossover design might look like from within a cohort study concept</a:t>
            </a:r>
          </a:p>
          <a:p>
            <a:pPr marL="171450" indent="-171450" eaLnBrk="1" hangingPunct="1">
              <a:buFontTx/>
              <a:buChar char="-"/>
            </a:pPr>
            <a:r>
              <a:rPr lang="en-US" altLang="en-US" dirty="0"/>
              <a:t>Once you drop the non-cases from the study…</a:t>
            </a:r>
          </a:p>
        </p:txBody>
      </p:sp>
    </p:spTree>
    <p:extLst>
      <p:ext uri="{BB962C8B-B14F-4D97-AF65-F5344CB8AC3E}">
        <p14:creationId xmlns:p14="http://schemas.microsoft.com/office/powerpoint/2010/main" val="120049525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a:extLst>
              <a:ext uri="{FF2B5EF4-FFF2-40B4-BE49-F238E27FC236}">
                <a16:creationId xmlns:a16="http://schemas.microsoft.com/office/drawing/2014/main" id="{A098590F-2A03-0E44-88A8-44A0B09F43AE}"/>
              </a:ext>
            </a:extLst>
          </p:cNvPr>
          <p:cNvSpPr>
            <a:spLocks noGrp="1" noChangeArrowheads="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FC37FA62-B567-7244-9812-F8BB1E81216C}" type="slidenum">
              <a:rPr lang="en-US" altLang="en-US" sz="1200" smtClean="0"/>
              <a:pPr/>
              <a:t>23</a:t>
            </a:fld>
            <a:endParaRPr lang="en-US" altLang="en-US" sz="1200"/>
          </a:p>
        </p:txBody>
      </p:sp>
      <p:sp>
        <p:nvSpPr>
          <p:cNvPr id="35843" name="Rectangle 2">
            <a:extLst>
              <a:ext uri="{FF2B5EF4-FFF2-40B4-BE49-F238E27FC236}">
                <a16:creationId xmlns:a16="http://schemas.microsoft.com/office/drawing/2014/main" id="{5BEA1D23-AEFD-5F4B-97DB-C298A4CF4727}"/>
              </a:ext>
            </a:extLst>
          </p:cNvPr>
          <p:cNvSpPr>
            <a:spLocks noGrp="1" noRot="1" noChangeAspect="1" noChangeArrowheads="1" noTextEdit="1"/>
          </p:cNvSpPr>
          <p:nvPr>
            <p:ph type="sldImg"/>
          </p:nvPr>
        </p:nvSpPr>
        <p:spPr>
          <a:ln/>
        </p:spPr>
      </p:sp>
      <p:sp>
        <p:nvSpPr>
          <p:cNvPr id="35844" name="Rectangle 3">
            <a:extLst>
              <a:ext uri="{FF2B5EF4-FFF2-40B4-BE49-F238E27FC236}">
                <a16:creationId xmlns:a16="http://schemas.microsoft.com/office/drawing/2014/main" id="{5B4BE92A-5194-A843-873D-9D2AB3373F82}"/>
              </a:ext>
            </a:extLst>
          </p:cNvPr>
          <p:cNvSpPr>
            <a:spLocks noGrp="1" noChangeArrowheads="1"/>
          </p:cNvSpPr>
          <p:nvPr>
            <p:ph type="body" idx="1"/>
          </p:nvPr>
        </p:nvSpPr>
        <p:spPr>
          <a:noFill/>
        </p:spPr>
        <p:txBody>
          <a:bodyPr/>
          <a:lstStyle/>
          <a:p>
            <a:pPr marL="171450" indent="-171450" eaLnBrk="1" hangingPunct="1">
              <a:buFontTx/>
              <a:buChar char="-"/>
            </a:pPr>
            <a:r>
              <a:rPr lang="en-US" altLang="en-US" dirty="0"/>
              <a:t>…You’re left what what you see here.</a:t>
            </a:r>
          </a:p>
          <a:p>
            <a:pPr marL="171450" indent="-171450" eaLnBrk="1" hangingPunct="1">
              <a:buFontTx/>
              <a:buChar char="-"/>
            </a:pPr>
            <a:r>
              <a:rPr lang="en-US" altLang="en-US" dirty="0"/>
              <a:t>Each individual now makes up his or her own stratum</a:t>
            </a:r>
          </a:p>
          <a:p>
            <a:pPr marL="171450" indent="-171450" eaLnBrk="1" hangingPunct="1">
              <a:buFontTx/>
              <a:buChar char="-"/>
            </a:pPr>
            <a:r>
              <a:rPr lang="en-US" altLang="en-US" dirty="0"/>
              <a:t>The case window (or effect period) is the time right before the event occurs</a:t>
            </a:r>
          </a:p>
          <a:p>
            <a:pPr marL="171450" indent="-171450" eaLnBrk="1" hangingPunct="1">
              <a:buFontTx/>
              <a:buChar char="-"/>
            </a:pPr>
            <a:r>
              <a:rPr lang="en-US" altLang="en-US" dirty="0"/>
              <a:t>The control window is a set time or it could be multiple times, usually prior to when the event occurs</a:t>
            </a:r>
          </a:p>
        </p:txBody>
      </p:sp>
    </p:spTree>
    <p:extLst>
      <p:ext uri="{BB962C8B-B14F-4D97-AF65-F5344CB8AC3E}">
        <p14:creationId xmlns:p14="http://schemas.microsoft.com/office/powerpoint/2010/main" val="9435553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a:extLst>
              <a:ext uri="{FF2B5EF4-FFF2-40B4-BE49-F238E27FC236}">
                <a16:creationId xmlns:a16="http://schemas.microsoft.com/office/drawing/2014/main" id="{7585EECE-D61E-C04C-87C3-B94290E91397}"/>
              </a:ext>
            </a:extLst>
          </p:cNvPr>
          <p:cNvSpPr>
            <a:spLocks noGrp="1" noRot="1" noChangeAspect="1" noChangeArrowheads="1" noTextEdit="1"/>
          </p:cNvSpPr>
          <p:nvPr>
            <p:ph type="sldImg"/>
          </p:nvPr>
        </p:nvSpPr>
        <p:spPr>
          <a:ln/>
        </p:spPr>
      </p:sp>
      <p:sp>
        <p:nvSpPr>
          <p:cNvPr id="41987" name="Notes Placeholder 2">
            <a:extLst>
              <a:ext uri="{FF2B5EF4-FFF2-40B4-BE49-F238E27FC236}">
                <a16:creationId xmlns:a16="http://schemas.microsoft.com/office/drawing/2014/main" id="{454CA8B0-7291-CB46-984A-B1C2BD06142B}"/>
              </a:ext>
            </a:extLst>
          </p:cNvPr>
          <p:cNvSpPr>
            <a:spLocks noGrp="1" noChangeArrowheads="1"/>
          </p:cNvSpPr>
          <p:nvPr>
            <p:ph type="body" idx="1"/>
          </p:nvPr>
        </p:nvSpPr>
        <p:spPr>
          <a:noFill/>
        </p:spPr>
        <p:txBody>
          <a:bodyPr/>
          <a:lstStyle/>
          <a:p>
            <a:r>
              <a:rPr lang="en-US" altLang="en-US" b="1" dirty="0"/>
              <a:t>True.</a:t>
            </a:r>
            <a:r>
              <a:rPr lang="en-US" altLang="en-US" dirty="0"/>
              <a:t> The exposure comparisons involve the case’s exposure window and preceding exposure information for the case.</a:t>
            </a:r>
          </a:p>
        </p:txBody>
      </p:sp>
      <p:sp>
        <p:nvSpPr>
          <p:cNvPr id="41988" name="Slide Number Placeholder 3">
            <a:extLst>
              <a:ext uri="{FF2B5EF4-FFF2-40B4-BE49-F238E27FC236}">
                <a16:creationId xmlns:a16="http://schemas.microsoft.com/office/drawing/2014/main" id="{80A17010-D905-BA4D-AC22-B67F4DBE90E6}"/>
              </a:ext>
            </a:extLst>
          </p:cNvPr>
          <p:cNvSpPr>
            <a:spLocks noGrp="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5CB7A38D-DF41-B54D-B681-E638F7C5CDD1}" type="slidenum">
              <a:rPr lang="en-US" altLang="en-US" sz="1200" smtClean="0"/>
              <a:pPr/>
              <a:t>24</a:t>
            </a:fld>
            <a:endParaRPr lang="en-US" altLang="en-US" sz="1200"/>
          </a:p>
        </p:txBody>
      </p:sp>
    </p:spTree>
    <p:extLst>
      <p:ext uri="{BB962C8B-B14F-4D97-AF65-F5344CB8AC3E}">
        <p14:creationId xmlns:p14="http://schemas.microsoft.com/office/powerpoint/2010/main" val="164313247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a:extLst>
              <a:ext uri="{FF2B5EF4-FFF2-40B4-BE49-F238E27FC236}">
                <a16:creationId xmlns:a16="http://schemas.microsoft.com/office/drawing/2014/main" id="{A9FF8159-1DDC-3E45-A9FE-B84592B73B0B}"/>
              </a:ext>
            </a:extLst>
          </p:cNvPr>
          <p:cNvSpPr>
            <a:spLocks noGrp="1" noRot="1" noChangeAspect="1" noChangeArrowheads="1" noTextEdit="1"/>
          </p:cNvSpPr>
          <p:nvPr>
            <p:ph type="sldImg"/>
          </p:nvPr>
        </p:nvSpPr>
        <p:spPr>
          <a:ln/>
        </p:spPr>
      </p:sp>
      <p:sp>
        <p:nvSpPr>
          <p:cNvPr id="47107" name="Notes Placeholder 2">
            <a:extLst>
              <a:ext uri="{FF2B5EF4-FFF2-40B4-BE49-F238E27FC236}">
                <a16:creationId xmlns:a16="http://schemas.microsoft.com/office/drawing/2014/main" id="{C8CE68B6-8742-CA48-9F5E-1E805D15F811}"/>
              </a:ext>
            </a:extLst>
          </p:cNvPr>
          <p:cNvSpPr>
            <a:spLocks noGrp="1" noChangeArrowheads="1"/>
          </p:cNvSpPr>
          <p:nvPr>
            <p:ph type="body" idx="1"/>
          </p:nvPr>
        </p:nvSpPr>
        <p:spPr>
          <a:noFill/>
        </p:spPr>
        <p:txBody>
          <a:bodyPr/>
          <a:lstStyle/>
          <a:p>
            <a:pPr marL="171450" indent="-171450" eaLnBrk="1" hangingPunct="1">
              <a:buFontTx/>
              <a:buChar char="-"/>
            </a:pPr>
            <a:r>
              <a:rPr lang="en-US" altLang="en-US" dirty="0"/>
              <a:t>To review, when conducting a case-crossover study, you identify a sample of cases from the underlying population of interest. </a:t>
            </a:r>
          </a:p>
          <a:p>
            <a:pPr marL="171450" indent="-171450" eaLnBrk="1" hangingPunct="1">
              <a:buFontTx/>
              <a:buChar char="-"/>
            </a:pPr>
            <a:r>
              <a:rPr lang="en-US" altLang="en-US" dirty="0"/>
              <a:t>Measure their exposure in what is called the “case window.” It should be measured based on what you hypothesize is the effect period. </a:t>
            </a:r>
          </a:p>
          <a:p>
            <a:pPr marL="628650" lvl="1" indent="-171450" eaLnBrk="1" hangingPunct="1">
              <a:buFontTx/>
              <a:buChar char="-"/>
            </a:pPr>
            <a:r>
              <a:rPr lang="en-US" altLang="en-US" dirty="0"/>
              <a:t>The </a:t>
            </a:r>
            <a:r>
              <a:rPr lang="en-US" sz="1200" kern="1200" dirty="0">
                <a:solidFill>
                  <a:schemeClr val="tx1"/>
                </a:solidFill>
                <a:effectLst/>
                <a:latin typeface="+mn-lt"/>
                <a:ea typeface="+mn-ea"/>
                <a:cs typeface="+mn-cs"/>
              </a:rPr>
              <a:t>“effect period” is the period of time following exposure when the risk in the population differs from the baseline risk. </a:t>
            </a:r>
          </a:p>
          <a:p>
            <a:pPr marL="628650" lvl="1" indent="-171450" eaLnBrk="1" hangingPunct="1">
              <a:buFontTx/>
              <a:buChar char="-"/>
            </a:pPr>
            <a:r>
              <a:rPr lang="en-US" sz="1200" kern="1200" dirty="0">
                <a:solidFill>
                  <a:schemeClr val="tx1"/>
                </a:solidFill>
                <a:effectLst/>
                <a:latin typeface="+mn-lt"/>
                <a:ea typeface="+mn-ea"/>
                <a:cs typeface="+mn-cs"/>
              </a:rPr>
              <a:t>It’s when you want to measure the effect of exposure on outcome.</a:t>
            </a:r>
          </a:p>
          <a:p>
            <a:pPr marL="628650" marR="0" lvl="1" indent="-171450" algn="l" defTabSz="914400" rtl="0" eaLnBrk="1" fontAlgn="auto" latinLnBrk="0" hangingPunct="1">
              <a:lnSpc>
                <a:spcPct val="100000"/>
              </a:lnSpc>
              <a:spcBef>
                <a:spcPts val="0"/>
              </a:spcBef>
              <a:spcAft>
                <a:spcPts val="0"/>
              </a:spcAft>
              <a:buClrTx/>
              <a:buSzTx/>
              <a:buFontTx/>
              <a:buChar char="-"/>
              <a:tabLst/>
              <a:defRPr/>
            </a:pPr>
            <a:r>
              <a:rPr lang="en-US" altLang="en-US" dirty="0"/>
              <a:t>It’s usually a short time period before the event occurred but can to some extent be empirically derived. You may not know how long that period should be or when it should be. You can use the data to inform your decisions but we’ll circle back to that. </a:t>
            </a:r>
            <a:endParaRPr lang="en-US" altLang="en-US" sz="1200" kern="1200" dirty="0">
              <a:solidFill>
                <a:schemeClr val="tx1"/>
              </a:solidFill>
              <a:effectLst/>
              <a:latin typeface="+mn-lt"/>
              <a:ea typeface="+mn-ea"/>
              <a:cs typeface="+mn-cs"/>
            </a:endParaRPr>
          </a:p>
        </p:txBody>
      </p:sp>
      <p:sp>
        <p:nvSpPr>
          <p:cNvPr id="47108" name="Slide Number Placeholder 3">
            <a:extLst>
              <a:ext uri="{FF2B5EF4-FFF2-40B4-BE49-F238E27FC236}">
                <a16:creationId xmlns:a16="http://schemas.microsoft.com/office/drawing/2014/main" id="{00EE1D72-B9A5-654A-A55B-907915F7013E}"/>
              </a:ext>
            </a:extLst>
          </p:cNvPr>
          <p:cNvSpPr>
            <a:spLocks noGrp="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9AB68DBD-9357-0C42-A372-857C89E805DF}" type="slidenum">
              <a:rPr lang="en-US" altLang="en-US" sz="1200" smtClean="0"/>
              <a:pPr/>
              <a:t>25</a:t>
            </a:fld>
            <a:endParaRPr lang="en-US" altLang="en-US" sz="1200"/>
          </a:p>
        </p:txBody>
      </p:sp>
    </p:spTree>
    <p:extLst>
      <p:ext uri="{BB962C8B-B14F-4D97-AF65-F5344CB8AC3E}">
        <p14:creationId xmlns:p14="http://schemas.microsoft.com/office/powerpoint/2010/main" val="384172059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a:extLst>
              <a:ext uri="{FF2B5EF4-FFF2-40B4-BE49-F238E27FC236}">
                <a16:creationId xmlns:a16="http://schemas.microsoft.com/office/drawing/2014/main" id="{971A04F5-172A-7649-BA9F-1E07B414795E}"/>
              </a:ext>
            </a:extLst>
          </p:cNvPr>
          <p:cNvSpPr>
            <a:spLocks noGrp="1" noRot="1" noChangeAspect="1" noChangeArrowheads="1" noTextEdit="1"/>
          </p:cNvSpPr>
          <p:nvPr>
            <p:ph type="sldImg"/>
          </p:nvPr>
        </p:nvSpPr>
        <p:spPr>
          <a:ln/>
        </p:spPr>
      </p:sp>
      <p:sp>
        <p:nvSpPr>
          <p:cNvPr id="49155" name="Notes Placeholder 2">
            <a:extLst>
              <a:ext uri="{FF2B5EF4-FFF2-40B4-BE49-F238E27FC236}">
                <a16:creationId xmlns:a16="http://schemas.microsoft.com/office/drawing/2014/main" id="{C8292D17-0EA4-184E-B618-EE540EA73E5A}"/>
              </a:ext>
            </a:extLst>
          </p:cNvPr>
          <p:cNvSpPr>
            <a:spLocks noGrp="1" noChangeArrowheads="1"/>
          </p:cNvSpPr>
          <p:nvPr>
            <p:ph type="body" idx="1"/>
          </p:nvPr>
        </p:nvSpPr>
        <p:spPr>
          <a:noFill/>
        </p:spPr>
        <p:txBody>
          <a:bodyPr/>
          <a:lstStyle/>
          <a:p>
            <a:pPr marL="171450" indent="-171450" eaLnBrk="1" hangingPunct="1">
              <a:buFontTx/>
              <a:buChar char="-"/>
            </a:pPr>
            <a:r>
              <a:rPr lang="en-US" altLang="en-US" dirty="0"/>
              <a:t>You then will estimate the expected exposure in the case window from exposure in one or more control windows. </a:t>
            </a:r>
          </a:p>
          <a:p>
            <a:pPr marL="628650" lvl="1" indent="-171450" eaLnBrk="1" hangingPunct="1">
              <a:buFontTx/>
              <a:buChar char="-"/>
            </a:pPr>
            <a:r>
              <a:rPr lang="en-US" altLang="en-US" dirty="0"/>
              <a:t>How you select your control window or windows might depend on resources or the type of research question you’re trying to answer</a:t>
            </a:r>
          </a:p>
          <a:p>
            <a:pPr marL="628650" lvl="1" indent="-171450" eaLnBrk="1" hangingPunct="1">
              <a:buFontTx/>
              <a:buChar char="-"/>
            </a:pPr>
            <a:r>
              <a:rPr lang="en-US" altLang="en-US" dirty="0"/>
              <a:t>You may want to match your control window to your case window on certain factors (e.g., time of day, day of week, season, etc.) in order to account for recurring exposure patterns</a:t>
            </a:r>
          </a:p>
          <a:p>
            <a:pPr marL="628650" lvl="1" indent="-171450" eaLnBrk="1" hangingPunct="1">
              <a:buFontTx/>
              <a:buChar char="-"/>
            </a:pPr>
            <a:r>
              <a:rPr lang="en-US" altLang="en-US" dirty="0"/>
              <a:t>You might also look at the usual frequency of exposure over a longer time (as in the diagrams with the larger boxes drawn)</a:t>
            </a:r>
          </a:p>
          <a:p>
            <a:pPr marL="171450" lvl="0" indent="-171450" eaLnBrk="1" hangingPunct="1">
              <a:buFontTx/>
              <a:buChar char="-"/>
            </a:pPr>
            <a:r>
              <a:rPr lang="en-US" altLang="en-US" dirty="0"/>
              <a:t>Once you have your observed exposure during the case window, you can compare it to the expected exposure based on the control window</a:t>
            </a:r>
          </a:p>
          <a:p>
            <a:pPr marL="628650" lvl="1" indent="-171450" eaLnBrk="1" hangingPunct="1">
              <a:buFontTx/>
              <a:buChar char="-"/>
            </a:pPr>
            <a:r>
              <a:rPr lang="en-US" altLang="en-US" dirty="0"/>
              <a:t>Depending on the structure of the models you can use the Mantel Haenszel odds ratio for counts or conditional logistic regression for person-time data</a:t>
            </a:r>
            <a:endParaRPr lang="en-US" dirty="0">
              <a:effectLst/>
            </a:endParaRPr>
          </a:p>
          <a:p>
            <a:pPr eaLnBrk="1" hangingPunct="1"/>
            <a:endParaRPr lang="en-US" altLang="en-US" dirty="0"/>
          </a:p>
        </p:txBody>
      </p:sp>
      <p:sp>
        <p:nvSpPr>
          <p:cNvPr id="49156" name="Slide Number Placeholder 3">
            <a:extLst>
              <a:ext uri="{FF2B5EF4-FFF2-40B4-BE49-F238E27FC236}">
                <a16:creationId xmlns:a16="http://schemas.microsoft.com/office/drawing/2014/main" id="{E377FD97-0662-EB4A-BCED-54538D736139}"/>
              </a:ext>
            </a:extLst>
          </p:cNvPr>
          <p:cNvSpPr>
            <a:spLocks noGrp="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68F3DF62-D6A4-1F4D-97EF-82ECD75680C3}" type="slidenum">
              <a:rPr lang="en-US" altLang="en-US" sz="1200" smtClean="0"/>
              <a:pPr/>
              <a:t>26</a:t>
            </a:fld>
            <a:endParaRPr lang="en-US" altLang="en-US" sz="1200"/>
          </a:p>
        </p:txBody>
      </p:sp>
    </p:spTree>
    <p:extLst>
      <p:ext uri="{BB962C8B-B14F-4D97-AF65-F5344CB8AC3E}">
        <p14:creationId xmlns:p14="http://schemas.microsoft.com/office/powerpoint/2010/main" val="377817203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a:extLst>
              <a:ext uri="{FF2B5EF4-FFF2-40B4-BE49-F238E27FC236}">
                <a16:creationId xmlns:a16="http://schemas.microsoft.com/office/drawing/2014/main" id="{A838D01D-FB72-6C48-9252-EFE1ECBB3DE2}"/>
              </a:ext>
            </a:extLst>
          </p:cNvPr>
          <p:cNvSpPr>
            <a:spLocks noGrp="1" noChangeArrowheads="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B3A158E4-F70C-DA45-B107-0D1628C87B18}" type="slidenum">
              <a:rPr lang="en-US" altLang="en-US" sz="1200" smtClean="0"/>
              <a:pPr/>
              <a:t>27</a:t>
            </a:fld>
            <a:endParaRPr lang="en-US" altLang="en-US" sz="1200"/>
          </a:p>
        </p:txBody>
      </p:sp>
      <p:sp>
        <p:nvSpPr>
          <p:cNvPr id="52227" name="Rectangle 2">
            <a:extLst>
              <a:ext uri="{FF2B5EF4-FFF2-40B4-BE49-F238E27FC236}">
                <a16:creationId xmlns:a16="http://schemas.microsoft.com/office/drawing/2014/main" id="{A24172E9-917C-444C-9862-3FCBC8E5781A}"/>
              </a:ext>
            </a:extLst>
          </p:cNvPr>
          <p:cNvSpPr>
            <a:spLocks noGrp="1" noRot="1" noChangeAspect="1" noChangeArrowheads="1" noTextEdit="1"/>
          </p:cNvSpPr>
          <p:nvPr>
            <p:ph type="sldImg"/>
          </p:nvPr>
        </p:nvSpPr>
        <p:spPr>
          <a:ln/>
        </p:spPr>
      </p:sp>
      <p:sp>
        <p:nvSpPr>
          <p:cNvPr id="52228" name="Rectangle 3">
            <a:extLst>
              <a:ext uri="{FF2B5EF4-FFF2-40B4-BE49-F238E27FC236}">
                <a16:creationId xmlns:a16="http://schemas.microsoft.com/office/drawing/2014/main" id="{BBD68CAD-027B-D94D-A354-99245CA80C50}"/>
              </a:ext>
            </a:extLst>
          </p:cNvPr>
          <p:cNvSpPr>
            <a:spLocks noGrp="1" noChangeArrowheads="1"/>
          </p:cNvSpPr>
          <p:nvPr>
            <p:ph type="body" idx="1"/>
          </p:nvPr>
        </p:nvSpPr>
        <p:spPr>
          <a:noFill/>
        </p:spPr>
        <p:txBody>
          <a:bodyPr/>
          <a:lstStyle/>
          <a:p>
            <a:pPr marL="171450" indent="-171450" eaLnBrk="1" hangingPunct="1">
              <a:buFontTx/>
              <a:buChar char="-"/>
            </a:pPr>
            <a:r>
              <a:rPr lang="en-US" altLang="en-US" dirty="0"/>
              <a:t>There are a lot of choices that have to be made by the investigators</a:t>
            </a:r>
          </a:p>
          <a:p>
            <a:pPr marL="171450" indent="-171450" eaLnBrk="1" hangingPunct="1">
              <a:buFontTx/>
              <a:buChar char="-"/>
            </a:pPr>
            <a:r>
              <a:rPr lang="en-US" altLang="en-US" dirty="0"/>
              <a:t>Here you have time on the x-axis, and the risk of MI on the y-axis</a:t>
            </a:r>
          </a:p>
          <a:p>
            <a:pPr marL="171450" indent="-171450" eaLnBrk="1" hangingPunct="1">
              <a:buFontTx/>
              <a:buChar char="-"/>
            </a:pPr>
            <a:r>
              <a:rPr lang="en-US" altLang="en-US" dirty="0"/>
              <a:t>This is an appropriate research question for a case-crossover design because you have exercise, an exposure that occurs at a point in time. </a:t>
            </a:r>
          </a:p>
          <a:p>
            <a:pPr marL="628650" lvl="1" indent="-171450" eaLnBrk="1" hangingPunct="1">
              <a:buFontTx/>
              <a:buChar char="-"/>
            </a:pPr>
            <a:r>
              <a:rPr lang="en-US" altLang="en-US" dirty="0"/>
              <a:t>Risk goes up pretty quickly following exposure. That’s your induction period – the amount of time between exposure and the increased risk of the outcome</a:t>
            </a:r>
          </a:p>
          <a:p>
            <a:pPr marL="171450" lvl="0" indent="-171450" eaLnBrk="1" hangingPunct="1">
              <a:buFontTx/>
              <a:buChar char="-"/>
            </a:pPr>
            <a:r>
              <a:rPr lang="en-US" altLang="en-US" dirty="0"/>
              <a:t>Then you have your effect period during which the risk is highest</a:t>
            </a:r>
          </a:p>
          <a:p>
            <a:pPr marL="171450" lvl="0" indent="-171450" eaLnBrk="1" hangingPunct="1">
              <a:buFontTx/>
              <a:buChar char="-"/>
            </a:pPr>
            <a:r>
              <a:rPr lang="en-US" altLang="en-US" dirty="0"/>
              <a:t>And then there’s some carryover during which the effect of exposure has mostly gone away but hasn’t yet gotten all the way back to baseline</a:t>
            </a:r>
          </a:p>
        </p:txBody>
      </p:sp>
    </p:spTree>
    <p:extLst>
      <p:ext uri="{BB962C8B-B14F-4D97-AF65-F5344CB8AC3E}">
        <p14:creationId xmlns:p14="http://schemas.microsoft.com/office/powerpoint/2010/main" val="217750003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a:extLst>
              <a:ext uri="{FF2B5EF4-FFF2-40B4-BE49-F238E27FC236}">
                <a16:creationId xmlns:a16="http://schemas.microsoft.com/office/drawing/2014/main" id="{D0247075-54D7-664B-8EC1-3DD1384710AE}"/>
              </a:ext>
            </a:extLst>
          </p:cNvPr>
          <p:cNvSpPr>
            <a:spLocks noGrp="1" noChangeArrowheads="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E4EBE2D8-1943-384C-8045-DC6192D538C4}" type="slidenum">
              <a:rPr lang="en-US" altLang="en-US" sz="1200" smtClean="0"/>
              <a:pPr/>
              <a:t>28</a:t>
            </a:fld>
            <a:endParaRPr lang="en-US" altLang="en-US" sz="1200"/>
          </a:p>
        </p:txBody>
      </p:sp>
      <p:sp>
        <p:nvSpPr>
          <p:cNvPr id="59395" name="Rectangle 2">
            <a:extLst>
              <a:ext uri="{FF2B5EF4-FFF2-40B4-BE49-F238E27FC236}">
                <a16:creationId xmlns:a16="http://schemas.microsoft.com/office/drawing/2014/main" id="{452B6FDC-948E-3549-AE17-CA49DC34DE95}"/>
              </a:ext>
            </a:extLst>
          </p:cNvPr>
          <p:cNvSpPr>
            <a:spLocks noGrp="1" noRot="1" noChangeAspect="1" noChangeArrowheads="1" noTextEdit="1"/>
          </p:cNvSpPr>
          <p:nvPr>
            <p:ph type="sldImg"/>
          </p:nvPr>
        </p:nvSpPr>
        <p:spPr>
          <a:ln/>
        </p:spPr>
      </p:sp>
      <p:sp>
        <p:nvSpPr>
          <p:cNvPr id="59396" name="Rectangle 3">
            <a:extLst>
              <a:ext uri="{FF2B5EF4-FFF2-40B4-BE49-F238E27FC236}">
                <a16:creationId xmlns:a16="http://schemas.microsoft.com/office/drawing/2014/main" id="{863C4F55-7855-FB48-8DE1-6B35643D7295}"/>
              </a:ext>
            </a:extLst>
          </p:cNvPr>
          <p:cNvSpPr>
            <a:spLocks noGrp="1" noChangeArrowheads="1"/>
          </p:cNvSpPr>
          <p:nvPr>
            <p:ph type="body" idx="1"/>
          </p:nvPr>
        </p:nvSpPr>
        <p:spPr>
          <a:noFill/>
        </p:spPr>
        <p:txBody>
          <a:bodyPr/>
          <a:lstStyle/>
          <a:p>
            <a:pPr marL="171450" lvl="0" indent="-171450" eaLnBrk="1" hangingPunct="1">
              <a:buFontTx/>
              <a:buChar char="-"/>
            </a:pPr>
            <a:r>
              <a:rPr lang="en-US" altLang="en-US" dirty="0"/>
              <a:t>You have to make the choice of when the effect window should be and think about whether there will be carry over</a:t>
            </a:r>
          </a:p>
          <a:p>
            <a:pPr marL="171450" lvl="0" indent="-171450" eaLnBrk="1" hangingPunct="1">
              <a:buFontTx/>
              <a:buChar char="-"/>
            </a:pPr>
            <a:r>
              <a:rPr lang="en-US" altLang="en-US" dirty="0"/>
              <a:t>These decisions will depend on your hypothesis and what the exposure and outcome are</a:t>
            </a:r>
          </a:p>
          <a:p>
            <a:pPr marL="171450" lvl="0" indent="-171450" eaLnBrk="1" hangingPunct="1">
              <a:buFontTx/>
              <a:buChar char="-"/>
            </a:pPr>
            <a:r>
              <a:rPr lang="en-US" altLang="en-US" dirty="0"/>
              <a:t>If there is uncertainty about the duration of the effect-period, the investigator can evaluate it empirically using the data </a:t>
            </a:r>
            <a:r>
              <a:rPr lang="en-US" altLang="en-US" sz="1000" dirty="0"/>
              <a:t>by examining the change in magnitude of the relative risk under different assumptions about duration. </a:t>
            </a:r>
          </a:p>
          <a:p>
            <a:pPr marL="628650" lvl="1" indent="-171450" eaLnBrk="1" hangingPunct="1">
              <a:buFontTx/>
              <a:buChar char="-"/>
            </a:pPr>
            <a:r>
              <a:rPr lang="en-US" altLang="en-US" sz="1000" dirty="0"/>
              <a:t>The best estimate of duration is the one that maximizes the RR estimate. </a:t>
            </a:r>
          </a:p>
          <a:p>
            <a:pPr marL="628650" lvl="1" indent="-171450" eaLnBrk="1" hangingPunct="1">
              <a:buFontTx/>
              <a:buChar char="-"/>
            </a:pPr>
            <a:r>
              <a:rPr lang="en-US" altLang="en-US" sz="1000" dirty="0"/>
              <a:t>For example, in the optional reading on forest fire smoke exposure and out-of-hospital cardiac arrests, analyses </a:t>
            </a:r>
            <a:r>
              <a:rPr lang="en-US" sz="1200" kern="1200" dirty="0">
                <a:solidFill>
                  <a:schemeClr val="tx1"/>
                </a:solidFill>
                <a:effectLst/>
                <a:latin typeface="+mn-lt"/>
                <a:ea typeface="+mn-ea"/>
                <a:cs typeface="+mn-cs"/>
              </a:rPr>
              <a:t>were done for lag 0 (hour of arrest), lag 1 (hour before arrest), lag 2, and so on, and average concentrations of lag 0–2 (average of hour of arrest, lag 1, and lag 2), lag 0–3, lag 0–4, lag 0–8, lag 0–12, lag 0–24, and lag 0–48. In addition, analyses were done using the whole year (from 1 July 2006 through 30 June 2007) and for the fire season only (1 November 2006 through 31 March 2007).  </a:t>
            </a:r>
          </a:p>
          <a:p>
            <a:pPr eaLnBrk="1" hangingPunct="1"/>
            <a:endParaRPr lang="en-US" altLang="en-US" sz="1000" dirty="0"/>
          </a:p>
          <a:p>
            <a:pPr eaLnBrk="1" hangingPunct="1"/>
            <a:endParaRPr lang="en-US" altLang="en-US" dirty="0"/>
          </a:p>
          <a:p>
            <a:pPr eaLnBrk="1" hangingPunct="1"/>
            <a:endParaRPr lang="en-US" altLang="en-US" sz="1000" dirty="0"/>
          </a:p>
        </p:txBody>
      </p:sp>
    </p:spTree>
    <p:extLst>
      <p:ext uri="{BB962C8B-B14F-4D97-AF65-F5344CB8AC3E}">
        <p14:creationId xmlns:p14="http://schemas.microsoft.com/office/powerpoint/2010/main" val="226480494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dirty="0"/>
              <a:t>Here we’re back the physical activity and MI example. You can see that in the one hour prior to MI there’s a big spike in risk but that effect is pretty much gone after the hour is over.</a:t>
            </a:r>
          </a:p>
          <a:p>
            <a:pPr marL="171450" indent="-171450">
              <a:buFontTx/>
              <a:buChar char="-"/>
            </a:pPr>
            <a:r>
              <a:rPr lang="en-US" dirty="0"/>
              <a:t>You’d thus infer that there’s very little induction time, the relevant effect is right away, and there is very little carry over as well</a:t>
            </a:r>
          </a:p>
          <a:p>
            <a:pPr marL="171450" indent="-171450">
              <a:buFontTx/>
              <a:buChar char="-"/>
            </a:pPr>
            <a:r>
              <a:rPr lang="en-US" dirty="0"/>
              <a:t>In this scenario, if you chose a different effect period from one hour then you could get a very different result</a:t>
            </a:r>
          </a:p>
          <a:p>
            <a:pPr marL="171450" indent="-171450">
              <a:buFontTx/>
              <a:buChar char="-"/>
            </a:pPr>
            <a:r>
              <a:rPr lang="en-US" dirty="0"/>
              <a:t>It’s acceptable in a case-crossover study to look at these different scenarios to understand when risk is truly elevated</a:t>
            </a:r>
          </a:p>
        </p:txBody>
      </p:sp>
      <p:sp>
        <p:nvSpPr>
          <p:cNvPr id="4" name="Slide Number Placeholder 3"/>
          <p:cNvSpPr>
            <a:spLocks noGrp="1"/>
          </p:cNvSpPr>
          <p:nvPr>
            <p:ph type="sldNum" sz="quarter" idx="5"/>
          </p:nvPr>
        </p:nvSpPr>
        <p:spPr/>
        <p:txBody>
          <a:bodyPr/>
          <a:lstStyle/>
          <a:p>
            <a:fld id="{C3D3DC8E-344A-4AFD-831C-16B2F2D6DCE1}" type="slidenum">
              <a:rPr lang="en-US" smtClean="0"/>
              <a:t>29</a:t>
            </a:fld>
            <a:endParaRPr lang="en-US"/>
          </a:p>
        </p:txBody>
      </p:sp>
    </p:spTree>
    <p:extLst>
      <p:ext uri="{BB962C8B-B14F-4D97-AF65-F5344CB8AC3E}">
        <p14:creationId xmlns:p14="http://schemas.microsoft.com/office/powerpoint/2010/main" val="21141856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this scenario, the matching factor is a confounder – it is associated with the exposure, associated with the outcome, and not an intermediate or downstream effect of the exposure and outcome. Assume you are designing a case-control study, if you matched on the factor and stratified, would your results be biased or valid? If valid, would they be precise or have reduced precision? What if we matched but did not stratify? Now let’s say we did not match but did stratify? And finally, not matched and not stratified?</a:t>
            </a:r>
          </a:p>
        </p:txBody>
      </p:sp>
      <p:sp>
        <p:nvSpPr>
          <p:cNvPr id="4" name="Slide Number Placeholder 3"/>
          <p:cNvSpPr>
            <a:spLocks noGrp="1"/>
          </p:cNvSpPr>
          <p:nvPr>
            <p:ph type="sldNum" sz="quarter" idx="10"/>
          </p:nvPr>
        </p:nvSpPr>
        <p:spPr/>
        <p:txBody>
          <a:bodyPr/>
          <a:lstStyle/>
          <a:p>
            <a:fld id="{C3D3DC8E-344A-4AFD-831C-16B2F2D6DCE1}" type="slidenum">
              <a:rPr lang="en-US" smtClean="0"/>
              <a:t>3</a:t>
            </a:fld>
            <a:endParaRPr lang="en-US"/>
          </a:p>
        </p:txBody>
      </p:sp>
    </p:spTree>
    <p:extLst>
      <p:ext uri="{BB962C8B-B14F-4D97-AF65-F5344CB8AC3E}">
        <p14:creationId xmlns:p14="http://schemas.microsoft.com/office/powerpoint/2010/main" val="312893392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a:extLst>
              <a:ext uri="{FF2B5EF4-FFF2-40B4-BE49-F238E27FC236}">
                <a16:creationId xmlns:a16="http://schemas.microsoft.com/office/drawing/2014/main" id="{7F42DE35-5423-984B-84DA-3FB2324CB0C0}"/>
              </a:ext>
            </a:extLst>
          </p:cNvPr>
          <p:cNvSpPr>
            <a:spLocks noGrp="1" noChangeArrowheads="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2219C18F-5959-E54D-BF5D-77591DDD75B4}" type="slidenum">
              <a:rPr lang="en-US" altLang="en-US" sz="1200" smtClean="0"/>
              <a:pPr/>
              <a:t>30</a:t>
            </a:fld>
            <a:endParaRPr lang="en-US" altLang="en-US" sz="1200"/>
          </a:p>
        </p:txBody>
      </p:sp>
      <p:sp>
        <p:nvSpPr>
          <p:cNvPr id="64515" name="Rectangle 2">
            <a:extLst>
              <a:ext uri="{FF2B5EF4-FFF2-40B4-BE49-F238E27FC236}">
                <a16:creationId xmlns:a16="http://schemas.microsoft.com/office/drawing/2014/main" id="{6F9FB226-4A1B-BD4B-A95D-D31528419031}"/>
              </a:ext>
            </a:extLst>
          </p:cNvPr>
          <p:cNvSpPr>
            <a:spLocks noGrp="1" noRot="1" noChangeAspect="1" noChangeArrowheads="1" noTextEdit="1"/>
          </p:cNvSpPr>
          <p:nvPr>
            <p:ph type="sldImg"/>
          </p:nvPr>
        </p:nvSpPr>
        <p:spPr>
          <a:ln/>
        </p:spPr>
      </p:sp>
      <p:sp>
        <p:nvSpPr>
          <p:cNvPr id="64516" name="Rectangle 3">
            <a:extLst>
              <a:ext uri="{FF2B5EF4-FFF2-40B4-BE49-F238E27FC236}">
                <a16:creationId xmlns:a16="http://schemas.microsoft.com/office/drawing/2014/main" id="{705E6E3D-6A78-9446-8B68-640A2BF2CBB3}"/>
              </a:ext>
            </a:extLst>
          </p:cNvPr>
          <p:cNvSpPr>
            <a:spLocks noGrp="1" noChangeArrowheads="1"/>
          </p:cNvSpPr>
          <p:nvPr>
            <p:ph type="body" idx="1"/>
          </p:nvPr>
        </p:nvSpPr>
        <p:spPr>
          <a:noFill/>
        </p:spPr>
        <p:txBody>
          <a:bodyPr/>
          <a:lstStyle/>
          <a:p>
            <a:pPr marL="171450" indent="-171450" eaLnBrk="1" hangingPunct="1">
              <a:buFontTx/>
              <a:buChar char="-"/>
            </a:pPr>
            <a:r>
              <a:rPr lang="en-US" altLang="en-US" sz="1000" dirty="0"/>
              <a:t>Once you’ve selected the length of your case window, your control window or windows should be the same length, but not overlapping</a:t>
            </a:r>
          </a:p>
          <a:p>
            <a:pPr marL="171450" indent="-171450" eaLnBrk="1" hangingPunct="1">
              <a:buFontTx/>
              <a:buChar char="-"/>
            </a:pPr>
            <a:r>
              <a:rPr lang="en-US" altLang="en-US" sz="1000" dirty="0"/>
              <a:t>To decide </a:t>
            </a:r>
            <a:r>
              <a:rPr lang="en-US" altLang="en-US" sz="1000" i="1" dirty="0"/>
              <a:t>when</a:t>
            </a:r>
            <a:r>
              <a:rPr lang="en-US" altLang="en-US" sz="1000" i="0" dirty="0"/>
              <a:t> the reference window should be, you have to ensure that your subject would have been at risk for the outcome</a:t>
            </a:r>
          </a:p>
          <a:p>
            <a:pPr marL="171450" indent="-171450" eaLnBrk="1" hangingPunct="1">
              <a:buFontTx/>
              <a:buChar char="-"/>
            </a:pPr>
            <a:r>
              <a:rPr lang="en-US" altLang="en-US" sz="1000" dirty="0"/>
              <a:t>You also want the control windows close enough in time so that the baseline risk of outcome might be the same in the case and control window but not so close together that the exposure might be correlated</a:t>
            </a:r>
          </a:p>
          <a:p>
            <a:pPr marL="171450" indent="-171450" eaLnBrk="1" hangingPunct="1">
              <a:buFontTx/>
              <a:buChar char="-"/>
            </a:pPr>
            <a:r>
              <a:rPr lang="en-US" altLang="en-US" sz="1000" dirty="0"/>
              <a:t>You’ll have to decide whether the reference period will be before or after the case window</a:t>
            </a:r>
          </a:p>
          <a:p>
            <a:pPr marL="628650" lvl="1" indent="-171450" eaLnBrk="1" hangingPunct="1">
              <a:buFontTx/>
              <a:buChar char="-"/>
            </a:pPr>
            <a:r>
              <a:rPr lang="en-US" altLang="en-US" sz="1000" dirty="0"/>
              <a:t>Before is much more common because a reference period after is only appropriate if you can assume that the event does not affect exposure</a:t>
            </a:r>
          </a:p>
          <a:p>
            <a:pPr marL="628650" lvl="1" indent="-171450" eaLnBrk="1" hangingPunct="1">
              <a:buFontTx/>
              <a:buChar char="-"/>
            </a:pPr>
            <a:r>
              <a:rPr lang="en-US" altLang="en-US" sz="1000" dirty="0"/>
              <a:t>Example of after</a:t>
            </a:r>
            <a:r>
              <a:rPr lang="en-US" altLang="en-US" sz="1000" dirty="0">
                <a:sym typeface="Wingdings" pitchFamily="2" charset="2"/>
              </a:rPr>
              <a:t> – common in environmental epi – smoke exposure and acute cardiac events</a:t>
            </a:r>
            <a:endParaRPr lang="en-US" altLang="en-US" sz="1000" dirty="0"/>
          </a:p>
          <a:p>
            <a:pPr marL="171450" indent="-171450" eaLnBrk="1" hangingPunct="1">
              <a:buFontTx/>
              <a:buChar char="-"/>
            </a:pPr>
            <a:r>
              <a:rPr lang="en-US" altLang="en-US" sz="1000" dirty="0"/>
              <a:t>Whether or not an adjacent period is appropriate will depend on any carryover effects.</a:t>
            </a:r>
          </a:p>
          <a:p>
            <a:pPr marL="171450" indent="-171450" eaLnBrk="1" hangingPunct="1">
              <a:buFontTx/>
              <a:buChar char="-"/>
            </a:pPr>
            <a:r>
              <a:rPr lang="en-US" altLang="en-US" sz="1000" dirty="0"/>
              <a:t>You’ll also have to decide how many control windows you should use.</a:t>
            </a:r>
          </a:p>
          <a:p>
            <a:pPr marL="628650" lvl="1" indent="-171450" eaLnBrk="1" hangingPunct="1">
              <a:buFontTx/>
              <a:buChar char="-"/>
            </a:pPr>
            <a:r>
              <a:rPr lang="en-US" altLang="en-US" sz="1000" dirty="0"/>
              <a:t>You get the most out of your data in terms of efficiency if you use the usual frequency approach, but that might not be feasible</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altLang="en-US" sz="1000" dirty="0"/>
              <a:t>The overall goal is to select control windows that reflect the exposure distribution in the person-time at risk. </a:t>
            </a:r>
            <a:r>
              <a:rPr lang="en-US" sz="1000" b="0" kern="1200" dirty="0">
                <a:solidFill>
                  <a:schemeClr val="tx1"/>
                </a:solidFill>
                <a:effectLst/>
                <a:latin typeface="+mn-lt"/>
                <a:ea typeface="+mn-ea"/>
                <a:cs typeface="+mn-cs"/>
              </a:rPr>
              <a:t>You’re assuming that control periods reflect the long-term exposure distribution in the study base that gave rise to the cases (i.e. no time trend in exposure)</a:t>
            </a:r>
            <a:endParaRPr lang="en-US" sz="1000" dirty="0"/>
          </a:p>
          <a:p>
            <a:endParaRPr lang="en-US" sz="1000" dirty="0"/>
          </a:p>
          <a:p>
            <a:pPr eaLnBrk="1" hangingPunct="1"/>
            <a:endParaRPr lang="en-US" altLang="en-US" sz="1000" dirty="0"/>
          </a:p>
        </p:txBody>
      </p:sp>
    </p:spTree>
    <p:extLst>
      <p:ext uri="{BB962C8B-B14F-4D97-AF65-F5344CB8AC3E}">
        <p14:creationId xmlns:p14="http://schemas.microsoft.com/office/powerpoint/2010/main" val="429351864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a:extLst>
              <a:ext uri="{FF2B5EF4-FFF2-40B4-BE49-F238E27FC236}">
                <a16:creationId xmlns:a16="http://schemas.microsoft.com/office/drawing/2014/main" id="{8F13F100-E682-994D-8A04-0A81CA46D83F}"/>
              </a:ext>
            </a:extLst>
          </p:cNvPr>
          <p:cNvSpPr>
            <a:spLocks noGrp="1" noRot="1" noChangeAspect="1" noChangeArrowheads="1" noTextEdit="1"/>
          </p:cNvSpPr>
          <p:nvPr>
            <p:ph type="sldImg"/>
          </p:nvPr>
        </p:nvSpPr>
        <p:spPr>
          <a:ln/>
        </p:spPr>
      </p:sp>
      <p:sp>
        <p:nvSpPr>
          <p:cNvPr id="67587" name="Notes Placeholder 2">
            <a:extLst>
              <a:ext uri="{FF2B5EF4-FFF2-40B4-BE49-F238E27FC236}">
                <a16:creationId xmlns:a16="http://schemas.microsoft.com/office/drawing/2014/main" id="{D3A300CC-DD65-8044-8115-B50F707390D8}"/>
              </a:ext>
            </a:extLst>
          </p:cNvPr>
          <p:cNvSpPr>
            <a:spLocks noGrp="1" noChangeArrowheads="1"/>
          </p:cNvSpPr>
          <p:nvPr>
            <p:ph type="body" idx="1"/>
          </p:nvPr>
        </p:nvSpPr>
        <p:spPr>
          <a:noFill/>
        </p:spPr>
        <p:txBody>
          <a:bodyPr/>
          <a:lstStyle/>
          <a:p>
            <a:r>
              <a:rPr lang="en-US" altLang="en-US" dirty="0"/>
              <a:t>No, MI would affect exercise behavior</a:t>
            </a:r>
          </a:p>
        </p:txBody>
      </p:sp>
      <p:sp>
        <p:nvSpPr>
          <p:cNvPr id="67588" name="Slide Number Placeholder 3">
            <a:extLst>
              <a:ext uri="{FF2B5EF4-FFF2-40B4-BE49-F238E27FC236}">
                <a16:creationId xmlns:a16="http://schemas.microsoft.com/office/drawing/2014/main" id="{BADE5AA5-93C2-0C4A-9127-FAF03697E9D7}"/>
              </a:ext>
            </a:extLst>
          </p:cNvPr>
          <p:cNvSpPr>
            <a:spLocks noGrp="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0A3EFF9E-D761-BF49-A988-3A4253FD8924}" type="slidenum">
              <a:rPr lang="en-US" altLang="en-US" sz="1200" smtClean="0"/>
              <a:pPr/>
              <a:t>31</a:t>
            </a:fld>
            <a:endParaRPr lang="en-US" altLang="en-US" sz="1200"/>
          </a:p>
        </p:txBody>
      </p:sp>
    </p:spTree>
    <p:extLst>
      <p:ext uri="{BB962C8B-B14F-4D97-AF65-F5344CB8AC3E}">
        <p14:creationId xmlns:p14="http://schemas.microsoft.com/office/powerpoint/2010/main" val="291066393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dirty="0"/>
              <a:t>A case-crossover is most useful when you have an intermittent exposure</a:t>
            </a:r>
          </a:p>
          <a:p>
            <a:pPr marL="171450" indent="-171450">
              <a:buFontTx/>
              <a:buChar char="-"/>
            </a:pPr>
            <a:r>
              <a:rPr lang="en-US" altLang="en-US" dirty="0"/>
              <a:t>The effect of the exposure on the outcome occurs soon after the exposure</a:t>
            </a:r>
            <a:endParaRPr lang="en-US" dirty="0"/>
          </a:p>
          <a:p>
            <a:pPr marL="171450" indent="-171450">
              <a:buFontTx/>
              <a:buChar char="-"/>
            </a:pPr>
            <a:r>
              <a:rPr lang="en-US" dirty="0"/>
              <a:t>And the effect of the exposure is transient…</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sz="1200" kern="1200" dirty="0">
                <a:solidFill>
                  <a:schemeClr val="tx1"/>
                </a:solidFill>
                <a:effectLst/>
                <a:latin typeface="+mn-lt"/>
                <a:ea typeface="+mn-ea"/>
                <a:cs typeface="+mn-cs"/>
              </a:rPr>
              <a:t>If exposure changes systematically over time and you only sample control periods prior to the event, the referent periods may all have higher or lower exposure = you may observe an association on average even under the null due to the temporal trend in exposure</a:t>
            </a:r>
            <a:endParaRPr lang="en-US" dirty="0"/>
          </a:p>
          <a:p>
            <a:pPr marL="171450" indent="-171450">
              <a:buFontTx/>
              <a:buChar char="-"/>
            </a:pPr>
            <a:r>
              <a:rPr lang="en-US" dirty="0"/>
              <a:t>The exposure should be the last component cause of the outcome.</a:t>
            </a:r>
          </a:p>
        </p:txBody>
      </p:sp>
      <p:sp>
        <p:nvSpPr>
          <p:cNvPr id="4" name="Slide Number Placeholder 3"/>
          <p:cNvSpPr>
            <a:spLocks noGrp="1"/>
          </p:cNvSpPr>
          <p:nvPr>
            <p:ph type="sldNum" sz="quarter" idx="5"/>
          </p:nvPr>
        </p:nvSpPr>
        <p:spPr/>
        <p:txBody>
          <a:bodyPr/>
          <a:lstStyle/>
          <a:p>
            <a:fld id="{C3D3DC8E-344A-4AFD-831C-16B2F2D6DCE1}" type="slidenum">
              <a:rPr lang="en-US" smtClean="0"/>
              <a:t>32</a:t>
            </a:fld>
            <a:endParaRPr lang="en-US"/>
          </a:p>
        </p:txBody>
      </p:sp>
    </p:spTree>
    <p:extLst>
      <p:ext uri="{BB962C8B-B14F-4D97-AF65-F5344CB8AC3E}">
        <p14:creationId xmlns:p14="http://schemas.microsoft.com/office/powerpoint/2010/main" val="213044801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7">
            <a:extLst>
              <a:ext uri="{FF2B5EF4-FFF2-40B4-BE49-F238E27FC236}">
                <a16:creationId xmlns:a16="http://schemas.microsoft.com/office/drawing/2014/main" id="{BC0A8F8B-C1A8-2E43-95E8-BF3AC95D6B88}"/>
              </a:ext>
            </a:extLst>
          </p:cNvPr>
          <p:cNvSpPr>
            <a:spLocks noGrp="1" noChangeArrowheads="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7A4D0EF8-A35E-AD40-ACAE-FD648534C1AD}" type="slidenum">
              <a:rPr lang="en-US" altLang="en-US" sz="1200" smtClean="0"/>
              <a:pPr/>
              <a:t>33</a:t>
            </a:fld>
            <a:endParaRPr lang="en-US" altLang="en-US" sz="1200"/>
          </a:p>
        </p:txBody>
      </p:sp>
      <p:sp>
        <p:nvSpPr>
          <p:cNvPr id="113667" name="Rectangle 2">
            <a:extLst>
              <a:ext uri="{FF2B5EF4-FFF2-40B4-BE49-F238E27FC236}">
                <a16:creationId xmlns:a16="http://schemas.microsoft.com/office/drawing/2014/main" id="{A239E414-2A38-0547-8032-16931D6EDD50}"/>
              </a:ext>
            </a:extLst>
          </p:cNvPr>
          <p:cNvSpPr>
            <a:spLocks noGrp="1" noRot="1" noChangeAspect="1" noChangeArrowheads="1" noTextEdit="1"/>
          </p:cNvSpPr>
          <p:nvPr>
            <p:ph type="sldImg"/>
          </p:nvPr>
        </p:nvSpPr>
        <p:spPr>
          <a:ln/>
        </p:spPr>
      </p:sp>
      <p:sp>
        <p:nvSpPr>
          <p:cNvPr id="113668" name="Rectangle 3">
            <a:extLst>
              <a:ext uri="{FF2B5EF4-FFF2-40B4-BE49-F238E27FC236}">
                <a16:creationId xmlns:a16="http://schemas.microsoft.com/office/drawing/2014/main" id="{882890D4-29C5-DC41-805A-E390C8839F9A}"/>
              </a:ext>
            </a:extLst>
          </p:cNvPr>
          <p:cNvSpPr>
            <a:spLocks noGrp="1" noChangeArrowheads="1"/>
          </p:cNvSpPr>
          <p:nvPr>
            <p:ph type="body" idx="1"/>
          </p:nvPr>
        </p:nvSpPr>
        <p:spPr>
          <a:noFill/>
        </p:spPr>
        <p:txBody>
          <a:bodyPr/>
          <a:lstStyle/>
          <a:p>
            <a:pPr marL="171450" marR="0" lvl="0" indent="-171450" algn="l" defTabSz="914400" rtl="0" eaLnBrk="1" fontAlgn="auto" latinLnBrk="0" hangingPunct="1">
              <a:lnSpc>
                <a:spcPct val="90000"/>
              </a:lnSpc>
              <a:spcBef>
                <a:spcPts val="0"/>
              </a:spcBef>
              <a:spcAft>
                <a:spcPts val="0"/>
              </a:spcAft>
              <a:buClrTx/>
              <a:buSzTx/>
              <a:buFontTx/>
              <a:buChar char="-"/>
              <a:tabLst/>
              <a:defRPr/>
            </a:pPr>
            <a:r>
              <a:rPr lang="en-US" altLang="en-US" dirty="0"/>
              <a:t>The first advantage of the case-crossover design is that by using the same subject as his or her own control we automatically matched by all characteristics that do not change within individuals</a:t>
            </a:r>
          </a:p>
          <a:p>
            <a:pPr marL="171450" marR="0" lvl="0" indent="-171450" algn="l" defTabSz="914400" rtl="0" eaLnBrk="1" fontAlgn="auto" latinLnBrk="0" hangingPunct="1">
              <a:lnSpc>
                <a:spcPct val="90000"/>
              </a:lnSpc>
              <a:spcBef>
                <a:spcPts val="0"/>
              </a:spcBef>
              <a:spcAft>
                <a:spcPts val="0"/>
              </a:spcAft>
              <a:buClrTx/>
              <a:buSzTx/>
              <a:buFontTx/>
              <a:buChar char="-"/>
              <a:tabLst/>
              <a:defRPr/>
            </a:pPr>
            <a:r>
              <a:rPr lang="en-US" altLang="en-US" dirty="0"/>
              <a:t>Within the case-crossover analysis, any fixed personal characteristics that may affect the incidence of the outcome event are removed as confounders, though they may be examined still as effect modifiers</a:t>
            </a:r>
          </a:p>
          <a:p>
            <a:pPr eaLnBrk="1" hangingPunct="1">
              <a:lnSpc>
                <a:spcPct val="90000"/>
              </a:lnSpc>
            </a:pPr>
            <a:endParaRPr lang="en-US" altLang="en-US" dirty="0"/>
          </a:p>
          <a:p>
            <a:pPr eaLnBrk="1" hangingPunct="1">
              <a:lnSpc>
                <a:spcPct val="90000"/>
              </a:lnSpc>
            </a:pPr>
            <a:endParaRPr lang="en-US" altLang="en-US" dirty="0"/>
          </a:p>
          <a:p>
            <a:pPr eaLnBrk="1" hangingPunct="1">
              <a:lnSpc>
                <a:spcPct val="90000"/>
              </a:lnSpc>
            </a:pPr>
            <a:endParaRPr lang="en-US" altLang="en-US" sz="1400" dirty="0"/>
          </a:p>
        </p:txBody>
      </p:sp>
    </p:spTree>
    <p:extLst>
      <p:ext uri="{BB962C8B-B14F-4D97-AF65-F5344CB8AC3E}">
        <p14:creationId xmlns:p14="http://schemas.microsoft.com/office/powerpoint/2010/main" val="82166919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7">
            <a:extLst>
              <a:ext uri="{FF2B5EF4-FFF2-40B4-BE49-F238E27FC236}">
                <a16:creationId xmlns:a16="http://schemas.microsoft.com/office/drawing/2014/main" id="{766A18D1-4F16-2A43-9263-910BC4443928}"/>
              </a:ext>
            </a:extLst>
          </p:cNvPr>
          <p:cNvSpPr>
            <a:spLocks noGrp="1" noChangeArrowheads="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3E6DF7F2-A102-8D4A-AA8F-6B638895F039}" type="slidenum">
              <a:rPr lang="en-US" altLang="en-US" sz="1200" smtClean="0"/>
              <a:pPr/>
              <a:t>34</a:t>
            </a:fld>
            <a:endParaRPr lang="en-US" altLang="en-US" sz="1200"/>
          </a:p>
        </p:txBody>
      </p:sp>
      <p:sp>
        <p:nvSpPr>
          <p:cNvPr id="115715" name="Rectangle 2">
            <a:extLst>
              <a:ext uri="{FF2B5EF4-FFF2-40B4-BE49-F238E27FC236}">
                <a16:creationId xmlns:a16="http://schemas.microsoft.com/office/drawing/2014/main" id="{51108A10-B623-0F4D-BE64-3A4FFE07977B}"/>
              </a:ext>
            </a:extLst>
          </p:cNvPr>
          <p:cNvSpPr>
            <a:spLocks noGrp="1" noRot="1" noChangeAspect="1" noChangeArrowheads="1" noTextEdit="1"/>
          </p:cNvSpPr>
          <p:nvPr>
            <p:ph type="sldImg"/>
          </p:nvPr>
        </p:nvSpPr>
        <p:spPr>
          <a:ln/>
        </p:spPr>
      </p:sp>
      <p:sp>
        <p:nvSpPr>
          <p:cNvPr id="115716" name="Rectangle 3">
            <a:extLst>
              <a:ext uri="{FF2B5EF4-FFF2-40B4-BE49-F238E27FC236}">
                <a16:creationId xmlns:a16="http://schemas.microsoft.com/office/drawing/2014/main" id="{F826830A-8E7B-ED4C-ACAC-D4989326B61C}"/>
              </a:ext>
            </a:extLst>
          </p:cNvPr>
          <p:cNvSpPr>
            <a:spLocks noGrp="1" noChangeArrowheads="1"/>
          </p:cNvSpPr>
          <p:nvPr>
            <p:ph type="body" idx="1"/>
          </p:nvPr>
        </p:nvSpPr>
        <p:spPr>
          <a:noFill/>
        </p:spPr>
        <p:txBody>
          <a:bodyPr/>
          <a:lstStyle/>
          <a:p>
            <a:pPr marL="171450" indent="-171450" eaLnBrk="1" hangingPunct="1">
              <a:lnSpc>
                <a:spcPct val="90000"/>
              </a:lnSpc>
              <a:buFontTx/>
              <a:buChar char="-"/>
            </a:pPr>
            <a:r>
              <a:rPr lang="en-US" altLang="en-US" dirty="0"/>
              <a:t>A parallel challenge is that case-crossover studies do not control for within individual confounding by those characteristics that do change over time. </a:t>
            </a:r>
          </a:p>
          <a:p>
            <a:pPr marL="171450" indent="-171450" eaLnBrk="1" hangingPunct="1">
              <a:lnSpc>
                <a:spcPct val="90000"/>
              </a:lnSpc>
              <a:buFontTx/>
              <a:buChar char="-"/>
            </a:pPr>
            <a:r>
              <a:rPr lang="en-US" altLang="en-US" dirty="0"/>
              <a:t>You can control for them though it can be challenging to measure them correctly.</a:t>
            </a:r>
          </a:p>
          <a:p>
            <a:pPr marL="171450" indent="-171450" eaLnBrk="1" hangingPunct="1">
              <a:lnSpc>
                <a:spcPct val="90000"/>
              </a:lnSpc>
              <a:buFontTx/>
              <a:buChar char="-"/>
            </a:pPr>
            <a:r>
              <a:rPr lang="en-US" altLang="en-US" dirty="0"/>
              <a:t>Time-varying factors have strong potential to confound these studies</a:t>
            </a:r>
          </a:p>
          <a:p>
            <a:pPr marL="628650" lvl="1" indent="-171450" eaLnBrk="1" hangingPunct="1">
              <a:lnSpc>
                <a:spcPct val="90000"/>
              </a:lnSpc>
              <a:buFontTx/>
              <a:buChar char="-"/>
            </a:pPr>
            <a:r>
              <a:rPr lang="en-US" altLang="en-US" dirty="0"/>
              <a:t>This problem arises when multiple transient exposures are correlated in time within an individual (confounding factor coincides with the exposure of interest).</a:t>
            </a:r>
          </a:p>
          <a:p>
            <a:pPr marL="628650" lvl="1" indent="-171450" eaLnBrk="1" hangingPunct="1">
              <a:lnSpc>
                <a:spcPct val="90000"/>
              </a:lnSpc>
              <a:buFontTx/>
              <a:buChar char="-"/>
            </a:pPr>
            <a:r>
              <a:rPr lang="en-US" altLang="en-US" dirty="0"/>
              <a:t>Provided that there exists good data regarding the temporal correlation between exposures (better in short periods before outcome), confounding could be controlled as long as the temporal correlation among exposure episodes in the study population is not too high (e.g. coffee/sex)</a:t>
            </a:r>
            <a:endParaRPr lang="en-US" altLang="en-US" sz="1400" dirty="0"/>
          </a:p>
        </p:txBody>
      </p:sp>
    </p:spTree>
    <p:extLst>
      <p:ext uri="{BB962C8B-B14F-4D97-AF65-F5344CB8AC3E}">
        <p14:creationId xmlns:p14="http://schemas.microsoft.com/office/powerpoint/2010/main" val="390594588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7">
            <a:extLst>
              <a:ext uri="{FF2B5EF4-FFF2-40B4-BE49-F238E27FC236}">
                <a16:creationId xmlns:a16="http://schemas.microsoft.com/office/drawing/2014/main" id="{8725BA5F-A4F7-5846-AC6B-3A81A8FED593}"/>
              </a:ext>
            </a:extLst>
          </p:cNvPr>
          <p:cNvSpPr>
            <a:spLocks noGrp="1" noChangeArrowheads="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A83CA0B0-3853-C346-A824-41A16F2A1ECE}" type="slidenum">
              <a:rPr lang="en-US" altLang="en-US" sz="1200" smtClean="0"/>
              <a:pPr/>
              <a:t>35</a:t>
            </a:fld>
            <a:endParaRPr lang="en-US" altLang="en-US" sz="1200"/>
          </a:p>
        </p:txBody>
      </p:sp>
      <p:sp>
        <p:nvSpPr>
          <p:cNvPr id="117763" name="Rectangle 2">
            <a:extLst>
              <a:ext uri="{FF2B5EF4-FFF2-40B4-BE49-F238E27FC236}">
                <a16:creationId xmlns:a16="http://schemas.microsoft.com/office/drawing/2014/main" id="{F887972B-4712-DA46-A9B9-1DDF0681BD5E}"/>
              </a:ext>
            </a:extLst>
          </p:cNvPr>
          <p:cNvSpPr>
            <a:spLocks noGrp="1" noRot="1" noChangeAspect="1" noChangeArrowheads="1" noTextEdit="1"/>
          </p:cNvSpPr>
          <p:nvPr>
            <p:ph type="sldImg"/>
          </p:nvPr>
        </p:nvSpPr>
        <p:spPr>
          <a:ln/>
        </p:spPr>
      </p:sp>
      <p:sp>
        <p:nvSpPr>
          <p:cNvPr id="117764" name="Rectangle 3">
            <a:extLst>
              <a:ext uri="{FF2B5EF4-FFF2-40B4-BE49-F238E27FC236}">
                <a16:creationId xmlns:a16="http://schemas.microsoft.com/office/drawing/2014/main" id="{082E3A68-A97F-5A41-B7E8-F9573A329E03}"/>
              </a:ext>
            </a:extLst>
          </p:cNvPr>
          <p:cNvSpPr>
            <a:spLocks noGrp="1" noChangeArrowheads="1"/>
          </p:cNvSpPr>
          <p:nvPr>
            <p:ph type="body" idx="1"/>
          </p:nvPr>
        </p:nvSpPr>
        <p:spPr>
          <a:noFill/>
        </p:spPr>
        <p:txBody>
          <a:bodyPr/>
          <a:lstStyle/>
          <a:p>
            <a:pPr marL="171450" indent="-171450" eaLnBrk="1" hangingPunct="1">
              <a:lnSpc>
                <a:spcPct val="80000"/>
              </a:lnSpc>
              <a:buFontTx/>
              <a:buChar char="-"/>
            </a:pPr>
            <a:r>
              <a:rPr lang="en-US" altLang="en-US" sz="900" dirty="0"/>
              <a:t>Another advantage is that data collection is restricted to just cases, which improves cost and time efficiency.</a:t>
            </a:r>
          </a:p>
          <a:p>
            <a:pPr marL="628650" lvl="1" indent="-171450" eaLnBrk="1" hangingPunct="1">
              <a:lnSpc>
                <a:spcPct val="80000"/>
              </a:lnSpc>
              <a:buFontTx/>
              <a:buChar char="-"/>
            </a:pPr>
            <a:r>
              <a:rPr lang="en-US" altLang="en-US" sz="900" dirty="0"/>
              <a:t>You can have half the sample size of a traditional case-control study.</a:t>
            </a:r>
          </a:p>
          <a:p>
            <a:pPr marL="171450" lvl="0" indent="-171450" eaLnBrk="1" hangingPunct="1">
              <a:lnSpc>
                <a:spcPct val="80000"/>
              </a:lnSpc>
              <a:buFontTx/>
              <a:buChar char="-"/>
            </a:pPr>
            <a:r>
              <a:rPr lang="en-US" altLang="en-US" sz="900" dirty="0"/>
              <a:t>It also avoids the selection bias that can result from the selection of controls</a:t>
            </a:r>
          </a:p>
          <a:p>
            <a:pPr marL="628650" lvl="1" indent="-171450" eaLnBrk="1" hangingPunct="1">
              <a:lnSpc>
                <a:spcPct val="80000"/>
              </a:lnSpc>
              <a:buFontTx/>
              <a:buChar char="-"/>
            </a:pPr>
            <a:r>
              <a:rPr lang="en-US" altLang="en-US" sz="900" dirty="0"/>
              <a:t>Self-matched controls guarantee representativeness since the most appropriate population source for the cases are the cases themselves. </a:t>
            </a:r>
          </a:p>
        </p:txBody>
      </p:sp>
    </p:spTree>
    <p:extLst>
      <p:ext uri="{BB962C8B-B14F-4D97-AF65-F5344CB8AC3E}">
        <p14:creationId xmlns:p14="http://schemas.microsoft.com/office/powerpoint/2010/main" val="266045178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7">
            <a:extLst>
              <a:ext uri="{FF2B5EF4-FFF2-40B4-BE49-F238E27FC236}">
                <a16:creationId xmlns:a16="http://schemas.microsoft.com/office/drawing/2014/main" id="{AD9E780E-1622-004D-BDE4-E22512AAE8EB}"/>
              </a:ext>
            </a:extLst>
          </p:cNvPr>
          <p:cNvSpPr>
            <a:spLocks noGrp="1" noChangeArrowheads="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73871149-83E5-8A4F-8078-92FA0CC231F0}" type="slidenum">
              <a:rPr lang="en-US" altLang="en-US" sz="1200" smtClean="0"/>
              <a:pPr/>
              <a:t>36</a:t>
            </a:fld>
            <a:endParaRPr lang="en-US" altLang="en-US" sz="1200"/>
          </a:p>
        </p:txBody>
      </p:sp>
      <p:sp>
        <p:nvSpPr>
          <p:cNvPr id="119811" name="Rectangle 2">
            <a:extLst>
              <a:ext uri="{FF2B5EF4-FFF2-40B4-BE49-F238E27FC236}">
                <a16:creationId xmlns:a16="http://schemas.microsoft.com/office/drawing/2014/main" id="{ABA1F210-747F-1647-BE24-0B67F91755B2}"/>
              </a:ext>
            </a:extLst>
          </p:cNvPr>
          <p:cNvSpPr>
            <a:spLocks noGrp="1" noRot="1" noChangeAspect="1" noChangeArrowheads="1" noTextEdit="1"/>
          </p:cNvSpPr>
          <p:nvPr>
            <p:ph type="sldImg"/>
          </p:nvPr>
        </p:nvSpPr>
        <p:spPr>
          <a:ln/>
        </p:spPr>
      </p:sp>
      <p:sp>
        <p:nvSpPr>
          <p:cNvPr id="119812" name="Rectangle 3">
            <a:extLst>
              <a:ext uri="{FF2B5EF4-FFF2-40B4-BE49-F238E27FC236}">
                <a16:creationId xmlns:a16="http://schemas.microsoft.com/office/drawing/2014/main" id="{E84CFAE4-E852-8D40-9754-CB15BDB8C2C4}"/>
              </a:ext>
            </a:extLst>
          </p:cNvPr>
          <p:cNvSpPr>
            <a:spLocks noGrp="1" noChangeArrowheads="1"/>
          </p:cNvSpPr>
          <p:nvPr>
            <p:ph type="body" idx="1"/>
          </p:nvPr>
        </p:nvSpPr>
        <p:spPr>
          <a:noFill/>
        </p:spPr>
        <p:txBody>
          <a:bodyPr/>
          <a:lstStyle/>
          <a:p>
            <a:pPr marL="171450" marR="0" lvl="0" indent="-171450" algn="l" defTabSz="914400" rtl="0" eaLnBrk="1" fontAlgn="auto" latinLnBrk="0" hangingPunct="1">
              <a:lnSpc>
                <a:spcPct val="80000"/>
              </a:lnSpc>
              <a:spcBef>
                <a:spcPts val="0"/>
              </a:spcBef>
              <a:spcAft>
                <a:spcPts val="0"/>
              </a:spcAft>
              <a:buClrTx/>
              <a:buSzTx/>
              <a:buFontTx/>
              <a:buChar char="-"/>
              <a:tabLst/>
              <a:defRPr/>
            </a:pPr>
            <a:r>
              <a:rPr lang="en-US" altLang="en-US" sz="1000" dirty="0"/>
              <a:t>However, biased case-selection is still possible</a:t>
            </a:r>
          </a:p>
          <a:p>
            <a:pPr marL="628650" marR="0" lvl="1" indent="-171450" algn="l" defTabSz="914400" rtl="0" eaLnBrk="1" fontAlgn="auto" latinLnBrk="0" hangingPunct="1">
              <a:lnSpc>
                <a:spcPct val="80000"/>
              </a:lnSpc>
              <a:spcBef>
                <a:spcPts val="0"/>
              </a:spcBef>
              <a:spcAft>
                <a:spcPts val="0"/>
              </a:spcAft>
              <a:buClrTx/>
              <a:buSzTx/>
              <a:buFontTx/>
              <a:buChar char="-"/>
              <a:tabLst/>
              <a:defRPr/>
            </a:pPr>
            <a:r>
              <a:rPr lang="en-US" altLang="en-US" sz="1000" dirty="0"/>
              <a:t>If the cases aren’t a random sample of the cases that have occurred in the population, then you could end up with a form of selection bias called participation bias</a:t>
            </a:r>
          </a:p>
          <a:p>
            <a:pPr marL="628650" marR="0" lvl="1" indent="-171450" algn="l" defTabSz="914400" rtl="0" eaLnBrk="1" fontAlgn="auto" latinLnBrk="0" hangingPunct="1">
              <a:lnSpc>
                <a:spcPct val="80000"/>
              </a:lnSpc>
              <a:spcBef>
                <a:spcPts val="0"/>
              </a:spcBef>
              <a:spcAft>
                <a:spcPts val="0"/>
              </a:spcAft>
              <a:buClrTx/>
              <a:buSzTx/>
              <a:buFontTx/>
              <a:buChar char="-"/>
              <a:tabLst/>
              <a:defRPr/>
            </a:pPr>
            <a:r>
              <a:rPr lang="en-US" altLang="en-US" sz="1000" dirty="0"/>
              <a:t>If participation is related to exposure then effect estimates are likely to be biased.</a:t>
            </a:r>
          </a:p>
          <a:p>
            <a:pPr marL="628650" marR="0" lvl="1" indent="-171450" algn="l" defTabSz="914400" rtl="0" eaLnBrk="1" fontAlgn="auto" latinLnBrk="0" hangingPunct="1">
              <a:lnSpc>
                <a:spcPct val="80000"/>
              </a:lnSpc>
              <a:spcBef>
                <a:spcPts val="0"/>
              </a:spcBef>
              <a:spcAft>
                <a:spcPts val="0"/>
              </a:spcAft>
              <a:buClrTx/>
              <a:buSzTx/>
              <a:buFontTx/>
              <a:buChar char="-"/>
              <a:tabLst/>
              <a:defRPr/>
            </a:pPr>
            <a:r>
              <a:rPr lang="en-US" altLang="en-US" sz="1000" dirty="0"/>
              <a:t>An example might be looking at cocaine use and MI. If cocaine use influences whether or not someone participates in a research study, then you might not get valid estimates</a:t>
            </a:r>
          </a:p>
          <a:p>
            <a:pPr marL="171450" marR="0" lvl="0" indent="-171450" algn="l" defTabSz="914400" rtl="0" eaLnBrk="1" fontAlgn="auto" latinLnBrk="0" hangingPunct="1">
              <a:lnSpc>
                <a:spcPct val="80000"/>
              </a:lnSpc>
              <a:spcBef>
                <a:spcPts val="0"/>
              </a:spcBef>
              <a:spcAft>
                <a:spcPts val="0"/>
              </a:spcAft>
              <a:buClrTx/>
              <a:buSzTx/>
              <a:buFontTx/>
              <a:buChar char="-"/>
              <a:tabLst/>
              <a:defRPr/>
            </a:pPr>
            <a:r>
              <a:rPr lang="en-US" altLang="en-US" sz="1000" dirty="0"/>
              <a:t>Selection can also be difficult when considering person-time at risk, especially for the control windows</a:t>
            </a:r>
          </a:p>
          <a:p>
            <a:pPr marL="628650" marR="0" lvl="1" indent="-171450" algn="l" defTabSz="914400" rtl="0" eaLnBrk="1" fontAlgn="auto" latinLnBrk="0" hangingPunct="1">
              <a:lnSpc>
                <a:spcPct val="80000"/>
              </a:lnSpc>
              <a:spcBef>
                <a:spcPts val="0"/>
              </a:spcBef>
              <a:spcAft>
                <a:spcPts val="0"/>
              </a:spcAft>
              <a:buClrTx/>
              <a:buSzTx/>
              <a:buFontTx/>
              <a:buChar char="-"/>
              <a:tabLst/>
              <a:defRPr/>
            </a:pPr>
            <a:r>
              <a:rPr lang="en-US" altLang="en-US" sz="1000" dirty="0"/>
              <a:t>Person time should be selected to be periods in which the event can occur</a:t>
            </a:r>
          </a:p>
          <a:p>
            <a:pPr marL="628650" marR="0" lvl="1" indent="-171450" algn="l" defTabSz="914400" rtl="0" eaLnBrk="1" fontAlgn="auto" latinLnBrk="0" hangingPunct="1">
              <a:lnSpc>
                <a:spcPct val="80000"/>
              </a:lnSpc>
              <a:spcBef>
                <a:spcPts val="0"/>
              </a:spcBef>
              <a:spcAft>
                <a:spcPts val="0"/>
              </a:spcAft>
              <a:buClrTx/>
              <a:buSzTx/>
              <a:buFontTx/>
              <a:buChar char="-"/>
              <a:tabLst/>
              <a:defRPr/>
            </a:pPr>
            <a:r>
              <a:rPr lang="en-US" altLang="en-US" sz="1000" dirty="0"/>
              <a:t>E.g. with cell phone usage and car accidents, the person time is driving time, not all time (not an issue for the studies of MI)</a:t>
            </a:r>
          </a:p>
          <a:p>
            <a:pPr marL="171450" marR="0" lvl="0" indent="-171450" algn="l" defTabSz="914400" rtl="0" eaLnBrk="1" fontAlgn="auto" latinLnBrk="0" hangingPunct="1">
              <a:lnSpc>
                <a:spcPct val="80000"/>
              </a:lnSpc>
              <a:spcBef>
                <a:spcPts val="0"/>
              </a:spcBef>
              <a:spcAft>
                <a:spcPts val="0"/>
              </a:spcAft>
              <a:buClrTx/>
              <a:buSzTx/>
              <a:buFontTx/>
              <a:buChar char="-"/>
              <a:tabLst/>
              <a:defRPr/>
            </a:pPr>
            <a:r>
              <a:rPr lang="en-US" altLang="en-US" sz="1000" dirty="0"/>
              <a:t>I’ll also point out that there can be temptation to exclude person time in which the exposure could not have occurred (for example during sleep)</a:t>
            </a:r>
          </a:p>
          <a:p>
            <a:pPr marL="628650" marR="0" lvl="1" indent="-171450" algn="l" defTabSz="914400" rtl="0" eaLnBrk="1" fontAlgn="auto" latinLnBrk="0" hangingPunct="1">
              <a:lnSpc>
                <a:spcPct val="80000"/>
              </a:lnSpc>
              <a:spcBef>
                <a:spcPts val="0"/>
              </a:spcBef>
              <a:spcAft>
                <a:spcPts val="0"/>
              </a:spcAft>
              <a:buClrTx/>
              <a:buSzTx/>
              <a:buFontTx/>
              <a:buChar char="-"/>
              <a:tabLst/>
              <a:defRPr/>
            </a:pPr>
            <a:r>
              <a:rPr lang="en-US" altLang="en-US" sz="1000" dirty="0"/>
              <a:t>This is only alright if the </a:t>
            </a:r>
            <a:r>
              <a:rPr lang="en-US" altLang="en-US" sz="1000" u="sng" dirty="0"/>
              <a:t>same restriction</a:t>
            </a:r>
            <a:r>
              <a:rPr lang="en-US" altLang="en-US" sz="1000" dirty="0"/>
              <a:t> is used for cases and for control time</a:t>
            </a:r>
          </a:p>
          <a:p>
            <a:pPr marL="628650" marR="0" lvl="1" indent="-171450" algn="l" defTabSz="914400" rtl="0" eaLnBrk="1" fontAlgn="auto" latinLnBrk="0" hangingPunct="1">
              <a:lnSpc>
                <a:spcPct val="80000"/>
              </a:lnSpc>
              <a:spcBef>
                <a:spcPts val="0"/>
              </a:spcBef>
              <a:spcAft>
                <a:spcPts val="0"/>
              </a:spcAft>
              <a:buClrTx/>
              <a:buSzTx/>
              <a:buFontTx/>
              <a:buChar char="-"/>
              <a:tabLst/>
              <a:defRPr/>
            </a:pPr>
            <a:r>
              <a:rPr lang="en-US" altLang="en-US" sz="1000" dirty="0"/>
              <a:t>If different restrictions are imposed this can result in bias</a:t>
            </a:r>
          </a:p>
          <a:p>
            <a:pPr marL="1085850" marR="0" lvl="2" indent="-171450" algn="l" defTabSz="914400" rtl="0" eaLnBrk="1" fontAlgn="auto" latinLnBrk="0" hangingPunct="1">
              <a:lnSpc>
                <a:spcPct val="80000"/>
              </a:lnSpc>
              <a:spcBef>
                <a:spcPts val="0"/>
              </a:spcBef>
              <a:spcAft>
                <a:spcPts val="0"/>
              </a:spcAft>
              <a:buClrTx/>
              <a:buSzTx/>
              <a:buFontTx/>
              <a:buChar char="-"/>
              <a:tabLst/>
              <a:defRPr/>
            </a:pPr>
            <a:r>
              <a:rPr lang="en-US" altLang="en-US" sz="1000" dirty="0"/>
              <a:t>e.g. if sleep is excluded from control time but not cases, may get downward bias</a:t>
            </a:r>
          </a:p>
          <a:p>
            <a:pPr marL="171450" marR="0" lvl="0" indent="-171450" algn="l" defTabSz="914400" rtl="0" eaLnBrk="1" fontAlgn="auto" latinLnBrk="0" hangingPunct="1">
              <a:lnSpc>
                <a:spcPct val="80000"/>
              </a:lnSpc>
              <a:spcBef>
                <a:spcPts val="0"/>
              </a:spcBef>
              <a:spcAft>
                <a:spcPts val="0"/>
              </a:spcAft>
              <a:buClrTx/>
              <a:buSzTx/>
              <a:buFontTx/>
              <a:buChar char="-"/>
              <a:tabLst/>
              <a:defRPr/>
            </a:pPr>
            <a:r>
              <a:rPr lang="en-US" altLang="en-US" sz="1000" dirty="0"/>
              <a:t>Finally, I’ll reiterate that it can be challenging to choose when the control periods should be</a:t>
            </a:r>
          </a:p>
        </p:txBody>
      </p:sp>
    </p:spTree>
    <p:extLst>
      <p:ext uri="{BB962C8B-B14F-4D97-AF65-F5344CB8AC3E}">
        <p14:creationId xmlns:p14="http://schemas.microsoft.com/office/powerpoint/2010/main" val="4261464558"/>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7">
            <a:extLst>
              <a:ext uri="{FF2B5EF4-FFF2-40B4-BE49-F238E27FC236}">
                <a16:creationId xmlns:a16="http://schemas.microsoft.com/office/drawing/2014/main" id="{1C4B2B49-806C-B743-A5EF-CA14E6C057D2}"/>
              </a:ext>
            </a:extLst>
          </p:cNvPr>
          <p:cNvSpPr>
            <a:spLocks noGrp="1" noChangeArrowheads="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59B89D37-19C0-CC41-ACCC-84B89CEC3AB0}" type="slidenum">
              <a:rPr lang="en-US" altLang="en-US" sz="1200" smtClean="0"/>
              <a:pPr/>
              <a:t>37</a:t>
            </a:fld>
            <a:endParaRPr lang="en-US" altLang="en-US" sz="1200"/>
          </a:p>
        </p:txBody>
      </p:sp>
      <p:sp>
        <p:nvSpPr>
          <p:cNvPr id="121859" name="Rectangle 2">
            <a:extLst>
              <a:ext uri="{FF2B5EF4-FFF2-40B4-BE49-F238E27FC236}">
                <a16:creationId xmlns:a16="http://schemas.microsoft.com/office/drawing/2014/main" id="{8B4EF4DC-D732-E149-990C-4915EEB042C7}"/>
              </a:ext>
            </a:extLst>
          </p:cNvPr>
          <p:cNvSpPr>
            <a:spLocks noGrp="1" noRot="1" noChangeAspect="1" noChangeArrowheads="1" noTextEdit="1"/>
          </p:cNvSpPr>
          <p:nvPr>
            <p:ph type="sldImg"/>
          </p:nvPr>
        </p:nvSpPr>
        <p:spPr>
          <a:ln/>
        </p:spPr>
      </p:sp>
      <p:sp>
        <p:nvSpPr>
          <p:cNvPr id="121860" name="Rectangle 3">
            <a:extLst>
              <a:ext uri="{FF2B5EF4-FFF2-40B4-BE49-F238E27FC236}">
                <a16:creationId xmlns:a16="http://schemas.microsoft.com/office/drawing/2014/main" id="{F80E4380-8C17-1A47-925D-125F32799D97}"/>
              </a:ext>
            </a:extLst>
          </p:cNvPr>
          <p:cNvSpPr>
            <a:spLocks noGrp="1" noChangeArrowheads="1"/>
          </p:cNvSpPr>
          <p:nvPr>
            <p:ph type="body" idx="1"/>
          </p:nvPr>
        </p:nvSpPr>
        <p:spPr>
          <a:noFill/>
        </p:spPr>
        <p:txBody>
          <a:bodyPr/>
          <a:lstStyle/>
          <a:p>
            <a:pPr marL="171450" indent="-171450" eaLnBrk="1" hangingPunct="1">
              <a:buFontTx/>
              <a:buChar char="-"/>
            </a:pPr>
            <a:r>
              <a:rPr lang="en-US" altLang="en-US" dirty="0"/>
              <a:t>Another advantage is the elimination of between subject differential misclassification</a:t>
            </a:r>
          </a:p>
          <a:p>
            <a:pPr marL="171450" indent="-171450" eaLnBrk="1" hangingPunct="1">
              <a:buFontTx/>
              <a:buChar char="-"/>
            </a:pPr>
            <a:r>
              <a:rPr lang="en-US" altLang="en-US" dirty="0"/>
              <a:t>You’re not asking cases to recall their exposure and then separate controls to recall their exposure. It’s the same person.</a:t>
            </a:r>
          </a:p>
          <a:p>
            <a:pPr marL="171450" indent="-171450" eaLnBrk="1" hangingPunct="1">
              <a:buFontTx/>
              <a:buChar char="-"/>
            </a:pPr>
            <a:r>
              <a:rPr lang="en-US" altLang="en-US" dirty="0"/>
              <a:t>Case-crossover studies </a:t>
            </a:r>
            <a:r>
              <a:rPr lang="en-US" altLang="en-US" b="1" dirty="0"/>
              <a:t>OFTEN</a:t>
            </a:r>
            <a:r>
              <a:rPr lang="en-US" altLang="en-US" dirty="0"/>
              <a:t> share with case-control studies the property that data collection for research is not initiated until after the event, and they share in the risk that the event itself may distort the data, through changes in memory, or through changes in information recording (e.g., the creation of a medical chart).</a:t>
            </a:r>
          </a:p>
          <a:p>
            <a:pPr marL="171450" indent="-171450" eaLnBrk="1" hangingPunct="1">
              <a:buFontTx/>
              <a:buChar char="-"/>
            </a:pPr>
            <a:endParaRPr lang="en-US" altLang="en-US" dirty="0"/>
          </a:p>
        </p:txBody>
      </p:sp>
    </p:spTree>
    <p:extLst>
      <p:ext uri="{BB962C8B-B14F-4D97-AF65-F5344CB8AC3E}">
        <p14:creationId xmlns:p14="http://schemas.microsoft.com/office/powerpoint/2010/main" val="304742918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7">
            <a:extLst>
              <a:ext uri="{FF2B5EF4-FFF2-40B4-BE49-F238E27FC236}">
                <a16:creationId xmlns:a16="http://schemas.microsoft.com/office/drawing/2014/main" id="{540905A0-DEB8-0542-B05C-24B5338CEE3E}"/>
              </a:ext>
            </a:extLst>
          </p:cNvPr>
          <p:cNvSpPr>
            <a:spLocks noGrp="1" noChangeArrowheads="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6E9BE770-F65A-B041-83B9-EA90D5E24241}" type="slidenum">
              <a:rPr lang="en-US" altLang="en-US" sz="1200" smtClean="0"/>
              <a:pPr/>
              <a:t>38</a:t>
            </a:fld>
            <a:endParaRPr lang="en-US" altLang="en-US" sz="1200"/>
          </a:p>
        </p:txBody>
      </p:sp>
      <p:sp>
        <p:nvSpPr>
          <p:cNvPr id="123907" name="Rectangle 2">
            <a:extLst>
              <a:ext uri="{FF2B5EF4-FFF2-40B4-BE49-F238E27FC236}">
                <a16:creationId xmlns:a16="http://schemas.microsoft.com/office/drawing/2014/main" id="{AD22BD96-B81C-FA41-8F14-E59B7F1CC5E4}"/>
              </a:ext>
            </a:extLst>
          </p:cNvPr>
          <p:cNvSpPr>
            <a:spLocks noGrp="1" noRot="1" noChangeAspect="1" noChangeArrowheads="1" noTextEdit="1"/>
          </p:cNvSpPr>
          <p:nvPr>
            <p:ph type="sldImg"/>
          </p:nvPr>
        </p:nvSpPr>
        <p:spPr>
          <a:ln/>
        </p:spPr>
      </p:sp>
      <p:sp>
        <p:nvSpPr>
          <p:cNvPr id="123908" name="Rectangle 3">
            <a:extLst>
              <a:ext uri="{FF2B5EF4-FFF2-40B4-BE49-F238E27FC236}">
                <a16:creationId xmlns:a16="http://schemas.microsoft.com/office/drawing/2014/main" id="{364C2EC9-7B9B-814A-9CDF-ACFE029E2B85}"/>
              </a:ext>
            </a:extLst>
          </p:cNvPr>
          <p:cNvSpPr>
            <a:spLocks noGrp="1" noChangeArrowheads="1"/>
          </p:cNvSpPr>
          <p:nvPr>
            <p:ph type="body" idx="1"/>
          </p:nvPr>
        </p:nvSpPr>
        <p:spPr>
          <a:noFill/>
        </p:spPr>
        <p:txBody>
          <a:bodyPr/>
          <a:lstStyle/>
          <a:p>
            <a:pPr marL="171450" indent="-171450" eaLnBrk="1" hangingPunct="1">
              <a:buFontTx/>
              <a:buChar char="-"/>
            </a:pPr>
            <a:r>
              <a:rPr lang="en-US" altLang="en-US" dirty="0"/>
              <a:t>But you may still have differential misclassification because time since the outcome may affect how well exposure is recalled</a:t>
            </a:r>
          </a:p>
          <a:p>
            <a:pPr marL="171450" indent="-171450" eaLnBrk="1" hangingPunct="1">
              <a:buFontTx/>
              <a:buChar char="-"/>
            </a:pPr>
            <a:r>
              <a:rPr lang="en-US" altLang="en-US" dirty="0"/>
              <a:t>Case-crossover studies </a:t>
            </a:r>
            <a:r>
              <a:rPr lang="en-US" altLang="en-US" b="1" dirty="0"/>
              <a:t>OFTEN</a:t>
            </a:r>
            <a:r>
              <a:rPr lang="en-US" altLang="en-US" dirty="0"/>
              <a:t> share with case-control studies the property that data collection for research is not initiated until after the event, and they share in the risk that the event itself may distort the data, through changes in memory, or through changes in information recording (e.g., the creation of a medical chart).</a:t>
            </a:r>
          </a:p>
          <a:p>
            <a:pPr marL="171450" indent="-171450" eaLnBrk="1" hangingPunct="1">
              <a:buFontTx/>
              <a:buChar char="-"/>
            </a:pPr>
            <a:r>
              <a:rPr lang="en-US" altLang="en-US" sz="1200" dirty="0"/>
              <a:t>Interviewers might make more of an effort to interview patients consistent with the hypothesis (reduced by standardized procedures) and temporal differences between case and control windows can bias results. Memory recall of exposure during case and control intervals may differ (e.g. exaggeration or denial of the exposure the day of the outcome). However, in the example of physical activity and MI, it was unlikely since patients were unaware of the hypothesis; the entire 26-hour period before the MI was treated as one long hazard period; heavy physical exertion is a rare event and is easy to remember and assess.</a:t>
            </a:r>
          </a:p>
          <a:p>
            <a:pPr marL="171450" indent="-171450" eaLnBrk="1" hangingPunct="1">
              <a:buFontTx/>
              <a:buChar char="-"/>
            </a:pPr>
            <a:r>
              <a:rPr lang="en-US" altLang="en-US" sz="1200" dirty="0"/>
              <a:t>More prone to misclassification than non-matched designs. Hence, information bias can be more severe than in case control studies. Non-differential misclassification tends to bias toward the null.</a:t>
            </a:r>
          </a:p>
          <a:p>
            <a:pPr marL="171450" indent="-171450" eaLnBrk="1" hangingPunct="1">
              <a:buFontTx/>
              <a:buChar char="-"/>
            </a:pPr>
            <a:r>
              <a:rPr lang="en-US" altLang="en-US" sz="1200" dirty="0"/>
              <a:t>Trends in exposure information quality will also bias the results.</a:t>
            </a:r>
          </a:p>
        </p:txBody>
      </p:sp>
    </p:spTree>
    <p:extLst>
      <p:ext uri="{BB962C8B-B14F-4D97-AF65-F5344CB8AC3E}">
        <p14:creationId xmlns:p14="http://schemas.microsoft.com/office/powerpoint/2010/main" val="3504143360"/>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D3DC8E-344A-4AFD-831C-16B2F2D6DCE1}" type="slidenum">
              <a:rPr lang="en-US" smtClean="0"/>
              <a:t>39</a:t>
            </a:fld>
            <a:endParaRPr lang="en-US"/>
          </a:p>
        </p:txBody>
      </p:sp>
    </p:spTree>
    <p:extLst>
      <p:ext uri="{BB962C8B-B14F-4D97-AF65-F5344CB8AC3E}">
        <p14:creationId xmlns:p14="http://schemas.microsoft.com/office/powerpoint/2010/main" val="23920629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dirty="0"/>
              <a:t>When you have a factor that confounds the relationship between exposure and outcome, you need to adjust for it in your analysis, whether or not you’ve matched.</a:t>
            </a:r>
          </a:p>
          <a:p>
            <a:pPr marL="171450" indent="-171450">
              <a:buFontTx/>
              <a:buChar char="-"/>
            </a:pPr>
            <a:r>
              <a:rPr lang="en-US" dirty="0"/>
              <a:t>In a case-control study, matching unto itself does not control for all of the bias, so you need to perform a stratified analysis</a:t>
            </a:r>
          </a:p>
          <a:p>
            <a:pPr marL="628650" lvl="1" indent="-171450">
              <a:buFontTx/>
              <a:buChar char="-"/>
            </a:pPr>
            <a:r>
              <a:rPr lang="en-US" dirty="0"/>
              <a:t>The two table cells that are not stratified will necessarily have bias</a:t>
            </a:r>
          </a:p>
          <a:p>
            <a:pPr marL="171450" lvl="0" indent="-171450">
              <a:buFontTx/>
              <a:buChar char="-"/>
            </a:pPr>
            <a:r>
              <a:rPr lang="en-US" dirty="0"/>
              <a:t>The matched analysis is more precise because you have a more even distribution of cases and controls across strata</a:t>
            </a:r>
          </a:p>
          <a:p>
            <a:pPr marL="628650" lvl="1" indent="-171450">
              <a:buFontTx/>
              <a:buChar char="-"/>
            </a:pPr>
            <a:r>
              <a:rPr lang="en-US" baseline="0" dirty="0"/>
              <a:t>The strength of the association between the exposure and matching factor influences how much more precision you get through adjustment</a:t>
            </a:r>
          </a:p>
          <a:p>
            <a:endParaRPr lang="en-US" dirty="0"/>
          </a:p>
          <a:p>
            <a:r>
              <a:rPr lang="en-US" baseline="0" dirty="0"/>
              <a:t>Not matched, unadjusted = confounding</a:t>
            </a:r>
          </a:p>
          <a:p>
            <a:r>
              <a:rPr lang="en-US" baseline="0" dirty="0"/>
              <a:t>Matched, unadjusted = selection bias</a:t>
            </a:r>
            <a:endParaRPr lang="en-US" dirty="0"/>
          </a:p>
          <a:p>
            <a:endParaRPr lang="en-US" dirty="0"/>
          </a:p>
          <a:p>
            <a:r>
              <a:rPr lang="en-US" baseline="0" dirty="0"/>
              <a:t>(This is the only time you should match)</a:t>
            </a:r>
          </a:p>
          <a:p>
            <a:endParaRPr lang="en-US" baseline="0" dirty="0"/>
          </a:p>
        </p:txBody>
      </p:sp>
      <p:sp>
        <p:nvSpPr>
          <p:cNvPr id="4" name="Slide Number Placeholder 3"/>
          <p:cNvSpPr>
            <a:spLocks noGrp="1"/>
          </p:cNvSpPr>
          <p:nvPr>
            <p:ph type="sldNum" sz="quarter" idx="10"/>
          </p:nvPr>
        </p:nvSpPr>
        <p:spPr/>
        <p:txBody>
          <a:bodyPr/>
          <a:lstStyle/>
          <a:p>
            <a:fld id="{C3D3DC8E-344A-4AFD-831C-16B2F2D6DCE1}" type="slidenum">
              <a:rPr lang="en-US" smtClean="0"/>
              <a:t>4</a:t>
            </a:fld>
            <a:endParaRPr lang="en-US"/>
          </a:p>
        </p:txBody>
      </p:sp>
    </p:spTree>
    <p:extLst>
      <p:ext uri="{BB962C8B-B14F-4D97-AF65-F5344CB8AC3E}">
        <p14:creationId xmlns:p14="http://schemas.microsoft.com/office/powerpoint/2010/main" val="2089508041"/>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D3DC8E-344A-4AFD-831C-16B2F2D6DCE1}" type="slidenum">
              <a:rPr lang="en-US" smtClean="0"/>
              <a:t>40</a:t>
            </a:fld>
            <a:endParaRPr lang="en-US"/>
          </a:p>
        </p:txBody>
      </p:sp>
    </p:spTree>
    <p:extLst>
      <p:ext uri="{BB962C8B-B14F-4D97-AF65-F5344CB8AC3E}">
        <p14:creationId xmlns:p14="http://schemas.microsoft.com/office/powerpoint/2010/main" val="2145597144"/>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D3DC8E-344A-4AFD-831C-16B2F2D6DCE1}" type="slidenum">
              <a:rPr lang="en-US" smtClean="0"/>
              <a:t>41</a:t>
            </a:fld>
            <a:endParaRPr lang="en-US"/>
          </a:p>
        </p:txBody>
      </p:sp>
    </p:spTree>
    <p:extLst>
      <p:ext uri="{BB962C8B-B14F-4D97-AF65-F5344CB8AC3E}">
        <p14:creationId xmlns:p14="http://schemas.microsoft.com/office/powerpoint/2010/main" val="987069264"/>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3D3DC8E-344A-4AFD-831C-16B2F2D6DCE1}" type="slidenum">
              <a:rPr lang="en-US" smtClean="0"/>
              <a:t>42</a:t>
            </a:fld>
            <a:endParaRPr lang="en-US"/>
          </a:p>
        </p:txBody>
      </p:sp>
    </p:spTree>
    <p:extLst>
      <p:ext uri="{BB962C8B-B14F-4D97-AF65-F5344CB8AC3E}">
        <p14:creationId xmlns:p14="http://schemas.microsoft.com/office/powerpoint/2010/main" val="340885409"/>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Slide Image Placeholder 1">
            <a:extLst>
              <a:ext uri="{FF2B5EF4-FFF2-40B4-BE49-F238E27FC236}">
                <a16:creationId xmlns:a16="http://schemas.microsoft.com/office/drawing/2014/main" id="{B4DCF258-301C-194F-8C28-349D51D10629}"/>
              </a:ext>
            </a:extLst>
          </p:cNvPr>
          <p:cNvSpPr>
            <a:spLocks noGrp="1" noRot="1" noChangeAspect="1" noChangeArrowheads="1" noTextEdit="1"/>
          </p:cNvSpPr>
          <p:nvPr>
            <p:ph type="sldImg"/>
          </p:nvPr>
        </p:nvSpPr>
        <p:spPr>
          <a:ln/>
        </p:spPr>
      </p:sp>
      <p:sp>
        <p:nvSpPr>
          <p:cNvPr id="129027" name="Notes Placeholder 2">
            <a:extLst>
              <a:ext uri="{FF2B5EF4-FFF2-40B4-BE49-F238E27FC236}">
                <a16:creationId xmlns:a16="http://schemas.microsoft.com/office/drawing/2014/main" id="{EA75882E-E0F9-C24C-9AAF-FDE11BC59DEB}"/>
              </a:ext>
            </a:extLst>
          </p:cNvPr>
          <p:cNvSpPr>
            <a:spLocks noGrp="1" noChangeArrowheads="1"/>
          </p:cNvSpPr>
          <p:nvPr>
            <p:ph type="body" idx="1"/>
          </p:nvPr>
        </p:nvSpPr>
        <p:spPr>
          <a:noFill/>
        </p:spPr>
        <p:txBody>
          <a:bodyPr/>
          <a:lstStyle/>
          <a:p>
            <a:pPr eaLnBrk="1" hangingPunct="1"/>
            <a:r>
              <a:rPr lang="en-US" altLang="en-US" dirty="0"/>
              <a:t>It is vulnerable to confounding arising from time trends in exposure (treatment) or confounders (indication): The case-crossover analysis depends on an assumption that the distribution of the study exposure is stable over time. It will be biased if there is a time trend in exposure: time is completely associated with selection (cases come only from the last period).</a:t>
            </a:r>
          </a:p>
          <a:p>
            <a:pPr eaLnBrk="1" hangingPunct="1"/>
            <a:endParaRPr lang="en-US" altLang="en-US" dirty="0"/>
          </a:p>
        </p:txBody>
      </p:sp>
      <p:sp>
        <p:nvSpPr>
          <p:cNvPr id="129028" name="Slide Number Placeholder 3">
            <a:extLst>
              <a:ext uri="{FF2B5EF4-FFF2-40B4-BE49-F238E27FC236}">
                <a16:creationId xmlns:a16="http://schemas.microsoft.com/office/drawing/2014/main" id="{4BB422E9-0028-0D4B-B7CE-BE610595DE62}"/>
              </a:ext>
            </a:extLst>
          </p:cNvPr>
          <p:cNvSpPr>
            <a:spLocks noGrp="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A417F0AC-C1D4-9746-960F-580DF0B96FCE}" type="slidenum">
              <a:rPr lang="en-US" altLang="en-US" sz="1200" smtClean="0"/>
              <a:pPr/>
              <a:t>43</a:t>
            </a:fld>
            <a:endParaRPr lang="en-US" altLang="en-US" sz="1200"/>
          </a:p>
        </p:txBody>
      </p:sp>
    </p:spTree>
    <p:extLst>
      <p:ext uri="{BB962C8B-B14F-4D97-AF65-F5344CB8AC3E}">
        <p14:creationId xmlns:p14="http://schemas.microsoft.com/office/powerpoint/2010/main" val="1885375579"/>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D3DC8E-344A-4AFD-831C-16B2F2D6DCE1}" type="slidenum">
              <a:rPr lang="en-US" smtClean="0"/>
              <a:t>44</a:t>
            </a:fld>
            <a:endParaRPr lang="en-US"/>
          </a:p>
        </p:txBody>
      </p:sp>
    </p:spTree>
    <p:extLst>
      <p:ext uri="{BB962C8B-B14F-4D97-AF65-F5344CB8AC3E}">
        <p14:creationId xmlns:p14="http://schemas.microsoft.com/office/powerpoint/2010/main" val="1623993402"/>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Time period is divided into fixed strata and referent days are selected within each stratum. Cases occurring early in the month will have most referent days later and cases near the end of the month will have most referent days earlier. </a:t>
            </a:r>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Time-stratified case-crossover: Sample cases and control periods randomly within strata of time so within a stratum you cannot predict when the case period occurred relative to the control time periods. Must assume population’s underlying risk of disease doesn’t change during the strata of time.</a:t>
            </a:r>
            <a:endParaRPr lang="en-US" dirty="0">
              <a:effectLst/>
            </a:endParaRPr>
          </a:p>
          <a:p>
            <a:endParaRPr lang="en-US" dirty="0"/>
          </a:p>
        </p:txBody>
      </p:sp>
      <p:sp>
        <p:nvSpPr>
          <p:cNvPr id="4" name="Slide Number Placeholder 3"/>
          <p:cNvSpPr>
            <a:spLocks noGrp="1"/>
          </p:cNvSpPr>
          <p:nvPr>
            <p:ph type="sldNum" sz="quarter" idx="5"/>
          </p:nvPr>
        </p:nvSpPr>
        <p:spPr/>
        <p:txBody>
          <a:bodyPr/>
          <a:lstStyle/>
          <a:p>
            <a:fld id="{C3D3DC8E-344A-4AFD-831C-16B2F2D6DCE1}" type="slidenum">
              <a:rPr lang="en-US" smtClean="0"/>
              <a:t>45</a:t>
            </a:fld>
            <a:endParaRPr lang="en-US"/>
          </a:p>
        </p:txBody>
      </p:sp>
    </p:spTree>
    <p:extLst>
      <p:ext uri="{BB962C8B-B14F-4D97-AF65-F5344CB8AC3E}">
        <p14:creationId xmlns:p14="http://schemas.microsoft.com/office/powerpoint/2010/main" val="4028137599"/>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a:extLst>
              <a:ext uri="{FF2B5EF4-FFF2-40B4-BE49-F238E27FC236}">
                <a16:creationId xmlns:a16="http://schemas.microsoft.com/office/drawing/2014/main" id="{C2154AB6-F046-BD4A-A13C-121E7F4F46D5}"/>
              </a:ext>
            </a:extLst>
          </p:cNvPr>
          <p:cNvSpPr>
            <a:spLocks noGrp="1" noChangeArrowheads="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74CAC3AA-9102-6A43-9E9F-BFC145907211}" type="slidenum">
              <a:rPr lang="en-US" altLang="en-US" sz="1200" smtClean="0"/>
              <a:pPr/>
              <a:t>46</a:t>
            </a:fld>
            <a:endParaRPr lang="en-US" altLang="en-US" sz="1200"/>
          </a:p>
        </p:txBody>
      </p:sp>
      <p:sp>
        <p:nvSpPr>
          <p:cNvPr id="72707" name="Rectangle 2">
            <a:extLst>
              <a:ext uri="{FF2B5EF4-FFF2-40B4-BE49-F238E27FC236}">
                <a16:creationId xmlns:a16="http://schemas.microsoft.com/office/drawing/2014/main" id="{C0EBB9F9-53B7-E740-945C-F1014578A945}"/>
              </a:ext>
            </a:extLst>
          </p:cNvPr>
          <p:cNvSpPr>
            <a:spLocks noGrp="1" noRot="1" noChangeAspect="1" noChangeArrowheads="1" noTextEdit="1"/>
          </p:cNvSpPr>
          <p:nvPr>
            <p:ph type="sldImg"/>
          </p:nvPr>
        </p:nvSpPr>
        <p:spPr>
          <a:ln/>
        </p:spPr>
      </p:sp>
      <p:sp>
        <p:nvSpPr>
          <p:cNvPr id="72708" name="Rectangle 3">
            <a:extLst>
              <a:ext uri="{FF2B5EF4-FFF2-40B4-BE49-F238E27FC236}">
                <a16:creationId xmlns:a16="http://schemas.microsoft.com/office/drawing/2014/main" id="{13B4F3E5-D6A2-FB45-9C13-EF64574D1C06}"/>
              </a:ext>
            </a:extLst>
          </p:cNvPr>
          <p:cNvSpPr>
            <a:spLocks noGrp="1" noChangeArrowheads="1"/>
          </p:cNvSpPr>
          <p:nvPr>
            <p:ph type="body" idx="1"/>
          </p:nvPr>
        </p:nvSpPr>
        <p:spPr>
          <a:noFill/>
        </p:spPr>
        <p:txBody>
          <a:bodyPr/>
          <a:lstStyle/>
          <a:p>
            <a:pPr eaLnBrk="1" hangingPunct="1"/>
            <a:r>
              <a:rPr lang="en-US" altLang="en-US" dirty="0"/>
              <a:t>Polytomous, or continuous exposure measures and multiple risk periods require a conditional logistic regression analysis.</a:t>
            </a:r>
          </a:p>
          <a:p>
            <a:pPr eaLnBrk="1" hangingPunct="1"/>
            <a:r>
              <a:rPr lang="en-US" altLang="en-US" dirty="0"/>
              <a:t>Risk periods of varying length can be analyzed using the techniques of stratified analysis of person-time data.  </a:t>
            </a:r>
          </a:p>
          <a:p>
            <a:pPr eaLnBrk="1" hangingPunct="1"/>
            <a:endParaRPr lang="en-US" altLang="en-US" dirty="0"/>
          </a:p>
          <a:p>
            <a:pPr eaLnBrk="1" hangingPunct="1"/>
            <a:r>
              <a:rPr lang="en-US" altLang="en-US" dirty="0"/>
              <a:t>The matched analysis may also be stratified by fixed personal characteristics to look for factors that modify the effect of the exposure on the risk of outcome.</a:t>
            </a:r>
          </a:p>
          <a:p>
            <a:pPr eaLnBrk="1" hangingPunct="1"/>
            <a:endParaRPr lang="en-US" altLang="en-US" dirty="0"/>
          </a:p>
          <a:p>
            <a:pPr eaLnBrk="1" hangingPunct="1"/>
            <a:r>
              <a:rPr lang="en-US" altLang="en-US" dirty="0" err="1"/>
              <a:t>McNemar’s</a:t>
            </a:r>
            <a:r>
              <a:rPr lang="en-US" altLang="en-US" dirty="0"/>
              <a:t> test can only handle pairs of data</a:t>
            </a:r>
          </a:p>
          <a:p>
            <a:pPr eaLnBrk="1" hangingPunct="1"/>
            <a:r>
              <a:rPr lang="en-US" altLang="en-US" dirty="0"/>
              <a:t>Mantel-</a:t>
            </a:r>
            <a:r>
              <a:rPr lang="en-US" altLang="en-US" dirty="0" err="1"/>
              <a:t>Haenszel</a:t>
            </a:r>
            <a:r>
              <a:rPr lang="en-US" altLang="en-US" dirty="0"/>
              <a:t> can handle multiple 2 x 2 x k tables from stratified samples. For pairs of data, the MH OR and </a:t>
            </a:r>
            <a:r>
              <a:rPr lang="en-US" altLang="en-US" dirty="0" err="1"/>
              <a:t>McNemar’s</a:t>
            </a:r>
            <a:r>
              <a:rPr lang="en-US" altLang="en-US" dirty="0"/>
              <a:t> test are the same.</a:t>
            </a:r>
          </a:p>
        </p:txBody>
      </p:sp>
    </p:spTree>
    <p:extLst>
      <p:ext uri="{BB962C8B-B14F-4D97-AF65-F5344CB8AC3E}">
        <p14:creationId xmlns:p14="http://schemas.microsoft.com/office/powerpoint/2010/main" val="1193326350"/>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D3DC8E-344A-4AFD-831C-16B2F2D6DCE1}" type="slidenum">
              <a:rPr lang="en-US" smtClean="0"/>
              <a:t>47</a:t>
            </a:fld>
            <a:endParaRPr lang="en-US"/>
          </a:p>
        </p:txBody>
      </p:sp>
    </p:spTree>
    <p:extLst>
      <p:ext uri="{BB962C8B-B14F-4D97-AF65-F5344CB8AC3E}">
        <p14:creationId xmlns:p14="http://schemas.microsoft.com/office/powerpoint/2010/main" val="1281753216"/>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7">
            <a:extLst>
              <a:ext uri="{FF2B5EF4-FFF2-40B4-BE49-F238E27FC236}">
                <a16:creationId xmlns:a16="http://schemas.microsoft.com/office/drawing/2014/main" id="{80BC7F91-D2CC-3B4B-A9BA-41551C155FEF}"/>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62849CB7-097F-3743-8ECB-4C4FB2FAE2BB}" type="slidenum">
              <a:rPr lang="en-US" altLang="en-US" sz="1200" smtClean="0">
                <a:solidFill>
                  <a:schemeClr val="tx1"/>
                </a:solidFill>
                <a:latin typeface="Arial" panose="020B0604020202020204" pitchFamily="34" charset="0"/>
                <a:ea typeface="MS PGothic" panose="020B0600070205080204" pitchFamily="34" charset="-128"/>
              </a:rPr>
              <a:pPr/>
              <a:t>48</a:t>
            </a:fld>
            <a:endParaRPr lang="en-US" altLang="en-US" sz="1200">
              <a:solidFill>
                <a:schemeClr val="tx1"/>
              </a:solidFill>
              <a:latin typeface="Arial" panose="020B0604020202020204" pitchFamily="34" charset="0"/>
              <a:ea typeface="MS PGothic" panose="020B0600070205080204" pitchFamily="34" charset="-128"/>
            </a:endParaRPr>
          </a:p>
        </p:txBody>
      </p:sp>
      <p:sp>
        <p:nvSpPr>
          <p:cNvPr id="96259" name="Rectangle 2">
            <a:extLst>
              <a:ext uri="{FF2B5EF4-FFF2-40B4-BE49-F238E27FC236}">
                <a16:creationId xmlns:a16="http://schemas.microsoft.com/office/drawing/2014/main" id="{760D33B8-0D81-DD45-BE22-6BFF8776AA22}"/>
              </a:ext>
            </a:extLst>
          </p:cNvPr>
          <p:cNvSpPr>
            <a:spLocks noGrp="1" noRot="1" noChangeAspect="1" noChangeArrowheads="1" noTextEdit="1"/>
          </p:cNvSpPr>
          <p:nvPr>
            <p:ph type="sldImg"/>
          </p:nvPr>
        </p:nvSpPr>
        <p:spPr>
          <a:ln/>
        </p:spPr>
      </p:sp>
      <p:sp>
        <p:nvSpPr>
          <p:cNvPr id="96260" name="Rectangle 3">
            <a:extLst>
              <a:ext uri="{FF2B5EF4-FFF2-40B4-BE49-F238E27FC236}">
                <a16:creationId xmlns:a16="http://schemas.microsoft.com/office/drawing/2014/main" id="{31836AFC-11A7-0D45-BE3C-38E3211F9E1E}"/>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latin typeface="Arial" panose="020B0604020202020204" pitchFamily="34" charset="0"/>
            </a:endParaRPr>
          </a:p>
        </p:txBody>
      </p:sp>
    </p:spTree>
    <p:extLst>
      <p:ext uri="{BB962C8B-B14F-4D97-AF65-F5344CB8AC3E}">
        <p14:creationId xmlns:p14="http://schemas.microsoft.com/office/powerpoint/2010/main" val="2422606304"/>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7">
            <a:extLst>
              <a:ext uri="{FF2B5EF4-FFF2-40B4-BE49-F238E27FC236}">
                <a16:creationId xmlns:a16="http://schemas.microsoft.com/office/drawing/2014/main" id="{F5094CCF-7C8C-AA43-BFAA-5DD51C8AAD77}"/>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D677EE90-AADF-8943-89DC-A717806405C9}" type="slidenum">
              <a:rPr lang="en-US" altLang="en-US" sz="1200" smtClean="0">
                <a:solidFill>
                  <a:schemeClr val="tx1"/>
                </a:solidFill>
                <a:latin typeface="Arial" panose="020B0604020202020204" pitchFamily="34" charset="0"/>
                <a:ea typeface="MS PGothic" panose="020B0600070205080204" pitchFamily="34" charset="-128"/>
              </a:rPr>
              <a:pPr/>
              <a:t>49</a:t>
            </a:fld>
            <a:endParaRPr lang="en-US" altLang="en-US" sz="1200">
              <a:solidFill>
                <a:schemeClr val="tx1"/>
              </a:solidFill>
              <a:latin typeface="Arial" panose="020B0604020202020204" pitchFamily="34" charset="0"/>
              <a:ea typeface="MS PGothic" panose="020B0600070205080204" pitchFamily="34" charset="-128"/>
            </a:endParaRPr>
          </a:p>
        </p:txBody>
      </p:sp>
      <p:sp>
        <p:nvSpPr>
          <p:cNvPr id="98307" name="Rectangle 2">
            <a:extLst>
              <a:ext uri="{FF2B5EF4-FFF2-40B4-BE49-F238E27FC236}">
                <a16:creationId xmlns:a16="http://schemas.microsoft.com/office/drawing/2014/main" id="{1C89C198-0EB8-0B4E-B2DE-A665317BC090}"/>
              </a:ext>
            </a:extLst>
          </p:cNvPr>
          <p:cNvSpPr>
            <a:spLocks noGrp="1" noRot="1" noChangeAspect="1" noChangeArrowheads="1" noTextEdit="1"/>
          </p:cNvSpPr>
          <p:nvPr>
            <p:ph type="sldImg"/>
          </p:nvPr>
        </p:nvSpPr>
        <p:spPr>
          <a:ln/>
        </p:spPr>
      </p:sp>
      <p:sp>
        <p:nvSpPr>
          <p:cNvPr id="98308" name="Rectangle 3">
            <a:extLst>
              <a:ext uri="{FF2B5EF4-FFF2-40B4-BE49-F238E27FC236}">
                <a16:creationId xmlns:a16="http://schemas.microsoft.com/office/drawing/2014/main" id="{59025FD3-F501-9543-87D9-A113DBA9B60D}"/>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latin typeface="Arial" panose="020B0604020202020204" pitchFamily="34" charset="0"/>
            </a:endParaRPr>
          </a:p>
        </p:txBody>
      </p:sp>
    </p:spTree>
    <p:extLst>
      <p:ext uri="{BB962C8B-B14F-4D97-AF65-F5344CB8AC3E}">
        <p14:creationId xmlns:p14="http://schemas.microsoft.com/office/powerpoint/2010/main" val="1063266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endParaRPr lang="en-US" dirty="0">
              <a:sym typeface="Wingdings" pitchFamily="2" charset="2"/>
            </a:endParaRPr>
          </a:p>
        </p:txBody>
      </p:sp>
      <p:sp>
        <p:nvSpPr>
          <p:cNvPr id="4" name="Slide Number Placeholder 3"/>
          <p:cNvSpPr>
            <a:spLocks noGrp="1"/>
          </p:cNvSpPr>
          <p:nvPr>
            <p:ph type="sldNum" sz="quarter" idx="10"/>
          </p:nvPr>
        </p:nvSpPr>
        <p:spPr/>
        <p:txBody>
          <a:bodyPr/>
          <a:lstStyle/>
          <a:p>
            <a:fld id="{C3D3DC8E-344A-4AFD-831C-16B2F2D6DCE1}" type="slidenum">
              <a:rPr lang="en-US" smtClean="0"/>
              <a:t>5</a:t>
            </a:fld>
            <a:endParaRPr lang="en-US"/>
          </a:p>
        </p:txBody>
      </p:sp>
    </p:spTree>
    <p:extLst>
      <p:ext uri="{BB962C8B-B14F-4D97-AF65-F5344CB8AC3E}">
        <p14:creationId xmlns:p14="http://schemas.microsoft.com/office/powerpoint/2010/main" val="43416996"/>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D3DC8E-344A-4AFD-831C-16B2F2D6DCE1}" type="slidenum">
              <a:rPr lang="en-US" smtClean="0"/>
              <a:t>50</a:t>
            </a:fld>
            <a:endParaRPr lang="en-US"/>
          </a:p>
        </p:txBody>
      </p:sp>
    </p:spTree>
    <p:extLst>
      <p:ext uri="{BB962C8B-B14F-4D97-AF65-F5344CB8AC3E}">
        <p14:creationId xmlns:p14="http://schemas.microsoft.com/office/powerpoint/2010/main" val="3778735018"/>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a:extLst>
              <a:ext uri="{FF2B5EF4-FFF2-40B4-BE49-F238E27FC236}">
                <a16:creationId xmlns:a16="http://schemas.microsoft.com/office/drawing/2014/main" id="{2EF8E641-C33F-8441-8A42-2099BAAA816B}"/>
              </a:ext>
            </a:extLst>
          </p:cNvPr>
          <p:cNvSpPr txBox="1">
            <a:spLocks noGrp="1" noChangeArrowheads="1"/>
          </p:cNvSpPr>
          <p:nvPr/>
        </p:nvSpPr>
        <p:spPr bwMode="auto">
          <a:xfrm>
            <a:off x="5181600" y="6515100"/>
            <a:ext cx="39624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pPr algn="r" eaLnBrk="1" hangingPunct="1"/>
            <a:fld id="{60B4999C-2767-5D46-8272-A5CFEDD5965D}" type="slidenum">
              <a:rPr lang="en-US" altLang="en-US" sz="1200">
                <a:solidFill>
                  <a:schemeClr val="tx1"/>
                </a:solidFill>
                <a:latin typeface="Arial" panose="020B0604020202020204" pitchFamily="34" charset="0"/>
                <a:ea typeface="ヒラギノ角ゴ Pro W3" panose="020B0300000000000000" pitchFamily="34" charset="-128"/>
                <a:cs typeface="ヒラギノ角ゴ Pro W3" panose="020B0300000000000000" pitchFamily="34" charset="-128"/>
              </a:rPr>
              <a:pPr algn="r" eaLnBrk="1" hangingPunct="1"/>
              <a:t>51</a:t>
            </a:fld>
            <a:endParaRPr lang="en-US" altLang="en-US" sz="1200">
              <a:solidFill>
                <a:schemeClr val="tx1"/>
              </a:solidFill>
              <a:latin typeface="Arial" panose="020B0604020202020204" pitchFamily="34" charset="0"/>
              <a:ea typeface="ヒラギノ角ゴ Pro W3" panose="020B0300000000000000" pitchFamily="34" charset="-128"/>
              <a:cs typeface="ヒラギノ角ゴ Pro W3" panose="020B0300000000000000" pitchFamily="34" charset="-128"/>
            </a:endParaRPr>
          </a:p>
        </p:txBody>
      </p:sp>
      <p:sp>
        <p:nvSpPr>
          <p:cNvPr id="37891" name="Rectangle 2">
            <a:extLst>
              <a:ext uri="{FF2B5EF4-FFF2-40B4-BE49-F238E27FC236}">
                <a16:creationId xmlns:a16="http://schemas.microsoft.com/office/drawing/2014/main" id="{E7CE6A44-1ACB-2546-AD02-EA31E4E693DA}"/>
              </a:ext>
            </a:extLst>
          </p:cNvPr>
          <p:cNvSpPr>
            <a:spLocks noGrp="1" noRot="1" noChangeAspect="1" noChangeArrowheads="1" noTextEdit="1"/>
          </p:cNvSpPr>
          <p:nvPr>
            <p:ph type="sldImg"/>
          </p:nvPr>
        </p:nvSpPr>
        <p:spPr>
          <a:ln/>
        </p:spPr>
      </p:sp>
      <p:sp>
        <p:nvSpPr>
          <p:cNvPr id="37892" name="Rectangle 3">
            <a:extLst>
              <a:ext uri="{FF2B5EF4-FFF2-40B4-BE49-F238E27FC236}">
                <a16:creationId xmlns:a16="http://schemas.microsoft.com/office/drawing/2014/main" id="{103B06A0-65C7-574A-BD48-8E5E31285F31}"/>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latin typeface="Arial" panose="020B0604020202020204" pitchFamily="34" charset="0"/>
              </a:rPr>
              <a:t>Case-crossover studies are matched cohort studies that take personal matching to its limit: </a:t>
            </a:r>
          </a:p>
          <a:p>
            <a:pPr eaLnBrk="1" hangingPunct="1"/>
            <a:r>
              <a:rPr lang="en-US" altLang="en-US">
                <a:latin typeface="Arial" panose="020B0604020202020204" pitchFamily="34" charset="0"/>
              </a:rPr>
              <a:t>The individual forms the unit of stratification, and the comparison is between different exposure windows within individuals.</a:t>
            </a:r>
          </a:p>
        </p:txBody>
      </p:sp>
    </p:spTree>
    <p:extLst>
      <p:ext uri="{BB962C8B-B14F-4D97-AF65-F5344CB8AC3E}">
        <p14:creationId xmlns:p14="http://schemas.microsoft.com/office/powerpoint/2010/main" val="930244434"/>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7">
            <a:extLst>
              <a:ext uri="{FF2B5EF4-FFF2-40B4-BE49-F238E27FC236}">
                <a16:creationId xmlns:a16="http://schemas.microsoft.com/office/drawing/2014/main" id="{D090136D-7B2B-8C4E-8DB1-B1E7B877ECB3}"/>
              </a:ext>
            </a:extLst>
          </p:cNvPr>
          <p:cNvSpPr>
            <a:spLocks noGrp="1" noChangeArrowheads="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EE319AD2-FA03-0847-9A1D-C8B903BB02F2}" type="slidenum">
              <a:rPr lang="en-US" altLang="en-US" sz="1200" smtClean="0"/>
              <a:pPr/>
              <a:t>52</a:t>
            </a:fld>
            <a:endParaRPr lang="en-US" altLang="en-US" sz="1200"/>
          </a:p>
        </p:txBody>
      </p:sp>
      <p:sp>
        <p:nvSpPr>
          <p:cNvPr id="103427" name="Rectangle 2">
            <a:extLst>
              <a:ext uri="{FF2B5EF4-FFF2-40B4-BE49-F238E27FC236}">
                <a16:creationId xmlns:a16="http://schemas.microsoft.com/office/drawing/2014/main" id="{C9FE8D34-3732-7841-A080-662EF3BBFCC8}"/>
              </a:ext>
            </a:extLst>
          </p:cNvPr>
          <p:cNvSpPr>
            <a:spLocks noGrp="1" noRot="1" noChangeAspect="1" noChangeArrowheads="1" noTextEdit="1"/>
          </p:cNvSpPr>
          <p:nvPr>
            <p:ph type="sldImg"/>
          </p:nvPr>
        </p:nvSpPr>
        <p:spPr>
          <a:ln/>
        </p:spPr>
      </p:sp>
      <p:sp>
        <p:nvSpPr>
          <p:cNvPr id="103428" name="Rectangle 3">
            <a:extLst>
              <a:ext uri="{FF2B5EF4-FFF2-40B4-BE49-F238E27FC236}">
                <a16:creationId xmlns:a16="http://schemas.microsoft.com/office/drawing/2014/main" id="{F0200B2B-5F13-A447-AEDA-6223824C84D9}"/>
              </a:ext>
            </a:extLst>
          </p:cNvPr>
          <p:cNvSpPr>
            <a:spLocks noGrp="1" noChangeArrowheads="1"/>
          </p:cNvSpPr>
          <p:nvPr>
            <p:ph type="body" idx="1"/>
          </p:nvPr>
        </p:nvSpPr>
        <p:spPr>
          <a:noFill/>
        </p:spPr>
        <p:txBody>
          <a:bodyPr/>
          <a:lstStyle/>
          <a:p>
            <a:pPr eaLnBrk="1" hangingPunct="1"/>
            <a:endParaRPr lang="en-US" altLang="en-US"/>
          </a:p>
        </p:txBody>
      </p:sp>
    </p:spTree>
    <p:extLst>
      <p:ext uri="{BB962C8B-B14F-4D97-AF65-F5344CB8AC3E}">
        <p14:creationId xmlns:p14="http://schemas.microsoft.com/office/powerpoint/2010/main" val="1207083426"/>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7">
            <a:extLst>
              <a:ext uri="{FF2B5EF4-FFF2-40B4-BE49-F238E27FC236}">
                <a16:creationId xmlns:a16="http://schemas.microsoft.com/office/drawing/2014/main" id="{F9E24891-AEB6-5144-ACA3-4F7797179A9E}"/>
              </a:ext>
            </a:extLst>
          </p:cNvPr>
          <p:cNvSpPr>
            <a:spLocks noGrp="1" noChangeArrowheads="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706DED9E-40CB-B541-A8B1-CBB9E550570C}" type="slidenum">
              <a:rPr lang="en-US" altLang="en-US" sz="1200" smtClean="0"/>
              <a:pPr/>
              <a:t>53</a:t>
            </a:fld>
            <a:endParaRPr lang="en-US" altLang="en-US" sz="1200"/>
          </a:p>
        </p:txBody>
      </p:sp>
      <p:sp>
        <p:nvSpPr>
          <p:cNvPr id="105475" name="Rectangle 2">
            <a:extLst>
              <a:ext uri="{FF2B5EF4-FFF2-40B4-BE49-F238E27FC236}">
                <a16:creationId xmlns:a16="http://schemas.microsoft.com/office/drawing/2014/main" id="{0ED56977-E618-ED4C-A90A-14CBD97ED2DD}"/>
              </a:ext>
            </a:extLst>
          </p:cNvPr>
          <p:cNvSpPr>
            <a:spLocks noGrp="1" noRot="1" noChangeAspect="1" noChangeArrowheads="1" noTextEdit="1"/>
          </p:cNvSpPr>
          <p:nvPr>
            <p:ph type="sldImg"/>
          </p:nvPr>
        </p:nvSpPr>
        <p:spPr>
          <a:ln/>
        </p:spPr>
      </p:sp>
      <p:sp>
        <p:nvSpPr>
          <p:cNvPr id="105476" name="Rectangle 3">
            <a:extLst>
              <a:ext uri="{FF2B5EF4-FFF2-40B4-BE49-F238E27FC236}">
                <a16:creationId xmlns:a16="http://schemas.microsoft.com/office/drawing/2014/main" id="{B9E91A85-4B83-4B4C-B8C9-EED411B37352}"/>
              </a:ext>
            </a:extLst>
          </p:cNvPr>
          <p:cNvSpPr>
            <a:spLocks noGrp="1" noChangeArrowheads="1"/>
          </p:cNvSpPr>
          <p:nvPr>
            <p:ph type="body" idx="1"/>
          </p:nvPr>
        </p:nvSpPr>
        <p:spPr>
          <a:noFill/>
        </p:spPr>
        <p:txBody>
          <a:bodyPr/>
          <a:lstStyle/>
          <a:p>
            <a:pPr eaLnBrk="1" hangingPunct="1"/>
            <a:r>
              <a:rPr lang="en-US" altLang="en-US"/>
              <a:t>We can create a matched 2 by 2 table where we will have</a:t>
            </a:r>
          </a:p>
          <a:p>
            <a:pPr eaLnBrk="1" hangingPunct="1"/>
            <a:r>
              <a:rPr lang="en-US" altLang="en-US"/>
              <a:t>The matched OR is estimated by dividing the number of cases exposed ONLY during the case window by the number of cases exposed ONLY during the Reference window. We call these pairs of data discordant pairs, since they were exposed at one point in time but not the other. Only discordant pairs count in the analyses</a:t>
            </a:r>
          </a:p>
        </p:txBody>
      </p:sp>
    </p:spTree>
    <p:extLst>
      <p:ext uri="{BB962C8B-B14F-4D97-AF65-F5344CB8AC3E}">
        <p14:creationId xmlns:p14="http://schemas.microsoft.com/office/powerpoint/2010/main" val="3305648891"/>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Slide Image Placeholder 1">
            <a:extLst>
              <a:ext uri="{FF2B5EF4-FFF2-40B4-BE49-F238E27FC236}">
                <a16:creationId xmlns:a16="http://schemas.microsoft.com/office/drawing/2014/main" id="{3350DA25-1689-E349-BDF0-CADE199B266D}"/>
              </a:ext>
            </a:extLst>
          </p:cNvPr>
          <p:cNvSpPr>
            <a:spLocks noGrp="1" noRot="1" noChangeAspect="1" noChangeArrowheads="1" noTextEdit="1"/>
          </p:cNvSpPr>
          <p:nvPr>
            <p:ph type="sldImg"/>
          </p:nvPr>
        </p:nvSpPr>
        <p:spPr>
          <a:ln/>
        </p:spPr>
      </p:sp>
      <p:sp>
        <p:nvSpPr>
          <p:cNvPr id="107523" name="Notes Placeholder 2">
            <a:extLst>
              <a:ext uri="{FF2B5EF4-FFF2-40B4-BE49-F238E27FC236}">
                <a16:creationId xmlns:a16="http://schemas.microsoft.com/office/drawing/2014/main" id="{78753585-7DD2-D747-A8DD-902A14606CF8}"/>
              </a:ext>
            </a:extLst>
          </p:cNvPr>
          <p:cNvSpPr>
            <a:spLocks noGrp="1" noChangeArrowheads="1"/>
          </p:cNvSpPr>
          <p:nvPr>
            <p:ph type="body" idx="1"/>
          </p:nvPr>
        </p:nvSpPr>
        <p:spPr>
          <a:noFill/>
        </p:spPr>
        <p:txBody>
          <a:bodyPr/>
          <a:lstStyle/>
          <a:p>
            <a:r>
              <a:rPr lang="en-US" altLang="en-US" b="1"/>
              <a:t>True.</a:t>
            </a:r>
            <a:r>
              <a:rPr lang="en-US" altLang="en-US"/>
              <a:t> Person with the same exposure level (and covariate levels, if covariates are included) are “concordant” for the exposure and covariates. Only persons with discordance between case and control windows in exposure or covariates can add something to relative risk estimates.</a:t>
            </a:r>
          </a:p>
          <a:p>
            <a:r>
              <a:rPr lang="en-US" altLang="en-US"/>
              <a:t>.</a:t>
            </a:r>
          </a:p>
        </p:txBody>
      </p:sp>
      <p:sp>
        <p:nvSpPr>
          <p:cNvPr id="107524" name="Slide Number Placeholder 3">
            <a:extLst>
              <a:ext uri="{FF2B5EF4-FFF2-40B4-BE49-F238E27FC236}">
                <a16:creationId xmlns:a16="http://schemas.microsoft.com/office/drawing/2014/main" id="{BDB2ECCE-D68B-3A4B-BC73-3A0F4DAB178C}"/>
              </a:ext>
            </a:extLst>
          </p:cNvPr>
          <p:cNvSpPr>
            <a:spLocks noGrp="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A3B32C9F-234A-BD43-9127-199BBFC88884}" type="slidenum">
              <a:rPr lang="en-US" altLang="en-US" sz="1200" smtClean="0"/>
              <a:pPr/>
              <a:t>54</a:t>
            </a:fld>
            <a:endParaRPr lang="en-US" altLang="en-US" sz="1200"/>
          </a:p>
        </p:txBody>
      </p:sp>
    </p:spTree>
    <p:extLst>
      <p:ext uri="{BB962C8B-B14F-4D97-AF65-F5344CB8AC3E}">
        <p14:creationId xmlns:p14="http://schemas.microsoft.com/office/powerpoint/2010/main" val="2553917247"/>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D3DC8E-344A-4AFD-831C-16B2F2D6DCE1}" type="slidenum">
              <a:rPr lang="en-US" smtClean="0"/>
              <a:t>55</a:t>
            </a:fld>
            <a:endParaRPr lang="en-US"/>
          </a:p>
        </p:txBody>
      </p:sp>
    </p:spTree>
    <p:extLst>
      <p:ext uri="{BB962C8B-B14F-4D97-AF65-F5344CB8AC3E}">
        <p14:creationId xmlns:p14="http://schemas.microsoft.com/office/powerpoint/2010/main" val="1508277391"/>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D3DC8E-344A-4AFD-831C-16B2F2D6DCE1}" type="slidenum">
              <a:rPr lang="en-US" smtClean="0"/>
              <a:t>56</a:t>
            </a:fld>
            <a:endParaRPr lang="en-US"/>
          </a:p>
        </p:txBody>
      </p:sp>
    </p:spTree>
    <p:extLst>
      <p:ext uri="{BB962C8B-B14F-4D97-AF65-F5344CB8AC3E}">
        <p14:creationId xmlns:p14="http://schemas.microsoft.com/office/powerpoint/2010/main" val="368414585"/>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7">
            <a:extLst>
              <a:ext uri="{FF2B5EF4-FFF2-40B4-BE49-F238E27FC236}">
                <a16:creationId xmlns:a16="http://schemas.microsoft.com/office/drawing/2014/main" id="{0E4A5082-1EEE-504A-966C-37E40F05532F}"/>
              </a:ext>
            </a:extLst>
          </p:cNvPr>
          <p:cNvSpPr>
            <a:spLocks noGrp="1" noChangeArrowheads="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3849B4E1-D4C8-944F-8AAA-FE936D5195A9}" type="slidenum">
              <a:rPr lang="en-US" altLang="en-US" sz="1200" smtClean="0"/>
              <a:pPr/>
              <a:t>57</a:t>
            </a:fld>
            <a:endParaRPr lang="en-US" altLang="en-US" sz="1200"/>
          </a:p>
        </p:txBody>
      </p:sp>
      <p:sp>
        <p:nvSpPr>
          <p:cNvPr id="91139" name="Rectangle 2">
            <a:extLst>
              <a:ext uri="{FF2B5EF4-FFF2-40B4-BE49-F238E27FC236}">
                <a16:creationId xmlns:a16="http://schemas.microsoft.com/office/drawing/2014/main" id="{CD23CCA7-2764-8E48-8C51-6DEA0FC0876C}"/>
              </a:ext>
            </a:extLst>
          </p:cNvPr>
          <p:cNvSpPr>
            <a:spLocks noGrp="1" noRot="1" noChangeAspect="1" noChangeArrowheads="1" noTextEdit="1"/>
          </p:cNvSpPr>
          <p:nvPr>
            <p:ph type="sldImg"/>
          </p:nvPr>
        </p:nvSpPr>
        <p:spPr>
          <a:ln/>
        </p:spPr>
      </p:sp>
      <p:sp>
        <p:nvSpPr>
          <p:cNvPr id="91140" name="Rectangle 3">
            <a:extLst>
              <a:ext uri="{FF2B5EF4-FFF2-40B4-BE49-F238E27FC236}">
                <a16:creationId xmlns:a16="http://schemas.microsoft.com/office/drawing/2014/main" id="{1F44E018-075F-CA49-952A-C2F945880B2C}"/>
              </a:ext>
            </a:extLst>
          </p:cNvPr>
          <p:cNvSpPr>
            <a:spLocks noGrp="1" noChangeArrowheads="1"/>
          </p:cNvSpPr>
          <p:nvPr>
            <p:ph type="body" idx="1"/>
          </p:nvPr>
        </p:nvSpPr>
        <p:spPr>
          <a:noFill/>
        </p:spPr>
        <p:txBody>
          <a:bodyPr/>
          <a:lstStyle/>
          <a:p>
            <a:pPr eaLnBrk="1" hangingPunct="1"/>
            <a:r>
              <a:rPr lang="en-US" altLang="en-US" dirty="0"/>
              <a:t>Person-time denominators</a:t>
            </a:r>
          </a:p>
          <a:p>
            <a:pPr eaLnBrk="1" hangingPunct="1"/>
            <a:r>
              <a:rPr lang="en-US" altLang="en-US" dirty="0"/>
              <a:t>T cancels </a:t>
            </a:r>
            <a:r>
              <a:rPr lang="en-US" altLang="en-US" sz="1200" dirty="0">
                <a:latin typeface="Helvetica Neue" panose="02000503000000020004" pitchFamily="2" charset="0"/>
                <a:ea typeface="Helvetica Neue" panose="02000503000000020004" pitchFamily="2" charset="0"/>
                <a:cs typeface="Helvetica Neue" panose="02000503000000020004" pitchFamily="2" charset="0"/>
              </a:rPr>
              <a:t>If same length for cases and controls</a:t>
            </a:r>
            <a:endParaRPr lang="en-US" altLang="en-US" dirty="0"/>
          </a:p>
          <a:p>
            <a:pPr eaLnBrk="1" hangingPunct="1"/>
            <a:r>
              <a:rPr lang="en-US" altLang="en-US" dirty="0"/>
              <a:t>Simplifies to sum of time not exposed for exposed cases / sum of time exposed for not exposed cases</a:t>
            </a:r>
          </a:p>
          <a:p>
            <a:pPr eaLnBrk="1" hangingPunct="1"/>
            <a:endParaRPr lang="en-US" altLang="en-US" dirty="0"/>
          </a:p>
          <a:p>
            <a:pPr eaLnBrk="1" hangingPunct="1">
              <a:defRPr/>
            </a:pPr>
            <a:r>
              <a:rPr lang="en-US" altLang="en-US" sz="1200" dirty="0">
                <a:latin typeface="Helvetica Neue" panose="02000503000000020004" pitchFamily="2" charset="0"/>
                <a:ea typeface="Helvetica Neue" panose="02000503000000020004" pitchFamily="2" charset="0"/>
                <a:cs typeface="Helvetica Neue" panose="02000503000000020004" pitchFamily="2" charset="0"/>
              </a:rPr>
              <a:t>, then equation simplifies to:</a:t>
            </a:r>
          </a:p>
          <a:p>
            <a:pPr eaLnBrk="1" hangingPunct="1">
              <a:defRPr/>
            </a:pPr>
            <a:endParaRPr lang="en-US" altLang="en-US" sz="1200" dirty="0">
              <a:latin typeface="Helvetica Neue" panose="02000503000000020004" pitchFamily="2" charset="0"/>
              <a:ea typeface="Helvetica Neue" panose="02000503000000020004" pitchFamily="2" charset="0"/>
              <a:cs typeface="Helvetica Neue" panose="02000503000000020004" pitchFamily="2" charset="0"/>
            </a:endParaRPr>
          </a:p>
          <a:p>
            <a:pPr eaLnBrk="1" hangingPunct="1">
              <a:defRPr/>
            </a:pPr>
            <a:r>
              <a:rPr lang="en-US" altLang="en-US" sz="1200" dirty="0">
                <a:latin typeface="Helvetica Neue" panose="02000503000000020004" pitchFamily="2" charset="0"/>
                <a:ea typeface="Helvetica Neue" panose="02000503000000020004" pitchFamily="2" charset="0"/>
                <a:cs typeface="Helvetica Neue" panose="02000503000000020004" pitchFamily="2" charset="0"/>
              </a:rPr>
              <a:t>RR</a:t>
            </a:r>
            <a:r>
              <a:rPr lang="en-US" altLang="en-US" sz="1200" baseline="-25000" dirty="0">
                <a:latin typeface="Helvetica Neue" panose="02000503000000020004" pitchFamily="2" charset="0"/>
                <a:ea typeface="Helvetica Neue" panose="02000503000000020004" pitchFamily="2" charset="0"/>
                <a:cs typeface="Helvetica Neue" panose="02000503000000020004" pitchFamily="2" charset="0"/>
              </a:rPr>
              <a:t>MH</a:t>
            </a:r>
            <a:r>
              <a:rPr lang="en-US" altLang="en-US" sz="1200" dirty="0">
                <a:latin typeface="Helvetica Neue" panose="02000503000000020004" pitchFamily="2" charset="0"/>
                <a:ea typeface="Helvetica Neue" panose="02000503000000020004" pitchFamily="2" charset="0"/>
                <a:cs typeface="Helvetica Neue" panose="02000503000000020004" pitchFamily="2" charset="0"/>
              </a:rPr>
              <a:t> = </a:t>
            </a:r>
            <a:r>
              <a:rPr lang="en-US" altLang="en-US" sz="1200" u="sng" dirty="0">
                <a:latin typeface="Helvetica Neue" panose="02000503000000020004" pitchFamily="2" charset="0"/>
                <a:ea typeface="Helvetica Neue" panose="02000503000000020004" pitchFamily="2" charset="0"/>
                <a:cs typeface="Helvetica Neue" panose="02000503000000020004" pitchFamily="2" charset="0"/>
              </a:rPr>
              <a:t>Exposed cases who were unexposed during control time</a:t>
            </a:r>
          </a:p>
          <a:p>
            <a:pPr eaLnBrk="1" hangingPunct="1">
              <a:defRPr/>
            </a:pPr>
            <a:r>
              <a:rPr lang="en-US" altLang="en-US" sz="1200" dirty="0">
                <a:latin typeface="Helvetica Neue" panose="02000503000000020004" pitchFamily="2" charset="0"/>
                <a:ea typeface="Helvetica Neue" panose="02000503000000020004" pitchFamily="2" charset="0"/>
                <a:cs typeface="Helvetica Neue" panose="02000503000000020004" pitchFamily="2" charset="0"/>
              </a:rPr>
              <a:t>	Unexposed cases who were exposed during control time</a:t>
            </a:r>
          </a:p>
          <a:p>
            <a:pPr eaLnBrk="1" hangingPunct="1">
              <a:defRPr/>
            </a:pPr>
            <a:endParaRPr lang="en-US" altLang="en-US" sz="1200" dirty="0">
              <a:latin typeface="Helvetica Neue" panose="02000503000000020004" pitchFamily="2" charset="0"/>
              <a:ea typeface="Helvetica Neue" panose="02000503000000020004" pitchFamily="2" charset="0"/>
              <a:cs typeface="Helvetica Neue" panose="02000503000000020004" pitchFamily="2" charset="0"/>
            </a:endParaRPr>
          </a:p>
          <a:p>
            <a:pPr eaLnBrk="1" hangingPunct="1">
              <a:defRPr/>
            </a:pPr>
            <a:r>
              <a:rPr lang="en-US" altLang="en-US" sz="1200" dirty="0">
                <a:latin typeface="Helvetica Neue" panose="02000503000000020004" pitchFamily="2" charset="0"/>
                <a:ea typeface="Helvetica Neue" panose="02000503000000020004" pitchFamily="2" charset="0"/>
                <a:cs typeface="Helvetica Neue" panose="02000503000000020004" pitchFamily="2" charset="0"/>
              </a:rPr>
              <a:t>Note: Exposed cases who were exposed during control time and unexposed cases who were unexposed during control time drop out</a:t>
            </a:r>
          </a:p>
          <a:p>
            <a:pPr eaLnBrk="1" hangingPunct="1"/>
            <a:endParaRPr lang="en-US" altLang="en-US" dirty="0"/>
          </a:p>
        </p:txBody>
      </p:sp>
    </p:spTree>
    <p:extLst>
      <p:ext uri="{BB962C8B-B14F-4D97-AF65-F5344CB8AC3E}">
        <p14:creationId xmlns:p14="http://schemas.microsoft.com/office/powerpoint/2010/main" val="803956413"/>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7">
            <a:extLst>
              <a:ext uri="{FF2B5EF4-FFF2-40B4-BE49-F238E27FC236}">
                <a16:creationId xmlns:a16="http://schemas.microsoft.com/office/drawing/2014/main" id="{4EA35553-18D1-8E46-BC7E-1D504D2B375C}"/>
              </a:ext>
            </a:extLst>
          </p:cNvPr>
          <p:cNvSpPr>
            <a:spLocks noGrp="1" noChangeArrowheads="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0B9E528B-FE8A-4040-AFC3-12DE70A1A050}" type="slidenum">
              <a:rPr lang="en-US" altLang="en-US" sz="1200" smtClean="0"/>
              <a:pPr/>
              <a:t>58</a:t>
            </a:fld>
            <a:endParaRPr lang="en-US" altLang="en-US" sz="1200"/>
          </a:p>
        </p:txBody>
      </p:sp>
      <p:sp>
        <p:nvSpPr>
          <p:cNvPr id="93187" name="Rectangle 2">
            <a:extLst>
              <a:ext uri="{FF2B5EF4-FFF2-40B4-BE49-F238E27FC236}">
                <a16:creationId xmlns:a16="http://schemas.microsoft.com/office/drawing/2014/main" id="{408AF02B-6230-C84D-831C-FACC42D6CD9F}"/>
              </a:ext>
            </a:extLst>
          </p:cNvPr>
          <p:cNvSpPr>
            <a:spLocks noGrp="1" noRot="1" noChangeAspect="1" noChangeArrowheads="1" noTextEdit="1"/>
          </p:cNvSpPr>
          <p:nvPr>
            <p:ph type="sldImg"/>
          </p:nvPr>
        </p:nvSpPr>
        <p:spPr>
          <a:ln/>
        </p:spPr>
      </p:sp>
      <p:sp>
        <p:nvSpPr>
          <p:cNvPr id="93188" name="Rectangle 3">
            <a:extLst>
              <a:ext uri="{FF2B5EF4-FFF2-40B4-BE49-F238E27FC236}">
                <a16:creationId xmlns:a16="http://schemas.microsoft.com/office/drawing/2014/main" id="{D3071D57-119D-7A49-B341-61CA6A232383}"/>
              </a:ext>
            </a:extLst>
          </p:cNvPr>
          <p:cNvSpPr>
            <a:spLocks noGrp="1" noChangeArrowheads="1"/>
          </p:cNvSpPr>
          <p:nvPr>
            <p:ph type="body" idx="1"/>
          </p:nvPr>
        </p:nvSpPr>
        <p:spPr>
          <a:noFill/>
        </p:spPr>
        <p:txBody>
          <a:bodyPr/>
          <a:lstStyle/>
          <a:p>
            <a:pPr eaLnBrk="1" hangingPunct="1"/>
            <a:r>
              <a:rPr lang="en-US" altLang="en-US"/>
              <a:t>Data from the Onset Study for the one hour period of sexual activity</a:t>
            </a:r>
          </a:p>
        </p:txBody>
      </p:sp>
    </p:spTree>
    <p:extLst>
      <p:ext uri="{BB962C8B-B14F-4D97-AF65-F5344CB8AC3E}">
        <p14:creationId xmlns:p14="http://schemas.microsoft.com/office/powerpoint/2010/main" val="1834270978"/>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a:extLst>
              <a:ext uri="{FF2B5EF4-FFF2-40B4-BE49-F238E27FC236}">
                <a16:creationId xmlns:a16="http://schemas.microsoft.com/office/drawing/2014/main" id="{A93EC246-DFAF-044A-AB60-AA5950657B78}"/>
              </a:ext>
            </a:extLst>
          </p:cNvPr>
          <p:cNvSpPr>
            <a:spLocks noGrp="1" noRot="1" noChangeAspect="1" noChangeArrowheads="1" noTextEdit="1"/>
          </p:cNvSpPr>
          <p:nvPr>
            <p:ph type="sldImg"/>
          </p:nvPr>
        </p:nvSpPr>
        <p:spPr>
          <a:ln/>
        </p:spPr>
      </p:sp>
      <p:sp>
        <p:nvSpPr>
          <p:cNvPr id="10243" name="Notes Placeholder 2">
            <a:extLst>
              <a:ext uri="{FF2B5EF4-FFF2-40B4-BE49-F238E27FC236}">
                <a16:creationId xmlns:a16="http://schemas.microsoft.com/office/drawing/2014/main" id="{A508D3E9-CA2A-7044-A687-1644233D84F6}"/>
              </a:ext>
            </a:extLst>
          </p:cNvPr>
          <p:cNvSpPr>
            <a:spLocks noGrp="1" noChangeArrowheads="1"/>
          </p:cNvSpPr>
          <p:nvPr>
            <p:ph type="body" idx="1"/>
          </p:nvPr>
        </p:nvSpPr>
        <p:spPr>
          <a:noFill/>
        </p:spPr>
        <p:txBody>
          <a:bodyPr/>
          <a:lstStyle/>
          <a:p>
            <a:pPr eaLnBrk="1" hangingPunct="1"/>
            <a:endParaRPr lang="en-US" altLang="en-US"/>
          </a:p>
        </p:txBody>
      </p:sp>
      <p:sp>
        <p:nvSpPr>
          <p:cNvPr id="10244" name="Slide Number Placeholder 3">
            <a:extLst>
              <a:ext uri="{FF2B5EF4-FFF2-40B4-BE49-F238E27FC236}">
                <a16:creationId xmlns:a16="http://schemas.microsoft.com/office/drawing/2014/main" id="{5E6D9FFD-084E-394A-A0B7-0ED1984E68DC}"/>
              </a:ext>
            </a:extLst>
          </p:cNvPr>
          <p:cNvSpPr>
            <a:spLocks noGrp="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B4F350BF-3261-BB43-B30E-2D9810130347}" type="slidenum">
              <a:rPr lang="en-US" altLang="en-US" sz="1200" smtClean="0"/>
              <a:pPr/>
              <a:t>59</a:t>
            </a:fld>
            <a:endParaRPr lang="en-US" altLang="en-US" sz="1200"/>
          </a:p>
        </p:txBody>
      </p:sp>
    </p:spTree>
    <p:extLst>
      <p:ext uri="{BB962C8B-B14F-4D97-AF65-F5344CB8AC3E}">
        <p14:creationId xmlns:p14="http://schemas.microsoft.com/office/powerpoint/2010/main" val="40760598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dirty="0"/>
              <a:t>Which cell in this table is both valid and the most precise?</a:t>
            </a:r>
          </a:p>
          <a:p>
            <a:pPr marL="628650" lvl="1" indent="-171450">
              <a:buFontTx/>
              <a:buChar char="-"/>
            </a:pPr>
            <a:r>
              <a:rPr lang="en-US" dirty="0"/>
              <a:t>Because this isn’t confounding, we aren’t likely to match or stratify </a:t>
            </a:r>
            <a:r>
              <a:rPr lang="en-US" dirty="0">
                <a:sym typeface="Wingdings" pitchFamily="2" charset="2"/>
              </a:rPr>
              <a:t> not matched, not stratified</a:t>
            </a:r>
            <a:endParaRPr lang="en-US" dirty="0"/>
          </a:p>
          <a:p>
            <a:pPr marL="628650" lvl="1" indent="-171450">
              <a:buFontTx/>
              <a:buChar char="-"/>
            </a:pPr>
            <a:r>
              <a:rPr lang="en-US" dirty="0"/>
              <a:t>The valid and most precise approach for this scenario is not matching or stratifying. The crude association would be unbiased </a:t>
            </a:r>
            <a:r>
              <a:rPr lang="en-US" dirty="0">
                <a:sym typeface="Wingdings" pitchFamily="2" charset="2"/>
              </a:rPr>
              <a:t> have the most precision if you don’t stratify the data</a:t>
            </a:r>
          </a:p>
          <a:p>
            <a:pPr marL="171450" lvl="0" indent="-171450">
              <a:buFontTx/>
              <a:buChar char="-"/>
            </a:pPr>
            <a:r>
              <a:rPr lang="en-US" dirty="0">
                <a:sym typeface="Wingdings" pitchFamily="2" charset="2"/>
              </a:rPr>
              <a:t>Not matched, stratified</a:t>
            </a:r>
          </a:p>
          <a:p>
            <a:pPr marL="628650" lvl="1" indent="-171450">
              <a:buFontTx/>
              <a:buChar char="-"/>
            </a:pPr>
            <a:r>
              <a:rPr lang="en-US" dirty="0">
                <a:sym typeface="Wingdings" pitchFamily="2" charset="2"/>
              </a:rPr>
              <a:t>Still valid but reduced precision</a:t>
            </a:r>
          </a:p>
          <a:p>
            <a:pPr marL="171450" lvl="0" indent="-171450">
              <a:buFontTx/>
              <a:buChar char="-"/>
            </a:pPr>
            <a:r>
              <a:rPr lang="en-US" dirty="0">
                <a:sym typeface="Wingdings" pitchFamily="2" charset="2"/>
              </a:rPr>
              <a:t>Matched, stratified</a:t>
            </a:r>
          </a:p>
          <a:p>
            <a:pPr marL="628650" lvl="1" indent="-171450">
              <a:buFontTx/>
              <a:buChar char="-"/>
            </a:pPr>
            <a:r>
              <a:rPr lang="en-US" dirty="0">
                <a:sym typeface="Wingdings" pitchFamily="2" charset="2"/>
              </a:rPr>
              <a:t>Valid but less precision than unmatched, unstratified. You’ve spread the data out across strata unnecessarily</a:t>
            </a:r>
          </a:p>
          <a:p>
            <a:pPr marL="171450" lvl="0" indent="-171450">
              <a:buFontTx/>
              <a:buChar char="-"/>
            </a:pPr>
            <a:r>
              <a:rPr lang="en-US" dirty="0">
                <a:sym typeface="Wingdings" pitchFamily="2" charset="2"/>
              </a:rPr>
              <a:t>Matched, not stratified</a:t>
            </a:r>
          </a:p>
          <a:p>
            <a:pPr marL="628650" lvl="1" indent="-171450">
              <a:buFontTx/>
              <a:buChar char="-"/>
            </a:pPr>
            <a:r>
              <a:rPr lang="en-US" dirty="0">
                <a:sym typeface="Wingdings" pitchFamily="2" charset="2"/>
              </a:rPr>
              <a:t>Bias. The purpose of the controls in a case-control study is to give you an estimate of the exposure distribution in the population that gave rise to the cases. If you match on a factor that is associated with exposure, then you’re forcing the exposure distribution in your controls to be more similar to the cases than it might otherwise have been</a:t>
            </a:r>
          </a:p>
        </p:txBody>
      </p:sp>
      <p:sp>
        <p:nvSpPr>
          <p:cNvPr id="4" name="Slide Number Placeholder 3"/>
          <p:cNvSpPr>
            <a:spLocks noGrp="1"/>
          </p:cNvSpPr>
          <p:nvPr>
            <p:ph type="sldNum" sz="quarter" idx="10"/>
          </p:nvPr>
        </p:nvSpPr>
        <p:spPr/>
        <p:txBody>
          <a:bodyPr/>
          <a:lstStyle/>
          <a:p>
            <a:fld id="{C3D3DC8E-344A-4AFD-831C-16B2F2D6DCE1}" type="slidenum">
              <a:rPr lang="en-US" smtClean="0"/>
              <a:t>6</a:t>
            </a:fld>
            <a:endParaRPr lang="en-US"/>
          </a:p>
        </p:txBody>
      </p:sp>
    </p:spTree>
    <p:extLst>
      <p:ext uri="{BB962C8B-B14F-4D97-AF65-F5344CB8AC3E}">
        <p14:creationId xmlns:p14="http://schemas.microsoft.com/office/powerpoint/2010/main" val="1769667642"/>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7">
            <a:extLst>
              <a:ext uri="{FF2B5EF4-FFF2-40B4-BE49-F238E27FC236}">
                <a16:creationId xmlns:a16="http://schemas.microsoft.com/office/drawing/2014/main" id="{3379C72D-F49E-9D41-99B3-346F2D86AA06}"/>
              </a:ext>
            </a:extLst>
          </p:cNvPr>
          <p:cNvSpPr>
            <a:spLocks noGrp="1" noChangeArrowheads="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28EDC3BF-4F6D-F04A-B257-08B56CA45EA0}" type="slidenum">
              <a:rPr lang="en-US" altLang="en-US" sz="1200" smtClean="0"/>
              <a:pPr/>
              <a:t>60</a:t>
            </a:fld>
            <a:endParaRPr lang="en-US" altLang="en-US" sz="1200"/>
          </a:p>
        </p:txBody>
      </p:sp>
      <p:sp>
        <p:nvSpPr>
          <p:cNvPr id="154627" name="Rectangle 2">
            <a:extLst>
              <a:ext uri="{FF2B5EF4-FFF2-40B4-BE49-F238E27FC236}">
                <a16:creationId xmlns:a16="http://schemas.microsoft.com/office/drawing/2014/main" id="{8C452826-FE0D-F342-8871-2CCA19C96510}"/>
              </a:ext>
            </a:extLst>
          </p:cNvPr>
          <p:cNvSpPr>
            <a:spLocks noGrp="1" noRot="1" noChangeAspect="1" noChangeArrowheads="1" noTextEdit="1"/>
          </p:cNvSpPr>
          <p:nvPr>
            <p:ph type="sldImg"/>
          </p:nvPr>
        </p:nvSpPr>
        <p:spPr>
          <a:ln/>
        </p:spPr>
      </p:sp>
      <p:sp>
        <p:nvSpPr>
          <p:cNvPr id="154628" name="Rectangle 3">
            <a:extLst>
              <a:ext uri="{FF2B5EF4-FFF2-40B4-BE49-F238E27FC236}">
                <a16:creationId xmlns:a16="http://schemas.microsoft.com/office/drawing/2014/main" id="{0A8008AB-9B48-0E49-8101-1F7D00A1B07C}"/>
              </a:ext>
            </a:extLst>
          </p:cNvPr>
          <p:cNvSpPr>
            <a:spLocks noGrp="1" noChangeArrowheads="1"/>
          </p:cNvSpPr>
          <p:nvPr>
            <p:ph type="body" idx="1"/>
          </p:nvPr>
        </p:nvSpPr>
        <p:spPr>
          <a:noFill/>
        </p:spPr>
        <p:txBody>
          <a:bodyPr/>
          <a:lstStyle/>
          <a:p>
            <a:pPr eaLnBrk="1" hangingPunct="1"/>
            <a:r>
              <a:rPr lang="en-US" altLang="en-US" sz="1000"/>
              <a:t>The onset study: MI onset determinants (sexual activity and coffee drinking). Why were MIs more frequent in the morning? To avoid biased selection of controls (healthy volunteers, less stressful days)</a:t>
            </a:r>
          </a:p>
          <a:p>
            <a:pPr eaLnBrk="1" hangingPunct="1"/>
            <a:r>
              <a:rPr lang="en-US" altLang="en-US" sz="1000"/>
              <a:t>Experience for the same case the same time the day before as a control. Or, why not, same time the week before, the month before, average during the last year etc. Multiple controls.</a:t>
            </a:r>
          </a:p>
          <a:p>
            <a:pPr eaLnBrk="1" hangingPunct="1"/>
            <a:r>
              <a:rPr lang="en-US" altLang="en-US" sz="1000" b="1"/>
              <a:t>Introduce the concept of time trends</a:t>
            </a:r>
            <a:r>
              <a:rPr lang="en-US" altLang="en-US" sz="1000"/>
              <a:t>.</a:t>
            </a:r>
          </a:p>
          <a:p>
            <a:pPr eaLnBrk="1" hangingPunct="1"/>
            <a:r>
              <a:rPr lang="en-US" altLang="en-US" sz="1000"/>
              <a:t>Ex. Asthma and use of beta-agonists. Underlying disease severity is controlled?? </a:t>
            </a:r>
          </a:p>
          <a:p>
            <a:pPr eaLnBrk="1" hangingPunct="1"/>
            <a:r>
              <a:rPr lang="en-US" altLang="en-US" sz="1000"/>
              <a:t>Bidirectional sampling: OK if past illness do not influence future air pollution</a:t>
            </a:r>
          </a:p>
          <a:p>
            <a:pPr eaLnBrk="1" hangingPunct="1"/>
            <a:r>
              <a:rPr lang="en-US" altLang="en-US" sz="1000"/>
              <a:t>Cell phones use the day before the collision. Target person time were driving times</a:t>
            </a:r>
          </a:p>
          <a:p>
            <a:pPr eaLnBrk="1" hangingPunct="1"/>
            <a:endParaRPr lang="en-US" altLang="en-US" sz="1000"/>
          </a:p>
          <a:p>
            <a:pPr eaLnBrk="1" hangingPunct="1"/>
            <a:r>
              <a:rPr lang="en-US" altLang="en-US" sz="1000" b="1"/>
              <a:t>Problem</a:t>
            </a:r>
            <a:r>
              <a:rPr lang="en-US" altLang="en-US" sz="1000"/>
              <a:t>: Disease severity is an important confounding factor, being predictor of the effect and associated with drug uses. Accurate data on the severity is rarely available, the lack of control for the indication of the drug makes case-control studies vulnerable to biases.</a:t>
            </a:r>
          </a:p>
          <a:p>
            <a:pPr eaLnBrk="1" hangingPunct="1"/>
            <a:r>
              <a:rPr lang="en-US" altLang="en-US" sz="1000" b="1"/>
              <a:t>Solution</a:t>
            </a:r>
            <a:r>
              <a:rPr lang="en-US" altLang="en-US" sz="1000"/>
              <a:t>: Use subjects from a case-control design as their own controls. It applies in situations where:</a:t>
            </a:r>
          </a:p>
          <a:p>
            <a:pPr lvl="1" eaLnBrk="1" hangingPunct="1"/>
            <a:r>
              <a:rPr lang="en-US" altLang="en-US"/>
              <a:t>Exposure varies over time.</a:t>
            </a:r>
          </a:p>
          <a:p>
            <a:pPr lvl="1" eaLnBrk="1" hangingPunct="1"/>
            <a:r>
              <a:rPr lang="en-US" altLang="en-US"/>
              <a:t>Exposure can be measured at two or more points in time, data available.</a:t>
            </a:r>
            <a:endParaRPr lang="en-US" altLang="en-US" sz="1000"/>
          </a:p>
          <a:p>
            <a:pPr eaLnBrk="1" hangingPunct="1"/>
            <a:endParaRPr lang="en-US" altLang="en-US" sz="1000"/>
          </a:p>
        </p:txBody>
      </p:sp>
    </p:spTree>
    <p:extLst>
      <p:ext uri="{BB962C8B-B14F-4D97-AF65-F5344CB8AC3E}">
        <p14:creationId xmlns:p14="http://schemas.microsoft.com/office/powerpoint/2010/main" val="1381939427"/>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D3DC8E-344A-4AFD-831C-16B2F2D6DCE1}" type="slidenum">
              <a:rPr lang="en-US" smtClean="0"/>
              <a:t>61</a:t>
            </a:fld>
            <a:endParaRPr lang="en-US"/>
          </a:p>
        </p:txBody>
      </p:sp>
    </p:spTree>
    <p:extLst>
      <p:ext uri="{BB962C8B-B14F-4D97-AF65-F5344CB8AC3E}">
        <p14:creationId xmlns:p14="http://schemas.microsoft.com/office/powerpoint/2010/main" val="3414371100"/>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D3DC8E-344A-4AFD-831C-16B2F2D6DCE1}" type="slidenum">
              <a:rPr lang="en-US" smtClean="0"/>
              <a:t>62</a:t>
            </a:fld>
            <a:endParaRPr lang="en-US"/>
          </a:p>
        </p:txBody>
      </p:sp>
    </p:spTree>
    <p:extLst>
      <p:ext uri="{BB962C8B-B14F-4D97-AF65-F5344CB8AC3E}">
        <p14:creationId xmlns:p14="http://schemas.microsoft.com/office/powerpoint/2010/main" val="2709567445"/>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D3DC8E-344A-4AFD-831C-16B2F2D6DCE1}" type="slidenum">
              <a:rPr lang="en-US" smtClean="0"/>
              <a:t>63</a:t>
            </a:fld>
            <a:endParaRPr lang="en-US"/>
          </a:p>
        </p:txBody>
      </p:sp>
    </p:spTree>
    <p:extLst>
      <p:ext uri="{BB962C8B-B14F-4D97-AF65-F5344CB8AC3E}">
        <p14:creationId xmlns:p14="http://schemas.microsoft.com/office/powerpoint/2010/main" val="209515429"/>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D3DC8E-344A-4AFD-831C-16B2F2D6DCE1}" type="slidenum">
              <a:rPr lang="en-US" smtClean="0"/>
              <a:t>64</a:t>
            </a:fld>
            <a:endParaRPr lang="en-US"/>
          </a:p>
        </p:txBody>
      </p:sp>
    </p:spTree>
    <p:extLst>
      <p:ext uri="{BB962C8B-B14F-4D97-AF65-F5344CB8AC3E}">
        <p14:creationId xmlns:p14="http://schemas.microsoft.com/office/powerpoint/2010/main" val="548690376"/>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D3DC8E-344A-4AFD-831C-16B2F2D6DCE1}" type="slidenum">
              <a:rPr lang="en-US" smtClean="0"/>
              <a:t>65</a:t>
            </a:fld>
            <a:endParaRPr lang="en-US"/>
          </a:p>
        </p:txBody>
      </p:sp>
    </p:spTree>
    <p:extLst>
      <p:ext uri="{BB962C8B-B14F-4D97-AF65-F5344CB8AC3E}">
        <p14:creationId xmlns:p14="http://schemas.microsoft.com/office/powerpoint/2010/main" val="432465153"/>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D3DC8E-344A-4AFD-831C-16B2F2D6DCE1}" type="slidenum">
              <a:rPr lang="en-US" smtClean="0"/>
              <a:t>66</a:t>
            </a:fld>
            <a:endParaRPr lang="en-US"/>
          </a:p>
        </p:txBody>
      </p:sp>
    </p:spTree>
    <p:extLst>
      <p:ext uri="{BB962C8B-B14F-4D97-AF65-F5344CB8AC3E}">
        <p14:creationId xmlns:p14="http://schemas.microsoft.com/office/powerpoint/2010/main" val="4255634028"/>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D3DC8E-344A-4AFD-831C-16B2F2D6DCE1}" type="slidenum">
              <a:rPr lang="en-US" smtClean="0"/>
              <a:t>67</a:t>
            </a:fld>
            <a:endParaRPr lang="en-US"/>
          </a:p>
        </p:txBody>
      </p:sp>
    </p:spTree>
    <p:extLst>
      <p:ext uri="{BB962C8B-B14F-4D97-AF65-F5344CB8AC3E}">
        <p14:creationId xmlns:p14="http://schemas.microsoft.com/office/powerpoint/2010/main" val="4000551032"/>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62" name="Rectangle 7">
            <a:extLst>
              <a:ext uri="{FF2B5EF4-FFF2-40B4-BE49-F238E27FC236}">
                <a16:creationId xmlns:a16="http://schemas.microsoft.com/office/drawing/2014/main" id="{F3756FCE-45C7-8443-B869-69950B67C63A}"/>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399CDBC3-4CAA-AE41-839B-42439B314971}" type="slidenum">
              <a:rPr lang="en-US" altLang="en-US" sz="1200" smtClean="0">
                <a:solidFill>
                  <a:schemeClr val="tx1"/>
                </a:solidFill>
                <a:latin typeface="Arial" panose="020B0604020202020204" pitchFamily="34" charset="0"/>
                <a:ea typeface="MS PGothic" panose="020B0600070205080204" pitchFamily="34" charset="-128"/>
              </a:rPr>
              <a:pPr/>
              <a:t>68</a:t>
            </a:fld>
            <a:endParaRPr lang="en-US" altLang="en-US" sz="1200">
              <a:solidFill>
                <a:schemeClr val="tx1"/>
              </a:solidFill>
              <a:latin typeface="Arial" panose="020B0604020202020204" pitchFamily="34" charset="0"/>
              <a:ea typeface="MS PGothic" panose="020B0600070205080204" pitchFamily="34" charset="-128"/>
            </a:endParaRPr>
          </a:p>
        </p:txBody>
      </p:sp>
      <p:sp>
        <p:nvSpPr>
          <p:cNvPr id="245763" name="Rectangle 2">
            <a:extLst>
              <a:ext uri="{FF2B5EF4-FFF2-40B4-BE49-F238E27FC236}">
                <a16:creationId xmlns:a16="http://schemas.microsoft.com/office/drawing/2014/main" id="{ABDD7CD1-8C0A-B94C-B9B5-A7DBA42A90F1}"/>
              </a:ext>
            </a:extLst>
          </p:cNvPr>
          <p:cNvSpPr>
            <a:spLocks noGrp="1" noRot="1" noChangeAspect="1" noChangeArrowheads="1" noTextEdit="1"/>
          </p:cNvSpPr>
          <p:nvPr>
            <p:ph type="sldImg"/>
          </p:nvPr>
        </p:nvSpPr>
        <p:spPr>
          <a:ln/>
        </p:spPr>
      </p:sp>
      <p:sp>
        <p:nvSpPr>
          <p:cNvPr id="245764" name="Rectangle 3">
            <a:extLst>
              <a:ext uri="{FF2B5EF4-FFF2-40B4-BE49-F238E27FC236}">
                <a16:creationId xmlns:a16="http://schemas.microsoft.com/office/drawing/2014/main" id="{E1B1B2E0-B2BF-374A-B5EC-5FF1238F8AD1}"/>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2923984780"/>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D3DC8E-344A-4AFD-831C-16B2F2D6DCE1}" type="slidenum">
              <a:rPr lang="en-US" smtClean="0"/>
              <a:t>69</a:t>
            </a:fld>
            <a:endParaRPr lang="en-US"/>
          </a:p>
        </p:txBody>
      </p:sp>
    </p:spTree>
    <p:extLst>
      <p:ext uri="{BB962C8B-B14F-4D97-AF65-F5344CB8AC3E}">
        <p14:creationId xmlns:p14="http://schemas.microsoft.com/office/powerpoint/2010/main" val="37598028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D3DC8E-344A-4AFD-831C-16B2F2D6DCE1}" type="slidenum">
              <a:rPr lang="en-US" smtClean="0"/>
              <a:t>7</a:t>
            </a:fld>
            <a:endParaRPr lang="en-US"/>
          </a:p>
        </p:txBody>
      </p:sp>
    </p:spTree>
    <p:extLst>
      <p:ext uri="{BB962C8B-B14F-4D97-AF65-F5344CB8AC3E}">
        <p14:creationId xmlns:p14="http://schemas.microsoft.com/office/powerpoint/2010/main" val="2679717789"/>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D3DC8E-344A-4AFD-831C-16B2F2D6DCE1}" type="slidenum">
              <a:rPr lang="en-US" smtClean="0"/>
              <a:t>70</a:t>
            </a:fld>
            <a:endParaRPr lang="en-US"/>
          </a:p>
        </p:txBody>
      </p:sp>
    </p:spTree>
    <p:extLst>
      <p:ext uri="{BB962C8B-B14F-4D97-AF65-F5344CB8AC3E}">
        <p14:creationId xmlns:p14="http://schemas.microsoft.com/office/powerpoint/2010/main" val="2750411046"/>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D3DC8E-344A-4AFD-831C-16B2F2D6DCE1}" type="slidenum">
              <a:rPr lang="en-US" smtClean="0"/>
              <a:t>71</a:t>
            </a:fld>
            <a:endParaRPr lang="en-US"/>
          </a:p>
        </p:txBody>
      </p:sp>
    </p:spTree>
    <p:extLst>
      <p:ext uri="{BB962C8B-B14F-4D97-AF65-F5344CB8AC3E}">
        <p14:creationId xmlns:p14="http://schemas.microsoft.com/office/powerpoint/2010/main" val="3596942431"/>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D3DC8E-344A-4AFD-831C-16B2F2D6DCE1}" type="slidenum">
              <a:rPr lang="en-US" smtClean="0"/>
              <a:t>72</a:t>
            </a:fld>
            <a:endParaRPr lang="en-US"/>
          </a:p>
        </p:txBody>
      </p:sp>
    </p:spTree>
    <p:extLst>
      <p:ext uri="{BB962C8B-B14F-4D97-AF65-F5344CB8AC3E}">
        <p14:creationId xmlns:p14="http://schemas.microsoft.com/office/powerpoint/2010/main" val="2274412308"/>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D3DC8E-344A-4AFD-831C-16B2F2D6DCE1}" type="slidenum">
              <a:rPr lang="en-US" smtClean="0"/>
              <a:t>73</a:t>
            </a:fld>
            <a:endParaRPr lang="en-US"/>
          </a:p>
        </p:txBody>
      </p:sp>
    </p:spTree>
    <p:extLst>
      <p:ext uri="{BB962C8B-B14F-4D97-AF65-F5344CB8AC3E}">
        <p14:creationId xmlns:p14="http://schemas.microsoft.com/office/powerpoint/2010/main" val="462125590"/>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3D3DC8E-344A-4AFD-831C-16B2F2D6DCE1}" type="slidenum">
              <a:rPr lang="en-US" smtClean="0"/>
              <a:t>74</a:t>
            </a:fld>
            <a:endParaRPr lang="en-US"/>
          </a:p>
        </p:txBody>
      </p:sp>
    </p:spTree>
    <p:extLst>
      <p:ext uri="{BB962C8B-B14F-4D97-AF65-F5344CB8AC3E}">
        <p14:creationId xmlns:p14="http://schemas.microsoft.com/office/powerpoint/2010/main" val="3645037683"/>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D3DC8E-344A-4AFD-831C-16B2F2D6DCE1}" type="slidenum">
              <a:rPr lang="en-US" smtClean="0"/>
              <a:t>75</a:t>
            </a:fld>
            <a:endParaRPr lang="en-US"/>
          </a:p>
        </p:txBody>
      </p:sp>
    </p:spTree>
    <p:extLst>
      <p:ext uri="{BB962C8B-B14F-4D97-AF65-F5344CB8AC3E}">
        <p14:creationId xmlns:p14="http://schemas.microsoft.com/office/powerpoint/2010/main" val="1855966360"/>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D3DC8E-344A-4AFD-831C-16B2F2D6DCE1}" type="slidenum">
              <a:rPr lang="en-US" smtClean="0"/>
              <a:t>76</a:t>
            </a:fld>
            <a:endParaRPr lang="en-US"/>
          </a:p>
        </p:txBody>
      </p:sp>
    </p:spTree>
    <p:extLst>
      <p:ext uri="{BB962C8B-B14F-4D97-AF65-F5344CB8AC3E}">
        <p14:creationId xmlns:p14="http://schemas.microsoft.com/office/powerpoint/2010/main" val="3739786448"/>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D3DC8E-344A-4AFD-831C-16B2F2D6DCE1}" type="slidenum">
              <a:rPr lang="en-US" smtClean="0"/>
              <a:t>77</a:t>
            </a:fld>
            <a:endParaRPr lang="en-US"/>
          </a:p>
        </p:txBody>
      </p:sp>
    </p:spTree>
    <p:extLst>
      <p:ext uri="{BB962C8B-B14F-4D97-AF65-F5344CB8AC3E}">
        <p14:creationId xmlns:p14="http://schemas.microsoft.com/office/powerpoint/2010/main" val="127746010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8</a:t>
            </a:fld>
            <a:endParaRPr lang="en-US"/>
          </a:p>
        </p:txBody>
      </p:sp>
    </p:spTree>
    <p:extLst>
      <p:ext uri="{BB962C8B-B14F-4D97-AF65-F5344CB8AC3E}">
        <p14:creationId xmlns:p14="http://schemas.microsoft.com/office/powerpoint/2010/main" val="184506470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endParaRPr lang="en-US" baseline="0" dirty="0"/>
          </a:p>
        </p:txBody>
      </p:sp>
      <p:sp>
        <p:nvSpPr>
          <p:cNvPr id="4" name="Slide Number Placeholder 3"/>
          <p:cNvSpPr>
            <a:spLocks noGrp="1"/>
          </p:cNvSpPr>
          <p:nvPr>
            <p:ph type="sldNum" sz="quarter" idx="10"/>
          </p:nvPr>
        </p:nvSpPr>
        <p:spPr/>
        <p:txBody>
          <a:bodyPr/>
          <a:lstStyle/>
          <a:p>
            <a:fld id="{C3D3DC8E-344A-4AFD-831C-16B2F2D6DCE1}" type="slidenum">
              <a:rPr lang="en-US" smtClean="0"/>
              <a:t>9</a:t>
            </a:fld>
            <a:endParaRPr lang="en-US"/>
          </a:p>
        </p:txBody>
      </p:sp>
    </p:spTree>
    <p:extLst>
      <p:ext uri="{BB962C8B-B14F-4D97-AF65-F5344CB8AC3E}">
        <p14:creationId xmlns:p14="http://schemas.microsoft.com/office/powerpoint/2010/main" val="21238931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1/27/21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1/27/21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1/27/21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914400" y="609600"/>
            <a:ext cx="10363200" cy="1143000"/>
          </a:xfrm>
        </p:spPr>
        <p:txBody>
          <a:bodyPr/>
          <a:lstStyle/>
          <a:p>
            <a:r>
              <a:rPr lang="en-US"/>
              <a:t>Click to edit Master title style</a:t>
            </a:r>
          </a:p>
        </p:txBody>
      </p:sp>
      <p:sp>
        <p:nvSpPr>
          <p:cNvPr id="3" name="Table Placeholder 2"/>
          <p:cNvSpPr>
            <a:spLocks noGrp="1"/>
          </p:cNvSpPr>
          <p:nvPr>
            <p:ph type="tbl" idx="1"/>
          </p:nvPr>
        </p:nvSpPr>
        <p:spPr>
          <a:xfrm>
            <a:off x="914400" y="2438400"/>
            <a:ext cx="10363200" cy="3657600"/>
          </a:xfrm>
        </p:spPr>
        <p:txBody>
          <a:bodyPr/>
          <a:lstStyle/>
          <a:p>
            <a:pPr lvl="0"/>
            <a:endParaRPr lang="en-US" noProof="0"/>
          </a:p>
        </p:txBody>
      </p:sp>
      <p:sp>
        <p:nvSpPr>
          <p:cNvPr id="4" name="Rectangle 4">
            <a:extLst>
              <a:ext uri="{FF2B5EF4-FFF2-40B4-BE49-F238E27FC236}">
                <a16:creationId xmlns:a16="http://schemas.microsoft.com/office/drawing/2014/main" id="{0AAE612B-23B6-6F43-B2E4-11639859ADD3}"/>
              </a:ext>
            </a:extLst>
          </p:cNvPr>
          <p:cNvSpPr>
            <a:spLocks noGrp="1" noChangeArrowheads="1"/>
          </p:cNvSpPr>
          <p:nvPr>
            <p:ph type="dt" sz="half" idx="10"/>
          </p:nvPr>
        </p:nvSpPr>
        <p:spPr>
          <a:ln/>
        </p:spPr>
        <p:txBody>
          <a:bodyPr/>
          <a:lstStyle>
            <a:lvl1pPr>
              <a:defRPr/>
            </a:lvl1pPr>
          </a:lstStyle>
          <a:p>
            <a:pPr>
              <a:defRPr/>
            </a:pPr>
            <a:fld id="{0E92DFC7-0950-064D-91AB-A3525311279C}" type="datetime1">
              <a:rPr lang="en-US" altLang="en-US"/>
              <a:pPr>
                <a:defRPr/>
              </a:pPr>
              <a:t>1/27/21</a:t>
            </a:fld>
            <a:endParaRPr lang="en-US" altLang="en-US"/>
          </a:p>
        </p:txBody>
      </p:sp>
      <p:sp>
        <p:nvSpPr>
          <p:cNvPr id="5" name="Rectangle 5">
            <a:extLst>
              <a:ext uri="{FF2B5EF4-FFF2-40B4-BE49-F238E27FC236}">
                <a16:creationId xmlns:a16="http://schemas.microsoft.com/office/drawing/2014/main" id="{CC968FB1-6243-AC4C-BF3C-767C50946FC9}"/>
              </a:ext>
            </a:extLst>
          </p:cNvPr>
          <p:cNvSpPr>
            <a:spLocks noGrp="1" noChangeArrowheads="1"/>
          </p:cNvSpPr>
          <p:nvPr>
            <p:ph type="ftr" sz="quarter" idx="11"/>
          </p:nvPr>
        </p:nvSpPr>
        <p:spPr>
          <a:ln/>
        </p:spPr>
        <p:txBody>
          <a:bodyPr/>
          <a:lstStyle>
            <a:lvl1pPr>
              <a:defRPr/>
            </a:lvl1pPr>
          </a:lstStyle>
          <a:p>
            <a:pPr>
              <a:defRPr/>
            </a:pPr>
            <a:r>
              <a:rPr lang="en-US" altLang="en-US"/>
              <a:t>Sonia Hernandez-Diaz</a:t>
            </a:r>
          </a:p>
        </p:txBody>
      </p:sp>
      <p:sp>
        <p:nvSpPr>
          <p:cNvPr id="6" name="Rectangle 6">
            <a:extLst>
              <a:ext uri="{FF2B5EF4-FFF2-40B4-BE49-F238E27FC236}">
                <a16:creationId xmlns:a16="http://schemas.microsoft.com/office/drawing/2014/main" id="{A1FA4E12-8233-DB4D-9D89-0A04AC3164BD}"/>
              </a:ext>
            </a:extLst>
          </p:cNvPr>
          <p:cNvSpPr>
            <a:spLocks noGrp="1" noChangeArrowheads="1"/>
          </p:cNvSpPr>
          <p:nvPr>
            <p:ph type="sldNum" sz="quarter" idx="12"/>
          </p:nvPr>
        </p:nvSpPr>
        <p:spPr>
          <a:ln/>
        </p:spPr>
        <p:txBody>
          <a:bodyPr/>
          <a:lstStyle>
            <a:lvl1pPr>
              <a:defRPr/>
            </a:lvl1pPr>
          </a:lstStyle>
          <a:p>
            <a:pPr>
              <a:defRPr/>
            </a:pPr>
            <a:fld id="{BAD12AFC-67C9-974D-BA12-5D1737993D38}" type="slidenum">
              <a:rPr lang="en-US" altLang="en-US"/>
              <a:pPr>
                <a:defRPr/>
              </a:pPr>
              <a:t>‹#›</a:t>
            </a:fld>
            <a:endParaRPr lang="en-US" altLang="en-US"/>
          </a:p>
        </p:txBody>
      </p:sp>
    </p:spTree>
    <p:extLst>
      <p:ext uri="{BB962C8B-B14F-4D97-AF65-F5344CB8AC3E}">
        <p14:creationId xmlns:p14="http://schemas.microsoft.com/office/powerpoint/2010/main" val="358675781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Text Placeholder 2"/>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a:extLst>
              <a:ext uri="{FF2B5EF4-FFF2-40B4-BE49-F238E27FC236}">
                <a16:creationId xmlns:a16="http://schemas.microsoft.com/office/drawing/2014/main" id="{FE80C933-BA8D-4A43-87AE-7E44A037315A}"/>
              </a:ext>
            </a:extLst>
          </p:cNvPr>
          <p:cNvSpPr>
            <a:spLocks noGrp="1" noChangeArrowheads="1"/>
          </p:cNvSpPr>
          <p:nvPr>
            <p:ph type="dt" sz="half" idx="10"/>
          </p:nvPr>
        </p:nvSpPr>
        <p:spPr/>
        <p:txBody>
          <a:bodyPr/>
          <a:lstStyle>
            <a:lvl1pPr>
              <a:defRPr/>
            </a:lvl1pPr>
          </a:lstStyle>
          <a:p>
            <a:pPr>
              <a:defRPr/>
            </a:pPr>
            <a:fld id="{D0CC0147-6769-DC41-9984-F094C6B45D7B}" type="datetime1">
              <a:rPr lang="en-US"/>
              <a:pPr>
                <a:defRPr/>
              </a:pPr>
              <a:t>1/27/21</a:t>
            </a:fld>
            <a:endParaRPr lang="en-US"/>
          </a:p>
        </p:txBody>
      </p:sp>
      <p:sp>
        <p:nvSpPr>
          <p:cNvPr id="5" name="Rectangle 3">
            <a:extLst>
              <a:ext uri="{FF2B5EF4-FFF2-40B4-BE49-F238E27FC236}">
                <a16:creationId xmlns:a16="http://schemas.microsoft.com/office/drawing/2014/main" id="{4CA3B743-07AA-794A-9761-9AF5393BC678}"/>
              </a:ext>
            </a:extLst>
          </p:cNvPr>
          <p:cNvSpPr>
            <a:spLocks noGrp="1" noChangeArrowheads="1"/>
          </p:cNvSpPr>
          <p:nvPr>
            <p:ph type="sldNum" sz="quarter" idx="11"/>
          </p:nvPr>
        </p:nvSpPr>
        <p:spPr/>
        <p:txBody>
          <a:bodyPr/>
          <a:lstStyle>
            <a:lvl1pPr>
              <a:defRPr/>
            </a:lvl1pPr>
          </a:lstStyle>
          <a:p>
            <a:pPr>
              <a:defRPr/>
            </a:pPr>
            <a:fld id="{76B3EF1C-B4C0-0340-BECC-0B82604001C4}" type="slidenum">
              <a:rPr lang="en-US"/>
              <a:pPr>
                <a:defRPr/>
              </a:pPr>
              <a:t>‹#›</a:t>
            </a:fld>
            <a:endParaRPr lang="en-US"/>
          </a:p>
        </p:txBody>
      </p:sp>
      <p:sp>
        <p:nvSpPr>
          <p:cNvPr id="6" name="Rectangle 14">
            <a:extLst>
              <a:ext uri="{FF2B5EF4-FFF2-40B4-BE49-F238E27FC236}">
                <a16:creationId xmlns:a16="http://schemas.microsoft.com/office/drawing/2014/main" id="{3BFF6386-C724-3F49-AFF5-DF23B4B7CFC4}"/>
              </a:ext>
            </a:extLst>
          </p:cNvPr>
          <p:cNvSpPr>
            <a:spLocks noGrp="1" noChangeArrowheads="1"/>
          </p:cNvSpPr>
          <p:nvPr>
            <p:ph type="ftr" sz="quarter" idx="12"/>
          </p:nvPr>
        </p:nvSpPr>
        <p:spPr/>
        <p:txBody>
          <a:bodyPr/>
          <a:lstStyle>
            <a:lvl1pPr>
              <a:defRPr/>
            </a:lvl1pPr>
          </a:lstStyle>
          <a:p>
            <a:pPr>
              <a:defRPr/>
            </a:pPr>
            <a:r>
              <a:rPr lang="en-US"/>
              <a:t>Breast Cancer Screening</a:t>
            </a:r>
          </a:p>
        </p:txBody>
      </p:sp>
    </p:spTree>
    <p:extLst>
      <p:ext uri="{BB962C8B-B14F-4D97-AF65-F5344CB8AC3E}">
        <p14:creationId xmlns:p14="http://schemas.microsoft.com/office/powerpoint/2010/main" val="22793632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1/27/21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1/27/21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dirty="0"/>
              <a:t>1/27/21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dirty="0"/>
              <a:t>1/27/21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dirty="0"/>
              <a:t>1/27/21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1/27/21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1/27/21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1/27/21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1/27/21</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tags" Target="../tags/tag3.xml"/><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image" Target="../media/image1.png"/><Relationship Id="rId5" Type="http://schemas.openxmlformats.org/officeDocument/2006/relationships/notesSlide" Target="../notesSlides/notesSlide24.xml"/><Relationship Id="rId4"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slideLayout" Target="../slideLayouts/slideLayout13.xml"/><Relationship Id="rId2" Type="http://schemas.openxmlformats.org/officeDocument/2006/relationships/tags" Target="../tags/tag5.xml"/><Relationship Id="rId1" Type="http://schemas.openxmlformats.org/officeDocument/2006/relationships/tags" Target="../tags/tag4.xml"/><Relationship Id="rId4"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notesSlide" Target="../notesSlides/notesSlide45.xml"/><Relationship Id="rId2" Type="http://schemas.openxmlformats.org/officeDocument/2006/relationships/slideLayout" Target="../slideLayouts/slideLayout6.xml"/><Relationship Id="rId1" Type="http://schemas.openxmlformats.org/officeDocument/2006/relationships/vmlDrawing" Target="../drawings/vmlDrawing1.vml"/><Relationship Id="rId6" Type="http://schemas.openxmlformats.org/officeDocument/2006/relationships/image" Target="../media/image4.emf"/><Relationship Id="rId5" Type="http://schemas.openxmlformats.org/officeDocument/2006/relationships/image" Target="../media/image3.emf"/><Relationship Id="rId4" Type="http://schemas.openxmlformats.org/officeDocument/2006/relationships/oleObject" Target="../embeddings/oleObject1.bin"/></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6.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1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12.xml"/></Relationships>
</file>

<file path=ppt/slides/_rels/slide54.xml.rels><?xml version="1.0" encoding="UTF-8" standalone="yes"?>
<Relationships xmlns="http://schemas.openxmlformats.org/package/2006/relationships"><Relationship Id="rId3" Type="http://schemas.openxmlformats.org/officeDocument/2006/relationships/slideLayout" Target="../slideLayouts/slideLayout13.xml"/><Relationship Id="rId2" Type="http://schemas.openxmlformats.org/officeDocument/2006/relationships/tags" Target="../tags/tag7.xml"/><Relationship Id="rId1" Type="http://schemas.openxmlformats.org/officeDocument/2006/relationships/tags" Target="../tags/tag6.xml"/><Relationship Id="rId4" Type="http://schemas.openxmlformats.org/officeDocument/2006/relationships/notesSlide" Target="../notesSlides/notesSlide54.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7.xml"/><Relationship Id="rId1" Type="http://schemas.openxmlformats.org/officeDocument/2006/relationships/slideLayout" Target="../slideLayouts/slideLayout4.xml"/><Relationship Id="rId4" Type="http://schemas.openxmlformats.org/officeDocument/2006/relationships/image" Target="../media/image8.png"/></Relationships>
</file>

<file path=ppt/slides/_rels/slide58.xml.rels><?xml version="1.0" encoding="UTF-8" standalone="yes"?>
<Relationships xmlns="http://schemas.openxmlformats.org/package/2006/relationships"><Relationship Id="rId3" Type="http://schemas.openxmlformats.org/officeDocument/2006/relationships/notesSlide" Target="../notesSlides/notesSlide58.xml"/><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9.emf"/><Relationship Id="rId4" Type="http://schemas.openxmlformats.org/officeDocument/2006/relationships/oleObject" Target="../embeddings/oleObject2.bin"/></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73.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74.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76.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7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38355" y="1122363"/>
            <a:ext cx="10696753" cy="2387600"/>
          </a:xfrm>
        </p:spPr>
        <p:txBody>
          <a:bodyPr>
            <a:normAutofit fontScale="90000"/>
          </a:bodyPr>
          <a:lstStyle/>
          <a:p>
            <a:r>
              <a:rPr lang="en-US" dirty="0"/>
              <a:t>Matching (Brief Review)</a:t>
            </a:r>
            <a:br>
              <a:rPr lang="en-US" dirty="0"/>
            </a:br>
            <a:r>
              <a:rPr lang="en-US" dirty="0"/>
              <a:t>&amp; Case-Crossover Studies</a:t>
            </a:r>
            <a:br>
              <a:rPr lang="en-US" dirty="0"/>
            </a:br>
            <a:r>
              <a:rPr lang="en-US" dirty="0"/>
              <a:t>EPI 207</a:t>
            </a:r>
          </a:p>
        </p:txBody>
      </p:sp>
      <p:sp>
        <p:nvSpPr>
          <p:cNvPr id="3" name="Subtitle 2"/>
          <p:cNvSpPr>
            <a:spLocks noGrp="1"/>
          </p:cNvSpPr>
          <p:nvPr>
            <p:ph type="subTitle" idx="1"/>
          </p:nvPr>
        </p:nvSpPr>
        <p:spPr>
          <a:xfrm>
            <a:off x="1603513" y="3973098"/>
            <a:ext cx="9144000" cy="1655762"/>
          </a:xfrm>
        </p:spPr>
        <p:txBody>
          <a:bodyPr>
            <a:noAutofit/>
          </a:bodyPr>
          <a:lstStyle/>
          <a:p>
            <a:r>
              <a:rPr lang="en-US" dirty="0"/>
              <a:t>Rebecca Graff, ScD</a:t>
            </a:r>
          </a:p>
          <a:p>
            <a:r>
              <a:rPr lang="en-US" sz="1200" dirty="0"/>
              <a:t>based on slides from:</a:t>
            </a:r>
          </a:p>
          <a:p>
            <a:r>
              <a:rPr lang="en-US" dirty="0"/>
              <a:t>Erin Van Blarigan, ScD</a:t>
            </a:r>
          </a:p>
          <a:p>
            <a:r>
              <a:rPr lang="en-US" dirty="0"/>
              <a:t>Associate Professor</a:t>
            </a:r>
          </a:p>
          <a:p>
            <a:r>
              <a:rPr lang="en-US" dirty="0"/>
              <a:t>Department of Epidemiology and Biostatistics</a:t>
            </a:r>
          </a:p>
          <a:p>
            <a:r>
              <a:rPr lang="en-US" dirty="0"/>
              <a:t>University of California, San Francisco</a:t>
            </a:r>
          </a:p>
        </p:txBody>
      </p:sp>
    </p:spTree>
    <p:extLst>
      <p:ext uri="{BB962C8B-B14F-4D97-AF65-F5344CB8AC3E}">
        <p14:creationId xmlns:p14="http://schemas.microsoft.com/office/powerpoint/2010/main" val="4293052777"/>
      </p:ext>
    </p:extLst>
  </p:cSld>
  <p:clrMapOvr>
    <a:masterClrMapping/>
  </p:clrMapOvr>
  <mc:AlternateContent xmlns:mc="http://schemas.openxmlformats.org/markup-compatibility/2006" xmlns:p14="http://schemas.microsoft.com/office/powerpoint/2010/main">
    <mc:Choice Requires="p14">
      <p:transition spd="slow" p14:dur="2000" advTm="25655"/>
    </mc:Choice>
    <mc:Fallback xmlns="">
      <p:transition spd="slow" advTm="25655"/>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Overmatching: Decreased Validity</a:t>
            </a:r>
          </a:p>
        </p:txBody>
      </p:sp>
      <p:sp>
        <p:nvSpPr>
          <p:cNvPr id="3" name="Content Placeholder 2"/>
          <p:cNvSpPr>
            <a:spLocks noGrp="1"/>
          </p:cNvSpPr>
          <p:nvPr>
            <p:ph idx="1"/>
          </p:nvPr>
        </p:nvSpPr>
        <p:spPr/>
        <p:txBody>
          <a:bodyPr>
            <a:normAutofit/>
          </a:bodyPr>
          <a:lstStyle/>
          <a:p>
            <a:r>
              <a:rPr lang="en-US" sz="3200" dirty="0"/>
              <a:t>Matching factor is an intermediate</a:t>
            </a:r>
          </a:p>
        </p:txBody>
      </p:sp>
      <p:graphicFrame>
        <p:nvGraphicFramePr>
          <p:cNvPr id="4" name="Table 3"/>
          <p:cNvGraphicFramePr>
            <a:graphicFrameLocks noGrp="1"/>
          </p:cNvGraphicFramePr>
          <p:nvPr/>
        </p:nvGraphicFramePr>
        <p:xfrm>
          <a:off x="2833077" y="4744590"/>
          <a:ext cx="6540759" cy="1828800"/>
        </p:xfrm>
        <a:graphic>
          <a:graphicData uri="http://schemas.openxmlformats.org/drawingml/2006/table">
            <a:tbl>
              <a:tblPr firstRow="1" bandRow="1">
                <a:tableStyleId>{5C22544A-7EE6-4342-B048-85BDC9FD1C3A}</a:tableStyleId>
              </a:tblPr>
              <a:tblGrid>
                <a:gridCol w="1803767">
                  <a:extLst>
                    <a:ext uri="{9D8B030D-6E8A-4147-A177-3AD203B41FA5}">
                      <a16:colId xmlns:a16="http://schemas.microsoft.com/office/drawing/2014/main" val="20000"/>
                    </a:ext>
                  </a:extLst>
                </a:gridCol>
                <a:gridCol w="1355795">
                  <a:extLst>
                    <a:ext uri="{9D8B030D-6E8A-4147-A177-3AD203B41FA5}">
                      <a16:colId xmlns:a16="http://schemas.microsoft.com/office/drawing/2014/main" val="20001"/>
                    </a:ext>
                  </a:extLst>
                </a:gridCol>
                <a:gridCol w="3381197">
                  <a:extLst>
                    <a:ext uri="{9D8B030D-6E8A-4147-A177-3AD203B41FA5}">
                      <a16:colId xmlns:a16="http://schemas.microsoft.com/office/drawing/2014/main" val="20002"/>
                    </a:ext>
                  </a:extLst>
                </a:gridCol>
              </a:tblGrid>
              <a:tr h="370840">
                <a:tc>
                  <a:txBody>
                    <a:bodyPr/>
                    <a:lstStyle/>
                    <a:p>
                      <a:endParaRPr lang="en-US" sz="2400" dirty="0"/>
                    </a:p>
                  </a:txBody>
                  <a:tcPr/>
                </a:tc>
                <a:tc gridSpan="2">
                  <a:txBody>
                    <a:bodyPr/>
                    <a:lstStyle/>
                    <a:p>
                      <a:pPr algn="ctr"/>
                      <a:r>
                        <a:rPr lang="en-US" sz="2400" dirty="0"/>
                        <a:t>Analysis</a:t>
                      </a:r>
                    </a:p>
                  </a:txBody>
                  <a:tcPr anchor="ctr"/>
                </a:tc>
                <a:tc hMerge="1">
                  <a:txBody>
                    <a:bodyPr/>
                    <a:lstStyle/>
                    <a:p>
                      <a:endParaRPr lang="en-US" dirty="0"/>
                    </a:p>
                  </a:txBody>
                  <a:tcPr/>
                </a:tc>
                <a:extLst>
                  <a:ext uri="{0D108BD9-81ED-4DB2-BD59-A6C34878D82A}">
                    <a16:rowId xmlns:a16="http://schemas.microsoft.com/office/drawing/2014/main" val="10000"/>
                  </a:ext>
                </a:extLst>
              </a:tr>
              <a:tr h="370840">
                <a:tc>
                  <a:txBody>
                    <a:bodyPr/>
                    <a:lstStyle/>
                    <a:p>
                      <a:r>
                        <a:rPr lang="en-US" sz="2400" b="1" dirty="0"/>
                        <a:t>Design</a:t>
                      </a:r>
                    </a:p>
                  </a:txBody>
                  <a:tcPr/>
                </a:tc>
                <a:tc>
                  <a:txBody>
                    <a:bodyPr/>
                    <a:lstStyle/>
                    <a:p>
                      <a:pPr algn="ctr"/>
                      <a:r>
                        <a:rPr lang="en-US" sz="2400" b="1" dirty="0"/>
                        <a:t>Stratified</a:t>
                      </a:r>
                    </a:p>
                  </a:txBody>
                  <a:tcPr/>
                </a:tc>
                <a:tc>
                  <a:txBody>
                    <a:bodyPr/>
                    <a:lstStyle/>
                    <a:p>
                      <a:pPr algn="ctr"/>
                      <a:r>
                        <a:rPr lang="en-US" sz="2400" b="1" dirty="0"/>
                        <a:t>Not Stratified</a:t>
                      </a:r>
                    </a:p>
                  </a:txBody>
                  <a:tcPr/>
                </a:tc>
                <a:extLst>
                  <a:ext uri="{0D108BD9-81ED-4DB2-BD59-A6C34878D82A}">
                    <a16:rowId xmlns:a16="http://schemas.microsoft.com/office/drawing/2014/main" val="10001"/>
                  </a:ext>
                </a:extLst>
              </a:tr>
              <a:tr h="370840">
                <a:tc>
                  <a:txBody>
                    <a:bodyPr/>
                    <a:lstStyle/>
                    <a:p>
                      <a:r>
                        <a:rPr lang="en-US" sz="2400" dirty="0"/>
                        <a:t>Matched</a:t>
                      </a:r>
                    </a:p>
                  </a:txBody>
                  <a:tcPr/>
                </a:tc>
                <a:tc>
                  <a:txBody>
                    <a:bodyPr/>
                    <a:lstStyle/>
                    <a:p>
                      <a:pPr algn="ctr"/>
                      <a:r>
                        <a:rPr lang="en-US" sz="2400" dirty="0"/>
                        <a:t>BIAS</a:t>
                      </a:r>
                    </a:p>
                  </a:txBody>
                  <a:tcPr/>
                </a:tc>
                <a:tc>
                  <a:txBody>
                    <a:bodyPr/>
                    <a:lstStyle/>
                    <a:p>
                      <a:pPr algn="ctr"/>
                      <a:r>
                        <a:rPr lang="en-US" sz="2400" dirty="0"/>
                        <a:t>BIAS</a:t>
                      </a:r>
                    </a:p>
                  </a:txBody>
                  <a:tcPr/>
                </a:tc>
                <a:extLst>
                  <a:ext uri="{0D108BD9-81ED-4DB2-BD59-A6C34878D82A}">
                    <a16:rowId xmlns:a16="http://schemas.microsoft.com/office/drawing/2014/main" val="10002"/>
                  </a:ext>
                </a:extLst>
              </a:tr>
              <a:tr h="370840">
                <a:tc>
                  <a:txBody>
                    <a:bodyPr/>
                    <a:lstStyle/>
                    <a:p>
                      <a:r>
                        <a:rPr lang="en-US" sz="2400" dirty="0"/>
                        <a:t>Not matched</a:t>
                      </a:r>
                    </a:p>
                  </a:txBody>
                  <a:tcPr/>
                </a:tc>
                <a:tc>
                  <a:txBody>
                    <a:bodyPr/>
                    <a:lstStyle/>
                    <a:p>
                      <a:pPr algn="ctr"/>
                      <a:r>
                        <a:rPr lang="en-US" sz="2400" dirty="0"/>
                        <a:t>BIAS</a:t>
                      </a:r>
                    </a:p>
                  </a:txBody>
                  <a:tcPr/>
                </a:tc>
                <a:tc>
                  <a:txBody>
                    <a:bodyPr/>
                    <a:lstStyle/>
                    <a:p>
                      <a:pPr algn="ctr"/>
                      <a:r>
                        <a:rPr lang="en-US" sz="2400" dirty="0"/>
                        <a:t>Valid, maximum precision</a:t>
                      </a:r>
                    </a:p>
                  </a:txBody>
                  <a:tcPr/>
                </a:tc>
                <a:extLst>
                  <a:ext uri="{0D108BD9-81ED-4DB2-BD59-A6C34878D82A}">
                    <a16:rowId xmlns:a16="http://schemas.microsoft.com/office/drawing/2014/main" val="10003"/>
                  </a:ext>
                </a:extLst>
              </a:tr>
            </a:tbl>
          </a:graphicData>
        </a:graphic>
      </p:graphicFrame>
      <p:sp>
        <p:nvSpPr>
          <p:cNvPr id="5" name="TextBox 4"/>
          <p:cNvSpPr txBox="1"/>
          <p:nvPr/>
        </p:nvSpPr>
        <p:spPr>
          <a:xfrm>
            <a:off x="1274614" y="2910281"/>
            <a:ext cx="2879265" cy="523220"/>
          </a:xfrm>
          <a:prstGeom prst="rect">
            <a:avLst/>
          </a:prstGeom>
          <a:noFill/>
        </p:spPr>
        <p:txBody>
          <a:bodyPr wrap="square" rtlCol="0">
            <a:spAutoFit/>
          </a:bodyPr>
          <a:lstStyle/>
          <a:p>
            <a:pPr algn="ctr"/>
            <a:r>
              <a:rPr lang="en-US" sz="2800" b="1" dirty="0"/>
              <a:t>Exposure</a:t>
            </a:r>
          </a:p>
        </p:txBody>
      </p:sp>
      <p:sp>
        <p:nvSpPr>
          <p:cNvPr id="6" name="TextBox 5"/>
          <p:cNvSpPr txBox="1"/>
          <p:nvPr/>
        </p:nvSpPr>
        <p:spPr>
          <a:xfrm flipH="1">
            <a:off x="8868469" y="2910282"/>
            <a:ext cx="1987070" cy="523220"/>
          </a:xfrm>
          <a:prstGeom prst="rect">
            <a:avLst/>
          </a:prstGeom>
          <a:noFill/>
        </p:spPr>
        <p:txBody>
          <a:bodyPr wrap="square" rtlCol="0">
            <a:spAutoFit/>
          </a:bodyPr>
          <a:lstStyle/>
          <a:p>
            <a:r>
              <a:rPr lang="en-US" sz="2800" b="1" dirty="0"/>
              <a:t>Disease</a:t>
            </a:r>
          </a:p>
        </p:txBody>
      </p:sp>
      <p:sp>
        <p:nvSpPr>
          <p:cNvPr id="7" name="TextBox 6"/>
          <p:cNvSpPr txBox="1"/>
          <p:nvPr/>
        </p:nvSpPr>
        <p:spPr>
          <a:xfrm>
            <a:off x="4079940" y="2910282"/>
            <a:ext cx="4144396" cy="523220"/>
          </a:xfrm>
          <a:prstGeom prst="rect">
            <a:avLst/>
          </a:prstGeom>
          <a:noFill/>
        </p:spPr>
        <p:txBody>
          <a:bodyPr wrap="square" rtlCol="0">
            <a:spAutoFit/>
          </a:bodyPr>
          <a:lstStyle/>
          <a:p>
            <a:pPr algn="ctr"/>
            <a:r>
              <a:rPr lang="en-US" sz="2800" b="1" dirty="0"/>
              <a:t>Matching Factor</a:t>
            </a:r>
          </a:p>
        </p:txBody>
      </p:sp>
      <p:cxnSp>
        <p:nvCxnSpPr>
          <p:cNvPr id="9" name="Straight Arrow Connector 8"/>
          <p:cNvCxnSpPr/>
          <p:nvPr/>
        </p:nvCxnSpPr>
        <p:spPr>
          <a:xfrm flipV="1">
            <a:off x="3522930" y="3195961"/>
            <a:ext cx="1187965" cy="20487"/>
          </a:xfrm>
          <a:prstGeom prst="straightConnector1">
            <a:avLst/>
          </a:prstGeom>
          <a:ln w="38100">
            <a:solidFill>
              <a:schemeClr val="tx1"/>
            </a:solidFill>
            <a:tailEnd type="arrow"/>
          </a:ln>
        </p:spPr>
        <p:style>
          <a:lnRef idx="2">
            <a:schemeClr val="accent1"/>
          </a:lnRef>
          <a:fillRef idx="0">
            <a:schemeClr val="accent1"/>
          </a:fillRef>
          <a:effectRef idx="1">
            <a:schemeClr val="accent1"/>
          </a:effectRef>
          <a:fontRef idx="minor">
            <a:schemeClr val="tx1"/>
          </a:fontRef>
        </p:style>
      </p:cxnSp>
      <p:cxnSp>
        <p:nvCxnSpPr>
          <p:cNvPr id="10" name="Straight Arrow Connector 9"/>
          <p:cNvCxnSpPr/>
          <p:nvPr/>
        </p:nvCxnSpPr>
        <p:spPr>
          <a:xfrm>
            <a:off x="7557913" y="3195962"/>
            <a:ext cx="1187965" cy="20486"/>
          </a:xfrm>
          <a:prstGeom prst="straightConnector1">
            <a:avLst/>
          </a:prstGeom>
          <a:ln w="38100">
            <a:solidFill>
              <a:schemeClr val="tx1"/>
            </a:solidFill>
            <a:tailEnd type="arrow"/>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4939310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Overmatching: Decreased Validity</a:t>
            </a:r>
          </a:p>
        </p:txBody>
      </p:sp>
      <p:sp>
        <p:nvSpPr>
          <p:cNvPr id="3" name="Content Placeholder 2"/>
          <p:cNvSpPr>
            <a:spLocks noGrp="1"/>
          </p:cNvSpPr>
          <p:nvPr>
            <p:ph idx="1"/>
          </p:nvPr>
        </p:nvSpPr>
        <p:spPr/>
        <p:txBody>
          <a:bodyPr>
            <a:normAutofit/>
          </a:bodyPr>
          <a:lstStyle/>
          <a:p>
            <a:r>
              <a:rPr lang="en-US" sz="3200" dirty="0"/>
              <a:t>Matching on an intermediate or a factor affected by both exposure and disease</a:t>
            </a:r>
          </a:p>
          <a:p>
            <a:r>
              <a:rPr lang="en-US" sz="3200" dirty="0"/>
              <a:t>Matching on factors affected by the study exposure or disease can result in an irreparable form of selection bias</a:t>
            </a:r>
          </a:p>
        </p:txBody>
      </p:sp>
    </p:spTree>
    <p:extLst>
      <p:ext uri="{BB962C8B-B14F-4D97-AF65-F5344CB8AC3E}">
        <p14:creationId xmlns:p14="http://schemas.microsoft.com/office/powerpoint/2010/main" val="1455293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3200" dirty="0"/>
              <a:t>Matching factor is not correlated with exposure</a:t>
            </a:r>
          </a:p>
        </p:txBody>
      </p:sp>
      <p:graphicFrame>
        <p:nvGraphicFramePr>
          <p:cNvPr id="4" name="Table 3"/>
          <p:cNvGraphicFramePr>
            <a:graphicFrameLocks noGrp="1"/>
          </p:cNvGraphicFramePr>
          <p:nvPr/>
        </p:nvGraphicFramePr>
        <p:xfrm>
          <a:off x="1445846" y="4568744"/>
          <a:ext cx="9288126" cy="1828800"/>
        </p:xfrm>
        <a:graphic>
          <a:graphicData uri="http://schemas.openxmlformats.org/drawingml/2006/table">
            <a:tbl>
              <a:tblPr firstRow="1" bandRow="1">
                <a:tableStyleId>{5C22544A-7EE6-4342-B048-85BDC9FD1C3A}</a:tableStyleId>
              </a:tblPr>
              <a:tblGrid>
                <a:gridCol w="1803767">
                  <a:extLst>
                    <a:ext uri="{9D8B030D-6E8A-4147-A177-3AD203B41FA5}">
                      <a16:colId xmlns:a16="http://schemas.microsoft.com/office/drawing/2014/main" val="20000"/>
                    </a:ext>
                  </a:extLst>
                </a:gridCol>
                <a:gridCol w="4103162">
                  <a:extLst>
                    <a:ext uri="{9D8B030D-6E8A-4147-A177-3AD203B41FA5}">
                      <a16:colId xmlns:a16="http://schemas.microsoft.com/office/drawing/2014/main" val="20001"/>
                    </a:ext>
                  </a:extLst>
                </a:gridCol>
                <a:gridCol w="3381197">
                  <a:extLst>
                    <a:ext uri="{9D8B030D-6E8A-4147-A177-3AD203B41FA5}">
                      <a16:colId xmlns:a16="http://schemas.microsoft.com/office/drawing/2014/main" val="20002"/>
                    </a:ext>
                  </a:extLst>
                </a:gridCol>
              </a:tblGrid>
              <a:tr h="370840">
                <a:tc>
                  <a:txBody>
                    <a:bodyPr/>
                    <a:lstStyle/>
                    <a:p>
                      <a:endParaRPr lang="en-US" sz="2400" dirty="0"/>
                    </a:p>
                  </a:txBody>
                  <a:tcPr/>
                </a:tc>
                <a:tc gridSpan="2">
                  <a:txBody>
                    <a:bodyPr/>
                    <a:lstStyle/>
                    <a:p>
                      <a:pPr algn="ctr"/>
                      <a:r>
                        <a:rPr lang="en-US" sz="2400" dirty="0"/>
                        <a:t>Analysis</a:t>
                      </a:r>
                    </a:p>
                  </a:txBody>
                  <a:tcPr anchor="ctr"/>
                </a:tc>
                <a:tc hMerge="1">
                  <a:txBody>
                    <a:bodyPr/>
                    <a:lstStyle/>
                    <a:p>
                      <a:endParaRPr lang="en-US" dirty="0"/>
                    </a:p>
                  </a:txBody>
                  <a:tcPr/>
                </a:tc>
                <a:extLst>
                  <a:ext uri="{0D108BD9-81ED-4DB2-BD59-A6C34878D82A}">
                    <a16:rowId xmlns:a16="http://schemas.microsoft.com/office/drawing/2014/main" val="10000"/>
                  </a:ext>
                </a:extLst>
              </a:tr>
              <a:tr h="370840">
                <a:tc>
                  <a:txBody>
                    <a:bodyPr/>
                    <a:lstStyle/>
                    <a:p>
                      <a:r>
                        <a:rPr lang="en-US" sz="2400" b="1" dirty="0"/>
                        <a:t>Design</a:t>
                      </a:r>
                    </a:p>
                  </a:txBody>
                  <a:tcPr/>
                </a:tc>
                <a:tc>
                  <a:txBody>
                    <a:bodyPr/>
                    <a:lstStyle/>
                    <a:p>
                      <a:pPr algn="ctr"/>
                      <a:r>
                        <a:rPr lang="en-US" sz="2400" b="1" dirty="0"/>
                        <a:t>Stratified</a:t>
                      </a:r>
                    </a:p>
                  </a:txBody>
                  <a:tcPr/>
                </a:tc>
                <a:tc>
                  <a:txBody>
                    <a:bodyPr/>
                    <a:lstStyle/>
                    <a:p>
                      <a:pPr algn="ctr"/>
                      <a:r>
                        <a:rPr lang="en-US" sz="2400" b="1" dirty="0"/>
                        <a:t>Not Stratified</a:t>
                      </a:r>
                    </a:p>
                  </a:txBody>
                  <a:tcPr/>
                </a:tc>
                <a:extLst>
                  <a:ext uri="{0D108BD9-81ED-4DB2-BD59-A6C34878D82A}">
                    <a16:rowId xmlns:a16="http://schemas.microsoft.com/office/drawing/2014/main" val="10001"/>
                  </a:ext>
                </a:extLst>
              </a:tr>
              <a:tr h="370840">
                <a:tc>
                  <a:txBody>
                    <a:bodyPr/>
                    <a:lstStyle/>
                    <a:p>
                      <a:r>
                        <a:rPr lang="en-US" sz="2400" dirty="0"/>
                        <a:t>Matched</a:t>
                      </a:r>
                    </a:p>
                  </a:txBody>
                  <a:tcPr/>
                </a:tc>
                <a:tc>
                  <a:txBody>
                    <a:bodyPr/>
                    <a:lstStyle/>
                    <a:p>
                      <a:pPr algn="ctr"/>
                      <a:endParaRPr lang="en-US" sz="2400" dirty="0"/>
                    </a:p>
                  </a:txBody>
                  <a:tcPr/>
                </a:tc>
                <a:tc>
                  <a:txBody>
                    <a:bodyPr/>
                    <a:lstStyle/>
                    <a:p>
                      <a:pPr algn="ctr"/>
                      <a:endParaRPr lang="en-US" sz="2400" dirty="0"/>
                    </a:p>
                  </a:txBody>
                  <a:tcPr/>
                </a:tc>
                <a:extLst>
                  <a:ext uri="{0D108BD9-81ED-4DB2-BD59-A6C34878D82A}">
                    <a16:rowId xmlns:a16="http://schemas.microsoft.com/office/drawing/2014/main" val="10002"/>
                  </a:ext>
                </a:extLst>
              </a:tr>
              <a:tr h="370840">
                <a:tc>
                  <a:txBody>
                    <a:bodyPr/>
                    <a:lstStyle/>
                    <a:p>
                      <a:r>
                        <a:rPr lang="en-US" sz="2400" dirty="0"/>
                        <a:t>Not matched</a:t>
                      </a:r>
                    </a:p>
                  </a:txBody>
                  <a:tcPr/>
                </a:tc>
                <a:tc>
                  <a:txBody>
                    <a:bodyPr/>
                    <a:lstStyle/>
                    <a:p>
                      <a:pPr algn="ctr"/>
                      <a:endParaRPr lang="en-US" sz="2400" dirty="0"/>
                    </a:p>
                  </a:txBody>
                  <a:tcPr/>
                </a:tc>
                <a:tc>
                  <a:txBody>
                    <a:bodyPr/>
                    <a:lstStyle/>
                    <a:p>
                      <a:pPr algn="ctr"/>
                      <a:endParaRPr lang="en-US" sz="2400" dirty="0"/>
                    </a:p>
                  </a:txBody>
                  <a:tcPr/>
                </a:tc>
                <a:extLst>
                  <a:ext uri="{0D108BD9-81ED-4DB2-BD59-A6C34878D82A}">
                    <a16:rowId xmlns:a16="http://schemas.microsoft.com/office/drawing/2014/main" val="10003"/>
                  </a:ext>
                </a:extLst>
              </a:tr>
            </a:tbl>
          </a:graphicData>
        </a:graphic>
      </p:graphicFrame>
      <p:sp>
        <p:nvSpPr>
          <p:cNvPr id="5" name="TextBox 4"/>
          <p:cNvSpPr txBox="1"/>
          <p:nvPr/>
        </p:nvSpPr>
        <p:spPr>
          <a:xfrm>
            <a:off x="2676769" y="2715845"/>
            <a:ext cx="1680308" cy="461665"/>
          </a:xfrm>
          <a:prstGeom prst="rect">
            <a:avLst/>
          </a:prstGeom>
          <a:noFill/>
        </p:spPr>
        <p:txBody>
          <a:bodyPr wrap="square" rtlCol="0">
            <a:spAutoFit/>
          </a:bodyPr>
          <a:lstStyle/>
          <a:p>
            <a:pPr algn="ctr"/>
            <a:r>
              <a:rPr lang="en-US" sz="2400" b="1" dirty="0"/>
              <a:t>Exposure</a:t>
            </a:r>
          </a:p>
        </p:txBody>
      </p:sp>
      <p:sp>
        <p:nvSpPr>
          <p:cNvPr id="6" name="TextBox 5"/>
          <p:cNvSpPr txBox="1"/>
          <p:nvPr/>
        </p:nvSpPr>
        <p:spPr>
          <a:xfrm flipH="1">
            <a:off x="8160214" y="2715846"/>
            <a:ext cx="1159632" cy="461665"/>
          </a:xfrm>
          <a:prstGeom prst="rect">
            <a:avLst/>
          </a:prstGeom>
          <a:noFill/>
        </p:spPr>
        <p:txBody>
          <a:bodyPr wrap="square" rtlCol="0">
            <a:spAutoFit/>
          </a:bodyPr>
          <a:lstStyle/>
          <a:p>
            <a:r>
              <a:rPr lang="en-US" sz="2400" b="1" dirty="0"/>
              <a:t>Disease</a:t>
            </a:r>
          </a:p>
        </p:txBody>
      </p:sp>
      <p:sp>
        <p:nvSpPr>
          <p:cNvPr id="7" name="TextBox 6"/>
          <p:cNvSpPr txBox="1"/>
          <p:nvPr/>
        </p:nvSpPr>
        <p:spPr>
          <a:xfrm>
            <a:off x="4615221" y="3536462"/>
            <a:ext cx="2418625" cy="461665"/>
          </a:xfrm>
          <a:prstGeom prst="rect">
            <a:avLst/>
          </a:prstGeom>
          <a:noFill/>
        </p:spPr>
        <p:txBody>
          <a:bodyPr wrap="square" rtlCol="0">
            <a:spAutoFit/>
          </a:bodyPr>
          <a:lstStyle/>
          <a:p>
            <a:pPr algn="ctr"/>
            <a:r>
              <a:rPr lang="en-US" sz="2400" b="1" dirty="0"/>
              <a:t>Matching Factor</a:t>
            </a:r>
          </a:p>
        </p:txBody>
      </p:sp>
      <p:cxnSp>
        <p:nvCxnSpPr>
          <p:cNvPr id="9" name="Straight Arrow Connector 8"/>
          <p:cNvCxnSpPr>
            <a:stCxn id="7" idx="3"/>
          </p:cNvCxnSpPr>
          <p:nvPr/>
        </p:nvCxnSpPr>
        <p:spPr>
          <a:xfrm flipV="1">
            <a:off x="7033846" y="3165231"/>
            <a:ext cx="1016000" cy="602064"/>
          </a:xfrm>
          <a:prstGeom prst="straightConnector1">
            <a:avLst/>
          </a:prstGeom>
          <a:ln w="38100">
            <a:solidFill>
              <a:schemeClr val="tx1"/>
            </a:solidFill>
            <a:tailEnd type="arrow"/>
          </a:ln>
        </p:spPr>
        <p:style>
          <a:lnRef idx="2">
            <a:schemeClr val="accent1"/>
          </a:lnRef>
          <a:fillRef idx="0">
            <a:schemeClr val="accent1"/>
          </a:fillRef>
          <a:effectRef idx="1">
            <a:schemeClr val="accent1"/>
          </a:effectRef>
          <a:fontRef idx="minor">
            <a:schemeClr val="tx1"/>
          </a:fontRef>
        </p:style>
      </p:cxnSp>
      <p:sp>
        <p:nvSpPr>
          <p:cNvPr id="11" name="Title 1">
            <a:extLst>
              <a:ext uri="{FF2B5EF4-FFF2-40B4-BE49-F238E27FC236}">
                <a16:creationId xmlns:a16="http://schemas.microsoft.com/office/drawing/2014/main" id="{BC0EB7FD-708E-6D4C-AB4D-659EA39D5C93}"/>
              </a:ext>
            </a:extLst>
          </p:cNvPr>
          <p:cNvSpPr>
            <a:spLocks noGrp="1"/>
          </p:cNvSpPr>
          <p:nvPr>
            <p:ph type="title"/>
          </p:nvPr>
        </p:nvSpPr>
        <p:spPr>
          <a:xfrm>
            <a:off x="838200" y="365125"/>
            <a:ext cx="10515600" cy="1325563"/>
          </a:xfrm>
        </p:spPr>
        <p:txBody>
          <a:bodyPr/>
          <a:lstStyle/>
          <a:p>
            <a:pPr algn="ctr"/>
            <a:r>
              <a:rPr lang="en-US" dirty="0"/>
              <a:t>Appropriate or Over Matching?</a:t>
            </a:r>
          </a:p>
        </p:txBody>
      </p:sp>
    </p:spTree>
    <p:extLst>
      <p:ext uri="{BB962C8B-B14F-4D97-AF65-F5344CB8AC3E}">
        <p14:creationId xmlns:p14="http://schemas.microsoft.com/office/powerpoint/2010/main" val="37272097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3200" dirty="0"/>
              <a:t>Matching factor is not correlated with exposure</a:t>
            </a:r>
          </a:p>
        </p:txBody>
      </p:sp>
      <p:graphicFrame>
        <p:nvGraphicFramePr>
          <p:cNvPr id="4" name="Table 3"/>
          <p:cNvGraphicFramePr>
            <a:graphicFrameLocks noGrp="1"/>
          </p:cNvGraphicFramePr>
          <p:nvPr/>
        </p:nvGraphicFramePr>
        <p:xfrm>
          <a:off x="1445846" y="4568744"/>
          <a:ext cx="9288126" cy="1828800"/>
        </p:xfrm>
        <a:graphic>
          <a:graphicData uri="http://schemas.openxmlformats.org/drawingml/2006/table">
            <a:tbl>
              <a:tblPr firstRow="1" bandRow="1">
                <a:tableStyleId>{5C22544A-7EE6-4342-B048-85BDC9FD1C3A}</a:tableStyleId>
              </a:tblPr>
              <a:tblGrid>
                <a:gridCol w="1803767">
                  <a:extLst>
                    <a:ext uri="{9D8B030D-6E8A-4147-A177-3AD203B41FA5}">
                      <a16:colId xmlns:a16="http://schemas.microsoft.com/office/drawing/2014/main" val="20000"/>
                    </a:ext>
                  </a:extLst>
                </a:gridCol>
                <a:gridCol w="4103162">
                  <a:extLst>
                    <a:ext uri="{9D8B030D-6E8A-4147-A177-3AD203B41FA5}">
                      <a16:colId xmlns:a16="http://schemas.microsoft.com/office/drawing/2014/main" val="20001"/>
                    </a:ext>
                  </a:extLst>
                </a:gridCol>
                <a:gridCol w="3381197">
                  <a:extLst>
                    <a:ext uri="{9D8B030D-6E8A-4147-A177-3AD203B41FA5}">
                      <a16:colId xmlns:a16="http://schemas.microsoft.com/office/drawing/2014/main" val="20002"/>
                    </a:ext>
                  </a:extLst>
                </a:gridCol>
              </a:tblGrid>
              <a:tr h="370840">
                <a:tc>
                  <a:txBody>
                    <a:bodyPr/>
                    <a:lstStyle/>
                    <a:p>
                      <a:endParaRPr lang="en-US" sz="2400" dirty="0"/>
                    </a:p>
                  </a:txBody>
                  <a:tcPr/>
                </a:tc>
                <a:tc gridSpan="2">
                  <a:txBody>
                    <a:bodyPr/>
                    <a:lstStyle/>
                    <a:p>
                      <a:pPr algn="ctr"/>
                      <a:r>
                        <a:rPr lang="en-US" sz="2400" dirty="0"/>
                        <a:t>Analysis</a:t>
                      </a:r>
                    </a:p>
                  </a:txBody>
                  <a:tcPr anchor="ctr"/>
                </a:tc>
                <a:tc hMerge="1">
                  <a:txBody>
                    <a:bodyPr/>
                    <a:lstStyle/>
                    <a:p>
                      <a:endParaRPr lang="en-US" dirty="0"/>
                    </a:p>
                  </a:txBody>
                  <a:tcPr/>
                </a:tc>
                <a:extLst>
                  <a:ext uri="{0D108BD9-81ED-4DB2-BD59-A6C34878D82A}">
                    <a16:rowId xmlns:a16="http://schemas.microsoft.com/office/drawing/2014/main" val="10000"/>
                  </a:ext>
                </a:extLst>
              </a:tr>
              <a:tr h="370840">
                <a:tc>
                  <a:txBody>
                    <a:bodyPr/>
                    <a:lstStyle/>
                    <a:p>
                      <a:r>
                        <a:rPr lang="en-US" sz="2400" b="1" dirty="0"/>
                        <a:t>Design</a:t>
                      </a:r>
                    </a:p>
                  </a:txBody>
                  <a:tcPr/>
                </a:tc>
                <a:tc>
                  <a:txBody>
                    <a:bodyPr/>
                    <a:lstStyle/>
                    <a:p>
                      <a:pPr algn="ctr"/>
                      <a:r>
                        <a:rPr lang="en-US" sz="2400" b="1" dirty="0"/>
                        <a:t>Stratified</a:t>
                      </a:r>
                    </a:p>
                  </a:txBody>
                  <a:tcPr/>
                </a:tc>
                <a:tc>
                  <a:txBody>
                    <a:bodyPr/>
                    <a:lstStyle/>
                    <a:p>
                      <a:pPr algn="ctr"/>
                      <a:r>
                        <a:rPr lang="en-US" sz="2400" b="1" dirty="0"/>
                        <a:t>Not Stratified</a:t>
                      </a:r>
                    </a:p>
                  </a:txBody>
                  <a:tcPr/>
                </a:tc>
                <a:extLst>
                  <a:ext uri="{0D108BD9-81ED-4DB2-BD59-A6C34878D82A}">
                    <a16:rowId xmlns:a16="http://schemas.microsoft.com/office/drawing/2014/main" val="10001"/>
                  </a:ext>
                </a:extLst>
              </a:tr>
              <a:tr h="370840">
                <a:tc>
                  <a:txBody>
                    <a:bodyPr/>
                    <a:lstStyle/>
                    <a:p>
                      <a:r>
                        <a:rPr lang="en-US" sz="2400" dirty="0"/>
                        <a:t>Matched</a:t>
                      </a:r>
                    </a:p>
                  </a:txBody>
                  <a:tcPr/>
                </a:tc>
                <a:tc>
                  <a:txBody>
                    <a:bodyPr/>
                    <a:lstStyle/>
                    <a:p>
                      <a:pPr algn="ctr"/>
                      <a:r>
                        <a:rPr lang="en-US" sz="2400" dirty="0"/>
                        <a:t>Valid, slightly reduced precision</a:t>
                      </a:r>
                    </a:p>
                  </a:txBody>
                  <a:tcPr/>
                </a:tc>
                <a:tc>
                  <a:txBody>
                    <a:bodyPr/>
                    <a:lstStyle/>
                    <a:p>
                      <a:pPr algn="ctr"/>
                      <a:r>
                        <a:rPr lang="en-US" sz="2400" dirty="0"/>
                        <a:t>Valid, maximum precision</a:t>
                      </a:r>
                    </a:p>
                  </a:txBody>
                  <a:tcPr/>
                </a:tc>
                <a:extLst>
                  <a:ext uri="{0D108BD9-81ED-4DB2-BD59-A6C34878D82A}">
                    <a16:rowId xmlns:a16="http://schemas.microsoft.com/office/drawing/2014/main" val="10002"/>
                  </a:ext>
                </a:extLst>
              </a:tr>
              <a:tr h="370840">
                <a:tc>
                  <a:txBody>
                    <a:bodyPr/>
                    <a:lstStyle/>
                    <a:p>
                      <a:r>
                        <a:rPr lang="en-US" sz="2400" dirty="0"/>
                        <a:t>Not matched</a:t>
                      </a:r>
                    </a:p>
                  </a:txBody>
                  <a:tcPr/>
                </a:tc>
                <a:tc>
                  <a:txBody>
                    <a:bodyPr/>
                    <a:lstStyle/>
                    <a:p>
                      <a:pPr algn="ctr"/>
                      <a:r>
                        <a:rPr lang="en-US" sz="2400" dirty="0"/>
                        <a:t>Valid, slightly reduced precision</a:t>
                      </a:r>
                    </a:p>
                  </a:txBody>
                  <a:tcPr/>
                </a:tc>
                <a:tc>
                  <a:txBody>
                    <a:bodyPr/>
                    <a:lstStyle/>
                    <a:p>
                      <a:pPr algn="ctr"/>
                      <a:r>
                        <a:rPr lang="en-US" sz="2400" dirty="0"/>
                        <a:t>Valid, maximum precision</a:t>
                      </a:r>
                    </a:p>
                  </a:txBody>
                  <a:tcPr/>
                </a:tc>
                <a:extLst>
                  <a:ext uri="{0D108BD9-81ED-4DB2-BD59-A6C34878D82A}">
                    <a16:rowId xmlns:a16="http://schemas.microsoft.com/office/drawing/2014/main" val="10003"/>
                  </a:ext>
                </a:extLst>
              </a:tr>
            </a:tbl>
          </a:graphicData>
        </a:graphic>
      </p:graphicFrame>
      <p:sp>
        <p:nvSpPr>
          <p:cNvPr id="5" name="TextBox 4"/>
          <p:cNvSpPr txBox="1"/>
          <p:nvPr/>
        </p:nvSpPr>
        <p:spPr>
          <a:xfrm>
            <a:off x="2676769" y="2715845"/>
            <a:ext cx="1680308" cy="461665"/>
          </a:xfrm>
          <a:prstGeom prst="rect">
            <a:avLst/>
          </a:prstGeom>
          <a:noFill/>
        </p:spPr>
        <p:txBody>
          <a:bodyPr wrap="square" rtlCol="0">
            <a:spAutoFit/>
          </a:bodyPr>
          <a:lstStyle/>
          <a:p>
            <a:pPr algn="ctr"/>
            <a:r>
              <a:rPr lang="en-US" sz="2400" b="1" dirty="0"/>
              <a:t>Exposure</a:t>
            </a:r>
          </a:p>
        </p:txBody>
      </p:sp>
      <p:sp>
        <p:nvSpPr>
          <p:cNvPr id="6" name="TextBox 5"/>
          <p:cNvSpPr txBox="1"/>
          <p:nvPr/>
        </p:nvSpPr>
        <p:spPr>
          <a:xfrm flipH="1">
            <a:off x="8160214" y="2715846"/>
            <a:ext cx="1159632" cy="461665"/>
          </a:xfrm>
          <a:prstGeom prst="rect">
            <a:avLst/>
          </a:prstGeom>
          <a:noFill/>
        </p:spPr>
        <p:txBody>
          <a:bodyPr wrap="square" rtlCol="0">
            <a:spAutoFit/>
          </a:bodyPr>
          <a:lstStyle/>
          <a:p>
            <a:r>
              <a:rPr lang="en-US" sz="2400" b="1" dirty="0"/>
              <a:t>Disease</a:t>
            </a:r>
          </a:p>
        </p:txBody>
      </p:sp>
      <p:sp>
        <p:nvSpPr>
          <p:cNvPr id="7" name="TextBox 6"/>
          <p:cNvSpPr txBox="1"/>
          <p:nvPr/>
        </p:nvSpPr>
        <p:spPr>
          <a:xfrm>
            <a:off x="4615221" y="3536462"/>
            <a:ext cx="2418625" cy="461665"/>
          </a:xfrm>
          <a:prstGeom prst="rect">
            <a:avLst/>
          </a:prstGeom>
          <a:noFill/>
        </p:spPr>
        <p:txBody>
          <a:bodyPr wrap="square" rtlCol="0">
            <a:spAutoFit/>
          </a:bodyPr>
          <a:lstStyle/>
          <a:p>
            <a:pPr algn="ctr"/>
            <a:r>
              <a:rPr lang="en-US" sz="2400" b="1" dirty="0"/>
              <a:t>Matching Factor</a:t>
            </a:r>
          </a:p>
        </p:txBody>
      </p:sp>
      <p:cxnSp>
        <p:nvCxnSpPr>
          <p:cNvPr id="9" name="Straight Arrow Connector 8"/>
          <p:cNvCxnSpPr>
            <a:stCxn id="7" idx="3"/>
          </p:cNvCxnSpPr>
          <p:nvPr/>
        </p:nvCxnSpPr>
        <p:spPr>
          <a:xfrm flipV="1">
            <a:off x="7033846" y="3165231"/>
            <a:ext cx="1016000" cy="602064"/>
          </a:xfrm>
          <a:prstGeom prst="straightConnector1">
            <a:avLst/>
          </a:prstGeom>
          <a:ln w="38100">
            <a:solidFill>
              <a:schemeClr val="tx1"/>
            </a:solidFill>
            <a:tailEnd type="arrow"/>
          </a:ln>
        </p:spPr>
        <p:style>
          <a:lnRef idx="2">
            <a:schemeClr val="accent1"/>
          </a:lnRef>
          <a:fillRef idx="0">
            <a:schemeClr val="accent1"/>
          </a:fillRef>
          <a:effectRef idx="1">
            <a:schemeClr val="accent1"/>
          </a:effectRef>
          <a:fontRef idx="minor">
            <a:schemeClr val="tx1"/>
          </a:fontRef>
        </p:style>
      </p:cxnSp>
      <p:sp>
        <p:nvSpPr>
          <p:cNvPr id="11" name="Title 1">
            <a:extLst>
              <a:ext uri="{FF2B5EF4-FFF2-40B4-BE49-F238E27FC236}">
                <a16:creationId xmlns:a16="http://schemas.microsoft.com/office/drawing/2014/main" id="{BC0EB7FD-708E-6D4C-AB4D-659EA39D5C93}"/>
              </a:ext>
            </a:extLst>
          </p:cNvPr>
          <p:cNvSpPr>
            <a:spLocks noGrp="1"/>
          </p:cNvSpPr>
          <p:nvPr>
            <p:ph type="title"/>
          </p:nvPr>
        </p:nvSpPr>
        <p:spPr>
          <a:xfrm>
            <a:off x="838200" y="365125"/>
            <a:ext cx="10515600" cy="1325563"/>
          </a:xfrm>
        </p:spPr>
        <p:txBody>
          <a:bodyPr/>
          <a:lstStyle/>
          <a:p>
            <a:pPr algn="ctr"/>
            <a:r>
              <a:rPr lang="en-US" dirty="0"/>
              <a:t>Over (Unnecessary) Matching</a:t>
            </a:r>
          </a:p>
        </p:txBody>
      </p:sp>
    </p:spTree>
    <p:extLst>
      <p:ext uri="{BB962C8B-B14F-4D97-AF65-F5344CB8AC3E}">
        <p14:creationId xmlns:p14="http://schemas.microsoft.com/office/powerpoint/2010/main" val="28401357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Over Matching: Cost Efficiency</a:t>
            </a:r>
          </a:p>
        </p:txBody>
      </p:sp>
      <p:sp>
        <p:nvSpPr>
          <p:cNvPr id="3" name="Content Placeholder 2"/>
          <p:cNvSpPr>
            <a:spLocks noGrp="1"/>
          </p:cNvSpPr>
          <p:nvPr>
            <p:ph idx="1"/>
          </p:nvPr>
        </p:nvSpPr>
        <p:spPr>
          <a:xfrm>
            <a:off x="838200" y="1825625"/>
            <a:ext cx="10755702" cy="4351338"/>
          </a:xfrm>
        </p:spPr>
        <p:txBody>
          <a:bodyPr>
            <a:noAutofit/>
          </a:bodyPr>
          <a:lstStyle/>
          <a:p>
            <a:r>
              <a:rPr lang="en-US" sz="3200" dirty="0"/>
              <a:t>Some methods for control selection automatically involve matching (e.g., neighborhood, sibling, friends)</a:t>
            </a:r>
          </a:p>
          <a:p>
            <a:r>
              <a:rPr lang="en-US" sz="3200" dirty="0"/>
              <a:t>Such controls can introduce bias </a:t>
            </a:r>
            <a:r>
              <a:rPr lang="en-US" sz="3200" dirty="0">
                <a:sym typeface="Wingdings"/>
              </a:rPr>
              <a:t> controls’ </a:t>
            </a:r>
            <a:r>
              <a:rPr lang="en-US" sz="3200" dirty="0"/>
              <a:t>exposure may not representative of exposure distribution in study base</a:t>
            </a:r>
          </a:p>
          <a:p>
            <a:r>
              <a:rPr lang="en-US" sz="3200" dirty="0"/>
              <a:t>Even if the bias is negligible, may decrease statistical efficiency if the matching factor (friendship) is associated with exposure</a:t>
            </a:r>
          </a:p>
          <a:p>
            <a:r>
              <a:rPr lang="en-US" sz="3200" dirty="0"/>
              <a:t>Decision to use convenient controls should weigh any cost savings against statistical efficiency loss and potential bias</a:t>
            </a:r>
          </a:p>
        </p:txBody>
      </p:sp>
    </p:spTree>
    <p:extLst>
      <p:ext uri="{BB962C8B-B14F-4D97-AF65-F5344CB8AC3E}">
        <p14:creationId xmlns:p14="http://schemas.microsoft.com/office/powerpoint/2010/main" val="40411952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2DA7767-1273-FD41-93FC-A1E1D894A8BB}"/>
              </a:ext>
            </a:extLst>
          </p:cNvPr>
          <p:cNvSpPr>
            <a:spLocks noGrp="1"/>
          </p:cNvSpPr>
          <p:nvPr>
            <p:ph type="title"/>
          </p:nvPr>
        </p:nvSpPr>
        <p:spPr/>
        <p:txBody>
          <a:bodyPr/>
          <a:lstStyle/>
          <a:p>
            <a:r>
              <a:rPr lang="en-US" dirty="0"/>
              <a:t>Case-crossover studies</a:t>
            </a:r>
          </a:p>
        </p:txBody>
      </p:sp>
      <p:sp>
        <p:nvSpPr>
          <p:cNvPr id="5" name="Text Placeholder 4">
            <a:extLst>
              <a:ext uri="{FF2B5EF4-FFF2-40B4-BE49-F238E27FC236}">
                <a16:creationId xmlns:a16="http://schemas.microsoft.com/office/drawing/2014/main" id="{3C991E0D-4E2C-2C43-B066-5F50C026F4FD}"/>
              </a:ext>
            </a:extLst>
          </p:cNvPr>
          <p:cNvSpPr>
            <a:spLocks noGrp="1"/>
          </p:cNvSpPr>
          <p:nvPr>
            <p:ph type="body" idx="1"/>
          </p:nvPr>
        </p:nvSpPr>
        <p:spPr/>
        <p:txBody>
          <a:bodyPr/>
          <a:lstStyle/>
          <a:p>
            <a:r>
              <a:rPr lang="en-US" dirty="0">
                <a:solidFill>
                  <a:schemeClr val="tx1"/>
                </a:solidFill>
              </a:rPr>
              <a:t>CREDIT: </a:t>
            </a:r>
            <a:r>
              <a:rPr lang="en-US" altLang="en-US" dirty="0">
                <a:solidFill>
                  <a:schemeClr val="tx1"/>
                </a:solidFill>
              </a:rPr>
              <a:t>Sonia Hernández-Díaz, MD, DrPH and Murray </a:t>
            </a:r>
            <a:r>
              <a:rPr lang="en-US" altLang="en-US" dirty="0" err="1">
                <a:solidFill>
                  <a:schemeClr val="tx1"/>
                </a:solidFill>
              </a:rPr>
              <a:t>Mittleman</a:t>
            </a:r>
            <a:r>
              <a:rPr lang="en-US" altLang="en-US" dirty="0">
                <a:solidFill>
                  <a:schemeClr val="tx1"/>
                </a:solidFill>
              </a:rPr>
              <a:t>, MD</a:t>
            </a:r>
          </a:p>
          <a:p>
            <a:r>
              <a:rPr lang="en-US" dirty="0">
                <a:solidFill>
                  <a:schemeClr val="tx1"/>
                </a:solidFill>
              </a:rPr>
              <a:t>Harvard TH Chan School of Public Health</a:t>
            </a:r>
          </a:p>
        </p:txBody>
      </p:sp>
    </p:spTree>
    <p:extLst>
      <p:ext uri="{BB962C8B-B14F-4D97-AF65-F5344CB8AC3E}">
        <p14:creationId xmlns:p14="http://schemas.microsoft.com/office/powerpoint/2010/main" val="11923690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1771F2B-D4AB-9645-9A61-90CDA07CB977}"/>
              </a:ext>
            </a:extLst>
          </p:cNvPr>
          <p:cNvSpPr>
            <a:spLocks noGrp="1"/>
          </p:cNvSpPr>
          <p:nvPr>
            <p:ph type="title"/>
          </p:nvPr>
        </p:nvSpPr>
        <p:spPr/>
        <p:txBody>
          <a:bodyPr/>
          <a:lstStyle/>
          <a:p>
            <a:r>
              <a:rPr lang="en-US" dirty="0"/>
              <a:t>Key Terms</a:t>
            </a:r>
          </a:p>
        </p:txBody>
      </p:sp>
      <p:sp>
        <p:nvSpPr>
          <p:cNvPr id="5" name="Content Placeholder 4">
            <a:extLst>
              <a:ext uri="{FF2B5EF4-FFF2-40B4-BE49-F238E27FC236}">
                <a16:creationId xmlns:a16="http://schemas.microsoft.com/office/drawing/2014/main" id="{25F6A2E3-8634-9748-B95E-DCE708D77E5F}"/>
              </a:ext>
            </a:extLst>
          </p:cNvPr>
          <p:cNvSpPr>
            <a:spLocks noGrp="1"/>
          </p:cNvSpPr>
          <p:nvPr>
            <p:ph idx="1"/>
          </p:nvPr>
        </p:nvSpPr>
        <p:spPr/>
        <p:txBody>
          <a:bodyPr/>
          <a:lstStyle/>
          <a:p>
            <a:r>
              <a:rPr lang="en-US" dirty="0"/>
              <a:t>Induction period</a:t>
            </a:r>
          </a:p>
          <a:p>
            <a:r>
              <a:rPr lang="en-US" dirty="0"/>
              <a:t>Wash-out period</a:t>
            </a:r>
          </a:p>
          <a:p>
            <a:r>
              <a:rPr lang="en-US" dirty="0"/>
              <a:t>Effect/trigger/hazard period</a:t>
            </a:r>
          </a:p>
          <a:p>
            <a:r>
              <a:rPr lang="en-US" dirty="0"/>
              <a:t>Case window</a:t>
            </a:r>
          </a:p>
          <a:p>
            <a:r>
              <a:rPr lang="en-US" dirty="0"/>
              <a:t>Control window</a:t>
            </a:r>
          </a:p>
          <a:p>
            <a:endParaRPr lang="en-US" dirty="0"/>
          </a:p>
        </p:txBody>
      </p:sp>
    </p:spTree>
    <p:extLst>
      <p:ext uri="{BB962C8B-B14F-4D97-AF65-F5344CB8AC3E}">
        <p14:creationId xmlns:p14="http://schemas.microsoft.com/office/powerpoint/2010/main" val="32441800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F9022F7A-EB3D-EB47-A7B1-FA3C67165202}"/>
              </a:ext>
            </a:extLst>
          </p:cNvPr>
          <p:cNvSpPr>
            <a:spLocks noGrp="1" noChangeArrowheads="1"/>
          </p:cNvSpPr>
          <p:nvPr>
            <p:ph type="title"/>
          </p:nvPr>
        </p:nvSpPr>
        <p:spPr/>
        <p:txBody>
          <a:bodyPr/>
          <a:lstStyle/>
          <a:p>
            <a:pPr eaLnBrk="1" hangingPunct="1"/>
            <a:r>
              <a:rPr lang="en-US" altLang="en-US" dirty="0">
                <a:latin typeface="Helvetica Neue" panose="02000503000000020004" pitchFamily="2" charset="0"/>
                <a:ea typeface="Helvetica Neue" panose="02000503000000020004" pitchFamily="2" charset="0"/>
                <a:cs typeface="Helvetica Neue" panose="02000503000000020004" pitchFamily="2" charset="0"/>
              </a:rPr>
              <a:t>Self-controlled randomized experiments</a:t>
            </a:r>
          </a:p>
        </p:txBody>
      </p:sp>
      <p:sp>
        <p:nvSpPr>
          <p:cNvPr id="15363" name="Text Box 3">
            <a:extLst>
              <a:ext uri="{FF2B5EF4-FFF2-40B4-BE49-F238E27FC236}">
                <a16:creationId xmlns:a16="http://schemas.microsoft.com/office/drawing/2014/main" id="{E9366D6E-3D85-D144-A9F7-6418E09D0260}"/>
              </a:ext>
            </a:extLst>
          </p:cNvPr>
          <p:cNvSpPr txBox="1">
            <a:spLocks noChangeArrowheads="1"/>
          </p:cNvSpPr>
          <p:nvPr/>
        </p:nvSpPr>
        <p:spPr bwMode="white">
          <a:xfrm>
            <a:off x="3392488" y="2417763"/>
            <a:ext cx="5853112" cy="641350"/>
          </a:xfrm>
          <a:prstGeom prst="rect">
            <a:avLst/>
          </a:prstGeom>
          <a:noFill/>
          <a:ln>
            <a:noFill/>
          </a:ln>
          <a:effectLst/>
          <a:extLst>
            <a:ext uri="{909E8E84-426E-40DD-AFC4-6F175D3DCCD1}">
              <a14:hiddenFill xmlns:a14="http://schemas.microsoft.com/office/drawing/2010/main">
                <a:gradFill rotWithShape="0">
                  <a:gsLst>
                    <a:gs pos="0">
                      <a:srgbClr val="0B1620"/>
                    </a:gs>
                    <a:gs pos="100000">
                      <a:srgbClr val="336699"/>
                    </a:gs>
                  </a:gsLst>
                  <a:lin ang="2700000" scaled="1"/>
                </a:gra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50000"/>
              </a:spcBef>
              <a:buFontTx/>
              <a:buNone/>
            </a:pPr>
            <a:endParaRPr lang="en-US" altLang="en-US" sz="3600">
              <a:solidFill>
                <a:schemeClr val="accent2"/>
              </a:solidFill>
              <a:latin typeface="Helvetica Neue" panose="02000503000000020004" pitchFamily="2" charset="0"/>
              <a:ea typeface="Helvetica Neue" panose="02000503000000020004" pitchFamily="2" charset="0"/>
              <a:cs typeface="Helvetica Neue" panose="02000503000000020004" pitchFamily="2" charset="0"/>
            </a:endParaRPr>
          </a:p>
        </p:txBody>
      </p:sp>
      <p:sp>
        <p:nvSpPr>
          <p:cNvPr id="664581" name="Text Box 5">
            <a:extLst>
              <a:ext uri="{FF2B5EF4-FFF2-40B4-BE49-F238E27FC236}">
                <a16:creationId xmlns:a16="http://schemas.microsoft.com/office/drawing/2014/main" id="{823EEA22-46CB-3B41-8438-DA2783CC5D9F}"/>
              </a:ext>
            </a:extLst>
          </p:cNvPr>
          <p:cNvSpPr txBox="1">
            <a:spLocks noChangeArrowheads="1"/>
          </p:cNvSpPr>
          <p:nvPr/>
        </p:nvSpPr>
        <p:spPr bwMode="white">
          <a:xfrm>
            <a:off x="914400" y="2028825"/>
            <a:ext cx="10744200" cy="3970318"/>
          </a:xfrm>
          <a:prstGeom prst="rect">
            <a:avLst/>
          </a:prstGeom>
          <a:noFill/>
          <a:ln>
            <a:noFill/>
          </a:ln>
          <a:effectLst/>
          <a:extLst>
            <a:ext uri="{909E8E84-426E-40DD-AFC4-6F175D3DCCD1}">
              <a14:hiddenFill xmlns:a14="http://schemas.microsoft.com/office/drawing/2010/main">
                <a:gradFill rotWithShape="0">
                  <a:gsLst>
                    <a:gs pos="0">
                      <a:srgbClr val="0B1620"/>
                    </a:gs>
                    <a:gs pos="100000">
                      <a:srgbClr val="336699"/>
                    </a:gs>
                  </a:gsLst>
                  <a:lin ang="2700000" scaled="1"/>
                </a:gra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400050" indent="-400050">
              <a:spcBef>
                <a:spcPct val="20000"/>
              </a:spcBef>
              <a:buChar char="•"/>
              <a:defRPr sz="3200" b="1">
                <a:solidFill>
                  <a:schemeClr val="tx1"/>
                </a:solidFill>
                <a:latin typeface="Arial Rounded MT Bold" panose="020F0704030504030204" pitchFamily="34" charset="77"/>
              </a:defRPr>
            </a:lvl1pPr>
            <a:lvl2pPr marL="57150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50000"/>
              </a:spcBef>
            </a:pP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Crossover randomized trial</a:t>
            </a:r>
            <a:r>
              <a:rPr lang="en-US" altLang="en-US" sz="2400" b="0" dirty="0">
                <a:solidFill>
                  <a:srgbClr val="FF9933"/>
                </a:solidFill>
                <a:latin typeface="Helvetica Neue" panose="02000503000000020004" pitchFamily="2" charset="0"/>
                <a:ea typeface="Helvetica Neue" panose="02000503000000020004" pitchFamily="2" charset="0"/>
                <a:cs typeface="Helvetica Neue" panose="02000503000000020004" pitchFamily="2" charset="0"/>
              </a:rPr>
              <a:t> </a:t>
            </a: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uses self-control in an experimental design</a:t>
            </a:r>
          </a:p>
          <a:p>
            <a:pPr eaLnBrk="1" hangingPunct="1">
              <a:spcBef>
                <a:spcPct val="50000"/>
              </a:spcBef>
            </a:pP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Subjects receive 2 (or more) treatments at different times, in random order</a:t>
            </a:r>
          </a:p>
          <a:p>
            <a:pPr eaLnBrk="1" hangingPunct="1">
              <a:spcBef>
                <a:spcPct val="50000"/>
              </a:spcBef>
            </a:pP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Outcomes measured after one treatment is given</a:t>
            </a:r>
          </a:p>
          <a:p>
            <a:pPr lvl="1">
              <a:spcBef>
                <a:spcPct val="50000"/>
              </a:spcBef>
            </a:pP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Effects studied limited to </a:t>
            </a: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short-term effects</a:t>
            </a:r>
            <a:endParaRPr lang="en-US" altLang="en-US" sz="2400" b="0" dirty="0">
              <a:latin typeface="Helvetica Neue" panose="02000503000000020004" pitchFamily="2" charset="0"/>
              <a:ea typeface="Helvetica Neue" panose="02000503000000020004" pitchFamily="2" charset="0"/>
              <a:cs typeface="Helvetica Neue" panose="02000503000000020004" pitchFamily="2" charset="0"/>
            </a:endParaRPr>
          </a:p>
          <a:p>
            <a:pPr lvl="1">
              <a:spcBef>
                <a:spcPct val="50000"/>
              </a:spcBef>
            </a:pP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Often</a:t>
            </a: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 </a:t>
            </a: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require a </a:t>
            </a:r>
            <a:r>
              <a:rPr lang="ja-JP" altLang="en-US" sz="2400">
                <a:latin typeface="Helvetica Neue" panose="02000503000000020004" pitchFamily="2" charset="0"/>
                <a:ea typeface="MS PGothic" panose="020B0600070205080204" pitchFamily="34" charset="-128"/>
                <a:cs typeface="Helvetica Neue" panose="02000503000000020004" pitchFamily="2" charset="0"/>
              </a:rPr>
              <a:t>‘</a:t>
            </a:r>
            <a:r>
              <a:rPr lang="en-US" altLang="ja-JP" sz="2400" dirty="0">
                <a:latin typeface="Helvetica Neue" panose="02000503000000020004" pitchFamily="2" charset="0"/>
                <a:ea typeface="Helvetica Neue" panose="02000503000000020004" pitchFamily="2" charset="0"/>
                <a:cs typeface="Helvetica Neue" panose="02000503000000020004" pitchFamily="2" charset="0"/>
              </a:rPr>
              <a:t>wash-out period</a:t>
            </a:r>
            <a:r>
              <a:rPr lang="ja-JP" altLang="en-US" sz="2400">
                <a:latin typeface="Helvetica Neue" panose="02000503000000020004" pitchFamily="2" charset="0"/>
                <a:ea typeface="MS PGothic" panose="020B0600070205080204" pitchFamily="34" charset="-128"/>
                <a:cs typeface="Helvetica Neue" panose="02000503000000020004" pitchFamily="2" charset="0"/>
              </a:rPr>
              <a:t>’</a:t>
            </a:r>
            <a:r>
              <a:rPr lang="en-US" altLang="ja-JP" sz="2400" dirty="0">
                <a:latin typeface="Helvetica Neue" panose="02000503000000020004" pitchFamily="2" charset="0"/>
                <a:ea typeface="Helvetica Neue" panose="02000503000000020004" pitchFamily="2" charset="0"/>
                <a:cs typeface="Helvetica Neue" panose="02000503000000020004" pitchFamily="2" charset="0"/>
              </a:rPr>
              <a:t> </a:t>
            </a:r>
            <a:r>
              <a:rPr lang="en-US" altLang="ja-JP" sz="2400" b="0" dirty="0">
                <a:latin typeface="Helvetica Neue" panose="02000503000000020004" pitchFamily="2" charset="0"/>
                <a:ea typeface="Helvetica Neue" panose="02000503000000020004" pitchFamily="2" charset="0"/>
                <a:cs typeface="Helvetica Neue" panose="02000503000000020004" pitchFamily="2" charset="0"/>
              </a:rPr>
              <a:t>so previous treatment does not affect outcomes in the second treatment period (</a:t>
            </a:r>
            <a:r>
              <a:rPr lang="en-US" altLang="ja-JP" sz="2400" dirty="0">
                <a:latin typeface="Helvetica Neue" panose="02000503000000020004" pitchFamily="2" charset="0"/>
                <a:ea typeface="Helvetica Neue" panose="02000503000000020004" pitchFamily="2" charset="0"/>
                <a:cs typeface="Helvetica Neue" panose="02000503000000020004" pitchFamily="2" charset="0"/>
              </a:rPr>
              <a:t>carryover effect</a:t>
            </a:r>
            <a:r>
              <a:rPr lang="en-US" altLang="ja-JP" sz="2400" b="0" dirty="0">
                <a:latin typeface="Helvetica Neue" panose="02000503000000020004" pitchFamily="2" charset="0"/>
                <a:ea typeface="Helvetica Neue" panose="02000503000000020004" pitchFamily="2" charset="0"/>
                <a:cs typeface="Helvetica Neue" panose="02000503000000020004" pitchFamily="2" charset="0"/>
              </a:rPr>
              <a:t>)</a:t>
            </a:r>
            <a:endParaRPr lang="en-US" altLang="ja-JP" sz="2400" dirty="0">
              <a:latin typeface="Helvetica Neue" panose="02000503000000020004" pitchFamily="2" charset="0"/>
              <a:ea typeface="Helvetica Neue" panose="02000503000000020004" pitchFamily="2" charset="0"/>
              <a:cs typeface="Helvetica Neue" panose="02000503000000020004" pitchFamily="2" charset="0"/>
            </a:endParaRPr>
          </a:p>
          <a:p>
            <a:pPr eaLnBrk="1" hangingPunct="1">
              <a:spcBef>
                <a:spcPct val="50000"/>
              </a:spcBef>
            </a:pP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Self-matching </a:t>
            </a: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reduces potential for confounding</a:t>
            </a: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 and </a:t>
            </a: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improves efficiency </a:t>
            </a: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by reducing variability of factors affecting the outcome</a:t>
            </a:r>
          </a:p>
        </p:txBody>
      </p:sp>
      <p:sp>
        <p:nvSpPr>
          <p:cNvPr id="15365" name="Slide Number Placeholder 1">
            <a:extLst>
              <a:ext uri="{FF2B5EF4-FFF2-40B4-BE49-F238E27FC236}">
                <a16:creationId xmlns:a16="http://schemas.microsoft.com/office/drawing/2014/main" id="{E5412B93-4702-E045-998D-69B987D2276E}"/>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54D3C8B9-468C-B643-91F9-7191074E0F6E}" type="slidenum">
              <a:rPr lang="en-US" altLang="en-US" sz="1400" b="0">
                <a:latin typeface="Helvetica Neue" panose="02000503000000020004" pitchFamily="2" charset="0"/>
                <a:ea typeface="Helvetica Neue" panose="02000503000000020004" pitchFamily="2" charset="0"/>
                <a:cs typeface="Helvetica Neue" panose="02000503000000020004" pitchFamily="2" charset="0"/>
              </a:rPr>
              <a:pPr>
                <a:spcBef>
                  <a:spcPct val="0"/>
                </a:spcBef>
                <a:buFontTx/>
                <a:buNone/>
              </a:pPr>
              <a:t>17</a:t>
            </a:fld>
            <a:endParaRPr lang="en-US" altLang="en-US" sz="1400" b="0">
              <a:latin typeface="Helvetica Neue" panose="02000503000000020004" pitchFamily="2" charset="0"/>
              <a:ea typeface="Helvetica Neue" panose="02000503000000020004" pitchFamily="2" charset="0"/>
              <a:cs typeface="Helvetica Neue" panose="02000503000000020004" pitchFamily="2" charset="0"/>
            </a:endParaRPr>
          </a:p>
        </p:txBody>
      </p:sp>
    </p:spTree>
    <p:extLst>
      <p:ext uri="{BB962C8B-B14F-4D97-AF65-F5344CB8AC3E}">
        <p14:creationId xmlns:p14="http://schemas.microsoft.com/office/powerpoint/2010/main" val="369157211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6458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64581">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64581">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64581">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664581">
                                            <p:txEl>
                                              <p:pRg st="4" end="4"/>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6458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4581"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D0BF926D-4E03-FC49-9AEC-505D9068A212}"/>
              </a:ext>
            </a:extLst>
          </p:cNvPr>
          <p:cNvSpPr>
            <a:spLocks noGrp="1" noChangeArrowheads="1"/>
          </p:cNvSpPr>
          <p:nvPr>
            <p:ph type="title"/>
          </p:nvPr>
        </p:nvSpPr>
        <p:spPr/>
        <p:txBody>
          <a:bodyPr/>
          <a:lstStyle/>
          <a:p>
            <a:pPr eaLnBrk="1" hangingPunct="1"/>
            <a:r>
              <a:rPr lang="en-US" altLang="en-US">
                <a:latin typeface="Helvetica Neue" panose="02000503000000020004" pitchFamily="2" charset="0"/>
                <a:ea typeface="Helvetica Neue" panose="02000503000000020004" pitchFamily="2" charset="0"/>
                <a:cs typeface="Helvetica Neue" panose="02000503000000020004" pitchFamily="2" charset="0"/>
              </a:rPr>
              <a:t>Case-crossover studies</a:t>
            </a:r>
          </a:p>
        </p:txBody>
      </p:sp>
      <p:sp>
        <p:nvSpPr>
          <p:cNvPr id="17411" name="Text Box 3">
            <a:extLst>
              <a:ext uri="{FF2B5EF4-FFF2-40B4-BE49-F238E27FC236}">
                <a16:creationId xmlns:a16="http://schemas.microsoft.com/office/drawing/2014/main" id="{7D8B555F-ABC9-334C-AD44-2A611A302B1C}"/>
              </a:ext>
            </a:extLst>
          </p:cNvPr>
          <p:cNvSpPr txBox="1">
            <a:spLocks noChangeArrowheads="1"/>
          </p:cNvSpPr>
          <p:nvPr/>
        </p:nvSpPr>
        <p:spPr bwMode="white">
          <a:xfrm>
            <a:off x="3392488" y="2417763"/>
            <a:ext cx="5853112" cy="641350"/>
          </a:xfrm>
          <a:prstGeom prst="rect">
            <a:avLst/>
          </a:prstGeom>
          <a:noFill/>
          <a:ln>
            <a:noFill/>
          </a:ln>
          <a:effectLst/>
          <a:extLst>
            <a:ext uri="{909E8E84-426E-40DD-AFC4-6F175D3DCCD1}">
              <a14:hiddenFill xmlns:a14="http://schemas.microsoft.com/office/drawing/2010/main">
                <a:gradFill rotWithShape="0">
                  <a:gsLst>
                    <a:gs pos="0">
                      <a:srgbClr val="0B1620"/>
                    </a:gs>
                    <a:gs pos="100000">
                      <a:srgbClr val="336699"/>
                    </a:gs>
                  </a:gsLst>
                  <a:lin ang="2700000" scaled="1"/>
                </a:gra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50000"/>
              </a:spcBef>
              <a:buFontTx/>
              <a:buNone/>
            </a:pPr>
            <a:endParaRPr lang="en-US" altLang="en-US" sz="3600">
              <a:solidFill>
                <a:schemeClr val="accent2"/>
              </a:solidFill>
              <a:latin typeface="Helvetica Neue" panose="02000503000000020004" pitchFamily="2" charset="0"/>
              <a:ea typeface="Helvetica Neue" panose="02000503000000020004" pitchFamily="2" charset="0"/>
              <a:cs typeface="Helvetica Neue" panose="02000503000000020004" pitchFamily="2" charset="0"/>
            </a:endParaRPr>
          </a:p>
        </p:txBody>
      </p:sp>
      <p:sp>
        <p:nvSpPr>
          <p:cNvPr id="702468" name="Text Box 4">
            <a:extLst>
              <a:ext uri="{FF2B5EF4-FFF2-40B4-BE49-F238E27FC236}">
                <a16:creationId xmlns:a16="http://schemas.microsoft.com/office/drawing/2014/main" id="{A7256699-C4AD-3247-9215-806147C25B43}"/>
              </a:ext>
            </a:extLst>
          </p:cNvPr>
          <p:cNvSpPr txBox="1">
            <a:spLocks noChangeArrowheads="1"/>
          </p:cNvSpPr>
          <p:nvPr/>
        </p:nvSpPr>
        <p:spPr bwMode="white">
          <a:xfrm>
            <a:off x="527538" y="1832035"/>
            <a:ext cx="11236569" cy="4154984"/>
          </a:xfrm>
          <a:prstGeom prst="rect">
            <a:avLst/>
          </a:prstGeom>
          <a:noFill/>
          <a:ln>
            <a:noFill/>
          </a:ln>
          <a:effectLst/>
          <a:extLst>
            <a:ext uri="{909E8E84-426E-40DD-AFC4-6F175D3DCCD1}">
              <a14:hiddenFill xmlns:a14="http://schemas.microsoft.com/office/drawing/2010/main">
                <a:gradFill rotWithShape="0">
                  <a:gsLst>
                    <a:gs pos="0">
                      <a:srgbClr val="0B1620"/>
                    </a:gs>
                    <a:gs pos="100000">
                      <a:srgbClr val="336699"/>
                    </a:gs>
                  </a:gsLst>
                  <a:lin ang="2700000" scaled="1"/>
                </a:gra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400050" indent="-400050">
              <a:spcBef>
                <a:spcPct val="20000"/>
              </a:spcBef>
              <a:buChar char="•"/>
              <a:defRPr sz="3200" b="1">
                <a:solidFill>
                  <a:schemeClr val="tx1"/>
                </a:solidFill>
                <a:latin typeface="Arial Rounded MT Bold" panose="020F0704030504030204" pitchFamily="34" charset="77"/>
              </a:defRPr>
            </a:lvl1pPr>
            <a:lvl2pPr marL="57150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50000"/>
              </a:spcBef>
            </a:pP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Case-control analogue of the crossover trial. Observational; no randomization</a:t>
            </a:r>
          </a:p>
          <a:p>
            <a:pPr eaLnBrk="1" hangingPunct="1">
              <a:spcBef>
                <a:spcPct val="50000"/>
              </a:spcBef>
            </a:pP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Matched case-control study with </a:t>
            </a: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each case matched to itself </a:t>
            </a: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at a different time or times</a:t>
            </a:r>
          </a:p>
          <a:p>
            <a:pPr eaLnBrk="1" hangingPunct="1">
              <a:spcBef>
                <a:spcPct val="50000"/>
              </a:spcBef>
            </a:pP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Exposures not assigned, but must vary within some individuals</a:t>
            </a:r>
          </a:p>
          <a:p>
            <a:pPr eaLnBrk="1" hangingPunct="1">
              <a:spcBef>
                <a:spcPct val="50000"/>
              </a:spcBef>
            </a:pP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Like crossover experiment, assumes:</a:t>
            </a:r>
          </a:p>
          <a:p>
            <a:pPr lvl="1">
              <a:spcBef>
                <a:spcPct val="50000"/>
              </a:spcBef>
            </a:pP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short induction period</a:t>
            </a:r>
          </a:p>
          <a:p>
            <a:pPr lvl="1">
              <a:spcBef>
                <a:spcPct val="50000"/>
              </a:spcBef>
            </a:pP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limited carryover effects (transient effect)</a:t>
            </a:r>
          </a:p>
          <a:p>
            <a:pPr lvl="1">
              <a:spcBef>
                <a:spcPct val="50000"/>
              </a:spcBef>
            </a:pP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acute onset outcome</a:t>
            </a:r>
          </a:p>
        </p:txBody>
      </p:sp>
      <p:sp>
        <p:nvSpPr>
          <p:cNvPr id="17413" name="Slide Number Placeholder 1">
            <a:extLst>
              <a:ext uri="{FF2B5EF4-FFF2-40B4-BE49-F238E27FC236}">
                <a16:creationId xmlns:a16="http://schemas.microsoft.com/office/drawing/2014/main" id="{6A42259D-76D6-CB4E-BEB2-2BB42F1E7FDF}"/>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DBF785D2-3069-6348-8125-EC27E48FE49E}" type="slidenum">
              <a:rPr lang="en-US" altLang="en-US" sz="1400" b="0">
                <a:latin typeface="Times New Roman" panose="02020603050405020304" pitchFamily="18" charset="0"/>
              </a:rPr>
              <a:pPr>
                <a:spcBef>
                  <a:spcPct val="0"/>
                </a:spcBef>
                <a:buFontTx/>
                <a:buNone/>
              </a:pPr>
              <a:t>18</a:t>
            </a:fld>
            <a:endParaRPr lang="en-US" altLang="en-US" sz="1400" b="0">
              <a:latin typeface="Times New Roman" panose="02020603050405020304" pitchFamily="18" charset="0"/>
            </a:endParaRPr>
          </a:p>
        </p:txBody>
      </p:sp>
    </p:spTree>
    <p:extLst>
      <p:ext uri="{BB962C8B-B14F-4D97-AF65-F5344CB8AC3E}">
        <p14:creationId xmlns:p14="http://schemas.microsoft.com/office/powerpoint/2010/main" val="230943453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02468">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02468">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02468">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02468">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702468">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702468">
                                            <p:txEl>
                                              <p:pRg st="5" end="5"/>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702468">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2468"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EDE01E81-F0CF-6744-B603-BD801AE6D415}"/>
              </a:ext>
            </a:extLst>
          </p:cNvPr>
          <p:cNvSpPr>
            <a:spLocks noGrp="1" noChangeArrowheads="1"/>
          </p:cNvSpPr>
          <p:nvPr>
            <p:ph type="title"/>
          </p:nvPr>
        </p:nvSpPr>
        <p:spPr>
          <a:xfrm>
            <a:off x="838200" y="-4763"/>
            <a:ext cx="10515600" cy="1143001"/>
          </a:xfrm>
        </p:spPr>
        <p:txBody>
          <a:bodyPr/>
          <a:lstStyle/>
          <a:p>
            <a:pPr eaLnBrk="1" hangingPunct="1"/>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Case-Control Studies Often Match on Time</a:t>
            </a:r>
          </a:p>
        </p:txBody>
      </p:sp>
      <p:sp>
        <p:nvSpPr>
          <p:cNvPr id="25603" name="Line 3">
            <a:extLst>
              <a:ext uri="{FF2B5EF4-FFF2-40B4-BE49-F238E27FC236}">
                <a16:creationId xmlns:a16="http://schemas.microsoft.com/office/drawing/2014/main" id="{28EFCA65-49C7-0C44-9A9C-3A79DF509770}"/>
              </a:ext>
            </a:extLst>
          </p:cNvPr>
          <p:cNvSpPr>
            <a:spLocks noChangeShapeType="1"/>
          </p:cNvSpPr>
          <p:nvPr/>
        </p:nvSpPr>
        <p:spPr bwMode="auto">
          <a:xfrm>
            <a:off x="2590800" y="2438400"/>
            <a:ext cx="1066800" cy="0"/>
          </a:xfrm>
          <a:prstGeom prst="line">
            <a:avLst/>
          </a:prstGeom>
          <a:noFill/>
          <a:ln w="38100">
            <a:solidFill>
              <a:srgbClr val="FF33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04" name="Line 4">
            <a:extLst>
              <a:ext uri="{FF2B5EF4-FFF2-40B4-BE49-F238E27FC236}">
                <a16:creationId xmlns:a16="http://schemas.microsoft.com/office/drawing/2014/main" id="{B542934F-E4C8-2E41-9DA7-65FEE17EF343}"/>
              </a:ext>
            </a:extLst>
          </p:cNvPr>
          <p:cNvSpPr>
            <a:spLocks noChangeShapeType="1"/>
          </p:cNvSpPr>
          <p:nvPr/>
        </p:nvSpPr>
        <p:spPr bwMode="auto">
          <a:xfrm>
            <a:off x="3657600" y="2438400"/>
            <a:ext cx="5638800"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05" name="Line 5">
            <a:extLst>
              <a:ext uri="{FF2B5EF4-FFF2-40B4-BE49-F238E27FC236}">
                <a16:creationId xmlns:a16="http://schemas.microsoft.com/office/drawing/2014/main" id="{2A54EFB0-C518-6341-8415-8CF15F5FFBC1}"/>
              </a:ext>
            </a:extLst>
          </p:cNvPr>
          <p:cNvSpPr>
            <a:spLocks noChangeShapeType="1"/>
          </p:cNvSpPr>
          <p:nvPr/>
        </p:nvSpPr>
        <p:spPr bwMode="auto">
          <a:xfrm>
            <a:off x="2590800" y="2819400"/>
            <a:ext cx="37338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06" name="Line 6">
            <a:extLst>
              <a:ext uri="{FF2B5EF4-FFF2-40B4-BE49-F238E27FC236}">
                <a16:creationId xmlns:a16="http://schemas.microsoft.com/office/drawing/2014/main" id="{61CE93A1-2C92-CE48-9949-193B70C774EF}"/>
              </a:ext>
            </a:extLst>
          </p:cNvPr>
          <p:cNvSpPr>
            <a:spLocks noChangeShapeType="1"/>
          </p:cNvSpPr>
          <p:nvPr/>
        </p:nvSpPr>
        <p:spPr bwMode="auto">
          <a:xfrm>
            <a:off x="6324600" y="2819400"/>
            <a:ext cx="1447800" cy="0"/>
          </a:xfrm>
          <a:prstGeom prst="line">
            <a:avLst/>
          </a:prstGeom>
          <a:noFill/>
          <a:ln w="38100">
            <a:solidFill>
              <a:srgbClr val="FF0000"/>
            </a:solidFill>
            <a:round/>
            <a:headEnd/>
            <a:tailEnd type="oval" w="med" len="med"/>
          </a:ln>
          <a:extLst>
            <a:ext uri="{909E8E84-426E-40DD-AFC4-6F175D3DCCD1}">
              <a14:hiddenFill xmlns:a14="http://schemas.microsoft.com/office/drawing/2010/main">
                <a:noFill/>
              </a14:hiddenFill>
            </a:ext>
          </a:extLst>
        </p:spPr>
        <p:txBody>
          <a:bodyPr/>
          <a:lstStyle/>
          <a:p>
            <a:endParaRPr lang="en-US"/>
          </a:p>
        </p:txBody>
      </p:sp>
      <p:sp>
        <p:nvSpPr>
          <p:cNvPr id="25607" name="Line 7">
            <a:extLst>
              <a:ext uri="{FF2B5EF4-FFF2-40B4-BE49-F238E27FC236}">
                <a16:creationId xmlns:a16="http://schemas.microsoft.com/office/drawing/2014/main" id="{2ADE5323-2B03-8545-98BB-F63400074E1C}"/>
              </a:ext>
            </a:extLst>
          </p:cNvPr>
          <p:cNvSpPr>
            <a:spLocks noChangeShapeType="1"/>
          </p:cNvSpPr>
          <p:nvPr/>
        </p:nvSpPr>
        <p:spPr bwMode="auto">
          <a:xfrm>
            <a:off x="2590800" y="3276600"/>
            <a:ext cx="67056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08" name="Line 8">
            <a:extLst>
              <a:ext uri="{FF2B5EF4-FFF2-40B4-BE49-F238E27FC236}">
                <a16:creationId xmlns:a16="http://schemas.microsoft.com/office/drawing/2014/main" id="{1F9F5ECD-C2F1-0F4F-9EC1-92A4BD71E168}"/>
              </a:ext>
            </a:extLst>
          </p:cNvPr>
          <p:cNvSpPr>
            <a:spLocks noChangeShapeType="1"/>
          </p:cNvSpPr>
          <p:nvPr/>
        </p:nvSpPr>
        <p:spPr bwMode="auto">
          <a:xfrm>
            <a:off x="2667000" y="3733800"/>
            <a:ext cx="29718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09" name="Line 9">
            <a:extLst>
              <a:ext uri="{FF2B5EF4-FFF2-40B4-BE49-F238E27FC236}">
                <a16:creationId xmlns:a16="http://schemas.microsoft.com/office/drawing/2014/main" id="{9D22E25A-4C6E-0B42-A14D-29322B87E961}"/>
              </a:ext>
            </a:extLst>
          </p:cNvPr>
          <p:cNvSpPr>
            <a:spLocks noChangeShapeType="1"/>
          </p:cNvSpPr>
          <p:nvPr/>
        </p:nvSpPr>
        <p:spPr bwMode="auto">
          <a:xfrm>
            <a:off x="6553200" y="3733800"/>
            <a:ext cx="27432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10" name="Line 10">
            <a:extLst>
              <a:ext uri="{FF2B5EF4-FFF2-40B4-BE49-F238E27FC236}">
                <a16:creationId xmlns:a16="http://schemas.microsoft.com/office/drawing/2014/main" id="{E873F5B3-9891-7641-9379-6A752BC81DA2}"/>
              </a:ext>
            </a:extLst>
          </p:cNvPr>
          <p:cNvSpPr>
            <a:spLocks noChangeShapeType="1"/>
          </p:cNvSpPr>
          <p:nvPr/>
        </p:nvSpPr>
        <p:spPr bwMode="auto">
          <a:xfrm>
            <a:off x="5562600" y="3733800"/>
            <a:ext cx="990600"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11" name="Line 11">
            <a:extLst>
              <a:ext uri="{FF2B5EF4-FFF2-40B4-BE49-F238E27FC236}">
                <a16:creationId xmlns:a16="http://schemas.microsoft.com/office/drawing/2014/main" id="{E214E69F-279B-A141-B6A2-F47F0B9ECA4F}"/>
              </a:ext>
            </a:extLst>
          </p:cNvPr>
          <p:cNvSpPr>
            <a:spLocks noChangeShapeType="1"/>
          </p:cNvSpPr>
          <p:nvPr/>
        </p:nvSpPr>
        <p:spPr bwMode="auto">
          <a:xfrm>
            <a:off x="2590800" y="4267200"/>
            <a:ext cx="12954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12" name="Line 12">
            <a:extLst>
              <a:ext uri="{FF2B5EF4-FFF2-40B4-BE49-F238E27FC236}">
                <a16:creationId xmlns:a16="http://schemas.microsoft.com/office/drawing/2014/main" id="{4B714756-0CFE-5641-86B0-550E9A7E226B}"/>
              </a:ext>
            </a:extLst>
          </p:cNvPr>
          <p:cNvSpPr>
            <a:spLocks noChangeShapeType="1"/>
          </p:cNvSpPr>
          <p:nvPr/>
        </p:nvSpPr>
        <p:spPr bwMode="auto">
          <a:xfrm>
            <a:off x="4724400" y="4267200"/>
            <a:ext cx="26670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13" name="Line 13">
            <a:extLst>
              <a:ext uri="{FF2B5EF4-FFF2-40B4-BE49-F238E27FC236}">
                <a16:creationId xmlns:a16="http://schemas.microsoft.com/office/drawing/2014/main" id="{7E800A2C-7B7C-5242-92B6-608BC6499056}"/>
              </a:ext>
            </a:extLst>
          </p:cNvPr>
          <p:cNvSpPr>
            <a:spLocks noChangeShapeType="1"/>
          </p:cNvSpPr>
          <p:nvPr/>
        </p:nvSpPr>
        <p:spPr bwMode="auto">
          <a:xfrm>
            <a:off x="2667000" y="5943600"/>
            <a:ext cx="12954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14" name="Line 14">
            <a:extLst>
              <a:ext uri="{FF2B5EF4-FFF2-40B4-BE49-F238E27FC236}">
                <a16:creationId xmlns:a16="http://schemas.microsoft.com/office/drawing/2014/main" id="{8C6528FF-531E-9942-9B88-D40F22CC0FEB}"/>
              </a:ext>
            </a:extLst>
          </p:cNvPr>
          <p:cNvSpPr>
            <a:spLocks noChangeShapeType="1"/>
          </p:cNvSpPr>
          <p:nvPr/>
        </p:nvSpPr>
        <p:spPr bwMode="auto">
          <a:xfrm>
            <a:off x="3886200" y="4267200"/>
            <a:ext cx="914400"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15" name="Line 15">
            <a:extLst>
              <a:ext uri="{FF2B5EF4-FFF2-40B4-BE49-F238E27FC236}">
                <a16:creationId xmlns:a16="http://schemas.microsoft.com/office/drawing/2014/main" id="{F14ECAA1-9B42-FA40-BBB6-7F904C2BCD11}"/>
              </a:ext>
            </a:extLst>
          </p:cNvPr>
          <p:cNvSpPr>
            <a:spLocks noChangeShapeType="1"/>
          </p:cNvSpPr>
          <p:nvPr/>
        </p:nvSpPr>
        <p:spPr bwMode="auto">
          <a:xfrm>
            <a:off x="7391400" y="4267200"/>
            <a:ext cx="685800" cy="0"/>
          </a:xfrm>
          <a:prstGeom prst="line">
            <a:avLst/>
          </a:prstGeom>
          <a:noFill/>
          <a:ln w="38100">
            <a:solidFill>
              <a:srgbClr val="FF0000"/>
            </a:solidFill>
            <a:round/>
            <a:headEnd/>
            <a:tailEnd type="oval" w="med" len="lg"/>
          </a:ln>
          <a:extLst>
            <a:ext uri="{909E8E84-426E-40DD-AFC4-6F175D3DCCD1}">
              <a14:hiddenFill xmlns:a14="http://schemas.microsoft.com/office/drawing/2010/main">
                <a:noFill/>
              </a14:hiddenFill>
            </a:ext>
          </a:extLst>
        </p:spPr>
        <p:txBody>
          <a:bodyPr/>
          <a:lstStyle/>
          <a:p>
            <a:endParaRPr lang="en-US"/>
          </a:p>
        </p:txBody>
      </p:sp>
      <p:sp>
        <p:nvSpPr>
          <p:cNvPr id="25616" name="Line 16">
            <a:extLst>
              <a:ext uri="{FF2B5EF4-FFF2-40B4-BE49-F238E27FC236}">
                <a16:creationId xmlns:a16="http://schemas.microsoft.com/office/drawing/2014/main" id="{8EF09F02-E4C1-0D4C-A486-D08E4806DA5C}"/>
              </a:ext>
            </a:extLst>
          </p:cNvPr>
          <p:cNvSpPr>
            <a:spLocks noChangeShapeType="1"/>
          </p:cNvSpPr>
          <p:nvPr/>
        </p:nvSpPr>
        <p:spPr bwMode="auto">
          <a:xfrm>
            <a:off x="2590800" y="3048000"/>
            <a:ext cx="3276600" cy="0"/>
          </a:xfrm>
          <a:prstGeom prst="line">
            <a:avLst/>
          </a:prstGeom>
          <a:noFill/>
          <a:ln w="28575">
            <a:solidFill>
              <a:srgbClr val="000000"/>
            </a:solidFill>
            <a:round/>
            <a:headEnd/>
            <a:tailEnd type="oval" w="med" len="lg"/>
          </a:ln>
          <a:extLst>
            <a:ext uri="{909E8E84-426E-40DD-AFC4-6F175D3DCCD1}">
              <a14:hiddenFill xmlns:a14="http://schemas.microsoft.com/office/drawing/2010/main">
                <a:noFill/>
              </a14:hiddenFill>
            </a:ext>
          </a:extLst>
        </p:spPr>
        <p:txBody>
          <a:bodyPr/>
          <a:lstStyle/>
          <a:p>
            <a:endParaRPr lang="en-US"/>
          </a:p>
        </p:txBody>
      </p:sp>
      <p:sp>
        <p:nvSpPr>
          <p:cNvPr id="25617" name="Line 17">
            <a:extLst>
              <a:ext uri="{FF2B5EF4-FFF2-40B4-BE49-F238E27FC236}">
                <a16:creationId xmlns:a16="http://schemas.microsoft.com/office/drawing/2014/main" id="{6D04D062-DF11-8E4A-8A34-F408BCC04185}"/>
              </a:ext>
            </a:extLst>
          </p:cNvPr>
          <p:cNvSpPr>
            <a:spLocks noChangeShapeType="1"/>
          </p:cNvSpPr>
          <p:nvPr/>
        </p:nvSpPr>
        <p:spPr bwMode="auto">
          <a:xfrm>
            <a:off x="4267200" y="3505200"/>
            <a:ext cx="4038600" cy="0"/>
          </a:xfrm>
          <a:prstGeom prst="line">
            <a:avLst/>
          </a:prstGeom>
          <a:noFill/>
          <a:ln w="28575">
            <a:solidFill>
              <a:srgbClr val="000000"/>
            </a:solidFill>
            <a:round/>
            <a:headEnd/>
            <a:tailEnd type="oval" w="med" len="lg"/>
          </a:ln>
          <a:extLst>
            <a:ext uri="{909E8E84-426E-40DD-AFC4-6F175D3DCCD1}">
              <a14:hiddenFill xmlns:a14="http://schemas.microsoft.com/office/drawing/2010/main">
                <a:noFill/>
              </a14:hiddenFill>
            </a:ext>
          </a:extLst>
        </p:spPr>
        <p:txBody>
          <a:bodyPr/>
          <a:lstStyle/>
          <a:p>
            <a:endParaRPr lang="en-US"/>
          </a:p>
        </p:txBody>
      </p:sp>
      <p:sp>
        <p:nvSpPr>
          <p:cNvPr id="25618" name="Line 18">
            <a:extLst>
              <a:ext uri="{FF2B5EF4-FFF2-40B4-BE49-F238E27FC236}">
                <a16:creationId xmlns:a16="http://schemas.microsoft.com/office/drawing/2014/main" id="{F1E17BCE-E118-1641-A849-D41EE29E6108}"/>
              </a:ext>
            </a:extLst>
          </p:cNvPr>
          <p:cNvSpPr>
            <a:spLocks noChangeShapeType="1"/>
          </p:cNvSpPr>
          <p:nvPr/>
        </p:nvSpPr>
        <p:spPr bwMode="auto">
          <a:xfrm>
            <a:off x="3505200" y="3962400"/>
            <a:ext cx="33528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19" name="Line 19">
            <a:extLst>
              <a:ext uri="{FF2B5EF4-FFF2-40B4-BE49-F238E27FC236}">
                <a16:creationId xmlns:a16="http://schemas.microsoft.com/office/drawing/2014/main" id="{6630FC27-AF77-CD43-AEEF-9EBBF895A48C}"/>
              </a:ext>
            </a:extLst>
          </p:cNvPr>
          <p:cNvSpPr>
            <a:spLocks noChangeShapeType="1"/>
          </p:cNvSpPr>
          <p:nvPr/>
        </p:nvSpPr>
        <p:spPr bwMode="auto">
          <a:xfrm>
            <a:off x="2590800" y="4648200"/>
            <a:ext cx="6781800"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20" name="Line 20">
            <a:extLst>
              <a:ext uri="{FF2B5EF4-FFF2-40B4-BE49-F238E27FC236}">
                <a16:creationId xmlns:a16="http://schemas.microsoft.com/office/drawing/2014/main" id="{B75B60FE-E874-A14E-A717-CCA42F466920}"/>
              </a:ext>
            </a:extLst>
          </p:cNvPr>
          <p:cNvSpPr>
            <a:spLocks noChangeShapeType="1"/>
          </p:cNvSpPr>
          <p:nvPr/>
        </p:nvSpPr>
        <p:spPr bwMode="auto">
          <a:xfrm>
            <a:off x="2590800" y="5029200"/>
            <a:ext cx="44958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21" name="Line 21">
            <a:extLst>
              <a:ext uri="{FF2B5EF4-FFF2-40B4-BE49-F238E27FC236}">
                <a16:creationId xmlns:a16="http://schemas.microsoft.com/office/drawing/2014/main" id="{E468F3A5-E4F2-2B48-B34A-6EF2841D8DB3}"/>
              </a:ext>
            </a:extLst>
          </p:cNvPr>
          <p:cNvSpPr>
            <a:spLocks noChangeShapeType="1"/>
          </p:cNvSpPr>
          <p:nvPr/>
        </p:nvSpPr>
        <p:spPr bwMode="auto">
          <a:xfrm>
            <a:off x="7772400" y="5029200"/>
            <a:ext cx="990600" cy="0"/>
          </a:xfrm>
          <a:prstGeom prst="line">
            <a:avLst/>
          </a:prstGeom>
          <a:noFill/>
          <a:ln w="28575">
            <a:solidFill>
              <a:srgbClr val="000000"/>
            </a:solidFill>
            <a:round/>
            <a:headEnd/>
            <a:tailEnd type="oval" w="med" len="lg"/>
          </a:ln>
          <a:extLst>
            <a:ext uri="{909E8E84-426E-40DD-AFC4-6F175D3DCCD1}">
              <a14:hiddenFill xmlns:a14="http://schemas.microsoft.com/office/drawing/2010/main">
                <a:noFill/>
              </a14:hiddenFill>
            </a:ext>
          </a:extLst>
        </p:spPr>
        <p:txBody>
          <a:bodyPr/>
          <a:lstStyle/>
          <a:p>
            <a:endParaRPr lang="en-US"/>
          </a:p>
        </p:txBody>
      </p:sp>
      <p:sp>
        <p:nvSpPr>
          <p:cNvPr id="25622" name="Line 22">
            <a:extLst>
              <a:ext uri="{FF2B5EF4-FFF2-40B4-BE49-F238E27FC236}">
                <a16:creationId xmlns:a16="http://schemas.microsoft.com/office/drawing/2014/main" id="{4AEBF4D0-DE0A-E84B-A979-2D38F204D2F0}"/>
              </a:ext>
            </a:extLst>
          </p:cNvPr>
          <p:cNvSpPr>
            <a:spLocks noChangeShapeType="1"/>
          </p:cNvSpPr>
          <p:nvPr/>
        </p:nvSpPr>
        <p:spPr bwMode="auto">
          <a:xfrm>
            <a:off x="7010400" y="5029200"/>
            <a:ext cx="762000"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23" name="Line 23">
            <a:extLst>
              <a:ext uri="{FF2B5EF4-FFF2-40B4-BE49-F238E27FC236}">
                <a16:creationId xmlns:a16="http://schemas.microsoft.com/office/drawing/2014/main" id="{1E3A265A-4B67-7C4E-B406-156B488CAB52}"/>
              </a:ext>
            </a:extLst>
          </p:cNvPr>
          <p:cNvSpPr>
            <a:spLocks noChangeShapeType="1"/>
          </p:cNvSpPr>
          <p:nvPr/>
        </p:nvSpPr>
        <p:spPr bwMode="auto">
          <a:xfrm>
            <a:off x="3352800" y="5334000"/>
            <a:ext cx="22098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24" name="Line 24">
            <a:extLst>
              <a:ext uri="{FF2B5EF4-FFF2-40B4-BE49-F238E27FC236}">
                <a16:creationId xmlns:a16="http://schemas.microsoft.com/office/drawing/2014/main" id="{44088A7E-7A79-1045-A75C-0585E3821870}"/>
              </a:ext>
            </a:extLst>
          </p:cNvPr>
          <p:cNvSpPr>
            <a:spLocks noChangeShapeType="1"/>
          </p:cNvSpPr>
          <p:nvPr/>
        </p:nvSpPr>
        <p:spPr bwMode="auto">
          <a:xfrm>
            <a:off x="5562600" y="5334000"/>
            <a:ext cx="685800" cy="0"/>
          </a:xfrm>
          <a:prstGeom prst="line">
            <a:avLst/>
          </a:prstGeom>
          <a:noFill/>
          <a:ln w="38100">
            <a:solidFill>
              <a:srgbClr val="FF0000"/>
            </a:solidFill>
            <a:round/>
            <a:headEnd/>
            <a:tailEnd type="oval" w="med" len="med"/>
          </a:ln>
          <a:extLst>
            <a:ext uri="{909E8E84-426E-40DD-AFC4-6F175D3DCCD1}">
              <a14:hiddenFill xmlns:a14="http://schemas.microsoft.com/office/drawing/2010/main">
                <a:noFill/>
              </a14:hiddenFill>
            </a:ext>
          </a:extLst>
        </p:spPr>
        <p:txBody>
          <a:bodyPr/>
          <a:lstStyle/>
          <a:p>
            <a:endParaRPr lang="en-US"/>
          </a:p>
        </p:txBody>
      </p:sp>
      <p:sp>
        <p:nvSpPr>
          <p:cNvPr id="25625" name="Line 25">
            <a:extLst>
              <a:ext uri="{FF2B5EF4-FFF2-40B4-BE49-F238E27FC236}">
                <a16:creationId xmlns:a16="http://schemas.microsoft.com/office/drawing/2014/main" id="{D03635FF-D881-5445-B48F-CD4F330BF4FA}"/>
              </a:ext>
            </a:extLst>
          </p:cNvPr>
          <p:cNvSpPr>
            <a:spLocks noChangeShapeType="1"/>
          </p:cNvSpPr>
          <p:nvPr/>
        </p:nvSpPr>
        <p:spPr bwMode="auto">
          <a:xfrm>
            <a:off x="2590800" y="2667000"/>
            <a:ext cx="12192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26" name="Line 26">
            <a:extLst>
              <a:ext uri="{FF2B5EF4-FFF2-40B4-BE49-F238E27FC236}">
                <a16:creationId xmlns:a16="http://schemas.microsoft.com/office/drawing/2014/main" id="{34716D99-774B-D140-8E6C-A54E61AD3ED0}"/>
              </a:ext>
            </a:extLst>
          </p:cNvPr>
          <p:cNvSpPr>
            <a:spLocks noChangeShapeType="1"/>
          </p:cNvSpPr>
          <p:nvPr/>
        </p:nvSpPr>
        <p:spPr bwMode="auto">
          <a:xfrm>
            <a:off x="3810000" y="2667000"/>
            <a:ext cx="685800" cy="0"/>
          </a:xfrm>
          <a:prstGeom prst="line">
            <a:avLst/>
          </a:prstGeom>
          <a:noFill/>
          <a:ln w="38100">
            <a:solidFill>
              <a:srgbClr val="FF0000"/>
            </a:solidFill>
            <a:round/>
            <a:headEnd/>
            <a:tailEnd type="oval" w="med" len="med"/>
          </a:ln>
          <a:extLst>
            <a:ext uri="{909E8E84-426E-40DD-AFC4-6F175D3DCCD1}">
              <a14:hiddenFill xmlns:a14="http://schemas.microsoft.com/office/drawing/2010/main">
                <a:noFill/>
              </a14:hiddenFill>
            </a:ext>
          </a:extLst>
        </p:spPr>
        <p:txBody>
          <a:bodyPr/>
          <a:lstStyle/>
          <a:p>
            <a:endParaRPr lang="en-US"/>
          </a:p>
        </p:txBody>
      </p:sp>
      <p:sp>
        <p:nvSpPr>
          <p:cNvPr id="25627" name="Line 27">
            <a:extLst>
              <a:ext uri="{FF2B5EF4-FFF2-40B4-BE49-F238E27FC236}">
                <a16:creationId xmlns:a16="http://schemas.microsoft.com/office/drawing/2014/main" id="{B366005A-DD04-CE4E-BD47-4D67C9F05DBE}"/>
              </a:ext>
            </a:extLst>
          </p:cNvPr>
          <p:cNvSpPr>
            <a:spLocks noChangeShapeType="1"/>
          </p:cNvSpPr>
          <p:nvPr/>
        </p:nvSpPr>
        <p:spPr bwMode="auto">
          <a:xfrm>
            <a:off x="2667000" y="5638800"/>
            <a:ext cx="1371600" cy="0"/>
          </a:xfrm>
          <a:prstGeom prst="line">
            <a:avLst/>
          </a:prstGeom>
          <a:noFill/>
          <a:ln w="28575">
            <a:solidFill>
              <a:srgbClr val="000000"/>
            </a:solidFill>
            <a:round/>
            <a:headEnd/>
            <a:tailEnd type="oval" w="med" len="lg"/>
          </a:ln>
          <a:extLst>
            <a:ext uri="{909E8E84-426E-40DD-AFC4-6F175D3DCCD1}">
              <a14:hiddenFill xmlns:a14="http://schemas.microsoft.com/office/drawing/2010/main">
                <a:noFill/>
              </a14:hiddenFill>
            </a:ext>
          </a:extLst>
        </p:spPr>
        <p:txBody>
          <a:bodyPr/>
          <a:lstStyle/>
          <a:p>
            <a:endParaRPr lang="en-US"/>
          </a:p>
        </p:txBody>
      </p:sp>
      <p:sp>
        <p:nvSpPr>
          <p:cNvPr id="25628" name="Line 28">
            <a:extLst>
              <a:ext uri="{FF2B5EF4-FFF2-40B4-BE49-F238E27FC236}">
                <a16:creationId xmlns:a16="http://schemas.microsoft.com/office/drawing/2014/main" id="{894DA0E3-2B6C-8144-9FDF-FDE0D25A3045}"/>
              </a:ext>
            </a:extLst>
          </p:cNvPr>
          <p:cNvSpPr>
            <a:spLocks noChangeShapeType="1"/>
          </p:cNvSpPr>
          <p:nvPr/>
        </p:nvSpPr>
        <p:spPr bwMode="auto">
          <a:xfrm>
            <a:off x="3962400" y="5943600"/>
            <a:ext cx="838200"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29" name="Line 29">
            <a:extLst>
              <a:ext uri="{FF2B5EF4-FFF2-40B4-BE49-F238E27FC236}">
                <a16:creationId xmlns:a16="http://schemas.microsoft.com/office/drawing/2014/main" id="{9B0BF805-CD1C-BD4C-A6A8-57961CC31701}"/>
              </a:ext>
            </a:extLst>
          </p:cNvPr>
          <p:cNvSpPr>
            <a:spLocks noChangeShapeType="1"/>
          </p:cNvSpPr>
          <p:nvPr/>
        </p:nvSpPr>
        <p:spPr bwMode="auto">
          <a:xfrm>
            <a:off x="4800600" y="5943600"/>
            <a:ext cx="35052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30" name="Line 30">
            <a:extLst>
              <a:ext uri="{FF2B5EF4-FFF2-40B4-BE49-F238E27FC236}">
                <a16:creationId xmlns:a16="http://schemas.microsoft.com/office/drawing/2014/main" id="{9F3E00FE-B8F1-E647-B13E-1CFD1E792C7B}"/>
              </a:ext>
            </a:extLst>
          </p:cNvPr>
          <p:cNvSpPr>
            <a:spLocks noChangeShapeType="1"/>
          </p:cNvSpPr>
          <p:nvPr/>
        </p:nvSpPr>
        <p:spPr bwMode="auto">
          <a:xfrm>
            <a:off x="8305800" y="5943600"/>
            <a:ext cx="990600" cy="0"/>
          </a:xfrm>
          <a:prstGeom prst="line">
            <a:avLst/>
          </a:prstGeom>
          <a:noFill/>
          <a:ln w="38100">
            <a:solidFill>
              <a:srgbClr val="FF0000"/>
            </a:solidFill>
            <a:round/>
            <a:headEnd/>
            <a:tailEnd type="oval" w="med" len="med"/>
          </a:ln>
          <a:extLst>
            <a:ext uri="{909E8E84-426E-40DD-AFC4-6F175D3DCCD1}">
              <a14:hiddenFill xmlns:a14="http://schemas.microsoft.com/office/drawing/2010/main">
                <a:noFill/>
              </a14:hiddenFill>
            </a:ext>
          </a:extLst>
        </p:spPr>
        <p:txBody>
          <a:bodyPr/>
          <a:lstStyle/>
          <a:p>
            <a:endParaRPr lang="en-US"/>
          </a:p>
        </p:txBody>
      </p:sp>
      <p:sp>
        <p:nvSpPr>
          <p:cNvPr id="25631" name="Line 31">
            <a:extLst>
              <a:ext uri="{FF2B5EF4-FFF2-40B4-BE49-F238E27FC236}">
                <a16:creationId xmlns:a16="http://schemas.microsoft.com/office/drawing/2014/main" id="{611D21A5-DD9C-B647-8E27-F9418C1ACC30}"/>
              </a:ext>
            </a:extLst>
          </p:cNvPr>
          <p:cNvSpPr>
            <a:spLocks noChangeShapeType="1"/>
          </p:cNvSpPr>
          <p:nvPr/>
        </p:nvSpPr>
        <p:spPr bwMode="auto">
          <a:xfrm>
            <a:off x="5029200" y="5562600"/>
            <a:ext cx="35814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32" name="Line 32">
            <a:extLst>
              <a:ext uri="{FF2B5EF4-FFF2-40B4-BE49-F238E27FC236}">
                <a16:creationId xmlns:a16="http://schemas.microsoft.com/office/drawing/2014/main" id="{745B32AE-1D4D-4742-9124-48490C257BFF}"/>
              </a:ext>
            </a:extLst>
          </p:cNvPr>
          <p:cNvSpPr>
            <a:spLocks noChangeShapeType="1"/>
          </p:cNvSpPr>
          <p:nvPr/>
        </p:nvSpPr>
        <p:spPr bwMode="auto">
          <a:xfrm>
            <a:off x="5867400" y="2133600"/>
            <a:ext cx="2286000"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latin typeface="Helvetica Neue" panose="02000503000000020004" pitchFamily="2" charset="0"/>
              <a:ea typeface="Helvetica Neue" panose="02000503000000020004" pitchFamily="2" charset="0"/>
              <a:cs typeface="Helvetica Neue" panose="02000503000000020004" pitchFamily="2" charset="0"/>
            </a:endParaRPr>
          </a:p>
        </p:txBody>
      </p:sp>
      <p:sp>
        <p:nvSpPr>
          <p:cNvPr id="25633" name="Line 33">
            <a:extLst>
              <a:ext uri="{FF2B5EF4-FFF2-40B4-BE49-F238E27FC236}">
                <a16:creationId xmlns:a16="http://schemas.microsoft.com/office/drawing/2014/main" id="{0FF4E869-2C8B-D04E-A4EA-98C69D78072C}"/>
              </a:ext>
            </a:extLst>
          </p:cNvPr>
          <p:cNvSpPr>
            <a:spLocks noChangeShapeType="1"/>
          </p:cNvSpPr>
          <p:nvPr/>
        </p:nvSpPr>
        <p:spPr bwMode="auto">
          <a:xfrm>
            <a:off x="8153400" y="2133600"/>
            <a:ext cx="1143000"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latin typeface="Helvetica Neue" panose="02000503000000020004" pitchFamily="2" charset="0"/>
              <a:ea typeface="Helvetica Neue" panose="02000503000000020004" pitchFamily="2" charset="0"/>
              <a:cs typeface="Helvetica Neue" panose="02000503000000020004" pitchFamily="2" charset="0"/>
            </a:endParaRPr>
          </a:p>
        </p:txBody>
      </p:sp>
      <p:sp>
        <p:nvSpPr>
          <p:cNvPr id="25634" name="Rectangle 49">
            <a:extLst>
              <a:ext uri="{FF2B5EF4-FFF2-40B4-BE49-F238E27FC236}">
                <a16:creationId xmlns:a16="http://schemas.microsoft.com/office/drawing/2014/main" id="{8394126E-311E-6945-AEA4-725CAB45DAED}"/>
              </a:ext>
            </a:extLst>
          </p:cNvPr>
          <p:cNvSpPr>
            <a:spLocks noChangeArrowheads="1"/>
          </p:cNvSpPr>
          <p:nvPr/>
        </p:nvSpPr>
        <p:spPr bwMode="auto">
          <a:xfrm>
            <a:off x="9220200" y="1752600"/>
            <a:ext cx="228600" cy="48006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25635" name="Rectangle 49">
            <a:extLst>
              <a:ext uri="{FF2B5EF4-FFF2-40B4-BE49-F238E27FC236}">
                <a16:creationId xmlns:a16="http://schemas.microsoft.com/office/drawing/2014/main" id="{1B2B4566-254E-7143-A254-4DF9F6246152}"/>
              </a:ext>
            </a:extLst>
          </p:cNvPr>
          <p:cNvSpPr>
            <a:spLocks noChangeArrowheads="1"/>
          </p:cNvSpPr>
          <p:nvPr/>
        </p:nvSpPr>
        <p:spPr bwMode="auto">
          <a:xfrm>
            <a:off x="7978775" y="1752600"/>
            <a:ext cx="228600" cy="48006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25636" name="Rectangle 49">
            <a:extLst>
              <a:ext uri="{FF2B5EF4-FFF2-40B4-BE49-F238E27FC236}">
                <a16:creationId xmlns:a16="http://schemas.microsoft.com/office/drawing/2014/main" id="{4D2D8640-E408-F24A-B1BF-CF5EF28C4B74}"/>
              </a:ext>
            </a:extLst>
          </p:cNvPr>
          <p:cNvSpPr>
            <a:spLocks noChangeArrowheads="1"/>
          </p:cNvSpPr>
          <p:nvPr/>
        </p:nvSpPr>
        <p:spPr bwMode="auto">
          <a:xfrm>
            <a:off x="7662863" y="1752600"/>
            <a:ext cx="228600" cy="48006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25637" name="Rectangle 49">
            <a:extLst>
              <a:ext uri="{FF2B5EF4-FFF2-40B4-BE49-F238E27FC236}">
                <a16:creationId xmlns:a16="http://schemas.microsoft.com/office/drawing/2014/main" id="{1350EA7D-BA26-434B-BEEA-F99047C77EB5}"/>
              </a:ext>
            </a:extLst>
          </p:cNvPr>
          <p:cNvSpPr>
            <a:spLocks noChangeArrowheads="1"/>
          </p:cNvSpPr>
          <p:nvPr/>
        </p:nvSpPr>
        <p:spPr bwMode="auto">
          <a:xfrm>
            <a:off x="8686800" y="1752600"/>
            <a:ext cx="228600" cy="48006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25638" name="Rectangle 49">
            <a:extLst>
              <a:ext uri="{FF2B5EF4-FFF2-40B4-BE49-F238E27FC236}">
                <a16:creationId xmlns:a16="http://schemas.microsoft.com/office/drawing/2014/main" id="{FFCFC3C3-6625-A649-B303-94F9263F76AD}"/>
              </a:ext>
            </a:extLst>
          </p:cNvPr>
          <p:cNvSpPr>
            <a:spLocks noChangeArrowheads="1"/>
          </p:cNvSpPr>
          <p:nvPr/>
        </p:nvSpPr>
        <p:spPr bwMode="auto">
          <a:xfrm>
            <a:off x="8229600" y="1752600"/>
            <a:ext cx="228600" cy="48006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25639" name="Rectangle 49">
            <a:extLst>
              <a:ext uri="{FF2B5EF4-FFF2-40B4-BE49-F238E27FC236}">
                <a16:creationId xmlns:a16="http://schemas.microsoft.com/office/drawing/2014/main" id="{F97B193A-A5E2-CB46-908B-86961BB82C21}"/>
              </a:ext>
            </a:extLst>
          </p:cNvPr>
          <p:cNvSpPr>
            <a:spLocks noChangeArrowheads="1"/>
          </p:cNvSpPr>
          <p:nvPr/>
        </p:nvSpPr>
        <p:spPr bwMode="auto">
          <a:xfrm>
            <a:off x="6138863" y="1752600"/>
            <a:ext cx="228600" cy="48006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25640" name="Rectangle 49">
            <a:extLst>
              <a:ext uri="{FF2B5EF4-FFF2-40B4-BE49-F238E27FC236}">
                <a16:creationId xmlns:a16="http://schemas.microsoft.com/office/drawing/2014/main" id="{EB308023-186F-4940-AEEC-AE6886E1E7F2}"/>
              </a:ext>
            </a:extLst>
          </p:cNvPr>
          <p:cNvSpPr>
            <a:spLocks noChangeArrowheads="1"/>
          </p:cNvSpPr>
          <p:nvPr/>
        </p:nvSpPr>
        <p:spPr bwMode="auto">
          <a:xfrm>
            <a:off x="5737225" y="1752600"/>
            <a:ext cx="228600" cy="48006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25641" name="Rectangle 49">
            <a:extLst>
              <a:ext uri="{FF2B5EF4-FFF2-40B4-BE49-F238E27FC236}">
                <a16:creationId xmlns:a16="http://schemas.microsoft.com/office/drawing/2014/main" id="{A8AB6169-6481-6948-9E94-AF00248CA1A3}"/>
              </a:ext>
            </a:extLst>
          </p:cNvPr>
          <p:cNvSpPr>
            <a:spLocks noChangeArrowheads="1"/>
          </p:cNvSpPr>
          <p:nvPr/>
        </p:nvSpPr>
        <p:spPr bwMode="auto">
          <a:xfrm>
            <a:off x="4397375" y="1752600"/>
            <a:ext cx="228600" cy="48006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25642" name="Rectangle 49">
            <a:extLst>
              <a:ext uri="{FF2B5EF4-FFF2-40B4-BE49-F238E27FC236}">
                <a16:creationId xmlns:a16="http://schemas.microsoft.com/office/drawing/2014/main" id="{B4A47D1F-87D6-FE49-95CD-6E4D31CDBB61}"/>
              </a:ext>
            </a:extLst>
          </p:cNvPr>
          <p:cNvSpPr>
            <a:spLocks noChangeArrowheads="1"/>
          </p:cNvSpPr>
          <p:nvPr/>
        </p:nvSpPr>
        <p:spPr bwMode="auto">
          <a:xfrm>
            <a:off x="3908425" y="1752600"/>
            <a:ext cx="228600" cy="48006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26667" name="TextBox 42">
            <a:extLst>
              <a:ext uri="{FF2B5EF4-FFF2-40B4-BE49-F238E27FC236}">
                <a16:creationId xmlns:a16="http://schemas.microsoft.com/office/drawing/2014/main" id="{CAABE991-BBBD-4A05-9F3A-609C5EE11FB2}"/>
              </a:ext>
            </a:extLst>
          </p:cNvPr>
          <p:cNvSpPr txBox="1">
            <a:spLocks noChangeArrowheads="1"/>
          </p:cNvSpPr>
          <p:nvPr/>
        </p:nvSpPr>
        <p:spPr bwMode="auto">
          <a:xfrm>
            <a:off x="1600200" y="990600"/>
            <a:ext cx="9067800"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Verdana" panose="020B0604030504040204" pitchFamily="34" charset="0"/>
                <a:ea typeface="MS PGothic" panose="020B0600070205080204" pitchFamily="34" charset="-128"/>
              </a:defRPr>
            </a:lvl1pPr>
            <a:lvl2pPr marL="37931725" indent="-37474525">
              <a:defRPr sz="2800">
                <a:solidFill>
                  <a:schemeClr val="tx1"/>
                </a:solidFill>
                <a:latin typeface="Verdana" panose="020B0604030504040204" pitchFamily="34" charset="0"/>
                <a:ea typeface="MS PGothic" panose="020B0600070205080204" pitchFamily="34" charset="-128"/>
              </a:defRPr>
            </a:lvl2pPr>
            <a:lvl3pPr>
              <a:defRPr sz="2800">
                <a:solidFill>
                  <a:schemeClr val="tx1"/>
                </a:solidFill>
                <a:latin typeface="Verdana" panose="020B0604030504040204" pitchFamily="34" charset="0"/>
                <a:ea typeface="MS PGothic" panose="020B0600070205080204" pitchFamily="34" charset="-128"/>
              </a:defRPr>
            </a:lvl3pPr>
            <a:lvl4pPr>
              <a:defRPr sz="2800">
                <a:solidFill>
                  <a:schemeClr val="tx1"/>
                </a:solidFill>
                <a:latin typeface="Verdana" panose="020B0604030504040204" pitchFamily="34" charset="0"/>
                <a:ea typeface="MS PGothic" panose="020B0600070205080204" pitchFamily="34" charset="-128"/>
              </a:defRPr>
            </a:lvl4pPr>
            <a:lvl5pPr>
              <a:defRPr sz="2800">
                <a:solidFill>
                  <a:schemeClr val="tx1"/>
                </a:solidFill>
                <a:latin typeface="Verdana" panose="020B0604030504040204" pitchFamily="34" charset="0"/>
                <a:ea typeface="MS PGothic" panose="020B0600070205080204" pitchFamily="34" charset="-128"/>
              </a:defRPr>
            </a:lvl5pPr>
            <a:lvl6pPr marL="457200" eaLnBrk="0" fontAlgn="base" hangingPunct="0">
              <a:spcBef>
                <a:spcPct val="0"/>
              </a:spcBef>
              <a:spcAft>
                <a:spcPct val="0"/>
              </a:spcAft>
              <a:defRPr sz="2800">
                <a:solidFill>
                  <a:schemeClr val="tx1"/>
                </a:solidFill>
                <a:latin typeface="Verdana" panose="020B0604030504040204" pitchFamily="34" charset="0"/>
                <a:ea typeface="MS PGothic" panose="020B0600070205080204" pitchFamily="34" charset="-128"/>
              </a:defRPr>
            </a:lvl6pPr>
            <a:lvl7pPr marL="914400" eaLnBrk="0" fontAlgn="base" hangingPunct="0">
              <a:spcBef>
                <a:spcPct val="0"/>
              </a:spcBef>
              <a:spcAft>
                <a:spcPct val="0"/>
              </a:spcAft>
              <a:defRPr sz="2800">
                <a:solidFill>
                  <a:schemeClr val="tx1"/>
                </a:solidFill>
                <a:latin typeface="Verdana" panose="020B0604030504040204" pitchFamily="34" charset="0"/>
                <a:ea typeface="MS PGothic" panose="020B0600070205080204" pitchFamily="34" charset="-128"/>
              </a:defRPr>
            </a:lvl7pPr>
            <a:lvl8pPr marL="1371600" eaLnBrk="0" fontAlgn="base" hangingPunct="0">
              <a:spcBef>
                <a:spcPct val="0"/>
              </a:spcBef>
              <a:spcAft>
                <a:spcPct val="0"/>
              </a:spcAft>
              <a:defRPr sz="2800">
                <a:solidFill>
                  <a:schemeClr val="tx1"/>
                </a:solidFill>
                <a:latin typeface="Verdana" panose="020B0604030504040204" pitchFamily="34" charset="0"/>
                <a:ea typeface="MS PGothic" panose="020B0600070205080204" pitchFamily="34" charset="-128"/>
              </a:defRPr>
            </a:lvl8pPr>
            <a:lvl9pPr marL="1828800" eaLnBrk="0" fontAlgn="base" hangingPunct="0">
              <a:spcBef>
                <a:spcPct val="0"/>
              </a:spcBef>
              <a:spcAft>
                <a:spcPct val="0"/>
              </a:spcAft>
              <a:defRPr sz="2800">
                <a:solidFill>
                  <a:schemeClr val="tx1"/>
                </a:solidFill>
                <a:latin typeface="Verdana" panose="020B0604030504040204" pitchFamily="34" charset="0"/>
                <a:ea typeface="MS PGothic" panose="020B0600070205080204" pitchFamily="34" charset="-128"/>
              </a:defRPr>
            </a:lvl9pPr>
          </a:lstStyle>
          <a:p>
            <a:pPr algn="ctr" eaLnBrk="1" hangingPunct="1">
              <a:defRPr/>
            </a:pPr>
            <a:r>
              <a:rPr lang="en-US" altLang="en-US" sz="2000" dirty="0">
                <a:latin typeface="Helvetica Neue" panose="02000503000000020004" pitchFamily="2" charset="0"/>
                <a:ea typeface="Helvetica Neue" panose="02000503000000020004" pitchFamily="2" charset="0"/>
                <a:cs typeface="Helvetica Neue" panose="02000503000000020004" pitchFamily="2" charset="0"/>
              </a:rPr>
              <a:t>A sample of persons at risk on the day a case occurs is compared to that day’s case with respect to exposure</a:t>
            </a:r>
            <a:r>
              <a:rPr lang="en-US" altLang="en-US" sz="2000" i="1" dirty="0">
                <a:latin typeface="Helvetica Neue" panose="02000503000000020004" pitchFamily="2" charset="0"/>
                <a:ea typeface="Helvetica Neue" panose="02000503000000020004" pitchFamily="2" charset="0"/>
                <a:cs typeface="Helvetica Neue" panose="02000503000000020004" pitchFamily="2" charset="0"/>
              </a:rPr>
              <a:t>.</a:t>
            </a:r>
          </a:p>
          <a:p>
            <a:pPr algn="ctr" eaLnBrk="1" hangingPunct="1">
              <a:defRPr/>
            </a:pPr>
            <a:r>
              <a:rPr lang="en-US" altLang="en-US" sz="2000" i="1" dirty="0">
                <a:latin typeface="Helvetica Neue" panose="02000503000000020004" pitchFamily="2" charset="0"/>
                <a:ea typeface="Helvetica Neue" panose="02000503000000020004" pitchFamily="2" charset="0"/>
                <a:cs typeface="Helvetica Neue" panose="02000503000000020004" pitchFamily="2" charset="0"/>
              </a:rPr>
              <a:t>.</a:t>
            </a:r>
          </a:p>
        </p:txBody>
      </p:sp>
      <p:sp>
        <p:nvSpPr>
          <p:cNvPr id="25653" name="Slide Number Placeholder 1">
            <a:extLst>
              <a:ext uri="{FF2B5EF4-FFF2-40B4-BE49-F238E27FC236}">
                <a16:creationId xmlns:a16="http://schemas.microsoft.com/office/drawing/2014/main" id="{C0BE781A-442C-9546-B6EB-4A2A151B2AC8}"/>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C94AE22F-6A1B-4746-950E-E95F14063A8F}" type="slidenum">
              <a:rPr lang="en-US" altLang="en-US" sz="1400" b="0">
                <a:latin typeface="Times New Roman" panose="02020603050405020304" pitchFamily="18" charset="0"/>
              </a:rPr>
              <a:pPr>
                <a:spcBef>
                  <a:spcPct val="0"/>
                </a:spcBef>
                <a:buFontTx/>
                <a:buNone/>
              </a:pPr>
              <a:t>19</a:t>
            </a:fld>
            <a:endParaRPr lang="en-US" altLang="en-US" sz="1400" b="0">
              <a:latin typeface="Times New Roman" panose="02020603050405020304" pitchFamily="18" charset="0"/>
            </a:endParaRPr>
          </a:p>
        </p:txBody>
      </p:sp>
    </p:spTree>
    <p:extLst>
      <p:ext uri="{BB962C8B-B14F-4D97-AF65-F5344CB8AC3E}">
        <p14:creationId xmlns:p14="http://schemas.microsoft.com/office/powerpoint/2010/main" val="29646569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Appropriate Matching</a:t>
            </a:r>
            <a:br>
              <a:rPr lang="en-US" dirty="0"/>
            </a:br>
            <a:r>
              <a:rPr lang="en-US" dirty="0"/>
              <a:t>Overmatching</a:t>
            </a:r>
            <a:br>
              <a:rPr lang="en-US" dirty="0"/>
            </a:br>
            <a:r>
              <a:rPr lang="en-US" dirty="0"/>
              <a:t>Unnecessary Matching</a:t>
            </a:r>
          </a:p>
        </p:txBody>
      </p:sp>
    </p:spTree>
    <p:extLst>
      <p:ext uri="{BB962C8B-B14F-4D97-AF65-F5344CB8AC3E}">
        <p14:creationId xmlns:p14="http://schemas.microsoft.com/office/powerpoint/2010/main" val="42131977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id="{D6F904DD-1E9E-3343-81F1-F5AF67C7D154}"/>
              </a:ext>
            </a:extLst>
          </p:cNvPr>
          <p:cNvSpPr>
            <a:spLocks noGrp="1" noChangeArrowheads="1"/>
          </p:cNvSpPr>
          <p:nvPr>
            <p:ph type="title"/>
          </p:nvPr>
        </p:nvSpPr>
        <p:spPr>
          <a:xfrm>
            <a:off x="2209800" y="0"/>
            <a:ext cx="7772400" cy="1143000"/>
          </a:xfrm>
        </p:spPr>
        <p:txBody>
          <a:bodyPr/>
          <a:lstStyle/>
          <a:p>
            <a:pPr eaLnBrk="1" hangingPunct="1"/>
            <a:r>
              <a:rPr lang="en-US" altLang="en-US"/>
              <a:t>You Can Also Match on Person</a:t>
            </a:r>
          </a:p>
        </p:txBody>
      </p:sp>
      <p:sp>
        <p:nvSpPr>
          <p:cNvPr id="27651" name="Line 3">
            <a:extLst>
              <a:ext uri="{FF2B5EF4-FFF2-40B4-BE49-F238E27FC236}">
                <a16:creationId xmlns:a16="http://schemas.microsoft.com/office/drawing/2014/main" id="{1B6AA673-7F9B-8F4F-B90A-1A5745504D25}"/>
              </a:ext>
            </a:extLst>
          </p:cNvPr>
          <p:cNvSpPr>
            <a:spLocks noChangeShapeType="1"/>
          </p:cNvSpPr>
          <p:nvPr/>
        </p:nvSpPr>
        <p:spPr bwMode="auto">
          <a:xfrm>
            <a:off x="2590800" y="2438400"/>
            <a:ext cx="1066800" cy="0"/>
          </a:xfrm>
          <a:prstGeom prst="line">
            <a:avLst/>
          </a:prstGeom>
          <a:noFill/>
          <a:ln w="38100">
            <a:solidFill>
              <a:srgbClr val="FF33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52" name="Line 4">
            <a:extLst>
              <a:ext uri="{FF2B5EF4-FFF2-40B4-BE49-F238E27FC236}">
                <a16:creationId xmlns:a16="http://schemas.microsoft.com/office/drawing/2014/main" id="{31C45181-6B08-ED41-BDD9-5E6E296326D0}"/>
              </a:ext>
            </a:extLst>
          </p:cNvPr>
          <p:cNvSpPr>
            <a:spLocks noChangeShapeType="1"/>
          </p:cNvSpPr>
          <p:nvPr/>
        </p:nvSpPr>
        <p:spPr bwMode="auto">
          <a:xfrm>
            <a:off x="3657600" y="2438400"/>
            <a:ext cx="5638800"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53" name="Line 5">
            <a:extLst>
              <a:ext uri="{FF2B5EF4-FFF2-40B4-BE49-F238E27FC236}">
                <a16:creationId xmlns:a16="http://schemas.microsoft.com/office/drawing/2014/main" id="{25AB7B24-4241-D648-93FC-958EC7679302}"/>
              </a:ext>
            </a:extLst>
          </p:cNvPr>
          <p:cNvSpPr>
            <a:spLocks noChangeShapeType="1"/>
          </p:cNvSpPr>
          <p:nvPr/>
        </p:nvSpPr>
        <p:spPr bwMode="auto">
          <a:xfrm>
            <a:off x="2590800" y="2819400"/>
            <a:ext cx="37338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54" name="Line 6">
            <a:extLst>
              <a:ext uri="{FF2B5EF4-FFF2-40B4-BE49-F238E27FC236}">
                <a16:creationId xmlns:a16="http://schemas.microsoft.com/office/drawing/2014/main" id="{ABB0553E-C310-8840-BFDB-09DDF1CC46BD}"/>
              </a:ext>
            </a:extLst>
          </p:cNvPr>
          <p:cNvSpPr>
            <a:spLocks noChangeShapeType="1"/>
          </p:cNvSpPr>
          <p:nvPr/>
        </p:nvSpPr>
        <p:spPr bwMode="auto">
          <a:xfrm>
            <a:off x="6324600" y="2819400"/>
            <a:ext cx="1447800" cy="0"/>
          </a:xfrm>
          <a:prstGeom prst="line">
            <a:avLst/>
          </a:prstGeom>
          <a:noFill/>
          <a:ln w="38100">
            <a:solidFill>
              <a:srgbClr val="FF0000"/>
            </a:solidFill>
            <a:round/>
            <a:headEnd/>
            <a:tailEnd type="oval" w="med" len="med"/>
          </a:ln>
          <a:extLst>
            <a:ext uri="{909E8E84-426E-40DD-AFC4-6F175D3DCCD1}">
              <a14:hiddenFill xmlns:a14="http://schemas.microsoft.com/office/drawing/2010/main">
                <a:noFill/>
              </a14:hiddenFill>
            </a:ext>
          </a:extLst>
        </p:spPr>
        <p:txBody>
          <a:bodyPr/>
          <a:lstStyle/>
          <a:p>
            <a:endParaRPr lang="en-US"/>
          </a:p>
        </p:txBody>
      </p:sp>
      <p:sp>
        <p:nvSpPr>
          <p:cNvPr id="27655" name="Line 7">
            <a:extLst>
              <a:ext uri="{FF2B5EF4-FFF2-40B4-BE49-F238E27FC236}">
                <a16:creationId xmlns:a16="http://schemas.microsoft.com/office/drawing/2014/main" id="{DD2B9D80-7567-2249-B5D0-570F879B1BA7}"/>
              </a:ext>
            </a:extLst>
          </p:cNvPr>
          <p:cNvSpPr>
            <a:spLocks noChangeShapeType="1"/>
          </p:cNvSpPr>
          <p:nvPr/>
        </p:nvSpPr>
        <p:spPr bwMode="auto">
          <a:xfrm>
            <a:off x="2590800" y="3276600"/>
            <a:ext cx="67056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56" name="Line 8">
            <a:extLst>
              <a:ext uri="{FF2B5EF4-FFF2-40B4-BE49-F238E27FC236}">
                <a16:creationId xmlns:a16="http://schemas.microsoft.com/office/drawing/2014/main" id="{D2A327A5-6738-794B-92BF-4001C2D827E1}"/>
              </a:ext>
            </a:extLst>
          </p:cNvPr>
          <p:cNvSpPr>
            <a:spLocks noChangeShapeType="1"/>
          </p:cNvSpPr>
          <p:nvPr/>
        </p:nvSpPr>
        <p:spPr bwMode="auto">
          <a:xfrm>
            <a:off x="2667000" y="3733800"/>
            <a:ext cx="29718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57" name="Line 9">
            <a:extLst>
              <a:ext uri="{FF2B5EF4-FFF2-40B4-BE49-F238E27FC236}">
                <a16:creationId xmlns:a16="http://schemas.microsoft.com/office/drawing/2014/main" id="{C560C171-AEEE-684D-988E-CB022DC087A2}"/>
              </a:ext>
            </a:extLst>
          </p:cNvPr>
          <p:cNvSpPr>
            <a:spLocks noChangeShapeType="1"/>
          </p:cNvSpPr>
          <p:nvPr/>
        </p:nvSpPr>
        <p:spPr bwMode="auto">
          <a:xfrm>
            <a:off x="6553200" y="3733800"/>
            <a:ext cx="27432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58" name="Line 10">
            <a:extLst>
              <a:ext uri="{FF2B5EF4-FFF2-40B4-BE49-F238E27FC236}">
                <a16:creationId xmlns:a16="http://schemas.microsoft.com/office/drawing/2014/main" id="{96CBF440-B00E-714C-A0D3-961CF81C2501}"/>
              </a:ext>
            </a:extLst>
          </p:cNvPr>
          <p:cNvSpPr>
            <a:spLocks noChangeShapeType="1"/>
          </p:cNvSpPr>
          <p:nvPr/>
        </p:nvSpPr>
        <p:spPr bwMode="auto">
          <a:xfrm>
            <a:off x="5562600" y="3733800"/>
            <a:ext cx="990600"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59" name="Line 11">
            <a:extLst>
              <a:ext uri="{FF2B5EF4-FFF2-40B4-BE49-F238E27FC236}">
                <a16:creationId xmlns:a16="http://schemas.microsoft.com/office/drawing/2014/main" id="{489F8683-7FD3-9A4A-93A4-A4561D85FB23}"/>
              </a:ext>
            </a:extLst>
          </p:cNvPr>
          <p:cNvSpPr>
            <a:spLocks noChangeShapeType="1"/>
          </p:cNvSpPr>
          <p:nvPr/>
        </p:nvSpPr>
        <p:spPr bwMode="auto">
          <a:xfrm>
            <a:off x="2590800" y="4267200"/>
            <a:ext cx="12954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60" name="Line 12">
            <a:extLst>
              <a:ext uri="{FF2B5EF4-FFF2-40B4-BE49-F238E27FC236}">
                <a16:creationId xmlns:a16="http://schemas.microsoft.com/office/drawing/2014/main" id="{DFA3C178-B459-354D-82FB-8BC3149D1482}"/>
              </a:ext>
            </a:extLst>
          </p:cNvPr>
          <p:cNvSpPr>
            <a:spLocks noChangeShapeType="1"/>
          </p:cNvSpPr>
          <p:nvPr/>
        </p:nvSpPr>
        <p:spPr bwMode="auto">
          <a:xfrm>
            <a:off x="4724400" y="4267200"/>
            <a:ext cx="26670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61" name="Line 13">
            <a:extLst>
              <a:ext uri="{FF2B5EF4-FFF2-40B4-BE49-F238E27FC236}">
                <a16:creationId xmlns:a16="http://schemas.microsoft.com/office/drawing/2014/main" id="{5CFCA76F-6A4C-BC4D-9F58-87821240DBC4}"/>
              </a:ext>
            </a:extLst>
          </p:cNvPr>
          <p:cNvSpPr>
            <a:spLocks noChangeShapeType="1"/>
          </p:cNvSpPr>
          <p:nvPr/>
        </p:nvSpPr>
        <p:spPr bwMode="auto">
          <a:xfrm>
            <a:off x="2667000" y="5943600"/>
            <a:ext cx="12954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62" name="Line 14">
            <a:extLst>
              <a:ext uri="{FF2B5EF4-FFF2-40B4-BE49-F238E27FC236}">
                <a16:creationId xmlns:a16="http://schemas.microsoft.com/office/drawing/2014/main" id="{FA621C05-9787-164C-8749-CF0B6C6BF52C}"/>
              </a:ext>
            </a:extLst>
          </p:cNvPr>
          <p:cNvSpPr>
            <a:spLocks noChangeShapeType="1"/>
          </p:cNvSpPr>
          <p:nvPr/>
        </p:nvSpPr>
        <p:spPr bwMode="auto">
          <a:xfrm>
            <a:off x="3886200" y="4267200"/>
            <a:ext cx="914400"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63" name="Line 15">
            <a:extLst>
              <a:ext uri="{FF2B5EF4-FFF2-40B4-BE49-F238E27FC236}">
                <a16:creationId xmlns:a16="http://schemas.microsoft.com/office/drawing/2014/main" id="{510FFD03-435E-6546-BB2A-BCE32BA02541}"/>
              </a:ext>
            </a:extLst>
          </p:cNvPr>
          <p:cNvSpPr>
            <a:spLocks noChangeShapeType="1"/>
          </p:cNvSpPr>
          <p:nvPr/>
        </p:nvSpPr>
        <p:spPr bwMode="auto">
          <a:xfrm>
            <a:off x="7391400" y="4267200"/>
            <a:ext cx="685800" cy="0"/>
          </a:xfrm>
          <a:prstGeom prst="line">
            <a:avLst/>
          </a:prstGeom>
          <a:noFill/>
          <a:ln w="38100">
            <a:solidFill>
              <a:srgbClr val="FF0000"/>
            </a:solidFill>
            <a:round/>
            <a:headEnd/>
            <a:tailEnd type="oval" w="med" len="lg"/>
          </a:ln>
          <a:extLst>
            <a:ext uri="{909E8E84-426E-40DD-AFC4-6F175D3DCCD1}">
              <a14:hiddenFill xmlns:a14="http://schemas.microsoft.com/office/drawing/2010/main">
                <a:noFill/>
              </a14:hiddenFill>
            </a:ext>
          </a:extLst>
        </p:spPr>
        <p:txBody>
          <a:bodyPr/>
          <a:lstStyle/>
          <a:p>
            <a:endParaRPr lang="en-US"/>
          </a:p>
        </p:txBody>
      </p:sp>
      <p:sp>
        <p:nvSpPr>
          <p:cNvPr id="27664" name="Line 16">
            <a:extLst>
              <a:ext uri="{FF2B5EF4-FFF2-40B4-BE49-F238E27FC236}">
                <a16:creationId xmlns:a16="http://schemas.microsoft.com/office/drawing/2014/main" id="{6872A236-9E6D-9B40-B154-63601DB964FB}"/>
              </a:ext>
            </a:extLst>
          </p:cNvPr>
          <p:cNvSpPr>
            <a:spLocks noChangeShapeType="1"/>
          </p:cNvSpPr>
          <p:nvPr/>
        </p:nvSpPr>
        <p:spPr bwMode="auto">
          <a:xfrm>
            <a:off x="2590800" y="3048000"/>
            <a:ext cx="3276600" cy="0"/>
          </a:xfrm>
          <a:prstGeom prst="line">
            <a:avLst/>
          </a:prstGeom>
          <a:noFill/>
          <a:ln w="28575">
            <a:solidFill>
              <a:srgbClr val="000000"/>
            </a:solidFill>
            <a:round/>
            <a:headEnd/>
            <a:tailEnd type="oval" w="med" len="lg"/>
          </a:ln>
          <a:extLst>
            <a:ext uri="{909E8E84-426E-40DD-AFC4-6F175D3DCCD1}">
              <a14:hiddenFill xmlns:a14="http://schemas.microsoft.com/office/drawing/2010/main">
                <a:noFill/>
              </a14:hiddenFill>
            </a:ext>
          </a:extLst>
        </p:spPr>
        <p:txBody>
          <a:bodyPr/>
          <a:lstStyle/>
          <a:p>
            <a:endParaRPr lang="en-US"/>
          </a:p>
        </p:txBody>
      </p:sp>
      <p:sp>
        <p:nvSpPr>
          <p:cNvPr id="27665" name="Line 17">
            <a:extLst>
              <a:ext uri="{FF2B5EF4-FFF2-40B4-BE49-F238E27FC236}">
                <a16:creationId xmlns:a16="http://schemas.microsoft.com/office/drawing/2014/main" id="{705B692C-708A-0A4D-A7E3-F14404563BD5}"/>
              </a:ext>
            </a:extLst>
          </p:cNvPr>
          <p:cNvSpPr>
            <a:spLocks noChangeShapeType="1"/>
          </p:cNvSpPr>
          <p:nvPr/>
        </p:nvSpPr>
        <p:spPr bwMode="auto">
          <a:xfrm>
            <a:off x="4267200" y="3505200"/>
            <a:ext cx="4038600" cy="0"/>
          </a:xfrm>
          <a:prstGeom prst="line">
            <a:avLst/>
          </a:prstGeom>
          <a:noFill/>
          <a:ln w="28575">
            <a:solidFill>
              <a:srgbClr val="000000"/>
            </a:solidFill>
            <a:round/>
            <a:headEnd/>
            <a:tailEnd type="oval" w="med" len="lg"/>
          </a:ln>
          <a:extLst>
            <a:ext uri="{909E8E84-426E-40DD-AFC4-6F175D3DCCD1}">
              <a14:hiddenFill xmlns:a14="http://schemas.microsoft.com/office/drawing/2010/main">
                <a:noFill/>
              </a14:hiddenFill>
            </a:ext>
          </a:extLst>
        </p:spPr>
        <p:txBody>
          <a:bodyPr/>
          <a:lstStyle/>
          <a:p>
            <a:endParaRPr lang="en-US"/>
          </a:p>
        </p:txBody>
      </p:sp>
      <p:sp>
        <p:nvSpPr>
          <p:cNvPr id="27666" name="Line 18">
            <a:extLst>
              <a:ext uri="{FF2B5EF4-FFF2-40B4-BE49-F238E27FC236}">
                <a16:creationId xmlns:a16="http://schemas.microsoft.com/office/drawing/2014/main" id="{ED34DF5D-A64D-CB4D-B644-1604F12DA5ED}"/>
              </a:ext>
            </a:extLst>
          </p:cNvPr>
          <p:cNvSpPr>
            <a:spLocks noChangeShapeType="1"/>
          </p:cNvSpPr>
          <p:nvPr/>
        </p:nvSpPr>
        <p:spPr bwMode="auto">
          <a:xfrm>
            <a:off x="3505200" y="3962400"/>
            <a:ext cx="33528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67" name="Line 19">
            <a:extLst>
              <a:ext uri="{FF2B5EF4-FFF2-40B4-BE49-F238E27FC236}">
                <a16:creationId xmlns:a16="http://schemas.microsoft.com/office/drawing/2014/main" id="{89CDC0E0-88C7-514D-8FA6-E7B7458DB413}"/>
              </a:ext>
            </a:extLst>
          </p:cNvPr>
          <p:cNvSpPr>
            <a:spLocks noChangeShapeType="1"/>
          </p:cNvSpPr>
          <p:nvPr/>
        </p:nvSpPr>
        <p:spPr bwMode="auto">
          <a:xfrm>
            <a:off x="2590800" y="4648200"/>
            <a:ext cx="6781800"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68" name="Line 20">
            <a:extLst>
              <a:ext uri="{FF2B5EF4-FFF2-40B4-BE49-F238E27FC236}">
                <a16:creationId xmlns:a16="http://schemas.microsoft.com/office/drawing/2014/main" id="{EF79EA6A-2588-7E40-A5E5-2F022FAFFAD6}"/>
              </a:ext>
            </a:extLst>
          </p:cNvPr>
          <p:cNvSpPr>
            <a:spLocks noChangeShapeType="1"/>
          </p:cNvSpPr>
          <p:nvPr/>
        </p:nvSpPr>
        <p:spPr bwMode="auto">
          <a:xfrm>
            <a:off x="2590800" y="5029200"/>
            <a:ext cx="44958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69" name="Line 21">
            <a:extLst>
              <a:ext uri="{FF2B5EF4-FFF2-40B4-BE49-F238E27FC236}">
                <a16:creationId xmlns:a16="http://schemas.microsoft.com/office/drawing/2014/main" id="{571F017B-3C36-AC44-BE4F-E2F56366212C}"/>
              </a:ext>
            </a:extLst>
          </p:cNvPr>
          <p:cNvSpPr>
            <a:spLocks noChangeShapeType="1"/>
          </p:cNvSpPr>
          <p:nvPr/>
        </p:nvSpPr>
        <p:spPr bwMode="auto">
          <a:xfrm>
            <a:off x="7772400" y="5029200"/>
            <a:ext cx="990600" cy="0"/>
          </a:xfrm>
          <a:prstGeom prst="line">
            <a:avLst/>
          </a:prstGeom>
          <a:noFill/>
          <a:ln w="28575">
            <a:solidFill>
              <a:srgbClr val="000000"/>
            </a:solidFill>
            <a:round/>
            <a:headEnd/>
            <a:tailEnd type="oval" w="med" len="lg"/>
          </a:ln>
          <a:extLst>
            <a:ext uri="{909E8E84-426E-40DD-AFC4-6F175D3DCCD1}">
              <a14:hiddenFill xmlns:a14="http://schemas.microsoft.com/office/drawing/2010/main">
                <a:noFill/>
              </a14:hiddenFill>
            </a:ext>
          </a:extLst>
        </p:spPr>
        <p:txBody>
          <a:bodyPr/>
          <a:lstStyle/>
          <a:p>
            <a:endParaRPr lang="en-US"/>
          </a:p>
        </p:txBody>
      </p:sp>
      <p:sp>
        <p:nvSpPr>
          <p:cNvPr id="27670" name="Line 22">
            <a:extLst>
              <a:ext uri="{FF2B5EF4-FFF2-40B4-BE49-F238E27FC236}">
                <a16:creationId xmlns:a16="http://schemas.microsoft.com/office/drawing/2014/main" id="{1206981D-3DE4-3D43-A561-31350B6A7B04}"/>
              </a:ext>
            </a:extLst>
          </p:cNvPr>
          <p:cNvSpPr>
            <a:spLocks noChangeShapeType="1"/>
          </p:cNvSpPr>
          <p:nvPr/>
        </p:nvSpPr>
        <p:spPr bwMode="auto">
          <a:xfrm>
            <a:off x="7010400" y="5029200"/>
            <a:ext cx="762000"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71" name="Line 23">
            <a:extLst>
              <a:ext uri="{FF2B5EF4-FFF2-40B4-BE49-F238E27FC236}">
                <a16:creationId xmlns:a16="http://schemas.microsoft.com/office/drawing/2014/main" id="{7505BB6D-E8EF-394C-9019-372FB17A6F8F}"/>
              </a:ext>
            </a:extLst>
          </p:cNvPr>
          <p:cNvSpPr>
            <a:spLocks noChangeShapeType="1"/>
          </p:cNvSpPr>
          <p:nvPr/>
        </p:nvSpPr>
        <p:spPr bwMode="auto">
          <a:xfrm>
            <a:off x="3352800" y="5334000"/>
            <a:ext cx="22098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72" name="Line 24">
            <a:extLst>
              <a:ext uri="{FF2B5EF4-FFF2-40B4-BE49-F238E27FC236}">
                <a16:creationId xmlns:a16="http://schemas.microsoft.com/office/drawing/2014/main" id="{D6DC7E26-35EF-4940-B9A7-13BEDD657D10}"/>
              </a:ext>
            </a:extLst>
          </p:cNvPr>
          <p:cNvSpPr>
            <a:spLocks noChangeShapeType="1"/>
          </p:cNvSpPr>
          <p:nvPr/>
        </p:nvSpPr>
        <p:spPr bwMode="auto">
          <a:xfrm>
            <a:off x="5562600" y="5334000"/>
            <a:ext cx="685800" cy="0"/>
          </a:xfrm>
          <a:prstGeom prst="line">
            <a:avLst/>
          </a:prstGeom>
          <a:noFill/>
          <a:ln w="38100">
            <a:solidFill>
              <a:srgbClr val="FF0000"/>
            </a:solidFill>
            <a:round/>
            <a:headEnd/>
            <a:tailEnd type="oval" w="med" len="med"/>
          </a:ln>
          <a:extLst>
            <a:ext uri="{909E8E84-426E-40DD-AFC4-6F175D3DCCD1}">
              <a14:hiddenFill xmlns:a14="http://schemas.microsoft.com/office/drawing/2010/main">
                <a:noFill/>
              </a14:hiddenFill>
            </a:ext>
          </a:extLst>
        </p:spPr>
        <p:txBody>
          <a:bodyPr/>
          <a:lstStyle/>
          <a:p>
            <a:endParaRPr lang="en-US"/>
          </a:p>
        </p:txBody>
      </p:sp>
      <p:sp>
        <p:nvSpPr>
          <p:cNvPr id="27673" name="Line 25">
            <a:extLst>
              <a:ext uri="{FF2B5EF4-FFF2-40B4-BE49-F238E27FC236}">
                <a16:creationId xmlns:a16="http://schemas.microsoft.com/office/drawing/2014/main" id="{7ED7714E-B77C-1C43-9CA7-EE7312CAF2E0}"/>
              </a:ext>
            </a:extLst>
          </p:cNvPr>
          <p:cNvSpPr>
            <a:spLocks noChangeShapeType="1"/>
          </p:cNvSpPr>
          <p:nvPr/>
        </p:nvSpPr>
        <p:spPr bwMode="auto">
          <a:xfrm>
            <a:off x="2590800" y="2667000"/>
            <a:ext cx="12192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74" name="Line 26">
            <a:extLst>
              <a:ext uri="{FF2B5EF4-FFF2-40B4-BE49-F238E27FC236}">
                <a16:creationId xmlns:a16="http://schemas.microsoft.com/office/drawing/2014/main" id="{6920626B-0435-4445-91B5-73EDEBF17148}"/>
              </a:ext>
            </a:extLst>
          </p:cNvPr>
          <p:cNvSpPr>
            <a:spLocks noChangeShapeType="1"/>
          </p:cNvSpPr>
          <p:nvPr/>
        </p:nvSpPr>
        <p:spPr bwMode="auto">
          <a:xfrm>
            <a:off x="3810000" y="2667000"/>
            <a:ext cx="685800" cy="0"/>
          </a:xfrm>
          <a:prstGeom prst="line">
            <a:avLst/>
          </a:prstGeom>
          <a:noFill/>
          <a:ln w="38100">
            <a:solidFill>
              <a:srgbClr val="FF0000"/>
            </a:solidFill>
            <a:round/>
            <a:headEnd/>
            <a:tailEnd type="oval" w="med" len="med"/>
          </a:ln>
          <a:extLst>
            <a:ext uri="{909E8E84-426E-40DD-AFC4-6F175D3DCCD1}">
              <a14:hiddenFill xmlns:a14="http://schemas.microsoft.com/office/drawing/2010/main">
                <a:noFill/>
              </a14:hiddenFill>
            </a:ext>
          </a:extLst>
        </p:spPr>
        <p:txBody>
          <a:bodyPr/>
          <a:lstStyle/>
          <a:p>
            <a:endParaRPr lang="en-US"/>
          </a:p>
        </p:txBody>
      </p:sp>
      <p:sp>
        <p:nvSpPr>
          <p:cNvPr id="27675" name="Line 27">
            <a:extLst>
              <a:ext uri="{FF2B5EF4-FFF2-40B4-BE49-F238E27FC236}">
                <a16:creationId xmlns:a16="http://schemas.microsoft.com/office/drawing/2014/main" id="{9C752530-E49A-B74B-A754-370D22107D68}"/>
              </a:ext>
            </a:extLst>
          </p:cNvPr>
          <p:cNvSpPr>
            <a:spLocks noChangeShapeType="1"/>
          </p:cNvSpPr>
          <p:nvPr/>
        </p:nvSpPr>
        <p:spPr bwMode="auto">
          <a:xfrm>
            <a:off x="2667000" y="5638800"/>
            <a:ext cx="1371600" cy="0"/>
          </a:xfrm>
          <a:prstGeom prst="line">
            <a:avLst/>
          </a:prstGeom>
          <a:noFill/>
          <a:ln w="28575">
            <a:solidFill>
              <a:srgbClr val="000000"/>
            </a:solidFill>
            <a:round/>
            <a:headEnd/>
            <a:tailEnd type="oval" w="med" len="lg"/>
          </a:ln>
          <a:extLst>
            <a:ext uri="{909E8E84-426E-40DD-AFC4-6F175D3DCCD1}">
              <a14:hiddenFill xmlns:a14="http://schemas.microsoft.com/office/drawing/2010/main">
                <a:noFill/>
              </a14:hiddenFill>
            </a:ext>
          </a:extLst>
        </p:spPr>
        <p:txBody>
          <a:bodyPr/>
          <a:lstStyle/>
          <a:p>
            <a:endParaRPr lang="en-US"/>
          </a:p>
        </p:txBody>
      </p:sp>
      <p:sp>
        <p:nvSpPr>
          <p:cNvPr id="27676" name="Line 28">
            <a:extLst>
              <a:ext uri="{FF2B5EF4-FFF2-40B4-BE49-F238E27FC236}">
                <a16:creationId xmlns:a16="http://schemas.microsoft.com/office/drawing/2014/main" id="{DA1496BD-16FE-EC41-A67E-9166EFE97A5C}"/>
              </a:ext>
            </a:extLst>
          </p:cNvPr>
          <p:cNvSpPr>
            <a:spLocks noChangeShapeType="1"/>
          </p:cNvSpPr>
          <p:nvPr/>
        </p:nvSpPr>
        <p:spPr bwMode="auto">
          <a:xfrm>
            <a:off x="3962400" y="5943600"/>
            <a:ext cx="838200"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77" name="Line 29">
            <a:extLst>
              <a:ext uri="{FF2B5EF4-FFF2-40B4-BE49-F238E27FC236}">
                <a16:creationId xmlns:a16="http://schemas.microsoft.com/office/drawing/2014/main" id="{0C451D31-EE77-5A46-8E1C-990D48CF562D}"/>
              </a:ext>
            </a:extLst>
          </p:cNvPr>
          <p:cNvSpPr>
            <a:spLocks noChangeShapeType="1"/>
          </p:cNvSpPr>
          <p:nvPr/>
        </p:nvSpPr>
        <p:spPr bwMode="auto">
          <a:xfrm>
            <a:off x="4800600" y="5943600"/>
            <a:ext cx="35052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78" name="Line 30">
            <a:extLst>
              <a:ext uri="{FF2B5EF4-FFF2-40B4-BE49-F238E27FC236}">
                <a16:creationId xmlns:a16="http://schemas.microsoft.com/office/drawing/2014/main" id="{BD6268CE-BE2A-A448-81B2-BDDB28046E2E}"/>
              </a:ext>
            </a:extLst>
          </p:cNvPr>
          <p:cNvSpPr>
            <a:spLocks noChangeShapeType="1"/>
          </p:cNvSpPr>
          <p:nvPr/>
        </p:nvSpPr>
        <p:spPr bwMode="auto">
          <a:xfrm>
            <a:off x="8305800" y="5943600"/>
            <a:ext cx="990600" cy="0"/>
          </a:xfrm>
          <a:prstGeom prst="line">
            <a:avLst/>
          </a:prstGeom>
          <a:noFill/>
          <a:ln w="38100">
            <a:solidFill>
              <a:srgbClr val="FF0000"/>
            </a:solidFill>
            <a:round/>
            <a:headEnd/>
            <a:tailEnd type="oval" w="med" len="med"/>
          </a:ln>
          <a:extLst>
            <a:ext uri="{909E8E84-426E-40DD-AFC4-6F175D3DCCD1}">
              <a14:hiddenFill xmlns:a14="http://schemas.microsoft.com/office/drawing/2010/main">
                <a:noFill/>
              </a14:hiddenFill>
            </a:ext>
          </a:extLst>
        </p:spPr>
        <p:txBody>
          <a:bodyPr/>
          <a:lstStyle/>
          <a:p>
            <a:endParaRPr lang="en-US"/>
          </a:p>
        </p:txBody>
      </p:sp>
      <p:sp>
        <p:nvSpPr>
          <p:cNvPr id="27679" name="Line 31">
            <a:extLst>
              <a:ext uri="{FF2B5EF4-FFF2-40B4-BE49-F238E27FC236}">
                <a16:creationId xmlns:a16="http://schemas.microsoft.com/office/drawing/2014/main" id="{DC306E89-B295-2043-823D-834AE59CE2D1}"/>
              </a:ext>
            </a:extLst>
          </p:cNvPr>
          <p:cNvSpPr>
            <a:spLocks noChangeShapeType="1"/>
          </p:cNvSpPr>
          <p:nvPr/>
        </p:nvSpPr>
        <p:spPr bwMode="auto">
          <a:xfrm>
            <a:off x="5029200" y="5562600"/>
            <a:ext cx="35814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80" name="Line 32">
            <a:extLst>
              <a:ext uri="{FF2B5EF4-FFF2-40B4-BE49-F238E27FC236}">
                <a16:creationId xmlns:a16="http://schemas.microsoft.com/office/drawing/2014/main" id="{29966BF7-FCE4-8B4C-B209-D22C2A3ABDB0}"/>
              </a:ext>
            </a:extLst>
          </p:cNvPr>
          <p:cNvSpPr>
            <a:spLocks noChangeShapeType="1"/>
          </p:cNvSpPr>
          <p:nvPr/>
        </p:nvSpPr>
        <p:spPr bwMode="auto">
          <a:xfrm>
            <a:off x="5867400" y="2133600"/>
            <a:ext cx="2286000"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81" name="Line 33">
            <a:extLst>
              <a:ext uri="{FF2B5EF4-FFF2-40B4-BE49-F238E27FC236}">
                <a16:creationId xmlns:a16="http://schemas.microsoft.com/office/drawing/2014/main" id="{725B0075-58B4-D746-8168-FB2D111B639B}"/>
              </a:ext>
            </a:extLst>
          </p:cNvPr>
          <p:cNvSpPr>
            <a:spLocks noChangeShapeType="1"/>
          </p:cNvSpPr>
          <p:nvPr/>
        </p:nvSpPr>
        <p:spPr bwMode="auto">
          <a:xfrm>
            <a:off x="8153400" y="2133600"/>
            <a:ext cx="1143000"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82" name="Rectangle 49">
            <a:extLst>
              <a:ext uri="{FF2B5EF4-FFF2-40B4-BE49-F238E27FC236}">
                <a16:creationId xmlns:a16="http://schemas.microsoft.com/office/drawing/2014/main" id="{FEC29789-E175-F449-AE75-2F808840F2CB}"/>
              </a:ext>
            </a:extLst>
          </p:cNvPr>
          <p:cNvSpPr>
            <a:spLocks noChangeArrowheads="1"/>
          </p:cNvSpPr>
          <p:nvPr/>
        </p:nvSpPr>
        <p:spPr bwMode="auto">
          <a:xfrm rot="16200000" flipH="1">
            <a:off x="5029200" y="228600"/>
            <a:ext cx="152400" cy="51816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27683" name="Rectangle 49">
            <a:extLst>
              <a:ext uri="{FF2B5EF4-FFF2-40B4-BE49-F238E27FC236}">
                <a16:creationId xmlns:a16="http://schemas.microsoft.com/office/drawing/2014/main" id="{00CA050B-0FD5-824A-98B7-788AF79C20D8}"/>
              </a:ext>
            </a:extLst>
          </p:cNvPr>
          <p:cNvSpPr>
            <a:spLocks noChangeArrowheads="1"/>
          </p:cNvSpPr>
          <p:nvPr/>
        </p:nvSpPr>
        <p:spPr bwMode="auto">
          <a:xfrm rot="16200000" flipH="1">
            <a:off x="4076700" y="1409700"/>
            <a:ext cx="152400" cy="32766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27684" name="Rectangle 49">
            <a:extLst>
              <a:ext uri="{FF2B5EF4-FFF2-40B4-BE49-F238E27FC236}">
                <a16:creationId xmlns:a16="http://schemas.microsoft.com/office/drawing/2014/main" id="{9FC16977-1C4B-9342-8E14-B8873C69B5D8}"/>
              </a:ext>
            </a:extLst>
          </p:cNvPr>
          <p:cNvSpPr>
            <a:spLocks noChangeArrowheads="1"/>
          </p:cNvSpPr>
          <p:nvPr/>
        </p:nvSpPr>
        <p:spPr bwMode="auto">
          <a:xfrm rot="16200000" flipH="1">
            <a:off x="6172200" y="1524000"/>
            <a:ext cx="152400" cy="39624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27685" name="Rectangle 49">
            <a:extLst>
              <a:ext uri="{FF2B5EF4-FFF2-40B4-BE49-F238E27FC236}">
                <a16:creationId xmlns:a16="http://schemas.microsoft.com/office/drawing/2014/main" id="{979F8395-BDF8-5A4B-8992-F46367D06C95}"/>
              </a:ext>
            </a:extLst>
          </p:cNvPr>
          <p:cNvSpPr>
            <a:spLocks noChangeArrowheads="1"/>
          </p:cNvSpPr>
          <p:nvPr/>
        </p:nvSpPr>
        <p:spPr bwMode="auto">
          <a:xfrm rot="16200000" flipH="1">
            <a:off x="5181600" y="1524000"/>
            <a:ext cx="152400" cy="54864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27686" name="Rectangle 49">
            <a:extLst>
              <a:ext uri="{FF2B5EF4-FFF2-40B4-BE49-F238E27FC236}">
                <a16:creationId xmlns:a16="http://schemas.microsoft.com/office/drawing/2014/main" id="{FEF67A47-8AD4-A240-A981-C2175BD9F9A5}"/>
              </a:ext>
            </a:extLst>
          </p:cNvPr>
          <p:cNvSpPr>
            <a:spLocks noChangeArrowheads="1"/>
          </p:cNvSpPr>
          <p:nvPr/>
        </p:nvSpPr>
        <p:spPr bwMode="auto">
          <a:xfrm rot="16200000" flipH="1">
            <a:off x="5524500" y="1943100"/>
            <a:ext cx="152400" cy="61722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27687" name="Rectangle 49">
            <a:extLst>
              <a:ext uri="{FF2B5EF4-FFF2-40B4-BE49-F238E27FC236}">
                <a16:creationId xmlns:a16="http://schemas.microsoft.com/office/drawing/2014/main" id="{4BC78CED-4998-3B4E-BDBD-BF406A987689}"/>
              </a:ext>
            </a:extLst>
          </p:cNvPr>
          <p:cNvSpPr>
            <a:spLocks noChangeArrowheads="1"/>
          </p:cNvSpPr>
          <p:nvPr/>
        </p:nvSpPr>
        <p:spPr bwMode="auto">
          <a:xfrm rot="16200000" flipH="1">
            <a:off x="5867400" y="2667000"/>
            <a:ext cx="152400" cy="65532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27688" name="Rectangle 49">
            <a:extLst>
              <a:ext uri="{FF2B5EF4-FFF2-40B4-BE49-F238E27FC236}">
                <a16:creationId xmlns:a16="http://schemas.microsoft.com/office/drawing/2014/main" id="{0CE8C2C8-568F-454E-9D8F-BD7AD959206D}"/>
              </a:ext>
            </a:extLst>
          </p:cNvPr>
          <p:cNvSpPr>
            <a:spLocks noChangeArrowheads="1"/>
          </p:cNvSpPr>
          <p:nvPr/>
        </p:nvSpPr>
        <p:spPr bwMode="auto">
          <a:xfrm rot="16200000" flipH="1">
            <a:off x="4686300" y="3924300"/>
            <a:ext cx="152400" cy="28194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27689" name="Rectangle 49">
            <a:extLst>
              <a:ext uri="{FF2B5EF4-FFF2-40B4-BE49-F238E27FC236}">
                <a16:creationId xmlns:a16="http://schemas.microsoft.com/office/drawing/2014/main" id="{2B1F1BD5-C893-8249-8EA6-51AD714606D0}"/>
              </a:ext>
            </a:extLst>
          </p:cNvPr>
          <p:cNvSpPr>
            <a:spLocks noChangeArrowheads="1"/>
          </p:cNvSpPr>
          <p:nvPr/>
        </p:nvSpPr>
        <p:spPr bwMode="auto">
          <a:xfrm rot="16200000" flipH="1">
            <a:off x="3390900" y="1714500"/>
            <a:ext cx="152400" cy="19050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27690" name="Rectangle 49">
            <a:extLst>
              <a:ext uri="{FF2B5EF4-FFF2-40B4-BE49-F238E27FC236}">
                <a16:creationId xmlns:a16="http://schemas.microsoft.com/office/drawing/2014/main" id="{7E894174-8F50-474F-8318-0C6F390DD018}"/>
              </a:ext>
            </a:extLst>
          </p:cNvPr>
          <p:cNvSpPr>
            <a:spLocks noChangeArrowheads="1"/>
          </p:cNvSpPr>
          <p:nvPr/>
        </p:nvSpPr>
        <p:spPr bwMode="auto">
          <a:xfrm rot="16200000" flipH="1">
            <a:off x="3238500" y="4991100"/>
            <a:ext cx="152400" cy="12954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28715" name="TextBox 42">
            <a:extLst>
              <a:ext uri="{FF2B5EF4-FFF2-40B4-BE49-F238E27FC236}">
                <a16:creationId xmlns:a16="http://schemas.microsoft.com/office/drawing/2014/main" id="{062557E9-9B70-4889-94F1-3044DD40C99C}"/>
              </a:ext>
            </a:extLst>
          </p:cNvPr>
          <p:cNvSpPr txBox="1">
            <a:spLocks noChangeArrowheads="1"/>
          </p:cNvSpPr>
          <p:nvPr/>
        </p:nvSpPr>
        <p:spPr bwMode="auto">
          <a:xfrm>
            <a:off x="1676400" y="1066801"/>
            <a:ext cx="87630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Verdana" panose="020B0604030504040204" pitchFamily="34" charset="0"/>
                <a:ea typeface="MS PGothic" panose="020B0600070205080204" pitchFamily="34" charset="-128"/>
              </a:defRPr>
            </a:lvl1pPr>
            <a:lvl2pPr marL="37931725" indent="-37474525">
              <a:defRPr sz="2800">
                <a:solidFill>
                  <a:schemeClr val="tx1"/>
                </a:solidFill>
                <a:latin typeface="Verdana" panose="020B0604030504040204" pitchFamily="34" charset="0"/>
                <a:ea typeface="MS PGothic" panose="020B0600070205080204" pitchFamily="34" charset="-128"/>
              </a:defRPr>
            </a:lvl2pPr>
            <a:lvl3pPr>
              <a:defRPr sz="2800">
                <a:solidFill>
                  <a:schemeClr val="tx1"/>
                </a:solidFill>
                <a:latin typeface="Verdana" panose="020B0604030504040204" pitchFamily="34" charset="0"/>
                <a:ea typeface="MS PGothic" panose="020B0600070205080204" pitchFamily="34" charset="-128"/>
              </a:defRPr>
            </a:lvl3pPr>
            <a:lvl4pPr>
              <a:defRPr sz="2800">
                <a:solidFill>
                  <a:schemeClr val="tx1"/>
                </a:solidFill>
                <a:latin typeface="Verdana" panose="020B0604030504040204" pitchFamily="34" charset="0"/>
                <a:ea typeface="MS PGothic" panose="020B0600070205080204" pitchFamily="34" charset="-128"/>
              </a:defRPr>
            </a:lvl4pPr>
            <a:lvl5pPr>
              <a:defRPr sz="2800">
                <a:solidFill>
                  <a:schemeClr val="tx1"/>
                </a:solidFill>
                <a:latin typeface="Verdana" panose="020B0604030504040204" pitchFamily="34" charset="0"/>
                <a:ea typeface="MS PGothic" panose="020B0600070205080204" pitchFamily="34" charset="-128"/>
              </a:defRPr>
            </a:lvl5pPr>
            <a:lvl6pPr marL="457200" eaLnBrk="0" fontAlgn="base" hangingPunct="0">
              <a:spcBef>
                <a:spcPct val="0"/>
              </a:spcBef>
              <a:spcAft>
                <a:spcPct val="0"/>
              </a:spcAft>
              <a:defRPr sz="2800">
                <a:solidFill>
                  <a:schemeClr val="tx1"/>
                </a:solidFill>
                <a:latin typeface="Verdana" panose="020B0604030504040204" pitchFamily="34" charset="0"/>
                <a:ea typeface="MS PGothic" panose="020B0600070205080204" pitchFamily="34" charset="-128"/>
              </a:defRPr>
            </a:lvl6pPr>
            <a:lvl7pPr marL="914400" eaLnBrk="0" fontAlgn="base" hangingPunct="0">
              <a:spcBef>
                <a:spcPct val="0"/>
              </a:spcBef>
              <a:spcAft>
                <a:spcPct val="0"/>
              </a:spcAft>
              <a:defRPr sz="2800">
                <a:solidFill>
                  <a:schemeClr val="tx1"/>
                </a:solidFill>
                <a:latin typeface="Verdana" panose="020B0604030504040204" pitchFamily="34" charset="0"/>
                <a:ea typeface="MS PGothic" panose="020B0600070205080204" pitchFamily="34" charset="-128"/>
              </a:defRPr>
            </a:lvl7pPr>
            <a:lvl8pPr marL="1371600" eaLnBrk="0" fontAlgn="base" hangingPunct="0">
              <a:spcBef>
                <a:spcPct val="0"/>
              </a:spcBef>
              <a:spcAft>
                <a:spcPct val="0"/>
              </a:spcAft>
              <a:defRPr sz="2800">
                <a:solidFill>
                  <a:schemeClr val="tx1"/>
                </a:solidFill>
                <a:latin typeface="Verdana" panose="020B0604030504040204" pitchFamily="34" charset="0"/>
                <a:ea typeface="MS PGothic" panose="020B0600070205080204" pitchFamily="34" charset="-128"/>
              </a:defRPr>
            </a:lvl8pPr>
            <a:lvl9pPr marL="1828800" eaLnBrk="0" fontAlgn="base" hangingPunct="0">
              <a:spcBef>
                <a:spcPct val="0"/>
              </a:spcBef>
              <a:spcAft>
                <a:spcPct val="0"/>
              </a:spcAft>
              <a:defRPr sz="2800">
                <a:solidFill>
                  <a:schemeClr val="tx1"/>
                </a:solidFill>
                <a:latin typeface="Verdana" panose="020B0604030504040204" pitchFamily="34" charset="0"/>
                <a:ea typeface="MS PGothic" panose="020B0600070205080204" pitchFamily="34" charset="-128"/>
              </a:defRPr>
            </a:lvl9pPr>
          </a:lstStyle>
          <a:p>
            <a:pPr algn="ctr" eaLnBrk="1" hangingPunct="1">
              <a:defRPr/>
            </a:pPr>
            <a:r>
              <a:rPr lang="en-US" altLang="en-US" sz="2000" dirty="0">
                <a:latin typeface="+mn-lt"/>
              </a:rPr>
              <a:t>The exposure status of each case on the occurrence date is compared to the </a:t>
            </a:r>
            <a:r>
              <a:rPr lang="en-US" altLang="en-US" sz="2000" i="1" dirty="0">
                <a:latin typeface="+mn-lt"/>
              </a:rPr>
              <a:t>fraction of time spent exposed in the past.</a:t>
            </a:r>
          </a:p>
        </p:txBody>
      </p:sp>
      <p:sp>
        <p:nvSpPr>
          <p:cNvPr id="27692" name="Slide Number Placeholder 1">
            <a:extLst>
              <a:ext uri="{FF2B5EF4-FFF2-40B4-BE49-F238E27FC236}">
                <a16:creationId xmlns:a16="http://schemas.microsoft.com/office/drawing/2014/main" id="{BA60CDD9-EC96-1740-B820-B228CF7C0474}"/>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19D93EC2-EA86-DC40-98F1-053CB236BE46}" type="slidenum">
              <a:rPr lang="en-US" altLang="en-US" sz="1400" b="0">
                <a:latin typeface="Times New Roman" panose="02020603050405020304" pitchFamily="18" charset="0"/>
              </a:rPr>
              <a:pPr>
                <a:spcBef>
                  <a:spcPct val="0"/>
                </a:spcBef>
                <a:buFontTx/>
                <a:buNone/>
              </a:pPr>
              <a:t>20</a:t>
            </a:fld>
            <a:endParaRPr lang="en-US" altLang="en-US" sz="1400" b="0">
              <a:latin typeface="Times New Roman" panose="02020603050405020304" pitchFamily="18" charset="0"/>
            </a:endParaRPr>
          </a:p>
        </p:txBody>
      </p:sp>
    </p:spTree>
    <p:extLst>
      <p:ext uri="{BB962C8B-B14F-4D97-AF65-F5344CB8AC3E}">
        <p14:creationId xmlns:p14="http://schemas.microsoft.com/office/powerpoint/2010/main" val="408315264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4FA127CB-B27D-B04F-BD65-DA6B1FB504DF}"/>
              </a:ext>
            </a:extLst>
          </p:cNvPr>
          <p:cNvSpPr>
            <a:spLocks noGrp="1" noChangeArrowheads="1"/>
          </p:cNvSpPr>
          <p:nvPr>
            <p:ph type="title"/>
          </p:nvPr>
        </p:nvSpPr>
        <p:spPr>
          <a:xfrm>
            <a:off x="474785" y="355599"/>
            <a:ext cx="11166230" cy="1444625"/>
          </a:xfrm>
        </p:spPr>
        <p:txBody>
          <a:bodyPr/>
          <a:lstStyle/>
          <a:p>
            <a:pPr eaLnBrk="1" hangingPunct="1"/>
            <a:r>
              <a:rPr lang="en-US" altLang="en-US" sz="3200" dirty="0"/>
              <a:t>If It’s Difficult to Ascertain Exposure at all Times in the Past, </a:t>
            </a:r>
            <a:r>
              <a:rPr lang="en-US" altLang="en-US" sz="3200" i="1" dirty="0"/>
              <a:t>Sample</a:t>
            </a:r>
          </a:p>
        </p:txBody>
      </p:sp>
      <p:sp>
        <p:nvSpPr>
          <p:cNvPr id="29699" name="Line 3">
            <a:extLst>
              <a:ext uri="{FF2B5EF4-FFF2-40B4-BE49-F238E27FC236}">
                <a16:creationId xmlns:a16="http://schemas.microsoft.com/office/drawing/2014/main" id="{871849F7-21F3-C74E-8046-CD3A00AC6417}"/>
              </a:ext>
            </a:extLst>
          </p:cNvPr>
          <p:cNvSpPr>
            <a:spLocks noChangeShapeType="1"/>
          </p:cNvSpPr>
          <p:nvPr/>
        </p:nvSpPr>
        <p:spPr bwMode="auto">
          <a:xfrm>
            <a:off x="2590800" y="2438400"/>
            <a:ext cx="1066800" cy="0"/>
          </a:xfrm>
          <a:prstGeom prst="line">
            <a:avLst/>
          </a:prstGeom>
          <a:noFill/>
          <a:ln w="38100">
            <a:solidFill>
              <a:srgbClr val="FF33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00" name="Line 4">
            <a:extLst>
              <a:ext uri="{FF2B5EF4-FFF2-40B4-BE49-F238E27FC236}">
                <a16:creationId xmlns:a16="http://schemas.microsoft.com/office/drawing/2014/main" id="{55077E5C-E864-2548-9481-FBC83CA59501}"/>
              </a:ext>
            </a:extLst>
          </p:cNvPr>
          <p:cNvSpPr>
            <a:spLocks noChangeShapeType="1"/>
          </p:cNvSpPr>
          <p:nvPr/>
        </p:nvSpPr>
        <p:spPr bwMode="auto">
          <a:xfrm>
            <a:off x="3657600" y="2438400"/>
            <a:ext cx="5638800"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01" name="Line 5">
            <a:extLst>
              <a:ext uri="{FF2B5EF4-FFF2-40B4-BE49-F238E27FC236}">
                <a16:creationId xmlns:a16="http://schemas.microsoft.com/office/drawing/2014/main" id="{4B23D814-49D9-E940-9AE0-317769E4DC50}"/>
              </a:ext>
            </a:extLst>
          </p:cNvPr>
          <p:cNvSpPr>
            <a:spLocks noChangeShapeType="1"/>
          </p:cNvSpPr>
          <p:nvPr/>
        </p:nvSpPr>
        <p:spPr bwMode="auto">
          <a:xfrm>
            <a:off x="2590800" y="2819400"/>
            <a:ext cx="37338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02" name="Line 6">
            <a:extLst>
              <a:ext uri="{FF2B5EF4-FFF2-40B4-BE49-F238E27FC236}">
                <a16:creationId xmlns:a16="http://schemas.microsoft.com/office/drawing/2014/main" id="{121E5E62-9C3F-8947-8D63-1D8779307AE8}"/>
              </a:ext>
            </a:extLst>
          </p:cNvPr>
          <p:cNvSpPr>
            <a:spLocks noChangeShapeType="1"/>
          </p:cNvSpPr>
          <p:nvPr/>
        </p:nvSpPr>
        <p:spPr bwMode="auto">
          <a:xfrm>
            <a:off x="6324600" y="2819400"/>
            <a:ext cx="1447800" cy="0"/>
          </a:xfrm>
          <a:prstGeom prst="line">
            <a:avLst/>
          </a:prstGeom>
          <a:noFill/>
          <a:ln w="38100">
            <a:solidFill>
              <a:srgbClr val="FF0000"/>
            </a:solidFill>
            <a:round/>
            <a:headEnd/>
            <a:tailEnd type="oval" w="med" len="med"/>
          </a:ln>
          <a:extLst>
            <a:ext uri="{909E8E84-426E-40DD-AFC4-6F175D3DCCD1}">
              <a14:hiddenFill xmlns:a14="http://schemas.microsoft.com/office/drawing/2010/main">
                <a:noFill/>
              </a14:hiddenFill>
            </a:ext>
          </a:extLst>
        </p:spPr>
        <p:txBody>
          <a:bodyPr/>
          <a:lstStyle/>
          <a:p>
            <a:endParaRPr lang="en-US"/>
          </a:p>
        </p:txBody>
      </p:sp>
      <p:sp>
        <p:nvSpPr>
          <p:cNvPr id="29703" name="Line 7">
            <a:extLst>
              <a:ext uri="{FF2B5EF4-FFF2-40B4-BE49-F238E27FC236}">
                <a16:creationId xmlns:a16="http://schemas.microsoft.com/office/drawing/2014/main" id="{BE16753A-8948-4E47-AFCD-9CBB4FD0108B}"/>
              </a:ext>
            </a:extLst>
          </p:cNvPr>
          <p:cNvSpPr>
            <a:spLocks noChangeShapeType="1"/>
          </p:cNvSpPr>
          <p:nvPr/>
        </p:nvSpPr>
        <p:spPr bwMode="auto">
          <a:xfrm>
            <a:off x="2590800" y="3276600"/>
            <a:ext cx="67056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04" name="Line 8">
            <a:extLst>
              <a:ext uri="{FF2B5EF4-FFF2-40B4-BE49-F238E27FC236}">
                <a16:creationId xmlns:a16="http://schemas.microsoft.com/office/drawing/2014/main" id="{18D5ECFF-8F0B-9D46-8B5C-2C467887629F}"/>
              </a:ext>
            </a:extLst>
          </p:cNvPr>
          <p:cNvSpPr>
            <a:spLocks noChangeShapeType="1"/>
          </p:cNvSpPr>
          <p:nvPr/>
        </p:nvSpPr>
        <p:spPr bwMode="auto">
          <a:xfrm>
            <a:off x="2667000" y="3733800"/>
            <a:ext cx="29718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05" name="Line 9">
            <a:extLst>
              <a:ext uri="{FF2B5EF4-FFF2-40B4-BE49-F238E27FC236}">
                <a16:creationId xmlns:a16="http://schemas.microsoft.com/office/drawing/2014/main" id="{ABD2BF79-82E8-FC4A-AA5E-80DA7F0792A4}"/>
              </a:ext>
            </a:extLst>
          </p:cNvPr>
          <p:cNvSpPr>
            <a:spLocks noChangeShapeType="1"/>
          </p:cNvSpPr>
          <p:nvPr/>
        </p:nvSpPr>
        <p:spPr bwMode="auto">
          <a:xfrm>
            <a:off x="6553200" y="3733800"/>
            <a:ext cx="27432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06" name="Line 10">
            <a:extLst>
              <a:ext uri="{FF2B5EF4-FFF2-40B4-BE49-F238E27FC236}">
                <a16:creationId xmlns:a16="http://schemas.microsoft.com/office/drawing/2014/main" id="{8C9A97C0-0035-5C41-B938-D8419EA6F8CB}"/>
              </a:ext>
            </a:extLst>
          </p:cNvPr>
          <p:cNvSpPr>
            <a:spLocks noChangeShapeType="1"/>
          </p:cNvSpPr>
          <p:nvPr/>
        </p:nvSpPr>
        <p:spPr bwMode="auto">
          <a:xfrm>
            <a:off x="5562600" y="3733800"/>
            <a:ext cx="990600"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07" name="Line 11">
            <a:extLst>
              <a:ext uri="{FF2B5EF4-FFF2-40B4-BE49-F238E27FC236}">
                <a16:creationId xmlns:a16="http://schemas.microsoft.com/office/drawing/2014/main" id="{27956D05-C75F-7548-A66E-F1FA76140367}"/>
              </a:ext>
            </a:extLst>
          </p:cNvPr>
          <p:cNvSpPr>
            <a:spLocks noChangeShapeType="1"/>
          </p:cNvSpPr>
          <p:nvPr/>
        </p:nvSpPr>
        <p:spPr bwMode="auto">
          <a:xfrm>
            <a:off x="2590800" y="4267200"/>
            <a:ext cx="12954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08" name="Line 12">
            <a:extLst>
              <a:ext uri="{FF2B5EF4-FFF2-40B4-BE49-F238E27FC236}">
                <a16:creationId xmlns:a16="http://schemas.microsoft.com/office/drawing/2014/main" id="{36CCC897-6877-7C43-A277-E33DC1259343}"/>
              </a:ext>
            </a:extLst>
          </p:cNvPr>
          <p:cNvSpPr>
            <a:spLocks noChangeShapeType="1"/>
          </p:cNvSpPr>
          <p:nvPr/>
        </p:nvSpPr>
        <p:spPr bwMode="auto">
          <a:xfrm>
            <a:off x="4724400" y="4267200"/>
            <a:ext cx="26670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09" name="Line 13">
            <a:extLst>
              <a:ext uri="{FF2B5EF4-FFF2-40B4-BE49-F238E27FC236}">
                <a16:creationId xmlns:a16="http://schemas.microsoft.com/office/drawing/2014/main" id="{4D5BAAEA-EB4A-234A-A906-00906B85956F}"/>
              </a:ext>
            </a:extLst>
          </p:cNvPr>
          <p:cNvSpPr>
            <a:spLocks noChangeShapeType="1"/>
          </p:cNvSpPr>
          <p:nvPr/>
        </p:nvSpPr>
        <p:spPr bwMode="auto">
          <a:xfrm>
            <a:off x="2667000" y="5943600"/>
            <a:ext cx="12954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10" name="Line 14">
            <a:extLst>
              <a:ext uri="{FF2B5EF4-FFF2-40B4-BE49-F238E27FC236}">
                <a16:creationId xmlns:a16="http://schemas.microsoft.com/office/drawing/2014/main" id="{74A28B87-97F2-034C-BA2D-1138FD12D8AD}"/>
              </a:ext>
            </a:extLst>
          </p:cNvPr>
          <p:cNvSpPr>
            <a:spLocks noChangeShapeType="1"/>
          </p:cNvSpPr>
          <p:nvPr/>
        </p:nvSpPr>
        <p:spPr bwMode="auto">
          <a:xfrm>
            <a:off x="3886200" y="4267200"/>
            <a:ext cx="914400"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11" name="Line 15">
            <a:extLst>
              <a:ext uri="{FF2B5EF4-FFF2-40B4-BE49-F238E27FC236}">
                <a16:creationId xmlns:a16="http://schemas.microsoft.com/office/drawing/2014/main" id="{5699E741-4066-6D40-A889-5D128DF3E918}"/>
              </a:ext>
            </a:extLst>
          </p:cNvPr>
          <p:cNvSpPr>
            <a:spLocks noChangeShapeType="1"/>
          </p:cNvSpPr>
          <p:nvPr/>
        </p:nvSpPr>
        <p:spPr bwMode="auto">
          <a:xfrm>
            <a:off x="7391400" y="4267200"/>
            <a:ext cx="685800" cy="0"/>
          </a:xfrm>
          <a:prstGeom prst="line">
            <a:avLst/>
          </a:prstGeom>
          <a:noFill/>
          <a:ln w="38100">
            <a:solidFill>
              <a:srgbClr val="FF0000"/>
            </a:solidFill>
            <a:round/>
            <a:headEnd/>
            <a:tailEnd type="oval" w="med" len="lg"/>
          </a:ln>
          <a:extLst>
            <a:ext uri="{909E8E84-426E-40DD-AFC4-6F175D3DCCD1}">
              <a14:hiddenFill xmlns:a14="http://schemas.microsoft.com/office/drawing/2010/main">
                <a:noFill/>
              </a14:hiddenFill>
            </a:ext>
          </a:extLst>
        </p:spPr>
        <p:txBody>
          <a:bodyPr/>
          <a:lstStyle/>
          <a:p>
            <a:endParaRPr lang="en-US"/>
          </a:p>
        </p:txBody>
      </p:sp>
      <p:sp>
        <p:nvSpPr>
          <p:cNvPr id="29712" name="Line 16">
            <a:extLst>
              <a:ext uri="{FF2B5EF4-FFF2-40B4-BE49-F238E27FC236}">
                <a16:creationId xmlns:a16="http://schemas.microsoft.com/office/drawing/2014/main" id="{2CD7C2CB-A968-4A45-8D49-0ED2586731CE}"/>
              </a:ext>
            </a:extLst>
          </p:cNvPr>
          <p:cNvSpPr>
            <a:spLocks noChangeShapeType="1"/>
          </p:cNvSpPr>
          <p:nvPr/>
        </p:nvSpPr>
        <p:spPr bwMode="auto">
          <a:xfrm>
            <a:off x="2590800" y="3048000"/>
            <a:ext cx="3276600" cy="0"/>
          </a:xfrm>
          <a:prstGeom prst="line">
            <a:avLst/>
          </a:prstGeom>
          <a:noFill/>
          <a:ln w="28575">
            <a:solidFill>
              <a:srgbClr val="000000"/>
            </a:solidFill>
            <a:round/>
            <a:headEnd/>
            <a:tailEnd type="oval" w="med" len="lg"/>
          </a:ln>
          <a:extLst>
            <a:ext uri="{909E8E84-426E-40DD-AFC4-6F175D3DCCD1}">
              <a14:hiddenFill xmlns:a14="http://schemas.microsoft.com/office/drawing/2010/main">
                <a:noFill/>
              </a14:hiddenFill>
            </a:ext>
          </a:extLst>
        </p:spPr>
        <p:txBody>
          <a:bodyPr/>
          <a:lstStyle/>
          <a:p>
            <a:endParaRPr lang="en-US"/>
          </a:p>
        </p:txBody>
      </p:sp>
      <p:sp>
        <p:nvSpPr>
          <p:cNvPr id="29713" name="Line 17">
            <a:extLst>
              <a:ext uri="{FF2B5EF4-FFF2-40B4-BE49-F238E27FC236}">
                <a16:creationId xmlns:a16="http://schemas.microsoft.com/office/drawing/2014/main" id="{11CC18A2-88B3-B140-AB2F-94258D68851D}"/>
              </a:ext>
            </a:extLst>
          </p:cNvPr>
          <p:cNvSpPr>
            <a:spLocks noChangeShapeType="1"/>
          </p:cNvSpPr>
          <p:nvPr/>
        </p:nvSpPr>
        <p:spPr bwMode="auto">
          <a:xfrm>
            <a:off x="4267200" y="3505200"/>
            <a:ext cx="4038600" cy="0"/>
          </a:xfrm>
          <a:prstGeom prst="line">
            <a:avLst/>
          </a:prstGeom>
          <a:noFill/>
          <a:ln w="28575">
            <a:solidFill>
              <a:srgbClr val="000000"/>
            </a:solidFill>
            <a:round/>
            <a:headEnd/>
            <a:tailEnd type="oval" w="med" len="lg"/>
          </a:ln>
          <a:extLst>
            <a:ext uri="{909E8E84-426E-40DD-AFC4-6F175D3DCCD1}">
              <a14:hiddenFill xmlns:a14="http://schemas.microsoft.com/office/drawing/2010/main">
                <a:noFill/>
              </a14:hiddenFill>
            </a:ext>
          </a:extLst>
        </p:spPr>
        <p:txBody>
          <a:bodyPr/>
          <a:lstStyle/>
          <a:p>
            <a:endParaRPr lang="en-US"/>
          </a:p>
        </p:txBody>
      </p:sp>
      <p:sp>
        <p:nvSpPr>
          <p:cNvPr id="29714" name="Line 18">
            <a:extLst>
              <a:ext uri="{FF2B5EF4-FFF2-40B4-BE49-F238E27FC236}">
                <a16:creationId xmlns:a16="http://schemas.microsoft.com/office/drawing/2014/main" id="{6FD0000A-5648-5B43-A009-0D980AF3C9C1}"/>
              </a:ext>
            </a:extLst>
          </p:cNvPr>
          <p:cNvSpPr>
            <a:spLocks noChangeShapeType="1"/>
          </p:cNvSpPr>
          <p:nvPr/>
        </p:nvSpPr>
        <p:spPr bwMode="auto">
          <a:xfrm>
            <a:off x="3505200" y="3962400"/>
            <a:ext cx="33528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15" name="Line 19">
            <a:extLst>
              <a:ext uri="{FF2B5EF4-FFF2-40B4-BE49-F238E27FC236}">
                <a16:creationId xmlns:a16="http://schemas.microsoft.com/office/drawing/2014/main" id="{BBFCD844-DB57-F24A-9B82-C9669A210B7F}"/>
              </a:ext>
            </a:extLst>
          </p:cNvPr>
          <p:cNvSpPr>
            <a:spLocks noChangeShapeType="1"/>
          </p:cNvSpPr>
          <p:nvPr/>
        </p:nvSpPr>
        <p:spPr bwMode="auto">
          <a:xfrm>
            <a:off x="2590800" y="4648200"/>
            <a:ext cx="6781800"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16" name="Line 20">
            <a:extLst>
              <a:ext uri="{FF2B5EF4-FFF2-40B4-BE49-F238E27FC236}">
                <a16:creationId xmlns:a16="http://schemas.microsoft.com/office/drawing/2014/main" id="{E35119F9-6BFB-DB4C-9247-49B3E51D7FE2}"/>
              </a:ext>
            </a:extLst>
          </p:cNvPr>
          <p:cNvSpPr>
            <a:spLocks noChangeShapeType="1"/>
          </p:cNvSpPr>
          <p:nvPr/>
        </p:nvSpPr>
        <p:spPr bwMode="auto">
          <a:xfrm>
            <a:off x="2590800" y="5029200"/>
            <a:ext cx="44958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17" name="Line 21">
            <a:extLst>
              <a:ext uri="{FF2B5EF4-FFF2-40B4-BE49-F238E27FC236}">
                <a16:creationId xmlns:a16="http://schemas.microsoft.com/office/drawing/2014/main" id="{D6749BDF-AE90-2940-BB0E-0CD1D709245C}"/>
              </a:ext>
            </a:extLst>
          </p:cNvPr>
          <p:cNvSpPr>
            <a:spLocks noChangeShapeType="1"/>
          </p:cNvSpPr>
          <p:nvPr/>
        </p:nvSpPr>
        <p:spPr bwMode="auto">
          <a:xfrm>
            <a:off x="7772400" y="5029200"/>
            <a:ext cx="990600" cy="0"/>
          </a:xfrm>
          <a:prstGeom prst="line">
            <a:avLst/>
          </a:prstGeom>
          <a:noFill/>
          <a:ln w="28575">
            <a:solidFill>
              <a:srgbClr val="000000"/>
            </a:solidFill>
            <a:round/>
            <a:headEnd/>
            <a:tailEnd type="oval" w="med" len="lg"/>
          </a:ln>
          <a:extLst>
            <a:ext uri="{909E8E84-426E-40DD-AFC4-6F175D3DCCD1}">
              <a14:hiddenFill xmlns:a14="http://schemas.microsoft.com/office/drawing/2010/main">
                <a:noFill/>
              </a14:hiddenFill>
            </a:ext>
          </a:extLst>
        </p:spPr>
        <p:txBody>
          <a:bodyPr/>
          <a:lstStyle/>
          <a:p>
            <a:endParaRPr lang="en-US"/>
          </a:p>
        </p:txBody>
      </p:sp>
      <p:sp>
        <p:nvSpPr>
          <p:cNvPr id="29718" name="Line 22">
            <a:extLst>
              <a:ext uri="{FF2B5EF4-FFF2-40B4-BE49-F238E27FC236}">
                <a16:creationId xmlns:a16="http://schemas.microsoft.com/office/drawing/2014/main" id="{A047106C-A30B-AD40-9CD3-0920A64860CB}"/>
              </a:ext>
            </a:extLst>
          </p:cNvPr>
          <p:cNvSpPr>
            <a:spLocks noChangeShapeType="1"/>
          </p:cNvSpPr>
          <p:nvPr/>
        </p:nvSpPr>
        <p:spPr bwMode="auto">
          <a:xfrm>
            <a:off x="7010400" y="5029200"/>
            <a:ext cx="762000"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19" name="Line 23">
            <a:extLst>
              <a:ext uri="{FF2B5EF4-FFF2-40B4-BE49-F238E27FC236}">
                <a16:creationId xmlns:a16="http://schemas.microsoft.com/office/drawing/2014/main" id="{0A7DAA08-EBAF-134A-9A44-40DE2FB4AB8A}"/>
              </a:ext>
            </a:extLst>
          </p:cNvPr>
          <p:cNvSpPr>
            <a:spLocks noChangeShapeType="1"/>
          </p:cNvSpPr>
          <p:nvPr/>
        </p:nvSpPr>
        <p:spPr bwMode="auto">
          <a:xfrm>
            <a:off x="3352800" y="5334000"/>
            <a:ext cx="22098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20" name="Line 24">
            <a:extLst>
              <a:ext uri="{FF2B5EF4-FFF2-40B4-BE49-F238E27FC236}">
                <a16:creationId xmlns:a16="http://schemas.microsoft.com/office/drawing/2014/main" id="{36F1A95B-CFBC-5C4A-A0AA-B2F8D76C9FC8}"/>
              </a:ext>
            </a:extLst>
          </p:cNvPr>
          <p:cNvSpPr>
            <a:spLocks noChangeShapeType="1"/>
          </p:cNvSpPr>
          <p:nvPr/>
        </p:nvSpPr>
        <p:spPr bwMode="auto">
          <a:xfrm>
            <a:off x="5562600" y="5334000"/>
            <a:ext cx="685800" cy="0"/>
          </a:xfrm>
          <a:prstGeom prst="line">
            <a:avLst/>
          </a:prstGeom>
          <a:noFill/>
          <a:ln w="38100">
            <a:solidFill>
              <a:srgbClr val="FF0000"/>
            </a:solidFill>
            <a:round/>
            <a:headEnd/>
            <a:tailEnd type="oval" w="med" len="med"/>
          </a:ln>
          <a:extLst>
            <a:ext uri="{909E8E84-426E-40DD-AFC4-6F175D3DCCD1}">
              <a14:hiddenFill xmlns:a14="http://schemas.microsoft.com/office/drawing/2010/main">
                <a:noFill/>
              </a14:hiddenFill>
            </a:ext>
          </a:extLst>
        </p:spPr>
        <p:txBody>
          <a:bodyPr/>
          <a:lstStyle/>
          <a:p>
            <a:endParaRPr lang="en-US"/>
          </a:p>
        </p:txBody>
      </p:sp>
      <p:sp>
        <p:nvSpPr>
          <p:cNvPr id="29721" name="Line 25">
            <a:extLst>
              <a:ext uri="{FF2B5EF4-FFF2-40B4-BE49-F238E27FC236}">
                <a16:creationId xmlns:a16="http://schemas.microsoft.com/office/drawing/2014/main" id="{7BA8DD76-A7AD-F84E-9776-D41C3A182255}"/>
              </a:ext>
            </a:extLst>
          </p:cNvPr>
          <p:cNvSpPr>
            <a:spLocks noChangeShapeType="1"/>
          </p:cNvSpPr>
          <p:nvPr/>
        </p:nvSpPr>
        <p:spPr bwMode="auto">
          <a:xfrm>
            <a:off x="2590800" y="2667000"/>
            <a:ext cx="12192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22" name="Line 26">
            <a:extLst>
              <a:ext uri="{FF2B5EF4-FFF2-40B4-BE49-F238E27FC236}">
                <a16:creationId xmlns:a16="http://schemas.microsoft.com/office/drawing/2014/main" id="{7241795E-1A17-DC42-AD90-9E3FD745F42C}"/>
              </a:ext>
            </a:extLst>
          </p:cNvPr>
          <p:cNvSpPr>
            <a:spLocks noChangeShapeType="1"/>
          </p:cNvSpPr>
          <p:nvPr/>
        </p:nvSpPr>
        <p:spPr bwMode="auto">
          <a:xfrm>
            <a:off x="3810000" y="2667000"/>
            <a:ext cx="685800" cy="0"/>
          </a:xfrm>
          <a:prstGeom prst="line">
            <a:avLst/>
          </a:prstGeom>
          <a:noFill/>
          <a:ln w="38100">
            <a:solidFill>
              <a:srgbClr val="FF0000"/>
            </a:solidFill>
            <a:round/>
            <a:headEnd/>
            <a:tailEnd type="oval" w="med" len="med"/>
          </a:ln>
          <a:extLst>
            <a:ext uri="{909E8E84-426E-40DD-AFC4-6F175D3DCCD1}">
              <a14:hiddenFill xmlns:a14="http://schemas.microsoft.com/office/drawing/2010/main">
                <a:noFill/>
              </a14:hiddenFill>
            </a:ext>
          </a:extLst>
        </p:spPr>
        <p:txBody>
          <a:bodyPr/>
          <a:lstStyle/>
          <a:p>
            <a:endParaRPr lang="en-US"/>
          </a:p>
        </p:txBody>
      </p:sp>
      <p:sp>
        <p:nvSpPr>
          <p:cNvPr id="29723" name="Line 27">
            <a:extLst>
              <a:ext uri="{FF2B5EF4-FFF2-40B4-BE49-F238E27FC236}">
                <a16:creationId xmlns:a16="http://schemas.microsoft.com/office/drawing/2014/main" id="{A2AD141A-EB3F-224D-8106-3213AD7964D2}"/>
              </a:ext>
            </a:extLst>
          </p:cNvPr>
          <p:cNvSpPr>
            <a:spLocks noChangeShapeType="1"/>
          </p:cNvSpPr>
          <p:nvPr/>
        </p:nvSpPr>
        <p:spPr bwMode="auto">
          <a:xfrm>
            <a:off x="2667000" y="5638800"/>
            <a:ext cx="1371600" cy="0"/>
          </a:xfrm>
          <a:prstGeom prst="line">
            <a:avLst/>
          </a:prstGeom>
          <a:noFill/>
          <a:ln w="28575">
            <a:solidFill>
              <a:srgbClr val="000000"/>
            </a:solidFill>
            <a:round/>
            <a:headEnd/>
            <a:tailEnd type="oval" w="med" len="lg"/>
          </a:ln>
          <a:extLst>
            <a:ext uri="{909E8E84-426E-40DD-AFC4-6F175D3DCCD1}">
              <a14:hiddenFill xmlns:a14="http://schemas.microsoft.com/office/drawing/2010/main">
                <a:noFill/>
              </a14:hiddenFill>
            </a:ext>
          </a:extLst>
        </p:spPr>
        <p:txBody>
          <a:bodyPr/>
          <a:lstStyle/>
          <a:p>
            <a:endParaRPr lang="en-US"/>
          </a:p>
        </p:txBody>
      </p:sp>
      <p:sp>
        <p:nvSpPr>
          <p:cNvPr id="29724" name="Line 28">
            <a:extLst>
              <a:ext uri="{FF2B5EF4-FFF2-40B4-BE49-F238E27FC236}">
                <a16:creationId xmlns:a16="http://schemas.microsoft.com/office/drawing/2014/main" id="{805B9050-94C0-8941-B37D-544E86E700E7}"/>
              </a:ext>
            </a:extLst>
          </p:cNvPr>
          <p:cNvSpPr>
            <a:spLocks noChangeShapeType="1"/>
          </p:cNvSpPr>
          <p:nvPr/>
        </p:nvSpPr>
        <p:spPr bwMode="auto">
          <a:xfrm>
            <a:off x="3962400" y="5943600"/>
            <a:ext cx="838200"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25" name="Line 29">
            <a:extLst>
              <a:ext uri="{FF2B5EF4-FFF2-40B4-BE49-F238E27FC236}">
                <a16:creationId xmlns:a16="http://schemas.microsoft.com/office/drawing/2014/main" id="{1ADB3C51-ECB8-D948-B1B4-7D1E54958946}"/>
              </a:ext>
            </a:extLst>
          </p:cNvPr>
          <p:cNvSpPr>
            <a:spLocks noChangeShapeType="1"/>
          </p:cNvSpPr>
          <p:nvPr/>
        </p:nvSpPr>
        <p:spPr bwMode="auto">
          <a:xfrm>
            <a:off x="4800600" y="5943600"/>
            <a:ext cx="35052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26" name="Line 30">
            <a:extLst>
              <a:ext uri="{FF2B5EF4-FFF2-40B4-BE49-F238E27FC236}">
                <a16:creationId xmlns:a16="http://schemas.microsoft.com/office/drawing/2014/main" id="{F034C2B4-272A-BB46-B7C8-A3729B339F11}"/>
              </a:ext>
            </a:extLst>
          </p:cNvPr>
          <p:cNvSpPr>
            <a:spLocks noChangeShapeType="1"/>
          </p:cNvSpPr>
          <p:nvPr/>
        </p:nvSpPr>
        <p:spPr bwMode="auto">
          <a:xfrm>
            <a:off x="8305800" y="5943600"/>
            <a:ext cx="990600" cy="0"/>
          </a:xfrm>
          <a:prstGeom prst="line">
            <a:avLst/>
          </a:prstGeom>
          <a:noFill/>
          <a:ln w="38100">
            <a:solidFill>
              <a:srgbClr val="FF0000"/>
            </a:solidFill>
            <a:round/>
            <a:headEnd/>
            <a:tailEnd type="oval" w="med" len="med"/>
          </a:ln>
          <a:extLst>
            <a:ext uri="{909E8E84-426E-40DD-AFC4-6F175D3DCCD1}">
              <a14:hiddenFill xmlns:a14="http://schemas.microsoft.com/office/drawing/2010/main">
                <a:noFill/>
              </a14:hiddenFill>
            </a:ext>
          </a:extLst>
        </p:spPr>
        <p:txBody>
          <a:bodyPr/>
          <a:lstStyle/>
          <a:p>
            <a:endParaRPr lang="en-US"/>
          </a:p>
        </p:txBody>
      </p:sp>
      <p:sp>
        <p:nvSpPr>
          <p:cNvPr id="29727" name="Line 31">
            <a:extLst>
              <a:ext uri="{FF2B5EF4-FFF2-40B4-BE49-F238E27FC236}">
                <a16:creationId xmlns:a16="http://schemas.microsoft.com/office/drawing/2014/main" id="{BFE364D7-64C8-8F41-AFE3-B1B7E6724C60}"/>
              </a:ext>
            </a:extLst>
          </p:cNvPr>
          <p:cNvSpPr>
            <a:spLocks noChangeShapeType="1"/>
          </p:cNvSpPr>
          <p:nvPr/>
        </p:nvSpPr>
        <p:spPr bwMode="auto">
          <a:xfrm>
            <a:off x="5029200" y="5562600"/>
            <a:ext cx="35814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28" name="Line 32">
            <a:extLst>
              <a:ext uri="{FF2B5EF4-FFF2-40B4-BE49-F238E27FC236}">
                <a16:creationId xmlns:a16="http://schemas.microsoft.com/office/drawing/2014/main" id="{89325D3C-31C5-DF4A-BE82-1CE5F5B2FBA2}"/>
              </a:ext>
            </a:extLst>
          </p:cNvPr>
          <p:cNvSpPr>
            <a:spLocks noChangeShapeType="1"/>
          </p:cNvSpPr>
          <p:nvPr/>
        </p:nvSpPr>
        <p:spPr bwMode="auto">
          <a:xfrm>
            <a:off x="5867400" y="2133600"/>
            <a:ext cx="2286000"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29" name="Line 33">
            <a:extLst>
              <a:ext uri="{FF2B5EF4-FFF2-40B4-BE49-F238E27FC236}">
                <a16:creationId xmlns:a16="http://schemas.microsoft.com/office/drawing/2014/main" id="{05F1657D-A17F-F349-AF66-4A84BCA46FD2}"/>
              </a:ext>
            </a:extLst>
          </p:cNvPr>
          <p:cNvSpPr>
            <a:spLocks noChangeShapeType="1"/>
          </p:cNvSpPr>
          <p:nvPr/>
        </p:nvSpPr>
        <p:spPr bwMode="auto">
          <a:xfrm>
            <a:off x="8153400" y="2133600"/>
            <a:ext cx="1143000"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37" name="Rectangle 49">
            <a:extLst>
              <a:ext uri="{FF2B5EF4-FFF2-40B4-BE49-F238E27FC236}">
                <a16:creationId xmlns:a16="http://schemas.microsoft.com/office/drawing/2014/main" id="{5800C5C9-227F-9948-8C26-EB2DE6B1906D}"/>
              </a:ext>
            </a:extLst>
          </p:cNvPr>
          <p:cNvSpPr>
            <a:spLocks noChangeArrowheads="1"/>
          </p:cNvSpPr>
          <p:nvPr/>
        </p:nvSpPr>
        <p:spPr bwMode="auto">
          <a:xfrm rot="16200000" flipH="1">
            <a:off x="3147650" y="2230315"/>
            <a:ext cx="152400" cy="9144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29739" name="TextBox 42">
            <a:extLst>
              <a:ext uri="{FF2B5EF4-FFF2-40B4-BE49-F238E27FC236}">
                <a16:creationId xmlns:a16="http://schemas.microsoft.com/office/drawing/2014/main" id="{30A44D50-A266-D742-BE26-F627665EC7D7}"/>
              </a:ext>
            </a:extLst>
          </p:cNvPr>
          <p:cNvSpPr txBox="1">
            <a:spLocks noChangeArrowheads="1"/>
          </p:cNvSpPr>
          <p:nvPr/>
        </p:nvSpPr>
        <p:spPr bwMode="auto">
          <a:xfrm rot="16200000">
            <a:off x="-204350" y="3730001"/>
            <a:ext cx="4472699"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r>
              <a:rPr lang="en-US" altLang="en-US" sz="2000">
                <a:latin typeface="Verdana" panose="020B0604030504040204" pitchFamily="34" charset="0"/>
                <a:ea typeface="MS PGothic" panose="020B0600070205080204" pitchFamily="34" charset="-128"/>
              </a:rPr>
              <a:t>Sampling Frames for Controls</a:t>
            </a:r>
          </a:p>
          <a:p>
            <a:pPr algn="ctr" eaLnBrk="1" hangingPunct="1">
              <a:spcBef>
                <a:spcPct val="0"/>
              </a:spcBef>
              <a:buFontTx/>
              <a:buNone/>
            </a:pPr>
            <a:r>
              <a:rPr lang="en-US" altLang="en-US" sz="2000" i="1">
                <a:latin typeface="Verdana" panose="020B0604030504040204" pitchFamily="34" charset="0"/>
                <a:ea typeface="MS PGothic" panose="020B0600070205080204" pitchFamily="34" charset="-128"/>
              </a:rPr>
              <a:t>Choose  past days from</a:t>
            </a:r>
          </a:p>
          <a:p>
            <a:pPr algn="ctr" eaLnBrk="1" hangingPunct="1">
              <a:spcBef>
                <a:spcPct val="0"/>
              </a:spcBef>
              <a:buFontTx/>
              <a:buNone/>
            </a:pPr>
            <a:r>
              <a:rPr lang="en-US" altLang="en-US" sz="2000" i="1">
                <a:latin typeface="Verdana" panose="020B0604030504040204" pitchFamily="34" charset="0"/>
                <a:ea typeface="MS PGothic" panose="020B0600070205080204" pitchFamily="34" charset="-128"/>
              </a:rPr>
              <a:t> the matching person.</a:t>
            </a:r>
          </a:p>
        </p:txBody>
      </p:sp>
      <p:sp>
        <p:nvSpPr>
          <p:cNvPr id="29740" name="Slide Number Placeholder 1">
            <a:extLst>
              <a:ext uri="{FF2B5EF4-FFF2-40B4-BE49-F238E27FC236}">
                <a16:creationId xmlns:a16="http://schemas.microsoft.com/office/drawing/2014/main" id="{2EA9AD89-A7E7-2542-B845-4F345910E8B2}"/>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8058D6BF-2D23-FF4D-A3D0-DFF4F6FEC9F9}" type="slidenum">
              <a:rPr lang="en-US" altLang="en-US" sz="1400" b="0">
                <a:latin typeface="Times New Roman" panose="02020603050405020304" pitchFamily="18" charset="0"/>
              </a:rPr>
              <a:pPr>
                <a:spcBef>
                  <a:spcPct val="0"/>
                </a:spcBef>
                <a:buFontTx/>
                <a:buNone/>
              </a:pPr>
              <a:t>21</a:t>
            </a:fld>
            <a:endParaRPr lang="en-US" altLang="en-US" sz="1400" b="0">
              <a:latin typeface="Times New Roman" panose="02020603050405020304" pitchFamily="18" charset="0"/>
            </a:endParaRPr>
          </a:p>
        </p:txBody>
      </p:sp>
      <p:sp>
        <p:nvSpPr>
          <p:cNvPr id="45" name="Rectangle 49">
            <a:extLst>
              <a:ext uri="{FF2B5EF4-FFF2-40B4-BE49-F238E27FC236}">
                <a16:creationId xmlns:a16="http://schemas.microsoft.com/office/drawing/2014/main" id="{21794771-3E40-3D40-8241-0A5C185792A5}"/>
              </a:ext>
            </a:extLst>
          </p:cNvPr>
          <p:cNvSpPr>
            <a:spLocks noChangeArrowheads="1"/>
          </p:cNvSpPr>
          <p:nvPr/>
        </p:nvSpPr>
        <p:spPr bwMode="auto">
          <a:xfrm rot="16200000" flipH="1">
            <a:off x="6477000" y="2362200"/>
            <a:ext cx="152400" cy="9144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46" name="Rectangle 49">
            <a:extLst>
              <a:ext uri="{FF2B5EF4-FFF2-40B4-BE49-F238E27FC236}">
                <a16:creationId xmlns:a16="http://schemas.microsoft.com/office/drawing/2014/main" id="{F9A72346-DD23-3B48-AD75-9B2D6AF12FEE}"/>
              </a:ext>
            </a:extLst>
          </p:cNvPr>
          <p:cNvSpPr>
            <a:spLocks noChangeArrowheads="1"/>
          </p:cNvSpPr>
          <p:nvPr/>
        </p:nvSpPr>
        <p:spPr bwMode="auto">
          <a:xfrm rot="16200000" flipH="1">
            <a:off x="4432215" y="2590799"/>
            <a:ext cx="152400" cy="9144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47" name="Rectangle 49">
            <a:extLst>
              <a:ext uri="{FF2B5EF4-FFF2-40B4-BE49-F238E27FC236}">
                <a16:creationId xmlns:a16="http://schemas.microsoft.com/office/drawing/2014/main" id="{2A106B75-CCBD-6A44-8CDC-DA0060A32F34}"/>
              </a:ext>
            </a:extLst>
          </p:cNvPr>
          <p:cNvSpPr>
            <a:spLocks noChangeArrowheads="1"/>
          </p:cNvSpPr>
          <p:nvPr/>
        </p:nvSpPr>
        <p:spPr bwMode="auto">
          <a:xfrm rot="16200000" flipH="1">
            <a:off x="6781800" y="3047999"/>
            <a:ext cx="152400" cy="9144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48" name="Rectangle 49">
            <a:extLst>
              <a:ext uri="{FF2B5EF4-FFF2-40B4-BE49-F238E27FC236}">
                <a16:creationId xmlns:a16="http://schemas.microsoft.com/office/drawing/2014/main" id="{09683F7C-B406-4040-8B62-5E5D4B4E8FCB}"/>
              </a:ext>
            </a:extLst>
          </p:cNvPr>
          <p:cNvSpPr>
            <a:spLocks noChangeArrowheads="1"/>
          </p:cNvSpPr>
          <p:nvPr/>
        </p:nvSpPr>
        <p:spPr bwMode="auto">
          <a:xfrm rot="16200000" flipH="1">
            <a:off x="6505166" y="3812930"/>
            <a:ext cx="152400" cy="9144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49" name="Rectangle 49">
            <a:extLst>
              <a:ext uri="{FF2B5EF4-FFF2-40B4-BE49-F238E27FC236}">
                <a16:creationId xmlns:a16="http://schemas.microsoft.com/office/drawing/2014/main" id="{4E2A86C9-BD0B-FF4E-9F9B-7AA3B19CBCA0}"/>
              </a:ext>
            </a:extLst>
          </p:cNvPr>
          <p:cNvSpPr>
            <a:spLocks noChangeArrowheads="1"/>
          </p:cNvSpPr>
          <p:nvPr/>
        </p:nvSpPr>
        <p:spPr bwMode="auto">
          <a:xfrm rot="16200000" flipH="1">
            <a:off x="7239000" y="4587875"/>
            <a:ext cx="152400" cy="9144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50" name="Rectangle 49">
            <a:extLst>
              <a:ext uri="{FF2B5EF4-FFF2-40B4-BE49-F238E27FC236}">
                <a16:creationId xmlns:a16="http://schemas.microsoft.com/office/drawing/2014/main" id="{326B7C15-FDC1-9F4B-B43E-79C39C934DDC}"/>
              </a:ext>
            </a:extLst>
          </p:cNvPr>
          <p:cNvSpPr>
            <a:spLocks noChangeArrowheads="1"/>
          </p:cNvSpPr>
          <p:nvPr/>
        </p:nvSpPr>
        <p:spPr bwMode="auto">
          <a:xfrm rot="16200000" flipH="1">
            <a:off x="2905068" y="5345045"/>
            <a:ext cx="152386" cy="628523"/>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51" name="Rectangle 49">
            <a:extLst>
              <a:ext uri="{FF2B5EF4-FFF2-40B4-BE49-F238E27FC236}">
                <a16:creationId xmlns:a16="http://schemas.microsoft.com/office/drawing/2014/main" id="{A0F42D28-EE31-A249-B4FF-875FCA2A1457}"/>
              </a:ext>
            </a:extLst>
          </p:cNvPr>
          <p:cNvSpPr>
            <a:spLocks noChangeArrowheads="1"/>
          </p:cNvSpPr>
          <p:nvPr/>
        </p:nvSpPr>
        <p:spPr bwMode="auto">
          <a:xfrm rot="16200000" flipH="1">
            <a:off x="4903181" y="4884738"/>
            <a:ext cx="152400" cy="9144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52" name="Rectangle 49">
            <a:extLst>
              <a:ext uri="{FF2B5EF4-FFF2-40B4-BE49-F238E27FC236}">
                <a16:creationId xmlns:a16="http://schemas.microsoft.com/office/drawing/2014/main" id="{1F9E2CA3-5DF5-0E4C-8FEC-6A8563A087EB}"/>
              </a:ext>
            </a:extLst>
          </p:cNvPr>
          <p:cNvSpPr>
            <a:spLocks noChangeArrowheads="1"/>
          </p:cNvSpPr>
          <p:nvPr/>
        </p:nvSpPr>
        <p:spPr bwMode="auto">
          <a:xfrm rot="16200000" flipH="1">
            <a:off x="8001000" y="5489331"/>
            <a:ext cx="152400" cy="9144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Tree>
    <p:extLst>
      <p:ext uri="{BB962C8B-B14F-4D97-AF65-F5344CB8AC3E}">
        <p14:creationId xmlns:p14="http://schemas.microsoft.com/office/powerpoint/2010/main" val="43922828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Number Placeholder 5">
            <a:extLst>
              <a:ext uri="{FF2B5EF4-FFF2-40B4-BE49-F238E27FC236}">
                <a16:creationId xmlns:a16="http://schemas.microsoft.com/office/drawing/2014/main" id="{74E0F3C0-F26C-0145-8EAA-254B18B43C6C}"/>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292CA7C3-C003-9D4F-96A0-69266DAECB6E}" type="slidenum">
              <a:rPr lang="en-US" altLang="en-US" sz="1400" b="0">
                <a:latin typeface="Times New Roman" panose="02020603050405020304" pitchFamily="18" charset="0"/>
              </a:rPr>
              <a:pPr>
                <a:spcBef>
                  <a:spcPct val="0"/>
                </a:spcBef>
                <a:buFontTx/>
                <a:buNone/>
              </a:pPr>
              <a:t>22</a:t>
            </a:fld>
            <a:endParaRPr lang="en-US" altLang="en-US" sz="1400" b="0">
              <a:latin typeface="Times New Roman" panose="02020603050405020304" pitchFamily="18" charset="0"/>
            </a:endParaRPr>
          </a:p>
        </p:txBody>
      </p:sp>
      <p:sp>
        <p:nvSpPr>
          <p:cNvPr id="31747" name="Rectangle 2">
            <a:extLst>
              <a:ext uri="{FF2B5EF4-FFF2-40B4-BE49-F238E27FC236}">
                <a16:creationId xmlns:a16="http://schemas.microsoft.com/office/drawing/2014/main" id="{CA9CC14E-C789-ED4D-88D0-4C3850295687}"/>
              </a:ext>
            </a:extLst>
          </p:cNvPr>
          <p:cNvSpPr>
            <a:spLocks noGrp="1" noChangeArrowheads="1"/>
          </p:cNvSpPr>
          <p:nvPr>
            <p:ph type="title"/>
          </p:nvPr>
        </p:nvSpPr>
        <p:spPr/>
        <p:txBody>
          <a:bodyPr/>
          <a:lstStyle/>
          <a:p>
            <a:pPr eaLnBrk="1" hangingPunct="1"/>
            <a:r>
              <a:rPr lang="en-US" altLang="en-US" dirty="0"/>
              <a:t>Case-crossover</a:t>
            </a:r>
          </a:p>
        </p:txBody>
      </p:sp>
      <p:sp>
        <p:nvSpPr>
          <p:cNvPr id="31748" name="Line 3">
            <a:extLst>
              <a:ext uri="{FF2B5EF4-FFF2-40B4-BE49-F238E27FC236}">
                <a16:creationId xmlns:a16="http://schemas.microsoft.com/office/drawing/2014/main" id="{A98ACC6D-4F5E-174D-8416-BFD588AF1C9E}"/>
              </a:ext>
            </a:extLst>
          </p:cNvPr>
          <p:cNvSpPr>
            <a:spLocks noChangeShapeType="1"/>
          </p:cNvSpPr>
          <p:nvPr/>
        </p:nvSpPr>
        <p:spPr bwMode="auto">
          <a:xfrm>
            <a:off x="2590800" y="2438400"/>
            <a:ext cx="1066800" cy="0"/>
          </a:xfrm>
          <a:prstGeom prst="line">
            <a:avLst/>
          </a:prstGeom>
          <a:noFill/>
          <a:ln w="38100">
            <a:solidFill>
              <a:srgbClr val="FF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49" name="Line 4">
            <a:extLst>
              <a:ext uri="{FF2B5EF4-FFF2-40B4-BE49-F238E27FC236}">
                <a16:creationId xmlns:a16="http://schemas.microsoft.com/office/drawing/2014/main" id="{B2DE3CA5-E3C2-9D47-A9E3-CE347A3E3B12}"/>
              </a:ext>
            </a:extLst>
          </p:cNvPr>
          <p:cNvSpPr>
            <a:spLocks noChangeShapeType="1"/>
          </p:cNvSpPr>
          <p:nvPr/>
        </p:nvSpPr>
        <p:spPr bwMode="auto">
          <a:xfrm>
            <a:off x="3657600" y="2438400"/>
            <a:ext cx="56388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50" name="Line 5">
            <a:extLst>
              <a:ext uri="{FF2B5EF4-FFF2-40B4-BE49-F238E27FC236}">
                <a16:creationId xmlns:a16="http://schemas.microsoft.com/office/drawing/2014/main" id="{B734658A-E5C6-6140-8CF6-BE852B20A280}"/>
              </a:ext>
            </a:extLst>
          </p:cNvPr>
          <p:cNvSpPr>
            <a:spLocks noChangeShapeType="1"/>
          </p:cNvSpPr>
          <p:nvPr/>
        </p:nvSpPr>
        <p:spPr bwMode="auto">
          <a:xfrm>
            <a:off x="2590800" y="2819400"/>
            <a:ext cx="37338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51" name="Line 6">
            <a:extLst>
              <a:ext uri="{FF2B5EF4-FFF2-40B4-BE49-F238E27FC236}">
                <a16:creationId xmlns:a16="http://schemas.microsoft.com/office/drawing/2014/main" id="{C9337898-033B-0143-93D0-E7190DBA0282}"/>
              </a:ext>
            </a:extLst>
          </p:cNvPr>
          <p:cNvSpPr>
            <a:spLocks noChangeShapeType="1"/>
          </p:cNvSpPr>
          <p:nvPr/>
        </p:nvSpPr>
        <p:spPr bwMode="auto">
          <a:xfrm>
            <a:off x="6324600" y="2819400"/>
            <a:ext cx="1447800" cy="0"/>
          </a:xfrm>
          <a:prstGeom prst="line">
            <a:avLst/>
          </a:prstGeom>
          <a:noFill/>
          <a:ln w="38100">
            <a:solidFill>
              <a:srgbClr val="FF0000"/>
            </a:solidFill>
            <a:round/>
            <a:headEnd/>
            <a:tailEnd type="oval"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52" name="Line 7">
            <a:extLst>
              <a:ext uri="{FF2B5EF4-FFF2-40B4-BE49-F238E27FC236}">
                <a16:creationId xmlns:a16="http://schemas.microsoft.com/office/drawing/2014/main" id="{B1D84238-90C7-6D45-8D5D-90C771D66A19}"/>
              </a:ext>
            </a:extLst>
          </p:cNvPr>
          <p:cNvSpPr>
            <a:spLocks noChangeShapeType="1"/>
          </p:cNvSpPr>
          <p:nvPr/>
        </p:nvSpPr>
        <p:spPr bwMode="auto">
          <a:xfrm>
            <a:off x="2590800" y="3276600"/>
            <a:ext cx="67056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53" name="Line 8">
            <a:extLst>
              <a:ext uri="{FF2B5EF4-FFF2-40B4-BE49-F238E27FC236}">
                <a16:creationId xmlns:a16="http://schemas.microsoft.com/office/drawing/2014/main" id="{CCBC761A-BD51-1844-800C-F399A850A410}"/>
              </a:ext>
            </a:extLst>
          </p:cNvPr>
          <p:cNvSpPr>
            <a:spLocks noChangeShapeType="1"/>
          </p:cNvSpPr>
          <p:nvPr/>
        </p:nvSpPr>
        <p:spPr bwMode="auto">
          <a:xfrm>
            <a:off x="2667000" y="3733800"/>
            <a:ext cx="29718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54" name="Line 9">
            <a:extLst>
              <a:ext uri="{FF2B5EF4-FFF2-40B4-BE49-F238E27FC236}">
                <a16:creationId xmlns:a16="http://schemas.microsoft.com/office/drawing/2014/main" id="{F75B84CE-E443-AA4E-8FAA-A18363161972}"/>
              </a:ext>
            </a:extLst>
          </p:cNvPr>
          <p:cNvSpPr>
            <a:spLocks noChangeShapeType="1"/>
          </p:cNvSpPr>
          <p:nvPr/>
        </p:nvSpPr>
        <p:spPr bwMode="auto">
          <a:xfrm>
            <a:off x="6553200" y="3733800"/>
            <a:ext cx="27432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55" name="Line 10">
            <a:extLst>
              <a:ext uri="{FF2B5EF4-FFF2-40B4-BE49-F238E27FC236}">
                <a16:creationId xmlns:a16="http://schemas.microsoft.com/office/drawing/2014/main" id="{D070FC7C-2202-D049-89CE-C3B781F674E8}"/>
              </a:ext>
            </a:extLst>
          </p:cNvPr>
          <p:cNvSpPr>
            <a:spLocks noChangeShapeType="1"/>
          </p:cNvSpPr>
          <p:nvPr/>
        </p:nvSpPr>
        <p:spPr bwMode="auto">
          <a:xfrm>
            <a:off x="5562600" y="3733800"/>
            <a:ext cx="990600" cy="0"/>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56" name="Line 11">
            <a:extLst>
              <a:ext uri="{FF2B5EF4-FFF2-40B4-BE49-F238E27FC236}">
                <a16:creationId xmlns:a16="http://schemas.microsoft.com/office/drawing/2014/main" id="{B0FBA346-5C46-E047-8272-DCF3EC6FED64}"/>
              </a:ext>
            </a:extLst>
          </p:cNvPr>
          <p:cNvSpPr>
            <a:spLocks noChangeShapeType="1"/>
          </p:cNvSpPr>
          <p:nvPr/>
        </p:nvSpPr>
        <p:spPr bwMode="auto">
          <a:xfrm>
            <a:off x="2590800" y="4267200"/>
            <a:ext cx="12954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57" name="Line 12">
            <a:extLst>
              <a:ext uri="{FF2B5EF4-FFF2-40B4-BE49-F238E27FC236}">
                <a16:creationId xmlns:a16="http://schemas.microsoft.com/office/drawing/2014/main" id="{460EBFA2-E689-0E40-BDBE-ABD2747A7276}"/>
              </a:ext>
            </a:extLst>
          </p:cNvPr>
          <p:cNvSpPr>
            <a:spLocks noChangeShapeType="1"/>
          </p:cNvSpPr>
          <p:nvPr/>
        </p:nvSpPr>
        <p:spPr bwMode="auto">
          <a:xfrm>
            <a:off x="4724400" y="4267200"/>
            <a:ext cx="26670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58" name="Line 13">
            <a:extLst>
              <a:ext uri="{FF2B5EF4-FFF2-40B4-BE49-F238E27FC236}">
                <a16:creationId xmlns:a16="http://schemas.microsoft.com/office/drawing/2014/main" id="{586188EA-2D85-DB4B-90BD-5CC85AB2DE7E}"/>
              </a:ext>
            </a:extLst>
          </p:cNvPr>
          <p:cNvSpPr>
            <a:spLocks noChangeShapeType="1"/>
          </p:cNvSpPr>
          <p:nvPr/>
        </p:nvSpPr>
        <p:spPr bwMode="auto">
          <a:xfrm>
            <a:off x="2667000" y="5943600"/>
            <a:ext cx="12954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59" name="Line 14">
            <a:extLst>
              <a:ext uri="{FF2B5EF4-FFF2-40B4-BE49-F238E27FC236}">
                <a16:creationId xmlns:a16="http://schemas.microsoft.com/office/drawing/2014/main" id="{97606855-E918-7344-8610-B43FBC35C04E}"/>
              </a:ext>
            </a:extLst>
          </p:cNvPr>
          <p:cNvSpPr>
            <a:spLocks noChangeShapeType="1"/>
          </p:cNvSpPr>
          <p:nvPr/>
        </p:nvSpPr>
        <p:spPr bwMode="auto">
          <a:xfrm>
            <a:off x="3886200" y="4267200"/>
            <a:ext cx="914400" cy="0"/>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60" name="Line 15">
            <a:extLst>
              <a:ext uri="{FF2B5EF4-FFF2-40B4-BE49-F238E27FC236}">
                <a16:creationId xmlns:a16="http://schemas.microsoft.com/office/drawing/2014/main" id="{0D0585D5-BB36-A548-A66D-A727C21FEFFC}"/>
              </a:ext>
            </a:extLst>
          </p:cNvPr>
          <p:cNvSpPr>
            <a:spLocks noChangeShapeType="1"/>
          </p:cNvSpPr>
          <p:nvPr/>
        </p:nvSpPr>
        <p:spPr bwMode="auto">
          <a:xfrm>
            <a:off x="7391400" y="4267200"/>
            <a:ext cx="685800" cy="0"/>
          </a:xfrm>
          <a:prstGeom prst="line">
            <a:avLst/>
          </a:prstGeom>
          <a:noFill/>
          <a:ln w="38100">
            <a:solidFill>
              <a:srgbClr val="FF0000"/>
            </a:solidFill>
            <a:round/>
            <a:headEnd/>
            <a:tailEnd type="oval"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61" name="Line 16">
            <a:extLst>
              <a:ext uri="{FF2B5EF4-FFF2-40B4-BE49-F238E27FC236}">
                <a16:creationId xmlns:a16="http://schemas.microsoft.com/office/drawing/2014/main" id="{3793575F-CC17-F440-84F1-2413302485ED}"/>
              </a:ext>
            </a:extLst>
          </p:cNvPr>
          <p:cNvSpPr>
            <a:spLocks noChangeShapeType="1"/>
          </p:cNvSpPr>
          <p:nvPr/>
        </p:nvSpPr>
        <p:spPr bwMode="auto">
          <a:xfrm>
            <a:off x="2590800" y="3048000"/>
            <a:ext cx="3276600" cy="0"/>
          </a:xfrm>
          <a:prstGeom prst="line">
            <a:avLst/>
          </a:prstGeom>
          <a:noFill/>
          <a:ln w="28575">
            <a:solidFill>
              <a:schemeClr val="tx1"/>
            </a:solidFill>
            <a:round/>
            <a:headEnd/>
            <a:tailEnd type="oval"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62" name="Line 17">
            <a:extLst>
              <a:ext uri="{FF2B5EF4-FFF2-40B4-BE49-F238E27FC236}">
                <a16:creationId xmlns:a16="http://schemas.microsoft.com/office/drawing/2014/main" id="{C1C1080B-7710-8342-80FB-FC6CDA462869}"/>
              </a:ext>
            </a:extLst>
          </p:cNvPr>
          <p:cNvSpPr>
            <a:spLocks noChangeShapeType="1"/>
          </p:cNvSpPr>
          <p:nvPr/>
        </p:nvSpPr>
        <p:spPr bwMode="auto">
          <a:xfrm>
            <a:off x="4267200" y="3505200"/>
            <a:ext cx="4038600" cy="0"/>
          </a:xfrm>
          <a:prstGeom prst="line">
            <a:avLst/>
          </a:prstGeom>
          <a:noFill/>
          <a:ln w="28575">
            <a:solidFill>
              <a:schemeClr val="tx1"/>
            </a:solidFill>
            <a:round/>
            <a:headEnd/>
            <a:tailEnd type="oval"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63" name="Line 18">
            <a:extLst>
              <a:ext uri="{FF2B5EF4-FFF2-40B4-BE49-F238E27FC236}">
                <a16:creationId xmlns:a16="http://schemas.microsoft.com/office/drawing/2014/main" id="{76E27258-4640-E449-88F7-AFD0A710EE3D}"/>
              </a:ext>
            </a:extLst>
          </p:cNvPr>
          <p:cNvSpPr>
            <a:spLocks noChangeShapeType="1"/>
          </p:cNvSpPr>
          <p:nvPr/>
        </p:nvSpPr>
        <p:spPr bwMode="auto">
          <a:xfrm>
            <a:off x="3505200" y="3962400"/>
            <a:ext cx="33528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64" name="Line 19">
            <a:extLst>
              <a:ext uri="{FF2B5EF4-FFF2-40B4-BE49-F238E27FC236}">
                <a16:creationId xmlns:a16="http://schemas.microsoft.com/office/drawing/2014/main" id="{5757E1E9-48B1-3E47-B45D-8A1E8F872C02}"/>
              </a:ext>
            </a:extLst>
          </p:cNvPr>
          <p:cNvSpPr>
            <a:spLocks noChangeShapeType="1"/>
          </p:cNvSpPr>
          <p:nvPr/>
        </p:nvSpPr>
        <p:spPr bwMode="auto">
          <a:xfrm>
            <a:off x="2590800" y="4648200"/>
            <a:ext cx="6781800" cy="0"/>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65" name="Line 20">
            <a:extLst>
              <a:ext uri="{FF2B5EF4-FFF2-40B4-BE49-F238E27FC236}">
                <a16:creationId xmlns:a16="http://schemas.microsoft.com/office/drawing/2014/main" id="{EA1EE7A7-D0BE-134B-858B-323F89191ABA}"/>
              </a:ext>
            </a:extLst>
          </p:cNvPr>
          <p:cNvSpPr>
            <a:spLocks noChangeShapeType="1"/>
          </p:cNvSpPr>
          <p:nvPr/>
        </p:nvSpPr>
        <p:spPr bwMode="auto">
          <a:xfrm>
            <a:off x="2590800" y="5029200"/>
            <a:ext cx="44958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66" name="Line 21">
            <a:extLst>
              <a:ext uri="{FF2B5EF4-FFF2-40B4-BE49-F238E27FC236}">
                <a16:creationId xmlns:a16="http://schemas.microsoft.com/office/drawing/2014/main" id="{3DCB2550-6EB1-4141-BAB1-65556C9A30C3}"/>
              </a:ext>
            </a:extLst>
          </p:cNvPr>
          <p:cNvSpPr>
            <a:spLocks noChangeShapeType="1"/>
          </p:cNvSpPr>
          <p:nvPr/>
        </p:nvSpPr>
        <p:spPr bwMode="auto">
          <a:xfrm>
            <a:off x="7772400" y="5029200"/>
            <a:ext cx="990600" cy="0"/>
          </a:xfrm>
          <a:prstGeom prst="line">
            <a:avLst/>
          </a:prstGeom>
          <a:noFill/>
          <a:ln w="28575">
            <a:solidFill>
              <a:schemeClr val="tx1"/>
            </a:solidFill>
            <a:round/>
            <a:headEnd/>
            <a:tailEnd type="oval"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67" name="Line 22">
            <a:extLst>
              <a:ext uri="{FF2B5EF4-FFF2-40B4-BE49-F238E27FC236}">
                <a16:creationId xmlns:a16="http://schemas.microsoft.com/office/drawing/2014/main" id="{48646179-B0C0-BB4E-89D9-B5D1B114C872}"/>
              </a:ext>
            </a:extLst>
          </p:cNvPr>
          <p:cNvSpPr>
            <a:spLocks noChangeShapeType="1"/>
          </p:cNvSpPr>
          <p:nvPr/>
        </p:nvSpPr>
        <p:spPr bwMode="auto">
          <a:xfrm>
            <a:off x="7010400" y="5029200"/>
            <a:ext cx="762000" cy="0"/>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68" name="Line 23">
            <a:extLst>
              <a:ext uri="{FF2B5EF4-FFF2-40B4-BE49-F238E27FC236}">
                <a16:creationId xmlns:a16="http://schemas.microsoft.com/office/drawing/2014/main" id="{E46136F7-D809-2740-A45D-DC164AE53E5A}"/>
              </a:ext>
            </a:extLst>
          </p:cNvPr>
          <p:cNvSpPr>
            <a:spLocks noChangeShapeType="1"/>
          </p:cNvSpPr>
          <p:nvPr/>
        </p:nvSpPr>
        <p:spPr bwMode="auto">
          <a:xfrm>
            <a:off x="3352800" y="5334000"/>
            <a:ext cx="22098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69" name="Line 24">
            <a:extLst>
              <a:ext uri="{FF2B5EF4-FFF2-40B4-BE49-F238E27FC236}">
                <a16:creationId xmlns:a16="http://schemas.microsoft.com/office/drawing/2014/main" id="{15826F55-9C35-E847-97BD-05B0DA73F161}"/>
              </a:ext>
            </a:extLst>
          </p:cNvPr>
          <p:cNvSpPr>
            <a:spLocks noChangeShapeType="1"/>
          </p:cNvSpPr>
          <p:nvPr/>
        </p:nvSpPr>
        <p:spPr bwMode="auto">
          <a:xfrm>
            <a:off x="5562600" y="5334000"/>
            <a:ext cx="685800" cy="0"/>
          </a:xfrm>
          <a:prstGeom prst="line">
            <a:avLst/>
          </a:prstGeom>
          <a:noFill/>
          <a:ln w="38100">
            <a:solidFill>
              <a:srgbClr val="FF0000"/>
            </a:solidFill>
            <a:round/>
            <a:headEnd/>
            <a:tailEnd type="oval"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70" name="Line 25">
            <a:extLst>
              <a:ext uri="{FF2B5EF4-FFF2-40B4-BE49-F238E27FC236}">
                <a16:creationId xmlns:a16="http://schemas.microsoft.com/office/drawing/2014/main" id="{8AD2D98E-57AB-D347-A2FE-131EA6072650}"/>
              </a:ext>
            </a:extLst>
          </p:cNvPr>
          <p:cNvSpPr>
            <a:spLocks noChangeShapeType="1"/>
          </p:cNvSpPr>
          <p:nvPr/>
        </p:nvSpPr>
        <p:spPr bwMode="auto">
          <a:xfrm>
            <a:off x="2590800" y="2667000"/>
            <a:ext cx="12192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71" name="Line 26">
            <a:extLst>
              <a:ext uri="{FF2B5EF4-FFF2-40B4-BE49-F238E27FC236}">
                <a16:creationId xmlns:a16="http://schemas.microsoft.com/office/drawing/2014/main" id="{9718559E-FF09-9948-941B-EF27337BF1AD}"/>
              </a:ext>
            </a:extLst>
          </p:cNvPr>
          <p:cNvSpPr>
            <a:spLocks noChangeShapeType="1"/>
          </p:cNvSpPr>
          <p:nvPr/>
        </p:nvSpPr>
        <p:spPr bwMode="auto">
          <a:xfrm>
            <a:off x="3810000" y="2667000"/>
            <a:ext cx="685800" cy="0"/>
          </a:xfrm>
          <a:prstGeom prst="line">
            <a:avLst/>
          </a:prstGeom>
          <a:noFill/>
          <a:ln w="38100">
            <a:solidFill>
              <a:srgbClr val="FF0000"/>
            </a:solidFill>
            <a:round/>
            <a:headEnd/>
            <a:tailEnd type="oval"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72" name="Line 27">
            <a:extLst>
              <a:ext uri="{FF2B5EF4-FFF2-40B4-BE49-F238E27FC236}">
                <a16:creationId xmlns:a16="http://schemas.microsoft.com/office/drawing/2014/main" id="{721B6133-3365-9842-A360-D7A50C23549D}"/>
              </a:ext>
            </a:extLst>
          </p:cNvPr>
          <p:cNvSpPr>
            <a:spLocks noChangeShapeType="1"/>
          </p:cNvSpPr>
          <p:nvPr/>
        </p:nvSpPr>
        <p:spPr bwMode="auto">
          <a:xfrm>
            <a:off x="2667000" y="5638800"/>
            <a:ext cx="1371600" cy="0"/>
          </a:xfrm>
          <a:prstGeom prst="line">
            <a:avLst/>
          </a:prstGeom>
          <a:noFill/>
          <a:ln w="28575">
            <a:solidFill>
              <a:schemeClr val="tx1"/>
            </a:solidFill>
            <a:round/>
            <a:headEnd/>
            <a:tailEnd type="oval"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73" name="Line 28">
            <a:extLst>
              <a:ext uri="{FF2B5EF4-FFF2-40B4-BE49-F238E27FC236}">
                <a16:creationId xmlns:a16="http://schemas.microsoft.com/office/drawing/2014/main" id="{F45F66E5-ABAA-9849-B74A-CAB5DEEB7A34}"/>
              </a:ext>
            </a:extLst>
          </p:cNvPr>
          <p:cNvSpPr>
            <a:spLocks noChangeShapeType="1"/>
          </p:cNvSpPr>
          <p:nvPr/>
        </p:nvSpPr>
        <p:spPr bwMode="auto">
          <a:xfrm>
            <a:off x="3962400" y="5943600"/>
            <a:ext cx="838200" cy="0"/>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74" name="Line 29">
            <a:extLst>
              <a:ext uri="{FF2B5EF4-FFF2-40B4-BE49-F238E27FC236}">
                <a16:creationId xmlns:a16="http://schemas.microsoft.com/office/drawing/2014/main" id="{35DC1C0C-107F-B24A-A66B-BEA597FDABBA}"/>
              </a:ext>
            </a:extLst>
          </p:cNvPr>
          <p:cNvSpPr>
            <a:spLocks noChangeShapeType="1"/>
          </p:cNvSpPr>
          <p:nvPr/>
        </p:nvSpPr>
        <p:spPr bwMode="auto">
          <a:xfrm>
            <a:off x="4800600" y="5943600"/>
            <a:ext cx="35052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75" name="Line 30">
            <a:extLst>
              <a:ext uri="{FF2B5EF4-FFF2-40B4-BE49-F238E27FC236}">
                <a16:creationId xmlns:a16="http://schemas.microsoft.com/office/drawing/2014/main" id="{4696064E-4CBA-7E45-9300-B65000C54374}"/>
              </a:ext>
            </a:extLst>
          </p:cNvPr>
          <p:cNvSpPr>
            <a:spLocks noChangeShapeType="1"/>
          </p:cNvSpPr>
          <p:nvPr/>
        </p:nvSpPr>
        <p:spPr bwMode="auto">
          <a:xfrm>
            <a:off x="8305800" y="5943600"/>
            <a:ext cx="990600" cy="0"/>
          </a:xfrm>
          <a:prstGeom prst="line">
            <a:avLst/>
          </a:prstGeom>
          <a:noFill/>
          <a:ln w="38100">
            <a:solidFill>
              <a:srgbClr val="FF0000"/>
            </a:solidFill>
            <a:round/>
            <a:headEnd/>
            <a:tailEnd type="oval"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76" name="Line 31">
            <a:extLst>
              <a:ext uri="{FF2B5EF4-FFF2-40B4-BE49-F238E27FC236}">
                <a16:creationId xmlns:a16="http://schemas.microsoft.com/office/drawing/2014/main" id="{615E4A0D-4B12-5D4E-A8EF-D04C1D253BF9}"/>
              </a:ext>
            </a:extLst>
          </p:cNvPr>
          <p:cNvSpPr>
            <a:spLocks noChangeShapeType="1"/>
          </p:cNvSpPr>
          <p:nvPr/>
        </p:nvSpPr>
        <p:spPr bwMode="auto">
          <a:xfrm>
            <a:off x="5029200" y="5562600"/>
            <a:ext cx="35814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77" name="Line 32">
            <a:extLst>
              <a:ext uri="{FF2B5EF4-FFF2-40B4-BE49-F238E27FC236}">
                <a16:creationId xmlns:a16="http://schemas.microsoft.com/office/drawing/2014/main" id="{5A316CDF-0922-944B-9EDB-31C74AC5B608}"/>
              </a:ext>
            </a:extLst>
          </p:cNvPr>
          <p:cNvSpPr>
            <a:spLocks noChangeShapeType="1"/>
          </p:cNvSpPr>
          <p:nvPr/>
        </p:nvSpPr>
        <p:spPr bwMode="auto">
          <a:xfrm>
            <a:off x="5867400" y="2133600"/>
            <a:ext cx="22860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78" name="Line 33">
            <a:extLst>
              <a:ext uri="{FF2B5EF4-FFF2-40B4-BE49-F238E27FC236}">
                <a16:creationId xmlns:a16="http://schemas.microsoft.com/office/drawing/2014/main" id="{53BC07E5-110B-9A4C-8B64-BAE8C52F92DF}"/>
              </a:ext>
            </a:extLst>
          </p:cNvPr>
          <p:cNvSpPr>
            <a:spLocks noChangeShapeType="1"/>
          </p:cNvSpPr>
          <p:nvPr/>
        </p:nvSpPr>
        <p:spPr bwMode="auto">
          <a:xfrm>
            <a:off x="8153400" y="2133600"/>
            <a:ext cx="1143000" cy="0"/>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79" name="AutoShape 34">
            <a:extLst>
              <a:ext uri="{FF2B5EF4-FFF2-40B4-BE49-F238E27FC236}">
                <a16:creationId xmlns:a16="http://schemas.microsoft.com/office/drawing/2014/main" id="{9029FC58-9B23-D943-A073-8E851AE3D2CC}"/>
              </a:ext>
            </a:extLst>
          </p:cNvPr>
          <p:cNvSpPr>
            <a:spLocks noChangeArrowheads="1"/>
          </p:cNvSpPr>
          <p:nvPr/>
        </p:nvSpPr>
        <p:spPr bwMode="auto">
          <a:xfrm rot="10975747">
            <a:off x="3200400" y="2738438"/>
            <a:ext cx="1371600" cy="381000"/>
          </a:xfrm>
          <a:prstGeom prst="curvedDownArrow">
            <a:avLst>
              <a:gd name="adj1" fmla="val 63700"/>
              <a:gd name="adj2" fmla="val 117700"/>
              <a:gd name="adj3" fmla="val 28352"/>
            </a:avLst>
          </a:prstGeom>
          <a:solidFill>
            <a:srgbClr val="0066FF"/>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31780" name="AutoShape 35">
            <a:extLst>
              <a:ext uri="{FF2B5EF4-FFF2-40B4-BE49-F238E27FC236}">
                <a16:creationId xmlns:a16="http://schemas.microsoft.com/office/drawing/2014/main" id="{7538693F-DFD3-7C49-85A3-94EFF3A49406}"/>
              </a:ext>
            </a:extLst>
          </p:cNvPr>
          <p:cNvSpPr>
            <a:spLocks noChangeArrowheads="1"/>
          </p:cNvSpPr>
          <p:nvPr/>
        </p:nvSpPr>
        <p:spPr bwMode="auto">
          <a:xfrm rot="10975747">
            <a:off x="6477000" y="2895600"/>
            <a:ext cx="1371600" cy="381000"/>
          </a:xfrm>
          <a:prstGeom prst="curvedDownArrow">
            <a:avLst>
              <a:gd name="adj1" fmla="val 63700"/>
              <a:gd name="adj2" fmla="val 117700"/>
              <a:gd name="adj3" fmla="val 28352"/>
            </a:avLst>
          </a:prstGeom>
          <a:solidFill>
            <a:srgbClr val="0066FF"/>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31781" name="AutoShape 36">
            <a:extLst>
              <a:ext uri="{FF2B5EF4-FFF2-40B4-BE49-F238E27FC236}">
                <a16:creationId xmlns:a16="http://schemas.microsoft.com/office/drawing/2014/main" id="{FAC121E0-B900-484D-96B3-4B27C4F99E2D}"/>
              </a:ext>
            </a:extLst>
          </p:cNvPr>
          <p:cNvSpPr>
            <a:spLocks noChangeArrowheads="1"/>
          </p:cNvSpPr>
          <p:nvPr/>
        </p:nvSpPr>
        <p:spPr bwMode="auto">
          <a:xfrm rot="10975747">
            <a:off x="4572000" y="3124200"/>
            <a:ext cx="1371600" cy="381000"/>
          </a:xfrm>
          <a:prstGeom prst="curvedDownArrow">
            <a:avLst>
              <a:gd name="adj1" fmla="val 63700"/>
              <a:gd name="adj2" fmla="val 117700"/>
              <a:gd name="adj3" fmla="val 28352"/>
            </a:avLst>
          </a:prstGeom>
          <a:solidFill>
            <a:srgbClr val="0066FF"/>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31782" name="AutoShape 37">
            <a:extLst>
              <a:ext uri="{FF2B5EF4-FFF2-40B4-BE49-F238E27FC236}">
                <a16:creationId xmlns:a16="http://schemas.microsoft.com/office/drawing/2014/main" id="{F2F1D542-3AD5-6142-8125-FC5632508ED0}"/>
              </a:ext>
            </a:extLst>
          </p:cNvPr>
          <p:cNvSpPr>
            <a:spLocks noChangeArrowheads="1"/>
          </p:cNvSpPr>
          <p:nvPr/>
        </p:nvSpPr>
        <p:spPr bwMode="auto">
          <a:xfrm rot="10975747">
            <a:off x="7086600" y="3581400"/>
            <a:ext cx="1371600" cy="381000"/>
          </a:xfrm>
          <a:prstGeom prst="curvedDownArrow">
            <a:avLst>
              <a:gd name="adj1" fmla="val 63700"/>
              <a:gd name="adj2" fmla="val 117700"/>
              <a:gd name="adj3" fmla="val 28352"/>
            </a:avLst>
          </a:prstGeom>
          <a:solidFill>
            <a:srgbClr val="0066FF"/>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31783" name="AutoShape 38">
            <a:extLst>
              <a:ext uri="{FF2B5EF4-FFF2-40B4-BE49-F238E27FC236}">
                <a16:creationId xmlns:a16="http://schemas.microsoft.com/office/drawing/2014/main" id="{D715CF6A-2D01-204E-A614-BD9DE5A896BF}"/>
              </a:ext>
            </a:extLst>
          </p:cNvPr>
          <p:cNvSpPr>
            <a:spLocks noChangeArrowheads="1"/>
          </p:cNvSpPr>
          <p:nvPr/>
        </p:nvSpPr>
        <p:spPr bwMode="auto">
          <a:xfrm rot="10975747">
            <a:off x="6781800" y="4343400"/>
            <a:ext cx="1371600" cy="381000"/>
          </a:xfrm>
          <a:prstGeom prst="curvedDownArrow">
            <a:avLst>
              <a:gd name="adj1" fmla="val 63700"/>
              <a:gd name="adj2" fmla="val 117700"/>
              <a:gd name="adj3" fmla="val 28352"/>
            </a:avLst>
          </a:prstGeom>
          <a:solidFill>
            <a:srgbClr val="0066FF"/>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31784" name="AutoShape 39">
            <a:extLst>
              <a:ext uri="{FF2B5EF4-FFF2-40B4-BE49-F238E27FC236}">
                <a16:creationId xmlns:a16="http://schemas.microsoft.com/office/drawing/2014/main" id="{AAAF6339-7F11-2747-B169-A11A892EC6BB}"/>
              </a:ext>
            </a:extLst>
          </p:cNvPr>
          <p:cNvSpPr>
            <a:spLocks noChangeArrowheads="1"/>
          </p:cNvSpPr>
          <p:nvPr/>
        </p:nvSpPr>
        <p:spPr bwMode="auto">
          <a:xfrm rot="10975747">
            <a:off x="4953000" y="5410200"/>
            <a:ext cx="1371600" cy="381000"/>
          </a:xfrm>
          <a:prstGeom prst="curvedDownArrow">
            <a:avLst>
              <a:gd name="adj1" fmla="val 63700"/>
              <a:gd name="adj2" fmla="val 117700"/>
              <a:gd name="adj3" fmla="val 28352"/>
            </a:avLst>
          </a:prstGeom>
          <a:solidFill>
            <a:srgbClr val="0066FF"/>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31785" name="AutoShape 40">
            <a:extLst>
              <a:ext uri="{FF2B5EF4-FFF2-40B4-BE49-F238E27FC236}">
                <a16:creationId xmlns:a16="http://schemas.microsoft.com/office/drawing/2014/main" id="{5F6911E8-FF87-7F42-8445-173670CB264B}"/>
              </a:ext>
            </a:extLst>
          </p:cNvPr>
          <p:cNvSpPr>
            <a:spLocks noChangeArrowheads="1"/>
          </p:cNvSpPr>
          <p:nvPr/>
        </p:nvSpPr>
        <p:spPr bwMode="auto">
          <a:xfrm rot="10975747">
            <a:off x="2743200" y="5638800"/>
            <a:ext cx="1371600" cy="381000"/>
          </a:xfrm>
          <a:prstGeom prst="curvedDownArrow">
            <a:avLst>
              <a:gd name="adj1" fmla="val 63700"/>
              <a:gd name="adj2" fmla="val 117700"/>
              <a:gd name="adj3" fmla="val 28352"/>
            </a:avLst>
          </a:prstGeom>
          <a:solidFill>
            <a:srgbClr val="0066FF"/>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31786" name="AutoShape 41">
            <a:extLst>
              <a:ext uri="{FF2B5EF4-FFF2-40B4-BE49-F238E27FC236}">
                <a16:creationId xmlns:a16="http://schemas.microsoft.com/office/drawing/2014/main" id="{C708E826-CB26-EF43-8418-58085C0A5B1E}"/>
              </a:ext>
            </a:extLst>
          </p:cNvPr>
          <p:cNvSpPr>
            <a:spLocks noChangeArrowheads="1"/>
          </p:cNvSpPr>
          <p:nvPr/>
        </p:nvSpPr>
        <p:spPr bwMode="auto">
          <a:xfrm rot="10975747">
            <a:off x="7315200" y="5100638"/>
            <a:ext cx="1524000" cy="381000"/>
          </a:xfrm>
          <a:prstGeom prst="curvedDownArrow">
            <a:avLst>
              <a:gd name="adj1" fmla="val 70778"/>
              <a:gd name="adj2" fmla="val 130778"/>
              <a:gd name="adj3" fmla="val 28352"/>
            </a:avLst>
          </a:prstGeom>
          <a:solidFill>
            <a:srgbClr val="0066FF"/>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31787" name="AutoShape 42">
            <a:extLst>
              <a:ext uri="{FF2B5EF4-FFF2-40B4-BE49-F238E27FC236}">
                <a16:creationId xmlns:a16="http://schemas.microsoft.com/office/drawing/2014/main" id="{DB1C3945-EA1A-5541-8D86-C5074B808EFC}"/>
              </a:ext>
            </a:extLst>
          </p:cNvPr>
          <p:cNvSpPr>
            <a:spLocks noChangeArrowheads="1"/>
          </p:cNvSpPr>
          <p:nvPr/>
        </p:nvSpPr>
        <p:spPr bwMode="auto">
          <a:xfrm rot="10975747">
            <a:off x="7696200" y="5937250"/>
            <a:ext cx="1600200" cy="381000"/>
          </a:xfrm>
          <a:prstGeom prst="curvedDownArrow">
            <a:avLst>
              <a:gd name="adj1" fmla="val 74317"/>
              <a:gd name="adj2" fmla="val 137317"/>
              <a:gd name="adj3" fmla="val 28352"/>
            </a:avLst>
          </a:prstGeom>
          <a:solidFill>
            <a:srgbClr val="0066FF"/>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Tree>
    <p:extLst>
      <p:ext uri="{BB962C8B-B14F-4D97-AF65-F5344CB8AC3E}">
        <p14:creationId xmlns:p14="http://schemas.microsoft.com/office/powerpoint/2010/main" val="147669929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Number Placeholder 5">
            <a:extLst>
              <a:ext uri="{FF2B5EF4-FFF2-40B4-BE49-F238E27FC236}">
                <a16:creationId xmlns:a16="http://schemas.microsoft.com/office/drawing/2014/main" id="{4B468F07-A27C-3447-8031-E0A34E3BF666}"/>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99FB12B5-07C4-E949-BB41-9CDE03128AFF}" type="slidenum">
              <a:rPr lang="en-US" altLang="en-US" sz="1400" b="0">
                <a:latin typeface="Times New Roman" panose="02020603050405020304" pitchFamily="18" charset="0"/>
              </a:rPr>
              <a:pPr>
                <a:spcBef>
                  <a:spcPct val="0"/>
                </a:spcBef>
                <a:buFontTx/>
                <a:buNone/>
              </a:pPr>
              <a:t>23</a:t>
            </a:fld>
            <a:endParaRPr lang="en-US" altLang="en-US" sz="1400" b="0">
              <a:latin typeface="Times New Roman" panose="02020603050405020304" pitchFamily="18" charset="0"/>
            </a:endParaRPr>
          </a:p>
        </p:txBody>
      </p:sp>
      <p:sp>
        <p:nvSpPr>
          <p:cNvPr id="34819" name="Rectangle 2">
            <a:extLst>
              <a:ext uri="{FF2B5EF4-FFF2-40B4-BE49-F238E27FC236}">
                <a16:creationId xmlns:a16="http://schemas.microsoft.com/office/drawing/2014/main" id="{57B5B23D-B548-734C-B6E1-8FCF0412BC49}"/>
              </a:ext>
            </a:extLst>
          </p:cNvPr>
          <p:cNvSpPr>
            <a:spLocks noGrp="1" noChangeArrowheads="1"/>
          </p:cNvSpPr>
          <p:nvPr>
            <p:ph type="title"/>
          </p:nvPr>
        </p:nvSpPr>
        <p:spPr>
          <a:xfrm>
            <a:off x="876300" y="273735"/>
            <a:ext cx="10515600" cy="1325563"/>
          </a:xfrm>
        </p:spPr>
        <p:txBody>
          <a:bodyPr/>
          <a:lstStyle/>
          <a:p>
            <a:pPr eaLnBrk="1" hangingPunct="1"/>
            <a:r>
              <a:rPr lang="en-US" altLang="en-US" dirty="0"/>
              <a:t>Case-crossover</a:t>
            </a:r>
          </a:p>
        </p:txBody>
      </p:sp>
      <p:sp>
        <p:nvSpPr>
          <p:cNvPr id="34820" name="Line 3">
            <a:extLst>
              <a:ext uri="{FF2B5EF4-FFF2-40B4-BE49-F238E27FC236}">
                <a16:creationId xmlns:a16="http://schemas.microsoft.com/office/drawing/2014/main" id="{6CF5DB8E-ABCA-8245-8E34-ACDD5D0B47B2}"/>
              </a:ext>
            </a:extLst>
          </p:cNvPr>
          <p:cNvSpPr>
            <a:spLocks noChangeShapeType="1"/>
          </p:cNvSpPr>
          <p:nvPr/>
        </p:nvSpPr>
        <p:spPr bwMode="auto">
          <a:xfrm>
            <a:off x="7543800" y="2971800"/>
            <a:ext cx="228600" cy="0"/>
          </a:xfrm>
          <a:prstGeom prst="line">
            <a:avLst/>
          </a:prstGeom>
          <a:noFill/>
          <a:ln w="38100">
            <a:solidFill>
              <a:srgbClr val="FF0000"/>
            </a:solidFill>
            <a:round/>
            <a:headEnd/>
            <a:tailEnd type="oval"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821" name="Line 4">
            <a:extLst>
              <a:ext uri="{FF2B5EF4-FFF2-40B4-BE49-F238E27FC236}">
                <a16:creationId xmlns:a16="http://schemas.microsoft.com/office/drawing/2014/main" id="{E79FCD93-2037-0845-A17E-3CAB2A0D7405}"/>
              </a:ext>
            </a:extLst>
          </p:cNvPr>
          <p:cNvSpPr>
            <a:spLocks noChangeShapeType="1"/>
          </p:cNvSpPr>
          <p:nvPr/>
        </p:nvSpPr>
        <p:spPr bwMode="auto">
          <a:xfrm>
            <a:off x="6858000" y="4419600"/>
            <a:ext cx="2286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822" name="Line 5">
            <a:extLst>
              <a:ext uri="{FF2B5EF4-FFF2-40B4-BE49-F238E27FC236}">
                <a16:creationId xmlns:a16="http://schemas.microsoft.com/office/drawing/2014/main" id="{FC27DDB5-8061-294D-A24E-5CEFF5BAC43E}"/>
              </a:ext>
            </a:extLst>
          </p:cNvPr>
          <p:cNvSpPr>
            <a:spLocks noChangeShapeType="1"/>
          </p:cNvSpPr>
          <p:nvPr/>
        </p:nvSpPr>
        <p:spPr bwMode="auto">
          <a:xfrm>
            <a:off x="7848600" y="4419600"/>
            <a:ext cx="228600" cy="0"/>
          </a:xfrm>
          <a:prstGeom prst="line">
            <a:avLst/>
          </a:prstGeom>
          <a:noFill/>
          <a:ln w="38100">
            <a:solidFill>
              <a:srgbClr val="FF0000"/>
            </a:solidFill>
            <a:round/>
            <a:headEnd/>
            <a:tailEnd type="oval"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823" name="Line 6">
            <a:extLst>
              <a:ext uri="{FF2B5EF4-FFF2-40B4-BE49-F238E27FC236}">
                <a16:creationId xmlns:a16="http://schemas.microsoft.com/office/drawing/2014/main" id="{75DC128D-23A8-DE4F-A1EB-32AFFA62E4C2}"/>
              </a:ext>
            </a:extLst>
          </p:cNvPr>
          <p:cNvSpPr>
            <a:spLocks noChangeShapeType="1"/>
          </p:cNvSpPr>
          <p:nvPr/>
        </p:nvSpPr>
        <p:spPr bwMode="auto">
          <a:xfrm>
            <a:off x="5638800" y="3200400"/>
            <a:ext cx="228600" cy="0"/>
          </a:xfrm>
          <a:prstGeom prst="line">
            <a:avLst/>
          </a:prstGeom>
          <a:noFill/>
          <a:ln w="28575">
            <a:solidFill>
              <a:schemeClr val="tx1"/>
            </a:solidFill>
            <a:round/>
            <a:headEnd/>
            <a:tailEnd type="oval"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824" name="Line 7">
            <a:extLst>
              <a:ext uri="{FF2B5EF4-FFF2-40B4-BE49-F238E27FC236}">
                <a16:creationId xmlns:a16="http://schemas.microsoft.com/office/drawing/2014/main" id="{89D670A5-EEAB-C541-AFE0-398F81237448}"/>
              </a:ext>
            </a:extLst>
          </p:cNvPr>
          <p:cNvSpPr>
            <a:spLocks noChangeShapeType="1"/>
          </p:cNvSpPr>
          <p:nvPr/>
        </p:nvSpPr>
        <p:spPr bwMode="auto">
          <a:xfrm>
            <a:off x="8001000" y="3657600"/>
            <a:ext cx="304800" cy="0"/>
          </a:xfrm>
          <a:prstGeom prst="line">
            <a:avLst/>
          </a:prstGeom>
          <a:noFill/>
          <a:ln w="28575">
            <a:solidFill>
              <a:schemeClr val="tx1"/>
            </a:solidFill>
            <a:round/>
            <a:headEnd/>
            <a:tailEnd type="oval"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825" name="Line 8">
            <a:extLst>
              <a:ext uri="{FF2B5EF4-FFF2-40B4-BE49-F238E27FC236}">
                <a16:creationId xmlns:a16="http://schemas.microsoft.com/office/drawing/2014/main" id="{3C52E60A-FBFD-EF41-88E9-2AD82746246C}"/>
              </a:ext>
            </a:extLst>
          </p:cNvPr>
          <p:cNvSpPr>
            <a:spLocks noChangeShapeType="1"/>
          </p:cNvSpPr>
          <p:nvPr/>
        </p:nvSpPr>
        <p:spPr bwMode="auto">
          <a:xfrm>
            <a:off x="8458200" y="5181600"/>
            <a:ext cx="304800" cy="0"/>
          </a:xfrm>
          <a:prstGeom prst="line">
            <a:avLst/>
          </a:prstGeom>
          <a:noFill/>
          <a:ln w="28575">
            <a:solidFill>
              <a:schemeClr val="tx1"/>
            </a:solidFill>
            <a:round/>
            <a:headEnd/>
            <a:tailEnd type="oval"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826" name="Line 9">
            <a:extLst>
              <a:ext uri="{FF2B5EF4-FFF2-40B4-BE49-F238E27FC236}">
                <a16:creationId xmlns:a16="http://schemas.microsoft.com/office/drawing/2014/main" id="{DD985B08-8DE3-CE45-8C97-34B80B4462F6}"/>
              </a:ext>
            </a:extLst>
          </p:cNvPr>
          <p:cNvSpPr>
            <a:spLocks noChangeShapeType="1"/>
          </p:cNvSpPr>
          <p:nvPr/>
        </p:nvSpPr>
        <p:spPr bwMode="auto">
          <a:xfrm>
            <a:off x="7391400" y="5181600"/>
            <a:ext cx="381000" cy="0"/>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827" name="Line 10">
            <a:extLst>
              <a:ext uri="{FF2B5EF4-FFF2-40B4-BE49-F238E27FC236}">
                <a16:creationId xmlns:a16="http://schemas.microsoft.com/office/drawing/2014/main" id="{0FF80B8F-0A78-6549-9176-92BD0065AD6C}"/>
              </a:ext>
            </a:extLst>
          </p:cNvPr>
          <p:cNvSpPr>
            <a:spLocks noChangeShapeType="1"/>
          </p:cNvSpPr>
          <p:nvPr/>
        </p:nvSpPr>
        <p:spPr bwMode="auto">
          <a:xfrm>
            <a:off x="5029200" y="5486400"/>
            <a:ext cx="3048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828" name="Line 11">
            <a:extLst>
              <a:ext uri="{FF2B5EF4-FFF2-40B4-BE49-F238E27FC236}">
                <a16:creationId xmlns:a16="http://schemas.microsoft.com/office/drawing/2014/main" id="{6A6419BA-87F1-314E-8369-7E5A1B46A782}"/>
              </a:ext>
            </a:extLst>
          </p:cNvPr>
          <p:cNvSpPr>
            <a:spLocks noChangeShapeType="1"/>
          </p:cNvSpPr>
          <p:nvPr/>
        </p:nvSpPr>
        <p:spPr bwMode="auto">
          <a:xfrm>
            <a:off x="6019800" y="5486400"/>
            <a:ext cx="228600" cy="0"/>
          </a:xfrm>
          <a:prstGeom prst="line">
            <a:avLst/>
          </a:prstGeom>
          <a:noFill/>
          <a:ln w="38100">
            <a:solidFill>
              <a:srgbClr val="FF0000"/>
            </a:solidFill>
            <a:round/>
            <a:headEnd/>
            <a:tailEnd type="oval"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829" name="Line 12">
            <a:extLst>
              <a:ext uri="{FF2B5EF4-FFF2-40B4-BE49-F238E27FC236}">
                <a16:creationId xmlns:a16="http://schemas.microsoft.com/office/drawing/2014/main" id="{51BB5435-5AF2-2043-A307-DACF729EA9BC}"/>
              </a:ext>
            </a:extLst>
          </p:cNvPr>
          <p:cNvSpPr>
            <a:spLocks noChangeShapeType="1"/>
          </p:cNvSpPr>
          <p:nvPr/>
        </p:nvSpPr>
        <p:spPr bwMode="auto">
          <a:xfrm>
            <a:off x="3276600" y="2819400"/>
            <a:ext cx="3048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830" name="Line 13">
            <a:extLst>
              <a:ext uri="{FF2B5EF4-FFF2-40B4-BE49-F238E27FC236}">
                <a16:creationId xmlns:a16="http://schemas.microsoft.com/office/drawing/2014/main" id="{68F45A23-58B9-4C43-B509-1299126645FD}"/>
              </a:ext>
            </a:extLst>
          </p:cNvPr>
          <p:cNvSpPr>
            <a:spLocks noChangeShapeType="1"/>
          </p:cNvSpPr>
          <p:nvPr/>
        </p:nvSpPr>
        <p:spPr bwMode="auto">
          <a:xfrm>
            <a:off x="4191000" y="2819400"/>
            <a:ext cx="304800" cy="0"/>
          </a:xfrm>
          <a:prstGeom prst="line">
            <a:avLst/>
          </a:prstGeom>
          <a:noFill/>
          <a:ln w="38100">
            <a:solidFill>
              <a:srgbClr val="FF0000"/>
            </a:solidFill>
            <a:round/>
            <a:headEnd/>
            <a:tailEnd type="oval"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831" name="Line 14">
            <a:extLst>
              <a:ext uri="{FF2B5EF4-FFF2-40B4-BE49-F238E27FC236}">
                <a16:creationId xmlns:a16="http://schemas.microsoft.com/office/drawing/2014/main" id="{3369FFA6-1FFB-8745-AA08-E5096B017343}"/>
              </a:ext>
            </a:extLst>
          </p:cNvPr>
          <p:cNvSpPr>
            <a:spLocks noChangeShapeType="1"/>
          </p:cNvSpPr>
          <p:nvPr/>
        </p:nvSpPr>
        <p:spPr bwMode="auto">
          <a:xfrm>
            <a:off x="3810000" y="5791200"/>
            <a:ext cx="228600" cy="0"/>
          </a:xfrm>
          <a:prstGeom prst="line">
            <a:avLst/>
          </a:prstGeom>
          <a:noFill/>
          <a:ln w="28575">
            <a:solidFill>
              <a:schemeClr val="tx1"/>
            </a:solidFill>
            <a:round/>
            <a:headEnd/>
            <a:tailEnd type="oval"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832" name="Line 15">
            <a:extLst>
              <a:ext uri="{FF2B5EF4-FFF2-40B4-BE49-F238E27FC236}">
                <a16:creationId xmlns:a16="http://schemas.microsoft.com/office/drawing/2014/main" id="{3432F640-7CA5-9747-AAE5-2ABED382259E}"/>
              </a:ext>
            </a:extLst>
          </p:cNvPr>
          <p:cNvSpPr>
            <a:spLocks noChangeShapeType="1"/>
          </p:cNvSpPr>
          <p:nvPr/>
        </p:nvSpPr>
        <p:spPr bwMode="auto">
          <a:xfrm>
            <a:off x="7848600" y="6019800"/>
            <a:ext cx="3048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833" name="Line 16">
            <a:extLst>
              <a:ext uri="{FF2B5EF4-FFF2-40B4-BE49-F238E27FC236}">
                <a16:creationId xmlns:a16="http://schemas.microsoft.com/office/drawing/2014/main" id="{644B9A4E-848A-AD45-A311-CAED037551FF}"/>
              </a:ext>
            </a:extLst>
          </p:cNvPr>
          <p:cNvSpPr>
            <a:spLocks noChangeShapeType="1"/>
          </p:cNvSpPr>
          <p:nvPr/>
        </p:nvSpPr>
        <p:spPr bwMode="auto">
          <a:xfrm>
            <a:off x="8991600" y="6019800"/>
            <a:ext cx="304800" cy="0"/>
          </a:xfrm>
          <a:prstGeom prst="line">
            <a:avLst/>
          </a:prstGeom>
          <a:noFill/>
          <a:ln w="38100">
            <a:solidFill>
              <a:srgbClr val="FF0000"/>
            </a:solidFill>
            <a:round/>
            <a:headEnd/>
            <a:tailEnd type="oval"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834" name="AutoShape 17">
            <a:extLst>
              <a:ext uri="{FF2B5EF4-FFF2-40B4-BE49-F238E27FC236}">
                <a16:creationId xmlns:a16="http://schemas.microsoft.com/office/drawing/2014/main" id="{1FF3EC83-C6AE-C645-BFA1-A3FB2C5DEC58}"/>
              </a:ext>
            </a:extLst>
          </p:cNvPr>
          <p:cNvSpPr>
            <a:spLocks noChangeArrowheads="1"/>
          </p:cNvSpPr>
          <p:nvPr/>
        </p:nvSpPr>
        <p:spPr bwMode="auto">
          <a:xfrm rot="10975747">
            <a:off x="3200400" y="2890838"/>
            <a:ext cx="1371600" cy="381000"/>
          </a:xfrm>
          <a:prstGeom prst="curvedDownArrow">
            <a:avLst>
              <a:gd name="adj1" fmla="val 63700"/>
              <a:gd name="adj2" fmla="val 117700"/>
              <a:gd name="adj3" fmla="val 28352"/>
            </a:avLst>
          </a:prstGeom>
          <a:solidFill>
            <a:srgbClr val="0066FF"/>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34835" name="AutoShape 18">
            <a:extLst>
              <a:ext uri="{FF2B5EF4-FFF2-40B4-BE49-F238E27FC236}">
                <a16:creationId xmlns:a16="http://schemas.microsoft.com/office/drawing/2014/main" id="{6358F0F4-AC97-1D4E-BD35-312506EFBE81}"/>
              </a:ext>
            </a:extLst>
          </p:cNvPr>
          <p:cNvSpPr>
            <a:spLocks noChangeArrowheads="1"/>
          </p:cNvSpPr>
          <p:nvPr/>
        </p:nvSpPr>
        <p:spPr bwMode="auto">
          <a:xfrm rot="10975747">
            <a:off x="6477000" y="3048000"/>
            <a:ext cx="1371600" cy="381000"/>
          </a:xfrm>
          <a:prstGeom prst="curvedDownArrow">
            <a:avLst>
              <a:gd name="adj1" fmla="val 63700"/>
              <a:gd name="adj2" fmla="val 117700"/>
              <a:gd name="adj3" fmla="val 28352"/>
            </a:avLst>
          </a:prstGeom>
          <a:solidFill>
            <a:srgbClr val="0066FF"/>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34836" name="AutoShape 19">
            <a:extLst>
              <a:ext uri="{FF2B5EF4-FFF2-40B4-BE49-F238E27FC236}">
                <a16:creationId xmlns:a16="http://schemas.microsoft.com/office/drawing/2014/main" id="{8FADCF11-ACB3-7640-B36F-468E9C945E30}"/>
              </a:ext>
            </a:extLst>
          </p:cNvPr>
          <p:cNvSpPr>
            <a:spLocks noChangeArrowheads="1"/>
          </p:cNvSpPr>
          <p:nvPr/>
        </p:nvSpPr>
        <p:spPr bwMode="auto">
          <a:xfrm rot="10975747">
            <a:off x="4572000" y="3276600"/>
            <a:ext cx="1371600" cy="381000"/>
          </a:xfrm>
          <a:prstGeom prst="curvedDownArrow">
            <a:avLst>
              <a:gd name="adj1" fmla="val 63700"/>
              <a:gd name="adj2" fmla="val 117700"/>
              <a:gd name="adj3" fmla="val 28352"/>
            </a:avLst>
          </a:prstGeom>
          <a:solidFill>
            <a:srgbClr val="0066FF"/>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34837" name="AutoShape 20">
            <a:extLst>
              <a:ext uri="{FF2B5EF4-FFF2-40B4-BE49-F238E27FC236}">
                <a16:creationId xmlns:a16="http://schemas.microsoft.com/office/drawing/2014/main" id="{A06A9B0A-4BDC-354E-8F69-6696EF9DFDA1}"/>
              </a:ext>
            </a:extLst>
          </p:cNvPr>
          <p:cNvSpPr>
            <a:spLocks noChangeArrowheads="1"/>
          </p:cNvSpPr>
          <p:nvPr/>
        </p:nvSpPr>
        <p:spPr bwMode="auto">
          <a:xfrm rot="10975747">
            <a:off x="7086600" y="3733800"/>
            <a:ext cx="1371600" cy="381000"/>
          </a:xfrm>
          <a:prstGeom prst="curvedDownArrow">
            <a:avLst>
              <a:gd name="adj1" fmla="val 63700"/>
              <a:gd name="adj2" fmla="val 117700"/>
              <a:gd name="adj3" fmla="val 28352"/>
            </a:avLst>
          </a:prstGeom>
          <a:solidFill>
            <a:srgbClr val="0066FF"/>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34838" name="AutoShape 21">
            <a:extLst>
              <a:ext uri="{FF2B5EF4-FFF2-40B4-BE49-F238E27FC236}">
                <a16:creationId xmlns:a16="http://schemas.microsoft.com/office/drawing/2014/main" id="{DC63FADE-CC89-F740-A8C0-37CE63F18E23}"/>
              </a:ext>
            </a:extLst>
          </p:cNvPr>
          <p:cNvSpPr>
            <a:spLocks noChangeArrowheads="1"/>
          </p:cNvSpPr>
          <p:nvPr/>
        </p:nvSpPr>
        <p:spPr bwMode="auto">
          <a:xfrm rot="10975747">
            <a:off x="6781800" y="4495800"/>
            <a:ext cx="1371600" cy="381000"/>
          </a:xfrm>
          <a:prstGeom prst="curvedDownArrow">
            <a:avLst>
              <a:gd name="adj1" fmla="val 63700"/>
              <a:gd name="adj2" fmla="val 117700"/>
              <a:gd name="adj3" fmla="val 28352"/>
            </a:avLst>
          </a:prstGeom>
          <a:solidFill>
            <a:srgbClr val="0066FF"/>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34839" name="AutoShape 22">
            <a:extLst>
              <a:ext uri="{FF2B5EF4-FFF2-40B4-BE49-F238E27FC236}">
                <a16:creationId xmlns:a16="http://schemas.microsoft.com/office/drawing/2014/main" id="{9018ECF0-1A5F-1C45-9DAA-B5E26780CE7E}"/>
              </a:ext>
            </a:extLst>
          </p:cNvPr>
          <p:cNvSpPr>
            <a:spLocks noChangeArrowheads="1"/>
          </p:cNvSpPr>
          <p:nvPr/>
        </p:nvSpPr>
        <p:spPr bwMode="auto">
          <a:xfrm rot="10975747">
            <a:off x="4953000" y="5562600"/>
            <a:ext cx="1371600" cy="381000"/>
          </a:xfrm>
          <a:prstGeom prst="curvedDownArrow">
            <a:avLst>
              <a:gd name="adj1" fmla="val 63700"/>
              <a:gd name="adj2" fmla="val 117700"/>
              <a:gd name="adj3" fmla="val 28352"/>
            </a:avLst>
          </a:prstGeom>
          <a:solidFill>
            <a:srgbClr val="0066FF"/>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34840" name="AutoShape 23">
            <a:extLst>
              <a:ext uri="{FF2B5EF4-FFF2-40B4-BE49-F238E27FC236}">
                <a16:creationId xmlns:a16="http://schemas.microsoft.com/office/drawing/2014/main" id="{E222EF3C-6E0E-634E-B4F6-F2B450ACEC2E}"/>
              </a:ext>
            </a:extLst>
          </p:cNvPr>
          <p:cNvSpPr>
            <a:spLocks noChangeArrowheads="1"/>
          </p:cNvSpPr>
          <p:nvPr/>
        </p:nvSpPr>
        <p:spPr bwMode="auto">
          <a:xfrm rot="10975747">
            <a:off x="2743200" y="5867400"/>
            <a:ext cx="1371600" cy="381000"/>
          </a:xfrm>
          <a:prstGeom prst="curvedDownArrow">
            <a:avLst>
              <a:gd name="adj1" fmla="val 63700"/>
              <a:gd name="adj2" fmla="val 117700"/>
              <a:gd name="adj3" fmla="val 28352"/>
            </a:avLst>
          </a:prstGeom>
          <a:solidFill>
            <a:srgbClr val="0066FF"/>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34841" name="AutoShape 24">
            <a:extLst>
              <a:ext uri="{FF2B5EF4-FFF2-40B4-BE49-F238E27FC236}">
                <a16:creationId xmlns:a16="http://schemas.microsoft.com/office/drawing/2014/main" id="{40468143-EA8C-5D45-9AEC-5888FB9C63AB}"/>
              </a:ext>
            </a:extLst>
          </p:cNvPr>
          <p:cNvSpPr>
            <a:spLocks noChangeArrowheads="1"/>
          </p:cNvSpPr>
          <p:nvPr/>
        </p:nvSpPr>
        <p:spPr bwMode="auto">
          <a:xfrm rot="10975747">
            <a:off x="7315200" y="5253038"/>
            <a:ext cx="1524000" cy="381000"/>
          </a:xfrm>
          <a:prstGeom prst="curvedDownArrow">
            <a:avLst>
              <a:gd name="adj1" fmla="val 70778"/>
              <a:gd name="adj2" fmla="val 130778"/>
              <a:gd name="adj3" fmla="val 28352"/>
            </a:avLst>
          </a:prstGeom>
          <a:solidFill>
            <a:srgbClr val="0066FF"/>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34842" name="AutoShape 25">
            <a:extLst>
              <a:ext uri="{FF2B5EF4-FFF2-40B4-BE49-F238E27FC236}">
                <a16:creationId xmlns:a16="http://schemas.microsoft.com/office/drawing/2014/main" id="{E92705C0-30AF-564B-AFBF-FE678C0E2C04}"/>
              </a:ext>
            </a:extLst>
          </p:cNvPr>
          <p:cNvSpPr>
            <a:spLocks noChangeArrowheads="1"/>
          </p:cNvSpPr>
          <p:nvPr/>
        </p:nvSpPr>
        <p:spPr bwMode="auto">
          <a:xfrm rot="10975747">
            <a:off x="7696200" y="6089650"/>
            <a:ext cx="1600200" cy="381000"/>
          </a:xfrm>
          <a:prstGeom prst="curvedDownArrow">
            <a:avLst>
              <a:gd name="adj1" fmla="val 74317"/>
              <a:gd name="adj2" fmla="val 137317"/>
              <a:gd name="adj3" fmla="val 28352"/>
            </a:avLst>
          </a:prstGeom>
          <a:solidFill>
            <a:srgbClr val="0066FF"/>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34843" name="Line 26">
            <a:extLst>
              <a:ext uri="{FF2B5EF4-FFF2-40B4-BE49-F238E27FC236}">
                <a16:creationId xmlns:a16="http://schemas.microsoft.com/office/drawing/2014/main" id="{51A38717-2C23-F843-95CB-DE2EF7FF3F00}"/>
              </a:ext>
            </a:extLst>
          </p:cNvPr>
          <p:cNvSpPr>
            <a:spLocks noChangeShapeType="1"/>
          </p:cNvSpPr>
          <p:nvPr/>
        </p:nvSpPr>
        <p:spPr bwMode="auto">
          <a:xfrm>
            <a:off x="6477000" y="2971800"/>
            <a:ext cx="381000" cy="0"/>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844" name="Line 27">
            <a:extLst>
              <a:ext uri="{FF2B5EF4-FFF2-40B4-BE49-F238E27FC236}">
                <a16:creationId xmlns:a16="http://schemas.microsoft.com/office/drawing/2014/main" id="{B6F7A8EE-785D-2C47-9B6C-38A744A43DD9}"/>
              </a:ext>
            </a:extLst>
          </p:cNvPr>
          <p:cNvSpPr>
            <a:spLocks noChangeShapeType="1"/>
          </p:cNvSpPr>
          <p:nvPr/>
        </p:nvSpPr>
        <p:spPr bwMode="auto">
          <a:xfrm>
            <a:off x="4648200" y="3200400"/>
            <a:ext cx="3048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845" name="Line 28">
            <a:extLst>
              <a:ext uri="{FF2B5EF4-FFF2-40B4-BE49-F238E27FC236}">
                <a16:creationId xmlns:a16="http://schemas.microsoft.com/office/drawing/2014/main" id="{AF5115CA-CB18-0B4B-A3DD-6353CAD8B311}"/>
              </a:ext>
            </a:extLst>
          </p:cNvPr>
          <p:cNvSpPr>
            <a:spLocks noChangeShapeType="1"/>
          </p:cNvSpPr>
          <p:nvPr/>
        </p:nvSpPr>
        <p:spPr bwMode="auto">
          <a:xfrm>
            <a:off x="7162800" y="3657600"/>
            <a:ext cx="3048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846" name="Line 29">
            <a:extLst>
              <a:ext uri="{FF2B5EF4-FFF2-40B4-BE49-F238E27FC236}">
                <a16:creationId xmlns:a16="http://schemas.microsoft.com/office/drawing/2014/main" id="{343AF13D-078E-F747-8302-4A308B26E4EA}"/>
              </a:ext>
            </a:extLst>
          </p:cNvPr>
          <p:cNvSpPr>
            <a:spLocks noChangeShapeType="1"/>
          </p:cNvSpPr>
          <p:nvPr/>
        </p:nvSpPr>
        <p:spPr bwMode="auto">
          <a:xfrm>
            <a:off x="2819400" y="5791200"/>
            <a:ext cx="3810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847" name="Text Box 30">
            <a:extLst>
              <a:ext uri="{FF2B5EF4-FFF2-40B4-BE49-F238E27FC236}">
                <a16:creationId xmlns:a16="http://schemas.microsoft.com/office/drawing/2014/main" id="{13F14FA5-44CB-B04D-A87D-563E4252F4D4}"/>
              </a:ext>
            </a:extLst>
          </p:cNvPr>
          <p:cNvSpPr txBox="1">
            <a:spLocks noChangeArrowheads="1"/>
          </p:cNvSpPr>
          <p:nvPr/>
        </p:nvSpPr>
        <p:spPr bwMode="auto">
          <a:xfrm>
            <a:off x="3938954" y="4686300"/>
            <a:ext cx="1752600"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50000"/>
              </a:spcBef>
              <a:buFontTx/>
              <a:buNone/>
            </a:pPr>
            <a:r>
              <a:rPr lang="en-US" altLang="en-US" sz="2000" b="0" i="1" dirty="0"/>
              <a:t>Case window</a:t>
            </a:r>
          </a:p>
        </p:txBody>
      </p:sp>
      <p:sp>
        <p:nvSpPr>
          <p:cNvPr id="34848" name="Text Box 31">
            <a:extLst>
              <a:ext uri="{FF2B5EF4-FFF2-40B4-BE49-F238E27FC236}">
                <a16:creationId xmlns:a16="http://schemas.microsoft.com/office/drawing/2014/main" id="{0B5628F4-29DD-5041-826B-6AF20354B02D}"/>
              </a:ext>
            </a:extLst>
          </p:cNvPr>
          <p:cNvSpPr txBox="1">
            <a:spLocks noChangeArrowheads="1"/>
          </p:cNvSpPr>
          <p:nvPr/>
        </p:nvSpPr>
        <p:spPr bwMode="auto">
          <a:xfrm>
            <a:off x="1315915" y="4706263"/>
            <a:ext cx="1752600"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50000"/>
              </a:spcBef>
              <a:buFontTx/>
              <a:buNone/>
            </a:pPr>
            <a:r>
              <a:rPr lang="en-US" altLang="en-US" sz="2000" b="0" i="1" dirty="0"/>
              <a:t>Control window</a:t>
            </a:r>
          </a:p>
        </p:txBody>
      </p:sp>
      <p:sp>
        <p:nvSpPr>
          <p:cNvPr id="34849" name="AutoShape 32">
            <a:extLst>
              <a:ext uri="{FF2B5EF4-FFF2-40B4-BE49-F238E27FC236}">
                <a16:creationId xmlns:a16="http://schemas.microsoft.com/office/drawing/2014/main" id="{DC3D3DF0-4C79-4A46-88B1-73D6C3E59DDB}"/>
              </a:ext>
            </a:extLst>
          </p:cNvPr>
          <p:cNvSpPr>
            <a:spLocks noChangeArrowheads="1"/>
          </p:cNvSpPr>
          <p:nvPr/>
        </p:nvSpPr>
        <p:spPr bwMode="auto">
          <a:xfrm>
            <a:off x="4144108" y="4668903"/>
            <a:ext cx="1600200" cy="838200"/>
          </a:xfrm>
          <a:prstGeom prst="wedgeEllipseCallout">
            <a:avLst>
              <a:gd name="adj1" fmla="val -52977"/>
              <a:gd name="adj2" fmla="val 63259"/>
            </a:avLst>
          </a:prstGeom>
          <a:noFill/>
          <a:ln w="28575">
            <a:solidFill>
              <a:schemeClr val="bg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34850" name="AutoShape 33">
            <a:extLst>
              <a:ext uri="{FF2B5EF4-FFF2-40B4-BE49-F238E27FC236}">
                <a16:creationId xmlns:a16="http://schemas.microsoft.com/office/drawing/2014/main" id="{6BF42300-E178-C64E-9DA0-79FAC98F799D}"/>
              </a:ext>
            </a:extLst>
          </p:cNvPr>
          <p:cNvSpPr>
            <a:spLocks noChangeArrowheads="1"/>
          </p:cNvSpPr>
          <p:nvPr/>
        </p:nvSpPr>
        <p:spPr bwMode="auto">
          <a:xfrm>
            <a:off x="1447800" y="4648200"/>
            <a:ext cx="1600200" cy="838200"/>
          </a:xfrm>
          <a:prstGeom prst="wedgeEllipseCallout">
            <a:avLst>
              <a:gd name="adj1" fmla="val 29167"/>
              <a:gd name="adj2" fmla="val 67801"/>
            </a:avLst>
          </a:prstGeom>
          <a:noFill/>
          <a:ln w="28575">
            <a:solidFill>
              <a:schemeClr val="bg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35" name="TextBox 34">
            <a:extLst>
              <a:ext uri="{FF2B5EF4-FFF2-40B4-BE49-F238E27FC236}">
                <a16:creationId xmlns:a16="http://schemas.microsoft.com/office/drawing/2014/main" id="{B4E7AB39-CFDB-1E4E-AC1A-046A2EC6F060}"/>
              </a:ext>
            </a:extLst>
          </p:cNvPr>
          <p:cNvSpPr txBox="1">
            <a:spLocks noChangeArrowheads="1"/>
          </p:cNvSpPr>
          <p:nvPr/>
        </p:nvSpPr>
        <p:spPr bwMode="auto">
          <a:xfrm>
            <a:off x="574431" y="1527296"/>
            <a:ext cx="11043138"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marL="342900" indent="-342900" eaLnBrk="1" hangingPunct="1">
              <a:spcBef>
                <a:spcPct val="0"/>
              </a:spcBef>
              <a:buFont typeface="Arial" panose="020B0604020202020204" pitchFamily="34" charset="0"/>
              <a:buChar char="•"/>
            </a:pPr>
            <a:r>
              <a:rPr lang="en-US" altLang="en-US" sz="2000" b="0" dirty="0">
                <a:latin typeface="Helvetica Neue" panose="02000503000000020004" pitchFamily="2" charset="0"/>
                <a:ea typeface="Helvetica Neue" panose="02000503000000020004" pitchFamily="2" charset="0"/>
                <a:cs typeface="Helvetica Neue" panose="02000503000000020004" pitchFamily="2" charset="0"/>
              </a:rPr>
              <a:t>With the individual as the unit of stratum formation, all the individuals for whom no event is recorded (all strata in which no event occurs) drop out of the analysis. </a:t>
            </a:r>
          </a:p>
          <a:p>
            <a:pPr marL="342900" indent="-342900" eaLnBrk="1" hangingPunct="1">
              <a:spcBef>
                <a:spcPct val="0"/>
              </a:spcBef>
              <a:buFont typeface="Arial" panose="020B0604020202020204" pitchFamily="34" charset="0"/>
              <a:buChar char="•"/>
            </a:pPr>
            <a:r>
              <a:rPr lang="en-US" altLang="en-US" sz="2000" b="0" dirty="0">
                <a:latin typeface="Helvetica Neue" panose="02000503000000020004" pitchFamily="2" charset="0"/>
                <a:ea typeface="Helvetica Neue" panose="02000503000000020004" pitchFamily="2" charset="0"/>
                <a:cs typeface="Helvetica Neue" panose="02000503000000020004" pitchFamily="2" charset="0"/>
              </a:rPr>
              <a:t>Enormous implications for data gathering and cost.</a:t>
            </a:r>
          </a:p>
        </p:txBody>
      </p:sp>
      <p:sp>
        <p:nvSpPr>
          <p:cNvPr id="36" name="Rectangle 2">
            <a:extLst>
              <a:ext uri="{FF2B5EF4-FFF2-40B4-BE49-F238E27FC236}">
                <a16:creationId xmlns:a16="http://schemas.microsoft.com/office/drawing/2014/main" id="{997999B5-774B-BC4E-9E75-A59CC55DBBEF}"/>
              </a:ext>
            </a:extLst>
          </p:cNvPr>
          <p:cNvSpPr txBox="1">
            <a:spLocks noChangeArrowheads="1"/>
          </p:cNvSpPr>
          <p:nvPr/>
        </p:nvSpPr>
        <p:spPr>
          <a:xfrm>
            <a:off x="381000" y="5852567"/>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ltLang="en-US" sz="2800"/>
              <a:t>Final product: Matched sets of person-days</a:t>
            </a:r>
            <a:endParaRPr lang="en-US" altLang="en-US" sz="4000" dirty="0"/>
          </a:p>
        </p:txBody>
      </p:sp>
    </p:spTree>
    <p:extLst>
      <p:ext uri="{BB962C8B-B14F-4D97-AF65-F5344CB8AC3E}">
        <p14:creationId xmlns:p14="http://schemas.microsoft.com/office/powerpoint/2010/main" val="272176114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PQuestion">
            <a:extLst>
              <a:ext uri="{FF2B5EF4-FFF2-40B4-BE49-F238E27FC236}">
                <a16:creationId xmlns:a16="http://schemas.microsoft.com/office/drawing/2014/main" id="{D9A49DD0-FC20-8749-B660-DED05DDB437E}"/>
              </a:ext>
            </a:extLst>
          </p:cNvPr>
          <p:cNvSpPr>
            <a:spLocks noGrp="1" noChangeArrowheads="1"/>
          </p:cNvSpPr>
          <p:nvPr>
            <p:ph type="title"/>
          </p:nvPr>
        </p:nvSpPr>
        <p:spPr>
          <a:xfrm>
            <a:off x="598854" y="381000"/>
            <a:ext cx="11092960" cy="1371600"/>
          </a:xfrm>
        </p:spPr>
        <p:txBody>
          <a:bodyPr/>
          <a:lstStyle/>
          <a:p>
            <a:pPr algn="l"/>
            <a:r>
              <a:rPr lang="en-US" altLang="en-US" sz="2800" dirty="0"/>
              <a:t>Case-crossover studies require historical exposure data from cases, but not from anyone else in the source population.</a:t>
            </a:r>
          </a:p>
        </p:txBody>
      </p:sp>
      <p:sp>
        <p:nvSpPr>
          <p:cNvPr id="40963" name="TPAnswers">
            <a:extLst>
              <a:ext uri="{FF2B5EF4-FFF2-40B4-BE49-F238E27FC236}">
                <a16:creationId xmlns:a16="http://schemas.microsoft.com/office/drawing/2014/main" id="{BDCCA98F-4AAF-AC4A-8B1C-CDE9E3492358}"/>
              </a:ext>
            </a:extLst>
          </p:cNvPr>
          <p:cNvSpPr>
            <a:spLocks noGrp="1" noChangeArrowheads="1"/>
          </p:cNvSpPr>
          <p:nvPr>
            <p:ph type="body" idx="1"/>
            <p:custDataLst>
              <p:tags r:id="rId2"/>
            </p:custDataLst>
          </p:nvPr>
        </p:nvSpPr>
        <p:spPr>
          <a:xfrm>
            <a:off x="1981200" y="2362201"/>
            <a:ext cx="4648200" cy="3763963"/>
          </a:xfrm>
        </p:spPr>
        <p:txBody>
          <a:bodyPr/>
          <a:lstStyle/>
          <a:p>
            <a:pPr marL="514350" indent="-514350">
              <a:lnSpc>
                <a:spcPct val="120000"/>
              </a:lnSpc>
              <a:buFont typeface="Wingdings" pitchFamily="2" charset="2"/>
              <a:buAutoNum type="alphaUcPeriod"/>
            </a:pPr>
            <a:r>
              <a:rPr lang="en-US" altLang="en-US" b="0"/>
              <a:t>True</a:t>
            </a:r>
          </a:p>
          <a:p>
            <a:pPr marL="514350" indent="-514350">
              <a:lnSpc>
                <a:spcPct val="120000"/>
              </a:lnSpc>
              <a:buFont typeface="Wingdings" pitchFamily="2" charset="2"/>
              <a:buAutoNum type="alphaUcPeriod"/>
            </a:pPr>
            <a:r>
              <a:rPr lang="en-US" altLang="en-US" b="0"/>
              <a:t>False</a:t>
            </a:r>
          </a:p>
        </p:txBody>
      </p:sp>
      <p:sp>
        <p:nvSpPr>
          <p:cNvPr id="40964" name="Slide Number Placeholder 4">
            <a:extLst>
              <a:ext uri="{FF2B5EF4-FFF2-40B4-BE49-F238E27FC236}">
                <a16:creationId xmlns:a16="http://schemas.microsoft.com/office/drawing/2014/main" id="{5A74353A-B7FC-CF4C-8ADF-73B335FEACCB}"/>
              </a:ext>
            </a:extLst>
          </p:cNvPr>
          <p:cNvSpPr>
            <a:spLocks noGrp="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2FEBDE77-DDF5-164B-8DC1-317FF12C50F3}" type="slidenum">
              <a:rPr lang="en-US" altLang="en-US" sz="1200" b="0">
                <a:latin typeface="Arial" panose="020B0604020202020204" pitchFamily="34" charset="0"/>
              </a:rPr>
              <a:pPr>
                <a:spcBef>
                  <a:spcPct val="0"/>
                </a:spcBef>
                <a:buFontTx/>
                <a:buNone/>
              </a:pPr>
              <a:t>24</a:t>
            </a:fld>
            <a:endParaRPr lang="en-US" altLang="en-US" sz="1200" b="0">
              <a:latin typeface="Arial" panose="020B0604020202020204" pitchFamily="34" charset="0"/>
            </a:endParaRPr>
          </a:p>
        </p:txBody>
      </p:sp>
      <p:sp>
        <p:nvSpPr>
          <p:cNvPr id="7" name="TPChart" descr="True got 0.5, False got 0.5, ">
            <a:extLst>
              <a:ext uri="{FF2B5EF4-FFF2-40B4-BE49-F238E27FC236}">
                <a16:creationId xmlns:a16="http://schemas.microsoft.com/office/drawing/2014/main" id="{953F8DBC-5DC6-6D47-AC24-1AD2AA906C56}"/>
              </a:ext>
            </a:extLst>
          </p:cNvPr>
          <p:cNvSpPr>
            <a:spLocks noChangeArrowheads="1"/>
          </p:cNvSpPr>
          <p:nvPr>
            <p:custDataLst>
              <p:tags r:id="rId3"/>
            </p:custDataLst>
          </p:nvPr>
        </p:nvSpPr>
        <p:spPr bwMode="auto">
          <a:xfrm>
            <a:off x="6032500" y="1600200"/>
            <a:ext cx="4572000" cy="5143500"/>
          </a:xfrm>
          <a:prstGeom prst="rect">
            <a:avLst/>
          </a:prstGeom>
          <a:blipFill dpi="0" rotWithShape="1">
            <a:blip r:embed="rId6"/>
            <a:srcRect/>
            <a:stretch>
              <a:fillRect/>
            </a:stretch>
          </a:blipFill>
          <a:ln>
            <a:noFill/>
          </a:ln>
          <a:effectLst/>
          <a:extLst>
            <a:ext uri="{91240B29-F687-4F45-9708-019B960494DF}">
              <a14:hiddenLine xmlns:a14="http://schemas.microsoft.com/office/drawing/2010/main" w="28575" algn="ctr">
                <a:solidFill>
                  <a:srgbClr val="FF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pPr algn="ctr" eaLnBrk="1" hangingPunct="1"/>
            <a:endParaRPr lang="en-US" altLang="en-US"/>
          </a:p>
        </p:txBody>
      </p:sp>
      <p:sp>
        <p:nvSpPr>
          <p:cNvPr id="2" name="TPPolling">
            <a:extLst>
              <a:ext uri="{FF2B5EF4-FFF2-40B4-BE49-F238E27FC236}">
                <a16:creationId xmlns:a16="http://schemas.microsoft.com/office/drawing/2014/main" id="{B48C29D8-BB04-FD4A-BDD1-055219706089}"/>
              </a:ext>
            </a:extLst>
          </p:cNvPr>
          <p:cNvSpPr>
            <a:spLocks noChangeArrowheads="1"/>
          </p:cNvSpPr>
          <p:nvPr/>
        </p:nvSpPr>
        <p:spPr bwMode="auto">
          <a:xfrm>
            <a:off x="1524000" y="0"/>
            <a:ext cx="12700" cy="12700"/>
          </a:xfrm>
          <a:prstGeom prst="rect">
            <a:avLst/>
          </a:prstGeom>
          <a:solidFill>
            <a:schemeClr val="accent1">
              <a:alpha val="10196"/>
            </a:schemeClr>
          </a:solidFill>
          <a:ln>
            <a:noFill/>
          </a:ln>
          <a:effectLst/>
          <a:extLst>
            <a:ext uri="{91240B29-F687-4F45-9708-019B960494DF}">
              <a14:hiddenLine xmlns:a14="http://schemas.microsoft.com/office/drawing/2010/main" w="28575" algn="ctr">
                <a:solidFill>
                  <a:srgbClr val="FF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Tree>
    <p:custDataLst>
      <p:tags r:id="rId1"/>
    </p:custDataLst>
    <p:extLst>
      <p:ext uri="{BB962C8B-B14F-4D97-AF65-F5344CB8AC3E}">
        <p14:creationId xmlns:p14="http://schemas.microsoft.com/office/powerpoint/2010/main" val="212994556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xit" presetSubtype="0" fill="hold" grpId="1" nodeType="clickEffect">
                                  <p:stCondLst>
                                    <p:cond delay="0"/>
                                  </p:stCondLst>
                                  <p:childTnLst>
                                    <p:set>
                                      <p:cBhvr>
                                        <p:cTn id="10" dur="1" fill="hold">
                                          <p:stCondLst>
                                            <p:cond delay="0"/>
                                          </p:stCondLst>
                                        </p:cTn>
                                        <p:tgtEl>
                                          <p:spTgt spid="2"/>
                                        </p:tgtEl>
                                        <p:attrNameLst>
                                          <p:attrName>style.visibility</p:attrName>
                                        </p:attrNameLst>
                                      </p:cBhvr>
                                      <p:to>
                                        <p:strVal val="hidden"/>
                                      </p:to>
                                    </p:set>
                                  </p:childTnLst>
                                </p:cTn>
                              </p:par>
                              <p:par>
                                <p:cTn id="11" presetID="1" presetClass="entr" presetSubtype="0"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2" grpId="0" animBg="1"/>
      <p:bldP spid="2" grpId="1"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a:extLst>
              <a:ext uri="{FF2B5EF4-FFF2-40B4-BE49-F238E27FC236}">
                <a16:creationId xmlns:a16="http://schemas.microsoft.com/office/drawing/2014/main" id="{5A85D7B7-A07F-8C48-9C2E-F8CB03B2A691}"/>
              </a:ext>
            </a:extLst>
          </p:cNvPr>
          <p:cNvSpPr>
            <a:spLocks noGrp="1" noChangeArrowheads="1"/>
          </p:cNvSpPr>
          <p:nvPr>
            <p:ph type="title"/>
          </p:nvPr>
        </p:nvSpPr>
        <p:spPr/>
        <p:txBody>
          <a:bodyPr/>
          <a:lstStyle/>
          <a:p>
            <a:pPr eaLnBrk="1" hangingPunct="1"/>
            <a:r>
              <a:rPr lang="en-US" altLang="en-US"/>
              <a:t>Case-Crossover Approach</a:t>
            </a:r>
          </a:p>
        </p:txBody>
      </p:sp>
      <p:sp>
        <p:nvSpPr>
          <p:cNvPr id="46083" name="Content Placeholder 2">
            <a:extLst>
              <a:ext uri="{FF2B5EF4-FFF2-40B4-BE49-F238E27FC236}">
                <a16:creationId xmlns:a16="http://schemas.microsoft.com/office/drawing/2014/main" id="{40BB7F70-2393-EA48-BA97-041E97DF8797}"/>
              </a:ext>
            </a:extLst>
          </p:cNvPr>
          <p:cNvSpPr>
            <a:spLocks noGrp="1" noChangeArrowheads="1"/>
          </p:cNvSpPr>
          <p:nvPr>
            <p:ph idx="1"/>
          </p:nvPr>
        </p:nvSpPr>
        <p:spPr>
          <a:xfrm>
            <a:off x="838200" y="2133600"/>
            <a:ext cx="10873154" cy="3886200"/>
          </a:xfrm>
        </p:spPr>
        <p:txBody>
          <a:bodyPr/>
          <a:lstStyle/>
          <a:p>
            <a:pPr eaLnBrk="1" hangingPunct="1"/>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Identify a sample of cases from the underlying population base of interest</a:t>
            </a:r>
          </a:p>
          <a:p>
            <a:pPr eaLnBrk="1" hangingPunct="1"/>
            <a:endParaRPr lang="en-US" altLang="en-US" sz="2400" dirty="0">
              <a:latin typeface="Helvetica Neue" panose="02000503000000020004" pitchFamily="2" charset="0"/>
              <a:ea typeface="Helvetica Neue" panose="02000503000000020004" pitchFamily="2" charset="0"/>
              <a:cs typeface="Helvetica Neue" panose="02000503000000020004" pitchFamily="2" charset="0"/>
            </a:endParaRPr>
          </a:p>
          <a:p>
            <a:pPr eaLnBrk="1" hangingPunct="1"/>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For each case, identify the presence or absence of the exposure during the postulated case window</a:t>
            </a:r>
          </a:p>
          <a:p>
            <a:pPr eaLnBrk="1" hangingPunct="1"/>
            <a:endParaRPr lang="en-US" altLang="en-US" sz="2400" dirty="0">
              <a:latin typeface="Helvetica Neue" panose="02000503000000020004" pitchFamily="2" charset="0"/>
              <a:ea typeface="Helvetica Neue" panose="02000503000000020004" pitchFamily="2" charset="0"/>
              <a:cs typeface="Helvetica Neue" panose="02000503000000020004" pitchFamily="2" charset="0"/>
            </a:endParaRPr>
          </a:p>
          <a:p>
            <a:pPr eaLnBrk="1" hangingPunct="1"/>
            <a:r>
              <a:rPr lang="en-US" altLang="en-US" sz="2400" b="1" dirty="0">
                <a:latin typeface="Helvetica Neue" panose="02000503000000020004" pitchFamily="2" charset="0"/>
                <a:ea typeface="Helvetica Neue" panose="02000503000000020004" pitchFamily="2" charset="0"/>
                <a:cs typeface="Helvetica Neue" panose="02000503000000020004" pitchFamily="2" charset="0"/>
              </a:rPr>
              <a:t>Effect period (trigger period, hazard period</a:t>
            </a: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a:t>
            </a:r>
            <a:r>
              <a:rPr lang="en-US" altLang="ja-JP" sz="2400" dirty="0">
                <a:latin typeface="Helvetica Neue" panose="02000503000000020004" pitchFamily="2" charset="0"/>
                <a:ea typeface="Helvetica Neue" panose="02000503000000020004" pitchFamily="2" charset="0"/>
                <a:cs typeface="Helvetica Neue" panose="02000503000000020004" pitchFamily="2" charset="0"/>
              </a:rPr>
              <a:t>: the period during which one desires to assess the effect of the exposure on the outcome</a:t>
            </a:r>
          </a:p>
        </p:txBody>
      </p:sp>
      <p:sp>
        <p:nvSpPr>
          <p:cNvPr id="46084" name="Slide Number Placeholder 3">
            <a:extLst>
              <a:ext uri="{FF2B5EF4-FFF2-40B4-BE49-F238E27FC236}">
                <a16:creationId xmlns:a16="http://schemas.microsoft.com/office/drawing/2014/main" id="{1C36B87E-2FBF-F449-9A3C-53E9A3EC1577}"/>
              </a:ext>
            </a:extLst>
          </p:cNvPr>
          <p:cNvSpPr>
            <a:spLocks noGrp="1"/>
          </p:cNvSpPr>
          <p:nvPr>
            <p:ph type="sldNum" sz="quarter" idx="12"/>
          </p:nvPr>
        </p:nvSpPr>
        <p:spPr>
          <a:xfrm>
            <a:off x="2209800" y="6248400"/>
            <a:ext cx="1905000" cy="457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l">
              <a:spcBef>
                <a:spcPct val="0"/>
              </a:spcBef>
              <a:buFontTx/>
              <a:buNone/>
            </a:pPr>
            <a:fld id="{11801C6A-3B33-864C-9751-0323009C0326}" type="slidenum">
              <a:rPr lang="en-US" altLang="en-US" sz="1200" b="0">
                <a:latin typeface="Verdana" panose="020B0604030504040204" pitchFamily="34" charset="0"/>
                <a:ea typeface="MS PGothic" panose="020B0600070205080204" pitchFamily="34" charset="-128"/>
              </a:rPr>
              <a:pPr algn="l">
                <a:spcBef>
                  <a:spcPct val="0"/>
                </a:spcBef>
                <a:buFontTx/>
                <a:buNone/>
              </a:pPr>
              <a:t>25</a:t>
            </a:fld>
            <a:endParaRPr lang="en-US" altLang="en-US" sz="1200" b="0">
              <a:latin typeface="Verdana" panose="020B0604030504040204" pitchFamily="34" charset="0"/>
              <a:ea typeface="MS PGothic" panose="020B0600070205080204" pitchFamily="34" charset="-128"/>
            </a:endParaRPr>
          </a:p>
        </p:txBody>
      </p:sp>
    </p:spTree>
    <p:extLst>
      <p:ext uri="{BB962C8B-B14F-4D97-AF65-F5344CB8AC3E}">
        <p14:creationId xmlns:p14="http://schemas.microsoft.com/office/powerpoint/2010/main" val="128742530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a:extLst>
              <a:ext uri="{FF2B5EF4-FFF2-40B4-BE49-F238E27FC236}">
                <a16:creationId xmlns:a16="http://schemas.microsoft.com/office/drawing/2014/main" id="{136586A0-0FC8-AF47-9FB0-1D29C00D2BEF}"/>
              </a:ext>
            </a:extLst>
          </p:cNvPr>
          <p:cNvSpPr>
            <a:spLocks noGrp="1" noChangeArrowheads="1"/>
          </p:cNvSpPr>
          <p:nvPr>
            <p:ph type="title"/>
          </p:nvPr>
        </p:nvSpPr>
        <p:spPr/>
        <p:txBody>
          <a:bodyPr/>
          <a:lstStyle/>
          <a:p>
            <a:pPr eaLnBrk="1" hangingPunct="1"/>
            <a:r>
              <a:rPr lang="en-US" altLang="en-US"/>
              <a:t>Case-Crossover Approach</a:t>
            </a:r>
          </a:p>
        </p:txBody>
      </p:sp>
      <p:sp>
        <p:nvSpPr>
          <p:cNvPr id="48131" name="Content Placeholder 2">
            <a:extLst>
              <a:ext uri="{FF2B5EF4-FFF2-40B4-BE49-F238E27FC236}">
                <a16:creationId xmlns:a16="http://schemas.microsoft.com/office/drawing/2014/main" id="{4AAB3062-45DF-A344-A19A-CA06E8901997}"/>
              </a:ext>
            </a:extLst>
          </p:cNvPr>
          <p:cNvSpPr>
            <a:spLocks noGrp="1" noChangeArrowheads="1"/>
          </p:cNvSpPr>
          <p:nvPr>
            <p:ph idx="1"/>
          </p:nvPr>
        </p:nvSpPr>
        <p:spPr>
          <a:xfrm>
            <a:off x="838199" y="2057400"/>
            <a:ext cx="10515599" cy="3886200"/>
          </a:xfrm>
        </p:spPr>
        <p:txBody>
          <a:bodyPr>
            <a:noAutofit/>
          </a:bodyPr>
          <a:lstStyle/>
          <a:p>
            <a:pPr>
              <a:spcBef>
                <a:spcPts val="600"/>
              </a:spcBef>
              <a:spcAft>
                <a:spcPts val="600"/>
              </a:spcAft>
            </a:pPr>
            <a:r>
              <a:rPr lang="en-US" altLang="en-US" sz="2200" dirty="0">
                <a:latin typeface="Helvetica Neue" panose="02000503000000020004" pitchFamily="2" charset="0"/>
                <a:ea typeface="Helvetica Neue" panose="02000503000000020004" pitchFamily="2" charset="0"/>
                <a:cs typeface="Helvetica Neue" panose="02000503000000020004" pitchFamily="2" charset="0"/>
              </a:rPr>
              <a:t>Identify the “expected” exposure in the case window from:</a:t>
            </a:r>
          </a:p>
          <a:p>
            <a:pPr lvl="1" eaLnBrk="1" hangingPunct="1">
              <a:spcBef>
                <a:spcPct val="0"/>
              </a:spcBef>
              <a:spcAft>
                <a:spcPts val="600"/>
              </a:spcAft>
            </a:pPr>
            <a:r>
              <a:rPr lang="en-US" altLang="en-US" sz="2200" dirty="0">
                <a:latin typeface="Helvetica Neue" panose="02000503000000020004" pitchFamily="2" charset="0"/>
                <a:ea typeface="Helvetica Neue" panose="02000503000000020004" pitchFamily="2" charset="0"/>
                <a:cs typeface="Helvetica Neue" panose="02000503000000020004" pitchFamily="2" charset="0"/>
              </a:rPr>
              <a:t>Occurrence of exposure during 1+ comparable times (</a:t>
            </a:r>
            <a:r>
              <a:rPr lang="en-US" altLang="en-US" sz="2200" b="1" dirty="0">
                <a:latin typeface="Helvetica Neue" panose="02000503000000020004" pitchFamily="2" charset="0"/>
                <a:ea typeface="Helvetica Neue" panose="02000503000000020004" pitchFamily="2" charset="0"/>
                <a:cs typeface="Helvetica Neue" panose="02000503000000020004" pitchFamily="2" charset="0"/>
              </a:rPr>
              <a:t>control windows</a:t>
            </a:r>
            <a:r>
              <a:rPr lang="en-US" altLang="en-US" sz="2200" dirty="0">
                <a:latin typeface="Helvetica Neue" panose="02000503000000020004" pitchFamily="2" charset="0"/>
                <a:ea typeface="Helvetica Neue" panose="02000503000000020004" pitchFamily="2" charset="0"/>
                <a:cs typeface="Helvetica Neue" panose="02000503000000020004" pitchFamily="2" charset="0"/>
              </a:rPr>
              <a:t>)</a:t>
            </a:r>
          </a:p>
          <a:p>
            <a:pPr lvl="2" eaLnBrk="1" hangingPunct="1">
              <a:spcBef>
                <a:spcPct val="0"/>
              </a:spcBef>
              <a:spcAft>
                <a:spcPts val="600"/>
              </a:spcAft>
            </a:pPr>
            <a:r>
              <a:rPr lang="en-US" altLang="en-US" sz="2200" dirty="0">
                <a:latin typeface="Helvetica Neue" panose="02000503000000020004" pitchFamily="2" charset="0"/>
                <a:ea typeface="Helvetica Neue" panose="02000503000000020004" pitchFamily="2" charset="0"/>
                <a:cs typeface="Helvetica Neue" panose="02000503000000020004" pitchFamily="2" charset="0"/>
              </a:rPr>
              <a:t>E.g., exposure during same period as when event occurred, usually in the past (previous day, week, etc.)</a:t>
            </a:r>
          </a:p>
          <a:p>
            <a:pPr lvl="1" eaLnBrk="1" hangingPunct="1">
              <a:spcBef>
                <a:spcPct val="0"/>
              </a:spcBef>
              <a:spcAft>
                <a:spcPts val="600"/>
              </a:spcAft>
            </a:pPr>
            <a:r>
              <a:rPr lang="en-US" altLang="en-US" sz="2200" dirty="0">
                <a:latin typeface="Helvetica Neue" panose="02000503000000020004" pitchFamily="2" charset="0"/>
                <a:ea typeface="Helvetica Neue" panose="02000503000000020004" pitchFamily="2" charset="0"/>
                <a:cs typeface="Helvetica Neue" panose="02000503000000020004" pitchFamily="2" charset="0"/>
              </a:rPr>
              <a:t>Usual frequency of exposure over a long time</a:t>
            </a:r>
          </a:p>
          <a:p>
            <a:pPr lvl="2" eaLnBrk="1" hangingPunct="1">
              <a:spcBef>
                <a:spcPct val="0"/>
              </a:spcBef>
              <a:spcAft>
                <a:spcPts val="600"/>
              </a:spcAft>
            </a:pPr>
            <a:r>
              <a:rPr lang="en-US" altLang="en-US" sz="2200" dirty="0">
                <a:latin typeface="Helvetica Neue" panose="02000503000000020004" pitchFamily="2" charset="0"/>
                <a:ea typeface="Helvetica Neue" panose="02000503000000020004" pitchFamily="2" charset="0"/>
                <a:cs typeface="Helvetica Neue" panose="02000503000000020004" pitchFamily="2" charset="0"/>
              </a:rPr>
              <a:t>E.g., proportion of time exposed in the last week or year</a:t>
            </a:r>
          </a:p>
          <a:p>
            <a:pPr lvl="2" eaLnBrk="1" hangingPunct="1">
              <a:spcBef>
                <a:spcPct val="0"/>
              </a:spcBef>
              <a:spcAft>
                <a:spcPts val="600"/>
              </a:spcAft>
            </a:pPr>
            <a:endParaRPr lang="en-US" altLang="en-US" sz="2200" dirty="0">
              <a:latin typeface="Helvetica Neue" panose="02000503000000020004" pitchFamily="2" charset="0"/>
              <a:ea typeface="Helvetica Neue" panose="02000503000000020004" pitchFamily="2" charset="0"/>
              <a:cs typeface="Helvetica Neue" panose="02000503000000020004" pitchFamily="2" charset="0"/>
            </a:endParaRPr>
          </a:p>
          <a:p>
            <a:pPr>
              <a:spcBef>
                <a:spcPts val="600"/>
              </a:spcBef>
              <a:spcAft>
                <a:spcPts val="600"/>
              </a:spcAft>
            </a:pPr>
            <a:r>
              <a:rPr lang="en-US" altLang="en-US" sz="2200" dirty="0">
                <a:latin typeface="Helvetica Neue" panose="02000503000000020004" pitchFamily="2" charset="0"/>
                <a:ea typeface="Helvetica Neue" panose="02000503000000020004" pitchFamily="2" charset="0"/>
                <a:cs typeface="Helvetica Neue" panose="02000503000000020004" pitchFamily="2" charset="0"/>
              </a:rPr>
              <a:t>Summarize Observed to Expected ratio across all cases. Use Mantel </a:t>
            </a:r>
            <a:r>
              <a:rPr lang="en-US" altLang="en-US" sz="2200" dirty="0" err="1">
                <a:latin typeface="Helvetica Neue" panose="02000503000000020004" pitchFamily="2" charset="0"/>
                <a:ea typeface="Helvetica Neue" panose="02000503000000020004" pitchFamily="2" charset="0"/>
                <a:cs typeface="Helvetica Neue" panose="02000503000000020004" pitchFamily="2" charset="0"/>
              </a:rPr>
              <a:t>Haenszel</a:t>
            </a:r>
            <a:r>
              <a:rPr lang="en-US" altLang="en-US" sz="2200" dirty="0">
                <a:latin typeface="Helvetica Neue" panose="02000503000000020004" pitchFamily="2" charset="0"/>
                <a:ea typeface="Helvetica Neue" panose="02000503000000020004" pitchFamily="2" charset="0"/>
                <a:cs typeface="Helvetica Neue" panose="02000503000000020004" pitchFamily="2" charset="0"/>
              </a:rPr>
              <a:t> OR to estimate rate ratio for exposure-disease relation during the </a:t>
            </a:r>
            <a:r>
              <a:rPr lang="ja-JP" altLang="en-US" sz="2200">
                <a:latin typeface="Helvetica Neue" panose="02000503000000020004" pitchFamily="2" charset="0"/>
                <a:ea typeface="MS PGothic" panose="020B0600070205080204" pitchFamily="34" charset="-128"/>
                <a:cs typeface="Helvetica Neue" panose="02000503000000020004" pitchFamily="2" charset="0"/>
              </a:rPr>
              <a:t>‘</a:t>
            </a:r>
            <a:r>
              <a:rPr lang="en-US" altLang="ja-JP" sz="2200" dirty="0">
                <a:latin typeface="Helvetica Neue" panose="02000503000000020004" pitchFamily="2" charset="0"/>
                <a:ea typeface="Helvetica Neue" panose="02000503000000020004" pitchFamily="2" charset="0"/>
                <a:cs typeface="Helvetica Neue" panose="02000503000000020004" pitchFamily="2" charset="0"/>
              </a:rPr>
              <a:t>effect period</a:t>
            </a:r>
            <a:r>
              <a:rPr lang="ja-JP" altLang="en-US" sz="2200">
                <a:latin typeface="Helvetica Neue" panose="02000503000000020004" pitchFamily="2" charset="0"/>
                <a:ea typeface="MS PGothic" panose="020B0600070205080204" pitchFamily="34" charset="-128"/>
                <a:cs typeface="Helvetica Neue" panose="02000503000000020004" pitchFamily="2" charset="0"/>
              </a:rPr>
              <a:t>’</a:t>
            </a:r>
            <a:endParaRPr lang="en-US" altLang="en-US" sz="2200" dirty="0">
              <a:latin typeface="Helvetica Neue" panose="02000503000000020004" pitchFamily="2" charset="0"/>
              <a:ea typeface="Helvetica Neue" panose="02000503000000020004" pitchFamily="2" charset="0"/>
              <a:cs typeface="Helvetica Neue" panose="02000503000000020004" pitchFamily="2" charset="0"/>
            </a:endParaRPr>
          </a:p>
          <a:p>
            <a:pPr eaLnBrk="1" hangingPunct="1">
              <a:lnSpc>
                <a:spcPct val="90000"/>
              </a:lnSpc>
              <a:spcBef>
                <a:spcPct val="0"/>
              </a:spcBef>
              <a:spcAft>
                <a:spcPts val="600"/>
              </a:spcAft>
              <a:buFontTx/>
              <a:buNone/>
            </a:pPr>
            <a:r>
              <a:rPr lang="en-US" altLang="en-US" sz="2200" dirty="0">
                <a:latin typeface="Helvetica Neue" panose="02000503000000020004" pitchFamily="2" charset="0"/>
                <a:ea typeface="Helvetica Neue" panose="02000503000000020004" pitchFamily="2" charset="0"/>
                <a:cs typeface="Helvetica Neue" panose="02000503000000020004" pitchFamily="2" charset="0"/>
              </a:rPr>
              <a:t>	</a:t>
            </a:r>
          </a:p>
          <a:p>
            <a:pPr eaLnBrk="1" hangingPunct="1">
              <a:spcAft>
                <a:spcPts val="600"/>
              </a:spcAft>
            </a:pPr>
            <a:endParaRPr lang="en-US" altLang="en-US" sz="2200" dirty="0">
              <a:latin typeface="Helvetica Neue" panose="02000503000000020004" pitchFamily="2" charset="0"/>
              <a:ea typeface="Helvetica Neue" panose="02000503000000020004" pitchFamily="2" charset="0"/>
              <a:cs typeface="Helvetica Neue" panose="02000503000000020004" pitchFamily="2" charset="0"/>
            </a:endParaRPr>
          </a:p>
        </p:txBody>
      </p:sp>
      <p:sp>
        <p:nvSpPr>
          <p:cNvPr id="48132" name="Slide Number Placeholder 3">
            <a:extLst>
              <a:ext uri="{FF2B5EF4-FFF2-40B4-BE49-F238E27FC236}">
                <a16:creationId xmlns:a16="http://schemas.microsoft.com/office/drawing/2014/main" id="{2A116652-BC43-DB43-9D82-D204E9CC6099}"/>
              </a:ext>
            </a:extLst>
          </p:cNvPr>
          <p:cNvSpPr>
            <a:spLocks noGrp="1"/>
          </p:cNvSpPr>
          <p:nvPr>
            <p:ph type="sldNum" sz="quarter" idx="12"/>
          </p:nvPr>
        </p:nvSpPr>
        <p:spPr>
          <a:xfrm>
            <a:off x="2209800" y="6248400"/>
            <a:ext cx="1905000" cy="457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l">
              <a:spcBef>
                <a:spcPct val="0"/>
              </a:spcBef>
              <a:buFontTx/>
              <a:buNone/>
            </a:pPr>
            <a:fld id="{89A26D12-1619-1F4F-AD97-7D3ADB55050C}" type="slidenum">
              <a:rPr lang="en-US" altLang="en-US" sz="1200" b="0">
                <a:latin typeface="Verdana" panose="020B0604030504040204" pitchFamily="34" charset="0"/>
                <a:ea typeface="MS PGothic" panose="020B0600070205080204" pitchFamily="34" charset="-128"/>
              </a:rPr>
              <a:pPr algn="l">
                <a:spcBef>
                  <a:spcPct val="0"/>
                </a:spcBef>
                <a:buFontTx/>
                <a:buNone/>
              </a:pPr>
              <a:t>26</a:t>
            </a:fld>
            <a:endParaRPr lang="en-US" altLang="en-US" sz="1200" b="0">
              <a:latin typeface="Verdana" panose="020B0604030504040204" pitchFamily="34" charset="0"/>
              <a:ea typeface="MS PGothic" panose="020B0600070205080204" pitchFamily="34" charset="-128"/>
            </a:endParaRPr>
          </a:p>
        </p:txBody>
      </p:sp>
    </p:spTree>
    <p:extLst>
      <p:ext uri="{BB962C8B-B14F-4D97-AF65-F5344CB8AC3E}">
        <p14:creationId xmlns:p14="http://schemas.microsoft.com/office/powerpoint/2010/main" val="121085930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Number Placeholder 5">
            <a:extLst>
              <a:ext uri="{FF2B5EF4-FFF2-40B4-BE49-F238E27FC236}">
                <a16:creationId xmlns:a16="http://schemas.microsoft.com/office/drawing/2014/main" id="{7A9331B4-E5C2-AD44-A173-80693C6B9144}"/>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6845956C-9B41-EE4F-9FBA-2FD69DE5AF85}" type="slidenum">
              <a:rPr lang="en-US" altLang="en-US" sz="1400" b="0">
                <a:latin typeface="Times New Roman" panose="02020603050405020304" pitchFamily="18" charset="0"/>
              </a:rPr>
              <a:pPr>
                <a:spcBef>
                  <a:spcPct val="0"/>
                </a:spcBef>
                <a:buFontTx/>
                <a:buNone/>
              </a:pPr>
              <a:t>27</a:t>
            </a:fld>
            <a:endParaRPr lang="en-US" altLang="en-US" sz="1400" b="0">
              <a:latin typeface="Times New Roman" panose="02020603050405020304" pitchFamily="18" charset="0"/>
            </a:endParaRPr>
          </a:p>
        </p:txBody>
      </p:sp>
      <p:sp>
        <p:nvSpPr>
          <p:cNvPr id="51203" name="Rectangle 2">
            <a:extLst>
              <a:ext uri="{FF2B5EF4-FFF2-40B4-BE49-F238E27FC236}">
                <a16:creationId xmlns:a16="http://schemas.microsoft.com/office/drawing/2014/main" id="{D5CD1E93-9268-B64B-9BCA-1AB6B914D3A6}"/>
              </a:ext>
            </a:extLst>
          </p:cNvPr>
          <p:cNvSpPr>
            <a:spLocks noGrp="1" noChangeArrowheads="1"/>
          </p:cNvSpPr>
          <p:nvPr>
            <p:ph type="title"/>
          </p:nvPr>
        </p:nvSpPr>
        <p:spPr/>
        <p:txBody>
          <a:bodyPr/>
          <a:lstStyle/>
          <a:p>
            <a:pPr eaLnBrk="1" hangingPunct="1"/>
            <a:r>
              <a:rPr lang="en-US" altLang="en-US" b="0" dirty="0"/>
              <a:t>Effect period</a:t>
            </a:r>
            <a:endParaRPr lang="en-US" altLang="en-US" dirty="0"/>
          </a:p>
        </p:txBody>
      </p:sp>
      <p:sp>
        <p:nvSpPr>
          <p:cNvPr id="51204" name="Freeform 3">
            <a:extLst>
              <a:ext uri="{FF2B5EF4-FFF2-40B4-BE49-F238E27FC236}">
                <a16:creationId xmlns:a16="http://schemas.microsoft.com/office/drawing/2014/main" id="{810FF9BC-6097-A04D-8736-3CADE67018FE}"/>
              </a:ext>
            </a:extLst>
          </p:cNvPr>
          <p:cNvSpPr>
            <a:spLocks/>
          </p:cNvSpPr>
          <p:nvPr/>
        </p:nvSpPr>
        <p:spPr bwMode="auto">
          <a:xfrm>
            <a:off x="4137026" y="3040063"/>
            <a:ext cx="5853113" cy="2005012"/>
          </a:xfrm>
          <a:custGeom>
            <a:avLst/>
            <a:gdLst>
              <a:gd name="T0" fmla="*/ 2147483646 w 3687"/>
              <a:gd name="T1" fmla="*/ 2147483646 h 1263"/>
              <a:gd name="T2" fmla="*/ 2147483646 w 3687"/>
              <a:gd name="T3" fmla="*/ 2147483646 h 1263"/>
              <a:gd name="T4" fmla="*/ 2147483646 w 3687"/>
              <a:gd name="T5" fmla="*/ 2147483646 h 1263"/>
              <a:gd name="T6" fmla="*/ 2147483646 w 3687"/>
              <a:gd name="T7" fmla="*/ 2147483646 h 1263"/>
              <a:gd name="T8" fmla="*/ 2147483646 w 3687"/>
              <a:gd name="T9" fmla="*/ 2147483646 h 1263"/>
              <a:gd name="T10" fmla="*/ 2147483646 w 3687"/>
              <a:gd name="T11" fmla="*/ 2147483646 h 1263"/>
              <a:gd name="T12" fmla="*/ 2147483646 w 3687"/>
              <a:gd name="T13" fmla="*/ 2147483646 h 1263"/>
              <a:gd name="T14" fmla="*/ 2147483646 w 3687"/>
              <a:gd name="T15" fmla="*/ 2147483646 h 1263"/>
              <a:gd name="T16" fmla="*/ 2147483646 w 3687"/>
              <a:gd name="T17" fmla="*/ 2147483646 h 1263"/>
              <a:gd name="T18" fmla="*/ 2147483646 w 3687"/>
              <a:gd name="T19" fmla="*/ 2147483646 h 1263"/>
              <a:gd name="T20" fmla="*/ 2147483646 w 3687"/>
              <a:gd name="T21" fmla="*/ 2147483646 h 1263"/>
              <a:gd name="T22" fmla="*/ 2147483646 w 3687"/>
              <a:gd name="T23" fmla="*/ 2147483646 h 1263"/>
              <a:gd name="T24" fmla="*/ 2147483646 w 3687"/>
              <a:gd name="T25" fmla="*/ 2147483646 h 1263"/>
              <a:gd name="T26" fmla="*/ 2147483646 w 3687"/>
              <a:gd name="T27" fmla="*/ 2147483646 h 1263"/>
              <a:gd name="T28" fmla="*/ 2147483646 w 3687"/>
              <a:gd name="T29" fmla="*/ 2147483646 h 1263"/>
              <a:gd name="T30" fmla="*/ 2147483646 w 3687"/>
              <a:gd name="T31" fmla="*/ 2147483646 h 1263"/>
              <a:gd name="T32" fmla="*/ 2147483646 w 3687"/>
              <a:gd name="T33" fmla="*/ 2147483646 h 1263"/>
              <a:gd name="T34" fmla="*/ 2147483646 w 3687"/>
              <a:gd name="T35" fmla="*/ 2147483646 h 1263"/>
              <a:gd name="T36" fmla="*/ 2147483646 w 3687"/>
              <a:gd name="T37" fmla="*/ 2147483646 h 1263"/>
              <a:gd name="T38" fmla="*/ 2147483646 w 3687"/>
              <a:gd name="T39" fmla="*/ 2147483646 h 1263"/>
              <a:gd name="T40" fmla="*/ 2147483646 w 3687"/>
              <a:gd name="T41" fmla="*/ 2147483646 h 1263"/>
              <a:gd name="T42" fmla="*/ 2147483646 w 3687"/>
              <a:gd name="T43" fmla="*/ 2147483646 h 1263"/>
              <a:gd name="T44" fmla="*/ 2147483646 w 3687"/>
              <a:gd name="T45" fmla="*/ 2147483646 h 1263"/>
              <a:gd name="T46" fmla="*/ 2147483646 w 3687"/>
              <a:gd name="T47" fmla="*/ 2147483646 h 1263"/>
              <a:gd name="T48" fmla="*/ 2147483646 w 3687"/>
              <a:gd name="T49" fmla="*/ 2147483646 h 1263"/>
              <a:gd name="T50" fmla="*/ 2147483646 w 3687"/>
              <a:gd name="T51" fmla="*/ 2147483646 h 1263"/>
              <a:gd name="T52" fmla="*/ 2147483646 w 3687"/>
              <a:gd name="T53" fmla="*/ 2147483646 h 1263"/>
              <a:gd name="T54" fmla="*/ 2147483646 w 3687"/>
              <a:gd name="T55" fmla="*/ 2147483646 h 1263"/>
              <a:gd name="T56" fmla="*/ 2147483646 w 3687"/>
              <a:gd name="T57" fmla="*/ 2147483646 h 1263"/>
              <a:gd name="T58" fmla="*/ 2147483646 w 3687"/>
              <a:gd name="T59" fmla="*/ 2147483646 h 1263"/>
              <a:gd name="T60" fmla="*/ 2147483646 w 3687"/>
              <a:gd name="T61" fmla="*/ 2147483646 h 1263"/>
              <a:gd name="T62" fmla="*/ 2147483646 w 3687"/>
              <a:gd name="T63" fmla="*/ 2147483646 h 1263"/>
              <a:gd name="T64" fmla="*/ 2147483646 w 3687"/>
              <a:gd name="T65" fmla="*/ 2147483646 h 1263"/>
              <a:gd name="T66" fmla="*/ 2147483646 w 3687"/>
              <a:gd name="T67" fmla="*/ 2147483646 h 1263"/>
              <a:gd name="T68" fmla="*/ 2147483646 w 3687"/>
              <a:gd name="T69" fmla="*/ 2147483646 h 1263"/>
              <a:gd name="T70" fmla="*/ 2147483646 w 3687"/>
              <a:gd name="T71" fmla="*/ 2147483646 h 1263"/>
              <a:gd name="T72" fmla="*/ 2147483646 w 3687"/>
              <a:gd name="T73" fmla="*/ 2147483646 h 1263"/>
              <a:gd name="T74" fmla="*/ 2147483646 w 3687"/>
              <a:gd name="T75" fmla="*/ 2147483646 h 1263"/>
              <a:gd name="T76" fmla="*/ 2147483646 w 3687"/>
              <a:gd name="T77" fmla="*/ 2147483646 h 1263"/>
              <a:gd name="T78" fmla="*/ 2147483646 w 3687"/>
              <a:gd name="T79" fmla="*/ 2147483646 h 1263"/>
              <a:gd name="T80" fmla="*/ 2147483646 w 3687"/>
              <a:gd name="T81" fmla="*/ 2147483646 h 1263"/>
              <a:gd name="T82" fmla="*/ 2147483646 w 3687"/>
              <a:gd name="T83" fmla="*/ 0 h 1263"/>
              <a:gd name="T84" fmla="*/ 2147483646 w 3687"/>
              <a:gd name="T85" fmla="*/ 2147483646 h 1263"/>
              <a:gd name="T86" fmla="*/ 2147483646 w 3687"/>
              <a:gd name="T87" fmla="*/ 2147483646 h 1263"/>
              <a:gd name="T88" fmla="*/ 2147483646 w 3687"/>
              <a:gd name="T89" fmla="*/ 2147483646 h 1263"/>
              <a:gd name="T90" fmla="*/ 2147483646 w 3687"/>
              <a:gd name="T91" fmla="*/ 2147483646 h 1263"/>
              <a:gd name="T92" fmla="*/ 2147483646 w 3687"/>
              <a:gd name="T93" fmla="*/ 2147483646 h 1263"/>
              <a:gd name="T94" fmla="*/ 2147483646 w 3687"/>
              <a:gd name="T95" fmla="*/ 2147483646 h 1263"/>
              <a:gd name="T96" fmla="*/ 2147483646 w 3687"/>
              <a:gd name="T97" fmla="*/ 2147483646 h 1263"/>
              <a:gd name="T98" fmla="*/ 2147483646 w 3687"/>
              <a:gd name="T99" fmla="*/ 2147483646 h 1263"/>
              <a:gd name="T100" fmla="*/ 2147483646 w 3687"/>
              <a:gd name="T101" fmla="*/ 2147483646 h 1263"/>
              <a:gd name="T102" fmla="*/ 2147483646 w 3687"/>
              <a:gd name="T103" fmla="*/ 2147483646 h 1263"/>
              <a:gd name="T104" fmla="*/ 2147483646 w 3687"/>
              <a:gd name="T105" fmla="*/ 2147483646 h 1263"/>
              <a:gd name="T106" fmla="*/ 2147483646 w 3687"/>
              <a:gd name="T107" fmla="*/ 2147483646 h 1263"/>
              <a:gd name="T108" fmla="*/ 2147483646 w 3687"/>
              <a:gd name="T109" fmla="*/ 2147483646 h 1263"/>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0" t="0" r="r" b="b"/>
            <a:pathLst>
              <a:path w="3687" h="1263">
                <a:moveTo>
                  <a:pt x="0" y="1229"/>
                </a:moveTo>
                <a:lnTo>
                  <a:pt x="15" y="1258"/>
                </a:lnTo>
                <a:lnTo>
                  <a:pt x="43" y="1248"/>
                </a:lnTo>
                <a:lnTo>
                  <a:pt x="29" y="1234"/>
                </a:lnTo>
                <a:lnTo>
                  <a:pt x="29" y="1253"/>
                </a:lnTo>
                <a:lnTo>
                  <a:pt x="67" y="1243"/>
                </a:lnTo>
                <a:lnTo>
                  <a:pt x="111" y="1239"/>
                </a:lnTo>
                <a:lnTo>
                  <a:pt x="159" y="1229"/>
                </a:lnTo>
                <a:lnTo>
                  <a:pt x="207" y="1215"/>
                </a:lnTo>
                <a:lnTo>
                  <a:pt x="216" y="1210"/>
                </a:lnTo>
                <a:lnTo>
                  <a:pt x="264" y="1186"/>
                </a:lnTo>
                <a:lnTo>
                  <a:pt x="308" y="1157"/>
                </a:lnTo>
                <a:lnTo>
                  <a:pt x="346" y="1119"/>
                </a:lnTo>
                <a:lnTo>
                  <a:pt x="370" y="1071"/>
                </a:lnTo>
                <a:lnTo>
                  <a:pt x="375" y="1056"/>
                </a:lnTo>
                <a:lnTo>
                  <a:pt x="399" y="994"/>
                </a:lnTo>
                <a:lnTo>
                  <a:pt x="423" y="922"/>
                </a:lnTo>
                <a:lnTo>
                  <a:pt x="442" y="840"/>
                </a:lnTo>
                <a:lnTo>
                  <a:pt x="456" y="763"/>
                </a:lnTo>
                <a:lnTo>
                  <a:pt x="476" y="682"/>
                </a:lnTo>
                <a:lnTo>
                  <a:pt x="495" y="615"/>
                </a:lnTo>
                <a:lnTo>
                  <a:pt x="509" y="557"/>
                </a:lnTo>
                <a:lnTo>
                  <a:pt x="528" y="500"/>
                </a:lnTo>
                <a:lnTo>
                  <a:pt x="548" y="456"/>
                </a:lnTo>
                <a:lnTo>
                  <a:pt x="576" y="375"/>
                </a:lnTo>
                <a:lnTo>
                  <a:pt x="562" y="375"/>
                </a:lnTo>
                <a:lnTo>
                  <a:pt x="572" y="384"/>
                </a:lnTo>
                <a:lnTo>
                  <a:pt x="591" y="346"/>
                </a:lnTo>
                <a:lnTo>
                  <a:pt x="610" y="312"/>
                </a:lnTo>
                <a:lnTo>
                  <a:pt x="639" y="279"/>
                </a:lnTo>
                <a:lnTo>
                  <a:pt x="672" y="250"/>
                </a:lnTo>
                <a:lnTo>
                  <a:pt x="711" y="216"/>
                </a:lnTo>
                <a:lnTo>
                  <a:pt x="759" y="183"/>
                </a:lnTo>
                <a:lnTo>
                  <a:pt x="812" y="154"/>
                </a:lnTo>
                <a:lnTo>
                  <a:pt x="864" y="125"/>
                </a:lnTo>
                <a:lnTo>
                  <a:pt x="980" y="82"/>
                </a:lnTo>
                <a:lnTo>
                  <a:pt x="965" y="68"/>
                </a:lnTo>
                <a:lnTo>
                  <a:pt x="965" y="87"/>
                </a:lnTo>
                <a:lnTo>
                  <a:pt x="1018" y="68"/>
                </a:lnTo>
                <a:lnTo>
                  <a:pt x="1066" y="48"/>
                </a:lnTo>
                <a:lnTo>
                  <a:pt x="1100" y="39"/>
                </a:lnTo>
                <a:lnTo>
                  <a:pt x="1138" y="34"/>
                </a:lnTo>
                <a:lnTo>
                  <a:pt x="1200" y="34"/>
                </a:lnTo>
                <a:lnTo>
                  <a:pt x="1263" y="48"/>
                </a:lnTo>
                <a:lnTo>
                  <a:pt x="1325" y="63"/>
                </a:lnTo>
                <a:lnTo>
                  <a:pt x="1330" y="63"/>
                </a:lnTo>
                <a:lnTo>
                  <a:pt x="1412" y="92"/>
                </a:lnTo>
                <a:lnTo>
                  <a:pt x="1493" y="125"/>
                </a:lnTo>
                <a:lnTo>
                  <a:pt x="1493" y="106"/>
                </a:lnTo>
                <a:lnTo>
                  <a:pt x="1484" y="120"/>
                </a:lnTo>
                <a:lnTo>
                  <a:pt x="1565" y="159"/>
                </a:lnTo>
                <a:lnTo>
                  <a:pt x="1642" y="207"/>
                </a:lnTo>
                <a:lnTo>
                  <a:pt x="1704" y="255"/>
                </a:lnTo>
                <a:lnTo>
                  <a:pt x="1762" y="312"/>
                </a:lnTo>
                <a:lnTo>
                  <a:pt x="1815" y="380"/>
                </a:lnTo>
                <a:lnTo>
                  <a:pt x="1877" y="447"/>
                </a:lnTo>
                <a:lnTo>
                  <a:pt x="1940" y="514"/>
                </a:lnTo>
                <a:lnTo>
                  <a:pt x="2007" y="586"/>
                </a:lnTo>
                <a:lnTo>
                  <a:pt x="2074" y="663"/>
                </a:lnTo>
                <a:lnTo>
                  <a:pt x="2151" y="735"/>
                </a:lnTo>
                <a:lnTo>
                  <a:pt x="2304" y="855"/>
                </a:lnTo>
                <a:lnTo>
                  <a:pt x="2477" y="970"/>
                </a:lnTo>
                <a:lnTo>
                  <a:pt x="2564" y="1023"/>
                </a:lnTo>
                <a:lnTo>
                  <a:pt x="2660" y="1075"/>
                </a:lnTo>
                <a:lnTo>
                  <a:pt x="2756" y="1123"/>
                </a:lnTo>
                <a:lnTo>
                  <a:pt x="2770" y="1128"/>
                </a:lnTo>
                <a:lnTo>
                  <a:pt x="2852" y="1162"/>
                </a:lnTo>
                <a:lnTo>
                  <a:pt x="2895" y="1176"/>
                </a:lnTo>
                <a:lnTo>
                  <a:pt x="2924" y="1186"/>
                </a:lnTo>
                <a:lnTo>
                  <a:pt x="2981" y="1200"/>
                </a:lnTo>
                <a:lnTo>
                  <a:pt x="3010" y="1200"/>
                </a:lnTo>
                <a:lnTo>
                  <a:pt x="3044" y="1205"/>
                </a:lnTo>
                <a:lnTo>
                  <a:pt x="3082" y="1210"/>
                </a:lnTo>
                <a:lnTo>
                  <a:pt x="3130" y="1215"/>
                </a:lnTo>
                <a:lnTo>
                  <a:pt x="3188" y="1219"/>
                </a:lnTo>
                <a:lnTo>
                  <a:pt x="3260" y="1229"/>
                </a:lnTo>
                <a:lnTo>
                  <a:pt x="3332" y="1234"/>
                </a:lnTo>
                <a:lnTo>
                  <a:pt x="3413" y="1243"/>
                </a:lnTo>
                <a:lnTo>
                  <a:pt x="3490" y="1248"/>
                </a:lnTo>
                <a:lnTo>
                  <a:pt x="3567" y="1258"/>
                </a:lnTo>
                <a:lnTo>
                  <a:pt x="3629" y="1258"/>
                </a:lnTo>
                <a:lnTo>
                  <a:pt x="3687" y="1263"/>
                </a:lnTo>
                <a:lnTo>
                  <a:pt x="3687" y="1229"/>
                </a:lnTo>
                <a:lnTo>
                  <a:pt x="3629" y="1224"/>
                </a:lnTo>
                <a:lnTo>
                  <a:pt x="3567" y="1224"/>
                </a:lnTo>
                <a:lnTo>
                  <a:pt x="3490" y="1215"/>
                </a:lnTo>
                <a:lnTo>
                  <a:pt x="3413" y="1210"/>
                </a:lnTo>
                <a:lnTo>
                  <a:pt x="3332" y="1200"/>
                </a:lnTo>
                <a:lnTo>
                  <a:pt x="3260" y="1195"/>
                </a:lnTo>
                <a:lnTo>
                  <a:pt x="3188" y="1186"/>
                </a:lnTo>
                <a:lnTo>
                  <a:pt x="3135" y="1181"/>
                </a:lnTo>
                <a:lnTo>
                  <a:pt x="3082" y="1176"/>
                </a:lnTo>
                <a:lnTo>
                  <a:pt x="3044" y="1171"/>
                </a:lnTo>
                <a:lnTo>
                  <a:pt x="3010" y="1167"/>
                </a:lnTo>
                <a:lnTo>
                  <a:pt x="2981" y="1167"/>
                </a:lnTo>
                <a:lnTo>
                  <a:pt x="2924" y="1152"/>
                </a:lnTo>
                <a:lnTo>
                  <a:pt x="2895" y="1143"/>
                </a:lnTo>
                <a:lnTo>
                  <a:pt x="2861" y="1133"/>
                </a:lnTo>
                <a:lnTo>
                  <a:pt x="2770" y="1095"/>
                </a:lnTo>
                <a:lnTo>
                  <a:pt x="2770" y="1114"/>
                </a:lnTo>
                <a:lnTo>
                  <a:pt x="2780" y="1099"/>
                </a:lnTo>
                <a:lnTo>
                  <a:pt x="2684" y="1051"/>
                </a:lnTo>
                <a:lnTo>
                  <a:pt x="2588" y="999"/>
                </a:lnTo>
                <a:lnTo>
                  <a:pt x="2496" y="946"/>
                </a:lnTo>
                <a:lnTo>
                  <a:pt x="2328" y="831"/>
                </a:lnTo>
                <a:lnTo>
                  <a:pt x="2170" y="711"/>
                </a:lnTo>
                <a:lnTo>
                  <a:pt x="2160" y="720"/>
                </a:lnTo>
                <a:lnTo>
                  <a:pt x="2175" y="711"/>
                </a:lnTo>
                <a:lnTo>
                  <a:pt x="2098" y="639"/>
                </a:lnTo>
                <a:lnTo>
                  <a:pt x="2031" y="562"/>
                </a:lnTo>
                <a:lnTo>
                  <a:pt x="1964" y="490"/>
                </a:lnTo>
                <a:lnTo>
                  <a:pt x="1901" y="423"/>
                </a:lnTo>
                <a:lnTo>
                  <a:pt x="1839" y="356"/>
                </a:lnTo>
                <a:lnTo>
                  <a:pt x="1786" y="288"/>
                </a:lnTo>
                <a:lnTo>
                  <a:pt x="1728" y="231"/>
                </a:lnTo>
                <a:lnTo>
                  <a:pt x="1661" y="183"/>
                </a:lnTo>
                <a:lnTo>
                  <a:pt x="1589" y="135"/>
                </a:lnTo>
                <a:lnTo>
                  <a:pt x="1508" y="96"/>
                </a:lnTo>
                <a:lnTo>
                  <a:pt x="1493" y="92"/>
                </a:lnTo>
                <a:lnTo>
                  <a:pt x="1412" y="58"/>
                </a:lnTo>
                <a:lnTo>
                  <a:pt x="1335" y="34"/>
                </a:lnTo>
                <a:lnTo>
                  <a:pt x="1330" y="48"/>
                </a:lnTo>
                <a:lnTo>
                  <a:pt x="1335" y="34"/>
                </a:lnTo>
                <a:lnTo>
                  <a:pt x="1263" y="15"/>
                </a:lnTo>
                <a:lnTo>
                  <a:pt x="1200" y="0"/>
                </a:lnTo>
                <a:lnTo>
                  <a:pt x="1138" y="0"/>
                </a:lnTo>
                <a:lnTo>
                  <a:pt x="1100" y="5"/>
                </a:lnTo>
                <a:lnTo>
                  <a:pt x="1056" y="20"/>
                </a:lnTo>
                <a:lnTo>
                  <a:pt x="1018" y="34"/>
                </a:lnTo>
                <a:lnTo>
                  <a:pt x="965" y="53"/>
                </a:lnTo>
                <a:lnTo>
                  <a:pt x="956" y="58"/>
                </a:lnTo>
                <a:lnTo>
                  <a:pt x="840" y="101"/>
                </a:lnTo>
                <a:lnTo>
                  <a:pt x="788" y="130"/>
                </a:lnTo>
                <a:lnTo>
                  <a:pt x="735" y="159"/>
                </a:lnTo>
                <a:lnTo>
                  <a:pt x="687" y="192"/>
                </a:lnTo>
                <a:lnTo>
                  <a:pt x="648" y="226"/>
                </a:lnTo>
                <a:lnTo>
                  <a:pt x="615" y="255"/>
                </a:lnTo>
                <a:lnTo>
                  <a:pt x="586" y="288"/>
                </a:lnTo>
                <a:lnTo>
                  <a:pt x="567" y="322"/>
                </a:lnTo>
                <a:lnTo>
                  <a:pt x="548" y="360"/>
                </a:lnTo>
                <a:lnTo>
                  <a:pt x="543" y="375"/>
                </a:lnTo>
                <a:lnTo>
                  <a:pt x="514" y="456"/>
                </a:lnTo>
                <a:lnTo>
                  <a:pt x="495" y="500"/>
                </a:lnTo>
                <a:lnTo>
                  <a:pt x="480" y="548"/>
                </a:lnTo>
                <a:lnTo>
                  <a:pt x="461" y="615"/>
                </a:lnTo>
                <a:lnTo>
                  <a:pt x="442" y="682"/>
                </a:lnTo>
                <a:lnTo>
                  <a:pt x="423" y="763"/>
                </a:lnTo>
                <a:lnTo>
                  <a:pt x="408" y="840"/>
                </a:lnTo>
                <a:lnTo>
                  <a:pt x="389" y="922"/>
                </a:lnTo>
                <a:lnTo>
                  <a:pt x="365" y="994"/>
                </a:lnTo>
                <a:lnTo>
                  <a:pt x="341" y="1056"/>
                </a:lnTo>
                <a:lnTo>
                  <a:pt x="360" y="1056"/>
                </a:lnTo>
                <a:lnTo>
                  <a:pt x="346" y="1047"/>
                </a:lnTo>
                <a:lnTo>
                  <a:pt x="322" y="1099"/>
                </a:lnTo>
                <a:lnTo>
                  <a:pt x="284" y="1133"/>
                </a:lnTo>
                <a:lnTo>
                  <a:pt x="240" y="1162"/>
                </a:lnTo>
                <a:lnTo>
                  <a:pt x="192" y="1186"/>
                </a:lnTo>
                <a:lnTo>
                  <a:pt x="207" y="1195"/>
                </a:lnTo>
                <a:lnTo>
                  <a:pt x="207" y="1181"/>
                </a:lnTo>
                <a:lnTo>
                  <a:pt x="159" y="1195"/>
                </a:lnTo>
                <a:lnTo>
                  <a:pt x="111" y="1205"/>
                </a:lnTo>
                <a:lnTo>
                  <a:pt x="67" y="1210"/>
                </a:lnTo>
                <a:lnTo>
                  <a:pt x="29" y="1219"/>
                </a:lnTo>
                <a:lnTo>
                  <a:pt x="19" y="1224"/>
                </a:lnTo>
                <a:lnTo>
                  <a:pt x="0" y="1229"/>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1205" name="Line 4">
            <a:extLst>
              <a:ext uri="{FF2B5EF4-FFF2-40B4-BE49-F238E27FC236}">
                <a16:creationId xmlns:a16="http://schemas.microsoft.com/office/drawing/2014/main" id="{771A0A39-13EA-7F41-8D35-E9D14813487A}"/>
              </a:ext>
            </a:extLst>
          </p:cNvPr>
          <p:cNvSpPr>
            <a:spLocks noChangeShapeType="1"/>
          </p:cNvSpPr>
          <p:nvPr/>
        </p:nvSpPr>
        <p:spPr bwMode="auto">
          <a:xfrm>
            <a:off x="2819401" y="5029200"/>
            <a:ext cx="2125663" cy="1588"/>
          </a:xfrm>
          <a:prstGeom prst="line">
            <a:avLst/>
          </a:prstGeom>
          <a:noFill/>
          <a:ln w="79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1206" name="Rectangle 5">
            <a:extLst>
              <a:ext uri="{FF2B5EF4-FFF2-40B4-BE49-F238E27FC236}">
                <a16:creationId xmlns:a16="http://schemas.microsoft.com/office/drawing/2014/main" id="{B6430CF8-CE6D-004D-B378-B9948913C786}"/>
              </a:ext>
            </a:extLst>
          </p:cNvPr>
          <p:cNvSpPr>
            <a:spLocks noChangeArrowheads="1"/>
          </p:cNvSpPr>
          <p:nvPr/>
        </p:nvSpPr>
        <p:spPr bwMode="auto">
          <a:xfrm>
            <a:off x="4960938" y="2781300"/>
            <a:ext cx="2887662" cy="72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51207" name="Rectangle 6">
            <a:extLst>
              <a:ext uri="{FF2B5EF4-FFF2-40B4-BE49-F238E27FC236}">
                <a16:creationId xmlns:a16="http://schemas.microsoft.com/office/drawing/2014/main" id="{5B1763FA-97E5-9542-9477-ABCF430D8D55}"/>
              </a:ext>
            </a:extLst>
          </p:cNvPr>
          <p:cNvSpPr>
            <a:spLocks noChangeArrowheads="1"/>
          </p:cNvSpPr>
          <p:nvPr/>
        </p:nvSpPr>
        <p:spPr bwMode="auto">
          <a:xfrm>
            <a:off x="5086934" y="2827338"/>
            <a:ext cx="43282"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r>
              <a:rPr lang="en-US" altLang="en-US" sz="1200" b="0">
                <a:solidFill>
                  <a:srgbClr val="000000"/>
                </a:solidFill>
                <a:latin typeface="Arial" panose="020B0604020202020204" pitchFamily="34" charset="0"/>
              </a:rPr>
              <a:t> </a:t>
            </a:r>
            <a:endParaRPr lang="en-US" altLang="en-US" sz="2000">
              <a:solidFill>
                <a:schemeClr val="accent2"/>
              </a:solidFill>
            </a:endParaRPr>
          </a:p>
        </p:txBody>
      </p:sp>
      <p:sp>
        <p:nvSpPr>
          <p:cNvPr id="51208" name="Line 7">
            <a:extLst>
              <a:ext uri="{FF2B5EF4-FFF2-40B4-BE49-F238E27FC236}">
                <a16:creationId xmlns:a16="http://schemas.microsoft.com/office/drawing/2014/main" id="{A507A927-AFE2-2248-BAE2-E81B552B055F}"/>
              </a:ext>
            </a:extLst>
          </p:cNvPr>
          <p:cNvSpPr>
            <a:spLocks noChangeShapeType="1"/>
          </p:cNvSpPr>
          <p:nvPr/>
        </p:nvSpPr>
        <p:spPr bwMode="auto">
          <a:xfrm flipH="1" flipV="1">
            <a:off x="4953000" y="3429000"/>
            <a:ext cx="0" cy="1600200"/>
          </a:xfrm>
          <a:prstGeom prst="line">
            <a:avLst/>
          </a:prstGeom>
          <a:noFill/>
          <a:ln w="79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1209" name="Rectangle 8">
            <a:extLst>
              <a:ext uri="{FF2B5EF4-FFF2-40B4-BE49-F238E27FC236}">
                <a16:creationId xmlns:a16="http://schemas.microsoft.com/office/drawing/2014/main" id="{06F23FAD-5ADD-3545-83AE-5CCB85A9C935}"/>
              </a:ext>
            </a:extLst>
          </p:cNvPr>
          <p:cNvSpPr>
            <a:spLocks noChangeArrowheads="1"/>
          </p:cNvSpPr>
          <p:nvPr/>
        </p:nvSpPr>
        <p:spPr bwMode="auto">
          <a:xfrm>
            <a:off x="4960938" y="2781300"/>
            <a:ext cx="2887662" cy="72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51210" name="Rectangle 9">
            <a:extLst>
              <a:ext uri="{FF2B5EF4-FFF2-40B4-BE49-F238E27FC236}">
                <a16:creationId xmlns:a16="http://schemas.microsoft.com/office/drawing/2014/main" id="{54B00781-9FF3-414D-9423-20D9E1E0F4FB}"/>
              </a:ext>
            </a:extLst>
          </p:cNvPr>
          <p:cNvSpPr>
            <a:spLocks noChangeArrowheads="1"/>
          </p:cNvSpPr>
          <p:nvPr/>
        </p:nvSpPr>
        <p:spPr bwMode="auto">
          <a:xfrm>
            <a:off x="5086934" y="2827338"/>
            <a:ext cx="43282"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r>
              <a:rPr lang="en-US" altLang="en-US" sz="1200" b="0">
                <a:solidFill>
                  <a:srgbClr val="000000"/>
                </a:solidFill>
                <a:latin typeface="Arial" panose="020B0604020202020204" pitchFamily="34" charset="0"/>
              </a:rPr>
              <a:t> </a:t>
            </a:r>
            <a:endParaRPr lang="en-US" altLang="en-US" sz="2000">
              <a:solidFill>
                <a:schemeClr val="accent2"/>
              </a:solidFill>
            </a:endParaRPr>
          </a:p>
        </p:txBody>
      </p:sp>
      <p:sp>
        <p:nvSpPr>
          <p:cNvPr id="51211" name="Line 10">
            <a:extLst>
              <a:ext uri="{FF2B5EF4-FFF2-40B4-BE49-F238E27FC236}">
                <a16:creationId xmlns:a16="http://schemas.microsoft.com/office/drawing/2014/main" id="{CD5636CD-7DC9-9749-AB31-B0970FEC7448}"/>
              </a:ext>
            </a:extLst>
          </p:cNvPr>
          <p:cNvSpPr>
            <a:spLocks noChangeShapeType="1"/>
          </p:cNvSpPr>
          <p:nvPr/>
        </p:nvSpPr>
        <p:spPr bwMode="auto">
          <a:xfrm>
            <a:off x="4975225" y="3398839"/>
            <a:ext cx="2279650" cy="1587"/>
          </a:xfrm>
          <a:prstGeom prst="line">
            <a:avLst/>
          </a:prstGeom>
          <a:noFill/>
          <a:ln w="79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1212" name="Rectangle 11">
            <a:extLst>
              <a:ext uri="{FF2B5EF4-FFF2-40B4-BE49-F238E27FC236}">
                <a16:creationId xmlns:a16="http://schemas.microsoft.com/office/drawing/2014/main" id="{560D5D45-C224-A548-AD1B-072DF95192AF}"/>
              </a:ext>
            </a:extLst>
          </p:cNvPr>
          <p:cNvSpPr>
            <a:spLocks noChangeArrowheads="1"/>
          </p:cNvSpPr>
          <p:nvPr/>
        </p:nvSpPr>
        <p:spPr bwMode="auto">
          <a:xfrm>
            <a:off x="4975225" y="2789238"/>
            <a:ext cx="2889250" cy="72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51213" name="Rectangle 12">
            <a:extLst>
              <a:ext uri="{FF2B5EF4-FFF2-40B4-BE49-F238E27FC236}">
                <a16:creationId xmlns:a16="http://schemas.microsoft.com/office/drawing/2014/main" id="{3D8C8DEE-4370-8D44-863C-4EC76EF10DA5}"/>
              </a:ext>
            </a:extLst>
          </p:cNvPr>
          <p:cNvSpPr>
            <a:spLocks noChangeArrowheads="1"/>
          </p:cNvSpPr>
          <p:nvPr/>
        </p:nvSpPr>
        <p:spPr bwMode="auto">
          <a:xfrm>
            <a:off x="5102809" y="2843213"/>
            <a:ext cx="43282"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r>
              <a:rPr lang="en-US" altLang="en-US" sz="1200" b="0">
                <a:solidFill>
                  <a:srgbClr val="000000"/>
                </a:solidFill>
                <a:latin typeface="Arial" panose="020B0604020202020204" pitchFamily="34" charset="0"/>
              </a:rPr>
              <a:t> </a:t>
            </a:r>
            <a:endParaRPr lang="en-US" altLang="en-US" sz="2000">
              <a:solidFill>
                <a:schemeClr val="accent2"/>
              </a:solidFill>
            </a:endParaRPr>
          </a:p>
        </p:txBody>
      </p:sp>
      <p:sp>
        <p:nvSpPr>
          <p:cNvPr id="51214" name="Line 13">
            <a:extLst>
              <a:ext uri="{FF2B5EF4-FFF2-40B4-BE49-F238E27FC236}">
                <a16:creationId xmlns:a16="http://schemas.microsoft.com/office/drawing/2014/main" id="{0F62E52D-6E95-EA4E-BCDB-DB972C841465}"/>
              </a:ext>
            </a:extLst>
          </p:cNvPr>
          <p:cNvSpPr>
            <a:spLocks noChangeShapeType="1"/>
          </p:cNvSpPr>
          <p:nvPr/>
        </p:nvSpPr>
        <p:spPr bwMode="auto">
          <a:xfrm>
            <a:off x="7254875" y="3398838"/>
            <a:ext cx="1588" cy="906462"/>
          </a:xfrm>
          <a:prstGeom prst="line">
            <a:avLst/>
          </a:prstGeom>
          <a:noFill/>
          <a:ln w="79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1215" name="Line 14">
            <a:extLst>
              <a:ext uri="{FF2B5EF4-FFF2-40B4-BE49-F238E27FC236}">
                <a16:creationId xmlns:a16="http://schemas.microsoft.com/office/drawing/2014/main" id="{E2BA977D-8D7C-B444-9744-E23A00577AF6}"/>
              </a:ext>
            </a:extLst>
          </p:cNvPr>
          <p:cNvSpPr>
            <a:spLocks noChangeShapeType="1"/>
          </p:cNvSpPr>
          <p:nvPr/>
        </p:nvSpPr>
        <p:spPr bwMode="auto">
          <a:xfrm>
            <a:off x="7254876" y="4305300"/>
            <a:ext cx="1287463" cy="1588"/>
          </a:xfrm>
          <a:prstGeom prst="line">
            <a:avLst/>
          </a:prstGeom>
          <a:noFill/>
          <a:ln w="79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1216" name="Line 15">
            <a:extLst>
              <a:ext uri="{FF2B5EF4-FFF2-40B4-BE49-F238E27FC236}">
                <a16:creationId xmlns:a16="http://schemas.microsoft.com/office/drawing/2014/main" id="{095A2043-2751-A943-B169-AA40F07FA29D}"/>
              </a:ext>
            </a:extLst>
          </p:cNvPr>
          <p:cNvSpPr>
            <a:spLocks noChangeShapeType="1"/>
          </p:cNvSpPr>
          <p:nvPr/>
        </p:nvSpPr>
        <p:spPr bwMode="auto">
          <a:xfrm>
            <a:off x="8542339" y="4305300"/>
            <a:ext cx="1587" cy="685800"/>
          </a:xfrm>
          <a:prstGeom prst="line">
            <a:avLst/>
          </a:prstGeom>
          <a:noFill/>
          <a:ln w="79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1217" name="Line 16">
            <a:extLst>
              <a:ext uri="{FF2B5EF4-FFF2-40B4-BE49-F238E27FC236}">
                <a16:creationId xmlns:a16="http://schemas.microsoft.com/office/drawing/2014/main" id="{CF530566-37F3-E144-B91C-848DE421BB34}"/>
              </a:ext>
            </a:extLst>
          </p:cNvPr>
          <p:cNvSpPr>
            <a:spLocks noChangeShapeType="1"/>
          </p:cNvSpPr>
          <p:nvPr/>
        </p:nvSpPr>
        <p:spPr bwMode="auto">
          <a:xfrm>
            <a:off x="8542338" y="4991100"/>
            <a:ext cx="1295400" cy="1588"/>
          </a:xfrm>
          <a:prstGeom prst="line">
            <a:avLst/>
          </a:prstGeom>
          <a:noFill/>
          <a:ln w="79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grpSp>
        <p:nvGrpSpPr>
          <p:cNvPr id="51218" name="Group 17">
            <a:extLst>
              <a:ext uri="{FF2B5EF4-FFF2-40B4-BE49-F238E27FC236}">
                <a16:creationId xmlns:a16="http://schemas.microsoft.com/office/drawing/2014/main" id="{BC8D910D-D3E2-8B44-BA36-002AD22F282A}"/>
              </a:ext>
            </a:extLst>
          </p:cNvPr>
          <p:cNvGrpSpPr>
            <a:grpSpLocks/>
          </p:cNvGrpSpPr>
          <p:nvPr/>
        </p:nvGrpSpPr>
        <p:grpSpPr bwMode="auto">
          <a:xfrm>
            <a:off x="4114800" y="3886200"/>
            <a:ext cx="152400" cy="1066800"/>
            <a:chOff x="1665" y="2520"/>
            <a:chExt cx="63" cy="629"/>
          </a:xfrm>
        </p:grpSpPr>
        <p:sp>
          <p:nvSpPr>
            <p:cNvPr id="51235" name="Line 18">
              <a:extLst>
                <a:ext uri="{FF2B5EF4-FFF2-40B4-BE49-F238E27FC236}">
                  <a16:creationId xmlns:a16="http://schemas.microsoft.com/office/drawing/2014/main" id="{6755CD30-079B-484B-AFC7-B1A6A44DB345}"/>
                </a:ext>
              </a:extLst>
            </p:cNvPr>
            <p:cNvSpPr>
              <a:spLocks noChangeShapeType="1"/>
            </p:cNvSpPr>
            <p:nvPr/>
          </p:nvSpPr>
          <p:spPr bwMode="auto">
            <a:xfrm>
              <a:off x="1694" y="2520"/>
              <a:ext cx="1" cy="571"/>
            </a:xfrm>
            <a:prstGeom prst="line">
              <a:avLst/>
            </a:prstGeom>
            <a:noFill/>
            <a:ln w="79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1236" name="Freeform 19">
              <a:extLst>
                <a:ext uri="{FF2B5EF4-FFF2-40B4-BE49-F238E27FC236}">
                  <a16:creationId xmlns:a16="http://schemas.microsoft.com/office/drawing/2014/main" id="{3775E85A-A7C1-3440-910D-637D5D90960A}"/>
                </a:ext>
              </a:extLst>
            </p:cNvPr>
            <p:cNvSpPr>
              <a:spLocks/>
            </p:cNvSpPr>
            <p:nvPr/>
          </p:nvSpPr>
          <p:spPr bwMode="auto">
            <a:xfrm>
              <a:off x="1665" y="3082"/>
              <a:ext cx="63" cy="67"/>
            </a:xfrm>
            <a:custGeom>
              <a:avLst/>
              <a:gdLst>
                <a:gd name="T0" fmla="*/ 0 w 63"/>
                <a:gd name="T1" fmla="*/ 0 h 67"/>
                <a:gd name="T2" fmla="*/ 34 w 63"/>
                <a:gd name="T3" fmla="*/ 67 h 67"/>
                <a:gd name="T4" fmla="*/ 63 w 63"/>
                <a:gd name="T5" fmla="*/ 0 h 67"/>
                <a:gd name="T6" fmla="*/ 0 w 63"/>
                <a:gd name="T7" fmla="*/ 0 h 6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3" h="67">
                  <a:moveTo>
                    <a:pt x="0" y="0"/>
                  </a:moveTo>
                  <a:lnTo>
                    <a:pt x="34" y="67"/>
                  </a:lnTo>
                  <a:lnTo>
                    <a:pt x="63" y="0"/>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grpSp>
        <p:nvGrpSpPr>
          <p:cNvPr id="51219" name="Group 20">
            <a:extLst>
              <a:ext uri="{FF2B5EF4-FFF2-40B4-BE49-F238E27FC236}">
                <a16:creationId xmlns:a16="http://schemas.microsoft.com/office/drawing/2014/main" id="{DF204A37-3901-2949-A3D5-C0DF21C2F884}"/>
              </a:ext>
            </a:extLst>
          </p:cNvPr>
          <p:cNvGrpSpPr>
            <a:grpSpLocks/>
          </p:cNvGrpSpPr>
          <p:nvPr/>
        </p:nvGrpSpPr>
        <p:grpSpPr bwMode="auto">
          <a:xfrm>
            <a:off x="4953001" y="4572001"/>
            <a:ext cx="3567113" cy="100013"/>
            <a:chOff x="2179" y="2875"/>
            <a:chExt cx="2247" cy="63"/>
          </a:xfrm>
        </p:grpSpPr>
        <p:sp>
          <p:nvSpPr>
            <p:cNvPr id="51232" name="Line 21">
              <a:extLst>
                <a:ext uri="{FF2B5EF4-FFF2-40B4-BE49-F238E27FC236}">
                  <a16:creationId xmlns:a16="http://schemas.microsoft.com/office/drawing/2014/main" id="{582A4C6B-3EF1-0440-9ACD-80C8667FBB0F}"/>
                </a:ext>
              </a:extLst>
            </p:cNvPr>
            <p:cNvSpPr>
              <a:spLocks noChangeShapeType="1"/>
            </p:cNvSpPr>
            <p:nvPr/>
          </p:nvSpPr>
          <p:spPr bwMode="auto">
            <a:xfrm>
              <a:off x="2227" y="2904"/>
              <a:ext cx="2141" cy="1"/>
            </a:xfrm>
            <a:prstGeom prst="line">
              <a:avLst/>
            </a:prstGeom>
            <a:noFill/>
            <a:ln w="79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1233" name="Freeform 22">
              <a:extLst>
                <a:ext uri="{FF2B5EF4-FFF2-40B4-BE49-F238E27FC236}">
                  <a16:creationId xmlns:a16="http://schemas.microsoft.com/office/drawing/2014/main" id="{3F730556-1E26-714B-863C-B1EFCD22FDFE}"/>
                </a:ext>
              </a:extLst>
            </p:cNvPr>
            <p:cNvSpPr>
              <a:spLocks/>
            </p:cNvSpPr>
            <p:nvPr/>
          </p:nvSpPr>
          <p:spPr bwMode="auto">
            <a:xfrm>
              <a:off x="2179" y="2875"/>
              <a:ext cx="63" cy="63"/>
            </a:xfrm>
            <a:custGeom>
              <a:avLst/>
              <a:gdLst>
                <a:gd name="T0" fmla="*/ 63 w 63"/>
                <a:gd name="T1" fmla="*/ 0 h 63"/>
                <a:gd name="T2" fmla="*/ 0 w 63"/>
                <a:gd name="T3" fmla="*/ 34 h 63"/>
                <a:gd name="T4" fmla="*/ 63 w 63"/>
                <a:gd name="T5" fmla="*/ 63 h 63"/>
                <a:gd name="T6" fmla="*/ 63 w 63"/>
                <a:gd name="T7" fmla="*/ 0 h 63"/>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3" h="63">
                  <a:moveTo>
                    <a:pt x="63" y="0"/>
                  </a:moveTo>
                  <a:lnTo>
                    <a:pt x="0" y="34"/>
                  </a:lnTo>
                  <a:lnTo>
                    <a:pt x="63" y="63"/>
                  </a:lnTo>
                  <a:lnTo>
                    <a:pt x="63"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1234" name="Freeform 23">
              <a:extLst>
                <a:ext uri="{FF2B5EF4-FFF2-40B4-BE49-F238E27FC236}">
                  <a16:creationId xmlns:a16="http://schemas.microsoft.com/office/drawing/2014/main" id="{03036C1C-438B-6145-B7A6-97D6F8024703}"/>
                </a:ext>
              </a:extLst>
            </p:cNvPr>
            <p:cNvSpPr>
              <a:spLocks/>
            </p:cNvSpPr>
            <p:nvPr/>
          </p:nvSpPr>
          <p:spPr bwMode="auto">
            <a:xfrm>
              <a:off x="4359" y="2875"/>
              <a:ext cx="67" cy="63"/>
            </a:xfrm>
            <a:custGeom>
              <a:avLst/>
              <a:gdLst>
                <a:gd name="T0" fmla="*/ 0 w 67"/>
                <a:gd name="T1" fmla="*/ 63 h 63"/>
                <a:gd name="T2" fmla="*/ 67 w 67"/>
                <a:gd name="T3" fmla="*/ 34 h 63"/>
                <a:gd name="T4" fmla="*/ 0 w 67"/>
                <a:gd name="T5" fmla="*/ 0 h 63"/>
                <a:gd name="T6" fmla="*/ 0 w 67"/>
                <a:gd name="T7" fmla="*/ 63 h 63"/>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7" h="63">
                  <a:moveTo>
                    <a:pt x="0" y="63"/>
                  </a:moveTo>
                  <a:lnTo>
                    <a:pt x="67" y="34"/>
                  </a:lnTo>
                  <a:lnTo>
                    <a:pt x="0" y="0"/>
                  </a:lnTo>
                  <a:lnTo>
                    <a:pt x="0" y="6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51220" name="Text Box 24">
            <a:extLst>
              <a:ext uri="{FF2B5EF4-FFF2-40B4-BE49-F238E27FC236}">
                <a16:creationId xmlns:a16="http://schemas.microsoft.com/office/drawing/2014/main" id="{CC56A829-8B98-C54D-A920-AE564A2A6FCC}"/>
              </a:ext>
            </a:extLst>
          </p:cNvPr>
          <p:cNvSpPr txBox="1">
            <a:spLocks noChangeArrowheads="1"/>
          </p:cNvSpPr>
          <p:nvPr/>
        </p:nvSpPr>
        <p:spPr bwMode="auto">
          <a:xfrm>
            <a:off x="1828800" y="5105401"/>
            <a:ext cx="2590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50000"/>
              </a:spcBef>
              <a:buFontTx/>
              <a:buNone/>
            </a:pPr>
            <a:r>
              <a:rPr lang="en-US" altLang="en-US" sz="2000"/>
              <a:t>Time</a:t>
            </a:r>
          </a:p>
        </p:txBody>
      </p:sp>
      <p:sp>
        <p:nvSpPr>
          <p:cNvPr id="51221" name="Line 25">
            <a:extLst>
              <a:ext uri="{FF2B5EF4-FFF2-40B4-BE49-F238E27FC236}">
                <a16:creationId xmlns:a16="http://schemas.microsoft.com/office/drawing/2014/main" id="{FEF2CF0D-F5A3-A34F-B8DE-6C64C4CB516A}"/>
              </a:ext>
            </a:extLst>
          </p:cNvPr>
          <p:cNvSpPr>
            <a:spLocks noChangeShapeType="1"/>
          </p:cNvSpPr>
          <p:nvPr/>
        </p:nvSpPr>
        <p:spPr bwMode="auto">
          <a:xfrm>
            <a:off x="2819400" y="2667000"/>
            <a:ext cx="0" cy="236220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1222" name="Text Box 26">
            <a:extLst>
              <a:ext uri="{FF2B5EF4-FFF2-40B4-BE49-F238E27FC236}">
                <a16:creationId xmlns:a16="http://schemas.microsoft.com/office/drawing/2014/main" id="{26491D13-B7BE-B041-BC6C-8811C90FF44D}"/>
              </a:ext>
            </a:extLst>
          </p:cNvPr>
          <p:cNvSpPr txBox="1">
            <a:spLocks noChangeArrowheads="1"/>
          </p:cNvSpPr>
          <p:nvPr/>
        </p:nvSpPr>
        <p:spPr bwMode="auto">
          <a:xfrm>
            <a:off x="1139382" y="3124201"/>
            <a:ext cx="1527618" cy="16312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a:spcBef>
                <a:spcPct val="50000"/>
              </a:spcBef>
              <a:buNone/>
            </a:pPr>
            <a:r>
              <a:rPr lang="en-US" altLang="en-US" sz="2000" dirty="0"/>
              <a:t>Risk of acute onset disease </a:t>
            </a:r>
            <a:r>
              <a:rPr lang="en-US" altLang="en-US" sz="2000" dirty="0">
                <a:solidFill>
                  <a:srgbClr val="0066FF"/>
                </a:solidFill>
              </a:rPr>
              <a:t>(MI)</a:t>
            </a:r>
            <a:endParaRPr lang="en-US" altLang="en-US" sz="2000" dirty="0">
              <a:solidFill>
                <a:srgbClr val="00B0F0"/>
              </a:solidFill>
            </a:endParaRPr>
          </a:p>
        </p:txBody>
      </p:sp>
      <p:sp>
        <p:nvSpPr>
          <p:cNvPr id="51224" name="Line 28">
            <a:extLst>
              <a:ext uri="{FF2B5EF4-FFF2-40B4-BE49-F238E27FC236}">
                <a16:creationId xmlns:a16="http://schemas.microsoft.com/office/drawing/2014/main" id="{1E095386-C2CB-184B-8B9C-0F1147DD361D}"/>
              </a:ext>
            </a:extLst>
          </p:cNvPr>
          <p:cNvSpPr>
            <a:spLocks noChangeShapeType="1"/>
          </p:cNvSpPr>
          <p:nvPr/>
        </p:nvSpPr>
        <p:spPr bwMode="auto">
          <a:xfrm>
            <a:off x="4191000" y="5334000"/>
            <a:ext cx="762000" cy="0"/>
          </a:xfrm>
          <a:prstGeom prst="line">
            <a:avLst/>
          </a:prstGeom>
          <a:noFill/>
          <a:ln w="28575">
            <a:solidFill>
              <a:srgbClr val="FF0000"/>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1225" name="Line 29">
            <a:extLst>
              <a:ext uri="{FF2B5EF4-FFF2-40B4-BE49-F238E27FC236}">
                <a16:creationId xmlns:a16="http://schemas.microsoft.com/office/drawing/2014/main" id="{29C2F8F2-96A4-7E4F-9239-F2D02FA21789}"/>
              </a:ext>
            </a:extLst>
          </p:cNvPr>
          <p:cNvSpPr>
            <a:spLocks noChangeShapeType="1"/>
          </p:cNvSpPr>
          <p:nvPr/>
        </p:nvSpPr>
        <p:spPr bwMode="auto">
          <a:xfrm>
            <a:off x="5029200" y="5334000"/>
            <a:ext cx="2209800" cy="0"/>
          </a:xfrm>
          <a:prstGeom prst="line">
            <a:avLst/>
          </a:prstGeom>
          <a:noFill/>
          <a:ln w="28575">
            <a:solidFill>
              <a:srgbClr val="FF0000"/>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1226" name="Line 30">
            <a:extLst>
              <a:ext uri="{FF2B5EF4-FFF2-40B4-BE49-F238E27FC236}">
                <a16:creationId xmlns:a16="http://schemas.microsoft.com/office/drawing/2014/main" id="{BBB3A60B-6C3F-6C41-92EE-26C7541D0816}"/>
              </a:ext>
            </a:extLst>
          </p:cNvPr>
          <p:cNvSpPr>
            <a:spLocks noChangeShapeType="1"/>
          </p:cNvSpPr>
          <p:nvPr/>
        </p:nvSpPr>
        <p:spPr bwMode="auto">
          <a:xfrm>
            <a:off x="7315200" y="5334000"/>
            <a:ext cx="1295400" cy="0"/>
          </a:xfrm>
          <a:prstGeom prst="line">
            <a:avLst/>
          </a:prstGeom>
          <a:noFill/>
          <a:ln w="28575">
            <a:solidFill>
              <a:srgbClr val="FF0000"/>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1227" name="Text Box 31">
            <a:extLst>
              <a:ext uri="{FF2B5EF4-FFF2-40B4-BE49-F238E27FC236}">
                <a16:creationId xmlns:a16="http://schemas.microsoft.com/office/drawing/2014/main" id="{F972F76D-8CE8-1E42-99DF-EB83F9EA3349}"/>
              </a:ext>
            </a:extLst>
          </p:cNvPr>
          <p:cNvSpPr txBox="1">
            <a:spLocks noChangeArrowheads="1"/>
          </p:cNvSpPr>
          <p:nvPr/>
        </p:nvSpPr>
        <p:spPr bwMode="auto">
          <a:xfrm>
            <a:off x="3810000" y="5715001"/>
            <a:ext cx="1295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50000"/>
              </a:spcBef>
              <a:buFontTx/>
              <a:buNone/>
            </a:pPr>
            <a:r>
              <a:rPr lang="en-US" altLang="en-US" sz="1800"/>
              <a:t>Induction</a:t>
            </a:r>
          </a:p>
        </p:txBody>
      </p:sp>
      <p:sp>
        <p:nvSpPr>
          <p:cNvPr id="51228" name="Text Box 32">
            <a:extLst>
              <a:ext uri="{FF2B5EF4-FFF2-40B4-BE49-F238E27FC236}">
                <a16:creationId xmlns:a16="http://schemas.microsoft.com/office/drawing/2014/main" id="{41B1D7AB-E3A3-7246-B642-21DD5314DB15}"/>
              </a:ext>
            </a:extLst>
          </p:cNvPr>
          <p:cNvSpPr txBox="1">
            <a:spLocks noChangeArrowheads="1"/>
          </p:cNvSpPr>
          <p:nvPr/>
        </p:nvSpPr>
        <p:spPr bwMode="auto">
          <a:xfrm>
            <a:off x="5486400" y="5791201"/>
            <a:ext cx="1524000" cy="7848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50000"/>
              </a:spcBef>
              <a:buFontTx/>
              <a:buNone/>
            </a:pPr>
            <a:r>
              <a:rPr lang="en-US" altLang="en-US" sz="1800" dirty="0"/>
              <a:t>Effect</a:t>
            </a:r>
          </a:p>
          <a:p>
            <a:pPr algn="ctr">
              <a:spcBef>
                <a:spcPct val="50000"/>
              </a:spcBef>
              <a:buNone/>
            </a:pPr>
            <a:r>
              <a:rPr lang="en-US" altLang="en-US" sz="1800" dirty="0">
                <a:solidFill>
                  <a:srgbClr val="0066FF"/>
                </a:solidFill>
              </a:rPr>
              <a:t>(Transient)</a:t>
            </a:r>
            <a:endParaRPr lang="en-US" altLang="en-US" sz="1800" dirty="0"/>
          </a:p>
        </p:txBody>
      </p:sp>
      <p:sp>
        <p:nvSpPr>
          <p:cNvPr id="51229" name="Text Box 33">
            <a:extLst>
              <a:ext uri="{FF2B5EF4-FFF2-40B4-BE49-F238E27FC236}">
                <a16:creationId xmlns:a16="http://schemas.microsoft.com/office/drawing/2014/main" id="{CCAE164C-055B-F74D-AC64-854F75D86DC0}"/>
              </a:ext>
            </a:extLst>
          </p:cNvPr>
          <p:cNvSpPr txBox="1">
            <a:spLocks noChangeArrowheads="1"/>
          </p:cNvSpPr>
          <p:nvPr/>
        </p:nvSpPr>
        <p:spPr bwMode="auto">
          <a:xfrm>
            <a:off x="7391400" y="5715001"/>
            <a:ext cx="1524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50000"/>
              </a:spcBef>
              <a:buFontTx/>
              <a:buNone/>
            </a:pPr>
            <a:r>
              <a:rPr lang="en-US" altLang="en-US" sz="1800"/>
              <a:t>Carry-over</a:t>
            </a:r>
          </a:p>
        </p:txBody>
      </p:sp>
      <p:sp>
        <p:nvSpPr>
          <p:cNvPr id="51230" name="Line 34">
            <a:extLst>
              <a:ext uri="{FF2B5EF4-FFF2-40B4-BE49-F238E27FC236}">
                <a16:creationId xmlns:a16="http://schemas.microsoft.com/office/drawing/2014/main" id="{448AE256-F58F-DA42-8C4B-A4676ACB1625}"/>
              </a:ext>
            </a:extLst>
          </p:cNvPr>
          <p:cNvSpPr>
            <a:spLocks noChangeShapeType="1"/>
          </p:cNvSpPr>
          <p:nvPr/>
        </p:nvSpPr>
        <p:spPr bwMode="auto">
          <a:xfrm>
            <a:off x="3429000" y="5334000"/>
            <a:ext cx="304800"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8" name="TextBox 5">
            <a:extLst>
              <a:ext uri="{FF2B5EF4-FFF2-40B4-BE49-F238E27FC236}">
                <a16:creationId xmlns:a16="http://schemas.microsoft.com/office/drawing/2014/main" id="{DE4056BC-9692-40E7-BB0A-D6A68ED321D5}"/>
              </a:ext>
            </a:extLst>
          </p:cNvPr>
          <p:cNvSpPr txBox="1">
            <a:spLocks noChangeArrowheads="1"/>
          </p:cNvSpPr>
          <p:nvPr/>
        </p:nvSpPr>
        <p:spPr bwMode="auto">
          <a:xfrm>
            <a:off x="7315200" y="406954"/>
            <a:ext cx="4514569"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800">
                <a:solidFill>
                  <a:schemeClr val="tx1"/>
                </a:solidFill>
                <a:latin typeface="Verdana" panose="020B0604030504040204" pitchFamily="34" charset="0"/>
                <a:ea typeface="MS PGothic" panose="020B0600070205080204" pitchFamily="34" charset="-128"/>
              </a:defRPr>
            </a:lvl1pPr>
            <a:lvl2pPr marL="37931725" indent="-37474525">
              <a:defRPr sz="2800">
                <a:solidFill>
                  <a:schemeClr val="tx1"/>
                </a:solidFill>
                <a:latin typeface="Verdana" panose="020B0604030504040204" pitchFamily="34" charset="0"/>
                <a:ea typeface="MS PGothic" panose="020B0600070205080204" pitchFamily="34" charset="-128"/>
              </a:defRPr>
            </a:lvl2pPr>
            <a:lvl3pPr>
              <a:defRPr sz="2800">
                <a:solidFill>
                  <a:schemeClr val="tx1"/>
                </a:solidFill>
                <a:latin typeface="Verdana" panose="020B0604030504040204" pitchFamily="34" charset="0"/>
                <a:ea typeface="MS PGothic" panose="020B0600070205080204" pitchFamily="34" charset="-128"/>
              </a:defRPr>
            </a:lvl3pPr>
            <a:lvl4pPr>
              <a:defRPr sz="2800">
                <a:solidFill>
                  <a:schemeClr val="tx1"/>
                </a:solidFill>
                <a:latin typeface="Verdana" panose="020B0604030504040204" pitchFamily="34" charset="0"/>
                <a:ea typeface="MS PGothic" panose="020B0600070205080204" pitchFamily="34" charset="-128"/>
              </a:defRPr>
            </a:lvl4pPr>
            <a:lvl5pPr>
              <a:defRPr sz="2800">
                <a:solidFill>
                  <a:schemeClr val="tx1"/>
                </a:solidFill>
                <a:latin typeface="Verdana" panose="020B0604030504040204" pitchFamily="34" charset="0"/>
                <a:ea typeface="MS PGothic" panose="020B0600070205080204" pitchFamily="34" charset="-128"/>
              </a:defRPr>
            </a:lvl5pPr>
            <a:lvl6pPr marL="457200" eaLnBrk="0" fontAlgn="base" hangingPunct="0">
              <a:spcBef>
                <a:spcPct val="0"/>
              </a:spcBef>
              <a:spcAft>
                <a:spcPct val="0"/>
              </a:spcAft>
              <a:defRPr sz="2800">
                <a:solidFill>
                  <a:schemeClr val="tx1"/>
                </a:solidFill>
                <a:latin typeface="Verdana" panose="020B0604030504040204" pitchFamily="34" charset="0"/>
                <a:ea typeface="MS PGothic" panose="020B0600070205080204" pitchFamily="34" charset="-128"/>
              </a:defRPr>
            </a:lvl6pPr>
            <a:lvl7pPr marL="914400" eaLnBrk="0" fontAlgn="base" hangingPunct="0">
              <a:spcBef>
                <a:spcPct val="0"/>
              </a:spcBef>
              <a:spcAft>
                <a:spcPct val="0"/>
              </a:spcAft>
              <a:defRPr sz="2800">
                <a:solidFill>
                  <a:schemeClr val="tx1"/>
                </a:solidFill>
                <a:latin typeface="Verdana" panose="020B0604030504040204" pitchFamily="34" charset="0"/>
                <a:ea typeface="MS PGothic" panose="020B0600070205080204" pitchFamily="34" charset="-128"/>
              </a:defRPr>
            </a:lvl7pPr>
            <a:lvl8pPr marL="1371600" eaLnBrk="0" fontAlgn="base" hangingPunct="0">
              <a:spcBef>
                <a:spcPct val="0"/>
              </a:spcBef>
              <a:spcAft>
                <a:spcPct val="0"/>
              </a:spcAft>
              <a:defRPr sz="2800">
                <a:solidFill>
                  <a:schemeClr val="tx1"/>
                </a:solidFill>
                <a:latin typeface="Verdana" panose="020B0604030504040204" pitchFamily="34" charset="0"/>
                <a:ea typeface="MS PGothic" panose="020B0600070205080204" pitchFamily="34" charset="-128"/>
              </a:defRPr>
            </a:lvl8pPr>
            <a:lvl9pPr marL="1828800" eaLnBrk="0" fontAlgn="base" hangingPunct="0">
              <a:spcBef>
                <a:spcPct val="0"/>
              </a:spcBef>
              <a:spcAft>
                <a:spcPct val="0"/>
              </a:spcAft>
              <a:defRPr sz="2800">
                <a:solidFill>
                  <a:schemeClr val="tx1"/>
                </a:solidFill>
                <a:latin typeface="Verdana" panose="020B0604030504040204" pitchFamily="34" charset="0"/>
                <a:ea typeface="MS PGothic" panose="020B0600070205080204" pitchFamily="34" charset="-128"/>
              </a:defRPr>
            </a:lvl9pPr>
          </a:lstStyle>
          <a:p>
            <a:pPr algn="ctr" eaLnBrk="1" hangingPunct="1">
              <a:defRPr/>
            </a:pPr>
            <a:r>
              <a:rPr lang="en-US" altLang="en-US" sz="1800" dirty="0">
                <a:latin typeface="+mn-lt"/>
              </a:rPr>
              <a:t>Maclure M. Am J Epidemiol 1991:133:144-53. </a:t>
            </a:r>
          </a:p>
        </p:txBody>
      </p:sp>
      <p:sp>
        <p:nvSpPr>
          <p:cNvPr id="37" name="Text Box 19">
            <a:extLst>
              <a:ext uri="{FF2B5EF4-FFF2-40B4-BE49-F238E27FC236}">
                <a16:creationId xmlns:a16="http://schemas.microsoft.com/office/drawing/2014/main" id="{CCB451D0-3A2F-134A-92C4-4366E2903562}"/>
              </a:ext>
            </a:extLst>
          </p:cNvPr>
          <p:cNvSpPr txBox="1">
            <a:spLocks noChangeArrowheads="1"/>
          </p:cNvSpPr>
          <p:nvPr/>
        </p:nvSpPr>
        <p:spPr bwMode="auto">
          <a:xfrm>
            <a:off x="3265046" y="2849562"/>
            <a:ext cx="1447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0066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r>
              <a:rPr lang="en-US" altLang="en-US" sz="2000" dirty="0"/>
              <a:t>Point</a:t>
            </a:r>
          </a:p>
          <a:p>
            <a:pPr algn="ctr" eaLnBrk="1" hangingPunct="1">
              <a:spcBef>
                <a:spcPct val="0"/>
              </a:spcBef>
              <a:buFontTx/>
              <a:buNone/>
            </a:pPr>
            <a:r>
              <a:rPr lang="en-US" altLang="en-US" sz="2000" dirty="0"/>
              <a:t>Exposure </a:t>
            </a:r>
            <a:r>
              <a:rPr lang="en-US" altLang="en-US" sz="2000" dirty="0">
                <a:solidFill>
                  <a:srgbClr val="0066FF"/>
                </a:solidFill>
              </a:rPr>
              <a:t>(Exercise)</a:t>
            </a:r>
          </a:p>
        </p:txBody>
      </p:sp>
    </p:spTree>
    <p:extLst>
      <p:ext uri="{BB962C8B-B14F-4D97-AF65-F5344CB8AC3E}">
        <p14:creationId xmlns:p14="http://schemas.microsoft.com/office/powerpoint/2010/main" val="110544834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Number Placeholder 5">
            <a:extLst>
              <a:ext uri="{FF2B5EF4-FFF2-40B4-BE49-F238E27FC236}">
                <a16:creationId xmlns:a16="http://schemas.microsoft.com/office/drawing/2014/main" id="{CD1928AD-55FC-C941-ABBD-4B2A1EE91D27}"/>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A759EFA5-388D-DB49-841A-9A997A734F11}" type="slidenum">
              <a:rPr lang="en-US" altLang="en-US" sz="1400" b="0">
                <a:latin typeface="Times New Roman" panose="02020603050405020304" pitchFamily="18" charset="0"/>
              </a:rPr>
              <a:pPr>
                <a:spcBef>
                  <a:spcPct val="0"/>
                </a:spcBef>
                <a:buFontTx/>
                <a:buNone/>
              </a:pPr>
              <a:t>28</a:t>
            </a:fld>
            <a:endParaRPr lang="en-US" altLang="en-US" sz="1400" b="0">
              <a:latin typeface="Times New Roman" panose="02020603050405020304" pitchFamily="18" charset="0"/>
            </a:endParaRPr>
          </a:p>
        </p:txBody>
      </p:sp>
      <p:sp>
        <p:nvSpPr>
          <p:cNvPr id="58371" name="Rectangle 2">
            <a:extLst>
              <a:ext uri="{FF2B5EF4-FFF2-40B4-BE49-F238E27FC236}">
                <a16:creationId xmlns:a16="http://schemas.microsoft.com/office/drawing/2014/main" id="{F64A24A3-1234-8040-9EE8-CFB9DC86E662}"/>
              </a:ext>
            </a:extLst>
          </p:cNvPr>
          <p:cNvSpPr>
            <a:spLocks noGrp="1" noChangeArrowheads="1"/>
          </p:cNvSpPr>
          <p:nvPr>
            <p:ph type="title"/>
          </p:nvPr>
        </p:nvSpPr>
        <p:spPr/>
        <p:txBody>
          <a:bodyPr/>
          <a:lstStyle/>
          <a:p>
            <a:pPr eaLnBrk="1" hangingPunct="1"/>
            <a:r>
              <a:rPr lang="en-US" altLang="en-US" b="0" dirty="0"/>
              <a:t>Effect period</a:t>
            </a:r>
            <a:endParaRPr lang="en-US" altLang="en-US" dirty="0"/>
          </a:p>
        </p:txBody>
      </p:sp>
      <p:sp>
        <p:nvSpPr>
          <p:cNvPr id="54276" name="Text Box 3">
            <a:extLst>
              <a:ext uri="{FF2B5EF4-FFF2-40B4-BE49-F238E27FC236}">
                <a16:creationId xmlns:a16="http://schemas.microsoft.com/office/drawing/2014/main" id="{62A0FBCE-A95B-8B4F-A9CB-0F8C965A9CAC}"/>
              </a:ext>
            </a:extLst>
          </p:cNvPr>
          <p:cNvSpPr txBox="1">
            <a:spLocks noChangeArrowheads="1"/>
          </p:cNvSpPr>
          <p:nvPr/>
        </p:nvSpPr>
        <p:spPr bwMode="auto">
          <a:xfrm>
            <a:off x="838200" y="1951893"/>
            <a:ext cx="10515600" cy="35240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457200" indent="-457200">
              <a:spcBef>
                <a:spcPct val="20000"/>
              </a:spcBef>
              <a:buChar char="•"/>
              <a:defRPr sz="3200" b="1">
                <a:solidFill>
                  <a:schemeClr val="tx1"/>
                </a:solidFill>
                <a:latin typeface="Arial Rounded MT Bold" panose="020F0704030504030204" pitchFamily="34" charset="77"/>
              </a:defRPr>
            </a:lvl1pPr>
            <a:lvl2pPr marL="342900" indent="-57150">
              <a:spcBef>
                <a:spcPct val="20000"/>
              </a:spcBef>
              <a:buChar char="–"/>
              <a:defRPr sz="2800" b="1">
                <a:solidFill>
                  <a:schemeClr val="tx1"/>
                </a:solidFill>
                <a:latin typeface="Arial Rounded MT Bold" panose="020F0704030504030204" pitchFamily="34" charset="77"/>
              </a:defRPr>
            </a:lvl2pPr>
            <a:lvl3pPr marL="971550" indent="-457200">
              <a:spcBef>
                <a:spcPct val="20000"/>
              </a:spcBef>
              <a:buChar char="•"/>
              <a:defRPr sz="2400" b="1">
                <a:solidFill>
                  <a:schemeClr val="tx1"/>
                </a:solidFill>
                <a:latin typeface="Arial Rounded MT Bold" panose="020F0704030504030204" pitchFamily="34" charset="77"/>
              </a:defRPr>
            </a:lvl3pPr>
            <a:lvl4pPr marL="2114550" indent="-228600">
              <a:spcBef>
                <a:spcPct val="20000"/>
              </a:spcBef>
              <a:buChar char="–"/>
              <a:defRPr sz="2000" b="1">
                <a:solidFill>
                  <a:schemeClr val="tx1"/>
                </a:solidFill>
                <a:latin typeface="Arial Rounded MT Bold" panose="020F0704030504030204" pitchFamily="34" charset="77"/>
              </a:defRPr>
            </a:lvl4pPr>
            <a:lvl5pPr marL="2228850" indent="-228600">
              <a:spcBef>
                <a:spcPct val="20000"/>
              </a:spcBef>
              <a:buChar char="»"/>
              <a:defRPr sz="2000" b="1">
                <a:solidFill>
                  <a:schemeClr val="tx1"/>
                </a:solidFill>
                <a:latin typeface="Arial Rounded MT Bold" panose="020F0704030504030204" pitchFamily="34" charset="77"/>
              </a:defRPr>
            </a:lvl5pPr>
            <a:lvl6pPr marL="268605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314325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60045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405765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ts val="600"/>
              </a:spcBef>
            </a:pPr>
            <a:r>
              <a:rPr lang="en-US" altLang="en-US" sz="2800" b="0" dirty="0">
                <a:latin typeface="Helvetica Neue" panose="02000503000000020004" pitchFamily="2" charset="0"/>
                <a:ea typeface="Helvetica Neue" panose="02000503000000020004" pitchFamily="2" charset="0"/>
                <a:cs typeface="Helvetica Neue" panose="02000503000000020004" pitchFamily="2" charset="0"/>
              </a:rPr>
              <a:t>Duration of effect-window?</a:t>
            </a:r>
          </a:p>
          <a:p>
            <a:pPr>
              <a:spcBef>
                <a:spcPts val="600"/>
              </a:spcBef>
            </a:pPr>
            <a:r>
              <a:rPr lang="en-US" altLang="en-US" sz="2800" b="0" dirty="0">
                <a:latin typeface="Helvetica Neue" panose="02000503000000020004" pitchFamily="2" charset="0"/>
                <a:ea typeface="Helvetica Neue" panose="02000503000000020004" pitchFamily="2" charset="0"/>
                <a:cs typeface="Helvetica Neue" panose="02000503000000020004" pitchFamily="2" charset="0"/>
              </a:rPr>
              <a:t>Carry-over?</a:t>
            </a:r>
          </a:p>
          <a:p>
            <a:pPr>
              <a:spcBef>
                <a:spcPts val="600"/>
              </a:spcBef>
            </a:pPr>
            <a:r>
              <a:rPr lang="en-US" altLang="en-US" sz="2800" b="0" dirty="0">
                <a:latin typeface="Helvetica Neue" panose="02000503000000020004" pitchFamily="2" charset="0"/>
                <a:ea typeface="Helvetica Neue" panose="02000503000000020004" pitchFamily="2" charset="0"/>
                <a:cs typeface="Helvetica Neue" panose="02000503000000020004" pitchFamily="2" charset="0"/>
              </a:rPr>
              <a:t>Investigator chooses unit of analysis (duration)</a:t>
            </a:r>
          </a:p>
          <a:p>
            <a:pPr lvl="1">
              <a:spcBef>
                <a:spcPts val="600"/>
              </a:spcBef>
            </a:pP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 Depends on:</a:t>
            </a:r>
          </a:p>
          <a:p>
            <a:pPr lvl="2" eaLnBrk="1" hangingPunct="1">
              <a:spcBef>
                <a:spcPct val="0"/>
              </a:spcBef>
            </a:pPr>
            <a:r>
              <a:rPr lang="en-US" altLang="en-US" b="0" dirty="0">
                <a:latin typeface="Helvetica Neue" panose="02000503000000020004" pitchFamily="2" charset="0"/>
                <a:ea typeface="Helvetica Neue" panose="02000503000000020004" pitchFamily="2" charset="0"/>
                <a:cs typeface="Helvetica Neue" panose="02000503000000020004" pitchFamily="2" charset="0"/>
              </a:rPr>
              <a:t>Hypothesis</a:t>
            </a:r>
          </a:p>
          <a:p>
            <a:pPr lvl="2" eaLnBrk="1" hangingPunct="1">
              <a:spcBef>
                <a:spcPct val="0"/>
              </a:spcBef>
            </a:pPr>
            <a:r>
              <a:rPr lang="en-US" altLang="en-US" b="0" dirty="0">
                <a:latin typeface="Helvetica Neue" panose="02000503000000020004" pitchFamily="2" charset="0"/>
                <a:ea typeface="Helvetica Neue" panose="02000503000000020004" pitchFamily="2" charset="0"/>
                <a:cs typeface="Helvetica Neue" panose="02000503000000020004" pitchFamily="2" charset="0"/>
              </a:rPr>
              <a:t>Exposure</a:t>
            </a:r>
          </a:p>
          <a:p>
            <a:pPr lvl="2" eaLnBrk="1" hangingPunct="1">
              <a:spcBef>
                <a:spcPct val="0"/>
              </a:spcBef>
            </a:pPr>
            <a:r>
              <a:rPr lang="en-US" altLang="en-US" b="0" dirty="0">
                <a:latin typeface="Helvetica Neue" panose="02000503000000020004" pitchFamily="2" charset="0"/>
                <a:ea typeface="Helvetica Neue" panose="02000503000000020004" pitchFamily="2" charset="0"/>
                <a:cs typeface="Helvetica Neue" panose="02000503000000020004" pitchFamily="2" charset="0"/>
              </a:rPr>
              <a:t>Outcome</a:t>
            </a:r>
          </a:p>
          <a:p>
            <a:pPr lvl="1">
              <a:spcBef>
                <a:spcPct val="0"/>
              </a:spcBef>
            </a:pPr>
            <a:r>
              <a:rPr lang="en-US" altLang="en-US" b="0" dirty="0">
                <a:latin typeface="Helvetica Neue" panose="02000503000000020004" pitchFamily="2" charset="0"/>
                <a:ea typeface="Helvetica Neue" panose="02000503000000020004" pitchFamily="2" charset="0"/>
                <a:cs typeface="Helvetica Neue" panose="02000503000000020004" pitchFamily="2" charset="0"/>
              </a:rPr>
              <a:t>Empirically defined = maximizes RR</a:t>
            </a:r>
          </a:p>
        </p:txBody>
      </p:sp>
    </p:spTree>
    <p:extLst>
      <p:ext uri="{BB962C8B-B14F-4D97-AF65-F5344CB8AC3E}">
        <p14:creationId xmlns:p14="http://schemas.microsoft.com/office/powerpoint/2010/main" val="261323706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1">
            <a:extLst>
              <a:ext uri="{FF2B5EF4-FFF2-40B4-BE49-F238E27FC236}">
                <a16:creationId xmlns:a16="http://schemas.microsoft.com/office/drawing/2014/main" id="{95E272F1-1577-1E44-9022-7C67C5231318}"/>
              </a:ext>
            </a:extLst>
          </p:cNvPr>
          <p:cNvSpPr>
            <a:spLocks noGrp="1" noChangeArrowheads="1"/>
          </p:cNvSpPr>
          <p:nvPr>
            <p:ph type="title"/>
          </p:nvPr>
        </p:nvSpPr>
        <p:spPr/>
        <p:txBody>
          <a:bodyPr/>
          <a:lstStyle/>
          <a:p>
            <a:pPr eaLnBrk="1" hangingPunct="1"/>
            <a:r>
              <a:rPr lang="en-US" altLang="en-US"/>
              <a:t>Exertion and MI</a:t>
            </a:r>
          </a:p>
        </p:txBody>
      </p:sp>
      <p:sp>
        <p:nvSpPr>
          <p:cNvPr id="60419" name="Slide Number Placeholder 3">
            <a:extLst>
              <a:ext uri="{FF2B5EF4-FFF2-40B4-BE49-F238E27FC236}">
                <a16:creationId xmlns:a16="http://schemas.microsoft.com/office/drawing/2014/main" id="{ACD10969-F848-604C-B116-6E2F52E1A5CA}"/>
              </a:ext>
            </a:extLst>
          </p:cNvPr>
          <p:cNvSpPr>
            <a:spLocks noGrp="1"/>
          </p:cNvSpPr>
          <p:nvPr>
            <p:ph type="sldNum" sz="quarter" idx="12"/>
          </p:nvPr>
        </p:nvSpPr>
        <p:spPr>
          <a:xfrm>
            <a:off x="2209800" y="6248400"/>
            <a:ext cx="1905000" cy="457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l">
              <a:spcBef>
                <a:spcPct val="0"/>
              </a:spcBef>
              <a:buFontTx/>
              <a:buNone/>
            </a:pPr>
            <a:fld id="{09B34B26-3FF4-674F-B040-47F57561512E}" type="slidenum">
              <a:rPr lang="en-US" altLang="en-US" sz="1200" b="0">
                <a:latin typeface="Verdana" panose="020B0604030504040204" pitchFamily="34" charset="0"/>
                <a:ea typeface="MS PGothic" panose="020B0600070205080204" pitchFamily="34" charset="-128"/>
              </a:rPr>
              <a:pPr algn="l">
                <a:spcBef>
                  <a:spcPct val="0"/>
                </a:spcBef>
                <a:buFontTx/>
                <a:buNone/>
              </a:pPr>
              <a:t>29</a:t>
            </a:fld>
            <a:endParaRPr lang="en-US" altLang="en-US" sz="1200" b="0">
              <a:latin typeface="Verdana" panose="020B0604030504040204" pitchFamily="34" charset="0"/>
              <a:ea typeface="MS PGothic" panose="020B0600070205080204" pitchFamily="34" charset="-128"/>
            </a:endParaRPr>
          </a:p>
        </p:txBody>
      </p:sp>
      <p:sp>
        <p:nvSpPr>
          <p:cNvPr id="55300" name="TextBox 5">
            <a:extLst>
              <a:ext uri="{FF2B5EF4-FFF2-40B4-BE49-F238E27FC236}">
                <a16:creationId xmlns:a16="http://schemas.microsoft.com/office/drawing/2014/main" id="{2A5F8B31-FE05-492B-8992-3FA87D64FE76}"/>
              </a:ext>
            </a:extLst>
          </p:cNvPr>
          <p:cNvSpPr txBox="1">
            <a:spLocks noChangeArrowheads="1"/>
          </p:cNvSpPr>
          <p:nvPr/>
        </p:nvSpPr>
        <p:spPr bwMode="auto">
          <a:xfrm>
            <a:off x="2667001" y="6324600"/>
            <a:ext cx="5516563"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Verdana" panose="020B0604030504040204" pitchFamily="34" charset="0"/>
                <a:ea typeface="MS PGothic" panose="020B0600070205080204" pitchFamily="34" charset="-128"/>
              </a:defRPr>
            </a:lvl1pPr>
            <a:lvl2pPr marL="37931725" indent="-37474525">
              <a:defRPr sz="2800">
                <a:solidFill>
                  <a:schemeClr val="tx1"/>
                </a:solidFill>
                <a:latin typeface="Verdana" panose="020B0604030504040204" pitchFamily="34" charset="0"/>
                <a:ea typeface="MS PGothic" panose="020B0600070205080204" pitchFamily="34" charset="-128"/>
              </a:defRPr>
            </a:lvl2pPr>
            <a:lvl3pPr>
              <a:defRPr sz="2800">
                <a:solidFill>
                  <a:schemeClr val="tx1"/>
                </a:solidFill>
                <a:latin typeface="Verdana" panose="020B0604030504040204" pitchFamily="34" charset="0"/>
                <a:ea typeface="MS PGothic" panose="020B0600070205080204" pitchFamily="34" charset="-128"/>
              </a:defRPr>
            </a:lvl3pPr>
            <a:lvl4pPr>
              <a:defRPr sz="2800">
                <a:solidFill>
                  <a:schemeClr val="tx1"/>
                </a:solidFill>
                <a:latin typeface="Verdana" panose="020B0604030504040204" pitchFamily="34" charset="0"/>
                <a:ea typeface="MS PGothic" panose="020B0600070205080204" pitchFamily="34" charset="-128"/>
              </a:defRPr>
            </a:lvl4pPr>
            <a:lvl5pPr>
              <a:defRPr sz="2800">
                <a:solidFill>
                  <a:schemeClr val="tx1"/>
                </a:solidFill>
                <a:latin typeface="Verdana" panose="020B0604030504040204" pitchFamily="34" charset="0"/>
                <a:ea typeface="MS PGothic" panose="020B0600070205080204" pitchFamily="34" charset="-128"/>
              </a:defRPr>
            </a:lvl5pPr>
            <a:lvl6pPr marL="457200" eaLnBrk="0" fontAlgn="base" hangingPunct="0">
              <a:spcBef>
                <a:spcPct val="0"/>
              </a:spcBef>
              <a:spcAft>
                <a:spcPct val="0"/>
              </a:spcAft>
              <a:defRPr sz="2800">
                <a:solidFill>
                  <a:schemeClr val="tx1"/>
                </a:solidFill>
                <a:latin typeface="Verdana" panose="020B0604030504040204" pitchFamily="34" charset="0"/>
                <a:ea typeface="MS PGothic" panose="020B0600070205080204" pitchFamily="34" charset="-128"/>
              </a:defRPr>
            </a:lvl6pPr>
            <a:lvl7pPr marL="914400" eaLnBrk="0" fontAlgn="base" hangingPunct="0">
              <a:spcBef>
                <a:spcPct val="0"/>
              </a:spcBef>
              <a:spcAft>
                <a:spcPct val="0"/>
              </a:spcAft>
              <a:defRPr sz="2800">
                <a:solidFill>
                  <a:schemeClr val="tx1"/>
                </a:solidFill>
                <a:latin typeface="Verdana" panose="020B0604030504040204" pitchFamily="34" charset="0"/>
                <a:ea typeface="MS PGothic" panose="020B0600070205080204" pitchFamily="34" charset="-128"/>
              </a:defRPr>
            </a:lvl7pPr>
            <a:lvl8pPr marL="1371600" eaLnBrk="0" fontAlgn="base" hangingPunct="0">
              <a:spcBef>
                <a:spcPct val="0"/>
              </a:spcBef>
              <a:spcAft>
                <a:spcPct val="0"/>
              </a:spcAft>
              <a:defRPr sz="2800">
                <a:solidFill>
                  <a:schemeClr val="tx1"/>
                </a:solidFill>
                <a:latin typeface="Verdana" panose="020B0604030504040204" pitchFamily="34" charset="0"/>
                <a:ea typeface="MS PGothic" panose="020B0600070205080204" pitchFamily="34" charset="-128"/>
              </a:defRPr>
            </a:lvl8pPr>
            <a:lvl9pPr marL="1828800" eaLnBrk="0" fontAlgn="base" hangingPunct="0">
              <a:spcBef>
                <a:spcPct val="0"/>
              </a:spcBef>
              <a:spcAft>
                <a:spcPct val="0"/>
              </a:spcAft>
              <a:defRPr sz="2800">
                <a:solidFill>
                  <a:schemeClr val="tx1"/>
                </a:solidFill>
                <a:latin typeface="Verdana" panose="020B0604030504040204" pitchFamily="34" charset="0"/>
                <a:ea typeface="MS PGothic" panose="020B0600070205080204" pitchFamily="34" charset="-128"/>
              </a:defRPr>
            </a:lvl9pPr>
          </a:lstStyle>
          <a:p>
            <a:pPr algn="ctr" eaLnBrk="1" hangingPunct="1">
              <a:defRPr/>
            </a:pPr>
            <a:r>
              <a:rPr lang="en-US" altLang="en-US" sz="1600" dirty="0" err="1">
                <a:latin typeface="+mn-lt"/>
              </a:rPr>
              <a:t>Mittleman</a:t>
            </a:r>
            <a:r>
              <a:rPr lang="en-US" altLang="en-US" sz="1600" dirty="0">
                <a:latin typeface="+mn-lt"/>
              </a:rPr>
              <a:t> M et al. N </a:t>
            </a:r>
            <a:r>
              <a:rPr lang="en-US" altLang="en-US" sz="1600" dirty="0" err="1">
                <a:latin typeface="+mn-lt"/>
              </a:rPr>
              <a:t>Engl</a:t>
            </a:r>
            <a:r>
              <a:rPr lang="en-US" altLang="en-US" sz="1600" dirty="0">
                <a:latin typeface="+mn-lt"/>
              </a:rPr>
              <a:t> J Med 1993; 329:1677-168</a:t>
            </a:r>
          </a:p>
        </p:txBody>
      </p:sp>
      <p:pic>
        <p:nvPicPr>
          <p:cNvPr id="60421" name="Picture 8">
            <a:extLst>
              <a:ext uri="{FF2B5EF4-FFF2-40B4-BE49-F238E27FC236}">
                <a16:creationId xmlns:a16="http://schemas.microsoft.com/office/drawing/2014/main" id="{19749D31-956D-5F48-A504-FF932EC2F947}"/>
              </a:ext>
            </a:extLst>
          </p:cNvPr>
          <p:cNvPicPr>
            <a:picLocks noChangeAspect="1"/>
          </p:cNvPicPr>
          <p:nvPr/>
        </p:nvPicPr>
        <p:blipFill>
          <a:blip r:embed="rId3">
            <a:clrChange>
              <a:clrFrom>
                <a:srgbClr val="FEFFFD"/>
              </a:clrFrom>
              <a:clrTo>
                <a:srgbClr val="FEFFFD">
                  <a:alpha val="0"/>
                </a:srgbClr>
              </a:clrTo>
            </a:clrChange>
            <a:extLst>
              <a:ext uri="{28A0092B-C50C-407E-A947-70E740481C1C}">
                <a14:useLocalDpi xmlns:a14="http://schemas.microsoft.com/office/drawing/2010/main" val="0"/>
              </a:ext>
            </a:extLst>
          </a:blip>
          <a:srcRect/>
          <a:stretch>
            <a:fillRect/>
          </a:stretch>
        </p:blipFill>
        <p:spPr bwMode="auto">
          <a:xfrm>
            <a:off x="2590800" y="2209801"/>
            <a:ext cx="3721100" cy="3852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0422" name="TextBox 1">
            <a:extLst>
              <a:ext uri="{FF2B5EF4-FFF2-40B4-BE49-F238E27FC236}">
                <a16:creationId xmlns:a16="http://schemas.microsoft.com/office/drawing/2014/main" id="{303FE9D5-C54C-B842-8A8F-95136EBEB2F7}"/>
              </a:ext>
            </a:extLst>
          </p:cNvPr>
          <p:cNvSpPr txBox="1">
            <a:spLocks noChangeArrowheads="1"/>
          </p:cNvSpPr>
          <p:nvPr/>
        </p:nvSpPr>
        <p:spPr bwMode="auto">
          <a:xfrm>
            <a:off x="5425282" y="2461438"/>
            <a:ext cx="6084276" cy="1508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lnSpc>
                <a:spcPct val="90000"/>
              </a:lnSpc>
              <a:spcBef>
                <a:spcPct val="0"/>
              </a:spcBef>
              <a:buFontTx/>
              <a:buNone/>
            </a:pPr>
            <a:r>
              <a:rPr lang="en-US" altLang="en-US" sz="2000" b="0" dirty="0">
                <a:latin typeface="Helvetica Neue" panose="02000503000000020004" pitchFamily="2" charset="0"/>
                <a:ea typeface="Helvetica Neue" panose="02000503000000020004" pitchFamily="2" charset="0"/>
                <a:cs typeface="Helvetica Neue" panose="02000503000000020004" pitchFamily="2" charset="0"/>
              </a:rPr>
              <a:t>It appears relevant effect period has no delay</a:t>
            </a:r>
          </a:p>
          <a:p>
            <a:pPr eaLnBrk="1" hangingPunct="1">
              <a:lnSpc>
                <a:spcPct val="90000"/>
              </a:lnSpc>
              <a:spcBef>
                <a:spcPct val="0"/>
              </a:spcBef>
              <a:buFontTx/>
              <a:buNone/>
            </a:pPr>
            <a:endParaRPr lang="en-US" altLang="en-US" sz="2000" b="0" dirty="0">
              <a:latin typeface="Helvetica Neue" panose="02000503000000020004" pitchFamily="2" charset="0"/>
              <a:ea typeface="Helvetica Neue" panose="02000503000000020004" pitchFamily="2" charset="0"/>
              <a:cs typeface="Helvetica Neue" panose="02000503000000020004" pitchFamily="2" charset="0"/>
            </a:endParaRPr>
          </a:p>
          <a:p>
            <a:pPr eaLnBrk="1" hangingPunct="1">
              <a:lnSpc>
                <a:spcPct val="90000"/>
              </a:lnSpc>
              <a:spcBef>
                <a:spcPct val="0"/>
              </a:spcBef>
              <a:buFontTx/>
              <a:buNone/>
            </a:pPr>
            <a:r>
              <a:rPr lang="en-US" altLang="en-US" sz="2000" b="0" dirty="0">
                <a:latin typeface="Helvetica Neue" panose="02000503000000020004" pitchFamily="2" charset="0"/>
                <a:ea typeface="Helvetica Neue" panose="02000503000000020004" pitchFamily="2" charset="0"/>
                <a:cs typeface="Helvetica Neue" panose="02000503000000020004" pitchFamily="2" charset="0"/>
              </a:rPr>
              <a:t>Note: If effect period was selected to be 2 hours instead of 1, we would have a diluted RR (3?)  </a:t>
            </a:r>
          </a:p>
          <a:p>
            <a:pPr eaLnBrk="1" hangingPunct="1">
              <a:spcBef>
                <a:spcPct val="0"/>
              </a:spcBef>
              <a:buFontTx/>
              <a:buNone/>
            </a:pPr>
            <a:endParaRPr lang="en-US" altLang="en-US" sz="2000" b="0" dirty="0">
              <a:latin typeface="Helvetica Neue" panose="02000503000000020004" pitchFamily="2" charset="0"/>
              <a:ea typeface="Helvetica Neue" panose="02000503000000020004" pitchFamily="2" charset="0"/>
              <a:cs typeface="Helvetica Neue" panose="02000503000000020004" pitchFamily="2" charset="0"/>
            </a:endParaRPr>
          </a:p>
        </p:txBody>
      </p:sp>
    </p:spTree>
    <p:extLst>
      <p:ext uri="{BB962C8B-B14F-4D97-AF65-F5344CB8AC3E}">
        <p14:creationId xmlns:p14="http://schemas.microsoft.com/office/powerpoint/2010/main" val="25977556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Appropriate or Over Matching?</a:t>
            </a:r>
          </a:p>
        </p:txBody>
      </p:sp>
      <p:sp>
        <p:nvSpPr>
          <p:cNvPr id="3" name="Content Placeholder 2"/>
          <p:cNvSpPr>
            <a:spLocks noGrp="1"/>
          </p:cNvSpPr>
          <p:nvPr>
            <p:ph idx="1"/>
          </p:nvPr>
        </p:nvSpPr>
        <p:spPr/>
        <p:txBody>
          <a:bodyPr>
            <a:normAutofit/>
          </a:bodyPr>
          <a:lstStyle/>
          <a:p>
            <a:r>
              <a:rPr lang="en-US" sz="3200" dirty="0"/>
              <a:t>Matching factor is a confounder</a:t>
            </a:r>
          </a:p>
        </p:txBody>
      </p:sp>
      <p:graphicFrame>
        <p:nvGraphicFramePr>
          <p:cNvPr id="4" name="Table 3"/>
          <p:cNvGraphicFramePr>
            <a:graphicFrameLocks noGrp="1"/>
          </p:cNvGraphicFramePr>
          <p:nvPr/>
        </p:nvGraphicFramePr>
        <p:xfrm>
          <a:off x="2540000" y="4646899"/>
          <a:ext cx="7079963" cy="1828800"/>
        </p:xfrm>
        <a:graphic>
          <a:graphicData uri="http://schemas.openxmlformats.org/drawingml/2006/table">
            <a:tbl>
              <a:tblPr firstRow="1" bandRow="1">
                <a:tableStyleId>{5C22544A-7EE6-4342-B048-85BDC9FD1C3A}</a:tableStyleId>
              </a:tblPr>
              <a:tblGrid>
                <a:gridCol w="1803767">
                  <a:extLst>
                    <a:ext uri="{9D8B030D-6E8A-4147-A177-3AD203B41FA5}">
                      <a16:colId xmlns:a16="http://schemas.microsoft.com/office/drawing/2014/main" val="20000"/>
                    </a:ext>
                  </a:extLst>
                </a:gridCol>
                <a:gridCol w="2684562">
                  <a:extLst>
                    <a:ext uri="{9D8B030D-6E8A-4147-A177-3AD203B41FA5}">
                      <a16:colId xmlns:a16="http://schemas.microsoft.com/office/drawing/2014/main" val="20001"/>
                    </a:ext>
                  </a:extLst>
                </a:gridCol>
                <a:gridCol w="2591634">
                  <a:extLst>
                    <a:ext uri="{9D8B030D-6E8A-4147-A177-3AD203B41FA5}">
                      <a16:colId xmlns:a16="http://schemas.microsoft.com/office/drawing/2014/main" val="20002"/>
                    </a:ext>
                  </a:extLst>
                </a:gridCol>
              </a:tblGrid>
              <a:tr h="370840">
                <a:tc>
                  <a:txBody>
                    <a:bodyPr/>
                    <a:lstStyle/>
                    <a:p>
                      <a:endParaRPr lang="en-US" sz="2400" dirty="0"/>
                    </a:p>
                  </a:txBody>
                  <a:tcPr/>
                </a:tc>
                <a:tc gridSpan="2">
                  <a:txBody>
                    <a:bodyPr/>
                    <a:lstStyle/>
                    <a:p>
                      <a:pPr algn="ctr"/>
                      <a:r>
                        <a:rPr lang="en-US" sz="2400" dirty="0"/>
                        <a:t>Analysis</a:t>
                      </a:r>
                    </a:p>
                  </a:txBody>
                  <a:tcPr anchor="ctr"/>
                </a:tc>
                <a:tc hMerge="1">
                  <a:txBody>
                    <a:bodyPr/>
                    <a:lstStyle/>
                    <a:p>
                      <a:endParaRPr lang="en-US" dirty="0"/>
                    </a:p>
                  </a:txBody>
                  <a:tcPr/>
                </a:tc>
                <a:extLst>
                  <a:ext uri="{0D108BD9-81ED-4DB2-BD59-A6C34878D82A}">
                    <a16:rowId xmlns:a16="http://schemas.microsoft.com/office/drawing/2014/main" val="10000"/>
                  </a:ext>
                </a:extLst>
              </a:tr>
              <a:tr h="370840">
                <a:tc>
                  <a:txBody>
                    <a:bodyPr/>
                    <a:lstStyle/>
                    <a:p>
                      <a:r>
                        <a:rPr lang="en-US" sz="2400" b="1" dirty="0"/>
                        <a:t>Design</a:t>
                      </a:r>
                    </a:p>
                  </a:txBody>
                  <a:tcPr/>
                </a:tc>
                <a:tc>
                  <a:txBody>
                    <a:bodyPr/>
                    <a:lstStyle/>
                    <a:p>
                      <a:r>
                        <a:rPr lang="en-US" sz="2400" b="1" dirty="0"/>
                        <a:t>Stratified</a:t>
                      </a:r>
                    </a:p>
                  </a:txBody>
                  <a:tcPr/>
                </a:tc>
                <a:tc>
                  <a:txBody>
                    <a:bodyPr/>
                    <a:lstStyle/>
                    <a:p>
                      <a:r>
                        <a:rPr lang="en-US" sz="2400" b="1" dirty="0"/>
                        <a:t>Not Stratified</a:t>
                      </a:r>
                    </a:p>
                  </a:txBody>
                  <a:tcPr/>
                </a:tc>
                <a:extLst>
                  <a:ext uri="{0D108BD9-81ED-4DB2-BD59-A6C34878D82A}">
                    <a16:rowId xmlns:a16="http://schemas.microsoft.com/office/drawing/2014/main" val="10001"/>
                  </a:ext>
                </a:extLst>
              </a:tr>
              <a:tr h="370840">
                <a:tc>
                  <a:txBody>
                    <a:bodyPr/>
                    <a:lstStyle/>
                    <a:p>
                      <a:r>
                        <a:rPr lang="en-US" sz="2400" dirty="0"/>
                        <a:t>Matched</a:t>
                      </a:r>
                    </a:p>
                  </a:txBody>
                  <a:tcPr/>
                </a:tc>
                <a:tc>
                  <a:txBody>
                    <a:bodyPr/>
                    <a:lstStyle/>
                    <a:p>
                      <a:pPr algn="ctr"/>
                      <a:endParaRPr lang="en-US" sz="2400" dirty="0"/>
                    </a:p>
                  </a:txBody>
                  <a:tcPr/>
                </a:tc>
                <a:tc>
                  <a:txBody>
                    <a:bodyPr/>
                    <a:lstStyle/>
                    <a:p>
                      <a:pPr algn="ctr"/>
                      <a:endParaRPr lang="en-US" sz="2400" dirty="0"/>
                    </a:p>
                  </a:txBody>
                  <a:tcPr/>
                </a:tc>
                <a:extLst>
                  <a:ext uri="{0D108BD9-81ED-4DB2-BD59-A6C34878D82A}">
                    <a16:rowId xmlns:a16="http://schemas.microsoft.com/office/drawing/2014/main" val="10002"/>
                  </a:ext>
                </a:extLst>
              </a:tr>
              <a:tr h="370840">
                <a:tc>
                  <a:txBody>
                    <a:bodyPr/>
                    <a:lstStyle/>
                    <a:p>
                      <a:r>
                        <a:rPr lang="en-US" sz="2400" dirty="0"/>
                        <a:t>Not matched</a:t>
                      </a:r>
                    </a:p>
                  </a:txBody>
                  <a:tcPr/>
                </a:tc>
                <a:tc>
                  <a:txBody>
                    <a:bodyPr/>
                    <a:lstStyle/>
                    <a:p>
                      <a:pPr algn="ctr"/>
                      <a:endParaRPr lang="en-US" sz="2400" dirty="0"/>
                    </a:p>
                  </a:txBody>
                  <a:tcPr/>
                </a:tc>
                <a:tc>
                  <a:txBody>
                    <a:bodyPr/>
                    <a:lstStyle/>
                    <a:p>
                      <a:pPr algn="ctr"/>
                      <a:endParaRPr lang="en-US" sz="2400" dirty="0"/>
                    </a:p>
                  </a:txBody>
                  <a:tcPr/>
                </a:tc>
                <a:extLst>
                  <a:ext uri="{0D108BD9-81ED-4DB2-BD59-A6C34878D82A}">
                    <a16:rowId xmlns:a16="http://schemas.microsoft.com/office/drawing/2014/main" val="10003"/>
                  </a:ext>
                </a:extLst>
              </a:tr>
            </a:tbl>
          </a:graphicData>
        </a:graphic>
      </p:graphicFrame>
      <p:sp>
        <p:nvSpPr>
          <p:cNvPr id="5" name="TextBox 4"/>
          <p:cNvSpPr txBox="1"/>
          <p:nvPr/>
        </p:nvSpPr>
        <p:spPr>
          <a:xfrm>
            <a:off x="2637692" y="2715845"/>
            <a:ext cx="2065900" cy="523220"/>
          </a:xfrm>
          <a:prstGeom prst="rect">
            <a:avLst/>
          </a:prstGeom>
          <a:noFill/>
        </p:spPr>
        <p:txBody>
          <a:bodyPr wrap="square" rtlCol="0">
            <a:spAutoFit/>
          </a:bodyPr>
          <a:lstStyle/>
          <a:p>
            <a:pPr algn="ctr"/>
            <a:r>
              <a:rPr lang="en-US" sz="2800" b="1" dirty="0"/>
              <a:t>Exposure</a:t>
            </a:r>
          </a:p>
        </p:txBody>
      </p:sp>
      <p:sp>
        <p:nvSpPr>
          <p:cNvPr id="6" name="TextBox 5"/>
          <p:cNvSpPr txBox="1"/>
          <p:nvPr/>
        </p:nvSpPr>
        <p:spPr>
          <a:xfrm flipH="1">
            <a:off x="7835488" y="2715846"/>
            <a:ext cx="1425741" cy="523220"/>
          </a:xfrm>
          <a:prstGeom prst="rect">
            <a:avLst/>
          </a:prstGeom>
          <a:noFill/>
        </p:spPr>
        <p:txBody>
          <a:bodyPr wrap="square" rtlCol="0">
            <a:spAutoFit/>
          </a:bodyPr>
          <a:lstStyle/>
          <a:p>
            <a:r>
              <a:rPr lang="en-US" sz="2800" b="1" dirty="0"/>
              <a:t>Disease</a:t>
            </a:r>
          </a:p>
        </p:txBody>
      </p:sp>
      <p:sp>
        <p:nvSpPr>
          <p:cNvPr id="7" name="TextBox 6"/>
          <p:cNvSpPr txBox="1"/>
          <p:nvPr/>
        </p:nvSpPr>
        <p:spPr>
          <a:xfrm>
            <a:off x="4671469" y="3536462"/>
            <a:ext cx="2973644" cy="523220"/>
          </a:xfrm>
          <a:prstGeom prst="rect">
            <a:avLst/>
          </a:prstGeom>
          <a:noFill/>
        </p:spPr>
        <p:txBody>
          <a:bodyPr wrap="square" rtlCol="0">
            <a:spAutoFit/>
          </a:bodyPr>
          <a:lstStyle/>
          <a:p>
            <a:pPr algn="ctr"/>
            <a:r>
              <a:rPr lang="en-US" sz="2800" b="1" dirty="0"/>
              <a:t>Matching Factor</a:t>
            </a:r>
          </a:p>
        </p:txBody>
      </p:sp>
      <p:cxnSp>
        <p:nvCxnSpPr>
          <p:cNvPr id="9" name="Straight Arrow Connector 8"/>
          <p:cNvCxnSpPr/>
          <p:nvPr/>
        </p:nvCxnSpPr>
        <p:spPr>
          <a:xfrm flipV="1">
            <a:off x="7268308" y="3184769"/>
            <a:ext cx="566615" cy="429846"/>
          </a:xfrm>
          <a:prstGeom prst="straightConnector1">
            <a:avLst/>
          </a:prstGeom>
          <a:ln w="38100">
            <a:solidFill>
              <a:schemeClr val="tx1"/>
            </a:solidFill>
            <a:tailEnd type="arrow"/>
          </a:ln>
        </p:spPr>
        <p:style>
          <a:lnRef idx="2">
            <a:schemeClr val="accent1"/>
          </a:lnRef>
          <a:fillRef idx="0">
            <a:schemeClr val="accent1"/>
          </a:fillRef>
          <a:effectRef idx="1">
            <a:schemeClr val="accent1"/>
          </a:effectRef>
          <a:fontRef idx="minor">
            <a:schemeClr val="tx1"/>
          </a:fontRef>
        </p:style>
      </p:cxnSp>
      <p:cxnSp>
        <p:nvCxnSpPr>
          <p:cNvPr id="11" name="Straight Arrow Connector 10"/>
          <p:cNvCxnSpPr/>
          <p:nvPr/>
        </p:nvCxnSpPr>
        <p:spPr>
          <a:xfrm flipH="1" flipV="1">
            <a:off x="4239846" y="3243385"/>
            <a:ext cx="703385" cy="371230"/>
          </a:xfrm>
          <a:prstGeom prst="straightConnector1">
            <a:avLst/>
          </a:prstGeom>
          <a:ln w="38100">
            <a:solidFill>
              <a:schemeClr val="tx1"/>
            </a:solidFill>
            <a:tailEnd type="arrow"/>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41704462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Number Placeholder 5">
            <a:extLst>
              <a:ext uri="{FF2B5EF4-FFF2-40B4-BE49-F238E27FC236}">
                <a16:creationId xmlns:a16="http://schemas.microsoft.com/office/drawing/2014/main" id="{BDFAE655-D75F-344F-9C49-9D5ED83FE081}"/>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FEEFE9E2-B2C1-734C-A850-A68EA48FB229}" type="slidenum">
              <a:rPr lang="en-US" altLang="en-US" sz="1400" b="0">
                <a:latin typeface="Times New Roman" panose="02020603050405020304" pitchFamily="18" charset="0"/>
              </a:rPr>
              <a:pPr>
                <a:spcBef>
                  <a:spcPct val="0"/>
                </a:spcBef>
                <a:buFontTx/>
                <a:buNone/>
              </a:pPr>
              <a:t>30</a:t>
            </a:fld>
            <a:endParaRPr lang="en-US" altLang="en-US" sz="1400" b="0" dirty="0">
              <a:latin typeface="Times New Roman" panose="02020603050405020304" pitchFamily="18" charset="0"/>
            </a:endParaRPr>
          </a:p>
        </p:txBody>
      </p:sp>
      <p:sp>
        <p:nvSpPr>
          <p:cNvPr id="63491" name="Rectangle 2">
            <a:extLst>
              <a:ext uri="{FF2B5EF4-FFF2-40B4-BE49-F238E27FC236}">
                <a16:creationId xmlns:a16="http://schemas.microsoft.com/office/drawing/2014/main" id="{7C4C6745-2F71-894D-BE91-D98F9693F370}"/>
              </a:ext>
            </a:extLst>
          </p:cNvPr>
          <p:cNvSpPr>
            <a:spLocks noGrp="1" noChangeArrowheads="1"/>
          </p:cNvSpPr>
          <p:nvPr>
            <p:ph type="title"/>
          </p:nvPr>
        </p:nvSpPr>
        <p:spPr/>
        <p:txBody>
          <a:bodyPr/>
          <a:lstStyle/>
          <a:p>
            <a:pPr eaLnBrk="1" hangingPunct="1"/>
            <a:r>
              <a:rPr lang="en-US" altLang="en-US" b="0"/>
              <a:t>Reference period</a:t>
            </a:r>
            <a:endParaRPr lang="en-US" altLang="en-US"/>
          </a:p>
        </p:txBody>
      </p:sp>
      <p:sp>
        <p:nvSpPr>
          <p:cNvPr id="63492" name="Text Box 3">
            <a:extLst>
              <a:ext uri="{FF2B5EF4-FFF2-40B4-BE49-F238E27FC236}">
                <a16:creationId xmlns:a16="http://schemas.microsoft.com/office/drawing/2014/main" id="{9160702F-F90D-7240-A234-667FE91479DE}"/>
              </a:ext>
            </a:extLst>
          </p:cNvPr>
          <p:cNvSpPr txBox="1">
            <a:spLocks noChangeArrowheads="1"/>
          </p:cNvSpPr>
          <p:nvPr/>
        </p:nvSpPr>
        <p:spPr bwMode="auto">
          <a:xfrm>
            <a:off x="838200" y="2086002"/>
            <a:ext cx="10515600" cy="38625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457200" indent="-457200">
              <a:spcBef>
                <a:spcPct val="20000"/>
              </a:spcBef>
              <a:buChar char="•"/>
              <a:defRPr sz="3200" b="1">
                <a:solidFill>
                  <a:schemeClr val="tx1"/>
                </a:solidFill>
                <a:latin typeface="Arial Rounded MT Bold" panose="020F0704030504030204" pitchFamily="34" charset="77"/>
              </a:defRPr>
            </a:lvl1pPr>
            <a:lvl2pPr marL="742950" indent="-171450">
              <a:spcBef>
                <a:spcPct val="20000"/>
              </a:spcBef>
              <a:buChar char="–"/>
              <a:defRPr sz="2800" b="1">
                <a:solidFill>
                  <a:schemeClr val="tx1"/>
                </a:solidFill>
                <a:latin typeface="Arial Rounded MT Bold" panose="020F0704030504030204" pitchFamily="34" charset="77"/>
              </a:defRPr>
            </a:lvl2pPr>
            <a:lvl3pPr marL="1085850" indent="-3429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pP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Length of the </a:t>
            </a:r>
            <a:r>
              <a:rPr lang="en-US" altLang="en-US" sz="2400" b="0" i="1" dirty="0">
                <a:latin typeface="Helvetica Neue" panose="02000503000000020004" pitchFamily="2" charset="0"/>
                <a:ea typeface="Helvetica Neue" panose="02000503000000020004" pitchFamily="2" charset="0"/>
                <a:cs typeface="Helvetica Neue" panose="02000503000000020004" pitchFamily="2" charset="0"/>
              </a:rPr>
              <a:t>control window</a:t>
            </a: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(s) must be equal to the </a:t>
            </a:r>
            <a:r>
              <a:rPr lang="en-US" altLang="en-US" sz="2400" b="0" i="1" dirty="0">
                <a:latin typeface="Helvetica Neue" panose="02000503000000020004" pitchFamily="2" charset="0"/>
                <a:ea typeface="Helvetica Neue" panose="02000503000000020004" pitchFamily="2" charset="0"/>
                <a:cs typeface="Helvetica Neue" panose="02000503000000020004" pitchFamily="2" charset="0"/>
              </a:rPr>
              <a:t>case window</a:t>
            </a:r>
          </a:p>
          <a:p>
            <a:pPr eaLnBrk="1" hangingPunct="1">
              <a:spcBef>
                <a:spcPct val="0"/>
              </a:spcBef>
            </a:pPr>
            <a:endParaRPr lang="en-US" altLang="en-US" sz="2400" b="0" dirty="0">
              <a:latin typeface="Helvetica Neue" panose="02000503000000020004" pitchFamily="2" charset="0"/>
              <a:ea typeface="Helvetica Neue" panose="02000503000000020004" pitchFamily="2" charset="0"/>
              <a:cs typeface="Helvetica Neue" panose="02000503000000020004" pitchFamily="2" charset="0"/>
            </a:endParaRPr>
          </a:p>
          <a:p>
            <a:pPr>
              <a:spcBef>
                <a:spcPts val="600"/>
              </a:spcBef>
            </a:pP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Best reference window…</a:t>
            </a:r>
          </a:p>
          <a:p>
            <a:pPr lvl="2" eaLnBrk="1" hangingPunct="1">
              <a:spcBef>
                <a:spcPct val="0"/>
              </a:spcBef>
            </a:pPr>
            <a:r>
              <a:rPr lang="en-US" altLang="en-US" b="0" dirty="0">
                <a:latin typeface="Helvetica Neue" panose="02000503000000020004" pitchFamily="2" charset="0"/>
                <a:ea typeface="Helvetica Neue" panose="02000503000000020004" pitchFamily="2" charset="0"/>
                <a:cs typeface="Helvetica Neue" panose="02000503000000020004" pitchFamily="2" charset="0"/>
              </a:rPr>
              <a:t>Subject at risk of the outcome</a:t>
            </a:r>
          </a:p>
          <a:p>
            <a:pPr lvl="2" eaLnBrk="1" hangingPunct="1">
              <a:spcBef>
                <a:spcPct val="0"/>
              </a:spcBef>
            </a:pPr>
            <a:r>
              <a:rPr lang="en-US" altLang="en-US" b="0" dirty="0">
                <a:latin typeface="Helvetica Neue" panose="02000503000000020004" pitchFamily="2" charset="0"/>
                <a:ea typeface="Helvetica Neue" panose="02000503000000020004" pitchFamily="2" charset="0"/>
                <a:cs typeface="Helvetica Neue" panose="02000503000000020004" pitchFamily="2" charset="0"/>
              </a:rPr>
              <a:t>Close enough in time to case window so that baseline risk is similar</a:t>
            </a:r>
          </a:p>
          <a:p>
            <a:pPr lvl="2" eaLnBrk="1" hangingPunct="1">
              <a:spcBef>
                <a:spcPct val="0"/>
              </a:spcBef>
            </a:pPr>
            <a:r>
              <a:rPr lang="en-US" altLang="en-US" b="0" dirty="0">
                <a:latin typeface="Helvetica Neue" panose="02000503000000020004" pitchFamily="2" charset="0"/>
                <a:ea typeface="Helvetica Neue" panose="02000503000000020004" pitchFamily="2" charset="0"/>
                <a:cs typeface="Helvetica Neue" panose="02000503000000020004" pitchFamily="2" charset="0"/>
              </a:rPr>
              <a:t>Separated enough in</a:t>
            </a:r>
            <a:r>
              <a:rPr lang="en-US" altLang="en-US" b="0" dirty="0">
                <a:solidFill>
                  <a:schemeClr val="accent2"/>
                </a:solidFill>
                <a:latin typeface="Helvetica Neue" panose="02000503000000020004" pitchFamily="2" charset="0"/>
                <a:ea typeface="Helvetica Neue" panose="02000503000000020004" pitchFamily="2" charset="0"/>
                <a:cs typeface="Helvetica Neue" panose="02000503000000020004" pitchFamily="2" charset="0"/>
              </a:rPr>
              <a:t> </a:t>
            </a:r>
            <a:r>
              <a:rPr lang="en-US" altLang="en-US" b="0" dirty="0">
                <a:latin typeface="Helvetica Neue" panose="02000503000000020004" pitchFamily="2" charset="0"/>
                <a:ea typeface="Helvetica Neue" panose="02000503000000020004" pitchFamily="2" charset="0"/>
                <a:cs typeface="Helvetica Neue" panose="02000503000000020004" pitchFamily="2" charset="0"/>
              </a:rPr>
              <a:t>time so that exposures are uncorrelated</a:t>
            </a:r>
          </a:p>
          <a:p>
            <a:pPr marL="742950" lvl="2" indent="0" eaLnBrk="1" hangingPunct="1">
              <a:spcBef>
                <a:spcPct val="0"/>
              </a:spcBef>
              <a:buNone/>
            </a:pPr>
            <a:r>
              <a:rPr lang="en-US" altLang="en-US" b="0" dirty="0">
                <a:latin typeface="Helvetica Neue" panose="02000503000000020004" pitchFamily="2" charset="0"/>
                <a:ea typeface="Helvetica Neue" panose="02000503000000020004" pitchFamily="2" charset="0"/>
                <a:cs typeface="Helvetica Neue" panose="02000503000000020004" pitchFamily="2" charset="0"/>
              </a:rPr>
              <a:t>Decisions:</a:t>
            </a:r>
          </a:p>
          <a:p>
            <a:pPr lvl="2" eaLnBrk="1" hangingPunct="1">
              <a:spcBef>
                <a:spcPct val="0"/>
              </a:spcBef>
            </a:pPr>
            <a:r>
              <a:rPr lang="en-US" altLang="en-US" b="0" dirty="0">
                <a:latin typeface="Helvetica Neue" panose="02000503000000020004" pitchFamily="2" charset="0"/>
                <a:ea typeface="Helvetica Neue" panose="02000503000000020004" pitchFamily="2" charset="0"/>
                <a:cs typeface="Helvetica Neue" panose="02000503000000020004" pitchFamily="2" charset="0"/>
              </a:rPr>
              <a:t>Before or after the case window?</a:t>
            </a:r>
          </a:p>
          <a:p>
            <a:pPr lvl="2" eaLnBrk="1" hangingPunct="1">
              <a:spcBef>
                <a:spcPct val="0"/>
              </a:spcBef>
            </a:pPr>
            <a:r>
              <a:rPr lang="en-US" altLang="en-US" b="0" dirty="0">
                <a:latin typeface="Helvetica Neue" panose="02000503000000020004" pitchFamily="2" charset="0"/>
                <a:ea typeface="Helvetica Neue" panose="02000503000000020004" pitchFamily="2" charset="0"/>
                <a:cs typeface="Helvetica Neue" panose="02000503000000020004" pitchFamily="2" charset="0"/>
              </a:rPr>
              <a:t>Adjacent or “wash-out” period?</a:t>
            </a:r>
          </a:p>
          <a:p>
            <a:pPr lvl="2" eaLnBrk="1" hangingPunct="1">
              <a:spcBef>
                <a:spcPct val="0"/>
              </a:spcBef>
            </a:pPr>
            <a:r>
              <a:rPr lang="en-US" altLang="en-US" b="0" dirty="0">
                <a:latin typeface="Helvetica Neue" panose="02000503000000020004" pitchFamily="2" charset="0"/>
                <a:ea typeface="Helvetica Neue" panose="02000503000000020004" pitchFamily="2" charset="0"/>
                <a:cs typeface="Helvetica Neue" panose="02000503000000020004" pitchFamily="2" charset="0"/>
              </a:rPr>
              <a:t>How many?</a:t>
            </a:r>
          </a:p>
        </p:txBody>
      </p:sp>
    </p:spTree>
    <p:extLst>
      <p:ext uri="{BB962C8B-B14F-4D97-AF65-F5344CB8AC3E}">
        <p14:creationId xmlns:p14="http://schemas.microsoft.com/office/powerpoint/2010/main" val="79268802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TPQuestion">
            <a:extLst>
              <a:ext uri="{FF2B5EF4-FFF2-40B4-BE49-F238E27FC236}">
                <a16:creationId xmlns:a16="http://schemas.microsoft.com/office/drawing/2014/main" id="{0B194A04-690E-6E40-B8C7-42B0ECB51B07}"/>
              </a:ext>
            </a:extLst>
          </p:cNvPr>
          <p:cNvSpPr>
            <a:spLocks noGrp="1" noChangeArrowheads="1"/>
          </p:cNvSpPr>
          <p:nvPr>
            <p:ph type="title"/>
          </p:nvPr>
        </p:nvSpPr>
        <p:spPr>
          <a:xfrm>
            <a:off x="1676400" y="381000"/>
            <a:ext cx="8686800" cy="1371600"/>
          </a:xfrm>
        </p:spPr>
        <p:txBody>
          <a:bodyPr/>
          <a:lstStyle/>
          <a:p>
            <a:pPr algn="l"/>
            <a:r>
              <a:rPr lang="en-US" altLang="en-US" sz="2800"/>
              <a:t>To study exercise and MI, would you use as a reference window a period 14 days after the event?</a:t>
            </a:r>
          </a:p>
        </p:txBody>
      </p:sp>
      <p:sp>
        <p:nvSpPr>
          <p:cNvPr id="66563" name="TPAnswers">
            <a:extLst>
              <a:ext uri="{FF2B5EF4-FFF2-40B4-BE49-F238E27FC236}">
                <a16:creationId xmlns:a16="http://schemas.microsoft.com/office/drawing/2014/main" id="{B928AB0B-AAA5-BD4C-BA0D-99A2BF7E22BF}"/>
              </a:ext>
            </a:extLst>
          </p:cNvPr>
          <p:cNvSpPr>
            <a:spLocks noGrp="1" noChangeArrowheads="1"/>
          </p:cNvSpPr>
          <p:nvPr>
            <p:ph type="body" idx="1"/>
            <p:custDataLst>
              <p:tags r:id="rId2"/>
            </p:custDataLst>
          </p:nvPr>
        </p:nvSpPr>
        <p:spPr>
          <a:xfrm>
            <a:off x="1981200" y="2362201"/>
            <a:ext cx="4648200" cy="3763963"/>
          </a:xfrm>
        </p:spPr>
        <p:txBody>
          <a:bodyPr/>
          <a:lstStyle/>
          <a:p>
            <a:pPr marL="514350" indent="-514350">
              <a:lnSpc>
                <a:spcPct val="120000"/>
              </a:lnSpc>
              <a:buFont typeface="Wingdings" pitchFamily="2" charset="2"/>
              <a:buAutoNum type="alphaUcPeriod"/>
            </a:pPr>
            <a:r>
              <a:rPr lang="en-US" altLang="en-US" sz="2400"/>
              <a:t>Yes</a:t>
            </a:r>
          </a:p>
          <a:p>
            <a:pPr marL="514350" indent="-514350">
              <a:lnSpc>
                <a:spcPct val="120000"/>
              </a:lnSpc>
              <a:buFont typeface="Wingdings" pitchFamily="2" charset="2"/>
              <a:buAutoNum type="alphaUcPeriod"/>
            </a:pPr>
            <a:r>
              <a:rPr lang="en-US" altLang="en-US" sz="2400"/>
              <a:t>No</a:t>
            </a:r>
          </a:p>
        </p:txBody>
      </p:sp>
      <p:sp>
        <p:nvSpPr>
          <p:cNvPr id="66564" name="Slide Number Placeholder 4">
            <a:extLst>
              <a:ext uri="{FF2B5EF4-FFF2-40B4-BE49-F238E27FC236}">
                <a16:creationId xmlns:a16="http://schemas.microsoft.com/office/drawing/2014/main" id="{02D393D9-BB97-3942-932D-E0899B7AB565}"/>
              </a:ext>
            </a:extLst>
          </p:cNvPr>
          <p:cNvSpPr>
            <a:spLocks noGrp="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2D41CA43-27DF-DC48-BA60-232F8F586A79}" type="slidenum">
              <a:rPr lang="en-US" altLang="en-US" sz="1200" b="0">
                <a:latin typeface="Arial" panose="020B0604020202020204" pitchFamily="34" charset="0"/>
              </a:rPr>
              <a:pPr>
                <a:spcBef>
                  <a:spcPct val="0"/>
                </a:spcBef>
                <a:buFontTx/>
                <a:buNone/>
              </a:pPr>
              <a:t>31</a:t>
            </a:fld>
            <a:endParaRPr lang="en-US" altLang="en-US" sz="1200" b="0">
              <a:latin typeface="Arial" panose="020B0604020202020204" pitchFamily="34" charset="0"/>
            </a:endParaRPr>
          </a:p>
        </p:txBody>
      </p:sp>
      <p:sp>
        <p:nvSpPr>
          <p:cNvPr id="2" name="TPPolling">
            <a:extLst>
              <a:ext uri="{FF2B5EF4-FFF2-40B4-BE49-F238E27FC236}">
                <a16:creationId xmlns:a16="http://schemas.microsoft.com/office/drawing/2014/main" id="{3154A799-218A-1643-9366-749198203DE0}"/>
              </a:ext>
            </a:extLst>
          </p:cNvPr>
          <p:cNvSpPr>
            <a:spLocks noChangeArrowheads="1"/>
          </p:cNvSpPr>
          <p:nvPr/>
        </p:nvSpPr>
        <p:spPr bwMode="auto">
          <a:xfrm>
            <a:off x="1524000" y="0"/>
            <a:ext cx="12700" cy="12700"/>
          </a:xfrm>
          <a:prstGeom prst="rect">
            <a:avLst/>
          </a:prstGeom>
          <a:solidFill>
            <a:schemeClr val="accent1">
              <a:alpha val="10196"/>
            </a:schemeClr>
          </a:solidFill>
          <a:ln>
            <a:noFill/>
          </a:ln>
          <a:effectLst/>
          <a:extLst>
            <a:ext uri="{91240B29-F687-4F45-9708-019B960494DF}">
              <a14:hiddenLine xmlns:a14="http://schemas.microsoft.com/office/drawing/2010/main" w="28575" algn="ctr">
                <a:solidFill>
                  <a:srgbClr val="FF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Tree>
    <p:custDataLst>
      <p:tags r:id="rId1"/>
    </p:custDataLst>
    <p:extLst>
      <p:ext uri="{BB962C8B-B14F-4D97-AF65-F5344CB8AC3E}">
        <p14:creationId xmlns:p14="http://schemas.microsoft.com/office/powerpoint/2010/main" val="366348966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xit" presetSubtype="0" fill="hold" grpId="1" nodeType="clickEffect">
                                  <p:stCondLst>
                                    <p:cond delay="0"/>
                                  </p:stCondLst>
                                  <p:childTnLst>
                                    <p:set>
                                      <p:cBhvr>
                                        <p:cTn id="10" dur="1" fill="hold">
                                          <p:stCondLst>
                                            <p:cond delay="0"/>
                                          </p:stCondLst>
                                        </p:cTn>
                                        <p:tgtEl>
                                          <p:spTgt spid="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2" grpId="1"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
            <a:extLst>
              <a:ext uri="{FF2B5EF4-FFF2-40B4-BE49-F238E27FC236}">
                <a16:creationId xmlns:a16="http://schemas.microsoft.com/office/drawing/2014/main" id="{980A18CE-6E99-EB41-BEC7-AD662CF80DF9}"/>
              </a:ext>
            </a:extLst>
          </p:cNvPr>
          <p:cNvSpPr>
            <a:spLocks noGrp="1" noChangeArrowheads="1"/>
          </p:cNvSpPr>
          <p:nvPr>
            <p:ph type="title"/>
          </p:nvPr>
        </p:nvSpPr>
        <p:spPr>
          <a:xfrm>
            <a:off x="838200" y="838200"/>
            <a:ext cx="9448800" cy="838200"/>
          </a:xfrm>
        </p:spPr>
        <p:txBody>
          <a:bodyPr/>
          <a:lstStyle/>
          <a:p>
            <a:pPr eaLnBrk="1" hangingPunct="1"/>
            <a:r>
              <a:rPr lang="en-US" altLang="en-US" dirty="0"/>
              <a:t>When is the case-crossover useful?</a:t>
            </a:r>
          </a:p>
        </p:txBody>
      </p:sp>
      <p:sp>
        <p:nvSpPr>
          <p:cNvPr id="38914" name="Rectangle 3">
            <a:extLst>
              <a:ext uri="{FF2B5EF4-FFF2-40B4-BE49-F238E27FC236}">
                <a16:creationId xmlns:a16="http://schemas.microsoft.com/office/drawing/2014/main" id="{F3ADAF15-601E-4E45-8043-956BAC4F1FA2}"/>
              </a:ext>
            </a:extLst>
          </p:cNvPr>
          <p:cNvSpPr>
            <a:spLocks noGrp="1" noChangeArrowheads="1"/>
          </p:cNvSpPr>
          <p:nvPr>
            <p:ph type="body" idx="1"/>
          </p:nvPr>
        </p:nvSpPr>
        <p:spPr>
          <a:xfrm>
            <a:off x="838200" y="2057400"/>
            <a:ext cx="10515600" cy="4343400"/>
          </a:xfrm>
        </p:spPr>
        <p:txBody>
          <a:bodyPr/>
          <a:lstStyle/>
          <a:p>
            <a:pPr marL="457200" indent="-457200">
              <a:spcBef>
                <a:spcPts val="600"/>
              </a:spcBef>
              <a:buFont typeface="+mj-lt"/>
              <a:buAutoNum type="arabicPeriod"/>
              <a:defRPr/>
            </a:pPr>
            <a:r>
              <a:rPr lang="en-US" altLang="en-US" sz="2400" dirty="0"/>
              <a:t>Intermittent exposure (cross-over) </a:t>
            </a:r>
          </a:p>
          <a:p>
            <a:pPr marL="457200" indent="-457200">
              <a:spcBef>
                <a:spcPts val="600"/>
              </a:spcBef>
              <a:buFont typeface="+mj-lt"/>
              <a:buAutoNum type="arabicPeriod"/>
              <a:defRPr/>
            </a:pPr>
            <a:r>
              <a:rPr lang="en-US" altLang="en-US" sz="2400" dirty="0"/>
              <a:t>Exposure has a short induction period</a:t>
            </a:r>
          </a:p>
          <a:p>
            <a:pPr marL="457200" indent="-457200">
              <a:spcBef>
                <a:spcPts val="600"/>
              </a:spcBef>
              <a:buFont typeface="+mj-lt"/>
              <a:buAutoNum type="arabicPeriod"/>
              <a:defRPr/>
            </a:pPr>
            <a:r>
              <a:rPr lang="en-US" altLang="en-US" sz="2400" dirty="0"/>
              <a:t>Effect of the exposure is transient: </a:t>
            </a:r>
            <a:r>
              <a:rPr lang="en-US" altLang="en-US" sz="2400" i="1" dirty="0"/>
              <a:t>“Was this event triggered by something unusual that happened just before the event”</a:t>
            </a:r>
          </a:p>
          <a:p>
            <a:pPr lvl="1">
              <a:spcBef>
                <a:spcPts val="600"/>
              </a:spcBef>
              <a:defRPr/>
            </a:pPr>
            <a:r>
              <a:rPr lang="en-US" altLang="en-US" sz="2000" dirty="0"/>
              <a:t>Even if the exposure or its the effects are not transient, at least one of its effects should be</a:t>
            </a:r>
          </a:p>
          <a:p>
            <a:pPr lvl="1">
              <a:spcBef>
                <a:spcPts val="600"/>
              </a:spcBef>
              <a:defRPr/>
            </a:pPr>
            <a:r>
              <a:rPr lang="en-US" altLang="en-US" sz="2000" dirty="0"/>
              <a:t>E.g. Death of a spouse is not transient but the effect may be</a:t>
            </a:r>
          </a:p>
          <a:p>
            <a:pPr lvl="1">
              <a:spcBef>
                <a:spcPts val="600"/>
              </a:spcBef>
              <a:defRPr/>
            </a:pPr>
            <a:r>
              <a:rPr lang="en-US" altLang="en-US" sz="2000" dirty="0"/>
              <a:t>E.g. Physical activity may have long term benefit, but also have an immediate effect</a:t>
            </a:r>
          </a:p>
          <a:p>
            <a:pPr marL="403225" indent="-403225">
              <a:spcBef>
                <a:spcPts val="600"/>
              </a:spcBef>
              <a:buNone/>
              <a:defRPr/>
            </a:pPr>
            <a:r>
              <a:rPr lang="en-US" altLang="en-US" sz="2400" dirty="0"/>
              <a:t>4.	Exposure does not change over time in a systematic way</a:t>
            </a:r>
          </a:p>
          <a:p>
            <a:pPr marL="403225" indent="-403225">
              <a:spcBef>
                <a:spcPts val="600"/>
              </a:spcBef>
              <a:buNone/>
              <a:defRPr/>
            </a:pPr>
            <a:r>
              <a:rPr lang="en-US" altLang="en-US" sz="2400" dirty="0"/>
              <a:t>5.	The effect of the exposure on triggering the outcome is of interest</a:t>
            </a:r>
          </a:p>
        </p:txBody>
      </p:sp>
      <p:sp>
        <p:nvSpPr>
          <p:cNvPr id="109572" name="Slide Number Placeholder 3">
            <a:extLst>
              <a:ext uri="{FF2B5EF4-FFF2-40B4-BE49-F238E27FC236}">
                <a16:creationId xmlns:a16="http://schemas.microsoft.com/office/drawing/2014/main" id="{3E6A7CB7-D269-A547-A892-28DB6AEB7B6D}"/>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33867311-9F11-BA45-AF60-4CB8C032ABA8}" type="slidenum">
              <a:rPr lang="en-US" altLang="en-US" sz="1400" b="0">
                <a:latin typeface="Arial" panose="020B0604020202020204" pitchFamily="34" charset="0"/>
                <a:ea typeface="MS PGothic" panose="020B0600070205080204" pitchFamily="34" charset="-128"/>
              </a:rPr>
              <a:pPr>
                <a:spcBef>
                  <a:spcPct val="0"/>
                </a:spcBef>
                <a:buFontTx/>
                <a:buNone/>
              </a:pPr>
              <a:t>32</a:t>
            </a:fld>
            <a:endParaRPr lang="en-US" altLang="en-US" sz="1400" b="0">
              <a:latin typeface="Arial" panose="020B0604020202020204" pitchFamily="34" charset="0"/>
              <a:ea typeface="MS PGothic" panose="020B0600070205080204" pitchFamily="34" charset="-128"/>
            </a:endParaRPr>
          </a:p>
        </p:txBody>
      </p:sp>
    </p:spTree>
    <p:extLst>
      <p:ext uri="{BB962C8B-B14F-4D97-AF65-F5344CB8AC3E}">
        <p14:creationId xmlns:p14="http://schemas.microsoft.com/office/powerpoint/2010/main" val="1817448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Slide Number Placeholder 5">
            <a:extLst>
              <a:ext uri="{FF2B5EF4-FFF2-40B4-BE49-F238E27FC236}">
                <a16:creationId xmlns:a16="http://schemas.microsoft.com/office/drawing/2014/main" id="{ABA4F987-972D-CF4A-9FF8-42EAC0BFB299}"/>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F5D45627-F5A1-8145-B03D-EB20DE27BBE2}" type="slidenum">
              <a:rPr lang="en-US" altLang="en-US" sz="1400" b="0">
                <a:latin typeface="Times New Roman" panose="02020603050405020304" pitchFamily="18" charset="0"/>
              </a:rPr>
              <a:pPr>
                <a:spcBef>
                  <a:spcPct val="0"/>
                </a:spcBef>
                <a:buFontTx/>
                <a:buNone/>
              </a:pPr>
              <a:t>33</a:t>
            </a:fld>
            <a:endParaRPr lang="en-US" altLang="en-US" sz="1400" b="0">
              <a:latin typeface="Times New Roman" panose="02020603050405020304" pitchFamily="18" charset="0"/>
            </a:endParaRPr>
          </a:p>
        </p:txBody>
      </p:sp>
      <p:sp>
        <p:nvSpPr>
          <p:cNvPr id="112643" name="Text Box 2">
            <a:extLst>
              <a:ext uri="{FF2B5EF4-FFF2-40B4-BE49-F238E27FC236}">
                <a16:creationId xmlns:a16="http://schemas.microsoft.com/office/drawing/2014/main" id="{ED535C47-0597-A348-89D6-7B98486DFAED}"/>
              </a:ext>
            </a:extLst>
          </p:cNvPr>
          <p:cNvSpPr txBox="1">
            <a:spLocks noChangeArrowheads="1"/>
          </p:cNvSpPr>
          <p:nvPr/>
        </p:nvSpPr>
        <p:spPr bwMode="auto">
          <a:xfrm>
            <a:off x="838200" y="1690688"/>
            <a:ext cx="10515599" cy="21605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marL="0" indent="0" eaLnBrk="1" hangingPunct="1">
              <a:buNone/>
            </a:pPr>
            <a:endParaRPr lang="en-US" altLang="en-US" sz="2400" b="0" dirty="0">
              <a:latin typeface="Helvetica Neue" panose="02000503000000020004" pitchFamily="2" charset="0"/>
              <a:ea typeface="Helvetica Neue" panose="02000503000000020004" pitchFamily="2" charset="0"/>
              <a:cs typeface="Helvetica Neue" panose="02000503000000020004" pitchFamily="2" charset="0"/>
            </a:endParaRPr>
          </a:p>
          <a:p>
            <a:pPr eaLnBrk="1" hangingPunct="1"/>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Eliminates </a:t>
            </a:r>
            <a:r>
              <a:rPr lang="en-US" altLang="en-US" sz="2400" b="0" i="1" dirty="0">
                <a:latin typeface="Helvetica Neue" panose="02000503000000020004" pitchFamily="2" charset="0"/>
                <a:ea typeface="Helvetica Neue" panose="02000503000000020004" pitchFamily="2" charset="0"/>
                <a:cs typeface="Helvetica Neue" panose="02000503000000020004" pitchFamily="2" charset="0"/>
              </a:rPr>
              <a:t>between subject</a:t>
            </a: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 confounding (self-matched)</a:t>
            </a:r>
          </a:p>
          <a:p>
            <a:pPr marL="0" indent="0" eaLnBrk="1" hangingPunct="1">
              <a:buNone/>
            </a:pPr>
            <a:endParaRPr lang="en-US" altLang="en-US" sz="2400" b="0" dirty="0">
              <a:latin typeface="Helvetica Neue" panose="02000503000000020004" pitchFamily="2" charset="0"/>
              <a:ea typeface="Helvetica Neue" panose="02000503000000020004" pitchFamily="2" charset="0"/>
              <a:cs typeface="Helvetica Neue" panose="02000503000000020004" pitchFamily="2" charset="0"/>
            </a:endParaRPr>
          </a:p>
          <a:p>
            <a:pPr eaLnBrk="1" hangingPunct="1"/>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Eliminates within subject confounding by characteristics that remain constant (they may be examined as effect modifiers)</a:t>
            </a:r>
          </a:p>
        </p:txBody>
      </p:sp>
      <p:sp>
        <p:nvSpPr>
          <p:cNvPr id="112644" name="Rectangle 3">
            <a:extLst>
              <a:ext uri="{FF2B5EF4-FFF2-40B4-BE49-F238E27FC236}">
                <a16:creationId xmlns:a16="http://schemas.microsoft.com/office/drawing/2014/main" id="{C8AD0A1B-5B38-8941-9793-3353EEE9FF32}"/>
              </a:ext>
            </a:extLst>
          </p:cNvPr>
          <p:cNvSpPr>
            <a:spLocks noGrp="1" noChangeArrowheads="1"/>
          </p:cNvSpPr>
          <p:nvPr>
            <p:ph type="title"/>
          </p:nvPr>
        </p:nvSpPr>
        <p:spPr>
          <a:noFill/>
        </p:spPr>
        <p:txBody>
          <a:bodyPr/>
          <a:lstStyle/>
          <a:p>
            <a:pPr eaLnBrk="1" hangingPunct="1"/>
            <a:r>
              <a:rPr lang="en-US" altLang="en-US"/>
              <a:t>Advantage</a:t>
            </a:r>
          </a:p>
        </p:txBody>
      </p:sp>
    </p:spTree>
    <p:extLst>
      <p:ext uri="{BB962C8B-B14F-4D97-AF65-F5344CB8AC3E}">
        <p14:creationId xmlns:p14="http://schemas.microsoft.com/office/powerpoint/2010/main" val="192198611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Slide Number Placeholder 5">
            <a:extLst>
              <a:ext uri="{FF2B5EF4-FFF2-40B4-BE49-F238E27FC236}">
                <a16:creationId xmlns:a16="http://schemas.microsoft.com/office/drawing/2014/main" id="{CDAAE1F8-6D2C-8946-8229-3CC00CA6CEB4}"/>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8B831CFA-A5FE-5F48-8600-0034EE62D359}" type="slidenum">
              <a:rPr lang="en-US" altLang="en-US" sz="1400" b="0">
                <a:latin typeface="Times New Roman" panose="02020603050405020304" pitchFamily="18" charset="0"/>
              </a:rPr>
              <a:pPr>
                <a:spcBef>
                  <a:spcPct val="0"/>
                </a:spcBef>
                <a:buFontTx/>
                <a:buNone/>
              </a:pPr>
              <a:t>34</a:t>
            </a:fld>
            <a:endParaRPr lang="en-US" altLang="en-US" sz="1400" b="0">
              <a:latin typeface="Times New Roman" panose="02020603050405020304" pitchFamily="18" charset="0"/>
            </a:endParaRPr>
          </a:p>
        </p:txBody>
      </p:sp>
      <p:sp>
        <p:nvSpPr>
          <p:cNvPr id="114691" name="Text Box 2">
            <a:extLst>
              <a:ext uri="{FF2B5EF4-FFF2-40B4-BE49-F238E27FC236}">
                <a16:creationId xmlns:a16="http://schemas.microsoft.com/office/drawing/2014/main" id="{5CFDD44C-9044-5C49-8ABF-4A9341059B90}"/>
              </a:ext>
            </a:extLst>
          </p:cNvPr>
          <p:cNvSpPr txBox="1">
            <a:spLocks noChangeArrowheads="1"/>
          </p:cNvSpPr>
          <p:nvPr/>
        </p:nvSpPr>
        <p:spPr bwMode="auto">
          <a:xfrm>
            <a:off x="838200" y="1927560"/>
            <a:ext cx="10240108" cy="38102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spcBef>
                <a:spcPct val="20000"/>
              </a:spcBef>
              <a:buChar char="•"/>
              <a:defRPr sz="3200" b="1">
                <a:solidFill>
                  <a:schemeClr val="tx1"/>
                </a:solidFill>
                <a:latin typeface="Arial Rounded MT Bold" panose="020F0704030504030204" pitchFamily="34" charset="77"/>
              </a:defRPr>
            </a:lvl1pPr>
            <a:lvl2pPr marL="800100" indent="-34290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Does not eliminate </a:t>
            </a:r>
            <a:r>
              <a:rPr lang="en-US" altLang="en-US" sz="2400" b="0" i="1" dirty="0">
                <a:latin typeface="Helvetica Neue" panose="02000503000000020004" pitchFamily="2" charset="0"/>
                <a:ea typeface="Helvetica Neue" panose="02000503000000020004" pitchFamily="2" charset="0"/>
                <a:cs typeface="Helvetica Neue" panose="02000503000000020004" pitchFamily="2" charset="0"/>
              </a:rPr>
              <a:t>within subject</a:t>
            </a: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 confounding by risk factors that vary over time in synchrony with exposure status</a:t>
            </a:r>
          </a:p>
          <a:p>
            <a:pPr lvl="1"/>
            <a:r>
              <a:rPr lang="en-US" altLang="en-US" sz="2000" b="0" dirty="0">
                <a:latin typeface="Helvetica Neue" panose="02000503000000020004" pitchFamily="2" charset="0"/>
                <a:ea typeface="Helvetica Neue" panose="02000503000000020004" pitchFamily="2" charset="0"/>
                <a:cs typeface="Helvetica Neue" panose="02000503000000020004" pitchFamily="2" charset="0"/>
              </a:rPr>
              <a:t>Within-person confounding can be controlled using standard approaches</a:t>
            </a:r>
          </a:p>
          <a:p>
            <a:pPr eaLnBrk="1" hangingPunct="1"/>
            <a:endParaRPr lang="en-US" altLang="en-US" sz="2400" b="0" dirty="0">
              <a:latin typeface="Helvetica Neue" panose="02000503000000020004" pitchFamily="2" charset="0"/>
              <a:ea typeface="Helvetica Neue" panose="02000503000000020004" pitchFamily="2" charset="0"/>
              <a:cs typeface="Helvetica Neue" panose="02000503000000020004" pitchFamily="2" charset="0"/>
            </a:endParaRPr>
          </a:p>
          <a:p>
            <a:pPr eaLnBrk="1" hangingPunct="1"/>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Time-dependent confounding </a:t>
            </a: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is a threat</a:t>
            </a:r>
          </a:p>
          <a:p>
            <a:pPr lvl="1" eaLnBrk="1" hangingPunct="1">
              <a:buFont typeface="Arial" panose="020B0604020202020204" pitchFamily="34" charset="0"/>
              <a:buChar char="•"/>
            </a:pPr>
            <a:r>
              <a:rPr lang="en-US" altLang="en-US" sz="2000" b="0" dirty="0">
                <a:latin typeface="Helvetica Neue" panose="02000503000000020004" pitchFamily="2" charset="0"/>
                <a:ea typeface="Helvetica Neue" panose="02000503000000020004" pitchFamily="2" charset="0"/>
                <a:cs typeface="Helvetica Neue" panose="02000503000000020004" pitchFamily="2" charset="0"/>
              </a:rPr>
              <a:t>Exposures and outcomes for which case-crossover studies are most useful are susceptible to strong confounding by time-varying factors </a:t>
            </a:r>
          </a:p>
          <a:p>
            <a:pPr lvl="1" eaLnBrk="1" hangingPunct="1">
              <a:buFont typeface="Arial" panose="020B0604020202020204" pitchFamily="34" charset="0"/>
              <a:buChar char="•"/>
            </a:pPr>
            <a:r>
              <a:rPr lang="en-US" altLang="en-US" sz="2000" b="0" dirty="0">
                <a:latin typeface="Helvetica Neue" panose="02000503000000020004" pitchFamily="2" charset="0"/>
                <a:ea typeface="Helvetica Neue" panose="02000503000000020004" pitchFamily="2" charset="0"/>
                <a:cs typeface="Helvetica Neue" panose="02000503000000020004" pitchFamily="2" charset="0"/>
              </a:rPr>
              <a:t>Ex: the illness that causes the drug to be taken might also be the origin of the adverse “reaction”</a:t>
            </a:r>
          </a:p>
          <a:p>
            <a:pPr lvl="1" eaLnBrk="1" hangingPunct="1">
              <a:buFont typeface="Arial" panose="020B0604020202020204" pitchFamily="34" charset="0"/>
              <a:buChar char="•"/>
            </a:pPr>
            <a:endParaRPr lang="en-US" altLang="en-US" sz="2000" b="0" dirty="0">
              <a:latin typeface="Helvetica Neue" panose="02000503000000020004" pitchFamily="2" charset="0"/>
              <a:ea typeface="Helvetica Neue" panose="02000503000000020004" pitchFamily="2" charset="0"/>
              <a:cs typeface="Helvetica Neue" panose="02000503000000020004" pitchFamily="2" charset="0"/>
            </a:endParaRPr>
          </a:p>
        </p:txBody>
      </p:sp>
      <p:sp>
        <p:nvSpPr>
          <p:cNvPr id="114692" name="Rectangle 3">
            <a:extLst>
              <a:ext uri="{FF2B5EF4-FFF2-40B4-BE49-F238E27FC236}">
                <a16:creationId xmlns:a16="http://schemas.microsoft.com/office/drawing/2014/main" id="{A0A314EF-0A23-044A-BA27-C8D3A3A972CE}"/>
              </a:ext>
            </a:extLst>
          </p:cNvPr>
          <p:cNvSpPr>
            <a:spLocks noGrp="1" noChangeArrowheads="1"/>
          </p:cNvSpPr>
          <p:nvPr>
            <p:ph type="title"/>
          </p:nvPr>
        </p:nvSpPr>
        <p:spPr>
          <a:noFill/>
        </p:spPr>
        <p:txBody>
          <a:bodyPr/>
          <a:lstStyle/>
          <a:p>
            <a:pPr eaLnBrk="1" hangingPunct="1"/>
            <a:r>
              <a:rPr lang="en-US" altLang="en-US"/>
              <a:t>Challenge</a:t>
            </a:r>
          </a:p>
        </p:txBody>
      </p:sp>
    </p:spTree>
    <p:extLst>
      <p:ext uri="{BB962C8B-B14F-4D97-AF65-F5344CB8AC3E}">
        <p14:creationId xmlns:p14="http://schemas.microsoft.com/office/powerpoint/2010/main" val="171477871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Slide Number Placeholder 5">
            <a:extLst>
              <a:ext uri="{FF2B5EF4-FFF2-40B4-BE49-F238E27FC236}">
                <a16:creationId xmlns:a16="http://schemas.microsoft.com/office/drawing/2014/main" id="{A61D468A-1C8F-0E43-A608-EC2765E82727}"/>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68A8E7FA-C775-C04E-9A52-6FA6DA84D332}" type="slidenum">
              <a:rPr lang="en-US" altLang="en-US" sz="1400" b="0">
                <a:latin typeface="Times New Roman" panose="02020603050405020304" pitchFamily="18" charset="0"/>
              </a:rPr>
              <a:pPr>
                <a:spcBef>
                  <a:spcPct val="0"/>
                </a:spcBef>
                <a:buFontTx/>
                <a:buNone/>
              </a:pPr>
              <a:t>35</a:t>
            </a:fld>
            <a:endParaRPr lang="en-US" altLang="en-US" sz="1400" b="0">
              <a:latin typeface="Times New Roman" panose="02020603050405020304" pitchFamily="18" charset="0"/>
            </a:endParaRPr>
          </a:p>
        </p:txBody>
      </p:sp>
      <p:sp>
        <p:nvSpPr>
          <p:cNvPr id="116739" name="Text Box 2">
            <a:extLst>
              <a:ext uri="{FF2B5EF4-FFF2-40B4-BE49-F238E27FC236}">
                <a16:creationId xmlns:a16="http://schemas.microsoft.com/office/drawing/2014/main" id="{38FC6723-25B5-3B4C-A354-F475072B7D51}"/>
              </a:ext>
            </a:extLst>
          </p:cNvPr>
          <p:cNvSpPr txBox="1">
            <a:spLocks noChangeArrowheads="1"/>
          </p:cNvSpPr>
          <p:nvPr/>
        </p:nvSpPr>
        <p:spPr bwMode="auto">
          <a:xfrm>
            <a:off x="838199" y="2286001"/>
            <a:ext cx="10515599" cy="33547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457200" indent="-457200">
              <a:spcBef>
                <a:spcPct val="20000"/>
              </a:spcBef>
              <a:buChar char="•"/>
              <a:defRPr sz="3200" b="1">
                <a:solidFill>
                  <a:schemeClr val="tx1"/>
                </a:solidFill>
                <a:latin typeface="Arial Rounded MT Bold" panose="020F0704030504030204" pitchFamily="34" charset="77"/>
              </a:defRPr>
            </a:lvl1pPr>
            <a:lvl2pPr marL="857250" indent="-34290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pPr>
            <a:r>
              <a:rPr lang="en-US" altLang="en-US" sz="2800" b="0" dirty="0">
                <a:latin typeface="Helvetica Neue" panose="02000503000000020004" pitchFamily="2" charset="0"/>
                <a:ea typeface="Helvetica Neue" panose="02000503000000020004" pitchFamily="2" charset="0"/>
                <a:cs typeface="Helvetica Neue" panose="02000503000000020004" pitchFamily="2" charset="0"/>
              </a:rPr>
              <a:t>Data collection is restricted to those individuals who experience an event</a:t>
            </a:r>
          </a:p>
          <a:p>
            <a:pPr eaLnBrk="1" hangingPunct="1">
              <a:spcBef>
                <a:spcPct val="0"/>
              </a:spcBef>
            </a:pPr>
            <a:endParaRPr lang="en-US" altLang="en-US" sz="2800" b="0" dirty="0">
              <a:latin typeface="Helvetica Neue" panose="02000503000000020004" pitchFamily="2" charset="0"/>
              <a:ea typeface="Helvetica Neue" panose="02000503000000020004" pitchFamily="2" charset="0"/>
              <a:cs typeface="Helvetica Neue" panose="02000503000000020004" pitchFamily="2" charset="0"/>
            </a:endParaRPr>
          </a:p>
          <a:p>
            <a:pPr eaLnBrk="1" hangingPunct="1">
              <a:spcBef>
                <a:spcPct val="0"/>
              </a:spcBef>
            </a:pPr>
            <a:r>
              <a:rPr lang="en-US" altLang="en-US" sz="2800" b="0" dirty="0">
                <a:latin typeface="Helvetica Neue" panose="02000503000000020004" pitchFamily="2" charset="0"/>
                <a:ea typeface="Helvetica Neue" panose="02000503000000020004" pitchFamily="2" charset="0"/>
                <a:cs typeface="Helvetica Neue" panose="02000503000000020004" pitchFamily="2" charset="0"/>
              </a:rPr>
              <a:t>Avoids selection of control subjects</a:t>
            </a:r>
          </a:p>
          <a:p>
            <a:pPr lvl="1" eaLnBrk="1" hangingPunct="1">
              <a:spcBef>
                <a:spcPct val="0"/>
              </a:spcBef>
              <a:buFont typeface="Arial" panose="020B0604020202020204" pitchFamily="34" charset="0"/>
              <a:buChar char="•"/>
            </a:pP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Avoids some selection bias </a:t>
            </a: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concerns</a:t>
            </a:r>
          </a:p>
          <a:p>
            <a:pPr lvl="1" eaLnBrk="1" hangingPunct="1">
              <a:spcBef>
                <a:spcPct val="0"/>
              </a:spcBef>
              <a:buFont typeface="Arial" panose="020B0604020202020204" pitchFamily="34" charset="0"/>
              <a:buChar char="•"/>
            </a:pP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Highly </a:t>
            </a: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cost efficient</a:t>
            </a:r>
          </a:p>
          <a:p>
            <a:pPr eaLnBrk="1" hangingPunct="1">
              <a:spcBef>
                <a:spcPct val="0"/>
              </a:spcBef>
            </a:pPr>
            <a:endParaRPr lang="en-US" altLang="en-US" sz="2400" b="0" dirty="0">
              <a:latin typeface="Helvetica Neue" panose="02000503000000020004" pitchFamily="2" charset="0"/>
              <a:ea typeface="Helvetica Neue" panose="02000503000000020004" pitchFamily="2" charset="0"/>
              <a:cs typeface="Helvetica Neue" panose="02000503000000020004" pitchFamily="2" charset="0"/>
            </a:endParaRPr>
          </a:p>
          <a:p>
            <a:pPr eaLnBrk="1" hangingPunct="1">
              <a:spcBef>
                <a:spcPct val="0"/>
              </a:spcBef>
              <a:buFont typeface="Symbol" pitchFamily="2" charset="2"/>
              <a:buNone/>
            </a:pPr>
            <a:endParaRPr lang="en-US" altLang="en-US" sz="2800" b="0" dirty="0">
              <a:latin typeface="Helvetica Neue" panose="02000503000000020004" pitchFamily="2" charset="0"/>
              <a:ea typeface="Helvetica Neue" panose="02000503000000020004" pitchFamily="2" charset="0"/>
              <a:cs typeface="Helvetica Neue" panose="02000503000000020004" pitchFamily="2" charset="0"/>
            </a:endParaRPr>
          </a:p>
        </p:txBody>
      </p:sp>
      <p:sp>
        <p:nvSpPr>
          <p:cNvPr id="116740" name="Rectangle 3">
            <a:extLst>
              <a:ext uri="{FF2B5EF4-FFF2-40B4-BE49-F238E27FC236}">
                <a16:creationId xmlns:a16="http://schemas.microsoft.com/office/drawing/2014/main" id="{D6EF2A76-A2D5-9B49-84C6-04C39FE407F6}"/>
              </a:ext>
            </a:extLst>
          </p:cNvPr>
          <p:cNvSpPr>
            <a:spLocks noGrp="1" noChangeArrowheads="1"/>
          </p:cNvSpPr>
          <p:nvPr>
            <p:ph type="title"/>
          </p:nvPr>
        </p:nvSpPr>
        <p:spPr>
          <a:noFill/>
        </p:spPr>
        <p:txBody>
          <a:bodyPr/>
          <a:lstStyle/>
          <a:p>
            <a:pPr eaLnBrk="1" hangingPunct="1"/>
            <a:r>
              <a:rPr lang="en-US" altLang="en-US"/>
              <a:t>Advantage</a:t>
            </a:r>
          </a:p>
        </p:txBody>
      </p:sp>
    </p:spTree>
    <p:extLst>
      <p:ext uri="{BB962C8B-B14F-4D97-AF65-F5344CB8AC3E}">
        <p14:creationId xmlns:p14="http://schemas.microsoft.com/office/powerpoint/2010/main" val="399343355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Slide Number Placeholder 5">
            <a:extLst>
              <a:ext uri="{FF2B5EF4-FFF2-40B4-BE49-F238E27FC236}">
                <a16:creationId xmlns:a16="http://schemas.microsoft.com/office/drawing/2014/main" id="{04A367CD-969E-4D46-BFAF-69DB79B92A88}"/>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254BDF61-F20D-2B48-82FD-CF61E4ED635E}" type="slidenum">
              <a:rPr lang="en-US" altLang="en-US" sz="1400" b="0">
                <a:latin typeface="Times New Roman" panose="02020603050405020304" pitchFamily="18" charset="0"/>
              </a:rPr>
              <a:pPr>
                <a:spcBef>
                  <a:spcPct val="0"/>
                </a:spcBef>
                <a:buFontTx/>
                <a:buNone/>
              </a:pPr>
              <a:t>36</a:t>
            </a:fld>
            <a:endParaRPr lang="en-US" altLang="en-US" sz="1400" b="0">
              <a:latin typeface="Times New Roman" panose="02020603050405020304" pitchFamily="18" charset="0"/>
            </a:endParaRPr>
          </a:p>
        </p:txBody>
      </p:sp>
      <p:sp>
        <p:nvSpPr>
          <p:cNvPr id="118787" name="Text Box 2">
            <a:extLst>
              <a:ext uri="{FF2B5EF4-FFF2-40B4-BE49-F238E27FC236}">
                <a16:creationId xmlns:a16="http://schemas.microsoft.com/office/drawing/2014/main" id="{34CB1269-C7A3-DB48-8D98-229BA22694A2}"/>
              </a:ext>
            </a:extLst>
          </p:cNvPr>
          <p:cNvSpPr txBox="1">
            <a:spLocks noChangeArrowheads="1"/>
          </p:cNvSpPr>
          <p:nvPr/>
        </p:nvSpPr>
        <p:spPr bwMode="auto">
          <a:xfrm>
            <a:off x="838200" y="2099915"/>
            <a:ext cx="10515600" cy="29854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228600" indent="-228600">
              <a:spcBef>
                <a:spcPct val="20000"/>
              </a:spcBef>
              <a:buChar char="•"/>
              <a:defRPr sz="3200" b="1">
                <a:solidFill>
                  <a:schemeClr val="tx1"/>
                </a:solidFill>
                <a:latin typeface="Arial Rounded MT Bold" panose="020F0704030504030204" pitchFamily="34" charset="77"/>
              </a:defRPr>
            </a:lvl1pPr>
            <a:lvl2pPr marL="857250" indent="-34290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lvl="1" eaLnBrk="1" hangingPunct="1">
              <a:spcBef>
                <a:spcPct val="0"/>
              </a:spcBef>
              <a:buFont typeface="Arial" panose="020B0604020202020204" pitchFamily="34" charset="0"/>
              <a:buChar char="•"/>
            </a:pP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Identify cases. Risk of case selection / </a:t>
            </a: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participation bias</a:t>
            </a:r>
            <a:endParaRPr lang="en-US" altLang="en-US" sz="2400" b="0" dirty="0">
              <a:latin typeface="Helvetica Neue" panose="02000503000000020004" pitchFamily="2" charset="0"/>
              <a:ea typeface="Helvetica Neue" panose="02000503000000020004" pitchFamily="2" charset="0"/>
              <a:cs typeface="Helvetica Neue" panose="02000503000000020004" pitchFamily="2" charset="0"/>
            </a:endParaRPr>
          </a:p>
          <a:p>
            <a:pPr lvl="2">
              <a:spcBef>
                <a:spcPct val="0"/>
              </a:spcBef>
              <a:buFont typeface="Arial" panose="020B0604020202020204" pitchFamily="34" charset="0"/>
              <a:buChar char="•"/>
            </a:pPr>
            <a:r>
              <a:rPr lang="en-US" altLang="en-US" sz="2000" b="0" dirty="0">
                <a:latin typeface="Helvetica Neue" panose="02000503000000020004" pitchFamily="2" charset="0"/>
                <a:ea typeface="Helvetica Neue" panose="02000503000000020004" pitchFamily="2" charset="0"/>
                <a:cs typeface="Helvetica Neue" panose="02000503000000020004" pitchFamily="2" charset="0"/>
              </a:rPr>
              <a:t>If exposure is related to participation = effect estimates may be biased</a:t>
            </a:r>
          </a:p>
          <a:p>
            <a:pPr lvl="2">
              <a:spcBef>
                <a:spcPct val="0"/>
              </a:spcBef>
              <a:buFont typeface="Arial" panose="020B0604020202020204" pitchFamily="34" charset="0"/>
              <a:buChar char="•"/>
            </a:pPr>
            <a:endParaRPr lang="en-US" altLang="en-US" sz="2000" b="0" dirty="0">
              <a:latin typeface="Helvetica Neue" panose="02000503000000020004" pitchFamily="2" charset="0"/>
              <a:ea typeface="Helvetica Neue" panose="02000503000000020004" pitchFamily="2" charset="0"/>
              <a:cs typeface="Helvetica Neue" panose="02000503000000020004" pitchFamily="2" charset="0"/>
            </a:endParaRPr>
          </a:p>
          <a:p>
            <a:pPr lvl="1" eaLnBrk="1" hangingPunct="1">
              <a:spcBef>
                <a:spcPct val="0"/>
              </a:spcBef>
              <a:buFont typeface="Arial" panose="020B0604020202020204" pitchFamily="34" charset="0"/>
              <a:buChar char="•"/>
            </a:pP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Identify </a:t>
            </a: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person-time at risk </a:t>
            </a: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(e.g., if the event of interest is car accidents, person-time evaluated should only be driving time)</a:t>
            </a:r>
          </a:p>
          <a:p>
            <a:pPr lvl="1" eaLnBrk="1" hangingPunct="1">
              <a:spcBef>
                <a:spcPct val="0"/>
              </a:spcBef>
              <a:buFont typeface="Arial" panose="020B0604020202020204" pitchFamily="34" charset="0"/>
              <a:buChar char="•"/>
            </a:pPr>
            <a:endParaRPr lang="en-US" altLang="en-US" sz="2400" b="0" dirty="0">
              <a:latin typeface="Helvetica Neue" panose="02000503000000020004" pitchFamily="2" charset="0"/>
              <a:ea typeface="Helvetica Neue" panose="02000503000000020004" pitchFamily="2" charset="0"/>
              <a:cs typeface="Helvetica Neue" panose="02000503000000020004" pitchFamily="2" charset="0"/>
            </a:endParaRPr>
          </a:p>
          <a:p>
            <a:pPr lvl="1" eaLnBrk="1" hangingPunct="1">
              <a:spcBef>
                <a:spcPct val="0"/>
              </a:spcBef>
              <a:buFont typeface="Arial" panose="020B0604020202020204" pitchFamily="34" charset="0"/>
              <a:buChar char="•"/>
            </a:pP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Identify </a:t>
            </a: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control periods</a:t>
            </a:r>
          </a:p>
          <a:p>
            <a:pPr eaLnBrk="1" hangingPunct="1">
              <a:spcBef>
                <a:spcPct val="0"/>
              </a:spcBef>
              <a:buFont typeface="Symbol" pitchFamily="2" charset="2"/>
              <a:buNone/>
            </a:pPr>
            <a:endParaRPr lang="en-US" altLang="en-US" sz="2800" b="0" dirty="0">
              <a:latin typeface="Helvetica Neue" panose="02000503000000020004" pitchFamily="2" charset="0"/>
              <a:ea typeface="Helvetica Neue" panose="02000503000000020004" pitchFamily="2" charset="0"/>
              <a:cs typeface="Helvetica Neue" panose="02000503000000020004" pitchFamily="2" charset="0"/>
            </a:endParaRPr>
          </a:p>
        </p:txBody>
      </p:sp>
      <p:sp>
        <p:nvSpPr>
          <p:cNvPr id="118788" name="Rectangle 3">
            <a:extLst>
              <a:ext uri="{FF2B5EF4-FFF2-40B4-BE49-F238E27FC236}">
                <a16:creationId xmlns:a16="http://schemas.microsoft.com/office/drawing/2014/main" id="{1C934653-0695-674A-8C9E-2F58A200A758}"/>
              </a:ext>
            </a:extLst>
          </p:cNvPr>
          <p:cNvSpPr>
            <a:spLocks noGrp="1" noChangeArrowheads="1"/>
          </p:cNvSpPr>
          <p:nvPr>
            <p:ph type="title"/>
          </p:nvPr>
        </p:nvSpPr>
        <p:spPr>
          <a:noFill/>
        </p:spPr>
        <p:txBody>
          <a:bodyPr/>
          <a:lstStyle/>
          <a:p>
            <a:pPr eaLnBrk="1" hangingPunct="1"/>
            <a:r>
              <a:rPr lang="en-US" altLang="en-US"/>
              <a:t>Challenge</a:t>
            </a:r>
          </a:p>
        </p:txBody>
      </p:sp>
    </p:spTree>
    <p:extLst>
      <p:ext uri="{BB962C8B-B14F-4D97-AF65-F5344CB8AC3E}">
        <p14:creationId xmlns:p14="http://schemas.microsoft.com/office/powerpoint/2010/main" val="330184058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Slide Number Placeholder 5">
            <a:extLst>
              <a:ext uri="{FF2B5EF4-FFF2-40B4-BE49-F238E27FC236}">
                <a16:creationId xmlns:a16="http://schemas.microsoft.com/office/drawing/2014/main" id="{B04E3E22-34F0-7843-8279-E5E3320F6E34}"/>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DDE9BBB6-F511-F146-83EB-27A7209D3B10}" type="slidenum">
              <a:rPr lang="en-US" altLang="en-US" sz="1400" b="0">
                <a:latin typeface="Times New Roman" panose="02020603050405020304" pitchFamily="18" charset="0"/>
              </a:rPr>
              <a:pPr>
                <a:spcBef>
                  <a:spcPct val="0"/>
                </a:spcBef>
                <a:buFontTx/>
                <a:buNone/>
              </a:pPr>
              <a:t>37</a:t>
            </a:fld>
            <a:endParaRPr lang="en-US" altLang="en-US" sz="1400" b="0">
              <a:latin typeface="Times New Roman" panose="02020603050405020304" pitchFamily="18" charset="0"/>
            </a:endParaRPr>
          </a:p>
        </p:txBody>
      </p:sp>
      <p:sp>
        <p:nvSpPr>
          <p:cNvPr id="120835" name="Rectangle 2">
            <a:extLst>
              <a:ext uri="{FF2B5EF4-FFF2-40B4-BE49-F238E27FC236}">
                <a16:creationId xmlns:a16="http://schemas.microsoft.com/office/drawing/2014/main" id="{DFFDB513-A0FC-DB4F-A2A1-C8B8C4B15C3F}"/>
              </a:ext>
            </a:extLst>
          </p:cNvPr>
          <p:cNvSpPr>
            <a:spLocks noGrp="1" noChangeArrowheads="1"/>
          </p:cNvSpPr>
          <p:nvPr>
            <p:ph type="title"/>
          </p:nvPr>
        </p:nvSpPr>
        <p:spPr/>
        <p:txBody>
          <a:bodyPr/>
          <a:lstStyle/>
          <a:p>
            <a:pPr eaLnBrk="1" hangingPunct="1"/>
            <a:r>
              <a:rPr lang="en-US" altLang="en-US"/>
              <a:t>Advantage</a:t>
            </a:r>
          </a:p>
        </p:txBody>
      </p:sp>
      <p:sp>
        <p:nvSpPr>
          <p:cNvPr id="120836" name="Rectangle 3">
            <a:extLst>
              <a:ext uri="{FF2B5EF4-FFF2-40B4-BE49-F238E27FC236}">
                <a16:creationId xmlns:a16="http://schemas.microsoft.com/office/drawing/2014/main" id="{FDC94376-792A-6A49-B57D-FD6CB216398B}"/>
              </a:ext>
            </a:extLst>
          </p:cNvPr>
          <p:cNvSpPr>
            <a:spLocks noGrp="1" noChangeArrowheads="1"/>
          </p:cNvSpPr>
          <p:nvPr>
            <p:ph type="body" idx="1"/>
          </p:nvPr>
        </p:nvSpPr>
        <p:spPr>
          <a:xfrm>
            <a:off x="838200" y="2133600"/>
            <a:ext cx="10515600" cy="3962400"/>
          </a:xfrm>
        </p:spPr>
        <p:txBody>
          <a:bodyPr/>
          <a:lstStyle/>
          <a:p>
            <a:pPr eaLnBrk="1" hangingPunct="1"/>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Eliminates </a:t>
            </a:r>
            <a:r>
              <a:rPr lang="en-US" altLang="en-US" sz="2400" i="1" dirty="0">
                <a:latin typeface="Helvetica Neue" panose="02000503000000020004" pitchFamily="2" charset="0"/>
                <a:ea typeface="Helvetica Neue" panose="02000503000000020004" pitchFamily="2" charset="0"/>
                <a:cs typeface="Helvetica Neue" panose="02000503000000020004" pitchFamily="2" charset="0"/>
              </a:rPr>
              <a:t>between subject</a:t>
            </a: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 differential misclassification (recall bias)</a:t>
            </a:r>
          </a:p>
        </p:txBody>
      </p:sp>
    </p:spTree>
    <p:extLst>
      <p:ext uri="{BB962C8B-B14F-4D97-AF65-F5344CB8AC3E}">
        <p14:creationId xmlns:p14="http://schemas.microsoft.com/office/powerpoint/2010/main" val="118666199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Slide Number Placeholder 5">
            <a:extLst>
              <a:ext uri="{FF2B5EF4-FFF2-40B4-BE49-F238E27FC236}">
                <a16:creationId xmlns:a16="http://schemas.microsoft.com/office/drawing/2014/main" id="{78BBB6FF-B897-5E42-A8C0-DCB168F520DF}"/>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BC2CA43F-8891-D741-B5D5-996516CF981E}" type="slidenum">
              <a:rPr lang="en-US" altLang="en-US" sz="1400" b="0">
                <a:latin typeface="Times New Roman" panose="02020603050405020304" pitchFamily="18" charset="0"/>
              </a:rPr>
              <a:pPr>
                <a:spcBef>
                  <a:spcPct val="0"/>
                </a:spcBef>
                <a:buFontTx/>
                <a:buNone/>
              </a:pPr>
              <a:t>38</a:t>
            </a:fld>
            <a:endParaRPr lang="en-US" altLang="en-US" sz="1400" b="0">
              <a:latin typeface="Times New Roman" panose="02020603050405020304" pitchFamily="18" charset="0"/>
            </a:endParaRPr>
          </a:p>
        </p:txBody>
      </p:sp>
      <p:sp>
        <p:nvSpPr>
          <p:cNvPr id="122883" name="Rectangle 2">
            <a:extLst>
              <a:ext uri="{FF2B5EF4-FFF2-40B4-BE49-F238E27FC236}">
                <a16:creationId xmlns:a16="http://schemas.microsoft.com/office/drawing/2014/main" id="{CA6D7703-8A9B-6B47-9C6A-DFAC3731F40A}"/>
              </a:ext>
            </a:extLst>
          </p:cNvPr>
          <p:cNvSpPr>
            <a:spLocks noGrp="1" noChangeArrowheads="1"/>
          </p:cNvSpPr>
          <p:nvPr>
            <p:ph type="title"/>
          </p:nvPr>
        </p:nvSpPr>
        <p:spPr/>
        <p:txBody>
          <a:bodyPr/>
          <a:lstStyle/>
          <a:p>
            <a:pPr eaLnBrk="1" hangingPunct="1"/>
            <a:r>
              <a:rPr lang="en-US" altLang="en-US"/>
              <a:t>Challenge</a:t>
            </a:r>
          </a:p>
        </p:txBody>
      </p:sp>
      <p:sp>
        <p:nvSpPr>
          <p:cNvPr id="122884" name="Rectangle 3">
            <a:extLst>
              <a:ext uri="{FF2B5EF4-FFF2-40B4-BE49-F238E27FC236}">
                <a16:creationId xmlns:a16="http://schemas.microsoft.com/office/drawing/2014/main" id="{975226B2-7311-5749-8CBC-F857A9B7B533}"/>
              </a:ext>
            </a:extLst>
          </p:cNvPr>
          <p:cNvSpPr>
            <a:spLocks noGrp="1" noChangeArrowheads="1"/>
          </p:cNvSpPr>
          <p:nvPr>
            <p:ph type="body" idx="1"/>
          </p:nvPr>
        </p:nvSpPr>
        <p:spPr>
          <a:xfrm>
            <a:off x="838199" y="2057400"/>
            <a:ext cx="10515599" cy="3962400"/>
          </a:xfrm>
        </p:spPr>
        <p:txBody>
          <a:bodyPr/>
          <a:lstStyle/>
          <a:p>
            <a:pPr eaLnBrk="1" hangingPunct="1"/>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Does not eliminate </a:t>
            </a:r>
            <a:r>
              <a:rPr lang="en-US" altLang="en-US" sz="2400" i="1" dirty="0">
                <a:latin typeface="Helvetica Neue" panose="02000503000000020004" pitchFamily="2" charset="0"/>
                <a:ea typeface="Helvetica Neue" panose="02000503000000020004" pitchFamily="2" charset="0"/>
                <a:cs typeface="Helvetica Neue" panose="02000503000000020004" pitchFamily="2" charset="0"/>
              </a:rPr>
              <a:t>within subject</a:t>
            </a: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 differential misclassification</a:t>
            </a:r>
          </a:p>
          <a:p>
            <a:pPr lvl="1">
              <a:spcBef>
                <a:spcPts val="600"/>
              </a:spcBef>
            </a:pPr>
            <a:r>
              <a:rPr lang="en-US" altLang="en-US" sz="2200" dirty="0">
                <a:latin typeface="Helvetica Neue" panose="02000503000000020004" pitchFamily="2" charset="0"/>
                <a:ea typeface="Helvetica Neue" panose="02000503000000020004" pitchFamily="2" charset="0"/>
                <a:cs typeface="Helvetica Neue" panose="02000503000000020004" pitchFamily="2" charset="0"/>
              </a:rPr>
              <a:t>Comparability of information, retrospective, self-reported exposure</a:t>
            </a:r>
          </a:p>
          <a:p>
            <a:pPr lvl="1">
              <a:spcBef>
                <a:spcPts val="600"/>
              </a:spcBef>
            </a:pPr>
            <a:r>
              <a:rPr lang="en-US" altLang="en-US" sz="2200" dirty="0">
                <a:latin typeface="Helvetica Neue" panose="02000503000000020004" pitchFamily="2" charset="0"/>
                <a:ea typeface="Helvetica Neue" panose="02000503000000020004" pitchFamily="2" charset="0"/>
                <a:cs typeface="Helvetica Neue" panose="02000503000000020004" pitchFamily="2" charset="0"/>
              </a:rPr>
              <a:t>Recall bias: Cases may move up exposure to be within effect period if experiencing the outcome was traumatic or may exaggerate exposure (e.g., report heavier physical activity than was actually performed)</a:t>
            </a:r>
          </a:p>
          <a:p>
            <a:pPr lvl="1">
              <a:spcBef>
                <a:spcPts val="600"/>
              </a:spcBef>
            </a:pPr>
            <a:endParaRPr lang="en-US" altLang="en-US" sz="2200" dirty="0">
              <a:latin typeface="Helvetica Neue" panose="02000503000000020004" pitchFamily="2" charset="0"/>
              <a:ea typeface="Helvetica Neue" panose="02000503000000020004" pitchFamily="2" charset="0"/>
              <a:cs typeface="Helvetica Neue" panose="02000503000000020004" pitchFamily="2" charset="0"/>
            </a:endParaRPr>
          </a:p>
          <a:p>
            <a:pPr eaLnBrk="1" hangingPunct="1"/>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Does not eliminate non-differential misclassification</a:t>
            </a:r>
          </a:p>
        </p:txBody>
      </p:sp>
    </p:spTree>
    <p:extLst>
      <p:ext uri="{BB962C8B-B14F-4D97-AF65-F5344CB8AC3E}">
        <p14:creationId xmlns:p14="http://schemas.microsoft.com/office/powerpoint/2010/main" val="174091800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Title 1">
            <a:extLst>
              <a:ext uri="{FF2B5EF4-FFF2-40B4-BE49-F238E27FC236}">
                <a16:creationId xmlns:a16="http://schemas.microsoft.com/office/drawing/2014/main" id="{ABB8A2B8-8C43-DD47-9E83-EBDE63A381BC}"/>
              </a:ext>
            </a:extLst>
          </p:cNvPr>
          <p:cNvSpPr>
            <a:spLocks noGrp="1" noChangeArrowheads="1"/>
          </p:cNvSpPr>
          <p:nvPr>
            <p:ph type="title"/>
          </p:nvPr>
        </p:nvSpPr>
        <p:spPr/>
        <p:txBody>
          <a:bodyPr/>
          <a:lstStyle/>
          <a:p>
            <a:pPr eaLnBrk="1" hangingPunct="1"/>
            <a:r>
              <a:rPr lang="en-US" altLang="en-US" dirty="0">
                <a:latin typeface="Helvetica Neue" panose="02000503000000020004" pitchFamily="2" charset="0"/>
                <a:ea typeface="Helvetica Neue" panose="02000503000000020004" pitchFamily="2" charset="0"/>
                <a:cs typeface="Helvetica Neue" panose="02000503000000020004" pitchFamily="2" charset="0"/>
              </a:rPr>
              <a:t>Summary</a:t>
            </a:r>
          </a:p>
        </p:txBody>
      </p:sp>
      <p:sp>
        <p:nvSpPr>
          <p:cNvPr id="152579" name="Content Placeholder 2">
            <a:extLst>
              <a:ext uri="{FF2B5EF4-FFF2-40B4-BE49-F238E27FC236}">
                <a16:creationId xmlns:a16="http://schemas.microsoft.com/office/drawing/2014/main" id="{6F963276-5934-4D40-A5DC-85F6C62F66F5}"/>
              </a:ext>
            </a:extLst>
          </p:cNvPr>
          <p:cNvSpPr>
            <a:spLocks noGrp="1" noChangeArrowheads="1"/>
          </p:cNvSpPr>
          <p:nvPr>
            <p:ph idx="1"/>
          </p:nvPr>
        </p:nvSpPr>
        <p:spPr>
          <a:xfrm>
            <a:off x="838200" y="1863969"/>
            <a:ext cx="10515599" cy="4308231"/>
          </a:xfrm>
        </p:spPr>
        <p:txBody>
          <a:bodyPr>
            <a:normAutofit/>
          </a:bodyPr>
          <a:lstStyle/>
          <a:p>
            <a:pPr eaLnBrk="1" hangingPunct="1"/>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Case crossover studies compare exposure at the time of an event to the historical frequency of exposure in the same person</a:t>
            </a:r>
          </a:p>
          <a:p>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Case-crossover designs can be useful because of: (</a:t>
            </a:r>
            <a:r>
              <a:rPr lang="en-US" altLang="en-US" sz="2400" dirty="0" err="1">
                <a:latin typeface="Helvetica Neue" panose="02000503000000020004" pitchFamily="2" charset="0"/>
                <a:ea typeface="Helvetica Neue" panose="02000503000000020004" pitchFamily="2" charset="0"/>
                <a:cs typeface="Helvetica Neue" panose="02000503000000020004" pitchFamily="2" charset="0"/>
              </a:rPr>
              <a:t>i</a:t>
            </a: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 limits potential confounding, (ii) no control selection (iii) efficiency</a:t>
            </a:r>
          </a:p>
          <a:p>
            <a:pPr eaLnBrk="1" hangingPunct="1"/>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Give mathematical meaning to: “Were you doing anything unusual just before you got sick?”</a:t>
            </a:r>
          </a:p>
          <a:p>
            <a:pPr eaLnBrk="1" hangingPunct="1"/>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Work for easily ascertained, intermittent exposures whose associated risks rise and fall quickly</a:t>
            </a:r>
          </a:p>
          <a:p>
            <a:pPr eaLnBrk="1" hangingPunct="1"/>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Requires that the onset time of the outcome event can be pinned down with precision</a:t>
            </a:r>
          </a:p>
        </p:txBody>
      </p:sp>
      <p:sp>
        <p:nvSpPr>
          <p:cNvPr id="152580" name="Slide Number Placeholder 3">
            <a:extLst>
              <a:ext uri="{FF2B5EF4-FFF2-40B4-BE49-F238E27FC236}">
                <a16:creationId xmlns:a16="http://schemas.microsoft.com/office/drawing/2014/main" id="{89B288F3-BADE-7F4F-8EF0-E8D6F522F602}"/>
              </a:ext>
            </a:extLst>
          </p:cNvPr>
          <p:cNvSpPr>
            <a:spLocks noGrp="1"/>
          </p:cNvSpPr>
          <p:nvPr>
            <p:ph type="sldNum" sz="quarter" idx="12"/>
          </p:nvPr>
        </p:nvSpPr>
        <p:spPr>
          <a:xfrm>
            <a:off x="2209800" y="6248400"/>
            <a:ext cx="1905000" cy="457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l">
              <a:spcBef>
                <a:spcPct val="0"/>
              </a:spcBef>
              <a:buFontTx/>
              <a:buNone/>
            </a:pPr>
            <a:fld id="{C947641C-9C7F-F147-AA50-0BC6911CAED8}" type="slidenum">
              <a:rPr lang="en-US" altLang="en-US" sz="1200" b="0">
                <a:latin typeface="Verdana" panose="020B0604030504040204" pitchFamily="34" charset="0"/>
                <a:ea typeface="MS PGothic" panose="020B0600070205080204" pitchFamily="34" charset="-128"/>
              </a:rPr>
              <a:pPr algn="l">
                <a:spcBef>
                  <a:spcPct val="0"/>
                </a:spcBef>
                <a:buFontTx/>
                <a:buNone/>
              </a:pPr>
              <a:t>39</a:t>
            </a:fld>
            <a:endParaRPr lang="en-US" altLang="en-US" sz="1200" b="0">
              <a:latin typeface="Verdana" panose="020B0604030504040204" pitchFamily="34" charset="0"/>
              <a:ea typeface="MS PGothic" panose="020B0600070205080204" pitchFamily="34" charset="-128"/>
            </a:endParaRPr>
          </a:p>
        </p:txBody>
      </p:sp>
    </p:spTree>
    <p:extLst>
      <p:ext uri="{BB962C8B-B14F-4D97-AF65-F5344CB8AC3E}">
        <p14:creationId xmlns:p14="http://schemas.microsoft.com/office/powerpoint/2010/main" val="4230549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Appropriate Matching</a:t>
            </a:r>
          </a:p>
        </p:txBody>
      </p:sp>
      <p:sp>
        <p:nvSpPr>
          <p:cNvPr id="3" name="Content Placeholder 2"/>
          <p:cNvSpPr>
            <a:spLocks noGrp="1"/>
          </p:cNvSpPr>
          <p:nvPr>
            <p:ph idx="1"/>
          </p:nvPr>
        </p:nvSpPr>
        <p:spPr/>
        <p:txBody>
          <a:bodyPr>
            <a:normAutofit/>
          </a:bodyPr>
          <a:lstStyle/>
          <a:p>
            <a:r>
              <a:rPr lang="en-US" sz="3200" dirty="0"/>
              <a:t>Matching factor is a confounder</a:t>
            </a:r>
          </a:p>
        </p:txBody>
      </p:sp>
      <p:graphicFrame>
        <p:nvGraphicFramePr>
          <p:cNvPr id="4" name="Table 3"/>
          <p:cNvGraphicFramePr>
            <a:graphicFrameLocks noGrp="1"/>
          </p:cNvGraphicFramePr>
          <p:nvPr/>
        </p:nvGraphicFramePr>
        <p:xfrm>
          <a:off x="2540000" y="4646899"/>
          <a:ext cx="7079963" cy="1828800"/>
        </p:xfrm>
        <a:graphic>
          <a:graphicData uri="http://schemas.openxmlformats.org/drawingml/2006/table">
            <a:tbl>
              <a:tblPr firstRow="1" bandRow="1">
                <a:tableStyleId>{5C22544A-7EE6-4342-B048-85BDC9FD1C3A}</a:tableStyleId>
              </a:tblPr>
              <a:tblGrid>
                <a:gridCol w="1803767">
                  <a:extLst>
                    <a:ext uri="{9D8B030D-6E8A-4147-A177-3AD203B41FA5}">
                      <a16:colId xmlns:a16="http://schemas.microsoft.com/office/drawing/2014/main" val="20000"/>
                    </a:ext>
                  </a:extLst>
                </a:gridCol>
                <a:gridCol w="3381197">
                  <a:extLst>
                    <a:ext uri="{9D8B030D-6E8A-4147-A177-3AD203B41FA5}">
                      <a16:colId xmlns:a16="http://schemas.microsoft.com/office/drawing/2014/main" val="20001"/>
                    </a:ext>
                  </a:extLst>
                </a:gridCol>
                <a:gridCol w="1894999">
                  <a:extLst>
                    <a:ext uri="{9D8B030D-6E8A-4147-A177-3AD203B41FA5}">
                      <a16:colId xmlns:a16="http://schemas.microsoft.com/office/drawing/2014/main" val="20002"/>
                    </a:ext>
                  </a:extLst>
                </a:gridCol>
              </a:tblGrid>
              <a:tr h="370840">
                <a:tc>
                  <a:txBody>
                    <a:bodyPr/>
                    <a:lstStyle/>
                    <a:p>
                      <a:endParaRPr lang="en-US" sz="2400" dirty="0"/>
                    </a:p>
                  </a:txBody>
                  <a:tcPr/>
                </a:tc>
                <a:tc gridSpan="2">
                  <a:txBody>
                    <a:bodyPr/>
                    <a:lstStyle/>
                    <a:p>
                      <a:pPr algn="ctr"/>
                      <a:r>
                        <a:rPr lang="en-US" sz="2400" dirty="0"/>
                        <a:t>Analysis</a:t>
                      </a:r>
                    </a:p>
                  </a:txBody>
                  <a:tcPr anchor="ctr"/>
                </a:tc>
                <a:tc hMerge="1">
                  <a:txBody>
                    <a:bodyPr/>
                    <a:lstStyle/>
                    <a:p>
                      <a:endParaRPr lang="en-US" dirty="0"/>
                    </a:p>
                  </a:txBody>
                  <a:tcPr/>
                </a:tc>
                <a:extLst>
                  <a:ext uri="{0D108BD9-81ED-4DB2-BD59-A6C34878D82A}">
                    <a16:rowId xmlns:a16="http://schemas.microsoft.com/office/drawing/2014/main" val="10000"/>
                  </a:ext>
                </a:extLst>
              </a:tr>
              <a:tr h="370840">
                <a:tc>
                  <a:txBody>
                    <a:bodyPr/>
                    <a:lstStyle/>
                    <a:p>
                      <a:r>
                        <a:rPr lang="en-US" sz="2400" b="1" dirty="0"/>
                        <a:t>Design</a:t>
                      </a:r>
                    </a:p>
                  </a:txBody>
                  <a:tcPr/>
                </a:tc>
                <a:tc>
                  <a:txBody>
                    <a:bodyPr/>
                    <a:lstStyle/>
                    <a:p>
                      <a:r>
                        <a:rPr lang="en-US" sz="2400" b="1" dirty="0"/>
                        <a:t>Stratified</a:t>
                      </a:r>
                    </a:p>
                  </a:txBody>
                  <a:tcPr/>
                </a:tc>
                <a:tc>
                  <a:txBody>
                    <a:bodyPr/>
                    <a:lstStyle/>
                    <a:p>
                      <a:r>
                        <a:rPr lang="en-US" sz="2400" b="1" dirty="0"/>
                        <a:t>Not Stratified</a:t>
                      </a:r>
                    </a:p>
                  </a:txBody>
                  <a:tcPr/>
                </a:tc>
                <a:extLst>
                  <a:ext uri="{0D108BD9-81ED-4DB2-BD59-A6C34878D82A}">
                    <a16:rowId xmlns:a16="http://schemas.microsoft.com/office/drawing/2014/main" val="10001"/>
                  </a:ext>
                </a:extLst>
              </a:tr>
              <a:tr h="370840">
                <a:tc>
                  <a:txBody>
                    <a:bodyPr/>
                    <a:lstStyle/>
                    <a:p>
                      <a:r>
                        <a:rPr lang="en-US" sz="2400" dirty="0"/>
                        <a:t>Matched</a:t>
                      </a:r>
                    </a:p>
                  </a:txBody>
                  <a:tcPr/>
                </a:tc>
                <a:tc>
                  <a:txBody>
                    <a:bodyPr/>
                    <a:lstStyle/>
                    <a:p>
                      <a:pPr algn="ctr"/>
                      <a:r>
                        <a:rPr lang="en-US" sz="2400" dirty="0"/>
                        <a:t>Valid, maximum precision</a:t>
                      </a:r>
                    </a:p>
                  </a:txBody>
                  <a:tcPr/>
                </a:tc>
                <a:tc>
                  <a:txBody>
                    <a:bodyPr/>
                    <a:lstStyle/>
                    <a:p>
                      <a:pPr algn="ctr"/>
                      <a:r>
                        <a:rPr lang="en-US" sz="2400" dirty="0"/>
                        <a:t>BIAS</a:t>
                      </a:r>
                    </a:p>
                  </a:txBody>
                  <a:tcPr/>
                </a:tc>
                <a:extLst>
                  <a:ext uri="{0D108BD9-81ED-4DB2-BD59-A6C34878D82A}">
                    <a16:rowId xmlns:a16="http://schemas.microsoft.com/office/drawing/2014/main" val="10002"/>
                  </a:ext>
                </a:extLst>
              </a:tr>
              <a:tr h="370840">
                <a:tc>
                  <a:txBody>
                    <a:bodyPr/>
                    <a:lstStyle/>
                    <a:p>
                      <a:r>
                        <a:rPr lang="en-US" sz="2400" dirty="0"/>
                        <a:t>Not matched</a:t>
                      </a:r>
                    </a:p>
                  </a:txBody>
                  <a:tcPr/>
                </a:tc>
                <a:tc>
                  <a:txBody>
                    <a:bodyPr/>
                    <a:lstStyle/>
                    <a:p>
                      <a:pPr algn="ctr"/>
                      <a:r>
                        <a:rPr lang="en-US" sz="2400" dirty="0"/>
                        <a:t>Valid,</a:t>
                      </a:r>
                      <a:r>
                        <a:rPr lang="en-US" sz="2400" baseline="0" dirty="0"/>
                        <a:t> reduced precision</a:t>
                      </a:r>
                      <a:endParaRPr lang="en-US" sz="2400" dirty="0"/>
                    </a:p>
                  </a:txBody>
                  <a:tcPr/>
                </a:tc>
                <a:tc>
                  <a:txBody>
                    <a:bodyPr/>
                    <a:lstStyle/>
                    <a:p>
                      <a:pPr algn="ctr"/>
                      <a:r>
                        <a:rPr lang="en-US" sz="2400" dirty="0"/>
                        <a:t>BIAS</a:t>
                      </a:r>
                    </a:p>
                  </a:txBody>
                  <a:tcPr/>
                </a:tc>
                <a:extLst>
                  <a:ext uri="{0D108BD9-81ED-4DB2-BD59-A6C34878D82A}">
                    <a16:rowId xmlns:a16="http://schemas.microsoft.com/office/drawing/2014/main" val="10003"/>
                  </a:ext>
                </a:extLst>
              </a:tr>
            </a:tbl>
          </a:graphicData>
        </a:graphic>
      </p:graphicFrame>
      <p:sp>
        <p:nvSpPr>
          <p:cNvPr id="5" name="TextBox 4"/>
          <p:cNvSpPr txBox="1"/>
          <p:nvPr/>
        </p:nvSpPr>
        <p:spPr>
          <a:xfrm>
            <a:off x="2637692" y="2715845"/>
            <a:ext cx="2065900" cy="523220"/>
          </a:xfrm>
          <a:prstGeom prst="rect">
            <a:avLst/>
          </a:prstGeom>
          <a:noFill/>
        </p:spPr>
        <p:txBody>
          <a:bodyPr wrap="square" rtlCol="0">
            <a:spAutoFit/>
          </a:bodyPr>
          <a:lstStyle/>
          <a:p>
            <a:pPr algn="ctr"/>
            <a:r>
              <a:rPr lang="en-US" sz="2800" b="1" dirty="0"/>
              <a:t>Exposure</a:t>
            </a:r>
          </a:p>
        </p:txBody>
      </p:sp>
      <p:sp>
        <p:nvSpPr>
          <p:cNvPr id="6" name="TextBox 5"/>
          <p:cNvSpPr txBox="1"/>
          <p:nvPr/>
        </p:nvSpPr>
        <p:spPr>
          <a:xfrm flipH="1">
            <a:off x="7835488" y="2715846"/>
            <a:ext cx="1425741" cy="523220"/>
          </a:xfrm>
          <a:prstGeom prst="rect">
            <a:avLst/>
          </a:prstGeom>
          <a:noFill/>
        </p:spPr>
        <p:txBody>
          <a:bodyPr wrap="square" rtlCol="0">
            <a:spAutoFit/>
          </a:bodyPr>
          <a:lstStyle/>
          <a:p>
            <a:r>
              <a:rPr lang="en-US" sz="2800" b="1" dirty="0"/>
              <a:t>Disease</a:t>
            </a:r>
          </a:p>
        </p:txBody>
      </p:sp>
      <p:sp>
        <p:nvSpPr>
          <p:cNvPr id="7" name="TextBox 6"/>
          <p:cNvSpPr txBox="1"/>
          <p:nvPr/>
        </p:nvSpPr>
        <p:spPr>
          <a:xfrm>
            <a:off x="4671469" y="3536462"/>
            <a:ext cx="2973644" cy="523220"/>
          </a:xfrm>
          <a:prstGeom prst="rect">
            <a:avLst/>
          </a:prstGeom>
          <a:noFill/>
        </p:spPr>
        <p:txBody>
          <a:bodyPr wrap="square" rtlCol="0">
            <a:spAutoFit/>
          </a:bodyPr>
          <a:lstStyle/>
          <a:p>
            <a:pPr algn="ctr"/>
            <a:r>
              <a:rPr lang="en-US" sz="2800" b="1" dirty="0"/>
              <a:t>Matching Factor</a:t>
            </a:r>
          </a:p>
        </p:txBody>
      </p:sp>
      <p:cxnSp>
        <p:nvCxnSpPr>
          <p:cNvPr id="9" name="Straight Arrow Connector 8"/>
          <p:cNvCxnSpPr/>
          <p:nvPr/>
        </p:nvCxnSpPr>
        <p:spPr>
          <a:xfrm flipV="1">
            <a:off x="7268308" y="3184769"/>
            <a:ext cx="566615" cy="429846"/>
          </a:xfrm>
          <a:prstGeom prst="straightConnector1">
            <a:avLst/>
          </a:prstGeom>
          <a:ln w="38100">
            <a:solidFill>
              <a:schemeClr val="tx1"/>
            </a:solidFill>
            <a:tailEnd type="arrow"/>
          </a:ln>
        </p:spPr>
        <p:style>
          <a:lnRef idx="2">
            <a:schemeClr val="accent1"/>
          </a:lnRef>
          <a:fillRef idx="0">
            <a:schemeClr val="accent1"/>
          </a:fillRef>
          <a:effectRef idx="1">
            <a:schemeClr val="accent1"/>
          </a:effectRef>
          <a:fontRef idx="minor">
            <a:schemeClr val="tx1"/>
          </a:fontRef>
        </p:style>
      </p:cxnSp>
      <p:cxnSp>
        <p:nvCxnSpPr>
          <p:cNvPr id="11" name="Straight Arrow Connector 10"/>
          <p:cNvCxnSpPr/>
          <p:nvPr/>
        </p:nvCxnSpPr>
        <p:spPr>
          <a:xfrm flipH="1" flipV="1">
            <a:off x="4239846" y="3243385"/>
            <a:ext cx="703385" cy="371230"/>
          </a:xfrm>
          <a:prstGeom prst="straightConnector1">
            <a:avLst/>
          </a:prstGeom>
          <a:ln w="38100">
            <a:solidFill>
              <a:schemeClr val="tx1"/>
            </a:solidFill>
            <a:tailEnd type="arrow"/>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76300277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DB5B55-9CD3-7C4C-846F-A963CFDA9F9B}"/>
              </a:ext>
            </a:extLst>
          </p:cNvPr>
          <p:cNvSpPr>
            <a:spLocks noGrp="1"/>
          </p:cNvSpPr>
          <p:nvPr>
            <p:ph type="title"/>
          </p:nvPr>
        </p:nvSpPr>
        <p:spPr/>
        <p:txBody>
          <a:bodyPr/>
          <a:lstStyle/>
          <a:p>
            <a:pPr algn="ctr"/>
            <a:r>
              <a:rPr lang="en-US" dirty="0"/>
              <a:t>Questions?</a:t>
            </a:r>
          </a:p>
        </p:txBody>
      </p:sp>
      <p:sp>
        <p:nvSpPr>
          <p:cNvPr id="3" name="Content Placeholder 2">
            <a:extLst>
              <a:ext uri="{FF2B5EF4-FFF2-40B4-BE49-F238E27FC236}">
                <a16:creationId xmlns:a16="http://schemas.microsoft.com/office/drawing/2014/main" id="{FBB89E15-509B-874F-ACA3-85D94E87C3AC}"/>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29251008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DB5B55-9CD3-7C4C-846F-A963CFDA9F9B}"/>
              </a:ext>
            </a:extLst>
          </p:cNvPr>
          <p:cNvSpPr>
            <a:spLocks noGrp="1"/>
          </p:cNvSpPr>
          <p:nvPr>
            <p:ph type="title"/>
          </p:nvPr>
        </p:nvSpPr>
        <p:spPr/>
        <p:txBody>
          <a:bodyPr/>
          <a:lstStyle/>
          <a:p>
            <a:pPr algn="ctr"/>
            <a:r>
              <a:rPr lang="en-US" dirty="0"/>
              <a:t>Appendix</a:t>
            </a:r>
          </a:p>
        </p:txBody>
      </p:sp>
      <p:sp>
        <p:nvSpPr>
          <p:cNvPr id="3" name="Content Placeholder 2">
            <a:extLst>
              <a:ext uri="{FF2B5EF4-FFF2-40B4-BE49-F238E27FC236}">
                <a16:creationId xmlns:a16="http://schemas.microsoft.com/office/drawing/2014/main" id="{FBB89E15-509B-874F-ACA3-85D94E87C3AC}"/>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0806433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2">
            <a:extLst>
              <a:ext uri="{FF2B5EF4-FFF2-40B4-BE49-F238E27FC236}">
                <a16:creationId xmlns:a16="http://schemas.microsoft.com/office/drawing/2014/main" id="{27E42417-3ECF-1A43-BAD2-DCD6AEE03EE9}"/>
              </a:ext>
            </a:extLst>
          </p:cNvPr>
          <p:cNvSpPr>
            <a:spLocks noGrp="1" noChangeArrowheads="1"/>
          </p:cNvSpPr>
          <p:nvPr>
            <p:ph type="title"/>
          </p:nvPr>
        </p:nvSpPr>
        <p:spPr>
          <a:xfrm>
            <a:off x="1072662" y="685800"/>
            <a:ext cx="8985738" cy="838200"/>
          </a:xfrm>
        </p:spPr>
        <p:txBody>
          <a:bodyPr/>
          <a:lstStyle/>
          <a:p>
            <a:pPr eaLnBrk="1" hangingPunct="1"/>
            <a:r>
              <a:rPr lang="en-US" altLang="en-US" dirty="0"/>
              <a:t>Review of Assumptions</a:t>
            </a:r>
          </a:p>
        </p:txBody>
      </p:sp>
      <p:sp>
        <p:nvSpPr>
          <p:cNvPr id="39938" name="Rectangle 3">
            <a:extLst>
              <a:ext uri="{FF2B5EF4-FFF2-40B4-BE49-F238E27FC236}">
                <a16:creationId xmlns:a16="http://schemas.microsoft.com/office/drawing/2014/main" id="{8EA3EBDB-FB37-449E-AD74-65AB838BBAF0}"/>
              </a:ext>
            </a:extLst>
          </p:cNvPr>
          <p:cNvSpPr>
            <a:spLocks noGrp="1" noChangeArrowheads="1"/>
          </p:cNvSpPr>
          <p:nvPr>
            <p:ph type="body" idx="1"/>
          </p:nvPr>
        </p:nvSpPr>
        <p:spPr>
          <a:xfrm>
            <a:off x="1072662" y="1981200"/>
            <a:ext cx="10281138" cy="4191000"/>
          </a:xfrm>
        </p:spPr>
        <p:txBody>
          <a:bodyPr/>
          <a:lstStyle/>
          <a:p>
            <a:pPr eaLnBrk="1" hangingPunct="1">
              <a:lnSpc>
                <a:spcPct val="90000"/>
              </a:lnSpc>
              <a:spcBef>
                <a:spcPct val="0"/>
              </a:spcBef>
              <a:buFontTx/>
              <a:buNone/>
              <a:defRPr/>
            </a:pPr>
            <a:endParaRPr lang="en-US" altLang="en-US" sz="2400" dirty="0">
              <a:latin typeface="Helvetica Neue" panose="02000503000000020004" pitchFamily="2" charset="0"/>
              <a:ea typeface="Helvetica Neue" panose="02000503000000020004" pitchFamily="2" charset="0"/>
              <a:cs typeface="Helvetica Neue" panose="02000503000000020004" pitchFamily="2" charset="0"/>
            </a:endParaRPr>
          </a:p>
          <a:p>
            <a:pPr marL="457200" indent="-457200">
              <a:spcBef>
                <a:spcPts val="600"/>
              </a:spcBef>
              <a:buFont typeface="+mj-lt"/>
              <a:buAutoNum type="arabicPeriod"/>
              <a:defRPr/>
            </a:pP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No time-trend in exposure (e.g., exposure should not become increasingly or decreasingly likely over time)</a:t>
            </a:r>
          </a:p>
          <a:p>
            <a:pPr marL="457200" indent="-457200">
              <a:spcBef>
                <a:spcPts val="600"/>
              </a:spcBef>
              <a:buFont typeface="+mj-lt"/>
              <a:buAutoNum type="arabicPeriod"/>
              <a:defRPr/>
            </a:pPr>
            <a:endParaRPr lang="en-US" altLang="en-US" sz="2400" dirty="0">
              <a:latin typeface="Helvetica Neue" panose="02000503000000020004" pitchFamily="2" charset="0"/>
              <a:ea typeface="Helvetica Neue" panose="02000503000000020004" pitchFamily="2" charset="0"/>
              <a:cs typeface="Helvetica Neue" panose="02000503000000020004" pitchFamily="2" charset="0"/>
            </a:endParaRPr>
          </a:p>
          <a:p>
            <a:pPr marL="457200" indent="-457200">
              <a:spcBef>
                <a:spcPts val="600"/>
              </a:spcBef>
              <a:buFont typeface="+mj-lt"/>
              <a:buAutoNum type="arabicPeriod"/>
              <a:defRPr/>
            </a:pP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Representative sample of cases from the base (e.g. those who had the exposure should not be more or less likely to participate)</a:t>
            </a:r>
          </a:p>
          <a:p>
            <a:pPr marL="457200" indent="-457200">
              <a:spcBef>
                <a:spcPts val="600"/>
              </a:spcBef>
              <a:buFont typeface="+mj-lt"/>
              <a:buAutoNum type="arabicPeriod"/>
              <a:defRPr/>
            </a:pPr>
            <a:endParaRPr lang="en-US" altLang="en-US" sz="2400" dirty="0">
              <a:latin typeface="Helvetica Neue" panose="02000503000000020004" pitchFamily="2" charset="0"/>
              <a:ea typeface="Helvetica Neue" panose="02000503000000020004" pitchFamily="2" charset="0"/>
              <a:cs typeface="Helvetica Neue" panose="02000503000000020004" pitchFamily="2" charset="0"/>
            </a:endParaRPr>
          </a:p>
          <a:p>
            <a:pPr marL="457200" indent="-457200">
              <a:spcBef>
                <a:spcPts val="600"/>
              </a:spcBef>
              <a:buFont typeface="+mj-lt"/>
              <a:buAutoNum type="arabicPeriod"/>
              <a:defRPr/>
            </a:pP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Constant effect of exposure on rate ratio scale over time and subject. This assumption is necessary to obtain a valid effect estimate.</a:t>
            </a:r>
          </a:p>
          <a:p>
            <a:pPr eaLnBrk="1" hangingPunct="1">
              <a:lnSpc>
                <a:spcPct val="90000"/>
              </a:lnSpc>
              <a:spcBef>
                <a:spcPct val="0"/>
              </a:spcBef>
              <a:buFontTx/>
              <a:buNone/>
              <a:defRPr/>
            </a:pPr>
            <a:endParaRPr lang="en-US" altLang="en-US" sz="2400" dirty="0">
              <a:latin typeface="Helvetica Neue" panose="02000503000000020004" pitchFamily="2" charset="0"/>
              <a:ea typeface="Helvetica Neue" panose="02000503000000020004" pitchFamily="2" charset="0"/>
              <a:cs typeface="Helvetica Neue" panose="02000503000000020004" pitchFamily="2" charset="0"/>
            </a:endParaRPr>
          </a:p>
        </p:txBody>
      </p:sp>
      <p:sp>
        <p:nvSpPr>
          <p:cNvPr id="124932" name="Slide Number Placeholder 3">
            <a:extLst>
              <a:ext uri="{FF2B5EF4-FFF2-40B4-BE49-F238E27FC236}">
                <a16:creationId xmlns:a16="http://schemas.microsoft.com/office/drawing/2014/main" id="{DF74E42E-34EE-2D4D-BE9B-EF2A9A718BD5}"/>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BE598BBE-BA9D-614A-9905-5E9509B98CFF}" type="slidenum">
              <a:rPr lang="en-US" altLang="en-US" sz="1400" b="0">
                <a:latin typeface="Arial" panose="020B0604020202020204" pitchFamily="34" charset="0"/>
                <a:ea typeface="MS PGothic" panose="020B0600070205080204" pitchFamily="34" charset="-128"/>
              </a:rPr>
              <a:pPr>
                <a:spcBef>
                  <a:spcPct val="0"/>
                </a:spcBef>
                <a:buFontTx/>
                <a:buNone/>
              </a:pPr>
              <a:t>42</a:t>
            </a:fld>
            <a:endParaRPr lang="en-US" altLang="en-US" sz="1400" b="0">
              <a:latin typeface="Arial" panose="020B0604020202020204" pitchFamily="34" charset="0"/>
              <a:ea typeface="MS PGothic" panose="020B0600070205080204" pitchFamily="34" charset="-128"/>
            </a:endParaRPr>
          </a:p>
        </p:txBody>
      </p:sp>
    </p:spTree>
    <p:extLst>
      <p:ext uri="{BB962C8B-B14F-4D97-AF65-F5344CB8AC3E}">
        <p14:creationId xmlns:p14="http://schemas.microsoft.com/office/powerpoint/2010/main" val="48065430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2">
            <a:extLst>
              <a:ext uri="{FF2B5EF4-FFF2-40B4-BE49-F238E27FC236}">
                <a16:creationId xmlns:a16="http://schemas.microsoft.com/office/drawing/2014/main" id="{C02FFB9D-BDBC-574C-9737-42819CB7E7B8}"/>
              </a:ext>
            </a:extLst>
          </p:cNvPr>
          <p:cNvSpPr>
            <a:spLocks noGrp="1" noChangeArrowheads="1"/>
          </p:cNvSpPr>
          <p:nvPr>
            <p:ph type="title"/>
          </p:nvPr>
        </p:nvSpPr>
        <p:spPr>
          <a:xfrm>
            <a:off x="1055077" y="829896"/>
            <a:ext cx="8229600" cy="838200"/>
          </a:xfrm>
        </p:spPr>
        <p:txBody>
          <a:bodyPr/>
          <a:lstStyle/>
          <a:p>
            <a:pPr eaLnBrk="1" hangingPunct="1"/>
            <a:r>
              <a:rPr lang="en-US" altLang="en-US" dirty="0">
                <a:latin typeface="Helvetica Neue" panose="02000503000000020004" pitchFamily="2" charset="0"/>
                <a:ea typeface="Helvetica Neue" panose="02000503000000020004" pitchFamily="2" charset="0"/>
                <a:cs typeface="Helvetica Neue" panose="02000503000000020004" pitchFamily="2" charset="0"/>
              </a:rPr>
              <a:t>No time trend in exposure</a:t>
            </a:r>
          </a:p>
        </p:txBody>
      </p:sp>
      <p:sp>
        <p:nvSpPr>
          <p:cNvPr id="128003" name="Rectangle 3">
            <a:extLst>
              <a:ext uri="{FF2B5EF4-FFF2-40B4-BE49-F238E27FC236}">
                <a16:creationId xmlns:a16="http://schemas.microsoft.com/office/drawing/2014/main" id="{28F98767-897A-BA40-B0F8-717EA5F74FC3}"/>
              </a:ext>
            </a:extLst>
          </p:cNvPr>
          <p:cNvSpPr>
            <a:spLocks noGrp="1" noChangeArrowheads="1"/>
          </p:cNvSpPr>
          <p:nvPr>
            <p:ph type="body" idx="1"/>
          </p:nvPr>
        </p:nvSpPr>
        <p:spPr>
          <a:xfrm>
            <a:off x="1055077" y="1905000"/>
            <a:ext cx="10146323" cy="4267200"/>
          </a:xfrm>
        </p:spPr>
        <p:txBody>
          <a:bodyPr/>
          <a:lstStyle/>
          <a:p>
            <a:pPr eaLnBrk="1" hangingPunct="1">
              <a:lnSpc>
                <a:spcPct val="90000"/>
              </a:lnSpc>
              <a:spcBef>
                <a:spcPct val="0"/>
              </a:spcBef>
              <a:buFontTx/>
              <a:buNone/>
            </a:pPr>
            <a:endParaRPr lang="en-US" altLang="en-US" sz="2200" dirty="0">
              <a:latin typeface="Helvetica Neue" panose="02000503000000020004" pitchFamily="2" charset="0"/>
              <a:ea typeface="Helvetica Neue" panose="02000503000000020004" pitchFamily="2" charset="0"/>
              <a:cs typeface="Helvetica Neue" panose="02000503000000020004" pitchFamily="2" charset="0"/>
            </a:endParaRPr>
          </a:p>
          <a:p>
            <a:pPr>
              <a:spcBef>
                <a:spcPts val="600"/>
              </a:spcBef>
            </a:pP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It is important in the case-crossover study that there is no time-trend in the exposure</a:t>
            </a:r>
          </a:p>
          <a:p>
            <a:pPr>
              <a:spcBef>
                <a:spcPts val="600"/>
              </a:spcBef>
            </a:pPr>
            <a:endParaRPr lang="en-US" altLang="en-US" sz="2400" dirty="0">
              <a:latin typeface="Helvetica Neue" panose="02000503000000020004" pitchFamily="2" charset="0"/>
              <a:ea typeface="Helvetica Neue" panose="02000503000000020004" pitchFamily="2" charset="0"/>
              <a:cs typeface="Helvetica Neue" panose="02000503000000020004" pitchFamily="2" charset="0"/>
            </a:endParaRPr>
          </a:p>
          <a:p>
            <a:pPr>
              <a:spcBef>
                <a:spcPts val="600"/>
              </a:spcBef>
            </a:pP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If exposure is increasing over time (e.g. increasingly likely with age), it may look as though the exposure causes the outcome even under the null if all control windows are prior to all event windows </a:t>
            </a:r>
          </a:p>
          <a:p>
            <a:pPr>
              <a:spcBef>
                <a:spcPts val="600"/>
              </a:spcBef>
            </a:pPr>
            <a:endParaRPr lang="en-US" altLang="en-US" sz="2400" dirty="0">
              <a:latin typeface="Helvetica Neue" panose="02000503000000020004" pitchFamily="2" charset="0"/>
              <a:ea typeface="Helvetica Neue" panose="02000503000000020004" pitchFamily="2" charset="0"/>
              <a:cs typeface="Helvetica Neue" panose="02000503000000020004" pitchFamily="2" charset="0"/>
            </a:endParaRPr>
          </a:p>
          <a:p>
            <a:pPr>
              <a:spcBef>
                <a:spcPts val="600"/>
              </a:spcBef>
            </a:pP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There are alternative designs to deal with this problem: bidirectional sampling, short time-intervals, and the case-time-control design</a:t>
            </a:r>
          </a:p>
        </p:txBody>
      </p:sp>
      <p:sp>
        <p:nvSpPr>
          <p:cNvPr id="128004" name="Slide Number Placeholder 3">
            <a:extLst>
              <a:ext uri="{FF2B5EF4-FFF2-40B4-BE49-F238E27FC236}">
                <a16:creationId xmlns:a16="http://schemas.microsoft.com/office/drawing/2014/main" id="{C6C654D4-B29D-BA46-AD12-DE8F033380E0}"/>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3A32F666-DACE-D942-931A-3603E00A0E83}" type="slidenum">
              <a:rPr lang="en-US" altLang="en-US" sz="1400" b="0">
                <a:latin typeface="Arial" panose="020B0604020202020204" pitchFamily="34" charset="0"/>
                <a:ea typeface="MS PGothic" panose="020B0600070205080204" pitchFamily="34" charset="-128"/>
              </a:rPr>
              <a:pPr>
                <a:spcBef>
                  <a:spcPct val="0"/>
                </a:spcBef>
                <a:buFontTx/>
                <a:buNone/>
              </a:pPr>
              <a:t>43</a:t>
            </a:fld>
            <a:endParaRPr lang="en-US" altLang="en-US" sz="1400" b="0">
              <a:latin typeface="Arial" panose="020B0604020202020204" pitchFamily="34" charset="0"/>
              <a:ea typeface="MS PGothic" panose="020B0600070205080204" pitchFamily="34" charset="-128"/>
            </a:endParaRPr>
          </a:p>
        </p:txBody>
      </p:sp>
    </p:spTree>
    <p:extLst>
      <p:ext uri="{BB962C8B-B14F-4D97-AF65-F5344CB8AC3E}">
        <p14:creationId xmlns:p14="http://schemas.microsoft.com/office/powerpoint/2010/main" val="84639137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2">
            <a:extLst>
              <a:ext uri="{FF2B5EF4-FFF2-40B4-BE49-F238E27FC236}">
                <a16:creationId xmlns:a16="http://schemas.microsoft.com/office/drawing/2014/main" id="{10937F44-A17A-284F-AEAC-AD011CD6EC5A}"/>
              </a:ext>
            </a:extLst>
          </p:cNvPr>
          <p:cNvSpPr>
            <a:spLocks noGrp="1" noChangeArrowheads="1"/>
          </p:cNvSpPr>
          <p:nvPr>
            <p:ph type="title"/>
          </p:nvPr>
        </p:nvSpPr>
        <p:spPr>
          <a:xfrm>
            <a:off x="791307" y="708025"/>
            <a:ext cx="9475300" cy="838200"/>
          </a:xfrm>
        </p:spPr>
        <p:txBody>
          <a:bodyPr/>
          <a:lstStyle/>
          <a:p>
            <a:pPr eaLnBrk="1" hangingPunct="1"/>
            <a:r>
              <a:rPr lang="en-US" altLang="en-US" dirty="0">
                <a:latin typeface="Helvetica Neue" panose="02000503000000020004" pitchFamily="2" charset="0"/>
                <a:ea typeface="Helvetica Neue" panose="02000503000000020004" pitchFamily="2" charset="0"/>
                <a:cs typeface="Helvetica Neue" panose="02000503000000020004" pitchFamily="2" charset="0"/>
              </a:rPr>
              <a:t>Bidirectional Sampling</a:t>
            </a:r>
          </a:p>
        </p:txBody>
      </p:sp>
      <p:sp>
        <p:nvSpPr>
          <p:cNvPr id="146435" name="Rectangle 3">
            <a:extLst>
              <a:ext uri="{FF2B5EF4-FFF2-40B4-BE49-F238E27FC236}">
                <a16:creationId xmlns:a16="http://schemas.microsoft.com/office/drawing/2014/main" id="{2F31E1A6-3BEB-0C4C-A788-69D66F3C71E3}"/>
              </a:ext>
            </a:extLst>
          </p:cNvPr>
          <p:cNvSpPr>
            <a:spLocks noGrp="1" noChangeArrowheads="1"/>
          </p:cNvSpPr>
          <p:nvPr>
            <p:ph type="body" idx="1"/>
          </p:nvPr>
        </p:nvSpPr>
        <p:spPr>
          <a:xfrm>
            <a:off x="984738" y="2057400"/>
            <a:ext cx="10369062" cy="4114800"/>
          </a:xfrm>
        </p:spPr>
        <p:txBody>
          <a:bodyPr>
            <a:normAutofit/>
          </a:bodyPr>
          <a:lstStyle/>
          <a:p>
            <a:pPr>
              <a:spcBef>
                <a:spcPts val="600"/>
              </a:spcBef>
            </a:pP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In most case-crossover studies, control time is sampled from the past</a:t>
            </a:r>
          </a:p>
          <a:p>
            <a:pPr>
              <a:spcBef>
                <a:spcPts val="600"/>
              </a:spcBef>
            </a:pPr>
            <a:endParaRPr lang="en-US" altLang="en-US" sz="2400" dirty="0">
              <a:latin typeface="Helvetica Neue" panose="02000503000000020004" pitchFamily="2" charset="0"/>
              <a:ea typeface="Helvetica Neue" panose="02000503000000020004" pitchFamily="2" charset="0"/>
              <a:cs typeface="Helvetica Neue" panose="02000503000000020004" pitchFamily="2" charset="0"/>
            </a:endParaRPr>
          </a:p>
          <a:p>
            <a:pPr>
              <a:spcBef>
                <a:spcPts val="600"/>
              </a:spcBef>
            </a:pP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Sometimes future time (time after outcome) can be used as control time</a:t>
            </a:r>
          </a:p>
          <a:p>
            <a:pPr>
              <a:spcBef>
                <a:spcPts val="600"/>
              </a:spcBef>
            </a:pPr>
            <a:endParaRPr lang="en-US" altLang="en-US" sz="2400" dirty="0">
              <a:latin typeface="Helvetica Neue" panose="02000503000000020004" pitchFamily="2" charset="0"/>
              <a:ea typeface="Helvetica Neue" panose="02000503000000020004" pitchFamily="2" charset="0"/>
              <a:cs typeface="Helvetica Neue" panose="02000503000000020004" pitchFamily="2" charset="0"/>
            </a:endParaRPr>
          </a:p>
          <a:p>
            <a:pPr>
              <a:spcBef>
                <a:spcPts val="600"/>
              </a:spcBef>
            </a:pP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This is sometimes referred to as </a:t>
            </a:r>
            <a:r>
              <a:rPr lang="ja-JP" altLang="en-US" sz="2400">
                <a:latin typeface="Helvetica Neue" panose="02000503000000020004" pitchFamily="2" charset="0"/>
                <a:ea typeface="MS PGothic" panose="020B0600070205080204" pitchFamily="34" charset="-128"/>
                <a:cs typeface="Helvetica Neue" panose="02000503000000020004" pitchFamily="2" charset="0"/>
              </a:rPr>
              <a:t>“</a:t>
            </a:r>
            <a:r>
              <a:rPr lang="en-US" altLang="ja-JP" sz="2400" dirty="0">
                <a:latin typeface="Helvetica Neue" panose="02000503000000020004" pitchFamily="2" charset="0"/>
                <a:ea typeface="Helvetica Neue" panose="02000503000000020004" pitchFamily="2" charset="0"/>
                <a:cs typeface="Helvetica Neue" panose="02000503000000020004" pitchFamily="2" charset="0"/>
              </a:rPr>
              <a:t>bidirectional sampling</a:t>
            </a:r>
            <a:r>
              <a:rPr lang="ja-JP" altLang="en-US" sz="2400">
                <a:latin typeface="Helvetica Neue" panose="02000503000000020004" pitchFamily="2" charset="0"/>
                <a:ea typeface="MS PGothic" panose="020B0600070205080204" pitchFamily="34" charset="-128"/>
                <a:cs typeface="Helvetica Neue" panose="02000503000000020004" pitchFamily="2" charset="0"/>
              </a:rPr>
              <a:t>”</a:t>
            </a:r>
            <a:endParaRPr lang="en-US" altLang="ja-JP" sz="2400" dirty="0">
              <a:latin typeface="Helvetica Neue" panose="02000503000000020004" pitchFamily="2" charset="0"/>
              <a:ea typeface="Helvetica Neue" panose="02000503000000020004" pitchFamily="2" charset="0"/>
              <a:cs typeface="Helvetica Neue" panose="02000503000000020004" pitchFamily="2" charset="0"/>
            </a:endParaRPr>
          </a:p>
          <a:p>
            <a:pPr>
              <a:spcBef>
                <a:spcPts val="600"/>
              </a:spcBef>
            </a:pPr>
            <a:endParaRPr lang="en-US" altLang="ja-JP" sz="2400" dirty="0">
              <a:latin typeface="Helvetica Neue" panose="02000503000000020004" pitchFamily="2" charset="0"/>
              <a:ea typeface="Helvetica Neue" panose="02000503000000020004" pitchFamily="2" charset="0"/>
              <a:cs typeface="Helvetica Neue" panose="02000503000000020004" pitchFamily="2" charset="0"/>
            </a:endParaRPr>
          </a:p>
          <a:p>
            <a:pPr>
              <a:spcBef>
                <a:spcPts val="600"/>
              </a:spcBef>
            </a:pP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This should only be done if the </a:t>
            </a:r>
            <a:r>
              <a:rPr lang="en-US" altLang="en-US" sz="2400" b="1" dirty="0">
                <a:latin typeface="Helvetica Neue" panose="02000503000000020004" pitchFamily="2" charset="0"/>
                <a:ea typeface="Helvetica Neue" panose="02000503000000020004" pitchFamily="2" charset="0"/>
                <a:cs typeface="Helvetica Neue" panose="02000503000000020004" pitchFamily="2" charset="0"/>
              </a:rPr>
              <a:t>outcome does NOT influence subsequent exposure</a:t>
            </a:r>
            <a:endParaRPr lang="en-US" altLang="en-US" sz="2400" dirty="0">
              <a:solidFill>
                <a:srgbClr val="F8A818"/>
              </a:solidFill>
              <a:latin typeface="Helvetica Neue" panose="02000503000000020004" pitchFamily="2" charset="0"/>
              <a:ea typeface="Helvetica Neue" panose="02000503000000020004" pitchFamily="2" charset="0"/>
              <a:cs typeface="Helvetica Neue" panose="02000503000000020004" pitchFamily="2" charset="0"/>
            </a:endParaRPr>
          </a:p>
          <a:p>
            <a:pPr lvl="1">
              <a:spcBef>
                <a:spcPts val="600"/>
              </a:spcBef>
            </a:pPr>
            <a:r>
              <a:rPr lang="en-US" altLang="en-US" dirty="0">
                <a:latin typeface="Helvetica Neue" panose="02000503000000020004" pitchFamily="2" charset="0"/>
                <a:ea typeface="Helvetica Neue" panose="02000503000000020004" pitchFamily="2" charset="0"/>
                <a:cs typeface="Helvetica Neue" panose="02000503000000020004" pitchFamily="2" charset="0"/>
              </a:rPr>
              <a:t>Example: Out-of-hospital cardiac events &amp; forest fire smoke exposure</a:t>
            </a:r>
          </a:p>
          <a:p>
            <a:pPr>
              <a:spcBef>
                <a:spcPts val="600"/>
              </a:spcBef>
              <a:buNone/>
            </a:pPr>
            <a:endParaRPr lang="en-US" altLang="en-US" sz="2400" dirty="0">
              <a:latin typeface="Helvetica Neue" panose="02000503000000020004" pitchFamily="2" charset="0"/>
              <a:ea typeface="Helvetica Neue" panose="02000503000000020004" pitchFamily="2" charset="0"/>
              <a:cs typeface="Helvetica Neue" panose="02000503000000020004" pitchFamily="2" charset="0"/>
            </a:endParaRPr>
          </a:p>
        </p:txBody>
      </p:sp>
      <p:sp>
        <p:nvSpPr>
          <p:cNvPr id="146436" name="Slide Number Placeholder 3">
            <a:extLst>
              <a:ext uri="{FF2B5EF4-FFF2-40B4-BE49-F238E27FC236}">
                <a16:creationId xmlns:a16="http://schemas.microsoft.com/office/drawing/2014/main" id="{9264CF7C-9A3E-F749-8352-8599372E4E23}"/>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7784B494-60B1-A24D-88C7-17A957E49A86}" type="slidenum">
              <a:rPr lang="en-US" altLang="en-US" sz="1400" b="0">
                <a:latin typeface="Arial" panose="020B0604020202020204" pitchFamily="34" charset="0"/>
                <a:ea typeface="MS PGothic" panose="020B0600070205080204" pitchFamily="34" charset="-128"/>
              </a:rPr>
              <a:pPr>
                <a:spcBef>
                  <a:spcPct val="0"/>
                </a:spcBef>
                <a:buFontTx/>
                <a:buNone/>
              </a:pPr>
              <a:t>44</a:t>
            </a:fld>
            <a:endParaRPr lang="en-US" altLang="en-US" sz="1400" b="0">
              <a:latin typeface="Arial" panose="020B0604020202020204" pitchFamily="34" charset="0"/>
              <a:ea typeface="MS PGothic" panose="020B0600070205080204" pitchFamily="34" charset="-128"/>
            </a:endParaRPr>
          </a:p>
        </p:txBody>
      </p:sp>
    </p:spTree>
    <p:extLst>
      <p:ext uri="{BB962C8B-B14F-4D97-AF65-F5344CB8AC3E}">
        <p14:creationId xmlns:p14="http://schemas.microsoft.com/office/powerpoint/2010/main" val="327460439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a:extLst>
              <a:ext uri="{FF2B5EF4-FFF2-40B4-BE49-F238E27FC236}">
                <a16:creationId xmlns:a16="http://schemas.microsoft.com/office/drawing/2014/main" id="{B77DFBD3-D46D-104A-AA77-BC94961D5BB6}"/>
              </a:ext>
            </a:extLst>
          </p:cNvPr>
          <p:cNvSpPr>
            <a:spLocks noGrp="1" noChangeArrowheads="1"/>
          </p:cNvSpPr>
          <p:nvPr>
            <p:ph type="title"/>
          </p:nvPr>
        </p:nvSpPr>
        <p:spPr>
          <a:xfrm>
            <a:off x="2209800" y="228600"/>
            <a:ext cx="7772400" cy="1143000"/>
          </a:xfrm>
        </p:spPr>
        <p:txBody>
          <a:bodyPr/>
          <a:lstStyle/>
          <a:p>
            <a:pPr eaLnBrk="1" hangingPunct="1"/>
            <a:r>
              <a:rPr lang="en-US" altLang="en-US" sz="2800"/>
              <a:t>Time-stratified Bidirectional Case-crossover Design</a:t>
            </a:r>
          </a:p>
        </p:txBody>
      </p:sp>
      <p:graphicFrame>
        <p:nvGraphicFramePr>
          <p:cNvPr id="65539" name="Object 3">
            <a:extLst>
              <a:ext uri="{FF2B5EF4-FFF2-40B4-BE49-F238E27FC236}">
                <a16:creationId xmlns:a16="http://schemas.microsoft.com/office/drawing/2014/main" id="{A3429991-9A0C-9D43-818C-24355CCC92BB}"/>
              </a:ext>
            </a:extLst>
          </p:cNvPr>
          <p:cNvGraphicFramePr>
            <a:graphicFrameLocks noChangeAspect="1"/>
          </p:cNvGraphicFramePr>
          <p:nvPr/>
        </p:nvGraphicFramePr>
        <p:xfrm>
          <a:off x="2192339" y="1295401"/>
          <a:ext cx="7807325" cy="5184775"/>
        </p:xfrm>
        <a:graphic>
          <a:graphicData uri="http://schemas.openxmlformats.org/presentationml/2006/ole">
            <mc:AlternateContent xmlns:mc="http://schemas.openxmlformats.org/markup-compatibility/2006">
              <mc:Choice xmlns:v="urn:schemas-microsoft-com:vml" Requires="v">
                <p:oleObj spid="_x0000_s1032" name="Worksheet" r:id="rId4" imgW="5626100" imgH="3733800" progId="Excel.Sheet.8">
                  <p:embed/>
                </p:oleObj>
              </mc:Choice>
              <mc:Fallback>
                <p:oleObj name="Worksheet" r:id="rId4" imgW="5626100" imgH="3733800" progId="Excel.Sheet.8">
                  <p:embed/>
                  <p:pic>
                    <p:nvPicPr>
                      <p:cNvPr id="65539" name="Object 3">
                        <a:extLst>
                          <a:ext uri="{FF2B5EF4-FFF2-40B4-BE49-F238E27FC236}">
                            <a16:creationId xmlns:a16="http://schemas.microsoft.com/office/drawing/2014/main" id="{A3429991-9A0C-9D43-818C-24355CCC92BB}"/>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92339" y="1295401"/>
                        <a:ext cx="7807325" cy="5184775"/>
                      </a:xfrm>
                      <a:prstGeom prst="rect">
                        <a:avLst/>
                      </a:prstGeom>
                      <a:solidFill>
                        <a:srgbClr val="A6A6A6"/>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65540" name="Slide Number Placeholder 1">
            <a:extLst>
              <a:ext uri="{FF2B5EF4-FFF2-40B4-BE49-F238E27FC236}">
                <a16:creationId xmlns:a16="http://schemas.microsoft.com/office/drawing/2014/main" id="{93D9412A-9BB6-0E42-B127-05AD21E0133D}"/>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A49DF20A-7C7B-F94E-8101-CA3EE12689CB}" type="slidenum">
              <a:rPr lang="en-US" altLang="en-US" sz="1400" b="0">
                <a:latin typeface="Times New Roman" panose="02020603050405020304" pitchFamily="18" charset="0"/>
              </a:rPr>
              <a:pPr>
                <a:spcBef>
                  <a:spcPct val="0"/>
                </a:spcBef>
                <a:buFontTx/>
                <a:buNone/>
              </a:pPr>
              <a:t>45</a:t>
            </a:fld>
            <a:endParaRPr lang="en-US" altLang="en-US" sz="1400" b="0">
              <a:latin typeface="Times New Roman" panose="02020603050405020304" pitchFamily="18" charset="0"/>
            </a:endParaRPr>
          </a:p>
        </p:txBody>
      </p:sp>
      <p:pic>
        <p:nvPicPr>
          <p:cNvPr id="2" name="Picture 1">
            <a:extLst>
              <a:ext uri="{FF2B5EF4-FFF2-40B4-BE49-F238E27FC236}">
                <a16:creationId xmlns:a16="http://schemas.microsoft.com/office/drawing/2014/main" id="{6E2A391E-49F1-3A4A-88AE-CBB36F02605B}"/>
              </a:ext>
            </a:extLst>
          </p:cNvPr>
          <p:cNvPicPr>
            <a:picLocks noChangeAspect="1"/>
          </p:cNvPicPr>
          <p:nvPr/>
        </p:nvPicPr>
        <p:blipFill>
          <a:blip r:embed="rId6"/>
          <a:stretch>
            <a:fillRect/>
          </a:stretch>
        </p:blipFill>
        <p:spPr>
          <a:xfrm>
            <a:off x="0" y="0"/>
            <a:ext cx="12192000" cy="6858000"/>
          </a:xfrm>
          <a:prstGeom prst="rect">
            <a:avLst/>
          </a:prstGeom>
        </p:spPr>
      </p:pic>
    </p:spTree>
    <p:extLst>
      <p:ext uri="{BB962C8B-B14F-4D97-AF65-F5344CB8AC3E}">
        <p14:creationId xmlns:p14="http://schemas.microsoft.com/office/powerpoint/2010/main" val="86822862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Number Placeholder 5">
            <a:extLst>
              <a:ext uri="{FF2B5EF4-FFF2-40B4-BE49-F238E27FC236}">
                <a16:creationId xmlns:a16="http://schemas.microsoft.com/office/drawing/2014/main" id="{425AD127-28D8-5B4E-B4D0-53B45CD13984}"/>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0499774A-CEF1-F245-9E8E-25F2FC416AE8}" type="slidenum">
              <a:rPr lang="en-US" altLang="en-US" sz="1400" b="0">
                <a:latin typeface="Times New Roman" panose="02020603050405020304" pitchFamily="18" charset="0"/>
              </a:rPr>
              <a:pPr>
                <a:spcBef>
                  <a:spcPct val="0"/>
                </a:spcBef>
                <a:buFontTx/>
                <a:buNone/>
              </a:pPr>
              <a:t>46</a:t>
            </a:fld>
            <a:endParaRPr lang="en-US" altLang="en-US" sz="1400" b="0">
              <a:latin typeface="Times New Roman" panose="02020603050405020304" pitchFamily="18" charset="0"/>
            </a:endParaRPr>
          </a:p>
        </p:txBody>
      </p:sp>
      <p:sp>
        <p:nvSpPr>
          <p:cNvPr id="71683" name="Rectangle 2">
            <a:extLst>
              <a:ext uri="{FF2B5EF4-FFF2-40B4-BE49-F238E27FC236}">
                <a16:creationId xmlns:a16="http://schemas.microsoft.com/office/drawing/2014/main" id="{CC38F6CD-6AC9-2A49-9595-7955497DFE2A}"/>
              </a:ext>
            </a:extLst>
          </p:cNvPr>
          <p:cNvSpPr>
            <a:spLocks noGrp="1" noChangeArrowheads="1"/>
          </p:cNvSpPr>
          <p:nvPr>
            <p:ph type="title"/>
          </p:nvPr>
        </p:nvSpPr>
        <p:spPr>
          <a:xfrm>
            <a:off x="1002323" y="609600"/>
            <a:ext cx="10351477" cy="1143000"/>
          </a:xfrm>
        </p:spPr>
        <p:txBody>
          <a:bodyPr/>
          <a:lstStyle/>
          <a:p>
            <a:pPr eaLnBrk="1" hangingPunct="1"/>
            <a:r>
              <a:rPr lang="en-US" altLang="en-US" dirty="0"/>
              <a:t>Estimation in Case-crossover</a:t>
            </a:r>
          </a:p>
        </p:txBody>
      </p:sp>
      <p:sp>
        <p:nvSpPr>
          <p:cNvPr id="71684" name="Text Box 3">
            <a:extLst>
              <a:ext uri="{FF2B5EF4-FFF2-40B4-BE49-F238E27FC236}">
                <a16:creationId xmlns:a16="http://schemas.microsoft.com/office/drawing/2014/main" id="{EE432791-114B-B146-8962-491AA55DE7EB}"/>
              </a:ext>
            </a:extLst>
          </p:cNvPr>
          <p:cNvSpPr txBox="1">
            <a:spLocks noChangeArrowheads="1"/>
          </p:cNvSpPr>
          <p:nvPr/>
        </p:nvSpPr>
        <p:spPr bwMode="auto">
          <a:xfrm>
            <a:off x="1002323" y="1975540"/>
            <a:ext cx="10146323" cy="41578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457200" indent="-457200">
              <a:spcBef>
                <a:spcPct val="20000"/>
              </a:spcBef>
              <a:buChar char="•"/>
              <a:defRPr sz="3200" b="1">
                <a:solidFill>
                  <a:schemeClr val="tx1"/>
                </a:solidFill>
                <a:latin typeface="Arial Rounded MT Bold" panose="020F0704030504030204" pitchFamily="34" charset="77"/>
              </a:defRPr>
            </a:lvl1pPr>
            <a:lvl2pPr marL="914400" indent="-457200">
              <a:spcBef>
                <a:spcPct val="20000"/>
              </a:spcBef>
              <a:buChar char="–"/>
              <a:defRPr sz="2800" b="1">
                <a:solidFill>
                  <a:schemeClr val="tx1"/>
                </a:solidFill>
                <a:latin typeface="Arial Rounded MT Bold" panose="020F0704030504030204" pitchFamily="34" charset="77"/>
              </a:defRPr>
            </a:lvl2pPr>
            <a:lvl3pPr marL="1371600" indent="-457200">
              <a:spcBef>
                <a:spcPct val="20000"/>
              </a:spcBef>
              <a:buChar char="•"/>
              <a:defRPr sz="2400" b="1">
                <a:solidFill>
                  <a:schemeClr val="tx1"/>
                </a:solidFill>
                <a:latin typeface="Arial Rounded MT Bold" panose="020F0704030504030204" pitchFamily="34" charset="77"/>
              </a:defRPr>
            </a:lvl3pPr>
            <a:lvl4pPr marL="1828800" indent="-457200">
              <a:spcBef>
                <a:spcPct val="20000"/>
              </a:spcBef>
              <a:buChar char="–"/>
              <a:defRPr sz="2000" b="1">
                <a:solidFill>
                  <a:schemeClr val="tx1"/>
                </a:solidFill>
                <a:latin typeface="Arial Rounded MT Bold" panose="020F0704030504030204" pitchFamily="34" charset="77"/>
              </a:defRPr>
            </a:lvl4pPr>
            <a:lvl5pPr marL="2286000" indent="-457200">
              <a:spcBef>
                <a:spcPct val="20000"/>
              </a:spcBef>
              <a:buChar char="»"/>
              <a:defRPr sz="2000" b="1">
                <a:solidFill>
                  <a:schemeClr val="tx1"/>
                </a:solidFill>
                <a:latin typeface="Arial Rounded MT Bold" panose="020F0704030504030204" pitchFamily="34" charset="77"/>
              </a:defRPr>
            </a:lvl5pPr>
            <a:lvl6pPr marL="2743200" indent="-4572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3200400" indent="-4572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657600" indent="-4572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4114800" indent="-4572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lnSpc>
                <a:spcPct val="110000"/>
              </a:lnSpc>
              <a:buFontTx/>
              <a:buAutoNum type="arabicPeriod"/>
            </a:pP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Matched binary data (counts): </a:t>
            </a:r>
          </a:p>
          <a:p>
            <a:pPr eaLnBrk="1" hangingPunct="1">
              <a:lnSpc>
                <a:spcPct val="110000"/>
              </a:lnSpc>
            </a:pP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Mantel-</a:t>
            </a:r>
            <a:r>
              <a:rPr lang="en-US" altLang="en-US" sz="2400" b="0" dirty="0" err="1">
                <a:latin typeface="Helvetica Neue" panose="02000503000000020004" pitchFamily="2" charset="0"/>
                <a:ea typeface="Helvetica Neue" panose="02000503000000020004" pitchFamily="2" charset="0"/>
                <a:cs typeface="Helvetica Neue" panose="02000503000000020004" pitchFamily="2" charset="0"/>
              </a:rPr>
              <a:t>Haenszel</a:t>
            </a: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 OR for matched pairs</a:t>
            </a:r>
          </a:p>
          <a:p>
            <a:pPr eaLnBrk="1" hangingPunct="1">
              <a:lnSpc>
                <a:spcPct val="110000"/>
              </a:lnSpc>
            </a:pPr>
            <a:r>
              <a:rPr lang="en-US" altLang="en-US" sz="2400" b="0" dirty="0" err="1">
                <a:latin typeface="Helvetica Neue" panose="02000503000000020004" pitchFamily="2" charset="0"/>
                <a:ea typeface="Helvetica Neue" panose="02000503000000020004" pitchFamily="2" charset="0"/>
                <a:cs typeface="Helvetica Neue" panose="02000503000000020004" pitchFamily="2" charset="0"/>
              </a:rPr>
              <a:t>McNemar</a:t>
            </a: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 Estimator</a:t>
            </a:r>
          </a:p>
          <a:p>
            <a:pPr eaLnBrk="1" hangingPunct="1">
              <a:lnSpc>
                <a:spcPct val="110000"/>
              </a:lnSpc>
            </a:pP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Conditional logistic regression</a:t>
            </a:r>
          </a:p>
          <a:p>
            <a:pPr eaLnBrk="1" hangingPunct="1">
              <a:lnSpc>
                <a:spcPct val="110000"/>
              </a:lnSpc>
            </a:pPr>
            <a:endParaRPr lang="en-US" altLang="en-US" sz="2400" b="0" dirty="0">
              <a:latin typeface="Helvetica Neue" panose="02000503000000020004" pitchFamily="2" charset="0"/>
              <a:ea typeface="Helvetica Neue" panose="02000503000000020004" pitchFamily="2" charset="0"/>
              <a:cs typeface="Helvetica Neue" panose="02000503000000020004" pitchFamily="2" charset="0"/>
            </a:endParaRPr>
          </a:p>
          <a:p>
            <a:pPr eaLnBrk="1" hangingPunct="1">
              <a:lnSpc>
                <a:spcPct val="110000"/>
              </a:lnSpc>
              <a:buFontTx/>
              <a:buAutoNum type="arabicPeriod" startAt="2"/>
            </a:pP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Usual frequency. </a:t>
            </a: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Control information for each case is based on their own past exposure experience.</a:t>
            </a:r>
          </a:p>
          <a:p>
            <a:pPr>
              <a:lnSpc>
                <a:spcPct val="110000"/>
              </a:lnSpc>
            </a:pP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Risk periods of varying length can be analyzed using techniques for stratified analysis of person-time data</a:t>
            </a:r>
          </a:p>
        </p:txBody>
      </p:sp>
    </p:spTree>
    <p:extLst>
      <p:ext uri="{BB962C8B-B14F-4D97-AF65-F5344CB8AC3E}">
        <p14:creationId xmlns:p14="http://schemas.microsoft.com/office/powerpoint/2010/main" val="352404375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Slide Number Placeholder 5">
            <a:extLst>
              <a:ext uri="{FF2B5EF4-FFF2-40B4-BE49-F238E27FC236}">
                <a16:creationId xmlns:a16="http://schemas.microsoft.com/office/drawing/2014/main" id="{330ACB4F-8461-A54C-9426-9F75739C3A91}"/>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D2012B9C-A0F6-1349-BD69-F7254466EB81}" type="slidenum">
              <a:rPr lang="en-US" altLang="en-US" sz="1400" b="0">
                <a:latin typeface="Times New Roman" panose="02020603050405020304" pitchFamily="18" charset="0"/>
              </a:rPr>
              <a:pPr>
                <a:spcBef>
                  <a:spcPct val="0"/>
                </a:spcBef>
                <a:buFontTx/>
                <a:buNone/>
              </a:pPr>
              <a:t>47</a:t>
            </a:fld>
            <a:endParaRPr lang="en-US" altLang="en-US" sz="1400" b="0">
              <a:latin typeface="Times New Roman" panose="02020603050405020304" pitchFamily="18" charset="0"/>
            </a:endParaRPr>
          </a:p>
        </p:txBody>
      </p:sp>
      <p:sp>
        <p:nvSpPr>
          <p:cNvPr id="94211" name="AutoShape 3">
            <a:extLst>
              <a:ext uri="{FF2B5EF4-FFF2-40B4-BE49-F238E27FC236}">
                <a16:creationId xmlns:a16="http://schemas.microsoft.com/office/drawing/2014/main" id="{A1C85EA1-061D-5743-8979-138CD8D8DB19}"/>
              </a:ext>
            </a:extLst>
          </p:cNvPr>
          <p:cNvSpPr>
            <a:spLocks noChangeArrowheads="1"/>
          </p:cNvSpPr>
          <p:nvPr/>
        </p:nvSpPr>
        <p:spPr bwMode="auto">
          <a:xfrm>
            <a:off x="4013201" y="4427538"/>
            <a:ext cx="4113213" cy="520700"/>
          </a:xfrm>
          <a:prstGeom prst="roundRect">
            <a:avLst>
              <a:gd name="adj" fmla="val 0"/>
            </a:avLst>
          </a:prstGeom>
          <a:noFill/>
          <a:ln w="31623">
            <a:solidFill>
              <a:schemeClr val="tx1"/>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94212" name="AutoShape 4">
            <a:extLst>
              <a:ext uri="{FF2B5EF4-FFF2-40B4-BE49-F238E27FC236}">
                <a16:creationId xmlns:a16="http://schemas.microsoft.com/office/drawing/2014/main" id="{30FFD768-C8F4-854D-8BC7-36344AD16960}"/>
              </a:ext>
            </a:extLst>
          </p:cNvPr>
          <p:cNvSpPr>
            <a:spLocks noChangeArrowheads="1"/>
          </p:cNvSpPr>
          <p:nvPr/>
        </p:nvSpPr>
        <p:spPr bwMode="auto">
          <a:xfrm flipV="1">
            <a:off x="4013201" y="4427538"/>
            <a:ext cx="684213" cy="520700"/>
          </a:xfrm>
          <a:prstGeom prst="roundRect">
            <a:avLst>
              <a:gd name="adj" fmla="val 0"/>
            </a:avLst>
          </a:prstGeom>
          <a:noFill/>
          <a:ln w="31623">
            <a:solidFill>
              <a:schemeClr val="tx1"/>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94213" name="AutoShape 5">
            <a:extLst>
              <a:ext uri="{FF2B5EF4-FFF2-40B4-BE49-F238E27FC236}">
                <a16:creationId xmlns:a16="http://schemas.microsoft.com/office/drawing/2014/main" id="{96734A51-0499-E04B-B81C-4B253CF46DC3}"/>
              </a:ext>
            </a:extLst>
          </p:cNvPr>
          <p:cNvSpPr>
            <a:spLocks noChangeArrowheads="1"/>
          </p:cNvSpPr>
          <p:nvPr/>
        </p:nvSpPr>
        <p:spPr bwMode="auto">
          <a:xfrm flipV="1">
            <a:off x="7442201" y="4427538"/>
            <a:ext cx="684213" cy="520700"/>
          </a:xfrm>
          <a:prstGeom prst="roundRect">
            <a:avLst>
              <a:gd name="adj" fmla="val 0"/>
            </a:avLst>
          </a:prstGeom>
          <a:noFill/>
          <a:ln w="31623">
            <a:solidFill>
              <a:schemeClr val="tx1"/>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94214" name="Text Box 6">
            <a:extLst>
              <a:ext uri="{FF2B5EF4-FFF2-40B4-BE49-F238E27FC236}">
                <a16:creationId xmlns:a16="http://schemas.microsoft.com/office/drawing/2014/main" id="{C008EF0B-DFDB-8344-A720-7B55C03BB512}"/>
              </a:ext>
            </a:extLst>
          </p:cNvPr>
          <p:cNvSpPr txBox="1">
            <a:spLocks noChangeArrowheads="1"/>
          </p:cNvSpPr>
          <p:nvPr/>
        </p:nvSpPr>
        <p:spPr bwMode="auto">
          <a:xfrm>
            <a:off x="7632701" y="4460876"/>
            <a:ext cx="339725" cy="811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r>
              <a:rPr lang="en-US" altLang="en-US" sz="5800" b="0">
                <a:latin typeface="Arial" panose="020B0604020202020204" pitchFamily="34" charset="0"/>
              </a:rPr>
              <a:t>*</a:t>
            </a:r>
            <a:endParaRPr lang="en-US" altLang="en-US" sz="2200" b="0">
              <a:latin typeface="Times New Roman" panose="02020603050405020304" pitchFamily="18" charset="0"/>
            </a:endParaRPr>
          </a:p>
        </p:txBody>
      </p:sp>
      <p:sp>
        <p:nvSpPr>
          <p:cNvPr id="94215" name="Text Box 7">
            <a:extLst>
              <a:ext uri="{FF2B5EF4-FFF2-40B4-BE49-F238E27FC236}">
                <a16:creationId xmlns:a16="http://schemas.microsoft.com/office/drawing/2014/main" id="{8665AFB5-8081-6B4A-8BAE-F6FA394422D6}"/>
              </a:ext>
            </a:extLst>
          </p:cNvPr>
          <p:cNvSpPr txBox="1">
            <a:spLocks noChangeArrowheads="1"/>
          </p:cNvSpPr>
          <p:nvPr/>
        </p:nvSpPr>
        <p:spPr bwMode="auto">
          <a:xfrm>
            <a:off x="5046663" y="5048251"/>
            <a:ext cx="2379662" cy="239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r>
              <a:rPr lang="en-US" altLang="en-US" sz="1300">
                <a:latin typeface="Arial" panose="020B0604020202020204" pitchFamily="34" charset="0"/>
              </a:rPr>
              <a:t>Hours Prior to MI Onset</a:t>
            </a:r>
            <a:endParaRPr lang="en-US" altLang="en-US" sz="2200" b="0">
              <a:latin typeface="Times New Roman" panose="02020603050405020304" pitchFamily="18" charset="0"/>
            </a:endParaRPr>
          </a:p>
        </p:txBody>
      </p:sp>
      <p:sp>
        <p:nvSpPr>
          <p:cNvPr id="94216" name="Text Box 8">
            <a:extLst>
              <a:ext uri="{FF2B5EF4-FFF2-40B4-BE49-F238E27FC236}">
                <a16:creationId xmlns:a16="http://schemas.microsoft.com/office/drawing/2014/main" id="{791BEA2D-0D55-E44F-B7AD-27162BAD81B2}"/>
              </a:ext>
            </a:extLst>
          </p:cNvPr>
          <p:cNvSpPr txBox="1">
            <a:spLocks noChangeArrowheads="1"/>
          </p:cNvSpPr>
          <p:nvPr/>
        </p:nvSpPr>
        <p:spPr bwMode="auto">
          <a:xfrm>
            <a:off x="8051800" y="5003800"/>
            <a:ext cx="88900" cy="147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r>
              <a:rPr lang="en-US" altLang="en-US" sz="1100">
                <a:latin typeface="Arial" panose="020B0604020202020204" pitchFamily="34" charset="0"/>
              </a:rPr>
              <a:t>0</a:t>
            </a:r>
            <a:endParaRPr lang="en-US" altLang="en-US" sz="2200" b="0">
              <a:latin typeface="Times New Roman" panose="02020603050405020304" pitchFamily="18" charset="0"/>
            </a:endParaRPr>
          </a:p>
        </p:txBody>
      </p:sp>
      <p:sp>
        <p:nvSpPr>
          <p:cNvPr id="94217" name="Text Box 9">
            <a:extLst>
              <a:ext uri="{FF2B5EF4-FFF2-40B4-BE49-F238E27FC236}">
                <a16:creationId xmlns:a16="http://schemas.microsoft.com/office/drawing/2014/main" id="{A712AD0A-B34E-C142-89EE-6F52A56884A5}"/>
              </a:ext>
            </a:extLst>
          </p:cNvPr>
          <p:cNvSpPr txBox="1">
            <a:spLocks noChangeArrowheads="1"/>
          </p:cNvSpPr>
          <p:nvPr/>
        </p:nvSpPr>
        <p:spPr bwMode="auto">
          <a:xfrm>
            <a:off x="7396164" y="5003800"/>
            <a:ext cx="433387" cy="268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r>
              <a:rPr lang="en-US" altLang="en-US" sz="1100">
                <a:latin typeface="Arial" panose="020B0604020202020204" pitchFamily="34" charset="0"/>
              </a:rPr>
              <a:t>2 Hr</a:t>
            </a:r>
            <a:endParaRPr lang="en-US" altLang="en-US" sz="2200" b="0">
              <a:latin typeface="Times New Roman" panose="02020603050405020304" pitchFamily="18" charset="0"/>
            </a:endParaRPr>
          </a:p>
        </p:txBody>
      </p:sp>
      <p:sp>
        <p:nvSpPr>
          <p:cNvPr id="94218" name="Text Box 10">
            <a:extLst>
              <a:ext uri="{FF2B5EF4-FFF2-40B4-BE49-F238E27FC236}">
                <a16:creationId xmlns:a16="http://schemas.microsoft.com/office/drawing/2014/main" id="{4A061CA9-DFB8-764B-9CC5-734F5DEA0C55}"/>
              </a:ext>
            </a:extLst>
          </p:cNvPr>
          <p:cNvSpPr txBox="1">
            <a:spLocks noChangeArrowheads="1"/>
          </p:cNvSpPr>
          <p:nvPr/>
        </p:nvSpPr>
        <p:spPr bwMode="auto">
          <a:xfrm>
            <a:off x="4622801" y="5003800"/>
            <a:ext cx="176213" cy="147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r>
              <a:rPr lang="en-US" altLang="en-US" sz="1100">
                <a:latin typeface="Arial" panose="020B0604020202020204" pitchFamily="34" charset="0"/>
              </a:rPr>
              <a:t>24</a:t>
            </a:r>
            <a:endParaRPr lang="en-US" altLang="en-US" sz="2200" b="0">
              <a:latin typeface="Times New Roman" panose="02020603050405020304" pitchFamily="18" charset="0"/>
            </a:endParaRPr>
          </a:p>
        </p:txBody>
      </p:sp>
      <p:sp>
        <p:nvSpPr>
          <p:cNvPr id="94219" name="Text Box 11">
            <a:extLst>
              <a:ext uri="{FF2B5EF4-FFF2-40B4-BE49-F238E27FC236}">
                <a16:creationId xmlns:a16="http://schemas.microsoft.com/office/drawing/2014/main" id="{6C2DDDA3-B251-F047-8303-0F51BD84B1F7}"/>
              </a:ext>
            </a:extLst>
          </p:cNvPr>
          <p:cNvSpPr txBox="1">
            <a:spLocks noChangeArrowheads="1"/>
          </p:cNvSpPr>
          <p:nvPr/>
        </p:nvSpPr>
        <p:spPr bwMode="auto">
          <a:xfrm>
            <a:off x="3973513" y="5006975"/>
            <a:ext cx="176212" cy="147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r>
              <a:rPr lang="en-US" altLang="en-US" sz="1100">
                <a:latin typeface="Arial" panose="020B0604020202020204" pitchFamily="34" charset="0"/>
              </a:rPr>
              <a:t>26</a:t>
            </a:r>
            <a:endParaRPr lang="en-US" altLang="en-US" sz="2200" b="0">
              <a:latin typeface="Times New Roman" panose="02020603050405020304" pitchFamily="18" charset="0"/>
            </a:endParaRPr>
          </a:p>
        </p:txBody>
      </p:sp>
      <p:sp>
        <p:nvSpPr>
          <p:cNvPr id="94220" name="Text Box 12">
            <a:extLst>
              <a:ext uri="{FF2B5EF4-FFF2-40B4-BE49-F238E27FC236}">
                <a16:creationId xmlns:a16="http://schemas.microsoft.com/office/drawing/2014/main" id="{C3946B4D-61D5-A44C-872B-1454C6109342}"/>
              </a:ext>
            </a:extLst>
          </p:cNvPr>
          <p:cNvSpPr txBox="1">
            <a:spLocks noChangeArrowheads="1"/>
          </p:cNvSpPr>
          <p:nvPr/>
        </p:nvSpPr>
        <p:spPr bwMode="auto">
          <a:xfrm>
            <a:off x="7185025" y="3395664"/>
            <a:ext cx="2127250" cy="661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r>
              <a:rPr lang="en-US" altLang="en-US" sz="1300">
                <a:latin typeface="Arial" panose="020B0604020202020204" pitchFamily="34" charset="0"/>
              </a:rPr>
              <a:t>Exposure in</a:t>
            </a:r>
          </a:p>
          <a:p>
            <a:pPr eaLnBrk="1" hangingPunct="1">
              <a:spcBef>
                <a:spcPct val="0"/>
              </a:spcBef>
              <a:buClr>
                <a:srgbClr val="7F604F"/>
              </a:buClr>
              <a:buSzPct val="90000"/>
              <a:buFont typeface="Monotype Sorts" pitchFamily="2" charset="2"/>
              <a:buNone/>
            </a:pPr>
            <a:r>
              <a:rPr lang="en-US" altLang="en-US" sz="1300">
                <a:latin typeface="Arial" panose="020B0604020202020204" pitchFamily="34" charset="0"/>
              </a:rPr>
              <a:t>Hazard Period Immediately Before MI</a:t>
            </a:r>
            <a:endParaRPr lang="en-US" altLang="en-US" sz="2200" b="0">
              <a:latin typeface="Times New Roman" panose="02020603050405020304" pitchFamily="18" charset="0"/>
            </a:endParaRPr>
          </a:p>
        </p:txBody>
      </p:sp>
      <p:sp>
        <p:nvSpPr>
          <p:cNvPr id="94221" name="Text Box 13">
            <a:extLst>
              <a:ext uri="{FF2B5EF4-FFF2-40B4-BE49-F238E27FC236}">
                <a16:creationId xmlns:a16="http://schemas.microsoft.com/office/drawing/2014/main" id="{E4E539A7-EB1C-1143-BBEF-53A94F9DE88E}"/>
              </a:ext>
            </a:extLst>
          </p:cNvPr>
          <p:cNvSpPr txBox="1">
            <a:spLocks noChangeArrowheads="1"/>
          </p:cNvSpPr>
          <p:nvPr/>
        </p:nvSpPr>
        <p:spPr bwMode="auto">
          <a:xfrm>
            <a:off x="3559176" y="3349626"/>
            <a:ext cx="1566863" cy="633413"/>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r>
              <a:rPr lang="en-US" altLang="en-US" sz="1300">
                <a:latin typeface="Arial" panose="020B0604020202020204" pitchFamily="34" charset="0"/>
              </a:rPr>
              <a:t>Exposure in Control Period</a:t>
            </a:r>
          </a:p>
          <a:p>
            <a:pPr eaLnBrk="1" hangingPunct="1">
              <a:spcBef>
                <a:spcPct val="0"/>
              </a:spcBef>
              <a:buClr>
                <a:srgbClr val="7F604F"/>
              </a:buClr>
              <a:buSzPct val="90000"/>
              <a:buFont typeface="Monotype Sorts" pitchFamily="2" charset="2"/>
              <a:buNone/>
            </a:pPr>
            <a:r>
              <a:rPr lang="en-US" altLang="en-US" sz="1300">
                <a:latin typeface="Arial" panose="020B0604020202020204" pitchFamily="34" charset="0"/>
              </a:rPr>
              <a:t>One Day Before</a:t>
            </a:r>
            <a:endParaRPr lang="en-US" altLang="en-US" sz="2200" b="0">
              <a:latin typeface="Times New Roman" panose="02020603050405020304" pitchFamily="18" charset="0"/>
            </a:endParaRPr>
          </a:p>
        </p:txBody>
      </p:sp>
      <p:sp>
        <p:nvSpPr>
          <p:cNvPr id="94222" name="Text Box 14">
            <a:extLst>
              <a:ext uri="{FF2B5EF4-FFF2-40B4-BE49-F238E27FC236}">
                <a16:creationId xmlns:a16="http://schemas.microsoft.com/office/drawing/2014/main" id="{34D242EE-9550-9046-916A-910BE8FA9DD2}"/>
              </a:ext>
            </a:extLst>
          </p:cNvPr>
          <p:cNvSpPr txBox="1">
            <a:spLocks noChangeArrowheads="1"/>
          </p:cNvSpPr>
          <p:nvPr/>
        </p:nvSpPr>
        <p:spPr bwMode="auto">
          <a:xfrm>
            <a:off x="8266114" y="4543426"/>
            <a:ext cx="268287" cy="225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r>
              <a:rPr lang="en-US" altLang="en-US" sz="1600">
                <a:latin typeface="Arial" panose="020B0604020202020204" pitchFamily="34" charset="0"/>
              </a:rPr>
              <a:t>MI</a:t>
            </a:r>
            <a:endParaRPr lang="en-US" altLang="en-US" sz="2200" b="0">
              <a:latin typeface="Times New Roman" panose="02020603050405020304" pitchFamily="18" charset="0"/>
            </a:endParaRPr>
          </a:p>
        </p:txBody>
      </p:sp>
      <p:sp>
        <p:nvSpPr>
          <p:cNvPr id="94223" name="Freeform 15">
            <a:extLst>
              <a:ext uri="{FF2B5EF4-FFF2-40B4-BE49-F238E27FC236}">
                <a16:creationId xmlns:a16="http://schemas.microsoft.com/office/drawing/2014/main" id="{5756A659-758C-D542-BF50-DD9710BFED5D}"/>
              </a:ext>
            </a:extLst>
          </p:cNvPr>
          <p:cNvSpPr>
            <a:spLocks/>
          </p:cNvSpPr>
          <p:nvPr/>
        </p:nvSpPr>
        <p:spPr bwMode="auto">
          <a:xfrm>
            <a:off x="4476750" y="3968750"/>
            <a:ext cx="3201988" cy="361950"/>
          </a:xfrm>
          <a:custGeom>
            <a:avLst/>
            <a:gdLst>
              <a:gd name="T0" fmla="*/ 2147483646 w 2218"/>
              <a:gd name="T1" fmla="*/ 2147483646 h 282"/>
              <a:gd name="T2" fmla="*/ 2147483646 w 2218"/>
              <a:gd name="T3" fmla="*/ 2147483646 h 282"/>
              <a:gd name="T4" fmla="*/ 2147483646 w 2218"/>
              <a:gd name="T5" fmla="*/ 2147483646 h 282"/>
              <a:gd name="T6" fmla="*/ 2147483646 w 2218"/>
              <a:gd name="T7" fmla="*/ 2147483646 h 282"/>
              <a:gd name="T8" fmla="*/ 2147483646 w 2218"/>
              <a:gd name="T9" fmla="*/ 2147483646 h 282"/>
              <a:gd name="T10" fmla="*/ 2147483646 w 2218"/>
              <a:gd name="T11" fmla="*/ 2147483646 h 282"/>
              <a:gd name="T12" fmla="*/ 2147483646 w 2218"/>
              <a:gd name="T13" fmla="*/ 2147483646 h 282"/>
              <a:gd name="T14" fmla="*/ 2147483646 w 2218"/>
              <a:gd name="T15" fmla="*/ 2147483646 h 282"/>
              <a:gd name="T16" fmla="*/ 2147483646 w 2218"/>
              <a:gd name="T17" fmla="*/ 0 h 282"/>
              <a:gd name="T18" fmla="*/ 2147483646 w 2218"/>
              <a:gd name="T19" fmla="*/ 2147483646 h 282"/>
              <a:gd name="T20" fmla="*/ 2147483646 w 2218"/>
              <a:gd name="T21" fmla="*/ 2147483646 h 282"/>
              <a:gd name="T22" fmla="*/ 2147483646 w 2218"/>
              <a:gd name="T23" fmla="*/ 2147483646 h 282"/>
              <a:gd name="T24" fmla="*/ 2147483646 w 2218"/>
              <a:gd name="T25" fmla="*/ 2147483646 h 282"/>
              <a:gd name="T26" fmla="*/ 2147483646 w 2218"/>
              <a:gd name="T27" fmla="*/ 2147483646 h 282"/>
              <a:gd name="T28" fmla="*/ 2147483646 w 2218"/>
              <a:gd name="T29" fmla="*/ 2147483646 h 282"/>
              <a:gd name="T30" fmla="*/ 2147483646 w 2218"/>
              <a:gd name="T31" fmla="*/ 2147483646 h 282"/>
              <a:gd name="T32" fmla="*/ 0 w 2218"/>
              <a:gd name="T33" fmla="*/ 2147483646 h 28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218" h="282">
                <a:moveTo>
                  <a:pt x="2217" y="281"/>
                </a:moveTo>
                <a:lnTo>
                  <a:pt x="2086" y="216"/>
                </a:lnTo>
                <a:lnTo>
                  <a:pt x="1952" y="159"/>
                </a:lnTo>
                <a:lnTo>
                  <a:pt x="1814" y="111"/>
                </a:lnTo>
                <a:lnTo>
                  <a:pt x="1676" y="71"/>
                </a:lnTo>
                <a:lnTo>
                  <a:pt x="1535" y="41"/>
                </a:lnTo>
                <a:lnTo>
                  <a:pt x="1393" y="18"/>
                </a:lnTo>
                <a:lnTo>
                  <a:pt x="1250" y="5"/>
                </a:lnTo>
                <a:lnTo>
                  <a:pt x="1108" y="0"/>
                </a:lnTo>
                <a:lnTo>
                  <a:pt x="965" y="5"/>
                </a:lnTo>
                <a:lnTo>
                  <a:pt x="822" y="18"/>
                </a:lnTo>
                <a:lnTo>
                  <a:pt x="680" y="41"/>
                </a:lnTo>
                <a:lnTo>
                  <a:pt x="539" y="71"/>
                </a:lnTo>
                <a:lnTo>
                  <a:pt x="400" y="111"/>
                </a:lnTo>
                <a:lnTo>
                  <a:pt x="263" y="159"/>
                </a:lnTo>
                <a:lnTo>
                  <a:pt x="130" y="216"/>
                </a:lnTo>
                <a:lnTo>
                  <a:pt x="0" y="281"/>
                </a:lnTo>
              </a:path>
            </a:pathLst>
          </a:custGeom>
          <a:noFill/>
          <a:ln w="31576" cap="flat" cmpd="sng">
            <a:solidFill>
              <a:schemeClr val="tx1"/>
            </a:solidFill>
            <a:prstDash val="solid"/>
            <a:round/>
            <a:headEnd type="triangl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4224" name="AutoShape 16">
            <a:extLst>
              <a:ext uri="{FF2B5EF4-FFF2-40B4-BE49-F238E27FC236}">
                <a16:creationId xmlns:a16="http://schemas.microsoft.com/office/drawing/2014/main" id="{A8041B92-FF59-0F43-AABC-3EF1DF278776}"/>
              </a:ext>
            </a:extLst>
          </p:cNvPr>
          <p:cNvSpPr>
            <a:spLocks noChangeArrowheads="1"/>
          </p:cNvSpPr>
          <p:nvPr/>
        </p:nvSpPr>
        <p:spPr bwMode="auto">
          <a:xfrm flipV="1">
            <a:off x="5505450" y="3846513"/>
            <a:ext cx="1270000" cy="247650"/>
          </a:xfrm>
          <a:prstGeom prst="roundRect">
            <a:avLst>
              <a:gd name="adj" fmla="val 0"/>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94225" name="Text Box 17">
            <a:extLst>
              <a:ext uri="{FF2B5EF4-FFF2-40B4-BE49-F238E27FC236}">
                <a16:creationId xmlns:a16="http://schemas.microsoft.com/office/drawing/2014/main" id="{04F0A9B6-2A63-9042-ACEA-A6992558A542}"/>
              </a:ext>
            </a:extLst>
          </p:cNvPr>
          <p:cNvSpPr txBox="1">
            <a:spLocks noChangeArrowheads="1"/>
          </p:cNvSpPr>
          <p:nvPr/>
        </p:nvSpPr>
        <p:spPr bwMode="auto">
          <a:xfrm>
            <a:off x="4025900" y="3968750"/>
            <a:ext cx="306388" cy="503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r>
              <a:rPr lang="en-US" altLang="en-US" sz="3500">
                <a:latin typeface="Symbol" pitchFamily="2" charset="2"/>
              </a:rPr>
              <a:t>¯</a:t>
            </a:r>
            <a:endParaRPr lang="en-US" altLang="en-US" sz="2200" b="0">
              <a:latin typeface="Times New Roman" panose="02020603050405020304" pitchFamily="18" charset="0"/>
            </a:endParaRPr>
          </a:p>
        </p:txBody>
      </p:sp>
      <p:sp>
        <p:nvSpPr>
          <p:cNvPr id="94226" name="Text Box 18">
            <a:extLst>
              <a:ext uri="{FF2B5EF4-FFF2-40B4-BE49-F238E27FC236}">
                <a16:creationId xmlns:a16="http://schemas.microsoft.com/office/drawing/2014/main" id="{E0799FC9-D376-B44E-883F-99C3AFBE130D}"/>
              </a:ext>
            </a:extLst>
          </p:cNvPr>
          <p:cNvSpPr txBox="1">
            <a:spLocks noChangeArrowheads="1"/>
          </p:cNvSpPr>
          <p:nvPr/>
        </p:nvSpPr>
        <p:spPr bwMode="auto">
          <a:xfrm>
            <a:off x="7786688" y="3986213"/>
            <a:ext cx="304800" cy="506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r>
              <a:rPr lang="en-US" altLang="en-US" sz="3500">
                <a:latin typeface="Symbol" pitchFamily="2" charset="2"/>
              </a:rPr>
              <a:t>¯</a:t>
            </a:r>
            <a:endParaRPr lang="en-US" altLang="en-US" sz="2200" b="0">
              <a:latin typeface="Times New Roman" panose="02020603050405020304" pitchFamily="18" charset="0"/>
            </a:endParaRPr>
          </a:p>
        </p:txBody>
      </p:sp>
      <p:sp useBgFill="1">
        <p:nvSpPr>
          <p:cNvPr id="94227" name="Rectangle 50">
            <a:extLst>
              <a:ext uri="{FF2B5EF4-FFF2-40B4-BE49-F238E27FC236}">
                <a16:creationId xmlns:a16="http://schemas.microsoft.com/office/drawing/2014/main" id="{D00341CF-EDF1-F94C-ABF3-7F356193E80F}"/>
              </a:ext>
            </a:extLst>
          </p:cNvPr>
          <p:cNvSpPr>
            <a:spLocks noChangeArrowheads="1"/>
          </p:cNvSpPr>
          <p:nvPr/>
        </p:nvSpPr>
        <p:spPr bwMode="auto">
          <a:xfrm>
            <a:off x="5665789" y="1323975"/>
            <a:ext cx="1177925" cy="184150"/>
          </a:xfrm>
          <a:prstGeom prst="rect">
            <a:avLst/>
          </a:prstGeom>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useBgFill="1">
        <p:nvSpPr>
          <p:cNvPr id="94228" name="Rectangle 52">
            <a:extLst>
              <a:ext uri="{FF2B5EF4-FFF2-40B4-BE49-F238E27FC236}">
                <a16:creationId xmlns:a16="http://schemas.microsoft.com/office/drawing/2014/main" id="{83448A58-0141-DB45-9D4F-42AA54906A48}"/>
              </a:ext>
            </a:extLst>
          </p:cNvPr>
          <p:cNvSpPr>
            <a:spLocks noChangeArrowheads="1"/>
          </p:cNvSpPr>
          <p:nvPr/>
        </p:nvSpPr>
        <p:spPr bwMode="auto">
          <a:xfrm>
            <a:off x="5527675" y="3908425"/>
            <a:ext cx="1316038" cy="184150"/>
          </a:xfrm>
          <a:prstGeom prst="rect">
            <a:avLst/>
          </a:prstGeom>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94229" name="Text Box 53">
            <a:extLst>
              <a:ext uri="{FF2B5EF4-FFF2-40B4-BE49-F238E27FC236}">
                <a16:creationId xmlns:a16="http://schemas.microsoft.com/office/drawing/2014/main" id="{08F6913E-AE52-324D-9DDA-FA2341D09761}"/>
              </a:ext>
            </a:extLst>
          </p:cNvPr>
          <p:cNvSpPr txBox="1">
            <a:spLocks noChangeArrowheads="1"/>
          </p:cNvSpPr>
          <p:nvPr/>
        </p:nvSpPr>
        <p:spPr bwMode="auto">
          <a:xfrm>
            <a:off x="5597525" y="3908426"/>
            <a:ext cx="1512888" cy="403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r>
              <a:rPr lang="en-US" altLang="en-US" sz="1300">
                <a:latin typeface="Arial" panose="020B0604020202020204" pitchFamily="34" charset="0"/>
              </a:rPr>
              <a:t>Comparison 2</a:t>
            </a:r>
            <a:endParaRPr lang="en-US" altLang="en-US" sz="2200" b="0">
              <a:latin typeface="Times New Roman" panose="02020603050405020304" pitchFamily="18" charset="0"/>
            </a:endParaRPr>
          </a:p>
        </p:txBody>
      </p:sp>
      <p:sp>
        <p:nvSpPr>
          <p:cNvPr id="94230" name="Rectangle 58">
            <a:extLst>
              <a:ext uri="{FF2B5EF4-FFF2-40B4-BE49-F238E27FC236}">
                <a16:creationId xmlns:a16="http://schemas.microsoft.com/office/drawing/2014/main" id="{5AD4E18B-3DD5-3744-BDA5-13790E419DE7}"/>
              </a:ext>
            </a:extLst>
          </p:cNvPr>
          <p:cNvSpPr>
            <a:spLocks noGrp="1" noChangeArrowheads="1"/>
          </p:cNvSpPr>
          <p:nvPr>
            <p:ph type="title"/>
          </p:nvPr>
        </p:nvSpPr>
        <p:spPr>
          <a:noFill/>
        </p:spPr>
        <p:txBody>
          <a:bodyPr/>
          <a:lstStyle/>
          <a:p>
            <a:pPr eaLnBrk="1" hangingPunct="1"/>
            <a:r>
              <a:rPr lang="en-US" altLang="en-US" sz="3200"/>
              <a:t>Estimation in Case-crossover:</a:t>
            </a:r>
            <a:br>
              <a:rPr lang="en-US" altLang="en-US" sz="3200"/>
            </a:br>
            <a:r>
              <a:rPr lang="en-US" altLang="en-US" sz="3200"/>
              <a:t> </a:t>
            </a:r>
            <a:r>
              <a:rPr lang="en-US" altLang="en-US" sz="2400"/>
              <a:t>Binary data approach</a:t>
            </a:r>
          </a:p>
        </p:txBody>
      </p:sp>
      <p:sp>
        <p:nvSpPr>
          <p:cNvPr id="25" name="TextBox 5">
            <a:extLst>
              <a:ext uri="{FF2B5EF4-FFF2-40B4-BE49-F238E27FC236}">
                <a16:creationId xmlns:a16="http://schemas.microsoft.com/office/drawing/2014/main" id="{D2BB58A3-C03D-4FB1-97D0-C23875B54E6C}"/>
              </a:ext>
            </a:extLst>
          </p:cNvPr>
          <p:cNvSpPr txBox="1">
            <a:spLocks noChangeArrowheads="1"/>
          </p:cNvSpPr>
          <p:nvPr/>
        </p:nvSpPr>
        <p:spPr bwMode="auto">
          <a:xfrm>
            <a:off x="3037251" y="5715000"/>
            <a:ext cx="464588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800">
                <a:solidFill>
                  <a:schemeClr val="tx1"/>
                </a:solidFill>
                <a:latin typeface="Verdana" panose="020B0604030504040204" pitchFamily="34" charset="0"/>
                <a:ea typeface="MS PGothic" panose="020B0600070205080204" pitchFamily="34" charset="-128"/>
              </a:defRPr>
            </a:lvl1pPr>
            <a:lvl2pPr marL="37931725" indent="-37474525">
              <a:defRPr sz="2800">
                <a:solidFill>
                  <a:schemeClr val="tx1"/>
                </a:solidFill>
                <a:latin typeface="Verdana" panose="020B0604030504040204" pitchFamily="34" charset="0"/>
                <a:ea typeface="MS PGothic" panose="020B0600070205080204" pitchFamily="34" charset="-128"/>
              </a:defRPr>
            </a:lvl2pPr>
            <a:lvl3pPr>
              <a:defRPr sz="2800">
                <a:solidFill>
                  <a:schemeClr val="tx1"/>
                </a:solidFill>
                <a:latin typeface="Verdana" panose="020B0604030504040204" pitchFamily="34" charset="0"/>
                <a:ea typeface="MS PGothic" panose="020B0600070205080204" pitchFamily="34" charset="-128"/>
              </a:defRPr>
            </a:lvl3pPr>
            <a:lvl4pPr>
              <a:defRPr sz="2800">
                <a:solidFill>
                  <a:schemeClr val="tx1"/>
                </a:solidFill>
                <a:latin typeface="Verdana" panose="020B0604030504040204" pitchFamily="34" charset="0"/>
                <a:ea typeface="MS PGothic" panose="020B0600070205080204" pitchFamily="34" charset="-128"/>
              </a:defRPr>
            </a:lvl4pPr>
            <a:lvl5pPr>
              <a:defRPr sz="2800">
                <a:solidFill>
                  <a:schemeClr val="tx1"/>
                </a:solidFill>
                <a:latin typeface="Verdana" panose="020B0604030504040204" pitchFamily="34" charset="0"/>
                <a:ea typeface="MS PGothic" panose="020B0600070205080204" pitchFamily="34" charset="-128"/>
              </a:defRPr>
            </a:lvl5pPr>
            <a:lvl6pPr marL="457200" eaLnBrk="0" fontAlgn="base" hangingPunct="0">
              <a:spcBef>
                <a:spcPct val="0"/>
              </a:spcBef>
              <a:spcAft>
                <a:spcPct val="0"/>
              </a:spcAft>
              <a:defRPr sz="2800">
                <a:solidFill>
                  <a:schemeClr val="tx1"/>
                </a:solidFill>
                <a:latin typeface="Verdana" panose="020B0604030504040204" pitchFamily="34" charset="0"/>
                <a:ea typeface="MS PGothic" panose="020B0600070205080204" pitchFamily="34" charset="-128"/>
              </a:defRPr>
            </a:lvl6pPr>
            <a:lvl7pPr marL="914400" eaLnBrk="0" fontAlgn="base" hangingPunct="0">
              <a:spcBef>
                <a:spcPct val="0"/>
              </a:spcBef>
              <a:spcAft>
                <a:spcPct val="0"/>
              </a:spcAft>
              <a:defRPr sz="2800">
                <a:solidFill>
                  <a:schemeClr val="tx1"/>
                </a:solidFill>
                <a:latin typeface="Verdana" panose="020B0604030504040204" pitchFamily="34" charset="0"/>
                <a:ea typeface="MS PGothic" panose="020B0600070205080204" pitchFamily="34" charset="-128"/>
              </a:defRPr>
            </a:lvl7pPr>
            <a:lvl8pPr marL="1371600" eaLnBrk="0" fontAlgn="base" hangingPunct="0">
              <a:spcBef>
                <a:spcPct val="0"/>
              </a:spcBef>
              <a:spcAft>
                <a:spcPct val="0"/>
              </a:spcAft>
              <a:defRPr sz="2800">
                <a:solidFill>
                  <a:schemeClr val="tx1"/>
                </a:solidFill>
                <a:latin typeface="Verdana" panose="020B0604030504040204" pitchFamily="34" charset="0"/>
                <a:ea typeface="MS PGothic" panose="020B0600070205080204" pitchFamily="34" charset="-128"/>
              </a:defRPr>
            </a:lvl8pPr>
            <a:lvl9pPr marL="1828800" eaLnBrk="0" fontAlgn="base" hangingPunct="0">
              <a:spcBef>
                <a:spcPct val="0"/>
              </a:spcBef>
              <a:spcAft>
                <a:spcPct val="0"/>
              </a:spcAft>
              <a:defRPr sz="2800">
                <a:solidFill>
                  <a:schemeClr val="tx1"/>
                </a:solidFill>
                <a:latin typeface="Verdana" panose="020B0604030504040204" pitchFamily="34" charset="0"/>
                <a:ea typeface="MS PGothic" panose="020B0600070205080204" pitchFamily="34" charset="-128"/>
              </a:defRPr>
            </a:lvl9pPr>
          </a:lstStyle>
          <a:p>
            <a:pPr algn="ctr" eaLnBrk="1" hangingPunct="1">
              <a:defRPr/>
            </a:pPr>
            <a:r>
              <a:rPr lang="en-US" altLang="en-US" sz="1800" dirty="0">
                <a:latin typeface="+mn-lt"/>
              </a:rPr>
              <a:t>Mueller JE. Am J </a:t>
            </a:r>
            <a:r>
              <a:rPr lang="en-US" altLang="en-US" sz="1800" dirty="0" err="1">
                <a:latin typeface="+mn-lt"/>
              </a:rPr>
              <a:t>Cardiol</a:t>
            </a:r>
            <a:r>
              <a:rPr lang="en-US" altLang="en-US" sz="1800" dirty="0">
                <a:latin typeface="+mn-lt"/>
              </a:rPr>
              <a:t> 2000;86(</a:t>
            </a:r>
            <a:r>
              <a:rPr lang="en-US" altLang="en-US" sz="1800" dirty="0" err="1">
                <a:latin typeface="+mn-lt"/>
              </a:rPr>
              <a:t>suppl</a:t>
            </a:r>
            <a:r>
              <a:rPr lang="en-US" altLang="en-US" sz="1800" dirty="0">
                <a:latin typeface="+mn-lt"/>
              </a:rPr>
              <a:t>):14F–18</a:t>
            </a:r>
          </a:p>
        </p:txBody>
      </p:sp>
    </p:spTree>
    <p:extLst>
      <p:ext uri="{BB962C8B-B14F-4D97-AF65-F5344CB8AC3E}">
        <p14:creationId xmlns:p14="http://schemas.microsoft.com/office/powerpoint/2010/main" val="2855426167"/>
      </p:ext>
    </p:extLst>
  </p:cSld>
  <p:clrMapOvr>
    <a:masterClrMapping/>
  </p:clrMapOvr>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a:extLst>
              <a:ext uri="{FF2B5EF4-FFF2-40B4-BE49-F238E27FC236}">
                <a16:creationId xmlns:a16="http://schemas.microsoft.com/office/drawing/2014/main" id="{A2CDC35F-0F23-E342-B75C-EC0A0FCBBBB3}"/>
              </a:ext>
            </a:extLst>
          </p:cNvPr>
          <p:cNvSpPr>
            <a:spLocks noGrp="1" noChangeArrowheads="1"/>
          </p:cNvSpPr>
          <p:nvPr>
            <p:ph type="title"/>
          </p:nvPr>
        </p:nvSpPr>
        <p:spPr/>
        <p:txBody>
          <a:bodyPr/>
          <a:lstStyle/>
          <a:p>
            <a:pPr eaLnBrk="1" hangingPunct="1"/>
            <a:r>
              <a:rPr lang="en-US" altLang="en-US"/>
              <a:t>Estimating the relative risk</a:t>
            </a:r>
          </a:p>
        </p:txBody>
      </p:sp>
      <p:sp>
        <p:nvSpPr>
          <p:cNvPr id="56353" name="Rectangle 40">
            <a:extLst>
              <a:ext uri="{FF2B5EF4-FFF2-40B4-BE49-F238E27FC236}">
                <a16:creationId xmlns:a16="http://schemas.microsoft.com/office/drawing/2014/main" id="{4DC9861D-4FFA-4B9D-B45F-E75C82187921}"/>
              </a:ext>
            </a:extLst>
          </p:cNvPr>
          <p:cNvSpPr>
            <a:spLocks noGrp="1" noChangeArrowheads="1"/>
          </p:cNvSpPr>
          <p:nvPr>
            <p:ph type="body" sz="half" idx="4294967295"/>
          </p:nvPr>
        </p:nvSpPr>
        <p:spPr>
          <a:xfrm>
            <a:off x="838200" y="3505200"/>
            <a:ext cx="9802813" cy="2895600"/>
          </a:xfrm>
        </p:spPr>
        <p:txBody>
          <a:bodyPr>
            <a:normAutofit/>
          </a:bodyPr>
          <a:lstStyle/>
          <a:p>
            <a:pPr marL="0" indent="0">
              <a:buNone/>
              <a:defRPr/>
            </a:pPr>
            <a:r>
              <a:rPr lang="en-US" sz="2400" dirty="0">
                <a:latin typeface="Helvetica Neue" panose="02000503000000020004" pitchFamily="2" charset="0"/>
                <a:ea typeface="Helvetica Neue" panose="02000503000000020004" pitchFamily="2" charset="0"/>
                <a:cs typeface="Helvetica Neue" panose="02000503000000020004" pitchFamily="2" charset="0"/>
              </a:rPr>
              <a:t>For dichotomous  exposures</a:t>
            </a:r>
          </a:p>
          <a:p>
            <a:pPr eaLnBrk="1" hangingPunct="1">
              <a:defRPr/>
            </a:pPr>
            <a:r>
              <a:rPr lang="en-US" sz="2200" dirty="0">
                <a:latin typeface="Helvetica Neue" panose="02000503000000020004" pitchFamily="2" charset="0"/>
                <a:ea typeface="Helvetica Neue" panose="02000503000000020004" pitchFamily="2" charset="0"/>
                <a:cs typeface="Helvetica Neue" panose="02000503000000020004" pitchFamily="2" charset="0"/>
              </a:rPr>
              <a:t>Form the matched 2x2 table</a:t>
            </a:r>
          </a:p>
          <a:p>
            <a:pPr eaLnBrk="1" hangingPunct="1">
              <a:defRPr/>
            </a:pPr>
            <a:r>
              <a:rPr lang="en-US" sz="2200" dirty="0">
                <a:latin typeface="Helvetica Neue" panose="02000503000000020004" pitchFamily="2" charset="0"/>
                <a:ea typeface="Helvetica Neue" panose="02000503000000020004" pitchFamily="2" charset="0"/>
                <a:cs typeface="Helvetica Neue" panose="02000503000000020004" pitchFamily="2" charset="0"/>
              </a:rPr>
              <a:t>Place each case according to exposures in </a:t>
            </a:r>
            <a:br>
              <a:rPr lang="en-US" sz="2200" dirty="0">
                <a:latin typeface="Helvetica Neue" panose="02000503000000020004" pitchFamily="2" charset="0"/>
                <a:ea typeface="Helvetica Neue" panose="02000503000000020004" pitchFamily="2" charset="0"/>
                <a:cs typeface="Helvetica Neue" panose="02000503000000020004" pitchFamily="2" charset="0"/>
              </a:rPr>
            </a:br>
            <a:r>
              <a:rPr lang="en-US" sz="2200" dirty="0">
                <a:latin typeface="Helvetica Neue" panose="02000503000000020004" pitchFamily="2" charset="0"/>
                <a:ea typeface="Helvetica Neue" panose="02000503000000020004" pitchFamily="2" charset="0"/>
                <a:cs typeface="Helvetica Neue" panose="02000503000000020004" pitchFamily="2" charset="0"/>
              </a:rPr>
              <a:t>the case and control windows</a:t>
            </a:r>
          </a:p>
          <a:p>
            <a:pPr eaLnBrk="1" hangingPunct="1">
              <a:defRPr/>
            </a:pPr>
            <a:r>
              <a:rPr lang="en-US" sz="2200" dirty="0">
                <a:latin typeface="Helvetica Neue" panose="02000503000000020004" pitchFamily="2" charset="0"/>
                <a:ea typeface="Helvetica Neue" panose="02000503000000020004" pitchFamily="2" charset="0"/>
                <a:cs typeface="Helvetica Neue" panose="02000503000000020004" pitchFamily="2" charset="0"/>
              </a:rPr>
              <a:t>Mantel-Haenszel odds ratio for matched sets reduces to ratio of counts in discordant exposure windows: ( </a:t>
            </a:r>
            <a:r>
              <a:rPr lang="en-US" sz="2200" i="1" dirty="0">
                <a:latin typeface="Helvetica Neue" panose="02000503000000020004" pitchFamily="2" charset="0"/>
                <a:ea typeface="Helvetica Neue" panose="02000503000000020004" pitchFamily="2" charset="0"/>
                <a:cs typeface="Helvetica Neue" panose="02000503000000020004" pitchFamily="2" charset="0"/>
              </a:rPr>
              <a:t>b / c </a:t>
            </a:r>
            <a:r>
              <a:rPr lang="en-US" sz="2200" dirty="0">
                <a:latin typeface="Helvetica Neue" panose="02000503000000020004" pitchFamily="2" charset="0"/>
                <a:ea typeface="Helvetica Neue" panose="02000503000000020004" pitchFamily="2" charset="0"/>
                <a:cs typeface="Helvetica Neue" panose="02000503000000020004" pitchFamily="2" charset="0"/>
              </a:rPr>
              <a:t>) when there is one control </a:t>
            </a:r>
          </a:p>
          <a:p>
            <a:pPr eaLnBrk="1" hangingPunct="1">
              <a:defRPr/>
            </a:pPr>
            <a:r>
              <a:rPr lang="en-US" sz="2200" dirty="0">
                <a:latin typeface="Helvetica Neue" panose="02000503000000020004" pitchFamily="2" charset="0"/>
                <a:ea typeface="Helvetica Neue" panose="02000503000000020004" pitchFamily="2" charset="0"/>
                <a:cs typeface="Helvetica Neue" panose="02000503000000020004" pitchFamily="2" charset="0"/>
              </a:rPr>
              <a:t>Concordant case-control windows are uninformative</a:t>
            </a:r>
          </a:p>
        </p:txBody>
      </p:sp>
      <p:grpSp>
        <p:nvGrpSpPr>
          <p:cNvPr id="95236" name="Group 7">
            <a:extLst>
              <a:ext uri="{FF2B5EF4-FFF2-40B4-BE49-F238E27FC236}">
                <a16:creationId xmlns:a16="http://schemas.microsoft.com/office/drawing/2014/main" id="{3472B7EC-C549-654C-956E-6E4137795218}"/>
              </a:ext>
            </a:extLst>
          </p:cNvPr>
          <p:cNvGrpSpPr>
            <a:grpSpLocks/>
          </p:cNvGrpSpPr>
          <p:nvPr/>
        </p:nvGrpSpPr>
        <p:grpSpPr bwMode="auto">
          <a:xfrm>
            <a:off x="7086601" y="1905000"/>
            <a:ext cx="3287713" cy="2241550"/>
            <a:chOff x="548" y="1005"/>
            <a:chExt cx="3330" cy="2287"/>
          </a:xfrm>
        </p:grpSpPr>
        <p:grpSp>
          <p:nvGrpSpPr>
            <p:cNvPr id="95239" name="Group 8">
              <a:extLst>
                <a:ext uri="{FF2B5EF4-FFF2-40B4-BE49-F238E27FC236}">
                  <a16:creationId xmlns:a16="http://schemas.microsoft.com/office/drawing/2014/main" id="{5BF098DF-1B06-344A-ADDD-40F652A15EF9}"/>
                </a:ext>
              </a:extLst>
            </p:cNvPr>
            <p:cNvGrpSpPr>
              <a:grpSpLocks/>
            </p:cNvGrpSpPr>
            <p:nvPr/>
          </p:nvGrpSpPr>
          <p:grpSpPr bwMode="auto">
            <a:xfrm>
              <a:off x="855" y="1175"/>
              <a:ext cx="3023" cy="2117"/>
              <a:chOff x="855" y="909"/>
              <a:chExt cx="3023" cy="2117"/>
            </a:xfrm>
          </p:grpSpPr>
          <p:sp>
            <p:nvSpPr>
              <p:cNvPr id="95242" name="Rectangle 9">
                <a:extLst>
                  <a:ext uri="{FF2B5EF4-FFF2-40B4-BE49-F238E27FC236}">
                    <a16:creationId xmlns:a16="http://schemas.microsoft.com/office/drawing/2014/main" id="{19BF19A4-CE22-DA43-AA21-87BF4FC3A1C9}"/>
                  </a:ext>
                </a:extLst>
              </p:cNvPr>
              <p:cNvSpPr>
                <a:spLocks noChangeArrowheads="1"/>
              </p:cNvSpPr>
              <p:nvPr/>
            </p:nvSpPr>
            <p:spPr bwMode="auto">
              <a:xfrm>
                <a:off x="2006" y="1462"/>
                <a:ext cx="1872" cy="1536"/>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1400">
                  <a:solidFill>
                    <a:schemeClr val="accent2"/>
                  </a:solidFill>
                </a:endParaRPr>
              </a:p>
            </p:txBody>
          </p:sp>
          <p:sp>
            <p:nvSpPr>
              <p:cNvPr id="95243" name="Line 10">
                <a:extLst>
                  <a:ext uri="{FF2B5EF4-FFF2-40B4-BE49-F238E27FC236}">
                    <a16:creationId xmlns:a16="http://schemas.microsoft.com/office/drawing/2014/main" id="{8BCCD6AE-7421-B64D-8AED-F2E1E796AFC5}"/>
                  </a:ext>
                </a:extLst>
              </p:cNvPr>
              <p:cNvSpPr>
                <a:spLocks noChangeShapeType="1"/>
              </p:cNvSpPr>
              <p:nvPr/>
            </p:nvSpPr>
            <p:spPr bwMode="auto">
              <a:xfrm>
                <a:off x="2918" y="1462"/>
                <a:ext cx="0" cy="1536"/>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5244" name="Line 11">
                <a:extLst>
                  <a:ext uri="{FF2B5EF4-FFF2-40B4-BE49-F238E27FC236}">
                    <a16:creationId xmlns:a16="http://schemas.microsoft.com/office/drawing/2014/main" id="{9551C633-6474-854E-8D70-7EEBCE207060}"/>
                  </a:ext>
                </a:extLst>
              </p:cNvPr>
              <p:cNvSpPr>
                <a:spLocks noChangeShapeType="1"/>
              </p:cNvSpPr>
              <p:nvPr/>
            </p:nvSpPr>
            <p:spPr bwMode="auto">
              <a:xfrm>
                <a:off x="2006" y="2230"/>
                <a:ext cx="1872"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5245" name="Text Box 12">
                <a:extLst>
                  <a:ext uri="{FF2B5EF4-FFF2-40B4-BE49-F238E27FC236}">
                    <a16:creationId xmlns:a16="http://schemas.microsoft.com/office/drawing/2014/main" id="{47FB46D8-F1FA-D34F-A996-C39075590F11}"/>
                  </a:ext>
                </a:extLst>
              </p:cNvPr>
              <p:cNvSpPr txBox="1">
                <a:spLocks noChangeArrowheads="1"/>
              </p:cNvSpPr>
              <p:nvPr/>
            </p:nvSpPr>
            <p:spPr bwMode="auto">
              <a:xfrm>
                <a:off x="2054" y="1139"/>
                <a:ext cx="849" cy="3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r>
                  <a:rPr lang="en-US" altLang="en-US" sz="1600" b="0">
                    <a:latin typeface="Arial Narrow" panose="020B0604020202020204" pitchFamily="34" charset="0"/>
                  </a:rPr>
                  <a:t>Exposed</a:t>
                </a:r>
              </a:p>
            </p:txBody>
          </p:sp>
          <p:sp>
            <p:nvSpPr>
              <p:cNvPr id="95246" name="Text Box 13">
                <a:extLst>
                  <a:ext uri="{FF2B5EF4-FFF2-40B4-BE49-F238E27FC236}">
                    <a16:creationId xmlns:a16="http://schemas.microsoft.com/office/drawing/2014/main" id="{6505D797-412A-EC4C-A64F-13B2F1B785BF}"/>
                  </a:ext>
                </a:extLst>
              </p:cNvPr>
              <p:cNvSpPr txBox="1">
                <a:spLocks noChangeArrowheads="1"/>
              </p:cNvSpPr>
              <p:nvPr/>
            </p:nvSpPr>
            <p:spPr bwMode="auto">
              <a:xfrm>
                <a:off x="2968" y="909"/>
                <a:ext cx="849" cy="5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a:spcBef>
                    <a:spcPct val="0"/>
                  </a:spcBef>
                  <a:buFontTx/>
                  <a:buNone/>
                </a:pPr>
                <a:r>
                  <a:rPr lang="en-US" altLang="en-US" sz="1600" b="0">
                    <a:latin typeface="Arial Narrow" panose="020B0604020202020204" pitchFamily="34" charset="0"/>
                  </a:rPr>
                  <a:t>Not</a:t>
                </a:r>
              </a:p>
              <a:p>
                <a:pPr algn="ctr">
                  <a:spcBef>
                    <a:spcPct val="0"/>
                  </a:spcBef>
                  <a:buFontTx/>
                  <a:buNone/>
                </a:pPr>
                <a:r>
                  <a:rPr lang="en-US" altLang="en-US" sz="1600" b="0">
                    <a:latin typeface="Arial Narrow" panose="020B0604020202020204" pitchFamily="34" charset="0"/>
                  </a:rPr>
                  <a:t>Exposed</a:t>
                </a:r>
              </a:p>
            </p:txBody>
          </p:sp>
          <p:sp>
            <p:nvSpPr>
              <p:cNvPr id="95247" name="Text Box 14">
                <a:extLst>
                  <a:ext uri="{FF2B5EF4-FFF2-40B4-BE49-F238E27FC236}">
                    <a16:creationId xmlns:a16="http://schemas.microsoft.com/office/drawing/2014/main" id="{471E3836-A0D1-534C-A4F8-FE71285F18E1}"/>
                  </a:ext>
                </a:extLst>
              </p:cNvPr>
              <p:cNvSpPr txBox="1">
                <a:spLocks noChangeArrowheads="1"/>
              </p:cNvSpPr>
              <p:nvPr/>
            </p:nvSpPr>
            <p:spPr bwMode="auto">
              <a:xfrm>
                <a:off x="1191" y="1725"/>
                <a:ext cx="849" cy="3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r>
                  <a:rPr lang="en-US" altLang="en-US" sz="1600" b="0">
                    <a:latin typeface="Arial Narrow" panose="020B0604020202020204" pitchFamily="34" charset="0"/>
                  </a:rPr>
                  <a:t>Exposed</a:t>
                </a:r>
              </a:p>
            </p:txBody>
          </p:sp>
          <p:sp>
            <p:nvSpPr>
              <p:cNvPr id="95248" name="Text Box 15">
                <a:extLst>
                  <a:ext uri="{FF2B5EF4-FFF2-40B4-BE49-F238E27FC236}">
                    <a16:creationId xmlns:a16="http://schemas.microsoft.com/office/drawing/2014/main" id="{8CA2E52B-D64D-3A4B-A4D3-962D0409986C}"/>
                  </a:ext>
                </a:extLst>
              </p:cNvPr>
              <p:cNvSpPr txBox="1">
                <a:spLocks noChangeArrowheads="1"/>
              </p:cNvSpPr>
              <p:nvPr/>
            </p:nvSpPr>
            <p:spPr bwMode="auto">
              <a:xfrm>
                <a:off x="855" y="2493"/>
                <a:ext cx="1161" cy="3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r>
                  <a:rPr lang="en-US" altLang="en-US" sz="1600" b="0">
                    <a:latin typeface="Arial Narrow" panose="020B0604020202020204" pitchFamily="34" charset="0"/>
                  </a:rPr>
                  <a:t>Not Exposed</a:t>
                </a:r>
              </a:p>
            </p:txBody>
          </p:sp>
          <p:sp>
            <p:nvSpPr>
              <p:cNvPr id="95249" name="Text Box 16">
                <a:extLst>
                  <a:ext uri="{FF2B5EF4-FFF2-40B4-BE49-F238E27FC236}">
                    <a16:creationId xmlns:a16="http://schemas.microsoft.com/office/drawing/2014/main" id="{C7653EC8-84F4-4842-89DC-2C274BE07437}"/>
                  </a:ext>
                </a:extLst>
              </p:cNvPr>
              <p:cNvSpPr txBox="1">
                <a:spLocks noChangeArrowheads="1"/>
              </p:cNvSpPr>
              <p:nvPr/>
            </p:nvSpPr>
            <p:spPr bwMode="auto">
              <a:xfrm>
                <a:off x="2210" y="1536"/>
                <a:ext cx="418" cy="7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FontTx/>
                  <a:buNone/>
                </a:pPr>
                <a:r>
                  <a:rPr lang="en-US" altLang="en-US" sz="4000" b="0">
                    <a:latin typeface="Times New Roman" panose="02020603050405020304" pitchFamily="18" charset="0"/>
                  </a:rPr>
                  <a:t>a</a:t>
                </a:r>
              </a:p>
            </p:txBody>
          </p:sp>
          <p:sp>
            <p:nvSpPr>
              <p:cNvPr id="95250" name="Text Box 17">
                <a:extLst>
                  <a:ext uri="{FF2B5EF4-FFF2-40B4-BE49-F238E27FC236}">
                    <a16:creationId xmlns:a16="http://schemas.microsoft.com/office/drawing/2014/main" id="{3D5399C8-DC63-8346-A301-7E596A9E2E9C}"/>
                  </a:ext>
                </a:extLst>
              </p:cNvPr>
              <p:cNvSpPr txBox="1">
                <a:spLocks noChangeArrowheads="1"/>
              </p:cNvSpPr>
              <p:nvPr/>
            </p:nvSpPr>
            <p:spPr bwMode="auto">
              <a:xfrm>
                <a:off x="3120" y="2304"/>
                <a:ext cx="447" cy="7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FontTx/>
                  <a:buNone/>
                </a:pPr>
                <a:r>
                  <a:rPr lang="en-US" altLang="en-US" sz="4000" b="0">
                    <a:latin typeface="Times New Roman" panose="02020603050405020304" pitchFamily="18" charset="0"/>
                  </a:rPr>
                  <a:t>d</a:t>
                </a:r>
              </a:p>
            </p:txBody>
          </p:sp>
          <p:sp>
            <p:nvSpPr>
              <p:cNvPr id="95251" name="Text Box 18">
                <a:extLst>
                  <a:ext uri="{FF2B5EF4-FFF2-40B4-BE49-F238E27FC236}">
                    <a16:creationId xmlns:a16="http://schemas.microsoft.com/office/drawing/2014/main" id="{86463FEA-E219-1B40-8F05-40689867D25E}"/>
                  </a:ext>
                </a:extLst>
              </p:cNvPr>
              <p:cNvSpPr txBox="1">
                <a:spLocks noChangeArrowheads="1"/>
              </p:cNvSpPr>
              <p:nvPr/>
            </p:nvSpPr>
            <p:spPr bwMode="auto">
              <a:xfrm>
                <a:off x="2210" y="2304"/>
                <a:ext cx="418" cy="7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FontTx/>
                  <a:buNone/>
                </a:pPr>
                <a:r>
                  <a:rPr lang="en-US" altLang="en-US" sz="4000" b="0">
                    <a:latin typeface="Times New Roman" panose="02020603050405020304" pitchFamily="18" charset="0"/>
                  </a:rPr>
                  <a:t>c</a:t>
                </a:r>
              </a:p>
            </p:txBody>
          </p:sp>
          <p:sp>
            <p:nvSpPr>
              <p:cNvPr id="95252" name="Text Box 19">
                <a:extLst>
                  <a:ext uri="{FF2B5EF4-FFF2-40B4-BE49-F238E27FC236}">
                    <a16:creationId xmlns:a16="http://schemas.microsoft.com/office/drawing/2014/main" id="{F46B2900-8C6A-2D4C-9A53-9EA31427107F}"/>
                  </a:ext>
                </a:extLst>
              </p:cNvPr>
              <p:cNvSpPr txBox="1">
                <a:spLocks noChangeArrowheads="1"/>
              </p:cNvSpPr>
              <p:nvPr/>
            </p:nvSpPr>
            <p:spPr bwMode="auto">
              <a:xfrm>
                <a:off x="3120" y="1536"/>
                <a:ext cx="447" cy="7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FontTx/>
                  <a:buNone/>
                </a:pPr>
                <a:r>
                  <a:rPr lang="en-US" altLang="en-US" sz="4000" b="0">
                    <a:latin typeface="Times New Roman" panose="02020603050405020304" pitchFamily="18" charset="0"/>
                  </a:rPr>
                  <a:t>b</a:t>
                </a:r>
              </a:p>
            </p:txBody>
          </p:sp>
        </p:grpSp>
        <p:sp>
          <p:nvSpPr>
            <p:cNvPr id="95240" name="Text Box 20">
              <a:extLst>
                <a:ext uri="{FF2B5EF4-FFF2-40B4-BE49-F238E27FC236}">
                  <a16:creationId xmlns:a16="http://schemas.microsoft.com/office/drawing/2014/main" id="{3C2FD3E4-75F2-1341-940E-209DF28CBCE2}"/>
                </a:ext>
              </a:extLst>
            </p:cNvPr>
            <p:cNvSpPr txBox="1">
              <a:spLocks noChangeArrowheads="1"/>
            </p:cNvSpPr>
            <p:nvPr/>
          </p:nvSpPr>
          <p:spPr bwMode="auto">
            <a:xfrm>
              <a:off x="2246" y="1005"/>
              <a:ext cx="1338" cy="3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FontTx/>
                <a:buNone/>
              </a:pPr>
              <a:r>
                <a:rPr lang="en-US" altLang="en-US" sz="1600" b="0">
                  <a:latin typeface="Arial Narrow" panose="020B0604020202020204" pitchFamily="34" charset="0"/>
                </a:rPr>
                <a:t>Control periods</a:t>
              </a:r>
            </a:p>
          </p:txBody>
        </p:sp>
        <p:sp>
          <p:nvSpPr>
            <p:cNvPr id="95241" name="Text Box 21">
              <a:extLst>
                <a:ext uri="{FF2B5EF4-FFF2-40B4-BE49-F238E27FC236}">
                  <a16:creationId xmlns:a16="http://schemas.microsoft.com/office/drawing/2014/main" id="{8F9DC605-1C3F-3148-96DB-D2DB1E653B71}"/>
                </a:ext>
              </a:extLst>
            </p:cNvPr>
            <p:cNvSpPr txBox="1">
              <a:spLocks noChangeArrowheads="1"/>
            </p:cNvSpPr>
            <p:nvPr/>
          </p:nvSpPr>
          <p:spPr bwMode="auto">
            <a:xfrm rot="-5400000">
              <a:off x="-125" y="2103"/>
              <a:ext cx="1690" cy="3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FontTx/>
                <a:buNone/>
              </a:pPr>
              <a:r>
                <a:rPr lang="en-US" altLang="en-US" sz="1600" b="0">
                  <a:latin typeface="Arial Narrow" panose="020B0604020202020204" pitchFamily="34" charset="0"/>
                </a:rPr>
                <a:t>Hazard periods</a:t>
              </a:r>
            </a:p>
          </p:txBody>
        </p:sp>
      </p:grpSp>
      <p:pic>
        <p:nvPicPr>
          <p:cNvPr id="95237" name="Picture 23">
            <a:extLst>
              <a:ext uri="{FF2B5EF4-FFF2-40B4-BE49-F238E27FC236}">
                <a16:creationId xmlns:a16="http://schemas.microsoft.com/office/drawing/2014/main" id="{1AD48083-108B-B447-AA70-9D962D36F4C2}"/>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2362201" y="2362200"/>
            <a:ext cx="4581525" cy="838200"/>
          </a:xfrm>
          <a:noFill/>
          <a:extLst>
            <a:ext uri="{91240B29-F687-4F45-9708-019B960494DF}">
              <a14:hiddenLine xmlns:a14="http://schemas.microsoft.com/office/drawing/2010/main" w="28575" cap="flat" cmpd="sng">
                <a:solidFill>
                  <a:srgbClr val="FF0000"/>
                </a:solidFill>
                <a:prstDash val="solid"/>
                <a:miter lim="800000"/>
                <a:headEnd type="none" w="med" len="med"/>
                <a:tailEnd type="none" w="med" len="med"/>
              </a14:hiddenLine>
            </a:ext>
          </a:extLst>
        </p:spPr>
      </p:pic>
      <p:sp>
        <p:nvSpPr>
          <p:cNvPr id="95238" name="Slide Number Placeholder 1">
            <a:extLst>
              <a:ext uri="{FF2B5EF4-FFF2-40B4-BE49-F238E27FC236}">
                <a16:creationId xmlns:a16="http://schemas.microsoft.com/office/drawing/2014/main" id="{39BFD1F0-F016-8D49-A832-DB9EC2D4726F}"/>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D86605AC-D5CF-D241-ACA4-BD4D2724EE97}" type="slidenum">
              <a:rPr lang="en-US" altLang="en-US" sz="1400" b="0">
                <a:latin typeface="Times New Roman" panose="02020603050405020304" pitchFamily="18" charset="0"/>
              </a:rPr>
              <a:pPr>
                <a:spcBef>
                  <a:spcPct val="0"/>
                </a:spcBef>
                <a:buFontTx/>
                <a:buNone/>
              </a:pPr>
              <a:t>48</a:t>
            </a:fld>
            <a:endParaRPr lang="en-US" altLang="en-US" sz="1400" b="0">
              <a:latin typeface="Times New Roman" panose="02020603050405020304" pitchFamily="18" charset="0"/>
            </a:endParaRPr>
          </a:p>
        </p:txBody>
      </p:sp>
    </p:spTree>
    <p:extLst>
      <p:ext uri="{BB962C8B-B14F-4D97-AF65-F5344CB8AC3E}">
        <p14:creationId xmlns:p14="http://schemas.microsoft.com/office/powerpoint/2010/main" val="113106603"/>
      </p:ext>
    </p:extLst>
  </p:cSld>
  <p:clrMapOvr>
    <a:masterClrMapping/>
  </p:clrMapOvr>
  <p:transition spd="slow"/>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a:extLst>
              <a:ext uri="{FF2B5EF4-FFF2-40B4-BE49-F238E27FC236}">
                <a16:creationId xmlns:a16="http://schemas.microsoft.com/office/drawing/2014/main" id="{D3529A09-2C30-8542-B0F9-B7D3A7A888E9}"/>
              </a:ext>
            </a:extLst>
          </p:cNvPr>
          <p:cNvSpPr>
            <a:spLocks noGrp="1" noChangeArrowheads="1"/>
          </p:cNvSpPr>
          <p:nvPr>
            <p:ph type="title"/>
          </p:nvPr>
        </p:nvSpPr>
        <p:spPr/>
        <p:txBody>
          <a:bodyPr/>
          <a:lstStyle/>
          <a:p>
            <a:pPr eaLnBrk="1" hangingPunct="1"/>
            <a:r>
              <a:rPr lang="en-US" altLang="en-US"/>
              <a:t>Estimating the relative risk</a:t>
            </a:r>
          </a:p>
        </p:txBody>
      </p:sp>
      <p:sp>
        <p:nvSpPr>
          <p:cNvPr id="56353" name="Rectangle 40">
            <a:extLst>
              <a:ext uri="{FF2B5EF4-FFF2-40B4-BE49-F238E27FC236}">
                <a16:creationId xmlns:a16="http://schemas.microsoft.com/office/drawing/2014/main" id="{6A8B3E80-7403-4195-9EF4-981318F06FE8}"/>
              </a:ext>
            </a:extLst>
          </p:cNvPr>
          <p:cNvSpPr>
            <a:spLocks noGrp="1" noChangeArrowheads="1"/>
          </p:cNvSpPr>
          <p:nvPr>
            <p:ph type="body" sz="half" idx="4294967295"/>
          </p:nvPr>
        </p:nvSpPr>
        <p:spPr>
          <a:xfrm>
            <a:off x="838200" y="2057400"/>
            <a:ext cx="9220200" cy="4191000"/>
          </a:xfrm>
        </p:spPr>
        <p:txBody>
          <a:bodyPr/>
          <a:lstStyle/>
          <a:p>
            <a:pPr marL="0" indent="0">
              <a:buNone/>
              <a:defRPr/>
            </a:pPr>
            <a:r>
              <a:rPr lang="en-US" sz="2400" dirty="0">
                <a:latin typeface="Helvetica Neue" panose="02000503000000020004" pitchFamily="2" charset="0"/>
                <a:ea typeface="Helvetica Neue" panose="02000503000000020004" pitchFamily="2" charset="0"/>
                <a:cs typeface="Helvetica Neue" panose="02000503000000020004" pitchFamily="2" charset="0"/>
              </a:rPr>
              <a:t>For polytomous and multiple </a:t>
            </a: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time-varying c</a:t>
            </a:r>
            <a:r>
              <a:rPr lang="en-US" sz="2400" dirty="0">
                <a:latin typeface="Helvetica Neue" panose="02000503000000020004" pitchFamily="2" charset="0"/>
                <a:ea typeface="Helvetica Neue" panose="02000503000000020004" pitchFamily="2" charset="0"/>
                <a:cs typeface="Helvetica Neue" panose="02000503000000020004" pitchFamily="2" charset="0"/>
              </a:rPr>
              <a:t>ovariates</a:t>
            </a: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 we can stratify on these or use c</a:t>
            </a:r>
            <a:r>
              <a:rPr lang="en-US" sz="2400" dirty="0">
                <a:latin typeface="Helvetica Neue" panose="02000503000000020004" pitchFamily="2" charset="0"/>
                <a:ea typeface="Helvetica Neue" panose="02000503000000020004" pitchFamily="2" charset="0"/>
                <a:cs typeface="Helvetica Neue" panose="02000503000000020004" pitchFamily="2" charset="0"/>
              </a:rPr>
              <a:t>onditional logistic regression</a:t>
            </a:r>
          </a:p>
          <a:p>
            <a:pPr lvl="1" eaLnBrk="1" hangingPunct="1">
              <a:defRPr/>
            </a:pPr>
            <a:r>
              <a:rPr lang="en-US" altLang="en-US" sz="2000" dirty="0">
                <a:latin typeface="Helvetica Neue" panose="02000503000000020004" pitchFamily="2" charset="0"/>
                <a:ea typeface="Helvetica Neue" panose="02000503000000020004" pitchFamily="2" charset="0"/>
                <a:cs typeface="Helvetica Neue" panose="02000503000000020004" pitchFamily="2" charset="0"/>
              </a:rPr>
              <a:t>Break up the control time into K equally spaced intervals of the same size as the effect window; each subject is its only stratum S</a:t>
            </a:r>
          </a:p>
          <a:p>
            <a:pPr lvl="1" eaLnBrk="1" hangingPunct="1">
              <a:defRPr/>
            </a:pPr>
            <a:r>
              <a:rPr lang="en-US" altLang="en-US" sz="2000" dirty="0">
                <a:latin typeface="Helvetica Neue" panose="02000503000000020004" pitchFamily="2" charset="0"/>
                <a:ea typeface="Helvetica Neue" panose="02000503000000020004" pitchFamily="2" charset="0"/>
                <a:cs typeface="Helvetica Neue" panose="02000503000000020004" pitchFamily="2" charset="0"/>
              </a:rPr>
              <a:t>Analyze the data as a K:1 matched case-control study using:</a:t>
            </a:r>
          </a:p>
          <a:p>
            <a:pPr lvl="1" eaLnBrk="1" hangingPunct="1">
              <a:defRPr/>
            </a:pPr>
            <a:endParaRPr lang="en-US" altLang="en-US" sz="2000" dirty="0">
              <a:latin typeface="Helvetica Neue" panose="02000503000000020004" pitchFamily="2" charset="0"/>
              <a:ea typeface="Helvetica Neue" panose="02000503000000020004" pitchFamily="2" charset="0"/>
              <a:cs typeface="Helvetica Neue" panose="02000503000000020004" pitchFamily="2" charset="0"/>
            </a:endParaRPr>
          </a:p>
          <a:p>
            <a:pPr marL="0" indent="0">
              <a:buNone/>
              <a:defRPr/>
            </a:pP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	logit {P(D=1|E=</a:t>
            </a:r>
            <a:r>
              <a:rPr lang="en-US" altLang="en-US" sz="2400" dirty="0" err="1">
                <a:latin typeface="Helvetica Neue" panose="02000503000000020004" pitchFamily="2" charset="0"/>
                <a:ea typeface="Helvetica Neue" panose="02000503000000020004" pitchFamily="2" charset="0"/>
                <a:cs typeface="Helvetica Neue" panose="02000503000000020004" pitchFamily="2" charset="0"/>
              </a:rPr>
              <a:t>e,C</a:t>
            </a: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a:t>
            </a:r>
            <a:r>
              <a:rPr lang="en-US" altLang="en-US" sz="2400" dirty="0" err="1">
                <a:latin typeface="Helvetica Neue" panose="02000503000000020004" pitchFamily="2" charset="0"/>
                <a:ea typeface="Helvetica Neue" panose="02000503000000020004" pitchFamily="2" charset="0"/>
                <a:cs typeface="Helvetica Neue" panose="02000503000000020004" pitchFamily="2" charset="0"/>
              </a:rPr>
              <a:t>c,S</a:t>
            </a: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=i)} = β</a:t>
            </a:r>
            <a:r>
              <a:rPr lang="en-US" altLang="en-US" sz="2400" baseline="-25000" dirty="0">
                <a:latin typeface="Helvetica Neue" panose="02000503000000020004" pitchFamily="2" charset="0"/>
                <a:ea typeface="Helvetica Neue" panose="02000503000000020004" pitchFamily="2" charset="0"/>
                <a:cs typeface="Helvetica Neue" panose="02000503000000020004" pitchFamily="2" charset="0"/>
              </a:rPr>
              <a:t>i</a:t>
            </a: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 + β</a:t>
            </a:r>
            <a:r>
              <a:rPr lang="en-US" altLang="en-US" sz="2400" baseline="-25000" dirty="0">
                <a:latin typeface="Helvetica Neue" panose="02000503000000020004" pitchFamily="2" charset="0"/>
                <a:ea typeface="Helvetica Neue" panose="02000503000000020004" pitchFamily="2" charset="0"/>
                <a:cs typeface="Helvetica Neue" panose="02000503000000020004" pitchFamily="2" charset="0"/>
              </a:rPr>
              <a:t>1</a:t>
            </a: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e + β</a:t>
            </a:r>
            <a:r>
              <a:rPr lang="en-US" altLang="en-US" sz="2400" baseline="-25000" dirty="0">
                <a:latin typeface="Helvetica Neue" panose="02000503000000020004" pitchFamily="2" charset="0"/>
                <a:ea typeface="Helvetica Neue" panose="02000503000000020004" pitchFamily="2" charset="0"/>
                <a:cs typeface="Helvetica Neue" panose="02000503000000020004" pitchFamily="2" charset="0"/>
              </a:rPr>
              <a:t>2</a:t>
            </a: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c</a:t>
            </a:r>
          </a:p>
          <a:p>
            <a:pPr lvl="1" eaLnBrk="1" hangingPunct="1">
              <a:defRPr/>
            </a:pPr>
            <a:endParaRPr lang="en-US" sz="2000" dirty="0">
              <a:latin typeface="Helvetica Neue" panose="02000503000000020004" pitchFamily="2" charset="0"/>
              <a:ea typeface="Helvetica Neue" panose="02000503000000020004" pitchFamily="2" charset="0"/>
              <a:cs typeface="Helvetica Neue" panose="02000503000000020004" pitchFamily="2" charset="0"/>
            </a:endParaRPr>
          </a:p>
        </p:txBody>
      </p:sp>
      <p:sp>
        <p:nvSpPr>
          <p:cNvPr id="97284" name="Slide Number Placeholder 1">
            <a:extLst>
              <a:ext uri="{FF2B5EF4-FFF2-40B4-BE49-F238E27FC236}">
                <a16:creationId xmlns:a16="http://schemas.microsoft.com/office/drawing/2014/main" id="{9AF64669-F88D-5F46-A447-DB3EC663D2CE}"/>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061A1E5B-C4DA-834E-9D4C-A60C11FFFF86}" type="slidenum">
              <a:rPr lang="en-US" altLang="en-US" sz="1400" b="0">
                <a:latin typeface="Times New Roman" panose="02020603050405020304" pitchFamily="18" charset="0"/>
              </a:rPr>
              <a:pPr>
                <a:spcBef>
                  <a:spcPct val="0"/>
                </a:spcBef>
                <a:buFontTx/>
                <a:buNone/>
              </a:pPr>
              <a:t>49</a:t>
            </a:fld>
            <a:endParaRPr lang="en-US" altLang="en-US" sz="1400" b="0">
              <a:latin typeface="Times New Roman" panose="02020603050405020304" pitchFamily="18" charset="0"/>
            </a:endParaRPr>
          </a:p>
        </p:txBody>
      </p:sp>
    </p:spTree>
    <p:extLst>
      <p:ext uri="{BB962C8B-B14F-4D97-AF65-F5344CB8AC3E}">
        <p14:creationId xmlns:p14="http://schemas.microsoft.com/office/powerpoint/2010/main" val="3648081014"/>
      </p:ext>
    </p:extLst>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3200" dirty="0"/>
              <a:t>Matching factor is correlated ONLY with exposure</a:t>
            </a:r>
          </a:p>
        </p:txBody>
      </p:sp>
      <p:graphicFrame>
        <p:nvGraphicFramePr>
          <p:cNvPr id="4" name="Table 3"/>
          <p:cNvGraphicFramePr>
            <a:graphicFrameLocks noGrp="1"/>
          </p:cNvGraphicFramePr>
          <p:nvPr/>
        </p:nvGraphicFramePr>
        <p:xfrm>
          <a:off x="1934308" y="4549207"/>
          <a:ext cx="8346489" cy="1828800"/>
        </p:xfrm>
        <a:graphic>
          <a:graphicData uri="http://schemas.openxmlformats.org/drawingml/2006/table">
            <a:tbl>
              <a:tblPr firstRow="1" bandRow="1">
                <a:tableStyleId>{5C22544A-7EE6-4342-B048-85BDC9FD1C3A}</a:tableStyleId>
              </a:tblPr>
              <a:tblGrid>
                <a:gridCol w="1803767">
                  <a:extLst>
                    <a:ext uri="{9D8B030D-6E8A-4147-A177-3AD203B41FA5}">
                      <a16:colId xmlns:a16="http://schemas.microsoft.com/office/drawing/2014/main" val="20000"/>
                    </a:ext>
                  </a:extLst>
                </a:gridCol>
                <a:gridCol w="3161526">
                  <a:extLst>
                    <a:ext uri="{9D8B030D-6E8A-4147-A177-3AD203B41FA5}">
                      <a16:colId xmlns:a16="http://schemas.microsoft.com/office/drawing/2014/main" val="20001"/>
                    </a:ext>
                  </a:extLst>
                </a:gridCol>
                <a:gridCol w="3381196">
                  <a:extLst>
                    <a:ext uri="{9D8B030D-6E8A-4147-A177-3AD203B41FA5}">
                      <a16:colId xmlns:a16="http://schemas.microsoft.com/office/drawing/2014/main" val="20002"/>
                    </a:ext>
                  </a:extLst>
                </a:gridCol>
              </a:tblGrid>
              <a:tr h="370840">
                <a:tc>
                  <a:txBody>
                    <a:bodyPr/>
                    <a:lstStyle/>
                    <a:p>
                      <a:pPr algn="l"/>
                      <a:endParaRPr lang="en-US" sz="2400" dirty="0"/>
                    </a:p>
                  </a:txBody>
                  <a:tcPr/>
                </a:tc>
                <a:tc gridSpan="2">
                  <a:txBody>
                    <a:bodyPr/>
                    <a:lstStyle/>
                    <a:p>
                      <a:pPr algn="ctr"/>
                      <a:r>
                        <a:rPr lang="en-US" sz="2400" dirty="0"/>
                        <a:t>Analysis</a:t>
                      </a:r>
                    </a:p>
                  </a:txBody>
                  <a:tcPr anchor="ctr"/>
                </a:tc>
                <a:tc hMerge="1">
                  <a:txBody>
                    <a:bodyPr/>
                    <a:lstStyle/>
                    <a:p>
                      <a:endParaRPr lang="en-US" dirty="0"/>
                    </a:p>
                  </a:txBody>
                  <a:tcPr/>
                </a:tc>
                <a:extLst>
                  <a:ext uri="{0D108BD9-81ED-4DB2-BD59-A6C34878D82A}">
                    <a16:rowId xmlns:a16="http://schemas.microsoft.com/office/drawing/2014/main" val="10000"/>
                  </a:ext>
                </a:extLst>
              </a:tr>
              <a:tr h="370840">
                <a:tc>
                  <a:txBody>
                    <a:bodyPr/>
                    <a:lstStyle/>
                    <a:p>
                      <a:pPr algn="l"/>
                      <a:r>
                        <a:rPr lang="en-US" sz="2400" b="1" dirty="0"/>
                        <a:t>Design</a:t>
                      </a:r>
                    </a:p>
                  </a:txBody>
                  <a:tcPr/>
                </a:tc>
                <a:tc>
                  <a:txBody>
                    <a:bodyPr/>
                    <a:lstStyle/>
                    <a:p>
                      <a:pPr algn="ctr"/>
                      <a:r>
                        <a:rPr lang="en-US" sz="2400" b="1" dirty="0"/>
                        <a:t>Stratified</a:t>
                      </a:r>
                    </a:p>
                  </a:txBody>
                  <a:tcPr/>
                </a:tc>
                <a:tc>
                  <a:txBody>
                    <a:bodyPr/>
                    <a:lstStyle/>
                    <a:p>
                      <a:pPr algn="ctr"/>
                      <a:r>
                        <a:rPr lang="en-US" sz="2400" b="1" dirty="0"/>
                        <a:t>Not Stratified</a:t>
                      </a:r>
                    </a:p>
                  </a:txBody>
                  <a:tcPr/>
                </a:tc>
                <a:extLst>
                  <a:ext uri="{0D108BD9-81ED-4DB2-BD59-A6C34878D82A}">
                    <a16:rowId xmlns:a16="http://schemas.microsoft.com/office/drawing/2014/main" val="10001"/>
                  </a:ext>
                </a:extLst>
              </a:tr>
              <a:tr h="370840">
                <a:tc>
                  <a:txBody>
                    <a:bodyPr/>
                    <a:lstStyle/>
                    <a:p>
                      <a:pPr algn="l"/>
                      <a:r>
                        <a:rPr lang="en-US" sz="2400" dirty="0"/>
                        <a:t>Matched</a:t>
                      </a:r>
                    </a:p>
                  </a:txBody>
                  <a:tcPr/>
                </a:tc>
                <a:tc>
                  <a:txBody>
                    <a:bodyPr/>
                    <a:lstStyle/>
                    <a:p>
                      <a:pPr algn="ctr"/>
                      <a:endParaRPr lang="en-US" sz="2400" dirty="0"/>
                    </a:p>
                  </a:txBody>
                  <a:tcPr/>
                </a:tc>
                <a:tc>
                  <a:txBody>
                    <a:bodyPr/>
                    <a:lstStyle/>
                    <a:p>
                      <a:pPr algn="ctr"/>
                      <a:endParaRPr lang="en-US" sz="2400" dirty="0"/>
                    </a:p>
                  </a:txBody>
                  <a:tcPr/>
                </a:tc>
                <a:extLst>
                  <a:ext uri="{0D108BD9-81ED-4DB2-BD59-A6C34878D82A}">
                    <a16:rowId xmlns:a16="http://schemas.microsoft.com/office/drawing/2014/main" val="10002"/>
                  </a:ext>
                </a:extLst>
              </a:tr>
              <a:tr h="370840">
                <a:tc>
                  <a:txBody>
                    <a:bodyPr/>
                    <a:lstStyle/>
                    <a:p>
                      <a:pPr algn="l"/>
                      <a:r>
                        <a:rPr lang="en-US" sz="2400" dirty="0"/>
                        <a:t>Not matched</a:t>
                      </a:r>
                    </a:p>
                  </a:txBody>
                  <a:tcPr/>
                </a:tc>
                <a:tc>
                  <a:txBody>
                    <a:bodyPr/>
                    <a:lstStyle/>
                    <a:p>
                      <a:pPr algn="ctr"/>
                      <a:endParaRPr lang="en-US" sz="2400" dirty="0"/>
                    </a:p>
                  </a:txBody>
                  <a:tcPr/>
                </a:tc>
                <a:tc>
                  <a:txBody>
                    <a:bodyPr/>
                    <a:lstStyle/>
                    <a:p>
                      <a:pPr algn="ctr"/>
                      <a:endParaRPr lang="en-US" sz="2400" dirty="0"/>
                    </a:p>
                  </a:txBody>
                  <a:tcPr/>
                </a:tc>
                <a:extLst>
                  <a:ext uri="{0D108BD9-81ED-4DB2-BD59-A6C34878D82A}">
                    <a16:rowId xmlns:a16="http://schemas.microsoft.com/office/drawing/2014/main" val="10003"/>
                  </a:ext>
                </a:extLst>
              </a:tr>
            </a:tbl>
          </a:graphicData>
        </a:graphic>
      </p:graphicFrame>
      <p:sp>
        <p:nvSpPr>
          <p:cNvPr id="5" name="TextBox 4"/>
          <p:cNvSpPr txBox="1"/>
          <p:nvPr/>
        </p:nvSpPr>
        <p:spPr>
          <a:xfrm>
            <a:off x="1895231" y="2715845"/>
            <a:ext cx="2740582" cy="523220"/>
          </a:xfrm>
          <a:prstGeom prst="rect">
            <a:avLst/>
          </a:prstGeom>
          <a:noFill/>
        </p:spPr>
        <p:txBody>
          <a:bodyPr wrap="square" rtlCol="0">
            <a:spAutoFit/>
          </a:bodyPr>
          <a:lstStyle/>
          <a:p>
            <a:pPr algn="ctr"/>
            <a:r>
              <a:rPr lang="en-US" sz="2800" b="1" dirty="0"/>
              <a:t>Exposure</a:t>
            </a:r>
          </a:p>
        </p:txBody>
      </p:sp>
      <p:sp>
        <p:nvSpPr>
          <p:cNvPr id="6" name="TextBox 5"/>
          <p:cNvSpPr txBox="1"/>
          <p:nvPr/>
        </p:nvSpPr>
        <p:spPr>
          <a:xfrm flipH="1">
            <a:off x="7877869" y="2715846"/>
            <a:ext cx="1891361" cy="523220"/>
          </a:xfrm>
          <a:prstGeom prst="rect">
            <a:avLst/>
          </a:prstGeom>
          <a:noFill/>
        </p:spPr>
        <p:txBody>
          <a:bodyPr wrap="square" rtlCol="0">
            <a:spAutoFit/>
          </a:bodyPr>
          <a:lstStyle/>
          <a:p>
            <a:r>
              <a:rPr lang="en-US" sz="2800" b="1" dirty="0"/>
              <a:t>Disease</a:t>
            </a:r>
          </a:p>
        </p:txBody>
      </p:sp>
      <p:sp>
        <p:nvSpPr>
          <p:cNvPr id="7" name="TextBox 6"/>
          <p:cNvSpPr txBox="1"/>
          <p:nvPr/>
        </p:nvSpPr>
        <p:spPr>
          <a:xfrm>
            <a:off x="4474604" y="3536462"/>
            <a:ext cx="3944777" cy="523220"/>
          </a:xfrm>
          <a:prstGeom prst="rect">
            <a:avLst/>
          </a:prstGeom>
          <a:noFill/>
        </p:spPr>
        <p:txBody>
          <a:bodyPr wrap="square" rtlCol="0">
            <a:spAutoFit/>
          </a:bodyPr>
          <a:lstStyle/>
          <a:p>
            <a:pPr algn="ctr"/>
            <a:r>
              <a:rPr lang="en-US" sz="2800" b="1" dirty="0"/>
              <a:t>Matching Factor</a:t>
            </a:r>
          </a:p>
        </p:txBody>
      </p:sp>
      <p:cxnSp>
        <p:nvCxnSpPr>
          <p:cNvPr id="9" name="Straight Arrow Connector 8"/>
          <p:cNvCxnSpPr/>
          <p:nvPr/>
        </p:nvCxnSpPr>
        <p:spPr>
          <a:xfrm flipH="1" flipV="1">
            <a:off x="3907692" y="3302000"/>
            <a:ext cx="1016000" cy="351697"/>
          </a:xfrm>
          <a:prstGeom prst="straightConnector1">
            <a:avLst/>
          </a:prstGeom>
          <a:ln w="38100">
            <a:solidFill>
              <a:schemeClr val="tx1"/>
            </a:solidFill>
            <a:tailEnd type="arrow"/>
          </a:ln>
        </p:spPr>
        <p:style>
          <a:lnRef idx="2">
            <a:schemeClr val="accent1"/>
          </a:lnRef>
          <a:fillRef idx="0">
            <a:schemeClr val="accent1"/>
          </a:fillRef>
          <a:effectRef idx="1">
            <a:schemeClr val="accent1"/>
          </a:effectRef>
          <a:fontRef idx="minor">
            <a:schemeClr val="tx1"/>
          </a:fontRef>
        </p:style>
      </p:cxnSp>
      <p:sp>
        <p:nvSpPr>
          <p:cNvPr id="11" name="Title 1">
            <a:extLst>
              <a:ext uri="{FF2B5EF4-FFF2-40B4-BE49-F238E27FC236}">
                <a16:creationId xmlns:a16="http://schemas.microsoft.com/office/drawing/2014/main" id="{9FBB3802-9C09-4E44-8AF2-C4CC63F81382}"/>
              </a:ext>
            </a:extLst>
          </p:cNvPr>
          <p:cNvSpPr>
            <a:spLocks noGrp="1"/>
          </p:cNvSpPr>
          <p:nvPr>
            <p:ph type="title"/>
          </p:nvPr>
        </p:nvSpPr>
        <p:spPr>
          <a:xfrm>
            <a:off x="838200" y="365125"/>
            <a:ext cx="10515600" cy="1325563"/>
          </a:xfrm>
        </p:spPr>
        <p:txBody>
          <a:bodyPr/>
          <a:lstStyle/>
          <a:p>
            <a:pPr algn="ctr"/>
            <a:r>
              <a:rPr lang="en-US" dirty="0"/>
              <a:t>Appropriate or Over Matching?</a:t>
            </a:r>
          </a:p>
        </p:txBody>
      </p:sp>
    </p:spTree>
    <p:extLst>
      <p:ext uri="{BB962C8B-B14F-4D97-AF65-F5344CB8AC3E}">
        <p14:creationId xmlns:p14="http://schemas.microsoft.com/office/powerpoint/2010/main" val="288938932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3">
            <a:extLst>
              <a:ext uri="{FF2B5EF4-FFF2-40B4-BE49-F238E27FC236}">
                <a16:creationId xmlns:a16="http://schemas.microsoft.com/office/drawing/2014/main" id="{04D82813-A75B-4C9D-A013-5891414C12C6}"/>
              </a:ext>
            </a:extLst>
          </p:cNvPr>
          <p:cNvSpPr>
            <a:spLocks noGrp="1" noChangeArrowheads="1"/>
          </p:cNvSpPr>
          <p:nvPr>
            <p:ph type="body" idx="1"/>
          </p:nvPr>
        </p:nvSpPr>
        <p:spPr>
          <a:xfrm>
            <a:off x="369277" y="1752600"/>
            <a:ext cx="6260123" cy="4648200"/>
          </a:xfrm>
        </p:spPr>
        <p:txBody>
          <a:bodyPr>
            <a:normAutofit/>
          </a:bodyPr>
          <a:lstStyle/>
          <a:p>
            <a:pPr eaLnBrk="1" hangingPunct="1">
              <a:lnSpc>
                <a:spcPct val="90000"/>
              </a:lnSpc>
              <a:spcBef>
                <a:spcPct val="0"/>
              </a:spcBef>
              <a:buFontTx/>
              <a:buNone/>
              <a:defRPr/>
            </a:pPr>
            <a:endParaRPr lang="en-US" altLang="en-US" sz="2200" dirty="0">
              <a:latin typeface="Helvetica Neue" panose="02000503000000020004" pitchFamily="2" charset="0"/>
              <a:ea typeface="Helvetica Neue" panose="02000503000000020004" pitchFamily="2" charset="0"/>
              <a:cs typeface="Helvetica Neue" panose="02000503000000020004" pitchFamily="2" charset="0"/>
            </a:endParaRPr>
          </a:p>
          <a:p>
            <a:pPr indent="3175">
              <a:spcBef>
                <a:spcPct val="0"/>
              </a:spcBef>
              <a:buNone/>
              <a:defRPr/>
            </a:pPr>
            <a:r>
              <a:rPr lang="en-US" sz="2200" dirty="0">
                <a:latin typeface="Helvetica Neue" panose="02000503000000020004" pitchFamily="2" charset="0"/>
                <a:ea typeface="Helvetica Neue" panose="02000503000000020004" pitchFamily="2" charset="0"/>
                <a:cs typeface="Helvetica Neue" panose="02000503000000020004" pitchFamily="2" charset="0"/>
              </a:rPr>
              <a:t>Stratification or conditional logistic regression</a:t>
            </a:r>
          </a:p>
          <a:p>
            <a:pPr marL="512763" indent="-169863">
              <a:spcBef>
                <a:spcPct val="0"/>
              </a:spcBef>
              <a:defRPr/>
            </a:pPr>
            <a:r>
              <a:rPr lang="en-US" altLang="en-US" sz="2200" dirty="0">
                <a:latin typeface="Helvetica Neue" panose="02000503000000020004" pitchFamily="2" charset="0"/>
                <a:ea typeface="Helvetica Neue" panose="02000503000000020004" pitchFamily="2" charset="0"/>
                <a:cs typeface="Helvetica Neue" panose="02000503000000020004" pitchFamily="2" charset="0"/>
              </a:rPr>
              <a:t>To adjust for time-varying confounding</a:t>
            </a:r>
          </a:p>
          <a:p>
            <a:pPr marL="512763" indent="-169863">
              <a:spcBef>
                <a:spcPct val="0"/>
              </a:spcBef>
              <a:defRPr/>
            </a:pPr>
            <a:r>
              <a:rPr lang="en-US" altLang="en-US" sz="2200" dirty="0">
                <a:latin typeface="Helvetica Neue" panose="02000503000000020004" pitchFamily="2" charset="0"/>
                <a:ea typeface="Helvetica Neue" panose="02000503000000020004" pitchFamily="2" charset="0"/>
                <a:cs typeface="Helvetica Neue" panose="02000503000000020004" pitchFamily="2" charset="0"/>
              </a:rPr>
              <a:t>To assess effect modification</a:t>
            </a:r>
          </a:p>
          <a:p>
            <a:pPr indent="3175">
              <a:spcBef>
                <a:spcPct val="0"/>
              </a:spcBef>
              <a:buNone/>
              <a:defRPr/>
            </a:pPr>
            <a:endParaRPr lang="en-US" altLang="en-US" sz="2200" dirty="0">
              <a:latin typeface="Helvetica Neue" panose="02000503000000020004" pitchFamily="2" charset="0"/>
              <a:ea typeface="Helvetica Neue" panose="02000503000000020004" pitchFamily="2" charset="0"/>
              <a:cs typeface="Helvetica Neue" panose="02000503000000020004" pitchFamily="2" charset="0"/>
            </a:endParaRPr>
          </a:p>
          <a:p>
            <a:pPr indent="3175">
              <a:spcBef>
                <a:spcPct val="0"/>
              </a:spcBef>
              <a:buNone/>
              <a:defRPr/>
            </a:pPr>
            <a:endParaRPr lang="en-US" altLang="en-US" sz="2200" dirty="0">
              <a:latin typeface="Helvetica Neue" panose="02000503000000020004" pitchFamily="2" charset="0"/>
              <a:ea typeface="Helvetica Neue" panose="02000503000000020004" pitchFamily="2" charset="0"/>
              <a:cs typeface="Helvetica Neue" panose="02000503000000020004" pitchFamily="2" charset="0"/>
            </a:endParaRPr>
          </a:p>
          <a:p>
            <a:pPr marL="571500" indent="-342900">
              <a:spcBef>
                <a:spcPts val="600"/>
              </a:spcBef>
              <a:defRPr/>
            </a:pPr>
            <a:r>
              <a:rPr lang="en-US" altLang="en-US" sz="2200" dirty="0">
                <a:latin typeface="Helvetica Neue" panose="02000503000000020004" pitchFamily="2" charset="0"/>
                <a:ea typeface="Helvetica Neue" panose="02000503000000020004" pitchFamily="2" charset="0"/>
                <a:cs typeface="Helvetica Neue" panose="02000503000000020004" pitchFamily="2" charset="0"/>
              </a:rPr>
              <a:t>Smaller RR smaller for those who exercise more frequently.</a:t>
            </a:r>
          </a:p>
          <a:p>
            <a:pPr marL="571500" indent="-342900">
              <a:spcBef>
                <a:spcPts val="600"/>
              </a:spcBef>
              <a:defRPr/>
            </a:pPr>
            <a:r>
              <a:rPr lang="en-US" altLang="en-US" sz="2200" dirty="0">
                <a:latin typeface="Helvetica Neue" panose="02000503000000020004" pitchFamily="2" charset="0"/>
                <a:ea typeface="Helvetica Neue" panose="02000503000000020004" pitchFamily="2" charset="0"/>
                <a:cs typeface="Helvetica Neue" panose="02000503000000020004" pitchFamily="2" charset="0"/>
              </a:rPr>
              <a:t>Frequency of exercise is not a confounder in the case-crossover analysis of exercise and MI because of self-matching.</a:t>
            </a:r>
            <a:endParaRPr lang="en-US" altLang="en-US" sz="2200" u="sng" dirty="0">
              <a:latin typeface="Helvetica Neue" panose="02000503000000020004" pitchFamily="2" charset="0"/>
              <a:ea typeface="Helvetica Neue" panose="02000503000000020004" pitchFamily="2" charset="0"/>
              <a:cs typeface="Helvetica Neue" panose="02000503000000020004" pitchFamily="2" charset="0"/>
            </a:endParaRPr>
          </a:p>
        </p:txBody>
      </p:sp>
      <p:sp>
        <p:nvSpPr>
          <p:cNvPr id="99331" name="Slide Number Placeholder 3">
            <a:extLst>
              <a:ext uri="{FF2B5EF4-FFF2-40B4-BE49-F238E27FC236}">
                <a16:creationId xmlns:a16="http://schemas.microsoft.com/office/drawing/2014/main" id="{09297600-38C1-2549-9BF1-8FC8E2955B0F}"/>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47D64C34-2D60-1B4C-8214-973340171D69}" type="slidenum">
              <a:rPr lang="en-US" altLang="en-US" sz="1400" b="0">
                <a:latin typeface="Arial" panose="020B0604020202020204" pitchFamily="34" charset="0"/>
                <a:ea typeface="MS PGothic" panose="020B0600070205080204" pitchFamily="34" charset="-128"/>
              </a:rPr>
              <a:pPr>
                <a:spcBef>
                  <a:spcPct val="0"/>
                </a:spcBef>
                <a:buFontTx/>
                <a:buNone/>
              </a:pPr>
              <a:t>50</a:t>
            </a:fld>
            <a:endParaRPr lang="en-US" altLang="en-US" sz="1400" b="0">
              <a:latin typeface="Arial" panose="020B0604020202020204" pitchFamily="34" charset="0"/>
              <a:ea typeface="MS PGothic" panose="020B0600070205080204" pitchFamily="34" charset="-128"/>
            </a:endParaRPr>
          </a:p>
        </p:txBody>
      </p:sp>
      <p:pic>
        <p:nvPicPr>
          <p:cNvPr id="99332" name="Picture 4">
            <a:extLst>
              <a:ext uri="{FF2B5EF4-FFF2-40B4-BE49-F238E27FC236}">
                <a16:creationId xmlns:a16="http://schemas.microsoft.com/office/drawing/2014/main" id="{BDCE41DF-CD55-8247-B1F5-32FD666B8E19}"/>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064256" y="2139461"/>
            <a:ext cx="4271962"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9333" name="Rectangle 2">
            <a:extLst>
              <a:ext uri="{FF2B5EF4-FFF2-40B4-BE49-F238E27FC236}">
                <a16:creationId xmlns:a16="http://schemas.microsoft.com/office/drawing/2014/main" id="{FF72C977-3F1A-AF42-BE5C-A9AB3330CBFD}"/>
              </a:ext>
            </a:extLst>
          </p:cNvPr>
          <p:cNvSpPr>
            <a:spLocks noGrp="1" noChangeArrowheads="1"/>
          </p:cNvSpPr>
          <p:nvPr>
            <p:ph type="title"/>
          </p:nvPr>
        </p:nvSpPr>
        <p:spPr/>
        <p:txBody>
          <a:bodyPr/>
          <a:lstStyle/>
          <a:p>
            <a:pPr eaLnBrk="1" hangingPunct="1"/>
            <a:r>
              <a:rPr lang="en-US" altLang="en-US"/>
              <a:t>Estimating the relative risk</a:t>
            </a:r>
          </a:p>
        </p:txBody>
      </p:sp>
    </p:spTree>
    <p:extLst>
      <p:ext uri="{BB962C8B-B14F-4D97-AF65-F5344CB8AC3E}">
        <p14:creationId xmlns:p14="http://schemas.microsoft.com/office/powerpoint/2010/main" val="101788622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a:extLst>
              <a:ext uri="{FF2B5EF4-FFF2-40B4-BE49-F238E27FC236}">
                <a16:creationId xmlns:a16="http://schemas.microsoft.com/office/drawing/2014/main" id="{159FC17F-1041-EC4C-875B-C00F3B546C50}"/>
              </a:ext>
            </a:extLst>
          </p:cNvPr>
          <p:cNvSpPr>
            <a:spLocks noGrp="1" noChangeArrowheads="1"/>
          </p:cNvSpPr>
          <p:nvPr>
            <p:ph type="title"/>
          </p:nvPr>
        </p:nvSpPr>
        <p:spPr/>
        <p:txBody>
          <a:bodyPr/>
          <a:lstStyle/>
          <a:p>
            <a:pPr eaLnBrk="1" hangingPunct="1"/>
            <a:r>
              <a:rPr lang="en-US" altLang="en-US" sz="2800"/>
              <a:t>Final product: Matched sets of person-days</a:t>
            </a:r>
            <a:endParaRPr lang="en-US" altLang="en-US" sz="4000"/>
          </a:p>
        </p:txBody>
      </p:sp>
      <p:sp>
        <p:nvSpPr>
          <p:cNvPr id="36867" name="Line 6">
            <a:extLst>
              <a:ext uri="{FF2B5EF4-FFF2-40B4-BE49-F238E27FC236}">
                <a16:creationId xmlns:a16="http://schemas.microsoft.com/office/drawing/2014/main" id="{14C1CB31-9484-194D-A925-473403CE6D48}"/>
              </a:ext>
            </a:extLst>
          </p:cNvPr>
          <p:cNvSpPr>
            <a:spLocks noChangeShapeType="1"/>
          </p:cNvSpPr>
          <p:nvPr/>
        </p:nvSpPr>
        <p:spPr bwMode="auto">
          <a:xfrm flipV="1">
            <a:off x="7226301" y="3028950"/>
            <a:ext cx="163513" cy="0"/>
          </a:xfrm>
          <a:prstGeom prst="line">
            <a:avLst/>
          </a:prstGeom>
          <a:noFill/>
          <a:ln w="50800">
            <a:solidFill>
              <a:srgbClr val="FF0000"/>
            </a:solidFill>
            <a:round/>
            <a:headEnd/>
            <a:tailEnd type="oval" w="med" len="med"/>
          </a:ln>
          <a:extLst>
            <a:ext uri="{909E8E84-426E-40DD-AFC4-6F175D3DCCD1}">
              <a14:hiddenFill xmlns:a14="http://schemas.microsoft.com/office/drawing/2010/main">
                <a:noFill/>
              </a14:hiddenFill>
            </a:ext>
          </a:extLst>
        </p:spPr>
        <p:txBody>
          <a:bodyPr/>
          <a:lstStyle/>
          <a:p>
            <a:endParaRPr lang="en-US"/>
          </a:p>
        </p:txBody>
      </p:sp>
      <p:sp>
        <p:nvSpPr>
          <p:cNvPr id="36868" name="Line 12">
            <a:extLst>
              <a:ext uri="{FF2B5EF4-FFF2-40B4-BE49-F238E27FC236}">
                <a16:creationId xmlns:a16="http://schemas.microsoft.com/office/drawing/2014/main" id="{3A1FB359-8AF1-0A4A-9541-47A36EF5E689}"/>
              </a:ext>
            </a:extLst>
          </p:cNvPr>
          <p:cNvSpPr>
            <a:spLocks noChangeShapeType="1"/>
          </p:cNvSpPr>
          <p:nvPr/>
        </p:nvSpPr>
        <p:spPr bwMode="auto">
          <a:xfrm>
            <a:off x="6623050" y="4171950"/>
            <a:ext cx="323850" cy="0"/>
          </a:xfrm>
          <a:prstGeom prst="line">
            <a:avLst/>
          </a:prstGeom>
          <a:noFill/>
          <a:ln w="508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5" name="Line 15">
            <a:extLst>
              <a:ext uri="{FF2B5EF4-FFF2-40B4-BE49-F238E27FC236}">
                <a16:creationId xmlns:a16="http://schemas.microsoft.com/office/drawing/2014/main" id="{1875B893-A4E2-4D7C-974F-8AE9B86BFFF0}"/>
              </a:ext>
            </a:extLst>
          </p:cNvPr>
          <p:cNvSpPr>
            <a:spLocks noChangeShapeType="1"/>
          </p:cNvSpPr>
          <p:nvPr/>
        </p:nvSpPr>
        <p:spPr bwMode="auto">
          <a:xfrm>
            <a:off x="7480301" y="4171950"/>
            <a:ext cx="155575" cy="0"/>
          </a:xfrm>
          <a:prstGeom prst="line">
            <a:avLst/>
          </a:prstGeom>
          <a:noFill/>
          <a:ln w="50800">
            <a:solidFill>
              <a:srgbClr val="FF0000"/>
            </a:solidFill>
            <a:round/>
            <a:headEnd/>
            <a:tailEnd type="oval" w="med" len="med"/>
          </a:ln>
          <a:extLst>
            <a:ext uri="{909E8E84-426E-40DD-AFC4-6F175D3DCCD1}">
              <a14:hiddenFill xmlns:a14="http://schemas.microsoft.com/office/drawing/2010/main">
                <a:noFill/>
              </a14:hiddenFill>
            </a:ext>
          </a:extLst>
        </p:spPr>
        <p:txBody>
          <a:bodyPr/>
          <a:lstStyle/>
          <a:p>
            <a:pPr algn="ctr" eaLnBrk="1" hangingPunct="1">
              <a:defRPr/>
            </a:pPr>
            <a:endParaRPr lang="en-US" sz="1500" dirty="0">
              <a:highlight>
                <a:srgbClr val="FFFF00"/>
              </a:highlight>
              <a:latin typeface="Arial Rounded MT Bold" panose="020F0704030504030204" pitchFamily="34" charset="0"/>
            </a:endParaRPr>
          </a:p>
        </p:txBody>
      </p:sp>
      <p:sp>
        <p:nvSpPr>
          <p:cNvPr id="36870" name="Line 16">
            <a:extLst>
              <a:ext uri="{FF2B5EF4-FFF2-40B4-BE49-F238E27FC236}">
                <a16:creationId xmlns:a16="http://schemas.microsoft.com/office/drawing/2014/main" id="{9358BFA4-43D7-864B-94E0-6A2E2B731007}"/>
              </a:ext>
            </a:extLst>
          </p:cNvPr>
          <p:cNvSpPr>
            <a:spLocks noChangeShapeType="1"/>
          </p:cNvSpPr>
          <p:nvPr/>
        </p:nvSpPr>
        <p:spPr bwMode="auto">
          <a:xfrm>
            <a:off x="5767389" y="3206750"/>
            <a:ext cx="249237" cy="7938"/>
          </a:xfrm>
          <a:prstGeom prst="line">
            <a:avLst/>
          </a:prstGeom>
          <a:noFill/>
          <a:ln w="50800">
            <a:solidFill>
              <a:srgbClr val="000000"/>
            </a:solidFill>
            <a:round/>
            <a:headEnd/>
            <a:tailEnd type="oval" w="med" len="med"/>
          </a:ln>
          <a:extLst>
            <a:ext uri="{909E8E84-426E-40DD-AFC4-6F175D3DCCD1}">
              <a14:hiddenFill xmlns:a14="http://schemas.microsoft.com/office/drawing/2010/main">
                <a:noFill/>
              </a14:hiddenFill>
            </a:ext>
          </a:extLst>
        </p:spPr>
        <p:txBody>
          <a:bodyPr/>
          <a:lstStyle/>
          <a:p>
            <a:endParaRPr lang="en-US"/>
          </a:p>
        </p:txBody>
      </p:sp>
      <p:sp>
        <p:nvSpPr>
          <p:cNvPr id="36871" name="Line 17">
            <a:extLst>
              <a:ext uri="{FF2B5EF4-FFF2-40B4-BE49-F238E27FC236}">
                <a16:creationId xmlns:a16="http://schemas.microsoft.com/office/drawing/2014/main" id="{7B3ED295-6F0E-2942-B913-46FF1FD6CA60}"/>
              </a:ext>
            </a:extLst>
          </p:cNvPr>
          <p:cNvSpPr>
            <a:spLocks noChangeShapeType="1"/>
          </p:cNvSpPr>
          <p:nvPr/>
        </p:nvSpPr>
        <p:spPr bwMode="auto">
          <a:xfrm flipV="1">
            <a:off x="7662863" y="3597276"/>
            <a:ext cx="171450" cy="9525"/>
          </a:xfrm>
          <a:prstGeom prst="line">
            <a:avLst/>
          </a:prstGeom>
          <a:noFill/>
          <a:ln w="50800">
            <a:solidFill>
              <a:srgbClr val="000000"/>
            </a:solidFill>
            <a:round/>
            <a:headEnd/>
            <a:tailEnd type="oval" w="med" len="med"/>
          </a:ln>
          <a:extLst>
            <a:ext uri="{909E8E84-426E-40DD-AFC4-6F175D3DCCD1}">
              <a14:hiddenFill xmlns:a14="http://schemas.microsoft.com/office/drawing/2010/main">
                <a:noFill/>
              </a14:hiddenFill>
            </a:ext>
          </a:extLst>
        </p:spPr>
        <p:txBody>
          <a:bodyPr/>
          <a:lstStyle/>
          <a:p>
            <a:endParaRPr lang="en-US"/>
          </a:p>
        </p:txBody>
      </p:sp>
      <p:sp>
        <p:nvSpPr>
          <p:cNvPr id="36872" name="Line 21">
            <a:extLst>
              <a:ext uri="{FF2B5EF4-FFF2-40B4-BE49-F238E27FC236}">
                <a16:creationId xmlns:a16="http://schemas.microsoft.com/office/drawing/2014/main" id="{63EFFED8-C2EE-A848-A779-193DE3ADC49D}"/>
              </a:ext>
            </a:extLst>
          </p:cNvPr>
          <p:cNvSpPr>
            <a:spLocks noChangeShapeType="1"/>
          </p:cNvSpPr>
          <p:nvPr/>
        </p:nvSpPr>
        <p:spPr bwMode="auto">
          <a:xfrm>
            <a:off x="7907338" y="4546600"/>
            <a:ext cx="260350" cy="6350"/>
          </a:xfrm>
          <a:prstGeom prst="line">
            <a:avLst/>
          </a:prstGeom>
          <a:noFill/>
          <a:ln w="50800">
            <a:solidFill>
              <a:srgbClr val="000000"/>
            </a:solidFill>
            <a:round/>
            <a:headEnd/>
            <a:tailEnd type="oval" w="med" len="med"/>
          </a:ln>
          <a:extLst>
            <a:ext uri="{909E8E84-426E-40DD-AFC4-6F175D3DCCD1}">
              <a14:hiddenFill xmlns:a14="http://schemas.microsoft.com/office/drawing/2010/main">
                <a:noFill/>
              </a14:hiddenFill>
            </a:ext>
          </a:extLst>
        </p:spPr>
        <p:txBody>
          <a:bodyPr/>
          <a:lstStyle/>
          <a:p>
            <a:endParaRPr lang="en-US"/>
          </a:p>
        </p:txBody>
      </p:sp>
      <p:sp>
        <p:nvSpPr>
          <p:cNvPr id="36873" name="Line 22">
            <a:extLst>
              <a:ext uri="{FF2B5EF4-FFF2-40B4-BE49-F238E27FC236}">
                <a16:creationId xmlns:a16="http://schemas.microsoft.com/office/drawing/2014/main" id="{E2DFA8D7-71A7-4D45-9FF3-BBBCF526C70F}"/>
              </a:ext>
            </a:extLst>
          </p:cNvPr>
          <p:cNvSpPr>
            <a:spLocks noChangeShapeType="1"/>
          </p:cNvSpPr>
          <p:nvPr/>
        </p:nvSpPr>
        <p:spPr bwMode="auto">
          <a:xfrm flipV="1">
            <a:off x="7023100" y="4552950"/>
            <a:ext cx="330200" cy="14288"/>
          </a:xfrm>
          <a:prstGeom prst="line">
            <a:avLst/>
          </a:prstGeom>
          <a:noFill/>
          <a:ln w="508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874" name="Line 23">
            <a:extLst>
              <a:ext uri="{FF2B5EF4-FFF2-40B4-BE49-F238E27FC236}">
                <a16:creationId xmlns:a16="http://schemas.microsoft.com/office/drawing/2014/main" id="{F8815DDB-5888-5E49-AB3C-6E7CA632F28F}"/>
              </a:ext>
            </a:extLst>
          </p:cNvPr>
          <p:cNvSpPr>
            <a:spLocks noChangeShapeType="1"/>
          </p:cNvSpPr>
          <p:nvPr/>
        </p:nvSpPr>
        <p:spPr bwMode="auto">
          <a:xfrm>
            <a:off x="5256213" y="4743450"/>
            <a:ext cx="304800" cy="0"/>
          </a:xfrm>
          <a:prstGeom prst="line">
            <a:avLst/>
          </a:prstGeom>
          <a:noFill/>
          <a:ln w="508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875" name="Line 24">
            <a:extLst>
              <a:ext uri="{FF2B5EF4-FFF2-40B4-BE49-F238E27FC236}">
                <a16:creationId xmlns:a16="http://schemas.microsoft.com/office/drawing/2014/main" id="{81744DC9-393C-8045-876C-027C28E49790}"/>
              </a:ext>
            </a:extLst>
          </p:cNvPr>
          <p:cNvSpPr>
            <a:spLocks noChangeShapeType="1"/>
          </p:cNvSpPr>
          <p:nvPr/>
        </p:nvSpPr>
        <p:spPr bwMode="auto">
          <a:xfrm>
            <a:off x="6097588" y="4743450"/>
            <a:ext cx="203200" cy="0"/>
          </a:xfrm>
          <a:prstGeom prst="line">
            <a:avLst/>
          </a:prstGeom>
          <a:noFill/>
          <a:ln w="50800">
            <a:solidFill>
              <a:srgbClr val="FF0000"/>
            </a:solidFill>
            <a:round/>
            <a:headEnd/>
            <a:tailEnd type="oval" w="med" len="med"/>
          </a:ln>
          <a:extLst>
            <a:ext uri="{909E8E84-426E-40DD-AFC4-6F175D3DCCD1}">
              <a14:hiddenFill xmlns:a14="http://schemas.microsoft.com/office/drawing/2010/main">
                <a:noFill/>
              </a14:hiddenFill>
            </a:ext>
          </a:extLst>
        </p:spPr>
        <p:txBody>
          <a:bodyPr/>
          <a:lstStyle/>
          <a:p>
            <a:endParaRPr lang="en-US"/>
          </a:p>
        </p:txBody>
      </p:sp>
      <p:sp>
        <p:nvSpPr>
          <p:cNvPr id="36876" name="Line 25">
            <a:extLst>
              <a:ext uri="{FF2B5EF4-FFF2-40B4-BE49-F238E27FC236}">
                <a16:creationId xmlns:a16="http://schemas.microsoft.com/office/drawing/2014/main" id="{BD919A54-32C0-FB41-AE20-E14EE1819CC3}"/>
              </a:ext>
            </a:extLst>
          </p:cNvPr>
          <p:cNvSpPr>
            <a:spLocks noChangeShapeType="1"/>
          </p:cNvSpPr>
          <p:nvPr/>
        </p:nvSpPr>
        <p:spPr bwMode="auto">
          <a:xfrm>
            <a:off x="3927476" y="2838450"/>
            <a:ext cx="258763" cy="0"/>
          </a:xfrm>
          <a:prstGeom prst="line">
            <a:avLst/>
          </a:prstGeom>
          <a:noFill/>
          <a:ln w="508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877" name="Line 26">
            <a:extLst>
              <a:ext uri="{FF2B5EF4-FFF2-40B4-BE49-F238E27FC236}">
                <a16:creationId xmlns:a16="http://schemas.microsoft.com/office/drawing/2014/main" id="{EE9841A5-0679-C24E-8646-F8AB5E0ECF28}"/>
              </a:ext>
            </a:extLst>
          </p:cNvPr>
          <p:cNvSpPr>
            <a:spLocks noChangeShapeType="1"/>
          </p:cNvSpPr>
          <p:nvPr/>
        </p:nvSpPr>
        <p:spPr bwMode="auto">
          <a:xfrm>
            <a:off x="4724400" y="2838450"/>
            <a:ext cx="171450" cy="0"/>
          </a:xfrm>
          <a:prstGeom prst="line">
            <a:avLst/>
          </a:prstGeom>
          <a:noFill/>
          <a:ln w="50800">
            <a:solidFill>
              <a:srgbClr val="FF0000"/>
            </a:solidFill>
            <a:round/>
            <a:headEnd/>
            <a:tailEnd type="oval" w="med" len="med"/>
          </a:ln>
          <a:extLst>
            <a:ext uri="{909E8E84-426E-40DD-AFC4-6F175D3DCCD1}">
              <a14:hiddenFill xmlns:a14="http://schemas.microsoft.com/office/drawing/2010/main">
                <a:noFill/>
              </a14:hiddenFill>
            </a:ext>
          </a:extLst>
        </p:spPr>
        <p:txBody>
          <a:bodyPr/>
          <a:lstStyle/>
          <a:p>
            <a:endParaRPr lang="en-US"/>
          </a:p>
        </p:txBody>
      </p:sp>
      <p:sp>
        <p:nvSpPr>
          <p:cNvPr id="36878" name="Line 27">
            <a:extLst>
              <a:ext uri="{FF2B5EF4-FFF2-40B4-BE49-F238E27FC236}">
                <a16:creationId xmlns:a16="http://schemas.microsoft.com/office/drawing/2014/main" id="{FE549D87-BA5D-FD48-8BDA-6DF71F9D16BA}"/>
              </a:ext>
            </a:extLst>
          </p:cNvPr>
          <p:cNvSpPr>
            <a:spLocks noChangeShapeType="1"/>
          </p:cNvSpPr>
          <p:nvPr/>
        </p:nvSpPr>
        <p:spPr bwMode="auto">
          <a:xfrm>
            <a:off x="4421188" y="5111750"/>
            <a:ext cx="203200" cy="12700"/>
          </a:xfrm>
          <a:prstGeom prst="line">
            <a:avLst/>
          </a:prstGeom>
          <a:noFill/>
          <a:ln w="50800">
            <a:solidFill>
              <a:srgbClr val="000000"/>
            </a:solidFill>
            <a:round/>
            <a:headEnd/>
            <a:tailEnd type="oval" w="med" len="med"/>
          </a:ln>
          <a:extLst>
            <a:ext uri="{909E8E84-426E-40DD-AFC4-6F175D3DCCD1}">
              <a14:hiddenFill xmlns:a14="http://schemas.microsoft.com/office/drawing/2010/main">
                <a:noFill/>
              </a14:hiddenFill>
            </a:ext>
          </a:extLst>
        </p:spPr>
        <p:txBody>
          <a:bodyPr/>
          <a:lstStyle/>
          <a:p>
            <a:endParaRPr lang="en-US"/>
          </a:p>
        </p:txBody>
      </p:sp>
      <p:sp>
        <p:nvSpPr>
          <p:cNvPr id="36879" name="Line 29">
            <a:extLst>
              <a:ext uri="{FF2B5EF4-FFF2-40B4-BE49-F238E27FC236}">
                <a16:creationId xmlns:a16="http://schemas.microsoft.com/office/drawing/2014/main" id="{0A4CA566-E37D-6646-98BA-377CFAB3BD30}"/>
              </a:ext>
            </a:extLst>
          </p:cNvPr>
          <p:cNvSpPr>
            <a:spLocks noChangeShapeType="1"/>
          </p:cNvSpPr>
          <p:nvPr/>
        </p:nvSpPr>
        <p:spPr bwMode="auto">
          <a:xfrm>
            <a:off x="7353300" y="5314950"/>
            <a:ext cx="400050" cy="0"/>
          </a:xfrm>
          <a:prstGeom prst="line">
            <a:avLst/>
          </a:prstGeom>
          <a:noFill/>
          <a:ln w="508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880" name="Line 30">
            <a:extLst>
              <a:ext uri="{FF2B5EF4-FFF2-40B4-BE49-F238E27FC236}">
                <a16:creationId xmlns:a16="http://schemas.microsoft.com/office/drawing/2014/main" id="{691774F4-046C-0E40-AA07-FCB64848D9FF}"/>
              </a:ext>
            </a:extLst>
          </p:cNvPr>
          <p:cNvSpPr>
            <a:spLocks noChangeShapeType="1"/>
          </p:cNvSpPr>
          <p:nvPr/>
        </p:nvSpPr>
        <p:spPr bwMode="auto">
          <a:xfrm>
            <a:off x="8372476" y="5314950"/>
            <a:ext cx="195263" cy="0"/>
          </a:xfrm>
          <a:prstGeom prst="line">
            <a:avLst/>
          </a:prstGeom>
          <a:noFill/>
          <a:ln w="50800">
            <a:solidFill>
              <a:srgbClr val="FF0000"/>
            </a:solidFill>
            <a:round/>
            <a:headEnd/>
            <a:tailEnd type="oval" w="med" len="med"/>
          </a:ln>
          <a:extLst>
            <a:ext uri="{909E8E84-426E-40DD-AFC4-6F175D3DCCD1}">
              <a14:hiddenFill xmlns:a14="http://schemas.microsoft.com/office/drawing/2010/main">
                <a:noFill/>
              </a14:hiddenFill>
            </a:ext>
          </a:extLst>
        </p:spPr>
        <p:txBody>
          <a:bodyPr/>
          <a:lstStyle/>
          <a:p>
            <a:endParaRPr lang="en-US"/>
          </a:p>
        </p:txBody>
      </p:sp>
      <p:sp>
        <p:nvSpPr>
          <p:cNvPr id="36881" name="TextBox 34">
            <a:extLst>
              <a:ext uri="{FF2B5EF4-FFF2-40B4-BE49-F238E27FC236}">
                <a16:creationId xmlns:a16="http://schemas.microsoft.com/office/drawing/2014/main" id="{5129A14B-1B03-9D44-81A0-311C3EBC6F97}"/>
              </a:ext>
            </a:extLst>
          </p:cNvPr>
          <p:cNvSpPr txBox="1">
            <a:spLocks noChangeArrowheads="1"/>
          </p:cNvSpPr>
          <p:nvPr/>
        </p:nvSpPr>
        <p:spPr bwMode="auto">
          <a:xfrm>
            <a:off x="5257801" y="5867400"/>
            <a:ext cx="968375"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r>
              <a:rPr lang="en-US" altLang="en-US" sz="1500">
                <a:latin typeface="Verdana" panose="020B0604030504040204" pitchFamily="34" charset="0"/>
                <a:ea typeface="ヒラギノ角ゴ Pro W3" panose="020B0300000000000000" pitchFamily="34" charset="-128"/>
                <a:cs typeface="ヒラギノ角ゴ Pro W3" panose="020B0300000000000000" pitchFamily="34" charset="-128"/>
              </a:rPr>
              <a:t>Time </a:t>
            </a:r>
            <a:r>
              <a:rPr lang="en-US" altLang="en-US" sz="1500">
                <a:latin typeface="Verdana" panose="020B0604030504040204" pitchFamily="34" charset="0"/>
                <a:ea typeface="ヒラギノ角ゴ Pro W3" panose="020B0300000000000000" pitchFamily="34" charset="-128"/>
                <a:cs typeface="ヒラギノ角ゴ Pro W3" panose="020B0300000000000000" pitchFamily="34" charset="-128"/>
                <a:sym typeface="Wingdings" pitchFamily="2" charset="2"/>
              </a:rPr>
              <a:t></a:t>
            </a:r>
            <a:endParaRPr lang="en-US" altLang="en-US" sz="1500">
              <a:latin typeface="Verdana" panose="020B0604030504040204" pitchFamily="34" charset="0"/>
              <a:ea typeface="ヒラギノ角ゴ Pro W3" panose="020B0300000000000000" pitchFamily="34" charset="-128"/>
              <a:cs typeface="ヒラギノ角ゴ Pro W3" panose="020B0300000000000000" pitchFamily="34" charset="-128"/>
            </a:endParaRPr>
          </a:p>
        </p:txBody>
      </p:sp>
      <p:sp>
        <p:nvSpPr>
          <p:cNvPr id="36882" name="Line 6">
            <a:extLst>
              <a:ext uri="{FF2B5EF4-FFF2-40B4-BE49-F238E27FC236}">
                <a16:creationId xmlns:a16="http://schemas.microsoft.com/office/drawing/2014/main" id="{74186617-8AF5-E74E-82EF-0C399ABD6EBF}"/>
              </a:ext>
            </a:extLst>
          </p:cNvPr>
          <p:cNvSpPr>
            <a:spLocks noChangeShapeType="1"/>
          </p:cNvSpPr>
          <p:nvPr/>
        </p:nvSpPr>
        <p:spPr bwMode="auto">
          <a:xfrm>
            <a:off x="6369050" y="3028950"/>
            <a:ext cx="254000" cy="0"/>
          </a:xfrm>
          <a:prstGeom prst="line">
            <a:avLst/>
          </a:prstGeom>
          <a:noFill/>
          <a:ln w="508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883" name="Line 25">
            <a:extLst>
              <a:ext uri="{FF2B5EF4-FFF2-40B4-BE49-F238E27FC236}">
                <a16:creationId xmlns:a16="http://schemas.microsoft.com/office/drawing/2014/main" id="{AE64F3BB-5411-EE47-9BD3-9B87EFE3EA60}"/>
              </a:ext>
            </a:extLst>
          </p:cNvPr>
          <p:cNvSpPr>
            <a:spLocks noChangeShapeType="1"/>
          </p:cNvSpPr>
          <p:nvPr/>
        </p:nvSpPr>
        <p:spPr bwMode="auto">
          <a:xfrm>
            <a:off x="4997451" y="3195638"/>
            <a:ext cx="258763" cy="0"/>
          </a:xfrm>
          <a:prstGeom prst="line">
            <a:avLst/>
          </a:prstGeom>
          <a:noFill/>
          <a:ln w="508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884" name="Line 25">
            <a:extLst>
              <a:ext uri="{FF2B5EF4-FFF2-40B4-BE49-F238E27FC236}">
                <a16:creationId xmlns:a16="http://schemas.microsoft.com/office/drawing/2014/main" id="{51BF30CF-1438-D940-8DB7-09C5ADC68080}"/>
              </a:ext>
            </a:extLst>
          </p:cNvPr>
          <p:cNvSpPr>
            <a:spLocks noChangeShapeType="1"/>
          </p:cNvSpPr>
          <p:nvPr/>
        </p:nvSpPr>
        <p:spPr bwMode="auto">
          <a:xfrm>
            <a:off x="6872288" y="3598863"/>
            <a:ext cx="258762" cy="0"/>
          </a:xfrm>
          <a:prstGeom prst="line">
            <a:avLst/>
          </a:prstGeom>
          <a:noFill/>
          <a:ln w="508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885" name="Line 23">
            <a:extLst>
              <a:ext uri="{FF2B5EF4-FFF2-40B4-BE49-F238E27FC236}">
                <a16:creationId xmlns:a16="http://schemas.microsoft.com/office/drawing/2014/main" id="{912DBF4A-13C5-CC44-9521-4121BB6C84D1}"/>
              </a:ext>
            </a:extLst>
          </p:cNvPr>
          <p:cNvSpPr>
            <a:spLocks noChangeShapeType="1"/>
          </p:cNvSpPr>
          <p:nvPr/>
        </p:nvSpPr>
        <p:spPr bwMode="auto">
          <a:xfrm>
            <a:off x="3584576" y="5110163"/>
            <a:ext cx="303213" cy="0"/>
          </a:xfrm>
          <a:prstGeom prst="line">
            <a:avLst/>
          </a:prstGeom>
          <a:noFill/>
          <a:ln w="508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cxnSp>
        <p:nvCxnSpPr>
          <p:cNvPr id="36886" name="Straight Connector 2">
            <a:extLst>
              <a:ext uri="{FF2B5EF4-FFF2-40B4-BE49-F238E27FC236}">
                <a16:creationId xmlns:a16="http://schemas.microsoft.com/office/drawing/2014/main" id="{82EC8E54-6B3D-D34D-931C-CD5EF025EEA1}"/>
              </a:ext>
            </a:extLst>
          </p:cNvPr>
          <p:cNvCxnSpPr>
            <a:cxnSpLocks noChangeShapeType="1"/>
          </p:cNvCxnSpPr>
          <p:nvPr/>
        </p:nvCxnSpPr>
        <p:spPr bwMode="auto">
          <a:xfrm>
            <a:off x="4240213" y="2833688"/>
            <a:ext cx="412750" cy="4762"/>
          </a:xfrm>
          <a:prstGeom prst="line">
            <a:avLst/>
          </a:prstGeom>
          <a:noFill/>
          <a:ln w="25400" algn="ctr">
            <a:solidFill>
              <a:srgbClr val="000000"/>
            </a:solidFill>
            <a:prstDash val="sysDot"/>
            <a:round/>
            <a:headEnd/>
            <a:tailEnd/>
          </a:ln>
          <a:extLst>
            <a:ext uri="{909E8E84-426E-40DD-AFC4-6F175D3DCCD1}">
              <a14:hiddenFill xmlns:a14="http://schemas.microsoft.com/office/drawing/2010/main">
                <a:noFill/>
              </a14:hiddenFill>
            </a:ext>
          </a:extLst>
        </p:spPr>
      </p:cxnSp>
      <p:cxnSp>
        <p:nvCxnSpPr>
          <p:cNvPr id="36887" name="Straight Connector 35">
            <a:extLst>
              <a:ext uri="{FF2B5EF4-FFF2-40B4-BE49-F238E27FC236}">
                <a16:creationId xmlns:a16="http://schemas.microsoft.com/office/drawing/2014/main" id="{9FE7B976-17CD-544A-AFA1-F9EA542BEBD1}"/>
              </a:ext>
            </a:extLst>
          </p:cNvPr>
          <p:cNvCxnSpPr>
            <a:cxnSpLocks noChangeShapeType="1"/>
          </p:cNvCxnSpPr>
          <p:nvPr/>
        </p:nvCxnSpPr>
        <p:spPr bwMode="auto">
          <a:xfrm>
            <a:off x="7367588" y="4545013"/>
            <a:ext cx="412750" cy="4762"/>
          </a:xfrm>
          <a:prstGeom prst="line">
            <a:avLst/>
          </a:prstGeom>
          <a:noFill/>
          <a:ln w="25400" algn="ctr">
            <a:solidFill>
              <a:srgbClr val="000000"/>
            </a:solidFill>
            <a:prstDash val="sysDot"/>
            <a:round/>
            <a:headEnd/>
            <a:tailEnd/>
          </a:ln>
          <a:extLst>
            <a:ext uri="{909E8E84-426E-40DD-AFC4-6F175D3DCCD1}">
              <a14:hiddenFill xmlns:a14="http://schemas.microsoft.com/office/drawing/2010/main">
                <a:noFill/>
              </a14:hiddenFill>
            </a:ext>
          </a:extLst>
        </p:spPr>
      </p:cxnSp>
      <p:cxnSp>
        <p:nvCxnSpPr>
          <p:cNvPr id="36888" name="Straight Connector 39">
            <a:extLst>
              <a:ext uri="{FF2B5EF4-FFF2-40B4-BE49-F238E27FC236}">
                <a16:creationId xmlns:a16="http://schemas.microsoft.com/office/drawing/2014/main" id="{9450F027-B803-A143-AAB2-A3107EFED739}"/>
              </a:ext>
            </a:extLst>
          </p:cNvPr>
          <p:cNvCxnSpPr>
            <a:cxnSpLocks noChangeShapeType="1"/>
          </p:cNvCxnSpPr>
          <p:nvPr/>
        </p:nvCxnSpPr>
        <p:spPr bwMode="auto">
          <a:xfrm>
            <a:off x="7834313" y="5310188"/>
            <a:ext cx="412750" cy="4762"/>
          </a:xfrm>
          <a:prstGeom prst="line">
            <a:avLst/>
          </a:prstGeom>
          <a:noFill/>
          <a:ln w="25400" algn="ctr">
            <a:solidFill>
              <a:srgbClr val="000000"/>
            </a:solidFill>
            <a:prstDash val="sysDot"/>
            <a:round/>
            <a:headEnd/>
            <a:tailEnd/>
          </a:ln>
          <a:extLst>
            <a:ext uri="{909E8E84-426E-40DD-AFC4-6F175D3DCCD1}">
              <a14:hiddenFill xmlns:a14="http://schemas.microsoft.com/office/drawing/2010/main">
                <a:noFill/>
              </a14:hiddenFill>
            </a:ext>
          </a:extLst>
        </p:spPr>
      </p:cxnSp>
      <p:cxnSp>
        <p:nvCxnSpPr>
          <p:cNvPr id="36889" name="Straight Connector 40">
            <a:extLst>
              <a:ext uri="{FF2B5EF4-FFF2-40B4-BE49-F238E27FC236}">
                <a16:creationId xmlns:a16="http://schemas.microsoft.com/office/drawing/2014/main" id="{9E032CE5-75FF-1340-AD7E-DA985B82FE81}"/>
              </a:ext>
            </a:extLst>
          </p:cNvPr>
          <p:cNvCxnSpPr>
            <a:cxnSpLocks noChangeShapeType="1"/>
          </p:cNvCxnSpPr>
          <p:nvPr/>
        </p:nvCxnSpPr>
        <p:spPr bwMode="auto">
          <a:xfrm>
            <a:off x="5603875" y="4737101"/>
            <a:ext cx="412750" cy="4763"/>
          </a:xfrm>
          <a:prstGeom prst="line">
            <a:avLst/>
          </a:prstGeom>
          <a:noFill/>
          <a:ln w="25400" algn="ctr">
            <a:solidFill>
              <a:srgbClr val="000000"/>
            </a:solidFill>
            <a:prstDash val="sysDot"/>
            <a:round/>
            <a:headEnd/>
            <a:tailEnd/>
          </a:ln>
          <a:extLst>
            <a:ext uri="{909E8E84-426E-40DD-AFC4-6F175D3DCCD1}">
              <a14:hiddenFill xmlns:a14="http://schemas.microsoft.com/office/drawing/2010/main">
                <a:noFill/>
              </a14:hiddenFill>
            </a:ext>
          </a:extLst>
        </p:spPr>
      </p:cxnSp>
      <p:cxnSp>
        <p:nvCxnSpPr>
          <p:cNvPr id="36890" name="Straight Connector 41">
            <a:extLst>
              <a:ext uri="{FF2B5EF4-FFF2-40B4-BE49-F238E27FC236}">
                <a16:creationId xmlns:a16="http://schemas.microsoft.com/office/drawing/2014/main" id="{87865FC5-829B-3640-B2EC-780907BF09EB}"/>
              </a:ext>
            </a:extLst>
          </p:cNvPr>
          <p:cNvCxnSpPr>
            <a:cxnSpLocks noChangeShapeType="1"/>
          </p:cNvCxnSpPr>
          <p:nvPr/>
        </p:nvCxnSpPr>
        <p:spPr bwMode="auto">
          <a:xfrm>
            <a:off x="3937001" y="5103813"/>
            <a:ext cx="411163" cy="4762"/>
          </a:xfrm>
          <a:prstGeom prst="line">
            <a:avLst/>
          </a:prstGeom>
          <a:noFill/>
          <a:ln w="25400" algn="ctr">
            <a:solidFill>
              <a:srgbClr val="000000"/>
            </a:solidFill>
            <a:prstDash val="sysDot"/>
            <a:round/>
            <a:headEnd/>
            <a:tailEnd/>
          </a:ln>
          <a:extLst>
            <a:ext uri="{909E8E84-426E-40DD-AFC4-6F175D3DCCD1}">
              <a14:hiddenFill xmlns:a14="http://schemas.microsoft.com/office/drawing/2010/main">
                <a:noFill/>
              </a14:hiddenFill>
            </a:ext>
          </a:extLst>
        </p:spPr>
      </p:cxnSp>
      <p:cxnSp>
        <p:nvCxnSpPr>
          <p:cNvPr id="36891" name="Straight Connector 43">
            <a:extLst>
              <a:ext uri="{FF2B5EF4-FFF2-40B4-BE49-F238E27FC236}">
                <a16:creationId xmlns:a16="http://schemas.microsoft.com/office/drawing/2014/main" id="{4BAA2A8A-0AB6-B04F-8DD7-F46D8913A984}"/>
              </a:ext>
            </a:extLst>
          </p:cNvPr>
          <p:cNvCxnSpPr>
            <a:cxnSpLocks noChangeShapeType="1"/>
          </p:cNvCxnSpPr>
          <p:nvPr/>
        </p:nvCxnSpPr>
        <p:spPr bwMode="auto">
          <a:xfrm>
            <a:off x="5297488" y="3195638"/>
            <a:ext cx="412750" cy="4762"/>
          </a:xfrm>
          <a:prstGeom prst="line">
            <a:avLst/>
          </a:prstGeom>
          <a:noFill/>
          <a:ln w="25400" algn="ctr">
            <a:solidFill>
              <a:srgbClr val="000000"/>
            </a:solidFill>
            <a:prstDash val="sysDot"/>
            <a:round/>
            <a:headEnd/>
            <a:tailEnd/>
          </a:ln>
          <a:extLst>
            <a:ext uri="{909E8E84-426E-40DD-AFC4-6F175D3DCCD1}">
              <a14:hiddenFill xmlns:a14="http://schemas.microsoft.com/office/drawing/2010/main">
                <a:noFill/>
              </a14:hiddenFill>
            </a:ext>
          </a:extLst>
        </p:spPr>
      </p:cxnSp>
      <p:cxnSp>
        <p:nvCxnSpPr>
          <p:cNvPr id="36892" name="Straight Connector 44">
            <a:extLst>
              <a:ext uri="{FF2B5EF4-FFF2-40B4-BE49-F238E27FC236}">
                <a16:creationId xmlns:a16="http://schemas.microsoft.com/office/drawing/2014/main" id="{BD926759-86CC-6E49-83EE-B221367F6793}"/>
              </a:ext>
            </a:extLst>
          </p:cNvPr>
          <p:cNvCxnSpPr>
            <a:cxnSpLocks noChangeShapeType="1"/>
          </p:cNvCxnSpPr>
          <p:nvPr/>
        </p:nvCxnSpPr>
        <p:spPr bwMode="auto">
          <a:xfrm>
            <a:off x="6705601" y="3017838"/>
            <a:ext cx="411163" cy="4762"/>
          </a:xfrm>
          <a:prstGeom prst="line">
            <a:avLst/>
          </a:prstGeom>
          <a:noFill/>
          <a:ln w="25400" algn="ctr">
            <a:solidFill>
              <a:srgbClr val="000000"/>
            </a:solidFill>
            <a:prstDash val="sysDot"/>
            <a:round/>
            <a:headEnd/>
            <a:tailEnd/>
          </a:ln>
          <a:extLst>
            <a:ext uri="{909E8E84-426E-40DD-AFC4-6F175D3DCCD1}">
              <a14:hiddenFill xmlns:a14="http://schemas.microsoft.com/office/drawing/2010/main">
                <a:noFill/>
              </a14:hiddenFill>
            </a:ext>
          </a:extLst>
        </p:spPr>
      </p:cxnSp>
      <p:cxnSp>
        <p:nvCxnSpPr>
          <p:cNvPr id="36893" name="Straight Connector 45">
            <a:extLst>
              <a:ext uri="{FF2B5EF4-FFF2-40B4-BE49-F238E27FC236}">
                <a16:creationId xmlns:a16="http://schemas.microsoft.com/office/drawing/2014/main" id="{C62C2924-B0C1-CD40-AF20-C88C237C50AF}"/>
              </a:ext>
            </a:extLst>
          </p:cNvPr>
          <p:cNvCxnSpPr>
            <a:cxnSpLocks noChangeShapeType="1"/>
          </p:cNvCxnSpPr>
          <p:nvPr/>
        </p:nvCxnSpPr>
        <p:spPr bwMode="auto">
          <a:xfrm>
            <a:off x="7180263" y="3597276"/>
            <a:ext cx="412750" cy="4763"/>
          </a:xfrm>
          <a:prstGeom prst="line">
            <a:avLst/>
          </a:prstGeom>
          <a:noFill/>
          <a:ln w="25400" algn="ctr">
            <a:solidFill>
              <a:srgbClr val="000000"/>
            </a:solidFill>
            <a:prstDash val="sysDot"/>
            <a:round/>
            <a:headEnd/>
            <a:tailEnd/>
          </a:ln>
          <a:extLst>
            <a:ext uri="{909E8E84-426E-40DD-AFC4-6F175D3DCCD1}">
              <a14:hiddenFill xmlns:a14="http://schemas.microsoft.com/office/drawing/2010/main">
                <a:noFill/>
              </a14:hiddenFill>
            </a:ext>
          </a:extLst>
        </p:spPr>
      </p:cxnSp>
      <p:cxnSp>
        <p:nvCxnSpPr>
          <p:cNvPr id="36894" name="Straight Connector 47">
            <a:extLst>
              <a:ext uri="{FF2B5EF4-FFF2-40B4-BE49-F238E27FC236}">
                <a16:creationId xmlns:a16="http://schemas.microsoft.com/office/drawing/2014/main" id="{D15FCE4B-C61E-5B4C-B97C-AB5CE8657D55}"/>
              </a:ext>
            </a:extLst>
          </p:cNvPr>
          <p:cNvCxnSpPr>
            <a:cxnSpLocks noChangeShapeType="1"/>
          </p:cNvCxnSpPr>
          <p:nvPr/>
        </p:nvCxnSpPr>
        <p:spPr bwMode="auto">
          <a:xfrm>
            <a:off x="7029451" y="4156076"/>
            <a:ext cx="411163" cy="4763"/>
          </a:xfrm>
          <a:prstGeom prst="line">
            <a:avLst/>
          </a:prstGeom>
          <a:noFill/>
          <a:ln w="25400" algn="ctr">
            <a:solidFill>
              <a:srgbClr val="000000"/>
            </a:solidFill>
            <a:prstDash val="sysDot"/>
            <a:round/>
            <a:headEnd/>
            <a:tailEnd/>
          </a:ln>
          <a:extLst>
            <a:ext uri="{909E8E84-426E-40DD-AFC4-6F175D3DCCD1}">
              <a14:hiddenFill xmlns:a14="http://schemas.microsoft.com/office/drawing/2010/main">
                <a:noFill/>
              </a14:hiddenFill>
            </a:ext>
          </a:extLst>
        </p:spPr>
      </p:cxnSp>
      <p:sp>
        <p:nvSpPr>
          <p:cNvPr id="36895" name="Slide Number Placeholder 1">
            <a:extLst>
              <a:ext uri="{FF2B5EF4-FFF2-40B4-BE49-F238E27FC236}">
                <a16:creationId xmlns:a16="http://schemas.microsoft.com/office/drawing/2014/main" id="{90F26522-B2BF-0A48-BF18-7C7FEBC51EF2}"/>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B88C80C4-5D40-894E-A30B-7905D3D01827}" type="slidenum">
              <a:rPr lang="en-US" altLang="en-US" sz="1400" b="0">
                <a:latin typeface="Times New Roman" panose="02020603050405020304" pitchFamily="18" charset="0"/>
              </a:rPr>
              <a:pPr>
                <a:spcBef>
                  <a:spcPct val="0"/>
                </a:spcBef>
                <a:buFontTx/>
                <a:buNone/>
              </a:pPr>
              <a:t>51</a:t>
            </a:fld>
            <a:endParaRPr lang="en-US" altLang="en-US" sz="1400" b="0">
              <a:latin typeface="Times New Roman" panose="02020603050405020304" pitchFamily="18" charset="0"/>
            </a:endParaRPr>
          </a:p>
        </p:txBody>
      </p:sp>
    </p:spTree>
    <p:extLst>
      <p:ext uri="{BB962C8B-B14F-4D97-AF65-F5344CB8AC3E}">
        <p14:creationId xmlns:p14="http://schemas.microsoft.com/office/powerpoint/2010/main" val="1699579294"/>
      </p:ext>
    </p:extLst>
  </p:cSld>
  <p:clrMapOvr>
    <a:masterClrMapping/>
  </p:clrMapOvr>
  <p:transition spd="slow"/>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Slide Number Placeholder 5">
            <a:extLst>
              <a:ext uri="{FF2B5EF4-FFF2-40B4-BE49-F238E27FC236}">
                <a16:creationId xmlns:a16="http://schemas.microsoft.com/office/drawing/2014/main" id="{7891B0F0-762D-4C4F-BA16-97874FD20B47}"/>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550D1972-1327-0343-974B-78CB8C177F34}" type="slidenum">
              <a:rPr lang="en-US" altLang="en-US" sz="1400" b="0">
                <a:latin typeface="Times New Roman" panose="02020603050405020304" pitchFamily="18" charset="0"/>
              </a:rPr>
              <a:pPr>
                <a:spcBef>
                  <a:spcPct val="0"/>
                </a:spcBef>
                <a:buFontTx/>
                <a:buNone/>
              </a:pPr>
              <a:t>52</a:t>
            </a:fld>
            <a:endParaRPr lang="en-US" altLang="en-US" sz="1400" b="0">
              <a:latin typeface="Times New Roman" panose="02020603050405020304" pitchFamily="18" charset="0"/>
            </a:endParaRPr>
          </a:p>
        </p:txBody>
      </p:sp>
      <p:sp>
        <p:nvSpPr>
          <p:cNvPr id="102403" name="Rectangle 2">
            <a:extLst>
              <a:ext uri="{FF2B5EF4-FFF2-40B4-BE49-F238E27FC236}">
                <a16:creationId xmlns:a16="http://schemas.microsoft.com/office/drawing/2014/main" id="{84CE3C07-84A4-2643-90A1-A4F420089589}"/>
              </a:ext>
            </a:extLst>
          </p:cNvPr>
          <p:cNvSpPr>
            <a:spLocks noGrp="1" noChangeArrowheads="1"/>
          </p:cNvSpPr>
          <p:nvPr>
            <p:ph type="title"/>
          </p:nvPr>
        </p:nvSpPr>
        <p:spPr/>
        <p:txBody>
          <a:bodyPr/>
          <a:lstStyle/>
          <a:p>
            <a:pPr eaLnBrk="1" hangingPunct="1"/>
            <a:r>
              <a:rPr lang="en-US" altLang="en-US"/>
              <a:t>2 x 2 table: Case-Crossover</a:t>
            </a:r>
          </a:p>
        </p:txBody>
      </p:sp>
      <p:graphicFrame>
        <p:nvGraphicFramePr>
          <p:cNvPr id="456707" name="Group 3">
            <a:extLst>
              <a:ext uri="{FF2B5EF4-FFF2-40B4-BE49-F238E27FC236}">
                <a16:creationId xmlns:a16="http://schemas.microsoft.com/office/drawing/2014/main" id="{58B01FDA-4987-485E-B7D2-E379E1E09561}"/>
              </a:ext>
            </a:extLst>
          </p:cNvPr>
          <p:cNvGraphicFramePr>
            <a:graphicFrameLocks noGrp="1"/>
          </p:cNvGraphicFramePr>
          <p:nvPr>
            <p:ph type="tbl" idx="1"/>
          </p:nvPr>
        </p:nvGraphicFramePr>
        <p:xfrm>
          <a:off x="2438400" y="2438401"/>
          <a:ext cx="7239000" cy="3368674"/>
        </p:xfrm>
        <a:graphic>
          <a:graphicData uri="http://schemas.openxmlformats.org/drawingml/2006/table">
            <a:tbl>
              <a:tblPr/>
              <a:tblGrid>
                <a:gridCol w="1884363">
                  <a:extLst>
                    <a:ext uri="{9D8B030D-6E8A-4147-A177-3AD203B41FA5}">
                      <a16:colId xmlns:a16="http://schemas.microsoft.com/office/drawing/2014/main" val="20000"/>
                    </a:ext>
                  </a:extLst>
                </a:gridCol>
                <a:gridCol w="1365250">
                  <a:extLst>
                    <a:ext uri="{9D8B030D-6E8A-4147-A177-3AD203B41FA5}">
                      <a16:colId xmlns:a16="http://schemas.microsoft.com/office/drawing/2014/main" val="20001"/>
                    </a:ext>
                  </a:extLst>
                </a:gridCol>
                <a:gridCol w="1931987">
                  <a:extLst>
                    <a:ext uri="{9D8B030D-6E8A-4147-A177-3AD203B41FA5}">
                      <a16:colId xmlns:a16="http://schemas.microsoft.com/office/drawing/2014/main" val="20002"/>
                    </a:ext>
                  </a:extLst>
                </a:gridCol>
                <a:gridCol w="2057400">
                  <a:extLst>
                    <a:ext uri="{9D8B030D-6E8A-4147-A177-3AD203B41FA5}">
                      <a16:colId xmlns:a16="http://schemas.microsoft.com/office/drawing/2014/main" val="20003"/>
                    </a:ext>
                  </a:extLst>
                </a:gridCol>
              </a:tblGrid>
              <a:tr h="853601">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2800" b="1" i="0" u="none" strike="noStrike" cap="none" normalizeH="0" baseline="0">
                        <a:ln>
                          <a:noFill/>
                        </a:ln>
                        <a:solidFill>
                          <a:schemeClr val="tx1"/>
                        </a:solidFill>
                        <a:effectLst/>
                        <a:latin typeface="Arial Rounded MT Bold" panose="020F0704030504030204" pitchFamily="34" charset="0"/>
                      </a:endParaRPr>
                    </a:p>
                  </a:txBody>
                  <a:tcPr marT="0" marB="0" horzOverflow="overflow">
                    <a:lnL cap="flat">
                      <a:noFill/>
                    </a:lnL>
                    <a:lnR>
                      <a:noFill/>
                    </a:lnR>
                    <a:lnT cap="fla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2800" b="1" i="0" u="none" strike="noStrike" cap="none" normalizeH="0" baseline="0">
                        <a:ln>
                          <a:noFill/>
                        </a:ln>
                        <a:solidFill>
                          <a:schemeClr val="tx1"/>
                        </a:solidFill>
                        <a:effectLst/>
                        <a:latin typeface="Arial Rounded MT Bold" panose="020F0704030504030204" pitchFamily="34" charset="0"/>
                      </a:endParaRPr>
                    </a:p>
                  </a:txBody>
                  <a:tcPr marT="0" marB="0" horzOverflow="overflow">
                    <a:lnL>
                      <a:noFill/>
                    </a:lnL>
                    <a:lnR>
                      <a:noFill/>
                    </a:lnR>
                    <a:lnT cap="flat">
                      <a:noFill/>
                    </a:lnT>
                    <a:lnB>
                      <a:noFill/>
                    </a:lnB>
                    <a:lnTlToBr>
                      <a:noFill/>
                    </a:lnTlToBr>
                    <a:lnBlToTr>
                      <a:noFill/>
                    </a:lnBlToTr>
                    <a:noFill/>
                  </a:tcPr>
                </a:tc>
                <a:tc gridSpan="2">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800" b="1" i="0" u="none" strike="noStrike" cap="none" normalizeH="0" baseline="0">
                          <a:ln>
                            <a:noFill/>
                          </a:ln>
                          <a:solidFill>
                            <a:schemeClr val="tx1"/>
                          </a:solidFill>
                          <a:effectLst/>
                          <a:latin typeface="Arial Rounded MT Bold" panose="020F0704030504030204" pitchFamily="34" charset="0"/>
                        </a:rPr>
                        <a:t>Case window/ Exposure</a:t>
                      </a:r>
                    </a:p>
                  </a:txBody>
                  <a:tcPr marT="0" marB="0" horzOverflow="overflow">
                    <a:lnL>
                      <a:noFill/>
                    </a:lnL>
                    <a:lnR cap="flat">
                      <a:noFill/>
                    </a:lnR>
                    <a:lnT cap="flat">
                      <a:noFill/>
                    </a:lnT>
                    <a:lnB>
                      <a:noFill/>
                    </a:lnB>
                    <a:lnTlToBr>
                      <a:noFill/>
                    </a:lnTlToBr>
                    <a:lnBlToTr>
                      <a:noFill/>
                    </a:lnBlToTr>
                    <a:noFill/>
                  </a:tcPr>
                </a:tc>
                <a:tc hMerge="1">
                  <a:txBody>
                    <a:bodyPr/>
                    <a:lstStyle/>
                    <a:p>
                      <a:endParaRPr lang="en-US"/>
                    </a:p>
                  </a:txBody>
                  <a:tcPr/>
                </a:tc>
                <a:extLst>
                  <a:ext uri="{0D108BD9-81ED-4DB2-BD59-A6C34878D82A}">
                    <a16:rowId xmlns:a16="http://schemas.microsoft.com/office/drawing/2014/main" val="10000"/>
                  </a:ext>
                </a:extLst>
              </a:tr>
              <a:tr h="685929">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2800" b="1" i="0" u="none" strike="noStrike" cap="none" normalizeH="0" baseline="0">
                        <a:ln>
                          <a:noFill/>
                        </a:ln>
                        <a:solidFill>
                          <a:schemeClr val="tx1"/>
                        </a:solidFill>
                        <a:effectLst/>
                        <a:latin typeface="Arial Rounded MT Bold" panose="020F0704030504030204" pitchFamily="34" charset="0"/>
                      </a:endParaRPr>
                    </a:p>
                  </a:txBody>
                  <a:tcPr marT="0" marB="0" horzOverflow="overflow">
                    <a:lnL cap="flat">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2800" b="1" i="0" u="none" strike="noStrike" cap="none" normalizeH="0" baseline="0">
                        <a:ln>
                          <a:noFill/>
                        </a:ln>
                        <a:solidFill>
                          <a:schemeClr val="tx1"/>
                        </a:solidFill>
                        <a:effectLst/>
                        <a:latin typeface="Arial Rounded MT Bold" panose="020F0704030504030204" pitchFamily="34" charset="0"/>
                      </a:endParaRPr>
                    </a:p>
                  </a:txBody>
                  <a:tcPr marT="0" marB="0" horzOverflow="overflow">
                    <a:lnL>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800" b="1" i="0" u="none" strike="noStrike" cap="none" normalizeH="0" baseline="0">
                          <a:ln>
                            <a:noFill/>
                          </a:ln>
                          <a:solidFill>
                            <a:schemeClr val="tx1"/>
                          </a:solidFill>
                          <a:effectLst/>
                          <a:latin typeface="Arial Rounded MT Bold" panose="020F0704030504030204" pitchFamily="34" charset="0"/>
                        </a:rPr>
                        <a:t>Yes</a:t>
                      </a:r>
                    </a:p>
                  </a:txBody>
                  <a:tcPr marT="0" marB="0"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800" b="1" i="0" u="none" strike="noStrike" cap="none" normalizeH="0" baseline="0">
                          <a:ln>
                            <a:noFill/>
                          </a:ln>
                          <a:solidFill>
                            <a:schemeClr val="tx1"/>
                          </a:solidFill>
                          <a:effectLst/>
                          <a:latin typeface="Arial Rounded MT Bold" panose="020F0704030504030204" pitchFamily="34" charset="0"/>
                        </a:rPr>
                        <a:t>No</a:t>
                      </a:r>
                    </a:p>
                  </a:txBody>
                  <a:tcPr marT="0" marB="0" horzOverflow="overflow">
                    <a:lnL>
                      <a:noFill/>
                    </a:lnL>
                    <a:lnR cap="flat">
                      <a:noFill/>
                    </a:lnR>
                    <a:lnT>
                      <a:noFill/>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914572">
                <a:tc rowSpan="2">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800" b="1" i="0" u="none" strike="noStrike" cap="none" normalizeH="0" baseline="0">
                          <a:ln>
                            <a:noFill/>
                          </a:ln>
                          <a:solidFill>
                            <a:schemeClr val="tx1"/>
                          </a:solidFill>
                          <a:effectLst/>
                          <a:latin typeface="Arial Rounded MT Bold" panose="020F0704030504030204" pitchFamily="34" charset="0"/>
                        </a:rPr>
                        <a:t>Ref. w./</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800" b="1" i="0" u="none" strike="noStrike" cap="none" normalizeH="0" baseline="0">
                          <a:ln>
                            <a:noFill/>
                          </a:ln>
                          <a:solidFill>
                            <a:schemeClr val="tx1"/>
                          </a:solidFill>
                          <a:effectLst/>
                          <a:latin typeface="Arial Rounded MT Bold" panose="020F0704030504030204" pitchFamily="34" charset="0"/>
                        </a:rPr>
                        <a:t>Exposure</a:t>
                      </a:r>
                    </a:p>
                  </a:txBody>
                  <a:tcPr marT="45729" marB="45729" horzOverflow="overflow">
                    <a:lnL cap="flat">
                      <a:noFill/>
                    </a:lnL>
                    <a:lnR>
                      <a:noFill/>
                    </a:lnR>
                    <a:lnT>
                      <a:noFill/>
                    </a:lnT>
                    <a:lnB cap="flat">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800" b="1" i="0" u="none" strike="noStrike" cap="none" normalizeH="0" baseline="0">
                          <a:ln>
                            <a:noFill/>
                          </a:ln>
                          <a:solidFill>
                            <a:schemeClr val="tx1"/>
                          </a:solidFill>
                          <a:effectLst/>
                          <a:latin typeface="Arial Rounded MT Bold" panose="020F0704030504030204" pitchFamily="34" charset="0"/>
                        </a:rPr>
                        <a:t>Yes</a:t>
                      </a:r>
                    </a:p>
                  </a:txBody>
                  <a:tcPr marT="45729" marB="45729" horzOverflow="overflow">
                    <a:lnL>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800" b="1" i="0" u="none" strike="noStrike" cap="none" normalizeH="0" baseline="0">
                          <a:ln>
                            <a:noFill/>
                          </a:ln>
                          <a:solidFill>
                            <a:schemeClr val="tx1"/>
                          </a:solidFill>
                          <a:effectLst/>
                          <a:latin typeface="Arial Rounded MT Bold" panose="020F0704030504030204" pitchFamily="34" charset="0"/>
                        </a:rPr>
                        <a:t>1</a:t>
                      </a:r>
                    </a:p>
                  </a:txBody>
                  <a:tcPr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800" b="1" i="0" u="none" strike="noStrike" cap="none" normalizeH="0" baseline="0">
                          <a:ln>
                            <a:noFill/>
                          </a:ln>
                          <a:solidFill>
                            <a:schemeClr val="tx1"/>
                          </a:solidFill>
                          <a:effectLst/>
                          <a:latin typeface="Arial Rounded MT Bold" panose="020F0704030504030204" pitchFamily="34" charset="0"/>
                        </a:rPr>
                        <a:t>1</a:t>
                      </a:r>
                    </a:p>
                  </a:txBody>
                  <a:tcPr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914572">
                <a:tc vMerge="1">
                  <a:txBody>
                    <a:bodyPr/>
                    <a:lstStyle/>
                    <a:p>
                      <a:endParaRPr lang="en-US"/>
                    </a:p>
                  </a:txBody>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800" b="1" i="0" u="none" strike="noStrike" cap="none" normalizeH="0" baseline="0">
                          <a:ln>
                            <a:noFill/>
                          </a:ln>
                          <a:solidFill>
                            <a:schemeClr val="tx1"/>
                          </a:solidFill>
                          <a:effectLst/>
                          <a:latin typeface="Arial Rounded MT Bold" panose="020F0704030504030204" pitchFamily="34" charset="0"/>
                        </a:rPr>
                        <a:t>No</a:t>
                      </a:r>
                    </a:p>
                  </a:txBody>
                  <a:tcPr marT="45729" marB="45729" horzOverflow="overflow">
                    <a:lnL>
                      <a:noFill/>
                    </a:lnL>
                    <a:lnR w="12700" cap="flat" cmpd="sng" algn="ctr">
                      <a:solidFill>
                        <a:schemeClr val="tx1"/>
                      </a:solidFill>
                      <a:prstDash val="solid"/>
                      <a:round/>
                      <a:headEnd type="none" w="med" len="med"/>
                      <a:tailEnd type="none" w="med" len="med"/>
                    </a:lnR>
                    <a:lnT>
                      <a:noFill/>
                    </a:lnT>
                    <a:lnB cap="flat">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800" b="1" i="0" u="none" strike="noStrike" cap="none" normalizeH="0" baseline="0">
                          <a:ln>
                            <a:noFill/>
                          </a:ln>
                          <a:solidFill>
                            <a:schemeClr val="tx1"/>
                          </a:solidFill>
                          <a:effectLst/>
                          <a:latin typeface="Arial Rounded MT Bold" panose="020F0704030504030204" pitchFamily="34" charset="0"/>
                        </a:rPr>
                        <a:t>4</a:t>
                      </a:r>
                    </a:p>
                  </a:txBody>
                  <a:tcPr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800" b="1" i="0" u="none" strike="noStrike" cap="none" normalizeH="0" baseline="0">
                          <a:ln>
                            <a:noFill/>
                          </a:ln>
                          <a:solidFill>
                            <a:schemeClr val="tx1"/>
                          </a:solidFill>
                          <a:effectLst/>
                          <a:latin typeface="Arial Rounded MT Bold" panose="020F0704030504030204" pitchFamily="34" charset="0"/>
                        </a:rPr>
                        <a:t>3</a:t>
                      </a:r>
                    </a:p>
                  </a:txBody>
                  <a:tcPr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102425" name="Text Box 32">
            <a:extLst>
              <a:ext uri="{FF2B5EF4-FFF2-40B4-BE49-F238E27FC236}">
                <a16:creationId xmlns:a16="http://schemas.microsoft.com/office/drawing/2014/main" id="{DE135697-DA99-974B-B49F-DAD457768AFB}"/>
              </a:ext>
            </a:extLst>
          </p:cNvPr>
          <p:cNvSpPr txBox="1">
            <a:spLocks noChangeArrowheads="1"/>
          </p:cNvSpPr>
          <p:nvPr/>
        </p:nvSpPr>
        <p:spPr bwMode="auto">
          <a:xfrm>
            <a:off x="6248400" y="57912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50000"/>
              </a:spcBef>
              <a:buFontTx/>
              <a:buNone/>
            </a:pPr>
            <a:r>
              <a:rPr lang="en-US" altLang="en-US" sz="2400">
                <a:solidFill>
                  <a:schemeClr val="accent2"/>
                </a:solidFill>
              </a:rPr>
              <a:t>OR: 4 / 1</a:t>
            </a:r>
          </a:p>
        </p:txBody>
      </p:sp>
    </p:spTree>
    <p:extLst>
      <p:ext uri="{BB962C8B-B14F-4D97-AF65-F5344CB8AC3E}">
        <p14:creationId xmlns:p14="http://schemas.microsoft.com/office/powerpoint/2010/main" val="203350900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Slide Number Placeholder 5">
            <a:extLst>
              <a:ext uri="{FF2B5EF4-FFF2-40B4-BE49-F238E27FC236}">
                <a16:creationId xmlns:a16="http://schemas.microsoft.com/office/drawing/2014/main" id="{D52F931B-4E47-ED42-8ECC-0FBDFCD5818B}"/>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30C10DB4-63E2-BA42-B48A-59994D29550F}" type="slidenum">
              <a:rPr lang="en-US" altLang="en-US" sz="1400" b="0">
                <a:latin typeface="Times New Roman" panose="02020603050405020304" pitchFamily="18" charset="0"/>
              </a:rPr>
              <a:pPr>
                <a:spcBef>
                  <a:spcPct val="0"/>
                </a:spcBef>
                <a:buFontTx/>
                <a:buNone/>
              </a:pPr>
              <a:t>53</a:t>
            </a:fld>
            <a:endParaRPr lang="en-US" altLang="en-US" sz="1400" b="0">
              <a:latin typeface="Times New Roman" panose="02020603050405020304" pitchFamily="18" charset="0"/>
            </a:endParaRPr>
          </a:p>
        </p:txBody>
      </p:sp>
      <p:sp>
        <p:nvSpPr>
          <p:cNvPr id="104451" name="Rectangle 2">
            <a:extLst>
              <a:ext uri="{FF2B5EF4-FFF2-40B4-BE49-F238E27FC236}">
                <a16:creationId xmlns:a16="http://schemas.microsoft.com/office/drawing/2014/main" id="{478DE911-6A84-5E43-8248-62F0EAA06F48}"/>
              </a:ext>
            </a:extLst>
          </p:cNvPr>
          <p:cNvSpPr>
            <a:spLocks noGrp="1" noChangeArrowheads="1"/>
          </p:cNvSpPr>
          <p:nvPr>
            <p:ph type="title"/>
          </p:nvPr>
        </p:nvSpPr>
        <p:spPr/>
        <p:txBody>
          <a:bodyPr/>
          <a:lstStyle/>
          <a:p>
            <a:pPr eaLnBrk="1" hangingPunct="1"/>
            <a:r>
              <a:rPr lang="en-US" altLang="en-US"/>
              <a:t>2 x 2 table: Case-Crossover</a:t>
            </a:r>
          </a:p>
        </p:txBody>
      </p:sp>
      <p:graphicFrame>
        <p:nvGraphicFramePr>
          <p:cNvPr id="512003" name="Group 3">
            <a:extLst>
              <a:ext uri="{FF2B5EF4-FFF2-40B4-BE49-F238E27FC236}">
                <a16:creationId xmlns:a16="http://schemas.microsoft.com/office/drawing/2014/main" id="{02DFE177-4BDD-4C8F-8DC4-07C3DB70C869}"/>
              </a:ext>
            </a:extLst>
          </p:cNvPr>
          <p:cNvGraphicFramePr>
            <a:graphicFrameLocks noGrp="1"/>
          </p:cNvGraphicFramePr>
          <p:nvPr>
            <p:ph type="tbl" idx="1"/>
          </p:nvPr>
        </p:nvGraphicFramePr>
        <p:xfrm>
          <a:off x="2438400" y="2438400"/>
          <a:ext cx="7239000" cy="3352800"/>
        </p:xfrm>
        <a:graphic>
          <a:graphicData uri="http://schemas.openxmlformats.org/drawingml/2006/table">
            <a:tbl>
              <a:tblPr/>
              <a:tblGrid>
                <a:gridCol w="1905000">
                  <a:extLst>
                    <a:ext uri="{9D8B030D-6E8A-4147-A177-3AD203B41FA5}">
                      <a16:colId xmlns:a16="http://schemas.microsoft.com/office/drawing/2014/main" val="20000"/>
                    </a:ext>
                  </a:extLst>
                </a:gridCol>
                <a:gridCol w="1344613">
                  <a:extLst>
                    <a:ext uri="{9D8B030D-6E8A-4147-A177-3AD203B41FA5}">
                      <a16:colId xmlns:a16="http://schemas.microsoft.com/office/drawing/2014/main" val="20001"/>
                    </a:ext>
                  </a:extLst>
                </a:gridCol>
                <a:gridCol w="1931987">
                  <a:extLst>
                    <a:ext uri="{9D8B030D-6E8A-4147-A177-3AD203B41FA5}">
                      <a16:colId xmlns:a16="http://schemas.microsoft.com/office/drawing/2014/main" val="20002"/>
                    </a:ext>
                  </a:extLst>
                </a:gridCol>
                <a:gridCol w="2057400">
                  <a:extLst>
                    <a:ext uri="{9D8B030D-6E8A-4147-A177-3AD203B41FA5}">
                      <a16:colId xmlns:a16="http://schemas.microsoft.com/office/drawing/2014/main" val="20003"/>
                    </a:ext>
                  </a:extLst>
                </a:gridCol>
              </a:tblGrid>
              <a:tr h="853602">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2800" b="1" i="0" u="none" strike="noStrike" cap="none" normalizeH="0" baseline="0">
                        <a:ln>
                          <a:noFill/>
                        </a:ln>
                        <a:solidFill>
                          <a:schemeClr val="tx1"/>
                        </a:solidFill>
                        <a:effectLst/>
                        <a:latin typeface="Arial Rounded MT Bold" panose="020F0704030504030204" pitchFamily="34" charset="0"/>
                      </a:endParaRPr>
                    </a:p>
                  </a:txBody>
                  <a:tcPr marT="0" marB="0" horzOverflow="overflow">
                    <a:lnL cap="flat">
                      <a:noFill/>
                    </a:lnL>
                    <a:lnR>
                      <a:noFill/>
                    </a:lnR>
                    <a:lnT cap="fla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2800" b="1" i="0" u="none" strike="noStrike" cap="none" normalizeH="0" baseline="0">
                        <a:ln>
                          <a:noFill/>
                        </a:ln>
                        <a:solidFill>
                          <a:schemeClr val="tx1"/>
                        </a:solidFill>
                        <a:effectLst/>
                        <a:latin typeface="Arial Rounded MT Bold" panose="020F0704030504030204" pitchFamily="34" charset="0"/>
                      </a:endParaRPr>
                    </a:p>
                  </a:txBody>
                  <a:tcPr marT="0" marB="0" horzOverflow="overflow">
                    <a:lnL>
                      <a:noFill/>
                    </a:lnL>
                    <a:lnR>
                      <a:noFill/>
                    </a:lnR>
                    <a:lnT cap="flat">
                      <a:noFill/>
                    </a:lnT>
                    <a:lnB>
                      <a:noFill/>
                    </a:lnB>
                    <a:lnTlToBr>
                      <a:noFill/>
                    </a:lnTlToBr>
                    <a:lnBlToTr>
                      <a:noFill/>
                    </a:lnBlToTr>
                    <a:noFill/>
                  </a:tcPr>
                </a:tc>
                <a:tc gridSpan="2">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800" b="1" i="0" u="none" strike="noStrike" cap="none" normalizeH="0" baseline="0">
                          <a:ln>
                            <a:noFill/>
                          </a:ln>
                          <a:solidFill>
                            <a:schemeClr val="tx1"/>
                          </a:solidFill>
                          <a:effectLst/>
                          <a:latin typeface="Arial Rounded MT Bold" panose="020F0704030504030204" pitchFamily="34" charset="0"/>
                        </a:rPr>
                        <a:t>Case window/ Exposure</a:t>
                      </a:r>
                    </a:p>
                  </a:txBody>
                  <a:tcPr marT="0" marB="0" horzOverflow="overflow">
                    <a:lnL>
                      <a:noFill/>
                    </a:lnL>
                    <a:lnR cap="flat">
                      <a:noFill/>
                    </a:lnR>
                    <a:lnT cap="flat">
                      <a:noFill/>
                    </a:lnT>
                    <a:lnB>
                      <a:noFill/>
                    </a:lnB>
                    <a:lnTlToBr>
                      <a:noFill/>
                    </a:lnTlToBr>
                    <a:lnBlToTr>
                      <a:noFill/>
                    </a:lnBlToTr>
                    <a:noFill/>
                  </a:tcPr>
                </a:tc>
                <a:tc hMerge="1">
                  <a:txBody>
                    <a:bodyPr/>
                    <a:lstStyle/>
                    <a:p>
                      <a:endParaRPr lang="en-US"/>
                    </a:p>
                  </a:txBody>
                  <a:tcPr/>
                </a:tc>
                <a:extLst>
                  <a:ext uri="{0D108BD9-81ED-4DB2-BD59-A6C34878D82A}">
                    <a16:rowId xmlns:a16="http://schemas.microsoft.com/office/drawing/2014/main" val="10000"/>
                  </a:ext>
                </a:extLst>
              </a:tr>
              <a:tr h="685930">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2800" b="1" i="0" u="none" strike="noStrike" cap="none" normalizeH="0" baseline="0">
                        <a:ln>
                          <a:noFill/>
                        </a:ln>
                        <a:solidFill>
                          <a:schemeClr val="tx1"/>
                        </a:solidFill>
                        <a:effectLst/>
                        <a:latin typeface="Arial Rounded MT Bold" panose="020F0704030504030204" pitchFamily="34" charset="0"/>
                      </a:endParaRPr>
                    </a:p>
                  </a:txBody>
                  <a:tcPr marT="0" marB="0" horzOverflow="overflow">
                    <a:lnL cap="flat">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2800" b="1" i="0" u="none" strike="noStrike" cap="none" normalizeH="0" baseline="0">
                        <a:ln>
                          <a:noFill/>
                        </a:ln>
                        <a:solidFill>
                          <a:schemeClr val="tx1"/>
                        </a:solidFill>
                        <a:effectLst/>
                        <a:latin typeface="Arial Rounded MT Bold" panose="020F0704030504030204" pitchFamily="34" charset="0"/>
                      </a:endParaRPr>
                    </a:p>
                  </a:txBody>
                  <a:tcPr marT="0" marB="0" horzOverflow="overflow">
                    <a:lnL>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800" b="1" i="0" u="none" strike="noStrike" cap="none" normalizeH="0" baseline="0">
                          <a:ln>
                            <a:noFill/>
                          </a:ln>
                          <a:solidFill>
                            <a:schemeClr val="tx1"/>
                          </a:solidFill>
                          <a:effectLst/>
                          <a:latin typeface="Arial Rounded MT Bold" panose="020F0704030504030204" pitchFamily="34" charset="0"/>
                        </a:rPr>
                        <a:t>Yes</a:t>
                      </a:r>
                    </a:p>
                  </a:txBody>
                  <a:tcPr marT="0" marB="0"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800" b="1" i="0" u="none" strike="noStrike" cap="none" normalizeH="0" baseline="0">
                          <a:ln>
                            <a:noFill/>
                          </a:ln>
                          <a:solidFill>
                            <a:schemeClr val="tx1"/>
                          </a:solidFill>
                          <a:effectLst/>
                          <a:latin typeface="Arial Rounded MT Bold" panose="020F0704030504030204" pitchFamily="34" charset="0"/>
                        </a:rPr>
                        <a:t>No</a:t>
                      </a:r>
                    </a:p>
                  </a:txBody>
                  <a:tcPr marT="0" marB="0" horzOverflow="overflow">
                    <a:lnL>
                      <a:noFill/>
                    </a:lnL>
                    <a:lnR cap="flat">
                      <a:noFill/>
                    </a:lnR>
                    <a:lnT>
                      <a:noFill/>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914573">
                <a:tc rowSpan="2">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800" b="1" i="0" u="none" strike="noStrike" cap="none" normalizeH="0" baseline="0">
                          <a:ln>
                            <a:noFill/>
                          </a:ln>
                          <a:solidFill>
                            <a:schemeClr val="tx1"/>
                          </a:solidFill>
                          <a:effectLst/>
                          <a:latin typeface="Arial Rounded MT Bold" panose="020F0704030504030204" pitchFamily="34" charset="0"/>
                        </a:rPr>
                        <a:t>Ref. w./</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800" b="1" i="0" u="none" strike="noStrike" cap="none" normalizeH="0" baseline="0">
                          <a:ln>
                            <a:noFill/>
                          </a:ln>
                          <a:solidFill>
                            <a:schemeClr val="tx1"/>
                          </a:solidFill>
                          <a:effectLst/>
                          <a:latin typeface="Arial Rounded MT Bold" panose="020F0704030504030204" pitchFamily="34" charset="0"/>
                        </a:rPr>
                        <a:t>Exposure</a:t>
                      </a:r>
                    </a:p>
                  </a:txBody>
                  <a:tcPr marT="45729" marB="45729" horzOverflow="overflow">
                    <a:lnL cap="flat">
                      <a:noFill/>
                    </a:lnL>
                    <a:lnR>
                      <a:noFill/>
                    </a:lnR>
                    <a:lnT>
                      <a:noFill/>
                    </a:lnT>
                    <a:lnB cap="flat">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800" b="1" i="0" u="none" strike="noStrike" cap="none" normalizeH="0" baseline="0">
                          <a:ln>
                            <a:noFill/>
                          </a:ln>
                          <a:solidFill>
                            <a:schemeClr val="tx1"/>
                          </a:solidFill>
                          <a:effectLst/>
                          <a:latin typeface="Arial Rounded MT Bold" panose="020F0704030504030204" pitchFamily="34" charset="0"/>
                        </a:rPr>
                        <a:t>Yes</a:t>
                      </a:r>
                    </a:p>
                  </a:txBody>
                  <a:tcPr marT="45729" marB="45729" horzOverflow="overflow">
                    <a:lnL>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800" b="1" i="0" u="none" strike="noStrike" cap="none" normalizeH="0" baseline="0">
                          <a:ln>
                            <a:noFill/>
                          </a:ln>
                          <a:solidFill>
                            <a:schemeClr val="tx1"/>
                          </a:solidFill>
                          <a:effectLst/>
                          <a:latin typeface="Arial Rounded MT Bold" panose="020F0704030504030204" pitchFamily="34" charset="0"/>
                        </a:rPr>
                        <a:t>1</a:t>
                      </a:r>
                    </a:p>
                  </a:txBody>
                  <a:tcPr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800" b="1" i="0" u="none" strike="noStrike" cap="none" normalizeH="0" baseline="0">
                          <a:ln>
                            <a:noFill/>
                          </a:ln>
                          <a:solidFill>
                            <a:schemeClr val="tx1"/>
                          </a:solidFill>
                          <a:effectLst/>
                          <a:latin typeface="Arial Rounded MT Bold" panose="020F0704030504030204" pitchFamily="34" charset="0"/>
                        </a:rPr>
                        <a:t>1</a:t>
                      </a:r>
                    </a:p>
                  </a:txBody>
                  <a:tcPr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898695">
                <a:tc vMerge="1">
                  <a:txBody>
                    <a:bodyPr/>
                    <a:lstStyle/>
                    <a:p>
                      <a:endParaRPr lang="en-US"/>
                    </a:p>
                  </a:txBody>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800" b="1" i="0" u="none" strike="noStrike" cap="none" normalizeH="0" baseline="0">
                          <a:ln>
                            <a:noFill/>
                          </a:ln>
                          <a:solidFill>
                            <a:schemeClr val="tx1"/>
                          </a:solidFill>
                          <a:effectLst/>
                          <a:latin typeface="Arial Rounded MT Bold" panose="020F0704030504030204" pitchFamily="34" charset="0"/>
                        </a:rPr>
                        <a:t>No</a:t>
                      </a:r>
                    </a:p>
                  </a:txBody>
                  <a:tcPr marT="45729" marB="45729" horzOverflow="overflow">
                    <a:lnL>
                      <a:noFill/>
                    </a:lnL>
                    <a:lnR w="12700" cap="flat" cmpd="sng" algn="ctr">
                      <a:solidFill>
                        <a:schemeClr val="tx1"/>
                      </a:solidFill>
                      <a:prstDash val="solid"/>
                      <a:round/>
                      <a:headEnd type="none" w="med" len="med"/>
                      <a:tailEnd type="none" w="med" len="med"/>
                    </a:lnR>
                    <a:lnT>
                      <a:noFill/>
                    </a:lnT>
                    <a:lnB cap="flat">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800" b="1" i="0" u="none" strike="noStrike" cap="none" normalizeH="0" baseline="0">
                          <a:ln>
                            <a:noFill/>
                          </a:ln>
                          <a:solidFill>
                            <a:schemeClr val="tx1"/>
                          </a:solidFill>
                          <a:effectLst/>
                          <a:latin typeface="Arial Rounded MT Bold" panose="020F0704030504030204" pitchFamily="34" charset="0"/>
                        </a:rPr>
                        <a:t>4</a:t>
                      </a:r>
                    </a:p>
                  </a:txBody>
                  <a:tcPr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800" b="1" i="0" u="none" strike="noStrike" cap="none" normalizeH="0" baseline="0">
                          <a:ln>
                            <a:noFill/>
                          </a:ln>
                          <a:solidFill>
                            <a:schemeClr val="tx1"/>
                          </a:solidFill>
                          <a:effectLst/>
                          <a:latin typeface="Arial Rounded MT Bold" panose="020F0704030504030204" pitchFamily="34" charset="0"/>
                        </a:rPr>
                        <a:t>3</a:t>
                      </a:r>
                    </a:p>
                  </a:txBody>
                  <a:tcPr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104473" name="Text Box 32">
            <a:extLst>
              <a:ext uri="{FF2B5EF4-FFF2-40B4-BE49-F238E27FC236}">
                <a16:creationId xmlns:a16="http://schemas.microsoft.com/office/drawing/2014/main" id="{4C7BD953-20CD-824B-84A0-CE8EC59B9902}"/>
              </a:ext>
            </a:extLst>
          </p:cNvPr>
          <p:cNvSpPr txBox="1">
            <a:spLocks noChangeArrowheads="1"/>
          </p:cNvSpPr>
          <p:nvPr/>
        </p:nvSpPr>
        <p:spPr bwMode="auto">
          <a:xfrm>
            <a:off x="6248400" y="57912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50000"/>
              </a:spcBef>
              <a:buFontTx/>
              <a:buNone/>
            </a:pPr>
            <a:r>
              <a:rPr lang="en-US" altLang="en-US" sz="2400">
                <a:solidFill>
                  <a:schemeClr val="accent2"/>
                </a:solidFill>
              </a:rPr>
              <a:t>OR: 4 / 1</a:t>
            </a:r>
          </a:p>
        </p:txBody>
      </p:sp>
      <p:sp>
        <p:nvSpPr>
          <p:cNvPr id="104474" name="Oval 33">
            <a:extLst>
              <a:ext uri="{FF2B5EF4-FFF2-40B4-BE49-F238E27FC236}">
                <a16:creationId xmlns:a16="http://schemas.microsoft.com/office/drawing/2014/main" id="{B878D21C-DCFF-3249-9CD4-CE1335278782}"/>
              </a:ext>
            </a:extLst>
          </p:cNvPr>
          <p:cNvSpPr>
            <a:spLocks noChangeArrowheads="1"/>
          </p:cNvSpPr>
          <p:nvPr/>
        </p:nvSpPr>
        <p:spPr bwMode="auto">
          <a:xfrm>
            <a:off x="6324600" y="4953000"/>
            <a:ext cx="685800" cy="533400"/>
          </a:xfrm>
          <a:prstGeom prst="ellipse">
            <a:avLst/>
          </a:prstGeom>
          <a:noFill/>
          <a:ln w="381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104475" name="Oval 34">
            <a:extLst>
              <a:ext uri="{FF2B5EF4-FFF2-40B4-BE49-F238E27FC236}">
                <a16:creationId xmlns:a16="http://schemas.microsoft.com/office/drawing/2014/main" id="{52DD5141-2027-7A42-8C70-5E161F861CFA}"/>
              </a:ext>
            </a:extLst>
          </p:cNvPr>
          <p:cNvSpPr>
            <a:spLocks noChangeArrowheads="1"/>
          </p:cNvSpPr>
          <p:nvPr/>
        </p:nvSpPr>
        <p:spPr bwMode="auto">
          <a:xfrm>
            <a:off x="8305800" y="4038600"/>
            <a:ext cx="685800" cy="533400"/>
          </a:xfrm>
          <a:prstGeom prst="ellipse">
            <a:avLst/>
          </a:prstGeom>
          <a:noFill/>
          <a:ln w="381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104476" name="Freeform 35">
            <a:extLst>
              <a:ext uri="{FF2B5EF4-FFF2-40B4-BE49-F238E27FC236}">
                <a16:creationId xmlns:a16="http://schemas.microsoft.com/office/drawing/2014/main" id="{1AF12F71-9CB8-A544-9E68-9BB2D6C778E5}"/>
              </a:ext>
            </a:extLst>
          </p:cNvPr>
          <p:cNvSpPr>
            <a:spLocks/>
          </p:cNvSpPr>
          <p:nvPr/>
        </p:nvSpPr>
        <p:spPr bwMode="auto">
          <a:xfrm>
            <a:off x="8534400" y="4495800"/>
            <a:ext cx="1117600" cy="1524000"/>
          </a:xfrm>
          <a:custGeom>
            <a:avLst/>
            <a:gdLst>
              <a:gd name="T0" fmla="*/ 2147483646 w 704"/>
              <a:gd name="T1" fmla="*/ 0 h 960"/>
              <a:gd name="T2" fmla="*/ 2147483646 w 704"/>
              <a:gd name="T3" fmla="*/ 2147483646 h 960"/>
              <a:gd name="T4" fmla="*/ 0 w 704"/>
              <a:gd name="T5" fmla="*/ 2147483646 h 960"/>
              <a:gd name="T6" fmla="*/ 0 60000 65536"/>
              <a:gd name="T7" fmla="*/ 0 60000 65536"/>
              <a:gd name="T8" fmla="*/ 0 60000 65536"/>
            </a:gdLst>
            <a:ahLst/>
            <a:cxnLst>
              <a:cxn ang="T6">
                <a:pos x="T0" y="T1"/>
              </a:cxn>
              <a:cxn ang="T7">
                <a:pos x="T2" y="T3"/>
              </a:cxn>
              <a:cxn ang="T8">
                <a:pos x="T4" y="T5"/>
              </a:cxn>
            </a:cxnLst>
            <a:rect l="0" t="0" r="r" b="b"/>
            <a:pathLst>
              <a:path w="704" h="960">
                <a:moveTo>
                  <a:pt x="192" y="0"/>
                </a:moveTo>
                <a:cubicBezTo>
                  <a:pt x="448" y="88"/>
                  <a:pt x="704" y="176"/>
                  <a:pt x="672" y="336"/>
                </a:cubicBezTo>
                <a:cubicBezTo>
                  <a:pt x="640" y="496"/>
                  <a:pt x="112" y="856"/>
                  <a:pt x="0" y="960"/>
                </a:cubicBezTo>
              </a:path>
            </a:pathLst>
          </a:custGeom>
          <a:noFill/>
          <a:ln w="38100" cap="flat" cmpd="sng">
            <a:solidFill>
              <a:srgbClr val="FF0000"/>
            </a:solidFill>
            <a:prstDash val="solid"/>
            <a:round/>
            <a:headEnd type="non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4477" name="Freeform 36">
            <a:extLst>
              <a:ext uri="{FF2B5EF4-FFF2-40B4-BE49-F238E27FC236}">
                <a16:creationId xmlns:a16="http://schemas.microsoft.com/office/drawing/2014/main" id="{15092BFB-9D98-584E-8FDE-36C4709950DD}"/>
              </a:ext>
            </a:extLst>
          </p:cNvPr>
          <p:cNvSpPr>
            <a:spLocks/>
          </p:cNvSpPr>
          <p:nvPr/>
        </p:nvSpPr>
        <p:spPr bwMode="auto">
          <a:xfrm>
            <a:off x="5638800" y="5181600"/>
            <a:ext cx="1828800" cy="1066800"/>
          </a:xfrm>
          <a:custGeom>
            <a:avLst/>
            <a:gdLst>
              <a:gd name="T0" fmla="*/ 2147483646 w 1288"/>
              <a:gd name="T1" fmla="*/ 0 h 672"/>
              <a:gd name="T2" fmla="*/ 2147483646 w 1288"/>
              <a:gd name="T3" fmla="*/ 2147483646 h 672"/>
              <a:gd name="T4" fmla="*/ 2147483646 w 1288"/>
              <a:gd name="T5" fmla="*/ 2147483646 h 672"/>
              <a:gd name="T6" fmla="*/ 0 60000 65536"/>
              <a:gd name="T7" fmla="*/ 0 60000 65536"/>
              <a:gd name="T8" fmla="*/ 0 60000 65536"/>
            </a:gdLst>
            <a:ahLst/>
            <a:cxnLst>
              <a:cxn ang="T6">
                <a:pos x="T0" y="T1"/>
              </a:cxn>
              <a:cxn ang="T7">
                <a:pos x="T2" y="T3"/>
              </a:cxn>
              <a:cxn ang="T8">
                <a:pos x="T4" y="T5"/>
              </a:cxn>
            </a:cxnLst>
            <a:rect l="0" t="0" r="r" b="b"/>
            <a:pathLst>
              <a:path w="1288" h="672">
                <a:moveTo>
                  <a:pt x="472" y="0"/>
                </a:moveTo>
                <a:cubicBezTo>
                  <a:pt x="236" y="184"/>
                  <a:pt x="0" y="368"/>
                  <a:pt x="136" y="480"/>
                </a:cubicBezTo>
                <a:cubicBezTo>
                  <a:pt x="272" y="592"/>
                  <a:pt x="780" y="632"/>
                  <a:pt x="1288" y="672"/>
                </a:cubicBezTo>
              </a:path>
            </a:pathLst>
          </a:custGeom>
          <a:noFill/>
          <a:ln w="38100" cap="flat" cmpd="sng">
            <a:solidFill>
              <a:srgbClr val="FF0000"/>
            </a:solidFill>
            <a:prstDash val="solid"/>
            <a:round/>
            <a:headEnd type="non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4478" name="AutoShape 37">
            <a:extLst>
              <a:ext uri="{FF2B5EF4-FFF2-40B4-BE49-F238E27FC236}">
                <a16:creationId xmlns:a16="http://schemas.microsoft.com/office/drawing/2014/main" id="{46A0B2A3-5CB0-8D4B-9BCF-3B76B254E4F5}"/>
              </a:ext>
            </a:extLst>
          </p:cNvPr>
          <p:cNvSpPr>
            <a:spLocks noChangeArrowheads="1"/>
          </p:cNvSpPr>
          <p:nvPr/>
        </p:nvSpPr>
        <p:spPr bwMode="auto">
          <a:xfrm>
            <a:off x="2438400" y="2362200"/>
            <a:ext cx="3200400" cy="1524000"/>
          </a:xfrm>
          <a:prstGeom prst="wedgeEllipseCallout">
            <a:avLst>
              <a:gd name="adj1" fmla="val 41963"/>
              <a:gd name="adj2" fmla="val 53023"/>
            </a:avLst>
          </a:prstGeom>
          <a:noFill/>
          <a:ln w="28575">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104479" name="Text Box 38">
            <a:extLst>
              <a:ext uri="{FF2B5EF4-FFF2-40B4-BE49-F238E27FC236}">
                <a16:creationId xmlns:a16="http://schemas.microsoft.com/office/drawing/2014/main" id="{CCA6DD60-5001-5449-B421-C7A7332D46F4}"/>
              </a:ext>
            </a:extLst>
          </p:cNvPr>
          <p:cNvSpPr txBox="1">
            <a:spLocks noChangeArrowheads="1"/>
          </p:cNvSpPr>
          <p:nvPr/>
        </p:nvSpPr>
        <p:spPr bwMode="auto">
          <a:xfrm>
            <a:off x="2819400" y="2743201"/>
            <a:ext cx="2209800"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r>
              <a:rPr lang="en-US" altLang="en-US" sz="2400">
                <a:solidFill>
                  <a:schemeClr val="accent2"/>
                </a:solidFill>
              </a:rPr>
              <a:t>Discordant </a:t>
            </a:r>
          </a:p>
          <a:p>
            <a:pPr algn="ctr" eaLnBrk="1" hangingPunct="1">
              <a:spcBef>
                <a:spcPct val="0"/>
              </a:spcBef>
              <a:buFontTx/>
              <a:buNone/>
            </a:pPr>
            <a:r>
              <a:rPr lang="en-US" altLang="en-US" sz="2400">
                <a:solidFill>
                  <a:schemeClr val="accent2"/>
                </a:solidFill>
              </a:rPr>
              <a:t>pairs</a:t>
            </a:r>
          </a:p>
        </p:txBody>
      </p:sp>
    </p:spTree>
    <p:extLst>
      <p:ext uri="{BB962C8B-B14F-4D97-AF65-F5344CB8AC3E}">
        <p14:creationId xmlns:p14="http://schemas.microsoft.com/office/powerpoint/2010/main" val="334846450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TPQuestion">
            <a:extLst>
              <a:ext uri="{FF2B5EF4-FFF2-40B4-BE49-F238E27FC236}">
                <a16:creationId xmlns:a16="http://schemas.microsoft.com/office/drawing/2014/main" id="{78144B55-1AA5-7E45-B30E-FE5A5371F6F4}"/>
              </a:ext>
            </a:extLst>
          </p:cNvPr>
          <p:cNvSpPr>
            <a:spLocks noGrp="1" noChangeArrowheads="1"/>
          </p:cNvSpPr>
          <p:nvPr>
            <p:ph type="title"/>
          </p:nvPr>
        </p:nvSpPr>
        <p:spPr>
          <a:xfrm>
            <a:off x="728785" y="486507"/>
            <a:ext cx="10612315" cy="1600200"/>
          </a:xfrm>
        </p:spPr>
        <p:txBody>
          <a:bodyPr/>
          <a:lstStyle/>
          <a:p>
            <a:pPr algn="l"/>
            <a:r>
              <a:rPr lang="en-US" altLang="en-US" sz="2800" dirty="0"/>
              <a:t>If case and control windows within an individual all possess the same exposure and covariate levels, the individual adds nothing to the estimate of relative risk</a:t>
            </a:r>
          </a:p>
        </p:txBody>
      </p:sp>
      <p:sp>
        <p:nvSpPr>
          <p:cNvPr id="106499" name="TPAnswers">
            <a:extLst>
              <a:ext uri="{FF2B5EF4-FFF2-40B4-BE49-F238E27FC236}">
                <a16:creationId xmlns:a16="http://schemas.microsoft.com/office/drawing/2014/main" id="{53C2744B-2BCD-EB43-A8FB-6F1107371F93}"/>
              </a:ext>
            </a:extLst>
          </p:cNvPr>
          <p:cNvSpPr>
            <a:spLocks noGrp="1" noChangeArrowheads="1"/>
          </p:cNvSpPr>
          <p:nvPr>
            <p:ph type="body" idx="1"/>
            <p:custDataLst>
              <p:tags r:id="rId2"/>
            </p:custDataLst>
          </p:nvPr>
        </p:nvSpPr>
        <p:spPr>
          <a:xfrm>
            <a:off x="1981200" y="2362201"/>
            <a:ext cx="4648200" cy="3763963"/>
          </a:xfrm>
        </p:spPr>
        <p:txBody>
          <a:bodyPr/>
          <a:lstStyle/>
          <a:p>
            <a:pPr marL="514350" indent="-514350">
              <a:lnSpc>
                <a:spcPct val="120000"/>
              </a:lnSpc>
              <a:buFont typeface="Wingdings" pitchFamily="2" charset="2"/>
              <a:buAutoNum type="alphaUcPeriod"/>
            </a:pPr>
            <a:r>
              <a:rPr lang="en-US" altLang="en-US" b="0"/>
              <a:t>True</a:t>
            </a:r>
          </a:p>
          <a:p>
            <a:pPr marL="514350" indent="-514350">
              <a:lnSpc>
                <a:spcPct val="120000"/>
              </a:lnSpc>
              <a:buFont typeface="Wingdings" pitchFamily="2" charset="2"/>
              <a:buAutoNum type="alphaUcPeriod"/>
            </a:pPr>
            <a:r>
              <a:rPr lang="en-US" altLang="en-US" b="0"/>
              <a:t>False</a:t>
            </a:r>
          </a:p>
        </p:txBody>
      </p:sp>
      <p:sp>
        <p:nvSpPr>
          <p:cNvPr id="106500" name="Slide Number Placeholder 4">
            <a:extLst>
              <a:ext uri="{FF2B5EF4-FFF2-40B4-BE49-F238E27FC236}">
                <a16:creationId xmlns:a16="http://schemas.microsoft.com/office/drawing/2014/main" id="{4F7894AF-8459-9641-8214-B9071A13993A}"/>
              </a:ext>
            </a:extLst>
          </p:cNvPr>
          <p:cNvSpPr>
            <a:spLocks noGrp="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B89AEC40-4122-1C4E-ADA9-2B9348E3542C}" type="slidenum">
              <a:rPr lang="en-US" altLang="en-US" sz="1200" b="0">
                <a:latin typeface="Arial" panose="020B0604020202020204" pitchFamily="34" charset="0"/>
              </a:rPr>
              <a:pPr>
                <a:spcBef>
                  <a:spcPct val="0"/>
                </a:spcBef>
                <a:buFontTx/>
                <a:buNone/>
              </a:pPr>
              <a:t>54</a:t>
            </a:fld>
            <a:endParaRPr lang="en-US" altLang="en-US" sz="1200" b="0">
              <a:latin typeface="Arial" panose="020B0604020202020204" pitchFamily="34" charset="0"/>
            </a:endParaRPr>
          </a:p>
        </p:txBody>
      </p:sp>
      <p:sp>
        <p:nvSpPr>
          <p:cNvPr id="2" name="TPPolling">
            <a:extLst>
              <a:ext uri="{FF2B5EF4-FFF2-40B4-BE49-F238E27FC236}">
                <a16:creationId xmlns:a16="http://schemas.microsoft.com/office/drawing/2014/main" id="{84D77215-B48A-2A49-B6F3-8638A37B084F}"/>
              </a:ext>
            </a:extLst>
          </p:cNvPr>
          <p:cNvSpPr>
            <a:spLocks noChangeArrowheads="1"/>
          </p:cNvSpPr>
          <p:nvPr/>
        </p:nvSpPr>
        <p:spPr bwMode="auto">
          <a:xfrm>
            <a:off x="1524000" y="0"/>
            <a:ext cx="12700" cy="12700"/>
          </a:xfrm>
          <a:prstGeom prst="rect">
            <a:avLst/>
          </a:prstGeom>
          <a:solidFill>
            <a:schemeClr val="accent1">
              <a:alpha val="10196"/>
            </a:schemeClr>
          </a:solidFill>
          <a:ln>
            <a:noFill/>
          </a:ln>
          <a:effectLst/>
          <a:extLst>
            <a:ext uri="{91240B29-F687-4F45-9708-019B960494DF}">
              <a14:hiddenLine xmlns:a14="http://schemas.microsoft.com/office/drawing/2010/main" w="28575" algn="ctr">
                <a:solidFill>
                  <a:srgbClr val="FF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Tree>
    <p:custDataLst>
      <p:tags r:id="rId1"/>
    </p:custDataLst>
    <p:extLst>
      <p:ext uri="{BB962C8B-B14F-4D97-AF65-F5344CB8AC3E}">
        <p14:creationId xmlns:p14="http://schemas.microsoft.com/office/powerpoint/2010/main" val="271785488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xit" presetSubtype="0" fill="hold" grpId="1" nodeType="clickEffect">
                                  <p:stCondLst>
                                    <p:cond delay="0"/>
                                  </p:stCondLst>
                                  <p:childTnLst>
                                    <p:set>
                                      <p:cBhvr>
                                        <p:cTn id="10" dur="1" fill="hold">
                                          <p:stCondLst>
                                            <p:cond delay="0"/>
                                          </p:stCondLst>
                                        </p:cTn>
                                        <p:tgtEl>
                                          <p:spTgt spid="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2" grpId="1" animBg="1"/>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Number Placeholder 5">
            <a:extLst>
              <a:ext uri="{FF2B5EF4-FFF2-40B4-BE49-F238E27FC236}">
                <a16:creationId xmlns:a16="http://schemas.microsoft.com/office/drawing/2014/main" id="{27B5AF33-B594-844B-A7F6-3DAB1607049E}"/>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EECAFFFA-DFF1-F14E-B795-C1ECD09DE609}" type="slidenum">
              <a:rPr lang="en-US" altLang="en-US" sz="1400" b="0">
                <a:latin typeface="Times New Roman" panose="02020603050405020304" pitchFamily="18" charset="0"/>
              </a:rPr>
              <a:pPr>
                <a:spcBef>
                  <a:spcPct val="0"/>
                </a:spcBef>
                <a:buFontTx/>
                <a:buNone/>
              </a:pPr>
              <a:t>55</a:t>
            </a:fld>
            <a:endParaRPr lang="en-US" altLang="en-US" sz="1400" b="0">
              <a:latin typeface="Times New Roman" panose="02020603050405020304" pitchFamily="18" charset="0"/>
            </a:endParaRPr>
          </a:p>
        </p:txBody>
      </p:sp>
      <p:sp>
        <p:nvSpPr>
          <p:cNvPr id="89091" name="Text Box 7">
            <a:extLst>
              <a:ext uri="{FF2B5EF4-FFF2-40B4-BE49-F238E27FC236}">
                <a16:creationId xmlns:a16="http://schemas.microsoft.com/office/drawing/2014/main" id="{5D4ADD58-68EB-0F44-B5AE-499DF1933023}"/>
              </a:ext>
            </a:extLst>
          </p:cNvPr>
          <p:cNvSpPr txBox="1">
            <a:spLocks noChangeArrowheads="1"/>
          </p:cNvSpPr>
          <p:nvPr/>
        </p:nvSpPr>
        <p:spPr bwMode="auto">
          <a:xfrm>
            <a:off x="7632701" y="5603876"/>
            <a:ext cx="339725" cy="811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endParaRPr lang="en-US" altLang="en-US" sz="2200" b="0">
              <a:latin typeface="Times New Roman" panose="02020603050405020304" pitchFamily="18" charset="0"/>
            </a:endParaRPr>
          </a:p>
        </p:txBody>
      </p:sp>
      <p:sp>
        <p:nvSpPr>
          <p:cNvPr id="89092" name="Text Box 13">
            <a:extLst>
              <a:ext uri="{FF2B5EF4-FFF2-40B4-BE49-F238E27FC236}">
                <a16:creationId xmlns:a16="http://schemas.microsoft.com/office/drawing/2014/main" id="{A6B62875-B486-8B4A-A369-F3C7367AD67D}"/>
              </a:ext>
            </a:extLst>
          </p:cNvPr>
          <p:cNvSpPr txBox="1">
            <a:spLocks noChangeArrowheads="1"/>
          </p:cNvSpPr>
          <p:nvPr/>
        </p:nvSpPr>
        <p:spPr bwMode="auto">
          <a:xfrm>
            <a:off x="7185025" y="4538664"/>
            <a:ext cx="2127250" cy="661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r>
              <a:rPr lang="en-US" altLang="en-US" sz="1300">
                <a:latin typeface="Arial" panose="020B0604020202020204" pitchFamily="34" charset="0"/>
              </a:rPr>
              <a:t>Exposure in</a:t>
            </a:r>
          </a:p>
          <a:p>
            <a:pPr eaLnBrk="1" hangingPunct="1">
              <a:spcBef>
                <a:spcPct val="0"/>
              </a:spcBef>
              <a:buClr>
                <a:srgbClr val="7F604F"/>
              </a:buClr>
              <a:buSzPct val="90000"/>
              <a:buFont typeface="Monotype Sorts" pitchFamily="2" charset="2"/>
              <a:buNone/>
            </a:pPr>
            <a:r>
              <a:rPr lang="en-US" altLang="en-US" sz="1300">
                <a:latin typeface="Arial" panose="020B0604020202020204" pitchFamily="34" charset="0"/>
              </a:rPr>
              <a:t>Hazard Period Immediately Before MI</a:t>
            </a:r>
            <a:endParaRPr lang="en-US" altLang="en-US" sz="2200" b="0">
              <a:latin typeface="Times New Roman" panose="02020603050405020304" pitchFamily="18" charset="0"/>
            </a:endParaRPr>
          </a:p>
        </p:txBody>
      </p:sp>
      <p:sp>
        <p:nvSpPr>
          <p:cNvPr id="89093" name="AutoShape 17">
            <a:extLst>
              <a:ext uri="{FF2B5EF4-FFF2-40B4-BE49-F238E27FC236}">
                <a16:creationId xmlns:a16="http://schemas.microsoft.com/office/drawing/2014/main" id="{44EE41AF-3102-3441-B525-A2D800FD2A2E}"/>
              </a:ext>
            </a:extLst>
          </p:cNvPr>
          <p:cNvSpPr>
            <a:spLocks noChangeArrowheads="1"/>
          </p:cNvSpPr>
          <p:nvPr/>
        </p:nvSpPr>
        <p:spPr bwMode="auto">
          <a:xfrm flipV="1">
            <a:off x="5505450" y="4989513"/>
            <a:ext cx="1270000" cy="247650"/>
          </a:xfrm>
          <a:prstGeom prst="roundRect">
            <a:avLst>
              <a:gd name="adj" fmla="val 0"/>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89094" name="Text Box 19">
            <a:extLst>
              <a:ext uri="{FF2B5EF4-FFF2-40B4-BE49-F238E27FC236}">
                <a16:creationId xmlns:a16="http://schemas.microsoft.com/office/drawing/2014/main" id="{CEEA1103-84E9-E340-ACD0-6426403DC6A8}"/>
              </a:ext>
            </a:extLst>
          </p:cNvPr>
          <p:cNvSpPr txBox="1">
            <a:spLocks noChangeArrowheads="1"/>
          </p:cNvSpPr>
          <p:nvPr/>
        </p:nvSpPr>
        <p:spPr bwMode="auto">
          <a:xfrm>
            <a:off x="7786688" y="5129213"/>
            <a:ext cx="304800" cy="506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endParaRPr lang="en-US" altLang="en-US" sz="2200" b="0">
              <a:latin typeface="Times New Roman" panose="02020603050405020304" pitchFamily="18" charset="0"/>
            </a:endParaRPr>
          </a:p>
        </p:txBody>
      </p:sp>
      <p:sp>
        <p:nvSpPr>
          <p:cNvPr id="89095" name="AutoShape 25">
            <a:extLst>
              <a:ext uri="{FF2B5EF4-FFF2-40B4-BE49-F238E27FC236}">
                <a16:creationId xmlns:a16="http://schemas.microsoft.com/office/drawing/2014/main" id="{76668A2D-0E44-3D48-B5ED-7DD997AC7197}"/>
              </a:ext>
            </a:extLst>
          </p:cNvPr>
          <p:cNvSpPr>
            <a:spLocks noChangeArrowheads="1"/>
          </p:cNvSpPr>
          <p:nvPr/>
        </p:nvSpPr>
        <p:spPr bwMode="auto">
          <a:xfrm flipV="1">
            <a:off x="2587625" y="3562351"/>
            <a:ext cx="4325938" cy="138113"/>
          </a:xfrm>
          <a:prstGeom prst="roundRect">
            <a:avLst>
              <a:gd name="adj" fmla="val 0"/>
            </a:avLst>
          </a:prstGeom>
          <a:noFill/>
          <a:ln w="31623">
            <a:solidFill>
              <a:schemeClr val="tx1"/>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89096" name="Text Box 26">
            <a:extLst>
              <a:ext uri="{FF2B5EF4-FFF2-40B4-BE49-F238E27FC236}">
                <a16:creationId xmlns:a16="http://schemas.microsoft.com/office/drawing/2014/main" id="{9296E048-757B-D440-A200-1EF333BFF920}"/>
              </a:ext>
            </a:extLst>
          </p:cNvPr>
          <p:cNvSpPr txBox="1">
            <a:spLocks noChangeArrowheads="1"/>
          </p:cNvSpPr>
          <p:nvPr/>
        </p:nvSpPr>
        <p:spPr bwMode="auto">
          <a:xfrm>
            <a:off x="2835275" y="3551239"/>
            <a:ext cx="115888"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r>
              <a:rPr lang="en-US" altLang="en-US" sz="2000">
                <a:latin typeface="Arial" panose="020B0604020202020204" pitchFamily="34" charset="0"/>
              </a:rPr>
              <a:t>*</a:t>
            </a:r>
            <a:endParaRPr lang="en-US" altLang="en-US" sz="2200" b="0">
              <a:latin typeface="Times New Roman" panose="02020603050405020304" pitchFamily="18" charset="0"/>
            </a:endParaRPr>
          </a:p>
        </p:txBody>
      </p:sp>
      <p:sp>
        <p:nvSpPr>
          <p:cNvPr id="89097" name="Text Box 27">
            <a:extLst>
              <a:ext uri="{FF2B5EF4-FFF2-40B4-BE49-F238E27FC236}">
                <a16:creationId xmlns:a16="http://schemas.microsoft.com/office/drawing/2014/main" id="{0130DBF8-8F1F-4B4D-8BE0-B9AF1ABD194B}"/>
              </a:ext>
            </a:extLst>
          </p:cNvPr>
          <p:cNvSpPr txBox="1">
            <a:spLocks noChangeArrowheads="1"/>
          </p:cNvSpPr>
          <p:nvPr/>
        </p:nvSpPr>
        <p:spPr bwMode="auto">
          <a:xfrm>
            <a:off x="3754439" y="3551239"/>
            <a:ext cx="115887"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r>
              <a:rPr lang="en-US" altLang="en-US" sz="2000">
                <a:latin typeface="Arial" panose="020B0604020202020204" pitchFamily="34" charset="0"/>
              </a:rPr>
              <a:t>*</a:t>
            </a:r>
            <a:endParaRPr lang="en-US" altLang="en-US" sz="2200" b="0">
              <a:latin typeface="Times New Roman" panose="02020603050405020304" pitchFamily="18" charset="0"/>
            </a:endParaRPr>
          </a:p>
        </p:txBody>
      </p:sp>
      <p:sp>
        <p:nvSpPr>
          <p:cNvPr id="89098" name="Text Box 28">
            <a:extLst>
              <a:ext uri="{FF2B5EF4-FFF2-40B4-BE49-F238E27FC236}">
                <a16:creationId xmlns:a16="http://schemas.microsoft.com/office/drawing/2014/main" id="{112DE196-B1E8-1A4B-9FCA-89EB943DA1AB}"/>
              </a:ext>
            </a:extLst>
          </p:cNvPr>
          <p:cNvSpPr txBox="1">
            <a:spLocks noChangeArrowheads="1"/>
          </p:cNvSpPr>
          <p:nvPr/>
        </p:nvSpPr>
        <p:spPr bwMode="auto">
          <a:xfrm>
            <a:off x="4532314" y="3551239"/>
            <a:ext cx="115887"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r>
              <a:rPr lang="en-US" altLang="en-US" sz="2000">
                <a:latin typeface="Arial" panose="020B0604020202020204" pitchFamily="34" charset="0"/>
              </a:rPr>
              <a:t>*</a:t>
            </a:r>
            <a:endParaRPr lang="en-US" altLang="en-US" sz="2200" b="0">
              <a:latin typeface="Times New Roman" panose="02020603050405020304" pitchFamily="18" charset="0"/>
            </a:endParaRPr>
          </a:p>
        </p:txBody>
      </p:sp>
      <p:sp>
        <p:nvSpPr>
          <p:cNvPr id="89099" name="Text Box 29">
            <a:extLst>
              <a:ext uri="{FF2B5EF4-FFF2-40B4-BE49-F238E27FC236}">
                <a16:creationId xmlns:a16="http://schemas.microsoft.com/office/drawing/2014/main" id="{3E942236-9878-CA41-B5CC-4D39B67D613B}"/>
              </a:ext>
            </a:extLst>
          </p:cNvPr>
          <p:cNvSpPr txBox="1">
            <a:spLocks noChangeArrowheads="1"/>
          </p:cNvSpPr>
          <p:nvPr/>
        </p:nvSpPr>
        <p:spPr bwMode="auto">
          <a:xfrm>
            <a:off x="5624514" y="3551239"/>
            <a:ext cx="115887"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r>
              <a:rPr lang="en-US" altLang="en-US" sz="2000">
                <a:latin typeface="Arial" panose="020B0604020202020204" pitchFamily="34" charset="0"/>
              </a:rPr>
              <a:t>*</a:t>
            </a:r>
            <a:endParaRPr lang="en-US" altLang="en-US" sz="2200" b="0">
              <a:latin typeface="Times New Roman" panose="02020603050405020304" pitchFamily="18" charset="0"/>
            </a:endParaRPr>
          </a:p>
        </p:txBody>
      </p:sp>
      <p:sp>
        <p:nvSpPr>
          <p:cNvPr id="89100" name="Text Box 30">
            <a:extLst>
              <a:ext uri="{FF2B5EF4-FFF2-40B4-BE49-F238E27FC236}">
                <a16:creationId xmlns:a16="http://schemas.microsoft.com/office/drawing/2014/main" id="{B6A420F1-D8D3-964B-A0DB-D083D53936C5}"/>
              </a:ext>
            </a:extLst>
          </p:cNvPr>
          <p:cNvSpPr txBox="1">
            <a:spLocks noChangeArrowheads="1"/>
          </p:cNvSpPr>
          <p:nvPr/>
        </p:nvSpPr>
        <p:spPr bwMode="auto">
          <a:xfrm>
            <a:off x="6446839" y="3551239"/>
            <a:ext cx="115887"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r>
              <a:rPr lang="en-US" altLang="en-US" sz="2000">
                <a:latin typeface="Arial" panose="020B0604020202020204" pitchFamily="34" charset="0"/>
              </a:rPr>
              <a:t>*</a:t>
            </a:r>
            <a:endParaRPr lang="en-US" altLang="en-US" sz="2200" b="0">
              <a:latin typeface="Times New Roman" panose="02020603050405020304" pitchFamily="18" charset="0"/>
            </a:endParaRPr>
          </a:p>
        </p:txBody>
      </p:sp>
      <p:sp>
        <p:nvSpPr>
          <p:cNvPr id="89101" name="Text Box 31">
            <a:extLst>
              <a:ext uri="{FF2B5EF4-FFF2-40B4-BE49-F238E27FC236}">
                <a16:creationId xmlns:a16="http://schemas.microsoft.com/office/drawing/2014/main" id="{7BCEE7D0-608A-A94D-89F9-75E20EDC9359}"/>
              </a:ext>
            </a:extLst>
          </p:cNvPr>
          <p:cNvSpPr txBox="1">
            <a:spLocks noChangeArrowheads="1"/>
          </p:cNvSpPr>
          <p:nvPr/>
        </p:nvSpPr>
        <p:spPr bwMode="auto">
          <a:xfrm>
            <a:off x="3200400" y="3551239"/>
            <a:ext cx="115888"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r>
              <a:rPr lang="en-US" altLang="en-US" sz="2000">
                <a:latin typeface="Arial" panose="020B0604020202020204" pitchFamily="34" charset="0"/>
              </a:rPr>
              <a:t>*</a:t>
            </a:r>
            <a:endParaRPr lang="en-US" altLang="en-US" sz="2200" b="0">
              <a:latin typeface="Times New Roman" panose="02020603050405020304" pitchFamily="18" charset="0"/>
            </a:endParaRPr>
          </a:p>
        </p:txBody>
      </p:sp>
      <p:sp>
        <p:nvSpPr>
          <p:cNvPr id="89102" name="Text Box 32">
            <a:extLst>
              <a:ext uri="{FF2B5EF4-FFF2-40B4-BE49-F238E27FC236}">
                <a16:creationId xmlns:a16="http://schemas.microsoft.com/office/drawing/2014/main" id="{B73B26F9-FBC5-EF4D-88B3-FFE2D9066D1D}"/>
              </a:ext>
            </a:extLst>
          </p:cNvPr>
          <p:cNvSpPr txBox="1">
            <a:spLocks noChangeArrowheads="1"/>
          </p:cNvSpPr>
          <p:nvPr/>
        </p:nvSpPr>
        <p:spPr bwMode="auto">
          <a:xfrm>
            <a:off x="4852988" y="3551239"/>
            <a:ext cx="11430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r>
              <a:rPr lang="en-US" altLang="en-US" sz="2000">
                <a:latin typeface="Arial" panose="020B0604020202020204" pitchFamily="34" charset="0"/>
              </a:rPr>
              <a:t>*</a:t>
            </a:r>
            <a:endParaRPr lang="en-US" altLang="en-US" sz="2200" b="0">
              <a:latin typeface="Times New Roman" panose="02020603050405020304" pitchFamily="18" charset="0"/>
            </a:endParaRPr>
          </a:p>
        </p:txBody>
      </p:sp>
      <p:sp>
        <p:nvSpPr>
          <p:cNvPr id="89103" name="Text Box 33">
            <a:extLst>
              <a:ext uri="{FF2B5EF4-FFF2-40B4-BE49-F238E27FC236}">
                <a16:creationId xmlns:a16="http://schemas.microsoft.com/office/drawing/2014/main" id="{7643DDB3-5DCF-2149-B9BF-E3C6F89B991C}"/>
              </a:ext>
            </a:extLst>
          </p:cNvPr>
          <p:cNvSpPr txBox="1">
            <a:spLocks noChangeArrowheads="1"/>
          </p:cNvSpPr>
          <p:nvPr/>
        </p:nvSpPr>
        <p:spPr bwMode="auto">
          <a:xfrm>
            <a:off x="8193088" y="3509963"/>
            <a:ext cx="266700" cy="2270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r>
              <a:rPr lang="en-US" altLang="en-US" sz="1600">
                <a:latin typeface="Arial" panose="020B0604020202020204" pitchFamily="34" charset="0"/>
              </a:rPr>
              <a:t>MI</a:t>
            </a:r>
            <a:endParaRPr lang="en-US" altLang="en-US" sz="2200" b="0">
              <a:latin typeface="Times New Roman" panose="02020603050405020304" pitchFamily="18" charset="0"/>
            </a:endParaRPr>
          </a:p>
        </p:txBody>
      </p:sp>
      <p:sp>
        <p:nvSpPr>
          <p:cNvPr id="89104" name="Text Box 34">
            <a:extLst>
              <a:ext uri="{FF2B5EF4-FFF2-40B4-BE49-F238E27FC236}">
                <a16:creationId xmlns:a16="http://schemas.microsoft.com/office/drawing/2014/main" id="{B85C77DE-5BF2-C344-BD01-8FA79BB5F90E}"/>
              </a:ext>
            </a:extLst>
          </p:cNvPr>
          <p:cNvSpPr txBox="1">
            <a:spLocks noChangeArrowheads="1"/>
          </p:cNvSpPr>
          <p:nvPr/>
        </p:nvSpPr>
        <p:spPr bwMode="auto">
          <a:xfrm>
            <a:off x="2876550" y="3348038"/>
            <a:ext cx="4249738" cy="222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r>
              <a:rPr lang="en-US" altLang="en-US" sz="1300">
                <a:latin typeface="Arial" panose="020B0604020202020204" pitchFamily="34" charset="0"/>
              </a:rPr>
              <a:t>Usual Frequency of Exposure During Past Year</a:t>
            </a:r>
            <a:endParaRPr lang="en-US" altLang="en-US" sz="2200" b="0">
              <a:latin typeface="Times New Roman" panose="02020603050405020304" pitchFamily="18" charset="0"/>
            </a:endParaRPr>
          </a:p>
        </p:txBody>
      </p:sp>
      <p:sp>
        <p:nvSpPr>
          <p:cNvPr id="89105" name="Freeform 35">
            <a:extLst>
              <a:ext uri="{FF2B5EF4-FFF2-40B4-BE49-F238E27FC236}">
                <a16:creationId xmlns:a16="http://schemas.microsoft.com/office/drawing/2014/main" id="{AA4A4DD9-0E84-3A4A-B78B-94FE7F05E429}"/>
              </a:ext>
            </a:extLst>
          </p:cNvPr>
          <p:cNvSpPr>
            <a:spLocks/>
          </p:cNvSpPr>
          <p:nvPr/>
        </p:nvSpPr>
        <p:spPr bwMode="auto">
          <a:xfrm>
            <a:off x="2738438" y="3067051"/>
            <a:ext cx="2062162" cy="284163"/>
          </a:xfrm>
          <a:custGeom>
            <a:avLst/>
            <a:gdLst>
              <a:gd name="T0" fmla="*/ 2147483646 w 1429"/>
              <a:gd name="T1" fmla="*/ 0 h 222"/>
              <a:gd name="T2" fmla="*/ 2147483646 w 1429"/>
              <a:gd name="T3" fmla="*/ 2147483646 h 222"/>
              <a:gd name="T4" fmla="*/ 2147483646 w 1429"/>
              <a:gd name="T5" fmla="*/ 2147483646 h 222"/>
              <a:gd name="T6" fmla="*/ 2147483646 w 1429"/>
              <a:gd name="T7" fmla="*/ 2147483646 h 222"/>
              <a:gd name="T8" fmla="*/ 2147483646 w 1429"/>
              <a:gd name="T9" fmla="*/ 2147483646 h 222"/>
              <a:gd name="T10" fmla="*/ 2147483646 w 1429"/>
              <a:gd name="T11" fmla="*/ 2147483646 h 222"/>
              <a:gd name="T12" fmla="*/ 2147483646 w 1429"/>
              <a:gd name="T13" fmla="*/ 2147483646 h 222"/>
              <a:gd name="T14" fmla="*/ 2147483646 w 1429"/>
              <a:gd name="T15" fmla="*/ 2147483646 h 222"/>
              <a:gd name="T16" fmla="*/ 2147483646 w 1429"/>
              <a:gd name="T17" fmla="*/ 2147483646 h 222"/>
              <a:gd name="T18" fmla="*/ 2147483646 w 1429"/>
              <a:gd name="T19" fmla="*/ 2147483646 h 222"/>
              <a:gd name="T20" fmla="*/ 2147483646 w 1429"/>
              <a:gd name="T21" fmla="*/ 2147483646 h 222"/>
              <a:gd name="T22" fmla="*/ 2147483646 w 1429"/>
              <a:gd name="T23" fmla="*/ 2147483646 h 222"/>
              <a:gd name="T24" fmla="*/ 2147483646 w 1429"/>
              <a:gd name="T25" fmla="*/ 2147483646 h 222"/>
              <a:gd name="T26" fmla="*/ 2147483646 w 1429"/>
              <a:gd name="T27" fmla="*/ 2147483646 h 222"/>
              <a:gd name="T28" fmla="*/ 2147483646 w 1429"/>
              <a:gd name="T29" fmla="*/ 2147483646 h 222"/>
              <a:gd name="T30" fmla="*/ 2147483646 w 1429"/>
              <a:gd name="T31" fmla="*/ 2147483646 h 222"/>
              <a:gd name="T32" fmla="*/ 0 w 1429"/>
              <a:gd name="T33" fmla="*/ 2147483646 h 22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1429" h="222">
                <a:moveTo>
                  <a:pt x="1428" y="0"/>
                </a:moveTo>
                <a:lnTo>
                  <a:pt x="1413" y="39"/>
                </a:lnTo>
                <a:lnTo>
                  <a:pt x="1380" y="68"/>
                </a:lnTo>
                <a:lnTo>
                  <a:pt x="1328" y="91"/>
                </a:lnTo>
                <a:lnTo>
                  <a:pt x="1262" y="107"/>
                </a:lnTo>
                <a:lnTo>
                  <a:pt x="1181" y="118"/>
                </a:lnTo>
                <a:lnTo>
                  <a:pt x="1090" y="126"/>
                </a:lnTo>
                <a:lnTo>
                  <a:pt x="989" y="131"/>
                </a:lnTo>
                <a:lnTo>
                  <a:pt x="881" y="133"/>
                </a:lnTo>
                <a:lnTo>
                  <a:pt x="766" y="137"/>
                </a:lnTo>
                <a:lnTo>
                  <a:pt x="649" y="140"/>
                </a:lnTo>
                <a:lnTo>
                  <a:pt x="531" y="144"/>
                </a:lnTo>
                <a:lnTo>
                  <a:pt x="415" y="150"/>
                </a:lnTo>
                <a:lnTo>
                  <a:pt x="301" y="161"/>
                </a:lnTo>
                <a:lnTo>
                  <a:pt x="193" y="175"/>
                </a:lnTo>
                <a:lnTo>
                  <a:pt x="91" y="195"/>
                </a:lnTo>
                <a:lnTo>
                  <a:pt x="0" y="221"/>
                </a:lnTo>
              </a:path>
            </a:pathLst>
          </a:custGeom>
          <a:noFill/>
          <a:ln w="31576" cap="flat" cmpd="sng">
            <a:solidFill>
              <a:schemeClr val="accent2"/>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9106" name="Freeform 36">
            <a:extLst>
              <a:ext uri="{FF2B5EF4-FFF2-40B4-BE49-F238E27FC236}">
                <a16:creationId xmlns:a16="http://schemas.microsoft.com/office/drawing/2014/main" id="{CA081662-9C3E-7B4C-8C37-B1A6DA5BCCEA}"/>
              </a:ext>
            </a:extLst>
          </p:cNvPr>
          <p:cNvSpPr>
            <a:spLocks/>
          </p:cNvSpPr>
          <p:nvPr/>
        </p:nvSpPr>
        <p:spPr bwMode="auto">
          <a:xfrm>
            <a:off x="4797425" y="3065463"/>
            <a:ext cx="2063750" cy="285750"/>
          </a:xfrm>
          <a:custGeom>
            <a:avLst/>
            <a:gdLst>
              <a:gd name="T0" fmla="*/ 0 w 1430"/>
              <a:gd name="T1" fmla="*/ 0 h 223"/>
              <a:gd name="T2" fmla="*/ 2147483646 w 1430"/>
              <a:gd name="T3" fmla="*/ 2147483646 h 223"/>
              <a:gd name="T4" fmla="*/ 2147483646 w 1430"/>
              <a:gd name="T5" fmla="*/ 2147483646 h 223"/>
              <a:gd name="T6" fmla="*/ 2147483646 w 1430"/>
              <a:gd name="T7" fmla="*/ 2147483646 h 223"/>
              <a:gd name="T8" fmla="*/ 2147483646 w 1430"/>
              <a:gd name="T9" fmla="*/ 2147483646 h 223"/>
              <a:gd name="T10" fmla="*/ 2147483646 w 1430"/>
              <a:gd name="T11" fmla="*/ 2147483646 h 223"/>
              <a:gd name="T12" fmla="*/ 2147483646 w 1430"/>
              <a:gd name="T13" fmla="*/ 2147483646 h 223"/>
              <a:gd name="T14" fmla="*/ 2147483646 w 1430"/>
              <a:gd name="T15" fmla="*/ 2147483646 h 223"/>
              <a:gd name="T16" fmla="*/ 2147483646 w 1430"/>
              <a:gd name="T17" fmla="*/ 2147483646 h 223"/>
              <a:gd name="T18" fmla="*/ 2147483646 w 1430"/>
              <a:gd name="T19" fmla="*/ 2147483646 h 223"/>
              <a:gd name="T20" fmla="*/ 2147483646 w 1430"/>
              <a:gd name="T21" fmla="*/ 2147483646 h 223"/>
              <a:gd name="T22" fmla="*/ 2147483646 w 1430"/>
              <a:gd name="T23" fmla="*/ 2147483646 h 223"/>
              <a:gd name="T24" fmla="*/ 2147483646 w 1430"/>
              <a:gd name="T25" fmla="*/ 2147483646 h 223"/>
              <a:gd name="T26" fmla="*/ 2147483646 w 1430"/>
              <a:gd name="T27" fmla="*/ 2147483646 h 223"/>
              <a:gd name="T28" fmla="*/ 2147483646 w 1430"/>
              <a:gd name="T29" fmla="*/ 2147483646 h 223"/>
              <a:gd name="T30" fmla="*/ 2147483646 w 1430"/>
              <a:gd name="T31" fmla="*/ 2147483646 h 223"/>
              <a:gd name="T32" fmla="*/ 2147483646 w 1430"/>
              <a:gd name="T33" fmla="*/ 2147483646 h 22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1430" h="223">
                <a:moveTo>
                  <a:pt x="0" y="0"/>
                </a:moveTo>
                <a:lnTo>
                  <a:pt x="13" y="38"/>
                </a:lnTo>
                <a:lnTo>
                  <a:pt x="47" y="67"/>
                </a:lnTo>
                <a:lnTo>
                  <a:pt x="98" y="90"/>
                </a:lnTo>
                <a:lnTo>
                  <a:pt x="165" y="105"/>
                </a:lnTo>
                <a:lnTo>
                  <a:pt x="245" y="117"/>
                </a:lnTo>
                <a:lnTo>
                  <a:pt x="337" y="125"/>
                </a:lnTo>
                <a:lnTo>
                  <a:pt x="438" y="130"/>
                </a:lnTo>
                <a:lnTo>
                  <a:pt x="547" y="133"/>
                </a:lnTo>
                <a:lnTo>
                  <a:pt x="661" y="137"/>
                </a:lnTo>
                <a:lnTo>
                  <a:pt x="777" y="139"/>
                </a:lnTo>
                <a:lnTo>
                  <a:pt x="895" y="144"/>
                </a:lnTo>
                <a:lnTo>
                  <a:pt x="1013" y="150"/>
                </a:lnTo>
                <a:lnTo>
                  <a:pt x="1126" y="161"/>
                </a:lnTo>
                <a:lnTo>
                  <a:pt x="1235" y="176"/>
                </a:lnTo>
                <a:lnTo>
                  <a:pt x="1336" y="196"/>
                </a:lnTo>
                <a:lnTo>
                  <a:pt x="1429" y="222"/>
                </a:lnTo>
              </a:path>
            </a:pathLst>
          </a:custGeom>
          <a:noFill/>
          <a:ln w="31576" cap="flat" cmpd="sng">
            <a:solidFill>
              <a:schemeClr val="accent2"/>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9107" name="Text Box 37">
            <a:extLst>
              <a:ext uri="{FF2B5EF4-FFF2-40B4-BE49-F238E27FC236}">
                <a16:creationId xmlns:a16="http://schemas.microsoft.com/office/drawing/2014/main" id="{D51BAB25-FE60-3C46-A6EA-8702B02A52FF}"/>
              </a:ext>
            </a:extLst>
          </p:cNvPr>
          <p:cNvSpPr txBox="1">
            <a:spLocks noChangeArrowheads="1"/>
          </p:cNvSpPr>
          <p:nvPr/>
        </p:nvSpPr>
        <p:spPr bwMode="auto">
          <a:xfrm>
            <a:off x="3871914" y="3883026"/>
            <a:ext cx="2365375" cy="246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r>
              <a:rPr lang="en-US" altLang="en-US" sz="1300">
                <a:latin typeface="Arial" panose="020B0604020202020204" pitchFamily="34" charset="0"/>
              </a:rPr>
              <a:t>Months Prior to MI Onset</a:t>
            </a:r>
            <a:endParaRPr lang="en-US" altLang="en-US" sz="2200" b="0">
              <a:latin typeface="Times New Roman" panose="02020603050405020304" pitchFamily="18" charset="0"/>
            </a:endParaRPr>
          </a:p>
        </p:txBody>
      </p:sp>
      <p:sp>
        <p:nvSpPr>
          <p:cNvPr id="89108" name="Text Box 38">
            <a:extLst>
              <a:ext uri="{FF2B5EF4-FFF2-40B4-BE49-F238E27FC236}">
                <a16:creationId xmlns:a16="http://schemas.microsoft.com/office/drawing/2014/main" id="{42CBC9D9-FB03-E845-915B-8F994ACCA4F4}"/>
              </a:ext>
            </a:extLst>
          </p:cNvPr>
          <p:cNvSpPr txBox="1">
            <a:spLocks noChangeArrowheads="1"/>
          </p:cNvSpPr>
          <p:nvPr/>
        </p:nvSpPr>
        <p:spPr bwMode="auto">
          <a:xfrm>
            <a:off x="2693988" y="3743326"/>
            <a:ext cx="176212" cy="150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r>
              <a:rPr lang="en-US" altLang="en-US" sz="1100">
                <a:latin typeface="Arial" panose="020B0604020202020204" pitchFamily="34" charset="0"/>
              </a:rPr>
              <a:t>12</a:t>
            </a:r>
            <a:endParaRPr lang="en-US" altLang="en-US" sz="2200" b="0">
              <a:latin typeface="Times New Roman" panose="02020603050405020304" pitchFamily="18" charset="0"/>
            </a:endParaRPr>
          </a:p>
        </p:txBody>
      </p:sp>
      <p:sp>
        <p:nvSpPr>
          <p:cNvPr id="89109" name="Text Box 39">
            <a:extLst>
              <a:ext uri="{FF2B5EF4-FFF2-40B4-BE49-F238E27FC236}">
                <a16:creationId xmlns:a16="http://schemas.microsoft.com/office/drawing/2014/main" id="{32CBDD16-6DB1-364B-938A-2079CE80E3EE}"/>
              </a:ext>
            </a:extLst>
          </p:cNvPr>
          <p:cNvSpPr txBox="1">
            <a:spLocks noChangeArrowheads="1"/>
          </p:cNvSpPr>
          <p:nvPr/>
        </p:nvSpPr>
        <p:spPr bwMode="auto">
          <a:xfrm>
            <a:off x="5802313" y="3743326"/>
            <a:ext cx="87312" cy="150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r>
              <a:rPr lang="en-US" altLang="en-US" sz="1100">
                <a:latin typeface="Arial" panose="020B0604020202020204" pitchFamily="34" charset="0"/>
              </a:rPr>
              <a:t>4</a:t>
            </a:r>
            <a:endParaRPr lang="en-US" altLang="en-US" sz="2200" b="0">
              <a:latin typeface="Times New Roman" panose="02020603050405020304" pitchFamily="18" charset="0"/>
            </a:endParaRPr>
          </a:p>
        </p:txBody>
      </p:sp>
      <p:sp>
        <p:nvSpPr>
          <p:cNvPr id="89110" name="Oval 40">
            <a:extLst>
              <a:ext uri="{FF2B5EF4-FFF2-40B4-BE49-F238E27FC236}">
                <a16:creationId xmlns:a16="http://schemas.microsoft.com/office/drawing/2014/main" id="{FBABEC1B-4359-9B49-A05C-E9EF157F086C}"/>
              </a:ext>
            </a:extLst>
          </p:cNvPr>
          <p:cNvSpPr>
            <a:spLocks noChangeArrowheads="1"/>
          </p:cNvSpPr>
          <p:nvPr/>
        </p:nvSpPr>
        <p:spPr bwMode="auto">
          <a:xfrm>
            <a:off x="6911975" y="2997200"/>
            <a:ext cx="1631950" cy="1301750"/>
          </a:xfrm>
          <a:prstGeom prst="ellipse">
            <a:avLst/>
          </a:prstGeom>
          <a:noFill/>
          <a:ln w="31623">
            <a:solidFill>
              <a:schemeClr val="tx1"/>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89111" name="Text Box 41">
            <a:extLst>
              <a:ext uri="{FF2B5EF4-FFF2-40B4-BE49-F238E27FC236}">
                <a16:creationId xmlns:a16="http://schemas.microsoft.com/office/drawing/2014/main" id="{C07E3FFE-97DA-DE4D-8DB9-955D038A3945}"/>
              </a:ext>
            </a:extLst>
          </p:cNvPr>
          <p:cNvSpPr txBox="1">
            <a:spLocks noChangeArrowheads="1"/>
          </p:cNvSpPr>
          <p:nvPr/>
        </p:nvSpPr>
        <p:spPr bwMode="auto">
          <a:xfrm>
            <a:off x="7632701" y="3390901"/>
            <a:ext cx="339725" cy="811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r>
              <a:rPr lang="en-US" altLang="en-US" sz="5800" b="0">
                <a:latin typeface="Arial" panose="020B0604020202020204" pitchFamily="34" charset="0"/>
              </a:rPr>
              <a:t>*</a:t>
            </a:r>
            <a:endParaRPr lang="en-US" altLang="en-US" sz="2200" b="0">
              <a:latin typeface="Times New Roman" panose="02020603050405020304" pitchFamily="18" charset="0"/>
            </a:endParaRPr>
          </a:p>
        </p:txBody>
      </p:sp>
      <p:sp>
        <p:nvSpPr>
          <p:cNvPr id="89112" name="Text Box 42">
            <a:extLst>
              <a:ext uri="{FF2B5EF4-FFF2-40B4-BE49-F238E27FC236}">
                <a16:creationId xmlns:a16="http://schemas.microsoft.com/office/drawing/2014/main" id="{CB3472C2-A788-1B4D-884E-B9035E8B5F0A}"/>
              </a:ext>
            </a:extLst>
          </p:cNvPr>
          <p:cNvSpPr txBox="1">
            <a:spLocks noChangeArrowheads="1"/>
          </p:cNvSpPr>
          <p:nvPr/>
        </p:nvSpPr>
        <p:spPr bwMode="auto">
          <a:xfrm>
            <a:off x="8088313" y="3932239"/>
            <a:ext cx="87312" cy="149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r>
              <a:rPr lang="en-US" altLang="en-US" sz="1100">
                <a:latin typeface="Arial" panose="020B0604020202020204" pitchFamily="34" charset="0"/>
              </a:rPr>
              <a:t>0</a:t>
            </a:r>
            <a:endParaRPr lang="en-US" altLang="en-US" sz="2200" b="0">
              <a:latin typeface="Times New Roman" panose="02020603050405020304" pitchFamily="18" charset="0"/>
            </a:endParaRPr>
          </a:p>
        </p:txBody>
      </p:sp>
      <p:sp>
        <p:nvSpPr>
          <p:cNvPr id="89113" name="Text Box 43">
            <a:extLst>
              <a:ext uri="{FF2B5EF4-FFF2-40B4-BE49-F238E27FC236}">
                <a16:creationId xmlns:a16="http://schemas.microsoft.com/office/drawing/2014/main" id="{B893BD51-A814-D24A-8C87-A223BA2DCE9F}"/>
              </a:ext>
            </a:extLst>
          </p:cNvPr>
          <p:cNvSpPr txBox="1">
            <a:spLocks noChangeArrowheads="1"/>
          </p:cNvSpPr>
          <p:nvPr/>
        </p:nvSpPr>
        <p:spPr bwMode="auto">
          <a:xfrm>
            <a:off x="7432676" y="3932239"/>
            <a:ext cx="417513" cy="2682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r>
              <a:rPr lang="en-US" altLang="en-US" sz="1100">
                <a:latin typeface="Arial" panose="020B0604020202020204" pitchFamily="34" charset="0"/>
              </a:rPr>
              <a:t>2 Hr</a:t>
            </a:r>
            <a:endParaRPr lang="en-US" altLang="en-US" sz="2200" b="0">
              <a:latin typeface="Times New Roman" panose="02020603050405020304" pitchFamily="18" charset="0"/>
            </a:endParaRPr>
          </a:p>
        </p:txBody>
      </p:sp>
      <p:sp>
        <p:nvSpPr>
          <p:cNvPr id="89114" name="Line 44">
            <a:extLst>
              <a:ext uri="{FF2B5EF4-FFF2-40B4-BE49-F238E27FC236}">
                <a16:creationId xmlns:a16="http://schemas.microsoft.com/office/drawing/2014/main" id="{0EFDBA3C-8E65-BD41-9AF2-8AAB5B4F9A44}"/>
              </a:ext>
            </a:extLst>
          </p:cNvPr>
          <p:cNvSpPr>
            <a:spLocks noChangeShapeType="1"/>
          </p:cNvSpPr>
          <p:nvPr/>
        </p:nvSpPr>
        <p:spPr bwMode="auto">
          <a:xfrm>
            <a:off x="8131175" y="3349625"/>
            <a:ext cx="0" cy="522288"/>
          </a:xfrm>
          <a:prstGeom prst="line">
            <a:avLst/>
          </a:prstGeom>
          <a:noFill/>
          <a:ln w="31576">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9115" name="Line 45">
            <a:extLst>
              <a:ext uri="{FF2B5EF4-FFF2-40B4-BE49-F238E27FC236}">
                <a16:creationId xmlns:a16="http://schemas.microsoft.com/office/drawing/2014/main" id="{DD15C5FF-5B7D-C24C-B1D4-65DCFD848DDC}"/>
              </a:ext>
            </a:extLst>
          </p:cNvPr>
          <p:cNvSpPr>
            <a:spLocks noChangeShapeType="1"/>
          </p:cNvSpPr>
          <p:nvPr/>
        </p:nvSpPr>
        <p:spPr bwMode="auto">
          <a:xfrm flipH="1">
            <a:off x="7008814" y="3894138"/>
            <a:ext cx="1125537" cy="0"/>
          </a:xfrm>
          <a:prstGeom prst="line">
            <a:avLst/>
          </a:prstGeom>
          <a:noFill/>
          <a:ln w="31576">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9116" name="Line 46">
            <a:extLst>
              <a:ext uri="{FF2B5EF4-FFF2-40B4-BE49-F238E27FC236}">
                <a16:creationId xmlns:a16="http://schemas.microsoft.com/office/drawing/2014/main" id="{1938D135-0F81-1348-A0EC-31743A0F6C3C}"/>
              </a:ext>
            </a:extLst>
          </p:cNvPr>
          <p:cNvSpPr>
            <a:spLocks noChangeShapeType="1"/>
          </p:cNvSpPr>
          <p:nvPr/>
        </p:nvSpPr>
        <p:spPr bwMode="auto">
          <a:xfrm flipH="1">
            <a:off x="7037389" y="3348038"/>
            <a:ext cx="1095375" cy="0"/>
          </a:xfrm>
          <a:prstGeom prst="line">
            <a:avLst/>
          </a:prstGeom>
          <a:noFill/>
          <a:ln w="31576">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9117" name="Line 47">
            <a:extLst>
              <a:ext uri="{FF2B5EF4-FFF2-40B4-BE49-F238E27FC236}">
                <a16:creationId xmlns:a16="http://schemas.microsoft.com/office/drawing/2014/main" id="{979EF30B-F2F4-1E4D-84F5-172954D32B61}"/>
              </a:ext>
            </a:extLst>
          </p:cNvPr>
          <p:cNvSpPr>
            <a:spLocks noChangeShapeType="1"/>
          </p:cNvSpPr>
          <p:nvPr/>
        </p:nvSpPr>
        <p:spPr bwMode="auto">
          <a:xfrm flipV="1">
            <a:off x="7448550" y="3349625"/>
            <a:ext cx="0" cy="520700"/>
          </a:xfrm>
          <a:prstGeom prst="line">
            <a:avLst/>
          </a:prstGeom>
          <a:noFill/>
          <a:ln w="31576">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9118" name="Text Box 48">
            <a:extLst>
              <a:ext uri="{FF2B5EF4-FFF2-40B4-BE49-F238E27FC236}">
                <a16:creationId xmlns:a16="http://schemas.microsoft.com/office/drawing/2014/main" id="{756EBB4E-D096-E446-93CB-543D4F0E7EAA}"/>
              </a:ext>
            </a:extLst>
          </p:cNvPr>
          <p:cNvSpPr txBox="1">
            <a:spLocks noChangeArrowheads="1"/>
          </p:cNvSpPr>
          <p:nvPr/>
        </p:nvSpPr>
        <p:spPr bwMode="auto">
          <a:xfrm>
            <a:off x="3973513" y="3743326"/>
            <a:ext cx="88900" cy="150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r>
              <a:rPr lang="en-US" altLang="en-US" sz="1100">
                <a:latin typeface="Arial" panose="020B0604020202020204" pitchFamily="34" charset="0"/>
              </a:rPr>
              <a:t>8</a:t>
            </a:r>
            <a:endParaRPr lang="en-US" altLang="en-US" sz="2200" b="0">
              <a:latin typeface="Times New Roman" panose="02020603050405020304" pitchFamily="18" charset="0"/>
            </a:endParaRPr>
          </a:p>
        </p:txBody>
      </p:sp>
      <p:sp>
        <p:nvSpPr>
          <p:cNvPr id="89119" name="Freeform 49">
            <a:extLst>
              <a:ext uri="{FF2B5EF4-FFF2-40B4-BE49-F238E27FC236}">
                <a16:creationId xmlns:a16="http://schemas.microsoft.com/office/drawing/2014/main" id="{CFA6969B-9618-154F-BE5B-9DCF04E5FC00}"/>
              </a:ext>
            </a:extLst>
          </p:cNvPr>
          <p:cNvSpPr>
            <a:spLocks/>
          </p:cNvSpPr>
          <p:nvPr/>
        </p:nvSpPr>
        <p:spPr bwMode="auto">
          <a:xfrm>
            <a:off x="4856164" y="2520951"/>
            <a:ext cx="2814637" cy="703263"/>
          </a:xfrm>
          <a:custGeom>
            <a:avLst/>
            <a:gdLst>
              <a:gd name="T0" fmla="*/ 2147483646 w 1951"/>
              <a:gd name="T1" fmla="*/ 2147483646 h 548"/>
              <a:gd name="T2" fmla="*/ 2147483646 w 1951"/>
              <a:gd name="T3" fmla="*/ 2147483646 h 548"/>
              <a:gd name="T4" fmla="*/ 2147483646 w 1951"/>
              <a:gd name="T5" fmla="*/ 2147483646 h 548"/>
              <a:gd name="T6" fmla="*/ 2147483646 w 1951"/>
              <a:gd name="T7" fmla="*/ 2147483646 h 548"/>
              <a:gd name="T8" fmla="*/ 2147483646 w 1951"/>
              <a:gd name="T9" fmla="*/ 2147483646 h 548"/>
              <a:gd name="T10" fmla="*/ 2147483646 w 1951"/>
              <a:gd name="T11" fmla="*/ 2147483646 h 548"/>
              <a:gd name="T12" fmla="*/ 2147483646 w 1951"/>
              <a:gd name="T13" fmla="*/ 2147483646 h 548"/>
              <a:gd name="T14" fmla="*/ 2147483646 w 1951"/>
              <a:gd name="T15" fmla="*/ 2147483646 h 548"/>
              <a:gd name="T16" fmla="*/ 2147483646 w 1951"/>
              <a:gd name="T17" fmla="*/ 2147483646 h 548"/>
              <a:gd name="T18" fmla="*/ 2147483646 w 1951"/>
              <a:gd name="T19" fmla="*/ 0 h 548"/>
              <a:gd name="T20" fmla="*/ 2147483646 w 1951"/>
              <a:gd name="T21" fmla="*/ 2147483646 h 548"/>
              <a:gd name="T22" fmla="*/ 2147483646 w 1951"/>
              <a:gd name="T23" fmla="*/ 2147483646 h 548"/>
              <a:gd name="T24" fmla="*/ 2147483646 w 1951"/>
              <a:gd name="T25" fmla="*/ 2147483646 h 548"/>
              <a:gd name="T26" fmla="*/ 2147483646 w 1951"/>
              <a:gd name="T27" fmla="*/ 2147483646 h 548"/>
              <a:gd name="T28" fmla="*/ 2147483646 w 1951"/>
              <a:gd name="T29" fmla="*/ 2147483646 h 548"/>
              <a:gd name="T30" fmla="*/ 2147483646 w 1951"/>
              <a:gd name="T31" fmla="*/ 2147483646 h 548"/>
              <a:gd name="T32" fmla="*/ 0 w 1951"/>
              <a:gd name="T33" fmla="*/ 2147483646 h 54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1951" h="548">
                <a:moveTo>
                  <a:pt x="1950" y="547"/>
                </a:moveTo>
                <a:lnTo>
                  <a:pt x="1857" y="434"/>
                </a:lnTo>
                <a:lnTo>
                  <a:pt x="1755" y="332"/>
                </a:lnTo>
                <a:lnTo>
                  <a:pt x="1645" y="244"/>
                </a:lnTo>
                <a:lnTo>
                  <a:pt x="1529" y="169"/>
                </a:lnTo>
                <a:lnTo>
                  <a:pt x="1405" y="108"/>
                </a:lnTo>
                <a:lnTo>
                  <a:pt x="1279" y="60"/>
                </a:lnTo>
                <a:lnTo>
                  <a:pt x="1149" y="27"/>
                </a:lnTo>
                <a:lnTo>
                  <a:pt x="1016" y="5"/>
                </a:lnTo>
                <a:lnTo>
                  <a:pt x="881" y="0"/>
                </a:lnTo>
                <a:lnTo>
                  <a:pt x="747" y="7"/>
                </a:lnTo>
                <a:lnTo>
                  <a:pt x="613" y="29"/>
                </a:lnTo>
                <a:lnTo>
                  <a:pt x="482" y="65"/>
                </a:lnTo>
                <a:lnTo>
                  <a:pt x="354" y="116"/>
                </a:lnTo>
                <a:lnTo>
                  <a:pt x="229" y="180"/>
                </a:lnTo>
                <a:lnTo>
                  <a:pt x="110" y="260"/>
                </a:lnTo>
                <a:lnTo>
                  <a:pt x="0" y="353"/>
                </a:lnTo>
              </a:path>
            </a:pathLst>
          </a:custGeom>
          <a:noFill/>
          <a:ln w="31576" cap="flat" cmpd="sng">
            <a:solidFill>
              <a:schemeClr val="tx1"/>
            </a:solidFill>
            <a:prstDash val="solid"/>
            <a:round/>
            <a:headEnd type="triangl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9120" name="Text Box 50">
            <a:extLst>
              <a:ext uri="{FF2B5EF4-FFF2-40B4-BE49-F238E27FC236}">
                <a16:creationId xmlns:a16="http://schemas.microsoft.com/office/drawing/2014/main" id="{28B72E26-7B7E-2043-8FC4-60721512B495}"/>
              </a:ext>
            </a:extLst>
          </p:cNvPr>
          <p:cNvSpPr txBox="1">
            <a:spLocks noChangeArrowheads="1"/>
          </p:cNvSpPr>
          <p:nvPr/>
        </p:nvSpPr>
        <p:spPr bwMode="auto">
          <a:xfrm rot="10800000">
            <a:off x="5746750" y="3883025"/>
            <a:ext cx="2344738" cy="719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r>
              <a:rPr lang="en-US" altLang="en-US" sz="4900">
                <a:latin typeface="Symbol" pitchFamily="2" charset="2"/>
              </a:rPr>
              <a:t>¯</a:t>
            </a:r>
            <a:endParaRPr lang="en-US" altLang="en-US" sz="2200" b="0">
              <a:latin typeface="Times New Roman" panose="02020603050405020304" pitchFamily="18" charset="0"/>
            </a:endParaRPr>
          </a:p>
        </p:txBody>
      </p:sp>
      <p:sp useBgFill="1">
        <p:nvSpPr>
          <p:cNvPr id="89121" name="Rectangle 51">
            <a:extLst>
              <a:ext uri="{FF2B5EF4-FFF2-40B4-BE49-F238E27FC236}">
                <a16:creationId xmlns:a16="http://schemas.microsoft.com/office/drawing/2014/main" id="{69D8CF9A-EEA4-504E-9B29-31534FFFD3E5}"/>
              </a:ext>
            </a:extLst>
          </p:cNvPr>
          <p:cNvSpPr>
            <a:spLocks noChangeArrowheads="1"/>
          </p:cNvSpPr>
          <p:nvPr/>
        </p:nvSpPr>
        <p:spPr bwMode="auto">
          <a:xfrm>
            <a:off x="5665789" y="2466975"/>
            <a:ext cx="1177925" cy="184150"/>
          </a:xfrm>
          <a:prstGeom prst="rect">
            <a:avLst/>
          </a:prstGeom>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89122" name="Text Box 52">
            <a:extLst>
              <a:ext uri="{FF2B5EF4-FFF2-40B4-BE49-F238E27FC236}">
                <a16:creationId xmlns:a16="http://schemas.microsoft.com/office/drawing/2014/main" id="{407E2445-623D-EA41-B3BF-D03A1793FD6C}"/>
              </a:ext>
            </a:extLst>
          </p:cNvPr>
          <p:cNvSpPr txBox="1">
            <a:spLocks noChangeArrowheads="1"/>
          </p:cNvSpPr>
          <p:nvPr/>
        </p:nvSpPr>
        <p:spPr bwMode="auto">
          <a:xfrm>
            <a:off x="5665789" y="2466975"/>
            <a:ext cx="1392237" cy="2936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r>
              <a:rPr lang="en-US" altLang="en-US" sz="1300">
                <a:latin typeface="Arial" panose="020B0604020202020204" pitchFamily="34" charset="0"/>
              </a:rPr>
              <a:t>Comparison 1</a:t>
            </a:r>
            <a:endParaRPr lang="en-US" altLang="en-US" sz="2200" b="0">
              <a:latin typeface="Times New Roman" panose="02020603050405020304" pitchFamily="18" charset="0"/>
            </a:endParaRPr>
          </a:p>
        </p:txBody>
      </p:sp>
      <p:sp useBgFill="1">
        <p:nvSpPr>
          <p:cNvPr id="89123" name="Rectangle 53">
            <a:extLst>
              <a:ext uri="{FF2B5EF4-FFF2-40B4-BE49-F238E27FC236}">
                <a16:creationId xmlns:a16="http://schemas.microsoft.com/office/drawing/2014/main" id="{BF300ACA-4610-044B-A0A0-82D710D0842F}"/>
              </a:ext>
            </a:extLst>
          </p:cNvPr>
          <p:cNvSpPr>
            <a:spLocks noChangeArrowheads="1"/>
          </p:cNvSpPr>
          <p:nvPr/>
        </p:nvSpPr>
        <p:spPr bwMode="auto">
          <a:xfrm>
            <a:off x="5527675" y="5051425"/>
            <a:ext cx="1316038" cy="184150"/>
          </a:xfrm>
          <a:prstGeom prst="rect">
            <a:avLst/>
          </a:prstGeom>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useBgFill="1">
        <p:nvSpPr>
          <p:cNvPr id="89124" name="Rectangle 56">
            <a:extLst>
              <a:ext uri="{FF2B5EF4-FFF2-40B4-BE49-F238E27FC236}">
                <a16:creationId xmlns:a16="http://schemas.microsoft.com/office/drawing/2014/main" id="{BDAABA98-EAA3-0642-8464-C3E364809E36}"/>
              </a:ext>
            </a:extLst>
          </p:cNvPr>
          <p:cNvSpPr>
            <a:spLocks noChangeArrowheads="1"/>
          </p:cNvSpPr>
          <p:nvPr/>
        </p:nvSpPr>
        <p:spPr bwMode="auto">
          <a:xfrm>
            <a:off x="8575676" y="6281738"/>
            <a:ext cx="207963" cy="184150"/>
          </a:xfrm>
          <a:prstGeom prst="rect">
            <a:avLst/>
          </a:prstGeom>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89125" name="Rectangle 59">
            <a:extLst>
              <a:ext uri="{FF2B5EF4-FFF2-40B4-BE49-F238E27FC236}">
                <a16:creationId xmlns:a16="http://schemas.microsoft.com/office/drawing/2014/main" id="{2F967A64-9ABA-444C-A000-DDB447898E2B}"/>
              </a:ext>
            </a:extLst>
          </p:cNvPr>
          <p:cNvSpPr>
            <a:spLocks noGrp="1" noChangeArrowheads="1"/>
          </p:cNvSpPr>
          <p:nvPr>
            <p:ph type="title"/>
          </p:nvPr>
        </p:nvSpPr>
        <p:spPr>
          <a:noFill/>
        </p:spPr>
        <p:txBody>
          <a:bodyPr/>
          <a:lstStyle/>
          <a:p>
            <a:pPr eaLnBrk="1" hangingPunct="1"/>
            <a:r>
              <a:rPr lang="en-US" altLang="en-US" sz="3200"/>
              <a:t>Estimation in Case-crossover</a:t>
            </a:r>
            <a:br>
              <a:rPr lang="en-US" altLang="en-US" sz="3200"/>
            </a:br>
            <a:r>
              <a:rPr lang="en-US" altLang="en-US" sz="3200"/>
              <a:t> </a:t>
            </a:r>
            <a:r>
              <a:rPr lang="en-US" altLang="en-US" sz="2400"/>
              <a:t>Usual frequency approach</a:t>
            </a:r>
            <a:endParaRPr lang="en-US" altLang="en-US" sz="3200"/>
          </a:p>
        </p:txBody>
      </p:sp>
      <p:sp>
        <p:nvSpPr>
          <p:cNvPr id="40" name="TextBox 5">
            <a:extLst>
              <a:ext uri="{FF2B5EF4-FFF2-40B4-BE49-F238E27FC236}">
                <a16:creationId xmlns:a16="http://schemas.microsoft.com/office/drawing/2014/main" id="{4C0D730D-85A6-46B6-A0F6-F2E4F8641924}"/>
              </a:ext>
            </a:extLst>
          </p:cNvPr>
          <p:cNvSpPr txBox="1">
            <a:spLocks noChangeArrowheads="1"/>
          </p:cNvSpPr>
          <p:nvPr/>
        </p:nvSpPr>
        <p:spPr bwMode="auto">
          <a:xfrm>
            <a:off x="3113451" y="5562600"/>
            <a:ext cx="464588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800">
                <a:solidFill>
                  <a:schemeClr val="tx1"/>
                </a:solidFill>
                <a:latin typeface="Verdana" panose="020B0604030504040204" pitchFamily="34" charset="0"/>
                <a:ea typeface="MS PGothic" panose="020B0600070205080204" pitchFamily="34" charset="-128"/>
              </a:defRPr>
            </a:lvl1pPr>
            <a:lvl2pPr marL="37931725" indent="-37474525">
              <a:defRPr sz="2800">
                <a:solidFill>
                  <a:schemeClr val="tx1"/>
                </a:solidFill>
                <a:latin typeface="Verdana" panose="020B0604030504040204" pitchFamily="34" charset="0"/>
                <a:ea typeface="MS PGothic" panose="020B0600070205080204" pitchFamily="34" charset="-128"/>
              </a:defRPr>
            </a:lvl2pPr>
            <a:lvl3pPr>
              <a:defRPr sz="2800">
                <a:solidFill>
                  <a:schemeClr val="tx1"/>
                </a:solidFill>
                <a:latin typeface="Verdana" panose="020B0604030504040204" pitchFamily="34" charset="0"/>
                <a:ea typeface="MS PGothic" panose="020B0600070205080204" pitchFamily="34" charset="-128"/>
              </a:defRPr>
            </a:lvl3pPr>
            <a:lvl4pPr>
              <a:defRPr sz="2800">
                <a:solidFill>
                  <a:schemeClr val="tx1"/>
                </a:solidFill>
                <a:latin typeface="Verdana" panose="020B0604030504040204" pitchFamily="34" charset="0"/>
                <a:ea typeface="MS PGothic" panose="020B0600070205080204" pitchFamily="34" charset="-128"/>
              </a:defRPr>
            </a:lvl4pPr>
            <a:lvl5pPr>
              <a:defRPr sz="2800">
                <a:solidFill>
                  <a:schemeClr val="tx1"/>
                </a:solidFill>
                <a:latin typeface="Verdana" panose="020B0604030504040204" pitchFamily="34" charset="0"/>
                <a:ea typeface="MS PGothic" panose="020B0600070205080204" pitchFamily="34" charset="-128"/>
              </a:defRPr>
            </a:lvl5pPr>
            <a:lvl6pPr marL="457200" eaLnBrk="0" fontAlgn="base" hangingPunct="0">
              <a:spcBef>
                <a:spcPct val="0"/>
              </a:spcBef>
              <a:spcAft>
                <a:spcPct val="0"/>
              </a:spcAft>
              <a:defRPr sz="2800">
                <a:solidFill>
                  <a:schemeClr val="tx1"/>
                </a:solidFill>
                <a:latin typeface="Verdana" panose="020B0604030504040204" pitchFamily="34" charset="0"/>
                <a:ea typeface="MS PGothic" panose="020B0600070205080204" pitchFamily="34" charset="-128"/>
              </a:defRPr>
            </a:lvl6pPr>
            <a:lvl7pPr marL="914400" eaLnBrk="0" fontAlgn="base" hangingPunct="0">
              <a:spcBef>
                <a:spcPct val="0"/>
              </a:spcBef>
              <a:spcAft>
                <a:spcPct val="0"/>
              </a:spcAft>
              <a:defRPr sz="2800">
                <a:solidFill>
                  <a:schemeClr val="tx1"/>
                </a:solidFill>
                <a:latin typeface="Verdana" panose="020B0604030504040204" pitchFamily="34" charset="0"/>
                <a:ea typeface="MS PGothic" panose="020B0600070205080204" pitchFamily="34" charset="-128"/>
              </a:defRPr>
            </a:lvl7pPr>
            <a:lvl8pPr marL="1371600" eaLnBrk="0" fontAlgn="base" hangingPunct="0">
              <a:spcBef>
                <a:spcPct val="0"/>
              </a:spcBef>
              <a:spcAft>
                <a:spcPct val="0"/>
              </a:spcAft>
              <a:defRPr sz="2800">
                <a:solidFill>
                  <a:schemeClr val="tx1"/>
                </a:solidFill>
                <a:latin typeface="Verdana" panose="020B0604030504040204" pitchFamily="34" charset="0"/>
                <a:ea typeface="MS PGothic" panose="020B0600070205080204" pitchFamily="34" charset="-128"/>
              </a:defRPr>
            </a:lvl8pPr>
            <a:lvl9pPr marL="1828800" eaLnBrk="0" fontAlgn="base" hangingPunct="0">
              <a:spcBef>
                <a:spcPct val="0"/>
              </a:spcBef>
              <a:spcAft>
                <a:spcPct val="0"/>
              </a:spcAft>
              <a:defRPr sz="2800">
                <a:solidFill>
                  <a:schemeClr val="tx1"/>
                </a:solidFill>
                <a:latin typeface="Verdana" panose="020B0604030504040204" pitchFamily="34" charset="0"/>
                <a:ea typeface="MS PGothic" panose="020B0600070205080204" pitchFamily="34" charset="-128"/>
              </a:defRPr>
            </a:lvl9pPr>
          </a:lstStyle>
          <a:p>
            <a:pPr algn="ctr" eaLnBrk="1" hangingPunct="1">
              <a:defRPr/>
            </a:pPr>
            <a:r>
              <a:rPr lang="en-US" altLang="en-US" sz="1800" dirty="0">
                <a:latin typeface="+mn-lt"/>
              </a:rPr>
              <a:t>Mueller JE. Am J </a:t>
            </a:r>
            <a:r>
              <a:rPr lang="en-US" altLang="en-US" sz="1800" dirty="0" err="1">
                <a:latin typeface="+mn-lt"/>
              </a:rPr>
              <a:t>Cardiol</a:t>
            </a:r>
            <a:r>
              <a:rPr lang="en-US" altLang="en-US" sz="1800" dirty="0">
                <a:latin typeface="+mn-lt"/>
              </a:rPr>
              <a:t> 2000;86(</a:t>
            </a:r>
            <a:r>
              <a:rPr lang="en-US" altLang="en-US" sz="1800" dirty="0" err="1">
                <a:latin typeface="+mn-lt"/>
              </a:rPr>
              <a:t>suppl</a:t>
            </a:r>
            <a:r>
              <a:rPr lang="en-US" altLang="en-US" sz="1800" dirty="0">
                <a:latin typeface="+mn-lt"/>
              </a:rPr>
              <a:t>):14F–18</a:t>
            </a:r>
          </a:p>
        </p:txBody>
      </p:sp>
    </p:spTree>
    <p:extLst>
      <p:ext uri="{BB962C8B-B14F-4D97-AF65-F5344CB8AC3E}">
        <p14:creationId xmlns:p14="http://schemas.microsoft.com/office/powerpoint/2010/main" val="3992380124"/>
      </p:ext>
    </p:extLst>
  </p:cSld>
  <p:clrMapOvr>
    <a:masterClrMapping/>
  </p:clrMapOvr>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a:extLst>
              <a:ext uri="{FF2B5EF4-FFF2-40B4-BE49-F238E27FC236}">
                <a16:creationId xmlns:a16="http://schemas.microsoft.com/office/drawing/2014/main" id="{0BF65458-510B-6941-8204-9EB2B5D3BD37}"/>
              </a:ext>
            </a:extLst>
          </p:cNvPr>
          <p:cNvSpPr>
            <a:spLocks noGrp="1" noChangeArrowheads="1"/>
          </p:cNvSpPr>
          <p:nvPr>
            <p:ph type="title"/>
          </p:nvPr>
        </p:nvSpPr>
        <p:spPr>
          <a:xfrm>
            <a:off x="1981200" y="457200"/>
            <a:ext cx="8229600" cy="1295400"/>
          </a:xfrm>
        </p:spPr>
        <p:txBody>
          <a:bodyPr/>
          <a:lstStyle/>
          <a:p>
            <a:pPr eaLnBrk="1" hangingPunct="1"/>
            <a:r>
              <a:rPr lang="en-US" altLang="en-US"/>
              <a:t>Case-Crossover Study</a:t>
            </a:r>
          </a:p>
        </p:txBody>
      </p:sp>
      <p:sp>
        <p:nvSpPr>
          <p:cNvPr id="87043" name="Rectangle 3">
            <a:extLst>
              <a:ext uri="{FF2B5EF4-FFF2-40B4-BE49-F238E27FC236}">
                <a16:creationId xmlns:a16="http://schemas.microsoft.com/office/drawing/2014/main" id="{A4B606BD-313A-A146-9325-1F08F6D8F163}"/>
              </a:ext>
            </a:extLst>
          </p:cNvPr>
          <p:cNvSpPr>
            <a:spLocks noGrp="1" noChangeArrowheads="1"/>
          </p:cNvSpPr>
          <p:nvPr>
            <p:ph type="body" idx="1"/>
          </p:nvPr>
        </p:nvSpPr>
        <p:spPr>
          <a:xfrm>
            <a:off x="2590800" y="1524000"/>
            <a:ext cx="8839200" cy="5181600"/>
          </a:xfrm>
        </p:spPr>
        <p:txBody>
          <a:bodyPr/>
          <a:lstStyle/>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p:txBody>
      </p:sp>
      <p:sp>
        <p:nvSpPr>
          <p:cNvPr id="87044" name="Slide Number Placeholder 3">
            <a:extLst>
              <a:ext uri="{FF2B5EF4-FFF2-40B4-BE49-F238E27FC236}">
                <a16:creationId xmlns:a16="http://schemas.microsoft.com/office/drawing/2014/main" id="{B8691231-0E86-AA46-9243-FBA88EC9E22D}"/>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3C09B4A6-232B-2A4E-B540-A51D07D26508}" type="slidenum">
              <a:rPr lang="en-US" altLang="en-US" sz="1400" b="0">
                <a:latin typeface="Arial" panose="020B0604020202020204" pitchFamily="34" charset="0"/>
                <a:ea typeface="MS PGothic" panose="020B0600070205080204" pitchFamily="34" charset="-128"/>
              </a:rPr>
              <a:pPr>
                <a:spcBef>
                  <a:spcPct val="0"/>
                </a:spcBef>
                <a:buFontTx/>
                <a:buNone/>
              </a:pPr>
              <a:t>56</a:t>
            </a:fld>
            <a:endParaRPr lang="en-US" altLang="en-US" sz="1400" b="0">
              <a:latin typeface="Arial" panose="020B0604020202020204" pitchFamily="34" charset="0"/>
              <a:ea typeface="MS PGothic" panose="020B0600070205080204" pitchFamily="34" charset="-128"/>
            </a:endParaRPr>
          </a:p>
        </p:txBody>
      </p:sp>
      <p:grpSp>
        <p:nvGrpSpPr>
          <p:cNvPr id="2" name="Group 209">
            <a:extLst>
              <a:ext uri="{FF2B5EF4-FFF2-40B4-BE49-F238E27FC236}">
                <a16:creationId xmlns:a16="http://schemas.microsoft.com/office/drawing/2014/main" id="{38524CD3-401B-C346-A1E6-F860AA58CFB6}"/>
              </a:ext>
            </a:extLst>
          </p:cNvPr>
          <p:cNvGrpSpPr>
            <a:grpSpLocks/>
          </p:cNvGrpSpPr>
          <p:nvPr/>
        </p:nvGrpSpPr>
        <p:grpSpPr bwMode="auto">
          <a:xfrm>
            <a:off x="5638801" y="1828801"/>
            <a:ext cx="3485426" cy="1558809"/>
            <a:chOff x="2160" y="480"/>
            <a:chExt cx="2352" cy="994"/>
          </a:xfrm>
        </p:grpSpPr>
        <p:grpSp>
          <p:nvGrpSpPr>
            <p:cNvPr id="87054" name="Group 165">
              <a:extLst>
                <a:ext uri="{FF2B5EF4-FFF2-40B4-BE49-F238E27FC236}">
                  <a16:creationId xmlns:a16="http://schemas.microsoft.com/office/drawing/2014/main" id="{932EABB0-0E6A-3742-9848-B9F7D6EE86E7}"/>
                </a:ext>
              </a:extLst>
            </p:cNvPr>
            <p:cNvGrpSpPr>
              <a:grpSpLocks/>
            </p:cNvGrpSpPr>
            <p:nvPr/>
          </p:nvGrpSpPr>
          <p:grpSpPr bwMode="auto">
            <a:xfrm>
              <a:off x="3142" y="480"/>
              <a:ext cx="1370" cy="994"/>
              <a:chOff x="214" y="528"/>
              <a:chExt cx="1370" cy="994"/>
            </a:xfrm>
          </p:grpSpPr>
          <p:sp>
            <p:nvSpPr>
              <p:cNvPr id="87056" name="Line 39">
                <a:extLst>
                  <a:ext uri="{FF2B5EF4-FFF2-40B4-BE49-F238E27FC236}">
                    <a16:creationId xmlns:a16="http://schemas.microsoft.com/office/drawing/2014/main" id="{A48BC404-8ED4-BB43-8B2C-73B98BA3CA3D}"/>
                  </a:ext>
                </a:extLst>
              </p:cNvPr>
              <p:cNvSpPr>
                <a:spLocks noChangeShapeType="1"/>
              </p:cNvSpPr>
              <p:nvPr/>
            </p:nvSpPr>
            <p:spPr bwMode="auto">
              <a:xfrm>
                <a:off x="384" y="1104"/>
                <a:ext cx="976"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nvGrpSpPr>
              <p:cNvPr id="87057" name="Group 153">
                <a:extLst>
                  <a:ext uri="{FF2B5EF4-FFF2-40B4-BE49-F238E27FC236}">
                    <a16:creationId xmlns:a16="http://schemas.microsoft.com/office/drawing/2014/main" id="{CE039D33-5AD3-9C43-8D07-EE3F893A71B7}"/>
                  </a:ext>
                </a:extLst>
              </p:cNvPr>
              <p:cNvGrpSpPr>
                <a:grpSpLocks/>
              </p:cNvGrpSpPr>
              <p:nvPr/>
            </p:nvGrpSpPr>
            <p:grpSpPr bwMode="auto">
              <a:xfrm>
                <a:off x="240" y="528"/>
                <a:ext cx="1289" cy="491"/>
                <a:chOff x="336" y="528"/>
                <a:chExt cx="1289" cy="491"/>
              </a:xfrm>
            </p:grpSpPr>
            <p:sp>
              <p:nvSpPr>
                <p:cNvPr id="87061" name="Text Box 35">
                  <a:extLst>
                    <a:ext uri="{FF2B5EF4-FFF2-40B4-BE49-F238E27FC236}">
                      <a16:creationId xmlns:a16="http://schemas.microsoft.com/office/drawing/2014/main" id="{3C257D9D-06F5-304B-B521-21B43D742443}"/>
                    </a:ext>
                  </a:extLst>
                </p:cNvPr>
                <p:cNvSpPr txBox="1">
                  <a:spLocks noChangeArrowheads="1"/>
                </p:cNvSpPr>
                <p:nvPr/>
              </p:nvSpPr>
              <p:spPr bwMode="auto">
                <a:xfrm>
                  <a:off x="336" y="528"/>
                  <a:ext cx="432" cy="4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50000"/>
                    </a:spcBef>
                    <a:buFontTx/>
                    <a:buNone/>
                  </a:pPr>
                  <a:r>
                    <a:rPr lang="en-US" altLang="en-US" sz="4400">
                      <a:latin typeface="Symbol" pitchFamily="2" charset="2"/>
                      <a:ea typeface="MS PGothic" panose="020B0600070205080204" pitchFamily="34" charset="-128"/>
                    </a:rPr>
                    <a:t>S</a:t>
                  </a:r>
                </a:p>
              </p:txBody>
            </p:sp>
            <p:sp>
              <p:nvSpPr>
                <p:cNvPr id="87062" name="Text Box 36">
                  <a:extLst>
                    <a:ext uri="{FF2B5EF4-FFF2-40B4-BE49-F238E27FC236}">
                      <a16:creationId xmlns:a16="http://schemas.microsoft.com/office/drawing/2014/main" id="{6806E9B6-44A1-464A-B400-5149B452E47A}"/>
                    </a:ext>
                  </a:extLst>
                </p:cNvPr>
                <p:cNvSpPr txBox="1">
                  <a:spLocks noChangeArrowheads="1"/>
                </p:cNvSpPr>
                <p:nvPr/>
              </p:nvSpPr>
              <p:spPr bwMode="auto">
                <a:xfrm>
                  <a:off x="617" y="592"/>
                  <a:ext cx="1008" cy="3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50000"/>
                    </a:spcBef>
                    <a:buFontTx/>
                    <a:buNone/>
                  </a:pPr>
                  <a:r>
                    <a:rPr lang="en-US" altLang="en-US">
                      <a:latin typeface="Arial" panose="020B0604020202020204" pitchFamily="34" charset="0"/>
                      <a:ea typeface="MS PGothic" panose="020B0600070205080204" pitchFamily="34" charset="-128"/>
                    </a:rPr>
                    <a:t>a</a:t>
                  </a:r>
                  <a:r>
                    <a:rPr lang="en-US" altLang="en-US" baseline="-25000">
                      <a:latin typeface="Arial" panose="020B0604020202020204" pitchFamily="34" charset="0"/>
                      <a:ea typeface="MS PGothic" panose="020B0600070205080204" pitchFamily="34" charset="-128"/>
                    </a:rPr>
                    <a:t>i</a:t>
                  </a:r>
                  <a:r>
                    <a:rPr lang="en-US" altLang="en-US">
                      <a:latin typeface="Arial" panose="020B0604020202020204" pitchFamily="34" charset="0"/>
                      <a:ea typeface="MS PGothic" panose="020B0600070205080204" pitchFamily="34" charset="-128"/>
                    </a:rPr>
                    <a:t> </a:t>
                  </a:r>
                  <a:r>
                    <a:rPr lang="en-US" altLang="en-US" baseline="-1000">
                      <a:latin typeface="Arial" panose="020B0604020202020204" pitchFamily="34" charset="0"/>
                      <a:ea typeface="MS PGothic" panose="020B0600070205080204" pitchFamily="34" charset="-128"/>
                    </a:rPr>
                    <a:t>*</a:t>
                  </a:r>
                  <a:r>
                    <a:rPr lang="en-US" altLang="en-US">
                      <a:latin typeface="Arial" panose="020B0604020202020204" pitchFamily="34" charset="0"/>
                      <a:ea typeface="MS PGothic" panose="020B0600070205080204" pitchFamily="34" charset="-128"/>
                    </a:rPr>
                    <a:t> t</a:t>
                  </a:r>
                  <a:r>
                    <a:rPr lang="en-US" altLang="en-US" baseline="-25000">
                      <a:latin typeface="Arial" panose="020B0604020202020204" pitchFamily="34" charset="0"/>
                      <a:ea typeface="MS PGothic" panose="020B0600070205080204" pitchFamily="34" charset="-128"/>
                    </a:rPr>
                    <a:t>0i </a:t>
                  </a:r>
                </a:p>
              </p:txBody>
            </p:sp>
          </p:grpSp>
          <p:grpSp>
            <p:nvGrpSpPr>
              <p:cNvPr id="87058" name="Group 152">
                <a:extLst>
                  <a:ext uri="{FF2B5EF4-FFF2-40B4-BE49-F238E27FC236}">
                    <a16:creationId xmlns:a16="http://schemas.microsoft.com/office/drawing/2014/main" id="{ECC4CFAE-80D7-AB40-93C3-F449869D05B5}"/>
                  </a:ext>
                </a:extLst>
              </p:cNvPr>
              <p:cNvGrpSpPr>
                <a:grpSpLocks/>
              </p:cNvGrpSpPr>
              <p:nvPr/>
            </p:nvGrpSpPr>
            <p:grpSpPr bwMode="auto">
              <a:xfrm>
                <a:off x="214" y="1031"/>
                <a:ext cx="1370" cy="491"/>
                <a:chOff x="310" y="1271"/>
                <a:chExt cx="1370" cy="491"/>
              </a:xfrm>
            </p:grpSpPr>
            <p:sp>
              <p:nvSpPr>
                <p:cNvPr id="87059" name="Text Box 37">
                  <a:extLst>
                    <a:ext uri="{FF2B5EF4-FFF2-40B4-BE49-F238E27FC236}">
                      <a16:creationId xmlns:a16="http://schemas.microsoft.com/office/drawing/2014/main" id="{977481F8-DD39-A447-A460-5E97FF49944A}"/>
                    </a:ext>
                  </a:extLst>
                </p:cNvPr>
                <p:cNvSpPr txBox="1">
                  <a:spLocks noChangeArrowheads="1"/>
                </p:cNvSpPr>
                <p:nvPr/>
              </p:nvSpPr>
              <p:spPr bwMode="auto">
                <a:xfrm>
                  <a:off x="310" y="1271"/>
                  <a:ext cx="432" cy="4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50000"/>
                    </a:spcBef>
                    <a:buFontTx/>
                    <a:buNone/>
                  </a:pPr>
                  <a:r>
                    <a:rPr lang="en-US" altLang="en-US" sz="4400">
                      <a:latin typeface="Symbol" pitchFamily="2" charset="2"/>
                      <a:ea typeface="MS PGothic" panose="020B0600070205080204" pitchFamily="34" charset="-128"/>
                    </a:rPr>
                    <a:t>S</a:t>
                  </a:r>
                </a:p>
              </p:txBody>
            </p:sp>
            <p:sp>
              <p:nvSpPr>
                <p:cNvPr id="87060" name="Text Box 38">
                  <a:extLst>
                    <a:ext uri="{FF2B5EF4-FFF2-40B4-BE49-F238E27FC236}">
                      <a16:creationId xmlns:a16="http://schemas.microsoft.com/office/drawing/2014/main" id="{9C91EEB9-7AB4-7343-A000-C31E2FABB39E}"/>
                    </a:ext>
                  </a:extLst>
                </p:cNvPr>
                <p:cNvSpPr txBox="1">
                  <a:spLocks noChangeArrowheads="1"/>
                </p:cNvSpPr>
                <p:nvPr/>
              </p:nvSpPr>
              <p:spPr bwMode="auto">
                <a:xfrm>
                  <a:off x="576" y="1344"/>
                  <a:ext cx="1104" cy="3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50000"/>
                    </a:spcBef>
                    <a:buFontTx/>
                    <a:buNone/>
                  </a:pPr>
                  <a:r>
                    <a:rPr lang="en-US" altLang="en-US">
                      <a:latin typeface="Arial" panose="020B0604020202020204" pitchFamily="34" charset="0"/>
                      <a:ea typeface="MS PGothic" panose="020B0600070205080204" pitchFamily="34" charset="-128"/>
                    </a:rPr>
                    <a:t>b</a:t>
                  </a:r>
                  <a:r>
                    <a:rPr lang="en-US" altLang="en-US" baseline="-25000">
                      <a:latin typeface="Arial" panose="020B0604020202020204" pitchFamily="34" charset="0"/>
                      <a:ea typeface="MS PGothic" panose="020B0600070205080204" pitchFamily="34" charset="-128"/>
                    </a:rPr>
                    <a:t>i</a:t>
                  </a:r>
                  <a:r>
                    <a:rPr lang="en-US" altLang="en-US">
                      <a:latin typeface="Arial" panose="020B0604020202020204" pitchFamily="34" charset="0"/>
                      <a:ea typeface="MS PGothic" panose="020B0600070205080204" pitchFamily="34" charset="-128"/>
                    </a:rPr>
                    <a:t> </a:t>
                  </a:r>
                  <a:r>
                    <a:rPr lang="en-US" altLang="en-US" baseline="-1000">
                      <a:latin typeface="Arial" panose="020B0604020202020204" pitchFamily="34" charset="0"/>
                      <a:ea typeface="MS PGothic" panose="020B0600070205080204" pitchFamily="34" charset="-128"/>
                    </a:rPr>
                    <a:t>*</a:t>
                  </a:r>
                  <a:r>
                    <a:rPr lang="en-US" altLang="en-US">
                      <a:latin typeface="Arial" panose="020B0604020202020204" pitchFamily="34" charset="0"/>
                      <a:ea typeface="MS PGothic" panose="020B0600070205080204" pitchFamily="34" charset="-128"/>
                    </a:rPr>
                    <a:t> t</a:t>
                  </a:r>
                  <a:r>
                    <a:rPr lang="en-US" altLang="en-US" baseline="-25000">
                      <a:latin typeface="Arial" panose="020B0604020202020204" pitchFamily="34" charset="0"/>
                      <a:ea typeface="MS PGothic" panose="020B0600070205080204" pitchFamily="34" charset="-128"/>
                    </a:rPr>
                    <a:t>Ei</a:t>
                  </a:r>
                </a:p>
              </p:txBody>
            </p:sp>
          </p:grpSp>
        </p:grpSp>
        <p:sp>
          <p:nvSpPr>
            <p:cNvPr id="87055" name="Text Box 206">
              <a:extLst>
                <a:ext uri="{FF2B5EF4-FFF2-40B4-BE49-F238E27FC236}">
                  <a16:creationId xmlns:a16="http://schemas.microsoft.com/office/drawing/2014/main" id="{C1D1A84F-865D-714C-A3F1-9F7913216AF6}"/>
                </a:ext>
              </a:extLst>
            </p:cNvPr>
            <p:cNvSpPr txBox="1">
              <a:spLocks noChangeArrowheads="1"/>
            </p:cNvSpPr>
            <p:nvPr/>
          </p:nvSpPr>
          <p:spPr bwMode="auto">
            <a:xfrm>
              <a:off x="2160" y="864"/>
              <a:ext cx="912" cy="2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50000"/>
                </a:spcBef>
                <a:buFontTx/>
                <a:buNone/>
              </a:pPr>
              <a:r>
                <a:rPr lang="en-US" altLang="en-US" sz="2400" dirty="0">
                  <a:latin typeface="Arial" panose="020B0604020202020204" pitchFamily="34" charset="0"/>
                  <a:ea typeface="MS PGothic" panose="020B0600070205080204" pitchFamily="34" charset="-128"/>
                </a:rPr>
                <a:t>RR</a:t>
              </a:r>
              <a:r>
                <a:rPr lang="en-US" altLang="en-US" sz="2400" baseline="-25000" dirty="0">
                  <a:latin typeface="Arial" panose="020B0604020202020204" pitchFamily="34" charset="0"/>
                  <a:ea typeface="MS PGothic" panose="020B0600070205080204" pitchFamily="34" charset="-128"/>
                </a:rPr>
                <a:t>MH</a:t>
              </a:r>
              <a:r>
                <a:rPr lang="en-US" altLang="en-US" sz="2400" dirty="0">
                  <a:latin typeface="Arial" panose="020B0604020202020204" pitchFamily="34" charset="0"/>
                  <a:ea typeface="MS PGothic" panose="020B0600070205080204" pitchFamily="34" charset="-128"/>
                </a:rPr>
                <a:t> =</a:t>
              </a:r>
              <a:endParaRPr lang="en-US" altLang="en-US" sz="2400" baseline="-25000" dirty="0">
                <a:latin typeface="Arial" panose="020B0604020202020204" pitchFamily="34" charset="0"/>
                <a:ea typeface="MS PGothic" panose="020B0600070205080204" pitchFamily="34" charset="-128"/>
              </a:endParaRPr>
            </a:p>
          </p:txBody>
        </p:sp>
      </p:grpSp>
      <p:sp>
        <p:nvSpPr>
          <p:cNvPr id="27" name="TextBox 27">
            <a:extLst>
              <a:ext uri="{FF2B5EF4-FFF2-40B4-BE49-F238E27FC236}">
                <a16:creationId xmlns:a16="http://schemas.microsoft.com/office/drawing/2014/main" id="{C53AA2F3-A334-449B-A1B3-3A805A86AE3F}"/>
              </a:ext>
            </a:extLst>
          </p:cNvPr>
          <p:cNvSpPr txBox="1">
            <a:spLocks noChangeArrowheads="1"/>
          </p:cNvSpPr>
          <p:nvPr/>
        </p:nvSpPr>
        <p:spPr bwMode="auto">
          <a:xfrm>
            <a:off x="762001" y="3645880"/>
            <a:ext cx="10668000" cy="2462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000">
                <a:solidFill>
                  <a:schemeClr val="tx1"/>
                </a:solidFill>
                <a:latin typeface="Arial" panose="020B0604020202020204" pitchFamily="34" charset="0"/>
                <a:ea typeface="MS PGothic" panose="020B0600070205080204" pitchFamily="34" charset="-128"/>
              </a:defRPr>
            </a:lvl1pPr>
            <a:lvl2pPr marL="742950" indent="-285750" eaLnBrk="0" hangingPunct="0">
              <a:defRPr sz="2000">
                <a:solidFill>
                  <a:schemeClr val="tx1"/>
                </a:solidFill>
                <a:latin typeface="Arial" panose="020B0604020202020204" pitchFamily="34" charset="0"/>
                <a:ea typeface="MS PGothic" panose="020B0600070205080204" pitchFamily="34" charset="-128"/>
              </a:defRPr>
            </a:lvl2pPr>
            <a:lvl3pPr marL="1143000" indent="-228600" eaLnBrk="0" hangingPunct="0">
              <a:defRPr sz="2000">
                <a:solidFill>
                  <a:schemeClr val="tx1"/>
                </a:solidFill>
                <a:latin typeface="Arial" panose="020B0604020202020204" pitchFamily="34" charset="0"/>
                <a:ea typeface="MS PGothic" panose="020B0600070205080204" pitchFamily="34" charset="-128"/>
              </a:defRPr>
            </a:lvl3pPr>
            <a:lvl4pPr marL="1600200" indent="-228600" eaLnBrk="0" hangingPunct="0">
              <a:defRPr sz="2000">
                <a:solidFill>
                  <a:schemeClr val="tx1"/>
                </a:solidFill>
                <a:latin typeface="Arial" panose="020B0604020202020204" pitchFamily="34" charset="0"/>
                <a:ea typeface="MS PGothic" panose="020B0600070205080204" pitchFamily="34" charset="-128"/>
              </a:defRPr>
            </a:lvl4pPr>
            <a:lvl5pPr marL="2057400" indent="-228600" eaLnBrk="0" hangingPunct="0">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000">
                <a:solidFill>
                  <a:schemeClr val="tx1"/>
                </a:solidFill>
                <a:latin typeface="Arial" panose="020B0604020202020204" pitchFamily="34" charset="0"/>
                <a:ea typeface="MS PGothic" panose="020B0600070205080204" pitchFamily="34" charset="-128"/>
              </a:defRPr>
            </a:lvl9pPr>
          </a:lstStyle>
          <a:p>
            <a:pPr eaLnBrk="1" hangingPunct="1">
              <a:defRPr/>
            </a:pPr>
            <a:r>
              <a:rPr lang="en-US" altLang="en-US" sz="2200" dirty="0">
                <a:latin typeface="Helvetica Neue" panose="02000503000000020004" pitchFamily="2" charset="0"/>
                <a:ea typeface="Helvetica Neue" panose="02000503000000020004" pitchFamily="2" charset="0"/>
                <a:cs typeface="Helvetica Neue" panose="02000503000000020004" pitchFamily="2" charset="0"/>
              </a:rPr>
              <a:t>If control time period is same length as effect period, then equation simplifies to:</a:t>
            </a:r>
          </a:p>
          <a:p>
            <a:pPr eaLnBrk="1" hangingPunct="1">
              <a:defRPr/>
            </a:pPr>
            <a:endParaRPr lang="en-US" altLang="en-US" sz="2200" dirty="0">
              <a:latin typeface="Helvetica Neue" panose="02000503000000020004" pitchFamily="2" charset="0"/>
              <a:ea typeface="Helvetica Neue" panose="02000503000000020004" pitchFamily="2" charset="0"/>
              <a:cs typeface="Helvetica Neue" panose="02000503000000020004" pitchFamily="2" charset="0"/>
            </a:endParaRPr>
          </a:p>
          <a:p>
            <a:pPr eaLnBrk="1" hangingPunct="1">
              <a:defRPr/>
            </a:pPr>
            <a:r>
              <a:rPr lang="en-US" altLang="en-US" sz="2200" dirty="0">
                <a:latin typeface="Helvetica Neue" panose="02000503000000020004" pitchFamily="2" charset="0"/>
                <a:ea typeface="Helvetica Neue" panose="02000503000000020004" pitchFamily="2" charset="0"/>
                <a:cs typeface="Helvetica Neue" panose="02000503000000020004" pitchFamily="2" charset="0"/>
              </a:rPr>
              <a:t>RR</a:t>
            </a:r>
            <a:r>
              <a:rPr lang="en-US" altLang="en-US" sz="2200" baseline="-25000" dirty="0">
                <a:latin typeface="Helvetica Neue" panose="02000503000000020004" pitchFamily="2" charset="0"/>
                <a:ea typeface="Helvetica Neue" panose="02000503000000020004" pitchFamily="2" charset="0"/>
                <a:cs typeface="Helvetica Neue" panose="02000503000000020004" pitchFamily="2" charset="0"/>
              </a:rPr>
              <a:t>MH</a:t>
            </a:r>
            <a:r>
              <a:rPr lang="en-US" altLang="en-US" sz="2200" dirty="0">
                <a:latin typeface="Helvetica Neue" panose="02000503000000020004" pitchFamily="2" charset="0"/>
                <a:ea typeface="Helvetica Neue" panose="02000503000000020004" pitchFamily="2" charset="0"/>
                <a:cs typeface="Helvetica Neue" panose="02000503000000020004" pitchFamily="2" charset="0"/>
              </a:rPr>
              <a:t> = </a:t>
            </a:r>
            <a:r>
              <a:rPr lang="en-US" altLang="en-US" sz="2200" u="sng" dirty="0">
                <a:latin typeface="Helvetica Neue" panose="02000503000000020004" pitchFamily="2" charset="0"/>
                <a:ea typeface="Helvetica Neue" panose="02000503000000020004" pitchFamily="2" charset="0"/>
                <a:cs typeface="Helvetica Neue" panose="02000503000000020004" pitchFamily="2" charset="0"/>
              </a:rPr>
              <a:t>Exposed cases who were unexposed during control time</a:t>
            </a:r>
          </a:p>
          <a:p>
            <a:pPr eaLnBrk="1" hangingPunct="1">
              <a:defRPr/>
            </a:pPr>
            <a:r>
              <a:rPr lang="en-US" altLang="en-US" sz="2200" dirty="0">
                <a:latin typeface="Helvetica Neue" panose="02000503000000020004" pitchFamily="2" charset="0"/>
                <a:ea typeface="Helvetica Neue" panose="02000503000000020004" pitchFamily="2" charset="0"/>
                <a:cs typeface="Helvetica Neue" panose="02000503000000020004" pitchFamily="2" charset="0"/>
              </a:rPr>
              <a:t>	       Unexposed cases who were exposed during control time</a:t>
            </a:r>
          </a:p>
          <a:p>
            <a:pPr eaLnBrk="1" hangingPunct="1">
              <a:defRPr/>
            </a:pPr>
            <a:endParaRPr lang="en-US" altLang="en-US" sz="2200" dirty="0">
              <a:latin typeface="Helvetica Neue" panose="02000503000000020004" pitchFamily="2" charset="0"/>
              <a:ea typeface="Helvetica Neue" panose="02000503000000020004" pitchFamily="2" charset="0"/>
              <a:cs typeface="Helvetica Neue" panose="02000503000000020004" pitchFamily="2" charset="0"/>
            </a:endParaRPr>
          </a:p>
          <a:p>
            <a:pPr eaLnBrk="1" hangingPunct="1">
              <a:defRPr/>
            </a:pPr>
            <a:r>
              <a:rPr lang="en-US" altLang="en-US" sz="2200" dirty="0">
                <a:latin typeface="Helvetica Neue" panose="02000503000000020004" pitchFamily="2" charset="0"/>
                <a:ea typeface="Helvetica Neue" panose="02000503000000020004" pitchFamily="2" charset="0"/>
                <a:cs typeface="Helvetica Neue" panose="02000503000000020004" pitchFamily="2" charset="0"/>
              </a:rPr>
              <a:t>Note: Exposed cases who were exposed during control time and unexposed cases who were unexposed during control time drop out</a:t>
            </a:r>
          </a:p>
        </p:txBody>
      </p:sp>
      <p:sp>
        <p:nvSpPr>
          <p:cNvPr id="87047" name="Text Box 156">
            <a:extLst>
              <a:ext uri="{FF2B5EF4-FFF2-40B4-BE49-F238E27FC236}">
                <a16:creationId xmlns:a16="http://schemas.microsoft.com/office/drawing/2014/main" id="{6723ECF5-E2F5-CC4B-9ED2-98DF77726AB0}"/>
              </a:ext>
            </a:extLst>
          </p:cNvPr>
          <p:cNvSpPr txBox="1">
            <a:spLocks noChangeArrowheads="1"/>
          </p:cNvSpPr>
          <p:nvPr/>
        </p:nvSpPr>
        <p:spPr bwMode="auto">
          <a:xfrm>
            <a:off x="4191000" y="2667000"/>
            <a:ext cx="533400" cy="46355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50000"/>
              </a:spcBef>
              <a:buFontTx/>
              <a:buNone/>
            </a:pPr>
            <a:r>
              <a:rPr lang="en-US" altLang="en-US" sz="2400">
                <a:latin typeface="Arial" panose="020B0604020202020204" pitchFamily="34" charset="0"/>
                <a:ea typeface="MS PGothic" panose="020B0600070205080204" pitchFamily="34" charset="-128"/>
              </a:rPr>
              <a:t>t</a:t>
            </a:r>
            <a:r>
              <a:rPr lang="en-US" altLang="en-US" sz="2400" baseline="-25000">
                <a:latin typeface="Arial" panose="020B0604020202020204" pitchFamily="34" charset="0"/>
                <a:ea typeface="MS PGothic" panose="020B0600070205080204" pitchFamily="34" charset="-128"/>
              </a:rPr>
              <a:t>0i</a:t>
            </a:r>
          </a:p>
        </p:txBody>
      </p:sp>
      <p:sp>
        <p:nvSpPr>
          <p:cNvPr id="87048" name="Text Box 155">
            <a:extLst>
              <a:ext uri="{FF2B5EF4-FFF2-40B4-BE49-F238E27FC236}">
                <a16:creationId xmlns:a16="http://schemas.microsoft.com/office/drawing/2014/main" id="{E7C3B309-E724-C84B-BBC2-7A75FA40BEA9}"/>
              </a:ext>
            </a:extLst>
          </p:cNvPr>
          <p:cNvSpPr txBox="1">
            <a:spLocks noChangeArrowheads="1"/>
          </p:cNvSpPr>
          <p:nvPr/>
        </p:nvSpPr>
        <p:spPr bwMode="auto">
          <a:xfrm>
            <a:off x="3657600" y="2667001"/>
            <a:ext cx="533400" cy="461963"/>
          </a:xfrm>
          <a:prstGeom prst="rect">
            <a:avLst/>
          </a:prstGeom>
          <a:solidFill>
            <a:schemeClr val="bg1"/>
          </a:solidFill>
          <a:ln w="9525">
            <a:solidFill>
              <a:schemeClr val="tx1"/>
            </a:solidFill>
            <a:miter lim="800000"/>
            <a:headEnd/>
            <a:tailEnd/>
          </a:ln>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50000"/>
              </a:spcBef>
              <a:buFontTx/>
              <a:buNone/>
            </a:pPr>
            <a:r>
              <a:rPr lang="en-US" altLang="en-US" sz="2400">
                <a:latin typeface="Arial" panose="020B0604020202020204" pitchFamily="34" charset="0"/>
                <a:ea typeface="MS PGothic" panose="020B0600070205080204" pitchFamily="34" charset="-128"/>
              </a:rPr>
              <a:t>t</a:t>
            </a:r>
            <a:r>
              <a:rPr lang="en-US" altLang="en-US" sz="2400" baseline="-25000">
                <a:latin typeface="Arial" panose="020B0604020202020204" pitchFamily="34" charset="0"/>
                <a:ea typeface="MS PGothic" panose="020B0600070205080204" pitchFamily="34" charset="-128"/>
              </a:rPr>
              <a:t>Ei</a:t>
            </a:r>
          </a:p>
        </p:txBody>
      </p:sp>
      <p:sp>
        <p:nvSpPr>
          <p:cNvPr id="87049" name="Text Box 157">
            <a:extLst>
              <a:ext uri="{FF2B5EF4-FFF2-40B4-BE49-F238E27FC236}">
                <a16:creationId xmlns:a16="http://schemas.microsoft.com/office/drawing/2014/main" id="{20E777B8-9180-EF46-B27D-B8C93C271D96}"/>
              </a:ext>
            </a:extLst>
          </p:cNvPr>
          <p:cNvSpPr txBox="1">
            <a:spLocks noChangeArrowheads="1"/>
          </p:cNvSpPr>
          <p:nvPr/>
        </p:nvSpPr>
        <p:spPr bwMode="auto">
          <a:xfrm>
            <a:off x="4191000" y="2205038"/>
            <a:ext cx="533400" cy="461962"/>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50000"/>
              </a:spcBef>
              <a:buFontTx/>
              <a:buNone/>
            </a:pPr>
            <a:r>
              <a:rPr lang="en-US" altLang="en-US" sz="2400">
                <a:latin typeface="Arial" panose="020B0604020202020204" pitchFamily="34" charset="0"/>
                <a:ea typeface="MS PGothic" panose="020B0600070205080204" pitchFamily="34" charset="-128"/>
              </a:rPr>
              <a:t>b</a:t>
            </a:r>
            <a:r>
              <a:rPr lang="en-US" altLang="en-US" sz="2400" baseline="-25000">
                <a:latin typeface="Arial" panose="020B0604020202020204" pitchFamily="34" charset="0"/>
                <a:ea typeface="MS PGothic" panose="020B0600070205080204" pitchFamily="34" charset="-128"/>
              </a:rPr>
              <a:t>i</a:t>
            </a:r>
          </a:p>
        </p:txBody>
      </p:sp>
      <p:sp>
        <p:nvSpPr>
          <p:cNvPr id="87050" name="Text Box 158">
            <a:extLst>
              <a:ext uri="{FF2B5EF4-FFF2-40B4-BE49-F238E27FC236}">
                <a16:creationId xmlns:a16="http://schemas.microsoft.com/office/drawing/2014/main" id="{FA1474AF-8291-5F44-8E03-6436D1E7B9E4}"/>
              </a:ext>
            </a:extLst>
          </p:cNvPr>
          <p:cNvSpPr txBox="1">
            <a:spLocks noChangeArrowheads="1"/>
          </p:cNvSpPr>
          <p:nvPr/>
        </p:nvSpPr>
        <p:spPr bwMode="auto">
          <a:xfrm>
            <a:off x="3657600" y="2205038"/>
            <a:ext cx="534988" cy="461962"/>
          </a:xfrm>
          <a:prstGeom prst="rect">
            <a:avLst/>
          </a:prstGeom>
          <a:solidFill>
            <a:schemeClr val="bg1"/>
          </a:solidFill>
          <a:ln w="9525">
            <a:solidFill>
              <a:schemeClr val="tx1"/>
            </a:solidFill>
            <a:miter lim="800000"/>
            <a:headEnd/>
            <a:tailEnd/>
          </a:ln>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50000"/>
              </a:spcBef>
              <a:buFontTx/>
              <a:buNone/>
            </a:pPr>
            <a:r>
              <a:rPr lang="en-US" altLang="en-US" sz="2400">
                <a:latin typeface="Arial" panose="020B0604020202020204" pitchFamily="34" charset="0"/>
                <a:ea typeface="MS PGothic" panose="020B0600070205080204" pitchFamily="34" charset="-128"/>
              </a:rPr>
              <a:t>a</a:t>
            </a:r>
            <a:r>
              <a:rPr lang="en-US" altLang="en-US" sz="2400" baseline="-25000">
                <a:latin typeface="Arial" panose="020B0604020202020204" pitchFamily="34" charset="0"/>
                <a:ea typeface="MS PGothic" panose="020B0600070205080204" pitchFamily="34" charset="-128"/>
              </a:rPr>
              <a:t>i</a:t>
            </a:r>
          </a:p>
        </p:txBody>
      </p:sp>
      <p:sp>
        <p:nvSpPr>
          <p:cNvPr id="87051" name="Text Box 159">
            <a:extLst>
              <a:ext uri="{FF2B5EF4-FFF2-40B4-BE49-F238E27FC236}">
                <a16:creationId xmlns:a16="http://schemas.microsoft.com/office/drawing/2014/main" id="{AEC8278C-A377-494D-932D-AB6965C30D4F}"/>
              </a:ext>
            </a:extLst>
          </p:cNvPr>
          <p:cNvSpPr txBox="1">
            <a:spLocks noChangeArrowheads="1"/>
          </p:cNvSpPr>
          <p:nvPr/>
        </p:nvSpPr>
        <p:spPr bwMode="auto">
          <a:xfrm>
            <a:off x="4724400" y="2667001"/>
            <a:ext cx="6096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50000"/>
              </a:spcBef>
              <a:buFontTx/>
              <a:buNone/>
            </a:pPr>
            <a:r>
              <a:rPr lang="en-US" altLang="en-US" sz="2400">
                <a:latin typeface="Arial" panose="020B0604020202020204" pitchFamily="34" charset="0"/>
                <a:ea typeface="MS PGothic" panose="020B0600070205080204" pitchFamily="34" charset="-128"/>
              </a:rPr>
              <a:t>T</a:t>
            </a:r>
            <a:r>
              <a:rPr lang="en-US" altLang="en-US" sz="2400" baseline="-25000">
                <a:latin typeface="Arial" panose="020B0604020202020204" pitchFamily="34" charset="0"/>
                <a:ea typeface="MS PGothic" panose="020B0600070205080204" pitchFamily="34" charset="-128"/>
              </a:rPr>
              <a:t>i</a:t>
            </a:r>
          </a:p>
        </p:txBody>
      </p:sp>
      <p:sp>
        <p:nvSpPr>
          <p:cNvPr id="87052" name="Text Box 161">
            <a:extLst>
              <a:ext uri="{FF2B5EF4-FFF2-40B4-BE49-F238E27FC236}">
                <a16:creationId xmlns:a16="http://schemas.microsoft.com/office/drawing/2014/main" id="{9AD62074-6E0F-7743-8D75-AC10164509E0}"/>
              </a:ext>
            </a:extLst>
          </p:cNvPr>
          <p:cNvSpPr txBox="1">
            <a:spLocks noChangeArrowheads="1"/>
          </p:cNvSpPr>
          <p:nvPr/>
        </p:nvSpPr>
        <p:spPr bwMode="auto">
          <a:xfrm>
            <a:off x="3581401" y="1828801"/>
            <a:ext cx="129222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50000"/>
              </a:spcBef>
              <a:buFontTx/>
              <a:buNone/>
            </a:pPr>
            <a:r>
              <a:rPr lang="en-US" altLang="en-US" sz="2400">
                <a:latin typeface="Arial" panose="020B0604020202020204" pitchFamily="34" charset="0"/>
                <a:ea typeface="MS PGothic" panose="020B0600070205080204" pitchFamily="34" charset="-128"/>
              </a:rPr>
              <a:t>Exp Un</a:t>
            </a:r>
            <a:endParaRPr lang="en-US" altLang="en-US" sz="2800" baseline="-25000">
              <a:latin typeface="Arial" panose="020B0604020202020204" pitchFamily="34" charset="0"/>
              <a:ea typeface="MS PGothic" panose="020B0600070205080204" pitchFamily="34" charset="-128"/>
            </a:endParaRPr>
          </a:p>
        </p:txBody>
      </p:sp>
      <p:sp>
        <p:nvSpPr>
          <p:cNvPr id="87053" name="Text Box 164">
            <a:extLst>
              <a:ext uri="{FF2B5EF4-FFF2-40B4-BE49-F238E27FC236}">
                <a16:creationId xmlns:a16="http://schemas.microsoft.com/office/drawing/2014/main" id="{1E8664DF-7E15-FB40-BF58-FE8A3D65A694}"/>
              </a:ext>
            </a:extLst>
          </p:cNvPr>
          <p:cNvSpPr txBox="1">
            <a:spLocks noChangeArrowheads="1"/>
          </p:cNvSpPr>
          <p:nvPr/>
        </p:nvSpPr>
        <p:spPr bwMode="auto">
          <a:xfrm>
            <a:off x="1524000" y="2286001"/>
            <a:ext cx="21336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r" eaLnBrk="1" hangingPunct="1">
              <a:spcBef>
                <a:spcPct val="0"/>
              </a:spcBef>
              <a:buFontTx/>
              <a:buNone/>
            </a:pPr>
            <a:r>
              <a:rPr lang="en-US" altLang="en-US" sz="2400">
                <a:latin typeface="Arial" panose="020B0604020202020204" pitchFamily="34" charset="0"/>
                <a:ea typeface="MS PGothic" panose="020B0600070205080204" pitchFamily="34" charset="-128"/>
              </a:rPr>
              <a:t>Outcome Person Time</a:t>
            </a:r>
          </a:p>
        </p:txBody>
      </p:sp>
    </p:spTree>
    <p:extLst>
      <p:ext uri="{BB962C8B-B14F-4D97-AF65-F5344CB8AC3E}">
        <p14:creationId xmlns:p14="http://schemas.microsoft.com/office/powerpoint/2010/main" val="7477583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afterEffect">
                                  <p:stCondLst>
                                    <p:cond delay="0"/>
                                  </p:stCondLst>
                                  <p:childTnLst>
                                    <p:set>
                                      <p:cBhvr>
                                        <p:cTn id="6" dur="1" fill="hold">
                                          <p:stCondLst>
                                            <p:cond delay="499"/>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lide Number Placeholder 6">
            <a:extLst>
              <a:ext uri="{FF2B5EF4-FFF2-40B4-BE49-F238E27FC236}">
                <a16:creationId xmlns:a16="http://schemas.microsoft.com/office/drawing/2014/main" id="{47ED14B0-B417-5A47-AEAE-FFCA150A6C6D}"/>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6ACE8B74-10DD-BD47-8BC1-4EB64039722C}" type="slidenum">
              <a:rPr lang="en-US" altLang="en-US" sz="1400" b="0">
                <a:latin typeface="Times New Roman" panose="02020603050405020304" pitchFamily="18" charset="0"/>
              </a:rPr>
              <a:pPr>
                <a:spcBef>
                  <a:spcPct val="0"/>
                </a:spcBef>
                <a:buFontTx/>
                <a:buNone/>
              </a:pPr>
              <a:t>57</a:t>
            </a:fld>
            <a:endParaRPr lang="en-US" altLang="en-US" sz="1400" b="0">
              <a:latin typeface="Times New Roman" panose="02020603050405020304" pitchFamily="18" charset="0"/>
            </a:endParaRPr>
          </a:p>
        </p:txBody>
      </p:sp>
      <p:sp>
        <p:nvSpPr>
          <p:cNvPr id="90115" name="Rectangle 2">
            <a:extLst>
              <a:ext uri="{FF2B5EF4-FFF2-40B4-BE49-F238E27FC236}">
                <a16:creationId xmlns:a16="http://schemas.microsoft.com/office/drawing/2014/main" id="{1D16D15B-5911-9544-90E8-9D058F496F95}"/>
              </a:ext>
            </a:extLst>
          </p:cNvPr>
          <p:cNvSpPr>
            <a:spLocks noGrp="1" noChangeArrowheads="1"/>
          </p:cNvSpPr>
          <p:nvPr>
            <p:ph type="title"/>
          </p:nvPr>
        </p:nvSpPr>
        <p:spPr/>
        <p:txBody>
          <a:bodyPr/>
          <a:lstStyle/>
          <a:p>
            <a:pPr eaLnBrk="1" hangingPunct="1"/>
            <a:r>
              <a:rPr lang="en-US" altLang="en-US" sz="3200"/>
              <a:t>Estimation in Case-crossover:</a:t>
            </a:r>
            <a:br>
              <a:rPr lang="en-US" altLang="en-US" sz="3200"/>
            </a:br>
            <a:r>
              <a:rPr lang="en-US" altLang="en-US" sz="2400"/>
              <a:t>Usual frequency approach</a:t>
            </a:r>
            <a:endParaRPr lang="en-US" altLang="en-US" sz="3200"/>
          </a:p>
        </p:txBody>
      </p:sp>
      <p:pic>
        <p:nvPicPr>
          <p:cNvPr id="90116" name="Picture 22">
            <a:extLst>
              <a:ext uri="{FF2B5EF4-FFF2-40B4-BE49-F238E27FC236}">
                <a16:creationId xmlns:a16="http://schemas.microsoft.com/office/drawing/2014/main" id="{72EAD3C1-56A7-A948-88A1-7E41E347BEBA}"/>
              </a:ext>
            </a:extLst>
          </p:cNvPr>
          <p:cNvPicPr>
            <a:picLocks noGrp="1" noChangeAspect="1" noChangeArrowheads="1"/>
          </p:cNvPicPr>
          <p:nvPr>
            <p:ph sz="half" idx="1"/>
          </p:nvPr>
        </p:nvPicPr>
        <p:blipFill>
          <a:blip r:embed="rId3">
            <a:extLst>
              <a:ext uri="{28A0092B-C50C-407E-A947-70E740481C1C}">
                <a14:useLocalDpi xmlns:a14="http://schemas.microsoft.com/office/drawing/2010/main" val="0"/>
              </a:ext>
            </a:extLst>
          </a:blip>
          <a:srcRect/>
          <a:stretch>
            <a:fillRect/>
          </a:stretch>
        </p:blipFill>
        <p:spPr>
          <a:xfrm>
            <a:off x="1905000" y="4724401"/>
            <a:ext cx="3886200" cy="1584325"/>
          </a:xfrm>
          <a:noFill/>
          <a:extLst>
            <a:ext uri="{91240B29-F687-4F45-9708-019B960494DF}">
              <a14:hiddenLine xmlns:a14="http://schemas.microsoft.com/office/drawing/2010/main" w="28575" cap="flat" cmpd="sng">
                <a:solidFill>
                  <a:srgbClr val="FF0000"/>
                </a:solidFill>
                <a:prstDash val="solid"/>
                <a:miter lim="800000"/>
                <a:headEnd type="none" w="med" len="med"/>
                <a:tailEnd type="none" w="med" len="med"/>
              </a14:hiddenLine>
            </a:ext>
          </a:extLst>
        </p:spPr>
      </p:pic>
      <p:grpSp>
        <p:nvGrpSpPr>
          <p:cNvPr id="90117" name="Group 3">
            <a:extLst>
              <a:ext uri="{FF2B5EF4-FFF2-40B4-BE49-F238E27FC236}">
                <a16:creationId xmlns:a16="http://schemas.microsoft.com/office/drawing/2014/main" id="{0C880BA0-3781-FB47-9D82-0BFBCFC0581E}"/>
              </a:ext>
            </a:extLst>
          </p:cNvPr>
          <p:cNvGrpSpPr>
            <a:grpSpLocks/>
          </p:cNvGrpSpPr>
          <p:nvPr/>
        </p:nvGrpSpPr>
        <p:grpSpPr bwMode="auto">
          <a:xfrm>
            <a:off x="2667000" y="1905001"/>
            <a:ext cx="6400800" cy="2716213"/>
            <a:chOff x="192" y="1022"/>
            <a:chExt cx="4234" cy="2146"/>
          </a:xfrm>
        </p:grpSpPr>
        <p:sp>
          <p:nvSpPr>
            <p:cNvPr id="90119" name="Rectangle 4">
              <a:extLst>
                <a:ext uri="{FF2B5EF4-FFF2-40B4-BE49-F238E27FC236}">
                  <a16:creationId xmlns:a16="http://schemas.microsoft.com/office/drawing/2014/main" id="{BA4F7B57-3F0F-604F-94B6-8DCB424F5C9E}"/>
                </a:ext>
              </a:extLst>
            </p:cNvPr>
            <p:cNvSpPr>
              <a:spLocks noChangeArrowheads="1"/>
            </p:cNvSpPr>
            <p:nvPr/>
          </p:nvSpPr>
          <p:spPr bwMode="auto">
            <a:xfrm>
              <a:off x="1680" y="1632"/>
              <a:ext cx="1872" cy="1536"/>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1600">
                <a:solidFill>
                  <a:schemeClr val="accent2"/>
                </a:solidFill>
              </a:endParaRPr>
            </a:p>
          </p:txBody>
        </p:sp>
        <p:sp>
          <p:nvSpPr>
            <p:cNvPr id="90120" name="Line 5">
              <a:extLst>
                <a:ext uri="{FF2B5EF4-FFF2-40B4-BE49-F238E27FC236}">
                  <a16:creationId xmlns:a16="http://schemas.microsoft.com/office/drawing/2014/main" id="{7A9CC60C-EAB7-4C4C-862E-DF870AD111FD}"/>
                </a:ext>
              </a:extLst>
            </p:cNvPr>
            <p:cNvSpPr>
              <a:spLocks noChangeShapeType="1"/>
            </p:cNvSpPr>
            <p:nvPr/>
          </p:nvSpPr>
          <p:spPr bwMode="auto">
            <a:xfrm>
              <a:off x="2592" y="1632"/>
              <a:ext cx="0" cy="1536"/>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0121" name="Line 6">
              <a:extLst>
                <a:ext uri="{FF2B5EF4-FFF2-40B4-BE49-F238E27FC236}">
                  <a16:creationId xmlns:a16="http://schemas.microsoft.com/office/drawing/2014/main" id="{0DF223DA-D010-F64F-B915-0A3240CF203A}"/>
                </a:ext>
              </a:extLst>
            </p:cNvPr>
            <p:cNvSpPr>
              <a:spLocks noChangeShapeType="1"/>
            </p:cNvSpPr>
            <p:nvPr/>
          </p:nvSpPr>
          <p:spPr bwMode="auto">
            <a:xfrm>
              <a:off x="1680" y="2400"/>
              <a:ext cx="1872"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0122" name="Text Box 7">
              <a:extLst>
                <a:ext uri="{FF2B5EF4-FFF2-40B4-BE49-F238E27FC236}">
                  <a16:creationId xmlns:a16="http://schemas.microsoft.com/office/drawing/2014/main" id="{F74D180A-EA3C-9F4A-A711-6A84EE02A4D3}"/>
                </a:ext>
              </a:extLst>
            </p:cNvPr>
            <p:cNvSpPr txBox="1">
              <a:spLocks noChangeArrowheads="1"/>
            </p:cNvSpPr>
            <p:nvPr/>
          </p:nvSpPr>
          <p:spPr bwMode="auto">
            <a:xfrm>
              <a:off x="888" y="1728"/>
              <a:ext cx="675" cy="4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r>
                <a:rPr lang="en-US" altLang="en-US" sz="2800" b="0">
                  <a:latin typeface="Times New Roman" panose="02020603050405020304" pitchFamily="18" charset="0"/>
                </a:rPr>
                <a:t>Cases</a:t>
              </a:r>
            </a:p>
          </p:txBody>
        </p:sp>
        <p:sp>
          <p:nvSpPr>
            <p:cNvPr id="90123" name="Text Box 8">
              <a:extLst>
                <a:ext uri="{FF2B5EF4-FFF2-40B4-BE49-F238E27FC236}">
                  <a16:creationId xmlns:a16="http://schemas.microsoft.com/office/drawing/2014/main" id="{1921088B-08B6-F947-8272-39C194E112A1}"/>
                </a:ext>
              </a:extLst>
            </p:cNvPr>
            <p:cNvSpPr txBox="1">
              <a:spLocks noChangeArrowheads="1"/>
            </p:cNvSpPr>
            <p:nvPr/>
          </p:nvSpPr>
          <p:spPr bwMode="auto">
            <a:xfrm>
              <a:off x="192" y="2543"/>
              <a:ext cx="1249" cy="4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r>
                <a:rPr lang="en-US" altLang="en-US" sz="2800" b="0">
                  <a:latin typeface="Times New Roman" panose="02020603050405020304" pitchFamily="18" charset="0"/>
                </a:rPr>
                <a:t>Person time</a:t>
              </a:r>
            </a:p>
          </p:txBody>
        </p:sp>
        <p:sp>
          <p:nvSpPr>
            <p:cNvPr id="90124" name="Text Box 9">
              <a:extLst>
                <a:ext uri="{FF2B5EF4-FFF2-40B4-BE49-F238E27FC236}">
                  <a16:creationId xmlns:a16="http://schemas.microsoft.com/office/drawing/2014/main" id="{B4A5D3A6-74B4-BA41-B2F1-A839608E17D5}"/>
                </a:ext>
              </a:extLst>
            </p:cNvPr>
            <p:cNvSpPr txBox="1">
              <a:spLocks noChangeArrowheads="1"/>
            </p:cNvSpPr>
            <p:nvPr/>
          </p:nvSpPr>
          <p:spPr bwMode="auto">
            <a:xfrm>
              <a:off x="1755" y="1202"/>
              <a:ext cx="823" cy="3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r>
                <a:rPr lang="en-US" altLang="en-US" sz="2400" b="0">
                  <a:latin typeface="Times New Roman" panose="02020603050405020304" pitchFamily="18" charset="0"/>
                </a:rPr>
                <a:t>Exposed</a:t>
              </a:r>
            </a:p>
          </p:txBody>
        </p:sp>
        <p:sp>
          <p:nvSpPr>
            <p:cNvPr id="90125" name="Text Box 10">
              <a:extLst>
                <a:ext uri="{FF2B5EF4-FFF2-40B4-BE49-F238E27FC236}">
                  <a16:creationId xmlns:a16="http://schemas.microsoft.com/office/drawing/2014/main" id="{FE5DB521-AE44-5D4C-9A41-E05B1DD9DFB7}"/>
                </a:ext>
              </a:extLst>
            </p:cNvPr>
            <p:cNvSpPr txBox="1">
              <a:spLocks noChangeArrowheads="1"/>
            </p:cNvSpPr>
            <p:nvPr/>
          </p:nvSpPr>
          <p:spPr bwMode="auto">
            <a:xfrm>
              <a:off x="2662" y="1022"/>
              <a:ext cx="823" cy="6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a:spcBef>
                  <a:spcPct val="0"/>
                </a:spcBef>
                <a:buFontTx/>
                <a:buNone/>
              </a:pPr>
              <a:r>
                <a:rPr lang="en-US" altLang="en-US" sz="2400" b="0">
                  <a:latin typeface="Times New Roman" panose="02020603050405020304" pitchFamily="18" charset="0"/>
                </a:rPr>
                <a:t>Not</a:t>
              </a:r>
            </a:p>
            <a:p>
              <a:pPr algn="ctr">
                <a:spcBef>
                  <a:spcPct val="0"/>
                </a:spcBef>
                <a:buFontTx/>
                <a:buNone/>
              </a:pPr>
              <a:r>
                <a:rPr lang="en-US" altLang="en-US" sz="2400" b="0">
                  <a:latin typeface="Times New Roman" panose="02020603050405020304" pitchFamily="18" charset="0"/>
                </a:rPr>
                <a:t>Exposed</a:t>
              </a:r>
            </a:p>
          </p:txBody>
        </p:sp>
        <p:sp>
          <p:nvSpPr>
            <p:cNvPr id="90126" name="Text Box 11">
              <a:extLst>
                <a:ext uri="{FF2B5EF4-FFF2-40B4-BE49-F238E27FC236}">
                  <a16:creationId xmlns:a16="http://schemas.microsoft.com/office/drawing/2014/main" id="{62068452-C168-A14A-AE5C-A01213C56B15}"/>
                </a:ext>
              </a:extLst>
            </p:cNvPr>
            <p:cNvSpPr txBox="1">
              <a:spLocks noChangeArrowheads="1"/>
            </p:cNvSpPr>
            <p:nvPr/>
          </p:nvSpPr>
          <p:spPr bwMode="auto">
            <a:xfrm>
              <a:off x="1862" y="1681"/>
              <a:ext cx="778" cy="5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r>
                <a:rPr lang="en-US" altLang="en-US" sz="4000" b="0" i="1">
                  <a:latin typeface="Times New Roman" panose="02020603050405020304" pitchFamily="18" charset="0"/>
                </a:rPr>
                <a:t>a</a:t>
              </a:r>
              <a:r>
                <a:rPr lang="en-US" altLang="en-US" sz="4000" b="0" baseline="-25000">
                  <a:latin typeface="Times New Roman" panose="02020603050405020304" pitchFamily="18" charset="0"/>
                </a:rPr>
                <a:t>i</a:t>
              </a:r>
            </a:p>
          </p:txBody>
        </p:sp>
        <p:sp>
          <p:nvSpPr>
            <p:cNvPr id="90127" name="Text Box 12">
              <a:extLst>
                <a:ext uri="{FF2B5EF4-FFF2-40B4-BE49-F238E27FC236}">
                  <a16:creationId xmlns:a16="http://schemas.microsoft.com/office/drawing/2014/main" id="{85B397E2-E509-B142-B073-41A5F923C285}"/>
                </a:ext>
              </a:extLst>
            </p:cNvPr>
            <p:cNvSpPr txBox="1">
              <a:spLocks noChangeArrowheads="1"/>
            </p:cNvSpPr>
            <p:nvPr/>
          </p:nvSpPr>
          <p:spPr bwMode="auto">
            <a:xfrm>
              <a:off x="2774" y="1681"/>
              <a:ext cx="778" cy="5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r>
                <a:rPr lang="en-US" altLang="en-US" sz="4000" b="0" i="1">
                  <a:latin typeface="Times New Roman" panose="02020603050405020304" pitchFamily="18" charset="0"/>
                </a:rPr>
                <a:t>b</a:t>
              </a:r>
              <a:r>
                <a:rPr lang="en-US" altLang="en-US" sz="4000" b="0" baseline="-25000">
                  <a:latin typeface="Times New Roman" panose="02020603050405020304" pitchFamily="18" charset="0"/>
                </a:rPr>
                <a:t>i</a:t>
              </a:r>
            </a:p>
          </p:txBody>
        </p:sp>
        <p:sp>
          <p:nvSpPr>
            <p:cNvPr id="90128" name="Text Box 13">
              <a:extLst>
                <a:ext uri="{FF2B5EF4-FFF2-40B4-BE49-F238E27FC236}">
                  <a16:creationId xmlns:a16="http://schemas.microsoft.com/office/drawing/2014/main" id="{34273A59-C3BD-B042-96D8-8F74576D4049}"/>
                </a:ext>
              </a:extLst>
            </p:cNvPr>
            <p:cNvSpPr txBox="1">
              <a:spLocks noChangeArrowheads="1"/>
            </p:cNvSpPr>
            <p:nvPr/>
          </p:nvSpPr>
          <p:spPr bwMode="auto">
            <a:xfrm>
              <a:off x="1862" y="2495"/>
              <a:ext cx="778" cy="5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r>
                <a:rPr lang="en-US" altLang="en-US" sz="4000" b="0" i="1">
                  <a:latin typeface="Times New Roman" panose="02020603050405020304" pitchFamily="18" charset="0"/>
                </a:rPr>
                <a:t>N</a:t>
              </a:r>
              <a:r>
                <a:rPr lang="en-US" altLang="en-US" sz="4000" b="0" baseline="-25000">
                  <a:latin typeface="Times New Roman" panose="02020603050405020304" pitchFamily="18" charset="0"/>
                </a:rPr>
                <a:t>1i</a:t>
              </a:r>
            </a:p>
          </p:txBody>
        </p:sp>
        <p:sp>
          <p:nvSpPr>
            <p:cNvPr id="90129" name="Text Box 14">
              <a:extLst>
                <a:ext uri="{FF2B5EF4-FFF2-40B4-BE49-F238E27FC236}">
                  <a16:creationId xmlns:a16="http://schemas.microsoft.com/office/drawing/2014/main" id="{F76F54BF-802D-8F43-920E-E3A71B63981D}"/>
                </a:ext>
              </a:extLst>
            </p:cNvPr>
            <p:cNvSpPr txBox="1">
              <a:spLocks noChangeArrowheads="1"/>
            </p:cNvSpPr>
            <p:nvPr/>
          </p:nvSpPr>
          <p:spPr bwMode="auto">
            <a:xfrm>
              <a:off x="2774" y="2495"/>
              <a:ext cx="778" cy="5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r>
                <a:rPr lang="en-US" altLang="en-US" sz="4000" b="0" i="1">
                  <a:latin typeface="Times New Roman" panose="02020603050405020304" pitchFamily="18" charset="0"/>
                </a:rPr>
                <a:t>N</a:t>
              </a:r>
              <a:r>
                <a:rPr lang="en-US" altLang="en-US" sz="4000" b="0" baseline="-25000">
                  <a:latin typeface="Times New Roman" panose="02020603050405020304" pitchFamily="18" charset="0"/>
                </a:rPr>
                <a:t>0i</a:t>
              </a:r>
            </a:p>
          </p:txBody>
        </p:sp>
        <p:sp>
          <p:nvSpPr>
            <p:cNvPr id="90130" name="Text Box 15">
              <a:extLst>
                <a:ext uri="{FF2B5EF4-FFF2-40B4-BE49-F238E27FC236}">
                  <a16:creationId xmlns:a16="http://schemas.microsoft.com/office/drawing/2014/main" id="{CB59261B-2724-8B4B-8AD9-A3E8C0CFE614}"/>
                </a:ext>
              </a:extLst>
            </p:cNvPr>
            <p:cNvSpPr txBox="1">
              <a:spLocks noChangeArrowheads="1"/>
            </p:cNvSpPr>
            <p:nvPr/>
          </p:nvSpPr>
          <p:spPr bwMode="auto">
            <a:xfrm>
              <a:off x="3648" y="1728"/>
              <a:ext cx="778" cy="5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r>
                <a:rPr lang="en-US" altLang="en-US" sz="4000" b="0" i="1">
                  <a:latin typeface="Times New Roman" panose="02020603050405020304" pitchFamily="18" charset="0"/>
                </a:rPr>
                <a:t>M</a:t>
              </a:r>
              <a:r>
                <a:rPr lang="en-US" altLang="en-US" sz="4000" b="0" baseline="-25000">
                  <a:latin typeface="Times New Roman" panose="02020603050405020304" pitchFamily="18" charset="0"/>
                </a:rPr>
                <a:t>i</a:t>
              </a:r>
            </a:p>
          </p:txBody>
        </p:sp>
        <p:sp>
          <p:nvSpPr>
            <p:cNvPr id="90131" name="Text Box 16">
              <a:extLst>
                <a:ext uri="{FF2B5EF4-FFF2-40B4-BE49-F238E27FC236}">
                  <a16:creationId xmlns:a16="http://schemas.microsoft.com/office/drawing/2014/main" id="{D6C58135-6969-8D42-B9ED-2C256C7AF1B7}"/>
                </a:ext>
              </a:extLst>
            </p:cNvPr>
            <p:cNvSpPr txBox="1">
              <a:spLocks noChangeArrowheads="1"/>
            </p:cNvSpPr>
            <p:nvPr/>
          </p:nvSpPr>
          <p:spPr bwMode="auto">
            <a:xfrm>
              <a:off x="3648" y="2543"/>
              <a:ext cx="778" cy="5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r>
                <a:rPr lang="en-US" altLang="en-US" sz="4000" b="0" i="1">
                  <a:latin typeface="Times New Roman" panose="02020603050405020304" pitchFamily="18" charset="0"/>
                </a:rPr>
                <a:t>T</a:t>
              </a:r>
              <a:r>
                <a:rPr lang="en-US" altLang="en-US" sz="4000" b="0" baseline="-25000">
                  <a:latin typeface="Times New Roman" panose="02020603050405020304" pitchFamily="18" charset="0"/>
                </a:rPr>
                <a:t>i</a:t>
              </a:r>
            </a:p>
          </p:txBody>
        </p:sp>
      </p:grpSp>
      <p:pic>
        <p:nvPicPr>
          <p:cNvPr id="90118" name="Picture 24">
            <a:extLst>
              <a:ext uri="{FF2B5EF4-FFF2-40B4-BE49-F238E27FC236}">
                <a16:creationId xmlns:a16="http://schemas.microsoft.com/office/drawing/2014/main" id="{E5FD8702-880E-C849-A3C7-3D7A713D6E7C}"/>
              </a:ext>
            </a:extLst>
          </p:cNvPr>
          <p:cNvPicPr>
            <a:picLocks noGrp="1" noChangeAspect="1" noChangeArrowheads="1"/>
          </p:cNvPicPr>
          <p:nvPr>
            <p:ph sz="half" idx="2"/>
          </p:nvPr>
        </p:nvPicPr>
        <p:blipFill>
          <a:blip r:embed="rId4">
            <a:extLst>
              <a:ext uri="{28A0092B-C50C-407E-A947-70E740481C1C}">
                <a14:useLocalDpi xmlns:a14="http://schemas.microsoft.com/office/drawing/2010/main" val="0"/>
              </a:ext>
            </a:extLst>
          </a:blip>
          <a:srcRect/>
          <a:stretch>
            <a:fillRect/>
          </a:stretch>
        </p:blipFill>
        <p:spPr>
          <a:xfrm>
            <a:off x="6096000" y="4800601"/>
            <a:ext cx="3962400" cy="1438275"/>
          </a:xfrm>
          <a:noFill/>
          <a:extLst>
            <a:ext uri="{91240B29-F687-4F45-9708-019B960494DF}">
              <a14:hiddenLine xmlns:a14="http://schemas.microsoft.com/office/drawing/2010/main" w="28575" cap="flat" cmpd="sng">
                <a:solidFill>
                  <a:srgbClr val="FF0000"/>
                </a:solidFill>
                <a:prstDash val="solid"/>
                <a:miter lim="800000"/>
                <a:headEnd type="none" w="med" len="med"/>
                <a:tailEnd type="none" w="med" len="med"/>
              </a14:hiddenLine>
            </a:ext>
          </a:extLst>
        </p:spPr>
      </p:pic>
    </p:spTree>
    <p:extLst>
      <p:ext uri="{BB962C8B-B14F-4D97-AF65-F5344CB8AC3E}">
        <p14:creationId xmlns:p14="http://schemas.microsoft.com/office/powerpoint/2010/main" val="2969073368"/>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Slide Number Placeholder 5">
            <a:extLst>
              <a:ext uri="{FF2B5EF4-FFF2-40B4-BE49-F238E27FC236}">
                <a16:creationId xmlns:a16="http://schemas.microsoft.com/office/drawing/2014/main" id="{8A3B131A-A92F-FA4E-9C21-F6E2549371DE}"/>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77B40A3F-65EF-5544-A4FA-A67F1C588C61}" type="slidenum">
              <a:rPr lang="en-US" altLang="en-US" sz="1400" b="0">
                <a:latin typeface="Times New Roman" panose="02020603050405020304" pitchFamily="18" charset="0"/>
              </a:rPr>
              <a:pPr>
                <a:spcBef>
                  <a:spcPct val="0"/>
                </a:spcBef>
                <a:buFontTx/>
                <a:buNone/>
              </a:pPr>
              <a:t>58</a:t>
            </a:fld>
            <a:endParaRPr lang="en-US" altLang="en-US" sz="1400" b="0">
              <a:latin typeface="Times New Roman" panose="02020603050405020304" pitchFamily="18" charset="0"/>
            </a:endParaRPr>
          </a:p>
        </p:txBody>
      </p:sp>
      <p:sp>
        <p:nvSpPr>
          <p:cNvPr id="92163" name="Rectangle 2">
            <a:extLst>
              <a:ext uri="{FF2B5EF4-FFF2-40B4-BE49-F238E27FC236}">
                <a16:creationId xmlns:a16="http://schemas.microsoft.com/office/drawing/2014/main" id="{A33A12F0-DD0B-8A4A-9739-25A3BE1BFEDD}"/>
              </a:ext>
            </a:extLst>
          </p:cNvPr>
          <p:cNvSpPr>
            <a:spLocks noGrp="1" noChangeArrowheads="1"/>
          </p:cNvSpPr>
          <p:nvPr>
            <p:ph type="title"/>
          </p:nvPr>
        </p:nvSpPr>
        <p:spPr>
          <a:xfrm>
            <a:off x="1676400" y="609600"/>
            <a:ext cx="8991600" cy="1143000"/>
          </a:xfrm>
        </p:spPr>
        <p:txBody>
          <a:bodyPr/>
          <a:lstStyle/>
          <a:p>
            <a:pPr eaLnBrk="1" hangingPunct="1"/>
            <a:r>
              <a:rPr lang="en-US" altLang="en-US"/>
              <a:t>Data from Maclure</a:t>
            </a:r>
          </a:p>
        </p:txBody>
      </p:sp>
      <p:sp>
        <p:nvSpPr>
          <p:cNvPr id="92164" name="Text Box 3">
            <a:extLst>
              <a:ext uri="{FF2B5EF4-FFF2-40B4-BE49-F238E27FC236}">
                <a16:creationId xmlns:a16="http://schemas.microsoft.com/office/drawing/2014/main" id="{D5A88716-410E-CB46-BB76-0B01091919CF}"/>
              </a:ext>
            </a:extLst>
          </p:cNvPr>
          <p:cNvSpPr txBox="1">
            <a:spLocks noChangeArrowheads="1"/>
          </p:cNvSpPr>
          <p:nvPr/>
        </p:nvSpPr>
        <p:spPr bwMode="auto">
          <a:xfrm>
            <a:off x="3200400" y="4724401"/>
            <a:ext cx="46482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50000"/>
              </a:spcBef>
              <a:buFontTx/>
              <a:buNone/>
            </a:pPr>
            <a:endParaRPr lang="en-US" altLang="en-US" sz="2000">
              <a:solidFill>
                <a:schemeClr val="accent2"/>
              </a:solidFill>
            </a:endParaRPr>
          </a:p>
        </p:txBody>
      </p:sp>
      <p:graphicFrame>
        <p:nvGraphicFramePr>
          <p:cNvPr id="531460" name="Group 4">
            <a:extLst>
              <a:ext uri="{FF2B5EF4-FFF2-40B4-BE49-F238E27FC236}">
                <a16:creationId xmlns:a16="http://schemas.microsoft.com/office/drawing/2014/main" id="{1F5A7C64-EDCB-47DD-9456-312311358D2C}"/>
              </a:ext>
            </a:extLst>
          </p:cNvPr>
          <p:cNvGraphicFramePr>
            <a:graphicFrameLocks noGrp="1"/>
          </p:cNvGraphicFramePr>
          <p:nvPr/>
        </p:nvGraphicFramePr>
        <p:xfrm>
          <a:off x="1524000" y="1981200"/>
          <a:ext cx="8915400" cy="3657600"/>
        </p:xfrm>
        <a:graphic>
          <a:graphicData uri="http://schemas.openxmlformats.org/drawingml/2006/table">
            <a:tbl>
              <a:tblPr/>
              <a:tblGrid>
                <a:gridCol w="1449388">
                  <a:extLst>
                    <a:ext uri="{9D8B030D-6E8A-4147-A177-3AD203B41FA5}">
                      <a16:colId xmlns:a16="http://schemas.microsoft.com/office/drawing/2014/main" val="20000"/>
                    </a:ext>
                  </a:extLst>
                </a:gridCol>
                <a:gridCol w="2814637">
                  <a:extLst>
                    <a:ext uri="{9D8B030D-6E8A-4147-A177-3AD203B41FA5}">
                      <a16:colId xmlns:a16="http://schemas.microsoft.com/office/drawing/2014/main" val="20001"/>
                    </a:ext>
                  </a:extLst>
                </a:gridCol>
                <a:gridCol w="2635250">
                  <a:extLst>
                    <a:ext uri="{9D8B030D-6E8A-4147-A177-3AD203B41FA5}">
                      <a16:colId xmlns:a16="http://schemas.microsoft.com/office/drawing/2014/main" val="20002"/>
                    </a:ext>
                  </a:extLst>
                </a:gridCol>
                <a:gridCol w="796925">
                  <a:extLst>
                    <a:ext uri="{9D8B030D-6E8A-4147-A177-3AD203B41FA5}">
                      <a16:colId xmlns:a16="http://schemas.microsoft.com/office/drawing/2014/main" val="20003"/>
                    </a:ext>
                  </a:extLst>
                </a:gridCol>
                <a:gridCol w="1219200">
                  <a:extLst>
                    <a:ext uri="{9D8B030D-6E8A-4147-A177-3AD203B41FA5}">
                      <a16:colId xmlns:a16="http://schemas.microsoft.com/office/drawing/2014/main" val="20004"/>
                    </a:ext>
                  </a:extLst>
                </a:gridCol>
              </a:tblGrid>
              <a:tr h="282575">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en-US" sz="2000" b="1" i="0" u="none" strike="noStrike" cap="none" normalizeH="0" baseline="0">
                        <a:ln>
                          <a:noFill/>
                        </a:ln>
                        <a:solidFill>
                          <a:schemeClr val="tx1"/>
                        </a:solidFill>
                        <a:effectLst/>
                        <a:latin typeface="Arial Rounded MT Bold" panose="020F0704030504030204" pitchFamily="34" charset="0"/>
                      </a:endParaRPr>
                    </a:p>
                  </a:txBody>
                  <a:tcPr marL="0" marR="0" marT="0" marB="0" horzOverflow="overflow">
                    <a:lnL cap="flat">
                      <a:noFill/>
                    </a:lnL>
                    <a:lnR>
                      <a:noFill/>
                    </a:lnR>
                    <a:lnT cap="flat">
                      <a:noFill/>
                    </a:lnT>
                    <a:lnB>
                      <a:noFill/>
                    </a:lnB>
                    <a:lnTlToBr>
                      <a:noFill/>
                    </a:lnTlToBr>
                    <a:lnBlToTr>
                      <a:noFill/>
                    </a:lnBlToTr>
                    <a:noFill/>
                  </a:tcPr>
                </a:tc>
                <a:tc gridSpan="4">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Sexual Activity During Past Year</a:t>
                      </a:r>
                    </a:p>
                  </a:txBody>
                  <a:tcPr marL="0" marR="0" marT="0" marB="0" anchor="ctr" horzOverflow="overflow">
                    <a:lnL>
                      <a:noFill/>
                    </a:lnL>
                    <a:lnR cap="flat">
                      <a:noFill/>
                    </a:lnR>
                    <a:lnT cap="flat">
                      <a:noFill/>
                    </a:lnT>
                    <a:lnB w="381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284163">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Subject</a:t>
                      </a:r>
                    </a:p>
                  </a:txBody>
                  <a:tcPr marL="0" marR="0" marT="0" marB="0" anchor="ctr" horzOverflow="overflow">
                    <a:lnL cap="flat">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Last time before MI</a:t>
                      </a:r>
                    </a:p>
                  </a:txBody>
                  <a:tcPr marL="0" marR="0" marT="0" marB="0" anchor="ctr" horzOverflow="overflow">
                    <a:lnL>
                      <a:noFill/>
                    </a:lnL>
                    <a:lnR>
                      <a:noFill/>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Usual Frequency</a:t>
                      </a:r>
                    </a:p>
                  </a:txBody>
                  <a:tcPr marL="0" marR="0" marT="0" marB="0" anchor="ctr" horzOverflow="overflow">
                    <a:lnL>
                      <a:noFill/>
                    </a:lnL>
                    <a:lnR>
                      <a:noFill/>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Obs.</a:t>
                      </a:r>
                    </a:p>
                  </a:txBody>
                  <a:tcPr marL="0" marR="0" marT="0" marB="0" anchor="ctr" horzOverflow="overflow">
                    <a:lnL>
                      <a:noFill/>
                    </a:lnL>
                    <a:lnR>
                      <a:noFill/>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Exp.</a:t>
                      </a:r>
                    </a:p>
                  </a:txBody>
                  <a:tcPr marL="0" marR="0" marT="0" marB="0" anchor="ctr" horzOverflow="overflow">
                    <a:lnL>
                      <a:noFill/>
                    </a:lnL>
                    <a:lnR cap="flat">
                      <a:noFill/>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82575">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1</a:t>
                      </a:r>
                    </a:p>
                  </a:txBody>
                  <a:tcPr marL="0" marR="0" marT="0" marB="0" horzOverflow="overflow">
                    <a:lnL cap="flat">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5 minutes</a:t>
                      </a:r>
                    </a:p>
                  </a:txBody>
                  <a:tcPr marL="0" marR="0" marT="0" marB="0" horzOverflow="overflow">
                    <a:lnL>
                      <a:noFill/>
                    </a:lnL>
                    <a:lnR>
                      <a:noFill/>
                    </a:lnR>
                    <a:lnT w="381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1/year</a:t>
                      </a:r>
                    </a:p>
                  </a:txBody>
                  <a:tcPr marL="0" marR="0" marT="0" marB="0" horzOverflow="overflow">
                    <a:lnL>
                      <a:noFill/>
                    </a:lnL>
                    <a:lnR>
                      <a:noFill/>
                    </a:lnR>
                    <a:lnT w="381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1:0</a:t>
                      </a:r>
                    </a:p>
                  </a:txBody>
                  <a:tcPr marL="0" marR="0" marT="0" marB="0" horzOverflow="overflow">
                    <a:lnL>
                      <a:noFill/>
                    </a:lnL>
                    <a:lnR>
                      <a:noFill/>
                    </a:lnR>
                    <a:lnT w="381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1:8,765</a:t>
                      </a:r>
                    </a:p>
                  </a:txBody>
                  <a:tcPr marL="0" marR="0" marT="0" marB="0" horzOverflow="overflow">
                    <a:lnL>
                      <a:noFill/>
                    </a:lnL>
                    <a:lnR cap="flat">
                      <a:noFill/>
                    </a:lnR>
                    <a:lnT w="38100" cap="flat" cmpd="sng" algn="ctr">
                      <a:solidFill>
                        <a:schemeClr val="tx1"/>
                      </a:solidFill>
                      <a:prstDash val="solid"/>
                      <a:round/>
                      <a:headEnd type="none" w="med" len="med"/>
                      <a:tailEnd type="none" w="med" len="med"/>
                    </a:lnT>
                    <a:lnB>
                      <a:noFill/>
                    </a:lnB>
                    <a:lnTlToBr>
                      <a:noFill/>
                    </a:lnTlToBr>
                    <a:lnBlToTr>
                      <a:noFill/>
                    </a:lnBlToTr>
                    <a:noFill/>
                  </a:tcPr>
                </a:tc>
                <a:extLst>
                  <a:ext uri="{0D108BD9-81ED-4DB2-BD59-A6C34878D82A}">
                    <a16:rowId xmlns:a16="http://schemas.microsoft.com/office/drawing/2014/main" val="10002"/>
                  </a:ext>
                </a:extLst>
              </a:tr>
              <a:tr h="282575">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2</a:t>
                      </a:r>
                    </a:p>
                  </a:txBody>
                  <a:tcPr marL="0" marR="0" marT="0" marB="0" horzOverflow="overflow">
                    <a:lnL cap="flat">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90 minutes</a:t>
                      </a:r>
                    </a:p>
                  </a:txBody>
                  <a:tcPr marL="0" marR="0" marT="0" marB="0" horzOverflow="overflow">
                    <a:lnL>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2/week</a:t>
                      </a:r>
                    </a:p>
                  </a:txBody>
                  <a:tcPr marL="0" marR="0" marT="0" marB="0" horzOverflow="overflow">
                    <a:lnL>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0:1</a:t>
                      </a:r>
                    </a:p>
                  </a:txBody>
                  <a:tcPr marL="0" marR="0" marT="0" marB="0" horzOverflow="overflow">
                    <a:lnL>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104:8,662</a:t>
                      </a:r>
                    </a:p>
                  </a:txBody>
                  <a:tcPr marL="0" marR="0" marT="0" marB="0"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3"/>
                  </a:ext>
                </a:extLst>
              </a:tr>
              <a:tr h="282575">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3</a:t>
                      </a:r>
                    </a:p>
                  </a:txBody>
                  <a:tcPr marL="0" marR="0" marT="0" marB="0" horzOverflow="overflow">
                    <a:lnL cap="flat">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2 days</a:t>
                      </a:r>
                    </a:p>
                  </a:txBody>
                  <a:tcPr marL="0" marR="0" marT="0" marB="0" horzOverflow="overflow">
                    <a:lnL>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2/month</a:t>
                      </a:r>
                    </a:p>
                  </a:txBody>
                  <a:tcPr marL="0" marR="0" marT="0" marB="0" horzOverflow="overflow">
                    <a:lnL>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0:1</a:t>
                      </a:r>
                    </a:p>
                  </a:txBody>
                  <a:tcPr marL="0" marR="0" marT="0" marB="0" horzOverflow="overflow">
                    <a:lnL>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24:8,742</a:t>
                      </a:r>
                    </a:p>
                  </a:txBody>
                  <a:tcPr marL="0" marR="0" marT="0" marB="0"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4"/>
                  </a:ext>
                </a:extLst>
              </a:tr>
              <a:tr h="282575">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4</a:t>
                      </a:r>
                    </a:p>
                  </a:txBody>
                  <a:tcPr marL="0" marR="0" marT="0" marB="0" horzOverflow="overflow">
                    <a:lnL cap="flat">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3 days</a:t>
                      </a:r>
                    </a:p>
                  </a:txBody>
                  <a:tcPr marL="0" marR="0" marT="0" marB="0" horzOverflow="overflow">
                    <a:lnL>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1/week</a:t>
                      </a:r>
                    </a:p>
                  </a:txBody>
                  <a:tcPr marL="0" marR="0" marT="0" marB="0" horzOverflow="overflow">
                    <a:lnL>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0:1</a:t>
                      </a:r>
                    </a:p>
                  </a:txBody>
                  <a:tcPr marL="0" marR="0" marT="0" marB="0" horzOverflow="overflow">
                    <a:lnL>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52:8,714</a:t>
                      </a:r>
                    </a:p>
                  </a:txBody>
                  <a:tcPr marL="0" marR="0" marT="0" marB="0"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5"/>
                  </a:ext>
                </a:extLst>
              </a:tr>
              <a:tr h="282575">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5</a:t>
                      </a:r>
                    </a:p>
                  </a:txBody>
                  <a:tcPr marL="0" marR="0" marT="0" marB="0" horzOverflow="overflow">
                    <a:lnL cap="flat">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7 days</a:t>
                      </a:r>
                    </a:p>
                  </a:txBody>
                  <a:tcPr marL="0" marR="0" marT="0" marB="0" horzOverflow="overflow">
                    <a:lnL>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2/week</a:t>
                      </a:r>
                    </a:p>
                  </a:txBody>
                  <a:tcPr marL="0" marR="0" marT="0" marB="0" horzOverflow="overflow">
                    <a:lnL>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0:1</a:t>
                      </a:r>
                    </a:p>
                  </a:txBody>
                  <a:tcPr marL="0" marR="0" marT="0" marB="0" horzOverflow="overflow">
                    <a:lnL>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104:8,662</a:t>
                      </a:r>
                    </a:p>
                  </a:txBody>
                  <a:tcPr marL="0" marR="0" marT="0" marB="0"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6"/>
                  </a:ext>
                </a:extLst>
              </a:tr>
              <a:tr h="282575">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6</a:t>
                      </a:r>
                    </a:p>
                  </a:txBody>
                  <a:tcPr marL="0" marR="0" marT="0" marB="0" horzOverflow="overflow">
                    <a:lnL cap="flat">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11 days</a:t>
                      </a:r>
                    </a:p>
                  </a:txBody>
                  <a:tcPr marL="0" marR="0" marT="0" marB="0" horzOverflow="overflow">
                    <a:lnL>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3/month</a:t>
                      </a:r>
                    </a:p>
                  </a:txBody>
                  <a:tcPr marL="0" marR="0" marT="0" marB="0" horzOverflow="overflow">
                    <a:lnL>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0:1</a:t>
                      </a:r>
                    </a:p>
                  </a:txBody>
                  <a:tcPr marL="0" marR="0" marT="0" marB="0" horzOverflow="overflow">
                    <a:lnL>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36:8,730</a:t>
                      </a:r>
                    </a:p>
                  </a:txBody>
                  <a:tcPr marL="0" marR="0" marT="0" marB="0"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7"/>
                  </a:ext>
                </a:extLst>
              </a:tr>
              <a:tr h="282575">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7</a:t>
                      </a:r>
                    </a:p>
                  </a:txBody>
                  <a:tcPr marL="0" marR="0" marT="0" marB="0" horzOverflow="overflow">
                    <a:lnL cap="flat">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14 days</a:t>
                      </a:r>
                    </a:p>
                  </a:txBody>
                  <a:tcPr marL="0" marR="0" marT="0" marB="0" horzOverflow="overflow">
                    <a:lnL>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2/month</a:t>
                      </a:r>
                    </a:p>
                  </a:txBody>
                  <a:tcPr marL="0" marR="0" marT="0" marB="0" horzOverflow="overflow">
                    <a:lnL>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0:1</a:t>
                      </a:r>
                    </a:p>
                  </a:txBody>
                  <a:tcPr marL="0" marR="0" marT="0" marB="0" horzOverflow="overflow">
                    <a:lnL>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24:8,742</a:t>
                      </a:r>
                    </a:p>
                  </a:txBody>
                  <a:tcPr marL="0" marR="0" marT="0" marB="0"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8"/>
                  </a:ext>
                </a:extLst>
              </a:tr>
              <a:tr h="282575">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8</a:t>
                      </a:r>
                    </a:p>
                  </a:txBody>
                  <a:tcPr marL="0" marR="0" marT="0" marB="0" horzOverflow="overflow">
                    <a:lnL cap="flat">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21 days</a:t>
                      </a:r>
                    </a:p>
                  </a:txBody>
                  <a:tcPr marL="0" marR="0" marT="0" marB="0" horzOverflow="overflow">
                    <a:lnL>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2/month</a:t>
                      </a:r>
                    </a:p>
                  </a:txBody>
                  <a:tcPr marL="0" marR="0" marT="0" marB="0" horzOverflow="overflow">
                    <a:lnL>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0:1</a:t>
                      </a:r>
                    </a:p>
                  </a:txBody>
                  <a:tcPr marL="0" marR="0" marT="0" marB="0" horzOverflow="overflow">
                    <a:lnL>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24:8,742</a:t>
                      </a:r>
                    </a:p>
                  </a:txBody>
                  <a:tcPr marL="0" marR="0" marT="0" marB="0"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9"/>
                  </a:ext>
                </a:extLst>
              </a:tr>
              <a:tr h="282575">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9</a:t>
                      </a:r>
                    </a:p>
                  </a:txBody>
                  <a:tcPr marL="0" marR="0" marT="0" marB="0" horzOverflow="overflow">
                    <a:lnL cap="flat">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35 days</a:t>
                      </a:r>
                    </a:p>
                  </a:txBody>
                  <a:tcPr marL="0" marR="0" marT="0" marB="0" horzOverflow="overflow">
                    <a:lnL>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2/month</a:t>
                      </a:r>
                    </a:p>
                  </a:txBody>
                  <a:tcPr marL="0" marR="0" marT="0" marB="0" horzOverflow="overflow">
                    <a:lnL>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0:1</a:t>
                      </a:r>
                    </a:p>
                  </a:txBody>
                  <a:tcPr marL="0" marR="0" marT="0" marB="0" horzOverflow="overflow">
                    <a:lnL>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24:8,742</a:t>
                      </a:r>
                    </a:p>
                  </a:txBody>
                  <a:tcPr marL="0" marR="0" marT="0" marB="0"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10"/>
                  </a:ext>
                </a:extLst>
              </a:tr>
              <a:tr h="282575">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10</a:t>
                      </a:r>
                    </a:p>
                  </a:txBody>
                  <a:tcPr marL="0" marR="0" marT="0" marB="0" horzOverflow="overflow">
                    <a:lnL cap="flat">
                      <a:noFill/>
                    </a:lnL>
                    <a:lnR>
                      <a:noFill/>
                    </a:lnR>
                    <a:lnT>
                      <a:noFill/>
                    </a:lnT>
                    <a:lnB cap="flat">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20 years</a:t>
                      </a:r>
                    </a:p>
                  </a:txBody>
                  <a:tcPr marL="0" marR="0" marT="0" marB="0" horzOverflow="overflow">
                    <a:lnL>
                      <a:noFill/>
                    </a:lnL>
                    <a:lnR>
                      <a:noFill/>
                    </a:lnR>
                    <a:lnT>
                      <a:noFill/>
                    </a:lnT>
                    <a:lnB cap="flat">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0/year</a:t>
                      </a:r>
                    </a:p>
                  </a:txBody>
                  <a:tcPr marL="0" marR="0" marT="0" marB="0" horzOverflow="overflow">
                    <a:lnL>
                      <a:noFill/>
                    </a:lnL>
                    <a:lnR>
                      <a:noFill/>
                    </a:lnR>
                    <a:lnT>
                      <a:noFill/>
                    </a:lnT>
                    <a:lnB cap="flat">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0:1</a:t>
                      </a:r>
                    </a:p>
                  </a:txBody>
                  <a:tcPr marL="0" marR="0" marT="0" marB="0" horzOverflow="overflow">
                    <a:lnL>
                      <a:noFill/>
                    </a:lnL>
                    <a:lnR>
                      <a:noFill/>
                    </a:lnR>
                    <a:lnT>
                      <a:noFill/>
                    </a:lnT>
                    <a:lnB cap="flat">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0:8,766</a:t>
                      </a:r>
                    </a:p>
                  </a:txBody>
                  <a:tcPr marL="0" marR="0" marT="0" marB="0" horzOverflow="overflow">
                    <a:lnL>
                      <a:noFill/>
                    </a:lnL>
                    <a:lnR cap="flat">
                      <a:noFill/>
                    </a:lnR>
                    <a:lnT>
                      <a:noFill/>
                    </a:lnT>
                    <a:lnB cap="flat">
                      <a:noFill/>
                    </a:lnB>
                    <a:lnTlToBr>
                      <a:noFill/>
                    </a:lnTlToBr>
                    <a:lnBlToTr>
                      <a:noFill/>
                    </a:lnBlToTr>
                    <a:noFill/>
                  </a:tcPr>
                </a:tc>
                <a:extLst>
                  <a:ext uri="{0D108BD9-81ED-4DB2-BD59-A6C34878D82A}">
                    <a16:rowId xmlns:a16="http://schemas.microsoft.com/office/drawing/2014/main" val="10011"/>
                  </a:ext>
                </a:extLst>
              </a:tr>
            </a:tbl>
          </a:graphicData>
        </a:graphic>
      </p:graphicFrame>
      <p:graphicFrame>
        <p:nvGraphicFramePr>
          <p:cNvPr id="92225" name="Object 71">
            <a:extLst>
              <a:ext uri="{FF2B5EF4-FFF2-40B4-BE49-F238E27FC236}">
                <a16:creationId xmlns:a16="http://schemas.microsoft.com/office/drawing/2014/main" id="{68C6FCE3-D3E4-CA45-86B0-38446A9DB5C7}"/>
              </a:ext>
            </a:extLst>
          </p:cNvPr>
          <p:cNvGraphicFramePr>
            <a:graphicFrameLocks noChangeAspect="1"/>
          </p:cNvGraphicFramePr>
          <p:nvPr/>
        </p:nvGraphicFramePr>
        <p:xfrm>
          <a:off x="6781800" y="5791200"/>
          <a:ext cx="2971800" cy="719138"/>
        </p:xfrm>
        <a:graphic>
          <a:graphicData uri="http://schemas.openxmlformats.org/presentationml/2006/ole">
            <mc:AlternateContent xmlns:mc="http://schemas.openxmlformats.org/markup-compatibility/2006">
              <mc:Choice xmlns:v="urn:schemas-microsoft-com:vml" Requires="v">
                <p:oleObj spid="_x0000_s2056" name="Equation" r:id="rId4" imgW="24282400" imgH="7315200" progId="Equation.3">
                  <p:embed/>
                </p:oleObj>
              </mc:Choice>
              <mc:Fallback>
                <p:oleObj name="Equation" r:id="rId4" imgW="24282400" imgH="7315200" progId="Equation.3">
                  <p:embed/>
                  <p:pic>
                    <p:nvPicPr>
                      <p:cNvPr id="92225" name="Object 71">
                        <a:extLst>
                          <a:ext uri="{FF2B5EF4-FFF2-40B4-BE49-F238E27FC236}">
                            <a16:creationId xmlns:a16="http://schemas.microsoft.com/office/drawing/2014/main" id="{68C6FCE3-D3E4-CA45-86B0-38446A9DB5C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781800" y="5791200"/>
                        <a:ext cx="2971800" cy="7191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extLst>
      <p:ext uri="{BB962C8B-B14F-4D97-AF65-F5344CB8AC3E}">
        <p14:creationId xmlns:p14="http://schemas.microsoft.com/office/powerpoint/2010/main" val="1779658728"/>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5">
            <a:extLst>
              <a:ext uri="{FF2B5EF4-FFF2-40B4-BE49-F238E27FC236}">
                <a16:creationId xmlns:a16="http://schemas.microsoft.com/office/drawing/2014/main" id="{5CC7E8EE-A171-EC49-8366-94E1052C04BC}"/>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D90C86D7-9791-C046-AAF1-E6AD0BC5EE38}" type="slidenum">
              <a:rPr lang="en-US" altLang="en-US" sz="1400" b="0">
                <a:latin typeface="Times New Roman" panose="02020603050405020304" pitchFamily="18" charset="0"/>
              </a:rPr>
              <a:pPr>
                <a:spcBef>
                  <a:spcPct val="0"/>
                </a:spcBef>
                <a:buFontTx/>
                <a:buNone/>
              </a:pPr>
              <a:t>59</a:t>
            </a:fld>
            <a:endParaRPr lang="en-US" altLang="en-US" sz="1400" b="0">
              <a:latin typeface="Times New Roman" panose="02020603050405020304" pitchFamily="18" charset="0"/>
            </a:endParaRPr>
          </a:p>
        </p:txBody>
      </p:sp>
      <p:sp>
        <p:nvSpPr>
          <p:cNvPr id="9219" name="Rectangle 2">
            <a:extLst>
              <a:ext uri="{FF2B5EF4-FFF2-40B4-BE49-F238E27FC236}">
                <a16:creationId xmlns:a16="http://schemas.microsoft.com/office/drawing/2014/main" id="{B46BA23B-F8C2-B749-8A43-0FE45579FC0F}"/>
              </a:ext>
            </a:extLst>
          </p:cNvPr>
          <p:cNvSpPr>
            <a:spLocks noGrp="1" noChangeArrowheads="1"/>
          </p:cNvSpPr>
          <p:nvPr>
            <p:ph type="title"/>
          </p:nvPr>
        </p:nvSpPr>
        <p:spPr/>
        <p:txBody>
          <a:bodyPr/>
          <a:lstStyle/>
          <a:p>
            <a:r>
              <a:rPr lang="en-US" altLang="en-US" dirty="0"/>
              <a:t>Related Efficient Sampling Designs</a:t>
            </a:r>
          </a:p>
        </p:txBody>
      </p:sp>
      <p:sp>
        <p:nvSpPr>
          <p:cNvPr id="640004" name="Rectangle 4">
            <a:extLst>
              <a:ext uri="{FF2B5EF4-FFF2-40B4-BE49-F238E27FC236}">
                <a16:creationId xmlns:a16="http://schemas.microsoft.com/office/drawing/2014/main" id="{0F65B342-13CF-4BDE-A482-AE8A1E69FF7B}"/>
              </a:ext>
            </a:extLst>
          </p:cNvPr>
          <p:cNvSpPr>
            <a:spLocks noGrp="1" noChangeArrowheads="1"/>
          </p:cNvSpPr>
          <p:nvPr>
            <p:ph type="body" idx="1"/>
          </p:nvPr>
        </p:nvSpPr>
        <p:spPr>
          <a:xfrm>
            <a:off x="838200" y="2145323"/>
            <a:ext cx="8001000" cy="3528646"/>
          </a:xfrm>
        </p:spPr>
        <p:txBody>
          <a:bodyPr/>
          <a:lstStyle/>
          <a:p>
            <a:pPr lvl="1" eaLnBrk="1" hangingPunct="1">
              <a:defRPr/>
            </a:pPr>
            <a:r>
              <a:rPr lang="en-US" altLang="en-US" dirty="0"/>
              <a:t>Case-Crossover Designs</a:t>
            </a:r>
          </a:p>
          <a:p>
            <a:pPr lvl="1" eaLnBrk="1" hangingPunct="1">
              <a:defRPr/>
            </a:pPr>
            <a:r>
              <a:rPr lang="en-US" altLang="en-US" dirty="0">
                <a:solidFill>
                  <a:schemeClr val="bg1">
                    <a:lumMod val="50000"/>
                  </a:schemeClr>
                </a:solidFill>
              </a:rPr>
              <a:t>Case-Time Control Designs</a:t>
            </a:r>
          </a:p>
          <a:p>
            <a:pPr lvl="1" eaLnBrk="1" hangingPunct="1">
              <a:defRPr/>
            </a:pPr>
            <a:r>
              <a:rPr lang="en-US" altLang="en-US" dirty="0">
                <a:solidFill>
                  <a:schemeClr val="bg1">
                    <a:lumMod val="50000"/>
                  </a:schemeClr>
                </a:solidFill>
              </a:rPr>
              <a:t>Self-Controlled Case-Series Designs</a:t>
            </a:r>
          </a:p>
          <a:p>
            <a:pPr lvl="1" eaLnBrk="1" hangingPunct="1">
              <a:defRPr/>
            </a:pPr>
            <a:r>
              <a:rPr lang="en-US" altLang="en-US" dirty="0">
                <a:solidFill>
                  <a:schemeClr val="bg1">
                    <a:lumMod val="50000"/>
                  </a:schemeClr>
                </a:solidFill>
              </a:rPr>
              <a:t>Case-Specular Designs </a:t>
            </a:r>
          </a:p>
          <a:p>
            <a:pPr lvl="1" eaLnBrk="1" hangingPunct="1">
              <a:defRPr/>
            </a:pPr>
            <a:r>
              <a:rPr lang="en-US" altLang="en-US" dirty="0">
                <a:solidFill>
                  <a:schemeClr val="bg1">
                    <a:lumMod val="50000"/>
                  </a:schemeClr>
                </a:solidFill>
              </a:rPr>
              <a:t>Case-Only Designs for Interaction </a:t>
            </a:r>
          </a:p>
          <a:p>
            <a:pPr eaLnBrk="1" hangingPunct="1">
              <a:defRPr/>
            </a:pPr>
            <a:endParaRPr lang="en-US" altLang="en-US" dirty="0"/>
          </a:p>
        </p:txBody>
      </p:sp>
    </p:spTree>
    <p:extLst>
      <p:ext uri="{BB962C8B-B14F-4D97-AF65-F5344CB8AC3E}">
        <p14:creationId xmlns:p14="http://schemas.microsoft.com/office/powerpoint/2010/main" val="42215850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Overmatching: Decreased Statistical Efficiency</a:t>
            </a:r>
          </a:p>
        </p:txBody>
      </p:sp>
      <p:sp>
        <p:nvSpPr>
          <p:cNvPr id="3" name="Content Placeholder 2"/>
          <p:cNvSpPr>
            <a:spLocks noGrp="1"/>
          </p:cNvSpPr>
          <p:nvPr>
            <p:ph idx="1"/>
          </p:nvPr>
        </p:nvSpPr>
        <p:spPr/>
        <p:txBody>
          <a:bodyPr>
            <a:normAutofit/>
          </a:bodyPr>
          <a:lstStyle/>
          <a:p>
            <a:r>
              <a:rPr lang="en-US" sz="3200" dirty="0"/>
              <a:t>Matching factor is correlated ONLY with exposure</a:t>
            </a:r>
          </a:p>
        </p:txBody>
      </p:sp>
      <p:graphicFrame>
        <p:nvGraphicFramePr>
          <p:cNvPr id="4" name="Table 3"/>
          <p:cNvGraphicFramePr>
            <a:graphicFrameLocks noGrp="1"/>
          </p:cNvGraphicFramePr>
          <p:nvPr/>
        </p:nvGraphicFramePr>
        <p:xfrm>
          <a:off x="1934308" y="4549207"/>
          <a:ext cx="8346489" cy="1828800"/>
        </p:xfrm>
        <a:graphic>
          <a:graphicData uri="http://schemas.openxmlformats.org/drawingml/2006/table">
            <a:tbl>
              <a:tblPr firstRow="1" bandRow="1">
                <a:tableStyleId>{5C22544A-7EE6-4342-B048-85BDC9FD1C3A}</a:tableStyleId>
              </a:tblPr>
              <a:tblGrid>
                <a:gridCol w="1803767">
                  <a:extLst>
                    <a:ext uri="{9D8B030D-6E8A-4147-A177-3AD203B41FA5}">
                      <a16:colId xmlns:a16="http://schemas.microsoft.com/office/drawing/2014/main" val="20000"/>
                    </a:ext>
                  </a:extLst>
                </a:gridCol>
                <a:gridCol w="3161526">
                  <a:extLst>
                    <a:ext uri="{9D8B030D-6E8A-4147-A177-3AD203B41FA5}">
                      <a16:colId xmlns:a16="http://schemas.microsoft.com/office/drawing/2014/main" val="20001"/>
                    </a:ext>
                  </a:extLst>
                </a:gridCol>
                <a:gridCol w="3381196">
                  <a:extLst>
                    <a:ext uri="{9D8B030D-6E8A-4147-A177-3AD203B41FA5}">
                      <a16:colId xmlns:a16="http://schemas.microsoft.com/office/drawing/2014/main" val="20002"/>
                    </a:ext>
                  </a:extLst>
                </a:gridCol>
              </a:tblGrid>
              <a:tr h="370840">
                <a:tc>
                  <a:txBody>
                    <a:bodyPr/>
                    <a:lstStyle/>
                    <a:p>
                      <a:pPr algn="l"/>
                      <a:endParaRPr lang="en-US" sz="2400" dirty="0"/>
                    </a:p>
                  </a:txBody>
                  <a:tcPr/>
                </a:tc>
                <a:tc gridSpan="2">
                  <a:txBody>
                    <a:bodyPr/>
                    <a:lstStyle/>
                    <a:p>
                      <a:pPr algn="ctr"/>
                      <a:r>
                        <a:rPr lang="en-US" sz="2400" dirty="0"/>
                        <a:t>Analysis</a:t>
                      </a:r>
                    </a:p>
                  </a:txBody>
                  <a:tcPr anchor="ctr"/>
                </a:tc>
                <a:tc hMerge="1">
                  <a:txBody>
                    <a:bodyPr/>
                    <a:lstStyle/>
                    <a:p>
                      <a:endParaRPr lang="en-US" dirty="0"/>
                    </a:p>
                  </a:txBody>
                  <a:tcPr/>
                </a:tc>
                <a:extLst>
                  <a:ext uri="{0D108BD9-81ED-4DB2-BD59-A6C34878D82A}">
                    <a16:rowId xmlns:a16="http://schemas.microsoft.com/office/drawing/2014/main" val="10000"/>
                  </a:ext>
                </a:extLst>
              </a:tr>
              <a:tr h="370840">
                <a:tc>
                  <a:txBody>
                    <a:bodyPr/>
                    <a:lstStyle/>
                    <a:p>
                      <a:pPr algn="l"/>
                      <a:r>
                        <a:rPr lang="en-US" sz="2400" b="1" dirty="0"/>
                        <a:t>Design</a:t>
                      </a:r>
                    </a:p>
                  </a:txBody>
                  <a:tcPr/>
                </a:tc>
                <a:tc>
                  <a:txBody>
                    <a:bodyPr/>
                    <a:lstStyle/>
                    <a:p>
                      <a:pPr algn="ctr"/>
                      <a:r>
                        <a:rPr lang="en-US" sz="2400" b="1" dirty="0"/>
                        <a:t>Stratified</a:t>
                      </a:r>
                    </a:p>
                  </a:txBody>
                  <a:tcPr/>
                </a:tc>
                <a:tc>
                  <a:txBody>
                    <a:bodyPr/>
                    <a:lstStyle/>
                    <a:p>
                      <a:pPr algn="ctr"/>
                      <a:r>
                        <a:rPr lang="en-US" sz="2400" b="1" dirty="0"/>
                        <a:t>Not Stratified</a:t>
                      </a:r>
                    </a:p>
                  </a:txBody>
                  <a:tcPr/>
                </a:tc>
                <a:extLst>
                  <a:ext uri="{0D108BD9-81ED-4DB2-BD59-A6C34878D82A}">
                    <a16:rowId xmlns:a16="http://schemas.microsoft.com/office/drawing/2014/main" val="10001"/>
                  </a:ext>
                </a:extLst>
              </a:tr>
              <a:tr h="370840">
                <a:tc>
                  <a:txBody>
                    <a:bodyPr/>
                    <a:lstStyle/>
                    <a:p>
                      <a:pPr algn="l"/>
                      <a:r>
                        <a:rPr lang="en-US" sz="2400" dirty="0"/>
                        <a:t>Matched</a:t>
                      </a:r>
                    </a:p>
                  </a:txBody>
                  <a:tcPr/>
                </a:tc>
                <a:tc>
                  <a:txBody>
                    <a:bodyPr/>
                    <a:lstStyle/>
                    <a:p>
                      <a:pPr algn="ctr"/>
                      <a:r>
                        <a:rPr lang="en-US" sz="2400" dirty="0"/>
                        <a:t>Valid, </a:t>
                      </a:r>
                      <a:r>
                        <a:rPr lang="en-US" sz="2400" baseline="0" dirty="0"/>
                        <a:t>reduced </a:t>
                      </a:r>
                      <a:r>
                        <a:rPr lang="en-US" sz="2400" dirty="0"/>
                        <a:t>precision</a:t>
                      </a:r>
                    </a:p>
                  </a:txBody>
                  <a:tcPr/>
                </a:tc>
                <a:tc>
                  <a:txBody>
                    <a:bodyPr/>
                    <a:lstStyle/>
                    <a:p>
                      <a:pPr algn="ctr"/>
                      <a:r>
                        <a:rPr lang="en-US" sz="2400" dirty="0"/>
                        <a:t>BIAS</a:t>
                      </a:r>
                    </a:p>
                  </a:txBody>
                  <a:tcPr/>
                </a:tc>
                <a:extLst>
                  <a:ext uri="{0D108BD9-81ED-4DB2-BD59-A6C34878D82A}">
                    <a16:rowId xmlns:a16="http://schemas.microsoft.com/office/drawing/2014/main" val="10002"/>
                  </a:ext>
                </a:extLst>
              </a:tr>
              <a:tr h="370840">
                <a:tc>
                  <a:txBody>
                    <a:bodyPr/>
                    <a:lstStyle/>
                    <a:p>
                      <a:pPr algn="l"/>
                      <a:r>
                        <a:rPr lang="en-US" sz="2400" dirty="0"/>
                        <a:t>Not matched</a:t>
                      </a:r>
                    </a:p>
                  </a:txBody>
                  <a:tcPr/>
                </a:tc>
                <a:tc>
                  <a:txBody>
                    <a:bodyPr/>
                    <a:lstStyle/>
                    <a:p>
                      <a:pPr algn="ctr"/>
                      <a:r>
                        <a:rPr lang="en-US" sz="2400" dirty="0"/>
                        <a:t>Valid,</a:t>
                      </a:r>
                      <a:r>
                        <a:rPr lang="en-US" sz="2400" baseline="0" dirty="0"/>
                        <a:t> reduced precision</a:t>
                      </a:r>
                      <a:endParaRPr lang="en-US" sz="2400" dirty="0"/>
                    </a:p>
                  </a:txBody>
                  <a:tcPr/>
                </a:tc>
                <a:tc>
                  <a:txBody>
                    <a:bodyPr/>
                    <a:lstStyle/>
                    <a:p>
                      <a:pPr algn="ctr"/>
                      <a:r>
                        <a:rPr lang="en-US" sz="2400" dirty="0"/>
                        <a:t>Valid, maximum precision</a:t>
                      </a:r>
                    </a:p>
                  </a:txBody>
                  <a:tcPr/>
                </a:tc>
                <a:extLst>
                  <a:ext uri="{0D108BD9-81ED-4DB2-BD59-A6C34878D82A}">
                    <a16:rowId xmlns:a16="http://schemas.microsoft.com/office/drawing/2014/main" val="10003"/>
                  </a:ext>
                </a:extLst>
              </a:tr>
            </a:tbl>
          </a:graphicData>
        </a:graphic>
      </p:graphicFrame>
      <p:sp>
        <p:nvSpPr>
          <p:cNvPr id="5" name="TextBox 4"/>
          <p:cNvSpPr txBox="1"/>
          <p:nvPr/>
        </p:nvSpPr>
        <p:spPr>
          <a:xfrm>
            <a:off x="1895231" y="2715845"/>
            <a:ext cx="2740582" cy="523220"/>
          </a:xfrm>
          <a:prstGeom prst="rect">
            <a:avLst/>
          </a:prstGeom>
          <a:noFill/>
        </p:spPr>
        <p:txBody>
          <a:bodyPr wrap="square" rtlCol="0">
            <a:spAutoFit/>
          </a:bodyPr>
          <a:lstStyle/>
          <a:p>
            <a:pPr algn="ctr"/>
            <a:r>
              <a:rPr lang="en-US" sz="2800" b="1" dirty="0"/>
              <a:t>Exposure</a:t>
            </a:r>
          </a:p>
        </p:txBody>
      </p:sp>
      <p:sp>
        <p:nvSpPr>
          <p:cNvPr id="6" name="TextBox 5"/>
          <p:cNvSpPr txBox="1"/>
          <p:nvPr/>
        </p:nvSpPr>
        <p:spPr>
          <a:xfrm flipH="1">
            <a:off x="7877869" y="2715846"/>
            <a:ext cx="1891361" cy="523220"/>
          </a:xfrm>
          <a:prstGeom prst="rect">
            <a:avLst/>
          </a:prstGeom>
          <a:noFill/>
        </p:spPr>
        <p:txBody>
          <a:bodyPr wrap="square" rtlCol="0">
            <a:spAutoFit/>
          </a:bodyPr>
          <a:lstStyle/>
          <a:p>
            <a:r>
              <a:rPr lang="en-US" sz="2800" b="1" dirty="0"/>
              <a:t>Disease</a:t>
            </a:r>
          </a:p>
        </p:txBody>
      </p:sp>
      <p:sp>
        <p:nvSpPr>
          <p:cNvPr id="7" name="TextBox 6"/>
          <p:cNvSpPr txBox="1"/>
          <p:nvPr/>
        </p:nvSpPr>
        <p:spPr>
          <a:xfrm>
            <a:off x="4474604" y="3536462"/>
            <a:ext cx="3944777" cy="523220"/>
          </a:xfrm>
          <a:prstGeom prst="rect">
            <a:avLst/>
          </a:prstGeom>
          <a:noFill/>
        </p:spPr>
        <p:txBody>
          <a:bodyPr wrap="square" rtlCol="0">
            <a:spAutoFit/>
          </a:bodyPr>
          <a:lstStyle/>
          <a:p>
            <a:pPr algn="ctr"/>
            <a:r>
              <a:rPr lang="en-US" sz="2800" b="1" dirty="0"/>
              <a:t>Matching Factor</a:t>
            </a:r>
          </a:p>
        </p:txBody>
      </p:sp>
      <p:cxnSp>
        <p:nvCxnSpPr>
          <p:cNvPr id="9" name="Straight Arrow Connector 8"/>
          <p:cNvCxnSpPr/>
          <p:nvPr/>
        </p:nvCxnSpPr>
        <p:spPr>
          <a:xfrm flipH="1" flipV="1">
            <a:off x="3907692" y="3302000"/>
            <a:ext cx="1016000" cy="351697"/>
          </a:xfrm>
          <a:prstGeom prst="straightConnector1">
            <a:avLst/>
          </a:prstGeom>
          <a:ln w="38100">
            <a:solidFill>
              <a:schemeClr val="tx1"/>
            </a:solidFill>
            <a:tailEnd type="arrow"/>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146283457"/>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Slide Number Placeholder 5">
            <a:extLst>
              <a:ext uri="{FF2B5EF4-FFF2-40B4-BE49-F238E27FC236}">
                <a16:creationId xmlns:a16="http://schemas.microsoft.com/office/drawing/2014/main" id="{A989125A-DD6D-F14F-8711-6F621F6B801F}"/>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0C0BFA63-682F-5149-8420-837E6BABF74E}" type="slidenum">
              <a:rPr lang="en-US" altLang="en-US" sz="1400" b="0">
                <a:latin typeface="Times New Roman" panose="02020603050405020304" pitchFamily="18" charset="0"/>
              </a:rPr>
              <a:pPr>
                <a:spcBef>
                  <a:spcPct val="0"/>
                </a:spcBef>
                <a:buFontTx/>
                <a:buNone/>
              </a:pPr>
              <a:t>60</a:t>
            </a:fld>
            <a:endParaRPr lang="en-US" altLang="en-US" sz="1400" b="0">
              <a:latin typeface="Times New Roman" panose="02020603050405020304" pitchFamily="18" charset="0"/>
            </a:endParaRPr>
          </a:p>
        </p:txBody>
      </p:sp>
      <p:sp>
        <p:nvSpPr>
          <p:cNvPr id="153603" name="Rectangle 2">
            <a:extLst>
              <a:ext uri="{FF2B5EF4-FFF2-40B4-BE49-F238E27FC236}">
                <a16:creationId xmlns:a16="http://schemas.microsoft.com/office/drawing/2014/main" id="{8BF40B81-385B-F94B-B569-916569997E3E}"/>
              </a:ext>
            </a:extLst>
          </p:cNvPr>
          <p:cNvSpPr>
            <a:spLocks noGrp="1" noChangeArrowheads="1"/>
          </p:cNvSpPr>
          <p:nvPr>
            <p:ph type="title"/>
          </p:nvPr>
        </p:nvSpPr>
        <p:spPr>
          <a:xfrm>
            <a:off x="1905000" y="609600"/>
            <a:ext cx="8305800" cy="1143000"/>
          </a:xfrm>
        </p:spPr>
        <p:txBody>
          <a:bodyPr/>
          <a:lstStyle/>
          <a:p>
            <a:pPr eaLnBrk="1" hangingPunct="1"/>
            <a:r>
              <a:rPr lang="en-US" altLang="en-US" dirty="0"/>
              <a:t>Applications: Triggers </a:t>
            </a:r>
          </a:p>
        </p:txBody>
      </p:sp>
      <p:sp>
        <p:nvSpPr>
          <p:cNvPr id="153604" name="Text Box 3">
            <a:extLst>
              <a:ext uri="{FF2B5EF4-FFF2-40B4-BE49-F238E27FC236}">
                <a16:creationId xmlns:a16="http://schemas.microsoft.com/office/drawing/2014/main" id="{23073D00-B16C-5C46-9D63-E6D6979AA205}"/>
              </a:ext>
            </a:extLst>
          </p:cNvPr>
          <p:cNvSpPr txBox="1">
            <a:spLocks noChangeArrowheads="1"/>
          </p:cNvSpPr>
          <p:nvPr/>
        </p:nvSpPr>
        <p:spPr bwMode="auto">
          <a:xfrm>
            <a:off x="2286000" y="2209800"/>
            <a:ext cx="7924800" cy="35640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r>
              <a:rPr lang="en-US" altLang="en-US" sz="2400" b="0" dirty="0"/>
              <a:t>Classic: MI and sexual activity</a:t>
            </a:r>
          </a:p>
          <a:p>
            <a:pPr eaLnBrk="1" hangingPunct="1"/>
            <a:r>
              <a:rPr lang="en-US" altLang="en-US" sz="2400" b="0" dirty="0"/>
              <a:t>Match for time of day: MI and exercise </a:t>
            </a:r>
          </a:p>
          <a:p>
            <a:pPr eaLnBrk="1" hangingPunct="1"/>
            <a:r>
              <a:rPr lang="en-US" altLang="en-US" sz="2400" b="0" dirty="0"/>
              <a:t>Exposure opportunity: Traffic accidents</a:t>
            </a:r>
          </a:p>
          <a:p>
            <a:pPr eaLnBrk="1" hangingPunct="1"/>
            <a:r>
              <a:rPr lang="en-US" altLang="en-US" sz="2400" b="0" i="1" dirty="0"/>
              <a:t>Control for indication?: </a:t>
            </a:r>
            <a:r>
              <a:rPr lang="en-US" altLang="en-US" sz="2400" b="0" dirty="0"/>
              <a:t>Adverse drug events</a:t>
            </a:r>
            <a:r>
              <a:rPr lang="en-US" altLang="en-US" sz="2400" dirty="0">
                <a:solidFill>
                  <a:schemeClr val="accent2"/>
                </a:solidFill>
              </a:rPr>
              <a:t> </a:t>
            </a:r>
            <a:endParaRPr lang="en-US" altLang="en-US" sz="2400" b="0" i="1" dirty="0"/>
          </a:p>
          <a:p>
            <a:pPr eaLnBrk="1" hangingPunct="1"/>
            <a:r>
              <a:rPr lang="en-US" altLang="en-US" sz="2400" b="0" dirty="0"/>
              <a:t>Bi-directional sampling:  Air pollution</a:t>
            </a:r>
          </a:p>
          <a:p>
            <a:pPr eaLnBrk="1" hangingPunct="1"/>
            <a:r>
              <a:rPr lang="en-US" altLang="en-US" sz="2400" b="0" dirty="0"/>
              <a:t>Infectious disease epidemiology: Vaccines</a:t>
            </a:r>
          </a:p>
          <a:p>
            <a:pPr eaLnBrk="1" hangingPunct="1"/>
            <a:r>
              <a:rPr lang="en-US" altLang="en-US" sz="2400" b="0" dirty="0"/>
              <a:t>Gene-environment interaction: see Rothman</a:t>
            </a:r>
          </a:p>
          <a:p>
            <a:pPr eaLnBrk="1" hangingPunct="1"/>
            <a:r>
              <a:rPr lang="en-US" altLang="en-US" sz="2400" b="0" dirty="0"/>
              <a:t>Sibling design: Oral clefts and maternal smoking</a:t>
            </a:r>
          </a:p>
        </p:txBody>
      </p:sp>
    </p:spTree>
    <p:extLst>
      <p:ext uri="{BB962C8B-B14F-4D97-AF65-F5344CB8AC3E}">
        <p14:creationId xmlns:p14="http://schemas.microsoft.com/office/powerpoint/2010/main" val="1961359535"/>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Rectangle 2">
            <a:extLst>
              <a:ext uri="{FF2B5EF4-FFF2-40B4-BE49-F238E27FC236}">
                <a16:creationId xmlns:a16="http://schemas.microsoft.com/office/drawing/2014/main" id="{05446F3C-BE83-9445-BAF6-5A2A1496F24E}"/>
              </a:ext>
            </a:extLst>
          </p:cNvPr>
          <p:cNvSpPr>
            <a:spLocks noGrp="1" noChangeArrowheads="1"/>
          </p:cNvSpPr>
          <p:nvPr>
            <p:ph type="title"/>
          </p:nvPr>
        </p:nvSpPr>
        <p:spPr>
          <a:xfrm>
            <a:off x="1905000" y="914400"/>
            <a:ext cx="8382000" cy="838200"/>
          </a:xfrm>
        </p:spPr>
        <p:txBody>
          <a:bodyPr/>
          <a:lstStyle/>
          <a:p>
            <a:pPr eaLnBrk="1" hangingPunct="1"/>
            <a:r>
              <a:rPr lang="en-US" altLang="en-US"/>
              <a:t>Case-Crossover Counterfactuals</a:t>
            </a:r>
          </a:p>
        </p:txBody>
      </p:sp>
      <p:sp>
        <p:nvSpPr>
          <p:cNvPr id="175107" name="Rectangle 3">
            <a:extLst>
              <a:ext uri="{FF2B5EF4-FFF2-40B4-BE49-F238E27FC236}">
                <a16:creationId xmlns:a16="http://schemas.microsoft.com/office/drawing/2014/main" id="{B992BC32-680E-D84E-84C7-6CA99F489494}"/>
              </a:ext>
            </a:extLst>
          </p:cNvPr>
          <p:cNvSpPr>
            <a:spLocks noGrp="1" noChangeArrowheads="1"/>
          </p:cNvSpPr>
          <p:nvPr>
            <p:ph type="body" idx="1"/>
          </p:nvPr>
        </p:nvSpPr>
        <p:spPr>
          <a:xfrm>
            <a:off x="1676400" y="1828800"/>
            <a:ext cx="8686800" cy="4343400"/>
          </a:xfrm>
        </p:spPr>
        <p:txBody>
          <a:bodyPr/>
          <a:lstStyle/>
          <a:p>
            <a:pPr eaLnBrk="1" hangingPunct="1">
              <a:lnSpc>
                <a:spcPct val="90000"/>
              </a:lnSpc>
              <a:spcBef>
                <a:spcPct val="0"/>
              </a:spcBef>
              <a:buFontTx/>
              <a:buNone/>
            </a:pPr>
            <a:endParaRPr lang="en-US" altLang="en-US" sz="2200" dirty="0"/>
          </a:p>
          <a:p>
            <a:pPr eaLnBrk="1" hangingPunct="1">
              <a:spcBef>
                <a:spcPct val="0"/>
              </a:spcBef>
            </a:pPr>
            <a:r>
              <a:rPr lang="en-US" altLang="en-US" sz="2400" dirty="0"/>
              <a:t>The case-crossover study is examining a different counterfactual than what we have in cohort or case-control studies </a:t>
            </a:r>
          </a:p>
          <a:p>
            <a:pPr lvl="1" eaLnBrk="1" hangingPunct="1">
              <a:spcBef>
                <a:spcPct val="0"/>
              </a:spcBef>
            </a:pPr>
            <a:r>
              <a:rPr lang="en-US" altLang="en-US" sz="2000" dirty="0"/>
              <a:t>the cohort/case-control design assesses why some individuals develop the outcome and others do not</a:t>
            </a:r>
          </a:p>
          <a:p>
            <a:pPr lvl="1" eaLnBrk="1" hangingPunct="1">
              <a:spcBef>
                <a:spcPct val="0"/>
              </a:spcBef>
            </a:pPr>
            <a:r>
              <a:rPr lang="en-US" altLang="en-US" sz="2000" dirty="0"/>
              <a:t>the case-crossover examines why the outcome occurred when it did</a:t>
            </a:r>
          </a:p>
          <a:p>
            <a:pPr lvl="1" eaLnBrk="1" hangingPunct="1">
              <a:spcBef>
                <a:spcPct val="0"/>
              </a:spcBef>
            </a:pPr>
            <a:endParaRPr lang="en-US" altLang="en-US" sz="2000" dirty="0"/>
          </a:p>
          <a:p>
            <a:pPr eaLnBrk="1" hangingPunct="1">
              <a:spcBef>
                <a:spcPct val="0"/>
              </a:spcBef>
            </a:pPr>
            <a:r>
              <a:rPr lang="en-US" altLang="en-US" sz="2400" dirty="0"/>
              <a:t>Counterfactual Interpretation of Case-Crossover: The rate ratio is the factor by which we would reduce the outcomes </a:t>
            </a:r>
            <a:r>
              <a:rPr lang="en-US" altLang="en-US" sz="2400" u="sng" dirty="0"/>
              <a:t>within the effect period</a:t>
            </a:r>
            <a:r>
              <a:rPr lang="en-US" altLang="en-US" sz="2400" dirty="0"/>
              <a:t> among the exposed cases if we eliminated the exposure that occurred </a:t>
            </a:r>
            <a:r>
              <a:rPr lang="en-US" altLang="en-US" sz="2400" u="sng" dirty="0"/>
              <a:t>immediately before the case</a:t>
            </a:r>
          </a:p>
        </p:txBody>
      </p:sp>
      <p:sp>
        <p:nvSpPr>
          <p:cNvPr id="175108" name="Slide Number Placeholder 3">
            <a:extLst>
              <a:ext uri="{FF2B5EF4-FFF2-40B4-BE49-F238E27FC236}">
                <a16:creationId xmlns:a16="http://schemas.microsoft.com/office/drawing/2014/main" id="{21048435-D321-7542-856A-38126CC8AF2C}"/>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A051E99F-D4FA-0547-9F00-57DD80B6E1E1}" type="slidenum">
              <a:rPr lang="en-US" altLang="en-US" sz="1400" b="0">
                <a:latin typeface="Arial" panose="020B0604020202020204" pitchFamily="34" charset="0"/>
                <a:ea typeface="MS PGothic" panose="020B0600070205080204" pitchFamily="34" charset="-128"/>
              </a:rPr>
              <a:pPr>
                <a:spcBef>
                  <a:spcPct val="0"/>
                </a:spcBef>
                <a:buFontTx/>
                <a:buNone/>
              </a:pPr>
              <a:t>61</a:t>
            </a:fld>
            <a:endParaRPr lang="en-US" altLang="en-US" sz="1400" b="0">
              <a:latin typeface="Arial" panose="020B0604020202020204" pitchFamily="34" charset="0"/>
              <a:ea typeface="MS PGothic" panose="020B0600070205080204" pitchFamily="34" charset="-128"/>
            </a:endParaRPr>
          </a:p>
        </p:txBody>
      </p:sp>
    </p:spTree>
    <p:extLst>
      <p:ext uri="{BB962C8B-B14F-4D97-AF65-F5344CB8AC3E}">
        <p14:creationId xmlns:p14="http://schemas.microsoft.com/office/powerpoint/2010/main" val="3566520369"/>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Rectangle 3">
            <a:extLst>
              <a:ext uri="{FF2B5EF4-FFF2-40B4-BE49-F238E27FC236}">
                <a16:creationId xmlns:a16="http://schemas.microsoft.com/office/drawing/2014/main" id="{27D2C310-BF88-114C-86B5-3B483063B4C6}"/>
              </a:ext>
            </a:extLst>
          </p:cNvPr>
          <p:cNvSpPr>
            <a:spLocks noGrp="1" noChangeArrowheads="1"/>
          </p:cNvSpPr>
          <p:nvPr>
            <p:ph type="body" idx="1"/>
          </p:nvPr>
        </p:nvSpPr>
        <p:spPr>
          <a:xfrm>
            <a:off x="1037492" y="2057400"/>
            <a:ext cx="10005646" cy="4038600"/>
          </a:xfrm>
        </p:spPr>
        <p:txBody>
          <a:bodyPr/>
          <a:lstStyle/>
          <a:p>
            <a:pPr eaLnBrk="1" hangingPunct="1">
              <a:spcBef>
                <a:spcPct val="0"/>
              </a:spcBef>
            </a:pPr>
            <a:r>
              <a:rPr lang="en-US" altLang="en-US" sz="2200" dirty="0"/>
              <a:t>Rate ratio for the effect of physical exertion on MI of 5.9 (95% CI: 4.6, 7.7)</a:t>
            </a:r>
          </a:p>
          <a:p>
            <a:pPr eaLnBrk="1" hangingPunct="1">
              <a:spcBef>
                <a:spcPct val="0"/>
              </a:spcBef>
            </a:pPr>
            <a:r>
              <a:rPr lang="en-US" altLang="en-US" sz="2200" dirty="0"/>
              <a:t>There were 54 exposed cases in the study</a:t>
            </a:r>
          </a:p>
          <a:p>
            <a:pPr eaLnBrk="1" hangingPunct="1">
              <a:spcBef>
                <a:spcPct val="0"/>
              </a:spcBef>
            </a:pPr>
            <a:r>
              <a:rPr lang="en-US" altLang="en-US" sz="2200" dirty="0"/>
              <a:t>If we had eliminated physical activity immediate prior to the MI we would only have had 54/(5.9) = 9 MI</a:t>
            </a:r>
            <a:r>
              <a:rPr lang="ja-JP" altLang="en-US" sz="2200">
                <a:ea typeface="MS PGothic" panose="020B0600070205080204" pitchFamily="34" charset="-128"/>
              </a:rPr>
              <a:t>’</a:t>
            </a:r>
            <a:r>
              <a:rPr lang="en-US" altLang="ja-JP" sz="2200" dirty="0">
                <a:ea typeface="MS PGothic" panose="020B0600070205080204" pitchFamily="34" charset="-128"/>
              </a:rPr>
              <a:t>s in that 1-hour period for this group, rather than 54</a:t>
            </a:r>
          </a:p>
          <a:p>
            <a:pPr eaLnBrk="1" hangingPunct="1">
              <a:spcBef>
                <a:spcPct val="0"/>
              </a:spcBef>
            </a:pPr>
            <a:r>
              <a:rPr lang="en-US" altLang="en-US" sz="2200" dirty="0"/>
              <a:t>Physical exertion increases likelihood of MI in the next hour</a:t>
            </a:r>
          </a:p>
          <a:p>
            <a:pPr eaLnBrk="1" hangingPunct="1">
              <a:spcBef>
                <a:spcPct val="0"/>
              </a:spcBef>
            </a:pPr>
            <a:r>
              <a:rPr lang="en-US" altLang="en-US" sz="2200" dirty="0"/>
              <a:t>BUT… cohort studies estimates suggest a protective risk ratio for the effect of physical activity on MI</a:t>
            </a:r>
          </a:p>
          <a:p>
            <a:pPr eaLnBrk="1" hangingPunct="1">
              <a:spcBef>
                <a:spcPct val="0"/>
              </a:spcBef>
            </a:pPr>
            <a:r>
              <a:rPr lang="en-US" altLang="en-US" sz="2200" dirty="0"/>
              <a:t>These are NOT contradictory; they are estimating different things: Physical activity in the long-run protects against MI. But for the hour after physical activity, the likelihood of an MI increases</a:t>
            </a:r>
          </a:p>
          <a:p>
            <a:pPr eaLnBrk="1" hangingPunct="1">
              <a:spcBef>
                <a:spcPct val="0"/>
              </a:spcBef>
            </a:pPr>
            <a:endParaRPr lang="en-US" altLang="en-US" sz="2200" dirty="0"/>
          </a:p>
        </p:txBody>
      </p:sp>
      <p:sp>
        <p:nvSpPr>
          <p:cNvPr id="176131" name="Slide Number Placeholder 3">
            <a:extLst>
              <a:ext uri="{FF2B5EF4-FFF2-40B4-BE49-F238E27FC236}">
                <a16:creationId xmlns:a16="http://schemas.microsoft.com/office/drawing/2014/main" id="{D8396D50-5C04-B440-8140-E8C6F0F5E8C2}"/>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A2274142-5CBE-1B42-84C4-C843B33AC9B8}" type="slidenum">
              <a:rPr lang="en-US" altLang="en-US" sz="1400" b="0">
                <a:latin typeface="Arial" panose="020B0604020202020204" pitchFamily="34" charset="0"/>
                <a:ea typeface="MS PGothic" panose="020B0600070205080204" pitchFamily="34" charset="-128"/>
              </a:rPr>
              <a:pPr>
                <a:spcBef>
                  <a:spcPct val="0"/>
                </a:spcBef>
                <a:buFontTx/>
                <a:buNone/>
              </a:pPr>
              <a:t>62</a:t>
            </a:fld>
            <a:endParaRPr lang="en-US" altLang="en-US" sz="1400" b="0">
              <a:latin typeface="Arial" panose="020B0604020202020204" pitchFamily="34" charset="0"/>
              <a:ea typeface="MS PGothic" panose="020B0600070205080204" pitchFamily="34" charset="-128"/>
            </a:endParaRPr>
          </a:p>
        </p:txBody>
      </p:sp>
      <p:sp>
        <p:nvSpPr>
          <p:cNvPr id="176132" name="Rectangle 2">
            <a:extLst>
              <a:ext uri="{FF2B5EF4-FFF2-40B4-BE49-F238E27FC236}">
                <a16:creationId xmlns:a16="http://schemas.microsoft.com/office/drawing/2014/main" id="{B80C1F33-B03A-5C4D-929E-B98E09CF69E3}"/>
              </a:ext>
            </a:extLst>
          </p:cNvPr>
          <p:cNvSpPr>
            <a:spLocks noGrp="1" noChangeArrowheads="1"/>
          </p:cNvSpPr>
          <p:nvPr>
            <p:ph type="title"/>
          </p:nvPr>
        </p:nvSpPr>
        <p:spPr>
          <a:xfrm>
            <a:off x="1905000" y="914400"/>
            <a:ext cx="8382000" cy="838200"/>
          </a:xfrm>
        </p:spPr>
        <p:txBody>
          <a:bodyPr/>
          <a:lstStyle/>
          <a:p>
            <a:pPr eaLnBrk="1" hangingPunct="1"/>
            <a:r>
              <a:rPr lang="en-US" altLang="en-US"/>
              <a:t>Example: Mittleman et al. (1993) </a:t>
            </a:r>
          </a:p>
        </p:txBody>
      </p:sp>
    </p:spTree>
    <p:extLst>
      <p:ext uri="{BB962C8B-B14F-4D97-AF65-F5344CB8AC3E}">
        <p14:creationId xmlns:p14="http://schemas.microsoft.com/office/powerpoint/2010/main" val="481115212"/>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Rectangle 2">
            <a:extLst>
              <a:ext uri="{FF2B5EF4-FFF2-40B4-BE49-F238E27FC236}">
                <a16:creationId xmlns:a16="http://schemas.microsoft.com/office/drawing/2014/main" id="{22FA8C2F-3047-824A-9CFB-93930CC4AB82}"/>
              </a:ext>
            </a:extLst>
          </p:cNvPr>
          <p:cNvSpPr>
            <a:spLocks noGrp="1" noChangeArrowheads="1"/>
          </p:cNvSpPr>
          <p:nvPr>
            <p:ph type="title"/>
          </p:nvPr>
        </p:nvSpPr>
        <p:spPr>
          <a:xfrm>
            <a:off x="1544638" y="838200"/>
            <a:ext cx="8915400" cy="838200"/>
          </a:xfrm>
        </p:spPr>
        <p:txBody>
          <a:bodyPr/>
          <a:lstStyle/>
          <a:p>
            <a:pPr eaLnBrk="1" hangingPunct="1"/>
            <a:r>
              <a:rPr lang="en-US" altLang="en-US"/>
              <a:t>Case-Crossover and Public Health</a:t>
            </a:r>
          </a:p>
        </p:txBody>
      </p:sp>
      <p:sp>
        <p:nvSpPr>
          <p:cNvPr id="177155" name="Rectangle 3">
            <a:extLst>
              <a:ext uri="{FF2B5EF4-FFF2-40B4-BE49-F238E27FC236}">
                <a16:creationId xmlns:a16="http://schemas.microsoft.com/office/drawing/2014/main" id="{0F48A1F7-5BEF-334F-B8F7-D6C8958519A5}"/>
              </a:ext>
            </a:extLst>
          </p:cNvPr>
          <p:cNvSpPr>
            <a:spLocks noGrp="1" noChangeArrowheads="1"/>
          </p:cNvSpPr>
          <p:nvPr>
            <p:ph type="body" idx="1"/>
          </p:nvPr>
        </p:nvSpPr>
        <p:spPr>
          <a:xfrm>
            <a:off x="1002323" y="1752600"/>
            <a:ext cx="10040815" cy="5181600"/>
          </a:xfrm>
        </p:spPr>
        <p:txBody>
          <a:bodyPr/>
          <a:lstStyle/>
          <a:p>
            <a:pPr eaLnBrk="1" hangingPunct="1">
              <a:lnSpc>
                <a:spcPct val="90000"/>
              </a:lnSpc>
              <a:spcBef>
                <a:spcPct val="0"/>
              </a:spcBef>
              <a:buFontTx/>
              <a:buNone/>
            </a:pPr>
            <a:endParaRPr lang="en-US" altLang="en-US" sz="1200" dirty="0"/>
          </a:p>
          <a:p>
            <a:pPr eaLnBrk="1" hangingPunct="1">
              <a:spcBef>
                <a:spcPct val="0"/>
              </a:spcBef>
            </a:pPr>
            <a:r>
              <a:rPr lang="en-US" altLang="en-US" sz="2400" dirty="0"/>
              <a:t>The case-crossover design is useful in assessing what triggers an event; it is interesting from an etiologic perspective</a:t>
            </a:r>
          </a:p>
          <a:p>
            <a:pPr eaLnBrk="1" hangingPunct="1">
              <a:spcBef>
                <a:spcPct val="0"/>
              </a:spcBef>
            </a:pPr>
            <a:endParaRPr lang="en-US" altLang="en-US" sz="2400" dirty="0"/>
          </a:p>
          <a:p>
            <a:pPr eaLnBrk="1" hangingPunct="1">
              <a:spcBef>
                <a:spcPct val="0"/>
              </a:spcBef>
            </a:pPr>
            <a:r>
              <a:rPr lang="en-US" altLang="en-US" sz="2400" dirty="0"/>
              <a:t>When are the estimates of interest for </a:t>
            </a:r>
            <a:r>
              <a:rPr lang="en-US" altLang="en-US" sz="2400" u="sng" dirty="0"/>
              <a:t>public health</a:t>
            </a:r>
            <a:r>
              <a:rPr lang="en-US" altLang="en-US" sz="2400" dirty="0"/>
              <a:t>?</a:t>
            </a:r>
          </a:p>
          <a:p>
            <a:pPr eaLnBrk="1" hangingPunct="1">
              <a:spcBef>
                <a:spcPct val="0"/>
              </a:spcBef>
            </a:pPr>
            <a:endParaRPr lang="en-US" altLang="en-US" sz="2400" dirty="0"/>
          </a:p>
          <a:p>
            <a:pPr eaLnBrk="1" hangingPunct="1">
              <a:spcBef>
                <a:spcPct val="0"/>
              </a:spcBef>
            </a:pPr>
            <a:r>
              <a:rPr lang="en-US" altLang="en-US" sz="2400" dirty="0">
                <a:solidFill>
                  <a:srgbClr val="FFC000"/>
                </a:solidFill>
              </a:rPr>
              <a:t>Requirement 1</a:t>
            </a:r>
            <a:r>
              <a:rPr lang="en-US" altLang="en-US" sz="2400" dirty="0"/>
              <a:t>: Acute and long-term effects are not in opposite directions (or at least acute is more important than long term)</a:t>
            </a:r>
          </a:p>
          <a:p>
            <a:pPr marL="457200" lvl="1" indent="-166688">
              <a:spcBef>
                <a:spcPct val="0"/>
              </a:spcBef>
            </a:pPr>
            <a:r>
              <a:rPr lang="en-US" altLang="en-US" sz="2200" dirty="0"/>
              <a:t>Case-crossover designs examine acute effects</a:t>
            </a:r>
          </a:p>
          <a:p>
            <a:pPr marL="457200" lvl="1" indent="-166688">
              <a:spcBef>
                <a:spcPct val="0"/>
              </a:spcBef>
            </a:pPr>
            <a:r>
              <a:rPr lang="en-US" altLang="en-US" sz="2200" dirty="0"/>
              <a:t>If acute and long-term effects are in opposite directions, then the long terms effects may likely be more important</a:t>
            </a:r>
          </a:p>
          <a:p>
            <a:pPr marL="692150" lvl="2" indent="-234950">
              <a:spcBef>
                <a:spcPct val="0"/>
              </a:spcBef>
            </a:pPr>
            <a:r>
              <a:rPr lang="en-US" altLang="en-US" sz="1800" dirty="0"/>
              <a:t>E.g. Physical activity has a long term protective for MI. </a:t>
            </a:r>
          </a:p>
          <a:p>
            <a:pPr marL="692150" lvl="2" indent="-234950">
              <a:spcBef>
                <a:spcPct val="0"/>
              </a:spcBef>
            </a:pPr>
            <a:r>
              <a:rPr lang="en-US" altLang="en-US" sz="1800" dirty="0"/>
              <a:t>From a public health perspective we would want to promote physical activity to prevent MI (even though risk is temporarily elevated afterwards) </a:t>
            </a:r>
            <a:endParaRPr lang="en-US" altLang="en-US" sz="1800" u="sng" dirty="0"/>
          </a:p>
        </p:txBody>
      </p:sp>
      <p:sp>
        <p:nvSpPr>
          <p:cNvPr id="177156" name="Slide Number Placeholder 3">
            <a:extLst>
              <a:ext uri="{FF2B5EF4-FFF2-40B4-BE49-F238E27FC236}">
                <a16:creationId xmlns:a16="http://schemas.microsoft.com/office/drawing/2014/main" id="{8D5373B8-865D-C249-8B0F-16087FFC2266}"/>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E25B3577-0586-E749-88AB-D14E7D8ACF5A}" type="slidenum">
              <a:rPr lang="en-US" altLang="en-US" sz="1400" b="0">
                <a:latin typeface="Arial" panose="020B0604020202020204" pitchFamily="34" charset="0"/>
                <a:ea typeface="MS PGothic" panose="020B0600070205080204" pitchFamily="34" charset="-128"/>
              </a:rPr>
              <a:pPr>
                <a:spcBef>
                  <a:spcPct val="0"/>
                </a:spcBef>
                <a:buFontTx/>
                <a:buNone/>
              </a:pPr>
              <a:t>63</a:t>
            </a:fld>
            <a:endParaRPr lang="en-US" altLang="en-US" sz="1400" b="0">
              <a:latin typeface="Arial" panose="020B0604020202020204" pitchFamily="34" charset="0"/>
              <a:ea typeface="MS PGothic" panose="020B0600070205080204" pitchFamily="34" charset="-128"/>
            </a:endParaRPr>
          </a:p>
        </p:txBody>
      </p:sp>
    </p:spTree>
    <p:extLst>
      <p:ext uri="{BB962C8B-B14F-4D97-AF65-F5344CB8AC3E}">
        <p14:creationId xmlns:p14="http://schemas.microsoft.com/office/powerpoint/2010/main" val="2314954858"/>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Rectangle 2">
            <a:extLst>
              <a:ext uri="{FF2B5EF4-FFF2-40B4-BE49-F238E27FC236}">
                <a16:creationId xmlns:a16="http://schemas.microsoft.com/office/drawing/2014/main" id="{69157CD0-F2F0-7945-8154-C37A70E93698}"/>
              </a:ext>
            </a:extLst>
          </p:cNvPr>
          <p:cNvSpPr>
            <a:spLocks noGrp="1" noChangeArrowheads="1"/>
          </p:cNvSpPr>
          <p:nvPr>
            <p:ph type="title"/>
          </p:nvPr>
        </p:nvSpPr>
        <p:spPr>
          <a:xfrm>
            <a:off x="1530350" y="990600"/>
            <a:ext cx="8915400" cy="838200"/>
          </a:xfrm>
        </p:spPr>
        <p:txBody>
          <a:bodyPr/>
          <a:lstStyle/>
          <a:p>
            <a:pPr eaLnBrk="1" hangingPunct="1"/>
            <a:r>
              <a:rPr lang="en-US" altLang="en-US"/>
              <a:t>Case-Crossover and Public Health</a:t>
            </a:r>
          </a:p>
        </p:txBody>
      </p:sp>
      <p:sp>
        <p:nvSpPr>
          <p:cNvPr id="178179" name="Rectangle 3">
            <a:extLst>
              <a:ext uri="{FF2B5EF4-FFF2-40B4-BE49-F238E27FC236}">
                <a16:creationId xmlns:a16="http://schemas.microsoft.com/office/drawing/2014/main" id="{0A814282-86BD-F14A-ADAA-3EC82597652F}"/>
              </a:ext>
            </a:extLst>
          </p:cNvPr>
          <p:cNvSpPr>
            <a:spLocks noGrp="1" noChangeArrowheads="1"/>
          </p:cNvSpPr>
          <p:nvPr>
            <p:ph type="body" idx="1"/>
          </p:nvPr>
        </p:nvSpPr>
        <p:spPr>
          <a:xfrm>
            <a:off x="914399" y="1905000"/>
            <a:ext cx="10304585" cy="4267200"/>
          </a:xfrm>
        </p:spPr>
        <p:txBody>
          <a:bodyPr/>
          <a:lstStyle/>
          <a:p>
            <a:pPr eaLnBrk="1" hangingPunct="1">
              <a:lnSpc>
                <a:spcPct val="90000"/>
              </a:lnSpc>
              <a:spcBef>
                <a:spcPct val="0"/>
              </a:spcBef>
              <a:buFontTx/>
              <a:buNone/>
            </a:pPr>
            <a:endParaRPr lang="en-US" altLang="en-US" sz="1200" dirty="0"/>
          </a:p>
          <a:p>
            <a:pPr eaLnBrk="1" hangingPunct="1">
              <a:spcBef>
                <a:spcPct val="0"/>
              </a:spcBef>
            </a:pPr>
            <a:r>
              <a:rPr lang="en-US" altLang="en-US" sz="2400" dirty="0">
                <a:solidFill>
                  <a:srgbClr val="FFC000"/>
                </a:solidFill>
              </a:rPr>
              <a:t>Requirement 2:</a:t>
            </a:r>
            <a:r>
              <a:rPr lang="en-US" altLang="en-US" sz="2400" dirty="0"/>
              <a:t> Product of the rate ratio and total time exposed is not too small</a:t>
            </a:r>
          </a:p>
          <a:p>
            <a:pPr eaLnBrk="1" hangingPunct="1">
              <a:spcBef>
                <a:spcPct val="0"/>
              </a:spcBef>
            </a:pPr>
            <a:endParaRPr lang="en-US" altLang="en-US" sz="2400" u="sng" dirty="0"/>
          </a:p>
          <a:p>
            <a:pPr lvl="1" eaLnBrk="1" hangingPunct="1">
              <a:spcBef>
                <a:spcPct val="0"/>
              </a:spcBef>
            </a:pPr>
            <a:r>
              <a:rPr lang="en-US" altLang="en-US" sz="2200" dirty="0"/>
              <a:t>We can use the case-crossover rate ratio to obtain a rate ratio for longer periods of time by multiplying the rate ratio by total time exposed</a:t>
            </a:r>
          </a:p>
          <a:p>
            <a:pPr lvl="1" eaLnBrk="1" hangingPunct="1">
              <a:spcBef>
                <a:spcPct val="0"/>
              </a:spcBef>
            </a:pPr>
            <a:endParaRPr lang="en-US" altLang="en-US" sz="2200" dirty="0"/>
          </a:p>
          <a:p>
            <a:pPr lvl="1" eaLnBrk="1" hangingPunct="1">
              <a:spcBef>
                <a:spcPct val="0"/>
              </a:spcBef>
            </a:pPr>
            <a:r>
              <a:rPr lang="en-US" altLang="en-US" sz="2200" dirty="0"/>
              <a:t>But if this product is small the effect over e.g. a year will be very small</a:t>
            </a:r>
          </a:p>
          <a:p>
            <a:pPr lvl="2" eaLnBrk="1" hangingPunct="1">
              <a:spcBef>
                <a:spcPct val="0"/>
              </a:spcBef>
            </a:pPr>
            <a:r>
              <a:rPr lang="en-US" altLang="en-US" sz="1800" dirty="0"/>
              <a:t>Example: Sexual activity increases likelihood of MI by 2-fold within a 2 hour effect period. Sexual activity once a week increases annual RR by only RR=1.01; public health relevance is limited</a:t>
            </a:r>
          </a:p>
          <a:p>
            <a:pPr eaLnBrk="1" hangingPunct="1">
              <a:lnSpc>
                <a:spcPct val="90000"/>
              </a:lnSpc>
              <a:spcBef>
                <a:spcPct val="0"/>
              </a:spcBef>
              <a:buFontTx/>
              <a:buNone/>
            </a:pPr>
            <a:endParaRPr lang="en-US" altLang="en-US" sz="2200" dirty="0"/>
          </a:p>
        </p:txBody>
      </p:sp>
      <p:sp>
        <p:nvSpPr>
          <p:cNvPr id="178180" name="Slide Number Placeholder 3">
            <a:extLst>
              <a:ext uri="{FF2B5EF4-FFF2-40B4-BE49-F238E27FC236}">
                <a16:creationId xmlns:a16="http://schemas.microsoft.com/office/drawing/2014/main" id="{D8EA6DD3-3AA6-504D-8189-692F3FFBAA42}"/>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FB5C4561-855C-1943-BDF8-750908B0854F}" type="slidenum">
              <a:rPr lang="en-US" altLang="en-US" sz="1400" b="0">
                <a:latin typeface="Arial" panose="020B0604020202020204" pitchFamily="34" charset="0"/>
                <a:ea typeface="MS PGothic" panose="020B0600070205080204" pitchFamily="34" charset="-128"/>
              </a:rPr>
              <a:pPr>
                <a:spcBef>
                  <a:spcPct val="0"/>
                </a:spcBef>
                <a:buFontTx/>
                <a:buNone/>
              </a:pPr>
              <a:t>64</a:t>
            </a:fld>
            <a:endParaRPr lang="en-US" altLang="en-US" sz="1400" b="0">
              <a:latin typeface="Arial" panose="020B0604020202020204" pitchFamily="34" charset="0"/>
              <a:ea typeface="MS PGothic" panose="020B0600070205080204" pitchFamily="34" charset="-128"/>
            </a:endParaRPr>
          </a:p>
        </p:txBody>
      </p:sp>
    </p:spTree>
    <p:extLst>
      <p:ext uri="{BB962C8B-B14F-4D97-AF65-F5344CB8AC3E}">
        <p14:creationId xmlns:p14="http://schemas.microsoft.com/office/powerpoint/2010/main" val="465766519"/>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Rectangle 2">
            <a:extLst>
              <a:ext uri="{FF2B5EF4-FFF2-40B4-BE49-F238E27FC236}">
                <a16:creationId xmlns:a16="http://schemas.microsoft.com/office/drawing/2014/main" id="{71D8D874-B522-9A43-ABB0-739C6803BA98}"/>
              </a:ext>
            </a:extLst>
          </p:cNvPr>
          <p:cNvSpPr>
            <a:spLocks noGrp="1" noChangeArrowheads="1"/>
          </p:cNvSpPr>
          <p:nvPr>
            <p:ph type="title"/>
          </p:nvPr>
        </p:nvSpPr>
        <p:spPr>
          <a:xfrm>
            <a:off x="1600200" y="990600"/>
            <a:ext cx="8915400" cy="838200"/>
          </a:xfrm>
        </p:spPr>
        <p:txBody>
          <a:bodyPr/>
          <a:lstStyle/>
          <a:p>
            <a:pPr eaLnBrk="1" hangingPunct="1"/>
            <a:r>
              <a:rPr lang="en-US" altLang="en-US"/>
              <a:t>Case-Crossover and Public Health</a:t>
            </a:r>
          </a:p>
        </p:txBody>
      </p:sp>
      <p:sp>
        <p:nvSpPr>
          <p:cNvPr id="179203" name="Rectangle 3">
            <a:extLst>
              <a:ext uri="{FF2B5EF4-FFF2-40B4-BE49-F238E27FC236}">
                <a16:creationId xmlns:a16="http://schemas.microsoft.com/office/drawing/2014/main" id="{43D9A01F-FC06-7E4F-B75F-CF259CDD6A1C}"/>
              </a:ext>
            </a:extLst>
          </p:cNvPr>
          <p:cNvSpPr>
            <a:spLocks noGrp="1" noChangeArrowheads="1"/>
          </p:cNvSpPr>
          <p:nvPr>
            <p:ph type="body" idx="1"/>
          </p:nvPr>
        </p:nvSpPr>
        <p:spPr>
          <a:xfrm>
            <a:off x="914400" y="1981200"/>
            <a:ext cx="10439400" cy="4191000"/>
          </a:xfrm>
        </p:spPr>
        <p:txBody>
          <a:bodyPr/>
          <a:lstStyle/>
          <a:p>
            <a:pPr eaLnBrk="1" hangingPunct="1">
              <a:spcBef>
                <a:spcPct val="0"/>
              </a:spcBef>
            </a:pPr>
            <a:r>
              <a:rPr lang="en-US" altLang="en-US" sz="2400" dirty="0">
                <a:solidFill>
                  <a:srgbClr val="FFC000"/>
                </a:solidFill>
              </a:rPr>
              <a:t>Requirement 3: </a:t>
            </a:r>
            <a:r>
              <a:rPr lang="en-US" altLang="en-US" sz="2400" dirty="0"/>
              <a:t>It is not the case that some other exposure would have served as a trigger shortly afterwards</a:t>
            </a:r>
          </a:p>
          <a:p>
            <a:pPr eaLnBrk="1" hangingPunct="1">
              <a:spcBef>
                <a:spcPct val="0"/>
              </a:spcBef>
            </a:pPr>
            <a:endParaRPr lang="en-US" altLang="en-US" sz="2400" dirty="0"/>
          </a:p>
          <a:p>
            <a:pPr marL="568325" lvl="1" indent="-222250">
              <a:spcBef>
                <a:spcPct val="0"/>
              </a:spcBef>
            </a:pPr>
            <a:r>
              <a:rPr lang="en-US" altLang="en-US" sz="2200" dirty="0"/>
              <a:t>The case-crossover rate ratio is the factor by which we would reduce the number of outcomes of exposed cases occurring </a:t>
            </a:r>
            <a:r>
              <a:rPr lang="en-US" altLang="en-US" sz="2200" u="sng" dirty="0"/>
              <a:t>within the effect period</a:t>
            </a:r>
            <a:r>
              <a:rPr lang="en-US" altLang="en-US" sz="2200" dirty="0"/>
              <a:t> if we eliminated the exposure immediately preceding</a:t>
            </a:r>
          </a:p>
          <a:p>
            <a:pPr marL="568325" lvl="1" indent="-222250">
              <a:spcBef>
                <a:spcPct val="0"/>
              </a:spcBef>
            </a:pPr>
            <a:endParaRPr lang="en-US" altLang="en-US" sz="2200" dirty="0"/>
          </a:p>
          <a:p>
            <a:pPr marL="747713" lvl="2" indent="-179388">
              <a:spcBef>
                <a:spcPct val="0"/>
              </a:spcBef>
            </a:pPr>
            <a:r>
              <a:rPr lang="en-US" altLang="en-US" sz="1800" dirty="0"/>
              <a:t>Example: If we had eliminated physical activity immediate prior to the MI we would only have 9 MI</a:t>
            </a:r>
            <a:r>
              <a:rPr lang="ja-JP" altLang="en-US" sz="1800">
                <a:ea typeface="MS PGothic" panose="020B0600070205080204" pitchFamily="34" charset="-128"/>
              </a:rPr>
              <a:t>’</a:t>
            </a:r>
            <a:r>
              <a:rPr lang="en-US" altLang="ja-JP" sz="1800" dirty="0">
                <a:ea typeface="MS PGothic" panose="020B0600070205080204" pitchFamily="34" charset="-128"/>
              </a:rPr>
              <a:t>s in that 1-hour period for this group, rather than 54</a:t>
            </a:r>
          </a:p>
          <a:p>
            <a:pPr marL="747713" lvl="2" indent="-179388">
              <a:spcBef>
                <a:spcPct val="0"/>
              </a:spcBef>
            </a:pPr>
            <a:r>
              <a:rPr lang="en-US" altLang="en-US" sz="1800" dirty="0"/>
              <a:t>But it is possible that the remaining 45 persons in this group would have all had an MI within the next 24 hours (e.g. when they walked up the stairs)</a:t>
            </a:r>
          </a:p>
          <a:p>
            <a:pPr marL="747713" lvl="2" indent="-179388">
              <a:spcBef>
                <a:spcPct val="0"/>
              </a:spcBef>
            </a:pPr>
            <a:r>
              <a:rPr lang="en-US" altLang="en-US" sz="1800" dirty="0"/>
              <a:t>All we know about from case-crossover is the 1-hour window!  </a:t>
            </a:r>
          </a:p>
        </p:txBody>
      </p:sp>
      <p:sp>
        <p:nvSpPr>
          <p:cNvPr id="179204" name="Slide Number Placeholder 3">
            <a:extLst>
              <a:ext uri="{FF2B5EF4-FFF2-40B4-BE49-F238E27FC236}">
                <a16:creationId xmlns:a16="http://schemas.microsoft.com/office/drawing/2014/main" id="{10524920-2B0A-894B-A549-7C57075ACCAA}"/>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A5F7D119-E17B-2F47-8C1B-13F931276DCA}" type="slidenum">
              <a:rPr lang="en-US" altLang="en-US" sz="1400" b="0">
                <a:latin typeface="Arial" panose="020B0604020202020204" pitchFamily="34" charset="0"/>
                <a:ea typeface="MS PGothic" panose="020B0600070205080204" pitchFamily="34" charset="-128"/>
              </a:rPr>
              <a:pPr>
                <a:spcBef>
                  <a:spcPct val="0"/>
                </a:spcBef>
                <a:buFontTx/>
                <a:buNone/>
              </a:pPr>
              <a:t>65</a:t>
            </a:fld>
            <a:endParaRPr lang="en-US" altLang="en-US" sz="1400" b="0">
              <a:latin typeface="Arial" panose="020B0604020202020204" pitchFamily="34" charset="0"/>
              <a:ea typeface="MS PGothic" panose="020B0600070205080204" pitchFamily="34" charset="-128"/>
            </a:endParaRPr>
          </a:p>
        </p:txBody>
      </p:sp>
    </p:spTree>
    <p:extLst>
      <p:ext uri="{BB962C8B-B14F-4D97-AF65-F5344CB8AC3E}">
        <p14:creationId xmlns:p14="http://schemas.microsoft.com/office/powerpoint/2010/main" val="3603823382"/>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Rectangle 2">
            <a:extLst>
              <a:ext uri="{FF2B5EF4-FFF2-40B4-BE49-F238E27FC236}">
                <a16:creationId xmlns:a16="http://schemas.microsoft.com/office/drawing/2014/main" id="{4A063DB4-6717-804A-92DE-61948772E807}"/>
              </a:ext>
            </a:extLst>
          </p:cNvPr>
          <p:cNvSpPr>
            <a:spLocks noGrp="1" noChangeArrowheads="1"/>
          </p:cNvSpPr>
          <p:nvPr>
            <p:ph type="title"/>
          </p:nvPr>
        </p:nvSpPr>
        <p:spPr>
          <a:xfrm>
            <a:off x="1600200" y="990600"/>
            <a:ext cx="8915400" cy="838200"/>
          </a:xfrm>
        </p:spPr>
        <p:txBody>
          <a:bodyPr/>
          <a:lstStyle/>
          <a:p>
            <a:pPr eaLnBrk="1" hangingPunct="1"/>
            <a:r>
              <a:rPr lang="en-US" altLang="en-US"/>
              <a:t>Case-Crossover and Public Health</a:t>
            </a:r>
          </a:p>
        </p:txBody>
      </p:sp>
      <p:sp>
        <p:nvSpPr>
          <p:cNvPr id="180227" name="Rectangle 3">
            <a:extLst>
              <a:ext uri="{FF2B5EF4-FFF2-40B4-BE49-F238E27FC236}">
                <a16:creationId xmlns:a16="http://schemas.microsoft.com/office/drawing/2014/main" id="{182E949D-1172-3B4D-BB93-B833F4FCF969}"/>
              </a:ext>
            </a:extLst>
          </p:cNvPr>
          <p:cNvSpPr>
            <a:spLocks noGrp="1" noChangeArrowheads="1"/>
          </p:cNvSpPr>
          <p:nvPr>
            <p:ph type="body" idx="1"/>
          </p:nvPr>
        </p:nvSpPr>
        <p:spPr>
          <a:xfrm>
            <a:off x="861646" y="1981200"/>
            <a:ext cx="10492154" cy="4191000"/>
          </a:xfrm>
        </p:spPr>
        <p:txBody>
          <a:bodyPr/>
          <a:lstStyle/>
          <a:p>
            <a:pPr eaLnBrk="1" hangingPunct="1">
              <a:spcBef>
                <a:spcPct val="0"/>
              </a:spcBef>
            </a:pPr>
            <a:r>
              <a:rPr lang="en-US" altLang="en-US" sz="2400" dirty="0">
                <a:solidFill>
                  <a:srgbClr val="FFC000"/>
                </a:solidFill>
              </a:rPr>
              <a:t>Requirement 3: </a:t>
            </a:r>
            <a:r>
              <a:rPr lang="en-US" altLang="en-US" sz="2400" dirty="0"/>
              <a:t>It is not the case that some other exposure would have served as a trigger shortly afterwards</a:t>
            </a:r>
          </a:p>
          <a:p>
            <a:pPr eaLnBrk="1" hangingPunct="1">
              <a:spcBef>
                <a:spcPct val="0"/>
              </a:spcBef>
            </a:pPr>
            <a:endParaRPr lang="en-US" altLang="en-US" sz="2400" dirty="0"/>
          </a:p>
          <a:p>
            <a:pPr lvl="1" eaLnBrk="1" hangingPunct="1">
              <a:spcBef>
                <a:spcPct val="0"/>
              </a:spcBef>
            </a:pPr>
            <a:r>
              <a:rPr lang="en-US" altLang="en-US" sz="2200" dirty="0"/>
              <a:t>If the 45 exposed cases whose MI would have been eliminated </a:t>
            </a:r>
            <a:r>
              <a:rPr lang="en-US" altLang="en-US" sz="2200" u="sng" dirty="0"/>
              <a:t>in that one hour</a:t>
            </a:r>
            <a:r>
              <a:rPr lang="en-US" altLang="en-US" sz="2200" dirty="0"/>
              <a:t> would have had an MI shortly later, this is of limited public health significance</a:t>
            </a:r>
          </a:p>
          <a:p>
            <a:pPr lvl="1" eaLnBrk="1" hangingPunct="1">
              <a:spcBef>
                <a:spcPct val="0"/>
              </a:spcBef>
            </a:pPr>
            <a:endParaRPr lang="en-US" altLang="en-US" sz="2200" dirty="0"/>
          </a:p>
          <a:p>
            <a:pPr lvl="1" eaLnBrk="1" hangingPunct="1">
              <a:spcBef>
                <a:spcPct val="0"/>
              </a:spcBef>
            </a:pPr>
            <a:r>
              <a:rPr lang="en-US" altLang="en-US" sz="2200" dirty="0"/>
              <a:t>The case-crossover cannot distinguish between a deferred case and an avoided case</a:t>
            </a:r>
          </a:p>
          <a:p>
            <a:pPr lvl="1" eaLnBrk="1" hangingPunct="1">
              <a:spcBef>
                <a:spcPct val="0"/>
              </a:spcBef>
            </a:pPr>
            <a:endParaRPr lang="en-US" altLang="en-US" sz="2200" dirty="0"/>
          </a:p>
          <a:p>
            <a:pPr lvl="1" eaLnBrk="1" hangingPunct="1">
              <a:spcBef>
                <a:spcPct val="0"/>
              </a:spcBef>
            </a:pPr>
            <a:r>
              <a:rPr lang="en-US" altLang="en-US" sz="2200" dirty="0"/>
              <a:t>Neither can other epidemiologic study designs</a:t>
            </a:r>
          </a:p>
          <a:p>
            <a:pPr lvl="1" eaLnBrk="1" hangingPunct="1">
              <a:spcBef>
                <a:spcPct val="0"/>
              </a:spcBef>
            </a:pPr>
            <a:endParaRPr lang="en-US" altLang="en-US" sz="2200" dirty="0"/>
          </a:p>
          <a:p>
            <a:pPr lvl="1" eaLnBrk="1" hangingPunct="1">
              <a:spcBef>
                <a:spcPct val="0"/>
              </a:spcBef>
            </a:pPr>
            <a:r>
              <a:rPr lang="en-US" altLang="en-US" sz="2200" dirty="0"/>
              <a:t>BUT… in a cohort study with e.g. 2-year follow-up, a two-year deferral of an MI is of public health interest, whereas in a case-crossover design a 1-hour delay in MI arguably is not</a:t>
            </a:r>
          </a:p>
        </p:txBody>
      </p:sp>
      <p:sp>
        <p:nvSpPr>
          <p:cNvPr id="180228" name="Slide Number Placeholder 3">
            <a:extLst>
              <a:ext uri="{FF2B5EF4-FFF2-40B4-BE49-F238E27FC236}">
                <a16:creationId xmlns:a16="http://schemas.microsoft.com/office/drawing/2014/main" id="{8B0A7882-9CED-5C41-9AEB-3225719B06DD}"/>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9542647D-6446-4C46-B36A-A992F65AF050}" type="slidenum">
              <a:rPr lang="en-US" altLang="en-US" sz="1400" b="0">
                <a:latin typeface="Arial" panose="020B0604020202020204" pitchFamily="34" charset="0"/>
                <a:ea typeface="MS PGothic" panose="020B0600070205080204" pitchFamily="34" charset="-128"/>
              </a:rPr>
              <a:pPr>
                <a:spcBef>
                  <a:spcPct val="0"/>
                </a:spcBef>
                <a:buFontTx/>
                <a:buNone/>
              </a:pPr>
              <a:t>66</a:t>
            </a:fld>
            <a:endParaRPr lang="en-US" altLang="en-US" sz="1400" b="0">
              <a:latin typeface="Arial" panose="020B0604020202020204" pitchFamily="34" charset="0"/>
              <a:ea typeface="MS PGothic" panose="020B0600070205080204" pitchFamily="34" charset="-128"/>
            </a:endParaRPr>
          </a:p>
        </p:txBody>
      </p:sp>
    </p:spTree>
    <p:extLst>
      <p:ext uri="{BB962C8B-B14F-4D97-AF65-F5344CB8AC3E}">
        <p14:creationId xmlns:p14="http://schemas.microsoft.com/office/powerpoint/2010/main" val="849085009"/>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4" name="Rectangle 2">
            <a:extLst>
              <a:ext uri="{FF2B5EF4-FFF2-40B4-BE49-F238E27FC236}">
                <a16:creationId xmlns:a16="http://schemas.microsoft.com/office/drawing/2014/main" id="{BA1F4659-F8F4-7B46-AD66-C7E8C2BBE14E}"/>
              </a:ext>
            </a:extLst>
          </p:cNvPr>
          <p:cNvSpPr>
            <a:spLocks noGrp="1" noChangeArrowheads="1"/>
          </p:cNvSpPr>
          <p:nvPr>
            <p:ph type="title"/>
          </p:nvPr>
        </p:nvSpPr>
        <p:spPr>
          <a:xfrm>
            <a:off x="1600200" y="990600"/>
            <a:ext cx="8915400" cy="838200"/>
          </a:xfrm>
        </p:spPr>
        <p:txBody>
          <a:bodyPr/>
          <a:lstStyle/>
          <a:p>
            <a:pPr eaLnBrk="1" hangingPunct="1"/>
            <a:r>
              <a:rPr lang="en-US" altLang="en-US"/>
              <a:t>Case-Crossover and Public Health</a:t>
            </a:r>
          </a:p>
        </p:txBody>
      </p:sp>
      <p:sp>
        <p:nvSpPr>
          <p:cNvPr id="182275" name="Rectangle 3">
            <a:extLst>
              <a:ext uri="{FF2B5EF4-FFF2-40B4-BE49-F238E27FC236}">
                <a16:creationId xmlns:a16="http://schemas.microsoft.com/office/drawing/2014/main" id="{093D7017-FF23-7E47-9DC3-D0244698B080}"/>
              </a:ext>
            </a:extLst>
          </p:cNvPr>
          <p:cNvSpPr>
            <a:spLocks noGrp="1" noChangeArrowheads="1"/>
          </p:cNvSpPr>
          <p:nvPr>
            <p:ph type="body" idx="1"/>
          </p:nvPr>
        </p:nvSpPr>
        <p:spPr>
          <a:xfrm>
            <a:off x="1125415" y="2057400"/>
            <a:ext cx="9542585" cy="4114800"/>
          </a:xfrm>
        </p:spPr>
        <p:txBody>
          <a:bodyPr/>
          <a:lstStyle/>
          <a:p>
            <a:pPr eaLnBrk="1" hangingPunct="1">
              <a:spcBef>
                <a:spcPct val="0"/>
              </a:spcBef>
              <a:buFontTx/>
              <a:buNone/>
            </a:pPr>
            <a:r>
              <a:rPr lang="en-US" altLang="en-US" sz="2400" dirty="0"/>
              <a:t>Cell phone use and car accidents</a:t>
            </a:r>
          </a:p>
          <a:p>
            <a:pPr eaLnBrk="1" hangingPunct="1">
              <a:spcBef>
                <a:spcPct val="0"/>
              </a:spcBef>
              <a:buFontTx/>
              <a:buNone/>
            </a:pPr>
            <a:endParaRPr lang="en-US" altLang="en-US" sz="2400" dirty="0">
              <a:solidFill>
                <a:srgbClr val="FFC000"/>
              </a:solidFill>
            </a:endParaRPr>
          </a:p>
          <a:p>
            <a:pPr eaLnBrk="1" hangingPunct="1">
              <a:spcBef>
                <a:spcPct val="0"/>
              </a:spcBef>
              <a:buFontTx/>
              <a:buNone/>
            </a:pPr>
            <a:r>
              <a:rPr lang="en-US" altLang="en-US" sz="2400" dirty="0">
                <a:solidFill>
                  <a:srgbClr val="FFC000"/>
                </a:solidFill>
              </a:rPr>
              <a:t>Requirements</a:t>
            </a:r>
            <a:r>
              <a:rPr lang="en-US" altLang="en-US" sz="2400" dirty="0"/>
              <a:t> for Public Health Implications:</a:t>
            </a:r>
          </a:p>
          <a:p>
            <a:pPr eaLnBrk="1" hangingPunct="1">
              <a:spcBef>
                <a:spcPct val="0"/>
              </a:spcBef>
              <a:buFontTx/>
              <a:buAutoNum type="arabicPeriod"/>
            </a:pPr>
            <a:r>
              <a:rPr lang="en-US" altLang="en-US" sz="2400" dirty="0"/>
              <a:t>Acute and long term effects not in opposite directions: probably no long term effect of cell-phone use, only acute</a:t>
            </a:r>
          </a:p>
          <a:p>
            <a:pPr eaLnBrk="1" hangingPunct="1">
              <a:spcBef>
                <a:spcPct val="0"/>
              </a:spcBef>
              <a:buFontTx/>
              <a:buAutoNum type="arabicPeriod"/>
            </a:pPr>
            <a:r>
              <a:rPr lang="en-US" altLang="en-US" sz="2400" dirty="0"/>
              <a:t>Rate ratio is moderately large; total time exposed per person may be small; but likely many persons using cell-phones</a:t>
            </a:r>
          </a:p>
          <a:p>
            <a:pPr eaLnBrk="1" hangingPunct="1">
              <a:spcBef>
                <a:spcPct val="0"/>
              </a:spcBef>
              <a:buFontTx/>
              <a:buAutoNum type="arabicPeriod"/>
            </a:pPr>
            <a:r>
              <a:rPr lang="en-US" altLang="en-US" sz="2400" dirty="0"/>
              <a:t>Probably no other triggers of collision immediately afterwards</a:t>
            </a:r>
          </a:p>
          <a:p>
            <a:pPr eaLnBrk="1" hangingPunct="1">
              <a:spcBef>
                <a:spcPct val="0"/>
              </a:spcBef>
              <a:buFontTx/>
              <a:buNone/>
            </a:pPr>
            <a:endParaRPr lang="en-US" altLang="en-US" sz="2400" dirty="0"/>
          </a:p>
          <a:p>
            <a:pPr eaLnBrk="1" hangingPunct="1">
              <a:spcBef>
                <a:spcPct val="0"/>
              </a:spcBef>
              <a:buFontTx/>
              <a:buNone/>
            </a:pPr>
            <a:r>
              <a:rPr lang="en-US" altLang="en-US" sz="2400" dirty="0"/>
              <a:t>Impact: Laws on Cell-Phone Use in Cars</a:t>
            </a:r>
          </a:p>
        </p:txBody>
      </p:sp>
      <p:sp>
        <p:nvSpPr>
          <p:cNvPr id="182276" name="Slide Number Placeholder 3">
            <a:extLst>
              <a:ext uri="{FF2B5EF4-FFF2-40B4-BE49-F238E27FC236}">
                <a16:creationId xmlns:a16="http://schemas.microsoft.com/office/drawing/2014/main" id="{B8D01DA0-D74B-D84E-A5CE-273E438E859F}"/>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D2BAE297-7895-8D45-9477-71DC028E5AAA}" type="slidenum">
              <a:rPr lang="en-US" altLang="en-US" sz="1400" b="0">
                <a:latin typeface="Arial" panose="020B0604020202020204" pitchFamily="34" charset="0"/>
                <a:ea typeface="MS PGothic" panose="020B0600070205080204" pitchFamily="34" charset="-128"/>
              </a:rPr>
              <a:pPr>
                <a:spcBef>
                  <a:spcPct val="0"/>
                </a:spcBef>
                <a:buFontTx/>
                <a:buNone/>
              </a:pPr>
              <a:t>67</a:t>
            </a:fld>
            <a:endParaRPr lang="en-US" altLang="en-US" sz="1400" b="0">
              <a:latin typeface="Arial" panose="020B0604020202020204" pitchFamily="34" charset="0"/>
              <a:ea typeface="MS PGothic" panose="020B0600070205080204" pitchFamily="34" charset="-128"/>
            </a:endParaRPr>
          </a:p>
        </p:txBody>
      </p:sp>
    </p:spTree>
    <p:extLst>
      <p:ext uri="{BB962C8B-B14F-4D97-AF65-F5344CB8AC3E}">
        <p14:creationId xmlns:p14="http://schemas.microsoft.com/office/powerpoint/2010/main" val="2790902335"/>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4738" name="Rectangle 2">
            <a:extLst>
              <a:ext uri="{FF2B5EF4-FFF2-40B4-BE49-F238E27FC236}">
                <a16:creationId xmlns:a16="http://schemas.microsoft.com/office/drawing/2014/main" id="{BA785E31-6826-7048-B1A2-38E4ABEE494C}"/>
              </a:ext>
            </a:extLst>
          </p:cNvPr>
          <p:cNvSpPr>
            <a:spLocks noGrp="1" noChangeArrowheads="1"/>
          </p:cNvSpPr>
          <p:nvPr>
            <p:ph type="title"/>
          </p:nvPr>
        </p:nvSpPr>
        <p:spPr/>
        <p:txBody>
          <a:bodyPr/>
          <a:lstStyle/>
          <a:p>
            <a:pPr eaLnBrk="1" hangingPunct="1"/>
            <a:r>
              <a:rPr lang="en-US" altLang="en-US" sz="4000"/>
              <a:t>Conclusions</a:t>
            </a:r>
          </a:p>
        </p:txBody>
      </p:sp>
      <p:sp>
        <p:nvSpPr>
          <p:cNvPr id="106498" name="Text Box 3">
            <a:extLst>
              <a:ext uri="{FF2B5EF4-FFF2-40B4-BE49-F238E27FC236}">
                <a16:creationId xmlns:a16="http://schemas.microsoft.com/office/drawing/2014/main" id="{EDCC0F04-2199-455C-9AE0-9ADBE720E5E0}"/>
              </a:ext>
            </a:extLst>
          </p:cNvPr>
          <p:cNvSpPr txBox="1">
            <a:spLocks noChangeArrowheads="1"/>
          </p:cNvSpPr>
          <p:nvPr/>
        </p:nvSpPr>
        <p:spPr bwMode="auto">
          <a:xfrm>
            <a:off x="838200" y="1600200"/>
            <a:ext cx="10363200" cy="37240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000">
                <a:solidFill>
                  <a:schemeClr val="tx1"/>
                </a:solidFill>
                <a:latin typeface="Arial" panose="020B0604020202020204" pitchFamily="34" charset="0"/>
                <a:ea typeface="MS PGothic" panose="020B0600070205080204" pitchFamily="34" charset="-128"/>
              </a:defRPr>
            </a:lvl1pPr>
            <a:lvl2pPr marL="742950" indent="-285750" eaLnBrk="0" hangingPunct="0">
              <a:defRPr sz="2000">
                <a:solidFill>
                  <a:schemeClr val="tx1"/>
                </a:solidFill>
                <a:latin typeface="Arial" panose="020B0604020202020204" pitchFamily="34" charset="0"/>
                <a:ea typeface="MS PGothic" panose="020B0600070205080204" pitchFamily="34" charset="-128"/>
              </a:defRPr>
            </a:lvl2pPr>
            <a:lvl3pPr marL="1143000" indent="-228600" eaLnBrk="0" hangingPunct="0">
              <a:defRPr sz="2000">
                <a:solidFill>
                  <a:schemeClr val="tx1"/>
                </a:solidFill>
                <a:latin typeface="Arial" panose="020B0604020202020204" pitchFamily="34" charset="0"/>
                <a:ea typeface="MS PGothic" panose="020B0600070205080204" pitchFamily="34" charset="-128"/>
              </a:defRPr>
            </a:lvl3pPr>
            <a:lvl4pPr marL="1600200" indent="-228600" eaLnBrk="0" hangingPunct="0">
              <a:defRPr sz="2000">
                <a:solidFill>
                  <a:schemeClr val="tx1"/>
                </a:solidFill>
                <a:latin typeface="Arial" panose="020B0604020202020204" pitchFamily="34" charset="0"/>
                <a:ea typeface="MS PGothic" panose="020B0600070205080204" pitchFamily="34" charset="-128"/>
              </a:defRPr>
            </a:lvl4pPr>
            <a:lvl5pPr marL="2057400" indent="-228600" eaLnBrk="0" hangingPunct="0">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000">
                <a:solidFill>
                  <a:schemeClr val="tx1"/>
                </a:solidFill>
                <a:latin typeface="Arial" panose="020B0604020202020204" pitchFamily="34" charset="0"/>
                <a:ea typeface="MS PGothic" panose="020B0600070205080204" pitchFamily="34" charset="-128"/>
              </a:defRPr>
            </a:lvl9pPr>
          </a:lstStyle>
          <a:p>
            <a:pPr algn="ctr" eaLnBrk="1" hangingPunct="1">
              <a:defRPr/>
            </a:pPr>
            <a:endParaRPr lang="en-US" altLang="en-US" sz="2400" dirty="0">
              <a:latin typeface="Helvetica Neue" panose="02000503000000020004" pitchFamily="2" charset="0"/>
              <a:ea typeface="Helvetica Neue" panose="02000503000000020004" pitchFamily="2" charset="0"/>
              <a:cs typeface="Helvetica Neue" panose="02000503000000020004" pitchFamily="2" charset="0"/>
            </a:endParaRPr>
          </a:p>
          <a:p>
            <a:pPr marL="457200" indent="-457200" eaLnBrk="1" hangingPunct="1">
              <a:spcBef>
                <a:spcPts val="600"/>
              </a:spcBef>
              <a:buFont typeface="+mj-lt"/>
              <a:buAutoNum type="arabicPeriod"/>
              <a:defRPr/>
            </a:pP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Case-crossover designs can be useful because of (i) confounding, (ii) no control selection (iii) efficiency</a:t>
            </a:r>
          </a:p>
          <a:p>
            <a:pPr marL="457200" indent="-457200" eaLnBrk="1" hangingPunct="1">
              <a:spcBef>
                <a:spcPts val="600"/>
              </a:spcBef>
              <a:buFont typeface="+mj-lt"/>
              <a:buAutoNum type="arabicPeriod"/>
              <a:defRPr/>
            </a:pP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The case-crossover design answer questions that are interesting etiologically but only sometimes of public health significance</a:t>
            </a:r>
          </a:p>
          <a:p>
            <a:pPr marL="457200" indent="-457200" eaLnBrk="1" hangingPunct="1">
              <a:spcBef>
                <a:spcPts val="600"/>
              </a:spcBef>
              <a:buFont typeface="+mj-lt"/>
              <a:buAutoNum type="arabicPeriod"/>
              <a:defRPr/>
            </a:pP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The assumptions of the design can be relaxed using bidirectional sampling and case-time-control designs</a:t>
            </a:r>
          </a:p>
          <a:p>
            <a:pPr marL="457200" indent="-457200" eaLnBrk="1" hangingPunct="1">
              <a:spcBef>
                <a:spcPts val="600"/>
              </a:spcBef>
              <a:buFont typeface="+mj-lt"/>
              <a:buAutoNum type="arabicPeriod"/>
              <a:defRPr/>
            </a:pP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Similar ideas using only data on cases are useful in case-series studies, case-specular studies, and case-only studies of interaction</a:t>
            </a:r>
          </a:p>
        </p:txBody>
      </p:sp>
      <p:sp>
        <p:nvSpPr>
          <p:cNvPr id="244740" name="Slide Number Placeholder 1">
            <a:extLst>
              <a:ext uri="{FF2B5EF4-FFF2-40B4-BE49-F238E27FC236}">
                <a16:creationId xmlns:a16="http://schemas.microsoft.com/office/drawing/2014/main" id="{0CFE8358-FD79-DC4D-A170-06A3B9E9D8DC}"/>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D8BCAE66-365F-7342-9CF4-14D11F42604C}" type="slidenum">
              <a:rPr lang="en-US" altLang="en-US" sz="1400" b="0">
                <a:latin typeface="Times New Roman" panose="02020603050405020304" pitchFamily="18" charset="0"/>
              </a:rPr>
              <a:pPr>
                <a:spcBef>
                  <a:spcPct val="0"/>
                </a:spcBef>
                <a:buFontTx/>
                <a:buNone/>
              </a:pPr>
              <a:t>68</a:t>
            </a:fld>
            <a:endParaRPr lang="en-US" altLang="en-US" sz="1400" b="0">
              <a:latin typeface="Times New Roman" panose="02020603050405020304" pitchFamily="18" charset="0"/>
            </a:endParaRPr>
          </a:p>
        </p:txBody>
      </p:sp>
    </p:spTree>
    <p:extLst>
      <p:ext uri="{BB962C8B-B14F-4D97-AF65-F5344CB8AC3E}">
        <p14:creationId xmlns:p14="http://schemas.microsoft.com/office/powerpoint/2010/main" val="4057366331"/>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6786" name="Slide Number Placeholder 5">
            <a:extLst>
              <a:ext uri="{FF2B5EF4-FFF2-40B4-BE49-F238E27FC236}">
                <a16:creationId xmlns:a16="http://schemas.microsoft.com/office/drawing/2014/main" id="{2DEDA31C-5A88-8346-8287-42FD0BF004DC}"/>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365B8111-0E34-AB42-9283-C73E1CCEBD4F}" type="slidenum">
              <a:rPr lang="en-US" altLang="en-US" sz="1400" b="0">
                <a:latin typeface="Times New Roman" panose="02020603050405020304" pitchFamily="18" charset="0"/>
              </a:rPr>
              <a:pPr>
                <a:spcBef>
                  <a:spcPct val="0"/>
                </a:spcBef>
                <a:buFontTx/>
                <a:buNone/>
              </a:pPr>
              <a:t>69</a:t>
            </a:fld>
            <a:endParaRPr lang="en-US" altLang="en-US" sz="1400" b="0">
              <a:latin typeface="Times New Roman" panose="02020603050405020304" pitchFamily="18" charset="0"/>
            </a:endParaRPr>
          </a:p>
        </p:txBody>
      </p:sp>
      <p:sp>
        <p:nvSpPr>
          <p:cNvPr id="246787" name="Rectangle 3">
            <a:extLst>
              <a:ext uri="{FF2B5EF4-FFF2-40B4-BE49-F238E27FC236}">
                <a16:creationId xmlns:a16="http://schemas.microsoft.com/office/drawing/2014/main" id="{5F291068-70D5-984B-B2C4-163C1BBA0C07}"/>
              </a:ext>
            </a:extLst>
          </p:cNvPr>
          <p:cNvSpPr>
            <a:spLocks noGrp="1" noChangeArrowheads="1"/>
          </p:cNvSpPr>
          <p:nvPr>
            <p:ph type="body" idx="1"/>
          </p:nvPr>
        </p:nvSpPr>
        <p:spPr>
          <a:xfrm>
            <a:off x="2209800" y="457200"/>
            <a:ext cx="8001000" cy="5791200"/>
          </a:xfrm>
          <a:solidFill>
            <a:schemeClr val="bg1"/>
          </a:solidFill>
        </p:spPr>
        <p:txBody>
          <a:bodyPr>
            <a:normAutofit fontScale="92500"/>
          </a:bodyPr>
          <a:lstStyle/>
          <a:p>
            <a:pPr marL="400050" indent="-400050">
              <a:lnSpc>
                <a:spcPct val="80000"/>
              </a:lnSpc>
              <a:buNone/>
            </a:pPr>
            <a:r>
              <a:rPr lang="en-US" altLang="en-US" sz="1200"/>
              <a:t>REFERENCES</a:t>
            </a:r>
          </a:p>
          <a:p>
            <a:pPr marL="400050" indent="-400050">
              <a:lnSpc>
                <a:spcPct val="80000"/>
              </a:lnSpc>
              <a:buNone/>
            </a:pPr>
            <a:endParaRPr lang="en-US" altLang="en-US" sz="1200"/>
          </a:p>
          <a:p>
            <a:pPr marL="400050" indent="-400050">
              <a:lnSpc>
                <a:spcPct val="80000"/>
              </a:lnSpc>
              <a:buFontTx/>
              <a:buAutoNum type="arabicPeriod"/>
            </a:pPr>
            <a:r>
              <a:rPr lang="en-US" altLang="en-US" sz="1200"/>
              <a:t>Maclure M. The Case-Crossover Design: A Method for Studying Transient Effects on the Risk of Acute Events. American Journal of Epidemiology 1991; 133:144-153.</a:t>
            </a:r>
            <a:endParaRPr lang="fr-FR" altLang="en-US" sz="1200"/>
          </a:p>
          <a:p>
            <a:pPr marL="400050" indent="-400050">
              <a:lnSpc>
                <a:spcPct val="80000"/>
              </a:lnSpc>
              <a:buFontTx/>
              <a:buAutoNum type="arabicPeriod"/>
            </a:pPr>
            <a:r>
              <a:rPr lang="fr-FR" altLang="en-US" sz="1200"/>
              <a:t>Mittleman MA, Maclure M, Robins JM. </a:t>
            </a:r>
            <a:r>
              <a:rPr lang="en-US" altLang="en-US" sz="1200"/>
              <a:t>Control sampling strategies for case-crossover studies: An assessment of relative efficiency. American Journal of Epidemiology 1995; 142:91-98.</a:t>
            </a:r>
          </a:p>
          <a:p>
            <a:pPr marL="400050" indent="-400050">
              <a:lnSpc>
                <a:spcPct val="80000"/>
              </a:lnSpc>
              <a:buFontTx/>
              <a:buAutoNum type="arabicPeriod"/>
            </a:pPr>
            <a:r>
              <a:rPr lang="en-US" altLang="en-US" sz="1200"/>
              <a:t>Maclure M, Mittleman MA. Should we use a case-crossover design? Annual Reviews in Public Health 2000; 21:193-221.</a:t>
            </a:r>
          </a:p>
          <a:p>
            <a:pPr marL="400050" indent="-400050">
              <a:lnSpc>
                <a:spcPct val="80000"/>
              </a:lnSpc>
              <a:buFontTx/>
              <a:buAutoNum type="arabicPeriod"/>
            </a:pPr>
            <a:r>
              <a:rPr lang="en-US" altLang="en-US" sz="1200"/>
              <a:t>Suissa S. The Case-Time-Control Design. Epidemiology 1995; 6:248-253.</a:t>
            </a:r>
          </a:p>
          <a:p>
            <a:pPr marL="400050" indent="-400050">
              <a:lnSpc>
                <a:spcPct val="80000"/>
              </a:lnSpc>
              <a:buFontTx/>
              <a:buAutoNum type="arabicPeriod"/>
            </a:pPr>
            <a:r>
              <a:rPr lang="en-US" altLang="en-US" sz="1200"/>
              <a:t>Greenland S. Confounding and exposure trends in case-crossover and case-time-control designs. Epidemiology 1996; 7:231-239.</a:t>
            </a:r>
          </a:p>
          <a:p>
            <a:pPr marL="400050" indent="-400050">
              <a:lnSpc>
                <a:spcPct val="80000"/>
              </a:lnSpc>
              <a:buFontTx/>
              <a:buAutoNum type="arabicPeriod"/>
            </a:pPr>
            <a:r>
              <a:rPr lang="en-US" altLang="en-US" sz="1200"/>
              <a:t>Greenland S. The effect of misclassification in matched-pair case-control studies. American Journal of Epidemiology 1982; 116:402-406.</a:t>
            </a:r>
          </a:p>
          <a:p>
            <a:pPr marL="400050" indent="-400050">
              <a:lnSpc>
                <a:spcPct val="80000"/>
              </a:lnSpc>
              <a:buFontTx/>
              <a:buAutoNum type="arabicPeriod"/>
            </a:pPr>
            <a:r>
              <a:rPr lang="en-US" altLang="en-US" sz="1200"/>
              <a:t>Greenland S. A unified approach to the analyisis of case-distribution (case-only) studies. Statistics in Medicine 1999; 18:1-15.</a:t>
            </a:r>
          </a:p>
          <a:p>
            <a:pPr marL="400050" indent="-400050">
              <a:lnSpc>
                <a:spcPct val="80000"/>
              </a:lnSpc>
              <a:buFontTx/>
              <a:buAutoNum type="arabicPeriod"/>
            </a:pPr>
            <a:r>
              <a:rPr lang="en-US" altLang="en-US" sz="1200"/>
              <a:t>Navidi W. Bidirectional case-crossover designs for exposures with time trends. Biometrics 1998; 54:596-605.</a:t>
            </a:r>
          </a:p>
          <a:p>
            <a:pPr marL="400050" indent="-400050">
              <a:lnSpc>
                <a:spcPct val="80000"/>
              </a:lnSpc>
              <a:buFontTx/>
              <a:buAutoNum type="arabicPeriod"/>
            </a:pPr>
            <a:r>
              <a:rPr lang="en-US" altLang="en-US" sz="1200"/>
              <a:t>Marshall RJ, Jackson RT. Analysis of case-crossover designs. Statistics in Medicine 1993; 12:2333-2341.</a:t>
            </a:r>
          </a:p>
          <a:p>
            <a:pPr marL="400050" indent="-400050">
              <a:lnSpc>
                <a:spcPct val="80000"/>
              </a:lnSpc>
              <a:buFontTx/>
              <a:buAutoNum type="arabicPeriod"/>
            </a:pPr>
            <a:r>
              <a:rPr lang="en-US" altLang="en-US" sz="1200"/>
              <a:t>Khoury M, Flanders WD. Nontraditional epidemiologic approaches in the analysis of gene-environment interaction: Case-control studies with no controls! American Journal of Epidemiology 1996; 144:207-213.</a:t>
            </a:r>
          </a:p>
          <a:p>
            <a:pPr marL="400050" indent="-400050">
              <a:lnSpc>
                <a:spcPct val="80000"/>
              </a:lnSpc>
              <a:buFontTx/>
              <a:buAutoNum type="arabicPeriod"/>
            </a:pPr>
            <a:r>
              <a:rPr lang="en-US" altLang="en-US" sz="1200"/>
              <a:t>Albert PS, Ratnasinghe D, Tangrea J, Wacholder S. Limitations of the case-only design for identifying gene-environment interactions. American Journal of Epidemiology 2001; 154:687-693.</a:t>
            </a:r>
          </a:p>
          <a:p>
            <a:pPr marL="400050" indent="-400050">
              <a:lnSpc>
                <a:spcPct val="80000"/>
              </a:lnSpc>
              <a:buFontTx/>
              <a:buAutoNum type="arabicPeriod"/>
            </a:pPr>
            <a:r>
              <a:rPr lang="en-US" altLang="en-US" sz="1200"/>
              <a:t>Farrington CP. Relative incidence estimation from case series for vaccine safety evaluation. Biometrics 1995; 51:228-235.</a:t>
            </a:r>
          </a:p>
          <a:p>
            <a:pPr marL="400050" indent="-400050">
              <a:lnSpc>
                <a:spcPct val="80000"/>
              </a:lnSpc>
              <a:buFontTx/>
              <a:buAutoNum type="arabicPeriod"/>
            </a:pPr>
            <a:r>
              <a:rPr lang="en-US" altLang="en-US" sz="1200"/>
              <a:t>Hernández-Díaz S, Hernán M, Meyer K, Werler MM, Mitchell AA. Case-crossover and case-time-control designs in birth defects epidemiology. American Journal of Epidemiology 2003; 158:385-391.</a:t>
            </a:r>
          </a:p>
          <a:p>
            <a:pPr marL="400050" indent="-400050">
              <a:lnSpc>
                <a:spcPct val="80000"/>
              </a:lnSpc>
              <a:buFontTx/>
              <a:buAutoNum type="arabicPeriod"/>
            </a:pPr>
            <a:r>
              <a:rPr lang="en-US" altLang="en-US" sz="1200"/>
              <a:t>Farrington CP. Control without separate controls: evaluation of vaccine safety using case-only methods Vaccine. 2004;22:2064-70.</a:t>
            </a:r>
          </a:p>
          <a:p>
            <a:pPr marL="400050" indent="-400050">
              <a:lnSpc>
                <a:spcPct val="80000"/>
              </a:lnSpc>
              <a:buFontTx/>
              <a:buAutoNum type="arabicPeriod"/>
            </a:pPr>
            <a:r>
              <a:rPr lang="en-US" altLang="en-US" sz="1200"/>
              <a:t>Bateson TF, Schwartz J Control for seasonal variation and time trend in case-crossover studies of acute effects of environmental exposures. Epidemiology. 1999;10:539-44.</a:t>
            </a:r>
          </a:p>
          <a:p>
            <a:pPr marL="400050" indent="-400050">
              <a:lnSpc>
                <a:spcPct val="80000"/>
              </a:lnSpc>
              <a:buFontTx/>
              <a:buAutoNum type="arabicPeriod"/>
            </a:pPr>
            <a:r>
              <a:rPr lang="en-US" altLang="en-US" sz="1200"/>
              <a:t>Wang PS, Schneeweiss S, Glynn RJ, Mogun H, Avorn J. Use of the case-crossover design to study prolonged drug exposures and insidious outcomes. Ann Epidemiol. 2004;14:296-303.</a:t>
            </a:r>
          </a:p>
        </p:txBody>
      </p:sp>
    </p:spTree>
    <p:extLst>
      <p:ext uri="{BB962C8B-B14F-4D97-AF65-F5344CB8AC3E}">
        <p14:creationId xmlns:p14="http://schemas.microsoft.com/office/powerpoint/2010/main" val="16950445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Overmatching: Decreased Statistical Efficiency</a:t>
            </a:r>
          </a:p>
        </p:txBody>
      </p:sp>
      <p:sp>
        <p:nvSpPr>
          <p:cNvPr id="3" name="Content Placeholder 2"/>
          <p:cNvSpPr>
            <a:spLocks noGrp="1"/>
          </p:cNvSpPr>
          <p:nvPr>
            <p:ph idx="1"/>
          </p:nvPr>
        </p:nvSpPr>
        <p:spPr>
          <a:xfrm>
            <a:off x="838200" y="2038594"/>
            <a:ext cx="10515600" cy="4351338"/>
          </a:xfrm>
        </p:spPr>
        <p:txBody>
          <a:bodyPr>
            <a:normAutofit/>
          </a:bodyPr>
          <a:lstStyle/>
          <a:p>
            <a:r>
              <a:rPr lang="en-US" sz="2400" dirty="0">
                <a:latin typeface="Helvetica Neue" panose="02000503000000020004" pitchFamily="2" charset="0"/>
                <a:ea typeface="Helvetica Neue" panose="02000503000000020004" pitchFamily="2" charset="0"/>
                <a:cs typeface="Helvetica Neue" panose="02000503000000020004" pitchFamily="2" charset="0"/>
              </a:rPr>
              <a:t>Case-control matching on a variable associated with exposure, but not disease</a:t>
            </a:r>
          </a:p>
          <a:p>
            <a:r>
              <a:rPr lang="en-US" sz="2400" dirty="0">
                <a:latin typeface="Helvetica Neue" panose="02000503000000020004" pitchFamily="2" charset="0"/>
                <a:ea typeface="Helvetica Neue" panose="02000503000000020004" pitchFamily="2" charset="0"/>
                <a:cs typeface="Helvetica Neue" panose="02000503000000020004" pitchFamily="2" charset="0"/>
              </a:rPr>
              <a:t>Control of factor now necessary for valid inferences; would not be in unmatched data</a:t>
            </a:r>
          </a:p>
          <a:p>
            <a:r>
              <a:rPr lang="en-US" sz="2400" dirty="0">
                <a:latin typeface="Helvetica Neue" panose="02000503000000020004" pitchFamily="2" charset="0"/>
                <a:ea typeface="Helvetica Neue" panose="02000503000000020004" pitchFamily="2" charset="0"/>
                <a:cs typeface="Helvetica Neue" panose="02000503000000020004" pitchFamily="2" charset="0"/>
              </a:rPr>
              <a:t>Stratifying on correlates of exposure increases the number of cases and controls who have the same exposure status</a:t>
            </a:r>
          </a:p>
          <a:p>
            <a:pPr lvl="1"/>
            <a:r>
              <a:rPr lang="en-US" dirty="0">
                <a:latin typeface="Helvetica Neue" panose="02000503000000020004" pitchFamily="2" charset="0"/>
                <a:ea typeface="Helvetica Neue" panose="02000503000000020004" pitchFamily="2" charset="0"/>
                <a:cs typeface="Helvetica Neue" panose="02000503000000020004" pitchFamily="2" charset="0"/>
              </a:rPr>
              <a:t>Case-control pairs with the same exposure value do not contribute info to the stratified analysis</a:t>
            </a:r>
          </a:p>
        </p:txBody>
      </p:sp>
    </p:spTree>
    <p:extLst>
      <p:ext uri="{BB962C8B-B14F-4D97-AF65-F5344CB8AC3E}">
        <p14:creationId xmlns:p14="http://schemas.microsoft.com/office/powerpoint/2010/main" val="1689984857"/>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a:extLst>
              <a:ext uri="{FF2B5EF4-FFF2-40B4-BE49-F238E27FC236}">
                <a16:creationId xmlns:a16="http://schemas.microsoft.com/office/drawing/2014/main" id="{E7689A94-2652-1246-A40A-91A02565E89D}"/>
              </a:ext>
            </a:extLst>
          </p:cNvPr>
          <p:cNvSpPr>
            <a:spLocks noGrp="1" noChangeArrowheads="1"/>
          </p:cNvSpPr>
          <p:nvPr>
            <p:ph type="title"/>
          </p:nvPr>
        </p:nvSpPr>
        <p:spPr/>
        <p:txBody>
          <a:bodyPr/>
          <a:lstStyle/>
          <a:p>
            <a:pPr eaLnBrk="1" hangingPunct="1"/>
            <a:r>
              <a:rPr lang="en-US" altLang="en-US"/>
              <a:t>Review of Mantel Haenszel</a:t>
            </a:r>
          </a:p>
        </p:txBody>
      </p:sp>
      <p:sp>
        <p:nvSpPr>
          <p:cNvPr id="73731" name="Rectangle 3">
            <a:extLst>
              <a:ext uri="{FF2B5EF4-FFF2-40B4-BE49-F238E27FC236}">
                <a16:creationId xmlns:a16="http://schemas.microsoft.com/office/drawing/2014/main" id="{52FC2A9B-1A91-014B-81A1-1B2DBB58BE4F}"/>
              </a:ext>
            </a:extLst>
          </p:cNvPr>
          <p:cNvSpPr>
            <a:spLocks noGrp="1" noChangeArrowheads="1"/>
          </p:cNvSpPr>
          <p:nvPr>
            <p:ph type="body" idx="1"/>
          </p:nvPr>
        </p:nvSpPr>
        <p:spPr>
          <a:xfrm>
            <a:off x="2514600" y="1981200"/>
            <a:ext cx="8153400" cy="4800600"/>
          </a:xfrm>
        </p:spPr>
        <p:txBody>
          <a:bodyPr/>
          <a:lstStyle/>
          <a:p>
            <a:pPr eaLnBrk="1" hangingPunct="1">
              <a:lnSpc>
                <a:spcPct val="90000"/>
              </a:lnSpc>
              <a:spcBef>
                <a:spcPct val="0"/>
              </a:spcBef>
              <a:buFontTx/>
              <a:buNone/>
            </a:pPr>
            <a:r>
              <a:rPr lang="en-US" altLang="en-US" sz="2200"/>
              <a:t>Consider data from a cohort or case-noncase study:</a:t>
            </a:r>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r>
              <a:rPr lang="en-US" altLang="en-US" sz="2200"/>
              <a:t>The estimator for the odds ratio is:   AD/BC</a:t>
            </a:r>
          </a:p>
        </p:txBody>
      </p:sp>
      <p:sp>
        <p:nvSpPr>
          <p:cNvPr id="73732" name="Slide Number Placeholder 3">
            <a:extLst>
              <a:ext uri="{FF2B5EF4-FFF2-40B4-BE49-F238E27FC236}">
                <a16:creationId xmlns:a16="http://schemas.microsoft.com/office/drawing/2014/main" id="{2A569F3A-112F-9F49-B1FA-55786B90547E}"/>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64D95AEE-0FC5-244E-9DE4-14E9040F21C3}" type="slidenum">
              <a:rPr lang="en-US" altLang="en-US" sz="1400" b="0">
                <a:latin typeface="Arial" panose="020B0604020202020204" pitchFamily="34" charset="0"/>
                <a:ea typeface="MS PGothic" panose="020B0600070205080204" pitchFamily="34" charset="-128"/>
              </a:rPr>
              <a:pPr>
                <a:spcBef>
                  <a:spcPct val="0"/>
                </a:spcBef>
                <a:buFontTx/>
                <a:buNone/>
              </a:pPr>
              <a:t>70</a:t>
            </a:fld>
            <a:endParaRPr lang="en-US" altLang="en-US" sz="1400" b="0">
              <a:latin typeface="Arial" panose="020B0604020202020204" pitchFamily="34" charset="0"/>
              <a:ea typeface="MS PGothic" panose="020B0600070205080204" pitchFamily="34" charset="-128"/>
            </a:endParaRPr>
          </a:p>
        </p:txBody>
      </p:sp>
      <p:graphicFrame>
        <p:nvGraphicFramePr>
          <p:cNvPr id="5" name="Group 38">
            <a:extLst>
              <a:ext uri="{FF2B5EF4-FFF2-40B4-BE49-F238E27FC236}">
                <a16:creationId xmlns:a16="http://schemas.microsoft.com/office/drawing/2014/main" id="{4DD43047-8CF3-4100-9B1D-A605A99EB3D0}"/>
              </a:ext>
            </a:extLst>
          </p:cNvPr>
          <p:cNvGraphicFramePr>
            <a:graphicFrameLocks noGrp="1"/>
          </p:cNvGraphicFramePr>
          <p:nvPr/>
        </p:nvGraphicFramePr>
        <p:xfrm>
          <a:off x="2514600" y="2784476"/>
          <a:ext cx="7391400" cy="2778125"/>
        </p:xfrm>
        <a:graphic>
          <a:graphicData uri="http://schemas.openxmlformats.org/drawingml/2006/table">
            <a:tbl>
              <a:tblPr/>
              <a:tblGrid>
                <a:gridCol w="2514600">
                  <a:extLst>
                    <a:ext uri="{9D8B030D-6E8A-4147-A177-3AD203B41FA5}">
                      <a16:colId xmlns:a16="http://schemas.microsoft.com/office/drawing/2014/main" val="20000"/>
                    </a:ext>
                  </a:extLst>
                </a:gridCol>
                <a:gridCol w="1905000">
                  <a:extLst>
                    <a:ext uri="{9D8B030D-6E8A-4147-A177-3AD203B41FA5}">
                      <a16:colId xmlns:a16="http://schemas.microsoft.com/office/drawing/2014/main" val="20001"/>
                    </a:ext>
                  </a:extLst>
                </a:gridCol>
                <a:gridCol w="1828800">
                  <a:extLst>
                    <a:ext uri="{9D8B030D-6E8A-4147-A177-3AD203B41FA5}">
                      <a16:colId xmlns:a16="http://schemas.microsoft.com/office/drawing/2014/main" val="20002"/>
                    </a:ext>
                  </a:extLst>
                </a:gridCol>
                <a:gridCol w="1143000">
                  <a:extLst>
                    <a:ext uri="{9D8B030D-6E8A-4147-A177-3AD203B41FA5}">
                      <a16:colId xmlns:a16="http://schemas.microsoft.com/office/drawing/2014/main" val="20003"/>
                    </a:ext>
                  </a:extLst>
                </a:gridCol>
              </a:tblGrid>
              <a:tr h="1015726">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sz="2800" b="0" i="0" u="none" strike="noStrike" cap="none" normalizeH="0" baseline="0" noProof="1">
                        <a:ln>
                          <a:noFill/>
                        </a:ln>
                        <a:solidFill>
                          <a:schemeClr val="tx1"/>
                        </a:solidFill>
                        <a:effectLst/>
                        <a:latin typeface="Sylfaen" charset="0"/>
                        <a:ea typeface="ＭＳ Ｐゴシック" charset="0"/>
                        <a:cs typeface="ＭＳ Ｐゴシック" charset="0"/>
                      </a:endParaRPr>
                    </a:p>
                  </a:txBody>
                  <a:tcPr marT="45708" marB="4570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Exposed</a:t>
                      </a:r>
                    </a:p>
                  </a:txBody>
                  <a:tcPr marT="45708" marB="4570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Unexposed</a:t>
                      </a:r>
                    </a:p>
                  </a:txBody>
                  <a:tcPr marT="45708" marB="4570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sz="2800" b="0" i="0" u="none" strike="noStrike" cap="none" normalizeH="0" baseline="0" noProof="1">
                        <a:ln>
                          <a:noFill/>
                        </a:ln>
                        <a:solidFill>
                          <a:schemeClr val="tx1"/>
                        </a:solidFill>
                        <a:effectLst/>
                        <a:latin typeface="Sylfaen" charset="0"/>
                        <a:ea typeface="ＭＳ Ｐゴシック" charset="0"/>
                        <a:cs typeface="ＭＳ Ｐゴシック" charset="0"/>
                      </a:endParaRPr>
                    </a:p>
                  </a:txBody>
                  <a:tcPr marT="45708" marB="4570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63482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Outcome</a:t>
                      </a:r>
                    </a:p>
                  </a:txBody>
                  <a:tcPr marT="45708" marB="4570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A</a:t>
                      </a:r>
                    </a:p>
                  </a:txBody>
                  <a:tcPr marT="45708" marB="4570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B</a:t>
                      </a:r>
                    </a:p>
                  </a:txBody>
                  <a:tcPr marT="45708" marB="4570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sz="2800" b="0" i="0" u="none" strike="noStrike" cap="none" normalizeH="0" baseline="-25000" noProof="1">
                        <a:ln>
                          <a:noFill/>
                        </a:ln>
                        <a:solidFill>
                          <a:schemeClr val="tx1"/>
                        </a:solidFill>
                        <a:effectLst/>
                        <a:latin typeface="Sylfaen" charset="0"/>
                        <a:ea typeface="ＭＳ Ｐゴシック" charset="0"/>
                        <a:cs typeface="ＭＳ Ｐゴシック" charset="0"/>
                      </a:endParaRPr>
                    </a:p>
                  </a:txBody>
                  <a:tcPr marT="45708" marB="4570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60943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No Outcome</a:t>
                      </a:r>
                    </a:p>
                  </a:txBody>
                  <a:tcPr marT="45708" marB="4570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C</a:t>
                      </a:r>
                    </a:p>
                  </a:txBody>
                  <a:tcPr marT="45708" marB="4570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D</a:t>
                      </a:r>
                    </a:p>
                  </a:txBody>
                  <a:tcPr marT="45708" marB="4570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sz="2800" b="0" i="0" u="none" strike="noStrike" cap="none" normalizeH="0" baseline="-25000" noProof="1">
                        <a:ln>
                          <a:noFill/>
                        </a:ln>
                        <a:solidFill>
                          <a:schemeClr val="tx1"/>
                        </a:solidFill>
                        <a:effectLst/>
                        <a:latin typeface="Sylfaen" charset="0"/>
                        <a:ea typeface="ＭＳ Ｐゴシック" charset="0"/>
                        <a:cs typeface="ＭＳ Ｐゴシック" charset="0"/>
                      </a:endParaRPr>
                    </a:p>
                  </a:txBody>
                  <a:tcPr marT="45708" marB="4570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1813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sz="2800" b="0" i="0" u="none" strike="noStrike" cap="none" normalizeH="0" baseline="0" noProof="1">
                        <a:ln>
                          <a:noFill/>
                        </a:ln>
                        <a:solidFill>
                          <a:schemeClr val="tx1"/>
                        </a:solidFill>
                        <a:effectLst/>
                        <a:latin typeface="Sylfaen" charset="0"/>
                        <a:ea typeface="ＭＳ Ｐゴシック" charset="0"/>
                        <a:cs typeface="ＭＳ Ｐゴシック" charset="0"/>
                      </a:endParaRPr>
                    </a:p>
                  </a:txBody>
                  <a:tcPr marT="45708" marB="4570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M</a:t>
                      </a:r>
                      <a:endParaRPr kumimoji="0" sz="2800" b="0" i="0" u="none" strike="noStrike" cap="none" normalizeH="0" baseline="-25000" noProof="1">
                        <a:ln>
                          <a:noFill/>
                        </a:ln>
                        <a:solidFill>
                          <a:schemeClr val="tx1"/>
                        </a:solidFill>
                        <a:effectLst/>
                        <a:latin typeface="Sylfaen" charset="0"/>
                        <a:ea typeface="ＭＳ Ｐゴシック" charset="0"/>
                        <a:cs typeface="ＭＳ Ｐゴシック" charset="0"/>
                      </a:endParaRPr>
                    </a:p>
                  </a:txBody>
                  <a:tcPr marT="45708" marB="4570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(T-M)</a:t>
                      </a:r>
                      <a:endParaRPr kumimoji="0" sz="2800" b="0" i="0" u="none" strike="noStrike" cap="none" normalizeH="0" baseline="-25000" noProof="1">
                        <a:ln>
                          <a:noFill/>
                        </a:ln>
                        <a:solidFill>
                          <a:schemeClr val="tx1"/>
                        </a:solidFill>
                        <a:effectLst/>
                        <a:latin typeface="Sylfaen" charset="0"/>
                        <a:ea typeface="ＭＳ Ｐゴシック" charset="0"/>
                        <a:cs typeface="ＭＳ Ｐゴシック" charset="0"/>
                      </a:endParaRPr>
                    </a:p>
                  </a:txBody>
                  <a:tcPr marT="45708" marB="4570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T</a:t>
                      </a:r>
                    </a:p>
                  </a:txBody>
                  <a:tcPr marT="45708" marB="4570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676164300"/>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a:extLst>
              <a:ext uri="{FF2B5EF4-FFF2-40B4-BE49-F238E27FC236}">
                <a16:creationId xmlns:a16="http://schemas.microsoft.com/office/drawing/2014/main" id="{65E37401-2CD7-F141-B311-A9F99E1933FF}"/>
              </a:ext>
            </a:extLst>
          </p:cNvPr>
          <p:cNvSpPr>
            <a:spLocks noGrp="1" noChangeArrowheads="1"/>
          </p:cNvSpPr>
          <p:nvPr>
            <p:ph type="title"/>
          </p:nvPr>
        </p:nvSpPr>
        <p:spPr/>
        <p:txBody>
          <a:bodyPr/>
          <a:lstStyle/>
          <a:p>
            <a:pPr eaLnBrk="1" hangingPunct="1"/>
            <a:r>
              <a:rPr lang="en-US" altLang="en-US"/>
              <a:t>Review of Mantel Haenszel</a:t>
            </a:r>
          </a:p>
        </p:txBody>
      </p:sp>
      <p:sp>
        <p:nvSpPr>
          <p:cNvPr id="74755" name="Rectangle 3">
            <a:extLst>
              <a:ext uri="{FF2B5EF4-FFF2-40B4-BE49-F238E27FC236}">
                <a16:creationId xmlns:a16="http://schemas.microsoft.com/office/drawing/2014/main" id="{19E02FE6-F514-A549-9DF2-BB1212063F34}"/>
              </a:ext>
            </a:extLst>
          </p:cNvPr>
          <p:cNvSpPr>
            <a:spLocks noGrp="1" noChangeArrowheads="1"/>
          </p:cNvSpPr>
          <p:nvPr>
            <p:ph type="body" idx="1"/>
          </p:nvPr>
        </p:nvSpPr>
        <p:spPr>
          <a:xfrm>
            <a:off x="1981200" y="1981200"/>
            <a:ext cx="8686800" cy="5105400"/>
          </a:xfrm>
        </p:spPr>
        <p:txBody>
          <a:bodyPr/>
          <a:lstStyle/>
          <a:p>
            <a:pPr eaLnBrk="1" hangingPunct="1">
              <a:lnSpc>
                <a:spcPct val="90000"/>
              </a:lnSpc>
              <a:spcBef>
                <a:spcPct val="0"/>
              </a:spcBef>
              <a:buFontTx/>
              <a:buNone/>
            </a:pPr>
            <a:r>
              <a:rPr lang="en-US" altLang="en-US" sz="2200"/>
              <a:t>Suppose now we had data across several different strata (e.g. strata of covariates or strata matched on some factor)</a:t>
            </a:r>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r>
              <a:rPr lang="en-US" altLang="en-US" sz="2200"/>
              <a:t>The odds ratio for strata i is:   A</a:t>
            </a:r>
            <a:r>
              <a:rPr lang="en-US" altLang="en-US" sz="2400" baseline="-25000" noProof="1">
                <a:latin typeface="Sylfaen" pitchFamily="18" charset="0"/>
              </a:rPr>
              <a:t>i</a:t>
            </a:r>
            <a:r>
              <a:rPr lang="en-US" altLang="en-US" sz="2200"/>
              <a:t>D</a:t>
            </a:r>
            <a:r>
              <a:rPr lang="en-US" altLang="en-US" sz="2400" baseline="-25000" noProof="1">
                <a:latin typeface="Sylfaen" pitchFamily="18" charset="0"/>
              </a:rPr>
              <a:t>i</a:t>
            </a:r>
            <a:r>
              <a:rPr lang="en-US" altLang="en-US" sz="2200"/>
              <a:t>/B</a:t>
            </a:r>
            <a:r>
              <a:rPr lang="en-US" altLang="en-US" sz="2400" baseline="-25000" noProof="1">
                <a:latin typeface="Sylfaen" pitchFamily="18" charset="0"/>
              </a:rPr>
              <a:t>i</a:t>
            </a:r>
            <a:r>
              <a:rPr lang="en-US" altLang="en-US" sz="2200"/>
              <a:t>C</a:t>
            </a:r>
            <a:r>
              <a:rPr lang="en-US" altLang="en-US" sz="2400" baseline="-25000" noProof="1">
                <a:latin typeface="Sylfaen" pitchFamily="18" charset="0"/>
              </a:rPr>
              <a:t>i</a:t>
            </a:r>
            <a:endParaRPr lang="en-US" altLang="en-US" sz="2200"/>
          </a:p>
        </p:txBody>
      </p:sp>
      <p:sp>
        <p:nvSpPr>
          <p:cNvPr id="74756" name="Slide Number Placeholder 3">
            <a:extLst>
              <a:ext uri="{FF2B5EF4-FFF2-40B4-BE49-F238E27FC236}">
                <a16:creationId xmlns:a16="http://schemas.microsoft.com/office/drawing/2014/main" id="{DE6715CB-FE07-6943-AA2D-2AEF6C8DD2EF}"/>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82F615EB-8F90-A149-ADFC-85E593E0657D}" type="slidenum">
              <a:rPr lang="en-US" altLang="en-US" sz="1400" b="0">
                <a:latin typeface="Arial" panose="020B0604020202020204" pitchFamily="34" charset="0"/>
                <a:ea typeface="MS PGothic" panose="020B0600070205080204" pitchFamily="34" charset="-128"/>
              </a:rPr>
              <a:pPr>
                <a:spcBef>
                  <a:spcPct val="0"/>
                </a:spcBef>
                <a:buFontTx/>
                <a:buNone/>
              </a:pPr>
              <a:t>71</a:t>
            </a:fld>
            <a:endParaRPr lang="en-US" altLang="en-US" sz="1400" b="0">
              <a:latin typeface="Arial" panose="020B0604020202020204" pitchFamily="34" charset="0"/>
              <a:ea typeface="MS PGothic" panose="020B0600070205080204" pitchFamily="34" charset="-128"/>
            </a:endParaRPr>
          </a:p>
        </p:txBody>
      </p:sp>
      <p:graphicFrame>
        <p:nvGraphicFramePr>
          <p:cNvPr id="5" name="Group 38">
            <a:extLst>
              <a:ext uri="{FF2B5EF4-FFF2-40B4-BE49-F238E27FC236}">
                <a16:creationId xmlns:a16="http://schemas.microsoft.com/office/drawing/2014/main" id="{28DFC7B8-DA09-4C5B-9369-3AA12B6B3E84}"/>
              </a:ext>
            </a:extLst>
          </p:cNvPr>
          <p:cNvGraphicFramePr>
            <a:graphicFrameLocks noGrp="1"/>
          </p:cNvGraphicFramePr>
          <p:nvPr/>
        </p:nvGraphicFramePr>
        <p:xfrm>
          <a:off x="2514600" y="2860676"/>
          <a:ext cx="7391400" cy="2778125"/>
        </p:xfrm>
        <a:graphic>
          <a:graphicData uri="http://schemas.openxmlformats.org/drawingml/2006/table">
            <a:tbl>
              <a:tblPr/>
              <a:tblGrid>
                <a:gridCol w="2514600">
                  <a:extLst>
                    <a:ext uri="{9D8B030D-6E8A-4147-A177-3AD203B41FA5}">
                      <a16:colId xmlns:a16="http://schemas.microsoft.com/office/drawing/2014/main" val="20000"/>
                    </a:ext>
                  </a:extLst>
                </a:gridCol>
                <a:gridCol w="1905000">
                  <a:extLst>
                    <a:ext uri="{9D8B030D-6E8A-4147-A177-3AD203B41FA5}">
                      <a16:colId xmlns:a16="http://schemas.microsoft.com/office/drawing/2014/main" val="20001"/>
                    </a:ext>
                  </a:extLst>
                </a:gridCol>
                <a:gridCol w="1828800">
                  <a:extLst>
                    <a:ext uri="{9D8B030D-6E8A-4147-A177-3AD203B41FA5}">
                      <a16:colId xmlns:a16="http://schemas.microsoft.com/office/drawing/2014/main" val="20002"/>
                    </a:ext>
                  </a:extLst>
                </a:gridCol>
                <a:gridCol w="1143000">
                  <a:extLst>
                    <a:ext uri="{9D8B030D-6E8A-4147-A177-3AD203B41FA5}">
                      <a16:colId xmlns:a16="http://schemas.microsoft.com/office/drawing/2014/main" val="20003"/>
                    </a:ext>
                  </a:extLst>
                </a:gridCol>
              </a:tblGrid>
              <a:tr h="1015726">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sz="2800" b="0" i="0" u="none" strike="noStrike" cap="none" normalizeH="0" baseline="0" noProof="1">
                        <a:ln>
                          <a:noFill/>
                        </a:ln>
                        <a:solidFill>
                          <a:schemeClr val="tx1"/>
                        </a:solidFill>
                        <a:effectLst/>
                        <a:latin typeface="Sylfaen" charset="0"/>
                        <a:ea typeface="ＭＳ Ｐゴシック" charset="0"/>
                        <a:cs typeface="ＭＳ Ｐゴシック" charset="0"/>
                      </a:endParaRPr>
                    </a:p>
                  </a:txBody>
                  <a:tcPr marT="45708" marB="4570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Exposed</a:t>
                      </a:r>
                    </a:p>
                  </a:txBody>
                  <a:tcPr marT="45708" marB="4570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Unexposed</a:t>
                      </a:r>
                    </a:p>
                  </a:txBody>
                  <a:tcPr marT="45708" marB="4570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sz="2800" b="0" i="0" u="none" strike="noStrike" cap="none" normalizeH="0" baseline="0" noProof="1">
                        <a:ln>
                          <a:noFill/>
                        </a:ln>
                        <a:solidFill>
                          <a:schemeClr val="tx1"/>
                        </a:solidFill>
                        <a:effectLst/>
                        <a:latin typeface="Sylfaen" charset="0"/>
                        <a:ea typeface="ＭＳ Ｐゴシック" charset="0"/>
                        <a:cs typeface="ＭＳ Ｐゴシック" charset="0"/>
                      </a:endParaRPr>
                    </a:p>
                  </a:txBody>
                  <a:tcPr marT="45708" marB="4570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63482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Outcome</a:t>
                      </a:r>
                    </a:p>
                  </a:txBody>
                  <a:tcPr marT="45708" marB="4570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A</a:t>
                      </a:r>
                      <a:r>
                        <a:rPr kumimoji="0" sz="2800" b="0" i="0" u="none" strike="noStrike" cap="none" normalizeH="0" baseline="-25000" noProof="1">
                          <a:ln>
                            <a:noFill/>
                          </a:ln>
                          <a:solidFill>
                            <a:schemeClr val="tx1"/>
                          </a:solidFill>
                          <a:effectLst/>
                          <a:latin typeface="Sylfaen" charset="0"/>
                          <a:ea typeface="ＭＳ Ｐゴシック" charset="0"/>
                          <a:cs typeface="ＭＳ Ｐゴシック" charset="0"/>
                        </a:rPr>
                        <a:t>i</a:t>
                      </a:r>
                    </a:p>
                  </a:txBody>
                  <a:tcPr marT="45708" marB="4570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B</a:t>
                      </a:r>
                      <a:r>
                        <a:rPr kumimoji="0" sz="2800" b="0" i="0" u="none" strike="noStrike" cap="none" normalizeH="0" baseline="-25000" noProof="1">
                          <a:ln>
                            <a:noFill/>
                          </a:ln>
                          <a:solidFill>
                            <a:schemeClr val="tx1"/>
                          </a:solidFill>
                          <a:effectLst/>
                          <a:latin typeface="Sylfaen" charset="0"/>
                          <a:ea typeface="ＭＳ Ｐゴシック" charset="0"/>
                          <a:cs typeface="ＭＳ Ｐゴシック" charset="0"/>
                        </a:rPr>
                        <a:t>i</a:t>
                      </a:r>
                      <a:endParaRPr kumimoji="0" sz="2800" b="0" i="0" u="none" strike="noStrike" cap="none" normalizeH="0" baseline="0" noProof="1">
                        <a:ln>
                          <a:noFill/>
                        </a:ln>
                        <a:solidFill>
                          <a:schemeClr val="tx1"/>
                        </a:solidFill>
                        <a:effectLst/>
                        <a:latin typeface="Sylfaen" charset="0"/>
                        <a:ea typeface="ＭＳ Ｐゴシック" charset="0"/>
                        <a:cs typeface="ＭＳ Ｐゴシック" charset="0"/>
                      </a:endParaRPr>
                    </a:p>
                  </a:txBody>
                  <a:tcPr marT="45708" marB="4570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sz="2800" b="0" i="0" u="none" strike="noStrike" cap="none" normalizeH="0" baseline="-25000" noProof="1">
                        <a:ln>
                          <a:noFill/>
                        </a:ln>
                        <a:solidFill>
                          <a:schemeClr val="tx1"/>
                        </a:solidFill>
                        <a:effectLst/>
                        <a:latin typeface="Sylfaen" charset="0"/>
                        <a:ea typeface="ＭＳ Ｐゴシック" charset="0"/>
                        <a:cs typeface="ＭＳ Ｐゴシック" charset="0"/>
                      </a:endParaRPr>
                    </a:p>
                  </a:txBody>
                  <a:tcPr marT="45708" marB="4570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60943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No Outcome</a:t>
                      </a:r>
                    </a:p>
                  </a:txBody>
                  <a:tcPr marT="45708" marB="4570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C</a:t>
                      </a:r>
                      <a:r>
                        <a:rPr kumimoji="0" sz="2800" b="0" i="0" u="none" strike="noStrike" cap="none" normalizeH="0" baseline="-25000" noProof="1">
                          <a:ln>
                            <a:noFill/>
                          </a:ln>
                          <a:solidFill>
                            <a:schemeClr val="tx1"/>
                          </a:solidFill>
                          <a:effectLst/>
                          <a:latin typeface="Sylfaen" charset="0"/>
                          <a:ea typeface="ＭＳ Ｐゴシック" charset="0"/>
                          <a:cs typeface="ＭＳ Ｐゴシック" charset="0"/>
                        </a:rPr>
                        <a:t>i</a:t>
                      </a:r>
                      <a:endParaRPr kumimoji="0" sz="2800" b="0" i="0" u="none" strike="noStrike" cap="none" normalizeH="0" baseline="0" noProof="1">
                        <a:ln>
                          <a:noFill/>
                        </a:ln>
                        <a:solidFill>
                          <a:schemeClr val="tx1"/>
                        </a:solidFill>
                        <a:effectLst/>
                        <a:latin typeface="Sylfaen" charset="0"/>
                        <a:ea typeface="ＭＳ Ｐゴシック" charset="0"/>
                        <a:cs typeface="ＭＳ Ｐゴシック" charset="0"/>
                      </a:endParaRPr>
                    </a:p>
                  </a:txBody>
                  <a:tcPr marT="45708" marB="4570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D</a:t>
                      </a:r>
                      <a:r>
                        <a:rPr kumimoji="0" sz="2800" b="0" i="0" u="none" strike="noStrike" cap="none" normalizeH="0" baseline="-25000" noProof="1">
                          <a:ln>
                            <a:noFill/>
                          </a:ln>
                          <a:solidFill>
                            <a:schemeClr val="tx1"/>
                          </a:solidFill>
                          <a:effectLst/>
                          <a:latin typeface="Sylfaen" charset="0"/>
                          <a:ea typeface="ＭＳ Ｐゴシック" charset="0"/>
                          <a:cs typeface="ＭＳ Ｐゴシック" charset="0"/>
                        </a:rPr>
                        <a:t>i</a:t>
                      </a:r>
                      <a:endParaRPr kumimoji="0" sz="2800" b="0" i="0" u="none" strike="noStrike" cap="none" normalizeH="0" baseline="0" noProof="1">
                        <a:ln>
                          <a:noFill/>
                        </a:ln>
                        <a:solidFill>
                          <a:schemeClr val="tx1"/>
                        </a:solidFill>
                        <a:effectLst/>
                        <a:latin typeface="Sylfaen" charset="0"/>
                        <a:ea typeface="ＭＳ Ｐゴシック" charset="0"/>
                        <a:cs typeface="ＭＳ Ｐゴシック" charset="0"/>
                      </a:endParaRPr>
                    </a:p>
                  </a:txBody>
                  <a:tcPr marT="45708" marB="4570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sz="2800" b="0" i="0" u="none" strike="noStrike" cap="none" normalizeH="0" baseline="-25000" noProof="1">
                        <a:ln>
                          <a:noFill/>
                        </a:ln>
                        <a:solidFill>
                          <a:schemeClr val="tx1"/>
                        </a:solidFill>
                        <a:effectLst/>
                        <a:latin typeface="Sylfaen" charset="0"/>
                        <a:ea typeface="ＭＳ Ｐゴシック" charset="0"/>
                        <a:cs typeface="ＭＳ Ｐゴシック" charset="0"/>
                      </a:endParaRPr>
                    </a:p>
                  </a:txBody>
                  <a:tcPr marT="45708" marB="4570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1813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sz="2800" b="0" i="0" u="none" strike="noStrike" cap="none" normalizeH="0" baseline="0" noProof="1">
                        <a:ln>
                          <a:noFill/>
                        </a:ln>
                        <a:solidFill>
                          <a:schemeClr val="tx1"/>
                        </a:solidFill>
                        <a:effectLst/>
                        <a:latin typeface="Sylfaen" charset="0"/>
                        <a:ea typeface="ＭＳ Ｐゴシック" charset="0"/>
                        <a:cs typeface="ＭＳ Ｐゴシック" charset="0"/>
                      </a:endParaRPr>
                    </a:p>
                  </a:txBody>
                  <a:tcPr marT="45708" marB="4570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M</a:t>
                      </a:r>
                      <a:r>
                        <a:rPr kumimoji="0" sz="2800" b="0" i="0" u="none" strike="noStrike" cap="none" normalizeH="0" baseline="-25000" noProof="1">
                          <a:ln>
                            <a:noFill/>
                          </a:ln>
                          <a:solidFill>
                            <a:schemeClr val="tx1"/>
                          </a:solidFill>
                          <a:effectLst/>
                          <a:latin typeface="Sylfaen" charset="0"/>
                          <a:ea typeface="ＭＳ Ｐゴシック" charset="0"/>
                          <a:cs typeface="ＭＳ Ｐゴシック" charset="0"/>
                        </a:rPr>
                        <a:t>i</a:t>
                      </a:r>
                    </a:p>
                  </a:txBody>
                  <a:tcPr marT="45708" marB="4570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(T</a:t>
                      </a:r>
                      <a:r>
                        <a:rPr kumimoji="0" sz="2800" b="0" i="0" u="none" strike="noStrike" cap="none" normalizeH="0" baseline="-25000" noProof="1">
                          <a:ln>
                            <a:noFill/>
                          </a:ln>
                          <a:solidFill>
                            <a:schemeClr val="tx1"/>
                          </a:solidFill>
                          <a:effectLst/>
                          <a:latin typeface="Sylfaen" charset="0"/>
                          <a:ea typeface="ＭＳ Ｐゴシック" charset="0"/>
                          <a:cs typeface="ＭＳ Ｐゴシック" charset="0"/>
                        </a:rPr>
                        <a:t>i</a:t>
                      </a: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-M</a:t>
                      </a:r>
                      <a:r>
                        <a:rPr kumimoji="0" sz="2800" b="0" i="0" u="none" strike="noStrike" cap="none" normalizeH="0" baseline="-25000" noProof="1">
                          <a:ln>
                            <a:noFill/>
                          </a:ln>
                          <a:solidFill>
                            <a:schemeClr val="tx1"/>
                          </a:solidFill>
                          <a:effectLst/>
                          <a:latin typeface="Sylfaen" charset="0"/>
                          <a:ea typeface="ＭＳ Ｐゴシック" charset="0"/>
                          <a:cs typeface="ＭＳ Ｐゴシック" charset="0"/>
                        </a:rPr>
                        <a:t>i</a:t>
                      </a: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a:t>
                      </a:r>
                      <a:endParaRPr kumimoji="0" sz="2800" b="0" i="0" u="none" strike="noStrike" cap="none" normalizeH="0" baseline="-25000" noProof="1">
                        <a:ln>
                          <a:noFill/>
                        </a:ln>
                        <a:solidFill>
                          <a:schemeClr val="tx1"/>
                        </a:solidFill>
                        <a:effectLst/>
                        <a:latin typeface="Sylfaen" charset="0"/>
                        <a:ea typeface="ＭＳ Ｐゴシック" charset="0"/>
                        <a:cs typeface="ＭＳ Ｐゴシック" charset="0"/>
                      </a:endParaRPr>
                    </a:p>
                  </a:txBody>
                  <a:tcPr marT="45708" marB="4570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T</a:t>
                      </a:r>
                      <a:r>
                        <a:rPr kumimoji="0" sz="2800" b="0" i="0" u="none" strike="noStrike" cap="none" normalizeH="0" baseline="-25000" noProof="1">
                          <a:ln>
                            <a:noFill/>
                          </a:ln>
                          <a:solidFill>
                            <a:schemeClr val="tx1"/>
                          </a:solidFill>
                          <a:effectLst/>
                          <a:latin typeface="Sylfaen" charset="0"/>
                          <a:ea typeface="ＭＳ Ｐゴシック" charset="0"/>
                          <a:cs typeface="ＭＳ Ｐゴシック" charset="0"/>
                        </a:rPr>
                        <a:t>i</a:t>
                      </a:r>
                      <a:endParaRPr kumimoji="0" sz="2800" b="0" i="0" u="none" strike="noStrike" cap="none" normalizeH="0" baseline="0" noProof="1">
                        <a:ln>
                          <a:noFill/>
                        </a:ln>
                        <a:solidFill>
                          <a:schemeClr val="tx1"/>
                        </a:solidFill>
                        <a:effectLst/>
                        <a:latin typeface="Sylfaen" charset="0"/>
                        <a:ea typeface="ＭＳ Ｐゴシック" charset="0"/>
                        <a:cs typeface="ＭＳ Ｐゴシック" charset="0"/>
                      </a:endParaRPr>
                    </a:p>
                  </a:txBody>
                  <a:tcPr marT="45708" marB="4570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60270441"/>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a:extLst>
              <a:ext uri="{FF2B5EF4-FFF2-40B4-BE49-F238E27FC236}">
                <a16:creationId xmlns:a16="http://schemas.microsoft.com/office/drawing/2014/main" id="{DBA29632-73B0-C242-9D0B-A99FDA768760}"/>
              </a:ext>
            </a:extLst>
          </p:cNvPr>
          <p:cNvSpPr>
            <a:spLocks noGrp="1" noChangeArrowheads="1"/>
          </p:cNvSpPr>
          <p:nvPr>
            <p:ph type="title"/>
          </p:nvPr>
        </p:nvSpPr>
        <p:spPr/>
        <p:txBody>
          <a:bodyPr/>
          <a:lstStyle/>
          <a:p>
            <a:pPr eaLnBrk="1" hangingPunct="1"/>
            <a:r>
              <a:rPr lang="en-US" altLang="en-US"/>
              <a:t>Review of Mantel Haenszel</a:t>
            </a:r>
          </a:p>
        </p:txBody>
      </p:sp>
      <p:sp>
        <p:nvSpPr>
          <p:cNvPr id="20482" name="Rectangle 3">
            <a:extLst>
              <a:ext uri="{FF2B5EF4-FFF2-40B4-BE49-F238E27FC236}">
                <a16:creationId xmlns:a16="http://schemas.microsoft.com/office/drawing/2014/main" id="{34AA32E1-6E29-42BA-9738-5F1E863FEFCA}"/>
              </a:ext>
            </a:extLst>
          </p:cNvPr>
          <p:cNvSpPr>
            <a:spLocks noGrp="1" noChangeArrowheads="1"/>
          </p:cNvSpPr>
          <p:nvPr>
            <p:ph type="body" idx="1"/>
          </p:nvPr>
        </p:nvSpPr>
        <p:spPr>
          <a:xfrm>
            <a:off x="2057400" y="2133600"/>
            <a:ext cx="8229600" cy="4724400"/>
          </a:xfrm>
        </p:spPr>
        <p:txBody>
          <a:bodyPr/>
          <a:lstStyle/>
          <a:p>
            <a:pPr indent="3175">
              <a:lnSpc>
                <a:spcPct val="80000"/>
              </a:lnSpc>
              <a:spcBef>
                <a:spcPct val="0"/>
              </a:spcBef>
              <a:buNone/>
              <a:defRPr/>
            </a:pPr>
            <a:r>
              <a:rPr lang="en-US" altLang="en-US" sz="2400" dirty="0"/>
              <a:t>The odds ratio for strata i is: </a:t>
            </a:r>
            <a:r>
              <a:rPr lang="en-US" altLang="en-US" sz="2400" dirty="0" err="1"/>
              <a:t>OR</a:t>
            </a:r>
            <a:r>
              <a:rPr lang="en-US" altLang="en-US" sz="2400" baseline="-25000" dirty="0" err="1"/>
              <a:t>i</a:t>
            </a:r>
            <a:r>
              <a:rPr lang="en-US" altLang="en-US" sz="2400" dirty="0"/>
              <a:t> = A</a:t>
            </a:r>
            <a:r>
              <a:rPr lang="en-US" altLang="en-US" sz="2400" baseline="-25000" noProof="1"/>
              <a:t>i</a:t>
            </a:r>
            <a:r>
              <a:rPr lang="en-US" altLang="en-US" sz="2400" dirty="0"/>
              <a:t>D</a:t>
            </a:r>
            <a:r>
              <a:rPr lang="en-US" altLang="en-US" sz="2400" baseline="-25000" noProof="1"/>
              <a:t>i</a:t>
            </a:r>
            <a:r>
              <a:rPr lang="en-US" altLang="en-US" sz="2400" dirty="0"/>
              <a:t>/B</a:t>
            </a:r>
            <a:r>
              <a:rPr lang="en-US" altLang="en-US" sz="2400" baseline="-25000" noProof="1"/>
              <a:t>i</a:t>
            </a:r>
            <a:r>
              <a:rPr lang="en-US" altLang="en-US" sz="2400" dirty="0"/>
              <a:t>C</a:t>
            </a:r>
            <a:r>
              <a:rPr lang="en-US" altLang="en-US" sz="2400" baseline="-25000" noProof="1"/>
              <a:t>i</a:t>
            </a:r>
            <a:endParaRPr lang="en-US" altLang="en-US" sz="2400" dirty="0"/>
          </a:p>
          <a:p>
            <a:pPr indent="3175">
              <a:lnSpc>
                <a:spcPct val="80000"/>
              </a:lnSpc>
              <a:spcBef>
                <a:spcPct val="0"/>
              </a:spcBef>
              <a:buNone/>
              <a:defRPr/>
            </a:pPr>
            <a:endParaRPr lang="en-US" altLang="en-US" sz="2400" dirty="0"/>
          </a:p>
          <a:p>
            <a:pPr indent="3175">
              <a:lnSpc>
                <a:spcPct val="80000"/>
              </a:lnSpc>
              <a:spcBef>
                <a:spcPct val="0"/>
              </a:spcBef>
              <a:buNone/>
              <a:defRPr/>
            </a:pPr>
            <a:r>
              <a:rPr lang="en-US" altLang="en-US" sz="2400" dirty="0">
                <a:solidFill>
                  <a:srgbClr val="F8A818"/>
                </a:solidFill>
              </a:rPr>
              <a:t>Suppose the odds ratio, </a:t>
            </a:r>
            <a:r>
              <a:rPr lang="en-US" altLang="en-US" sz="2400" dirty="0">
                <a:solidFill>
                  <a:srgbClr val="F8A818"/>
                </a:solidFill>
                <a:latin typeface="Lucida Grande" charset="0"/>
              </a:rPr>
              <a:t>ϕ,</a:t>
            </a:r>
            <a:r>
              <a:rPr lang="en-US" altLang="en-US" sz="2400" dirty="0">
                <a:solidFill>
                  <a:srgbClr val="F8A818"/>
                </a:solidFill>
              </a:rPr>
              <a:t> is the same for each stratum</a:t>
            </a:r>
            <a:r>
              <a:rPr lang="en-US" altLang="en-US" sz="2400" dirty="0"/>
              <a:t>:</a:t>
            </a:r>
          </a:p>
          <a:p>
            <a:pPr indent="3175">
              <a:lnSpc>
                <a:spcPct val="80000"/>
              </a:lnSpc>
              <a:spcBef>
                <a:spcPct val="0"/>
              </a:spcBef>
              <a:buNone/>
              <a:defRPr/>
            </a:pPr>
            <a:endParaRPr lang="en-US" altLang="en-US" sz="2400" dirty="0"/>
          </a:p>
          <a:p>
            <a:pPr indent="3175">
              <a:lnSpc>
                <a:spcPct val="80000"/>
              </a:lnSpc>
              <a:spcBef>
                <a:spcPct val="0"/>
              </a:spcBef>
              <a:buNone/>
              <a:defRPr/>
            </a:pPr>
            <a:r>
              <a:rPr lang="en-US" altLang="en-US" sz="2400" dirty="0"/>
              <a:t>Then we could take a weighted average of the odds ratios in each stratum as an estimator of our overall odds ratio</a:t>
            </a:r>
          </a:p>
          <a:p>
            <a:pPr eaLnBrk="1" hangingPunct="1">
              <a:lnSpc>
                <a:spcPct val="80000"/>
              </a:lnSpc>
              <a:spcBef>
                <a:spcPct val="0"/>
              </a:spcBef>
              <a:buFontTx/>
              <a:buNone/>
              <a:defRPr/>
            </a:pPr>
            <a:endParaRPr lang="en-US" altLang="en-US" sz="2400" dirty="0"/>
          </a:p>
          <a:p>
            <a:pPr eaLnBrk="1" hangingPunct="1">
              <a:lnSpc>
                <a:spcPct val="80000"/>
              </a:lnSpc>
              <a:spcBef>
                <a:spcPct val="0"/>
              </a:spcBef>
              <a:buFontTx/>
              <a:buNone/>
              <a:defRPr/>
            </a:pPr>
            <a:r>
              <a:rPr lang="en-US" altLang="en-US" sz="2400" dirty="0"/>
              <a:t>Weighted Odds Ratio:      (</a:t>
            </a:r>
            <a:r>
              <a:rPr lang="en-US" altLang="en-US" sz="2400" dirty="0" err="1"/>
              <a:t>Σ</a:t>
            </a:r>
            <a:r>
              <a:rPr lang="en-US" altLang="en-US" sz="2400" baseline="-25000" dirty="0" err="1"/>
              <a:t>i</a:t>
            </a:r>
            <a:r>
              <a:rPr lang="en-US" altLang="en-US" sz="2400" baseline="-25000" dirty="0"/>
              <a:t>  </a:t>
            </a:r>
            <a:r>
              <a:rPr lang="en-US" altLang="en-US" sz="2400" dirty="0" err="1"/>
              <a:t>w</a:t>
            </a:r>
            <a:r>
              <a:rPr lang="en-US" altLang="en-US" sz="2400" baseline="-25000" dirty="0" err="1"/>
              <a:t>i</a:t>
            </a:r>
            <a:r>
              <a:rPr lang="en-US" altLang="en-US" sz="2400" dirty="0"/>
              <a:t> </a:t>
            </a:r>
            <a:r>
              <a:rPr lang="en-US" altLang="en-US" sz="2400" dirty="0" err="1"/>
              <a:t>OR</a:t>
            </a:r>
            <a:r>
              <a:rPr lang="en-US" altLang="en-US" sz="2400" baseline="-25000" dirty="0" err="1"/>
              <a:t>i</a:t>
            </a:r>
            <a:r>
              <a:rPr lang="en-US" altLang="en-US" sz="2400" dirty="0"/>
              <a:t>) / (</a:t>
            </a:r>
            <a:r>
              <a:rPr lang="en-US" altLang="en-US" sz="2400" dirty="0" err="1"/>
              <a:t>Σ</a:t>
            </a:r>
            <a:r>
              <a:rPr lang="en-US" altLang="en-US" sz="2400" baseline="-25000" dirty="0" err="1"/>
              <a:t>i</a:t>
            </a:r>
            <a:r>
              <a:rPr lang="en-US" altLang="en-US" sz="2400" baseline="-25000" dirty="0"/>
              <a:t>  </a:t>
            </a:r>
            <a:r>
              <a:rPr lang="en-US" altLang="en-US" sz="2400" dirty="0" err="1"/>
              <a:t>w</a:t>
            </a:r>
            <a:r>
              <a:rPr lang="en-US" altLang="en-US" sz="2400" baseline="-25000" dirty="0" err="1"/>
              <a:t>i</a:t>
            </a:r>
            <a:r>
              <a:rPr lang="en-US" altLang="en-US" sz="2400" dirty="0"/>
              <a:t>)</a:t>
            </a:r>
          </a:p>
          <a:p>
            <a:pPr eaLnBrk="1" hangingPunct="1">
              <a:lnSpc>
                <a:spcPct val="80000"/>
              </a:lnSpc>
              <a:spcBef>
                <a:spcPct val="0"/>
              </a:spcBef>
              <a:buFontTx/>
              <a:buNone/>
              <a:defRPr/>
            </a:pPr>
            <a:endParaRPr lang="en-US" altLang="en-US" sz="2400" dirty="0"/>
          </a:p>
          <a:p>
            <a:pPr eaLnBrk="1" hangingPunct="1">
              <a:lnSpc>
                <a:spcPct val="80000"/>
              </a:lnSpc>
              <a:spcBef>
                <a:spcPct val="0"/>
              </a:spcBef>
              <a:buFontTx/>
              <a:buNone/>
              <a:defRPr/>
            </a:pPr>
            <a:r>
              <a:rPr lang="en-US" altLang="en-US" sz="2400" dirty="0"/>
              <a:t>For any set of weights </a:t>
            </a:r>
            <a:r>
              <a:rPr lang="en-US" altLang="en-US" sz="2400" dirty="0" err="1"/>
              <a:t>w</a:t>
            </a:r>
            <a:r>
              <a:rPr lang="en-US" altLang="en-US" sz="2400" baseline="-25000" dirty="0" err="1"/>
              <a:t>i</a:t>
            </a:r>
            <a:r>
              <a:rPr lang="en-US" altLang="en-US" sz="2400" dirty="0"/>
              <a:t> </a:t>
            </a:r>
          </a:p>
          <a:p>
            <a:pPr eaLnBrk="1" hangingPunct="1">
              <a:lnSpc>
                <a:spcPct val="80000"/>
              </a:lnSpc>
              <a:spcBef>
                <a:spcPct val="0"/>
              </a:spcBef>
              <a:buFontTx/>
              <a:buNone/>
              <a:defRPr/>
            </a:pPr>
            <a:endParaRPr lang="en-US" altLang="en-US" sz="2400" dirty="0"/>
          </a:p>
          <a:p>
            <a:pPr eaLnBrk="1" hangingPunct="1">
              <a:lnSpc>
                <a:spcPct val="80000"/>
              </a:lnSpc>
              <a:spcBef>
                <a:spcPct val="0"/>
              </a:spcBef>
              <a:buFontTx/>
              <a:buNone/>
              <a:defRPr/>
            </a:pPr>
            <a:r>
              <a:rPr lang="en-US" altLang="en-US" sz="2400" dirty="0"/>
              <a:t>Suppose we chose the weights to be  </a:t>
            </a:r>
            <a:r>
              <a:rPr lang="en-US" altLang="en-US" sz="2400" dirty="0" err="1"/>
              <a:t>w</a:t>
            </a:r>
            <a:r>
              <a:rPr lang="en-US" altLang="en-US" sz="2400" baseline="-25000" dirty="0" err="1"/>
              <a:t>i</a:t>
            </a:r>
            <a:r>
              <a:rPr lang="en-US" altLang="en-US" sz="2400" dirty="0"/>
              <a:t>  =  B</a:t>
            </a:r>
            <a:r>
              <a:rPr lang="en-US" altLang="en-US" sz="2400" baseline="-25000" noProof="1"/>
              <a:t>i</a:t>
            </a:r>
            <a:r>
              <a:rPr lang="en-US" altLang="en-US" sz="2400" dirty="0"/>
              <a:t>C</a:t>
            </a:r>
            <a:r>
              <a:rPr lang="en-US" altLang="en-US" sz="2400" baseline="-25000" noProof="1"/>
              <a:t>i </a:t>
            </a:r>
            <a:r>
              <a:rPr lang="en-US" altLang="en-US" sz="2400" dirty="0"/>
              <a:t>/ </a:t>
            </a:r>
            <a:r>
              <a:rPr lang="en-US" altLang="en-US" sz="2400" dirty="0" err="1"/>
              <a:t>T</a:t>
            </a:r>
            <a:r>
              <a:rPr lang="en-US" altLang="en-US" sz="2400" baseline="-25000" dirty="0" err="1"/>
              <a:t>i</a:t>
            </a:r>
            <a:r>
              <a:rPr lang="en-US" altLang="en-US" sz="2400" baseline="-25000" dirty="0"/>
              <a:t> </a:t>
            </a:r>
            <a:r>
              <a:rPr lang="en-US" altLang="en-US" sz="2400" dirty="0"/>
              <a:t> </a:t>
            </a:r>
          </a:p>
        </p:txBody>
      </p:sp>
      <p:sp>
        <p:nvSpPr>
          <p:cNvPr id="75780" name="Slide Number Placeholder 3">
            <a:extLst>
              <a:ext uri="{FF2B5EF4-FFF2-40B4-BE49-F238E27FC236}">
                <a16:creationId xmlns:a16="http://schemas.microsoft.com/office/drawing/2014/main" id="{CA74A6D3-9B91-CE4F-899F-E476A2C433D3}"/>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20BC04D0-4DED-1C43-A16D-5D50B0D22704}" type="slidenum">
              <a:rPr lang="en-US" altLang="en-US" sz="1400" b="0">
                <a:latin typeface="Arial" panose="020B0604020202020204" pitchFamily="34" charset="0"/>
                <a:ea typeface="MS PGothic" panose="020B0600070205080204" pitchFamily="34" charset="-128"/>
              </a:rPr>
              <a:pPr>
                <a:spcBef>
                  <a:spcPct val="0"/>
                </a:spcBef>
                <a:buFontTx/>
                <a:buNone/>
              </a:pPr>
              <a:t>72</a:t>
            </a:fld>
            <a:endParaRPr lang="en-US" altLang="en-US" sz="1400" b="0">
              <a:latin typeface="Arial" panose="020B0604020202020204" pitchFamily="34" charset="0"/>
              <a:ea typeface="MS PGothic" panose="020B0600070205080204" pitchFamily="34" charset="-128"/>
            </a:endParaRPr>
          </a:p>
        </p:txBody>
      </p:sp>
    </p:spTree>
    <p:extLst>
      <p:ext uri="{BB962C8B-B14F-4D97-AF65-F5344CB8AC3E}">
        <p14:creationId xmlns:p14="http://schemas.microsoft.com/office/powerpoint/2010/main" val="1841686618"/>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a:extLst>
              <a:ext uri="{FF2B5EF4-FFF2-40B4-BE49-F238E27FC236}">
                <a16:creationId xmlns:a16="http://schemas.microsoft.com/office/drawing/2014/main" id="{A11CDAD0-2ACD-5D4E-9496-882825F09C20}"/>
              </a:ext>
            </a:extLst>
          </p:cNvPr>
          <p:cNvSpPr>
            <a:spLocks noGrp="1" noChangeArrowheads="1"/>
          </p:cNvSpPr>
          <p:nvPr>
            <p:ph type="title"/>
          </p:nvPr>
        </p:nvSpPr>
        <p:spPr/>
        <p:txBody>
          <a:bodyPr/>
          <a:lstStyle/>
          <a:p>
            <a:pPr eaLnBrk="1" hangingPunct="1"/>
            <a:r>
              <a:rPr lang="en-US" altLang="en-US"/>
              <a:t>Review of Mantel Haenszel</a:t>
            </a:r>
          </a:p>
        </p:txBody>
      </p:sp>
      <p:sp>
        <p:nvSpPr>
          <p:cNvPr id="76803" name="Rectangle 3">
            <a:extLst>
              <a:ext uri="{FF2B5EF4-FFF2-40B4-BE49-F238E27FC236}">
                <a16:creationId xmlns:a16="http://schemas.microsoft.com/office/drawing/2014/main" id="{6587FA0F-E4E9-BD44-B8AB-89C7DF0E4B69}"/>
              </a:ext>
            </a:extLst>
          </p:cNvPr>
          <p:cNvSpPr>
            <a:spLocks noGrp="1" noChangeArrowheads="1"/>
          </p:cNvSpPr>
          <p:nvPr>
            <p:ph type="body" idx="1"/>
          </p:nvPr>
        </p:nvSpPr>
        <p:spPr>
          <a:xfrm>
            <a:off x="2362200" y="2209800"/>
            <a:ext cx="8305800" cy="4572000"/>
          </a:xfrm>
        </p:spPr>
        <p:txBody>
          <a:bodyPr/>
          <a:lstStyle/>
          <a:p>
            <a:pPr eaLnBrk="1" hangingPunct="1">
              <a:spcBef>
                <a:spcPct val="0"/>
              </a:spcBef>
              <a:buFontTx/>
              <a:buNone/>
            </a:pPr>
            <a:r>
              <a:rPr lang="en-US" altLang="en-US" sz="2200"/>
              <a:t>Weighted Odds Ratio =   (Σ</a:t>
            </a:r>
            <a:r>
              <a:rPr lang="en-US" altLang="en-US" sz="2200" baseline="-25000"/>
              <a:t>i  </a:t>
            </a:r>
            <a:r>
              <a:rPr lang="en-US" altLang="en-US" sz="2200"/>
              <a:t>w</a:t>
            </a:r>
            <a:r>
              <a:rPr lang="en-US" altLang="en-US" sz="2200" baseline="-25000"/>
              <a:t>i</a:t>
            </a:r>
            <a:r>
              <a:rPr lang="en-US" altLang="en-US" sz="2200"/>
              <a:t> OR</a:t>
            </a:r>
            <a:r>
              <a:rPr lang="en-US" altLang="en-US" sz="2200" baseline="-25000"/>
              <a:t>i</a:t>
            </a:r>
            <a:r>
              <a:rPr lang="en-US" altLang="en-US" sz="2200"/>
              <a:t>) / (Σ</a:t>
            </a:r>
            <a:r>
              <a:rPr lang="en-US" altLang="en-US" sz="2200" baseline="-25000"/>
              <a:t>i  </a:t>
            </a:r>
            <a:r>
              <a:rPr lang="en-US" altLang="en-US" sz="2200"/>
              <a:t>w</a:t>
            </a:r>
            <a:r>
              <a:rPr lang="en-US" altLang="en-US" sz="2200" baseline="-25000"/>
              <a:t>i</a:t>
            </a:r>
            <a:r>
              <a:rPr lang="en-US" altLang="en-US" sz="2200"/>
              <a:t>)</a:t>
            </a:r>
          </a:p>
          <a:p>
            <a:pPr eaLnBrk="1" hangingPunct="1">
              <a:spcBef>
                <a:spcPct val="0"/>
              </a:spcBef>
              <a:buFontTx/>
              <a:buNone/>
            </a:pPr>
            <a:r>
              <a:rPr lang="en-US" altLang="en-US" sz="2200"/>
              <a:t>Suppose we chose the weights to be  w</a:t>
            </a:r>
            <a:r>
              <a:rPr lang="en-US" altLang="en-US" sz="2200" baseline="-25000"/>
              <a:t>i</a:t>
            </a:r>
            <a:r>
              <a:rPr lang="en-US" altLang="en-US" sz="2200"/>
              <a:t>  =  B</a:t>
            </a:r>
            <a:r>
              <a:rPr lang="en-US" altLang="en-US" sz="2400" baseline="-25000" noProof="1"/>
              <a:t>i</a:t>
            </a:r>
            <a:r>
              <a:rPr lang="en-US" altLang="en-US" sz="2200"/>
              <a:t>C</a:t>
            </a:r>
            <a:r>
              <a:rPr lang="en-US" altLang="en-US" sz="2400" baseline="-25000" noProof="1"/>
              <a:t>i </a:t>
            </a:r>
            <a:r>
              <a:rPr lang="en-US" altLang="en-US" sz="2200"/>
              <a:t>/ T</a:t>
            </a:r>
            <a:r>
              <a:rPr lang="en-US" altLang="en-US" sz="2200" baseline="-25000"/>
              <a:t>i</a:t>
            </a:r>
          </a:p>
          <a:p>
            <a:pPr eaLnBrk="1" hangingPunct="1">
              <a:spcBef>
                <a:spcPct val="0"/>
              </a:spcBef>
              <a:buFontTx/>
              <a:buNone/>
            </a:pPr>
            <a:r>
              <a:rPr lang="en-US" altLang="en-US" sz="2200"/>
              <a:t>This would give us what is called the Mantel-Haenszel (1959) Estimator:</a:t>
            </a:r>
            <a:endParaRPr lang="en-US" altLang="en-US" sz="2200" baseline="-25000"/>
          </a:p>
          <a:p>
            <a:pPr eaLnBrk="1" hangingPunct="1">
              <a:lnSpc>
                <a:spcPct val="90000"/>
              </a:lnSpc>
              <a:spcBef>
                <a:spcPct val="0"/>
              </a:spcBef>
              <a:buFontTx/>
              <a:buNone/>
            </a:pPr>
            <a:endParaRPr lang="en-US" altLang="en-US" sz="2200" baseline="-25000"/>
          </a:p>
          <a:p>
            <a:pPr eaLnBrk="1" hangingPunct="1">
              <a:lnSpc>
                <a:spcPct val="90000"/>
              </a:lnSpc>
              <a:spcBef>
                <a:spcPct val="0"/>
              </a:spcBef>
              <a:buFontTx/>
              <a:buNone/>
            </a:pPr>
            <a:endParaRPr lang="en-US" altLang="en-US" sz="2200" baseline="-25000"/>
          </a:p>
          <a:p>
            <a:pPr eaLnBrk="1" hangingPunct="1">
              <a:lnSpc>
                <a:spcPct val="90000"/>
              </a:lnSpc>
              <a:spcBef>
                <a:spcPct val="0"/>
              </a:spcBef>
              <a:buFontTx/>
              <a:buNone/>
            </a:pPr>
            <a:endParaRPr lang="en-US" altLang="en-US" sz="2200" baseline="-25000"/>
          </a:p>
          <a:p>
            <a:pPr eaLnBrk="1" hangingPunct="1">
              <a:lnSpc>
                <a:spcPct val="90000"/>
              </a:lnSpc>
              <a:spcBef>
                <a:spcPct val="0"/>
              </a:spcBef>
              <a:buFontTx/>
              <a:buNone/>
            </a:pPr>
            <a:endParaRPr lang="en-US" altLang="en-US" sz="2200" baseline="-25000"/>
          </a:p>
          <a:p>
            <a:pPr eaLnBrk="1" hangingPunct="1">
              <a:lnSpc>
                <a:spcPct val="90000"/>
              </a:lnSpc>
              <a:spcBef>
                <a:spcPct val="0"/>
              </a:spcBef>
              <a:buFontTx/>
              <a:buNone/>
            </a:pPr>
            <a:endParaRPr lang="en-US" altLang="en-US" sz="2200" baseline="-25000"/>
          </a:p>
          <a:p>
            <a:pPr eaLnBrk="1" hangingPunct="1">
              <a:lnSpc>
                <a:spcPct val="90000"/>
              </a:lnSpc>
              <a:spcBef>
                <a:spcPct val="0"/>
              </a:spcBef>
              <a:buFontTx/>
              <a:buNone/>
            </a:pPr>
            <a:endParaRPr lang="en-US" altLang="en-US" sz="2200" baseline="-25000"/>
          </a:p>
          <a:p>
            <a:pPr eaLnBrk="1" hangingPunct="1">
              <a:lnSpc>
                <a:spcPct val="90000"/>
              </a:lnSpc>
              <a:spcBef>
                <a:spcPct val="0"/>
              </a:spcBef>
              <a:buFontTx/>
              <a:buNone/>
            </a:pPr>
            <a:endParaRPr lang="en-US" altLang="en-US" sz="2200" baseline="-25000"/>
          </a:p>
          <a:p>
            <a:pPr eaLnBrk="1" hangingPunct="1">
              <a:lnSpc>
                <a:spcPct val="90000"/>
              </a:lnSpc>
              <a:spcBef>
                <a:spcPct val="0"/>
              </a:spcBef>
              <a:buFontTx/>
              <a:buNone/>
            </a:pPr>
            <a:endParaRPr lang="en-US" altLang="en-US" sz="2200" baseline="-25000"/>
          </a:p>
          <a:p>
            <a:pPr eaLnBrk="1" hangingPunct="1">
              <a:lnSpc>
                <a:spcPct val="90000"/>
              </a:lnSpc>
              <a:spcBef>
                <a:spcPct val="0"/>
              </a:spcBef>
              <a:buFontTx/>
              <a:buNone/>
            </a:pPr>
            <a:endParaRPr lang="en-US" altLang="en-US" sz="2200" baseline="-25000"/>
          </a:p>
          <a:p>
            <a:pPr eaLnBrk="1" hangingPunct="1">
              <a:lnSpc>
                <a:spcPct val="90000"/>
              </a:lnSpc>
              <a:spcBef>
                <a:spcPct val="0"/>
              </a:spcBef>
              <a:buFontTx/>
              <a:buNone/>
            </a:pPr>
            <a:endParaRPr lang="en-US" altLang="en-US" sz="2200" baseline="-25000"/>
          </a:p>
        </p:txBody>
      </p:sp>
      <p:sp>
        <p:nvSpPr>
          <p:cNvPr id="76804" name="Slide Number Placeholder 3">
            <a:extLst>
              <a:ext uri="{FF2B5EF4-FFF2-40B4-BE49-F238E27FC236}">
                <a16:creationId xmlns:a16="http://schemas.microsoft.com/office/drawing/2014/main" id="{DE1A22F8-B3B4-344D-9715-82E3CABE5B70}"/>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FB7BBB5F-6BAB-6D47-A1B8-762F0C32D540}" type="slidenum">
              <a:rPr lang="en-US" altLang="en-US" sz="1400" b="0">
                <a:latin typeface="Arial" panose="020B0604020202020204" pitchFamily="34" charset="0"/>
                <a:ea typeface="MS PGothic" panose="020B0600070205080204" pitchFamily="34" charset="-128"/>
              </a:rPr>
              <a:pPr>
                <a:spcBef>
                  <a:spcPct val="0"/>
                </a:spcBef>
                <a:buFontTx/>
                <a:buNone/>
              </a:pPr>
              <a:t>73</a:t>
            </a:fld>
            <a:endParaRPr lang="en-US" altLang="en-US" sz="1400" b="0">
              <a:latin typeface="Arial" panose="020B0604020202020204" pitchFamily="34" charset="0"/>
              <a:ea typeface="MS PGothic" panose="020B0600070205080204" pitchFamily="34" charset="-128"/>
            </a:endParaRPr>
          </a:p>
        </p:txBody>
      </p:sp>
      <p:pic>
        <p:nvPicPr>
          <p:cNvPr id="76805" name="Picture 5">
            <a:extLst>
              <a:ext uri="{FF2B5EF4-FFF2-40B4-BE49-F238E27FC236}">
                <a16:creationId xmlns:a16="http://schemas.microsoft.com/office/drawing/2014/main" id="{7C4B36E4-0F31-EE47-A21D-E66D2D85AB08}"/>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810000" y="4191000"/>
            <a:ext cx="3733800" cy="176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55511864"/>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a:extLst>
              <a:ext uri="{FF2B5EF4-FFF2-40B4-BE49-F238E27FC236}">
                <a16:creationId xmlns:a16="http://schemas.microsoft.com/office/drawing/2014/main" id="{380F1571-76AF-0E44-9FD4-2BE6BB626C91}"/>
              </a:ext>
            </a:extLst>
          </p:cNvPr>
          <p:cNvSpPr>
            <a:spLocks noGrp="1" noChangeArrowheads="1"/>
          </p:cNvSpPr>
          <p:nvPr>
            <p:ph type="title"/>
          </p:nvPr>
        </p:nvSpPr>
        <p:spPr/>
        <p:txBody>
          <a:bodyPr/>
          <a:lstStyle/>
          <a:p>
            <a:pPr eaLnBrk="1" hangingPunct="1"/>
            <a:r>
              <a:rPr lang="en-US" altLang="en-US"/>
              <a:t>Review of Mantel Haenszel</a:t>
            </a:r>
          </a:p>
        </p:txBody>
      </p:sp>
      <p:sp>
        <p:nvSpPr>
          <p:cNvPr id="21506" name="Rectangle 3">
            <a:extLst>
              <a:ext uri="{FF2B5EF4-FFF2-40B4-BE49-F238E27FC236}">
                <a16:creationId xmlns:a16="http://schemas.microsoft.com/office/drawing/2014/main" id="{909C1E30-E1DF-45EC-B33A-4B94A8E564B9}"/>
              </a:ext>
            </a:extLst>
          </p:cNvPr>
          <p:cNvSpPr>
            <a:spLocks noGrp="1" noChangeArrowheads="1"/>
          </p:cNvSpPr>
          <p:nvPr>
            <p:ph type="body" idx="1"/>
          </p:nvPr>
        </p:nvSpPr>
        <p:spPr>
          <a:xfrm>
            <a:off x="1828800" y="2057400"/>
            <a:ext cx="8534400" cy="4495800"/>
          </a:xfrm>
        </p:spPr>
        <p:txBody>
          <a:bodyPr/>
          <a:lstStyle/>
          <a:p>
            <a:pPr indent="3175">
              <a:spcBef>
                <a:spcPct val="0"/>
              </a:spcBef>
              <a:buNone/>
              <a:defRPr/>
            </a:pPr>
            <a:r>
              <a:rPr lang="en-US" altLang="en-US" sz="2200" dirty="0"/>
              <a:t>Although we could have chosen any set of weights, this set has the advantage that the estimator gives us a valid estimate of the odds ratio if:</a:t>
            </a:r>
          </a:p>
          <a:p>
            <a:pPr marL="0" indent="0">
              <a:spcBef>
                <a:spcPct val="0"/>
              </a:spcBef>
              <a:buNone/>
              <a:defRPr/>
            </a:pPr>
            <a:endParaRPr lang="en-US" altLang="en-US" sz="2200" dirty="0"/>
          </a:p>
          <a:p>
            <a:pPr marL="457200" indent="-457200">
              <a:spcBef>
                <a:spcPct val="0"/>
              </a:spcBef>
              <a:buFont typeface="+mj-lt"/>
              <a:buAutoNum type="arabicPeriod"/>
              <a:defRPr/>
            </a:pPr>
            <a:r>
              <a:rPr lang="en-US" altLang="en-US" sz="2200" dirty="0"/>
              <a:t>There are a large number in each strata, or, importantly!</a:t>
            </a:r>
          </a:p>
          <a:p>
            <a:pPr marL="457200" indent="-457200">
              <a:spcBef>
                <a:spcPct val="0"/>
              </a:spcBef>
              <a:buFont typeface="+mj-lt"/>
              <a:buAutoNum type="arabicPeriod"/>
              <a:defRPr/>
            </a:pPr>
            <a:r>
              <a:rPr lang="en-US" altLang="en-US" sz="2200" dirty="0"/>
              <a:t>The strata sizes may be small but there are a large number of strata (Breslow, 1981) </a:t>
            </a:r>
          </a:p>
        </p:txBody>
      </p:sp>
      <p:sp>
        <p:nvSpPr>
          <p:cNvPr id="77828" name="Slide Number Placeholder 3">
            <a:extLst>
              <a:ext uri="{FF2B5EF4-FFF2-40B4-BE49-F238E27FC236}">
                <a16:creationId xmlns:a16="http://schemas.microsoft.com/office/drawing/2014/main" id="{C26EA374-C7A2-C748-919A-38481C8CB2D1}"/>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ADF56B9B-306C-F74F-9935-F42BE0AB4819}" type="slidenum">
              <a:rPr lang="en-US" altLang="en-US" sz="1400" b="0">
                <a:latin typeface="Arial" panose="020B0604020202020204" pitchFamily="34" charset="0"/>
                <a:ea typeface="MS PGothic" panose="020B0600070205080204" pitchFamily="34" charset="-128"/>
              </a:rPr>
              <a:pPr>
                <a:spcBef>
                  <a:spcPct val="0"/>
                </a:spcBef>
                <a:buFontTx/>
                <a:buNone/>
              </a:pPr>
              <a:t>74</a:t>
            </a:fld>
            <a:endParaRPr lang="en-US" altLang="en-US" sz="1400" b="0">
              <a:latin typeface="Arial" panose="020B0604020202020204" pitchFamily="34" charset="0"/>
              <a:ea typeface="MS PGothic" panose="020B0600070205080204" pitchFamily="34" charset="-128"/>
            </a:endParaRPr>
          </a:p>
        </p:txBody>
      </p:sp>
      <p:pic>
        <p:nvPicPr>
          <p:cNvPr id="77829" name="Picture 5">
            <a:extLst>
              <a:ext uri="{FF2B5EF4-FFF2-40B4-BE49-F238E27FC236}">
                <a16:creationId xmlns:a16="http://schemas.microsoft.com/office/drawing/2014/main" id="{A7534C8A-F914-E741-BCCE-0AF9711B669B}"/>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114800" y="4724400"/>
            <a:ext cx="3733800" cy="176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16356654"/>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a:extLst>
              <a:ext uri="{FF2B5EF4-FFF2-40B4-BE49-F238E27FC236}">
                <a16:creationId xmlns:a16="http://schemas.microsoft.com/office/drawing/2014/main" id="{5C2999D5-94DC-FD4C-A303-0941DE23C9EB}"/>
              </a:ext>
            </a:extLst>
          </p:cNvPr>
          <p:cNvSpPr>
            <a:spLocks noGrp="1" noChangeArrowheads="1"/>
          </p:cNvSpPr>
          <p:nvPr>
            <p:ph type="title"/>
          </p:nvPr>
        </p:nvSpPr>
        <p:spPr/>
        <p:txBody>
          <a:bodyPr/>
          <a:lstStyle/>
          <a:p>
            <a:pPr eaLnBrk="1" hangingPunct="1"/>
            <a:r>
              <a:rPr lang="en-US" altLang="en-US"/>
              <a:t>Review of Mantel Haenszel</a:t>
            </a:r>
          </a:p>
        </p:txBody>
      </p:sp>
      <p:sp>
        <p:nvSpPr>
          <p:cNvPr id="78851" name="Rectangle 3">
            <a:extLst>
              <a:ext uri="{FF2B5EF4-FFF2-40B4-BE49-F238E27FC236}">
                <a16:creationId xmlns:a16="http://schemas.microsoft.com/office/drawing/2014/main" id="{21607E75-E829-3442-8F2A-08B970051D90}"/>
              </a:ext>
            </a:extLst>
          </p:cNvPr>
          <p:cNvSpPr>
            <a:spLocks noGrp="1" noChangeArrowheads="1"/>
          </p:cNvSpPr>
          <p:nvPr>
            <p:ph type="body" idx="1"/>
          </p:nvPr>
        </p:nvSpPr>
        <p:spPr>
          <a:xfrm>
            <a:off x="1752600" y="1905000"/>
            <a:ext cx="8458200" cy="4876800"/>
          </a:xfrm>
        </p:spPr>
        <p:txBody>
          <a:bodyPr/>
          <a:lstStyle/>
          <a:p>
            <a:pPr eaLnBrk="1" hangingPunct="1">
              <a:lnSpc>
                <a:spcPct val="90000"/>
              </a:lnSpc>
              <a:spcBef>
                <a:spcPct val="0"/>
              </a:spcBef>
              <a:buFontTx/>
              <a:buNone/>
            </a:pPr>
            <a:r>
              <a:rPr lang="en-US" altLang="en-US" sz="2200"/>
              <a:t>Suppose now we had person-time data across several different strata</a:t>
            </a:r>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r>
              <a:rPr lang="en-US" altLang="en-US" sz="2200"/>
              <a:t>Suppose that the rate ratio were constant </a:t>
            </a:r>
            <a:r>
              <a:rPr lang="en-US" altLang="en-US" sz="2000">
                <a:latin typeface="Lucida Grande" panose="020B0600040502020204" pitchFamily="34" charset="0"/>
              </a:rPr>
              <a:t>ϕ </a:t>
            </a:r>
            <a:r>
              <a:rPr lang="en-US" altLang="en-US" sz="2000"/>
              <a:t>in each stratum i</a:t>
            </a:r>
            <a:r>
              <a:rPr lang="en-US" altLang="en-US" sz="2200"/>
              <a:t> </a:t>
            </a:r>
          </a:p>
        </p:txBody>
      </p:sp>
      <p:sp>
        <p:nvSpPr>
          <p:cNvPr id="78852" name="Slide Number Placeholder 3">
            <a:extLst>
              <a:ext uri="{FF2B5EF4-FFF2-40B4-BE49-F238E27FC236}">
                <a16:creationId xmlns:a16="http://schemas.microsoft.com/office/drawing/2014/main" id="{D387D25F-E40D-F744-8E7C-833321EBACD2}"/>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DE3FB2D7-635A-9541-B461-5CCEEED39ED3}" type="slidenum">
              <a:rPr lang="en-US" altLang="en-US" sz="1400" b="0">
                <a:latin typeface="Arial" panose="020B0604020202020204" pitchFamily="34" charset="0"/>
                <a:ea typeface="MS PGothic" panose="020B0600070205080204" pitchFamily="34" charset="-128"/>
              </a:rPr>
              <a:pPr>
                <a:spcBef>
                  <a:spcPct val="0"/>
                </a:spcBef>
                <a:buFontTx/>
                <a:buNone/>
              </a:pPr>
              <a:t>75</a:t>
            </a:fld>
            <a:endParaRPr lang="en-US" altLang="en-US" sz="1400" b="0">
              <a:latin typeface="Arial" panose="020B0604020202020204" pitchFamily="34" charset="0"/>
              <a:ea typeface="MS PGothic" panose="020B0600070205080204" pitchFamily="34" charset="-128"/>
            </a:endParaRPr>
          </a:p>
        </p:txBody>
      </p:sp>
      <p:graphicFrame>
        <p:nvGraphicFramePr>
          <p:cNvPr id="5" name="Group 38">
            <a:extLst>
              <a:ext uri="{FF2B5EF4-FFF2-40B4-BE49-F238E27FC236}">
                <a16:creationId xmlns:a16="http://schemas.microsoft.com/office/drawing/2014/main" id="{B278DB63-E6C6-4307-BDE6-50063F354659}"/>
              </a:ext>
            </a:extLst>
          </p:cNvPr>
          <p:cNvGraphicFramePr>
            <a:graphicFrameLocks noGrp="1"/>
          </p:cNvGraphicFramePr>
          <p:nvPr/>
        </p:nvGraphicFramePr>
        <p:xfrm>
          <a:off x="2514600" y="2692400"/>
          <a:ext cx="7391400" cy="2509838"/>
        </p:xfrm>
        <a:graphic>
          <a:graphicData uri="http://schemas.openxmlformats.org/drawingml/2006/table">
            <a:tbl>
              <a:tblPr/>
              <a:tblGrid>
                <a:gridCol w="2514600">
                  <a:extLst>
                    <a:ext uri="{9D8B030D-6E8A-4147-A177-3AD203B41FA5}">
                      <a16:colId xmlns:a16="http://schemas.microsoft.com/office/drawing/2014/main" val="20000"/>
                    </a:ext>
                  </a:extLst>
                </a:gridCol>
                <a:gridCol w="1905000">
                  <a:extLst>
                    <a:ext uri="{9D8B030D-6E8A-4147-A177-3AD203B41FA5}">
                      <a16:colId xmlns:a16="http://schemas.microsoft.com/office/drawing/2014/main" val="20001"/>
                    </a:ext>
                  </a:extLst>
                </a:gridCol>
                <a:gridCol w="1828800">
                  <a:extLst>
                    <a:ext uri="{9D8B030D-6E8A-4147-A177-3AD203B41FA5}">
                      <a16:colId xmlns:a16="http://schemas.microsoft.com/office/drawing/2014/main" val="20002"/>
                    </a:ext>
                  </a:extLst>
                </a:gridCol>
                <a:gridCol w="1143000">
                  <a:extLst>
                    <a:ext uri="{9D8B030D-6E8A-4147-A177-3AD203B41FA5}">
                      <a16:colId xmlns:a16="http://schemas.microsoft.com/office/drawing/2014/main" val="20003"/>
                    </a:ext>
                  </a:extLst>
                </a:gridCol>
              </a:tblGrid>
              <a:tr h="101559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sz="2800" b="0" i="0" u="none" strike="noStrike" cap="none" normalizeH="0" baseline="0" noProof="1">
                        <a:ln>
                          <a:noFill/>
                        </a:ln>
                        <a:solidFill>
                          <a:schemeClr val="tx1"/>
                        </a:solidFill>
                        <a:effectLst/>
                        <a:latin typeface="Sylfaen" charset="0"/>
                        <a:ea typeface="ＭＳ Ｐゴシック" charset="0"/>
                        <a:cs typeface="ＭＳ Ｐゴシック" charset="0"/>
                      </a:endParaRPr>
                    </a:p>
                  </a:txBody>
                  <a:tcPr marT="45702" marB="4570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Exposed</a:t>
                      </a:r>
                    </a:p>
                  </a:txBody>
                  <a:tcPr marT="45702" marB="4570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Unexposed</a:t>
                      </a:r>
                    </a:p>
                  </a:txBody>
                  <a:tcPr marT="45702" marB="4570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sz="2800" b="0" i="0" u="none" strike="noStrike" cap="none" normalizeH="0" baseline="0" noProof="1">
                        <a:ln>
                          <a:noFill/>
                        </a:ln>
                        <a:solidFill>
                          <a:schemeClr val="tx1"/>
                        </a:solidFill>
                        <a:effectLst/>
                        <a:latin typeface="Sylfaen" charset="0"/>
                        <a:ea typeface="ＭＳ Ｐゴシック" charset="0"/>
                        <a:cs typeface="ＭＳ Ｐゴシック" charset="0"/>
                      </a:endParaRPr>
                    </a:p>
                  </a:txBody>
                  <a:tcPr marT="45702" marB="4570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63474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Outcome</a:t>
                      </a:r>
                    </a:p>
                  </a:txBody>
                  <a:tcPr marT="45702" marB="4570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A</a:t>
                      </a:r>
                      <a:r>
                        <a:rPr kumimoji="0" sz="2800" b="0" i="0" u="none" strike="noStrike" cap="none" normalizeH="0" baseline="-25000" noProof="1">
                          <a:ln>
                            <a:noFill/>
                          </a:ln>
                          <a:solidFill>
                            <a:schemeClr val="tx1"/>
                          </a:solidFill>
                          <a:effectLst/>
                          <a:latin typeface="Sylfaen" charset="0"/>
                          <a:ea typeface="ＭＳ Ｐゴシック" charset="0"/>
                          <a:cs typeface="ＭＳ Ｐゴシック" charset="0"/>
                        </a:rPr>
                        <a:t>i</a:t>
                      </a:r>
                    </a:p>
                  </a:txBody>
                  <a:tcPr marT="45702" marB="4570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B</a:t>
                      </a:r>
                      <a:r>
                        <a:rPr kumimoji="0" sz="2800" b="0" i="0" u="none" strike="noStrike" cap="none" normalizeH="0" baseline="-25000" noProof="1">
                          <a:ln>
                            <a:noFill/>
                          </a:ln>
                          <a:solidFill>
                            <a:schemeClr val="tx1"/>
                          </a:solidFill>
                          <a:effectLst/>
                          <a:latin typeface="Sylfaen" charset="0"/>
                          <a:ea typeface="ＭＳ Ｐゴシック" charset="0"/>
                          <a:cs typeface="ＭＳ Ｐゴシック" charset="0"/>
                        </a:rPr>
                        <a:t>i</a:t>
                      </a:r>
                      <a:endParaRPr kumimoji="0" sz="2800" b="0" i="0" u="none" strike="noStrike" cap="none" normalizeH="0" baseline="0" noProof="1">
                        <a:ln>
                          <a:noFill/>
                        </a:ln>
                        <a:solidFill>
                          <a:schemeClr val="tx1"/>
                        </a:solidFill>
                        <a:effectLst/>
                        <a:latin typeface="Sylfaen" charset="0"/>
                        <a:ea typeface="ＭＳ Ｐゴシック" charset="0"/>
                        <a:cs typeface="ＭＳ Ｐゴシック" charset="0"/>
                      </a:endParaRPr>
                    </a:p>
                  </a:txBody>
                  <a:tcPr marT="45702" marB="4570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sz="2800" b="0" i="0" u="none" strike="noStrike" cap="none" normalizeH="0" baseline="-25000" noProof="1">
                        <a:ln>
                          <a:noFill/>
                        </a:ln>
                        <a:solidFill>
                          <a:schemeClr val="tx1"/>
                        </a:solidFill>
                        <a:effectLst/>
                        <a:latin typeface="Sylfaen" charset="0"/>
                        <a:ea typeface="ＭＳ Ｐゴシック" charset="0"/>
                        <a:cs typeface="ＭＳ Ｐゴシック" charset="0"/>
                      </a:endParaRPr>
                    </a:p>
                  </a:txBody>
                  <a:tcPr marT="45702" marB="4570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85949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Person-Time</a:t>
                      </a:r>
                    </a:p>
                  </a:txBody>
                  <a:tcPr marT="45702" marB="4570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C</a:t>
                      </a:r>
                      <a:r>
                        <a:rPr kumimoji="0" sz="2800" b="0" i="0" u="none" strike="noStrike" cap="none" normalizeH="0" baseline="-25000" noProof="1">
                          <a:ln>
                            <a:noFill/>
                          </a:ln>
                          <a:solidFill>
                            <a:schemeClr val="tx1"/>
                          </a:solidFill>
                          <a:effectLst/>
                          <a:latin typeface="Sylfaen" charset="0"/>
                          <a:ea typeface="ＭＳ Ｐゴシック" charset="0"/>
                          <a:cs typeface="ＭＳ Ｐゴシック" charset="0"/>
                        </a:rPr>
                        <a:t>i</a:t>
                      </a:r>
                      <a:endParaRPr kumimoji="0" sz="2800" b="0" i="0" u="none" strike="noStrike" cap="none" normalizeH="0" baseline="0" noProof="1">
                        <a:ln>
                          <a:noFill/>
                        </a:ln>
                        <a:solidFill>
                          <a:schemeClr val="tx1"/>
                        </a:solidFill>
                        <a:effectLst/>
                        <a:latin typeface="Sylfaen" charset="0"/>
                        <a:ea typeface="ＭＳ Ｐゴシック" charset="0"/>
                        <a:cs typeface="ＭＳ Ｐゴシック" charset="0"/>
                      </a:endParaRPr>
                    </a:p>
                  </a:txBody>
                  <a:tcPr marT="45702" marB="4570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D</a:t>
                      </a:r>
                      <a:r>
                        <a:rPr kumimoji="0" sz="2800" b="0" i="0" u="none" strike="noStrike" cap="none" normalizeH="0" baseline="-25000" noProof="1">
                          <a:ln>
                            <a:noFill/>
                          </a:ln>
                          <a:solidFill>
                            <a:schemeClr val="tx1"/>
                          </a:solidFill>
                          <a:effectLst/>
                          <a:latin typeface="Sylfaen" charset="0"/>
                          <a:ea typeface="ＭＳ Ｐゴシック" charset="0"/>
                          <a:cs typeface="ＭＳ Ｐゴシック" charset="0"/>
                        </a:rPr>
                        <a:t>i</a:t>
                      </a:r>
                      <a:endParaRPr kumimoji="0" sz="2800" b="0" i="0" u="none" strike="noStrike" cap="none" normalizeH="0" baseline="0" noProof="1">
                        <a:ln>
                          <a:noFill/>
                        </a:ln>
                        <a:solidFill>
                          <a:schemeClr val="tx1"/>
                        </a:solidFill>
                        <a:effectLst/>
                        <a:latin typeface="Sylfaen" charset="0"/>
                        <a:ea typeface="ＭＳ Ｐゴシック" charset="0"/>
                        <a:cs typeface="ＭＳ Ｐゴシック" charset="0"/>
                      </a:endParaRPr>
                    </a:p>
                  </a:txBody>
                  <a:tcPr marT="45702" marB="4570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T</a:t>
                      </a:r>
                      <a:r>
                        <a:rPr kumimoji="0" sz="2800" b="0" i="0" u="none" strike="noStrike" cap="none" normalizeH="0" baseline="-25000" noProof="1">
                          <a:ln>
                            <a:noFill/>
                          </a:ln>
                          <a:solidFill>
                            <a:schemeClr val="tx1"/>
                          </a:solidFill>
                          <a:effectLst/>
                          <a:latin typeface="Sylfaen" charset="0"/>
                          <a:ea typeface="ＭＳ Ｐゴシック" charset="0"/>
                          <a:cs typeface="ＭＳ Ｐゴシック" charset="0"/>
                        </a:rPr>
                        <a:t>i</a:t>
                      </a:r>
                      <a:endParaRPr kumimoji="0" sz="2800" b="0" i="0" u="none" strike="noStrike" cap="none" normalizeH="0" baseline="0" noProof="1">
                        <a:ln>
                          <a:noFill/>
                        </a:ln>
                        <a:solidFill>
                          <a:schemeClr val="tx1"/>
                        </a:solidFill>
                        <a:effectLst/>
                        <a:latin typeface="Sylfaen" charset="0"/>
                        <a:ea typeface="ＭＳ Ｐゴシック" charset="0"/>
                        <a:cs typeface="ＭＳ Ｐゴシック" charset="0"/>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sz="2800" b="0" i="0" u="none" strike="noStrike" cap="none" normalizeH="0" baseline="-25000" noProof="1">
                        <a:ln>
                          <a:noFill/>
                        </a:ln>
                        <a:solidFill>
                          <a:schemeClr val="tx1"/>
                        </a:solidFill>
                        <a:effectLst/>
                        <a:latin typeface="Sylfaen" charset="0"/>
                        <a:ea typeface="ＭＳ Ｐゴシック" charset="0"/>
                        <a:cs typeface="ＭＳ Ｐゴシック" charset="0"/>
                      </a:endParaRPr>
                    </a:p>
                  </a:txBody>
                  <a:tcPr marT="45702" marB="4570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2638766398"/>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a:extLst>
              <a:ext uri="{FF2B5EF4-FFF2-40B4-BE49-F238E27FC236}">
                <a16:creationId xmlns:a16="http://schemas.microsoft.com/office/drawing/2014/main" id="{CB5BCF60-8885-564A-8581-B1F568B27215}"/>
              </a:ext>
            </a:extLst>
          </p:cNvPr>
          <p:cNvSpPr>
            <a:spLocks noGrp="1" noChangeArrowheads="1"/>
          </p:cNvSpPr>
          <p:nvPr>
            <p:ph type="title"/>
          </p:nvPr>
        </p:nvSpPr>
        <p:spPr/>
        <p:txBody>
          <a:bodyPr/>
          <a:lstStyle/>
          <a:p>
            <a:pPr eaLnBrk="1" hangingPunct="1"/>
            <a:r>
              <a:rPr lang="en-US" altLang="en-US"/>
              <a:t>Review of Mantel Haenszel</a:t>
            </a:r>
          </a:p>
        </p:txBody>
      </p:sp>
      <p:sp>
        <p:nvSpPr>
          <p:cNvPr id="23554" name="Rectangle 3">
            <a:extLst>
              <a:ext uri="{FF2B5EF4-FFF2-40B4-BE49-F238E27FC236}">
                <a16:creationId xmlns:a16="http://schemas.microsoft.com/office/drawing/2014/main" id="{AEEBAD31-7D2E-4E64-8E9B-0E4604FE73C0}"/>
              </a:ext>
            </a:extLst>
          </p:cNvPr>
          <p:cNvSpPr>
            <a:spLocks noGrp="1" noChangeArrowheads="1"/>
          </p:cNvSpPr>
          <p:nvPr>
            <p:ph type="body" idx="1"/>
          </p:nvPr>
        </p:nvSpPr>
        <p:spPr>
          <a:xfrm>
            <a:off x="1905000" y="2057400"/>
            <a:ext cx="8382000" cy="4724400"/>
          </a:xfrm>
        </p:spPr>
        <p:txBody>
          <a:bodyPr/>
          <a:lstStyle/>
          <a:p>
            <a:pPr indent="3175">
              <a:spcBef>
                <a:spcPct val="0"/>
              </a:spcBef>
              <a:buNone/>
              <a:defRPr/>
            </a:pPr>
            <a:r>
              <a:rPr lang="en-US" altLang="en-US" sz="2200" dirty="0"/>
              <a:t>The Mantel </a:t>
            </a:r>
            <a:r>
              <a:rPr lang="en-US" altLang="en-US" sz="2200" dirty="0" err="1"/>
              <a:t>Haenszel</a:t>
            </a:r>
            <a:r>
              <a:rPr lang="en-US" altLang="en-US" sz="2200" dirty="0"/>
              <a:t> Estimator for Rates (Rothman and </a:t>
            </a:r>
            <a:r>
              <a:rPr lang="en-US" altLang="en-US" sz="2200" dirty="0" err="1"/>
              <a:t>Boice</a:t>
            </a:r>
            <a:r>
              <a:rPr lang="en-US" altLang="en-US" sz="2200" dirty="0"/>
              <a:t>, 1979):</a:t>
            </a:r>
            <a:endParaRPr lang="en-US" altLang="en-US" sz="2200" baseline="-25000" dirty="0"/>
          </a:p>
          <a:p>
            <a:pPr eaLnBrk="1" hangingPunct="1">
              <a:lnSpc>
                <a:spcPct val="90000"/>
              </a:lnSpc>
              <a:spcBef>
                <a:spcPct val="0"/>
              </a:spcBef>
              <a:buFontTx/>
              <a:buNone/>
              <a:defRPr/>
            </a:pPr>
            <a:endParaRPr lang="en-US" altLang="en-US" sz="2200" baseline="-25000" dirty="0"/>
          </a:p>
          <a:p>
            <a:pPr eaLnBrk="1" hangingPunct="1">
              <a:lnSpc>
                <a:spcPct val="90000"/>
              </a:lnSpc>
              <a:spcBef>
                <a:spcPct val="0"/>
              </a:spcBef>
              <a:buFontTx/>
              <a:buNone/>
              <a:defRPr/>
            </a:pPr>
            <a:endParaRPr lang="en-US" altLang="en-US" sz="2200" baseline="-25000" dirty="0"/>
          </a:p>
          <a:p>
            <a:pPr eaLnBrk="1" hangingPunct="1">
              <a:lnSpc>
                <a:spcPct val="90000"/>
              </a:lnSpc>
              <a:spcBef>
                <a:spcPct val="0"/>
              </a:spcBef>
              <a:buFontTx/>
              <a:buNone/>
              <a:defRPr/>
            </a:pPr>
            <a:endParaRPr lang="en-US" altLang="en-US" sz="2200" baseline="-25000" dirty="0"/>
          </a:p>
          <a:p>
            <a:pPr eaLnBrk="1" hangingPunct="1">
              <a:lnSpc>
                <a:spcPct val="90000"/>
              </a:lnSpc>
              <a:spcBef>
                <a:spcPct val="0"/>
              </a:spcBef>
              <a:buFontTx/>
              <a:buNone/>
              <a:defRPr/>
            </a:pPr>
            <a:endParaRPr lang="en-US" altLang="en-US" sz="2200" baseline="-25000" dirty="0"/>
          </a:p>
          <a:p>
            <a:pPr eaLnBrk="1" hangingPunct="1">
              <a:lnSpc>
                <a:spcPct val="90000"/>
              </a:lnSpc>
              <a:spcBef>
                <a:spcPct val="0"/>
              </a:spcBef>
              <a:buFontTx/>
              <a:buNone/>
              <a:defRPr/>
            </a:pPr>
            <a:endParaRPr lang="en-US" altLang="en-US" sz="2200" baseline="-25000" dirty="0"/>
          </a:p>
          <a:p>
            <a:pPr eaLnBrk="1" hangingPunct="1">
              <a:lnSpc>
                <a:spcPct val="90000"/>
              </a:lnSpc>
              <a:spcBef>
                <a:spcPct val="0"/>
              </a:spcBef>
              <a:buFontTx/>
              <a:buNone/>
              <a:defRPr/>
            </a:pPr>
            <a:endParaRPr lang="en-US" altLang="en-US" sz="2200" baseline="-25000" dirty="0"/>
          </a:p>
          <a:p>
            <a:pPr eaLnBrk="1" hangingPunct="1">
              <a:lnSpc>
                <a:spcPct val="90000"/>
              </a:lnSpc>
              <a:spcBef>
                <a:spcPct val="0"/>
              </a:spcBef>
              <a:buFontTx/>
              <a:buNone/>
              <a:defRPr/>
            </a:pPr>
            <a:endParaRPr lang="en-US" altLang="en-US" sz="2200" baseline="-25000" dirty="0"/>
          </a:p>
          <a:p>
            <a:pPr eaLnBrk="1" hangingPunct="1">
              <a:lnSpc>
                <a:spcPct val="90000"/>
              </a:lnSpc>
              <a:spcBef>
                <a:spcPct val="0"/>
              </a:spcBef>
              <a:buFontTx/>
              <a:buNone/>
              <a:defRPr/>
            </a:pPr>
            <a:endParaRPr lang="en-US" altLang="en-US" sz="2200" baseline="-25000" dirty="0"/>
          </a:p>
          <a:p>
            <a:pPr eaLnBrk="1" hangingPunct="1">
              <a:lnSpc>
                <a:spcPct val="90000"/>
              </a:lnSpc>
              <a:spcBef>
                <a:spcPct val="0"/>
              </a:spcBef>
              <a:buFontTx/>
              <a:buNone/>
              <a:defRPr/>
            </a:pPr>
            <a:endParaRPr lang="en-US" altLang="en-US" sz="2200" baseline="-25000" dirty="0"/>
          </a:p>
          <a:p>
            <a:pPr eaLnBrk="1" hangingPunct="1">
              <a:lnSpc>
                <a:spcPct val="90000"/>
              </a:lnSpc>
              <a:spcBef>
                <a:spcPct val="0"/>
              </a:spcBef>
              <a:buFontTx/>
              <a:buNone/>
              <a:defRPr/>
            </a:pPr>
            <a:endParaRPr lang="en-US" altLang="en-US" sz="2200" baseline="-25000" dirty="0"/>
          </a:p>
          <a:p>
            <a:pPr eaLnBrk="1" hangingPunct="1">
              <a:lnSpc>
                <a:spcPct val="90000"/>
              </a:lnSpc>
              <a:spcBef>
                <a:spcPct val="0"/>
              </a:spcBef>
              <a:buFontTx/>
              <a:buNone/>
              <a:defRPr/>
            </a:pPr>
            <a:endParaRPr lang="en-US" altLang="en-US" sz="2200" baseline="-25000" dirty="0"/>
          </a:p>
          <a:p>
            <a:pPr eaLnBrk="1" hangingPunct="1">
              <a:spcBef>
                <a:spcPct val="0"/>
              </a:spcBef>
              <a:buFontTx/>
              <a:buNone/>
              <a:defRPr/>
            </a:pPr>
            <a:r>
              <a:rPr lang="en-US" altLang="en-US" sz="2200" dirty="0"/>
              <a:t>once again gives a valid estimator of the rate ratio if either</a:t>
            </a:r>
          </a:p>
          <a:p>
            <a:pPr eaLnBrk="1" hangingPunct="1">
              <a:spcBef>
                <a:spcPct val="0"/>
              </a:spcBef>
              <a:buFontTx/>
              <a:buAutoNum type="arabicParenBoth"/>
              <a:defRPr/>
            </a:pPr>
            <a:r>
              <a:rPr lang="en-US" altLang="en-US" sz="2200" dirty="0"/>
              <a:t>There are a large number in each strata, or, </a:t>
            </a:r>
          </a:p>
          <a:p>
            <a:pPr eaLnBrk="1" hangingPunct="1">
              <a:spcBef>
                <a:spcPct val="0"/>
              </a:spcBef>
              <a:buFontTx/>
              <a:buAutoNum type="arabicParenBoth"/>
              <a:defRPr/>
            </a:pPr>
            <a:r>
              <a:rPr lang="en-US" altLang="en-US" sz="2200" dirty="0"/>
              <a:t>The strata sizes may be small but there are a large number of strata (Greenland and Robins, 1985)</a:t>
            </a:r>
          </a:p>
          <a:p>
            <a:pPr eaLnBrk="1" hangingPunct="1">
              <a:spcBef>
                <a:spcPct val="0"/>
              </a:spcBef>
              <a:buFontTx/>
              <a:buNone/>
              <a:defRPr/>
            </a:pPr>
            <a:endParaRPr lang="en-US" altLang="en-US" sz="2200" dirty="0"/>
          </a:p>
        </p:txBody>
      </p:sp>
      <p:sp>
        <p:nvSpPr>
          <p:cNvPr id="79876" name="Slide Number Placeholder 3">
            <a:extLst>
              <a:ext uri="{FF2B5EF4-FFF2-40B4-BE49-F238E27FC236}">
                <a16:creationId xmlns:a16="http://schemas.microsoft.com/office/drawing/2014/main" id="{3F599013-EF3C-B140-A8F3-D3C362F31527}"/>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399DCACF-9311-9A4C-AD7C-CAE80C7DD2AA}" type="slidenum">
              <a:rPr lang="en-US" altLang="en-US" sz="1400" b="0">
                <a:latin typeface="Arial" panose="020B0604020202020204" pitchFamily="34" charset="0"/>
                <a:ea typeface="MS PGothic" panose="020B0600070205080204" pitchFamily="34" charset="-128"/>
              </a:rPr>
              <a:pPr>
                <a:spcBef>
                  <a:spcPct val="0"/>
                </a:spcBef>
                <a:buFontTx/>
                <a:buNone/>
              </a:pPr>
              <a:t>76</a:t>
            </a:fld>
            <a:endParaRPr lang="en-US" altLang="en-US" sz="1400" b="0">
              <a:latin typeface="Arial" panose="020B0604020202020204" pitchFamily="34" charset="0"/>
              <a:ea typeface="MS PGothic" panose="020B0600070205080204" pitchFamily="34" charset="-128"/>
            </a:endParaRPr>
          </a:p>
        </p:txBody>
      </p:sp>
      <p:pic>
        <p:nvPicPr>
          <p:cNvPr id="79877" name="Picture 5">
            <a:extLst>
              <a:ext uri="{FF2B5EF4-FFF2-40B4-BE49-F238E27FC236}">
                <a16:creationId xmlns:a16="http://schemas.microsoft.com/office/drawing/2014/main" id="{CCE5A30A-EFFB-8847-AA6A-B0C3F028302B}"/>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191000" y="2819400"/>
            <a:ext cx="3733800" cy="176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9531502"/>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a:extLst>
              <a:ext uri="{FF2B5EF4-FFF2-40B4-BE49-F238E27FC236}">
                <a16:creationId xmlns:a16="http://schemas.microsoft.com/office/drawing/2014/main" id="{9ED5D70D-A0D4-444A-81B6-60C1967C337E}"/>
              </a:ext>
            </a:extLst>
          </p:cNvPr>
          <p:cNvSpPr>
            <a:spLocks noGrp="1" noChangeArrowheads="1"/>
          </p:cNvSpPr>
          <p:nvPr>
            <p:ph type="title"/>
          </p:nvPr>
        </p:nvSpPr>
        <p:spPr/>
        <p:txBody>
          <a:bodyPr/>
          <a:lstStyle/>
          <a:p>
            <a:pPr eaLnBrk="1" hangingPunct="1"/>
            <a:r>
              <a:rPr lang="en-US" altLang="en-US"/>
              <a:t>Review of Mantel Haenszel</a:t>
            </a:r>
          </a:p>
        </p:txBody>
      </p:sp>
      <p:sp>
        <p:nvSpPr>
          <p:cNvPr id="80899" name="Rectangle 3">
            <a:extLst>
              <a:ext uri="{FF2B5EF4-FFF2-40B4-BE49-F238E27FC236}">
                <a16:creationId xmlns:a16="http://schemas.microsoft.com/office/drawing/2014/main" id="{D4B8036D-5B8A-3E4C-8F75-289A43D150E4}"/>
              </a:ext>
            </a:extLst>
          </p:cNvPr>
          <p:cNvSpPr>
            <a:spLocks noGrp="1" noChangeArrowheads="1"/>
          </p:cNvSpPr>
          <p:nvPr>
            <p:ph type="body" idx="1"/>
          </p:nvPr>
        </p:nvSpPr>
        <p:spPr>
          <a:xfrm>
            <a:off x="1905000" y="2057400"/>
            <a:ext cx="8382000" cy="4724400"/>
          </a:xfrm>
        </p:spPr>
        <p:txBody>
          <a:bodyPr/>
          <a:lstStyle/>
          <a:p>
            <a:pPr eaLnBrk="1" hangingPunct="1">
              <a:lnSpc>
                <a:spcPct val="90000"/>
              </a:lnSpc>
              <a:spcBef>
                <a:spcPct val="0"/>
              </a:spcBef>
              <a:buFontTx/>
              <a:buNone/>
            </a:pPr>
            <a:endParaRPr lang="en-US" altLang="en-US" sz="2200" baseline="-25000"/>
          </a:p>
          <a:p>
            <a:pPr eaLnBrk="1" hangingPunct="1">
              <a:lnSpc>
                <a:spcPct val="90000"/>
              </a:lnSpc>
              <a:spcBef>
                <a:spcPct val="0"/>
              </a:spcBef>
              <a:buFontTx/>
              <a:buNone/>
            </a:pPr>
            <a:endParaRPr lang="en-US" altLang="en-US" sz="2200" baseline="-25000"/>
          </a:p>
          <a:p>
            <a:pPr eaLnBrk="1" hangingPunct="1">
              <a:lnSpc>
                <a:spcPct val="90000"/>
              </a:lnSpc>
              <a:spcBef>
                <a:spcPct val="0"/>
              </a:spcBef>
              <a:buFontTx/>
              <a:buNone/>
            </a:pPr>
            <a:endParaRPr lang="en-US" altLang="en-US" sz="2200" baseline="-25000"/>
          </a:p>
          <a:p>
            <a:pPr eaLnBrk="1" hangingPunct="1">
              <a:lnSpc>
                <a:spcPct val="90000"/>
              </a:lnSpc>
              <a:spcBef>
                <a:spcPct val="0"/>
              </a:spcBef>
              <a:buFontTx/>
              <a:buNone/>
            </a:pPr>
            <a:endParaRPr lang="en-US" altLang="en-US" sz="2200" baseline="-25000"/>
          </a:p>
          <a:p>
            <a:pPr eaLnBrk="1" hangingPunct="1">
              <a:lnSpc>
                <a:spcPct val="90000"/>
              </a:lnSpc>
              <a:spcBef>
                <a:spcPct val="0"/>
              </a:spcBef>
              <a:buFontTx/>
              <a:buNone/>
            </a:pPr>
            <a:endParaRPr lang="en-US" altLang="en-US" sz="2200" baseline="-25000"/>
          </a:p>
          <a:p>
            <a:pPr eaLnBrk="1" hangingPunct="1">
              <a:lnSpc>
                <a:spcPct val="90000"/>
              </a:lnSpc>
              <a:spcBef>
                <a:spcPct val="0"/>
              </a:spcBef>
              <a:buFontTx/>
              <a:buNone/>
            </a:pPr>
            <a:endParaRPr lang="en-US" altLang="en-US" sz="2200" baseline="-25000"/>
          </a:p>
          <a:p>
            <a:pPr eaLnBrk="1" hangingPunct="1">
              <a:lnSpc>
                <a:spcPct val="90000"/>
              </a:lnSpc>
              <a:spcBef>
                <a:spcPct val="0"/>
              </a:spcBef>
              <a:buFontTx/>
              <a:buNone/>
            </a:pPr>
            <a:endParaRPr lang="en-US" altLang="en-US" sz="2200" baseline="-25000"/>
          </a:p>
          <a:p>
            <a:pPr eaLnBrk="1" hangingPunct="1">
              <a:lnSpc>
                <a:spcPct val="90000"/>
              </a:lnSpc>
              <a:spcBef>
                <a:spcPct val="0"/>
              </a:spcBef>
              <a:buFontTx/>
              <a:buNone/>
            </a:pPr>
            <a:endParaRPr lang="en-US" altLang="en-US" sz="2200" baseline="-25000"/>
          </a:p>
          <a:p>
            <a:pPr eaLnBrk="1" hangingPunct="1">
              <a:lnSpc>
                <a:spcPct val="90000"/>
              </a:lnSpc>
              <a:spcBef>
                <a:spcPct val="0"/>
              </a:spcBef>
              <a:buFontTx/>
              <a:buNone/>
            </a:pPr>
            <a:endParaRPr lang="en-US" altLang="en-US" sz="2200" baseline="-25000"/>
          </a:p>
          <a:p>
            <a:pPr eaLnBrk="1" hangingPunct="1">
              <a:lnSpc>
                <a:spcPct val="90000"/>
              </a:lnSpc>
              <a:spcBef>
                <a:spcPct val="0"/>
              </a:spcBef>
              <a:buFontTx/>
              <a:buNone/>
            </a:pPr>
            <a:endParaRPr lang="en-US" altLang="en-US" sz="2200" baseline="-25000"/>
          </a:p>
          <a:p>
            <a:pPr eaLnBrk="1" hangingPunct="1">
              <a:lnSpc>
                <a:spcPct val="90000"/>
              </a:lnSpc>
              <a:spcBef>
                <a:spcPct val="0"/>
              </a:spcBef>
              <a:buFontTx/>
              <a:buNone/>
            </a:pPr>
            <a:endParaRPr lang="en-US" altLang="en-US" sz="2200" baseline="-250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spcBef>
                <a:spcPct val="0"/>
              </a:spcBef>
              <a:buFontTx/>
              <a:buNone/>
            </a:pPr>
            <a:r>
              <a:rPr lang="en-US" altLang="en-US" sz="2200"/>
              <a:t>Note that in strata with no outcomes we have A</a:t>
            </a:r>
            <a:r>
              <a:rPr lang="en-US" altLang="en-US" sz="2400" baseline="-25000" noProof="1">
                <a:latin typeface="Sylfaen" pitchFamily="18" charset="0"/>
              </a:rPr>
              <a:t>i</a:t>
            </a:r>
            <a:r>
              <a:rPr lang="en-US" altLang="en-US" sz="2200"/>
              <a:t>=B</a:t>
            </a:r>
            <a:r>
              <a:rPr lang="en-US" altLang="en-US" sz="2400" baseline="-25000" noProof="1">
                <a:latin typeface="Sylfaen" pitchFamily="18" charset="0"/>
              </a:rPr>
              <a:t>i</a:t>
            </a:r>
            <a:r>
              <a:rPr lang="en-US" altLang="en-US" sz="2200"/>
              <a:t>=0, and so these strata contribute nothing to the estimate</a:t>
            </a:r>
          </a:p>
          <a:p>
            <a:pPr eaLnBrk="1" hangingPunct="1">
              <a:spcBef>
                <a:spcPct val="0"/>
              </a:spcBef>
              <a:buFontTx/>
              <a:buNone/>
            </a:pPr>
            <a:endParaRPr lang="en-US" altLang="en-US" sz="2200"/>
          </a:p>
          <a:p>
            <a:pPr eaLnBrk="1" hangingPunct="1">
              <a:spcBef>
                <a:spcPct val="0"/>
              </a:spcBef>
              <a:buFontTx/>
              <a:buNone/>
            </a:pPr>
            <a:r>
              <a:rPr lang="en-US" altLang="en-US" sz="2200"/>
              <a:t>This will be useful as we consider the case-crossover study</a:t>
            </a:r>
          </a:p>
        </p:txBody>
      </p:sp>
      <p:sp>
        <p:nvSpPr>
          <p:cNvPr id="80900" name="Slide Number Placeholder 3">
            <a:extLst>
              <a:ext uri="{FF2B5EF4-FFF2-40B4-BE49-F238E27FC236}">
                <a16:creationId xmlns:a16="http://schemas.microsoft.com/office/drawing/2014/main" id="{411FB933-5BC9-414B-8F8F-0663C6CC9EBA}"/>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C838D4D4-6AF1-4B4E-9E14-CB119E08C8CA}" type="slidenum">
              <a:rPr lang="en-US" altLang="en-US" sz="1400" b="0">
                <a:latin typeface="Arial" panose="020B0604020202020204" pitchFamily="34" charset="0"/>
                <a:ea typeface="MS PGothic" panose="020B0600070205080204" pitchFamily="34" charset="-128"/>
              </a:rPr>
              <a:pPr>
                <a:spcBef>
                  <a:spcPct val="0"/>
                </a:spcBef>
                <a:buFontTx/>
                <a:buNone/>
              </a:pPr>
              <a:t>77</a:t>
            </a:fld>
            <a:endParaRPr lang="en-US" altLang="en-US" sz="1400" b="0">
              <a:latin typeface="Arial" panose="020B0604020202020204" pitchFamily="34" charset="0"/>
              <a:ea typeface="MS PGothic" panose="020B0600070205080204" pitchFamily="34" charset="-128"/>
            </a:endParaRPr>
          </a:p>
        </p:txBody>
      </p:sp>
      <p:pic>
        <p:nvPicPr>
          <p:cNvPr id="80901" name="Picture 5">
            <a:extLst>
              <a:ext uri="{FF2B5EF4-FFF2-40B4-BE49-F238E27FC236}">
                <a16:creationId xmlns:a16="http://schemas.microsoft.com/office/drawing/2014/main" id="{646ED05E-B229-0A46-9002-C400AD022FDD}"/>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191000" y="2819400"/>
            <a:ext cx="3733800" cy="176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7671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Overmatching: Decreased Statistical Efficiency</a:t>
            </a:r>
          </a:p>
        </p:txBody>
      </p:sp>
      <p:sp>
        <p:nvSpPr>
          <p:cNvPr id="3" name="Content Placeholder 2"/>
          <p:cNvSpPr>
            <a:spLocks noGrp="1"/>
          </p:cNvSpPr>
          <p:nvPr>
            <p:ph idx="1"/>
          </p:nvPr>
        </p:nvSpPr>
        <p:spPr>
          <a:xfrm>
            <a:off x="838200" y="1756728"/>
            <a:ext cx="10515600" cy="4122941"/>
          </a:xfrm>
        </p:spPr>
        <p:txBody>
          <a:bodyPr>
            <a:noAutofit/>
          </a:bodyPr>
          <a:lstStyle/>
          <a:p>
            <a:r>
              <a:rPr lang="en-US" sz="2400" dirty="0">
                <a:latin typeface="Helvetica Neue" panose="02000503000000020004" pitchFamily="2" charset="0"/>
                <a:ea typeface="Helvetica Neue" panose="02000503000000020004" pitchFamily="2" charset="0"/>
                <a:cs typeface="Helvetica Neue" panose="02000503000000020004" pitchFamily="2" charset="0"/>
              </a:rPr>
              <a:t>Only discordant cases/control pairs contribute to effect estimate</a:t>
            </a:r>
          </a:p>
          <a:p>
            <a:r>
              <a:rPr lang="en-US" sz="2400" dirty="0">
                <a:latin typeface="Helvetica Neue" panose="02000503000000020004" pitchFamily="2" charset="0"/>
                <a:ea typeface="Helvetica Neue" panose="02000503000000020004" pitchFamily="2" charset="0"/>
                <a:cs typeface="Helvetica Neue" panose="02000503000000020004" pitchFamily="2" charset="0"/>
              </a:rPr>
              <a:t>Extent to which info is lost depends on magnitude of correlation between exposure and matching factor</a:t>
            </a:r>
          </a:p>
          <a:p>
            <a:r>
              <a:rPr lang="en-US" sz="2400" dirty="0">
                <a:latin typeface="Helvetica Neue" panose="02000503000000020004" pitchFamily="2" charset="0"/>
                <a:ea typeface="Helvetica Neue" panose="02000503000000020004" pitchFamily="2" charset="0"/>
                <a:cs typeface="Helvetica Neue" panose="02000503000000020004" pitchFamily="2" charset="0"/>
              </a:rPr>
              <a:t>Stronger correlation </a:t>
            </a:r>
            <a:r>
              <a:rPr lang="en-US" sz="2400" dirty="0">
                <a:latin typeface="Helvetica Neue" panose="02000503000000020004" pitchFamily="2" charset="0"/>
                <a:ea typeface="Helvetica Neue" panose="02000503000000020004" pitchFamily="2" charset="0"/>
                <a:cs typeface="Helvetica Neue" panose="02000503000000020004" pitchFamily="2" charset="0"/>
                <a:sym typeface="Wingdings"/>
              </a:rPr>
              <a:t> </a:t>
            </a:r>
            <a:r>
              <a:rPr lang="en-US" sz="2400" dirty="0">
                <a:latin typeface="Helvetica Neue" panose="02000503000000020004" pitchFamily="2" charset="0"/>
                <a:ea typeface="Helvetica Neue" panose="02000503000000020004" pitchFamily="2" charset="0"/>
                <a:cs typeface="Helvetica Neue" panose="02000503000000020004" pitchFamily="2" charset="0"/>
              </a:rPr>
              <a:t>more cases and controls with same exposure within strata</a:t>
            </a:r>
          </a:p>
          <a:p>
            <a:r>
              <a:rPr lang="en-US" sz="2400" dirty="0">
                <a:latin typeface="Helvetica Neue" panose="02000503000000020004" pitchFamily="2" charset="0"/>
                <a:ea typeface="Helvetica Neue" panose="02000503000000020004" pitchFamily="2" charset="0"/>
                <a:cs typeface="Helvetica Neue" panose="02000503000000020004" pitchFamily="2" charset="0"/>
              </a:rPr>
              <a:t>Note: Strata that are not informative for exposure contribute to estimates for other covariates. If other covariates are confounders, those strata may indirectly add information to the estimate of exposure = don’t discard concordant pairs when using a multivariate model</a:t>
            </a:r>
          </a:p>
          <a:p>
            <a:endParaRPr lang="en-US" sz="2400" dirty="0">
              <a:latin typeface="Helvetica Neue" panose="02000503000000020004" pitchFamily="2" charset="0"/>
              <a:ea typeface="Helvetica Neue" panose="02000503000000020004" pitchFamily="2" charset="0"/>
              <a:cs typeface="Helvetica Neue" panose="02000503000000020004" pitchFamily="2" charset="0"/>
            </a:endParaRPr>
          </a:p>
          <a:p>
            <a:endParaRPr lang="en-US" sz="2400" dirty="0">
              <a:latin typeface="Helvetica Neue" panose="02000503000000020004" pitchFamily="2" charset="0"/>
              <a:ea typeface="Helvetica Neue" panose="02000503000000020004" pitchFamily="2" charset="0"/>
              <a:cs typeface="Helvetica Neue" panose="02000503000000020004" pitchFamily="2" charset="0"/>
            </a:endParaRPr>
          </a:p>
        </p:txBody>
      </p:sp>
    </p:spTree>
    <p:extLst>
      <p:ext uri="{BB962C8B-B14F-4D97-AF65-F5344CB8AC3E}">
        <p14:creationId xmlns:p14="http://schemas.microsoft.com/office/powerpoint/2010/main" val="29060539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3200" dirty="0"/>
              <a:t>Matching factor is an intermediate</a:t>
            </a:r>
          </a:p>
        </p:txBody>
      </p:sp>
      <p:graphicFrame>
        <p:nvGraphicFramePr>
          <p:cNvPr id="4" name="Table 3"/>
          <p:cNvGraphicFramePr>
            <a:graphicFrameLocks noGrp="1"/>
          </p:cNvGraphicFramePr>
          <p:nvPr/>
        </p:nvGraphicFramePr>
        <p:xfrm>
          <a:off x="2833077" y="4744590"/>
          <a:ext cx="6540759" cy="1828800"/>
        </p:xfrm>
        <a:graphic>
          <a:graphicData uri="http://schemas.openxmlformats.org/drawingml/2006/table">
            <a:tbl>
              <a:tblPr firstRow="1" bandRow="1">
                <a:tableStyleId>{5C22544A-7EE6-4342-B048-85BDC9FD1C3A}</a:tableStyleId>
              </a:tblPr>
              <a:tblGrid>
                <a:gridCol w="1803767">
                  <a:extLst>
                    <a:ext uri="{9D8B030D-6E8A-4147-A177-3AD203B41FA5}">
                      <a16:colId xmlns:a16="http://schemas.microsoft.com/office/drawing/2014/main" val="20000"/>
                    </a:ext>
                  </a:extLst>
                </a:gridCol>
                <a:gridCol w="1355795">
                  <a:extLst>
                    <a:ext uri="{9D8B030D-6E8A-4147-A177-3AD203B41FA5}">
                      <a16:colId xmlns:a16="http://schemas.microsoft.com/office/drawing/2014/main" val="20001"/>
                    </a:ext>
                  </a:extLst>
                </a:gridCol>
                <a:gridCol w="3381197">
                  <a:extLst>
                    <a:ext uri="{9D8B030D-6E8A-4147-A177-3AD203B41FA5}">
                      <a16:colId xmlns:a16="http://schemas.microsoft.com/office/drawing/2014/main" val="20002"/>
                    </a:ext>
                  </a:extLst>
                </a:gridCol>
              </a:tblGrid>
              <a:tr h="370840">
                <a:tc>
                  <a:txBody>
                    <a:bodyPr/>
                    <a:lstStyle/>
                    <a:p>
                      <a:endParaRPr lang="en-US" sz="2400" dirty="0"/>
                    </a:p>
                  </a:txBody>
                  <a:tcPr/>
                </a:tc>
                <a:tc gridSpan="2">
                  <a:txBody>
                    <a:bodyPr/>
                    <a:lstStyle/>
                    <a:p>
                      <a:pPr algn="ctr"/>
                      <a:r>
                        <a:rPr lang="en-US" sz="2400" dirty="0"/>
                        <a:t>Analysis</a:t>
                      </a:r>
                    </a:p>
                  </a:txBody>
                  <a:tcPr anchor="ctr"/>
                </a:tc>
                <a:tc hMerge="1">
                  <a:txBody>
                    <a:bodyPr/>
                    <a:lstStyle/>
                    <a:p>
                      <a:endParaRPr lang="en-US" dirty="0"/>
                    </a:p>
                  </a:txBody>
                  <a:tcPr/>
                </a:tc>
                <a:extLst>
                  <a:ext uri="{0D108BD9-81ED-4DB2-BD59-A6C34878D82A}">
                    <a16:rowId xmlns:a16="http://schemas.microsoft.com/office/drawing/2014/main" val="10000"/>
                  </a:ext>
                </a:extLst>
              </a:tr>
              <a:tr h="370840">
                <a:tc>
                  <a:txBody>
                    <a:bodyPr/>
                    <a:lstStyle/>
                    <a:p>
                      <a:r>
                        <a:rPr lang="en-US" sz="2400" b="1" dirty="0"/>
                        <a:t>Design</a:t>
                      </a:r>
                    </a:p>
                  </a:txBody>
                  <a:tcPr/>
                </a:tc>
                <a:tc>
                  <a:txBody>
                    <a:bodyPr/>
                    <a:lstStyle/>
                    <a:p>
                      <a:pPr algn="ctr"/>
                      <a:r>
                        <a:rPr lang="en-US" sz="2400" b="1" dirty="0"/>
                        <a:t>Stratified</a:t>
                      </a:r>
                    </a:p>
                  </a:txBody>
                  <a:tcPr/>
                </a:tc>
                <a:tc>
                  <a:txBody>
                    <a:bodyPr/>
                    <a:lstStyle/>
                    <a:p>
                      <a:pPr algn="ctr"/>
                      <a:r>
                        <a:rPr lang="en-US" sz="2400" b="1" dirty="0"/>
                        <a:t>Not Stratified</a:t>
                      </a:r>
                    </a:p>
                  </a:txBody>
                  <a:tcPr/>
                </a:tc>
                <a:extLst>
                  <a:ext uri="{0D108BD9-81ED-4DB2-BD59-A6C34878D82A}">
                    <a16:rowId xmlns:a16="http://schemas.microsoft.com/office/drawing/2014/main" val="10001"/>
                  </a:ext>
                </a:extLst>
              </a:tr>
              <a:tr h="370840">
                <a:tc>
                  <a:txBody>
                    <a:bodyPr/>
                    <a:lstStyle/>
                    <a:p>
                      <a:r>
                        <a:rPr lang="en-US" sz="2400" dirty="0"/>
                        <a:t>Matched</a:t>
                      </a:r>
                    </a:p>
                  </a:txBody>
                  <a:tcPr/>
                </a:tc>
                <a:tc>
                  <a:txBody>
                    <a:bodyPr/>
                    <a:lstStyle/>
                    <a:p>
                      <a:pPr algn="ctr"/>
                      <a:endParaRPr lang="en-US" sz="2400" dirty="0"/>
                    </a:p>
                  </a:txBody>
                  <a:tcPr/>
                </a:tc>
                <a:tc>
                  <a:txBody>
                    <a:bodyPr/>
                    <a:lstStyle/>
                    <a:p>
                      <a:pPr algn="ctr"/>
                      <a:endParaRPr lang="en-US" sz="2400" dirty="0"/>
                    </a:p>
                  </a:txBody>
                  <a:tcPr/>
                </a:tc>
                <a:extLst>
                  <a:ext uri="{0D108BD9-81ED-4DB2-BD59-A6C34878D82A}">
                    <a16:rowId xmlns:a16="http://schemas.microsoft.com/office/drawing/2014/main" val="10002"/>
                  </a:ext>
                </a:extLst>
              </a:tr>
              <a:tr h="370840">
                <a:tc>
                  <a:txBody>
                    <a:bodyPr/>
                    <a:lstStyle/>
                    <a:p>
                      <a:r>
                        <a:rPr lang="en-US" sz="2400" dirty="0"/>
                        <a:t>Not matched</a:t>
                      </a:r>
                    </a:p>
                  </a:txBody>
                  <a:tcPr/>
                </a:tc>
                <a:tc>
                  <a:txBody>
                    <a:bodyPr/>
                    <a:lstStyle/>
                    <a:p>
                      <a:pPr algn="ctr"/>
                      <a:endParaRPr lang="en-US" sz="2400" dirty="0"/>
                    </a:p>
                  </a:txBody>
                  <a:tcPr/>
                </a:tc>
                <a:tc>
                  <a:txBody>
                    <a:bodyPr/>
                    <a:lstStyle/>
                    <a:p>
                      <a:pPr algn="ctr"/>
                      <a:endParaRPr lang="en-US" sz="2400" dirty="0"/>
                    </a:p>
                  </a:txBody>
                  <a:tcPr/>
                </a:tc>
                <a:extLst>
                  <a:ext uri="{0D108BD9-81ED-4DB2-BD59-A6C34878D82A}">
                    <a16:rowId xmlns:a16="http://schemas.microsoft.com/office/drawing/2014/main" val="10003"/>
                  </a:ext>
                </a:extLst>
              </a:tr>
            </a:tbl>
          </a:graphicData>
        </a:graphic>
      </p:graphicFrame>
      <p:sp>
        <p:nvSpPr>
          <p:cNvPr id="5" name="TextBox 4"/>
          <p:cNvSpPr txBox="1"/>
          <p:nvPr/>
        </p:nvSpPr>
        <p:spPr>
          <a:xfrm>
            <a:off x="1274614" y="2910281"/>
            <a:ext cx="2879265" cy="523220"/>
          </a:xfrm>
          <a:prstGeom prst="rect">
            <a:avLst/>
          </a:prstGeom>
          <a:noFill/>
        </p:spPr>
        <p:txBody>
          <a:bodyPr wrap="square" rtlCol="0">
            <a:spAutoFit/>
          </a:bodyPr>
          <a:lstStyle/>
          <a:p>
            <a:pPr algn="ctr"/>
            <a:r>
              <a:rPr lang="en-US" sz="2800" b="1" dirty="0"/>
              <a:t>Exposure</a:t>
            </a:r>
          </a:p>
        </p:txBody>
      </p:sp>
      <p:sp>
        <p:nvSpPr>
          <p:cNvPr id="6" name="TextBox 5"/>
          <p:cNvSpPr txBox="1"/>
          <p:nvPr/>
        </p:nvSpPr>
        <p:spPr>
          <a:xfrm flipH="1">
            <a:off x="8868469" y="2910282"/>
            <a:ext cx="1987070" cy="523220"/>
          </a:xfrm>
          <a:prstGeom prst="rect">
            <a:avLst/>
          </a:prstGeom>
          <a:noFill/>
        </p:spPr>
        <p:txBody>
          <a:bodyPr wrap="square" rtlCol="0">
            <a:spAutoFit/>
          </a:bodyPr>
          <a:lstStyle/>
          <a:p>
            <a:r>
              <a:rPr lang="en-US" sz="2800" b="1" dirty="0"/>
              <a:t>Disease</a:t>
            </a:r>
          </a:p>
        </p:txBody>
      </p:sp>
      <p:sp>
        <p:nvSpPr>
          <p:cNvPr id="7" name="TextBox 6"/>
          <p:cNvSpPr txBox="1"/>
          <p:nvPr/>
        </p:nvSpPr>
        <p:spPr>
          <a:xfrm>
            <a:off x="4079940" y="2910282"/>
            <a:ext cx="4144396" cy="523220"/>
          </a:xfrm>
          <a:prstGeom prst="rect">
            <a:avLst/>
          </a:prstGeom>
          <a:noFill/>
        </p:spPr>
        <p:txBody>
          <a:bodyPr wrap="square" rtlCol="0">
            <a:spAutoFit/>
          </a:bodyPr>
          <a:lstStyle/>
          <a:p>
            <a:pPr algn="ctr"/>
            <a:r>
              <a:rPr lang="en-US" sz="2800" b="1" dirty="0"/>
              <a:t>Matching Factor</a:t>
            </a:r>
          </a:p>
        </p:txBody>
      </p:sp>
      <p:cxnSp>
        <p:nvCxnSpPr>
          <p:cNvPr id="9" name="Straight Arrow Connector 8"/>
          <p:cNvCxnSpPr/>
          <p:nvPr/>
        </p:nvCxnSpPr>
        <p:spPr>
          <a:xfrm flipV="1">
            <a:off x="3522930" y="3195961"/>
            <a:ext cx="1187965" cy="20487"/>
          </a:xfrm>
          <a:prstGeom prst="straightConnector1">
            <a:avLst/>
          </a:prstGeom>
          <a:ln w="38100">
            <a:solidFill>
              <a:schemeClr val="tx1"/>
            </a:solidFill>
            <a:tailEnd type="arrow"/>
          </a:ln>
        </p:spPr>
        <p:style>
          <a:lnRef idx="2">
            <a:schemeClr val="accent1"/>
          </a:lnRef>
          <a:fillRef idx="0">
            <a:schemeClr val="accent1"/>
          </a:fillRef>
          <a:effectRef idx="1">
            <a:schemeClr val="accent1"/>
          </a:effectRef>
          <a:fontRef idx="minor">
            <a:schemeClr val="tx1"/>
          </a:fontRef>
        </p:style>
      </p:cxnSp>
      <p:cxnSp>
        <p:nvCxnSpPr>
          <p:cNvPr id="10" name="Straight Arrow Connector 9"/>
          <p:cNvCxnSpPr/>
          <p:nvPr/>
        </p:nvCxnSpPr>
        <p:spPr>
          <a:xfrm>
            <a:off x="7557913" y="3195962"/>
            <a:ext cx="1187965" cy="20486"/>
          </a:xfrm>
          <a:prstGeom prst="straightConnector1">
            <a:avLst/>
          </a:prstGeom>
          <a:ln w="38100">
            <a:solidFill>
              <a:schemeClr val="tx1"/>
            </a:solidFill>
            <a:tailEnd type="arrow"/>
          </a:ln>
        </p:spPr>
        <p:style>
          <a:lnRef idx="2">
            <a:schemeClr val="accent1"/>
          </a:lnRef>
          <a:fillRef idx="0">
            <a:schemeClr val="accent1"/>
          </a:fillRef>
          <a:effectRef idx="1">
            <a:schemeClr val="accent1"/>
          </a:effectRef>
          <a:fontRef idx="minor">
            <a:schemeClr val="tx1"/>
          </a:fontRef>
        </p:style>
      </p:cxnSp>
      <p:sp>
        <p:nvSpPr>
          <p:cNvPr id="12" name="Title 1">
            <a:extLst>
              <a:ext uri="{FF2B5EF4-FFF2-40B4-BE49-F238E27FC236}">
                <a16:creationId xmlns:a16="http://schemas.microsoft.com/office/drawing/2014/main" id="{F754F101-5367-A442-8B0D-F3D039BAAE7F}"/>
              </a:ext>
            </a:extLst>
          </p:cNvPr>
          <p:cNvSpPr>
            <a:spLocks noGrp="1"/>
          </p:cNvSpPr>
          <p:nvPr>
            <p:ph type="title"/>
          </p:nvPr>
        </p:nvSpPr>
        <p:spPr>
          <a:xfrm>
            <a:off x="838200" y="365125"/>
            <a:ext cx="10515600" cy="1325563"/>
          </a:xfrm>
        </p:spPr>
        <p:txBody>
          <a:bodyPr/>
          <a:lstStyle/>
          <a:p>
            <a:pPr algn="ctr"/>
            <a:r>
              <a:rPr lang="en-US" dirty="0"/>
              <a:t>Appropriate or Over Matching?</a:t>
            </a:r>
          </a:p>
        </p:txBody>
      </p:sp>
    </p:spTree>
    <p:extLst>
      <p:ext uri="{BB962C8B-B14F-4D97-AF65-F5344CB8AC3E}">
        <p14:creationId xmlns:p14="http://schemas.microsoft.com/office/powerpoint/2010/main" val="351411912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YPE" val="MultiChoiceSlide"/>
  <p:tag name="TPQUESTIONXML" val="﻿&lt;?xml version=&quot;1.0&quot; encoding=&quot;utf-8&quot;?&gt;&#13;&#10;&lt;questionlist&gt;&#13;&#10;    &lt;properties&gt;&#13;&#10;        &lt;guid&gt;766C5721673C49C4B01FB1082077E5DE&lt;/guid&gt;&#13;&#10;        &lt;description /&gt;&#13;&#10;        &lt;date&gt;4/10/2016 3:41:48 PM&lt;/date&gt;&#13;&#10;    &lt;/properties&gt;&#13;&#10;    &lt;questionlisttemplate&gt;&#13;&#10;        &lt;correctvalue&gt;1&lt;/correctvalue&gt;&#13;&#10;        &lt;incorrectvalue&gt;0&lt;/incorrectvalue&gt;&#13;&#10;        &lt;questiontype&gt;1&lt;/questiontype&gt;&#13;&#10;        &lt;numberofchoices&gt;4&lt;/numberofchoices&gt;&#13;&#10;        &lt;bulletstyle&gt;2&lt;/bulletstyle&gt;&#13;&#10;        &lt;questionfont&gt;Verdana&lt;/questionfont&gt;&#13;&#10;        &lt;questionfontsize&gt;12&lt;/questionfontsize&gt;&#13;&#10;        &lt;answerfont&gt;Verdana&lt;/answerfont&gt;&#13;&#10;        &lt;answerfontsize&gt;12&lt;/answerfontsize&gt;&#13;&#10;        &lt;showresults&gt;True&lt;/showresults&gt;&#13;&#10;        &lt;countdowntime&gt;30&lt;/countdowntime&gt;&#13;&#10;        &lt;responsegrid&gt;0&lt;/responsegrid&gt;&#13;&#10;    &lt;/questionlisttemplate&gt;&#13;&#10;    &lt;questions&gt;&#13;&#10;        &lt;multichoice&gt;&#13;&#10;            &lt;guid&gt;33350314F83543AE96F516DC5D256811&lt;/guid&gt;&#13;&#10;            &lt;repollguid&gt;7AB300C433E841548747237AAC41DBEC&lt;/repollguid&gt;&#13;&#10;            &lt;sourceid&gt;41D7EC1205A54970AA9994B119C63783&lt;/sourceid&gt;&#13;&#10;            &lt;questiontext&gt;Case-crossover studies require historical exposure data from cases, but not from anyone else in the source population&lt;/questiontext&gt;&#13;&#10;            &lt;showresults&gt;True&lt;/showresults&gt;&#13;&#10;            &lt;responsegrid&gt;0&lt;/responsegrid&gt;&#13;&#10;            &lt;countdowntimer&gt;False&lt;/countdowntimer&gt;&#13;&#10;            &lt;countdowntime&gt;30&lt;/countdowntime&gt;&#13;&#10;            &lt;correctvalue&gt;1&lt;/correctvalue&gt;&#13;&#10;            &lt;incorrectvalue&gt;0&lt;/incorrectvalue&gt;&#13;&#10;            &lt;responselimit&gt;1&lt;/responselimit&gt;&#13;&#10;            &lt;bulletstyle&gt;2&lt;/bulletstyle&gt;&#13;&#10;            &lt;answers&gt;&#13;&#10;                &lt;answer&gt;&#13;&#10;                    &lt;guid&gt;91863AF149244E269E5A42EED03B7312&lt;/guid&gt;&#13;&#10;                    &lt;answertext&gt;True&lt;/answertext&gt;&#13;&#10;                    &lt;valuetype&gt;0&lt;/valuetype&gt;&#13;&#10;                &lt;/answer&gt;&#13;&#10;                &lt;answer&gt;&#13;&#10;                    &lt;guid&gt;5BE4709E15E0495A84396BB578FFFE58&lt;/guid&gt;&#13;&#10;                    &lt;answertext&gt;False&lt;/answertext&gt;&#13;&#10;                    &lt;valuetype&gt;0&lt;/valuetype&gt;&#13;&#10;                &lt;/answer&gt;&#13;&#10;            &lt;/answers&gt;&#13;&#10;            &lt;metadata&gt;&#13;&#10;                &lt;entry&gt;&#13;&#10;                    &lt;key&gt;AUTOFORMATCHART&lt;/key&gt;&#13;&#10;                    &lt;value&gt;True&lt;/value&gt;&#13;&#10;                &lt;/entry&gt;&#13;&#10;                &lt;entry&gt;&#13;&#10;                    &lt;key&gt;AUTOOPENPOLL&lt;/key&gt;&#13;&#10;                    &lt;value&gt;True&lt;/value&gt;&#13;&#10;                &lt;/entry&gt;&#13;&#10;                &lt;entry&gt;&#13;&#10;                    &lt;key&gt;LIVECHARTING&lt;/key&gt;&#13;&#10;                    &lt;value&gt;False&lt;/value&gt;&#13;&#10;                &lt;/entry&gt;&#13;&#10;            &lt;/metadata&gt;&#13;&#10;        &lt;/multichoice&gt;&#13;&#10;    &lt;/questions&gt;&#13;&#10;&lt;/questionlist&gt;"/>
  <p:tag name="HASRESULTS" val="False"/>
  <p:tag name="LIVECHARTING" val="False"/>
  <p:tag name="AUTOOPENPOLL" val="True"/>
  <p:tag name="AUTOFORMATCHART" val="True"/>
</p:tagLst>
</file>

<file path=ppt/tags/tag2.xml><?xml version="1.0" encoding="utf-8"?>
<p:tagLst xmlns:a="http://schemas.openxmlformats.org/drawingml/2006/main" xmlns:r="http://schemas.openxmlformats.org/officeDocument/2006/relationships" xmlns:p="http://schemas.openxmlformats.org/presentationml/2006/main">
  <p:tag name="ZEROBASED" val="False"/>
</p:tagLst>
</file>

<file path=ppt/tags/tag3.xml><?xml version="1.0" encoding="utf-8"?>
<p:tagLst xmlns:a="http://schemas.openxmlformats.org/drawingml/2006/main" xmlns:r="http://schemas.openxmlformats.org/officeDocument/2006/relationships" xmlns:p="http://schemas.openxmlformats.org/presentationml/2006/main">
  <p:tag name="TYPE" val="0"/>
  <p:tag name="DEFINEDCOLORS" val="3,6,10,45,32,50,13,4,9,55,1"/>
  <p:tag name="LABELFORMAT" val="0"/>
  <p:tag name="NUMBERFORMAT" val="0"/>
  <p:tag name="RGBCOLORS" val="-16724839,-13421620,-1,-65536,-16711936,-8355712,-256,-65281,-16711681,-8388608,-16777216"/>
  <p:tag name="COLORTYPE" val="DEFINED"/>
  <p:tag name="CHARTFORMAT" val="UEsDBBQABgAIAAAAIQAncm1TAQEAANABAAATAAAAW0NvbnRlbnRfVHlwZXNdLnhtbHyRTU/DMAyG70j8hyhX1KRwQAi13YGPI3AYP8AkbhstX0qysf173HZIMA0uUWL7ff3EblZ7Z9kOUzbBt/xa1JyhV0EbP7T8ff1c3XGWC3gNNnhs+QEzX3WXF836EDEzUvvc8rGUeC9lViM6yCJE9JTpQ3JQ6JkGGUFtYEB5U9e3UgVf0JeqTB68ax6xh60t7GlP4YXkw0XOHpa6qVXLjZv0U1yeVSS0+UQCMVqjoNDf5M7rE67qyCRIOdfk0cR8ReB/dJgyv5l+NjjqXmmYyWhkb5DKCzgil2qk+3KK/03OUIa+Nwp1UFtHMxM6wSctx1kxu37jynkf3RcAAAD//wMAUEsDBBQABgAIAAAAIQAZqpLz0QAAALMBAAALAAAAX3JlbHMvLnJlbHOskMuKAjEQRfcD/kOovV3dLkQG025EcCv6ATVJdXew8yCJon9vnNlMizCbWRaXOvdw15ubHcWVYzLeSWiqGgQ75bVxvYTTcTdfgUiZnKbRO5Zw5wSbdvaxPvBIuTylwYQkCsUlCUPO4RMxqYEtpcoHdiXpfLSUyxl7DKTO1DMu6nqJ8TcD2glT7LWEuNcLEMd7KM1/s33XGcVbry6WXX5TgcaW7gKk2HOWoAaKGS1rQz9RU33ZAPjepPlPk6nrq9K3WFWme7rgZOr2AQAA//8DAFBLAwQUAAYACAAAACEAjuTTSMgFAAC5EgAADwAAAGNoYXJ0L2NoYXJ0LnhtbNxYW4/aOBR+X2n/A4q0jxnIhauGqZgAu1WZzqgzbXf3zSQGvDh2ajsMtOp/3+PYCYGi6YWptFpecI6PT87l83cOXL7YprSxwUISzoaOd9FyGpjFPCFsOXTePkzdntOQCrEEUc7w0Nlh6by4+vWXy3gQr5BQ9xmKcQOMMDmIh85KqWzQbMp4hVMkL3iGGewtuEiRgkexbCYCPYLxlDb9VqvTLIw41gD6AQMpIqw8L77lPF8sSIzHPM5TzJTxQmCKFGRArkgmS2ux1xH+FxZTEgsu+UJdxDxtGmNlUGDMazerqK4gSQlS2Ou3wsYG0aHTcppaSBFbGgFm7tt7IxQ8ZwlOIi4YlKOmn8aDEVVYMDAVcabAa5uv9JsyniKxzjMX3M0gyDmhRO2KsJ2rS7AdrTjko/EGf8iJwHLoxF64T0H4vQlodZu9pm/rCsF64UCqHcUmIK/l62ib1XsLF6aI0jmK1zo3NeVKdb+vDx4nQ5+KqbhB2e1GnA/F+dIbOlR5TkNtYZWsYTVfAhCo8rUMVskaViiOoRKgYRelBPaNpNIJSklQ6kBWjQ5k2izapaRdSjqlpOM0VpSwNVRCfzmNBad/GEG5Mggq7pLOBsoVfyCK4jGmWOHE5t5obQh+DMZaTXD1Zw1nheCvQ8GILUfbA1EG4MxwrMjGlrRTgLoZD/aGF5Rzod+gViReMyzrcAbNal+SBL+H4j+hW1fRGPmKel0lo1yNBEbaOkU7niu9ShHLEZ1Vz9sbnthQcLLEJkm7U0KbiN5FcPjxJ25gj5lUdS+8TivsBz2/WyzCiVtgOR482lxe9Ptep/bpmvOrcrvX6vW7bd/zwkCzR2CuwrHzkMp9XHMkgnGkOVlHCU9jIoy5mFNjfgkckwH5WjHNJdAKTszmBoldxCkvucczYomLSpLkEAZcJNiat6Smtvq9Uok3eKGvOFS/kBAG7UW9XLzGS6CfEjX2UDKbU1mcy+7Ov7tXl2jA+JRQem5DgQDQgLJzzewd0hnRFrUELxZwgWaypPEfbnsmzRJSV6RwxR9neIlZ8grvLJBsDWHnHYI+r3tQWVeQRUi9RqkFv62IBPk9Fifld1hozvvC9nU+n1N8Tz5+aWqGEQBlRoAEDo7hrU6AdhtWjVyQofMpmnTaQXfkuePONHLDRaft9sd9z+36fhiF/bDdu77+vG9NQJlH48bXenO9LbUHOtLT7gF2wasCw6WfIKqwGqPC8TrUrQgSrENieVpdAisq7RzEGwS9VhSFbnvcmbhhqx+515PAdyddf+z3u0E7iKJavNAQvjPesNaGO4OckQ85fmm7waeW+YRuGEzh7X67544iyHbQ96fhpDcNxl74WePndDYsL1RJMdn8KvpqKPup6KvXa4my9yRRlly9duUDyixg4x30U8CpuS5oWybJ9/zQC/3Qnjje6BhehoZbnSg04eWHbAzwGBVkuFc8Mi1jBC4sNXq4IHDJinnUXJmUsBu0taWoKSZFdz+4Vmh7x+1Fm5tgAIvTVMHMoEfwCFrd0Pkdw4SJKAz2PIcLDZdzjZOKGFL0DxcP0LdvYG40xqFzGmPgyfEeg58FZlPBGaDzygEGmH/gZk9z1Nmj2fNwcuNx6HQCAMEpcobKlXSqx3xZDj+mWlW9i72S0fS09TcWNlL9ZLJmiZbO6YgumZHFymIMpLeLhcSWTL2WhRjjNzlVZLahkMpaacGxCkRAKafRVPlXA8kTaIJxgli/StjWDj6NLjtRnEBX67efDqwKcv8PWFX88gSsiq1rrB4xtiWbmwd9vwAcFhOwqk+9ev2OyFtG7UBgMZkQmV3Dr9C1HFm2kBli9qpCWxwD+OQtzG3AO0cgLAfMZ0v9f2pg+1ZyUNtn4rM5T3aVqXMGQRgupbovfmmbf2POM5Y9x+hbDKZokODFG4hRfoQe0zNEB7Ow3YRx9Q4JpBX03yJDp/pLROsU2NbJLhb7f5yu/gUAAP//AwBQSwMEFAAGAAgAAAAhAATy4L1DBgAANhsAABYAAABjaGFydC9tZWRpYS9pbWFnZTEuYm1w7JhJUFNZFIZvkn2vu6oX2orggEQzrxpELVdtabmDlGZroVa56epVpwcHcEIRAZkCqASQBIWESSBqQkIIiEAShlCEwW4ZRVHLWft/74bX6ZRJ+SB29YJTyaub98495zv/PTcveck/Kr4jrClw3Ij3tsBbQL7FiJrtG0KY95J9WrVVBf6vCjxlrY+1+vp6vV6fl5eXkZGBwddGRubx8XFkttlswamRHQwwnITBAW44iUG0kLjUNAWKRXxqyIuPOA+qzsZGr9G42NX18uXL+fl5ZH///v3i4iIGgIE/wHghhVMbodiK/1UyDe7701LjTmoY22Hzaa9t3PhQJuuTycoPHJicnETq169fU30oD7C/hAelcQtNU3Mldzc1DTscr169evv2LUKh8JCAZY2ay+2kxCPIaCRlSzzX9u+nPG/evEGoXNbMZrPVag2Z/tmP4ElPT4czSp554rePalGvc0JbdeCHB1Jpr1RqSE199uwZ5s7NzblcLsiIemFIcSI/OdtBdB7B2Saii4vrYf3L9u2bmJiAP6qgg8/mjXASJKdPnwbS7II/vZ6pN8tKru5eA/0fgketpjyzs7OZmZm03vLycvBcrtwf4GkmxXFx8Ad/2d69fr8f6d69ezc4OBghb4RLqPrGjRtZOSczGkiJV3DxHinYE+AxqtW0LaHP0NBQcJDSBg144H++hRTGxjI8Mlnlnj0+nw9u6Gc6CJ7Ca9xmrT3TxMTPvEuuKtYhOPSpOXiQ02dmZiY4YGm9JtvO+J+7Q66yPOhn/e7dw8PDcIM+o6Ojwf58x95Ry7kWxBdmWkihcj1dr0g8DWw/szy5Gzb0sPtLv2sXlRH6jI2N8WUI9h/w/8NTrFwf0OfQIbpeECdUH46nhVyJiQFPP/TZuZPq8+HDh+X1M4c0OG4538roc6GNUB5smZuHD4fjKanXZNmY9cKsXNk68Ljlcn1ystfrRcyPHz/Sjc/F5zsYmrCAhPKUKGOgD3gMaWkcz/T0dHBMhsca4MmRreuWSsFTsWNHf38/YGButzvYn+94eNKCTqY8pcqYPrkcX0HVaWnPnz9HKMCE8pgD+qCKbOn34PHI5QaVqre3l/KscH/df6C7xNQrhP5lqg39cjlSGI4cefHixWd5dKYAz8W75IqM4YE+RpWK02dkZISvJsH+7X0MTyl4WpjvfwSPzFNcR/cXsx+zWR7oU61UOp3Ox48fT01N0cYOTsFrbHfrLt0npQPCc83kOsvTJZUajx7l9EGK4IDFtQEeZr3AI5OBp2bLFmxzLBlshfu9w6PDfoE+Z5tJ+aZNCO6SSIzHjqEt8c2PVQjhKWJ54H/BQrJka2n/3IqPD2Zeydg5oGPu114hvqX14FEowNN2/PjCwgL0xzEkuMmuhT/0RL9dkq2FmCihNno8dTYaX4S72M3Nm8HTKZHUqtUhGNxHU7sWK1XYI7zQSs5vXwMer0JRFx8/x97fObdlD8wOLe5HpQOiM42kKDYWyqMZbofn8T2y5JqSTlWsxVGXmOhiecxbtz5hf48tG4ObWO/UXulgePCro9N6/S+nEy/uauRBUWJip1Q6oFCYosfT6NLmdgrQn+lmgntrZICQq4VLPNBnIUr6NHVRHtGpOuIZ4ceDNmP0USobosfT/ECb5xKUeEUna4nbx48HbUZ5mhISnkZJn/JWTV4Xw3PiNukf5sdzS63ukEgGlcrm6PHo72ryu4UlHtEfNQS/7T/xMehDee4kJIzY7XymhvWtuKcp6BHqPMLl8TgkkiGVqk0s9jscYXPwuVBlBY9A5xb9biAz834+Uz8ZU1Mpj0UsHosmD/QR/VZNpnny4G8as14qlWXbtvEo8eTUJeWz+vxaRabn+OlTnZJiX+KZ6OjgpW045zxzEl0vbSWZmuXHU5WS0r59O/qnRSyejBJPflNSwUMh9vsvFbx5KlNS0Mm9CkWrWDweJZ6C5qSMBgFePxWRcBqGOz9kMHRnZd37+WccFx89CufG9/yTRT9efGet+v83CuAxzgoT0adqOOKhDYx9MsQc8PQGZloyPDyB5eTkRE4HBzz5wRFzEe3Lw9KJmBtiOE+NAizhmFg665eUDwY4YzoXeSlkTriYVARWD+ZAJYpc+OrVVQW+hgJ/AwAA//8DAFBLAQItABQABgAIAAAAIQAncm1TAQEAANABAAATAAAAAAAAAAAAAAAAAAAAAABbQ29udGVudF9UeXBlc10ueG1sUEsBAi0AFAAGAAgAAAAhABmqkvPRAAAAswEAAAsAAAAAAAAAAAAAAAAAMgEAAF9yZWxzLy5yZWxzUEsBAi0AFAAGAAgAAAAhAI7k00jIBQAAuRIAAA8AAAAAAAAAAAAAAAAALAIAAGNoYXJ0L2NoYXJ0LnhtbFBLAQItABQABgAIAAAAIQAE8uC9QwYAADYbAAAWAAAAAAAAAAAAAAAAACEIAABjaGFydC9tZWRpYS9pbWFnZTEuYm1wUEsFBgAAAAAEAAQA+wAAAJgOAAAAAA=="/>
</p:tagLst>
</file>

<file path=ppt/tags/tag4.xml><?xml version="1.0" encoding="utf-8"?>
<p:tagLst xmlns:a="http://schemas.openxmlformats.org/drawingml/2006/main" xmlns:r="http://schemas.openxmlformats.org/officeDocument/2006/relationships" xmlns:p="http://schemas.openxmlformats.org/presentationml/2006/main">
  <p:tag name="TYPE" val="MultiChoiceSlide"/>
  <p:tag name="TPQUESTIONXML" val="﻿&lt;?xml version=&quot;1.0&quot; encoding=&quot;utf-8&quot;?&gt;&#13;&#10;&lt;questionlist&gt;&#13;&#10;    &lt;properties&gt;&#13;&#10;        &lt;guid&gt;766C5721673C49C4B01FB1082077E5DE&lt;/guid&gt;&#13;&#10;        &lt;description /&gt;&#13;&#10;        &lt;date&gt;4/10/2016 3:41:48 PM&lt;/date&gt;&#13;&#10;    &lt;/properties&gt;&#13;&#10;    &lt;questionlisttemplate&gt;&#13;&#10;        &lt;correctvalue&gt;1&lt;/correctvalue&gt;&#13;&#10;        &lt;incorrectvalue&gt;0&lt;/incorrectvalue&gt;&#13;&#10;        &lt;questiontype&gt;1&lt;/questiontype&gt;&#13;&#10;        &lt;numberofchoices&gt;4&lt;/numberofchoices&gt;&#13;&#10;        &lt;bulletstyle&gt;2&lt;/bulletstyle&gt;&#13;&#10;        &lt;questionfont&gt;Verdana&lt;/questionfont&gt;&#13;&#10;        &lt;questionfontsize&gt;12&lt;/questionfontsize&gt;&#13;&#10;        &lt;answerfont&gt;Verdana&lt;/answerfont&gt;&#13;&#10;        &lt;answerfontsize&gt;12&lt;/answerfontsize&gt;&#13;&#10;        &lt;showresults&gt;True&lt;/showresults&gt;&#13;&#10;        &lt;countdowntime&gt;30&lt;/countdowntime&gt;&#13;&#10;        &lt;responsegrid&gt;0&lt;/responsegrid&gt;&#13;&#10;    &lt;/questionlisttemplate&gt;&#13;&#10;    &lt;questions&gt;&#13;&#10;        &lt;multichoice&gt;&#13;&#10;            &lt;guid&gt;3805399F259D4BBCBCD23FEBCD518CF2&lt;/guid&gt;&#13;&#10;            &lt;repollguid&gt;7AB300C433E841548747237AAC41DBEC&lt;/repollguid&gt;&#13;&#10;            &lt;sourceid&gt;41D7EC1205A54970AA9994B119C63783&lt;/sourceid&gt;&#13;&#10;            &lt;questiontext&gt;To study exercise and MI, would you use as a reference window a period 14 days after the event?&lt;/questiontext&gt;&#13;&#10;            &lt;showresults&gt;True&lt;/showresults&gt;&#13;&#10;            &lt;responsegrid&gt;0&lt;/responsegrid&gt;&#13;&#10;            &lt;countdowntimer&gt;False&lt;/countdowntimer&gt;&#13;&#10;            &lt;countdowntime&gt;30&lt;/countdowntime&gt;&#13;&#10;            &lt;correctvalue&gt;1&lt;/correctvalue&gt;&#13;&#10;            &lt;incorrectvalue&gt;0&lt;/incorrectvalue&gt;&#13;&#10;            &lt;responselimit&gt;1&lt;/responselimit&gt;&#13;&#10;            &lt;bulletstyle&gt;2&lt;/bulletstyle&gt;&#13;&#10;            &lt;answers&gt;&#13;&#10;                &lt;answer&gt;&#13;&#10;                    &lt;guid&gt;91863AF149244E269E5A42EED03B7312&lt;/guid&gt;&#13;&#10;                    &lt;answertext&gt;Yes&lt;/answertext&gt;&#13;&#10;                    &lt;valuetype&gt;0&lt;/valuetype&gt;&#13;&#10;                &lt;/answer&gt;&#13;&#10;                &lt;answer&gt;&#13;&#10;                    &lt;guid&gt;5BE4709E15E0495A84396BB578FFFE58&lt;/guid&gt;&#13;&#10;                    &lt;answertext&gt;No&lt;/answertext&gt;&#13;&#10;                    &lt;valuetype&gt;0&lt;/valuetype&gt;&#13;&#10;                &lt;/answer&gt;&#13;&#10;            &lt;/answers&gt;&#13;&#10;            &lt;metadata&gt;&#13;&#10;                &lt;entry&gt;&#13;&#10;                    &lt;key&gt;AUTOFORMATCHART&lt;/key&gt;&#13;&#10;                    &lt;value&gt;True&lt;/value&gt;&#13;&#10;                &lt;/entry&gt;&#13;&#10;                &lt;entry&gt;&#13;&#10;                    &lt;key&gt;AUTOOPENPOLL&lt;/key&gt;&#13;&#10;                    &lt;value&gt;True&lt;/value&gt;&#13;&#10;                &lt;/entry&gt;&#13;&#10;                &lt;entry&gt;&#13;&#10;                    &lt;key&gt;LIVECHARTING&lt;/key&gt;&#13;&#10;                    &lt;value&gt;False&lt;/value&gt;&#13;&#10;                &lt;/entry&gt;&#13;&#10;            &lt;/metadata&gt;&#13;&#10;        &lt;/multichoice&gt;&#13;&#10;    &lt;/questions&gt;&#13;&#10;&lt;/questionlist&gt;"/>
  <p:tag name="HASRESULTS" val="False"/>
  <p:tag name="LIVECHARTING" val="False"/>
  <p:tag name="AUTOOPENPOLL" val="True"/>
  <p:tag name="AUTOFORMATCHART" val="True"/>
</p:tagLst>
</file>

<file path=ppt/tags/tag5.xml><?xml version="1.0" encoding="utf-8"?>
<p:tagLst xmlns:a="http://schemas.openxmlformats.org/drawingml/2006/main" xmlns:r="http://schemas.openxmlformats.org/officeDocument/2006/relationships" xmlns:p="http://schemas.openxmlformats.org/presentationml/2006/main">
  <p:tag name="ZEROBASED" val="False"/>
</p:tagLst>
</file>

<file path=ppt/tags/tag6.xml><?xml version="1.0" encoding="utf-8"?>
<p:tagLst xmlns:a="http://schemas.openxmlformats.org/drawingml/2006/main" xmlns:r="http://schemas.openxmlformats.org/officeDocument/2006/relationships" xmlns:p="http://schemas.openxmlformats.org/presentationml/2006/main">
  <p:tag name="TYPE" val="MultiChoiceSlide"/>
  <p:tag name="TPQUESTIONXML" val="﻿&lt;?xml version=&quot;1.0&quot; encoding=&quot;utf-8&quot;?&gt;&#13;&#10;&lt;questionlist&gt;&#13;&#10;    &lt;properties&gt;&#13;&#10;        &lt;guid&gt;766C5721673C49C4B01FB1082077E5DE&lt;/guid&gt;&#13;&#10;        &lt;description /&gt;&#13;&#10;        &lt;date&gt;4/10/2016 3:41:48 PM&lt;/date&gt;&#13;&#10;    &lt;/properties&gt;&#13;&#10;    &lt;questionlisttemplate&gt;&#13;&#10;        &lt;correctvalue&gt;1&lt;/correctvalue&gt;&#13;&#10;        &lt;incorrectvalue&gt;0&lt;/incorrectvalue&gt;&#13;&#10;        &lt;questiontype&gt;1&lt;/questiontype&gt;&#13;&#10;        &lt;numberofchoices&gt;4&lt;/numberofchoices&gt;&#13;&#10;        &lt;bulletstyle&gt;2&lt;/bulletstyle&gt;&#13;&#10;        &lt;questionfont&gt;Verdana&lt;/questionfont&gt;&#13;&#10;        &lt;questionfontsize&gt;12&lt;/questionfontsize&gt;&#13;&#10;        &lt;answerfont&gt;Verdana&lt;/answerfont&gt;&#13;&#10;        &lt;answerfontsize&gt;12&lt;/answerfontsize&gt;&#13;&#10;        &lt;showresults&gt;True&lt;/showresults&gt;&#13;&#10;        &lt;countdowntime&gt;30&lt;/countdowntime&gt;&#13;&#10;        &lt;responsegrid&gt;0&lt;/responsegrid&gt;&#13;&#10;    &lt;/questionlisttemplate&gt;&#13;&#10;    &lt;questions&gt;&#13;&#10;        &lt;multichoice&gt;&#13;&#10;            &lt;guid&gt;C976B58296CC420FBB8C0EB0A9CD347B&lt;/guid&gt;&#13;&#10;            &lt;repollguid&gt;7AB300C433E841548747237AAC41DBEC&lt;/repollguid&gt;&#13;&#10;            &lt;sourceid&gt;41D7EC1205A54970AA9994B119C63783&lt;/sourceid&gt;&#13;&#10;            &lt;questiontext&gt;If case and control windows within an individual all possess the same exposure and covariate levels, the individual adds nothing to the estimate of relative risk&lt;/questiontext&gt;&#13;&#10;            &lt;showresults&gt;True&lt;/showresults&gt;&#13;&#10;            &lt;responsegrid&gt;0&lt;/responsegrid&gt;&#13;&#10;            &lt;countdowntimer&gt;False&lt;/countdowntimer&gt;&#13;&#10;            &lt;countdowntime&gt;30&lt;/countdowntime&gt;&#13;&#10;            &lt;correctvalue&gt;1&lt;/correctvalue&gt;&#13;&#10;            &lt;incorrectvalue&gt;0&lt;/incorrectvalue&gt;&#13;&#10;            &lt;responselimit&gt;1&lt;/responselimit&gt;&#13;&#10;            &lt;bulletstyle&gt;2&lt;/bulletstyle&gt;&#13;&#10;            &lt;answers&gt;&#13;&#10;                &lt;answer&gt;&#13;&#10;                    &lt;guid&gt;91863AF149244E269E5A42EED03B7312&lt;/guid&gt;&#13;&#10;                    &lt;answertext&gt;True&lt;/answertext&gt;&#13;&#10;                    &lt;valuetype&gt;0&lt;/valuetype&gt;&#13;&#10;                &lt;/answer&gt;&#13;&#10;                &lt;answer&gt;&#13;&#10;                    &lt;guid&gt;5BE4709E15E0495A84396BB578FFFE58&lt;/guid&gt;&#13;&#10;                    &lt;answertext&gt;False&lt;/answertext&gt;&#13;&#10;                    &lt;valuetype&gt;0&lt;/valuetype&gt;&#13;&#10;                &lt;/answer&gt;&#13;&#10;            &lt;/answers&gt;&#13;&#10;            &lt;metadata&gt;&#13;&#10;                &lt;entry&gt;&#13;&#10;                    &lt;key&gt;AUTOFORMATCHART&lt;/key&gt;&#13;&#10;                    &lt;value&gt;True&lt;/value&gt;&#13;&#10;                &lt;/entry&gt;&#13;&#10;                &lt;entry&gt;&#13;&#10;                    &lt;key&gt;AUTOOPENPOLL&lt;/key&gt;&#13;&#10;                    &lt;value&gt;True&lt;/value&gt;&#13;&#10;                &lt;/entry&gt;&#13;&#10;                &lt;entry&gt;&#13;&#10;                    &lt;key&gt;LIVECHARTING&lt;/key&gt;&#13;&#10;                    &lt;value&gt;False&lt;/value&gt;&#13;&#10;                &lt;/entry&gt;&#13;&#10;            &lt;/metadata&gt;&#13;&#10;        &lt;/multichoice&gt;&#13;&#10;    &lt;/questions&gt;&#13;&#10;&lt;/questionlist&gt;"/>
  <p:tag name="LIVECHARTING" val="False"/>
  <p:tag name="AUTOOPENPOLL" val="True"/>
  <p:tag name="AUTOFORMATCHART" val="True"/>
  <p:tag name="HASRESULTS" val="False"/>
</p:tagLst>
</file>

<file path=ppt/tags/tag7.xml><?xml version="1.0" encoding="utf-8"?>
<p:tagLst xmlns:a="http://schemas.openxmlformats.org/drawingml/2006/main" xmlns:r="http://schemas.openxmlformats.org/officeDocument/2006/relationships" xmlns:p="http://schemas.openxmlformats.org/presentationml/2006/main">
  <p:tag name="ZEROBASED" val="False"/>
</p:tagLst>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7082</TotalTime>
  <Words>8134</Words>
  <Application>Microsoft Macintosh PowerPoint</Application>
  <PresentationFormat>Widescreen</PresentationFormat>
  <Paragraphs>1046</Paragraphs>
  <Slides>77</Slides>
  <Notes>77</Notes>
  <HiddenSlides>0</HiddenSlides>
  <MMClips>0</MMClips>
  <ScaleCrop>false</ScaleCrop>
  <HeadingPairs>
    <vt:vector size="8" baseType="variant">
      <vt:variant>
        <vt:lpstr>Fonts Used</vt:lpstr>
      </vt:variant>
      <vt:variant>
        <vt:i4>13</vt:i4>
      </vt:variant>
      <vt:variant>
        <vt:lpstr>Theme</vt:lpstr>
      </vt:variant>
      <vt:variant>
        <vt:i4>1</vt:i4>
      </vt:variant>
      <vt:variant>
        <vt:lpstr>Embedded OLE Servers</vt:lpstr>
      </vt:variant>
      <vt:variant>
        <vt:i4>2</vt:i4>
      </vt:variant>
      <vt:variant>
        <vt:lpstr>Slide Titles</vt:lpstr>
      </vt:variant>
      <vt:variant>
        <vt:i4>77</vt:i4>
      </vt:variant>
    </vt:vector>
  </HeadingPairs>
  <TitlesOfParts>
    <vt:vector size="93" baseType="lpstr">
      <vt:lpstr>Arial</vt:lpstr>
      <vt:lpstr>Arial Narrow</vt:lpstr>
      <vt:lpstr>Arial Rounded MT Bold</vt:lpstr>
      <vt:lpstr>Calibri</vt:lpstr>
      <vt:lpstr>Calibri Light</vt:lpstr>
      <vt:lpstr>Helvetica Neue</vt:lpstr>
      <vt:lpstr>Lucida Grande</vt:lpstr>
      <vt:lpstr>Monotype Sorts</vt:lpstr>
      <vt:lpstr>Sylfaen</vt:lpstr>
      <vt:lpstr>Symbol</vt:lpstr>
      <vt:lpstr>Times New Roman</vt:lpstr>
      <vt:lpstr>Verdana</vt:lpstr>
      <vt:lpstr>Wingdings</vt:lpstr>
      <vt:lpstr>Office Theme</vt:lpstr>
      <vt:lpstr>Worksheet</vt:lpstr>
      <vt:lpstr>Equation</vt:lpstr>
      <vt:lpstr>Matching (Brief Review) &amp; Case-Crossover Studies EPI 207</vt:lpstr>
      <vt:lpstr>Appropriate Matching Overmatching Unnecessary Matching</vt:lpstr>
      <vt:lpstr>Appropriate or Over Matching?</vt:lpstr>
      <vt:lpstr>Appropriate Matching</vt:lpstr>
      <vt:lpstr>Appropriate or Over Matching?</vt:lpstr>
      <vt:lpstr>Overmatching: Decreased Statistical Efficiency</vt:lpstr>
      <vt:lpstr>Overmatching: Decreased Statistical Efficiency</vt:lpstr>
      <vt:lpstr>Overmatching: Decreased Statistical Efficiency</vt:lpstr>
      <vt:lpstr>Appropriate or Over Matching?</vt:lpstr>
      <vt:lpstr>Overmatching: Decreased Validity</vt:lpstr>
      <vt:lpstr>Overmatching: Decreased Validity</vt:lpstr>
      <vt:lpstr>Appropriate or Over Matching?</vt:lpstr>
      <vt:lpstr>Over (Unnecessary) Matching</vt:lpstr>
      <vt:lpstr>Over Matching: Cost Efficiency</vt:lpstr>
      <vt:lpstr>Case-crossover studies</vt:lpstr>
      <vt:lpstr>Key Terms</vt:lpstr>
      <vt:lpstr>Self-controlled randomized experiments</vt:lpstr>
      <vt:lpstr>Case-crossover studies</vt:lpstr>
      <vt:lpstr>Case-Control Studies Often Match on Time</vt:lpstr>
      <vt:lpstr>You Can Also Match on Person</vt:lpstr>
      <vt:lpstr>If It’s Difficult to Ascertain Exposure at all Times in the Past, Sample</vt:lpstr>
      <vt:lpstr>Case-crossover</vt:lpstr>
      <vt:lpstr>Case-crossover</vt:lpstr>
      <vt:lpstr>Case-crossover studies require historical exposure data from cases, but not from anyone else in the source population.</vt:lpstr>
      <vt:lpstr>Case-Crossover Approach</vt:lpstr>
      <vt:lpstr>Case-Crossover Approach</vt:lpstr>
      <vt:lpstr>Effect period</vt:lpstr>
      <vt:lpstr>Effect period</vt:lpstr>
      <vt:lpstr>Exertion and MI</vt:lpstr>
      <vt:lpstr>Reference period</vt:lpstr>
      <vt:lpstr>To study exercise and MI, would you use as a reference window a period 14 days after the event?</vt:lpstr>
      <vt:lpstr>When is the case-crossover useful?</vt:lpstr>
      <vt:lpstr>Advantage</vt:lpstr>
      <vt:lpstr>Challenge</vt:lpstr>
      <vt:lpstr>Advantage</vt:lpstr>
      <vt:lpstr>Challenge</vt:lpstr>
      <vt:lpstr>Advantage</vt:lpstr>
      <vt:lpstr>Challenge</vt:lpstr>
      <vt:lpstr>Summary</vt:lpstr>
      <vt:lpstr>Questions?</vt:lpstr>
      <vt:lpstr>Appendix</vt:lpstr>
      <vt:lpstr>Review of Assumptions</vt:lpstr>
      <vt:lpstr>No time trend in exposure</vt:lpstr>
      <vt:lpstr>Bidirectional Sampling</vt:lpstr>
      <vt:lpstr>Time-stratified Bidirectional Case-crossover Design</vt:lpstr>
      <vt:lpstr>Estimation in Case-crossover</vt:lpstr>
      <vt:lpstr>Estimation in Case-crossover:  Binary data approach</vt:lpstr>
      <vt:lpstr>Estimating the relative risk</vt:lpstr>
      <vt:lpstr>Estimating the relative risk</vt:lpstr>
      <vt:lpstr>Estimating the relative risk</vt:lpstr>
      <vt:lpstr>Final product: Matched sets of person-days</vt:lpstr>
      <vt:lpstr>2 x 2 table: Case-Crossover</vt:lpstr>
      <vt:lpstr>2 x 2 table: Case-Crossover</vt:lpstr>
      <vt:lpstr>If case and control windows within an individual all possess the same exposure and covariate levels, the individual adds nothing to the estimate of relative risk</vt:lpstr>
      <vt:lpstr>Estimation in Case-crossover  Usual frequency approach</vt:lpstr>
      <vt:lpstr>Case-Crossover Study</vt:lpstr>
      <vt:lpstr>Estimation in Case-crossover: Usual frequency approach</vt:lpstr>
      <vt:lpstr>Data from Maclure</vt:lpstr>
      <vt:lpstr>Related Efficient Sampling Designs</vt:lpstr>
      <vt:lpstr>Applications: Triggers </vt:lpstr>
      <vt:lpstr>Case-Crossover Counterfactuals</vt:lpstr>
      <vt:lpstr>Example: Mittleman et al. (1993) </vt:lpstr>
      <vt:lpstr>Case-Crossover and Public Health</vt:lpstr>
      <vt:lpstr>Case-Crossover and Public Health</vt:lpstr>
      <vt:lpstr>Case-Crossover and Public Health</vt:lpstr>
      <vt:lpstr>Case-Crossover and Public Health</vt:lpstr>
      <vt:lpstr>Case-Crossover and Public Health</vt:lpstr>
      <vt:lpstr>Conclusions</vt:lpstr>
      <vt:lpstr>PowerPoint Presentation</vt:lpstr>
      <vt:lpstr>Review of Mantel Haenszel</vt:lpstr>
      <vt:lpstr>Review of Mantel Haenszel</vt:lpstr>
      <vt:lpstr>Review of Mantel Haenszel</vt:lpstr>
      <vt:lpstr>Review of Mantel Haenszel</vt:lpstr>
      <vt:lpstr>Review of Mantel Haenszel</vt:lpstr>
      <vt:lpstr>Review of Mantel Haenszel</vt:lpstr>
      <vt:lpstr>Review of Mantel Haenszel</vt:lpstr>
      <vt:lpstr>Review of Mantel Haenszel</vt:lpstr>
    </vt:vector>
  </TitlesOfParts>
  <Company>UCSF</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Review of Case-Control Study Design &amp; Introduction to Matching</dc:title>
  <dc:creator>Van Blarigan, Erin</dc:creator>
  <cp:lastModifiedBy>Rebecca Graff</cp:lastModifiedBy>
  <cp:revision>184</cp:revision>
  <dcterms:created xsi:type="dcterms:W3CDTF">2018-02-06T23:39:25Z</dcterms:created>
  <dcterms:modified xsi:type="dcterms:W3CDTF">2021-01-28T07:37:04Z</dcterms:modified>
</cp:coreProperties>
</file>