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1"/>
  </p:sldMasterIdLst>
  <p:notesMasterIdLst>
    <p:notesMasterId r:id="rId24"/>
  </p:notesMasterIdLst>
  <p:handoutMasterIdLst>
    <p:handoutMasterId r:id="rId25"/>
  </p:handoutMasterIdLst>
  <p:sldIdLst>
    <p:sldId id="702" r:id="rId2"/>
    <p:sldId id="756" r:id="rId3"/>
    <p:sldId id="704" r:id="rId4"/>
    <p:sldId id="705" r:id="rId5"/>
    <p:sldId id="706" r:id="rId6"/>
    <p:sldId id="707" r:id="rId7"/>
    <p:sldId id="708" r:id="rId8"/>
    <p:sldId id="709" r:id="rId9"/>
    <p:sldId id="710" r:id="rId10"/>
    <p:sldId id="711" r:id="rId11"/>
    <p:sldId id="712" r:id="rId12"/>
    <p:sldId id="713" r:id="rId13"/>
    <p:sldId id="714" r:id="rId14"/>
    <p:sldId id="715" r:id="rId15"/>
    <p:sldId id="716" r:id="rId16"/>
    <p:sldId id="717" r:id="rId17"/>
    <p:sldId id="718" r:id="rId18"/>
    <p:sldId id="753" r:id="rId19"/>
    <p:sldId id="725" r:id="rId20"/>
    <p:sldId id="726" r:id="rId21"/>
    <p:sldId id="754" r:id="rId22"/>
    <p:sldId id="755" r:id="rId2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902" autoAdjust="0"/>
    <p:restoredTop sz="90227" autoAdjust="0"/>
  </p:normalViewPr>
  <p:slideViewPr>
    <p:cSldViewPr>
      <p:cViewPr varScale="1">
        <p:scale>
          <a:sx n="88" d="100"/>
          <a:sy n="88" d="100"/>
        </p:scale>
        <p:origin x="1000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111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8D5D0C4A-AA7C-E14E-A4A0-42ED2FF798C9}" type="datetimeFigureOut">
              <a:rPr lang="en-US"/>
              <a:pPr>
                <a:defRPr/>
              </a:pPr>
              <a:t>10/12/17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E8B8F20-09EB-0D4C-B1B2-775B9BA2AB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fld id="{41E48E53-060D-C04B-8AB8-A82652E51A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3"/>
          <p:cNvSpPr>
            <a:spLocks/>
          </p:cNvSpPr>
          <p:nvPr/>
        </p:nvSpPr>
        <p:spPr bwMode="auto">
          <a:xfrm>
            <a:off x="-31750" y="4321175"/>
            <a:ext cx="1395413" cy="781050"/>
          </a:xfrm>
          <a:custGeom>
            <a:avLst/>
            <a:gdLst>
              <a:gd name="T0" fmla="*/ 5799 w 8042"/>
              <a:gd name="T1" fmla="*/ 10000 h 10000"/>
              <a:gd name="T2" fmla="*/ 5961 w 8042"/>
              <a:gd name="T3" fmla="*/ 9880 h 10000"/>
              <a:gd name="T4" fmla="*/ 5988 w 8042"/>
              <a:gd name="T5" fmla="*/ 9820 h 10000"/>
              <a:gd name="T6" fmla="*/ 8042 w 8042"/>
              <a:gd name="T7" fmla="*/ 5260 h 10000"/>
              <a:gd name="T8" fmla="*/ 8042 w 8042"/>
              <a:gd name="T9" fmla="*/ 4721 h 10000"/>
              <a:gd name="T10" fmla="*/ 5988 w 8042"/>
              <a:gd name="T11" fmla="*/ 221 h 10000"/>
              <a:gd name="T12" fmla="*/ 5961 w 8042"/>
              <a:gd name="T13" fmla="*/ 160 h 10000"/>
              <a:gd name="T14" fmla="*/ 5799 w 8042"/>
              <a:gd name="T15" fmla="*/ 41 h 10000"/>
              <a:gd name="T16" fmla="*/ 18 w 8042"/>
              <a:gd name="T17" fmla="*/ 0 h 10000"/>
              <a:gd name="T18" fmla="*/ 0 w 8042"/>
              <a:gd name="T19" fmla="*/ 9991 h 10000"/>
              <a:gd name="T20" fmla="*/ 5799 w 8042"/>
              <a:gd name="T21" fmla="*/ 10000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863" y="4529138"/>
            <a:ext cx="584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D477E0-872F-CA42-A434-7FB0AF35ED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0731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>
              <a:gd name="T0" fmla="*/ 7908 w 7908"/>
              <a:gd name="T1" fmla="*/ 4694 h 10000"/>
              <a:gd name="T2" fmla="*/ 6575 w 7908"/>
              <a:gd name="T3" fmla="*/ 188 h 10000"/>
              <a:gd name="T4" fmla="*/ 6546 w 7908"/>
              <a:gd name="T5" fmla="*/ 94 h 10000"/>
              <a:gd name="T6" fmla="*/ 6463 w 7908"/>
              <a:gd name="T7" fmla="*/ 0 h 10000"/>
              <a:gd name="T8" fmla="*/ 5935 w 7908"/>
              <a:gd name="T9" fmla="*/ 0 h 10000"/>
              <a:gd name="T10" fmla="*/ 0 w 7908"/>
              <a:gd name="T11" fmla="*/ 62 h 10000"/>
              <a:gd name="T12" fmla="*/ 0 w 7908"/>
              <a:gd name="T13" fmla="*/ 10000 h 10000"/>
              <a:gd name="T14" fmla="*/ 5935 w 7908"/>
              <a:gd name="T15" fmla="*/ 9952 h 10000"/>
              <a:gd name="T16" fmla="*/ 6463 w 7908"/>
              <a:gd name="T17" fmla="*/ 9952 h 10000"/>
              <a:gd name="T18" fmla="*/ 6546 w 7908"/>
              <a:gd name="T19" fmla="*/ 9859 h 10000"/>
              <a:gd name="T20" fmla="*/ 6575 w 7908"/>
              <a:gd name="T21" fmla="*/ 9764 h 10000"/>
              <a:gd name="T22" fmla="*/ 7908 w 7908"/>
              <a:gd name="T23" fmla="*/ 5258 h 10000"/>
              <a:gd name="T24" fmla="*/ 7908 w 7908"/>
              <a:gd name="T25" fmla="*/ 4694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7E6B4-C1AF-6A41-A31F-5893455C67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1645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>
              <a:gd name="T0" fmla="*/ 7908 w 7908"/>
              <a:gd name="T1" fmla="*/ 4694 h 10000"/>
              <a:gd name="T2" fmla="*/ 6575 w 7908"/>
              <a:gd name="T3" fmla="*/ 188 h 10000"/>
              <a:gd name="T4" fmla="*/ 6546 w 7908"/>
              <a:gd name="T5" fmla="*/ 94 h 10000"/>
              <a:gd name="T6" fmla="*/ 6463 w 7908"/>
              <a:gd name="T7" fmla="*/ 0 h 10000"/>
              <a:gd name="T8" fmla="*/ 5935 w 7908"/>
              <a:gd name="T9" fmla="*/ 0 h 10000"/>
              <a:gd name="T10" fmla="*/ 0 w 7908"/>
              <a:gd name="T11" fmla="*/ 62 h 10000"/>
              <a:gd name="T12" fmla="*/ 0 w 7908"/>
              <a:gd name="T13" fmla="*/ 10000 h 10000"/>
              <a:gd name="T14" fmla="*/ 5935 w 7908"/>
              <a:gd name="T15" fmla="*/ 9952 h 10000"/>
              <a:gd name="T16" fmla="*/ 6463 w 7908"/>
              <a:gd name="T17" fmla="*/ 9952 h 10000"/>
              <a:gd name="T18" fmla="*/ 6546 w 7908"/>
              <a:gd name="T19" fmla="*/ 9859 h 10000"/>
              <a:gd name="T20" fmla="*/ 6575 w 7908"/>
              <a:gd name="T21" fmla="*/ 9764 h 10000"/>
              <a:gd name="T22" fmla="*/ 7908 w 7908"/>
              <a:gd name="T23" fmla="*/ 5258 h 10000"/>
              <a:gd name="T24" fmla="*/ 7908 w 7908"/>
              <a:gd name="T25" fmla="*/ 4694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Box 34"/>
          <p:cNvSpPr txBox="1">
            <a:spLocks noChangeArrowheads="1"/>
          </p:cNvSpPr>
          <p:nvPr/>
        </p:nvSpPr>
        <p:spPr bwMode="auto">
          <a:xfrm>
            <a:off x="1808163" y="647700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r>
              <a:rPr lang="en-US" altLang="en-US" sz="8000">
                <a:solidFill>
                  <a:schemeClr val="accent1"/>
                </a:solidFill>
                <a:latin typeface="Arial" charset="0"/>
              </a:rPr>
              <a:t>“</a:t>
            </a:r>
          </a:p>
        </p:txBody>
      </p:sp>
      <p:sp>
        <p:nvSpPr>
          <p:cNvPr id="7" name="TextBox 62"/>
          <p:cNvSpPr txBox="1">
            <a:spLocks noChangeArrowheads="1"/>
          </p:cNvSpPr>
          <p:nvPr/>
        </p:nvSpPr>
        <p:spPr bwMode="auto">
          <a:xfrm>
            <a:off x="8169275" y="290512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r>
              <a:rPr lang="en-US" altLang="en-US" sz="8000">
                <a:solidFill>
                  <a:schemeClr val="accent1"/>
                </a:solidFill>
                <a:latin typeface="Arial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168DEA-2E40-CE45-82EC-65979B9A4E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00837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>
              <a:gd name="T0" fmla="*/ 7908 w 7908"/>
              <a:gd name="T1" fmla="*/ 4694 h 10000"/>
              <a:gd name="T2" fmla="*/ 6575 w 7908"/>
              <a:gd name="T3" fmla="*/ 188 h 10000"/>
              <a:gd name="T4" fmla="*/ 6546 w 7908"/>
              <a:gd name="T5" fmla="*/ 94 h 10000"/>
              <a:gd name="T6" fmla="*/ 6463 w 7908"/>
              <a:gd name="T7" fmla="*/ 0 h 10000"/>
              <a:gd name="T8" fmla="*/ 5935 w 7908"/>
              <a:gd name="T9" fmla="*/ 0 h 10000"/>
              <a:gd name="T10" fmla="*/ 0 w 7908"/>
              <a:gd name="T11" fmla="*/ 62 h 10000"/>
              <a:gd name="T12" fmla="*/ 0 w 7908"/>
              <a:gd name="T13" fmla="*/ 10000 h 10000"/>
              <a:gd name="T14" fmla="*/ 5935 w 7908"/>
              <a:gd name="T15" fmla="*/ 9952 h 10000"/>
              <a:gd name="T16" fmla="*/ 6463 w 7908"/>
              <a:gd name="T17" fmla="*/ 9952 h 10000"/>
              <a:gd name="T18" fmla="*/ 6546 w 7908"/>
              <a:gd name="T19" fmla="*/ 9859 h 10000"/>
              <a:gd name="T20" fmla="*/ 6575 w 7908"/>
              <a:gd name="T21" fmla="*/ 9764 h 10000"/>
              <a:gd name="T22" fmla="*/ 7908 w 7908"/>
              <a:gd name="T23" fmla="*/ 5258 h 10000"/>
              <a:gd name="T24" fmla="*/ 7908 w 7908"/>
              <a:gd name="T25" fmla="*/ 4694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7CA944-AD17-C540-B3F3-E203B8ACCE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94407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>
              <a:gd name="T0" fmla="*/ 7908 w 7908"/>
              <a:gd name="T1" fmla="*/ 4694 h 10000"/>
              <a:gd name="T2" fmla="*/ 6575 w 7908"/>
              <a:gd name="T3" fmla="*/ 188 h 10000"/>
              <a:gd name="T4" fmla="*/ 6546 w 7908"/>
              <a:gd name="T5" fmla="*/ 94 h 10000"/>
              <a:gd name="T6" fmla="*/ 6463 w 7908"/>
              <a:gd name="T7" fmla="*/ 0 h 10000"/>
              <a:gd name="T8" fmla="*/ 5935 w 7908"/>
              <a:gd name="T9" fmla="*/ 0 h 10000"/>
              <a:gd name="T10" fmla="*/ 0 w 7908"/>
              <a:gd name="T11" fmla="*/ 62 h 10000"/>
              <a:gd name="T12" fmla="*/ 0 w 7908"/>
              <a:gd name="T13" fmla="*/ 10000 h 10000"/>
              <a:gd name="T14" fmla="*/ 5935 w 7908"/>
              <a:gd name="T15" fmla="*/ 9952 h 10000"/>
              <a:gd name="T16" fmla="*/ 6463 w 7908"/>
              <a:gd name="T17" fmla="*/ 9952 h 10000"/>
              <a:gd name="T18" fmla="*/ 6546 w 7908"/>
              <a:gd name="T19" fmla="*/ 9859 h 10000"/>
              <a:gd name="T20" fmla="*/ 6575 w 7908"/>
              <a:gd name="T21" fmla="*/ 9764 h 10000"/>
              <a:gd name="T22" fmla="*/ 7908 w 7908"/>
              <a:gd name="T23" fmla="*/ 5258 h 10000"/>
              <a:gd name="T24" fmla="*/ 7908 w 7908"/>
              <a:gd name="T25" fmla="*/ 4694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Box 34"/>
          <p:cNvSpPr txBox="1">
            <a:spLocks noChangeArrowheads="1"/>
          </p:cNvSpPr>
          <p:nvPr/>
        </p:nvSpPr>
        <p:spPr bwMode="auto">
          <a:xfrm>
            <a:off x="1808163" y="647700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r>
              <a:rPr lang="en-US" altLang="en-US" sz="8000">
                <a:solidFill>
                  <a:schemeClr val="accent1"/>
                </a:solidFill>
                <a:latin typeface="Arial" charset="0"/>
              </a:rPr>
              <a:t>“</a:t>
            </a:r>
          </a:p>
        </p:txBody>
      </p:sp>
      <p:sp>
        <p:nvSpPr>
          <p:cNvPr id="7" name="TextBox 62"/>
          <p:cNvSpPr txBox="1">
            <a:spLocks noChangeArrowheads="1"/>
          </p:cNvSpPr>
          <p:nvPr/>
        </p:nvSpPr>
        <p:spPr bwMode="auto">
          <a:xfrm>
            <a:off x="8169275" y="290512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r>
              <a:rPr lang="en-US" altLang="en-US" sz="8000">
                <a:solidFill>
                  <a:schemeClr val="accent1"/>
                </a:solidFill>
                <a:latin typeface="Arial" charset="0"/>
              </a:rPr>
              <a:t>”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5FA72-C93D-CF40-B628-549AD440954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74482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>
              <a:gd name="T0" fmla="*/ 7908 w 7908"/>
              <a:gd name="T1" fmla="*/ 4694 h 10000"/>
              <a:gd name="T2" fmla="*/ 6575 w 7908"/>
              <a:gd name="T3" fmla="*/ 188 h 10000"/>
              <a:gd name="T4" fmla="*/ 6546 w 7908"/>
              <a:gd name="T5" fmla="*/ 94 h 10000"/>
              <a:gd name="T6" fmla="*/ 6463 w 7908"/>
              <a:gd name="T7" fmla="*/ 0 h 10000"/>
              <a:gd name="T8" fmla="*/ 5935 w 7908"/>
              <a:gd name="T9" fmla="*/ 0 h 10000"/>
              <a:gd name="T10" fmla="*/ 0 w 7908"/>
              <a:gd name="T11" fmla="*/ 62 h 10000"/>
              <a:gd name="T12" fmla="*/ 0 w 7908"/>
              <a:gd name="T13" fmla="*/ 10000 h 10000"/>
              <a:gd name="T14" fmla="*/ 5935 w 7908"/>
              <a:gd name="T15" fmla="*/ 9952 h 10000"/>
              <a:gd name="T16" fmla="*/ 6463 w 7908"/>
              <a:gd name="T17" fmla="*/ 9952 h 10000"/>
              <a:gd name="T18" fmla="*/ 6546 w 7908"/>
              <a:gd name="T19" fmla="*/ 9859 h 10000"/>
              <a:gd name="T20" fmla="*/ 6575 w 7908"/>
              <a:gd name="T21" fmla="*/ 9764 h 10000"/>
              <a:gd name="T22" fmla="*/ 7908 w 7908"/>
              <a:gd name="T23" fmla="*/ 5258 h 10000"/>
              <a:gd name="T24" fmla="*/ 7908 w 7908"/>
              <a:gd name="T25" fmla="*/ 4694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F74EDF-1363-0144-943E-8AEB322CA4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2454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7908 w 7908"/>
              <a:gd name="T1" fmla="*/ 4694 h 10000"/>
              <a:gd name="T2" fmla="*/ 6575 w 7908"/>
              <a:gd name="T3" fmla="*/ 188 h 10000"/>
              <a:gd name="T4" fmla="*/ 6546 w 7908"/>
              <a:gd name="T5" fmla="*/ 94 h 10000"/>
              <a:gd name="T6" fmla="*/ 6463 w 7908"/>
              <a:gd name="T7" fmla="*/ 0 h 10000"/>
              <a:gd name="T8" fmla="*/ 5935 w 7908"/>
              <a:gd name="T9" fmla="*/ 0 h 10000"/>
              <a:gd name="T10" fmla="*/ 0 w 7908"/>
              <a:gd name="T11" fmla="*/ 62 h 10000"/>
              <a:gd name="T12" fmla="*/ 0 w 7908"/>
              <a:gd name="T13" fmla="*/ 10000 h 10000"/>
              <a:gd name="T14" fmla="*/ 5935 w 7908"/>
              <a:gd name="T15" fmla="*/ 9952 h 10000"/>
              <a:gd name="T16" fmla="*/ 6463 w 7908"/>
              <a:gd name="T17" fmla="*/ 9952 h 10000"/>
              <a:gd name="T18" fmla="*/ 6546 w 7908"/>
              <a:gd name="T19" fmla="*/ 9859 h 10000"/>
              <a:gd name="T20" fmla="*/ 6575 w 7908"/>
              <a:gd name="T21" fmla="*/ 9764 h 10000"/>
              <a:gd name="T22" fmla="*/ 7908 w 7908"/>
              <a:gd name="T23" fmla="*/ 5258 h 10000"/>
              <a:gd name="T24" fmla="*/ 7908 w 7908"/>
              <a:gd name="T25" fmla="*/ 4694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A3BED8-B5D3-1243-9CF5-E50B08CD99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04193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7908 w 7908"/>
              <a:gd name="T1" fmla="*/ 4694 h 10000"/>
              <a:gd name="T2" fmla="*/ 6575 w 7908"/>
              <a:gd name="T3" fmla="*/ 188 h 10000"/>
              <a:gd name="T4" fmla="*/ 6546 w 7908"/>
              <a:gd name="T5" fmla="*/ 94 h 10000"/>
              <a:gd name="T6" fmla="*/ 6463 w 7908"/>
              <a:gd name="T7" fmla="*/ 0 h 10000"/>
              <a:gd name="T8" fmla="*/ 5935 w 7908"/>
              <a:gd name="T9" fmla="*/ 0 h 10000"/>
              <a:gd name="T10" fmla="*/ 0 w 7908"/>
              <a:gd name="T11" fmla="*/ 62 h 10000"/>
              <a:gd name="T12" fmla="*/ 0 w 7908"/>
              <a:gd name="T13" fmla="*/ 10000 h 10000"/>
              <a:gd name="T14" fmla="*/ 5935 w 7908"/>
              <a:gd name="T15" fmla="*/ 9952 h 10000"/>
              <a:gd name="T16" fmla="*/ 6463 w 7908"/>
              <a:gd name="T17" fmla="*/ 9952 h 10000"/>
              <a:gd name="T18" fmla="*/ 6546 w 7908"/>
              <a:gd name="T19" fmla="*/ 9859 h 10000"/>
              <a:gd name="T20" fmla="*/ 6575 w 7908"/>
              <a:gd name="T21" fmla="*/ 9764 h 10000"/>
              <a:gd name="T22" fmla="*/ 7908 w 7908"/>
              <a:gd name="T23" fmla="*/ 5258 h 10000"/>
              <a:gd name="T24" fmla="*/ 7908 w 7908"/>
              <a:gd name="T25" fmla="*/ 4694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CBA373-B7E6-2E4E-A0C2-60F565F668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6682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7908 w 7908"/>
              <a:gd name="T1" fmla="*/ 4694 h 10000"/>
              <a:gd name="T2" fmla="*/ 6575 w 7908"/>
              <a:gd name="T3" fmla="*/ 188 h 10000"/>
              <a:gd name="T4" fmla="*/ 6546 w 7908"/>
              <a:gd name="T5" fmla="*/ 94 h 10000"/>
              <a:gd name="T6" fmla="*/ 6463 w 7908"/>
              <a:gd name="T7" fmla="*/ 0 h 10000"/>
              <a:gd name="T8" fmla="*/ 5935 w 7908"/>
              <a:gd name="T9" fmla="*/ 0 h 10000"/>
              <a:gd name="T10" fmla="*/ 0 w 7908"/>
              <a:gd name="T11" fmla="*/ 62 h 10000"/>
              <a:gd name="T12" fmla="*/ 0 w 7908"/>
              <a:gd name="T13" fmla="*/ 10000 h 10000"/>
              <a:gd name="T14" fmla="*/ 5935 w 7908"/>
              <a:gd name="T15" fmla="*/ 9952 h 10000"/>
              <a:gd name="T16" fmla="*/ 6463 w 7908"/>
              <a:gd name="T17" fmla="*/ 9952 h 10000"/>
              <a:gd name="T18" fmla="*/ 6546 w 7908"/>
              <a:gd name="T19" fmla="*/ 9859 h 10000"/>
              <a:gd name="T20" fmla="*/ 6575 w 7908"/>
              <a:gd name="T21" fmla="*/ 9764 h 10000"/>
              <a:gd name="T22" fmla="*/ 7908 w 7908"/>
              <a:gd name="T23" fmla="*/ 5258 h 10000"/>
              <a:gd name="T24" fmla="*/ 7908 w 7908"/>
              <a:gd name="T25" fmla="*/ 4694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A118BD-0C21-DC46-B8FA-2EB5582B24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4760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>
              <a:gd name="T0" fmla="*/ 7908 w 7908"/>
              <a:gd name="T1" fmla="*/ 4694 h 10000"/>
              <a:gd name="T2" fmla="*/ 6575 w 7908"/>
              <a:gd name="T3" fmla="*/ 188 h 10000"/>
              <a:gd name="T4" fmla="*/ 6546 w 7908"/>
              <a:gd name="T5" fmla="*/ 94 h 10000"/>
              <a:gd name="T6" fmla="*/ 6463 w 7908"/>
              <a:gd name="T7" fmla="*/ 0 h 10000"/>
              <a:gd name="T8" fmla="*/ 5935 w 7908"/>
              <a:gd name="T9" fmla="*/ 0 h 10000"/>
              <a:gd name="T10" fmla="*/ 0 w 7908"/>
              <a:gd name="T11" fmla="*/ 62 h 10000"/>
              <a:gd name="T12" fmla="*/ 0 w 7908"/>
              <a:gd name="T13" fmla="*/ 10000 h 10000"/>
              <a:gd name="T14" fmla="*/ 5935 w 7908"/>
              <a:gd name="T15" fmla="*/ 9952 h 10000"/>
              <a:gd name="T16" fmla="*/ 6463 w 7908"/>
              <a:gd name="T17" fmla="*/ 9952 h 10000"/>
              <a:gd name="T18" fmla="*/ 6546 w 7908"/>
              <a:gd name="T19" fmla="*/ 9859 h 10000"/>
              <a:gd name="T20" fmla="*/ 6575 w 7908"/>
              <a:gd name="T21" fmla="*/ 9764 h 10000"/>
              <a:gd name="T22" fmla="*/ 7908 w 7908"/>
              <a:gd name="T23" fmla="*/ 5258 h 10000"/>
              <a:gd name="T24" fmla="*/ 7908 w 7908"/>
              <a:gd name="T25" fmla="*/ 4694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1C0723-83DB-4843-A6BF-EAC22FE7AE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664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7908 w 7908"/>
              <a:gd name="T1" fmla="*/ 4694 h 10000"/>
              <a:gd name="T2" fmla="*/ 6575 w 7908"/>
              <a:gd name="T3" fmla="*/ 188 h 10000"/>
              <a:gd name="T4" fmla="*/ 6546 w 7908"/>
              <a:gd name="T5" fmla="*/ 94 h 10000"/>
              <a:gd name="T6" fmla="*/ 6463 w 7908"/>
              <a:gd name="T7" fmla="*/ 0 h 10000"/>
              <a:gd name="T8" fmla="*/ 5935 w 7908"/>
              <a:gd name="T9" fmla="*/ 0 h 10000"/>
              <a:gd name="T10" fmla="*/ 0 w 7908"/>
              <a:gd name="T11" fmla="*/ 62 h 10000"/>
              <a:gd name="T12" fmla="*/ 0 w 7908"/>
              <a:gd name="T13" fmla="*/ 10000 h 10000"/>
              <a:gd name="T14" fmla="*/ 5935 w 7908"/>
              <a:gd name="T15" fmla="*/ 9952 h 10000"/>
              <a:gd name="T16" fmla="*/ 6463 w 7908"/>
              <a:gd name="T17" fmla="*/ 9952 h 10000"/>
              <a:gd name="T18" fmla="*/ 6546 w 7908"/>
              <a:gd name="T19" fmla="*/ 9859 h 10000"/>
              <a:gd name="T20" fmla="*/ 6575 w 7908"/>
              <a:gd name="T21" fmla="*/ 9764 h 10000"/>
              <a:gd name="T22" fmla="*/ 7908 w 7908"/>
              <a:gd name="T23" fmla="*/ 5258 h 10000"/>
              <a:gd name="T24" fmla="*/ 7908 w 7908"/>
              <a:gd name="T25" fmla="*/ 4694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AAE9E-A1AA-AB42-8C03-DCFFDE1DE2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824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7908 w 7908"/>
              <a:gd name="T1" fmla="*/ 4694 h 10000"/>
              <a:gd name="T2" fmla="*/ 6575 w 7908"/>
              <a:gd name="T3" fmla="*/ 188 h 10000"/>
              <a:gd name="T4" fmla="*/ 6546 w 7908"/>
              <a:gd name="T5" fmla="*/ 94 h 10000"/>
              <a:gd name="T6" fmla="*/ 6463 w 7908"/>
              <a:gd name="T7" fmla="*/ 0 h 10000"/>
              <a:gd name="T8" fmla="*/ 5935 w 7908"/>
              <a:gd name="T9" fmla="*/ 0 h 10000"/>
              <a:gd name="T10" fmla="*/ 0 w 7908"/>
              <a:gd name="T11" fmla="*/ 62 h 10000"/>
              <a:gd name="T12" fmla="*/ 0 w 7908"/>
              <a:gd name="T13" fmla="*/ 10000 h 10000"/>
              <a:gd name="T14" fmla="*/ 5935 w 7908"/>
              <a:gd name="T15" fmla="*/ 9952 h 10000"/>
              <a:gd name="T16" fmla="*/ 6463 w 7908"/>
              <a:gd name="T17" fmla="*/ 9952 h 10000"/>
              <a:gd name="T18" fmla="*/ 6546 w 7908"/>
              <a:gd name="T19" fmla="*/ 9859 h 10000"/>
              <a:gd name="T20" fmla="*/ 6575 w 7908"/>
              <a:gd name="T21" fmla="*/ 9764 h 10000"/>
              <a:gd name="T22" fmla="*/ 7908 w 7908"/>
              <a:gd name="T23" fmla="*/ 5258 h 10000"/>
              <a:gd name="T24" fmla="*/ 7908 w 7908"/>
              <a:gd name="T25" fmla="*/ 4694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4A5DF-2F54-6144-BFD6-760AFD1A5E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4085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7908 w 7908"/>
              <a:gd name="T1" fmla="*/ 4694 h 10000"/>
              <a:gd name="T2" fmla="*/ 6575 w 7908"/>
              <a:gd name="T3" fmla="*/ 188 h 10000"/>
              <a:gd name="T4" fmla="*/ 6546 w 7908"/>
              <a:gd name="T5" fmla="*/ 94 h 10000"/>
              <a:gd name="T6" fmla="*/ 6463 w 7908"/>
              <a:gd name="T7" fmla="*/ 0 h 10000"/>
              <a:gd name="T8" fmla="*/ 5935 w 7908"/>
              <a:gd name="T9" fmla="*/ 0 h 10000"/>
              <a:gd name="T10" fmla="*/ 0 w 7908"/>
              <a:gd name="T11" fmla="*/ 62 h 10000"/>
              <a:gd name="T12" fmla="*/ 0 w 7908"/>
              <a:gd name="T13" fmla="*/ 10000 h 10000"/>
              <a:gd name="T14" fmla="*/ 5935 w 7908"/>
              <a:gd name="T15" fmla="*/ 9952 h 10000"/>
              <a:gd name="T16" fmla="*/ 6463 w 7908"/>
              <a:gd name="T17" fmla="*/ 9952 h 10000"/>
              <a:gd name="T18" fmla="*/ 6546 w 7908"/>
              <a:gd name="T19" fmla="*/ 9859 h 10000"/>
              <a:gd name="T20" fmla="*/ 6575 w 7908"/>
              <a:gd name="T21" fmla="*/ 9764 h 10000"/>
              <a:gd name="T22" fmla="*/ 7908 w 7908"/>
              <a:gd name="T23" fmla="*/ 5258 h 10000"/>
              <a:gd name="T24" fmla="*/ 7908 w 7908"/>
              <a:gd name="T25" fmla="*/ 4694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2774A-8E40-ED49-BB17-0821191CD0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3317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7908 w 7908"/>
              <a:gd name="T1" fmla="*/ 4694 h 10000"/>
              <a:gd name="T2" fmla="*/ 6575 w 7908"/>
              <a:gd name="T3" fmla="*/ 188 h 10000"/>
              <a:gd name="T4" fmla="*/ 6546 w 7908"/>
              <a:gd name="T5" fmla="*/ 94 h 10000"/>
              <a:gd name="T6" fmla="*/ 6463 w 7908"/>
              <a:gd name="T7" fmla="*/ 0 h 10000"/>
              <a:gd name="T8" fmla="*/ 5935 w 7908"/>
              <a:gd name="T9" fmla="*/ 0 h 10000"/>
              <a:gd name="T10" fmla="*/ 0 w 7908"/>
              <a:gd name="T11" fmla="*/ 62 h 10000"/>
              <a:gd name="T12" fmla="*/ 0 w 7908"/>
              <a:gd name="T13" fmla="*/ 10000 h 10000"/>
              <a:gd name="T14" fmla="*/ 5935 w 7908"/>
              <a:gd name="T15" fmla="*/ 9952 h 10000"/>
              <a:gd name="T16" fmla="*/ 6463 w 7908"/>
              <a:gd name="T17" fmla="*/ 9952 h 10000"/>
              <a:gd name="T18" fmla="*/ 6546 w 7908"/>
              <a:gd name="T19" fmla="*/ 9859 h 10000"/>
              <a:gd name="T20" fmla="*/ 6575 w 7908"/>
              <a:gd name="T21" fmla="*/ 9764 h 10000"/>
              <a:gd name="T22" fmla="*/ 7908 w 7908"/>
              <a:gd name="T23" fmla="*/ 5258 h 10000"/>
              <a:gd name="T24" fmla="*/ 7908 w 7908"/>
              <a:gd name="T25" fmla="*/ 4694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4A961-0C62-844F-992F-8206FDCBF4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9653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7908 w 7908"/>
              <a:gd name="T1" fmla="*/ 4694 h 10000"/>
              <a:gd name="T2" fmla="*/ 6575 w 7908"/>
              <a:gd name="T3" fmla="*/ 188 h 10000"/>
              <a:gd name="T4" fmla="*/ 6546 w 7908"/>
              <a:gd name="T5" fmla="*/ 94 h 10000"/>
              <a:gd name="T6" fmla="*/ 6463 w 7908"/>
              <a:gd name="T7" fmla="*/ 0 h 10000"/>
              <a:gd name="T8" fmla="*/ 5935 w 7908"/>
              <a:gd name="T9" fmla="*/ 0 h 10000"/>
              <a:gd name="T10" fmla="*/ 0 w 7908"/>
              <a:gd name="T11" fmla="*/ 62 h 10000"/>
              <a:gd name="T12" fmla="*/ 0 w 7908"/>
              <a:gd name="T13" fmla="*/ 10000 h 10000"/>
              <a:gd name="T14" fmla="*/ 5935 w 7908"/>
              <a:gd name="T15" fmla="*/ 9952 h 10000"/>
              <a:gd name="T16" fmla="*/ 6463 w 7908"/>
              <a:gd name="T17" fmla="*/ 9952 h 10000"/>
              <a:gd name="T18" fmla="*/ 6546 w 7908"/>
              <a:gd name="T19" fmla="*/ 9859 h 10000"/>
              <a:gd name="T20" fmla="*/ 6575 w 7908"/>
              <a:gd name="T21" fmla="*/ 9764 h 10000"/>
              <a:gd name="T22" fmla="*/ 7908 w 7908"/>
              <a:gd name="T23" fmla="*/ 5258 h 10000"/>
              <a:gd name="T24" fmla="*/ 7908 w 7908"/>
              <a:gd name="T25" fmla="*/ 4694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A9745-8450-5A46-8BC0-637A81ABB9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4002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>
              <a:gd name="T0" fmla="*/ 7908 w 7908"/>
              <a:gd name="T1" fmla="*/ 4694 h 10000"/>
              <a:gd name="T2" fmla="*/ 6575 w 7908"/>
              <a:gd name="T3" fmla="*/ 188 h 10000"/>
              <a:gd name="T4" fmla="*/ 6546 w 7908"/>
              <a:gd name="T5" fmla="*/ 94 h 10000"/>
              <a:gd name="T6" fmla="*/ 6463 w 7908"/>
              <a:gd name="T7" fmla="*/ 0 h 10000"/>
              <a:gd name="T8" fmla="*/ 5935 w 7908"/>
              <a:gd name="T9" fmla="*/ 0 h 10000"/>
              <a:gd name="T10" fmla="*/ 0 w 7908"/>
              <a:gd name="T11" fmla="*/ 62 h 10000"/>
              <a:gd name="T12" fmla="*/ 0 w 7908"/>
              <a:gd name="T13" fmla="*/ 10000 h 10000"/>
              <a:gd name="T14" fmla="*/ 5935 w 7908"/>
              <a:gd name="T15" fmla="*/ 9952 h 10000"/>
              <a:gd name="T16" fmla="*/ 6463 w 7908"/>
              <a:gd name="T17" fmla="*/ 9952 h 10000"/>
              <a:gd name="T18" fmla="*/ 6546 w 7908"/>
              <a:gd name="T19" fmla="*/ 9859 h 10000"/>
              <a:gd name="T20" fmla="*/ 6575 w 7908"/>
              <a:gd name="T21" fmla="*/ 9764 h 10000"/>
              <a:gd name="T22" fmla="*/ 7908 w 7908"/>
              <a:gd name="T23" fmla="*/ 5258 h 10000"/>
              <a:gd name="T24" fmla="*/ 7908 w 7908"/>
              <a:gd name="T25" fmla="*/ 4694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28DB0-9D01-854B-9BE4-1E82C4D355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749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ashVert">
          <a:fgClr>
            <a:schemeClr val="tx2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586" name="Group 35"/>
          <p:cNvGrpSpPr>
            <a:grpSpLocks/>
          </p:cNvGrpSpPr>
          <p:nvPr/>
        </p:nvGrpSpPr>
        <p:grpSpPr bwMode="auto">
          <a:xfrm>
            <a:off x="0" y="228600"/>
            <a:ext cx="1981200" cy="6638925"/>
            <a:chOff x="2487613" y="285750"/>
            <a:chExt cx="2428875" cy="5654676"/>
          </a:xfrm>
        </p:grpSpPr>
        <p:sp>
          <p:nvSpPr>
            <p:cNvPr id="67606" name="Freeform 11"/>
            <p:cNvSpPr>
              <a:spLocks/>
            </p:cNvSpPr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>
                <a:gd name="T0" fmla="*/ 22 w 22"/>
                <a:gd name="T1" fmla="*/ 136 h 136"/>
                <a:gd name="T2" fmla="*/ 17 w 22"/>
                <a:gd name="T3" fmla="*/ 80 h 136"/>
                <a:gd name="T4" fmla="*/ 0 w 22"/>
                <a:gd name="T5" fmla="*/ 0 h 136"/>
                <a:gd name="T6" fmla="*/ 0 w 22"/>
                <a:gd name="T7" fmla="*/ 35 h 136"/>
                <a:gd name="T8" fmla="*/ 20 w 22"/>
                <a:gd name="T9" fmla="*/ 124 h 136"/>
                <a:gd name="T10" fmla="*/ 22 w 22"/>
                <a:gd name="T11" fmla="*/ 136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7" name="Freeform 12"/>
            <p:cNvSpPr>
              <a:spLocks/>
            </p:cNvSpPr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>
                <a:gd name="T0" fmla="*/ 86 w 140"/>
                <a:gd name="T1" fmla="*/ 350 h 504"/>
                <a:gd name="T2" fmla="*/ 139 w 140"/>
                <a:gd name="T3" fmla="*/ 504 h 504"/>
                <a:gd name="T4" fmla="*/ 140 w 140"/>
                <a:gd name="T5" fmla="*/ 478 h 504"/>
                <a:gd name="T6" fmla="*/ 95 w 140"/>
                <a:gd name="T7" fmla="*/ 347 h 504"/>
                <a:gd name="T8" fmla="*/ 0 w 140"/>
                <a:gd name="T9" fmla="*/ 0 h 504"/>
                <a:gd name="T10" fmla="*/ 6 w 140"/>
                <a:gd name="T11" fmla="*/ 61 h 504"/>
                <a:gd name="T12" fmla="*/ 86 w 140"/>
                <a:gd name="T13" fmla="*/ 350 h 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8" name="Freeform 13"/>
            <p:cNvSpPr>
              <a:spLocks/>
            </p:cNvSpPr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>
                <a:gd name="T0" fmla="*/ 8 w 132"/>
                <a:gd name="T1" fmla="*/ 22 h 308"/>
                <a:gd name="T2" fmla="*/ 0 w 132"/>
                <a:gd name="T3" fmla="*/ 0 h 308"/>
                <a:gd name="T4" fmla="*/ 0 w 132"/>
                <a:gd name="T5" fmla="*/ 29 h 308"/>
                <a:gd name="T6" fmla="*/ 68 w 132"/>
                <a:gd name="T7" fmla="*/ 194 h 308"/>
                <a:gd name="T8" fmla="*/ 123 w 132"/>
                <a:gd name="T9" fmla="*/ 308 h 308"/>
                <a:gd name="T10" fmla="*/ 132 w 132"/>
                <a:gd name="T11" fmla="*/ 308 h 308"/>
                <a:gd name="T12" fmla="*/ 77 w 132"/>
                <a:gd name="T13" fmla="*/ 190 h 308"/>
                <a:gd name="T14" fmla="*/ 8 w 132"/>
                <a:gd name="T15" fmla="*/ 22 h 3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9" name="Freeform 14"/>
            <p:cNvSpPr>
              <a:spLocks/>
            </p:cNvSpPr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>
                <a:gd name="T0" fmla="*/ 28 w 37"/>
                <a:gd name="T1" fmla="*/ 79 h 79"/>
                <a:gd name="T2" fmla="*/ 37 w 37"/>
                <a:gd name="T3" fmla="*/ 79 h 79"/>
                <a:gd name="T4" fmla="*/ 0 w 37"/>
                <a:gd name="T5" fmla="*/ 0 h 79"/>
                <a:gd name="T6" fmla="*/ 28 w 37"/>
                <a:gd name="T7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10" name="Freeform 15"/>
            <p:cNvSpPr>
              <a:spLocks/>
            </p:cNvSpPr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>
                <a:gd name="T0" fmla="*/ 162 w 178"/>
                <a:gd name="T1" fmla="*/ 660 h 722"/>
                <a:gd name="T2" fmla="*/ 116 w 178"/>
                <a:gd name="T3" fmla="*/ 534 h 722"/>
                <a:gd name="T4" fmla="*/ 40 w 178"/>
                <a:gd name="T5" fmla="*/ 236 h 722"/>
                <a:gd name="T6" fmla="*/ 12 w 178"/>
                <a:gd name="T7" fmla="*/ 51 h 722"/>
                <a:gd name="T8" fmla="*/ 0 w 178"/>
                <a:gd name="T9" fmla="*/ 0 h 722"/>
                <a:gd name="T10" fmla="*/ 33 w 178"/>
                <a:gd name="T11" fmla="*/ 237 h 722"/>
                <a:gd name="T12" fmla="*/ 107 w 178"/>
                <a:gd name="T13" fmla="*/ 537 h 722"/>
                <a:gd name="T14" fmla="*/ 160 w 178"/>
                <a:gd name="T15" fmla="*/ 681 h 722"/>
                <a:gd name="T16" fmla="*/ 178 w 178"/>
                <a:gd name="T17" fmla="*/ 722 h 722"/>
                <a:gd name="T18" fmla="*/ 174 w 178"/>
                <a:gd name="T19" fmla="*/ 708 h 722"/>
                <a:gd name="T20" fmla="*/ 162 w 178"/>
                <a:gd name="T21" fmla="*/ 660 h 7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11" name="Freeform 16"/>
            <p:cNvSpPr>
              <a:spLocks/>
            </p:cNvSpPr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>
                <a:gd name="T0" fmla="*/ 11 w 23"/>
                <a:gd name="T1" fmla="*/ 577 h 635"/>
                <a:gd name="T2" fmla="*/ 12 w 23"/>
                <a:gd name="T3" fmla="*/ 589 h 635"/>
                <a:gd name="T4" fmla="*/ 22 w 23"/>
                <a:gd name="T5" fmla="*/ 632 h 635"/>
                <a:gd name="T6" fmla="*/ 23 w 23"/>
                <a:gd name="T7" fmla="*/ 635 h 635"/>
                <a:gd name="T8" fmla="*/ 17 w 23"/>
                <a:gd name="T9" fmla="*/ 576 h 635"/>
                <a:gd name="T10" fmla="*/ 5 w 23"/>
                <a:gd name="T11" fmla="*/ 269 h 635"/>
                <a:gd name="T12" fmla="*/ 15 w 23"/>
                <a:gd name="T13" fmla="*/ 0 h 635"/>
                <a:gd name="T14" fmla="*/ 12 w 23"/>
                <a:gd name="T15" fmla="*/ 0 h 635"/>
                <a:gd name="T16" fmla="*/ 1 w 23"/>
                <a:gd name="T17" fmla="*/ 269 h 635"/>
                <a:gd name="T18" fmla="*/ 11 w 23"/>
                <a:gd name="T19" fmla="*/ 577 h 6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12" name="Freeform 17"/>
            <p:cNvSpPr>
              <a:spLocks/>
            </p:cNvSpPr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>
                <a:gd name="T0" fmla="*/ 0 w 17"/>
                <a:gd name="T1" fmla="*/ 0 h 107"/>
                <a:gd name="T2" fmla="*/ 5 w 17"/>
                <a:gd name="T3" fmla="*/ 56 h 107"/>
                <a:gd name="T4" fmla="*/ 17 w 17"/>
                <a:gd name="T5" fmla="*/ 107 h 107"/>
                <a:gd name="T6" fmla="*/ 11 w 17"/>
                <a:gd name="T7" fmla="*/ 46 h 107"/>
                <a:gd name="T8" fmla="*/ 10 w 17"/>
                <a:gd name="T9" fmla="*/ 43 h 107"/>
                <a:gd name="T10" fmla="*/ 0 w 17"/>
                <a:gd name="T11" fmla="*/ 0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13" name="Freeform 18"/>
            <p:cNvSpPr>
              <a:spLocks/>
            </p:cNvSpPr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>
                <a:gd name="T0" fmla="*/ 0 w 41"/>
                <a:gd name="T1" fmla="*/ 0 h 222"/>
                <a:gd name="T2" fmla="*/ 5 w 41"/>
                <a:gd name="T3" fmla="*/ 93 h 222"/>
                <a:gd name="T4" fmla="*/ 17 w 41"/>
                <a:gd name="T5" fmla="*/ 166 h 222"/>
                <a:gd name="T6" fmla="*/ 24 w 41"/>
                <a:gd name="T7" fmla="*/ 184 h 222"/>
                <a:gd name="T8" fmla="*/ 41 w 41"/>
                <a:gd name="T9" fmla="*/ 222 h 222"/>
                <a:gd name="T10" fmla="*/ 38 w 41"/>
                <a:gd name="T11" fmla="*/ 212 h 222"/>
                <a:gd name="T12" fmla="*/ 13 w 41"/>
                <a:gd name="T13" fmla="*/ 92 h 222"/>
                <a:gd name="T14" fmla="*/ 8 w 41"/>
                <a:gd name="T15" fmla="*/ 22 h 222"/>
                <a:gd name="T16" fmla="*/ 7 w 41"/>
                <a:gd name="T17" fmla="*/ 18 h 222"/>
                <a:gd name="T18" fmla="*/ 0 w 41"/>
                <a:gd name="T19" fmla="*/ 0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14" name="Freeform 19"/>
            <p:cNvSpPr>
              <a:spLocks/>
            </p:cNvSpPr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>
                <a:gd name="T0" fmla="*/ 7 w 450"/>
                <a:gd name="T1" fmla="*/ 854 h 878"/>
                <a:gd name="T2" fmla="*/ 50 w 450"/>
                <a:gd name="T3" fmla="*/ 613 h 878"/>
                <a:gd name="T4" fmla="*/ 149 w 450"/>
                <a:gd name="T5" fmla="*/ 388 h 878"/>
                <a:gd name="T6" fmla="*/ 285 w 450"/>
                <a:gd name="T7" fmla="*/ 183 h 878"/>
                <a:gd name="T8" fmla="*/ 364 w 450"/>
                <a:gd name="T9" fmla="*/ 89 h 878"/>
                <a:gd name="T10" fmla="*/ 406 w 450"/>
                <a:gd name="T11" fmla="*/ 44 h 878"/>
                <a:gd name="T12" fmla="*/ 450 w 450"/>
                <a:gd name="T13" fmla="*/ 1 h 878"/>
                <a:gd name="T14" fmla="*/ 450 w 450"/>
                <a:gd name="T15" fmla="*/ 0 h 878"/>
                <a:gd name="T16" fmla="*/ 405 w 450"/>
                <a:gd name="T17" fmla="*/ 43 h 878"/>
                <a:gd name="T18" fmla="*/ 363 w 450"/>
                <a:gd name="T19" fmla="*/ 88 h 878"/>
                <a:gd name="T20" fmla="*/ 283 w 450"/>
                <a:gd name="T21" fmla="*/ 181 h 878"/>
                <a:gd name="T22" fmla="*/ 145 w 450"/>
                <a:gd name="T23" fmla="*/ 386 h 878"/>
                <a:gd name="T24" fmla="*/ 45 w 450"/>
                <a:gd name="T25" fmla="*/ 611 h 878"/>
                <a:gd name="T26" fmla="*/ 0 w 450"/>
                <a:gd name="T27" fmla="*/ 854 h 878"/>
                <a:gd name="T28" fmla="*/ 0 w 450"/>
                <a:gd name="T29" fmla="*/ 859 h 878"/>
                <a:gd name="T30" fmla="*/ 7 w 450"/>
                <a:gd name="T31" fmla="*/ 878 h 878"/>
                <a:gd name="T32" fmla="*/ 7 w 450"/>
                <a:gd name="T33" fmla="*/ 854 h 8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15" name="Freeform 20"/>
            <p:cNvSpPr>
              <a:spLocks/>
            </p:cNvSpPr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>
                <a:gd name="T0" fmla="*/ 0 w 35"/>
                <a:gd name="T1" fmla="*/ 0 h 73"/>
                <a:gd name="T2" fmla="*/ 26 w 35"/>
                <a:gd name="T3" fmla="*/ 73 h 73"/>
                <a:gd name="T4" fmla="*/ 35 w 35"/>
                <a:gd name="T5" fmla="*/ 73 h 73"/>
                <a:gd name="T6" fmla="*/ 0 w 35"/>
                <a:gd name="T7" fmla="*/ 0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16" name="Freeform 21"/>
            <p:cNvSpPr>
              <a:spLocks/>
            </p:cNvSpPr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>
                <a:gd name="T0" fmla="*/ 7 w 8"/>
                <a:gd name="T1" fmla="*/ 44 h 48"/>
                <a:gd name="T2" fmla="*/ 8 w 8"/>
                <a:gd name="T3" fmla="*/ 48 h 48"/>
                <a:gd name="T4" fmla="*/ 8 w 8"/>
                <a:gd name="T5" fmla="*/ 19 h 48"/>
                <a:gd name="T6" fmla="*/ 1 w 8"/>
                <a:gd name="T7" fmla="*/ 0 h 48"/>
                <a:gd name="T8" fmla="*/ 0 w 8"/>
                <a:gd name="T9" fmla="*/ 26 h 48"/>
                <a:gd name="T10" fmla="*/ 7 w 8"/>
                <a:gd name="T11" fmla="*/ 44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17" name="Freeform 22"/>
            <p:cNvSpPr>
              <a:spLocks/>
            </p:cNvSpPr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>
                <a:gd name="T0" fmla="*/ 7 w 52"/>
                <a:gd name="T1" fmla="*/ 18 h 135"/>
                <a:gd name="T2" fmla="*/ 0 w 52"/>
                <a:gd name="T3" fmla="*/ 0 h 135"/>
                <a:gd name="T4" fmla="*/ 12 w 52"/>
                <a:gd name="T5" fmla="*/ 48 h 135"/>
                <a:gd name="T6" fmla="*/ 16 w 52"/>
                <a:gd name="T7" fmla="*/ 62 h 135"/>
                <a:gd name="T8" fmla="*/ 51 w 52"/>
                <a:gd name="T9" fmla="*/ 135 h 135"/>
                <a:gd name="T10" fmla="*/ 52 w 52"/>
                <a:gd name="T11" fmla="*/ 135 h 135"/>
                <a:gd name="T12" fmla="*/ 24 w 52"/>
                <a:gd name="T13" fmla="*/ 56 h 135"/>
                <a:gd name="T14" fmla="*/ 7 w 52"/>
                <a:gd name="T15" fmla="*/ 18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7587" name="Group 48"/>
          <p:cNvGrpSpPr>
            <a:grpSpLocks/>
          </p:cNvGrpSpPr>
          <p:nvPr/>
        </p:nvGrpSpPr>
        <p:grpSpPr bwMode="auto">
          <a:xfrm>
            <a:off x="20638" y="0"/>
            <a:ext cx="1952625" cy="6853238"/>
            <a:chOff x="6627813" y="195717"/>
            <a:chExt cx="1952625" cy="5678034"/>
          </a:xfrm>
        </p:grpSpPr>
        <p:sp>
          <p:nvSpPr>
            <p:cNvPr id="67594" name="Freeform 27"/>
            <p:cNvSpPr>
              <a:spLocks/>
            </p:cNvSpPr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>
                <a:gd name="T0" fmla="*/ 7 w 103"/>
                <a:gd name="T1" fmla="*/ 210 h 920"/>
                <a:gd name="T2" fmla="*/ 26 w 103"/>
                <a:gd name="T3" fmla="*/ 445 h 920"/>
                <a:gd name="T4" fmla="*/ 57 w 103"/>
                <a:gd name="T5" fmla="*/ 679 h 920"/>
                <a:gd name="T6" fmla="*/ 101 w 103"/>
                <a:gd name="T7" fmla="*/ 911 h 920"/>
                <a:gd name="T8" fmla="*/ 103 w 103"/>
                <a:gd name="T9" fmla="*/ 920 h 920"/>
                <a:gd name="T10" fmla="*/ 99 w 103"/>
                <a:gd name="T11" fmla="*/ 874 h 920"/>
                <a:gd name="T12" fmla="*/ 99 w 103"/>
                <a:gd name="T13" fmla="*/ 866 h 920"/>
                <a:gd name="T14" fmla="*/ 63 w 103"/>
                <a:gd name="T15" fmla="*/ 678 h 920"/>
                <a:gd name="T16" fmla="*/ 30 w 103"/>
                <a:gd name="T17" fmla="*/ 444 h 920"/>
                <a:gd name="T18" fmla="*/ 9 w 103"/>
                <a:gd name="T19" fmla="*/ 209 h 920"/>
                <a:gd name="T20" fmla="*/ 3 w 103"/>
                <a:gd name="T21" fmla="*/ 92 h 920"/>
                <a:gd name="T22" fmla="*/ 1 w 103"/>
                <a:gd name="T23" fmla="*/ 0 h 920"/>
                <a:gd name="T24" fmla="*/ 0 w 103"/>
                <a:gd name="T25" fmla="*/ 0 h 920"/>
                <a:gd name="T26" fmla="*/ 1 w 103"/>
                <a:gd name="T27" fmla="*/ 92 h 920"/>
                <a:gd name="T28" fmla="*/ 7 w 103"/>
                <a:gd name="T29" fmla="*/ 210 h 9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595" name="Freeform 28"/>
            <p:cNvSpPr>
              <a:spLocks/>
            </p:cNvSpPr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>
                <a:gd name="T0" fmla="*/ 53 w 88"/>
                <a:gd name="T1" fmla="*/ 229 h 330"/>
                <a:gd name="T2" fmla="*/ 88 w 88"/>
                <a:gd name="T3" fmla="*/ 330 h 330"/>
                <a:gd name="T4" fmla="*/ 88 w 88"/>
                <a:gd name="T5" fmla="*/ 308 h 330"/>
                <a:gd name="T6" fmla="*/ 88 w 88"/>
                <a:gd name="T7" fmla="*/ 304 h 330"/>
                <a:gd name="T8" fmla="*/ 62 w 88"/>
                <a:gd name="T9" fmla="*/ 226 h 330"/>
                <a:gd name="T10" fmla="*/ 0 w 88"/>
                <a:gd name="T11" fmla="*/ 0 h 330"/>
                <a:gd name="T12" fmla="*/ 7 w 88"/>
                <a:gd name="T13" fmla="*/ 63 h 330"/>
                <a:gd name="T14" fmla="*/ 53 w 88"/>
                <a:gd name="T15" fmla="*/ 229 h 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596" name="Freeform 29"/>
            <p:cNvSpPr>
              <a:spLocks/>
            </p:cNvSpPr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>
                <a:gd name="T0" fmla="*/ 6 w 90"/>
                <a:gd name="T1" fmla="*/ 15 h 207"/>
                <a:gd name="T2" fmla="*/ 0 w 90"/>
                <a:gd name="T3" fmla="*/ 0 h 207"/>
                <a:gd name="T4" fmla="*/ 1 w 90"/>
                <a:gd name="T5" fmla="*/ 29 h 207"/>
                <a:gd name="T6" fmla="*/ 42 w 90"/>
                <a:gd name="T7" fmla="*/ 127 h 207"/>
                <a:gd name="T8" fmla="*/ 80 w 90"/>
                <a:gd name="T9" fmla="*/ 207 h 207"/>
                <a:gd name="T10" fmla="*/ 90 w 90"/>
                <a:gd name="T11" fmla="*/ 207 h 207"/>
                <a:gd name="T12" fmla="*/ 50 w 90"/>
                <a:gd name="T13" fmla="*/ 123 h 207"/>
                <a:gd name="T14" fmla="*/ 6 w 90"/>
                <a:gd name="T15" fmla="*/ 15 h 2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597" name="Freeform 30"/>
            <p:cNvSpPr>
              <a:spLocks/>
            </p:cNvSpPr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>
                <a:gd name="T0" fmla="*/ 101 w 115"/>
                <a:gd name="T1" fmla="*/ 409 h 467"/>
                <a:gd name="T2" fmla="*/ 78 w 115"/>
                <a:gd name="T3" fmla="*/ 344 h 467"/>
                <a:gd name="T4" fmla="*/ 29 w 115"/>
                <a:gd name="T5" fmla="*/ 151 h 467"/>
                <a:gd name="T6" fmla="*/ 13 w 115"/>
                <a:gd name="T7" fmla="*/ 53 h 467"/>
                <a:gd name="T8" fmla="*/ 0 w 115"/>
                <a:gd name="T9" fmla="*/ 0 h 467"/>
                <a:gd name="T10" fmla="*/ 21 w 115"/>
                <a:gd name="T11" fmla="*/ 152 h 467"/>
                <a:gd name="T12" fmla="*/ 69 w 115"/>
                <a:gd name="T13" fmla="*/ 347 h 467"/>
                <a:gd name="T14" fmla="*/ 103 w 115"/>
                <a:gd name="T15" fmla="*/ 441 h 467"/>
                <a:gd name="T16" fmla="*/ 115 w 115"/>
                <a:gd name="T17" fmla="*/ 467 h 467"/>
                <a:gd name="T18" fmla="*/ 112 w 115"/>
                <a:gd name="T19" fmla="*/ 458 h 467"/>
                <a:gd name="T20" fmla="*/ 101 w 115"/>
                <a:gd name="T21" fmla="*/ 409 h 4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598" name="Freeform 31"/>
            <p:cNvSpPr>
              <a:spLocks/>
            </p:cNvSpPr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>
                <a:gd name="T0" fmla="*/ 17 w 36"/>
                <a:gd name="T1" fmla="*/ 633 h 633"/>
                <a:gd name="T2" fmla="*/ 13 w 36"/>
                <a:gd name="T3" fmla="*/ 597 h 633"/>
                <a:gd name="T4" fmla="*/ 5 w 36"/>
                <a:gd name="T5" fmla="*/ 398 h 633"/>
                <a:gd name="T6" fmla="*/ 13 w 36"/>
                <a:gd name="T7" fmla="*/ 198 h 633"/>
                <a:gd name="T8" fmla="*/ 22 w 36"/>
                <a:gd name="T9" fmla="*/ 99 h 633"/>
                <a:gd name="T10" fmla="*/ 36 w 36"/>
                <a:gd name="T11" fmla="*/ 0 h 633"/>
                <a:gd name="T12" fmla="*/ 35 w 36"/>
                <a:gd name="T13" fmla="*/ 0 h 633"/>
                <a:gd name="T14" fmla="*/ 20 w 36"/>
                <a:gd name="T15" fmla="*/ 99 h 633"/>
                <a:gd name="T16" fmla="*/ 10 w 36"/>
                <a:gd name="T17" fmla="*/ 198 h 633"/>
                <a:gd name="T18" fmla="*/ 1 w 36"/>
                <a:gd name="T19" fmla="*/ 398 h 633"/>
                <a:gd name="T20" fmla="*/ 7 w 36"/>
                <a:gd name="T21" fmla="*/ 589 h 633"/>
                <a:gd name="T22" fmla="*/ 16 w 36"/>
                <a:gd name="T23" fmla="*/ 632 h 633"/>
                <a:gd name="T24" fmla="*/ 17 w 36"/>
                <a:gd name="T25" fmla="*/ 633 h 6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599" name="Freeform 32"/>
            <p:cNvSpPr>
              <a:spLocks/>
            </p:cNvSpPr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>
                <a:gd name="T0" fmla="*/ 22 w 28"/>
                <a:gd name="T1" fmla="*/ 59 h 59"/>
                <a:gd name="T2" fmla="*/ 28 w 28"/>
                <a:gd name="T3" fmla="*/ 59 h 59"/>
                <a:gd name="T4" fmla="*/ 0 w 28"/>
                <a:gd name="T5" fmla="*/ 0 h 59"/>
                <a:gd name="T6" fmla="*/ 22 w 28"/>
                <a:gd name="T7" fmla="*/ 59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0" name="Freeform 33"/>
            <p:cNvSpPr>
              <a:spLocks/>
            </p:cNvSpPr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>
                <a:gd name="T0" fmla="*/ 4 w 17"/>
                <a:gd name="T1" fmla="*/ 54 h 107"/>
                <a:gd name="T2" fmla="*/ 17 w 17"/>
                <a:gd name="T3" fmla="*/ 107 h 107"/>
                <a:gd name="T4" fmla="*/ 10 w 17"/>
                <a:gd name="T5" fmla="*/ 44 h 107"/>
                <a:gd name="T6" fmla="*/ 9 w 17"/>
                <a:gd name="T7" fmla="*/ 43 h 107"/>
                <a:gd name="T8" fmla="*/ 0 w 17"/>
                <a:gd name="T9" fmla="*/ 0 h 107"/>
                <a:gd name="T10" fmla="*/ 0 w 17"/>
                <a:gd name="T11" fmla="*/ 8 h 107"/>
                <a:gd name="T12" fmla="*/ 4 w 17"/>
                <a:gd name="T13" fmla="*/ 54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1" name="Freeform 34"/>
            <p:cNvSpPr>
              <a:spLocks/>
            </p:cNvSpPr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>
                <a:gd name="T0" fmla="*/ 8 w 294"/>
                <a:gd name="T1" fmla="*/ 553 h 568"/>
                <a:gd name="T2" fmla="*/ 35 w 294"/>
                <a:gd name="T3" fmla="*/ 397 h 568"/>
                <a:gd name="T4" fmla="*/ 99 w 294"/>
                <a:gd name="T5" fmla="*/ 252 h 568"/>
                <a:gd name="T6" fmla="*/ 187 w 294"/>
                <a:gd name="T7" fmla="*/ 119 h 568"/>
                <a:gd name="T8" fmla="*/ 238 w 294"/>
                <a:gd name="T9" fmla="*/ 58 h 568"/>
                <a:gd name="T10" fmla="*/ 265 w 294"/>
                <a:gd name="T11" fmla="*/ 28 h 568"/>
                <a:gd name="T12" fmla="*/ 294 w 294"/>
                <a:gd name="T13" fmla="*/ 0 h 568"/>
                <a:gd name="T14" fmla="*/ 293 w 294"/>
                <a:gd name="T15" fmla="*/ 0 h 568"/>
                <a:gd name="T16" fmla="*/ 264 w 294"/>
                <a:gd name="T17" fmla="*/ 27 h 568"/>
                <a:gd name="T18" fmla="*/ 237 w 294"/>
                <a:gd name="T19" fmla="*/ 56 h 568"/>
                <a:gd name="T20" fmla="*/ 185 w 294"/>
                <a:gd name="T21" fmla="*/ 117 h 568"/>
                <a:gd name="T22" fmla="*/ 95 w 294"/>
                <a:gd name="T23" fmla="*/ 249 h 568"/>
                <a:gd name="T24" fmla="*/ 30 w 294"/>
                <a:gd name="T25" fmla="*/ 396 h 568"/>
                <a:gd name="T26" fmla="*/ 0 w 294"/>
                <a:gd name="T27" fmla="*/ 549 h 568"/>
                <a:gd name="T28" fmla="*/ 7 w 294"/>
                <a:gd name="T29" fmla="*/ 568 h 568"/>
                <a:gd name="T30" fmla="*/ 8 w 294"/>
                <a:gd name="T31" fmla="*/ 553 h 5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2" name="Freeform 35"/>
            <p:cNvSpPr>
              <a:spLocks/>
            </p:cNvSpPr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>
                <a:gd name="T0" fmla="*/ 0 w 25"/>
                <a:gd name="T1" fmla="*/ 0 h 53"/>
                <a:gd name="T2" fmla="*/ 19 w 25"/>
                <a:gd name="T3" fmla="*/ 53 h 53"/>
                <a:gd name="T4" fmla="*/ 25 w 25"/>
                <a:gd name="T5" fmla="*/ 53 h 53"/>
                <a:gd name="T6" fmla="*/ 0 w 25"/>
                <a:gd name="T7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3" name="Freeform 36"/>
            <p:cNvSpPr>
              <a:spLocks/>
            </p:cNvSpPr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>
                <a:gd name="T0" fmla="*/ 0 w 29"/>
                <a:gd name="T1" fmla="*/ 0 h 141"/>
                <a:gd name="T2" fmla="*/ 7 w 29"/>
                <a:gd name="T3" fmla="*/ 89 h 141"/>
                <a:gd name="T4" fmla="*/ 18 w 29"/>
                <a:gd name="T5" fmla="*/ 117 h 141"/>
                <a:gd name="T6" fmla="*/ 29 w 29"/>
                <a:gd name="T7" fmla="*/ 141 h 141"/>
                <a:gd name="T8" fmla="*/ 27 w 29"/>
                <a:gd name="T9" fmla="*/ 135 h 141"/>
                <a:gd name="T10" fmla="*/ 8 w 29"/>
                <a:gd name="T11" fmla="*/ 22 h 141"/>
                <a:gd name="T12" fmla="*/ 4 w 29"/>
                <a:gd name="T13" fmla="*/ 11 h 141"/>
                <a:gd name="T14" fmla="*/ 0 w 29"/>
                <a:gd name="T15" fmla="*/ 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4" name="Freeform 37"/>
            <p:cNvSpPr>
              <a:spLocks/>
            </p:cNvSpPr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>
                <a:gd name="T0" fmla="*/ 0 w 8"/>
                <a:gd name="T1" fmla="*/ 26 h 48"/>
                <a:gd name="T2" fmla="*/ 4 w 8"/>
                <a:gd name="T3" fmla="*/ 37 h 48"/>
                <a:gd name="T4" fmla="*/ 8 w 8"/>
                <a:gd name="T5" fmla="*/ 48 h 48"/>
                <a:gd name="T6" fmla="*/ 7 w 8"/>
                <a:gd name="T7" fmla="*/ 19 h 48"/>
                <a:gd name="T8" fmla="*/ 0 w 8"/>
                <a:gd name="T9" fmla="*/ 0 h 48"/>
                <a:gd name="T10" fmla="*/ 0 w 8"/>
                <a:gd name="T11" fmla="*/ 4 h 48"/>
                <a:gd name="T12" fmla="*/ 0 w 8"/>
                <a:gd name="T13" fmla="*/ 26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5" name="Freeform 38"/>
            <p:cNvSpPr>
              <a:spLocks/>
            </p:cNvSpPr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>
                <a:gd name="T0" fmla="*/ 11 w 44"/>
                <a:gd name="T1" fmla="*/ 28 h 111"/>
                <a:gd name="T2" fmla="*/ 0 w 44"/>
                <a:gd name="T3" fmla="*/ 0 h 111"/>
                <a:gd name="T4" fmla="*/ 11 w 44"/>
                <a:gd name="T5" fmla="*/ 49 h 111"/>
                <a:gd name="T6" fmla="*/ 14 w 44"/>
                <a:gd name="T7" fmla="*/ 58 h 111"/>
                <a:gd name="T8" fmla="*/ 39 w 44"/>
                <a:gd name="T9" fmla="*/ 111 h 111"/>
                <a:gd name="T10" fmla="*/ 44 w 44"/>
                <a:gd name="T11" fmla="*/ 111 h 111"/>
                <a:gd name="T12" fmla="*/ 22 w 44"/>
                <a:gd name="T13" fmla="*/ 52 h 111"/>
                <a:gd name="T14" fmla="*/ 11 w 44"/>
                <a:gd name="T15" fmla="*/ 28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2" name="Rectangle 61"/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7589" name="Title Placeholder 1"/>
          <p:cNvSpPr>
            <a:spLocks noGrp="1"/>
          </p:cNvSpPr>
          <p:nvPr>
            <p:ph type="title"/>
          </p:nvPr>
        </p:nvSpPr>
        <p:spPr bwMode="auto">
          <a:xfrm>
            <a:off x="1944688" y="623888"/>
            <a:ext cx="6589712" cy="128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6759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943100" y="2133600"/>
            <a:ext cx="65913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688"/>
            <a:ext cx="766763" cy="3698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78740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2000" smtClean="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BAF2E692-30FC-7041-AB38-FBEBF840337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3600" kern="1200">
          <a:solidFill>
            <a:srgbClr val="262626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Arial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Arial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Arial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Arial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charset="2"/>
        <a:buChar char="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charset="2"/>
        <a:buChar char="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charset="2"/>
        <a:buChar char="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www.math.osu.edu/files/imported/history/biographies/mann/mann.jpg" TargetMode="External"/><Relationship Id="rId3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www.bing.com/images/search?q=images+of+frank+wilcoxon&amp;id=3B1F9A41605DDF6FED303EDE9931D9736CC26586&amp;FORM=IQFRBA" TargetMode="Externa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-4763" y="-4763"/>
            <a:ext cx="9147176" cy="6838951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spcBef>
                <a:spcPct val="20000"/>
              </a:spcBef>
              <a:buFont typeface="Tahoma" charset="0"/>
              <a:buChar char="–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spcBef>
                <a:spcPct val="20000"/>
              </a:spcBef>
              <a:buFont typeface="Tahoma" charset="0"/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charset="2"/>
              <a:buChar char="v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charset="2"/>
              <a:buChar char="v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charset="2"/>
              <a:buChar char="v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charset="2"/>
              <a:buChar char="v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charset="2"/>
              <a:buChar char="v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800"/>
          </a:p>
        </p:txBody>
      </p:sp>
      <p:sp>
        <p:nvSpPr>
          <p:cNvPr id="3078" name="Text Box 8"/>
          <p:cNvSpPr txBox="1">
            <a:spLocks noChangeArrowheads="1"/>
          </p:cNvSpPr>
          <p:nvPr/>
        </p:nvSpPr>
        <p:spPr bwMode="auto">
          <a:xfrm>
            <a:off x="985612" y="304800"/>
            <a:ext cx="799147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spcBef>
                <a:spcPct val="20000"/>
              </a:spcBef>
              <a:buFont typeface="Tahoma" charset="0"/>
              <a:buChar char="–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spcBef>
                <a:spcPct val="20000"/>
              </a:spcBef>
              <a:buFont typeface="Tahoma" charset="0"/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charset="2"/>
              <a:buChar char="v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charset="2"/>
              <a:buChar char="v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charset="2"/>
              <a:buChar char="v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charset="2"/>
              <a:buChar char="v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charset="2"/>
              <a:buChar char="v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GB" altLang="en-US" sz="4400" dirty="0" err="1" smtClean="0">
                <a:latin typeface="+mj-lt"/>
              </a:rPr>
              <a:t>NonParametric</a:t>
            </a:r>
            <a:r>
              <a:rPr lang="en-GB" altLang="en-US" sz="4400" dirty="0" smtClean="0">
                <a:latin typeface="+mj-lt"/>
              </a:rPr>
              <a:t> </a:t>
            </a:r>
            <a:r>
              <a:rPr lang="en-GB" altLang="en-US" sz="4400" dirty="0">
                <a:latin typeface="+mj-lt"/>
              </a:rPr>
              <a:t>Methods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143001" y="1757908"/>
            <a:ext cx="7315200" cy="441429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1F7A7A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charset="2"/>
              <a:buChar char="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FF6600"/>
              </a:buClr>
            </a:pPr>
            <a:r>
              <a:rPr lang="en-GB" altLang="en-US" sz="2400" dirty="0" smtClean="0">
                <a:solidFill>
                  <a:schemeClr val="tx1"/>
                </a:solidFill>
              </a:rPr>
              <a:t>Introduction</a:t>
            </a:r>
          </a:p>
          <a:p>
            <a:pPr eaLnBrk="1" hangingPunct="1">
              <a:lnSpc>
                <a:spcPct val="90000"/>
              </a:lnSpc>
              <a:buClr>
                <a:srgbClr val="FF6600"/>
              </a:buClr>
            </a:pPr>
            <a:r>
              <a:rPr lang="en-GB" altLang="en-US" sz="2400" dirty="0" smtClean="0">
                <a:solidFill>
                  <a:schemeClr val="tx1"/>
                </a:solidFill>
              </a:rPr>
              <a:t>Ranks &amp; Median</a:t>
            </a:r>
          </a:p>
          <a:p>
            <a:pPr eaLnBrk="1" hangingPunct="1">
              <a:lnSpc>
                <a:spcPct val="90000"/>
              </a:lnSpc>
              <a:buClr>
                <a:srgbClr val="FF6600"/>
              </a:buClr>
            </a:pPr>
            <a:r>
              <a:rPr lang="en-GB" altLang="en-US" sz="2400" dirty="0" smtClean="0">
                <a:solidFill>
                  <a:schemeClr val="tx1"/>
                </a:solidFill>
              </a:rPr>
              <a:t>Paired Wilcoxon Signed Rank</a:t>
            </a:r>
          </a:p>
          <a:p>
            <a:pPr eaLnBrk="1" hangingPunct="1">
              <a:lnSpc>
                <a:spcPct val="90000"/>
              </a:lnSpc>
              <a:buClr>
                <a:srgbClr val="FF6600"/>
              </a:buClr>
            </a:pPr>
            <a:r>
              <a:rPr lang="en-GB" altLang="en-US" sz="2400" dirty="0" smtClean="0">
                <a:solidFill>
                  <a:schemeClr val="tx1"/>
                </a:solidFill>
              </a:rPr>
              <a:t>Mann-Whitney test (or Wilcoxon Rank Sum test)</a:t>
            </a:r>
          </a:p>
          <a:p>
            <a:pPr eaLnBrk="1" hangingPunct="1">
              <a:lnSpc>
                <a:spcPct val="90000"/>
              </a:lnSpc>
              <a:buClr>
                <a:srgbClr val="FF6600"/>
              </a:buClr>
            </a:pPr>
            <a:r>
              <a:rPr lang="en-GB" altLang="en-US" sz="2400" dirty="0" smtClean="0">
                <a:solidFill>
                  <a:schemeClr val="tx1"/>
                </a:solidFill>
              </a:rPr>
              <a:t>Others….</a:t>
            </a:r>
            <a:endParaRPr lang="en-GB" alt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0681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88913"/>
            <a:ext cx="8458200" cy="1143000"/>
          </a:xfrm>
          <a:prstGeom prst="rect">
            <a:avLst/>
          </a:prstGeom>
        </p:spPr>
        <p:txBody>
          <a:bodyPr/>
          <a:lstStyle/>
          <a:p>
            <a:pPr algn="ctr" eaLnBrk="1" hangingPunct="1">
              <a:defRPr/>
            </a:pPr>
            <a:r>
              <a:rPr lang="en-GB" dirty="0" err="1" smtClean="0">
                <a:solidFill>
                  <a:schemeClr val="tx1"/>
                </a:solidFill>
              </a:rPr>
              <a:t>Wilcoxon</a:t>
            </a:r>
            <a:r>
              <a:rPr lang="en-GB" dirty="0" smtClean="0">
                <a:solidFill>
                  <a:schemeClr val="tx1"/>
                </a:solidFill>
              </a:rPr>
              <a:t> Signed Rank Test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235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01713" y="1676400"/>
            <a:ext cx="8142287" cy="4797425"/>
          </a:xfrm>
          <a:noFill/>
          <a:effectLst>
            <a:prstShdw prst="shdw17" dist="17961" dir="2700000">
              <a:srgbClr val="1F7A7A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1200"/>
              </a:spcAft>
              <a:buClr>
                <a:srgbClr val="FF6600"/>
              </a:buClr>
              <a:defRPr/>
            </a:pPr>
            <a:r>
              <a:rPr lang="en-GB" sz="2400" dirty="0" smtClean="0">
                <a:solidFill>
                  <a:schemeClr val="tx1"/>
                </a:solidFill>
                <a:latin typeface="+mj-lt"/>
              </a:rPr>
              <a:t>NP test relating to the median as measure of central tendency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  <a:buClr>
                <a:srgbClr val="FF6600"/>
              </a:buClr>
              <a:defRPr/>
            </a:pPr>
            <a:r>
              <a:rPr lang="en-GB" sz="2400" dirty="0" smtClean="0">
                <a:solidFill>
                  <a:schemeClr val="tx1"/>
                </a:solidFill>
                <a:latin typeface="+mj-lt"/>
              </a:rPr>
              <a:t>The ranks of the absolute differences between the data and the hypothesised median calculated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  <a:buClr>
                <a:srgbClr val="FF6600"/>
              </a:buClr>
              <a:defRPr/>
            </a:pPr>
            <a:r>
              <a:rPr lang="en-GB" sz="2400" dirty="0" smtClean="0">
                <a:solidFill>
                  <a:schemeClr val="tx1"/>
                </a:solidFill>
                <a:latin typeface="+mj-lt"/>
              </a:rPr>
              <a:t>The ranks for the negative and the positive differences are then summed separately (W</a:t>
            </a:r>
            <a:r>
              <a:rPr lang="en-GB" sz="2400" baseline="-25000" dirty="0" smtClean="0">
                <a:solidFill>
                  <a:schemeClr val="tx1"/>
                </a:solidFill>
                <a:latin typeface="+mj-lt"/>
              </a:rPr>
              <a:t>- </a:t>
            </a:r>
            <a:r>
              <a:rPr lang="en-GB" sz="2400" dirty="0" smtClean="0">
                <a:solidFill>
                  <a:schemeClr val="tx1"/>
                </a:solidFill>
                <a:latin typeface="+mj-lt"/>
              </a:rPr>
              <a:t>and W</a:t>
            </a:r>
            <a:r>
              <a:rPr lang="en-GB" sz="2400" baseline="-25000" dirty="0" smtClean="0">
                <a:solidFill>
                  <a:schemeClr val="tx1"/>
                </a:solidFill>
                <a:latin typeface="+mj-lt"/>
              </a:rPr>
              <a:t>+ </a:t>
            </a:r>
            <a:r>
              <a:rPr lang="en-GB" sz="2400" dirty="0" smtClean="0">
                <a:solidFill>
                  <a:schemeClr val="tx1"/>
                </a:solidFill>
                <a:latin typeface="+mj-lt"/>
              </a:rPr>
              <a:t>resp.)</a:t>
            </a:r>
          </a:p>
          <a:p>
            <a:pPr eaLnBrk="1" hangingPunct="1">
              <a:lnSpc>
                <a:spcPct val="90000"/>
              </a:lnSpc>
              <a:buClr>
                <a:srgbClr val="FF6600"/>
              </a:buClr>
              <a:defRPr/>
            </a:pPr>
            <a:r>
              <a:rPr lang="en-GB" sz="2400" dirty="0" smtClean="0">
                <a:solidFill>
                  <a:schemeClr val="tx1"/>
                </a:solidFill>
                <a:latin typeface="+mj-lt"/>
              </a:rPr>
              <a:t>The minimum of these is the test statistic, W</a:t>
            </a:r>
          </a:p>
        </p:txBody>
      </p:sp>
    </p:spTree>
    <p:extLst>
      <p:ext uri="{BB962C8B-B14F-4D97-AF65-F5344CB8AC3E}">
        <p14:creationId xmlns:p14="http://schemas.microsoft.com/office/powerpoint/2010/main" val="208592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304800"/>
            <a:ext cx="8458200" cy="11430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GB" sz="4000" dirty="0" err="1" smtClean="0">
                <a:solidFill>
                  <a:schemeClr val="tx1"/>
                </a:solidFill>
                <a:latin typeface="+mn-lt"/>
              </a:rPr>
              <a:t>Wilcoxon</a:t>
            </a:r>
            <a:r>
              <a:rPr lang="en-GB" sz="4000" dirty="0" smtClean="0">
                <a:solidFill>
                  <a:schemeClr val="tx1"/>
                </a:solidFill>
                <a:latin typeface="+mn-lt"/>
              </a:rPr>
              <a:t> Signed Rank Test Normal Approximation</a:t>
            </a:r>
            <a:endParaRPr lang="en-US" sz="400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317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60626" y="1752600"/>
            <a:ext cx="8142288" cy="4391025"/>
          </a:xfrm>
          <a:noFill/>
          <a:effectLst>
            <a:prstShdw prst="shdw17" dist="17961" dir="2700000">
              <a:srgbClr val="1F7A7A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Clr>
                <a:srgbClr val="FF6600"/>
              </a:buClr>
              <a:defRPr/>
            </a:pPr>
            <a:r>
              <a:rPr lang="en-GB" sz="2400" dirty="0" smtClean="0">
                <a:solidFill>
                  <a:schemeClr val="tx1"/>
                </a:solidFill>
              </a:rPr>
              <a:t>As the number of ranks (n) becomes larger, the distribution of W becomes approximately Normal</a:t>
            </a:r>
          </a:p>
          <a:p>
            <a:pPr eaLnBrk="1" hangingPunct="1">
              <a:buClr>
                <a:srgbClr val="FF6600"/>
              </a:buClr>
              <a:defRPr/>
            </a:pPr>
            <a:r>
              <a:rPr lang="en-GB" sz="2400" dirty="0" smtClean="0">
                <a:solidFill>
                  <a:schemeClr val="tx1"/>
                </a:solidFill>
              </a:rPr>
              <a:t>Generally, if n&gt;20</a:t>
            </a:r>
          </a:p>
          <a:p>
            <a:pPr eaLnBrk="1" hangingPunct="1">
              <a:buClr>
                <a:srgbClr val="FF6600"/>
              </a:buClr>
              <a:defRPr/>
            </a:pPr>
            <a:r>
              <a:rPr lang="en-GB" sz="2400" dirty="0" smtClean="0">
                <a:solidFill>
                  <a:schemeClr val="tx1"/>
                </a:solidFill>
              </a:rPr>
              <a:t>Mean W=n(n+1)/4</a:t>
            </a:r>
          </a:p>
          <a:p>
            <a:pPr eaLnBrk="1" hangingPunct="1">
              <a:buClr>
                <a:srgbClr val="FF6600"/>
              </a:buClr>
              <a:defRPr/>
            </a:pPr>
            <a:r>
              <a:rPr lang="en-GB" sz="2400" dirty="0" smtClean="0">
                <a:solidFill>
                  <a:schemeClr val="tx1"/>
                </a:solidFill>
              </a:rPr>
              <a:t>Variance W=n(n+1)(2n+1)/24</a:t>
            </a:r>
          </a:p>
          <a:p>
            <a:pPr eaLnBrk="1" hangingPunct="1">
              <a:buClr>
                <a:srgbClr val="FF6600"/>
              </a:buClr>
              <a:defRPr/>
            </a:pPr>
            <a:r>
              <a:rPr lang="en-GB" sz="2400" dirty="0" smtClean="0">
                <a:solidFill>
                  <a:schemeClr val="tx1"/>
                </a:solidFill>
              </a:rPr>
              <a:t>Z=(W-mean W)/SD(W)</a:t>
            </a:r>
          </a:p>
        </p:txBody>
      </p:sp>
    </p:spTree>
    <p:extLst>
      <p:ext uri="{BB962C8B-B14F-4D97-AF65-F5344CB8AC3E}">
        <p14:creationId xmlns:p14="http://schemas.microsoft.com/office/powerpoint/2010/main" val="1118180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74914" y="304800"/>
            <a:ext cx="8458200" cy="11430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GB" sz="4000" dirty="0" err="1" smtClean="0">
                <a:solidFill>
                  <a:schemeClr val="tx1"/>
                </a:solidFill>
                <a:latin typeface="+mn-lt"/>
              </a:rPr>
              <a:t>Wilcoxon</a:t>
            </a:r>
            <a:r>
              <a:rPr lang="en-GB" sz="4000" dirty="0" smtClean="0">
                <a:solidFill>
                  <a:schemeClr val="tx1"/>
                </a:solidFill>
                <a:latin typeface="+mn-lt"/>
              </a:rPr>
              <a:t> Signed Rank Test Assumptions</a:t>
            </a:r>
            <a:endParaRPr lang="en-US" sz="400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328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455057"/>
            <a:ext cx="8142288" cy="4175125"/>
          </a:xfrm>
          <a:noFill/>
          <a:effectLst>
            <a:prstShdw prst="shdw17" dist="17961" dir="2700000">
              <a:srgbClr val="1F7A7A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Clr>
                <a:srgbClr val="FF6600"/>
              </a:buClr>
              <a:defRPr/>
            </a:pPr>
            <a:r>
              <a:rPr lang="en-GB" sz="2400" dirty="0" smtClean="0">
                <a:solidFill>
                  <a:schemeClr val="tx1"/>
                </a:solidFill>
              </a:rPr>
              <a:t>Population should be approximately symmetrical </a:t>
            </a:r>
            <a:r>
              <a:rPr lang="en-GB" sz="2400" u="sng" dirty="0" smtClean="0">
                <a:solidFill>
                  <a:schemeClr val="tx1"/>
                </a:solidFill>
              </a:rPr>
              <a:t>but</a:t>
            </a:r>
            <a:r>
              <a:rPr lang="en-GB" sz="2400" dirty="0" smtClean="0">
                <a:solidFill>
                  <a:schemeClr val="tx1"/>
                </a:solidFill>
              </a:rPr>
              <a:t> need not be Normal </a:t>
            </a:r>
          </a:p>
          <a:p>
            <a:pPr eaLnBrk="1" hangingPunct="1">
              <a:buClr>
                <a:srgbClr val="FF6600"/>
              </a:buClr>
              <a:defRPr/>
            </a:pPr>
            <a:r>
              <a:rPr lang="en-GB" sz="2400" dirty="0" smtClean="0">
                <a:solidFill>
                  <a:schemeClr val="tx1"/>
                </a:solidFill>
              </a:rPr>
              <a:t>Results must be classified as either being greater than or less than the median </a:t>
            </a:r>
            <a:r>
              <a:rPr lang="en-GB" sz="2400" dirty="0" err="1" smtClean="0">
                <a:solidFill>
                  <a:schemeClr val="tx1"/>
                </a:solidFill>
              </a:rPr>
              <a:t>ie</a:t>
            </a:r>
            <a:r>
              <a:rPr lang="en-GB" sz="2400" dirty="0" smtClean="0">
                <a:solidFill>
                  <a:schemeClr val="tx1"/>
                </a:solidFill>
              </a:rPr>
              <a:t> exclude results=median</a:t>
            </a:r>
          </a:p>
          <a:p>
            <a:pPr eaLnBrk="1" hangingPunct="1">
              <a:buClr>
                <a:srgbClr val="FF6600"/>
              </a:buClr>
              <a:defRPr/>
            </a:pPr>
            <a:r>
              <a:rPr lang="en-GB" sz="2400" dirty="0" smtClean="0">
                <a:solidFill>
                  <a:schemeClr val="tx1"/>
                </a:solidFill>
              </a:rPr>
              <a:t>Can be used for small or large samples</a:t>
            </a:r>
          </a:p>
          <a:p>
            <a:pPr eaLnBrk="1" hangingPunct="1">
              <a:buClr>
                <a:srgbClr val="FF6600"/>
              </a:buClr>
              <a:defRPr/>
            </a:pPr>
            <a:r>
              <a:rPr lang="en-GB" sz="2400" dirty="0" smtClean="0">
                <a:solidFill>
                  <a:schemeClr val="tx1"/>
                </a:solidFill>
              </a:rPr>
              <a:t>Similar to the paired t-test</a:t>
            </a:r>
          </a:p>
          <a:p>
            <a:pPr eaLnBrk="1" hangingPunct="1">
              <a:buClr>
                <a:srgbClr val="FF6600"/>
              </a:buClr>
              <a:defRPr/>
            </a:pPr>
            <a:r>
              <a:rPr lang="en-GB" sz="2400" dirty="0" smtClean="0">
                <a:solidFill>
                  <a:schemeClr val="tx1"/>
                </a:solidFill>
                <a:ea typeface="Times" charset="0"/>
                <a:cs typeface="Times" charset="0"/>
              </a:rPr>
              <a:t>In Stata</a:t>
            </a:r>
            <a:r>
              <a:rPr lang="en-GB" sz="2400" i="1" dirty="0" smtClean="0">
                <a:solidFill>
                  <a:schemeClr val="tx1"/>
                </a:solidFill>
                <a:latin typeface="Times" charset="0"/>
                <a:ea typeface="Times" charset="0"/>
                <a:cs typeface="Times" charset="0"/>
              </a:rPr>
              <a:t>  </a:t>
            </a:r>
            <a:r>
              <a:rPr lang="en-GB" sz="2400" i="1" dirty="0" err="1" smtClean="0">
                <a:solidFill>
                  <a:schemeClr val="tx1"/>
                </a:solidFill>
                <a:latin typeface="Times" charset="0"/>
                <a:ea typeface="Times" charset="0"/>
                <a:cs typeface="Times" charset="0"/>
              </a:rPr>
              <a:t>signrank</a:t>
            </a:r>
            <a:r>
              <a:rPr lang="en-GB" sz="2400" i="1" dirty="0" smtClean="0">
                <a:solidFill>
                  <a:schemeClr val="tx1"/>
                </a:solidFill>
                <a:latin typeface="Times" charset="0"/>
                <a:ea typeface="Times" charset="0"/>
                <a:cs typeface="Times" charset="0"/>
              </a:rPr>
              <a:t> x</a:t>
            </a:r>
            <a:r>
              <a:rPr lang="en-GB" sz="2400" i="1" baseline="-25000" dirty="0" smtClean="0">
                <a:solidFill>
                  <a:schemeClr val="tx1"/>
                </a:solidFill>
                <a:latin typeface="Times" charset="0"/>
                <a:ea typeface="Times" charset="0"/>
                <a:cs typeface="Times" charset="0"/>
              </a:rPr>
              <a:t>1=</a:t>
            </a:r>
            <a:r>
              <a:rPr lang="en-GB" sz="2400" i="1" dirty="0" smtClean="0">
                <a:solidFill>
                  <a:schemeClr val="tx1"/>
                </a:solidFill>
                <a:latin typeface="Times" charset="0"/>
                <a:ea typeface="Times" charset="0"/>
                <a:cs typeface="Times" charset="0"/>
              </a:rPr>
              <a:t>x</a:t>
            </a:r>
            <a:r>
              <a:rPr lang="en-GB" sz="2400" i="1" baseline="-25000" dirty="0" smtClean="0">
                <a:solidFill>
                  <a:schemeClr val="tx1"/>
                </a:solidFill>
                <a:latin typeface="Times" charset="0"/>
                <a:ea typeface="Times" charset="0"/>
                <a:cs typeface="Times" charset="0"/>
              </a:rPr>
              <a:t>2</a:t>
            </a:r>
            <a:endParaRPr lang="en-GB" sz="2400" i="1" dirty="0" smtClean="0">
              <a:solidFill>
                <a:schemeClr val="tx1"/>
              </a:solidFill>
              <a:latin typeface="Times" charset="0"/>
              <a:ea typeface="Times" charset="0"/>
              <a:cs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3377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04800"/>
            <a:ext cx="8458200" cy="1143000"/>
          </a:xfrm>
          <a:prstGeom prst="rect">
            <a:avLst/>
          </a:prstGeom>
        </p:spPr>
        <p:txBody>
          <a:bodyPr/>
          <a:lstStyle/>
          <a:p>
            <a:pPr algn="ctr" eaLnBrk="1" hangingPunct="1">
              <a:defRPr/>
            </a:pPr>
            <a:r>
              <a:rPr lang="en-GB" dirty="0" smtClean="0">
                <a:solidFill>
                  <a:schemeClr val="tx1"/>
                </a:solidFill>
                <a:latin typeface="+mn-lt"/>
              </a:rPr>
              <a:t>Paired samples t-test </a:t>
            </a:r>
            <a:endParaRPr lang="en-US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338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01712" y="1447800"/>
            <a:ext cx="8142288" cy="4464050"/>
          </a:xfrm>
          <a:noFill/>
          <a:effectLst>
            <a:prstShdw prst="shdw17" dist="17961" dir="2700000">
              <a:srgbClr val="1F7A7A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Clr>
                <a:srgbClr val="FF6600"/>
              </a:buClr>
            </a:pPr>
            <a:r>
              <a:rPr lang="en-GB" altLang="en-US" sz="2400" u="sng" dirty="0">
                <a:solidFill>
                  <a:schemeClr val="tx1"/>
                </a:solidFill>
              </a:rPr>
              <a:t>Disadvantage</a:t>
            </a:r>
            <a:r>
              <a:rPr lang="en-GB" altLang="en-US" sz="2400" dirty="0">
                <a:solidFill>
                  <a:schemeClr val="tx1"/>
                </a:solidFill>
              </a:rPr>
              <a:t>: Assumes data are a random sample from a population which is Normally distributed</a:t>
            </a:r>
          </a:p>
          <a:p>
            <a:pPr eaLnBrk="1" hangingPunct="1">
              <a:buClr>
                <a:srgbClr val="FF6600"/>
              </a:buClr>
            </a:pPr>
            <a:endParaRPr lang="en-GB" altLang="en-US" sz="2400" dirty="0">
              <a:solidFill>
                <a:schemeClr val="tx1"/>
              </a:solidFill>
            </a:endParaRPr>
          </a:p>
          <a:p>
            <a:pPr eaLnBrk="1" hangingPunct="1">
              <a:buClr>
                <a:srgbClr val="FF6600"/>
              </a:buClr>
            </a:pPr>
            <a:r>
              <a:rPr lang="en-GB" altLang="en-US" sz="2400" u="sng" dirty="0">
                <a:solidFill>
                  <a:schemeClr val="tx1"/>
                </a:solidFill>
              </a:rPr>
              <a:t>Advantage</a:t>
            </a:r>
            <a:r>
              <a:rPr lang="en-GB" altLang="en-US" sz="2400" dirty="0">
                <a:solidFill>
                  <a:schemeClr val="tx1"/>
                </a:solidFill>
              </a:rPr>
              <a:t>: Uses all detail of the available data, and if the data are normally distributed it is the most powerful test</a:t>
            </a:r>
          </a:p>
        </p:txBody>
      </p:sp>
    </p:spTree>
    <p:extLst>
      <p:ext uri="{BB962C8B-B14F-4D97-AF65-F5344CB8AC3E}">
        <p14:creationId xmlns:p14="http://schemas.microsoft.com/office/powerpoint/2010/main" val="168432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457200"/>
            <a:ext cx="8458200" cy="11430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GB" sz="4000" dirty="0" smtClean="0">
                <a:solidFill>
                  <a:schemeClr val="tx1"/>
                </a:solidFill>
                <a:latin typeface="+mn-lt"/>
              </a:rPr>
              <a:t>The </a:t>
            </a:r>
            <a:r>
              <a:rPr lang="en-GB" sz="4000" dirty="0" err="1" smtClean="0">
                <a:solidFill>
                  <a:schemeClr val="tx1"/>
                </a:solidFill>
                <a:latin typeface="+mn-lt"/>
              </a:rPr>
              <a:t>Wilcoxon</a:t>
            </a:r>
            <a:r>
              <a:rPr lang="en-GB" sz="4000" dirty="0" smtClean="0">
                <a:solidFill>
                  <a:schemeClr val="tx1"/>
                </a:solidFill>
                <a:latin typeface="+mn-lt"/>
              </a:rPr>
              <a:t> Signed Rank Test for Paired Comparisons </a:t>
            </a:r>
            <a:endParaRPr lang="en-US" sz="400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348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05341" y="1981200"/>
            <a:ext cx="8142288" cy="3743325"/>
          </a:xfrm>
          <a:noFill/>
          <a:effectLst>
            <a:prstShdw prst="shdw17" dist="17961" dir="2700000">
              <a:srgbClr val="1F7A7A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Clr>
                <a:srgbClr val="FF6600"/>
              </a:buClr>
            </a:pPr>
            <a:r>
              <a:rPr lang="en-GB" altLang="en-US" sz="2400" u="sng" dirty="0">
                <a:solidFill>
                  <a:schemeClr val="tx1"/>
                </a:solidFill>
              </a:rPr>
              <a:t>Disadvantage</a:t>
            </a:r>
            <a:r>
              <a:rPr lang="en-GB" altLang="en-US" sz="2400" dirty="0">
                <a:solidFill>
                  <a:schemeClr val="tx1"/>
                </a:solidFill>
              </a:rPr>
              <a:t>: Only the sign (+ or -) of any change is analysed</a:t>
            </a:r>
          </a:p>
          <a:p>
            <a:pPr eaLnBrk="1" hangingPunct="1">
              <a:buClr>
                <a:srgbClr val="FF6600"/>
              </a:buClr>
            </a:pPr>
            <a:endParaRPr lang="en-GB" altLang="en-US" sz="2400" dirty="0">
              <a:solidFill>
                <a:schemeClr val="tx1"/>
              </a:solidFill>
            </a:endParaRPr>
          </a:p>
          <a:p>
            <a:pPr eaLnBrk="1" hangingPunct="1">
              <a:buClr>
                <a:srgbClr val="FF6600"/>
              </a:buClr>
            </a:pPr>
            <a:r>
              <a:rPr lang="en-GB" altLang="en-US" sz="2400" u="sng" dirty="0">
                <a:solidFill>
                  <a:schemeClr val="tx1"/>
                </a:solidFill>
              </a:rPr>
              <a:t>Advantage</a:t>
            </a:r>
            <a:r>
              <a:rPr lang="en-GB" altLang="en-US" sz="2400" dirty="0">
                <a:solidFill>
                  <a:schemeClr val="tx1"/>
                </a:solidFill>
              </a:rPr>
              <a:t>: Easy to carry out and data can be analysed from any distribution or population</a:t>
            </a:r>
          </a:p>
        </p:txBody>
      </p:sp>
    </p:spTree>
    <p:extLst>
      <p:ext uri="{BB962C8B-B14F-4D97-AF65-F5344CB8AC3E}">
        <p14:creationId xmlns:p14="http://schemas.microsoft.com/office/powerpoint/2010/main" val="379076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81000"/>
            <a:ext cx="84582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GB" sz="4000" dirty="0" smtClean="0">
                <a:solidFill>
                  <a:schemeClr val="tx1"/>
                </a:solidFill>
                <a:latin typeface="+mn-lt"/>
              </a:rPr>
              <a:t>Paired And Not Paired Comparisons </a:t>
            </a:r>
            <a:endParaRPr lang="en-US" sz="400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358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676400"/>
            <a:ext cx="8142288" cy="4464050"/>
          </a:xfrm>
          <a:noFill/>
          <a:effectLst>
            <a:prstShdw prst="shdw17" dist="17961" dir="2700000">
              <a:srgbClr val="1F7A7A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Clr>
                <a:srgbClr val="FF6600"/>
              </a:buClr>
            </a:pPr>
            <a:r>
              <a:rPr lang="en-GB" altLang="en-US" sz="2400" dirty="0">
                <a:solidFill>
                  <a:schemeClr val="tx1"/>
                </a:solidFill>
              </a:rPr>
              <a:t>If you have the same sample measured on two separate occasions then this is a paired comparison</a:t>
            </a:r>
          </a:p>
          <a:p>
            <a:pPr eaLnBrk="1" hangingPunct="1">
              <a:buClr>
                <a:srgbClr val="FF6600"/>
              </a:buClr>
            </a:pPr>
            <a:r>
              <a:rPr lang="en-GB" altLang="en-US" sz="2400" dirty="0">
                <a:solidFill>
                  <a:schemeClr val="tx1"/>
                </a:solidFill>
              </a:rPr>
              <a:t>Two independent samples is not a paired comparison</a:t>
            </a:r>
          </a:p>
          <a:p>
            <a:pPr eaLnBrk="1" hangingPunct="1">
              <a:buClr>
                <a:srgbClr val="FF6600"/>
              </a:buClr>
            </a:pPr>
            <a:r>
              <a:rPr lang="en-GB" altLang="en-US" sz="2400" dirty="0">
                <a:solidFill>
                  <a:schemeClr val="tx1"/>
                </a:solidFill>
              </a:rPr>
              <a:t>Different samples which are ‘matched’ by age and gender are paired</a:t>
            </a:r>
          </a:p>
          <a:p>
            <a:pPr eaLnBrk="1" hangingPunct="1">
              <a:buClr>
                <a:srgbClr val="FF6600"/>
              </a:buClr>
            </a:pPr>
            <a:endParaRPr lang="en-GB" alt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2255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41325"/>
            <a:ext cx="8458200" cy="11430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GB" sz="4000" dirty="0" smtClean="0">
                <a:solidFill>
                  <a:schemeClr val="tx1"/>
                </a:solidFill>
                <a:latin typeface="+mn-lt"/>
              </a:rPr>
              <a:t>The </a:t>
            </a:r>
            <a:r>
              <a:rPr lang="en-GB" sz="4000" dirty="0" err="1" smtClean="0">
                <a:solidFill>
                  <a:schemeClr val="tx1"/>
                </a:solidFill>
                <a:latin typeface="+mn-lt"/>
              </a:rPr>
              <a:t>Wilcoxon</a:t>
            </a:r>
            <a:r>
              <a:rPr lang="en-GB" sz="4000" dirty="0" smtClean="0">
                <a:solidFill>
                  <a:schemeClr val="tx1"/>
                </a:solidFill>
                <a:latin typeface="+mn-lt"/>
              </a:rPr>
              <a:t> Signed Rank Test for Paired Comparisons </a:t>
            </a:r>
            <a:endParaRPr lang="en-US" sz="400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368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905000"/>
            <a:ext cx="8142288" cy="4724400"/>
          </a:xfrm>
          <a:noFill/>
          <a:effectLst>
            <a:prstShdw prst="shdw17" dist="17961" dir="2700000">
              <a:srgbClr val="1F7A7A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Clr>
                <a:srgbClr val="FF6600"/>
              </a:buClr>
            </a:pPr>
            <a:r>
              <a:rPr lang="en-GB" altLang="en-US" sz="2400" dirty="0">
                <a:solidFill>
                  <a:schemeClr val="tx1"/>
                </a:solidFill>
              </a:rPr>
              <a:t>Similar calculation to the Wilcoxon Signed Rank test, only the differences in the paired results are </a:t>
            </a:r>
            <a:r>
              <a:rPr lang="en-GB" altLang="en-US" sz="2400" dirty="0" smtClean="0">
                <a:solidFill>
                  <a:schemeClr val="tx1"/>
                </a:solidFill>
              </a:rPr>
              <a:t>ranked</a:t>
            </a:r>
          </a:p>
          <a:p>
            <a:pPr eaLnBrk="1" hangingPunct="1">
              <a:buClr>
                <a:srgbClr val="FF6600"/>
              </a:buClr>
            </a:pPr>
            <a:r>
              <a:rPr lang="en-GB" altLang="en-US" sz="2400" dirty="0">
                <a:solidFill>
                  <a:schemeClr val="tx1"/>
                </a:solidFill>
              </a:rPr>
              <a:t>	A group of 10 patients with chronic anxiety receive sessions of cognitive therapy. Quality of Life scores are measured before and after therapy.</a:t>
            </a:r>
          </a:p>
          <a:p>
            <a:pPr eaLnBrk="1" hangingPunct="1">
              <a:buClr>
                <a:srgbClr val="FF6600"/>
              </a:buClr>
            </a:pPr>
            <a:endParaRPr lang="en-GB" alt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765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5790904"/>
              </p:ext>
            </p:extLst>
          </p:nvPr>
        </p:nvGraphicFramePr>
        <p:xfrm>
          <a:off x="1258887" y="1524000"/>
          <a:ext cx="4837113" cy="4267195"/>
        </p:xfrm>
        <a:graphic>
          <a:graphicData uri="http://schemas.openxmlformats.org/drawingml/2006/table">
            <a:tbl>
              <a:tblPr/>
              <a:tblGrid>
                <a:gridCol w="967423"/>
                <a:gridCol w="967422"/>
                <a:gridCol w="967423"/>
                <a:gridCol w="967422"/>
                <a:gridCol w="967423"/>
              </a:tblGrid>
              <a:tr h="488717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QoL</a:t>
                      </a:r>
                      <a:r>
                        <a:rPr kumimoji="0" lang="en-GB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 Score</a:t>
                      </a:r>
                    </a:p>
                  </a:txBody>
                  <a:tcPr marL="9525" marR="9525" marT="9525" marB="0" anchor="ctr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</a:endParaRPr>
                    </a:p>
                  </a:txBody>
                  <a:tcPr marL="9525" marR="9525" marT="9525" marB="0" anchor="ctr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</a:endParaRPr>
                    </a:p>
                  </a:txBody>
                  <a:tcPr marL="9525" marR="9525" marT="9525" marB="0" anchor="ctr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</a:endParaRPr>
                    </a:p>
                  </a:txBody>
                  <a:tcPr marL="9525" marR="9525" marT="9525" marB="0" anchor="ctr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349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x1</a:t>
                      </a:r>
                      <a:endParaRPr kumimoji="0" lang="en-GB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x2</a:t>
                      </a:r>
                      <a:endParaRPr kumimoji="0" lang="en-GB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Diff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Rank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-/+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349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6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9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3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5.5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+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349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5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12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7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10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+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349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3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9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6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9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+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349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4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9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5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8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+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349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2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3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1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4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+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349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1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1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0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3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tied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349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3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2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-1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2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-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349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8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12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4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7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+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349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6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9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3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5.5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+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349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12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10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-2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1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-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993775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GB" sz="40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Wilcoxon</a:t>
            </a:r>
            <a:r>
              <a:rPr lang="en-GB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Signed Rank Test example</a:t>
            </a:r>
            <a:endParaRPr lang="en-GB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324600" y="2133600"/>
            <a:ext cx="1512888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W</a:t>
            </a:r>
            <a:r>
              <a:rPr lang="en-GB" sz="20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-</a:t>
            </a:r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= 2</a:t>
            </a:r>
          </a:p>
          <a:p>
            <a:pPr>
              <a:defRPr/>
            </a:pPr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W</a:t>
            </a:r>
            <a:r>
              <a:rPr lang="en-GB" sz="20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+</a:t>
            </a:r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= 7</a:t>
            </a:r>
          </a:p>
          <a:p>
            <a:pPr>
              <a:defRPr/>
            </a:pPr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1 tied</a:t>
            </a:r>
          </a:p>
        </p:txBody>
      </p:sp>
    </p:spTree>
    <p:extLst>
      <p:ext uri="{BB962C8B-B14F-4D97-AF65-F5344CB8AC3E}">
        <p14:creationId xmlns:p14="http://schemas.microsoft.com/office/powerpoint/2010/main" val="1448844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52400"/>
            <a:ext cx="7467600" cy="1280890"/>
          </a:xfrm>
        </p:spPr>
        <p:txBody>
          <a:bodyPr/>
          <a:lstStyle/>
          <a:p>
            <a:r>
              <a:rPr lang="en-US" dirty="0" smtClean="0"/>
              <a:t>Stata output: Wilcoxon vs. t-test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599" y="1066800"/>
            <a:ext cx="4545317" cy="32766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3810000"/>
            <a:ext cx="5034880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441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55588" y="222477"/>
            <a:ext cx="84582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GB" sz="3200" dirty="0" smtClean="0">
                <a:solidFill>
                  <a:schemeClr val="tx1"/>
                </a:solidFill>
              </a:rPr>
              <a:t>Mann-Whitney test</a:t>
            </a:r>
            <a:r>
              <a:rPr lang="el-GR" sz="3200" dirty="0">
                <a:solidFill>
                  <a:schemeClr val="tx1"/>
                </a:solidFill>
              </a:rPr>
              <a:t> </a:t>
            </a:r>
            <a:r>
              <a:rPr lang="el-GR" sz="3200" dirty="0" smtClean="0">
                <a:solidFill>
                  <a:schemeClr val="tx1"/>
                </a:solidFill>
              </a:rPr>
              <a:t>Ξ</a:t>
            </a:r>
            <a:r>
              <a:rPr lang="en-GB" sz="3200" dirty="0" smtClean="0">
                <a:solidFill>
                  <a:schemeClr val="tx1"/>
                </a:solidFill>
              </a:rPr>
              <a:t> Wilcoxon Rank Sum </a:t>
            </a:r>
            <a:endParaRPr lang="en-US" sz="3200" dirty="0" smtClean="0">
              <a:solidFill>
                <a:schemeClr val="tx1"/>
              </a:solidFill>
            </a:endParaRPr>
          </a:p>
        </p:txBody>
      </p:sp>
      <p:sp>
        <p:nvSpPr>
          <p:cNvPr id="3420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3544" y="1309234"/>
            <a:ext cx="8730456" cy="4724400"/>
          </a:xfrm>
          <a:noFill/>
          <a:effectLst>
            <a:prstShdw prst="shdw17" dist="17961" dir="2700000">
              <a:srgbClr val="1F7A7A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Clr>
                <a:srgbClr val="FF6600"/>
              </a:buClr>
              <a:defRPr/>
            </a:pPr>
            <a:r>
              <a:rPr lang="en-GB" sz="2400" dirty="0" smtClean="0">
                <a:solidFill>
                  <a:schemeClr val="tx1"/>
                </a:solidFill>
                <a:latin typeface="+mj-lt"/>
              </a:rPr>
              <a:t>Henry Mann, professor of mathematics @ Ohio State &amp; Don Whitney was his student</a:t>
            </a:r>
          </a:p>
          <a:p>
            <a:pPr marL="609600" indent="-609600" eaLnBrk="1" hangingPunct="1">
              <a:lnSpc>
                <a:spcPct val="90000"/>
              </a:lnSpc>
              <a:buClr>
                <a:srgbClr val="FF6600"/>
              </a:buClr>
              <a:defRPr/>
            </a:pPr>
            <a:r>
              <a:rPr lang="en-GB" sz="2400" dirty="0" smtClean="0">
                <a:solidFill>
                  <a:schemeClr val="tx1"/>
                </a:solidFill>
                <a:latin typeface="+mj-lt"/>
              </a:rPr>
              <a:t>Used when we want to compare two unrelated or INDEPENDENT groups</a:t>
            </a:r>
          </a:p>
          <a:p>
            <a:pPr marL="609600" indent="-609600" eaLnBrk="1" hangingPunct="1">
              <a:lnSpc>
                <a:spcPct val="90000"/>
              </a:lnSpc>
              <a:buClr>
                <a:srgbClr val="FF6600"/>
              </a:buClr>
              <a:defRPr/>
            </a:pPr>
            <a:r>
              <a:rPr lang="en-GB" sz="2400" dirty="0" smtClean="0">
                <a:solidFill>
                  <a:schemeClr val="tx1"/>
                </a:solidFill>
                <a:latin typeface="+mj-lt"/>
              </a:rPr>
              <a:t>For parametric data you would use the unpaired (independent) samples t-test</a:t>
            </a:r>
          </a:p>
          <a:p>
            <a:pPr marL="609600" indent="-609600" eaLnBrk="1" hangingPunct="1">
              <a:lnSpc>
                <a:spcPct val="90000"/>
              </a:lnSpc>
              <a:buClr>
                <a:srgbClr val="FF6600"/>
              </a:buClr>
              <a:defRPr/>
            </a:pPr>
            <a:r>
              <a:rPr lang="en-GB" sz="2400" dirty="0" smtClean="0">
                <a:solidFill>
                  <a:schemeClr val="tx1"/>
                </a:solidFill>
                <a:latin typeface="+mj-lt"/>
              </a:rPr>
              <a:t>The assumptions of the t-test were:</a:t>
            </a:r>
          </a:p>
          <a:p>
            <a:pPr marL="1371600" lvl="2" indent="-457200" eaLnBrk="1" hangingPunct="1">
              <a:lnSpc>
                <a:spcPct val="90000"/>
              </a:lnSpc>
              <a:buClr>
                <a:srgbClr val="FF6600"/>
              </a:buClr>
              <a:buFontTx/>
              <a:buAutoNum type="arabicPeriod"/>
              <a:defRPr/>
            </a:pPr>
            <a:r>
              <a:rPr lang="en-GB" sz="2400" dirty="0" smtClean="0">
                <a:solidFill>
                  <a:schemeClr val="tx1"/>
                </a:solidFill>
                <a:latin typeface="+mj-lt"/>
              </a:rPr>
              <a:t>The distribution of the measure in each group is approx Normally distributed</a:t>
            </a:r>
          </a:p>
          <a:p>
            <a:pPr marL="1371600" lvl="2" indent="-457200" eaLnBrk="1" hangingPunct="1">
              <a:lnSpc>
                <a:spcPct val="90000"/>
              </a:lnSpc>
              <a:buClr>
                <a:srgbClr val="FF6600"/>
              </a:buClr>
              <a:buFontTx/>
              <a:buAutoNum type="arabicPeriod"/>
              <a:defRPr/>
            </a:pPr>
            <a:r>
              <a:rPr lang="en-GB" sz="2400" dirty="0" smtClean="0">
                <a:solidFill>
                  <a:schemeClr val="tx1"/>
                </a:solidFill>
                <a:latin typeface="+mj-lt"/>
              </a:rPr>
              <a:t>The variances are similar</a:t>
            </a:r>
          </a:p>
        </p:txBody>
      </p:sp>
      <p:pic>
        <p:nvPicPr>
          <p:cNvPr id="29700" name="Picture 5" descr="Henry B. Mann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5497513"/>
            <a:ext cx="828675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1" name="TextBox 1"/>
          <p:cNvSpPr txBox="1">
            <a:spLocks noChangeArrowheads="1"/>
          </p:cNvSpPr>
          <p:nvPr/>
        </p:nvSpPr>
        <p:spPr bwMode="auto">
          <a:xfrm>
            <a:off x="6475868" y="6321426"/>
            <a:ext cx="1008062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en-GB" altLang="en-US" sz="1100"/>
              <a:t>HB Mann</a:t>
            </a:r>
          </a:p>
        </p:txBody>
      </p:sp>
    </p:spTree>
    <p:extLst>
      <p:ext uri="{BB962C8B-B14F-4D97-AF65-F5344CB8AC3E}">
        <p14:creationId xmlns:p14="http://schemas.microsoft.com/office/powerpoint/2010/main" val="1079767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Parametric vs. non-parametric (distribution free) tests</a:t>
            </a:r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>
          <a:xfrm>
            <a:off x="1219200" y="2133600"/>
            <a:ext cx="7315200" cy="3777622"/>
          </a:xfrm>
        </p:spPr>
        <p:txBody>
          <a:bodyPr/>
          <a:lstStyle/>
          <a:p>
            <a:r>
              <a:rPr lang="en-US" altLang="en-US" sz="2400" dirty="0" smtClean="0"/>
              <a:t>Non parametric tests:</a:t>
            </a:r>
          </a:p>
          <a:p>
            <a:pPr lvl="1"/>
            <a:r>
              <a:rPr lang="en-US" altLang="en-US" sz="2000" dirty="0" smtClean="0"/>
              <a:t>No normality requirement</a:t>
            </a:r>
          </a:p>
          <a:p>
            <a:pPr lvl="1"/>
            <a:r>
              <a:rPr lang="en-US" altLang="en-US" sz="2000" dirty="0" smtClean="0"/>
              <a:t>Do require that the underlying distributions being compared have the same basic shape</a:t>
            </a:r>
          </a:p>
          <a:p>
            <a:pPr lvl="1"/>
            <a:r>
              <a:rPr lang="en-US" altLang="en-US" sz="2000" dirty="0" smtClean="0"/>
              <a:t>Ranks are less sensitive to outliers and to measurement error</a:t>
            </a:r>
          </a:p>
          <a:p>
            <a:r>
              <a:rPr lang="en-US" altLang="en-US" sz="2400" dirty="0" smtClean="0"/>
              <a:t>If the underlying distributions are approximately normal, then the parametric tests are more powerful</a:t>
            </a:r>
          </a:p>
          <a:p>
            <a:pPr>
              <a:buFont typeface="Arial" charset="0"/>
              <a:buNone/>
            </a:pPr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584402-C1D8-4B36-8CBF-AA271EE5C6E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004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1" y="-7257"/>
            <a:ext cx="8961437" cy="1143000"/>
          </a:xfrm>
          <a:prstGeom prst="rect">
            <a:avLst/>
          </a:prstGeom>
        </p:spPr>
        <p:txBody>
          <a:bodyPr/>
          <a:lstStyle/>
          <a:p>
            <a:pPr algn="ctr" eaLnBrk="1" hangingPunct="1">
              <a:defRPr/>
            </a:pPr>
            <a:r>
              <a:rPr lang="en-GB" dirty="0" smtClean="0">
                <a:solidFill>
                  <a:schemeClr val="tx1"/>
                </a:solidFill>
              </a:rPr>
              <a:t>Wilcoxon (Mann-Whitney) Rank Sum Example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430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599" y="1524000"/>
            <a:ext cx="8351837" cy="4724400"/>
          </a:xfrm>
          <a:noFill/>
          <a:effectLst>
            <a:prstShdw prst="shdw17" dist="17961" dir="2700000">
              <a:srgbClr val="1F7A7A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>
              <a:buClr>
                <a:srgbClr val="FF6600"/>
              </a:buClr>
            </a:pPr>
            <a:r>
              <a:rPr lang="en-GB" altLang="en-US" sz="2800" dirty="0">
                <a:solidFill>
                  <a:schemeClr val="tx1"/>
                </a:solidFill>
                <a:latin typeface="+mj-lt"/>
              </a:rPr>
              <a:t>The following data shows the number </a:t>
            </a:r>
            <a:r>
              <a:rPr lang="en-GB" altLang="en-US" sz="2800" dirty="0" smtClean="0">
                <a:solidFill>
                  <a:schemeClr val="tx1"/>
                </a:solidFill>
                <a:latin typeface="+mj-lt"/>
              </a:rPr>
              <a:t>of </a:t>
            </a:r>
            <a:r>
              <a:rPr lang="en-GB" altLang="en-US" sz="2800" dirty="0">
                <a:solidFill>
                  <a:schemeClr val="tx1"/>
                </a:solidFill>
                <a:latin typeface="+mj-lt"/>
              </a:rPr>
              <a:t>alcohol units per week collected in a </a:t>
            </a:r>
            <a:r>
              <a:rPr lang="en-GB" altLang="en-US" sz="2800" dirty="0" smtClean="0">
                <a:solidFill>
                  <a:schemeClr val="tx1"/>
                </a:solidFill>
                <a:latin typeface="+mj-lt"/>
              </a:rPr>
              <a:t>survey</a:t>
            </a:r>
            <a:r>
              <a:rPr lang="en-GB" altLang="en-US" sz="2800" dirty="0">
                <a:solidFill>
                  <a:schemeClr val="tx1"/>
                </a:solidFill>
                <a:latin typeface="+mj-lt"/>
              </a:rPr>
              <a:t>:</a:t>
            </a:r>
          </a:p>
          <a:p>
            <a:pPr>
              <a:buClr>
                <a:srgbClr val="FF6600"/>
              </a:buClr>
            </a:pPr>
            <a:r>
              <a:rPr lang="en-GB" altLang="en-US" sz="2800" dirty="0" smtClean="0">
                <a:solidFill>
                  <a:schemeClr val="tx1"/>
                </a:solidFill>
                <a:latin typeface="+mj-lt"/>
              </a:rPr>
              <a:t>Men </a:t>
            </a:r>
            <a:r>
              <a:rPr lang="en-GB" altLang="en-US" sz="2800" dirty="0">
                <a:solidFill>
                  <a:schemeClr val="tx1"/>
                </a:solidFill>
                <a:latin typeface="+mj-lt"/>
              </a:rPr>
              <a:t>(n=13): 0,0,1,5,10,30,45,5,5,1,0,0,0</a:t>
            </a:r>
          </a:p>
          <a:p>
            <a:pPr>
              <a:buClr>
                <a:srgbClr val="FF6600"/>
              </a:buClr>
            </a:pPr>
            <a:r>
              <a:rPr lang="en-GB" altLang="en-US" sz="2800" dirty="0">
                <a:solidFill>
                  <a:schemeClr val="tx1"/>
                </a:solidFill>
                <a:latin typeface="+mj-lt"/>
              </a:rPr>
              <a:t>Women (n=14): 0,0,0,0,1,5,4,1,0,0,3,20,0,0</a:t>
            </a:r>
          </a:p>
          <a:p>
            <a:pPr>
              <a:buClr>
                <a:srgbClr val="FF6600"/>
              </a:buClr>
            </a:pPr>
            <a:endParaRPr lang="en-GB" altLang="en-US" sz="2800" dirty="0">
              <a:solidFill>
                <a:schemeClr val="tx1"/>
              </a:solidFill>
              <a:latin typeface="+mj-lt"/>
            </a:endParaRPr>
          </a:p>
          <a:p>
            <a:pPr>
              <a:buClr>
                <a:srgbClr val="FF6600"/>
              </a:buClr>
            </a:pPr>
            <a:r>
              <a:rPr lang="en-GB" altLang="en-US" sz="2800" dirty="0">
                <a:solidFill>
                  <a:schemeClr val="tx1"/>
                </a:solidFill>
                <a:latin typeface="+mj-lt"/>
              </a:rPr>
              <a:t>Is the amount greater in men compared </a:t>
            </a:r>
            <a:r>
              <a:rPr lang="en-GB" altLang="en-US" sz="2800" dirty="0" smtClean="0">
                <a:solidFill>
                  <a:schemeClr val="tx1"/>
                </a:solidFill>
                <a:latin typeface="+mj-lt"/>
              </a:rPr>
              <a:t>to </a:t>
            </a:r>
            <a:r>
              <a:rPr lang="en-GB" altLang="en-US" sz="2800" dirty="0">
                <a:solidFill>
                  <a:schemeClr val="tx1"/>
                </a:solidFill>
                <a:latin typeface="+mj-lt"/>
              </a:rPr>
              <a:t>women</a:t>
            </a:r>
            <a:r>
              <a:rPr lang="en-GB" altLang="en-US" sz="2800" dirty="0" smtClean="0">
                <a:solidFill>
                  <a:schemeClr val="tx1"/>
                </a:solidFill>
                <a:latin typeface="+mj-lt"/>
              </a:rPr>
              <a:t>?</a:t>
            </a:r>
          </a:p>
          <a:p>
            <a:pPr>
              <a:buClr>
                <a:srgbClr val="FF6600"/>
              </a:buClr>
            </a:pPr>
            <a:r>
              <a:rPr lang="en-GB" altLang="en-US" sz="2800" dirty="0" smtClean="0">
                <a:solidFill>
                  <a:schemeClr val="tx1"/>
                </a:solidFill>
                <a:latin typeface="Times" charset="0"/>
                <a:ea typeface="Times" charset="0"/>
                <a:cs typeface="Times" charset="0"/>
              </a:rPr>
              <a:t>STATA: </a:t>
            </a:r>
            <a:r>
              <a:rPr lang="en-GB" altLang="en-US" sz="2800" dirty="0" err="1" smtClean="0">
                <a:solidFill>
                  <a:schemeClr val="tx1"/>
                </a:solidFill>
                <a:latin typeface="Times" charset="0"/>
                <a:ea typeface="Times" charset="0"/>
                <a:cs typeface="Times" charset="0"/>
              </a:rPr>
              <a:t>ranksum</a:t>
            </a:r>
            <a:r>
              <a:rPr lang="en-GB" altLang="en-US" sz="2800" dirty="0" smtClean="0">
                <a:solidFill>
                  <a:schemeClr val="tx1"/>
                </a:solidFill>
                <a:latin typeface="Times" charset="0"/>
                <a:ea typeface="Times" charset="0"/>
                <a:cs typeface="Times" charset="0"/>
              </a:rPr>
              <a:t> Alcohol, by(Gender)</a:t>
            </a:r>
            <a:endParaRPr lang="en-GB" altLang="en-US" sz="2800" dirty="0">
              <a:solidFill>
                <a:schemeClr val="tx1"/>
              </a:solidFill>
              <a:latin typeface="Times" charset="0"/>
              <a:ea typeface="Times" charset="0"/>
              <a:cs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9673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684" y="609600"/>
            <a:ext cx="4382487" cy="381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5687" y="3831191"/>
            <a:ext cx="5892800" cy="3055838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990600" y="0"/>
            <a:ext cx="7467600" cy="609600"/>
          </a:xfrm>
          <a:prstGeom prst="rect">
            <a:avLst/>
          </a:prstGeom>
        </p:spPr>
        <p:txBody>
          <a:bodyPr/>
          <a:lstStyle>
            <a:lvl1pPr algn="l" defTabSz="457200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  <a:lvl2pPr algn="l" defTabSz="457200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Arial" charset="0"/>
              </a:defRPr>
            </a:lvl2pPr>
            <a:lvl3pPr algn="l" defTabSz="457200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Arial" charset="0"/>
              </a:defRPr>
            </a:lvl3pPr>
            <a:lvl4pPr algn="l" defTabSz="457200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Arial" charset="0"/>
              </a:defRPr>
            </a:lvl4pPr>
            <a:lvl5pPr algn="l" defTabSz="457200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Arial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eaLnBrk="1" hangingPunct="1"/>
            <a:r>
              <a:rPr lang="en-US" dirty="0" smtClean="0"/>
              <a:t>Stata output: Wilcoxon vs. t-test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6994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-4763" y="-4763"/>
            <a:ext cx="9147176" cy="6838951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spcBef>
                <a:spcPct val="20000"/>
              </a:spcBef>
              <a:buFont typeface="Tahoma" charset="0"/>
              <a:buChar char="–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spcBef>
                <a:spcPct val="20000"/>
              </a:spcBef>
              <a:buFont typeface="Tahoma" charset="0"/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charset="2"/>
              <a:buChar char="v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charset="2"/>
              <a:buChar char="v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charset="2"/>
              <a:buChar char="v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charset="2"/>
              <a:buChar char="v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charset="2"/>
              <a:buChar char="v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800"/>
          </a:p>
        </p:txBody>
      </p:sp>
      <p:sp>
        <p:nvSpPr>
          <p:cNvPr id="3078" name="Text Box 8"/>
          <p:cNvSpPr txBox="1">
            <a:spLocks noChangeArrowheads="1"/>
          </p:cNvSpPr>
          <p:nvPr/>
        </p:nvSpPr>
        <p:spPr bwMode="auto">
          <a:xfrm>
            <a:off x="985612" y="304800"/>
            <a:ext cx="799147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spcBef>
                <a:spcPct val="20000"/>
              </a:spcBef>
              <a:buFont typeface="Tahoma" charset="0"/>
              <a:buChar char="–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spcBef>
                <a:spcPct val="20000"/>
              </a:spcBef>
              <a:buFont typeface="Tahoma" charset="0"/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charset="2"/>
              <a:buChar char="v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charset="2"/>
              <a:buChar char="v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charset="2"/>
              <a:buChar char="v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charset="2"/>
              <a:buChar char="v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charset="2"/>
              <a:buChar char="v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GB" altLang="en-US" sz="4400" dirty="0" smtClean="0">
                <a:latin typeface="+mj-lt"/>
              </a:rPr>
              <a:t>Other </a:t>
            </a:r>
            <a:r>
              <a:rPr lang="en-GB" altLang="en-US" sz="4400" dirty="0" err="1" smtClean="0">
                <a:latin typeface="+mj-lt"/>
              </a:rPr>
              <a:t>NonParametric</a:t>
            </a:r>
            <a:r>
              <a:rPr lang="en-GB" altLang="en-US" sz="4400" dirty="0" smtClean="0">
                <a:latin typeface="+mj-lt"/>
              </a:rPr>
              <a:t> </a:t>
            </a:r>
            <a:r>
              <a:rPr lang="en-GB" altLang="en-US" sz="4400" dirty="0">
                <a:latin typeface="+mj-lt"/>
              </a:rPr>
              <a:t>Methods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838200" y="1600200"/>
            <a:ext cx="7713647" cy="32766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1F7A7A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charset="2"/>
              <a:buChar char="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FF6600"/>
              </a:buClr>
            </a:pPr>
            <a:r>
              <a:rPr lang="en-GB" altLang="en-US" sz="2400" dirty="0" smtClean="0">
                <a:solidFill>
                  <a:schemeClr val="tx1"/>
                </a:solidFill>
              </a:rPr>
              <a:t>Sign Test </a:t>
            </a:r>
          </a:p>
          <a:p>
            <a:pPr eaLnBrk="1" hangingPunct="1">
              <a:lnSpc>
                <a:spcPct val="90000"/>
              </a:lnSpc>
              <a:buClr>
                <a:srgbClr val="FF6600"/>
              </a:buClr>
            </a:pPr>
            <a:r>
              <a:rPr lang="en-GB" altLang="en-US" sz="2400" dirty="0" smtClean="0">
                <a:solidFill>
                  <a:schemeClr val="tx1"/>
                </a:solidFill>
              </a:rPr>
              <a:t>Median Test</a:t>
            </a:r>
          </a:p>
          <a:p>
            <a:pPr eaLnBrk="1" hangingPunct="1">
              <a:lnSpc>
                <a:spcPct val="90000"/>
              </a:lnSpc>
              <a:buClr>
                <a:srgbClr val="FF6600"/>
              </a:buClr>
            </a:pPr>
            <a:r>
              <a:rPr lang="en-GB" altLang="en-US" sz="2400" dirty="0" smtClean="0">
                <a:solidFill>
                  <a:schemeClr val="tx1"/>
                </a:solidFill>
              </a:rPr>
              <a:t>Chi-squared test </a:t>
            </a:r>
            <a:r>
              <a:rPr lang="mr-IN" altLang="en-US" sz="2400" dirty="0" smtClean="0">
                <a:solidFill>
                  <a:schemeClr val="tx1"/>
                </a:solidFill>
              </a:rPr>
              <a:t>–</a:t>
            </a:r>
            <a:r>
              <a:rPr lang="en-GB" altLang="en-US" sz="2400" dirty="0" smtClean="0">
                <a:solidFill>
                  <a:schemeClr val="tx1"/>
                </a:solidFill>
              </a:rPr>
              <a:t> next week!!</a:t>
            </a:r>
          </a:p>
          <a:p>
            <a:pPr eaLnBrk="1" hangingPunct="1">
              <a:lnSpc>
                <a:spcPct val="90000"/>
              </a:lnSpc>
              <a:buClr>
                <a:srgbClr val="FF6600"/>
              </a:buClr>
            </a:pPr>
            <a:r>
              <a:rPr lang="en-GB" altLang="en-US" sz="2400" dirty="0" smtClean="0">
                <a:solidFill>
                  <a:schemeClr val="tx1"/>
                </a:solidFill>
              </a:rPr>
              <a:t>Spearman’s Rank Correlation Coefficient </a:t>
            </a:r>
            <a:r>
              <a:rPr lang="mr-IN" altLang="en-US" sz="2400" dirty="0" smtClean="0">
                <a:solidFill>
                  <a:schemeClr val="tx1"/>
                </a:solidFill>
              </a:rPr>
              <a:t>–</a:t>
            </a:r>
            <a:r>
              <a:rPr lang="en-GB" altLang="en-US" sz="2400" dirty="0" smtClean="0">
                <a:solidFill>
                  <a:schemeClr val="tx1"/>
                </a:solidFill>
              </a:rPr>
              <a:t> in 2 weeks when we tackle regression!</a:t>
            </a:r>
          </a:p>
        </p:txBody>
      </p:sp>
    </p:spTree>
    <p:extLst>
      <p:ext uri="{BB962C8B-B14F-4D97-AF65-F5344CB8AC3E}">
        <p14:creationId xmlns:p14="http://schemas.microsoft.com/office/powerpoint/2010/main" val="937815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69875"/>
            <a:ext cx="8964613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GB" sz="4000" dirty="0" smtClean="0">
                <a:solidFill>
                  <a:schemeClr val="tx1"/>
                </a:solidFill>
              </a:rPr>
              <a:t>What are nonparametric tests? </a:t>
            </a:r>
            <a:endParaRPr lang="en-US" sz="4000" dirty="0" smtClean="0">
              <a:solidFill>
                <a:schemeClr val="tx1"/>
              </a:solidFill>
            </a:endParaRPr>
          </a:p>
        </p:txBody>
      </p:sp>
      <p:sp>
        <p:nvSpPr>
          <p:cNvPr id="3123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79941" y="1388836"/>
            <a:ext cx="8142288" cy="2663825"/>
          </a:xfrm>
          <a:noFill/>
          <a:effectLst>
            <a:prstShdw prst="shdw17" dist="17961" dir="2700000">
              <a:srgbClr val="1F7A7A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Aft>
                <a:spcPts val="1200"/>
              </a:spcAft>
              <a:buClr>
                <a:srgbClr val="FF6600"/>
              </a:buClr>
              <a:defRPr/>
            </a:pPr>
            <a:r>
              <a:rPr lang="en-GB" sz="2400" dirty="0" smtClean="0">
                <a:solidFill>
                  <a:schemeClr val="tx1"/>
                </a:solidFill>
              </a:rPr>
              <a:t>‘Parametric’ tests involve estimating parameters such as the mean, and assume that distribution of sample means are ‘normally’ distributed</a:t>
            </a:r>
          </a:p>
          <a:p>
            <a:pPr eaLnBrk="1" hangingPunct="1">
              <a:spcAft>
                <a:spcPts val="1200"/>
              </a:spcAft>
              <a:buClr>
                <a:srgbClr val="FF6600"/>
              </a:buClr>
              <a:defRPr/>
            </a:pPr>
            <a:r>
              <a:rPr lang="en-GB" sz="2400" dirty="0" smtClean="0">
                <a:solidFill>
                  <a:schemeClr val="tx1"/>
                </a:solidFill>
              </a:rPr>
              <a:t>Often data does not follow a Normal distribution e.g.; number of cigarettes smoked, health costs, etc.</a:t>
            </a:r>
          </a:p>
          <a:p>
            <a:pPr eaLnBrk="1" hangingPunct="1">
              <a:buClr>
                <a:srgbClr val="FF6600"/>
              </a:buClr>
              <a:defRPr/>
            </a:pPr>
            <a:r>
              <a:rPr lang="en-GB" sz="2400" dirty="0" smtClean="0">
                <a:solidFill>
                  <a:schemeClr val="tx1"/>
                </a:solidFill>
              </a:rPr>
              <a:t>Positively skewed distributions</a:t>
            </a:r>
          </a:p>
        </p:txBody>
      </p:sp>
      <p:sp>
        <p:nvSpPr>
          <p:cNvPr id="5124" name="Freeform 3"/>
          <p:cNvSpPr>
            <a:spLocks/>
          </p:cNvSpPr>
          <p:nvPr/>
        </p:nvSpPr>
        <p:spPr bwMode="auto">
          <a:xfrm>
            <a:off x="4267200" y="4572000"/>
            <a:ext cx="4152900" cy="1697038"/>
          </a:xfrm>
          <a:custGeom>
            <a:avLst/>
            <a:gdLst>
              <a:gd name="T0" fmla="*/ 0 w 1337481"/>
              <a:gd name="T1" fmla="*/ 643713 h 642408"/>
              <a:gd name="T2" fmla="*/ 122608 w 1337481"/>
              <a:gd name="T3" fmla="*/ 575304 h 642408"/>
              <a:gd name="T4" fmla="*/ 313332 w 1337481"/>
              <a:gd name="T5" fmla="*/ 219584 h 642408"/>
              <a:gd name="T6" fmla="*/ 517678 w 1337481"/>
              <a:gd name="T7" fmla="*/ 680 h 642408"/>
              <a:gd name="T8" fmla="*/ 694779 w 1337481"/>
              <a:gd name="T9" fmla="*/ 287991 h 642408"/>
              <a:gd name="T10" fmla="*/ 939995 w 1337481"/>
              <a:gd name="T11" fmla="*/ 506897 h 642408"/>
              <a:gd name="T12" fmla="*/ 1335064 w 1337481"/>
              <a:gd name="T13" fmla="*/ 630031 h 642408"/>
              <a:gd name="T14" fmla="*/ 1335064 w 1337481"/>
              <a:gd name="T15" fmla="*/ 630031 h 64240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337481" h="642408">
                <a:moveTo>
                  <a:pt x="0" y="642122"/>
                </a:moveTo>
                <a:cubicBezTo>
                  <a:pt x="35256" y="643259"/>
                  <a:pt x="70513" y="644397"/>
                  <a:pt x="122830" y="573883"/>
                </a:cubicBezTo>
                <a:cubicBezTo>
                  <a:pt x="175147" y="503369"/>
                  <a:pt x="247935" y="314575"/>
                  <a:pt x="313899" y="219041"/>
                </a:cubicBezTo>
                <a:cubicBezTo>
                  <a:pt x="379863" y="123507"/>
                  <a:pt x="454926" y="-10696"/>
                  <a:pt x="518615" y="677"/>
                </a:cubicBezTo>
                <a:cubicBezTo>
                  <a:pt x="582304" y="12050"/>
                  <a:pt x="625523" y="203119"/>
                  <a:pt x="696036" y="287280"/>
                </a:cubicBezTo>
                <a:cubicBezTo>
                  <a:pt x="766550" y="371441"/>
                  <a:pt x="834789" y="448778"/>
                  <a:pt x="941696" y="505644"/>
                </a:cubicBezTo>
                <a:cubicBezTo>
                  <a:pt x="1048603" y="562510"/>
                  <a:pt x="1337481" y="628474"/>
                  <a:pt x="1337481" y="628474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394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8" name="Rectangle 4"/>
          <p:cNvSpPr>
            <a:spLocks noGrp="1" noChangeArrowheads="1"/>
          </p:cNvSpPr>
          <p:nvPr>
            <p:ph type="title"/>
          </p:nvPr>
        </p:nvSpPr>
        <p:spPr>
          <a:xfrm>
            <a:off x="1371600" y="1025717"/>
            <a:ext cx="9036495" cy="131248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GB" sz="3600" dirty="0" smtClean="0">
                <a:solidFill>
                  <a:schemeClr val="tx1"/>
                </a:solidFill>
                <a:latin typeface="+mn-lt"/>
              </a:rPr>
              <a:t>A positively skewed distribution</a:t>
            </a:r>
            <a:endParaRPr lang="en-US" sz="3600" dirty="0" smtClean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6147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1916113"/>
            <a:ext cx="6308725" cy="44634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26205" y="152400"/>
            <a:ext cx="896461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algn="l" defTabSz="457200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  <a:lvl2pPr algn="l" defTabSz="457200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Arial" charset="0"/>
              </a:defRPr>
            </a:lvl2pPr>
            <a:lvl3pPr algn="l" defTabSz="457200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Arial" charset="0"/>
              </a:defRPr>
            </a:lvl3pPr>
            <a:lvl4pPr algn="l" defTabSz="457200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Arial" charset="0"/>
              </a:defRPr>
            </a:lvl4pPr>
            <a:lvl5pPr algn="l" defTabSz="457200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Arial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eaLnBrk="1" hangingPunct="1">
              <a:defRPr/>
            </a:pPr>
            <a:r>
              <a:rPr lang="en-GB" sz="4000" dirty="0" smtClean="0">
                <a:solidFill>
                  <a:schemeClr val="tx1"/>
                </a:solidFill>
              </a:rPr>
              <a:t>What are nonparametric tests? </a:t>
            </a:r>
            <a:endParaRPr lang="en-US" sz="40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2292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15888"/>
            <a:ext cx="91440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GB" sz="4000" dirty="0" smtClean="0">
                <a:solidFill>
                  <a:schemeClr val="tx1"/>
                </a:solidFill>
              </a:rPr>
              <a:t>What are nonparametric tests? </a:t>
            </a:r>
            <a:endParaRPr lang="en-US" sz="4000" dirty="0" smtClean="0">
              <a:solidFill>
                <a:schemeClr val="tx1"/>
              </a:solidFill>
            </a:endParaRPr>
          </a:p>
        </p:txBody>
      </p:sp>
      <p:sp>
        <p:nvSpPr>
          <p:cNvPr id="315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46113" y="1263650"/>
            <a:ext cx="8497887" cy="4954588"/>
          </a:xfrm>
          <a:noFill/>
          <a:effectLst>
            <a:prstShdw prst="shdw17" dist="17961" dir="2700000">
              <a:srgbClr val="1F7A7A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Aft>
                <a:spcPts val="1200"/>
              </a:spcAft>
              <a:buClr>
                <a:srgbClr val="FF6600"/>
              </a:buClr>
              <a:defRPr/>
            </a:pPr>
            <a:r>
              <a:rPr lang="en-GB" sz="2800" dirty="0" smtClean="0">
                <a:solidFill>
                  <a:schemeClr val="tx1"/>
                </a:solidFill>
              </a:rPr>
              <a:t>‘Non-parametric’ tests were developed for these situations where fewer assumptions have to be made</a:t>
            </a:r>
          </a:p>
          <a:p>
            <a:pPr eaLnBrk="1" hangingPunct="1">
              <a:spcAft>
                <a:spcPts val="1200"/>
              </a:spcAft>
              <a:buClr>
                <a:srgbClr val="FF6600"/>
              </a:buClr>
              <a:defRPr/>
            </a:pPr>
            <a:r>
              <a:rPr lang="en-GB" sz="2800" dirty="0" smtClean="0">
                <a:solidFill>
                  <a:schemeClr val="tx1"/>
                </a:solidFill>
              </a:rPr>
              <a:t>Sometimes called Distribution-free tests</a:t>
            </a:r>
          </a:p>
          <a:p>
            <a:pPr eaLnBrk="1" hangingPunct="1">
              <a:spcAft>
                <a:spcPts val="1200"/>
              </a:spcAft>
              <a:buClr>
                <a:srgbClr val="FF6600"/>
              </a:buClr>
              <a:defRPr/>
            </a:pPr>
            <a:r>
              <a:rPr lang="en-GB" sz="2800" dirty="0" smtClean="0">
                <a:solidFill>
                  <a:schemeClr val="tx1"/>
                </a:solidFill>
              </a:rPr>
              <a:t>NP tests STILL have assumptions but are less stringent and less powerful</a:t>
            </a:r>
          </a:p>
          <a:p>
            <a:pPr eaLnBrk="1" hangingPunct="1">
              <a:buClr>
                <a:srgbClr val="FF6600"/>
              </a:buClr>
              <a:defRPr/>
            </a:pPr>
            <a:r>
              <a:rPr lang="en-GB" sz="2800" dirty="0" smtClean="0">
                <a:solidFill>
                  <a:schemeClr val="tx1"/>
                </a:solidFill>
              </a:rPr>
              <a:t>NP tests can be applied to Normal data but parametric tests have greater power </a:t>
            </a:r>
            <a:r>
              <a:rPr lang="en-GB" sz="2800" u="sng" dirty="0" smtClean="0">
                <a:solidFill>
                  <a:schemeClr val="tx1"/>
                </a:solidFill>
              </a:rPr>
              <a:t>IF</a:t>
            </a:r>
            <a:r>
              <a:rPr lang="en-GB" sz="2800" dirty="0" smtClean="0">
                <a:solidFill>
                  <a:schemeClr val="tx1"/>
                </a:solidFill>
              </a:rPr>
              <a:t> the assumptions are met</a:t>
            </a:r>
          </a:p>
        </p:txBody>
      </p:sp>
    </p:spTree>
    <p:extLst>
      <p:ext uri="{BB962C8B-B14F-4D97-AF65-F5344CB8AC3E}">
        <p14:creationId xmlns:p14="http://schemas.microsoft.com/office/powerpoint/2010/main" val="1728076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81000"/>
            <a:ext cx="84582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GB" sz="4400" dirty="0" smtClean="0">
                <a:solidFill>
                  <a:schemeClr val="tx1"/>
                </a:solidFill>
              </a:rPr>
              <a:t>Ranks </a:t>
            </a:r>
            <a:endParaRPr lang="en-US" sz="4400" dirty="0" smtClean="0">
              <a:solidFill>
                <a:schemeClr val="tx1"/>
              </a:solidFill>
            </a:endParaRPr>
          </a:p>
        </p:txBody>
      </p:sp>
      <p:sp>
        <p:nvSpPr>
          <p:cNvPr id="3164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487714"/>
            <a:ext cx="8280400" cy="4248150"/>
          </a:xfrm>
          <a:noFill/>
          <a:effectLst>
            <a:prstShdw prst="shdw17" dist="17961" dir="2700000">
              <a:srgbClr val="1F7A7A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eaLnBrk="1" hangingPunct="1">
              <a:spcAft>
                <a:spcPts val="1200"/>
              </a:spcAft>
              <a:buClr>
                <a:srgbClr val="FF6600"/>
              </a:buClr>
              <a:defRPr/>
            </a:pPr>
            <a:r>
              <a:rPr lang="en-GB" sz="2800" dirty="0" smtClean="0">
                <a:solidFill>
                  <a:schemeClr val="tx1"/>
                </a:solidFill>
              </a:rPr>
              <a:t>Practical differences between parametric and NP are that NP methods use the </a:t>
            </a:r>
            <a:r>
              <a:rPr lang="en-GB" sz="2800" u="sng" dirty="0" smtClean="0">
                <a:solidFill>
                  <a:schemeClr val="tx1"/>
                </a:solidFill>
              </a:rPr>
              <a:t>ranks</a:t>
            </a:r>
            <a:r>
              <a:rPr lang="en-GB" sz="2800" dirty="0" smtClean="0">
                <a:solidFill>
                  <a:schemeClr val="tx1"/>
                </a:solidFill>
              </a:rPr>
              <a:t> of values rather than the actual values</a:t>
            </a:r>
          </a:p>
          <a:p>
            <a:pPr eaLnBrk="1" hangingPunct="1">
              <a:buClr>
                <a:srgbClr val="FF6600"/>
              </a:buClr>
              <a:defRPr/>
            </a:pPr>
            <a:r>
              <a:rPr lang="en-GB" sz="2800" dirty="0" smtClean="0">
                <a:solidFill>
                  <a:schemeClr val="tx1"/>
                </a:solidFill>
              </a:rPr>
              <a:t>E.g. </a:t>
            </a:r>
          </a:p>
          <a:p>
            <a:pPr eaLnBrk="1" hangingPunct="1">
              <a:buClr>
                <a:srgbClr val="FF6600"/>
              </a:buClr>
              <a:buFontTx/>
              <a:buNone/>
              <a:defRPr/>
            </a:pPr>
            <a:r>
              <a:rPr lang="en-GB" sz="2800" dirty="0" smtClean="0">
                <a:solidFill>
                  <a:schemeClr val="tx1"/>
                </a:solidFill>
              </a:rPr>
              <a:t>	1,2,3,4,5,7,13,22,38,45 - actual</a:t>
            </a:r>
          </a:p>
          <a:p>
            <a:pPr eaLnBrk="1" hangingPunct="1">
              <a:buClr>
                <a:srgbClr val="FF6600"/>
              </a:buClr>
              <a:buFontTx/>
              <a:buNone/>
              <a:defRPr/>
            </a:pPr>
            <a:r>
              <a:rPr lang="en-GB" sz="2800" dirty="0" smtClean="0">
                <a:solidFill>
                  <a:schemeClr val="tx1"/>
                </a:solidFill>
              </a:rPr>
              <a:t>	1,2,3,4,5,6, 7,  8, 9,10 - rank</a:t>
            </a:r>
          </a:p>
        </p:txBody>
      </p:sp>
    </p:spTree>
    <p:extLst>
      <p:ext uri="{BB962C8B-B14F-4D97-AF65-F5344CB8AC3E}">
        <p14:creationId xmlns:p14="http://schemas.microsoft.com/office/powerpoint/2010/main" val="1206305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81000"/>
            <a:ext cx="8458200" cy="1143000"/>
          </a:xfrm>
          <a:prstGeom prst="rect">
            <a:avLst/>
          </a:prstGeom>
        </p:spPr>
        <p:txBody>
          <a:bodyPr/>
          <a:lstStyle/>
          <a:p>
            <a:pPr algn="ctr" eaLnBrk="1" hangingPunct="1">
              <a:defRPr/>
            </a:pPr>
            <a:r>
              <a:rPr lang="en-GB" dirty="0" smtClean="0">
                <a:solidFill>
                  <a:schemeClr val="tx1"/>
                </a:solidFill>
                <a:latin typeface="+mn-lt"/>
              </a:rPr>
              <a:t>Median</a:t>
            </a:r>
            <a:endParaRPr lang="en-US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74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1538514"/>
            <a:ext cx="8142288" cy="3875088"/>
          </a:xfrm>
          <a:noFill/>
          <a:effectLst>
            <a:prstShdw prst="shdw17" dist="17961" dir="2700000">
              <a:srgbClr val="1F7A7A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eaLnBrk="1" hangingPunct="1">
              <a:spcAft>
                <a:spcPts val="1200"/>
              </a:spcAft>
              <a:buClr>
                <a:srgbClr val="FF6600"/>
              </a:buClr>
              <a:defRPr/>
            </a:pPr>
            <a:r>
              <a:rPr lang="en-GB" sz="2400" dirty="0" smtClean="0">
                <a:solidFill>
                  <a:schemeClr val="tx1"/>
                </a:solidFill>
              </a:rPr>
              <a:t>The median is the value above and below which 50% of the data lie. </a:t>
            </a:r>
          </a:p>
          <a:p>
            <a:pPr eaLnBrk="1" hangingPunct="1">
              <a:spcAft>
                <a:spcPts val="1200"/>
              </a:spcAft>
              <a:buClr>
                <a:srgbClr val="FF6600"/>
              </a:buClr>
              <a:defRPr/>
            </a:pPr>
            <a:r>
              <a:rPr lang="en-GB" sz="2400" dirty="0" smtClean="0">
                <a:solidFill>
                  <a:schemeClr val="tx1"/>
                </a:solidFill>
              </a:rPr>
              <a:t>If the data is ranked in order, it is the middle value</a:t>
            </a:r>
          </a:p>
          <a:p>
            <a:pPr eaLnBrk="1" hangingPunct="1">
              <a:spcAft>
                <a:spcPts val="1200"/>
              </a:spcAft>
              <a:buClr>
                <a:srgbClr val="FF6600"/>
              </a:buClr>
              <a:defRPr/>
            </a:pPr>
            <a:r>
              <a:rPr lang="en-GB" sz="2400" dirty="0" smtClean="0">
                <a:solidFill>
                  <a:schemeClr val="tx1"/>
                </a:solidFill>
              </a:rPr>
              <a:t>In symmetric distributions the mean and median are the same</a:t>
            </a:r>
          </a:p>
          <a:p>
            <a:pPr eaLnBrk="1" hangingPunct="1">
              <a:buClr>
                <a:srgbClr val="FF6600"/>
              </a:buClr>
              <a:defRPr/>
            </a:pPr>
            <a:r>
              <a:rPr lang="en-GB" sz="2400" dirty="0" smtClean="0">
                <a:solidFill>
                  <a:schemeClr val="tx1"/>
                </a:solidFill>
              </a:rPr>
              <a:t>In skewed distributions, median more appropriate</a:t>
            </a:r>
          </a:p>
        </p:txBody>
      </p:sp>
    </p:spTree>
    <p:extLst>
      <p:ext uri="{BB962C8B-B14F-4D97-AF65-F5344CB8AC3E}">
        <p14:creationId xmlns:p14="http://schemas.microsoft.com/office/powerpoint/2010/main" val="2124658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28625"/>
            <a:ext cx="8458200" cy="1143000"/>
          </a:xfrm>
          <a:prstGeom prst="rect">
            <a:avLst/>
          </a:prstGeom>
        </p:spPr>
        <p:txBody>
          <a:bodyPr/>
          <a:lstStyle/>
          <a:p>
            <a:pPr algn="ctr" eaLnBrk="1" hangingPunct="1">
              <a:defRPr/>
            </a:pPr>
            <a:r>
              <a:rPr lang="en-GB" dirty="0" smtClean="0">
                <a:solidFill>
                  <a:schemeClr val="tx1"/>
                </a:solidFill>
              </a:rPr>
              <a:t>T-test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225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01712" y="1371600"/>
            <a:ext cx="8142288" cy="4929188"/>
          </a:xfrm>
          <a:noFill/>
          <a:effectLst>
            <a:prstShdw prst="shdw17" dist="17961" dir="2700000">
              <a:srgbClr val="1F7A7A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Aft>
                <a:spcPts val="1200"/>
              </a:spcAft>
              <a:buClr>
                <a:srgbClr val="FF6600"/>
              </a:buClr>
              <a:defRPr/>
            </a:pPr>
            <a:r>
              <a:rPr lang="en-GB" sz="2400" dirty="0" smtClean="0">
                <a:solidFill>
                  <a:schemeClr val="tx1"/>
                </a:solidFill>
              </a:rPr>
              <a:t>T-test used to test whether the mean of a sample is sig different from a hypothesised sample mean</a:t>
            </a:r>
          </a:p>
          <a:p>
            <a:pPr eaLnBrk="1" hangingPunct="1">
              <a:spcAft>
                <a:spcPts val="1200"/>
              </a:spcAft>
              <a:buClr>
                <a:srgbClr val="FF6600"/>
              </a:buClr>
              <a:defRPr/>
            </a:pPr>
            <a:r>
              <a:rPr lang="en-GB" sz="2400" dirty="0" smtClean="0">
                <a:solidFill>
                  <a:schemeClr val="tx1"/>
                </a:solidFill>
              </a:rPr>
              <a:t>T-test relies on the sample being drawn from a normally distributed population</a:t>
            </a:r>
          </a:p>
          <a:p>
            <a:pPr eaLnBrk="1" hangingPunct="1">
              <a:buClr>
                <a:srgbClr val="FF6600"/>
              </a:buClr>
              <a:defRPr/>
            </a:pPr>
            <a:r>
              <a:rPr lang="en-GB" sz="2400" dirty="0" smtClean="0">
                <a:solidFill>
                  <a:schemeClr val="tx1"/>
                </a:solidFill>
              </a:rPr>
              <a:t>If sample </a:t>
            </a:r>
            <a:r>
              <a:rPr lang="en-GB" sz="2400" u="sng" dirty="0" smtClean="0">
                <a:solidFill>
                  <a:schemeClr val="tx1"/>
                </a:solidFill>
              </a:rPr>
              <a:t>not</a:t>
            </a:r>
            <a:r>
              <a:rPr lang="en-GB" sz="2400" dirty="0" smtClean="0">
                <a:solidFill>
                  <a:schemeClr val="tx1"/>
                </a:solidFill>
              </a:rPr>
              <a:t> Normal then use the Wilcoxon Signed Rank Test as an alternative</a:t>
            </a:r>
          </a:p>
        </p:txBody>
      </p:sp>
    </p:spTree>
    <p:extLst>
      <p:ext uri="{BB962C8B-B14F-4D97-AF65-F5344CB8AC3E}">
        <p14:creationId xmlns:p14="http://schemas.microsoft.com/office/powerpoint/2010/main" val="779276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65944" y="274638"/>
            <a:ext cx="6354763" cy="1143000"/>
          </a:xfrm>
          <a:prstGeom prst="rect">
            <a:avLst/>
          </a:prstGeom>
        </p:spPr>
        <p:txBody>
          <a:bodyPr/>
          <a:lstStyle/>
          <a:p>
            <a:pPr algn="ctr" eaLnBrk="1" hangingPunct="1">
              <a:defRPr/>
            </a:pPr>
            <a:r>
              <a:rPr lang="en-GB" dirty="0" smtClean="0">
                <a:solidFill>
                  <a:schemeClr val="tx1"/>
                </a:solidFill>
              </a:rPr>
              <a:t>Wilcoxon tests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225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29886" y="1417638"/>
            <a:ext cx="8569325" cy="4929188"/>
          </a:xfrm>
          <a:noFill/>
          <a:effectLst>
            <a:prstShdw prst="shdw17" dist="17961" dir="2700000">
              <a:srgbClr val="1F7A7A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Aft>
                <a:spcPts val="1200"/>
              </a:spcAft>
              <a:buClr>
                <a:srgbClr val="FF6600"/>
              </a:buClr>
              <a:defRPr/>
            </a:pPr>
            <a:r>
              <a:rPr lang="en-GB" sz="2400" dirty="0" smtClean="0">
                <a:solidFill>
                  <a:schemeClr val="tx1"/>
                </a:solidFill>
                <a:latin typeface="+mj-lt"/>
              </a:rPr>
              <a:t>Frank Wilcoxon was Chemist at American Cyanamid who wanted to develop a test similar to t-test but without requirement of Normal distribution </a:t>
            </a:r>
          </a:p>
          <a:p>
            <a:pPr eaLnBrk="1" hangingPunct="1">
              <a:spcAft>
                <a:spcPts val="1200"/>
              </a:spcAft>
              <a:buClr>
                <a:srgbClr val="FF6600"/>
              </a:buClr>
              <a:defRPr/>
            </a:pPr>
            <a:r>
              <a:rPr lang="en-GB" sz="2400" dirty="0" smtClean="0">
                <a:solidFill>
                  <a:schemeClr val="tx1"/>
                </a:solidFill>
                <a:latin typeface="+mj-lt"/>
              </a:rPr>
              <a:t>Presented paper in 1945</a:t>
            </a:r>
          </a:p>
          <a:p>
            <a:pPr eaLnBrk="1" hangingPunct="1">
              <a:spcAft>
                <a:spcPts val="1200"/>
              </a:spcAft>
              <a:buClr>
                <a:srgbClr val="FF6600"/>
              </a:buClr>
              <a:defRPr/>
            </a:pPr>
            <a:r>
              <a:rPr lang="en-GB" sz="2400" dirty="0" smtClean="0">
                <a:solidFill>
                  <a:schemeClr val="tx1"/>
                </a:solidFill>
                <a:latin typeface="+mj-lt"/>
              </a:rPr>
              <a:t>Wilcoxon Signed Rank </a:t>
            </a:r>
            <a:r>
              <a:rPr lang="el-GR" sz="2400" dirty="0" smtClean="0">
                <a:solidFill>
                  <a:schemeClr val="tx1"/>
                </a:solidFill>
                <a:latin typeface="+mj-lt"/>
              </a:rPr>
              <a:t>Ξ</a:t>
            </a:r>
            <a:r>
              <a:rPr lang="en-GB" sz="2400" dirty="0" smtClean="0">
                <a:solidFill>
                  <a:schemeClr val="tx1"/>
                </a:solidFill>
                <a:latin typeface="+mj-lt"/>
              </a:rPr>
              <a:t> nonparametric paired t-test</a:t>
            </a:r>
          </a:p>
          <a:p>
            <a:pPr eaLnBrk="1" hangingPunct="1">
              <a:spcAft>
                <a:spcPts val="1200"/>
              </a:spcAft>
              <a:buClr>
                <a:srgbClr val="FF6600"/>
              </a:buClr>
              <a:defRPr/>
            </a:pPr>
            <a:r>
              <a:rPr lang="en-GB" sz="2400" dirty="0" smtClean="0">
                <a:solidFill>
                  <a:schemeClr val="tx1"/>
                </a:solidFill>
                <a:latin typeface="+mj-lt"/>
              </a:rPr>
              <a:t>Wilcoxon Rank Sum </a:t>
            </a:r>
            <a:r>
              <a:rPr lang="el-GR" sz="2400" dirty="0" smtClean="0">
                <a:solidFill>
                  <a:schemeClr val="tx1"/>
                </a:solidFill>
                <a:latin typeface="+mj-lt"/>
              </a:rPr>
              <a:t>Ξ</a:t>
            </a:r>
            <a:r>
              <a:rPr lang="en-GB" sz="2400" dirty="0" smtClean="0">
                <a:solidFill>
                  <a:schemeClr val="tx1"/>
                </a:solidFill>
                <a:latin typeface="+mj-lt"/>
              </a:rPr>
              <a:t> nonparametric independent t-test</a:t>
            </a:r>
          </a:p>
        </p:txBody>
      </p:sp>
      <p:sp>
        <p:nvSpPr>
          <p:cNvPr id="14340" name="AutoShape 2" descr="data:image/jpeg;base64,/9j/4AAQSkZJRgABAQEAYABgAAD/2wBDAAoHBwkHBgoJCAkLCwoMDxkQDw4ODx4WFxIZJCAmJSMgIyIoLTkwKCo2KyIjMkQyNjs9QEBAJjBGS0U+Sjk/QD3/2wBDAQsLCw8NDx0QEB09KSMpPT09PT09PT09PT09PT09PT09PT09PT09PT09PT09PT09PT09PT09PT09PT09PT09PT3/wAARCABsAGI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2SiiigAoooNAHM+NdeudJskg07Au5/wCMj/Vp3I9+w/GvN57XWbsm4kurmWQJ5pcSsSi5xk+nXtXf+MBdQX9veShHsI1wMDlWPYn3qBDaTzwSW0m2MDa4imKqwPUMMHjn6e1AEvw6OrtYXTancNPbiQLbs7FjwPmwTzjOOvoa7GqOlO00BlV0Ns+PJRFwEAGD9QSCRV6gAooooAKKKKACiiigApaSloASqt3qVrZKTcTKuO3U1R8VTXFv4fuJbRisqlT8oycZFefWWrvqMstvKUDJhgFOcigDqb/XbfXbhdNYtBZTowaU4zkcgn0ANcPc+EtRHiZNKaa2deZHdJQdqAZ5TOQSO3v6Vbne7hkSeFx59scopHy/Q+oI/Stu80KzvLlNRjiVJZ7XMjbclBjgpnkEZOD6dc8UAdNY+I7N7a22qsUTQK5xwIxjpj0961LTULW+z9mmWTAVjtPYjINeV21yF8NSgnE1vbmMepUHGKPCevrp2uxPczeXbmMRtkHkY4474OB+dAHrlFIrBlBByCMg0tAC0lLRQAlFFFABQaM56VR1u9k0/RLy6hQtJFEzKB6+v4daAOV8a6kmoRfYoYbyWOF90ksL7I845GTw2PQZrzi5voLXUoptPlGwp0EgZl+vpmu+03W7iS3Wdre5uN/WRpgiA9wAxA49fbt0qHU9Z0nVtOktNTTTUO5CD9qGARkthkywOewoAwF1PfHHdu5CA7JiOynofwP6ZrrdMuZPspcwllgOxWOVVUx1zjn8K4q1j0FEngW51F1fK/KylSPUbkBrpdB1m+stN+z6GserxRgeY1y/lPEf9pScAY/iHBPXFAHOXUsaXF9ZBQyGSR4nB427dw/rWHPdvFNA8Z+YAjgZI5zW3r1/e3HigSXlitlOqgqiEMpI56jg5BNT+G/B1t4ng1cRStBcQvG1q/O1QQ2VI9Mjr1H6UAdX4T8ctcxrBqiiJAABcSSKo/EHmu4iljnjWSJ1dGGVZTkH6GvHdP09vCaiXXLcT3M8u2309H+ZwuR5jMDwpycDBz17cTJ4zktrY/2XfW9i4cj7PKxeIJnO4MwIB5OaAPX6K5rwj4ivdXhlGqwW9rKCPJCSf65SM7gCScdK6WgAooooARSCBt6UksaTRPHIoZHBVlPQg9RQjq6go25T0INPoA8w8Y/Du8kTfoUUUsIO7yC21x7Ak4I/I/Wub17T00m20zSJJlaWytyboqPkSWRy5H+02COB+le3zyiCCSVukalj+AzXzzqF89/fT3UhJZ3dhzwCT1/nQBu6Jo9rdYLag0EmeI5IF+72PDdfzqO4a40fXHigk24GY5QTiRD3xxkHkEH6VgJO4UkMeB+NSebLqe2IAy3LECCPGd7E42D6nkfjQB0n2zTL0S3d9ptvLJbhNvlzPDnn7wVCc4JUf4V2Hg+Fwt5Jp+nwWTv+7k/evIA4J6gnHGTwO+QTXKy+EYvDGnte3+p2j3kWxms1+bGWXKk55Hfp2rovDWsGW2dLzURahJw4fCJuUkttx6c46enOaALfinw1HqVnGYVL6xtaFJJGA8wFSTuxxjCkDHTOOlc74O+Gd/Fq0V/rqxwRW0gdLYMJDKRnBYjgAHB75xXeWup2usa40dkRIliP3smP4zkBR+G45raoAhubO2vI9l1BFMvo6g1MoCqFUYA4ApaKAEooooAw/C5v20qMX8sjTIzLJ5q/MfTnv9fXjjFblV7FpJLVHmUJIw+dAwYIe4yOtWKAGTxiaCSI9HUrz7ivnOWFo3kiI4iPzfUf/Xr6PrxfxvoP9i63c7CfIu1M0ZPru5X8Cf5UAciP4h7Vc8MiRtftBFI0Tbj+8U4ZBjBK+hwSAe2c1SQfLIa0fD6/Zb6O6Z0AKMVAbJ4OOR26frQB6JrTrqqWnhXRoorYXTb7hgM7YlwSxPUtnHXkmuzfRdOkt4Y7i0hmSADaZUBxgYzXj+j63PbeIf7WglhM8/mW6xPyVBAYHH1GBWx42vJJPE9u+o3byaPBAl5FDjibPRCBjO5h1PQZoA655tI0PxOVgvVjuLgHzbNFLEk8gjHQ8ZwexPSte11/T7uQRLdQJM2dsTTxlj7jaxrwi8urnV57u8htJj9olZ/MLFiOckA8ZP09KywibWUjB9uCKAPp0UVz/gnXoNd8PQGIsJrZVhmR23MGAHOe+RzmuhoASiiigDntM1W8IhaS1RrOaMGO5iRkVjuxzHyU4Oe4PrXQ15z4P1u8fQXW+KrZRbdsrqVXG8cK44JB6qcGvRs5GRQAGvNPiN4rsbqBtGsVFzcKcyzKfliI/hB7n17D69PSicAkkADqfSvE7yKy1TxpqItgtuk0zKFY+iksfYEj8M0Ac00Xl2IJ4LGpLy8EywxW6rbwRqVTIwWGBksR3JGfxpL2dZIU8sjq2QD09KrRSGJFfI3o29VK5BGe9AD9NDy6nZJG6xsbmPDv91fmHJrovGzi8utMghkDmK2Ns23O0mN2A56Hj0rmtO837Vut0LyRIZAB2x3x+NbkKR3OlLK3zvayYIHcnAP4cfrQBmSyT2iDbMyyRqEQZ7DnA9BWt4rtbGe4F7pQPlG3ikYbSM5GCTnvuHJHBzWfcr5uoThsGTbvI6+5/XitXSEWe1hSRtyR77OQYxhD8wP6t+VACfD/AF46J4ogEjbba7It5gegz91vwb9Ca91zXzLNC9vPJC+RJGxU+xBxXbz/ABL1mS3jEVwsLbVBYRKcnueQeKAPY80V4x/wsfXP+f4/9+U/wooA9E0XRvDMbSW+lrDMYMB0E7Shc89CSMf1rX1Kae2tTLARhcl/3Zc4x2A75xWL4Z0qw0ltSj06zjtgkwQlCxLgdMkk+vas/wASeJdQ0vUI47WRArq5IZc42hemf94/kKAINb8WLqHh+6sfJcSyRFXkJAGPp156V5ppt5FpuoG8ljZjGhSIAcBjwTzxkAn1616n4V1BvFA1Aajb225QIjJHEAzKwOcmvNPEEC2uv3WmRs5tLe4cRoT05oAzpXtDHIYkYSuCACSSc1XvTbi7P2MsYgijJ7naNx/76zT49qWkrhFMnmKqueqjBJx9ai2ArMckbOgH1oA6XQ4ItM8JXWs2t0/9pzu1mkSPjYhxk47noe3aoPCzNI93BJyZtw+bn5iO/wCVYKXEsSPHHIyxyY3qDw2Oma1PDbsl9EVOCZlH58f1oAiZmt9V84Nkq7Jk8c8g5rc0fiK/t/lw6rLFj1Bxj8iRVXRbe2u7y2luLWGQm9jhdWBIkD78kjPXgYIxip7nGn+M5rS3ULCt4YcHJ+XfjH5cUAZPiFAutTSAgiULLkdyygn9c1JoPh7VPEczxabbiRIyC7yNtjU+hPr7CneKlC6hBgY/cAfkzAVvfDmzbUINWtjd3UEOxWZYJNm87W6nGew6UAdIvwosyg3XLq2OQEGAfyorlBpbYH/Ewv8A/v7/APWooA//2Q=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4016375" y="-487363"/>
            <a:ext cx="933450" cy="1028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endParaRPr lang="en-GB" altLang="en-US"/>
          </a:p>
        </p:txBody>
      </p:sp>
      <p:sp>
        <p:nvSpPr>
          <p:cNvPr id="14341" name="AutoShape 4" descr="data:image/jpeg;base64,/9j/4AAQSkZJRgABAQEAYABgAAD/2wBDAAoHBwkHBgoJCAkLCwoMDxkQDw4ODx4WFxIZJCAmJSMgIyIoLTkwKCo2KyIjMkQyNjs9QEBAJjBGS0U+Sjk/QD3/2wBDAQsLCw8NDx0QEB09KSMpPT09PT09PT09PT09PT09PT09PT09PT09PT09PT09PT09PT09PT09PT09PT09PT09PT3/wAARCABsAGI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2SiiigAoooNAHM+NdeudJskg07Au5/wCMj/Vp3I9+w/GvN57XWbsm4kurmWQJ5pcSsSi5xk+nXtXf+MBdQX9veShHsI1wMDlWPYn3qBDaTzwSW0m2MDa4imKqwPUMMHjn6e1AEvw6OrtYXTancNPbiQLbs7FjwPmwTzjOOvoa7GqOlO00BlV0Ns+PJRFwEAGD9QSCRV6gAooooAKKKKACiiigApaSloASqt3qVrZKTcTKuO3U1R8VTXFv4fuJbRisqlT8oycZFefWWrvqMstvKUDJhgFOcigDqb/XbfXbhdNYtBZTowaU4zkcgn0ANcPc+EtRHiZNKaa2deZHdJQdqAZ5TOQSO3v6Vbne7hkSeFx59scopHy/Q+oI/Stu80KzvLlNRjiVJZ7XMjbclBjgpnkEZOD6dc8UAdNY+I7N7a22qsUTQK5xwIxjpj0961LTULW+z9mmWTAVjtPYjINeV21yF8NSgnE1vbmMepUHGKPCevrp2uxPczeXbmMRtkHkY4474OB+dAHrlFIrBlBByCMg0tAC0lLRQAlFFFABQaM56VR1u9k0/RLy6hQtJFEzKB6+v4daAOV8a6kmoRfYoYbyWOF90ksL7I845GTw2PQZrzi5voLXUoptPlGwp0EgZl+vpmu+03W7iS3Wdre5uN/WRpgiA9wAxA49fbt0qHU9Z0nVtOktNTTTUO5CD9qGARkthkywOewoAwF1PfHHdu5CA7JiOynofwP6ZrrdMuZPspcwllgOxWOVVUx1zjn8K4q1j0FEngW51F1fK/KylSPUbkBrpdB1m+stN+z6GserxRgeY1y/lPEf9pScAY/iHBPXFAHOXUsaXF9ZBQyGSR4nB427dw/rWHPdvFNA8Z+YAjgZI5zW3r1/e3HigSXlitlOqgqiEMpI56jg5BNT+G/B1t4ng1cRStBcQvG1q/O1QQ2VI9Mjr1H6UAdX4T8ctcxrBqiiJAABcSSKo/EHmu4iljnjWSJ1dGGVZTkH6GvHdP09vCaiXXLcT3M8u2309H+ZwuR5jMDwpycDBz17cTJ4zktrY/2XfW9i4cj7PKxeIJnO4MwIB5OaAPX6K5rwj4ivdXhlGqwW9rKCPJCSf65SM7gCScdK6WgAooooARSCBt6UksaTRPHIoZHBVlPQg9RQjq6go25T0INPoA8w8Y/Du8kTfoUUUsIO7yC21x7Ak4I/I/Wub17T00m20zSJJlaWytyboqPkSWRy5H+02COB+le3zyiCCSVukalj+AzXzzqF89/fT3UhJZ3dhzwCT1/nQBu6Jo9rdYLag0EmeI5IF+72PDdfzqO4a40fXHigk24GY5QTiRD3xxkHkEH6VgJO4UkMeB+NSebLqe2IAy3LECCPGd7E42D6nkfjQB0n2zTL0S3d9ptvLJbhNvlzPDnn7wVCc4JUf4V2Hg+Fwt5Jp+nwWTv+7k/evIA4J6gnHGTwO+QTXKy+EYvDGnte3+p2j3kWxms1+bGWXKk55Hfp2rovDWsGW2dLzURahJw4fCJuUkttx6c46enOaALfinw1HqVnGYVL6xtaFJJGA8wFSTuxxjCkDHTOOlc74O+Gd/Fq0V/rqxwRW0gdLYMJDKRnBYjgAHB75xXeWup2usa40dkRIliP3smP4zkBR+G45raoAhubO2vI9l1BFMvo6g1MoCqFUYA4ApaKAEooooAw/C5v20qMX8sjTIzLJ5q/MfTnv9fXjjFblV7FpJLVHmUJIw+dAwYIe4yOtWKAGTxiaCSI9HUrz7ivnOWFo3kiI4iPzfUf/Xr6PrxfxvoP9i63c7CfIu1M0ZPru5X8Cf5UAciP4h7Vc8MiRtftBFI0Tbj+8U4ZBjBK+hwSAe2c1SQfLIa0fD6/Zb6O6Z0AKMVAbJ4OOR26frQB6JrTrqqWnhXRoorYXTb7hgM7YlwSxPUtnHXkmuzfRdOkt4Y7i0hmSADaZUBxgYzXj+j63PbeIf7WglhM8/mW6xPyVBAYHH1GBWx42vJJPE9u+o3byaPBAl5FDjibPRCBjO5h1PQZoA655tI0PxOVgvVjuLgHzbNFLEk8gjHQ8ZwexPSte11/T7uQRLdQJM2dsTTxlj7jaxrwi8urnV57u8htJj9olZ/MLFiOckA8ZP09KywibWUjB9uCKAPp0UVz/gnXoNd8PQGIsJrZVhmR23MGAHOe+RzmuhoASiiigDntM1W8IhaS1RrOaMGO5iRkVjuxzHyU4Oe4PrXQ15z4P1u8fQXW+KrZRbdsrqVXG8cK44JB6qcGvRs5GRQAGvNPiN4rsbqBtGsVFzcKcyzKfliI/hB7n17D69PSicAkkADqfSvE7yKy1TxpqItgtuk0zKFY+iksfYEj8M0Ac00Xl2IJ4LGpLy8EywxW6rbwRqVTIwWGBksR3JGfxpL2dZIU8sjq2QD09KrRSGJFfI3o29VK5BGe9AD9NDy6nZJG6xsbmPDv91fmHJrovGzi8utMghkDmK2Ns23O0mN2A56Hj0rmtO837Vut0LyRIZAB2x3x+NbkKR3OlLK3zvayYIHcnAP4cfrQBmSyT2iDbMyyRqEQZ7DnA9BWt4rtbGe4F7pQPlG3ikYbSM5GCTnvuHJHBzWfcr5uoThsGTbvI6+5/XitXSEWe1hSRtyR77OQYxhD8wP6t+VACfD/AF46J4ogEjbba7It5gegz91vwb9Ca91zXzLNC9vPJC+RJGxU+xBxXbz/ABL1mS3jEVwsLbVBYRKcnueQeKAPY80V4x/wsfXP+f4/9+U/wooA9E0XRvDMbSW+lrDMYMB0E7Shc89CSMf1rX1Kae2tTLARhcl/3Zc4x2A75xWL4Z0qw0ltSj06zjtgkwQlCxLgdMkk+vas/wASeJdQ0vUI47WRArq5IZc42hemf94/kKAINb8WLqHh+6sfJcSyRFXkJAGPp156V5ppt5FpuoG8ljZjGhSIAcBjwTzxkAn1616n4V1BvFA1Aajb225QIjJHEAzKwOcmvNPEEC2uv3WmRs5tLe4cRoT05oAzpXtDHIYkYSuCACSSc1XvTbi7P2MsYgijJ7naNx/76zT49qWkrhFMnmKqueqjBJx9ai2ArMckbOgH1oA6XQ4ItM8JXWs2t0/9pzu1mkSPjYhxk47noe3aoPCzNI93BJyZtw+bn5iO/wCVYKXEsSPHHIyxyY3qDw2Oma1PDbsl9EVOCZlH58f1oAiZmt9V84Nkq7Jk8c8g5rc0fiK/t/lw6rLFj1Bxj8iRVXRbe2u7y2luLWGQm9jhdWBIkD78kjPXgYIxip7nGn+M5rS3ULCt4YcHJ+XfjH5cUAZPiFAutTSAgiULLkdyygn9c1JoPh7VPEczxabbiRIyC7yNtjU+hPr7CneKlC6hBgY/cAfkzAVvfDmzbUINWtjd3UEOxWZYJNm87W6nGew6UAdIvwosyg3XLq2OQEGAfyorlBpbYH/Ewv8A/v7/APWooA//2Q=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4168775" y="-334963"/>
            <a:ext cx="933450" cy="1028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endParaRPr lang="en-GB" altLang="en-US"/>
          </a:p>
        </p:txBody>
      </p:sp>
      <p:sp>
        <p:nvSpPr>
          <p:cNvPr id="14342" name="AutoShape 6" descr="data:image/jpeg;base64,/9j/4AAQSkZJRgABAQEAYABgAAD/2wBDAAoHBwkHBgoJCAkLCwoMDxkQDw4ODx4WFxIZJCAmJSMgIyIoLTkwKCo2KyIjMkQyNjs9QEBAJjBGS0U+Sjk/QD3/2wBDAQsLCw8NDx0QEB09KSMpPT09PT09PT09PT09PT09PT09PT09PT09PT09PT09PT09PT09PT09PT09PT09PT09PT3/wAARCABsAGI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2SiiigAoooNAHM+NdeudJskg07Au5/wCMj/Vp3I9+w/GvN57XWbsm4kurmWQJ5pcSsSi5xk+nXtXf+MBdQX9veShHsI1wMDlWPYn3qBDaTzwSW0m2MDa4imKqwPUMMHjn6e1AEvw6OrtYXTancNPbiQLbs7FjwPmwTzjOOvoa7GqOlO00BlV0Ns+PJRFwEAGD9QSCRV6gAooooAKKKKACiiigApaSloASqt3qVrZKTcTKuO3U1R8VTXFv4fuJbRisqlT8oycZFefWWrvqMstvKUDJhgFOcigDqb/XbfXbhdNYtBZTowaU4zkcgn0ANcPc+EtRHiZNKaa2deZHdJQdqAZ5TOQSO3v6Vbne7hkSeFx59scopHy/Q+oI/Stu80KzvLlNRjiVJZ7XMjbclBjgpnkEZOD6dc8UAdNY+I7N7a22qsUTQK5xwIxjpj0961LTULW+z9mmWTAVjtPYjINeV21yF8NSgnE1vbmMepUHGKPCevrp2uxPczeXbmMRtkHkY4474OB+dAHrlFIrBlBByCMg0tAC0lLRQAlFFFABQaM56VR1u9k0/RLy6hQtJFEzKB6+v4daAOV8a6kmoRfYoYbyWOF90ksL7I845GTw2PQZrzi5voLXUoptPlGwp0EgZl+vpmu+03W7iS3Wdre5uN/WRpgiA9wAxA49fbt0qHU9Z0nVtOktNTTTUO5CD9qGARkthkywOewoAwF1PfHHdu5CA7JiOynofwP6ZrrdMuZPspcwllgOxWOVVUx1zjn8K4q1j0FEngW51F1fK/KylSPUbkBrpdB1m+stN+z6GserxRgeY1y/lPEf9pScAY/iHBPXFAHOXUsaXF9ZBQyGSR4nB427dw/rWHPdvFNA8Z+YAjgZI5zW3r1/e3HigSXlitlOqgqiEMpI56jg5BNT+G/B1t4ng1cRStBcQvG1q/O1QQ2VI9Mjr1H6UAdX4T8ctcxrBqiiJAABcSSKo/EHmu4iljnjWSJ1dGGVZTkH6GvHdP09vCaiXXLcT3M8u2309H+ZwuR5jMDwpycDBz17cTJ4zktrY/2XfW9i4cj7PKxeIJnO4MwIB5OaAPX6K5rwj4ivdXhlGqwW9rKCPJCSf65SM7gCScdK6WgAooooARSCBt6UksaTRPHIoZHBVlPQg9RQjq6go25T0INPoA8w8Y/Du8kTfoUUUsIO7yC21x7Ak4I/I/Wub17T00m20zSJJlaWytyboqPkSWRy5H+02COB+le3zyiCCSVukalj+AzXzzqF89/fT3UhJZ3dhzwCT1/nQBu6Jo9rdYLag0EmeI5IF+72PDdfzqO4a40fXHigk24GY5QTiRD3xxkHkEH6VgJO4UkMeB+NSebLqe2IAy3LECCPGd7E42D6nkfjQB0n2zTL0S3d9ptvLJbhNvlzPDnn7wVCc4JUf4V2Hg+Fwt5Jp+nwWTv+7k/evIA4J6gnHGTwO+QTXKy+EYvDGnte3+p2j3kWxms1+bGWXKk55Hfp2rovDWsGW2dLzURahJw4fCJuUkttx6c46enOaALfinw1HqVnGYVL6xtaFJJGA8wFSTuxxjCkDHTOOlc74O+Gd/Fq0V/rqxwRW0gdLYMJDKRnBYjgAHB75xXeWup2usa40dkRIliP3smP4zkBR+G45raoAhubO2vI9l1BFMvo6g1MoCqFUYA4ApaKAEooooAw/C5v20qMX8sjTIzLJ5q/MfTnv9fXjjFblV7FpJLVHmUJIw+dAwYIe4yOtWKAGTxiaCSI9HUrz7ivnOWFo3kiI4iPzfUf/Xr6PrxfxvoP9i63c7CfIu1M0ZPru5X8Cf5UAciP4h7Vc8MiRtftBFI0Tbj+8U4ZBjBK+hwSAe2c1SQfLIa0fD6/Zb6O6Z0AKMVAbJ4OOR26frQB6JrTrqqWnhXRoorYXTb7hgM7YlwSxPUtnHXkmuzfRdOkt4Y7i0hmSADaZUBxgYzXj+j63PbeIf7WglhM8/mW6xPyVBAYHH1GBWx42vJJPE9u+o3byaPBAl5FDjibPRCBjO5h1PQZoA655tI0PxOVgvVjuLgHzbNFLEk8gjHQ8ZwexPSte11/T7uQRLdQJM2dsTTxlj7jaxrwi8urnV57u8htJj9olZ/MLFiOckA8ZP09KywibWUjB9uCKAPp0UVz/gnXoNd8PQGIsJrZVhmR23MGAHOe+RzmuhoASiiigDntM1W8IhaS1RrOaMGO5iRkVjuxzHyU4Oe4PrXQ15z4P1u8fQXW+KrZRbdsrqVXG8cK44JB6qcGvRs5GRQAGvNPiN4rsbqBtGsVFzcKcyzKfliI/hB7n17D69PSicAkkADqfSvE7yKy1TxpqItgtuk0zKFY+iksfYEj8M0Ac00Xl2IJ4LGpLy8EywxW6rbwRqVTIwWGBksR3JGfxpL2dZIU8sjq2QD09KrRSGJFfI3o29VK5BGe9AD9NDy6nZJG6xsbmPDv91fmHJrovGzi8utMghkDmK2Ns23O0mN2A56Hj0rmtO837Vut0LyRIZAB2x3x+NbkKR3OlLK3zvayYIHcnAP4cfrQBmSyT2iDbMyyRqEQZ7DnA9BWt4rtbGe4F7pQPlG3ikYbSM5GCTnvuHJHBzWfcr5uoThsGTbvI6+5/XitXSEWe1hSRtyR77OQYxhD8wP6t+VACfD/AF46J4ogEjbba7It5gegz91vwb9Ca91zXzLNC9vPJC+RJGxU+xBxXbz/ABL1mS3jEVwsLbVBYRKcnueQeKAPY80V4x/wsfXP+f4/9+U/wooA9E0XRvDMbSW+lrDMYMB0E7Shc89CSMf1rX1Kae2tTLARhcl/3Zc4x2A75xWL4Z0qw0ltSj06zjtgkwQlCxLgdMkk+vas/wASeJdQ0vUI47WRArq5IZc42hemf94/kKAINb8WLqHh+6sfJcSyRFXkJAGPp156V5ppt5FpuoG8ljZjGhSIAcBjwTzxkAn1616n4V1BvFA1Aajb225QIjJHEAzKwOcmvNPEEC2uv3WmRs5tLe4cRoT05oAzpXtDHIYkYSuCACSSc1XvTbi7P2MsYgijJ7naNx/76zT49qWkrhFMnmKqueqjBJx9ai2ArMckbOgH1oA6XQ4ItM8JXWs2t0/9pzu1mkSPjYhxk47noe3aoPCzNI93BJyZtw+bn5iO/wCVYKXEsSPHHIyxyY3qDw2Oma1PDbsl9EVOCZlH58f1oAiZmt9V84Nkq7Jk8c8g5rc0fiK/t/lw6rLFj1Bxj8iRVXRbe2u7y2luLWGQm9jhdWBIkD78kjPXgYIxip7nGn+M5rS3ULCt4YcHJ+XfjH5cUAZPiFAutTSAgiULLkdyygn9c1JoPh7VPEczxabbiRIyC7yNtjU+hPr7CneKlC6hBgY/cAfkzAVvfDmzbUINWtjd3UEOxWZYJNm87W6nGew6UAdIvwosyg3XLq2OQEGAfyorlBpbYH/Ewv8A/v7/APWooA//2Q=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4321175" y="-182563"/>
            <a:ext cx="933450" cy="1028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endParaRPr lang="en-GB" altLang="en-US"/>
          </a:p>
        </p:txBody>
      </p:sp>
      <p:pic>
        <p:nvPicPr>
          <p:cNvPr id="14343" name="Picture 8" descr="http://www.swlearning.com/quant/kohler/stat/biographical_sketches/Wilcoxon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8461" y="4143375"/>
            <a:ext cx="2190750" cy="271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9830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iostat 200_Lecture 6a_2017" id="{AE64D60D-C508-1746-86A4-9A2F8E9E94E4}" vid="{F3F68DC4-9791-EF43-A7C5-D7F5D754BE05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3535</TotalTime>
  <Words>883</Words>
  <Application>Microsoft Macintosh PowerPoint</Application>
  <PresentationFormat>On-screen Show (4:3)</PresentationFormat>
  <Paragraphs>157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Times</vt:lpstr>
      <vt:lpstr>Arial</vt:lpstr>
      <vt:lpstr>Mangal</vt:lpstr>
      <vt:lpstr>Tahoma</vt:lpstr>
      <vt:lpstr>Times New Roman</vt:lpstr>
      <vt:lpstr>Wingdings 3</vt:lpstr>
      <vt:lpstr>Wisp</vt:lpstr>
      <vt:lpstr>PowerPoint Presentation</vt:lpstr>
      <vt:lpstr>Parametric vs. non-parametric (distribution free) tests</vt:lpstr>
      <vt:lpstr>What are nonparametric tests? </vt:lpstr>
      <vt:lpstr>A positively skewed distribution</vt:lpstr>
      <vt:lpstr>What are nonparametric tests? </vt:lpstr>
      <vt:lpstr>Ranks </vt:lpstr>
      <vt:lpstr>Median</vt:lpstr>
      <vt:lpstr>T-test</vt:lpstr>
      <vt:lpstr>Wilcoxon tests</vt:lpstr>
      <vt:lpstr>Wilcoxon Signed Rank Test</vt:lpstr>
      <vt:lpstr>Wilcoxon Signed Rank Test Normal Approximation</vt:lpstr>
      <vt:lpstr>Wilcoxon Signed Rank Test Assumptions</vt:lpstr>
      <vt:lpstr>Paired samples t-test </vt:lpstr>
      <vt:lpstr>The Wilcoxon Signed Rank Test for Paired Comparisons </vt:lpstr>
      <vt:lpstr>Paired And Not Paired Comparisons </vt:lpstr>
      <vt:lpstr>The Wilcoxon Signed Rank Test for Paired Comparisons </vt:lpstr>
      <vt:lpstr>Wilcoxon Signed Rank Test example</vt:lpstr>
      <vt:lpstr>Stata output: Wilcoxon vs. t-test</vt:lpstr>
      <vt:lpstr>Mann-Whitney test Ξ Wilcoxon Rank Sum </vt:lpstr>
      <vt:lpstr>Wilcoxon (Mann-Whitney) Rank Sum Example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/>
  <cp:lastModifiedBy>Isabel Allen</cp:lastModifiedBy>
  <cp:revision>68</cp:revision>
  <dcterms:created xsi:type="dcterms:W3CDTF">2006-04-18T17:56:38Z</dcterms:created>
  <dcterms:modified xsi:type="dcterms:W3CDTF">2017-10-12T18:37:37Z</dcterms:modified>
  <cp:category/>
</cp:coreProperties>
</file>