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9"/>
  </p:notesMasterIdLst>
  <p:sldIdLst>
    <p:sldId id="257" r:id="rId2"/>
    <p:sldId id="261" r:id="rId3"/>
    <p:sldId id="262" r:id="rId4"/>
    <p:sldId id="263" r:id="rId5"/>
    <p:sldId id="315" r:id="rId6"/>
    <p:sldId id="258" r:id="rId7"/>
    <p:sldId id="316" r:id="rId8"/>
    <p:sldId id="317" r:id="rId9"/>
    <p:sldId id="264" r:id="rId10"/>
    <p:sldId id="265" r:id="rId11"/>
    <p:sldId id="322" r:id="rId12"/>
    <p:sldId id="269" r:id="rId13"/>
    <p:sldId id="323" r:id="rId14"/>
    <p:sldId id="325" r:id="rId15"/>
    <p:sldId id="270" r:id="rId16"/>
    <p:sldId id="326" r:id="rId17"/>
    <p:sldId id="278" r:id="rId18"/>
    <p:sldId id="329" r:id="rId19"/>
    <p:sldId id="330" r:id="rId20"/>
    <p:sldId id="281" r:id="rId21"/>
    <p:sldId id="282" r:id="rId22"/>
    <p:sldId id="283" r:id="rId23"/>
    <p:sldId id="331" r:id="rId24"/>
    <p:sldId id="285" r:id="rId25"/>
    <p:sldId id="338" r:id="rId26"/>
    <p:sldId id="339" r:id="rId27"/>
    <p:sldId id="340" r:id="rId28"/>
    <p:sldId id="341" r:id="rId29"/>
    <p:sldId id="342" r:id="rId30"/>
    <p:sldId id="374" r:id="rId31"/>
    <p:sldId id="375" r:id="rId32"/>
    <p:sldId id="376" r:id="rId33"/>
    <p:sldId id="378" r:id="rId34"/>
    <p:sldId id="379" r:id="rId35"/>
    <p:sldId id="390" r:id="rId36"/>
    <p:sldId id="343" r:id="rId37"/>
    <p:sldId id="380" r:id="rId38"/>
    <p:sldId id="381" r:id="rId39"/>
    <p:sldId id="383" r:id="rId40"/>
    <p:sldId id="382" r:id="rId41"/>
    <p:sldId id="344" r:id="rId42"/>
    <p:sldId id="345" r:id="rId43"/>
    <p:sldId id="346" r:id="rId44"/>
    <p:sldId id="347" r:id="rId45"/>
    <p:sldId id="348" r:id="rId46"/>
    <p:sldId id="349" r:id="rId47"/>
    <p:sldId id="384" r:id="rId48"/>
    <p:sldId id="351" r:id="rId49"/>
    <p:sldId id="352" r:id="rId50"/>
    <p:sldId id="353" r:id="rId51"/>
    <p:sldId id="356" r:id="rId52"/>
    <p:sldId id="357" r:id="rId53"/>
    <p:sldId id="358" r:id="rId54"/>
    <p:sldId id="385" r:id="rId55"/>
    <p:sldId id="386" r:id="rId56"/>
    <p:sldId id="387" r:id="rId57"/>
    <p:sldId id="388" r:id="rId58"/>
    <p:sldId id="359" r:id="rId59"/>
    <p:sldId id="360" r:id="rId60"/>
    <p:sldId id="361" r:id="rId61"/>
    <p:sldId id="389" r:id="rId62"/>
    <p:sldId id="367" r:id="rId63"/>
    <p:sldId id="368" r:id="rId64"/>
    <p:sldId id="302" r:id="rId65"/>
    <p:sldId id="391" r:id="rId66"/>
    <p:sldId id="392" r:id="rId67"/>
    <p:sldId id="31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86631"/>
  </p:normalViewPr>
  <p:slideViewPr>
    <p:cSldViewPr snapToGrid="0" snapToObjects="1">
      <p:cViewPr>
        <p:scale>
          <a:sx n="100" d="100"/>
          <a:sy n="100" d="100"/>
        </p:scale>
        <p:origin x="1192"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51669-CE67-1B49-A3C3-136DC82332CD}" type="doc">
      <dgm:prSet loTypeId="urn:microsoft.com/office/officeart/2005/8/layout/gear1" loCatId="" qsTypeId="urn:microsoft.com/office/officeart/2005/8/quickstyle/simple4" qsCatId="simple" csTypeId="urn:microsoft.com/office/officeart/2005/8/colors/accent1_2" csCatId="accent1" phldr="1"/>
      <dgm:spPr/>
    </dgm:pt>
    <dgm:pt modelId="{216F1479-1DE1-E74A-A0BE-F4191ECE80D9}">
      <dgm:prSet phldrT="[Text]"/>
      <dgm:spPr/>
      <dgm:t>
        <a:bodyPr/>
        <a:lstStyle/>
        <a:p>
          <a:r>
            <a:rPr lang="en-US" dirty="0" smtClean="0"/>
            <a:t>geolocation</a:t>
          </a:r>
          <a:endParaRPr lang="en-US" dirty="0"/>
        </a:p>
      </dgm:t>
    </dgm:pt>
    <dgm:pt modelId="{0898CBFF-F42D-4243-885F-46C7CE7AA093}" type="parTrans" cxnId="{CCB8A1A5-6FAA-DE4C-A386-57418BA79C0B}">
      <dgm:prSet/>
      <dgm:spPr/>
      <dgm:t>
        <a:bodyPr/>
        <a:lstStyle/>
        <a:p>
          <a:endParaRPr lang="en-US"/>
        </a:p>
      </dgm:t>
    </dgm:pt>
    <dgm:pt modelId="{C6254B01-E277-CD4B-A3E1-FBDA0AAC7558}" type="sibTrans" cxnId="{CCB8A1A5-6FAA-DE4C-A386-57418BA79C0B}">
      <dgm:prSet/>
      <dgm:spPr/>
      <dgm:t>
        <a:bodyPr/>
        <a:lstStyle/>
        <a:p>
          <a:endParaRPr lang="en-US"/>
        </a:p>
      </dgm:t>
    </dgm:pt>
    <dgm:pt modelId="{8AC3FEF1-4D11-8A47-B92C-01AD52109919}">
      <dgm:prSet phldrT="[Text]"/>
      <dgm:spPr/>
      <dgm:t>
        <a:bodyPr/>
        <a:lstStyle/>
        <a:p>
          <a:r>
            <a:rPr lang="en-US" dirty="0" smtClean="0"/>
            <a:t>stress</a:t>
          </a:r>
          <a:endParaRPr lang="en-US" dirty="0"/>
        </a:p>
      </dgm:t>
    </dgm:pt>
    <dgm:pt modelId="{5238B8CF-C95A-9B45-B030-E4BFA5C1B6B2}" type="parTrans" cxnId="{AAE68563-3F4C-2D45-A085-C1C9B8B10D20}">
      <dgm:prSet/>
      <dgm:spPr/>
      <dgm:t>
        <a:bodyPr/>
        <a:lstStyle/>
        <a:p>
          <a:endParaRPr lang="en-US"/>
        </a:p>
      </dgm:t>
    </dgm:pt>
    <dgm:pt modelId="{BAE64062-1CAD-7943-AF89-999B09EC3600}" type="sibTrans" cxnId="{AAE68563-3F4C-2D45-A085-C1C9B8B10D20}">
      <dgm:prSet/>
      <dgm:spPr/>
      <dgm:t>
        <a:bodyPr/>
        <a:lstStyle/>
        <a:p>
          <a:endParaRPr lang="en-US"/>
        </a:p>
      </dgm:t>
    </dgm:pt>
    <dgm:pt modelId="{5C2FEC62-247A-6B4A-88BA-47B13A61E01A}">
      <dgm:prSet phldrT="[Text]"/>
      <dgm:spPr/>
      <dgm:t>
        <a:bodyPr/>
        <a:lstStyle/>
        <a:p>
          <a:r>
            <a:rPr lang="en-US" dirty="0" smtClean="0"/>
            <a:t>activity</a:t>
          </a:r>
          <a:endParaRPr lang="en-US" dirty="0"/>
        </a:p>
      </dgm:t>
    </dgm:pt>
    <dgm:pt modelId="{0A5A2CE3-3A2E-734C-8247-1C0BD09E9F40}" type="parTrans" cxnId="{02EBFDA8-C389-7443-B92F-773E9EE64127}">
      <dgm:prSet/>
      <dgm:spPr/>
      <dgm:t>
        <a:bodyPr/>
        <a:lstStyle/>
        <a:p>
          <a:endParaRPr lang="en-US"/>
        </a:p>
      </dgm:t>
    </dgm:pt>
    <dgm:pt modelId="{0ED1CBC0-A133-B84C-87B6-F9417DF1E10A}" type="sibTrans" cxnId="{02EBFDA8-C389-7443-B92F-773E9EE64127}">
      <dgm:prSet/>
      <dgm:spPr/>
      <dgm:t>
        <a:bodyPr/>
        <a:lstStyle/>
        <a:p>
          <a:endParaRPr lang="en-US"/>
        </a:p>
      </dgm:t>
    </dgm:pt>
    <dgm:pt modelId="{A30708C2-A72C-9F4F-9CE8-6B697B7716C7}" type="pres">
      <dgm:prSet presAssocID="{F1751669-CE67-1B49-A3C3-136DC82332CD}" presName="composite" presStyleCnt="0">
        <dgm:presLayoutVars>
          <dgm:chMax val="3"/>
          <dgm:animLvl val="lvl"/>
          <dgm:resizeHandles val="exact"/>
        </dgm:presLayoutVars>
      </dgm:prSet>
      <dgm:spPr/>
    </dgm:pt>
    <dgm:pt modelId="{0AE82BB4-101F-8A44-ADB3-59C10C0777D1}" type="pres">
      <dgm:prSet presAssocID="{216F1479-1DE1-E74A-A0BE-F4191ECE80D9}" presName="gear1" presStyleLbl="node1" presStyleIdx="0" presStyleCnt="3">
        <dgm:presLayoutVars>
          <dgm:chMax val="1"/>
          <dgm:bulletEnabled val="1"/>
        </dgm:presLayoutVars>
      </dgm:prSet>
      <dgm:spPr/>
      <dgm:t>
        <a:bodyPr/>
        <a:lstStyle/>
        <a:p>
          <a:endParaRPr lang="en-US"/>
        </a:p>
      </dgm:t>
    </dgm:pt>
    <dgm:pt modelId="{70552D4B-9E35-2644-896C-C451F7CD5AAB}" type="pres">
      <dgm:prSet presAssocID="{216F1479-1DE1-E74A-A0BE-F4191ECE80D9}" presName="gear1srcNode" presStyleLbl="node1" presStyleIdx="0" presStyleCnt="3"/>
      <dgm:spPr/>
      <dgm:t>
        <a:bodyPr/>
        <a:lstStyle/>
        <a:p>
          <a:endParaRPr lang="en-US"/>
        </a:p>
      </dgm:t>
    </dgm:pt>
    <dgm:pt modelId="{E750659D-D7EE-BE4D-BFBC-37B4EC3B5EA6}" type="pres">
      <dgm:prSet presAssocID="{216F1479-1DE1-E74A-A0BE-F4191ECE80D9}" presName="gear1dstNode" presStyleLbl="node1" presStyleIdx="0" presStyleCnt="3"/>
      <dgm:spPr/>
      <dgm:t>
        <a:bodyPr/>
        <a:lstStyle/>
        <a:p>
          <a:endParaRPr lang="en-US"/>
        </a:p>
      </dgm:t>
    </dgm:pt>
    <dgm:pt modelId="{52384A92-B417-1946-9F7C-2F549A6E0051}" type="pres">
      <dgm:prSet presAssocID="{8AC3FEF1-4D11-8A47-B92C-01AD52109919}" presName="gear2" presStyleLbl="node1" presStyleIdx="1" presStyleCnt="3">
        <dgm:presLayoutVars>
          <dgm:chMax val="1"/>
          <dgm:bulletEnabled val="1"/>
        </dgm:presLayoutVars>
      </dgm:prSet>
      <dgm:spPr/>
      <dgm:t>
        <a:bodyPr/>
        <a:lstStyle/>
        <a:p>
          <a:endParaRPr lang="en-US"/>
        </a:p>
      </dgm:t>
    </dgm:pt>
    <dgm:pt modelId="{254704A2-7D35-CE44-A25A-361187263AC1}" type="pres">
      <dgm:prSet presAssocID="{8AC3FEF1-4D11-8A47-B92C-01AD52109919}" presName="gear2srcNode" presStyleLbl="node1" presStyleIdx="1" presStyleCnt="3"/>
      <dgm:spPr/>
      <dgm:t>
        <a:bodyPr/>
        <a:lstStyle/>
        <a:p>
          <a:endParaRPr lang="en-US"/>
        </a:p>
      </dgm:t>
    </dgm:pt>
    <dgm:pt modelId="{43B5C4E9-293B-7740-B4DD-74FAA470AF75}" type="pres">
      <dgm:prSet presAssocID="{8AC3FEF1-4D11-8A47-B92C-01AD52109919}" presName="gear2dstNode" presStyleLbl="node1" presStyleIdx="1" presStyleCnt="3"/>
      <dgm:spPr/>
      <dgm:t>
        <a:bodyPr/>
        <a:lstStyle/>
        <a:p>
          <a:endParaRPr lang="en-US"/>
        </a:p>
      </dgm:t>
    </dgm:pt>
    <dgm:pt modelId="{83EF9C9F-6A8C-AA40-97FF-A3D219908C24}" type="pres">
      <dgm:prSet presAssocID="{5C2FEC62-247A-6B4A-88BA-47B13A61E01A}" presName="gear3" presStyleLbl="node1" presStyleIdx="2" presStyleCnt="3"/>
      <dgm:spPr/>
      <dgm:t>
        <a:bodyPr/>
        <a:lstStyle/>
        <a:p>
          <a:endParaRPr lang="en-US"/>
        </a:p>
      </dgm:t>
    </dgm:pt>
    <dgm:pt modelId="{4BA571EA-5570-DA47-B421-0342234AF581}" type="pres">
      <dgm:prSet presAssocID="{5C2FEC62-247A-6B4A-88BA-47B13A61E01A}" presName="gear3tx" presStyleLbl="node1" presStyleIdx="2" presStyleCnt="3">
        <dgm:presLayoutVars>
          <dgm:chMax val="1"/>
          <dgm:bulletEnabled val="1"/>
        </dgm:presLayoutVars>
      </dgm:prSet>
      <dgm:spPr/>
      <dgm:t>
        <a:bodyPr/>
        <a:lstStyle/>
        <a:p>
          <a:endParaRPr lang="en-US"/>
        </a:p>
      </dgm:t>
    </dgm:pt>
    <dgm:pt modelId="{C963ED00-FF5E-F94B-BB83-C8BD28CF2F4D}" type="pres">
      <dgm:prSet presAssocID="{5C2FEC62-247A-6B4A-88BA-47B13A61E01A}" presName="gear3srcNode" presStyleLbl="node1" presStyleIdx="2" presStyleCnt="3"/>
      <dgm:spPr/>
      <dgm:t>
        <a:bodyPr/>
        <a:lstStyle/>
        <a:p>
          <a:endParaRPr lang="en-US"/>
        </a:p>
      </dgm:t>
    </dgm:pt>
    <dgm:pt modelId="{4DE625A9-D905-024A-B28A-1F3E9653E965}" type="pres">
      <dgm:prSet presAssocID="{5C2FEC62-247A-6B4A-88BA-47B13A61E01A}" presName="gear3dstNode" presStyleLbl="node1" presStyleIdx="2" presStyleCnt="3"/>
      <dgm:spPr/>
      <dgm:t>
        <a:bodyPr/>
        <a:lstStyle/>
        <a:p>
          <a:endParaRPr lang="en-US"/>
        </a:p>
      </dgm:t>
    </dgm:pt>
    <dgm:pt modelId="{D75CC461-C7E1-F543-80B7-10A2F9BC556E}" type="pres">
      <dgm:prSet presAssocID="{C6254B01-E277-CD4B-A3E1-FBDA0AAC7558}" presName="connector1" presStyleLbl="sibTrans2D1" presStyleIdx="0" presStyleCnt="3"/>
      <dgm:spPr/>
      <dgm:t>
        <a:bodyPr/>
        <a:lstStyle/>
        <a:p>
          <a:endParaRPr lang="en-US"/>
        </a:p>
      </dgm:t>
    </dgm:pt>
    <dgm:pt modelId="{A8483597-9B22-734D-BF31-D78A79C50BAF}" type="pres">
      <dgm:prSet presAssocID="{BAE64062-1CAD-7943-AF89-999B09EC3600}" presName="connector2" presStyleLbl="sibTrans2D1" presStyleIdx="1" presStyleCnt="3"/>
      <dgm:spPr/>
      <dgm:t>
        <a:bodyPr/>
        <a:lstStyle/>
        <a:p>
          <a:endParaRPr lang="en-US"/>
        </a:p>
      </dgm:t>
    </dgm:pt>
    <dgm:pt modelId="{7E5FBEC0-4A99-C844-9ECD-E7771BBC8554}" type="pres">
      <dgm:prSet presAssocID="{0ED1CBC0-A133-B84C-87B6-F9417DF1E10A}" presName="connector3" presStyleLbl="sibTrans2D1" presStyleIdx="2" presStyleCnt="3"/>
      <dgm:spPr/>
      <dgm:t>
        <a:bodyPr/>
        <a:lstStyle/>
        <a:p>
          <a:endParaRPr lang="en-US"/>
        </a:p>
      </dgm:t>
    </dgm:pt>
  </dgm:ptLst>
  <dgm:cxnLst>
    <dgm:cxn modelId="{7F4497E5-D5F5-F947-83E5-5673EFA018CC}" type="presOf" srcId="{216F1479-1DE1-E74A-A0BE-F4191ECE80D9}" destId="{70552D4B-9E35-2644-896C-C451F7CD5AAB}" srcOrd="1" destOrd="0" presId="urn:microsoft.com/office/officeart/2005/8/layout/gear1"/>
    <dgm:cxn modelId="{DD4275C2-55F4-AE47-A241-0DB6B7B533D5}" type="presOf" srcId="{5C2FEC62-247A-6B4A-88BA-47B13A61E01A}" destId="{C963ED00-FF5E-F94B-BB83-C8BD28CF2F4D}" srcOrd="2" destOrd="0" presId="urn:microsoft.com/office/officeart/2005/8/layout/gear1"/>
    <dgm:cxn modelId="{FEC8141F-D672-9848-85DC-31A11EC616CC}" type="presOf" srcId="{8AC3FEF1-4D11-8A47-B92C-01AD52109919}" destId="{43B5C4E9-293B-7740-B4DD-74FAA470AF75}" srcOrd="2" destOrd="0" presId="urn:microsoft.com/office/officeart/2005/8/layout/gear1"/>
    <dgm:cxn modelId="{96157774-30E4-F440-9BB3-F8D6C2CF3560}" type="presOf" srcId="{BAE64062-1CAD-7943-AF89-999B09EC3600}" destId="{A8483597-9B22-734D-BF31-D78A79C50BAF}" srcOrd="0" destOrd="0" presId="urn:microsoft.com/office/officeart/2005/8/layout/gear1"/>
    <dgm:cxn modelId="{EC809E48-AD83-4840-819E-8C91F572D077}" type="presOf" srcId="{216F1479-1DE1-E74A-A0BE-F4191ECE80D9}" destId="{0AE82BB4-101F-8A44-ADB3-59C10C0777D1}" srcOrd="0" destOrd="0" presId="urn:microsoft.com/office/officeart/2005/8/layout/gear1"/>
    <dgm:cxn modelId="{0A97F113-2F86-9F48-B93C-E714EBA5466F}" type="presOf" srcId="{F1751669-CE67-1B49-A3C3-136DC82332CD}" destId="{A30708C2-A72C-9F4F-9CE8-6B697B7716C7}" srcOrd="0" destOrd="0" presId="urn:microsoft.com/office/officeart/2005/8/layout/gear1"/>
    <dgm:cxn modelId="{79927248-2D2F-4D47-B8A8-2F3D26CBB17B}" type="presOf" srcId="{5C2FEC62-247A-6B4A-88BA-47B13A61E01A}" destId="{4DE625A9-D905-024A-B28A-1F3E9653E965}" srcOrd="3" destOrd="0" presId="urn:microsoft.com/office/officeart/2005/8/layout/gear1"/>
    <dgm:cxn modelId="{CCB8A1A5-6FAA-DE4C-A386-57418BA79C0B}" srcId="{F1751669-CE67-1B49-A3C3-136DC82332CD}" destId="{216F1479-1DE1-E74A-A0BE-F4191ECE80D9}" srcOrd="0" destOrd="0" parTransId="{0898CBFF-F42D-4243-885F-46C7CE7AA093}" sibTransId="{C6254B01-E277-CD4B-A3E1-FBDA0AAC7558}"/>
    <dgm:cxn modelId="{D56235C1-F871-5E48-B422-7AA1BE2F04C4}" type="presOf" srcId="{5C2FEC62-247A-6B4A-88BA-47B13A61E01A}" destId="{4BA571EA-5570-DA47-B421-0342234AF581}" srcOrd="1" destOrd="0" presId="urn:microsoft.com/office/officeart/2005/8/layout/gear1"/>
    <dgm:cxn modelId="{A4414283-D9B4-3446-9D8B-C5C07AA901F6}" type="presOf" srcId="{216F1479-1DE1-E74A-A0BE-F4191ECE80D9}" destId="{E750659D-D7EE-BE4D-BFBC-37B4EC3B5EA6}" srcOrd="2" destOrd="0" presId="urn:microsoft.com/office/officeart/2005/8/layout/gear1"/>
    <dgm:cxn modelId="{E0BC024F-8DD1-1A46-9399-C65C2F46BAC7}" type="presOf" srcId="{C6254B01-E277-CD4B-A3E1-FBDA0AAC7558}" destId="{D75CC461-C7E1-F543-80B7-10A2F9BC556E}" srcOrd="0" destOrd="0" presId="urn:microsoft.com/office/officeart/2005/8/layout/gear1"/>
    <dgm:cxn modelId="{02EBFDA8-C389-7443-B92F-773E9EE64127}" srcId="{F1751669-CE67-1B49-A3C3-136DC82332CD}" destId="{5C2FEC62-247A-6B4A-88BA-47B13A61E01A}" srcOrd="2" destOrd="0" parTransId="{0A5A2CE3-3A2E-734C-8247-1C0BD09E9F40}" sibTransId="{0ED1CBC0-A133-B84C-87B6-F9417DF1E10A}"/>
    <dgm:cxn modelId="{D86C12C6-9534-9646-8BF8-361783CB21D8}" type="presOf" srcId="{8AC3FEF1-4D11-8A47-B92C-01AD52109919}" destId="{52384A92-B417-1946-9F7C-2F549A6E0051}" srcOrd="0" destOrd="0" presId="urn:microsoft.com/office/officeart/2005/8/layout/gear1"/>
    <dgm:cxn modelId="{7BFBE5D4-50CB-7E4D-BF95-BF5B77B86C20}" type="presOf" srcId="{8AC3FEF1-4D11-8A47-B92C-01AD52109919}" destId="{254704A2-7D35-CE44-A25A-361187263AC1}" srcOrd="1" destOrd="0" presId="urn:microsoft.com/office/officeart/2005/8/layout/gear1"/>
    <dgm:cxn modelId="{E4DAFA1B-99C9-2E4F-AFD2-740CF867022A}" type="presOf" srcId="{5C2FEC62-247A-6B4A-88BA-47B13A61E01A}" destId="{83EF9C9F-6A8C-AA40-97FF-A3D219908C24}" srcOrd="0" destOrd="0" presId="urn:microsoft.com/office/officeart/2005/8/layout/gear1"/>
    <dgm:cxn modelId="{AAE68563-3F4C-2D45-A085-C1C9B8B10D20}" srcId="{F1751669-CE67-1B49-A3C3-136DC82332CD}" destId="{8AC3FEF1-4D11-8A47-B92C-01AD52109919}" srcOrd="1" destOrd="0" parTransId="{5238B8CF-C95A-9B45-B030-E4BFA5C1B6B2}" sibTransId="{BAE64062-1CAD-7943-AF89-999B09EC3600}"/>
    <dgm:cxn modelId="{3EB263C2-B5EC-334A-88EE-20954417A36D}" type="presOf" srcId="{0ED1CBC0-A133-B84C-87B6-F9417DF1E10A}" destId="{7E5FBEC0-4A99-C844-9ECD-E7771BBC8554}" srcOrd="0" destOrd="0" presId="urn:microsoft.com/office/officeart/2005/8/layout/gear1"/>
    <dgm:cxn modelId="{0C2959EF-BD75-7D41-91A8-A0A7C80DDB9B}" type="presParOf" srcId="{A30708C2-A72C-9F4F-9CE8-6B697B7716C7}" destId="{0AE82BB4-101F-8A44-ADB3-59C10C0777D1}" srcOrd="0" destOrd="0" presId="urn:microsoft.com/office/officeart/2005/8/layout/gear1"/>
    <dgm:cxn modelId="{466D7417-4A5F-384E-9278-A919AD8F6F4C}" type="presParOf" srcId="{A30708C2-A72C-9F4F-9CE8-6B697B7716C7}" destId="{70552D4B-9E35-2644-896C-C451F7CD5AAB}" srcOrd="1" destOrd="0" presId="urn:microsoft.com/office/officeart/2005/8/layout/gear1"/>
    <dgm:cxn modelId="{E7FAEFEA-3EE7-AC42-AF99-C2B404910F61}" type="presParOf" srcId="{A30708C2-A72C-9F4F-9CE8-6B697B7716C7}" destId="{E750659D-D7EE-BE4D-BFBC-37B4EC3B5EA6}" srcOrd="2" destOrd="0" presId="urn:microsoft.com/office/officeart/2005/8/layout/gear1"/>
    <dgm:cxn modelId="{94635B05-A2C1-B54E-9056-BAAF8F04C89B}" type="presParOf" srcId="{A30708C2-A72C-9F4F-9CE8-6B697B7716C7}" destId="{52384A92-B417-1946-9F7C-2F549A6E0051}" srcOrd="3" destOrd="0" presId="urn:microsoft.com/office/officeart/2005/8/layout/gear1"/>
    <dgm:cxn modelId="{E4E1F544-CA71-094D-9F2D-3968F0E4E2DB}" type="presParOf" srcId="{A30708C2-A72C-9F4F-9CE8-6B697B7716C7}" destId="{254704A2-7D35-CE44-A25A-361187263AC1}" srcOrd="4" destOrd="0" presId="urn:microsoft.com/office/officeart/2005/8/layout/gear1"/>
    <dgm:cxn modelId="{7C7AC408-F5FD-6749-A87B-9E274A4E3199}" type="presParOf" srcId="{A30708C2-A72C-9F4F-9CE8-6B697B7716C7}" destId="{43B5C4E9-293B-7740-B4DD-74FAA470AF75}" srcOrd="5" destOrd="0" presId="urn:microsoft.com/office/officeart/2005/8/layout/gear1"/>
    <dgm:cxn modelId="{10A38BE6-CBB2-8647-9F6C-67FBF7326699}" type="presParOf" srcId="{A30708C2-A72C-9F4F-9CE8-6B697B7716C7}" destId="{83EF9C9F-6A8C-AA40-97FF-A3D219908C24}" srcOrd="6" destOrd="0" presId="urn:microsoft.com/office/officeart/2005/8/layout/gear1"/>
    <dgm:cxn modelId="{9120717B-3A10-4B4F-8F76-2C1BF6FBB46E}" type="presParOf" srcId="{A30708C2-A72C-9F4F-9CE8-6B697B7716C7}" destId="{4BA571EA-5570-DA47-B421-0342234AF581}" srcOrd="7" destOrd="0" presId="urn:microsoft.com/office/officeart/2005/8/layout/gear1"/>
    <dgm:cxn modelId="{8FF4644E-275D-C548-9669-B1D82C112D2B}" type="presParOf" srcId="{A30708C2-A72C-9F4F-9CE8-6B697B7716C7}" destId="{C963ED00-FF5E-F94B-BB83-C8BD28CF2F4D}" srcOrd="8" destOrd="0" presId="urn:microsoft.com/office/officeart/2005/8/layout/gear1"/>
    <dgm:cxn modelId="{39AE243C-7877-7940-B524-35F245323CEF}" type="presParOf" srcId="{A30708C2-A72C-9F4F-9CE8-6B697B7716C7}" destId="{4DE625A9-D905-024A-B28A-1F3E9653E965}" srcOrd="9" destOrd="0" presId="urn:microsoft.com/office/officeart/2005/8/layout/gear1"/>
    <dgm:cxn modelId="{BB3ED062-FCB4-ED44-81B0-F803AF15F2EF}" type="presParOf" srcId="{A30708C2-A72C-9F4F-9CE8-6B697B7716C7}" destId="{D75CC461-C7E1-F543-80B7-10A2F9BC556E}" srcOrd="10" destOrd="0" presId="urn:microsoft.com/office/officeart/2005/8/layout/gear1"/>
    <dgm:cxn modelId="{75E964A4-84A8-7646-A99F-61F07F88C2D4}" type="presParOf" srcId="{A30708C2-A72C-9F4F-9CE8-6B697B7716C7}" destId="{A8483597-9B22-734D-BF31-D78A79C50BAF}" srcOrd="11" destOrd="0" presId="urn:microsoft.com/office/officeart/2005/8/layout/gear1"/>
    <dgm:cxn modelId="{315F912A-9BE3-9A4B-BC85-120AEED1FB0C}" type="presParOf" srcId="{A30708C2-A72C-9F4F-9CE8-6B697B7716C7}" destId="{7E5FBEC0-4A99-C844-9ECD-E7771BBC8554}"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82BB4-101F-8A44-ADB3-59C10C0777D1}">
      <dsp:nvSpPr>
        <dsp:cNvPr id="0" name=""/>
        <dsp:cNvSpPr/>
      </dsp:nvSpPr>
      <dsp:spPr>
        <a:xfrm>
          <a:off x="702798" y="577215"/>
          <a:ext cx="705485" cy="705485"/>
        </a:xfrm>
        <a:prstGeom prst="gear9">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geolocation</a:t>
          </a:r>
          <a:endParaRPr lang="en-US" sz="600" kern="1200" dirty="0"/>
        </a:p>
      </dsp:txBody>
      <dsp:txXfrm>
        <a:off x="844632" y="742471"/>
        <a:ext cx="421817" cy="362634"/>
      </dsp:txXfrm>
    </dsp:sp>
    <dsp:sp modelId="{52384A92-B417-1946-9F7C-2F549A6E0051}">
      <dsp:nvSpPr>
        <dsp:cNvPr id="0" name=""/>
        <dsp:cNvSpPr/>
      </dsp:nvSpPr>
      <dsp:spPr>
        <a:xfrm>
          <a:off x="292334" y="410464"/>
          <a:ext cx="513080" cy="513080"/>
        </a:xfrm>
        <a:prstGeom prst="gear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stress</a:t>
          </a:r>
          <a:endParaRPr lang="en-US" sz="600" kern="1200" dirty="0"/>
        </a:p>
      </dsp:txBody>
      <dsp:txXfrm>
        <a:off x="421503" y="540414"/>
        <a:ext cx="254742" cy="253180"/>
      </dsp:txXfrm>
    </dsp:sp>
    <dsp:sp modelId="{83EF9C9F-6A8C-AA40-97FF-A3D219908C24}">
      <dsp:nvSpPr>
        <dsp:cNvPr id="0" name=""/>
        <dsp:cNvSpPr/>
      </dsp:nvSpPr>
      <dsp:spPr>
        <a:xfrm rot="20700000">
          <a:off x="579712" y="56491"/>
          <a:ext cx="502714" cy="502714"/>
        </a:xfrm>
        <a:prstGeom prst="gear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activity</a:t>
          </a:r>
          <a:endParaRPr lang="en-US" sz="600" kern="1200" dirty="0"/>
        </a:p>
      </dsp:txBody>
      <dsp:txXfrm rot="-20700000">
        <a:off x="689971" y="166751"/>
        <a:ext cx="282194" cy="282194"/>
      </dsp:txXfrm>
    </dsp:sp>
    <dsp:sp modelId="{D75CC461-C7E1-F543-80B7-10A2F9BC556E}">
      <dsp:nvSpPr>
        <dsp:cNvPr id="0" name=""/>
        <dsp:cNvSpPr/>
      </dsp:nvSpPr>
      <dsp:spPr>
        <a:xfrm>
          <a:off x="621529" y="485043"/>
          <a:ext cx="903021" cy="903021"/>
        </a:xfrm>
        <a:prstGeom prst="circularArrow">
          <a:avLst>
            <a:gd name="adj1" fmla="val 4687"/>
            <a:gd name="adj2" fmla="val 299029"/>
            <a:gd name="adj3" fmla="val 2343569"/>
            <a:gd name="adj4" fmla="val 16302455"/>
            <a:gd name="adj5" fmla="val 5469"/>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8483597-9B22-734D-BF31-D78A79C50BAF}">
      <dsp:nvSpPr>
        <dsp:cNvPr id="0" name=""/>
        <dsp:cNvSpPr/>
      </dsp:nvSpPr>
      <dsp:spPr>
        <a:xfrm>
          <a:off x="201469" y="309434"/>
          <a:ext cx="656101" cy="65610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E5FBEC0-4A99-C844-9ECD-E7771BBC8554}">
      <dsp:nvSpPr>
        <dsp:cNvPr id="0" name=""/>
        <dsp:cNvSpPr/>
      </dsp:nvSpPr>
      <dsp:spPr>
        <a:xfrm>
          <a:off x="463429" y="-41126"/>
          <a:ext cx="707409" cy="7074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ED1D2-B96D-1C46-93A6-84824090F288}" type="datetimeFigureOut">
              <a:rPr lang="en-US" smtClean="0"/>
              <a:t>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F328A-16EF-6444-904D-274E99C0E4E5}" type="slidenum">
              <a:rPr lang="en-US" smtClean="0"/>
              <a:t>‹#›</a:t>
            </a:fld>
            <a:endParaRPr lang="en-US"/>
          </a:p>
        </p:txBody>
      </p:sp>
    </p:spTree>
    <p:extLst>
      <p:ext uri="{BB962C8B-B14F-4D97-AF65-F5344CB8AC3E}">
        <p14:creationId xmlns:p14="http://schemas.microsoft.com/office/powerpoint/2010/main" val="70939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FAA793B-A3E8-D74B-B91D-B9315E046BDE}" type="slidenum">
              <a:rPr lang="en-US" altLang="en-US" sz="1200"/>
              <a:pPr/>
              <a:t>1</a:t>
            </a:fld>
            <a:endParaRPr lang="en-US" altLang="en-US" sz="1200"/>
          </a:p>
        </p:txBody>
      </p:sp>
      <p:sp>
        <p:nvSpPr>
          <p:cNvPr id="29698"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pPr>
              <a:defRPr/>
            </a:pPr>
            <a:r>
              <a:rPr lang="en-US" dirty="0" smtClean="0">
                <a:cs typeface="+mn-cs"/>
              </a:rPr>
              <a:t>PMI, PPRN, National Cancer Data Ecosystem – patient-donated data to research</a:t>
            </a:r>
          </a:p>
          <a:p>
            <a:pPr>
              <a:defRPr/>
            </a:pPr>
            <a:r>
              <a:rPr lang="en-US" dirty="0" smtClean="0">
                <a:cs typeface="+mn-cs"/>
              </a:rPr>
              <a:t>Time for a patient-driven health information economy – </a:t>
            </a:r>
            <a:r>
              <a:rPr lang="en-US" dirty="0" err="1" smtClean="0">
                <a:cs typeface="+mn-cs"/>
              </a:rPr>
              <a:t>Mandl</a:t>
            </a:r>
            <a:r>
              <a:rPr lang="en-US" dirty="0" smtClean="0">
                <a:cs typeface="+mn-cs"/>
              </a:rPr>
              <a:t> and </a:t>
            </a:r>
            <a:r>
              <a:rPr lang="en-US" dirty="0" err="1" smtClean="0">
                <a:cs typeface="+mn-cs"/>
              </a:rPr>
              <a:t>Kohane</a:t>
            </a:r>
            <a:r>
              <a:rPr lang="en-US" dirty="0" smtClean="0">
                <a:cs typeface="+mn-cs"/>
              </a:rPr>
              <a:t>, </a:t>
            </a:r>
            <a:r>
              <a:rPr lang="en-US" dirty="0" err="1" smtClean="0">
                <a:cs typeface="+mn-cs"/>
              </a:rPr>
              <a:t>hyperportalosis</a:t>
            </a:r>
            <a:endParaRPr lang="en-US" dirty="0" smtClean="0">
              <a:cs typeface="+mn-cs"/>
            </a:endParaRPr>
          </a:p>
          <a:p>
            <a:pPr>
              <a:defRPr/>
            </a:pPr>
            <a:endParaRPr lang="en-US" dirty="0" smtClean="0">
              <a:cs typeface="+mn-cs"/>
            </a:endParaRPr>
          </a:p>
          <a:p>
            <a:pPr>
              <a:defRPr/>
            </a:pPr>
            <a:r>
              <a:rPr lang="en-US" dirty="0" smtClean="0">
                <a:cs typeface="+mn-cs"/>
              </a:rPr>
              <a:t>Open Notes movement</a:t>
            </a:r>
          </a:p>
          <a:p>
            <a:pPr>
              <a:defRPr/>
            </a:pPr>
            <a:r>
              <a:rPr lang="en-US" dirty="0" smtClean="0">
                <a:cs typeface="+mn-cs"/>
              </a:rPr>
              <a:t>HUGO to synch with </a:t>
            </a:r>
          </a:p>
          <a:p>
            <a:pPr>
              <a:defRPr/>
            </a:pPr>
            <a:r>
              <a:rPr lang="en-US" dirty="0" smtClean="0">
                <a:cs typeface="+mn-cs"/>
              </a:rPr>
              <a:t>Ethan </a:t>
            </a:r>
            <a:r>
              <a:rPr lang="en-US" dirty="0" err="1" smtClean="0">
                <a:cs typeface="+mn-cs"/>
              </a:rPr>
              <a:t>Basch</a:t>
            </a:r>
            <a:r>
              <a:rPr lang="en-US" dirty="0" smtClean="0">
                <a:cs typeface="+mn-cs"/>
              </a:rPr>
              <a:t>, on PROs</a:t>
            </a:r>
          </a:p>
          <a:p>
            <a:pPr>
              <a:defRPr/>
            </a:pPr>
            <a:r>
              <a:rPr lang="en-US" dirty="0" err="1" smtClean="0">
                <a:cs typeface="+mn-cs"/>
              </a:rPr>
              <a:t>Rearchitecting</a:t>
            </a:r>
            <a:r>
              <a:rPr lang="en-US" dirty="0" smtClean="0">
                <a:cs typeface="+mn-cs"/>
              </a:rPr>
              <a:t> clinical </a:t>
            </a:r>
            <a:r>
              <a:rPr lang="en-US" dirty="0" err="1" smtClean="0">
                <a:cs typeface="+mn-cs"/>
              </a:rPr>
              <a:t>researc</a:t>
            </a:r>
            <a:r>
              <a:rPr lang="en-US" dirty="0" smtClean="0">
                <a:cs typeface="+mn-cs"/>
              </a:rPr>
              <a:t> </a:t>
            </a:r>
            <a:r>
              <a:rPr lang="en-US" dirty="0" err="1" smtClean="0">
                <a:cs typeface="+mn-cs"/>
              </a:rPr>
              <a:t>hwith</a:t>
            </a:r>
            <a:r>
              <a:rPr lang="en-US" dirty="0" smtClean="0">
                <a:cs typeface="+mn-cs"/>
              </a:rPr>
              <a:t> people-powered data partnership</a:t>
            </a:r>
          </a:p>
          <a:p>
            <a:pPr>
              <a:defRPr/>
            </a:pPr>
            <a:r>
              <a:rPr lang="en-US" dirty="0" err="1"/>
              <a:t>www.atsdr.cdc.gov</a:t>
            </a:r>
            <a:endParaRPr lang="en-US" dirty="0"/>
          </a:p>
          <a:p>
            <a:pPr>
              <a:defRPr/>
            </a:pPr>
            <a:endParaRPr lang="en-US" dirty="0" smtClean="0">
              <a:cs typeface="+mn-cs"/>
            </a:endParaRPr>
          </a:p>
        </p:txBody>
      </p:sp>
    </p:spTree>
    <p:extLst>
      <p:ext uri="{BB962C8B-B14F-4D97-AF65-F5344CB8AC3E}">
        <p14:creationId xmlns:p14="http://schemas.microsoft.com/office/powerpoint/2010/main" val="117058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…is already here -- it's just not evenly distributed. By</a:t>
            </a:r>
            <a:r>
              <a:rPr lang="en-US" sz="1200" b="0" kern="1200" baseline="0" dirty="0" smtClean="0">
                <a:solidFill>
                  <a:schemeClr val="tx1"/>
                </a:solidFill>
                <a:effectLst/>
                <a:latin typeface="+mn-lt"/>
                <a:ea typeface="+mn-ea"/>
                <a:cs typeface="+mn-cs"/>
              </a:rPr>
              <a:t> t</a:t>
            </a:r>
            <a:r>
              <a:rPr lang="en-US" sz="1200" b="0" kern="1200" dirty="0" smtClean="0">
                <a:solidFill>
                  <a:schemeClr val="tx1"/>
                </a:solidFill>
                <a:effectLst/>
                <a:latin typeface="+mn-lt"/>
                <a:ea typeface="+mn-ea"/>
                <a:cs typeface="+mn-cs"/>
              </a:rPr>
              <a:t>his quote, William Gibson the science fiction writer meant that </a:t>
            </a:r>
            <a:r>
              <a:rPr lang="en-US" sz="1200" b="0" kern="1200" baseline="0" dirty="0" smtClean="0">
                <a:solidFill>
                  <a:schemeClr val="tx1"/>
                </a:solidFill>
                <a:effectLst/>
                <a:latin typeface="+mn-lt"/>
                <a:ea typeface="+mn-ea"/>
                <a:cs typeface="+mn-cs"/>
              </a:rPr>
              <a:t>technological futures don't arrive at the same time everywhere for everyone. It shows up surreptitiously it seems, until all of a sudden it's everywhere. </a:t>
            </a:r>
          </a:p>
          <a:p>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15</a:t>
            </a:fld>
            <a:endParaRPr lang="en-US"/>
          </a:p>
        </p:txBody>
      </p:sp>
    </p:spTree>
    <p:extLst>
      <p:ext uri="{BB962C8B-B14F-4D97-AF65-F5344CB8AC3E}">
        <p14:creationId xmlns:p14="http://schemas.microsoft.com/office/powerpoint/2010/main" val="25784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…is already here -- it's just not evenly distributed. By</a:t>
            </a:r>
            <a:r>
              <a:rPr lang="en-US" sz="1200" b="0" kern="1200" baseline="0" dirty="0" smtClean="0">
                <a:solidFill>
                  <a:schemeClr val="tx1"/>
                </a:solidFill>
                <a:effectLst/>
                <a:latin typeface="+mn-lt"/>
                <a:ea typeface="+mn-ea"/>
                <a:cs typeface="+mn-cs"/>
              </a:rPr>
              <a:t> t</a:t>
            </a:r>
            <a:r>
              <a:rPr lang="en-US" sz="1200" b="0" kern="1200" dirty="0" smtClean="0">
                <a:solidFill>
                  <a:schemeClr val="tx1"/>
                </a:solidFill>
                <a:effectLst/>
                <a:latin typeface="+mn-lt"/>
                <a:ea typeface="+mn-ea"/>
                <a:cs typeface="+mn-cs"/>
              </a:rPr>
              <a:t>his quote, William Gibson the science fiction writer meant that </a:t>
            </a:r>
            <a:r>
              <a:rPr lang="en-US" sz="1200" b="0" kern="1200" baseline="0" dirty="0" smtClean="0">
                <a:solidFill>
                  <a:schemeClr val="tx1"/>
                </a:solidFill>
                <a:effectLst/>
                <a:latin typeface="+mn-lt"/>
                <a:ea typeface="+mn-ea"/>
                <a:cs typeface="+mn-cs"/>
              </a:rPr>
              <a:t>technological futures don't arrive at the same time everywhere for everyone. It shows up surreptitiously it seems, until all of a sudden it's everywhere. </a:t>
            </a:r>
          </a:p>
          <a:p>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16</a:t>
            </a:fld>
            <a:endParaRPr lang="en-US"/>
          </a:p>
        </p:txBody>
      </p:sp>
    </p:spTree>
    <p:extLst>
      <p:ext uri="{BB962C8B-B14F-4D97-AF65-F5344CB8AC3E}">
        <p14:creationId xmlns:p14="http://schemas.microsoft.com/office/powerpoint/2010/main" val="116779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A5F1819-4488-8542-9BCB-1B43B8588690}" type="slidenum">
              <a:rPr lang="en-US" altLang="en-US" sz="1200"/>
              <a:pPr/>
              <a:t>17</a:t>
            </a:fld>
            <a:endParaRPr lang="en-US" altLang="en-US" sz="1200"/>
          </a:p>
        </p:txBody>
      </p:sp>
      <p:sp>
        <p:nvSpPr>
          <p:cNvPr id="64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71496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A5F1819-4488-8542-9BCB-1B43B8588690}" type="slidenum">
              <a:rPr lang="en-US" altLang="en-US" sz="1200"/>
              <a:pPr/>
              <a:t>18</a:t>
            </a:fld>
            <a:endParaRPr lang="en-US" altLang="en-US" sz="1200"/>
          </a:p>
        </p:txBody>
      </p:sp>
      <p:sp>
        <p:nvSpPr>
          <p:cNvPr id="64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pPr>
              <a:defRPr/>
            </a:pPr>
            <a:r>
              <a:rPr lang="en-US" dirty="0" smtClean="0">
                <a:cs typeface="+mn-cs"/>
              </a:rPr>
              <a:t>What this course</a:t>
            </a:r>
            <a:r>
              <a:rPr lang="en-US" baseline="0" dirty="0" smtClean="0">
                <a:cs typeface="+mn-cs"/>
              </a:rPr>
              <a:t> does NOT do</a:t>
            </a:r>
            <a:r>
              <a:rPr lang="mr-IN" baseline="0" dirty="0" smtClean="0">
                <a:cs typeface="+mn-cs"/>
              </a:rPr>
              <a:t>…</a:t>
            </a:r>
            <a:r>
              <a:rPr lang="en-US" baseline="0" dirty="0" smtClean="0">
                <a:cs typeface="+mn-cs"/>
              </a:rPr>
              <a:t>.</a:t>
            </a:r>
            <a:endParaRPr lang="en-US" dirty="0" smtClean="0">
              <a:cs typeface="+mn-cs"/>
            </a:endParaRPr>
          </a:p>
        </p:txBody>
      </p:sp>
    </p:spTree>
    <p:extLst>
      <p:ext uri="{BB962C8B-B14F-4D97-AF65-F5344CB8AC3E}">
        <p14:creationId xmlns:p14="http://schemas.microsoft.com/office/powerpoint/2010/main" val="10731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A5F1819-4488-8542-9BCB-1B43B8588690}" type="slidenum">
              <a:rPr lang="en-US" altLang="en-US" sz="1200"/>
              <a:pPr/>
              <a:t>19</a:t>
            </a:fld>
            <a:endParaRPr lang="en-US" altLang="en-US" sz="1200"/>
          </a:p>
        </p:txBody>
      </p:sp>
      <p:sp>
        <p:nvSpPr>
          <p:cNvPr id="64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207299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2DF5A92-1E61-0849-9C54-1B1DA5C54BA1}" type="slidenum">
              <a:rPr lang="en-US" altLang="en-US" sz="1200"/>
              <a:pPr/>
              <a:t>20</a:t>
            </a:fld>
            <a:endParaRPr lang="en-US" altLang="en-US" sz="1200"/>
          </a:p>
        </p:txBody>
      </p:sp>
      <p:sp>
        <p:nvSpPr>
          <p:cNvPr id="70658"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57494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D96F969-18A8-9E43-8608-82DFC159D9B6}" type="slidenum">
              <a:rPr lang="en-US" altLang="en-US" sz="1200"/>
              <a:pPr/>
              <a:t>21</a:t>
            </a:fld>
            <a:endParaRPr lang="en-US" altLang="en-US" sz="1200"/>
          </a:p>
        </p:txBody>
      </p:sp>
      <p:sp>
        <p:nvSpPr>
          <p:cNvPr id="72706"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2104123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1DEEE1F-3876-2947-9188-ACCA9FE72CDC}" type="slidenum">
              <a:rPr lang="en-US" altLang="en-US" sz="1200"/>
              <a:pPr/>
              <a:t>22</a:t>
            </a:fld>
            <a:endParaRPr lang="en-US" altLang="en-US" sz="1200"/>
          </a:p>
        </p:txBody>
      </p:sp>
      <p:sp>
        <p:nvSpPr>
          <p:cNvPr id="747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57639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1DEEE1F-3876-2947-9188-ACCA9FE72CDC}" type="slidenum">
              <a:rPr lang="en-US" altLang="en-US" sz="1200"/>
              <a:pPr/>
              <a:t>23</a:t>
            </a:fld>
            <a:endParaRPr lang="en-US" altLang="en-US" sz="1200"/>
          </a:p>
        </p:txBody>
      </p:sp>
      <p:sp>
        <p:nvSpPr>
          <p:cNvPr id="747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9337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273F0A4-F2E7-B542-83BE-C35380421A89}" type="slidenum">
              <a:rPr lang="en-US" altLang="en-US" sz="1200"/>
              <a:pPr/>
              <a:t>24</a:t>
            </a:fld>
            <a:endParaRPr lang="en-US" altLang="en-US" sz="1200"/>
          </a:p>
        </p:txBody>
      </p:sp>
      <p:sp>
        <p:nvSpPr>
          <p:cNvPr id="78850"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5990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BD0AEE6-5963-924B-99F7-BFDB06EDFAF1}" type="slidenum">
              <a:rPr lang="en-US" altLang="en-US" sz="1200"/>
              <a:pPr/>
              <a:t>2</a:t>
            </a:fld>
            <a:endParaRPr lang="en-US" altLang="en-US" sz="1200"/>
          </a:p>
        </p:txBody>
      </p:sp>
      <p:sp>
        <p:nvSpPr>
          <p:cNvPr id="33794"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90957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Underlying all this excitement is the belief that with Big Data, we can have data-driven health care and we can finally cure cancer,</a:t>
            </a:r>
            <a:r>
              <a:rPr lang="en-US" baseline="0" dirty="0" smtClean="0"/>
              <a:t> or something. According to Wikipedia, to be data-driven is to be "compelled by data rather than by intuition or personal experience." Sounds good. "Often labeled as the business jargon for what scientists call evidence-based decision making." </a:t>
            </a:r>
          </a:p>
          <a:p>
            <a:endParaRPr lang="en-US" baseline="0" dirty="0" smtClean="0"/>
          </a:p>
          <a:p>
            <a:r>
              <a:rPr lang="en-US" baseline="0" dirty="0" smtClean="0"/>
              <a:t>Hmm. How many of you think data-driven health care is the same as evidence-based health care. How many think not? Which would you want for yourself?</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25</a:t>
            </a:fld>
            <a:endParaRPr lang="en-US"/>
          </a:p>
        </p:txBody>
      </p:sp>
    </p:spTree>
    <p:extLst>
      <p:ext uri="{BB962C8B-B14F-4D97-AF65-F5344CB8AC3E}">
        <p14:creationId xmlns:p14="http://schemas.microsoft.com/office/powerpoint/2010/main" val="176059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AA902D-ECA2-4E46-850C-20262A582DAD}" type="slidenum">
              <a:rPr lang="en-US"/>
              <a:pPr>
                <a:defRPr/>
              </a:pPr>
              <a:t>26</a:t>
            </a:fld>
            <a:endParaRPr lang="en-US"/>
          </a:p>
        </p:txBody>
      </p:sp>
      <p:sp>
        <p:nvSpPr>
          <p:cNvPr id="64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49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smtClean="0">
                <a:cs typeface="+mn-cs"/>
              </a:rPr>
              <a:t>To tease apart</a:t>
            </a:r>
            <a:r>
              <a:rPr lang="en-US" baseline="0" dirty="0" smtClean="0">
                <a:cs typeface="+mn-cs"/>
              </a:rPr>
              <a:t> data and evidence, we first need to understand the </a:t>
            </a:r>
            <a:r>
              <a:rPr lang="en-US" dirty="0" smtClean="0">
                <a:cs typeface="+mn-cs"/>
              </a:rPr>
              <a:t>important distinctions</a:t>
            </a:r>
            <a:r>
              <a:rPr lang="en-US" baseline="0" dirty="0" smtClean="0">
                <a:cs typeface="+mn-cs"/>
              </a:rPr>
              <a:t> between data, information, and knowledge. </a:t>
            </a:r>
          </a:p>
          <a:p>
            <a:pPr>
              <a:defRPr/>
            </a:pPr>
            <a:r>
              <a:rPr lang="en-US" baseline="0" dirty="0" smtClean="0">
                <a:cs typeface="+mn-cs"/>
              </a:rPr>
              <a:t>Data are raw observations, objective facts. </a:t>
            </a:r>
          </a:p>
          <a:p>
            <a:pPr>
              <a:defRPr/>
            </a:pPr>
            <a:r>
              <a:rPr lang="en-US" baseline="0" dirty="0" smtClean="0">
                <a:cs typeface="+mn-cs"/>
              </a:rPr>
              <a:t>Information is data that is in some meaningful context,</a:t>
            </a:r>
          </a:p>
          <a:p>
            <a:pPr>
              <a:defRPr/>
            </a:pPr>
            <a:r>
              <a:rPr lang="en-US" baseline="0" dirty="0" smtClean="0">
                <a:cs typeface="+mn-cs"/>
              </a:rPr>
              <a:t>Knowledge is an understanding about the world. It can be explicit, </a:t>
            </a:r>
            <a:r>
              <a:rPr lang="en-US" baseline="0" dirty="0" err="1" smtClean="0">
                <a:cs typeface="+mn-cs"/>
              </a:rPr>
              <a:t>codifiable</a:t>
            </a:r>
            <a:r>
              <a:rPr lang="en-US" baseline="0" dirty="0" smtClean="0">
                <a:cs typeface="+mn-cs"/>
              </a:rPr>
              <a:t> knowledge like guidelines, or in Wikipedia. Or it might be tacit knowledge that's hard to codify, like the expertise of a seasoned clinician. </a:t>
            </a:r>
          </a:p>
          <a:p>
            <a:pPr>
              <a:defRPr/>
            </a:pPr>
            <a:r>
              <a:rPr lang="en-US" baseline="0" dirty="0" smtClean="0">
                <a:cs typeface="+mn-cs"/>
              </a:rPr>
              <a:t>There's also process knowledge, about how to do things like ride a bike. </a:t>
            </a:r>
          </a:p>
          <a:p>
            <a:pPr>
              <a:defRPr/>
            </a:pPr>
            <a:r>
              <a:rPr lang="en-US" baseline="0" dirty="0" smtClean="0">
                <a:cs typeface="+mn-cs"/>
              </a:rPr>
              <a:t>Knowledge is useful for explaining the world, predicting what's going to happen, and guiding future action. </a:t>
            </a:r>
            <a:endParaRPr lang="en-US" dirty="0" smtClean="0">
              <a:cs typeface="+mn-cs"/>
            </a:endParaRPr>
          </a:p>
          <a:p>
            <a:pPr>
              <a:defRPr/>
            </a:pPr>
            <a:endParaRPr lang="en-US" dirty="0" smtClean="0">
              <a:cs typeface="+mn-cs"/>
            </a:endParaRPr>
          </a:p>
          <a:p>
            <a:pPr>
              <a:defRPr/>
            </a:pPr>
            <a:endParaRPr lang="en-US" dirty="0" smtClean="0">
              <a:cs typeface="+mn-cs"/>
            </a:endParaRPr>
          </a:p>
        </p:txBody>
      </p:sp>
    </p:spTree>
    <p:extLst>
      <p:ext uri="{BB962C8B-B14F-4D97-AF65-F5344CB8AC3E}">
        <p14:creationId xmlns:p14="http://schemas.microsoft.com/office/powerpoint/2010/main" val="195164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45884A-29AB-2C45-8B5C-6A57EEBDB9A7}" type="slidenum">
              <a:rPr lang="en-US"/>
              <a:pPr>
                <a:defRPr/>
              </a:pPr>
              <a:t>27</a:t>
            </a:fld>
            <a:endParaRPr lang="en-U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pPr>
              <a:defRPr/>
            </a:pPr>
            <a:r>
              <a:rPr lang="en-US" dirty="0" smtClean="0">
                <a:cs typeface="+mn-cs"/>
              </a:rPr>
              <a:t>Here's an example:</a:t>
            </a:r>
            <a:r>
              <a:rPr lang="en-US" baseline="0" dirty="0" smtClean="0">
                <a:cs typeface="+mn-cs"/>
              </a:rPr>
              <a:t> </a:t>
            </a:r>
            <a:r>
              <a:rPr lang="en-US" dirty="0" smtClean="0">
                <a:cs typeface="+mn-cs"/>
              </a:rPr>
              <a:t>A</a:t>
            </a:r>
            <a:r>
              <a:rPr lang="en-US" baseline="0" dirty="0" smtClean="0">
                <a:cs typeface="+mn-cs"/>
              </a:rPr>
              <a:t> hemoglobin A1 of 10.1%, for example, </a:t>
            </a:r>
            <a:r>
              <a:rPr lang="en-US" dirty="0" smtClean="0">
                <a:cs typeface="+mn-cs"/>
              </a:rPr>
              <a:t>is data. It is a raw observation. </a:t>
            </a:r>
          </a:p>
          <a:p>
            <a:pPr>
              <a:defRPr/>
            </a:pPr>
            <a:r>
              <a:rPr lang="en-US" dirty="0" smtClean="0">
                <a:cs typeface="+mn-cs"/>
              </a:rPr>
              <a:t>It becomes information when we give that data some context, for example when the observation was made, and what the normal range is. </a:t>
            </a:r>
            <a:r>
              <a:rPr lang="en-US" baseline="0" dirty="0" smtClean="0">
                <a:cs typeface="+mn-cs"/>
              </a:rPr>
              <a:t>The more context we have, the more informative a piece of data becomes.  </a:t>
            </a:r>
          </a:p>
          <a:p>
            <a:pPr>
              <a:defRPr/>
            </a:pPr>
            <a:endParaRPr lang="en-US" baseline="0" dirty="0" smtClean="0">
              <a:cs typeface="+mn-cs"/>
            </a:endParaRPr>
          </a:p>
          <a:p>
            <a:pPr>
              <a:defRPr/>
            </a:pPr>
            <a:r>
              <a:rPr lang="en-US" baseline="0" dirty="0" smtClean="0">
                <a:cs typeface="+mn-cs"/>
              </a:rPr>
              <a:t>The knowledge about A1c is that it is high in people with diabetes and is associated with higher risk for cardiovascular outcomes. This knowledge helps us  predict what's going to happen, and to guide future action.</a:t>
            </a:r>
          </a:p>
          <a:p>
            <a:pPr>
              <a:defRPr/>
            </a:pPr>
            <a:endParaRPr lang="en-US" baseline="0" dirty="0" smtClean="0">
              <a:cs typeface="+mn-cs"/>
            </a:endParaRPr>
          </a:p>
          <a:p>
            <a:pPr>
              <a:defRPr/>
            </a:pPr>
            <a:r>
              <a:rPr lang="en-US" dirty="0" smtClean="0">
                <a:cs typeface="+mn-cs"/>
              </a:rPr>
              <a:t>So where does evidence fit in? </a:t>
            </a:r>
          </a:p>
          <a:p>
            <a:pPr>
              <a:defRPr/>
            </a:pPr>
            <a:endParaRPr lang="en-US" dirty="0" smtClean="0">
              <a:cs typeface="+mn-cs"/>
            </a:endParaRPr>
          </a:p>
        </p:txBody>
      </p:sp>
    </p:spTree>
    <p:extLst>
      <p:ext uri="{BB962C8B-B14F-4D97-AF65-F5344CB8AC3E}">
        <p14:creationId xmlns:p14="http://schemas.microsoft.com/office/powerpoint/2010/main" val="54728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mn-cs"/>
              </a:rPr>
              <a:t>Evidence</a:t>
            </a:r>
            <a:r>
              <a:rPr lang="en-US" baseline="0" dirty="0" smtClean="0">
                <a:cs typeface="+mn-cs"/>
              </a:rPr>
              <a:t> is the basis for a claim of knowledge, evidence supports a statement about the world. </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28</a:t>
            </a:fld>
            <a:endParaRPr lang="en-US"/>
          </a:p>
        </p:txBody>
      </p:sp>
    </p:spTree>
    <p:extLst>
      <p:ext uri="{BB962C8B-B14F-4D97-AF65-F5344CB8AC3E}">
        <p14:creationId xmlns:p14="http://schemas.microsoft.com/office/powerpoint/2010/main" val="110804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mn-cs"/>
              </a:rPr>
              <a:t>And evidence</a:t>
            </a:r>
            <a:r>
              <a:rPr lang="en-US" baseline="0" dirty="0" smtClean="0">
                <a:cs typeface="+mn-cs"/>
              </a:rPr>
              <a:t> arises from a </a:t>
            </a:r>
            <a:r>
              <a:rPr lang="en-US" baseline="0" dirty="0" smtClean="0"/>
              <a:t>combination of data, how that data is collected (study design, but doesn't have to be study), and how it is analyzed. </a:t>
            </a:r>
          </a:p>
          <a:p>
            <a:endParaRPr lang="en-US" baseline="0" dirty="0" smtClean="0"/>
          </a:p>
          <a:p>
            <a:r>
              <a:rPr lang="en-US" baseline="0" dirty="0" smtClean="0"/>
              <a:t>The promise of Big Data and the data sciences is it will introduce big nontraditional data into health studies, and offer new machine learning methods for analysis. </a:t>
            </a:r>
          </a:p>
          <a:p>
            <a:endParaRPr lang="en-US" baseline="0" dirty="0" smtClean="0"/>
          </a:p>
          <a:p>
            <a:r>
              <a:rPr lang="en-US" baseline="0" dirty="0" smtClean="0"/>
              <a:t>This new future of "data-driven" evidence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29</a:t>
            </a:fld>
            <a:endParaRPr lang="en-US"/>
          </a:p>
        </p:txBody>
      </p:sp>
    </p:spTree>
    <p:extLst>
      <p:ext uri="{BB962C8B-B14F-4D97-AF65-F5344CB8AC3E}">
        <p14:creationId xmlns:p14="http://schemas.microsoft.com/office/powerpoint/2010/main" val="1688951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A commonly used term about these changes is "Big Data", which is classically described as being big in the 3 V's: volume, velocity, variety. </a:t>
            </a:r>
          </a:p>
        </p:txBody>
      </p:sp>
      <p:sp>
        <p:nvSpPr>
          <p:cNvPr id="552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BF2168A-BE75-1A45-831D-5D713779F6E1}" type="slidenum">
              <a:rPr lang="en-US" altLang="en-US" sz="1200"/>
              <a:pPr/>
              <a:t>30</a:t>
            </a:fld>
            <a:endParaRPr lang="en-US" altLang="en-US" sz="1200"/>
          </a:p>
        </p:txBody>
      </p:sp>
    </p:spTree>
    <p:extLst>
      <p:ext uri="{BB962C8B-B14F-4D97-AF65-F5344CB8AC3E}">
        <p14:creationId xmlns:p14="http://schemas.microsoft.com/office/powerpoint/2010/main" val="483544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charset="0"/>
                <a:ea typeface="ＭＳ Ｐゴシック" charset="-128"/>
              </a:rPr>
              <a:t>Health data is definitely big in volume. Let's use as a metric the complete works of Shakespeare, which is 5 GB. </a:t>
            </a:r>
          </a:p>
          <a:p>
            <a:pPr>
              <a:buFontTx/>
              <a:buChar char="-"/>
            </a:pPr>
            <a:r>
              <a:rPr lang="en-US" altLang="en-US">
                <a:latin typeface="Calibri" charset="0"/>
                <a:ea typeface="ＭＳ Ｐゴシック" charset="-128"/>
              </a:rPr>
              <a:t>your genome is about a third of that, about 1.5 gig</a:t>
            </a:r>
          </a:p>
          <a:p>
            <a:pPr>
              <a:buFontTx/>
              <a:buChar char="-"/>
            </a:pPr>
            <a:r>
              <a:rPr lang="en-US" altLang="en-US">
                <a:latin typeface="Calibri" charset="0"/>
                <a:ea typeface="ＭＳ Ｐゴシック" charset="-128"/>
              </a:rPr>
              <a:t>if you're middle aged and moderately ill, your EHR will be about 3-5 gigs</a:t>
            </a:r>
          </a:p>
          <a:p>
            <a:pPr>
              <a:buFontTx/>
              <a:buChar char="-"/>
            </a:pPr>
            <a:r>
              <a:rPr lang="en-US" altLang="en-US">
                <a:latin typeface="Calibri" charset="0"/>
                <a:ea typeface="ＭＳ Ｐゴシック" charset="-128"/>
              </a:rPr>
              <a:t>but then the volume explodes. There are those chest bands that track your EKG and respiration, can be used for fitness tracking, and wrist sensors like Apple Watch or Microsoft Band. If you wear these sensors, you will generate the data equivalent of 3x all of Shakespeare's collected works in just 10 hours. </a:t>
            </a:r>
          </a:p>
        </p:txBody>
      </p:sp>
      <p:sp>
        <p:nvSpPr>
          <p:cNvPr id="573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95CA9B8-B97B-AB4A-AEFE-DC70F780EAA8}" type="slidenum">
              <a:rPr lang="en-US" altLang="en-US" sz="1200"/>
              <a:pPr/>
              <a:t>31</a:t>
            </a:fld>
            <a:endParaRPr lang="en-US" altLang="en-US" sz="1200"/>
          </a:p>
        </p:txBody>
      </p:sp>
    </p:spTree>
    <p:extLst>
      <p:ext uri="{BB962C8B-B14F-4D97-AF65-F5344CB8AC3E}">
        <p14:creationId xmlns:p14="http://schemas.microsoft.com/office/powerpoint/2010/main" val="98066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One way to think about this huge variety of data is as "traditional" health care data that we're more familiar with in EBM, and genomic and imaging that some subgroups of EBMers are. And "non-traditional" data webpages, map data, social media, all that data from the Internet of Things.</a:t>
            </a:r>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2B1A9DB-FF84-384B-8AF6-B91475877092}" type="slidenum">
              <a:rPr lang="en-US" altLang="en-US" sz="1200"/>
              <a:pPr/>
              <a:t>32</a:t>
            </a:fld>
            <a:endParaRPr lang="en-US" altLang="en-US" sz="1200"/>
          </a:p>
        </p:txBody>
      </p:sp>
    </p:spTree>
    <p:extLst>
      <p:ext uri="{BB962C8B-B14F-4D97-AF65-F5344CB8AC3E}">
        <p14:creationId xmlns:p14="http://schemas.microsoft.com/office/powerpoint/2010/main" val="1632247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A more computational way to think about the data is structured – like a relational database, or map data – or semi-structured, like web pages, Facebook posts or notes from an EHR, or unstructured, like voice or video. Different processing is needed for these different kinds of data, and impacts on what can be done with it. </a:t>
            </a:r>
          </a:p>
          <a:p>
            <a:endParaRPr lang="en-US" altLang="en-US" dirty="0">
              <a:ea typeface="ＭＳ Ｐゴシック" charset="-128"/>
            </a:endParaRPr>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2B1A9DB-FF84-384B-8AF6-B91475877092}" type="slidenum">
              <a:rPr lang="en-US" altLang="en-US" sz="1200"/>
              <a:pPr/>
              <a:t>33</a:t>
            </a:fld>
            <a:endParaRPr lang="en-US" altLang="en-US" sz="1200"/>
          </a:p>
        </p:txBody>
      </p:sp>
    </p:spTree>
    <p:extLst>
      <p:ext uri="{BB962C8B-B14F-4D97-AF65-F5344CB8AC3E}">
        <p14:creationId xmlns:p14="http://schemas.microsoft.com/office/powerpoint/2010/main" val="2119922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mn-cs"/>
              </a:rPr>
              <a:t>And evidence</a:t>
            </a:r>
            <a:r>
              <a:rPr lang="en-US" baseline="0" dirty="0" smtClean="0">
                <a:cs typeface="+mn-cs"/>
              </a:rPr>
              <a:t> arises from a </a:t>
            </a:r>
            <a:r>
              <a:rPr lang="en-US" baseline="0" dirty="0" smtClean="0"/>
              <a:t>combination of data, how that data is collected (study design, but doesn't have to be study), and how it is analyzed. </a:t>
            </a:r>
          </a:p>
          <a:p>
            <a:endParaRPr lang="en-US" baseline="0" dirty="0" smtClean="0"/>
          </a:p>
          <a:p>
            <a:r>
              <a:rPr lang="en-US" baseline="0" dirty="0" smtClean="0"/>
              <a:t>The promise of Big Data and the data sciences is it will introduce big nontraditional data into health studies, and offer new machine learning methods for analysis. </a:t>
            </a:r>
          </a:p>
          <a:p>
            <a:endParaRPr lang="en-US" baseline="0" dirty="0" smtClean="0"/>
          </a:p>
          <a:p>
            <a:r>
              <a:rPr lang="en-US" baseline="0" dirty="0" smtClean="0"/>
              <a:t>This new future of "data-driven" evidence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34</a:t>
            </a:fld>
            <a:endParaRPr lang="en-US"/>
          </a:p>
        </p:txBody>
      </p:sp>
    </p:spTree>
    <p:extLst>
      <p:ext uri="{BB962C8B-B14F-4D97-AF65-F5344CB8AC3E}">
        <p14:creationId xmlns:p14="http://schemas.microsoft.com/office/powerpoint/2010/main" val="20795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2A2CF0E-08AB-4340-9387-EFB90E0AF3AB}" type="slidenum">
              <a:rPr lang="en-US" altLang="en-US" sz="1200"/>
              <a:pPr/>
              <a:t>3</a:t>
            </a:fld>
            <a:endParaRPr lang="en-US" altLang="en-US" sz="1200"/>
          </a:p>
        </p:txBody>
      </p:sp>
      <p:sp>
        <p:nvSpPr>
          <p:cNvPr id="3584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349511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F103DA1-412B-4941-A46B-9A663724C891}" type="slidenum">
              <a:rPr lang="en-US" altLang="en-US" sz="1200"/>
              <a:pPr/>
              <a:t>35</a:t>
            </a:fld>
            <a:endParaRPr lang="en-US" alt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531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12536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36</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0"/>
              </a:spcAft>
              <a:buClrTx/>
              <a:buSzTx/>
              <a:buFontTx/>
              <a:buNone/>
              <a:tabLst/>
              <a:defRPr/>
            </a:pPr>
            <a:r>
              <a:rPr lang="en-US" sz="800" dirty="0" smtClean="0"/>
              <a:t>How should we understand this uneven future</a:t>
            </a:r>
            <a:r>
              <a:rPr lang="en-US" sz="800" baseline="0" dirty="0" smtClean="0"/>
              <a:t>? It's probably good to start somewhere familiar, like this tree of study designs from the Center for </a:t>
            </a:r>
            <a:r>
              <a:rPr lang="en-GB" sz="800" baseline="0" dirty="0" smtClean="0">
                <a:latin typeface="Tahoma" charset="0"/>
              </a:rPr>
              <a:t>Evidence-based Medicine.</a:t>
            </a:r>
            <a:endParaRPr lang="en-US" sz="800" baseline="0" dirty="0" smtClean="0"/>
          </a:p>
          <a:p>
            <a:pPr marL="0" marR="0" indent="0" algn="l" defTabSz="457200" rtl="0" eaLnBrk="1" fontAlgn="auto" latinLnBrk="0" hangingPunct="1">
              <a:lnSpc>
                <a:spcPct val="80000"/>
              </a:lnSpc>
              <a:spcBef>
                <a:spcPct val="0"/>
              </a:spcBef>
              <a:spcAft>
                <a:spcPts val="0"/>
              </a:spcAft>
              <a:buClrTx/>
              <a:buSzTx/>
              <a:buFontTx/>
              <a:buNone/>
              <a:tabLst/>
              <a:defRPr/>
            </a:pPr>
            <a:endParaRPr lang="en-US" sz="800" baseline="0" dirty="0" smtClean="0"/>
          </a:p>
          <a:p>
            <a:pPr marL="0" marR="0" indent="0" algn="l" defTabSz="457200" rtl="0" eaLnBrk="1" fontAlgn="auto" latinLnBrk="0" hangingPunct="1">
              <a:lnSpc>
                <a:spcPct val="80000"/>
              </a:lnSpc>
              <a:spcBef>
                <a:spcPct val="0"/>
              </a:spcBef>
              <a:spcAft>
                <a:spcPts val="0"/>
              </a:spcAft>
              <a:buClrTx/>
              <a:buSzTx/>
              <a:buFontTx/>
              <a:buNone/>
              <a:tabLst/>
              <a:defRPr/>
            </a:pPr>
            <a:r>
              <a:rPr lang="en-GB" sz="800" baseline="0" dirty="0" smtClean="0">
                <a:latin typeface="Tahoma" charset="0"/>
              </a:rPr>
              <a:t>To review, descriptive studies give a</a:t>
            </a:r>
            <a:r>
              <a:rPr lang="en-US" sz="1200" i="0" kern="1200" dirty="0" smtClean="0">
                <a:solidFill>
                  <a:schemeClr val="tx1"/>
                </a:solidFill>
                <a:latin typeface="+mn-lt"/>
                <a:ea typeface="+mn-ea"/>
                <a:cs typeface="+mn-cs"/>
              </a:rPr>
              <a:t> picture of what is happening.</a:t>
            </a:r>
            <a:r>
              <a:rPr lang="en-US" sz="1200" i="0" kern="1200" baseline="0" dirty="0" smtClean="0">
                <a:solidFill>
                  <a:schemeClr val="tx1"/>
                </a:solidFill>
                <a:latin typeface="+mn-lt"/>
                <a:ea typeface="+mn-ea"/>
                <a:cs typeface="+mn-cs"/>
              </a:rPr>
              <a:t> Analytic studies are studies that quantify a relationship and are either experimental or observational.</a:t>
            </a:r>
          </a:p>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r>
              <a:rPr lang="en-US" sz="1200" i="0" kern="1200" baseline="0" dirty="0" smtClean="0">
                <a:solidFill>
                  <a:schemeClr val="tx1"/>
                </a:solidFill>
                <a:latin typeface="+mn-lt"/>
                <a:ea typeface="+mn-ea"/>
                <a:cs typeface="+mn-cs"/>
              </a:rPr>
              <a:t>Let's look first at the future of descriptive studies, using the question of </a:t>
            </a:r>
          </a:p>
          <a:p>
            <a:pPr>
              <a:lnSpc>
                <a:spcPct val="80000"/>
              </a:lnSpc>
              <a:spcBef>
                <a:spcPct val="0"/>
              </a:spcBef>
            </a:pPr>
            <a:endParaRPr lang="en-GB" sz="800" dirty="0" smtClean="0">
              <a:latin typeface="Tahoma" charset="0"/>
            </a:endParaRPr>
          </a:p>
        </p:txBody>
      </p:sp>
    </p:spTree>
    <p:extLst>
      <p:ext uri="{BB962C8B-B14F-4D97-AF65-F5344CB8AC3E}">
        <p14:creationId xmlns:p14="http://schemas.microsoft.com/office/powerpoint/2010/main" val="183588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37</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r>
              <a:rPr lang="en-US" sz="1200" i="0" kern="1200" baseline="0" dirty="0" smtClean="0">
                <a:solidFill>
                  <a:schemeClr val="tx1"/>
                </a:solidFill>
                <a:latin typeface="+mn-lt"/>
                <a:ea typeface="+mn-ea"/>
                <a:cs typeface="+mn-cs"/>
              </a:rPr>
              <a:t>Let's look first at the future of descriptive studies, using the question of </a:t>
            </a:r>
          </a:p>
          <a:p>
            <a:pPr>
              <a:lnSpc>
                <a:spcPct val="80000"/>
              </a:lnSpc>
              <a:spcBef>
                <a:spcPct val="0"/>
              </a:spcBef>
            </a:pPr>
            <a:endParaRPr lang="en-GB" sz="800" dirty="0" smtClean="0">
              <a:latin typeface="Tahoma" charset="0"/>
            </a:endParaRPr>
          </a:p>
        </p:txBody>
      </p:sp>
    </p:spTree>
    <p:extLst>
      <p:ext uri="{BB962C8B-B14F-4D97-AF65-F5344CB8AC3E}">
        <p14:creationId xmlns:p14="http://schemas.microsoft.com/office/powerpoint/2010/main" val="979568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38</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r>
              <a:rPr lang="en-US" sz="1200" i="0" kern="1200" baseline="0" dirty="0" smtClean="0">
                <a:solidFill>
                  <a:schemeClr val="tx1"/>
                </a:solidFill>
                <a:latin typeface="+mn-lt"/>
                <a:ea typeface="+mn-ea"/>
                <a:cs typeface="+mn-cs"/>
              </a:rPr>
              <a:t>Let's look first at the future of descriptive studies, using the question of </a:t>
            </a:r>
          </a:p>
          <a:p>
            <a:pPr>
              <a:lnSpc>
                <a:spcPct val="80000"/>
              </a:lnSpc>
              <a:spcBef>
                <a:spcPct val="0"/>
              </a:spcBef>
            </a:pPr>
            <a:endParaRPr lang="en-GB" sz="800" dirty="0" smtClean="0">
              <a:latin typeface="Tahoma" charset="0"/>
            </a:endParaRPr>
          </a:p>
        </p:txBody>
      </p:sp>
    </p:spTree>
    <p:extLst>
      <p:ext uri="{BB962C8B-B14F-4D97-AF65-F5344CB8AC3E}">
        <p14:creationId xmlns:p14="http://schemas.microsoft.com/office/powerpoint/2010/main" val="133994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39</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r>
              <a:rPr lang="en-US" sz="1200" i="0" kern="1200" baseline="0" dirty="0" smtClean="0">
                <a:solidFill>
                  <a:schemeClr val="tx1"/>
                </a:solidFill>
                <a:latin typeface="+mn-lt"/>
                <a:ea typeface="+mn-ea"/>
                <a:cs typeface="+mn-cs"/>
              </a:rPr>
              <a:t>See how technology is being used to answer the Big 6 questions in new ways. Introduce these approaches to you, then in upcoming classes, we look in more detail at the key informatics issues behind them. </a:t>
            </a:r>
          </a:p>
          <a:p>
            <a:pPr>
              <a:lnSpc>
                <a:spcPct val="80000"/>
              </a:lnSpc>
              <a:spcBef>
                <a:spcPct val="0"/>
              </a:spcBef>
            </a:pPr>
            <a:endParaRPr lang="en-GB" sz="800" dirty="0" smtClean="0">
              <a:latin typeface="Tahoma" charset="0"/>
            </a:endParaRPr>
          </a:p>
        </p:txBody>
      </p:sp>
    </p:spTree>
    <p:extLst>
      <p:ext uri="{BB962C8B-B14F-4D97-AF65-F5344CB8AC3E}">
        <p14:creationId xmlns:p14="http://schemas.microsoft.com/office/powerpoint/2010/main" val="40195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8408F70-070E-5241-8D24-D74C63703304}" type="slidenum">
              <a:rPr lang="en-US" altLang="en-US" sz="1200"/>
              <a:pPr/>
              <a:t>40</a:t>
            </a:fld>
            <a:endParaRPr lang="en-US" altLang="en-US" sz="1200"/>
          </a:p>
        </p:txBody>
      </p:sp>
      <p:sp>
        <p:nvSpPr>
          <p:cNvPr id="120834"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728681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800" dirty="0" smtClean="0"/>
              <a:t>…</a:t>
            </a:r>
            <a:r>
              <a:rPr lang="en-US" sz="2800" baseline="0" dirty="0" smtClean="0"/>
              <a:t>opinions about human papilloma virus or HPV vaccination. </a:t>
            </a:r>
          </a:p>
          <a:p>
            <a:pPr marL="0" indent="0">
              <a:buFont typeface="Arial"/>
              <a:buNone/>
            </a:pPr>
            <a:endParaRPr lang="en-US" sz="2800" baseline="0" dirty="0" smtClean="0"/>
          </a:p>
          <a:p>
            <a:pPr marL="0" indent="0">
              <a:buFont typeface="Arial"/>
              <a:buNone/>
            </a:pPr>
            <a:r>
              <a:rPr lang="en-US" sz="2800" baseline="0" dirty="0" smtClean="0"/>
              <a:t>A traditional approach, like the one used by Zhao et al in 2012, is to conduct a survey of mostly multiple choice questions. And we get informative reasons for why girls, healthcare providers, and government officials in China are for or against HPV vaccination. </a:t>
            </a:r>
          </a:p>
          <a:p>
            <a:pPr marL="0" indent="0">
              <a:buFont typeface="Arial"/>
              <a:buNone/>
            </a:pPr>
            <a:endParaRPr lang="en-US" sz="2800" baseline="0" dirty="0" smtClean="0"/>
          </a:p>
          <a:p>
            <a:pPr marL="0" indent="0">
              <a:buFont typeface="Arial"/>
              <a:buNone/>
            </a:pPr>
            <a:endParaRPr lang="en-US" sz="2800" baseline="0" dirty="0" smtClean="0"/>
          </a:p>
          <a:p>
            <a:pPr marL="0" indent="0">
              <a:buFont typeface="Arial"/>
              <a:buNone/>
            </a:pPr>
            <a:endParaRPr lang="en-US" sz="2800" b="1" kern="1200" baseline="0" dirty="0" smtClean="0">
              <a:solidFill>
                <a:schemeClr val="tx1"/>
              </a:solidFill>
              <a:effectLst/>
              <a:latin typeface="+mn-lt"/>
              <a:ea typeface="+mn-ea"/>
              <a:cs typeface="+mn-cs"/>
            </a:endParaRPr>
          </a:p>
          <a:p>
            <a:pPr marL="0" indent="0">
              <a:buFont typeface="Arial"/>
              <a:buNone/>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41</a:t>
            </a:fld>
            <a:endParaRPr lang="en-US"/>
          </a:p>
        </p:txBody>
      </p:sp>
    </p:spTree>
    <p:extLst>
      <p:ext uri="{BB962C8B-B14F-4D97-AF65-F5344CB8AC3E}">
        <p14:creationId xmlns:p14="http://schemas.microsoft.com/office/powerpoint/2010/main" val="2140611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800" dirty="0" smtClean="0"/>
              <a:t>Here's another approach to the same question, this time in Canada.</a:t>
            </a:r>
            <a:r>
              <a:rPr lang="en-US" sz="2800" baseline="0" dirty="0" smtClean="0"/>
              <a:t> Feinberg et al performed a keyword search on all Canadian newspapers and</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800" baseline="0" dirty="0" smtClean="0"/>
              <a:t> identified 71 relevant articles.</a:t>
            </a:r>
            <a:r>
              <a:rPr lang="en-US" sz="1200" kern="1200" baseline="0" dirty="0" smtClean="0">
                <a:solidFill>
                  <a:schemeClr val="tx1"/>
                </a:solidFill>
                <a:effectLst/>
                <a:latin typeface="+mn-lt"/>
                <a:ea typeface="+mn-ea"/>
                <a:cs typeface="+mn-cs"/>
              </a:rPr>
              <a:t> From this, they collated some 3000 comments from 1200 individuals. They then performed manual qualitative analysis of the comments, including thematic analysis and sentiment analysis, i.e., whether the comment was generally positive, negative, or neutral to HPV vaccination. </a:t>
            </a:r>
          </a:p>
        </p:txBody>
      </p:sp>
      <p:sp>
        <p:nvSpPr>
          <p:cNvPr id="4" name="Slide Number Placeholder 3"/>
          <p:cNvSpPr>
            <a:spLocks noGrp="1"/>
          </p:cNvSpPr>
          <p:nvPr>
            <p:ph type="sldNum" sz="quarter" idx="10"/>
          </p:nvPr>
        </p:nvSpPr>
        <p:spPr/>
        <p:txBody>
          <a:bodyPr/>
          <a:lstStyle/>
          <a:p>
            <a:fld id="{93863580-3442-2E4A-9A75-FB365206F028}" type="slidenum">
              <a:rPr lang="en-US" smtClean="0"/>
              <a:t>42</a:t>
            </a:fld>
            <a:endParaRPr lang="en-US"/>
          </a:p>
        </p:txBody>
      </p:sp>
    </p:spTree>
    <p:extLst>
      <p:ext uri="{BB962C8B-B14F-4D97-AF65-F5344CB8AC3E}">
        <p14:creationId xmlns:p14="http://schemas.microsoft.com/office/powerpoint/2010/main" val="106829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This use of online comments gets around people answering surveys the way the think they should, but of course, these studies have their own set of weaknesses and biases. One weakness is the rather narrow source of data. Why not mine the whole web?</a:t>
            </a:r>
          </a:p>
        </p:txBody>
      </p:sp>
      <p:sp>
        <p:nvSpPr>
          <p:cNvPr id="4" name="Slide Number Placeholder 3"/>
          <p:cNvSpPr>
            <a:spLocks noGrp="1"/>
          </p:cNvSpPr>
          <p:nvPr>
            <p:ph type="sldNum" sz="quarter" idx="10"/>
          </p:nvPr>
        </p:nvSpPr>
        <p:spPr/>
        <p:txBody>
          <a:bodyPr/>
          <a:lstStyle/>
          <a:p>
            <a:fld id="{93863580-3442-2E4A-9A75-FB365206F028}" type="slidenum">
              <a:rPr lang="en-US" smtClean="0"/>
              <a:t>43</a:t>
            </a:fld>
            <a:endParaRPr lang="en-US"/>
          </a:p>
        </p:txBody>
      </p:sp>
    </p:spTree>
    <p:extLst>
      <p:ext uri="{BB962C8B-B14F-4D97-AF65-F5344CB8AC3E}">
        <p14:creationId xmlns:p14="http://schemas.microsoft.com/office/powerpoint/2010/main" val="292258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Corley et al did just that. They scanned 130 million English language blogs and mainstream media posts and identified almost 10,000 HPV related posts. With this number of posts, </a:t>
            </a:r>
            <a:r>
              <a:rPr lang="en-US" sz="1200" u="sng" kern="1200" baseline="0" dirty="0" smtClean="0">
                <a:solidFill>
                  <a:schemeClr val="tx1"/>
                </a:solidFill>
                <a:effectLst/>
                <a:latin typeface="+mn-lt"/>
                <a:ea typeface="+mn-ea"/>
                <a:cs typeface="+mn-cs"/>
              </a:rPr>
              <a:t>no way </a:t>
            </a:r>
            <a:r>
              <a:rPr lang="en-US" sz="1200" kern="1200" baseline="0" dirty="0" smtClean="0">
                <a:solidFill>
                  <a:schemeClr val="tx1"/>
                </a:solidFill>
                <a:effectLst/>
                <a:latin typeface="+mn-lt"/>
                <a:ea typeface="+mn-ea"/>
                <a:cs typeface="+mn-cs"/>
              </a:rPr>
              <a:t>could they perform manual sentiment analysis like the previous study. Instead, they trained a machine to do it. First they found 157 posts with that were strongly positive or negative, and manually classified and labeled them. Then they used this labeled test set along with a training set of 1000 posts to perform supervised learning, basically teaching an algorithm called a support vector machine to tell positive from negative. They achieved an overall accuracy of 70%. The SVM was then let loose on the remaining 8500 or so posts.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63580-3442-2E4A-9A75-FB365206F028}" type="slidenum">
              <a:rPr lang="en-US" smtClean="0"/>
              <a:t>44</a:t>
            </a:fld>
            <a:endParaRPr lang="en-US"/>
          </a:p>
        </p:txBody>
      </p:sp>
    </p:spTree>
    <p:extLst>
      <p:ext uri="{BB962C8B-B14F-4D97-AF65-F5344CB8AC3E}">
        <p14:creationId xmlns:p14="http://schemas.microsoft.com/office/powerpoint/2010/main" val="155474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Big 6 questions.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5</a:t>
            </a:fld>
            <a:endParaRPr lang="en-US"/>
          </a:p>
        </p:txBody>
      </p:sp>
    </p:spTree>
    <p:extLst>
      <p:ext uri="{BB962C8B-B14F-4D97-AF65-F5344CB8AC3E}">
        <p14:creationId xmlns:p14="http://schemas.microsoft.com/office/powerpoint/2010/main" val="1004380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And this is what they found. Sentiment for HPV vaccination was more negative when the </a:t>
            </a:r>
            <a:r>
              <a:rPr lang="en-US" sz="1200" kern="1200" baseline="0" dirty="0" err="1" smtClean="0">
                <a:solidFill>
                  <a:schemeClr val="tx1"/>
                </a:solidFill>
                <a:effectLst/>
                <a:latin typeface="+mn-lt"/>
                <a:ea typeface="+mn-ea"/>
                <a:cs typeface="+mn-cs"/>
              </a:rPr>
              <a:t>Gov</a:t>
            </a:r>
            <a:r>
              <a:rPr lang="en-US" sz="1200" kern="1200" baseline="0" dirty="0" smtClean="0">
                <a:solidFill>
                  <a:schemeClr val="tx1"/>
                </a:solidFill>
                <a:effectLst/>
                <a:latin typeface="+mn-lt"/>
                <a:ea typeface="+mn-ea"/>
                <a:cs typeface="+mn-cs"/>
              </a:rPr>
              <a:t> of Texas mandated vaccination for all teenage girls, and was more positive during Cervical Cancer Awareness month. Compared to Zhao's study, which was cross-sectional, this one shows the evolution of opinions over time. Compared to the </a:t>
            </a:r>
            <a:r>
              <a:rPr lang="en-US" sz="1200" kern="1200" baseline="0" dirty="0" err="1" smtClean="0">
                <a:solidFill>
                  <a:schemeClr val="tx1"/>
                </a:solidFill>
                <a:effectLst/>
                <a:latin typeface="+mn-lt"/>
                <a:ea typeface="+mn-ea"/>
                <a:cs typeface="+mn-cs"/>
              </a:rPr>
              <a:t>Fineberg</a:t>
            </a:r>
            <a:r>
              <a:rPr lang="en-US" sz="1200" kern="1200" baseline="0" dirty="0" smtClean="0">
                <a:solidFill>
                  <a:schemeClr val="tx1"/>
                </a:solidFill>
                <a:effectLst/>
                <a:latin typeface="+mn-lt"/>
                <a:ea typeface="+mn-ea"/>
                <a:cs typeface="+mn-cs"/>
              </a:rPr>
              <a:t> study, this one had a far larger sample size. </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45</a:t>
            </a:fld>
            <a:endParaRPr lang="en-US"/>
          </a:p>
        </p:txBody>
      </p:sp>
    </p:spTree>
    <p:extLst>
      <p:ext uri="{BB962C8B-B14F-4D97-AF65-F5344CB8AC3E}">
        <p14:creationId xmlns:p14="http://schemas.microsoft.com/office/powerpoint/2010/main" val="2067812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46</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0"/>
              </a:spcAft>
              <a:buClrTx/>
              <a:buSzTx/>
              <a:buFontTx/>
              <a:buNone/>
              <a:tabLst/>
              <a:defRPr/>
            </a:pPr>
            <a:r>
              <a:rPr lang="en-GB" sz="800" dirty="0" smtClean="0">
                <a:latin typeface="Tahoma" charset="0"/>
              </a:rPr>
              <a:t>The</a:t>
            </a:r>
            <a:r>
              <a:rPr lang="en-GB" sz="800" baseline="0" dirty="0" smtClean="0">
                <a:latin typeface="Tahoma" charset="0"/>
              </a:rPr>
              <a:t> availability of huge amounts of both traditional and non-traditional data, combined with new data mining approaches will I think bring about a major expansion in the scope, detail and power of descriptive studies.  </a:t>
            </a:r>
            <a:endParaRPr lang="en-GB" sz="800" dirty="0" smtClean="0">
              <a:latin typeface="Tahoma" charset="0"/>
            </a:endParaRPr>
          </a:p>
          <a:p>
            <a:pPr marL="0" marR="0" indent="0" algn="l" defTabSz="457200" rtl="0" eaLnBrk="1" fontAlgn="auto" latinLnBrk="0" hangingPunct="1">
              <a:lnSpc>
                <a:spcPct val="80000"/>
              </a:lnSpc>
              <a:spcBef>
                <a:spcPct val="0"/>
              </a:spcBef>
              <a:spcAft>
                <a:spcPts val="0"/>
              </a:spcAft>
              <a:buClrTx/>
              <a:buSzTx/>
              <a:buFontTx/>
              <a:buNone/>
              <a:tabLst/>
              <a:defRPr/>
            </a:pPr>
            <a:endParaRPr lang="en-GB" sz="800" dirty="0" smtClean="0">
              <a:latin typeface="Tahoma" charset="0"/>
            </a:endParaRPr>
          </a:p>
          <a:p>
            <a:pPr marL="0" marR="0" indent="0" algn="l" defTabSz="457200" rtl="0" eaLnBrk="1" fontAlgn="auto" latinLnBrk="0" hangingPunct="1">
              <a:lnSpc>
                <a:spcPct val="80000"/>
              </a:lnSpc>
              <a:spcBef>
                <a:spcPct val="0"/>
              </a:spcBef>
              <a:spcAft>
                <a:spcPts val="0"/>
              </a:spcAft>
              <a:buClrTx/>
              <a:buSzTx/>
              <a:buFontTx/>
              <a:buNone/>
              <a:tabLst/>
              <a:defRPr/>
            </a:pPr>
            <a:r>
              <a:rPr lang="en-GB" sz="800" dirty="0" smtClean="0">
                <a:latin typeface="Tahoma" charset="0"/>
              </a:rPr>
              <a:t>Let's turn now to Analytic studies,</a:t>
            </a:r>
            <a:r>
              <a:rPr lang="en-GB" sz="800" baseline="0" dirty="0" smtClean="0">
                <a:latin typeface="Tahoma" charset="0"/>
              </a:rPr>
              <a:t> which aim to </a:t>
            </a:r>
            <a:r>
              <a:rPr lang="en-US" sz="800" baseline="0" dirty="0" smtClean="0"/>
              <a:t>quantify a relationship. Rather than splitting analytic studies into experimental and observational study types, I'd like to borrow from the computational field and split first by analytic intent. </a:t>
            </a:r>
          </a:p>
          <a:p>
            <a:pPr marL="0" marR="0" indent="0" algn="l" defTabSz="457200" rtl="0" eaLnBrk="1" fontAlgn="auto" latinLnBrk="0" hangingPunct="1">
              <a:lnSpc>
                <a:spcPct val="80000"/>
              </a:lnSpc>
              <a:spcBef>
                <a:spcPct val="0"/>
              </a:spcBef>
              <a:spcAft>
                <a:spcPts val="0"/>
              </a:spcAft>
              <a:buClrTx/>
              <a:buSzTx/>
              <a:buFontTx/>
              <a:buNone/>
              <a:tabLst/>
              <a:defRPr/>
            </a:pPr>
            <a:endParaRPr lang="en-GB" sz="800" dirty="0" smtClean="0">
              <a:latin typeface="Tahoma" charset="0"/>
            </a:endParaRPr>
          </a:p>
          <a:p>
            <a:pPr>
              <a:lnSpc>
                <a:spcPct val="80000"/>
              </a:lnSpc>
              <a:spcBef>
                <a:spcPct val="0"/>
              </a:spcBef>
            </a:pPr>
            <a:endParaRPr lang="en-GB" sz="800" dirty="0">
              <a:latin typeface="Tahoma" charset="0"/>
            </a:endParaRPr>
          </a:p>
        </p:txBody>
      </p:sp>
    </p:spTree>
    <p:extLst>
      <p:ext uri="{BB962C8B-B14F-4D97-AF65-F5344CB8AC3E}">
        <p14:creationId xmlns:p14="http://schemas.microsoft.com/office/powerpoint/2010/main" val="1942722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ヒラギノ角ゴ Pro W3" charset="0"/>
                <a:cs typeface="ヒラギノ角ゴ Pro W3" charset="0"/>
              </a:defRPr>
            </a:lvl1pPr>
            <a:lvl2pPr marL="742950" indent="-285750">
              <a:defRPr>
                <a:solidFill>
                  <a:schemeClr val="tx1"/>
                </a:solidFill>
                <a:latin typeface="Verdana" charset="0"/>
                <a:ea typeface="ヒラギノ角ゴ Pro W3" charset="0"/>
                <a:cs typeface="ヒラギノ角ゴ Pro W3" charset="0"/>
              </a:defRPr>
            </a:lvl2pPr>
            <a:lvl3pPr marL="1143000" indent="-228600">
              <a:defRPr>
                <a:solidFill>
                  <a:schemeClr val="tx1"/>
                </a:solidFill>
                <a:latin typeface="Verdana" charset="0"/>
                <a:ea typeface="ヒラギノ角ゴ Pro W3" charset="0"/>
                <a:cs typeface="ヒラギノ角ゴ Pro W3" charset="0"/>
              </a:defRPr>
            </a:lvl3pPr>
            <a:lvl4pPr marL="1600200" indent="-228600">
              <a:defRPr>
                <a:solidFill>
                  <a:schemeClr val="tx1"/>
                </a:solidFill>
                <a:latin typeface="Verdana" charset="0"/>
                <a:ea typeface="ヒラギノ角ゴ Pro W3" charset="0"/>
                <a:cs typeface="ヒラギノ角ゴ Pro W3" charset="0"/>
              </a:defRPr>
            </a:lvl4pPr>
            <a:lvl5pPr marL="2057400" indent="-228600">
              <a:defRPr>
                <a:solidFill>
                  <a:schemeClr val="tx1"/>
                </a:solidFill>
                <a:latin typeface="Verdana"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Verdana"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Verdana"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Verdana"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Verdana" charset="0"/>
                <a:ea typeface="ヒラギノ角ゴ Pro W3" charset="0"/>
                <a:cs typeface="ヒラギノ角ゴ Pro W3" charset="0"/>
              </a:defRPr>
            </a:lvl9pPr>
          </a:lstStyle>
          <a:p>
            <a:fld id="{65BFAB26-4812-C546-B5AE-6F37745968FA}" type="slidenum">
              <a:rPr lang="en-GB">
                <a:latin typeface="Tahoma" charset="0"/>
              </a:rPr>
              <a:pPr/>
              <a:t>47</a:t>
            </a:fld>
            <a:endParaRPr lang="en-GB">
              <a:latin typeface="Tahoma"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The intents are Classification, prediction, causal inference, and modeling and simulation. </a:t>
            </a:r>
            <a:endParaRPr lang="en-US" sz="800"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800" baseline="0" dirty="0" smtClean="0"/>
              <a:t>classification is starting out with a set of categories and identifying which category an observation belongs to. </a:t>
            </a:r>
            <a:r>
              <a:rPr lang="en-US" sz="800" kern="1200" baseline="0" dirty="0" smtClean="0">
                <a:solidFill>
                  <a:schemeClr val="tx1"/>
                </a:solidFill>
                <a:latin typeface="+mn-lt"/>
                <a:ea typeface="+mn-ea"/>
                <a:cs typeface="+mn-cs"/>
              </a:rPr>
              <a:t>Diagnosis is an example of classification: given a set of diseases, which one does the patient have. </a:t>
            </a:r>
            <a:endParaRPr lang="en-US" sz="800"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800" baseline="0" dirty="0" smtClean="0"/>
              <a:t>an example of prediction is a prognostic rule.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t>If you risk stratify someone, you're classifying them into a category with prognostic significance, so for simplicity, I'm going to lump classification and prediction together.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t>Causal inference we're familiar with: it's asking questions like Does X cause Y? The experimental and observational study designs we know and love address questions of causal inference.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t>And then there's a broad class of analysis that's about modeling and simulating the world, in order to understand and explain it, whether biological mechanisms, or implementation science. I'm not going to talk more today about modeling/simulation.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t>All these analyses aim to support a claim of knowledge: a way to diagnose, to predict, to explain something about the world. </a:t>
            </a:r>
            <a:r>
              <a:rPr lang="en-US" sz="800" dirty="0" smtClean="0"/>
              <a:t>So</a:t>
            </a:r>
            <a:r>
              <a:rPr lang="en-US" sz="800" baseline="0" dirty="0" smtClean="0"/>
              <a:t> they all generate evidence, </a:t>
            </a:r>
            <a:endParaRPr lang="en-US" sz="800" dirty="0" smtClean="0"/>
          </a:p>
          <a:p>
            <a:pPr marL="0" marR="0" indent="0" algn="l" defTabSz="457200" rtl="0" eaLnBrk="1" fontAlgn="auto" latinLnBrk="0" hangingPunct="1">
              <a:lnSpc>
                <a:spcPct val="80000"/>
              </a:lnSpc>
              <a:spcBef>
                <a:spcPct val="0"/>
              </a:spcBef>
              <a:spcAft>
                <a:spcPts val="0"/>
              </a:spcAft>
              <a:buClrTx/>
              <a:buSzTx/>
              <a:buFontTx/>
              <a:buNone/>
              <a:tabLst/>
              <a:defRPr/>
            </a:pPr>
            <a:endParaRPr lang="en-GB" sz="800" dirty="0" smtClean="0">
              <a:latin typeface="Tahoma" charset="0"/>
            </a:endParaRPr>
          </a:p>
          <a:p>
            <a:pPr>
              <a:lnSpc>
                <a:spcPct val="80000"/>
              </a:lnSpc>
              <a:spcBef>
                <a:spcPct val="0"/>
              </a:spcBef>
            </a:pPr>
            <a:endParaRPr lang="en-GB" sz="800" dirty="0">
              <a:latin typeface="Tahoma" charset="0"/>
            </a:endParaRPr>
          </a:p>
        </p:txBody>
      </p:sp>
    </p:spTree>
    <p:extLst>
      <p:ext uri="{BB962C8B-B14F-4D97-AF65-F5344CB8AC3E}">
        <p14:creationId xmlns:p14="http://schemas.microsoft.com/office/powerpoint/2010/main" val="88377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defined before: evidence arises from data, how the data are collected or the study design, and how the data are analyzed. </a:t>
            </a:r>
          </a:p>
          <a:p>
            <a:endParaRPr lang="en-US" baseline="0" dirty="0" smtClean="0"/>
          </a:p>
          <a:p>
            <a:r>
              <a:rPr lang="en-US" baseline="0" dirty="0" smtClean="0"/>
              <a:t>For the next part of this talk, I'm going to give a few examples of classification/prediction and causal inference studies that fill in this table in different ways. </a:t>
            </a:r>
          </a:p>
          <a:p>
            <a:endParaRPr lang="en-US" baseline="0" dirty="0" smtClean="0"/>
          </a:p>
        </p:txBody>
      </p:sp>
      <p:sp>
        <p:nvSpPr>
          <p:cNvPr id="4" name="Slide Number Placeholder 3"/>
          <p:cNvSpPr>
            <a:spLocks noGrp="1"/>
          </p:cNvSpPr>
          <p:nvPr>
            <p:ph type="sldNum" sz="quarter" idx="10"/>
          </p:nvPr>
        </p:nvSpPr>
        <p:spPr/>
        <p:txBody>
          <a:bodyPr/>
          <a:lstStyle/>
          <a:p>
            <a:fld id="{93863580-3442-2E4A-9A75-FB365206F028}" type="slidenum">
              <a:rPr lang="en-US" smtClean="0"/>
              <a:t>48</a:t>
            </a:fld>
            <a:endParaRPr lang="en-US"/>
          </a:p>
        </p:txBody>
      </p:sp>
    </p:spTree>
    <p:extLst>
      <p:ext uri="{BB962C8B-B14F-4D97-AF65-F5344CB8AC3E}">
        <p14:creationId xmlns:p14="http://schemas.microsoft.com/office/powerpoint/2010/main" val="48458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a </a:t>
            </a:r>
            <a:r>
              <a:rPr lang="en-US" sz="1200" kern="1200" dirty="0" smtClean="0">
                <a:solidFill>
                  <a:schemeClr val="tx1"/>
                </a:solidFill>
                <a:effectLst/>
                <a:latin typeface="+mn-lt"/>
                <a:ea typeface="+mn-ea"/>
                <a:cs typeface="+mn-cs"/>
              </a:rPr>
              <a:t>13-year-old girl with a</a:t>
            </a:r>
            <a:r>
              <a:rPr lang="en-US" sz="1200" kern="1200" baseline="0" dirty="0" smtClean="0">
                <a:solidFill>
                  <a:schemeClr val="tx1"/>
                </a:solidFill>
                <a:effectLst/>
                <a:latin typeface="+mn-lt"/>
                <a:ea typeface="+mn-ea"/>
                <a:cs typeface="+mn-cs"/>
              </a:rPr>
              <a:t> disease called</a:t>
            </a:r>
            <a:r>
              <a:rPr lang="en-US" sz="1200" kern="1200" dirty="0" smtClean="0">
                <a:solidFill>
                  <a:schemeClr val="tx1"/>
                </a:solidFill>
                <a:effectLst/>
                <a:latin typeface="+mn-lt"/>
                <a:ea typeface="+mn-ea"/>
                <a:cs typeface="+mn-cs"/>
              </a:rPr>
              <a:t> lupus presented to Stanford Hospital quite ill with 3 risk factors for blood clotting: a</a:t>
            </a:r>
            <a:r>
              <a:rPr lang="en-US" sz="1200" kern="1200" baseline="0" dirty="0" smtClean="0">
                <a:solidFill>
                  <a:schemeClr val="tx1"/>
                </a:solidFill>
                <a:effectLst/>
                <a:latin typeface="+mn-lt"/>
                <a:ea typeface="+mn-ea"/>
                <a:cs typeface="+mn-cs"/>
              </a:rPr>
              <a:t> large amount of protein in her urine, </a:t>
            </a:r>
            <a:r>
              <a:rPr lang="en-US" sz="1200" kern="1200" dirty="0" smtClean="0">
                <a:solidFill>
                  <a:schemeClr val="tx1"/>
                </a:solidFill>
                <a:effectLst/>
                <a:latin typeface="+mn-lt"/>
                <a:ea typeface="+mn-ea"/>
                <a:cs typeface="+mn-cs"/>
              </a:rPr>
              <a:t>inflammation of the pancreas, and </a:t>
            </a:r>
            <a:r>
              <a:rPr lang="en-US" sz="1200" kern="1200" dirty="0" err="1" smtClean="0">
                <a:solidFill>
                  <a:schemeClr val="tx1"/>
                </a:solidFill>
                <a:effectLst/>
                <a:latin typeface="+mn-lt"/>
                <a:ea typeface="+mn-ea"/>
                <a:cs typeface="+mn-cs"/>
              </a:rPr>
              <a:t>antiphospholipid</a:t>
            </a:r>
            <a:r>
              <a:rPr lang="en-US" sz="1200" kern="1200" dirty="0" smtClean="0">
                <a:solidFill>
                  <a:schemeClr val="tx1"/>
                </a:solidFill>
                <a:effectLst/>
                <a:latin typeface="+mn-lt"/>
                <a:ea typeface="+mn-ea"/>
                <a:cs typeface="+mn-cs"/>
              </a:rPr>
              <a:t> antibodies. The</a:t>
            </a:r>
            <a:r>
              <a:rPr lang="en-US" sz="1200" kern="1200" baseline="0" dirty="0" smtClean="0">
                <a:solidFill>
                  <a:schemeClr val="tx1"/>
                </a:solidFill>
                <a:effectLst/>
                <a:latin typeface="+mn-lt"/>
                <a:ea typeface="+mn-ea"/>
                <a:cs typeface="+mn-cs"/>
              </a:rPr>
              <a:t> question was whether they should </a:t>
            </a:r>
            <a:r>
              <a:rPr lang="en-US" sz="1200" kern="1200" baseline="0" dirty="0" err="1" smtClean="0">
                <a:solidFill>
                  <a:schemeClr val="tx1"/>
                </a:solidFill>
                <a:effectLst/>
                <a:latin typeface="+mn-lt"/>
                <a:ea typeface="+mn-ea"/>
                <a:cs typeface="+mn-cs"/>
              </a:rPr>
              <a:t>anticoagulate</a:t>
            </a:r>
            <a:r>
              <a:rPr lang="en-US" sz="1200" kern="1200" baseline="0" dirty="0" smtClean="0">
                <a:solidFill>
                  <a:schemeClr val="tx1"/>
                </a:solidFill>
                <a:effectLst/>
                <a:latin typeface="+mn-lt"/>
                <a:ea typeface="+mn-ea"/>
                <a:cs typeface="+mn-cs"/>
              </a:rPr>
              <a:t> her to prevent clots, at the risk of causing a bleed. First they looked through PubMed, but didn't find much at all. Next they asked expert colleagues around the country, but they got no consensus. Time was running out. They needed to decide: anti-coagulate and risk bleeding, or don't </a:t>
            </a:r>
            <a:r>
              <a:rPr lang="en-US" sz="1200" kern="1200" baseline="0" dirty="0" err="1" smtClean="0">
                <a:solidFill>
                  <a:schemeClr val="tx1"/>
                </a:solidFill>
                <a:effectLst/>
                <a:latin typeface="+mn-lt"/>
                <a:ea typeface="+mn-ea"/>
                <a:cs typeface="+mn-cs"/>
              </a:rPr>
              <a:t>anticoagulate</a:t>
            </a:r>
            <a:r>
              <a:rPr lang="en-US" sz="1200" kern="1200" baseline="0" dirty="0" smtClean="0">
                <a:solidFill>
                  <a:schemeClr val="tx1"/>
                </a:solidFill>
                <a:effectLst/>
                <a:latin typeface="+mn-lt"/>
                <a:ea typeface="+mn-ea"/>
                <a:cs typeface="+mn-cs"/>
              </a:rPr>
              <a:t> and risk a clot.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Dr. </a:t>
            </a:r>
            <a:r>
              <a:rPr lang="en-US" sz="1200" kern="1200" baseline="0" dirty="0" err="1" smtClean="0">
                <a:solidFill>
                  <a:schemeClr val="tx1"/>
                </a:solidFill>
                <a:effectLst/>
                <a:latin typeface="+mn-lt"/>
                <a:ea typeface="+mn-ea"/>
                <a:cs typeface="+mn-cs"/>
              </a:rPr>
              <a:t>Frankovich</a:t>
            </a:r>
            <a:r>
              <a:rPr lang="en-US" sz="1200" kern="1200" baseline="0" dirty="0" smtClean="0">
                <a:solidFill>
                  <a:schemeClr val="tx1"/>
                </a:solidFill>
                <a:effectLst/>
                <a:latin typeface="+mn-lt"/>
                <a:ea typeface="+mn-ea"/>
                <a:cs typeface="+mn-cs"/>
              </a:rPr>
              <a:t>, the treating physician, turned to Stanford's STRIDE database, which holds 20 years of EHR data. Previously they had used natural language processing or NLP to pull out all the data for 98 </a:t>
            </a:r>
            <a:r>
              <a:rPr lang="en-US" sz="1200" kern="1200" baseline="0" dirty="0" err="1" smtClean="0">
                <a:solidFill>
                  <a:schemeClr val="tx1"/>
                </a:solidFill>
                <a:effectLst/>
                <a:latin typeface="+mn-lt"/>
                <a:ea typeface="+mn-ea"/>
                <a:cs typeface="+mn-cs"/>
              </a:rPr>
              <a:t>pedi</a:t>
            </a:r>
            <a:r>
              <a:rPr lang="en-US" sz="1200" kern="1200" baseline="0" dirty="0" smtClean="0">
                <a:solidFill>
                  <a:schemeClr val="tx1"/>
                </a:solidFill>
                <a:effectLst/>
                <a:latin typeface="+mn-lt"/>
                <a:ea typeface="+mn-ea"/>
                <a:cs typeface="+mn-cs"/>
              </a:rPr>
              <a:t> lupus patients that had been seen at Stanford. Dr. </a:t>
            </a:r>
            <a:r>
              <a:rPr lang="en-US" sz="1200" kern="1200" baseline="0" dirty="0" err="1" smtClean="0">
                <a:solidFill>
                  <a:schemeClr val="tx1"/>
                </a:solidFill>
                <a:effectLst/>
                <a:latin typeface="+mn-lt"/>
                <a:ea typeface="+mn-ea"/>
                <a:cs typeface="+mn-cs"/>
              </a:rPr>
              <a:t>Frankovich</a:t>
            </a:r>
            <a:r>
              <a:rPr lang="en-US" sz="1200" kern="1200" baseline="0" dirty="0" smtClean="0">
                <a:solidFill>
                  <a:schemeClr val="tx1"/>
                </a:solidFill>
                <a:effectLst/>
                <a:latin typeface="+mn-lt"/>
                <a:ea typeface="+mn-ea"/>
                <a:cs typeface="+mn-cs"/>
              </a:rPr>
              <a:t> fired up this lupus dataset, used her training in epidemiology, and 4 hours later, she had evidence: lupus children with </a:t>
            </a:r>
            <a:r>
              <a:rPr lang="en-US" sz="1200" kern="1200" baseline="0" dirty="0" err="1" smtClean="0">
                <a:solidFill>
                  <a:schemeClr val="tx1"/>
                </a:solidFill>
                <a:effectLst/>
                <a:latin typeface="+mn-lt"/>
                <a:ea typeface="+mn-ea"/>
                <a:cs typeface="+mn-cs"/>
              </a:rPr>
              <a:t>proteniuria</a:t>
            </a:r>
            <a:r>
              <a:rPr lang="en-US" sz="1200" kern="1200" baseline="0" dirty="0" smtClean="0">
                <a:solidFill>
                  <a:schemeClr val="tx1"/>
                </a:solidFill>
                <a:effectLst/>
                <a:latin typeface="+mn-lt"/>
                <a:ea typeface="+mn-ea"/>
                <a:cs typeface="+mn-cs"/>
              </a:rPr>
              <a:t> had a 14.7 RR of thrombosis. Those with pancreatitis had a RR of 11.8. They </a:t>
            </a:r>
            <a:r>
              <a:rPr lang="en-US" sz="1200" kern="1200" baseline="0" dirty="0" err="1" smtClean="0">
                <a:solidFill>
                  <a:schemeClr val="tx1"/>
                </a:solidFill>
                <a:effectLst/>
                <a:latin typeface="+mn-lt"/>
                <a:ea typeface="+mn-ea"/>
                <a:cs typeface="+mn-cs"/>
              </a:rPr>
              <a:t>anticoagulated</a:t>
            </a:r>
            <a:r>
              <a:rPr lang="en-US" sz="1200" kern="1200" baseline="0" dirty="0" smtClean="0">
                <a:solidFill>
                  <a:schemeClr val="tx1"/>
                </a:solidFill>
                <a:effectLst/>
                <a:latin typeface="+mn-lt"/>
                <a:ea typeface="+mn-ea"/>
                <a:cs typeface="+mn-cs"/>
              </a:rPr>
              <a:t> the girl. </a:t>
            </a:r>
            <a:endParaRPr lang="cs-CZ"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49</a:t>
            </a:fld>
            <a:endParaRPr lang="en-US"/>
          </a:p>
        </p:txBody>
      </p:sp>
    </p:spTree>
    <p:extLst>
      <p:ext uri="{BB962C8B-B14F-4D97-AF65-F5344CB8AC3E}">
        <p14:creationId xmlns:p14="http://schemas.microsoft.com/office/powerpoint/2010/main" val="1187841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was a case then of trying to predict an</a:t>
            </a:r>
            <a:r>
              <a:rPr lang="en-US" baseline="0" dirty="0" smtClean="0"/>
              <a:t> outcome, thrombosis, using structured data (lab values) and semi-structured data like Problem Lists and radiology reports, and unstructured clinical notes. The study design was all the data in the EHR, let's call it "grab and go." The analytic method was classical statistics.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Aside from the data challenges, there are analysis challenges. Not every clinician is going to be a trained epidemiologist like Dr. </a:t>
            </a:r>
            <a:r>
              <a:rPr lang="en-US" baseline="0" dirty="0" err="1" smtClean="0"/>
              <a:t>Frankovich</a:t>
            </a:r>
            <a:r>
              <a:rPr lang="en-US" baseline="0" dirty="0" smtClean="0"/>
              <a:t>. Stanford thought about making a "patients like mine" button to generalize this approach to all their patients. Another analytic challenge is combining results of studies like this with published evidence.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come back to these analytic challenges later, but this is a good example of EBM in the EMR era.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3863580-3442-2E4A-9A75-FB365206F028}" type="slidenum">
              <a:rPr lang="en-US" smtClean="0"/>
              <a:t>50</a:t>
            </a:fld>
            <a:endParaRPr lang="en-US"/>
          </a:p>
        </p:txBody>
      </p:sp>
    </p:spTree>
    <p:extLst>
      <p:ext uri="{BB962C8B-B14F-4D97-AF65-F5344CB8AC3E}">
        <p14:creationId xmlns:p14="http://schemas.microsoft.com/office/powerpoint/2010/main" val="652330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Outside</a:t>
            </a:r>
            <a:r>
              <a:rPr lang="en-US" sz="1200" kern="1200" baseline="0" dirty="0" smtClean="0">
                <a:solidFill>
                  <a:schemeClr val="tx1"/>
                </a:solidFill>
                <a:effectLst/>
                <a:latin typeface="+mn-lt"/>
                <a:ea typeface="+mn-ea"/>
                <a:cs typeface="+mn-cs"/>
              </a:rPr>
              <a:t> of medicine, we seem to be in the Twitter era. Did you know Twitter can tell when you're depressed?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apparentlhy</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Choudhury</a:t>
            </a:r>
            <a:r>
              <a:rPr lang="en-US" sz="1200" kern="1200" baseline="0" dirty="0" smtClean="0">
                <a:solidFill>
                  <a:schemeClr val="tx1"/>
                </a:solidFill>
                <a:effectLst/>
                <a:latin typeface="+mn-lt"/>
                <a:ea typeface="+mn-ea"/>
                <a:cs typeface="+mn-cs"/>
              </a:rPr>
              <a:t> et al used Amazon's Mechanical Turk to recruit 476 people recently diagnosed with depression who were willing to give access to their 2.1 million tweets. The researchers did supervised learning on these tweets. The gold standard for depression was the results of CES-D and Beck Depression Inventory surveys on the 476. The best performing classification algorithm was a Support Vector Machine that achieved an accuracy of 70% and a PPV of 74%.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(prevalence about 1/3 of 1500 recruited via Mechanical Turk).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paid them 90 cents each to take CES-D and BDI standardized depression surveys, and history, and share public Twitter feed.1,583 </a:t>
            </a:r>
            <a:r>
              <a:rPr lang="en-US" dirty="0" err="1" smtClean="0"/>
              <a:t>crowdworkers</a:t>
            </a:r>
            <a:r>
              <a:rPr lang="en-US" dirty="0" smtClean="0"/>
              <a:t> completed our HITs be- tween September 15 and October 31, 2012. 634 agreed to share Twitter, enrolled 554, 476 had MDD diagnosed between 3 and 12 months before.</a:t>
            </a:r>
          </a:p>
          <a:p>
            <a:r>
              <a:rPr lang="en-US" dirty="0" smtClean="0"/>
              <a:t>Feature extraction, network graph metrics, NLP PANAS machine learning, linguistic style. </a:t>
            </a:r>
            <a:r>
              <a:rPr lang="en-US" sz="1200" kern="1200" dirty="0" smtClean="0">
                <a:solidFill>
                  <a:schemeClr val="tx1"/>
                </a:solidFill>
                <a:effectLst/>
                <a:latin typeface="+mn-lt"/>
                <a:ea typeface="+mn-ea"/>
                <a:cs typeface="+mn-cs"/>
              </a:rPr>
              <a:t>243 males and 233 females, with a median age of 25, with the two most frequent education levels being “Some college, no degree” and “Bachelor’s degree,” and the most reported income range of “$25,000-$50,000”. </a:t>
            </a:r>
          </a:p>
        </p:txBody>
      </p:sp>
      <p:sp>
        <p:nvSpPr>
          <p:cNvPr id="4" name="Slide Number Placeholder 3"/>
          <p:cNvSpPr>
            <a:spLocks noGrp="1"/>
          </p:cNvSpPr>
          <p:nvPr>
            <p:ph type="sldNum" sz="quarter" idx="10"/>
          </p:nvPr>
        </p:nvSpPr>
        <p:spPr/>
        <p:txBody>
          <a:bodyPr/>
          <a:lstStyle/>
          <a:p>
            <a:fld id="{93863580-3442-2E4A-9A75-FB365206F028}" type="slidenum">
              <a:rPr lang="en-US" smtClean="0"/>
              <a:t>51</a:t>
            </a:fld>
            <a:endParaRPr lang="en-US"/>
          </a:p>
        </p:txBody>
      </p:sp>
    </p:spTree>
    <p:extLst>
      <p:ext uri="{BB962C8B-B14F-4D97-AF65-F5344CB8AC3E}">
        <p14:creationId xmlns:p14="http://schemas.microsoft.com/office/powerpoint/2010/main" val="447763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Aside from the novelty, this study also brings up some interesting issues about who</a:t>
            </a:r>
            <a:r>
              <a:rPr lang="en-US" sz="1200" kern="1200" baseline="0" dirty="0" smtClean="0">
                <a:solidFill>
                  <a:schemeClr val="tx1"/>
                </a:solidFill>
                <a:effectLst/>
                <a:latin typeface="+mn-lt"/>
                <a:ea typeface="+mn-ea"/>
                <a:cs typeface="+mn-cs"/>
              </a:rPr>
              <a:t> is doing clinical research. This paper was published in the conference proceedings of the American Association for Artificial Intelligence. The authors are engineers and computer scientists from Microsoft Research. Despite that, they did quite a nice job of combining both clinical and machine learning expertise in this paper, in large part because one of the authors is an MD. </a:t>
            </a: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63580-3442-2E4A-9A75-FB365206F028}" type="slidenum">
              <a:rPr lang="en-US" smtClean="0"/>
              <a:t>52</a:t>
            </a:fld>
            <a:endParaRPr lang="en-US"/>
          </a:p>
        </p:txBody>
      </p:sp>
    </p:spTree>
    <p:extLst>
      <p:ext uri="{BB962C8B-B14F-4D97-AF65-F5344CB8AC3E}">
        <p14:creationId xmlns:p14="http://schemas.microsoft.com/office/powerpoint/2010/main" val="592621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Machine</a:t>
            </a:r>
            <a:r>
              <a:rPr lang="en-US" baseline="0" dirty="0" smtClean="0"/>
              <a:t> learning methods are very powerful for classification/prediction and I predict we'll be seeing more of these predictive analytic studies where partnerships between data scientists and clinicians and clinical researchers will be very powerful. </a:t>
            </a:r>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53</a:t>
            </a:fld>
            <a:endParaRPr lang="en-US"/>
          </a:p>
        </p:txBody>
      </p:sp>
    </p:spTree>
    <p:extLst>
      <p:ext uri="{BB962C8B-B14F-4D97-AF65-F5344CB8AC3E}">
        <p14:creationId xmlns:p14="http://schemas.microsoft.com/office/powerpoint/2010/main" val="369442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using</a:t>
            </a:r>
            <a:r>
              <a:rPr lang="en-US" baseline="0" dirty="0" smtClean="0"/>
              <a:t> machine learning directly for causal inference. Here's an example. </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54</a:t>
            </a:fld>
            <a:endParaRPr lang="en-US"/>
          </a:p>
        </p:txBody>
      </p:sp>
    </p:spTree>
    <p:extLst>
      <p:ext uri="{BB962C8B-B14F-4D97-AF65-F5344CB8AC3E}">
        <p14:creationId xmlns:p14="http://schemas.microsoft.com/office/powerpoint/2010/main" val="203870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ea typeface="ＭＳ Ｐゴシック" charset="-128"/>
              </a:rPr>
              <a:t>Dougnut</a:t>
            </a:r>
            <a:r>
              <a:rPr lang="en-US" altLang="en-US" dirty="0">
                <a:ea typeface="ＭＳ Ｐゴシック" charset="-128"/>
              </a:rPr>
              <a:t> econ, page 117</a:t>
            </a:r>
          </a:p>
        </p:txBody>
      </p:sp>
      <p:sp>
        <p:nvSpPr>
          <p:cNvPr id="139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15AFC41-EEFF-B043-A69A-6F01EDD36D23}" type="slidenum">
              <a:rPr lang="en-US" altLang="en-US" sz="1200"/>
              <a:pPr/>
              <a:t>6</a:t>
            </a:fld>
            <a:endParaRPr lang="en-US" altLang="en-US" sz="1200"/>
          </a:p>
        </p:txBody>
      </p:sp>
    </p:spTree>
    <p:extLst>
      <p:ext uri="{BB962C8B-B14F-4D97-AF65-F5344CB8AC3E}">
        <p14:creationId xmlns:p14="http://schemas.microsoft.com/office/powerpoint/2010/main" val="1230111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Stanford, the same hospital for the lupus case we discussed earlier, Shah and colleagues looked at 20 years of Stanford's EHR data looking for previously unknown adverse effects of drugs.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They found that PPI use is associated with an increased</a:t>
            </a:r>
            <a:r>
              <a:rPr lang="en-US" baseline="0" dirty="0" smtClean="0"/>
              <a:t> risk of MI, but this effect was not found with H2 blockers so it doesn't seem to be from acid suppression. They found a class effect across 5 common PPIs, and they found it in both a cohort of Stanford and non-Stanford patients. These types of results are no doubt familiar to you, but let's look at how they generated these results.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55</a:t>
            </a:fld>
            <a:endParaRPr lang="en-US"/>
          </a:p>
        </p:txBody>
      </p:sp>
    </p:spTree>
    <p:extLst>
      <p:ext uri="{BB962C8B-B14F-4D97-AF65-F5344CB8AC3E}">
        <p14:creationId xmlns:p14="http://schemas.microsoft.com/office/powerpoint/2010/main" val="1952079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Shah and colleagues analyzed quite massive amounts of data as you can see: 2.9 m patients, over 40 m diagnoses, and 16 million clinical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the Stanford cohort alone, the cross-tab ran to almost a trillion pieces of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Their first step was to identify MI cases. For this, they used follow up data for the </a:t>
            </a:r>
            <a:r>
              <a:rPr lang="en-US" dirty="0" smtClean="0"/>
              <a:t>Genetic Determinants of Peripheral Arterial Disease</a:t>
            </a:r>
            <a:r>
              <a:rPr lang="en-US" baseline="0" dirty="0" smtClean="0"/>
              <a:t> study and independently verified MI status just to be doubly careful.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they fed all this data and the "cases" into a </a:t>
            </a:r>
            <a:r>
              <a:rPr lang="en-US" baseline="0" dirty="0" err="1" smtClean="0"/>
              <a:t>pharmacovigilance</a:t>
            </a:r>
            <a:r>
              <a:rPr lang="en-US" baseline="0" dirty="0" smtClean="0"/>
              <a:t> data mining pipeline that they had previously built and validated. I put up this figure only to show that data processing and machine learning can involve a very detailed protocol of many many steps. To properly appraise this study, you need be a data scientist. </a:t>
            </a:r>
            <a:endParaRPr lang="en-US" dirty="0" smtClean="0"/>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56</a:t>
            </a:fld>
            <a:endParaRPr lang="en-US"/>
          </a:p>
        </p:txBody>
      </p:sp>
    </p:spTree>
    <p:extLst>
      <p:ext uri="{BB962C8B-B14F-4D97-AF65-F5344CB8AC3E}">
        <p14:creationId xmlns:p14="http://schemas.microsoft.com/office/powerpoint/2010/main" val="560789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Take</a:t>
            </a:r>
            <a:r>
              <a:rPr lang="en-US" sz="1200" kern="1200" baseline="0" dirty="0" smtClean="0">
                <a:solidFill>
                  <a:schemeClr val="tx1"/>
                </a:solidFill>
                <a:effectLst/>
                <a:latin typeface="+mn-lt"/>
                <a:ea typeface="+mn-ea"/>
                <a:cs typeface="+mn-cs"/>
              </a:rPr>
              <a:t> home here is that technology is enabling some very complex studies and analyses that are being packaged up into reusable platforms and pipelines. Soon, there'll be more and more studies from such platforms each with own risks of bias.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63580-3442-2E4A-9A75-FB365206F028}" type="slidenum">
              <a:rPr lang="en-US" smtClean="0"/>
              <a:t>57</a:t>
            </a:fld>
            <a:endParaRPr lang="en-US"/>
          </a:p>
        </p:txBody>
      </p:sp>
    </p:spTree>
    <p:extLst>
      <p:ext uri="{BB962C8B-B14F-4D97-AF65-F5344CB8AC3E}">
        <p14:creationId xmlns:p14="http://schemas.microsoft.com/office/powerpoint/2010/main" val="1253302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finish</a:t>
            </a:r>
            <a:r>
              <a:rPr lang="en-US" baseline="0" dirty="0" smtClean="0"/>
              <a:t> up today with </a:t>
            </a:r>
            <a:r>
              <a:rPr lang="en-US" dirty="0" smtClean="0"/>
              <a:t>an example of how</a:t>
            </a:r>
            <a:r>
              <a:rPr lang="en-US" baseline="0" dirty="0" smtClean="0"/>
              <a:t> sensors and machine learning are enabling some interesting new study designs. </a:t>
            </a:r>
          </a:p>
        </p:txBody>
      </p:sp>
      <p:sp>
        <p:nvSpPr>
          <p:cNvPr id="4" name="Slide Number Placeholder 3"/>
          <p:cNvSpPr>
            <a:spLocks noGrp="1"/>
          </p:cNvSpPr>
          <p:nvPr>
            <p:ph type="sldNum" sz="quarter" idx="10"/>
          </p:nvPr>
        </p:nvSpPr>
        <p:spPr/>
        <p:txBody>
          <a:bodyPr/>
          <a:lstStyle/>
          <a:p>
            <a:fld id="{93863580-3442-2E4A-9A75-FB365206F028}" type="slidenum">
              <a:rPr lang="en-US" smtClean="0"/>
              <a:t>58</a:t>
            </a:fld>
            <a:endParaRPr lang="en-US"/>
          </a:p>
        </p:txBody>
      </p:sp>
    </p:spTree>
    <p:extLst>
      <p:ext uri="{BB962C8B-B14F-4D97-AF65-F5344CB8AC3E}">
        <p14:creationId xmlns:p14="http://schemas.microsoft.com/office/powerpoint/2010/main" val="272005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part of an</a:t>
            </a:r>
            <a:r>
              <a:rPr lang="en-US" baseline="0" dirty="0" smtClean="0"/>
              <a:t> NIH center on mobile health called Mobile Data to Knowledge. One of our studies is a sensor-powered JITAI or just in time adaptive intervention study. </a:t>
            </a:r>
          </a:p>
          <a:p>
            <a:endParaRPr lang="en-US" baseline="0" dirty="0" smtClean="0"/>
          </a:p>
          <a:p>
            <a:r>
              <a:rPr lang="en-US" baseline="0" dirty="0" smtClean="0"/>
              <a:t>This study aims to help smokers who have just quit to stay quit, which is pretty hard actually. 60% of quitters will relapse, or smoke again, in the first week. The hypothesis is that stress leads to relapse, so detecting and treating stress "just-in-time" should increase the time to first lapse, and reduce the rate of relapse.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59</a:t>
            </a:fld>
            <a:endParaRPr lang="en-US"/>
          </a:p>
        </p:txBody>
      </p:sp>
    </p:spTree>
    <p:extLst>
      <p:ext uri="{BB962C8B-B14F-4D97-AF65-F5344CB8AC3E}">
        <p14:creationId xmlns:p14="http://schemas.microsoft.com/office/powerpoint/2010/main" val="1686130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do this study, we must be able to detect stress in real time. We're doing that using a chest band that infers stress from HR, HRV, and respiratory rate and pattern. If stress is detected, the person gets a buzz on their MS Band wristband, and they go to their phone and are </a:t>
            </a:r>
            <a:r>
              <a:rPr lang="en-US" baseline="0" dirty="0" err="1" smtClean="0"/>
              <a:t>microrandomized</a:t>
            </a:r>
            <a:r>
              <a:rPr lang="en-US" baseline="0" dirty="0" smtClean="0"/>
              <a:t> to a stress reduction exercise – could be music, guided imagery, or meditation. They are then monitored for whether they smoke again, through a wrist sensor to monitor arm and wrist movement correlated with a deep inhalation. </a:t>
            </a:r>
          </a:p>
          <a:p>
            <a:endParaRPr lang="en-US" baseline="0" dirty="0" smtClean="0"/>
          </a:p>
          <a:p>
            <a:r>
              <a:rPr lang="en-US" baseline="0" dirty="0" smtClean="0"/>
              <a:t>Our real-time computational platform crunches all this real-time data to build individualized models of smoking urge and to drive adaptive randomization through an individualized efficacy model. Remember just 10 hours of this monitoring is 3 Shakespeare's worth of data. </a:t>
            </a:r>
          </a:p>
          <a:p>
            <a:endParaRPr lang="en-US" dirty="0" smtClean="0"/>
          </a:p>
          <a:p>
            <a:r>
              <a:rPr lang="en-US" dirty="0" smtClean="0"/>
              <a:t>https://</a:t>
            </a:r>
            <a:r>
              <a:rPr lang="en-US" dirty="0" err="1" smtClean="0"/>
              <a:t>methodology.psu.edu</a:t>
            </a:r>
            <a:r>
              <a:rPr lang="en-US" dirty="0" smtClean="0"/>
              <a:t>/media/</a:t>
            </a:r>
            <a:r>
              <a:rPr lang="en-US" dirty="0" err="1" smtClean="0"/>
              <a:t>techreports</a:t>
            </a:r>
            <a:r>
              <a:rPr lang="en-US" dirty="0" smtClean="0"/>
              <a:t>/14-126.pdf</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60</a:t>
            </a:fld>
            <a:endParaRPr lang="en-US"/>
          </a:p>
        </p:txBody>
      </p:sp>
    </p:spTree>
    <p:extLst>
      <p:ext uri="{BB962C8B-B14F-4D97-AF65-F5344CB8AC3E}">
        <p14:creationId xmlns:p14="http://schemas.microsoft.com/office/powerpoint/2010/main" val="10814463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do this study, we must be able to detect stress in real time. We're doing that using a chest band that infers stress from HR, HRV, and respiratory rate and pattern. If stress is detected, the person gets a buzz on their MS Band wristband, and they go to their phone and are </a:t>
            </a:r>
            <a:r>
              <a:rPr lang="en-US" baseline="0" dirty="0" err="1" smtClean="0"/>
              <a:t>microrandomized</a:t>
            </a:r>
            <a:r>
              <a:rPr lang="en-US" baseline="0" dirty="0" smtClean="0"/>
              <a:t> to a stress reduction exercise – could be music, guided imagery, or meditation. They are then monitored for whether they smoke again, through a wrist sensor to monitor arm and wrist movement correlated with a deep inhalation.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study combines classification (is the person smoking), prediction (are they going to smoke), and causal inference (will intervening on stress reduce relapse). This has been a challenging project that brings together people who don't normally work together: </a:t>
            </a:r>
            <a:r>
              <a:rPr lang="en-US" sz="1200" dirty="0" smtClean="0"/>
              <a:t> engineers, behavioral psychologists, biostatisticians, data scientists, computer scientists. There have been some culture</a:t>
            </a:r>
            <a:r>
              <a:rPr lang="en-US" sz="1200" baseline="0" dirty="0" smtClean="0"/>
              <a:t> clashes which I'll return to later. </a:t>
            </a:r>
            <a:endParaRPr lang="en-US" sz="1200" dirty="0" smtClean="0"/>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idea of MD2K is that once we iron out the compute platform, we will be offering it to everyone, so you and your engineering friends will be able to download it and run your own JITAI studies. We</a:t>
            </a:r>
            <a:r>
              <a:rPr lang="fr-FR"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d like to enable rigorous testing of sensor-driven complex behavioral interventions. </a:t>
            </a:r>
          </a:p>
          <a:p>
            <a:endParaRPr lang="en-US" baseline="0" dirty="0" smtClean="0"/>
          </a:p>
        </p:txBody>
      </p:sp>
      <p:sp>
        <p:nvSpPr>
          <p:cNvPr id="4" name="Slide Number Placeholder 3"/>
          <p:cNvSpPr>
            <a:spLocks noGrp="1"/>
          </p:cNvSpPr>
          <p:nvPr>
            <p:ph type="sldNum" sz="quarter" idx="10"/>
          </p:nvPr>
        </p:nvSpPr>
        <p:spPr/>
        <p:txBody>
          <a:bodyPr/>
          <a:lstStyle/>
          <a:p>
            <a:fld id="{93863580-3442-2E4A-9A75-FB365206F028}" type="slidenum">
              <a:rPr lang="en-US" smtClean="0"/>
              <a:t>61</a:t>
            </a:fld>
            <a:endParaRPr lang="en-US"/>
          </a:p>
        </p:txBody>
      </p:sp>
    </p:spTree>
    <p:extLst>
      <p:ext uri="{BB962C8B-B14F-4D97-AF65-F5344CB8AC3E}">
        <p14:creationId xmlns:p14="http://schemas.microsoft.com/office/powerpoint/2010/main" val="1396678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new tree altogether:</a:t>
            </a:r>
            <a:r>
              <a:rPr lang="en-US" baseline="0" dirty="0" smtClean="0"/>
              <a:t> EBM has traditionally been focused on the blue boxes, but the orange boxes are coming. </a:t>
            </a:r>
          </a:p>
          <a:p>
            <a:endParaRPr lang="en-US" baseline="0" dirty="0" smtClean="0"/>
          </a:p>
          <a:p>
            <a:r>
              <a:rPr lang="en-US" baseline="0" dirty="0" smtClean="0"/>
              <a:t>Data mining methods will be increasingly valuable for descriptive studies, as will predictive analytics for classification and prediction. There will be a host of new experimental study designs, especially around the evaluation of complex interventions, and there will be a new era of computational causal findings. </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62</a:t>
            </a:fld>
            <a:endParaRPr lang="en-US"/>
          </a:p>
        </p:txBody>
      </p:sp>
    </p:spTree>
    <p:extLst>
      <p:ext uri="{BB962C8B-B14F-4D97-AF65-F5344CB8AC3E}">
        <p14:creationId xmlns:p14="http://schemas.microsoft.com/office/powerpoint/2010/main" val="676036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is this all </a:t>
            </a:r>
            <a:r>
              <a:rPr lang="en-US" baseline="0" dirty="0" err="1" smtClean="0"/>
              <a:t>passe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63</a:t>
            </a:fld>
            <a:endParaRPr lang="en-US"/>
          </a:p>
        </p:txBody>
      </p:sp>
    </p:spTree>
    <p:extLst>
      <p:ext uri="{BB962C8B-B14F-4D97-AF65-F5344CB8AC3E}">
        <p14:creationId xmlns:p14="http://schemas.microsoft.com/office/powerpoint/2010/main" val="107970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F103DA1-412B-4941-A46B-9A663724C891}" type="slidenum">
              <a:rPr lang="en-US" altLang="en-US" sz="1200"/>
              <a:pPr/>
              <a:t>64</a:t>
            </a:fld>
            <a:endParaRPr lang="en-US" alt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531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66436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https://www.wired.com/2008/06/pb-theory/</a:t>
            </a:r>
          </a:p>
          <a:p>
            <a:r>
              <a:rPr lang="en-US" altLang="en-US">
                <a:ea typeface="ＭＳ Ｐゴシック" charset="-128"/>
              </a:rPr>
              <a:t>https://www.ncbi.nlm.nih.gov/pmc/articles/PMC4766450/</a:t>
            </a:r>
          </a:p>
        </p:txBody>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B71F402-5C56-624F-82AC-43F38EC839A7}" type="slidenum">
              <a:rPr lang="en-US" altLang="en-US" sz="1200"/>
              <a:pPr/>
              <a:t>8</a:t>
            </a:fld>
            <a:endParaRPr lang="en-US" altLang="en-US" sz="1200"/>
          </a:p>
        </p:txBody>
      </p:sp>
    </p:spTree>
    <p:extLst>
      <p:ext uri="{BB962C8B-B14F-4D97-AF65-F5344CB8AC3E}">
        <p14:creationId xmlns:p14="http://schemas.microsoft.com/office/powerpoint/2010/main" val="1464294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F103DA1-412B-4941-A46B-9A663724C891}" type="slidenum">
              <a:rPr lang="en-US" altLang="en-US" sz="1200"/>
              <a:pPr/>
              <a:t>66</a:t>
            </a:fld>
            <a:endParaRPr lang="en-US" alt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531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dirty="0" smtClean="0">
              <a:cs typeface="+mn-cs"/>
            </a:endParaRPr>
          </a:p>
        </p:txBody>
      </p:sp>
    </p:spTree>
    <p:extLst>
      <p:ext uri="{BB962C8B-B14F-4D97-AF65-F5344CB8AC3E}">
        <p14:creationId xmlns:p14="http://schemas.microsoft.com/office/powerpoint/2010/main" val="1719879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0144485-BFF0-E045-AB70-B022BA14B960}" type="slidenum">
              <a:rPr lang="en-US" altLang="en-US" sz="1200"/>
              <a:pPr/>
              <a:t>67</a:t>
            </a:fld>
            <a:endParaRPr lang="en-US" altLang="en-US" sz="1200"/>
          </a:p>
        </p:txBody>
      </p:sp>
      <p:sp>
        <p:nvSpPr>
          <p:cNvPr id="137218"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79650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69E3F89-4DE9-884B-8247-867ED85F3C93}" type="slidenum">
              <a:rPr lang="en-US" altLang="en-US" sz="1200"/>
              <a:pPr/>
              <a:t>9</a:t>
            </a:fld>
            <a:endParaRPr lang="en-US" altLang="en-US" sz="1200"/>
          </a:p>
        </p:txBody>
      </p:sp>
      <p:sp>
        <p:nvSpPr>
          <p:cNvPr id="38914" name="Rectangle 2"/>
          <p:cNvSpPr>
            <a:spLocks noGrp="1" noRot="1" noChangeAspect="1" noChangeArrowheads="1" noTextEdit="1"/>
          </p:cNvSpPr>
          <p:nvPr>
            <p:ph type="sldImg"/>
          </p:nvPr>
        </p:nvSpPr>
        <p:spPr>
          <a:solidFill>
            <a:srgbClr val="FFFFFF"/>
          </a:solidFill>
          <a:ln/>
        </p:spPr>
      </p:sp>
      <p:sp>
        <p:nvSpPr>
          <p:cNvPr id="316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thiazides and long-acting calcium channel blockers for blacks, </a:t>
            </a:r>
            <a:r>
              <a:rPr lang="en-US" smtClean="0">
                <a:latin typeface="Arial" charset="0"/>
                <a:cs typeface="+mn-cs"/>
              </a:rPr>
              <a:t>Expert Rev Cardiovasc Ther. </a:t>
            </a:r>
            <a:r>
              <a:rPr lang="en-US" smtClean="0">
                <a:latin typeface="Arial" charset="0"/>
                <a:ea typeface="ヒラギノ角ゴ Pro W3" charset="0"/>
                <a:cs typeface="ヒラギノ角ゴ Pro W3" charset="0"/>
              </a:rPr>
              <a:t>ﾊ</a:t>
            </a:r>
            <a:r>
              <a:rPr lang="en-US" smtClean="0">
                <a:latin typeface="Arial" charset="0"/>
                <a:cs typeface="+mn-cs"/>
              </a:rPr>
              <a:t>2008;10(6):1357-1366.</a:t>
            </a:r>
          </a:p>
        </p:txBody>
      </p:sp>
    </p:spTree>
    <p:extLst>
      <p:ext uri="{BB962C8B-B14F-4D97-AF65-F5344CB8AC3E}">
        <p14:creationId xmlns:p14="http://schemas.microsoft.com/office/powerpoint/2010/main" val="138421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B2EBFAB-37A3-F74D-B58B-8AC0E918FFAA}" type="slidenum">
              <a:rPr lang="en-US" altLang="en-US" sz="1200"/>
              <a:pPr/>
              <a:t>10</a:t>
            </a:fld>
            <a:endParaRPr lang="en-US" altLang="en-US" sz="1200"/>
          </a:p>
        </p:txBody>
      </p:sp>
      <p:sp>
        <p:nvSpPr>
          <p:cNvPr id="40962"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28353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http://</a:t>
            </a:r>
            <a:r>
              <a:rPr lang="en-US" altLang="en-US" dirty="0" err="1">
                <a:ea typeface="ＭＳ Ｐゴシック" charset="-128"/>
              </a:rPr>
              <a:t>mhealth.amegroups.com</a:t>
            </a:r>
            <a:r>
              <a:rPr lang="en-US" altLang="en-US" dirty="0">
                <a:ea typeface="ＭＳ Ｐゴシック" charset="-128"/>
              </a:rPr>
              <a:t>/article/view/16494/16602</a:t>
            </a:r>
          </a:p>
        </p:txBody>
      </p:sp>
      <p:sp>
        <p:nvSpPr>
          <p:cNvPr id="491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479E5F1-9F88-8C47-BC68-9AD00878E834}" type="slidenum">
              <a:rPr lang="en-US" altLang="en-US" sz="1200"/>
              <a:pPr/>
              <a:t>12</a:t>
            </a:fld>
            <a:endParaRPr lang="en-US" altLang="en-US" sz="1200"/>
          </a:p>
        </p:txBody>
      </p:sp>
    </p:spTree>
    <p:extLst>
      <p:ext uri="{BB962C8B-B14F-4D97-AF65-F5344CB8AC3E}">
        <p14:creationId xmlns:p14="http://schemas.microsoft.com/office/powerpoint/2010/main" val="189083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1219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9139"/>
            <a:ext cx="103632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14400" y="4117976"/>
            <a:ext cx="10363200" cy="197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2576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EABD3-B65E-2E42-AFC8-3EE65CAA8167}"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EABD3-B65E-2E42-AFC8-3EE65CAA8167}"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EABD3-B65E-2E42-AFC8-3EE65CAA8167}" type="datetimeFigureOut">
              <a:rPr lang="en-US" smtClean="0"/>
              <a:t>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FEABD3-B65E-2E42-AFC8-3EE65CAA8167}" type="datetimeFigureOut">
              <a:rPr lang="en-US" smtClean="0"/>
              <a:t>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FEABD3-B65E-2E42-AFC8-3EE65CAA8167}" type="datetimeFigureOut">
              <a:rPr lang="en-US" smtClean="0"/>
              <a:t>1/9/18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FEABD3-B65E-2E42-AFC8-3EE65CAA8167}" type="datetimeFigureOut">
              <a:rPr lang="en-US" smtClean="0"/>
              <a:t>1/9/18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D007BF-3917-464B-B9CD-5448348E0F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EABD3-B65E-2E42-AFC8-3EE65CAA8167}"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FEABD3-B65E-2E42-AFC8-3EE65CAA8167}" type="datetimeFigureOut">
              <a:rPr lang="en-US" smtClean="0"/>
              <a:t>1/9/18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D007BF-3917-464B-B9CD-5448348E0F5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884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ndiegouniontribune.com/business/biotech/sd-me-illumina-novaseq-20170109-story.html" TargetMode="Externa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emf"/><Relationship Id="rId5" Type="http://schemas.openxmlformats.org/officeDocument/2006/relationships/image" Target="../media/image17.png"/><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png"/><Relationship Id="rId9"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5.jpeg"/><Relationship Id="rId7" Type="http://schemas.openxmlformats.org/officeDocument/2006/relationships/image" Target="../media/image17.png"/><Relationship Id="rId8" Type="http://schemas.openxmlformats.org/officeDocument/2006/relationships/image" Target="../media/image25.jpg"/><Relationship Id="rId9" Type="http://schemas.openxmlformats.org/officeDocument/2006/relationships/image" Target="../media/image2.png"/><Relationship Id="rId10"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5.jpg"/><Relationship Id="rId5" Type="http://schemas.openxmlformats.org/officeDocument/2006/relationships/image" Target="../media/image30.jpe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hyperlink" Target="https://pixabay.com/en/film-filmstrip-you-tube-you-tube-589490/" TargetMode="External"/><Relationship Id="rId9"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emf"/></Relationships>
</file>

<file path=ppt/slides/_rels/slide54.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1" Type="http://schemas.openxmlformats.org/officeDocument/2006/relationships/hyperlink" Target="https://pixabay.com/en/notes-music-silhouette-melody-145817/" TargetMode="External"/><Relationship Id="rId12" Type="http://schemas.openxmlformats.org/officeDocument/2006/relationships/image" Target="../media/image61.png"/><Relationship Id="rId13" Type="http://schemas.openxmlformats.org/officeDocument/2006/relationships/image" Target="../media/image62.png"/><Relationship Id="rId1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9.emf"/><Relationship Id="rId4" Type="http://schemas.openxmlformats.org/officeDocument/2006/relationships/image" Target="../media/image59.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66.jp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emf"/><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a:t>January 9, 2018: I. Sim</a:t>
            </a:r>
            <a:endParaRPr lang="en-US" sz="1400" dirty="0"/>
          </a:p>
        </p:txBody>
      </p:sp>
      <p:sp>
        <p:nvSpPr>
          <p:cNvPr id="6"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123906" name="Rectangle 2"/>
          <p:cNvSpPr>
            <a:spLocks noGrp="1" noChangeArrowheads="1"/>
          </p:cNvSpPr>
          <p:nvPr>
            <p:ph type="ctrTitle"/>
          </p:nvPr>
        </p:nvSpPr>
        <p:spPr>
          <a:xfrm>
            <a:off x="2209800" y="1587500"/>
            <a:ext cx="7772400" cy="1143000"/>
          </a:xfrm>
        </p:spPr>
        <p:txBody>
          <a:bodyPr>
            <a:normAutofit fontScale="90000"/>
          </a:bodyPr>
          <a:lstStyle/>
          <a:p>
            <a:pPr>
              <a:defRPr/>
            </a:pPr>
            <a:r>
              <a:rPr lang="en-US" sz="4400" dirty="0"/>
              <a:t>Medical Informatics </a:t>
            </a:r>
            <a:br>
              <a:rPr lang="en-US" sz="4400" dirty="0"/>
            </a:br>
            <a:r>
              <a:rPr lang="en-US" sz="4400" dirty="0"/>
              <a:t>for Clinical Research</a:t>
            </a:r>
            <a:endParaRPr lang="en-US" dirty="0" smtClean="0">
              <a:cs typeface="+mj-cs"/>
            </a:endParaRPr>
          </a:p>
        </p:txBody>
      </p:sp>
      <p:sp>
        <p:nvSpPr>
          <p:cNvPr id="28676" name="Rectangle 3"/>
          <p:cNvSpPr>
            <a:spLocks noChangeArrowheads="1"/>
          </p:cNvSpPr>
          <p:nvPr/>
        </p:nvSpPr>
        <p:spPr bwMode="auto">
          <a:xfrm>
            <a:off x="2209800" y="2899384"/>
            <a:ext cx="6775077" cy="124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817" tIns="42908" rIns="85817" bIns="42908">
            <a:spAutoFit/>
          </a:bodyPr>
          <a:lstStyle>
            <a:lvl1pPr defTabSz="852488">
              <a:spcBef>
                <a:spcPct val="20000"/>
              </a:spcBef>
              <a:buChar char="•"/>
              <a:defRPr sz="3000">
                <a:solidFill>
                  <a:schemeClr val="tx1"/>
                </a:solidFill>
                <a:latin typeface="Arial" charset="0"/>
                <a:ea typeface="ＭＳ Ｐゴシック" charset="-128"/>
              </a:defRPr>
            </a:lvl1pPr>
            <a:lvl2pPr marL="742950" indent="-285750" defTabSz="852488">
              <a:spcBef>
                <a:spcPct val="20000"/>
              </a:spcBef>
              <a:buChar char="–"/>
              <a:defRPr sz="2800">
                <a:solidFill>
                  <a:schemeClr val="tx1"/>
                </a:solidFill>
                <a:latin typeface="Arial" charset="0"/>
                <a:ea typeface="ＭＳ Ｐゴシック" charset="-128"/>
              </a:defRPr>
            </a:lvl2pPr>
            <a:lvl3pPr marL="1143000" indent="-228600" defTabSz="852488">
              <a:lnSpc>
                <a:spcPct val="120000"/>
              </a:lnSpc>
              <a:spcBef>
                <a:spcPct val="20000"/>
              </a:spcBef>
              <a:buChar char="•"/>
              <a:defRPr sz="2400">
                <a:solidFill>
                  <a:schemeClr val="tx1"/>
                </a:solidFill>
                <a:latin typeface="Arial" charset="0"/>
                <a:ea typeface="ＭＳ Ｐゴシック" charset="-128"/>
              </a:defRPr>
            </a:lvl3pPr>
            <a:lvl4pPr marL="1600200" indent="-228600" defTabSz="852488">
              <a:spcBef>
                <a:spcPct val="20000"/>
              </a:spcBef>
              <a:buChar char="–"/>
              <a:defRPr sz="2000">
                <a:solidFill>
                  <a:schemeClr val="tx1"/>
                </a:solidFill>
                <a:latin typeface="Arial" charset="0"/>
                <a:ea typeface="ＭＳ Ｐゴシック" charset="-128"/>
              </a:defRPr>
            </a:lvl4pPr>
            <a:lvl5pPr marL="2057400" indent="-228600" defTabSz="852488">
              <a:spcBef>
                <a:spcPct val="20000"/>
              </a:spcBef>
              <a:buChar char="»"/>
              <a:defRPr sz="2000">
                <a:solidFill>
                  <a:schemeClr val="tx1"/>
                </a:solidFill>
                <a:latin typeface="Arial" charset="0"/>
                <a:ea typeface="ＭＳ Ｐゴシック" charset="-128"/>
              </a:defRPr>
            </a:lvl5pPr>
            <a:lvl6pPr marL="25146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100" dirty="0">
                <a:solidFill>
                  <a:schemeClr val="bg1">
                    <a:lumMod val="65000"/>
                  </a:schemeClr>
                </a:solidFill>
                <a:latin typeface="Helvetica" charset="0"/>
              </a:rPr>
              <a:t>Ida Sim, MD, </a:t>
            </a:r>
            <a:r>
              <a:rPr lang="en-US" altLang="en-US" sz="2100" dirty="0" smtClean="0">
                <a:solidFill>
                  <a:schemeClr val="bg1">
                    <a:lumMod val="65000"/>
                  </a:schemeClr>
                </a:solidFill>
                <a:latin typeface="Helvetica" charset="0"/>
              </a:rPr>
              <a:t>PhD</a:t>
            </a:r>
            <a:endParaRPr lang="en-US" altLang="en-US" sz="1700" dirty="0">
              <a:solidFill>
                <a:schemeClr val="bg1">
                  <a:lumMod val="65000"/>
                </a:schemeClr>
              </a:solidFill>
              <a:latin typeface="Helvetica" charset="0"/>
            </a:endParaRPr>
          </a:p>
          <a:p>
            <a:pPr>
              <a:spcBef>
                <a:spcPct val="0"/>
              </a:spcBef>
              <a:buFontTx/>
              <a:buNone/>
            </a:pPr>
            <a:r>
              <a:rPr lang="en-US" altLang="en-US" sz="2100" dirty="0">
                <a:solidFill>
                  <a:schemeClr val="bg1">
                    <a:lumMod val="65000"/>
                  </a:schemeClr>
                </a:solidFill>
                <a:latin typeface="Helvetica" charset="0"/>
              </a:rPr>
              <a:t>January 9, </a:t>
            </a:r>
            <a:r>
              <a:rPr lang="en-US" altLang="en-US" sz="2100" dirty="0" smtClean="0">
                <a:solidFill>
                  <a:schemeClr val="bg1">
                    <a:lumMod val="65000"/>
                  </a:schemeClr>
                </a:solidFill>
                <a:latin typeface="Helvetica" charset="0"/>
              </a:rPr>
              <a:t>2018</a:t>
            </a:r>
            <a:endParaRPr lang="en-US" altLang="en-US" sz="1200" dirty="0">
              <a:solidFill>
                <a:schemeClr val="bg1">
                  <a:lumMod val="65000"/>
                </a:schemeClr>
              </a:solidFill>
              <a:latin typeface="Helvetica" charset="0"/>
            </a:endParaRPr>
          </a:p>
          <a:p>
            <a:pPr algn="ctr">
              <a:spcBef>
                <a:spcPct val="0"/>
              </a:spcBef>
              <a:buFontTx/>
              <a:buNone/>
            </a:pPr>
            <a:endParaRPr lang="en-US" altLang="en-US" sz="1200" dirty="0">
              <a:solidFill>
                <a:schemeClr val="bg1">
                  <a:lumMod val="65000"/>
                </a:schemeClr>
              </a:solidFill>
              <a:latin typeface="Helvetica" charset="0"/>
            </a:endParaRPr>
          </a:p>
          <a:p>
            <a:pPr>
              <a:spcBef>
                <a:spcPct val="0"/>
              </a:spcBef>
              <a:buFontTx/>
              <a:buNone/>
            </a:pPr>
            <a:r>
              <a:rPr lang="en-US" altLang="en-US" sz="2100" dirty="0">
                <a:solidFill>
                  <a:schemeClr val="bg1">
                    <a:lumMod val="65000"/>
                  </a:schemeClr>
                </a:solidFill>
                <a:latin typeface="Helvetica" charset="0"/>
              </a:rPr>
              <a:t>Division of General Internal </a:t>
            </a:r>
            <a:r>
              <a:rPr lang="en-US" altLang="en-US" sz="2100" dirty="0" smtClean="0">
                <a:solidFill>
                  <a:schemeClr val="bg1">
                    <a:lumMod val="65000"/>
                  </a:schemeClr>
                </a:solidFill>
                <a:latin typeface="Helvetica" charset="0"/>
              </a:rPr>
              <a:t>Medicine</a:t>
            </a:r>
            <a:endParaRPr lang="en-US" altLang="en-US" sz="2100" dirty="0">
              <a:solidFill>
                <a:schemeClr val="bg1">
                  <a:lumMod val="65000"/>
                </a:schemeClr>
              </a:solidFill>
              <a:latin typeface="Helvetica" charset="0"/>
            </a:endParaRPr>
          </a:p>
        </p:txBody>
      </p:sp>
      <p:sp>
        <p:nvSpPr>
          <p:cNvPr id="28677" name="Text Box 4"/>
          <p:cNvSpPr txBox="1">
            <a:spLocks noChangeArrowheads="1"/>
          </p:cNvSpPr>
          <p:nvPr/>
        </p:nvSpPr>
        <p:spPr bwMode="auto">
          <a:xfrm>
            <a:off x="2978151" y="5549901"/>
            <a:ext cx="628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000" dirty="0">
                <a:solidFill>
                  <a:schemeClr val="bg1">
                    <a:lumMod val="65000"/>
                  </a:schemeClr>
                </a:solidFill>
              </a:rPr>
              <a:t>Copyright Ida Sim, 2018. All federal and state rights reserved for all original material presented in this course through any medium, including lecture or print.</a:t>
            </a:r>
          </a:p>
        </p:txBody>
      </p:sp>
    </p:spTree>
    <p:extLst>
      <p:ext uri="{BB962C8B-B14F-4D97-AF65-F5344CB8AC3E}">
        <p14:creationId xmlns:p14="http://schemas.microsoft.com/office/powerpoint/2010/main" val="1525170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pPr>
              <a:defRPr/>
            </a:pPr>
            <a:r>
              <a:rPr lang="en-US" sz="4000"/>
              <a:t>Health Care Quality – Patient View</a:t>
            </a:r>
          </a:p>
        </p:txBody>
      </p:sp>
      <p:sp>
        <p:nvSpPr>
          <p:cNvPr id="2" name="Content Placeholder 1"/>
          <p:cNvSpPr>
            <a:spLocks noGrp="1"/>
          </p:cNvSpPr>
          <p:nvPr>
            <p:ph idx="1"/>
          </p:nvPr>
        </p:nvSpPr>
        <p:spPr/>
        <p:txBody>
          <a:bodyPr/>
          <a:lstStyle/>
          <a:p>
            <a:pPr>
              <a:defRPr/>
            </a:pPr>
            <a:r>
              <a:rPr lang="en-US" sz="1900" dirty="0"/>
              <a:t>Stay healthy for as long as possible</a:t>
            </a:r>
          </a:p>
          <a:p>
            <a:pPr>
              <a:defRPr/>
            </a:pPr>
            <a:r>
              <a:rPr lang="en-US" sz="1900" dirty="0"/>
              <a:t>Take as few medicines as possible</a:t>
            </a:r>
          </a:p>
          <a:p>
            <a:pPr lvl="1">
              <a:defRPr/>
            </a:pPr>
            <a:r>
              <a:rPr lang="en-US" sz="1700" dirty="0"/>
              <a:t>they all work, with fewest side effects</a:t>
            </a:r>
          </a:p>
          <a:p>
            <a:pPr lvl="1">
              <a:defRPr/>
            </a:pPr>
            <a:r>
              <a:rPr lang="en-US" sz="1700" dirty="0"/>
              <a:t>at lowest cost, for as short a time as possible</a:t>
            </a:r>
          </a:p>
          <a:p>
            <a:pPr>
              <a:defRPr/>
            </a:pPr>
            <a:r>
              <a:rPr lang="en-US" sz="1900" dirty="0"/>
              <a:t>Know what makes me worse and what makes me better, so I can do the right thing for my health</a:t>
            </a:r>
          </a:p>
          <a:p>
            <a:pPr>
              <a:defRPr/>
            </a:pPr>
            <a:r>
              <a:rPr lang="en-US" sz="1900" dirty="0"/>
              <a:t>Have all my questions answered</a:t>
            </a:r>
          </a:p>
          <a:p>
            <a:pPr>
              <a:defRPr/>
            </a:pPr>
            <a:r>
              <a:rPr lang="en-US" sz="1900" dirty="0"/>
              <a:t>Not miss out on anything new and relevant</a:t>
            </a:r>
          </a:p>
          <a:p>
            <a:pPr>
              <a:defRPr/>
            </a:pPr>
            <a:r>
              <a:rPr lang="en-US" sz="1900" dirty="0"/>
              <a:t>Feel supported in my overall health status</a:t>
            </a:r>
          </a:p>
          <a:p>
            <a:endParaRPr lang="en-US" dirty="0"/>
          </a:p>
        </p:txBody>
      </p:sp>
      <p:sp>
        <p:nvSpPr>
          <p:cNvPr id="4" name="Date Placeholder 3"/>
          <p:cNvSpPr>
            <a:spLocks noGrp="1"/>
          </p:cNvSpPr>
          <p:nvPr>
            <p:ph type="dt" sz="half" idx="10"/>
          </p:nvPr>
        </p:nvSpPr>
        <p:spPr/>
        <p:txBody>
          <a:bodyPr/>
          <a:lstStyle/>
          <a:p>
            <a:pPr>
              <a:defRPr/>
            </a:pPr>
            <a:r>
              <a:rPr lang="en-US" dirty="0" smtClean="0"/>
              <a:t>January 9, 2018: </a:t>
            </a:r>
            <a:r>
              <a:rPr lang="en-US" dirty="0"/>
              <a:t>I. Sim</a:t>
            </a:r>
            <a:endParaRPr lang="en-US" dirty="0">
              <a:latin typeface="Times" charset="0"/>
            </a:endParaRPr>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943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Drivers of Change</a:t>
            </a:r>
          </a:p>
        </p:txBody>
      </p:sp>
      <p:sp>
        <p:nvSpPr>
          <p:cNvPr id="3" name="Content Placeholder 2"/>
          <p:cNvSpPr>
            <a:spLocks noGrp="1"/>
          </p:cNvSpPr>
          <p:nvPr>
            <p:ph idx="1"/>
          </p:nvPr>
        </p:nvSpPr>
        <p:spPr/>
        <p:txBody>
          <a:bodyPr/>
          <a:lstStyle/>
          <a:p>
            <a:pPr>
              <a:lnSpc>
                <a:spcPct val="80000"/>
              </a:lnSpc>
              <a:defRPr/>
            </a:pPr>
            <a:r>
              <a:rPr lang="en-US" sz="1900" dirty="0"/>
              <a:t>Stay healthy for as long as possible </a:t>
            </a:r>
            <a:r>
              <a:rPr lang="en-US" sz="1900" dirty="0">
                <a:solidFill>
                  <a:srgbClr val="C00000"/>
                </a:solidFill>
              </a:rPr>
              <a:t>Wellness</a:t>
            </a:r>
          </a:p>
          <a:p>
            <a:pPr>
              <a:defRPr/>
            </a:pPr>
            <a:r>
              <a:rPr lang="en-US" sz="1900" dirty="0"/>
              <a:t>Take as few medicines as possible </a:t>
            </a:r>
            <a:r>
              <a:rPr lang="en-US" sz="1900" dirty="0">
                <a:solidFill>
                  <a:srgbClr val="C00000"/>
                </a:solidFill>
              </a:rPr>
              <a:t>Individual Therapeutic Precision and Cost-effectiveness, Symptom Management</a:t>
            </a:r>
          </a:p>
          <a:p>
            <a:pPr lvl="1">
              <a:defRPr/>
            </a:pPr>
            <a:r>
              <a:rPr lang="en-US" sz="1700" dirty="0"/>
              <a:t>they all work, with fewest side effects</a:t>
            </a:r>
          </a:p>
          <a:p>
            <a:pPr lvl="1">
              <a:defRPr/>
            </a:pPr>
            <a:r>
              <a:rPr lang="en-US" sz="1700" dirty="0"/>
              <a:t>at lowest cost, for as short a time as possible</a:t>
            </a:r>
          </a:p>
          <a:p>
            <a:pPr>
              <a:defRPr/>
            </a:pPr>
            <a:r>
              <a:rPr lang="en-US" sz="1900" dirty="0"/>
              <a:t>Know what makes me worse and what makes me better, and can do the right thing </a:t>
            </a:r>
            <a:r>
              <a:rPr lang="en-US" sz="1900" dirty="0">
                <a:solidFill>
                  <a:srgbClr val="C00000"/>
                </a:solidFill>
              </a:rPr>
              <a:t>Personalized Trigger Discovery, Behavior Change Support</a:t>
            </a:r>
          </a:p>
          <a:p>
            <a:pPr>
              <a:defRPr/>
            </a:pPr>
            <a:r>
              <a:rPr lang="en-US" sz="1900" dirty="0"/>
              <a:t>Have all my questions answered </a:t>
            </a:r>
            <a:r>
              <a:rPr lang="en-US" sz="1900" dirty="0">
                <a:solidFill>
                  <a:srgbClr val="C00000"/>
                </a:solidFill>
              </a:rPr>
              <a:t>Readable References</a:t>
            </a:r>
          </a:p>
          <a:p>
            <a:pPr>
              <a:defRPr/>
            </a:pPr>
            <a:r>
              <a:rPr lang="en-US" sz="1900" dirty="0"/>
              <a:t>Not miss out on anything new and relevant </a:t>
            </a:r>
            <a:r>
              <a:rPr lang="en-US" sz="1900" dirty="0">
                <a:solidFill>
                  <a:srgbClr val="C00000"/>
                </a:solidFill>
              </a:rPr>
              <a:t>Customized Updates </a:t>
            </a:r>
          </a:p>
          <a:p>
            <a:pPr>
              <a:defRPr/>
            </a:pPr>
            <a:r>
              <a:rPr lang="en-US" sz="1900" dirty="0"/>
              <a:t>Feel supported in my overall health status </a:t>
            </a:r>
            <a:r>
              <a:rPr lang="en-US" sz="1900" dirty="0">
                <a:solidFill>
                  <a:srgbClr val="C00000"/>
                </a:solidFill>
              </a:rPr>
              <a:t>Social Health </a:t>
            </a:r>
          </a:p>
        </p:txBody>
      </p:sp>
    </p:spTree>
    <p:extLst>
      <p:ext uri="{BB962C8B-B14F-4D97-AF65-F5344CB8AC3E}">
        <p14:creationId xmlns:p14="http://schemas.microsoft.com/office/powerpoint/2010/main" val="830922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smtClean="0"/>
              <a:t>Overview</a:t>
            </a:r>
          </a:p>
          <a:p>
            <a:pPr>
              <a:defRPr/>
            </a:pPr>
            <a:r>
              <a:rPr lang="en-US" smtClean="0"/>
              <a:t>Medical Informatics</a:t>
            </a:r>
            <a:endParaRPr lang="en-US"/>
          </a:p>
        </p:txBody>
      </p:sp>
      <p:sp>
        <p:nvSpPr>
          <p:cNvPr id="2" name="Rectangle 1"/>
          <p:cNvSpPr/>
          <p:nvPr/>
        </p:nvSpPr>
        <p:spPr>
          <a:xfrm>
            <a:off x="1097280" y="1614488"/>
            <a:ext cx="10375583" cy="271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3450" y="5931500"/>
            <a:ext cx="4491742" cy="307777"/>
          </a:xfrm>
          <a:prstGeom prst="rect">
            <a:avLst/>
          </a:prstGeom>
          <a:noFill/>
        </p:spPr>
        <p:txBody>
          <a:bodyPr wrap="none" rtlCol="0">
            <a:spAutoFit/>
          </a:bodyPr>
          <a:lstStyle/>
          <a:p>
            <a:r>
              <a:rPr lang="en-US" altLang="en-US" sz="1400" dirty="0" smtClean="0">
                <a:solidFill>
                  <a:schemeClr val="tx1">
                    <a:lumMod val="50000"/>
                    <a:lumOff val="50000"/>
                  </a:schemeClr>
                </a:solidFill>
                <a:ea typeface="ＭＳ Ｐゴシック" charset="-128"/>
              </a:rPr>
              <a:t>http://</a:t>
            </a:r>
            <a:r>
              <a:rPr lang="en-US" altLang="en-US" sz="1400" dirty="0" err="1" smtClean="0">
                <a:solidFill>
                  <a:schemeClr val="tx1">
                    <a:lumMod val="50000"/>
                    <a:lumOff val="50000"/>
                  </a:schemeClr>
                </a:solidFill>
                <a:ea typeface="ＭＳ Ｐゴシック" charset="-128"/>
              </a:rPr>
              <a:t>mhealth.amegroups.com</a:t>
            </a:r>
            <a:r>
              <a:rPr lang="en-US" altLang="en-US" sz="1400" dirty="0" smtClean="0">
                <a:solidFill>
                  <a:schemeClr val="tx1">
                    <a:lumMod val="50000"/>
                    <a:lumOff val="50000"/>
                  </a:schemeClr>
                </a:solidFill>
                <a:ea typeface="ＭＳ Ｐゴシック" charset="-128"/>
              </a:rPr>
              <a:t>/article/view/16494/16602</a:t>
            </a:r>
          </a:p>
        </p:txBody>
      </p:sp>
      <p:pic>
        <p:nvPicPr>
          <p:cNvPr id="481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4" y="320578"/>
            <a:ext cx="6349791" cy="569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3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Biomedical Drivers of Change</a:t>
            </a:r>
            <a:endParaRPr lang="en-US" sz="4000" dirty="0"/>
          </a:p>
        </p:txBody>
      </p:sp>
      <p:sp>
        <p:nvSpPr>
          <p:cNvPr id="3" name="Content Placeholder 2"/>
          <p:cNvSpPr>
            <a:spLocks noGrp="1"/>
          </p:cNvSpPr>
          <p:nvPr>
            <p:ph idx="1"/>
          </p:nvPr>
        </p:nvSpPr>
        <p:spPr/>
        <p:txBody>
          <a:bodyPr/>
          <a:lstStyle/>
          <a:p>
            <a:pPr>
              <a:lnSpc>
                <a:spcPct val="80000"/>
              </a:lnSpc>
            </a:pPr>
            <a:endParaRPr lang="en-US" altLang="en-US" sz="1900" dirty="0" smtClean="0"/>
          </a:p>
          <a:p>
            <a:pPr>
              <a:lnSpc>
                <a:spcPct val="80000"/>
              </a:lnSpc>
            </a:pPr>
            <a:endParaRPr lang="en-US" altLang="en-US" sz="1900" dirty="0" smtClean="0"/>
          </a:p>
          <a:p>
            <a:pPr>
              <a:lnSpc>
                <a:spcPct val="80000"/>
              </a:lnSpc>
            </a:pPr>
            <a:endParaRPr lang="en-US" altLang="en-US" sz="1900" dirty="0"/>
          </a:p>
          <a:p>
            <a:pPr>
              <a:lnSpc>
                <a:spcPct val="80000"/>
              </a:lnSpc>
            </a:pPr>
            <a:endParaRPr lang="en-US" altLang="en-US" sz="1900" dirty="0" smtClean="0"/>
          </a:p>
          <a:p>
            <a:pPr>
              <a:lnSpc>
                <a:spcPct val="80000"/>
              </a:lnSpc>
            </a:pPr>
            <a:endParaRPr lang="en-US" altLang="en-US" sz="1900" dirty="0" smtClean="0"/>
          </a:p>
          <a:p>
            <a:pPr>
              <a:lnSpc>
                <a:spcPct val="80000"/>
              </a:lnSpc>
            </a:pPr>
            <a:r>
              <a:rPr lang="en-US" altLang="en-US" sz="1900" dirty="0" smtClean="0"/>
              <a:t>Genotype</a:t>
            </a:r>
            <a:r>
              <a:rPr lang="en-US" altLang="en-US" sz="1900" dirty="0"/>
              <a:t>, becoming a commodity</a:t>
            </a:r>
          </a:p>
          <a:p>
            <a:pPr lvl="1"/>
            <a:r>
              <a:rPr lang="en-US" altLang="en-US" sz="1900" dirty="0"/>
              <a:t>whole genome sequence </a:t>
            </a:r>
            <a:r>
              <a:rPr lang="en-US" altLang="en-US" sz="1900" dirty="0">
                <a:hlinkClick r:id="rId2"/>
              </a:rPr>
              <a:t>in 1 hour (!) </a:t>
            </a:r>
            <a:r>
              <a:rPr lang="en-US" altLang="en-US" sz="1900" dirty="0"/>
              <a:t>and for only $100 in the next few years </a:t>
            </a:r>
          </a:p>
          <a:p>
            <a:r>
              <a:rPr lang="en-US" altLang="en-US" sz="1900" dirty="0"/>
              <a:t>Phenotype: big bottleneck to acquire from EHR and people (symptoms, side effects, behaviors)</a:t>
            </a:r>
          </a:p>
          <a:p>
            <a:pPr lvl="1"/>
            <a:r>
              <a:rPr lang="en-US" altLang="en-US" sz="1900" dirty="0"/>
              <a:t>RNA-</a:t>
            </a:r>
            <a:r>
              <a:rPr lang="en-US" altLang="en-US" sz="1900" dirty="0" err="1"/>
              <a:t>Seq</a:t>
            </a:r>
            <a:r>
              <a:rPr lang="en-US" altLang="en-US" sz="1900" dirty="0"/>
              <a:t>, metabolomics, proteomics profiles coming</a:t>
            </a:r>
          </a:p>
          <a:p>
            <a:r>
              <a:rPr lang="en-US" altLang="en-US" sz="1900" dirty="0" err="1"/>
              <a:t>Exposome</a:t>
            </a:r>
            <a:r>
              <a:rPr lang="en-US" altLang="en-US" sz="1900" dirty="0"/>
              <a:t>: e.g., physical and social environment</a:t>
            </a:r>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531" y="2019133"/>
            <a:ext cx="7157958" cy="1668991"/>
          </a:xfrm>
          <a:prstGeom prst="rect">
            <a:avLst/>
          </a:prstGeom>
        </p:spPr>
      </p:pic>
      <p:sp>
        <p:nvSpPr>
          <p:cNvPr id="5" name="TextBox 4"/>
          <p:cNvSpPr txBox="1"/>
          <p:nvPr/>
        </p:nvSpPr>
        <p:spPr>
          <a:xfrm>
            <a:off x="5760722" y="3318792"/>
            <a:ext cx="3854767" cy="369332"/>
          </a:xfrm>
          <a:prstGeom prst="rect">
            <a:avLst/>
          </a:prstGeom>
          <a:noFill/>
        </p:spPr>
        <p:txBody>
          <a:bodyPr wrap="square" rtlCol="0">
            <a:spAutoFit/>
          </a:bodyPr>
          <a:lstStyle/>
          <a:p>
            <a:pPr algn="r"/>
            <a:r>
              <a:rPr lang="en-US" sz="900" dirty="0" smtClean="0">
                <a:solidFill>
                  <a:schemeClr val="bg1">
                    <a:lumMod val="85000"/>
                  </a:schemeClr>
                </a:solidFill>
              </a:rPr>
              <a:t>https://</a:t>
            </a:r>
            <a:r>
              <a:rPr lang="en-US" sz="900" dirty="0" err="1" smtClean="0">
                <a:solidFill>
                  <a:schemeClr val="bg1">
                    <a:lumMod val="85000"/>
                  </a:schemeClr>
                </a:solidFill>
              </a:rPr>
              <a:t>www.techrepublic.com</a:t>
            </a:r>
            <a:r>
              <a:rPr lang="en-US" sz="900" dirty="0" smtClean="0">
                <a:solidFill>
                  <a:schemeClr val="bg1">
                    <a:lumMod val="85000"/>
                  </a:schemeClr>
                </a:solidFill>
              </a:rPr>
              <a:t>/article/when-your-genome-costs-less-than-your-iphone-the-beautiful-terrifying-future-of-dna-sequencing/</a:t>
            </a:r>
            <a:endParaRPr lang="en-US" sz="900" dirty="0">
              <a:solidFill>
                <a:schemeClr val="bg1">
                  <a:lumMod val="85000"/>
                </a:schemeClr>
              </a:solidFill>
            </a:endParaRPr>
          </a:p>
        </p:txBody>
      </p:sp>
      <p:sp>
        <p:nvSpPr>
          <p:cNvPr id="6"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150271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Grand Convergence of Drivers </a:t>
            </a:r>
            <a:r>
              <a:rPr lang="en-US" sz="4000" dirty="0"/>
              <a:t>of Change</a:t>
            </a:r>
          </a:p>
        </p:txBody>
      </p:sp>
      <p:sp>
        <p:nvSpPr>
          <p:cNvPr id="3" name="Content Placeholder 2"/>
          <p:cNvSpPr>
            <a:spLocks noGrp="1"/>
          </p:cNvSpPr>
          <p:nvPr>
            <p:ph idx="1"/>
          </p:nvPr>
        </p:nvSpPr>
        <p:spPr/>
        <p:txBody>
          <a:bodyPr/>
          <a:lstStyle/>
          <a:p>
            <a:pPr>
              <a:defRPr/>
            </a:pPr>
            <a:r>
              <a:rPr lang="en-US" sz="1900" dirty="0" smtClean="0">
                <a:solidFill>
                  <a:srgbClr val="000000"/>
                </a:solidFill>
              </a:rPr>
              <a:t>alignment </a:t>
            </a:r>
            <a:r>
              <a:rPr lang="en-US" sz="1900" dirty="0">
                <a:solidFill>
                  <a:srgbClr val="000000"/>
                </a:solidFill>
              </a:rPr>
              <a:t>of incentives for quality and cost (e.g., Accountable Care Organizations (ACOs))</a:t>
            </a:r>
          </a:p>
          <a:p>
            <a:pPr>
              <a:defRPr/>
            </a:pPr>
            <a:r>
              <a:rPr lang="en-US" sz="1900" dirty="0">
                <a:solidFill>
                  <a:srgbClr val="000000"/>
                </a:solidFill>
              </a:rPr>
              <a:t>maturation of the Internet as connective technology</a:t>
            </a:r>
          </a:p>
          <a:p>
            <a:pPr>
              <a:defRPr/>
            </a:pPr>
            <a:r>
              <a:rPr lang="en-US" sz="1900" dirty="0">
                <a:solidFill>
                  <a:srgbClr val="000000"/>
                </a:solidFill>
              </a:rPr>
              <a:t>social computing usage past critical mass</a:t>
            </a:r>
          </a:p>
          <a:p>
            <a:pPr>
              <a:defRPr/>
            </a:pPr>
            <a:r>
              <a:rPr lang="en-US" sz="1900" dirty="0">
                <a:solidFill>
                  <a:srgbClr val="000000"/>
                </a:solidFill>
              </a:rPr>
              <a:t>ubiquity of microchips in computers, appliances, and sensors</a:t>
            </a:r>
          </a:p>
          <a:p>
            <a:pPr>
              <a:defRPr/>
            </a:pPr>
            <a:r>
              <a:rPr lang="en-US" sz="1900" dirty="0">
                <a:solidFill>
                  <a:srgbClr val="000000"/>
                </a:solidFill>
              </a:rPr>
              <a:t>explosion of data from everywhere and everything (Big Data</a:t>
            </a:r>
            <a:r>
              <a:rPr lang="en-US" sz="1900" dirty="0" smtClean="0">
                <a:solidFill>
                  <a:srgbClr val="000000"/>
                </a:solidFill>
              </a:rPr>
              <a:t>)</a:t>
            </a:r>
          </a:p>
          <a:p>
            <a:pPr>
              <a:defRPr/>
            </a:pPr>
            <a:r>
              <a:rPr lang="en-US" sz="1900" dirty="0">
                <a:solidFill>
                  <a:srgbClr val="000000"/>
                </a:solidFill>
              </a:rPr>
              <a:t>n</a:t>
            </a:r>
            <a:r>
              <a:rPr lang="en-US" sz="1900" dirty="0" smtClean="0">
                <a:solidFill>
                  <a:srgbClr val="000000"/>
                </a:solidFill>
              </a:rPr>
              <a:t>atural language artificial intelligence </a:t>
            </a:r>
            <a:endParaRPr lang="en-US" sz="1900" dirty="0"/>
          </a:p>
        </p:txBody>
      </p:sp>
      <p:sp>
        <p:nvSpPr>
          <p:cNvPr id="4"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5"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32504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a:t>The Uneven Future</a:t>
            </a:r>
          </a:p>
        </p:txBody>
      </p:sp>
      <p:sp>
        <p:nvSpPr>
          <p:cNvPr id="50178" name="Content Placeholder 2"/>
          <p:cNvSpPr>
            <a:spLocks noGrp="1"/>
          </p:cNvSpPr>
          <p:nvPr>
            <p:ph idx="1"/>
          </p:nvPr>
        </p:nvSpPr>
        <p:spPr/>
        <p:txBody>
          <a:bodyPr>
            <a:normAutofit/>
          </a:bodyPr>
          <a:lstStyle/>
          <a:p>
            <a:endParaRPr lang="en-US" altLang="en-US" sz="2400" dirty="0" smtClean="0"/>
          </a:p>
          <a:p>
            <a:endParaRPr lang="en-US" altLang="en-US" sz="2400" dirty="0" smtClean="0"/>
          </a:p>
          <a:p>
            <a:endParaRPr lang="en-US" altLang="en-US" sz="1900" dirty="0" smtClean="0"/>
          </a:p>
          <a:p>
            <a:r>
              <a:rPr lang="en-US" altLang="en-US" sz="1900" dirty="0" smtClean="0"/>
              <a:t>Tech</a:t>
            </a:r>
            <a:r>
              <a:rPr lang="en-US" altLang="en-US" sz="1900" dirty="0"/>
              <a:t>, biomedical, and macro factors driving a radically different health(care) future</a:t>
            </a:r>
          </a:p>
          <a:p>
            <a:r>
              <a:rPr lang="en-US" altLang="en-US" sz="1900" dirty="0" smtClean="0"/>
              <a:t>Personalization </a:t>
            </a:r>
            <a:r>
              <a:rPr lang="en-US" altLang="en-US" sz="1900" dirty="0"/>
              <a:t>of consumer experience will be expected in health too</a:t>
            </a:r>
          </a:p>
          <a:p>
            <a:r>
              <a:rPr lang="en-US" altLang="en-US" sz="1900" dirty="0"/>
              <a:t>Goal is a “learning system” for precision medicine powered by Big </a:t>
            </a:r>
            <a:r>
              <a:rPr lang="en-US" altLang="en-US" sz="1900" dirty="0" smtClean="0"/>
              <a:t>Data and AI</a:t>
            </a:r>
            <a:endParaRPr lang="en-US" altLang="en-US" sz="1900" dirty="0"/>
          </a:p>
          <a:p>
            <a:pPr lvl="1"/>
            <a:r>
              <a:rPr lang="en-US" altLang="en-US" sz="1700" dirty="0"/>
              <a:t>complexity will be the hallmark</a:t>
            </a:r>
          </a:p>
          <a:p>
            <a:r>
              <a:rPr lang="en-US" altLang="en-US" sz="1900" dirty="0" smtClean="0"/>
              <a:t>Puts </a:t>
            </a:r>
            <a:r>
              <a:rPr lang="en-US" altLang="en-US" sz="1900" dirty="0"/>
              <a:t>premium on intelligent analysis and application of disparate data </a:t>
            </a:r>
          </a:p>
        </p:txBody>
      </p:sp>
      <p:grpSp>
        <p:nvGrpSpPr>
          <p:cNvPr id="3" name="Group 2"/>
          <p:cNvGrpSpPr/>
          <p:nvPr/>
        </p:nvGrpSpPr>
        <p:grpSpPr>
          <a:xfrm>
            <a:off x="2871788" y="2031472"/>
            <a:ext cx="6958011" cy="1140354"/>
            <a:chOff x="2586038" y="1845734"/>
            <a:chExt cx="6958011" cy="1140354"/>
          </a:xfrm>
        </p:grpSpPr>
        <p:sp>
          <p:nvSpPr>
            <p:cNvPr id="2" name="Rectangle 1"/>
            <p:cNvSpPr/>
            <p:nvPr/>
          </p:nvSpPr>
          <p:spPr>
            <a:xfrm>
              <a:off x="2586038" y="1845734"/>
              <a:ext cx="5543550" cy="8974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2681286" y="1973052"/>
              <a:ext cx="6862763" cy="1013036"/>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700" dirty="0" smtClean="0">
                  <a:solidFill>
                    <a:schemeClr val="bg1"/>
                  </a:solidFill>
                </a:rPr>
                <a:t>“The future is already here – it's just not evenly distributed.”</a:t>
              </a:r>
            </a:p>
            <a:p>
              <a:pPr marL="0" indent="0">
                <a:buFont typeface="Calibri" panose="020F0502020204030204" pitchFamily="34" charset="0"/>
                <a:buNone/>
              </a:pPr>
              <a:r>
                <a:rPr lang="en-US" sz="2300" i="1" dirty="0" smtClean="0">
                  <a:solidFill>
                    <a:schemeClr val="bg1"/>
                  </a:solidFill>
                </a:rPr>
                <a:t>                                                                                                 </a:t>
              </a:r>
              <a:r>
                <a:rPr lang="en-US" sz="2700" i="1" dirty="0" smtClean="0">
                  <a:solidFill>
                    <a:schemeClr val="bg1"/>
                  </a:solidFill>
                </a:rPr>
                <a:t>William Gibson</a:t>
              </a:r>
            </a:p>
            <a:p>
              <a:pPr marL="0" indent="0">
                <a:buFont typeface="Calibri" panose="020F0502020204030204" pitchFamily="34" charset="0"/>
                <a:buNone/>
              </a:pPr>
              <a:r>
                <a:rPr lang="en-US" sz="2800" i="1" dirty="0" smtClean="0">
                  <a:solidFill>
                    <a:schemeClr val="bg1">
                      <a:lumMod val="50000"/>
                    </a:schemeClr>
                  </a:solidFill>
                </a:rPr>
                <a:t>			</a:t>
              </a:r>
            </a:p>
          </p:txBody>
        </p:sp>
      </p:grpSp>
      <p:sp>
        <p:nvSpPr>
          <p:cNvPr id="9"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0"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1046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altLang="en-US" sz="4000" dirty="0" smtClean="0"/>
              <a:t>Informatics and The </a:t>
            </a:r>
            <a:r>
              <a:rPr lang="en-US" altLang="en-US" sz="4000" dirty="0"/>
              <a:t>Uneven Future</a:t>
            </a:r>
          </a:p>
        </p:txBody>
      </p:sp>
      <p:sp>
        <p:nvSpPr>
          <p:cNvPr id="50178" name="Content Placeholder 2"/>
          <p:cNvSpPr>
            <a:spLocks noGrp="1"/>
          </p:cNvSpPr>
          <p:nvPr>
            <p:ph idx="1"/>
          </p:nvPr>
        </p:nvSpPr>
        <p:spPr/>
        <p:txBody>
          <a:bodyPr>
            <a:normAutofit/>
          </a:bodyPr>
          <a:lstStyle/>
          <a:p>
            <a:endParaRPr lang="en-US" altLang="en-US" sz="2400" dirty="0" smtClean="0"/>
          </a:p>
          <a:p>
            <a:endParaRPr lang="en-US" altLang="en-US" sz="2400" dirty="0" smtClean="0"/>
          </a:p>
          <a:p>
            <a:endParaRPr lang="en-US" altLang="en-US" sz="1900" dirty="0" smtClean="0"/>
          </a:p>
          <a:p>
            <a:r>
              <a:rPr lang="en-US" altLang="en-US" sz="1900" dirty="0" smtClean="0"/>
              <a:t>Tech</a:t>
            </a:r>
            <a:r>
              <a:rPr lang="en-US" altLang="en-US" sz="1900" dirty="0"/>
              <a:t>, biomedical, and macro factors driving a radically different health(care) future</a:t>
            </a:r>
          </a:p>
          <a:p>
            <a:r>
              <a:rPr lang="en-US" altLang="en-US" sz="1900" dirty="0" smtClean="0"/>
              <a:t>Personalization </a:t>
            </a:r>
            <a:r>
              <a:rPr lang="en-US" altLang="en-US" sz="1900" dirty="0"/>
              <a:t>of consumer experience will be expected in health too</a:t>
            </a:r>
          </a:p>
          <a:p>
            <a:r>
              <a:rPr lang="en-US" altLang="en-US" sz="1900" dirty="0"/>
              <a:t>Goal is a “learning system” for precision medicine powered by Big </a:t>
            </a:r>
            <a:r>
              <a:rPr lang="en-US" altLang="en-US" sz="1900" dirty="0" smtClean="0"/>
              <a:t>Data and AI</a:t>
            </a:r>
            <a:endParaRPr lang="en-US" altLang="en-US" sz="1900" dirty="0"/>
          </a:p>
          <a:p>
            <a:pPr lvl="1"/>
            <a:r>
              <a:rPr lang="en-US" altLang="en-US" sz="1700" dirty="0"/>
              <a:t>complexity will be the hallmark</a:t>
            </a:r>
          </a:p>
          <a:p>
            <a:r>
              <a:rPr lang="en-US" altLang="en-US" sz="1900" dirty="0" smtClean="0">
                <a:solidFill>
                  <a:schemeClr val="accent2"/>
                </a:solidFill>
              </a:rPr>
              <a:t>Informatics is computing technology for intelligent </a:t>
            </a:r>
            <a:r>
              <a:rPr lang="en-US" altLang="en-US" sz="1900" dirty="0">
                <a:solidFill>
                  <a:schemeClr val="accent2"/>
                </a:solidFill>
              </a:rPr>
              <a:t>analysis and application of disparate data</a:t>
            </a:r>
            <a:r>
              <a:rPr lang="en-US" altLang="en-US" sz="1900" dirty="0"/>
              <a:t> </a:t>
            </a:r>
          </a:p>
        </p:txBody>
      </p:sp>
      <p:grpSp>
        <p:nvGrpSpPr>
          <p:cNvPr id="3" name="Group 2"/>
          <p:cNvGrpSpPr/>
          <p:nvPr/>
        </p:nvGrpSpPr>
        <p:grpSpPr>
          <a:xfrm>
            <a:off x="2871788" y="2031472"/>
            <a:ext cx="6958011" cy="1140354"/>
            <a:chOff x="2586038" y="1845734"/>
            <a:chExt cx="6958011" cy="1140354"/>
          </a:xfrm>
        </p:grpSpPr>
        <p:sp>
          <p:nvSpPr>
            <p:cNvPr id="2" name="Rectangle 1"/>
            <p:cNvSpPr/>
            <p:nvPr/>
          </p:nvSpPr>
          <p:spPr>
            <a:xfrm>
              <a:off x="2586038" y="1845734"/>
              <a:ext cx="5543550" cy="8974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2681286" y="1973052"/>
              <a:ext cx="6862763" cy="1013036"/>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700" dirty="0" smtClean="0">
                  <a:solidFill>
                    <a:schemeClr val="bg1"/>
                  </a:solidFill>
                </a:rPr>
                <a:t>“The future is already here – it's just not evenly distributed.”</a:t>
              </a:r>
            </a:p>
            <a:p>
              <a:pPr marL="0" indent="0">
                <a:buFont typeface="Calibri" panose="020F0502020204030204" pitchFamily="34" charset="0"/>
                <a:buNone/>
              </a:pPr>
              <a:r>
                <a:rPr lang="en-US" sz="2300" i="1" dirty="0" smtClean="0">
                  <a:solidFill>
                    <a:schemeClr val="bg1"/>
                  </a:solidFill>
                </a:rPr>
                <a:t>                                                                                                 </a:t>
              </a:r>
              <a:r>
                <a:rPr lang="en-US" sz="2700" i="1" dirty="0" smtClean="0">
                  <a:solidFill>
                    <a:schemeClr val="bg1"/>
                  </a:solidFill>
                </a:rPr>
                <a:t>William Gibson</a:t>
              </a:r>
            </a:p>
            <a:p>
              <a:pPr marL="0" indent="0">
                <a:buFont typeface="Calibri" panose="020F0502020204030204" pitchFamily="34" charset="0"/>
                <a:buNone/>
              </a:pPr>
              <a:r>
                <a:rPr lang="en-US" sz="2800" i="1" dirty="0" smtClean="0">
                  <a:solidFill>
                    <a:schemeClr val="bg1">
                      <a:lumMod val="50000"/>
                    </a:schemeClr>
                  </a:solidFill>
                </a:rPr>
                <a:t>			</a:t>
              </a:r>
            </a:p>
          </p:txBody>
        </p:sp>
      </p:grpSp>
      <p:sp>
        <p:nvSpPr>
          <p:cNvPr id="9"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0"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309152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431106"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431107" name="Rectangle 3"/>
          <p:cNvSpPr>
            <a:spLocks noGrp="1" noChangeArrowheads="1"/>
          </p:cNvSpPr>
          <p:nvPr>
            <p:ph type="body" idx="1"/>
          </p:nvPr>
        </p:nvSpPr>
        <p:spPr/>
        <p:txBody>
          <a:bodyPr/>
          <a:lstStyle/>
          <a:p>
            <a:pPr>
              <a:lnSpc>
                <a:spcPct val="90000"/>
              </a:lnSpc>
              <a:defRPr/>
            </a:pPr>
            <a:r>
              <a:rPr lang="en-US" sz="1900" dirty="0">
                <a:solidFill>
                  <a:srgbClr val="B2B2B2"/>
                </a:solidFill>
              </a:rPr>
              <a:t>Introduction</a:t>
            </a:r>
          </a:p>
          <a:p>
            <a:pPr>
              <a:lnSpc>
                <a:spcPct val="90000"/>
              </a:lnSpc>
              <a:defRPr/>
            </a:pPr>
            <a:r>
              <a:rPr lang="en-US" sz="1900" dirty="0"/>
              <a:t>Course Goals</a:t>
            </a:r>
          </a:p>
          <a:p>
            <a:pPr>
              <a:lnSpc>
                <a:spcPct val="90000"/>
              </a:lnSpc>
              <a:defRPr/>
            </a:pPr>
            <a:r>
              <a:rPr lang="en-US" sz="1900" dirty="0">
                <a:solidFill>
                  <a:srgbClr val="B2B2B2"/>
                </a:solidFill>
              </a:rPr>
              <a:t>Overviews</a:t>
            </a:r>
          </a:p>
          <a:p>
            <a:pPr lvl="1">
              <a:lnSpc>
                <a:spcPct val="90000"/>
              </a:lnSpc>
              <a:defRPr/>
            </a:pPr>
            <a:r>
              <a:rPr lang="en-US" sz="1700" dirty="0">
                <a:solidFill>
                  <a:schemeClr val="bg1">
                    <a:lumMod val="75000"/>
                  </a:schemeClr>
                </a:solidFill>
              </a:rPr>
              <a:t>informatics vs. </a:t>
            </a:r>
            <a:r>
              <a:rPr lang="en-US" sz="1700" dirty="0" smtClean="0">
                <a:solidFill>
                  <a:schemeClr val="bg1">
                    <a:lumMod val="75000"/>
                  </a:schemeClr>
                </a:solidFill>
              </a:rPr>
              <a:t>IT</a:t>
            </a:r>
          </a:p>
          <a:p>
            <a:pPr lvl="1">
              <a:lnSpc>
                <a:spcPct val="90000"/>
              </a:lnSpc>
              <a:defRPr/>
            </a:pPr>
            <a:r>
              <a:rPr lang="en-US" sz="1700" dirty="0">
                <a:solidFill>
                  <a:schemeClr val="bg1">
                    <a:lumMod val="75000"/>
                  </a:schemeClr>
                </a:solidFill>
              </a:rPr>
              <a:t>d</a:t>
            </a:r>
            <a:r>
              <a:rPr lang="en-US" sz="1700" dirty="0" smtClean="0">
                <a:solidFill>
                  <a:schemeClr val="bg1">
                    <a:lumMod val="75000"/>
                  </a:schemeClr>
                </a:solidFill>
              </a:rPr>
              <a:t>ata-information-knowledge</a:t>
            </a:r>
          </a:p>
          <a:p>
            <a:pPr lvl="1">
              <a:lnSpc>
                <a:spcPct val="90000"/>
              </a:lnSpc>
              <a:defRPr/>
            </a:pPr>
            <a:r>
              <a:rPr lang="en-US" sz="1700" dirty="0">
                <a:solidFill>
                  <a:schemeClr val="bg1">
                    <a:lumMod val="75000"/>
                  </a:schemeClr>
                </a:solidFill>
              </a:rPr>
              <a:t>u</a:t>
            </a:r>
            <a:r>
              <a:rPr lang="en-US" sz="1700" dirty="0" smtClean="0">
                <a:solidFill>
                  <a:schemeClr val="bg1">
                    <a:lumMod val="75000"/>
                  </a:schemeClr>
                </a:solidFill>
              </a:rPr>
              <a:t>neven future of EBM</a:t>
            </a:r>
            <a:endParaRPr lang="en-US" sz="1700" dirty="0">
              <a:solidFill>
                <a:schemeClr val="bg1">
                  <a:lumMod val="75000"/>
                </a:schemeClr>
              </a:solidFill>
            </a:endParaRPr>
          </a:p>
          <a:p>
            <a:pPr>
              <a:lnSpc>
                <a:spcPct val="90000"/>
              </a:lnSpc>
              <a:defRPr/>
            </a:pPr>
            <a:r>
              <a:rPr lang="en-US" sz="1900" dirty="0" smtClean="0">
                <a:solidFill>
                  <a:srgbClr val="B2B2B2"/>
                </a:solidFill>
              </a:rPr>
              <a:t>Summary</a:t>
            </a:r>
            <a:r>
              <a:rPr lang="en-US" sz="1900" dirty="0" smtClean="0"/>
              <a:t> </a:t>
            </a:r>
          </a:p>
          <a:p>
            <a:pPr>
              <a:lnSpc>
                <a:spcPct val="90000"/>
              </a:lnSpc>
              <a:defRPr/>
            </a:pPr>
            <a:endParaRPr lang="en-US" dirty="0" smtClean="0">
              <a:solidFill>
                <a:srgbClr val="B2B2B2"/>
              </a:solidFill>
              <a:cs typeface="+mn-cs"/>
            </a:endParaRPr>
          </a:p>
        </p:txBody>
      </p:sp>
    </p:spTree>
    <p:extLst>
      <p:ext uri="{BB962C8B-B14F-4D97-AF65-F5344CB8AC3E}">
        <p14:creationId xmlns:p14="http://schemas.microsoft.com/office/powerpoint/2010/main" val="899821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January 9, 2018: I. Sim</a:t>
            </a:r>
            <a:endParaRPr lang="en-US" sz="1400" dirty="0"/>
          </a:p>
        </p:txBody>
      </p:sp>
      <p:sp>
        <p:nvSpPr>
          <p:cNvPr id="5" name="Footer Placeholder 4"/>
          <p:cNvSpPr>
            <a:spLocks noGrp="1"/>
          </p:cNvSpPr>
          <p:nvPr>
            <p:ph type="ftr" sz="quarter" idx="11"/>
          </p:nvPr>
        </p:nvSpPr>
        <p:spPr/>
        <p:txBody>
          <a:bodyPr/>
          <a:lstStyle/>
          <a:p>
            <a:pPr>
              <a:defRPr/>
            </a:pPr>
            <a:r>
              <a:rPr lang="en-US" dirty="0"/>
              <a:t>Overview</a:t>
            </a:r>
          </a:p>
          <a:p>
            <a:pPr>
              <a:defRPr/>
            </a:pPr>
            <a:r>
              <a:rPr lang="en-US" dirty="0"/>
              <a:t>Medical Informatics</a:t>
            </a:r>
          </a:p>
        </p:txBody>
      </p:sp>
      <p:sp>
        <p:nvSpPr>
          <p:cNvPr id="431106" name="Rectangle 2"/>
          <p:cNvSpPr>
            <a:spLocks noGrp="1" noChangeArrowheads="1"/>
          </p:cNvSpPr>
          <p:nvPr>
            <p:ph type="title"/>
          </p:nvPr>
        </p:nvSpPr>
        <p:spPr/>
        <p:txBody>
          <a:bodyPr/>
          <a:lstStyle/>
          <a:p>
            <a:pPr>
              <a:defRPr/>
            </a:pPr>
            <a:r>
              <a:rPr lang="en-US" sz="4000" dirty="0" smtClean="0"/>
              <a:t>Course Goals</a:t>
            </a:r>
            <a:endParaRPr lang="en-US" dirty="0" smtClean="0">
              <a:cs typeface="+mj-cs"/>
            </a:endParaRPr>
          </a:p>
        </p:txBody>
      </p:sp>
      <p:sp>
        <p:nvSpPr>
          <p:cNvPr id="431107" name="Rectangle 3"/>
          <p:cNvSpPr>
            <a:spLocks noGrp="1" noChangeArrowheads="1"/>
          </p:cNvSpPr>
          <p:nvPr>
            <p:ph type="body" idx="1"/>
          </p:nvPr>
        </p:nvSpPr>
        <p:spPr/>
        <p:txBody>
          <a:bodyPr>
            <a:normAutofit/>
          </a:bodyPr>
          <a:lstStyle/>
          <a:p>
            <a:r>
              <a:rPr lang="en-US" altLang="en-US" sz="1900" b="1" dirty="0" smtClean="0">
                <a:solidFill>
                  <a:srgbClr val="000000"/>
                </a:solidFill>
              </a:rPr>
              <a:t>Appreciate and understand technology-enhanced approaches to Big 6 questions</a:t>
            </a:r>
          </a:p>
          <a:p>
            <a:r>
              <a:rPr lang="en-US" altLang="en-US" sz="1900" dirty="0" smtClean="0">
                <a:solidFill>
                  <a:srgbClr val="000000"/>
                </a:solidFill>
              </a:rPr>
              <a:t>Be </a:t>
            </a:r>
            <a:r>
              <a:rPr lang="en-US" altLang="en-US" sz="1900" dirty="0">
                <a:solidFill>
                  <a:srgbClr val="000000"/>
                </a:solidFill>
              </a:rPr>
              <a:t>familiar with core concepts in medical informatics: vocabularies, interoperability, decision support systems</a:t>
            </a:r>
          </a:p>
          <a:p>
            <a:r>
              <a:rPr lang="en-US" altLang="en-US" sz="1900" dirty="0">
                <a:solidFill>
                  <a:srgbClr val="000000"/>
                </a:solidFill>
              </a:rPr>
              <a:t>Understand the current state of health information technology (EHRs, mobile, big </a:t>
            </a:r>
            <a:r>
              <a:rPr lang="en-US" altLang="en-US" sz="1900" dirty="0" smtClean="0">
                <a:solidFill>
                  <a:srgbClr val="000000"/>
                </a:solidFill>
              </a:rPr>
              <a:t>data, AI)</a:t>
            </a:r>
            <a:endParaRPr lang="en-US" altLang="en-US" sz="1900" dirty="0">
              <a:solidFill>
                <a:srgbClr val="000000"/>
              </a:solidFill>
            </a:endParaRPr>
          </a:p>
          <a:p>
            <a:r>
              <a:rPr lang="en-US" altLang="en-US" sz="1900" dirty="0">
                <a:solidFill>
                  <a:srgbClr val="000000"/>
                </a:solidFill>
              </a:rPr>
              <a:t>Understand the core informatics issues for patient care and clinical research (aka learning health system)</a:t>
            </a:r>
          </a:p>
          <a:p>
            <a:r>
              <a:rPr lang="en-US" altLang="en-US" sz="1900" dirty="0">
                <a:solidFill>
                  <a:srgbClr val="000000"/>
                </a:solidFill>
              </a:rPr>
              <a:t>Learn about and use UCSF informatics and data resources</a:t>
            </a:r>
          </a:p>
          <a:p>
            <a:r>
              <a:rPr lang="en-US" altLang="en-US" sz="1900" dirty="0">
                <a:solidFill>
                  <a:srgbClr val="000000"/>
                </a:solidFill>
              </a:rPr>
              <a:t>Be ½ step ahead in anticipating/exploiting the evolving role of computing technologies in care and research</a:t>
            </a:r>
          </a:p>
          <a:p>
            <a:pPr lvl="1"/>
            <a:r>
              <a:rPr lang="en-US" altLang="en-US" sz="1700" dirty="0">
                <a:solidFill>
                  <a:srgbClr val="000000"/>
                </a:solidFill>
              </a:rPr>
              <a:t>help invent the uneven future</a:t>
            </a:r>
            <a:endParaRPr lang="en-US" sz="1700" dirty="0" smtClean="0">
              <a:solidFill>
                <a:srgbClr val="B2B2B2"/>
              </a:solidFill>
            </a:endParaRPr>
          </a:p>
        </p:txBody>
      </p:sp>
    </p:spTree>
    <p:extLst>
      <p:ext uri="{BB962C8B-B14F-4D97-AF65-F5344CB8AC3E}">
        <p14:creationId xmlns:p14="http://schemas.microsoft.com/office/powerpoint/2010/main" val="9813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431106" name="Rectangle 2"/>
          <p:cNvSpPr>
            <a:spLocks noGrp="1" noChangeArrowheads="1"/>
          </p:cNvSpPr>
          <p:nvPr>
            <p:ph type="title"/>
          </p:nvPr>
        </p:nvSpPr>
        <p:spPr/>
        <p:txBody>
          <a:bodyPr/>
          <a:lstStyle/>
          <a:p>
            <a:pPr>
              <a:defRPr/>
            </a:pPr>
            <a:r>
              <a:rPr lang="en-US" sz="4000" dirty="0" smtClean="0"/>
              <a:t>Course Structure</a:t>
            </a:r>
            <a:endParaRPr lang="en-US" dirty="0" smtClean="0">
              <a:cs typeface="+mj-cs"/>
            </a:endParaRPr>
          </a:p>
        </p:txBody>
      </p:sp>
      <p:sp>
        <p:nvSpPr>
          <p:cNvPr id="431107" name="Rectangle 3"/>
          <p:cNvSpPr>
            <a:spLocks noGrp="1" noChangeArrowheads="1"/>
          </p:cNvSpPr>
          <p:nvPr>
            <p:ph type="body" idx="1"/>
          </p:nvPr>
        </p:nvSpPr>
        <p:spPr/>
        <p:txBody>
          <a:bodyPr>
            <a:normAutofit/>
          </a:bodyPr>
          <a:lstStyle/>
          <a:p>
            <a:r>
              <a:rPr lang="en-US" altLang="en-US" sz="1900" dirty="0"/>
              <a:t>6 Lecture/Discussion Sessions</a:t>
            </a:r>
          </a:p>
          <a:p>
            <a:pPr lvl="1"/>
            <a:r>
              <a:rPr lang="en-US" altLang="en-US" sz="1700" dirty="0"/>
              <a:t>interactive class </a:t>
            </a:r>
            <a:endParaRPr lang="en-US" altLang="en-US" sz="1700" dirty="0" smtClean="0"/>
          </a:p>
          <a:p>
            <a:pPr lvl="1"/>
            <a:r>
              <a:rPr lang="en-US" altLang="en-US" sz="1700" dirty="0" smtClean="0"/>
              <a:t>PowerPoint </a:t>
            </a:r>
            <a:r>
              <a:rPr lang="en-US" altLang="en-US" sz="1700" dirty="0"/>
              <a:t>file up </a:t>
            </a:r>
            <a:r>
              <a:rPr lang="en-US" altLang="en-US" sz="1700" dirty="0" smtClean="0"/>
              <a:t>day of lecture (do not look ahead! Let’s think questions through together)</a:t>
            </a:r>
          </a:p>
          <a:p>
            <a:r>
              <a:rPr lang="en-US" altLang="en-US" sz="1900" dirty="0" smtClean="0"/>
              <a:t>Optional </a:t>
            </a:r>
            <a:r>
              <a:rPr lang="en-US" altLang="en-US" sz="1900" dirty="0"/>
              <a:t>EHR Data lab depending on class interest</a:t>
            </a:r>
          </a:p>
          <a:p>
            <a:r>
              <a:rPr lang="en-US" altLang="en-US" sz="1900" dirty="0"/>
              <a:t>Assignments</a:t>
            </a:r>
          </a:p>
          <a:p>
            <a:pPr lvl="1"/>
            <a:r>
              <a:rPr lang="en-US" altLang="en-US" sz="1700"/>
              <a:t>2</a:t>
            </a:r>
            <a:r>
              <a:rPr lang="en-US" altLang="en-US" sz="1700" smtClean="0"/>
              <a:t> short assignments (assigned Jan 16, and Jan 23 or 30)</a:t>
            </a:r>
            <a:endParaRPr lang="en-US" altLang="en-US" sz="1700" dirty="0" smtClean="0"/>
          </a:p>
          <a:p>
            <a:pPr lvl="1"/>
            <a:r>
              <a:rPr lang="en-US" altLang="en-US" sz="1700" dirty="0" smtClean="0"/>
              <a:t>final 2-3 page </a:t>
            </a:r>
            <a:r>
              <a:rPr lang="en-US" altLang="en-US" sz="1700" dirty="0"/>
              <a:t>report on how you might modify your current research project to take </a:t>
            </a:r>
            <a:r>
              <a:rPr lang="en-US" altLang="en-US" sz="1700" dirty="0" smtClean="0"/>
              <a:t>advantage </a:t>
            </a:r>
            <a:r>
              <a:rPr lang="en-US" altLang="en-US" sz="1700" dirty="0"/>
              <a:t>of informatics technology</a:t>
            </a:r>
          </a:p>
          <a:p>
            <a:r>
              <a:rPr lang="en-US" altLang="en-US" sz="1900" dirty="0"/>
              <a:t>Office </a:t>
            </a:r>
            <a:r>
              <a:rPr lang="ja-JP" altLang="en-US" sz="1900" dirty="0"/>
              <a:t>“</a:t>
            </a:r>
            <a:r>
              <a:rPr lang="en-US" altLang="ja-JP" sz="1900" dirty="0"/>
              <a:t>hours</a:t>
            </a:r>
            <a:r>
              <a:rPr lang="ja-JP" altLang="en-US" sz="1900" dirty="0"/>
              <a:t>”</a:t>
            </a:r>
            <a:r>
              <a:rPr lang="en-US" altLang="ja-JP" sz="1900" dirty="0"/>
              <a:t>: </a:t>
            </a:r>
            <a:r>
              <a:rPr lang="en-US" altLang="ja-JP" sz="1900" dirty="0" err="1"/>
              <a:t>ida.sim@ucsf.edu</a:t>
            </a:r>
            <a:endParaRPr lang="en-US" altLang="ja-JP" sz="1900" dirty="0"/>
          </a:p>
          <a:p>
            <a:pPr lvl="1"/>
            <a:r>
              <a:rPr lang="en-US" altLang="en-US" sz="1700" dirty="0"/>
              <a:t>https://</a:t>
            </a:r>
            <a:r>
              <a:rPr lang="en-US" altLang="en-US" sz="1700" dirty="0" err="1"/>
              <a:t>courses.ucsf.edu</a:t>
            </a:r>
            <a:r>
              <a:rPr lang="en-US" altLang="en-US" sz="1700" dirty="0"/>
              <a:t>/course/</a:t>
            </a:r>
            <a:r>
              <a:rPr lang="en-US" altLang="en-US" sz="1700" dirty="0" err="1"/>
              <a:t>view.php?id</a:t>
            </a:r>
            <a:r>
              <a:rPr lang="en-US" altLang="en-US" sz="1700" dirty="0"/>
              <a:t>=3368</a:t>
            </a:r>
          </a:p>
          <a:p>
            <a:endParaRPr lang="en-US" sz="1700" dirty="0" smtClean="0">
              <a:solidFill>
                <a:srgbClr val="B2B2B2"/>
              </a:solidFill>
            </a:endParaRPr>
          </a:p>
        </p:txBody>
      </p:sp>
    </p:spTree>
    <p:extLst>
      <p:ext uri="{BB962C8B-B14F-4D97-AF65-F5344CB8AC3E}">
        <p14:creationId xmlns:p14="http://schemas.microsoft.com/office/powerpoint/2010/main" val="54980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124930"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124931" name="Rectangle 3"/>
          <p:cNvSpPr>
            <a:spLocks noGrp="1" noChangeArrowheads="1"/>
          </p:cNvSpPr>
          <p:nvPr>
            <p:ph type="body" idx="1"/>
          </p:nvPr>
        </p:nvSpPr>
        <p:spPr/>
        <p:txBody>
          <a:bodyPr>
            <a:normAutofit/>
          </a:bodyPr>
          <a:lstStyle/>
          <a:p>
            <a:pPr>
              <a:defRPr/>
            </a:pPr>
            <a:r>
              <a:rPr lang="en-US" sz="1900" dirty="0"/>
              <a:t>Introduction</a:t>
            </a:r>
          </a:p>
          <a:p>
            <a:pPr>
              <a:defRPr/>
            </a:pPr>
            <a:r>
              <a:rPr lang="en-US" sz="1900" dirty="0"/>
              <a:t>Course Goals</a:t>
            </a:r>
          </a:p>
          <a:p>
            <a:pPr>
              <a:defRPr/>
            </a:pPr>
            <a:r>
              <a:rPr lang="en-US" sz="1900" dirty="0"/>
              <a:t>Overviews</a:t>
            </a:r>
          </a:p>
          <a:p>
            <a:pPr lvl="1">
              <a:defRPr/>
            </a:pPr>
            <a:r>
              <a:rPr lang="en-US" sz="1700" dirty="0"/>
              <a:t>informatics vs. IT</a:t>
            </a:r>
          </a:p>
          <a:p>
            <a:pPr lvl="1">
              <a:defRPr/>
            </a:pPr>
            <a:r>
              <a:rPr lang="en-US" sz="1700" dirty="0" smtClean="0"/>
              <a:t>data-information-knowledge</a:t>
            </a:r>
          </a:p>
          <a:p>
            <a:pPr lvl="1">
              <a:defRPr/>
            </a:pPr>
            <a:r>
              <a:rPr lang="en-US" sz="1700" dirty="0"/>
              <a:t>u</a:t>
            </a:r>
            <a:r>
              <a:rPr lang="en-US" sz="1700" dirty="0" smtClean="0"/>
              <a:t>neven future of EBM</a:t>
            </a:r>
            <a:endParaRPr lang="en-US" sz="1700" dirty="0"/>
          </a:p>
          <a:p>
            <a:pPr>
              <a:defRPr/>
            </a:pPr>
            <a:r>
              <a:rPr lang="en-US" sz="1900" dirty="0"/>
              <a:t>Summary </a:t>
            </a:r>
          </a:p>
        </p:txBody>
      </p:sp>
    </p:spTree>
    <p:extLst>
      <p:ext uri="{BB962C8B-B14F-4D97-AF65-F5344CB8AC3E}">
        <p14:creationId xmlns:p14="http://schemas.microsoft.com/office/powerpoint/2010/main" val="638596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357378" name="Rectangle 2"/>
          <p:cNvSpPr>
            <a:spLocks noGrp="1" noChangeArrowheads="1"/>
          </p:cNvSpPr>
          <p:nvPr>
            <p:ph type="title"/>
          </p:nvPr>
        </p:nvSpPr>
        <p:spPr/>
        <p:txBody>
          <a:bodyPr>
            <a:normAutofit/>
          </a:bodyPr>
          <a:lstStyle/>
          <a:p>
            <a:pPr>
              <a:defRPr/>
            </a:pPr>
            <a:r>
              <a:rPr lang="en-US" sz="4000" dirty="0" smtClean="0">
                <a:cs typeface="+mj-cs"/>
              </a:rPr>
              <a:t>Outline</a:t>
            </a:r>
          </a:p>
        </p:txBody>
      </p:sp>
      <p:sp>
        <p:nvSpPr>
          <p:cNvPr id="357379" name="Rectangle 3"/>
          <p:cNvSpPr>
            <a:spLocks noGrp="1" noChangeArrowheads="1"/>
          </p:cNvSpPr>
          <p:nvPr>
            <p:ph type="body" idx="1"/>
          </p:nvPr>
        </p:nvSpPr>
        <p:spPr/>
        <p:txBody>
          <a:bodyPr/>
          <a:lstStyle/>
          <a:p>
            <a:pPr>
              <a:lnSpc>
                <a:spcPct val="90000"/>
              </a:lnSpc>
              <a:defRPr/>
            </a:pPr>
            <a:r>
              <a:rPr lang="en-US" dirty="0" smtClean="0">
                <a:solidFill>
                  <a:srgbClr val="B2B2B2"/>
                </a:solidFill>
                <a:cs typeface="+mn-cs"/>
              </a:rPr>
              <a:t>Introduction</a:t>
            </a:r>
          </a:p>
          <a:p>
            <a:pPr>
              <a:lnSpc>
                <a:spcPct val="90000"/>
              </a:lnSpc>
              <a:defRPr/>
            </a:pPr>
            <a:r>
              <a:rPr lang="en-US" dirty="0" smtClean="0">
                <a:solidFill>
                  <a:srgbClr val="B2B2B2"/>
                </a:solidFill>
                <a:cs typeface="+mn-cs"/>
              </a:rPr>
              <a:t>Course Goals</a:t>
            </a:r>
          </a:p>
          <a:p>
            <a:pPr>
              <a:lnSpc>
                <a:spcPct val="90000"/>
              </a:lnSpc>
              <a:defRPr/>
            </a:pPr>
            <a:r>
              <a:rPr lang="en-US" dirty="0" smtClean="0">
                <a:cs typeface="+mn-cs"/>
              </a:rPr>
              <a:t>Overviews</a:t>
            </a:r>
          </a:p>
          <a:p>
            <a:pPr lvl="1">
              <a:lnSpc>
                <a:spcPct val="90000"/>
              </a:lnSpc>
              <a:defRPr/>
            </a:pPr>
            <a:r>
              <a:rPr lang="en-US" dirty="0" smtClean="0"/>
              <a:t>informatics vs. IT</a:t>
            </a:r>
          </a:p>
          <a:p>
            <a:pPr lvl="1">
              <a:lnSpc>
                <a:spcPct val="90000"/>
              </a:lnSpc>
              <a:defRPr/>
            </a:pPr>
            <a:r>
              <a:rPr lang="en-US" dirty="0">
                <a:solidFill>
                  <a:srgbClr val="BFBFBF"/>
                </a:solidFill>
              </a:rPr>
              <a:t>d</a:t>
            </a:r>
            <a:r>
              <a:rPr lang="en-US" dirty="0" smtClean="0">
                <a:solidFill>
                  <a:srgbClr val="BFBFBF"/>
                </a:solidFill>
              </a:rPr>
              <a:t>ata-information-knowledge</a:t>
            </a:r>
          </a:p>
          <a:p>
            <a:pPr>
              <a:lnSpc>
                <a:spcPct val="90000"/>
              </a:lnSpc>
              <a:defRPr/>
            </a:pPr>
            <a:r>
              <a:rPr lang="en-US" dirty="0" smtClean="0">
                <a:solidFill>
                  <a:srgbClr val="B2B2B2"/>
                </a:solidFill>
                <a:cs typeface="+mn-cs"/>
              </a:rPr>
              <a:t>Summary</a:t>
            </a:r>
          </a:p>
          <a:p>
            <a:pPr>
              <a:lnSpc>
                <a:spcPct val="90000"/>
              </a:lnSpc>
              <a:defRPr/>
            </a:pPr>
            <a:endParaRPr lang="en-US" dirty="0" smtClean="0">
              <a:cs typeface="+mn-cs"/>
            </a:endParaRPr>
          </a:p>
        </p:txBody>
      </p:sp>
    </p:spTree>
    <p:extLst>
      <p:ext uri="{BB962C8B-B14F-4D97-AF65-F5344CB8AC3E}">
        <p14:creationId xmlns:p14="http://schemas.microsoft.com/office/powerpoint/2010/main" val="1028667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356354" name="Rectangle 2"/>
          <p:cNvSpPr>
            <a:spLocks noGrp="1" noChangeArrowheads="1"/>
          </p:cNvSpPr>
          <p:nvPr>
            <p:ph type="title"/>
          </p:nvPr>
        </p:nvSpPr>
        <p:spPr/>
        <p:txBody>
          <a:bodyPr>
            <a:normAutofit/>
          </a:bodyPr>
          <a:lstStyle/>
          <a:p>
            <a:pPr>
              <a:defRPr/>
            </a:pPr>
            <a:r>
              <a:rPr lang="en-US" sz="4000" dirty="0" smtClean="0">
                <a:cs typeface="+mj-cs"/>
              </a:rPr>
              <a:t>What are Computers For?</a:t>
            </a:r>
          </a:p>
        </p:txBody>
      </p:sp>
      <p:sp>
        <p:nvSpPr>
          <p:cNvPr id="356355" name="Rectangle 3"/>
          <p:cNvSpPr>
            <a:spLocks noGrp="1" noChangeArrowheads="1"/>
          </p:cNvSpPr>
          <p:nvPr>
            <p:ph type="body" idx="1"/>
          </p:nvPr>
        </p:nvSpPr>
        <p:spPr/>
        <p:txBody>
          <a:bodyPr/>
          <a:lstStyle/>
          <a:p>
            <a:r>
              <a:rPr lang="en-US" altLang="en-US"/>
              <a:t>Store</a:t>
            </a:r>
          </a:p>
          <a:p>
            <a:r>
              <a:rPr lang="en-US" altLang="en-US"/>
              <a:t>Query and Retrieve</a:t>
            </a:r>
          </a:p>
          <a:p>
            <a:r>
              <a:rPr lang="en-US" altLang="en-US"/>
              <a:t>Compute</a:t>
            </a:r>
          </a:p>
          <a:p>
            <a:r>
              <a:rPr lang="en-US" altLang="en-US"/>
              <a:t>Report</a:t>
            </a:r>
          </a:p>
          <a:p>
            <a:endParaRPr lang="en-US" altLang="en-US"/>
          </a:p>
          <a:p>
            <a:r>
              <a:rPr lang="en-US" altLang="en-US"/>
              <a:t>...1</a:t>
            </a:r>
            <a:r>
              <a:rPr lang="ja-JP" altLang="en-US"/>
              <a:t>’</a:t>
            </a:r>
            <a:r>
              <a:rPr lang="en-US" altLang="ja-JP"/>
              <a:t>s and 0</a:t>
            </a:r>
            <a:r>
              <a:rPr lang="ja-JP" altLang="en-US"/>
              <a:t>’</a:t>
            </a:r>
            <a:r>
              <a:rPr lang="en-US" altLang="ja-JP"/>
              <a:t>s</a:t>
            </a:r>
            <a:endParaRPr lang="en-US" altLang="en-US"/>
          </a:p>
        </p:txBody>
      </p:sp>
    </p:spTree>
    <p:extLst>
      <p:ext uri="{BB962C8B-B14F-4D97-AF65-F5344CB8AC3E}">
        <p14:creationId xmlns:p14="http://schemas.microsoft.com/office/powerpoint/2010/main" val="208139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522242" name="Rectangle 2"/>
          <p:cNvSpPr>
            <a:spLocks noGrp="1" noChangeArrowheads="1"/>
          </p:cNvSpPr>
          <p:nvPr>
            <p:ph type="title"/>
          </p:nvPr>
        </p:nvSpPr>
        <p:spPr/>
        <p:txBody>
          <a:bodyPr>
            <a:normAutofit/>
          </a:bodyPr>
          <a:lstStyle/>
          <a:p>
            <a:pPr>
              <a:defRPr/>
            </a:pPr>
            <a:r>
              <a:rPr lang="en-US" sz="4000" dirty="0" smtClean="0">
                <a:cs typeface="+mj-cs"/>
              </a:rPr>
              <a:t>Informatics is not IT </a:t>
            </a:r>
          </a:p>
        </p:txBody>
      </p:sp>
      <p:sp>
        <p:nvSpPr>
          <p:cNvPr id="2" name="Content Placeholder 1"/>
          <p:cNvSpPr>
            <a:spLocks noGrp="1"/>
          </p:cNvSpPr>
          <p:nvPr>
            <p:ph idx="1"/>
          </p:nvPr>
        </p:nvSpPr>
        <p:spPr/>
        <p:txBody>
          <a:bodyPr/>
          <a:lstStyle/>
          <a:p>
            <a:pPr>
              <a:defRPr/>
            </a:pPr>
            <a:r>
              <a:rPr lang="en-US" sz="1900" dirty="0"/>
              <a:t>Information technology (IT) primarily concerned with physical technology for </a:t>
            </a:r>
            <a:r>
              <a:rPr lang="en-US" sz="1900" dirty="0" smtClean="0"/>
              <a:t>computing, i.e., storing</a:t>
            </a:r>
            <a:r>
              <a:rPr lang="en-US" sz="1900" dirty="0"/>
              <a:t>, accessing, and exchanging bits and bytes</a:t>
            </a:r>
          </a:p>
          <a:p>
            <a:pPr lvl="1">
              <a:defRPr/>
            </a:pPr>
            <a:r>
              <a:rPr lang="en-US" sz="1700" dirty="0"/>
              <a:t>server machines, server availability, storage capacity </a:t>
            </a:r>
          </a:p>
          <a:p>
            <a:pPr lvl="1">
              <a:defRPr/>
            </a:pPr>
            <a:r>
              <a:rPr lang="en-US" sz="1700" dirty="0"/>
              <a:t>building and maintaining databases</a:t>
            </a:r>
          </a:p>
          <a:p>
            <a:pPr lvl="1">
              <a:defRPr/>
            </a:pPr>
            <a:r>
              <a:rPr lang="en-US" sz="1700" dirty="0"/>
              <a:t>security and privacy</a:t>
            </a:r>
          </a:p>
          <a:p>
            <a:pPr lvl="1">
              <a:defRPr/>
            </a:pPr>
            <a:r>
              <a:rPr lang="en-US" sz="1700" dirty="0"/>
              <a:t>network connectivity and infrastructure (e.g., network speeds</a:t>
            </a:r>
            <a:r>
              <a:rPr lang="en-US" sz="1700" dirty="0" smtClean="0"/>
              <a:t>)</a:t>
            </a:r>
            <a:endParaRPr lang="en-US" sz="1700" dirty="0"/>
          </a:p>
          <a:p>
            <a:pPr marL="0">
              <a:buNone/>
              <a:defRPr/>
            </a:pPr>
            <a:r>
              <a:rPr lang="en-US" dirty="0">
                <a:solidFill>
                  <a:schemeClr val="accent2"/>
                </a:solidFill>
              </a:rPr>
              <a:t>Informatics is primarily concerned with </a:t>
            </a:r>
            <a:r>
              <a:rPr lang="en-US" i="1" dirty="0">
                <a:solidFill>
                  <a:schemeClr val="accent2"/>
                </a:solidFill>
              </a:rPr>
              <a:t>the computation itself </a:t>
            </a:r>
          </a:p>
          <a:p>
            <a:pPr lvl="1">
              <a:defRPr/>
            </a:pPr>
            <a:endParaRPr lang="en-US" sz="1700" dirty="0"/>
          </a:p>
        </p:txBody>
      </p:sp>
    </p:spTree>
    <p:extLst>
      <p:ext uri="{BB962C8B-B14F-4D97-AF65-F5344CB8AC3E}">
        <p14:creationId xmlns:p14="http://schemas.microsoft.com/office/powerpoint/2010/main" val="1393272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January 9, 2018: I. Sim</a:t>
            </a:r>
            <a:endParaRPr lang="en-US" sz="1400" dirty="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522242" name="Rectangle 2"/>
          <p:cNvSpPr>
            <a:spLocks noGrp="1" noChangeArrowheads="1"/>
          </p:cNvSpPr>
          <p:nvPr>
            <p:ph type="title"/>
          </p:nvPr>
        </p:nvSpPr>
        <p:spPr/>
        <p:txBody>
          <a:bodyPr>
            <a:normAutofit/>
          </a:bodyPr>
          <a:lstStyle/>
          <a:p>
            <a:pPr>
              <a:defRPr/>
            </a:pPr>
            <a:r>
              <a:rPr lang="en-US" sz="4000" dirty="0" smtClean="0">
                <a:cs typeface="+mj-cs"/>
              </a:rPr>
              <a:t>Informatics is</a:t>
            </a:r>
            <a:r>
              <a:rPr lang="mr-IN" sz="4000" dirty="0" smtClean="0">
                <a:cs typeface="+mj-cs"/>
              </a:rPr>
              <a:t>…</a:t>
            </a:r>
            <a:endParaRPr lang="en-US" sz="4000" dirty="0" smtClean="0">
              <a:cs typeface="+mj-cs"/>
            </a:endParaRPr>
          </a:p>
        </p:txBody>
      </p:sp>
      <p:sp>
        <p:nvSpPr>
          <p:cNvPr id="2" name="Content Placeholder 1"/>
          <p:cNvSpPr>
            <a:spLocks noGrp="1"/>
          </p:cNvSpPr>
          <p:nvPr>
            <p:ph idx="1"/>
          </p:nvPr>
        </p:nvSpPr>
        <p:spPr/>
        <p:txBody>
          <a:bodyPr/>
          <a:lstStyle/>
          <a:p>
            <a:r>
              <a:rPr lang="en-US" altLang="en-US" sz="1900" dirty="0"/>
              <a:t>The use of computers to </a:t>
            </a:r>
            <a:r>
              <a:rPr lang="en-US" altLang="en-US" sz="1900" i="1" dirty="0"/>
              <a:t>make sense</a:t>
            </a:r>
            <a:r>
              <a:rPr lang="en-US" altLang="en-US" sz="1900" dirty="0"/>
              <a:t> of data</a:t>
            </a:r>
          </a:p>
          <a:p>
            <a:pPr lvl="1"/>
            <a:r>
              <a:rPr lang="en-US" altLang="en-US" sz="1900" dirty="0"/>
              <a:t>analyzing biomedical problems to determine what data is needed</a:t>
            </a:r>
          </a:p>
          <a:p>
            <a:pPr lvl="1"/>
            <a:r>
              <a:rPr lang="en-US" altLang="en-US" sz="1900" dirty="0"/>
              <a:t>how that data should be obtained, organized, analyzed, and presented </a:t>
            </a:r>
          </a:p>
          <a:p>
            <a:pPr lvl="1"/>
            <a:r>
              <a:rPr lang="en-US" altLang="en-US" sz="1900" dirty="0"/>
              <a:t>using data to help researchers, clinicians, patients, and students solve problems, make decisions</a:t>
            </a:r>
            <a:r>
              <a:rPr lang="en-US" altLang="en-US" sz="1900" dirty="0">
                <a:latin typeface="Times New Roman" charset="0"/>
              </a:rPr>
              <a:t> </a:t>
            </a:r>
            <a:endParaRPr lang="en-US" altLang="en-US" sz="1900" dirty="0"/>
          </a:p>
          <a:p>
            <a:pPr lvl="1">
              <a:defRPr/>
            </a:pPr>
            <a:endParaRPr lang="en-US" sz="1700" dirty="0"/>
          </a:p>
        </p:txBody>
      </p:sp>
    </p:spTree>
    <p:extLst>
      <p:ext uri="{BB962C8B-B14F-4D97-AF65-F5344CB8AC3E}">
        <p14:creationId xmlns:p14="http://schemas.microsoft.com/office/powerpoint/2010/main" val="1376256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357378" name="Rectangle 2"/>
          <p:cNvSpPr>
            <a:spLocks noGrp="1" noChangeArrowheads="1"/>
          </p:cNvSpPr>
          <p:nvPr>
            <p:ph type="title"/>
          </p:nvPr>
        </p:nvSpPr>
        <p:spPr/>
        <p:txBody>
          <a:bodyPr>
            <a:normAutofit/>
          </a:bodyPr>
          <a:lstStyle/>
          <a:p>
            <a:pPr>
              <a:defRPr/>
            </a:pPr>
            <a:r>
              <a:rPr lang="en-US" sz="4000" dirty="0" smtClean="0">
                <a:cs typeface="+mj-cs"/>
              </a:rPr>
              <a:t>Outline</a:t>
            </a:r>
          </a:p>
        </p:txBody>
      </p:sp>
      <p:sp>
        <p:nvSpPr>
          <p:cNvPr id="357379" name="Rectangle 3"/>
          <p:cNvSpPr>
            <a:spLocks noGrp="1" noChangeArrowheads="1"/>
          </p:cNvSpPr>
          <p:nvPr>
            <p:ph type="body" idx="1"/>
          </p:nvPr>
        </p:nvSpPr>
        <p:spPr/>
        <p:txBody>
          <a:bodyPr/>
          <a:lstStyle/>
          <a:p>
            <a:pPr>
              <a:lnSpc>
                <a:spcPct val="90000"/>
              </a:lnSpc>
              <a:defRPr/>
            </a:pPr>
            <a:r>
              <a:rPr lang="en-US" dirty="0" smtClean="0">
                <a:solidFill>
                  <a:srgbClr val="B2B2B2"/>
                </a:solidFill>
                <a:cs typeface="+mn-cs"/>
              </a:rPr>
              <a:t>Introduction</a:t>
            </a:r>
          </a:p>
          <a:p>
            <a:pPr>
              <a:lnSpc>
                <a:spcPct val="90000"/>
              </a:lnSpc>
              <a:defRPr/>
            </a:pPr>
            <a:r>
              <a:rPr lang="en-US" dirty="0" smtClean="0">
                <a:solidFill>
                  <a:srgbClr val="B2B2B2"/>
                </a:solidFill>
                <a:cs typeface="+mn-cs"/>
              </a:rPr>
              <a:t>Course Goals</a:t>
            </a:r>
          </a:p>
          <a:p>
            <a:pPr>
              <a:lnSpc>
                <a:spcPct val="90000"/>
              </a:lnSpc>
              <a:defRPr/>
            </a:pPr>
            <a:r>
              <a:rPr lang="en-US" dirty="0" smtClean="0">
                <a:cs typeface="+mn-cs"/>
              </a:rPr>
              <a:t>Overviews</a:t>
            </a:r>
          </a:p>
          <a:p>
            <a:pPr lvl="1">
              <a:lnSpc>
                <a:spcPct val="90000"/>
              </a:lnSpc>
              <a:defRPr/>
            </a:pPr>
            <a:r>
              <a:rPr lang="en-US" dirty="0" smtClean="0">
                <a:solidFill>
                  <a:schemeClr val="bg1">
                    <a:lumMod val="75000"/>
                  </a:schemeClr>
                </a:solidFill>
              </a:rPr>
              <a:t>informatics vs. IT</a:t>
            </a:r>
          </a:p>
          <a:p>
            <a:pPr lvl="1">
              <a:lnSpc>
                <a:spcPct val="90000"/>
              </a:lnSpc>
              <a:defRPr/>
            </a:pPr>
            <a:r>
              <a:rPr lang="en-US" dirty="0"/>
              <a:t>d</a:t>
            </a:r>
            <a:r>
              <a:rPr lang="en-US" dirty="0" smtClean="0"/>
              <a:t>ata-information-knowledge</a:t>
            </a:r>
          </a:p>
          <a:p>
            <a:pPr lvl="1">
              <a:lnSpc>
                <a:spcPct val="90000"/>
              </a:lnSpc>
              <a:defRPr/>
            </a:pPr>
            <a:r>
              <a:rPr lang="en-US" dirty="0">
                <a:solidFill>
                  <a:srgbClr val="BFBFBF"/>
                </a:solidFill>
              </a:rPr>
              <a:t>u</a:t>
            </a:r>
            <a:r>
              <a:rPr lang="en-US" dirty="0" smtClean="0">
                <a:solidFill>
                  <a:srgbClr val="BFBFBF"/>
                </a:solidFill>
              </a:rPr>
              <a:t>neven future of EBM</a:t>
            </a:r>
          </a:p>
          <a:p>
            <a:pPr>
              <a:lnSpc>
                <a:spcPct val="90000"/>
              </a:lnSpc>
              <a:defRPr/>
            </a:pPr>
            <a:r>
              <a:rPr lang="en-US" dirty="0" smtClean="0">
                <a:solidFill>
                  <a:srgbClr val="B2B2B2"/>
                </a:solidFill>
                <a:cs typeface="+mn-cs"/>
              </a:rPr>
              <a:t>Summary</a:t>
            </a:r>
          </a:p>
          <a:p>
            <a:pPr>
              <a:lnSpc>
                <a:spcPct val="90000"/>
              </a:lnSpc>
              <a:defRPr/>
            </a:pPr>
            <a:endParaRPr lang="en-US" dirty="0" smtClean="0">
              <a:cs typeface="+mn-cs"/>
            </a:endParaRPr>
          </a:p>
        </p:txBody>
      </p:sp>
    </p:spTree>
    <p:extLst>
      <p:ext uri="{BB962C8B-B14F-4D97-AF65-F5344CB8AC3E}">
        <p14:creationId xmlns:p14="http://schemas.microsoft.com/office/powerpoint/2010/main" val="166198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275" y="1583531"/>
            <a:ext cx="10515600" cy="21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5-09-20 at 1.2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89100"/>
            <a:ext cx="9144000" cy="3456528"/>
          </a:xfrm>
          <a:prstGeom prst="rect">
            <a:avLst/>
          </a:prstGeom>
          <a:ln>
            <a:solidFill>
              <a:schemeClr val="bg1">
                <a:lumMod val="75000"/>
              </a:schemeClr>
            </a:solidFill>
          </a:ln>
        </p:spPr>
      </p:pic>
      <p:sp>
        <p:nvSpPr>
          <p:cNvPr id="17"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1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096142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t="37193"/>
          <a:stretch/>
        </p:blipFill>
        <p:spPr>
          <a:xfrm>
            <a:off x="1481138" y="3187699"/>
            <a:ext cx="4109197" cy="2273300"/>
          </a:xfrm>
          <a:prstGeom prst="rect">
            <a:avLst/>
          </a:prstGeom>
        </p:spPr>
      </p:pic>
      <p:sp>
        <p:nvSpPr>
          <p:cNvPr id="648194" name="Rectangle 2"/>
          <p:cNvSpPr>
            <a:spLocks noGrp="1" noChangeArrowheads="1"/>
          </p:cNvSpPr>
          <p:nvPr>
            <p:ph type="title"/>
          </p:nvPr>
        </p:nvSpPr>
        <p:spPr/>
        <p:txBody>
          <a:bodyPr>
            <a:normAutofit/>
          </a:bodyPr>
          <a:lstStyle/>
          <a:p>
            <a:pPr>
              <a:defRPr/>
            </a:pPr>
            <a:r>
              <a:rPr lang="en-US" sz="4000" dirty="0" smtClean="0">
                <a:cs typeface="+mj-cs"/>
              </a:rPr>
              <a:t>Data – Information - Knowledge</a:t>
            </a:r>
            <a:endParaRPr lang="en-US" sz="4000" baseline="30000" dirty="0" smtClean="0">
              <a:cs typeface="+mj-cs"/>
            </a:endParaRPr>
          </a:p>
        </p:txBody>
      </p:sp>
      <p:sp>
        <p:nvSpPr>
          <p:cNvPr id="648195" name="Rectangle 3"/>
          <p:cNvSpPr>
            <a:spLocks noGrp="1" noChangeArrowheads="1"/>
          </p:cNvSpPr>
          <p:nvPr>
            <p:ph type="body" idx="1"/>
          </p:nvPr>
        </p:nvSpPr>
        <p:spPr>
          <a:xfrm>
            <a:off x="6342380" y="2211387"/>
            <a:ext cx="4813300" cy="4225925"/>
          </a:xfrm>
        </p:spPr>
        <p:txBody>
          <a:bodyPr>
            <a:noAutofit/>
          </a:bodyPr>
          <a:lstStyle/>
          <a:p>
            <a:pPr>
              <a:defRPr/>
            </a:pPr>
            <a:r>
              <a:rPr lang="en-US" sz="1900" dirty="0"/>
              <a:t>Data</a:t>
            </a:r>
          </a:p>
          <a:p>
            <a:pPr lvl="1">
              <a:defRPr/>
            </a:pPr>
            <a:r>
              <a:rPr lang="en-US" sz="1700" dirty="0"/>
              <a:t>raw observations, objective facts</a:t>
            </a:r>
          </a:p>
          <a:p>
            <a:pPr>
              <a:defRPr/>
            </a:pPr>
            <a:r>
              <a:rPr lang="en-US" sz="1900" dirty="0"/>
              <a:t>Information</a:t>
            </a:r>
          </a:p>
          <a:p>
            <a:pPr lvl="1">
              <a:defRPr/>
            </a:pPr>
            <a:r>
              <a:rPr lang="en-US" sz="1700" dirty="0"/>
              <a:t>data in meaningful context</a:t>
            </a:r>
          </a:p>
          <a:p>
            <a:pPr>
              <a:defRPr/>
            </a:pPr>
            <a:r>
              <a:rPr lang="en-US" sz="1900" dirty="0"/>
              <a:t>Knowledge</a:t>
            </a:r>
          </a:p>
          <a:p>
            <a:pPr lvl="1">
              <a:defRPr/>
            </a:pPr>
            <a:r>
              <a:rPr lang="en-US" sz="1700" dirty="0"/>
              <a:t>understanding about the world</a:t>
            </a:r>
          </a:p>
          <a:p>
            <a:pPr lvl="2">
              <a:defRPr/>
            </a:pPr>
            <a:r>
              <a:rPr lang="en-US" sz="1500" dirty="0"/>
              <a:t>explicit, </a:t>
            </a:r>
            <a:r>
              <a:rPr lang="en-US" sz="1500" dirty="0" err="1"/>
              <a:t>codifiable</a:t>
            </a:r>
            <a:r>
              <a:rPr lang="en-US" sz="1500" dirty="0"/>
              <a:t> (e.g. Wikipedia, guideline)</a:t>
            </a:r>
          </a:p>
          <a:p>
            <a:pPr lvl="2">
              <a:defRPr/>
            </a:pPr>
            <a:r>
              <a:rPr lang="en-US" sz="1500" dirty="0"/>
              <a:t>tacit, not </a:t>
            </a:r>
            <a:r>
              <a:rPr lang="en-US" sz="1500" dirty="0" err="1"/>
              <a:t>codifiable</a:t>
            </a:r>
            <a:r>
              <a:rPr lang="en-US" sz="1500" dirty="0"/>
              <a:t> (e.g. expertise)</a:t>
            </a:r>
          </a:p>
          <a:p>
            <a:pPr lvl="1">
              <a:defRPr/>
            </a:pPr>
            <a:r>
              <a:rPr lang="en-US" sz="1700" dirty="0"/>
              <a:t>also process knowledge, i.e., riding a bike </a:t>
            </a:r>
          </a:p>
          <a:p>
            <a:pPr lvl="1">
              <a:defRPr/>
            </a:pPr>
            <a:r>
              <a:rPr lang="en-US" sz="1700" dirty="0"/>
              <a:t>useful for explaining, predicting, and guiding future action</a:t>
            </a:r>
          </a:p>
        </p:txBody>
      </p:sp>
      <p:sp>
        <p:nvSpPr>
          <p:cNvPr id="5"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0936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19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819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819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819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8195">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normAutofit/>
          </a:bodyPr>
          <a:lstStyle/>
          <a:p>
            <a:pPr>
              <a:defRPr/>
            </a:pPr>
            <a:r>
              <a:rPr lang="en-US" sz="4000" dirty="0" smtClean="0">
                <a:cs typeface="+mj-cs"/>
              </a:rPr>
              <a:t>D-I-K Example</a:t>
            </a:r>
          </a:p>
        </p:txBody>
      </p:sp>
      <p:sp>
        <p:nvSpPr>
          <p:cNvPr id="684035" name="Rectangle 3"/>
          <p:cNvSpPr>
            <a:spLocks noGrp="1" noChangeArrowheads="1"/>
          </p:cNvSpPr>
          <p:nvPr>
            <p:ph type="body" idx="1"/>
          </p:nvPr>
        </p:nvSpPr>
        <p:spPr>
          <a:xfrm>
            <a:off x="5983941" y="2147887"/>
            <a:ext cx="4226859" cy="4051300"/>
          </a:xfrm>
        </p:spPr>
        <p:txBody>
          <a:bodyPr>
            <a:normAutofit/>
          </a:bodyPr>
          <a:lstStyle/>
          <a:p>
            <a:pPr>
              <a:defRPr/>
            </a:pPr>
            <a:r>
              <a:rPr lang="en-US" sz="1900" dirty="0"/>
              <a:t>Data</a:t>
            </a:r>
          </a:p>
          <a:p>
            <a:pPr lvl="1">
              <a:defRPr/>
            </a:pPr>
            <a:r>
              <a:rPr lang="en-US" sz="1700" dirty="0"/>
              <a:t>HgbA1C value 10.1%</a:t>
            </a:r>
          </a:p>
          <a:p>
            <a:pPr>
              <a:defRPr/>
            </a:pPr>
            <a:r>
              <a:rPr lang="en-US" sz="1900" dirty="0"/>
              <a:t>Information</a:t>
            </a:r>
          </a:p>
          <a:p>
            <a:pPr lvl="1">
              <a:defRPr/>
            </a:pPr>
            <a:r>
              <a:rPr lang="en-US" sz="1700" dirty="0"/>
              <a:t>occurred last Thursday</a:t>
            </a:r>
          </a:p>
          <a:p>
            <a:pPr lvl="1">
              <a:defRPr/>
            </a:pPr>
            <a:r>
              <a:rPr lang="en-US" sz="1700" dirty="0"/>
              <a:t>10.1% is above normal</a:t>
            </a:r>
          </a:p>
          <a:p>
            <a:pPr>
              <a:defRPr/>
            </a:pPr>
            <a:r>
              <a:rPr lang="en-US" sz="1900" dirty="0"/>
              <a:t>Knowledge</a:t>
            </a:r>
          </a:p>
          <a:p>
            <a:pPr lvl="1">
              <a:defRPr/>
            </a:pPr>
            <a:r>
              <a:rPr lang="en-US" sz="1700" dirty="0"/>
              <a:t>high HgbA1C occurs in diabetes</a:t>
            </a:r>
          </a:p>
          <a:p>
            <a:pPr lvl="1">
              <a:defRPr/>
            </a:pPr>
            <a:r>
              <a:rPr lang="en-US" sz="1700" dirty="0"/>
              <a:t>associated with higher risk for cardiovascular outcomes</a:t>
            </a:r>
          </a:p>
          <a:p>
            <a:pPr>
              <a:defRPr/>
            </a:pPr>
            <a:r>
              <a:rPr lang="en-US" sz="1900" dirty="0"/>
              <a:t>Evidence?</a:t>
            </a:r>
          </a:p>
        </p:txBody>
      </p:sp>
      <p:pic>
        <p:nvPicPr>
          <p:cNvPr id="5" name="Picture 4"/>
          <p:cNvPicPr>
            <a:picLocks noChangeAspect="1"/>
          </p:cNvPicPr>
          <p:nvPr/>
        </p:nvPicPr>
        <p:blipFill rotWithShape="1">
          <a:blip r:embed="rId3"/>
          <a:srcRect t="37193"/>
          <a:stretch/>
        </p:blipFill>
        <p:spPr>
          <a:xfrm>
            <a:off x="1481138" y="3187699"/>
            <a:ext cx="4109197" cy="2273300"/>
          </a:xfrm>
          <a:prstGeom prst="rect">
            <a:avLst/>
          </a:prstGeom>
        </p:spPr>
      </p:pic>
      <p:sp>
        <p:nvSpPr>
          <p:cNvPr id="7"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5663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985" y="2407799"/>
            <a:ext cx="7091204" cy="584776"/>
          </a:xfrm>
          <a:prstGeom prst="rect">
            <a:avLst/>
          </a:prstGeom>
        </p:spPr>
        <p:txBody>
          <a:bodyPr wrap="none">
            <a:spAutoFit/>
          </a:bodyPr>
          <a:lstStyle/>
          <a:p>
            <a:r>
              <a:rPr lang="en-US" sz="3200" dirty="0"/>
              <a:t>Evidence : basis for a claim of knowledge</a:t>
            </a:r>
          </a:p>
        </p:txBody>
      </p:sp>
      <p:sp>
        <p:nvSpPr>
          <p:cNvPr id="3"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4"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610821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176" y="2404872"/>
            <a:ext cx="7438455" cy="584776"/>
          </a:xfrm>
          <a:prstGeom prst="rect">
            <a:avLst/>
          </a:prstGeom>
        </p:spPr>
        <p:txBody>
          <a:bodyPr wrap="none">
            <a:spAutoFit/>
          </a:bodyPr>
          <a:lstStyle/>
          <a:p>
            <a:pPr algn="ctr"/>
            <a:r>
              <a:rPr lang="en-US" sz="3200" dirty="0"/>
              <a:t>Evidence : data + "study" design + analysis</a:t>
            </a:r>
          </a:p>
        </p:txBody>
      </p:sp>
      <p:grpSp>
        <p:nvGrpSpPr>
          <p:cNvPr id="10" name="Group 9"/>
          <p:cNvGrpSpPr/>
          <p:nvPr/>
        </p:nvGrpSpPr>
        <p:grpSpPr>
          <a:xfrm>
            <a:off x="3298827" y="2989648"/>
            <a:ext cx="6908799" cy="1579286"/>
            <a:chOff x="1517650" y="3535500"/>
            <a:chExt cx="6908799" cy="1579286"/>
          </a:xfrm>
        </p:grpSpPr>
        <p:grpSp>
          <p:nvGrpSpPr>
            <p:cNvPr id="8" name="Group 7"/>
            <p:cNvGrpSpPr/>
            <p:nvPr/>
          </p:nvGrpSpPr>
          <p:grpSpPr>
            <a:xfrm>
              <a:off x="1517650" y="3535500"/>
              <a:ext cx="3187700" cy="1271510"/>
              <a:chOff x="1250950" y="3535500"/>
              <a:chExt cx="3187700" cy="1271510"/>
            </a:xfrm>
          </p:grpSpPr>
          <p:sp>
            <p:nvSpPr>
              <p:cNvPr id="3" name="TextBox 2"/>
              <p:cNvSpPr txBox="1"/>
              <p:nvPr/>
            </p:nvSpPr>
            <p:spPr>
              <a:xfrm>
                <a:off x="1250950" y="4406900"/>
                <a:ext cx="3187700" cy="400110"/>
              </a:xfrm>
              <a:prstGeom prst="rect">
                <a:avLst/>
              </a:prstGeom>
              <a:noFill/>
            </p:spPr>
            <p:txBody>
              <a:bodyPr wrap="square" rtlCol="0">
                <a:spAutoFit/>
              </a:bodyPr>
              <a:lstStyle/>
              <a:p>
                <a:pPr algn="ctr"/>
                <a:r>
                  <a:rPr lang="en-US" sz="2000" dirty="0"/>
                  <a:t>big, non-traditional data</a:t>
                </a:r>
              </a:p>
            </p:txBody>
          </p:sp>
          <p:cxnSp>
            <p:nvCxnSpPr>
              <p:cNvPr id="5" name="Straight Arrow Connector 4"/>
              <p:cNvCxnSpPr/>
              <p:nvPr/>
            </p:nvCxnSpPr>
            <p:spPr>
              <a:xfrm flipV="1">
                <a:off x="2844800" y="3535500"/>
                <a:ext cx="0" cy="85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6051550" y="3535500"/>
              <a:ext cx="2374899" cy="1579286"/>
              <a:chOff x="6254750" y="3535500"/>
              <a:chExt cx="2374899" cy="1579286"/>
            </a:xfrm>
          </p:grpSpPr>
          <p:sp>
            <p:nvSpPr>
              <p:cNvPr id="4" name="TextBox 3"/>
              <p:cNvSpPr txBox="1"/>
              <p:nvPr/>
            </p:nvSpPr>
            <p:spPr>
              <a:xfrm>
                <a:off x="6254750" y="4406900"/>
                <a:ext cx="2374899" cy="707886"/>
              </a:xfrm>
              <a:prstGeom prst="rect">
                <a:avLst/>
              </a:prstGeom>
              <a:noFill/>
            </p:spPr>
            <p:txBody>
              <a:bodyPr wrap="square" rtlCol="0">
                <a:spAutoFit/>
              </a:bodyPr>
              <a:lstStyle/>
              <a:p>
                <a:pPr algn="ctr"/>
                <a:r>
                  <a:rPr lang="en-US" sz="2000" dirty="0"/>
                  <a:t>new machine learning methods</a:t>
                </a:r>
              </a:p>
            </p:txBody>
          </p:sp>
          <p:cxnSp>
            <p:nvCxnSpPr>
              <p:cNvPr id="6" name="Straight Arrow Connector 5"/>
              <p:cNvCxnSpPr/>
              <p:nvPr/>
            </p:nvCxnSpPr>
            <p:spPr>
              <a:xfrm flipV="1">
                <a:off x="7442200" y="3535500"/>
                <a:ext cx="0" cy="85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20355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sz="4000" dirty="0"/>
              <a:t>Introduction: Ida Sim, MD, PhD</a:t>
            </a:r>
          </a:p>
        </p:txBody>
      </p:sp>
      <p:sp>
        <p:nvSpPr>
          <p:cNvPr id="2" name="Content Placeholder 1"/>
          <p:cNvSpPr>
            <a:spLocks noGrp="1"/>
          </p:cNvSpPr>
          <p:nvPr>
            <p:ph idx="1"/>
          </p:nvPr>
        </p:nvSpPr>
        <p:spPr>
          <a:xfrm>
            <a:off x="1097280" y="1953311"/>
            <a:ext cx="10058400" cy="4023360"/>
          </a:xfrm>
        </p:spPr>
        <p:txBody>
          <a:bodyPr>
            <a:normAutofit/>
          </a:bodyPr>
          <a:lstStyle/>
          <a:p>
            <a:pPr>
              <a:lnSpc>
                <a:spcPct val="80000"/>
              </a:lnSpc>
              <a:defRPr/>
            </a:pPr>
            <a:r>
              <a:rPr lang="en-US" sz="1900" dirty="0"/>
              <a:t>Position</a:t>
            </a:r>
          </a:p>
          <a:p>
            <a:pPr lvl="1">
              <a:lnSpc>
                <a:spcPct val="80000"/>
              </a:lnSpc>
              <a:defRPr/>
            </a:pPr>
            <a:r>
              <a:rPr lang="en-US" sz="1700" dirty="0"/>
              <a:t>Professor, General Internal Medicine</a:t>
            </a:r>
          </a:p>
          <a:p>
            <a:pPr lvl="1">
              <a:defRPr/>
            </a:pPr>
            <a:r>
              <a:rPr lang="en-US" sz="1700" dirty="0"/>
              <a:t>Co-Director of Biomedical Informatics, Clinical and Translational Science Institute (CTSI)</a:t>
            </a:r>
          </a:p>
          <a:p>
            <a:pPr lvl="1">
              <a:defRPr/>
            </a:pPr>
            <a:r>
              <a:rPr lang="en-US" sz="1700" dirty="0"/>
              <a:t>Co-Founder, </a:t>
            </a:r>
            <a:r>
              <a:rPr lang="en-US" sz="1700" dirty="0" err="1" smtClean="0"/>
              <a:t>OpenmHealth.org</a:t>
            </a:r>
            <a:r>
              <a:rPr lang="en-US" sz="1700" dirty="0" smtClean="0"/>
              <a:t> and </a:t>
            </a:r>
            <a:r>
              <a:rPr lang="en-US" sz="1700" dirty="0" err="1" smtClean="0"/>
              <a:t>Vivli.org</a:t>
            </a:r>
            <a:endParaRPr lang="en-US" sz="1700" dirty="0"/>
          </a:p>
          <a:p>
            <a:pPr>
              <a:defRPr/>
            </a:pPr>
            <a:r>
              <a:rPr lang="en-US" sz="1900" dirty="0"/>
              <a:t>Research areas</a:t>
            </a:r>
          </a:p>
          <a:p>
            <a:pPr lvl="1">
              <a:defRPr/>
            </a:pPr>
            <a:r>
              <a:rPr lang="en-US" sz="1700" dirty="0"/>
              <a:t>mobile health</a:t>
            </a:r>
          </a:p>
          <a:p>
            <a:pPr lvl="1">
              <a:defRPr/>
            </a:pPr>
            <a:r>
              <a:rPr lang="en-US" sz="1700" dirty="0"/>
              <a:t>clinical trial </a:t>
            </a:r>
            <a:r>
              <a:rPr lang="en-US" sz="1700" dirty="0" smtClean="0"/>
              <a:t>data sharing</a:t>
            </a:r>
            <a:endParaRPr lang="en-US" sz="1700" dirty="0"/>
          </a:p>
          <a:p>
            <a:pPr lvl="1">
              <a:defRPr/>
            </a:pPr>
            <a:r>
              <a:rPr lang="en-US" sz="1700" dirty="0"/>
              <a:t>h</a:t>
            </a:r>
            <a:r>
              <a:rPr lang="en-US" sz="1700" dirty="0" smtClean="0"/>
              <a:t>ealth IT for chronic care  </a:t>
            </a:r>
            <a:endParaRPr lang="en-US" sz="1700" dirty="0"/>
          </a:p>
          <a:p>
            <a:pPr lvl="1">
              <a:defRPr/>
            </a:pPr>
            <a:r>
              <a:rPr lang="en-US" sz="1700" dirty="0" smtClean="0"/>
              <a:t>health </a:t>
            </a:r>
            <a:r>
              <a:rPr lang="en-US" sz="1700" dirty="0"/>
              <a:t>information technology </a:t>
            </a:r>
            <a:r>
              <a:rPr lang="en-US" sz="1700" dirty="0" smtClean="0"/>
              <a:t>policy</a:t>
            </a:r>
            <a:endParaRPr lang="en-US" sz="1700" dirty="0"/>
          </a:p>
        </p:txBody>
      </p:sp>
      <p:sp>
        <p:nvSpPr>
          <p:cNvPr id="4" name="Date Placeholder 3"/>
          <p:cNvSpPr>
            <a:spLocks noGrp="1"/>
          </p:cNvSpPr>
          <p:nvPr>
            <p:ph type="dt" sz="half"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438" y="3331730"/>
            <a:ext cx="3119434" cy="9285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503"/>
          <a:stretch/>
        </p:blipFill>
        <p:spPr>
          <a:xfrm>
            <a:off x="6634795" y="4476181"/>
            <a:ext cx="3026077" cy="1169822"/>
          </a:xfrm>
          <a:prstGeom prst="rect">
            <a:avLst/>
          </a:prstGeom>
        </p:spPr>
      </p:pic>
    </p:spTree>
    <p:extLst>
      <p:ext uri="{BB962C8B-B14F-4D97-AF65-F5344CB8AC3E}">
        <p14:creationId xmlns:p14="http://schemas.microsoft.com/office/powerpoint/2010/main" val="76105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Chart 2"/>
          <p:cNvGraphicFramePr>
            <a:graphicFrameLocks/>
          </p:cNvGraphicFramePr>
          <p:nvPr/>
        </p:nvGraphicFramePr>
        <p:xfrm>
          <a:off x="2019300" y="1130300"/>
          <a:ext cx="2260600" cy="4165600"/>
        </p:xfrm>
        <a:graphic>
          <a:graphicData uri="http://schemas.openxmlformats.org/presentationml/2006/ole">
            <mc:AlternateContent xmlns:mc="http://schemas.openxmlformats.org/markup-compatibility/2006">
              <mc:Choice xmlns:v="urn:schemas-microsoft-com:vml" Requires="v">
                <p:oleObj spid="_x0000_s276617" name="Chart" r:id="rId5" imgW="2261429" imgH="4169319" progId="Excel.Chart.8">
                  <p:embed/>
                </p:oleObj>
              </mc:Choice>
              <mc:Fallback>
                <p:oleObj name="Chart" r:id="rId5" imgW="2261429" imgH="416931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1130300"/>
                        <a:ext cx="2260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274" name="Picture 4" descr="Screen Shot 2015-09-22 at 6.04.28 PM.png"/>
          <p:cNvPicPr>
            <a:picLocks noChangeAspect="1"/>
          </p:cNvPicPr>
          <p:nvPr/>
        </p:nvPicPr>
        <p:blipFill>
          <a:blip r:embed="rId7">
            <a:extLst>
              <a:ext uri="{28A0092B-C50C-407E-A947-70E740481C1C}">
                <a14:useLocalDpi xmlns:a14="http://schemas.microsoft.com/office/drawing/2010/main" val="0"/>
              </a:ext>
            </a:extLst>
          </a:blip>
          <a:srcRect l="27464" t="31270" r="50729" b="33871"/>
          <a:stretch>
            <a:fillRect/>
          </a:stretch>
        </p:blipFill>
        <p:spPr bwMode="auto">
          <a:xfrm>
            <a:off x="4991100" y="2565400"/>
            <a:ext cx="19939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5" name="Group 3"/>
          <p:cNvGrpSpPr>
            <a:grpSpLocks/>
          </p:cNvGrpSpPr>
          <p:nvPr/>
        </p:nvGrpSpPr>
        <p:grpSpPr bwMode="auto">
          <a:xfrm>
            <a:off x="2235200" y="5329238"/>
            <a:ext cx="7518400" cy="627062"/>
            <a:chOff x="812800" y="5329238"/>
            <a:chExt cx="7518400" cy="627062"/>
          </a:xfrm>
        </p:grpSpPr>
        <p:sp>
          <p:nvSpPr>
            <p:cNvPr id="7" name="Title 1"/>
            <p:cNvSpPr txBox="1">
              <a:spLocks/>
            </p:cNvSpPr>
            <p:nvPr/>
          </p:nvSpPr>
          <p:spPr>
            <a:xfrm>
              <a:off x="812800" y="5329238"/>
              <a:ext cx="1841500" cy="6270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dirty="0"/>
                <a:t>Volume</a:t>
              </a:r>
              <a:endParaRPr lang="en-US" sz="3000" dirty="0">
                <a:solidFill>
                  <a:schemeClr val="bg1"/>
                </a:solidFill>
              </a:endParaRPr>
            </a:p>
          </p:txBody>
        </p:sp>
        <p:sp>
          <p:nvSpPr>
            <p:cNvPr id="8" name="Title 1"/>
            <p:cNvSpPr txBox="1">
              <a:spLocks/>
            </p:cNvSpPr>
            <p:nvPr/>
          </p:nvSpPr>
          <p:spPr>
            <a:xfrm>
              <a:off x="3746500" y="5329238"/>
              <a:ext cx="1892300" cy="6270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dirty="0"/>
                <a:t>Velocity</a:t>
              </a:r>
              <a:endParaRPr lang="en-US" sz="3000" dirty="0">
                <a:solidFill>
                  <a:schemeClr val="bg1"/>
                </a:solidFill>
              </a:endParaRPr>
            </a:p>
          </p:txBody>
        </p:sp>
        <p:sp>
          <p:nvSpPr>
            <p:cNvPr id="54287" name="Title 1"/>
            <p:cNvSpPr txBox="1">
              <a:spLocks/>
            </p:cNvSpPr>
            <p:nvPr/>
          </p:nvSpPr>
          <p:spPr bwMode="auto">
            <a:xfrm>
              <a:off x="6680200" y="5329238"/>
              <a:ext cx="16510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lnSpc>
                  <a:spcPct val="120000"/>
                </a:lnSpc>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dirty="0">
                  <a:latin typeface="+mj-lt"/>
                </a:rPr>
                <a:t>Variety</a:t>
              </a:r>
              <a:endParaRPr lang="en-US" altLang="en-US" dirty="0">
                <a:solidFill>
                  <a:schemeClr val="bg1"/>
                </a:solidFill>
                <a:latin typeface="+mj-lt"/>
              </a:endParaRPr>
            </a:p>
          </p:txBody>
        </p:sp>
      </p:grpSp>
      <p:sp>
        <p:nvSpPr>
          <p:cNvPr id="54276" name="Title 1"/>
          <p:cNvSpPr txBox="1">
            <a:spLocks/>
          </p:cNvSpPr>
          <p:nvPr/>
        </p:nvSpPr>
        <p:spPr bwMode="auto">
          <a:xfrm>
            <a:off x="2401370" y="503623"/>
            <a:ext cx="711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lnSpc>
                <a:spcPct val="120000"/>
              </a:lnSpc>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4000" dirty="0">
                <a:latin typeface="+mj-lt"/>
              </a:rPr>
              <a:t>Big Data</a:t>
            </a:r>
            <a:endParaRPr lang="en-US" altLang="en-US" sz="4000" dirty="0">
              <a:solidFill>
                <a:schemeClr val="bg1"/>
              </a:solidFill>
              <a:latin typeface="+mj-lt"/>
            </a:endParaRPr>
          </a:p>
        </p:txBody>
      </p:sp>
      <p:grpSp>
        <p:nvGrpSpPr>
          <p:cNvPr id="54277" name="Group 20"/>
          <p:cNvGrpSpPr>
            <a:grpSpLocks/>
          </p:cNvGrpSpPr>
          <p:nvPr/>
        </p:nvGrpSpPr>
        <p:grpSpPr bwMode="auto">
          <a:xfrm>
            <a:off x="7466014" y="2400301"/>
            <a:ext cx="2351087" cy="2011363"/>
            <a:chOff x="6017519" y="2159000"/>
            <a:chExt cx="2351781" cy="2010832"/>
          </a:xfrm>
        </p:grpSpPr>
        <p:sp>
          <p:nvSpPr>
            <p:cNvPr id="54278" name="TextBox 5"/>
            <p:cNvSpPr txBox="1">
              <a:spLocks noChangeArrowheads="1"/>
            </p:cNvSpPr>
            <p:nvPr/>
          </p:nvSpPr>
          <p:spPr bwMode="auto">
            <a:xfrm rot="19140000">
              <a:off x="6164190" y="2277996"/>
              <a:ext cx="1416190" cy="4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chemeClr val="accent1"/>
                  </a:solidFill>
                  <a:latin typeface="Times" charset="0"/>
                </a:rPr>
                <a:t>1 1 0 10 1</a:t>
              </a:r>
            </a:p>
          </p:txBody>
        </p:sp>
        <p:sp>
          <p:nvSpPr>
            <p:cNvPr id="12" name="Rectangle 11"/>
            <p:cNvSpPr/>
            <p:nvPr/>
          </p:nvSpPr>
          <p:spPr>
            <a:xfrm>
              <a:off x="6017519" y="2484735"/>
              <a:ext cx="2290561"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100101</a:t>
              </a:r>
            </a:p>
          </p:txBody>
        </p:sp>
        <p:grpSp>
          <p:nvGrpSpPr>
            <p:cNvPr id="54280" name="Group 18"/>
            <p:cNvGrpSpPr>
              <a:grpSpLocks/>
            </p:cNvGrpSpPr>
            <p:nvPr/>
          </p:nvGrpSpPr>
          <p:grpSpPr bwMode="auto">
            <a:xfrm>
              <a:off x="6783916" y="3476829"/>
              <a:ext cx="571500" cy="693003"/>
              <a:chOff x="6110816" y="2752929"/>
              <a:chExt cx="571500" cy="693003"/>
            </a:xfrm>
          </p:grpSpPr>
          <p:sp>
            <p:nvSpPr>
              <p:cNvPr id="16" name="Snip Single Corner Rectangle 15"/>
              <p:cNvSpPr>
                <a:spLocks/>
              </p:cNvSpPr>
              <p:nvPr/>
            </p:nvSpPr>
            <p:spPr bwMode="auto">
              <a:xfrm>
                <a:off x="6111407" y="2752377"/>
                <a:ext cx="428752" cy="531673"/>
              </a:xfrm>
              <a:custGeom>
                <a:avLst/>
                <a:gdLst>
                  <a:gd name="T0" fmla="*/ 0 w 428752"/>
                  <a:gd name="T1" fmla="*/ 0 h 531673"/>
                  <a:gd name="T2" fmla="*/ 357292 w 428752"/>
                  <a:gd name="T3" fmla="*/ 0 h 531673"/>
                  <a:gd name="T4" fmla="*/ 428752 w 428752"/>
                  <a:gd name="T5" fmla="*/ 71460 h 531673"/>
                  <a:gd name="T6" fmla="*/ 428752 w 428752"/>
                  <a:gd name="T7" fmla="*/ 531673 h 531673"/>
                  <a:gd name="T8" fmla="*/ 0 w 428752"/>
                  <a:gd name="T9" fmla="*/ 531673 h 531673"/>
                  <a:gd name="T10" fmla="*/ 0 w 428752"/>
                  <a:gd name="T11" fmla="*/ 0 h 531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752" h="531673">
                    <a:moveTo>
                      <a:pt x="0" y="0"/>
                    </a:moveTo>
                    <a:lnTo>
                      <a:pt x="357292" y="0"/>
                    </a:lnTo>
                    <a:lnTo>
                      <a:pt x="428752" y="71460"/>
                    </a:lnTo>
                    <a:lnTo>
                      <a:pt x="428752" y="531673"/>
                    </a:lnTo>
                    <a:lnTo>
                      <a:pt x="0" y="531673"/>
                    </a:lnTo>
                    <a:lnTo>
                      <a:pt x="0" y="0"/>
                    </a:lnTo>
                    <a:close/>
                  </a:path>
                </a:pathLst>
              </a:custGeom>
              <a:gradFill rotWithShape="1">
                <a:gsLst>
                  <a:gs pos="0">
                    <a:srgbClr val="85FFDB"/>
                  </a:gs>
                  <a:gs pos="100000">
                    <a:srgbClr val="00EBA8"/>
                  </a:gs>
                </a:gsLst>
                <a:lin ang="5400000"/>
              </a:gradFill>
              <a:ln w="9525" cap="flat" cmpd="sng">
                <a:solidFill>
                  <a:srgbClr val="00CC98"/>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7" name="Snip Single Corner Rectangle 16"/>
              <p:cNvSpPr>
                <a:spLocks/>
              </p:cNvSpPr>
              <p:nvPr/>
            </p:nvSpPr>
            <p:spPr bwMode="auto">
              <a:xfrm>
                <a:off x="6182866" y="2823796"/>
                <a:ext cx="428752" cy="531672"/>
              </a:xfrm>
              <a:custGeom>
                <a:avLst/>
                <a:gdLst>
                  <a:gd name="T0" fmla="*/ 0 w 428752"/>
                  <a:gd name="T1" fmla="*/ 0 h 531672"/>
                  <a:gd name="T2" fmla="*/ 357292 w 428752"/>
                  <a:gd name="T3" fmla="*/ 0 h 531672"/>
                  <a:gd name="T4" fmla="*/ 428752 w 428752"/>
                  <a:gd name="T5" fmla="*/ 71460 h 531672"/>
                  <a:gd name="T6" fmla="*/ 428752 w 428752"/>
                  <a:gd name="T7" fmla="*/ 531672 h 531672"/>
                  <a:gd name="T8" fmla="*/ 0 w 428752"/>
                  <a:gd name="T9" fmla="*/ 531672 h 531672"/>
                  <a:gd name="T10" fmla="*/ 0 w 428752"/>
                  <a:gd name="T11" fmla="*/ 0 h 531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752" h="531672">
                    <a:moveTo>
                      <a:pt x="0" y="0"/>
                    </a:moveTo>
                    <a:lnTo>
                      <a:pt x="357292" y="0"/>
                    </a:lnTo>
                    <a:lnTo>
                      <a:pt x="428752" y="71460"/>
                    </a:lnTo>
                    <a:lnTo>
                      <a:pt x="428752" y="531672"/>
                    </a:lnTo>
                    <a:lnTo>
                      <a:pt x="0" y="531672"/>
                    </a:lnTo>
                    <a:lnTo>
                      <a:pt x="0" y="0"/>
                    </a:lnTo>
                    <a:close/>
                  </a:path>
                </a:pathLst>
              </a:custGeom>
              <a:gradFill rotWithShape="1">
                <a:gsLst>
                  <a:gs pos="0">
                    <a:srgbClr val="85FFDB"/>
                  </a:gs>
                  <a:gs pos="100000">
                    <a:srgbClr val="00EBA8"/>
                  </a:gs>
                </a:gsLst>
                <a:lin ang="5400000"/>
              </a:gradFill>
              <a:ln w="9525" cap="flat" cmpd="sng">
                <a:solidFill>
                  <a:srgbClr val="00CC98"/>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8" name="Snip Single Corner Rectangle 17"/>
              <p:cNvSpPr>
                <a:spLocks/>
              </p:cNvSpPr>
              <p:nvPr/>
            </p:nvSpPr>
            <p:spPr bwMode="auto">
              <a:xfrm>
                <a:off x="6254324" y="2914259"/>
                <a:ext cx="428752" cy="531673"/>
              </a:xfrm>
              <a:custGeom>
                <a:avLst/>
                <a:gdLst>
                  <a:gd name="T0" fmla="*/ 0 w 428752"/>
                  <a:gd name="T1" fmla="*/ 0 h 531673"/>
                  <a:gd name="T2" fmla="*/ 357292 w 428752"/>
                  <a:gd name="T3" fmla="*/ 0 h 531673"/>
                  <a:gd name="T4" fmla="*/ 428752 w 428752"/>
                  <a:gd name="T5" fmla="*/ 71460 h 531673"/>
                  <a:gd name="T6" fmla="*/ 428752 w 428752"/>
                  <a:gd name="T7" fmla="*/ 531673 h 531673"/>
                  <a:gd name="T8" fmla="*/ 0 w 428752"/>
                  <a:gd name="T9" fmla="*/ 531673 h 531673"/>
                  <a:gd name="T10" fmla="*/ 0 w 428752"/>
                  <a:gd name="T11" fmla="*/ 0 h 531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752" h="531673">
                    <a:moveTo>
                      <a:pt x="0" y="0"/>
                    </a:moveTo>
                    <a:lnTo>
                      <a:pt x="357292" y="0"/>
                    </a:lnTo>
                    <a:lnTo>
                      <a:pt x="428752" y="71460"/>
                    </a:lnTo>
                    <a:lnTo>
                      <a:pt x="428752" y="531673"/>
                    </a:lnTo>
                    <a:lnTo>
                      <a:pt x="0" y="531673"/>
                    </a:lnTo>
                    <a:lnTo>
                      <a:pt x="0" y="0"/>
                    </a:lnTo>
                    <a:close/>
                  </a:path>
                </a:pathLst>
              </a:custGeom>
              <a:gradFill rotWithShape="1">
                <a:gsLst>
                  <a:gs pos="0">
                    <a:srgbClr val="85FFDB"/>
                  </a:gs>
                  <a:gs pos="100000">
                    <a:srgbClr val="00EBA8"/>
                  </a:gs>
                </a:gsLst>
                <a:lin ang="5400000"/>
              </a:gradFill>
              <a:ln w="9525" cap="flat" cmpd="sng">
                <a:solidFill>
                  <a:srgbClr val="00CC98"/>
                </a:solidFill>
                <a:prstDash val="solid"/>
                <a:round/>
                <a:headEnd/>
                <a:tailEnd/>
              </a:ln>
              <a:effectLst>
                <a:outerShdw blurRad="40000" dist="23000" dir="5400000" rotWithShape="0">
                  <a:srgbClr val="000000">
                    <a:alpha val="34998"/>
                  </a:srgbClr>
                </a:outerShdw>
              </a:effectLst>
            </p:spPr>
            <p:txBody>
              <a:bodyPr anchor="ctr"/>
              <a:lstStyle/>
              <a:p>
                <a:endParaRPr lang="en-US"/>
              </a:p>
            </p:txBody>
          </p:sp>
        </p:grpSp>
        <p:sp>
          <p:nvSpPr>
            <p:cNvPr id="20" name="Can 19"/>
            <p:cNvSpPr>
              <a:spLocks noChangeArrowheads="1"/>
            </p:cNvSpPr>
            <p:nvPr/>
          </p:nvSpPr>
          <p:spPr bwMode="auto">
            <a:xfrm>
              <a:off x="7480038" y="2159000"/>
              <a:ext cx="889262" cy="457079"/>
            </a:xfrm>
            <a:prstGeom prst="can">
              <a:avLst>
                <a:gd name="adj" fmla="val 25000"/>
              </a:avLst>
            </a:prstGeom>
            <a:gradFill rotWithShape="1">
              <a:gsLst>
                <a:gs pos="0">
                  <a:srgbClr val="85FFDB"/>
                </a:gs>
                <a:gs pos="100000">
                  <a:srgbClr val="00EBA8"/>
                </a:gs>
              </a:gsLst>
              <a:lin ang="5400000"/>
            </a:gradFill>
            <a:ln w="9525">
              <a:solidFill>
                <a:srgbClr val="00CC98"/>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endParaRPr lang="x-none" altLang="x-none">
                <a:solidFill>
                  <a:srgbClr val="FFFFFF"/>
                </a:solidFill>
                <a:latin typeface="Arial" charset="0"/>
              </a:endParaRPr>
            </a:p>
          </p:txBody>
        </p:sp>
      </p:grpSp>
      <p:sp>
        <p:nvSpPr>
          <p:cNvPr id="19"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21"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981837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375" y="1715816"/>
            <a:ext cx="10186987" cy="3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1" name="Title 1"/>
          <p:cNvSpPr>
            <a:spLocks noGrp="1"/>
          </p:cNvSpPr>
          <p:nvPr>
            <p:ph type="title"/>
          </p:nvPr>
        </p:nvSpPr>
        <p:spPr>
          <a:xfrm>
            <a:off x="2344738" y="-23899"/>
            <a:ext cx="7112000" cy="1143000"/>
          </a:xfrm>
        </p:spPr>
        <p:txBody>
          <a:bodyPr/>
          <a:lstStyle/>
          <a:p>
            <a:pPr algn="ctr"/>
            <a:r>
              <a:rPr lang="en-US" altLang="en-US" sz="4000" dirty="0"/>
              <a:t>Volume</a:t>
            </a:r>
            <a:endParaRPr lang="en-US" altLang="en-US" sz="4000" dirty="0">
              <a:solidFill>
                <a:schemeClr val="bg1"/>
              </a:solidFill>
            </a:endParaRPr>
          </a:p>
        </p:txBody>
      </p:sp>
      <p:grpSp>
        <p:nvGrpSpPr>
          <p:cNvPr id="12" name="Group 11"/>
          <p:cNvGrpSpPr>
            <a:grpSpLocks/>
          </p:cNvGrpSpPr>
          <p:nvPr/>
        </p:nvGrpSpPr>
        <p:grpSpPr bwMode="auto">
          <a:xfrm>
            <a:off x="2500313" y="3500438"/>
            <a:ext cx="7339012" cy="2751312"/>
            <a:chOff x="1511430" y="3229165"/>
            <a:chExt cx="7339549" cy="2752514"/>
          </a:xfrm>
        </p:grpSpPr>
        <p:grpSp>
          <p:nvGrpSpPr>
            <p:cNvPr id="56329" name="Group 12"/>
            <p:cNvGrpSpPr>
              <a:grpSpLocks/>
            </p:cNvGrpSpPr>
            <p:nvPr/>
          </p:nvGrpSpPr>
          <p:grpSpPr bwMode="auto">
            <a:xfrm>
              <a:off x="1511430" y="3413790"/>
              <a:ext cx="1143000" cy="2567889"/>
              <a:chOff x="1511430" y="3389081"/>
              <a:chExt cx="1143000" cy="2567889"/>
            </a:xfrm>
          </p:grpSpPr>
          <p:pic>
            <p:nvPicPr>
              <p:cNvPr id="56341" name="Picture 20" descr="Chromosom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430" y="3389081"/>
                <a:ext cx="1143000" cy="198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2" name="TextBox 21"/>
              <p:cNvSpPr txBox="1">
                <a:spLocks noChangeArrowheads="1"/>
              </p:cNvSpPr>
              <p:nvPr/>
            </p:nvSpPr>
            <p:spPr bwMode="auto">
              <a:xfrm>
                <a:off x="1619479" y="5556698"/>
                <a:ext cx="926903" cy="4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latin typeface="Times" charset="0"/>
                  </a:rPr>
                  <a:t>1.5 GB</a:t>
                </a:r>
              </a:p>
            </p:txBody>
          </p:sp>
        </p:grpSp>
        <p:grpSp>
          <p:nvGrpSpPr>
            <p:cNvPr id="56330" name="Group 13"/>
            <p:cNvGrpSpPr>
              <a:grpSpLocks/>
            </p:cNvGrpSpPr>
            <p:nvPr/>
          </p:nvGrpSpPr>
          <p:grpSpPr bwMode="auto">
            <a:xfrm>
              <a:off x="3360994" y="3247281"/>
              <a:ext cx="2626264" cy="2734398"/>
              <a:chOff x="3238500" y="3229165"/>
              <a:chExt cx="2626264" cy="2734398"/>
            </a:xfrm>
          </p:grpSpPr>
          <p:sp>
            <p:nvSpPr>
              <p:cNvPr id="56337" name="TextBox 22"/>
              <p:cNvSpPr txBox="1">
                <a:spLocks noChangeArrowheads="1"/>
              </p:cNvSpPr>
              <p:nvPr/>
            </p:nvSpPr>
            <p:spPr bwMode="auto">
              <a:xfrm>
                <a:off x="4077761" y="5563291"/>
                <a:ext cx="947742" cy="4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latin typeface="Times" charset="0"/>
                  </a:rPr>
                  <a:t>3-5 GB</a:t>
                </a:r>
              </a:p>
            </p:txBody>
          </p:sp>
          <p:grpSp>
            <p:nvGrpSpPr>
              <p:cNvPr id="56338" name="Group 3"/>
              <p:cNvGrpSpPr>
                <a:grpSpLocks/>
              </p:cNvGrpSpPr>
              <p:nvPr/>
            </p:nvGrpSpPr>
            <p:grpSpPr bwMode="auto">
              <a:xfrm>
                <a:off x="3238500" y="3229165"/>
                <a:ext cx="2626264" cy="2044486"/>
                <a:chOff x="3238500" y="3229165"/>
                <a:chExt cx="2626264" cy="2044486"/>
              </a:xfrm>
            </p:grpSpPr>
            <p:pic>
              <p:nvPicPr>
                <p:cNvPr id="5633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3229165"/>
                  <a:ext cx="2122611" cy="1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Picture 24" descr="fmri.h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2797" y="4107013"/>
                  <a:ext cx="1121967" cy="11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6331" name="Group 4"/>
            <p:cNvGrpSpPr>
              <a:grpSpLocks/>
            </p:cNvGrpSpPr>
            <p:nvPr/>
          </p:nvGrpSpPr>
          <p:grpSpPr bwMode="auto">
            <a:xfrm>
              <a:off x="6693821" y="3229165"/>
              <a:ext cx="2157158" cy="2752514"/>
              <a:chOff x="6693821" y="3229165"/>
              <a:chExt cx="2157158" cy="2752514"/>
            </a:xfrm>
          </p:grpSpPr>
          <p:grpSp>
            <p:nvGrpSpPr>
              <p:cNvPr id="56332" name="Group 9"/>
              <p:cNvGrpSpPr>
                <a:grpSpLocks/>
              </p:cNvGrpSpPr>
              <p:nvPr/>
            </p:nvGrpSpPr>
            <p:grpSpPr bwMode="auto">
              <a:xfrm>
                <a:off x="6693821" y="3229165"/>
                <a:ext cx="2157158" cy="1236266"/>
                <a:chOff x="3632200" y="3114200"/>
                <a:chExt cx="2422349" cy="1241424"/>
              </a:xfrm>
            </p:grpSpPr>
            <p:pic>
              <p:nvPicPr>
                <p:cNvPr id="6" name="Picture 5"/>
                <p:cNvPicPr>
                  <a:picLocks noChangeAspect="1"/>
                </p:cNvPicPr>
                <p:nvPr/>
              </p:nvPicPr>
              <p:blipFill rotWithShape="1">
                <a:blip r:embed="rId6"/>
                <a:srcRect l="4476" r="10498"/>
                <a:stretch/>
              </p:blipFill>
              <p:spPr>
                <a:xfrm>
                  <a:off x="3631737" y="3114200"/>
                  <a:ext cx="1028670" cy="1240770"/>
                </a:xfrm>
                <a:prstGeom prst="rect">
                  <a:avLst/>
                </a:prstGeom>
                <a:ln>
                  <a:solidFill>
                    <a:schemeClr val="bg1">
                      <a:lumMod val="75000"/>
                    </a:schemeClr>
                  </a:solidFill>
                </a:ln>
              </p:spPr>
            </p:pic>
            <p:pic>
              <p:nvPicPr>
                <p:cNvPr id="7" name="Picture 6"/>
                <p:cNvPicPr>
                  <a:picLocks noChangeAspect="1"/>
                </p:cNvPicPr>
                <p:nvPr/>
              </p:nvPicPr>
              <p:blipFill rotWithShape="1">
                <a:blip r:embed="rId7"/>
                <a:srcRect l="4099"/>
                <a:stretch/>
              </p:blipFill>
              <p:spPr>
                <a:xfrm>
                  <a:off x="4786986" y="3114200"/>
                  <a:ext cx="1267563" cy="1228011"/>
                </a:xfrm>
                <a:prstGeom prst="rect">
                  <a:avLst/>
                </a:prstGeom>
                <a:ln>
                  <a:solidFill>
                    <a:schemeClr val="bg1">
                      <a:lumMod val="75000"/>
                    </a:schemeClr>
                  </a:solidFill>
                </a:ln>
              </p:spPr>
            </p:pic>
          </p:grpSp>
          <p:sp>
            <p:nvSpPr>
              <p:cNvPr id="56333" name="TextBox 10"/>
              <p:cNvSpPr txBox="1">
                <a:spLocks noChangeArrowheads="1"/>
              </p:cNvSpPr>
              <p:nvPr/>
            </p:nvSpPr>
            <p:spPr bwMode="auto">
              <a:xfrm>
                <a:off x="7397950" y="5581407"/>
                <a:ext cx="862777" cy="4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charset="0"/>
                  </a:rPr>
                  <a:t>15 GB</a:t>
                </a:r>
              </a:p>
            </p:txBody>
          </p:sp>
          <p:pic>
            <p:nvPicPr>
              <p:cNvPr id="56334" name="Picture 14" descr="10hour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26962" y="4786927"/>
                <a:ext cx="1290876" cy="48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6323" name="Group 15"/>
          <p:cNvGrpSpPr>
            <a:grpSpLocks/>
          </p:cNvGrpSpPr>
          <p:nvPr/>
        </p:nvGrpSpPr>
        <p:grpSpPr bwMode="auto">
          <a:xfrm>
            <a:off x="4238625" y="1246188"/>
            <a:ext cx="3795342" cy="1733550"/>
            <a:chOff x="2714007" y="1117600"/>
            <a:chExt cx="3796377" cy="1733903"/>
          </a:xfrm>
        </p:grpSpPr>
        <p:sp>
          <p:nvSpPr>
            <p:cNvPr id="56325" name="TextBox 17"/>
            <p:cNvSpPr txBox="1">
              <a:spLocks noChangeArrowheads="1"/>
            </p:cNvSpPr>
            <p:nvPr/>
          </p:nvSpPr>
          <p:spPr bwMode="auto">
            <a:xfrm>
              <a:off x="5265794" y="1821549"/>
              <a:ext cx="1244590" cy="52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dirty="0">
                  <a:solidFill>
                    <a:schemeClr val="tx1">
                      <a:lumMod val="75000"/>
                      <a:lumOff val="25000"/>
                    </a:schemeClr>
                  </a:solidFill>
                  <a:latin typeface="Times" charset="0"/>
                </a:rPr>
                <a:t>= 5 GB</a:t>
              </a:r>
            </a:p>
          </p:txBody>
        </p:sp>
        <p:grpSp>
          <p:nvGrpSpPr>
            <p:cNvPr id="56326" name="Group 8"/>
            <p:cNvGrpSpPr>
              <a:grpSpLocks/>
            </p:cNvGrpSpPr>
            <p:nvPr/>
          </p:nvGrpSpPr>
          <p:grpSpPr bwMode="auto">
            <a:xfrm>
              <a:off x="2714007" y="1117600"/>
              <a:ext cx="2551787" cy="1733903"/>
              <a:chOff x="2311400" y="1117600"/>
              <a:chExt cx="2551787" cy="1733903"/>
            </a:xfrm>
          </p:grpSpPr>
          <p:pic>
            <p:nvPicPr>
              <p:cNvPr id="56327" name="Picture 2" descr="shakespear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11400" y="1117600"/>
                <a:ext cx="2551787" cy="173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5" descr="shakespeare.jpg"/>
              <p:cNvPicPr>
                <a:picLocks noChangeAspect="1"/>
              </p:cNvPicPr>
              <p:nvPr/>
            </p:nvPicPr>
            <p:blipFill>
              <a:blip r:embed="rId9">
                <a:extLst>
                  <a:ext uri="{28A0092B-C50C-407E-A947-70E740481C1C}">
                    <a14:useLocalDpi xmlns:a14="http://schemas.microsoft.com/office/drawing/2010/main" val="0"/>
                  </a:ext>
                </a:extLst>
              </a:blip>
              <a:srcRect l="66841" t="46019" r="5380" b="6332"/>
              <a:stretch>
                <a:fillRect/>
              </a:stretch>
            </p:blipFill>
            <p:spPr bwMode="auto">
              <a:xfrm>
                <a:off x="3803650" y="1631604"/>
                <a:ext cx="986541" cy="114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7" name="Straight Connector 26"/>
          <p:cNvCxnSpPr>
            <a:cxnSpLocks noChangeShapeType="1"/>
          </p:cNvCxnSpPr>
          <p:nvPr/>
        </p:nvCxnSpPr>
        <p:spPr bwMode="auto">
          <a:xfrm flipH="1" flipV="1">
            <a:off x="2344738" y="3111500"/>
            <a:ext cx="7688262" cy="1270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2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5000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5375" y="1715816"/>
            <a:ext cx="10186987" cy="3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69" name="Title 1"/>
          <p:cNvSpPr>
            <a:spLocks noGrp="1"/>
          </p:cNvSpPr>
          <p:nvPr>
            <p:ph type="title"/>
          </p:nvPr>
        </p:nvSpPr>
        <p:spPr>
          <a:xfrm>
            <a:off x="1095375" y="154489"/>
            <a:ext cx="10058400" cy="1011871"/>
          </a:xfrm>
        </p:spPr>
        <p:txBody>
          <a:bodyPr>
            <a:normAutofit/>
          </a:bodyPr>
          <a:lstStyle/>
          <a:p>
            <a:pPr algn="ctr"/>
            <a:r>
              <a:rPr lang="en-US" altLang="en-US" sz="4000" dirty="0"/>
              <a:t>Variety of Data</a:t>
            </a:r>
          </a:p>
        </p:txBody>
      </p:sp>
      <p:sp>
        <p:nvSpPr>
          <p:cNvPr id="4" name="Content Placeholder 3"/>
          <p:cNvSpPr>
            <a:spLocks noGrp="1"/>
          </p:cNvSpPr>
          <p:nvPr>
            <p:ph idx="1"/>
          </p:nvPr>
        </p:nvSpPr>
        <p:spPr>
          <a:xfrm>
            <a:off x="3008313" y="5630864"/>
            <a:ext cx="1947862" cy="763587"/>
          </a:xfrm>
        </p:spPr>
        <p:txBody>
          <a:bodyPr>
            <a:normAutofit/>
          </a:bodyPr>
          <a:lstStyle/>
          <a:p>
            <a:pPr marL="0" indent="0">
              <a:buNone/>
              <a:defRPr/>
            </a:pPr>
            <a:r>
              <a:rPr lang="en-US" b="1" dirty="0" smtClean="0">
                <a:solidFill>
                  <a:schemeClr val="accent2"/>
                </a:solidFill>
              </a:rPr>
              <a:t>Traditional</a:t>
            </a:r>
            <a:endParaRPr lang="en-US" b="1" dirty="0">
              <a:solidFill>
                <a:schemeClr val="accent2"/>
              </a:solidFill>
            </a:endParaRPr>
          </a:p>
        </p:txBody>
      </p:sp>
      <p:sp>
        <p:nvSpPr>
          <p:cNvPr id="58371" name="Content Placeholder 3"/>
          <p:cNvSpPr txBox="1">
            <a:spLocks/>
          </p:cNvSpPr>
          <p:nvPr/>
        </p:nvSpPr>
        <p:spPr bwMode="auto">
          <a:xfrm>
            <a:off x="7258050" y="5618164"/>
            <a:ext cx="259873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lnSpc>
                <a:spcPct val="120000"/>
              </a:lnSpc>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90000"/>
              </a:lnSpc>
              <a:buFontTx/>
              <a:buNone/>
            </a:pPr>
            <a:r>
              <a:rPr lang="en-US" altLang="en-US" sz="2000" b="1" dirty="0">
                <a:solidFill>
                  <a:schemeClr val="accent2"/>
                </a:solidFill>
                <a:latin typeface="Calibri" charset="0"/>
                <a:ea typeface="Calibri" charset="0"/>
                <a:cs typeface="Calibri" charset="0"/>
              </a:rPr>
              <a:t>Non-traditional</a:t>
            </a:r>
          </a:p>
        </p:txBody>
      </p:sp>
      <p:pic>
        <p:nvPicPr>
          <p:cNvPr id="58372" name="Picture 6" descr="Screen Shot 2015-09-22 at 6.17.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8588" y="2003426"/>
            <a:ext cx="7858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TAB-Instagram-Logo-copy.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1301" y="3460751"/>
            <a:ext cx="10699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shot-2013-02-12-at-9.12.23-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140" y="3800314"/>
            <a:ext cx="2180529" cy="1520987"/>
          </a:xfrm>
          <a:prstGeom prst="ellipse">
            <a:avLst/>
          </a:prstGeom>
        </p:spPr>
      </p:pic>
      <p:pic>
        <p:nvPicPr>
          <p:cNvPr id="58375" name="Picture 12" descr="ChromosomeA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7730" y="3210225"/>
            <a:ext cx="679454" cy="11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3" descr="fmri.h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45147" y="2189787"/>
            <a:ext cx="10620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Box 15"/>
          <p:cNvSpPr txBox="1">
            <a:spLocks noChangeArrowheads="1"/>
          </p:cNvSpPr>
          <p:nvPr/>
        </p:nvSpPr>
        <p:spPr bwMode="auto">
          <a:xfrm>
            <a:off x="7921954" y="3125690"/>
            <a:ext cx="212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dirty="0">
                <a:latin typeface="Calibri" charset="0"/>
                <a:ea typeface="Calibri" charset="0"/>
                <a:cs typeface="Calibri" charset="0"/>
              </a:rPr>
              <a:t>Internet of Things</a:t>
            </a:r>
          </a:p>
        </p:txBody>
      </p:sp>
      <p:grpSp>
        <p:nvGrpSpPr>
          <p:cNvPr id="58378" name="Group 14"/>
          <p:cNvGrpSpPr>
            <a:grpSpLocks/>
          </p:cNvGrpSpPr>
          <p:nvPr/>
        </p:nvGrpSpPr>
        <p:grpSpPr bwMode="auto">
          <a:xfrm>
            <a:off x="1993944" y="1997427"/>
            <a:ext cx="1965282" cy="3041299"/>
            <a:chOff x="576364" y="1888311"/>
            <a:chExt cx="1964856" cy="3040674"/>
          </a:xfrm>
        </p:grpSpPr>
        <p:sp>
          <p:nvSpPr>
            <p:cNvPr id="58382" name="TextBox 11"/>
            <p:cNvSpPr txBox="1">
              <a:spLocks noChangeArrowheads="1"/>
            </p:cNvSpPr>
            <p:nvPr/>
          </p:nvSpPr>
          <p:spPr bwMode="auto">
            <a:xfrm>
              <a:off x="994353" y="1888311"/>
              <a:ext cx="1081792" cy="3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dirty="0">
                  <a:latin typeface="Calibri" charset="0"/>
                  <a:ea typeface="Calibri" charset="0"/>
                  <a:cs typeface="Calibri" charset="0"/>
                </a:rPr>
                <a:t>EHR data</a:t>
              </a:r>
            </a:p>
          </p:txBody>
        </p:sp>
        <p:sp>
          <p:nvSpPr>
            <p:cNvPr id="58383" name="TextBox 16"/>
            <p:cNvSpPr txBox="1">
              <a:spLocks noChangeArrowheads="1"/>
            </p:cNvSpPr>
            <p:nvPr/>
          </p:nvSpPr>
          <p:spPr bwMode="auto">
            <a:xfrm>
              <a:off x="652556" y="2552319"/>
              <a:ext cx="1801064" cy="3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a:latin typeface="Calibri" charset="0"/>
                  <a:ea typeface="Calibri" charset="0"/>
                  <a:cs typeface="Calibri" charset="0"/>
                </a:rPr>
                <a:t>clinical trial data</a:t>
              </a:r>
            </a:p>
          </p:txBody>
        </p:sp>
        <p:sp>
          <p:nvSpPr>
            <p:cNvPr id="58384" name="TextBox 17"/>
            <p:cNvSpPr txBox="1">
              <a:spLocks noChangeArrowheads="1"/>
            </p:cNvSpPr>
            <p:nvPr/>
          </p:nvSpPr>
          <p:spPr bwMode="auto">
            <a:xfrm>
              <a:off x="890884" y="3880334"/>
              <a:ext cx="1298151" cy="3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a:latin typeface="Calibri" charset="0"/>
                  <a:ea typeface="Calibri" charset="0"/>
                  <a:cs typeface="Calibri" charset="0"/>
                </a:rPr>
                <a:t>claims data</a:t>
              </a:r>
            </a:p>
          </p:txBody>
        </p:sp>
        <p:sp>
          <p:nvSpPr>
            <p:cNvPr id="58385" name="TextBox 18"/>
            <p:cNvSpPr txBox="1">
              <a:spLocks noChangeArrowheads="1"/>
            </p:cNvSpPr>
            <p:nvPr/>
          </p:nvSpPr>
          <p:spPr bwMode="auto">
            <a:xfrm>
              <a:off x="861938" y="4544343"/>
              <a:ext cx="1327127" cy="3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dirty="0">
                  <a:latin typeface="Calibri" charset="0"/>
                  <a:ea typeface="Calibri" charset="0"/>
                  <a:cs typeface="Calibri" charset="0"/>
                </a:rPr>
                <a:t>survey data</a:t>
              </a:r>
            </a:p>
          </p:txBody>
        </p:sp>
        <p:sp>
          <p:nvSpPr>
            <p:cNvPr id="58386" name="TextBox 19"/>
            <p:cNvSpPr txBox="1">
              <a:spLocks noChangeArrowheads="1"/>
            </p:cNvSpPr>
            <p:nvPr/>
          </p:nvSpPr>
          <p:spPr bwMode="auto">
            <a:xfrm>
              <a:off x="576364" y="3216326"/>
              <a:ext cx="1964856" cy="3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a:latin typeface="Calibri" charset="0"/>
                  <a:ea typeface="Calibri" charset="0"/>
                  <a:cs typeface="Calibri" charset="0"/>
                </a:rPr>
                <a:t>public health data</a:t>
              </a:r>
            </a:p>
          </p:txBody>
        </p:sp>
      </p:grpSp>
      <p:cxnSp>
        <p:nvCxnSpPr>
          <p:cNvPr id="22" name="Straight Connector 21"/>
          <p:cNvCxnSpPr>
            <a:cxnSpLocks noChangeShapeType="1"/>
          </p:cNvCxnSpPr>
          <p:nvPr/>
        </p:nvCxnSpPr>
        <p:spPr bwMode="auto">
          <a:xfrm flipH="1">
            <a:off x="6083300" y="1430339"/>
            <a:ext cx="12700" cy="4187825"/>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4" name="Picture 23" descr="htm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4760" y="1870480"/>
            <a:ext cx="1970360" cy="1075920"/>
          </a:xfrm>
          <a:prstGeom prst="snip2DiagRect">
            <a:avLst>
              <a:gd name="adj1" fmla="val 0"/>
              <a:gd name="adj2" fmla="val 21419"/>
            </a:avLst>
          </a:prstGeom>
          <a:ln>
            <a:solidFill>
              <a:schemeClr val="bg1">
                <a:lumMod val="75000"/>
              </a:schemeClr>
            </a:solidFill>
          </a:ln>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t="3503"/>
          <a:stretch/>
        </p:blipFill>
        <p:spPr>
          <a:xfrm>
            <a:off x="4069020" y="3025763"/>
            <a:ext cx="917798" cy="354802"/>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5959" y="3761056"/>
            <a:ext cx="1119188" cy="418223"/>
          </a:xfrm>
          <a:prstGeom prst="rect">
            <a:avLst/>
          </a:prstGeom>
        </p:spPr>
      </p:pic>
      <p:pic>
        <p:nvPicPr>
          <p:cNvPr id="26" name="Picture 3" descr="Screen Shot 2015-01-19 at 9.23.03 P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45485" y="1644156"/>
            <a:ext cx="1558062" cy="9737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25" y="4497820"/>
            <a:ext cx="883899" cy="583707"/>
          </a:xfrm>
          <a:prstGeom prst="rect">
            <a:avLst/>
          </a:prstGeom>
          <a:ln>
            <a:solidFill>
              <a:schemeClr val="bg1">
                <a:lumMod val="75000"/>
              </a:schemeClr>
            </a:solidFill>
          </a:ln>
        </p:spPr>
      </p:pic>
      <p:sp>
        <p:nvSpPr>
          <p:cNvPr id="27"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2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3277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5375" y="1715816"/>
            <a:ext cx="10186987" cy="3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69" name="Title 1"/>
          <p:cNvSpPr>
            <a:spLocks noGrp="1"/>
          </p:cNvSpPr>
          <p:nvPr>
            <p:ph type="title"/>
          </p:nvPr>
        </p:nvSpPr>
        <p:spPr>
          <a:xfrm>
            <a:off x="1095375" y="154489"/>
            <a:ext cx="10058400" cy="1011871"/>
          </a:xfrm>
        </p:spPr>
        <p:txBody>
          <a:bodyPr>
            <a:normAutofit/>
          </a:bodyPr>
          <a:lstStyle/>
          <a:p>
            <a:pPr algn="ctr"/>
            <a:r>
              <a:rPr lang="en-US" altLang="en-US" sz="4000" dirty="0"/>
              <a:t>Variety of Data</a:t>
            </a:r>
          </a:p>
        </p:txBody>
      </p:sp>
      <p:sp>
        <p:nvSpPr>
          <p:cNvPr id="25" name="Content Placeholder 3"/>
          <p:cNvSpPr>
            <a:spLocks noGrp="1"/>
          </p:cNvSpPr>
          <p:nvPr>
            <p:ph idx="1"/>
          </p:nvPr>
        </p:nvSpPr>
        <p:spPr>
          <a:xfrm>
            <a:off x="2093913" y="5635625"/>
            <a:ext cx="1947862" cy="763588"/>
          </a:xfrm>
        </p:spPr>
        <p:txBody>
          <a:bodyPr/>
          <a:lstStyle/>
          <a:p>
            <a:pPr marL="0" indent="0" algn="ctr">
              <a:buNone/>
            </a:pPr>
            <a:r>
              <a:rPr lang="en-US" altLang="en-US" b="1" dirty="0">
                <a:solidFill>
                  <a:schemeClr val="accent2"/>
                </a:solidFill>
                <a:latin typeface="Calibri" charset="0"/>
                <a:ea typeface="Calibri" charset="0"/>
                <a:cs typeface="Calibri" charset="0"/>
              </a:rPr>
              <a:t>Structured</a:t>
            </a:r>
          </a:p>
        </p:txBody>
      </p:sp>
      <p:sp>
        <p:nvSpPr>
          <p:cNvPr id="27" name="Content Placeholder 3"/>
          <p:cNvSpPr txBox="1">
            <a:spLocks/>
          </p:cNvSpPr>
          <p:nvPr/>
        </p:nvSpPr>
        <p:spPr bwMode="auto">
          <a:xfrm>
            <a:off x="4826001" y="5635625"/>
            <a:ext cx="284321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lnSpc>
                <a:spcPct val="120000"/>
              </a:lnSpc>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buFontTx/>
              <a:buNone/>
            </a:pPr>
            <a:r>
              <a:rPr lang="en-US" altLang="en-US" sz="2000" b="1">
                <a:solidFill>
                  <a:schemeClr val="accent2"/>
                </a:solidFill>
                <a:latin typeface="Calibri" charset="0"/>
                <a:ea typeface="Calibri" charset="0"/>
                <a:cs typeface="Calibri" charset="0"/>
              </a:rPr>
              <a:t>Semi-structured</a:t>
            </a:r>
          </a:p>
        </p:txBody>
      </p:sp>
      <p:sp>
        <p:nvSpPr>
          <p:cNvPr id="28" name="Content Placeholder 3"/>
          <p:cNvSpPr txBox="1">
            <a:spLocks/>
          </p:cNvSpPr>
          <p:nvPr/>
        </p:nvSpPr>
        <p:spPr bwMode="auto">
          <a:xfrm>
            <a:off x="8001000" y="5635625"/>
            <a:ext cx="24447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lnSpc>
                <a:spcPct val="120000"/>
              </a:lnSpc>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buFontTx/>
              <a:buNone/>
            </a:pPr>
            <a:r>
              <a:rPr lang="en-US" altLang="en-US" sz="2000" b="1">
                <a:solidFill>
                  <a:schemeClr val="accent2"/>
                </a:solidFill>
                <a:latin typeface="Calibri" charset="0"/>
                <a:ea typeface="Calibri" charset="0"/>
                <a:cs typeface="Calibri" charset="0"/>
              </a:rPr>
              <a:t>Unstructured</a:t>
            </a:r>
          </a:p>
        </p:txBody>
      </p:sp>
      <p:pic>
        <p:nvPicPr>
          <p:cNvPr id="29" name="Picture 8" descr="rela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1817689"/>
            <a:ext cx="26574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htm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841" y="1818239"/>
            <a:ext cx="2115778" cy="1155326"/>
          </a:xfrm>
          <a:prstGeom prst="snip2DiagRect">
            <a:avLst>
              <a:gd name="adj1" fmla="val 0"/>
              <a:gd name="adj2" fmla="val 21419"/>
            </a:avLst>
          </a:prstGeom>
          <a:ln>
            <a:solidFill>
              <a:schemeClr val="bg1">
                <a:lumMod val="75000"/>
              </a:schemeClr>
            </a:solidFill>
          </a:ln>
        </p:spPr>
      </p:pic>
      <p:sp>
        <p:nvSpPr>
          <p:cNvPr id="31" name="TextBox 11"/>
          <p:cNvSpPr txBox="1">
            <a:spLocks noChangeArrowheads="1"/>
          </p:cNvSpPr>
          <p:nvPr/>
        </p:nvSpPr>
        <p:spPr bwMode="auto">
          <a:xfrm>
            <a:off x="5038725" y="4672013"/>
            <a:ext cx="1773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charset="0"/>
              </a:rPr>
              <a:t>EHR document</a:t>
            </a:r>
          </a:p>
        </p:txBody>
      </p:sp>
      <p:pic>
        <p:nvPicPr>
          <p:cNvPr id="32" name="Picture 2" descr="micropho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04275" y="1606550"/>
            <a:ext cx="6540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a:cxnSpLocks noChangeShapeType="1"/>
          </p:cNvCxnSpPr>
          <p:nvPr/>
        </p:nvCxnSpPr>
        <p:spPr bwMode="auto">
          <a:xfrm flipH="1">
            <a:off x="4660900" y="1417639"/>
            <a:ext cx="12700" cy="4187825"/>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flipH="1">
            <a:off x="7797800" y="1417639"/>
            <a:ext cx="12700" cy="4187825"/>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5" name="Picture 34" descr="Screen-shot-2013-02-12-at-9.12.23-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7048" y="3813013"/>
            <a:ext cx="2313302" cy="1613600"/>
          </a:xfrm>
          <a:prstGeom prst="ellipse">
            <a:avLst/>
          </a:prstGeom>
        </p:spPr>
      </p:pic>
      <p:pic>
        <p:nvPicPr>
          <p:cNvPr id="36" name="Picture 6" descr="facebook.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3287714"/>
            <a:ext cx="10541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youtube.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3148" y="3526126"/>
            <a:ext cx="1813961" cy="1545226"/>
          </a:xfrm>
          <a:prstGeom prst="roundRect">
            <a:avLst>
              <a:gd name="adj" fmla="val 24116"/>
            </a:avLst>
          </a:prstGeom>
        </p:spPr>
      </p:pic>
      <p:sp>
        <p:nvSpPr>
          <p:cNvPr id="38"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39"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994409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176" y="2404872"/>
            <a:ext cx="7438455" cy="584776"/>
          </a:xfrm>
          <a:prstGeom prst="rect">
            <a:avLst/>
          </a:prstGeom>
        </p:spPr>
        <p:txBody>
          <a:bodyPr wrap="none">
            <a:spAutoFit/>
          </a:bodyPr>
          <a:lstStyle/>
          <a:p>
            <a:pPr algn="ctr"/>
            <a:r>
              <a:rPr lang="en-US" sz="3200" dirty="0"/>
              <a:t>Evidence : data + "study" design + analysis</a:t>
            </a:r>
          </a:p>
        </p:txBody>
      </p:sp>
      <p:grpSp>
        <p:nvGrpSpPr>
          <p:cNvPr id="10" name="Group 9"/>
          <p:cNvGrpSpPr/>
          <p:nvPr/>
        </p:nvGrpSpPr>
        <p:grpSpPr>
          <a:xfrm>
            <a:off x="3313114" y="2989648"/>
            <a:ext cx="6908799" cy="1579286"/>
            <a:chOff x="1517650" y="3535500"/>
            <a:chExt cx="6908799" cy="1579286"/>
          </a:xfrm>
        </p:grpSpPr>
        <p:grpSp>
          <p:nvGrpSpPr>
            <p:cNvPr id="8" name="Group 7"/>
            <p:cNvGrpSpPr/>
            <p:nvPr/>
          </p:nvGrpSpPr>
          <p:grpSpPr>
            <a:xfrm>
              <a:off x="1517650" y="3535500"/>
              <a:ext cx="3187700" cy="1271510"/>
              <a:chOff x="1250950" y="3535500"/>
              <a:chExt cx="3187700" cy="1271510"/>
            </a:xfrm>
          </p:grpSpPr>
          <p:sp>
            <p:nvSpPr>
              <p:cNvPr id="3" name="TextBox 2"/>
              <p:cNvSpPr txBox="1"/>
              <p:nvPr/>
            </p:nvSpPr>
            <p:spPr>
              <a:xfrm>
                <a:off x="1250950" y="4406900"/>
                <a:ext cx="3187700" cy="400110"/>
              </a:xfrm>
              <a:prstGeom prst="rect">
                <a:avLst/>
              </a:prstGeom>
              <a:noFill/>
            </p:spPr>
            <p:txBody>
              <a:bodyPr wrap="square" rtlCol="0">
                <a:spAutoFit/>
              </a:bodyPr>
              <a:lstStyle/>
              <a:p>
                <a:pPr algn="ctr"/>
                <a:r>
                  <a:rPr lang="en-US" sz="2000" dirty="0"/>
                  <a:t>big, non-traditional data</a:t>
                </a:r>
              </a:p>
            </p:txBody>
          </p:sp>
          <p:cxnSp>
            <p:nvCxnSpPr>
              <p:cNvPr id="5" name="Straight Arrow Connector 4"/>
              <p:cNvCxnSpPr/>
              <p:nvPr/>
            </p:nvCxnSpPr>
            <p:spPr>
              <a:xfrm flipV="1">
                <a:off x="2844800" y="3535500"/>
                <a:ext cx="0" cy="85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6051550" y="3535500"/>
              <a:ext cx="2374899" cy="1579286"/>
              <a:chOff x="6254750" y="3535500"/>
              <a:chExt cx="2374899" cy="1579286"/>
            </a:xfrm>
          </p:grpSpPr>
          <p:sp>
            <p:nvSpPr>
              <p:cNvPr id="4" name="TextBox 3"/>
              <p:cNvSpPr txBox="1"/>
              <p:nvPr/>
            </p:nvSpPr>
            <p:spPr>
              <a:xfrm>
                <a:off x="6254750" y="4406900"/>
                <a:ext cx="2374899" cy="707886"/>
              </a:xfrm>
              <a:prstGeom prst="rect">
                <a:avLst/>
              </a:prstGeom>
              <a:noFill/>
            </p:spPr>
            <p:txBody>
              <a:bodyPr wrap="square" rtlCol="0">
                <a:spAutoFit/>
              </a:bodyPr>
              <a:lstStyle/>
              <a:p>
                <a:pPr algn="ctr"/>
                <a:r>
                  <a:rPr lang="en-US" sz="2000" dirty="0"/>
                  <a:t>new machine learning methods</a:t>
                </a:r>
              </a:p>
            </p:txBody>
          </p:sp>
          <p:cxnSp>
            <p:nvCxnSpPr>
              <p:cNvPr id="6" name="Straight Arrow Connector 5"/>
              <p:cNvCxnSpPr/>
              <p:nvPr/>
            </p:nvCxnSpPr>
            <p:spPr>
              <a:xfrm flipV="1">
                <a:off x="7442200" y="3535500"/>
                <a:ext cx="0" cy="85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9, 2018: 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445877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530434" name="Rectangle 2"/>
          <p:cNvSpPr>
            <a:spLocks noGrp="1" noChangeArrowheads="1"/>
          </p:cNvSpPr>
          <p:nvPr>
            <p:ph type="title"/>
          </p:nvPr>
        </p:nvSpPr>
        <p:spPr/>
        <p:txBody>
          <a:bodyPr/>
          <a:lstStyle/>
          <a:p>
            <a:pPr>
              <a:defRPr/>
            </a:pPr>
            <a:r>
              <a:rPr lang="en-US" smtClean="0">
                <a:cs typeface="+mj-cs"/>
              </a:rPr>
              <a:t>Outline</a:t>
            </a:r>
          </a:p>
        </p:txBody>
      </p:sp>
      <p:sp>
        <p:nvSpPr>
          <p:cNvPr id="530435" name="Rectangle 3"/>
          <p:cNvSpPr>
            <a:spLocks noGrp="1" noChangeArrowheads="1"/>
          </p:cNvSpPr>
          <p:nvPr>
            <p:ph type="body" idx="1"/>
          </p:nvPr>
        </p:nvSpPr>
        <p:spPr/>
        <p:txBody>
          <a:bodyPr/>
          <a:lstStyle/>
          <a:p>
            <a:pPr>
              <a:lnSpc>
                <a:spcPct val="90000"/>
              </a:lnSpc>
              <a:defRPr/>
            </a:pPr>
            <a:r>
              <a:rPr lang="en-US" sz="1900" dirty="0">
                <a:solidFill>
                  <a:srgbClr val="B2B2B2"/>
                </a:solidFill>
              </a:rPr>
              <a:t>Introduction</a:t>
            </a:r>
          </a:p>
          <a:p>
            <a:pPr>
              <a:lnSpc>
                <a:spcPct val="90000"/>
              </a:lnSpc>
              <a:defRPr/>
            </a:pPr>
            <a:r>
              <a:rPr lang="en-US" sz="1900" dirty="0">
                <a:solidFill>
                  <a:srgbClr val="B2B2B2"/>
                </a:solidFill>
              </a:rPr>
              <a:t>Course Goals</a:t>
            </a:r>
          </a:p>
          <a:p>
            <a:pPr>
              <a:lnSpc>
                <a:spcPct val="90000"/>
              </a:lnSpc>
              <a:defRPr/>
            </a:pPr>
            <a:r>
              <a:rPr lang="en-US" sz="1900" dirty="0"/>
              <a:t>Overviews</a:t>
            </a:r>
          </a:p>
          <a:p>
            <a:pPr lvl="1">
              <a:lnSpc>
                <a:spcPct val="90000"/>
              </a:lnSpc>
              <a:defRPr/>
            </a:pPr>
            <a:r>
              <a:rPr lang="en-US" sz="1700" dirty="0">
                <a:solidFill>
                  <a:srgbClr val="B2B2B2"/>
                </a:solidFill>
              </a:rPr>
              <a:t>informatics vs. IT</a:t>
            </a:r>
          </a:p>
          <a:p>
            <a:pPr lvl="1">
              <a:lnSpc>
                <a:spcPct val="90000"/>
              </a:lnSpc>
              <a:defRPr/>
            </a:pPr>
            <a:r>
              <a:rPr lang="en-US" sz="1700" dirty="0">
                <a:solidFill>
                  <a:srgbClr val="B2B2B2"/>
                </a:solidFill>
              </a:rPr>
              <a:t>d</a:t>
            </a:r>
            <a:r>
              <a:rPr lang="en-US" sz="1700" dirty="0" smtClean="0">
                <a:solidFill>
                  <a:srgbClr val="B2B2B2"/>
                </a:solidFill>
              </a:rPr>
              <a:t>ata-information-knowledge</a:t>
            </a:r>
            <a:endParaRPr lang="en-US" sz="1700" dirty="0"/>
          </a:p>
          <a:p>
            <a:pPr lvl="1">
              <a:lnSpc>
                <a:spcPct val="90000"/>
              </a:lnSpc>
              <a:defRPr/>
            </a:pPr>
            <a:r>
              <a:rPr lang="en-US" sz="1700" dirty="0"/>
              <a:t>u</a:t>
            </a:r>
            <a:r>
              <a:rPr lang="en-US" sz="1700" dirty="0" smtClean="0"/>
              <a:t>neven future of EBM</a:t>
            </a:r>
            <a:endParaRPr lang="en-US" sz="1700" dirty="0"/>
          </a:p>
          <a:p>
            <a:pPr>
              <a:lnSpc>
                <a:spcPct val="90000"/>
              </a:lnSpc>
              <a:defRPr/>
            </a:pPr>
            <a:r>
              <a:rPr lang="en-US" sz="1900" dirty="0">
                <a:solidFill>
                  <a:srgbClr val="B2B2B2"/>
                </a:solidFill>
              </a:rPr>
              <a:t>Summary</a:t>
            </a:r>
          </a:p>
          <a:p>
            <a:pPr>
              <a:lnSpc>
                <a:spcPct val="90000"/>
              </a:lnSpc>
              <a:defRPr/>
            </a:pPr>
            <a:endParaRPr lang="en-US" dirty="0" smtClean="0">
              <a:cs typeface="+mn-cs"/>
            </a:endParaRPr>
          </a:p>
        </p:txBody>
      </p:sp>
    </p:spTree>
    <p:extLst>
      <p:ext uri="{BB962C8B-B14F-4D97-AF65-F5344CB8AC3E}">
        <p14:creationId xmlns:p14="http://schemas.microsoft.com/office/powerpoint/2010/main" val="353743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sz="4000" dirty="0" smtClean="0">
                <a:latin typeface="Calibri" charset="0"/>
                <a:ea typeface="Calibri" charset="0"/>
                <a:cs typeface="Calibri" charset="0"/>
              </a:rPr>
              <a:t>Taxonomy of Study Designs</a:t>
            </a:r>
            <a:endParaRPr lang="en-GB" sz="4000" dirty="0">
              <a:latin typeface="Calibri" charset="0"/>
              <a:ea typeface="Calibri" charset="0"/>
              <a:cs typeface="Calibri" charset="0"/>
            </a:endParaRPr>
          </a:p>
        </p:txBody>
      </p:sp>
      <p:pic>
        <p:nvPicPr>
          <p:cNvPr id="4" name="Picture 3"/>
          <p:cNvPicPr>
            <a:picLocks noChangeAspect="1"/>
          </p:cNvPicPr>
          <p:nvPr/>
        </p:nvPicPr>
        <p:blipFill>
          <a:blip r:embed="rId3"/>
          <a:stretch>
            <a:fillRect/>
          </a:stretch>
        </p:blipFill>
        <p:spPr>
          <a:xfrm>
            <a:off x="2686050" y="1845734"/>
            <a:ext cx="6100763" cy="4366862"/>
          </a:xfrm>
          <a:prstGeom prst="rect">
            <a:avLst/>
          </a:prstGeom>
        </p:spPr>
      </p:pic>
      <p:sp>
        <p:nvSpPr>
          <p:cNvPr id="5"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42710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57876" y="1845734"/>
            <a:ext cx="6100763" cy="4366862"/>
          </a:xfrm>
          <a:prstGeom prst="rect">
            <a:avLst/>
          </a:prstGeom>
        </p:spPr>
      </p:pic>
      <p:sp>
        <p:nvSpPr>
          <p:cNvPr id="14338" name="Rectangle 2"/>
          <p:cNvSpPr>
            <a:spLocks noGrp="1" noChangeArrowheads="1"/>
          </p:cNvSpPr>
          <p:nvPr>
            <p:ph type="title"/>
          </p:nvPr>
        </p:nvSpPr>
        <p:spPr/>
        <p:txBody>
          <a:bodyPr>
            <a:normAutofit/>
          </a:bodyPr>
          <a:lstStyle/>
          <a:p>
            <a:r>
              <a:rPr lang="en-GB" sz="4000" dirty="0" smtClean="0">
                <a:latin typeface="Calibri" charset="0"/>
                <a:ea typeface="Calibri" charset="0"/>
                <a:cs typeface="Calibri" charset="0"/>
              </a:rPr>
              <a:t>Taxonomy of Study Designs &amp; Big 6</a:t>
            </a:r>
            <a:endParaRPr lang="en-GB" sz="4000" dirty="0">
              <a:latin typeface="Calibri" charset="0"/>
              <a:ea typeface="Calibri" charset="0"/>
              <a:cs typeface="Calibri" charset="0"/>
            </a:endParaRPr>
          </a:p>
        </p:txBody>
      </p:sp>
      <p:sp>
        <p:nvSpPr>
          <p:cNvPr id="2" name="Content Placeholder 1"/>
          <p:cNvSpPr>
            <a:spLocks noGrp="1"/>
          </p:cNvSpPr>
          <p:nvPr>
            <p:ph sz="half" idx="1"/>
          </p:nvPr>
        </p:nvSpPr>
        <p:spPr>
          <a:xfrm>
            <a:off x="1097280" y="1965944"/>
            <a:ext cx="4937760" cy="4126441"/>
          </a:xfrm>
        </p:spPr>
        <p:txBody>
          <a:bodyPr>
            <a:normAutofit fontScale="62500" lnSpcReduction="20000"/>
          </a:bodyPr>
          <a:lstStyle/>
          <a:p>
            <a:pPr>
              <a:defRPr/>
            </a:pPr>
            <a:r>
              <a:rPr lang="en-US" sz="1956" b="1" dirty="0"/>
              <a:t>Description</a:t>
            </a:r>
            <a:r>
              <a:rPr lang="en-US" sz="2311" dirty="0"/>
              <a:t> </a:t>
            </a:r>
          </a:p>
          <a:p>
            <a:pPr lvl="1">
              <a:lnSpc>
                <a:spcPct val="120000"/>
              </a:lnSpc>
              <a:spcBef>
                <a:spcPts val="0"/>
              </a:spcBef>
              <a:defRPr/>
            </a:pPr>
            <a:r>
              <a:rPr lang="en-US" sz="1778" dirty="0"/>
              <a:t>How frequent/common are risk factors/exposures/conditions/diseases? How often does Y occur</a:t>
            </a:r>
            <a:r>
              <a:rPr lang="en-US" sz="1778" dirty="0" smtClean="0"/>
              <a:t>?</a:t>
            </a:r>
            <a:endParaRPr lang="en-US" sz="444" dirty="0"/>
          </a:p>
          <a:p>
            <a:pPr>
              <a:defRPr/>
            </a:pPr>
            <a:r>
              <a:rPr lang="en-US" sz="1956" b="1" dirty="0"/>
              <a:t>Causation (“Causal inference”)</a:t>
            </a:r>
          </a:p>
          <a:p>
            <a:pPr lvl="1">
              <a:lnSpc>
                <a:spcPct val="120000"/>
              </a:lnSpc>
              <a:spcBef>
                <a:spcPts val="0"/>
              </a:spcBef>
              <a:defRPr/>
            </a:pPr>
            <a:r>
              <a:rPr lang="en-US" sz="1778" dirty="0"/>
              <a:t>The science of establishing causal relationships among biological, behavioral, environmental (etc.) factors within humans.  Does X cause (or prevent) Y? </a:t>
            </a:r>
          </a:p>
          <a:p>
            <a:pPr lvl="1">
              <a:defRPr/>
            </a:pPr>
            <a:r>
              <a:rPr lang="en-US" sz="1778" dirty="0"/>
              <a:t>Will intervening upon X change occurrence of Y?</a:t>
            </a:r>
            <a:endParaRPr lang="en-US" sz="356" dirty="0"/>
          </a:p>
          <a:p>
            <a:pPr>
              <a:defRPr/>
            </a:pPr>
            <a:r>
              <a:rPr lang="en-US" sz="1956" b="1" dirty="0"/>
              <a:t>Attribution</a:t>
            </a:r>
          </a:p>
          <a:p>
            <a:pPr lvl="1">
              <a:lnSpc>
                <a:spcPct val="120000"/>
              </a:lnSpc>
              <a:spcBef>
                <a:spcPts val="0"/>
              </a:spcBef>
              <a:defRPr/>
            </a:pPr>
            <a:r>
              <a:rPr lang="en-US" sz="1778" dirty="0"/>
              <a:t>What fraction or how many cases of disease Y can be eliminated if a causal exposure X is eliminated or reduced?</a:t>
            </a:r>
            <a:endParaRPr lang="en-US" sz="444" dirty="0"/>
          </a:p>
          <a:p>
            <a:pPr>
              <a:defRPr/>
            </a:pPr>
            <a:r>
              <a:rPr lang="en-US" sz="1956" b="1" dirty="0"/>
              <a:t>Mediation</a:t>
            </a:r>
          </a:p>
          <a:p>
            <a:pPr lvl="1">
              <a:spcBef>
                <a:spcPts val="0"/>
              </a:spcBef>
              <a:defRPr/>
            </a:pPr>
            <a:r>
              <a:rPr lang="en-US" sz="1778" dirty="0"/>
              <a:t>Understanding the mechanisms of causation</a:t>
            </a:r>
          </a:p>
          <a:p>
            <a:pPr lvl="1">
              <a:defRPr/>
            </a:pPr>
            <a:r>
              <a:rPr lang="en-US" sz="1778" dirty="0"/>
              <a:t>How does X cause Y</a:t>
            </a:r>
            <a:r>
              <a:rPr lang="en-US" sz="1778" dirty="0" smtClean="0"/>
              <a:t>?</a:t>
            </a:r>
            <a:endParaRPr lang="en-US" sz="444" dirty="0"/>
          </a:p>
          <a:p>
            <a:pPr>
              <a:defRPr/>
            </a:pPr>
            <a:r>
              <a:rPr lang="en-US" sz="1956" b="1" dirty="0"/>
              <a:t>Interaction</a:t>
            </a:r>
          </a:p>
          <a:p>
            <a:pPr lvl="1">
              <a:spcBef>
                <a:spcPts val="0"/>
              </a:spcBef>
              <a:defRPr/>
            </a:pPr>
            <a:r>
              <a:rPr lang="en-US" sz="1778" dirty="0"/>
              <a:t>When and for whom does X cause/predict Y?</a:t>
            </a:r>
          </a:p>
          <a:p>
            <a:pPr lvl="1">
              <a:defRPr/>
            </a:pPr>
            <a:endParaRPr lang="en-US" sz="444" dirty="0"/>
          </a:p>
          <a:p>
            <a:pPr>
              <a:spcBef>
                <a:spcPts val="0"/>
              </a:spcBef>
              <a:defRPr/>
            </a:pPr>
            <a:r>
              <a:rPr lang="en-US" sz="1956" b="1" dirty="0"/>
              <a:t>Prediction </a:t>
            </a:r>
          </a:p>
          <a:p>
            <a:pPr lvl="1">
              <a:lnSpc>
                <a:spcPct val="120000"/>
              </a:lnSpc>
              <a:spcBef>
                <a:spcPts val="0"/>
              </a:spcBef>
              <a:defRPr/>
            </a:pPr>
            <a:r>
              <a:rPr lang="en-US" sz="1778" dirty="0"/>
              <a:t>Do A, B, and C predict concurrent presence/future occurrence of Y? e.g., diagnosis or </a:t>
            </a:r>
            <a:r>
              <a:rPr lang="en-US" sz="1778" dirty="0" smtClean="0"/>
              <a:t>prognosis</a:t>
            </a:r>
            <a:endParaRPr lang="en-US" dirty="0"/>
          </a:p>
        </p:txBody>
      </p:sp>
      <p:sp>
        <p:nvSpPr>
          <p:cNvPr id="6" name="TextBox 5"/>
          <p:cNvSpPr txBox="1"/>
          <p:nvPr/>
        </p:nvSpPr>
        <p:spPr>
          <a:xfrm>
            <a:off x="119888" y="2205508"/>
            <a:ext cx="1137619"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Description</a:t>
            </a:r>
            <a:endParaRPr lang="en-US" sz="1600" dirty="0">
              <a:solidFill>
                <a:schemeClr val="bg1"/>
              </a:solidFill>
            </a:endParaRPr>
          </a:p>
        </p:txBody>
      </p:sp>
      <p:sp>
        <p:nvSpPr>
          <p:cNvPr id="8" name="TextBox 7"/>
          <p:cNvSpPr txBox="1"/>
          <p:nvPr/>
        </p:nvSpPr>
        <p:spPr>
          <a:xfrm>
            <a:off x="119888" y="2953520"/>
            <a:ext cx="1006750"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Causation</a:t>
            </a:r>
            <a:endParaRPr lang="en-US" sz="1600" dirty="0">
              <a:solidFill>
                <a:schemeClr val="bg1"/>
              </a:solidFill>
            </a:endParaRPr>
          </a:p>
        </p:txBody>
      </p:sp>
      <p:sp>
        <p:nvSpPr>
          <p:cNvPr id="9" name="TextBox 8"/>
          <p:cNvSpPr txBox="1"/>
          <p:nvPr/>
        </p:nvSpPr>
        <p:spPr>
          <a:xfrm>
            <a:off x="119888" y="3791772"/>
            <a:ext cx="1098378"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Attribution</a:t>
            </a:r>
            <a:endParaRPr lang="en-US" sz="1600" dirty="0">
              <a:solidFill>
                <a:schemeClr val="bg1"/>
              </a:solidFill>
            </a:endParaRPr>
          </a:p>
        </p:txBody>
      </p:sp>
      <p:sp>
        <p:nvSpPr>
          <p:cNvPr id="10" name="TextBox 9"/>
          <p:cNvSpPr txBox="1"/>
          <p:nvPr/>
        </p:nvSpPr>
        <p:spPr>
          <a:xfrm>
            <a:off x="119888" y="4553634"/>
            <a:ext cx="1043619"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Mediation</a:t>
            </a:r>
            <a:endParaRPr lang="en-US" sz="1600" dirty="0">
              <a:solidFill>
                <a:schemeClr val="bg1"/>
              </a:solidFill>
            </a:endParaRPr>
          </a:p>
        </p:txBody>
      </p:sp>
      <p:sp>
        <p:nvSpPr>
          <p:cNvPr id="11" name="TextBox 10"/>
          <p:cNvSpPr txBox="1"/>
          <p:nvPr/>
        </p:nvSpPr>
        <p:spPr>
          <a:xfrm>
            <a:off x="119888" y="5039482"/>
            <a:ext cx="1095172"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Interaction</a:t>
            </a:r>
            <a:endParaRPr lang="en-US" sz="1600" dirty="0">
              <a:solidFill>
                <a:schemeClr val="bg1"/>
              </a:solidFill>
            </a:endParaRPr>
          </a:p>
        </p:txBody>
      </p:sp>
      <p:sp>
        <p:nvSpPr>
          <p:cNvPr id="12" name="TextBox 11"/>
          <p:cNvSpPr txBox="1"/>
          <p:nvPr/>
        </p:nvSpPr>
        <p:spPr>
          <a:xfrm>
            <a:off x="124312" y="5606620"/>
            <a:ext cx="1034770"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Prediction</a:t>
            </a:r>
            <a:endParaRPr lang="en-US" sz="1600" dirty="0">
              <a:solidFill>
                <a:schemeClr val="bg1"/>
              </a:solidFill>
            </a:endParaRPr>
          </a:p>
        </p:txBody>
      </p:sp>
      <p:sp>
        <p:nvSpPr>
          <p:cNvPr id="13"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4"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21484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01898" y="1774305"/>
            <a:ext cx="6100763" cy="4366862"/>
          </a:xfrm>
          <a:prstGeom prst="rect">
            <a:avLst/>
          </a:prstGeom>
        </p:spPr>
      </p:pic>
      <p:sp>
        <p:nvSpPr>
          <p:cNvPr id="14338" name="Rectangle 2"/>
          <p:cNvSpPr>
            <a:spLocks noGrp="1" noChangeArrowheads="1"/>
          </p:cNvSpPr>
          <p:nvPr>
            <p:ph type="title"/>
          </p:nvPr>
        </p:nvSpPr>
        <p:spPr/>
        <p:txBody>
          <a:bodyPr>
            <a:normAutofit/>
          </a:bodyPr>
          <a:lstStyle/>
          <a:p>
            <a:r>
              <a:rPr lang="en-GB" sz="4000" dirty="0" smtClean="0">
                <a:latin typeface="Calibri" charset="0"/>
                <a:ea typeface="Calibri" charset="0"/>
                <a:cs typeface="Calibri" charset="0"/>
              </a:rPr>
              <a:t>Taxonomy of Study Designs &amp; Big 6</a:t>
            </a:r>
            <a:endParaRPr lang="en-GB" sz="4000" dirty="0">
              <a:latin typeface="Calibri" charset="0"/>
              <a:ea typeface="Calibri" charset="0"/>
              <a:cs typeface="Calibri" charset="0"/>
            </a:endParaRPr>
          </a:p>
        </p:txBody>
      </p:sp>
      <p:sp>
        <p:nvSpPr>
          <p:cNvPr id="2" name="Content Placeholder 1"/>
          <p:cNvSpPr>
            <a:spLocks noGrp="1"/>
          </p:cNvSpPr>
          <p:nvPr>
            <p:ph sz="half" idx="1"/>
          </p:nvPr>
        </p:nvSpPr>
        <p:spPr>
          <a:xfrm>
            <a:off x="1097280" y="1965944"/>
            <a:ext cx="4937760" cy="4126441"/>
          </a:xfrm>
        </p:spPr>
        <p:txBody>
          <a:bodyPr>
            <a:normAutofit fontScale="62500" lnSpcReduction="20000"/>
          </a:bodyPr>
          <a:lstStyle/>
          <a:p>
            <a:pPr>
              <a:defRPr/>
            </a:pPr>
            <a:r>
              <a:rPr lang="en-US" sz="1956" b="1" dirty="0"/>
              <a:t>Description</a:t>
            </a:r>
            <a:r>
              <a:rPr lang="en-US" sz="2311" dirty="0"/>
              <a:t> </a:t>
            </a:r>
          </a:p>
          <a:p>
            <a:pPr lvl="1">
              <a:lnSpc>
                <a:spcPct val="120000"/>
              </a:lnSpc>
              <a:spcBef>
                <a:spcPts val="0"/>
              </a:spcBef>
              <a:defRPr/>
            </a:pPr>
            <a:r>
              <a:rPr lang="en-US" sz="1778" dirty="0"/>
              <a:t>How frequent/common are risk factors/exposures/conditions/diseases? How often does Y occur</a:t>
            </a:r>
            <a:r>
              <a:rPr lang="en-US" sz="1778" dirty="0" smtClean="0"/>
              <a:t>?</a:t>
            </a:r>
            <a:endParaRPr lang="en-US" sz="444" dirty="0"/>
          </a:p>
          <a:p>
            <a:pPr>
              <a:defRPr/>
            </a:pPr>
            <a:r>
              <a:rPr lang="en-US" sz="1956" b="1" dirty="0"/>
              <a:t>Causation (“Causal inference”)</a:t>
            </a:r>
          </a:p>
          <a:p>
            <a:pPr lvl="1">
              <a:lnSpc>
                <a:spcPct val="120000"/>
              </a:lnSpc>
              <a:spcBef>
                <a:spcPts val="0"/>
              </a:spcBef>
              <a:defRPr/>
            </a:pPr>
            <a:r>
              <a:rPr lang="en-US" sz="1778" dirty="0"/>
              <a:t>The science of establishing causal relationships among biological, behavioral, environmental (etc.) factors within humans.  Does X cause (or prevent) Y? </a:t>
            </a:r>
          </a:p>
          <a:p>
            <a:pPr lvl="1">
              <a:defRPr/>
            </a:pPr>
            <a:r>
              <a:rPr lang="en-US" sz="1778" dirty="0"/>
              <a:t>Will intervening upon X change occurrence of Y?</a:t>
            </a:r>
            <a:endParaRPr lang="en-US" sz="356" dirty="0"/>
          </a:p>
          <a:p>
            <a:pPr>
              <a:defRPr/>
            </a:pPr>
            <a:r>
              <a:rPr lang="en-US" sz="1956" b="1" dirty="0"/>
              <a:t>Attribution</a:t>
            </a:r>
          </a:p>
          <a:p>
            <a:pPr lvl="1">
              <a:lnSpc>
                <a:spcPct val="120000"/>
              </a:lnSpc>
              <a:spcBef>
                <a:spcPts val="0"/>
              </a:spcBef>
              <a:defRPr/>
            </a:pPr>
            <a:r>
              <a:rPr lang="en-US" sz="1778" dirty="0"/>
              <a:t>What fraction or how many cases of disease Y can be eliminated if a causal exposure X is eliminated or reduced?</a:t>
            </a:r>
            <a:endParaRPr lang="en-US" sz="444" dirty="0"/>
          </a:p>
          <a:p>
            <a:pPr>
              <a:defRPr/>
            </a:pPr>
            <a:r>
              <a:rPr lang="en-US" sz="1956" b="1" dirty="0"/>
              <a:t>Mediation</a:t>
            </a:r>
          </a:p>
          <a:p>
            <a:pPr lvl="1">
              <a:spcBef>
                <a:spcPts val="0"/>
              </a:spcBef>
              <a:defRPr/>
            </a:pPr>
            <a:r>
              <a:rPr lang="en-US" sz="1778" dirty="0"/>
              <a:t>Understanding the mechanisms of causation</a:t>
            </a:r>
          </a:p>
          <a:p>
            <a:pPr lvl="1">
              <a:defRPr/>
            </a:pPr>
            <a:r>
              <a:rPr lang="en-US" sz="1778" dirty="0"/>
              <a:t>How does X cause Y</a:t>
            </a:r>
            <a:r>
              <a:rPr lang="en-US" sz="1778" dirty="0" smtClean="0"/>
              <a:t>?</a:t>
            </a:r>
            <a:endParaRPr lang="en-US" sz="444" dirty="0"/>
          </a:p>
          <a:p>
            <a:pPr>
              <a:defRPr/>
            </a:pPr>
            <a:r>
              <a:rPr lang="en-US" sz="1956" b="1" dirty="0"/>
              <a:t>Interaction</a:t>
            </a:r>
          </a:p>
          <a:p>
            <a:pPr lvl="1">
              <a:spcBef>
                <a:spcPts val="0"/>
              </a:spcBef>
              <a:defRPr/>
            </a:pPr>
            <a:r>
              <a:rPr lang="en-US" sz="1778" dirty="0"/>
              <a:t>When and for whom does X cause/predict Y?</a:t>
            </a:r>
          </a:p>
          <a:p>
            <a:pPr lvl="1">
              <a:defRPr/>
            </a:pPr>
            <a:endParaRPr lang="en-US" sz="444" dirty="0"/>
          </a:p>
          <a:p>
            <a:pPr>
              <a:spcBef>
                <a:spcPts val="0"/>
              </a:spcBef>
              <a:defRPr/>
            </a:pPr>
            <a:r>
              <a:rPr lang="en-US" sz="1956" b="1" dirty="0"/>
              <a:t>Prediction </a:t>
            </a:r>
          </a:p>
          <a:p>
            <a:pPr lvl="1">
              <a:lnSpc>
                <a:spcPct val="120000"/>
              </a:lnSpc>
              <a:spcBef>
                <a:spcPts val="0"/>
              </a:spcBef>
              <a:defRPr/>
            </a:pPr>
            <a:r>
              <a:rPr lang="en-US" sz="1778" dirty="0"/>
              <a:t>Do A, B, and C predict concurrent presence/future occurrence of Y? e.g., diagnosis or </a:t>
            </a:r>
            <a:r>
              <a:rPr lang="en-US" sz="1778" dirty="0" smtClean="0"/>
              <a:t>prognosis</a:t>
            </a:r>
            <a:endParaRPr lang="en-US" dirty="0"/>
          </a:p>
        </p:txBody>
      </p:sp>
      <p:sp>
        <p:nvSpPr>
          <p:cNvPr id="6" name="TextBox 5"/>
          <p:cNvSpPr txBox="1"/>
          <p:nvPr/>
        </p:nvSpPr>
        <p:spPr>
          <a:xfrm>
            <a:off x="6706426" y="2614966"/>
            <a:ext cx="1137619"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Description</a:t>
            </a:r>
            <a:endParaRPr lang="en-US" sz="1600" dirty="0">
              <a:solidFill>
                <a:schemeClr val="bg1"/>
              </a:solidFill>
            </a:endParaRPr>
          </a:p>
        </p:txBody>
      </p:sp>
      <p:sp>
        <p:nvSpPr>
          <p:cNvPr id="8" name="TextBox 7"/>
          <p:cNvSpPr txBox="1"/>
          <p:nvPr/>
        </p:nvSpPr>
        <p:spPr>
          <a:xfrm>
            <a:off x="10305623" y="2592230"/>
            <a:ext cx="1006750"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Causation</a:t>
            </a:r>
            <a:endParaRPr lang="en-US" sz="1600" dirty="0">
              <a:solidFill>
                <a:schemeClr val="bg1"/>
              </a:solidFill>
            </a:endParaRPr>
          </a:p>
        </p:txBody>
      </p:sp>
      <p:sp>
        <p:nvSpPr>
          <p:cNvPr id="9" name="TextBox 8"/>
          <p:cNvSpPr txBox="1"/>
          <p:nvPr/>
        </p:nvSpPr>
        <p:spPr>
          <a:xfrm>
            <a:off x="10895975" y="3574065"/>
            <a:ext cx="1098378"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Attribution</a:t>
            </a:r>
            <a:endParaRPr lang="en-US" sz="1600" dirty="0">
              <a:solidFill>
                <a:schemeClr val="bg1"/>
              </a:solidFill>
            </a:endParaRPr>
          </a:p>
        </p:txBody>
      </p:sp>
      <p:sp>
        <p:nvSpPr>
          <p:cNvPr id="10" name="TextBox 9"/>
          <p:cNvSpPr txBox="1"/>
          <p:nvPr/>
        </p:nvSpPr>
        <p:spPr>
          <a:xfrm>
            <a:off x="9870790" y="4087263"/>
            <a:ext cx="1043619"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Mediation</a:t>
            </a:r>
            <a:endParaRPr lang="en-US" sz="1600" dirty="0">
              <a:solidFill>
                <a:schemeClr val="bg1"/>
              </a:solidFill>
            </a:endParaRPr>
          </a:p>
        </p:txBody>
      </p:sp>
      <p:sp>
        <p:nvSpPr>
          <p:cNvPr id="11" name="TextBox 10"/>
          <p:cNvSpPr txBox="1"/>
          <p:nvPr/>
        </p:nvSpPr>
        <p:spPr>
          <a:xfrm>
            <a:off x="9713826" y="3658020"/>
            <a:ext cx="1095172" cy="338554"/>
          </a:xfrm>
          <a:prstGeom prst="rect">
            <a:avLst/>
          </a:prstGeom>
          <a:solidFill>
            <a:schemeClr val="accent2"/>
          </a:solidFill>
          <a:ln>
            <a:solidFill>
              <a:schemeClr val="accent1"/>
            </a:solidFill>
          </a:ln>
        </p:spPr>
        <p:txBody>
          <a:bodyPr wrap="none" rtlCol="0">
            <a:spAutoFit/>
          </a:bodyPr>
          <a:lstStyle/>
          <a:p>
            <a:r>
              <a:rPr lang="en-US" sz="1600" dirty="0" smtClean="0">
                <a:solidFill>
                  <a:schemeClr val="bg1"/>
                </a:solidFill>
              </a:rPr>
              <a:t>Interaction</a:t>
            </a:r>
            <a:endParaRPr lang="en-US" sz="1600" dirty="0">
              <a:solidFill>
                <a:schemeClr val="bg1"/>
              </a:solidFill>
            </a:endParaRPr>
          </a:p>
        </p:txBody>
      </p:sp>
      <p:sp>
        <p:nvSpPr>
          <p:cNvPr id="12" name="TextBox 11"/>
          <p:cNvSpPr txBox="1"/>
          <p:nvPr/>
        </p:nvSpPr>
        <p:spPr>
          <a:xfrm>
            <a:off x="5742400" y="3106307"/>
            <a:ext cx="768159" cy="261610"/>
          </a:xfrm>
          <a:prstGeom prst="rect">
            <a:avLst/>
          </a:prstGeom>
          <a:solidFill>
            <a:schemeClr val="accent2"/>
          </a:solidFill>
          <a:ln>
            <a:solidFill>
              <a:schemeClr val="accent1"/>
            </a:solidFill>
          </a:ln>
        </p:spPr>
        <p:txBody>
          <a:bodyPr wrap="none" rtlCol="0">
            <a:spAutoFit/>
          </a:bodyPr>
          <a:lstStyle/>
          <a:p>
            <a:r>
              <a:rPr lang="en-US" sz="1100" dirty="0" smtClean="0">
                <a:solidFill>
                  <a:schemeClr val="bg1"/>
                </a:solidFill>
              </a:rPr>
              <a:t>Prediction</a:t>
            </a:r>
            <a:endParaRPr lang="en-US" sz="1200" dirty="0">
              <a:solidFill>
                <a:schemeClr val="bg1"/>
              </a:solidFill>
            </a:endParaRPr>
          </a:p>
        </p:txBody>
      </p:sp>
      <p:sp>
        <p:nvSpPr>
          <p:cNvPr id="13" name="TextBox 12"/>
          <p:cNvSpPr txBox="1"/>
          <p:nvPr/>
        </p:nvSpPr>
        <p:spPr>
          <a:xfrm>
            <a:off x="7844045" y="3627692"/>
            <a:ext cx="774571" cy="261610"/>
          </a:xfrm>
          <a:prstGeom prst="rect">
            <a:avLst/>
          </a:prstGeom>
          <a:solidFill>
            <a:schemeClr val="accent2"/>
          </a:solidFill>
          <a:ln>
            <a:solidFill>
              <a:schemeClr val="accent1"/>
            </a:solidFill>
          </a:ln>
        </p:spPr>
        <p:txBody>
          <a:bodyPr wrap="none" rtlCol="0">
            <a:spAutoFit/>
          </a:bodyPr>
          <a:lstStyle/>
          <a:p>
            <a:r>
              <a:rPr lang="en-US" sz="1100" dirty="0" smtClean="0">
                <a:solidFill>
                  <a:schemeClr val="bg1"/>
                </a:solidFill>
              </a:rPr>
              <a:t>Mediation</a:t>
            </a:r>
            <a:endParaRPr lang="en-US" sz="1100" dirty="0">
              <a:solidFill>
                <a:schemeClr val="bg1"/>
              </a:solidFill>
            </a:endParaRPr>
          </a:p>
        </p:txBody>
      </p:sp>
      <p:sp>
        <p:nvSpPr>
          <p:cNvPr id="14" name="TextBox 13"/>
          <p:cNvSpPr txBox="1"/>
          <p:nvPr/>
        </p:nvSpPr>
        <p:spPr>
          <a:xfrm>
            <a:off x="7524361" y="4029164"/>
            <a:ext cx="1098378" cy="338554"/>
          </a:xfrm>
          <a:prstGeom prst="rect">
            <a:avLst/>
          </a:prstGeom>
          <a:solidFill>
            <a:schemeClr val="accent2"/>
          </a:solidFill>
          <a:ln>
            <a:solidFill>
              <a:schemeClr val="accent1"/>
            </a:solidFill>
          </a:ln>
        </p:spPr>
        <p:txBody>
          <a:bodyPr wrap="none" rtlCol="0">
            <a:spAutoFit/>
          </a:bodyPr>
          <a:lstStyle/>
          <a:p>
            <a:r>
              <a:rPr lang="en-US" sz="1600" smtClean="0">
                <a:solidFill>
                  <a:schemeClr val="bg1"/>
                </a:solidFill>
              </a:rPr>
              <a:t>Attribution</a:t>
            </a:r>
            <a:endParaRPr lang="en-US" sz="1600" dirty="0">
              <a:solidFill>
                <a:schemeClr val="bg1"/>
              </a:solidFill>
            </a:endParaRPr>
          </a:p>
        </p:txBody>
      </p:sp>
      <p:sp>
        <p:nvSpPr>
          <p:cNvPr id="15" name="TextBox 14"/>
          <p:cNvSpPr txBox="1"/>
          <p:nvPr/>
        </p:nvSpPr>
        <p:spPr>
          <a:xfrm>
            <a:off x="11053483" y="4044489"/>
            <a:ext cx="1087542" cy="353943"/>
          </a:xfrm>
          <a:prstGeom prst="rect">
            <a:avLst/>
          </a:prstGeom>
          <a:solidFill>
            <a:schemeClr val="accent2"/>
          </a:solidFill>
          <a:ln>
            <a:solidFill>
              <a:schemeClr val="accent1"/>
            </a:solidFill>
          </a:ln>
        </p:spPr>
        <p:txBody>
          <a:bodyPr wrap="none" rtlCol="0">
            <a:spAutoFit/>
          </a:bodyPr>
          <a:lstStyle/>
          <a:p>
            <a:r>
              <a:rPr lang="en-US" sz="1700" dirty="0" smtClean="0">
                <a:solidFill>
                  <a:schemeClr val="bg1"/>
                </a:solidFill>
              </a:rPr>
              <a:t>Prediction</a:t>
            </a:r>
            <a:endParaRPr lang="en-US" sz="1700" dirty="0">
              <a:solidFill>
                <a:schemeClr val="bg1"/>
              </a:solidFill>
            </a:endParaRPr>
          </a:p>
        </p:txBody>
      </p:sp>
      <p:sp>
        <p:nvSpPr>
          <p:cNvPr id="16" name="TextBox 15"/>
          <p:cNvSpPr txBox="1"/>
          <p:nvPr/>
        </p:nvSpPr>
        <p:spPr>
          <a:xfrm>
            <a:off x="8824959" y="3651009"/>
            <a:ext cx="813043" cy="261610"/>
          </a:xfrm>
          <a:prstGeom prst="rect">
            <a:avLst/>
          </a:prstGeom>
          <a:solidFill>
            <a:schemeClr val="accent2"/>
          </a:solidFill>
          <a:ln>
            <a:solidFill>
              <a:schemeClr val="accent1"/>
            </a:solidFill>
          </a:ln>
        </p:spPr>
        <p:txBody>
          <a:bodyPr wrap="none" rtlCol="0">
            <a:spAutoFit/>
          </a:bodyPr>
          <a:lstStyle/>
          <a:p>
            <a:r>
              <a:rPr lang="en-US" sz="1100" dirty="0" smtClean="0">
                <a:solidFill>
                  <a:schemeClr val="bg1"/>
                </a:solidFill>
              </a:rPr>
              <a:t>Interaction</a:t>
            </a:r>
            <a:endParaRPr lang="en-US" sz="1600" dirty="0">
              <a:solidFill>
                <a:schemeClr val="bg1"/>
              </a:solidFill>
            </a:endParaRPr>
          </a:p>
        </p:txBody>
      </p:sp>
      <p:sp>
        <p:nvSpPr>
          <p:cNvPr id="17"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75351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sz="4000" dirty="0" smtClean="0">
                <a:latin typeface="Calibri" charset="0"/>
                <a:ea typeface="Calibri" charset="0"/>
                <a:cs typeface="Calibri" charset="0"/>
              </a:rPr>
              <a:t>New Ways to Answer the Big 6: </a:t>
            </a:r>
            <a:br>
              <a:rPr lang="en-GB" sz="4000" dirty="0" smtClean="0">
                <a:latin typeface="Calibri" charset="0"/>
                <a:ea typeface="Calibri" charset="0"/>
                <a:cs typeface="Calibri" charset="0"/>
              </a:rPr>
            </a:br>
            <a:r>
              <a:rPr lang="en-GB" sz="3200" dirty="0" smtClean="0">
                <a:latin typeface="Calibri" charset="0"/>
                <a:ea typeface="Calibri" charset="0"/>
                <a:cs typeface="Calibri" charset="0"/>
              </a:rPr>
              <a:t>Uneven Future of EBM</a:t>
            </a:r>
            <a:endParaRPr lang="en-GB" sz="3200" dirty="0">
              <a:latin typeface="Calibri" charset="0"/>
              <a:ea typeface="Calibri" charset="0"/>
              <a:cs typeface="Calibri" charset="0"/>
            </a:endParaRPr>
          </a:p>
        </p:txBody>
      </p:sp>
      <p:pic>
        <p:nvPicPr>
          <p:cNvPr id="4" name="Picture 3"/>
          <p:cNvPicPr>
            <a:picLocks noChangeAspect="1"/>
          </p:cNvPicPr>
          <p:nvPr/>
        </p:nvPicPr>
        <p:blipFill>
          <a:blip r:embed="rId3"/>
          <a:stretch>
            <a:fillRect/>
          </a:stretch>
        </p:blipFill>
        <p:spPr>
          <a:xfrm>
            <a:off x="2686050" y="1845734"/>
            <a:ext cx="6100763" cy="4366862"/>
          </a:xfrm>
          <a:prstGeom prst="rect">
            <a:avLst/>
          </a:prstGeom>
        </p:spPr>
      </p:pic>
      <p:sp>
        <p:nvSpPr>
          <p:cNvPr id="2" name="Oval 1"/>
          <p:cNvSpPr/>
          <p:nvPr/>
        </p:nvSpPr>
        <p:spPr>
          <a:xfrm>
            <a:off x="2286000" y="2728913"/>
            <a:ext cx="1985963" cy="71437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50082" y="2544932"/>
            <a:ext cx="1335943" cy="384721"/>
          </a:xfrm>
          <a:prstGeom prst="rect">
            <a:avLst/>
          </a:prstGeom>
          <a:noFill/>
        </p:spPr>
        <p:txBody>
          <a:bodyPr wrap="none" rtlCol="0">
            <a:spAutoFit/>
          </a:bodyPr>
          <a:lstStyle/>
          <a:p>
            <a:r>
              <a:rPr lang="en-US" sz="1900" dirty="0" smtClean="0">
                <a:solidFill>
                  <a:schemeClr val="accent2"/>
                </a:solidFill>
                <a:latin typeface="Calibri" charset="0"/>
                <a:ea typeface="Calibri" charset="0"/>
                <a:cs typeface="Calibri" charset="0"/>
              </a:rPr>
              <a:t>Start here</a:t>
            </a:r>
            <a:r>
              <a:rPr lang="mr-IN" sz="1900" dirty="0" smtClean="0">
                <a:solidFill>
                  <a:schemeClr val="accent2"/>
                </a:solidFill>
                <a:latin typeface="Calibri" charset="0"/>
                <a:ea typeface="Calibri" charset="0"/>
                <a:cs typeface="Calibri" charset="0"/>
              </a:rPr>
              <a:t>…</a:t>
            </a:r>
            <a:endParaRPr lang="en-US" sz="1900" dirty="0">
              <a:solidFill>
                <a:schemeClr val="accent2"/>
              </a:solidFill>
              <a:latin typeface="Calibri" charset="0"/>
              <a:ea typeface="Calibri" charset="0"/>
              <a:cs typeface="Calibri" charset="0"/>
            </a:endParaRPr>
          </a:p>
        </p:txBody>
      </p:sp>
      <p:sp>
        <p:nvSpPr>
          <p:cNvPr id="6"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3131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sz="4000" dirty="0"/>
              <a:t>Class Introductions</a:t>
            </a:r>
          </a:p>
        </p:txBody>
      </p:sp>
      <p:sp>
        <p:nvSpPr>
          <p:cNvPr id="36866" name="Content Placeholder 2"/>
          <p:cNvSpPr>
            <a:spLocks noGrp="1"/>
          </p:cNvSpPr>
          <p:nvPr>
            <p:ph idx="1"/>
          </p:nvPr>
        </p:nvSpPr>
        <p:spPr/>
        <p:txBody>
          <a:bodyPr>
            <a:normAutofit/>
          </a:bodyPr>
          <a:lstStyle/>
          <a:p>
            <a:r>
              <a:rPr lang="en-US" altLang="en-US" sz="1900" dirty="0"/>
              <a:t>Name, Academic Level, Specialty</a:t>
            </a:r>
          </a:p>
          <a:p>
            <a:r>
              <a:rPr lang="en-US" altLang="en-US" sz="1900" dirty="0"/>
              <a:t>Main informatics-related interest</a:t>
            </a:r>
          </a:p>
        </p:txBody>
      </p:sp>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662379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614488"/>
            <a:ext cx="10261283"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quarter" idx="10"/>
          </p:nvPr>
        </p:nvSpPr>
        <p:spPr/>
        <p:txBody>
          <a:bodyPr/>
          <a:lstStyle/>
          <a:p>
            <a:pPr>
              <a:defRPr/>
            </a:pPr>
            <a:r>
              <a:rPr lang="en-US" dirty="0"/>
              <a:t>January </a:t>
            </a:r>
            <a:r>
              <a:rPr lang="en-US" dirty="0" smtClean="0"/>
              <a:t>9, 2018: </a:t>
            </a:r>
            <a:r>
              <a:rPr lang="en-US" dirty="0"/>
              <a:t>I. Sim</a:t>
            </a:r>
            <a:endParaRPr lang="en-US" sz="1400" dirty="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221" y="388937"/>
            <a:ext cx="8153400" cy="5765800"/>
          </a:xfrm>
          <a:prstGeom prst="rect">
            <a:avLst/>
          </a:prstGeom>
          <a:ln>
            <a:solidFill>
              <a:schemeClr val="bg1">
                <a:lumMod val="75000"/>
              </a:schemeClr>
            </a:solidFill>
          </a:ln>
        </p:spPr>
      </p:pic>
    </p:spTree>
    <p:extLst>
      <p:ext uri="{BB962C8B-B14F-4D97-AF65-F5344CB8AC3E}">
        <p14:creationId xmlns:p14="http://schemas.microsoft.com/office/powerpoint/2010/main" val="1828860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Opinions About HPV Vaccination:</a:t>
            </a:r>
            <a:r>
              <a:rPr lang="en-US" dirty="0" smtClean="0"/>
              <a:t/>
            </a:r>
            <a:br>
              <a:rPr lang="en-US" dirty="0" smtClean="0"/>
            </a:br>
            <a:r>
              <a:rPr lang="en-US" sz="3200" dirty="0"/>
              <a:t>Traditional Survey</a:t>
            </a:r>
          </a:p>
        </p:txBody>
      </p:sp>
      <p:pic>
        <p:nvPicPr>
          <p:cNvPr id="2" name="Picture 1" descr="Screen Shot 2015-09-26 at 11.09.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63" y="3009284"/>
            <a:ext cx="6308724" cy="3265573"/>
          </a:xfrm>
          <a:prstGeom prst="rect">
            <a:avLst/>
          </a:prstGeom>
        </p:spPr>
      </p:pic>
      <p:grpSp>
        <p:nvGrpSpPr>
          <p:cNvPr id="10" name="Group 9"/>
          <p:cNvGrpSpPr/>
          <p:nvPr/>
        </p:nvGrpSpPr>
        <p:grpSpPr>
          <a:xfrm>
            <a:off x="2349265" y="1890484"/>
            <a:ext cx="7554429" cy="966373"/>
            <a:chOff x="342900" y="1524000"/>
            <a:chExt cx="8305800" cy="1283626"/>
          </a:xfrm>
        </p:grpSpPr>
        <p:pic>
          <p:nvPicPr>
            <p:cNvPr id="4" name="Picture 3" descr="Screen Shot 2015-09-29 at 4.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524000"/>
              <a:ext cx="8153400" cy="1283626"/>
            </a:xfrm>
            <a:prstGeom prst="rect">
              <a:avLst/>
            </a:prstGeom>
            <a:solidFill>
              <a:srgbClr val="D9D9D9"/>
            </a:solidFill>
          </p:spPr>
        </p:pic>
        <p:sp>
          <p:nvSpPr>
            <p:cNvPr id="8" name="Rectangle 7"/>
            <p:cNvSpPr/>
            <p:nvPr/>
          </p:nvSpPr>
          <p:spPr>
            <a:xfrm>
              <a:off x="342900" y="1524000"/>
              <a:ext cx="8305800" cy="12827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9"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789973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Opinions About HPV Vaccination:</a:t>
            </a:r>
            <a:r>
              <a:rPr lang="en-US" dirty="0" smtClean="0"/>
              <a:t/>
            </a:r>
            <a:br>
              <a:rPr lang="en-US" dirty="0" smtClean="0"/>
            </a:br>
            <a:r>
              <a:rPr lang="en-US" sz="3200" dirty="0"/>
              <a:t>Using "Non-traditional" Data</a:t>
            </a:r>
          </a:p>
        </p:txBody>
      </p:sp>
      <p:sp>
        <p:nvSpPr>
          <p:cNvPr id="6" name="Content Placeholder 5"/>
          <p:cNvSpPr>
            <a:spLocks noGrp="1"/>
          </p:cNvSpPr>
          <p:nvPr>
            <p:ph idx="1"/>
          </p:nvPr>
        </p:nvSpPr>
        <p:spPr>
          <a:xfrm>
            <a:off x="2101998" y="3637368"/>
            <a:ext cx="8089900" cy="2177645"/>
          </a:xfrm>
        </p:spPr>
        <p:txBody>
          <a:bodyPr>
            <a:normAutofit/>
          </a:bodyPr>
          <a:lstStyle/>
          <a:p>
            <a:r>
              <a:rPr lang="en-US" sz="1900" dirty="0"/>
              <a:t>Non-traditional, unstructured data</a:t>
            </a:r>
          </a:p>
          <a:p>
            <a:pPr lvl="1"/>
            <a:r>
              <a:rPr lang="en-US" sz="1700" dirty="0"/>
              <a:t>keyword search of all Canadian newspapers –&gt; 71 articles</a:t>
            </a:r>
          </a:p>
          <a:p>
            <a:pPr lvl="1"/>
            <a:r>
              <a:rPr lang="en-US" sz="1700" dirty="0"/>
              <a:t>3073 comments from 1198 individuals </a:t>
            </a:r>
          </a:p>
          <a:p>
            <a:r>
              <a:rPr lang="en-US" sz="1900" dirty="0"/>
              <a:t>Manual qualitative analysis</a:t>
            </a:r>
          </a:p>
          <a:p>
            <a:pPr lvl="1"/>
            <a:r>
              <a:rPr lang="en-US" sz="1700" dirty="0"/>
              <a:t>thematic analysis</a:t>
            </a:r>
          </a:p>
          <a:p>
            <a:pPr lvl="1"/>
            <a:r>
              <a:rPr lang="en-US" sz="1700" dirty="0"/>
              <a:t>sentiment analysis (positive, negative, neutral)</a:t>
            </a:r>
          </a:p>
        </p:txBody>
      </p:sp>
      <p:grpSp>
        <p:nvGrpSpPr>
          <p:cNvPr id="11" name="Group 10"/>
          <p:cNvGrpSpPr/>
          <p:nvPr/>
        </p:nvGrpSpPr>
        <p:grpSpPr>
          <a:xfrm>
            <a:off x="1981200" y="1957316"/>
            <a:ext cx="8369300" cy="1360082"/>
            <a:chOff x="254000" y="1417638"/>
            <a:chExt cx="8712200" cy="1562100"/>
          </a:xfrm>
        </p:grpSpPr>
        <p:pic>
          <p:nvPicPr>
            <p:cNvPr id="5" name="Picture 4" descr="Screen Shot 2015-09-29 at 4.36.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417638"/>
              <a:ext cx="8458200" cy="1562100"/>
            </a:xfrm>
            <a:prstGeom prst="rect">
              <a:avLst/>
            </a:prstGeom>
          </p:spPr>
        </p:pic>
        <p:sp>
          <p:nvSpPr>
            <p:cNvPr id="10" name="Rectangle 9"/>
            <p:cNvSpPr/>
            <p:nvPr/>
          </p:nvSpPr>
          <p:spPr>
            <a:xfrm>
              <a:off x="254000" y="1417638"/>
              <a:ext cx="8712200" cy="15621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469118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Opinions About HPV Vaccination:</a:t>
            </a:r>
            <a:r>
              <a:rPr lang="en-US" dirty="0" smtClean="0"/>
              <a:t/>
            </a:r>
            <a:br>
              <a:rPr lang="en-US" dirty="0" smtClean="0"/>
            </a:br>
            <a:r>
              <a:rPr lang="en-US" sz="3200" dirty="0"/>
              <a:t>Using "Non-traditional" Data</a:t>
            </a:r>
          </a:p>
        </p:txBody>
      </p:sp>
      <p:pic>
        <p:nvPicPr>
          <p:cNvPr id="7" name="Picture 6" descr="Screen Shot 2015-09-26 at 11.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280" y="3677261"/>
            <a:ext cx="8937139" cy="1823427"/>
          </a:xfrm>
          <a:prstGeom prst="rect">
            <a:avLst/>
          </a:prstGeom>
          <a:ln>
            <a:solidFill>
              <a:schemeClr val="bg1">
                <a:lumMod val="75000"/>
              </a:schemeClr>
            </a:solidFill>
          </a:ln>
        </p:spPr>
      </p:pic>
      <p:grpSp>
        <p:nvGrpSpPr>
          <p:cNvPr id="8" name="Group 7"/>
          <p:cNvGrpSpPr/>
          <p:nvPr/>
        </p:nvGrpSpPr>
        <p:grpSpPr>
          <a:xfrm>
            <a:off x="1981200" y="1957316"/>
            <a:ext cx="8369300" cy="1360082"/>
            <a:chOff x="254000" y="1417638"/>
            <a:chExt cx="8712200" cy="1562100"/>
          </a:xfrm>
        </p:grpSpPr>
        <p:pic>
          <p:nvPicPr>
            <p:cNvPr id="9" name="Picture 8" descr="Screen Shot 2015-09-29 at 4.36.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417638"/>
              <a:ext cx="8458200" cy="1562100"/>
            </a:xfrm>
            <a:prstGeom prst="rect">
              <a:avLst/>
            </a:prstGeom>
          </p:spPr>
        </p:pic>
        <p:sp>
          <p:nvSpPr>
            <p:cNvPr id="10" name="Rectangle 9"/>
            <p:cNvSpPr/>
            <p:nvPr/>
          </p:nvSpPr>
          <p:spPr>
            <a:xfrm>
              <a:off x="254000" y="1417638"/>
              <a:ext cx="8712200" cy="15621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886204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Opinions About HPV Vaccination:</a:t>
            </a:r>
            <a:r>
              <a:rPr lang="en-US" dirty="0"/>
              <a:t/>
            </a:r>
            <a:br>
              <a:rPr lang="en-US" dirty="0"/>
            </a:br>
            <a:r>
              <a:rPr lang="en-US" sz="3600" dirty="0"/>
              <a:t>"Non-traditional" Data and Machine Analytics</a:t>
            </a:r>
          </a:p>
        </p:txBody>
      </p:sp>
      <p:sp>
        <p:nvSpPr>
          <p:cNvPr id="6" name="Content Placeholder 5"/>
          <p:cNvSpPr>
            <a:spLocks noGrp="1"/>
          </p:cNvSpPr>
          <p:nvPr>
            <p:ph idx="1"/>
          </p:nvPr>
        </p:nvSpPr>
        <p:spPr>
          <a:xfrm>
            <a:off x="1097280" y="3017308"/>
            <a:ext cx="10058400" cy="3154892"/>
          </a:xfrm>
        </p:spPr>
        <p:txBody>
          <a:bodyPr>
            <a:normAutofit/>
          </a:bodyPr>
          <a:lstStyle/>
          <a:p>
            <a:r>
              <a:rPr lang="en-US" sz="1900" dirty="0"/>
              <a:t>Non-traditional data</a:t>
            </a:r>
          </a:p>
          <a:p>
            <a:pPr lvl="1"/>
            <a:r>
              <a:rPr lang="en-US" sz="1700" dirty="0"/>
              <a:t>scanned 130 million English language blogs and media items</a:t>
            </a:r>
          </a:p>
          <a:p>
            <a:pPr lvl="1"/>
            <a:r>
              <a:rPr lang="en-US" sz="1700" dirty="0"/>
              <a:t>identified 9,656 HPV-related posts over 7 months in 2008-9</a:t>
            </a:r>
          </a:p>
          <a:p>
            <a:r>
              <a:rPr lang="en-US" sz="1900" dirty="0"/>
              <a:t>Machine learning</a:t>
            </a:r>
          </a:p>
          <a:p>
            <a:pPr lvl="1"/>
            <a:r>
              <a:rPr lang="en-US" sz="1700" dirty="0"/>
              <a:t>manually labeled set: 157 blog posts as positive or negative sentiment </a:t>
            </a:r>
          </a:p>
          <a:p>
            <a:pPr lvl="1"/>
            <a:r>
              <a:rPr lang="en-US" sz="1700" dirty="0"/>
              <a:t>training set: 1000 posts</a:t>
            </a:r>
          </a:p>
          <a:p>
            <a:pPr lvl="1"/>
            <a:r>
              <a:rPr lang="en-US" sz="1700" dirty="0"/>
              <a:t>supervised learning: support vector machine (SVM) method</a:t>
            </a:r>
          </a:p>
          <a:p>
            <a:pPr lvl="1"/>
            <a:r>
              <a:rPr lang="en-US" sz="1700" dirty="0"/>
              <a:t>overall accuracy of 70%</a:t>
            </a:r>
          </a:p>
          <a:p>
            <a:r>
              <a:rPr lang="en-US" sz="1900" dirty="0"/>
              <a:t>SVM classifier run on remaining 8500+ posts</a:t>
            </a:r>
          </a:p>
          <a:p>
            <a:pPr marL="0" indent="0">
              <a:buNone/>
            </a:pPr>
            <a:endParaRPr lang="en-US" sz="2400" dirty="0"/>
          </a:p>
        </p:txBody>
      </p:sp>
      <p:grpSp>
        <p:nvGrpSpPr>
          <p:cNvPr id="4" name="Group 3"/>
          <p:cNvGrpSpPr/>
          <p:nvPr/>
        </p:nvGrpSpPr>
        <p:grpSpPr>
          <a:xfrm>
            <a:off x="1770380" y="1831000"/>
            <a:ext cx="8712200" cy="992655"/>
            <a:chOff x="1841500" y="1651405"/>
            <a:chExt cx="8712200" cy="992655"/>
          </a:xfrm>
        </p:grpSpPr>
        <p:pic>
          <p:nvPicPr>
            <p:cNvPr id="5" name="Picture 4" descr="Screen Shot 2015-09-29 at 4.52.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76401"/>
              <a:ext cx="8400406" cy="967659"/>
            </a:xfrm>
            <a:prstGeom prst="rect">
              <a:avLst/>
            </a:prstGeom>
          </p:spPr>
        </p:pic>
        <p:sp>
          <p:nvSpPr>
            <p:cNvPr id="7" name="Rectangle 6"/>
            <p:cNvSpPr/>
            <p:nvPr/>
          </p:nvSpPr>
          <p:spPr>
            <a:xfrm>
              <a:off x="1841500" y="1651405"/>
              <a:ext cx="8712200" cy="992655"/>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9"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687256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331200" cy="1143000"/>
          </a:xfrm>
        </p:spPr>
        <p:txBody>
          <a:bodyPr>
            <a:normAutofit fontScale="90000"/>
          </a:bodyPr>
          <a:lstStyle/>
          <a:p>
            <a:r>
              <a:rPr lang="en-US" dirty="0" smtClean="0"/>
              <a:t>Opinions About HPV Vaccination:</a:t>
            </a:r>
            <a:br>
              <a:rPr lang="en-US" dirty="0" smtClean="0"/>
            </a:br>
            <a:r>
              <a:rPr lang="en-US" sz="3600" dirty="0"/>
              <a:t>"Non-traditional" Data and Machine Analytics</a:t>
            </a:r>
            <a:endParaRPr lang="en-US" dirty="0"/>
          </a:p>
        </p:txBody>
      </p:sp>
      <p:pic>
        <p:nvPicPr>
          <p:cNvPr id="8" name="Picture 7" descr="Screen Shot 2015-09-25 at 11.26.13 PM.png"/>
          <p:cNvPicPr>
            <a:picLocks noChangeAspect="1"/>
          </p:cNvPicPr>
          <p:nvPr/>
        </p:nvPicPr>
        <p:blipFill rotWithShape="1">
          <a:blip r:embed="rId3">
            <a:extLst>
              <a:ext uri="{28A0092B-C50C-407E-A947-70E740481C1C}">
                <a14:useLocalDpi xmlns:a14="http://schemas.microsoft.com/office/drawing/2010/main" val="0"/>
              </a:ext>
            </a:extLst>
          </a:blip>
          <a:srcRect l="1616" t="2991" r="3411" b="15026"/>
          <a:stretch/>
        </p:blipFill>
        <p:spPr>
          <a:xfrm>
            <a:off x="2700336" y="3003550"/>
            <a:ext cx="6851799" cy="3271540"/>
          </a:xfrm>
          <a:prstGeom prst="rect">
            <a:avLst/>
          </a:prstGeom>
          <a:ln>
            <a:solidFill>
              <a:srgbClr val="BFBFBF"/>
            </a:solidFill>
          </a:ln>
        </p:spPr>
      </p:pic>
      <p:grpSp>
        <p:nvGrpSpPr>
          <p:cNvPr id="6" name="Group 5"/>
          <p:cNvGrpSpPr/>
          <p:nvPr/>
        </p:nvGrpSpPr>
        <p:grpSpPr>
          <a:xfrm>
            <a:off x="1770380" y="1831000"/>
            <a:ext cx="8712200" cy="992655"/>
            <a:chOff x="1841500" y="1651405"/>
            <a:chExt cx="8712200" cy="992655"/>
          </a:xfrm>
        </p:grpSpPr>
        <p:pic>
          <p:nvPicPr>
            <p:cNvPr id="9" name="Picture 8" descr="Screen Shot 2015-09-29 at 4.52.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676401"/>
              <a:ext cx="8400406" cy="967659"/>
            </a:xfrm>
            <a:prstGeom prst="rect">
              <a:avLst/>
            </a:prstGeom>
          </p:spPr>
        </p:pic>
        <p:sp>
          <p:nvSpPr>
            <p:cNvPr id="10" name="Rectangle 9"/>
            <p:cNvSpPr/>
            <p:nvPr/>
          </p:nvSpPr>
          <p:spPr>
            <a:xfrm>
              <a:off x="1841500" y="1651405"/>
              <a:ext cx="8712200" cy="992655"/>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2086403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57512" y="1812556"/>
            <a:ext cx="6276975" cy="4492993"/>
          </a:xfrm>
          <a:prstGeom prst="rect">
            <a:avLst/>
          </a:prstGeom>
        </p:spPr>
      </p:pic>
      <p:sp>
        <p:nvSpPr>
          <p:cNvPr id="2" name="Title 1"/>
          <p:cNvSpPr>
            <a:spLocks noGrp="1"/>
          </p:cNvSpPr>
          <p:nvPr>
            <p:ph type="title"/>
          </p:nvPr>
        </p:nvSpPr>
        <p:spPr/>
        <p:txBody>
          <a:bodyPr/>
          <a:lstStyle/>
          <a:p>
            <a:r>
              <a:rPr lang="en-GB" sz="4000" dirty="0">
                <a:ea typeface="ヒラギノ角ゴ Pro W3" charset="0"/>
                <a:cs typeface="ヒラギノ角ゴ Pro W3" charset="0"/>
              </a:rPr>
              <a:t>Descriptive Study Designs: Add Data Mining</a:t>
            </a:r>
            <a:endParaRPr lang="en-US" sz="4000" dirty="0"/>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00032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ea typeface="ヒラギノ角ゴ Pro W3" charset="0"/>
                <a:cs typeface="ヒラギノ角ゴ Pro W3" charset="0"/>
              </a:rPr>
              <a:t>Analytic Studies by Analytic Intent</a:t>
            </a:r>
            <a:endParaRPr lang="en-US" sz="4000" dirty="0"/>
          </a:p>
        </p:txBody>
      </p:sp>
      <p:sp>
        <p:nvSpPr>
          <p:cNvPr id="5" name="Content Placeholder 3"/>
          <p:cNvSpPr>
            <a:spLocks noGrp="1"/>
          </p:cNvSpPr>
          <p:nvPr>
            <p:ph idx="1"/>
          </p:nvPr>
        </p:nvSpPr>
        <p:spPr>
          <a:xfrm>
            <a:off x="711200" y="4226882"/>
            <a:ext cx="7175500" cy="1591306"/>
          </a:xfrm>
        </p:spPr>
        <p:txBody>
          <a:bodyPr>
            <a:normAutofit fontScale="92500" lnSpcReduction="10000"/>
          </a:bodyPr>
          <a:lstStyle/>
          <a:p>
            <a:r>
              <a:rPr lang="en-US" dirty="0"/>
              <a:t>Classification e.g., diagnosis</a:t>
            </a:r>
          </a:p>
          <a:p>
            <a:r>
              <a:rPr lang="en-US" dirty="0"/>
              <a:t>Prediction: e.g., prognostic rules</a:t>
            </a:r>
          </a:p>
          <a:p>
            <a:r>
              <a:rPr lang="en-US" dirty="0"/>
              <a:t>Causal inference: e.g., does X cause Y</a:t>
            </a:r>
          </a:p>
          <a:p>
            <a:r>
              <a:rPr lang="en-US" dirty="0"/>
              <a:t>Explanation, modeling, simulation – biomedical, implementation </a:t>
            </a:r>
          </a:p>
        </p:txBody>
      </p:sp>
      <p:pic>
        <p:nvPicPr>
          <p:cNvPr id="6" name="Picture 5"/>
          <p:cNvPicPr>
            <a:picLocks noChangeAspect="1"/>
          </p:cNvPicPr>
          <p:nvPr/>
        </p:nvPicPr>
        <p:blipFill>
          <a:blip r:embed="rId3"/>
          <a:stretch>
            <a:fillRect/>
          </a:stretch>
        </p:blipFill>
        <p:spPr>
          <a:xfrm>
            <a:off x="4846676" y="1904069"/>
            <a:ext cx="6080048" cy="4068105"/>
          </a:xfrm>
          <a:prstGeom prst="rect">
            <a:avLst/>
          </a:prstGeom>
        </p:spPr>
      </p:pic>
      <p:sp>
        <p:nvSpPr>
          <p:cNvPr id="7"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105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1994" y="2038511"/>
          <a:ext cx="7836748" cy="1869440"/>
        </p:xfrm>
        <a:graphic>
          <a:graphicData uri="http://schemas.openxmlformats.org/drawingml/2006/table">
            <a:tbl>
              <a:tblPr firstRow="1" bandRow="1">
                <a:tableStyleId>{5C22544A-7EE6-4342-B048-85BDC9FD1C3A}</a:tableStyleId>
              </a:tblPr>
              <a:tblGrid>
                <a:gridCol w="1959187"/>
                <a:gridCol w="1959187"/>
                <a:gridCol w="1959187"/>
                <a:gridCol w="1959187"/>
              </a:tblGrid>
              <a:tr h="370840">
                <a:tc>
                  <a:txBody>
                    <a:bodyPr/>
                    <a:lstStyle/>
                    <a:p>
                      <a:pPr algn="ctr"/>
                      <a:r>
                        <a:rPr lang="en-US" sz="2000" dirty="0" smtClean="0"/>
                        <a:t>Analytic Intent</a:t>
                      </a:r>
                      <a:endParaRPr lang="en-US" sz="2000" dirty="0"/>
                    </a:p>
                  </a:txBody>
                  <a:tcPr marT="91440" marB="91440">
                    <a:lnL w="12700" cap="flat" cmpd="sng" algn="ctr">
                      <a:solidFill>
                        <a:srgbClr val="4F81BD">
                          <a:lumMod val="75000"/>
                        </a:srgbClr>
                      </a:solidFill>
                      <a:prstDash val="solid"/>
                      <a:round/>
                      <a:headEnd type="none" w="med" len="med"/>
                      <a:tailEnd type="none" w="med" len="med"/>
                    </a:lnL>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Data Source</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"Study" Design </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Analytic</a:t>
                      </a:r>
                      <a:r>
                        <a:rPr lang="en-US" sz="2000" baseline="0" dirty="0" smtClean="0"/>
                        <a:t> </a:t>
                      </a:r>
                      <a:r>
                        <a:rPr lang="en-US" sz="2000" dirty="0" smtClean="0"/>
                        <a:t>Method</a:t>
                      </a:r>
                      <a:endParaRPr lang="en-US" sz="2000" dirty="0"/>
                    </a:p>
                  </a:txBody>
                  <a:tcPr marT="91440" marB="91440">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tcPr>
                </a:tc>
              </a:tr>
              <a:tr h="370840">
                <a:tc>
                  <a:txBody>
                    <a:bodyPr/>
                    <a:lstStyle/>
                    <a:p>
                      <a:r>
                        <a:rPr lang="en-US" dirty="0" smtClean="0">
                          <a:solidFill>
                            <a:schemeClr val="bg1">
                              <a:lumMod val="65000"/>
                            </a:schemeClr>
                          </a:solidFill>
                        </a:rPr>
                        <a:t>Classification/Prediction</a:t>
                      </a:r>
                      <a:endParaRPr lang="en-US" dirty="0">
                        <a:solidFill>
                          <a:schemeClr val="bg1">
                            <a:lumMod val="65000"/>
                          </a:schemeClr>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chemeClr val="bg1">
                              <a:lumMod val="65000"/>
                            </a:schemeClr>
                          </a:solidFill>
                        </a:rPr>
                        <a:t>Structured</a:t>
                      </a:r>
                      <a:endParaRPr lang="en-US" dirty="0">
                        <a:solidFill>
                          <a:schemeClr val="bg1">
                            <a:lumMod val="65000"/>
                          </a:schemeClr>
                        </a:solidFill>
                      </a:endParaRPr>
                    </a:p>
                  </a:txBody>
                  <a:tcPr/>
                </a:tc>
                <a:tc>
                  <a:txBody>
                    <a:bodyPr/>
                    <a:lstStyle/>
                    <a:p>
                      <a:endParaRPr lang="en-US" dirty="0">
                        <a:solidFill>
                          <a:srgbClr val="FF0000"/>
                        </a:solidFill>
                      </a:endParaRPr>
                    </a:p>
                  </a:txBody>
                  <a:tcPr/>
                </a:tc>
                <a:tc>
                  <a:txBody>
                    <a:bodyPr/>
                    <a:lstStyle/>
                    <a:p>
                      <a:endParaRPr lang="en-US" dirty="0"/>
                    </a:p>
                  </a:txBody>
                  <a:tcPr>
                    <a:lnR w="12700" cap="flat" cmpd="sng" algn="ctr">
                      <a:solidFill>
                        <a:srgbClr val="4F81BD">
                          <a:lumMod val="75000"/>
                        </a:srgbClr>
                      </a:solidFill>
                      <a:prstDash val="solid"/>
                      <a:round/>
                      <a:headEnd type="none" w="med" len="med"/>
                      <a:tailEnd type="none" w="med" len="med"/>
                    </a:ln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65000"/>
                            </a:schemeClr>
                          </a:solidFill>
                        </a:rPr>
                        <a:t>Causal Inference</a:t>
                      </a: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chemeClr val="bg1">
                              <a:lumMod val="65000"/>
                            </a:schemeClr>
                          </a:solidFill>
                        </a:rPr>
                        <a:t>Semi-structured</a:t>
                      </a:r>
                      <a:endParaRPr lang="en-US" dirty="0">
                        <a:solidFill>
                          <a:schemeClr val="bg1">
                            <a:lumMod val="65000"/>
                          </a:schemeClr>
                        </a:solidFill>
                      </a:endParaRPr>
                    </a:p>
                  </a:txBody>
                  <a:tcPr/>
                </a:tc>
                <a:tc>
                  <a:txBody>
                    <a:bodyPr/>
                    <a:lstStyle/>
                    <a:p>
                      <a:endParaRPr lang="en-US" dirty="0"/>
                    </a:p>
                  </a:txBody>
                  <a:tcPr/>
                </a:tc>
                <a:tc>
                  <a:txBody>
                    <a:bodyPr/>
                    <a:lstStyle/>
                    <a:p>
                      <a:endParaRPr lang="en-US" dirty="0">
                        <a:solidFill>
                          <a:srgbClr val="FF0000"/>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endParaRPr lang="en-US" dirty="0">
                        <a:solidFill>
                          <a:schemeClr val="bg1">
                            <a:lumMod val="65000"/>
                          </a:schemeClr>
                        </a:solidFill>
                      </a:endParaRPr>
                    </a:p>
                  </a:txBody>
                  <a:tcPr>
                    <a:lnL w="12700" cap="flat" cmpd="sng" algn="ctr">
                      <a:solidFill>
                        <a:srgbClr val="4F81BD">
                          <a:lumMod val="75000"/>
                        </a:srgbClr>
                      </a:solid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r>
                        <a:rPr lang="en-US" dirty="0" smtClean="0">
                          <a:solidFill>
                            <a:schemeClr val="bg1">
                              <a:lumMod val="65000"/>
                            </a:schemeClr>
                          </a:solidFill>
                        </a:rPr>
                        <a:t>Unstructured</a:t>
                      </a:r>
                      <a:endParaRPr lang="en-US" dirty="0">
                        <a:solidFill>
                          <a:schemeClr val="bg1">
                            <a:lumMod val="65000"/>
                          </a:schemeClr>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p>
                  </a:txBody>
                  <a:tcPr>
                    <a:lnR w="12700" cap="flat" cmpd="sng" algn="ctr">
                      <a:solidFill>
                        <a:srgbClr val="4F81BD">
                          <a:lumMod val="75000"/>
                        </a:srgbClr>
                      </a:solid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r>
            </a:tbl>
          </a:graphicData>
        </a:graphic>
      </p:graphicFrame>
      <p:sp>
        <p:nvSpPr>
          <p:cNvPr id="3" name="Title 6"/>
          <p:cNvSpPr>
            <a:spLocks noGrp="1"/>
          </p:cNvSpPr>
          <p:nvPr>
            <p:ph type="title"/>
          </p:nvPr>
        </p:nvSpPr>
        <p:spPr/>
        <p:txBody>
          <a:bodyPr>
            <a:normAutofit/>
          </a:bodyPr>
          <a:lstStyle/>
          <a:p>
            <a:r>
              <a:rPr lang="en-US" sz="4000" dirty="0"/>
              <a:t>Examples of Analytic Studies</a:t>
            </a:r>
            <a:endParaRPr lang="en-US" dirty="0"/>
          </a:p>
        </p:txBody>
      </p:sp>
      <p:sp>
        <p:nvSpPr>
          <p:cNvPr id="5"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990581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93900" y="1643062"/>
            <a:ext cx="8407400" cy="4343400"/>
            <a:chOff x="660400" y="2044701"/>
            <a:chExt cx="7747000" cy="3378200"/>
          </a:xfrm>
        </p:grpSpPr>
        <p:pic>
          <p:nvPicPr>
            <p:cNvPr id="4" name="Picture 3" descr="Screen Shot 2015-09-26 at 11.48.11 AM.png"/>
            <p:cNvPicPr>
              <a:picLocks noChangeAspect="1"/>
            </p:cNvPicPr>
            <p:nvPr/>
          </p:nvPicPr>
          <p:blipFill rotWithShape="1">
            <a:blip r:embed="rId3">
              <a:extLst>
                <a:ext uri="{28A0092B-C50C-407E-A947-70E740481C1C}">
                  <a14:useLocalDpi xmlns:a14="http://schemas.microsoft.com/office/drawing/2010/main" val="0"/>
                </a:ext>
              </a:extLst>
            </a:blip>
            <a:srcRect b="23272"/>
            <a:stretch/>
          </p:blipFill>
          <p:spPr>
            <a:xfrm>
              <a:off x="660400" y="2044701"/>
              <a:ext cx="7747000" cy="3378200"/>
            </a:xfrm>
            <a:prstGeom prst="rect">
              <a:avLst/>
            </a:prstGeom>
          </p:spPr>
        </p:pic>
        <p:sp>
          <p:nvSpPr>
            <p:cNvPr id="3" name="Oval 2"/>
            <p:cNvSpPr/>
            <p:nvPr/>
          </p:nvSpPr>
          <p:spPr>
            <a:xfrm>
              <a:off x="7010400" y="4483100"/>
              <a:ext cx="1092200" cy="558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Screen Shot 2015-09-29 at 5.31.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00" y="495300"/>
            <a:ext cx="5969000" cy="952500"/>
          </a:xfrm>
          <a:prstGeom prst="rect">
            <a:avLst/>
          </a:prstGeom>
        </p:spPr>
      </p:pic>
      <p:sp>
        <p:nvSpPr>
          <p:cNvPr id="7" name="Rectangle 6"/>
          <p:cNvSpPr/>
          <p:nvPr/>
        </p:nvSpPr>
        <p:spPr>
          <a:xfrm>
            <a:off x="1841500" y="455146"/>
            <a:ext cx="8559800" cy="992655"/>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39000" y="3014662"/>
            <a:ext cx="2959100" cy="2794000"/>
          </a:xfrm>
          <a:prstGeom prst="rect">
            <a:avLst/>
          </a:prstGeom>
          <a:pattFill prst="dashDnDiag">
            <a:fgClr>
              <a:prstClr val="black"/>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100138" y="1643063"/>
            <a:ext cx="10201275"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5396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Kinds of Questions Does Clinical Research/Epidemiology Answer? </a:t>
            </a:r>
            <a:r>
              <a:rPr lang="en-US" sz="4000" dirty="0" smtClean="0"/>
              <a:t>“</a:t>
            </a:r>
            <a:r>
              <a:rPr lang="en-US" sz="4000" dirty="0"/>
              <a:t>Big 6”</a:t>
            </a:r>
          </a:p>
        </p:txBody>
      </p:sp>
      <p:sp>
        <p:nvSpPr>
          <p:cNvPr id="3" name="Content Placeholder 2"/>
          <p:cNvSpPr>
            <a:spLocks noGrp="1"/>
          </p:cNvSpPr>
          <p:nvPr>
            <p:ph idx="1"/>
          </p:nvPr>
        </p:nvSpPr>
        <p:spPr>
          <a:xfrm>
            <a:off x="1097280" y="1737360"/>
            <a:ext cx="10058400" cy="4712229"/>
          </a:xfrm>
        </p:spPr>
        <p:txBody>
          <a:bodyPr>
            <a:noAutofit/>
          </a:bodyPr>
          <a:lstStyle/>
          <a:p>
            <a:pPr>
              <a:defRPr/>
            </a:pPr>
            <a:r>
              <a:rPr lang="en-US" sz="1900" b="1" dirty="0"/>
              <a:t>Description</a:t>
            </a:r>
            <a:r>
              <a:rPr lang="en-US" sz="1900" dirty="0"/>
              <a:t> </a:t>
            </a:r>
          </a:p>
          <a:p>
            <a:pPr lvl="1">
              <a:spcBef>
                <a:spcPts val="0"/>
              </a:spcBef>
              <a:defRPr/>
            </a:pPr>
            <a:r>
              <a:rPr lang="en-US" sz="1700" dirty="0"/>
              <a:t>How frequent/common are risk factors/exposures/conditions/diseases</a:t>
            </a:r>
            <a:r>
              <a:rPr lang="en-US" sz="1700" dirty="0" smtClean="0"/>
              <a:t>? How often does Y occur?</a:t>
            </a:r>
            <a:endParaRPr lang="en-US" sz="1700" dirty="0"/>
          </a:p>
          <a:p>
            <a:pPr>
              <a:lnSpc>
                <a:spcPct val="100000"/>
              </a:lnSpc>
              <a:spcBef>
                <a:spcPts val="300"/>
              </a:spcBef>
              <a:spcAft>
                <a:spcPts val="0"/>
              </a:spcAft>
              <a:defRPr/>
            </a:pPr>
            <a:r>
              <a:rPr lang="en-US" sz="1900" b="1" dirty="0"/>
              <a:t>Causation (“Causal inference”)</a:t>
            </a:r>
          </a:p>
          <a:p>
            <a:pPr lvl="1">
              <a:lnSpc>
                <a:spcPct val="100000"/>
              </a:lnSpc>
              <a:spcBef>
                <a:spcPts val="0"/>
              </a:spcBef>
              <a:spcAft>
                <a:spcPts val="0"/>
              </a:spcAft>
              <a:defRPr/>
            </a:pPr>
            <a:r>
              <a:rPr lang="en-US" sz="1700" dirty="0"/>
              <a:t>The science of establishing causal relationships among biological, behavioral, environmental (etc.) </a:t>
            </a:r>
            <a:r>
              <a:rPr lang="en-US" sz="1700" dirty="0" smtClean="0"/>
              <a:t>factors within </a:t>
            </a:r>
            <a:r>
              <a:rPr lang="en-US" sz="1700" dirty="0"/>
              <a:t>humans.  Does X cause (or prevent) Y? </a:t>
            </a:r>
          </a:p>
          <a:p>
            <a:pPr lvl="1">
              <a:spcAft>
                <a:spcPts val="0"/>
              </a:spcAft>
              <a:defRPr/>
            </a:pPr>
            <a:r>
              <a:rPr lang="en-US" sz="1700" dirty="0"/>
              <a:t>Will intervening upon X change occurrence of Y?</a:t>
            </a:r>
          </a:p>
          <a:p>
            <a:pPr>
              <a:lnSpc>
                <a:spcPct val="100000"/>
              </a:lnSpc>
              <a:spcBef>
                <a:spcPts val="300"/>
              </a:spcBef>
              <a:spcAft>
                <a:spcPts val="0"/>
              </a:spcAft>
              <a:defRPr/>
            </a:pPr>
            <a:r>
              <a:rPr lang="en-US" sz="1900" b="1" dirty="0"/>
              <a:t>Attribution</a:t>
            </a:r>
          </a:p>
          <a:p>
            <a:pPr lvl="1">
              <a:spcBef>
                <a:spcPts val="0"/>
              </a:spcBef>
              <a:defRPr/>
            </a:pPr>
            <a:r>
              <a:rPr lang="en-US" sz="1700" dirty="0"/>
              <a:t>What fraction or how many cases of disease Y can be eliminated if a causal exposure X is eliminated or reduced?</a:t>
            </a:r>
          </a:p>
          <a:p>
            <a:pPr>
              <a:lnSpc>
                <a:spcPct val="100000"/>
              </a:lnSpc>
              <a:spcBef>
                <a:spcPts val="300"/>
              </a:spcBef>
              <a:spcAft>
                <a:spcPts val="0"/>
              </a:spcAft>
              <a:defRPr/>
            </a:pPr>
            <a:r>
              <a:rPr lang="en-US" sz="1900" b="1" dirty="0"/>
              <a:t>Mediation</a:t>
            </a:r>
          </a:p>
          <a:p>
            <a:pPr lvl="1">
              <a:lnSpc>
                <a:spcPct val="100000"/>
              </a:lnSpc>
              <a:spcBef>
                <a:spcPts val="0"/>
              </a:spcBef>
              <a:spcAft>
                <a:spcPts val="0"/>
              </a:spcAft>
              <a:defRPr/>
            </a:pPr>
            <a:r>
              <a:rPr lang="en-US" sz="1700" dirty="0"/>
              <a:t>Understanding the mechanisms of causation</a:t>
            </a:r>
          </a:p>
          <a:p>
            <a:pPr lvl="1">
              <a:lnSpc>
                <a:spcPct val="100000"/>
              </a:lnSpc>
              <a:spcAft>
                <a:spcPts val="0"/>
              </a:spcAft>
              <a:defRPr/>
            </a:pPr>
            <a:r>
              <a:rPr lang="en-US" sz="1700" dirty="0"/>
              <a:t>How does X cause Y</a:t>
            </a:r>
            <a:r>
              <a:rPr lang="en-US" sz="1700" dirty="0" smtClean="0"/>
              <a:t>?</a:t>
            </a:r>
            <a:endParaRPr lang="en-US" sz="1700" dirty="0"/>
          </a:p>
          <a:p>
            <a:pPr>
              <a:lnSpc>
                <a:spcPct val="100000"/>
              </a:lnSpc>
              <a:spcBef>
                <a:spcPts val="300"/>
              </a:spcBef>
              <a:spcAft>
                <a:spcPts val="0"/>
              </a:spcAft>
              <a:defRPr/>
            </a:pPr>
            <a:r>
              <a:rPr lang="en-US" sz="1900" b="1" dirty="0"/>
              <a:t>Interaction</a:t>
            </a:r>
          </a:p>
          <a:p>
            <a:pPr lvl="1">
              <a:spcBef>
                <a:spcPts val="0"/>
              </a:spcBef>
              <a:defRPr/>
            </a:pPr>
            <a:r>
              <a:rPr lang="en-US" sz="1700" dirty="0"/>
              <a:t>When and for whom does X cause/predict Y</a:t>
            </a:r>
            <a:r>
              <a:rPr lang="en-US" sz="1700" dirty="0" smtClean="0"/>
              <a:t>?</a:t>
            </a:r>
            <a:endParaRPr lang="en-US" sz="1700" dirty="0"/>
          </a:p>
          <a:p>
            <a:pPr>
              <a:lnSpc>
                <a:spcPct val="100000"/>
              </a:lnSpc>
              <a:spcBef>
                <a:spcPts val="300"/>
              </a:spcBef>
              <a:spcAft>
                <a:spcPts val="0"/>
              </a:spcAft>
              <a:defRPr/>
            </a:pPr>
            <a:r>
              <a:rPr lang="en-US" sz="1900" b="1" dirty="0"/>
              <a:t>Prediction </a:t>
            </a:r>
          </a:p>
          <a:p>
            <a:pPr lvl="1">
              <a:spcBef>
                <a:spcPts val="0"/>
              </a:spcBef>
              <a:defRPr/>
            </a:pPr>
            <a:r>
              <a:rPr lang="en-US" sz="1700" dirty="0"/>
              <a:t>Do A, B, and C predict concurrent presence/future occurrence of Y</a:t>
            </a:r>
            <a:r>
              <a:rPr lang="en-US" sz="1700" dirty="0" smtClean="0"/>
              <a:t>? e.g., diagnosis or prognosis</a:t>
            </a:r>
            <a:endParaRPr lang="en-US" sz="1700" dirty="0"/>
          </a:p>
        </p:txBody>
      </p:sp>
    </p:spTree>
    <p:extLst>
      <p:ext uri="{BB962C8B-B14F-4D97-AF65-F5344CB8AC3E}">
        <p14:creationId xmlns:p14="http://schemas.microsoft.com/office/powerpoint/2010/main" val="1489779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098794" y="1989796"/>
          <a:ext cx="7836748" cy="1869440"/>
        </p:xfrm>
        <a:graphic>
          <a:graphicData uri="http://schemas.openxmlformats.org/drawingml/2006/table">
            <a:tbl>
              <a:tblPr firstRow="1" bandRow="1">
                <a:tableStyleId>{5C22544A-7EE6-4342-B048-85BDC9FD1C3A}</a:tableStyleId>
              </a:tblPr>
              <a:tblGrid>
                <a:gridCol w="1959187"/>
                <a:gridCol w="1959187"/>
                <a:gridCol w="1959187"/>
                <a:gridCol w="1959187"/>
              </a:tblGrid>
              <a:tr h="370840">
                <a:tc>
                  <a:txBody>
                    <a:bodyPr/>
                    <a:lstStyle/>
                    <a:p>
                      <a:pPr algn="ctr"/>
                      <a:r>
                        <a:rPr lang="en-US" sz="2000" dirty="0" smtClean="0"/>
                        <a:t>Analytic Intent</a:t>
                      </a:r>
                      <a:endParaRPr lang="en-US" sz="2000" dirty="0"/>
                    </a:p>
                  </a:txBody>
                  <a:tcPr marT="91440" marB="91440">
                    <a:lnL w="12700" cap="flat" cmpd="sng" algn="ctr">
                      <a:solidFill>
                        <a:srgbClr val="4F81BD">
                          <a:lumMod val="75000"/>
                        </a:srgbClr>
                      </a:solidFill>
                      <a:prstDash val="solid"/>
                      <a:round/>
                      <a:headEnd type="none" w="med" len="med"/>
                      <a:tailEnd type="none" w="med" len="med"/>
                    </a:lnL>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Data Source</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"Study" Design</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Analytic</a:t>
                      </a:r>
                      <a:r>
                        <a:rPr lang="en-US" sz="2000" baseline="0" dirty="0" smtClean="0"/>
                        <a:t> </a:t>
                      </a:r>
                      <a:r>
                        <a:rPr lang="en-US" sz="2000" dirty="0" smtClean="0"/>
                        <a:t>Method</a:t>
                      </a:r>
                      <a:endParaRPr lang="en-US" sz="2000" dirty="0"/>
                    </a:p>
                  </a:txBody>
                  <a:tcPr marT="91440" marB="91440">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tcPr>
                </a:tc>
              </a:tr>
              <a:tr h="370840">
                <a:tc>
                  <a:txBody>
                    <a:bodyPr/>
                    <a:lstStyle/>
                    <a:p>
                      <a:r>
                        <a:rPr lang="en-US" dirty="0" smtClean="0">
                          <a:solidFill>
                            <a:schemeClr val="tx1"/>
                          </a:solidFill>
                        </a:rPr>
                        <a:t>Classification/Prediction</a:t>
                      </a:r>
                      <a:endParaRPr lang="en-US" dirty="0">
                        <a:solidFill>
                          <a:schemeClr val="tx1"/>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chemeClr val="tx1"/>
                          </a:solidFill>
                        </a:rPr>
                        <a:t>Structured</a:t>
                      </a:r>
                      <a:endParaRPr lang="en-US" dirty="0">
                        <a:solidFill>
                          <a:schemeClr val="tx1"/>
                        </a:solidFill>
                      </a:endParaRPr>
                    </a:p>
                  </a:txBody>
                  <a:tcPr/>
                </a:tc>
                <a:tc>
                  <a:txBody>
                    <a:bodyPr/>
                    <a:lstStyle/>
                    <a:p>
                      <a:r>
                        <a:rPr lang="en-US" dirty="0" smtClean="0">
                          <a:solidFill>
                            <a:schemeClr val="tx1"/>
                          </a:solidFill>
                        </a:rPr>
                        <a:t>"Grab</a:t>
                      </a:r>
                      <a:r>
                        <a:rPr lang="en-US" baseline="0" dirty="0" smtClean="0">
                          <a:solidFill>
                            <a:schemeClr val="tx1"/>
                          </a:solidFill>
                        </a:rPr>
                        <a:t> and go"</a:t>
                      </a:r>
                      <a:endParaRPr lang="en-US" dirty="0">
                        <a:solidFill>
                          <a:schemeClr val="tx1"/>
                        </a:solidFill>
                      </a:endParaRPr>
                    </a:p>
                  </a:txBody>
                  <a:tcPr/>
                </a:tc>
                <a:tc>
                  <a:txBody>
                    <a:bodyPr/>
                    <a:lstStyle/>
                    <a:p>
                      <a:r>
                        <a:rPr lang="en-US" dirty="0" smtClean="0">
                          <a:solidFill>
                            <a:schemeClr val="tx1"/>
                          </a:solidFill>
                        </a:rPr>
                        <a:t>Classical or Bayesian Statistics</a:t>
                      </a:r>
                      <a:endParaRPr lang="en-US" dirty="0">
                        <a:solidFill>
                          <a:schemeClr val="tx1"/>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A6A6A6"/>
                          </a:solidFill>
                        </a:rPr>
                        <a:t>Causal Inference</a:t>
                      </a: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rgbClr val="000000"/>
                          </a:solidFill>
                        </a:rPr>
                        <a:t>Semi-structured</a:t>
                      </a:r>
                      <a:endParaRPr lang="en-US" dirty="0">
                        <a:solidFill>
                          <a:srgbClr val="000000"/>
                        </a:solidFill>
                      </a:endParaRPr>
                    </a:p>
                  </a:txBody>
                  <a:tcPr/>
                </a:tc>
                <a:tc>
                  <a:txBody>
                    <a:bodyPr/>
                    <a:lstStyle/>
                    <a:p>
                      <a:endParaRPr lang="en-US" dirty="0"/>
                    </a:p>
                  </a:txBody>
                  <a:tcPr/>
                </a:tc>
                <a:tc>
                  <a:txBody>
                    <a:bodyPr/>
                    <a:lstStyle/>
                    <a:p>
                      <a:endParaRPr lang="en-US" dirty="0"/>
                    </a:p>
                  </a:txBody>
                  <a:tcPr>
                    <a:lnR w="12700" cap="flat" cmpd="sng" algn="ctr">
                      <a:solidFill>
                        <a:srgbClr val="4F81BD">
                          <a:lumMod val="75000"/>
                        </a:srgbClr>
                      </a:solidFill>
                      <a:prstDash val="solid"/>
                      <a:round/>
                      <a:headEnd type="none" w="med" len="med"/>
                      <a:tailEnd type="none" w="med" len="med"/>
                    </a:lnR>
                  </a:tcPr>
                </a:tc>
              </a:tr>
              <a:tr h="370840">
                <a:tc>
                  <a:txBody>
                    <a:bodyPr/>
                    <a:lstStyle/>
                    <a:p>
                      <a:endParaRPr lang="en-US" dirty="0"/>
                    </a:p>
                  </a:txBody>
                  <a:tcPr>
                    <a:lnL w="12700" cap="flat" cmpd="sng" algn="ctr">
                      <a:solidFill>
                        <a:srgbClr val="4F81BD">
                          <a:lumMod val="75000"/>
                        </a:srgbClr>
                      </a:solid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r>
                        <a:rPr lang="en-US" dirty="0" smtClean="0">
                          <a:solidFill>
                            <a:srgbClr val="000000"/>
                          </a:solidFill>
                        </a:rPr>
                        <a:t>Unstructured</a:t>
                      </a:r>
                      <a:endParaRPr lang="en-US" dirty="0">
                        <a:solidFill>
                          <a:srgbClr val="000000"/>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p>
                  </a:txBody>
                  <a:tcPr>
                    <a:lnR w="12700" cap="flat" cmpd="sng" algn="ctr">
                      <a:solidFill>
                        <a:srgbClr val="4F81BD">
                          <a:lumMod val="75000"/>
                        </a:srgbClr>
                      </a:solid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r>
            </a:tbl>
          </a:graphicData>
        </a:graphic>
      </p:graphicFrame>
      <p:sp>
        <p:nvSpPr>
          <p:cNvPr id="3" name="Content Placeholder 2"/>
          <p:cNvSpPr>
            <a:spLocks noGrp="1"/>
          </p:cNvSpPr>
          <p:nvPr>
            <p:ph idx="1"/>
          </p:nvPr>
        </p:nvSpPr>
        <p:spPr>
          <a:xfrm>
            <a:off x="1981200" y="4114800"/>
            <a:ext cx="8229600" cy="2294597"/>
          </a:xfrm>
        </p:spPr>
        <p:txBody>
          <a:bodyPr>
            <a:normAutofit/>
          </a:bodyPr>
          <a:lstStyle/>
          <a:p>
            <a:r>
              <a:rPr lang="en-US" sz="1900" dirty="0"/>
              <a:t>data challenges</a:t>
            </a:r>
          </a:p>
          <a:p>
            <a:pPr lvl="1">
              <a:lnSpc>
                <a:spcPct val="100000"/>
              </a:lnSpc>
              <a:spcBef>
                <a:spcPts val="0"/>
              </a:spcBef>
              <a:spcAft>
                <a:spcPts val="0"/>
              </a:spcAft>
            </a:pPr>
            <a:r>
              <a:rPr lang="en-US" sz="1700" dirty="0"/>
              <a:t>quality of EHR data</a:t>
            </a:r>
          </a:p>
          <a:p>
            <a:pPr lvl="1">
              <a:lnSpc>
                <a:spcPct val="100000"/>
              </a:lnSpc>
              <a:spcBef>
                <a:spcPts val="0"/>
              </a:spcBef>
              <a:spcAft>
                <a:spcPts val="0"/>
              </a:spcAft>
            </a:pPr>
            <a:r>
              <a:rPr lang="en-US" sz="1700" dirty="0"/>
              <a:t>quality of data processing (e.g., NLP</a:t>
            </a:r>
            <a:r>
              <a:rPr lang="en-US" sz="1700" dirty="0" smtClean="0"/>
              <a:t>)</a:t>
            </a:r>
          </a:p>
          <a:p>
            <a:r>
              <a:rPr lang="en-US" sz="1900" dirty="0"/>
              <a:t>a</a:t>
            </a:r>
            <a:r>
              <a:rPr lang="en-US" sz="1900" dirty="0" smtClean="0"/>
              <a:t>nalysis challenges</a:t>
            </a:r>
          </a:p>
          <a:p>
            <a:pPr lvl="1">
              <a:lnSpc>
                <a:spcPct val="100000"/>
              </a:lnSpc>
              <a:spcBef>
                <a:spcPts val="0"/>
              </a:spcBef>
              <a:spcAft>
                <a:spcPts val="0"/>
              </a:spcAft>
            </a:pPr>
            <a:r>
              <a:rPr lang="en-US" sz="1700" dirty="0"/>
              <a:t>n</a:t>
            </a:r>
            <a:r>
              <a:rPr lang="en-US" sz="1700" dirty="0" smtClean="0"/>
              <a:t>eed epi/</a:t>
            </a:r>
            <a:r>
              <a:rPr lang="en-US" sz="1700" dirty="0" err="1" smtClean="0"/>
              <a:t>biostat</a:t>
            </a:r>
            <a:r>
              <a:rPr lang="en-US" sz="1700" dirty="0" smtClean="0"/>
              <a:t> expertise</a:t>
            </a:r>
          </a:p>
          <a:p>
            <a:pPr lvl="1">
              <a:lnSpc>
                <a:spcPct val="100000"/>
              </a:lnSpc>
              <a:spcBef>
                <a:spcPts val="0"/>
              </a:spcBef>
              <a:spcAft>
                <a:spcPts val="0"/>
              </a:spcAft>
            </a:pPr>
            <a:r>
              <a:rPr lang="en-US" sz="1700" dirty="0" smtClean="0"/>
              <a:t>combining with up-to-date evidence</a:t>
            </a:r>
            <a:endParaRPr lang="en-US" sz="1700" dirty="0"/>
          </a:p>
        </p:txBody>
      </p:sp>
      <p:grpSp>
        <p:nvGrpSpPr>
          <p:cNvPr id="4" name="Group 3"/>
          <p:cNvGrpSpPr/>
          <p:nvPr/>
        </p:nvGrpSpPr>
        <p:grpSpPr>
          <a:xfrm>
            <a:off x="1841500" y="455146"/>
            <a:ext cx="8585200" cy="992655"/>
            <a:chOff x="317500" y="455145"/>
            <a:chExt cx="8712200" cy="992655"/>
          </a:xfrm>
        </p:grpSpPr>
        <p:pic>
          <p:nvPicPr>
            <p:cNvPr id="7" name="Picture 6" descr="Screen Shot 2015-09-29 at 5.31.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495300"/>
              <a:ext cx="5969000" cy="952500"/>
            </a:xfrm>
            <a:prstGeom prst="rect">
              <a:avLst/>
            </a:prstGeom>
          </p:spPr>
        </p:pic>
        <p:sp>
          <p:nvSpPr>
            <p:cNvPr id="8" name="Rectangle 7"/>
            <p:cNvSpPr/>
            <p:nvPr/>
          </p:nvSpPr>
          <p:spPr>
            <a:xfrm>
              <a:off x="317500" y="455145"/>
              <a:ext cx="8712200" cy="992655"/>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1100138" y="1643063"/>
            <a:ext cx="10201275"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76913" y="3991657"/>
            <a:ext cx="5524500" cy="2039699"/>
            <a:chOff x="5776913" y="3991657"/>
            <a:chExt cx="5524500" cy="203969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913" y="4353704"/>
              <a:ext cx="5524500" cy="16776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913" y="3991657"/>
              <a:ext cx="903288" cy="415623"/>
            </a:xfrm>
            <a:prstGeom prst="rect">
              <a:avLst/>
            </a:prstGeom>
          </p:spPr>
        </p:pic>
      </p:grpSp>
      <p:sp>
        <p:nvSpPr>
          <p:cNvPr id="11"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0472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425" y="1614488"/>
            <a:ext cx="10215563"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r="4336" b="18955"/>
          <a:stretch/>
        </p:blipFill>
        <p:spPr>
          <a:xfrm>
            <a:off x="2209800" y="444500"/>
            <a:ext cx="3687712" cy="1295400"/>
          </a:xfrm>
          <a:prstGeom prst="rect">
            <a:avLst/>
          </a:prstGeom>
          <a:ln>
            <a:solidFill>
              <a:schemeClr val="bg2">
                <a:lumMod val="60000"/>
                <a:lumOff val="40000"/>
              </a:schemeClr>
            </a:solidFill>
          </a:ln>
          <a:effectLst>
            <a:outerShdw blurRad="50800" dist="38100" dir="2700000" algn="tl" rotWithShape="0">
              <a:srgbClr val="000000">
                <a:alpha val="43000"/>
              </a:srgbClr>
            </a:outerShdw>
          </a:effectLst>
        </p:spPr>
      </p:pic>
      <p:pic>
        <p:nvPicPr>
          <p:cNvPr id="5" name="Picture 4" descr="twi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700" y="622300"/>
            <a:ext cx="787400" cy="787400"/>
          </a:xfrm>
          <a:prstGeom prst="rect">
            <a:avLst/>
          </a:prstGeom>
        </p:spPr>
      </p:pic>
      <p:pic>
        <p:nvPicPr>
          <p:cNvPr id="7" name="Picture 6" descr="Screen Shot 2015-09-26 at 12.51.37 PM.png"/>
          <p:cNvPicPr>
            <a:picLocks noChangeAspect="1"/>
          </p:cNvPicPr>
          <p:nvPr/>
        </p:nvPicPr>
        <p:blipFill rotWithShape="1">
          <a:blip r:embed="rId5">
            <a:extLst>
              <a:ext uri="{28A0092B-C50C-407E-A947-70E740481C1C}">
                <a14:useLocalDpi xmlns:a14="http://schemas.microsoft.com/office/drawing/2010/main" val="0"/>
              </a:ext>
            </a:extLst>
          </a:blip>
          <a:srcRect t="3072"/>
          <a:stretch/>
        </p:blipFill>
        <p:spPr>
          <a:xfrm>
            <a:off x="1913552" y="3200400"/>
            <a:ext cx="4817448" cy="2032000"/>
          </a:xfrm>
          <a:prstGeom prst="rect">
            <a:avLst/>
          </a:prstGeom>
          <a:ln>
            <a:solidFill>
              <a:srgbClr val="BFBFBF"/>
            </a:solidFill>
          </a:ln>
        </p:spPr>
      </p:pic>
      <p:grpSp>
        <p:nvGrpSpPr>
          <p:cNvPr id="11" name="Group 10"/>
          <p:cNvGrpSpPr/>
          <p:nvPr/>
        </p:nvGrpSpPr>
        <p:grpSpPr>
          <a:xfrm>
            <a:off x="7143750" y="2605744"/>
            <a:ext cx="3517900" cy="3251201"/>
            <a:chOff x="5987707" y="4343399"/>
            <a:chExt cx="2584793" cy="2362201"/>
          </a:xfrm>
        </p:grpSpPr>
        <p:pic>
          <p:nvPicPr>
            <p:cNvPr id="8" name="Picture 7" descr="Screen Shot 2015-09-26 at 1.05.1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7707" y="4343399"/>
              <a:ext cx="2584793" cy="2362201"/>
            </a:xfrm>
            <a:prstGeom prst="rect">
              <a:avLst/>
            </a:prstGeom>
          </p:spPr>
        </p:pic>
        <p:sp>
          <p:nvSpPr>
            <p:cNvPr id="9" name="TextBox 8"/>
            <p:cNvSpPr txBox="1"/>
            <p:nvPr/>
          </p:nvSpPr>
          <p:spPr>
            <a:xfrm>
              <a:off x="6808868" y="5044679"/>
              <a:ext cx="1241072" cy="469600"/>
            </a:xfrm>
            <a:prstGeom prst="rect">
              <a:avLst/>
            </a:prstGeom>
            <a:solidFill>
              <a:schemeClr val="accent1">
                <a:lumMod val="75000"/>
              </a:schemeClr>
            </a:solidFill>
          </p:spPr>
          <p:txBody>
            <a:bodyPr wrap="square" rtlCol="0">
              <a:spAutoFit/>
            </a:bodyPr>
            <a:lstStyle/>
            <a:p>
              <a:pPr algn="ctr"/>
              <a:r>
                <a:rPr lang="en-US" dirty="0">
                  <a:solidFill>
                    <a:schemeClr val="bg1"/>
                  </a:solidFill>
                </a:rPr>
                <a:t>Accuracy 70%</a:t>
              </a:r>
            </a:p>
            <a:p>
              <a:pPr algn="ctr"/>
              <a:r>
                <a:rPr lang="en-US" dirty="0">
                  <a:solidFill>
                    <a:schemeClr val="bg1"/>
                  </a:solidFill>
                </a:rPr>
                <a:t>PPV 74%</a:t>
              </a:r>
            </a:p>
          </p:txBody>
        </p:sp>
      </p:grpSp>
      <p:sp>
        <p:nvSpPr>
          <p:cNvPr id="10" name="TextBox 9"/>
          <p:cNvSpPr txBox="1"/>
          <p:nvPr/>
        </p:nvSpPr>
        <p:spPr>
          <a:xfrm>
            <a:off x="2146301" y="1817728"/>
            <a:ext cx="7975600" cy="584776"/>
          </a:xfrm>
          <a:prstGeom prst="rect">
            <a:avLst/>
          </a:prstGeom>
          <a:noFill/>
        </p:spPr>
        <p:txBody>
          <a:bodyPr wrap="square" rtlCol="0">
            <a:spAutoFit/>
          </a:bodyPr>
          <a:lstStyle/>
          <a:p>
            <a:r>
              <a:rPr lang="en-US" sz="1600" b="1" dirty="0"/>
              <a:t>Predicting Depression via Social Media.</a:t>
            </a:r>
            <a:r>
              <a:rPr lang="en-US" sz="1600" dirty="0"/>
              <a:t> De </a:t>
            </a:r>
            <a:r>
              <a:rPr lang="en-US" sz="1600" dirty="0" err="1"/>
              <a:t>Choudhury</a:t>
            </a:r>
            <a:r>
              <a:rPr lang="en-US" sz="1600" dirty="0"/>
              <a:t>, M et al. Proceedings of the Seventh International AAAI Conference on Weblogs and Social Media, p 128-137.</a:t>
            </a:r>
            <a:endParaRPr lang="en-US" dirty="0"/>
          </a:p>
        </p:txBody>
      </p:sp>
      <p:sp>
        <p:nvSpPr>
          <p:cNvPr id="12"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13"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7205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425" y="1614488"/>
            <a:ext cx="10215563"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nvPr>
        </p:nvGraphicFramePr>
        <p:xfrm>
          <a:off x="2225794" y="2734849"/>
          <a:ext cx="7836748" cy="2687320"/>
        </p:xfrm>
        <a:graphic>
          <a:graphicData uri="http://schemas.openxmlformats.org/drawingml/2006/table">
            <a:tbl>
              <a:tblPr firstRow="1" bandRow="1">
                <a:tableStyleId>{5C22544A-7EE6-4342-B048-85BDC9FD1C3A}</a:tableStyleId>
              </a:tblPr>
              <a:tblGrid>
                <a:gridCol w="1959187"/>
                <a:gridCol w="1959187"/>
                <a:gridCol w="1959187"/>
                <a:gridCol w="1959187"/>
              </a:tblGrid>
              <a:tr h="370840">
                <a:tc>
                  <a:txBody>
                    <a:bodyPr/>
                    <a:lstStyle/>
                    <a:p>
                      <a:pPr algn="ctr"/>
                      <a:r>
                        <a:rPr lang="en-US" sz="2000" dirty="0" smtClean="0"/>
                        <a:t>Analytic Intent</a:t>
                      </a:r>
                      <a:endParaRPr lang="en-US" sz="2000" dirty="0"/>
                    </a:p>
                  </a:txBody>
                  <a:tcPr marT="91440" marB="91440">
                    <a:lnL w="12700" cap="flat" cmpd="sng" algn="ctr">
                      <a:solidFill>
                        <a:srgbClr val="4F81BD">
                          <a:lumMod val="75000"/>
                        </a:srgbClr>
                      </a:solidFill>
                      <a:prstDash val="solid"/>
                      <a:round/>
                      <a:headEnd type="none" w="med" len="med"/>
                      <a:tailEnd type="none" w="med" len="med"/>
                    </a:lnL>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Data Source</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"Study" Design</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Analytic</a:t>
                      </a:r>
                      <a:r>
                        <a:rPr lang="en-US" sz="2000" baseline="0" dirty="0" smtClean="0"/>
                        <a:t> </a:t>
                      </a:r>
                      <a:r>
                        <a:rPr lang="en-US" sz="2000" dirty="0" smtClean="0"/>
                        <a:t>Method</a:t>
                      </a:r>
                      <a:endParaRPr lang="en-US" sz="2000" dirty="0"/>
                    </a:p>
                  </a:txBody>
                  <a:tcPr marT="91440" marB="91440">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tcPr>
                </a:tc>
              </a:tr>
              <a:tr h="370840">
                <a:tc>
                  <a:txBody>
                    <a:bodyPr/>
                    <a:lstStyle/>
                    <a:p>
                      <a:r>
                        <a:rPr lang="en-US" dirty="0" smtClean="0">
                          <a:solidFill>
                            <a:srgbClr val="000000"/>
                          </a:solidFill>
                        </a:rPr>
                        <a:t>Classification/Prediction</a:t>
                      </a:r>
                      <a:endParaRPr lang="en-US" dirty="0">
                        <a:solidFill>
                          <a:srgbClr val="000000"/>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rgbClr val="A6A6A6"/>
                          </a:solidFill>
                        </a:rPr>
                        <a:t>Structured</a:t>
                      </a:r>
                      <a:endParaRPr lang="en-US" dirty="0">
                        <a:solidFill>
                          <a:srgbClr val="A6A6A6"/>
                        </a:solidFill>
                      </a:endParaRPr>
                    </a:p>
                  </a:txBody>
                  <a:tcPr/>
                </a:tc>
                <a:tc>
                  <a:txBody>
                    <a:bodyPr/>
                    <a:lstStyle/>
                    <a:p>
                      <a:r>
                        <a:rPr lang="en-US" dirty="0" smtClean="0">
                          <a:solidFill>
                            <a:srgbClr val="000000"/>
                          </a:solidFill>
                        </a:rPr>
                        <a:t>"Grab</a:t>
                      </a:r>
                      <a:r>
                        <a:rPr lang="en-US" baseline="0" dirty="0" smtClean="0">
                          <a:solidFill>
                            <a:srgbClr val="000000"/>
                          </a:solidFill>
                        </a:rPr>
                        <a:t> and go"</a:t>
                      </a:r>
                      <a:endParaRPr lang="en-US" dirty="0">
                        <a:solidFill>
                          <a:srgbClr val="000000"/>
                        </a:solidFill>
                      </a:endParaRPr>
                    </a:p>
                  </a:txBody>
                  <a:tcPr/>
                </a:tc>
                <a:tc>
                  <a:txBody>
                    <a:bodyPr/>
                    <a:lstStyle/>
                    <a:p>
                      <a:r>
                        <a:rPr lang="en-US" dirty="0" smtClean="0">
                          <a:solidFill>
                            <a:srgbClr val="A6A6A6"/>
                          </a:solidFill>
                        </a:rPr>
                        <a:t>Classical or Bayesian Statistics</a:t>
                      </a:r>
                      <a:endParaRPr lang="en-US" dirty="0">
                        <a:solidFill>
                          <a:srgbClr val="A6A6A6"/>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r>
                        <a:rPr lang="en-US" dirty="0" smtClean="0">
                          <a:solidFill>
                            <a:schemeClr val="bg1">
                              <a:lumMod val="65000"/>
                            </a:schemeClr>
                          </a:solidFill>
                        </a:rPr>
                        <a:t>Causal Inference</a:t>
                      </a:r>
                      <a:endParaRPr lang="en-US" dirty="0">
                        <a:solidFill>
                          <a:schemeClr val="bg1">
                            <a:lumMod val="65000"/>
                          </a:schemeClr>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rgbClr val="A6A6A6"/>
                          </a:solidFill>
                        </a:rPr>
                        <a:t>Semi-structured</a:t>
                      </a:r>
                      <a:endParaRPr lang="en-US" dirty="0">
                        <a:solidFill>
                          <a:srgbClr val="A6A6A6"/>
                        </a:solidFill>
                      </a:endParaRPr>
                    </a:p>
                  </a:txBody>
                  <a:tcPr/>
                </a:tc>
                <a:tc>
                  <a:txBody>
                    <a:bodyPr/>
                    <a:lstStyle/>
                    <a:p>
                      <a:endParaRPr lang="en-US" dirty="0">
                        <a:solidFill>
                          <a:srgbClr val="000000"/>
                        </a:solidFill>
                      </a:endParaRPr>
                    </a:p>
                  </a:txBody>
                  <a:tcPr/>
                </a:tc>
                <a:tc>
                  <a:txBody>
                    <a:bodyPr/>
                    <a:lstStyle/>
                    <a:p>
                      <a:r>
                        <a:rPr lang="en-US" dirty="0" smtClean="0">
                          <a:solidFill>
                            <a:srgbClr val="000000"/>
                          </a:solidFill>
                        </a:rPr>
                        <a:t>NLP,</a:t>
                      </a:r>
                      <a:r>
                        <a:rPr lang="en-US" baseline="0" dirty="0" smtClean="0">
                          <a:solidFill>
                            <a:srgbClr val="000000"/>
                          </a:solidFill>
                        </a:rPr>
                        <a:t> SVM, automated sentiment and affect analysis…</a:t>
                      </a:r>
                      <a:endParaRPr lang="en-US" dirty="0">
                        <a:solidFill>
                          <a:srgbClr val="000000"/>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endParaRPr lang="en-US" dirty="0">
                        <a:solidFill>
                          <a:srgbClr val="000000"/>
                        </a:solidFill>
                      </a:endParaRPr>
                    </a:p>
                  </a:txBody>
                  <a:tcPr>
                    <a:lnL w="12700" cap="flat" cmpd="sng" algn="ctr">
                      <a:solidFill>
                        <a:srgbClr val="4F81BD">
                          <a:lumMod val="75000"/>
                        </a:srgbClr>
                      </a:solid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r>
                        <a:rPr lang="en-US" dirty="0" smtClean="0">
                          <a:solidFill>
                            <a:srgbClr val="000000"/>
                          </a:solidFill>
                        </a:rPr>
                        <a:t>Unstructured</a:t>
                      </a:r>
                      <a:endParaRPr lang="en-US" dirty="0">
                        <a:solidFill>
                          <a:srgbClr val="000000"/>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solidFill>
                          <a:srgbClr val="000000"/>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solidFill>
                          <a:srgbClr val="000000"/>
                        </a:solidFill>
                      </a:endParaRPr>
                    </a:p>
                  </a:txBody>
                  <a:tcPr>
                    <a:lnR w="12700" cap="flat" cmpd="sng" algn="ctr">
                      <a:solidFill>
                        <a:srgbClr val="4F81BD">
                          <a:lumMod val="75000"/>
                        </a:srgbClr>
                      </a:solid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r>
            </a:tbl>
          </a:graphicData>
        </a:graphic>
      </p:graphicFrame>
      <p:pic>
        <p:nvPicPr>
          <p:cNvPr id="12" name="Picture 11"/>
          <p:cNvPicPr>
            <a:picLocks noChangeAspect="1"/>
          </p:cNvPicPr>
          <p:nvPr/>
        </p:nvPicPr>
        <p:blipFill rotWithShape="1">
          <a:blip r:embed="rId3"/>
          <a:srcRect r="4336" b="18955"/>
          <a:stretch/>
        </p:blipFill>
        <p:spPr>
          <a:xfrm>
            <a:off x="2209800" y="444500"/>
            <a:ext cx="3687712" cy="1295400"/>
          </a:xfrm>
          <a:prstGeom prst="rect">
            <a:avLst/>
          </a:prstGeom>
          <a:ln>
            <a:solidFill>
              <a:schemeClr val="bg2">
                <a:lumMod val="60000"/>
                <a:lumOff val="40000"/>
              </a:schemeClr>
            </a:solidFill>
          </a:ln>
          <a:effectLst>
            <a:outerShdw blurRad="50800" dist="38100" dir="2700000" algn="tl" rotWithShape="0">
              <a:srgbClr val="000000">
                <a:alpha val="43000"/>
              </a:srgbClr>
            </a:outerShdw>
          </a:effectLst>
        </p:spPr>
      </p:pic>
      <p:pic>
        <p:nvPicPr>
          <p:cNvPr id="13" name="Picture 12" descr="twi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700" y="622300"/>
            <a:ext cx="787400" cy="787400"/>
          </a:xfrm>
          <a:prstGeom prst="rect">
            <a:avLst/>
          </a:prstGeom>
        </p:spPr>
      </p:pic>
      <p:sp>
        <p:nvSpPr>
          <p:cNvPr id="14" name="TextBox 13"/>
          <p:cNvSpPr txBox="1"/>
          <p:nvPr/>
        </p:nvSpPr>
        <p:spPr>
          <a:xfrm>
            <a:off x="2146301" y="1817728"/>
            <a:ext cx="7975600" cy="584776"/>
          </a:xfrm>
          <a:prstGeom prst="rect">
            <a:avLst/>
          </a:prstGeom>
          <a:noFill/>
        </p:spPr>
        <p:txBody>
          <a:bodyPr wrap="square" rtlCol="0">
            <a:spAutoFit/>
          </a:bodyPr>
          <a:lstStyle/>
          <a:p>
            <a:r>
              <a:rPr lang="en-US" sz="1600" b="1" dirty="0"/>
              <a:t>Predicting Depression via Social Media.</a:t>
            </a:r>
            <a:r>
              <a:rPr lang="en-US" sz="1600" dirty="0"/>
              <a:t> De </a:t>
            </a:r>
            <a:r>
              <a:rPr lang="en-US" sz="1600" dirty="0" err="1"/>
              <a:t>Choudhury</a:t>
            </a:r>
            <a:r>
              <a:rPr lang="en-US" sz="1600" dirty="0"/>
              <a:t>, M et al. Proceedings of the Seventh International AAAI Conference on Weblogs and Social Media, p 128-137.</a:t>
            </a:r>
            <a:endParaRPr lang="en-US"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a:t>January </a:t>
            </a:r>
            <a:r>
              <a:rPr lang="en-US" dirty="0" smtClean="0"/>
              <a:t>9, 2018: </a:t>
            </a:r>
            <a:r>
              <a:rPr lang="en-US" dirty="0"/>
              <a:t>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775873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t>Classification/Prediction Study Designs</a:t>
            </a:r>
            <a:endParaRPr lang="en-US" dirty="0"/>
          </a:p>
        </p:txBody>
      </p:sp>
      <p:pic>
        <p:nvPicPr>
          <p:cNvPr id="4" name="Picture 3"/>
          <p:cNvPicPr>
            <a:picLocks noChangeAspect="1"/>
          </p:cNvPicPr>
          <p:nvPr/>
        </p:nvPicPr>
        <p:blipFill>
          <a:blip r:embed="rId3"/>
          <a:stretch>
            <a:fillRect/>
          </a:stretch>
        </p:blipFill>
        <p:spPr>
          <a:xfrm>
            <a:off x="2760187" y="1928813"/>
            <a:ext cx="6414138" cy="4291642"/>
          </a:xfrm>
          <a:prstGeom prst="rect">
            <a:avLst/>
          </a:prstGeom>
        </p:spPr>
      </p:pic>
      <p:sp>
        <p:nvSpPr>
          <p:cNvPr id="5"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65488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79992" y="1895094"/>
            <a:ext cx="7292975" cy="4705350"/>
            <a:chOff x="2479992" y="1895094"/>
            <a:chExt cx="7292975" cy="4705350"/>
          </a:xfrm>
        </p:grpSpPr>
        <p:pic>
          <p:nvPicPr>
            <p:cNvPr id="6" name="Picture 5"/>
            <p:cNvPicPr>
              <a:picLocks noChangeAspect="1"/>
            </p:cNvPicPr>
            <p:nvPr/>
          </p:nvPicPr>
          <p:blipFill>
            <a:blip r:embed="rId3"/>
            <a:stretch>
              <a:fillRect/>
            </a:stretch>
          </p:blipFill>
          <p:spPr>
            <a:xfrm>
              <a:off x="2479992" y="1895094"/>
              <a:ext cx="7292975" cy="4705350"/>
            </a:xfrm>
            <a:prstGeom prst="rect">
              <a:avLst/>
            </a:prstGeom>
          </p:spPr>
        </p:pic>
        <p:sp>
          <p:nvSpPr>
            <p:cNvPr id="2" name="Rectangle 1"/>
            <p:cNvSpPr/>
            <p:nvPr/>
          </p:nvSpPr>
          <p:spPr>
            <a:xfrm>
              <a:off x="4459898" y="5344850"/>
              <a:ext cx="1947081" cy="1255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64637" y="5056632"/>
              <a:ext cx="298105" cy="41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normAutofit/>
          </a:bodyPr>
          <a:lstStyle/>
          <a:p>
            <a:r>
              <a:rPr lang="en-US" dirty="0" smtClean="0"/>
              <a:t>Machine Learning for Causality</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351" b="34376"/>
          <a:stretch/>
        </p:blipFill>
        <p:spPr>
          <a:xfrm>
            <a:off x="4081780" y="6327648"/>
            <a:ext cx="3964940" cy="430530"/>
          </a:xfrm>
          <a:prstGeom prst="rect">
            <a:avLst/>
          </a:prstGeom>
          <a:ln>
            <a:noFill/>
          </a:ln>
        </p:spPr>
      </p:pic>
      <p:sp>
        <p:nvSpPr>
          <p:cNvPr id="9"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0"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16139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37531" y="255120"/>
            <a:ext cx="8712200" cy="1167648"/>
            <a:chOff x="317500" y="455145"/>
            <a:chExt cx="8712200" cy="1167648"/>
          </a:xfrm>
        </p:grpSpPr>
        <p:pic>
          <p:nvPicPr>
            <p:cNvPr id="8" name="Picture 7" descr="Screen Shot 2015-10-03 at 12.5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508000"/>
              <a:ext cx="8216900" cy="1114793"/>
            </a:xfrm>
            <a:prstGeom prst="rect">
              <a:avLst/>
            </a:prstGeom>
          </p:spPr>
        </p:pic>
        <p:sp>
          <p:nvSpPr>
            <p:cNvPr id="9" name="Rectangle 8"/>
            <p:cNvSpPr/>
            <p:nvPr/>
          </p:nvSpPr>
          <p:spPr>
            <a:xfrm>
              <a:off x="317500" y="455145"/>
              <a:ext cx="8712200" cy="11303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1057275" y="1622793"/>
            <a:ext cx="10272713" cy="22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5-09-26 at 5.53.43 PM.png"/>
          <p:cNvPicPr>
            <a:picLocks noChangeAspect="1"/>
          </p:cNvPicPr>
          <p:nvPr/>
        </p:nvPicPr>
        <p:blipFill rotWithShape="1">
          <a:blip r:embed="rId4">
            <a:extLst>
              <a:ext uri="{28A0092B-C50C-407E-A947-70E740481C1C}">
                <a14:useLocalDpi xmlns:a14="http://schemas.microsoft.com/office/drawing/2010/main" val="0"/>
              </a:ext>
            </a:extLst>
          </a:blip>
          <a:srcRect l="1516" t="1820" r="19987" b="11711"/>
          <a:stretch/>
        </p:blipFill>
        <p:spPr>
          <a:xfrm>
            <a:off x="3286124" y="1622793"/>
            <a:ext cx="5815013" cy="4630973"/>
          </a:xfrm>
          <a:prstGeom prst="rect">
            <a:avLst/>
          </a:prstGeom>
        </p:spPr>
      </p:pic>
      <p:sp>
        <p:nvSpPr>
          <p:cNvPr id="10"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1"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367800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7275" y="1622793"/>
            <a:ext cx="10272713" cy="22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1651000" y="1884319"/>
          <a:ext cx="8775702" cy="1392786"/>
        </p:xfrm>
        <a:graphic>
          <a:graphicData uri="http://schemas.openxmlformats.org/drawingml/2006/table">
            <a:tbl>
              <a:tblPr firstRow="1" bandRow="1">
                <a:tableStyleId>{5C22544A-7EE6-4342-B048-85BDC9FD1C3A}</a:tableStyleId>
              </a:tblPr>
              <a:tblGrid>
                <a:gridCol w="1462617"/>
                <a:gridCol w="1462617"/>
                <a:gridCol w="1462617"/>
                <a:gridCol w="1462617"/>
                <a:gridCol w="1462617"/>
                <a:gridCol w="1462617"/>
              </a:tblGrid>
              <a:tr h="614745">
                <a:tc>
                  <a:txBody>
                    <a:bodyPr/>
                    <a:lstStyle/>
                    <a:p>
                      <a:pPr algn="ctr"/>
                      <a:r>
                        <a:rPr lang="en-US" sz="1800" dirty="0" smtClean="0"/>
                        <a:t>EHR</a:t>
                      </a:r>
                      <a:endParaRPr lang="en-US" sz="1800" dirty="0"/>
                    </a:p>
                  </a:txBody>
                  <a:tcPr>
                    <a:lnL w="12700" cap="flat" cmpd="sng" algn="ctr">
                      <a:solidFill>
                        <a:srgbClr val="4F81BD">
                          <a:lumMod val="75000"/>
                        </a:srgbClr>
                      </a:solidFill>
                      <a:prstDash val="solid"/>
                      <a:round/>
                      <a:headEnd type="none" w="med" len="med"/>
                      <a:tailEnd type="none" w="med" len="med"/>
                    </a:lnL>
                    <a:lnT w="12700" cap="flat" cmpd="sng" algn="ctr">
                      <a:solidFill>
                        <a:srgbClr val="4F81BD">
                          <a:lumMod val="75000"/>
                        </a:srgbClr>
                      </a:solidFill>
                      <a:prstDash val="solid"/>
                      <a:round/>
                      <a:headEnd type="none" w="med" len="med"/>
                      <a:tailEnd type="none" w="med" len="med"/>
                    </a:lnT>
                  </a:tcPr>
                </a:tc>
                <a:tc>
                  <a:txBody>
                    <a:bodyPr/>
                    <a:lstStyle/>
                    <a:p>
                      <a:pPr algn="ctr"/>
                      <a:r>
                        <a:rPr lang="en-US" sz="1800" dirty="0" smtClean="0"/>
                        <a:t>Patients</a:t>
                      </a:r>
                      <a:endParaRPr lang="en-US" sz="1800" dirty="0"/>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en-US" sz="1800" dirty="0" smtClean="0"/>
                        <a:t>Encounters</a:t>
                      </a:r>
                      <a:endParaRPr lang="en-US" sz="1800" dirty="0"/>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en-US" sz="1800" dirty="0" smtClean="0"/>
                        <a:t>ICD-9 Diagnoses</a:t>
                      </a:r>
                      <a:endParaRPr lang="en-US" sz="1800" dirty="0"/>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en-US" sz="1800" dirty="0" smtClean="0"/>
                        <a:t>Prescriptions</a:t>
                      </a:r>
                      <a:endParaRPr lang="en-US" sz="1800" dirty="0"/>
                    </a:p>
                  </a:txBody>
                  <a:tcPr>
                    <a:lnT w="12700" cap="flat" cmpd="sng" algn="ctr">
                      <a:solidFill>
                        <a:srgbClr val="4F81BD">
                          <a:lumMod val="75000"/>
                        </a:srgbClr>
                      </a:solidFill>
                      <a:prstDash val="solid"/>
                      <a:round/>
                      <a:headEnd type="none" w="med" len="med"/>
                      <a:tailEnd type="none" w="med" len="med"/>
                    </a:lnT>
                  </a:tcPr>
                </a:tc>
                <a:tc>
                  <a:txBody>
                    <a:bodyPr/>
                    <a:lstStyle/>
                    <a:p>
                      <a:pPr algn="ctr"/>
                      <a:r>
                        <a:rPr lang="en-US" sz="1800" dirty="0" smtClean="0"/>
                        <a:t>Unstructured Notes</a:t>
                      </a:r>
                      <a:endParaRPr lang="en-US" sz="1800" dirty="0"/>
                    </a:p>
                  </a:txBody>
                  <a:tcPr>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tcPr>
                </a:tc>
              </a:tr>
              <a:tr h="322009">
                <a:tc>
                  <a:txBody>
                    <a:bodyPr/>
                    <a:lstStyle/>
                    <a:p>
                      <a:r>
                        <a:rPr lang="en-US" sz="1600" dirty="0" smtClean="0"/>
                        <a:t>Stanford</a:t>
                      </a:r>
                      <a:endParaRPr lang="en-US" sz="1600" dirty="0"/>
                    </a:p>
                  </a:txBody>
                  <a:tcPr>
                    <a:lnL w="12700" cap="flat" cmpd="sng" algn="ctr">
                      <a:solidFill>
                        <a:srgbClr val="4F81BD">
                          <a:lumMod val="75000"/>
                        </a:srgbClr>
                      </a:solidFill>
                      <a:prstDash val="solid"/>
                      <a:round/>
                      <a:headEnd type="none" w="med" len="med"/>
                      <a:tailEnd type="none" w="med" len="med"/>
                    </a:lnL>
                  </a:tcPr>
                </a:tc>
                <a:tc>
                  <a:txBody>
                    <a:bodyPr/>
                    <a:lstStyle/>
                    <a:p>
                      <a:pPr algn="ctr"/>
                      <a:r>
                        <a:rPr lang="en-US" sz="1600" dirty="0" smtClean="0"/>
                        <a:t>1.8 m</a:t>
                      </a:r>
                      <a:endParaRPr lang="en-US" sz="1600" dirty="0"/>
                    </a:p>
                  </a:txBody>
                  <a:tcPr/>
                </a:tc>
                <a:tc>
                  <a:txBody>
                    <a:bodyPr/>
                    <a:lstStyle/>
                    <a:p>
                      <a:pPr algn="ctr"/>
                      <a:r>
                        <a:rPr lang="en-US" sz="1600" dirty="0" smtClean="0"/>
                        <a:t>19 m</a:t>
                      </a:r>
                      <a:endParaRPr lang="en-US" sz="1600" dirty="0"/>
                    </a:p>
                  </a:txBody>
                  <a:tcPr>
                    <a:lnB w="12700" cap="flat" cmpd="sng" algn="ctr">
                      <a:noFill/>
                      <a:prstDash val="solid"/>
                      <a:round/>
                      <a:headEnd type="none" w="med" len="med"/>
                      <a:tailEnd type="none" w="med" len="med"/>
                    </a:lnB>
                  </a:tcPr>
                </a:tc>
                <a:tc>
                  <a:txBody>
                    <a:bodyPr/>
                    <a:lstStyle/>
                    <a:p>
                      <a:pPr algn="ctr"/>
                      <a:r>
                        <a:rPr lang="en-US" sz="1600" dirty="0" smtClean="0"/>
                        <a:t>35 m</a:t>
                      </a:r>
                      <a:endParaRPr lang="en-US" sz="1600" dirty="0"/>
                    </a:p>
                  </a:txBody>
                  <a:tcPr/>
                </a:tc>
                <a:tc>
                  <a:txBody>
                    <a:bodyPr/>
                    <a:lstStyle/>
                    <a:p>
                      <a:pPr algn="ctr"/>
                      <a:endParaRPr lang="en-US" sz="1600" dirty="0"/>
                    </a:p>
                  </a:txBody>
                  <a:tcPr/>
                </a:tc>
                <a:tc>
                  <a:txBody>
                    <a:bodyPr/>
                    <a:lstStyle/>
                    <a:p>
                      <a:pPr algn="ctr"/>
                      <a:r>
                        <a:rPr lang="en-US" sz="1600" dirty="0" smtClean="0"/>
                        <a:t>11 m</a:t>
                      </a:r>
                      <a:endParaRPr lang="en-US" sz="1600" dirty="0"/>
                    </a:p>
                  </a:txBody>
                  <a:tcPr>
                    <a:lnR w="12700" cap="flat" cmpd="sng" algn="ctr">
                      <a:solidFill>
                        <a:srgbClr val="4F81BD">
                          <a:lumMod val="75000"/>
                        </a:srgbClr>
                      </a:solidFill>
                      <a:prstDash val="solid"/>
                      <a:round/>
                      <a:headEnd type="none" w="med" len="med"/>
                      <a:tailEnd type="none" w="med" len="med"/>
                    </a:lnR>
                  </a:tcPr>
                </a:tc>
              </a:tr>
              <a:tr h="417426">
                <a:tc>
                  <a:txBody>
                    <a:bodyPr/>
                    <a:lstStyle/>
                    <a:p>
                      <a:r>
                        <a:rPr lang="en-US" sz="1600" dirty="0" smtClean="0"/>
                        <a:t>Practice Fusion</a:t>
                      </a:r>
                      <a:endParaRPr lang="en-US" sz="1600" dirty="0"/>
                    </a:p>
                  </a:txBody>
                  <a:tcPr>
                    <a:lnL w="12700" cap="flat" cmpd="sng" algn="ctr">
                      <a:solidFill>
                        <a:srgbClr val="4F81BD">
                          <a:lumMod val="75000"/>
                        </a:srgbClr>
                      </a:solid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pPr algn="ctr"/>
                      <a:r>
                        <a:rPr lang="en-US" sz="1600" dirty="0" smtClean="0"/>
                        <a:t>1.1 m</a:t>
                      </a:r>
                      <a:endParaRPr lang="en-US" sz="1600" dirty="0"/>
                    </a:p>
                  </a:txBody>
                  <a:tcPr>
                    <a:lnR w="12700" cap="flat" cmpd="sng" algn="ctr">
                      <a:no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c>
                  <a:txBody>
                    <a:bodyPr/>
                    <a:lstStyle/>
                    <a:p>
                      <a:pPr algn="ct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tcPr>
                </a:tc>
                <a:tc>
                  <a:txBody>
                    <a:bodyPr/>
                    <a:lstStyle/>
                    <a:p>
                      <a:pPr algn="ctr"/>
                      <a:r>
                        <a:rPr lang="en-US" sz="1600" dirty="0" smtClean="0"/>
                        <a:t>5.5 m</a:t>
                      </a:r>
                      <a:endParaRPr lang="en-US" sz="1600" dirty="0"/>
                    </a:p>
                  </a:txBody>
                  <a:tcPr>
                    <a:lnL w="12700" cap="flat" cmpd="sng" algn="ctr">
                      <a:no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pPr algn="ctr"/>
                      <a:r>
                        <a:rPr lang="en-US" sz="1600" dirty="0" smtClean="0"/>
                        <a:t>6.8 m</a:t>
                      </a:r>
                      <a:endParaRPr lang="en-US" sz="1600" dirty="0"/>
                    </a:p>
                  </a:txBody>
                  <a:tcPr>
                    <a:lnB w="12700" cap="flat" cmpd="sng" algn="ctr">
                      <a:solidFill>
                        <a:srgbClr val="4F81BD">
                          <a:lumMod val="75000"/>
                        </a:srgbClr>
                      </a:solidFill>
                      <a:prstDash val="solid"/>
                      <a:round/>
                      <a:headEnd type="none" w="med" len="med"/>
                      <a:tailEnd type="none" w="med" len="med"/>
                    </a:lnB>
                  </a:tcPr>
                </a:tc>
                <a:tc>
                  <a:txBody>
                    <a:bodyPr/>
                    <a:lstStyle/>
                    <a:p>
                      <a:pPr algn="ctr"/>
                      <a:r>
                        <a:rPr lang="en-US" sz="1600" dirty="0" smtClean="0"/>
                        <a:t>5.5 m</a:t>
                      </a:r>
                      <a:endParaRPr lang="en-US" sz="1600" dirty="0"/>
                    </a:p>
                  </a:txBody>
                  <a:tcPr>
                    <a:lnR w="12700" cap="flat" cmpd="sng" algn="ctr">
                      <a:solidFill>
                        <a:srgbClr val="4F81BD">
                          <a:lumMod val="75000"/>
                        </a:srgbClr>
                      </a:solid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r>
            </a:tbl>
          </a:graphicData>
        </a:graphic>
      </p:graphicFrame>
      <p:grpSp>
        <p:nvGrpSpPr>
          <p:cNvPr id="15" name="Group 14"/>
          <p:cNvGrpSpPr/>
          <p:nvPr/>
        </p:nvGrpSpPr>
        <p:grpSpPr>
          <a:xfrm>
            <a:off x="1816100" y="3327969"/>
            <a:ext cx="8572500" cy="3594831"/>
            <a:chOff x="292100" y="3327968"/>
            <a:chExt cx="8572500" cy="3594831"/>
          </a:xfrm>
        </p:grpSpPr>
        <p:sp>
          <p:nvSpPr>
            <p:cNvPr id="9" name="TextBox 8"/>
            <p:cNvSpPr txBox="1"/>
            <p:nvPr/>
          </p:nvSpPr>
          <p:spPr>
            <a:xfrm>
              <a:off x="292100" y="3327968"/>
              <a:ext cx="8572500" cy="3594831"/>
            </a:xfrm>
            <a:prstGeom prst="rect">
              <a:avLst/>
            </a:prstGeom>
            <a:noFill/>
          </p:spPr>
          <p:txBody>
            <a:bodyPr wrap="square" rtlCol="0">
              <a:spAutoFit/>
            </a:bodyPr>
            <a:lstStyle/>
            <a:p>
              <a:pPr marL="285750" indent="-285750">
                <a:buFont typeface="Arial"/>
                <a:buChar char="•"/>
              </a:pPr>
              <a:r>
                <a:rPr lang="en-US" sz="1900" dirty="0">
                  <a:solidFill>
                    <a:schemeClr val="tx1">
                      <a:lumMod val="75000"/>
                      <a:lumOff val="25000"/>
                    </a:schemeClr>
                  </a:solidFill>
                </a:rPr>
                <a:t>MI case finding (n=1503): </a:t>
              </a:r>
              <a:r>
                <a:rPr lang="en-US" sz="1900" dirty="0" err="1">
                  <a:solidFill>
                    <a:schemeClr val="tx1">
                      <a:lumMod val="75000"/>
                      <a:lumOff val="25000"/>
                    </a:schemeClr>
                  </a:solidFill>
                </a:rPr>
                <a:t>GenePAD</a:t>
              </a:r>
              <a:r>
                <a:rPr lang="en-US" sz="1900" dirty="0">
                  <a:solidFill>
                    <a:schemeClr val="tx1">
                      <a:lumMod val="75000"/>
                      <a:lumOff val="25000"/>
                    </a:schemeClr>
                  </a:solidFill>
                </a:rPr>
                <a:t> study and independently verified</a:t>
              </a:r>
            </a:p>
            <a:p>
              <a:pPr marL="285750" indent="-285750">
                <a:buFont typeface="Arial"/>
                <a:buChar char="•"/>
              </a:pPr>
              <a:r>
                <a:rPr lang="en-US" sz="1900" dirty="0" err="1">
                  <a:solidFill>
                    <a:schemeClr val="tx1">
                      <a:lumMod val="75000"/>
                      <a:lumOff val="25000"/>
                    </a:schemeClr>
                  </a:solidFill>
                </a:rPr>
                <a:t>Pharmacovigilance</a:t>
              </a:r>
              <a:r>
                <a:rPr lang="en-US" sz="1900" dirty="0">
                  <a:solidFill>
                    <a:schemeClr val="tx1">
                      <a:lumMod val="75000"/>
                      <a:lumOff val="25000"/>
                    </a:schemeClr>
                  </a:solidFill>
                </a:rPr>
                <a:t> data mining pipeline:</a:t>
              </a:r>
            </a:p>
            <a:p>
              <a:pPr marL="285750" indent="-285750">
                <a:buFont typeface="Arial"/>
                <a:buChar char="•"/>
              </a:pPr>
              <a:endParaRPr lang="en-US" dirty="0"/>
            </a:p>
            <a:p>
              <a:pPr marL="285750"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buFont typeface="Arial"/>
                <a:buChar char="•"/>
              </a:pPr>
              <a:endParaRPr lang="en-US" dirty="0"/>
            </a:p>
            <a:p>
              <a:pPr marL="742950" lvl="1" indent="-285750">
                <a:lnSpc>
                  <a:spcPct val="120000"/>
                </a:lnSpc>
                <a:buFont typeface="Arial"/>
                <a:buChar char="•"/>
              </a:pPr>
              <a:r>
                <a:rPr lang="en-US" sz="1700" dirty="0">
                  <a:solidFill>
                    <a:schemeClr val="tx1">
                      <a:lumMod val="75000"/>
                      <a:lumOff val="25000"/>
                    </a:schemeClr>
                  </a:solidFill>
                </a:rPr>
                <a:t>previously validated with 97.5% sensitivity and 39% specificity</a:t>
              </a:r>
            </a:p>
            <a:p>
              <a:pPr marL="285750" indent="-285750">
                <a:buFont typeface="Arial"/>
                <a:buChar char="•"/>
              </a:pPr>
              <a:endParaRPr lang="en-US" dirty="0"/>
            </a:p>
            <a:p>
              <a:pPr marL="285750" indent="-285750">
                <a:buFont typeface="Arial"/>
                <a:buChar char="•"/>
              </a:pPr>
              <a:endParaRPr lang="en-US" dirty="0"/>
            </a:p>
          </p:txBody>
        </p:sp>
        <p:pic>
          <p:nvPicPr>
            <p:cNvPr id="4" name="Picture 3" descr="Screen Shot 2015-09-29 at 10.4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30" y="3999617"/>
              <a:ext cx="4285840" cy="1716370"/>
            </a:xfrm>
            <a:prstGeom prst="rect">
              <a:avLst/>
            </a:prstGeom>
            <a:ln>
              <a:solidFill>
                <a:schemeClr val="bg1">
                  <a:lumMod val="75000"/>
                </a:schemeClr>
              </a:solidFill>
            </a:ln>
          </p:spPr>
        </p:pic>
        <p:sp>
          <p:nvSpPr>
            <p:cNvPr id="5" name="Rectangle 4"/>
            <p:cNvSpPr/>
            <p:nvPr/>
          </p:nvSpPr>
          <p:spPr>
            <a:xfrm>
              <a:off x="3336131" y="5651435"/>
              <a:ext cx="3822701" cy="230832"/>
            </a:xfrm>
            <a:prstGeom prst="rect">
              <a:avLst/>
            </a:prstGeom>
          </p:spPr>
          <p:txBody>
            <a:bodyPr wrap="square">
              <a:spAutoFit/>
            </a:bodyPr>
            <a:lstStyle/>
            <a:p>
              <a:r>
                <a:rPr lang="en-US" sz="900" dirty="0" err="1"/>
                <a:t>Clin</a:t>
              </a:r>
              <a:r>
                <a:rPr lang="en-US" sz="900" dirty="0"/>
                <a:t> </a:t>
              </a:r>
              <a:r>
                <a:rPr lang="en-US" sz="900" dirty="0" err="1"/>
                <a:t>Pharmacol</a:t>
              </a:r>
              <a:r>
                <a:rPr lang="en-US" sz="900" dirty="0"/>
                <a:t> </a:t>
              </a:r>
              <a:r>
                <a:rPr lang="en-US" sz="900" dirty="0" err="1"/>
                <a:t>Ther</a:t>
              </a:r>
              <a:r>
                <a:rPr lang="en-US" sz="900" dirty="0"/>
                <a:t>. 2013 Jun;93(6):547-55. </a:t>
              </a:r>
              <a:r>
                <a:rPr lang="en-US" sz="900" dirty="0" err="1"/>
                <a:t>doi</a:t>
              </a:r>
              <a:r>
                <a:rPr lang="en-US" sz="900" dirty="0"/>
                <a:t>: 10.1038/clpt.2013.47.</a:t>
              </a:r>
              <a:endParaRPr lang="en-US" dirty="0"/>
            </a:p>
          </p:txBody>
        </p:sp>
      </p:grpSp>
      <p:grpSp>
        <p:nvGrpSpPr>
          <p:cNvPr id="13" name="Group 12"/>
          <p:cNvGrpSpPr/>
          <p:nvPr/>
        </p:nvGrpSpPr>
        <p:grpSpPr>
          <a:xfrm>
            <a:off x="1841500" y="455145"/>
            <a:ext cx="8712200" cy="1167648"/>
            <a:chOff x="317500" y="455145"/>
            <a:chExt cx="8712200" cy="1167648"/>
          </a:xfrm>
        </p:grpSpPr>
        <p:pic>
          <p:nvPicPr>
            <p:cNvPr id="14" name="Picture 13" descr="Screen Shot 2015-10-03 at 12.59.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508000"/>
              <a:ext cx="8216900" cy="1114793"/>
            </a:xfrm>
            <a:prstGeom prst="rect">
              <a:avLst/>
            </a:prstGeom>
          </p:spPr>
        </p:pic>
        <p:sp>
          <p:nvSpPr>
            <p:cNvPr id="16" name="Rectangle 15"/>
            <p:cNvSpPr/>
            <p:nvPr/>
          </p:nvSpPr>
          <p:spPr>
            <a:xfrm>
              <a:off x="317500" y="455145"/>
              <a:ext cx="8712200" cy="11303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4929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7275" y="1622793"/>
            <a:ext cx="10272713" cy="22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nvPr>
        </p:nvGraphicFramePr>
        <p:xfrm>
          <a:off x="2213094" y="1957107"/>
          <a:ext cx="7836748" cy="2138680"/>
        </p:xfrm>
        <a:graphic>
          <a:graphicData uri="http://schemas.openxmlformats.org/drawingml/2006/table">
            <a:tbl>
              <a:tblPr firstRow="1" bandRow="1">
                <a:tableStyleId>{5C22544A-7EE6-4342-B048-85BDC9FD1C3A}</a:tableStyleId>
              </a:tblPr>
              <a:tblGrid>
                <a:gridCol w="1959187"/>
                <a:gridCol w="1959187"/>
                <a:gridCol w="1959187"/>
                <a:gridCol w="1959187"/>
              </a:tblGrid>
              <a:tr h="370840">
                <a:tc>
                  <a:txBody>
                    <a:bodyPr/>
                    <a:lstStyle/>
                    <a:p>
                      <a:pPr algn="ctr"/>
                      <a:r>
                        <a:rPr lang="en-US" sz="2000" dirty="0" smtClean="0"/>
                        <a:t>Analytic Intent</a:t>
                      </a:r>
                      <a:endParaRPr lang="en-US" sz="2000" dirty="0"/>
                    </a:p>
                  </a:txBody>
                  <a:tcPr marT="91440" marB="91440">
                    <a:lnL w="12700" cap="flat" cmpd="sng" algn="ctr">
                      <a:solidFill>
                        <a:srgbClr val="4F81BD">
                          <a:lumMod val="75000"/>
                        </a:srgbClr>
                      </a:solidFill>
                      <a:prstDash val="solid"/>
                      <a:round/>
                      <a:headEnd type="none" w="med" len="med"/>
                      <a:tailEnd type="none" w="med" len="med"/>
                    </a:lnL>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Data Source</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"Study"</a:t>
                      </a:r>
                      <a:r>
                        <a:rPr lang="en-US" sz="2000" baseline="0" dirty="0" smtClean="0"/>
                        <a:t> Design</a:t>
                      </a:r>
                      <a:endParaRPr lang="en-US" sz="2000" dirty="0"/>
                    </a:p>
                  </a:txBody>
                  <a:tcPr marT="91440" marB="91440">
                    <a:lnT w="12700" cap="flat" cmpd="sng" algn="ctr">
                      <a:solidFill>
                        <a:srgbClr val="4F81BD">
                          <a:lumMod val="75000"/>
                        </a:srgbClr>
                      </a:solidFill>
                      <a:prstDash val="solid"/>
                      <a:round/>
                      <a:headEnd type="none" w="med" len="med"/>
                      <a:tailEnd type="none" w="med" len="med"/>
                    </a:lnT>
                  </a:tcPr>
                </a:tc>
                <a:tc>
                  <a:txBody>
                    <a:bodyPr/>
                    <a:lstStyle/>
                    <a:p>
                      <a:pPr algn="ctr"/>
                      <a:r>
                        <a:rPr lang="en-US" sz="2000" dirty="0" smtClean="0"/>
                        <a:t>Analytic</a:t>
                      </a:r>
                      <a:r>
                        <a:rPr lang="en-US" sz="2000" baseline="0" dirty="0" smtClean="0"/>
                        <a:t> </a:t>
                      </a:r>
                      <a:r>
                        <a:rPr lang="en-US" sz="2000" dirty="0" smtClean="0"/>
                        <a:t>Method</a:t>
                      </a:r>
                      <a:endParaRPr lang="en-US" sz="2000" dirty="0"/>
                    </a:p>
                  </a:txBody>
                  <a:tcPr marT="91440" marB="91440">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tcPr>
                </a:tc>
              </a:tr>
              <a:tr h="370840">
                <a:tc>
                  <a:txBody>
                    <a:bodyPr/>
                    <a:lstStyle/>
                    <a:p>
                      <a:r>
                        <a:rPr lang="en-US" dirty="0" smtClean="0">
                          <a:solidFill>
                            <a:srgbClr val="A6A6A6"/>
                          </a:solidFill>
                        </a:rPr>
                        <a:t>Classification/Prediction</a:t>
                      </a:r>
                      <a:endParaRPr lang="en-US" dirty="0">
                        <a:solidFill>
                          <a:srgbClr val="A6A6A6"/>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rgbClr val="A6A6A6"/>
                          </a:solidFill>
                        </a:rPr>
                        <a:t>Structured</a:t>
                      </a:r>
                      <a:endParaRPr lang="en-US" dirty="0">
                        <a:solidFill>
                          <a:srgbClr val="A6A6A6"/>
                        </a:solidFill>
                      </a:endParaRPr>
                    </a:p>
                  </a:txBody>
                  <a:tcPr/>
                </a:tc>
                <a:tc>
                  <a:txBody>
                    <a:bodyPr/>
                    <a:lstStyle/>
                    <a:p>
                      <a:r>
                        <a:rPr lang="en-US" dirty="0" smtClean="0">
                          <a:solidFill>
                            <a:srgbClr val="A6A6A6"/>
                          </a:solidFill>
                        </a:rPr>
                        <a:t>"Grab</a:t>
                      </a:r>
                      <a:r>
                        <a:rPr lang="en-US" baseline="0" dirty="0" smtClean="0">
                          <a:solidFill>
                            <a:srgbClr val="A6A6A6"/>
                          </a:solidFill>
                        </a:rPr>
                        <a:t> and go"</a:t>
                      </a:r>
                      <a:endParaRPr lang="en-US" dirty="0">
                        <a:solidFill>
                          <a:srgbClr val="A6A6A6"/>
                        </a:solidFill>
                      </a:endParaRPr>
                    </a:p>
                  </a:txBody>
                  <a:tcPr/>
                </a:tc>
                <a:tc>
                  <a:txBody>
                    <a:bodyPr/>
                    <a:lstStyle/>
                    <a:p>
                      <a:r>
                        <a:rPr lang="en-US" dirty="0" smtClean="0">
                          <a:solidFill>
                            <a:srgbClr val="A6A6A6"/>
                          </a:solidFill>
                        </a:rPr>
                        <a:t>Classical or Bayesian Statistics</a:t>
                      </a:r>
                      <a:endParaRPr lang="en-US" dirty="0">
                        <a:solidFill>
                          <a:srgbClr val="A6A6A6"/>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r>
                        <a:rPr lang="en-US" dirty="0" smtClean="0">
                          <a:solidFill>
                            <a:schemeClr val="tx1"/>
                          </a:solidFill>
                        </a:rPr>
                        <a:t>Causal Inference</a:t>
                      </a:r>
                      <a:endParaRPr lang="en-US" dirty="0">
                        <a:solidFill>
                          <a:schemeClr val="tx1"/>
                        </a:solidFill>
                      </a:endParaRPr>
                    </a:p>
                  </a:txBody>
                  <a:tcPr>
                    <a:lnL w="12700" cap="flat" cmpd="sng" algn="ctr">
                      <a:solidFill>
                        <a:srgbClr val="4F81BD">
                          <a:lumMod val="75000"/>
                        </a:srgbClr>
                      </a:solidFill>
                      <a:prstDash val="solid"/>
                      <a:round/>
                      <a:headEnd type="none" w="med" len="med"/>
                      <a:tailEnd type="none" w="med" len="med"/>
                    </a:lnL>
                  </a:tcPr>
                </a:tc>
                <a:tc>
                  <a:txBody>
                    <a:bodyPr/>
                    <a:lstStyle/>
                    <a:p>
                      <a:r>
                        <a:rPr lang="en-US" dirty="0" smtClean="0">
                          <a:solidFill>
                            <a:schemeClr val="tx1"/>
                          </a:solidFill>
                        </a:rPr>
                        <a:t>Semi-structured</a:t>
                      </a:r>
                      <a:endParaRPr lang="en-US" dirty="0">
                        <a:solidFill>
                          <a:schemeClr val="tx1"/>
                        </a:solidFill>
                      </a:endParaRPr>
                    </a:p>
                  </a:txBody>
                  <a:tcPr/>
                </a:tc>
                <a:tc>
                  <a:txBody>
                    <a:bodyPr/>
                    <a:lstStyle/>
                    <a:p>
                      <a:r>
                        <a:rPr lang="en-US" dirty="0" err="1" smtClean="0">
                          <a:solidFill>
                            <a:schemeClr val="tx1"/>
                          </a:solidFill>
                        </a:rPr>
                        <a:t>Pharmacovigilance</a:t>
                      </a:r>
                      <a:r>
                        <a:rPr lang="en-US" dirty="0" smtClean="0">
                          <a:solidFill>
                            <a:schemeClr val="tx1"/>
                          </a:solidFill>
                        </a:rPr>
                        <a:t> workflow</a:t>
                      </a:r>
                      <a:endParaRPr lang="en-US" dirty="0">
                        <a:solidFill>
                          <a:schemeClr val="tx1"/>
                        </a:solidFill>
                      </a:endParaRPr>
                    </a:p>
                  </a:txBody>
                  <a:tcPr/>
                </a:tc>
                <a:tc>
                  <a:txBody>
                    <a:bodyPr/>
                    <a:lstStyle/>
                    <a:p>
                      <a:r>
                        <a:rPr lang="en-US" dirty="0" err="1" smtClean="0">
                          <a:solidFill>
                            <a:schemeClr val="tx1"/>
                          </a:solidFill>
                        </a:rPr>
                        <a:t>Pharmacovigilance</a:t>
                      </a:r>
                      <a:r>
                        <a:rPr lang="en-US" dirty="0" smtClean="0">
                          <a:solidFill>
                            <a:schemeClr val="tx1"/>
                          </a:solidFill>
                        </a:rPr>
                        <a:t> pipeline</a:t>
                      </a:r>
                      <a:endParaRPr lang="en-US" dirty="0">
                        <a:solidFill>
                          <a:schemeClr val="tx1"/>
                        </a:solidFill>
                      </a:endParaRPr>
                    </a:p>
                  </a:txBody>
                  <a:tcPr>
                    <a:lnR w="12700" cap="flat" cmpd="sng" algn="ctr">
                      <a:solidFill>
                        <a:srgbClr val="4F81BD">
                          <a:lumMod val="75000"/>
                        </a:srgbClr>
                      </a:solidFill>
                      <a:prstDash val="solid"/>
                      <a:round/>
                      <a:headEnd type="none" w="med" len="med"/>
                      <a:tailEnd type="none" w="med" len="med"/>
                    </a:lnR>
                  </a:tcPr>
                </a:tc>
              </a:tr>
              <a:tr h="370840">
                <a:tc>
                  <a:txBody>
                    <a:bodyPr/>
                    <a:lstStyle/>
                    <a:p>
                      <a:endParaRPr lang="en-US" dirty="0">
                        <a:solidFill>
                          <a:schemeClr val="tx1"/>
                        </a:solidFill>
                      </a:endParaRPr>
                    </a:p>
                  </a:txBody>
                  <a:tcPr>
                    <a:lnL w="12700" cap="flat" cmpd="sng" algn="ctr">
                      <a:solidFill>
                        <a:srgbClr val="4F81BD">
                          <a:lumMod val="75000"/>
                        </a:srgbClr>
                      </a:solidFill>
                      <a:prstDash val="solid"/>
                      <a:round/>
                      <a:headEnd type="none" w="med" len="med"/>
                      <a:tailEnd type="none" w="med" len="med"/>
                    </a:lnL>
                    <a:lnB w="12700" cap="flat" cmpd="sng" algn="ctr">
                      <a:solidFill>
                        <a:srgbClr val="4F81BD">
                          <a:lumMod val="75000"/>
                        </a:srgbClr>
                      </a:solidFill>
                      <a:prstDash val="solid"/>
                      <a:round/>
                      <a:headEnd type="none" w="med" len="med"/>
                      <a:tailEnd type="none" w="med" len="med"/>
                    </a:lnB>
                  </a:tcPr>
                </a:tc>
                <a:tc>
                  <a:txBody>
                    <a:bodyPr/>
                    <a:lstStyle/>
                    <a:p>
                      <a:r>
                        <a:rPr lang="en-US" dirty="0" smtClean="0">
                          <a:solidFill>
                            <a:schemeClr val="tx1"/>
                          </a:solidFill>
                        </a:rPr>
                        <a:t>Unstructured</a:t>
                      </a:r>
                      <a:endParaRPr lang="en-US" dirty="0">
                        <a:solidFill>
                          <a:schemeClr val="tx1"/>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solidFill>
                          <a:schemeClr val="tx1"/>
                        </a:solidFill>
                      </a:endParaRPr>
                    </a:p>
                  </a:txBody>
                  <a:tcPr>
                    <a:lnB w="12700" cap="flat" cmpd="sng" algn="ctr">
                      <a:solidFill>
                        <a:srgbClr val="4F81BD">
                          <a:lumMod val="75000"/>
                        </a:srgbClr>
                      </a:solidFill>
                      <a:prstDash val="solid"/>
                      <a:round/>
                      <a:headEnd type="none" w="med" len="med"/>
                      <a:tailEnd type="none" w="med" len="med"/>
                    </a:lnB>
                  </a:tcPr>
                </a:tc>
                <a:tc>
                  <a:txBody>
                    <a:bodyPr/>
                    <a:lstStyle/>
                    <a:p>
                      <a:endParaRPr lang="en-US" dirty="0">
                        <a:solidFill>
                          <a:schemeClr val="tx1"/>
                        </a:solidFill>
                      </a:endParaRPr>
                    </a:p>
                  </a:txBody>
                  <a:tcPr>
                    <a:lnR w="12700" cap="flat" cmpd="sng" algn="ctr">
                      <a:solidFill>
                        <a:srgbClr val="4F81BD">
                          <a:lumMod val="75000"/>
                        </a:srgbClr>
                      </a:solidFill>
                      <a:prstDash val="solid"/>
                      <a:round/>
                      <a:headEnd type="none" w="med" len="med"/>
                      <a:tailEnd type="none" w="med" len="med"/>
                    </a:lnR>
                    <a:lnB w="12700" cap="flat" cmpd="sng" algn="ctr">
                      <a:solidFill>
                        <a:srgbClr val="4F81BD">
                          <a:lumMod val="75000"/>
                        </a:srgbClr>
                      </a:solidFill>
                      <a:prstDash val="solid"/>
                      <a:round/>
                      <a:headEnd type="none" w="med" len="med"/>
                      <a:tailEnd type="none" w="med" len="med"/>
                    </a:lnB>
                  </a:tcPr>
                </a:tc>
              </a:tr>
            </a:tbl>
          </a:graphicData>
        </a:graphic>
      </p:graphicFrame>
      <p:sp>
        <p:nvSpPr>
          <p:cNvPr id="4" name="Content Placeholder 3"/>
          <p:cNvSpPr>
            <a:spLocks noGrp="1"/>
          </p:cNvSpPr>
          <p:nvPr>
            <p:ph idx="1"/>
          </p:nvPr>
        </p:nvSpPr>
        <p:spPr>
          <a:xfrm>
            <a:off x="1981201" y="4387888"/>
            <a:ext cx="8229600" cy="2790539"/>
          </a:xfrm>
        </p:spPr>
        <p:txBody>
          <a:bodyPr>
            <a:normAutofit/>
          </a:bodyPr>
          <a:lstStyle/>
          <a:p>
            <a:r>
              <a:rPr lang="en-US" sz="1900" dirty="0"/>
              <a:t>Can anticipate more studies from reusable analytic platforms </a:t>
            </a:r>
            <a:r>
              <a:rPr lang="en-US" sz="1900" dirty="0" smtClean="0"/>
              <a:t>and </a:t>
            </a:r>
            <a:r>
              <a:rPr lang="en-US" sz="1900" dirty="0"/>
              <a:t>pipelines </a:t>
            </a:r>
            <a:endParaRPr lang="en-US" sz="1900" dirty="0" smtClean="0"/>
          </a:p>
          <a:p>
            <a:pPr lvl="1"/>
            <a:r>
              <a:rPr lang="en-US" sz="1700" dirty="0" smtClean="0"/>
              <a:t>each </a:t>
            </a:r>
            <a:r>
              <a:rPr lang="en-US" sz="1700" dirty="0"/>
              <a:t>with their own risks of bias </a:t>
            </a:r>
            <a:endParaRPr lang="en-US" sz="1700" dirty="0" smtClean="0"/>
          </a:p>
        </p:txBody>
      </p:sp>
      <p:grpSp>
        <p:nvGrpSpPr>
          <p:cNvPr id="8" name="Group 7"/>
          <p:cNvGrpSpPr/>
          <p:nvPr/>
        </p:nvGrpSpPr>
        <p:grpSpPr>
          <a:xfrm>
            <a:off x="1841500" y="455145"/>
            <a:ext cx="8712200" cy="1167648"/>
            <a:chOff x="317500" y="455145"/>
            <a:chExt cx="8712200" cy="1167648"/>
          </a:xfrm>
        </p:grpSpPr>
        <p:pic>
          <p:nvPicPr>
            <p:cNvPr id="3" name="Picture 2" descr="Screen Shot 2015-10-03 at 12.5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508000"/>
              <a:ext cx="8216900" cy="1114793"/>
            </a:xfrm>
            <a:prstGeom prst="rect">
              <a:avLst/>
            </a:prstGeom>
          </p:spPr>
        </p:pic>
        <p:sp>
          <p:nvSpPr>
            <p:cNvPr id="7" name="Rectangle 6"/>
            <p:cNvSpPr/>
            <p:nvPr/>
          </p:nvSpPr>
          <p:spPr>
            <a:xfrm>
              <a:off x="317500" y="455145"/>
              <a:ext cx="8712200" cy="1130300"/>
            </a:xfrm>
            <a:prstGeom prst="rect">
              <a:avLst/>
            </a:prstGeom>
            <a:solidFill>
              <a:schemeClr val="bg1">
                <a:lumMod val="95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1"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20383121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t>Technology-Enabled Experimental Studies</a:t>
            </a:r>
            <a:endParaRPr lang="en-US" dirty="0"/>
          </a:p>
        </p:txBody>
      </p:sp>
      <p:sp>
        <p:nvSpPr>
          <p:cNvPr id="4" name="Content Placeholder 3"/>
          <p:cNvSpPr>
            <a:spLocks noGrp="1"/>
          </p:cNvSpPr>
          <p:nvPr>
            <p:ph idx="1"/>
          </p:nvPr>
        </p:nvSpPr>
        <p:spPr>
          <a:xfrm>
            <a:off x="1981200" y="4860294"/>
            <a:ext cx="8229600" cy="1997706"/>
          </a:xfrm>
        </p:spPr>
        <p:txBody>
          <a:bodyPr>
            <a:normAutofit/>
          </a:bodyPr>
          <a:lstStyle/>
          <a:p>
            <a:endParaRPr lang="en-US" dirty="0"/>
          </a:p>
          <a:p>
            <a:endParaRPr lang="en-US" sz="2800" dirty="0"/>
          </a:p>
          <a:p>
            <a:endParaRPr lang="en-US" sz="2800" dirty="0"/>
          </a:p>
        </p:txBody>
      </p:sp>
      <p:grpSp>
        <p:nvGrpSpPr>
          <p:cNvPr id="10" name="Group 9"/>
          <p:cNvGrpSpPr/>
          <p:nvPr/>
        </p:nvGrpSpPr>
        <p:grpSpPr>
          <a:xfrm>
            <a:off x="2479992" y="1983994"/>
            <a:ext cx="7292975" cy="4162806"/>
            <a:chOff x="2352992" y="1463294"/>
            <a:chExt cx="7292975" cy="4162806"/>
          </a:xfrm>
        </p:grpSpPr>
        <p:pic>
          <p:nvPicPr>
            <p:cNvPr id="6" name="Picture 5"/>
            <p:cNvPicPr>
              <a:picLocks noChangeAspect="1"/>
            </p:cNvPicPr>
            <p:nvPr/>
          </p:nvPicPr>
          <p:blipFill rotWithShape="1">
            <a:blip r:embed="rId3"/>
            <a:srcRect b="11531"/>
            <a:stretch/>
          </p:blipFill>
          <p:spPr>
            <a:xfrm>
              <a:off x="2352992" y="1463294"/>
              <a:ext cx="7292975" cy="41628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580" y="4838700"/>
              <a:ext cx="1981200" cy="787400"/>
            </a:xfrm>
            <a:prstGeom prst="rect">
              <a:avLst/>
            </a:prstGeom>
          </p:spPr>
        </p:pic>
      </p:grpSp>
      <p:sp>
        <p:nvSpPr>
          <p:cNvPr id="8"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9"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49579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sz="4000" dirty="0" smtClean="0"/>
              <a:t>Staying Quit – A JITAI Study</a:t>
            </a:r>
            <a:r>
              <a:rPr lang="en-US" dirty="0" smtClean="0"/>
              <a:t/>
            </a:r>
            <a:br>
              <a:rPr lang="en-US" dirty="0" smtClean="0"/>
            </a:br>
            <a:r>
              <a:rPr lang="en-US" sz="3200" dirty="0"/>
              <a:t>Just-in-time Adaptive Intervention</a:t>
            </a:r>
            <a:r>
              <a:rPr lang="en-US" sz="3200" dirty="0" smtClean="0"/>
              <a:t> </a:t>
            </a:r>
            <a:endParaRPr lang="en-US" sz="3200" dirty="0"/>
          </a:p>
        </p:txBody>
      </p:sp>
      <p:sp>
        <p:nvSpPr>
          <p:cNvPr id="3" name="Content Placeholder 2"/>
          <p:cNvSpPr>
            <a:spLocks noGrp="1"/>
          </p:cNvSpPr>
          <p:nvPr>
            <p:ph idx="1"/>
          </p:nvPr>
        </p:nvSpPr>
        <p:spPr/>
        <p:txBody>
          <a:bodyPr>
            <a:normAutofit/>
          </a:bodyPr>
          <a:lstStyle/>
          <a:p>
            <a:r>
              <a:rPr lang="en-US" sz="1900" dirty="0" smtClean="0"/>
              <a:t>P: smokers who have just quit</a:t>
            </a:r>
          </a:p>
          <a:p>
            <a:r>
              <a:rPr lang="en-US" sz="1900" dirty="0" smtClean="0"/>
              <a:t>I: just-in-time stress reduction </a:t>
            </a:r>
          </a:p>
          <a:p>
            <a:r>
              <a:rPr lang="en-US" sz="1900" dirty="0" smtClean="0"/>
              <a:t>C: usual care</a:t>
            </a:r>
          </a:p>
          <a:p>
            <a:r>
              <a:rPr lang="en-US" sz="1900" dirty="0" smtClean="0"/>
              <a:t>O: time to first lapse, rate of relapse</a:t>
            </a:r>
            <a:endParaRPr lang="en-US" sz="19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5752172"/>
            <a:ext cx="5509259" cy="640613"/>
          </a:xfrm>
          <a:prstGeom prst="rect">
            <a:avLst/>
          </a:prstGeom>
        </p:spPr>
      </p:pic>
      <p:sp>
        <p:nvSpPr>
          <p:cNvPr id="6"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74918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tLang="en-US" sz="4000" dirty="0"/>
              <a:t>Complexity</a:t>
            </a:r>
          </a:p>
        </p:txBody>
      </p:sp>
      <p:sp>
        <p:nvSpPr>
          <p:cNvPr id="138242" name="Content Placeholder 2"/>
          <p:cNvSpPr>
            <a:spLocks noGrp="1"/>
          </p:cNvSpPr>
          <p:nvPr>
            <p:ph idx="1"/>
          </p:nvPr>
        </p:nvSpPr>
        <p:spPr>
          <a:xfrm>
            <a:off x="1097280" y="1845734"/>
            <a:ext cx="6632258" cy="4023360"/>
          </a:xfrm>
        </p:spPr>
        <p:txBody>
          <a:bodyPr/>
          <a:lstStyle/>
          <a:p>
            <a:r>
              <a:rPr lang="en-US" altLang="en-US" dirty="0"/>
              <a:t>Problems of simplicity</a:t>
            </a:r>
          </a:p>
          <a:p>
            <a:pPr lvl="1"/>
            <a:r>
              <a:rPr lang="en-US" altLang="en-US" dirty="0"/>
              <a:t>1 or 2 variables, linear relationships, </a:t>
            </a:r>
            <a:r>
              <a:rPr lang="en-US" altLang="en-US" dirty="0" err="1"/>
              <a:t>eg</a:t>
            </a:r>
            <a:r>
              <a:rPr lang="en-US" altLang="en-US" dirty="0" smtClean="0"/>
              <a:t>., </a:t>
            </a:r>
            <a:r>
              <a:rPr lang="en-US" altLang="en-US" dirty="0"/>
              <a:t>orbiting planet, apple </a:t>
            </a:r>
            <a:r>
              <a:rPr lang="en-US" altLang="en-US" dirty="0" smtClean="0"/>
              <a:t>falling off a tree</a:t>
            </a:r>
            <a:endParaRPr lang="en-US" altLang="en-US" dirty="0"/>
          </a:p>
          <a:p>
            <a:pPr lvl="1"/>
            <a:r>
              <a:rPr lang="en-US" altLang="en-US" dirty="0"/>
              <a:t>Use classical </a:t>
            </a:r>
            <a:r>
              <a:rPr lang="en-US" altLang="en-US" dirty="0" smtClean="0"/>
              <a:t>mechanics, linear equations </a:t>
            </a:r>
          </a:p>
          <a:p>
            <a:r>
              <a:rPr lang="en-US" altLang="en-US" dirty="0" smtClean="0"/>
              <a:t>Problems of disordered complexity</a:t>
            </a:r>
          </a:p>
          <a:p>
            <a:pPr lvl="1"/>
            <a:r>
              <a:rPr lang="en-US" altLang="en-US" dirty="0" smtClean="0"/>
              <a:t>Random </a:t>
            </a:r>
            <a:r>
              <a:rPr lang="en-US" altLang="en-US" dirty="0"/>
              <a:t>motion of molecules</a:t>
            </a:r>
          </a:p>
          <a:p>
            <a:pPr lvl="1"/>
            <a:r>
              <a:rPr lang="en-US" altLang="en-US" dirty="0" smtClean="0"/>
              <a:t>Use statistics, </a:t>
            </a:r>
            <a:r>
              <a:rPr lang="en-US" altLang="en-US" dirty="0"/>
              <a:t>probabilities</a:t>
            </a:r>
          </a:p>
          <a:p>
            <a:r>
              <a:rPr lang="en-US" altLang="en-US" dirty="0"/>
              <a:t>Problems of organized complexity</a:t>
            </a:r>
            <a:endParaRPr lang="en-US" altLang="en-US" sz="1800" dirty="0"/>
          </a:p>
          <a:p>
            <a:pPr lvl="1"/>
            <a:r>
              <a:rPr lang="en-US" altLang="en-US" dirty="0"/>
              <a:t>Sizeable number of variables interconnected in </a:t>
            </a:r>
            <a:r>
              <a:rPr lang="en-US" altLang="en-US" dirty="0" smtClean="0"/>
              <a:t>a complex </a:t>
            </a:r>
            <a:r>
              <a:rPr lang="en-US" altLang="en-US" dirty="0"/>
              <a:t>but organized </a:t>
            </a:r>
            <a:r>
              <a:rPr lang="en-US" altLang="en-US" dirty="0" smtClean="0"/>
              <a:t>organic whole system</a:t>
            </a:r>
            <a:r>
              <a:rPr lang="en-US" altLang="en-US" dirty="0"/>
              <a:t>, </a:t>
            </a:r>
            <a:r>
              <a:rPr lang="en-US" altLang="en-US" dirty="0" smtClean="0"/>
              <a:t>e.g., growth </a:t>
            </a:r>
            <a:r>
              <a:rPr lang="en-US" altLang="en-US" dirty="0"/>
              <a:t>of the apple </a:t>
            </a:r>
            <a:r>
              <a:rPr lang="en-US" altLang="en-US" dirty="0" smtClean="0"/>
              <a:t>tree, opioid crisis</a:t>
            </a:r>
          </a:p>
          <a:p>
            <a:pPr lvl="1"/>
            <a:r>
              <a:rPr lang="en-US" altLang="en-US" dirty="0" smtClean="0"/>
              <a:t>What to use?</a:t>
            </a:r>
            <a:endParaRPr lang="en-US" altLang="en-US" dirty="0"/>
          </a:p>
        </p:txBody>
      </p:sp>
      <p:sp>
        <p:nvSpPr>
          <p:cNvPr id="4" name="Date Placeholder 3"/>
          <p:cNvSpPr>
            <a:spLocks noGrp="1"/>
          </p:cNvSpPr>
          <p:nvPr>
            <p:ph type="dt" sz="quarter" idx="10"/>
          </p:nvPr>
        </p:nvSpPr>
        <p:spPr/>
        <p:txBody>
          <a:bodyPr/>
          <a:lstStyle/>
          <a:p>
            <a:pPr>
              <a:defRPr/>
            </a:pPr>
            <a:r>
              <a:rPr lang="en-US" smtClean="0"/>
              <a:t>January 9, 2018: I. Sim</a:t>
            </a:r>
            <a:endParaRPr lang="en-US" sz="1400"/>
          </a:p>
        </p:txBody>
      </p:sp>
      <p:sp>
        <p:nvSpPr>
          <p:cNvPr id="5" name="Footer Placeholder 4"/>
          <p:cNvSpPr>
            <a:spLocks noGrp="1"/>
          </p:cNvSpPr>
          <p:nvPr>
            <p:ph type="ftr" sz="quarter" idx="11"/>
          </p:nvPr>
        </p:nvSpPr>
        <p:spPr/>
        <p:txBody>
          <a:bodyPr/>
          <a:lstStyle/>
          <a:p>
            <a:pPr>
              <a:defRPr/>
            </a:pPr>
            <a:r>
              <a:rPr lang="en-US" smtClean="0"/>
              <a:t>Overview</a:t>
            </a:r>
          </a:p>
          <a:p>
            <a:pPr>
              <a:defRPr/>
            </a:pPr>
            <a:r>
              <a:rPr lang="en-US" smtClean="0"/>
              <a:t>Medical Informatics</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538" y="2328051"/>
            <a:ext cx="3756379" cy="2791778"/>
          </a:xfrm>
          <a:prstGeom prst="rect">
            <a:avLst/>
          </a:prstGeom>
        </p:spPr>
      </p:pic>
      <p:sp>
        <p:nvSpPr>
          <p:cNvPr id="6" name="TextBox 5"/>
          <p:cNvSpPr txBox="1"/>
          <p:nvPr/>
        </p:nvSpPr>
        <p:spPr>
          <a:xfrm>
            <a:off x="7372352" y="5661345"/>
            <a:ext cx="4214812" cy="415498"/>
          </a:xfrm>
          <a:prstGeom prst="rect">
            <a:avLst/>
          </a:prstGeom>
          <a:noFill/>
        </p:spPr>
        <p:txBody>
          <a:bodyPr wrap="square" rtlCol="0">
            <a:spAutoFit/>
          </a:bodyPr>
          <a:lstStyle/>
          <a:p>
            <a:pPr algn="r"/>
            <a:r>
              <a:rPr lang="en-US" sz="1050" dirty="0">
                <a:solidFill>
                  <a:schemeClr val="tx1">
                    <a:lumMod val="50000"/>
                    <a:lumOff val="50000"/>
                  </a:schemeClr>
                </a:solidFill>
              </a:rPr>
              <a:t>Stacey RD. Strategic management and organizational dynamics. London: Pit- </a:t>
            </a:r>
            <a:r>
              <a:rPr lang="en-US" sz="1050" dirty="0" err="1">
                <a:solidFill>
                  <a:schemeClr val="tx1">
                    <a:lumMod val="50000"/>
                    <a:lumOff val="50000"/>
                  </a:schemeClr>
                </a:solidFill>
              </a:rPr>
              <a:t>mann</a:t>
            </a:r>
            <a:r>
              <a:rPr lang="en-US" sz="1050" dirty="0">
                <a:solidFill>
                  <a:schemeClr val="tx1">
                    <a:lumMod val="50000"/>
                    <a:lumOff val="50000"/>
                  </a:schemeClr>
                </a:solidFill>
              </a:rPr>
              <a:t> Publishing, 1996. </a:t>
            </a:r>
            <a:endParaRPr lang="en-US" sz="1050" dirty="0" smtClean="0">
              <a:solidFill>
                <a:schemeClr val="tx1">
                  <a:lumMod val="50000"/>
                  <a:lumOff val="50000"/>
                </a:schemeClr>
              </a:solidFill>
            </a:endParaRPr>
          </a:p>
        </p:txBody>
      </p:sp>
    </p:spTree>
    <p:extLst>
      <p:ext uri="{BB962C8B-B14F-4D97-AF65-F5344CB8AC3E}">
        <p14:creationId xmlns:p14="http://schemas.microsoft.com/office/powerpoint/2010/main" val="1000792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Staying Quit – A JITAI Study </a:t>
            </a:r>
            <a:endParaRPr lang="en-US" sz="4000" dirty="0"/>
          </a:p>
        </p:txBody>
      </p:sp>
      <p:grpSp>
        <p:nvGrpSpPr>
          <p:cNvPr id="50" name="Group 49"/>
          <p:cNvGrpSpPr/>
          <p:nvPr/>
        </p:nvGrpSpPr>
        <p:grpSpPr>
          <a:xfrm>
            <a:off x="2171700" y="1879600"/>
            <a:ext cx="1371099" cy="1908002"/>
            <a:chOff x="723900" y="1559063"/>
            <a:chExt cx="1558826" cy="2272057"/>
          </a:xfrm>
        </p:grpSpPr>
        <p:pic>
          <p:nvPicPr>
            <p:cNvPr id="7" name="Picture 6"/>
            <p:cNvPicPr>
              <a:picLocks noChangeAspect="1"/>
            </p:cNvPicPr>
            <p:nvPr/>
          </p:nvPicPr>
          <p:blipFill rotWithShape="1">
            <a:blip r:embed="rId3"/>
            <a:srcRect l="4099"/>
            <a:stretch/>
          </p:blipFill>
          <p:spPr>
            <a:xfrm>
              <a:off x="723900" y="1559063"/>
              <a:ext cx="1558826" cy="1691062"/>
            </a:xfrm>
            <a:prstGeom prst="rect">
              <a:avLst/>
            </a:prstGeom>
            <a:ln>
              <a:solidFill>
                <a:schemeClr val="bg1">
                  <a:lumMod val="75000"/>
                </a:schemeClr>
              </a:solidFill>
            </a:ln>
          </p:spPr>
        </p:pic>
        <p:sp>
          <p:nvSpPr>
            <p:cNvPr id="9" name="TextBox 8"/>
            <p:cNvSpPr txBox="1"/>
            <p:nvPr/>
          </p:nvSpPr>
          <p:spPr>
            <a:xfrm>
              <a:off x="800100" y="3427968"/>
              <a:ext cx="1436480" cy="403152"/>
            </a:xfrm>
            <a:prstGeom prst="rect">
              <a:avLst/>
            </a:prstGeom>
            <a:noFill/>
          </p:spPr>
          <p:txBody>
            <a:bodyPr wrap="none" rtlCol="0">
              <a:spAutoFit/>
            </a:bodyPr>
            <a:lstStyle/>
            <a:p>
              <a:r>
                <a:rPr lang="en-US" sz="1600" dirty="0"/>
                <a:t>Detect stress</a:t>
              </a:r>
            </a:p>
          </p:txBody>
        </p:sp>
      </p:grpSp>
      <p:grpSp>
        <p:nvGrpSpPr>
          <p:cNvPr id="70" name="Group 69"/>
          <p:cNvGrpSpPr/>
          <p:nvPr/>
        </p:nvGrpSpPr>
        <p:grpSpPr>
          <a:xfrm>
            <a:off x="7010400" y="1879600"/>
            <a:ext cx="2865170" cy="1908002"/>
            <a:chOff x="5346700" y="1559063"/>
            <a:chExt cx="3257462" cy="2272057"/>
          </a:xfrm>
        </p:grpSpPr>
        <p:pic>
          <p:nvPicPr>
            <p:cNvPr id="6" name="Picture 5" descr="microsoft_band_press_render.png"/>
            <p:cNvPicPr>
              <a:picLocks noChangeAspect="1"/>
            </p:cNvPicPr>
            <p:nvPr/>
          </p:nvPicPr>
          <p:blipFill rotWithShape="1">
            <a:blip r:embed="rId4">
              <a:extLst>
                <a:ext uri="{28A0092B-C50C-407E-A947-70E740481C1C}">
                  <a14:useLocalDpi xmlns:a14="http://schemas.microsoft.com/office/drawing/2010/main" val="0"/>
                </a:ext>
              </a:extLst>
            </a:blip>
            <a:srcRect l="8611" t="12261" r="9028" b="11302"/>
            <a:stretch/>
          </p:blipFill>
          <p:spPr>
            <a:xfrm>
              <a:off x="5994400" y="2139950"/>
              <a:ext cx="791697" cy="532693"/>
            </a:xfrm>
            <a:prstGeom prst="rect">
              <a:avLst/>
            </a:prstGeom>
          </p:spPr>
        </p:pic>
        <p:cxnSp>
          <p:nvCxnSpPr>
            <p:cNvPr id="15" name="Straight Arrow Connector 14"/>
            <p:cNvCxnSpPr/>
            <p:nvPr/>
          </p:nvCxnSpPr>
          <p:spPr>
            <a:xfrm>
              <a:off x="5346700" y="2520950"/>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6921500" y="1559063"/>
              <a:ext cx="1682662" cy="2272057"/>
              <a:chOff x="7137400" y="1559063"/>
              <a:chExt cx="1682662" cy="2272057"/>
            </a:xfrm>
          </p:grpSpPr>
          <p:sp>
            <p:nvSpPr>
              <p:cNvPr id="10" name="TextBox 9"/>
              <p:cNvSpPr txBox="1"/>
              <p:nvPr/>
            </p:nvSpPr>
            <p:spPr>
              <a:xfrm>
                <a:off x="7137400" y="3427968"/>
                <a:ext cx="1682662" cy="403152"/>
              </a:xfrm>
              <a:prstGeom prst="rect">
                <a:avLst/>
              </a:prstGeom>
              <a:noFill/>
            </p:spPr>
            <p:txBody>
              <a:bodyPr wrap="none" rtlCol="0">
                <a:spAutoFit/>
              </a:bodyPr>
              <a:lstStyle/>
              <a:p>
                <a:r>
                  <a:rPr lang="en-US" sz="1600" dirty="0"/>
                  <a:t>Detect smoking</a:t>
                </a:r>
              </a:p>
            </p:txBody>
          </p:sp>
          <p:pic>
            <p:nvPicPr>
              <p:cNvPr id="47" name="Picture 46"/>
              <p:cNvPicPr>
                <a:picLocks noChangeAspect="1"/>
              </p:cNvPicPr>
              <p:nvPr/>
            </p:nvPicPr>
            <p:blipFill rotWithShape="1">
              <a:blip r:embed="rId3"/>
              <a:srcRect l="4099"/>
              <a:stretch/>
            </p:blipFill>
            <p:spPr>
              <a:xfrm>
                <a:off x="7188200" y="1559063"/>
                <a:ext cx="1558826" cy="1691062"/>
              </a:xfrm>
              <a:prstGeom prst="rect">
                <a:avLst/>
              </a:prstGeom>
              <a:ln>
                <a:solidFill>
                  <a:schemeClr val="bg1">
                    <a:lumMod val="75000"/>
                  </a:schemeClr>
                </a:solidFill>
              </a:ln>
            </p:spPr>
          </p:pic>
        </p:grpSp>
      </p:grpSp>
      <p:grpSp>
        <p:nvGrpSpPr>
          <p:cNvPr id="12" name="Group 11"/>
          <p:cNvGrpSpPr/>
          <p:nvPr/>
        </p:nvGrpSpPr>
        <p:grpSpPr>
          <a:xfrm>
            <a:off x="1222741" y="3911628"/>
            <a:ext cx="8099059" cy="1790672"/>
            <a:chOff x="1222741" y="3911628"/>
            <a:chExt cx="8099059" cy="1790672"/>
          </a:xfrm>
        </p:grpSpPr>
        <p:grpSp>
          <p:nvGrpSpPr>
            <p:cNvPr id="19" name="Group 18"/>
            <p:cNvGrpSpPr/>
            <p:nvPr/>
          </p:nvGrpSpPr>
          <p:grpSpPr>
            <a:xfrm>
              <a:off x="2853730" y="4066537"/>
              <a:ext cx="6468070" cy="761228"/>
              <a:chOff x="1206500" y="3792526"/>
              <a:chExt cx="6548967" cy="906474"/>
            </a:xfrm>
          </p:grpSpPr>
          <p:cxnSp>
            <p:nvCxnSpPr>
              <p:cNvPr id="28" name="Straight Connector 27"/>
              <p:cNvCxnSpPr/>
              <p:nvPr/>
            </p:nvCxnSpPr>
            <p:spPr>
              <a:xfrm flipH="1">
                <a:off x="1206500" y="4699000"/>
                <a:ext cx="6548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219200" y="3797300"/>
                <a:ext cx="0" cy="889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33" idx="2"/>
              </p:cNvCxnSpPr>
              <p:nvPr/>
            </p:nvCxnSpPr>
            <p:spPr>
              <a:xfrm flipH="1" flipV="1">
                <a:off x="4219872" y="3792526"/>
                <a:ext cx="7540" cy="89377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47000" y="3797300"/>
                <a:ext cx="0" cy="889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222741" y="3911628"/>
              <a:ext cx="6748582" cy="1790672"/>
              <a:chOff x="-444888" y="3608060"/>
              <a:chExt cx="6832987" cy="2132340"/>
            </a:xfrm>
          </p:grpSpPr>
          <p:graphicFrame>
            <p:nvGraphicFramePr>
              <p:cNvPr id="66" name="Diagram 65"/>
              <p:cNvGraphicFramePr/>
              <p:nvPr>
                <p:extLst>
                  <p:ext uri="{D42A27DB-BD31-4B8C-83A1-F6EECF244321}">
                    <p14:modId xmlns:p14="http://schemas.microsoft.com/office/powerpoint/2010/main" val="866138881"/>
                  </p:ext>
                </p:extLst>
              </p:nvPr>
            </p:nvGraphicFramePr>
            <p:xfrm>
              <a:off x="-444888" y="3608060"/>
              <a:ext cx="1533868" cy="1282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Group 21"/>
              <p:cNvGrpSpPr/>
              <p:nvPr/>
            </p:nvGrpSpPr>
            <p:grpSpPr>
              <a:xfrm>
                <a:off x="1346200" y="3987800"/>
                <a:ext cx="5041899" cy="1752600"/>
                <a:chOff x="1346200" y="3987800"/>
                <a:chExt cx="5041899" cy="1752600"/>
              </a:xfrm>
            </p:grpSpPr>
            <p:grpSp>
              <p:nvGrpSpPr>
                <p:cNvPr id="63" name="Group 62"/>
                <p:cNvGrpSpPr/>
                <p:nvPr/>
              </p:nvGrpSpPr>
              <p:grpSpPr>
                <a:xfrm>
                  <a:off x="2844800" y="4800600"/>
                  <a:ext cx="3429000" cy="939800"/>
                  <a:chOff x="2730500" y="4800600"/>
                  <a:chExt cx="3429000" cy="939800"/>
                </a:xfrm>
              </p:grpSpPr>
              <p:sp>
                <p:nvSpPr>
                  <p:cNvPr id="62" name="Cloud 61"/>
                  <p:cNvSpPr/>
                  <p:nvPr/>
                </p:nvSpPr>
                <p:spPr>
                  <a:xfrm>
                    <a:off x="2730500" y="4800600"/>
                    <a:ext cx="3429000" cy="939800"/>
                  </a:xfrm>
                  <a:prstGeom prst="cloud">
                    <a:avLst/>
                  </a:prstGeom>
                  <a:gradFill flip="none" rotWithShape="1">
                    <a:gsLst>
                      <a:gs pos="0">
                        <a:schemeClr val="bg1">
                          <a:lumMod val="75000"/>
                        </a:schemeClr>
                      </a:gs>
                      <a:gs pos="100000">
                        <a:srgbClr val="FFFFFF"/>
                      </a:gs>
                    </a:gsLst>
                    <a:lin ang="840000" scaled="0"/>
                    <a:tileRect/>
                  </a:gra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009900" y="5054600"/>
                    <a:ext cx="2831124" cy="369332"/>
                  </a:xfrm>
                  <a:prstGeom prst="rect">
                    <a:avLst/>
                  </a:prstGeom>
                  <a:noFill/>
                </p:spPr>
                <p:txBody>
                  <a:bodyPr wrap="none" rtlCol="0">
                    <a:spAutoFit/>
                  </a:bodyPr>
                  <a:lstStyle/>
                  <a:p>
                    <a:r>
                      <a:rPr lang="en-US" b="1" dirty="0"/>
                      <a:t>MD2K Spark cloud platform</a:t>
                    </a:r>
                  </a:p>
                </p:txBody>
              </p:sp>
            </p:grpSp>
            <p:sp>
              <p:nvSpPr>
                <p:cNvPr id="34" name="TextBox 33"/>
                <p:cNvSpPr txBox="1"/>
                <p:nvPr/>
              </p:nvSpPr>
              <p:spPr>
                <a:xfrm>
                  <a:off x="1346200" y="3987800"/>
                  <a:ext cx="1828799" cy="523220"/>
                </a:xfrm>
                <a:prstGeom prst="rect">
                  <a:avLst/>
                </a:prstGeom>
                <a:noFill/>
              </p:spPr>
              <p:txBody>
                <a:bodyPr wrap="square" rtlCol="0">
                  <a:spAutoFit/>
                </a:bodyPr>
                <a:lstStyle/>
                <a:p>
                  <a:r>
                    <a:rPr lang="en-US" sz="1400" i="1" dirty="0"/>
                    <a:t>individualized smoking urge model</a:t>
                  </a:r>
                </a:p>
              </p:txBody>
            </p:sp>
            <p:sp>
              <p:nvSpPr>
                <p:cNvPr id="67" name="TextBox 66"/>
                <p:cNvSpPr txBox="1"/>
                <p:nvPr/>
              </p:nvSpPr>
              <p:spPr>
                <a:xfrm>
                  <a:off x="4559300" y="4064000"/>
                  <a:ext cx="1828799" cy="523220"/>
                </a:xfrm>
                <a:prstGeom prst="rect">
                  <a:avLst/>
                </a:prstGeom>
                <a:noFill/>
              </p:spPr>
              <p:txBody>
                <a:bodyPr wrap="square" rtlCol="0">
                  <a:spAutoFit/>
                </a:bodyPr>
                <a:lstStyle/>
                <a:p>
                  <a:r>
                    <a:rPr lang="en-US" sz="1400" i="1" dirty="0"/>
                    <a:t>individualized efficacy model</a:t>
                  </a:r>
                </a:p>
              </p:txBody>
            </p:sp>
          </p:grpSp>
        </p:grpSp>
      </p:grpSp>
      <p:grpSp>
        <p:nvGrpSpPr>
          <p:cNvPr id="8" name="Group 7"/>
          <p:cNvGrpSpPr/>
          <p:nvPr/>
        </p:nvGrpSpPr>
        <p:grpSpPr>
          <a:xfrm>
            <a:off x="3886202" y="2041980"/>
            <a:ext cx="2870832" cy="2024557"/>
            <a:chOff x="2222500" y="1701800"/>
            <a:chExt cx="3263899" cy="2410851"/>
          </a:xfrm>
        </p:grpSpPr>
        <p:grpSp>
          <p:nvGrpSpPr>
            <p:cNvPr id="69" name="Group 68"/>
            <p:cNvGrpSpPr/>
            <p:nvPr/>
          </p:nvGrpSpPr>
          <p:grpSpPr>
            <a:xfrm>
              <a:off x="2222500" y="1701800"/>
              <a:ext cx="3263899" cy="2410851"/>
              <a:chOff x="2222500" y="1701800"/>
              <a:chExt cx="3263899" cy="2410851"/>
            </a:xfrm>
          </p:grpSpPr>
          <p:sp>
            <p:nvSpPr>
              <p:cNvPr id="33" name="TextBox 32"/>
              <p:cNvSpPr txBox="1"/>
              <p:nvPr/>
            </p:nvSpPr>
            <p:spPr>
              <a:xfrm>
                <a:off x="3378200" y="3416299"/>
                <a:ext cx="2108199" cy="696352"/>
              </a:xfrm>
              <a:prstGeom prst="rect">
                <a:avLst/>
              </a:prstGeom>
              <a:noFill/>
            </p:spPr>
            <p:txBody>
              <a:bodyPr wrap="square" rtlCol="0">
                <a:spAutoFit/>
              </a:bodyPr>
              <a:lstStyle/>
              <a:p>
                <a:pPr algn="ctr"/>
                <a:r>
                  <a:rPr lang="en-US" sz="1600" dirty="0"/>
                  <a:t>adaptive </a:t>
                </a:r>
                <a:r>
                  <a:rPr lang="en-US" sz="1600" dirty="0" err="1"/>
                  <a:t>microrandomization</a:t>
                </a:r>
                <a:endParaRPr lang="en-US" sz="1600" dirty="0"/>
              </a:p>
            </p:txBody>
          </p:sp>
          <p:pic>
            <p:nvPicPr>
              <p:cNvPr id="13" name="Picture 12" descr="microsoft_band_press_render.png"/>
              <p:cNvPicPr>
                <a:picLocks noChangeAspect="1"/>
              </p:cNvPicPr>
              <p:nvPr/>
            </p:nvPicPr>
            <p:blipFill rotWithShape="1">
              <a:blip r:embed="rId4">
                <a:extLst>
                  <a:ext uri="{28A0092B-C50C-407E-A947-70E740481C1C}">
                    <a14:useLocalDpi xmlns:a14="http://schemas.microsoft.com/office/drawing/2010/main" val="0"/>
                  </a:ext>
                </a:extLst>
              </a:blip>
              <a:srcRect l="8611" t="12261" r="9028" b="11302"/>
              <a:stretch/>
            </p:blipFill>
            <p:spPr>
              <a:xfrm>
                <a:off x="2971800" y="2197100"/>
                <a:ext cx="791697" cy="532693"/>
              </a:xfrm>
              <a:prstGeom prst="rect">
                <a:avLst/>
              </a:prstGeom>
            </p:spPr>
          </p:pic>
          <p:pic>
            <p:nvPicPr>
              <p:cNvPr id="23" name="Picture 22" descr="smartphone-655342_64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2951" y="1701800"/>
                <a:ext cx="441127" cy="723900"/>
              </a:xfrm>
              <a:prstGeom prst="rect">
                <a:avLst/>
              </a:prstGeom>
            </p:spPr>
          </p:pic>
          <p:pic>
            <p:nvPicPr>
              <p:cNvPr id="24" name="Picture 23" descr="smartphone-655342_64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2951" y="2597150"/>
                <a:ext cx="441127" cy="723900"/>
              </a:xfrm>
              <a:prstGeom prst="rect">
                <a:avLst/>
              </a:prstGeom>
            </p:spPr>
          </p:pic>
          <p:grpSp>
            <p:nvGrpSpPr>
              <p:cNvPr id="46" name="Group 45"/>
              <p:cNvGrpSpPr/>
              <p:nvPr/>
            </p:nvGrpSpPr>
            <p:grpSpPr>
              <a:xfrm>
                <a:off x="3845983" y="2165350"/>
                <a:ext cx="594784" cy="677334"/>
                <a:chOff x="3979333" y="2438400"/>
                <a:chExt cx="594784" cy="677334"/>
              </a:xfrm>
            </p:grpSpPr>
            <p:cxnSp>
              <p:nvCxnSpPr>
                <p:cNvPr id="20" name="Straight Connector 19"/>
                <p:cNvCxnSpPr/>
                <p:nvPr/>
              </p:nvCxnSpPr>
              <p:spPr>
                <a:xfrm>
                  <a:off x="4229100" y="2438400"/>
                  <a:ext cx="4233"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29101" y="2444750"/>
                  <a:ext cx="345016" cy="2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29100" y="2760134"/>
                  <a:ext cx="4233"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229101" y="3107267"/>
                  <a:ext cx="345016" cy="2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3979333" y="2777067"/>
                  <a:ext cx="2286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a:off x="2222500" y="2482850"/>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 name="Picture 2" descr="notes.png">
              <a:hlinkClick r:id="rId11"/>
            </p:cNvPr>
            <p:cNvPicPr>
              <a:picLocks noChangeAspect="1"/>
            </p:cNvPicPr>
            <p:nvPr/>
          </p:nvPicPr>
          <p:blipFill>
            <a:blip r:embed="rId1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67251" y="1860550"/>
              <a:ext cx="215899" cy="431131"/>
            </a:xfrm>
            <a:prstGeom prst="rect">
              <a:avLst/>
            </a:prstGeom>
          </p:spPr>
        </p:pic>
        <p:pic>
          <p:nvPicPr>
            <p:cNvPr id="5" name="Picture 4" descr="meditation.png"/>
            <p:cNvPicPr>
              <a:picLocks noChangeAspect="1"/>
            </p:cNvPicPr>
            <p:nvPr/>
          </p:nvPicPr>
          <p:blipFill>
            <a:blip r:embed="rId1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35500" y="2755900"/>
              <a:ext cx="273050" cy="358953"/>
            </a:xfrm>
            <a:prstGeom prst="rect">
              <a:avLst/>
            </a:prstGeom>
          </p:spPr>
        </p:pic>
      </p:grpSp>
      <p:pic>
        <p:nvPicPr>
          <p:cNvPr id="44" name="Picture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7280" y="5738468"/>
            <a:ext cx="5509259" cy="640613"/>
          </a:xfrm>
          <a:prstGeom prst="rect">
            <a:avLst/>
          </a:prstGeom>
        </p:spPr>
      </p:pic>
      <p:sp>
        <p:nvSpPr>
          <p:cNvPr id="49"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52"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6066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Staying Quit – A JITAI Study </a:t>
            </a:r>
            <a:endParaRPr lang="en-US" sz="4000" dirty="0"/>
          </a:p>
        </p:txBody>
      </p:sp>
      <p:graphicFrame>
        <p:nvGraphicFramePr>
          <p:cNvPr id="49" name="Table 48"/>
          <p:cNvGraphicFramePr>
            <a:graphicFrameLocks noGrp="1"/>
          </p:cNvGraphicFramePr>
          <p:nvPr>
            <p:extLst>
              <p:ext uri="{D42A27DB-BD31-4B8C-83A1-F6EECF244321}">
                <p14:modId xmlns:p14="http://schemas.microsoft.com/office/powerpoint/2010/main" val="2143144810"/>
              </p:ext>
            </p:extLst>
          </p:nvPr>
        </p:nvGraphicFramePr>
        <p:xfrm>
          <a:off x="2208106" y="1910734"/>
          <a:ext cx="7836748" cy="2138680"/>
        </p:xfrm>
        <a:graphic>
          <a:graphicData uri="http://schemas.openxmlformats.org/drawingml/2006/table">
            <a:tbl>
              <a:tblPr firstRow="1" bandRow="1">
                <a:tableStyleId>{5C22544A-7EE6-4342-B048-85BDC9FD1C3A}</a:tableStyleId>
              </a:tblPr>
              <a:tblGrid>
                <a:gridCol w="1959187"/>
                <a:gridCol w="1959187"/>
                <a:gridCol w="1959187"/>
                <a:gridCol w="1959187"/>
              </a:tblGrid>
              <a:tr h="0">
                <a:tc>
                  <a:txBody>
                    <a:bodyPr/>
                    <a:lstStyle/>
                    <a:p>
                      <a:pPr algn="ctr"/>
                      <a:r>
                        <a:rPr lang="en-US" sz="2000" dirty="0" smtClean="0"/>
                        <a:t>Analytic Intent</a:t>
                      </a:r>
                      <a:endParaRPr lang="en-US" sz="2000" dirty="0"/>
                    </a:p>
                  </a:txBody>
                  <a:tcPr marT="91440" marB="91440">
                    <a:lnL w="12700" cap="flat" cmpd="sng" algn="ctr">
                      <a:solidFill>
                        <a:srgbClr val="376092"/>
                      </a:solidFill>
                      <a:prstDash val="solid"/>
                      <a:round/>
                      <a:headEnd type="none" w="med" len="med"/>
                      <a:tailEnd type="none" w="med" len="med"/>
                    </a:lnL>
                    <a:lnT w="12700" cap="flat" cmpd="sng" algn="ctr">
                      <a:solidFill>
                        <a:srgbClr val="376092"/>
                      </a:solidFill>
                      <a:prstDash val="solid"/>
                      <a:round/>
                      <a:headEnd type="none" w="med" len="med"/>
                      <a:tailEnd type="none" w="med" len="med"/>
                    </a:lnT>
                  </a:tcPr>
                </a:tc>
                <a:tc>
                  <a:txBody>
                    <a:bodyPr/>
                    <a:lstStyle/>
                    <a:p>
                      <a:pPr algn="ctr"/>
                      <a:r>
                        <a:rPr lang="en-US" sz="2000" dirty="0" smtClean="0"/>
                        <a:t>Data Source</a:t>
                      </a:r>
                      <a:endParaRPr lang="en-US" sz="2000" dirty="0"/>
                    </a:p>
                  </a:txBody>
                  <a:tcPr marT="91440" marB="91440">
                    <a:lnT w="12700" cap="flat" cmpd="sng" algn="ctr">
                      <a:solidFill>
                        <a:srgbClr val="376092"/>
                      </a:solidFill>
                      <a:prstDash val="solid"/>
                      <a:round/>
                      <a:headEnd type="none" w="med" len="med"/>
                      <a:tailEnd type="none" w="med" len="med"/>
                    </a:lnT>
                  </a:tcPr>
                </a:tc>
                <a:tc>
                  <a:txBody>
                    <a:bodyPr/>
                    <a:lstStyle/>
                    <a:p>
                      <a:pPr algn="ctr"/>
                      <a:r>
                        <a:rPr lang="en-US" sz="2000" dirty="0" smtClean="0"/>
                        <a:t>"Study" Design</a:t>
                      </a:r>
                      <a:endParaRPr lang="en-US" sz="2000" dirty="0"/>
                    </a:p>
                  </a:txBody>
                  <a:tcPr marT="91440" marB="91440">
                    <a:lnT w="12700" cap="flat" cmpd="sng" algn="ctr">
                      <a:solidFill>
                        <a:srgbClr val="376092"/>
                      </a:solidFill>
                      <a:prstDash val="solid"/>
                      <a:round/>
                      <a:headEnd type="none" w="med" len="med"/>
                      <a:tailEnd type="none" w="med" len="med"/>
                    </a:lnT>
                  </a:tcPr>
                </a:tc>
                <a:tc>
                  <a:txBody>
                    <a:bodyPr/>
                    <a:lstStyle/>
                    <a:p>
                      <a:pPr algn="ctr"/>
                      <a:r>
                        <a:rPr lang="en-US" sz="2000" dirty="0" smtClean="0"/>
                        <a:t>Analytic</a:t>
                      </a:r>
                      <a:r>
                        <a:rPr lang="en-US" sz="2000" baseline="0" dirty="0" smtClean="0"/>
                        <a:t> </a:t>
                      </a:r>
                      <a:r>
                        <a:rPr lang="en-US" sz="2000" dirty="0" smtClean="0"/>
                        <a:t>Method</a:t>
                      </a:r>
                      <a:endParaRPr lang="en-US" sz="2000" dirty="0"/>
                    </a:p>
                  </a:txBody>
                  <a:tcPr marT="91440" marB="91440">
                    <a:lnR w="1270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tcPr>
                </a:tc>
              </a:tr>
              <a:tr h="370840">
                <a:tc>
                  <a:txBody>
                    <a:bodyPr/>
                    <a:lstStyle/>
                    <a:p>
                      <a:r>
                        <a:rPr lang="en-US" dirty="0" smtClean="0">
                          <a:solidFill>
                            <a:schemeClr val="tx1"/>
                          </a:solidFill>
                        </a:rPr>
                        <a:t>Classification/Prediction</a:t>
                      </a:r>
                      <a:endParaRPr lang="en-US" dirty="0">
                        <a:solidFill>
                          <a:schemeClr val="tx1"/>
                        </a:solidFill>
                      </a:endParaRPr>
                    </a:p>
                  </a:txBody>
                  <a:tcPr>
                    <a:lnL w="12700" cap="flat" cmpd="sng" algn="ctr">
                      <a:solidFill>
                        <a:srgbClr val="376092"/>
                      </a:solidFill>
                      <a:prstDash val="solid"/>
                      <a:round/>
                      <a:headEnd type="none" w="med" len="med"/>
                      <a:tailEnd type="none" w="med" len="med"/>
                    </a:lnL>
                  </a:tcPr>
                </a:tc>
                <a:tc>
                  <a:txBody>
                    <a:bodyPr/>
                    <a:lstStyle/>
                    <a:p>
                      <a:r>
                        <a:rPr lang="en-US" dirty="0" smtClean="0">
                          <a:solidFill>
                            <a:schemeClr val="tx1"/>
                          </a:solidFill>
                        </a:rPr>
                        <a:t>Structured</a:t>
                      </a:r>
                      <a:endParaRPr lang="en-US" dirty="0">
                        <a:solidFill>
                          <a:schemeClr val="tx1"/>
                        </a:solidFill>
                      </a:endParaRPr>
                    </a:p>
                  </a:txBody>
                  <a:tcPr/>
                </a:tc>
                <a:tc>
                  <a:txBody>
                    <a:bodyPr/>
                    <a:lstStyle/>
                    <a:p>
                      <a:r>
                        <a:rPr lang="en-US" dirty="0" smtClean="0">
                          <a:solidFill>
                            <a:schemeClr val="tx1"/>
                          </a:solidFill>
                        </a:rPr>
                        <a:t>"Grab</a:t>
                      </a:r>
                      <a:r>
                        <a:rPr lang="en-US" baseline="0" dirty="0" smtClean="0">
                          <a:solidFill>
                            <a:schemeClr val="tx1"/>
                          </a:solidFill>
                        </a:rPr>
                        <a:t> and go"</a:t>
                      </a:r>
                      <a:endParaRPr lang="en-US" dirty="0">
                        <a:solidFill>
                          <a:schemeClr val="tx1"/>
                        </a:solidFill>
                      </a:endParaRPr>
                    </a:p>
                  </a:txBody>
                  <a:tcPr/>
                </a:tc>
                <a:tc>
                  <a:txBody>
                    <a:bodyPr/>
                    <a:lstStyle/>
                    <a:p>
                      <a:r>
                        <a:rPr lang="en-US" dirty="0" smtClean="0">
                          <a:solidFill>
                            <a:schemeClr val="tx1"/>
                          </a:solidFill>
                        </a:rPr>
                        <a:t>Classical or Bayesian Statistics</a:t>
                      </a:r>
                      <a:endParaRPr lang="en-US" dirty="0">
                        <a:solidFill>
                          <a:schemeClr val="tx1"/>
                        </a:solidFill>
                      </a:endParaRPr>
                    </a:p>
                  </a:txBody>
                  <a:tcPr>
                    <a:lnR w="12700" cap="flat" cmpd="sng" algn="ctr">
                      <a:solidFill>
                        <a:srgbClr val="376092"/>
                      </a:solidFill>
                      <a:prstDash val="solid"/>
                      <a:round/>
                      <a:headEnd type="none" w="med" len="med"/>
                      <a:tailEnd type="none" w="med" len="med"/>
                    </a:ln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Causal Inference</a:t>
                      </a:r>
                    </a:p>
                    <a:p>
                      <a:endParaRPr lang="en-US" dirty="0">
                        <a:solidFill>
                          <a:schemeClr val="tx1"/>
                        </a:solidFill>
                      </a:endParaRPr>
                    </a:p>
                  </a:txBody>
                  <a:tcPr>
                    <a:lnL w="12700" cap="flat" cmpd="sng" algn="ctr">
                      <a:solidFill>
                        <a:srgbClr val="376092"/>
                      </a:solidFill>
                      <a:prstDash val="solid"/>
                      <a:round/>
                      <a:headEnd type="none" w="med" len="med"/>
                      <a:tailEnd type="none" w="med" len="med"/>
                    </a:lnL>
                  </a:tcPr>
                </a:tc>
                <a:tc>
                  <a:txBody>
                    <a:bodyPr/>
                    <a:lstStyle/>
                    <a:p>
                      <a:r>
                        <a:rPr lang="en-US" dirty="0" smtClean="0">
                          <a:solidFill>
                            <a:schemeClr val="tx1"/>
                          </a:solidFill>
                        </a:rPr>
                        <a:t>Semi-structured</a:t>
                      </a:r>
                      <a:endParaRPr lang="en-US" dirty="0">
                        <a:solidFill>
                          <a:schemeClr val="tx1"/>
                        </a:solidFill>
                      </a:endParaRPr>
                    </a:p>
                  </a:txBody>
                  <a:tcPr/>
                </a:tc>
                <a:tc>
                  <a:txBody>
                    <a:bodyPr/>
                    <a:lstStyle/>
                    <a:p>
                      <a:pPr marL="0" indent="0">
                        <a:buFontTx/>
                        <a:buNone/>
                      </a:pPr>
                      <a:r>
                        <a:rPr lang="en-US" dirty="0" smtClean="0">
                          <a:solidFill>
                            <a:schemeClr val="tx1"/>
                          </a:solidFill>
                        </a:rPr>
                        <a:t>JITAI</a:t>
                      </a:r>
                      <a:r>
                        <a:rPr lang="en-US" baseline="0" dirty="0" smtClean="0">
                          <a:solidFill>
                            <a:schemeClr val="tx1"/>
                          </a:solidFill>
                        </a:rPr>
                        <a:t> with micro-randomization</a:t>
                      </a:r>
                      <a:endParaRPr lang="en-US" dirty="0" smtClean="0">
                        <a:solidFill>
                          <a:schemeClr val="tx1"/>
                        </a:solidFill>
                      </a:endParaRPr>
                    </a:p>
                  </a:txBody>
                  <a:tcPr/>
                </a:tc>
                <a:tc>
                  <a:txBody>
                    <a:bodyPr/>
                    <a:lstStyle/>
                    <a:p>
                      <a:r>
                        <a:rPr lang="en-US" dirty="0" smtClean="0">
                          <a:solidFill>
                            <a:schemeClr val="tx1"/>
                          </a:solidFill>
                        </a:rPr>
                        <a:t>Machine learning</a:t>
                      </a:r>
                      <a:endParaRPr lang="en-US" dirty="0">
                        <a:solidFill>
                          <a:schemeClr val="tx1"/>
                        </a:solidFill>
                      </a:endParaRPr>
                    </a:p>
                  </a:txBody>
                  <a:tcPr>
                    <a:lnR w="12700" cap="flat" cmpd="sng" algn="ctr">
                      <a:solidFill>
                        <a:srgbClr val="376092"/>
                      </a:solidFill>
                      <a:prstDash val="solid"/>
                      <a:round/>
                      <a:headEnd type="none" w="med" len="med"/>
                      <a:tailEnd type="none" w="med" len="med"/>
                    </a:lnR>
                  </a:tcPr>
                </a:tc>
              </a:tr>
              <a:tr h="370840">
                <a:tc>
                  <a:txBody>
                    <a:bodyPr/>
                    <a:lstStyle/>
                    <a:p>
                      <a:endParaRPr lang="en-US" dirty="0">
                        <a:solidFill>
                          <a:schemeClr val="tx1"/>
                        </a:solidFill>
                      </a:endParaRPr>
                    </a:p>
                  </a:txBody>
                  <a:tcPr>
                    <a:lnL w="12700" cap="flat" cmpd="sng" algn="ctr">
                      <a:solidFill>
                        <a:srgbClr val="376092"/>
                      </a:solidFill>
                      <a:prstDash val="solid"/>
                      <a:round/>
                      <a:headEnd type="none" w="med" len="med"/>
                      <a:tailEnd type="none" w="med" len="med"/>
                    </a:lnL>
                    <a:lnB w="12700" cap="flat" cmpd="sng" algn="ctr">
                      <a:solidFill>
                        <a:srgbClr val="376092"/>
                      </a:solidFill>
                      <a:prstDash val="solid"/>
                      <a:round/>
                      <a:headEnd type="none" w="med" len="med"/>
                      <a:tailEnd type="none" w="med" len="med"/>
                    </a:lnB>
                  </a:tcPr>
                </a:tc>
                <a:tc>
                  <a:txBody>
                    <a:bodyPr/>
                    <a:lstStyle/>
                    <a:p>
                      <a:r>
                        <a:rPr lang="en-US" dirty="0" smtClean="0">
                          <a:solidFill>
                            <a:schemeClr val="bg1">
                              <a:lumMod val="65000"/>
                            </a:schemeClr>
                          </a:solidFill>
                        </a:rPr>
                        <a:t>Unstructured</a:t>
                      </a:r>
                      <a:endParaRPr lang="en-US" dirty="0">
                        <a:solidFill>
                          <a:schemeClr val="bg1">
                            <a:lumMod val="65000"/>
                          </a:schemeClr>
                        </a:solidFill>
                      </a:endParaRPr>
                    </a:p>
                  </a:txBody>
                  <a:tcPr>
                    <a:lnB w="12700" cap="flat" cmpd="sng" algn="ctr">
                      <a:solidFill>
                        <a:srgbClr val="376092"/>
                      </a:solidFill>
                      <a:prstDash val="solid"/>
                      <a:round/>
                      <a:headEnd type="none" w="med" len="med"/>
                      <a:tailEnd type="none" w="med" len="med"/>
                    </a:lnB>
                  </a:tcPr>
                </a:tc>
                <a:tc>
                  <a:txBody>
                    <a:bodyPr/>
                    <a:lstStyle/>
                    <a:p>
                      <a:endParaRPr lang="en-US" dirty="0">
                        <a:solidFill>
                          <a:schemeClr val="tx1"/>
                        </a:solidFill>
                      </a:endParaRPr>
                    </a:p>
                  </a:txBody>
                  <a:tcPr>
                    <a:lnB w="12700" cap="flat" cmpd="sng" algn="ctr">
                      <a:solidFill>
                        <a:srgbClr val="376092"/>
                      </a:solidFill>
                      <a:prstDash val="solid"/>
                      <a:round/>
                      <a:headEnd type="none" w="med" len="med"/>
                      <a:tailEnd type="none" w="med" len="med"/>
                    </a:lnB>
                  </a:tcPr>
                </a:tc>
                <a:tc>
                  <a:txBody>
                    <a:bodyPr/>
                    <a:lstStyle/>
                    <a:p>
                      <a:endParaRPr lang="en-US" dirty="0">
                        <a:solidFill>
                          <a:schemeClr val="tx1"/>
                        </a:solidFill>
                      </a:endParaRPr>
                    </a:p>
                  </a:txBody>
                  <a:tcPr>
                    <a:lnR w="12700" cap="flat" cmpd="sng" algn="ctr">
                      <a:solidFill>
                        <a:srgbClr val="376092"/>
                      </a:solidFill>
                      <a:prstDash val="solid"/>
                      <a:round/>
                      <a:headEnd type="none" w="med" len="med"/>
                      <a:tailEnd type="none" w="med" len="med"/>
                    </a:lnR>
                    <a:lnB w="12700" cap="flat" cmpd="sng" algn="ctr">
                      <a:solidFill>
                        <a:srgbClr val="376092"/>
                      </a:solidFill>
                      <a:prstDash val="solid"/>
                      <a:round/>
                      <a:headEnd type="none" w="med" len="med"/>
                      <a:tailEnd type="none" w="med" len="med"/>
                    </a:lnB>
                  </a:tcPr>
                </a:tc>
              </a:tr>
            </a:tbl>
          </a:graphicData>
        </a:graphic>
      </p:graphicFrame>
      <p:sp>
        <p:nvSpPr>
          <p:cNvPr id="52" name="Content Placeholder 3"/>
          <p:cNvSpPr>
            <a:spLocks noGrp="1"/>
          </p:cNvSpPr>
          <p:nvPr>
            <p:ph idx="1"/>
          </p:nvPr>
        </p:nvSpPr>
        <p:spPr>
          <a:xfrm>
            <a:off x="2124194" y="4222789"/>
            <a:ext cx="8229600" cy="1898612"/>
          </a:xfrm>
        </p:spPr>
        <p:txBody>
          <a:bodyPr>
            <a:normAutofit/>
          </a:bodyPr>
          <a:lstStyle/>
          <a:p>
            <a:r>
              <a:rPr lang="en-US" sz="1900" dirty="0"/>
              <a:t>Team includes engineers, behavioral psychologists, biostatisticians, data scientists, computer scientists</a:t>
            </a:r>
          </a:p>
          <a:p>
            <a:r>
              <a:rPr lang="en-US" sz="1900" dirty="0"/>
              <a:t>MD2K platform </a:t>
            </a:r>
            <a:r>
              <a:rPr lang="en-US" sz="1900" dirty="0" smtClean="0"/>
              <a:t>freely downloadable </a:t>
            </a:r>
            <a:r>
              <a:rPr lang="en-US" sz="1900" dirty="0"/>
              <a:t>for running other  JITAI </a:t>
            </a:r>
            <a:r>
              <a:rPr lang="en-US" sz="1900" dirty="0" smtClean="0"/>
              <a:t>studies (e.g., NIH All of Us?)</a:t>
            </a:r>
            <a:endParaRPr lang="en-US" sz="1900" dirty="0"/>
          </a:p>
          <a:p>
            <a:r>
              <a:rPr lang="en-US" sz="1900" dirty="0"/>
              <a:t>Enabling rigorous testing of sensor-driven complex behavioral </a:t>
            </a:r>
            <a:r>
              <a:rPr lang="en-US" sz="1900" dirty="0" smtClean="0"/>
              <a:t>interventions</a:t>
            </a:r>
          </a:p>
        </p:txBody>
      </p:sp>
      <p:sp>
        <p:nvSpPr>
          <p:cNvPr id="5"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706877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Traditional (Blue) </a:t>
            </a:r>
            <a:r>
              <a:rPr lang="en-US" sz="4000" dirty="0"/>
              <a:t>and </a:t>
            </a:r>
            <a:r>
              <a:rPr lang="en-US" sz="4000" dirty="0" smtClean="0"/>
              <a:t>New (Orange) Approaches</a:t>
            </a:r>
            <a:endParaRPr lang="en-US" dirty="0"/>
          </a:p>
        </p:txBody>
      </p:sp>
      <p:sp>
        <p:nvSpPr>
          <p:cNvPr id="4" name="Content Placeholder 3"/>
          <p:cNvSpPr>
            <a:spLocks noGrp="1"/>
          </p:cNvSpPr>
          <p:nvPr>
            <p:ph idx="1"/>
          </p:nvPr>
        </p:nvSpPr>
        <p:spPr/>
        <p:txBody>
          <a:bodyPr>
            <a:normAutofit/>
          </a:bodyPr>
          <a:lstStyle/>
          <a:p>
            <a:endParaRPr lang="en-US" dirty="0"/>
          </a:p>
          <a:p>
            <a:endParaRPr lang="en-US" sz="2800" dirty="0"/>
          </a:p>
          <a:p>
            <a:endParaRPr lang="en-US" sz="2800" dirty="0"/>
          </a:p>
        </p:txBody>
      </p:sp>
      <p:sp>
        <p:nvSpPr>
          <p:cNvPr id="3" name="TextBox 2"/>
          <p:cNvSpPr txBox="1"/>
          <p:nvPr/>
        </p:nvSpPr>
        <p:spPr>
          <a:xfrm>
            <a:off x="13042900" y="1473200"/>
            <a:ext cx="184666" cy="369332"/>
          </a:xfrm>
          <a:prstGeom prst="rect">
            <a:avLst/>
          </a:prstGeom>
          <a:noFill/>
        </p:spPr>
        <p:txBody>
          <a:bodyPr wrap="none" rtlCol="0">
            <a:spAutoFit/>
          </a:bodyPr>
          <a:lstStyle/>
          <a:p>
            <a:endParaRPr lang="en-US"/>
          </a:p>
        </p:txBody>
      </p:sp>
      <p:grpSp>
        <p:nvGrpSpPr>
          <p:cNvPr id="9" name="Group 8"/>
          <p:cNvGrpSpPr/>
          <p:nvPr/>
        </p:nvGrpSpPr>
        <p:grpSpPr>
          <a:xfrm>
            <a:off x="1943100" y="1842532"/>
            <a:ext cx="8077200" cy="4485031"/>
            <a:chOff x="1511300" y="-215899"/>
            <a:chExt cx="8623300" cy="4940299"/>
          </a:xfrm>
        </p:grpSpPr>
        <p:pic>
          <p:nvPicPr>
            <p:cNvPr id="2" name="Picture 1"/>
            <p:cNvPicPr>
              <a:picLocks noChangeAspect="1"/>
            </p:cNvPicPr>
            <p:nvPr/>
          </p:nvPicPr>
          <p:blipFill rotWithShape="1">
            <a:blip r:embed="rId3"/>
            <a:srcRect b="8997"/>
            <a:stretch/>
          </p:blipFill>
          <p:spPr>
            <a:xfrm>
              <a:off x="1511300" y="-215899"/>
              <a:ext cx="8623300" cy="494029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43053"/>
            <a:stretch/>
          </p:blipFill>
          <p:spPr>
            <a:xfrm>
              <a:off x="5499100" y="3950552"/>
              <a:ext cx="1790700" cy="773848"/>
            </a:xfrm>
            <a:prstGeom prst="rect">
              <a:avLst/>
            </a:prstGeom>
          </p:spPr>
        </p:pic>
      </p:grpSp>
      <p:sp>
        <p:nvSpPr>
          <p:cNvPr id="8"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10"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534259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7275" y="1622793"/>
            <a:ext cx="10272713" cy="22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0" y="406400"/>
            <a:ext cx="5601607" cy="3136900"/>
          </a:xfrm>
          <a:prstGeom prst="roundRect">
            <a:avLst>
              <a:gd name="adj" fmla="val 6546"/>
            </a:avLst>
          </a:prstGeom>
          <a:ln>
            <a:solidFill>
              <a:schemeClr val="bg1">
                <a:lumMod val="65000"/>
              </a:schemeClr>
            </a:solidFill>
          </a:ln>
        </p:spPr>
      </p:pic>
      <p:pic>
        <p:nvPicPr>
          <p:cNvPr id="5" name="Picture 4" descr="ibm wats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195" y="3879953"/>
            <a:ext cx="1569405" cy="1569405"/>
          </a:xfrm>
          <a:prstGeom prst="rect">
            <a:avLst/>
          </a:prstGeom>
        </p:spPr>
      </p:pic>
      <p:sp>
        <p:nvSpPr>
          <p:cNvPr id="6" name="Content Placeholder 2"/>
          <p:cNvSpPr>
            <a:spLocks noGrp="1"/>
          </p:cNvSpPr>
          <p:nvPr>
            <p:ph idx="1"/>
          </p:nvPr>
        </p:nvSpPr>
        <p:spPr>
          <a:xfrm>
            <a:off x="3192780" y="3886406"/>
            <a:ext cx="7805420" cy="1759479"/>
          </a:xfrm>
        </p:spPr>
        <p:txBody>
          <a:bodyPr>
            <a:normAutofit/>
          </a:bodyPr>
          <a:lstStyle/>
          <a:p>
            <a:r>
              <a:rPr lang="en-US" sz="1900" dirty="0"/>
              <a:t>"Watson and Epic software could … </a:t>
            </a:r>
            <a:r>
              <a:rPr lang="en-US" sz="1900" b="1" dirty="0"/>
              <a:t>intelligently assist doctors and nurses by providing relevant evidence from the worldwide body of medical knowledge</a:t>
            </a:r>
            <a:r>
              <a:rPr lang="en-US" sz="1900" dirty="0"/>
              <a:t>. Providers will be able to share patient-specific data with Watson in real time, within workflows, allowing Watson to bring forth critical evidence from medical literature and case studies that are most relevant to the patient’s </a:t>
            </a:r>
            <a:r>
              <a:rPr lang="en-US" sz="1900" dirty="0" smtClean="0"/>
              <a:t>care” (May, 2015)</a:t>
            </a:r>
            <a:endParaRPr lang="en-US" sz="1900" dirty="0"/>
          </a:p>
        </p:txBody>
      </p:sp>
      <p:sp>
        <p:nvSpPr>
          <p:cNvPr id="7" name="Rectangle 6"/>
          <p:cNvSpPr/>
          <p:nvPr/>
        </p:nvSpPr>
        <p:spPr>
          <a:xfrm>
            <a:off x="6199188" y="5988991"/>
            <a:ext cx="5130800" cy="307777"/>
          </a:xfrm>
          <a:prstGeom prst="rect">
            <a:avLst/>
          </a:prstGeom>
        </p:spPr>
        <p:txBody>
          <a:bodyPr wrap="square">
            <a:spAutoFit/>
          </a:bodyPr>
          <a:lstStyle/>
          <a:p>
            <a:r>
              <a:rPr lang="en-US" sz="1400" dirty="0"/>
              <a:t>http://www-03.ibm.com/press/us/en/</a:t>
            </a:r>
            <a:r>
              <a:rPr lang="en-US" sz="1400" dirty="0" err="1"/>
              <a:t>pressrelease</a:t>
            </a:r>
            <a:r>
              <a:rPr lang="en-US" sz="1400" dirty="0"/>
              <a:t>/46768.wss</a:t>
            </a:r>
          </a:p>
        </p:txBody>
      </p:sp>
      <p:sp>
        <p:nvSpPr>
          <p:cNvPr id="8"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9"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19550636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530434" name="Rectangle 2"/>
          <p:cNvSpPr>
            <a:spLocks noGrp="1" noChangeArrowheads="1"/>
          </p:cNvSpPr>
          <p:nvPr>
            <p:ph type="title"/>
          </p:nvPr>
        </p:nvSpPr>
        <p:spPr/>
        <p:txBody>
          <a:bodyPr/>
          <a:lstStyle/>
          <a:p>
            <a:pPr>
              <a:defRPr/>
            </a:pPr>
            <a:r>
              <a:rPr lang="en-US" smtClean="0">
                <a:cs typeface="+mj-cs"/>
              </a:rPr>
              <a:t>Outline</a:t>
            </a:r>
          </a:p>
        </p:txBody>
      </p:sp>
      <p:sp>
        <p:nvSpPr>
          <p:cNvPr id="530435" name="Rectangle 3"/>
          <p:cNvSpPr>
            <a:spLocks noGrp="1" noChangeArrowheads="1"/>
          </p:cNvSpPr>
          <p:nvPr>
            <p:ph type="body" idx="1"/>
          </p:nvPr>
        </p:nvSpPr>
        <p:spPr/>
        <p:txBody>
          <a:bodyPr/>
          <a:lstStyle/>
          <a:p>
            <a:pPr>
              <a:lnSpc>
                <a:spcPct val="90000"/>
              </a:lnSpc>
              <a:defRPr/>
            </a:pPr>
            <a:r>
              <a:rPr lang="en-US" sz="1900" dirty="0">
                <a:solidFill>
                  <a:srgbClr val="B2B2B2"/>
                </a:solidFill>
              </a:rPr>
              <a:t>Introduction</a:t>
            </a:r>
          </a:p>
          <a:p>
            <a:pPr>
              <a:lnSpc>
                <a:spcPct val="90000"/>
              </a:lnSpc>
              <a:defRPr/>
            </a:pPr>
            <a:r>
              <a:rPr lang="en-US" sz="1900" dirty="0">
                <a:solidFill>
                  <a:srgbClr val="B2B2B2"/>
                </a:solidFill>
              </a:rPr>
              <a:t>Course Goals</a:t>
            </a:r>
          </a:p>
          <a:p>
            <a:pPr>
              <a:lnSpc>
                <a:spcPct val="90000"/>
              </a:lnSpc>
              <a:defRPr/>
            </a:pPr>
            <a:r>
              <a:rPr lang="en-US" sz="1900" dirty="0">
                <a:solidFill>
                  <a:schemeClr val="bg1">
                    <a:lumMod val="65000"/>
                  </a:schemeClr>
                </a:solidFill>
              </a:rPr>
              <a:t>Overviews</a:t>
            </a:r>
          </a:p>
          <a:p>
            <a:pPr lvl="1">
              <a:lnSpc>
                <a:spcPct val="90000"/>
              </a:lnSpc>
              <a:defRPr/>
            </a:pPr>
            <a:r>
              <a:rPr lang="en-US" sz="1700" dirty="0">
                <a:solidFill>
                  <a:srgbClr val="B2B2B2"/>
                </a:solidFill>
              </a:rPr>
              <a:t>informatics vs. IT</a:t>
            </a:r>
          </a:p>
          <a:p>
            <a:pPr lvl="1">
              <a:lnSpc>
                <a:spcPct val="90000"/>
              </a:lnSpc>
              <a:defRPr/>
            </a:pPr>
            <a:r>
              <a:rPr lang="en-US" sz="1700" dirty="0">
                <a:solidFill>
                  <a:srgbClr val="B2B2B2"/>
                </a:solidFill>
              </a:rPr>
              <a:t>d</a:t>
            </a:r>
            <a:r>
              <a:rPr lang="en-US" sz="1700" dirty="0" smtClean="0">
                <a:solidFill>
                  <a:srgbClr val="B2B2B2"/>
                </a:solidFill>
              </a:rPr>
              <a:t>ata-information-knowledge</a:t>
            </a:r>
            <a:endParaRPr lang="en-US" sz="1700" dirty="0"/>
          </a:p>
          <a:p>
            <a:pPr lvl="1">
              <a:lnSpc>
                <a:spcPct val="90000"/>
              </a:lnSpc>
              <a:defRPr/>
            </a:pPr>
            <a:r>
              <a:rPr lang="en-US" sz="1700" dirty="0">
                <a:solidFill>
                  <a:srgbClr val="B2B2B2"/>
                </a:solidFill>
              </a:rPr>
              <a:t>u</a:t>
            </a:r>
            <a:r>
              <a:rPr lang="en-US" sz="1700" dirty="0" smtClean="0">
                <a:solidFill>
                  <a:srgbClr val="B2B2B2"/>
                </a:solidFill>
              </a:rPr>
              <a:t>neven future of EBM</a:t>
            </a:r>
            <a:endParaRPr lang="en-US" sz="1700" dirty="0">
              <a:solidFill>
                <a:srgbClr val="B2B2B2"/>
              </a:solidFill>
            </a:endParaRPr>
          </a:p>
          <a:p>
            <a:pPr>
              <a:lnSpc>
                <a:spcPct val="90000"/>
              </a:lnSpc>
              <a:defRPr/>
            </a:pPr>
            <a:r>
              <a:rPr lang="en-US" sz="1900" dirty="0"/>
              <a:t>Summary</a:t>
            </a:r>
          </a:p>
          <a:p>
            <a:pPr>
              <a:lnSpc>
                <a:spcPct val="90000"/>
              </a:lnSpc>
              <a:defRPr/>
            </a:pPr>
            <a:endParaRPr lang="en-US" dirty="0" smtClean="0">
              <a:cs typeface="+mn-cs"/>
            </a:endParaRPr>
          </a:p>
        </p:txBody>
      </p:sp>
    </p:spTree>
    <p:extLst>
      <p:ext uri="{BB962C8B-B14F-4D97-AF65-F5344CB8AC3E}">
        <p14:creationId xmlns:p14="http://schemas.microsoft.com/office/powerpoint/2010/main" val="4590602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Summary</a:t>
            </a:r>
            <a:endParaRPr lang="en-US" sz="4000" dirty="0"/>
          </a:p>
        </p:txBody>
      </p:sp>
      <p:sp>
        <p:nvSpPr>
          <p:cNvPr id="3" name="Content Placeholder 2"/>
          <p:cNvSpPr>
            <a:spLocks noGrp="1"/>
          </p:cNvSpPr>
          <p:nvPr>
            <p:ph idx="1"/>
          </p:nvPr>
        </p:nvSpPr>
        <p:spPr>
          <a:xfrm>
            <a:off x="1097280" y="1845734"/>
            <a:ext cx="10058400" cy="4453466"/>
          </a:xfrm>
        </p:spPr>
        <p:txBody>
          <a:bodyPr>
            <a:normAutofit/>
          </a:bodyPr>
          <a:lstStyle/>
          <a:p>
            <a:pPr>
              <a:lnSpc>
                <a:spcPct val="120000"/>
              </a:lnSpc>
            </a:pPr>
            <a:r>
              <a:rPr lang="en-US" sz="1900" dirty="0" smtClean="0"/>
              <a:t>Reviewed Big 6 </a:t>
            </a:r>
            <a:r>
              <a:rPr lang="en-US" sz="1900" dirty="0" err="1" smtClean="0"/>
              <a:t>Clin</a:t>
            </a:r>
            <a:r>
              <a:rPr lang="en-US" sz="1900" dirty="0" smtClean="0"/>
              <a:t> Epi questions, most are on problems of organized complexity requiring new frames of mind and analytic methods</a:t>
            </a:r>
          </a:p>
          <a:p>
            <a:r>
              <a:rPr lang="en-US" sz="1900" dirty="0" smtClean="0"/>
              <a:t>As researchers, we ask Big 6 questions to generate evidence (basis for a claim of knowledge)</a:t>
            </a:r>
          </a:p>
          <a:p>
            <a:pPr lvl="1"/>
            <a:r>
              <a:rPr lang="en-US" sz="1700" dirty="0"/>
              <a:t>d</a:t>
            </a:r>
            <a:r>
              <a:rPr lang="en-US" sz="1700" dirty="0" smtClean="0"/>
              <a:t>ata, information, knowledge distinction</a:t>
            </a:r>
          </a:p>
          <a:p>
            <a:r>
              <a:rPr lang="en-US" sz="1900" dirty="0" smtClean="0"/>
              <a:t>Evidence : (big) data + “study” design + (machine) analytics</a:t>
            </a:r>
          </a:p>
          <a:p>
            <a:pPr>
              <a:lnSpc>
                <a:spcPct val="120000"/>
              </a:lnSpc>
              <a:spcAft>
                <a:spcPts val="0"/>
              </a:spcAft>
            </a:pPr>
            <a:r>
              <a:rPr lang="en-US" sz="1900" dirty="0" smtClean="0"/>
              <a:t>Big data, mobile technology, social media, and </a:t>
            </a:r>
          </a:p>
          <a:p>
            <a:pPr>
              <a:lnSpc>
                <a:spcPct val="120000"/>
              </a:lnSpc>
              <a:spcBef>
                <a:spcPts val="0"/>
              </a:spcBef>
              <a:spcAft>
                <a:spcPts val="0"/>
              </a:spcAft>
            </a:pPr>
            <a:r>
              <a:rPr lang="en-US" sz="1900" dirty="0" smtClean="0"/>
              <a:t>machine learning enable new potentially far more</a:t>
            </a:r>
          </a:p>
          <a:p>
            <a:pPr>
              <a:lnSpc>
                <a:spcPct val="120000"/>
              </a:lnSpc>
              <a:spcBef>
                <a:spcPts val="0"/>
              </a:spcBef>
              <a:spcAft>
                <a:spcPts val="0"/>
              </a:spcAft>
            </a:pPr>
            <a:r>
              <a:rPr lang="en-US" sz="1900" dirty="0" smtClean="0"/>
              <a:t>powerful ways to generate evidence</a:t>
            </a:r>
          </a:p>
          <a:p>
            <a:pPr>
              <a:lnSpc>
                <a:spcPct val="100000"/>
              </a:lnSpc>
              <a:spcBef>
                <a:spcPts val="0"/>
              </a:spcBef>
            </a:pPr>
            <a:endParaRPr lang="en-US" sz="1900" dirty="0"/>
          </a:p>
          <a:p>
            <a:pPr>
              <a:lnSpc>
                <a:spcPct val="100000"/>
              </a:lnSpc>
              <a:spcBef>
                <a:spcPts val="0"/>
              </a:spcBef>
            </a:pPr>
            <a:r>
              <a:rPr lang="en-US" sz="1900" dirty="0" smtClean="0"/>
              <a:t>What do you need to know to use and apply these </a:t>
            </a:r>
          </a:p>
          <a:p>
            <a:pPr>
              <a:lnSpc>
                <a:spcPct val="100000"/>
              </a:lnSpc>
              <a:spcBef>
                <a:spcPts val="0"/>
              </a:spcBef>
            </a:pPr>
            <a:r>
              <a:rPr lang="en-US" sz="1900" dirty="0" smtClean="0"/>
              <a:t>new approaches? </a:t>
            </a:r>
          </a:p>
          <a:p>
            <a:endParaRPr lang="en-US" dirty="0" smtClean="0"/>
          </a:p>
          <a:p>
            <a:endParaRPr lang="en-US" dirty="0"/>
          </a:p>
        </p:txBody>
      </p:sp>
      <p:grpSp>
        <p:nvGrpSpPr>
          <p:cNvPr id="4" name="Group 3"/>
          <p:cNvGrpSpPr/>
          <p:nvPr/>
        </p:nvGrpSpPr>
        <p:grpSpPr>
          <a:xfrm>
            <a:off x="6553200" y="3222837"/>
            <a:ext cx="5499100" cy="3076363"/>
            <a:chOff x="1511300" y="-215899"/>
            <a:chExt cx="8623300" cy="4940299"/>
          </a:xfrm>
        </p:grpSpPr>
        <p:pic>
          <p:nvPicPr>
            <p:cNvPr id="5" name="Picture 4"/>
            <p:cNvPicPr>
              <a:picLocks noChangeAspect="1"/>
            </p:cNvPicPr>
            <p:nvPr/>
          </p:nvPicPr>
          <p:blipFill rotWithShape="1">
            <a:blip r:embed="rId2"/>
            <a:srcRect b="8997"/>
            <a:stretch/>
          </p:blipFill>
          <p:spPr>
            <a:xfrm>
              <a:off x="1511300" y="-215899"/>
              <a:ext cx="8623300" cy="49402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3053"/>
            <a:stretch/>
          </p:blipFill>
          <p:spPr>
            <a:xfrm>
              <a:off x="5499100" y="3950552"/>
              <a:ext cx="1790700" cy="773848"/>
            </a:xfrm>
            <a:prstGeom prst="rect">
              <a:avLst/>
            </a:prstGeom>
          </p:spPr>
        </p:pic>
      </p:grpSp>
      <p:sp>
        <p:nvSpPr>
          <p:cNvPr id="7" name="Date Placeholder 3"/>
          <p:cNvSpPr>
            <a:spLocks noGrp="1"/>
          </p:cNvSpPr>
          <p:nvPr>
            <p:ph type="dt" sz="quarter" idx="10"/>
          </p:nvPr>
        </p:nvSpPr>
        <p:spPr>
          <a:xfrm>
            <a:off x="1097280" y="6459785"/>
            <a:ext cx="2472271" cy="365125"/>
          </a:xfrm>
        </p:spPr>
        <p:txBody>
          <a:bodyPr/>
          <a:lstStyle/>
          <a:p>
            <a:pPr>
              <a:defRPr/>
            </a:pPr>
            <a:r>
              <a:rPr lang="en-US"/>
              <a:t>January 9, 2018: I. </a:t>
            </a:r>
            <a:r>
              <a:rPr lang="en-US" dirty="0"/>
              <a:t>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a:t>Overview</a:t>
            </a:r>
          </a:p>
          <a:p>
            <a:pPr>
              <a:defRPr/>
            </a:pPr>
            <a:r>
              <a:rPr lang="en-US"/>
              <a:t>Medical Informatics</a:t>
            </a:r>
          </a:p>
        </p:txBody>
      </p:sp>
    </p:spTree>
    <p:extLst>
      <p:ext uri="{BB962C8B-B14F-4D97-AF65-F5344CB8AC3E}">
        <p14:creationId xmlns:p14="http://schemas.microsoft.com/office/powerpoint/2010/main" val="83518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pPr>
              <a:defRPr/>
            </a:pPr>
            <a:r>
              <a:rPr lang="en-US" sz="4000" dirty="0" smtClean="0">
                <a:cs typeface="+mj-cs"/>
              </a:rPr>
              <a:t>Topics to be covered</a:t>
            </a:r>
          </a:p>
        </p:txBody>
      </p:sp>
      <p:sp>
        <p:nvSpPr>
          <p:cNvPr id="530435" name="Rectangle 3"/>
          <p:cNvSpPr>
            <a:spLocks noGrp="1" noChangeArrowheads="1"/>
          </p:cNvSpPr>
          <p:nvPr>
            <p:ph sz="half" idx="1"/>
          </p:nvPr>
        </p:nvSpPr>
        <p:spPr>
          <a:xfrm>
            <a:off x="1097280" y="2710182"/>
            <a:ext cx="4937760" cy="2294466"/>
          </a:xfrm>
        </p:spPr>
        <p:txBody>
          <a:bodyPr>
            <a:normAutofit fontScale="92500" lnSpcReduction="20000"/>
          </a:bodyPr>
          <a:lstStyle/>
          <a:p>
            <a:pPr>
              <a:lnSpc>
                <a:spcPct val="90000"/>
              </a:lnSpc>
              <a:defRPr/>
            </a:pPr>
            <a:r>
              <a:rPr lang="en-US" sz="1900" dirty="0" smtClean="0"/>
              <a:t>HPV vaccination studies</a:t>
            </a:r>
            <a:endParaRPr lang="en-US" sz="1900" dirty="0"/>
          </a:p>
          <a:p>
            <a:pPr>
              <a:lnSpc>
                <a:spcPct val="90000"/>
              </a:lnSpc>
              <a:defRPr/>
            </a:pPr>
            <a:r>
              <a:rPr lang="en-US" sz="1900" dirty="0" smtClean="0"/>
              <a:t>Lupus nephritis Clinical Informatics Consult</a:t>
            </a:r>
            <a:endParaRPr lang="en-US" sz="1900" dirty="0"/>
          </a:p>
          <a:p>
            <a:pPr>
              <a:lnSpc>
                <a:spcPct val="90000"/>
              </a:lnSpc>
              <a:defRPr/>
            </a:pPr>
            <a:r>
              <a:rPr lang="en-US" sz="1900" dirty="0" smtClean="0"/>
              <a:t>Predicting depression via Twitter</a:t>
            </a:r>
            <a:endParaRPr lang="en-US" sz="1900" dirty="0"/>
          </a:p>
          <a:p>
            <a:pPr>
              <a:lnSpc>
                <a:spcPct val="90000"/>
              </a:lnSpc>
              <a:defRPr/>
            </a:pPr>
            <a:r>
              <a:rPr lang="en-US" sz="1900" dirty="0" smtClean="0"/>
              <a:t>Proton-pump and MI risk</a:t>
            </a:r>
          </a:p>
          <a:p>
            <a:pPr>
              <a:lnSpc>
                <a:spcPct val="90000"/>
              </a:lnSpc>
              <a:defRPr/>
            </a:pPr>
            <a:r>
              <a:rPr lang="en-US" sz="1900" dirty="0" smtClean="0"/>
              <a:t>Staying Quit</a:t>
            </a:r>
          </a:p>
          <a:p>
            <a:pPr>
              <a:lnSpc>
                <a:spcPct val="90000"/>
              </a:lnSpc>
              <a:defRPr/>
            </a:pPr>
            <a:r>
              <a:rPr lang="en-US" sz="1900" dirty="0" smtClean="0"/>
              <a:t>IBM Watson </a:t>
            </a:r>
            <a:endParaRPr lang="en-US" sz="1900" dirty="0"/>
          </a:p>
          <a:p>
            <a:pPr>
              <a:lnSpc>
                <a:spcPct val="90000"/>
              </a:lnSpc>
              <a:defRPr/>
            </a:pPr>
            <a:endParaRPr lang="en-US" dirty="0" smtClean="0">
              <a:cs typeface="+mn-cs"/>
            </a:endParaRPr>
          </a:p>
        </p:txBody>
      </p:sp>
      <p:sp>
        <p:nvSpPr>
          <p:cNvPr id="2" name="Content Placeholder 1"/>
          <p:cNvSpPr>
            <a:spLocks noGrp="1"/>
          </p:cNvSpPr>
          <p:nvPr>
            <p:ph sz="half" idx="2"/>
          </p:nvPr>
        </p:nvSpPr>
        <p:spPr/>
        <p:txBody>
          <a:bodyPr>
            <a:normAutofit fontScale="92500" lnSpcReduction="20000"/>
          </a:bodyPr>
          <a:lstStyle/>
          <a:p>
            <a:r>
              <a:rPr lang="en-US" sz="1900" dirty="0" smtClean="0"/>
              <a:t>Social media</a:t>
            </a:r>
          </a:p>
          <a:p>
            <a:r>
              <a:rPr lang="en-US" sz="1900" dirty="0" smtClean="0"/>
              <a:t>Machine learning</a:t>
            </a:r>
          </a:p>
          <a:p>
            <a:r>
              <a:rPr lang="en-US" sz="1900" dirty="0" smtClean="0"/>
              <a:t>EHRs</a:t>
            </a:r>
          </a:p>
          <a:p>
            <a:r>
              <a:rPr lang="en-US" sz="1900" dirty="0" smtClean="0"/>
              <a:t>Data warehousing</a:t>
            </a:r>
          </a:p>
          <a:p>
            <a:r>
              <a:rPr lang="en-US" sz="1900" dirty="0" smtClean="0"/>
              <a:t>Natural language processing</a:t>
            </a:r>
          </a:p>
          <a:p>
            <a:r>
              <a:rPr lang="en-US" sz="1900" dirty="0" smtClean="0"/>
              <a:t>Clinical decision support</a:t>
            </a:r>
          </a:p>
          <a:p>
            <a:r>
              <a:rPr lang="en-US" sz="1900" dirty="0" smtClean="0"/>
              <a:t>Network graph analytics</a:t>
            </a:r>
          </a:p>
          <a:p>
            <a:r>
              <a:rPr lang="en-US" sz="1900" dirty="0" smtClean="0"/>
              <a:t>Ontologies, data mining</a:t>
            </a:r>
          </a:p>
          <a:p>
            <a:r>
              <a:rPr lang="en-US" sz="1900" dirty="0" smtClean="0"/>
              <a:t>Mobile sensors and apps</a:t>
            </a:r>
          </a:p>
          <a:p>
            <a:r>
              <a:rPr lang="en-US" sz="1900" dirty="0" smtClean="0"/>
              <a:t>Big data compute platforms</a:t>
            </a:r>
            <a:r>
              <a:rPr lang="en-US" dirty="0" smtClean="0"/>
              <a:t> </a:t>
            </a:r>
          </a:p>
          <a:p>
            <a:r>
              <a:rPr lang="en-US" sz="1900" dirty="0" smtClean="0"/>
              <a:t>Artificial Intelligence</a:t>
            </a:r>
            <a:endParaRPr lang="en-US" sz="1900" dirty="0"/>
          </a:p>
        </p:txBody>
      </p:sp>
      <p:sp>
        <p:nvSpPr>
          <p:cNvPr id="4" name="Date Placeholder 3"/>
          <p:cNvSpPr>
            <a:spLocks noGrp="1"/>
          </p:cNvSpPr>
          <p:nvPr>
            <p:ph type="dt" sz="half"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cxnSp>
        <p:nvCxnSpPr>
          <p:cNvPr id="6" name="Straight Connector 5"/>
          <p:cNvCxnSpPr/>
          <p:nvPr/>
        </p:nvCxnSpPr>
        <p:spPr>
          <a:xfrm flipV="1">
            <a:off x="3566160" y="2006600"/>
            <a:ext cx="2651760" cy="823031"/>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66160" y="2358392"/>
            <a:ext cx="2651760" cy="471239"/>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217160" y="2710182"/>
            <a:ext cx="1000760" cy="482316"/>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217160" y="3098871"/>
            <a:ext cx="1000760" cy="93627"/>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17160" y="3192497"/>
            <a:ext cx="1000760" cy="227824"/>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17160" y="3192496"/>
            <a:ext cx="1000760" cy="579615"/>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91660" y="2372472"/>
            <a:ext cx="1826260" cy="1215844"/>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91660" y="3595559"/>
            <a:ext cx="1826260" cy="583446"/>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1660" y="3461741"/>
            <a:ext cx="1826260" cy="125897"/>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670284" y="2718981"/>
            <a:ext cx="2547636" cy="1224124"/>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686185" y="3116563"/>
            <a:ext cx="2531735" cy="824248"/>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678234" y="3461740"/>
            <a:ext cx="2539686" cy="473973"/>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86185" y="3932349"/>
            <a:ext cx="2539685" cy="580754"/>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0305" y="4302973"/>
            <a:ext cx="3857615" cy="609954"/>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686185" y="3935713"/>
            <a:ext cx="2531735" cy="1365468"/>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0305" y="4310038"/>
            <a:ext cx="3857615" cy="981542"/>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360305" y="2358392"/>
            <a:ext cx="3857615" cy="1962273"/>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0305" y="4671929"/>
            <a:ext cx="3857615" cy="993667"/>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83709" y="3587638"/>
            <a:ext cx="1834211" cy="1330805"/>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375758" y="1999282"/>
            <a:ext cx="1842162" cy="1570905"/>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6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chemeClr val="accent1"/>
                                      </p:to>
                                    </p:animClr>
                                  </p:sub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chemeClr val="accent1"/>
                                      </p:to>
                                    </p:animClr>
                                  </p:sub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accent1"/>
                                      </p:to>
                                    </p:animClr>
                                  </p:sub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chemeClr val="accent1"/>
                                      </p:to>
                                    </p:animClr>
                                  </p:sub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chemeClr val="accent1"/>
                                      </p:to>
                                    </p:animClr>
                                  </p:sub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chemeClr val="accent1"/>
                                      </p:to>
                                    </p:animClr>
                                  </p:sub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chemeClr val="accent1"/>
                                      </p:to>
                                    </p:animClr>
                                  </p:sub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chemeClr val="accent1"/>
                                      </p:to>
                                    </p:animClr>
                                  </p:sub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subTnLst>
                                    <p:animClr clrSpc="rgb" dir="cw">
                                      <p:cBhvr override="childStyle">
                                        <p:cTn dur="1" fill="hold" display="0" masterRel="nextClick" afterEffect="1"/>
                                        <p:tgtEl>
                                          <p:spTgt spid="43"/>
                                        </p:tgtEl>
                                        <p:attrNameLst>
                                          <p:attrName>ppt_c</p:attrName>
                                        </p:attrNameLst>
                                      </p:cBhvr>
                                      <p:to>
                                        <a:schemeClr val="accent1"/>
                                      </p:to>
                                    </p:animClr>
                                  </p:sub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subTnLst>
                                    <p:animClr clrSpc="rgb" dir="cw">
                                      <p:cBhvr override="childStyle">
                                        <p:cTn dur="1" fill="hold" display="0" masterRel="nextClick" afterEffect="1"/>
                                        <p:tgtEl>
                                          <p:spTgt spid="46"/>
                                        </p:tgtEl>
                                        <p:attrNameLst>
                                          <p:attrName>ppt_c</p:attrName>
                                        </p:attrNameLst>
                                      </p:cBhvr>
                                      <p:to>
                                        <a:schemeClr val="accent1"/>
                                      </p:to>
                                    </p:animClr>
                                  </p:sub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subTnLst>
                                    <p:animClr clrSpc="rgb" dir="cw">
                                      <p:cBhvr override="childStyle">
                                        <p:cTn dur="1" fill="hold" display="0" masterRel="nextClick" afterEffect="1"/>
                                        <p:tgtEl>
                                          <p:spTgt spid="49"/>
                                        </p:tgtEl>
                                        <p:attrNameLst>
                                          <p:attrName>ppt_c</p:attrName>
                                        </p:attrNameLst>
                                      </p:cBhvr>
                                      <p:to>
                                        <a:schemeClr val="accent1"/>
                                      </p:to>
                                    </p:animClr>
                                  </p:sub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subTnLst>
                                    <p:animClr clrSpc="rgb" dir="cw">
                                      <p:cBhvr override="childStyle">
                                        <p:cTn dur="1" fill="hold" display="0" masterRel="nextClick" afterEffect="1"/>
                                        <p:tgtEl>
                                          <p:spTgt spid="55"/>
                                        </p:tgtEl>
                                        <p:attrNameLst>
                                          <p:attrName>ppt_c</p:attrName>
                                        </p:attrNameLst>
                                      </p:cBhvr>
                                      <p:to>
                                        <a:schemeClr val="accent1"/>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subTnLst>
                                    <p:animClr clrSpc="rgb" dir="cw">
                                      <p:cBhvr override="childStyle">
                                        <p:cTn dur="1" fill="hold" display="0" masterRel="nextClick" afterEffect="1"/>
                                        <p:tgtEl>
                                          <p:spTgt spid="61"/>
                                        </p:tgtEl>
                                        <p:attrNameLst>
                                          <p:attrName>ppt_c</p:attrName>
                                        </p:attrNameLst>
                                      </p:cBhvr>
                                      <p:to>
                                        <a:schemeClr val="accent1"/>
                                      </p:to>
                                    </p:animClr>
                                  </p:sub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chemeClr val="accent1"/>
                                      </p:to>
                                    </p:animClr>
                                  </p:sub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subTnLst>
                                    <p:animClr clrSpc="rgb" dir="cw">
                                      <p:cBhvr override="childStyle">
                                        <p:cTn dur="1" fill="hold" display="0" masterRel="nextClick" afterEffect="1"/>
                                        <p:tgtEl>
                                          <p:spTgt spid="58"/>
                                        </p:tgtEl>
                                        <p:attrNameLst>
                                          <p:attrName>ppt_c</p:attrName>
                                        </p:attrNameLst>
                                      </p:cBhvr>
                                      <p:to>
                                        <a:schemeClr val="accent1"/>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subTnLst>
                                    <p:animClr clrSpc="rgb" dir="cw">
                                      <p:cBhvr override="childStyle">
                                        <p:cTn dur="1" fill="hold" display="0" masterRel="nextClick" afterEffect="1"/>
                                        <p:tgtEl>
                                          <p:spTgt spid="64"/>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pPr>
              <a:defRPr/>
            </a:pPr>
            <a:r>
              <a:rPr lang="en-US" sz="4000" dirty="0" smtClean="0">
                <a:cs typeface="+mj-cs"/>
              </a:rPr>
              <a:t>Next</a:t>
            </a:r>
            <a:r>
              <a:rPr lang="en-US" dirty="0" smtClean="0">
                <a:cs typeface="+mj-cs"/>
              </a:rPr>
              <a:t> </a:t>
            </a:r>
            <a:r>
              <a:rPr lang="en-US" sz="4000" dirty="0" smtClean="0">
                <a:cs typeface="+mj-cs"/>
              </a:rPr>
              <a:t>Classes</a:t>
            </a:r>
          </a:p>
        </p:txBody>
      </p:sp>
      <p:sp>
        <p:nvSpPr>
          <p:cNvPr id="687107" name="Rectangle 3"/>
          <p:cNvSpPr>
            <a:spLocks noGrp="1" noChangeArrowheads="1"/>
          </p:cNvSpPr>
          <p:nvPr>
            <p:ph idx="1"/>
          </p:nvPr>
        </p:nvSpPr>
        <p:spPr/>
        <p:txBody>
          <a:bodyPr>
            <a:normAutofit/>
          </a:bodyPr>
          <a:lstStyle/>
          <a:p>
            <a:pPr>
              <a:defRPr/>
            </a:pPr>
            <a:r>
              <a:rPr lang="en-US" sz="2600" dirty="0" smtClean="0"/>
              <a:t>January 16: EHRs: data models and vocabularies, data warehouses, etc.</a:t>
            </a:r>
            <a:endParaRPr lang="en-US" sz="2600" dirty="0"/>
          </a:p>
          <a:p>
            <a:pPr>
              <a:defRPr/>
            </a:pPr>
            <a:r>
              <a:rPr lang="en-US" sz="2600" dirty="0" smtClean="0"/>
              <a:t>January 23: Accessing UCSF EHR data; clinical decision support systems</a:t>
            </a:r>
          </a:p>
          <a:p>
            <a:pPr>
              <a:defRPr/>
            </a:pPr>
            <a:endParaRPr lang="en-US" dirty="0"/>
          </a:p>
        </p:txBody>
      </p:sp>
      <p:sp>
        <p:nvSpPr>
          <p:cNvPr id="5" name="Date Placeholder 3"/>
          <p:cNvSpPr>
            <a:spLocks noGrp="1"/>
          </p:cNvSpPr>
          <p:nvPr>
            <p:ph type="dt" sz="half" idx="10"/>
          </p:nvPr>
        </p:nvSpPr>
        <p:spPr/>
        <p:txBody>
          <a:bodyPr/>
          <a:lstStyle/>
          <a:p>
            <a:pPr>
              <a:defRPr/>
            </a:pPr>
            <a:r>
              <a:rPr lang="en-US"/>
              <a:t>January 9, 2018: I. Sim</a:t>
            </a:r>
            <a:endParaRPr lang="en-US" sz="1400"/>
          </a:p>
        </p:txBody>
      </p:sp>
      <p:sp>
        <p:nvSpPr>
          <p:cNvPr id="6"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136197" name="TextBox 2"/>
          <p:cNvSpPr txBox="1">
            <a:spLocks noChangeArrowheads="1"/>
          </p:cNvSpPr>
          <p:nvPr/>
        </p:nvSpPr>
        <p:spPr bwMode="auto">
          <a:xfrm>
            <a:off x="8712200" y="19812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Tree>
    <p:extLst>
      <p:ext uri="{BB962C8B-B14F-4D97-AF65-F5344CB8AC3E}">
        <p14:creationId xmlns:p14="http://schemas.microsoft.com/office/powerpoint/2010/main" val="641213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543050"/>
            <a:ext cx="10246995"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quarter" idx="10"/>
          </p:nvPr>
        </p:nvSpPr>
        <p:spPr/>
        <p:txBody>
          <a:bodyPr/>
          <a:lstStyle/>
          <a:p>
            <a:pPr>
              <a:defRPr/>
            </a:pPr>
            <a:r>
              <a:rPr lang="en-US" dirty="0" smtClean="0"/>
              <a:t>January 9, 2018: </a:t>
            </a:r>
            <a:r>
              <a:rPr lang="en-US" dirty="0"/>
              <a:t>I. Sim</a:t>
            </a:r>
            <a:endParaRPr lang="en-US" sz="1400" dirty="0">
              <a:latin typeface="Times" charset="0"/>
            </a:endParaRPr>
          </a:p>
        </p:txBody>
      </p:sp>
      <p:pic>
        <p:nvPicPr>
          <p:cNvPr id="9" name="Picture 8" descr="big_data_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1219201"/>
            <a:ext cx="3987800" cy="4538663"/>
          </a:xfrm>
          <a:prstGeom prst="rect">
            <a:avLst/>
          </a:prstGeom>
          <a:ln>
            <a:solidFill>
              <a:schemeClr val="accent3">
                <a:lumMod val="65000"/>
              </a:schemeClr>
            </a:solidFill>
          </a:ln>
        </p:spPr>
      </p:pic>
      <p:pic>
        <p:nvPicPr>
          <p:cNvPr id="51204" name="Picture 9" descr="big_data_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20000">
            <a:off x="2527300" y="3924300"/>
            <a:ext cx="7162800" cy="1295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10" descr="big_data_1.tiff"/>
          <p:cNvPicPr>
            <a:picLocks noChangeAspect="1"/>
          </p:cNvPicPr>
          <p:nvPr/>
        </p:nvPicPr>
        <p:blipFill>
          <a:blip r:embed="rId4">
            <a:alphaModFix amt="85000"/>
            <a:extLst>
              <a:ext uri="{28A0092B-C50C-407E-A947-70E740481C1C}">
                <a14:useLocalDpi xmlns:a14="http://schemas.microsoft.com/office/drawing/2010/main" val="0"/>
              </a:ext>
            </a:extLst>
          </a:blip>
          <a:srcRect t="11415" r="9752" b="11465"/>
          <a:stretch>
            <a:fillRect/>
          </a:stretch>
        </p:blipFill>
        <p:spPr bwMode="auto">
          <a:xfrm rot="-720000">
            <a:off x="1862139" y="663575"/>
            <a:ext cx="6510337" cy="1195388"/>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alpha val="85097"/>
                  </a:srgbClr>
                </a:solidFill>
              </a14:hiddenFill>
            </a:ext>
          </a:extLst>
        </p:spPr>
      </p:pic>
      <p:pic>
        <p:nvPicPr>
          <p:cNvPr id="51206" name="Picture 7" descr="big_data_4.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60000">
            <a:off x="4203700" y="3162300"/>
            <a:ext cx="646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Overview</a:t>
            </a:r>
          </a:p>
          <a:p>
            <a:pPr>
              <a:defRPr/>
            </a:pPr>
            <a:r>
              <a:rPr lang="en-US" dirty="0" smtClean="0"/>
              <a:t>Medical Informatics</a:t>
            </a:r>
            <a:endParaRPr lang="en-US" dirty="0"/>
          </a:p>
        </p:txBody>
      </p:sp>
    </p:spTree>
    <p:extLst>
      <p:ext uri="{BB962C8B-B14F-4D97-AF65-F5344CB8AC3E}">
        <p14:creationId xmlns:p14="http://schemas.microsoft.com/office/powerpoint/2010/main" val="76798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smtClean="0"/>
              <a:t>January 9, 2018: </a:t>
            </a:r>
            <a:r>
              <a:rPr lang="en-US" dirty="0"/>
              <a:t>I. Sim</a:t>
            </a:r>
            <a:endParaRPr lang="en-US" sz="1400" dirty="0">
              <a:latin typeface="Times" charset="0"/>
            </a:endParaRPr>
          </a:p>
        </p:txBody>
      </p:sp>
      <p:sp>
        <p:nvSpPr>
          <p:cNvPr id="5" name="Rectangle 4"/>
          <p:cNvSpPr/>
          <p:nvPr/>
        </p:nvSpPr>
        <p:spPr>
          <a:xfrm>
            <a:off x="1097280" y="1543050"/>
            <a:ext cx="10246995"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4978" y="866774"/>
            <a:ext cx="9451598"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11"/>
          </p:nvPr>
        </p:nvSpPr>
        <p:spPr>
          <a:xfrm>
            <a:off x="3686185" y="6459785"/>
            <a:ext cx="4822804" cy="365125"/>
          </a:xfrm>
        </p:spPr>
        <p:txBody>
          <a:bodyPr/>
          <a:lstStyle/>
          <a:p>
            <a:pPr>
              <a:defRPr/>
            </a:pPr>
            <a:r>
              <a:rPr lang="en-US" dirty="0" smtClean="0"/>
              <a:t>Overview</a:t>
            </a:r>
          </a:p>
          <a:p>
            <a:pPr>
              <a:defRPr/>
            </a:pPr>
            <a:r>
              <a:rPr lang="en-US" dirty="0" smtClean="0"/>
              <a:t>Medical Informatics</a:t>
            </a:r>
            <a:endParaRPr lang="en-US" dirty="0"/>
          </a:p>
        </p:txBody>
      </p:sp>
    </p:spTree>
    <p:extLst>
      <p:ext uri="{BB962C8B-B14F-4D97-AF65-F5344CB8AC3E}">
        <p14:creationId xmlns:p14="http://schemas.microsoft.com/office/powerpoint/2010/main" val="114416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defRPr/>
            </a:pPr>
            <a:r>
              <a:rPr lang="en-US" sz="4000" dirty="0"/>
              <a:t>Health Care Quality</a:t>
            </a:r>
          </a:p>
        </p:txBody>
      </p:sp>
      <p:sp>
        <p:nvSpPr>
          <p:cNvPr id="2" name="Content Placeholder 1"/>
          <p:cNvSpPr>
            <a:spLocks noGrp="1"/>
          </p:cNvSpPr>
          <p:nvPr>
            <p:ph idx="1"/>
          </p:nvPr>
        </p:nvSpPr>
        <p:spPr/>
        <p:txBody>
          <a:bodyPr>
            <a:normAutofit/>
          </a:bodyPr>
          <a:lstStyle/>
          <a:p>
            <a:pPr>
              <a:defRPr/>
            </a:pPr>
            <a:r>
              <a:rPr lang="en-US" sz="1900" dirty="0"/>
              <a:t>Doing the right thing</a:t>
            </a:r>
          </a:p>
          <a:p>
            <a:pPr lvl="1">
              <a:defRPr/>
            </a:pPr>
            <a:r>
              <a:rPr lang="en-US" sz="1700" dirty="0"/>
              <a:t>based on scientific evidence</a:t>
            </a:r>
          </a:p>
          <a:p>
            <a:pPr>
              <a:defRPr/>
            </a:pPr>
            <a:r>
              <a:rPr lang="en-US" sz="1900" dirty="0"/>
              <a:t>right </a:t>
            </a:r>
          </a:p>
          <a:p>
            <a:pPr lvl="1">
              <a:defRPr/>
            </a:pPr>
            <a:r>
              <a:rPr lang="en-US" sz="1700" dirty="0"/>
              <a:t>without error</a:t>
            </a:r>
          </a:p>
          <a:p>
            <a:pPr>
              <a:defRPr/>
            </a:pPr>
            <a:r>
              <a:rPr lang="en-US" sz="1900" dirty="0"/>
              <a:t>to the right people</a:t>
            </a:r>
          </a:p>
          <a:p>
            <a:pPr lvl="1">
              <a:defRPr/>
            </a:pPr>
            <a:r>
              <a:rPr lang="en-US" sz="1700" dirty="0"/>
              <a:t>e.g., blood pressure meds by ethnicity </a:t>
            </a:r>
          </a:p>
          <a:p>
            <a:pPr>
              <a:defRPr/>
            </a:pPr>
            <a:r>
              <a:rPr lang="en-US" sz="1900" dirty="0"/>
              <a:t>at the right time</a:t>
            </a:r>
          </a:p>
          <a:p>
            <a:pPr lvl="1">
              <a:defRPr/>
            </a:pPr>
            <a:r>
              <a:rPr lang="en-US" sz="1700" dirty="0"/>
              <a:t>beta-blockers at hospital discharge for heart attacks</a:t>
            </a:r>
          </a:p>
          <a:p>
            <a:pPr>
              <a:defRPr/>
            </a:pPr>
            <a:r>
              <a:rPr lang="en-US" sz="1900" dirty="0"/>
              <a:t>at the lowest cost</a:t>
            </a:r>
          </a:p>
          <a:p>
            <a:endParaRPr lang="en-US" dirty="0"/>
          </a:p>
        </p:txBody>
      </p:sp>
      <p:sp>
        <p:nvSpPr>
          <p:cNvPr id="4" name="Date Placeholder 3"/>
          <p:cNvSpPr>
            <a:spLocks noGrp="1"/>
          </p:cNvSpPr>
          <p:nvPr>
            <p:ph type="dt" sz="half" idx="10"/>
          </p:nvPr>
        </p:nvSpPr>
        <p:spPr/>
        <p:txBody>
          <a:bodyPr/>
          <a:lstStyle/>
          <a:p>
            <a:pPr>
              <a:defRPr/>
            </a:pPr>
            <a:r>
              <a:rPr lang="en-US"/>
              <a:t>January 9, 2018: I. Sim</a:t>
            </a:r>
            <a:endParaRPr lang="en-US" sz="1400"/>
          </a:p>
        </p:txBody>
      </p:sp>
      <p:sp>
        <p:nvSpPr>
          <p:cNvPr id="5" name="Footer Placeholder 4"/>
          <p:cNvSpPr>
            <a:spLocks noGrp="1"/>
          </p:cNvSpPr>
          <p:nvPr>
            <p:ph type="ftr" sz="quarter" idx="11"/>
          </p:nvPr>
        </p:nvSpPr>
        <p:spPr/>
        <p:txBody>
          <a:bodyPr/>
          <a:lstStyle/>
          <a:p>
            <a:pPr>
              <a:defRPr/>
            </a:pPr>
            <a:r>
              <a:rPr lang="en-US"/>
              <a:t>Overview</a:t>
            </a:r>
          </a:p>
          <a:p>
            <a:pPr>
              <a:defRPr/>
            </a:pPr>
            <a:r>
              <a:rPr lang="en-US"/>
              <a:t>Medical Informatics</a:t>
            </a:r>
          </a:p>
        </p:txBody>
      </p:sp>
      <p:sp>
        <p:nvSpPr>
          <p:cNvPr id="6" name="Text Box 4"/>
          <p:cNvSpPr txBox="1">
            <a:spLocks noChangeArrowheads="1"/>
          </p:cNvSpPr>
          <p:nvPr/>
        </p:nvSpPr>
        <p:spPr bwMode="auto">
          <a:xfrm rot="-2040005">
            <a:off x="922302" y="3173025"/>
            <a:ext cx="3959674" cy="584775"/>
          </a:xfrm>
          <a:prstGeom prst="rect">
            <a:avLst/>
          </a:prstGeom>
          <a:solidFill>
            <a:schemeClr val="bg1"/>
          </a:solidFill>
          <a:ln w="19050">
            <a:solidFill>
              <a:schemeClr val="bg2"/>
            </a:solidFill>
            <a:miter lim="800000"/>
            <a:headEnd/>
            <a:tailEnd/>
          </a:ln>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3200" b="1" dirty="0">
                <a:solidFill>
                  <a:srgbClr val="C00000"/>
                </a:solidFill>
                <a:latin typeface="+mn-lt"/>
              </a:rPr>
              <a:t>Clinician/System View</a:t>
            </a:r>
            <a:endParaRPr lang="en-US" altLang="en-US" sz="1400" b="1" dirty="0">
              <a:solidFill>
                <a:srgbClr val="C00000"/>
              </a:solidFill>
              <a:latin typeface="+mn-lt"/>
            </a:endParaRPr>
          </a:p>
        </p:txBody>
      </p:sp>
    </p:spTree>
    <p:extLst>
      <p:ext uri="{BB962C8B-B14F-4D97-AF65-F5344CB8AC3E}">
        <p14:creationId xmlns:p14="http://schemas.microsoft.com/office/powerpoint/2010/main" val="849135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436</TotalTime>
  <Words>6522</Words>
  <Application>Microsoft Macintosh PowerPoint</Application>
  <PresentationFormat>Widescreen</PresentationFormat>
  <Paragraphs>886</Paragraphs>
  <Slides>67</Slides>
  <Notes>61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9" baseType="lpstr">
      <vt:lpstr>Arial</vt:lpstr>
      <vt:lpstr>Calibri</vt:lpstr>
      <vt:lpstr>Calibri Light</vt:lpstr>
      <vt:lpstr>Helvetica</vt:lpstr>
      <vt:lpstr>Mangal</vt:lpstr>
      <vt:lpstr>ＭＳ Ｐゴシック</vt:lpstr>
      <vt:lpstr>Tahoma</vt:lpstr>
      <vt:lpstr>Times</vt:lpstr>
      <vt:lpstr>Times New Roman</vt:lpstr>
      <vt:lpstr>ヒラギノ角ゴ Pro W3</vt:lpstr>
      <vt:lpstr>Retrospect</vt:lpstr>
      <vt:lpstr>Chart</vt:lpstr>
      <vt:lpstr>Medical Informatics  for Clinical Research</vt:lpstr>
      <vt:lpstr>Outline</vt:lpstr>
      <vt:lpstr>Introduction: Ida Sim, MD, PhD</vt:lpstr>
      <vt:lpstr>Class Introductions</vt:lpstr>
      <vt:lpstr>What Kinds of Questions Does Clinical Research/Epidemiology Answer? “Big 6”</vt:lpstr>
      <vt:lpstr>Complexity</vt:lpstr>
      <vt:lpstr>PowerPoint Presentation</vt:lpstr>
      <vt:lpstr>PowerPoint Presentation</vt:lpstr>
      <vt:lpstr>Health Care Quality</vt:lpstr>
      <vt:lpstr>Health Care Quality – Patient View</vt:lpstr>
      <vt:lpstr>Patient-Centered Drivers of Change</vt:lpstr>
      <vt:lpstr>PowerPoint Presentation</vt:lpstr>
      <vt:lpstr>Biomedical Drivers of Change</vt:lpstr>
      <vt:lpstr>Grand Convergence of Drivers of Change</vt:lpstr>
      <vt:lpstr>The Uneven Future</vt:lpstr>
      <vt:lpstr>Informatics and The Uneven Future</vt:lpstr>
      <vt:lpstr>Outline</vt:lpstr>
      <vt:lpstr>Course Goals</vt:lpstr>
      <vt:lpstr>Course Structure</vt:lpstr>
      <vt:lpstr>Outline</vt:lpstr>
      <vt:lpstr>What are Computers For?</vt:lpstr>
      <vt:lpstr>Informatics is not IT </vt:lpstr>
      <vt:lpstr>Informatics is…</vt:lpstr>
      <vt:lpstr>Outline</vt:lpstr>
      <vt:lpstr>PowerPoint Presentation</vt:lpstr>
      <vt:lpstr>Data – Information - Knowledge</vt:lpstr>
      <vt:lpstr>D-I-K Example</vt:lpstr>
      <vt:lpstr>PowerPoint Presentation</vt:lpstr>
      <vt:lpstr>PowerPoint Presentation</vt:lpstr>
      <vt:lpstr>PowerPoint Presentation</vt:lpstr>
      <vt:lpstr>Volume</vt:lpstr>
      <vt:lpstr>Variety of Data</vt:lpstr>
      <vt:lpstr>Variety of Data</vt:lpstr>
      <vt:lpstr>PowerPoint Presentation</vt:lpstr>
      <vt:lpstr>Outline</vt:lpstr>
      <vt:lpstr>Taxonomy of Study Designs</vt:lpstr>
      <vt:lpstr>Taxonomy of Study Designs &amp; Big 6</vt:lpstr>
      <vt:lpstr>Taxonomy of Study Designs &amp; Big 6</vt:lpstr>
      <vt:lpstr>New Ways to Answer the Big 6:  Uneven Future of EBM</vt:lpstr>
      <vt:lpstr>PowerPoint Presentation</vt:lpstr>
      <vt:lpstr>Opinions About HPV Vaccination: Traditional Survey</vt:lpstr>
      <vt:lpstr>Opinions About HPV Vaccination: Using "Non-traditional" Data</vt:lpstr>
      <vt:lpstr>Opinions About HPV Vaccination: Using "Non-traditional" Data</vt:lpstr>
      <vt:lpstr>Opinions About HPV Vaccination: "Non-traditional" Data and Machine Analytics</vt:lpstr>
      <vt:lpstr>Opinions About HPV Vaccination: "Non-traditional" Data and Machine Analytics</vt:lpstr>
      <vt:lpstr>Descriptive Study Designs: Add Data Mining</vt:lpstr>
      <vt:lpstr>Analytic Studies by Analytic Intent</vt:lpstr>
      <vt:lpstr>Examples of Analytic Studies</vt:lpstr>
      <vt:lpstr>PowerPoint Presentation</vt:lpstr>
      <vt:lpstr>PowerPoint Presentation</vt:lpstr>
      <vt:lpstr>PowerPoint Presentation</vt:lpstr>
      <vt:lpstr>PowerPoint Presentation</vt:lpstr>
      <vt:lpstr>Classification/Prediction Study Designs</vt:lpstr>
      <vt:lpstr>Machine Learning for Causality</vt:lpstr>
      <vt:lpstr>PowerPoint Presentation</vt:lpstr>
      <vt:lpstr>PowerPoint Presentation</vt:lpstr>
      <vt:lpstr>PowerPoint Presentation</vt:lpstr>
      <vt:lpstr>Technology-Enabled Experimental Studies</vt:lpstr>
      <vt:lpstr>Staying Quit – A JITAI Study Just-in-time Adaptive Intervention </vt:lpstr>
      <vt:lpstr>Staying Quit – A JITAI Study </vt:lpstr>
      <vt:lpstr>Staying Quit – A JITAI Study </vt:lpstr>
      <vt:lpstr>Traditional (Blue) and New (Orange) Approaches</vt:lpstr>
      <vt:lpstr>PowerPoint Presentation</vt:lpstr>
      <vt:lpstr>Outline</vt:lpstr>
      <vt:lpstr>Summary</vt:lpstr>
      <vt:lpstr>Topics to be covered</vt:lpstr>
      <vt:lpstr>Next Classes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Informatics  for Clinical Research</dc:title>
  <dc:creator>Ida Sim</dc:creator>
  <cp:lastModifiedBy>Ida Sim</cp:lastModifiedBy>
  <cp:revision>183</cp:revision>
  <dcterms:created xsi:type="dcterms:W3CDTF">2018-01-07T16:37:57Z</dcterms:created>
  <dcterms:modified xsi:type="dcterms:W3CDTF">2018-01-09T21:20:49Z</dcterms:modified>
</cp:coreProperties>
</file>