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63"/>
  </p:notesMasterIdLst>
  <p:handoutMasterIdLst>
    <p:handoutMasterId r:id="rId64"/>
  </p:handoutMasterIdLst>
  <p:sldIdLst>
    <p:sldId id="406" r:id="rId2"/>
    <p:sldId id="541" r:id="rId3"/>
    <p:sldId id="506" r:id="rId4"/>
    <p:sldId id="409" r:id="rId5"/>
    <p:sldId id="412" r:id="rId6"/>
    <p:sldId id="543" r:id="rId7"/>
    <p:sldId id="411" r:id="rId8"/>
    <p:sldId id="414" r:id="rId9"/>
    <p:sldId id="415" r:id="rId10"/>
    <p:sldId id="413" r:id="rId11"/>
    <p:sldId id="470" r:id="rId12"/>
    <p:sldId id="475" r:id="rId13"/>
    <p:sldId id="508" r:id="rId14"/>
    <p:sldId id="474" r:id="rId15"/>
    <p:sldId id="480" r:id="rId16"/>
    <p:sldId id="488" r:id="rId17"/>
    <p:sldId id="483" r:id="rId18"/>
    <p:sldId id="501" r:id="rId19"/>
    <p:sldId id="422" r:id="rId20"/>
    <p:sldId id="471" r:id="rId21"/>
    <p:sldId id="423" r:id="rId22"/>
    <p:sldId id="536" r:id="rId23"/>
    <p:sldId id="537" r:id="rId24"/>
    <p:sldId id="539" r:id="rId25"/>
    <p:sldId id="472" r:id="rId26"/>
    <p:sldId id="432" r:id="rId27"/>
    <p:sldId id="433" r:id="rId28"/>
    <p:sldId id="434" r:id="rId29"/>
    <p:sldId id="493" r:id="rId30"/>
    <p:sldId id="436" r:id="rId31"/>
    <p:sldId id="485" r:id="rId32"/>
    <p:sldId id="468" r:id="rId33"/>
    <p:sldId id="546" r:id="rId34"/>
    <p:sldId id="534" r:id="rId35"/>
    <p:sldId id="547" r:id="rId36"/>
    <p:sldId id="443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45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530" r:id="rId59"/>
    <p:sldId id="531" r:id="rId60"/>
    <p:sldId id="532" r:id="rId61"/>
    <p:sldId id="533" r:id="rId62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Chia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2D3EBF"/>
    <a:srgbClr val="53BCD5"/>
    <a:srgbClr val="B8E4EE"/>
    <a:srgbClr val="4BBBD5"/>
    <a:srgbClr val="808080"/>
    <a:srgbClr val="777777"/>
    <a:srgbClr val="4D4D4D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9068" autoAdjust="0"/>
  </p:normalViewPr>
  <p:slideViewPr>
    <p:cSldViewPr snapToObjects="1">
      <p:cViewPr>
        <p:scale>
          <a:sx n="70" d="100"/>
          <a:sy n="70" d="100"/>
        </p:scale>
        <p:origin x="-281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BFF0-7188-4739-8932-91E51E6FD481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763C-2AD1-4C3F-AC92-5F0EA35E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9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09003"/>
            <a:ext cx="5597525" cy="417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9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E214D09F-8FEE-4236-8D7E-FED60AF32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2700F-4B1A-4FBE-8E1B-6230D53EAD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74D0-12C4-484B-A335-081DE1FDEF5D}" type="slidenum">
              <a:rPr lang="en-US"/>
              <a:pPr/>
              <a:t>10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Spontaneous reporting of ADR (adverse drug reaction) may generate hypotheses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Population based – defined as those in which the cases are a representative sample of all cases in a precisely defined population and the controls are directly sampled randomly from the population.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09F-8FEE-4236-8D7E-FED60AF323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1EC8-AEE5-479C-B432-D3D056854804}" type="slidenum">
              <a:rPr lang="en-US"/>
              <a:pPr/>
              <a:t>28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1EC8-AEE5-479C-B432-D3D056854804}" type="slidenum">
              <a:rPr lang="en-US"/>
              <a:pPr/>
              <a:t>29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2F76B-250A-4D18-806A-EB5D8A25D000}" type="slidenum">
              <a:rPr lang="en-US"/>
              <a:pPr/>
              <a:t>30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04F48-FE0B-49C8-86F1-68130E788DAB}" type="slidenum">
              <a:rPr lang="en-US"/>
              <a:pPr/>
              <a:t>36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69C03-AEA0-47F7-9046-E39BFCB5620E}" type="slidenum">
              <a:rPr lang="en-US"/>
              <a:pPr/>
              <a:t>40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7C4A-8910-874A-A7EC-4C7EE31D49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A997A-3D95-467B-9219-886A3F8C30ED}" type="slidenum">
              <a:rPr lang="en-US"/>
              <a:pPr/>
              <a:t>48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52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B28DD-549C-4857-909E-110B6377EB66}" type="slidenum">
              <a:rPr lang="en-US"/>
              <a:pPr/>
              <a:t>56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57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EB525-3E2B-49C1-A7C1-99BF998E4B8B}" type="slidenum">
              <a:rPr lang="en-US"/>
              <a:pPr/>
              <a:t>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8841-260E-43BF-A925-7CF23539DDE2}" type="slidenum">
              <a:rPr lang="en-US"/>
              <a:pPr/>
              <a:t>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CC067-5642-4155-9960-63089CB1F821}" type="slidenum">
              <a:rPr lang="en-US"/>
              <a:pPr/>
              <a:t>5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9D999-51FE-46B1-8E29-3F4C2E3F119D}" type="slidenum">
              <a:rPr lang="en-US"/>
              <a:pPr/>
              <a:t>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23E83-85E6-4062-808E-B4B2AFFEA10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11B85-B736-4534-9C81-F2B5F24E8C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D84903-7275-4DCC-B31D-884D7956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8FF78-9A46-4042-A597-3935028B6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8819B-FF56-4FEC-9E4C-C70964BB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0F63A05-1894-464C-B9FA-288D02490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76683" y="6435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fld id="{09500C36-C16D-E74D-AEB2-4664E8350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16D29-8B54-4CF8-8C09-80DE6DE64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A46BE-0B18-4BDC-AFA7-A6D3AAC56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921CE-929E-4D46-9F5C-59F66B54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4FFCC-344D-4189-A328-0D1BF1783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BFDD1-AEEA-4082-AF43-3F83A8E9B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3BB6D-0FB9-4A08-838B-1C2E21797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55D1D0-7950-4F10-A9A5-9C88265EE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24D22-5973-4D38-B33D-E5D8D51B7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32BC64-CD19-42C4-A3E1-FAF641DF4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" TargetMode="External"/><Relationship Id="rId2" Type="http://schemas.openxmlformats.org/officeDocument/2006/relationships/hyperlink" Target="http://epi.grants.cancer.gov/pharm/pharmacoepi_d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da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24384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/>
              <a:t>Databases for Pharmacoepidemiology Studies: Attributes and Implications</a:t>
            </a:r>
            <a:endParaRPr lang="en-US" sz="8000" dirty="0"/>
          </a:p>
          <a:p>
            <a:pPr algn="ctr">
              <a:lnSpc>
                <a:spcPct val="150000"/>
              </a:lnSpc>
            </a:pPr>
            <a:endParaRPr lang="en-US" sz="4500" b="1" dirty="0" smtClean="0"/>
          </a:p>
          <a:p>
            <a:pPr algn="ctr">
              <a:lnSpc>
                <a:spcPct val="150000"/>
              </a:lnSpc>
            </a:pPr>
            <a:r>
              <a:rPr lang="en-US" sz="4500" dirty="0" smtClean="0"/>
              <a:t>Vicky </a:t>
            </a:r>
            <a:r>
              <a:rPr lang="en-US" sz="4500" dirty="0"/>
              <a:t>Chia </a:t>
            </a:r>
            <a:endParaRPr lang="en-US" sz="4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4903-7275-4DCC-B31D-884D7956662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589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 smtClean="0"/>
              <a:t>Administrative claims</a:t>
            </a:r>
            <a:endParaRPr lang="en-US" sz="21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Medicare, Medicaid, United HealthCare, MarketScan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Pharmacy 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IMS LRx, Retail pharmacy chain data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Surveillance – surveys, registries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National Health and Nutrition Examination Survey (NHANES)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Surveillance Epidemiology and End Results (SEER)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Nordic </a:t>
            </a:r>
            <a:r>
              <a:rPr lang="en-US" sz="2000" dirty="0"/>
              <a:t>national databases and registries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Electronic medical/health records </a:t>
            </a:r>
            <a:r>
              <a:rPr lang="en-US" sz="2100" b="1" dirty="0"/>
              <a:t>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Kaiser </a:t>
            </a:r>
            <a:r>
              <a:rPr lang="en-US" sz="2000" dirty="0"/>
              <a:t>Permanente, Group Health </a:t>
            </a:r>
            <a:r>
              <a:rPr lang="en-US" sz="2000" dirty="0" smtClean="0"/>
              <a:t>Cooperative, </a:t>
            </a:r>
            <a:r>
              <a:rPr lang="en-US" sz="2000" dirty="0" err="1" smtClean="0"/>
              <a:t>Geisinger</a:t>
            </a:r>
            <a:r>
              <a:rPr lang="en-US" sz="2000" dirty="0" smtClean="0"/>
              <a:t>, OSCER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UK: Clinical Practice Research </a:t>
            </a:r>
            <a:r>
              <a:rPr lang="en-US" sz="2000" dirty="0" err="1" smtClean="0"/>
              <a:t>Datalink</a:t>
            </a:r>
            <a:r>
              <a:rPr lang="en-US" sz="2000" dirty="0" smtClean="0"/>
              <a:t> (CPRD, formerly GPRD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Cohort studies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databases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Claims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80" name="Rectangle 12"/>
          <p:cNvSpPr>
            <a:spLocks noGrp="1" noChangeArrowheads="1"/>
          </p:cNvSpPr>
          <p:nvPr>
            <p:ph idx="1"/>
          </p:nvPr>
        </p:nvSpPr>
        <p:spPr>
          <a:xfrm>
            <a:off x="419100" y="3810000"/>
            <a:ext cx="8458200" cy="2438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Records of billable services rendered to insured patients by providers within the health care system</a:t>
            </a:r>
          </a:p>
          <a:p>
            <a:r>
              <a:rPr lang="en-US" sz="1800" dirty="0" smtClean="0"/>
              <a:t>Data collected for the primary purpose of reimbursement</a:t>
            </a:r>
          </a:p>
          <a:p>
            <a:pPr lvl="1"/>
            <a:r>
              <a:rPr lang="en-US" sz="1600" dirty="0" smtClean="0"/>
              <a:t>Payers may also have incentive to use data for program/policy evaluatio</a:t>
            </a:r>
            <a:r>
              <a:rPr lang="en-US" sz="1400" dirty="0" smtClean="0"/>
              <a:t>n</a:t>
            </a:r>
          </a:p>
          <a:p>
            <a:r>
              <a:rPr lang="en-US" sz="1800" dirty="0" smtClean="0"/>
              <a:t>Databases are usually large (millions of individuals/claims)</a:t>
            </a:r>
          </a:p>
          <a:p>
            <a:r>
              <a:rPr lang="en-US" sz="1800" dirty="0" smtClean="0"/>
              <a:t>Usually contains multiple files organized by service type and linked by a patient identifier</a:t>
            </a:r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1367116"/>
            <a:ext cx="6477000" cy="2209245"/>
            <a:chOff x="1219200" y="1295400"/>
            <a:chExt cx="6477000" cy="2209245"/>
          </a:xfrm>
        </p:grpSpPr>
        <p:sp>
          <p:nvSpPr>
            <p:cNvPr id="544771" name="Text Box 3"/>
            <p:cNvSpPr txBox="1">
              <a:spLocks noChangeArrowheads="1"/>
            </p:cNvSpPr>
            <p:nvPr/>
          </p:nvSpPr>
          <p:spPr bwMode="auto">
            <a:xfrm>
              <a:off x="1219200" y="1295400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Physician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2" name="Text Box 4"/>
            <p:cNvSpPr txBox="1">
              <a:spLocks noChangeArrowheads="1"/>
            </p:cNvSpPr>
            <p:nvPr/>
          </p:nvSpPr>
          <p:spPr bwMode="auto">
            <a:xfrm>
              <a:off x="1219200" y="1905001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Facility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3" name="Text Box 5"/>
            <p:cNvSpPr txBox="1">
              <a:spLocks noChangeArrowheads="1"/>
            </p:cNvSpPr>
            <p:nvPr/>
          </p:nvSpPr>
          <p:spPr bwMode="auto">
            <a:xfrm>
              <a:off x="1219200" y="25257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Pharmacy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4" name="Text Box 6"/>
            <p:cNvSpPr txBox="1">
              <a:spLocks noChangeArrowheads="1"/>
            </p:cNvSpPr>
            <p:nvPr/>
          </p:nvSpPr>
          <p:spPr bwMode="auto">
            <a:xfrm>
              <a:off x="4648200" y="2209801"/>
              <a:ext cx="1143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Payer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544775" name="AutoShape 7"/>
            <p:cNvCxnSpPr>
              <a:cxnSpLocks noChangeShapeType="1"/>
              <a:stCxn id="544771" idx="3"/>
              <a:endCxn id="544774" idx="1"/>
            </p:cNvCxnSpPr>
            <p:nvPr/>
          </p:nvCxnSpPr>
          <p:spPr bwMode="auto">
            <a:xfrm>
              <a:off x="3810000" y="1480066"/>
              <a:ext cx="838200" cy="9144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6" name="AutoShape 8"/>
            <p:cNvCxnSpPr>
              <a:cxnSpLocks noChangeShapeType="1"/>
              <a:stCxn id="544772" idx="3"/>
              <a:endCxn id="544774" idx="1"/>
            </p:cNvCxnSpPr>
            <p:nvPr/>
          </p:nvCxnSpPr>
          <p:spPr bwMode="auto">
            <a:xfrm>
              <a:off x="3810000" y="2089667"/>
              <a:ext cx="838200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7" name="AutoShape 9"/>
            <p:cNvCxnSpPr>
              <a:cxnSpLocks noChangeShapeType="1"/>
              <a:stCxn id="544773" idx="3"/>
              <a:endCxn id="544774" idx="1"/>
            </p:cNvCxnSpPr>
            <p:nvPr/>
          </p:nvCxnSpPr>
          <p:spPr bwMode="auto">
            <a:xfrm flipV="1">
              <a:off x="3810000" y="2394467"/>
              <a:ext cx="838200" cy="315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544778" name="Text Box 10"/>
            <p:cNvSpPr txBox="1">
              <a:spLocks noChangeArrowheads="1"/>
            </p:cNvSpPr>
            <p:nvPr/>
          </p:nvSpPr>
          <p:spPr bwMode="auto">
            <a:xfrm>
              <a:off x="6781800" y="2057401"/>
              <a:ext cx="914400" cy="6667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Tahoma" charset="0"/>
                </a:rPr>
                <a:t>Data User</a:t>
              </a:r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5791200" y="2362201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19200" y="31353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Enrollment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13" idx="3"/>
            </p:cNvCxnSpPr>
            <p:nvPr/>
          </p:nvCxnSpPr>
          <p:spPr bwMode="auto">
            <a:xfrm flipV="1">
              <a:off x="3810000" y="2400163"/>
              <a:ext cx="838200" cy="9198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Common Data Elements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Provider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 </a:t>
            </a:r>
            <a:r>
              <a:rPr lang="en-US" sz="6200" dirty="0"/>
              <a:t>of </a:t>
            </a:r>
            <a:r>
              <a:rPr lang="en-US" sz="6200" dirty="0" smtClean="0"/>
              <a:t>provider claim</a:t>
            </a:r>
          </a:p>
          <a:p>
            <a:pPr marL="228600" lvl="2" indent="-114300"/>
            <a:r>
              <a:rPr lang="en-US" sz="6200" dirty="0"/>
              <a:t>Provider </a:t>
            </a:r>
            <a:r>
              <a:rPr lang="en-US" sz="6200" dirty="0" smtClean="0"/>
              <a:t>specialty</a:t>
            </a:r>
          </a:p>
          <a:p>
            <a:pPr marL="228600" lvl="2" indent="-114300"/>
            <a:r>
              <a:rPr lang="en-US" sz="6200" dirty="0"/>
              <a:t>Place of service</a:t>
            </a:r>
          </a:p>
          <a:p>
            <a:pPr marL="228600" lvl="2" indent="-114300"/>
            <a:r>
              <a:rPr lang="en-US" sz="6200" dirty="0"/>
              <a:t>Diagnosis </a:t>
            </a:r>
            <a:r>
              <a:rPr lang="en-US" sz="6200" dirty="0" smtClean="0"/>
              <a:t>codes (ICD-9)  </a:t>
            </a:r>
          </a:p>
          <a:p>
            <a:pPr marL="228600" lvl="2" indent="-114300"/>
            <a:r>
              <a:rPr lang="en-US" sz="6200" dirty="0" smtClean="0"/>
              <a:t>Procedural </a:t>
            </a:r>
            <a:r>
              <a:rPr lang="en-US" sz="6200" dirty="0"/>
              <a:t>codes </a:t>
            </a:r>
            <a:r>
              <a:rPr lang="en-US" sz="6200" dirty="0" smtClean="0"/>
              <a:t>(</a:t>
            </a:r>
            <a:r>
              <a:rPr lang="en-US" sz="6200" dirty="0"/>
              <a:t>HCPCS, </a:t>
            </a:r>
            <a:r>
              <a:rPr lang="en-US" sz="6200" dirty="0" smtClean="0"/>
              <a:t>CPT</a:t>
            </a:r>
            <a:r>
              <a:rPr lang="en-US" sz="6200" dirty="0"/>
              <a:t>)</a:t>
            </a:r>
            <a:endParaRPr lang="en-US" sz="6200" dirty="0" smtClean="0"/>
          </a:p>
          <a:p>
            <a:pPr marL="228600" lvl="2" indent="-114300"/>
            <a:r>
              <a:rPr lang="en-US" sz="6200" dirty="0"/>
              <a:t>Cost of professional </a:t>
            </a:r>
            <a:r>
              <a:rPr lang="en-US" sz="6200" dirty="0" smtClean="0"/>
              <a:t>services</a:t>
            </a:r>
          </a:p>
          <a:p>
            <a:pPr marL="630936" lvl="2" indent="0">
              <a:buNone/>
            </a:pPr>
            <a:endParaRPr lang="en-US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Facility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Dates </a:t>
            </a:r>
            <a:r>
              <a:rPr lang="en-US" sz="6200" dirty="0"/>
              <a:t>of </a:t>
            </a:r>
            <a:r>
              <a:rPr lang="en-US" sz="6200" dirty="0" smtClean="0"/>
              <a:t>admission &amp; discharge</a:t>
            </a:r>
          </a:p>
          <a:p>
            <a:pPr marL="228600" lvl="2" indent="-114300"/>
            <a:r>
              <a:rPr lang="en-US" sz="6200" dirty="0" smtClean="0"/>
              <a:t>Length </a:t>
            </a:r>
            <a:r>
              <a:rPr lang="en-US" sz="6200" dirty="0"/>
              <a:t>of stay </a:t>
            </a:r>
            <a:endParaRPr lang="en-US" sz="6200" dirty="0" smtClean="0"/>
          </a:p>
          <a:p>
            <a:pPr marL="228600" lvl="2" indent="-114300"/>
            <a:r>
              <a:rPr lang="en-US" sz="6200" dirty="0" smtClean="0"/>
              <a:t>Diagnosis and procedural codes</a:t>
            </a:r>
          </a:p>
          <a:p>
            <a:pPr marL="228600" lvl="2" indent="-114300"/>
            <a:r>
              <a:rPr lang="en-US" sz="6200" dirty="0"/>
              <a:t>Cost of facility services </a:t>
            </a:r>
          </a:p>
          <a:p>
            <a:pPr lvl="1"/>
            <a:endParaRPr lang="en-US" sz="2400" dirty="0"/>
          </a:p>
          <a:p>
            <a:pPr marL="109728" indent="0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53000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Pharmacy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claim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Dates of 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Sex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Year of birth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Insurance plan type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Geographic region</a:t>
            </a: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2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Studies using administrative claims databases are becoming more common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33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Availability of other data of interest</a:t>
            </a:r>
          </a:p>
          <a:p>
            <a:pPr lvl="1"/>
            <a:r>
              <a:rPr lang="en-US" sz="1800" dirty="0" smtClean="0"/>
              <a:t>Laboratory values or results of diagnostic tests</a:t>
            </a:r>
          </a:p>
          <a:p>
            <a:pPr lvl="1"/>
            <a:r>
              <a:rPr lang="en-US" sz="1800" dirty="0" smtClean="0"/>
              <a:t>Linkage to mortality data or medical charts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Data on potentially important confounders is often lacking</a:t>
            </a:r>
          </a:p>
          <a:p>
            <a:pPr lvl="1"/>
            <a:r>
              <a:rPr lang="en-US" sz="1600" dirty="0" smtClean="0"/>
              <a:t>Patient lifestyle behaviors – smoking, diet, exercise</a:t>
            </a:r>
          </a:p>
          <a:p>
            <a:pPr lvl="1"/>
            <a:r>
              <a:rPr lang="en-US" sz="1600" dirty="0" smtClean="0"/>
              <a:t>Other patient demographics – race, ethnicity, SES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r>
              <a:rPr lang="en-US" sz="2000" b="1" dirty="0" smtClean="0"/>
              <a:t>Diagnosis and procedure codes have limitations</a:t>
            </a:r>
          </a:p>
          <a:p>
            <a:pPr lvl="1"/>
            <a:r>
              <a:rPr lang="en-US" sz="1600" dirty="0" smtClean="0"/>
              <a:t>Rule-out diagnosis vs. true diagnosis</a:t>
            </a:r>
          </a:p>
          <a:p>
            <a:pPr lvl="1"/>
            <a:r>
              <a:rPr lang="en-US" sz="1600" dirty="0" smtClean="0"/>
              <a:t>Inclusion of ‘most important’ / exclusion of less important diagnoses</a:t>
            </a:r>
          </a:p>
          <a:p>
            <a:pPr lvl="1"/>
            <a:r>
              <a:rPr lang="en-US" sz="1600" dirty="0" smtClean="0"/>
              <a:t>Sensitivity and specificity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Non-covered services and medications are typically excluded</a:t>
            </a:r>
          </a:p>
          <a:p>
            <a:pPr lvl="1"/>
            <a:r>
              <a:rPr lang="en-US" sz="1600" dirty="0" smtClean="0"/>
              <a:t>Over-the-counter (OTC) medications, CAM</a:t>
            </a:r>
          </a:p>
          <a:p>
            <a:pPr lvl="1"/>
            <a:r>
              <a:rPr lang="en-US" sz="1600" dirty="0" smtClean="0"/>
              <a:t>Cosmetic, lifestyle, weight-loss medications and services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Supplemental insurance/other payer data may not be included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in using an administrative claims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79322"/>
              </p:ext>
            </p:extLst>
          </p:nvPr>
        </p:nvGraphicFramePr>
        <p:xfrm>
          <a:off x="152399" y="1468439"/>
          <a:ext cx="8860633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986"/>
                <a:gridCol w="3199673"/>
                <a:gridCol w="3773974"/>
              </a:tblGrid>
              <a:tr h="3422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MarketScan</a:t>
                      </a:r>
                      <a:endParaRPr lang="en-US" sz="1600" dirty="0"/>
                    </a:p>
                  </a:txBody>
                  <a:tcPr/>
                </a:tc>
              </a:tr>
              <a:tr h="598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Patient population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 beneficiaries: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Most 65+</a:t>
                      </a:r>
                      <a:r>
                        <a:rPr lang="en-US" sz="1600" baseline="0" dirty="0" smtClean="0"/>
                        <a:t> years old;</a:t>
                      </a:r>
                    </a:p>
                    <a:p>
                      <a:r>
                        <a:rPr lang="en-US" sz="1600" baseline="0" dirty="0" smtClean="0"/>
                        <a:t>nationally representative; not transient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from e</a:t>
                      </a:r>
                      <a:r>
                        <a:rPr lang="en-US" sz="1600" dirty="0" smtClean="0"/>
                        <a:t>mployer</a:t>
                      </a:r>
                      <a:r>
                        <a:rPr lang="en-US" sz="1600" baseline="0" dirty="0" smtClean="0"/>
                        <a:t> groups (working and insured); tends to be younger (&lt;65 years old); more transient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</a:t>
                      </a:r>
                      <a:r>
                        <a:rPr lang="en-US" sz="1600" baseline="0" dirty="0" smtClean="0"/>
                        <a:t>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 – Part</a:t>
                      </a:r>
                      <a:r>
                        <a:rPr lang="en-US" sz="1600" baseline="0" dirty="0" smtClean="0"/>
                        <a:t> D</a:t>
                      </a:r>
                    </a:p>
                    <a:p>
                      <a:r>
                        <a:rPr lang="en-US" sz="1600" baseline="0" dirty="0" smtClean="0"/>
                        <a:t>All deaths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</a:t>
                      </a:r>
                    </a:p>
                    <a:p>
                      <a:r>
                        <a:rPr lang="en-US" sz="1600" dirty="0" smtClean="0"/>
                        <a:t>Some laboratory data</a:t>
                      </a:r>
                    </a:p>
                    <a:p>
                      <a:r>
                        <a:rPr lang="en-US" sz="1600" dirty="0" smtClean="0"/>
                        <a:t>Only inpatient deaths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lag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3-6 months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large administrative claims databases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MarketScan and Medicare data to understand prevalence of disease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752600"/>
            <a:ext cx="90950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17220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Li S et al. Clinical Epidemiology 2012;4:87-93 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MarketScan data to describe prescribing patterns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1455738"/>
            <a:ext cx="7315200" cy="4640262"/>
            <a:chOff x="987118" y="1283918"/>
            <a:chExt cx="7649497" cy="5134418"/>
          </a:xfrm>
        </p:grpSpPr>
        <p:pic>
          <p:nvPicPr>
            <p:cNvPr id="1034" name="Picture 10" descr="C:\Users\katza\Desktop\10549_2012_2330_Fig2_HTM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68584"/>
              <a:ext cx="7258050" cy="494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87118" y="1283918"/>
              <a:ext cx="7649497" cy="408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Tamoxifen and anti-depressant co-prescribing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by CYP2D6 status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81350" y="6269444"/>
            <a:ext cx="512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Dusetzina SB et al. Breast Cancer Res Treat. 2013;137:285-96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Population-based (Medicare)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sz="1900" dirty="0" smtClean="0">
                <a:sym typeface="Symbol" pitchFamily="18" charset="2"/>
              </a:rPr>
              <a:t>  improved </a:t>
            </a:r>
            <a:r>
              <a:rPr lang="en-US" sz="1900" dirty="0" smtClean="0"/>
              <a:t>generalizability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Large 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data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Can </a:t>
            </a:r>
            <a:r>
              <a:rPr lang="en-US" sz="1900" dirty="0" smtClean="0"/>
              <a:t>generate population-level statistics </a:t>
            </a:r>
            <a:r>
              <a:rPr lang="en-US" sz="1900" dirty="0" smtClean="0">
                <a:sym typeface="Wingdings" panose="05000000000000000000" pitchFamily="2" charset="2"/>
              </a:rPr>
              <a:t> incidence, prevalence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potential confounders 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Potential for confounding by indication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only collected when </a:t>
            </a:r>
            <a:r>
              <a:rPr lang="en-US" sz="1900" dirty="0" smtClean="0"/>
              <a:t>provider submits claim to payer 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</a:t>
            </a:r>
            <a:r>
              <a:rPr lang="en-US" sz="1800" dirty="0"/>
              <a:t>information on services paid for100% </a:t>
            </a:r>
            <a:r>
              <a:rPr lang="en-US" sz="1800" dirty="0" smtClean="0"/>
              <a:t>out-of-pocket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information on individuals not seeking care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No information on prescription directions or 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r>
              <a:rPr lang="en-US" sz="3400" dirty="0"/>
              <a:t>Claims </a:t>
            </a:r>
            <a:r>
              <a:rPr lang="en-US" sz="3400" dirty="0" smtClean="0"/>
              <a:t>data</a:t>
            </a:r>
            <a:r>
              <a:rPr lang="en-US" sz="3400" dirty="0"/>
              <a:t>: </a:t>
            </a:r>
            <a:r>
              <a:rPr lang="en-US" sz="3400" dirty="0" smtClean="0"/>
              <a:t>strengths &amp; limitations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Pharmacy Databases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Data </a:t>
            </a:r>
            <a:r>
              <a:rPr lang="en-US" sz="2600" dirty="0"/>
              <a:t>from </a:t>
            </a:r>
            <a:r>
              <a:rPr lang="en-US" sz="2600" dirty="0" smtClean="0"/>
              <a:t>community pharmacies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Databases maintained by:</a:t>
            </a:r>
          </a:p>
          <a:p>
            <a:pPr lvl="1"/>
            <a:r>
              <a:rPr lang="en-US" sz="2200" dirty="0" smtClean="0"/>
              <a:t>Large retail chain pharmacies</a:t>
            </a:r>
          </a:p>
          <a:p>
            <a:pPr lvl="1"/>
            <a:r>
              <a:rPr lang="en-US" sz="2200" dirty="0" smtClean="0"/>
              <a:t>Grocery chain pharmacies</a:t>
            </a:r>
          </a:p>
          <a:p>
            <a:pPr lvl="1"/>
            <a:r>
              <a:rPr lang="en-US" sz="2200" dirty="0" smtClean="0"/>
              <a:t>IMS LRx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May be linked to prescription claims data</a:t>
            </a:r>
          </a:p>
          <a:p>
            <a:pPr lvl="1"/>
            <a:r>
              <a:rPr lang="en-US" sz="2200" dirty="0" smtClean="0"/>
              <a:t>CVS - CVS/Caremark</a:t>
            </a:r>
          </a:p>
          <a:p>
            <a:pPr lvl="1"/>
            <a:r>
              <a:rPr lang="en-US" sz="2200" dirty="0" smtClean="0"/>
              <a:t>Walgreens – Walgreens Health Initiative, Medicaid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Outside US: databases may include pharmacy dispensing records linked to other data sources (e.g., hospital admissions, physician visits, etc.)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Possible Data Elements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Prescriber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Provider specialty</a:t>
            </a:r>
          </a:p>
          <a:p>
            <a:pPr marL="228600" lvl="2" indent="-114300"/>
            <a:r>
              <a:rPr lang="en-US" sz="2000" dirty="0" smtClean="0"/>
              <a:t>Sex</a:t>
            </a:r>
            <a:endParaRPr lang="en-US" sz="2000" dirty="0"/>
          </a:p>
          <a:p>
            <a:pPr marL="630936" lvl="2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Patient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Age</a:t>
            </a:r>
          </a:p>
          <a:p>
            <a:pPr marL="228600" lvl="2" indent="-114300"/>
            <a:r>
              <a:rPr lang="en-US" sz="2000" dirty="0" smtClean="0"/>
              <a:t>Sex</a:t>
            </a:r>
          </a:p>
          <a:p>
            <a:pPr marL="228600" lvl="2" indent="-114300"/>
            <a:r>
              <a:rPr lang="en-US" sz="2000" dirty="0" smtClean="0"/>
              <a:t>Insurance type</a:t>
            </a:r>
          </a:p>
          <a:p>
            <a:pPr marL="512064" lvl="3" indent="-114300"/>
            <a:r>
              <a:rPr lang="en-US" sz="1800" dirty="0" smtClean="0"/>
              <a:t>Employer-sponsored</a:t>
            </a:r>
          </a:p>
          <a:p>
            <a:pPr marL="512064" lvl="3" indent="-114300"/>
            <a:r>
              <a:rPr lang="en-US" sz="1800" dirty="0" smtClean="0"/>
              <a:t>Medicare</a:t>
            </a:r>
          </a:p>
          <a:p>
            <a:pPr marL="512064" lvl="3" indent="-114300"/>
            <a:r>
              <a:rPr lang="en-US" sz="1800" dirty="0" smtClean="0"/>
              <a:t>Medicaid</a:t>
            </a:r>
          </a:p>
          <a:p>
            <a:pPr marL="512064" lvl="3" indent="-114300"/>
            <a:r>
              <a:rPr lang="en-US" sz="1800" b="1" u="sng" dirty="0" smtClean="0"/>
              <a:t>Cash/discount card</a:t>
            </a:r>
          </a:p>
          <a:p>
            <a:pPr lvl="1"/>
            <a:endParaRPr lang="en-US" sz="2000" dirty="0"/>
          </a:p>
          <a:p>
            <a:pPr marL="109728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53000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Prescription specifics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fill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Dose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Directions for use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Co-payment/co-insurance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Dispensing fee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Charge for medication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Date prescription picked up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3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602162"/>
          </a:xfrm>
        </p:spPr>
        <p:txBody>
          <a:bodyPr>
            <a:normAutofit fontScale="92500" lnSpcReduction="2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Potential uses in research</a:t>
            </a:r>
            <a:endParaRPr lang="en-US" sz="3000" dirty="0" smtClean="0"/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Medication use/adherence/persistence</a:t>
            </a:r>
          </a:p>
          <a:p>
            <a:pPr lvl="1"/>
            <a:r>
              <a:rPr lang="en-US" sz="2200" dirty="0" smtClean="0"/>
              <a:t>Adherence to diabetes treatment among cash paying individuals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/>
              <a:t>Evaluate pharmacist-based interventions</a:t>
            </a:r>
          </a:p>
          <a:p>
            <a:pPr lvl="1"/>
            <a:r>
              <a:rPr lang="en-US" sz="2200" dirty="0"/>
              <a:t>Effect of counseling on medication adherence</a:t>
            </a:r>
          </a:p>
          <a:p>
            <a:endParaRPr lang="en-US" sz="2600" dirty="0" smtClean="0"/>
          </a:p>
          <a:p>
            <a:r>
              <a:rPr lang="en-US" sz="2600" dirty="0" smtClean="0"/>
              <a:t>‘Doctor shopping’/controlled substance diversion</a:t>
            </a:r>
          </a:p>
          <a:p>
            <a:pPr lvl="1"/>
            <a:r>
              <a:rPr lang="en-US" sz="2200" dirty="0" smtClean="0"/>
              <a:t>Descriptive </a:t>
            </a:r>
            <a:r>
              <a:rPr lang="en-US" sz="2200" dirty="0"/>
              <a:t>analysis of ADHD doctor shopping</a:t>
            </a:r>
          </a:p>
          <a:p>
            <a:endParaRPr lang="en-US" sz="2600" dirty="0" smtClean="0"/>
          </a:p>
          <a:p>
            <a:r>
              <a:rPr lang="en-US" sz="2600" dirty="0" smtClean="0"/>
              <a:t>Abandoned prescriptions</a:t>
            </a:r>
          </a:p>
          <a:p>
            <a:pPr lvl="1"/>
            <a:r>
              <a:rPr lang="en-US" sz="2200" dirty="0" smtClean="0"/>
              <a:t>Proportion of prescriptions never filled, not picked up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Information on drug dose and directions for use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for patients w/o prescription drug coverage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on non-covered prescription drugs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Potentially large </a:t>
            </a:r>
            <a:r>
              <a:rPr lang="en-US" sz="1900" dirty="0"/>
              <a:t>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</a:t>
            </a:r>
            <a:r>
              <a:rPr lang="en-US" sz="1900" dirty="0" smtClean="0"/>
              <a:t>data possible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 prescriptions filled at other pharmacies may be missing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Diagnosis information usually not available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No information on health outcomes unless data is linked to claims data or electronic medical/health records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</a:t>
            </a:r>
            <a:r>
              <a:rPr lang="en-US" sz="1900" dirty="0" smtClean="0"/>
              <a:t>other health variables of interest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Generally no information on </a:t>
            </a:r>
            <a:r>
              <a:rPr lang="en-US" sz="1900" dirty="0"/>
              <a:t>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60632" cy="1219200"/>
          </a:xfrm>
        </p:spPr>
        <p:txBody>
          <a:bodyPr/>
          <a:lstStyle/>
          <a:p>
            <a:r>
              <a:rPr lang="en-US" sz="3400" dirty="0" smtClean="0"/>
              <a:t>Pharmacy </a:t>
            </a:r>
            <a:r>
              <a:rPr lang="en-US" sz="3400" dirty="0"/>
              <a:t>d</a:t>
            </a:r>
            <a:r>
              <a:rPr lang="en-US" sz="3400" dirty="0" smtClean="0"/>
              <a:t>ata</a:t>
            </a:r>
            <a:r>
              <a:rPr lang="en-US" sz="3400" dirty="0"/>
              <a:t>: </a:t>
            </a:r>
            <a:r>
              <a:rPr lang="en-US" sz="3400" dirty="0" smtClean="0"/>
              <a:t>strengths </a:t>
            </a:r>
            <a:r>
              <a:rPr lang="en-US" sz="3400" dirty="0"/>
              <a:t>&amp;</a:t>
            </a:r>
            <a:r>
              <a:rPr lang="en-US" sz="3400" dirty="0" smtClean="0"/>
              <a:t> </a:t>
            </a:r>
            <a:r>
              <a:rPr lang="en-US" sz="3400" dirty="0"/>
              <a:t>l</a:t>
            </a:r>
            <a:r>
              <a:rPr lang="en-US" sz="3400" dirty="0" smtClean="0"/>
              <a:t>imitations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22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2895600"/>
            <a:ext cx="8001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Surveillance Data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sz="2600" dirty="0" smtClean="0"/>
              <a:t>Incidence and prevalence of disease</a:t>
            </a:r>
            <a:endParaRPr lang="en-US" sz="1800" dirty="0" smtClean="0"/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/>
              <a:t>H</a:t>
            </a:r>
            <a:r>
              <a:rPr lang="en-US" sz="2600" dirty="0" smtClean="0"/>
              <a:t>ealth status, health care access, and progress toward national health objectives</a:t>
            </a:r>
          </a:p>
          <a:p>
            <a:pPr marL="342900" indent="-342900"/>
            <a:endParaRPr lang="en-US" sz="2600" dirty="0"/>
          </a:p>
          <a:p>
            <a:pPr marL="342900" indent="-342900"/>
            <a:r>
              <a:rPr lang="en-US" sz="2600" dirty="0"/>
              <a:t>Provision and use of </a:t>
            </a:r>
            <a:r>
              <a:rPr lang="en-US" sz="2600" dirty="0" smtClean="0"/>
              <a:t>health care </a:t>
            </a:r>
            <a:r>
              <a:rPr lang="en-US" sz="2600" dirty="0"/>
              <a:t>services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Medical expenditures and cost of care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Disease survival and mortality statistics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endParaRPr lang="en-US" sz="2200" dirty="0"/>
          </a:p>
          <a:p>
            <a:pPr marL="342900" indent="-342900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sz="3400" dirty="0"/>
              <a:t>Surveillance d</a:t>
            </a:r>
            <a:r>
              <a:rPr lang="en-US" sz="3400" dirty="0" smtClean="0"/>
              <a:t>ata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14400"/>
          </a:xfrm>
        </p:spPr>
        <p:txBody>
          <a:bodyPr/>
          <a:lstStyle/>
          <a:p>
            <a:r>
              <a:rPr lang="en-US" sz="3400" dirty="0" smtClean="0"/>
              <a:t>Surveillance databases: examples</a:t>
            </a:r>
            <a:endParaRPr lang="en-US" sz="3400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A05-1894-464C-B9FA-288D0249071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92122"/>
              </p:ext>
            </p:extLst>
          </p:nvPr>
        </p:nvGraphicFramePr>
        <p:xfrm>
          <a:off x="554038" y="1219200"/>
          <a:ext cx="8120062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62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Database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</a:t>
                      </a:r>
                      <a:r>
                        <a:rPr lang="en-US" sz="1800" baseline="0" dirty="0" smtClean="0"/>
                        <a:t> includes</a:t>
                      </a:r>
                      <a:endParaRPr lang="en-US" sz="18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National Center for Health</a:t>
                      </a:r>
                      <a:r>
                        <a:rPr lang="en-US" sz="1600" b="1" baseline="0" dirty="0" smtClean="0"/>
                        <a:t> Statistics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Interview Survey (NHIS)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status and health care access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&amp; Nutrition Examination Survey (NHANES)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Disease</a:t>
                      </a:r>
                      <a:r>
                        <a:rPr lang="en-US" sz="1400" baseline="0" dirty="0" smtClean="0"/>
                        <a:t> states, labs, tests, medications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Care Surveys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Provider</a:t>
                      </a:r>
                      <a:r>
                        <a:rPr lang="en-US" sz="1400" baseline="0" dirty="0" smtClean="0"/>
                        <a:t> characteristics – technology diffusion, care quality, disparities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Vital Statistics</a:t>
                      </a:r>
                      <a:r>
                        <a:rPr lang="en-US" sz="1400" baseline="0" dirty="0" smtClean="0"/>
                        <a:t> System (NVSS)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 and death events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Cancer</a:t>
                      </a:r>
                      <a:r>
                        <a:rPr lang="en-US" sz="1600" b="1" baseline="0" dirty="0" smtClean="0"/>
                        <a:t> Registries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Surveillance, Epidemiology, &amp; End Results</a:t>
                      </a:r>
                      <a:r>
                        <a:rPr lang="en-US" sz="1400" baseline="0" dirty="0" smtClean="0"/>
                        <a:t> (SEER)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 prevalence, survival, mortality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Intl</a:t>
                      </a:r>
                      <a:r>
                        <a:rPr lang="en-US" sz="1400" baseline="0" dirty="0" smtClean="0"/>
                        <a:t> Agency for Research on Cancer (IARC)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</a:t>
                      </a:r>
                      <a:r>
                        <a:rPr lang="en-US" sz="1400" baseline="0" dirty="0" smtClean="0"/>
                        <a:t> prevalence, mortality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Agency for Healthcare Research</a:t>
                      </a:r>
                      <a:r>
                        <a:rPr lang="en-US" sz="1600" b="1" baseline="0" dirty="0" smtClean="0"/>
                        <a:t> &amp; Quality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Medical</a:t>
                      </a:r>
                      <a:r>
                        <a:rPr lang="en-US" sz="1400" b="0" baseline="0" dirty="0" smtClean="0"/>
                        <a:t> Expenditure Panel Survey (MEPS)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Cost/use of care; insurance coverage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Healthcare Cost and Utilization Project (HCUP)</a:t>
                      </a:r>
                      <a:r>
                        <a:rPr lang="en-US" sz="1400" b="0" baseline="0" dirty="0" smtClean="0"/>
                        <a:t> Nationwide Inpatient Sample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Diagnoses, procedures, total</a:t>
                      </a:r>
                      <a:r>
                        <a:rPr lang="en-US" sz="1400" baseline="0" dirty="0" smtClean="0"/>
                        <a:t> charges, comorbidity, insured/un-insured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Combination of interviews and physical examinations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Collection of demographic</a:t>
            </a:r>
            <a:r>
              <a:rPr lang="en-US" sz="1800" dirty="0"/>
              <a:t>, socioeconomic, dietary, </a:t>
            </a:r>
            <a:r>
              <a:rPr lang="en-US" sz="1800" dirty="0" smtClean="0"/>
              <a:t>medical</a:t>
            </a:r>
            <a:r>
              <a:rPr lang="en-US" sz="1800" dirty="0"/>
              <a:t>, </a:t>
            </a:r>
            <a:r>
              <a:rPr lang="en-US" sz="1800" dirty="0" smtClean="0"/>
              <a:t>and dental information, physiological </a:t>
            </a:r>
            <a:r>
              <a:rPr lang="en-US" sz="1800" dirty="0"/>
              <a:t>measurements, </a:t>
            </a:r>
            <a:r>
              <a:rPr lang="en-US" sz="1800" dirty="0" smtClean="0"/>
              <a:t>and lab tests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Data elements include diagnosed/undiagnosed chronic conditions, lifestyle behaviors, and medication use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12825"/>
          </a:xfrm>
        </p:spPr>
        <p:txBody>
          <a:bodyPr/>
          <a:lstStyle/>
          <a:p>
            <a:r>
              <a:rPr lang="en-US" sz="3600" dirty="0" smtClean="0"/>
              <a:t>NHANES</a:t>
            </a:r>
            <a:endParaRPr lang="en-US" sz="3600" dirty="0"/>
          </a:p>
        </p:txBody>
      </p:sp>
      <p:pic>
        <p:nvPicPr>
          <p:cNvPr id="4" name="Picture 2" descr="http://www.cdc.gov/nchs/tutorials/NHANES/SurveyDesign/images/nh1_samplest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3391045" cy="2828131"/>
          </a:xfrm>
          <a:prstGeom prst="rect">
            <a:avLst/>
          </a:prstGeom>
          <a:noFill/>
        </p:spPr>
      </p:pic>
      <p:pic>
        <p:nvPicPr>
          <p:cNvPr id="5" name="Picture 4" descr="http://archive.sciencewatch.com/sciencewatch/ana/st/obesity2/10sepObes2FlegF1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45326"/>
            <a:ext cx="3885404" cy="258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001000" cy="10128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Percent of a</a:t>
            </a:r>
            <a:r>
              <a:rPr lang="en-US" sz="3600" dirty="0" smtClean="0"/>
              <a:t>dults eligible </a:t>
            </a:r>
            <a:r>
              <a:rPr lang="en-US" sz="3600" dirty="0"/>
              <a:t>for </a:t>
            </a:r>
            <a:r>
              <a:rPr lang="en-US" sz="3600" dirty="0" smtClean="0"/>
              <a:t>statin therapy </a:t>
            </a:r>
            <a:r>
              <a:rPr lang="en-US" sz="3600" dirty="0"/>
              <a:t>for </a:t>
            </a:r>
            <a:r>
              <a:rPr lang="en-US" sz="3600" dirty="0" smtClean="0"/>
              <a:t>primary </a:t>
            </a:r>
            <a:r>
              <a:rPr lang="en-US" sz="3600" dirty="0"/>
              <a:t>p</a:t>
            </a:r>
            <a:r>
              <a:rPr lang="en-US" sz="3600" dirty="0" smtClean="0"/>
              <a:t>revention of CVD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241425"/>
            <a:ext cx="77058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2009" y="6040439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>
                <a:solidFill>
                  <a:schemeClr val="tx1"/>
                </a:solidFill>
                <a:cs typeface="Arial Unicode MS" pitchFamily="32" charset="0"/>
              </a:rPr>
              <a:t>Pencina MJ et al. N Engl J Med 2014;370:1422-1431.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databases can be useful in characterizing diseases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5000" y="1454944"/>
            <a:ext cx="8001000" cy="1066800"/>
            <a:chOff x="609600" y="1828800"/>
            <a:chExt cx="8001000" cy="1066800"/>
          </a:xfrm>
        </p:grpSpPr>
        <p:sp>
          <p:nvSpPr>
            <p:cNvPr id="526339" name="Line 3"/>
            <p:cNvSpPr>
              <a:spLocks noChangeShapeType="1"/>
            </p:cNvSpPr>
            <p:nvPr/>
          </p:nvSpPr>
          <p:spPr bwMode="auto">
            <a:xfrm>
              <a:off x="609600" y="2286000"/>
              <a:ext cx="8001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6340" name="Text Box 4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 dirty="0">
                  <a:latin typeface="Arial" charset="0"/>
                </a:rPr>
                <a:t>Phase 1</a:t>
              </a:r>
            </a:p>
          </p:txBody>
        </p:sp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3455988" y="18288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3</a:t>
              </a:r>
            </a:p>
          </p:txBody>
        </p:sp>
        <p:sp>
          <p:nvSpPr>
            <p:cNvPr id="526342" name="Text Box 6"/>
            <p:cNvSpPr txBox="1">
              <a:spLocks noChangeArrowheads="1"/>
            </p:cNvSpPr>
            <p:nvPr/>
          </p:nvSpPr>
          <p:spPr bwMode="auto">
            <a:xfrm>
              <a:off x="5791200" y="1828800"/>
              <a:ext cx="1779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Post-Approval</a:t>
              </a:r>
            </a:p>
          </p:txBody>
        </p:sp>
        <p:sp>
          <p:nvSpPr>
            <p:cNvPr id="526343" name="Text Box 7"/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996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>
                  <a:latin typeface="Arial" charset="0"/>
                </a:rPr>
                <a:t>Launch</a:t>
              </a:r>
            </a:p>
          </p:txBody>
        </p:sp>
        <p:sp>
          <p:nvSpPr>
            <p:cNvPr id="526345" name="Text Box 9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2</a:t>
              </a:r>
            </a:p>
          </p:txBody>
        </p:sp>
        <p:sp>
          <p:nvSpPr>
            <p:cNvPr id="526346" name="AutoShape 10"/>
            <p:cNvSpPr>
              <a:spLocks noChangeArrowheads="1"/>
            </p:cNvSpPr>
            <p:nvPr/>
          </p:nvSpPr>
          <p:spPr bwMode="auto">
            <a:xfrm>
              <a:off x="647700" y="2362200"/>
              <a:ext cx="7848600" cy="533400"/>
            </a:xfrm>
            <a:prstGeom prst="rightArrow">
              <a:avLst>
                <a:gd name="adj1" fmla="val 50000"/>
                <a:gd name="adj2" fmla="val 367857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47" name="Text Box 11"/>
            <p:cNvSpPr txBox="1">
              <a:spLocks noChangeArrowheads="1"/>
            </p:cNvSpPr>
            <p:nvPr/>
          </p:nvSpPr>
          <p:spPr bwMode="auto">
            <a:xfrm>
              <a:off x="685800" y="2438400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Understand the Disease</a:t>
              </a:r>
            </a:p>
          </p:txBody>
        </p:sp>
        <p:sp>
          <p:nvSpPr>
            <p:cNvPr id="526353" name="Line 17"/>
            <p:cNvSpPr>
              <a:spLocks noChangeShapeType="1"/>
            </p:cNvSpPr>
            <p:nvPr/>
          </p:nvSpPr>
          <p:spPr bwMode="auto">
            <a:xfrm>
              <a:off x="5029200" y="2286000"/>
              <a:ext cx="0" cy="533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799" y="2667000"/>
            <a:ext cx="4495800" cy="1579127"/>
            <a:chOff x="457199" y="1409971"/>
            <a:chExt cx="6781801" cy="2118392"/>
          </a:xfrm>
        </p:grpSpPr>
        <p:sp>
          <p:nvSpPr>
            <p:cNvPr id="21" name="Rectangle 20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Incidence, prevalence, survival &amp; mortality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Risk factors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Disease 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 history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Burden of disease: disability, life years lost</a:t>
              </a:r>
              <a:endParaRPr lang="en-US" b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8800" y="4408885"/>
            <a:ext cx="4495800" cy="1323439"/>
            <a:chOff x="2209799" y="3799483"/>
            <a:chExt cx="6578603" cy="2053063"/>
          </a:xfrm>
        </p:grpSpPr>
        <p:sp>
          <p:nvSpPr>
            <p:cNvPr id="26" name="Rectangle 25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diseases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</a:t>
              </a:r>
              <a:endParaRPr lang="en-US" b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19699" y="2667000"/>
            <a:ext cx="3467101" cy="1117463"/>
            <a:chOff x="457199" y="1409971"/>
            <a:chExt cx="6781801" cy="2056153"/>
          </a:xfrm>
        </p:grpSpPr>
        <p:sp>
          <p:nvSpPr>
            <p:cNvPr id="29" name="Rectangle 28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199" y="1422671"/>
              <a:ext cx="6553200" cy="19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</a:t>
              </a: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burden and outcomes</a:t>
              </a:r>
              <a:endParaRPr lang="en-US" b="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19699" y="4131886"/>
            <a:ext cx="3793332" cy="1600438"/>
            <a:chOff x="2209799" y="3799483"/>
            <a:chExt cx="6578603" cy="2482774"/>
          </a:xfrm>
        </p:grpSpPr>
        <p:sp>
          <p:nvSpPr>
            <p:cNvPr id="32" name="Rectangle 31"/>
            <p:cNvSpPr/>
            <p:nvPr/>
          </p:nvSpPr>
          <p:spPr>
            <a:xfrm>
              <a:off x="2209800" y="3799483"/>
              <a:ext cx="6578602" cy="2482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799" y="3799483"/>
              <a:ext cx="6578601" cy="24350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risk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Pharmacoepidemiology modeling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drug safety research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25900" y="5876650"/>
            <a:ext cx="2247900" cy="861774"/>
            <a:chOff x="2209799" y="3799483"/>
            <a:chExt cx="6578603" cy="2053063"/>
          </a:xfrm>
          <a:solidFill>
            <a:schemeClr val="bg1">
              <a:lumMod val="85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09799" y="3799483"/>
              <a:ext cx="6578603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Also informs: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economics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03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332103"/>
            <a:ext cx="8575675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Authoritative source of cancer statistics in the US</a:t>
            </a:r>
          </a:p>
          <a:p>
            <a:pPr marL="109728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Routinely </a:t>
            </a:r>
            <a:r>
              <a:rPr lang="en-US" sz="1600" dirty="0"/>
              <a:t>collect data on patient demographics, primary tumor site, tumor morphology and stage at diagnosis, first course of treatment, and </a:t>
            </a:r>
            <a:r>
              <a:rPr lang="en-US" sz="1600" dirty="0" smtClean="0"/>
              <a:t>vital status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Only </a:t>
            </a:r>
            <a:r>
              <a:rPr lang="en-US" sz="1600" dirty="0"/>
              <a:t>comprehensive source of population-based information in the </a:t>
            </a:r>
            <a:r>
              <a:rPr lang="en-US" sz="1600" dirty="0" smtClean="0"/>
              <a:t>US that </a:t>
            </a:r>
            <a:r>
              <a:rPr lang="en-US" sz="1600" dirty="0"/>
              <a:t>includes stage of cancer at the time of diagnosis and patient </a:t>
            </a:r>
            <a:r>
              <a:rPr lang="en-US" sz="1600" dirty="0" smtClean="0"/>
              <a:t>survival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Includes mortality data provided by the National Center for Health Statistics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Updated annually since1973 (current data through 2011)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Statistics provided as a public service in print and electronic format (Cancer Statistics Review, SEER*Stat online analysis tool)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Linked with other databases (Medicare claims, Medicare Health Outcomes Survey, National Longitudinal Mortality Study)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1121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National Cancer Institute's (NCI) Surveillance Epidemiology and End Results (SEER) Program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FDD1-AEEA-4082-AF43-3F83A8E9B7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SEER cancer registries cover 28% of US population (</a:t>
            </a:r>
            <a:r>
              <a:rPr lang="en-US" sz="3200" dirty="0" smtClean="0"/>
              <a:t>http://www.seer.cancer.gov)</a:t>
            </a:r>
            <a:endParaRPr lang="en-US" sz="3400" dirty="0"/>
          </a:p>
        </p:txBody>
      </p:sp>
      <p:pic>
        <p:nvPicPr>
          <p:cNvPr id="1026" name="Picture 2" descr="US Map with Clickable SEER Regi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8269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326980" y="1388269"/>
            <a:ext cx="2660652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Strategically located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Coverage: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26% of African Americans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Hispanics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AI/AN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Asians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67% of Hawaiian/PIs</a:t>
            </a:r>
          </a:p>
          <a:p>
            <a:pPr marL="365125" marR="0" lvl="0" indent="-7302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SEER population comparable to general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US population in regard to measures of poverty and education</a:t>
            </a: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400" dirty="0" smtClean="0">
                <a:latin typeface="+mj-lt"/>
              </a:rPr>
              <a:t>SEER </a:t>
            </a:r>
            <a:r>
              <a:rPr lang="en-US" sz="1400" dirty="0">
                <a:latin typeface="+mj-lt"/>
              </a:rPr>
              <a:t>population tends to have a higher proportion of foreign-born </a:t>
            </a:r>
            <a:r>
              <a:rPr lang="en-US" sz="1400" dirty="0" smtClean="0">
                <a:latin typeface="+mj-lt"/>
              </a:rPr>
              <a:t>persons</a:t>
            </a:r>
            <a:endParaRPr lang="en-US" sz="1400" dirty="0">
              <a:latin typeface="+mj-lt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SEER-Medicare linked database can provide data for questions throughout the continuum of cancer care</a:t>
            </a:r>
            <a:endParaRPr lang="en-US" sz="2800" dirty="0"/>
          </a:p>
        </p:txBody>
      </p:sp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35" y="1752600"/>
            <a:ext cx="854446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88309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SEER-Medicare: Receipt of chemotherapy in beneficiaries with acute lymphoblastic leukemia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2" y="1196512"/>
            <a:ext cx="6629400" cy="4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1740" y="618939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err="1" smtClean="0">
                <a:solidFill>
                  <a:schemeClr val="tx1"/>
                </a:solidFill>
                <a:cs typeface="Arial Unicode MS" pitchFamily="32" charset="0"/>
              </a:rPr>
              <a:t>Danese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al. 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ASH Annual Meeting Abstracts, 2013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SEER-Medicare: Comparative effectiveness of treatments in older adults with advanced non-small cell lung cancer</a:t>
            </a:r>
            <a:endParaRPr lang="en-US" sz="2800" dirty="0"/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5" y="1562668"/>
            <a:ext cx="8077200" cy="4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17737" y="6075370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Zhu 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al. 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JAMA 2012;307:1593-1601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1874" y="5922237"/>
            <a:ext cx="8074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Cancer Incidence in Five Continents </a:t>
            </a:r>
            <a:r>
              <a:rPr lang="en-US" sz="2400" dirty="0" smtClean="0"/>
              <a:t>(IARC): Acute </a:t>
            </a:r>
            <a:r>
              <a:rPr lang="en-US" sz="2400" dirty="0"/>
              <a:t>l</a:t>
            </a:r>
            <a:r>
              <a:rPr lang="en-US" sz="2400" dirty="0" smtClean="0"/>
              <a:t>ymphoblastic leukemia incidence by age and country</a:t>
            </a:r>
            <a:endParaRPr lang="en-US" sz="2400" dirty="0"/>
          </a:p>
        </p:txBody>
      </p:sp>
      <p:pic>
        <p:nvPicPr>
          <p:cNvPr id="3074" name="Picture 2" descr="C:\Users\katza\AMG 103\ALL Forecast Information\Manuscript\Drafts\Manuscript figures\Fig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05600" cy="4868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7346" y="642575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Katz AJ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. 2014.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Population-based (</a:t>
            </a:r>
            <a:r>
              <a:rPr lang="en-US" sz="1900" dirty="0" smtClean="0"/>
              <a:t>generalizable)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Estimations of disease incidence, prevalence, survival and mortality, treatment use, health outcomes, and/or the costs of health care services (depending on data source)</a:t>
            </a:r>
          </a:p>
          <a:p>
            <a:pPr>
              <a:lnSpc>
                <a:spcPct val="80000"/>
              </a:lnSpc>
            </a:pPr>
            <a:r>
              <a:rPr lang="en-US" sz="1900" u="sng" dirty="0" smtClean="0"/>
              <a:t>SEER database</a:t>
            </a:r>
            <a:r>
              <a:rPr lang="en-US" sz="1900" dirty="0" smtClean="0"/>
              <a:t>: level of granularity; linkage to Medicare data; etiologic studies feasible with IRB approval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Some sources are cross-sectional (no follow-up data)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Lack of information on disease recurrence or progression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Sources may not provide the level of granularity desired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Information on confounders </a:t>
            </a:r>
            <a:r>
              <a:rPr lang="en-US" sz="1900" dirty="0"/>
              <a:t>(smoking, diet</a:t>
            </a:r>
            <a:r>
              <a:rPr lang="en-US" sz="1900" dirty="0" smtClean="0"/>
              <a:t>) often limited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1650"/>
            <a:ext cx="8153400" cy="94615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Surveillance </a:t>
            </a:r>
            <a:r>
              <a:rPr lang="en-US" sz="3400" dirty="0" smtClean="0"/>
              <a:t>data: strengths &amp; limitations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Medical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Health Records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from </a:t>
            </a:r>
            <a:r>
              <a:rPr lang="en-US" sz="2400" dirty="0" smtClean="0"/>
              <a:t>health care systems</a:t>
            </a:r>
          </a:p>
          <a:p>
            <a:endParaRPr lang="en-US" sz="2400" dirty="0" smtClean="0"/>
          </a:p>
          <a:p>
            <a:r>
              <a:rPr lang="en-US" sz="2400" dirty="0" smtClean="0"/>
              <a:t>Sometimes paperless, digital versions of patient charts</a:t>
            </a:r>
          </a:p>
          <a:p>
            <a:endParaRPr lang="en-US" sz="2400" dirty="0"/>
          </a:p>
          <a:p>
            <a:r>
              <a:rPr lang="en-US" sz="2400" dirty="0" smtClean="0"/>
              <a:t>Often used for billing and administrative purposes, but </a:t>
            </a:r>
            <a:r>
              <a:rPr lang="en-US" sz="2400" dirty="0"/>
              <a:t>increasingly used for patient care and/or </a:t>
            </a:r>
            <a:r>
              <a:rPr lang="en-US" sz="2400" dirty="0" smtClean="0"/>
              <a:t>research</a:t>
            </a:r>
          </a:p>
          <a:p>
            <a:endParaRPr lang="en-US" sz="2400" dirty="0"/>
          </a:p>
          <a:p>
            <a:r>
              <a:rPr lang="en-US" sz="2400" dirty="0"/>
              <a:t>May have more detailed </a:t>
            </a:r>
            <a:r>
              <a:rPr lang="en-US" sz="2400" dirty="0" smtClean="0"/>
              <a:t>patient, diagnosis, and treatment data than administrative claims data</a:t>
            </a:r>
          </a:p>
          <a:p>
            <a:endParaRPr lang="en-US" sz="2400" dirty="0"/>
          </a:p>
          <a:p>
            <a:r>
              <a:rPr lang="en-US" sz="2400" dirty="0"/>
              <a:t>Concerns about other sources of </a:t>
            </a:r>
            <a:r>
              <a:rPr lang="en-US" sz="2400" dirty="0" smtClean="0"/>
              <a:t>care, generalizability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medical/health </a:t>
            </a:r>
            <a:r>
              <a:rPr lang="en-US" dirty="0"/>
              <a:t>r</a:t>
            </a:r>
            <a:r>
              <a:rPr lang="en-US" dirty="0" smtClean="0"/>
              <a:t>ecords </a:t>
            </a:r>
            <a:r>
              <a:rPr lang="en-US" dirty="0"/>
              <a:t>d</a:t>
            </a:r>
            <a:r>
              <a:rPr lang="en-US" dirty="0" smtClean="0"/>
              <a:t>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number of EMR-based studies has more than doubled in the past 5 years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5401"/>
            <a:ext cx="8029575" cy="44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databases are essential for conducting pharmacoepidemiologic studies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0702" y="2715412"/>
            <a:ext cx="4495800" cy="1579127"/>
            <a:chOff x="457199" y="1409971"/>
            <a:chExt cx="6781801" cy="2118392"/>
          </a:xfrm>
        </p:grpSpPr>
        <p:sp>
          <p:nvSpPr>
            <p:cNvPr id="20" name="Rectangle 19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Utilization of existing therapeutics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practice patterns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policies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outcomes with current therapies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701" y="4385730"/>
            <a:ext cx="4495800" cy="1323439"/>
            <a:chOff x="2209799" y="3799483"/>
            <a:chExt cx="6578603" cy="2053063"/>
          </a:xfrm>
        </p:grpSpPr>
        <p:sp>
          <p:nvSpPr>
            <p:cNvPr id="23" name="Rectangle 22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patients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reimbursement/patient access</a:t>
              </a:r>
              <a:endParaRPr lang="en-US" b="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43501" y="2712251"/>
            <a:ext cx="3467101" cy="1330342"/>
            <a:chOff x="457199" y="1409969"/>
            <a:chExt cx="6781801" cy="2447856"/>
          </a:xfrm>
        </p:grpSpPr>
        <p:sp>
          <p:nvSpPr>
            <p:cNvPr id="27" name="Rectangle 26"/>
            <p:cNvSpPr/>
            <p:nvPr/>
          </p:nvSpPr>
          <p:spPr>
            <a:xfrm>
              <a:off x="457201" y="1409969"/>
              <a:ext cx="6781799" cy="2447854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99" y="1422671"/>
              <a:ext cx="6553200" cy="2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 world utilization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effectiveness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Pharmacovigilance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6203" y="4385730"/>
            <a:ext cx="3793332" cy="2048668"/>
            <a:chOff x="5143500" y="4365119"/>
            <a:chExt cx="3793332" cy="1815882"/>
          </a:xfrm>
        </p:grpSpPr>
        <p:sp>
          <p:nvSpPr>
            <p:cNvPr id="31" name="Rectangle 30"/>
            <p:cNvSpPr/>
            <p:nvPr/>
          </p:nvSpPr>
          <p:spPr>
            <a:xfrm>
              <a:off x="5143501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3500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therapies used appropriately?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population-level impact?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benefit/risk profile?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936" y="1453896"/>
            <a:ext cx="8001000" cy="1066800"/>
            <a:chOff x="630936" y="1453896"/>
            <a:chExt cx="8001000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630936" y="1453896"/>
              <a:ext cx="8001000" cy="1066800"/>
              <a:chOff x="609600" y="1828800"/>
              <a:chExt cx="8001000" cy="1066800"/>
            </a:xfrm>
          </p:grpSpPr>
          <p:sp>
            <p:nvSpPr>
              <p:cNvPr id="528393" name="Line 9"/>
              <p:cNvSpPr>
                <a:spLocks noChangeShapeType="1"/>
              </p:cNvSpPr>
              <p:nvPr/>
            </p:nvSpPr>
            <p:spPr bwMode="auto">
              <a:xfrm>
                <a:off x="609600" y="2286000"/>
                <a:ext cx="800100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4" name="Text Box 10"/>
              <p:cNvSpPr txBox="1">
                <a:spLocks noChangeArrowheads="1"/>
              </p:cNvSpPr>
              <p:nvPr/>
            </p:nvSpPr>
            <p:spPr bwMode="auto">
              <a:xfrm>
                <a:off x="6096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1</a:t>
                </a:r>
              </a:p>
            </p:txBody>
          </p:sp>
          <p:sp>
            <p:nvSpPr>
              <p:cNvPr id="528395" name="Text Box 11"/>
              <p:cNvSpPr txBox="1">
                <a:spLocks noChangeArrowheads="1"/>
              </p:cNvSpPr>
              <p:nvPr/>
            </p:nvSpPr>
            <p:spPr bwMode="auto">
              <a:xfrm>
                <a:off x="3455988" y="1828800"/>
                <a:ext cx="1116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Phase 3</a:t>
                </a:r>
              </a:p>
            </p:txBody>
          </p:sp>
          <p:sp>
            <p:nvSpPr>
              <p:cNvPr id="528396" name="Text Box 12"/>
              <p:cNvSpPr txBox="1">
                <a:spLocks noChangeArrowheads="1"/>
              </p:cNvSpPr>
              <p:nvPr/>
            </p:nvSpPr>
            <p:spPr bwMode="auto">
              <a:xfrm>
                <a:off x="5791200" y="1828800"/>
                <a:ext cx="17795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Post-Approval</a:t>
                </a:r>
              </a:p>
            </p:txBody>
          </p:sp>
          <p:sp>
            <p:nvSpPr>
              <p:cNvPr id="528397" name="Text Box 13"/>
              <p:cNvSpPr txBox="1">
                <a:spLocks noChangeArrowheads="1"/>
              </p:cNvSpPr>
              <p:nvPr/>
            </p:nvSpPr>
            <p:spPr bwMode="auto">
              <a:xfrm>
                <a:off x="4572000" y="1905000"/>
                <a:ext cx="996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>
                    <a:latin typeface="Arial" charset="0"/>
                  </a:rPr>
                  <a:t>Launch</a:t>
                </a:r>
              </a:p>
            </p:txBody>
          </p:sp>
          <p:sp>
            <p:nvSpPr>
              <p:cNvPr id="52839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2</a:t>
                </a:r>
              </a:p>
            </p:txBody>
          </p:sp>
          <p:sp>
            <p:nvSpPr>
              <p:cNvPr id="528399" name="AutoShape 15"/>
              <p:cNvSpPr>
                <a:spLocks noChangeArrowheads="1"/>
              </p:cNvSpPr>
              <p:nvPr/>
            </p:nvSpPr>
            <p:spPr bwMode="auto">
              <a:xfrm>
                <a:off x="647700" y="2362200"/>
                <a:ext cx="7848600" cy="533400"/>
              </a:xfrm>
              <a:prstGeom prst="rightArrow">
                <a:avLst>
                  <a:gd name="adj1" fmla="val 50000"/>
                  <a:gd name="adj2" fmla="val 367857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01" name="Line 17"/>
              <p:cNvSpPr>
                <a:spLocks noChangeShapeType="1"/>
              </p:cNvSpPr>
              <p:nvPr/>
            </p:nvSpPr>
            <p:spPr bwMode="auto">
              <a:xfrm>
                <a:off x="5029200" y="2286000"/>
                <a:ext cx="0" cy="5334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00" name="Text Box 16"/>
            <p:cNvSpPr txBox="1">
              <a:spLocks noChangeArrowheads="1"/>
            </p:cNvSpPr>
            <p:nvPr/>
          </p:nvSpPr>
          <p:spPr bwMode="auto">
            <a:xfrm>
              <a:off x="685800" y="2070639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Pharmacoepidemiology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Generally </a:t>
            </a:r>
            <a:r>
              <a:rPr lang="en-US" sz="2600" dirty="0"/>
              <a:t>population-based (though specific to certain regions [</a:t>
            </a:r>
            <a:r>
              <a:rPr lang="en-US" sz="2600" i="1" dirty="0"/>
              <a:t>e.g.,</a:t>
            </a:r>
            <a:r>
              <a:rPr lang="en-US" sz="2600" dirty="0"/>
              <a:t> Northern </a:t>
            </a:r>
            <a:r>
              <a:rPr lang="en-US" sz="2600" dirty="0" smtClean="0"/>
              <a:t>California, Southern California, Portland])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600" dirty="0"/>
              <a:t>Captures all </a:t>
            </a:r>
            <a:r>
              <a:rPr lang="en-US" sz="2600" dirty="0" smtClean="0"/>
              <a:t>health care </a:t>
            </a:r>
            <a:r>
              <a:rPr lang="en-US" sz="2600" dirty="0"/>
              <a:t>provided within the network</a:t>
            </a:r>
          </a:p>
          <a:p>
            <a:pPr lvl="1"/>
            <a:r>
              <a:rPr lang="en-US" sz="2200" dirty="0"/>
              <a:t>Medication use, </a:t>
            </a:r>
            <a:r>
              <a:rPr lang="en-US" sz="2200" dirty="0" smtClean="0"/>
              <a:t>procedures, hospitalizations</a:t>
            </a:r>
            <a:r>
              <a:rPr lang="en-US" sz="2200" dirty="0"/>
              <a:t>, laboratory tests</a:t>
            </a:r>
          </a:p>
          <a:p>
            <a:pPr lvl="1"/>
            <a:r>
              <a:rPr lang="en-US" sz="2200" dirty="0"/>
              <a:t>Patient </a:t>
            </a:r>
            <a:r>
              <a:rPr lang="en-US" sz="2200" dirty="0" smtClean="0"/>
              <a:t>data (may include smoking history, SES, BMI), </a:t>
            </a:r>
            <a:r>
              <a:rPr lang="en-US" sz="2200" dirty="0"/>
              <a:t>medical </a:t>
            </a:r>
            <a:r>
              <a:rPr lang="en-US" sz="2200" dirty="0" smtClean="0"/>
              <a:t>history</a:t>
            </a:r>
          </a:p>
          <a:p>
            <a:pPr lvl="1"/>
            <a:r>
              <a:rPr lang="en-US" sz="2200" dirty="0" smtClean="0"/>
              <a:t>Specialty data: cancer registry, HIV registry</a:t>
            </a:r>
            <a:endParaRPr lang="en-US" sz="22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Kaiser Permanente (HMO)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Chronic comorbidities and risk of febrile neutropenia in cancer patients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18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2532" y="630584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Chao et al. Annals </a:t>
            </a:r>
            <a:r>
              <a:rPr lang="en-US" sz="1200" b="0" dirty="0" err="1" smtClean="0"/>
              <a:t>Oncol</a:t>
            </a:r>
            <a:r>
              <a:rPr lang="en-US" sz="1200" b="0" dirty="0" smtClean="0"/>
              <a:t> 2014;25:1821-9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33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Primary </a:t>
            </a:r>
            <a:r>
              <a:rPr lang="en-US" sz="2200" dirty="0"/>
              <a:t>care database in the United Kingdom with links to other data resources such as cancer and death registries and hospital event </a:t>
            </a:r>
            <a:r>
              <a:rPr lang="en-US" sz="2200" dirty="0" smtClean="0"/>
              <a:t>statistics (1994-present)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Data from ~650 primary-care practices in the UK, covering ~8% of the UK population (&gt;5 million active patient records)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Information </a:t>
            </a:r>
            <a:r>
              <a:rPr lang="en-US" sz="2200" dirty="0"/>
              <a:t>collected as part of routine medical care (not for reimbursement)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Comprehensive capture of contact with </a:t>
            </a:r>
            <a:r>
              <a:rPr lang="en-US" sz="2200" dirty="0" smtClean="0"/>
              <a:t>health care setting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Demographics, medical symptoms, diagnoses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Therapy (medications, vaccines, devices), </a:t>
            </a:r>
            <a:r>
              <a:rPr lang="en-US" sz="2200" dirty="0"/>
              <a:t>labs, </a:t>
            </a:r>
            <a:r>
              <a:rPr lang="en-US" sz="2200" dirty="0" smtClean="0"/>
              <a:t>procedures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Lifestyle factors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Referrals to specialists, hospitalizations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Practice Research Database (CPRD) – formerly GPRD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3209" y="6223556"/>
            <a:ext cx="2813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http://www.cprd.com/home/</a:t>
            </a:r>
          </a:p>
        </p:txBody>
      </p:sp>
    </p:spTree>
    <p:extLst>
      <p:ext uri="{BB962C8B-B14F-4D97-AF65-F5344CB8AC3E}">
        <p14:creationId xmlns:p14="http://schemas.microsoft.com/office/powerpoint/2010/main" val="20476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(cont.)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91400" cy="51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Metformin use and the risk of lung cancer among patients with diabetes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561977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Schmiechowski et al. Diabetes Care 2013;36:124-9</a:t>
            </a:r>
            <a:endParaRPr lang="en-US" sz="12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4798"/>
            <a:ext cx="5867400" cy="5259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Amgen’s proprietary oncology EMR</a:t>
            </a:r>
          </a:p>
          <a:p>
            <a:r>
              <a:rPr lang="en-US" sz="1600" dirty="0" smtClean="0"/>
              <a:t>Data on &gt;500,000 cancer patients in the US from 2004+, representing 64 oncology practices at 442 clinical sites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Oncology Services Comprehensive Electronic Records (OSCER)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1"/>
            <a:ext cx="1411873" cy="9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17135"/>
            <a:ext cx="6934200" cy="44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Prevalence of women with early-stage breast cancer receiving therapy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36836" cy="51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532" y="630584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Hernandez RK et al. Breast Cancer Res Treat 2014;146:637-46.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769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1312"/>
            <a:ext cx="9144000" cy="859453"/>
          </a:xfrm>
          <a:prstGeom prst="rect">
            <a:avLst/>
          </a:prstGeom>
          <a:gradFill flip="none" rotWithShape="1">
            <a:gsLst>
              <a:gs pos="0">
                <a:srgbClr val="589CD7"/>
              </a:gs>
              <a:gs pos="100000">
                <a:srgbClr val="80B4E1"/>
              </a:gs>
              <a:gs pos="42000">
                <a:srgbClr val="589CD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01" y="114534"/>
            <a:ext cx="8223786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Flatiron Cancer Center Network: Regional Distribution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1264" y="6410527"/>
            <a:ext cx="1042240" cy="365125"/>
          </a:xfrm>
          <a:prstGeom prst="rect">
            <a:avLst/>
          </a:prstGeom>
        </p:spPr>
        <p:txBody>
          <a:bodyPr/>
          <a:lstStyle/>
          <a:p>
            <a:fld id="{09500C36-C16D-E74D-AEB2-4664E83508C9}" type="slidenum">
              <a:rPr lang="en-US" sz="1200" smtClean="0"/>
              <a:pPr/>
              <a:t>47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25262" y="1319781"/>
            <a:ext cx="228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1,750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5262" y="2048660"/>
            <a:ext cx="22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Clinicians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965" y="1319781"/>
            <a:ext cx="234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725,000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965" y="2048660"/>
            <a:ext cx="234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Active Cancer 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520" y="1319781"/>
            <a:ext cx="21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210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520" y="2048660"/>
            <a:ext cx="218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Cancer Centers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8085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8952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3048000"/>
            <a:ext cx="5016137" cy="27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656513" algn="l"/>
              </a:tabLst>
            </a:pPr>
            <a:r>
              <a:rPr lang="en-US" sz="2100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Population-based (</a:t>
            </a:r>
            <a:r>
              <a:rPr lang="en-US" sz="2100" dirty="0" err="1"/>
              <a:t>generalizability</a:t>
            </a:r>
            <a:r>
              <a:rPr lang="en-US" sz="2100" dirty="0"/>
              <a:t>); </a:t>
            </a:r>
            <a:r>
              <a:rPr lang="en-US" sz="2100" dirty="0" smtClean="0"/>
              <a:t>often large samples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 smtClean="0"/>
              <a:t>Can be useful </a:t>
            </a:r>
            <a:r>
              <a:rPr lang="en-US" sz="2100" dirty="0"/>
              <a:t>for estimating incidence and prevalence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Good for conducting etiologic research, drug safety studies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More detailed information on treatment (</a:t>
            </a:r>
            <a:r>
              <a:rPr lang="en-US" sz="2100" i="1" dirty="0" smtClean="0"/>
              <a:t>e.g</a:t>
            </a:r>
            <a:r>
              <a:rPr lang="en-US" sz="2100" dirty="0" smtClean="0"/>
              <a:t>. drug dosage) than administrative claims</a:t>
            </a: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i="1" dirty="0"/>
              <a:t>Limitations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Information on covariates may be limited </a:t>
            </a:r>
            <a:r>
              <a:rPr lang="en-US" sz="2100" dirty="0" smtClean="0"/>
              <a:t>(e.g. depends on whether the institution collects them)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Limited to the </a:t>
            </a:r>
            <a:r>
              <a:rPr lang="en-US" sz="2100" dirty="0" smtClean="0"/>
              <a:t>individuals in that system; may be geographically </a:t>
            </a:r>
            <a:r>
              <a:rPr lang="en-US" sz="2100" dirty="0"/>
              <a:t>specific (not national</a:t>
            </a:r>
            <a:r>
              <a:rPr lang="en-US" sz="21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Formularies can be specific to the network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EMR/EHR data: strengths &amp; limitations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95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 sz="2000" dirty="0" smtClean="0"/>
              <a:t>Need to be aware of what is missing</a:t>
            </a:r>
          </a:p>
          <a:p>
            <a:pPr lvl="1"/>
            <a:r>
              <a:rPr lang="en-US" sz="2000" dirty="0" smtClean="0"/>
              <a:t>Claims: lack detail on inpatient care, labs, disease assessments</a:t>
            </a:r>
          </a:p>
          <a:p>
            <a:pPr lvl="2"/>
            <a:r>
              <a:rPr lang="en-US" sz="2000" dirty="0" smtClean="0"/>
              <a:t>Have pharmacy data but drugs given in the hospital are generally not billed separately</a:t>
            </a:r>
          </a:p>
          <a:p>
            <a:pPr lvl="1"/>
            <a:r>
              <a:rPr lang="en-US" sz="2000" smtClean="0"/>
              <a:t>EMRs</a:t>
            </a:r>
            <a:r>
              <a:rPr lang="en-US" sz="2000" dirty="0" smtClean="0"/>
              <a:t>: lack information from outside the system network, may not have drug dispensing data</a:t>
            </a:r>
          </a:p>
          <a:p>
            <a:pPr lvl="2"/>
            <a:r>
              <a:rPr lang="en-US" sz="2000" dirty="0" smtClean="0"/>
              <a:t>Prescriptions recorded but do not know if filled</a:t>
            </a:r>
          </a:p>
          <a:p>
            <a:pPr lvl="2"/>
            <a:r>
              <a:rPr lang="en-US" sz="2000" dirty="0" smtClean="0"/>
              <a:t>Many medical conditions can be treated by a number of different providers </a:t>
            </a:r>
          </a:p>
          <a:p>
            <a:r>
              <a:rPr lang="en-US" sz="2000" dirty="0" smtClean="0"/>
              <a:t>Linked claims and EMR databases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administrative claims data vs. electronic medical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Significant gaps in disease state knowledge</a:t>
            </a:r>
            <a:endParaRPr lang="en-US" sz="2600" b="1" dirty="0"/>
          </a:p>
          <a:p>
            <a:pPr lvl="1"/>
            <a:r>
              <a:rPr lang="en-US" sz="2200" dirty="0" smtClean="0"/>
              <a:t>Incidence</a:t>
            </a:r>
            <a:r>
              <a:rPr lang="en-US" sz="2200" dirty="0"/>
              <a:t>, prevalence, </a:t>
            </a:r>
            <a:r>
              <a:rPr lang="en-US" sz="2200" dirty="0" smtClean="0"/>
              <a:t>survival &amp; mortality</a:t>
            </a:r>
          </a:p>
          <a:p>
            <a:pPr lvl="1"/>
            <a:r>
              <a:rPr lang="en-US" sz="2200" dirty="0" smtClean="0"/>
              <a:t>Disease pathophysiology, risk factors, natural history</a:t>
            </a:r>
          </a:p>
          <a:p>
            <a:pPr lvl="1"/>
            <a:r>
              <a:rPr lang="en-US" sz="2200" dirty="0" smtClean="0"/>
              <a:t>Predictors of patient outcomes course</a:t>
            </a:r>
            <a:endParaRPr lang="en-US" sz="2200" dirty="0"/>
          </a:p>
          <a:p>
            <a:pPr lvl="1"/>
            <a:r>
              <a:rPr lang="en-US" sz="2200" dirty="0" smtClean="0"/>
              <a:t>Burden of disease – disability, potential life years lost</a:t>
            </a:r>
          </a:p>
          <a:p>
            <a:pPr lvl="1"/>
            <a:endParaRPr lang="en-US" sz="2200" dirty="0"/>
          </a:p>
          <a:p>
            <a:r>
              <a:rPr lang="en-US" sz="2600" b="1" dirty="0" smtClean="0"/>
              <a:t>RCTs provide limited information</a:t>
            </a:r>
            <a:endParaRPr lang="en-US" sz="2600" b="1" dirty="0"/>
          </a:p>
          <a:p>
            <a:pPr lvl="1"/>
            <a:r>
              <a:rPr lang="en-US" sz="2200" dirty="0" smtClean="0"/>
              <a:t>Real-world utilization</a:t>
            </a:r>
          </a:p>
          <a:p>
            <a:pPr lvl="2"/>
            <a:r>
              <a:rPr lang="en-US" sz="2000" dirty="0" smtClean="0"/>
              <a:t>Access, treatment guidelines, medication adherence</a:t>
            </a:r>
          </a:p>
          <a:p>
            <a:pPr lvl="1"/>
            <a:r>
              <a:rPr lang="en-US" sz="2200" dirty="0" smtClean="0"/>
              <a:t>Post-marketing effectiveness and safety</a:t>
            </a:r>
          </a:p>
          <a:p>
            <a:pPr lvl="1"/>
            <a:r>
              <a:rPr lang="en-US" sz="2200" dirty="0" smtClean="0"/>
              <a:t>Population sub-groups of particular interest</a:t>
            </a:r>
          </a:p>
          <a:p>
            <a:pPr lvl="2"/>
            <a:r>
              <a:rPr lang="en-US" sz="2000" dirty="0" smtClean="0"/>
              <a:t>Older adults, patients with greater comorbidity/frailty</a:t>
            </a:r>
            <a:endParaRPr lang="en-US" sz="20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kind of data are needed?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69401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5048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</a:t>
            </a:r>
          </a:p>
        </p:txBody>
      </p:sp>
    </p:spTree>
    <p:extLst>
      <p:ext uri="{BB962C8B-B14F-4D97-AF65-F5344CB8AC3E}">
        <p14:creationId xmlns:p14="http://schemas.microsoft.com/office/powerpoint/2010/main" val="2835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Database resources – data elements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6520189"/>
            <a:ext cx="571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http://epi.grants.cancer.gov/pharm/pharmacoepi_db/elements.html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39678"/>
            <a:ext cx="8001000" cy="53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9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databases are “messy”</a:t>
            </a:r>
          </a:p>
          <a:p>
            <a:endParaRPr lang="en-US" dirty="0" smtClean="0"/>
          </a:p>
          <a:p>
            <a:r>
              <a:rPr lang="en-US" dirty="0" smtClean="0"/>
              <a:t>Develop a solid understanding of the data collection process</a:t>
            </a:r>
          </a:p>
          <a:p>
            <a:endParaRPr lang="en-US" dirty="0" smtClean="0"/>
          </a:p>
          <a:p>
            <a:r>
              <a:rPr lang="en-US" dirty="0" smtClean="0"/>
              <a:t>Spend lots of time looking at data; although time consuming, it is </a:t>
            </a:r>
            <a:r>
              <a:rPr lang="en-US" u="sng" dirty="0" smtClean="0"/>
              <a:t>enormously</a:t>
            </a:r>
            <a:r>
              <a:rPr lang="en-US" dirty="0" smtClean="0"/>
              <a:t> useful</a:t>
            </a:r>
          </a:p>
          <a:p>
            <a:pPr lvl="1"/>
            <a:r>
              <a:rPr lang="en-US" dirty="0" smtClean="0"/>
              <a:t>Look at patient profiles</a:t>
            </a:r>
          </a:p>
          <a:p>
            <a:pPr lvl="1"/>
            <a:r>
              <a:rPr lang="en-US" dirty="0" smtClean="0"/>
              <a:t>Conduct lots of descriptive data analyses</a:t>
            </a:r>
          </a:p>
          <a:p>
            <a:pPr lvl="1"/>
            <a:r>
              <a:rPr lang="en-US" dirty="0" smtClean="0"/>
              <a:t>Look for indicators of internal validity (e.g., rates increase with age)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the limitations of the data, and what that means for your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general thoughts about working with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all of the information?</a:t>
            </a:r>
          </a:p>
          <a:p>
            <a:pPr lvl="1"/>
            <a:r>
              <a:rPr lang="en-US" dirty="0"/>
              <a:t>Defining your outcome often requires an algorithm</a:t>
            </a:r>
          </a:p>
          <a:p>
            <a:pPr lvl="2"/>
            <a:r>
              <a:rPr lang="en-US" dirty="0"/>
              <a:t>Diagnosis + procedure codes – increases </a:t>
            </a:r>
            <a:r>
              <a:rPr lang="en-US" dirty="0" smtClean="0"/>
              <a:t>specificity</a:t>
            </a:r>
          </a:p>
          <a:p>
            <a:pPr lvl="2"/>
            <a:endParaRPr lang="en-US" dirty="0"/>
          </a:p>
          <a:p>
            <a:r>
              <a:rPr lang="en-US" dirty="0" smtClean="0"/>
              <a:t>Is information being used to rule out a diagnosis?</a:t>
            </a:r>
          </a:p>
          <a:p>
            <a:pPr lvl="1"/>
            <a:r>
              <a:rPr lang="en-US" dirty="0" smtClean="0"/>
              <a:t>Laboratory values, diagnostic procedures and codes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dirty="0"/>
              <a:t>e</a:t>
            </a:r>
            <a:r>
              <a:rPr lang="en-US" dirty="0" smtClean="0"/>
              <a:t>xamining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Patient profiles: what does the practice of medicine look like in the data?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668283"/>
            <a:ext cx="9111343" cy="38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 population to which you want to infer? Age, gender, race, geography?</a:t>
            </a:r>
          </a:p>
          <a:p>
            <a:endParaRPr lang="en-US" dirty="0" smtClean="0"/>
          </a:p>
          <a:p>
            <a:r>
              <a:rPr lang="en-US" dirty="0" smtClean="0"/>
              <a:t>What type of exposure are you evaluating? Drug exposure? Inpatient vs. outpatient?</a:t>
            </a:r>
          </a:p>
          <a:p>
            <a:endParaRPr lang="en-US" dirty="0" smtClean="0"/>
          </a:p>
          <a:p>
            <a:r>
              <a:rPr lang="en-US" dirty="0" smtClean="0"/>
              <a:t>Do you have the requisite confounder information? If not, can you do a valid study?</a:t>
            </a:r>
          </a:p>
          <a:p>
            <a:endParaRPr lang="en-US" dirty="0" smtClean="0"/>
          </a:p>
          <a:p>
            <a:r>
              <a:rPr lang="en-US" u="sng" dirty="0" smtClean="0"/>
              <a:t>It is critical to understand the strengths and limitations of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considerations when selecting a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>
              <a:solidFill>
                <a:srgbClr val="2DA2B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2DA2BF"/>
                </a:solidFill>
              </a:rPr>
              <a:t>Types and sources of </a:t>
            </a:r>
            <a:r>
              <a:rPr lang="en-US" sz="2600" dirty="0" smtClean="0">
                <a:solidFill>
                  <a:srgbClr val="2DA2BF"/>
                </a:solidFill>
              </a:rPr>
              <a:t>data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41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55832" cy="507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use of a new antineoplastic agent in combination with myelosuppressive chemotherapy increases the risk of venous thromboembolism in patients with stage III/IV breast cancer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161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a new oral contraceptive formulation increases the risk of venous thromboembolism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Which database would you choose? Limitations?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08232" cy="47880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high doses of a newly marketed anti-diabetic drug increases the risk of sudden cardiac failure relative to previously available anti-diabetic medications</a:t>
            </a:r>
            <a:r>
              <a:rPr lang="en-US" sz="2400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 #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National Cancer Institute list of pharmacoepidemiology and health care databases:</a:t>
            </a:r>
          </a:p>
          <a:p>
            <a:pPr lvl="1"/>
            <a:r>
              <a:rPr lang="en-US" sz="1600" dirty="0" smtClean="0">
                <a:hlinkClick r:id="rId2"/>
              </a:rPr>
              <a:t>http://epi.grants.cancer.gov/pharm/pharmacoepi_db/</a:t>
            </a:r>
            <a:endParaRPr lang="en-US" sz="1600" dirty="0" smtClean="0"/>
          </a:p>
          <a:p>
            <a:r>
              <a:rPr lang="en-US" sz="2000" dirty="0" smtClean="0"/>
              <a:t>CDC National Center for Health Statistics</a:t>
            </a:r>
          </a:p>
          <a:p>
            <a:pPr lvl="1"/>
            <a:r>
              <a:rPr lang="en-US" sz="1600" dirty="0" smtClean="0">
                <a:hlinkClick r:id="rId3"/>
              </a:rPr>
              <a:t>http://www.cdc.gov/nchs/</a:t>
            </a:r>
            <a:endParaRPr lang="en-US" sz="1600" dirty="0"/>
          </a:p>
          <a:p>
            <a:r>
              <a:rPr lang="en-US" sz="2000" dirty="0" smtClean="0"/>
              <a:t>Agency for Healthcare Research and Quality (AHRQ)</a:t>
            </a:r>
          </a:p>
          <a:p>
            <a:pPr lvl="1"/>
            <a:r>
              <a:rPr lang="en-US" sz="1600" dirty="0" smtClean="0">
                <a:hlinkClick r:id="rId4"/>
              </a:rPr>
              <a:t>http://www.ahrq.gov/data/</a:t>
            </a: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Variety of </a:t>
            </a:r>
            <a:r>
              <a:rPr lang="en-US" b="1" dirty="0"/>
              <a:t>data sources </a:t>
            </a:r>
            <a:r>
              <a:rPr lang="en-US" b="1" dirty="0" smtClean="0"/>
              <a:t>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Registries, cohorts, claims, health records, surveys...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Not all databases are created equal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strengths and weaknesses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Most were not created specifically for pharmacoepidemiologic or health services research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/>
              <a:t>Appropriate selection of a database often depends on the research question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Occasionally research questions must be adapted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US" sz="2600" b="1" dirty="0" smtClean="0"/>
              <a:t>Original intent for collecting the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Reimbursement</a:t>
            </a:r>
          </a:p>
          <a:p>
            <a:pPr marL="990600" lvl="1" indent="-533400"/>
            <a:r>
              <a:rPr lang="en-US" sz="2200" dirty="0" smtClean="0"/>
              <a:t>Record of service</a:t>
            </a:r>
          </a:p>
          <a:p>
            <a:pPr marL="990600" lvl="1" indent="-533400"/>
            <a:r>
              <a:rPr lang="en-US" sz="2200" dirty="0" smtClean="0"/>
              <a:t>Surveillance – disease, costs of care, care utilization</a:t>
            </a:r>
          </a:p>
          <a:p>
            <a:pPr marL="990600" lvl="1" indent="-533400"/>
            <a:r>
              <a:rPr lang="en-US" sz="2200" dirty="0" smtClean="0"/>
              <a:t>Specific research/scientific question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Method for data collection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Automated (medical claims, dispensing records)</a:t>
            </a:r>
          </a:p>
          <a:p>
            <a:pPr marL="990600" lvl="1" indent="-533400"/>
            <a:r>
              <a:rPr lang="en-US" sz="2200" dirty="0" smtClean="0"/>
              <a:t>Clinical based (electronic medical records)</a:t>
            </a:r>
          </a:p>
          <a:p>
            <a:pPr marL="990600" lvl="1" indent="-533400"/>
            <a:r>
              <a:rPr lang="en-US" sz="2200" dirty="0" smtClean="0"/>
              <a:t>Medical record abstraction</a:t>
            </a:r>
          </a:p>
          <a:p>
            <a:pPr marL="990600" lvl="1" indent="-533400"/>
            <a:r>
              <a:rPr lang="en-US" sz="2200" dirty="0" smtClean="0"/>
              <a:t>Surveys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Organization and presentation of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Standardized coding system vs. Free text</a:t>
            </a:r>
          </a:p>
          <a:p>
            <a:pPr marL="990600" lvl="1" indent="-533400"/>
            <a:r>
              <a:rPr lang="en-US" sz="2200" dirty="0" smtClean="0"/>
              <a:t>Quantitative vs. Qualitative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Understanding the data is critical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6152"/>
            <a:ext cx="8784432" cy="51917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Characteristics of the population within the database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Population-based? Clinic-based</a:t>
            </a:r>
            <a:r>
              <a:rPr lang="en-US" sz="2000" dirty="0"/>
              <a:t>?</a:t>
            </a:r>
            <a:r>
              <a:rPr lang="en-US" sz="2000" dirty="0" smtClean="0"/>
              <a:t> Pharmacy-based?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Sampling method – random, stratified, convenience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Age, sex, geography, employment status, socioeconomic status</a:t>
            </a:r>
            <a:endParaRPr lang="en-US" sz="20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Time period over which the data was collected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Historical data can be advantageous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Absence of more recent data is often a limitation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Inclusion criteria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Insurance coverage necessary?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Geographic area of residence influential?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Adjudication of information</a:t>
            </a:r>
            <a:endParaRPr lang="en-US" sz="19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Verification of diagnosis made?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Medication administration confirmed?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001000" cy="1012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Other important data considerations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11666</TotalTime>
  <Words>3097</Words>
  <Application>Microsoft Office PowerPoint</Application>
  <PresentationFormat>On-screen Show (4:3)</PresentationFormat>
  <Paragraphs>725</Paragraphs>
  <Slides>61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Concourse</vt:lpstr>
      <vt:lpstr>PowerPoint Presentation</vt:lpstr>
      <vt:lpstr>Outline</vt:lpstr>
      <vt:lpstr>Large databases can be useful in characterizing diseases</vt:lpstr>
      <vt:lpstr>Large databases are essential for conducting pharmacoepidemiologic studies</vt:lpstr>
      <vt:lpstr>What kind of data are needed?</vt:lpstr>
      <vt:lpstr>Outline</vt:lpstr>
      <vt:lpstr>Databases</vt:lpstr>
      <vt:lpstr>Understanding the data is critical</vt:lpstr>
      <vt:lpstr>Other important data considerations</vt:lpstr>
      <vt:lpstr>Types of databases </vt:lpstr>
      <vt:lpstr>PowerPoint Presentation</vt:lpstr>
      <vt:lpstr>Administrative claims data</vt:lpstr>
      <vt:lpstr>Administrative claims data</vt:lpstr>
      <vt:lpstr>Studies using administrative claims databases are becoming more common</vt:lpstr>
      <vt:lpstr>Considerations in using an administrative claims database</vt:lpstr>
      <vt:lpstr>Examples of large administrative claims databases</vt:lpstr>
      <vt:lpstr>MarketScan and Medicare data to understand prevalence of disease</vt:lpstr>
      <vt:lpstr>MarketScan data to describe prescribing patterns</vt:lpstr>
      <vt:lpstr>Claims data: strengths &amp; limitations</vt:lpstr>
      <vt:lpstr>PowerPoint Presentation</vt:lpstr>
      <vt:lpstr>Pharmacy databases</vt:lpstr>
      <vt:lpstr>Pharmacy databases</vt:lpstr>
      <vt:lpstr>Pharmacy databases</vt:lpstr>
      <vt:lpstr>Pharmacy data: strengths &amp; limitations</vt:lpstr>
      <vt:lpstr>PowerPoint Presentation</vt:lpstr>
      <vt:lpstr>Surveillance data</vt:lpstr>
      <vt:lpstr>Surveillance databases: examples</vt:lpstr>
      <vt:lpstr>NHANES</vt:lpstr>
      <vt:lpstr>Percent of adults eligible for statin therapy for primary prevention of CVD</vt:lpstr>
      <vt:lpstr>National Cancer Institute's (NCI) Surveillance Epidemiology and End Results (SEER) Program</vt:lpstr>
      <vt:lpstr>SEER cancer registries cover 28% of US population (http://www.seer.cancer.gov)</vt:lpstr>
      <vt:lpstr>SEER-Medicare linked database can provide data for questions throughout the continuum of cancer care</vt:lpstr>
      <vt:lpstr>SEER-Medicare: Receipt of chemotherapy in beneficiaries with acute lymphoblastic leukemia</vt:lpstr>
      <vt:lpstr>SEER-Medicare: Comparative effectiveness of treatments in older adults with advanced non-small cell lung cancer</vt:lpstr>
      <vt:lpstr>Cancer Incidence in Five Continents (IARC): Acute lymphoblastic leukemia incidence by age and country</vt:lpstr>
      <vt:lpstr>Surveillance data: strengths &amp; limitations</vt:lpstr>
      <vt:lpstr>PowerPoint Presentation</vt:lpstr>
      <vt:lpstr>Electronic medical/health records databases</vt:lpstr>
      <vt:lpstr>The number of EMR-based studies has more than doubled in the past 5 years</vt:lpstr>
      <vt:lpstr>Kaiser Permanente (HMO)</vt:lpstr>
      <vt:lpstr>Chronic comorbidities and risk of febrile neutropenia in cancer patients</vt:lpstr>
      <vt:lpstr>Clinical Practice Research Database (CPRD) – formerly GPRD</vt:lpstr>
      <vt:lpstr>CPRD (cont.)</vt:lpstr>
      <vt:lpstr>Metformin use and the risk of lung cancer among patients with diabetes</vt:lpstr>
      <vt:lpstr>Oncology Services Comprehensive Electronic Records (OSCER)</vt:lpstr>
      <vt:lpstr>Prevalence of women with early-stage breast cancer receiving therapy</vt:lpstr>
      <vt:lpstr>PowerPoint Presentation</vt:lpstr>
      <vt:lpstr>EMR/EHR data: strengths &amp; limitations</vt:lpstr>
      <vt:lpstr>Summary: administrative claims data vs. electronic medical records</vt:lpstr>
      <vt:lpstr>Database resources</vt:lpstr>
      <vt:lpstr>Database resources – data elements</vt:lpstr>
      <vt:lpstr>Outline</vt:lpstr>
      <vt:lpstr>Some general thoughts about working with databases</vt:lpstr>
      <vt:lpstr>Value of examining the data</vt:lpstr>
      <vt:lpstr>Patient profiles: what does the practice of medicine look like in the data?</vt:lpstr>
      <vt:lpstr>Practical considerations when selecting a database</vt:lpstr>
      <vt:lpstr>Outline</vt:lpstr>
      <vt:lpstr>Example # 1</vt:lpstr>
      <vt:lpstr>Example # 2</vt:lpstr>
      <vt:lpstr>Example # 3</vt:lpstr>
      <vt:lpstr>Database resources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Research Symposium Proposal</dc:title>
  <dc:creator>JFACQU</dc:creator>
  <cp:lastModifiedBy>mkelsh</cp:lastModifiedBy>
  <cp:revision>278</cp:revision>
  <dcterms:created xsi:type="dcterms:W3CDTF">2008-09-17T21:44:45Z</dcterms:created>
  <dcterms:modified xsi:type="dcterms:W3CDTF">2015-01-15T02:04:52Z</dcterms:modified>
</cp:coreProperties>
</file>