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33" r:id="rId3"/>
    <p:sldId id="434" r:id="rId4"/>
    <p:sldId id="437" r:id="rId5"/>
    <p:sldId id="435" r:id="rId6"/>
    <p:sldId id="436" r:id="rId7"/>
    <p:sldId id="438" r:id="rId8"/>
    <p:sldId id="271" r:id="rId9"/>
    <p:sldId id="451" r:id="rId10"/>
    <p:sldId id="440" r:id="rId11"/>
    <p:sldId id="441" r:id="rId12"/>
    <p:sldId id="443" r:id="rId13"/>
    <p:sldId id="444" r:id="rId14"/>
    <p:sldId id="257" r:id="rId15"/>
    <p:sldId id="446" r:id="rId16"/>
    <p:sldId id="403" r:id="rId17"/>
    <p:sldId id="449" r:id="rId18"/>
    <p:sldId id="334" r:id="rId19"/>
    <p:sldId id="447" r:id="rId20"/>
    <p:sldId id="448" r:id="rId21"/>
    <p:sldId id="450" r:id="rId22"/>
    <p:sldId id="297" r:id="rId23"/>
    <p:sldId id="452" r:id="rId24"/>
    <p:sldId id="318" r:id="rId25"/>
    <p:sldId id="319" r:id="rId26"/>
    <p:sldId id="453" r:id="rId27"/>
    <p:sldId id="320" r:id="rId28"/>
    <p:sldId id="348" r:id="rId29"/>
    <p:sldId id="431" r:id="rId30"/>
    <p:sldId id="268" r:id="rId31"/>
    <p:sldId id="401" r:id="rId32"/>
    <p:sldId id="454" r:id="rId33"/>
    <p:sldId id="402" r:id="rId34"/>
    <p:sldId id="408" r:id="rId35"/>
    <p:sldId id="455" r:id="rId36"/>
    <p:sldId id="258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575"/>
  </p:normalViewPr>
  <p:slideViewPr>
    <p:cSldViewPr>
      <p:cViewPr>
        <p:scale>
          <a:sx n="140" d="100"/>
          <a:sy n="140" d="100"/>
        </p:scale>
        <p:origin x="632" y="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genge\Dropbox\2_Megan\IeDEA%20RIC%202012\6_Analyses\RIC%202014%20Retention\RIC%20Retention%20Manuscript\Figures\03_Fig03a_reasons%20histogram%20disengage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9-8B44-B5EB-7ABE0C12C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1A9-D841-9CE5-73AE02D9950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1A9-D841-9CE5-73AE02D9950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1A9-D841-9CE5-73AE02D99509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A9-D841-9CE5-73AE02D99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C7-0F44-910D-E7CFB10A4BE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C7-0F44-910D-E7CFB10A4BE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AC7-0F44-910D-E7CFB10A4BED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C7-0F44-910D-E7CFB10A4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9-8B44-B5EB-7ABE0C12C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16-1045-A633-CDD0A4383A73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6-1045-A633-CDD0A4383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02-C449-913A-68B65AD64EC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02-C449-913A-68B65AD64ECD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02-C449-913A-68B65AD64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79-0D4A-B4FB-DE05D91E3C0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979-0D4A-B4FB-DE05D91E3C0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979-0D4A-B4FB-DE05D91E3C08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79-0D4A-B4FB-DE05D91E3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66-6D40-864E-D825F288C6E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66-6D40-864E-D825F288C6E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66-6D40-864E-D825F288C6E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66-6D40-864E-D825F288C6E1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66-6D40-864E-D825F288C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BFF-0F45-A0EE-75EAFF87540D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F-0F45-A0EE-75EAFF875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4-8149-B156-3608421DD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586-A249-B470-10339689333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586-A249-B470-10339689333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586-A249-B470-10339689333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586-A249-B470-103396893335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86-A249-B470-103396893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16-1045-A633-CDD0A4383A73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6-1045-A633-CDD0A4383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29-E141-ABB6-9F802B2EE7C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29-E141-ABB6-9F802B2EE7C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229-E141-ABB6-9F802B2EE7C8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29-E141-ABB6-9F802B2EE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1A9-D841-9CE5-73AE02D9950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1A9-D841-9CE5-73AE02D9950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1A9-D841-9CE5-73AE02D99509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A9-D841-9CE5-73AE02D99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C7-0F44-910D-E7CFB10A4BE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C7-0F44-910D-E7CFB10A4BE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AC7-0F44-910D-E7CFB10A4BED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C7-0F44-910D-E7CFB10A4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31557752778201E-2"/>
          <c:y val="3.7813530650245203E-2"/>
          <c:w val="0.95071344123886203"/>
          <c:h val="0.522953831590722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0C4-4583-A3A8-8DCCEAB5C8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0C4-4583-A3A8-8DCCEAB5C8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70C4-4583-A3A8-8DCCEAB5C8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0C4-4583-A3A8-8DCCEAB5C84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0C4-4583-A3A8-8DCCEAB5C84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B-70C4-4583-A3A8-8DCCEAB5C84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0C4-4583-A3A8-8DCCEAB5C84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F-70C4-4583-A3A8-8DCCEAB5C84A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70C4-4583-A3A8-8DCCEAB5C84A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70C4-4583-A3A8-8DCCEAB5C84A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70C4-4583-A3A8-8DCCEAB5C84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70C4-4583-A3A8-8DCCEAB5C84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9-70C4-4583-A3A8-8DCCEAB5C84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70C4-4583-A3A8-8DCCEAB5C84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D-70C4-4583-A3A8-8DCCEAB5C84A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70C4-4583-A3A8-8DCCEAB5C84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1-70C4-4583-A3A8-8DCCEAB5C84A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70C4-4583-A3A8-8DCCEAB5C84A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70C4-4583-A3A8-8DCCEAB5C84A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70C4-4583-A3A8-8DCCEAB5C84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9-70C4-4583-A3A8-8DCCEAB5C84A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B-70C4-4583-A3A8-8DCCEAB5C84A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D-70C4-4583-A3A8-8DCCEAB5C8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Sheet1!$H$11:$H$30</c:f>
                <c:numCache>
                  <c:formatCode>General</c:formatCode>
                  <c:ptCount val="20"/>
                  <c:pt idx="0">
                    <c:v>4.53163436241611E-2</c:v>
                  </c:pt>
                  <c:pt idx="1">
                    <c:v>4.53163436241611E-2</c:v>
                  </c:pt>
                  <c:pt idx="2">
                    <c:v>4.53163436241611E-2</c:v>
                  </c:pt>
                  <c:pt idx="3">
                    <c:v>4.53163436241611E-2</c:v>
                  </c:pt>
                  <c:pt idx="4">
                    <c:v>4.9359524832214799E-2</c:v>
                  </c:pt>
                  <c:pt idx="5">
                    <c:v>5.1162115436241599E-2</c:v>
                  </c:pt>
                  <c:pt idx="6">
                    <c:v>5.2846706040268497E-2</c:v>
                  </c:pt>
                  <c:pt idx="7">
                    <c:v>5.4428296644295299E-2</c:v>
                  </c:pt>
                  <c:pt idx="8">
                    <c:v>5.4428296644295299E-2</c:v>
                  </c:pt>
                  <c:pt idx="9">
                    <c:v>5.5918687248322198E-2</c:v>
                  </c:pt>
                  <c:pt idx="10">
                    <c:v>5.7327577852349001E-2</c:v>
                  </c:pt>
                  <c:pt idx="11">
                    <c:v>5.8662968456375801E-2</c:v>
                  </c:pt>
                  <c:pt idx="12">
                    <c:v>6.1138249664429503E-2</c:v>
                  </c:pt>
                  <c:pt idx="13">
                    <c:v>6.1138249664429503E-2</c:v>
                  </c:pt>
                  <c:pt idx="14">
                    <c:v>6.1138249664429503E-2</c:v>
                  </c:pt>
                  <c:pt idx="15">
                    <c:v>6.3386530872483193E-2</c:v>
                  </c:pt>
                  <c:pt idx="16">
                    <c:v>7.0633155704697997E-2</c:v>
                  </c:pt>
                  <c:pt idx="17">
                    <c:v>7.5258189932885897E-2</c:v>
                  </c:pt>
                  <c:pt idx="18">
                    <c:v>7.5814580536912798E-2</c:v>
                  </c:pt>
                  <c:pt idx="19">
                    <c:v>8.0507077181208003E-2</c:v>
                  </c:pt>
                </c:numCache>
              </c:numRef>
            </c:plus>
            <c:minus>
              <c:numRef>
                <c:f>Sheet1!$F$11:$F$30</c:f>
                <c:numCache>
                  <c:formatCode>General</c:formatCode>
                  <c:ptCount val="20"/>
                  <c:pt idx="0">
                    <c:v>2.53495563758389E-2</c:v>
                  </c:pt>
                  <c:pt idx="1">
                    <c:v>2.53495563758389E-2</c:v>
                  </c:pt>
                  <c:pt idx="2">
                    <c:v>2.53495563758389E-2</c:v>
                  </c:pt>
                  <c:pt idx="3">
                    <c:v>2.53495563758389E-2</c:v>
                  </c:pt>
                  <c:pt idx="4">
                    <c:v>3.0229175167785199E-2</c:v>
                  </c:pt>
                  <c:pt idx="5">
                    <c:v>3.2413584563758403E-2</c:v>
                  </c:pt>
                  <c:pt idx="6">
                    <c:v>3.44634939597315E-2</c:v>
                  </c:pt>
                  <c:pt idx="7">
                    <c:v>3.6397403355704697E-2</c:v>
                  </c:pt>
                  <c:pt idx="8">
                    <c:v>3.6397403355704697E-2</c:v>
                  </c:pt>
                  <c:pt idx="9">
                    <c:v>3.8229812751677798E-2</c:v>
                  </c:pt>
                  <c:pt idx="10">
                    <c:v>3.9972322147651E-2</c:v>
                  </c:pt>
                  <c:pt idx="11">
                    <c:v>4.1634131543624199E-2</c:v>
                  </c:pt>
                  <c:pt idx="12">
                    <c:v>4.47456503355705E-2</c:v>
                  </c:pt>
                  <c:pt idx="13">
                    <c:v>4.47456503355705E-2</c:v>
                  </c:pt>
                  <c:pt idx="14">
                    <c:v>4.47456503355705E-2</c:v>
                  </c:pt>
                  <c:pt idx="15">
                    <c:v>4.7612869127516798E-2</c:v>
                  </c:pt>
                  <c:pt idx="16">
                    <c:v>5.7229444295302002E-2</c:v>
                  </c:pt>
                  <c:pt idx="17">
                    <c:v>6.3850910067114103E-2</c:v>
                  </c:pt>
                  <c:pt idx="18">
                    <c:v>6.4689019463087305E-2</c:v>
                  </c:pt>
                  <c:pt idx="19">
                    <c:v>7.2443422818792E-2</c:v>
                  </c:pt>
                </c:numCache>
              </c:numRef>
            </c:minus>
          </c:errBars>
          <c:cat>
            <c:strRef>
              <c:f>Sheet1!$B$11:$B$30</c:f>
              <c:strCache>
                <c:ptCount val="20"/>
                <c:pt idx="0">
                  <c:v>I was drinking alcohol</c:v>
                </c:pt>
                <c:pt idx="1">
                  <c:v>I moved out of the area</c:v>
                </c:pt>
                <c:pt idx="2">
                  <c:v>A family member or other important person told me to stop going to clinic</c:v>
                </c:pt>
                <c:pt idx="3">
                  <c:v>I didn't have enough food</c:v>
                </c:pt>
                <c:pt idx="4">
                  <c:v>I felt too sick to come to clinic</c:v>
                </c:pt>
                <c:pt idx="5">
                  <c:v>Work or need for money interfered with taking medications</c:v>
                </c:pt>
                <c:pt idx="6">
                  <c:v>I was experiencing side effects from the medicine</c:v>
                </c:pt>
                <c:pt idx="7">
                  <c:v>Medicine was not helpind me feel better</c:v>
                </c:pt>
                <c:pt idx="8">
                  <c:v>Because I went to someone who tried/is trying to cure me by prayer/religious rituals</c:v>
                </c:pt>
                <c:pt idx="9">
                  <c:v>Attending clinic risked disclosure to family that I had HIV</c:v>
                </c:pt>
                <c:pt idx="10">
                  <c:v>I didn't want to take drugs forever</c:v>
                </c:pt>
                <c:pt idx="11">
                  <c:v>Family conflict prevented attending clinic</c:v>
                </c:pt>
                <c:pt idx="12">
                  <c:v>Attending clinic risked disclosure to the community that I had HIV</c:v>
                </c:pt>
                <c:pt idx="13">
                  <c:v>I was afraid clinic would scold me for missing apointment</c:v>
                </c:pt>
                <c:pt idx="14">
                  <c:v>Because I saw/am seeing a traditional healer instead</c:v>
                </c:pt>
                <c:pt idx="15">
                  <c:v>I didn't have enough money to access care</c:v>
                </c:pt>
                <c:pt idx="16">
                  <c:v>I had family obligations</c:v>
                </c:pt>
                <c:pt idx="17">
                  <c:v>Work or need for money interfered with picking up medications or visitng clinic for review</c:v>
                </c:pt>
                <c:pt idx="18">
                  <c:v>I felt well and I didn't need care</c:v>
                </c:pt>
                <c:pt idx="19">
                  <c:v>Transportation was too difficult or expensive</c:v>
                </c:pt>
              </c:strCache>
            </c:strRef>
          </c:cat>
          <c:val>
            <c:numRef>
              <c:f>Sheet1!$D$11:$D$30</c:f>
              <c:numCache>
                <c:formatCode>0.00</c:formatCode>
                <c:ptCount val="20"/>
                <c:pt idx="0">
                  <c:v>4.0268456375838903E-2</c:v>
                </c:pt>
                <c:pt idx="1">
                  <c:v>4.0268456375838903E-2</c:v>
                </c:pt>
                <c:pt idx="2">
                  <c:v>4.0268456375838903E-2</c:v>
                </c:pt>
                <c:pt idx="3">
                  <c:v>4.0268456375838903E-2</c:v>
                </c:pt>
                <c:pt idx="4">
                  <c:v>5.3691275167785199E-2</c:v>
                </c:pt>
                <c:pt idx="5">
                  <c:v>6.0402684563758399E-2</c:v>
                </c:pt>
                <c:pt idx="6">
                  <c:v>6.7114093959731599E-2</c:v>
                </c:pt>
                <c:pt idx="7">
                  <c:v>7.3825503355704702E-2</c:v>
                </c:pt>
                <c:pt idx="8">
                  <c:v>7.3825503355704702E-2</c:v>
                </c:pt>
                <c:pt idx="9">
                  <c:v>8.0536912751677903E-2</c:v>
                </c:pt>
                <c:pt idx="10">
                  <c:v>8.7248322147651006E-2</c:v>
                </c:pt>
                <c:pt idx="11">
                  <c:v>9.3959731543624206E-2</c:v>
                </c:pt>
                <c:pt idx="12">
                  <c:v>0.10738255033557</c:v>
                </c:pt>
                <c:pt idx="13">
                  <c:v>0.10738255033557</c:v>
                </c:pt>
                <c:pt idx="14">
                  <c:v>0.10738255033557</c:v>
                </c:pt>
                <c:pt idx="15">
                  <c:v>0.12080536912751701</c:v>
                </c:pt>
                <c:pt idx="16">
                  <c:v>0.17449664429530201</c:v>
                </c:pt>
                <c:pt idx="17">
                  <c:v>0.221476510067114</c:v>
                </c:pt>
                <c:pt idx="18">
                  <c:v>0.228187919463087</c:v>
                </c:pt>
                <c:pt idx="19">
                  <c:v>0.30201342281879201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70C4-4583-A3A8-8DCCEAB5C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24320"/>
        <c:axId val="105625856"/>
      </c:barChart>
      <c:catAx>
        <c:axId val="10562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625856"/>
        <c:crosses val="autoZero"/>
        <c:auto val="1"/>
        <c:lblAlgn val="ctr"/>
        <c:lblOffset val="100"/>
        <c:noMultiLvlLbl val="0"/>
      </c:catAx>
      <c:valAx>
        <c:axId val="10562585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05624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4"/>
              <c:layout>
                <c:manualLayout>
                  <c:x val="0.10515419947506562"/>
                  <c:y val="0.2019079845112877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F6-410F-860D-9FE36A5AEE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Structural</c:v>
                </c:pt>
                <c:pt idx="1">
                  <c:v>Structural</c:v>
                </c:pt>
                <c:pt idx="2">
                  <c:v>Clinic based</c:v>
                </c:pt>
                <c:pt idx="3">
                  <c:v>Clinic based</c:v>
                </c:pt>
                <c:pt idx="4">
                  <c:v>Psychosocial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6-410F-860D-9FE36A5AEEC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D-5E4F-BC83-26E5E47CB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33F-7741-8D81-83FA884EBC65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F-7741-8D81-83FA884EB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D8A-DC4D-AF49-8DB5CE81070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D8A-DC4D-AF49-8DB5CE81070A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8A-DC4D-AF49-8DB5CE810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C7D-2C4B-A564-95774B65D25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C7D-2C4B-A564-95774B65D25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C7D-2C4B-A564-95774B65D258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7D-2C4B-A564-95774B65D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63F-404E-978E-2E61866CBEF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63F-404E-978E-2E61866CBEF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63F-404E-978E-2E61866CBEF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63F-404E-978E-2E61866CBEF8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3F-404E-978E-2E61866CB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02-C449-913A-68B65AD64EC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02-C449-913A-68B65AD64ECD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02-C449-913A-68B65AD64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CE0-8C44-B0A2-E22F302D9CA8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E0-8C44-B0A2-E22F302D9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C-9242-A12F-389B056C4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AED-C847-9052-1EC01630025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AED-C847-9052-1EC01630025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AED-C847-9052-1EC01630025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AED-C847-9052-1EC016300254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ED-C847-9052-1EC016300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C3F-134A-AAD5-945E35A8072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C3F-134A-AAD5-945E35A8072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C3F-134A-AAD5-945E35A80729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3F-134A-AAD5-945E35A80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55-264F-B7BB-AFAC892A517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755-264F-B7BB-AFAC892A517D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55-264F-B7BB-AFAC892A5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945-B64E-B782-86C4756E160D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5-B64E-B782-86C4756E1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F2D-AC4F-BF72-2A2D63DE91A8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D-AC4F-BF72-2A2D63DE9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C78-104D-AC2B-2D851BF6E729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78-104D-AC2B-2D851BF6E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67E-1945-BC8F-BD6C4C84E6BC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7E-1945-BC8F-BD6C4C84E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760-B94C-A020-2FEC2A46FE59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60-B94C-A020-2FEC2A46F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79-0D4A-B4FB-DE05D91E3C0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979-0D4A-B4FB-DE05D91E3C0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979-0D4A-B4FB-DE05D91E3C08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79-0D4A-B4FB-DE05D91E3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42C-1D4D-8464-EDB1EDF5DF30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2C-1D4D-8464-EDB1EDF5D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3D4-9542-9542-E520E71586C6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4-9542-9542-E520E7158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98C-344A-981D-CE650BE2776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98C-344A-981D-CE650BE2776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98C-344A-981D-CE650BE27765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8C-344A-981D-CE650BE27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C0B-854C-A27F-7E2846E18D6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C0B-854C-A27F-7E2846E18D63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0B-854C-A27F-7E2846E18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EE-BE4A-9C70-FEB6208BEA5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EE-BE4A-9C70-FEB6208BEA5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3EE-BE4A-9C70-FEB6208BEA55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EE-BE4A-9C70-FEB6208BE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28F-8844-834D-AAA8AD7FBF8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28F-8844-834D-AAA8AD7FBF8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28F-8844-834D-AAA8AD7FBF84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8F-8844-834D-AAA8AD7FB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9C-4B42-8AF6-FCD6693DFFF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9C-4B42-8AF6-FCD6693DFFF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A9C-4B42-8AF6-FCD6693DFFF0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9C-4B42-8AF6-FCD6693DF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66-6D40-864E-D825F288C6E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66-6D40-864E-D825F288C6E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66-6D40-864E-D825F288C6E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66-6D40-864E-D825F288C6E1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66-6D40-864E-D825F288C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5B-BA42-A197-6BE388638FCA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5B-BA42-A197-6BE388638FC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5B-BA42-A197-6BE388638FCA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5B-BA42-A197-6BE388638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4-8149-B156-3608421DD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586-A249-B470-10339689333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586-A249-B470-10339689333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586-A249-B470-10339689333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586-A249-B470-103396893335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86-A249-B470-103396893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29-E141-ABB6-9F802B2EE7C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29-E141-ABB6-9F802B2EE7C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229-E141-ABB6-9F802B2EE7C8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29-E141-ABB6-9F802B2EE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0.22822</cdr:x>
      <cdr:y>0.02728</cdr:y>
    </cdr:from>
    <cdr:to>
      <cdr:x>0.30938</cdr:x>
      <cdr:y>0.08721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1997714" y="112069"/>
          <a:ext cx="710432" cy="246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none" rtlCol="0" anchor="ctr">
          <a:spAutoFit/>
        </a:bodyPr>
        <a:lstStyle xmlns:a="http://schemas.openxmlformats.org/drawingml/2006/main"/>
        <a:p xmlns:a="http://schemas.openxmlformats.org/drawingml/2006/main">
          <a:pPr algn="ctr" eaLnBrk="1" hangingPunct="1"/>
          <a:r>
            <a:rPr lang="en-US" sz="1000" b="1" dirty="0">
              <a:latin typeface="+mn-lt"/>
            </a:rPr>
            <a:t>Structural</a:t>
          </a:r>
        </a:p>
      </cdr:txBody>
    </cdr:sp>
  </cdr:relSizeAnchor>
  <cdr:relSizeAnchor xmlns:cdr="http://schemas.openxmlformats.org/drawingml/2006/chartDrawing">
    <cdr:from>
      <cdr:x>0.22822</cdr:x>
      <cdr:y>0.10889</cdr:y>
    </cdr:from>
    <cdr:to>
      <cdr:x>0.32605</cdr:x>
      <cdr:y>0.16882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1997714" y="447349"/>
          <a:ext cx="856353" cy="246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sz="1000" b="1" dirty="0">
              <a:latin typeface="+mn-lt"/>
            </a:rPr>
            <a:t>Psychosocial</a:t>
          </a:r>
        </a:p>
      </cdr:txBody>
    </cdr:sp>
  </cdr:relSizeAnchor>
  <cdr:relSizeAnchor xmlns:cdr="http://schemas.openxmlformats.org/drawingml/2006/chartDrawing">
    <cdr:from>
      <cdr:x>0.22822</cdr:x>
      <cdr:y>0.18547</cdr:y>
    </cdr:from>
    <cdr:to>
      <cdr:x>0.32239</cdr:x>
      <cdr:y>0.2454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997714" y="762000"/>
          <a:ext cx="824315" cy="246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sz="1000" b="1" dirty="0">
              <a:latin typeface="+mn-lt"/>
            </a:rPr>
            <a:t>Clinic-based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6D470-ECDE-4785-93D7-D2C606A51A11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52206-12B3-4F2F-82B4-64021BA7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rothman’s</a:t>
            </a:r>
            <a:r>
              <a:rPr lang="en-US" dirty="0"/>
              <a:t> causal pies</a:t>
            </a:r>
          </a:p>
          <a:p>
            <a:endParaRPr lang="en-US" dirty="0"/>
          </a:p>
          <a:p>
            <a:r>
              <a:rPr lang="en-US" dirty="0"/>
              <a:t>If there are numerous barriers, one</a:t>
            </a:r>
            <a:r>
              <a:rPr lang="en-US" baseline="0" dirty="0"/>
              <a:t> approach might just to give everything you can think of – </a:t>
            </a:r>
            <a:r>
              <a:rPr lang="en-US" baseline="0" dirty="0" err="1"/>
              <a:t>sms</a:t>
            </a:r>
            <a:r>
              <a:rPr lang="en-US" baseline="0" dirty="0"/>
              <a:t>, counseling, food, transport voucher, peer health worker.. Etc., but that is not generalizable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Another way is to try apply</a:t>
            </a:r>
            <a:r>
              <a:rPr lang="en-US" baseline="0" dirty="0"/>
              <a:t> social theory or contextual knowledge to identify a minimum set of interventions that provide a ‘sufficient’ cause in diverse settings – </a:t>
            </a:r>
          </a:p>
          <a:p>
            <a:endParaRPr lang="en-US" dirty="0"/>
          </a:p>
          <a:p>
            <a:r>
              <a:rPr lang="en-US" dirty="0"/>
              <a:t>So let’s say there are 4 conditions</a:t>
            </a:r>
            <a:r>
              <a:rPr lang="en-US" baseline="0" dirty="0"/>
              <a:t> you need for making the next on ART clinic visit: </a:t>
            </a:r>
            <a:r>
              <a:rPr lang="en-US" dirty="0"/>
              <a:t>Social support, means to get to clinic,</a:t>
            </a:r>
            <a:r>
              <a:rPr lang="en-US" baseline="0" dirty="0"/>
              <a:t> internal motivation (counseling), and positive last experience at clinic</a:t>
            </a:r>
          </a:p>
          <a:p>
            <a:endParaRPr lang="en-US" baseline="0" dirty="0"/>
          </a:p>
          <a:p>
            <a:r>
              <a:rPr lang="en-US" dirty="0"/>
              <a:t>You want high p 111 that is resistant to variability</a:t>
            </a:r>
            <a:r>
              <a:rPr lang="en-US" baseline="0" dirty="0"/>
              <a:t> in underling components of a sufficient cause</a:t>
            </a:r>
          </a:p>
          <a:p>
            <a:endParaRPr lang="en-US" baseline="0" dirty="0"/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FD0-A266-4A33-95E4-FF4C10574E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1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Adaptivity</a:t>
            </a:r>
            <a:r>
              <a:rPr lang="en-US" baseline="0" dirty="0"/>
              <a:t> – a different strategy than PPKS </a:t>
            </a:r>
          </a:p>
          <a:p>
            <a:r>
              <a:rPr lang="en-US" baseline="0" dirty="0"/>
              <a:t>Two hypothetical populations with different distribution of underlying INUS causes of retention (but same probability at baseline which is 0.2)</a:t>
            </a:r>
          </a:p>
          <a:p>
            <a:r>
              <a:rPr lang="en-US" baseline="0" dirty="0"/>
              <a:t>Again, PPKS achieves high probability of success in both cases</a:t>
            </a:r>
          </a:p>
          <a:p>
            <a:r>
              <a:rPr lang="en-US" baseline="0" dirty="0"/>
              <a:t>An adaptive approach, in contrast would seek to give, the “missing pieces” selectively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Compared to PPKS – in this heuristic – you get same effectiveness in two settings but it “cost” less because you gave fewer “pieces” (6 vs. 9)</a:t>
            </a:r>
          </a:p>
          <a:p>
            <a:endParaRPr lang="en-US" baseline="0" dirty="0"/>
          </a:p>
          <a:p>
            <a:endParaRPr lang="en-US" dirty="0"/>
          </a:p>
          <a:p>
            <a:r>
              <a:rPr lang="en-US" baseline="0" dirty="0" err="1"/>
              <a:t>Adapation</a:t>
            </a:r>
            <a:r>
              <a:rPr lang="en-US" baseline="0" dirty="0"/>
              <a:t> take numerous forms</a:t>
            </a:r>
          </a:p>
          <a:p>
            <a:pPr marL="228600" indent="-228600">
              <a:buAutoNum type="arabicPeriod"/>
            </a:pPr>
            <a:r>
              <a:rPr lang="en-US" baseline="0" dirty="0"/>
              <a:t>Assess at baseline and target treatment to barrier (you must know how to measure determinants)</a:t>
            </a:r>
          </a:p>
          <a:p>
            <a:pPr marL="228600" indent="-228600">
              <a:buAutoNum type="arabicPeriod"/>
            </a:pPr>
            <a:r>
              <a:rPr lang="en-US" baseline="0" dirty="0"/>
              <a:t>Adapt over time: see who responds and who does not and give more to those who do not – in a slightly different version is to switch</a:t>
            </a:r>
          </a:p>
          <a:p>
            <a:pPr marL="228600" indent="-228600">
              <a:buAutoNum type="arabicPeriod"/>
            </a:pPr>
            <a:r>
              <a:rPr lang="en-US" baseline="0" dirty="0"/>
              <a:t>MP: the latter can be refined- </a:t>
            </a:r>
            <a:r>
              <a:rPr lang="en-US" baseline="0" dirty="0" err="1"/>
              <a:t>ie</a:t>
            </a:r>
            <a:r>
              <a:rPr lang="en-US" baseline="0" dirty="0"/>
              <a:t> augment as needed using both response and other </a:t>
            </a:r>
            <a:r>
              <a:rPr lang="en-US" baseline="0" dirty="0" err="1"/>
              <a:t>characterstics</a:t>
            </a:r>
            <a:r>
              <a:rPr lang="en-US" baseline="0" dirty="0"/>
              <a:t> (mix of the two)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FD0-A266-4A33-95E4-FF4C10574E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7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8957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Gothic" charset="0"/>
                <a:cs typeface="Gothic" charset="0"/>
              </a:rPr>
              <a:t>In this 2012</a:t>
            </a:r>
            <a:r>
              <a:rPr lang="en-GB" baseline="0" dirty="0">
                <a:latin typeface="Arial" charset="0"/>
                <a:ea typeface="Gothic" charset="0"/>
                <a:cs typeface="Gothic" charset="0"/>
              </a:rPr>
              <a:t> NEJM paper the investigators sought to test the effect of PI vs. NNRTI in the treatment of HIV infected children in Uganda on malaria.</a:t>
            </a:r>
          </a:p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aseline="0" dirty="0">
                <a:latin typeface="Arial" charset="0"/>
                <a:ea typeface="Gothic" charset="0"/>
                <a:cs typeface="Gothic" charset="0"/>
              </a:rPr>
              <a:t>Use of PI’s was motivated by the observation that PI’s have a direct effect on p falciparum.  At the same time PI’s influence the .  The investigators stored samples every 12 weeks</a:t>
            </a:r>
          </a:p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aseline="0" dirty="0">
                <a:latin typeface="Arial" charset="0"/>
                <a:ea typeface="Gothic" charset="0"/>
                <a:cs typeface="Gothic" charset="0"/>
              </a:rPr>
              <a:t>176 children between 2 and 5 were randomized </a:t>
            </a:r>
          </a:p>
          <a:p>
            <a:pPr marL="193749" marR="0" lvl="1" indent="-193749" algn="l" defTabSz="9144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  <a:defRPr/>
            </a:pPr>
            <a:r>
              <a:rPr lang="en-GB" baseline="0" dirty="0">
                <a:latin typeface="Arial" charset="0"/>
                <a:ea typeface="Gothic" charset="0"/>
                <a:cs typeface="Gothic" charset="0"/>
              </a:rPr>
              <a:t>In the intervention condition, malaria incidence went from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2.3 to 1.3 episodes per person year with a incidence rate ratio of 0.59 – p value that is 0.04</a:t>
            </a:r>
          </a:p>
          <a:p>
            <a:pPr marL="193749" marR="0" lvl="1" indent="-193749" algn="l" defTabSz="9144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examined the “mechanism” of the effect, the found no evidence of a direct anti-malarial effect, but rather a marked change in the levels of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coartem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an initial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episdoe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indeed overall the effect of PI was seen only in on recurrent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episdoes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93749" marR="0" lvl="1" indent="-193749" algn="l" defTabSz="9144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93749" marR="0" lvl="1" indent="-193749" algn="l" defTabSz="9144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MP: do you really mean effect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transportable….? I guess you are using transportable to be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dierectly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transportable (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same effect size in a new place)? And you are talking about an effect measure like relative risk of recurrent malaria. But then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niether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be directly transportable? Probably being slow…</a:t>
            </a:r>
          </a:p>
          <a:p>
            <a:pPr marL="193749" marR="0" lvl="1" indent="-193749" algn="l" defTabSz="9144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93749" marR="0" lvl="1" indent="-193749" algn="l" defTabSz="9144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take would have been that they imply different transport formulas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75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Can’t reproduce </a:t>
            </a:r>
          </a:p>
          <a:p>
            <a:pPr lvl="1"/>
            <a:r>
              <a:rPr lang="en-US" sz="1050" dirty="0" err="1"/>
              <a:t>Grimwood</a:t>
            </a:r>
            <a:r>
              <a:rPr lang="en-US" sz="1050" dirty="0"/>
              <a:t> (JIAS 2012) examined the effect of “patient advocates” on pediatric HIV treatment outcomes</a:t>
            </a:r>
          </a:p>
          <a:p>
            <a:pPr lvl="1"/>
            <a:r>
              <a:rPr lang="en-US" sz="1050" dirty="0"/>
              <a:t>In South Africa, studied retention of children on ART </a:t>
            </a:r>
          </a:p>
          <a:p>
            <a:pPr lvl="1"/>
            <a:r>
              <a:rPr lang="en-US" sz="1050" dirty="0"/>
              <a:t>3563 total,  323 had a patient advocate</a:t>
            </a:r>
          </a:p>
          <a:p>
            <a:pPr lvl="1"/>
            <a:r>
              <a:rPr lang="en-US" sz="1050" dirty="0"/>
              <a:t>Results: reduced attrition and mortality </a:t>
            </a:r>
            <a:r>
              <a:rPr lang="pl-PL" sz="1050" dirty="0"/>
              <a:t>AHR) 0.57 (95% CI: 0.35 to 0.94) and 0.39 (95% CI: 0.15 to 1.04),</a:t>
            </a:r>
            <a:endParaRPr lang="en-US" sz="1050" dirty="0"/>
          </a:p>
          <a:p>
            <a:pPr lvl="1"/>
            <a:r>
              <a:rPr lang="en-US" sz="1050" dirty="0"/>
              <a:t>Strong description of the actor (the “patient advocates”) including selection process, education, training length and topics, </a:t>
            </a:r>
            <a:r>
              <a:rPr lang="en-US" sz="1050" dirty="0" err="1"/>
              <a:t>renumeration</a:t>
            </a:r>
            <a:endParaRPr lang="en-US" sz="1050" dirty="0"/>
          </a:p>
          <a:p>
            <a:pPr lvl="1"/>
            <a:r>
              <a:rPr lang="en-US" sz="1050" dirty="0"/>
              <a:t>The action is also well described – including caseload, assessments  performed, counseling and concrete care activities performed</a:t>
            </a:r>
          </a:p>
          <a:p>
            <a:pPr lvl="1"/>
            <a:r>
              <a:rPr lang="en-US" sz="1050" dirty="0"/>
              <a:t>But nothing on </a:t>
            </a:r>
            <a:r>
              <a:rPr lang="en-US" sz="1050" dirty="0" err="1"/>
              <a:t>temoporality</a:t>
            </a:r>
            <a:r>
              <a:rPr lang="en-US" sz="1050" dirty="0"/>
              <a:t>, dose, frequency, duration</a:t>
            </a:r>
          </a:p>
          <a:p>
            <a:pPr lvl="1"/>
            <a:r>
              <a:rPr lang="en-US" sz="1050" dirty="0"/>
              <a:t>No description of </a:t>
            </a:r>
            <a:r>
              <a:rPr lang="en-US" sz="1050" dirty="0" err="1"/>
              <a:t>interventoin</a:t>
            </a:r>
            <a:r>
              <a:rPr lang="en-US" sz="1050" dirty="0"/>
              <a:t> </a:t>
            </a:r>
          </a:p>
          <a:p>
            <a:pPr lvl="1"/>
            <a:r>
              <a:rPr lang="en-US" sz="1050" dirty="0"/>
              <a:t>Selection bias (geography, maternal characteristics) </a:t>
            </a:r>
          </a:p>
          <a:p>
            <a:pPr lvl="1"/>
            <a:r>
              <a:rPr lang="en-US" sz="1050" dirty="0"/>
              <a:t>Nothing about frequency of contact – can vary from something very intensive to something very attenuated…</a:t>
            </a:r>
          </a:p>
          <a:p>
            <a:r>
              <a:rPr lang="en-US" sz="1200" dirty="0"/>
              <a:t>Can’t combine</a:t>
            </a:r>
          </a:p>
          <a:p>
            <a:pPr lvl="1"/>
            <a:r>
              <a:rPr lang="en-US" sz="1050" dirty="0"/>
              <a:t>Network meta-analyses for indirect comparisons across common SOC – </a:t>
            </a:r>
          </a:p>
          <a:p>
            <a:r>
              <a:rPr lang="en-US" sz="1200" dirty="0"/>
              <a:t>Couples counseling increases uptake of </a:t>
            </a:r>
            <a:r>
              <a:rPr lang="en-US" sz="1200" dirty="0" err="1"/>
              <a:t>pMTCT</a:t>
            </a:r>
            <a:r>
              <a:rPr lang="en-US" sz="1200" dirty="0"/>
              <a:t> (Becker 2009)</a:t>
            </a:r>
          </a:p>
          <a:p>
            <a:r>
              <a:rPr lang="en-US" sz="1200" dirty="0"/>
              <a:t>Act through patient knowledge, beliefs and attitudes or through facilitated disclosure?</a:t>
            </a:r>
          </a:p>
          <a:p>
            <a:r>
              <a:rPr lang="en-US" sz="1200" dirty="0"/>
              <a:t>If you measure the extent to which the effect is mediated by disclosure, you can infer more accurately about the effect of the </a:t>
            </a:r>
            <a:r>
              <a:rPr lang="en-US" sz="1200" dirty="0" err="1"/>
              <a:t>interventino</a:t>
            </a:r>
            <a:r>
              <a:rPr lang="en-US" sz="1200" dirty="0"/>
              <a:t> in settings with different levels of disclosure, different drivers of disclosure and in environments where disclosure may be effect modified by something else</a:t>
            </a:r>
          </a:p>
          <a:p>
            <a:pPr lvl="1"/>
            <a:endParaRPr lang="en-US" sz="1050" dirty="0"/>
          </a:p>
          <a:p>
            <a:pPr lvl="1"/>
            <a:endParaRPr lang="en-US" sz="105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FD0-A266-4A33-95E4-FF4C10574E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rothman’s</a:t>
            </a:r>
            <a:r>
              <a:rPr lang="en-US" dirty="0"/>
              <a:t> causal pies</a:t>
            </a:r>
          </a:p>
          <a:p>
            <a:endParaRPr lang="en-US" dirty="0"/>
          </a:p>
          <a:p>
            <a:r>
              <a:rPr lang="en-US" dirty="0"/>
              <a:t>If there are numerous barriers, one</a:t>
            </a:r>
            <a:r>
              <a:rPr lang="en-US" baseline="0" dirty="0"/>
              <a:t> approach might just to give everything you can think of – </a:t>
            </a:r>
            <a:r>
              <a:rPr lang="en-US" baseline="0" dirty="0" err="1"/>
              <a:t>sms</a:t>
            </a:r>
            <a:r>
              <a:rPr lang="en-US" baseline="0" dirty="0"/>
              <a:t>, counseling, food, transport voucher, peer health worker.. Etc., but that is not generalizable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Another way is to try apply</a:t>
            </a:r>
            <a:r>
              <a:rPr lang="en-US" baseline="0" dirty="0"/>
              <a:t> social theory or contextual knowledge to identify a minimum set of interventions that provide a ‘sufficient’ cause in diverse settings – </a:t>
            </a:r>
          </a:p>
          <a:p>
            <a:endParaRPr lang="en-US" dirty="0"/>
          </a:p>
          <a:p>
            <a:r>
              <a:rPr lang="en-US" dirty="0"/>
              <a:t>So let’s say there are 4 conditions</a:t>
            </a:r>
            <a:r>
              <a:rPr lang="en-US" baseline="0" dirty="0"/>
              <a:t> you need for making the next on ART clinic visit: </a:t>
            </a:r>
            <a:r>
              <a:rPr lang="en-US" dirty="0"/>
              <a:t>Social support, means to get to clinic,</a:t>
            </a:r>
            <a:r>
              <a:rPr lang="en-US" baseline="0" dirty="0"/>
              <a:t> internal motivation (counseling), and positive last experience at clinic</a:t>
            </a:r>
          </a:p>
          <a:p>
            <a:endParaRPr lang="en-US" baseline="0" dirty="0"/>
          </a:p>
          <a:p>
            <a:r>
              <a:rPr lang="en-US" dirty="0"/>
              <a:t>You want high p 111 that is resistant to variability</a:t>
            </a:r>
            <a:r>
              <a:rPr lang="en-US" baseline="0" dirty="0"/>
              <a:t> in underling components of a sufficient cause</a:t>
            </a:r>
          </a:p>
          <a:p>
            <a:endParaRPr lang="en-US" baseline="0" dirty="0"/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FD0-A266-4A33-95E4-FF4C10574E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4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FC67C-E1EB-4069-9DAE-B1A54FF4C0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63AC-6801-46C7-AD98-822C1EC140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one size fits</a:t>
            </a:r>
            <a:r>
              <a:rPr lang="en-US" baseline="0" dirty="0"/>
              <a:t> all</a:t>
            </a:r>
          </a:p>
          <a:p>
            <a:r>
              <a:rPr lang="en-US" baseline="0" dirty="0"/>
              <a:t>Any intervention for everyone will be inefficient since different people need different things</a:t>
            </a:r>
          </a:p>
          <a:p>
            <a:r>
              <a:rPr lang="en-US" baseline="0" dirty="0"/>
              <a:t>Any one intervention will also be sub-optimally effective, since any one person only has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590ED-1935-4C30-83C2-BB98CF2D50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109E9-DAF5-45F3-B40D-C58FE4587B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Five things needed for engagement – loss of any means loss of engagement – recognition, prioritization, access, appropriate monitoring and</a:t>
            </a:r>
            <a:r>
              <a:rPr lang="en-US" baseline="0" dirty="0"/>
              <a:t> care and shared commitment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9A6-27B5-4E3C-9DEB-3DDD02F20D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62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r>
              <a:rPr lang="en-US" dirty="0"/>
              <a:t>For</a:t>
            </a:r>
            <a:r>
              <a:rPr lang="en-US" baseline="0" dirty="0"/>
              <a:t> someone with psychological barriers such as stigma, a transport voucher might miss the point.</a:t>
            </a:r>
          </a:p>
          <a:p>
            <a:endParaRPr lang="en-US" baseline="0" dirty="0"/>
          </a:p>
          <a:p>
            <a:r>
              <a:rPr lang="en-US" baseline="0" dirty="0"/>
              <a:t>Alternatively, for someone with no transportation – counseling and peer support will not change the outcome.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DB53A-5312-46D7-8C16-8F494DEE32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2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44D3-8763-4561-BA2C-A9A54A4408D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7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82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4677-A478-48A3-9E21-A8ED4297800A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71-0DE5-4071-B375-7C505909B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9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2298-BA42-4C33-8675-ED69145C24B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D6B9-4BE9-4EA3-904E-B9411D2D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3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chart" Target="../charts/chart22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12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11" Type="http://schemas.openxmlformats.org/officeDocument/2006/relationships/chart" Target="../charts/chart20.xml"/><Relationship Id="rId5" Type="http://schemas.openxmlformats.org/officeDocument/2006/relationships/chart" Target="../charts/chart14.xml"/><Relationship Id="rId10" Type="http://schemas.openxmlformats.org/officeDocument/2006/relationships/chart" Target="../charts/chart19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13" Type="http://schemas.openxmlformats.org/officeDocument/2006/relationships/chart" Target="../charts/chart35.xml"/><Relationship Id="rId18" Type="http://schemas.openxmlformats.org/officeDocument/2006/relationships/chart" Target="../charts/chart40.xml"/><Relationship Id="rId3" Type="http://schemas.openxmlformats.org/officeDocument/2006/relationships/chart" Target="../charts/chart25.xml"/><Relationship Id="rId21" Type="http://schemas.openxmlformats.org/officeDocument/2006/relationships/chart" Target="../charts/chart43.xml"/><Relationship Id="rId7" Type="http://schemas.openxmlformats.org/officeDocument/2006/relationships/chart" Target="../charts/chart29.xml"/><Relationship Id="rId12" Type="http://schemas.openxmlformats.org/officeDocument/2006/relationships/chart" Target="../charts/chart34.xml"/><Relationship Id="rId17" Type="http://schemas.openxmlformats.org/officeDocument/2006/relationships/chart" Target="../charts/chart39.xml"/><Relationship Id="rId2" Type="http://schemas.openxmlformats.org/officeDocument/2006/relationships/notesSlide" Target="../notesSlides/notesSlide10.xml"/><Relationship Id="rId16" Type="http://schemas.openxmlformats.org/officeDocument/2006/relationships/chart" Target="../charts/chart38.xml"/><Relationship Id="rId20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11" Type="http://schemas.openxmlformats.org/officeDocument/2006/relationships/chart" Target="../charts/chart33.xml"/><Relationship Id="rId24" Type="http://schemas.openxmlformats.org/officeDocument/2006/relationships/chart" Target="../charts/chart46.xml"/><Relationship Id="rId5" Type="http://schemas.openxmlformats.org/officeDocument/2006/relationships/chart" Target="../charts/chart27.xml"/><Relationship Id="rId15" Type="http://schemas.openxmlformats.org/officeDocument/2006/relationships/chart" Target="../charts/chart37.xml"/><Relationship Id="rId23" Type="http://schemas.openxmlformats.org/officeDocument/2006/relationships/chart" Target="../charts/chart45.xml"/><Relationship Id="rId10" Type="http://schemas.openxmlformats.org/officeDocument/2006/relationships/chart" Target="../charts/chart32.xml"/><Relationship Id="rId19" Type="http://schemas.openxmlformats.org/officeDocument/2006/relationships/chart" Target="../charts/chart41.xml"/><Relationship Id="rId4" Type="http://schemas.openxmlformats.org/officeDocument/2006/relationships/chart" Target="../charts/chart26.xml"/><Relationship Id="rId9" Type="http://schemas.openxmlformats.org/officeDocument/2006/relationships/chart" Target="../charts/chart31.xml"/><Relationship Id="rId14" Type="http://schemas.openxmlformats.org/officeDocument/2006/relationships/chart" Target="../charts/chart36.xml"/><Relationship Id="rId22" Type="http://schemas.openxmlformats.org/officeDocument/2006/relationships/chart" Target="../charts/char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 6: External Validity and Robust Impact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Epi 239</a:t>
            </a:r>
          </a:p>
        </p:txBody>
      </p:sp>
    </p:spTree>
    <p:extLst>
      <p:ext uri="{BB962C8B-B14F-4D97-AF65-F5344CB8AC3E}">
        <p14:creationId xmlns:p14="http://schemas.microsoft.com/office/powerpoint/2010/main" val="346964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721BC3B-8230-6348-B28E-E291C53AC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9589" r="2861"/>
          <a:stretch/>
        </p:blipFill>
        <p:spPr>
          <a:xfrm>
            <a:off x="1562100" y="666750"/>
            <a:ext cx="6019800" cy="36730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941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E360-D228-2049-A37A-BB2F1B69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/>
          <a:stretch/>
        </p:blipFill>
        <p:spPr>
          <a:xfrm>
            <a:off x="1066800" y="582225"/>
            <a:ext cx="7259675" cy="3979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703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7A56B9B-EDEF-1247-AF3E-E144F6157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74712"/>
            <a:ext cx="4914796" cy="3394075"/>
          </a:xfrm>
        </p:spPr>
      </p:pic>
    </p:spTree>
    <p:extLst>
      <p:ext uri="{BB962C8B-B14F-4D97-AF65-F5344CB8AC3E}">
        <p14:creationId xmlns:p14="http://schemas.microsoft.com/office/powerpoint/2010/main" val="232614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04427-04FF-264F-A193-FBEE8591C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787400"/>
            <a:ext cx="4787900" cy="356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660767-408B-B948-86FA-16C6F9F7BB82}"/>
              </a:ext>
            </a:extLst>
          </p:cNvPr>
          <p:cNvSpPr txBox="1"/>
          <p:nvPr/>
        </p:nvSpPr>
        <p:spPr>
          <a:xfrm>
            <a:off x="838200" y="895350"/>
            <a:ext cx="13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Predisposing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2F87-AA9E-5D4C-BE02-D233D844E79A}"/>
              </a:ext>
            </a:extLst>
          </p:cNvPr>
          <p:cNvSpPr txBox="1"/>
          <p:nvPr/>
        </p:nvSpPr>
        <p:spPr>
          <a:xfrm>
            <a:off x="7315200" y="120015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Enabling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5A5E0-5546-FA45-9DA0-4199B19ACA2C}"/>
              </a:ext>
            </a:extLst>
          </p:cNvPr>
          <p:cNvSpPr txBox="1"/>
          <p:nvPr/>
        </p:nvSpPr>
        <p:spPr>
          <a:xfrm>
            <a:off x="6965950" y="4356100"/>
            <a:ext cx="124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Reinforcing</a:t>
            </a:r>
          </a:p>
        </p:txBody>
      </p:sp>
    </p:spTree>
    <p:extLst>
      <p:ext uri="{BB962C8B-B14F-4D97-AF65-F5344CB8AC3E}">
        <p14:creationId xmlns:p14="http://schemas.microsoft.com/office/powerpoint/2010/main" val="60753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69908"/>
              </p:ext>
            </p:extLst>
          </p:nvPr>
        </p:nvGraphicFramePr>
        <p:xfrm>
          <a:off x="381000" y="1768556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304464"/>
              </p:ext>
            </p:extLst>
          </p:nvPr>
        </p:nvGraphicFramePr>
        <p:xfrm>
          <a:off x="457200" y="2468498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40647"/>
              </p:ext>
            </p:extLst>
          </p:nvPr>
        </p:nvGraphicFramePr>
        <p:xfrm>
          <a:off x="1371600" y="172462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086689"/>
              </p:ext>
            </p:extLst>
          </p:nvPr>
        </p:nvGraphicFramePr>
        <p:xfrm>
          <a:off x="1143000" y="2270202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938319"/>
              </p:ext>
            </p:extLst>
          </p:nvPr>
        </p:nvGraphicFramePr>
        <p:xfrm>
          <a:off x="1828800" y="2440559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311929"/>
              </p:ext>
            </p:extLst>
          </p:nvPr>
        </p:nvGraphicFramePr>
        <p:xfrm>
          <a:off x="3962400" y="104775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33794" y="2479567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0.4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293953"/>
              </p:ext>
            </p:extLst>
          </p:nvPr>
        </p:nvGraphicFramePr>
        <p:xfrm>
          <a:off x="381000" y="3627598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148587"/>
              </p:ext>
            </p:extLst>
          </p:nvPr>
        </p:nvGraphicFramePr>
        <p:xfrm>
          <a:off x="1981200" y="4338375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6200" y="1022687"/>
            <a:ext cx="333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Distribution of Necessary </a:t>
            </a:r>
          </a:p>
          <a:p>
            <a:r>
              <a:rPr lang="en-US" dirty="0"/>
              <a:t>Components of a Sufficient Cause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411949" y="2321235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1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23616" y="4314103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70054" y="603415"/>
            <a:ext cx="245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Intervention or strategy 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64859" y="3385933"/>
            <a:ext cx="71646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413266" y="1745218"/>
            <a:ext cx="6916209" cy="233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05200" y="1022687"/>
            <a:ext cx="0" cy="41925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33794" y="411908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0.2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505" y="143530"/>
            <a:ext cx="7501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Multicomponent interventions or strategies</a:t>
            </a:r>
          </a:p>
        </p:txBody>
      </p:sp>
      <p:graphicFrame>
        <p:nvGraphicFramePr>
          <p:cNvPr id="3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041771"/>
              </p:ext>
            </p:extLst>
          </p:nvPr>
        </p:nvGraphicFramePr>
        <p:xfrm>
          <a:off x="1295400" y="377643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439091"/>
              </p:ext>
            </p:extLst>
          </p:nvPr>
        </p:nvGraphicFramePr>
        <p:xfrm>
          <a:off x="838200" y="4267676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5917"/>
              </p:ext>
            </p:extLst>
          </p:nvPr>
        </p:nvGraphicFramePr>
        <p:xfrm>
          <a:off x="2196312" y="359646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72D422-B402-C346-B7BD-3EFF905435E8}"/>
              </a:ext>
            </a:extLst>
          </p:cNvPr>
          <p:cNvSpPr txBox="1"/>
          <p:nvPr/>
        </p:nvSpPr>
        <p:spPr>
          <a:xfrm>
            <a:off x="6107667" y="247522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RR=.4/.2=2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73B778-781E-1840-BE93-E92D5EEDE9DC}"/>
              </a:ext>
            </a:extLst>
          </p:cNvPr>
          <p:cNvSpPr txBox="1"/>
          <p:nvPr/>
        </p:nvSpPr>
        <p:spPr>
          <a:xfrm>
            <a:off x="6107666" y="411593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RR=.2/.2=1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06BB4-108A-9E47-8683-F54D090FC815}"/>
              </a:ext>
            </a:extLst>
          </p:cNvPr>
          <p:cNvSpPr txBox="1"/>
          <p:nvPr/>
        </p:nvSpPr>
        <p:spPr>
          <a:xfrm rot="5400000">
            <a:off x="7262170" y="3201267"/>
            <a:ext cx="208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heterogeneity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5D55D71-F8B1-EA4E-9EE7-DA14FCE586C0}"/>
              </a:ext>
            </a:extLst>
          </p:cNvPr>
          <p:cNvCxnSpPr>
            <a:stCxn id="17" idx="1"/>
            <a:endCxn id="3" idx="0"/>
          </p:cNvCxnSpPr>
          <p:nvPr/>
        </p:nvCxnSpPr>
        <p:spPr>
          <a:xfrm rot="16200000" flipH="1" flipV="1">
            <a:off x="7445728" y="1616954"/>
            <a:ext cx="131110" cy="1585422"/>
          </a:xfrm>
          <a:prstGeom prst="curvedConnector3">
            <a:avLst>
              <a:gd name="adj1" fmla="val -743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95392B2E-9B5D-434E-825A-6F3D37910742}"/>
              </a:ext>
            </a:extLst>
          </p:cNvPr>
          <p:cNvCxnSpPr>
            <a:stCxn id="17" idx="3"/>
            <a:endCxn id="32" idx="2"/>
          </p:cNvCxnSpPr>
          <p:nvPr/>
        </p:nvCxnSpPr>
        <p:spPr>
          <a:xfrm rot="5400000">
            <a:off x="7482529" y="3663800"/>
            <a:ext cx="57509" cy="1585423"/>
          </a:xfrm>
          <a:prstGeom prst="curvedConnector3">
            <a:avLst>
              <a:gd name="adj1" fmla="val 4975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  <p:bldP spid="41" grpId="0"/>
      <p:bldP spid="3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768556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57200" y="2468498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371600" y="172462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1143000" y="2270202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1828800" y="2440559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155151"/>
              </p:ext>
            </p:extLst>
          </p:nvPr>
        </p:nvGraphicFramePr>
        <p:xfrm>
          <a:off x="4114800" y="1006699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42257" y="2498801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0.8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/>
          </p:nvPr>
        </p:nvGraphicFramePr>
        <p:xfrm>
          <a:off x="381000" y="3627598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Content Placeholder 3"/>
          <p:cNvGraphicFramePr>
            <a:graphicFrameLocks/>
          </p:cNvGraphicFramePr>
          <p:nvPr>
            <p:extLst/>
          </p:nvPr>
        </p:nvGraphicFramePr>
        <p:xfrm>
          <a:off x="1981200" y="4338375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6200" y="1022687"/>
            <a:ext cx="333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Distribution of Necessary </a:t>
            </a:r>
          </a:p>
          <a:p>
            <a:r>
              <a:rPr lang="en-US" dirty="0"/>
              <a:t>Components of a Sufficient Cause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411949" y="2321235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1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23616" y="4314103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70054" y="603415"/>
            <a:ext cx="245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Intervention or strategy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64859" y="3385933"/>
            <a:ext cx="86545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3266" y="1745218"/>
            <a:ext cx="86545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05200" y="1022687"/>
            <a:ext cx="0" cy="41925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726624" y="4857750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Rothman  1976, 2015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42257" y="413832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0.8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505" y="143530"/>
            <a:ext cx="7501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Multicomponent interventions or strategies</a:t>
            </a:r>
          </a:p>
        </p:txBody>
      </p:sp>
      <p:graphicFrame>
        <p:nvGraphicFramePr>
          <p:cNvPr id="34" name="Content Placeholder 3"/>
          <p:cNvGraphicFramePr>
            <a:graphicFrameLocks/>
          </p:cNvGraphicFramePr>
          <p:nvPr>
            <p:extLst/>
          </p:nvPr>
        </p:nvGraphicFramePr>
        <p:xfrm>
          <a:off x="1295400" y="377643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8" name="Content Placeholder 3"/>
          <p:cNvGraphicFramePr>
            <a:graphicFrameLocks/>
          </p:cNvGraphicFramePr>
          <p:nvPr>
            <p:extLst/>
          </p:nvPr>
        </p:nvGraphicFramePr>
        <p:xfrm>
          <a:off x="838200" y="4267676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9" name="Content Placeholder 3"/>
          <p:cNvGraphicFramePr>
            <a:graphicFrameLocks/>
          </p:cNvGraphicFramePr>
          <p:nvPr>
            <p:extLst/>
          </p:nvPr>
        </p:nvGraphicFramePr>
        <p:xfrm>
          <a:off x="2196312" y="359646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F52B9ED-2EA3-D84C-9239-9FC6C67C486F}"/>
              </a:ext>
            </a:extLst>
          </p:cNvPr>
          <p:cNvSpPr txBox="1"/>
          <p:nvPr/>
        </p:nvSpPr>
        <p:spPr>
          <a:xfrm>
            <a:off x="6107667" y="247522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RR=.8/.2=4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326B13-5EA6-1A46-AEB6-B89427E67FC6}"/>
              </a:ext>
            </a:extLst>
          </p:cNvPr>
          <p:cNvSpPr txBox="1"/>
          <p:nvPr/>
        </p:nvSpPr>
        <p:spPr>
          <a:xfrm>
            <a:off x="6107666" y="411593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RR=.8/.2=4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917065-3B2E-5644-8E94-F4CDB5792AE0}"/>
              </a:ext>
            </a:extLst>
          </p:cNvPr>
          <p:cNvSpPr txBox="1"/>
          <p:nvPr/>
        </p:nvSpPr>
        <p:spPr>
          <a:xfrm rot="5400000">
            <a:off x="7299328" y="3201267"/>
            <a:ext cx="20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homogeneity</a:t>
            </a: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2C8A141F-DDA3-C441-8D6A-5A016EB402B8}"/>
              </a:ext>
            </a:extLst>
          </p:cNvPr>
          <p:cNvCxnSpPr>
            <a:stCxn id="42" idx="1"/>
            <a:endCxn id="32" idx="0"/>
          </p:cNvCxnSpPr>
          <p:nvPr/>
        </p:nvCxnSpPr>
        <p:spPr>
          <a:xfrm rot="16200000" flipH="1" flipV="1">
            <a:off x="7464307" y="1635531"/>
            <a:ext cx="93953" cy="1585423"/>
          </a:xfrm>
          <a:prstGeom prst="curvedConnector3">
            <a:avLst>
              <a:gd name="adj1" fmla="val -1433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32E245E6-8BD6-EF41-BAE8-390011784E33}"/>
              </a:ext>
            </a:extLst>
          </p:cNvPr>
          <p:cNvCxnSpPr>
            <a:stCxn id="42" idx="3"/>
            <a:endCxn id="33" idx="2"/>
          </p:cNvCxnSpPr>
          <p:nvPr/>
        </p:nvCxnSpPr>
        <p:spPr>
          <a:xfrm rot="5400000">
            <a:off x="7463950" y="3645221"/>
            <a:ext cx="94666" cy="1585424"/>
          </a:xfrm>
          <a:prstGeom prst="curvedConnector3">
            <a:avLst>
              <a:gd name="adj1" fmla="val 3414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>
            <a:grpSpLocks/>
          </p:cNvGrpSpPr>
          <p:nvPr/>
        </p:nvGrpSpPr>
        <p:grpSpPr bwMode="auto">
          <a:xfrm>
            <a:off x="2286000" y="1971567"/>
            <a:ext cx="5029200" cy="2733783"/>
            <a:chOff x="533400" y="1763714"/>
            <a:chExt cx="6400800" cy="422253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763714"/>
              <a:ext cx="6400800" cy="369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Box 3"/>
            <p:cNvSpPr txBox="1">
              <a:spLocks noChangeArrowheads="1"/>
            </p:cNvSpPr>
            <p:nvPr/>
          </p:nvSpPr>
          <p:spPr bwMode="auto">
            <a:xfrm>
              <a:off x="914400" y="5454651"/>
              <a:ext cx="3124200" cy="53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/>
                <a:t>Days since ART eligibility</a:t>
              </a:r>
            </a:p>
          </p:txBody>
        </p:sp>
      </p:grpSp>
      <p:sp>
        <p:nvSpPr>
          <p:cNvPr id="14" name="Rectangle 44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0159"/>
            <a:ext cx="82296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1399" tIns="45699" rIns="91399" bIns="45699" anchor="ctr">
            <a:noAutofit/>
          </a:bodyPr>
          <a:lstStyle>
            <a:lvl1pPr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Delays in ART Initiation among ART Eligible Patients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8350" y="126909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East Africa IeDEA Consortium</a:t>
            </a:r>
          </a:p>
        </p:txBody>
      </p:sp>
    </p:spTree>
    <p:extLst>
      <p:ext uri="{BB962C8B-B14F-4D97-AF65-F5344CB8AC3E}">
        <p14:creationId xmlns:p14="http://schemas.microsoft.com/office/powerpoint/2010/main" val="360091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8B12-8126-A640-872B-0A71D669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867C50-8D7A-6147-9278-AC4B6F7AA2EC}"/>
              </a:ext>
            </a:extLst>
          </p:cNvPr>
          <p:cNvSpPr/>
          <p:nvPr/>
        </p:nvSpPr>
        <p:spPr>
          <a:xfrm>
            <a:off x="457200" y="165735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Structural</a:t>
            </a:r>
          </a:p>
          <a:p>
            <a:pPr lvl="1"/>
            <a:r>
              <a:rPr lang="en-US" sz="1600" dirty="0"/>
              <a:t>Overnight processing of CD4 testing</a:t>
            </a:r>
          </a:p>
          <a:p>
            <a:pPr lvl="2"/>
            <a:r>
              <a:rPr lang="en-US" sz="1600" dirty="0"/>
              <a:t>Failure to return for second visit</a:t>
            </a:r>
          </a:p>
          <a:p>
            <a:r>
              <a:rPr lang="en-US" sz="1600" b="1" dirty="0"/>
              <a:t>Organizational</a:t>
            </a:r>
          </a:p>
          <a:p>
            <a:pPr lvl="1"/>
            <a:r>
              <a:rPr lang="en-US" sz="1600" dirty="0"/>
              <a:t>One size fits all counseling </a:t>
            </a:r>
          </a:p>
          <a:p>
            <a:pPr lvl="2"/>
            <a:r>
              <a:rPr lang="en-US" sz="1600" dirty="0"/>
              <a:t>“treatment supporter” and three pre-ART adherence visit requirements</a:t>
            </a:r>
          </a:p>
          <a:p>
            <a:r>
              <a:rPr lang="en-US" sz="1600" b="1" dirty="0"/>
              <a:t>Providers </a:t>
            </a:r>
          </a:p>
          <a:p>
            <a:pPr lvl="1"/>
            <a:r>
              <a:rPr lang="en-US" sz="1600" dirty="0"/>
              <a:t>Slow diffusion of new clinical research findings </a:t>
            </a:r>
          </a:p>
          <a:p>
            <a:pPr lvl="2"/>
            <a:r>
              <a:rPr lang="en-US" sz="1600" dirty="0"/>
              <a:t>Unaware of new data suggesting timing matters </a:t>
            </a:r>
            <a:r>
              <a:rPr lang="en-US" sz="1100" dirty="0"/>
              <a:t>(</a:t>
            </a:r>
            <a:r>
              <a:rPr lang="en-US" sz="1100" dirty="0" err="1"/>
              <a:t>Zolopa</a:t>
            </a:r>
            <a:r>
              <a:rPr lang="en-US" sz="1100" dirty="0"/>
              <a:t> 2009, </a:t>
            </a:r>
            <a:r>
              <a:rPr lang="en-US" sz="1100" dirty="0" err="1"/>
              <a:t>Havlir</a:t>
            </a:r>
            <a:r>
              <a:rPr lang="en-US" sz="1100" dirty="0"/>
              <a:t> 2011)</a:t>
            </a:r>
          </a:p>
          <a:p>
            <a:pPr lvl="2"/>
            <a:r>
              <a:rPr lang="en-US" sz="1600" dirty="0"/>
              <a:t>“ART is not an emergency”</a:t>
            </a:r>
          </a:p>
        </p:txBody>
      </p:sp>
    </p:spTree>
    <p:extLst>
      <p:ext uri="{BB962C8B-B14F-4D97-AF65-F5344CB8AC3E}">
        <p14:creationId xmlns:p14="http://schemas.microsoft.com/office/powerpoint/2010/main" val="383891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1950"/>
            <a:ext cx="5867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F3D82B21-7003-344A-816D-EA355D5BB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05" y="72656"/>
            <a:ext cx="6499790" cy="49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48A9882-BC06-1E44-9B8C-F07EE8166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34603"/>
            <a:ext cx="5562600" cy="3732481"/>
          </a:xfrm>
        </p:spPr>
      </p:pic>
    </p:spTree>
    <p:extLst>
      <p:ext uri="{BB962C8B-B14F-4D97-AF65-F5344CB8AC3E}">
        <p14:creationId xmlns:p14="http://schemas.microsoft.com/office/powerpoint/2010/main" val="789700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9ABCE1-5A8C-2143-97B3-B1E6C0D89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76" y="383415"/>
            <a:ext cx="4070847" cy="43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81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2492-52F9-DC49-8811-12AC53EC6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strategies for robust impact? Adaptive strategies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F0C3C-ACE8-184D-A464-EF2B5C022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8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12086" y="819150"/>
          <a:ext cx="8753475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2400" y="133350"/>
            <a:ext cx="8872847" cy="685800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Heterogeneity: Diverse Patient-Reported Reasons for Disengagement</a:t>
            </a:r>
            <a:endParaRPr lang="en-US" sz="2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931219"/>
            <a:ext cx="64008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266499"/>
            <a:ext cx="640080" cy="13716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0" y="1581150"/>
            <a:ext cx="609600" cy="1371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007" y="1209577"/>
            <a:ext cx="27441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Patients not in care (N=78)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4258" y="1200150"/>
            <a:ext cx="2988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Patients in care elsewhere (N=112)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01" y="800100"/>
            <a:ext cx="4768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43099" y="661600"/>
            <a:ext cx="11225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Structural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0451" y="799807"/>
            <a:ext cx="4768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5101" y="661307"/>
            <a:ext cx="8939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Clinical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1" y="799807"/>
            <a:ext cx="47681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22996" y="677331"/>
            <a:ext cx="1122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Psychosocial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795858"/>
            <a:ext cx="3028950" cy="220305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795858"/>
            <a:ext cx="3028950" cy="2203056"/>
          </a:xfrm>
        </p:spPr>
      </p:pic>
    </p:spTree>
    <p:extLst>
      <p:ext uri="{BB962C8B-B14F-4D97-AF65-F5344CB8AC3E}">
        <p14:creationId xmlns:p14="http://schemas.microsoft.com/office/powerpoint/2010/main" val="93901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8991600" cy="819150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“Multi-hit” Explanatory Framework for Engagement in Care</a:t>
            </a:r>
            <a:endParaRPr lang="en-US" sz="16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1" y="1200152"/>
            <a:ext cx="18217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Grieving and emotional distress (prioritization)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210300" y="3261124"/>
            <a:ext cx="317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Failure to find transportation back (access)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475346" y="133981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Insufficient personal resources (access)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52400" y="3469484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Worker burn out / staffing shortage (monitoring)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57201" y="4681848"/>
            <a:ext cx="5943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Quarrel with staff / communication (shared commitment)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133600" y="1600200"/>
            <a:ext cx="1219200" cy="285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1447800" y="3200400"/>
            <a:ext cx="1219200" cy="285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4267200" y="4343400"/>
            <a:ext cx="152400" cy="342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 flipV="1">
            <a:off x="5943600" y="3025239"/>
            <a:ext cx="457200" cy="114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5867400" y="1657350"/>
            <a:ext cx="6858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6482309" y="4774181"/>
            <a:ext cx="2661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charset="0"/>
                <a:ea typeface="MS PGothic" charset="0"/>
              </a:rPr>
              <a:t>Ware, Wyatt, Geng </a:t>
            </a:r>
            <a:r>
              <a:rPr lang="en-US" sz="1200" dirty="0" err="1">
                <a:latin typeface="Calibri" charset="0"/>
                <a:ea typeface="MS PGothic" charset="0"/>
              </a:rPr>
              <a:t>PLoS</a:t>
            </a:r>
            <a:r>
              <a:rPr lang="en-US" sz="1200" dirty="0">
                <a:latin typeface="Calibri" charset="0"/>
                <a:ea typeface="MS PGothic" charset="0"/>
              </a:rPr>
              <a:t> Medicine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904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6923"/>
            <a:ext cx="8686800" cy="91082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Informing an Intervention Strategy for Retention in HIV Care: No Silver Bullet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14550"/>
            <a:ext cx="8686800" cy="2819400"/>
          </a:xfrm>
        </p:spPr>
        <p:txBody>
          <a:bodyPr>
            <a:noAutofit/>
          </a:bodyPr>
          <a:lstStyle/>
          <a:p>
            <a:r>
              <a:rPr lang="en-US" sz="2000" dirty="0"/>
              <a:t>Not all patients need a retention intervention (fewer than thought): most patients are retained in care within today’s standard of care.</a:t>
            </a:r>
          </a:p>
          <a:p>
            <a:r>
              <a:rPr lang="en-US" sz="2000" dirty="0"/>
              <a:t>For patients who do lapse in retention, different patients face different types of barriers (e.g., structural, psychosocial, clinic-based)</a:t>
            </a:r>
          </a:p>
          <a:p>
            <a:r>
              <a:rPr lang="en-US" sz="2000" dirty="0"/>
              <a:t>Each episode of disengagement for a particular patient results from multiple barriers and the “rate limiting” barrier is not obvious</a:t>
            </a:r>
          </a:p>
          <a:p>
            <a:pPr marL="914400" lvl="1" indent="-514350">
              <a:buFont typeface="+mj-lt"/>
              <a:buAutoNum type="arabicPeriod"/>
            </a:pPr>
            <a:endParaRPr lang="en-US" sz="2000" i="1" dirty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5232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D821-832E-E440-899A-59F07983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Implications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9AA4B-FD4C-F94E-AA71-E547406251AD}"/>
              </a:ext>
            </a:extLst>
          </p:cNvPr>
          <p:cNvSpPr txBox="1">
            <a:spLocks/>
          </p:cNvSpPr>
          <p:nvPr/>
        </p:nvSpPr>
        <p:spPr>
          <a:xfrm>
            <a:off x="510363" y="1821418"/>
            <a:ext cx="8458200" cy="2784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“Multi-hit” theory explains why existing interventions have small effects (counseling, navigation, SMS, vouchers, outreach) since each only addresses some barriers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Blanket application of any one intervention is likely inefficient: may squander resources on patients who do not need help</a:t>
            </a:r>
          </a:p>
          <a:p>
            <a:r>
              <a:rPr lang="en-US" sz="1800" dirty="0"/>
              <a:t>Blanket application of any one intervention is likely not optimally effective: may only help some patients in need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No single intervention is optimally effective and efficient: </a:t>
            </a:r>
            <a:r>
              <a:rPr lang="en-US" sz="1800" i="1" dirty="0"/>
              <a:t>There is no silver bullet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9075A-84AF-CE47-AEF5-C9D012A54C8A}"/>
              </a:ext>
            </a:extLst>
          </p:cNvPr>
          <p:cNvSpPr txBox="1"/>
          <p:nvPr/>
        </p:nvSpPr>
        <p:spPr>
          <a:xfrm>
            <a:off x="5486400" y="11239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16129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Adaptive Strategies to Target Public Health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7350"/>
            <a:ext cx="8305800" cy="3200399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An adaptive, sequential strategy uses multiple interventions (each of which may have small effects) over time to maximize effectiveness  in the population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“Adaptive” because the intervention(s) a patients receives depend prior response</a:t>
            </a:r>
          </a:p>
          <a:p>
            <a:pPr marL="742950" lvl="2" indent="-342900"/>
            <a:r>
              <a:rPr lang="en-US" sz="1800" dirty="0"/>
              <a:t>Start with less effective but less toxic / less expensive intervention and then escalate (switch, augment) among those not responding well </a:t>
            </a:r>
          </a:p>
          <a:p>
            <a:r>
              <a:rPr lang="en-US" sz="1800" dirty="0"/>
              <a:t>Minimizes expenditures / toxicities for whom the initial intervention is sufficient (optimizing efficiency)</a:t>
            </a:r>
          </a:p>
          <a:p>
            <a:r>
              <a:rPr lang="en-US" sz="1800" dirty="0"/>
              <a:t>Intensifies support for those who need additional or alternative help (optimizing effectiveness)</a:t>
            </a:r>
          </a:p>
        </p:txBody>
      </p:sp>
    </p:spTree>
    <p:extLst>
      <p:ext uri="{BB962C8B-B14F-4D97-AF65-F5344CB8AC3E}">
        <p14:creationId xmlns:p14="http://schemas.microsoft.com/office/powerpoint/2010/main" val="3445096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6350"/>
            <a:ext cx="7714547" cy="3394075"/>
          </a:xfrm>
        </p:spPr>
      </p:pic>
      <p:sp>
        <p:nvSpPr>
          <p:cNvPr id="2" name="TextBox 1"/>
          <p:cNvSpPr txBox="1"/>
          <p:nvPr/>
        </p:nvSpPr>
        <p:spPr>
          <a:xfrm>
            <a:off x="1270454" y="133776"/>
            <a:ext cx="660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Sequential Multiple Assignment Randomized Trial </a:t>
            </a:r>
          </a:p>
          <a:p>
            <a:pPr algn="ctr"/>
            <a:r>
              <a:rPr lang="en-US" sz="2400" b="1" dirty="0"/>
              <a:t>to Enhance Retention in Care in Kenya</a:t>
            </a:r>
          </a:p>
        </p:txBody>
      </p:sp>
    </p:spTree>
    <p:extLst>
      <p:ext uri="{BB962C8B-B14F-4D97-AF65-F5344CB8AC3E}">
        <p14:creationId xmlns:p14="http://schemas.microsoft.com/office/powerpoint/2010/main" val="4130370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567009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57200" y="226695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371600" y="1523074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1143000" y="2068655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1828800" y="2239012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7813964" y="2135226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06854" y="270504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0.8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/>
          </p:nvPr>
        </p:nvGraphicFramePr>
        <p:xfrm>
          <a:off x="381000" y="3311130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/>
          </p:nvPr>
        </p:nvGraphicFramePr>
        <p:xfrm>
          <a:off x="2057400" y="3296079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9" name="TextBox 28"/>
          <p:cNvSpPr txBox="1"/>
          <p:nvPr/>
        </p:nvSpPr>
        <p:spPr>
          <a:xfrm rot="16200000">
            <a:off x="-411949" y="2119688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1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23616" y="3997635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60866" y="3318164"/>
            <a:ext cx="86545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05200" y="1619871"/>
            <a:ext cx="0" cy="32860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14800" y="447675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0.8</a:t>
            </a:r>
          </a:p>
        </p:txBody>
      </p:sp>
      <p:graphicFrame>
        <p:nvGraphicFramePr>
          <p:cNvPr id="34" name="Content Placeholder 3"/>
          <p:cNvGraphicFramePr>
            <a:graphicFrameLocks/>
          </p:cNvGraphicFramePr>
          <p:nvPr>
            <p:extLst/>
          </p:nvPr>
        </p:nvGraphicFramePr>
        <p:xfrm>
          <a:off x="6787654" y="1449425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8" name="Content Placeholder 3"/>
          <p:cNvGraphicFramePr>
            <a:graphicFrameLocks/>
          </p:cNvGraphicFramePr>
          <p:nvPr>
            <p:extLst/>
          </p:nvPr>
        </p:nvGraphicFramePr>
        <p:xfrm>
          <a:off x="7195817" y="1782177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9" name="Content Placeholder 3"/>
          <p:cNvGraphicFramePr>
            <a:graphicFrameLocks/>
          </p:cNvGraphicFramePr>
          <p:nvPr>
            <p:extLst/>
          </p:nvPr>
        </p:nvGraphicFramePr>
        <p:xfrm>
          <a:off x="4191000" y="3422945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5" name="Content Placeholder 3"/>
          <p:cNvGraphicFramePr>
            <a:graphicFrameLocks/>
          </p:cNvGraphicFramePr>
          <p:nvPr>
            <p:extLst/>
          </p:nvPr>
        </p:nvGraphicFramePr>
        <p:xfrm>
          <a:off x="4148695" y="4030950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6" name="Content Placeholder 3"/>
          <p:cNvGraphicFramePr>
            <a:graphicFrameLocks/>
          </p:cNvGraphicFramePr>
          <p:nvPr>
            <p:extLst/>
          </p:nvPr>
        </p:nvGraphicFramePr>
        <p:xfrm>
          <a:off x="4758295" y="4051500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425454" y="279875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0.8</a:t>
            </a:r>
          </a:p>
        </p:txBody>
      </p:sp>
      <p:graphicFrame>
        <p:nvGraphicFramePr>
          <p:cNvPr id="32" name="Content Placeholder 3"/>
          <p:cNvGraphicFramePr>
            <a:graphicFrameLocks/>
          </p:cNvGraphicFramePr>
          <p:nvPr>
            <p:extLst/>
          </p:nvPr>
        </p:nvGraphicFramePr>
        <p:xfrm>
          <a:off x="4114800" y="1428750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3" name="Content Placeholder 3"/>
          <p:cNvGraphicFramePr>
            <a:graphicFrameLocks/>
          </p:cNvGraphicFramePr>
          <p:nvPr>
            <p:extLst/>
          </p:nvPr>
        </p:nvGraphicFramePr>
        <p:xfrm>
          <a:off x="4072495" y="2036755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6" name="Content Placeholder 3"/>
          <p:cNvGraphicFramePr>
            <a:graphicFrameLocks/>
          </p:cNvGraphicFramePr>
          <p:nvPr>
            <p:extLst/>
          </p:nvPr>
        </p:nvGraphicFramePr>
        <p:xfrm>
          <a:off x="4682095" y="2057305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42" name="Content Placeholder 3"/>
          <p:cNvGraphicFramePr>
            <a:graphicFrameLocks/>
          </p:cNvGraphicFramePr>
          <p:nvPr>
            <p:extLst/>
          </p:nvPr>
        </p:nvGraphicFramePr>
        <p:xfrm>
          <a:off x="7405801" y="4136016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598691" y="470583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0.8</a:t>
            </a:r>
          </a:p>
        </p:txBody>
      </p:sp>
      <p:graphicFrame>
        <p:nvGraphicFramePr>
          <p:cNvPr id="47" name="Content Placeholder 3"/>
          <p:cNvGraphicFramePr>
            <a:graphicFrameLocks/>
          </p:cNvGraphicFramePr>
          <p:nvPr>
            <p:extLst/>
          </p:nvPr>
        </p:nvGraphicFramePr>
        <p:xfrm>
          <a:off x="6379491" y="3450215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49" name="Content Placeholder 3"/>
          <p:cNvGraphicFramePr>
            <a:graphicFrameLocks/>
          </p:cNvGraphicFramePr>
          <p:nvPr>
            <p:extLst/>
          </p:nvPr>
        </p:nvGraphicFramePr>
        <p:xfrm>
          <a:off x="6787654" y="3782967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0" name="Rectangle 49"/>
          <p:cNvSpPr/>
          <p:nvPr/>
        </p:nvSpPr>
        <p:spPr>
          <a:xfrm>
            <a:off x="609600" y="143530"/>
            <a:ext cx="8034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Strategies for Impact in Diverse Settings: </a:t>
            </a:r>
            <a:r>
              <a:rPr lang="en-US" sz="2800" b="1" dirty="0" err="1"/>
              <a:t>Adaptivity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971550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Adaptive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971550"/>
            <a:ext cx="179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Multicomponent</a:t>
            </a:r>
          </a:p>
        </p:txBody>
      </p:sp>
      <p:sp>
        <p:nvSpPr>
          <p:cNvPr id="16" name="Freeform 15"/>
          <p:cNvSpPr/>
          <p:nvPr/>
        </p:nvSpPr>
        <p:spPr>
          <a:xfrm>
            <a:off x="1267097" y="819150"/>
            <a:ext cx="5904412" cy="1440724"/>
          </a:xfrm>
          <a:custGeom>
            <a:avLst/>
            <a:gdLst>
              <a:gd name="connsiteX0" fmla="*/ 5904412 w 5904412"/>
              <a:gd name="connsiteY0" fmla="*/ 536254 h 1267774"/>
              <a:gd name="connsiteX1" fmla="*/ 1423852 w 5904412"/>
              <a:gd name="connsiteY1" fmla="*/ 26803 h 1267774"/>
              <a:gd name="connsiteX2" fmla="*/ 0 w 5904412"/>
              <a:gd name="connsiteY2" fmla="*/ 1267774 h 126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4412" h="1267774">
                <a:moveTo>
                  <a:pt x="5904412" y="536254"/>
                </a:moveTo>
                <a:cubicBezTo>
                  <a:pt x="4156166" y="220568"/>
                  <a:pt x="2407921" y="-95117"/>
                  <a:pt x="1423852" y="26803"/>
                </a:cubicBezTo>
                <a:cubicBezTo>
                  <a:pt x="439783" y="148723"/>
                  <a:pt x="219891" y="708248"/>
                  <a:pt x="0" y="1267774"/>
                </a:cubicBezTo>
              </a:path>
            </a:pathLst>
          </a:custGeom>
          <a:noFill/>
          <a:ln w="9525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51314" y="1474952"/>
            <a:ext cx="5159829" cy="824111"/>
          </a:xfrm>
          <a:custGeom>
            <a:avLst/>
            <a:gdLst>
              <a:gd name="connsiteX0" fmla="*/ 5159829 w 5159829"/>
              <a:gd name="connsiteY0" fmla="*/ 824111 h 824111"/>
              <a:gd name="connsiteX1" fmla="*/ 2455817 w 5159829"/>
              <a:gd name="connsiteY1" fmla="*/ 27277 h 824111"/>
              <a:gd name="connsiteX2" fmla="*/ 0 w 5159829"/>
              <a:gd name="connsiteY2" fmla="*/ 262408 h 82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9829" h="824111">
                <a:moveTo>
                  <a:pt x="5159829" y="824111"/>
                </a:moveTo>
                <a:cubicBezTo>
                  <a:pt x="4237808" y="472502"/>
                  <a:pt x="3315788" y="120894"/>
                  <a:pt x="2455817" y="27277"/>
                </a:cubicBezTo>
                <a:cubicBezTo>
                  <a:pt x="1595846" y="-66340"/>
                  <a:pt x="797923" y="98034"/>
                  <a:pt x="0" y="262408"/>
                </a:cubicBezTo>
              </a:path>
            </a:pathLst>
          </a:custGeom>
          <a:noFill/>
          <a:ln w="9525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854926" y="2756263"/>
            <a:ext cx="6270171" cy="615267"/>
          </a:xfrm>
          <a:custGeom>
            <a:avLst/>
            <a:gdLst>
              <a:gd name="connsiteX0" fmla="*/ 6270171 w 6270171"/>
              <a:gd name="connsiteY0" fmla="*/ 0 h 615267"/>
              <a:gd name="connsiteX1" fmla="*/ 1306285 w 6270171"/>
              <a:gd name="connsiteY1" fmla="*/ 613954 h 615267"/>
              <a:gd name="connsiteX2" fmla="*/ 0 w 6270171"/>
              <a:gd name="connsiteY2" fmla="*/ 130628 h 61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71" h="615267">
                <a:moveTo>
                  <a:pt x="6270171" y="0"/>
                </a:moveTo>
                <a:cubicBezTo>
                  <a:pt x="4310742" y="296091"/>
                  <a:pt x="2351313" y="592183"/>
                  <a:pt x="1306285" y="613954"/>
                </a:cubicBezTo>
                <a:cubicBezTo>
                  <a:pt x="261257" y="635725"/>
                  <a:pt x="130628" y="383176"/>
                  <a:pt x="0" y="130628"/>
                </a:cubicBezTo>
              </a:path>
            </a:pathLst>
          </a:custGeom>
          <a:noFill/>
          <a:ln w="9525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Content Placeholder 3"/>
          <p:cNvGraphicFramePr>
            <a:graphicFrameLocks/>
          </p:cNvGraphicFramePr>
          <p:nvPr>
            <p:extLst/>
          </p:nvPr>
        </p:nvGraphicFramePr>
        <p:xfrm>
          <a:off x="1295400" y="377643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56" name="Content Placeholder 3"/>
          <p:cNvGraphicFramePr>
            <a:graphicFrameLocks/>
          </p:cNvGraphicFramePr>
          <p:nvPr>
            <p:extLst/>
          </p:nvPr>
        </p:nvGraphicFramePr>
        <p:xfrm>
          <a:off x="838200" y="4267676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57" name="Content Placeholder 3"/>
          <p:cNvGraphicFramePr>
            <a:graphicFrameLocks/>
          </p:cNvGraphicFramePr>
          <p:nvPr>
            <p:extLst/>
          </p:nvPr>
        </p:nvGraphicFramePr>
        <p:xfrm>
          <a:off x="2133600" y="3943831"/>
          <a:ext cx="1219200" cy="7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9" name="Freeform 18"/>
          <p:cNvSpPr/>
          <p:nvPr/>
        </p:nvSpPr>
        <p:spPr>
          <a:xfrm>
            <a:off x="1802674" y="4637314"/>
            <a:ext cx="5891349" cy="422422"/>
          </a:xfrm>
          <a:custGeom>
            <a:avLst/>
            <a:gdLst>
              <a:gd name="connsiteX0" fmla="*/ 5891349 w 5891349"/>
              <a:gd name="connsiteY0" fmla="*/ 0 h 422422"/>
              <a:gd name="connsiteX1" fmla="*/ 2495006 w 5891349"/>
              <a:gd name="connsiteY1" fmla="*/ 418012 h 422422"/>
              <a:gd name="connsiteX2" fmla="*/ 0 w 5891349"/>
              <a:gd name="connsiteY2" fmla="*/ 182880 h 42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1349" h="422422">
                <a:moveTo>
                  <a:pt x="5891349" y="0"/>
                </a:moveTo>
                <a:cubicBezTo>
                  <a:pt x="4684123" y="193766"/>
                  <a:pt x="3476897" y="387532"/>
                  <a:pt x="2495006" y="418012"/>
                </a:cubicBezTo>
                <a:cubicBezTo>
                  <a:pt x="1513115" y="448492"/>
                  <a:pt x="756557" y="315686"/>
                  <a:pt x="0" y="182880"/>
                </a:cubicBezTo>
              </a:path>
            </a:pathLst>
          </a:custGeom>
          <a:noFill/>
          <a:ln w="9525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050869" y="4493623"/>
            <a:ext cx="404948" cy="378823"/>
          </a:xfrm>
          <a:custGeom>
            <a:avLst/>
            <a:gdLst>
              <a:gd name="connsiteX0" fmla="*/ 404948 w 404948"/>
              <a:gd name="connsiteY0" fmla="*/ 378823 h 378823"/>
              <a:gd name="connsiteX1" fmla="*/ 182880 w 404948"/>
              <a:gd name="connsiteY1" fmla="*/ 235131 h 378823"/>
              <a:gd name="connsiteX2" fmla="*/ 0 w 404948"/>
              <a:gd name="connsiteY2" fmla="*/ 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948" h="378823">
                <a:moveTo>
                  <a:pt x="404948" y="378823"/>
                </a:moveTo>
                <a:cubicBezTo>
                  <a:pt x="327659" y="338545"/>
                  <a:pt x="250371" y="298268"/>
                  <a:pt x="182880" y="235131"/>
                </a:cubicBezTo>
                <a:cubicBezTo>
                  <a:pt x="115389" y="171994"/>
                  <a:pt x="57694" y="85997"/>
                  <a:pt x="0" y="0"/>
                </a:cubicBezTo>
              </a:path>
            </a:pathLst>
          </a:custGeom>
          <a:noFill/>
          <a:ln w="9525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31878" y="4624251"/>
            <a:ext cx="106819" cy="235132"/>
          </a:xfrm>
          <a:custGeom>
            <a:avLst/>
            <a:gdLst>
              <a:gd name="connsiteX0" fmla="*/ 28442 w 106819"/>
              <a:gd name="connsiteY0" fmla="*/ 235132 h 235132"/>
              <a:gd name="connsiteX1" fmla="*/ 2316 w 106819"/>
              <a:gd name="connsiteY1" fmla="*/ 78378 h 235132"/>
              <a:gd name="connsiteX2" fmla="*/ 80693 w 106819"/>
              <a:gd name="connsiteY2" fmla="*/ 13063 h 235132"/>
              <a:gd name="connsiteX3" fmla="*/ 106819 w 106819"/>
              <a:gd name="connsiteY3" fmla="*/ 0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19" h="235132">
                <a:moveTo>
                  <a:pt x="28442" y="235132"/>
                </a:moveTo>
                <a:cubicBezTo>
                  <a:pt x="11025" y="175260"/>
                  <a:pt x="-6392" y="115389"/>
                  <a:pt x="2316" y="78378"/>
                </a:cubicBezTo>
                <a:cubicBezTo>
                  <a:pt x="11024" y="41367"/>
                  <a:pt x="63276" y="26126"/>
                  <a:pt x="80693" y="13063"/>
                </a:cubicBezTo>
                <a:cubicBezTo>
                  <a:pt x="98110" y="0"/>
                  <a:pt x="102464" y="0"/>
                  <a:pt x="106819" y="0"/>
                </a:cubicBezTo>
              </a:path>
            </a:pathLst>
          </a:custGeom>
          <a:noFill/>
          <a:ln w="9525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C06AC3-B64B-8A4F-933A-8E8B61A75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5" y="854075"/>
            <a:ext cx="3225383" cy="3394075"/>
          </a:xfrm>
          <a:ln>
            <a:solidFill>
              <a:schemeClr val="tx1"/>
            </a:solidFill>
          </a:ln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6E72A305-C7EC-C14C-9FEA-78826C96E103}"/>
              </a:ext>
            </a:extLst>
          </p:cNvPr>
          <p:cNvSpPr/>
          <p:nvPr/>
        </p:nvSpPr>
        <p:spPr>
          <a:xfrm>
            <a:off x="4419600" y="2170112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B9CF8-7D91-0949-B699-A6ADB705381C}"/>
              </a:ext>
            </a:extLst>
          </p:cNvPr>
          <p:cNvSpPr txBox="1"/>
          <p:nvPr/>
        </p:nvSpPr>
        <p:spPr>
          <a:xfrm>
            <a:off x="4800600" y="161607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26C34E-761E-F042-BFE7-0D57853A4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89009"/>
            <a:ext cx="22860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4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DEEFEE-3851-5840-94F9-72E5E013B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II: External Validity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7855DC8-B937-C04D-9E44-DB4CC1BFB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Proposition: Findings are not generalizable, but mechanisms might be</a:t>
            </a:r>
          </a:p>
        </p:txBody>
      </p:sp>
    </p:spTree>
    <p:extLst>
      <p:ext uri="{BB962C8B-B14F-4D97-AF65-F5344CB8AC3E}">
        <p14:creationId xmlns:p14="http://schemas.microsoft.com/office/powerpoint/2010/main" val="1010354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-5644" y="0"/>
            <a:ext cx="9149644" cy="666750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Intervention Mechanism: Transportability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92109" y="1014367"/>
            <a:ext cx="7892902" cy="38619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Hypothesizing and measurement of mechanism enables inference about results in one setting in another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Illustration from clinical medicine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Protease inhibitors have anti p. falciparum effect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Protease inhibitors alter kinetic of anti-malarial drugs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Mechanism informs generalizability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Direct anti-plasmodium effect </a:t>
            </a:r>
            <a:r>
              <a:rPr lang="en-US" sz="1600" dirty="0">
                <a:sym typeface="Wingdings" panose="05000000000000000000" pitchFamily="2" charset="2"/>
              </a:rPr>
              <a:t> effect is transportable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ym typeface="Wingdings" panose="05000000000000000000" pitchFamily="2" charset="2"/>
              </a:rPr>
              <a:t>Boosting </a:t>
            </a:r>
            <a:r>
              <a:rPr lang="en-US" sz="1600" dirty="0" err="1">
                <a:sym typeface="Wingdings" panose="05000000000000000000" pitchFamily="2" charset="2"/>
              </a:rPr>
              <a:t>coartem</a:t>
            </a:r>
            <a:r>
              <a:rPr lang="en-US" sz="1600" dirty="0">
                <a:sym typeface="Wingdings" panose="05000000000000000000" pitchFamily="2" charset="2"/>
              </a:rPr>
              <a:t>  not transportable to low prevalence settings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4644521"/>
            <a:ext cx="1476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Achan</a:t>
            </a:r>
            <a:r>
              <a:rPr lang="en-US" sz="800" dirty="0"/>
              <a:t> NEJM  2012;367:2110-8.</a:t>
            </a:r>
          </a:p>
        </p:txBody>
      </p:sp>
    </p:spTree>
    <p:extLst>
      <p:ext uri="{BB962C8B-B14F-4D97-AF65-F5344CB8AC3E}">
        <p14:creationId xmlns:p14="http://schemas.microsoft.com/office/powerpoint/2010/main" val="40577172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13D5-1CBF-AB41-BEEC-C7CA1986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2EC66B8D-01F7-394B-A22E-4998E77330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9421" y="169207"/>
            <a:ext cx="3505200" cy="4906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0D1A92-94D4-994B-AF4D-2F757C7020F9}"/>
              </a:ext>
            </a:extLst>
          </p:cNvPr>
          <p:cNvSpPr txBox="1"/>
          <p:nvPr/>
        </p:nvSpPr>
        <p:spPr>
          <a:xfrm>
            <a:off x="3048000" y="336371"/>
            <a:ext cx="284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First episode of malaria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E4A05-17C6-6E43-8C00-6B50332C7DCB}"/>
              </a:ext>
            </a:extLst>
          </p:cNvPr>
          <p:cNvSpPr txBox="1"/>
          <p:nvPr/>
        </p:nvSpPr>
        <p:spPr>
          <a:xfrm>
            <a:off x="3454943" y="2724150"/>
            <a:ext cx="223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Recurrent malaria</a:t>
            </a:r>
          </a:p>
        </p:txBody>
      </p:sp>
    </p:spTree>
    <p:extLst>
      <p:ext uri="{BB962C8B-B14F-4D97-AF65-F5344CB8AC3E}">
        <p14:creationId xmlns:p14="http://schemas.microsoft.com/office/powerpoint/2010/main" val="2086287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43706"/>
            <a:ext cx="5181600" cy="34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3" y="206375"/>
            <a:ext cx="6601015" cy="43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2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20C0-7AEA-7B43-A721-4807E6CB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64FCC-E935-5E4B-963B-0AAD4B14A31B}"/>
              </a:ext>
            </a:extLst>
          </p:cNvPr>
          <p:cNvSpPr txBox="1"/>
          <p:nvPr/>
        </p:nvSpPr>
        <p:spPr>
          <a:xfrm>
            <a:off x="152400" y="173355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Treatment as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E952E-B161-7A48-AA4D-A429386D1659}"/>
              </a:ext>
            </a:extLst>
          </p:cNvPr>
          <p:cNvSpPr txBox="1"/>
          <p:nvPr/>
        </p:nvSpPr>
        <p:spPr>
          <a:xfrm>
            <a:off x="2211134" y="2459311"/>
            <a:ext cx="213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Use (fidelity or adaptation)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3A9E0-5E16-F94D-AD7D-79BC54866993}"/>
              </a:ext>
            </a:extLst>
          </p:cNvPr>
          <p:cNvSpPr txBox="1"/>
          <p:nvPr/>
        </p:nvSpPr>
        <p:spPr>
          <a:xfrm>
            <a:off x="3553886" y="1839782"/>
            <a:ext cx="2259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Context (implementation factors)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D2D4174-F370-0F4B-87E3-FDAD663665B0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rot="5400000">
            <a:off x="3810030" y="1585530"/>
            <a:ext cx="342530" cy="14050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E2234F1B-CDF4-5448-8C6F-6944E635CC51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981200" y="1872050"/>
            <a:ext cx="229934" cy="72576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8687DC-E042-E547-9DD7-0BD647219ED9}"/>
              </a:ext>
            </a:extLst>
          </p:cNvPr>
          <p:cNvSpPr txBox="1"/>
          <p:nvPr/>
        </p:nvSpPr>
        <p:spPr>
          <a:xfrm>
            <a:off x="914400" y="310845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Facilitation model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47DA4F9-522C-BC4B-8E20-F85FED6AA97B}"/>
              </a:ext>
            </a:extLst>
          </p:cNvPr>
          <p:cNvCxnSpPr>
            <a:cxnSpLocks/>
            <a:stCxn id="14" idx="0"/>
            <a:endCxn id="5" idx="2"/>
          </p:cNvCxnSpPr>
          <p:nvPr/>
        </p:nvCxnSpPr>
        <p:spPr>
          <a:xfrm rot="5400000" flipH="1" flipV="1">
            <a:off x="2367718" y="2197392"/>
            <a:ext cx="372142" cy="14499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02D075F-F49E-9647-A2ED-26E73A2124C4}"/>
              </a:ext>
            </a:extLst>
          </p:cNvPr>
          <p:cNvSpPr txBox="1"/>
          <p:nvPr/>
        </p:nvSpPr>
        <p:spPr>
          <a:xfrm>
            <a:off x="4814106" y="3395637"/>
            <a:ext cx="1356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outcomes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28496-2DAB-934B-BE48-DDEC87AA67A6}"/>
              </a:ext>
            </a:extLst>
          </p:cNvPr>
          <p:cNvSpPr txBox="1"/>
          <p:nvPr/>
        </p:nvSpPr>
        <p:spPr>
          <a:xfrm>
            <a:off x="6055028" y="390346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Health outcomes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8CCBCEF6-373C-9D4D-9D44-09C8F4761DE1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4144368" y="2864399"/>
            <a:ext cx="936328" cy="4031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88390829-297A-3140-BC85-EF09BDFE3CAF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6170720" y="3534137"/>
            <a:ext cx="798708" cy="36933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FCC98A-BF57-DB4C-8FAE-22E1C0D4B29F}"/>
              </a:ext>
            </a:extLst>
          </p:cNvPr>
          <p:cNvSpPr txBox="1"/>
          <p:nvPr/>
        </p:nvSpPr>
        <p:spPr>
          <a:xfrm>
            <a:off x="6055028" y="25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86B712-0797-5445-8248-135D4694BD7D}"/>
              </a:ext>
            </a:extLst>
          </p:cNvPr>
          <p:cNvSpPr txBox="1"/>
          <p:nvPr/>
        </p:nvSpPr>
        <p:spPr>
          <a:xfrm>
            <a:off x="5609491" y="224382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Context (organizational factors)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C2A984-C25F-CF49-92C7-BCCC850AA972}"/>
              </a:ext>
            </a:extLst>
          </p:cNvPr>
          <p:cNvSpPr txBox="1"/>
          <p:nvPr/>
        </p:nvSpPr>
        <p:spPr>
          <a:xfrm>
            <a:off x="7180428" y="303529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Context (population characteristics)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7FE3AF91-8D1B-3C46-87F3-041C2240A783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5400000">
            <a:off x="5663077" y="2534822"/>
            <a:ext cx="690151" cy="10314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6FB43D0-B342-A840-9E73-083F7194F9A4}"/>
              </a:ext>
            </a:extLst>
          </p:cNvPr>
          <p:cNvCxnSpPr>
            <a:stCxn id="32" idx="2"/>
            <a:endCxn id="19" idx="0"/>
          </p:cNvCxnSpPr>
          <p:nvPr/>
        </p:nvCxnSpPr>
        <p:spPr>
          <a:xfrm rot="5400000">
            <a:off x="7328875" y="3137515"/>
            <a:ext cx="406506" cy="1125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785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works is actually two questions</a:t>
            </a:r>
          </a:p>
          <a:p>
            <a:r>
              <a:rPr lang="en-US" dirty="0"/>
              <a:t>Robust impact is the property of the intervention</a:t>
            </a:r>
          </a:p>
          <a:p>
            <a:r>
              <a:rPr lang="en-US" dirty="0"/>
              <a:t>Generalizability or external validity is the design</a:t>
            </a:r>
          </a:p>
        </p:txBody>
      </p:sp>
    </p:spTree>
    <p:extLst>
      <p:ext uri="{BB962C8B-B14F-4D97-AF65-F5344CB8AC3E}">
        <p14:creationId xmlns:p14="http://schemas.microsoft.com/office/powerpoint/2010/main" val="369854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7281-93E6-3145-9425-166C1965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effects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2DD7F-BC41-654B-8F96-F421580E39EE}"/>
              </a:ext>
            </a:extLst>
          </p:cNvPr>
          <p:cNvSpPr txBox="1"/>
          <p:nvPr/>
        </p:nvSpPr>
        <p:spPr>
          <a:xfrm>
            <a:off x="1372930" y="2255282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879B3-3BD5-F74B-9041-DDA8D50D6604}"/>
              </a:ext>
            </a:extLst>
          </p:cNvPr>
          <p:cNvSpPr txBox="1"/>
          <p:nvPr/>
        </p:nvSpPr>
        <p:spPr>
          <a:xfrm>
            <a:off x="4420930" y="3298210"/>
            <a:ext cx="105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Outcome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B8129908-1E6B-0447-BC02-E1F96E6939C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529913" y="2439948"/>
            <a:ext cx="1891017" cy="10429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7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7281-93E6-3145-9425-166C1965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effects in different contexts or settings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2DD7F-BC41-654B-8F96-F421580E39EE}"/>
              </a:ext>
            </a:extLst>
          </p:cNvPr>
          <p:cNvSpPr txBox="1"/>
          <p:nvPr/>
        </p:nvSpPr>
        <p:spPr>
          <a:xfrm>
            <a:off x="1372930" y="2255282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879B3-3BD5-F74B-9041-DDA8D50D6604}"/>
              </a:ext>
            </a:extLst>
          </p:cNvPr>
          <p:cNvSpPr txBox="1"/>
          <p:nvPr/>
        </p:nvSpPr>
        <p:spPr>
          <a:xfrm>
            <a:off x="4420930" y="3298210"/>
            <a:ext cx="105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D0CAA-40AB-8941-A111-6B20003C6025}"/>
              </a:ext>
            </a:extLst>
          </p:cNvPr>
          <p:cNvSpPr txBox="1"/>
          <p:nvPr/>
        </p:nvSpPr>
        <p:spPr>
          <a:xfrm>
            <a:off x="5563930" y="1885950"/>
            <a:ext cx="91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Context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745C2B35-C745-DD42-9DC2-094AAAE3F4AD}"/>
              </a:ext>
            </a:extLst>
          </p:cNvPr>
          <p:cNvCxnSpPr>
            <a:stCxn id="6" idx="2"/>
            <a:endCxn id="5" idx="0"/>
          </p:cNvCxnSpPr>
          <p:nvPr/>
        </p:nvCxnSpPr>
        <p:spPr>
          <a:xfrm rot="5400000">
            <a:off x="4961822" y="2239567"/>
            <a:ext cx="1042928" cy="107435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B8129908-1E6B-0447-BC02-E1F96E6939C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529913" y="2439948"/>
            <a:ext cx="1891017" cy="10429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0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20C0-7AEA-7B43-A721-4807E6CB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64FCC-E935-5E4B-963B-0AAD4B14A31B}"/>
              </a:ext>
            </a:extLst>
          </p:cNvPr>
          <p:cNvSpPr txBox="1"/>
          <p:nvPr/>
        </p:nvSpPr>
        <p:spPr>
          <a:xfrm>
            <a:off x="152400" y="173355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Treatment as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E952E-B161-7A48-AA4D-A429386D1659}"/>
              </a:ext>
            </a:extLst>
          </p:cNvPr>
          <p:cNvSpPr txBox="1"/>
          <p:nvPr/>
        </p:nvSpPr>
        <p:spPr>
          <a:xfrm>
            <a:off x="2211134" y="2459311"/>
            <a:ext cx="213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Use (fidelity or adaptation)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3A9E0-5E16-F94D-AD7D-79BC54866993}"/>
              </a:ext>
            </a:extLst>
          </p:cNvPr>
          <p:cNvSpPr txBox="1"/>
          <p:nvPr/>
        </p:nvSpPr>
        <p:spPr>
          <a:xfrm>
            <a:off x="3553886" y="1839782"/>
            <a:ext cx="2259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Context (implementation factors)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D2D4174-F370-0F4B-87E3-FDAD663665B0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rot="5400000">
            <a:off x="3810030" y="1585530"/>
            <a:ext cx="342530" cy="14050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E2234F1B-CDF4-5448-8C6F-6944E635CC51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981200" y="1872050"/>
            <a:ext cx="229934" cy="72576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8687DC-E042-E547-9DD7-0BD647219ED9}"/>
              </a:ext>
            </a:extLst>
          </p:cNvPr>
          <p:cNvSpPr txBox="1"/>
          <p:nvPr/>
        </p:nvSpPr>
        <p:spPr>
          <a:xfrm>
            <a:off x="914400" y="310845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Facilitation model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47DA4F9-522C-BC4B-8E20-F85FED6AA97B}"/>
              </a:ext>
            </a:extLst>
          </p:cNvPr>
          <p:cNvCxnSpPr>
            <a:cxnSpLocks/>
            <a:stCxn id="14" idx="0"/>
            <a:endCxn id="5" idx="2"/>
          </p:cNvCxnSpPr>
          <p:nvPr/>
        </p:nvCxnSpPr>
        <p:spPr>
          <a:xfrm rot="5400000" flipH="1" flipV="1">
            <a:off x="2367718" y="2197392"/>
            <a:ext cx="372142" cy="14499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02D075F-F49E-9647-A2ED-26E73A2124C4}"/>
              </a:ext>
            </a:extLst>
          </p:cNvPr>
          <p:cNvSpPr txBox="1"/>
          <p:nvPr/>
        </p:nvSpPr>
        <p:spPr>
          <a:xfrm>
            <a:off x="4814106" y="3395637"/>
            <a:ext cx="1356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outcomes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28496-2DAB-934B-BE48-DDEC87AA67A6}"/>
              </a:ext>
            </a:extLst>
          </p:cNvPr>
          <p:cNvSpPr txBox="1"/>
          <p:nvPr/>
        </p:nvSpPr>
        <p:spPr>
          <a:xfrm>
            <a:off x="6055028" y="390346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Health outcomes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8CCBCEF6-373C-9D4D-9D44-09C8F4761DE1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4144368" y="2864399"/>
            <a:ext cx="936328" cy="4031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88390829-297A-3140-BC85-EF09BDFE3CAF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6170720" y="3534137"/>
            <a:ext cx="798708" cy="36933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FCC98A-BF57-DB4C-8FAE-22E1C0D4B29F}"/>
              </a:ext>
            </a:extLst>
          </p:cNvPr>
          <p:cNvSpPr txBox="1"/>
          <p:nvPr/>
        </p:nvSpPr>
        <p:spPr>
          <a:xfrm>
            <a:off x="6055028" y="25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86B712-0797-5445-8248-135D4694BD7D}"/>
              </a:ext>
            </a:extLst>
          </p:cNvPr>
          <p:cNvSpPr txBox="1"/>
          <p:nvPr/>
        </p:nvSpPr>
        <p:spPr>
          <a:xfrm>
            <a:off x="5609491" y="224382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Context (organizational factors)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C2A984-C25F-CF49-92C7-BCCC850AA972}"/>
              </a:ext>
            </a:extLst>
          </p:cNvPr>
          <p:cNvSpPr txBox="1"/>
          <p:nvPr/>
        </p:nvSpPr>
        <p:spPr>
          <a:xfrm>
            <a:off x="7180428" y="303529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Context (population characteristics)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7FE3AF91-8D1B-3C46-87F3-041C2240A783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5400000">
            <a:off x="5663077" y="2534822"/>
            <a:ext cx="690151" cy="10314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6FB43D0-B342-A840-9E73-083F7194F9A4}"/>
              </a:ext>
            </a:extLst>
          </p:cNvPr>
          <p:cNvCxnSpPr>
            <a:stCxn id="32" idx="2"/>
            <a:endCxn id="19" idx="0"/>
          </p:cNvCxnSpPr>
          <p:nvPr/>
        </p:nvCxnSpPr>
        <p:spPr>
          <a:xfrm rot="5400000">
            <a:off x="7328875" y="3137515"/>
            <a:ext cx="406506" cy="1125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89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EEED6-6E7E-0741-9F9D-9CCDD8EBB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03441"/>
            <a:ext cx="5524500" cy="2340379"/>
          </a:xfrm>
          <a:prstGeom prst="rect">
            <a:avLst/>
          </a:prstGeom>
        </p:spPr>
      </p:pic>
      <p:pic>
        <p:nvPicPr>
          <p:cNvPr id="6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EB8DF2-4AFD-5749-B76E-E06C6680D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10555"/>
          <a:stretch/>
        </p:blipFill>
        <p:spPr>
          <a:xfrm>
            <a:off x="838200" y="1708430"/>
            <a:ext cx="1447800" cy="19304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EB73E-7C84-B34A-9738-BE60581AF368}"/>
              </a:ext>
            </a:extLst>
          </p:cNvPr>
          <p:cNvSpPr txBox="1"/>
          <p:nvPr/>
        </p:nvSpPr>
        <p:spPr>
          <a:xfrm>
            <a:off x="979320" y="361950"/>
            <a:ext cx="492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Interventions that work across settings and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6E4B2A-21C4-244F-B908-A567BB4A280F}"/>
              </a:ext>
            </a:extLst>
          </p:cNvPr>
          <p:cNvSpPr txBox="1"/>
          <p:nvPr/>
        </p:nvSpPr>
        <p:spPr>
          <a:xfrm>
            <a:off x="5257800" y="4292813"/>
            <a:ext cx="370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Knowledge that of whether things work in different settings and people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A614C28-CD5B-3948-A84D-3A9DFC025B8C}"/>
              </a:ext>
            </a:extLst>
          </p:cNvPr>
          <p:cNvCxnSpPr>
            <a:stCxn id="7" idx="2"/>
            <a:endCxn id="6" idx="0"/>
          </p:cNvCxnSpPr>
          <p:nvPr/>
        </p:nvCxnSpPr>
        <p:spPr>
          <a:xfrm rot="5400000">
            <a:off x="2012906" y="280476"/>
            <a:ext cx="977148" cy="18787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0AAA0643-A628-2C47-93CE-E10873AB1D27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6274098" y="3456173"/>
            <a:ext cx="448993" cy="122428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88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1DB4-03B9-4A43-A6FF-3478B848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82C41-D9B0-954F-81FA-BF32294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Robustness of interventions</a:t>
            </a:r>
          </a:p>
          <a:p>
            <a:r>
              <a:rPr lang="en-US" dirty="0"/>
              <a:t>External validity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5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2492-52F9-DC49-8811-12AC53EC6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621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Strategies for robust impact? Multicomponent interventions for implementation science</a:t>
            </a:r>
          </a:p>
        </p:txBody>
      </p:sp>
    </p:spTree>
    <p:extLst>
      <p:ext uri="{BB962C8B-B14F-4D97-AF65-F5344CB8AC3E}">
        <p14:creationId xmlns:p14="http://schemas.microsoft.com/office/powerpoint/2010/main" val="96509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1745</Words>
  <Application>Microsoft Macintosh PowerPoint</Application>
  <PresentationFormat>On-screen Show (16:9)</PresentationFormat>
  <Paragraphs>213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Week 6: External Validity and Robust Impact</vt:lpstr>
      <vt:lpstr>PowerPoint Presentation</vt:lpstr>
      <vt:lpstr>PowerPoint Presentation</vt:lpstr>
      <vt:lpstr>Treatment effects</vt:lpstr>
      <vt:lpstr>Treatment effects in different contexts or settings</vt:lpstr>
      <vt:lpstr>Levels of context</vt:lpstr>
      <vt:lpstr>PowerPoint Presentation</vt:lpstr>
      <vt:lpstr>Two problems</vt:lpstr>
      <vt:lpstr>Strategies for robust impact? Multicomponent interventions for implementation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Delays in ART Initiation among ART Eligible Patients</vt:lpstr>
      <vt:lpstr>Reasons…</vt:lpstr>
      <vt:lpstr>PowerPoint Presentation</vt:lpstr>
      <vt:lpstr>PowerPoint Presentation</vt:lpstr>
      <vt:lpstr>PowerPoint Presentation</vt:lpstr>
      <vt:lpstr>Other strategies for robust impact? Adaptive strategies </vt:lpstr>
      <vt:lpstr>PowerPoint Presentation</vt:lpstr>
      <vt:lpstr>PowerPoint Presentation</vt:lpstr>
      <vt:lpstr>PowerPoint Presentation</vt:lpstr>
      <vt:lpstr>Informing an Intervention Strategy for Retention in HIV Care: No Silver Bullet</vt:lpstr>
      <vt:lpstr>Implications</vt:lpstr>
      <vt:lpstr>Adaptive Strategies to Target Public Health Interventions</vt:lpstr>
      <vt:lpstr>PowerPoint Presentation</vt:lpstr>
      <vt:lpstr>PowerPoint Presentation</vt:lpstr>
      <vt:lpstr>Part II: External Validity</vt:lpstr>
      <vt:lpstr>PowerPoint Presentation</vt:lpstr>
      <vt:lpstr>PowerPoint Presentation</vt:lpstr>
      <vt:lpstr>PowerPoint Presentation</vt:lpstr>
      <vt:lpstr>PowerPoint Presentation</vt:lpstr>
      <vt:lpstr>Levels of context</vt:lpstr>
      <vt:lpstr>Conclusions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and Genealiablwe impact</dc:title>
  <dc:creator>Geng, Elvin</dc:creator>
  <cp:lastModifiedBy>Geng, Elvin</cp:lastModifiedBy>
  <cp:revision>18</cp:revision>
  <dcterms:created xsi:type="dcterms:W3CDTF">2016-03-19T20:42:12Z</dcterms:created>
  <dcterms:modified xsi:type="dcterms:W3CDTF">2019-05-10T15:16:47Z</dcterms:modified>
</cp:coreProperties>
</file>