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77"/>
  </p:notesMasterIdLst>
  <p:handoutMasterIdLst>
    <p:handoutMasterId r:id="rId78"/>
  </p:handoutMasterIdLst>
  <p:sldIdLst>
    <p:sldId id="406" r:id="rId7"/>
    <p:sldId id="523" r:id="rId8"/>
    <p:sldId id="520" r:id="rId9"/>
    <p:sldId id="504" r:id="rId10"/>
    <p:sldId id="584" r:id="rId11"/>
    <p:sldId id="511" r:id="rId12"/>
    <p:sldId id="519" r:id="rId13"/>
    <p:sldId id="521" r:id="rId14"/>
    <p:sldId id="512" r:id="rId15"/>
    <p:sldId id="517" r:id="rId16"/>
    <p:sldId id="506" r:id="rId17"/>
    <p:sldId id="508" r:id="rId18"/>
    <p:sldId id="509" r:id="rId19"/>
    <p:sldId id="513" r:id="rId20"/>
    <p:sldId id="514" r:id="rId21"/>
    <p:sldId id="524" r:id="rId22"/>
    <p:sldId id="527" r:id="rId23"/>
    <p:sldId id="528" r:id="rId24"/>
    <p:sldId id="529" r:id="rId25"/>
    <p:sldId id="530" r:id="rId26"/>
    <p:sldId id="531" r:id="rId27"/>
    <p:sldId id="532" r:id="rId28"/>
    <p:sldId id="533" r:id="rId29"/>
    <p:sldId id="579" r:id="rId30"/>
    <p:sldId id="538" r:id="rId31"/>
    <p:sldId id="539" r:id="rId32"/>
    <p:sldId id="540" r:id="rId33"/>
    <p:sldId id="541" r:id="rId34"/>
    <p:sldId id="542" r:id="rId35"/>
    <p:sldId id="543" r:id="rId36"/>
    <p:sldId id="544" r:id="rId37"/>
    <p:sldId id="545" r:id="rId38"/>
    <p:sldId id="546" r:id="rId39"/>
    <p:sldId id="547" r:id="rId40"/>
    <p:sldId id="548" r:id="rId41"/>
    <p:sldId id="549" r:id="rId42"/>
    <p:sldId id="550" r:id="rId43"/>
    <p:sldId id="551" r:id="rId44"/>
    <p:sldId id="552" r:id="rId45"/>
    <p:sldId id="553" r:id="rId46"/>
    <p:sldId id="554" r:id="rId47"/>
    <p:sldId id="555" r:id="rId48"/>
    <p:sldId id="556" r:id="rId49"/>
    <p:sldId id="557" r:id="rId50"/>
    <p:sldId id="558" r:id="rId51"/>
    <p:sldId id="559" r:id="rId52"/>
    <p:sldId id="560"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80" r:id="rId72"/>
    <p:sldId id="581" r:id="rId73"/>
    <p:sldId id="582" r:id="rId74"/>
    <p:sldId id="488" r:id="rId75"/>
    <p:sldId id="583" r:id="rId7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0" autoAdjust="0"/>
    <p:restoredTop sz="89011" autoAdjust="0"/>
  </p:normalViewPr>
  <p:slideViewPr>
    <p:cSldViewPr snapToGrid="0" snapToObjects="1" showGuides="1">
      <p:cViewPr varScale="1">
        <p:scale>
          <a:sx n="104" d="100"/>
          <a:sy n="104" d="100"/>
        </p:scale>
        <p:origin x="-888" y="-104"/>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5"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TFR in Uganda by location type, 1988 - 2011</a:t>
            </a:r>
          </a:p>
        </c:rich>
      </c:tx>
      <c:layout/>
      <c:overlay val="0"/>
    </c:title>
    <c:autoTitleDeleted val="0"/>
    <c:plotArea>
      <c:layout/>
      <c:lineChart>
        <c:grouping val="standard"/>
        <c:varyColors val="0"/>
        <c:ser>
          <c:idx val="0"/>
          <c:order val="0"/>
          <c:tx>
            <c:strRef>
              <c:f>Sheet3!$M$4</c:f>
              <c:strCache>
                <c:ptCount val="1"/>
                <c:pt idx="0">
                  <c:v>Urban</c:v>
                </c:pt>
              </c:strCache>
            </c:strRef>
          </c:tx>
          <c:marker>
            <c:symbol val="none"/>
          </c:marker>
          <c:cat>
            <c:numRef>
              <c:f>Sheet3!$L$5:$L$9</c:f>
              <c:numCache>
                <c:formatCode>General</c:formatCode>
                <c:ptCount val="5"/>
                <c:pt idx="0">
                  <c:v>1988.0</c:v>
                </c:pt>
                <c:pt idx="1">
                  <c:v>1995.0</c:v>
                </c:pt>
                <c:pt idx="2">
                  <c:v>2000.0</c:v>
                </c:pt>
                <c:pt idx="3">
                  <c:v>2006.0</c:v>
                </c:pt>
                <c:pt idx="4">
                  <c:v>2011.0</c:v>
                </c:pt>
              </c:numCache>
            </c:numRef>
          </c:cat>
          <c:val>
            <c:numRef>
              <c:f>Sheet3!$M$5:$M$9</c:f>
              <c:numCache>
                <c:formatCode>General</c:formatCode>
                <c:ptCount val="5"/>
                <c:pt idx="0">
                  <c:v>5.7</c:v>
                </c:pt>
                <c:pt idx="1">
                  <c:v>5.0</c:v>
                </c:pt>
                <c:pt idx="2">
                  <c:v>4.0</c:v>
                </c:pt>
                <c:pt idx="3">
                  <c:v>4.4</c:v>
                </c:pt>
                <c:pt idx="4">
                  <c:v>3.8</c:v>
                </c:pt>
              </c:numCache>
            </c:numRef>
          </c:val>
          <c:smooth val="0"/>
        </c:ser>
        <c:ser>
          <c:idx val="1"/>
          <c:order val="1"/>
          <c:tx>
            <c:strRef>
              <c:f>Sheet3!$N$4</c:f>
              <c:strCache>
                <c:ptCount val="1"/>
                <c:pt idx="0">
                  <c:v>Rural</c:v>
                </c:pt>
              </c:strCache>
            </c:strRef>
          </c:tx>
          <c:marker>
            <c:symbol val="none"/>
          </c:marker>
          <c:cat>
            <c:numRef>
              <c:f>Sheet3!$L$5:$L$9</c:f>
              <c:numCache>
                <c:formatCode>General</c:formatCode>
                <c:ptCount val="5"/>
                <c:pt idx="0">
                  <c:v>1988.0</c:v>
                </c:pt>
                <c:pt idx="1">
                  <c:v>1995.0</c:v>
                </c:pt>
                <c:pt idx="2">
                  <c:v>2000.0</c:v>
                </c:pt>
                <c:pt idx="3">
                  <c:v>2006.0</c:v>
                </c:pt>
                <c:pt idx="4">
                  <c:v>2011.0</c:v>
                </c:pt>
              </c:numCache>
            </c:numRef>
          </c:cat>
          <c:val>
            <c:numRef>
              <c:f>Sheet3!$N$5:$N$9</c:f>
              <c:numCache>
                <c:formatCode>General</c:formatCode>
                <c:ptCount val="5"/>
                <c:pt idx="0">
                  <c:v>7.6</c:v>
                </c:pt>
                <c:pt idx="1">
                  <c:v>7.2</c:v>
                </c:pt>
                <c:pt idx="2">
                  <c:v>7.4</c:v>
                </c:pt>
                <c:pt idx="3">
                  <c:v>7.1</c:v>
                </c:pt>
                <c:pt idx="4">
                  <c:v>6.8</c:v>
                </c:pt>
              </c:numCache>
            </c:numRef>
          </c:val>
          <c:smooth val="0"/>
        </c:ser>
        <c:dLbls>
          <c:showLegendKey val="0"/>
          <c:showVal val="0"/>
          <c:showCatName val="0"/>
          <c:showSerName val="0"/>
          <c:showPercent val="0"/>
          <c:showBubbleSize val="0"/>
        </c:dLbls>
        <c:marker val="1"/>
        <c:smooth val="0"/>
        <c:axId val="2106830408"/>
        <c:axId val="2106823016"/>
      </c:lineChart>
      <c:catAx>
        <c:axId val="2106830408"/>
        <c:scaling>
          <c:orientation val="minMax"/>
        </c:scaling>
        <c:delete val="0"/>
        <c:axPos val="b"/>
        <c:numFmt formatCode="General" sourceLinked="1"/>
        <c:majorTickMark val="out"/>
        <c:minorTickMark val="none"/>
        <c:tickLblPos val="nextTo"/>
        <c:txPr>
          <a:bodyPr/>
          <a:lstStyle/>
          <a:p>
            <a:pPr>
              <a:defRPr sz="1400"/>
            </a:pPr>
            <a:endParaRPr lang="en-US"/>
          </a:p>
        </c:txPr>
        <c:crossAx val="2106823016"/>
        <c:crosses val="autoZero"/>
        <c:auto val="1"/>
        <c:lblAlgn val="ctr"/>
        <c:lblOffset val="100"/>
        <c:noMultiLvlLbl val="0"/>
      </c:catAx>
      <c:valAx>
        <c:axId val="2106823016"/>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106830408"/>
        <c:crosses val="autoZero"/>
        <c:crossBetween val="between"/>
      </c:valAx>
    </c:plotArea>
    <c:legend>
      <c:legendPos val="r"/>
      <c:layout/>
      <c:overlay val="0"/>
      <c:txPr>
        <a:bodyPr/>
        <a:lstStyle/>
        <a:p>
          <a:pPr>
            <a:defRPr sz="1600"/>
          </a:pPr>
          <a:endParaRPr lang="en-US"/>
        </a:p>
      </c:txPr>
    </c:legend>
    <c:plotVisOnly val="1"/>
    <c:dispBlanksAs val="gap"/>
    <c:showDLblsOverMax val="0"/>
  </c:chart>
  <c:txPr>
    <a:bodyPr/>
    <a:lstStyle/>
    <a:p>
      <a:pPr>
        <a:defRPr>
          <a:latin typeface="Garamond"/>
          <a:cs typeface="Garamond"/>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en-US" sz="1600" dirty="0"/>
              <a:t>ANC and facility delivery by </a:t>
            </a:r>
            <a:r>
              <a:rPr lang="en-US" sz="1600" dirty="0" smtClean="0"/>
              <a:t>location, </a:t>
            </a:r>
            <a:r>
              <a:rPr lang="en-US" sz="1600" dirty="0"/>
              <a:t>Cambodia 2010</a:t>
            </a:r>
          </a:p>
        </c:rich>
      </c:tx>
      <c:layout/>
      <c:overlay val="0"/>
    </c:title>
    <c:autoTitleDeleted val="0"/>
    <c:plotArea>
      <c:layout/>
      <c:barChart>
        <c:barDir val="col"/>
        <c:grouping val="clustered"/>
        <c:varyColors val="0"/>
        <c:ser>
          <c:idx val="0"/>
          <c:order val="0"/>
          <c:tx>
            <c:strRef>
              <c:f>Sheet1!$A$3</c:f>
              <c:strCache>
                <c:ptCount val="1"/>
                <c:pt idx="0">
                  <c:v>Facility delivery</c:v>
                </c:pt>
              </c:strCache>
            </c:strRef>
          </c:tx>
          <c:spPr>
            <a:solidFill>
              <a:schemeClr val="accent5"/>
            </a:solidFill>
          </c:spPr>
          <c:invertIfNegative val="0"/>
          <c:cat>
            <c:strRef>
              <c:f>Sheet1!$B$2:$D$2</c:f>
              <c:strCache>
                <c:ptCount val="3"/>
                <c:pt idx="0">
                  <c:v>Phnom Penh</c:v>
                </c:pt>
                <c:pt idx="1">
                  <c:v>Other urban</c:v>
                </c:pt>
                <c:pt idx="2">
                  <c:v>Rural</c:v>
                </c:pt>
              </c:strCache>
            </c:strRef>
          </c:cat>
          <c:val>
            <c:numRef>
              <c:f>Sheet1!$B$3:$D$3</c:f>
              <c:numCache>
                <c:formatCode>General</c:formatCode>
                <c:ptCount val="3"/>
                <c:pt idx="0">
                  <c:v>0.958</c:v>
                </c:pt>
                <c:pt idx="1">
                  <c:v>0.787</c:v>
                </c:pt>
                <c:pt idx="2">
                  <c:v>0.51</c:v>
                </c:pt>
              </c:numCache>
            </c:numRef>
          </c:val>
        </c:ser>
        <c:ser>
          <c:idx val="1"/>
          <c:order val="1"/>
          <c:tx>
            <c:strRef>
              <c:f>Sheet1!$A$4</c:f>
              <c:strCache>
                <c:ptCount val="1"/>
                <c:pt idx="0">
                  <c:v>Attended ANC by 3 mo.</c:v>
                </c:pt>
              </c:strCache>
            </c:strRef>
          </c:tx>
          <c:invertIfNegative val="0"/>
          <c:cat>
            <c:strRef>
              <c:f>Sheet1!$B$2:$D$2</c:f>
              <c:strCache>
                <c:ptCount val="3"/>
                <c:pt idx="0">
                  <c:v>Phnom Penh</c:v>
                </c:pt>
                <c:pt idx="1">
                  <c:v>Other urban</c:v>
                </c:pt>
                <c:pt idx="2">
                  <c:v>Rural</c:v>
                </c:pt>
              </c:strCache>
            </c:strRef>
          </c:cat>
          <c:val>
            <c:numRef>
              <c:f>Sheet1!$B$4:$D$4</c:f>
              <c:numCache>
                <c:formatCode>General</c:formatCode>
                <c:ptCount val="3"/>
                <c:pt idx="0">
                  <c:v>0.838</c:v>
                </c:pt>
                <c:pt idx="1">
                  <c:v>0.676</c:v>
                </c:pt>
                <c:pt idx="2">
                  <c:v>0.563</c:v>
                </c:pt>
              </c:numCache>
            </c:numRef>
          </c:val>
        </c:ser>
        <c:dLbls>
          <c:showLegendKey val="0"/>
          <c:showVal val="0"/>
          <c:showCatName val="0"/>
          <c:showSerName val="0"/>
          <c:showPercent val="0"/>
          <c:showBubbleSize val="0"/>
        </c:dLbls>
        <c:gapWidth val="150"/>
        <c:axId val="-2111223992"/>
        <c:axId val="-2111235576"/>
      </c:barChart>
      <c:catAx>
        <c:axId val="-2111223992"/>
        <c:scaling>
          <c:orientation val="minMax"/>
        </c:scaling>
        <c:delete val="0"/>
        <c:axPos val="b"/>
        <c:numFmt formatCode="General" sourceLinked="0"/>
        <c:majorTickMark val="out"/>
        <c:minorTickMark val="none"/>
        <c:tickLblPos val="nextTo"/>
        <c:txPr>
          <a:bodyPr/>
          <a:lstStyle/>
          <a:p>
            <a:pPr>
              <a:defRPr sz="1400"/>
            </a:pPr>
            <a:endParaRPr lang="en-US"/>
          </a:p>
        </c:txPr>
        <c:crossAx val="-2111235576"/>
        <c:crosses val="autoZero"/>
        <c:auto val="1"/>
        <c:lblAlgn val="ctr"/>
        <c:lblOffset val="100"/>
        <c:noMultiLvlLbl val="0"/>
      </c:catAx>
      <c:valAx>
        <c:axId val="-2111235576"/>
        <c:scaling>
          <c:orientation val="minMax"/>
          <c:max val="1.0"/>
        </c:scaling>
        <c:delete val="0"/>
        <c:axPos val="l"/>
        <c:majorGridlines/>
        <c:numFmt formatCode="General" sourceLinked="1"/>
        <c:majorTickMark val="out"/>
        <c:minorTickMark val="none"/>
        <c:tickLblPos val="nextTo"/>
        <c:crossAx val="-2111223992"/>
        <c:crosses val="autoZero"/>
        <c:crossBetween val="between"/>
      </c:valAx>
    </c:plotArea>
    <c:legend>
      <c:legendPos val="r"/>
      <c:layout/>
      <c:overlay val="0"/>
      <c:txPr>
        <a:bodyPr/>
        <a:lstStyle/>
        <a:p>
          <a:pPr>
            <a:defRPr sz="1400"/>
          </a:pPr>
          <a:endParaRPr lang="en-US"/>
        </a:p>
      </c:txPr>
    </c:legend>
    <c:plotVisOnly val="1"/>
    <c:dispBlanksAs val="gap"/>
    <c:showDLblsOverMax val="0"/>
  </c:chart>
  <c:txPr>
    <a:bodyPr/>
    <a:lstStyle/>
    <a:p>
      <a:pPr>
        <a:defRPr>
          <a:latin typeface="Garamond"/>
          <a:cs typeface="Garamond"/>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6.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smtClean="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10/18/17</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10/18/17</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10/18/17</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Urban transition closely tied</a:t>
            </a:r>
            <a:r>
              <a:rPr lang="en-US" baseline="0" dirty="0" smtClean="0"/>
              <a:t> to migration</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I</a:t>
            </a:r>
            <a:r>
              <a:rPr lang="en-US" sz="1200" kern="1200" dirty="0" smtClean="0">
                <a:solidFill>
                  <a:schemeClr val="tx1"/>
                </a:solidFill>
                <a:latin typeface="Arial" pitchFamily="34" charset="0"/>
                <a:ea typeface="+mn-ea"/>
                <a:cs typeface="Arial" pitchFamily="34" charset="0"/>
              </a:rPr>
              <a:t>n most countries, a large part of the urban population actually lives in relatively small towns and villages. The urban population may also be thought of more as nonagricultural than urban in the way that we in SF or other major cities</a:t>
            </a:r>
            <a:r>
              <a:rPr lang="en-US" sz="1200" kern="1200" baseline="0" dirty="0" smtClean="0">
                <a:solidFill>
                  <a:schemeClr val="tx1"/>
                </a:solidFill>
                <a:latin typeface="Arial" pitchFamily="34" charset="0"/>
                <a:ea typeface="+mn-ea"/>
                <a:cs typeface="Arial" pitchFamily="34" charset="0"/>
              </a:rPr>
              <a:t> in the US or other developed countries would think of it</a:t>
            </a:r>
          </a:p>
          <a:p>
            <a:pPr marL="0" indent="0">
              <a:buNone/>
            </a:pPr>
            <a:endParaRPr lang="en-US"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The urban transition represents the reorganization of human society from being predominantly rural and agricultural to being predominantly urban and non- agricultural (Firebaugh 1979) </a:t>
            </a:r>
            <a:endParaRPr lang="en-US" dirty="0" smtClean="0"/>
          </a:p>
          <a:p>
            <a:pPr marL="0" indent="0">
              <a:buNone/>
            </a:pPr>
            <a:endParaRPr lang="en-US" dirty="0" smtClean="0"/>
          </a:p>
          <a:p>
            <a:pPr marL="0" indent="0">
              <a:buNone/>
            </a:pPr>
            <a:r>
              <a:rPr lang="en-US" dirty="0" smtClean="0"/>
              <a:t>Source: Weeks, Montgomery</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4368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A key consideration</a:t>
            </a:r>
            <a:r>
              <a:rPr lang="en-US" baseline="0" dirty="0" smtClean="0"/>
              <a:t> in examining urbanization is the wide variation in definitions of what is urban, which varies by countries</a:t>
            </a:r>
          </a:p>
          <a:p>
            <a:endParaRPr lang="en-US" dirty="0" smtClean="0"/>
          </a:p>
          <a:p>
            <a:r>
              <a:rPr lang="en-US" dirty="0" smtClean="0"/>
              <a:t>Source: Population Reference Bureau </a:t>
            </a:r>
          </a:p>
          <a:p>
            <a:r>
              <a:rPr lang="en-US" dirty="0" smtClean="0"/>
              <a:t>http://</a:t>
            </a:r>
            <a:r>
              <a:rPr lang="en-US" dirty="0" err="1" smtClean="0"/>
              <a:t>www.prb.org</a:t>
            </a:r>
            <a:r>
              <a:rPr lang="en-US" dirty="0" smtClean="0"/>
              <a:t>/Publications/Articles/2009/</a:t>
            </a:r>
            <a:r>
              <a:rPr lang="en-US" dirty="0" err="1" smtClean="0"/>
              <a:t>urbanization.aspx</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860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Not long ago, the vast</a:t>
            </a:r>
            <a:r>
              <a:rPr lang="en-US" baseline="0" dirty="0" smtClean="0"/>
              <a:t> majority of the world’s population was rural</a:t>
            </a:r>
          </a:p>
          <a:p>
            <a:pPr marL="0" indent="0">
              <a:buNone/>
            </a:pPr>
            <a:r>
              <a:rPr lang="en-US" dirty="0" smtClean="0"/>
              <a:t>1850 = 2%</a:t>
            </a:r>
          </a:p>
          <a:p>
            <a:pPr marL="0" indent="0">
              <a:buNone/>
            </a:pPr>
            <a:r>
              <a:rPr lang="en-US" dirty="0" smtClean="0"/>
              <a:t>1900 = 6%</a:t>
            </a:r>
          </a:p>
          <a:p>
            <a:pPr marL="0" indent="0">
              <a:buNone/>
            </a:pPr>
            <a:r>
              <a:rPr lang="en-US" dirty="0" smtClean="0"/>
              <a:t>1950 = 16%</a:t>
            </a:r>
          </a:p>
          <a:p>
            <a:pPr marL="0" indent="0">
              <a:buNone/>
            </a:pPr>
            <a:endParaRPr lang="en-US"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dirty="0" smtClean="0"/>
              <a:t>In</a:t>
            </a:r>
            <a:r>
              <a:rPr lang="en-US" baseline="0" dirty="0" smtClean="0"/>
              <a:t> 1970s, most of the Americas, Europe already predominantly urban, with many over 80% urban</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230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49</a:t>
            </a:fld>
            <a:endParaRPr lang="en-US" dirty="0">
              <a:latin typeface="Arial" pitchFamily="34" charset="0"/>
              <a:cs typeface="Arial" pitchFamily="34" charset="0"/>
            </a:endParaRPr>
          </a:p>
        </p:txBody>
      </p:sp>
    </p:spTree>
    <p:extLst>
      <p:ext uri="{BB962C8B-B14F-4D97-AF65-F5344CB8AC3E}">
        <p14:creationId xmlns:p14="http://schemas.microsoft.com/office/powerpoint/2010/main" val="279878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50</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58570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0786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94505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38368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Natural</a:t>
            </a:r>
            <a:r>
              <a:rPr lang="en-US" sz="1200" kern="1200" baseline="0" dirty="0" smtClean="0">
                <a:solidFill>
                  <a:schemeClr val="tx1"/>
                </a:solidFill>
                <a:effectLst/>
                <a:latin typeface="Arial" pitchFamily="34" charset="0"/>
                <a:ea typeface="+mn-ea"/>
                <a:cs typeface="Arial" pitchFamily="34" charset="0"/>
              </a:rPr>
              <a:t> increase = excess of births over death, so for urban areas, the population increase that occurs due to higher fertility than mortality among urbanites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City populations also increase through migration, as new residents move from rural areas to urban areas. This might be internal or international</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Important from a heath policy perspective to understand what is driving population growth (or decline) in a specific urban area – </a:t>
            </a:r>
            <a:r>
              <a:rPr lang="en-US" sz="1200" kern="1200" baseline="0" dirty="0" err="1" smtClean="0">
                <a:solidFill>
                  <a:schemeClr val="tx1"/>
                </a:solidFill>
                <a:effectLst/>
                <a:latin typeface="Arial" pitchFamily="34" charset="0"/>
                <a:ea typeface="+mn-ea"/>
                <a:cs typeface="Arial" pitchFamily="34" charset="0"/>
              </a:rPr>
              <a:t>ie</a:t>
            </a:r>
            <a:r>
              <a:rPr lang="en-US" sz="1200" kern="1200" baseline="0" dirty="0" smtClean="0">
                <a:solidFill>
                  <a:schemeClr val="tx1"/>
                </a:solidFill>
                <a:effectLst/>
                <a:latin typeface="Arial" pitchFamily="34" charset="0"/>
                <a:ea typeface="+mn-ea"/>
                <a:cs typeface="Arial" pitchFamily="34" charset="0"/>
              </a:rPr>
              <a:t>, if migration is the major cause of growth, that might drive different planning than if it’s primarily through natural growth</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	- for example, distribution of population within the city will be different, so may  need to allocate health services differently, and migrants may have specific health needs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	- also means different age structure of population</a:t>
            </a: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Early cities had to be constantly replenished by migrants from the hinterlands, because they had higher death rates and lower birth rates than the countryside did, which usually resulted in an annual excess of deaths over births. The economically self-sustaining character of modern urban areas began with the transformation of economies based on agriculture (produced in the countryside) to those based on manufactured goods (produced in the city) and has expanded to those based on servicing the rest of the economy (and often located in the suburbs). Control of the economy made it far easier for cities to dominate rural areas politically and thus ensure their own continued existence in economic terms. (Weeks)</a:t>
            </a:r>
            <a:endParaRPr lang="en-US" dirty="0" smtClean="0"/>
          </a:p>
          <a:p>
            <a:endParaRPr lang="en-US" dirty="0" smtClean="0"/>
          </a:p>
          <a:p>
            <a:r>
              <a:rPr lang="en-US" dirty="0" smtClean="0"/>
              <a:t>Industrial</a:t>
            </a:r>
            <a:r>
              <a:rPr lang="en-US" baseline="0" dirty="0" smtClean="0"/>
              <a:t> Revolution created demand for higher population in urban areas </a:t>
            </a:r>
          </a:p>
          <a:p>
            <a:endParaRPr lang="en-US" baseline="0" dirty="0" smtClean="0"/>
          </a:p>
          <a:p>
            <a:r>
              <a:rPr lang="en-US" baseline="0" dirty="0" smtClean="0"/>
              <a:t>In OECD countries in the 1800s, urban growth due to in-migration (excess mortality in cities; pre-demographic transition globally – high fertility and high mortality in both urban, rural areas)</a:t>
            </a:r>
          </a:p>
          <a:p>
            <a:r>
              <a:rPr lang="en-US" baseline="0" dirty="0" smtClean="0"/>
              <a:t>As urbanization increased in LMICs in last few decades, natural increase was a major factor – in 1990s, accounted for 50-70% of growth in Africa, Asia &amp; LAC</a:t>
            </a:r>
          </a:p>
          <a:p>
            <a:r>
              <a:rPr lang="en-US" baseline="0" dirty="0" smtClean="0"/>
              <a:t>More recently, migration is playing a bigger role, as is reclassification (hard to compare over time and across countries due to changing definitions of urban)</a:t>
            </a:r>
          </a:p>
          <a:p>
            <a:pPr lvl="2"/>
            <a:r>
              <a:rPr lang="en-US" baseline="0" dirty="0" smtClean="0"/>
              <a:t>Migration increased in these regions, esp. internal</a:t>
            </a:r>
          </a:p>
          <a:p>
            <a:pPr lvl="2"/>
            <a:r>
              <a:rPr lang="en-US" baseline="0" dirty="0" smtClean="0"/>
              <a:t>Generally, better access to contraceptives and with higher cost of living, lower fertility in urban areas compared to rural, so migration plays a larger role in growth</a:t>
            </a:r>
          </a:p>
          <a:p>
            <a:pPr marL="285750" lvl="2" indent="0">
              <a:buNone/>
            </a:pPr>
            <a:endParaRPr lang="en-US" baseline="0" dirty="0" smtClean="0"/>
          </a:p>
          <a:p>
            <a:pPr marL="285750" lvl="2" indent="0">
              <a:buNone/>
            </a:pPr>
            <a:r>
              <a:rPr lang="en-US" baseline="0" dirty="0" smtClean="0"/>
              <a:t>Reclassification: annexation</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54</a:t>
            </a:fld>
            <a:endParaRPr lang="en-US" dirty="0">
              <a:latin typeface="Arial" pitchFamily="34" charset="0"/>
              <a:cs typeface="Arial" pitchFamily="34" charset="0"/>
            </a:endParaRPr>
          </a:p>
        </p:txBody>
      </p:sp>
    </p:spTree>
    <p:extLst>
      <p:ext uri="{BB962C8B-B14F-4D97-AF65-F5344CB8AC3E}">
        <p14:creationId xmlns:p14="http://schemas.microsoft.com/office/powerpoint/2010/main" val="411382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In developing countries, fertility decline usually has occurred earlier and faster in urban areas than in rural areas, for a variety of reasons, and in particular because of wider availability of modern contraception. Urban areas are also associated with higher levels of income, higher levels of education, and better access to mass media (</a:t>
            </a:r>
            <a:r>
              <a:rPr lang="en-US" sz="1200" kern="1200" dirty="0" err="1" smtClean="0">
                <a:solidFill>
                  <a:schemeClr val="tx1"/>
                </a:solidFill>
                <a:effectLst/>
                <a:latin typeface="Arial" pitchFamily="34" charset="0"/>
                <a:ea typeface="+mn-ea"/>
                <a:cs typeface="Arial" pitchFamily="34" charset="0"/>
              </a:rPr>
              <a:t>Rustein</a:t>
            </a:r>
            <a:r>
              <a:rPr lang="en-US" sz="1200" kern="1200" dirty="0" smtClean="0">
                <a:solidFill>
                  <a:schemeClr val="tx1"/>
                </a:solidFill>
                <a:effectLst/>
                <a:latin typeface="Arial" pitchFamily="34" charset="0"/>
                <a:ea typeface="+mn-ea"/>
                <a:cs typeface="Arial" pitchFamily="34" charset="0"/>
              </a:rPr>
              <a:t>, 2002; </a:t>
            </a:r>
            <a:r>
              <a:rPr lang="en-US" sz="1200" kern="1200" dirty="0" err="1" smtClean="0">
                <a:solidFill>
                  <a:schemeClr val="tx1"/>
                </a:solidFill>
                <a:effectLst/>
                <a:latin typeface="Arial" pitchFamily="34" charset="0"/>
                <a:ea typeface="+mn-ea"/>
                <a:cs typeface="Arial" pitchFamily="34" charset="0"/>
              </a:rPr>
              <a:t>Westoff</a:t>
            </a:r>
            <a:r>
              <a:rPr lang="en-US" sz="1200" kern="1200" dirty="0" smtClean="0">
                <a:solidFill>
                  <a:schemeClr val="tx1"/>
                </a:solidFill>
                <a:effectLst/>
                <a:latin typeface="Arial" pitchFamily="34" charset="0"/>
                <a:ea typeface="+mn-ea"/>
                <a:cs typeface="Arial" pitchFamily="34" charset="0"/>
              </a:rPr>
              <a:t> et al., 2011). </a:t>
            </a:r>
            <a:endParaRPr lang="en-US" dirty="0" smtClean="0"/>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Source: </a:t>
            </a:r>
            <a:r>
              <a:rPr lang="en-US" dirty="0" err="1" smtClean="0"/>
              <a:t>Garenne</a:t>
            </a:r>
            <a:r>
              <a:rPr lang="en-US" dirty="0" smtClean="0"/>
              <a:t>, Michel. DHS Analytical</a:t>
            </a:r>
            <a:r>
              <a:rPr lang="en-US" baseline="0" dirty="0" smtClean="0"/>
              <a:t> Study 42, </a:t>
            </a:r>
            <a:r>
              <a:rPr lang="en-US" sz="1200" b="1" kern="1200" dirty="0" smtClean="0">
                <a:solidFill>
                  <a:schemeClr val="tx1"/>
                </a:solidFill>
                <a:effectLst/>
                <a:latin typeface="Arial" pitchFamily="34" charset="0"/>
                <a:ea typeface="+mn-ea"/>
                <a:cs typeface="Arial" pitchFamily="34" charset="0"/>
              </a:rPr>
              <a:t>Trends in Marriage and Contraception in </a:t>
            </a:r>
            <a:r>
              <a:rPr lang="en-US" sz="1200" b="1" kern="1200" dirty="0" err="1" smtClean="0">
                <a:solidFill>
                  <a:schemeClr val="tx1"/>
                </a:solidFill>
                <a:effectLst/>
                <a:latin typeface="Arial" pitchFamily="34" charset="0"/>
                <a:ea typeface="+mn-ea"/>
                <a:cs typeface="Arial" pitchFamily="34" charset="0"/>
              </a:rPr>
              <a:t>sub-saharan</a:t>
            </a:r>
            <a:r>
              <a:rPr lang="en-US" sz="1200" b="1" kern="1200" dirty="0" smtClean="0">
                <a:solidFill>
                  <a:schemeClr val="tx1"/>
                </a:solidFill>
                <a:effectLst/>
                <a:latin typeface="Arial" pitchFamily="34" charset="0"/>
                <a:ea typeface="+mn-ea"/>
                <a:cs typeface="Arial" pitchFamily="34" charset="0"/>
              </a:rPr>
              <a:t> Africa: a Longitudinal perspective on factors of fertility decline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445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9142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As I’ll talk about later,</a:t>
            </a:r>
            <a:r>
              <a:rPr lang="en-US" baseline="0" dirty="0" smtClean="0"/>
              <a:t> mortality doesn’t necessarily decline in urban areas; in many cases, the causes become different. But on the whole, there are some factors that predict mortality decline in urban areas compared to rural</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808398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See </a:t>
            </a:r>
            <a:r>
              <a:rPr lang="en-US" dirty="0" err="1" smtClean="0"/>
              <a:t>Vries</a:t>
            </a:r>
            <a:r>
              <a:rPr lang="en-US" dirty="0" smtClean="0"/>
              <a:t> 1990, </a:t>
            </a:r>
            <a:r>
              <a:rPr lang="en-US" dirty="0" err="1" smtClean="0"/>
              <a:t>Lerch</a:t>
            </a:r>
            <a:r>
              <a:rPr lang="en-US" dirty="0" smtClean="0"/>
              <a:t> 2014</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8359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lnSpcReduction="10000"/>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Note NO urban decline, rural growth – everyone is urbanizing!</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Some</a:t>
            </a:r>
            <a:r>
              <a:rPr lang="en-US" sz="1200" baseline="0" dirty="0" smtClean="0"/>
              <a:t> developed countries, esp. Europe and Japan are experiencing overall population decline due to below replacement fertility</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Asia we see generally movement towards urban areas, and growth in those populations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Africa growth in both urban, rural</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Red = Africa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Green = Asia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Yellow</a:t>
            </a:r>
            <a:r>
              <a:rPr lang="en-US" sz="1200" baseline="0" dirty="0" smtClean="0"/>
              <a:t> = LAC</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Purple = North America, Europe</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Source: UN World Urbanization Prospects, 2014 Revision </a:t>
            </a:r>
          </a:p>
          <a:p>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004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92500" lnSpcReduction="20000"/>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The increase from 300 million urban inhabitants in developing countries in 1950 to 2.6 billion in 2010 (United Nations 2012) has outpaced the absorption capacity of labor markets and the develop- </a:t>
            </a:r>
            <a:r>
              <a:rPr lang="en-US" sz="1200" kern="1200" dirty="0" err="1" smtClean="0">
                <a:solidFill>
                  <a:schemeClr val="tx1"/>
                </a:solidFill>
                <a:effectLst/>
                <a:latin typeface="Arial" pitchFamily="34" charset="0"/>
                <a:ea typeface="+mn-ea"/>
                <a:cs typeface="Arial" pitchFamily="34" charset="0"/>
              </a:rPr>
              <a:t>ment</a:t>
            </a:r>
            <a:r>
              <a:rPr lang="en-US" sz="1200" kern="1200" dirty="0" smtClean="0">
                <a:solidFill>
                  <a:schemeClr val="tx1"/>
                </a:solidFill>
                <a:effectLst/>
                <a:latin typeface="Arial" pitchFamily="34" charset="0"/>
                <a:ea typeface="+mn-ea"/>
                <a:cs typeface="Arial" pitchFamily="34" charset="0"/>
              </a:rPr>
              <a:t> of infrastructure and social services, undermining public health and exacerbating the risks of environmental hazards (</a:t>
            </a:r>
            <a:r>
              <a:rPr lang="en-US" sz="1200" kern="1200" dirty="0" err="1" smtClean="0">
                <a:solidFill>
                  <a:schemeClr val="tx1"/>
                </a:solidFill>
                <a:effectLst/>
                <a:latin typeface="Arial" pitchFamily="34" charset="0"/>
                <a:ea typeface="+mn-ea"/>
                <a:cs typeface="Arial" pitchFamily="34" charset="0"/>
              </a:rPr>
              <a:t>Lerch</a:t>
            </a:r>
            <a:r>
              <a:rPr lang="en-US" sz="1200" kern="1200" dirty="0" smtClean="0">
                <a:solidFill>
                  <a:schemeClr val="tx1"/>
                </a:solidFill>
                <a:effectLst/>
                <a:latin typeface="Arial" pitchFamily="34" charset="0"/>
                <a:ea typeface="+mn-ea"/>
                <a:cs typeface="Arial" pitchFamily="34" charset="0"/>
              </a:rPr>
              <a:t>).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BUILT</a:t>
            </a:r>
            <a:r>
              <a:rPr lang="en-US" sz="1200" kern="1200" baseline="0" dirty="0" smtClean="0">
                <a:solidFill>
                  <a:schemeClr val="tx1"/>
                </a:solidFill>
                <a:effectLst/>
                <a:latin typeface="Arial" pitchFamily="34" charset="0"/>
                <a:ea typeface="+mn-ea"/>
                <a:cs typeface="Arial" pitchFamily="34" charset="0"/>
              </a:rPr>
              <a:t> ENVIRONMENT: </a:t>
            </a:r>
            <a:r>
              <a:rPr lang="en-US" sz="1200" kern="1200" dirty="0" smtClean="0">
                <a:solidFill>
                  <a:schemeClr val="tx1"/>
                </a:solidFill>
                <a:effectLst/>
                <a:latin typeface="Arial" pitchFamily="34" charset="0"/>
                <a:ea typeface="+mn-ea"/>
                <a:cs typeface="Arial" pitchFamily="34" charset="0"/>
              </a:rPr>
              <a:t>the physical transformation of the physical and natural environment that humans undertake in order to create a place where they can live. It includes the </a:t>
            </a:r>
            <a:r>
              <a:rPr lang="en-US" sz="1200" kern="1200" dirty="0" err="1" smtClean="0">
                <a:solidFill>
                  <a:schemeClr val="tx1"/>
                </a:solidFill>
                <a:effectLst/>
                <a:latin typeface="Arial" pitchFamily="34" charset="0"/>
                <a:ea typeface="+mn-ea"/>
                <a:cs typeface="Arial" pitchFamily="34" charset="0"/>
              </a:rPr>
              <a:t>infrastruc</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ture</a:t>
            </a:r>
            <a:r>
              <a:rPr lang="en-US" sz="1200" kern="1200" dirty="0" smtClean="0">
                <a:solidFill>
                  <a:schemeClr val="tx1"/>
                </a:solidFill>
                <a:effectLst/>
                <a:latin typeface="Arial" pitchFamily="34" charset="0"/>
                <a:ea typeface="+mn-ea"/>
                <a:cs typeface="Arial" pitchFamily="34" charset="0"/>
              </a:rPr>
              <a:t> for piped water and sewerage, electricity and other types of energy, roads, buildings, parks, and everything else that physically represents what we think of as a city. These neighborhoods represent the context in which much of life will be played out for its residents, and this is an interactive process in which the people help to shape the social and physical fabric of a neighborhood and, at the same time, the </a:t>
            </a:r>
            <a:r>
              <a:rPr lang="en-US" sz="1200" kern="1200" dirty="0" err="1" smtClean="0">
                <a:solidFill>
                  <a:schemeClr val="tx1"/>
                </a:solidFill>
                <a:effectLst/>
                <a:latin typeface="Arial" pitchFamily="34" charset="0"/>
                <a:ea typeface="+mn-ea"/>
                <a:cs typeface="Arial" pitchFamily="34" charset="0"/>
              </a:rPr>
              <a:t>na</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ture</a:t>
            </a:r>
            <a:r>
              <a:rPr lang="en-US" sz="1200" kern="1200" dirty="0" smtClean="0">
                <a:solidFill>
                  <a:schemeClr val="tx1"/>
                </a:solidFill>
                <a:effectLst/>
                <a:latin typeface="Arial" pitchFamily="34" charset="0"/>
                <a:ea typeface="+mn-ea"/>
                <a:cs typeface="Arial" pitchFamily="34" charset="0"/>
              </a:rPr>
              <a:t> of the neighborhood promotes or constrains the options that people have in life. </a:t>
            </a:r>
            <a:endParaRPr lang="en-US" dirty="0" smtClean="0"/>
          </a:p>
          <a:p>
            <a:endParaRPr lang="en-US" dirty="0" smtClean="0"/>
          </a:p>
          <a:p>
            <a:r>
              <a:rPr lang="en-US" sz="1200" kern="1200" dirty="0" smtClean="0">
                <a:solidFill>
                  <a:schemeClr val="tx1"/>
                </a:solidFill>
                <a:effectLst/>
                <a:latin typeface="Arial" pitchFamily="34" charset="0"/>
                <a:ea typeface="+mn-ea"/>
                <a:cs typeface="Arial" pitchFamily="34" charset="0"/>
              </a:rPr>
              <a:t>. Asia in particular is urbanizing quickly, and is expected to be almost two-thirds urban by 2050 (United Nations Department of Economic and Social Affairs, Population Division 2014). Rather than in megacities, much of this growth is expected to take place in small and medium size cities. These cities and towns tend have higher rates of poverty than large cities, often face shortages of health workers, and lack the physical and health infrastructure to accommodate large population growth (Montgomery 2009; Montgomery and </a:t>
            </a:r>
            <a:r>
              <a:rPr lang="en-US" sz="1200" kern="1200" dirty="0" err="1" smtClean="0">
                <a:solidFill>
                  <a:schemeClr val="tx1"/>
                </a:solidFill>
                <a:effectLst/>
                <a:latin typeface="Arial" pitchFamily="34" charset="0"/>
                <a:ea typeface="+mn-ea"/>
                <a:cs typeface="Arial" pitchFamily="34" charset="0"/>
              </a:rPr>
              <a:t>Ezeh</a:t>
            </a:r>
            <a:r>
              <a:rPr lang="en-US" sz="1200" kern="1200" dirty="0" smtClean="0">
                <a:solidFill>
                  <a:schemeClr val="tx1"/>
                </a:solidFill>
                <a:effectLst/>
                <a:latin typeface="Arial" pitchFamily="34" charset="0"/>
                <a:ea typeface="+mn-ea"/>
                <a:cs typeface="Arial" pitchFamily="34" charset="0"/>
              </a:rPr>
              <a:t> 2005a).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PLANNING AND POLICY CHALLENGE!</a:t>
            </a:r>
          </a:p>
          <a:p>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Crowding, for example, tends to promote the transmission of </a:t>
            </a:r>
            <a:r>
              <a:rPr lang="en-US" sz="1200" kern="1200" dirty="0" err="1" smtClean="0">
                <a:solidFill>
                  <a:schemeClr val="tx1"/>
                </a:solidFill>
                <a:effectLst/>
                <a:latin typeface="Arial" pitchFamily="34" charset="0"/>
                <a:ea typeface="+mn-ea"/>
                <a:cs typeface="Arial" pitchFamily="34" charset="0"/>
              </a:rPr>
              <a:t>infec</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tious</a:t>
            </a:r>
            <a:r>
              <a:rPr lang="en-US" sz="1200" kern="1200" dirty="0" smtClean="0">
                <a:solidFill>
                  <a:schemeClr val="tx1"/>
                </a:solidFill>
                <a:effectLst/>
                <a:latin typeface="Arial" pitchFamily="34" charset="0"/>
                <a:ea typeface="+mn-ea"/>
                <a:cs typeface="Arial" pitchFamily="34" charset="0"/>
              </a:rPr>
              <a:t> diseases like pneumonia, diarrhea, and tuberculosis (Unger and Riley 2007), and neighbors’ open defecation is negatively associated with child height (Spears 2013).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766630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smtClean="0"/>
          </a:p>
          <a:p>
            <a:r>
              <a:rPr lang="en-US" dirty="0" smtClean="0"/>
              <a:t>Source: Montgomery &amp; </a:t>
            </a:r>
            <a:r>
              <a:rPr lang="en-US" dirty="0" err="1" smtClean="0"/>
              <a:t>Ezeh</a:t>
            </a:r>
            <a:r>
              <a:rPr lang="en-US" dirty="0" smtClean="0"/>
              <a:t> 2005 in Handbook of</a:t>
            </a:r>
            <a:r>
              <a:rPr lang="en-US" baseline="0" dirty="0" smtClean="0"/>
              <a:t> Urban Health</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60</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4298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Arial" pitchFamily="34" charset="0"/>
                <a:ea typeface="+mn-ea"/>
                <a:cs typeface="Arial" pitchFamily="34" charset="0"/>
              </a:rPr>
              <a:t>Framework</a:t>
            </a:r>
            <a:r>
              <a:rPr lang="en-US" sz="1200" kern="1200" baseline="0" dirty="0" smtClean="0">
                <a:solidFill>
                  <a:schemeClr val="tx1"/>
                </a:solidFill>
                <a:effectLst/>
                <a:latin typeface="Arial" pitchFamily="34" charset="0"/>
                <a:ea typeface="+mn-ea"/>
                <a:cs typeface="Arial" pitchFamily="34" charset="0"/>
              </a:rPr>
              <a:t> for holistic well-being </a:t>
            </a:r>
            <a:endParaRPr lang="en-US" sz="1200" kern="1200" dirty="0" smtClean="0">
              <a:solidFill>
                <a:schemeClr val="tx1"/>
              </a:solidFill>
              <a:effectLst/>
              <a:latin typeface="Arial" pitchFamily="34" charset="0"/>
              <a:ea typeface="+mn-ea"/>
              <a:cs typeface="Arial" pitchFamily="34" charset="0"/>
            </a:endParaRPr>
          </a:p>
          <a:p>
            <a:pPr marL="0" indent="0">
              <a:buNone/>
            </a:pPr>
            <a:endParaRPr lang="en-US" sz="1200" kern="1200" dirty="0" smtClean="0">
              <a:solidFill>
                <a:schemeClr val="tx1"/>
              </a:solidFill>
              <a:effectLst/>
              <a:latin typeface="Arial" pitchFamily="34" charset="0"/>
              <a:ea typeface="+mn-ea"/>
              <a:cs typeface="Arial" pitchFamily="34" charset="0"/>
            </a:endParaRPr>
          </a:p>
          <a:p>
            <a:pPr marL="0" indent="0">
              <a:buNone/>
            </a:pPr>
            <a:r>
              <a:rPr lang="en-US" sz="1200" kern="1200" dirty="0" smtClean="0">
                <a:solidFill>
                  <a:schemeClr val="tx1"/>
                </a:solidFill>
                <a:effectLst/>
                <a:latin typeface="Arial" pitchFamily="34" charset="0"/>
                <a:ea typeface="+mn-ea"/>
                <a:cs typeface="Arial" pitchFamily="34" charset="0"/>
              </a:rPr>
              <a:t>Housing characteristics, such as building materials, ventilation, security and tenure, and exposure to environmental risks shape residents’ risk of communicable diseases and other diseases. Personal efficacy, as measured by one’s social networks and perceptions of inequality, shapes access to resources needed to navigate the urban health system and acquire health knowledge. Collective efficacy, as demonstrated by the presence of organizations, political voice, and political and institutional accountability, can serve to protect residents’ health as people work together to achieve collective needs. Montgomery posits that different combinations of these physical and social inputs are associated with health outcomes, and a holistic consideration of these factors is critical in understanding urban health access, outcomes, and disparities.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301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Historical evidence from Europe and North America shows that urban areas were characterized by an “urban penalty” (Kearns 1988) with mortality rates substantially higher in cities compared to rural areas, particularly for infants and children (Preston and Haines 1991; Gould 1998). These higher urban mortality rates were associated with the spread of communicable diseases due to high density, overcrowding and unsanitary conditions in cities, despite the greater availability of health facilities and higher overall incomes compared to rural areas (Gould 1998). By the 20 century this urban mortality </a:t>
            </a:r>
            <a:endParaRPr lang="en-US" dirty="0" smtClean="0"/>
          </a:p>
          <a:p>
            <a:r>
              <a:rPr lang="en-US" sz="1200" kern="1200" dirty="0" smtClean="0">
                <a:solidFill>
                  <a:schemeClr val="tx1"/>
                </a:solidFill>
                <a:effectLst/>
                <a:latin typeface="Arial" pitchFamily="34" charset="0"/>
                <a:ea typeface="+mn-ea"/>
                <a:cs typeface="Arial" pitchFamily="34" charset="0"/>
              </a:rPr>
              <a:t>penalty had been transformed into an urban advantage, due largely to improvements in public health and sanitation (Preston and Haines 1991; Haines 1995).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62</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45404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63</a:t>
            </a:fld>
            <a:endParaRPr lang="en-US" dirty="0">
              <a:latin typeface="Arial" pitchFamily="34" charset="0"/>
              <a:cs typeface="Arial" pitchFamily="34" charset="0"/>
            </a:endParaRPr>
          </a:p>
        </p:txBody>
      </p:sp>
    </p:spTree>
    <p:extLst>
      <p:ext uri="{BB962C8B-B14F-4D97-AF65-F5344CB8AC3E}">
        <p14:creationId xmlns:p14="http://schemas.microsoft.com/office/powerpoint/2010/main" val="521306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Examining the “Urban Advantage” in Maternal Health Care in Developing Countries, Mathews et al 2010 </a:t>
            </a:r>
            <a:r>
              <a:rPr lang="en-US" dirty="0" err="1" smtClean="0"/>
              <a:t>PLoS</a:t>
            </a:r>
            <a:r>
              <a:rPr lang="en-US" dirty="0" smtClean="0"/>
              <a:t> One</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5064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Neighborhood poverty and neighborhood affluence associate with health (Montgomery and </a:t>
            </a:r>
            <a:r>
              <a:rPr lang="en-US" dirty="0" err="1" smtClean="0"/>
              <a:t>Ezeh</a:t>
            </a:r>
            <a:r>
              <a:rPr lang="en-US" dirty="0" smtClean="0"/>
              <a:t> 2005a).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Social comparison plays an important role in psycho-social health, and includes relative SES; where the urban poor face repeated exposure to social inequalities, this may be internalized to their detriment (Montgomery and </a:t>
            </a:r>
            <a:r>
              <a:rPr lang="en-US" dirty="0" err="1" smtClean="0"/>
              <a:t>Ezeh</a:t>
            </a:r>
            <a:r>
              <a:rPr lang="en-US" dirty="0" smtClean="0"/>
              <a:t> 2005b; Pickett and Wilkinson 2015) . </a:t>
            </a:r>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solidFill>
                  <a:schemeClr val="accent5"/>
                </a:solidFill>
              </a:rPr>
              <a:t>Urban poor do not always live in poor neighborhoods</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4927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73538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pitchFamily="34" charset="0"/>
                <a:ea typeface="+mn-ea"/>
                <a:cs typeface="Arial" pitchFamily="34" charset="0"/>
              </a:rPr>
              <a:t>Slums are a clear manifestation of a poorly planned and managed urban sector and, in particular, a malfunctioning housing sector.</a:t>
            </a:r>
          </a:p>
          <a:p>
            <a:endParaRPr lang="en-US" sz="1200" kern="1200" dirty="0" smtClean="0">
              <a:solidFill>
                <a:schemeClr val="tx1"/>
              </a:solidFill>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Concentrated urban poverty and deprivation are often characterized by residential crowding, exposure to environmental hazards, and social fragmentation and exclusion (</a:t>
            </a:r>
            <a:r>
              <a:rPr lang="en-US" sz="1200" kern="1200" dirty="0" err="1" smtClean="0">
                <a:solidFill>
                  <a:schemeClr val="tx1"/>
                </a:solidFill>
                <a:effectLst/>
                <a:latin typeface="Arial" pitchFamily="34" charset="0"/>
                <a:ea typeface="+mn-ea"/>
                <a:cs typeface="Arial" pitchFamily="34" charset="0"/>
              </a:rPr>
              <a:t>Wratten</a:t>
            </a:r>
            <a:r>
              <a:rPr lang="en-US" sz="1200" kern="1200" dirty="0" smtClean="0">
                <a:solidFill>
                  <a:schemeClr val="tx1"/>
                </a:solidFill>
                <a:effectLst/>
                <a:latin typeface="Arial" pitchFamily="34" charset="0"/>
                <a:ea typeface="+mn-ea"/>
                <a:cs typeface="Arial" pitchFamily="34" charset="0"/>
              </a:rPr>
              <a:t> 1995)—a cluster of conditions frequently referred to with the catch-all term of “slum-dwelling.” (Nolan)</a:t>
            </a:r>
            <a:endParaRPr lang="en-US" dirty="0" smtClean="0"/>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These health problems are exacerbated by the illegality and social ex- </a:t>
            </a:r>
            <a:r>
              <a:rPr lang="en-US" dirty="0" err="1" smtClean="0"/>
              <a:t>clusion</a:t>
            </a:r>
            <a:r>
              <a:rPr lang="en-US" dirty="0" smtClean="0"/>
              <a:t> that tend to characterize slum settlements (de Snyder et al. 2011; </a:t>
            </a:r>
            <a:r>
              <a:rPr lang="en-US" dirty="0" err="1" smtClean="0"/>
              <a:t>Subbaraman</a:t>
            </a:r>
            <a:r>
              <a:rPr lang="en-US" dirty="0" smtClean="0"/>
              <a:t> et al. 2012), by poorly regulated and ineffective health services (</a:t>
            </a:r>
            <a:r>
              <a:rPr lang="en-US" dirty="0" err="1" smtClean="0"/>
              <a:t>Agarwal</a:t>
            </a:r>
            <a:r>
              <a:rPr lang="en-US" dirty="0" smtClean="0"/>
              <a:t> et al. 2007), by exposure to environmental hazards (Unger and Riley 2007), and, in the Indian case, by uncertainty regarding which level of government is responsible for protecting and promoting the health of the poorest urban residents (Nolan et al. 2014).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HOWEVER:</a:t>
            </a:r>
            <a:r>
              <a:rPr lang="en-US" baseline="0" dirty="0" smtClean="0"/>
              <a:t> multiple studies show that slum residents are not always poorest poor in terms of income; in megacities with large slum areas such as Mumbai and Nairobi, slum residents may include people classified as middle income</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baseline="0" dirty="0" smtClean="0"/>
              <a:t>Often have thriving micro-economies </a:t>
            </a:r>
            <a:endParaRPr lang="en-US" dirty="0" smtClean="0"/>
          </a:p>
          <a:p>
            <a:endParaRPr lang="en-US" dirty="0" smtClean="0"/>
          </a:p>
          <a:p>
            <a:r>
              <a:rPr lang="en-US" sz="1200" kern="1200" dirty="0" smtClean="0">
                <a:solidFill>
                  <a:schemeClr val="tx1"/>
                </a:solidFill>
                <a:latin typeface="Arial" pitchFamily="34" charset="0"/>
                <a:ea typeface="+mn-ea"/>
                <a:cs typeface="Arial" pitchFamily="34" charset="0"/>
              </a:rPr>
              <a:t>UN Habitat reports that the proportion of the urban population living in slums in the developing world has declined from 39·4% in 2000 to 29·7% in 2014, but the absolute numbers have grown and now stand at an incredible 881 million people. Slums occupy more than half of megacities like Mexico City, Mumbai, and Nairobi where </a:t>
            </a:r>
            <a:r>
              <a:rPr lang="en-US" sz="1200" kern="1200" dirty="0" err="1" smtClean="0">
                <a:solidFill>
                  <a:schemeClr val="tx1"/>
                </a:solidFill>
                <a:latin typeface="Arial" pitchFamily="34" charset="0"/>
                <a:ea typeface="+mn-ea"/>
                <a:cs typeface="Arial" pitchFamily="34" charset="0"/>
              </a:rPr>
              <a:t>urbanisation</a:t>
            </a:r>
            <a:r>
              <a:rPr lang="en-US" sz="1200" kern="1200" dirty="0" smtClean="0">
                <a:solidFill>
                  <a:schemeClr val="tx1"/>
                </a:solidFill>
                <a:latin typeface="Arial" pitchFamily="34" charset="0"/>
                <a:ea typeface="+mn-ea"/>
                <a:cs typeface="Arial" pitchFamily="34" charset="0"/>
              </a:rPr>
              <a:t> grows without adequate planning or infrastructure.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3352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Cotton, Cassandra. 2013. </a:t>
            </a:r>
            <a:r>
              <a:rPr lang="en-US" sz="1200" i="1" kern="1200" dirty="0" smtClean="0">
                <a:solidFill>
                  <a:schemeClr val="tx1"/>
                </a:solidFill>
                <a:effectLst/>
                <a:latin typeface="Arial" pitchFamily="34" charset="0"/>
                <a:ea typeface="+mn-ea"/>
                <a:cs typeface="Arial" pitchFamily="34" charset="0"/>
              </a:rPr>
              <a:t>Growing Up on the Edge: The Well-Being of Children and Youth in the Slums of Sub-Saharan Africa</a:t>
            </a:r>
            <a:r>
              <a:rPr lang="en-US" sz="1200" kern="1200" dirty="0" smtClean="0">
                <a:solidFill>
                  <a:schemeClr val="tx1"/>
                </a:solidFill>
                <a:effectLst/>
                <a:latin typeface="Arial" pitchFamily="34" charset="0"/>
                <a:ea typeface="+mn-ea"/>
                <a:cs typeface="Arial" pitchFamily="34" charset="0"/>
              </a:rPr>
              <a:t>. Montreal: Institute for the Study of International Development. Retrieved October 26, 2015 (http://</a:t>
            </a:r>
            <a:r>
              <a:rPr lang="en-US" sz="1200" kern="1200" dirty="0" err="1" smtClean="0">
                <a:solidFill>
                  <a:schemeClr val="tx1"/>
                </a:solidFill>
                <a:effectLst/>
                <a:latin typeface="Arial" pitchFamily="34" charset="0"/>
                <a:ea typeface="+mn-ea"/>
                <a:cs typeface="Arial" pitchFamily="34" charset="0"/>
              </a:rPr>
              <a:t>www.researchgate.net</a:t>
            </a:r>
            <a:r>
              <a:rPr lang="en-US" sz="1200" kern="1200" dirty="0" smtClean="0">
                <a:solidFill>
                  <a:schemeClr val="tx1"/>
                </a:solidFill>
                <a:effectLst/>
                <a:latin typeface="Arial" pitchFamily="34" charset="0"/>
                <a:ea typeface="+mn-ea"/>
                <a:cs typeface="Arial" pitchFamily="34" charset="0"/>
              </a:rPr>
              <a:t>/profile/</a:t>
            </a:r>
            <a:r>
              <a:rPr lang="en-US" sz="1200" kern="1200" dirty="0" err="1" smtClean="0">
                <a:solidFill>
                  <a:schemeClr val="tx1"/>
                </a:solidFill>
                <a:effectLst/>
                <a:latin typeface="Arial" pitchFamily="34" charset="0"/>
                <a:ea typeface="+mn-ea"/>
                <a:cs typeface="Arial" pitchFamily="34" charset="0"/>
              </a:rPr>
              <a:t>Cassandra_Cotton</a:t>
            </a:r>
            <a:r>
              <a:rPr lang="en-US" sz="1200" kern="1200" dirty="0" smtClean="0">
                <a:solidFill>
                  <a:schemeClr val="tx1"/>
                </a:solidFill>
                <a:effectLst/>
                <a:latin typeface="Arial" pitchFamily="34" charset="0"/>
                <a:ea typeface="+mn-ea"/>
                <a:cs typeface="Arial" pitchFamily="34" charset="0"/>
              </a:rPr>
              <a:t>/publication/261358342_Growing_Up_on_the_Edge_The_Well-Being_of_Children_and_Youth_in_the_Slums_of_Sub-Saharan_Africa/links/00463533edf3fda49d000000.pdf).</a:t>
            </a:r>
          </a:p>
          <a:p>
            <a:r>
              <a:rPr lang="en-US" sz="1200" kern="1200" dirty="0" err="1" smtClean="0">
                <a:solidFill>
                  <a:schemeClr val="tx1"/>
                </a:solidFill>
                <a:effectLst/>
                <a:latin typeface="Arial" pitchFamily="34" charset="0"/>
                <a:ea typeface="+mn-ea"/>
                <a:cs typeface="Arial" pitchFamily="34" charset="0"/>
              </a:rPr>
              <a:t>Ferdous</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Farzana</a:t>
            </a:r>
            <a:r>
              <a:rPr lang="en-US" sz="1200" kern="1200" dirty="0" smtClean="0">
                <a:solidFill>
                  <a:schemeClr val="tx1"/>
                </a:solidFill>
                <a:effectLst/>
                <a:latin typeface="Arial" pitchFamily="34" charset="0"/>
                <a:ea typeface="+mn-ea"/>
                <a:cs typeface="Arial" pitchFamily="34" charset="0"/>
              </a:rPr>
              <a:t> et al. 2014. “</a:t>
            </a:r>
            <a:r>
              <a:rPr lang="en-US" sz="1200" kern="1200" dirty="0" err="1" smtClean="0">
                <a:solidFill>
                  <a:schemeClr val="tx1"/>
                </a:solidFill>
                <a:effectLst/>
                <a:latin typeface="Arial" pitchFamily="34" charset="0"/>
                <a:ea typeface="+mn-ea"/>
                <a:cs typeface="Arial" pitchFamily="34" charset="0"/>
              </a:rPr>
              <a:t>Diarrhoea</a:t>
            </a:r>
            <a:r>
              <a:rPr lang="en-US" sz="1200" kern="1200" dirty="0" smtClean="0">
                <a:solidFill>
                  <a:schemeClr val="tx1"/>
                </a:solidFill>
                <a:effectLst/>
                <a:latin typeface="Arial" pitchFamily="34" charset="0"/>
                <a:ea typeface="+mn-ea"/>
                <a:cs typeface="Arial" pitchFamily="34" charset="0"/>
              </a:rPr>
              <a:t> in Slum Children: Observation from a Large </a:t>
            </a:r>
            <a:r>
              <a:rPr lang="en-US" sz="1200" kern="1200" dirty="0" err="1" smtClean="0">
                <a:solidFill>
                  <a:schemeClr val="tx1"/>
                </a:solidFill>
                <a:effectLst/>
                <a:latin typeface="Arial" pitchFamily="34" charset="0"/>
                <a:ea typeface="+mn-ea"/>
                <a:cs typeface="Arial" pitchFamily="34" charset="0"/>
              </a:rPr>
              <a:t>Diarrhoeal</a:t>
            </a:r>
            <a:r>
              <a:rPr lang="en-US" sz="1200" kern="1200" dirty="0" smtClean="0">
                <a:solidFill>
                  <a:schemeClr val="tx1"/>
                </a:solidFill>
                <a:effectLst/>
                <a:latin typeface="Arial" pitchFamily="34" charset="0"/>
                <a:ea typeface="+mn-ea"/>
                <a:cs typeface="Arial" pitchFamily="34" charset="0"/>
              </a:rPr>
              <a:t> Disease Hospital in Dhaka, Bangladesh.” </a:t>
            </a:r>
            <a:r>
              <a:rPr lang="en-US" sz="1200" i="1" kern="1200" dirty="0" smtClean="0">
                <a:solidFill>
                  <a:schemeClr val="tx1"/>
                </a:solidFill>
                <a:effectLst/>
                <a:latin typeface="Arial" pitchFamily="34" charset="0"/>
                <a:ea typeface="+mn-ea"/>
                <a:cs typeface="Arial" pitchFamily="34" charset="0"/>
              </a:rPr>
              <a:t>Tropical Medicine &amp; International Health</a:t>
            </a:r>
            <a:r>
              <a:rPr lang="en-US" sz="1200" kern="1200" dirty="0" smtClean="0">
                <a:solidFill>
                  <a:schemeClr val="tx1"/>
                </a:solidFill>
                <a:effectLst/>
                <a:latin typeface="Arial" pitchFamily="34" charset="0"/>
                <a:ea typeface="+mn-ea"/>
                <a:cs typeface="Arial" pitchFamily="34" charset="0"/>
              </a:rPr>
              <a:t> 19(10):1170–76.</a:t>
            </a:r>
          </a:p>
          <a:p>
            <a:r>
              <a:rPr lang="en-US" sz="1200" kern="1200" dirty="0" smtClean="0">
                <a:solidFill>
                  <a:schemeClr val="tx1"/>
                </a:solidFill>
                <a:effectLst/>
                <a:latin typeface="Arial" pitchFamily="34" charset="0"/>
                <a:ea typeface="+mn-ea"/>
                <a:cs typeface="Arial" pitchFamily="34" charset="0"/>
              </a:rPr>
              <a:t>Fink, </a:t>
            </a:r>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Isabel </a:t>
            </a:r>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and Kenneth Hill. 2014. “Slum Residence and Child Health in Developing Countries.” </a:t>
            </a:r>
            <a:r>
              <a:rPr lang="en-US" sz="1200" i="1" kern="1200" dirty="0" smtClean="0">
                <a:solidFill>
                  <a:schemeClr val="tx1"/>
                </a:solidFill>
                <a:effectLst/>
                <a:latin typeface="Arial" pitchFamily="34" charset="0"/>
                <a:ea typeface="+mn-ea"/>
                <a:cs typeface="Arial" pitchFamily="34" charset="0"/>
              </a:rPr>
              <a:t>Demography</a:t>
            </a:r>
            <a:r>
              <a:rPr lang="en-US" sz="1200" kern="1200" dirty="0" smtClean="0">
                <a:solidFill>
                  <a:schemeClr val="tx1"/>
                </a:solidFill>
                <a:effectLst/>
                <a:latin typeface="Arial" pitchFamily="34" charset="0"/>
                <a:ea typeface="+mn-ea"/>
                <a:cs typeface="Arial" pitchFamily="34" charset="0"/>
              </a:rPr>
              <a:t> 51(4):1175–97.</a:t>
            </a:r>
          </a:p>
          <a:p>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Isabel and Kenneth </a:t>
            </a:r>
            <a:r>
              <a:rPr lang="en-US" sz="1200" kern="1200" dirty="0" err="1" smtClean="0">
                <a:solidFill>
                  <a:schemeClr val="tx1"/>
                </a:solidFill>
                <a:effectLst/>
                <a:latin typeface="Arial" pitchFamily="34" charset="0"/>
                <a:ea typeface="+mn-ea"/>
                <a:cs typeface="Arial" pitchFamily="34" charset="0"/>
              </a:rPr>
              <a:t>Harttgen</a:t>
            </a:r>
            <a:r>
              <a:rPr lang="en-US" sz="1200" kern="1200" dirty="0" smtClean="0">
                <a:solidFill>
                  <a:schemeClr val="tx1"/>
                </a:solidFill>
                <a:effectLst/>
                <a:latin typeface="Arial" pitchFamily="34" charset="0"/>
                <a:ea typeface="+mn-ea"/>
                <a:cs typeface="Arial" pitchFamily="34" charset="0"/>
              </a:rPr>
              <a:t>. 2012. “Deadly Cities? Spatial Inequalities in Mortality in Sub-Saharan Africa.” </a:t>
            </a:r>
            <a:r>
              <a:rPr lang="en-US" sz="1200" i="1" kern="1200" dirty="0" smtClean="0">
                <a:solidFill>
                  <a:schemeClr val="tx1"/>
                </a:solidFill>
                <a:effectLst/>
                <a:latin typeface="Arial" pitchFamily="34" charset="0"/>
                <a:ea typeface="+mn-ea"/>
                <a:cs typeface="Arial" pitchFamily="34" charset="0"/>
              </a:rPr>
              <a:t>Population and Development Review</a:t>
            </a:r>
            <a:r>
              <a:rPr lang="en-US" sz="1200" kern="1200" dirty="0" smtClean="0">
                <a:solidFill>
                  <a:schemeClr val="tx1"/>
                </a:solidFill>
                <a:effectLst/>
                <a:latin typeface="Arial" pitchFamily="34" charset="0"/>
                <a:ea typeface="+mn-ea"/>
                <a:cs typeface="Arial" pitchFamily="34" charset="0"/>
              </a:rPr>
              <a:t> 38(3):469–86.</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68</a:t>
            </a:fld>
            <a:endParaRPr lang="en-US" dirty="0">
              <a:latin typeface="Arial" pitchFamily="34" charset="0"/>
              <a:cs typeface="Arial" pitchFamily="34" charset="0"/>
            </a:endParaRPr>
          </a:p>
        </p:txBody>
      </p:sp>
    </p:spTree>
    <p:extLst>
      <p:ext uri="{BB962C8B-B14F-4D97-AF65-F5344CB8AC3E}">
        <p14:creationId xmlns:p14="http://schemas.microsoft.com/office/powerpoint/2010/main" val="994725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Final boiler plate language: 2 versions</a:t>
            </a:r>
          </a:p>
          <a:p>
            <a:endParaRPr lang="en-US" dirty="0" smtClean="0"/>
          </a:p>
          <a:p>
            <a:r>
              <a:rPr lang="en-US" sz="1200" kern="1200" dirty="0" smtClean="0">
                <a:solidFill>
                  <a:schemeClr val="tx1"/>
                </a:solidFill>
                <a:latin typeface="Arial" pitchFamily="34" charset="0"/>
                <a:ea typeface="+mn-ea"/>
                <a:cs typeface="Arial" pitchFamily="34" charset="0"/>
              </a:rPr>
              <a:t>Through its singular focus on health, UCSF is leading revolutions in health.</a:t>
            </a:r>
          </a:p>
          <a:p>
            <a:r>
              <a:rPr lang="en-US" sz="1200" kern="1200" smtClean="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smtClean="0"/>
          </a:p>
          <a:p>
            <a:endParaRPr lang="en-US"/>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10/18/17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69</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865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REMITTANCES</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29</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1289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476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Clear increase</a:t>
            </a:r>
            <a:r>
              <a:rPr lang="en-US" baseline="0" dirty="0" smtClean="0"/>
              <a:t> in overall N migrants</a:t>
            </a:r>
          </a:p>
          <a:p>
            <a:r>
              <a:rPr lang="en-US" baseline="0" dirty="0" smtClean="0"/>
              <a:t>Notice uptick in female migrants: changing opportunities for women – increased female labor force participation</a:t>
            </a:r>
          </a:p>
          <a:p>
            <a:r>
              <a:rPr lang="en-US" baseline="0" dirty="0" smtClean="0"/>
              <a:t>Impacts sending families when a woman migrates</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8373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We</a:t>
            </a:r>
            <a:r>
              <a:rPr lang="en-US" baseline="0" dirty="0" smtClean="0"/>
              <a:t> see that it is working age adults who comprise a large proportion of the migrant population</a:t>
            </a:r>
          </a:p>
          <a:p>
            <a:endParaRPr lang="en-US" baseline="0" dirty="0" smtClean="0"/>
          </a:p>
          <a:p>
            <a:r>
              <a:rPr lang="en-US" baseline="0" dirty="0" smtClean="0"/>
              <a:t>I couldn’t find trends for internal migration (more difficult to track in </a:t>
            </a:r>
            <a:r>
              <a:rPr lang="en-US" baseline="0" dirty="0" err="1" smtClean="0"/>
              <a:t>plcaes</a:t>
            </a:r>
            <a:r>
              <a:rPr lang="en-US" baseline="0" dirty="0" smtClean="0"/>
              <a:t> without strong record keeping/registration systems</a:t>
            </a:r>
            <a:r>
              <a:rPr lang="is-IS" baseline="0" dirty="0" smtClean="0"/>
              <a:t>….IE many LMICs).... </a:t>
            </a:r>
            <a:r>
              <a:rPr lang="en-US" baseline="0" dirty="0" smtClean="0"/>
              <a:t>B</a:t>
            </a:r>
            <a:r>
              <a:rPr lang="is-IS" baseline="0" dirty="0" smtClean="0"/>
              <a:t>ut it’s obviously both more costly and more difficult in terms of visas/permissions/getting somewhere undocumented to go int’l, so chldren may be more likely to migrate internallly, vs. </a:t>
            </a:r>
            <a:r>
              <a:rPr lang="en-US" baseline="0" dirty="0" smtClean="0"/>
              <a:t>B</a:t>
            </a:r>
            <a:r>
              <a:rPr lang="is-IS" baseline="0" dirty="0" smtClean="0"/>
              <a:t>eing left behidn in the care of other relatives when a parent migrates internationally</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607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Arial" pitchFamily="34" charset="0"/>
              </a:rPr>
              <a:t>Integrating social epidemiology into immigrant health research: A cross-national</a:t>
            </a:r>
          </a:p>
          <a:p>
            <a:r>
              <a:rPr lang="en-US" sz="1200" b="0" i="0" u="none" strike="noStrike" kern="1200" baseline="0" dirty="0" smtClean="0">
                <a:solidFill>
                  <a:schemeClr val="tx1"/>
                </a:solidFill>
                <a:latin typeface="Arial" pitchFamily="34" charset="0"/>
                <a:ea typeface="+mn-ea"/>
                <a:cs typeface="Arial" pitchFamily="34" charset="0"/>
              </a:rPr>
              <a:t>Framework</a:t>
            </a:r>
          </a:p>
          <a:p>
            <a:r>
              <a:rPr lang="en-US" sz="1200" b="0" i="0" u="none" strike="noStrike" kern="1200" baseline="0" dirty="0" smtClean="0">
                <a:solidFill>
                  <a:schemeClr val="tx1"/>
                </a:solidFill>
                <a:latin typeface="Arial" pitchFamily="34" charset="0"/>
                <a:ea typeface="+mn-ea"/>
                <a:cs typeface="Arial" pitchFamily="34" charset="0"/>
              </a:rPr>
              <a:t>It’s </a:t>
            </a:r>
            <a:r>
              <a:rPr lang="en-US" sz="1200" b="0" i="0" u="none" strike="noStrike" kern="1200" baseline="0" dirty="0" err="1" smtClean="0">
                <a:solidFill>
                  <a:schemeClr val="tx1"/>
                </a:solidFill>
                <a:latin typeface="Arial" pitchFamily="34" charset="0"/>
                <a:ea typeface="+mn-ea"/>
                <a:cs typeface="Arial" pitchFamily="34" charset="0"/>
              </a:rPr>
              <a:t>compliated</a:t>
            </a:r>
            <a:r>
              <a:rPr lang="en-US" sz="1200" b="0" i="0" u="none" strike="noStrike" kern="1200" baseline="0" dirty="0" smtClean="0">
                <a:solidFill>
                  <a:schemeClr val="tx1"/>
                </a:solidFill>
                <a:latin typeface="Arial" pitchFamily="34" charset="0"/>
                <a:ea typeface="+mn-ea"/>
                <a:cs typeface="Arial" pitchFamily="34" charset="0"/>
              </a:rPr>
              <a:t>!</a:t>
            </a:r>
          </a:p>
          <a:p>
            <a:endParaRPr lang="en-US" sz="1200" baseline="0"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38</a:t>
            </a:fld>
            <a:endParaRPr lang="en-US" dirty="0">
              <a:latin typeface="Arial" pitchFamily="34" charset="0"/>
              <a:cs typeface="Arial" pitchFamily="34" charset="0"/>
            </a:endParaRPr>
          </a:p>
        </p:txBody>
      </p:sp>
    </p:spTree>
    <p:extLst>
      <p:ext uri="{BB962C8B-B14F-4D97-AF65-F5344CB8AC3E}">
        <p14:creationId xmlns:p14="http://schemas.microsoft.com/office/powerpoint/2010/main" val="45867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Emily trelaven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10/19/17</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0379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10/18/17</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10/18/17</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10/18/17</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10/18/17</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10/18/17</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10/18/17</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A1288-545C-6243-8B4D-1BE75AD0390A}"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a:t>
            </a:fld>
            <a:endParaRPr lang="en-US"/>
          </a:p>
        </p:txBody>
      </p:sp>
    </p:spTree>
    <p:extLst>
      <p:ext uri="{BB962C8B-B14F-4D97-AF65-F5344CB8AC3E}">
        <p14:creationId xmlns:p14="http://schemas.microsoft.com/office/powerpoint/2010/main" val="3718790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10/18/17</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smtClean="0"/>
              <a:t>Click to edit Master text styles</a:t>
            </a:r>
            <a:endParaRPr lang="en-US" dirty="0"/>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10/18/17</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10/18/17</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10/18/17</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10/18/17</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10/18/17</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10/18/17</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10/18/17</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10/18/17</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10/18/17</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Helen Diller Family</a:t>
            </a:r>
          </a:p>
          <a:p>
            <a:r>
              <a:rPr lang="en-US" sz="1000" dirty="0" smtClean="0">
                <a:solidFill>
                  <a:schemeClr val="bg1"/>
                </a:solidFill>
                <a:latin typeface="+mj-lt"/>
              </a:rPr>
              <a:t>Comprehensive </a:t>
            </a:r>
            <a:br>
              <a:rPr lang="en-US" sz="1000" dirty="0" smtClean="0">
                <a:solidFill>
                  <a:schemeClr val="bg1"/>
                </a:solidFill>
                <a:latin typeface="+mj-lt"/>
              </a:rPr>
            </a:br>
            <a:r>
              <a:rPr lang="en-US" sz="1000" dirty="0" smtClean="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School</a:t>
            </a:r>
            <a:br>
              <a:rPr lang="en-US" sz="1000" dirty="0" smtClean="0">
                <a:solidFill>
                  <a:schemeClr val="bg1"/>
                </a:solidFill>
                <a:latin typeface="+mj-lt"/>
              </a:rPr>
            </a:br>
            <a:r>
              <a:rPr lang="en-US" sz="1000" dirty="0" smtClean="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AIDS Research</a:t>
            </a:r>
            <a:r>
              <a:rPr lang="en-US" sz="1000" baseline="0" dirty="0" smtClean="0">
                <a:solidFill>
                  <a:schemeClr val="bg1"/>
                </a:solidFill>
                <a:latin typeface="+mj-lt"/>
              </a:rPr>
              <a:t> Institute at UCSF</a:t>
            </a:r>
            <a:endParaRPr lang="en-US" sz="1000" dirty="0" smtClean="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10/18/17</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10/18/17</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10/18/17</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10/18/17</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10/18/17</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10/18/17</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10/18/17</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10/18/17</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10/18/17</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10/18/17</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10/18/17</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10/18/17</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Helen Diller Family</a:t>
            </a:r>
          </a:p>
          <a:p>
            <a:r>
              <a:rPr lang="en-US" sz="900" dirty="0" smtClean="0">
                <a:solidFill>
                  <a:schemeClr val="bg1"/>
                </a:solidFill>
                <a:latin typeface="+mj-lt"/>
              </a:rPr>
              <a:t>Comprehensive </a:t>
            </a:r>
            <a:br>
              <a:rPr lang="en-US" sz="900" dirty="0" smtClean="0">
                <a:solidFill>
                  <a:schemeClr val="bg1"/>
                </a:solidFill>
                <a:latin typeface="+mj-lt"/>
              </a:rPr>
            </a:br>
            <a:r>
              <a:rPr lang="en-US" sz="900" dirty="0" smtClean="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School</a:t>
            </a:r>
            <a:br>
              <a:rPr lang="en-US" sz="900" dirty="0" smtClean="0">
                <a:solidFill>
                  <a:schemeClr val="bg1"/>
                </a:solidFill>
                <a:latin typeface="+mj-lt"/>
              </a:rPr>
            </a:br>
            <a:r>
              <a:rPr lang="en-US" sz="900" dirty="0" smtClean="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AIDS Research</a:t>
            </a:r>
            <a:r>
              <a:rPr lang="en-US" sz="900" baseline="0" dirty="0" smtClean="0">
                <a:solidFill>
                  <a:schemeClr val="bg1"/>
                </a:solidFill>
                <a:latin typeface="+mj-lt"/>
              </a:rPr>
              <a:t> Institute at UCSF</a:t>
            </a:r>
            <a:endParaRPr lang="en-US" sz="900" dirty="0" smtClean="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10/18/17</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1"/>
                  </a:solidFill>
                  <a:latin typeface="+mj-lt"/>
                </a:rPr>
                <a:t>Partner </a:t>
              </a:r>
              <a:br>
                <a:rPr lang="en-US" sz="1400" dirty="0" smtClean="0">
                  <a:solidFill>
                    <a:schemeClr val="bg1"/>
                  </a:solidFill>
                  <a:latin typeface="+mj-lt"/>
                </a:rPr>
              </a:br>
              <a:r>
                <a:rPr lang="en-US" sz="1400" dirty="0" smtClean="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10/18/17</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10/18/17</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image" Target="../media/image6.emf"/><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image" Target="../media/image6.emf"/><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theme" Target="../theme/theme3.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10/18/17</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1738353"/>
            <a:ext cx="6595720" cy="1763816"/>
          </a:xfrm>
        </p:spPr>
        <p:txBody>
          <a:bodyPr/>
          <a:lstStyle/>
          <a:p>
            <a:r>
              <a:rPr lang="en-US" dirty="0" smtClean="0">
                <a:ea typeface="MS PGothic" charset="0"/>
              </a:rPr>
              <a:t>Life tables</a:t>
            </a:r>
            <a:br>
              <a:rPr lang="en-US" dirty="0" smtClean="0">
                <a:ea typeface="MS PGothic" charset="0"/>
              </a:rPr>
            </a:br>
            <a:r>
              <a:rPr lang="en-US" dirty="0" smtClean="0">
                <a:ea typeface="MS PGothic" charset="0"/>
              </a:rPr>
              <a:t/>
            </a:r>
            <a:br>
              <a:rPr lang="en-US" dirty="0" smtClean="0">
                <a:ea typeface="MS PGothic" charset="0"/>
              </a:rPr>
            </a:br>
            <a:r>
              <a:rPr lang="en-US" dirty="0" smtClean="0">
                <a:ea typeface="MS PGothic" charset="0"/>
              </a:rPr>
              <a:t>Migration and Urbanization</a:t>
            </a:r>
            <a:endParaRPr lang="en-US" dirty="0"/>
          </a:p>
        </p:txBody>
      </p:sp>
      <p:sp>
        <p:nvSpPr>
          <p:cNvPr id="3" name="Text Placeholder 2"/>
          <p:cNvSpPr>
            <a:spLocks noGrp="1"/>
          </p:cNvSpPr>
          <p:nvPr>
            <p:ph type="body" idx="1"/>
          </p:nvPr>
        </p:nvSpPr>
        <p:spPr/>
        <p:txBody>
          <a:bodyPr/>
          <a:lstStyle/>
          <a:p>
            <a:r>
              <a:rPr lang="en-US" dirty="0">
                <a:ea typeface="MS PGothic" charset="0"/>
              </a:rPr>
              <a:t/>
            </a:r>
            <a:br>
              <a:rPr lang="en-US" dirty="0">
                <a:ea typeface="MS PGothic" charset="0"/>
              </a:rPr>
            </a:b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More advanced forms: multistate</a:t>
            </a:r>
            <a:endParaRPr lang="en-US" dirty="0"/>
          </a:p>
        </p:txBody>
      </p:sp>
      <p:sp>
        <p:nvSpPr>
          <p:cNvPr id="3" name="Content Placeholder 2"/>
          <p:cNvSpPr>
            <a:spLocks noGrp="1"/>
          </p:cNvSpPr>
          <p:nvPr>
            <p:ph idx="1"/>
          </p:nvPr>
        </p:nvSpPr>
        <p:spPr/>
        <p:txBody>
          <a:bodyPr/>
          <a:lstStyle/>
          <a:p>
            <a:r>
              <a:rPr lang="en-US" dirty="0" smtClean="0"/>
              <a:t>Lets try to model marriage/divorce/death/widowhood</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10</a:t>
            </a:fld>
            <a:endParaRPr lang="en-US" dirty="0"/>
          </a:p>
        </p:txBody>
      </p:sp>
    </p:spTree>
    <p:extLst>
      <p:ext uri="{BB962C8B-B14F-4D97-AF65-F5344CB8AC3E}">
        <p14:creationId xmlns:p14="http://schemas.microsoft.com/office/powerpoint/2010/main" val="26033376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L</a:t>
            </a:r>
            <a:r>
              <a:rPr lang="en-US" dirty="0" smtClean="0"/>
              <a:t>ife </a:t>
            </a:r>
            <a:r>
              <a:rPr lang="en-US" dirty="0"/>
              <a:t>table notation</a:t>
            </a:r>
            <a:r>
              <a:rPr lang="en-US" dirty="0" smtClean="0"/>
              <a:t>:</a:t>
            </a:r>
            <a:endParaRPr lang="en-US" dirty="0"/>
          </a:p>
        </p:txBody>
      </p:sp>
      <p:sp>
        <p:nvSpPr>
          <p:cNvPr id="3" name="Content Placeholder 2"/>
          <p:cNvSpPr>
            <a:spLocks noGrp="1"/>
          </p:cNvSpPr>
          <p:nvPr>
            <p:ph idx="1"/>
          </p:nvPr>
        </p:nvSpPr>
        <p:spPr/>
        <p:txBody>
          <a:bodyPr/>
          <a:lstStyle/>
          <a:p>
            <a:r>
              <a:rPr lang="en-US" dirty="0" smtClean="0"/>
              <a:t>The </a:t>
            </a:r>
            <a:r>
              <a:rPr lang="en-US" dirty="0"/>
              <a:t>subscript before a symbol defines the </a:t>
            </a:r>
            <a:r>
              <a:rPr lang="en-US" dirty="0" smtClean="0"/>
              <a:t>width </a:t>
            </a:r>
            <a:r>
              <a:rPr lang="en-US" dirty="0"/>
              <a:t>of the interval </a:t>
            </a:r>
          </a:p>
          <a:p>
            <a:r>
              <a:rPr lang="en-US" dirty="0" smtClean="0"/>
              <a:t>The </a:t>
            </a:r>
            <a:r>
              <a:rPr lang="en-US" dirty="0"/>
              <a:t>subscript after the symbol defines the starting point of the interval </a:t>
            </a:r>
          </a:p>
          <a:p>
            <a:r>
              <a:rPr lang="en-US" dirty="0" smtClean="0"/>
              <a:t> </a:t>
            </a:r>
            <a:r>
              <a:rPr lang="en-US" dirty="0"/>
              <a:t>lx, Tx and ex never have a left subscript as they refer to exact age x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11</a:t>
            </a:fld>
            <a:endParaRPr lang="en-US" dirty="0"/>
          </a:p>
        </p:txBody>
      </p:sp>
      <p:pic>
        <p:nvPicPr>
          <p:cNvPr id="7" name="Picture 6"/>
          <p:cNvPicPr>
            <a:picLocks noChangeAspect="1"/>
          </p:cNvPicPr>
          <p:nvPr/>
        </p:nvPicPr>
        <p:blipFill>
          <a:blip r:embed="rId2"/>
          <a:stretch>
            <a:fillRect/>
          </a:stretch>
        </p:blipFill>
        <p:spPr>
          <a:xfrm>
            <a:off x="3494909" y="3337278"/>
            <a:ext cx="1346200" cy="2667000"/>
          </a:xfrm>
          <a:prstGeom prst="rect">
            <a:avLst/>
          </a:prstGeom>
        </p:spPr>
      </p:pic>
    </p:spTree>
    <p:extLst>
      <p:ext uri="{BB962C8B-B14F-4D97-AF65-F5344CB8AC3E}">
        <p14:creationId xmlns:p14="http://schemas.microsoft.com/office/powerpoint/2010/main" val="42342882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12</a:t>
            </a:fld>
            <a:endParaRPr lang="en-US" dirty="0"/>
          </a:p>
        </p:txBody>
      </p:sp>
      <p:pic>
        <p:nvPicPr>
          <p:cNvPr id="7" name="Picture 6"/>
          <p:cNvPicPr>
            <a:picLocks noChangeAspect="1"/>
          </p:cNvPicPr>
          <p:nvPr/>
        </p:nvPicPr>
        <p:blipFill>
          <a:blip r:embed="rId2"/>
          <a:stretch>
            <a:fillRect/>
          </a:stretch>
        </p:blipFill>
        <p:spPr>
          <a:xfrm>
            <a:off x="358009" y="2013272"/>
            <a:ext cx="8551333" cy="3028153"/>
          </a:xfrm>
          <a:prstGeom prst="rect">
            <a:avLst/>
          </a:prstGeom>
        </p:spPr>
      </p:pic>
    </p:spTree>
    <p:extLst>
      <p:ext uri="{BB962C8B-B14F-4D97-AF65-F5344CB8AC3E}">
        <p14:creationId xmlns:p14="http://schemas.microsoft.com/office/powerpoint/2010/main" val="2944685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Practice</a:t>
            </a:r>
            <a:endParaRPr lang="en-US" dirty="0"/>
          </a:p>
        </p:txBody>
      </p:sp>
      <p:sp>
        <p:nvSpPr>
          <p:cNvPr id="3" name="Content Placeholder 2"/>
          <p:cNvSpPr>
            <a:spLocks noGrp="1"/>
          </p:cNvSpPr>
          <p:nvPr>
            <p:ph idx="1"/>
          </p:nvPr>
        </p:nvSpPr>
        <p:spPr/>
        <p:txBody>
          <a:bodyPr/>
          <a:lstStyle/>
          <a:p>
            <a:r>
              <a:rPr lang="en-US" dirty="0" smtClean="0"/>
              <a:t>probability of dying between age 0 and 1</a:t>
            </a:r>
          </a:p>
          <a:p>
            <a:pPr lvl="1"/>
            <a:r>
              <a:rPr lang="en-US" baseline="-25000" dirty="0"/>
              <a:t>1</a:t>
            </a:r>
            <a:r>
              <a:rPr lang="en-US" dirty="0"/>
              <a:t>q</a:t>
            </a:r>
            <a:r>
              <a:rPr lang="en-US" baseline="-25000" dirty="0"/>
              <a:t>0 </a:t>
            </a:r>
            <a:endParaRPr lang="en-US" baseline="-25000" dirty="0" smtClean="0"/>
          </a:p>
          <a:p>
            <a:r>
              <a:rPr lang="en-US" dirty="0" smtClean="0"/>
              <a:t>Number of deaths between age 40 and 45</a:t>
            </a:r>
          </a:p>
          <a:p>
            <a:pPr lvl="1"/>
            <a:r>
              <a:rPr lang="en-US" baseline="-25000" dirty="0" smtClean="0"/>
              <a:t>5</a:t>
            </a:r>
            <a:r>
              <a:rPr lang="en-US" dirty="0" smtClean="0"/>
              <a:t>d</a:t>
            </a:r>
            <a:r>
              <a:rPr lang="en-US" baseline="-25000" dirty="0" smtClean="0"/>
              <a:t>40 </a:t>
            </a:r>
            <a:endParaRPr lang="en-US" baseline="-25000" dirty="0"/>
          </a:p>
          <a:p>
            <a:pPr lvl="1"/>
            <a:endParaRPr lang="en-US" dirty="0"/>
          </a:p>
          <a:p>
            <a:endParaRPr lang="en-US" dirty="0" smtClean="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13</a:t>
            </a:fld>
            <a:endParaRPr lang="en-US" dirty="0"/>
          </a:p>
        </p:txBody>
      </p:sp>
      <p:pic>
        <p:nvPicPr>
          <p:cNvPr id="7" name="Picture 6"/>
          <p:cNvPicPr>
            <a:picLocks noChangeAspect="1"/>
          </p:cNvPicPr>
          <p:nvPr/>
        </p:nvPicPr>
        <p:blipFill>
          <a:blip r:embed="rId2"/>
          <a:stretch>
            <a:fillRect/>
          </a:stretch>
        </p:blipFill>
        <p:spPr>
          <a:xfrm>
            <a:off x="729161" y="3424207"/>
            <a:ext cx="7537188" cy="2669029"/>
          </a:xfrm>
          <a:prstGeom prst="rect">
            <a:avLst/>
          </a:prstGeom>
        </p:spPr>
      </p:pic>
    </p:spTree>
    <p:extLst>
      <p:ext uri="{BB962C8B-B14F-4D97-AF65-F5344CB8AC3E}">
        <p14:creationId xmlns:p14="http://schemas.microsoft.com/office/powerpoint/2010/main" val="99188424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Usually start with age specific death rates (</a:t>
            </a:r>
            <a:r>
              <a:rPr lang="en-US" baseline="-25000" dirty="0" err="1" smtClean="0"/>
              <a:t>n</a:t>
            </a:r>
            <a:r>
              <a:rPr lang="en-US" dirty="0" err="1" smtClean="0"/>
              <a:t>M</a:t>
            </a:r>
            <a:r>
              <a:rPr lang="en-US" baseline="-25000" dirty="0" err="1" smtClean="0"/>
              <a:t>x</a:t>
            </a:r>
            <a:r>
              <a:rPr lang="en-US" dirty="0" smtClean="0"/>
              <a:t>)</a:t>
            </a:r>
            <a:endParaRPr lang="en-US" dirty="0"/>
          </a:p>
        </p:txBody>
      </p:sp>
      <p:sp>
        <p:nvSpPr>
          <p:cNvPr id="3" name="Content Placeholder 2"/>
          <p:cNvSpPr>
            <a:spLocks noGrp="1"/>
          </p:cNvSpPr>
          <p:nvPr>
            <p:ph idx="1"/>
          </p:nvPr>
        </p:nvSpPr>
        <p:spPr/>
        <p:txBody>
          <a:bodyPr/>
          <a:lstStyle/>
          <a:p>
            <a:r>
              <a:rPr lang="en-US" dirty="0" smtClean="0"/>
              <a:t>Can convert </a:t>
            </a:r>
            <a:r>
              <a:rPr lang="en-US" baseline="-25000" dirty="0" err="1" smtClean="0"/>
              <a:t>n</a:t>
            </a:r>
            <a:r>
              <a:rPr lang="en-US" dirty="0" err="1" smtClean="0"/>
              <a:t>M</a:t>
            </a:r>
            <a:r>
              <a:rPr lang="en-US" baseline="-25000" dirty="0" err="1" smtClean="0"/>
              <a:t>x</a:t>
            </a:r>
            <a:r>
              <a:rPr lang="en-US" baseline="-25000" dirty="0" smtClean="0"/>
              <a:t> </a:t>
            </a:r>
            <a:r>
              <a:rPr lang="en-US" dirty="0" smtClean="0"/>
              <a:t>to </a:t>
            </a:r>
            <a:r>
              <a:rPr lang="en-US" baseline="-25000" dirty="0" err="1" smtClean="0"/>
              <a:t>n</a:t>
            </a:r>
            <a:r>
              <a:rPr lang="en-US" dirty="0" err="1" smtClean="0"/>
              <a:t>q</a:t>
            </a:r>
            <a:r>
              <a:rPr lang="en-US" baseline="-25000" dirty="0" err="1" smtClean="0"/>
              <a:t>x</a:t>
            </a:r>
            <a:endParaRPr lang="en-US" baseline="-25000" dirty="0" smtClean="0"/>
          </a:p>
          <a:p>
            <a:endParaRPr lang="en-US" baseline="-25000" dirty="0"/>
          </a:p>
          <a:p>
            <a:pPr marL="0" indent="0">
              <a:buNone/>
            </a:pPr>
            <a:r>
              <a:rPr lang="en-US" dirty="0" smtClean="0"/>
              <a:t>1)</a:t>
            </a:r>
          </a:p>
          <a:p>
            <a:endParaRPr lang="en-US" dirty="0"/>
          </a:p>
          <a:p>
            <a:pPr marL="0" indent="0">
              <a:buNone/>
            </a:pPr>
            <a:r>
              <a:rPr lang="en-US" dirty="0" smtClean="0"/>
              <a:t>Where n is the length of the interval (usually 5 years)</a:t>
            </a:r>
          </a:p>
          <a:p>
            <a:pPr marL="0" indent="0">
              <a:buNone/>
            </a:pPr>
            <a:endParaRPr lang="en-US" dirty="0"/>
          </a:p>
          <a:p>
            <a:pPr marL="0" indent="0">
              <a:buNone/>
            </a:pPr>
            <a:r>
              <a:rPr lang="en-US" dirty="0" smtClean="0"/>
              <a:t>2)</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14</a:t>
            </a:fld>
            <a:endParaRPr lang="en-US" dirty="0"/>
          </a:p>
        </p:txBody>
      </p:sp>
      <p:pic>
        <p:nvPicPr>
          <p:cNvPr id="7" name="Picture 6"/>
          <p:cNvPicPr>
            <a:picLocks noChangeAspect="1"/>
          </p:cNvPicPr>
          <p:nvPr/>
        </p:nvPicPr>
        <p:blipFill>
          <a:blip r:embed="rId2"/>
          <a:stretch>
            <a:fillRect/>
          </a:stretch>
        </p:blipFill>
        <p:spPr>
          <a:xfrm>
            <a:off x="1437922" y="2102389"/>
            <a:ext cx="3063522" cy="1206583"/>
          </a:xfrm>
          <a:prstGeom prst="rect">
            <a:avLst/>
          </a:prstGeom>
        </p:spPr>
      </p:pic>
      <p:pic>
        <p:nvPicPr>
          <p:cNvPr id="8" name="Picture 7"/>
          <p:cNvPicPr>
            <a:picLocks noChangeAspect="1"/>
          </p:cNvPicPr>
          <p:nvPr/>
        </p:nvPicPr>
        <p:blipFill>
          <a:blip r:embed="rId3"/>
          <a:stretch>
            <a:fillRect/>
          </a:stretch>
        </p:blipFill>
        <p:spPr>
          <a:xfrm>
            <a:off x="1821744" y="4021667"/>
            <a:ext cx="1760593" cy="1186698"/>
          </a:xfrm>
          <a:prstGeom prst="rect">
            <a:avLst/>
          </a:prstGeom>
        </p:spPr>
      </p:pic>
    </p:spTree>
    <p:extLst>
      <p:ext uri="{BB962C8B-B14F-4D97-AF65-F5344CB8AC3E}">
        <p14:creationId xmlns:p14="http://schemas.microsoft.com/office/powerpoint/2010/main" val="4237646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l</a:t>
            </a:r>
            <a:r>
              <a:rPr lang="en-US" dirty="0" smtClean="0"/>
              <a:t>x= Survivors</a:t>
            </a:r>
            <a:endParaRPr lang="en-US" dirty="0"/>
          </a:p>
        </p:txBody>
      </p:sp>
      <p:sp>
        <p:nvSpPr>
          <p:cNvPr id="3" name="Content Placeholder 2"/>
          <p:cNvSpPr>
            <a:spLocks noGrp="1"/>
          </p:cNvSpPr>
          <p:nvPr>
            <p:ph idx="1"/>
          </p:nvPr>
        </p:nvSpPr>
        <p:spPr>
          <a:xfrm>
            <a:off x="653732" y="1295641"/>
            <a:ext cx="8325548" cy="4011502"/>
          </a:xfrm>
        </p:spPr>
        <p:txBody>
          <a:bodyPr/>
          <a:lstStyle/>
          <a:p>
            <a:r>
              <a:rPr lang="en-US" dirty="0" smtClean="0"/>
              <a:t>l</a:t>
            </a:r>
            <a:r>
              <a:rPr lang="en-US" baseline="-25000" dirty="0" smtClean="0"/>
              <a:t>0 </a:t>
            </a:r>
            <a:r>
              <a:rPr lang="en-US" dirty="0" smtClean="0"/>
              <a:t>=who are the survivors to age 0? </a:t>
            </a:r>
          </a:p>
          <a:p>
            <a:pPr lvl="1"/>
            <a:r>
              <a:rPr lang="en-US" dirty="0" smtClean="0"/>
              <a:t>Everyone born!</a:t>
            </a:r>
          </a:p>
          <a:p>
            <a:pPr lvl="1"/>
            <a:r>
              <a:rPr lang="en-US" dirty="0" smtClean="0"/>
              <a:t>The radix population, could choose anything, usually start with 100,000</a:t>
            </a:r>
          </a:p>
          <a:p>
            <a:r>
              <a:rPr lang="en-US" dirty="0" smtClean="0"/>
              <a:t>l</a:t>
            </a:r>
            <a:r>
              <a:rPr lang="en-US" baseline="-25000" dirty="0"/>
              <a:t>1</a:t>
            </a:r>
            <a:r>
              <a:rPr lang="en-US" baseline="-25000" dirty="0" smtClean="0"/>
              <a:t> </a:t>
            </a:r>
            <a:r>
              <a:rPr lang="en-US" dirty="0" smtClean="0"/>
              <a:t>= Survivors at the start of year 1?</a:t>
            </a:r>
          </a:p>
          <a:p>
            <a:r>
              <a:rPr lang="en-US" dirty="0"/>
              <a:t>l</a:t>
            </a:r>
            <a:r>
              <a:rPr lang="en-US" baseline="-25000" dirty="0"/>
              <a:t>1 </a:t>
            </a:r>
            <a:r>
              <a:rPr lang="en-US" dirty="0"/>
              <a:t>= l</a:t>
            </a:r>
            <a:r>
              <a:rPr lang="en-US" baseline="-25000" dirty="0"/>
              <a:t>0</a:t>
            </a:r>
            <a:r>
              <a:rPr lang="en-US" dirty="0"/>
              <a:t>- (l</a:t>
            </a:r>
            <a:r>
              <a:rPr lang="en-US" baseline="-25000" dirty="0"/>
              <a:t>0</a:t>
            </a:r>
            <a:r>
              <a:rPr lang="en-US" dirty="0"/>
              <a:t>* </a:t>
            </a:r>
            <a:r>
              <a:rPr lang="en-US" baseline="-25000" dirty="0"/>
              <a:t>0</a:t>
            </a:r>
            <a:r>
              <a:rPr lang="en-US" dirty="0"/>
              <a:t>q</a:t>
            </a:r>
            <a:r>
              <a:rPr lang="en-US" baseline="-25000" dirty="0"/>
              <a:t>1</a:t>
            </a:r>
            <a:r>
              <a:rPr lang="en-US" dirty="0"/>
              <a:t>) </a:t>
            </a:r>
            <a:endParaRPr lang="en-US" baseline="-25000" dirty="0"/>
          </a:p>
          <a:p>
            <a:pPr marL="0" indent="0">
              <a:buNone/>
            </a:pPr>
            <a:r>
              <a:rPr lang="en-US" dirty="0" smtClean="0"/>
              <a:t>Say </a:t>
            </a:r>
            <a:r>
              <a:rPr lang="en-US" baseline="-25000" dirty="0" smtClean="0"/>
              <a:t>0</a:t>
            </a:r>
            <a:r>
              <a:rPr lang="en-US" dirty="0" smtClean="0"/>
              <a:t>q</a:t>
            </a:r>
            <a:r>
              <a:rPr lang="en-US" baseline="-25000" dirty="0" smtClean="0"/>
              <a:t>1 </a:t>
            </a:r>
            <a:r>
              <a:rPr lang="en-US" dirty="0" smtClean="0"/>
              <a:t>= 0.0582, how many people die in year 1? </a:t>
            </a:r>
          </a:p>
          <a:p>
            <a:pPr marL="0" indent="0">
              <a:buNone/>
            </a:pPr>
            <a:r>
              <a:rPr lang="en-US" dirty="0"/>
              <a:t>	582</a:t>
            </a:r>
            <a:endParaRPr lang="en-US" dirty="0" smtClean="0"/>
          </a:p>
          <a:p>
            <a:pPr marL="0" indent="0">
              <a:buNone/>
            </a:pPr>
            <a:r>
              <a:rPr lang="en-US" dirty="0" smtClean="0"/>
              <a:t>How many people are alive at the start of year 1?</a:t>
            </a:r>
          </a:p>
          <a:p>
            <a:pPr marL="0" indent="0">
              <a:buNone/>
            </a:pPr>
            <a:r>
              <a:rPr lang="en-US" dirty="0" smtClean="0"/>
              <a:t>100,000-582= 99,418 = l</a:t>
            </a:r>
            <a:r>
              <a:rPr lang="en-US" baseline="-25000" dirty="0" smtClean="0"/>
              <a:t>1</a:t>
            </a:r>
            <a:endParaRPr lang="en-US" dirty="0"/>
          </a:p>
          <a:p>
            <a:pPr marL="0" indent="0">
              <a:buNone/>
            </a:pPr>
            <a:r>
              <a:rPr lang="en-US" dirty="0" smtClean="0"/>
              <a:t>582 is </a:t>
            </a:r>
            <a:r>
              <a:rPr lang="en-US" baseline="-25000" dirty="0" err="1" smtClean="0"/>
              <a:t>n</a:t>
            </a:r>
            <a:r>
              <a:rPr lang="en-US" dirty="0" err="1"/>
              <a:t>d</a:t>
            </a:r>
            <a:r>
              <a:rPr lang="en-US" baseline="-25000" dirty="0" err="1" smtClean="0"/>
              <a:t>x</a:t>
            </a:r>
            <a:r>
              <a:rPr lang="en-US" baseline="-25000" dirty="0" smtClean="0"/>
              <a:t> </a:t>
            </a:r>
            <a:r>
              <a:rPr lang="en-US" dirty="0" smtClean="0"/>
              <a:t>=deaths between age n and </a:t>
            </a:r>
            <a:r>
              <a:rPr lang="en-US" dirty="0" err="1" smtClean="0"/>
              <a:t>n+x</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15</a:t>
            </a:fld>
            <a:endParaRPr lang="en-US" dirty="0"/>
          </a:p>
        </p:txBody>
      </p:sp>
    </p:spTree>
    <p:extLst>
      <p:ext uri="{BB962C8B-B14F-4D97-AF65-F5344CB8AC3E}">
        <p14:creationId xmlns:p14="http://schemas.microsoft.com/office/powerpoint/2010/main" val="100916152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16</a:t>
            </a:fld>
            <a:endParaRPr lang="en-US" dirty="0"/>
          </a:p>
        </p:txBody>
      </p:sp>
      <p:pic>
        <p:nvPicPr>
          <p:cNvPr id="7" name="Picture 6"/>
          <p:cNvPicPr>
            <a:picLocks noChangeAspect="1"/>
          </p:cNvPicPr>
          <p:nvPr/>
        </p:nvPicPr>
        <p:blipFill>
          <a:blip r:embed="rId2"/>
          <a:stretch>
            <a:fillRect/>
          </a:stretch>
        </p:blipFill>
        <p:spPr>
          <a:xfrm>
            <a:off x="870272" y="1378096"/>
            <a:ext cx="7537188" cy="26690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633589151"/>
              </p:ext>
            </p:extLst>
          </p:nvPr>
        </p:nvGraphicFramePr>
        <p:xfrm>
          <a:off x="836059" y="4239191"/>
          <a:ext cx="7571403" cy="74168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1676558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L</a:t>
            </a:r>
            <a:r>
              <a:rPr lang="en-US" baseline="-25000" dirty="0"/>
              <a:t>x</a:t>
            </a:r>
            <a:r>
              <a:rPr lang="en-US" dirty="0"/>
              <a:t> = The total number of person-years lived in each interval, or # in age group of stationary population </a:t>
            </a:r>
          </a:p>
          <a:p>
            <a:r>
              <a:rPr lang="en-US" dirty="0"/>
              <a:t>It is the sum of: </a:t>
            </a:r>
          </a:p>
          <a:p>
            <a:pPr marL="457200" indent="-457200">
              <a:buAutoNum type="alphaLcPeriod"/>
            </a:pPr>
            <a:r>
              <a:rPr lang="en-US" dirty="0" smtClean="0"/>
              <a:t>Persons </a:t>
            </a:r>
            <a:r>
              <a:rPr lang="en-US" dirty="0"/>
              <a:t>who survived the interval, equivalent to the number alive at the beginning of the </a:t>
            </a:r>
            <a:r>
              <a:rPr lang="en-US" i="1" dirty="0"/>
              <a:t>next </a:t>
            </a:r>
            <a:r>
              <a:rPr lang="en-US" dirty="0"/>
              <a:t>interval or l</a:t>
            </a:r>
            <a:r>
              <a:rPr lang="en-US" baseline="-25000" dirty="0"/>
              <a:t>x</a:t>
            </a:r>
            <a:r>
              <a:rPr lang="en-US" dirty="0"/>
              <a:t>+1 </a:t>
            </a:r>
          </a:p>
          <a:p>
            <a:pPr marL="288925" lvl="1" indent="0">
              <a:buNone/>
            </a:pPr>
            <a:r>
              <a:rPr lang="en-US" dirty="0" smtClean="0"/>
              <a:t>	They </a:t>
            </a:r>
            <a:r>
              <a:rPr lang="en-US" dirty="0"/>
              <a:t>each contribute the number of years in the interval. </a:t>
            </a:r>
          </a:p>
          <a:p>
            <a:pPr marL="0" indent="0">
              <a:buNone/>
            </a:pPr>
            <a:r>
              <a:rPr lang="en-US" dirty="0"/>
              <a:t>b. Persons who died during the interval (d</a:t>
            </a:r>
            <a:r>
              <a:rPr lang="en-US" baseline="-25000" dirty="0"/>
              <a:t>x</a:t>
            </a:r>
            <a:r>
              <a:rPr lang="en-US" dirty="0"/>
              <a:t>) who contribute a part of the interval, depending on when they died. For most purposes, we simply assume they contributed 1⁄2 a year.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17</a:t>
            </a:fld>
            <a:endParaRPr lang="en-US" dirty="0"/>
          </a:p>
        </p:txBody>
      </p:sp>
    </p:spTree>
    <p:extLst>
      <p:ext uri="{BB962C8B-B14F-4D97-AF65-F5344CB8AC3E}">
        <p14:creationId xmlns:p14="http://schemas.microsoft.com/office/powerpoint/2010/main" val="7936511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Lx calculations</a:t>
            </a:r>
            <a:endParaRPr lang="en-US" dirty="0"/>
          </a:p>
        </p:txBody>
      </p:sp>
      <p:sp>
        <p:nvSpPr>
          <p:cNvPr id="3" name="Content Placeholder 2"/>
          <p:cNvSpPr>
            <a:spLocks noGrp="1"/>
          </p:cNvSpPr>
          <p:nvPr>
            <p:ph idx="1"/>
          </p:nvPr>
        </p:nvSpPr>
        <p:spPr/>
        <p:txBody>
          <a:bodyPr/>
          <a:lstStyle/>
          <a:p>
            <a:r>
              <a:rPr lang="en-US" dirty="0"/>
              <a:t>Generally we assume linearity: </a:t>
            </a:r>
          </a:p>
          <a:p>
            <a:pPr lvl="1"/>
            <a:r>
              <a:rPr lang="en-US" dirty="0"/>
              <a:t>unabridged: Lx = 0.5*(lx + lx+n) </a:t>
            </a:r>
            <a:endParaRPr lang="en-US" dirty="0" smtClean="0"/>
          </a:p>
          <a:p>
            <a:pPr lvl="2"/>
            <a:r>
              <a:rPr lang="en-US" dirty="0" smtClean="0"/>
              <a:t>Every year from birth to death</a:t>
            </a:r>
          </a:p>
          <a:p>
            <a:pPr lvl="1"/>
            <a:r>
              <a:rPr lang="en-US" dirty="0" smtClean="0"/>
              <a:t>abridged</a:t>
            </a:r>
            <a:r>
              <a:rPr lang="en-US" dirty="0"/>
              <a:t>: Lx = (n*0.5)*(lx + </a:t>
            </a:r>
            <a:r>
              <a:rPr lang="en-US" dirty="0" err="1"/>
              <a:t>lx+n</a:t>
            </a:r>
            <a:r>
              <a:rPr lang="en-US" dirty="0" smtClean="0"/>
              <a:t>)</a:t>
            </a:r>
          </a:p>
          <a:p>
            <a:pPr lvl="2"/>
            <a:r>
              <a:rPr lang="en-US" dirty="0" smtClean="0"/>
              <a:t>Can have age groups</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18</a:t>
            </a:fld>
            <a:endParaRPr lang="en-US" dirty="0"/>
          </a:p>
        </p:txBody>
      </p:sp>
    </p:spTree>
    <p:extLst>
      <p:ext uri="{BB962C8B-B14F-4D97-AF65-F5344CB8AC3E}">
        <p14:creationId xmlns:p14="http://schemas.microsoft.com/office/powerpoint/2010/main" val="27504405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Infant/early childhood and oldest age</a:t>
            </a:r>
            <a:endParaRPr lang="en-US" dirty="0"/>
          </a:p>
        </p:txBody>
      </p:sp>
      <p:sp>
        <p:nvSpPr>
          <p:cNvPr id="3" name="Content Placeholder 2"/>
          <p:cNvSpPr>
            <a:spLocks noGrp="1"/>
          </p:cNvSpPr>
          <p:nvPr>
            <p:ph idx="1"/>
          </p:nvPr>
        </p:nvSpPr>
        <p:spPr/>
        <p:txBody>
          <a:bodyPr/>
          <a:lstStyle/>
          <a:p>
            <a:r>
              <a:rPr lang="en-US" dirty="0" smtClean="0"/>
              <a:t>Because </a:t>
            </a:r>
            <a:r>
              <a:rPr lang="en-US" dirty="0"/>
              <a:t>infant and early childhood deaths are closer to birth, we use: </a:t>
            </a:r>
          </a:p>
          <a:p>
            <a:pPr marL="230187" lvl="1" indent="0">
              <a:buNone/>
            </a:pPr>
            <a:r>
              <a:rPr lang="en-US" dirty="0" smtClean="0"/>
              <a:t>	L</a:t>
            </a:r>
            <a:r>
              <a:rPr lang="en-US" baseline="-25000" dirty="0" smtClean="0"/>
              <a:t>0</a:t>
            </a:r>
            <a:r>
              <a:rPr lang="en-US" dirty="0" smtClean="0"/>
              <a:t> </a:t>
            </a:r>
            <a:r>
              <a:rPr lang="en-US" dirty="0"/>
              <a:t>= 0.3*l</a:t>
            </a:r>
            <a:r>
              <a:rPr lang="en-US" baseline="-25000" dirty="0"/>
              <a:t>0</a:t>
            </a:r>
            <a:r>
              <a:rPr lang="en-US" dirty="0"/>
              <a:t> + 0.7*l</a:t>
            </a:r>
            <a:r>
              <a:rPr lang="en-US" baseline="-25000" dirty="0"/>
              <a:t>1</a:t>
            </a:r>
            <a:r>
              <a:rPr lang="en-US" dirty="0"/>
              <a:t> </a:t>
            </a:r>
          </a:p>
          <a:p>
            <a:r>
              <a:rPr lang="en-US" dirty="0" smtClean="0"/>
              <a:t>For </a:t>
            </a:r>
            <a:r>
              <a:rPr lang="en-US" dirty="0"/>
              <a:t>the terminal category, we do not have length of interval, so we use : </a:t>
            </a:r>
          </a:p>
          <a:p>
            <a:pPr marL="0" indent="0">
              <a:buNone/>
            </a:pPr>
            <a:r>
              <a:rPr lang="en-US" dirty="0" smtClean="0"/>
              <a:t>	</a:t>
            </a:r>
            <a:r>
              <a:rPr lang="en-US" baseline="-25000" dirty="0" smtClean="0"/>
              <a:t>∞</a:t>
            </a:r>
            <a:r>
              <a:rPr lang="en-US" dirty="0"/>
              <a:t>L</a:t>
            </a:r>
            <a:r>
              <a:rPr lang="en-US" baseline="-25000" dirty="0"/>
              <a:t>x</a:t>
            </a:r>
            <a:r>
              <a:rPr lang="en-US" dirty="0"/>
              <a:t> =l</a:t>
            </a:r>
            <a:r>
              <a:rPr lang="en-US" baseline="-25000" dirty="0"/>
              <a:t>x</a:t>
            </a:r>
            <a:r>
              <a:rPr lang="en-US" dirty="0"/>
              <a:t>/ </a:t>
            </a:r>
            <a:r>
              <a:rPr lang="en-US" baseline="-25000" dirty="0"/>
              <a:t>∞</a:t>
            </a:r>
            <a:r>
              <a:rPr lang="en-US" dirty="0"/>
              <a:t>m</a:t>
            </a:r>
            <a:r>
              <a:rPr lang="en-US" baseline="-25000" dirty="0"/>
              <a:t>x</a:t>
            </a:r>
            <a:r>
              <a:rPr lang="en-US" dirty="0"/>
              <a:t/>
            </a:r>
            <a:br>
              <a:rPr lang="en-US" dirty="0"/>
            </a:br>
            <a:endParaRPr lang="en-US" dirty="0" smtClean="0"/>
          </a:p>
          <a:p>
            <a:pPr marL="0" indent="0">
              <a:buNone/>
            </a:pPr>
            <a:r>
              <a:rPr lang="en-US" dirty="0" smtClean="0"/>
              <a:t>for example</a:t>
            </a:r>
          </a:p>
          <a:p>
            <a:pPr marL="0" indent="0">
              <a:buNone/>
            </a:pPr>
            <a:r>
              <a:rPr lang="en-US" dirty="0"/>
              <a:t>	</a:t>
            </a:r>
            <a:r>
              <a:rPr lang="en-US" sz="2400" dirty="0" smtClean="0"/>
              <a:t>L</a:t>
            </a:r>
            <a:r>
              <a:rPr lang="en-US" sz="2400" baseline="-25000" dirty="0" smtClean="0"/>
              <a:t>100</a:t>
            </a:r>
            <a:r>
              <a:rPr lang="en-US" sz="2400" baseline="-25000" dirty="0"/>
              <a:t>+</a:t>
            </a:r>
            <a:r>
              <a:rPr lang="en-US" sz="2400" dirty="0"/>
              <a:t> = l</a:t>
            </a:r>
            <a:r>
              <a:rPr lang="en-US" sz="2400" baseline="-25000" dirty="0"/>
              <a:t>100+</a:t>
            </a:r>
            <a:r>
              <a:rPr lang="en-US" sz="2400" dirty="0"/>
              <a:t> / M</a:t>
            </a:r>
            <a:r>
              <a:rPr lang="en-US" sz="2400" baseline="-25000" dirty="0"/>
              <a:t>100+</a:t>
            </a:r>
            <a:endParaRPr lang="en-US" sz="2400" dirty="0"/>
          </a:p>
          <a:p>
            <a:pPr marL="0" indent="0">
              <a:buNone/>
            </a:pPr>
            <a:endParaRPr lang="en-US" dirty="0" smtClean="0"/>
          </a:p>
          <a:p>
            <a:pPr marL="0" indent="0">
              <a:buNone/>
            </a:pPr>
            <a:r>
              <a:rPr lang="en-US" dirty="0" smtClean="0"/>
              <a:t>	where </a:t>
            </a:r>
            <a:r>
              <a:rPr lang="en-US" baseline="-25000" dirty="0"/>
              <a:t>∞</a:t>
            </a:r>
            <a:r>
              <a:rPr lang="en-US" dirty="0"/>
              <a:t>M</a:t>
            </a:r>
            <a:r>
              <a:rPr lang="en-US" baseline="-25000" dirty="0"/>
              <a:t>x</a:t>
            </a:r>
            <a:r>
              <a:rPr lang="en-US" dirty="0"/>
              <a:t> substitutes for </a:t>
            </a:r>
            <a:r>
              <a:rPr lang="en-US" baseline="-25000" dirty="0"/>
              <a:t>∞</a:t>
            </a:r>
            <a:r>
              <a:rPr lang="en-US" dirty="0"/>
              <a:t>m</a:t>
            </a:r>
            <a:r>
              <a:rPr lang="en-US" baseline="-25000" dirty="0"/>
              <a:t>x</a:t>
            </a:r>
            <a:r>
              <a:rPr lang="en-US" dirty="0"/>
              <a:t> in abridged tables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19</a:t>
            </a:fld>
            <a:endParaRPr lang="en-US" dirty="0"/>
          </a:p>
        </p:txBody>
      </p:sp>
    </p:spTree>
    <p:extLst>
      <p:ext uri="{BB962C8B-B14F-4D97-AF65-F5344CB8AC3E}">
        <p14:creationId xmlns:p14="http://schemas.microsoft.com/office/powerpoint/2010/main" val="4985976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34" y="3854883"/>
            <a:ext cx="8089901" cy="769441"/>
          </a:xfrm>
        </p:spPr>
        <p:txBody>
          <a:bodyPr/>
          <a:lstStyle/>
          <a:p>
            <a:r>
              <a:rPr lang="en-US" dirty="0" smtClean="0"/>
              <a:t>Life tables</a:t>
            </a:r>
            <a:endParaRPr lang="en-US" dirty="0"/>
          </a:p>
        </p:txBody>
      </p:sp>
      <p:sp>
        <p:nvSpPr>
          <p:cNvPr id="4" name="Date Placeholder 3"/>
          <p:cNvSpPr>
            <a:spLocks noGrp="1"/>
          </p:cNvSpPr>
          <p:nvPr>
            <p:ph type="dt" sz="half" idx="2"/>
          </p:nvPr>
        </p:nvSpPr>
        <p:spPr/>
        <p:txBody>
          <a:bodyPr/>
          <a:lstStyle/>
          <a:p>
            <a:fld id="{9A6150A5-0478-4814-9F6F-313D0B0598F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20882979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469359"/>
          </a:xfrm>
        </p:spPr>
        <p:txBody>
          <a:bodyPr/>
          <a:lstStyle/>
          <a:p>
            <a:pPr lvl="1" algn="l" rtl="0">
              <a:lnSpc>
                <a:spcPct val="85000"/>
              </a:lnSpc>
              <a:spcBef>
                <a:spcPct val="0"/>
              </a:spcBef>
            </a:pPr>
            <a:r>
              <a:rPr lang="en-US" sz="2800" dirty="0" smtClean="0"/>
              <a:t>L</a:t>
            </a:r>
            <a:r>
              <a:rPr lang="en-US" sz="2800" baseline="-25000" dirty="0" smtClean="0"/>
              <a:t>0</a:t>
            </a:r>
            <a:r>
              <a:rPr lang="en-US" sz="2800" dirty="0" smtClean="0"/>
              <a:t> = 0.3*l</a:t>
            </a:r>
            <a:r>
              <a:rPr lang="en-US" sz="2800" baseline="-25000" dirty="0" smtClean="0"/>
              <a:t>0</a:t>
            </a:r>
            <a:r>
              <a:rPr lang="en-US" sz="2800" dirty="0" smtClean="0"/>
              <a:t> + 0.7*l</a:t>
            </a:r>
            <a:r>
              <a:rPr lang="en-US" sz="2800" baseline="-25000" dirty="0" smtClean="0"/>
              <a:t>1</a:t>
            </a:r>
            <a:r>
              <a:rPr lang="en-US" sz="2800" dirty="0" smtClean="0"/>
              <a:t> </a:t>
            </a:r>
            <a:endParaRPr lang="en-US" sz="2800" dirty="0"/>
          </a:p>
        </p:txBody>
      </p:sp>
      <p:sp>
        <p:nvSpPr>
          <p:cNvPr id="3" name="Content Placeholder 2"/>
          <p:cNvSpPr>
            <a:spLocks noGrp="1"/>
          </p:cNvSpPr>
          <p:nvPr>
            <p:ph idx="1"/>
          </p:nvPr>
        </p:nvSpPr>
        <p:spPr/>
        <p:txBody>
          <a:bodyPr/>
          <a:lstStyle/>
          <a:p>
            <a:r>
              <a:rPr lang="en-US" dirty="0"/>
              <a:t>What is L</a:t>
            </a:r>
            <a:r>
              <a:rPr lang="en-US" baseline="-25000" dirty="0"/>
              <a:t>0</a:t>
            </a:r>
            <a:r>
              <a:rPr lang="en-US" dirty="0"/>
              <a:t> </a:t>
            </a:r>
            <a:r>
              <a:rPr lang="en-US" dirty="0" smtClean="0"/>
              <a:t>?</a:t>
            </a:r>
          </a:p>
          <a:p>
            <a:endParaRPr lang="en-US" dirty="0"/>
          </a:p>
          <a:p>
            <a:endParaRPr lang="en-US" dirty="0" smtClean="0"/>
          </a:p>
          <a:p>
            <a:endParaRPr lang="en-US" dirty="0"/>
          </a:p>
          <a:p>
            <a:pPr marL="0" indent="0">
              <a:buNone/>
            </a:pPr>
            <a:endParaRPr lang="en-US" dirty="0" smtClean="0"/>
          </a:p>
          <a:p>
            <a:pPr marL="0" indent="0">
              <a:buNone/>
            </a:pPr>
            <a:r>
              <a:rPr lang="en-US" dirty="0" smtClean="0"/>
              <a:t>0.3*100,000 + 0.7*99418</a:t>
            </a:r>
          </a:p>
          <a:p>
            <a:pPr marL="0" indent="0">
              <a:buNone/>
            </a:pPr>
            <a:endParaRPr lang="en-US" dirty="0"/>
          </a:p>
          <a:p>
            <a:pPr marL="0" indent="0">
              <a:buNone/>
            </a:pPr>
            <a:r>
              <a:rPr lang="en-US" dirty="0" smtClean="0"/>
              <a:t>L</a:t>
            </a:r>
            <a:r>
              <a:rPr lang="en-US" baseline="-25000" dirty="0" smtClean="0"/>
              <a:t>0</a:t>
            </a:r>
            <a:r>
              <a:rPr lang="en-US" dirty="0" smtClean="0"/>
              <a:t>=99592.6 </a:t>
            </a:r>
            <a:endParaRPr lang="en-US" dirty="0"/>
          </a:p>
          <a:p>
            <a:endParaRPr lang="en-US" dirty="0"/>
          </a:p>
          <a:p>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20</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25857834"/>
              </p:ext>
            </p:extLst>
          </p:nvPr>
        </p:nvGraphicFramePr>
        <p:xfrm>
          <a:off x="836059" y="2281697"/>
          <a:ext cx="7571403" cy="138176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Age group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dirty="0" err="1" smtClean="0"/>
                        <a:t>q</a:t>
                      </a:r>
                      <a:r>
                        <a:rPr lang="en-US" sz="1800" baseline="-25000" dirty="0" err="1" smtClean="0"/>
                        <a:t>x</a:t>
                      </a:r>
                      <a:endParaRPr lang="en-US" sz="1800" baseline="-25000" dirty="0" smtClean="0"/>
                    </a:p>
                  </a:txBody>
                  <a:tcPr/>
                </a:tc>
                <a:tc>
                  <a:txBody>
                    <a:bodyPr/>
                    <a:lstStyle/>
                    <a:p>
                      <a:r>
                        <a:rPr lang="en-US" dirty="0" smtClean="0"/>
                        <a:t>l</a:t>
                      </a:r>
                      <a:r>
                        <a:rPr lang="en-US" baseline="-25000" dirty="0" smtClean="0"/>
                        <a:t>x</a:t>
                      </a:r>
                      <a:endParaRPr lang="en-US" baseline="-25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baseline="0" dirty="0" err="1" smtClean="0"/>
                        <a:t>d</a:t>
                      </a:r>
                      <a:r>
                        <a:rPr lang="en-US" sz="1800" baseline="-25000" dirty="0" err="1" smtClean="0"/>
                        <a:t>x</a:t>
                      </a:r>
                      <a:endParaRPr lang="en-US" sz="1800" baseline="-25000" dirty="0" smtClean="0"/>
                    </a:p>
                    <a:p>
                      <a:endParaRPr lang="en-US" dirty="0"/>
                    </a:p>
                  </a:txBody>
                  <a:tcPr/>
                </a:tc>
                <a:tc>
                  <a:txBody>
                    <a:bodyPr/>
                    <a:lstStyle/>
                    <a:p>
                      <a:r>
                        <a:rPr lang="en-US" dirty="0" smtClean="0"/>
                        <a:t>L</a:t>
                      </a:r>
                      <a:r>
                        <a:rPr lang="en-US" baseline="-25000" dirty="0" smtClean="0"/>
                        <a:t>x</a:t>
                      </a:r>
                      <a:endParaRPr lang="en-US" baseline="-25000" dirty="0"/>
                    </a:p>
                  </a:txBody>
                  <a:tcPr/>
                </a:tc>
                <a:tc>
                  <a:txBody>
                    <a:bodyPr/>
                    <a:lstStyle/>
                    <a:p>
                      <a:r>
                        <a:rPr lang="en-US" dirty="0" err="1" smtClean="0"/>
                        <a:t>T</a:t>
                      </a:r>
                      <a:r>
                        <a:rPr lang="en-US" baseline="-25000" dirty="0" err="1" smtClean="0"/>
                        <a:t>x</a:t>
                      </a:r>
                      <a:endParaRPr lang="en-US" baseline="-25000" dirty="0"/>
                    </a:p>
                  </a:txBody>
                  <a:tcPr/>
                </a:tc>
                <a:tc>
                  <a:txBody>
                    <a:bodyPr/>
                    <a:lstStyle/>
                    <a:p>
                      <a:r>
                        <a:rPr lang="en-US" dirty="0" smtClean="0"/>
                        <a:t>e</a:t>
                      </a:r>
                      <a:r>
                        <a:rPr lang="en-US" baseline="-25000" dirty="0" smtClean="0"/>
                        <a:t>x</a:t>
                      </a:r>
                      <a:endParaRPr lang="en-US" baseline="-25000" dirty="0"/>
                    </a:p>
                  </a:txBody>
                  <a:tcPr/>
                </a:tc>
              </a:tr>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42455857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err="1" smtClean="0"/>
              <a:t>T</a:t>
            </a:r>
            <a:r>
              <a:rPr lang="en-US" baseline="-25000" dirty="0" err="1" smtClean="0"/>
              <a:t>x</a:t>
            </a:r>
            <a:endParaRPr lang="en-US" baseline="-25000" dirty="0"/>
          </a:p>
        </p:txBody>
      </p:sp>
      <p:sp>
        <p:nvSpPr>
          <p:cNvPr id="3" name="Content Placeholder 2"/>
          <p:cNvSpPr>
            <a:spLocks noGrp="1"/>
          </p:cNvSpPr>
          <p:nvPr>
            <p:ph idx="1"/>
          </p:nvPr>
        </p:nvSpPr>
        <p:spPr/>
        <p:txBody>
          <a:bodyPr/>
          <a:lstStyle/>
          <a:p>
            <a:r>
              <a:rPr lang="en-US" dirty="0"/>
              <a:t>T</a:t>
            </a:r>
            <a:r>
              <a:rPr lang="en-US" baseline="-25000" dirty="0"/>
              <a:t>x</a:t>
            </a:r>
            <a:r>
              <a:rPr lang="en-US" dirty="0"/>
              <a:t> is the total number of years of life lived by all </a:t>
            </a:r>
            <a:r>
              <a:rPr lang="en-US" dirty="0" smtClean="0"/>
              <a:t>members </a:t>
            </a:r>
            <a:r>
              <a:rPr lang="en-US" dirty="0"/>
              <a:t>of the cohort. It is obtained by summing </a:t>
            </a:r>
            <a:r>
              <a:rPr lang="en-US" dirty="0" smtClean="0"/>
              <a:t>up </a:t>
            </a:r>
            <a:r>
              <a:rPr lang="en-US" dirty="0"/>
              <a:t>all values of Lx from that age forward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21</a:t>
            </a:fld>
            <a:endParaRPr lang="en-US" dirty="0"/>
          </a:p>
        </p:txBody>
      </p:sp>
      <p:pic>
        <p:nvPicPr>
          <p:cNvPr id="7" name="Picture 6"/>
          <p:cNvPicPr>
            <a:picLocks noChangeAspect="1"/>
          </p:cNvPicPr>
          <p:nvPr/>
        </p:nvPicPr>
        <p:blipFill>
          <a:blip r:embed="rId2"/>
          <a:stretch>
            <a:fillRect/>
          </a:stretch>
        </p:blipFill>
        <p:spPr>
          <a:xfrm>
            <a:off x="2692400" y="2858911"/>
            <a:ext cx="3759200" cy="1676400"/>
          </a:xfrm>
          <a:prstGeom prst="rect">
            <a:avLst/>
          </a:prstGeom>
        </p:spPr>
      </p:pic>
    </p:spTree>
    <p:extLst>
      <p:ext uri="{BB962C8B-B14F-4D97-AF65-F5344CB8AC3E}">
        <p14:creationId xmlns:p14="http://schemas.microsoft.com/office/powerpoint/2010/main" val="9730567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expectancy e</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Whereas Tx provides the number of years remaining to be lived by the entire cohort, ex represents </a:t>
            </a:r>
            <a:r>
              <a:rPr lang="en-US" i="1" dirty="0"/>
              <a:t>the number of years lived on average by any individual in the cohort. </a:t>
            </a:r>
            <a:endParaRPr lang="en-US" i="1" dirty="0" smtClean="0"/>
          </a:p>
          <a:p>
            <a:endParaRPr lang="en-US" i="1" dirty="0"/>
          </a:p>
          <a:p>
            <a:endParaRPr lang="en-US" i="1" dirty="0" smtClean="0"/>
          </a:p>
          <a:p>
            <a:endParaRPr lang="en-US" i="1" dirty="0"/>
          </a:p>
          <a:p>
            <a:endParaRPr lang="en-US" i="1" dirty="0" smtClean="0"/>
          </a:p>
          <a:p>
            <a:r>
              <a:rPr lang="en-US" dirty="0" smtClean="0"/>
              <a:t>Remember:</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22</a:t>
            </a:fld>
            <a:endParaRPr lang="en-US" dirty="0"/>
          </a:p>
        </p:txBody>
      </p:sp>
      <p:pic>
        <p:nvPicPr>
          <p:cNvPr id="8" name="Picture 7"/>
          <p:cNvPicPr>
            <a:picLocks noChangeAspect="1"/>
          </p:cNvPicPr>
          <p:nvPr/>
        </p:nvPicPr>
        <p:blipFill>
          <a:blip r:embed="rId2"/>
          <a:stretch>
            <a:fillRect/>
          </a:stretch>
        </p:blipFill>
        <p:spPr>
          <a:xfrm>
            <a:off x="3245555" y="2540000"/>
            <a:ext cx="2333978" cy="1291529"/>
          </a:xfrm>
          <a:prstGeom prst="rect">
            <a:avLst/>
          </a:prstGeom>
        </p:spPr>
      </p:pic>
      <p:pic>
        <p:nvPicPr>
          <p:cNvPr id="9" name="Picture 8"/>
          <p:cNvPicPr>
            <a:picLocks noChangeAspect="1"/>
          </p:cNvPicPr>
          <p:nvPr/>
        </p:nvPicPr>
        <p:blipFill>
          <a:blip r:embed="rId3"/>
          <a:stretch>
            <a:fillRect/>
          </a:stretch>
        </p:blipFill>
        <p:spPr>
          <a:xfrm>
            <a:off x="2210052" y="5101031"/>
            <a:ext cx="5954889" cy="948446"/>
          </a:xfrm>
          <a:prstGeom prst="rect">
            <a:avLst/>
          </a:prstGeom>
        </p:spPr>
      </p:pic>
    </p:spTree>
    <p:extLst>
      <p:ext uri="{BB962C8B-B14F-4D97-AF65-F5344CB8AC3E}">
        <p14:creationId xmlns:p14="http://schemas.microsoft.com/office/powerpoint/2010/main" val="2492276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Different life expectancies</a:t>
            </a:r>
            <a:endParaRPr lang="en-US" dirty="0"/>
          </a:p>
        </p:txBody>
      </p:sp>
      <p:sp>
        <p:nvSpPr>
          <p:cNvPr id="3" name="Content Placeholder 2"/>
          <p:cNvSpPr>
            <a:spLocks noGrp="1"/>
          </p:cNvSpPr>
          <p:nvPr>
            <p:ph idx="1"/>
          </p:nvPr>
        </p:nvSpPr>
        <p:spPr/>
        <p:txBody>
          <a:bodyPr/>
          <a:lstStyle/>
          <a:p>
            <a:r>
              <a:rPr lang="en-US" dirty="0"/>
              <a:t>Life expectancy at birth (</a:t>
            </a:r>
            <a:r>
              <a:rPr lang="en-US" i="1" dirty="0"/>
              <a:t>e</a:t>
            </a:r>
            <a:r>
              <a:rPr lang="en-US" i="1" baseline="-25000" dirty="0"/>
              <a:t>0</a:t>
            </a:r>
            <a:r>
              <a:rPr lang="en-US" dirty="0"/>
              <a:t>) is the number of years that a baby born now will live if that baby experiences all the age-specific mortality rates currently operating in the population </a:t>
            </a:r>
          </a:p>
          <a:p>
            <a:r>
              <a:rPr lang="en-US" dirty="0" smtClean="0"/>
              <a:t>Terminal Age Category= Because </a:t>
            </a:r>
            <a:r>
              <a:rPr lang="en-US" dirty="0"/>
              <a:t>the final age category in the life table is an open ended interval, and all individuals in our cohort must die, we have variations on the usual formulas for this interval </a:t>
            </a:r>
          </a:p>
          <a:p>
            <a:endParaRPr lang="en-US" dirty="0" smtClean="0"/>
          </a:p>
          <a:p>
            <a:endParaRPr lang="en-US" dirty="0"/>
          </a:p>
          <a:p>
            <a:pPr marL="0" indent="0">
              <a:buNone/>
            </a:pPr>
            <a:endParaRPr lang="en-US" dirty="0" smtClean="0"/>
          </a:p>
          <a:p>
            <a:pPr marL="0" indent="0">
              <a:buNone/>
            </a:pPr>
            <a:r>
              <a:rPr lang="en-US" dirty="0" smtClean="0"/>
              <a:t>where </a:t>
            </a:r>
            <a:r>
              <a:rPr lang="en-US" baseline="-25000" dirty="0"/>
              <a:t>∞</a:t>
            </a:r>
            <a:r>
              <a:rPr lang="en-US" dirty="0"/>
              <a:t>M</a:t>
            </a:r>
            <a:r>
              <a:rPr lang="en-US" baseline="-25000" dirty="0"/>
              <a:t>x</a:t>
            </a:r>
            <a:r>
              <a:rPr lang="en-US" dirty="0"/>
              <a:t> is the observed ASDR for the terminal age group, assumed to be equivalent to </a:t>
            </a:r>
            <a:r>
              <a:rPr lang="en-US" baseline="-25000" dirty="0"/>
              <a:t>∞</a:t>
            </a:r>
            <a:r>
              <a:rPr lang="en-US" dirty="0"/>
              <a:t>m</a:t>
            </a:r>
            <a:r>
              <a:rPr lang="en-US" baseline="-25000" dirty="0"/>
              <a:t>x</a:t>
            </a:r>
            <a:r>
              <a:rPr lang="en-US" dirty="0"/>
              <a:t> </a:t>
            </a:r>
            <a:endParaRPr lang="en-US" dirty="0" smtClean="0"/>
          </a:p>
          <a:p>
            <a:pPr marL="0" indent="0">
              <a:buNone/>
            </a:pPr>
            <a:r>
              <a:rPr lang="en-US" dirty="0"/>
              <a:t>Because everybody dies: ∞qx = 1.0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23</a:t>
            </a:fld>
            <a:endParaRPr lang="en-US" dirty="0"/>
          </a:p>
        </p:txBody>
      </p:sp>
      <p:pic>
        <p:nvPicPr>
          <p:cNvPr id="7" name="Picture 6"/>
          <p:cNvPicPr>
            <a:picLocks noChangeAspect="1"/>
          </p:cNvPicPr>
          <p:nvPr/>
        </p:nvPicPr>
        <p:blipFill>
          <a:blip r:embed="rId2"/>
          <a:stretch>
            <a:fillRect/>
          </a:stretch>
        </p:blipFill>
        <p:spPr>
          <a:xfrm>
            <a:off x="1316567" y="3674924"/>
            <a:ext cx="4003322" cy="935176"/>
          </a:xfrm>
          <a:prstGeom prst="rect">
            <a:avLst/>
          </a:prstGeom>
        </p:spPr>
      </p:pic>
    </p:spTree>
    <p:extLst>
      <p:ext uri="{BB962C8B-B14F-4D97-AF65-F5344CB8AC3E}">
        <p14:creationId xmlns:p14="http://schemas.microsoft.com/office/powerpoint/2010/main" val="39514860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6334" y="3854883"/>
            <a:ext cx="8089901" cy="769441"/>
          </a:xfrm>
        </p:spPr>
        <p:txBody>
          <a:bodyPr/>
          <a:lstStyle/>
          <a:p>
            <a:r>
              <a:rPr lang="en-US" dirty="0" smtClean="0"/>
              <a:t>Migration and Urbanization</a:t>
            </a:r>
            <a:endParaRPr lang="en-US" dirty="0"/>
          </a:p>
        </p:txBody>
      </p:sp>
      <p:sp>
        <p:nvSpPr>
          <p:cNvPr id="8" name="Content Placeholder 7"/>
          <p:cNvSpPr>
            <a:spLocks noGrp="1"/>
          </p:cNvSpPr>
          <p:nvPr>
            <p:ph idx="1"/>
          </p:nvPr>
        </p:nvSpPr>
        <p:spPr/>
        <p:txBody>
          <a:bodyPr/>
          <a:lstStyle/>
          <a:p>
            <a:r>
              <a:rPr lang="en-US" dirty="0" smtClean="0"/>
              <a:t>Acknowledgement: Emily </a:t>
            </a:r>
            <a:r>
              <a:rPr lang="en-US" dirty="0" err="1" smtClean="0"/>
              <a:t>Treleaven</a:t>
            </a:r>
            <a:r>
              <a:rPr lang="en-US" dirty="0" smtClean="0"/>
              <a:t>, PhD</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10/19/17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24</a:t>
            </a:fld>
            <a:endParaRPr lang="en-US" dirty="0"/>
          </a:p>
        </p:txBody>
      </p:sp>
    </p:spTree>
    <p:extLst>
      <p:ext uri="{BB962C8B-B14F-4D97-AF65-F5344CB8AC3E}">
        <p14:creationId xmlns:p14="http://schemas.microsoft.com/office/powerpoint/2010/main" val="38903676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940001"/>
          </a:xfrm>
        </p:spPr>
        <p:txBody>
          <a:bodyPr/>
          <a:lstStyle/>
          <a:p>
            <a:pPr algn="ctr"/>
            <a:r>
              <a:rPr lang="en-US" sz="3200" b="1" dirty="0" smtClean="0">
                <a:solidFill>
                  <a:schemeClr val="accent2"/>
                </a:solidFill>
              </a:rPr>
              <a:t>Why should health researchers and providers care about migration and urbanization?</a:t>
            </a:r>
            <a:endParaRPr lang="en-US" sz="3200" b="1" dirty="0">
              <a:solidFill>
                <a:schemeClr val="accent2"/>
              </a:solidFill>
            </a:endParaRPr>
          </a:p>
        </p:txBody>
      </p:sp>
      <p:sp>
        <p:nvSpPr>
          <p:cNvPr id="3" name="Content Placeholder 2"/>
          <p:cNvSpPr>
            <a:spLocks noGrp="1"/>
          </p:cNvSpPr>
          <p:nvPr>
            <p:ph idx="1"/>
          </p:nvPr>
        </p:nvSpPr>
        <p:spPr>
          <a:xfrm>
            <a:off x="655949" y="1619585"/>
            <a:ext cx="8089901" cy="4187657"/>
          </a:xfrm>
        </p:spPr>
        <p:txBody>
          <a:bodyPr/>
          <a:lstStyle/>
          <a:p>
            <a:pPr>
              <a:spcAft>
                <a:spcPts val="2400"/>
              </a:spcAft>
            </a:pPr>
            <a:r>
              <a:rPr lang="en-US" sz="3000" dirty="0" smtClean="0">
                <a:latin typeface="Garamond" charset="0"/>
                <a:ea typeface="Garamond" charset="0"/>
                <a:cs typeface="Garamond" charset="0"/>
              </a:rPr>
              <a:t> Migrant status, urban residence, and neighborhood are closely tied to health outcomes and disparities</a:t>
            </a:r>
          </a:p>
          <a:p>
            <a:pPr>
              <a:spcAft>
                <a:spcPts val="2400"/>
              </a:spcAft>
            </a:pPr>
            <a:r>
              <a:rPr lang="en-US" sz="3000" dirty="0" smtClean="0">
                <a:latin typeface="Garamond" charset="0"/>
                <a:ea typeface="Garamond" charset="0"/>
                <a:cs typeface="Garamond" charset="0"/>
              </a:rPr>
              <a:t> Rapidly </a:t>
            </a:r>
            <a:r>
              <a:rPr lang="en-US" sz="3000" dirty="0">
                <a:latin typeface="Garamond" charset="0"/>
                <a:ea typeface="Garamond" charset="0"/>
                <a:cs typeface="Garamond" charset="0"/>
              </a:rPr>
              <a:t>changing demographic and macro-economic environment </a:t>
            </a:r>
            <a:r>
              <a:rPr lang="en-US" sz="3000" dirty="0" smtClean="0">
                <a:latin typeface="Garamond" charset="0"/>
                <a:ea typeface="Garamond" charset="0"/>
                <a:cs typeface="Garamond" charset="0"/>
              </a:rPr>
              <a:t>affects program delivery and intervention effectiveness</a:t>
            </a:r>
          </a:p>
          <a:p>
            <a:pPr>
              <a:spcAft>
                <a:spcPts val="2400"/>
              </a:spcAft>
            </a:pPr>
            <a:r>
              <a:rPr lang="en-US" sz="3000" dirty="0" smtClean="0">
                <a:latin typeface="Garamond" charset="0"/>
                <a:ea typeface="Garamond" charset="0"/>
                <a:cs typeface="Garamond" charset="0"/>
              </a:rPr>
              <a:t> Changing populations = changing health needs!</a:t>
            </a:r>
            <a:endParaRPr lang="en-US" sz="3000" dirty="0">
              <a:latin typeface="Garamond" charset="0"/>
              <a:ea typeface="Garamond" charset="0"/>
              <a:cs typeface="Garamond" charset="0"/>
            </a:endParaRPr>
          </a:p>
          <a:p>
            <a:pPr>
              <a:spcAft>
                <a:spcPts val="2400"/>
              </a:spcAft>
            </a:pPr>
            <a:endParaRPr lang="en-US" sz="30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25</a:t>
            </a:fld>
            <a:endParaRPr lang="en-US"/>
          </a:p>
        </p:txBody>
      </p:sp>
    </p:spTree>
    <p:extLst>
      <p:ext uri="{BB962C8B-B14F-4D97-AF65-F5344CB8AC3E}">
        <p14:creationId xmlns:p14="http://schemas.microsoft.com/office/powerpoint/2010/main" val="1968052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pPr algn="ctr"/>
            <a:r>
              <a:rPr lang="en-US" b="1" dirty="0" smtClean="0"/>
              <a:t>Migration</a:t>
            </a:r>
            <a:endParaRPr lang="en-US" b="1" dirty="0"/>
          </a:p>
        </p:txBody>
      </p:sp>
      <p:sp>
        <p:nvSpPr>
          <p:cNvPr id="6" name="Slide Number Placeholder 5"/>
          <p:cNvSpPr>
            <a:spLocks noGrp="1"/>
          </p:cNvSpPr>
          <p:nvPr>
            <p:ph type="sldNum" sz="quarter" idx="12"/>
          </p:nvPr>
        </p:nvSpPr>
        <p:spPr/>
        <p:txBody>
          <a:bodyPr/>
          <a:lstStyle/>
          <a:p>
            <a:fld id="{B9C9DB5F-D53B-7C4C-B4CB-904988563EDC}" type="slidenum">
              <a:rPr lang="en-US" smtClean="0"/>
              <a:t>26</a:t>
            </a:fld>
            <a:endParaRPr lang="en-US"/>
          </a:p>
        </p:txBody>
      </p:sp>
      <p:pic>
        <p:nvPicPr>
          <p:cNvPr id="7" name="Picture 6"/>
          <p:cNvPicPr>
            <a:picLocks noChangeAspect="1"/>
          </p:cNvPicPr>
          <p:nvPr/>
        </p:nvPicPr>
        <p:blipFill>
          <a:blip r:embed="rId2"/>
          <a:stretch>
            <a:fillRect/>
          </a:stretch>
        </p:blipFill>
        <p:spPr>
          <a:xfrm>
            <a:off x="0" y="1523833"/>
            <a:ext cx="9144000" cy="4396378"/>
          </a:xfrm>
          <a:prstGeom prst="rect">
            <a:avLst/>
          </a:prstGeom>
        </p:spPr>
      </p:pic>
    </p:spTree>
    <p:extLst>
      <p:ext uri="{BB962C8B-B14F-4D97-AF65-F5344CB8AC3E}">
        <p14:creationId xmlns:p14="http://schemas.microsoft.com/office/powerpoint/2010/main" val="279320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Definitions</a:t>
            </a:r>
            <a:r>
              <a:rPr lang="en-US" dirty="0" smtClean="0"/>
              <a:t>: Types of migration</a:t>
            </a:r>
            <a:endParaRPr lang="en-US" dirty="0"/>
          </a:p>
        </p:txBody>
      </p:sp>
      <p:sp>
        <p:nvSpPr>
          <p:cNvPr id="3" name="Content Placeholder 2"/>
          <p:cNvSpPr>
            <a:spLocks noGrp="1"/>
          </p:cNvSpPr>
          <p:nvPr>
            <p:ph idx="1"/>
          </p:nvPr>
        </p:nvSpPr>
        <p:spPr>
          <a:xfrm>
            <a:off x="657789" y="1320212"/>
            <a:ext cx="8089901" cy="1897197"/>
          </a:xfrm>
        </p:spPr>
        <p:txBody>
          <a:bodyPr/>
          <a:lstStyle/>
          <a:p>
            <a:pPr marL="0" lvl="1" indent="0">
              <a:buNone/>
            </a:pPr>
            <a:r>
              <a:rPr lang="en-US" sz="2800" dirty="0">
                <a:latin typeface="Garamond" charset="0"/>
                <a:ea typeface="Garamond" charset="0"/>
                <a:cs typeface="Garamond" charset="0"/>
              </a:rPr>
              <a:t>Movement of individuals from one place to another, crossing geographical boundary</a:t>
            </a:r>
          </a:p>
          <a:p>
            <a:endParaRPr lang="en-US" sz="1200" b="1" dirty="0" smtClean="0">
              <a:latin typeface="Garamond"/>
              <a:cs typeface="Garamond"/>
            </a:endParaRPr>
          </a:p>
          <a:p>
            <a:r>
              <a:rPr lang="en-US" sz="2600" b="1" dirty="0" smtClean="0">
                <a:latin typeface="Garamond"/>
                <a:cs typeface="Garamond"/>
              </a:rPr>
              <a:t>International migration</a:t>
            </a:r>
            <a:r>
              <a:rPr lang="en-US" sz="2600" dirty="0" smtClean="0">
                <a:latin typeface="Garamond"/>
                <a:cs typeface="Garamond"/>
              </a:rPr>
              <a:t>: Movement across national boundaries</a:t>
            </a:r>
          </a:p>
          <a:p>
            <a:r>
              <a:rPr lang="en-US" sz="2600" b="1" dirty="0" smtClean="0">
                <a:latin typeface="Garamond"/>
                <a:cs typeface="Garamond"/>
              </a:rPr>
              <a:t>Internal migration: </a:t>
            </a:r>
            <a:r>
              <a:rPr lang="en-US" sz="2600" dirty="0" smtClean="0">
                <a:latin typeface="Garamond"/>
                <a:cs typeface="Garamond"/>
              </a:rPr>
              <a:t>Movement within the same country</a:t>
            </a:r>
          </a:p>
          <a:p>
            <a:r>
              <a:rPr lang="en-US" sz="2600" b="1" dirty="0" smtClean="0">
                <a:latin typeface="Garamond"/>
                <a:cs typeface="Garamond"/>
              </a:rPr>
              <a:t>Forced </a:t>
            </a:r>
            <a:r>
              <a:rPr lang="en-US" sz="2600" b="1" dirty="0" smtClean="0">
                <a:latin typeface="Garamond" charset="0"/>
                <a:ea typeface="Garamond" charset="0"/>
                <a:cs typeface="Garamond" charset="0"/>
              </a:rPr>
              <a:t>migration</a:t>
            </a:r>
            <a:r>
              <a:rPr lang="en-US" sz="2600" dirty="0" smtClean="0">
                <a:latin typeface="Garamond" charset="0"/>
                <a:ea typeface="Garamond" charset="0"/>
                <a:cs typeface="Garamond" charset="0"/>
              </a:rPr>
              <a:t>: </a:t>
            </a:r>
            <a:r>
              <a:rPr lang="en-US" sz="2600" dirty="0">
                <a:latin typeface="Garamond" charset="0"/>
                <a:ea typeface="Garamond" charset="0"/>
                <a:cs typeface="Garamond" charset="0"/>
              </a:rPr>
              <a:t>involuntary forum of migration related to environmental and </a:t>
            </a:r>
            <a:r>
              <a:rPr lang="en-US" sz="2600" dirty="0" smtClean="0">
                <a:latin typeface="Garamond" charset="0"/>
                <a:ea typeface="Garamond" charset="0"/>
                <a:cs typeface="Garamond" charset="0"/>
              </a:rPr>
              <a:t>social factors (such as armed conflict, famine)</a:t>
            </a:r>
          </a:p>
          <a:p>
            <a:pPr lvl="1">
              <a:spcBef>
                <a:spcPts val="800"/>
              </a:spcBef>
            </a:pPr>
            <a:r>
              <a:rPr lang="en-US" sz="2400" dirty="0" smtClean="0">
                <a:latin typeface="Garamond" charset="0"/>
                <a:ea typeface="Garamond" charset="0"/>
                <a:cs typeface="Garamond" charset="0"/>
              </a:rPr>
              <a:t>Refugees</a:t>
            </a:r>
          </a:p>
          <a:p>
            <a:pPr lvl="1">
              <a:spcBef>
                <a:spcPts val="800"/>
              </a:spcBef>
            </a:pPr>
            <a:r>
              <a:rPr lang="en-US" sz="2400" dirty="0" smtClean="0">
                <a:latin typeface="Garamond" charset="0"/>
                <a:ea typeface="Garamond" charset="0"/>
                <a:cs typeface="Garamond" charset="0"/>
              </a:rPr>
              <a:t>Internally displaced persons</a:t>
            </a:r>
          </a:p>
        </p:txBody>
      </p:sp>
      <p:sp>
        <p:nvSpPr>
          <p:cNvPr id="6" name="Slide Number Placeholder 5"/>
          <p:cNvSpPr>
            <a:spLocks noGrp="1"/>
          </p:cNvSpPr>
          <p:nvPr>
            <p:ph type="sldNum" sz="quarter" idx="12"/>
          </p:nvPr>
        </p:nvSpPr>
        <p:spPr/>
        <p:txBody>
          <a:bodyPr/>
          <a:lstStyle/>
          <a:p>
            <a:fld id="{B9C9DB5F-D53B-7C4C-B4CB-904988563EDC}" type="slidenum">
              <a:rPr lang="en-US" smtClean="0"/>
              <a:t>27</a:t>
            </a:fld>
            <a:endParaRPr lang="en-US"/>
          </a:p>
        </p:txBody>
      </p:sp>
    </p:spTree>
    <p:extLst>
      <p:ext uri="{BB962C8B-B14F-4D97-AF65-F5344CB8AC3E}">
        <p14:creationId xmlns:p14="http://schemas.microsoft.com/office/powerpoint/2010/main" val="15601500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Definitions</a:t>
            </a:r>
            <a:r>
              <a:rPr lang="en-US" dirty="0" smtClean="0"/>
              <a:t>: Migration patterns</a:t>
            </a:r>
            <a:endParaRPr lang="en-US" dirty="0"/>
          </a:p>
        </p:txBody>
      </p:sp>
      <p:sp>
        <p:nvSpPr>
          <p:cNvPr id="3" name="Content Placeholder 2"/>
          <p:cNvSpPr>
            <a:spLocks noGrp="1"/>
          </p:cNvSpPr>
          <p:nvPr>
            <p:ph idx="1"/>
          </p:nvPr>
        </p:nvSpPr>
        <p:spPr>
          <a:xfrm>
            <a:off x="657789" y="1320212"/>
            <a:ext cx="8089901" cy="1897197"/>
          </a:xfrm>
        </p:spPr>
        <p:txBody>
          <a:bodyPr/>
          <a:lstStyle/>
          <a:p>
            <a:pPr>
              <a:spcAft>
                <a:spcPts val="1200"/>
              </a:spcAft>
            </a:pPr>
            <a:r>
              <a:rPr lang="en-US" sz="2400" b="1" dirty="0" smtClean="0">
                <a:latin typeface="Garamond"/>
                <a:cs typeface="Garamond"/>
              </a:rPr>
              <a:t>By origin and destination</a:t>
            </a:r>
            <a:r>
              <a:rPr lang="en-US" sz="2400" dirty="0" smtClean="0">
                <a:latin typeface="Garamond"/>
                <a:cs typeface="Garamond"/>
              </a:rPr>
              <a:t>: Rural-to-urban, rural-to-rural, urban-to-urban</a:t>
            </a:r>
          </a:p>
          <a:p>
            <a:r>
              <a:rPr lang="en-US" sz="2400" b="1" dirty="0" smtClean="0">
                <a:latin typeface="Garamond"/>
                <a:cs typeface="Garamond"/>
              </a:rPr>
              <a:t>Circular: </a:t>
            </a:r>
            <a:r>
              <a:rPr lang="en-US" sz="2400" dirty="0" smtClean="0">
                <a:latin typeface="Garamond"/>
                <a:cs typeface="Garamond"/>
              </a:rPr>
              <a:t>Temporary and repetitive movement between origin and destination, usually for labor</a:t>
            </a:r>
          </a:p>
          <a:p>
            <a:pPr lvl="2">
              <a:spcBef>
                <a:spcPts val="200"/>
              </a:spcBef>
              <a:spcAft>
                <a:spcPts val="1200"/>
              </a:spcAft>
            </a:pPr>
            <a:r>
              <a:rPr lang="en-US" sz="2400" dirty="0" smtClean="0">
                <a:latin typeface="Garamond"/>
                <a:cs typeface="Garamond"/>
              </a:rPr>
              <a:t>Seasonal</a:t>
            </a:r>
          </a:p>
          <a:p>
            <a:r>
              <a:rPr lang="en-US" sz="2400" b="1" dirty="0" smtClean="0">
                <a:latin typeface="Garamond"/>
                <a:cs typeface="Garamond"/>
              </a:rPr>
              <a:t>Chain </a:t>
            </a:r>
            <a:r>
              <a:rPr lang="en-US" sz="2400" b="1" dirty="0" smtClean="0">
                <a:latin typeface="Garamond" charset="0"/>
                <a:ea typeface="Garamond" charset="0"/>
                <a:cs typeface="Garamond" charset="0"/>
              </a:rPr>
              <a:t>migration</a:t>
            </a:r>
            <a:r>
              <a:rPr lang="en-US" sz="2400" dirty="0" smtClean="0">
                <a:latin typeface="Garamond" charset="0"/>
                <a:ea typeface="Garamond" charset="0"/>
                <a:cs typeface="Garamond" charset="0"/>
              </a:rPr>
              <a:t>: process </a:t>
            </a:r>
            <a:r>
              <a:rPr lang="en-US" sz="2400" dirty="0">
                <a:latin typeface="Garamond" charset="0"/>
                <a:ea typeface="Garamond" charset="0"/>
                <a:cs typeface="Garamond" charset="0"/>
              </a:rPr>
              <a:t>that occurs after a small number of pioneering groups lead the way somewhere else and others from the same community follow. </a:t>
            </a:r>
            <a:endParaRPr lang="en-US" sz="2400" dirty="0" smtClean="0">
              <a:latin typeface="Garamond" charset="0"/>
              <a:ea typeface="Garamond" charset="0"/>
              <a:cs typeface="Garamond" charset="0"/>
            </a:endParaRPr>
          </a:p>
          <a:p>
            <a:pPr lvl="2"/>
            <a:r>
              <a:rPr lang="en-US" sz="2400" dirty="0" smtClean="0">
                <a:latin typeface="Garamond" charset="0"/>
                <a:ea typeface="Garamond" charset="0"/>
                <a:cs typeface="Garamond" charset="0"/>
              </a:rPr>
              <a:t>Migrant networks</a:t>
            </a:r>
          </a:p>
          <a:p>
            <a:pPr lvl="2"/>
            <a:r>
              <a:rPr lang="en-US" sz="2400" dirty="0" smtClean="0">
                <a:latin typeface="Garamond" charset="0"/>
                <a:ea typeface="Garamond" charset="0"/>
                <a:cs typeface="Garamond" charset="0"/>
              </a:rPr>
              <a:t>May lead to clustering </a:t>
            </a:r>
            <a:r>
              <a:rPr lang="en-US" sz="2400" dirty="0">
                <a:latin typeface="Garamond" charset="0"/>
                <a:ea typeface="Garamond" charset="0"/>
                <a:cs typeface="Garamond" charset="0"/>
              </a:rPr>
              <a:t>of people from a specific region into certain neighborhoods or small </a:t>
            </a:r>
            <a:r>
              <a:rPr lang="en-US" sz="2400" dirty="0" smtClean="0">
                <a:latin typeface="Garamond" charset="0"/>
                <a:ea typeface="Garamond" charset="0"/>
                <a:cs typeface="Garamond" charset="0"/>
              </a:rPr>
              <a:t>towns at the destination</a:t>
            </a:r>
            <a:endParaRPr lang="en-US" sz="24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28</a:t>
            </a:fld>
            <a:endParaRPr lang="en-US"/>
          </a:p>
        </p:txBody>
      </p:sp>
    </p:spTree>
    <p:extLst>
      <p:ext uri="{BB962C8B-B14F-4D97-AF65-F5344CB8AC3E}">
        <p14:creationId xmlns:p14="http://schemas.microsoft.com/office/powerpoint/2010/main" val="209612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Motivations for migration</a:t>
            </a:r>
            <a:endParaRPr lang="en-US" dirty="0"/>
          </a:p>
        </p:txBody>
      </p:sp>
      <p:sp>
        <p:nvSpPr>
          <p:cNvPr id="3" name="Content Placeholder 2"/>
          <p:cNvSpPr>
            <a:spLocks noGrp="1"/>
          </p:cNvSpPr>
          <p:nvPr>
            <p:ph idx="1"/>
          </p:nvPr>
        </p:nvSpPr>
        <p:spPr/>
        <p:txBody>
          <a:bodyPr/>
          <a:lstStyle/>
          <a:p>
            <a:r>
              <a:rPr lang="en-US" sz="3000" b="1" dirty="0" smtClean="0">
                <a:latin typeface="Garamond" charset="0"/>
                <a:ea typeface="Garamond" charset="0"/>
                <a:cs typeface="Garamond" charset="0"/>
              </a:rPr>
              <a:t> Push factors</a:t>
            </a:r>
            <a:r>
              <a:rPr lang="en-US" sz="3000" dirty="0" smtClean="0">
                <a:latin typeface="Garamond" charset="0"/>
                <a:ea typeface="Garamond" charset="0"/>
                <a:cs typeface="Garamond" charset="0"/>
              </a:rPr>
              <a:t>: Motivations to leave origin</a:t>
            </a:r>
          </a:p>
          <a:p>
            <a:endParaRPr lang="en-US" sz="1200" dirty="0" smtClean="0">
              <a:latin typeface="Garamond" charset="0"/>
              <a:ea typeface="Garamond" charset="0"/>
              <a:cs typeface="Garamond" charset="0"/>
            </a:endParaRPr>
          </a:p>
          <a:p>
            <a:r>
              <a:rPr lang="en-US" sz="3000" b="1" dirty="0" smtClean="0">
                <a:latin typeface="Garamond" charset="0"/>
                <a:ea typeface="Garamond" charset="0"/>
                <a:cs typeface="Garamond" charset="0"/>
              </a:rPr>
              <a:t> Pull factors</a:t>
            </a:r>
            <a:r>
              <a:rPr lang="en-US" sz="3000" dirty="0" smtClean="0">
                <a:latin typeface="Garamond" charset="0"/>
                <a:ea typeface="Garamond" charset="0"/>
                <a:cs typeface="Garamond" charset="0"/>
              </a:rPr>
              <a:t>: Motivations to go to destination</a:t>
            </a:r>
          </a:p>
          <a:p>
            <a:endParaRPr lang="en-US" sz="1200" dirty="0" smtClean="0">
              <a:latin typeface="Garamond" charset="0"/>
              <a:ea typeface="Garamond" charset="0"/>
              <a:cs typeface="Garamond" charset="0"/>
            </a:endParaRPr>
          </a:p>
          <a:p>
            <a:r>
              <a:rPr lang="en-US" sz="3000" b="1" dirty="0" smtClean="0">
                <a:latin typeface="Garamond" charset="0"/>
                <a:ea typeface="Garamond" charset="0"/>
                <a:cs typeface="Garamond" charset="0"/>
              </a:rPr>
              <a:t> Family decision-making</a:t>
            </a:r>
          </a:p>
          <a:p>
            <a:pPr lvl="1">
              <a:spcBef>
                <a:spcPts val="800"/>
              </a:spcBef>
            </a:pPr>
            <a:r>
              <a:rPr lang="en-US" sz="2600" dirty="0" smtClean="0">
                <a:latin typeface="Garamond" charset="0"/>
                <a:ea typeface="Garamond" charset="0"/>
                <a:cs typeface="Garamond" charset="0"/>
              </a:rPr>
              <a:t>Altruism</a:t>
            </a:r>
          </a:p>
          <a:p>
            <a:pPr lvl="1">
              <a:spcBef>
                <a:spcPts val="800"/>
              </a:spcBef>
            </a:pPr>
            <a:r>
              <a:rPr lang="en-US" sz="2600" dirty="0" smtClean="0">
                <a:latin typeface="Garamond" charset="0"/>
                <a:ea typeface="Garamond" charset="0"/>
                <a:cs typeface="Garamond" charset="0"/>
              </a:rPr>
              <a:t>Exchange theory</a:t>
            </a:r>
          </a:p>
          <a:p>
            <a:pPr lvl="1">
              <a:spcBef>
                <a:spcPts val="800"/>
              </a:spcBef>
            </a:pPr>
            <a:r>
              <a:rPr lang="en-US" sz="2600" dirty="0" smtClean="0">
                <a:latin typeface="Garamond" charset="0"/>
                <a:ea typeface="Garamond" charset="0"/>
                <a:cs typeface="Garamond" charset="0"/>
              </a:rPr>
              <a:t>Intergenerational solidarity</a:t>
            </a:r>
          </a:p>
          <a:p>
            <a:pPr lvl="1">
              <a:spcBef>
                <a:spcPts val="800"/>
              </a:spcBef>
            </a:pPr>
            <a:r>
              <a:rPr lang="en-US" sz="2600" dirty="0" smtClean="0">
                <a:latin typeface="Garamond" charset="0"/>
                <a:ea typeface="Garamond" charset="0"/>
                <a:cs typeface="Garamond" charset="0"/>
              </a:rPr>
              <a:t>New economics of labor migration</a:t>
            </a:r>
          </a:p>
          <a:p>
            <a:endParaRPr lang="en-US" dirty="0">
              <a:latin typeface="Garamond" charset="0"/>
              <a:ea typeface="Garamond" charset="0"/>
              <a:cs typeface="Garamond" charset="0"/>
            </a:endParaRPr>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29</a:t>
            </a:fld>
            <a:endParaRPr lang="en-US"/>
          </a:p>
        </p:txBody>
      </p:sp>
    </p:spTree>
    <p:extLst>
      <p:ext uri="{BB962C8B-B14F-4D97-AF65-F5344CB8AC3E}">
        <p14:creationId xmlns:p14="http://schemas.microsoft.com/office/powerpoint/2010/main" val="30402076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 US mortality</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a:t>
            </a:fld>
            <a:endParaRPr lang="en-US" dirty="0"/>
          </a:p>
        </p:txBody>
      </p:sp>
      <p:pic>
        <p:nvPicPr>
          <p:cNvPr id="7" name="Picture 6"/>
          <p:cNvPicPr>
            <a:picLocks noChangeAspect="1"/>
          </p:cNvPicPr>
          <p:nvPr/>
        </p:nvPicPr>
        <p:blipFill>
          <a:blip r:embed="rId2"/>
          <a:stretch>
            <a:fillRect/>
          </a:stretch>
        </p:blipFill>
        <p:spPr>
          <a:xfrm>
            <a:off x="149410" y="1738489"/>
            <a:ext cx="8994590" cy="3397956"/>
          </a:xfrm>
          <a:prstGeom prst="rect">
            <a:avLst/>
          </a:prstGeom>
        </p:spPr>
      </p:pic>
    </p:spTree>
    <p:extLst>
      <p:ext uri="{BB962C8B-B14F-4D97-AF65-F5344CB8AC3E}">
        <p14:creationId xmlns:p14="http://schemas.microsoft.com/office/powerpoint/2010/main" val="37756198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Selection factors: Socio-demographic</a:t>
            </a:r>
            <a:endParaRPr lang="en-US" dirty="0"/>
          </a:p>
        </p:txBody>
      </p:sp>
      <p:sp>
        <p:nvSpPr>
          <p:cNvPr id="3" name="Content Placeholder 2"/>
          <p:cNvSpPr>
            <a:spLocks noGrp="1"/>
          </p:cNvSpPr>
          <p:nvPr>
            <p:ph idx="1"/>
          </p:nvPr>
        </p:nvSpPr>
        <p:spPr/>
        <p:txBody>
          <a:bodyPr/>
          <a:lstStyle/>
          <a:p>
            <a:r>
              <a:rPr lang="en-US" sz="3200" dirty="0" smtClean="0">
                <a:latin typeface="Garamond" charset="0"/>
                <a:ea typeface="Garamond" charset="0"/>
                <a:cs typeface="Garamond" charset="0"/>
              </a:rPr>
              <a:t> Age</a:t>
            </a:r>
          </a:p>
          <a:p>
            <a:r>
              <a:rPr lang="en-US" sz="3200" dirty="0" smtClean="0">
                <a:latin typeface="Garamond" charset="0"/>
                <a:ea typeface="Garamond" charset="0"/>
                <a:cs typeface="Garamond" charset="0"/>
              </a:rPr>
              <a:t> Gender</a:t>
            </a:r>
          </a:p>
          <a:p>
            <a:r>
              <a:rPr lang="en-US" sz="3200" dirty="0" smtClean="0">
                <a:latin typeface="Garamond" charset="0"/>
                <a:ea typeface="Garamond" charset="0"/>
                <a:cs typeface="Garamond" charset="0"/>
              </a:rPr>
              <a:t> Education</a:t>
            </a:r>
          </a:p>
          <a:p>
            <a:r>
              <a:rPr lang="en-US" sz="3200" dirty="0" smtClean="0">
                <a:latin typeface="Garamond" charset="0"/>
                <a:ea typeface="Garamond" charset="0"/>
                <a:cs typeface="Garamond" charset="0"/>
              </a:rPr>
              <a:t> Social networks</a:t>
            </a:r>
          </a:p>
          <a:p>
            <a:r>
              <a:rPr lang="en-US" sz="3200" dirty="0" smtClean="0">
                <a:latin typeface="Garamond" charset="0"/>
                <a:ea typeface="Garamond" charset="0"/>
                <a:cs typeface="Garamond" charset="0"/>
              </a:rPr>
              <a:t> Socio-economic status</a:t>
            </a:r>
          </a:p>
        </p:txBody>
      </p:sp>
      <p:sp>
        <p:nvSpPr>
          <p:cNvPr id="6" name="Slide Number Placeholder 5"/>
          <p:cNvSpPr>
            <a:spLocks noGrp="1"/>
          </p:cNvSpPr>
          <p:nvPr>
            <p:ph type="sldNum" sz="quarter" idx="12"/>
          </p:nvPr>
        </p:nvSpPr>
        <p:spPr/>
        <p:txBody>
          <a:bodyPr/>
          <a:lstStyle/>
          <a:p>
            <a:fld id="{B9C9DB5F-D53B-7C4C-B4CB-904988563EDC}" type="slidenum">
              <a:rPr lang="en-US" smtClean="0"/>
              <a:t>30</a:t>
            </a:fld>
            <a:endParaRPr lang="en-US"/>
          </a:p>
        </p:txBody>
      </p:sp>
    </p:spTree>
    <p:extLst>
      <p:ext uri="{BB962C8B-B14F-4D97-AF65-F5344CB8AC3E}">
        <p14:creationId xmlns:p14="http://schemas.microsoft.com/office/powerpoint/2010/main" val="37698811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Consequences for left behind</a:t>
            </a:r>
            <a:endParaRPr lang="en-US" dirty="0"/>
          </a:p>
        </p:txBody>
      </p:sp>
      <p:sp>
        <p:nvSpPr>
          <p:cNvPr id="3" name="Content Placeholder 2"/>
          <p:cNvSpPr>
            <a:spLocks noGrp="1"/>
          </p:cNvSpPr>
          <p:nvPr>
            <p:ph idx="1"/>
          </p:nvPr>
        </p:nvSpPr>
        <p:spPr/>
        <p:txBody>
          <a:bodyPr/>
          <a:lstStyle/>
          <a:p>
            <a:r>
              <a:rPr lang="en-US" sz="2600" dirty="0" smtClean="0">
                <a:latin typeface="Garamond" charset="0"/>
                <a:ea typeface="Garamond" charset="0"/>
                <a:cs typeface="Garamond" charset="0"/>
              </a:rPr>
              <a:t>Increased income for household of origin via remittances</a:t>
            </a:r>
            <a:endParaRPr lang="en-US" dirty="0">
              <a:latin typeface="Garamond" charset="0"/>
              <a:ea typeface="Garamond" charset="0"/>
              <a:cs typeface="Garamond" charset="0"/>
            </a:endParaRPr>
          </a:p>
          <a:p>
            <a:pPr lvl="2"/>
            <a:r>
              <a:rPr lang="en-US" dirty="0" smtClean="0">
                <a:latin typeface="Garamond" charset="0"/>
                <a:ea typeface="Garamond" charset="0"/>
                <a:cs typeface="Garamond" charset="0"/>
              </a:rPr>
              <a:t>Improved diet, nutritional status, and food security</a:t>
            </a:r>
          </a:p>
          <a:p>
            <a:pPr lvl="2"/>
            <a:r>
              <a:rPr lang="en-US" dirty="0" smtClean="0">
                <a:latin typeface="Garamond" charset="0"/>
                <a:ea typeface="Garamond" charset="0"/>
                <a:cs typeface="Garamond" charset="0"/>
              </a:rPr>
              <a:t>Retention in school</a:t>
            </a:r>
          </a:p>
          <a:p>
            <a:pPr lvl="2"/>
            <a:r>
              <a:rPr lang="en-US" dirty="0" smtClean="0">
                <a:latin typeface="Garamond" charset="0"/>
                <a:ea typeface="Garamond" charset="0"/>
                <a:cs typeface="Garamond" charset="0"/>
              </a:rPr>
              <a:t>Higher health expenditures</a:t>
            </a:r>
          </a:p>
          <a:p>
            <a:pPr lvl="2"/>
            <a:r>
              <a:rPr lang="en-US" dirty="0" smtClean="0">
                <a:latin typeface="Garamond" charset="0"/>
                <a:ea typeface="Garamond" charset="0"/>
                <a:cs typeface="Garamond" charset="0"/>
              </a:rPr>
              <a:t>Impacts on care-seeking behaviors </a:t>
            </a:r>
          </a:p>
          <a:p>
            <a:r>
              <a:rPr lang="en-US" sz="2600" dirty="0" smtClean="0">
                <a:latin typeface="Garamond" charset="0"/>
                <a:ea typeface="Garamond" charset="0"/>
                <a:cs typeface="Garamond" charset="0"/>
              </a:rPr>
              <a:t>Psychosocial impacts on left behind</a:t>
            </a:r>
          </a:p>
          <a:p>
            <a:r>
              <a:rPr lang="en-US" sz="2600" dirty="0" smtClean="0">
                <a:latin typeface="Garamond" charset="0"/>
                <a:ea typeface="Garamond" charset="0"/>
                <a:cs typeface="Garamond" charset="0"/>
              </a:rPr>
              <a:t>Physical impacts for elderly caregivers</a:t>
            </a:r>
          </a:p>
          <a:p>
            <a:pPr lvl="2"/>
            <a:r>
              <a:rPr lang="en-US" dirty="0" smtClean="0">
                <a:latin typeface="Garamond" charset="0"/>
                <a:ea typeface="Garamond" charset="0"/>
                <a:cs typeface="Garamond" charset="0"/>
              </a:rPr>
              <a:t>Differential impacts by who migrates (feminization of migration)</a:t>
            </a:r>
          </a:p>
          <a:p>
            <a:pPr lvl="2"/>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31</a:t>
            </a:fld>
            <a:endParaRPr lang="en-US"/>
          </a:p>
        </p:txBody>
      </p:sp>
    </p:spTree>
    <p:extLst>
      <p:ext uri="{BB962C8B-B14F-4D97-AF65-F5344CB8AC3E}">
        <p14:creationId xmlns:p14="http://schemas.microsoft.com/office/powerpoint/2010/main" val="2194619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789" y="1320212"/>
            <a:ext cx="8089901" cy="1897197"/>
          </a:xfrm>
        </p:spPr>
        <p:txBody>
          <a:bodyPr/>
          <a:lstStyle/>
          <a:p>
            <a:pPr marL="0" lvl="0" indent="0" algn="ctr">
              <a:lnSpc>
                <a:spcPct val="100000"/>
              </a:lnSpc>
              <a:spcBef>
                <a:spcPts val="0"/>
              </a:spcBef>
              <a:buClrTx/>
              <a:buNone/>
            </a:pPr>
            <a:endParaRPr lang="en-US" sz="4800" b="1" dirty="0" smtClean="0">
              <a:latin typeface="Garamond" charset="0"/>
              <a:ea typeface="Garamond" charset="0"/>
              <a:cs typeface="Garamond" charset="0"/>
            </a:endParaRPr>
          </a:p>
          <a:p>
            <a:pPr marL="0" lvl="0" indent="0" algn="ctr">
              <a:lnSpc>
                <a:spcPct val="100000"/>
              </a:lnSpc>
              <a:spcBef>
                <a:spcPts val="0"/>
              </a:spcBef>
              <a:buClrTx/>
              <a:buNone/>
            </a:pPr>
            <a:r>
              <a:rPr lang="en-US" sz="4800" b="1" dirty="0" smtClean="0">
                <a:latin typeface="Garamond" charset="0"/>
                <a:ea typeface="Garamond" charset="0"/>
                <a:cs typeface="Garamond" charset="0"/>
              </a:rPr>
              <a:t>Global trends </a:t>
            </a:r>
            <a:r>
              <a:rPr lang="en-US" sz="4800" b="1" dirty="0">
                <a:latin typeface="Garamond" charset="0"/>
                <a:ea typeface="Garamond" charset="0"/>
                <a:cs typeface="Garamond" charset="0"/>
              </a:rPr>
              <a:t>in migration</a:t>
            </a:r>
            <a:endParaRPr lang="en-US" sz="4800" dirty="0" smtClean="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32</a:t>
            </a:fld>
            <a:endParaRPr lang="en-US"/>
          </a:p>
        </p:txBody>
      </p:sp>
    </p:spTree>
    <p:extLst>
      <p:ext uri="{BB962C8B-B14F-4D97-AF65-F5344CB8AC3E}">
        <p14:creationId xmlns:p14="http://schemas.microsoft.com/office/powerpoint/2010/main" val="16926082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33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19911"/>
            <a:ext cx="8763000" cy="5969000"/>
          </a:xfrm>
          <a:prstGeom prst="rect">
            <a:avLst/>
          </a:prstGeom>
        </p:spPr>
      </p:pic>
    </p:spTree>
    <p:extLst>
      <p:ext uri="{BB962C8B-B14F-4D97-AF65-F5344CB8AC3E}">
        <p14:creationId xmlns:p14="http://schemas.microsoft.com/office/powerpoint/2010/main" val="5248573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09" y="568826"/>
            <a:ext cx="8496300" cy="5207000"/>
          </a:xfrm>
          <a:prstGeom prst="rect">
            <a:avLst/>
          </a:prstGeom>
        </p:spPr>
      </p:pic>
    </p:spTree>
    <p:extLst>
      <p:ext uri="{BB962C8B-B14F-4D97-AF65-F5344CB8AC3E}">
        <p14:creationId xmlns:p14="http://schemas.microsoft.com/office/powerpoint/2010/main" val="39165911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16" y="0"/>
            <a:ext cx="7256378" cy="6931708"/>
          </a:xfrm>
          <a:prstGeom prst="rect">
            <a:avLst/>
          </a:prstGeom>
        </p:spPr>
      </p:pic>
    </p:spTree>
    <p:extLst>
      <p:ext uri="{BB962C8B-B14F-4D97-AF65-F5344CB8AC3E}">
        <p14:creationId xmlns:p14="http://schemas.microsoft.com/office/powerpoint/2010/main" val="3302907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067" y="0"/>
            <a:ext cx="5719679" cy="7119197"/>
          </a:xfrm>
          <a:prstGeom prst="rect">
            <a:avLst/>
          </a:prstGeom>
        </p:spPr>
      </p:pic>
    </p:spTree>
    <p:extLst>
      <p:ext uri="{BB962C8B-B14F-4D97-AF65-F5344CB8AC3E}">
        <p14:creationId xmlns:p14="http://schemas.microsoft.com/office/powerpoint/2010/main" val="41169862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37</a:t>
            </a:fld>
            <a:endParaRPr lang="en-US"/>
          </a:p>
        </p:txBody>
      </p:sp>
      <p:sp>
        <p:nvSpPr>
          <p:cNvPr id="7" name="Title 6"/>
          <p:cNvSpPr>
            <a:spLocks noGrp="1"/>
          </p:cNvSpPr>
          <p:nvPr>
            <p:ph type="title"/>
          </p:nvPr>
        </p:nvSpPr>
        <p:spPr>
          <a:xfrm>
            <a:off x="655950" y="434358"/>
            <a:ext cx="8089900" cy="2446824"/>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b="1" dirty="0" smtClean="0"/>
              <a:t>Theories of migration and health</a:t>
            </a:r>
            <a:endParaRPr lang="en-US" b="1" dirty="0"/>
          </a:p>
        </p:txBody>
      </p:sp>
    </p:spTree>
    <p:extLst>
      <p:ext uri="{BB962C8B-B14F-4D97-AF65-F5344CB8AC3E}">
        <p14:creationId xmlns:p14="http://schemas.microsoft.com/office/powerpoint/2010/main" val="32699016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09" y="139700"/>
            <a:ext cx="8700351" cy="6048679"/>
          </a:xfrm>
          <a:prstGeom prst="rect">
            <a:avLst/>
          </a:prstGeom>
        </p:spPr>
      </p:pic>
    </p:spTree>
    <p:extLst>
      <p:ext uri="{BB962C8B-B14F-4D97-AF65-F5344CB8AC3E}">
        <p14:creationId xmlns:p14="http://schemas.microsoft.com/office/powerpoint/2010/main" val="400192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Healthy migrant effect</a:t>
            </a:r>
            <a:endParaRPr lang="en-US" dirty="0"/>
          </a:p>
        </p:txBody>
      </p:sp>
      <p:sp>
        <p:nvSpPr>
          <p:cNvPr id="3" name="Content Placeholder 2"/>
          <p:cNvSpPr>
            <a:spLocks noGrp="1"/>
          </p:cNvSpPr>
          <p:nvPr>
            <p:ph idx="1"/>
          </p:nvPr>
        </p:nvSpPr>
        <p:spPr/>
        <p:txBody>
          <a:bodyPr/>
          <a:lstStyle/>
          <a:p>
            <a:r>
              <a:rPr lang="en-US" sz="2600" dirty="0" smtClean="0">
                <a:latin typeface="Garamond" charset="0"/>
                <a:ea typeface="Garamond" charset="0"/>
                <a:cs typeface="Garamond" charset="0"/>
              </a:rPr>
              <a:t> Finding that immigrants have better health status and outcomes than the origin population in many settings (destinations)</a:t>
            </a:r>
          </a:p>
          <a:p>
            <a:pPr marL="0" indent="0">
              <a:spcBef>
                <a:spcPts val="800"/>
              </a:spcBef>
              <a:buNone/>
            </a:pPr>
            <a:r>
              <a:rPr lang="en-US" dirty="0" smtClean="0">
                <a:latin typeface="Garamond" charset="0"/>
                <a:ea typeface="Garamond" charset="0"/>
                <a:cs typeface="Garamond" charset="0"/>
              </a:rPr>
              <a:t> </a:t>
            </a:r>
            <a:endParaRPr lang="en-US" sz="1200" dirty="0" smtClean="0">
              <a:latin typeface="Garamond" charset="0"/>
              <a:ea typeface="Garamond" charset="0"/>
              <a:cs typeface="Garamond" charset="0"/>
            </a:endParaRPr>
          </a:p>
          <a:p>
            <a:r>
              <a:rPr lang="en-US" sz="2400" dirty="0" smtClean="0">
                <a:latin typeface="Garamond" charset="0"/>
                <a:ea typeface="Garamond" charset="0"/>
                <a:cs typeface="Garamond" charset="0"/>
              </a:rPr>
              <a:t> </a:t>
            </a:r>
            <a:r>
              <a:rPr lang="en-US" sz="2600" b="1" dirty="0" smtClean="0">
                <a:latin typeface="Garamond" charset="0"/>
                <a:ea typeface="Garamond" charset="0"/>
                <a:cs typeface="Garamond" charset="0"/>
              </a:rPr>
              <a:t>Selection</a:t>
            </a:r>
            <a:r>
              <a:rPr lang="en-US" sz="2600" dirty="0" smtClean="0">
                <a:latin typeface="Garamond" charset="0"/>
                <a:ea typeface="Garamond" charset="0"/>
                <a:cs typeface="Garamond" charset="0"/>
              </a:rPr>
              <a:t> of out-migrants by health status </a:t>
            </a:r>
          </a:p>
          <a:p>
            <a:pPr lvl="1"/>
            <a:r>
              <a:rPr lang="en-US" dirty="0" smtClean="0">
                <a:latin typeface="Garamond" charset="0"/>
                <a:ea typeface="Garamond" charset="0"/>
                <a:cs typeface="Garamond" charset="0"/>
              </a:rPr>
              <a:t>Healthiest most likely to migrate</a:t>
            </a:r>
          </a:p>
          <a:p>
            <a:pPr lvl="1"/>
            <a:r>
              <a:rPr lang="en-US" dirty="0" smtClean="0">
                <a:latin typeface="Garamond" charset="0"/>
                <a:ea typeface="Garamond" charset="0"/>
                <a:cs typeface="Garamond" charset="0"/>
              </a:rPr>
              <a:t>Most likely to be successful migrants</a:t>
            </a:r>
          </a:p>
          <a:p>
            <a:pPr lvl="1"/>
            <a:r>
              <a:rPr lang="en-US" dirty="0" smtClean="0">
                <a:latin typeface="Garamond" charset="0"/>
                <a:ea typeface="Garamond" charset="0"/>
                <a:cs typeface="Garamond" charset="0"/>
              </a:rPr>
              <a:t>May be more likely to migrate further (international vs. internal)</a:t>
            </a:r>
          </a:p>
          <a:p>
            <a:r>
              <a:rPr lang="en-US" sz="2400" dirty="0" smtClean="0">
                <a:latin typeface="Garamond" charset="0"/>
                <a:ea typeface="Garamond" charset="0"/>
                <a:cs typeface="Garamond" charset="0"/>
              </a:rPr>
              <a:t> </a:t>
            </a:r>
            <a:r>
              <a:rPr lang="en-US" sz="2600" dirty="0" smtClean="0">
                <a:latin typeface="Garamond" charset="0"/>
                <a:ea typeface="Garamond" charset="0"/>
                <a:cs typeface="Garamond" charset="0"/>
              </a:rPr>
              <a:t>Immigrants (at destination) </a:t>
            </a:r>
            <a:r>
              <a:rPr lang="en-US" sz="2600" dirty="0">
                <a:latin typeface="Garamond" charset="0"/>
                <a:ea typeface="Garamond" charset="0"/>
                <a:cs typeface="Garamond" charset="0"/>
              </a:rPr>
              <a:t>may not </a:t>
            </a:r>
            <a:r>
              <a:rPr lang="en-US" sz="2600" dirty="0" smtClean="0">
                <a:latin typeface="Garamond" charset="0"/>
                <a:ea typeface="Garamond" charset="0"/>
                <a:cs typeface="Garamond" charset="0"/>
              </a:rPr>
              <a:t>represent the distribution of health status of </a:t>
            </a:r>
            <a:r>
              <a:rPr lang="en-US" sz="2600" dirty="0">
                <a:latin typeface="Garamond" charset="0"/>
                <a:ea typeface="Garamond" charset="0"/>
                <a:cs typeface="Garamond" charset="0"/>
              </a:rPr>
              <a:t>the </a:t>
            </a:r>
            <a:r>
              <a:rPr lang="en-US" sz="2600" dirty="0" smtClean="0">
                <a:latin typeface="Garamond" charset="0"/>
                <a:ea typeface="Garamond" charset="0"/>
                <a:cs typeface="Garamond" charset="0"/>
              </a:rPr>
              <a:t>origin population</a:t>
            </a:r>
            <a:endParaRPr lang="en-US" sz="26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39</a:t>
            </a:fld>
            <a:endParaRPr lang="en-US"/>
          </a:p>
        </p:txBody>
      </p:sp>
    </p:spTree>
    <p:extLst>
      <p:ext uri="{BB962C8B-B14F-4D97-AF65-F5344CB8AC3E}">
        <p14:creationId xmlns:p14="http://schemas.microsoft.com/office/powerpoint/2010/main" val="3805740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Tables</a:t>
            </a:r>
            <a:endParaRPr lang="en-US" dirty="0"/>
          </a:p>
        </p:txBody>
      </p:sp>
      <p:sp>
        <p:nvSpPr>
          <p:cNvPr id="3" name="Content Placeholder 2"/>
          <p:cNvSpPr>
            <a:spLocks noGrp="1"/>
          </p:cNvSpPr>
          <p:nvPr>
            <p:ph idx="1"/>
          </p:nvPr>
        </p:nvSpPr>
        <p:spPr/>
        <p:txBody>
          <a:bodyPr/>
          <a:lstStyle/>
          <a:p>
            <a:r>
              <a:rPr lang="en-US" dirty="0" smtClean="0"/>
              <a:t>The </a:t>
            </a:r>
            <a:r>
              <a:rPr lang="en-US" dirty="0"/>
              <a:t>life table conceptually traces a cohort of newborn babies through their entire life under the assumption that they are subject to the current observed schedule of age- specific mortality rates </a:t>
            </a:r>
          </a:p>
          <a:p>
            <a:r>
              <a:rPr lang="en-US" dirty="0"/>
              <a:t>The life table records the passage of a cohort from birth to extinction, or when the last member has died, according to a set of fixed age specific probabilities of death/failure</a:t>
            </a:r>
          </a:p>
          <a:p>
            <a:r>
              <a:rPr lang="en-US" dirty="0" smtClean="0"/>
              <a:t>As </a:t>
            </a:r>
            <a:r>
              <a:rPr lang="en-US" dirty="0"/>
              <a:t>age increases, the number of survivors of the original group declines </a:t>
            </a:r>
            <a:endParaRPr lang="en-US" dirty="0" smtClean="0"/>
          </a:p>
          <a:p>
            <a:r>
              <a:rPr lang="en-US" dirty="0"/>
              <a:t>Life </a:t>
            </a:r>
            <a:r>
              <a:rPr lang="en-US" dirty="0" smtClean="0"/>
              <a:t>Tables </a:t>
            </a:r>
            <a:r>
              <a:rPr lang="en-US" dirty="0"/>
              <a:t>looks at the likelihood of an event occurring in the next time period (day, week, year) given survival to the beginning of the time </a:t>
            </a:r>
            <a:r>
              <a:rPr lang="en-US" dirty="0" smtClean="0"/>
              <a:t>period</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a:t>
            </a:fld>
            <a:endParaRPr lang="en-US" dirty="0"/>
          </a:p>
        </p:txBody>
      </p:sp>
    </p:spTree>
    <p:extLst>
      <p:ext uri="{BB962C8B-B14F-4D97-AF65-F5344CB8AC3E}">
        <p14:creationId xmlns:p14="http://schemas.microsoft.com/office/powerpoint/2010/main" val="16160365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Salmon bias</a:t>
            </a:r>
            <a:endParaRPr lang="en-US" dirty="0"/>
          </a:p>
        </p:txBody>
      </p:sp>
      <p:sp>
        <p:nvSpPr>
          <p:cNvPr id="3" name="Content Placeholder 2"/>
          <p:cNvSpPr>
            <a:spLocks noGrp="1"/>
          </p:cNvSpPr>
          <p:nvPr>
            <p:ph idx="1"/>
          </p:nvPr>
        </p:nvSpPr>
        <p:spPr/>
        <p:txBody>
          <a:bodyPr/>
          <a:lstStyle/>
          <a:p>
            <a:r>
              <a:rPr lang="en-US" sz="2800" dirty="0" smtClean="0">
                <a:latin typeface="Garamond" charset="0"/>
                <a:ea typeface="Garamond" charset="0"/>
                <a:cs typeface="Garamond" charset="0"/>
              </a:rPr>
              <a:t> Finding that immigrants have a mortality advantage (longer life expectancy, lower mortality rates) than origin population </a:t>
            </a:r>
          </a:p>
          <a:p>
            <a:endParaRPr lang="en-US" sz="2800" dirty="0">
              <a:latin typeface="Garamond" charset="0"/>
              <a:ea typeface="Garamond" charset="0"/>
              <a:cs typeface="Garamond" charset="0"/>
            </a:endParaRPr>
          </a:p>
          <a:p>
            <a:r>
              <a:rPr lang="en-US" sz="2800" dirty="0" smtClean="0">
                <a:latin typeface="Garamond" charset="0"/>
                <a:ea typeface="Garamond" charset="0"/>
                <a:cs typeface="Garamond" charset="0"/>
              </a:rPr>
              <a:t> Potentially due to unhealthy migrants returning to country/area of origin </a:t>
            </a:r>
          </a:p>
          <a:p>
            <a:pPr lvl="2"/>
            <a:r>
              <a:rPr lang="en-US" sz="2400" dirty="0" smtClean="0">
                <a:latin typeface="Garamond" charset="0"/>
                <a:ea typeface="Garamond" charset="0"/>
                <a:cs typeface="Garamond" charset="0"/>
              </a:rPr>
              <a:t>Healthiest migrants remain at destination</a:t>
            </a:r>
          </a:p>
          <a:p>
            <a:pPr lvl="2"/>
            <a:r>
              <a:rPr lang="en-US" sz="2400" dirty="0" smtClean="0">
                <a:latin typeface="Garamond" charset="0"/>
                <a:ea typeface="Garamond" charset="0"/>
                <a:cs typeface="Garamond" charset="0"/>
              </a:rPr>
              <a:t>Predictors of return migration are distinct (Jasso)</a:t>
            </a:r>
          </a:p>
        </p:txBody>
      </p:sp>
      <p:sp>
        <p:nvSpPr>
          <p:cNvPr id="6" name="Slide Number Placeholder 5"/>
          <p:cNvSpPr>
            <a:spLocks noGrp="1"/>
          </p:cNvSpPr>
          <p:nvPr>
            <p:ph type="sldNum" sz="quarter" idx="12"/>
          </p:nvPr>
        </p:nvSpPr>
        <p:spPr/>
        <p:txBody>
          <a:bodyPr/>
          <a:lstStyle/>
          <a:p>
            <a:fld id="{B9C9DB5F-D53B-7C4C-B4CB-904988563EDC}" type="slidenum">
              <a:rPr lang="en-US" smtClean="0"/>
              <a:t>40</a:t>
            </a:fld>
            <a:endParaRPr lang="en-US"/>
          </a:p>
        </p:txBody>
      </p:sp>
    </p:spTree>
    <p:extLst>
      <p:ext uri="{BB962C8B-B14F-4D97-AF65-F5344CB8AC3E}">
        <p14:creationId xmlns:p14="http://schemas.microsoft.com/office/powerpoint/2010/main" val="1152639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Epidemiologic paradox</a:t>
            </a:r>
            <a:endParaRPr lang="en-US" dirty="0"/>
          </a:p>
        </p:txBody>
      </p:sp>
      <p:sp>
        <p:nvSpPr>
          <p:cNvPr id="3" name="Content Placeholder 2"/>
          <p:cNvSpPr>
            <a:spLocks noGrp="1"/>
          </p:cNvSpPr>
          <p:nvPr>
            <p:ph idx="1"/>
          </p:nvPr>
        </p:nvSpPr>
        <p:spPr/>
        <p:txBody>
          <a:bodyPr/>
          <a:lstStyle/>
          <a:p>
            <a:r>
              <a:rPr lang="en-US" sz="2800" dirty="0" smtClean="0">
                <a:latin typeface="Garamond" charset="0"/>
                <a:ea typeface="Garamond" charset="0"/>
                <a:cs typeface="Garamond" charset="0"/>
              </a:rPr>
              <a:t> </a:t>
            </a:r>
            <a:r>
              <a:rPr lang="en-US" sz="2600" dirty="0" smtClean="0">
                <a:latin typeface="Garamond" charset="0"/>
                <a:ea typeface="Garamond" charset="0"/>
                <a:cs typeface="Garamond" charset="0"/>
              </a:rPr>
              <a:t>First-generation </a:t>
            </a:r>
            <a:r>
              <a:rPr lang="en-US" sz="2600" dirty="0">
                <a:latin typeface="Garamond" charset="0"/>
                <a:ea typeface="Garamond" charset="0"/>
                <a:cs typeface="Garamond" charset="0"/>
              </a:rPr>
              <a:t>immigrants to the </a:t>
            </a:r>
            <a:r>
              <a:rPr lang="en-US" sz="2600" dirty="0" smtClean="0">
                <a:latin typeface="Garamond" charset="0"/>
                <a:ea typeface="Garamond" charset="0"/>
                <a:cs typeface="Garamond" charset="0"/>
              </a:rPr>
              <a:t>U.S. </a:t>
            </a:r>
            <a:r>
              <a:rPr lang="en-US" sz="2600" dirty="0">
                <a:latin typeface="Garamond" charset="0"/>
                <a:ea typeface="Garamond" charset="0"/>
                <a:cs typeface="Garamond" charset="0"/>
              </a:rPr>
              <a:t>are healthier than people of similar ethnic backgrounds </a:t>
            </a:r>
            <a:r>
              <a:rPr lang="en-US" sz="2600" dirty="0" smtClean="0">
                <a:latin typeface="Garamond" charset="0"/>
                <a:ea typeface="Garamond" charset="0"/>
                <a:cs typeface="Garamond" charset="0"/>
              </a:rPr>
              <a:t>born </a:t>
            </a:r>
            <a:r>
              <a:rPr lang="en-US" sz="2600" dirty="0">
                <a:latin typeface="Garamond" charset="0"/>
                <a:ea typeface="Garamond" charset="0"/>
                <a:cs typeface="Garamond" charset="0"/>
              </a:rPr>
              <a:t>in this </a:t>
            </a:r>
            <a:r>
              <a:rPr lang="en-US" sz="2600" dirty="0" smtClean="0">
                <a:latin typeface="Garamond" charset="0"/>
                <a:ea typeface="Garamond" charset="0"/>
                <a:cs typeface="Garamond" charset="0"/>
              </a:rPr>
              <a:t>country</a:t>
            </a:r>
          </a:p>
          <a:p>
            <a:pPr lvl="2"/>
            <a:r>
              <a:rPr lang="en-US" sz="2400" dirty="0" smtClean="0">
                <a:latin typeface="Garamond" charset="0"/>
                <a:ea typeface="Garamond" charset="0"/>
                <a:cs typeface="Garamond" charset="0"/>
              </a:rPr>
              <a:t>Range of health outcomes: infant mortality, adult mortality, birth outcomes, cardiovascular, obesity, among others</a:t>
            </a:r>
          </a:p>
          <a:p>
            <a:pPr lvl="2"/>
            <a:r>
              <a:rPr lang="en-US" sz="2400" dirty="0" smtClean="0">
                <a:latin typeface="Garamond" charset="0"/>
                <a:ea typeface="Garamond" charset="0"/>
                <a:cs typeface="Garamond" charset="0"/>
              </a:rPr>
              <a:t>Hummer et al (2007):</a:t>
            </a:r>
          </a:p>
          <a:p>
            <a:pPr lvl="4">
              <a:spcBef>
                <a:spcPts val="200"/>
              </a:spcBef>
            </a:pPr>
            <a:r>
              <a:rPr lang="en-US" sz="1800" dirty="0" smtClean="0">
                <a:latin typeface="Garamond" charset="0"/>
                <a:ea typeface="Garamond" charset="0"/>
                <a:cs typeface="Garamond" charset="0"/>
              </a:rPr>
              <a:t>First-hour</a:t>
            </a:r>
            <a:r>
              <a:rPr lang="en-US" sz="1800" dirty="0">
                <a:latin typeface="Garamond" charset="0"/>
                <a:ea typeface="Garamond" charset="0"/>
                <a:cs typeface="Garamond" charset="0"/>
              </a:rPr>
              <a:t>, </a:t>
            </a:r>
            <a:r>
              <a:rPr lang="en-US" sz="1800" dirty="0" smtClean="0">
                <a:latin typeface="Garamond" charset="0"/>
                <a:ea typeface="Garamond" charset="0"/>
                <a:cs typeface="Garamond" charset="0"/>
              </a:rPr>
              <a:t>first day, and </a:t>
            </a:r>
            <a:r>
              <a:rPr lang="en-US" sz="1800" dirty="0">
                <a:latin typeface="Garamond" charset="0"/>
                <a:ea typeface="Garamond" charset="0"/>
                <a:cs typeface="Garamond" charset="0"/>
              </a:rPr>
              <a:t>first-week mortality rates among infants born in the </a:t>
            </a:r>
            <a:r>
              <a:rPr lang="en-US" sz="1800" dirty="0" smtClean="0">
                <a:latin typeface="Garamond" charset="0"/>
                <a:ea typeface="Garamond" charset="0"/>
                <a:cs typeface="Garamond" charset="0"/>
              </a:rPr>
              <a:t>U.S. to </a:t>
            </a:r>
            <a:r>
              <a:rPr lang="en-US" sz="1800" dirty="0">
                <a:latin typeface="Garamond" charset="0"/>
                <a:ea typeface="Garamond" charset="0"/>
                <a:cs typeface="Garamond" charset="0"/>
              </a:rPr>
              <a:t>Mexican </a:t>
            </a:r>
            <a:r>
              <a:rPr lang="en-US" sz="1800" dirty="0" smtClean="0">
                <a:latin typeface="Garamond" charset="0"/>
                <a:ea typeface="Garamond" charset="0"/>
                <a:cs typeface="Garamond" charset="0"/>
              </a:rPr>
              <a:t>immigrant women </a:t>
            </a:r>
            <a:r>
              <a:rPr lang="en-US" sz="1800" dirty="0">
                <a:latin typeface="Garamond" charset="0"/>
                <a:ea typeface="Garamond" charset="0"/>
                <a:cs typeface="Garamond" charset="0"/>
              </a:rPr>
              <a:t>are about 10% lower than </a:t>
            </a:r>
            <a:r>
              <a:rPr lang="en-US" sz="1800" dirty="0" smtClean="0">
                <a:latin typeface="Garamond" charset="0"/>
                <a:ea typeface="Garamond" charset="0"/>
                <a:cs typeface="Garamond" charset="0"/>
              </a:rPr>
              <a:t>infants </a:t>
            </a:r>
            <a:r>
              <a:rPr lang="en-US" sz="1800" dirty="0">
                <a:latin typeface="Garamond" charset="0"/>
                <a:ea typeface="Garamond" charset="0"/>
                <a:cs typeface="Garamond" charset="0"/>
              </a:rPr>
              <a:t>of non-Hispanic, white U.S.-</a:t>
            </a:r>
            <a:r>
              <a:rPr lang="en-US" sz="1800" dirty="0" smtClean="0">
                <a:latin typeface="Garamond" charset="0"/>
                <a:ea typeface="Garamond" charset="0"/>
                <a:cs typeface="Garamond" charset="0"/>
              </a:rPr>
              <a:t>born women</a:t>
            </a:r>
            <a:endParaRPr lang="en-US" sz="1800" dirty="0">
              <a:latin typeface="Garamond" charset="0"/>
              <a:ea typeface="Garamond" charset="0"/>
              <a:cs typeface="Garamond" charset="0"/>
            </a:endParaRPr>
          </a:p>
          <a:p>
            <a:pPr lvl="4">
              <a:spcBef>
                <a:spcPts val="200"/>
              </a:spcBef>
            </a:pPr>
            <a:r>
              <a:rPr lang="en-US" sz="1800" dirty="0" smtClean="0">
                <a:latin typeface="Garamond" charset="0"/>
                <a:ea typeface="Garamond" charset="0"/>
                <a:cs typeface="Garamond" charset="0"/>
              </a:rPr>
              <a:t>Infants born </a:t>
            </a:r>
            <a:r>
              <a:rPr lang="en-US" sz="1800" dirty="0">
                <a:latin typeface="Garamond" charset="0"/>
                <a:ea typeface="Garamond" charset="0"/>
                <a:cs typeface="Garamond" charset="0"/>
              </a:rPr>
              <a:t>to U.S.-born Mexican American women exhibit rates of mortality that are statistically equal </a:t>
            </a:r>
            <a:r>
              <a:rPr lang="en-US" sz="1800" dirty="0" smtClean="0">
                <a:latin typeface="Garamond" charset="0"/>
                <a:ea typeface="Garamond" charset="0"/>
                <a:cs typeface="Garamond" charset="0"/>
              </a:rPr>
              <a:t>to those </a:t>
            </a:r>
            <a:r>
              <a:rPr lang="en-US" sz="1800" dirty="0">
                <a:latin typeface="Garamond" charset="0"/>
                <a:ea typeface="Garamond" charset="0"/>
                <a:cs typeface="Garamond" charset="0"/>
              </a:rPr>
              <a:t>of non-Hispanic white women </a:t>
            </a:r>
            <a:endParaRPr lang="en-US" sz="1800" dirty="0" smtClean="0">
              <a:latin typeface="Garamond" charset="0"/>
              <a:ea typeface="Garamond" charset="0"/>
              <a:cs typeface="Garamond" charset="0"/>
            </a:endParaRPr>
          </a:p>
          <a:p>
            <a:pPr lvl="4">
              <a:spcBef>
                <a:spcPts val="200"/>
              </a:spcBef>
            </a:pPr>
            <a:r>
              <a:rPr lang="en-US" sz="1800" dirty="0">
                <a:latin typeface="Garamond" charset="0"/>
                <a:ea typeface="Garamond" charset="0"/>
                <a:cs typeface="Garamond" charset="0"/>
              </a:rPr>
              <a:t>Infants born to U.S.-born Mexican American women </a:t>
            </a:r>
            <a:r>
              <a:rPr lang="en-US" sz="1800" dirty="0" smtClean="0">
                <a:latin typeface="Garamond" charset="0"/>
                <a:ea typeface="Garamond" charset="0"/>
                <a:cs typeface="Garamond" charset="0"/>
              </a:rPr>
              <a:t>fare </a:t>
            </a:r>
            <a:r>
              <a:rPr lang="en-US" sz="1800" dirty="0">
                <a:latin typeface="Garamond" charset="0"/>
                <a:ea typeface="Garamond" charset="0"/>
                <a:cs typeface="Garamond" charset="0"/>
              </a:rPr>
              <a:t>considerably better </a:t>
            </a:r>
            <a:r>
              <a:rPr lang="en-US" sz="1800" dirty="0" smtClean="0">
                <a:latin typeface="Garamond" charset="0"/>
                <a:ea typeface="Garamond" charset="0"/>
                <a:cs typeface="Garamond" charset="0"/>
              </a:rPr>
              <a:t>than infants </a:t>
            </a:r>
            <a:r>
              <a:rPr lang="en-US" sz="1800" dirty="0">
                <a:latin typeface="Garamond" charset="0"/>
                <a:ea typeface="Garamond" charset="0"/>
                <a:cs typeface="Garamond" charset="0"/>
              </a:rPr>
              <a:t>born to non-Hispanic black women, with whom they share similar socioeconomic profiles.</a:t>
            </a:r>
            <a:endParaRPr lang="en-US" sz="1800" dirty="0" smtClean="0">
              <a:latin typeface="Garamond" charset="0"/>
              <a:ea typeface="Garamond" charset="0"/>
              <a:cs typeface="Garamond" charset="0"/>
            </a:endParaRPr>
          </a:p>
          <a:p>
            <a:pPr lvl="2"/>
            <a:endParaRPr lang="en-US" sz="800" dirty="0">
              <a:latin typeface="Garamond" charset="0"/>
              <a:ea typeface="Garamond" charset="0"/>
              <a:cs typeface="Garamond" charset="0"/>
            </a:endParaRPr>
          </a:p>
          <a:p>
            <a:pPr marL="0" indent="0">
              <a:buNone/>
            </a:pPr>
            <a:endParaRPr lang="en-US" sz="26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41</a:t>
            </a:fld>
            <a:endParaRPr lang="en-US"/>
          </a:p>
        </p:txBody>
      </p:sp>
    </p:spTree>
    <p:extLst>
      <p:ext uri="{BB962C8B-B14F-4D97-AF65-F5344CB8AC3E}">
        <p14:creationId xmlns:p14="http://schemas.microsoft.com/office/powerpoint/2010/main" val="249421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Disruption &amp; adaptation; acculturation</a:t>
            </a:r>
            <a:endParaRPr lang="en-US" dirty="0"/>
          </a:p>
        </p:txBody>
      </p:sp>
      <p:sp>
        <p:nvSpPr>
          <p:cNvPr id="3" name="Content Placeholder 2"/>
          <p:cNvSpPr>
            <a:spLocks noGrp="1"/>
          </p:cNvSpPr>
          <p:nvPr>
            <p:ph idx="1"/>
          </p:nvPr>
        </p:nvSpPr>
        <p:spPr/>
        <p:txBody>
          <a:bodyPr/>
          <a:lstStyle/>
          <a:p>
            <a:r>
              <a:rPr lang="en-US" sz="2400" dirty="0" smtClean="0">
                <a:latin typeface="Garamond" charset="0"/>
                <a:ea typeface="Garamond" charset="0"/>
                <a:cs typeface="Garamond" charset="0"/>
              </a:rPr>
              <a:t>Disruption</a:t>
            </a:r>
            <a:r>
              <a:rPr lang="en-US" dirty="0" smtClean="0">
                <a:latin typeface="Garamond" charset="0"/>
                <a:ea typeface="Garamond" charset="0"/>
                <a:cs typeface="Garamond" charset="0"/>
              </a:rPr>
              <a:t>: </a:t>
            </a:r>
          </a:p>
          <a:p>
            <a:pPr lvl="2">
              <a:spcBef>
                <a:spcPts val="800"/>
              </a:spcBef>
            </a:pPr>
            <a:r>
              <a:rPr lang="en-US" dirty="0" smtClean="0">
                <a:latin typeface="Garamond" charset="0"/>
                <a:ea typeface="Garamond" charset="0"/>
                <a:cs typeface="Garamond" charset="0"/>
              </a:rPr>
              <a:t>Migrants experience acute financial hardship immediately after migrating</a:t>
            </a:r>
          </a:p>
          <a:p>
            <a:pPr lvl="2">
              <a:spcBef>
                <a:spcPts val="800"/>
              </a:spcBef>
            </a:pPr>
            <a:r>
              <a:rPr lang="en-US" dirty="0" smtClean="0">
                <a:latin typeface="Garamond" charset="0"/>
                <a:ea typeface="Garamond" charset="0"/>
                <a:cs typeface="Garamond" charset="0"/>
              </a:rPr>
              <a:t>Unfamiliarity/barriers to accessing health services</a:t>
            </a:r>
          </a:p>
          <a:p>
            <a:r>
              <a:rPr lang="en-US" sz="2400" dirty="0" smtClean="0">
                <a:latin typeface="Garamond" charset="0"/>
                <a:ea typeface="Garamond" charset="0"/>
                <a:cs typeface="Garamond" charset="0"/>
              </a:rPr>
              <a:t>Adaptation</a:t>
            </a:r>
            <a:r>
              <a:rPr lang="en-US" dirty="0" smtClean="0">
                <a:latin typeface="Garamond" charset="0"/>
                <a:ea typeface="Garamond" charset="0"/>
                <a:cs typeface="Garamond" charset="0"/>
              </a:rPr>
              <a:t>:</a:t>
            </a:r>
          </a:p>
          <a:p>
            <a:pPr lvl="2">
              <a:spcBef>
                <a:spcPts val="800"/>
              </a:spcBef>
            </a:pPr>
            <a:r>
              <a:rPr lang="en-US" dirty="0" smtClean="0">
                <a:latin typeface="Garamond" charset="0"/>
                <a:ea typeface="Garamond" charset="0"/>
                <a:cs typeface="Garamond" charset="0"/>
              </a:rPr>
              <a:t>Improved economic status over time</a:t>
            </a:r>
          </a:p>
          <a:p>
            <a:pPr lvl="2">
              <a:spcBef>
                <a:spcPts val="800"/>
              </a:spcBef>
            </a:pPr>
            <a:r>
              <a:rPr lang="en-US" dirty="0" smtClean="0">
                <a:latin typeface="Garamond" charset="0"/>
                <a:ea typeface="Garamond" charset="0"/>
                <a:cs typeface="Garamond" charset="0"/>
              </a:rPr>
              <a:t>Increased social networks</a:t>
            </a:r>
          </a:p>
          <a:p>
            <a:pPr lvl="2">
              <a:spcBef>
                <a:spcPts val="800"/>
              </a:spcBef>
            </a:pPr>
            <a:r>
              <a:rPr lang="en-US" dirty="0" smtClean="0">
                <a:latin typeface="Garamond" charset="0"/>
                <a:ea typeface="Garamond" charset="0"/>
                <a:cs typeface="Garamond" charset="0"/>
              </a:rPr>
              <a:t>Improved access to health care</a:t>
            </a:r>
          </a:p>
          <a:p>
            <a:pPr marL="0" lvl="2" indent="0">
              <a:buNone/>
            </a:pPr>
            <a:r>
              <a:rPr lang="en-US" sz="2400" b="1" dirty="0" smtClean="0">
                <a:latin typeface="Garamond" charset="0"/>
                <a:ea typeface="Garamond" charset="0"/>
                <a:cs typeface="Garamond" charset="0"/>
              </a:rPr>
              <a:t>Acculturation</a:t>
            </a:r>
            <a:r>
              <a:rPr lang="en-US" sz="2400" dirty="0">
                <a:latin typeface="Garamond" charset="0"/>
                <a:ea typeface="Garamond" charset="0"/>
                <a:cs typeface="Garamond" charset="0"/>
              </a:rPr>
              <a:t>: Group level or individual level process of change that occurs when two cultures are in sustained contact with each other (Berry, 1994)</a:t>
            </a:r>
          </a:p>
          <a:p>
            <a:pPr marL="515937" lvl="2" indent="0">
              <a:buNone/>
            </a:pPr>
            <a:endParaRPr lang="en-US" dirty="0" smtClean="0">
              <a:latin typeface="Garamond" charset="0"/>
              <a:ea typeface="Garamond" charset="0"/>
              <a:cs typeface="Garamond" charset="0"/>
            </a:endParaRPr>
          </a:p>
        </p:txBody>
      </p:sp>
      <p:sp>
        <p:nvSpPr>
          <p:cNvPr id="4" name="Date Placeholder 3"/>
          <p:cNvSpPr>
            <a:spLocks noGrp="1"/>
          </p:cNvSpPr>
          <p:nvPr>
            <p:ph type="dt" sz="half" idx="10"/>
          </p:nvPr>
        </p:nvSpPr>
        <p:spPr/>
        <p:txBody>
          <a:bodyPr/>
          <a:lstStyle/>
          <a:p>
            <a:fld id="{111A1288-545C-6243-8B4D-1BE75AD0390A}" type="datetimeFigureOut">
              <a:rPr lang="en-US" smtClean="0"/>
              <a:t>10/19/17</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42</a:t>
            </a:fld>
            <a:endParaRPr lang="en-US"/>
          </a:p>
        </p:txBody>
      </p:sp>
    </p:spTree>
    <p:extLst>
      <p:ext uri="{BB962C8B-B14F-4D97-AF65-F5344CB8AC3E}">
        <p14:creationId xmlns:p14="http://schemas.microsoft.com/office/powerpoint/2010/main" val="321241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a:t>Considerations in health research: </a:t>
            </a:r>
            <a:r>
              <a:rPr lang="en-US" dirty="0" smtClean="0"/>
              <a:t>theory</a:t>
            </a:r>
            <a:endParaRPr lang="en-US" dirty="0"/>
          </a:p>
        </p:txBody>
      </p:sp>
      <p:sp>
        <p:nvSpPr>
          <p:cNvPr id="3" name="Content Placeholder 2"/>
          <p:cNvSpPr>
            <a:spLocks noGrp="1"/>
          </p:cNvSpPr>
          <p:nvPr>
            <p:ph idx="1"/>
          </p:nvPr>
        </p:nvSpPr>
        <p:spPr/>
        <p:txBody>
          <a:bodyPr/>
          <a:lstStyle/>
          <a:p>
            <a:pPr marL="0" indent="0">
              <a:buNone/>
            </a:pPr>
            <a:r>
              <a:rPr lang="en-US" sz="2800" dirty="0" smtClean="0">
                <a:latin typeface="Garamond" charset="0"/>
                <a:ea typeface="Garamond" charset="0"/>
                <a:cs typeface="Garamond" charset="0"/>
              </a:rPr>
              <a:t>Theoretical perspectives/frameworks:</a:t>
            </a:r>
            <a:endParaRPr lang="en-US" sz="2800" dirty="0" smtClean="0"/>
          </a:p>
          <a:p>
            <a:r>
              <a:rPr lang="en-US" sz="2400" dirty="0" smtClean="0">
                <a:latin typeface="Garamond" charset="0"/>
                <a:ea typeface="Garamond" charset="0"/>
                <a:cs typeface="Garamond" charset="0"/>
              </a:rPr>
              <a:t>Social determinants (see Acevedo-Garcia et al. 2012)</a:t>
            </a:r>
          </a:p>
          <a:p>
            <a:r>
              <a:rPr lang="en-US" sz="2400" dirty="0" smtClean="0">
                <a:latin typeface="Garamond" charset="0"/>
                <a:ea typeface="Garamond" charset="0"/>
                <a:cs typeface="Garamond" charset="0"/>
              </a:rPr>
              <a:t>Structural determinants</a:t>
            </a:r>
          </a:p>
          <a:p>
            <a:r>
              <a:rPr lang="en-US" sz="2400" dirty="0" smtClean="0">
                <a:latin typeface="Garamond" charset="0"/>
                <a:ea typeface="Garamond" charset="0"/>
                <a:cs typeface="Garamond" charset="0"/>
              </a:rPr>
              <a:t>Cultural perspective (acculturation)</a:t>
            </a:r>
          </a:p>
          <a:p>
            <a:endParaRPr lang="en-US" dirty="0"/>
          </a:p>
          <a:p>
            <a:pPr marL="0" indent="0">
              <a:buNone/>
            </a:pPr>
            <a:r>
              <a:rPr lang="en-US" sz="2800" b="1" dirty="0">
                <a:latin typeface="Garamond" charset="0"/>
                <a:ea typeface="Garamond" charset="0"/>
                <a:cs typeface="Garamond" charset="0"/>
              </a:rPr>
              <a:t>Intersectionality</a:t>
            </a:r>
            <a:r>
              <a:rPr lang="en-US" sz="2800" dirty="0">
                <a:latin typeface="Garamond" charset="0"/>
                <a:ea typeface="Garamond" charset="0"/>
                <a:cs typeface="Garamond" charset="0"/>
              </a:rPr>
              <a:t>: What are the moderating effects of different characteristics with migrant status? (age, cohort, gender, SES)</a:t>
            </a:r>
          </a:p>
          <a:p>
            <a:pPr marL="0" indent="0">
              <a:buNone/>
            </a:pPr>
            <a:endParaRPr lang="en-US" dirty="0" smtClean="0"/>
          </a:p>
        </p:txBody>
      </p:sp>
      <p:sp>
        <p:nvSpPr>
          <p:cNvPr id="6" name="Slide Number Placeholder 5"/>
          <p:cNvSpPr>
            <a:spLocks noGrp="1"/>
          </p:cNvSpPr>
          <p:nvPr>
            <p:ph type="sldNum" sz="quarter" idx="12"/>
          </p:nvPr>
        </p:nvSpPr>
        <p:spPr/>
        <p:txBody>
          <a:bodyPr/>
          <a:lstStyle/>
          <a:p>
            <a:fld id="{B9C9DB5F-D53B-7C4C-B4CB-904988563EDC}" type="slidenum">
              <a:rPr lang="en-US" smtClean="0"/>
              <a:t>43</a:t>
            </a:fld>
            <a:endParaRPr lang="en-US"/>
          </a:p>
        </p:txBody>
      </p:sp>
    </p:spTree>
    <p:extLst>
      <p:ext uri="{BB962C8B-B14F-4D97-AF65-F5344CB8AC3E}">
        <p14:creationId xmlns:p14="http://schemas.microsoft.com/office/powerpoint/2010/main" val="23348708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Considerations in health research: modeling</a:t>
            </a:r>
            <a:endParaRPr lang="en-US" dirty="0"/>
          </a:p>
        </p:txBody>
      </p:sp>
      <p:sp>
        <p:nvSpPr>
          <p:cNvPr id="3" name="Content Placeholder 2"/>
          <p:cNvSpPr>
            <a:spLocks noGrp="1"/>
          </p:cNvSpPr>
          <p:nvPr>
            <p:ph idx="1"/>
          </p:nvPr>
        </p:nvSpPr>
        <p:spPr/>
        <p:txBody>
          <a:bodyPr/>
          <a:lstStyle/>
          <a:p>
            <a:r>
              <a:rPr lang="en-US" sz="2400" dirty="0" smtClean="0">
                <a:latin typeface="Garamond" charset="0"/>
                <a:ea typeface="Garamond" charset="0"/>
                <a:cs typeface="Garamond" charset="0"/>
              </a:rPr>
              <a:t>Defining:</a:t>
            </a:r>
          </a:p>
          <a:p>
            <a:pPr lvl="2">
              <a:spcBef>
                <a:spcPts val="800"/>
              </a:spcBef>
            </a:pPr>
            <a:r>
              <a:rPr lang="en-US" b="1" dirty="0" smtClean="0">
                <a:latin typeface="Garamond" charset="0"/>
                <a:ea typeface="Garamond" charset="0"/>
                <a:cs typeface="Garamond" charset="0"/>
              </a:rPr>
              <a:t>Population of interest</a:t>
            </a:r>
            <a:r>
              <a:rPr lang="en-US" dirty="0" smtClean="0">
                <a:latin typeface="Garamond" charset="0"/>
                <a:ea typeface="Garamond" charset="0"/>
                <a:cs typeface="Garamond" charset="0"/>
              </a:rPr>
              <a:t>: who counts as a migrant?</a:t>
            </a:r>
          </a:p>
          <a:p>
            <a:pPr lvl="2">
              <a:spcBef>
                <a:spcPts val="800"/>
              </a:spcBef>
              <a:spcAft>
                <a:spcPts val="1200"/>
              </a:spcAft>
            </a:pPr>
            <a:r>
              <a:rPr lang="en-US" dirty="0" smtClean="0">
                <a:latin typeface="Garamond" charset="0"/>
                <a:ea typeface="Garamond" charset="0"/>
                <a:cs typeface="Garamond" charset="0"/>
              </a:rPr>
              <a:t>Appropriate </a:t>
            </a:r>
            <a:r>
              <a:rPr lang="en-US" b="1" dirty="0" smtClean="0">
                <a:latin typeface="Garamond" charset="0"/>
                <a:ea typeface="Garamond" charset="0"/>
                <a:cs typeface="Garamond" charset="0"/>
              </a:rPr>
              <a:t>reference group </a:t>
            </a:r>
            <a:r>
              <a:rPr lang="en-US" dirty="0" smtClean="0">
                <a:latin typeface="Garamond" charset="0"/>
                <a:ea typeface="Garamond" charset="0"/>
                <a:cs typeface="Garamond" charset="0"/>
              </a:rPr>
              <a:t>(see Ro &amp; Fleischer)</a:t>
            </a:r>
          </a:p>
          <a:p>
            <a:r>
              <a:rPr lang="en-US" sz="2400" b="1" dirty="0" smtClean="0">
                <a:latin typeface="Garamond" charset="0"/>
                <a:ea typeface="Garamond" charset="0"/>
                <a:cs typeface="Garamond" charset="0"/>
              </a:rPr>
              <a:t>Sampling frame: </a:t>
            </a:r>
            <a:r>
              <a:rPr lang="en-US" sz="2400" dirty="0" smtClean="0">
                <a:latin typeface="Garamond" charset="0"/>
                <a:ea typeface="Garamond" charset="0"/>
                <a:cs typeface="Garamond" charset="0"/>
              </a:rPr>
              <a:t>undocumented, seasonal/circular migrants</a:t>
            </a:r>
          </a:p>
          <a:p>
            <a:r>
              <a:rPr lang="en-US" sz="2400" b="1" dirty="0" smtClean="0">
                <a:latin typeface="Garamond" charset="0"/>
                <a:ea typeface="Garamond" charset="0"/>
                <a:cs typeface="Garamond" charset="0"/>
              </a:rPr>
              <a:t>Selection bias</a:t>
            </a:r>
          </a:p>
          <a:p>
            <a:pPr lvl="1">
              <a:spcBef>
                <a:spcPts val="200"/>
              </a:spcBef>
            </a:pPr>
            <a:r>
              <a:rPr lang="en-US" dirty="0" smtClean="0">
                <a:latin typeface="Garamond" charset="0"/>
                <a:ea typeface="Garamond" charset="0"/>
                <a:cs typeface="Garamond" charset="0"/>
              </a:rPr>
              <a:t>Healthy migrant effect (see Ro &amp; Fleischer)</a:t>
            </a:r>
            <a:endParaRPr lang="en-US" dirty="0">
              <a:latin typeface="Garamond" charset="0"/>
              <a:ea typeface="Garamond" charset="0"/>
              <a:cs typeface="Garamond" charset="0"/>
            </a:endParaRPr>
          </a:p>
          <a:p>
            <a:pPr lvl="1">
              <a:spcBef>
                <a:spcPts val="200"/>
              </a:spcBef>
            </a:pPr>
            <a:r>
              <a:rPr lang="en-US" dirty="0">
                <a:latin typeface="Garamond" charset="0"/>
                <a:ea typeface="Garamond" charset="0"/>
                <a:cs typeface="Garamond" charset="0"/>
              </a:rPr>
              <a:t>Salmon </a:t>
            </a:r>
            <a:r>
              <a:rPr lang="en-US" dirty="0" smtClean="0">
                <a:latin typeface="Garamond" charset="0"/>
                <a:ea typeface="Garamond" charset="0"/>
                <a:cs typeface="Garamond" charset="0"/>
              </a:rPr>
              <a:t>bias (see Hummer et al.)</a:t>
            </a:r>
            <a:endParaRPr lang="en-US" dirty="0">
              <a:latin typeface="Garamond" charset="0"/>
              <a:ea typeface="Garamond" charset="0"/>
              <a:cs typeface="Garamond" charset="0"/>
            </a:endParaRPr>
          </a:p>
          <a:p>
            <a:r>
              <a:rPr lang="en-US" sz="2400" b="1" dirty="0" smtClean="0">
                <a:latin typeface="Garamond" charset="0"/>
                <a:ea typeface="Garamond" charset="0"/>
                <a:cs typeface="Garamond" charset="0"/>
              </a:rPr>
              <a:t>Endogeneity</a:t>
            </a:r>
            <a:r>
              <a:rPr lang="en-US" sz="2400" dirty="0" smtClean="0">
                <a:latin typeface="Garamond" charset="0"/>
                <a:ea typeface="Garamond" charset="0"/>
                <a:cs typeface="Garamond" charset="0"/>
              </a:rPr>
              <a:t>: Common causes of migration and outcome of interest (behaviors)</a:t>
            </a:r>
          </a:p>
        </p:txBody>
      </p:sp>
      <p:sp>
        <p:nvSpPr>
          <p:cNvPr id="6" name="Slide Number Placeholder 5"/>
          <p:cNvSpPr>
            <a:spLocks noGrp="1"/>
          </p:cNvSpPr>
          <p:nvPr>
            <p:ph type="sldNum" sz="quarter" idx="12"/>
          </p:nvPr>
        </p:nvSpPr>
        <p:spPr/>
        <p:txBody>
          <a:bodyPr/>
          <a:lstStyle/>
          <a:p>
            <a:fld id="{B9C9DB5F-D53B-7C4C-B4CB-904988563EDC}" type="slidenum">
              <a:rPr lang="en-US" smtClean="0"/>
              <a:t>44</a:t>
            </a:fld>
            <a:endParaRPr lang="en-US"/>
          </a:p>
        </p:txBody>
      </p:sp>
    </p:spTree>
    <p:extLst>
      <p:ext uri="{BB962C8B-B14F-4D97-AF65-F5344CB8AC3E}">
        <p14:creationId xmlns:p14="http://schemas.microsoft.com/office/powerpoint/2010/main" val="35248409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pPr algn="ctr"/>
            <a:r>
              <a:rPr lang="en-US" b="1" dirty="0" smtClean="0"/>
              <a:t>Urbanization</a:t>
            </a:r>
            <a:endParaRPr lang="en-US" b="1" dirty="0"/>
          </a:p>
        </p:txBody>
      </p:sp>
      <p:sp>
        <p:nvSpPr>
          <p:cNvPr id="6" name="Slide Number Placeholder 5"/>
          <p:cNvSpPr>
            <a:spLocks noGrp="1"/>
          </p:cNvSpPr>
          <p:nvPr>
            <p:ph type="sldNum" sz="quarter" idx="12"/>
          </p:nvPr>
        </p:nvSpPr>
        <p:spPr/>
        <p:txBody>
          <a:bodyPr/>
          <a:lstStyle/>
          <a:p>
            <a:fld id="{B9C9DB5F-D53B-7C4C-B4CB-904988563EDC}" type="slidenum">
              <a:rPr lang="en-US" smtClean="0"/>
              <a:t>45</a:t>
            </a:fld>
            <a:endParaRPr lang="en-US"/>
          </a:p>
        </p:txBody>
      </p:sp>
      <p:pic>
        <p:nvPicPr>
          <p:cNvPr id="5" name="Picture 4"/>
          <p:cNvPicPr>
            <a:picLocks noChangeAspect="1"/>
          </p:cNvPicPr>
          <p:nvPr/>
        </p:nvPicPr>
        <p:blipFill>
          <a:blip r:embed="rId2"/>
          <a:stretch>
            <a:fillRect/>
          </a:stretch>
        </p:blipFill>
        <p:spPr>
          <a:xfrm>
            <a:off x="358009" y="1137789"/>
            <a:ext cx="8387841" cy="4813832"/>
          </a:xfrm>
          <a:prstGeom prst="rect">
            <a:avLst/>
          </a:prstGeom>
        </p:spPr>
      </p:pic>
    </p:spTree>
    <p:extLst>
      <p:ext uri="{BB962C8B-B14F-4D97-AF65-F5344CB8AC3E}">
        <p14:creationId xmlns:p14="http://schemas.microsoft.com/office/powerpoint/2010/main" val="13742816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Definitions: Urbanization</a:t>
            </a:r>
            <a:endParaRPr lang="en-US" dirty="0"/>
          </a:p>
        </p:txBody>
      </p:sp>
      <p:sp>
        <p:nvSpPr>
          <p:cNvPr id="3" name="Content Placeholder 2"/>
          <p:cNvSpPr>
            <a:spLocks noGrp="1"/>
          </p:cNvSpPr>
          <p:nvPr>
            <p:ph idx="1"/>
          </p:nvPr>
        </p:nvSpPr>
        <p:spPr>
          <a:xfrm>
            <a:off x="657789" y="1320212"/>
            <a:ext cx="8089901" cy="1897197"/>
          </a:xfrm>
        </p:spPr>
        <p:txBody>
          <a:bodyPr/>
          <a:lstStyle/>
          <a:p>
            <a:r>
              <a:rPr lang="en-US" sz="2400" b="1" dirty="0" smtClean="0">
                <a:latin typeface="Garamond"/>
                <a:cs typeface="Garamond"/>
              </a:rPr>
              <a:t>Urban</a:t>
            </a:r>
            <a:r>
              <a:rPr lang="en-US" sz="2400" dirty="0" smtClean="0">
                <a:latin typeface="Garamond"/>
                <a:cs typeface="Garamond"/>
              </a:rPr>
              <a:t>: Spatial concentration of people whose lives are organized around non-agricultural activities; function of:	</a:t>
            </a:r>
          </a:p>
          <a:p>
            <a:pPr lvl="2">
              <a:spcBef>
                <a:spcPts val="600"/>
              </a:spcBef>
            </a:pPr>
            <a:r>
              <a:rPr lang="en-US" dirty="0" smtClean="0">
                <a:latin typeface="Garamond"/>
                <a:cs typeface="Garamond"/>
              </a:rPr>
              <a:t>Population size</a:t>
            </a:r>
          </a:p>
          <a:p>
            <a:pPr lvl="2">
              <a:spcBef>
                <a:spcPts val="600"/>
              </a:spcBef>
            </a:pPr>
            <a:r>
              <a:rPr lang="en-US" dirty="0" smtClean="0">
                <a:latin typeface="Garamond"/>
                <a:cs typeface="Garamond"/>
              </a:rPr>
              <a:t>Land area</a:t>
            </a:r>
          </a:p>
          <a:p>
            <a:pPr lvl="2">
              <a:spcBef>
                <a:spcPts val="600"/>
              </a:spcBef>
            </a:pPr>
            <a:r>
              <a:rPr lang="en-US" dirty="0" smtClean="0">
                <a:latin typeface="Garamond"/>
                <a:cs typeface="Garamond"/>
              </a:rPr>
              <a:t>Ratio of population to space (density)</a:t>
            </a:r>
          </a:p>
          <a:p>
            <a:pPr lvl="2">
              <a:spcBef>
                <a:spcPts val="600"/>
              </a:spcBef>
            </a:pPr>
            <a:r>
              <a:rPr lang="en-US" dirty="0" smtClean="0">
                <a:latin typeface="Garamond"/>
                <a:cs typeface="Garamond"/>
              </a:rPr>
              <a:t>Economic and social organization</a:t>
            </a:r>
            <a:endParaRPr lang="en-US" dirty="0"/>
          </a:p>
          <a:p>
            <a:r>
              <a:rPr lang="en-US" sz="2400" b="1" dirty="0" smtClean="0">
                <a:latin typeface="Garamond"/>
                <a:cs typeface="Garamond"/>
              </a:rPr>
              <a:t>Urbanization</a:t>
            </a:r>
            <a:r>
              <a:rPr lang="en-US" sz="2400" dirty="0" smtClean="0">
                <a:latin typeface="Garamond"/>
                <a:cs typeface="Garamond"/>
              </a:rPr>
              <a:t>: </a:t>
            </a:r>
            <a:r>
              <a:rPr lang="en-US" sz="2200" dirty="0" smtClean="0">
                <a:latin typeface="Garamond"/>
                <a:cs typeface="Garamond"/>
              </a:rPr>
              <a:t>Process </a:t>
            </a:r>
            <a:r>
              <a:rPr lang="en-US" sz="2200" dirty="0">
                <a:latin typeface="Garamond"/>
                <a:cs typeface="Garamond"/>
              </a:rPr>
              <a:t>of social change and reorganization into cities and towns from rural </a:t>
            </a:r>
            <a:r>
              <a:rPr lang="en-US" sz="2200" dirty="0" smtClean="0">
                <a:latin typeface="Garamond"/>
                <a:cs typeface="Garamond"/>
              </a:rPr>
              <a:t>areas (usually marked </a:t>
            </a:r>
            <a:r>
              <a:rPr lang="en-US" sz="2200" dirty="0">
                <a:latin typeface="Garamond"/>
                <a:cs typeface="Garamond"/>
              </a:rPr>
              <a:t>by shifts </a:t>
            </a:r>
            <a:r>
              <a:rPr lang="en-US" sz="2200" dirty="0" smtClean="0">
                <a:latin typeface="Garamond"/>
                <a:cs typeface="Garamond"/>
              </a:rPr>
              <a:t>from agriculture)</a:t>
            </a:r>
          </a:p>
          <a:p>
            <a:pPr lvl="2">
              <a:spcBef>
                <a:spcPts val="800"/>
              </a:spcBef>
            </a:pPr>
            <a:r>
              <a:rPr lang="en-US" dirty="0" smtClean="0">
                <a:latin typeface="Garamond"/>
                <a:cs typeface="Garamond"/>
              </a:rPr>
              <a:t>% </a:t>
            </a:r>
            <a:r>
              <a:rPr lang="en-US" dirty="0">
                <a:latin typeface="Garamond"/>
                <a:cs typeface="Garamond"/>
              </a:rPr>
              <a:t>of population living in urban areas</a:t>
            </a:r>
          </a:p>
          <a:p>
            <a:pPr lvl="2">
              <a:spcBef>
                <a:spcPts val="800"/>
              </a:spcBef>
            </a:pPr>
            <a:r>
              <a:rPr lang="en-US" dirty="0" smtClean="0">
                <a:latin typeface="Garamond"/>
                <a:cs typeface="Garamond"/>
              </a:rPr>
              <a:t>Rate of urbanization: Growth rate of level of urbanization</a:t>
            </a:r>
          </a:p>
          <a:p>
            <a:r>
              <a:rPr lang="en-US" sz="2400" b="1" dirty="0" smtClean="0">
                <a:latin typeface="Garamond"/>
                <a:cs typeface="Garamond"/>
              </a:rPr>
              <a:t>Urban transition</a:t>
            </a:r>
            <a:r>
              <a:rPr lang="en-US" sz="2400" dirty="0" smtClean="0">
                <a:latin typeface="Garamond"/>
                <a:cs typeface="Garamond"/>
              </a:rPr>
              <a:t>: Predominantly rural            predominantly urban</a:t>
            </a:r>
          </a:p>
          <a:p>
            <a:pPr marL="0" indent="0">
              <a:buNone/>
            </a:pPr>
            <a:endParaRPr lang="en-US" dirty="0" smtClean="0"/>
          </a:p>
          <a:p>
            <a:endParaRPr lang="en-US" dirty="0">
              <a:solidFill>
                <a:srgbClr val="FF0000"/>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46</a:t>
            </a:fld>
            <a:endParaRPr lang="en-US"/>
          </a:p>
        </p:txBody>
      </p:sp>
      <p:cxnSp>
        <p:nvCxnSpPr>
          <p:cNvPr id="5" name="Straight Arrow Connector 4"/>
          <p:cNvCxnSpPr/>
          <p:nvPr/>
        </p:nvCxnSpPr>
        <p:spPr>
          <a:xfrm>
            <a:off x="5748345" y="5443972"/>
            <a:ext cx="584815"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0724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1A1288-545C-6243-8B4D-1BE75AD0390A}" type="datetimeFigureOut">
              <a:rPr lang="en-US" smtClean="0"/>
              <a:t>10/19/17</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47</a:t>
            </a:fld>
            <a:endParaRPr lang="en-US"/>
          </a:p>
        </p:txBody>
      </p:sp>
      <p:pic>
        <p:nvPicPr>
          <p:cNvPr id="7" name="Picture 6" descr="Screen Shot 2015-10-23 at 9.58.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95" y="0"/>
            <a:ext cx="8073342" cy="6858000"/>
          </a:xfrm>
          <a:prstGeom prst="rect">
            <a:avLst/>
          </a:prstGeom>
        </p:spPr>
      </p:pic>
    </p:spTree>
    <p:extLst>
      <p:ext uri="{BB962C8B-B14F-4D97-AF65-F5344CB8AC3E}">
        <p14:creationId xmlns:p14="http://schemas.microsoft.com/office/powerpoint/2010/main" val="40227664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solidFill>
                  <a:schemeClr val="accent2"/>
                </a:solidFill>
              </a:rPr>
              <a:t>1970: % urban, urban agglomeration by size	</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48</a:t>
            </a:fld>
            <a:endParaRPr lang="en-US"/>
          </a:p>
        </p:txBody>
      </p:sp>
      <p:pic>
        <p:nvPicPr>
          <p:cNvPr id="7" name="Picture 6" descr="Screen Shot 2015-10-22 at 11.54.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4932"/>
            <a:ext cx="9144000" cy="3947908"/>
          </a:xfrm>
          <a:prstGeom prst="rect">
            <a:avLst/>
          </a:prstGeom>
        </p:spPr>
      </p:pic>
      <p:sp>
        <p:nvSpPr>
          <p:cNvPr id="8" name="TextBox 7"/>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15448389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1990</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49</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8" name="Picture 7" descr="Screen Shot 2015-10-22 at 1.1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468"/>
            <a:ext cx="9144000" cy="3963104"/>
          </a:xfrm>
          <a:prstGeom prst="rect">
            <a:avLst/>
          </a:prstGeom>
        </p:spPr>
      </p:pic>
    </p:spTree>
    <p:extLst>
      <p:ext uri="{BB962C8B-B14F-4D97-AF65-F5344CB8AC3E}">
        <p14:creationId xmlns:p14="http://schemas.microsoft.com/office/powerpoint/2010/main" val="30564063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Why do we use life tables?</a:t>
            </a:r>
            <a:endParaRPr lang="en-US" dirty="0"/>
          </a:p>
        </p:txBody>
      </p:sp>
      <p:sp>
        <p:nvSpPr>
          <p:cNvPr id="3" name="Content Placeholder 2"/>
          <p:cNvSpPr>
            <a:spLocks noGrp="1"/>
          </p:cNvSpPr>
          <p:nvPr>
            <p:ph idx="1"/>
          </p:nvPr>
        </p:nvSpPr>
        <p:spPr/>
        <p:txBody>
          <a:bodyPr/>
          <a:lstStyle/>
          <a:p>
            <a:r>
              <a:rPr lang="en-US" dirty="0" smtClean="0"/>
              <a:t>Any </a:t>
            </a:r>
            <a:r>
              <a:rPr lang="en-US" dirty="0"/>
              <a:t>question that concerns the probability of an event </a:t>
            </a:r>
          </a:p>
          <a:p>
            <a:r>
              <a:rPr lang="en-US" dirty="0" smtClean="0"/>
              <a:t>To </a:t>
            </a:r>
            <a:r>
              <a:rPr lang="en-US" dirty="0"/>
              <a:t>analyze any measurable process that involves a time pattern of exit from or entry into a particular state (e.g., births and deaths) </a:t>
            </a:r>
          </a:p>
          <a:p>
            <a:r>
              <a:rPr lang="en-US" dirty="0" smtClean="0"/>
              <a:t>Estimate </a:t>
            </a:r>
            <a:r>
              <a:rPr lang="en-US" dirty="0"/>
              <a:t>age/time specific risks </a:t>
            </a:r>
          </a:p>
          <a:p>
            <a:r>
              <a:rPr lang="en-US" dirty="0" smtClean="0"/>
              <a:t>Examine </a:t>
            </a:r>
            <a:r>
              <a:rPr lang="en-US" dirty="0"/>
              <a:t>changes in rates </a:t>
            </a:r>
          </a:p>
          <a:p>
            <a:r>
              <a:rPr lang="en-US" dirty="0" smtClean="0"/>
              <a:t>Population </a:t>
            </a:r>
            <a:r>
              <a:rPr lang="en-US" dirty="0"/>
              <a:t>growth and change (generate projections of the size and characteristics of future populations based on some initial base population.) </a:t>
            </a:r>
          </a:p>
          <a:p>
            <a:r>
              <a:rPr lang="en-US" dirty="0" smtClean="0"/>
              <a:t>Compare </a:t>
            </a:r>
            <a:r>
              <a:rPr lang="en-US" dirty="0"/>
              <a:t>health levels across two populations or one population over time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10/21/17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18494314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2014</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50</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8" name="Picture 7" descr="Screen Shot 2015-10-22 at 1.1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4034"/>
            <a:ext cx="9144000" cy="3983665"/>
          </a:xfrm>
          <a:prstGeom prst="rect">
            <a:avLst/>
          </a:prstGeom>
        </p:spPr>
      </p:pic>
    </p:spTree>
    <p:extLst>
      <p:ext uri="{BB962C8B-B14F-4D97-AF65-F5344CB8AC3E}">
        <p14:creationId xmlns:p14="http://schemas.microsoft.com/office/powerpoint/2010/main" val="15464146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2030 (projected)</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51</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9" name="Picture 8" descr="Screen Shot 2015-10-22 at 1.1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7797"/>
            <a:ext cx="9144000" cy="3949025"/>
          </a:xfrm>
          <a:prstGeom prst="rect">
            <a:avLst/>
          </a:prstGeom>
        </p:spPr>
      </p:pic>
    </p:spTree>
    <p:extLst>
      <p:ext uri="{BB962C8B-B14F-4D97-AF65-F5344CB8AC3E}">
        <p14:creationId xmlns:p14="http://schemas.microsoft.com/office/powerpoint/2010/main" val="198235139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Global trends in urbanization</a:t>
            </a:r>
            <a:endParaRPr lang="en-US" b="1" dirty="0"/>
          </a:p>
        </p:txBody>
      </p:sp>
      <p:sp>
        <p:nvSpPr>
          <p:cNvPr id="3" name="Content Placeholder 2"/>
          <p:cNvSpPr>
            <a:spLocks noGrp="1"/>
          </p:cNvSpPr>
          <p:nvPr>
            <p:ph idx="1"/>
          </p:nvPr>
        </p:nvSpPr>
        <p:spPr>
          <a:xfrm>
            <a:off x="657789" y="1421724"/>
            <a:ext cx="8089901" cy="3558317"/>
          </a:xfrm>
        </p:spPr>
        <p:txBody>
          <a:bodyPr/>
          <a:lstStyle/>
          <a:p>
            <a:r>
              <a:rPr lang="en-US" sz="2600" dirty="0" smtClean="0">
                <a:latin typeface="Garamond"/>
                <a:cs typeface="Garamond"/>
              </a:rPr>
              <a:t> More people live in urban than rural areas (54% of world population)</a:t>
            </a:r>
          </a:p>
          <a:p>
            <a:r>
              <a:rPr lang="en-US" sz="2600" dirty="0" smtClean="0">
                <a:latin typeface="Garamond"/>
                <a:cs typeface="Garamond"/>
              </a:rPr>
              <a:t> North America, Latin America, Europe most urbanized</a:t>
            </a:r>
          </a:p>
          <a:p>
            <a:r>
              <a:rPr lang="en-US" sz="2600" dirty="0" smtClean="0">
                <a:latin typeface="Garamond"/>
                <a:cs typeface="Garamond"/>
              </a:rPr>
              <a:t> Africa, Asia least urbanized</a:t>
            </a:r>
          </a:p>
          <a:p>
            <a:pPr lvl="2"/>
            <a:r>
              <a:rPr lang="en-US" sz="2400" dirty="0" smtClean="0">
                <a:latin typeface="Garamond"/>
                <a:cs typeface="Garamond"/>
              </a:rPr>
              <a:t>Fastest urbanization rates</a:t>
            </a:r>
          </a:p>
          <a:p>
            <a:pPr lvl="2"/>
            <a:r>
              <a:rPr lang="en-US" sz="2400" dirty="0">
                <a:latin typeface="Garamond"/>
                <a:cs typeface="Garamond"/>
              </a:rPr>
              <a:t>Largest cities now concentrated in Global </a:t>
            </a:r>
            <a:r>
              <a:rPr lang="en-US" sz="2400" dirty="0" smtClean="0">
                <a:latin typeface="Garamond"/>
                <a:cs typeface="Garamond"/>
              </a:rPr>
              <a:t>South</a:t>
            </a:r>
          </a:p>
          <a:p>
            <a:r>
              <a:rPr lang="en-US" sz="2600" dirty="0" smtClean="0">
                <a:latin typeface="Garamond"/>
                <a:cs typeface="Garamond"/>
              </a:rPr>
              <a:t>Almost </a:t>
            </a:r>
            <a:r>
              <a:rPr lang="en-US" sz="2600" dirty="0" smtClean="0">
                <a:latin typeface="Garamond"/>
                <a:cs typeface="Garamond"/>
              </a:rPr>
              <a:t>half of urban residents live in cities &lt;500,000 population</a:t>
            </a:r>
            <a:endParaRPr lang="en-US" dirty="0" smtClean="0">
              <a:latin typeface="Garamond"/>
              <a:cs typeface="Garamond"/>
            </a:endParaRPr>
          </a:p>
          <a:p>
            <a:endParaRPr lang="en-US" dirty="0" smtClean="0">
              <a:latin typeface="Garamond"/>
              <a:cs typeface="Garamond"/>
            </a:endParaRPr>
          </a:p>
          <a:p>
            <a:endParaRPr lang="en-US"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52</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3699345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53</a:t>
            </a:fld>
            <a:endParaRPr lang="en-US"/>
          </a:p>
        </p:txBody>
      </p:sp>
      <p:pic>
        <p:nvPicPr>
          <p:cNvPr id="7" name="Picture 6" descr="Screen Shot 2015-10-22 at 1.4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92" y="0"/>
            <a:ext cx="6486844" cy="6906926"/>
          </a:xfrm>
          <a:prstGeom prst="rect">
            <a:avLst/>
          </a:prstGeom>
        </p:spPr>
      </p:pic>
      <p:pic>
        <p:nvPicPr>
          <p:cNvPr id="8" name="Picture 7" descr="Screen Shot 2015-10-22 at 1.42.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054" y="671828"/>
            <a:ext cx="1714500" cy="762000"/>
          </a:xfrm>
          <a:prstGeom prst="rect">
            <a:avLst/>
          </a:prstGeom>
        </p:spPr>
      </p:pic>
      <p:sp>
        <p:nvSpPr>
          <p:cNvPr id="9" name="TextBox 8"/>
          <p:cNvSpPr txBox="1"/>
          <p:nvPr/>
        </p:nvSpPr>
        <p:spPr bwMode="auto">
          <a:xfrm>
            <a:off x="6884108" y="5280847"/>
            <a:ext cx="2122043" cy="738664"/>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389877569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Population processes       urbanization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Garamond"/>
                <a:cs typeface="Garamond"/>
              </a:rPr>
              <a:t>1. Natural population increase</a:t>
            </a:r>
          </a:p>
          <a:p>
            <a:pPr lvl="2"/>
            <a:r>
              <a:rPr lang="en-US" sz="2400" dirty="0">
                <a:latin typeface="Garamond"/>
                <a:cs typeface="Garamond"/>
              </a:rPr>
              <a:t> Fertility</a:t>
            </a:r>
          </a:p>
          <a:p>
            <a:pPr lvl="2"/>
            <a:r>
              <a:rPr lang="en-US" sz="2400" dirty="0" smtClean="0">
                <a:latin typeface="Garamond"/>
                <a:cs typeface="Garamond"/>
              </a:rPr>
              <a:t> Mortality</a:t>
            </a:r>
          </a:p>
          <a:p>
            <a:pPr marL="515937" lvl="2" indent="0">
              <a:buNone/>
            </a:pPr>
            <a:endParaRPr lang="en-US" sz="800" dirty="0">
              <a:latin typeface="Garamond"/>
              <a:cs typeface="Garamond"/>
            </a:endParaRPr>
          </a:p>
          <a:p>
            <a:pPr marL="0" indent="0">
              <a:buNone/>
            </a:pPr>
            <a:r>
              <a:rPr lang="en-US" sz="3200" dirty="0" smtClean="0">
                <a:latin typeface="Garamond"/>
                <a:cs typeface="Garamond"/>
              </a:rPr>
              <a:t>2. Migration</a:t>
            </a:r>
          </a:p>
          <a:p>
            <a:pPr lvl="2"/>
            <a:r>
              <a:rPr lang="en-US" sz="2400" dirty="0" smtClean="0">
                <a:latin typeface="Garamond"/>
                <a:cs typeface="Garamond"/>
              </a:rPr>
              <a:t> Rural to urban internal migration</a:t>
            </a:r>
          </a:p>
          <a:p>
            <a:pPr lvl="2"/>
            <a:r>
              <a:rPr lang="en-US" sz="2400" dirty="0">
                <a:latin typeface="Garamond"/>
                <a:cs typeface="Garamond"/>
              </a:rPr>
              <a:t> Rural to urban </a:t>
            </a:r>
            <a:r>
              <a:rPr lang="en-US" sz="2400" dirty="0" smtClean="0">
                <a:latin typeface="Garamond"/>
                <a:cs typeface="Garamond"/>
              </a:rPr>
              <a:t>international migration</a:t>
            </a:r>
          </a:p>
          <a:p>
            <a:pPr lvl="2"/>
            <a:endParaRPr lang="en-US" sz="800" dirty="0" smtClean="0">
              <a:latin typeface="Garamond"/>
              <a:cs typeface="Garamond"/>
            </a:endParaRPr>
          </a:p>
          <a:p>
            <a:pPr marL="0" indent="0">
              <a:buNone/>
            </a:pPr>
            <a:r>
              <a:rPr lang="en-US" sz="3200" dirty="0" smtClean="0">
                <a:latin typeface="Garamond"/>
                <a:cs typeface="Garamond"/>
              </a:rPr>
              <a:t>3. Reclassification</a:t>
            </a:r>
          </a:p>
          <a:p>
            <a:pPr marL="0" indent="0">
              <a:buNone/>
            </a:pPr>
            <a:endParaRPr lang="en-US" sz="3200" dirty="0">
              <a:latin typeface="Garamond"/>
              <a:cs typeface="Garamond"/>
            </a:endParaRPr>
          </a:p>
          <a:p>
            <a:pPr lvl="2"/>
            <a:endParaRPr lang="en-US" sz="32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54</a:t>
            </a:fld>
            <a:endParaRPr lang="en-US"/>
          </a:p>
        </p:txBody>
      </p:sp>
      <p:cxnSp>
        <p:nvCxnSpPr>
          <p:cNvPr id="8" name="Straight Arrow Connector 7"/>
          <p:cNvCxnSpPr/>
          <p:nvPr/>
        </p:nvCxnSpPr>
        <p:spPr>
          <a:xfrm>
            <a:off x="4594975" y="701885"/>
            <a:ext cx="584815"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46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Natural population growth: Urban areas</a:t>
            </a:r>
            <a:endParaRPr lang="en-US" dirty="0"/>
          </a:p>
        </p:txBody>
      </p:sp>
      <p:sp>
        <p:nvSpPr>
          <p:cNvPr id="3" name="Content Placeholder 2"/>
          <p:cNvSpPr>
            <a:spLocks noGrp="1"/>
          </p:cNvSpPr>
          <p:nvPr>
            <p:ph idx="1"/>
          </p:nvPr>
        </p:nvSpPr>
        <p:spPr>
          <a:xfrm>
            <a:off x="657789" y="1420482"/>
            <a:ext cx="8089901" cy="1796928"/>
          </a:xfrm>
        </p:spPr>
        <p:txBody>
          <a:bodyPr/>
          <a:lstStyle/>
          <a:p>
            <a:r>
              <a:rPr lang="en-US" sz="2800" dirty="0" smtClean="0">
                <a:latin typeface="Garamond"/>
                <a:cs typeface="Garamond"/>
              </a:rPr>
              <a:t> Fertility decline in urban areas vs. rural: earlier, faster</a:t>
            </a:r>
          </a:p>
          <a:p>
            <a:pPr lvl="2">
              <a:spcBef>
                <a:spcPts val="200"/>
              </a:spcBef>
            </a:pPr>
            <a:r>
              <a:rPr lang="en-US" sz="2400" dirty="0" smtClean="0">
                <a:latin typeface="Garamond"/>
                <a:cs typeface="Garamond"/>
              </a:rPr>
              <a:t>Higher availability of contraception</a:t>
            </a:r>
          </a:p>
          <a:p>
            <a:pPr lvl="2">
              <a:spcBef>
                <a:spcPts val="200"/>
              </a:spcBef>
            </a:pPr>
            <a:r>
              <a:rPr lang="en-US" sz="2400" dirty="0" smtClean="0">
                <a:latin typeface="Garamond"/>
                <a:cs typeface="Garamond"/>
              </a:rPr>
              <a:t>Education, income, media exposure</a:t>
            </a:r>
          </a:p>
          <a:p>
            <a:pPr lvl="2">
              <a:spcBef>
                <a:spcPts val="200"/>
              </a:spcBef>
            </a:pPr>
            <a:r>
              <a:rPr lang="en-US" sz="2400" dirty="0" smtClean="0">
                <a:latin typeface="Garamond"/>
                <a:cs typeface="Garamond"/>
              </a:rPr>
              <a:t>Changes in marriage patterns</a:t>
            </a:r>
            <a:endParaRPr lang="en-US" sz="24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55</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1753880594"/>
              </p:ext>
            </p:extLst>
          </p:nvPr>
        </p:nvGraphicFramePr>
        <p:xfrm>
          <a:off x="2038497" y="3125059"/>
          <a:ext cx="4762065" cy="3128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928530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Natural population growth: Urban areas</a:t>
            </a:r>
            <a:endParaRPr lang="en-US" dirty="0"/>
          </a:p>
        </p:txBody>
      </p:sp>
      <p:sp>
        <p:nvSpPr>
          <p:cNvPr id="3" name="Content Placeholder 2"/>
          <p:cNvSpPr>
            <a:spLocks noGrp="1"/>
          </p:cNvSpPr>
          <p:nvPr>
            <p:ph idx="1"/>
          </p:nvPr>
        </p:nvSpPr>
        <p:spPr/>
        <p:txBody>
          <a:bodyPr/>
          <a:lstStyle/>
          <a:p>
            <a:r>
              <a:rPr lang="en-US" sz="2800" dirty="0" smtClean="0">
                <a:latin typeface="Garamond"/>
                <a:cs typeface="Garamond"/>
              </a:rPr>
              <a:t>Mortality decline in urban areas</a:t>
            </a:r>
          </a:p>
          <a:p>
            <a:pPr lvl="2"/>
            <a:r>
              <a:rPr lang="en-US" sz="2800" dirty="0" smtClean="0">
                <a:solidFill>
                  <a:srgbClr val="EC1848"/>
                </a:solidFill>
                <a:latin typeface="Garamond"/>
                <a:cs typeface="Garamond"/>
              </a:rPr>
              <a:t> </a:t>
            </a:r>
            <a:r>
              <a:rPr lang="en-US" sz="2800" dirty="0" smtClean="0">
                <a:latin typeface="Garamond"/>
                <a:cs typeface="Garamond"/>
              </a:rPr>
              <a:t>SES</a:t>
            </a:r>
          </a:p>
          <a:p>
            <a:pPr lvl="2"/>
            <a:r>
              <a:rPr lang="en-US" sz="2800" dirty="0" smtClean="0">
                <a:latin typeface="Garamond"/>
                <a:cs typeface="Garamond"/>
              </a:rPr>
              <a:t> Access to knowledge and technology</a:t>
            </a:r>
          </a:p>
          <a:p>
            <a:pPr lvl="2"/>
            <a:r>
              <a:rPr lang="en-US" sz="2800" dirty="0" smtClean="0">
                <a:latin typeface="Garamond"/>
                <a:cs typeface="Garamond"/>
              </a:rPr>
              <a:t> Access to health services</a:t>
            </a:r>
          </a:p>
          <a:p>
            <a:pPr lvl="4"/>
            <a:r>
              <a:rPr lang="en-US" sz="2800" dirty="0" smtClean="0">
                <a:latin typeface="Garamond"/>
                <a:cs typeface="Garamond"/>
              </a:rPr>
              <a:t>Preventive</a:t>
            </a:r>
          </a:p>
          <a:p>
            <a:pPr lvl="4"/>
            <a:r>
              <a:rPr lang="en-US" sz="2800" dirty="0" smtClean="0">
                <a:latin typeface="Garamond"/>
                <a:cs typeface="Garamond"/>
              </a:rPr>
              <a:t>Curative</a:t>
            </a:r>
          </a:p>
          <a:p>
            <a:pPr lvl="4"/>
            <a:r>
              <a:rPr lang="en-US" sz="2800" dirty="0" smtClean="0">
                <a:latin typeface="Garamond"/>
                <a:cs typeface="Garamond"/>
              </a:rPr>
              <a:t>Emergency</a:t>
            </a:r>
          </a:p>
          <a:p>
            <a:pPr lvl="2"/>
            <a:endParaRPr lang="en-US" sz="2800" dirty="0" smtClean="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56</a:t>
            </a:fld>
            <a:endParaRPr lang="en-US"/>
          </a:p>
        </p:txBody>
      </p:sp>
    </p:spTree>
    <p:extLst>
      <p:ext uri="{BB962C8B-B14F-4D97-AF65-F5344CB8AC3E}">
        <p14:creationId xmlns:p14="http://schemas.microsoft.com/office/powerpoint/2010/main" val="13478977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Rural to urban migration</a:t>
            </a:r>
            <a:endParaRPr lang="en-US" dirty="0"/>
          </a:p>
        </p:txBody>
      </p:sp>
      <p:sp>
        <p:nvSpPr>
          <p:cNvPr id="3" name="Content Placeholder 2"/>
          <p:cNvSpPr>
            <a:spLocks noGrp="1"/>
          </p:cNvSpPr>
          <p:nvPr>
            <p:ph idx="1"/>
          </p:nvPr>
        </p:nvSpPr>
        <p:spPr/>
        <p:txBody>
          <a:bodyPr/>
          <a:lstStyle/>
          <a:p>
            <a:r>
              <a:rPr lang="en-US" sz="2800" dirty="0">
                <a:latin typeface="Garamond"/>
                <a:cs typeface="Garamond"/>
              </a:rPr>
              <a:t>After first demographic transition, migration critical for urban </a:t>
            </a:r>
            <a:r>
              <a:rPr lang="en-US" sz="2800" dirty="0" smtClean="0">
                <a:latin typeface="Garamond"/>
                <a:cs typeface="Garamond"/>
              </a:rPr>
              <a:t>growth</a:t>
            </a:r>
          </a:p>
          <a:p>
            <a:endParaRPr lang="en-US" sz="1200" dirty="0">
              <a:latin typeface="Garamond"/>
              <a:cs typeface="Garamond"/>
            </a:endParaRPr>
          </a:p>
          <a:p>
            <a:pPr marL="168275" lvl="2" indent="-168275">
              <a:buFont typeface="Wingdings" panose="05000000000000000000" pitchFamily="2" charset="2"/>
              <a:buChar char="§"/>
            </a:pPr>
            <a:r>
              <a:rPr lang="en-US" sz="2800" dirty="0">
                <a:latin typeface="Garamond"/>
                <a:cs typeface="Garamond"/>
              </a:rPr>
              <a:t> Age structure impacted by children/parents left </a:t>
            </a:r>
            <a:r>
              <a:rPr lang="en-US" sz="2800" dirty="0" smtClean="0">
                <a:latin typeface="Garamond"/>
                <a:cs typeface="Garamond"/>
              </a:rPr>
              <a:t>behind</a:t>
            </a:r>
          </a:p>
          <a:p>
            <a:pPr marL="168275" lvl="2" indent="-168275">
              <a:buFont typeface="Wingdings" panose="05000000000000000000" pitchFamily="2" charset="2"/>
              <a:buChar char="§"/>
            </a:pPr>
            <a:endParaRPr lang="en-US" sz="1200" dirty="0" smtClean="0"/>
          </a:p>
          <a:p>
            <a:r>
              <a:rPr lang="en-US" sz="2800" dirty="0" smtClean="0">
                <a:latin typeface="Garamond"/>
                <a:cs typeface="Garamond"/>
              </a:rPr>
              <a:t>If primarily young adults in-migrating:</a:t>
            </a:r>
          </a:p>
          <a:p>
            <a:pPr lvl="2"/>
            <a:r>
              <a:rPr lang="en-US" sz="2600" dirty="0" smtClean="0">
                <a:latin typeface="Garamond"/>
                <a:cs typeface="Garamond"/>
              </a:rPr>
              <a:t>Inflated natural increase: higher urban birth rate (reproductive age); lower death rate</a:t>
            </a:r>
            <a:endParaRPr lang="en-US" sz="26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57</a:t>
            </a:fld>
            <a:endParaRPr lang="en-US"/>
          </a:p>
        </p:txBody>
      </p:sp>
    </p:spTree>
    <p:extLst>
      <p:ext uri="{BB962C8B-B14F-4D97-AF65-F5344CB8AC3E}">
        <p14:creationId xmlns:p14="http://schemas.microsoft.com/office/powerpoint/2010/main" val="9944929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1A1288-545C-6243-8B4D-1BE75AD0390A}" type="datetimeFigureOut">
              <a:rPr lang="en-US" smtClean="0"/>
              <a:t>10/19/17</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58</a:t>
            </a:fld>
            <a:endParaRPr lang="en-US"/>
          </a:p>
        </p:txBody>
      </p:sp>
      <p:pic>
        <p:nvPicPr>
          <p:cNvPr id="8" name="Picture 7" descr="Screen Shot 2015-10-22 at 2.28.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08267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How do cities shape health?</a:t>
            </a:r>
            <a:endParaRPr lang="en-US" dirty="0"/>
          </a:p>
        </p:txBody>
      </p:sp>
      <p:sp>
        <p:nvSpPr>
          <p:cNvPr id="3" name="Content Placeholder 2"/>
          <p:cNvSpPr>
            <a:spLocks noGrp="1"/>
          </p:cNvSpPr>
          <p:nvPr>
            <p:ph idx="1"/>
          </p:nvPr>
        </p:nvSpPr>
        <p:spPr/>
        <p:txBody>
          <a:bodyPr/>
          <a:lstStyle/>
          <a:p>
            <a:pPr>
              <a:spcBef>
                <a:spcPts val="1000"/>
              </a:spcBef>
            </a:pPr>
            <a:r>
              <a:rPr lang="en-US" sz="2800" dirty="0" smtClean="0">
                <a:latin typeface="Garamond"/>
                <a:cs typeface="Garamond"/>
              </a:rPr>
              <a:t> </a:t>
            </a:r>
            <a:r>
              <a:rPr lang="en-US" sz="2600" dirty="0" smtClean="0">
                <a:latin typeface="Garamond"/>
                <a:cs typeface="Garamond"/>
              </a:rPr>
              <a:t>Urban crowding </a:t>
            </a:r>
          </a:p>
          <a:p>
            <a:pPr>
              <a:spcBef>
                <a:spcPts val="1000"/>
              </a:spcBef>
            </a:pPr>
            <a:r>
              <a:rPr lang="en-US" sz="2600" dirty="0" smtClean="0">
                <a:latin typeface="Garamond"/>
                <a:cs typeface="Garamond"/>
              </a:rPr>
              <a:t> Transmission dynamics</a:t>
            </a:r>
          </a:p>
          <a:p>
            <a:pPr>
              <a:spcBef>
                <a:spcPts val="1000"/>
              </a:spcBef>
            </a:pPr>
            <a:r>
              <a:rPr lang="en-US" sz="2600" dirty="0" smtClean="0">
                <a:latin typeface="Garamond"/>
                <a:cs typeface="Garamond"/>
              </a:rPr>
              <a:t> Exposures</a:t>
            </a:r>
          </a:p>
          <a:p>
            <a:pPr>
              <a:spcBef>
                <a:spcPts val="1000"/>
              </a:spcBef>
            </a:pPr>
            <a:r>
              <a:rPr lang="en-US" sz="2600" dirty="0" smtClean="0">
                <a:latin typeface="Garamond"/>
                <a:cs typeface="Garamond"/>
              </a:rPr>
              <a:t> Built environment</a:t>
            </a:r>
          </a:p>
          <a:p>
            <a:pPr>
              <a:spcBef>
                <a:spcPts val="1000"/>
              </a:spcBef>
            </a:pPr>
            <a:r>
              <a:rPr lang="en-US" sz="2600" dirty="0" smtClean="0">
                <a:latin typeface="Garamond"/>
                <a:cs typeface="Garamond"/>
              </a:rPr>
              <a:t> Availability or lack of health services</a:t>
            </a:r>
          </a:p>
          <a:p>
            <a:endParaRPr lang="en-US" sz="600" dirty="0" smtClean="0">
              <a:latin typeface="Garamond"/>
              <a:cs typeface="Garamond"/>
            </a:endParaRPr>
          </a:p>
          <a:p>
            <a:r>
              <a:rPr lang="en-US" sz="2600" dirty="0" smtClean="0">
                <a:latin typeface="Garamond"/>
                <a:cs typeface="Garamond"/>
              </a:rPr>
              <a:t>Differences from rural areas</a:t>
            </a:r>
            <a:endParaRPr lang="en-US" sz="2600" dirty="0">
              <a:latin typeface="Garamond"/>
              <a:cs typeface="Garamond"/>
            </a:endParaRPr>
          </a:p>
          <a:p>
            <a:pPr lvl="2">
              <a:spcBef>
                <a:spcPts val="600"/>
              </a:spcBef>
            </a:pPr>
            <a:r>
              <a:rPr lang="en-US" sz="2400" dirty="0" smtClean="0">
                <a:latin typeface="Garamond"/>
                <a:cs typeface="Garamond"/>
              </a:rPr>
              <a:t>Economy </a:t>
            </a:r>
            <a:r>
              <a:rPr lang="en-US" sz="2400" dirty="0">
                <a:latin typeface="Garamond"/>
                <a:cs typeface="Garamond"/>
              </a:rPr>
              <a:t>(cash)</a:t>
            </a:r>
          </a:p>
          <a:p>
            <a:pPr lvl="2">
              <a:spcBef>
                <a:spcPts val="600"/>
              </a:spcBef>
            </a:pPr>
            <a:r>
              <a:rPr lang="en-US" sz="2400" dirty="0">
                <a:latin typeface="Garamond"/>
                <a:cs typeface="Garamond"/>
              </a:rPr>
              <a:t>Social networks</a:t>
            </a:r>
          </a:p>
          <a:p>
            <a:pPr lvl="2">
              <a:spcBef>
                <a:spcPts val="600"/>
              </a:spcBef>
            </a:pPr>
            <a:r>
              <a:rPr lang="en-US" sz="2400" dirty="0">
                <a:latin typeface="Garamond"/>
                <a:cs typeface="Garamond"/>
              </a:rPr>
              <a:t>Diet &amp; physical activity</a:t>
            </a:r>
          </a:p>
          <a:p>
            <a:pPr marL="515937" lvl="2" indent="0">
              <a:buNone/>
            </a:pPr>
            <a:endParaRPr lang="en-US" sz="2800" dirty="0" smtClean="0">
              <a:latin typeface="Garamond"/>
              <a:cs typeface="Garamond"/>
            </a:endParaRPr>
          </a:p>
          <a:p>
            <a:endParaRPr lang="en-US" sz="2800" dirty="0" smtClean="0">
              <a:latin typeface="Garamond"/>
              <a:cs typeface="Garamond"/>
            </a:endParaRPr>
          </a:p>
          <a:p>
            <a:endParaRPr lang="en-US" sz="3200" dirty="0" smtClean="0">
              <a:latin typeface="Garamond"/>
              <a:cs typeface="Garamond"/>
            </a:endParaRPr>
          </a:p>
          <a:p>
            <a:endParaRPr lang="en-US" sz="32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59</a:t>
            </a:fld>
            <a:endParaRPr lang="en-US"/>
          </a:p>
        </p:txBody>
      </p:sp>
    </p:spTree>
    <p:extLst>
      <p:ext uri="{BB962C8B-B14F-4D97-AF65-F5344CB8AC3E}">
        <p14:creationId xmlns:p14="http://schemas.microsoft.com/office/powerpoint/2010/main" val="3444363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Not just life and death!</a:t>
            </a:r>
            <a:endParaRPr lang="en-US" dirty="0"/>
          </a:p>
        </p:txBody>
      </p:sp>
      <p:sp>
        <p:nvSpPr>
          <p:cNvPr id="3" name="Content Placeholder 2"/>
          <p:cNvSpPr>
            <a:spLocks noGrp="1"/>
          </p:cNvSpPr>
          <p:nvPr>
            <p:ph idx="1"/>
          </p:nvPr>
        </p:nvSpPr>
        <p:spPr/>
        <p:txBody>
          <a:bodyPr/>
          <a:lstStyle/>
          <a:p>
            <a:r>
              <a:rPr lang="en-US" dirty="0" smtClean="0"/>
              <a:t>Mortality</a:t>
            </a:r>
            <a:r>
              <a:rPr lang="en-US" dirty="0"/>
              <a:t>/Survival (people, cars, appliances) </a:t>
            </a:r>
          </a:p>
          <a:p>
            <a:r>
              <a:rPr lang="en-US" dirty="0" smtClean="0"/>
              <a:t>Recidivism </a:t>
            </a:r>
            <a:endParaRPr lang="en-US" dirty="0"/>
          </a:p>
          <a:p>
            <a:r>
              <a:rPr lang="en-US" dirty="0" smtClean="0"/>
              <a:t>Disability </a:t>
            </a:r>
            <a:r>
              <a:rPr lang="en-US" dirty="0"/>
              <a:t>(Active Life Expectancy) </a:t>
            </a:r>
          </a:p>
          <a:p>
            <a:r>
              <a:rPr lang="en-US" dirty="0" smtClean="0"/>
              <a:t>Marriage</a:t>
            </a:r>
            <a:r>
              <a:rPr lang="en-US" dirty="0"/>
              <a:t>/cohabitation </a:t>
            </a:r>
          </a:p>
          <a:p>
            <a:r>
              <a:rPr lang="en-US" dirty="0" smtClean="0"/>
              <a:t>Working </a:t>
            </a:r>
            <a:r>
              <a:rPr lang="en-US" dirty="0"/>
              <a:t>Life (retirement, </a:t>
            </a:r>
            <a:r>
              <a:rPr lang="en-US" dirty="0" smtClean="0"/>
              <a:t>unemployment</a:t>
            </a:r>
            <a:r>
              <a:rPr lang="en-US" dirty="0"/>
              <a:t>)</a:t>
            </a:r>
          </a:p>
          <a:p>
            <a:r>
              <a:rPr lang="en-US" dirty="0" smtClean="0"/>
              <a:t>Contraceptive </a:t>
            </a:r>
            <a:r>
              <a:rPr lang="en-US" dirty="0"/>
              <a:t>Use (effectiveness, </a:t>
            </a:r>
            <a:r>
              <a:rPr lang="en-US" dirty="0" smtClean="0"/>
              <a:t>discontinuation</a:t>
            </a:r>
            <a:r>
              <a:rPr lang="en-US" dirty="0"/>
              <a:t>, switching) </a:t>
            </a:r>
          </a:p>
          <a:p>
            <a:r>
              <a:rPr lang="en-US" dirty="0" smtClean="0"/>
              <a:t>Fertility </a:t>
            </a:r>
            <a:r>
              <a:rPr lang="en-US" dirty="0"/>
              <a:t>(1st and higher order </a:t>
            </a:r>
            <a:r>
              <a:rPr lang="en-US" dirty="0" smtClean="0"/>
              <a:t>births, spacing, time to first sex)</a:t>
            </a:r>
          </a:p>
          <a:p>
            <a:r>
              <a:rPr lang="en-US" dirty="0" smtClean="0"/>
              <a:t>Breastfeeding</a:t>
            </a:r>
          </a:p>
          <a:p>
            <a:r>
              <a:rPr lang="en-US" dirty="0" smtClean="0"/>
              <a:t>Cancer survival </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a:t>
            </a:fld>
            <a:endParaRPr lang="en-US" dirty="0"/>
          </a:p>
        </p:txBody>
      </p:sp>
    </p:spTree>
    <p:extLst>
      <p:ext uri="{BB962C8B-B14F-4D97-AF65-F5344CB8AC3E}">
        <p14:creationId xmlns:p14="http://schemas.microsoft.com/office/powerpoint/2010/main" val="35852255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Urban vs. rural mortality causes</a:t>
            </a:r>
            <a:endParaRPr lang="en-US" dirty="0"/>
          </a:p>
        </p:txBody>
      </p:sp>
      <p:sp>
        <p:nvSpPr>
          <p:cNvPr id="3" name="Content Placeholder 2"/>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60</a:t>
            </a:fld>
            <a:endParaRPr lang="en-US"/>
          </a:p>
        </p:txBody>
      </p:sp>
      <p:pic>
        <p:nvPicPr>
          <p:cNvPr id="7" name="Picture 6" descr="Screen Shot 2015-10-25 at 7.1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6" y="1099519"/>
            <a:ext cx="8559800" cy="5207000"/>
          </a:xfrm>
          <a:prstGeom prst="rect">
            <a:avLst/>
          </a:prstGeom>
        </p:spPr>
      </p:pic>
    </p:spTree>
    <p:extLst>
      <p:ext uri="{BB962C8B-B14F-4D97-AF65-F5344CB8AC3E}">
        <p14:creationId xmlns:p14="http://schemas.microsoft.com/office/powerpoint/2010/main" val="42531261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50151"/>
          </a:xfrm>
        </p:spPr>
        <p:txBody>
          <a:bodyPr/>
          <a:lstStyle/>
          <a:p>
            <a:r>
              <a:rPr lang="en-US" sz="3400" dirty="0" smtClean="0"/>
              <a:t>Montgomery’s framework for urban well-being</a:t>
            </a:r>
            <a:endParaRPr lang="en-US" sz="3400" dirty="0"/>
          </a:p>
        </p:txBody>
      </p:sp>
      <p:sp>
        <p:nvSpPr>
          <p:cNvPr id="6" name="Slide Number Placeholder 5"/>
          <p:cNvSpPr>
            <a:spLocks noGrp="1"/>
          </p:cNvSpPr>
          <p:nvPr>
            <p:ph type="sldNum" sz="quarter" idx="12"/>
          </p:nvPr>
        </p:nvSpPr>
        <p:spPr/>
        <p:txBody>
          <a:bodyPr/>
          <a:lstStyle/>
          <a:p>
            <a:fld id="{B9C9DB5F-D53B-7C4C-B4CB-904988563EDC}" type="slidenum">
              <a:rPr lang="en-US" smtClean="0"/>
              <a:t>61</a:t>
            </a:fld>
            <a:endParaRPr lang="en-US"/>
          </a:p>
        </p:txBody>
      </p:sp>
      <p:pic>
        <p:nvPicPr>
          <p:cNvPr id="7" name="Picture 6" descr="Macintosh HD:Users:Emily:Desktop:Screen Shot 2015-10-20 at 4.23.43 PM.png"/>
          <p:cNvPicPr/>
          <p:nvPr/>
        </p:nvPicPr>
        <p:blipFill>
          <a:blip r:embed="rId3">
            <a:extLst>
              <a:ext uri="{28A0092B-C50C-407E-A947-70E740481C1C}">
                <a14:useLocalDpi xmlns:a14="http://schemas.microsoft.com/office/drawing/2010/main" val="0"/>
              </a:ext>
            </a:extLst>
          </a:blip>
          <a:srcRect/>
          <a:stretch>
            <a:fillRect/>
          </a:stretch>
        </p:blipFill>
        <p:spPr bwMode="auto">
          <a:xfrm>
            <a:off x="284053" y="1086251"/>
            <a:ext cx="8270955" cy="4729365"/>
          </a:xfrm>
          <a:prstGeom prst="rect">
            <a:avLst/>
          </a:prstGeom>
          <a:noFill/>
          <a:ln>
            <a:noFill/>
          </a:ln>
        </p:spPr>
      </p:pic>
      <p:sp>
        <p:nvSpPr>
          <p:cNvPr id="8" name="TextBox 7"/>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Montgomery, Mark. 2009. </a:t>
            </a:r>
            <a:r>
              <a:rPr lang="en-US" sz="1600" i="1" dirty="0" smtClean="0"/>
              <a:t>Urban poverty and health in developing countries.  </a:t>
            </a:r>
          </a:p>
        </p:txBody>
      </p:sp>
    </p:spTree>
    <p:extLst>
      <p:ext uri="{BB962C8B-B14F-4D97-AF65-F5344CB8AC3E}">
        <p14:creationId xmlns:p14="http://schemas.microsoft.com/office/powerpoint/2010/main" val="337008377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Urban advantage vs. penalty</a:t>
            </a:r>
            <a:endParaRPr lang="en-US" dirty="0"/>
          </a:p>
        </p:txBody>
      </p:sp>
      <p:sp>
        <p:nvSpPr>
          <p:cNvPr id="3" name="Content Placeholder 2"/>
          <p:cNvSpPr>
            <a:spLocks noGrp="1"/>
          </p:cNvSpPr>
          <p:nvPr>
            <p:ph idx="1"/>
          </p:nvPr>
        </p:nvSpPr>
        <p:spPr/>
        <p:txBody>
          <a:bodyPr/>
          <a:lstStyle/>
          <a:p>
            <a:r>
              <a:rPr lang="en-US" sz="2800" b="1" dirty="0" smtClean="0">
                <a:latin typeface="Garamond"/>
                <a:cs typeface="Garamond"/>
              </a:rPr>
              <a:t>Urban advantage</a:t>
            </a:r>
            <a:r>
              <a:rPr lang="en-US" sz="2800" dirty="0" smtClean="0">
                <a:latin typeface="Garamond"/>
                <a:cs typeface="Garamond"/>
              </a:rPr>
              <a:t>: Lower mortality in urban areas compared to rural</a:t>
            </a:r>
          </a:p>
          <a:p>
            <a:pPr marL="0" indent="0">
              <a:buNone/>
            </a:pPr>
            <a:endParaRPr lang="en-US" sz="800" dirty="0" smtClean="0">
              <a:latin typeface="Garamond"/>
              <a:cs typeface="Garamond"/>
            </a:endParaRPr>
          </a:p>
          <a:p>
            <a:r>
              <a:rPr lang="en-US" sz="2800" b="1" dirty="0" smtClean="0">
                <a:latin typeface="Garamond"/>
                <a:cs typeface="Garamond"/>
              </a:rPr>
              <a:t>Urban penalty</a:t>
            </a:r>
            <a:r>
              <a:rPr lang="en-US" sz="2800" dirty="0" smtClean="0">
                <a:latin typeface="Garamond"/>
                <a:cs typeface="Garamond"/>
              </a:rPr>
              <a:t>: Excess urban mortality compared to rural areas</a:t>
            </a:r>
            <a:endParaRPr lang="en-US" sz="2800" dirty="0">
              <a:latin typeface="Garamond"/>
              <a:cs typeface="Garamond"/>
            </a:endParaRPr>
          </a:p>
          <a:p>
            <a:pPr marL="0" indent="0">
              <a:buNone/>
            </a:pPr>
            <a:endParaRPr lang="en-US" sz="2800" dirty="0" smtClean="0">
              <a:latin typeface="Garamond"/>
              <a:cs typeface="Garamond"/>
            </a:endParaRPr>
          </a:p>
          <a:p>
            <a:pPr marL="0" indent="0">
              <a:buNone/>
            </a:pPr>
            <a:r>
              <a:rPr lang="en-US" sz="2800" dirty="0" smtClean="0">
                <a:latin typeface="Garamond"/>
                <a:cs typeface="Garamond"/>
              </a:rPr>
              <a:t>Historically, urban penalty in developed countries</a:t>
            </a:r>
          </a:p>
          <a:p>
            <a:pPr marL="0" indent="0">
              <a:buNone/>
            </a:pPr>
            <a:r>
              <a:rPr lang="en-US" sz="2800" dirty="0" smtClean="0">
                <a:latin typeface="Garamond"/>
                <a:cs typeface="Garamond"/>
              </a:rPr>
              <a:t>Currently, urban advantage in developing countries</a:t>
            </a:r>
          </a:p>
        </p:txBody>
      </p:sp>
      <p:sp>
        <p:nvSpPr>
          <p:cNvPr id="6" name="Slide Number Placeholder 5"/>
          <p:cNvSpPr>
            <a:spLocks noGrp="1"/>
          </p:cNvSpPr>
          <p:nvPr>
            <p:ph type="sldNum" sz="quarter" idx="12"/>
          </p:nvPr>
        </p:nvSpPr>
        <p:spPr/>
        <p:txBody>
          <a:bodyPr/>
          <a:lstStyle/>
          <a:p>
            <a:fld id="{B9C9DB5F-D53B-7C4C-B4CB-904988563EDC}" type="slidenum">
              <a:rPr lang="en-US" smtClean="0"/>
              <a:t>62</a:t>
            </a:fld>
            <a:endParaRPr lang="en-US"/>
          </a:p>
        </p:txBody>
      </p:sp>
    </p:spTree>
    <p:extLst>
      <p:ext uri="{BB962C8B-B14F-4D97-AF65-F5344CB8AC3E}">
        <p14:creationId xmlns:p14="http://schemas.microsoft.com/office/powerpoint/2010/main" val="4228771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inequality</a:t>
            </a:r>
            <a:endParaRPr lang="en-US" dirty="0"/>
          </a:p>
        </p:txBody>
      </p:sp>
      <p:sp>
        <p:nvSpPr>
          <p:cNvPr id="3" name="Content Placeholder 2"/>
          <p:cNvSpPr>
            <a:spLocks noGrp="1"/>
          </p:cNvSpPr>
          <p:nvPr>
            <p:ph idx="1"/>
          </p:nvPr>
        </p:nvSpPr>
        <p:spPr/>
        <p:txBody>
          <a:bodyPr/>
          <a:lstStyle/>
          <a:p>
            <a:r>
              <a:rPr lang="en-US" sz="2400" dirty="0" smtClean="0">
                <a:latin typeface="Garamond"/>
                <a:cs typeface="Garamond"/>
              </a:rPr>
              <a:t>Important to compare within urban inequalities to urban-rural inequalities</a:t>
            </a:r>
          </a:p>
          <a:p>
            <a:r>
              <a:rPr lang="en-US" sz="2400" dirty="0" smtClean="0">
                <a:latin typeface="Garamond"/>
                <a:cs typeface="Garamond"/>
              </a:rPr>
              <a:t>Greater variation in SES and education in urban areas </a:t>
            </a:r>
          </a:p>
          <a:p>
            <a:pPr lvl="2"/>
            <a:r>
              <a:rPr lang="en-US" sz="2400" dirty="0" smtClean="0">
                <a:latin typeface="Garamond"/>
                <a:cs typeface="Garamond"/>
              </a:rPr>
              <a:t>Important predictors of access to care</a:t>
            </a:r>
          </a:p>
          <a:p>
            <a:r>
              <a:rPr lang="en-US" sz="2400" dirty="0" smtClean="0">
                <a:latin typeface="Garamond"/>
                <a:cs typeface="Garamond"/>
              </a:rPr>
              <a:t>Ex: Translates to greater variations in child health outcomes among urban children vs. rural</a:t>
            </a:r>
          </a:p>
          <a:p>
            <a:pPr lvl="2"/>
            <a:r>
              <a:rPr lang="en-US" sz="2400" dirty="0" smtClean="0">
                <a:latin typeface="Garamond"/>
                <a:cs typeface="Garamond"/>
              </a:rPr>
              <a:t>Greater SES inequality </a:t>
            </a:r>
            <a:r>
              <a:rPr lang="en-US" sz="2400" dirty="0">
                <a:latin typeface="Garamond"/>
                <a:cs typeface="Garamond"/>
              </a:rPr>
              <a:t>in child mortality and malnutrition status in urban </a:t>
            </a:r>
            <a:r>
              <a:rPr lang="en-US" sz="2400" dirty="0" smtClean="0">
                <a:latin typeface="Garamond"/>
                <a:cs typeface="Garamond"/>
              </a:rPr>
              <a:t>areas</a:t>
            </a:r>
          </a:p>
          <a:p>
            <a:pPr lvl="2"/>
            <a:r>
              <a:rPr lang="en-US" sz="2400" dirty="0" smtClean="0">
                <a:latin typeface="Garamond"/>
                <a:cs typeface="Garamond"/>
              </a:rPr>
              <a:t>The urban poor often disadvantaged compared to rural children (vaccination, nutritional status)</a:t>
            </a:r>
            <a:endParaRPr lang="en-US" sz="2400" dirty="0" smtClean="0">
              <a:solidFill>
                <a:schemeClr val="accent5"/>
              </a:solidFill>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63</a:t>
            </a:fld>
            <a:endParaRPr lang="en-US"/>
          </a:p>
        </p:txBody>
      </p:sp>
    </p:spTree>
    <p:extLst>
      <p:ext uri="{BB962C8B-B14F-4D97-AF65-F5344CB8AC3E}">
        <p14:creationId xmlns:p14="http://schemas.microsoft.com/office/powerpoint/2010/main" val="222825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health inequalities</a:t>
            </a:r>
            <a:endParaRPr lang="en-US" dirty="0"/>
          </a:p>
        </p:txBody>
      </p:sp>
      <p:sp>
        <p:nvSpPr>
          <p:cNvPr id="3" name="Content Placeholder 2"/>
          <p:cNvSpPr>
            <a:spLocks noGrp="1"/>
          </p:cNvSpPr>
          <p:nvPr>
            <p:ph idx="1"/>
          </p:nvPr>
        </p:nvSpPr>
        <p:spPr>
          <a:xfrm>
            <a:off x="641080" y="1288031"/>
            <a:ext cx="8089901" cy="1661993"/>
          </a:xfrm>
        </p:spPr>
        <p:txBody>
          <a:bodyPr/>
          <a:lstStyle/>
          <a:p>
            <a:pPr marL="0" indent="0">
              <a:buNone/>
            </a:pPr>
            <a:r>
              <a:rPr lang="en-US" sz="2400" dirty="0" smtClean="0">
                <a:latin typeface="Garamond"/>
                <a:cs typeface="Garamond"/>
              </a:rPr>
              <a:t>Majority of urban growth projected to be in small &amp; midsize cities, </a:t>
            </a:r>
            <a:r>
              <a:rPr lang="is-IS" sz="2400" dirty="0" smtClean="0">
                <a:latin typeface="Garamond"/>
                <a:cs typeface="Garamond"/>
              </a:rPr>
              <a:t>b</a:t>
            </a:r>
            <a:r>
              <a:rPr lang="en-US" sz="2400" dirty="0" err="1" smtClean="0">
                <a:latin typeface="Garamond"/>
                <a:cs typeface="Garamond"/>
              </a:rPr>
              <a:t>ut</a:t>
            </a:r>
            <a:r>
              <a:rPr lang="is-IS" sz="2400" dirty="0" smtClean="0">
                <a:latin typeface="Garamond"/>
                <a:cs typeface="Garamond"/>
              </a:rPr>
              <a:t>….</a:t>
            </a:r>
            <a:endParaRPr lang="en-US" sz="2400" dirty="0" smtClean="0">
              <a:latin typeface="Garamond"/>
              <a:cs typeface="Garamond"/>
            </a:endParaRPr>
          </a:p>
          <a:p>
            <a:pPr marL="0" indent="0">
              <a:buNone/>
            </a:pPr>
            <a:r>
              <a:rPr lang="en-US" sz="2400" dirty="0" smtClean="0">
                <a:latin typeface="Garamond"/>
                <a:cs typeface="Garamond"/>
              </a:rPr>
              <a:t>Small </a:t>
            </a:r>
            <a:r>
              <a:rPr lang="en-US" sz="2400" dirty="0">
                <a:latin typeface="Garamond"/>
                <a:cs typeface="Garamond"/>
              </a:rPr>
              <a:t>or midsize cities do not enjoy the same quantity or quality of services available in the largest cities </a:t>
            </a:r>
          </a:p>
          <a:p>
            <a:pPr marL="0" indent="0">
              <a:buNone/>
            </a:pPr>
            <a:endParaRPr lang="en-US" sz="2800" dirty="0" smtClean="0">
              <a:latin typeface="Garamond"/>
              <a:cs typeface="Garamond"/>
            </a:endParaRPr>
          </a:p>
          <a:p>
            <a:endParaRPr lang="en-US" sz="28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64</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049254281"/>
              </p:ext>
            </p:extLst>
          </p:nvPr>
        </p:nvGraphicFramePr>
        <p:xfrm>
          <a:off x="1724157" y="2824249"/>
          <a:ext cx="5961983" cy="3388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7601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health inequality</a:t>
            </a:r>
            <a:endParaRPr lang="en-US" dirty="0"/>
          </a:p>
        </p:txBody>
      </p:sp>
      <p:sp>
        <p:nvSpPr>
          <p:cNvPr id="4" name="Date Placeholder 3"/>
          <p:cNvSpPr>
            <a:spLocks noGrp="1"/>
          </p:cNvSpPr>
          <p:nvPr>
            <p:ph type="dt" sz="half" idx="10"/>
          </p:nvPr>
        </p:nvSpPr>
        <p:spPr/>
        <p:txBody>
          <a:bodyPr/>
          <a:lstStyle/>
          <a:p>
            <a:fld id="{111A1288-545C-6243-8B4D-1BE75AD0390A}" type="datetimeFigureOut">
              <a:rPr lang="en-US" smtClean="0"/>
              <a:t>10/19/17</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65</a:t>
            </a:fld>
            <a:endParaRPr lang="en-US"/>
          </a:p>
        </p:txBody>
      </p:sp>
      <p:pic>
        <p:nvPicPr>
          <p:cNvPr id="7" name="Picture 6" descr="Screen Shot 2015-10-25 at 5.29.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101" y="980651"/>
            <a:ext cx="6217133" cy="5877349"/>
          </a:xfrm>
          <a:prstGeom prst="rect">
            <a:avLst/>
          </a:prstGeom>
        </p:spPr>
      </p:pic>
    </p:spTree>
    <p:extLst>
      <p:ext uri="{BB962C8B-B14F-4D97-AF65-F5344CB8AC3E}">
        <p14:creationId xmlns:p14="http://schemas.microsoft.com/office/powerpoint/2010/main" val="401607343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Neighborhood effects</a:t>
            </a:r>
            <a:endParaRPr lang="en-US" dirty="0"/>
          </a:p>
        </p:txBody>
      </p:sp>
      <p:sp>
        <p:nvSpPr>
          <p:cNvPr id="3" name="Content Placeholder 2"/>
          <p:cNvSpPr>
            <a:spLocks noGrp="1"/>
          </p:cNvSpPr>
          <p:nvPr>
            <p:ph idx="1"/>
          </p:nvPr>
        </p:nvSpPr>
        <p:spPr/>
        <p:txBody>
          <a:bodyPr/>
          <a:lstStyle/>
          <a:p>
            <a:r>
              <a:rPr lang="en-US" sz="2600" dirty="0" smtClean="0">
                <a:latin typeface="Garamond"/>
                <a:cs typeface="Garamond"/>
              </a:rPr>
              <a:t>Aggregated area or community-level factors associated with an area of residence that impact health access, outcomes, or well-being</a:t>
            </a:r>
          </a:p>
          <a:p>
            <a:pPr lvl="2"/>
            <a:r>
              <a:rPr lang="en-US" sz="2400" dirty="0" smtClean="0">
                <a:latin typeface="Garamond"/>
                <a:cs typeface="Garamond"/>
              </a:rPr>
              <a:t>Education</a:t>
            </a:r>
          </a:p>
          <a:p>
            <a:pPr lvl="2"/>
            <a:r>
              <a:rPr lang="en-US" sz="2400" dirty="0" smtClean="0">
                <a:latin typeface="Garamond"/>
                <a:cs typeface="Garamond"/>
              </a:rPr>
              <a:t>SES</a:t>
            </a:r>
          </a:p>
          <a:p>
            <a:pPr lvl="2"/>
            <a:r>
              <a:rPr lang="en-US" sz="2400" dirty="0" smtClean="0">
                <a:latin typeface="Garamond"/>
                <a:cs typeface="Garamond"/>
              </a:rPr>
              <a:t>Social networks and social cohesion</a:t>
            </a:r>
          </a:p>
          <a:p>
            <a:pPr lvl="2"/>
            <a:r>
              <a:rPr lang="en-US" sz="2400" dirty="0" smtClean="0">
                <a:latin typeface="Garamond"/>
                <a:cs typeface="Garamond"/>
              </a:rPr>
              <a:t>Social comparison</a:t>
            </a:r>
          </a:p>
          <a:p>
            <a:pPr lvl="2"/>
            <a:r>
              <a:rPr lang="en-US" sz="2400" dirty="0" smtClean="0">
                <a:latin typeface="Garamond"/>
                <a:cs typeface="Garamond"/>
              </a:rPr>
              <a:t>Knowledge</a:t>
            </a:r>
            <a:r>
              <a:rPr lang="en-US" sz="2400" dirty="0">
                <a:latin typeface="Garamond"/>
                <a:cs typeface="Garamond"/>
              </a:rPr>
              <a:t>, attitudes, or practices</a:t>
            </a:r>
          </a:p>
          <a:p>
            <a:endParaRPr lang="en-US" sz="24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66</a:t>
            </a:fld>
            <a:endParaRPr lang="en-US"/>
          </a:p>
        </p:txBody>
      </p:sp>
    </p:spTree>
    <p:extLst>
      <p:ext uri="{BB962C8B-B14F-4D97-AF65-F5344CB8AC3E}">
        <p14:creationId xmlns:p14="http://schemas.microsoft.com/office/powerpoint/2010/main" val="340549513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t>Slums</a:t>
            </a:r>
            <a:br>
              <a:rPr lang="en-US" dirty="0" smtClean="0"/>
            </a:br>
            <a:endParaRPr lang="en-US" dirty="0"/>
          </a:p>
        </p:txBody>
      </p:sp>
      <p:sp>
        <p:nvSpPr>
          <p:cNvPr id="3" name="Content Placeholder 2"/>
          <p:cNvSpPr>
            <a:spLocks noGrp="1"/>
          </p:cNvSpPr>
          <p:nvPr>
            <p:ph idx="1"/>
          </p:nvPr>
        </p:nvSpPr>
        <p:spPr/>
        <p:txBody>
          <a:bodyPr/>
          <a:lstStyle/>
          <a:p>
            <a:r>
              <a:rPr lang="en-US" sz="2600" dirty="0" smtClean="0">
                <a:latin typeface="Garamond"/>
                <a:cs typeface="Garamond"/>
              </a:rPr>
              <a:t>Lacks at least one of the following (UN-HABITAT): </a:t>
            </a:r>
          </a:p>
          <a:p>
            <a:pPr lvl="2">
              <a:spcBef>
                <a:spcPts val="200"/>
              </a:spcBef>
            </a:pPr>
            <a:r>
              <a:rPr lang="en-US" sz="2600" dirty="0" smtClean="0">
                <a:latin typeface="Garamond"/>
                <a:cs typeface="Garamond"/>
              </a:rPr>
              <a:t> Access </a:t>
            </a:r>
            <a:r>
              <a:rPr lang="en-US" sz="2600" dirty="0">
                <a:latin typeface="Garamond"/>
                <a:cs typeface="Garamond"/>
              </a:rPr>
              <a:t>to potable </a:t>
            </a:r>
            <a:r>
              <a:rPr lang="en-US" sz="2600" dirty="0" smtClean="0">
                <a:latin typeface="Garamond"/>
                <a:cs typeface="Garamond"/>
              </a:rPr>
              <a:t>water</a:t>
            </a:r>
            <a:endParaRPr lang="en-US" sz="2600" dirty="0">
              <a:latin typeface="Garamond"/>
              <a:cs typeface="Garamond"/>
            </a:endParaRPr>
          </a:p>
          <a:p>
            <a:pPr lvl="2">
              <a:spcBef>
                <a:spcPts val="200"/>
              </a:spcBef>
            </a:pPr>
            <a:r>
              <a:rPr lang="en-US" sz="2600" dirty="0" smtClean="0">
                <a:latin typeface="Garamond"/>
                <a:cs typeface="Garamond"/>
              </a:rPr>
              <a:t> Access </a:t>
            </a:r>
            <a:r>
              <a:rPr lang="en-US" sz="2600" dirty="0">
                <a:latin typeface="Garamond"/>
                <a:cs typeface="Garamond"/>
              </a:rPr>
              <a:t>to piped </a:t>
            </a:r>
            <a:r>
              <a:rPr lang="en-US" sz="2600" dirty="0" smtClean="0">
                <a:latin typeface="Garamond"/>
                <a:cs typeface="Garamond"/>
              </a:rPr>
              <a:t>sewerage</a:t>
            </a:r>
          </a:p>
          <a:p>
            <a:pPr lvl="2">
              <a:spcBef>
                <a:spcPts val="200"/>
              </a:spcBef>
            </a:pPr>
            <a:r>
              <a:rPr lang="en-US" sz="2600" dirty="0" smtClean="0">
                <a:latin typeface="Garamond"/>
                <a:cs typeface="Garamond"/>
              </a:rPr>
              <a:t> Housing </a:t>
            </a:r>
            <a:r>
              <a:rPr lang="en-US" sz="2600" dirty="0">
                <a:latin typeface="Garamond"/>
                <a:cs typeface="Garamond"/>
              </a:rPr>
              <a:t>of adequate </a:t>
            </a:r>
            <a:r>
              <a:rPr lang="en-US" sz="2600" dirty="0" smtClean="0">
                <a:latin typeface="Garamond"/>
                <a:cs typeface="Garamond"/>
              </a:rPr>
              <a:t>space</a:t>
            </a:r>
            <a:endParaRPr lang="en-US" sz="2600" dirty="0">
              <a:latin typeface="Garamond"/>
              <a:cs typeface="Garamond"/>
            </a:endParaRPr>
          </a:p>
          <a:p>
            <a:pPr lvl="2">
              <a:spcBef>
                <a:spcPts val="200"/>
              </a:spcBef>
            </a:pPr>
            <a:r>
              <a:rPr lang="en-US" sz="2600" dirty="0" smtClean="0">
                <a:latin typeface="Garamond"/>
                <a:cs typeface="Garamond"/>
              </a:rPr>
              <a:t> Housing </a:t>
            </a:r>
            <a:r>
              <a:rPr lang="en-US" sz="2600" dirty="0">
                <a:latin typeface="Garamond"/>
                <a:cs typeface="Garamond"/>
              </a:rPr>
              <a:t>of adequate </a:t>
            </a:r>
            <a:r>
              <a:rPr lang="en-US" sz="2600" dirty="0" smtClean="0">
                <a:latin typeface="Garamond"/>
                <a:cs typeface="Garamond"/>
              </a:rPr>
              <a:t>durability</a:t>
            </a:r>
            <a:endParaRPr lang="en-US" sz="2600" dirty="0">
              <a:latin typeface="Garamond"/>
              <a:cs typeface="Garamond"/>
            </a:endParaRPr>
          </a:p>
          <a:p>
            <a:pPr lvl="2">
              <a:spcBef>
                <a:spcPts val="200"/>
              </a:spcBef>
            </a:pPr>
            <a:r>
              <a:rPr lang="en-US" sz="2600" dirty="0" smtClean="0">
                <a:latin typeface="Garamond"/>
                <a:cs typeface="Garamond"/>
              </a:rPr>
              <a:t> Security </a:t>
            </a:r>
            <a:r>
              <a:rPr lang="en-US" sz="2600" dirty="0">
                <a:latin typeface="Garamond"/>
                <a:cs typeface="Garamond"/>
              </a:rPr>
              <a:t>of </a:t>
            </a:r>
            <a:r>
              <a:rPr lang="en-US" sz="2600" dirty="0" smtClean="0">
                <a:latin typeface="Garamond"/>
                <a:cs typeface="Garamond"/>
              </a:rPr>
              <a:t>tenure</a:t>
            </a:r>
          </a:p>
          <a:p>
            <a:endParaRPr lang="en-US" sz="1200" dirty="0" smtClean="0">
              <a:latin typeface="Garamond"/>
              <a:cs typeface="Garamond"/>
            </a:endParaRPr>
          </a:p>
          <a:p>
            <a:r>
              <a:rPr lang="en-US" sz="2600" dirty="0" smtClean="0">
                <a:latin typeface="Garamond"/>
                <a:cs typeface="Garamond"/>
              </a:rPr>
              <a:t> Other characteristics: Social exclusion; exposure to environmental hazards; poor access to health services (quality); lack of government regulation; lack of institutional support</a:t>
            </a:r>
            <a:endParaRPr lang="en-US" sz="2600" dirty="0">
              <a:latin typeface="Garamond"/>
              <a:cs typeface="Garamond"/>
            </a:endParaRPr>
          </a:p>
          <a:p>
            <a:endParaRPr lang="en-US"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67</a:t>
            </a:fld>
            <a:endParaRPr lang="en-US"/>
          </a:p>
        </p:txBody>
      </p:sp>
    </p:spTree>
    <p:extLst>
      <p:ext uri="{BB962C8B-B14F-4D97-AF65-F5344CB8AC3E}">
        <p14:creationId xmlns:p14="http://schemas.microsoft.com/office/powerpoint/2010/main" val="156145363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Slums &amp; children’s health</a:t>
            </a:r>
            <a:endParaRPr lang="en-US" dirty="0"/>
          </a:p>
        </p:txBody>
      </p:sp>
      <p:sp>
        <p:nvSpPr>
          <p:cNvPr id="3" name="Content Placeholder 2"/>
          <p:cNvSpPr>
            <a:spLocks noGrp="1"/>
          </p:cNvSpPr>
          <p:nvPr>
            <p:ph idx="1"/>
          </p:nvPr>
        </p:nvSpPr>
        <p:spPr/>
        <p:txBody>
          <a:bodyPr/>
          <a:lstStyle/>
          <a:p>
            <a:r>
              <a:rPr lang="en-US" sz="2400" dirty="0" smtClean="0">
                <a:solidFill>
                  <a:srgbClr val="052049"/>
                </a:solidFill>
                <a:latin typeface="Garamond"/>
                <a:cs typeface="Garamond"/>
              </a:rPr>
              <a:t> Proportion of children residing in slums in Africa has decreased over time, but absolute numbers have increased (Cotton 2013)</a:t>
            </a:r>
          </a:p>
          <a:p>
            <a:r>
              <a:rPr lang="en-US" sz="2400" dirty="0" smtClean="0">
                <a:solidFill>
                  <a:srgbClr val="052049"/>
                </a:solidFill>
                <a:latin typeface="Garamond"/>
                <a:cs typeface="Garamond"/>
              </a:rPr>
              <a:t> Children in slums have outcomes equivalent to rural children after adjusting for SES, education, and access to services (Fink et al 2014)</a:t>
            </a:r>
          </a:p>
          <a:p>
            <a:r>
              <a:rPr lang="en-US" sz="2400" dirty="0" smtClean="0">
                <a:solidFill>
                  <a:srgbClr val="052049"/>
                </a:solidFill>
                <a:latin typeface="Garamond"/>
                <a:cs typeface="Garamond"/>
              </a:rPr>
              <a:t> Child mortality is significantly higher in slum than non-slum areas, but lower than rural areas (Gunther &amp; </a:t>
            </a:r>
            <a:r>
              <a:rPr lang="en-US" sz="2400" dirty="0" err="1" smtClean="0">
                <a:solidFill>
                  <a:srgbClr val="052049"/>
                </a:solidFill>
                <a:latin typeface="Garamond"/>
                <a:cs typeface="Garamond"/>
              </a:rPr>
              <a:t>Harttgen</a:t>
            </a:r>
            <a:r>
              <a:rPr lang="en-US" sz="2400" dirty="0" smtClean="0">
                <a:solidFill>
                  <a:srgbClr val="052049"/>
                </a:solidFill>
                <a:latin typeface="Garamond"/>
                <a:cs typeface="Garamond"/>
              </a:rPr>
              <a:t> 2012)</a:t>
            </a:r>
          </a:p>
          <a:p>
            <a:r>
              <a:rPr lang="en-US" sz="2400" dirty="0" smtClean="0">
                <a:solidFill>
                  <a:srgbClr val="052049"/>
                </a:solidFill>
                <a:latin typeface="Garamond"/>
                <a:cs typeface="Garamond"/>
              </a:rPr>
              <a:t> Compared to urban non-slum dwelling children, children in slums have higher rates of malnutrition, diarrhea, and measles; lower rates of vaccination and vitamin A supplementation (</a:t>
            </a:r>
            <a:r>
              <a:rPr lang="en-US" sz="2400" dirty="0" err="1" smtClean="0">
                <a:solidFill>
                  <a:srgbClr val="052049"/>
                </a:solidFill>
                <a:latin typeface="Garamond"/>
                <a:cs typeface="Garamond"/>
              </a:rPr>
              <a:t>Ferduous</a:t>
            </a:r>
            <a:r>
              <a:rPr lang="en-US" sz="2400" dirty="0" smtClean="0">
                <a:solidFill>
                  <a:srgbClr val="052049"/>
                </a:solidFill>
                <a:latin typeface="Garamond"/>
                <a:cs typeface="Garamond"/>
              </a:rPr>
              <a:t> et al 2014)</a:t>
            </a:r>
          </a:p>
          <a:p>
            <a:endParaRPr lang="en-US" sz="2600" dirty="0" smtClean="0">
              <a:solidFill>
                <a:srgbClr val="052049"/>
              </a:solidFill>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68</a:t>
            </a:fld>
            <a:endParaRPr lang="en-US"/>
          </a:p>
        </p:txBody>
      </p:sp>
    </p:spTree>
    <p:extLst>
      <p:ext uri="{BB962C8B-B14F-4D97-AF65-F5344CB8AC3E}">
        <p14:creationId xmlns:p14="http://schemas.microsoft.com/office/powerpoint/2010/main" val="3046565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a:t>
            </a:r>
          </a:p>
          <a:p>
            <a:endParaRPr lang="en-US" dirty="0"/>
          </a:p>
          <a:p>
            <a:r>
              <a:rPr lang="en-US" dirty="0" smtClean="0"/>
              <a:t>Questions?</a:t>
            </a:r>
            <a:endParaRPr lang="en-US" dirty="0"/>
          </a:p>
        </p:txBody>
      </p:sp>
    </p:spTree>
    <p:extLst>
      <p:ext uri="{BB962C8B-B14F-4D97-AF65-F5344CB8AC3E}">
        <p14:creationId xmlns:p14="http://schemas.microsoft.com/office/powerpoint/2010/main" val="3044553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Squirrels!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7</a:t>
            </a:fld>
            <a:endParaRPr lang="en-US" dirty="0"/>
          </a:p>
        </p:txBody>
      </p:sp>
      <p:pic>
        <p:nvPicPr>
          <p:cNvPr id="7" name="Picture 6"/>
          <p:cNvPicPr>
            <a:picLocks noChangeAspect="1"/>
          </p:cNvPicPr>
          <p:nvPr/>
        </p:nvPicPr>
        <p:blipFill>
          <a:blip r:embed="rId2"/>
          <a:stretch>
            <a:fillRect/>
          </a:stretch>
        </p:blipFill>
        <p:spPr>
          <a:xfrm>
            <a:off x="0" y="952500"/>
            <a:ext cx="9144000" cy="4937238"/>
          </a:xfrm>
          <a:prstGeom prst="rect">
            <a:avLst/>
          </a:prstGeom>
        </p:spPr>
      </p:pic>
    </p:spTree>
    <p:extLst>
      <p:ext uri="{BB962C8B-B14F-4D97-AF65-F5344CB8AC3E}">
        <p14:creationId xmlns:p14="http://schemas.microsoft.com/office/powerpoint/2010/main" val="38305477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References</a:t>
            </a:r>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70</a:t>
            </a:fld>
            <a:endParaRPr lang="en-US"/>
          </a:p>
        </p:txBody>
      </p:sp>
      <p:sp>
        <p:nvSpPr>
          <p:cNvPr id="7" name="Content Placeholder 6"/>
          <p:cNvSpPr txBox="1">
            <a:spLocks noGrp="1"/>
          </p:cNvSpPr>
          <p:nvPr>
            <p:ph idx="1"/>
          </p:nvPr>
        </p:nvSpPr>
        <p:spPr bwMode="auto">
          <a:xfrm>
            <a:off x="657789" y="1149232"/>
            <a:ext cx="8089901" cy="5591787"/>
          </a:xfrm>
          <a:prstGeom prst="rect">
            <a:avLst/>
          </a:prstGeom>
          <a:noFill/>
          <a:ln w="19050" algn="ctr">
            <a:noFill/>
            <a:miter lim="800000"/>
            <a:headEnd/>
            <a:tailEnd/>
          </a:ln>
        </p:spPr>
        <p:txBody>
          <a:bodyPr wrap="square" lIns="0" tIns="0" rIns="0" bIns="0" rtlCol="0">
            <a:spAutoFit/>
          </a:bodyPr>
          <a:lstStyle/>
          <a:p>
            <a:pPr>
              <a:spcBef>
                <a:spcPts val="800"/>
              </a:spcBef>
            </a:pPr>
            <a:r>
              <a:rPr lang="en-US" sz="1400" dirty="0">
                <a:latin typeface="Garamond"/>
                <a:cs typeface="Garamond"/>
              </a:rPr>
              <a:t>Astone, Nan. 2009. “Urban Demography.” Retrieved (http://ocw.jhsph.edu/courses/PrinciplesPopulationChange/PDFs/PopChange-sec8_Astone.pdf).</a:t>
            </a:r>
          </a:p>
          <a:p>
            <a:pPr>
              <a:spcBef>
                <a:spcPts val="800"/>
              </a:spcBef>
            </a:pPr>
            <a:r>
              <a:rPr lang="en-US" sz="1400" dirty="0">
                <a:latin typeface="Garamond"/>
                <a:cs typeface="Garamond"/>
              </a:rPr>
              <a:t>Haub, Carl. 2009. “What Is a City? What Is Urbanization?” </a:t>
            </a:r>
            <a:r>
              <a:rPr lang="en-US" sz="1400" i="1" dirty="0">
                <a:latin typeface="Garamond"/>
                <a:cs typeface="Garamond"/>
              </a:rPr>
              <a:t>Population Reference Bureau</a:t>
            </a:r>
            <a:r>
              <a:rPr lang="en-US" sz="1400" dirty="0">
                <a:latin typeface="Garamond"/>
                <a:cs typeface="Garamond"/>
              </a:rPr>
              <a:t>. Retrieved (http://www.prb.org/Publications/Articles/2009/urbanization.aspx).</a:t>
            </a:r>
          </a:p>
          <a:p>
            <a:pPr>
              <a:spcBef>
                <a:spcPts val="800"/>
              </a:spcBef>
            </a:pPr>
            <a:r>
              <a:rPr lang="en-US" sz="1400" dirty="0">
                <a:latin typeface="Garamond"/>
                <a:cs typeface="Garamond"/>
              </a:rPr>
              <a:t>Fink, Günther, Isabel Günther, and Kenneth Hill. 2014. “Slum Residence and Child Health in Developing Countries.” </a:t>
            </a:r>
            <a:r>
              <a:rPr lang="en-US" sz="1400" i="1" dirty="0">
                <a:latin typeface="Garamond"/>
                <a:cs typeface="Garamond"/>
              </a:rPr>
              <a:t>Demography</a:t>
            </a:r>
            <a:r>
              <a:rPr lang="en-US" sz="1400" dirty="0">
                <a:latin typeface="Garamond"/>
                <a:cs typeface="Garamond"/>
              </a:rPr>
              <a:t> 51(4):1175–97.</a:t>
            </a:r>
          </a:p>
          <a:p>
            <a:pPr>
              <a:spcBef>
                <a:spcPts val="800"/>
              </a:spcBef>
            </a:pPr>
            <a:r>
              <a:rPr lang="en-US" sz="1400" dirty="0">
                <a:latin typeface="Garamond"/>
                <a:cs typeface="Garamond"/>
              </a:rPr>
              <a:t>Massey, Douglas S. and Nancy A. Denton. 1988. “The Dimensions of Residential Segregation.” </a:t>
            </a:r>
            <a:r>
              <a:rPr lang="en-US" sz="1400" i="1" dirty="0">
                <a:latin typeface="Garamond"/>
                <a:cs typeface="Garamond"/>
              </a:rPr>
              <a:t>Social Forces</a:t>
            </a:r>
            <a:r>
              <a:rPr lang="en-US" sz="1400" dirty="0">
                <a:latin typeface="Garamond"/>
                <a:cs typeface="Garamond"/>
              </a:rPr>
              <a:t> 67(2):281.</a:t>
            </a:r>
          </a:p>
          <a:p>
            <a:pPr>
              <a:spcBef>
                <a:spcPts val="800"/>
              </a:spcBef>
            </a:pPr>
            <a:r>
              <a:rPr lang="en-US" sz="1400" dirty="0">
                <a:latin typeface="Garamond"/>
                <a:cs typeface="Garamond"/>
              </a:rPr>
              <a:t>Matthews, Zoë et al. 2010. “Examining the ‘Urban Advantage’ in Maternal Health Care in Developing Countries.” </a:t>
            </a:r>
            <a:r>
              <a:rPr lang="en-US" sz="1400" i="1" dirty="0">
                <a:latin typeface="Garamond"/>
                <a:cs typeface="Garamond"/>
              </a:rPr>
              <a:t>PLoS Medicine</a:t>
            </a:r>
            <a:r>
              <a:rPr lang="en-US" sz="1400" dirty="0">
                <a:latin typeface="Garamond"/>
                <a:cs typeface="Garamond"/>
              </a:rPr>
              <a:t> 7(9):e1000327.</a:t>
            </a:r>
          </a:p>
          <a:p>
            <a:pPr>
              <a:spcBef>
                <a:spcPts val="800"/>
              </a:spcBef>
            </a:pPr>
            <a:r>
              <a:rPr lang="en-US" sz="1400" dirty="0">
                <a:latin typeface="Garamond"/>
                <a:cs typeface="Garamond"/>
              </a:rPr>
              <a:t>Montgomery, Mark R. 2009. </a:t>
            </a:r>
            <a:r>
              <a:rPr lang="en-US" sz="1400" i="1" dirty="0">
                <a:latin typeface="Garamond"/>
                <a:cs typeface="Garamond"/>
              </a:rPr>
              <a:t>Urban Poverty and Health in Developing Countries</a:t>
            </a:r>
            <a:r>
              <a:rPr lang="en-US" sz="1400" dirty="0">
                <a:latin typeface="Garamond"/>
                <a:cs typeface="Garamond"/>
              </a:rPr>
              <a:t>. Population Reference Bureau Washington, DC. Retrieved August 28, 2015 (http://www.prb.org/pdf09/64.2urbanization.pdf).</a:t>
            </a:r>
          </a:p>
          <a:p>
            <a:pPr>
              <a:spcBef>
                <a:spcPts val="800"/>
              </a:spcBef>
            </a:pPr>
            <a:r>
              <a:rPr lang="en-US" sz="1400" dirty="0">
                <a:latin typeface="Garamond"/>
                <a:cs typeface="Garamond"/>
              </a:rPr>
              <a:t>Montgomery, Mark R. and Alex C. Ezeh. 2005. “Urban Health in Developing Countries.” Pp. 317–60 in </a:t>
            </a:r>
            <a:r>
              <a:rPr lang="en-US" sz="1400" i="1" dirty="0">
                <a:latin typeface="Garamond"/>
                <a:cs typeface="Garamond"/>
              </a:rPr>
              <a:t>Handbook of Urban Health</a:t>
            </a:r>
            <a:r>
              <a:rPr lang="en-US" sz="1400" dirty="0">
                <a:latin typeface="Garamond"/>
                <a:cs typeface="Garamond"/>
              </a:rPr>
              <a:t>, edited by S. Galea and D. Vlahov. Springer US. Retrieved August 28, 2015 (http://link.springer.com.ucsf.idm.oclc.org/chapter/10.1007/0-387-25822-1_17).</a:t>
            </a:r>
          </a:p>
          <a:p>
            <a:pPr>
              <a:spcBef>
                <a:spcPts val="800"/>
              </a:spcBef>
            </a:pPr>
            <a:r>
              <a:rPr lang="en-US" sz="1400" dirty="0">
                <a:latin typeface="Garamond"/>
                <a:cs typeface="Garamond"/>
              </a:rPr>
              <a:t>Nolan, Laura B. 2015. “Slum Definitions in Urban India: Implications for the Measurement of Health Inequalities.” </a:t>
            </a:r>
            <a:r>
              <a:rPr lang="en-US" sz="1400" i="1" dirty="0">
                <a:latin typeface="Garamond"/>
                <a:cs typeface="Garamond"/>
              </a:rPr>
              <a:t>Population and Development Review</a:t>
            </a:r>
            <a:r>
              <a:rPr lang="en-US" sz="1400" dirty="0">
                <a:latin typeface="Garamond"/>
                <a:cs typeface="Garamond"/>
              </a:rPr>
              <a:t> 41(1):59–84.</a:t>
            </a:r>
          </a:p>
          <a:p>
            <a:pPr>
              <a:spcBef>
                <a:spcPts val="800"/>
              </a:spcBef>
            </a:pPr>
            <a:r>
              <a:rPr lang="en-US" sz="1400" dirty="0">
                <a:latin typeface="Garamond"/>
                <a:cs typeface="Garamond"/>
              </a:rPr>
              <a:t>United Nations Department of Economic and Social Affairs, Population Division. 2014. </a:t>
            </a:r>
            <a:r>
              <a:rPr lang="en-US" sz="1400" i="1" dirty="0">
                <a:latin typeface="Garamond"/>
                <a:cs typeface="Garamond"/>
              </a:rPr>
              <a:t>World Urbanization Prospects: The 2014 Revision : Highlights</a:t>
            </a:r>
            <a:r>
              <a:rPr lang="en-US" sz="1400" dirty="0">
                <a:latin typeface="Garamond"/>
                <a:cs typeface="Garamond"/>
              </a:rPr>
              <a:t>. United Nations. Retrieved (http://esa.un.org/unpd/wup/Highlights/WUP2014-Highlights.pdf).</a:t>
            </a:r>
          </a:p>
          <a:p>
            <a:pPr>
              <a:spcBef>
                <a:spcPts val="800"/>
              </a:spcBef>
            </a:pPr>
            <a:r>
              <a:rPr lang="en-US" sz="1400" dirty="0">
                <a:latin typeface="Garamond"/>
                <a:cs typeface="Garamond"/>
              </a:rPr>
              <a:t>Weeks, John R. 2008. </a:t>
            </a:r>
            <a:r>
              <a:rPr lang="en-US" sz="1400" i="1" dirty="0">
                <a:latin typeface="Garamond"/>
                <a:cs typeface="Garamond"/>
              </a:rPr>
              <a:t>Population: An Introduction to Concepts and Issues</a:t>
            </a:r>
            <a:r>
              <a:rPr lang="en-US" sz="1400" dirty="0">
                <a:latin typeface="Garamond"/>
                <a:cs typeface="Garamond"/>
              </a:rPr>
              <a:t>. 10th ed. Belmont, CA: Thompson-Wadsworth.</a:t>
            </a:r>
          </a:p>
          <a:p>
            <a:pPr marL="0" indent="0">
              <a:spcBef>
                <a:spcPts val="800"/>
              </a:spcBef>
              <a:buNone/>
            </a:pPr>
            <a:endParaRPr lang="en-US" sz="1400" dirty="0">
              <a:latin typeface="Garamond"/>
              <a:cs typeface="Garamond"/>
            </a:endParaRPr>
          </a:p>
          <a:p>
            <a:pPr marL="0" indent="0">
              <a:spcBef>
                <a:spcPts val="800"/>
              </a:spcBef>
              <a:buNone/>
            </a:pPr>
            <a:r>
              <a:rPr lang="en-US" sz="1400" dirty="0" smtClean="0">
                <a:latin typeface="Garamond"/>
                <a:cs typeface="Garamond"/>
              </a:rPr>
              <a:t> </a:t>
            </a:r>
          </a:p>
        </p:txBody>
      </p:sp>
    </p:spTree>
    <p:extLst>
      <p:ext uri="{BB962C8B-B14F-4D97-AF65-F5344CB8AC3E}">
        <p14:creationId xmlns:p14="http://schemas.microsoft.com/office/powerpoint/2010/main" val="587430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Milk being sold</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8</a:t>
            </a:fld>
            <a:endParaRPr lang="en-US" dirty="0"/>
          </a:p>
        </p:txBody>
      </p:sp>
      <p:pic>
        <p:nvPicPr>
          <p:cNvPr id="7" name="Picture 6"/>
          <p:cNvPicPr>
            <a:picLocks noChangeAspect="1"/>
          </p:cNvPicPr>
          <p:nvPr/>
        </p:nvPicPr>
        <p:blipFill>
          <a:blip r:embed="rId2"/>
          <a:stretch>
            <a:fillRect/>
          </a:stretch>
        </p:blipFill>
        <p:spPr>
          <a:xfrm>
            <a:off x="0" y="1993900"/>
            <a:ext cx="9144000" cy="2845236"/>
          </a:xfrm>
          <a:prstGeom prst="rect">
            <a:avLst/>
          </a:prstGeom>
        </p:spPr>
      </p:pic>
    </p:spTree>
    <p:extLst>
      <p:ext uri="{BB962C8B-B14F-4D97-AF65-F5344CB8AC3E}">
        <p14:creationId xmlns:p14="http://schemas.microsoft.com/office/powerpoint/2010/main" val="24526235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Simplest form</a:t>
            </a:r>
            <a:endParaRPr lang="en-US" dirty="0"/>
          </a:p>
        </p:txBody>
      </p:sp>
      <p:sp>
        <p:nvSpPr>
          <p:cNvPr id="3" name="Content Placeholder 2"/>
          <p:cNvSpPr>
            <a:spLocks noGrp="1"/>
          </p:cNvSpPr>
          <p:nvPr>
            <p:ph idx="1"/>
          </p:nvPr>
        </p:nvSpPr>
        <p:spPr/>
        <p:txBody>
          <a:bodyPr/>
          <a:lstStyle/>
          <a:p>
            <a:r>
              <a:rPr lang="en-US" dirty="0" smtClean="0"/>
              <a:t>Single decrement= people only go one way</a:t>
            </a:r>
          </a:p>
          <a:p>
            <a:r>
              <a:rPr lang="en-US" dirty="0" smtClean="0"/>
              <a:t>Closed population</a:t>
            </a:r>
          </a:p>
          <a:p>
            <a:pPr lvl="1"/>
            <a:r>
              <a:rPr lang="en-US" dirty="0" smtClean="0"/>
              <a:t>Population growth constant</a:t>
            </a:r>
          </a:p>
          <a:p>
            <a:pPr lvl="1"/>
            <a:r>
              <a:rPr lang="en-US" dirty="0" smtClean="0"/>
              <a:t>No migration in or out</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10/18/17</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9</a:t>
            </a:fld>
            <a:endParaRPr lang="en-US" dirty="0"/>
          </a:p>
        </p:txBody>
      </p:sp>
    </p:spTree>
    <p:extLst>
      <p:ext uri="{BB962C8B-B14F-4D97-AF65-F5344CB8AC3E}">
        <p14:creationId xmlns:p14="http://schemas.microsoft.com/office/powerpoint/2010/main" val="1662512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75790</TotalTime>
  <Words>5292</Words>
  <Application>Microsoft Macintosh PowerPoint</Application>
  <PresentationFormat>On-screen Show (4:3)</PresentationFormat>
  <Paragraphs>660</Paragraphs>
  <Slides>70</Slides>
  <Notes>33</Notes>
  <HiddenSlides>0</HiddenSlides>
  <MMClips>0</MMClips>
  <ScaleCrop>false</ScaleCrop>
  <HeadingPairs>
    <vt:vector size="4" baseType="variant">
      <vt:variant>
        <vt:lpstr>Theme</vt:lpstr>
      </vt:variant>
      <vt:variant>
        <vt:i4>3</vt:i4>
      </vt:variant>
      <vt:variant>
        <vt:lpstr>Slide Titles</vt:lpstr>
      </vt:variant>
      <vt:variant>
        <vt:i4>70</vt:i4>
      </vt:variant>
    </vt:vector>
  </HeadingPairs>
  <TitlesOfParts>
    <vt:vector size="73" baseType="lpstr">
      <vt:lpstr>UCSF PPT Template</vt:lpstr>
      <vt:lpstr>UCSF PPT Template-Blue</vt:lpstr>
      <vt:lpstr>UCSF PPT Template-Blue Bar</vt:lpstr>
      <vt:lpstr>Life tables  Migration and Urbanization</vt:lpstr>
      <vt:lpstr>Life tables</vt:lpstr>
      <vt:lpstr>Life table: US mortality</vt:lpstr>
      <vt:lpstr>Life Tables</vt:lpstr>
      <vt:lpstr>Why do we use life tables?</vt:lpstr>
      <vt:lpstr>Not just life and death!</vt:lpstr>
      <vt:lpstr>Squirrels!</vt:lpstr>
      <vt:lpstr>Milk being sold</vt:lpstr>
      <vt:lpstr>Simplest form</vt:lpstr>
      <vt:lpstr>More advanced forms: multistate</vt:lpstr>
      <vt:lpstr>Life table notation:</vt:lpstr>
      <vt:lpstr>Life table</vt:lpstr>
      <vt:lpstr>Practice</vt:lpstr>
      <vt:lpstr>Usually start with age specific death rates (nMx)</vt:lpstr>
      <vt:lpstr>lx= Survivors</vt:lpstr>
      <vt:lpstr>PowerPoint Presentation</vt:lpstr>
      <vt:lpstr>Lx</vt:lpstr>
      <vt:lpstr>Lx calculations</vt:lpstr>
      <vt:lpstr>Infant/early childhood and oldest age</vt:lpstr>
      <vt:lpstr>L0 = 0.3*l0 + 0.7*l1 </vt:lpstr>
      <vt:lpstr>Tx</vt:lpstr>
      <vt:lpstr>Life expectancy ex</vt:lpstr>
      <vt:lpstr>Different life expectancies</vt:lpstr>
      <vt:lpstr>Migration and Urbanization</vt:lpstr>
      <vt:lpstr>Why should health researchers and providers care about migration and urbanization?</vt:lpstr>
      <vt:lpstr>Migration</vt:lpstr>
      <vt:lpstr>Definitions: Types of migration</vt:lpstr>
      <vt:lpstr>Definitions: Migration patterns</vt:lpstr>
      <vt:lpstr>Motivations for migration</vt:lpstr>
      <vt:lpstr>Selection factors: Socio-demographic</vt:lpstr>
      <vt:lpstr>Consequences for left behind</vt:lpstr>
      <vt:lpstr>PowerPoint Presentation</vt:lpstr>
      <vt:lpstr>PowerPoint Presentation</vt:lpstr>
      <vt:lpstr>PowerPoint Presentation</vt:lpstr>
      <vt:lpstr>PowerPoint Presentation</vt:lpstr>
      <vt:lpstr>PowerPoint Presentation</vt:lpstr>
      <vt:lpstr>    Theories of migration and health</vt:lpstr>
      <vt:lpstr>PowerPoint Presentation</vt:lpstr>
      <vt:lpstr>Healthy migrant effect</vt:lpstr>
      <vt:lpstr>Salmon bias</vt:lpstr>
      <vt:lpstr>Epidemiologic paradox</vt:lpstr>
      <vt:lpstr>Disruption &amp; adaptation; acculturation</vt:lpstr>
      <vt:lpstr>Considerations in health research: theory</vt:lpstr>
      <vt:lpstr>Considerations in health research: modeling</vt:lpstr>
      <vt:lpstr>Urbanization</vt:lpstr>
      <vt:lpstr>Definitions: Urbanization</vt:lpstr>
      <vt:lpstr>PowerPoint Presentation</vt:lpstr>
      <vt:lpstr>1970: % urban, urban agglomeration by size </vt:lpstr>
      <vt:lpstr>1990</vt:lpstr>
      <vt:lpstr>2014</vt:lpstr>
      <vt:lpstr>2030 (projected)</vt:lpstr>
      <vt:lpstr>Global trends in urbanization</vt:lpstr>
      <vt:lpstr>PowerPoint Presentation</vt:lpstr>
      <vt:lpstr>Population processes       urbanization</vt:lpstr>
      <vt:lpstr>Natural population growth: Urban areas</vt:lpstr>
      <vt:lpstr>Natural population growth: Urban areas</vt:lpstr>
      <vt:lpstr>Rural to urban migration</vt:lpstr>
      <vt:lpstr>PowerPoint Presentation</vt:lpstr>
      <vt:lpstr>How do cities shape health?</vt:lpstr>
      <vt:lpstr>Urban vs. rural mortality causes</vt:lpstr>
      <vt:lpstr>Montgomery’s framework for urban well-being</vt:lpstr>
      <vt:lpstr>Urban advantage vs. penalty</vt:lpstr>
      <vt:lpstr>Intra-urban inequality</vt:lpstr>
      <vt:lpstr>Intra-urban health inequalities</vt:lpstr>
      <vt:lpstr>Intra-urban health inequality</vt:lpstr>
      <vt:lpstr>Neighborhood effects</vt:lpstr>
      <vt:lpstr>Slums </vt:lpstr>
      <vt:lpstr>Slums &amp; children’s health</vt:lpstr>
      <vt:lpstr>PowerPoint Presentation</vt:lpstr>
      <vt:lpstr>References</vt:lpstr>
    </vt:vector>
  </TitlesOfParts>
  <Company>UCSF</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test</cp:lastModifiedBy>
  <cp:revision>501</cp:revision>
  <dcterms:created xsi:type="dcterms:W3CDTF">2012-05-07T17:59:34Z</dcterms:created>
  <dcterms:modified xsi:type="dcterms:W3CDTF">2017-10-23T19:10:26Z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