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316" r:id="rId3"/>
    <p:sldId id="297" r:id="rId4"/>
    <p:sldId id="257" r:id="rId5"/>
    <p:sldId id="271" r:id="rId6"/>
    <p:sldId id="273" r:id="rId7"/>
    <p:sldId id="291" r:id="rId8"/>
    <p:sldId id="292" r:id="rId9"/>
    <p:sldId id="275" r:id="rId10"/>
    <p:sldId id="309" r:id="rId11"/>
    <p:sldId id="317" r:id="rId12"/>
    <p:sldId id="318" r:id="rId13"/>
    <p:sldId id="319" r:id="rId14"/>
    <p:sldId id="310" r:id="rId15"/>
    <p:sldId id="322" r:id="rId16"/>
    <p:sldId id="323" r:id="rId17"/>
    <p:sldId id="324" r:id="rId18"/>
    <p:sldId id="329" r:id="rId19"/>
    <p:sldId id="276" r:id="rId20"/>
    <p:sldId id="280" r:id="rId21"/>
    <p:sldId id="282" r:id="rId22"/>
    <p:sldId id="290" r:id="rId23"/>
    <p:sldId id="288" r:id="rId24"/>
    <p:sldId id="283" r:id="rId25"/>
    <p:sldId id="284" r:id="rId26"/>
    <p:sldId id="285" r:id="rId27"/>
    <p:sldId id="286" r:id="rId28"/>
    <p:sldId id="320" r:id="rId29"/>
    <p:sldId id="321" r:id="rId30"/>
    <p:sldId id="263" r:id="rId31"/>
    <p:sldId id="264" r:id="rId32"/>
    <p:sldId id="311" r:id="rId33"/>
    <p:sldId id="313" r:id="rId34"/>
    <p:sldId id="314" r:id="rId35"/>
    <p:sldId id="327" r:id="rId36"/>
    <p:sldId id="299" r:id="rId37"/>
    <p:sldId id="304" r:id="rId38"/>
    <p:sldId id="305" r:id="rId39"/>
    <p:sldId id="308" r:id="rId40"/>
    <p:sldId id="343" r:id="rId41"/>
    <p:sldId id="307" r:id="rId42"/>
    <p:sldId id="302" r:id="rId43"/>
    <p:sldId id="334" r:id="rId44"/>
    <p:sldId id="344" r:id="rId45"/>
    <p:sldId id="335" r:id="rId46"/>
    <p:sldId id="345" r:id="rId47"/>
    <p:sldId id="333" r:id="rId48"/>
    <p:sldId id="332" r:id="rId49"/>
    <p:sldId id="336" r:id="rId50"/>
    <p:sldId id="337" r:id="rId51"/>
    <p:sldId id="338" r:id="rId52"/>
    <p:sldId id="346" r:id="rId53"/>
    <p:sldId id="34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7232"/>
  </p:normalViewPr>
  <p:slideViewPr>
    <p:cSldViewPr snapToGrid="0" snapToObjects="1">
      <p:cViewPr varScale="1">
        <p:scale>
          <a:sx n="74" d="100"/>
          <a:sy n="74" d="100"/>
        </p:scale>
        <p:origin x="2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ge\Dropbox\Analysts\10_Megan\IeDEA%20RIC%202012\6_Analyses\RIC%202014%20Retention\RIC%20Retention%20Manuscript\Ric%20Ret%20Excel%20Files\1.8%20Fig%205b%20Retention%20Corrected%20Poole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enge\Dropbox\Analysts\10_Megan\IeDEA%20RIC%202012\6_Analyses\RIC%202014%20Retention\RIC%20Retention%20Manuscript\Ric%20Ret%20Excel%20Files\1.7%20Fig%205a%20Retention%20Naive%20Pool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Sheet1!$M$5</c:f>
              <c:strCache>
                <c:ptCount val="1"/>
                <c:pt idx="0">
                  <c:v>in care original clinic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Sheet1!$L$6:$L$10</c:f>
              <c:numCache>
                <c:formatCode>0</c:formatCode>
                <c:ptCount val="5"/>
                <c:pt idx="0">
                  <c:v>0</c:v>
                </c:pt>
                <c:pt idx="1">
                  <c:v>180</c:v>
                </c:pt>
                <c:pt idx="2">
                  <c:v>365</c:v>
                </c:pt>
                <c:pt idx="3">
                  <c:v>545</c:v>
                </c:pt>
                <c:pt idx="4">
                  <c:v>730</c:v>
                </c:pt>
              </c:numCache>
            </c:numRef>
          </c:cat>
          <c:val>
            <c:numRef>
              <c:f>Sheet1!$M$6:$M$10</c:f>
              <c:numCache>
                <c:formatCode>0%</c:formatCode>
                <c:ptCount val="5"/>
                <c:pt idx="0">
                  <c:v>1</c:v>
                </c:pt>
                <c:pt idx="1">
                  <c:v>0.90200000999999996</c:v>
                </c:pt>
                <c:pt idx="2">
                  <c:v>0.85500001999999997</c:v>
                </c:pt>
                <c:pt idx="3">
                  <c:v>0.78299998999999998</c:v>
                </c:pt>
                <c:pt idx="4">
                  <c:v>0.68599999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A0-44E1-88A2-ED8341ABC3A5}"/>
            </c:ext>
          </c:extLst>
        </c:ser>
        <c:ser>
          <c:idx val="1"/>
          <c:order val="1"/>
          <c:tx>
            <c:strRef>
              <c:f>Sheet1!$N$5</c:f>
              <c:strCache>
                <c:ptCount val="1"/>
                <c:pt idx="0">
                  <c:v>official transfer to new clinic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Sheet1!$L$6:$L$10</c:f>
              <c:numCache>
                <c:formatCode>0</c:formatCode>
                <c:ptCount val="5"/>
                <c:pt idx="0">
                  <c:v>0</c:v>
                </c:pt>
                <c:pt idx="1">
                  <c:v>180</c:v>
                </c:pt>
                <c:pt idx="2">
                  <c:v>365</c:v>
                </c:pt>
                <c:pt idx="3">
                  <c:v>545</c:v>
                </c:pt>
                <c:pt idx="4">
                  <c:v>730</c:v>
                </c:pt>
              </c:numCache>
            </c:numRef>
          </c:cat>
          <c:val>
            <c:numRef>
              <c:f>Sheet1!$N$6:$N$10</c:f>
              <c:numCache>
                <c:formatCode>0%</c:formatCode>
                <c:ptCount val="5"/>
                <c:pt idx="0">
                  <c:v>0</c:v>
                </c:pt>
                <c:pt idx="1">
                  <c:v>1.4E-2</c:v>
                </c:pt>
                <c:pt idx="2">
                  <c:v>2.3E-2</c:v>
                </c:pt>
                <c:pt idx="3">
                  <c:v>2.9000000000000001E-2</c:v>
                </c:pt>
                <c:pt idx="4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A0-44E1-88A2-ED8341ABC3A5}"/>
            </c:ext>
          </c:extLst>
        </c:ser>
        <c:ser>
          <c:idx val="2"/>
          <c:order val="2"/>
          <c:tx>
            <c:strRef>
              <c:f>Sheet1!$O$5</c:f>
              <c:strCache>
                <c:ptCount val="1"/>
                <c:pt idx="0">
                  <c:v>died in care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Sheet1!$L$6:$L$10</c:f>
              <c:numCache>
                <c:formatCode>0</c:formatCode>
                <c:ptCount val="5"/>
                <c:pt idx="0">
                  <c:v>0</c:v>
                </c:pt>
                <c:pt idx="1">
                  <c:v>180</c:v>
                </c:pt>
                <c:pt idx="2">
                  <c:v>365</c:v>
                </c:pt>
                <c:pt idx="3">
                  <c:v>545</c:v>
                </c:pt>
                <c:pt idx="4">
                  <c:v>730</c:v>
                </c:pt>
              </c:numCache>
            </c:numRef>
          </c:cat>
          <c:val>
            <c:numRef>
              <c:f>Sheet1!$O$6:$O$10</c:f>
              <c:numCache>
                <c:formatCode>0%</c:formatCode>
                <c:ptCount val="5"/>
                <c:pt idx="0">
                  <c:v>0</c:v>
                </c:pt>
                <c:pt idx="1">
                  <c:v>4.2000000000000003E-2</c:v>
                </c:pt>
                <c:pt idx="2">
                  <c:v>4.7E-2</c:v>
                </c:pt>
                <c:pt idx="3">
                  <c:v>5.1999999999999998E-2</c:v>
                </c:pt>
                <c:pt idx="4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A0-44E1-88A2-ED8341ABC3A5}"/>
            </c:ext>
          </c:extLst>
        </c:ser>
        <c:ser>
          <c:idx val="3"/>
          <c:order val="3"/>
          <c:tx>
            <c:strRef>
              <c:f>Sheet1!$P$5</c:f>
              <c:strCache>
                <c:ptCount val="1"/>
                <c:pt idx="0">
                  <c:v>died out of care</c:v>
                </c:pt>
              </c:strCache>
            </c:strRef>
          </c:tx>
          <c:spPr>
            <a:ln>
              <a:noFill/>
            </a:ln>
          </c:spPr>
          <c:invertIfNegative val="0"/>
          <c:cat>
            <c:numRef>
              <c:f>Sheet1!$L$6:$L$10</c:f>
              <c:numCache>
                <c:formatCode>0</c:formatCode>
                <c:ptCount val="5"/>
                <c:pt idx="0">
                  <c:v>0</c:v>
                </c:pt>
                <c:pt idx="1">
                  <c:v>180</c:v>
                </c:pt>
                <c:pt idx="2">
                  <c:v>365</c:v>
                </c:pt>
                <c:pt idx="3">
                  <c:v>545</c:v>
                </c:pt>
                <c:pt idx="4">
                  <c:v>730</c:v>
                </c:pt>
              </c:numCache>
            </c:numRef>
          </c:cat>
          <c:val>
            <c:numRef>
              <c:f>Sheet1!$P$6:$P$10</c:f>
              <c:numCache>
                <c:formatCode>0%</c:formatCode>
                <c:ptCount val="5"/>
                <c:pt idx="0">
                  <c:v>0</c:v>
                </c:pt>
                <c:pt idx="1">
                  <c:v>1.4E-2</c:v>
                </c:pt>
                <c:pt idx="2">
                  <c:v>2.8000000000000001E-2</c:v>
                </c:pt>
                <c:pt idx="3">
                  <c:v>4.5999999999999999E-2</c:v>
                </c:pt>
                <c:pt idx="4">
                  <c:v>6.0999999999999999E-2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DA0-44E1-88A2-ED8341ABC3A5}"/>
            </c:ext>
          </c:extLst>
        </c:ser>
        <c:ser>
          <c:idx val="4"/>
          <c:order val="4"/>
          <c:tx>
            <c:strRef>
              <c:f>Sheet1!$Q$5</c:f>
              <c:strCache>
                <c:ptCount val="1"/>
                <c:pt idx="0">
                  <c:v>not in care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</c:spPr>
          <c:invertIfNegative val="0"/>
          <c:cat>
            <c:numRef>
              <c:f>Sheet1!$L$6:$L$10</c:f>
              <c:numCache>
                <c:formatCode>0</c:formatCode>
                <c:ptCount val="5"/>
                <c:pt idx="0">
                  <c:v>0</c:v>
                </c:pt>
                <c:pt idx="1">
                  <c:v>180</c:v>
                </c:pt>
                <c:pt idx="2">
                  <c:v>365</c:v>
                </c:pt>
                <c:pt idx="3">
                  <c:v>545</c:v>
                </c:pt>
                <c:pt idx="4">
                  <c:v>730</c:v>
                </c:pt>
              </c:numCache>
            </c:numRef>
          </c:cat>
          <c:val>
            <c:numRef>
              <c:f>Sheet1!$Q$6:$Q$10</c:f>
              <c:numCache>
                <c:formatCode>0%</c:formatCode>
                <c:ptCount val="5"/>
                <c:pt idx="0">
                  <c:v>0</c:v>
                </c:pt>
                <c:pt idx="1">
                  <c:v>2.8000000000000001E-2</c:v>
                </c:pt>
                <c:pt idx="2">
                  <c:v>3.6999999999999998E-2</c:v>
                </c:pt>
                <c:pt idx="3">
                  <c:v>4.5999999999999999E-2</c:v>
                </c:pt>
                <c:pt idx="4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A0-44E1-88A2-ED8341ABC3A5}"/>
            </c:ext>
          </c:extLst>
        </c:ser>
        <c:ser>
          <c:idx val="5"/>
          <c:order val="5"/>
          <c:tx>
            <c:strRef>
              <c:f>Sheet1!$R$5</c:f>
              <c:strCache>
                <c:ptCount val="1"/>
                <c:pt idx="0">
                  <c:v>silent transfer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c:spPr>
          <c:invertIfNegative val="0"/>
          <c:val>
            <c:numRef>
              <c:f>Sheet1!$R$6:$R$10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0.01</c:v>
                </c:pt>
                <c:pt idx="3">
                  <c:v>4.3999999999999997E-2</c:v>
                </c:pt>
                <c:pt idx="4">
                  <c:v>9.9000000000000005E-2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DA0-44E1-88A2-ED8341ABC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3785184"/>
        <c:axId val="2043781408"/>
      </c:barChart>
      <c:catAx>
        <c:axId val="204378518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2043781408"/>
        <c:crosses val="autoZero"/>
        <c:auto val="1"/>
        <c:lblAlgn val="ctr"/>
        <c:lblOffset val="100"/>
        <c:noMultiLvlLbl val="0"/>
      </c:catAx>
      <c:valAx>
        <c:axId val="2043781408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2043785184"/>
        <c:crosses val="autoZero"/>
        <c:crossBetween val="between"/>
      </c:valAx>
      <c:spPr>
        <a:noFill/>
        <a:ln>
          <a:noFill/>
        </a:ln>
      </c:spPr>
    </c:plotArea>
    <c:legend>
      <c:legendPos val="t"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66541135107499"/>
          <c:y val="0.225453232882174"/>
          <c:w val="0.81747223802538604"/>
          <c:h val="0.6139536814644409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Sheet1!$M$5</c:f>
              <c:strCache>
                <c:ptCount val="1"/>
                <c:pt idx="0">
                  <c:v>in care at original clinic</c:v>
                </c:pt>
              </c:strCache>
            </c:strRef>
          </c:tx>
          <c:invertIfNegative val="0"/>
          <c:cat>
            <c:numRef>
              <c:f>Sheet1!$L$6:$L$10</c:f>
              <c:numCache>
                <c:formatCode>General</c:formatCode>
                <c:ptCount val="5"/>
                <c:pt idx="0">
                  <c:v>0</c:v>
                </c:pt>
                <c:pt idx="1">
                  <c:v>180</c:v>
                </c:pt>
                <c:pt idx="2">
                  <c:v>365</c:v>
                </c:pt>
                <c:pt idx="3">
                  <c:v>545</c:v>
                </c:pt>
                <c:pt idx="4">
                  <c:v>730</c:v>
                </c:pt>
              </c:numCache>
            </c:numRef>
          </c:cat>
          <c:val>
            <c:numRef>
              <c:f>Sheet1!$M$6:$M$10</c:f>
              <c:numCache>
                <c:formatCode>0.00</c:formatCode>
                <c:ptCount val="5"/>
                <c:pt idx="0">
                  <c:v>1</c:v>
                </c:pt>
                <c:pt idx="1">
                  <c:v>0.83700001000000002</c:v>
                </c:pt>
                <c:pt idx="2">
                  <c:v>0.76599996999999997</c:v>
                </c:pt>
                <c:pt idx="3">
                  <c:v>0.71499997000000004</c:v>
                </c:pt>
                <c:pt idx="4">
                  <c:v>0.67100000000000004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87-4DD6-83F9-D58B1CBC1C97}"/>
            </c:ext>
          </c:extLst>
        </c:ser>
        <c:ser>
          <c:idx val="1"/>
          <c:order val="1"/>
          <c:tx>
            <c:strRef>
              <c:f>Sheet1!$N$5</c:f>
              <c:strCache>
                <c:ptCount val="1"/>
                <c:pt idx="0">
                  <c:v>official transfer to new clinic</c:v>
                </c:pt>
              </c:strCache>
            </c:strRef>
          </c:tx>
          <c:invertIfNegative val="0"/>
          <c:cat>
            <c:numRef>
              <c:f>Sheet1!$L$6:$L$10</c:f>
              <c:numCache>
                <c:formatCode>General</c:formatCode>
                <c:ptCount val="5"/>
                <c:pt idx="0">
                  <c:v>0</c:v>
                </c:pt>
                <c:pt idx="1">
                  <c:v>180</c:v>
                </c:pt>
                <c:pt idx="2">
                  <c:v>365</c:v>
                </c:pt>
                <c:pt idx="3">
                  <c:v>545</c:v>
                </c:pt>
                <c:pt idx="4">
                  <c:v>730</c:v>
                </c:pt>
              </c:numCache>
            </c:numRef>
          </c:cat>
          <c:val>
            <c:numRef>
              <c:f>Sheet1!$N$6:$N$10</c:f>
              <c:numCache>
                <c:formatCode>0.00</c:formatCode>
                <c:ptCount val="5"/>
                <c:pt idx="0">
                  <c:v>0</c:v>
                </c:pt>
                <c:pt idx="1">
                  <c:v>1.2999999999999999E-2</c:v>
                </c:pt>
                <c:pt idx="2">
                  <c:v>2.3E-2</c:v>
                </c:pt>
                <c:pt idx="3">
                  <c:v>0.03</c:v>
                </c:pt>
                <c:pt idx="4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87-4DD6-83F9-D58B1CBC1C97}"/>
            </c:ext>
          </c:extLst>
        </c:ser>
        <c:ser>
          <c:idx val="2"/>
          <c:order val="2"/>
          <c:tx>
            <c:strRef>
              <c:f>Sheet1!$O$5</c:f>
              <c:strCache>
                <c:ptCount val="1"/>
                <c:pt idx="0">
                  <c:v>died in care</c:v>
                </c:pt>
              </c:strCache>
            </c:strRef>
          </c:tx>
          <c:invertIfNegative val="0"/>
          <c:cat>
            <c:numRef>
              <c:f>Sheet1!$L$6:$L$10</c:f>
              <c:numCache>
                <c:formatCode>General</c:formatCode>
                <c:ptCount val="5"/>
                <c:pt idx="0">
                  <c:v>0</c:v>
                </c:pt>
                <c:pt idx="1">
                  <c:v>180</c:v>
                </c:pt>
                <c:pt idx="2">
                  <c:v>365</c:v>
                </c:pt>
                <c:pt idx="3">
                  <c:v>545</c:v>
                </c:pt>
                <c:pt idx="4">
                  <c:v>730</c:v>
                </c:pt>
              </c:numCache>
            </c:numRef>
          </c:cat>
          <c:val>
            <c:numRef>
              <c:f>Sheet1!$O$6:$O$10</c:f>
              <c:numCache>
                <c:formatCode>0.00</c:formatCode>
                <c:ptCount val="5"/>
                <c:pt idx="0">
                  <c:v>0</c:v>
                </c:pt>
                <c:pt idx="1">
                  <c:v>1.7999999999999999E-2</c:v>
                </c:pt>
                <c:pt idx="2">
                  <c:v>2.1000000000000001E-2</c:v>
                </c:pt>
                <c:pt idx="3">
                  <c:v>2.3E-2</c:v>
                </c:pt>
                <c:pt idx="4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87-4DD6-83F9-D58B1CBC1C97}"/>
            </c:ext>
          </c:extLst>
        </c:ser>
        <c:ser>
          <c:idx val="3"/>
          <c:order val="3"/>
          <c:tx>
            <c:strRef>
              <c:f>Sheet1!$P$5</c:f>
              <c:strCache>
                <c:ptCount val="1"/>
                <c:pt idx="0">
                  <c:v>died out of care</c:v>
                </c:pt>
              </c:strCache>
            </c:strRef>
          </c:tx>
          <c:invertIfNegative val="0"/>
          <c:cat>
            <c:numRef>
              <c:f>Sheet1!$L$6:$L$10</c:f>
              <c:numCache>
                <c:formatCode>General</c:formatCode>
                <c:ptCount val="5"/>
                <c:pt idx="0">
                  <c:v>0</c:v>
                </c:pt>
                <c:pt idx="1">
                  <c:v>180</c:v>
                </c:pt>
                <c:pt idx="2">
                  <c:v>365</c:v>
                </c:pt>
                <c:pt idx="3">
                  <c:v>545</c:v>
                </c:pt>
                <c:pt idx="4">
                  <c:v>730</c:v>
                </c:pt>
              </c:numCache>
            </c:numRef>
          </c:cat>
          <c:val>
            <c:numRef>
              <c:f>Sheet1!$P$6:$P$10</c:f>
              <c:numCache>
                <c:formatCode>0.00</c:formatCode>
                <c:ptCount val="5"/>
                <c:pt idx="0">
                  <c:v>0</c:v>
                </c:pt>
                <c:pt idx="1">
                  <c:v>3.0000000000000001E-3</c:v>
                </c:pt>
                <c:pt idx="2">
                  <c:v>6.0000000000000001E-3</c:v>
                </c:pt>
                <c:pt idx="3">
                  <c:v>8.0000000000000002E-3</c:v>
                </c:pt>
                <c:pt idx="4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87-4DD6-83F9-D58B1CBC1C97}"/>
            </c:ext>
          </c:extLst>
        </c:ser>
        <c:ser>
          <c:idx val="4"/>
          <c:order val="4"/>
          <c:tx>
            <c:strRef>
              <c:f>Sheet1!$Q$5</c:f>
              <c:strCache>
                <c:ptCount val="1"/>
                <c:pt idx="0">
                  <c:v>lost to follow-up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numRef>
              <c:f>Sheet1!$L$6:$L$10</c:f>
              <c:numCache>
                <c:formatCode>General</c:formatCode>
                <c:ptCount val="5"/>
                <c:pt idx="0">
                  <c:v>0</c:v>
                </c:pt>
                <c:pt idx="1">
                  <c:v>180</c:v>
                </c:pt>
                <c:pt idx="2">
                  <c:v>365</c:v>
                </c:pt>
                <c:pt idx="3">
                  <c:v>545</c:v>
                </c:pt>
                <c:pt idx="4">
                  <c:v>730</c:v>
                </c:pt>
              </c:numCache>
            </c:numRef>
          </c:cat>
          <c:val>
            <c:numRef>
              <c:f>Sheet1!$Q$6:$Q$10</c:f>
              <c:numCache>
                <c:formatCode>0.00</c:formatCode>
                <c:ptCount val="5"/>
                <c:pt idx="0">
                  <c:v>0</c:v>
                </c:pt>
                <c:pt idx="1">
                  <c:v>0.12899999000000001</c:v>
                </c:pt>
                <c:pt idx="2">
                  <c:v>0.184</c:v>
                </c:pt>
                <c:pt idx="3">
                  <c:v>0.22400001</c:v>
                </c:pt>
                <c:pt idx="4">
                  <c:v>0.25900000000000001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87-4DD6-83F9-D58B1CBC1C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5553040"/>
        <c:axId val="2005545408"/>
      </c:barChart>
      <c:catAx>
        <c:axId val="2005553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/>
            </a:pPr>
            <a:endParaRPr lang="en-US"/>
          </a:p>
        </c:txPr>
        <c:crossAx val="2005545408"/>
        <c:crosses val="autoZero"/>
        <c:auto val="1"/>
        <c:lblAlgn val="ctr"/>
        <c:lblOffset val="100"/>
        <c:noMultiLvlLbl val="0"/>
      </c:catAx>
      <c:valAx>
        <c:axId val="200554540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200555304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6.1268078372643003E-2"/>
          <c:y val="2.4148335428618699E-2"/>
          <c:w val="0.89232258734437098"/>
          <c:h val="0.15662033587735899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1EE43-8CE3-1B40-B927-CF278715AFDE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F7982-C501-DE40-9F65-ABAA1FD6C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8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blogs.sciencemag.org</a:t>
            </a:r>
            <a:r>
              <a:rPr lang="en-US" dirty="0"/>
              <a:t>/pipeline/archives/2016/06/15/the-</a:t>
            </a:r>
            <a:r>
              <a:rPr lang="en-US" dirty="0" err="1"/>
              <a:t>nejm</a:t>
            </a:r>
            <a:r>
              <a:rPr lang="en-US" dirty="0"/>
              <a:t>-and-clinical-trials-</a:t>
            </a:r>
            <a:r>
              <a:rPr lang="en-US" dirty="0" err="1"/>
              <a:t>whats</a:t>
            </a:r>
            <a:r>
              <a:rPr lang="en-US" dirty="0"/>
              <a:t>-going-on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982-C501-DE40-9F65-ABAA1FD6C5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9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Imagine if there was two clusters –</a:t>
            </a:r>
          </a:p>
          <a:p>
            <a:r>
              <a:rPr lang="en-US" dirty="0"/>
              <a:t>Between cluster variance is sigma (between) squared </a:t>
            </a:r>
          </a:p>
          <a:p>
            <a:r>
              <a:rPr lang="en-US" dirty="0"/>
              <a:t>Coefficient of variation is k</a:t>
            </a:r>
          </a:p>
          <a:p>
            <a:r>
              <a:rPr lang="en-US" dirty="0"/>
              <a:t>Coefficient of variation k=</a:t>
            </a:r>
            <a:r>
              <a:rPr lang="en-US" dirty="0" err="1"/>
              <a:t>sigmaBetween</a:t>
            </a:r>
            <a:r>
              <a:rPr lang="en-US" dirty="0"/>
              <a:t> / sample mean or mu</a:t>
            </a:r>
          </a:p>
          <a:p>
            <a:r>
              <a:rPr lang="en-US" dirty="0"/>
              <a:t>Say you want to give bed nets to villages to see effect on malaria </a:t>
            </a:r>
          </a:p>
          <a:p>
            <a:r>
              <a:rPr lang="en-US" dirty="0"/>
              <a:t>Malaria averages 30% but “could easily” vary between 15 and 45</a:t>
            </a:r>
          </a:p>
          <a:p>
            <a:r>
              <a:rPr lang="en-US" dirty="0"/>
              <a:t>If we say 95% of villages fall between 15 and 45 </a:t>
            </a:r>
          </a:p>
          <a:p>
            <a:r>
              <a:rPr lang="en-US" dirty="0"/>
              <a:t>30 +/- 2x 7.5 </a:t>
            </a:r>
          </a:p>
          <a:p>
            <a:r>
              <a:rPr lang="en-US" dirty="0"/>
              <a:t>K= .25  because sigma b / pi is .075/.3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982-C501-DE40-9F65-ABAA1FD6C51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63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even though cluster mean does </a:t>
            </a:r>
            <a:r>
              <a:rPr lang="en-US" dirty="0" err="1"/>
              <a:t>nto</a:t>
            </a:r>
            <a:r>
              <a:rPr lang="en-US" dirty="0"/>
              <a:t> change and grand mean does not change, and between is a smaller proportion of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982-C501-DE40-9F65-ABAA1FD6C51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7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even though cluster mean does </a:t>
            </a:r>
            <a:r>
              <a:rPr lang="en-US" dirty="0" err="1"/>
              <a:t>nto</a:t>
            </a:r>
            <a:r>
              <a:rPr lang="en-US" dirty="0"/>
              <a:t> change and grand mean does not change, and between is a smaller proportion of total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982-C501-DE40-9F65-ABAA1FD6C51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02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982-C501-DE40-9F65-ABAA1FD6C51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19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outcomes </a:t>
            </a:r>
          </a:p>
          <a:p>
            <a:endParaRPr lang="en-US" dirty="0"/>
          </a:p>
          <a:p>
            <a:r>
              <a:rPr lang="en-US" dirty="0"/>
              <a:t>Also provider attitudes</a:t>
            </a:r>
          </a:p>
          <a:p>
            <a:br>
              <a:rPr lang="en-US" dirty="0"/>
            </a:br>
            <a:r>
              <a:rPr lang="en-US" dirty="0"/>
              <a:t>Specific provider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6324C-1738-3048-BBF7-C053288A3C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16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no correlation why does adjustment for calendar time diminish power? Imbalance</a:t>
            </a:r>
            <a:r>
              <a:rPr lang="en-US" baseline="0" dirty="0"/>
              <a:t> at any given time? Any given time interval is relatively less powered</a:t>
            </a:r>
            <a:r>
              <a:rPr lang="is-IS" baseline="0" dirty="0"/>
              <a:t>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982-C501-DE40-9F65-ABAA1FD6C5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14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outcomes </a:t>
            </a:r>
          </a:p>
          <a:p>
            <a:endParaRPr lang="en-US" dirty="0"/>
          </a:p>
          <a:p>
            <a:r>
              <a:rPr lang="en-US" dirty="0"/>
              <a:t>Also provider attitudes</a:t>
            </a:r>
          </a:p>
          <a:p>
            <a:br>
              <a:rPr lang="en-US" dirty="0"/>
            </a:br>
            <a:r>
              <a:rPr lang="en-US" dirty="0"/>
              <a:t>Specific provider behaviors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6324C-1738-3048-BBF7-C053288A3CA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25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Retention,</a:t>
            </a:r>
            <a:r>
              <a:rPr lang="en-US" baseline="0" dirty="0"/>
              <a:t> viral load and survival</a:t>
            </a:r>
          </a:p>
          <a:p>
            <a:endParaRPr lang="en-US" baseline="0" dirty="0"/>
          </a:p>
          <a:p>
            <a:r>
              <a:rPr lang="en-US" baseline="0"/>
              <a:t>Sampling based approach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6324C-1738-3048-BBF7-C053288A3CA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only they they don’t have are biopsies!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982-C501-DE40-9F65-ABAA1FD6C5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5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265" indent="-158265">
              <a:buFont typeface="Arial" panose="020B0604020202020204" pitchFamily="34" charset="0"/>
              <a:buChar char="•"/>
            </a:pPr>
            <a:r>
              <a:rPr lang="en-US" baseline="0"/>
              <a:t>215 and 149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5CFA99-31FB-4DC7-923D-3D47BB049E7B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50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 txBox="1">
            <a:spLocks noGrp="1" noChangeArrowheads="1"/>
          </p:cNvSpPr>
          <p:nvPr/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70" tIns="46485" rIns="92970" bIns="46485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1D4405-04C1-4C47-BFB9-D8E38DE4569B}" type="slidenum">
              <a:rPr lang="en-US" altLang="en-US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707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think the difference in difference faces a special problem when</a:t>
            </a:r>
            <a:r>
              <a:rPr lang="en-US" baseline="0" dirty="0"/>
              <a:t> you are dealing with improvement things where the outcomes I bounded by 0 and 1</a:t>
            </a:r>
          </a:p>
          <a:p>
            <a:endParaRPr lang="en-US" baseline="0" dirty="0"/>
          </a:p>
          <a:p>
            <a:r>
              <a:rPr lang="en-US" baseline="0" dirty="0"/>
              <a:t>I think this is a variant </a:t>
            </a:r>
            <a:r>
              <a:rPr lang="en-US" baseline="0" dirty="0" err="1"/>
              <a:t>fo</a:t>
            </a:r>
            <a:r>
              <a:rPr lang="en-US" baseline="0" dirty="0"/>
              <a:t> </a:t>
            </a:r>
            <a:r>
              <a:rPr lang="en-US" baseline="0" dirty="0" err="1"/>
              <a:t>felstein</a:t>
            </a:r>
            <a:r>
              <a:rPr lang="en-US" baseline="0" dirty="0"/>
              <a:t> 1995 as in the </a:t>
            </a:r>
            <a:r>
              <a:rPr lang="en-US" baseline="0" dirty="0" err="1"/>
              <a:t>wharton</a:t>
            </a:r>
            <a:r>
              <a:rPr lang="en-US" baseline="0" dirty="0"/>
              <a:t> </a:t>
            </a:r>
            <a:r>
              <a:rPr lang="en-US" baseline="0" dirty="0" err="1"/>
              <a:t>dif</a:t>
            </a:r>
            <a:r>
              <a:rPr lang="en-US" baseline="0" dirty="0"/>
              <a:t> in </a:t>
            </a:r>
            <a:r>
              <a:rPr lang="en-US" baseline="0" dirty="0" err="1"/>
              <a:t>dif</a:t>
            </a:r>
            <a:r>
              <a:rPr lang="en-US" baseline="0" dirty="0"/>
              <a:t> slides</a:t>
            </a:r>
          </a:p>
          <a:p>
            <a:endParaRPr lang="en-US" baseline="0" dirty="0"/>
          </a:p>
          <a:p>
            <a:r>
              <a:rPr lang="en-US" baseline="0" dirty="0"/>
              <a:t>How does a diff in diff vary by </a:t>
            </a:r>
          </a:p>
          <a:p>
            <a:endParaRPr lang="en-US" baseline="0" dirty="0"/>
          </a:p>
          <a:p>
            <a:r>
              <a:rPr lang="en-US" baseline="0" dirty="0"/>
              <a:t>MAR on baseline – sort of like the CD4 </a:t>
            </a:r>
            <a:r>
              <a:rPr lang="en-US" baseline="0" dirty="0" err="1"/>
              <a:t>missingness</a:t>
            </a:r>
            <a:r>
              <a:rPr lang="en-US" baseline="0" dirty="0"/>
              <a:t> 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F7982-C501-DE40-9F65-ABAA1FD6C5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44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409FAFFD-651E-C347-8D20-02567130B93D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AU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457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 txBox="1">
            <a:spLocks noGrp="1" noChangeArrowheads="1"/>
          </p:cNvSpPr>
          <p:nvPr/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70" tIns="46485" rIns="92970" bIns="46485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26961E-8183-F44A-9F0A-79BF18CA51F6}" type="slidenum">
              <a:rPr lang="en-US" altLang="en-US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r>
              <a:rPr lang="en-US" altLang="en-US">
                <a:ea typeface="ＭＳ Ｐゴシック" charset="-128"/>
              </a:rPr>
              <a:t>Difference in difference is one example of a quasi-experimental design. </a:t>
            </a:r>
          </a:p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endParaRPr lang="en-US" altLang="en-US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r>
              <a:rPr lang="en-US" altLang="en-US">
                <a:ea typeface="ＭＳ Ｐゴシック" charset="-128"/>
              </a:rPr>
              <a:t>Here, the outcome is measured at baseline in an intervention group and control group, represented by A and B on the graph. </a:t>
            </a:r>
          </a:p>
        </p:txBody>
      </p:sp>
    </p:spTree>
    <p:extLst>
      <p:ext uri="{BB962C8B-B14F-4D97-AF65-F5344CB8AC3E}">
        <p14:creationId xmlns:p14="http://schemas.microsoft.com/office/powerpoint/2010/main" val="1023325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 txBox="1">
            <a:spLocks noGrp="1" noChangeArrowheads="1"/>
          </p:cNvSpPr>
          <p:nvPr/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70" tIns="46485" rIns="92970" bIns="46485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506FB7-03ED-194B-9463-D57313C15B2E}" type="slidenum">
              <a:rPr lang="en-US" altLang="en-US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r>
              <a:rPr lang="en-US" altLang="en-US">
                <a:ea typeface="ＭＳ Ｐゴシック" charset="-128"/>
              </a:rPr>
              <a:t>Difference in difference is one example of a quasi-experimental design. </a:t>
            </a:r>
          </a:p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endParaRPr lang="en-US" altLang="en-US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r>
              <a:rPr lang="en-US" altLang="en-US">
                <a:ea typeface="ＭＳ Ｐゴシック" charset="-128"/>
              </a:rPr>
              <a:t>Here, the outcome is measured at baseline in an intervention group and control group, represented by A and B on the graph. </a:t>
            </a:r>
          </a:p>
        </p:txBody>
      </p:sp>
    </p:spTree>
    <p:extLst>
      <p:ext uri="{BB962C8B-B14F-4D97-AF65-F5344CB8AC3E}">
        <p14:creationId xmlns:p14="http://schemas.microsoft.com/office/powerpoint/2010/main" val="386579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52" tIns="45726" rIns="91452" bIns="45726" anchor="b"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73E2203-DDAC-2F45-BE17-2E8D01377ABE}" type="slidenum">
              <a:rPr lang="en-US" altLang="x-none"/>
              <a:pPr algn="r" eaLnBrk="1" hangingPunct="1">
                <a:spcBef>
                  <a:spcPct val="0"/>
                </a:spcBef>
              </a:pPr>
              <a:t>27</a:t>
            </a:fld>
            <a:endParaRPr lang="en-US" altLang="x-none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r>
              <a:rPr lang="en-US" altLang="x-none">
                <a:ea typeface="ＭＳ Ｐゴシック" charset="-128"/>
              </a:rPr>
              <a:t>Difference in difference is one example of a quasi-experimental design. </a:t>
            </a:r>
          </a:p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endParaRPr lang="en-US" altLang="x-none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ct val="70000"/>
              </a:spcBef>
            </a:pPr>
            <a:r>
              <a:rPr lang="en-US" altLang="x-none">
                <a:ea typeface="ＭＳ Ｐゴシック" charset="-128"/>
              </a:rPr>
              <a:t>Here, the outcome is measured at baseline in an intervention group and control group, represented by A and B on the graph. </a:t>
            </a:r>
          </a:p>
        </p:txBody>
      </p:sp>
    </p:spTree>
    <p:extLst>
      <p:ext uri="{BB962C8B-B14F-4D97-AF65-F5344CB8AC3E}">
        <p14:creationId xmlns:p14="http://schemas.microsoft.com/office/powerpoint/2010/main" val="121681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7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0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2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9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7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47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71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3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0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4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24596-A103-0143-A40A-24046F827D78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805CF-3699-A540-9D5F-35E9E6E8B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aidscohortstudy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edea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tworks.org/2016/06/24/randomized-control-trials-feed-our-fetish-for-single-focus-interventio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Week 4 – Study Designs in Implementation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Elvin Geng</a:t>
            </a:r>
          </a:p>
          <a:p>
            <a:r>
              <a:rPr lang="en-US" dirty="0"/>
              <a:t>Epidemiology 245</a:t>
            </a:r>
          </a:p>
          <a:p>
            <a:r>
              <a:rPr lang="en-US" dirty="0"/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1517317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Observational Studies: Cohorts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“Interval cohort” vs. “clinic-based cohort” </a:t>
            </a:r>
            <a:r>
              <a:rPr lang="en-US" sz="1800" dirty="0"/>
              <a:t>(Lau ARHR 2007)</a:t>
            </a:r>
          </a:p>
          <a:p>
            <a:r>
              <a:rPr lang="en-US" dirty="0"/>
              <a:t>Interval</a:t>
            </a:r>
          </a:p>
          <a:p>
            <a:pPr lvl="1"/>
            <a:r>
              <a:rPr lang="en-US" dirty="0"/>
              <a:t>Researcher controls timing and nature of the measurements </a:t>
            </a:r>
          </a:p>
          <a:p>
            <a:pPr lvl="1"/>
            <a:r>
              <a:rPr lang="en-US" dirty="0"/>
              <a:t>Patients “recruited” and assembled specifically for the purposes of research </a:t>
            </a:r>
          </a:p>
          <a:p>
            <a:r>
              <a:rPr lang="en-US" dirty="0"/>
              <a:t>Clinic based</a:t>
            </a:r>
          </a:p>
          <a:p>
            <a:pPr lvl="1"/>
            <a:r>
              <a:rPr lang="en-US" dirty="0"/>
              <a:t>Uses a population enumerated by program or practice (EHR)</a:t>
            </a:r>
          </a:p>
          <a:p>
            <a:pPr lvl="1"/>
            <a:r>
              <a:rPr lang="en-US" dirty="0"/>
              <a:t>Researcher does not control nature nor timing of measurements</a:t>
            </a:r>
          </a:p>
          <a:p>
            <a:pPr lvl="2"/>
            <a:r>
              <a:rPr lang="en-US" dirty="0"/>
              <a:t>For example - loss to follow-up maybe common and more “informative”</a:t>
            </a:r>
          </a:p>
          <a:p>
            <a:pPr lvl="1"/>
            <a:r>
              <a:rPr lang="en-US" dirty="0"/>
              <a:t>Missing or misclassified information is the common</a:t>
            </a:r>
          </a:p>
          <a:p>
            <a:pPr lvl="1"/>
            <a:r>
              <a:rPr lang="en-US" dirty="0"/>
              <a:t>But</a:t>
            </a:r>
            <a:r>
              <a:rPr lang="is-IS" dirty="0"/>
              <a:t>… more “real world”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17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Interval cohort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cap="all" dirty="0">
                <a:hlinkClick r:id="rId3"/>
              </a:rPr>
              <a:t>http://aidscohortstudy.org/</a:t>
            </a:r>
            <a:endParaRPr lang="en-US" cap="all" dirty="0"/>
          </a:p>
          <a:p>
            <a:r>
              <a:rPr lang="en-US" i="1" cap="all" dirty="0"/>
              <a:t>“THE MACS STUDY IS CONDUCTED</a:t>
            </a:r>
            <a:r>
              <a:rPr lang="en-US" i="1" dirty="0"/>
              <a:t> by sites located in Baltimore, Chicago, Pittsburgh and Los Angeles, and includes over 7000 men with and without HIV infection.”</a:t>
            </a:r>
          </a:p>
          <a:p>
            <a:r>
              <a:rPr lang="en-US" i="1" dirty="0"/>
              <a:t>“Study visits include </a:t>
            </a:r>
            <a:r>
              <a:rPr lang="en-US" i="1" dirty="0">
                <a:solidFill>
                  <a:srgbClr val="FF0000"/>
                </a:solidFill>
              </a:rPr>
              <a:t>detailed questions </a:t>
            </a:r>
            <a:r>
              <a:rPr lang="en-US" i="1" dirty="0"/>
              <a:t>covering HIV-related </a:t>
            </a:r>
            <a:r>
              <a:rPr lang="en-US" i="1" dirty="0">
                <a:solidFill>
                  <a:srgbClr val="FF0000"/>
                </a:solidFill>
              </a:rPr>
              <a:t>symptoms </a:t>
            </a:r>
            <a:r>
              <a:rPr lang="en-US" i="1" dirty="0"/>
              <a:t>and </a:t>
            </a:r>
            <a:r>
              <a:rPr lang="en-US" i="1" dirty="0">
                <a:solidFill>
                  <a:srgbClr val="FF0000"/>
                </a:solidFill>
              </a:rPr>
              <a:t>utilization </a:t>
            </a:r>
            <a:r>
              <a:rPr lang="en-US" i="1" dirty="0"/>
              <a:t>of health services, d</a:t>
            </a:r>
            <a:r>
              <a:rPr lang="en-US" i="1" dirty="0">
                <a:solidFill>
                  <a:srgbClr val="FF0000"/>
                </a:solidFill>
              </a:rPr>
              <a:t>emographic and psychosocial characteristics</a:t>
            </a:r>
            <a:r>
              <a:rPr lang="en-US" i="1" dirty="0"/>
              <a:t>, a </a:t>
            </a:r>
            <a:r>
              <a:rPr lang="en-US" i="1" dirty="0">
                <a:solidFill>
                  <a:srgbClr val="FF0000"/>
                </a:solidFill>
              </a:rPr>
              <a:t>quality of life </a:t>
            </a:r>
            <a:r>
              <a:rPr lang="en-US" i="1" dirty="0"/>
              <a:t>survey, a </a:t>
            </a:r>
            <a:r>
              <a:rPr lang="en-US" i="1" dirty="0">
                <a:solidFill>
                  <a:srgbClr val="FF0000"/>
                </a:solidFill>
              </a:rPr>
              <a:t>physical examination</a:t>
            </a:r>
            <a:r>
              <a:rPr lang="en-US" i="1" dirty="0"/>
              <a:t>, a detailed form on </a:t>
            </a:r>
            <a:r>
              <a:rPr lang="en-US" i="1" dirty="0">
                <a:solidFill>
                  <a:srgbClr val="FF0000"/>
                </a:solidFill>
              </a:rPr>
              <a:t>medications </a:t>
            </a:r>
            <a:r>
              <a:rPr lang="en-US" i="1" dirty="0"/>
              <a:t>used as prophylaxis and/or treatment, a </a:t>
            </a:r>
            <a:r>
              <a:rPr lang="en-US" i="1" dirty="0">
                <a:solidFill>
                  <a:srgbClr val="FF0000"/>
                </a:solidFill>
              </a:rPr>
              <a:t>neuropsychological screening </a:t>
            </a:r>
            <a:r>
              <a:rPr lang="en-US" i="1" dirty="0"/>
              <a:t>and examination, </a:t>
            </a:r>
            <a:r>
              <a:rPr lang="en-US" i="1" dirty="0">
                <a:solidFill>
                  <a:srgbClr val="FF0000"/>
                </a:solidFill>
              </a:rPr>
              <a:t>blood </a:t>
            </a:r>
            <a:r>
              <a:rPr lang="en-US" i="1" dirty="0"/>
              <a:t>samples to measure hematologic variables including enumeration of T-cell subsets and HIV viral load, and the allocation of samples to be sent to the National Repository. 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74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Clinic-based cohort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http://www.iedea.org/</a:t>
            </a:r>
            <a:endParaRPr lang="en-US" dirty="0"/>
          </a:p>
          <a:p>
            <a:r>
              <a:rPr lang="en-US" dirty="0"/>
              <a:t>Pools data collected in routine HIV clinical care from sites all over the world</a:t>
            </a:r>
          </a:p>
          <a:p>
            <a:pPr lvl="1"/>
            <a:r>
              <a:rPr lang="en-US" dirty="0"/>
              <a:t>Patients come for care (enumerated through care)</a:t>
            </a:r>
          </a:p>
          <a:p>
            <a:pPr lvl="1"/>
            <a:r>
              <a:rPr lang="en-US" dirty="0"/>
              <a:t>Paper forms – data entered into open source database</a:t>
            </a:r>
          </a:p>
          <a:p>
            <a:pPr lvl="1"/>
            <a:r>
              <a:rPr lang="en-US" dirty="0"/>
              <a:t>Minimal intrusion into clinical practice</a:t>
            </a:r>
          </a:p>
          <a:p>
            <a:pPr lvl="1"/>
            <a:r>
              <a:rPr lang="en-US" dirty="0"/>
              <a:t>Seven regions globally</a:t>
            </a:r>
          </a:p>
          <a:p>
            <a:pPr lvl="1"/>
            <a:r>
              <a:rPr lang="en-US" dirty="0"/>
              <a:t>NIAID funded</a:t>
            </a:r>
          </a:p>
          <a:p>
            <a:r>
              <a:rPr lang="en-US" dirty="0"/>
              <a:t>1,700,000 patients globally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9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MACS – type publication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/>
              <a:t>Molsberry</a:t>
            </a:r>
            <a:r>
              <a:rPr lang="en-US" dirty="0"/>
              <a:t>, Samantha A., et al. "Mixed membership trajectory models of cognitive impairment in the multicenter AIDS cohort study." </a:t>
            </a:r>
            <a:r>
              <a:rPr lang="en-US" i="1" dirty="0"/>
              <a:t>AIDS (London, England)</a:t>
            </a:r>
            <a:r>
              <a:rPr lang="en-US" dirty="0"/>
              <a:t> 29.6 (2015): 713-721.</a:t>
            </a:r>
          </a:p>
        </p:txBody>
      </p:sp>
    </p:spTree>
    <p:extLst>
      <p:ext uri="{BB962C8B-B14F-4D97-AF65-F5344CB8AC3E}">
        <p14:creationId xmlns:p14="http://schemas.microsoft.com/office/powerpoint/2010/main" val="922723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IeDEA</a:t>
            </a:r>
            <a:r>
              <a:rPr lang="en-US" dirty="0"/>
              <a:t> Type Publication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International Epidemiological Databases to Evaluate AIDS</a:t>
            </a:r>
          </a:p>
          <a:p>
            <a:r>
              <a:rPr lang="en-US" dirty="0"/>
              <a:t>Data come from “blue sheet” standardized clinical form</a:t>
            </a:r>
          </a:p>
          <a:p>
            <a:pPr lvl="1"/>
            <a:r>
              <a:rPr lang="en-US" dirty="0"/>
              <a:t>Minimum data</a:t>
            </a:r>
          </a:p>
          <a:p>
            <a:r>
              <a:rPr lang="en-US" dirty="0"/>
              <a:t>Pools clinic-based cohorts regionally</a:t>
            </a:r>
          </a:p>
          <a:p>
            <a:pPr lvl="1"/>
            <a:r>
              <a:rPr lang="en-US" dirty="0"/>
              <a:t>Seven regions</a:t>
            </a:r>
          </a:p>
          <a:p>
            <a:pPr lvl="1"/>
            <a:r>
              <a:rPr lang="en-US" dirty="0"/>
              <a:t>East Africa</a:t>
            </a:r>
          </a:p>
          <a:p>
            <a:pPr lvl="1"/>
            <a:r>
              <a:rPr lang="en-US" dirty="0"/>
              <a:t>Does not influence care delivery </a:t>
            </a:r>
          </a:p>
          <a:p>
            <a:pPr lvl="1"/>
            <a:r>
              <a:rPr lang="en-US" dirty="0"/>
              <a:t>Install database and data entrants at the site</a:t>
            </a:r>
          </a:p>
          <a:p>
            <a:r>
              <a:rPr lang="en-US" dirty="0"/>
              <a:t>Want to understand barriers to care among HIV patients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93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Clinic-based cohort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01126" cy="4351338"/>
          </a:xfrm>
        </p:spPr>
        <p:txBody>
          <a:bodyPr/>
          <a:lstStyle/>
          <a:p>
            <a:r>
              <a:rPr lang="en-US" dirty="0"/>
              <a:t>Clinic based enumeration</a:t>
            </a:r>
          </a:p>
          <a:p>
            <a:r>
              <a:rPr lang="en-US" dirty="0"/>
              <a:t>Loss to follow-up = Achilles heal? </a:t>
            </a:r>
          </a:p>
          <a:p>
            <a:pPr lvl="1"/>
            <a:r>
              <a:rPr lang="en-US" dirty="0"/>
              <a:t>Dead because of loss </a:t>
            </a:r>
          </a:p>
          <a:p>
            <a:r>
              <a:rPr lang="en-US" dirty="0"/>
              <a:t>Descriptive estimates biased</a:t>
            </a:r>
          </a:p>
          <a:p>
            <a:r>
              <a:rPr lang="en-US" dirty="0"/>
              <a:t>Associational estimates biased</a:t>
            </a:r>
          </a:p>
          <a:p>
            <a:r>
              <a:rPr lang="en-US" dirty="0"/>
              <a:t>Supplemental data but basically clinic based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776" y="1690688"/>
            <a:ext cx="5527508" cy="3628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42358" y="6176963"/>
            <a:ext cx="157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Geng AJE 2012</a:t>
            </a:r>
          </a:p>
        </p:txBody>
      </p:sp>
    </p:spTree>
    <p:extLst>
      <p:ext uri="{BB962C8B-B14F-4D97-AF65-F5344CB8AC3E}">
        <p14:creationId xmlns:p14="http://schemas.microsoft.com/office/powerpoint/2010/main" val="1783001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60564" y="234536"/>
            <a:ext cx="2773014" cy="262504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18,081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Current Clinic Population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173837" y="748224"/>
            <a:ext cx="2773014" cy="312505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3,250 (18%) Lost to follow-up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60564" y="1350574"/>
            <a:ext cx="2773014" cy="274317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579 (18%) Sampled</a:t>
            </a:r>
          </a:p>
        </p:txBody>
      </p:sp>
      <p:cxnSp>
        <p:nvCxnSpPr>
          <p:cNvPr id="14" name="Straight Arrow Connector 13"/>
          <p:cNvCxnSpPr>
            <a:stCxn id="2" idx="2"/>
            <a:endCxn id="3" idx="0"/>
          </p:cNvCxnSpPr>
          <p:nvPr/>
        </p:nvCxnSpPr>
        <p:spPr>
          <a:xfrm>
            <a:off x="4547072" y="497041"/>
            <a:ext cx="13273" cy="25118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" idx="2"/>
            <a:endCxn id="5" idx="0"/>
          </p:cNvCxnSpPr>
          <p:nvPr/>
        </p:nvCxnSpPr>
        <p:spPr>
          <a:xfrm flipH="1">
            <a:off x="4547072" y="1060729"/>
            <a:ext cx="13273" cy="28984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1750840" y="2155494"/>
            <a:ext cx="2773014" cy="274320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82 (14%) No outcome found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602201" y="2155494"/>
            <a:ext cx="2773014" cy="274320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497 (86%) Outcome found</a:t>
            </a:r>
          </a:p>
        </p:txBody>
      </p:sp>
      <p:cxnSp>
        <p:nvCxnSpPr>
          <p:cNvPr id="54" name="Straight Arrow Connector 53"/>
          <p:cNvCxnSpPr>
            <a:stCxn id="43" idx="2"/>
            <a:endCxn id="28" idx="0"/>
          </p:cNvCxnSpPr>
          <p:nvPr/>
        </p:nvCxnSpPr>
        <p:spPr>
          <a:xfrm>
            <a:off x="5988708" y="2429815"/>
            <a:ext cx="943882" cy="6788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092780" y="3108675"/>
            <a:ext cx="1679620" cy="274320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340 (69%) Alive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263980" y="3108675"/>
            <a:ext cx="1679620" cy="274320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157 (32%) Dead</a:t>
            </a:r>
          </a:p>
        </p:txBody>
      </p:sp>
      <p:cxnSp>
        <p:nvCxnSpPr>
          <p:cNvPr id="41" name="Straight Arrow Connector 40"/>
          <p:cNvCxnSpPr>
            <a:stCxn id="43" idx="2"/>
            <a:endCxn id="29" idx="0"/>
          </p:cNvCxnSpPr>
          <p:nvPr/>
        </p:nvCxnSpPr>
        <p:spPr>
          <a:xfrm flipH="1">
            <a:off x="5103790" y="2429815"/>
            <a:ext cx="884918" cy="678861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5" idx="2"/>
            <a:endCxn id="43" idx="0"/>
          </p:cNvCxnSpPr>
          <p:nvPr/>
        </p:nvCxnSpPr>
        <p:spPr>
          <a:xfrm>
            <a:off x="4547072" y="1624890"/>
            <a:ext cx="1441637" cy="53060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" idx="2"/>
            <a:endCxn id="42" idx="0"/>
          </p:cNvCxnSpPr>
          <p:nvPr/>
        </p:nvCxnSpPr>
        <p:spPr>
          <a:xfrm flipH="1">
            <a:off x="3137347" y="1624890"/>
            <a:ext cx="1409724" cy="53060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8" idx="2"/>
            <a:endCxn id="36" idx="0"/>
          </p:cNvCxnSpPr>
          <p:nvPr/>
        </p:nvCxnSpPr>
        <p:spPr>
          <a:xfrm>
            <a:off x="6932590" y="3382995"/>
            <a:ext cx="948958" cy="55579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7010401" y="3938789"/>
            <a:ext cx="1742295" cy="731520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278 (82%) 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Updated Retention Status Possible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181601" y="3962400"/>
            <a:ext cx="1742295" cy="731520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62 (18%) Updated Retention Status Not Possible</a:t>
            </a:r>
          </a:p>
        </p:txBody>
      </p:sp>
      <p:cxnSp>
        <p:nvCxnSpPr>
          <p:cNvPr id="38" name="Straight Arrow Connector 37"/>
          <p:cNvCxnSpPr>
            <a:stCxn id="28" idx="2"/>
            <a:endCxn id="37" idx="0"/>
          </p:cNvCxnSpPr>
          <p:nvPr/>
        </p:nvCxnSpPr>
        <p:spPr>
          <a:xfrm flipH="1">
            <a:off x="6052748" y="3382996"/>
            <a:ext cx="879842" cy="57940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endCxn id="36" idx="2"/>
          </p:cNvCxnSpPr>
          <p:nvPr/>
        </p:nvCxnSpPr>
        <p:spPr>
          <a:xfrm flipV="1">
            <a:off x="7864622" y="4670309"/>
            <a:ext cx="16926" cy="13489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7881002" y="5171004"/>
            <a:ext cx="88199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7883252" y="6019235"/>
            <a:ext cx="8661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>
          <a:xfrm>
            <a:off x="8840784" y="4887588"/>
            <a:ext cx="1500839" cy="675012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90 (32%)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Not in care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8786162" y="5735819"/>
            <a:ext cx="1500839" cy="675012"/>
          </a:xfrm>
          <a:prstGeom prst="round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188 (68%)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In care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840" y="6410832"/>
            <a:ext cx="3430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17530" y="6410831"/>
            <a:ext cx="157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Geng CID 2015</a:t>
            </a:r>
          </a:p>
        </p:txBody>
      </p:sp>
    </p:spTree>
    <p:extLst>
      <p:ext uri="{BB962C8B-B14F-4D97-AF65-F5344CB8AC3E}">
        <p14:creationId xmlns:p14="http://schemas.microsoft.com/office/powerpoint/2010/main" val="1304170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1" y="6371431"/>
            <a:ext cx="262879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Days since ART initiation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8001" y="6337248"/>
            <a:ext cx="262879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Days since ART initiation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10182" y="4267356"/>
            <a:ext cx="123559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Proportion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5882618" y="4184035"/>
            <a:ext cx="123559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Proportion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6713197" y="1600201"/>
          <a:ext cx="4864100" cy="486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914400" y="1556248"/>
          <a:ext cx="5102208" cy="522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75814" y="433626"/>
            <a:ext cx="3610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Unweighted “naïve” analysis  (N=18,081)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26247" y="482600"/>
            <a:ext cx="3286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Weighted “corrected” analysis (N=18,081)</a:t>
            </a:r>
          </a:p>
        </p:txBody>
      </p:sp>
    </p:spTree>
    <p:extLst>
      <p:ext uri="{BB962C8B-B14F-4D97-AF65-F5344CB8AC3E}">
        <p14:creationId xmlns:p14="http://schemas.microsoft.com/office/powerpoint/2010/main" val="934105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Science Cohorts?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Interval </a:t>
            </a:r>
          </a:p>
          <a:p>
            <a:pPr lvl="1"/>
            <a:r>
              <a:rPr lang="en-US" dirty="0"/>
              <a:t>Internal validity stronger</a:t>
            </a:r>
          </a:p>
          <a:p>
            <a:r>
              <a:rPr lang="en-US" dirty="0"/>
              <a:t>Practice-based (or clinic based)</a:t>
            </a:r>
          </a:p>
          <a:p>
            <a:pPr lvl="1"/>
            <a:r>
              <a:rPr lang="en-US" dirty="0"/>
              <a:t>Missing predictor data – imputation </a:t>
            </a:r>
          </a:p>
          <a:p>
            <a:pPr lvl="1"/>
            <a:r>
              <a:rPr lang="en-US" dirty="0"/>
              <a:t>Missing outcomes – DAG suggests imputation will structurally fail</a:t>
            </a:r>
          </a:p>
          <a:p>
            <a:pPr lvl="1"/>
            <a:r>
              <a:rPr lang="en-US" dirty="0"/>
              <a:t>Internal validity may not be as firm</a:t>
            </a:r>
          </a:p>
          <a:p>
            <a:r>
              <a:rPr lang="en-US" dirty="0"/>
              <a:t>Questions should match “structure”</a:t>
            </a:r>
          </a:p>
          <a:p>
            <a:pPr lvl="1"/>
            <a:r>
              <a:rPr lang="en-US" dirty="0" err="1"/>
              <a:t>IeDEA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“Is ethambutol needed in a four drug regimen in Africa?” (maybe not a good question)</a:t>
            </a:r>
          </a:p>
          <a:p>
            <a:pPr lvl="2"/>
            <a:r>
              <a:rPr lang="en-US" dirty="0"/>
              <a:t>What fraction of patients are evaluated by sputum for pulmonary TB? (maybe better)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65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miter lim="800000"/>
            <a:headEnd/>
            <a:tailEnd/>
          </a:ln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rtlCol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MS PGothic" pitchFamily="34" charset="-128"/>
                <a:cs typeface="Calibri"/>
              </a:rPr>
              <a:t>“Impact Evaluation”</a:t>
            </a:r>
          </a:p>
        </p:txBody>
      </p:sp>
      <p:sp>
        <p:nvSpPr>
          <p:cNvPr id="19458" name="Content Placeholder 4"/>
          <p:cNvSpPr>
            <a:spLocks noGrp="1"/>
          </p:cNvSpPr>
          <p:nvPr>
            <p:ph idx="1"/>
          </p:nvPr>
        </p:nvSpPr>
        <p:spPr>
          <a:xfrm>
            <a:off x="838200" y="1556573"/>
            <a:ext cx="10149840" cy="512067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dirty="0">
                <a:latin typeface="Calibri" charset="0"/>
              </a:rPr>
              <a:t>A family of study designs that are not experimental but mimic experimental conditions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dirty="0">
                <a:latin typeface="Calibri" charset="0"/>
              </a:rPr>
              <a:t>Putatively generates a valid counterfactual without randomly allocating the program or policy through “design”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dirty="0">
                <a:latin typeface="Calibri" charset="0"/>
              </a:rPr>
              <a:t>Regression discontinuity, instrumental variables, difference in difference</a:t>
            </a:r>
            <a:r>
              <a:rPr lang="is-IS" altLang="en-US" dirty="0">
                <a:latin typeface="Calibri" charset="0"/>
              </a:rPr>
              <a:t>…</a:t>
            </a:r>
            <a:endParaRPr lang="en-US" altLang="en-US" dirty="0">
              <a:latin typeface="Calibri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dirty="0">
                <a:latin typeface="Calibri" charset="0"/>
              </a:rPr>
              <a:t>In general, embedded in “real world” conditions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en-US" dirty="0">
                <a:latin typeface="Calibri" charset="0"/>
              </a:rPr>
              <a:t>Design conforms to reality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altLang="en-US" dirty="0">
                <a:latin typeface="Calibri" charset="0"/>
              </a:rPr>
              <a:t>Investigator uses an opportunity rather than creates one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altLang="en-US" dirty="0">
              <a:latin typeface="Calibri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alt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altLang="en-US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5982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David Evans will offer a guest lecture next week</a:t>
            </a:r>
          </a:p>
          <a:p>
            <a:r>
              <a:rPr lang="en-US" dirty="0"/>
              <a:t>Homework – conflict of interest</a:t>
            </a:r>
            <a:r>
              <a:rPr lang="is-IS" dirty="0"/>
              <a:t>…?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4108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 dirty="0">
                <a:latin typeface="Calibri" charset="0"/>
              </a:rPr>
              <a:t>Difference-in-Difference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Calibri"/>
                <a:cs typeface="Calibri"/>
              </a:rPr>
              <a:t>Compares before and after results in intervention group versus those in the control</a:t>
            </a:r>
          </a:p>
          <a:p>
            <a:pPr>
              <a:lnSpc>
                <a:spcPct val="50000"/>
              </a:lnSpc>
              <a:defRPr/>
            </a:pPr>
            <a:endParaRPr lang="en-US" dirty="0">
              <a:latin typeface="Calibri"/>
              <a:cs typeface="Calibri"/>
            </a:endParaRPr>
          </a:p>
          <a:p>
            <a:pPr>
              <a:defRPr/>
            </a:pPr>
            <a:r>
              <a:rPr lang="en-US" dirty="0">
                <a:latin typeface="Calibri"/>
                <a:cs typeface="Calibri"/>
              </a:rPr>
              <a:t>Best with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multiple pre-baseline measures 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(to assess trends that might be evident even before the intervention begins) </a:t>
            </a:r>
          </a:p>
        </p:txBody>
      </p:sp>
    </p:spTree>
    <p:extLst>
      <p:ext uri="{BB962C8B-B14F-4D97-AF65-F5344CB8AC3E}">
        <p14:creationId xmlns:p14="http://schemas.microsoft.com/office/powerpoint/2010/main" val="1611996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Line 4"/>
          <p:cNvSpPr>
            <a:spLocks noChangeShapeType="1"/>
          </p:cNvSpPr>
          <p:nvPr/>
        </p:nvSpPr>
        <p:spPr bwMode="auto">
          <a:xfrm>
            <a:off x="3433763" y="1941513"/>
            <a:ext cx="0" cy="388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6" name="Line 5"/>
          <p:cNvSpPr>
            <a:spLocks noChangeShapeType="1"/>
          </p:cNvSpPr>
          <p:nvPr/>
        </p:nvSpPr>
        <p:spPr bwMode="auto">
          <a:xfrm>
            <a:off x="3433763" y="5827713"/>
            <a:ext cx="548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2290763" y="18034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F2B20"/>
                </a:solidFill>
                <a:latin typeface="Calibri" charset="0"/>
              </a:rPr>
              <a:t>Outcome</a:t>
            </a: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8386763" y="5903913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F2B20"/>
                </a:solidFill>
                <a:latin typeface="Calibri" charset="0"/>
              </a:rPr>
              <a:t>Time</a:t>
            </a:r>
          </a:p>
        </p:txBody>
      </p:sp>
      <p:sp>
        <p:nvSpPr>
          <p:cNvPr id="57349" name="Line 8"/>
          <p:cNvSpPr>
            <a:spLocks noChangeShapeType="1"/>
          </p:cNvSpPr>
          <p:nvPr/>
        </p:nvSpPr>
        <p:spPr bwMode="auto">
          <a:xfrm flipV="1">
            <a:off x="3433763" y="3908425"/>
            <a:ext cx="1981200" cy="914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Line 9"/>
          <p:cNvSpPr>
            <a:spLocks noChangeShapeType="1"/>
          </p:cNvSpPr>
          <p:nvPr/>
        </p:nvSpPr>
        <p:spPr bwMode="auto">
          <a:xfrm>
            <a:off x="5414963" y="2322513"/>
            <a:ext cx="0" cy="3505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0" name="Line 10"/>
          <p:cNvSpPr>
            <a:spLocks noChangeShapeType="1"/>
          </p:cNvSpPr>
          <p:nvPr/>
        </p:nvSpPr>
        <p:spPr bwMode="auto">
          <a:xfrm>
            <a:off x="7167563" y="2322513"/>
            <a:ext cx="0" cy="35052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Text Box 11"/>
          <p:cNvSpPr txBox="1">
            <a:spLocks noChangeArrowheads="1"/>
          </p:cNvSpPr>
          <p:nvPr/>
        </p:nvSpPr>
        <p:spPr bwMode="auto">
          <a:xfrm>
            <a:off x="4652963" y="590391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F2B20"/>
                </a:solidFill>
                <a:latin typeface="Calibri" charset="0"/>
              </a:rPr>
              <a:t> 0</a:t>
            </a:r>
          </a:p>
        </p:txBody>
      </p:sp>
      <p:sp>
        <p:nvSpPr>
          <p:cNvPr id="57353" name="Text Box 12"/>
          <p:cNvSpPr txBox="1">
            <a:spLocks noChangeArrowheads="1"/>
          </p:cNvSpPr>
          <p:nvPr/>
        </p:nvSpPr>
        <p:spPr bwMode="auto">
          <a:xfrm>
            <a:off x="3662363" y="3327401"/>
            <a:ext cx="1219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2F2B20"/>
                </a:solidFill>
                <a:latin typeface="Calibri" charset="0"/>
              </a:rPr>
              <a:t>Intervention</a:t>
            </a:r>
            <a:br>
              <a:rPr lang="en-US" altLang="en-US" sz="1600">
                <a:solidFill>
                  <a:srgbClr val="2F2B20"/>
                </a:solidFill>
                <a:latin typeface="Calibri" charset="0"/>
              </a:rPr>
            </a:br>
            <a:r>
              <a:rPr lang="en-US" altLang="en-US" sz="1600">
                <a:solidFill>
                  <a:srgbClr val="2F2B20"/>
                </a:solidFill>
                <a:latin typeface="Calibri" charset="0"/>
              </a:rPr>
              <a:t>group</a:t>
            </a:r>
          </a:p>
        </p:txBody>
      </p:sp>
      <p:sp>
        <p:nvSpPr>
          <p:cNvPr id="57354" name="Text Box 13"/>
          <p:cNvSpPr txBox="1">
            <a:spLocks noChangeArrowheads="1"/>
          </p:cNvSpPr>
          <p:nvPr/>
        </p:nvSpPr>
        <p:spPr bwMode="auto">
          <a:xfrm>
            <a:off x="3967163" y="5080001"/>
            <a:ext cx="1143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2F2B20"/>
                </a:solidFill>
                <a:latin typeface="Calibri" charset="0"/>
              </a:rPr>
              <a:t>Control</a:t>
            </a:r>
            <a:br>
              <a:rPr lang="en-US" altLang="en-US" sz="1600">
                <a:solidFill>
                  <a:srgbClr val="2F2B20"/>
                </a:solidFill>
                <a:latin typeface="Calibri" charset="0"/>
              </a:rPr>
            </a:br>
            <a:r>
              <a:rPr lang="en-US" altLang="en-US" sz="1600">
                <a:solidFill>
                  <a:srgbClr val="2F2B20"/>
                </a:solidFill>
                <a:latin typeface="Calibri" charset="0"/>
              </a:rPr>
              <a:t>group</a:t>
            </a:r>
          </a:p>
        </p:txBody>
      </p:sp>
      <p:sp>
        <p:nvSpPr>
          <p:cNvPr id="57355" name="Line 14"/>
          <p:cNvSpPr>
            <a:spLocks noChangeShapeType="1"/>
          </p:cNvSpPr>
          <p:nvPr/>
        </p:nvSpPr>
        <p:spPr bwMode="auto">
          <a:xfrm>
            <a:off x="4271963" y="3922713"/>
            <a:ext cx="0" cy="366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Line 15"/>
          <p:cNvSpPr>
            <a:spLocks noChangeShapeType="1"/>
          </p:cNvSpPr>
          <p:nvPr/>
        </p:nvSpPr>
        <p:spPr bwMode="auto">
          <a:xfrm flipV="1">
            <a:off x="4576763" y="4746625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Line 16"/>
          <p:cNvSpPr>
            <a:spLocks noChangeShapeType="1"/>
          </p:cNvSpPr>
          <p:nvPr/>
        </p:nvSpPr>
        <p:spPr bwMode="auto">
          <a:xfrm flipV="1">
            <a:off x="3433763" y="4191001"/>
            <a:ext cx="1981200" cy="9366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Text Box 17"/>
          <p:cNvSpPr txBox="1">
            <a:spLocks noChangeArrowheads="1"/>
          </p:cNvSpPr>
          <p:nvPr/>
        </p:nvSpPr>
        <p:spPr bwMode="auto">
          <a:xfrm>
            <a:off x="5110163" y="3603626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F2B20"/>
                </a:solidFill>
                <a:latin typeface="Calibri" charset="0"/>
              </a:rPr>
              <a:t>A</a:t>
            </a:r>
          </a:p>
        </p:txBody>
      </p:sp>
      <p:sp>
        <p:nvSpPr>
          <p:cNvPr id="57359" name="Text Box 18"/>
          <p:cNvSpPr txBox="1">
            <a:spLocks noChangeArrowheads="1"/>
          </p:cNvSpPr>
          <p:nvPr/>
        </p:nvSpPr>
        <p:spPr bwMode="auto">
          <a:xfrm>
            <a:off x="5110163" y="4289426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F2B20"/>
                </a:solidFill>
                <a:latin typeface="Calibri" charset="0"/>
              </a:rPr>
              <a:t>B</a:t>
            </a:r>
          </a:p>
        </p:txBody>
      </p:sp>
      <p:sp>
        <p:nvSpPr>
          <p:cNvPr id="69649" name="Line 19"/>
          <p:cNvSpPr>
            <a:spLocks noChangeShapeType="1"/>
          </p:cNvSpPr>
          <p:nvPr/>
        </p:nvSpPr>
        <p:spPr bwMode="auto">
          <a:xfrm flipV="1">
            <a:off x="5414963" y="2308225"/>
            <a:ext cx="2286000" cy="1600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0" name="Line 20"/>
          <p:cNvSpPr>
            <a:spLocks noChangeShapeType="1"/>
          </p:cNvSpPr>
          <p:nvPr/>
        </p:nvSpPr>
        <p:spPr bwMode="auto">
          <a:xfrm flipV="1">
            <a:off x="5414963" y="2765425"/>
            <a:ext cx="2438400" cy="1143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1" name="Text Box 21"/>
          <p:cNvSpPr txBox="1">
            <a:spLocks noChangeArrowheads="1"/>
          </p:cNvSpPr>
          <p:nvPr/>
        </p:nvSpPr>
        <p:spPr bwMode="auto">
          <a:xfrm>
            <a:off x="6862763" y="2384426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F2B20"/>
                </a:solidFill>
                <a:latin typeface="Calibri" charset="0"/>
              </a:rPr>
              <a:t>C</a:t>
            </a:r>
          </a:p>
        </p:txBody>
      </p:sp>
      <p:sp>
        <p:nvSpPr>
          <p:cNvPr id="69652" name="Text Box 22"/>
          <p:cNvSpPr txBox="1">
            <a:spLocks noChangeArrowheads="1"/>
          </p:cNvSpPr>
          <p:nvPr/>
        </p:nvSpPr>
        <p:spPr bwMode="auto">
          <a:xfrm>
            <a:off x="6862763" y="3451226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F2B20"/>
                </a:solidFill>
                <a:latin typeface="Calibri" charset="0"/>
              </a:rPr>
              <a:t>D</a:t>
            </a:r>
          </a:p>
        </p:txBody>
      </p:sp>
      <p:sp>
        <p:nvSpPr>
          <p:cNvPr id="69653" name="Text Box 23"/>
          <p:cNvSpPr txBox="1">
            <a:spLocks noChangeArrowheads="1"/>
          </p:cNvSpPr>
          <p:nvPr/>
        </p:nvSpPr>
        <p:spPr bwMode="auto">
          <a:xfrm>
            <a:off x="6786563" y="5903913"/>
            <a:ext cx="762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F2B20"/>
                </a:solidFill>
                <a:latin typeface="Calibri" charset="0"/>
              </a:rPr>
              <a:t>1</a:t>
            </a:r>
          </a:p>
        </p:txBody>
      </p:sp>
      <p:sp>
        <p:nvSpPr>
          <p:cNvPr id="57365" name="Text Box 24"/>
          <p:cNvSpPr txBox="1">
            <a:spLocks noChangeArrowheads="1"/>
          </p:cNvSpPr>
          <p:nvPr/>
        </p:nvSpPr>
        <p:spPr bwMode="auto">
          <a:xfrm>
            <a:off x="4805363" y="2003425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2F2B20"/>
                </a:solidFill>
                <a:latin typeface="Calibri" charset="0"/>
              </a:rPr>
              <a:t>Intervention</a:t>
            </a:r>
          </a:p>
        </p:txBody>
      </p:sp>
      <p:sp>
        <p:nvSpPr>
          <p:cNvPr id="57366" name="Text Box 28"/>
          <p:cNvSpPr txBox="1">
            <a:spLocks noChangeArrowheads="1"/>
          </p:cNvSpPr>
          <p:nvPr/>
        </p:nvSpPr>
        <p:spPr bwMode="auto">
          <a:xfrm>
            <a:off x="446236" y="6432550"/>
            <a:ext cx="5843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2F2B20"/>
                </a:solidFill>
                <a:latin typeface="Calibri" charset="0"/>
              </a:rPr>
              <a:t>Martinez S. Perspectives on Impact Evaluation Conference, Cairo, Egypt; 2009.</a:t>
            </a:r>
          </a:p>
        </p:txBody>
      </p:sp>
      <p:sp>
        <p:nvSpPr>
          <p:cNvPr id="69656" name="TextBox 1"/>
          <p:cNvSpPr txBox="1">
            <a:spLocks noChangeArrowheads="1"/>
          </p:cNvSpPr>
          <p:nvPr/>
        </p:nvSpPr>
        <p:spPr bwMode="auto">
          <a:xfrm>
            <a:off x="4005263" y="1166813"/>
            <a:ext cx="3130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2F2B20"/>
                </a:solidFill>
                <a:latin typeface="Calibri" charset="0"/>
              </a:rPr>
              <a:t>(Y</a:t>
            </a:r>
            <a:r>
              <a:rPr lang="en-US" altLang="en-US" sz="3600" baseline="-25000">
                <a:solidFill>
                  <a:srgbClr val="2F2B20"/>
                </a:solidFill>
                <a:latin typeface="Calibri" charset="0"/>
              </a:rPr>
              <a:t>C</a:t>
            </a:r>
            <a:r>
              <a:rPr lang="en-US" altLang="en-US" sz="3600">
                <a:solidFill>
                  <a:srgbClr val="2F2B20"/>
                </a:solidFill>
                <a:latin typeface="Calibri" charset="0"/>
              </a:rPr>
              <a:t>-Y</a:t>
            </a:r>
            <a:r>
              <a:rPr lang="en-US" altLang="en-US" sz="3600" baseline="-25000">
                <a:solidFill>
                  <a:srgbClr val="2F2B20"/>
                </a:solidFill>
                <a:latin typeface="Calibri" charset="0"/>
              </a:rPr>
              <a:t>A</a:t>
            </a:r>
            <a:r>
              <a:rPr lang="en-US" altLang="en-US" sz="3600">
                <a:solidFill>
                  <a:srgbClr val="2F2B20"/>
                </a:solidFill>
                <a:latin typeface="Calibri" charset="0"/>
              </a:rPr>
              <a:t>)-(Y</a:t>
            </a:r>
            <a:r>
              <a:rPr lang="en-US" altLang="en-US" sz="3600" baseline="-25000">
                <a:solidFill>
                  <a:srgbClr val="2F2B20"/>
                </a:solidFill>
                <a:latin typeface="Calibri" charset="0"/>
              </a:rPr>
              <a:t>D</a:t>
            </a:r>
            <a:r>
              <a:rPr lang="en-US" altLang="en-US" sz="3600">
                <a:solidFill>
                  <a:srgbClr val="2F2B20"/>
                </a:solidFill>
                <a:latin typeface="Calibri" charset="0"/>
              </a:rPr>
              <a:t>-Y</a:t>
            </a:r>
            <a:r>
              <a:rPr lang="en-US" altLang="en-US" sz="3600" baseline="-25000">
                <a:solidFill>
                  <a:srgbClr val="2F2B20"/>
                </a:solidFill>
                <a:latin typeface="Calibri" charset="0"/>
              </a:rPr>
              <a:t>B</a:t>
            </a:r>
            <a:r>
              <a:rPr lang="en-US" altLang="en-US" sz="3600">
                <a:solidFill>
                  <a:srgbClr val="2F2B20"/>
                </a:solidFill>
                <a:latin typeface="Calibri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2F2B20"/>
              </a:solidFill>
            </a:endParaRPr>
          </a:p>
        </p:txBody>
      </p:sp>
      <p:sp>
        <p:nvSpPr>
          <p:cNvPr id="69657" name="Line 25"/>
          <p:cNvSpPr>
            <a:spLocks noChangeShapeType="1"/>
          </p:cNvSpPr>
          <p:nvPr/>
        </p:nvSpPr>
        <p:spPr bwMode="auto">
          <a:xfrm>
            <a:off x="7758113" y="2349500"/>
            <a:ext cx="0" cy="4016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58" name="Text Box 26"/>
          <p:cNvSpPr txBox="1">
            <a:spLocks noChangeArrowheads="1"/>
          </p:cNvSpPr>
          <p:nvPr/>
        </p:nvSpPr>
        <p:spPr bwMode="auto">
          <a:xfrm>
            <a:off x="8464550" y="1695451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6600"/>
                </a:solidFill>
                <a:latin typeface="Calibri" charset="0"/>
              </a:rPr>
              <a:t>treatment effect</a:t>
            </a:r>
          </a:p>
        </p:txBody>
      </p:sp>
      <p:sp>
        <p:nvSpPr>
          <p:cNvPr id="69659" name="Line 27"/>
          <p:cNvSpPr>
            <a:spLocks noChangeShapeType="1"/>
          </p:cNvSpPr>
          <p:nvPr/>
        </p:nvSpPr>
        <p:spPr bwMode="auto">
          <a:xfrm flipH="1">
            <a:off x="7880351" y="2197100"/>
            <a:ext cx="506413" cy="2286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1" name="Title 1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Calibri" charset="0"/>
              </a:rPr>
              <a:t> Difference-in-Difference</a:t>
            </a:r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V="1">
            <a:off x="5414963" y="3070226"/>
            <a:ext cx="2438400" cy="11207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3" name="Text Box 17"/>
          <p:cNvSpPr txBox="1">
            <a:spLocks noChangeArrowheads="1"/>
          </p:cNvSpPr>
          <p:nvPr/>
        </p:nvSpPr>
        <p:spPr bwMode="auto">
          <a:xfrm>
            <a:off x="3700464" y="4205289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F2B20"/>
                </a:solidFill>
                <a:latin typeface="Calibri" charset="0"/>
              </a:rPr>
              <a:t>A’</a:t>
            </a:r>
          </a:p>
        </p:txBody>
      </p:sp>
      <p:sp>
        <p:nvSpPr>
          <p:cNvPr id="57374" name="Text Box 18"/>
          <p:cNvSpPr txBox="1">
            <a:spLocks noChangeArrowheads="1"/>
          </p:cNvSpPr>
          <p:nvPr/>
        </p:nvSpPr>
        <p:spPr bwMode="auto">
          <a:xfrm>
            <a:off x="3700464" y="4891089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2F2B20"/>
                </a:solidFill>
                <a:latin typeface="Calibri" charset="0"/>
              </a:rPr>
              <a:t>B’</a:t>
            </a:r>
          </a:p>
        </p:txBody>
      </p:sp>
    </p:spTree>
    <p:extLst>
      <p:ext uri="{BB962C8B-B14F-4D97-AF65-F5344CB8AC3E}">
        <p14:creationId xmlns:p14="http://schemas.microsoft.com/office/powerpoint/2010/main" val="13639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animBg="1"/>
      <p:bldP spid="69649" grpId="0" animBg="1"/>
      <p:bldP spid="69650" grpId="0" animBg="1"/>
      <p:bldP spid="69651" grpId="0"/>
      <p:bldP spid="69652" grpId="0"/>
      <p:bldP spid="69653" grpId="0"/>
      <p:bldP spid="69656" grpId="0"/>
      <p:bldP spid="69657" grpId="0" animBg="1"/>
      <p:bldP spid="69658" grpId="0"/>
      <p:bldP spid="6965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Difference-in-difference (lite)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24338699"/>
                  </p:ext>
                </p:extLst>
              </p:nvPr>
            </p:nvGraphicFramePr>
            <p:xfrm>
              <a:off x="838200" y="3782016"/>
              <a:ext cx="10515600" cy="148336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26289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Treatment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Control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Difference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Post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charset="0"/>
                                  </a:rPr>
                                  <m:t>+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charset="0"/>
                                  </a:rPr>
                                  <m:t>+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Pre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Difference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mtClean="0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24338699"/>
                  </p:ext>
                </p:extLst>
              </p:nvPr>
            </p:nvGraphicFramePr>
            <p:xfrm>
              <a:off x="838200" y="3782016"/>
              <a:ext cx="10515600" cy="148336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2628900"/>
                    <a:gridCol w="2628900"/>
                    <a:gridCol w="2628900"/>
                    <a:gridCol w="26289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Treatment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Control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Difference</a:t>
                          </a:r>
                          <a:endParaRPr lang="en-US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Post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0464" t="-108197" r="-200696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0000" t="-108197" r="-100231" b="-3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00696" t="-108197" r="-464" b="-32131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Pre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0464" t="-208197" r="-200696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0000" t="-208197" r="-100231" b="-2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00696" t="-208197" r="-464" b="-22131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Difference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100464" t="-308197" r="-200696" b="-1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200000" t="-308197" r="-100231" b="-12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00696" t="-308197" r="-464" b="-12131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2320853"/>
                <a:ext cx="1051560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𝐸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1 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𝑒𝑥𝑝𝑜𝑠𝑢𝑟𝑒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+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𝑡𝑖𝑚𝑒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𝑒𝑥𝑝𝑜𝑠𝑢𝑟𝑒</m:t>
                    </m:r>
                    <m:r>
                      <a:rPr lang="en-US" sz="2400" b="0" i="1" smtClean="0">
                        <a:latin typeface="Cambria Math" charset="0"/>
                      </a:rPr>
                      <m:t> ∗</m:t>
                    </m:r>
                    <m:r>
                      <a:rPr lang="en-US" sz="2400" b="0" i="1" smtClean="0">
                        <a:latin typeface="Cambria Math" charset="0"/>
                      </a:rPr>
                      <m:t>𝑡𝑖𝑚𝑒</m:t>
                    </m:r>
                    <m:r>
                      <a:rPr lang="en-US" sz="24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320853"/>
                <a:ext cx="10515600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143333" b="-17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267074" y="5983705"/>
            <a:ext cx="2388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Difference in difference</a:t>
            </a:r>
          </a:p>
        </p:txBody>
      </p:sp>
      <p:sp>
        <p:nvSpPr>
          <p:cNvPr id="6" name="Oval 5"/>
          <p:cNvSpPr/>
          <p:nvPr/>
        </p:nvSpPr>
        <p:spPr>
          <a:xfrm>
            <a:off x="9655548" y="4697664"/>
            <a:ext cx="737937" cy="6416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urved Connector 7"/>
          <p:cNvCxnSpPr>
            <a:stCxn id="3" idx="3"/>
            <a:endCxn id="6" idx="4"/>
          </p:cNvCxnSpPr>
          <p:nvPr/>
        </p:nvCxnSpPr>
        <p:spPr>
          <a:xfrm flipV="1">
            <a:off x="9655548" y="5339348"/>
            <a:ext cx="368969" cy="829023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83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assumptions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0323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“Parallel Paths” </a:t>
            </a:r>
          </a:p>
          <a:p>
            <a:pPr lvl="1"/>
            <a:r>
              <a:rPr lang="en-US" dirty="0"/>
              <a:t>Change in the comparison group represents the counterfactual change in the treatment group</a:t>
            </a:r>
          </a:p>
          <a:p>
            <a:r>
              <a:rPr lang="en-US" dirty="0"/>
              <a:t>“Common shocks”</a:t>
            </a:r>
          </a:p>
          <a:p>
            <a:pPr lvl="1"/>
            <a:r>
              <a:rPr lang="en-US" dirty="0"/>
              <a:t>No treatment by time confounder </a:t>
            </a:r>
          </a:p>
          <a:p>
            <a:r>
              <a:rPr lang="en-US" dirty="0"/>
              <a:t>In implementation problems where outcome is bounded by 0 and 1, absolute change in control cannot be counterfactual change in treatment because P0 is not same</a:t>
            </a:r>
          </a:p>
          <a:p>
            <a:pPr lvl="1"/>
            <a:r>
              <a:rPr lang="en-US" dirty="0"/>
              <a:t>50 to 75 != 0 to 25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0587" y="2907541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Intervention in Time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46367" y="4312938"/>
            <a:ext cx="292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in Outcome </a:t>
            </a:r>
          </a:p>
          <a:p>
            <a:r>
              <a:rPr lang="en-US" dirty="0"/>
              <a:t>at Time 2  (on absolute scale)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94300" y="2911418"/>
            <a:ext cx="33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cxnSp>
        <p:nvCxnSpPr>
          <p:cNvPr id="10" name="Curved Connector 9"/>
          <p:cNvCxnSpPr>
            <a:stCxn id="8" idx="1"/>
            <a:endCxn id="4" idx="0"/>
          </p:cNvCxnSpPr>
          <p:nvPr/>
        </p:nvCxnSpPr>
        <p:spPr>
          <a:xfrm rot="10800000">
            <a:off x="8320866" y="2907542"/>
            <a:ext cx="2473435" cy="188543"/>
          </a:xfrm>
          <a:prstGeom prst="curvedConnector4">
            <a:avLst>
              <a:gd name="adj1" fmla="val 27152"/>
              <a:gd name="adj2" fmla="val 22124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>
            <a:stCxn id="8" idx="3"/>
            <a:endCxn id="6" idx="0"/>
          </p:cNvCxnSpPr>
          <p:nvPr/>
        </p:nvCxnSpPr>
        <p:spPr>
          <a:xfrm flipH="1">
            <a:off x="10509717" y="3096084"/>
            <a:ext cx="621465" cy="1216854"/>
          </a:xfrm>
          <a:prstGeom prst="curvedConnector4">
            <a:avLst>
              <a:gd name="adj1" fmla="val -36784"/>
              <a:gd name="adj2" fmla="val 5758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4" idx="2"/>
            <a:endCxn id="6" idx="1"/>
          </p:cNvCxnSpPr>
          <p:nvPr/>
        </p:nvCxnSpPr>
        <p:spPr>
          <a:xfrm rot="16200000" flipH="1">
            <a:off x="8004001" y="3593737"/>
            <a:ext cx="1359231" cy="725502"/>
          </a:xfrm>
          <a:prstGeom prst="curvedConnector2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21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600" dirty="0">
                <a:solidFill>
                  <a:srgbClr val="000000"/>
                </a:solidFill>
                <a:latin typeface="Calibri" charset="0"/>
              </a:rPr>
              <a:t>Regression Discontinuity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idx="1"/>
          </p:nvPr>
        </p:nvSpPr>
        <p:spPr>
          <a:xfrm>
            <a:off x="838199" y="1600200"/>
            <a:ext cx="10198395" cy="48006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</a:rPr>
              <a:t>Assignment to treatment is based on a clearly defined index or parameter with a known cutoff for eligibility (e.g., age)</a:t>
            </a:r>
          </a:p>
          <a:p>
            <a:pPr eaLnBrk="1" hangingPunct="1">
              <a:lnSpc>
                <a:spcPct val="30000"/>
              </a:lnSpc>
            </a:pPr>
            <a:endParaRPr lang="en-US" altLang="en-US" dirty="0">
              <a:latin typeface="Calibri" charset="0"/>
            </a:endParaRPr>
          </a:p>
          <a:p>
            <a:pPr eaLnBrk="1" hangingPunct="1"/>
            <a:r>
              <a:rPr lang="en-US" altLang="en-US" dirty="0">
                <a:latin typeface="Calibri" charset="0"/>
              </a:rPr>
              <a:t>Possible when eligibility criteria can be ordered along a quantifiable scale, which is systematically related to the assignment of treatment</a:t>
            </a:r>
          </a:p>
          <a:p>
            <a:pPr eaLnBrk="1" hangingPunct="1">
              <a:lnSpc>
                <a:spcPct val="30000"/>
              </a:lnSpc>
            </a:pPr>
            <a:endParaRPr lang="en-US" altLang="en-US" dirty="0">
              <a:latin typeface="Calibri" charset="0"/>
            </a:endParaRPr>
          </a:p>
          <a:p>
            <a:pPr eaLnBrk="1" hangingPunct="1"/>
            <a:r>
              <a:rPr lang="en-US" altLang="en-US" dirty="0">
                <a:latin typeface="Calibri" charset="0"/>
              </a:rPr>
              <a:t>The effect is measured at the discontinuity – the estimated impact around the cutoff</a:t>
            </a:r>
          </a:p>
        </p:txBody>
      </p:sp>
    </p:spTree>
    <p:extLst>
      <p:ext uri="{BB962C8B-B14F-4D97-AF65-F5344CB8AC3E}">
        <p14:creationId xmlns:p14="http://schemas.microsoft.com/office/powerpoint/2010/main" val="264646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Line 5"/>
          <p:cNvSpPr>
            <a:spLocks noChangeShapeType="1"/>
          </p:cNvSpPr>
          <p:nvPr/>
        </p:nvSpPr>
        <p:spPr bwMode="auto">
          <a:xfrm>
            <a:off x="4038600" y="1966913"/>
            <a:ext cx="0" cy="388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2" name="Line 6"/>
          <p:cNvSpPr>
            <a:spLocks noChangeShapeType="1"/>
          </p:cNvSpPr>
          <p:nvPr/>
        </p:nvSpPr>
        <p:spPr bwMode="auto">
          <a:xfrm>
            <a:off x="4038600" y="5853113"/>
            <a:ext cx="548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2895600" y="18288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Calibri" charset="0"/>
              </a:rPr>
              <a:t>Outcome</a:t>
            </a:r>
          </a:p>
        </p:txBody>
      </p:sp>
      <p:sp>
        <p:nvSpPr>
          <p:cNvPr id="61444" name="Text Box 8"/>
          <p:cNvSpPr txBox="1">
            <a:spLocks noChangeArrowheads="1"/>
          </p:cNvSpPr>
          <p:nvPr/>
        </p:nvSpPr>
        <p:spPr bwMode="auto">
          <a:xfrm>
            <a:off x="4876800" y="5929313"/>
            <a:ext cx="335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Calibri" charset="0"/>
              </a:rPr>
              <a:t>Program eligibility criteria</a:t>
            </a:r>
          </a:p>
        </p:txBody>
      </p:sp>
      <p:sp>
        <p:nvSpPr>
          <p:cNvPr id="73733" name="Line 9"/>
          <p:cNvSpPr>
            <a:spLocks noChangeShapeType="1"/>
          </p:cNvSpPr>
          <p:nvPr/>
        </p:nvSpPr>
        <p:spPr bwMode="auto">
          <a:xfrm flipV="1">
            <a:off x="4038600" y="3505200"/>
            <a:ext cx="2971800" cy="1371600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34" name="Line 17"/>
          <p:cNvSpPr>
            <a:spLocks noChangeShapeType="1"/>
          </p:cNvSpPr>
          <p:nvPr/>
        </p:nvSpPr>
        <p:spPr bwMode="auto">
          <a:xfrm flipV="1">
            <a:off x="7010400" y="2590800"/>
            <a:ext cx="1981200" cy="914400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1447" name="Text Box 30"/>
          <p:cNvSpPr txBox="1">
            <a:spLocks noChangeArrowheads="1"/>
          </p:cNvSpPr>
          <p:nvPr/>
        </p:nvSpPr>
        <p:spPr bwMode="auto">
          <a:xfrm>
            <a:off x="1736725" y="6477000"/>
            <a:ext cx="5843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charset="0"/>
              </a:rPr>
              <a:t>Martinez S. Perspectives on Impact Evaluation Conference, Cairo, Egypt; 2009.</a:t>
            </a:r>
          </a:p>
        </p:txBody>
      </p:sp>
      <p:sp>
        <p:nvSpPr>
          <p:cNvPr id="73736" name="Rectangle 14"/>
          <p:cNvSpPr>
            <a:spLocks noChangeArrowheads="1"/>
          </p:cNvSpPr>
          <p:nvPr/>
        </p:nvSpPr>
        <p:spPr bwMode="auto">
          <a:xfrm>
            <a:off x="5600701" y="3733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37" name="Rectangle 15"/>
          <p:cNvSpPr>
            <a:spLocks noChangeArrowheads="1"/>
          </p:cNvSpPr>
          <p:nvPr/>
        </p:nvSpPr>
        <p:spPr bwMode="auto">
          <a:xfrm>
            <a:off x="6172201" y="30480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38" name="Rectangle 16"/>
          <p:cNvSpPr>
            <a:spLocks noChangeArrowheads="1"/>
          </p:cNvSpPr>
          <p:nvPr/>
        </p:nvSpPr>
        <p:spPr bwMode="auto">
          <a:xfrm>
            <a:off x="6286501" y="33909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39" name="Rectangle 17"/>
          <p:cNvSpPr>
            <a:spLocks noChangeArrowheads="1"/>
          </p:cNvSpPr>
          <p:nvPr/>
        </p:nvSpPr>
        <p:spPr bwMode="auto">
          <a:xfrm>
            <a:off x="6477001" y="32766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40" name="Rectangle 18"/>
          <p:cNvSpPr>
            <a:spLocks noChangeArrowheads="1"/>
          </p:cNvSpPr>
          <p:nvPr/>
        </p:nvSpPr>
        <p:spPr bwMode="auto">
          <a:xfrm>
            <a:off x="6629401" y="34290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41" name="Rectangle 19"/>
          <p:cNvSpPr>
            <a:spLocks noChangeArrowheads="1"/>
          </p:cNvSpPr>
          <p:nvPr/>
        </p:nvSpPr>
        <p:spPr bwMode="auto">
          <a:xfrm>
            <a:off x="6781801" y="35814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42" name="Rectangle 20"/>
          <p:cNvSpPr>
            <a:spLocks noChangeArrowheads="1"/>
          </p:cNvSpPr>
          <p:nvPr/>
        </p:nvSpPr>
        <p:spPr bwMode="auto">
          <a:xfrm>
            <a:off x="6591301" y="39624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43" name="Rectangle 21"/>
          <p:cNvSpPr>
            <a:spLocks noChangeArrowheads="1"/>
          </p:cNvSpPr>
          <p:nvPr/>
        </p:nvSpPr>
        <p:spPr bwMode="auto">
          <a:xfrm>
            <a:off x="6019801" y="40386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44" name="Rectangle 22"/>
          <p:cNvSpPr>
            <a:spLocks noChangeArrowheads="1"/>
          </p:cNvSpPr>
          <p:nvPr/>
        </p:nvSpPr>
        <p:spPr bwMode="auto">
          <a:xfrm>
            <a:off x="5943601" y="34671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45" name="Rectangle 23"/>
          <p:cNvSpPr>
            <a:spLocks noChangeArrowheads="1"/>
          </p:cNvSpPr>
          <p:nvPr/>
        </p:nvSpPr>
        <p:spPr bwMode="auto">
          <a:xfrm>
            <a:off x="5334001" y="39243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46" name="Rectangle 24"/>
          <p:cNvSpPr>
            <a:spLocks noChangeArrowheads="1"/>
          </p:cNvSpPr>
          <p:nvPr/>
        </p:nvSpPr>
        <p:spPr bwMode="auto">
          <a:xfrm>
            <a:off x="6629401" y="31242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47" name="Rectangle 25"/>
          <p:cNvSpPr>
            <a:spLocks noChangeArrowheads="1"/>
          </p:cNvSpPr>
          <p:nvPr/>
        </p:nvSpPr>
        <p:spPr bwMode="auto">
          <a:xfrm>
            <a:off x="6096001" y="36576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48" name="Rectangle 26"/>
          <p:cNvSpPr>
            <a:spLocks noChangeArrowheads="1"/>
          </p:cNvSpPr>
          <p:nvPr/>
        </p:nvSpPr>
        <p:spPr bwMode="auto">
          <a:xfrm>
            <a:off x="6362701" y="40386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49" name="Rectangle 27"/>
          <p:cNvSpPr>
            <a:spLocks noChangeArrowheads="1"/>
          </p:cNvSpPr>
          <p:nvPr/>
        </p:nvSpPr>
        <p:spPr bwMode="auto">
          <a:xfrm>
            <a:off x="6743701" y="38481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50" name="Rectangle 28"/>
          <p:cNvSpPr>
            <a:spLocks noChangeArrowheads="1"/>
          </p:cNvSpPr>
          <p:nvPr/>
        </p:nvSpPr>
        <p:spPr bwMode="auto">
          <a:xfrm>
            <a:off x="6515101" y="38100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51" name="Rectangle 29"/>
          <p:cNvSpPr>
            <a:spLocks noChangeArrowheads="1"/>
          </p:cNvSpPr>
          <p:nvPr/>
        </p:nvSpPr>
        <p:spPr bwMode="auto">
          <a:xfrm>
            <a:off x="5867401" y="4114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52" name="Rectangle 30"/>
          <p:cNvSpPr>
            <a:spLocks noChangeArrowheads="1"/>
          </p:cNvSpPr>
          <p:nvPr/>
        </p:nvSpPr>
        <p:spPr bwMode="auto">
          <a:xfrm>
            <a:off x="5562601" y="45720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53" name="Rectangle 31"/>
          <p:cNvSpPr>
            <a:spLocks noChangeArrowheads="1"/>
          </p:cNvSpPr>
          <p:nvPr/>
        </p:nvSpPr>
        <p:spPr bwMode="auto">
          <a:xfrm>
            <a:off x="5676901" y="41910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54" name="Rectangle 32"/>
          <p:cNvSpPr>
            <a:spLocks noChangeArrowheads="1"/>
          </p:cNvSpPr>
          <p:nvPr/>
        </p:nvSpPr>
        <p:spPr bwMode="auto">
          <a:xfrm>
            <a:off x="5257801" y="4495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55" name="Rectangle 33"/>
          <p:cNvSpPr>
            <a:spLocks noChangeArrowheads="1"/>
          </p:cNvSpPr>
          <p:nvPr/>
        </p:nvSpPr>
        <p:spPr bwMode="auto">
          <a:xfrm>
            <a:off x="5181601" y="4114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56" name="Rectangle 34"/>
          <p:cNvSpPr>
            <a:spLocks noChangeArrowheads="1"/>
          </p:cNvSpPr>
          <p:nvPr/>
        </p:nvSpPr>
        <p:spPr bwMode="auto">
          <a:xfrm>
            <a:off x="5600701" y="30099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57" name="Rectangle 35"/>
          <p:cNvSpPr>
            <a:spLocks noChangeArrowheads="1"/>
          </p:cNvSpPr>
          <p:nvPr/>
        </p:nvSpPr>
        <p:spPr bwMode="auto">
          <a:xfrm>
            <a:off x="4495801" y="44196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58" name="Rectangle 36"/>
          <p:cNvSpPr>
            <a:spLocks noChangeArrowheads="1"/>
          </p:cNvSpPr>
          <p:nvPr/>
        </p:nvSpPr>
        <p:spPr bwMode="auto">
          <a:xfrm>
            <a:off x="4876801" y="46482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59" name="Rectangle 37"/>
          <p:cNvSpPr>
            <a:spLocks noChangeArrowheads="1"/>
          </p:cNvSpPr>
          <p:nvPr/>
        </p:nvSpPr>
        <p:spPr bwMode="auto">
          <a:xfrm>
            <a:off x="4419601" y="4876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60" name="Rectangle 38"/>
          <p:cNvSpPr>
            <a:spLocks noChangeArrowheads="1"/>
          </p:cNvSpPr>
          <p:nvPr/>
        </p:nvSpPr>
        <p:spPr bwMode="auto">
          <a:xfrm>
            <a:off x="4572001" y="4114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61" name="AutoShape 39"/>
          <p:cNvSpPr>
            <a:spLocks noChangeArrowheads="1"/>
          </p:cNvSpPr>
          <p:nvPr/>
        </p:nvSpPr>
        <p:spPr bwMode="auto">
          <a:xfrm>
            <a:off x="7924801" y="2590801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62" name="AutoShape 40"/>
          <p:cNvSpPr>
            <a:spLocks noChangeArrowheads="1"/>
          </p:cNvSpPr>
          <p:nvPr/>
        </p:nvSpPr>
        <p:spPr bwMode="auto">
          <a:xfrm>
            <a:off x="8015289" y="3124201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63" name="AutoShape 41"/>
          <p:cNvSpPr>
            <a:spLocks noChangeArrowheads="1"/>
          </p:cNvSpPr>
          <p:nvPr/>
        </p:nvSpPr>
        <p:spPr bwMode="auto">
          <a:xfrm>
            <a:off x="7488239" y="2917826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64" name="AutoShape 42"/>
          <p:cNvSpPr>
            <a:spLocks noChangeArrowheads="1"/>
          </p:cNvSpPr>
          <p:nvPr/>
        </p:nvSpPr>
        <p:spPr bwMode="auto">
          <a:xfrm>
            <a:off x="7589839" y="2560639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65" name="AutoShape 43"/>
          <p:cNvSpPr>
            <a:spLocks noChangeArrowheads="1"/>
          </p:cNvSpPr>
          <p:nvPr/>
        </p:nvSpPr>
        <p:spPr bwMode="auto">
          <a:xfrm>
            <a:off x="8382001" y="3032126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66" name="AutoShape 44"/>
          <p:cNvSpPr>
            <a:spLocks noChangeArrowheads="1"/>
          </p:cNvSpPr>
          <p:nvPr/>
        </p:nvSpPr>
        <p:spPr bwMode="auto">
          <a:xfrm>
            <a:off x="7578726" y="3413126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67" name="AutoShape 45"/>
          <p:cNvSpPr>
            <a:spLocks noChangeArrowheads="1"/>
          </p:cNvSpPr>
          <p:nvPr/>
        </p:nvSpPr>
        <p:spPr bwMode="auto">
          <a:xfrm>
            <a:off x="7010401" y="3170239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68" name="AutoShape 46"/>
          <p:cNvSpPr>
            <a:spLocks noChangeArrowheads="1"/>
          </p:cNvSpPr>
          <p:nvPr/>
        </p:nvSpPr>
        <p:spPr bwMode="auto">
          <a:xfrm>
            <a:off x="7305676" y="3086101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69" name="AutoShape 47"/>
          <p:cNvSpPr>
            <a:spLocks noChangeArrowheads="1"/>
          </p:cNvSpPr>
          <p:nvPr/>
        </p:nvSpPr>
        <p:spPr bwMode="auto">
          <a:xfrm>
            <a:off x="7100889" y="2865439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70" name="AutoShape 48"/>
          <p:cNvSpPr>
            <a:spLocks noChangeArrowheads="1"/>
          </p:cNvSpPr>
          <p:nvPr/>
        </p:nvSpPr>
        <p:spPr bwMode="auto">
          <a:xfrm>
            <a:off x="7305676" y="3505201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71" name="AutoShape 49"/>
          <p:cNvSpPr>
            <a:spLocks noChangeArrowheads="1"/>
          </p:cNvSpPr>
          <p:nvPr/>
        </p:nvSpPr>
        <p:spPr bwMode="auto">
          <a:xfrm>
            <a:off x="8259764" y="2347914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72" name="AutoShape 50"/>
          <p:cNvSpPr>
            <a:spLocks noChangeArrowheads="1"/>
          </p:cNvSpPr>
          <p:nvPr/>
        </p:nvSpPr>
        <p:spPr bwMode="auto">
          <a:xfrm>
            <a:off x="8259764" y="1966914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73" name="AutoShape 51"/>
          <p:cNvSpPr>
            <a:spLocks noChangeArrowheads="1"/>
          </p:cNvSpPr>
          <p:nvPr/>
        </p:nvSpPr>
        <p:spPr bwMode="auto">
          <a:xfrm>
            <a:off x="8899526" y="2682876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74" name="AutoShape 52"/>
          <p:cNvSpPr>
            <a:spLocks noChangeArrowheads="1"/>
          </p:cNvSpPr>
          <p:nvPr/>
        </p:nvSpPr>
        <p:spPr bwMode="auto">
          <a:xfrm>
            <a:off x="8564564" y="2378076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75" name="AutoShape 53"/>
          <p:cNvSpPr>
            <a:spLocks noChangeArrowheads="1"/>
          </p:cNvSpPr>
          <p:nvPr/>
        </p:nvSpPr>
        <p:spPr bwMode="auto">
          <a:xfrm>
            <a:off x="8229601" y="2560639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1981200" y="452438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Regression Discontinuity - Baseline</a:t>
            </a:r>
          </a:p>
        </p:txBody>
      </p:sp>
    </p:spTree>
    <p:extLst>
      <p:ext uri="{BB962C8B-B14F-4D97-AF65-F5344CB8AC3E}">
        <p14:creationId xmlns:p14="http://schemas.microsoft.com/office/powerpoint/2010/main" val="369708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Line 5"/>
          <p:cNvSpPr>
            <a:spLocks noChangeShapeType="1"/>
          </p:cNvSpPr>
          <p:nvPr/>
        </p:nvSpPr>
        <p:spPr bwMode="auto">
          <a:xfrm>
            <a:off x="4038600" y="1966913"/>
            <a:ext cx="0" cy="388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0" name="Line 6"/>
          <p:cNvSpPr>
            <a:spLocks noChangeShapeType="1"/>
          </p:cNvSpPr>
          <p:nvPr/>
        </p:nvSpPr>
        <p:spPr bwMode="auto">
          <a:xfrm>
            <a:off x="4038600" y="5853113"/>
            <a:ext cx="548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1" name="Text Box 7"/>
          <p:cNvSpPr txBox="1">
            <a:spLocks noChangeArrowheads="1"/>
          </p:cNvSpPr>
          <p:nvPr/>
        </p:nvSpPr>
        <p:spPr bwMode="auto">
          <a:xfrm>
            <a:off x="2895600" y="18288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Calibri" charset="0"/>
              </a:rPr>
              <a:t>Outcome</a:t>
            </a:r>
          </a:p>
        </p:txBody>
      </p:sp>
      <p:sp>
        <p:nvSpPr>
          <p:cNvPr id="63492" name="Text Box 8"/>
          <p:cNvSpPr txBox="1">
            <a:spLocks noChangeArrowheads="1"/>
          </p:cNvSpPr>
          <p:nvPr/>
        </p:nvSpPr>
        <p:spPr bwMode="auto">
          <a:xfrm>
            <a:off x="4876800" y="5929313"/>
            <a:ext cx="335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Calibri" charset="0"/>
              </a:rPr>
              <a:t>Program eligibility criteria</a:t>
            </a:r>
          </a:p>
        </p:txBody>
      </p:sp>
      <p:sp>
        <p:nvSpPr>
          <p:cNvPr id="74757" name="Line 9"/>
          <p:cNvSpPr>
            <a:spLocks noChangeShapeType="1"/>
          </p:cNvSpPr>
          <p:nvPr/>
        </p:nvSpPr>
        <p:spPr bwMode="auto">
          <a:xfrm flipV="1">
            <a:off x="4038600" y="3505200"/>
            <a:ext cx="2971800" cy="1371600"/>
          </a:xfrm>
          <a:prstGeom prst="line">
            <a:avLst/>
          </a:prstGeom>
          <a:noFill/>
          <a:ln w="762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58" name="Line 17"/>
          <p:cNvSpPr>
            <a:spLocks noChangeShapeType="1"/>
          </p:cNvSpPr>
          <p:nvPr/>
        </p:nvSpPr>
        <p:spPr bwMode="auto">
          <a:xfrm flipV="1">
            <a:off x="7010400" y="2590800"/>
            <a:ext cx="1981200" cy="914400"/>
          </a:xfrm>
          <a:prstGeom prst="line">
            <a:avLst/>
          </a:prstGeom>
          <a:noFill/>
          <a:ln w="7620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3495" name="Text Box 30"/>
          <p:cNvSpPr txBox="1">
            <a:spLocks noChangeArrowheads="1"/>
          </p:cNvSpPr>
          <p:nvPr/>
        </p:nvSpPr>
        <p:spPr bwMode="auto">
          <a:xfrm>
            <a:off x="1736725" y="6477000"/>
            <a:ext cx="5843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charset="0"/>
              </a:rPr>
              <a:t>Martinez S. Perspectives on Impact Evaluation Conference, Cairo, Egypt; 2009.</a:t>
            </a:r>
          </a:p>
        </p:txBody>
      </p:sp>
      <p:sp>
        <p:nvSpPr>
          <p:cNvPr id="74760" name="Rectangle 14"/>
          <p:cNvSpPr>
            <a:spLocks noChangeArrowheads="1"/>
          </p:cNvSpPr>
          <p:nvPr/>
        </p:nvSpPr>
        <p:spPr bwMode="auto">
          <a:xfrm>
            <a:off x="5600701" y="3733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61" name="Rectangle 15"/>
          <p:cNvSpPr>
            <a:spLocks noChangeArrowheads="1"/>
          </p:cNvSpPr>
          <p:nvPr/>
        </p:nvSpPr>
        <p:spPr bwMode="auto">
          <a:xfrm>
            <a:off x="6172201" y="30480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62" name="Rectangle 16"/>
          <p:cNvSpPr>
            <a:spLocks noChangeArrowheads="1"/>
          </p:cNvSpPr>
          <p:nvPr/>
        </p:nvSpPr>
        <p:spPr bwMode="auto">
          <a:xfrm>
            <a:off x="6286501" y="33909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63" name="Rectangle 17"/>
          <p:cNvSpPr>
            <a:spLocks noChangeArrowheads="1"/>
          </p:cNvSpPr>
          <p:nvPr/>
        </p:nvSpPr>
        <p:spPr bwMode="auto">
          <a:xfrm>
            <a:off x="6477001" y="32766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64" name="Rectangle 18"/>
          <p:cNvSpPr>
            <a:spLocks noChangeArrowheads="1"/>
          </p:cNvSpPr>
          <p:nvPr/>
        </p:nvSpPr>
        <p:spPr bwMode="auto">
          <a:xfrm>
            <a:off x="6629401" y="34290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65" name="Rectangle 19"/>
          <p:cNvSpPr>
            <a:spLocks noChangeArrowheads="1"/>
          </p:cNvSpPr>
          <p:nvPr/>
        </p:nvSpPr>
        <p:spPr bwMode="auto">
          <a:xfrm>
            <a:off x="6781801" y="35814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66" name="Rectangle 20"/>
          <p:cNvSpPr>
            <a:spLocks noChangeArrowheads="1"/>
          </p:cNvSpPr>
          <p:nvPr/>
        </p:nvSpPr>
        <p:spPr bwMode="auto">
          <a:xfrm>
            <a:off x="6591301" y="39624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67" name="Rectangle 21"/>
          <p:cNvSpPr>
            <a:spLocks noChangeArrowheads="1"/>
          </p:cNvSpPr>
          <p:nvPr/>
        </p:nvSpPr>
        <p:spPr bwMode="auto">
          <a:xfrm>
            <a:off x="6019801" y="40386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68" name="Rectangle 22"/>
          <p:cNvSpPr>
            <a:spLocks noChangeArrowheads="1"/>
          </p:cNvSpPr>
          <p:nvPr/>
        </p:nvSpPr>
        <p:spPr bwMode="auto">
          <a:xfrm>
            <a:off x="5943601" y="34671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69" name="Rectangle 23"/>
          <p:cNvSpPr>
            <a:spLocks noChangeArrowheads="1"/>
          </p:cNvSpPr>
          <p:nvPr/>
        </p:nvSpPr>
        <p:spPr bwMode="auto">
          <a:xfrm>
            <a:off x="5334001" y="39243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70" name="Rectangle 24"/>
          <p:cNvSpPr>
            <a:spLocks noChangeArrowheads="1"/>
          </p:cNvSpPr>
          <p:nvPr/>
        </p:nvSpPr>
        <p:spPr bwMode="auto">
          <a:xfrm>
            <a:off x="6629401" y="31242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71" name="Rectangle 25"/>
          <p:cNvSpPr>
            <a:spLocks noChangeArrowheads="1"/>
          </p:cNvSpPr>
          <p:nvPr/>
        </p:nvSpPr>
        <p:spPr bwMode="auto">
          <a:xfrm>
            <a:off x="6096001" y="36576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72" name="Rectangle 26"/>
          <p:cNvSpPr>
            <a:spLocks noChangeArrowheads="1"/>
          </p:cNvSpPr>
          <p:nvPr/>
        </p:nvSpPr>
        <p:spPr bwMode="auto">
          <a:xfrm>
            <a:off x="6362701" y="40386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73" name="Rectangle 27"/>
          <p:cNvSpPr>
            <a:spLocks noChangeArrowheads="1"/>
          </p:cNvSpPr>
          <p:nvPr/>
        </p:nvSpPr>
        <p:spPr bwMode="auto">
          <a:xfrm>
            <a:off x="6743701" y="38481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74" name="Rectangle 28"/>
          <p:cNvSpPr>
            <a:spLocks noChangeArrowheads="1"/>
          </p:cNvSpPr>
          <p:nvPr/>
        </p:nvSpPr>
        <p:spPr bwMode="auto">
          <a:xfrm>
            <a:off x="6515101" y="38100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75" name="Rectangle 29"/>
          <p:cNvSpPr>
            <a:spLocks noChangeArrowheads="1"/>
          </p:cNvSpPr>
          <p:nvPr/>
        </p:nvSpPr>
        <p:spPr bwMode="auto">
          <a:xfrm>
            <a:off x="5867401" y="4114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76" name="Rectangle 30"/>
          <p:cNvSpPr>
            <a:spLocks noChangeArrowheads="1"/>
          </p:cNvSpPr>
          <p:nvPr/>
        </p:nvSpPr>
        <p:spPr bwMode="auto">
          <a:xfrm>
            <a:off x="5562601" y="45720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77" name="Rectangle 31"/>
          <p:cNvSpPr>
            <a:spLocks noChangeArrowheads="1"/>
          </p:cNvSpPr>
          <p:nvPr/>
        </p:nvSpPr>
        <p:spPr bwMode="auto">
          <a:xfrm>
            <a:off x="5676901" y="41910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78" name="Rectangle 32"/>
          <p:cNvSpPr>
            <a:spLocks noChangeArrowheads="1"/>
          </p:cNvSpPr>
          <p:nvPr/>
        </p:nvSpPr>
        <p:spPr bwMode="auto">
          <a:xfrm>
            <a:off x="5257801" y="4495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79" name="Rectangle 33"/>
          <p:cNvSpPr>
            <a:spLocks noChangeArrowheads="1"/>
          </p:cNvSpPr>
          <p:nvPr/>
        </p:nvSpPr>
        <p:spPr bwMode="auto">
          <a:xfrm>
            <a:off x="5181601" y="4114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80" name="Rectangle 34"/>
          <p:cNvSpPr>
            <a:spLocks noChangeArrowheads="1"/>
          </p:cNvSpPr>
          <p:nvPr/>
        </p:nvSpPr>
        <p:spPr bwMode="auto">
          <a:xfrm>
            <a:off x="5600701" y="30099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81" name="Rectangle 35"/>
          <p:cNvSpPr>
            <a:spLocks noChangeArrowheads="1"/>
          </p:cNvSpPr>
          <p:nvPr/>
        </p:nvSpPr>
        <p:spPr bwMode="auto">
          <a:xfrm>
            <a:off x="4495801" y="44196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82" name="Rectangle 36"/>
          <p:cNvSpPr>
            <a:spLocks noChangeArrowheads="1"/>
          </p:cNvSpPr>
          <p:nvPr/>
        </p:nvSpPr>
        <p:spPr bwMode="auto">
          <a:xfrm>
            <a:off x="4876801" y="46482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83" name="Rectangle 37"/>
          <p:cNvSpPr>
            <a:spLocks noChangeArrowheads="1"/>
          </p:cNvSpPr>
          <p:nvPr/>
        </p:nvSpPr>
        <p:spPr bwMode="auto">
          <a:xfrm>
            <a:off x="4419601" y="4876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84" name="Rectangle 38"/>
          <p:cNvSpPr>
            <a:spLocks noChangeArrowheads="1"/>
          </p:cNvSpPr>
          <p:nvPr/>
        </p:nvSpPr>
        <p:spPr bwMode="auto">
          <a:xfrm>
            <a:off x="4572001" y="4114801"/>
            <a:ext cx="92075" cy="9207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4785" name="AutoShape 39"/>
          <p:cNvSpPr>
            <a:spLocks noChangeArrowheads="1"/>
          </p:cNvSpPr>
          <p:nvPr/>
        </p:nvSpPr>
        <p:spPr bwMode="auto">
          <a:xfrm>
            <a:off x="7924801" y="2590801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86" name="AutoShape 40"/>
          <p:cNvSpPr>
            <a:spLocks noChangeArrowheads="1"/>
          </p:cNvSpPr>
          <p:nvPr/>
        </p:nvSpPr>
        <p:spPr bwMode="auto">
          <a:xfrm>
            <a:off x="8015289" y="3124201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87" name="AutoShape 41"/>
          <p:cNvSpPr>
            <a:spLocks noChangeArrowheads="1"/>
          </p:cNvSpPr>
          <p:nvPr/>
        </p:nvSpPr>
        <p:spPr bwMode="auto">
          <a:xfrm>
            <a:off x="7488239" y="2917826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88" name="AutoShape 42"/>
          <p:cNvSpPr>
            <a:spLocks noChangeArrowheads="1"/>
          </p:cNvSpPr>
          <p:nvPr/>
        </p:nvSpPr>
        <p:spPr bwMode="auto">
          <a:xfrm>
            <a:off x="7589839" y="2560639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89" name="AutoShape 43"/>
          <p:cNvSpPr>
            <a:spLocks noChangeArrowheads="1"/>
          </p:cNvSpPr>
          <p:nvPr/>
        </p:nvSpPr>
        <p:spPr bwMode="auto">
          <a:xfrm>
            <a:off x="8382001" y="3032126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90" name="AutoShape 44"/>
          <p:cNvSpPr>
            <a:spLocks noChangeArrowheads="1"/>
          </p:cNvSpPr>
          <p:nvPr/>
        </p:nvSpPr>
        <p:spPr bwMode="auto">
          <a:xfrm>
            <a:off x="7578726" y="3413126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91" name="AutoShape 45"/>
          <p:cNvSpPr>
            <a:spLocks noChangeArrowheads="1"/>
          </p:cNvSpPr>
          <p:nvPr/>
        </p:nvSpPr>
        <p:spPr bwMode="auto">
          <a:xfrm>
            <a:off x="7010401" y="3170239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92" name="AutoShape 46"/>
          <p:cNvSpPr>
            <a:spLocks noChangeArrowheads="1"/>
          </p:cNvSpPr>
          <p:nvPr/>
        </p:nvSpPr>
        <p:spPr bwMode="auto">
          <a:xfrm>
            <a:off x="7305676" y="3086101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93" name="AutoShape 47"/>
          <p:cNvSpPr>
            <a:spLocks noChangeArrowheads="1"/>
          </p:cNvSpPr>
          <p:nvPr/>
        </p:nvSpPr>
        <p:spPr bwMode="auto">
          <a:xfrm>
            <a:off x="7100889" y="2865439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94" name="AutoShape 48"/>
          <p:cNvSpPr>
            <a:spLocks noChangeArrowheads="1"/>
          </p:cNvSpPr>
          <p:nvPr/>
        </p:nvSpPr>
        <p:spPr bwMode="auto">
          <a:xfrm>
            <a:off x="7305676" y="3505201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95" name="AutoShape 49"/>
          <p:cNvSpPr>
            <a:spLocks noChangeArrowheads="1"/>
          </p:cNvSpPr>
          <p:nvPr/>
        </p:nvSpPr>
        <p:spPr bwMode="auto">
          <a:xfrm>
            <a:off x="8259764" y="2347914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96" name="AutoShape 50"/>
          <p:cNvSpPr>
            <a:spLocks noChangeArrowheads="1"/>
          </p:cNvSpPr>
          <p:nvPr/>
        </p:nvSpPr>
        <p:spPr bwMode="auto">
          <a:xfrm>
            <a:off x="8259764" y="1966914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97" name="AutoShape 51"/>
          <p:cNvSpPr>
            <a:spLocks noChangeArrowheads="1"/>
          </p:cNvSpPr>
          <p:nvPr/>
        </p:nvSpPr>
        <p:spPr bwMode="auto">
          <a:xfrm>
            <a:off x="8899526" y="2682876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98" name="AutoShape 52"/>
          <p:cNvSpPr>
            <a:spLocks noChangeArrowheads="1"/>
          </p:cNvSpPr>
          <p:nvPr/>
        </p:nvSpPr>
        <p:spPr bwMode="auto">
          <a:xfrm>
            <a:off x="8564564" y="2378076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4799" name="AutoShape 53"/>
          <p:cNvSpPr>
            <a:spLocks noChangeArrowheads="1"/>
          </p:cNvSpPr>
          <p:nvPr/>
        </p:nvSpPr>
        <p:spPr bwMode="auto">
          <a:xfrm>
            <a:off x="8229601" y="2560639"/>
            <a:ext cx="155575" cy="155575"/>
          </a:xfrm>
          <a:prstGeom prst="triangle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3536" name="Line 10"/>
          <p:cNvSpPr>
            <a:spLocks noChangeShapeType="1"/>
          </p:cNvSpPr>
          <p:nvPr/>
        </p:nvSpPr>
        <p:spPr bwMode="auto">
          <a:xfrm>
            <a:off x="7010400" y="2347913"/>
            <a:ext cx="0" cy="3505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37" name="Text Box 25"/>
          <p:cNvSpPr txBox="1">
            <a:spLocks noChangeArrowheads="1"/>
          </p:cNvSpPr>
          <p:nvPr/>
        </p:nvSpPr>
        <p:spPr bwMode="auto">
          <a:xfrm>
            <a:off x="6400800" y="1752601"/>
            <a:ext cx="137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2F2B20"/>
                </a:solidFill>
                <a:latin typeface="Calibri" charset="0"/>
              </a:rPr>
              <a:t>Participation cut point</a:t>
            </a:r>
          </a:p>
        </p:txBody>
      </p:sp>
      <p:sp>
        <p:nvSpPr>
          <p:cNvPr id="74803" name="AutoShape 20"/>
          <p:cNvSpPr>
            <a:spLocks noChangeArrowheads="1"/>
          </p:cNvSpPr>
          <p:nvPr/>
        </p:nvSpPr>
        <p:spPr bwMode="auto">
          <a:xfrm>
            <a:off x="7010400" y="4648200"/>
            <a:ext cx="13716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Not Eligible</a:t>
            </a:r>
          </a:p>
        </p:txBody>
      </p:sp>
      <p:sp>
        <p:nvSpPr>
          <p:cNvPr id="74804" name="AutoShape 21"/>
          <p:cNvSpPr>
            <a:spLocks noChangeArrowheads="1"/>
          </p:cNvSpPr>
          <p:nvPr/>
        </p:nvSpPr>
        <p:spPr bwMode="auto">
          <a:xfrm>
            <a:off x="5638800" y="5029200"/>
            <a:ext cx="1371600" cy="609600"/>
          </a:xfrm>
          <a:prstGeom prst="leftArrow">
            <a:avLst>
              <a:gd name="adj1" fmla="val 50000"/>
              <a:gd name="adj2" fmla="val 56250"/>
            </a:avLst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Eligible</a:t>
            </a:r>
          </a:p>
        </p:txBody>
      </p:sp>
      <p:sp>
        <p:nvSpPr>
          <p:cNvPr id="54" name="Rectangle 2"/>
          <p:cNvSpPr txBox="1">
            <a:spLocks noChangeArrowheads="1"/>
          </p:cNvSpPr>
          <p:nvPr/>
        </p:nvSpPr>
        <p:spPr>
          <a:xfrm>
            <a:off x="1981200" y="452438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Regression Discontinuity - Baseline</a:t>
            </a:r>
          </a:p>
        </p:txBody>
      </p:sp>
    </p:spTree>
    <p:extLst>
      <p:ext uri="{BB962C8B-B14F-4D97-AF65-F5344CB8AC3E}">
        <p14:creationId xmlns:p14="http://schemas.microsoft.com/office/powerpoint/2010/main" val="1975523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Line 5"/>
          <p:cNvSpPr>
            <a:spLocks noChangeShapeType="1"/>
          </p:cNvSpPr>
          <p:nvPr/>
        </p:nvSpPr>
        <p:spPr bwMode="auto">
          <a:xfrm>
            <a:off x="4038600" y="1966913"/>
            <a:ext cx="0" cy="388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6" name="Line 6"/>
          <p:cNvSpPr>
            <a:spLocks noChangeShapeType="1"/>
          </p:cNvSpPr>
          <p:nvPr/>
        </p:nvSpPr>
        <p:spPr bwMode="auto">
          <a:xfrm>
            <a:off x="4038600" y="5853113"/>
            <a:ext cx="548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7" name="Text Box 7"/>
          <p:cNvSpPr txBox="1">
            <a:spLocks noChangeArrowheads="1"/>
          </p:cNvSpPr>
          <p:nvPr/>
        </p:nvSpPr>
        <p:spPr bwMode="auto">
          <a:xfrm>
            <a:off x="2895600" y="18288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1800">
                <a:latin typeface="Calibri" charset="0"/>
              </a:rPr>
              <a:t>Outcome</a:t>
            </a:r>
          </a:p>
        </p:txBody>
      </p:sp>
      <p:sp>
        <p:nvSpPr>
          <p:cNvPr id="67588" name="Text Box 8"/>
          <p:cNvSpPr txBox="1">
            <a:spLocks noChangeArrowheads="1"/>
          </p:cNvSpPr>
          <p:nvPr/>
        </p:nvSpPr>
        <p:spPr bwMode="auto">
          <a:xfrm>
            <a:off x="4876800" y="5929313"/>
            <a:ext cx="335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x-none" sz="1800">
                <a:latin typeface="Calibri" charset="0"/>
              </a:rPr>
              <a:t>Program eligibility criteria</a:t>
            </a:r>
          </a:p>
        </p:txBody>
      </p:sp>
      <p:sp>
        <p:nvSpPr>
          <p:cNvPr id="67589" name="Line 9"/>
          <p:cNvSpPr>
            <a:spLocks noChangeShapeType="1"/>
          </p:cNvSpPr>
          <p:nvPr/>
        </p:nvSpPr>
        <p:spPr bwMode="auto">
          <a:xfrm flipV="1">
            <a:off x="4038600" y="4302125"/>
            <a:ext cx="297180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0" name="Line 17"/>
          <p:cNvSpPr>
            <a:spLocks noChangeShapeType="1"/>
          </p:cNvSpPr>
          <p:nvPr/>
        </p:nvSpPr>
        <p:spPr bwMode="auto">
          <a:xfrm flipV="1">
            <a:off x="7010400" y="2590800"/>
            <a:ext cx="1981200" cy="914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1" name="Text Box 30"/>
          <p:cNvSpPr txBox="1">
            <a:spLocks noChangeArrowheads="1"/>
          </p:cNvSpPr>
          <p:nvPr/>
        </p:nvSpPr>
        <p:spPr bwMode="auto">
          <a:xfrm>
            <a:off x="1736725" y="6477000"/>
            <a:ext cx="5843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1400">
                <a:latin typeface="Calibri" charset="0"/>
              </a:rPr>
              <a:t>Martinez S. Perspectives on Impact Evaluation Conference, Cairo, Egypt; 2009.</a:t>
            </a:r>
          </a:p>
        </p:txBody>
      </p:sp>
      <p:sp>
        <p:nvSpPr>
          <p:cNvPr id="67592" name="Rectangle 14"/>
          <p:cNvSpPr>
            <a:spLocks noChangeArrowheads="1"/>
          </p:cNvSpPr>
          <p:nvPr/>
        </p:nvSpPr>
        <p:spPr bwMode="auto">
          <a:xfrm>
            <a:off x="5600701" y="45307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593" name="Rectangle 15"/>
          <p:cNvSpPr>
            <a:spLocks noChangeArrowheads="1"/>
          </p:cNvSpPr>
          <p:nvPr/>
        </p:nvSpPr>
        <p:spPr bwMode="auto">
          <a:xfrm>
            <a:off x="6172201" y="38449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594" name="Rectangle 16"/>
          <p:cNvSpPr>
            <a:spLocks noChangeArrowheads="1"/>
          </p:cNvSpPr>
          <p:nvPr/>
        </p:nvSpPr>
        <p:spPr bwMode="auto">
          <a:xfrm>
            <a:off x="6286501" y="41878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595" name="Rectangle 17"/>
          <p:cNvSpPr>
            <a:spLocks noChangeArrowheads="1"/>
          </p:cNvSpPr>
          <p:nvPr/>
        </p:nvSpPr>
        <p:spPr bwMode="auto">
          <a:xfrm>
            <a:off x="6477001" y="40735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596" name="Rectangle 18"/>
          <p:cNvSpPr>
            <a:spLocks noChangeArrowheads="1"/>
          </p:cNvSpPr>
          <p:nvPr/>
        </p:nvSpPr>
        <p:spPr bwMode="auto">
          <a:xfrm>
            <a:off x="6629401" y="42259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597" name="Rectangle 19"/>
          <p:cNvSpPr>
            <a:spLocks noChangeArrowheads="1"/>
          </p:cNvSpPr>
          <p:nvPr/>
        </p:nvSpPr>
        <p:spPr bwMode="auto">
          <a:xfrm>
            <a:off x="6781801" y="43783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598" name="Rectangle 20"/>
          <p:cNvSpPr>
            <a:spLocks noChangeArrowheads="1"/>
          </p:cNvSpPr>
          <p:nvPr/>
        </p:nvSpPr>
        <p:spPr bwMode="auto">
          <a:xfrm>
            <a:off x="6591301" y="47593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599" name="Rectangle 21"/>
          <p:cNvSpPr>
            <a:spLocks noChangeArrowheads="1"/>
          </p:cNvSpPr>
          <p:nvPr/>
        </p:nvSpPr>
        <p:spPr bwMode="auto">
          <a:xfrm>
            <a:off x="6019801" y="48355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00" name="Rectangle 22"/>
          <p:cNvSpPr>
            <a:spLocks noChangeArrowheads="1"/>
          </p:cNvSpPr>
          <p:nvPr/>
        </p:nvSpPr>
        <p:spPr bwMode="auto">
          <a:xfrm>
            <a:off x="5943601" y="42640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01" name="Rectangle 23"/>
          <p:cNvSpPr>
            <a:spLocks noChangeArrowheads="1"/>
          </p:cNvSpPr>
          <p:nvPr/>
        </p:nvSpPr>
        <p:spPr bwMode="auto">
          <a:xfrm>
            <a:off x="5334001" y="47212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02" name="Rectangle 24"/>
          <p:cNvSpPr>
            <a:spLocks noChangeArrowheads="1"/>
          </p:cNvSpPr>
          <p:nvPr/>
        </p:nvSpPr>
        <p:spPr bwMode="auto">
          <a:xfrm>
            <a:off x="6629401" y="39211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03" name="Rectangle 25"/>
          <p:cNvSpPr>
            <a:spLocks noChangeArrowheads="1"/>
          </p:cNvSpPr>
          <p:nvPr/>
        </p:nvSpPr>
        <p:spPr bwMode="auto">
          <a:xfrm>
            <a:off x="6096001" y="44545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04" name="Rectangle 26"/>
          <p:cNvSpPr>
            <a:spLocks noChangeArrowheads="1"/>
          </p:cNvSpPr>
          <p:nvPr/>
        </p:nvSpPr>
        <p:spPr bwMode="auto">
          <a:xfrm>
            <a:off x="6362701" y="48355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05" name="Rectangle 27"/>
          <p:cNvSpPr>
            <a:spLocks noChangeArrowheads="1"/>
          </p:cNvSpPr>
          <p:nvPr/>
        </p:nvSpPr>
        <p:spPr bwMode="auto">
          <a:xfrm>
            <a:off x="6743701" y="46450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06" name="Rectangle 28"/>
          <p:cNvSpPr>
            <a:spLocks noChangeArrowheads="1"/>
          </p:cNvSpPr>
          <p:nvPr/>
        </p:nvSpPr>
        <p:spPr bwMode="auto">
          <a:xfrm>
            <a:off x="6515101" y="46069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07" name="Rectangle 29"/>
          <p:cNvSpPr>
            <a:spLocks noChangeArrowheads="1"/>
          </p:cNvSpPr>
          <p:nvPr/>
        </p:nvSpPr>
        <p:spPr bwMode="auto">
          <a:xfrm>
            <a:off x="5867401" y="49117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08" name="Rectangle 30"/>
          <p:cNvSpPr>
            <a:spLocks noChangeArrowheads="1"/>
          </p:cNvSpPr>
          <p:nvPr/>
        </p:nvSpPr>
        <p:spPr bwMode="auto">
          <a:xfrm>
            <a:off x="5562601" y="53689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09" name="Rectangle 31"/>
          <p:cNvSpPr>
            <a:spLocks noChangeArrowheads="1"/>
          </p:cNvSpPr>
          <p:nvPr/>
        </p:nvSpPr>
        <p:spPr bwMode="auto">
          <a:xfrm>
            <a:off x="5676901" y="49879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10" name="Rectangle 32"/>
          <p:cNvSpPr>
            <a:spLocks noChangeArrowheads="1"/>
          </p:cNvSpPr>
          <p:nvPr/>
        </p:nvSpPr>
        <p:spPr bwMode="auto">
          <a:xfrm>
            <a:off x="5257801" y="52927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11" name="Rectangle 33"/>
          <p:cNvSpPr>
            <a:spLocks noChangeArrowheads="1"/>
          </p:cNvSpPr>
          <p:nvPr/>
        </p:nvSpPr>
        <p:spPr bwMode="auto">
          <a:xfrm>
            <a:off x="5181601" y="49117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12" name="Rectangle 34"/>
          <p:cNvSpPr>
            <a:spLocks noChangeArrowheads="1"/>
          </p:cNvSpPr>
          <p:nvPr/>
        </p:nvSpPr>
        <p:spPr bwMode="auto">
          <a:xfrm>
            <a:off x="5600701" y="38068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13" name="Rectangle 35"/>
          <p:cNvSpPr>
            <a:spLocks noChangeArrowheads="1"/>
          </p:cNvSpPr>
          <p:nvPr/>
        </p:nvSpPr>
        <p:spPr bwMode="auto">
          <a:xfrm>
            <a:off x="4495801" y="52165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14" name="Rectangle 36"/>
          <p:cNvSpPr>
            <a:spLocks noChangeArrowheads="1"/>
          </p:cNvSpPr>
          <p:nvPr/>
        </p:nvSpPr>
        <p:spPr bwMode="auto">
          <a:xfrm>
            <a:off x="4876801" y="54451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15" name="Rectangle 37"/>
          <p:cNvSpPr>
            <a:spLocks noChangeArrowheads="1"/>
          </p:cNvSpPr>
          <p:nvPr/>
        </p:nvSpPr>
        <p:spPr bwMode="auto">
          <a:xfrm>
            <a:off x="4419601" y="56737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16" name="Rectangle 38"/>
          <p:cNvSpPr>
            <a:spLocks noChangeArrowheads="1"/>
          </p:cNvSpPr>
          <p:nvPr/>
        </p:nvSpPr>
        <p:spPr bwMode="auto">
          <a:xfrm>
            <a:off x="4572001" y="4911726"/>
            <a:ext cx="92075" cy="9207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17" name="AutoShape 39"/>
          <p:cNvSpPr>
            <a:spLocks noChangeArrowheads="1"/>
          </p:cNvSpPr>
          <p:nvPr/>
        </p:nvSpPr>
        <p:spPr bwMode="auto">
          <a:xfrm>
            <a:off x="7924801" y="2590801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18" name="AutoShape 40"/>
          <p:cNvSpPr>
            <a:spLocks noChangeArrowheads="1"/>
          </p:cNvSpPr>
          <p:nvPr/>
        </p:nvSpPr>
        <p:spPr bwMode="auto">
          <a:xfrm>
            <a:off x="8015289" y="3124201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19" name="AutoShape 41"/>
          <p:cNvSpPr>
            <a:spLocks noChangeArrowheads="1"/>
          </p:cNvSpPr>
          <p:nvPr/>
        </p:nvSpPr>
        <p:spPr bwMode="auto">
          <a:xfrm>
            <a:off x="7488239" y="2917826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20" name="AutoShape 42"/>
          <p:cNvSpPr>
            <a:spLocks noChangeArrowheads="1"/>
          </p:cNvSpPr>
          <p:nvPr/>
        </p:nvSpPr>
        <p:spPr bwMode="auto">
          <a:xfrm>
            <a:off x="7589839" y="2560639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21" name="AutoShape 43"/>
          <p:cNvSpPr>
            <a:spLocks noChangeArrowheads="1"/>
          </p:cNvSpPr>
          <p:nvPr/>
        </p:nvSpPr>
        <p:spPr bwMode="auto">
          <a:xfrm>
            <a:off x="8382001" y="3032126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22" name="AutoShape 44"/>
          <p:cNvSpPr>
            <a:spLocks noChangeArrowheads="1"/>
          </p:cNvSpPr>
          <p:nvPr/>
        </p:nvSpPr>
        <p:spPr bwMode="auto">
          <a:xfrm>
            <a:off x="7578726" y="3413126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23" name="AutoShape 45"/>
          <p:cNvSpPr>
            <a:spLocks noChangeArrowheads="1"/>
          </p:cNvSpPr>
          <p:nvPr/>
        </p:nvSpPr>
        <p:spPr bwMode="auto">
          <a:xfrm>
            <a:off x="7010401" y="3170239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24" name="AutoShape 46"/>
          <p:cNvSpPr>
            <a:spLocks noChangeArrowheads="1"/>
          </p:cNvSpPr>
          <p:nvPr/>
        </p:nvSpPr>
        <p:spPr bwMode="auto">
          <a:xfrm>
            <a:off x="7305676" y="3086101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25" name="AutoShape 47"/>
          <p:cNvSpPr>
            <a:spLocks noChangeArrowheads="1"/>
          </p:cNvSpPr>
          <p:nvPr/>
        </p:nvSpPr>
        <p:spPr bwMode="auto">
          <a:xfrm>
            <a:off x="7100889" y="2865439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26" name="AutoShape 48"/>
          <p:cNvSpPr>
            <a:spLocks noChangeArrowheads="1"/>
          </p:cNvSpPr>
          <p:nvPr/>
        </p:nvSpPr>
        <p:spPr bwMode="auto">
          <a:xfrm>
            <a:off x="7305676" y="3505201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27" name="AutoShape 49"/>
          <p:cNvSpPr>
            <a:spLocks noChangeArrowheads="1"/>
          </p:cNvSpPr>
          <p:nvPr/>
        </p:nvSpPr>
        <p:spPr bwMode="auto">
          <a:xfrm>
            <a:off x="8259764" y="2347914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28" name="AutoShape 50"/>
          <p:cNvSpPr>
            <a:spLocks noChangeArrowheads="1"/>
          </p:cNvSpPr>
          <p:nvPr/>
        </p:nvSpPr>
        <p:spPr bwMode="auto">
          <a:xfrm>
            <a:off x="8259764" y="1966914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29" name="AutoShape 51"/>
          <p:cNvSpPr>
            <a:spLocks noChangeArrowheads="1"/>
          </p:cNvSpPr>
          <p:nvPr/>
        </p:nvSpPr>
        <p:spPr bwMode="auto">
          <a:xfrm>
            <a:off x="8899526" y="2682876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30" name="AutoShape 52"/>
          <p:cNvSpPr>
            <a:spLocks noChangeArrowheads="1"/>
          </p:cNvSpPr>
          <p:nvPr/>
        </p:nvSpPr>
        <p:spPr bwMode="auto">
          <a:xfrm>
            <a:off x="8564564" y="2378076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67631" name="AutoShape 53"/>
          <p:cNvSpPr>
            <a:spLocks noChangeArrowheads="1"/>
          </p:cNvSpPr>
          <p:nvPr/>
        </p:nvSpPr>
        <p:spPr bwMode="auto">
          <a:xfrm>
            <a:off x="8229601" y="2560639"/>
            <a:ext cx="155575" cy="1555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>
              <a:solidFill>
                <a:srgbClr val="0000FF"/>
              </a:solidFill>
            </a:endParaRP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>
          <a:xfrm>
            <a:off x="1981200" y="452438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Regression Discontinuity</a:t>
            </a:r>
          </a:p>
        </p:txBody>
      </p:sp>
      <p:sp>
        <p:nvSpPr>
          <p:cNvPr id="67633" name="Line 10"/>
          <p:cNvSpPr>
            <a:spLocks noChangeShapeType="1"/>
          </p:cNvSpPr>
          <p:nvPr/>
        </p:nvSpPr>
        <p:spPr bwMode="auto">
          <a:xfrm>
            <a:off x="7010400" y="2347913"/>
            <a:ext cx="0" cy="3505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34" name="Text Box 25"/>
          <p:cNvSpPr txBox="1">
            <a:spLocks noChangeArrowheads="1"/>
          </p:cNvSpPr>
          <p:nvPr/>
        </p:nvSpPr>
        <p:spPr bwMode="auto">
          <a:xfrm>
            <a:off x="6400800" y="1752601"/>
            <a:ext cx="137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x-none" sz="1600">
                <a:solidFill>
                  <a:srgbClr val="2F2B20"/>
                </a:solidFill>
                <a:latin typeface="Calibri" charset="0"/>
              </a:rPr>
              <a:t>Participation cut point</a:t>
            </a:r>
          </a:p>
        </p:txBody>
      </p:sp>
      <p:sp>
        <p:nvSpPr>
          <p:cNvPr id="67635" name="AutoShape 20"/>
          <p:cNvSpPr>
            <a:spLocks noChangeArrowheads="1"/>
          </p:cNvSpPr>
          <p:nvPr/>
        </p:nvSpPr>
        <p:spPr bwMode="auto">
          <a:xfrm>
            <a:off x="7010400" y="4648200"/>
            <a:ext cx="13716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latin typeface="Calibri" charset="0"/>
              </a:rPr>
              <a:t>Not Eligible</a:t>
            </a:r>
          </a:p>
        </p:txBody>
      </p:sp>
      <p:sp>
        <p:nvSpPr>
          <p:cNvPr id="67636" name="AutoShape 21"/>
          <p:cNvSpPr>
            <a:spLocks noChangeArrowheads="1"/>
          </p:cNvSpPr>
          <p:nvPr/>
        </p:nvSpPr>
        <p:spPr bwMode="auto">
          <a:xfrm>
            <a:off x="5638800" y="5029200"/>
            <a:ext cx="1371600" cy="609600"/>
          </a:xfrm>
          <a:prstGeom prst="leftArrow">
            <a:avLst>
              <a:gd name="adj1" fmla="val 50000"/>
              <a:gd name="adj2" fmla="val 56250"/>
            </a:avLst>
          </a:prstGeom>
          <a:solidFill>
            <a:srgbClr val="FFE54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latin typeface="Calibri" charset="0"/>
              </a:rPr>
              <a:t>Eligible</a:t>
            </a:r>
          </a:p>
        </p:txBody>
      </p:sp>
      <p:sp>
        <p:nvSpPr>
          <p:cNvPr id="67637" name="AutoShape 54"/>
          <p:cNvSpPr>
            <a:spLocks/>
          </p:cNvSpPr>
          <p:nvPr/>
        </p:nvSpPr>
        <p:spPr bwMode="auto">
          <a:xfrm>
            <a:off x="6978650" y="3568700"/>
            <a:ext cx="482600" cy="630238"/>
          </a:xfrm>
          <a:prstGeom prst="rightBrace">
            <a:avLst>
              <a:gd name="adj1" fmla="val 12987"/>
              <a:gd name="adj2" fmla="val 47731"/>
            </a:avLst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67638" name="Text Box 23"/>
          <p:cNvSpPr txBox="1">
            <a:spLocks noChangeArrowheads="1"/>
          </p:cNvSpPr>
          <p:nvPr/>
        </p:nvSpPr>
        <p:spPr bwMode="auto">
          <a:xfrm>
            <a:off x="7485063" y="3656013"/>
            <a:ext cx="1828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x-none" sz="2800">
                <a:latin typeface="Calibri" charset="0"/>
              </a:rPr>
              <a:t>Impact</a:t>
            </a:r>
          </a:p>
        </p:txBody>
      </p:sp>
      <p:sp>
        <p:nvSpPr>
          <p:cNvPr id="2" name="Oval 1"/>
          <p:cNvSpPr/>
          <p:nvPr/>
        </p:nvSpPr>
        <p:spPr>
          <a:xfrm>
            <a:off x="6019801" y="2503488"/>
            <a:ext cx="1990725" cy="2468562"/>
          </a:xfrm>
          <a:prstGeom prst="ellipse">
            <a:avLst/>
          </a:prstGeom>
          <a:noFill/>
          <a:ln w="38100">
            <a:solidFill>
              <a:srgbClr val="F97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10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from HIV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Does eligibility for ART affect retention?</a:t>
            </a:r>
          </a:p>
          <a:p>
            <a:r>
              <a:rPr lang="en-US" dirty="0"/>
              <a:t>Exploit 350 /</a:t>
            </a:r>
            <a:r>
              <a:rPr lang="en-US" dirty="0" err="1"/>
              <a:t>ul</a:t>
            </a:r>
            <a:r>
              <a:rPr lang="en-US" dirty="0"/>
              <a:t> cuff off for ART eligibility</a:t>
            </a:r>
          </a:p>
          <a:p>
            <a:r>
              <a:rPr lang="en-US" dirty="0"/>
              <a:t>CD4 of 300 /</a:t>
            </a:r>
            <a:r>
              <a:rPr lang="en-US" dirty="0" err="1"/>
              <a:t>ul</a:t>
            </a:r>
            <a:r>
              <a:rPr lang="en-US" dirty="0"/>
              <a:t> not that different than 400 /</a:t>
            </a:r>
            <a:r>
              <a:rPr lang="en-US" dirty="0" err="1"/>
              <a:t>ul</a:t>
            </a:r>
            <a:r>
              <a:rPr lang="en-US" dirty="0"/>
              <a:t> at presentation</a:t>
            </a:r>
          </a:p>
          <a:p>
            <a:pPr lvl="1"/>
            <a:r>
              <a:rPr lang="en-US" dirty="0"/>
              <a:t>Measurement error</a:t>
            </a:r>
          </a:p>
          <a:p>
            <a:pPr lvl="1"/>
            <a:r>
              <a:rPr lang="en-US" dirty="0"/>
              <a:t>Diurnal variable</a:t>
            </a:r>
          </a:p>
          <a:p>
            <a:r>
              <a:rPr lang="en-US" dirty="0"/>
              <a:t>So whether you were above or below 350 /</a:t>
            </a:r>
            <a:r>
              <a:rPr lang="en-US" dirty="0" err="1"/>
              <a:t>ul</a:t>
            </a:r>
            <a:r>
              <a:rPr lang="en-US" dirty="0"/>
              <a:t> at presentation is pretty arbitrary</a:t>
            </a:r>
          </a:p>
          <a:p>
            <a:pPr lvl="1"/>
            <a:r>
              <a:rPr lang="en-US" dirty="0"/>
              <a:t>Not a result of things that can also effect retention</a:t>
            </a:r>
          </a:p>
          <a:p>
            <a:r>
              <a:rPr lang="en-US" dirty="0"/>
              <a:t>People around that threshold “as if” randomized to eligibility </a:t>
            </a:r>
          </a:p>
          <a:p>
            <a:r>
              <a:rPr lang="en-US" dirty="0"/>
              <a:t>Is there a difference in retention?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58288" y="6372225"/>
            <a:ext cx="1541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Bor</a:t>
            </a:r>
            <a:r>
              <a:rPr lang="en-US" dirty="0"/>
              <a:t> CROI 2015</a:t>
            </a:r>
          </a:p>
        </p:txBody>
      </p:sp>
    </p:spTree>
    <p:extLst>
      <p:ext uri="{BB962C8B-B14F-4D97-AF65-F5344CB8AC3E}">
        <p14:creationId xmlns:p14="http://schemas.microsoft.com/office/powerpoint/2010/main" val="4649667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52" y="471488"/>
            <a:ext cx="9037495" cy="5928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14021" y="6399675"/>
            <a:ext cx="211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Jacob </a:t>
            </a:r>
            <a:r>
              <a:rPr lang="en-US" dirty="0" err="1"/>
              <a:t>Bor</a:t>
            </a:r>
            <a:r>
              <a:rPr lang="en-US" dirty="0"/>
              <a:t> CROI 2015</a:t>
            </a:r>
          </a:p>
        </p:txBody>
      </p:sp>
    </p:spTree>
    <p:extLst>
      <p:ext uri="{BB962C8B-B14F-4D97-AF65-F5344CB8AC3E}">
        <p14:creationId xmlns:p14="http://schemas.microsoft.com/office/powerpoint/2010/main" val="1636603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designs to understand “real world”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established that the behavior of “real world” systems and individuals drives use of evidence-based interventions for health</a:t>
            </a:r>
          </a:p>
          <a:p>
            <a:r>
              <a:rPr lang="en-US" dirty="0"/>
              <a:t>Understanding those behaviors are important</a:t>
            </a:r>
          </a:p>
          <a:p>
            <a:r>
              <a:rPr lang="en-US" i="1" dirty="0"/>
              <a:t>What kinds of designs allow us to understand implementation in the “real world” and what kinds of designs get in the way?</a:t>
            </a:r>
          </a:p>
        </p:txBody>
      </p:sp>
    </p:spTree>
    <p:extLst>
      <p:ext uri="{BB962C8B-B14F-4D97-AF65-F5344CB8AC3E}">
        <p14:creationId xmlns:p14="http://schemas.microsoft.com/office/powerpoint/2010/main" val="419624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Stepped Wedge Cluster Randomized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Rationale </a:t>
            </a:r>
          </a:p>
          <a:p>
            <a:pPr lvl="1"/>
            <a:r>
              <a:rPr lang="en-US" dirty="0"/>
              <a:t>Reconciles policy maker constraints with rigorous evaluation</a:t>
            </a:r>
          </a:p>
          <a:p>
            <a:pPr lvl="1"/>
            <a:r>
              <a:rPr lang="en-US" dirty="0"/>
              <a:t>There is not equipoise scientifically or politically</a:t>
            </a:r>
          </a:p>
          <a:p>
            <a:pPr lvl="1"/>
            <a:r>
              <a:rPr lang="en-US" dirty="0"/>
              <a:t>Or you can’t implement every where at once</a:t>
            </a:r>
          </a:p>
          <a:p>
            <a:pPr lvl="1"/>
            <a:r>
              <a:rPr lang="en-US" dirty="0"/>
              <a:t>Finally when you have numerous potential comparators is when you want to match to obtain power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66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 on cluster level interventions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What is different about cluster level interventions?</a:t>
                </a:r>
              </a:p>
              <a:p>
                <a:pPr lvl="1"/>
                <a:r>
                  <a:rPr lang="en-US" dirty="0"/>
                  <a:t>Individuals within a cluster are more alike than across clusters</a:t>
                </a:r>
              </a:p>
              <a:p>
                <a:r>
                  <a:rPr lang="en-US" dirty="0"/>
                  <a:t>So observations are not independent</a:t>
                </a:r>
              </a:p>
              <a:p>
                <a:r>
                  <a:rPr lang="en-US" dirty="0"/>
                  <a:t>Two extremes</a:t>
                </a:r>
              </a:p>
              <a:p>
                <a:pPr lvl="1"/>
                <a:r>
                  <a:rPr lang="en-US" dirty="0"/>
                  <a:t>All observations “k” within a cluster “j “are the same (no new information from any other member of a cluster once you have one)</a:t>
                </a:r>
              </a:p>
              <a:p>
                <a:pPr lvl="1"/>
                <a:r>
                  <a:rPr lang="en-US" dirty="0"/>
                  <a:t>Observations within a cluster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𝑗𝑘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just as different from other observations in the cluster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𝑗𝑘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) </m:t>
                    </m:r>
                  </m:oMath>
                </a14:m>
                <a:r>
                  <a:rPr lang="en-US" dirty="0"/>
                  <a:t>as outside of the cluster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  <m:r>
                          <a:rPr lang="en-US" i="1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How dependent they are on the cluster determines how much like an individual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 r="-1449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481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58680" y="257307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456661" y="287079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860698" y="287079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56661" y="321103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60698" y="3211033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90575" y="344495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72967" y="386387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73075" y="419986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55847" y="419986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53932" y="4472055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26074" y="4472055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743194" y="479528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600450" y="3627831"/>
            <a:ext cx="1571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72075" y="3443165"/>
            <a:ext cx="134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Grand mean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552700" y="3026367"/>
            <a:ext cx="1571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24325" y="2841701"/>
            <a:ext cx="161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A mean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163975" y="4382740"/>
            <a:ext cx="1571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35600" y="4198074"/>
            <a:ext cx="1603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B mean</a:t>
            </a:r>
          </a:p>
        </p:txBody>
      </p:sp>
      <p:sp>
        <p:nvSpPr>
          <p:cNvPr id="25" name="Up-Down Arrow 24"/>
          <p:cNvSpPr/>
          <p:nvPr/>
        </p:nvSpPr>
        <p:spPr>
          <a:xfrm>
            <a:off x="6015038" y="2423612"/>
            <a:ext cx="300037" cy="5819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594513" y="2523165"/>
            <a:ext cx="2521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cluster variability</a:t>
            </a:r>
          </a:p>
        </p:txBody>
      </p:sp>
      <p:sp>
        <p:nvSpPr>
          <p:cNvPr id="27" name="Up-Down Arrow 26"/>
          <p:cNvSpPr/>
          <p:nvPr/>
        </p:nvSpPr>
        <p:spPr>
          <a:xfrm>
            <a:off x="8194573" y="3027234"/>
            <a:ext cx="300037" cy="5819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774048" y="3110745"/>
            <a:ext cx="266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Between cluster variability</a:t>
            </a: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Much variability between clusters (within correlation is high)</a:t>
            </a:r>
          </a:p>
        </p:txBody>
      </p:sp>
      <p:sp>
        <p:nvSpPr>
          <p:cNvPr id="30" name="Oval 29"/>
          <p:cNvSpPr/>
          <p:nvPr/>
        </p:nvSpPr>
        <p:spPr>
          <a:xfrm>
            <a:off x="1270378" y="2447523"/>
            <a:ext cx="901148" cy="13649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384060" y="3789568"/>
            <a:ext cx="901148" cy="13649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2043578" y="2326105"/>
            <a:ext cx="36920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735600" y="3026367"/>
            <a:ext cx="36920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7796" y="2978923"/>
            <a:ext cx="102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Cluster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166" y="4316825"/>
            <a:ext cx="101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Cluster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546985" y="5428034"/>
                <a:ext cx="1788759" cy="564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𝐵𝑒𝑡𝑤𝑒𝑒𝑛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985" y="5428034"/>
                <a:ext cx="1788759" cy="56477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796660" y="6105727"/>
                <a:ext cx="1272271" cy="575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𝑇𝑜𝑡𝑎𝑙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6660" y="6105727"/>
                <a:ext cx="1272271" cy="57592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>
            <a:off x="7546985" y="6105727"/>
            <a:ext cx="1788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797487" y="5747925"/>
            <a:ext cx="109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= Big</a:t>
            </a:r>
          </a:p>
        </p:txBody>
      </p:sp>
    </p:spTree>
    <p:extLst>
      <p:ext uri="{BB962C8B-B14F-4D97-AF65-F5344CB8AC3E}">
        <p14:creationId xmlns:p14="http://schemas.microsoft.com/office/powerpoint/2010/main" val="116614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58680" y="2612672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456661" y="329615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860698" y="329615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56661" y="396501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60698" y="3965010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58680" y="470928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55955" y="4210889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73075" y="495383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55847" y="495383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73075" y="552339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26074" y="552339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34634" y="606812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600450" y="4381808"/>
            <a:ext cx="1571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72075" y="4197142"/>
            <a:ext cx="134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Grand mean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552700" y="3780344"/>
            <a:ext cx="1571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24325" y="3595678"/>
            <a:ext cx="1611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A mean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163975" y="5136717"/>
            <a:ext cx="1571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35600" y="4952051"/>
            <a:ext cx="1603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B mean</a:t>
            </a:r>
          </a:p>
        </p:txBody>
      </p:sp>
      <p:sp>
        <p:nvSpPr>
          <p:cNvPr id="25" name="Up-Down Arrow 24"/>
          <p:cNvSpPr/>
          <p:nvPr/>
        </p:nvSpPr>
        <p:spPr>
          <a:xfrm>
            <a:off x="6015038" y="2612672"/>
            <a:ext cx="300037" cy="119497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537229" y="2995617"/>
            <a:ext cx="234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cluster variance</a:t>
            </a:r>
          </a:p>
        </p:txBody>
      </p:sp>
      <p:sp>
        <p:nvSpPr>
          <p:cNvPr id="27" name="Up-Down Arrow 26"/>
          <p:cNvSpPr/>
          <p:nvPr/>
        </p:nvSpPr>
        <p:spPr>
          <a:xfrm>
            <a:off x="8194573" y="3733085"/>
            <a:ext cx="300037" cy="5819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774048" y="3800554"/>
            <a:ext cx="254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Between cluster variance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 variability between clusters (more variability is within cluster)</a:t>
            </a:r>
          </a:p>
        </p:txBody>
      </p:sp>
      <p:sp>
        <p:nvSpPr>
          <p:cNvPr id="29" name="Oval 28"/>
          <p:cNvSpPr/>
          <p:nvPr/>
        </p:nvSpPr>
        <p:spPr>
          <a:xfrm>
            <a:off x="1270378" y="2447523"/>
            <a:ext cx="901148" cy="26891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416234" y="3887183"/>
            <a:ext cx="901148" cy="26891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5933986" y="3807647"/>
            <a:ext cx="2062200" cy="117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231701" y="2447523"/>
            <a:ext cx="38642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546985" y="5428034"/>
                <a:ext cx="1788759" cy="564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𝐵𝑒𝑡𝑤𝑒𝑒𝑛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985" y="5428034"/>
                <a:ext cx="1788759" cy="5647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796660" y="6105727"/>
                <a:ext cx="1272271" cy="575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𝑇𝑜𝑡𝑎𝑙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6660" y="6105727"/>
                <a:ext cx="1272271" cy="57592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>
            <a:off x="7546985" y="6105727"/>
            <a:ext cx="1788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797487" y="5747925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Smaller</a:t>
            </a:r>
          </a:p>
        </p:txBody>
      </p:sp>
    </p:spTree>
    <p:extLst>
      <p:ext uri="{BB962C8B-B14F-4D97-AF65-F5344CB8AC3E}">
        <p14:creationId xmlns:p14="http://schemas.microsoft.com/office/powerpoint/2010/main" val="180195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639541" y="255729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456661" y="305652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860698" y="305652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56661" y="372538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60698" y="372538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658680" y="4469665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55955" y="2699669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573075" y="344261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55847" y="3442617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73075" y="401217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26074" y="4012176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34634" y="4556901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600450" y="3627831"/>
            <a:ext cx="15716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72075" y="3443165"/>
            <a:ext cx="280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Grand mean is cluster mean</a:t>
            </a:r>
          </a:p>
        </p:txBody>
      </p:sp>
      <p:sp>
        <p:nvSpPr>
          <p:cNvPr id="25" name="Up-Down Arrow 24"/>
          <p:cNvSpPr/>
          <p:nvPr/>
        </p:nvSpPr>
        <p:spPr>
          <a:xfrm>
            <a:off x="5984234" y="2220934"/>
            <a:ext cx="300037" cy="119497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537229" y="2241640"/>
            <a:ext cx="389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cluster variance = total variance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60899" y="2977258"/>
            <a:ext cx="367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Between cluster variance </a:t>
            </a:r>
            <a:r>
              <a:rPr lang="en-US"/>
              <a:t>is near zero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little variability is between: within cluster variability accounts for all variability</a:t>
            </a:r>
          </a:p>
        </p:txBody>
      </p:sp>
      <p:sp>
        <p:nvSpPr>
          <p:cNvPr id="29" name="Oval 28"/>
          <p:cNvSpPr/>
          <p:nvPr/>
        </p:nvSpPr>
        <p:spPr>
          <a:xfrm>
            <a:off x="1270378" y="2447523"/>
            <a:ext cx="901148" cy="22050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396821" y="2648736"/>
            <a:ext cx="901148" cy="22050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46535" y="5684742"/>
            <a:ext cx="303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as one </a:t>
            </a:r>
            <a:r>
              <a:rPr lang="en-US"/>
              <a:t>single population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192226" y="5000204"/>
                <a:ext cx="1788759" cy="5647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𝐵𝑒𝑡𝑤𝑒𝑒𝑛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226" y="5000204"/>
                <a:ext cx="1788759" cy="5647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441901" y="5677897"/>
                <a:ext cx="1272271" cy="5759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charset="0"/>
                            </a:rPr>
                            <m:t>𝑇𝑜𝑡𝑎𝑙</m:t>
                          </m:r>
                        </m:sub>
                        <m:sup>
                          <m:r>
                            <a:rPr lang="en-US" sz="36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901" y="5677897"/>
                <a:ext cx="1272271" cy="57592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>
          <a:xfrm>
            <a:off x="6192226" y="5677897"/>
            <a:ext cx="17887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442728" y="5320095"/>
            <a:ext cx="2443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Very small</a:t>
            </a:r>
          </a:p>
        </p:txBody>
      </p:sp>
    </p:spTree>
    <p:extLst>
      <p:ext uri="{BB962C8B-B14F-4D97-AF65-F5344CB8AC3E}">
        <p14:creationId xmlns:p14="http://schemas.microsoft.com/office/powerpoint/2010/main" val="2075759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sample size and ICC 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2271117" y="3889229"/>
            <a:ext cx="216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Effective sample size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0899" y="2755153"/>
            <a:ext cx="1538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Closer to 1000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6176" y="5023304"/>
            <a:ext cx="1304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Closer to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8749" y="1819294"/>
            <a:ext cx="3022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10 clusters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100 persons in each cluster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9138" y="5659504"/>
            <a:ext cx="3306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proportion of total variability</a:t>
            </a:r>
          </a:p>
          <a:p>
            <a:pPr algn="ctr"/>
            <a:r>
              <a:rPr lang="en-US" dirty="0"/>
              <a:t> that is between cluster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910790" y="2827236"/>
            <a:ext cx="12700" cy="256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36190" y="5392636"/>
            <a:ext cx="50600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4342590" y="3220936"/>
            <a:ext cx="4102100" cy="1663700"/>
          </a:xfrm>
          <a:custGeom>
            <a:avLst/>
            <a:gdLst>
              <a:gd name="connsiteX0" fmla="*/ 0 w 4102100"/>
              <a:gd name="connsiteY0" fmla="*/ 0 h 1663700"/>
              <a:gd name="connsiteX1" fmla="*/ 711200 w 4102100"/>
              <a:gd name="connsiteY1" fmla="*/ 1066800 h 1663700"/>
              <a:gd name="connsiteX2" fmla="*/ 4102100 w 4102100"/>
              <a:gd name="connsiteY2" fmla="*/ 1663700 h 166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2100" h="1663700">
                <a:moveTo>
                  <a:pt x="0" y="0"/>
                </a:moveTo>
                <a:cubicBezTo>
                  <a:pt x="13758" y="394758"/>
                  <a:pt x="27517" y="789517"/>
                  <a:pt x="711200" y="1066800"/>
                </a:cubicBezTo>
                <a:cubicBezTo>
                  <a:pt x="1394883" y="1344083"/>
                  <a:pt x="4102100" y="1663700"/>
                  <a:pt x="4102100" y="16637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7111190" y="3220936"/>
            <a:ext cx="317500" cy="12573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740437" y="3612235"/>
            <a:ext cx="329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loss due to “design effect”</a:t>
            </a:r>
          </a:p>
        </p:txBody>
      </p:sp>
    </p:spTree>
    <p:extLst>
      <p:ext uri="{BB962C8B-B14F-4D97-AF65-F5344CB8AC3E}">
        <p14:creationId xmlns:p14="http://schemas.microsoft.com/office/powerpoint/2010/main" val="1922095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Phased implementation 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26543" y="2276273"/>
            <a:ext cx="7508504" cy="4220952"/>
            <a:chOff x="526543" y="3254193"/>
            <a:chExt cx="6193642" cy="3243031"/>
          </a:xfrm>
        </p:grpSpPr>
        <p:sp>
          <p:nvSpPr>
            <p:cNvPr id="4" name="Rectangle 3"/>
            <p:cNvSpPr/>
            <p:nvPr/>
          </p:nvSpPr>
          <p:spPr>
            <a:xfrm>
              <a:off x="2133499" y="5460859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149911" y="5036175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149911" y="4653601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49910" y="4220822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40606" y="5460859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54283" y="5036175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54283" y="4653601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54282" y="4232545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47713" y="5460859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58655" y="5036175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58655" y="4653601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58654" y="4246611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54820" y="5460859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263027" y="5036175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63027" y="4653601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63026" y="4220822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61927" y="5460859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67399" y="5036175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967399" y="4653601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67398" y="4220822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828527" y="6127892"/>
              <a:ext cx="344044" cy="31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335675" y="6127892"/>
              <a:ext cx="1673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90-day intervals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305072" y="4240488"/>
              <a:ext cx="812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Wave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60705" y="5350171"/>
              <a:ext cx="388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</a:t>
              </a:r>
              <a:endParaRPr lang="en-US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60705" y="4927019"/>
              <a:ext cx="388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</a:t>
              </a:r>
              <a:endParaRPr 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60705" y="4558511"/>
              <a:ext cx="388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3</a:t>
              </a:r>
              <a:endParaRPr lang="en-US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60705" y="4162681"/>
              <a:ext cx="388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4</a:t>
              </a:r>
              <a:endParaRPr lang="en-US" b="1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143287" y="3812094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143286" y="3365700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47659" y="3812094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847658" y="3365700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552031" y="3812094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552030" y="3365700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56403" y="3812094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256402" y="3365700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960775" y="3812094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960774" y="3365700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669034" y="5460859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671771" y="5036175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671771" y="4653601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671770" y="4220822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376141" y="5460859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76140" y="5036175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76140" y="4653601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376139" y="4220822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665147" y="3812094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665146" y="3365700"/>
              <a:ext cx="344044" cy="30725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369516" y="3812094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369515" y="3365700"/>
              <a:ext cx="344044" cy="3072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260705" y="3739529"/>
              <a:ext cx="388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</a:t>
              </a:r>
              <a:endParaRPr lang="en-US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60705" y="3254193"/>
              <a:ext cx="3880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6</a:t>
              </a:r>
              <a:endParaRPr lang="en-US" b="1" dirty="0"/>
            </a:p>
          </p:txBody>
        </p:sp>
      </p:grpSp>
      <p:sp>
        <p:nvSpPr>
          <p:cNvPr id="3" name="Up Arrow 2"/>
          <p:cNvSpPr/>
          <p:nvPr/>
        </p:nvSpPr>
        <p:spPr>
          <a:xfrm>
            <a:off x="1976072" y="2421404"/>
            <a:ext cx="288936" cy="31526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/>
          <p:cNvSpPr/>
          <p:nvPr/>
        </p:nvSpPr>
        <p:spPr>
          <a:xfrm rot="5400000">
            <a:off x="5083082" y="3029816"/>
            <a:ext cx="327462" cy="55604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83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 in a Stepped Wedge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cluster in each group</a:t>
            </a:r>
          </a:p>
          <a:p>
            <a:r>
              <a:rPr lang="en-US" dirty="0"/>
              <a:t>Number of time between</a:t>
            </a:r>
          </a:p>
          <a:p>
            <a:r>
              <a:rPr lang="en-US" dirty="0"/>
              <a:t>Short term outcomes </a:t>
            </a:r>
          </a:p>
        </p:txBody>
      </p:sp>
    </p:spTree>
    <p:extLst>
      <p:ext uri="{BB962C8B-B14F-4D97-AF65-F5344CB8AC3E}">
        <p14:creationId xmlns:p14="http://schemas.microsoft.com/office/powerpoint/2010/main" val="418533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 diminished compared to individual trial because of within cluster correlation</a:t>
            </a:r>
          </a:p>
          <a:p>
            <a:r>
              <a:rPr lang="en-US" dirty="0"/>
              <a:t>Clusters before and after (one cluster goes into control and intervention experience) have small between cluster variability (they are the same) </a:t>
            </a:r>
          </a:p>
          <a:p>
            <a:pPr lvl="1"/>
            <a:r>
              <a:rPr lang="en-US" dirty="0"/>
              <a:t>That helps power compared to a parallel CRT</a:t>
            </a:r>
          </a:p>
          <a:p>
            <a:r>
              <a:rPr lang="en-US" dirty="0"/>
              <a:t>But the the ICC is very large, then the between clusters variability trumps</a:t>
            </a:r>
          </a:p>
          <a:p>
            <a:pPr lvl="1"/>
            <a:r>
              <a:rPr lang="en-US" dirty="0"/>
              <a:t>Power is diminished compared to a CRT</a:t>
            </a:r>
          </a:p>
        </p:txBody>
      </p:sp>
    </p:spTree>
    <p:extLst>
      <p:ext uri="{BB962C8B-B14F-4D97-AF65-F5344CB8AC3E}">
        <p14:creationId xmlns:p14="http://schemas.microsoft.com/office/powerpoint/2010/main" val="1072062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529466" y="397657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403804" y="3976577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773862" y="3976577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29466" y="2597889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03804" y="2597889"/>
            <a:ext cx="914400" cy="91440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403804" y="1164265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02419" y="5571460"/>
            <a:ext cx="155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ICC=very small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62716" y="1621465"/>
            <a:ext cx="134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ICC=very big</a:t>
            </a:r>
          </a:p>
        </p:txBody>
      </p:sp>
    </p:spTree>
    <p:extLst>
      <p:ext uri="{BB962C8B-B14F-4D97-AF65-F5344CB8AC3E}">
        <p14:creationId xmlns:p14="http://schemas.microsoft.com/office/powerpoint/2010/main" val="1731048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Strategy A (human subjects research): Conform reality to research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Research needs – what to do and when; what to measure and when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Traditional strategies “to understand” can be inimical to understanding when applied to implementation problems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Understand cause and effect through control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Laboratory studies – Pearson’s correlation coefficient demonstrates causality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Mimicked by “interval cohorts”  and clinical trials – patient selection, intensive monitoring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Strengthens internal validity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At the expense of external validity?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(I am agnostic regarding research on yeast)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03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008513"/>
              </p:ext>
            </p:extLst>
          </p:nvPr>
        </p:nvGraphicFramePr>
        <p:xfrm>
          <a:off x="838200" y="1822964"/>
          <a:ext cx="10515600" cy="446440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6105">
                <a:tc>
                  <a:txBody>
                    <a:bodyPr/>
                    <a:lstStyle/>
                    <a:p>
                      <a:pPr algn="ctr" fontAlgn="b"/>
                      <a:br>
                        <a:rPr lang="en-US" sz="1800" u="none" strike="noStrike" dirty="0">
                          <a:effectLst/>
                        </a:rPr>
                      </a:b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Intra-cluster correlation 0.01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dirty="0">
                          <a:effectLst/>
                        </a:rPr>
                        <a:t>intra-cluster correlation 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105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Parallel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</a:t>
                      </a:r>
                      <a:r>
                        <a:rPr lang="is-IS" sz="1800" u="none" strike="noStrike" dirty="0">
                          <a:effectLst/>
                        </a:rPr>
                        <a:t>arallell with</a:t>
                      </a:r>
                      <a:r>
                        <a:rPr lang="is-IS" sz="1800" u="none" strike="noStrike" baseline="0" dirty="0">
                          <a:effectLst/>
                        </a:rPr>
                        <a:t> baseline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</a:t>
                      </a:r>
                      <a:r>
                        <a:rPr lang="is-IS" sz="1800" u="none" strike="noStrike" dirty="0">
                          <a:effectLst/>
                        </a:rPr>
                        <a:t>tepped wedge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Parallel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P</a:t>
                      </a:r>
                      <a:r>
                        <a:rPr lang="is-IS" sz="1800" u="none" strike="noStrike" dirty="0">
                          <a:effectLst/>
                        </a:rPr>
                        <a:t>arallell with</a:t>
                      </a:r>
                      <a:r>
                        <a:rPr lang="is-IS" sz="1800" u="none" strike="noStrike" baseline="0" dirty="0">
                          <a:effectLst/>
                        </a:rPr>
                        <a:t> baseline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S</a:t>
                      </a:r>
                      <a:r>
                        <a:rPr lang="is-IS" sz="1800" u="none" strike="noStrike" dirty="0">
                          <a:effectLst/>
                        </a:rPr>
                        <a:t>tepped wedge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1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Number of clusters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20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20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20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20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20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 dirty="0">
                          <a:effectLst/>
                        </a:rPr>
                        <a:t>20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1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Cluster size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1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sample size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1000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1000</a:t>
                      </a:r>
                      <a:endParaRPr lang="is-I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1000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1000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1000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800" u="none" strike="noStrike">
                          <a:effectLst/>
                        </a:rPr>
                        <a:t>1000</a:t>
                      </a:r>
                      <a:endParaRPr lang="is-I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1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Number of steps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3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Number of clusters per step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1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Power*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0.97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800" u="none" strike="noStrike" dirty="0">
                          <a:effectLst/>
                        </a:rPr>
                        <a:t>0.87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0.88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>
                          <a:effectLst/>
                        </a:rPr>
                        <a:t>0.5</a:t>
                      </a:r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800" u="none" strike="noStrike">
                          <a:effectLst/>
                        </a:rPr>
                        <a:t>0.77</a:t>
                      </a:r>
                      <a:endParaRPr lang="uk-UA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u="none" strike="noStrike" dirty="0">
                          <a:effectLst/>
                        </a:rPr>
                        <a:t>0.82</a:t>
                      </a:r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593179" y="6545179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Hemming BMJ 2014</a:t>
            </a:r>
          </a:p>
        </p:txBody>
      </p:sp>
    </p:spTree>
    <p:extLst>
      <p:ext uri="{BB962C8B-B14F-4D97-AF65-F5344CB8AC3E}">
        <p14:creationId xmlns:p14="http://schemas.microsoft.com/office/powerpoint/2010/main" val="9472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Phased implementation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474643" y="5148349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94539" y="4595603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94539" y="4097666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94538" y="3534385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31864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48444" y="4595603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8444" y="4097666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48443" y="3549643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189084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02349" y="4595603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02349" y="4097666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02348" y="3567950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048222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56253" y="4595603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56253" y="4097666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56252" y="3534385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03525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10158" y="4595603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10158" y="4097666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910157" y="3534385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21806" y="3576463"/>
            <a:ext cx="1057211" cy="447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Wave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16562" y="5004283"/>
            <a:ext cx="470412" cy="68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416562" y="4453532"/>
            <a:ext cx="470412" cy="68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16562" y="3973902"/>
            <a:ext cx="470412" cy="68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416562" y="3458711"/>
            <a:ext cx="470412" cy="68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endParaRPr lang="en-US" b="1" dirty="0"/>
          </a:p>
        </p:txBody>
      </p:sp>
      <p:sp>
        <p:nvSpPr>
          <p:cNvPr id="43" name="Rectangle 42"/>
          <p:cNvSpPr/>
          <p:nvPr/>
        </p:nvSpPr>
        <p:spPr>
          <a:xfrm>
            <a:off x="6760745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764063" y="4595603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764063" y="4097666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764062" y="3534385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423419" y="2423703"/>
            <a:ext cx="275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Uncontrolled calendar time</a:t>
            </a:r>
          </a:p>
        </p:txBody>
      </p:sp>
      <p:cxnSp>
        <p:nvCxnSpPr>
          <p:cNvPr id="59" name="Curved Connector 58"/>
          <p:cNvCxnSpPr>
            <a:stCxn id="27" idx="3"/>
            <a:endCxn id="46" idx="0"/>
          </p:cNvCxnSpPr>
          <p:nvPr/>
        </p:nvCxnSpPr>
        <p:spPr>
          <a:xfrm flipH="1">
            <a:off x="6972603" y="2608369"/>
            <a:ext cx="205224" cy="926016"/>
          </a:xfrm>
          <a:prstGeom prst="curvedConnector4">
            <a:avLst>
              <a:gd name="adj1" fmla="val -111390"/>
              <a:gd name="adj2" fmla="val 5997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27" idx="1"/>
            <a:endCxn id="7" idx="0"/>
          </p:cNvCxnSpPr>
          <p:nvPr/>
        </p:nvCxnSpPr>
        <p:spPr>
          <a:xfrm rot="10800000" flipV="1">
            <a:off x="2703079" y="2608369"/>
            <a:ext cx="1720340" cy="92601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3126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74643" y="5148349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94539" y="4595603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94539" y="409766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94538" y="3534385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31864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348444" y="4595603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48444" y="409766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8443" y="3549643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89084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02349" y="4595603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02349" y="409766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02348" y="3567950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46304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056253" y="4595603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56253" y="409766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056252" y="3534385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03525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10158" y="4595603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10158" y="409766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10157" y="3534385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285086" y="5836091"/>
            <a:ext cx="4749959" cy="50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84780" y="6014782"/>
            <a:ext cx="3750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Longer term outcomes in intervention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221806" y="3576463"/>
            <a:ext cx="1057211" cy="447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Wave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16562" y="5004283"/>
            <a:ext cx="470412" cy="68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416562" y="4453532"/>
            <a:ext cx="470412" cy="68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416562" y="3973902"/>
            <a:ext cx="470412" cy="68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416562" y="3458711"/>
            <a:ext cx="470412" cy="68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2486509" y="300240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86508" y="2421404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340414" y="300240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340413" y="2421404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194319" y="300240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194317" y="2421404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048223" y="300240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5048222" y="2421404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02128" y="300240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902127" y="2421404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760745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764063" y="4595603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764063" y="409766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764062" y="3534385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617965" y="5148349"/>
            <a:ext cx="417082" cy="399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617964" y="4595603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617964" y="409766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617963" y="3534385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756033" y="300240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756031" y="2421404"/>
            <a:ext cx="417082" cy="3999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609934" y="3002406"/>
            <a:ext cx="417082" cy="3999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609932" y="2439582"/>
            <a:ext cx="417082" cy="36354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416562" y="2907960"/>
            <a:ext cx="470412" cy="68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1416562" y="2276273"/>
            <a:ext cx="470412" cy="68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</a:t>
            </a:r>
            <a:endParaRPr lang="en-US" b="1" dirty="0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2494538" y="2095760"/>
            <a:ext cx="4749959" cy="50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596401" y="1615936"/>
            <a:ext cx="4313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Longer term outcomes without intervention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Longer term outcomes in phased approach</a:t>
            </a:r>
          </a:p>
        </p:txBody>
      </p:sp>
    </p:spTree>
    <p:extLst>
      <p:ext uri="{BB962C8B-B14F-4D97-AF65-F5344CB8AC3E}">
        <p14:creationId xmlns:p14="http://schemas.microsoft.com/office/powerpoint/2010/main" val="1286171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 RCT a good way to study implementation problems</a:t>
            </a:r>
            <a:r>
              <a:rPr lang="is-IS" dirty="0"/>
              <a:t>….</a:t>
            </a:r>
            <a:r>
              <a:rPr lang="en-US" dirty="0"/>
              <a:t>?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27484" y="52339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s-IS"/>
              <a:t>…i</a:t>
            </a:r>
            <a:r>
              <a:rPr lang="en-US"/>
              <a:t>t depends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15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studies (vs. study designs) for implementation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“Randomized trials are not good for ISR”</a:t>
            </a:r>
          </a:p>
          <a:p>
            <a:r>
              <a:rPr lang="en-US" dirty="0"/>
              <a:t>Within any particular design (such as randomized trials)</a:t>
            </a:r>
          </a:p>
          <a:p>
            <a:r>
              <a:rPr lang="en-US" dirty="0"/>
              <a:t>Decisions can influence what the trial tells us</a:t>
            </a:r>
          </a:p>
          <a:p>
            <a:pPr lvl="1"/>
            <a:r>
              <a:rPr lang="en-US" dirty="0"/>
              <a:t>More nuanced decision within a larger “study design” typology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00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Clarify what you want to know</a:t>
            </a:r>
          </a:p>
          <a:p>
            <a:pPr lvl="1"/>
            <a:r>
              <a:rPr lang="en-US" dirty="0"/>
              <a:t>Pragmatic – </a:t>
            </a:r>
            <a:r>
              <a:rPr lang="en-US" i="1" dirty="0"/>
              <a:t>what </a:t>
            </a:r>
            <a:r>
              <a:rPr lang="en-US" i="1" u="sng" dirty="0"/>
              <a:t>does</a:t>
            </a:r>
            <a:r>
              <a:rPr lang="en-US" i="1" dirty="0"/>
              <a:t> X do in the real world</a:t>
            </a:r>
          </a:p>
          <a:p>
            <a:pPr lvl="1"/>
            <a:r>
              <a:rPr lang="en-US" dirty="0"/>
              <a:t>Explanatory – </a:t>
            </a:r>
            <a:r>
              <a:rPr lang="en-US" i="1" dirty="0"/>
              <a:t>what </a:t>
            </a:r>
            <a:r>
              <a:rPr lang="en-US" i="1" u="sng" dirty="0"/>
              <a:t>can</a:t>
            </a:r>
            <a:r>
              <a:rPr lang="en-US" i="1" dirty="0"/>
              <a:t> X do under idealized settings</a:t>
            </a:r>
          </a:p>
          <a:p>
            <a:r>
              <a:rPr lang="en-US" dirty="0"/>
              <a:t>Implementation science usually but not always is focuses on latter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literature on how to do a trial</a:t>
            </a:r>
          </a:p>
        </p:txBody>
      </p:sp>
    </p:spTree>
    <p:extLst>
      <p:ext uri="{BB962C8B-B14F-4D97-AF65-F5344CB8AC3E}">
        <p14:creationId xmlns:p14="http://schemas.microsoft.com/office/powerpoint/2010/main" val="773602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way to look at the point of a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Effectiveness – understand the effect of some intervention on clinical outcomes (in real world)</a:t>
            </a:r>
          </a:p>
          <a:p>
            <a:r>
              <a:rPr lang="en-US" dirty="0"/>
              <a:t>Implementation – understand the effect of some intervention on implementation </a:t>
            </a:r>
          </a:p>
        </p:txBody>
      </p:sp>
    </p:spTree>
    <p:extLst>
      <p:ext uri="{BB962C8B-B14F-4D97-AF65-F5344CB8AC3E}">
        <p14:creationId xmlns:p14="http://schemas.microsoft.com/office/powerpoint/2010/main" val="699322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52" y="0"/>
            <a:ext cx="11119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497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– Effectiveness Designs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82" y="2272937"/>
            <a:ext cx="8399869" cy="3663515"/>
          </a:xfrm>
        </p:spPr>
      </p:pic>
      <p:sp>
        <p:nvSpPr>
          <p:cNvPr id="5" name="TextBox 4"/>
          <p:cNvSpPr txBox="1"/>
          <p:nvPr/>
        </p:nvSpPr>
        <p:spPr>
          <a:xfrm>
            <a:off x="10750731" y="5936452"/>
            <a:ext cx="8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Curran</a:t>
            </a:r>
          </a:p>
        </p:txBody>
      </p:sp>
    </p:spTree>
    <p:extLst>
      <p:ext uri="{BB962C8B-B14F-4D97-AF65-F5344CB8AC3E}">
        <p14:creationId xmlns:p14="http://schemas.microsoft.com/office/powerpoint/2010/main" val="140007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studies in implementation science?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implementation strategy is</a:t>
            </a:r>
            <a:r>
              <a:rPr lang="is-IS" dirty="0"/>
              <a:t>… </a:t>
            </a:r>
          </a:p>
          <a:p>
            <a:r>
              <a:rPr lang="is-IS" dirty="0"/>
              <a:t>Can you have “explanatory” ?</a:t>
            </a:r>
          </a:p>
          <a:p>
            <a:r>
              <a:rPr lang="is-IS" dirty="0"/>
              <a:t>Yes...</a:t>
            </a:r>
          </a:p>
          <a:p>
            <a:pPr lvl="1"/>
            <a:r>
              <a:rPr lang="is-IS" dirty="0"/>
              <a:t>For these reasons</a:t>
            </a:r>
          </a:p>
          <a:p>
            <a:pPr lvl="1"/>
            <a:r>
              <a:rPr lang="en-US" dirty="0"/>
              <a:t>I</a:t>
            </a:r>
            <a:r>
              <a:rPr lang="is-IS" dirty="0"/>
              <a:t>f it can’t work in ideal settings it won’t work in any setting </a:t>
            </a:r>
          </a:p>
          <a:p>
            <a:pPr lvl="1"/>
            <a:r>
              <a:rPr lang="en-US" dirty="0"/>
              <a:t>Y</a:t>
            </a:r>
            <a:r>
              <a:rPr lang="is-IS" dirty="0"/>
              <a:t>ou don’t have money to do it in a real setting so if you are only going to do it in  small setting you might as well make it idealized</a:t>
            </a:r>
          </a:p>
          <a:p>
            <a:r>
              <a:rPr lang="is-IS" dirty="0"/>
              <a:t>But... </a:t>
            </a:r>
            <a:r>
              <a:rPr lang="en-US" dirty="0"/>
              <a:t>Y</a:t>
            </a:r>
            <a:r>
              <a:rPr lang="is-IS" dirty="0"/>
              <a:t>ou don’t want to test something that is so idealized that there isn’t anyway it could be taken into a real world setting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299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B (Human subjects research): Conform design to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Do not seek control to understand effects (but still desire to understand effects)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Use analytic techniques to get at causal effects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Use opportunities that arise naturally (natural experiments)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Give up some control over measurements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Complicates analyses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More difficult than a well conducted RCT</a:t>
            </a:r>
          </a:p>
        </p:txBody>
      </p:sp>
    </p:spTree>
    <p:extLst>
      <p:ext uri="{BB962C8B-B14F-4D97-AF65-F5344CB8AC3E}">
        <p14:creationId xmlns:p14="http://schemas.microsoft.com/office/powerpoint/2010/main" val="21020543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 -2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2942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Eligibility—To what extent are the participants in the trial similar to those who would receive this intervention if it was part of usual care?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TB trial includes all those with clinically suspected TB or those with culture or smear positive TB?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Exclude people with mental illness form study of alcoholism intervention</a:t>
            </a:r>
          </a:p>
          <a:p>
            <a:pPr>
              <a:lnSpc>
                <a:spcPct val="120000"/>
              </a:lnSpc>
            </a:pPr>
            <a:r>
              <a:rPr lang="en-US" dirty="0"/>
              <a:t>Recruitment—How much extra effort is made to recruit participants over and above what would be used in the usual care setting to engage with patients?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Pay people to participate</a:t>
            </a:r>
          </a:p>
          <a:p>
            <a:pPr>
              <a:lnSpc>
                <a:spcPct val="120000"/>
              </a:lnSpc>
            </a:pPr>
            <a:r>
              <a:rPr lang="en-US" dirty="0"/>
              <a:t>Setting—How different are the settings of the trial from the usual care setting?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Predisone</a:t>
            </a:r>
            <a:r>
              <a:rPr lang="en-US" dirty="0"/>
              <a:t> for ART IRIS carried out at university hospital in Africa </a:t>
            </a:r>
          </a:p>
          <a:p>
            <a:pPr>
              <a:lnSpc>
                <a:spcPct val="120000"/>
              </a:lnSpc>
            </a:pPr>
            <a:r>
              <a:rPr lang="en-US" dirty="0"/>
              <a:t>Follow-up—How different is the intensity of measurement and follow-up of participants in the trial from the typical follow-up in usual care?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Incubators for pre term babies in India</a:t>
            </a:r>
          </a:p>
          <a:p>
            <a:pPr>
              <a:lnSpc>
                <a:spcPct val="120000"/>
              </a:lnSpc>
            </a:pPr>
            <a:r>
              <a:rPr lang="en-US" dirty="0"/>
              <a:t>Primary analysis—To what extent are all data included in the analysis of the primary outcome?</a:t>
            </a:r>
          </a:p>
        </p:txBody>
      </p:sp>
    </p:spTree>
    <p:extLst>
      <p:ext uri="{BB962C8B-B14F-4D97-AF65-F5344CB8AC3E}">
        <p14:creationId xmlns:p14="http://schemas.microsoft.com/office/powerpoint/2010/main" val="9235153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 - 2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Organization</a:t>
            </a:r>
          </a:p>
          <a:p>
            <a:pPr lvl="1"/>
            <a:r>
              <a:rPr lang="en-US" sz="1800" dirty="0"/>
              <a:t>How different are the resources, provider expertise, and the organization of care delivery in the intervention arm of the trial from those available in usual care</a:t>
            </a:r>
          </a:p>
          <a:p>
            <a:r>
              <a:rPr lang="en-US" sz="1800" dirty="0"/>
              <a:t>Flexibility (delivery) </a:t>
            </a:r>
          </a:p>
          <a:p>
            <a:pPr lvl="1"/>
            <a:r>
              <a:rPr lang="en-US" sz="1800" dirty="0"/>
              <a:t>How different is the flexibility in how the intervention is delivered and the flexibility anticipated in usual care?</a:t>
            </a:r>
          </a:p>
          <a:p>
            <a:pPr lvl="1"/>
            <a:r>
              <a:rPr lang="en-US" sz="1800" dirty="0"/>
              <a:t>The most pragmatic design approach to delivery flexibility would leave the details of how to implement the intervention up to providers, in other words, what happens in usual care.</a:t>
            </a:r>
          </a:p>
          <a:p>
            <a:r>
              <a:rPr lang="en-US" sz="1800" dirty="0"/>
              <a:t>Flexibility (adherence)—How different is the flexibility in how participants are monitored and encouraged to adhere to the intervention from the flexibility anticipated in usual care?</a:t>
            </a:r>
          </a:p>
          <a:p>
            <a:pPr lvl="1"/>
            <a:r>
              <a:rPr lang="en-US" sz="1800" dirty="0"/>
              <a:t>How dos this shake out when the intervention is meant to change how the end user interacts? </a:t>
            </a:r>
          </a:p>
          <a:p>
            <a:pPr lvl="1"/>
            <a:r>
              <a:rPr lang="en-US" sz="1800" dirty="0"/>
              <a:t>Prep trials where a lot is undertaken to influence them </a:t>
            </a:r>
          </a:p>
          <a:p>
            <a:pPr lvl="1"/>
            <a:r>
              <a:rPr lang="en-US" sz="1800" dirty="0"/>
              <a:t>I think this is ok if you study this rather than sweep it under the carpet</a:t>
            </a:r>
          </a:p>
          <a:p>
            <a:r>
              <a:rPr lang="en-US" sz="1800" dirty="0"/>
              <a:t>Primary outcome—To what extent is the trial’s primary outcome directly relevant to participants?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86747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Observational and interventional studies can be used for implementation science</a:t>
            </a:r>
          </a:p>
          <a:p>
            <a:r>
              <a:rPr lang="en-US" dirty="0"/>
              <a:t>Their utility, it the objective is for implementation science, depends on </a:t>
            </a:r>
          </a:p>
          <a:p>
            <a:pPr lvl="1"/>
            <a:r>
              <a:rPr lang="en-US" dirty="0"/>
              <a:t>Clarifying the intention</a:t>
            </a:r>
          </a:p>
          <a:p>
            <a:pPr lvl="1"/>
            <a:r>
              <a:rPr lang="en-US" dirty="0"/>
              <a:t>Nuances of design</a:t>
            </a:r>
          </a:p>
          <a:p>
            <a:r>
              <a:rPr lang="en-US" dirty="0"/>
              <a:t>Emerging thinking which is evolving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73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5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Fisherman and the Hot Air Balloon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42782" y="6361043"/>
            <a:ext cx="255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Attributed to Larry </a:t>
            </a:r>
            <a:r>
              <a:rPr lang="en-US" dirty="0"/>
              <a:t>Green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3" y="1690688"/>
            <a:ext cx="2541103" cy="2541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27" y="3916017"/>
            <a:ext cx="2445026" cy="24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1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Between a rock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“GRADE”</a:t>
            </a:r>
          </a:p>
          <a:p>
            <a:r>
              <a:rPr lang="en-US" dirty="0"/>
              <a:t>Highest: Individual, double blinded, randomized trial</a:t>
            </a:r>
          </a:p>
          <a:p>
            <a:r>
              <a:rPr lang="en-US" dirty="0"/>
              <a:t>Downgraded: no blinding</a:t>
            </a:r>
            <a:r>
              <a:rPr lang="en-US"/>
              <a:t>, cluster-randomized, 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533907"/>
              </p:ext>
            </p:extLst>
          </p:nvPr>
        </p:nvGraphicFramePr>
        <p:xfrm>
          <a:off x="838200" y="3634423"/>
          <a:ext cx="10515600" cy="25425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dirty="0">
                          <a:effectLst/>
                        </a:rPr>
                        <a:t> 4. Rating the quality of evidence—risk of bias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dirty="0">
                          <a:effectLst/>
                        </a:rPr>
                        <a:t> 5. Rating the quality of evidence—publication bias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dirty="0">
                          <a:effectLst/>
                        </a:rPr>
                        <a:t> 6. Rating the quality of evidence—imprecision (random error)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dirty="0">
                          <a:effectLst/>
                        </a:rPr>
                        <a:t> 7. Rating the quality of evidence—inconsistency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dirty="0">
                          <a:effectLst/>
                        </a:rPr>
                        <a:t> 8. Rating the quality of evidence—indirectness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dirty="0">
                          <a:effectLst/>
                        </a:rPr>
                        <a:t> 9. Rating up the quality of evidence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fontAlgn="t">
                        <a:buFont typeface="+mj-lt"/>
                        <a:buNone/>
                      </a:pPr>
                      <a:r>
                        <a:rPr lang="en-US" dirty="0">
                          <a:effectLst/>
                        </a:rPr>
                        <a:t> 10. Rating the quality of evidence for resource use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992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s-IS" dirty="0"/>
              <a:t>…and a Hard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892437"/>
            <a:ext cx="10515600" cy="604838"/>
          </a:xfrm>
        </p:spPr>
        <p:txBody>
          <a:bodyPr/>
          <a:lstStyle/>
          <a:p>
            <a:r>
              <a:rPr lang="en-US" sz="1800" dirty="0">
                <a:hlinkClick r:id="rId3"/>
              </a:rPr>
              <a:t>http://www.ictworks.org/2016/06/24/randomized-control-trials-feed-our-fetish-for-single-focus-interventions/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" y="1395231"/>
            <a:ext cx="6013398" cy="3467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16" y="1395231"/>
            <a:ext cx="5778500" cy="3467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640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Week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Designs that are correct </a:t>
            </a:r>
            <a:r>
              <a:rPr lang="en-US" i="1" dirty="0"/>
              <a:t>and</a:t>
            </a:r>
            <a:r>
              <a:rPr lang="en-US" dirty="0"/>
              <a:t> informative?</a:t>
            </a:r>
          </a:p>
          <a:p>
            <a:r>
              <a:rPr lang="en-US" dirty="0"/>
              <a:t>Observational</a:t>
            </a:r>
          </a:p>
          <a:p>
            <a:pPr lvl="1"/>
            <a:r>
              <a:rPr lang="en-US" dirty="0"/>
              <a:t>Clinic or community based observational cohorts</a:t>
            </a:r>
          </a:p>
          <a:p>
            <a:pPr lvl="1"/>
            <a:r>
              <a:rPr lang="en-US" dirty="0"/>
              <a:t>So called “impact evaluation”</a:t>
            </a:r>
          </a:p>
          <a:p>
            <a:pPr lvl="2"/>
            <a:r>
              <a:rPr lang="en-US" dirty="0"/>
              <a:t>Regression discontinuity, difference in difference, and instruments</a:t>
            </a:r>
          </a:p>
          <a:p>
            <a:r>
              <a:rPr lang="en-US" dirty="0"/>
              <a:t>Experimental</a:t>
            </a:r>
          </a:p>
          <a:p>
            <a:pPr lvl="1"/>
            <a:r>
              <a:rPr lang="en-US" dirty="0"/>
              <a:t>Implementation studies</a:t>
            </a:r>
          </a:p>
          <a:p>
            <a:pPr lvl="1"/>
            <a:r>
              <a:rPr lang="en-US" dirty="0"/>
              <a:t>Hybrid studies</a:t>
            </a:r>
          </a:p>
          <a:p>
            <a:pPr lvl="1"/>
            <a:r>
              <a:rPr lang="en-US" dirty="0"/>
              <a:t>Pragmatic randomized trials</a:t>
            </a:r>
          </a:p>
          <a:p>
            <a:pPr lvl="1"/>
            <a:r>
              <a:rPr lang="en-US" dirty="0"/>
              <a:t>Stepped wedge trials</a:t>
            </a:r>
          </a:p>
          <a:p>
            <a:r>
              <a:rPr lang="en-US" dirty="0"/>
              <a:t>Qualitative work – another session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41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5683</TotalTime>
  <Words>2788</Words>
  <Application>Microsoft Office PowerPoint</Application>
  <PresentationFormat>Widescreen</PresentationFormat>
  <Paragraphs>479</Paragraphs>
  <Slides>53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MS PGothic</vt:lpstr>
      <vt:lpstr>MS PGothic</vt:lpstr>
      <vt:lpstr>Arial</vt:lpstr>
      <vt:lpstr>Calibri</vt:lpstr>
      <vt:lpstr>Calibri Light</vt:lpstr>
      <vt:lpstr>Cambria Math</vt:lpstr>
      <vt:lpstr>Office Theme</vt:lpstr>
      <vt:lpstr>Week 4 – Study Designs in Implementation Science</vt:lpstr>
      <vt:lpstr>Announcements</vt:lpstr>
      <vt:lpstr>Scientific designs to understand “real world”</vt:lpstr>
      <vt:lpstr>Strategy A (human subjects research): Conform reality to research needs</vt:lpstr>
      <vt:lpstr>Strategy B (Human subjects research): Conform design to reality</vt:lpstr>
      <vt:lpstr>The Fisherman and the Hot Air Balloon</vt:lpstr>
      <vt:lpstr>Between a rock…</vt:lpstr>
      <vt:lpstr>…and a Hard Place</vt:lpstr>
      <vt:lpstr>Objectives Week 4</vt:lpstr>
      <vt:lpstr>Observational Studies: Cohorts</vt:lpstr>
      <vt:lpstr>Interval cohort</vt:lpstr>
      <vt:lpstr>Clinic-based cohort</vt:lpstr>
      <vt:lpstr>A MACS – type publication </vt:lpstr>
      <vt:lpstr>An IeDEA Type Publication</vt:lpstr>
      <vt:lpstr>Clinic-based cohort</vt:lpstr>
      <vt:lpstr>PowerPoint Presentation</vt:lpstr>
      <vt:lpstr>PowerPoint Presentation</vt:lpstr>
      <vt:lpstr>Implementation Science Cohorts?</vt:lpstr>
      <vt:lpstr>“Impact Evaluation”</vt:lpstr>
      <vt:lpstr>Difference-in-Difference</vt:lpstr>
      <vt:lpstr>PowerPoint Presentation</vt:lpstr>
      <vt:lpstr>Difference-in-difference (lite)</vt:lpstr>
      <vt:lpstr>Key assumptions </vt:lpstr>
      <vt:lpstr>Regression Discontinuity</vt:lpstr>
      <vt:lpstr>PowerPoint Presentation</vt:lpstr>
      <vt:lpstr>PowerPoint Presentation</vt:lpstr>
      <vt:lpstr>PowerPoint Presentation</vt:lpstr>
      <vt:lpstr>Example from HIV</vt:lpstr>
      <vt:lpstr>PowerPoint Presentation</vt:lpstr>
      <vt:lpstr>Stepped Wedge Cluster Randomized Trial</vt:lpstr>
      <vt:lpstr>Primer on cluster level interventions</vt:lpstr>
      <vt:lpstr>Much variability between clusters (within correlation is high)</vt:lpstr>
      <vt:lpstr>Less variability between clusters (more variability is within cluster)</vt:lpstr>
      <vt:lpstr>Very little variability is between: within cluster variability accounts for all variability</vt:lpstr>
      <vt:lpstr>Effective sample size and ICC </vt:lpstr>
      <vt:lpstr>Phased implementation </vt:lpstr>
      <vt:lpstr>Decisions in a Stepped Wedge</vt:lpstr>
      <vt:lpstr>PowerPoint Presentation</vt:lpstr>
      <vt:lpstr>PowerPoint Presentation</vt:lpstr>
      <vt:lpstr>Example</vt:lpstr>
      <vt:lpstr>Phased implementation</vt:lpstr>
      <vt:lpstr>PowerPoint Presentation</vt:lpstr>
      <vt:lpstr>Is a RCT a good way to study implementation problems….? </vt:lpstr>
      <vt:lpstr>Design of studies (vs. study designs) for implementation science</vt:lpstr>
      <vt:lpstr>Emerging literature on how to do a trial</vt:lpstr>
      <vt:lpstr>Another way to look at the point of a trial</vt:lpstr>
      <vt:lpstr>PowerPoint Presentation</vt:lpstr>
      <vt:lpstr>Implementation – Effectiveness Designs</vt:lpstr>
      <vt:lpstr>Efficacy studies in implementation science? </vt:lpstr>
      <vt:lpstr>PRECIS -2 </vt:lpstr>
      <vt:lpstr>Precis - 2</vt:lpstr>
      <vt:lpstr>Wrap-up</vt:lpstr>
      <vt:lpstr>extras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4 – Study Designs in Implementation Science</dc:title>
  <dc:creator>Microsoft Office User</dc:creator>
  <cp:lastModifiedBy>Xiao Wei</cp:lastModifiedBy>
  <cp:revision>69</cp:revision>
  <dcterms:created xsi:type="dcterms:W3CDTF">2017-04-22T02:26:01Z</dcterms:created>
  <dcterms:modified xsi:type="dcterms:W3CDTF">2017-04-27T03:54:52Z</dcterms:modified>
</cp:coreProperties>
</file>