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61" r:id="rId4"/>
    <p:sldId id="262" r:id="rId5"/>
    <p:sldId id="371" r:id="rId6"/>
    <p:sldId id="263" r:id="rId7"/>
    <p:sldId id="268" r:id="rId8"/>
    <p:sldId id="270" r:id="rId9"/>
    <p:sldId id="271" r:id="rId10"/>
    <p:sldId id="272" r:id="rId11"/>
    <p:sldId id="273" r:id="rId12"/>
    <p:sldId id="274" r:id="rId13"/>
    <p:sldId id="275" r:id="rId14"/>
    <p:sldId id="276" r:id="rId15"/>
    <p:sldId id="277" r:id="rId16"/>
    <p:sldId id="278" r:id="rId17"/>
    <p:sldId id="279" r:id="rId18"/>
    <p:sldId id="280" r:id="rId19"/>
    <p:sldId id="370" r:id="rId20"/>
    <p:sldId id="281" r:id="rId21"/>
    <p:sldId id="282" r:id="rId22"/>
    <p:sldId id="283" r:id="rId23"/>
    <p:sldId id="36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31"/>
  </p:normalViewPr>
  <p:slideViewPr>
    <p:cSldViewPr>
      <p:cViewPr varScale="1">
        <p:scale>
          <a:sx n="92" d="100"/>
          <a:sy n="92" d="100"/>
        </p:scale>
        <p:origin x="1392"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466001-13BC-4AFA-9D37-8E1D373FE322}" type="datetimeFigureOut">
              <a:rPr lang="en-US" smtClean="0"/>
              <a:t>12/23/19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1FC2D0-3E07-4F5B-955E-607666259C7E}" type="slidenum">
              <a:rPr lang="en-US" smtClean="0"/>
              <a:t>‹#›</a:t>
            </a:fld>
            <a:endParaRPr lang="en-US"/>
          </a:p>
        </p:txBody>
      </p:sp>
    </p:spTree>
    <p:extLst>
      <p:ext uri="{BB962C8B-B14F-4D97-AF65-F5344CB8AC3E}">
        <p14:creationId xmlns:p14="http://schemas.microsoft.com/office/powerpoint/2010/main" val="919873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Post doc</a:t>
            </a:r>
          </a:p>
        </p:txBody>
      </p:sp>
      <p:sp>
        <p:nvSpPr>
          <p:cNvPr id="4" name="Slide Number Placeholder 3"/>
          <p:cNvSpPr>
            <a:spLocks noGrp="1"/>
          </p:cNvSpPr>
          <p:nvPr>
            <p:ph type="sldNum" sz="quarter" idx="10"/>
          </p:nvPr>
        </p:nvSpPr>
        <p:spPr/>
        <p:txBody>
          <a:bodyPr/>
          <a:lstStyle/>
          <a:p>
            <a:fld id="{A31FC2D0-3E07-4F5B-955E-607666259C7E}" type="slidenum">
              <a:rPr lang="en-US" smtClean="0"/>
              <a:t>2</a:t>
            </a:fld>
            <a:endParaRPr lang="en-US"/>
          </a:p>
        </p:txBody>
      </p:sp>
    </p:spTree>
    <p:extLst>
      <p:ext uri="{BB962C8B-B14F-4D97-AF65-F5344CB8AC3E}">
        <p14:creationId xmlns:p14="http://schemas.microsoft.com/office/powerpoint/2010/main" val="1073112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17</a:t>
            </a:fld>
            <a:endParaRPr lang="en-US"/>
          </a:p>
        </p:txBody>
      </p:sp>
    </p:spTree>
    <p:extLst>
      <p:ext uri="{BB962C8B-B14F-4D97-AF65-F5344CB8AC3E}">
        <p14:creationId xmlns:p14="http://schemas.microsoft.com/office/powerpoint/2010/main" val="974626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18</a:t>
            </a:fld>
            <a:endParaRPr lang="en-US"/>
          </a:p>
        </p:txBody>
      </p:sp>
    </p:spTree>
    <p:extLst>
      <p:ext uri="{BB962C8B-B14F-4D97-AF65-F5344CB8AC3E}">
        <p14:creationId xmlns:p14="http://schemas.microsoft.com/office/powerpoint/2010/main" val="2195577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Typically investigators</a:t>
            </a:r>
            <a:r>
              <a:rPr lang="en-US" baseline="0" dirty="0"/>
              <a:t> have 1 primary institutes they submit to, and possibly 1 or 2 secondary institutes. Example: NIAAA, NIMH and NIDA.</a:t>
            </a:r>
            <a:endParaRPr lang="en-US" dirty="0"/>
          </a:p>
        </p:txBody>
      </p:sp>
      <p:sp>
        <p:nvSpPr>
          <p:cNvPr id="4" name="Slide Number Placeholder 3"/>
          <p:cNvSpPr>
            <a:spLocks noGrp="1"/>
          </p:cNvSpPr>
          <p:nvPr>
            <p:ph type="sldNum" sz="quarter" idx="10"/>
          </p:nvPr>
        </p:nvSpPr>
        <p:spPr/>
        <p:txBody>
          <a:bodyPr/>
          <a:lstStyle/>
          <a:p>
            <a:fld id="{1B19219F-7521-B549-89AB-14E6255DD994}" type="slidenum">
              <a:rPr lang="en-US" smtClean="0"/>
              <a:t>8</a:t>
            </a:fld>
            <a:endParaRPr lang="en-US"/>
          </a:p>
        </p:txBody>
      </p:sp>
    </p:spTree>
    <p:extLst>
      <p:ext uri="{BB962C8B-B14F-4D97-AF65-F5344CB8AC3E}">
        <p14:creationId xmlns:p14="http://schemas.microsoft.com/office/powerpoint/2010/main" val="38628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9</a:t>
            </a:fld>
            <a:endParaRPr lang="en-US"/>
          </a:p>
        </p:txBody>
      </p:sp>
    </p:spTree>
    <p:extLst>
      <p:ext uri="{BB962C8B-B14F-4D97-AF65-F5344CB8AC3E}">
        <p14:creationId xmlns:p14="http://schemas.microsoft.com/office/powerpoint/2010/main" val="121761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11</a:t>
            </a:fld>
            <a:endParaRPr lang="en-US"/>
          </a:p>
        </p:txBody>
      </p:sp>
    </p:spTree>
    <p:extLst>
      <p:ext uri="{BB962C8B-B14F-4D97-AF65-F5344CB8AC3E}">
        <p14:creationId xmlns:p14="http://schemas.microsoft.com/office/powerpoint/2010/main" val="2392334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12</a:t>
            </a:fld>
            <a:endParaRPr lang="en-US"/>
          </a:p>
        </p:txBody>
      </p:sp>
    </p:spTree>
    <p:extLst>
      <p:ext uri="{BB962C8B-B14F-4D97-AF65-F5344CB8AC3E}">
        <p14:creationId xmlns:p14="http://schemas.microsoft.com/office/powerpoint/2010/main" val="3820516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13</a:t>
            </a:fld>
            <a:endParaRPr lang="en-US"/>
          </a:p>
        </p:txBody>
      </p:sp>
    </p:spTree>
    <p:extLst>
      <p:ext uri="{BB962C8B-B14F-4D97-AF65-F5344CB8AC3E}">
        <p14:creationId xmlns:p14="http://schemas.microsoft.com/office/powerpoint/2010/main" val="292511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14</a:t>
            </a:fld>
            <a:endParaRPr lang="en-US"/>
          </a:p>
        </p:txBody>
      </p:sp>
    </p:spTree>
    <p:extLst>
      <p:ext uri="{BB962C8B-B14F-4D97-AF65-F5344CB8AC3E}">
        <p14:creationId xmlns:p14="http://schemas.microsoft.com/office/powerpoint/2010/main" val="2243073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15</a:t>
            </a:fld>
            <a:endParaRPr lang="en-US"/>
          </a:p>
        </p:txBody>
      </p:sp>
    </p:spTree>
    <p:extLst>
      <p:ext uri="{BB962C8B-B14F-4D97-AF65-F5344CB8AC3E}">
        <p14:creationId xmlns:p14="http://schemas.microsoft.com/office/powerpoint/2010/main" val="119397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16</a:t>
            </a:fld>
            <a:endParaRPr lang="en-US"/>
          </a:p>
        </p:txBody>
      </p:sp>
    </p:spTree>
    <p:extLst>
      <p:ext uri="{BB962C8B-B14F-4D97-AF65-F5344CB8AC3E}">
        <p14:creationId xmlns:p14="http://schemas.microsoft.com/office/powerpoint/2010/main" val="3170266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F40FFB-3ED0-4331-928E-228DBCA5E18D}" type="datetimeFigureOut">
              <a:rPr lang="en-US" smtClean="0"/>
              <a:t>12/23/19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2282929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F40FFB-3ED0-4331-928E-228DBCA5E18D}" type="datetimeFigureOut">
              <a:rPr lang="en-US" smtClean="0"/>
              <a:t>12/23/19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3881924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F40FFB-3ED0-4331-928E-228DBCA5E18D}" type="datetimeFigureOut">
              <a:rPr lang="en-US" smtClean="0"/>
              <a:t>12/23/19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154672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F40FFB-3ED0-4331-928E-228DBCA5E18D}" type="datetimeFigureOut">
              <a:rPr lang="en-US" smtClean="0"/>
              <a:t>12/23/19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1634382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40FFB-3ED0-4331-928E-228DBCA5E18D}" type="datetimeFigureOut">
              <a:rPr lang="en-US" smtClean="0"/>
              <a:t>12/23/19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1597853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F40FFB-3ED0-4331-928E-228DBCA5E18D}" type="datetimeFigureOut">
              <a:rPr lang="en-US" smtClean="0"/>
              <a:t>12/23/19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418426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F40FFB-3ED0-4331-928E-228DBCA5E18D}" type="datetimeFigureOut">
              <a:rPr lang="en-US" smtClean="0"/>
              <a:t>12/23/19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17238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F40FFB-3ED0-4331-928E-228DBCA5E18D}" type="datetimeFigureOut">
              <a:rPr lang="en-US" smtClean="0"/>
              <a:t>12/23/19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3931287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40FFB-3ED0-4331-928E-228DBCA5E18D}" type="datetimeFigureOut">
              <a:rPr lang="en-US" smtClean="0"/>
              <a:t>12/23/19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367111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40FFB-3ED0-4331-928E-228DBCA5E18D}" type="datetimeFigureOut">
              <a:rPr lang="en-US" smtClean="0"/>
              <a:t>12/23/19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1258990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40FFB-3ED0-4331-928E-228DBCA5E18D}" type="datetimeFigureOut">
              <a:rPr lang="en-US" smtClean="0"/>
              <a:t>12/23/19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83DF8-991E-45B3-B6F0-C4C2024EDF46}" type="slidenum">
              <a:rPr lang="en-US" smtClean="0"/>
              <a:t>‹#›</a:t>
            </a:fld>
            <a:endParaRPr lang="en-US"/>
          </a:p>
        </p:txBody>
      </p:sp>
    </p:spTree>
    <p:extLst>
      <p:ext uri="{BB962C8B-B14F-4D97-AF65-F5344CB8AC3E}">
        <p14:creationId xmlns:p14="http://schemas.microsoft.com/office/powerpoint/2010/main" val="4197221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F40FFB-3ED0-4331-928E-228DBCA5E18D}" type="datetimeFigureOut">
              <a:rPr lang="en-US" smtClean="0"/>
              <a:t>12/23/19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83DF8-991E-45B3-B6F0-C4C2024EDF46}" type="slidenum">
              <a:rPr lang="en-US" smtClean="0"/>
              <a:t>‹#›</a:t>
            </a:fld>
            <a:endParaRPr lang="en-US"/>
          </a:p>
        </p:txBody>
      </p:sp>
    </p:spTree>
    <p:extLst>
      <p:ext uri="{BB962C8B-B14F-4D97-AF65-F5344CB8AC3E}">
        <p14:creationId xmlns:p14="http://schemas.microsoft.com/office/powerpoint/2010/main" val="1447458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iaaa.nih.gov/" TargetMode="External"/><Relationship Id="rId7" Type="http://schemas.openxmlformats.org/officeDocument/2006/relationships/hyperlink" Target="http://www.niaaa.nih.gov/grant-funding/application-process/niaaa-contacts-training-and-career-award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niaaa.nih.gov/grant-funding/funding-opportunities" TargetMode="External"/><Relationship Id="rId5" Type="http://schemas.openxmlformats.org/officeDocument/2006/relationships/hyperlink" Target="http://www.niaaa.nih.gov/research" TargetMode="External"/><Relationship Id="rId4" Type="http://schemas.openxmlformats.org/officeDocument/2006/relationships/hyperlink" Target="http://www.niaaa.nih.gov/about-niaaa/our-staff/directors-pag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projectreporter.nih.gov/reporter.cf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grants.nih.gov/grants/funding/submissionschedule.htm#AID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grants.nih.gov/grants/funding/submissionschedule.htm#AID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grants.nih.gov/podcasts/All_About_Grants/index.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grants.nih.gov/training/careerdevelopmentawards.htm" TargetMode="External"/><Relationship Id="rId4" Type="http://schemas.openxmlformats.org/officeDocument/2006/relationships/hyperlink" Target="http://grants.nih.gov/training/F_files_nrsa.htm"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ih.gov/ic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nih.gov/icd/icdirectors.ht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grants.nih.gov/grants/guide/description.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Grant writing and funding sources</a:t>
            </a:r>
          </a:p>
        </p:txBody>
      </p:sp>
      <p:sp>
        <p:nvSpPr>
          <p:cNvPr id="3" name="Subtitle 2"/>
          <p:cNvSpPr>
            <a:spLocks noGrp="1"/>
          </p:cNvSpPr>
          <p:nvPr>
            <p:ph type="subTitle" idx="1"/>
          </p:nvPr>
        </p:nvSpPr>
        <p:spPr/>
        <p:txBody>
          <a:bodyPr/>
          <a:lstStyle/>
          <a:p>
            <a:r>
              <a:rPr lang="en-US" dirty="0"/>
              <a:t>Judy Hahn</a:t>
            </a:r>
          </a:p>
        </p:txBody>
      </p:sp>
    </p:spTree>
    <p:extLst>
      <p:ext uri="{BB962C8B-B14F-4D97-AF65-F5344CB8AC3E}">
        <p14:creationId xmlns:p14="http://schemas.microsoft.com/office/powerpoint/2010/main" val="524903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Funding Opportunities Cont’d</a:t>
            </a:r>
          </a:p>
        </p:txBody>
      </p:sp>
      <p:sp>
        <p:nvSpPr>
          <p:cNvPr id="3" name="Content Placeholder 2"/>
          <p:cNvSpPr>
            <a:spLocks noGrp="1"/>
          </p:cNvSpPr>
          <p:nvPr>
            <p:ph idx="1"/>
          </p:nvPr>
        </p:nvSpPr>
        <p:spPr>
          <a:xfrm>
            <a:off x="1095023" y="1916498"/>
            <a:ext cx="7114873" cy="4343305"/>
          </a:xfrm>
        </p:spPr>
        <p:txBody>
          <a:bodyPr>
            <a:normAutofit fontScale="25000" lnSpcReduction="20000"/>
          </a:bodyPr>
          <a:lstStyle/>
          <a:p>
            <a:pPr>
              <a:buFont typeface="Arial"/>
              <a:buChar char="•"/>
            </a:pPr>
            <a:r>
              <a:rPr lang="en-US" sz="5600" b="1" dirty="0"/>
              <a:t>Program Announcement (PA)</a:t>
            </a:r>
            <a:r>
              <a:rPr lang="en-US" sz="5600" dirty="0"/>
              <a:t>: </a:t>
            </a:r>
          </a:p>
          <a:p>
            <a:pPr lvl="1">
              <a:buFont typeface="Arial"/>
              <a:buChar char="•"/>
            </a:pPr>
            <a:r>
              <a:rPr lang="en-US" sz="5600" dirty="0"/>
              <a:t>Identifies areas of increased priority and/or emphasis on particular funding mechanisms for a specific area of science. Usually standard due date on ongoing basis</a:t>
            </a:r>
          </a:p>
          <a:p>
            <a:pPr lvl="1">
              <a:buFont typeface="Arial"/>
              <a:buChar char="•"/>
            </a:pPr>
            <a:r>
              <a:rPr lang="en-US" sz="5600" b="1" dirty="0"/>
              <a:t>PAR: </a:t>
            </a:r>
            <a:r>
              <a:rPr lang="en-US" sz="5600" dirty="0"/>
              <a:t>A PA with special </a:t>
            </a:r>
            <a:r>
              <a:rPr lang="en-US" sz="5600" b="1" dirty="0"/>
              <a:t>receipt, referral and/or review</a:t>
            </a:r>
            <a:r>
              <a:rPr lang="en-US" sz="5600" dirty="0"/>
              <a:t> considerations, as described in the PAR announcement.</a:t>
            </a:r>
          </a:p>
          <a:p>
            <a:pPr lvl="1">
              <a:buFont typeface="Arial"/>
              <a:buChar char="•"/>
            </a:pPr>
            <a:r>
              <a:rPr lang="en-US" sz="5600" b="1" dirty="0"/>
              <a:t>PAS</a:t>
            </a:r>
            <a:r>
              <a:rPr lang="en-US" sz="5600" dirty="0"/>
              <a:t>: A PA that includes specific </a:t>
            </a:r>
            <a:r>
              <a:rPr lang="en-US" sz="5600" b="1" dirty="0"/>
              <a:t>set-aside funds </a:t>
            </a:r>
            <a:r>
              <a:rPr lang="en-US" sz="5600" dirty="0"/>
              <a:t>as described in the PAS announcement</a:t>
            </a:r>
          </a:p>
          <a:p>
            <a:pPr>
              <a:buFont typeface="Arial"/>
              <a:buChar char="•"/>
            </a:pPr>
            <a:r>
              <a:rPr lang="en-US" sz="5600" b="1" dirty="0"/>
              <a:t>Request for Application (RFA)</a:t>
            </a:r>
          </a:p>
          <a:p>
            <a:pPr lvl="1">
              <a:buFont typeface="Arial"/>
              <a:buChar char="•"/>
            </a:pPr>
            <a:r>
              <a:rPr lang="en-US" sz="5600" dirty="0"/>
              <a:t>Identifies a more narrowly defined area for which one or more NIH institutes have set aside funds for awarding grants</a:t>
            </a:r>
          </a:p>
          <a:p>
            <a:pPr lvl="1">
              <a:buFont typeface="Arial"/>
              <a:buChar char="•"/>
            </a:pPr>
            <a:r>
              <a:rPr lang="en-US" sz="5600" dirty="0"/>
              <a:t>Usually has a single receipt (received on or before) date specified in the RFA announcement</a:t>
            </a:r>
          </a:p>
          <a:p>
            <a:pPr lvl="1">
              <a:buFont typeface="Arial"/>
              <a:buChar char="•"/>
            </a:pPr>
            <a:r>
              <a:rPr lang="en-US" sz="5600" dirty="0"/>
              <a:t>Usually reviewed by a Scientific Review Group convened by the issuing awarding component </a:t>
            </a:r>
          </a:p>
          <a:p>
            <a:pPr>
              <a:buFont typeface="Arial"/>
              <a:buChar char="•"/>
            </a:pPr>
            <a:r>
              <a:rPr lang="en-US" sz="5600" b="1" dirty="0"/>
              <a:t>Notice of Funding Availability (NOT) </a:t>
            </a:r>
          </a:p>
          <a:p>
            <a:pPr lvl="1">
              <a:buFont typeface="Arial"/>
              <a:buChar char="•"/>
            </a:pPr>
            <a:r>
              <a:rPr lang="en-US" sz="5600" dirty="0"/>
              <a:t>Announces policy and procedures, changes to RFA or PA announcements, RFPs and other general information items</a:t>
            </a:r>
          </a:p>
          <a:p>
            <a:pPr>
              <a:buFont typeface="Arial"/>
              <a:buChar char="•"/>
            </a:pPr>
            <a:r>
              <a:rPr lang="en-US" sz="5600" b="1" dirty="0"/>
              <a:t>Request for Proposal (RFP)</a:t>
            </a:r>
          </a:p>
          <a:p>
            <a:pPr lvl="1">
              <a:buFont typeface="Arial"/>
              <a:buChar char="•"/>
            </a:pPr>
            <a:r>
              <a:rPr lang="en-US" sz="5600" dirty="0"/>
              <a:t>Solicits contract proposals. An RFP usually has one receipt date, as specified in RFP solicitation</a:t>
            </a:r>
          </a:p>
          <a:p>
            <a:pPr marL="0" indent="0">
              <a:buNone/>
            </a:pPr>
            <a:endParaRPr lang="en-US" dirty="0"/>
          </a:p>
        </p:txBody>
      </p:sp>
    </p:spTree>
    <p:extLst>
      <p:ext uri="{BB962C8B-B14F-4D97-AF65-F5344CB8AC3E}">
        <p14:creationId xmlns:p14="http://schemas.microsoft.com/office/powerpoint/2010/main" val="313602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7327982"/>
              </p:ext>
            </p:extLst>
          </p:nvPr>
        </p:nvGraphicFramePr>
        <p:xfrm>
          <a:off x="1095023" y="865122"/>
          <a:ext cx="6965246" cy="5186724"/>
        </p:xfrm>
        <a:graphic>
          <a:graphicData uri="http://schemas.openxmlformats.org/drawingml/2006/table">
            <a:tbl>
              <a:tblPr firstRow="1" bandRow="1">
                <a:tableStyleId>{5C22544A-7EE6-4342-B048-85BDC9FD1C3A}</a:tableStyleId>
              </a:tblPr>
              <a:tblGrid>
                <a:gridCol w="2225259">
                  <a:extLst>
                    <a:ext uri="{9D8B030D-6E8A-4147-A177-3AD203B41FA5}">
                      <a16:colId xmlns:a16="http://schemas.microsoft.com/office/drawing/2014/main" val="20000"/>
                    </a:ext>
                  </a:extLst>
                </a:gridCol>
                <a:gridCol w="4739987">
                  <a:extLst>
                    <a:ext uri="{9D8B030D-6E8A-4147-A177-3AD203B41FA5}">
                      <a16:colId xmlns:a16="http://schemas.microsoft.com/office/drawing/2014/main" val="20001"/>
                    </a:ext>
                  </a:extLst>
                </a:gridCol>
              </a:tblGrid>
              <a:tr h="743388">
                <a:tc gridSpan="2">
                  <a:txBody>
                    <a:bodyPr/>
                    <a:lstStyle/>
                    <a:p>
                      <a:pPr algn="ctr"/>
                      <a:r>
                        <a:rPr lang="en-US" sz="3000" u="none" dirty="0">
                          <a:solidFill>
                            <a:schemeClr val="tx1"/>
                          </a:solidFill>
                        </a:rPr>
                        <a:t>Example:</a:t>
                      </a:r>
                      <a:r>
                        <a:rPr lang="en-US" sz="3000" u="none" baseline="0" dirty="0">
                          <a:solidFill>
                            <a:schemeClr val="tx1"/>
                          </a:solidFill>
                        </a:rPr>
                        <a:t> NIAAA</a:t>
                      </a:r>
                      <a:endParaRPr lang="en-US" sz="3000" u="none" dirty="0">
                        <a:solidFill>
                          <a:schemeClr val="tx1"/>
                        </a:solidFill>
                      </a:endParaRPr>
                    </a:p>
                  </a:txBody>
                  <a:tcPr/>
                </a:tc>
                <a:tc hMerge="1">
                  <a:txBody>
                    <a:bodyPr/>
                    <a:lstStyle/>
                    <a:p>
                      <a:endParaRPr lang="en-US" sz="1600" dirty="0"/>
                    </a:p>
                  </a:txBody>
                  <a:tcPr/>
                </a:tc>
                <a:extLst>
                  <a:ext uri="{0D108BD9-81ED-4DB2-BD59-A6C34878D82A}">
                    <a16:rowId xmlns:a16="http://schemas.microsoft.com/office/drawing/2014/main" val="10000"/>
                  </a:ext>
                </a:extLst>
              </a:tr>
              <a:tr h="7433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rPr>
                        <a:t>Institute</a:t>
                      </a:r>
                    </a:p>
                    <a:p>
                      <a:endParaRPr lang="en-US" b="1"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a:hlinkClick r:id="rId3"/>
                        </a:rPr>
                        <a:t>http://www.niaaa.nih.gov/</a:t>
                      </a:r>
                      <a:endParaRPr lang="en-US" sz="1600" dirty="0"/>
                    </a:p>
                    <a:p>
                      <a:endParaRPr lang="en-US" sz="1600" dirty="0"/>
                    </a:p>
                  </a:txBody>
                  <a:tcPr/>
                </a:tc>
                <a:extLst>
                  <a:ext uri="{0D108BD9-81ED-4DB2-BD59-A6C34878D82A}">
                    <a16:rowId xmlns:a16="http://schemas.microsoft.com/office/drawing/2014/main" val="10001"/>
                  </a:ext>
                </a:extLst>
              </a:tr>
              <a:tr h="743388">
                <a:tc>
                  <a:txBody>
                    <a:bodyPr/>
                    <a:lstStyle/>
                    <a:p>
                      <a:r>
                        <a:rPr lang="en-US" b="1" dirty="0"/>
                        <a:t>Director</a:t>
                      </a: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dirty="0">
                          <a:hlinkClick r:id="rId4"/>
                        </a:rPr>
                        <a:t>http://www.niaaa.nih.gov/about-niaaa/our-staff/directors-page</a:t>
                      </a:r>
                      <a:endParaRPr lang="en-US" sz="1600" dirty="0"/>
                    </a:p>
                    <a:p>
                      <a:endParaRPr lang="en-US" sz="1600" dirty="0"/>
                    </a:p>
                  </a:txBody>
                  <a:tcPr/>
                </a:tc>
                <a:extLst>
                  <a:ext uri="{0D108BD9-81ED-4DB2-BD59-A6C34878D82A}">
                    <a16:rowId xmlns:a16="http://schemas.microsoft.com/office/drawing/2014/main" val="10002"/>
                  </a:ext>
                </a:extLst>
              </a:tr>
              <a:tr h="743388">
                <a:tc>
                  <a:txBody>
                    <a:bodyPr/>
                    <a:lstStyle/>
                    <a:p>
                      <a:r>
                        <a:rPr lang="en-US" sz="1800" b="1" dirty="0"/>
                        <a:t>Funding Priorities</a:t>
                      </a:r>
                      <a:endParaRPr lang="en-US" b="1" dirty="0"/>
                    </a:p>
                  </a:txBody>
                  <a:tcPr/>
                </a:tc>
                <a:tc>
                  <a:txBody>
                    <a:bodyPr/>
                    <a:lstStyle/>
                    <a:p>
                      <a:pPr marL="0" lvl="1" indent="0"/>
                      <a:r>
                        <a:rPr lang="en-US" sz="1600" dirty="0">
                          <a:hlinkClick r:id="rId5"/>
                        </a:rPr>
                        <a:t>http://www.niaaa.nih.gov/about-niaaa</a:t>
                      </a:r>
                    </a:p>
                    <a:p>
                      <a:pPr marL="0" lvl="1" indent="0" algn="l">
                        <a:buFont typeface="Arial"/>
                        <a:buNone/>
                      </a:pPr>
                      <a:r>
                        <a:rPr lang="en-US" sz="1600" dirty="0">
                          <a:hlinkClick r:id="rId5"/>
                        </a:rPr>
                        <a:t>http://www.niaaa.nih.gov/research</a:t>
                      </a:r>
                      <a:endParaRPr lang="en-US" sz="1600" dirty="0"/>
                    </a:p>
                    <a:p>
                      <a:endParaRPr lang="en-US" sz="1600" dirty="0"/>
                    </a:p>
                  </a:txBody>
                  <a:tcPr/>
                </a:tc>
                <a:extLst>
                  <a:ext uri="{0D108BD9-81ED-4DB2-BD59-A6C34878D82A}">
                    <a16:rowId xmlns:a16="http://schemas.microsoft.com/office/drawing/2014/main" val="10003"/>
                  </a:ext>
                </a:extLst>
              </a:tr>
              <a:tr h="743388">
                <a:tc>
                  <a:txBody>
                    <a:bodyPr/>
                    <a:lstStyle/>
                    <a:p>
                      <a:r>
                        <a:rPr lang="en-US" b="1" dirty="0"/>
                        <a:t>FOAs</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1600" dirty="0">
                          <a:hlinkClick r:id="rId6"/>
                        </a:rPr>
                        <a:t>http://www.niaaa.nih.gov/grant-funding/funding-opportunities</a:t>
                      </a:r>
                      <a:endParaRPr lang="en-US" sz="1600" dirty="0"/>
                    </a:p>
                  </a:txBody>
                  <a:tcPr/>
                </a:tc>
                <a:extLst>
                  <a:ext uri="{0D108BD9-81ED-4DB2-BD59-A6C34878D82A}">
                    <a16:rowId xmlns:a16="http://schemas.microsoft.com/office/drawing/2014/main" val="10004"/>
                  </a:ext>
                </a:extLst>
              </a:tr>
              <a:tr h="743388">
                <a:tc>
                  <a:txBody>
                    <a:bodyPr/>
                    <a:lstStyle/>
                    <a:p>
                      <a:r>
                        <a:rPr lang="en-US" b="1" dirty="0"/>
                        <a:t>Who to contact</a:t>
                      </a:r>
                    </a:p>
                  </a:txBody>
                  <a:tcPr/>
                </a:tc>
                <a:tc>
                  <a:txBody>
                    <a:bodyPr/>
                    <a:lstStyle/>
                    <a:p>
                      <a:pPr marL="0" lvl="2" indent="0"/>
                      <a:r>
                        <a:rPr lang="en-US" sz="1600" dirty="0"/>
                        <a:t>Check the “resources for applicants” and the FOA for contact info</a:t>
                      </a:r>
                    </a:p>
                    <a:p>
                      <a:pPr marL="0" lvl="2" indent="0"/>
                      <a:r>
                        <a:rPr lang="en-US" sz="1600" dirty="0">
                          <a:hlinkClick r:id="rId7"/>
                        </a:rPr>
                        <a:t>http://www.niaaa.nih.gov/grant-funding/application-process/niaaa-contacts-training-and-career-awards</a:t>
                      </a:r>
                      <a:endParaRPr lang="en-US" sz="1600" dirty="0"/>
                    </a:p>
                    <a:p>
                      <a:endParaRPr lang="en-US" sz="16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69385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NIH Institute:</a:t>
            </a:r>
            <a:br>
              <a:rPr lang="en-US" dirty="0"/>
            </a:br>
            <a:r>
              <a:rPr lang="en-US" dirty="0"/>
              <a:t>What is the best fit for you?</a:t>
            </a:r>
          </a:p>
        </p:txBody>
      </p:sp>
      <p:sp>
        <p:nvSpPr>
          <p:cNvPr id="3" name="Content Placeholder 2"/>
          <p:cNvSpPr>
            <a:spLocks noGrp="1"/>
          </p:cNvSpPr>
          <p:nvPr>
            <p:ph idx="1"/>
          </p:nvPr>
        </p:nvSpPr>
        <p:spPr>
          <a:xfrm>
            <a:off x="934983" y="2227247"/>
            <a:ext cx="7284499" cy="3955593"/>
          </a:xfrm>
        </p:spPr>
        <p:txBody>
          <a:bodyPr>
            <a:normAutofit/>
          </a:bodyPr>
          <a:lstStyle/>
          <a:p>
            <a:pPr>
              <a:buFont typeface="Arial"/>
              <a:buChar char="•"/>
            </a:pPr>
            <a:r>
              <a:rPr lang="en-US" sz="2100" dirty="0"/>
              <a:t>Where is your Mentor’s/Sponsor’s funding from?</a:t>
            </a:r>
          </a:p>
          <a:p>
            <a:pPr>
              <a:buFont typeface="Arial"/>
              <a:buChar char="•"/>
            </a:pPr>
            <a:r>
              <a:rPr lang="en-US" sz="2100" dirty="0"/>
              <a:t>Where would you like to build a research career?</a:t>
            </a:r>
          </a:p>
          <a:p>
            <a:pPr>
              <a:buFont typeface="Arial"/>
              <a:buChar char="•"/>
            </a:pPr>
            <a:r>
              <a:rPr lang="en-US" sz="2100" dirty="0"/>
              <a:t>Might your grant fit in 1 or more institutes?</a:t>
            </a:r>
          </a:p>
          <a:p>
            <a:pPr>
              <a:buFont typeface="Arial"/>
              <a:buChar char="•"/>
            </a:pPr>
            <a:r>
              <a:rPr lang="en-US" sz="2100" dirty="0"/>
              <a:t>If yes to above question, is one institute more/less competitive? Has more/less money?</a:t>
            </a:r>
          </a:p>
          <a:p>
            <a:pPr>
              <a:buFont typeface="Arial"/>
              <a:buChar char="•"/>
            </a:pPr>
            <a:r>
              <a:rPr lang="en-US" sz="2100" dirty="0"/>
              <a:t>Check out currently funded projects in the research area/institute you are interested in:</a:t>
            </a:r>
          </a:p>
          <a:p>
            <a:pPr lvl="2">
              <a:buFont typeface="Arial"/>
              <a:buChar char="•"/>
            </a:pPr>
            <a:r>
              <a:rPr lang="en-US" sz="2100" dirty="0">
                <a:hlinkClick r:id="rId3"/>
              </a:rPr>
              <a:t>http://projectreporter.nih.gov/reporter.cfm</a:t>
            </a:r>
            <a:endParaRPr lang="en-US" sz="2100" dirty="0"/>
          </a:p>
          <a:p>
            <a:pPr>
              <a:buFont typeface="Arial"/>
              <a:buChar char="•"/>
            </a:pPr>
            <a:r>
              <a:rPr lang="en-US" sz="2500" dirty="0"/>
              <a:t>Ask the institute!!</a:t>
            </a:r>
          </a:p>
          <a:p>
            <a:pPr lvl="2"/>
            <a:endParaRPr lang="en-US" dirty="0"/>
          </a:p>
          <a:p>
            <a:endParaRPr lang="en-US" dirty="0"/>
          </a:p>
        </p:txBody>
      </p:sp>
    </p:spTree>
    <p:extLst>
      <p:ext uri="{BB962C8B-B14F-4D97-AF65-F5344CB8AC3E}">
        <p14:creationId xmlns:p14="http://schemas.microsoft.com/office/powerpoint/2010/main" val="4039671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NIH Funding:</a:t>
            </a:r>
            <a:br>
              <a:rPr lang="en-US" dirty="0"/>
            </a:br>
            <a:r>
              <a:rPr lang="en-US" dirty="0"/>
              <a:t>Types of Grants</a:t>
            </a:r>
          </a:p>
        </p:txBody>
      </p:sp>
      <p:sp>
        <p:nvSpPr>
          <p:cNvPr id="3" name="Content Placeholder 2"/>
          <p:cNvSpPr>
            <a:spLocks noGrp="1"/>
          </p:cNvSpPr>
          <p:nvPr>
            <p:ph idx="1"/>
          </p:nvPr>
        </p:nvSpPr>
        <p:spPr>
          <a:xfrm>
            <a:off x="1095024" y="2119257"/>
            <a:ext cx="6564422" cy="3603812"/>
          </a:xfrm>
        </p:spPr>
        <p:txBody>
          <a:bodyPr>
            <a:normAutofit fontScale="85000" lnSpcReduction="20000"/>
          </a:bodyPr>
          <a:lstStyle/>
          <a:p>
            <a:pPr>
              <a:buFont typeface="Arial"/>
              <a:buChar char="•"/>
            </a:pPr>
            <a:r>
              <a:rPr lang="en-US" dirty="0" err="1"/>
              <a:t>Predoctoral</a:t>
            </a:r>
            <a:endParaRPr lang="en-US" dirty="0"/>
          </a:p>
          <a:p>
            <a:pPr lvl="1">
              <a:buFont typeface="Arial"/>
              <a:buChar char="•"/>
            </a:pPr>
            <a:r>
              <a:rPr lang="en-US" dirty="0"/>
              <a:t>F31; R36; Administrative Supplement</a:t>
            </a:r>
          </a:p>
          <a:p>
            <a:pPr>
              <a:buFont typeface="Arial"/>
              <a:buChar char="•"/>
            </a:pPr>
            <a:r>
              <a:rPr lang="en-US" dirty="0"/>
              <a:t>Postdoctoral</a:t>
            </a:r>
          </a:p>
          <a:p>
            <a:pPr lvl="1">
              <a:buFont typeface="Arial"/>
              <a:buChar char="•"/>
            </a:pPr>
            <a:r>
              <a:rPr lang="en-US" dirty="0"/>
              <a:t>F32; T32</a:t>
            </a:r>
          </a:p>
          <a:p>
            <a:pPr>
              <a:buFont typeface="Arial"/>
              <a:buChar char="•"/>
            </a:pPr>
            <a:r>
              <a:rPr lang="en-US" dirty="0"/>
              <a:t>Early Career</a:t>
            </a:r>
          </a:p>
          <a:p>
            <a:pPr lvl="1">
              <a:buFont typeface="Arial"/>
              <a:buChar char="•"/>
            </a:pPr>
            <a:r>
              <a:rPr lang="en-US" dirty="0"/>
              <a:t>Ks (K01, K08, K23, K99/R00)</a:t>
            </a:r>
          </a:p>
          <a:p>
            <a:pPr>
              <a:buFont typeface="Arial"/>
              <a:buChar char="•"/>
            </a:pPr>
            <a:r>
              <a:rPr lang="en-US" dirty="0"/>
              <a:t>Mid-late career</a:t>
            </a:r>
          </a:p>
          <a:p>
            <a:pPr lvl="1">
              <a:buFont typeface="Arial"/>
              <a:buChar char="•"/>
            </a:pPr>
            <a:r>
              <a:rPr lang="en-US" dirty="0"/>
              <a:t>R-grants (R21, R34, R01); U01; P30; K-grants (K05, K24)</a:t>
            </a:r>
          </a:p>
        </p:txBody>
      </p:sp>
    </p:spTree>
    <p:extLst>
      <p:ext uri="{BB962C8B-B14F-4D97-AF65-F5344CB8AC3E}">
        <p14:creationId xmlns:p14="http://schemas.microsoft.com/office/powerpoint/2010/main" val="3471405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NIH Funding:</a:t>
            </a:r>
            <a:br>
              <a:rPr lang="en-US" dirty="0"/>
            </a:br>
            <a:r>
              <a:rPr lang="en-US" dirty="0"/>
              <a:t>Due Dates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9381685"/>
              </p:ext>
            </p:extLst>
          </p:nvPr>
        </p:nvGraphicFramePr>
        <p:xfrm>
          <a:off x="1095021" y="2680202"/>
          <a:ext cx="7091264" cy="3080630"/>
        </p:xfrm>
        <a:graphic>
          <a:graphicData uri="http://schemas.openxmlformats.org/drawingml/2006/table">
            <a:tbl>
              <a:tblPr firstRow="1" bandRow="1">
                <a:tableStyleId>{5C22544A-7EE6-4342-B048-85BDC9FD1C3A}</a:tableStyleId>
              </a:tblPr>
              <a:tblGrid>
                <a:gridCol w="3545632">
                  <a:extLst>
                    <a:ext uri="{9D8B030D-6E8A-4147-A177-3AD203B41FA5}">
                      <a16:colId xmlns:a16="http://schemas.microsoft.com/office/drawing/2014/main" val="20000"/>
                    </a:ext>
                  </a:extLst>
                </a:gridCol>
                <a:gridCol w="3545632">
                  <a:extLst>
                    <a:ext uri="{9D8B030D-6E8A-4147-A177-3AD203B41FA5}">
                      <a16:colId xmlns:a16="http://schemas.microsoft.com/office/drawing/2014/main" val="20001"/>
                    </a:ext>
                  </a:extLst>
                </a:gridCol>
              </a:tblGrid>
              <a:tr h="498638">
                <a:tc>
                  <a:txBody>
                    <a:bodyPr/>
                    <a:lstStyle/>
                    <a:p>
                      <a:r>
                        <a:rPr lang="en-US" dirty="0"/>
                        <a:t>Description</a:t>
                      </a:r>
                    </a:p>
                  </a:txBody>
                  <a:tcPr/>
                </a:tc>
                <a:tc>
                  <a:txBody>
                    <a:bodyPr/>
                    <a:lstStyle/>
                    <a:p>
                      <a:r>
                        <a:rPr lang="en-US" dirty="0"/>
                        <a:t>Dates</a:t>
                      </a:r>
                    </a:p>
                  </a:txBody>
                  <a:tcPr/>
                </a:tc>
                <a:extLst>
                  <a:ext uri="{0D108BD9-81ED-4DB2-BD59-A6C34878D82A}">
                    <a16:rowId xmlns:a16="http://schemas.microsoft.com/office/drawing/2014/main" val="10000"/>
                  </a:ext>
                </a:extLst>
              </a:tr>
              <a:tr h="860664">
                <a:tc>
                  <a:txBody>
                    <a:bodyPr/>
                    <a:lstStyle/>
                    <a:p>
                      <a:r>
                        <a:rPr lang="en-US" dirty="0"/>
                        <a:t>F-series</a:t>
                      </a:r>
                    </a:p>
                  </a:txBody>
                  <a:tcPr/>
                </a:tc>
                <a:tc>
                  <a:txBody>
                    <a:bodyPr/>
                    <a:lstStyle/>
                    <a:p>
                      <a:r>
                        <a:rPr lang="en-US" baseline="0" dirty="0"/>
                        <a:t>April 8</a:t>
                      </a:r>
                      <a:r>
                        <a:rPr lang="en-US" baseline="30000" dirty="0"/>
                        <a:t>th</a:t>
                      </a:r>
                      <a:r>
                        <a:rPr lang="en-US" baseline="0" dirty="0"/>
                        <a:t> (cycle 1),  August 8</a:t>
                      </a:r>
                      <a:r>
                        <a:rPr lang="en-US" baseline="30000" dirty="0"/>
                        <a:t>th</a:t>
                      </a:r>
                      <a:r>
                        <a:rPr lang="en-US" baseline="0" dirty="0"/>
                        <a:t> (cycle 2), December 8 (cycle 3)</a:t>
                      </a:r>
                      <a:endParaRPr lang="en-US" dirty="0"/>
                    </a:p>
                  </a:txBody>
                  <a:tcPr/>
                </a:tc>
                <a:extLst>
                  <a:ext uri="{0D108BD9-81ED-4DB2-BD59-A6C34878D82A}">
                    <a16:rowId xmlns:a16="http://schemas.microsoft.com/office/drawing/2014/main" val="10001"/>
                  </a:ext>
                </a:extLst>
              </a:tr>
              <a:tr h="860664">
                <a:tc>
                  <a:txBody>
                    <a:bodyPr/>
                    <a:lstStyle/>
                    <a:p>
                      <a:r>
                        <a:rPr lang="en-US" dirty="0"/>
                        <a:t>K-series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February 12</a:t>
                      </a:r>
                      <a:r>
                        <a:rPr lang="en-US" baseline="30000" dirty="0"/>
                        <a:t>th </a:t>
                      </a:r>
                      <a:r>
                        <a:rPr lang="en-US" baseline="0" dirty="0"/>
                        <a:t>(cycle 1)</a:t>
                      </a:r>
                      <a:r>
                        <a:rPr lang="en-US" dirty="0"/>
                        <a:t>,</a:t>
                      </a:r>
                      <a:r>
                        <a:rPr lang="en-US" baseline="0" dirty="0"/>
                        <a:t> June 12</a:t>
                      </a:r>
                      <a:r>
                        <a:rPr lang="en-US" baseline="30000" dirty="0"/>
                        <a:t>th</a:t>
                      </a:r>
                      <a:r>
                        <a:rPr lang="en-US" baseline="0" dirty="0"/>
                        <a:t> (cycle 2), October 12</a:t>
                      </a:r>
                      <a:r>
                        <a:rPr lang="en-US" baseline="30000" dirty="0"/>
                        <a:t>th</a:t>
                      </a:r>
                      <a:r>
                        <a:rPr lang="en-US" baseline="0" dirty="0"/>
                        <a:t> (cycle 3)</a:t>
                      </a:r>
                      <a:endParaRPr lang="en-US" dirty="0"/>
                    </a:p>
                  </a:txBody>
                  <a:tcPr/>
                </a:tc>
                <a:extLst>
                  <a:ext uri="{0D108BD9-81ED-4DB2-BD59-A6C34878D82A}">
                    <a16:rowId xmlns:a16="http://schemas.microsoft.com/office/drawing/2014/main" val="10002"/>
                  </a:ext>
                </a:extLst>
              </a:tr>
              <a:tr h="860664">
                <a:tc>
                  <a:txBody>
                    <a:bodyPr/>
                    <a:lstStyle/>
                    <a:p>
                      <a:r>
                        <a:rPr lang="en-US" dirty="0"/>
                        <a:t>AIDS applications (all activity</a:t>
                      </a:r>
                      <a:r>
                        <a:rPr lang="en-US" baseline="0" dirty="0"/>
                        <a:t> codes)</a:t>
                      </a:r>
                      <a:endParaRPr lang="en-US" dirty="0"/>
                    </a:p>
                  </a:txBody>
                  <a:tcPr/>
                </a:tc>
                <a:tc>
                  <a:txBody>
                    <a:bodyPr/>
                    <a:lstStyle/>
                    <a:p>
                      <a:r>
                        <a:rPr lang="en-US" dirty="0"/>
                        <a:t>May 7</a:t>
                      </a:r>
                      <a:r>
                        <a:rPr lang="en-US" baseline="30000" dirty="0"/>
                        <a:t>th</a:t>
                      </a:r>
                      <a:r>
                        <a:rPr lang="en-US" dirty="0"/>
                        <a:t> (cycle 1), September 7</a:t>
                      </a:r>
                      <a:r>
                        <a:rPr lang="en-US" baseline="30000" dirty="0"/>
                        <a:t>th</a:t>
                      </a:r>
                      <a:r>
                        <a:rPr lang="en-US" dirty="0"/>
                        <a:t> (cycle 2), January 7</a:t>
                      </a:r>
                      <a:r>
                        <a:rPr lang="en-US" baseline="30000" dirty="0"/>
                        <a:t>th</a:t>
                      </a:r>
                      <a:r>
                        <a:rPr lang="en-US" dirty="0"/>
                        <a:t> (cycle</a:t>
                      </a:r>
                      <a:r>
                        <a:rPr lang="en-US" baseline="0" dirty="0"/>
                        <a:t> 3)</a:t>
                      </a:r>
                      <a:endParaRPr lang="en-US" dirty="0"/>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980145" y="2033873"/>
            <a:ext cx="7206141" cy="646331"/>
          </a:xfrm>
          <a:prstGeom prst="rect">
            <a:avLst/>
          </a:prstGeom>
          <a:noFill/>
        </p:spPr>
        <p:txBody>
          <a:bodyPr wrap="square" rtlCol="0">
            <a:spAutoFit/>
          </a:bodyPr>
          <a:lstStyle/>
          <a:p>
            <a:r>
              <a:rPr lang="en-US" dirty="0">
                <a:hlinkClick r:id="rId3"/>
              </a:rPr>
              <a:t>http://grants.nih.gov/grants/funding/submissionschedule.htm#AIDS</a:t>
            </a:r>
            <a:endParaRPr lang="en-US" dirty="0"/>
          </a:p>
          <a:p>
            <a:endParaRPr lang="en-US" dirty="0"/>
          </a:p>
        </p:txBody>
      </p:sp>
    </p:spTree>
    <p:extLst>
      <p:ext uri="{BB962C8B-B14F-4D97-AF65-F5344CB8AC3E}">
        <p14:creationId xmlns:p14="http://schemas.microsoft.com/office/powerpoint/2010/main" val="357307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NIH Funding:</a:t>
            </a:r>
            <a:br>
              <a:rPr lang="en-US" dirty="0"/>
            </a:br>
            <a:r>
              <a:rPr lang="en-US" dirty="0"/>
              <a:t>Review Dates</a:t>
            </a:r>
          </a:p>
        </p:txBody>
      </p:sp>
      <p:sp>
        <p:nvSpPr>
          <p:cNvPr id="3" name="Content Placeholder 2"/>
          <p:cNvSpPr>
            <a:spLocks noGrp="1"/>
          </p:cNvSpPr>
          <p:nvPr>
            <p:ph idx="1"/>
          </p:nvPr>
        </p:nvSpPr>
        <p:spPr>
          <a:xfrm>
            <a:off x="952536" y="2119257"/>
            <a:ext cx="7107732" cy="3603812"/>
          </a:xfrm>
        </p:spPr>
        <p:txBody>
          <a:bodyPr>
            <a:normAutofit/>
          </a:bodyPr>
          <a:lstStyle/>
          <a:p>
            <a:r>
              <a:rPr lang="en-US" sz="1800" dirty="0">
                <a:hlinkClick r:id="rId3"/>
              </a:rPr>
              <a:t>http://grants.nih.gov/grants/funding/submissionschedule.htm#AIDS</a:t>
            </a:r>
            <a:endParaRPr lang="en-US" sz="1800" dirty="0"/>
          </a:p>
        </p:txBody>
      </p:sp>
      <p:graphicFrame>
        <p:nvGraphicFramePr>
          <p:cNvPr id="5" name="Content Placeholder 3"/>
          <p:cNvGraphicFramePr>
            <a:graphicFrameLocks/>
          </p:cNvGraphicFramePr>
          <p:nvPr>
            <p:extLst>
              <p:ext uri="{D42A27DB-BD31-4B8C-83A1-F6EECF244321}">
                <p14:modId xmlns:p14="http://schemas.microsoft.com/office/powerpoint/2010/main" val="1402142494"/>
              </p:ext>
            </p:extLst>
          </p:nvPr>
        </p:nvGraphicFramePr>
        <p:xfrm>
          <a:off x="1095023" y="2845871"/>
          <a:ext cx="6965244" cy="3143140"/>
        </p:xfrm>
        <a:graphic>
          <a:graphicData uri="http://schemas.openxmlformats.org/drawingml/2006/table">
            <a:tbl>
              <a:tblPr firstRow="1" bandRow="1">
                <a:tableStyleId>{5C22544A-7EE6-4342-B048-85BDC9FD1C3A}</a:tableStyleId>
              </a:tblPr>
              <a:tblGrid>
                <a:gridCol w="1741311">
                  <a:extLst>
                    <a:ext uri="{9D8B030D-6E8A-4147-A177-3AD203B41FA5}">
                      <a16:colId xmlns:a16="http://schemas.microsoft.com/office/drawing/2014/main" val="20000"/>
                    </a:ext>
                  </a:extLst>
                </a:gridCol>
                <a:gridCol w="1741311">
                  <a:extLst>
                    <a:ext uri="{9D8B030D-6E8A-4147-A177-3AD203B41FA5}">
                      <a16:colId xmlns:a16="http://schemas.microsoft.com/office/drawing/2014/main" val="20001"/>
                    </a:ext>
                  </a:extLst>
                </a:gridCol>
                <a:gridCol w="1741311">
                  <a:extLst>
                    <a:ext uri="{9D8B030D-6E8A-4147-A177-3AD203B41FA5}">
                      <a16:colId xmlns:a16="http://schemas.microsoft.com/office/drawing/2014/main" val="20002"/>
                    </a:ext>
                  </a:extLst>
                </a:gridCol>
                <a:gridCol w="1741311">
                  <a:extLst>
                    <a:ext uri="{9D8B030D-6E8A-4147-A177-3AD203B41FA5}">
                      <a16:colId xmlns:a16="http://schemas.microsoft.com/office/drawing/2014/main" val="20003"/>
                    </a:ext>
                  </a:extLst>
                </a:gridCol>
              </a:tblGrid>
              <a:tr h="582820">
                <a:tc>
                  <a:txBody>
                    <a:bodyPr/>
                    <a:lstStyle/>
                    <a:p>
                      <a:r>
                        <a:rPr lang="en-US" dirty="0"/>
                        <a:t>Description</a:t>
                      </a:r>
                    </a:p>
                  </a:txBody>
                  <a:tcPr/>
                </a:tc>
                <a:tc>
                  <a:txBody>
                    <a:bodyPr/>
                    <a:lstStyle/>
                    <a:p>
                      <a:r>
                        <a:rPr lang="en-US" dirty="0"/>
                        <a:t>Cycle 1</a:t>
                      </a:r>
                    </a:p>
                  </a:txBody>
                  <a:tcPr/>
                </a:tc>
                <a:tc>
                  <a:txBody>
                    <a:bodyPr/>
                    <a:lstStyle/>
                    <a:p>
                      <a:r>
                        <a:rPr lang="en-US" dirty="0"/>
                        <a:t>Cycle 2</a:t>
                      </a:r>
                    </a:p>
                  </a:txBody>
                  <a:tcPr/>
                </a:tc>
                <a:tc>
                  <a:txBody>
                    <a:bodyPr/>
                    <a:lstStyle/>
                    <a:p>
                      <a:r>
                        <a:rPr lang="en-US" dirty="0"/>
                        <a:t>Cycle 3</a:t>
                      </a:r>
                    </a:p>
                  </a:txBody>
                  <a:tcPr/>
                </a:tc>
                <a:extLst>
                  <a:ext uri="{0D108BD9-81ED-4DB2-BD59-A6C34878D82A}">
                    <a16:rowId xmlns:a16="http://schemas.microsoft.com/office/drawing/2014/main" val="10000"/>
                  </a:ext>
                </a:extLst>
              </a:tr>
              <a:tr h="582820">
                <a:tc>
                  <a:txBody>
                    <a:bodyPr/>
                    <a:lstStyle/>
                    <a:p>
                      <a:endParaRPr lang="en-US" dirty="0"/>
                    </a:p>
                  </a:txBody>
                  <a:tcPr/>
                </a:tc>
                <a:tc>
                  <a:txBody>
                    <a:bodyPr/>
                    <a:lstStyle/>
                    <a:p>
                      <a:r>
                        <a:rPr lang="en-US" dirty="0"/>
                        <a:t>January 25-</a:t>
                      </a:r>
                    </a:p>
                    <a:p>
                      <a:r>
                        <a:rPr lang="en-US" dirty="0"/>
                        <a:t>May 7</a:t>
                      </a:r>
                    </a:p>
                  </a:txBody>
                  <a:tcPr/>
                </a:tc>
                <a:tc>
                  <a:txBody>
                    <a:bodyPr/>
                    <a:lstStyle/>
                    <a:p>
                      <a:r>
                        <a:rPr lang="en-US" dirty="0"/>
                        <a:t>May 25-September 7</a:t>
                      </a:r>
                    </a:p>
                  </a:txBody>
                  <a:tcPr/>
                </a:tc>
                <a:tc>
                  <a:txBody>
                    <a:bodyPr/>
                    <a:lstStyle/>
                    <a:p>
                      <a:r>
                        <a:rPr lang="en-US" dirty="0"/>
                        <a:t>September</a:t>
                      </a:r>
                      <a:r>
                        <a:rPr lang="en-US" baseline="0" dirty="0"/>
                        <a:t> 25 – January 7</a:t>
                      </a:r>
                      <a:endParaRPr lang="en-US" dirty="0"/>
                    </a:p>
                  </a:txBody>
                  <a:tcPr/>
                </a:tc>
                <a:extLst>
                  <a:ext uri="{0D108BD9-81ED-4DB2-BD59-A6C34878D82A}">
                    <a16:rowId xmlns:a16="http://schemas.microsoft.com/office/drawing/2014/main" val="10001"/>
                  </a:ext>
                </a:extLst>
              </a:tr>
              <a:tr h="582820">
                <a:tc>
                  <a:txBody>
                    <a:bodyPr/>
                    <a:lstStyle/>
                    <a:p>
                      <a:r>
                        <a:rPr lang="en-US" dirty="0"/>
                        <a:t>Scientific Merit Review</a:t>
                      </a:r>
                    </a:p>
                  </a:txBody>
                  <a:tcPr/>
                </a:tc>
                <a:tc>
                  <a:txBody>
                    <a:bodyPr/>
                    <a:lstStyle/>
                    <a:p>
                      <a:r>
                        <a:rPr lang="en-US" dirty="0"/>
                        <a:t>June-July</a:t>
                      </a:r>
                    </a:p>
                  </a:txBody>
                  <a:tcPr/>
                </a:tc>
                <a:tc>
                  <a:txBody>
                    <a:bodyPr/>
                    <a:lstStyle/>
                    <a:p>
                      <a:r>
                        <a:rPr lang="en-US" dirty="0"/>
                        <a:t>October-November</a:t>
                      </a:r>
                    </a:p>
                  </a:txBody>
                  <a:tcPr/>
                </a:tc>
                <a:tc>
                  <a:txBody>
                    <a:bodyPr/>
                    <a:lstStyle/>
                    <a:p>
                      <a:r>
                        <a:rPr lang="en-US" dirty="0"/>
                        <a:t>February</a:t>
                      </a:r>
                      <a:r>
                        <a:rPr lang="en-US" baseline="0" dirty="0"/>
                        <a:t>-March</a:t>
                      </a:r>
                      <a:endParaRPr lang="en-US" dirty="0"/>
                    </a:p>
                  </a:txBody>
                  <a:tcPr/>
                </a:tc>
                <a:extLst>
                  <a:ext uri="{0D108BD9-81ED-4DB2-BD59-A6C34878D82A}">
                    <a16:rowId xmlns:a16="http://schemas.microsoft.com/office/drawing/2014/main" val="10002"/>
                  </a:ext>
                </a:extLst>
              </a:tr>
              <a:tr h="582820">
                <a:tc>
                  <a:txBody>
                    <a:bodyPr/>
                    <a:lstStyle/>
                    <a:p>
                      <a:r>
                        <a:rPr lang="en-US" dirty="0"/>
                        <a:t>Advisory Council Review</a:t>
                      </a:r>
                    </a:p>
                  </a:txBody>
                  <a:tcPr/>
                </a:tc>
                <a:tc>
                  <a:txBody>
                    <a:bodyPr/>
                    <a:lstStyle/>
                    <a:p>
                      <a:r>
                        <a:rPr lang="en-US" dirty="0"/>
                        <a:t>August or October</a:t>
                      </a:r>
                    </a:p>
                  </a:txBody>
                  <a:tcPr/>
                </a:tc>
                <a:tc>
                  <a:txBody>
                    <a:bodyPr/>
                    <a:lstStyle/>
                    <a:p>
                      <a:r>
                        <a:rPr lang="en-US" dirty="0"/>
                        <a:t>January</a:t>
                      </a:r>
                    </a:p>
                  </a:txBody>
                  <a:tcPr/>
                </a:tc>
                <a:tc>
                  <a:txBody>
                    <a:bodyPr/>
                    <a:lstStyle/>
                    <a:p>
                      <a:r>
                        <a:rPr lang="en-US" dirty="0"/>
                        <a:t>May</a:t>
                      </a:r>
                    </a:p>
                  </a:txBody>
                  <a:tcPr/>
                </a:tc>
                <a:extLst>
                  <a:ext uri="{0D108BD9-81ED-4DB2-BD59-A6C34878D82A}">
                    <a16:rowId xmlns:a16="http://schemas.microsoft.com/office/drawing/2014/main" val="10003"/>
                  </a:ext>
                </a:extLst>
              </a:tr>
              <a:tr h="582820">
                <a:tc>
                  <a:txBody>
                    <a:bodyPr/>
                    <a:lstStyle/>
                    <a:p>
                      <a:r>
                        <a:rPr lang="en-US" dirty="0"/>
                        <a:t>Earliest Start Date</a:t>
                      </a:r>
                    </a:p>
                  </a:txBody>
                  <a:tcPr/>
                </a:tc>
                <a:tc>
                  <a:txBody>
                    <a:bodyPr/>
                    <a:lstStyle/>
                    <a:p>
                      <a:r>
                        <a:rPr lang="en-US" dirty="0"/>
                        <a:t>September</a:t>
                      </a:r>
                      <a:r>
                        <a:rPr lang="en-US" baseline="0" dirty="0"/>
                        <a:t> or December</a:t>
                      </a:r>
                      <a:endParaRPr lang="en-US" dirty="0"/>
                    </a:p>
                  </a:txBody>
                  <a:tcPr/>
                </a:tc>
                <a:tc>
                  <a:txBody>
                    <a:bodyPr/>
                    <a:lstStyle/>
                    <a:p>
                      <a:r>
                        <a:rPr lang="en-US" dirty="0"/>
                        <a:t>April</a:t>
                      </a:r>
                    </a:p>
                  </a:txBody>
                  <a:tcPr/>
                </a:tc>
                <a:tc>
                  <a:txBody>
                    <a:bodyPr/>
                    <a:lstStyle/>
                    <a:p>
                      <a:r>
                        <a:rPr lang="en-US"/>
                        <a:t>July</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41952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resources</a:t>
            </a:r>
          </a:p>
        </p:txBody>
      </p:sp>
      <p:sp>
        <p:nvSpPr>
          <p:cNvPr id="3" name="Content Placeholder 2"/>
          <p:cNvSpPr>
            <a:spLocks noGrp="1"/>
          </p:cNvSpPr>
          <p:nvPr>
            <p:ph idx="1"/>
          </p:nvPr>
        </p:nvSpPr>
        <p:spPr>
          <a:xfrm>
            <a:off x="895831" y="2119257"/>
            <a:ext cx="7268707" cy="3603812"/>
          </a:xfrm>
        </p:spPr>
        <p:txBody>
          <a:bodyPr/>
          <a:lstStyle/>
          <a:p>
            <a:pPr marL="0" indent="0">
              <a:buNone/>
            </a:pPr>
            <a:r>
              <a:rPr lang="en-US" dirty="0"/>
              <a:t>All about grants podcast: </a:t>
            </a:r>
          </a:p>
          <a:p>
            <a:pPr marL="365760" lvl="1" indent="0">
              <a:buNone/>
            </a:pPr>
            <a:r>
              <a:rPr lang="en-US" sz="2000" dirty="0">
                <a:hlinkClick r:id="rId3"/>
              </a:rPr>
              <a:t>http://grants.nih.gov/podcasts/All_About_Grants/index.htm</a:t>
            </a:r>
            <a:endParaRPr lang="en-US" sz="2000" dirty="0"/>
          </a:p>
          <a:p>
            <a:pPr marL="0" indent="0">
              <a:buNone/>
            </a:pPr>
            <a:r>
              <a:rPr lang="en-US" dirty="0"/>
              <a:t>F kiosk</a:t>
            </a:r>
          </a:p>
          <a:p>
            <a:pPr marL="365760" lvl="1" indent="0">
              <a:buNone/>
            </a:pPr>
            <a:r>
              <a:rPr lang="en-US" sz="2000" dirty="0">
                <a:hlinkClick r:id="rId4"/>
              </a:rPr>
              <a:t>http://grants.nih.gov/training/F_files_nrsa.htm</a:t>
            </a:r>
            <a:endParaRPr lang="en-US" sz="2000" dirty="0"/>
          </a:p>
          <a:p>
            <a:pPr marL="0" indent="0">
              <a:buNone/>
            </a:pPr>
            <a:r>
              <a:rPr lang="en-US" dirty="0"/>
              <a:t>K kiosk</a:t>
            </a:r>
          </a:p>
          <a:p>
            <a:pPr marL="365760" lvl="1" indent="0">
              <a:buNone/>
            </a:pPr>
            <a:r>
              <a:rPr lang="en-US" sz="2000" dirty="0">
                <a:hlinkClick r:id="rId5"/>
              </a:rPr>
              <a:t>http://grants.nih.gov/training/careerdevelopmentawards.htm</a:t>
            </a:r>
            <a:endParaRPr lang="en-US" sz="2000" dirty="0"/>
          </a:p>
          <a:p>
            <a:pPr marL="0" indent="0">
              <a:buNone/>
            </a:pPr>
            <a:endParaRPr lang="en-US" dirty="0"/>
          </a:p>
          <a:p>
            <a:pPr lvl="1"/>
            <a:endParaRPr lang="en-US" dirty="0"/>
          </a:p>
        </p:txBody>
      </p:sp>
    </p:spTree>
    <p:extLst>
      <p:ext uri="{BB962C8B-B14F-4D97-AF65-F5344CB8AC3E}">
        <p14:creationId xmlns:p14="http://schemas.microsoft.com/office/powerpoint/2010/main" val="765471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Isn’t there $$ beyond the NIH?!</a:t>
            </a:r>
          </a:p>
        </p:txBody>
      </p:sp>
      <p:sp>
        <p:nvSpPr>
          <p:cNvPr id="3" name="Content Placeholder 2"/>
          <p:cNvSpPr>
            <a:spLocks noGrp="1"/>
          </p:cNvSpPr>
          <p:nvPr>
            <p:ph idx="1"/>
          </p:nvPr>
        </p:nvSpPr>
        <p:spPr>
          <a:xfrm>
            <a:off x="1213342" y="2119257"/>
            <a:ext cx="6846926" cy="3709618"/>
          </a:xfrm>
        </p:spPr>
        <p:txBody>
          <a:bodyPr>
            <a:normAutofit fontScale="77500" lnSpcReduction="20000"/>
          </a:bodyPr>
          <a:lstStyle/>
          <a:p>
            <a:pPr>
              <a:buFont typeface="Arial"/>
              <a:buChar char="•"/>
            </a:pPr>
            <a:r>
              <a:rPr lang="en-US" dirty="0"/>
              <a:t>Yes! Can you find some?</a:t>
            </a:r>
          </a:p>
          <a:p>
            <a:pPr>
              <a:buFont typeface="Arial"/>
              <a:buChar char="•"/>
            </a:pPr>
            <a:r>
              <a:rPr lang="en-US" dirty="0"/>
              <a:t>Check out foundations and private institutes in your area of research interest</a:t>
            </a:r>
          </a:p>
          <a:p>
            <a:pPr>
              <a:buFont typeface="Arial"/>
              <a:buChar char="•"/>
            </a:pPr>
            <a:r>
              <a:rPr lang="en-US" dirty="0"/>
              <a:t>Examples: </a:t>
            </a:r>
          </a:p>
          <a:p>
            <a:pPr lvl="1">
              <a:buFont typeface="Arial"/>
              <a:buChar char="•"/>
            </a:pPr>
            <a:r>
              <a:rPr lang="en-US" dirty="0"/>
              <a:t>RWJF, Gates, Doris Duke (MDs), American Association of University Women, </a:t>
            </a:r>
            <a:r>
              <a:rPr lang="en-US" dirty="0" err="1"/>
              <a:t>Afya</a:t>
            </a:r>
            <a:r>
              <a:rPr lang="en-US" dirty="0"/>
              <a:t> Bora Consortium (international), Aga Khan Foundation (international)</a:t>
            </a:r>
          </a:p>
          <a:p>
            <a:pPr>
              <a:buFont typeface="Arial"/>
              <a:buChar char="•"/>
            </a:pPr>
            <a:r>
              <a:rPr lang="en-US" dirty="0"/>
              <a:t>Check out the list of non-NIH funding opportunities here: </a:t>
            </a:r>
          </a:p>
          <a:p>
            <a:pPr lvl="1">
              <a:buFont typeface="Arial"/>
              <a:buChar char="•"/>
            </a:pPr>
            <a:r>
              <a:rPr lang="en-US" dirty="0"/>
              <a:t>http://</a:t>
            </a:r>
            <a:r>
              <a:rPr lang="en-US" dirty="0" err="1"/>
              <a:t>www.fic.nih.gov</a:t>
            </a:r>
            <a:r>
              <a:rPr lang="en-US" dirty="0"/>
              <a:t>/Funding/</a:t>
            </a:r>
            <a:r>
              <a:rPr lang="en-US" dirty="0" err="1"/>
              <a:t>NonNIH</a:t>
            </a:r>
            <a:r>
              <a:rPr lang="en-US" dirty="0"/>
              <a:t>/</a:t>
            </a:r>
          </a:p>
        </p:txBody>
      </p:sp>
    </p:spTree>
    <p:extLst>
      <p:ext uri="{BB962C8B-B14F-4D97-AF65-F5344CB8AC3E}">
        <p14:creationId xmlns:p14="http://schemas.microsoft.com/office/powerpoint/2010/main" val="2329458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note about training grants</a:t>
            </a:r>
          </a:p>
        </p:txBody>
      </p:sp>
      <p:sp>
        <p:nvSpPr>
          <p:cNvPr id="3" name="Content Placeholder 2"/>
          <p:cNvSpPr>
            <a:spLocks noGrp="1"/>
          </p:cNvSpPr>
          <p:nvPr>
            <p:ph idx="1"/>
          </p:nvPr>
        </p:nvSpPr>
        <p:spPr>
          <a:xfrm>
            <a:off x="1095024" y="2119256"/>
            <a:ext cx="6965244" cy="3900543"/>
          </a:xfrm>
        </p:spPr>
        <p:txBody>
          <a:bodyPr>
            <a:normAutofit fontScale="77500" lnSpcReduction="20000"/>
          </a:bodyPr>
          <a:lstStyle/>
          <a:p>
            <a:pPr>
              <a:buFont typeface="Arial"/>
              <a:buChar char="•"/>
            </a:pPr>
            <a:r>
              <a:rPr lang="en-US" dirty="0"/>
              <a:t>Important to “tell a story” about:</a:t>
            </a:r>
          </a:p>
          <a:p>
            <a:pPr lvl="1">
              <a:buFont typeface="Arial"/>
              <a:buChar char="•"/>
            </a:pPr>
            <a:r>
              <a:rPr lang="en-US" dirty="0"/>
              <a:t>Where you’ve been </a:t>
            </a:r>
          </a:p>
          <a:p>
            <a:pPr lvl="1">
              <a:buFont typeface="Arial"/>
              <a:buChar char="•"/>
            </a:pPr>
            <a:r>
              <a:rPr lang="en-US" dirty="0"/>
              <a:t>Where you’d like to go</a:t>
            </a:r>
          </a:p>
          <a:p>
            <a:pPr lvl="1">
              <a:buFont typeface="Arial"/>
              <a:buChar char="•"/>
            </a:pPr>
            <a:r>
              <a:rPr lang="en-US" dirty="0"/>
              <a:t>And how you </a:t>
            </a:r>
            <a:r>
              <a:rPr lang="en-US" i="1" dirty="0"/>
              <a:t>cannot</a:t>
            </a:r>
            <a:r>
              <a:rPr lang="en-US" dirty="0"/>
              <a:t> get where you want to go without this grant</a:t>
            </a:r>
          </a:p>
          <a:p>
            <a:pPr>
              <a:buFont typeface="Arial"/>
              <a:buChar char="•"/>
            </a:pPr>
            <a:r>
              <a:rPr lang="en-US" dirty="0"/>
              <a:t>You have to be thinking 5 years ahead </a:t>
            </a:r>
          </a:p>
          <a:p>
            <a:pPr lvl="1">
              <a:buFont typeface="Arial"/>
              <a:buChar char="•"/>
            </a:pPr>
            <a:r>
              <a:rPr lang="en-US" dirty="0"/>
              <a:t>at least in your grant application </a:t>
            </a:r>
          </a:p>
          <a:p>
            <a:pPr lvl="1">
              <a:buFont typeface="Arial"/>
              <a:buChar char="•"/>
            </a:pPr>
            <a:r>
              <a:rPr lang="en-US" dirty="0"/>
              <a:t>and probably in real life too…</a:t>
            </a:r>
          </a:p>
          <a:p>
            <a:pPr>
              <a:buFont typeface="Arial"/>
              <a:buChar char="•"/>
            </a:pPr>
            <a:r>
              <a:rPr lang="en-US" dirty="0"/>
              <a:t>Training awards (</a:t>
            </a:r>
            <a:r>
              <a:rPr lang="en-US" dirty="0" err="1"/>
              <a:t>Fs</a:t>
            </a:r>
            <a:r>
              <a:rPr lang="en-US" dirty="0"/>
              <a:t> and Ks) are all about you, your mentors/sponsors, and where you see your career going</a:t>
            </a:r>
          </a:p>
        </p:txBody>
      </p:sp>
    </p:spTree>
    <p:extLst>
      <p:ext uri="{BB962C8B-B14F-4D97-AF65-F5344CB8AC3E}">
        <p14:creationId xmlns:p14="http://schemas.microsoft.com/office/powerpoint/2010/main" val="2789658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7CEC6-A933-274B-A61F-3FE9C5C13E2C}"/>
              </a:ext>
            </a:extLst>
          </p:cNvPr>
          <p:cNvSpPr>
            <a:spLocks noGrp="1"/>
          </p:cNvSpPr>
          <p:nvPr>
            <p:ph type="title"/>
          </p:nvPr>
        </p:nvSpPr>
        <p:spPr/>
        <p:txBody>
          <a:bodyPr/>
          <a:lstStyle/>
          <a:p>
            <a:r>
              <a:rPr lang="en-US" dirty="0"/>
              <a:t>Research sections</a:t>
            </a:r>
          </a:p>
        </p:txBody>
      </p:sp>
      <p:sp>
        <p:nvSpPr>
          <p:cNvPr id="3" name="Content Placeholder 2">
            <a:extLst>
              <a:ext uri="{FF2B5EF4-FFF2-40B4-BE49-F238E27FC236}">
                <a16:creationId xmlns:a16="http://schemas.microsoft.com/office/drawing/2014/main" id="{DCD630B9-0096-A042-BFE9-8425B4E84628}"/>
              </a:ext>
            </a:extLst>
          </p:cNvPr>
          <p:cNvSpPr>
            <a:spLocks noGrp="1"/>
          </p:cNvSpPr>
          <p:nvPr>
            <p:ph idx="1"/>
          </p:nvPr>
        </p:nvSpPr>
        <p:spPr/>
        <p:txBody>
          <a:bodyPr/>
          <a:lstStyle/>
          <a:p>
            <a:r>
              <a:rPr lang="en-US" dirty="0"/>
              <a:t>While a lot is hanging on your training sections (who you are, who your mentors are, what you have access to), the research section needs to be strong as well</a:t>
            </a:r>
          </a:p>
          <a:p>
            <a:r>
              <a:rPr lang="en-US" dirty="0"/>
              <a:t>The project must serve as a training vehicle for you</a:t>
            </a:r>
          </a:p>
          <a:p>
            <a:r>
              <a:rPr lang="en-US" dirty="0"/>
              <a:t>All your future proposals will resemble the research section of the F31</a:t>
            </a:r>
          </a:p>
        </p:txBody>
      </p:sp>
    </p:spTree>
    <p:extLst>
      <p:ext uri="{BB962C8B-B14F-4D97-AF65-F5344CB8AC3E}">
        <p14:creationId xmlns:p14="http://schemas.microsoft.com/office/powerpoint/2010/main" val="1895013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career trajectory</a:t>
            </a:r>
          </a:p>
        </p:txBody>
      </p:sp>
      <p:sp>
        <p:nvSpPr>
          <p:cNvPr id="3" name="Content Placeholder 2"/>
          <p:cNvSpPr>
            <a:spLocks noGrp="1"/>
          </p:cNvSpPr>
          <p:nvPr>
            <p:ph idx="1"/>
          </p:nvPr>
        </p:nvSpPr>
        <p:spPr/>
        <p:txBody>
          <a:bodyPr/>
          <a:lstStyle/>
          <a:p>
            <a:pPr marL="0" indent="0">
              <a:buNone/>
            </a:pPr>
            <a:r>
              <a:rPr lang="en-US" dirty="0"/>
              <a:t>PhD             Post-doc            Assistant Professor</a:t>
            </a:r>
          </a:p>
          <a:p>
            <a:pPr marL="0" indent="0">
              <a:buNone/>
            </a:pPr>
            <a:r>
              <a:rPr lang="en-US" dirty="0"/>
              <a:t>				        Associate Professor</a:t>
            </a:r>
          </a:p>
          <a:p>
            <a:pPr marL="0" indent="0">
              <a:buNone/>
            </a:pPr>
            <a:r>
              <a:rPr lang="en-US" dirty="0"/>
              <a:t>				       (Full) Professor</a:t>
            </a:r>
          </a:p>
        </p:txBody>
      </p:sp>
      <p:sp>
        <p:nvSpPr>
          <p:cNvPr id="4" name="Right Arrow 3"/>
          <p:cNvSpPr/>
          <p:nvPr/>
        </p:nvSpPr>
        <p:spPr>
          <a:xfrm>
            <a:off x="1447800" y="1648968"/>
            <a:ext cx="7620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038600" y="1676400"/>
            <a:ext cx="7620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3181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a:xfrm>
            <a:off x="457200" y="1600199"/>
            <a:ext cx="8229600" cy="5012635"/>
          </a:xfrm>
        </p:spPr>
        <p:txBody>
          <a:bodyPr>
            <a:normAutofit fontScale="62500" lnSpcReduction="20000"/>
          </a:bodyPr>
          <a:lstStyle/>
          <a:p>
            <a:r>
              <a:rPr lang="en-US" dirty="0"/>
              <a:t>Introductory paragraph: Big picture down to narrower picture and knowledge gap</a:t>
            </a:r>
          </a:p>
          <a:p>
            <a:pPr lvl="1"/>
            <a:r>
              <a:rPr lang="en-US" dirty="0"/>
              <a:t>What is the big public health problem? </a:t>
            </a:r>
          </a:p>
          <a:p>
            <a:pPr lvl="2"/>
            <a:r>
              <a:rPr lang="en-US" dirty="0"/>
              <a:t>Heavy alcohol consumption is a big problem worldwide.  HIV is a big problem worldwide. Lots of people with HIV are heavy drinkers.</a:t>
            </a:r>
          </a:p>
          <a:p>
            <a:pPr lvl="1"/>
            <a:r>
              <a:rPr lang="en-US" dirty="0"/>
              <a:t>What is the more narrow public health problem?</a:t>
            </a:r>
          </a:p>
          <a:p>
            <a:pPr lvl="2"/>
            <a:r>
              <a:rPr lang="en-US" dirty="0"/>
              <a:t>Alcohol consumption has a negative impact on HIV by increasing transmission and interfering with treatment </a:t>
            </a:r>
          </a:p>
          <a:p>
            <a:pPr lvl="1"/>
            <a:r>
              <a:rPr lang="en-US" dirty="0"/>
              <a:t>What is known/what is the knowledge gap?</a:t>
            </a:r>
          </a:p>
          <a:p>
            <a:pPr lvl="2"/>
            <a:r>
              <a:rPr lang="en-US" dirty="0"/>
              <a:t>Multi-session interventions can reduce alcohol use but are costly. Mobile phones have been leveraged to improve health behaviors but it is unknown whether they can be used to deliver alcohol interventions in a resource limited setting.</a:t>
            </a:r>
          </a:p>
          <a:p>
            <a:r>
              <a:rPr lang="en-US" dirty="0"/>
              <a:t> Who/what/why</a:t>
            </a:r>
          </a:p>
          <a:p>
            <a:pPr lvl="1"/>
            <a:r>
              <a:rPr lang="en-US" dirty="0"/>
              <a:t>What is the long term goal of the research?</a:t>
            </a:r>
          </a:p>
          <a:p>
            <a:pPr lvl="2"/>
            <a:r>
              <a:rPr lang="en-US" dirty="0"/>
              <a:t>To reduce the impact of alcohol on the HIV epidemic in SSA</a:t>
            </a:r>
          </a:p>
          <a:p>
            <a:pPr lvl="1"/>
            <a:r>
              <a:rPr lang="en-US" dirty="0"/>
              <a:t>What is the short term goal?</a:t>
            </a:r>
          </a:p>
          <a:p>
            <a:pPr lvl="2"/>
            <a:r>
              <a:rPr lang="en-US" dirty="0"/>
              <a:t>To develop the intervention</a:t>
            </a:r>
          </a:p>
          <a:p>
            <a:pPr lvl="2"/>
            <a:r>
              <a:rPr lang="en-US" dirty="0"/>
              <a:t>To determine the efficacy of the intervention</a:t>
            </a:r>
          </a:p>
          <a:p>
            <a:pPr lvl="1"/>
            <a:r>
              <a:rPr lang="en-US" dirty="0"/>
              <a:t>What is the central hypothesis?</a:t>
            </a:r>
          </a:p>
          <a:p>
            <a:pPr lvl="1"/>
            <a:r>
              <a:rPr lang="en-US" dirty="0"/>
              <a:t>Rationale: How this research will close the gap</a:t>
            </a:r>
          </a:p>
        </p:txBody>
      </p:sp>
    </p:spTree>
    <p:extLst>
      <p:ext uri="{BB962C8B-B14F-4D97-AF65-F5344CB8AC3E}">
        <p14:creationId xmlns:p14="http://schemas.microsoft.com/office/powerpoint/2010/main" val="2292469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fontScale="77500" lnSpcReduction="20000"/>
          </a:bodyPr>
          <a:lstStyle/>
          <a:p>
            <a:r>
              <a:rPr lang="en-US" dirty="0"/>
              <a:t>The aims themselves (Aim 1, Aim 2, Aim 3)</a:t>
            </a:r>
          </a:p>
          <a:p>
            <a:pPr lvl="1"/>
            <a:r>
              <a:rPr lang="en-US" dirty="0"/>
              <a:t>Include testable hypotheses </a:t>
            </a:r>
            <a:r>
              <a:rPr lang="en-US" u="sng" dirty="0"/>
              <a:t>or</a:t>
            </a:r>
            <a:r>
              <a:rPr lang="en-US" dirty="0"/>
              <a:t> steps needed (fine for training and exploratory grant proposals) before you are able to test the hypothesis that will inform your long term goal</a:t>
            </a:r>
          </a:p>
          <a:p>
            <a:pPr lvl="2"/>
            <a:r>
              <a:rPr lang="en-US" dirty="0"/>
              <a:t>For example,  developing or piloting an intervention is not a testable hypothesis, but it does inform your central hypothesis that you will eventually test…</a:t>
            </a:r>
          </a:p>
          <a:p>
            <a:pPr lvl="2"/>
            <a:r>
              <a:rPr lang="en-US" dirty="0"/>
              <a:t>Note that stand alone RCTs, even pilot RCTs, are NOT allowed on F grants </a:t>
            </a:r>
          </a:p>
          <a:p>
            <a:pPr lvl="1"/>
            <a:r>
              <a:rPr lang="en-US" dirty="0"/>
              <a:t>Not dependent on the success of the previous aim</a:t>
            </a:r>
          </a:p>
          <a:p>
            <a:r>
              <a:rPr lang="en-US" dirty="0"/>
              <a:t>Payoff paragraph</a:t>
            </a:r>
          </a:p>
          <a:p>
            <a:pPr lvl="1"/>
            <a:r>
              <a:rPr lang="en-US" dirty="0"/>
              <a:t>How this will move the field forward</a:t>
            </a:r>
          </a:p>
          <a:p>
            <a:pPr lvl="1"/>
            <a:r>
              <a:rPr lang="en-US" dirty="0"/>
              <a:t>What further research this will lead to</a:t>
            </a:r>
          </a:p>
          <a:p>
            <a:pPr lvl="2"/>
            <a:r>
              <a:rPr lang="en-US" dirty="0"/>
              <a:t>This is where you can say </a:t>
            </a:r>
            <a:r>
              <a:rPr lang="en-US" u="sng" dirty="0"/>
              <a:t>how this will help your training and career development</a:t>
            </a:r>
          </a:p>
          <a:p>
            <a:pPr lvl="2"/>
            <a:endParaRPr lang="en-US" dirty="0"/>
          </a:p>
          <a:p>
            <a:pPr lvl="1"/>
            <a:endParaRPr lang="en-US" dirty="0"/>
          </a:p>
        </p:txBody>
      </p:sp>
    </p:spTree>
    <p:extLst>
      <p:ext uri="{BB962C8B-B14F-4D97-AF65-F5344CB8AC3E}">
        <p14:creationId xmlns:p14="http://schemas.microsoft.com/office/powerpoint/2010/main" val="817120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a:bodyPr>
          <a:lstStyle/>
          <a:p>
            <a:r>
              <a:rPr lang="en-US" dirty="0"/>
              <a:t>Work on this over and over. </a:t>
            </a:r>
          </a:p>
          <a:p>
            <a:r>
              <a:rPr lang="en-US" dirty="0"/>
              <a:t>It will be what most reviewers read. </a:t>
            </a:r>
          </a:p>
          <a:p>
            <a:r>
              <a:rPr lang="en-US" dirty="0"/>
              <a:t>You can also use drafts to get input from mentors, colleagues, etc.</a:t>
            </a:r>
          </a:p>
        </p:txBody>
      </p:sp>
    </p:spTree>
    <p:extLst>
      <p:ext uri="{BB962C8B-B14F-4D97-AF65-F5344CB8AC3E}">
        <p14:creationId xmlns:p14="http://schemas.microsoft.com/office/powerpoint/2010/main" val="1568371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 of specific aims pages</a:t>
            </a:r>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a:t>Attention grabbing opening sentence</a:t>
            </a:r>
          </a:p>
          <a:p>
            <a:pPr>
              <a:buFont typeface="Wingdings" charset="2"/>
              <a:buChar char="q"/>
            </a:pPr>
            <a:r>
              <a:rPr lang="en-US" dirty="0"/>
              <a:t>Current knowledge</a:t>
            </a:r>
          </a:p>
          <a:p>
            <a:pPr>
              <a:buFont typeface="Wingdings" charset="2"/>
              <a:buChar char="q"/>
            </a:pPr>
            <a:r>
              <a:rPr lang="en-US" dirty="0"/>
              <a:t>Gap in knowledge/unmet need</a:t>
            </a:r>
          </a:p>
          <a:p>
            <a:pPr>
              <a:buFont typeface="Wingdings" charset="2"/>
              <a:buChar char="q"/>
            </a:pPr>
            <a:r>
              <a:rPr lang="en-US" dirty="0"/>
              <a:t>Long term goal</a:t>
            </a:r>
          </a:p>
          <a:p>
            <a:pPr>
              <a:buFont typeface="Wingdings" charset="2"/>
              <a:buChar char="q"/>
            </a:pPr>
            <a:r>
              <a:rPr lang="en-US" dirty="0"/>
              <a:t>Objective of the application</a:t>
            </a:r>
          </a:p>
          <a:p>
            <a:pPr>
              <a:buFont typeface="Wingdings" charset="2"/>
              <a:buChar char="q"/>
            </a:pPr>
            <a:r>
              <a:rPr lang="en-US" dirty="0"/>
              <a:t>Central hypothesis + rationale</a:t>
            </a:r>
          </a:p>
          <a:p>
            <a:pPr>
              <a:buFont typeface="Wingdings" charset="2"/>
              <a:buChar char="q"/>
            </a:pPr>
            <a:r>
              <a:rPr lang="en-US" dirty="0"/>
              <a:t>Aims</a:t>
            </a:r>
          </a:p>
          <a:p>
            <a:pPr>
              <a:buFont typeface="Wingdings" charset="2"/>
              <a:buChar char="q"/>
            </a:pPr>
            <a:r>
              <a:rPr lang="en-US" dirty="0"/>
              <a:t>Payoff</a:t>
            </a:r>
          </a:p>
          <a:p>
            <a:pPr lvl="1">
              <a:buFont typeface="Wingdings" charset="2"/>
              <a:buChar char="q"/>
            </a:pPr>
            <a:r>
              <a:rPr lang="en-US" dirty="0"/>
              <a:t>Expected outcomes</a:t>
            </a:r>
          </a:p>
          <a:p>
            <a:pPr lvl="1">
              <a:buFont typeface="Wingdings" charset="2"/>
              <a:buChar char="q"/>
            </a:pPr>
            <a:r>
              <a:rPr lang="en-US" dirty="0"/>
              <a:t>Generality regarding positive impact</a:t>
            </a:r>
          </a:p>
          <a:p>
            <a:pPr marL="0" indent="0">
              <a:buNone/>
            </a:pPr>
            <a:endParaRPr lang="en-US" dirty="0"/>
          </a:p>
        </p:txBody>
      </p:sp>
    </p:spTree>
    <p:extLst>
      <p:ext uri="{BB962C8B-B14F-4D97-AF65-F5344CB8AC3E}">
        <p14:creationId xmlns:p14="http://schemas.microsoft.com/office/powerpoint/2010/main" val="243403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Faculty research responsibilities</a:t>
            </a:r>
          </a:p>
        </p:txBody>
      </p:sp>
      <p:sp>
        <p:nvSpPr>
          <p:cNvPr id="3" name="Content Placeholder 2"/>
          <p:cNvSpPr>
            <a:spLocks noGrp="1"/>
          </p:cNvSpPr>
          <p:nvPr>
            <p:ph idx="1"/>
          </p:nvPr>
        </p:nvSpPr>
        <p:spPr/>
        <p:txBody>
          <a:bodyPr/>
          <a:lstStyle/>
          <a:p>
            <a:r>
              <a:rPr lang="en-US" dirty="0"/>
              <a:t>Obtaining funding and leading research</a:t>
            </a:r>
          </a:p>
          <a:p>
            <a:pPr lvl="1"/>
            <a:r>
              <a:rPr lang="en-US" dirty="0"/>
              <a:t>The extent of this will vary depending on your faculty track and your personal goals </a:t>
            </a:r>
          </a:p>
          <a:p>
            <a:r>
              <a:rPr lang="en-US" dirty="0"/>
              <a:t>Being a co-investigator on others’ research</a:t>
            </a:r>
          </a:p>
          <a:p>
            <a:r>
              <a:rPr lang="en-US" dirty="0"/>
              <a:t>Writing papers</a:t>
            </a:r>
          </a:p>
          <a:p>
            <a:r>
              <a:rPr lang="en-US" dirty="0"/>
              <a:t>Mentoring more junior persons</a:t>
            </a:r>
          </a:p>
          <a:p>
            <a:r>
              <a:rPr lang="en-US" dirty="0"/>
              <a:t>Reviewing grants (internal/external) and manuscripts</a:t>
            </a:r>
          </a:p>
          <a:p>
            <a:endParaRPr lang="en-US" dirty="0"/>
          </a:p>
          <a:p>
            <a:endParaRPr lang="en-US" dirty="0"/>
          </a:p>
        </p:txBody>
      </p:sp>
    </p:spTree>
    <p:extLst>
      <p:ext uri="{BB962C8B-B14F-4D97-AF65-F5344CB8AC3E}">
        <p14:creationId xmlns:p14="http://schemas.microsoft.com/office/powerpoint/2010/main" val="162007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writing</a:t>
            </a:r>
          </a:p>
        </p:txBody>
      </p:sp>
      <p:sp>
        <p:nvSpPr>
          <p:cNvPr id="3" name="Content Placeholder 2"/>
          <p:cNvSpPr>
            <a:spLocks noGrp="1"/>
          </p:cNvSpPr>
          <p:nvPr>
            <p:ph idx="1"/>
          </p:nvPr>
        </p:nvSpPr>
        <p:spPr>
          <a:xfrm>
            <a:off x="457200" y="1600200"/>
            <a:ext cx="8229600" cy="5105400"/>
          </a:xfrm>
        </p:spPr>
        <p:txBody>
          <a:bodyPr>
            <a:normAutofit/>
          </a:bodyPr>
          <a:lstStyle/>
          <a:p>
            <a:r>
              <a:rPr lang="en-US" dirty="0"/>
              <a:t>Time to do a comprehensive literature review</a:t>
            </a:r>
          </a:p>
          <a:p>
            <a:r>
              <a:rPr lang="en-US" dirty="0"/>
              <a:t>Reach out to new collaborators</a:t>
            </a:r>
          </a:p>
          <a:p>
            <a:r>
              <a:rPr lang="en-US" dirty="0"/>
              <a:t>Peer review really helps improve your work</a:t>
            </a:r>
          </a:p>
          <a:p>
            <a:r>
              <a:rPr lang="en-US" dirty="0"/>
              <a:t>Success begets success – funders want to know you have a track record</a:t>
            </a:r>
          </a:p>
          <a:p>
            <a:r>
              <a:rPr lang="en-US" dirty="0"/>
              <a:t>If you don’t enjoy it, rethink</a:t>
            </a:r>
          </a:p>
        </p:txBody>
      </p:sp>
    </p:spTree>
    <p:extLst>
      <p:ext uri="{BB962C8B-B14F-4D97-AF65-F5344CB8AC3E}">
        <p14:creationId xmlns:p14="http://schemas.microsoft.com/office/powerpoint/2010/main" val="3467249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C593F-21AD-AA41-AFB1-9E333C5D7891}"/>
              </a:ext>
            </a:extLst>
          </p:cNvPr>
          <p:cNvSpPr>
            <a:spLocks noGrp="1"/>
          </p:cNvSpPr>
          <p:nvPr>
            <p:ph type="title"/>
          </p:nvPr>
        </p:nvSpPr>
        <p:spPr/>
        <p:txBody>
          <a:bodyPr/>
          <a:lstStyle/>
          <a:p>
            <a:r>
              <a:rPr lang="en-US" dirty="0"/>
              <a:t>Grant funding by career stage</a:t>
            </a:r>
          </a:p>
        </p:txBody>
      </p:sp>
      <p:graphicFrame>
        <p:nvGraphicFramePr>
          <p:cNvPr id="4" name="Content Placeholder 3">
            <a:extLst>
              <a:ext uri="{FF2B5EF4-FFF2-40B4-BE49-F238E27FC236}">
                <a16:creationId xmlns:a16="http://schemas.microsoft.com/office/drawing/2014/main" id="{79148E97-6108-A646-9682-D959950FA13A}"/>
              </a:ext>
            </a:extLst>
          </p:cNvPr>
          <p:cNvGraphicFramePr>
            <a:graphicFrameLocks noGrp="1"/>
          </p:cNvGraphicFramePr>
          <p:nvPr>
            <p:ph idx="1"/>
            <p:extLst>
              <p:ext uri="{D42A27DB-BD31-4B8C-83A1-F6EECF244321}">
                <p14:modId xmlns:p14="http://schemas.microsoft.com/office/powerpoint/2010/main" val="3377364985"/>
              </p:ext>
            </p:extLst>
          </p:nvPr>
        </p:nvGraphicFramePr>
        <p:xfrm>
          <a:off x="457200" y="1600200"/>
          <a:ext cx="8229600" cy="338836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93765455"/>
                    </a:ext>
                  </a:extLst>
                </a:gridCol>
                <a:gridCol w="1645920">
                  <a:extLst>
                    <a:ext uri="{9D8B030D-6E8A-4147-A177-3AD203B41FA5}">
                      <a16:colId xmlns:a16="http://schemas.microsoft.com/office/drawing/2014/main" val="1198090425"/>
                    </a:ext>
                  </a:extLst>
                </a:gridCol>
                <a:gridCol w="1645920">
                  <a:extLst>
                    <a:ext uri="{9D8B030D-6E8A-4147-A177-3AD203B41FA5}">
                      <a16:colId xmlns:a16="http://schemas.microsoft.com/office/drawing/2014/main" val="2868832874"/>
                    </a:ext>
                  </a:extLst>
                </a:gridCol>
                <a:gridCol w="1645920">
                  <a:extLst>
                    <a:ext uri="{9D8B030D-6E8A-4147-A177-3AD203B41FA5}">
                      <a16:colId xmlns:a16="http://schemas.microsoft.com/office/drawing/2014/main" val="798308858"/>
                    </a:ext>
                  </a:extLst>
                </a:gridCol>
                <a:gridCol w="1645920">
                  <a:extLst>
                    <a:ext uri="{9D8B030D-6E8A-4147-A177-3AD203B41FA5}">
                      <a16:colId xmlns:a16="http://schemas.microsoft.com/office/drawing/2014/main" val="413440069"/>
                    </a:ext>
                  </a:extLst>
                </a:gridCol>
              </a:tblGrid>
              <a:tr h="370840">
                <a:tc>
                  <a:txBody>
                    <a:bodyPr/>
                    <a:lstStyle/>
                    <a:p>
                      <a:endParaRPr lang="en-US" dirty="0"/>
                    </a:p>
                  </a:txBody>
                  <a:tcPr/>
                </a:tc>
                <a:tc>
                  <a:txBody>
                    <a:bodyPr/>
                    <a:lstStyle/>
                    <a:p>
                      <a:r>
                        <a:rPr lang="en-US" dirty="0"/>
                        <a:t>Pre-doctoral</a:t>
                      </a:r>
                    </a:p>
                  </a:txBody>
                  <a:tcPr/>
                </a:tc>
                <a:tc>
                  <a:txBody>
                    <a:bodyPr/>
                    <a:lstStyle/>
                    <a:p>
                      <a:r>
                        <a:rPr lang="en-US" dirty="0"/>
                        <a:t>Post-doctoral</a:t>
                      </a:r>
                    </a:p>
                  </a:txBody>
                  <a:tcPr/>
                </a:tc>
                <a:tc>
                  <a:txBody>
                    <a:bodyPr/>
                    <a:lstStyle/>
                    <a:p>
                      <a:r>
                        <a:rPr lang="en-US" dirty="0"/>
                        <a:t>Early faculty</a:t>
                      </a:r>
                    </a:p>
                  </a:txBody>
                  <a:tcPr/>
                </a:tc>
                <a:tc>
                  <a:txBody>
                    <a:bodyPr/>
                    <a:lstStyle/>
                    <a:p>
                      <a:r>
                        <a:rPr lang="en-US" dirty="0"/>
                        <a:t>Mid-established faculty</a:t>
                      </a:r>
                    </a:p>
                  </a:txBody>
                  <a:tcPr/>
                </a:tc>
                <a:extLst>
                  <a:ext uri="{0D108BD9-81ED-4DB2-BD59-A6C34878D82A}">
                    <a16:rowId xmlns:a16="http://schemas.microsoft.com/office/drawing/2014/main" val="2600882316"/>
                  </a:ext>
                </a:extLst>
              </a:tr>
              <a:tr h="370840">
                <a:tc>
                  <a:txBody>
                    <a:bodyPr/>
                    <a:lstStyle/>
                    <a:p>
                      <a:r>
                        <a:rPr lang="en-US" dirty="0"/>
                        <a:t>Training / career development</a:t>
                      </a:r>
                    </a:p>
                  </a:txBody>
                  <a:tcPr/>
                </a:tc>
                <a:tc>
                  <a:txBody>
                    <a:bodyPr/>
                    <a:lstStyle/>
                    <a:p>
                      <a:r>
                        <a:rPr lang="en-US" dirty="0"/>
                        <a:t>F31, </a:t>
                      </a:r>
                      <a:r>
                        <a:rPr lang="en-US"/>
                        <a:t>F31 diversity </a:t>
                      </a:r>
                      <a:endParaRPr lang="en-US" dirty="0"/>
                    </a:p>
                  </a:txBody>
                  <a:tcPr/>
                </a:tc>
                <a:tc>
                  <a:txBody>
                    <a:bodyPr/>
                    <a:lstStyle/>
                    <a:p>
                      <a:r>
                        <a:rPr lang="en-US" dirty="0"/>
                        <a:t>F32 / K99</a:t>
                      </a:r>
                    </a:p>
                  </a:txBody>
                  <a:tcPr/>
                </a:tc>
                <a:tc>
                  <a:txBody>
                    <a:bodyPr/>
                    <a:lstStyle/>
                    <a:p>
                      <a:r>
                        <a:rPr lang="en-US" dirty="0"/>
                        <a:t>K01/K08/K23</a:t>
                      </a:r>
                    </a:p>
                  </a:txBody>
                  <a:tcPr/>
                </a:tc>
                <a:tc>
                  <a:txBody>
                    <a:bodyPr/>
                    <a:lstStyle/>
                    <a:p>
                      <a:r>
                        <a:rPr lang="en-US" dirty="0"/>
                        <a:t>K24</a:t>
                      </a:r>
                    </a:p>
                  </a:txBody>
                  <a:tcPr/>
                </a:tc>
                <a:extLst>
                  <a:ext uri="{0D108BD9-81ED-4DB2-BD59-A6C34878D82A}">
                    <a16:rowId xmlns:a16="http://schemas.microsoft.com/office/drawing/2014/main" val="2543758734"/>
                  </a:ext>
                </a:extLst>
              </a:tr>
              <a:tr h="370840">
                <a:tc>
                  <a:txBody>
                    <a:bodyPr/>
                    <a:lstStyle/>
                    <a:p>
                      <a:r>
                        <a:rPr lang="en-US" dirty="0"/>
                        <a:t>Research grants</a:t>
                      </a:r>
                    </a:p>
                  </a:txBody>
                  <a:tcPr/>
                </a:tc>
                <a:tc>
                  <a:txBody>
                    <a:bodyPr/>
                    <a:lstStyle/>
                    <a:p>
                      <a:r>
                        <a:rPr lang="en-US" dirty="0"/>
                        <a:t>R56</a:t>
                      </a:r>
                    </a:p>
                    <a:p>
                      <a:r>
                        <a:rPr lang="en-US" dirty="0"/>
                        <a:t>Diversity supplement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Diversity supplement, Intramural awards (RAP)</a:t>
                      </a:r>
                    </a:p>
                  </a:txBody>
                  <a:tcPr/>
                </a:tc>
                <a:tc>
                  <a:txBody>
                    <a:bodyPr/>
                    <a:lstStyle/>
                    <a:p>
                      <a:r>
                        <a:rPr lang="en-US" dirty="0"/>
                        <a:t>Intramural awards (RAP)</a:t>
                      </a:r>
                    </a:p>
                    <a:p>
                      <a:r>
                        <a:rPr lang="en-US" dirty="0"/>
                        <a:t>R-grants</a:t>
                      </a:r>
                    </a:p>
                  </a:txBody>
                  <a:tcPr/>
                </a:tc>
                <a:tc>
                  <a:txBody>
                    <a:bodyPr/>
                    <a:lstStyle/>
                    <a:p>
                      <a:r>
                        <a:rPr lang="en-US" dirty="0"/>
                        <a:t>R-grants (R01)</a:t>
                      </a:r>
                    </a:p>
                    <a:p>
                      <a:r>
                        <a:rPr lang="en-US" dirty="0"/>
                        <a:t>U01s, P30s</a:t>
                      </a:r>
                    </a:p>
                  </a:txBody>
                  <a:tcPr/>
                </a:tc>
                <a:extLst>
                  <a:ext uri="{0D108BD9-81ED-4DB2-BD59-A6C34878D82A}">
                    <a16:rowId xmlns:a16="http://schemas.microsoft.com/office/drawing/2014/main" val="3578453422"/>
                  </a:ext>
                </a:extLst>
              </a:tr>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00315387"/>
                  </a:ext>
                </a:extLst>
              </a:tr>
            </a:tbl>
          </a:graphicData>
        </a:graphic>
      </p:graphicFrame>
    </p:spTree>
    <p:extLst>
      <p:ext uri="{BB962C8B-B14F-4D97-AF65-F5344CB8AC3E}">
        <p14:creationId xmlns:p14="http://schemas.microsoft.com/office/powerpoint/2010/main" val="251159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and indirect costs</a:t>
            </a:r>
          </a:p>
        </p:txBody>
      </p:sp>
      <p:sp>
        <p:nvSpPr>
          <p:cNvPr id="3" name="Content Placeholder 2"/>
          <p:cNvSpPr>
            <a:spLocks noGrp="1"/>
          </p:cNvSpPr>
          <p:nvPr>
            <p:ph idx="1"/>
          </p:nvPr>
        </p:nvSpPr>
        <p:spPr/>
        <p:txBody>
          <a:bodyPr/>
          <a:lstStyle/>
          <a:p>
            <a:r>
              <a:rPr lang="en-US" dirty="0"/>
              <a:t>Direct costs – what you get to spend on salaries, travel, etc.</a:t>
            </a:r>
          </a:p>
          <a:p>
            <a:r>
              <a:rPr lang="en-US" dirty="0"/>
              <a:t>Indirect costs – what the university gets to cover facilities and administrative costs</a:t>
            </a:r>
          </a:p>
          <a:p>
            <a:pPr lvl="1"/>
            <a:r>
              <a:rPr lang="en-US" dirty="0"/>
              <a:t>Added on top of direct costs (with some adjustments), calculated as a % of direct costs</a:t>
            </a:r>
          </a:p>
          <a:p>
            <a:pPr lvl="1"/>
            <a:r>
              <a:rPr lang="en-US" dirty="0"/>
              <a:t>Varies by grant type (training grants: 8%) and institution and funder (UCSF NIH rate is 56.5%)</a:t>
            </a:r>
          </a:p>
        </p:txBody>
      </p:sp>
    </p:spTree>
    <p:extLst>
      <p:ext uri="{BB962C8B-B14F-4D97-AF65-F5344CB8AC3E}">
        <p14:creationId xmlns:p14="http://schemas.microsoft.com/office/powerpoint/2010/main" val="276236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a:t>
            </a:r>
          </a:p>
        </p:txBody>
      </p:sp>
      <p:sp>
        <p:nvSpPr>
          <p:cNvPr id="3" name="Content Placeholder 2"/>
          <p:cNvSpPr>
            <a:spLocks noGrp="1"/>
          </p:cNvSpPr>
          <p:nvPr>
            <p:ph idx="1"/>
          </p:nvPr>
        </p:nvSpPr>
        <p:spPr/>
        <p:txBody>
          <a:bodyPr>
            <a:normAutofit fontScale="92500" lnSpcReduction="20000"/>
          </a:bodyPr>
          <a:lstStyle/>
          <a:p>
            <a:r>
              <a:rPr lang="en-US" dirty="0"/>
              <a:t>Mentored career grants (K01s) are excellent ways to have time to write papers, start your research</a:t>
            </a:r>
          </a:p>
          <a:p>
            <a:pPr lvl="1"/>
            <a:r>
              <a:rPr lang="en-US" dirty="0"/>
              <a:t>But there is a clause about no other federal funding that makes the remaining 25% of salary support challenging</a:t>
            </a:r>
          </a:p>
          <a:p>
            <a:r>
              <a:rPr lang="en-US" dirty="0"/>
              <a:t>R grants supply a shrinking % effort</a:t>
            </a:r>
          </a:p>
          <a:p>
            <a:r>
              <a:rPr lang="en-US" dirty="0"/>
              <a:t>UCSF has an excellent track record of obtaining NIH funding and many resources to help post-docs and junior faculty</a:t>
            </a:r>
          </a:p>
          <a:p>
            <a:r>
              <a:rPr lang="en-US" dirty="0"/>
              <a:t>Get involved with a successful investigator that you can work well with	</a:t>
            </a:r>
          </a:p>
        </p:txBody>
      </p:sp>
    </p:spTree>
    <p:extLst>
      <p:ext uri="{BB962C8B-B14F-4D97-AF65-F5344CB8AC3E}">
        <p14:creationId xmlns:p14="http://schemas.microsoft.com/office/powerpoint/2010/main" val="543532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NIH Institutes</a:t>
            </a:r>
          </a:p>
        </p:txBody>
      </p:sp>
      <p:sp>
        <p:nvSpPr>
          <p:cNvPr id="3" name="Content Placeholder 2"/>
          <p:cNvSpPr>
            <a:spLocks noGrp="1"/>
          </p:cNvSpPr>
          <p:nvPr>
            <p:ph idx="1"/>
          </p:nvPr>
        </p:nvSpPr>
        <p:spPr>
          <a:xfrm>
            <a:off x="899518" y="2119257"/>
            <a:ext cx="7275516" cy="3603812"/>
          </a:xfrm>
        </p:spPr>
        <p:txBody>
          <a:bodyPr>
            <a:normAutofit fontScale="92500" lnSpcReduction="10000"/>
          </a:bodyPr>
          <a:lstStyle/>
          <a:p>
            <a:pPr>
              <a:buFont typeface="Arial"/>
              <a:buChar char="•"/>
            </a:pPr>
            <a:r>
              <a:rPr lang="en-US" dirty="0"/>
              <a:t>27 Institutes and centers: </a:t>
            </a:r>
            <a:r>
              <a:rPr lang="en-US" dirty="0">
                <a:hlinkClick r:id="rId3"/>
              </a:rPr>
              <a:t>http://www.nih.gov/icd/</a:t>
            </a:r>
            <a:endParaRPr lang="en-US" dirty="0"/>
          </a:p>
          <a:p>
            <a:pPr lvl="1">
              <a:buFont typeface="Arial"/>
              <a:buChar char="•"/>
            </a:pPr>
            <a:r>
              <a:rPr lang="en-US" dirty="0"/>
              <a:t>Each institute has a director: </a:t>
            </a:r>
            <a:r>
              <a:rPr lang="en-US" dirty="0">
                <a:hlinkClick r:id="rId4"/>
              </a:rPr>
              <a:t>http://www.nih.gov/icd/icdirectors.htm</a:t>
            </a:r>
            <a:endParaRPr lang="en-US" dirty="0"/>
          </a:p>
          <a:p>
            <a:pPr lvl="1">
              <a:buFont typeface="Arial"/>
              <a:buChar char="•"/>
            </a:pPr>
            <a:r>
              <a:rPr lang="en-US" dirty="0"/>
              <a:t>Each institute has different funding priorities &amp; centers within the institute</a:t>
            </a:r>
          </a:p>
          <a:p>
            <a:pPr>
              <a:buFont typeface="Arial"/>
              <a:buChar char="•"/>
            </a:pPr>
            <a:r>
              <a:rPr lang="en-US" dirty="0"/>
              <a:t>Example: National Institute of Alcohol Abuse and Alcoholism (NIAAA)</a:t>
            </a:r>
          </a:p>
        </p:txBody>
      </p:sp>
    </p:spTree>
    <p:extLst>
      <p:ext uri="{BB962C8B-B14F-4D97-AF65-F5344CB8AC3E}">
        <p14:creationId xmlns:p14="http://schemas.microsoft.com/office/powerpoint/2010/main" val="3087468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NIH Institutes: </a:t>
            </a:r>
            <a:br>
              <a:rPr lang="en-US" dirty="0"/>
            </a:br>
            <a:r>
              <a:rPr lang="en-US" dirty="0"/>
              <a:t>Funding Opportunities</a:t>
            </a:r>
          </a:p>
        </p:txBody>
      </p:sp>
      <p:sp>
        <p:nvSpPr>
          <p:cNvPr id="3" name="Content Placeholder 2"/>
          <p:cNvSpPr>
            <a:spLocks noGrp="1"/>
          </p:cNvSpPr>
          <p:nvPr>
            <p:ph idx="1"/>
          </p:nvPr>
        </p:nvSpPr>
        <p:spPr>
          <a:xfrm>
            <a:off x="1095024" y="2119257"/>
            <a:ext cx="6965244" cy="3900304"/>
          </a:xfrm>
        </p:spPr>
        <p:txBody>
          <a:bodyPr>
            <a:normAutofit fontScale="77500" lnSpcReduction="20000"/>
          </a:bodyPr>
          <a:lstStyle/>
          <a:p>
            <a:pPr>
              <a:buFont typeface="Arial"/>
              <a:buChar char="•"/>
            </a:pPr>
            <a:r>
              <a:rPr lang="en-US" dirty="0"/>
              <a:t>Funding Opportunity Announcement (FOA)</a:t>
            </a:r>
          </a:p>
          <a:p>
            <a:pPr lvl="1">
              <a:buFont typeface="Arial"/>
              <a:buChar char="•"/>
            </a:pPr>
            <a:r>
              <a:rPr lang="en-US" dirty="0"/>
              <a:t>“A publicly available document by which a Federal agency makes known its intentions to award discretionary grants or cooperative agreements, usually as a result of competition for funds</a:t>
            </a:r>
          </a:p>
          <a:p>
            <a:pPr lvl="1">
              <a:buFont typeface="Arial"/>
              <a:buChar char="•"/>
            </a:pPr>
            <a:r>
              <a:rPr lang="en-US" sz="1800" dirty="0">
                <a:hlinkClick r:id="rId3"/>
              </a:rPr>
              <a:t>http://grants.nih.gov/grants/guide/description.htm</a:t>
            </a:r>
            <a:endParaRPr lang="en-US" sz="1800" dirty="0"/>
          </a:p>
          <a:p>
            <a:pPr>
              <a:buFont typeface="Arial"/>
              <a:buChar char="•"/>
            </a:pPr>
            <a:r>
              <a:rPr lang="en-US" dirty="0"/>
              <a:t>FOAs may be knows as </a:t>
            </a:r>
          </a:p>
          <a:p>
            <a:pPr lvl="1">
              <a:buFont typeface="Arial"/>
              <a:buChar char="•"/>
            </a:pPr>
            <a:r>
              <a:rPr lang="en-US" dirty="0"/>
              <a:t>Program Announcement (PA) </a:t>
            </a:r>
          </a:p>
          <a:p>
            <a:pPr lvl="1">
              <a:buFont typeface="Arial"/>
              <a:buChar char="•"/>
            </a:pPr>
            <a:r>
              <a:rPr lang="en-US" dirty="0"/>
              <a:t>Requests for Application (RFA)</a:t>
            </a:r>
          </a:p>
          <a:p>
            <a:pPr lvl="1">
              <a:buFont typeface="Arial"/>
              <a:buChar char="•"/>
            </a:pPr>
            <a:r>
              <a:rPr lang="en-US" dirty="0"/>
              <a:t>Notice of Funding Availability (NOT) </a:t>
            </a:r>
          </a:p>
          <a:p>
            <a:pPr lvl="1">
              <a:buFont typeface="Arial"/>
              <a:buChar char="•"/>
            </a:pPr>
            <a:r>
              <a:rPr lang="en-US" dirty="0"/>
              <a:t>Request for Proposal (RFP)</a:t>
            </a:r>
          </a:p>
          <a:p>
            <a:pPr marL="365760" lvl="1" indent="0">
              <a:buNone/>
            </a:pPr>
            <a:endParaRPr lang="en-US" dirty="0"/>
          </a:p>
          <a:p>
            <a:endParaRPr lang="en-US" dirty="0"/>
          </a:p>
        </p:txBody>
      </p:sp>
    </p:spTree>
    <p:extLst>
      <p:ext uri="{BB962C8B-B14F-4D97-AF65-F5344CB8AC3E}">
        <p14:creationId xmlns:p14="http://schemas.microsoft.com/office/powerpoint/2010/main" val="1090778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4076</TotalTime>
  <Words>1695</Words>
  <Application>Microsoft Macintosh PowerPoint</Application>
  <PresentationFormat>On-screen Show (4:3)</PresentationFormat>
  <Paragraphs>218</Paragraphs>
  <Slides>23</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Grant writing and funding sources</vt:lpstr>
      <vt:lpstr>Academic career trajectory</vt:lpstr>
      <vt:lpstr>Faculty research responsibilities</vt:lpstr>
      <vt:lpstr>Grant writing</vt:lpstr>
      <vt:lpstr>Grant funding by career stage</vt:lpstr>
      <vt:lpstr>Direct and indirect costs</vt:lpstr>
      <vt:lpstr>Notes</vt:lpstr>
      <vt:lpstr>NIH Institutes</vt:lpstr>
      <vt:lpstr>NIH Institutes:  Funding Opportunities</vt:lpstr>
      <vt:lpstr>Funding Opportunities Cont’d</vt:lpstr>
      <vt:lpstr>PowerPoint Presentation</vt:lpstr>
      <vt:lpstr>NIH Institute: What is the best fit for you?</vt:lpstr>
      <vt:lpstr>NIH Funding: Types of Grants</vt:lpstr>
      <vt:lpstr>NIH Funding: Due Dates</vt:lpstr>
      <vt:lpstr>NIH Funding: Review Dates</vt:lpstr>
      <vt:lpstr>Some resources</vt:lpstr>
      <vt:lpstr>Isn’t there $$ beyond the NIH?!</vt:lpstr>
      <vt:lpstr>A note about training grants</vt:lpstr>
      <vt:lpstr>Research sections</vt:lpstr>
      <vt:lpstr>The Specific Aims Page</vt:lpstr>
      <vt:lpstr>The Specific Aims page</vt:lpstr>
      <vt:lpstr>The Specific Aims page</vt:lpstr>
      <vt:lpstr>Checklist of specific aims pages</vt:lpstr>
    </vt:vector>
  </TitlesOfParts>
  <Company>UCSF</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expect from an academic career</dc:title>
  <dc:creator>Hahn, Judy</dc:creator>
  <cp:lastModifiedBy>Judy Hahn</cp:lastModifiedBy>
  <cp:revision>44</cp:revision>
  <dcterms:created xsi:type="dcterms:W3CDTF">2014-12-31T05:41:37Z</dcterms:created>
  <dcterms:modified xsi:type="dcterms:W3CDTF">2019-12-23T18:01:35Z</dcterms:modified>
</cp:coreProperties>
</file>