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2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6029C-31DB-4B03-AFDE-C04538FC8E55}" type="datetimeFigureOut">
              <a:rPr lang="en-US" smtClean="0"/>
              <a:t>5/6/15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C39BE-B810-4AE0-A09A-BCBAB89B0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9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 dirty="0" smtClean="0"/>
              <a:t>Need to know – disclose</a:t>
            </a:r>
            <a:r>
              <a:rPr lang="en-US" sz="1000" baseline="0" dirty="0" smtClean="0"/>
              <a:t> invention to OTM.</a:t>
            </a:r>
          </a:p>
          <a:p>
            <a:r>
              <a:rPr lang="en-US" sz="1000" baseline="0" dirty="0" smtClean="0"/>
              <a:t>OTM manages all of these inventions. 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26440-FF4C-4C49-BCCD-656DC418BE8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1CB8857-1FF5-4F38-863F-AF480A114409}" type="slidenum">
              <a:rPr lang="en-US" altLang="en-US" sz="1200" smtClean="0"/>
              <a:pPr eaLnBrk="1" hangingPunct="1">
                <a:defRPr/>
              </a:pPr>
              <a:t>5</a:t>
            </a:fld>
            <a:endParaRPr lang="en-US" altLang="en-US" sz="12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E8E49A9-88A0-4B40-A3AA-410D8C352AB3}" type="slidenum">
              <a:rPr lang="en-US" altLang="en-US" sz="1200" smtClean="0"/>
              <a:pPr eaLnBrk="1" hangingPunct="1">
                <a:defRPr/>
              </a:pPr>
              <a:t>6</a:t>
            </a:fld>
            <a:endParaRPr lang="en-US" altLang="en-US" sz="12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F26A5343-4354-41D1-B360-0E7AA1B5E4BC}" type="slidenum">
              <a:rPr lang="en-US" altLang="en-US" sz="1200" smtClean="0"/>
              <a:pPr eaLnBrk="1" hangingPunct="1">
                <a:defRPr/>
              </a:pPr>
              <a:t>8</a:t>
            </a:fld>
            <a:endParaRPr lang="en-US" altLang="en-US" sz="12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F35BBE22-5C65-4932-88A2-1C6D2F1BA426}" type="slidenum">
              <a:rPr lang="en-US" altLang="en-US" sz="1200" smtClean="0"/>
              <a:pPr eaLnBrk="1" hangingPunct="1">
                <a:defRPr/>
              </a:pPr>
              <a:t>9</a:t>
            </a:fld>
            <a:endParaRPr lang="en-US" altLang="en-US" sz="12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B36A-54BE-4DEA-AC42-CE630C07138D}" type="datetimeFigureOut">
              <a:rPr lang="en-US" smtClean="0"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C55-E0DA-454E-8374-EB09B132D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9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B36A-54BE-4DEA-AC42-CE630C07138D}" type="datetimeFigureOut">
              <a:rPr lang="en-US" smtClean="0"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C55-E0DA-454E-8374-EB09B132D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9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B36A-54BE-4DEA-AC42-CE630C07138D}" type="datetimeFigureOut">
              <a:rPr lang="en-US" smtClean="0"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C55-E0DA-454E-8374-EB09B132D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1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B36A-54BE-4DEA-AC42-CE630C07138D}" type="datetimeFigureOut">
              <a:rPr lang="en-US" smtClean="0"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C55-E0DA-454E-8374-EB09B132D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1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B36A-54BE-4DEA-AC42-CE630C07138D}" type="datetimeFigureOut">
              <a:rPr lang="en-US" smtClean="0"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C55-E0DA-454E-8374-EB09B132D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3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B36A-54BE-4DEA-AC42-CE630C07138D}" type="datetimeFigureOut">
              <a:rPr lang="en-US" smtClean="0"/>
              <a:t>5/6/15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C55-E0DA-454E-8374-EB09B132D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21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B36A-54BE-4DEA-AC42-CE630C07138D}" type="datetimeFigureOut">
              <a:rPr lang="en-US" smtClean="0"/>
              <a:t>5/6/15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C55-E0DA-454E-8374-EB09B132D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5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B36A-54BE-4DEA-AC42-CE630C07138D}" type="datetimeFigureOut">
              <a:rPr lang="en-US" smtClean="0"/>
              <a:t>5/6/15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C55-E0DA-454E-8374-EB09B132D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8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B36A-54BE-4DEA-AC42-CE630C07138D}" type="datetimeFigureOut">
              <a:rPr lang="en-US" smtClean="0"/>
              <a:t>5/6/15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C55-E0DA-454E-8374-EB09B132D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0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B36A-54BE-4DEA-AC42-CE630C07138D}" type="datetimeFigureOut">
              <a:rPr lang="en-US" smtClean="0"/>
              <a:t>5/6/15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C55-E0DA-454E-8374-EB09B132D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5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B36A-54BE-4DEA-AC42-CE630C07138D}" type="datetimeFigureOut">
              <a:rPr lang="en-US" smtClean="0"/>
              <a:t>5/6/15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C55-E0DA-454E-8374-EB09B132D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7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5B36A-54BE-4DEA-AC42-CE630C07138D}" type="datetimeFigureOut">
              <a:rPr lang="en-US" smtClean="0"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6C55-E0DA-454E-8374-EB09B132D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0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1.png"/><Relationship Id="rId5" Type="http://schemas.openxmlformats.org/officeDocument/2006/relationships/oleObject" Target="../embeddings/Microsoft_Excel_97_-_2004_Worksheet2.xls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gif"/><Relationship Id="rId5" Type="http://schemas.openxmlformats.org/officeDocument/2006/relationships/image" Target="../media/image6.gif"/><Relationship Id="rId6" Type="http://schemas.openxmlformats.org/officeDocument/2006/relationships/image" Target="../media/image7.gif"/><Relationship Id="rId7" Type="http://schemas.openxmlformats.org/officeDocument/2006/relationships/image" Target="../media/image8.gif"/><Relationship Id="rId8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8173147F-6977-4C54-8228-F046F8869D75}" type="slidenum">
              <a:rPr lang="en-US" altLang="en-US" sz="1000" smtClean="0">
                <a:solidFill>
                  <a:srgbClr val="0D6072"/>
                </a:solidFill>
              </a:rPr>
              <a:pPr eaLnBrk="1" hangingPunct="1">
                <a:defRPr/>
              </a:pPr>
              <a:t>1</a:t>
            </a:fld>
            <a:endParaRPr lang="en-US" altLang="en-US" sz="1000" smtClean="0">
              <a:solidFill>
                <a:srgbClr val="0D6072"/>
              </a:solidFill>
            </a:endParaRPr>
          </a:p>
        </p:txBody>
      </p:sp>
      <p:graphicFrame>
        <p:nvGraphicFramePr>
          <p:cNvPr id="6147" name="Chart 2"/>
          <p:cNvGraphicFramePr>
            <a:graphicFrameLocks/>
          </p:cNvGraphicFramePr>
          <p:nvPr/>
        </p:nvGraphicFramePr>
        <p:xfrm>
          <a:off x="2517775" y="1698625"/>
          <a:ext cx="6197600" cy="482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3" imgW="6200169" imgH="4822354" progId="Excel.Chart.8">
                  <p:embed/>
                </p:oleObj>
              </mc:Choice>
              <mc:Fallback>
                <p:oleObj r:id="rId3" imgW="6200169" imgH="482235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1698625"/>
                        <a:ext cx="6197600" cy="482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Chart 4"/>
          <p:cNvGraphicFramePr>
            <a:graphicFrameLocks/>
          </p:cNvGraphicFramePr>
          <p:nvPr/>
        </p:nvGraphicFramePr>
        <p:xfrm>
          <a:off x="2170113" y="341313"/>
          <a:ext cx="6197600" cy="635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5" imgW="6200169" imgH="6358679" progId="Excel.Chart.8">
                  <p:embed/>
                </p:oleObj>
              </mc:Choice>
              <mc:Fallback>
                <p:oleObj r:id="rId5" imgW="6200169" imgH="635867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113" y="341313"/>
                        <a:ext cx="6197600" cy="635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2592388"/>
            <a:ext cx="89693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13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8382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Who owns inventions made by UCSF employees?</a:t>
            </a:r>
            <a:endParaRPr lang="en-US" sz="32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-1219201" y="1562100"/>
            <a:ext cx="10086975" cy="5358884"/>
            <a:chOff x="-1219200" y="1562100"/>
            <a:chExt cx="9982200" cy="5358884"/>
          </a:xfrm>
        </p:grpSpPr>
        <p:grpSp>
          <p:nvGrpSpPr>
            <p:cNvPr id="12" name="Group 11"/>
            <p:cNvGrpSpPr/>
            <p:nvPr/>
          </p:nvGrpSpPr>
          <p:grpSpPr>
            <a:xfrm>
              <a:off x="-1219200" y="2286000"/>
              <a:ext cx="9982200" cy="4634984"/>
              <a:chOff x="-990600" y="1524000"/>
              <a:chExt cx="9982200" cy="4634984"/>
            </a:xfrm>
          </p:grpSpPr>
          <p:pic>
            <p:nvPicPr>
              <p:cNvPr id="5" name="Picture 5" descr="C:\Documents and Settings\eoverstreet\Desktop\income dist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990600" y="1752600"/>
                <a:ext cx="9437412" cy="4406384"/>
              </a:xfrm>
              <a:prstGeom prst="rect">
                <a:avLst/>
              </a:prstGeom>
              <a:noFill/>
            </p:spPr>
          </p:pic>
          <p:sp>
            <p:nvSpPr>
              <p:cNvPr id="7" name="Rectangle 6"/>
              <p:cNvSpPr/>
              <p:nvPr/>
            </p:nvSpPr>
            <p:spPr>
              <a:xfrm>
                <a:off x="5105400" y="1600200"/>
                <a:ext cx="3886200" cy="4495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1524000"/>
                <a:ext cx="3810000" cy="457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Pa</a:t>
                </a:r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95600" y="1676400"/>
                <a:ext cx="2819400" cy="1600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876800" y="4114800"/>
                <a:ext cx="381000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267200" y="5181600"/>
                <a:ext cx="11430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5410200" y="4572000"/>
              <a:ext cx="3200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+mj-lt"/>
                </a:rPr>
                <a:t> UNIVERSITY OF CALIFORNIA </a:t>
              </a:r>
              <a:r>
                <a:rPr lang="en-US" dirty="0" smtClean="0">
                  <a:latin typeface="+mj-lt"/>
                </a:rPr>
                <a:t>(with few exceptions) owns the intellectual property created by UC employees</a:t>
              </a:r>
              <a:endParaRPr lang="en-US" dirty="0">
                <a:latin typeface="+mj-lt"/>
              </a:endParaRPr>
            </a:p>
          </p:txBody>
        </p:sp>
        <p:pic>
          <p:nvPicPr>
            <p:cNvPr id="16" name="Picture 2" descr="C:\Documents and Settings\rsweeney\Desktop\california_major_cities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" y="1752600"/>
              <a:ext cx="1607127" cy="2079811"/>
            </a:xfrm>
            <a:prstGeom prst="rect">
              <a:avLst/>
            </a:prstGeom>
            <a:noFill/>
          </p:spPr>
        </p:pic>
        <p:pic>
          <p:nvPicPr>
            <p:cNvPr id="1027" name="Picture 3" descr="C:\Documents and Settings\rsweeney\Desktop\white-house-drawing1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14800" y="1981200"/>
              <a:ext cx="3429000" cy="1240526"/>
            </a:xfrm>
            <a:prstGeom prst="rect">
              <a:avLst/>
            </a:prstGeom>
            <a:noFill/>
          </p:spPr>
        </p:pic>
        <p:pic>
          <p:nvPicPr>
            <p:cNvPr id="1028" name="Picture 4" descr="C:\Documents and Settings\rsweeney\Desktop\nih-logo-blue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19999" y="2209800"/>
              <a:ext cx="1058333" cy="958850"/>
            </a:xfrm>
            <a:prstGeom prst="rect">
              <a:avLst/>
            </a:prstGeom>
            <a:noFill/>
          </p:spPr>
        </p:pic>
        <p:sp>
          <p:nvSpPr>
            <p:cNvPr id="19" name="Rectangle 18"/>
            <p:cNvSpPr/>
            <p:nvPr/>
          </p:nvSpPr>
          <p:spPr>
            <a:xfrm>
              <a:off x="3200400" y="4381500"/>
              <a:ext cx="533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495799" y="3276600"/>
              <a:ext cx="24740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640080" lvl="1" indent="-274320" fontAlgn="auto"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defRPr/>
              </a:pPr>
              <a:r>
                <a:rPr lang="en-US" sz="1400" dirty="0" smtClean="0">
                  <a:latin typeface="+mj-lt"/>
                </a:rPr>
                <a:t>The Federal </a:t>
              </a:r>
              <a:r>
                <a:rPr lang="en-US" sz="1400" dirty="0" err="1" smtClean="0">
                  <a:latin typeface="+mj-lt"/>
                </a:rPr>
                <a:t>Bayh</a:t>
              </a:r>
              <a:r>
                <a:rPr lang="en-US" sz="1400" dirty="0" smtClean="0">
                  <a:latin typeface="+mj-lt"/>
                </a:rPr>
                <a:t>-Dole Act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33699" y="6178296"/>
              <a:ext cx="1905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943600" y="1562100"/>
              <a:ext cx="6096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9" name="Picture 5" descr="C:\Documents and Settings\rsweeney\Desktop\edboath1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9600" y="5029200"/>
              <a:ext cx="982717" cy="1282446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533400" y="4191000"/>
              <a:ext cx="1752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Patent Acknowledgement Form</a:t>
              </a:r>
              <a:endParaRPr lang="en-US" sz="1400" dirty="0">
                <a:latin typeface="+mj-lt"/>
              </a:endParaRPr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 rot="10800000" flipV="1">
            <a:off x="4648200" y="36576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590800" y="3657600"/>
            <a:ext cx="1066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905000" y="5105400"/>
            <a:ext cx="1524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C:\Documents and Settings\rsweeney\Desktop\brain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3657600"/>
            <a:ext cx="685800" cy="557212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752600" y="2286000"/>
            <a:ext cx="137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274320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1400" dirty="0" smtClean="0">
                <a:latin typeface="+mj-lt"/>
              </a:rPr>
              <a:t>California State Labor Code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219200" y="182880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74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Inventorship</a:t>
            </a:r>
            <a:r>
              <a:rPr lang="en-US" dirty="0" smtClean="0"/>
              <a:t> &amp; Ownership of 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 smtClean="0"/>
              <a:t>Do I have to disclose my inventions to UCSF?</a:t>
            </a:r>
          </a:p>
          <a:p>
            <a:pPr marL="0" indent="0">
              <a:buNone/>
              <a:defRPr/>
            </a:pPr>
            <a:r>
              <a:rPr lang="en-US" altLang="en-US" dirty="0" smtClean="0"/>
              <a:t>	</a:t>
            </a:r>
            <a:r>
              <a:rPr lang="en-US" altLang="en-US" dirty="0" smtClean="0">
                <a:solidFill>
                  <a:srgbClr val="FF0000"/>
                </a:solidFill>
              </a:rPr>
              <a:t>YES!</a:t>
            </a:r>
          </a:p>
          <a:p>
            <a:pPr>
              <a:defRPr/>
            </a:pPr>
            <a:r>
              <a:rPr lang="en-US" altLang="en-US" dirty="0" smtClean="0"/>
              <a:t>Do I have to list my PI as an inventor when I disclose an invention?</a:t>
            </a:r>
          </a:p>
          <a:p>
            <a:pPr marL="457200" lvl="1" indent="0">
              <a:buNone/>
              <a:defRPr/>
            </a:pPr>
            <a:r>
              <a:rPr lang="en-US" altLang="en-US" dirty="0" smtClean="0"/>
              <a:t>	</a:t>
            </a:r>
            <a:r>
              <a:rPr lang="en-US" altLang="en-US" dirty="0" err="1" smtClean="0"/>
              <a:t>Inventorship</a:t>
            </a:r>
            <a:r>
              <a:rPr lang="en-US" altLang="en-US" dirty="0" smtClean="0"/>
              <a:t> is a </a:t>
            </a:r>
            <a:r>
              <a:rPr lang="en-US" altLang="en-US" dirty="0" smtClean="0">
                <a:solidFill>
                  <a:srgbClr val="FF0000"/>
                </a:solidFill>
              </a:rPr>
              <a:t>legally defined</a:t>
            </a:r>
            <a:r>
              <a:rPr lang="en-US" altLang="en-US" dirty="0" smtClean="0"/>
              <a:t> term in the U.S!</a:t>
            </a:r>
          </a:p>
          <a:p>
            <a:pPr>
              <a:defRPr/>
            </a:pPr>
            <a:r>
              <a:rPr lang="ja-JP" altLang="en-US" dirty="0" smtClean="0"/>
              <a:t>“</a:t>
            </a:r>
            <a:r>
              <a:rPr lang="en-US" altLang="ja-JP" dirty="0" smtClean="0"/>
              <a:t>If the university owns the data and my ideas while I'm here at UCSF, what if I just don't tell anyone I have a billion-dollar idea until I leave UCSF, and then I move to patent the product/idea?</a:t>
            </a:r>
            <a:r>
              <a:rPr lang="ja-JP" altLang="en-US" dirty="0" smtClean="0"/>
              <a:t>”</a:t>
            </a:r>
            <a:endParaRPr lang="en-US" altLang="ja-JP" dirty="0" smtClean="0"/>
          </a:p>
          <a:p>
            <a:pPr>
              <a:defRPr/>
            </a:pPr>
            <a:r>
              <a:rPr lang="ja-JP" altLang="en-US" dirty="0" smtClean="0"/>
              <a:t>“</a:t>
            </a:r>
            <a:r>
              <a:rPr lang="en-US" altLang="ja-JP" dirty="0" smtClean="0"/>
              <a:t>Why won’t you just license to my start-up?</a:t>
            </a:r>
            <a:r>
              <a:rPr lang="ja-JP" altLang="en-US" dirty="0" smtClean="0"/>
              <a:t>”</a:t>
            </a:r>
            <a:endParaRPr lang="en-US" altLang="ja-JP" dirty="0" smtClean="0"/>
          </a:p>
          <a:p>
            <a:pPr>
              <a:buFontTx/>
              <a:buNone/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F382E387-EF04-4C7F-8036-FCF5CECA55B3}" type="slidenum">
              <a:rPr lang="en-US" altLang="en-US" sz="1000" smtClean="0">
                <a:solidFill>
                  <a:srgbClr val="0D6072"/>
                </a:solidFill>
              </a:rPr>
              <a:pPr eaLnBrk="1" hangingPunct="1">
                <a:defRPr/>
              </a:pPr>
              <a:t>3</a:t>
            </a:fld>
            <a:endParaRPr lang="en-US" altLang="en-US" sz="1000" smtClean="0">
              <a:solidFill>
                <a:srgbClr val="0D60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13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Industry-sponsored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dirty="0" smtClean="0"/>
              <a:t>Who owns the IP?</a:t>
            </a:r>
          </a:p>
          <a:p>
            <a:pPr lvl="1">
              <a:defRPr/>
            </a:pPr>
            <a:r>
              <a:rPr lang="en-US" altLang="en-US" dirty="0" smtClean="0"/>
              <a:t>Generally follows </a:t>
            </a:r>
            <a:r>
              <a:rPr lang="en-US" altLang="en-US" dirty="0" err="1" smtClean="0"/>
              <a:t>inventorship</a:t>
            </a:r>
            <a:r>
              <a:rPr lang="en-US" altLang="en-US" dirty="0" smtClean="0"/>
              <a:t> and obligations to assign, but industry generally gets 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option.</a:t>
            </a:r>
          </a:p>
          <a:p>
            <a:pPr lvl="1">
              <a:defRPr/>
            </a:pPr>
            <a:r>
              <a:rPr lang="ja-JP" altLang="en-US" dirty="0" smtClean="0"/>
              <a:t>“</a:t>
            </a:r>
            <a:r>
              <a:rPr lang="en-US" altLang="ja-JP" dirty="0" smtClean="0"/>
              <a:t>So, what if I just don</a:t>
            </a:r>
            <a:r>
              <a:rPr lang="ja-JP" altLang="en-US" dirty="0" smtClean="0"/>
              <a:t>’</a:t>
            </a:r>
            <a:r>
              <a:rPr lang="en-US" altLang="ja-JP" dirty="0" smtClean="0"/>
              <a:t>t disclose a new invention to the sponsor?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</a:t>
            </a:r>
          </a:p>
          <a:p>
            <a:pPr>
              <a:defRPr/>
            </a:pPr>
            <a:r>
              <a:rPr lang="en-US" altLang="en-US" dirty="0" smtClean="0"/>
              <a:t>Co-mingling of funding sources:  </a:t>
            </a:r>
            <a:r>
              <a:rPr lang="en-US" altLang="en-US" dirty="0" smtClean="0">
                <a:solidFill>
                  <a:srgbClr val="FF0000"/>
                </a:solidFill>
              </a:rPr>
              <a:t>AVOID</a:t>
            </a:r>
            <a:r>
              <a:rPr lang="en-US" altLang="ja-JP" dirty="0" smtClean="0">
                <a:solidFill>
                  <a:srgbClr val="FF0000"/>
                </a:solidFill>
              </a:rPr>
              <a:t>!</a:t>
            </a:r>
          </a:p>
          <a:p>
            <a:pPr lvl="1">
              <a:defRPr/>
            </a:pPr>
            <a:r>
              <a:rPr lang="en-US" altLang="en-US" dirty="0" smtClean="0"/>
              <a:t>Unethical</a:t>
            </a:r>
          </a:p>
          <a:p>
            <a:pPr lvl="1">
              <a:defRPr/>
            </a:pPr>
            <a:r>
              <a:rPr lang="en-US" altLang="en-US" dirty="0" smtClean="0"/>
              <a:t>Conflicting IP obligations</a:t>
            </a:r>
          </a:p>
          <a:p>
            <a:pPr lvl="1">
              <a:defRPr/>
            </a:pPr>
            <a:r>
              <a:rPr lang="en-US" altLang="en-US" dirty="0" err="1" smtClean="0"/>
              <a:t>Gov</a:t>
            </a:r>
            <a:r>
              <a:rPr lang="ja-JP" altLang="en-US" dirty="0" smtClean="0"/>
              <a:t>’</a:t>
            </a:r>
            <a:r>
              <a:rPr lang="en-US" altLang="ja-JP" dirty="0" smtClean="0"/>
              <a:t>t rights attach to </a:t>
            </a:r>
            <a:r>
              <a:rPr lang="en-US" altLang="ja-JP" dirty="0" err="1" smtClean="0"/>
              <a:t>Gov</a:t>
            </a:r>
            <a:r>
              <a:rPr lang="ja-JP" altLang="en-US" dirty="0" smtClean="0"/>
              <a:t>’</a:t>
            </a:r>
            <a:r>
              <a:rPr lang="en-US" altLang="ja-JP" dirty="0" smtClean="0"/>
              <a:t>t funding</a:t>
            </a:r>
          </a:p>
          <a:p>
            <a:pPr lvl="1">
              <a:defRPr/>
            </a:pPr>
            <a:r>
              <a:rPr lang="en-US" altLang="en-US" dirty="0" smtClean="0"/>
              <a:t>Foundation funding also comes with obligations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28F5110-8AD8-4588-9886-E26D61AD077E}" type="slidenum">
              <a:rPr lang="en-US" altLang="en-US" sz="1000" smtClean="0">
                <a:solidFill>
                  <a:srgbClr val="0D6072"/>
                </a:solidFill>
              </a:rPr>
              <a:pPr eaLnBrk="1" hangingPunct="1">
                <a:defRPr/>
              </a:pPr>
              <a:t>4</a:t>
            </a:fld>
            <a:endParaRPr lang="en-US" altLang="en-US" sz="1000" smtClean="0">
              <a:solidFill>
                <a:srgbClr val="0D60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8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The Sorry Tale of Peter </a:t>
            </a:r>
            <a:r>
              <a:rPr lang="en-US" altLang="en-US" dirty="0" err="1" smtClean="0"/>
              <a:t>Taborsky</a:t>
            </a:r>
            <a:endParaRPr lang="en-US" altLang="en-US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en-US" smtClean="0"/>
              <a:t>Taborsky – 26 year old undergraduate</a:t>
            </a:r>
          </a:p>
          <a:p>
            <a:pPr lvl="1" eaLnBrk="1" hangingPunct="1">
              <a:defRPr/>
            </a:pPr>
            <a:r>
              <a:rPr lang="en-US" altLang="en-US" smtClean="0"/>
              <a:t>University of So. Florida in Chemistry and Biology</a:t>
            </a:r>
          </a:p>
          <a:p>
            <a:pPr lvl="1" eaLnBrk="1" hangingPunct="1">
              <a:defRPr/>
            </a:pPr>
            <a:r>
              <a:rPr lang="en-US" altLang="en-US" smtClean="0"/>
              <a:t>Worked at USF- College of Engineering in Dr. Robert Carnahan’s Lab 1987- Florida Progress sponsored research ($20k) in Dr. Carnahan’s lab looking for way to make sewage treatment less expensive and more efficient</a:t>
            </a:r>
          </a:p>
          <a:p>
            <a:pPr eaLnBrk="1" hangingPunct="1">
              <a:defRPr/>
            </a:pPr>
            <a:r>
              <a:rPr lang="en-US" altLang="en-US" smtClean="0"/>
              <a:t>Contract between FP and USF gave all research results to FP</a:t>
            </a:r>
          </a:p>
          <a:p>
            <a:pPr eaLnBrk="1" hangingPunct="1">
              <a:defRPr/>
            </a:pPr>
            <a:r>
              <a:rPr lang="en-US" altLang="en-US" smtClean="0"/>
              <a:t>Taborsky was part of the team</a:t>
            </a:r>
          </a:p>
        </p:txBody>
      </p:sp>
    </p:spTree>
    <p:extLst>
      <p:ext uri="{BB962C8B-B14F-4D97-AF65-F5344CB8AC3E}">
        <p14:creationId xmlns:p14="http://schemas.microsoft.com/office/powerpoint/2010/main" val="164391921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Peter </a:t>
            </a:r>
            <a:r>
              <a:rPr lang="en-US" altLang="en-US" dirty="0" err="1" smtClean="0"/>
              <a:t>Taborsky</a:t>
            </a:r>
            <a:r>
              <a:rPr lang="en-US" altLang="en-US" dirty="0" smtClean="0"/>
              <a:t> Gets </a:t>
            </a:r>
            <a:r>
              <a:rPr lang="en-US" altLang="en-US" dirty="0"/>
              <a:t>I</a:t>
            </a:r>
            <a:r>
              <a:rPr lang="en-US" altLang="en-US" dirty="0" smtClean="0"/>
              <a:t>nnovative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altLang="en-US" dirty="0" smtClean="0"/>
              <a:t>Project ended – no “useful” results</a:t>
            </a:r>
          </a:p>
          <a:p>
            <a:pPr eaLnBrk="1" hangingPunct="1">
              <a:defRPr/>
            </a:pPr>
            <a:r>
              <a:rPr lang="en-US" altLang="en-US" dirty="0" err="1" smtClean="0"/>
              <a:t>Taborsky</a:t>
            </a:r>
            <a:r>
              <a:rPr lang="en-US" altLang="en-US" dirty="0" smtClean="0"/>
              <a:t> began getting paid from other budgets</a:t>
            </a:r>
          </a:p>
          <a:p>
            <a:pPr eaLnBrk="1" hangingPunct="1">
              <a:defRPr/>
            </a:pPr>
            <a:r>
              <a:rPr lang="en-US" altLang="en-US" dirty="0" err="1" smtClean="0"/>
              <a:t>Taborsky</a:t>
            </a:r>
            <a:r>
              <a:rPr lang="en-US" altLang="en-US" dirty="0" smtClean="0"/>
              <a:t> continues to experiment on project at USF</a:t>
            </a:r>
          </a:p>
          <a:p>
            <a:pPr eaLnBrk="1" hangingPunct="1">
              <a:defRPr/>
            </a:pPr>
            <a:r>
              <a:rPr lang="en-US" altLang="en-US" dirty="0" err="1" smtClean="0"/>
              <a:t>Taborsky</a:t>
            </a:r>
            <a:r>
              <a:rPr lang="en-US" altLang="en-US" dirty="0" smtClean="0"/>
              <a:t> finds a solution to the sewage treatment problem!</a:t>
            </a:r>
          </a:p>
          <a:p>
            <a:pPr eaLnBrk="1" hangingPunct="1">
              <a:defRPr/>
            </a:pPr>
            <a:r>
              <a:rPr lang="en-US" altLang="en-US" dirty="0" smtClean="0"/>
              <a:t>Carnahan notifies </a:t>
            </a:r>
            <a:r>
              <a:rPr lang="en-US" altLang="en-US" dirty="0" err="1" smtClean="0"/>
              <a:t>Taborsky</a:t>
            </a:r>
            <a:r>
              <a:rPr lang="en-US" altLang="en-US" dirty="0" smtClean="0"/>
              <a:t>, the research results are FP’s and if he assigns his rights to FP they will hire him to a staff position (Yay!$!)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dirty="0" smtClean="0"/>
              <a:t>What does </a:t>
            </a:r>
            <a:r>
              <a:rPr lang="en-US" altLang="en-US" sz="2800" dirty="0" err="1" smtClean="0"/>
              <a:t>Taborsky</a:t>
            </a:r>
            <a:r>
              <a:rPr lang="en-US" altLang="en-US" sz="2800" dirty="0" smtClean="0"/>
              <a:t> do?</a:t>
            </a:r>
          </a:p>
        </p:txBody>
      </p:sp>
    </p:spTree>
    <p:extLst>
      <p:ext uri="{BB962C8B-B14F-4D97-AF65-F5344CB8AC3E}">
        <p14:creationId xmlns:p14="http://schemas.microsoft.com/office/powerpoint/2010/main" val="313953162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 err="1" smtClean="0"/>
              <a:t>Taborsky</a:t>
            </a:r>
            <a:r>
              <a:rPr lang="en-US" sz="2800" dirty="0" smtClean="0"/>
              <a:t> takes his notebooks and runs….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6CEA7C-62FF-4AEA-9E38-82EA58683C88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48130" name="Picture 2" descr="C:\Users\kimmergluck\AppData\Local\Microsoft\Windows\Temporary Internet Files\Content.IE5\P9L7ZGKS\Ladr%C3%B3n+2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79650" y="1479550"/>
            <a:ext cx="5876925" cy="4775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611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 smtClean="0"/>
              <a:t>The Twists &amp; Turns of Peter </a:t>
            </a:r>
            <a:r>
              <a:rPr lang="en-US" altLang="en-US" dirty="0" err="1" smtClean="0"/>
              <a:t>Taborsky</a:t>
            </a:r>
            <a:endParaRPr lang="en-US" alt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altLang="en-US" smtClean="0"/>
              <a:t>USF files criminal charges for “theft of trade secrets”</a:t>
            </a:r>
          </a:p>
          <a:p>
            <a:pPr eaLnBrk="1" hangingPunct="1">
              <a:defRPr/>
            </a:pPr>
            <a:r>
              <a:rPr lang="en-US" altLang="en-US" smtClean="0"/>
              <a:t>1990- Taborsky found guilty:</a:t>
            </a:r>
          </a:p>
          <a:p>
            <a:pPr lvl="1" eaLnBrk="1" hangingPunct="1">
              <a:defRPr/>
            </a:pPr>
            <a:r>
              <a:rPr lang="en-US" altLang="en-US" smtClean="0"/>
              <a:t>One year suspended sentence</a:t>
            </a:r>
          </a:p>
          <a:p>
            <a:pPr lvl="1" eaLnBrk="1" hangingPunct="1">
              <a:defRPr/>
            </a:pPr>
            <a:r>
              <a:rPr lang="en-US" altLang="en-US" smtClean="0"/>
              <a:t>One year under house arrest</a:t>
            </a:r>
          </a:p>
          <a:p>
            <a:pPr lvl="1" eaLnBrk="1" hangingPunct="1">
              <a:defRPr/>
            </a:pPr>
            <a:r>
              <a:rPr lang="en-US" altLang="en-US" smtClean="0"/>
              <a:t>15 years' probation</a:t>
            </a:r>
          </a:p>
          <a:p>
            <a:pPr lvl="1" eaLnBrk="1" hangingPunct="1">
              <a:defRPr/>
            </a:pPr>
            <a:r>
              <a:rPr lang="en-US" altLang="en-US" smtClean="0"/>
              <a:t>Judge stated that he could not use or profit from his notes or his invention </a:t>
            </a:r>
          </a:p>
          <a:p>
            <a:pPr eaLnBrk="1" hangingPunct="1">
              <a:defRPr/>
            </a:pPr>
            <a:r>
              <a:rPr lang="en-US" altLang="en-US" smtClean="0"/>
              <a:t>Taborsky files for patents anyway</a:t>
            </a:r>
          </a:p>
          <a:p>
            <a:pPr eaLnBrk="1" hangingPunct="1">
              <a:defRPr/>
            </a:pPr>
            <a:r>
              <a:rPr lang="en-US" altLang="en-US" smtClean="0"/>
              <a:t>Nine months later USF and FP files for the same patents</a:t>
            </a:r>
          </a:p>
          <a:p>
            <a:pPr eaLnBrk="1" hangingPunct="1">
              <a:defRPr/>
            </a:pPr>
            <a:r>
              <a:rPr lang="en-US" altLang="en-US" smtClean="0"/>
              <a:t>1992 - USPTO issues two patents to Taborsky </a:t>
            </a:r>
          </a:p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78585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The Sad Ending for Peter </a:t>
            </a:r>
            <a:r>
              <a:rPr lang="en-US" altLang="en-US" dirty="0" err="1" smtClean="0"/>
              <a:t>Taborsky</a:t>
            </a:r>
            <a:endParaRPr lang="en-US" altLang="en-US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altLang="en-US" dirty="0" smtClean="0"/>
              <a:t>Judge orders </a:t>
            </a:r>
            <a:r>
              <a:rPr lang="en-US" altLang="en-US" dirty="0" err="1" smtClean="0"/>
              <a:t>Taborsky</a:t>
            </a:r>
            <a:r>
              <a:rPr lang="en-US" altLang="en-US" dirty="0" smtClean="0"/>
              <a:t> to assign the rights of his patents or be sent to prison, but </a:t>
            </a:r>
            <a:r>
              <a:rPr lang="en-US" altLang="en-US" dirty="0" err="1" smtClean="0"/>
              <a:t>Taborsky</a:t>
            </a:r>
            <a:r>
              <a:rPr lang="en-US" altLang="en-US" dirty="0" smtClean="0"/>
              <a:t> refuses.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err="1" smtClean="0"/>
              <a:t>Taborsky’s</a:t>
            </a:r>
            <a:r>
              <a:rPr lang="en-US" altLang="en-US" dirty="0" smtClean="0"/>
              <a:t> new sentence:</a:t>
            </a:r>
          </a:p>
          <a:p>
            <a:pPr lvl="1" eaLnBrk="1" hangingPunct="1">
              <a:defRPr/>
            </a:pPr>
            <a:r>
              <a:rPr lang="en-US" altLang="en-US" dirty="0" smtClean="0"/>
              <a:t>3 ½ years in prison</a:t>
            </a:r>
          </a:p>
          <a:p>
            <a:pPr lvl="1" eaLnBrk="1" hangingPunct="1">
              <a:defRPr/>
            </a:pPr>
            <a:r>
              <a:rPr lang="en-US" altLang="en-US" dirty="0" smtClean="0"/>
              <a:t>4 months served in maximum security cell</a:t>
            </a:r>
          </a:p>
          <a:p>
            <a:pPr lvl="1" eaLnBrk="1" hangingPunct="1">
              <a:defRPr/>
            </a:pPr>
            <a:r>
              <a:rPr lang="en-US" altLang="en-US" dirty="0" smtClean="0"/>
              <a:t>2 months served on chain gang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13316" name="Picture 4" descr="chain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7000"/>
            <a:ext cx="3505200" cy="217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6876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428</Words>
  <Application>Microsoft Macintosh PowerPoint</Application>
  <PresentationFormat>On-screen Show (4:3)</PresentationFormat>
  <Paragraphs>67</Paragraphs>
  <Slides>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Excel.Chart.8</vt:lpstr>
      <vt:lpstr>PowerPoint Presentation</vt:lpstr>
      <vt:lpstr>Who owns inventions made by UCSF employees?</vt:lpstr>
      <vt:lpstr>Inventorship &amp; Ownership of IP</vt:lpstr>
      <vt:lpstr>Industry-sponsored Research</vt:lpstr>
      <vt:lpstr>The Sorry Tale of Peter Taborsky</vt:lpstr>
      <vt:lpstr>Peter Taborsky Gets Innovative</vt:lpstr>
      <vt:lpstr>Taborsky takes his notebooks and runs….</vt:lpstr>
      <vt:lpstr>The Twists &amp; Turns of Peter Taborsky</vt:lpstr>
      <vt:lpstr>The Sad Ending for Peter Taborsky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KImmergluck</dc:creator>
  <cp:lastModifiedBy>Presenter</cp:lastModifiedBy>
  <cp:revision>8</cp:revision>
  <dcterms:created xsi:type="dcterms:W3CDTF">2015-05-05T16:48:57Z</dcterms:created>
  <dcterms:modified xsi:type="dcterms:W3CDTF">2015-05-06T17:05:09Z</dcterms:modified>
</cp:coreProperties>
</file>