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256" r:id="rId2"/>
    <p:sldId id="511" r:id="rId3"/>
    <p:sldId id="529" r:id="rId4"/>
    <p:sldId id="483" r:id="rId5"/>
    <p:sldId id="537" r:id="rId6"/>
    <p:sldId id="526" r:id="rId7"/>
    <p:sldId id="417" r:id="rId8"/>
    <p:sldId id="522" r:id="rId9"/>
    <p:sldId id="523" r:id="rId10"/>
    <p:sldId id="524" r:id="rId11"/>
    <p:sldId id="530" r:id="rId12"/>
    <p:sldId id="418" r:id="rId13"/>
    <p:sldId id="484" r:id="rId14"/>
    <p:sldId id="486" r:id="rId15"/>
    <p:sldId id="487" r:id="rId16"/>
    <p:sldId id="488" r:id="rId17"/>
    <p:sldId id="485" r:id="rId18"/>
    <p:sldId id="525" r:id="rId19"/>
    <p:sldId id="531" r:id="rId20"/>
    <p:sldId id="532" r:id="rId21"/>
    <p:sldId id="515" r:id="rId22"/>
    <p:sldId id="516" r:id="rId23"/>
    <p:sldId id="517" r:id="rId24"/>
    <p:sldId id="518" r:id="rId25"/>
    <p:sldId id="519" r:id="rId26"/>
    <p:sldId id="520" r:id="rId27"/>
    <p:sldId id="533" r:id="rId28"/>
    <p:sldId id="424" r:id="rId29"/>
    <p:sldId id="510" r:id="rId30"/>
    <p:sldId id="429" r:id="rId31"/>
    <p:sldId id="509" r:id="rId32"/>
    <p:sldId id="508" r:id="rId33"/>
    <p:sldId id="498" r:id="rId34"/>
    <p:sldId id="430" r:id="rId35"/>
    <p:sldId id="433" r:id="rId36"/>
    <p:sldId id="500" r:id="rId37"/>
    <p:sldId id="527" r:id="rId38"/>
    <p:sldId id="528" r:id="rId39"/>
    <p:sldId id="434" r:id="rId40"/>
    <p:sldId id="435" r:id="rId41"/>
    <p:sldId id="436" r:id="rId42"/>
    <p:sldId id="437" r:id="rId43"/>
    <p:sldId id="438" r:id="rId44"/>
    <p:sldId id="439" r:id="rId45"/>
    <p:sldId id="499" r:id="rId46"/>
    <p:sldId id="492" r:id="rId47"/>
    <p:sldId id="454" r:id="rId48"/>
    <p:sldId id="502" r:id="rId49"/>
    <p:sldId id="534" r:id="rId50"/>
    <p:sldId id="455" r:id="rId51"/>
    <p:sldId id="447" r:id="rId52"/>
    <p:sldId id="457" r:id="rId53"/>
    <p:sldId id="440" r:id="rId54"/>
    <p:sldId id="497" r:id="rId55"/>
    <p:sldId id="453" r:id="rId56"/>
    <p:sldId id="449" r:id="rId57"/>
    <p:sldId id="535" r:id="rId58"/>
    <p:sldId id="427" r:id="rId59"/>
    <p:sldId id="475" r:id="rId60"/>
    <p:sldId id="428" r:id="rId61"/>
    <p:sldId id="479" r:id="rId62"/>
    <p:sldId id="482" r:id="rId63"/>
    <p:sldId id="481" r:id="rId64"/>
    <p:sldId id="476" r:id="rId65"/>
    <p:sldId id="478" r:id="rId66"/>
    <p:sldId id="536" r:id="rId67"/>
    <p:sldId id="473" r:id="rId68"/>
    <p:sldId id="504" r:id="rId69"/>
    <p:sldId id="466" r:id="rId70"/>
    <p:sldId id="493" r:id="rId71"/>
    <p:sldId id="496" r:id="rId72"/>
    <p:sldId id="494" r:id="rId73"/>
    <p:sldId id="495" r:id="rId74"/>
    <p:sldId id="521" r:id="rId75"/>
    <p:sldId id="353" r:id="rId76"/>
  </p:sldIdLst>
  <p:sldSz cx="9144000" cy="6858000" type="screen4x3"/>
  <p:notesSz cx="6842125" cy="92630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18">
          <p15:clr>
            <a:srgbClr val="A4A3A4"/>
          </p15:clr>
        </p15:guide>
        <p15:guide id="2" pos="215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7" autoAdjust="0"/>
    <p:restoredTop sz="81106" autoAdjust="0"/>
  </p:normalViewPr>
  <p:slideViewPr>
    <p:cSldViewPr>
      <p:cViewPr varScale="1">
        <p:scale>
          <a:sx n="91" d="100"/>
          <a:sy n="91" d="100"/>
        </p:scale>
        <p:origin x="-159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584"/>
    </p:cViewPr>
  </p:sorterViewPr>
  <p:notesViewPr>
    <p:cSldViewPr>
      <p:cViewPr varScale="1">
        <p:scale>
          <a:sx n="52" d="100"/>
          <a:sy n="52" d="100"/>
        </p:scale>
        <p:origin x="-1488" y="-84"/>
      </p:cViewPr>
      <p:guideLst>
        <p:guide orient="horz" pos="2918"/>
        <p:guide pos="215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5541" cy="463470"/>
          </a:xfrm>
          <a:prstGeom prst="rect">
            <a:avLst/>
          </a:prstGeom>
        </p:spPr>
        <p:txBody>
          <a:bodyPr vert="horz" lIns="90306" tIns="45153" rIns="90306" bIns="45153" rtlCol="0"/>
          <a:lstStyle>
            <a:lvl1pPr algn="l">
              <a:defRPr sz="1200"/>
            </a:lvl1pPr>
          </a:lstStyle>
          <a:p>
            <a:pPr>
              <a:defRPr/>
            </a:pPr>
            <a:endParaRPr lang="en-US"/>
          </a:p>
        </p:txBody>
      </p:sp>
      <p:sp>
        <p:nvSpPr>
          <p:cNvPr id="3" name="Date Placeholder 2"/>
          <p:cNvSpPr>
            <a:spLocks noGrp="1"/>
          </p:cNvSpPr>
          <p:nvPr>
            <p:ph type="dt" sz="quarter" idx="1"/>
          </p:nvPr>
        </p:nvSpPr>
        <p:spPr>
          <a:xfrm>
            <a:off x="3875036" y="0"/>
            <a:ext cx="2965541" cy="463470"/>
          </a:xfrm>
          <a:prstGeom prst="rect">
            <a:avLst/>
          </a:prstGeom>
        </p:spPr>
        <p:txBody>
          <a:bodyPr vert="horz" lIns="90306" tIns="45153" rIns="90306" bIns="45153" rtlCol="0"/>
          <a:lstStyle>
            <a:lvl1pPr algn="r">
              <a:defRPr sz="1200"/>
            </a:lvl1pPr>
          </a:lstStyle>
          <a:p>
            <a:pPr>
              <a:defRPr/>
            </a:pPr>
            <a:fld id="{4004DE76-A2B7-4B5F-91FA-9CF7792A535C}" type="datetimeFigureOut">
              <a:rPr lang="en-US"/>
              <a:pPr>
                <a:defRPr/>
              </a:pPr>
              <a:t>2/2/2016</a:t>
            </a:fld>
            <a:endParaRPr lang="en-US"/>
          </a:p>
        </p:txBody>
      </p:sp>
      <p:sp>
        <p:nvSpPr>
          <p:cNvPr id="4" name="Footer Placeholder 3"/>
          <p:cNvSpPr>
            <a:spLocks noGrp="1"/>
          </p:cNvSpPr>
          <p:nvPr>
            <p:ph type="ftr" sz="quarter" idx="2"/>
          </p:nvPr>
        </p:nvSpPr>
        <p:spPr>
          <a:xfrm>
            <a:off x="0" y="8798012"/>
            <a:ext cx="2965541" cy="463470"/>
          </a:xfrm>
          <a:prstGeom prst="rect">
            <a:avLst/>
          </a:prstGeom>
        </p:spPr>
        <p:txBody>
          <a:bodyPr vert="horz" lIns="90306" tIns="45153" rIns="90306" bIns="45153"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75036" y="8798012"/>
            <a:ext cx="2965541" cy="463470"/>
          </a:xfrm>
          <a:prstGeom prst="rect">
            <a:avLst/>
          </a:prstGeom>
        </p:spPr>
        <p:txBody>
          <a:bodyPr vert="horz" lIns="90306" tIns="45153" rIns="90306" bIns="45153" rtlCol="0" anchor="b"/>
          <a:lstStyle>
            <a:lvl1pPr algn="r">
              <a:defRPr sz="1200"/>
            </a:lvl1pPr>
          </a:lstStyle>
          <a:p>
            <a:pPr>
              <a:defRPr/>
            </a:pPr>
            <a:fld id="{471F7330-3ED8-4594-A9FD-5A88DAC2468A}" type="slidenum">
              <a:rPr lang="en-US"/>
              <a:pPr>
                <a:defRPr/>
              </a:pPr>
              <a:t>‹#›</a:t>
            </a:fld>
            <a:endParaRPr lang="en-US"/>
          </a:p>
        </p:txBody>
      </p:sp>
    </p:spTree>
    <p:extLst>
      <p:ext uri="{BB962C8B-B14F-4D97-AF65-F5344CB8AC3E}">
        <p14:creationId xmlns:p14="http://schemas.microsoft.com/office/powerpoint/2010/main" val="2709481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65541" cy="463470"/>
          </a:xfrm>
          <a:prstGeom prst="rect">
            <a:avLst/>
          </a:prstGeom>
          <a:noFill/>
          <a:ln w="9525">
            <a:noFill/>
            <a:miter lim="800000"/>
            <a:headEnd/>
            <a:tailEnd/>
          </a:ln>
          <a:effectLst/>
        </p:spPr>
        <p:txBody>
          <a:bodyPr vert="horz" wrap="square" lIns="92022" tIns="46011" rIns="92022" bIns="46011" numCol="1" anchor="t" anchorCtr="0" compatLnSpc="1">
            <a:prstTxWarp prst="textNoShape">
              <a:avLst/>
            </a:prstTxWarp>
          </a:bodyPr>
          <a:lstStyle>
            <a:lvl1pPr>
              <a:defRPr sz="1200"/>
            </a:lvl1pPr>
          </a:lstStyle>
          <a:p>
            <a:pPr>
              <a:defRPr/>
            </a:pPr>
            <a:endParaRPr lang="en-US"/>
          </a:p>
        </p:txBody>
      </p:sp>
      <p:sp>
        <p:nvSpPr>
          <p:cNvPr id="10243" name="Rectangle 3"/>
          <p:cNvSpPr>
            <a:spLocks noGrp="1" noChangeArrowheads="1"/>
          </p:cNvSpPr>
          <p:nvPr>
            <p:ph type="dt" idx="1"/>
          </p:nvPr>
        </p:nvSpPr>
        <p:spPr bwMode="auto">
          <a:xfrm>
            <a:off x="3875036" y="0"/>
            <a:ext cx="2965541" cy="463470"/>
          </a:xfrm>
          <a:prstGeom prst="rect">
            <a:avLst/>
          </a:prstGeom>
          <a:noFill/>
          <a:ln w="9525">
            <a:noFill/>
            <a:miter lim="800000"/>
            <a:headEnd/>
            <a:tailEnd/>
          </a:ln>
          <a:effectLst/>
        </p:spPr>
        <p:txBody>
          <a:bodyPr vert="horz" wrap="square" lIns="92022" tIns="46011" rIns="92022" bIns="46011" numCol="1" anchor="t" anchorCtr="0" compatLnSpc="1">
            <a:prstTxWarp prst="textNoShape">
              <a:avLst/>
            </a:prstTxWarp>
          </a:bodyPr>
          <a:lstStyle>
            <a:lvl1pPr algn="r">
              <a:defRPr sz="1200"/>
            </a:lvl1pPr>
          </a:lstStyle>
          <a:p>
            <a:pPr>
              <a:defRPr/>
            </a:pPr>
            <a:endParaRPr lang="en-US"/>
          </a:p>
        </p:txBody>
      </p:sp>
      <p:sp>
        <p:nvSpPr>
          <p:cNvPr id="69636" name="Rectangle 4"/>
          <p:cNvSpPr>
            <a:spLocks noGrp="1" noRot="1" noChangeAspect="1" noChangeArrowheads="1" noTextEdit="1"/>
          </p:cNvSpPr>
          <p:nvPr>
            <p:ph type="sldImg" idx="2"/>
          </p:nvPr>
        </p:nvSpPr>
        <p:spPr bwMode="auto">
          <a:xfrm>
            <a:off x="1104900" y="693738"/>
            <a:ext cx="4632325" cy="3475037"/>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4833" y="4400588"/>
            <a:ext cx="5472460" cy="4168062"/>
          </a:xfrm>
          <a:prstGeom prst="rect">
            <a:avLst/>
          </a:prstGeom>
          <a:noFill/>
          <a:ln w="9525">
            <a:noFill/>
            <a:miter lim="800000"/>
            <a:headEnd/>
            <a:tailEnd/>
          </a:ln>
          <a:effectLst/>
        </p:spPr>
        <p:txBody>
          <a:bodyPr vert="horz" wrap="square" lIns="92022" tIns="46011" rIns="92022" bIns="460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798012"/>
            <a:ext cx="2965541" cy="463470"/>
          </a:xfrm>
          <a:prstGeom prst="rect">
            <a:avLst/>
          </a:prstGeom>
          <a:noFill/>
          <a:ln w="9525">
            <a:noFill/>
            <a:miter lim="800000"/>
            <a:headEnd/>
            <a:tailEnd/>
          </a:ln>
          <a:effectLst/>
        </p:spPr>
        <p:txBody>
          <a:bodyPr vert="horz" wrap="square" lIns="92022" tIns="46011" rIns="92022" bIns="46011" numCol="1" anchor="b" anchorCtr="0" compatLnSpc="1">
            <a:prstTxWarp prst="textNoShape">
              <a:avLst/>
            </a:prstTxWarp>
          </a:bodyPr>
          <a:lstStyle>
            <a:lvl1pPr>
              <a:defRPr sz="1200"/>
            </a:lvl1pPr>
          </a:lstStyle>
          <a:p>
            <a:pPr>
              <a:defRPr/>
            </a:pPr>
            <a:endParaRPr lang="en-US"/>
          </a:p>
        </p:txBody>
      </p:sp>
      <p:sp>
        <p:nvSpPr>
          <p:cNvPr id="10247" name="Rectangle 7"/>
          <p:cNvSpPr>
            <a:spLocks noGrp="1" noChangeArrowheads="1"/>
          </p:cNvSpPr>
          <p:nvPr>
            <p:ph type="sldNum" sz="quarter" idx="5"/>
          </p:nvPr>
        </p:nvSpPr>
        <p:spPr bwMode="auto">
          <a:xfrm>
            <a:off x="3875036" y="8798012"/>
            <a:ext cx="2965541" cy="463470"/>
          </a:xfrm>
          <a:prstGeom prst="rect">
            <a:avLst/>
          </a:prstGeom>
          <a:noFill/>
          <a:ln w="9525">
            <a:noFill/>
            <a:miter lim="800000"/>
            <a:headEnd/>
            <a:tailEnd/>
          </a:ln>
          <a:effectLst/>
        </p:spPr>
        <p:txBody>
          <a:bodyPr vert="horz" wrap="square" lIns="92022" tIns="46011" rIns="92022" bIns="46011" numCol="1" anchor="b" anchorCtr="0" compatLnSpc="1">
            <a:prstTxWarp prst="textNoShape">
              <a:avLst/>
            </a:prstTxWarp>
          </a:bodyPr>
          <a:lstStyle>
            <a:lvl1pPr algn="r">
              <a:defRPr sz="1200"/>
            </a:lvl1pPr>
          </a:lstStyle>
          <a:p>
            <a:pPr>
              <a:defRPr/>
            </a:pPr>
            <a:fld id="{22949670-C378-4628-A308-FBE1674AD54F}" type="slidenum">
              <a:rPr lang="en-US"/>
              <a:pPr>
                <a:defRPr/>
              </a:pPr>
              <a:t>‹#›</a:t>
            </a:fld>
            <a:endParaRPr lang="en-US"/>
          </a:p>
        </p:txBody>
      </p:sp>
    </p:spTree>
    <p:extLst>
      <p:ext uri="{BB962C8B-B14F-4D97-AF65-F5344CB8AC3E}">
        <p14:creationId xmlns:p14="http://schemas.microsoft.com/office/powerpoint/2010/main" val="3565449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B0EB4C3-9E14-48FE-BB25-63FD1212EC0C}" type="slidenum">
              <a:rPr lang="en-US" smtClean="0"/>
              <a:pPr/>
              <a:t>1</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647114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2D2874-DC12-42E4-AE08-9BBEDB07D02B}" type="slidenum">
              <a:rPr lang="en-US"/>
              <a:pPr eaLnBrk="1" hangingPunct="1"/>
              <a:t>16</a:t>
            </a:fld>
            <a:endParaRPr lang="en-US"/>
          </a:p>
        </p:txBody>
      </p:sp>
      <p:sp>
        <p:nvSpPr>
          <p:cNvPr id="49155" name="Rectangle 7"/>
          <p:cNvSpPr txBox="1">
            <a:spLocks noGrp="1" noChangeArrowheads="1"/>
          </p:cNvSpPr>
          <p:nvPr/>
        </p:nvSpPr>
        <p:spPr bwMode="auto">
          <a:xfrm>
            <a:off x="3875621" y="8798302"/>
            <a:ext cx="2964921"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292A631-2D94-4521-87AB-6834799B3D68}" type="slidenum">
              <a:rPr lang="en-US" sz="1200"/>
              <a:pPr algn="r" eaLnBrk="1" hangingPunct="1"/>
              <a:t>16</a:t>
            </a:fld>
            <a:endParaRPr lang="en-US" sz="120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p:spPr>
        <p:txBody>
          <a:bodyPr/>
          <a:lstStyle/>
          <a:p>
            <a:pPr eaLnBrk="1" hangingPunct="1"/>
            <a:r>
              <a:rPr lang="en-US" smtClean="0"/>
              <a:t>Neurogenesis – 225,000 cortical neurons per minute are produced between 6-18 weeks gestation. No new neurons appear to produced after birth. Transmitter maturation goes on into adulthood dopamine, noradrenaline and serotonin a mature pattern might be expected by early adulthood… very difficult to change after age 4</a:t>
            </a:r>
          </a:p>
          <a:p>
            <a:pPr eaLnBrk="1" hangingPunct="1"/>
            <a:endParaRPr lang="en-US" smtClean="0"/>
          </a:p>
        </p:txBody>
      </p:sp>
    </p:spTree>
    <p:extLst>
      <p:ext uri="{BB962C8B-B14F-4D97-AF65-F5344CB8AC3E}">
        <p14:creationId xmlns:p14="http://schemas.microsoft.com/office/powerpoint/2010/main" val="3212866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C256B-8532-4454-8A24-FF8F3206F0E6}"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04701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so simple that I don’t have to look it</a:t>
            </a:r>
            <a:r>
              <a:rPr lang="en-US" baseline="0" dirty="0" smtClean="0"/>
              <a:t> up every single time.</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26</a:t>
            </a:fld>
            <a:endParaRPr lang="en-US"/>
          </a:p>
        </p:txBody>
      </p:sp>
    </p:spTree>
    <p:extLst>
      <p:ext uri="{BB962C8B-B14F-4D97-AF65-F5344CB8AC3E}">
        <p14:creationId xmlns:p14="http://schemas.microsoft.com/office/powerpoint/2010/main" val="2412804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Baumeister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30</a:t>
            </a:fld>
            <a:endParaRPr lang="en-US"/>
          </a:p>
        </p:txBody>
      </p:sp>
    </p:spTree>
    <p:extLst>
      <p:ext uri="{BB962C8B-B14F-4D97-AF65-F5344CB8AC3E}">
        <p14:creationId xmlns:p14="http://schemas.microsoft.com/office/powerpoint/2010/main" val="1995168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dirty="0">
                <a:latin typeface="Arial" panose="020B0604020202020204" pitchFamily="34" charset="0"/>
                <a:ea typeface="msgothic" charset="0"/>
                <a:cs typeface="msgothic" charset="0"/>
              </a:rPr>
              <a:t>Proportion of rulings in </a:t>
            </a:r>
            <a:r>
              <a:rPr lang="en-GB" altLang="en-US" dirty="0" err="1">
                <a:latin typeface="Arial" panose="020B0604020202020204" pitchFamily="34" charset="0"/>
                <a:ea typeface="msgothic" charset="0"/>
                <a:cs typeface="msgothic" charset="0"/>
              </a:rPr>
              <a:t>favor</a:t>
            </a:r>
            <a:r>
              <a:rPr lang="en-GB" altLang="en-US" dirty="0">
                <a:latin typeface="Arial" panose="020B0604020202020204" pitchFamily="34" charset="0"/>
                <a:ea typeface="msgothic" charset="0"/>
                <a:cs typeface="msgothic" charset="0"/>
              </a:rPr>
              <a:t> of the prisoners by ordinal position. Circled points indicate the first decision in each of the three decision sessions; tick marks on x axis denote every third case; dotted line denotes food break. Because unequal session lengths resulted in a low number of cases for some of the later ordinal positions, the graph is based on the first 95% of the data from each session</a:t>
            </a:r>
            <a:r>
              <a:rPr lang="en-GB" altLang="en-US" dirty="0" smtClean="0">
                <a:latin typeface="Arial" panose="020B0604020202020204" pitchFamily="34" charset="0"/>
                <a:ea typeface="msgothic" charset="0"/>
                <a:cs typeface="msgothic" charset="0"/>
              </a:rPr>
              <a:t>.</a:t>
            </a: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dirty="0" smtClean="0">
                <a:latin typeface="Arial" panose="020B0604020202020204" pitchFamily="34" charset="0"/>
                <a:ea typeface="msgothic" charset="0"/>
                <a:cs typeface="msgothic" charset="0"/>
              </a:rPr>
              <a:t>From 1,112 judicial</a:t>
            </a:r>
            <a:r>
              <a:rPr lang="en-GB" altLang="en-US" baseline="0" dirty="0" smtClean="0">
                <a:latin typeface="Arial" panose="020B0604020202020204" pitchFamily="34" charset="0"/>
                <a:ea typeface="msgothic" charset="0"/>
                <a:cs typeface="msgothic" charset="0"/>
              </a:rPr>
              <a:t> rulings collected over 50 days over 10 months by 8 judges on parole boards in Israel</a:t>
            </a:r>
            <a:endParaRPr lang="en-GB" altLang="en-US" dirty="0">
              <a:latin typeface="Arial" panose="020B0604020202020204" pitchFamily="34" charset="0"/>
              <a:ea typeface="msgothic" charset="0"/>
              <a:cs typeface="msgothic" charset="0"/>
            </a:endParaRPr>
          </a:p>
        </p:txBody>
      </p:sp>
    </p:spTree>
    <p:extLst>
      <p:ext uri="{BB962C8B-B14F-4D97-AF65-F5344CB8AC3E}">
        <p14:creationId xmlns:p14="http://schemas.microsoft.com/office/powerpoint/2010/main" val="1240486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2060D0-AACA-42FC-BA81-1F80BCA7DC35}" type="slidenum">
              <a:rPr lang="en-US"/>
              <a:pPr eaLnBrk="1" hangingPunct="1"/>
              <a:t>34</a:t>
            </a:fld>
            <a:endParaRPr lang="en-US"/>
          </a:p>
        </p:txBody>
      </p:sp>
      <p:sp>
        <p:nvSpPr>
          <p:cNvPr id="50179" name="Rectangle 7"/>
          <p:cNvSpPr txBox="1">
            <a:spLocks noGrp="1" noChangeArrowheads="1"/>
          </p:cNvSpPr>
          <p:nvPr/>
        </p:nvSpPr>
        <p:spPr bwMode="auto">
          <a:xfrm>
            <a:off x="3875621" y="8798302"/>
            <a:ext cx="2964921"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FCDB26F-C6A9-4154-98D8-21CF67635F4E}" type="slidenum">
              <a:rPr lang="en-US" sz="1200"/>
              <a:pPr algn="r" eaLnBrk="1" hangingPunct="1"/>
              <a:t>34</a:t>
            </a:fld>
            <a:endParaRPr lang="en-US" sz="1200"/>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p:spPr>
        <p:txBody>
          <a:bodyPr/>
          <a:lstStyle/>
          <a:p>
            <a:pPr eaLnBrk="1" hangingPunct="1"/>
            <a:r>
              <a:rPr lang="en-US" smtClean="0"/>
              <a:t>Neurogenesis – 225,000 cortical neurons per minute are produced between 6-18 weeks gestation. No new neurons appear to produced after birth. Transmitter maturation goes on into adulthood dopamine, noradrenaline and serotonin a mature pattern might be expected by early adulthood… very difficult to change after age 4</a:t>
            </a:r>
          </a:p>
          <a:p>
            <a:pPr eaLnBrk="1" hangingPunct="1"/>
            <a:endParaRPr lang="en-US" smtClean="0"/>
          </a:p>
        </p:txBody>
      </p:sp>
    </p:spTree>
    <p:extLst>
      <p:ext uri="{BB962C8B-B14F-4D97-AF65-F5344CB8AC3E}">
        <p14:creationId xmlns:p14="http://schemas.microsoft.com/office/powerpoint/2010/main" val="1188325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43FD26-382C-4BF3-9ADC-DB981E0BCB7E}" type="slidenum">
              <a:rPr lang="en-US"/>
              <a:pPr eaLnBrk="1" hangingPunct="1"/>
              <a:t>35</a:t>
            </a:fld>
            <a:endParaRPr lang="en-US"/>
          </a:p>
        </p:txBody>
      </p:sp>
      <p:sp>
        <p:nvSpPr>
          <p:cNvPr id="52227" name="Rectangle 7"/>
          <p:cNvSpPr txBox="1">
            <a:spLocks noGrp="1" noChangeArrowheads="1"/>
          </p:cNvSpPr>
          <p:nvPr/>
        </p:nvSpPr>
        <p:spPr bwMode="auto">
          <a:xfrm>
            <a:off x="3875621" y="8798302"/>
            <a:ext cx="2964921"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B93A4B8-18B4-4AE6-8F52-9DA118C47780}" type="slidenum">
              <a:rPr lang="en-US" sz="1200"/>
              <a:pPr algn="r" eaLnBrk="1" hangingPunct="1"/>
              <a:t>35</a:t>
            </a:fld>
            <a:endParaRPr lang="en-US" sz="1200"/>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p:spPr>
        <p:txBody>
          <a:bodyPr/>
          <a:lstStyle/>
          <a:p>
            <a:pPr eaLnBrk="1" hangingPunct="1"/>
            <a:r>
              <a:rPr lang="en-US" smtClean="0"/>
              <a:t>Neurogenesis – 225,000 cortical neurons per minute are produced between 6-18 weeks gestation. No new neurons appear to produced after birth. Transmitter maturation goes on into adulthood dopamine, noradrenaline and serotonin a mature pattern might be expected by early adulthood… very difficult to change after age 4</a:t>
            </a:r>
          </a:p>
          <a:p>
            <a:pPr eaLnBrk="1" hangingPunct="1"/>
            <a:endParaRPr lang="en-US" smtClean="0"/>
          </a:p>
        </p:txBody>
      </p:sp>
    </p:spTree>
    <p:extLst>
      <p:ext uri="{BB962C8B-B14F-4D97-AF65-F5344CB8AC3E}">
        <p14:creationId xmlns:p14="http://schemas.microsoft.com/office/powerpoint/2010/main" val="3340206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3A9CFA-3E5D-45DC-B2F0-1023BBA5D62B}" type="slidenum">
              <a:rPr lang="en-US"/>
              <a:pPr eaLnBrk="1" hangingPunct="1"/>
              <a:t>39</a:t>
            </a:fld>
            <a:endParaRPr lang="en-US"/>
          </a:p>
        </p:txBody>
      </p:sp>
      <p:sp>
        <p:nvSpPr>
          <p:cNvPr id="53251" name="Rectangle 7"/>
          <p:cNvSpPr txBox="1">
            <a:spLocks noGrp="1" noChangeArrowheads="1"/>
          </p:cNvSpPr>
          <p:nvPr/>
        </p:nvSpPr>
        <p:spPr bwMode="auto">
          <a:xfrm>
            <a:off x="3875621" y="8798302"/>
            <a:ext cx="2964921"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A2DBFBB-7FED-4670-B458-6CC3DB8EFC11}" type="slidenum">
              <a:rPr lang="en-US" sz="1200"/>
              <a:pPr algn="r" eaLnBrk="1" hangingPunct="1"/>
              <a:t>39</a:t>
            </a:fld>
            <a:endParaRPr lang="en-US" sz="1200"/>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p:spPr>
        <p:txBody>
          <a:bodyPr/>
          <a:lstStyle/>
          <a:p>
            <a:pPr eaLnBrk="1" hangingPunct="1"/>
            <a:r>
              <a:rPr lang="en-US" smtClean="0"/>
              <a:t>Neurogenesis – 225,000 cortical neurons per minute are produced between 6-18 weeks gestation. No new neurons appear to produced after birth. Transmitter maturation goes on into adulthood dopamine, noradrenaline and serotonin a mature pattern might be expected by early adulthood… very difficult to change after age 4</a:t>
            </a:r>
          </a:p>
          <a:p>
            <a:pPr eaLnBrk="1" hangingPunct="1"/>
            <a:endParaRPr lang="en-US" smtClean="0"/>
          </a:p>
        </p:txBody>
      </p:sp>
    </p:spTree>
    <p:extLst>
      <p:ext uri="{BB962C8B-B14F-4D97-AF65-F5344CB8AC3E}">
        <p14:creationId xmlns:p14="http://schemas.microsoft.com/office/powerpoint/2010/main" val="409404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7277AB-2D65-41BA-B4C7-84694ECB55F0}" type="slidenum">
              <a:rPr lang="en-US"/>
              <a:pPr eaLnBrk="1" hangingPunct="1"/>
              <a:t>40</a:t>
            </a:fld>
            <a:endParaRPr lang="en-US"/>
          </a:p>
        </p:txBody>
      </p:sp>
      <p:sp>
        <p:nvSpPr>
          <p:cNvPr id="54275" name="Rectangle 7"/>
          <p:cNvSpPr txBox="1">
            <a:spLocks noGrp="1" noChangeArrowheads="1"/>
          </p:cNvSpPr>
          <p:nvPr/>
        </p:nvSpPr>
        <p:spPr bwMode="auto">
          <a:xfrm>
            <a:off x="3875621" y="8798302"/>
            <a:ext cx="2964921"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029F0E5-1F17-4993-97AD-40A17D3775AA}" type="slidenum">
              <a:rPr lang="en-US" sz="1200"/>
              <a:pPr algn="r" eaLnBrk="1" hangingPunct="1"/>
              <a:t>40</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p:spPr>
        <p:txBody>
          <a:bodyPr/>
          <a:lstStyle/>
          <a:p>
            <a:pPr eaLnBrk="1" hangingPunct="1"/>
            <a:r>
              <a:rPr lang="en-US" smtClean="0"/>
              <a:t>Neurogenesis – 225,000 cortical neurons per minute are produced between 6-18 weeks gestation. No new neurons appear to produced after birth. Transmitter maturation goes on into adulthood dopamine, noradrenaline and serotonin a mature pattern might be expected by early adulthood… very difficult to change after age 4</a:t>
            </a:r>
          </a:p>
          <a:p>
            <a:pPr eaLnBrk="1" hangingPunct="1"/>
            <a:endParaRPr lang="en-US" smtClean="0"/>
          </a:p>
        </p:txBody>
      </p:sp>
    </p:spTree>
    <p:extLst>
      <p:ext uri="{BB962C8B-B14F-4D97-AF65-F5344CB8AC3E}">
        <p14:creationId xmlns:p14="http://schemas.microsoft.com/office/powerpoint/2010/main" val="935638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6A851C-3DB5-491D-81FF-1FBBB94D7A98}" type="slidenum">
              <a:rPr lang="en-US"/>
              <a:pPr eaLnBrk="1" hangingPunct="1"/>
              <a:t>41</a:t>
            </a:fld>
            <a:endParaRPr lang="en-US"/>
          </a:p>
        </p:txBody>
      </p:sp>
      <p:sp>
        <p:nvSpPr>
          <p:cNvPr id="55299" name="Rectangle 7"/>
          <p:cNvSpPr txBox="1">
            <a:spLocks noGrp="1" noChangeArrowheads="1"/>
          </p:cNvSpPr>
          <p:nvPr/>
        </p:nvSpPr>
        <p:spPr bwMode="auto">
          <a:xfrm>
            <a:off x="3875621" y="8798302"/>
            <a:ext cx="2964921"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9B6C735-777C-4916-B4F9-EE24BD607805}" type="slidenum">
              <a:rPr lang="en-US" sz="1200"/>
              <a:pPr algn="r" eaLnBrk="1" hangingPunct="1"/>
              <a:t>41</a:t>
            </a:fld>
            <a:endParaRPr lang="en-US" sz="1200"/>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p:spPr>
        <p:txBody>
          <a:bodyPr/>
          <a:lstStyle/>
          <a:p>
            <a:pPr eaLnBrk="1" hangingPunct="1"/>
            <a:r>
              <a:rPr lang="en-US" smtClean="0"/>
              <a:t>Neurogenesis – 225,000 cortical neurons per minute are produced between 6-18 weeks gestation. No new neurons appear to produced after birth. Transmitter maturation goes on into adulthood dopamine, noradrenaline and serotonin a mature pattern might be expected by early adulthood… very difficult to change after age 4</a:t>
            </a:r>
          </a:p>
          <a:p>
            <a:pPr eaLnBrk="1" hangingPunct="1"/>
            <a:endParaRPr lang="en-US" smtClean="0"/>
          </a:p>
        </p:txBody>
      </p:sp>
    </p:spTree>
    <p:extLst>
      <p:ext uri="{BB962C8B-B14F-4D97-AF65-F5344CB8AC3E}">
        <p14:creationId xmlns:p14="http://schemas.microsoft.com/office/powerpoint/2010/main" val="2987936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is</a:t>
            </a:r>
            <a:r>
              <a:rPr lang="en-US" baseline="0" dirty="0" smtClean="0"/>
              <a:t> Eliseo introducing race/ethnicity?  Link back to his definition.</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5</a:t>
            </a:fld>
            <a:endParaRPr lang="en-US"/>
          </a:p>
        </p:txBody>
      </p:sp>
    </p:spTree>
    <p:extLst>
      <p:ext uri="{BB962C8B-B14F-4D97-AF65-F5344CB8AC3E}">
        <p14:creationId xmlns:p14="http://schemas.microsoft.com/office/powerpoint/2010/main" val="625222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7A3CB6-C37C-42CF-AC49-1F57D6D74CEB}" type="slidenum">
              <a:rPr lang="en-US"/>
              <a:pPr eaLnBrk="1" hangingPunct="1"/>
              <a:t>42</a:t>
            </a:fld>
            <a:endParaRPr lang="en-US"/>
          </a:p>
        </p:txBody>
      </p:sp>
      <p:sp>
        <p:nvSpPr>
          <p:cNvPr id="56323" name="Rectangle 7"/>
          <p:cNvSpPr txBox="1">
            <a:spLocks noGrp="1" noChangeArrowheads="1"/>
          </p:cNvSpPr>
          <p:nvPr/>
        </p:nvSpPr>
        <p:spPr bwMode="auto">
          <a:xfrm>
            <a:off x="3875621" y="8798302"/>
            <a:ext cx="2964921"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A4A020E-2439-42DE-BE70-D815F4F2F7BE}" type="slidenum">
              <a:rPr lang="en-US" sz="1200"/>
              <a:pPr algn="r" eaLnBrk="1" hangingPunct="1"/>
              <a:t>42</a:t>
            </a:fld>
            <a:endParaRPr lang="en-US" sz="1200"/>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p:spPr>
        <p:txBody>
          <a:bodyPr/>
          <a:lstStyle/>
          <a:p>
            <a:pPr eaLnBrk="1" hangingPunct="1"/>
            <a:r>
              <a:rPr lang="en-US" smtClean="0"/>
              <a:t>Neurogenesis – 225,000 cortical neurons per minute are produced between 6-18 weeks gestation. No new neurons appear to produced after birth. Transmitter maturation goes on into adulthood dopamine, noradrenaline and serotonin a mature pattern might be expected by early adulthood… very difficult to change after age 4</a:t>
            </a:r>
          </a:p>
          <a:p>
            <a:pPr eaLnBrk="1" hangingPunct="1"/>
            <a:endParaRPr lang="en-US" smtClean="0"/>
          </a:p>
        </p:txBody>
      </p:sp>
    </p:spTree>
    <p:extLst>
      <p:ext uri="{BB962C8B-B14F-4D97-AF65-F5344CB8AC3E}">
        <p14:creationId xmlns:p14="http://schemas.microsoft.com/office/powerpoint/2010/main" val="279039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15AA54-907F-416B-9586-2F7BE2C7CD43}" type="slidenum">
              <a:rPr lang="en-US"/>
              <a:pPr eaLnBrk="1" hangingPunct="1"/>
              <a:t>43</a:t>
            </a:fld>
            <a:endParaRPr lang="en-US"/>
          </a:p>
        </p:txBody>
      </p:sp>
      <p:sp>
        <p:nvSpPr>
          <p:cNvPr id="57347" name="Rectangle 7"/>
          <p:cNvSpPr txBox="1">
            <a:spLocks noGrp="1" noChangeArrowheads="1"/>
          </p:cNvSpPr>
          <p:nvPr/>
        </p:nvSpPr>
        <p:spPr bwMode="auto">
          <a:xfrm>
            <a:off x="3875621" y="8798302"/>
            <a:ext cx="2964921"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7D3C7FA-1A22-4CF8-AD34-26228EBC4CA4}" type="slidenum">
              <a:rPr lang="en-US" sz="1200"/>
              <a:pPr algn="r" eaLnBrk="1" hangingPunct="1"/>
              <a:t>43</a:t>
            </a:fld>
            <a:endParaRPr lang="en-US" sz="1200"/>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p:spPr>
        <p:txBody>
          <a:bodyPr/>
          <a:lstStyle/>
          <a:p>
            <a:pPr eaLnBrk="1" hangingPunct="1"/>
            <a:r>
              <a:rPr lang="en-US" smtClean="0"/>
              <a:t>Neurogenesis – 225,000 cortical neurons per minute are produced between 6-18 weeks gestation. No new neurons appear to produced after birth. Transmitter maturation goes on into adulthood dopamine, noradrenaline and serotonin a mature pattern might be expected by early adulthood… very difficult to change after age 4</a:t>
            </a:r>
          </a:p>
          <a:p>
            <a:pPr eaLnBrk="1" hangingPunct="1"/>
            <a:endParaRPr lang="en-US" smtClean="0"/>
          </a:p>
        </p:txBody>
      </p:sp>
    </p:spTree>
    <p:extLst>
      <p:ext uri="{BB962C8B-B14F-4D97-AF65-F5344CB8AC3E}">
        <p14:creationId xmlns:p14="http://schemas.microsoft.com/office/powerpoint/2010/main" val="3683007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23FE97-365F-4CF2-83E9-0FAF19700AF2}" type="slidenum">
              <a:rPr lang="en-US"/>
              <a:pPr eaLnBrk="1" hangingPunct="1"/>
              <a:t>44</a:t>
            </a:fld>
            <a:endParaRPr lang="en-US"/>
          </a:p>
        </p:txBody>
      </p:sp>
      <p:sp>
        <p:nvSpPr>
          <p:cNvPr id="58371" name="Rectangle 7"/>
          <p:cNvSpPr txBox="1">
            <a:spLocks noGrp="1" noChangeArrowheads="1"/>
          </p:cNvSpPr>
          <p:nvPr/>
        </p:nvSpPr>
        <p:spPr bwMode="auto">
          <a:xfrm>
            <a:off x="3875621" y="8798302"/>
            <a:ext cx="2964921"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2098DFA-40D7-4008-8745-D8F6B7E64B9E}" type="slidenum">
              <a:rPr lang="en-US" sz="1200"/>
              <a:pPr algn="r" eaLnBrk="1" hangingPunct="1"/>
              <a:t>44</a:t>
            </a:fld>
            <a:endParaRPr lang="en-US" sz="1200"/>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p:spPr>
        <p:txBody>
          <a:bodyPr/>
          <a:lstStyle/>
          <a:p>
            <a:pPr eaLnBrk="1" hangingPunct="1"/>
            <a:r>
              <a:rPr lang="en-US" smtClean="0"/>
              <a:t>Neurogenesis – 225,000 cortical neurons per minute are produced between 6-18 weeks gestation. No new neurons appear to produced after birth. Transmitter maturation goes on into adulthood dopamine, noradrenaline and serotonin a mature pattern might be expected by early adulthood… very difficult to change after age 4</a:t>
            </a:r>
          </a:p>
          <a:p>
            <a:pPr eaLnBrk="1" hangingPunct="1"/>
            <a:endParaRPr lang="en-US" smtClean="0"/>
          </a:p>
        </p:txBody>
      </p:sp>
    </p:spTree>
    <p:extLst>
      <p:ext uri="{BB962C8B-B14F-4D97-AF65-F5344CB8AC3E}">
        <p14:creationId xmlns:p14="http://schemas.microsoft.com/office/powerpoint/2010/main" val="167956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adjusted </a:t>
            </a:r>
            <a:r>
              <a:rPr lang="en-US" sz="1200" b="0" i="0" kern="1200" dirty="0" err="1" smtClean="0">
                <a:solidFill>
                  <a:schemeClr val="tx1"/>
                </a:solidFill>
                <a:effectLst/>
                <a:latin typeface="Arial" charset="0"/>
                <a:ea typeface="+mn-ea"/>
                <a:cs typeface="+mn-cs"/>
              </a:rPr>
              <a:t>supratentorial</a:t>
            </a:r>
            <a:r>
              <a:rPr lang="en-US" sz="1200" b="0" i="0" kern="1200" dirty="0" smtClean="0">
                <a:solidFill>
                  <a:schemeClr val="tx1"/>
                </a:solidFill>
                <a:effectLst/>
                <a:latin typeface="Arial" charset="0"/>
                <a:ea typeface="+mn-ea"/>
                <a:cs typeface="+mn-cs"/>
              </a:rPr>
              <a:t> volume.</a:t>
            </a:r>
          </a:p>
          <a:p>
            <a:r>
              <a:rPr lang="en-US" sz="1200" b="0" i="0" kern="1200" dirty="0" smtClean="0">
                <a:solidFill>
                  <a:schemeClr val="tx1"/>
                </a:solidFill>
                <a:effectLst/>
                <a:latin typeface="Arial" charset="0"/>
                <a:ea typeface="+mn-ea"/>
                <a:cs typeface="+mn-cs"/>
              </a:rPr>
              <a:t>Similar</a:t>
            </a:r>
            <a:r>
              <a:rPr lang="en-US" sz="1200" b="0" i="0" kern="1200" baseline="0" dirty="0" smtClean="0">
                <a:solidFill>
                  <a:schemeClr val="tx1"/>
                </a:solidFill>
                <a:effectLst/>
                <a:latin typeface="Arial" charset="0"/>
                <a:ea typeface="+mn-ea"/>
                <a:cs typeface="+mn-cs"/>
              </a:rPr>
              <a:t> patterns in PFC.</a:t>
            </a:r>
          </a:p>
          <a:p>
            <a:r>
              <a:rPr lang="en-US" sz="1200" b="0" i="0" kern="1200" baseline="0" dirty="0" smtClean="0">
                <a:solidFill>
                  <a:schemeClr val="tx1"/>
                </a:solidFill>
                <a:effectLst/>
                <a:latin typeface="Arial" charset="0"/>
                <a:ea typeface="+mn-ea"/>
                <a:cs typeface="+mn-cs"/>
              </a:rPr>
              <a:t>Primarily changes in surface area rather than thickness.</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46</a:t>
            </a:fld>
            <a:endParaRPr lang="en-US"/>
          </a:p>
        </p:txBody>
      </p:sp>
    </p:spTree>
    <p:extLst>
      <p:ext uri="{BB962C8B-B14F-4D97-AF65-F5344CB8AC3E}">
        <p14:creationId xmlns:p14="http://schemas.microsoft.com/office/powerpoint/2010/main" val="1548330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Disadvantage included parent education, welfare,</a:t>
            </a:r>
            <a:r>
              <a:rPr lang="en-US" baseline="0" dirty="0" smtClean="0"/>
              <a:t> financial situation Plus own education, household income, difficulty paying </a:t>
            </a:r>
            <a:r>
              <a:rPr lang="en-US" baseline="0" dirty="0" err="1" smtClean="0"/>
              <a:t>bill,s</a:t>
            </a:r>
            <a:r>
              <a:rPr lang="en-US" baseline="0" dirty="0" smtClean="0"/>
              <a:t> availability of money to meet basic needs, current financial situation</a:t>
            </a:r>
            <a:endParaRPr lang="en-US" dirty="0" smtClean="0"/>
          </a:p>
          <a:p>
            <a:r>
              <a:rPr lang="en-US" dirty="0" smtClean="0"/>
              <a:t>Sympathetic nervous system: epinephrine norepinephrine</a:t>
            </a:r>
          </a:p>
          <a:p>
            <a:r>
              <a:rPr lang="en-US" dirty="0" smtClean="0"/>
              <a:t>Parasympathetic, HRT, </a:t>
            </a:r>
          </a:p>
          <a:p>
            <a:r>
              <a:rPr lang="en-US" dirty="0" smtClean="0"/>
              <a:t>HPA:</a:t>
            </a:r>
            <a:r>
              <a:rPr lang="en-US" baseline="0" dirty="0" smtClean="0"/>
              <a:t> cortisol, DHEAS, </a:t>
            </a:r>
            <a:endParaRPr lang="en-US" dirty="0" smtClean="0"/>
          </a:p>
          <a:p>
            <a:endParaRPr lang="en-US" dirty="0" smtClean="0"/>
          </a:p>
          <a:p>
            <a:r>
              <a:rPr lang="en-US" dirty="0" smtClean="0"/>
              <a:t>Inflammation: Il6, CRP, fibrinogen, </a:t>
            </a:r>
            <a:r>
              <a:rPr lang="en-US" dirty="0" err="1" smtClean="0"/>
              <a:t>sEselectin</a:t>
            </a:r>
            <a:r>
              <a:rPr lang="en-US" baseline="0" dirty="0" smtClean="0"/>
              <a:t> and </a:t>
            </a:r>
            <a:r>
              <a:rPr lang="en-US" baseline="0" dirty="0" err="1" smtClean="0"/>
              <a:t>sICAM</a:t>
            </a:r>
            <a:endParaRPr lang="en-US" dirty="0" smtClean="0"/>
          </a:p>
          <a:p>
            <a:r>
              <a:rPr lang="en-US" dirty="0" smtClean="0"/>
              <a:t>Cardiovascular: pulse</a:t>
            </a:r>
            <a:r>
              <a:rPr lang="en-US" baseline="0" dirty="0" smtClean="0"/>
              <a:t>, SBP, DBP.  </a:t>
            </a:r>
            <a:endParaRPr lang="en-US" dirty="0" smtClean="0"/>
          </a:p>
          <a:p>
            <a:r>
              <a:rPr lang="en-US" dirty="0" smtClean="0"/>
              <a:t>Metabolic glucose risk: Hba1c, fasting glucose,</a:t>
            </a:r>
            <a:r>
              <a:rPr lang="en-US" baseline="0" dirty="0" smtClean="0"/>
              <a:t> fasting insulin HOMA-IR, WHR, BMI</a:t>
            </a:r>
            <a:endParaRPr lang="en-US" dirty="0" smtClean="0"/>
          </a:p>
          <a:p>
            <a:r>
              <a:rPr lang="en-US" dirty="0" smtClean="0"/>
              <a:t>Metabolic lipids </a:t>
            </a:r>
            <a:r>
              <a:rPr lang="en-US" dirty="0" err="1" smtClean="0"/>
              <a:t>riskcholesterol</a:t>
            </a:r>
            <a:r>
              <a:rPr lang="en-US" dirty="0" smtClean="0"/>
              <a:t>, HDL, LDL</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62</a:t>
            </a:fld>
            <a:endParaRPr lang="en-US"/>
          </a:p>
        </p:txBody>
      </p:sp>
    </p:spTree>
    <p:extLst>
      <p:ext uri="{BB962C8B-B14F-4D97-AF65-F5344CB8AC3E}">
        <p14:creationId xmlns:p14="http://schemas.microsoft.com/office/powerpoint/2010/main" val="4066296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Disadvantage included parent education, welfare,</a:t>
            </a:r>
            <a:r>
              <a:rPr lang="en-US" baseline="0" dirty="0" smtClean="0"/>
              <a:t> financial situation Plus own education, household income, difficulty paying </a:t>
            </a:r>
            <a:r>
              <a:rPr lang="en-US" baseline="0" dirty="0" err="1" smtClean="0"/>
              <a:t>bill,s</a:t>
            </a:r>
            <a:r>
              <a:rPr lang="en-US" baseline="0" dirty="0" smtClean="0"/>
              <a:t> availability of money to meet basic needs, current financial situation</a:t>
            </a:r>
            <a:endParaRPr lang="en-US" dirty="0" smtClean="0"/>
          </a:p>
          <a:p>
            <a:r>
              <a:rPr lang="en-US" dirty="0" smtClean="0"/>
              <a:t>Sympathetic nervous system: epinephrine norepinephrine</a:t>
            </a:r>
          </a:p>
          <a:p>
            <a:r>
              <a:rPr lang="en-US" dirty="0" smtClean="0"/>
              <a:t>Parasympathetic, HRT, </a:t>
            </a:r>
          </a:p>
          <a:p>
            <a:r>
              <a:rPr lang="en-US" dirty="0" smtClean="0"/>
              <a:t>HPA:</a:t>
            </a:r>
            <a:r>
              <a:rPr lang="en-US" baseline="0" dirty="0" smtClean="0"/>
              <a:t> cortisol, DHEAS, </a:t>
            </a:r>
            <a:endParaRPr lang="en-US" dirty="0" smtClean="0"/>
          </a:p>
          <a:p>
            <a:endParaRPr lang="en-US" dirty="0" smtClean="0"/>
          </a:p>
          <a:p>
            <a:r>
              <a:rPr lang="en-US" dirty="0" smtClean="0"/>
              <a:t>Inflammation: Il6, CRP, fibrinogen, </a:t>
            </a:r>
            <a:r>
              <a:rPr lang="en-US" dirty="0" err="1" smtClean="0"/>
              <a:t>sEselectin</a:t>
            </a:r>
            <a:r>
              <a:rPr lang="en-US" baseline="0" dirty="0" smtClean="0"/>
              <a:t> and </a:t>
            </a:r>
            <a:r>
              <a:rPr lang="en-US" baseline="0" dirty="0" err="1" smtClean="0"/>
              <a:t>sICAM</a:t>
            </a:r>
            <a:endParaRPr lang="en-US" dirty="0" smtClean="0"/>
          </a:p>
          <a:p>
            <a:r>
              <a:rPr lang="en-US" dirty="0" smtClean="0"/>
              <a:t>Cardiovascular: pulse</a:t>
            </a:r>
            <a:r>
              <a:rPr lang="en-US" baseline="0" dirty="0" smtClean="0"/>
              <a:t>, SBP, DBP.  </a:t>
            </a:r>
            <a:endParaRPr lang="en-US" dirty="0" smtClean="0"/>
          </a:p>
          <a:p>
            <a:r>
              <a:rPr lang="en-US" dirty="0" smtClean="0"/>
              <a:t>Metabolic glucose risk: Hba1c, fasting glucose,</a:t>
            </a:r>
            <a:r>
              <a:rPr lang="en-US" baseline="0" dirty="0" smtClean="0"/>
              <a:t> fasting insulin HOMA-IR, WHR, BMI</a:t>
            </a:r>
            <a:endParaRPr lang="en-US" dirty="0" smtClean="0"/>
          </a:p>
          <a:p>
            <a:r>
              <a:rPr lang="en-US" dirty="0" smtClean="0"/>
              <a:t>Metabolic lipids </a:t>
            </a:r>
            <a:r>
              <a:rPr lang="en-US" dirty="0" err="1" smtClean="0"/>
              <a:t>riskcholesterol</a:t>
            </a:r>
            <a:r>
              <a:rPr lang="en-US" dirty="0" smtClean="0"/>
              <a:t>, HDL, LDL</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63</a:t>
            </a:fld>
            <a:endParaRPr lang="en-US"/>
          </a:p>
        </p:txBody>
      </p:sp>
    </p:spTree>
    <p:extLst>
      <p:ext uri="{BB962C8B-B14F-4D97-AF65-F5344CB8AC3E}">
        <p14:creationId xmlns:p14="http://schemas.microsoft.com/office/powerpoint/2010/main" val="4066296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A91851-F92C-4DE9-9726-674852B37A79}" type="slidenum">
              <a:rPr lang="en-US"/>
              <a:pPr eaLnBrk="1" hangingPunct="1"/>
              <a:t>72</a:t>
            </a:fld>
            <a:endParaRPr lang="en-US"/>
          </a:p>
        </p:txBody>
      </p:sp>
      <p:sp>
        <p:nvSpPr>
          <p:cNvPr id="61443" name="Rectangle 7"/>
          <p:cNvSpPr txBox="1">
            <a:spLocks noGrp="1" noChangeArrowheads="1"/>
          </p:cNvSpPr>
          <p:nvPr/>
        </p:nvSpPr>
        <p:spPr bwMode="auto">
          <a:xfrm>
            <a:off x="3875621" y="8798302"/>
            <a:ext cx="2964921"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2D72B1E-46B4-46A0-A259-5FC954B0F1E2}" type="slidenum">
              <a:rPr lang="en-US" sz="1200"/>
              <a:pPr algn="r" eaLnBrk="1" hangingPunct="1"/>
              <a:t>72</a:t>
            </a:fld>
            <a:endParaRPr lang="en-US" sz="1200"/>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p:spPr>
        <p:txBody>
          <a:bodyPr/>
          <a:lstStyle/>
          <a:p>
            <a:pPr eaLnBrk="1" hangingPunct="1"/>
            <a:r>
              <a:rPr lang="en-US" dirty="0" smtClean="0"/>
              <a:t>Differential tactile activation maps contrasting the blindfolded and non-blindfolded.  Silencing this area with TMS on day 5 impaired Braille performance of the blindfolded group but did not affect performance of the non-blindfolded group.</a:t>
            </a:r>
          </a:p>
        </p:txBody>
      </p:sp>
    </p:spTree>
    <p:extLst>
      <p:ext uri="{BB962C8B-B14F-4D97-AF65-F5344CB8AC3E}">
        <p14:creationId xmlns:p14="http://schemas.microsoft.com/office/powerpoint/2010/main" val="883324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D10DAF-5268-4D89-8753-A85C998A18C1}" type="slidenum">
              <a:rPr lang="en-US"/>
              <a:pPr eaLnBrk="1" hangingPunct="1"/>
              <a:t>73</a:t>
            </a:fld>
            <a:endParaRPr lang="en-US"/>
          </a:p>
        </p:txBody>
      </p:sp>
      <p:sp>
        <p:nvSpPr>
          <p:cNvPr id="62467" name="Rectangle 7"/>
          <p:cNvSpPr txBox="1">
            <a:spLocks noGrp="1" noChangeArrowheads="1"/>
          </p:cNvSpPr>
          <p:nvPr/>
        </p:nvSpPr>
        <p:spPr bwMode="auto">
          <a:xfrm>
            <a:off x="3875621" y="8798302"/>
            <a:ext cx="2964921"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FB9B400-8D41-4DFE-803F-81B04F181115}" type="slidenum">
              <a:rPr lang="en-US" sz="1200"/>
              <a:pPr algn="r" eaLnBrk="1" hangingPunct="1"/>
              <a:t>73</a:t>
            </a:fld>
            <a:endParaRPr lang="en-US" sz="1200"/>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p:spPr>
        <p:txBody>
          <a:bodyPr/>
          <a:lstStyle/>
          <a:p>
            <a:pPr eaLnBrk="1" hangingPunct="1"/>
            <a:r>
              <a:rPr lang="en-US" smtClean="0"/>
              <a:t>Sile</a:t>
            </a:r>
          </a:p>
        </p:txBody>
      </p:sp>
    </p:spTree>
    <p:extLst>
      <p:ext uri="{BB962C8B-B14F-4D97-AF65-F5344CB8AC3E}">
        <p14:creationId xmlns:p14="http://schemas.microsoft.com/office/powerpoint/2010/main" val="196583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is</a:t>
            </a:r>
            <a:r>
              <a:rPr lang="en-US" baseline="0" dirty="0" smtClean="0"/>
              <a:t> Eliseo introducing race/ethnicity?  Link back to his definition.</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7</a:t>
            </a:fld>
            <a:endParaRPr lang="en-US"/>
          </a:p>
        </p:txBody>
      </p:sp>
    </p:spTree>
    <p:extLst>
      <p:ext uri="{BB962C8B-B14F-4D97-AF65-F5344CB8AC3E}">
        <p14:creationId xmlns:p14="http://schemas.microsoft.com/office/powerpoint/2010/main" val="1433795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0543C8-2D5A-45A5-8825-B35B13B80D59}" type="slidenum">
              <a:rPr lang="en-US" altLang="en-US">
                <a:solidFill>
                  <a:prstClr val="black"/>
                </a:solidFill>
              </a:rPr>
              <a:pPr eaLnBrk="1" hangingPunct="1"/>
              <a:t>8</a:t>
            </a:fld>
            <a:endParaRPr lang="en-US" altLang="en-US">
              <a:solidFill>
                <a:prstClr val="black"/>
              </a:solidFill>
            </a:endParaRPr>
          </a:p>
        </p:txBody>
      </p:sp>
    </p:spTree>
    <p:extLst>
      <p:ext uri="{BB962C8B-B14F-4D97-AF65-F5344CB8AC3E}">
        <p14:creationId xmlns:p14="http://schemas.microsoft.com/office/powerpoint/2010/main" val="472469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0543C8-2D5A-45A5-8825-B35B13B80D59}" type="slidenum">
              <a:rPr lang="en-US" altLang="en-US">
                <a:solidFill>
                  <a:prstClr val="black"/>
                </a:solidFill>
              </a:rPr>
              <a:pPr eaLnBrk="1" hangingPunct="1"/>
              <a:t>9</a:t>
            </a:fld>
            <a:endParaRPr lang="en-US" altLang="en-US">
              <a:solidFill>
                <a:prstClr val="black"/>
              </a:solidFill>
            </a:endParaRPr>
          </a:p>
        </p:txBody>
      </p:sp>
    </p:spTree>
    <p:extLst>
      <p:ext uri="{BB962C8B-B14F-4D97-AF65-F5344CB8AC3E}">
        <p14:creationId xmlns:p14="http://schemas.microsoft.com/office/powerpoint/2010/main" val="472469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0543C8-2D5A-45A5-8825-B35B13B80D59}" type="slidenum">
              <a:rPr lang="en-US" altLang="en-US">
                <a:solidFill>
                  <a:prstClr val="black"/>
                </a:solidFill>
              </a:rPr>
              <a:pPr eaLnBrk="1" hangingPunct="1"/>
              <a:t>10</a:t>
            </a:fld>
            <a:endParaRPr lang="en-US" altLang="en-US">
              <a:solidFill>
                <a:prstClr val="black"/>
              </a:solidFill>
            </a:endParaRPr>
          </a:p>
        </p:txBody>
      </p:sp>
    </p:spTree>
    <p:extLst>
      <p:ext uri="{BB962C8B-B14F-4D97-AF65-F5344CB8AC3E}">
        <p14:creationId xmlns:p14="http://schemas.microsoft.com/office/powerpoint/2010/main" val="472469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is</a:t>
            </a:r>
            <a:r>
              <a:rPr lang="en-US" baseline="0" dirty="0" smtClean="0"/>
              <a:t> Eliseo introducing race/ethnicity?  Link back to his definition.</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12</a:t>
            </a:fld>
            <a:endParaRPr lang="en-US"/>
          </a:p>
        </p:txBody>
      </p:sp>
    </p:spTree>
    <p:extLst>
      <p:ext uri="{BB962C8B-B14F-4D97-AF65-F5344CB8AC3E}">
        <p14:creationId xmlns:p14="http://schemas.microsoft.com/office/powerpoint/2010/main" val="4264221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 of</a:t>
            </a:r>
            <a:r>
              <a:rPr lang="en-US" baseline="0" dirty="0" smtClean="0"/>
              <a:t> </a:t>
            </a:r>
            <a:r>
              <a:rPr lang="en-US" dirty="0" smtClean="0"/>
              <a:t>this slide</a:t>
            </a:r>
            <a:r>
              <a:rPr lang="en-US" baseline="0" dirty="0" smtClean="0"/>
              <a:t> is probably already covered in </a:t>
            </a:r>
            <a:r>
              <a:rPr lang="en-US" baseline="0" dirty="0" err="1" smtClean="0"/>
              <a:t>lifecourse</a:t>
            </a:r>
            <a:r>
              <a:rPr lang="en-US" baseline="0" dirty="0" smtClean="0"/>
              <a:t> talk- brief review because if they don’t have this the rest doesn’t make sense.</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13</a:t>
            </a:fld>
            <a:endParaRPr lang="en-US"/>
          </a:p>
        </p:txBody>
      </p:sp>
    </p:spTree>
    <p:extLst>
      <p:ext uri="{BB962C8B-B14F-4D97-AF65-F5344CB8AC3E}">
        <p14:creationId xmlns:p14="http://schemas.microsoft.com/office/powerpoint/2010/main" val="1703208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2FDF5E-96E0-4677-B6B5-512404B0169A}" type="slidenum">
              <a:rPr lang="en-US"/>
              <a:pPr eaLnBrk="1" hangingPunct="1"/>
              <a:t>15</a:t>
            </a:fld>
            <a:endParaRPr lang="en-US"/>
          </a:p>
        </p:txBody>
      </p:sp>
      <p:sp>
        <p:nvSpPr>
          <p:cNvPr id="48131" name="Rectangle 7"/>
          <p:cNvSpPr txBox="1">
            <a:spLocks noGrp="1" noChangeArrowheads="1"/>
          </p:cNvSpPr>
          <p:nvPr/>
        </p:nvSpPr>
        <p:spPr bwMode="auto">
          <a:xfrm>
            <a:off x="3875621" y="8798302"/>
            <a:ext cx="2964921"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6561E46-33BC-4961-BEC6-27C84D6804AD}" type="slidenum">
              <a:rPr lang="en-US" sz="1200"/>
              <a:pPr algn="r" eaLnBrk="1" hangingPunct="1"/>
              <a:t>15</a:t>
            </a:fld>
            <a:endParaRPr lang="en-US" sz="1200"/>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268529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9BA1AF-CC48-441F-8DDC-3AD50916B43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54356B-89C1-4F21-9FED-422A879AB4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54A6FD-8894-4A50-AC26-D6BEB527B63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DF9ED6-3823-4DFC-9942-538D08F50E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8D8DE9-303A-4ABA-A733-D6FD568B702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1EC55B-2585-4DB3-9C5B-94287E5FA8F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8DD4CF-628E-497E-87DB-B2E98C36C6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6636573-1FEA-4CF9-8BEC-F023FD2168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10BB42-D475-407F-A521-CC09FAB050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20FD3C-1ED2-4B40-BFF9-732E574685C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805696-A8B8-4CD2-8622-8AC28DEFFA4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3D6F10-7CF0-4E56-B9BE-37EF0D64037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solidFill>
            <a:srgbClr val="FFFF99">
              <a:alpha val="94116"/>
            </a:srgb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6BA95A2-251B-440C-A27A-417550741808}" type="slidenum">
              <a:rPr lang="en-US"/>
              <a:pPr>
                <a:defRPr/>
              </a:pPr>
              <a:t>‹#›</a:t>
            </a:fld>
            <a:endParaRPr lang="en-US"/>
          </a:p>
        </p:txBody>
      </p:sp>
      <p:sp>
        <p:nvSpPr>
          <p:cNvPr id="1042" name="Rectangle 18"/>
          <p:cNvSpPr>
            <a:spLocks noChangeArrowheads="1"/>
          </p:cNvSpPr>
          <p:nvPr userDrawn="1"/>
        </p:nvSpPr>
        <p:spPr bwMode="auto">
          <a:xfrm>
            <a:off x="447675" y="215900"/>
            <a:ext cx="5876925" cy="77788"/>
          </a:xfrm>
          <a:prstGeom prst="rect">
            <a:avLst/>
          </a:prstGeom>
          <a:solidFill>
            <a:srgbClr val="000068"/>
          </a:solidFill>
          <a:ln w="9525">
            <a:noFill/>
            <a:miter lim="800000"/>
            <a:headEnd/>
            <a:tailEnd/>
          </a:ln>
          <a:effectLst/>
        </p:spPr>
        <p:txBody>
          <a:bodyPr wrap="none" anchor="ctr"/>
          <a:lstStyle/>
          <a:p>
            <a:pPr>
              <a:defRPr/>
            </a:pPr>
            <a:endParaRPr lang="en-US"/>
          </a:p>
        </p:txBody>
      </p:sp>
      <p:sp>
        <p:nvSpPr>
          <p:cNvPr id="1044" name="Line 20"/>
          <p:cNvSpPr>
            <a:spLocks noChangeShapeType="1"/>
          </p:cNvSpPr>
          <p:nvPr userDrawn="1"/>
        </p:nvSpPr>
        <p:spPr bwMode="auto">
          <a:xfrm>
            <a:off x="3200400" y="6324600"/>
            <a:ext cx="2819400" cy="0"/>
          </a:xfrm>
          <a:prstGeom prst="line">
            <a:avLst/>
          </a:prstGeom>
          <a:noFill/>
          <a:ln w="9525">
            <a:solidFill>
              <a:srgbClr val="000080"/>
            </a:solidFill>
            <a:round/>
            <a:headEnd/>
            <a:tailEnd/>
          </a:ln>
          <a:effectLst/>
        </p:spPr>
        <p:txBody>
          <a:bodyPr/>
          <a:lstStyle/>
          <a:p>
            <a:pPr>
              <a:defRPr/>
            </a:pPr>
            <a:endParaRPr lang="en-US"/>
          </a:p>
        </p:txBody>
      </p:sp>
      <p:sp>
        <p:nvSpPr>
          <p:cNvPr id="1043" name="Rectangle 19"/>
          <p:cNvSpPr>
            <a:spLocks noChangeArrowheads="1"/>
          </p:cNvSpPr>
          <p:nvPr userDrawn="1"/>
        </p:nvSpPr>
        <p:spPr bwMode="auto">
          <a:xfrm>
            <a:off x="2809875" y="1420813"/>
            <a:ext cx="5876925" cy="77787"/>
          </a:xfrm>
          <a:prstGeom prst="rect">
            <a:avLst/>
          </a:prstGeom>
          <a:solidFill>
            <a:srgbClr val="000068"/>
          </a:soli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package" Target="../embeddings/Microsoft_Excel_Worksheet1.xlsx"/></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905000"/>
            <a:ext cx="7772400" cy="1752600"/>
          </a:xfrm>
        </p:spPr>
        <p:txBody>
          <a:bodyPr/>
          <a:lstStyle/>
          <a:p>
            <a:pPr eaLnBrk="1" hangingPunct="1"/>
            <a:r>
              <a:rPr lang="en-US" sz="4000" b="1" dirty="0" smtClean="0"/>
              <a:t>EPI222</a:t>
            </a:r>
            <a:r>
              <a:rPr lang="en-US" sz="4000" b="1" dirty="0" smtClean="0"/>
              <a:t>:</a:t>
            </a:r>
            <a:endParaRPr lang="en-US" sz="4000" dirty="0" smtClean="0"/>
          </a:p>
        </p:txBody>
      </p:sp>
      <p:sp>
        <p:nvSpPr>
          <p:cNvPr id="10243" name="Rectangle 4"/>
          <p:cNvSpPr>
            <a:spLocks noChangeArrowheads="1"/>
          </p:cNvSpPr>
          <p:nvPr/>
        </p:nvSpPr>
        <p:spPr bwMode="auto">
          <a:xfrm>
            <a:off x="685800" y="1828800"/>
            <a:ext cx="5876925" cy="77788"/>
          </a:xfrm>
          <a:prstGeom prst="rect">
            <a:avLst/>
          </a:prstGeom>
          <a:solidFill>
            <a:srgbClr val="000068"/>
          </a:solidFill>
          <a:ln w="9525">
            <a:noFill/>
            <a:miter lim="800000"/>
            <a:headEnd/>
            <a:tailEnd/>
          </a:ln>
        </p:spPr>
        <p:txBody>
          <a:bodyPr wrap="none" anchor="ctr"/>
          <a:lstStyle/>
          <a:p>
            <a:endParaRPr lang="en-US"/>
          </a:p>
        </p:txBody>
      </p:sp>
      <p:sp>
        <p:nvSpPr>
          <p:cNvPr id="10244" name="Rectangle 5"/>
          <p:cNvSpPr>
            <a:spLocks noChangeArrowheads="1"/>
          </p:cNvSpPr>
          <p:nvPr/>
        </p:nvSpPr>
        <p:spPr bwMode="auto">
          <a:xfrm>
            <a:off x="2590800" y="3656013"/>
            <a:ext cx="5876925" cy="77787"/>
          </a:xfrm>
          <a:prstGeom prst="rect">
            <a:avLst/>
          </a:prstGeom>
          <a:solidFill>
            <a:srgbClr val="000068"/>
          </a:solidFill>
          <a:ln w="9525">
            <a:noFill/>
            <a:miter lim="800000"/>
            <a:headEnd/>
            <a:tailEnd/>
          </a:ln>
        </p:spPr>
        <p:txBody>
          <a:bodyPr wrap="none" anchor="ctr"/>
          <a:lstStyle/>
          <a:p>
            <a:endParaRPr lang="en-US"/>
          </a:p>
        </p:txBody>
      </p:sp>
      <p:sp>
        <p:nvSpPr>
          <p:cNvPr id="5" name="Slide Number Placeholder 4"/>
          <p:cNvSpPr>
            <a:spLocks noGrp="1"/>
          </p:cNvSpPr>
          <p:nvPr>
            <p:ph type="sldNum" sz="quarter" idx="12"/>
          </p:nvPr>
        </p:nvSpPr>
        <p:spPr/>
        <p:txBody>
          <a:bodyPr/>
          <a:lstStyle/>
          <a:p>
            <a:pPr>
              <a:defRPr/>
            </a:pPr>
            <a:fld id="{8B9BA1AF-CC48-441F-8DDC-3AD50916B435}" type="slidenum">
              <a:rPr lang="en-US" smtClean="0"/>
              <a:pPr>
                <a:defRPr/>
              </a:pPr>
              <a:t>1</a:t>
            </a:fld>
            <a:endParaRPr lang="en-US"/>
          </a:p>
        </p:txBody>
      </p:sp>
      <p:sp>
        <p:nvSpPr>
          <p:cNvPr id="6" name="TextBox 4"/>
          <p:cNvSpPr txBox="1">
            <a:spLocks noChangeArrowheads="1"/>
          </p:cNvSpPr>
          <p:nvPr/>
        </p:nvSpPr>
        <p:spPr bwMode="auto">
          <a:xfrm>
            <a:off x="1124712" y="4452918"/>
            <a:ext cx="7543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smtClean="0">
                <a:latin typeface="Calibri" pitchFamily="34" charset="0"/>
              </a:rPr>
              <a:t>Lecture 5 Biological Determinants, Mediators and Mechanisms</a:t>
            </a:r>
            <a:endParaRPr lang="en-US" sz="2800"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772025" y="1703955"/>
            <a:ext cx="2166939" cy="4322256"/>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1947859" y="1710366"/>
            <a:ext cx="2166939" cy="4315845"/>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311659" y="4867234"/>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311659" y="2152581"/>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7378700" y="2506524"/>
            <a:ext cx="1765300" cy="2702133"/>
          </a:xfrm>
          <a:prstGeom prst="ellipse">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362" name="Text Box 11"/>
          <p:cNvSpPr txBox="1">
            <a:spLocks noChangeArrowheads="1"/>
          </p:cNvSpPr>
          <p:nvPr/>
        </p:nvSpPr>
        <p:spPr bwMode="auto">
          <a:xfrm>
            <a:off x="2028825" y="1798638"/>
            <a:ext cx="23907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Employment/ Occupation</a:t>
            </a:r>
          </a:p>
        </p:txBody>
      </p:sp>
      <p:sp>
        <p:nvSpPr>
          <p:cNvPr id="15363" name="Text Box 12"/>
          <p:cNvSpPr txBox="1">
            <a:spLocks noChangeArrowheads="1"/>
          </p:cNvSpPr>
          <p:nvPr/>
        </p:nvSpPr>
        <p:spPr bwMode="auto">
          <a:xfrm>
            <a:off x="2020888" y="4114800"/>
            <a:ext cx="27511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Knowledge</a:t>
            </a:r>
          </a:p>
        </p:txBody>
      </p:sp>
      <p:sp>
        <p:nvSpPr>
          <p:cNvPr id="15364" name="Text Box 13"/>
          <p:cNvSpPr txBox="1">
            <a:spLocks noChangeArrowheads="1"/>
          </p:cNvSpPr>
          <p:nvPr/>
        </p:nvSpPr>
        <p:spPr bwMode="auto">
          <a:xfrm>
            <a:off x="2022475" y="4619109"/>
            <a:ext cx="24098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Cognitive Skills </a:t>
            </a:r>
            <a:r>
              <a:rPr lang="en-US" altLang="en-US" dirty="0">
                <a:solidFill>
                  <a:prstClr val="black"/>
                </a:solidFill>
                <a:latin typeface="Calibri"/>
                <a:cs typeface="Times New Roman" panose="02020603050405020304" pitchFamily="18" charset="0"/>
              </a:rPr>
              <a:t>(literacy, numeracy)</a:t>
            </a:r>
          </a:p>
        </p:txBody>
      </p:sp>
      <p:sp>
        <p:nvSpPr>
          <p:cNvPr id="15365" name="Text Box 15"/>
          <p:cNvSpPr txBox="1">
            <a:spLocks noChangeArrowheads="1"/>
          </p:cNvSpPr>
          <p:nvPr/>
        </p:nvSpPr>
        <p:spPr bwMode="auto">
          <a:xfrm>
            <a:off x="2034381" y="3610769"/>
            <a:ext cx="2455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Social Networks </a:t>
            </a:r>
          </a:p>
        </p:txBody>
      </p:sp>
      <p:sp>
        <p:nvSpPr>
          <p:cNvPr id="15368" name="Text Box 23"/>
          <p:cNvSpPr txBox="1">
            <a:spLocks noChangeArrowheads="1"/>
          </p:cNvSpPr>
          <p:nvPr/>
        </p:nvSpPr>
        <p:spPr bwMode="auto">
          <a:xfrm>
            <a:off x="4862512" y="3149008"/>
            <a:ext cx="181927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smtClean="0">
                <a:solidFill>
                  <a:prstClr val="black"/>
                </a:solidFill>
                <a:latin typeface="Calibri"/>
                <a:cs typeface="Times New Roman" panose="02020603050405020304" pitchFamily="18" charset="0"/>
              </a:rPr>
              <a:t>Behaviors</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dirty="0" smtClean="0">
                <a:solidFill>
                  <a:prstClr val="black"/>
                </a:solidFill>
                <a:latin typeface="Calibri"/>
                <a:cs typeface="Times New Roman" panose="02020603050405020304" pitchFamily="18" charset="0"/>
              </a:rPr>
              <a:t>(diet, exercise, medical care, sex, violence)</a:t>
            </a:r>
            <a:endParaRPr lang="en-US" altLang="en-US" dirty="0">
              <a:solidFill>
                <a:prstClr val="black"/>
              </a:solidFill>
              <a:latin typeface="Calibri"/>
              <a:cs typeface="Times New Roman" panose="02020603050405020304" pitchFamily="18" charset="0"/>
            </a:endParaRPr>
          </a:p>
        </p:txBody>
      </p:sp>
      <p:sp>
        <p:nvSpPr>
          <p:cNvPr id="15369" name="Text Box 26"/>
          <p:cNvSpPr txBox="1">
            <a:spLocks noChangeArrowheads="1"/>
          </p:cNvSpPr>
          <p:nvPr/>
        </p:nvSpPr>
        <p:spPr bwMode="auto">
          <a:xfrm>
            <a:off x="7378699" y="3045192"/>
            <a:ext cx="16906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prstClr val="black"/>
                </a:solidFill>
                <a:latin typeface="Calibri"/>
                <a:cs typeface="Times New Roman" panose="02020603050405020304" pitchFamily="18" charset="0"/>
              </a:rPr>
              <a:t>Disease </a:t>
            </a:r>
            <a:endParaRPr lang="en-US" altLang="en-US" dirty="0" smtClean="0">
              <a:solidFill>
                <a:prstClr val="black"/>
              </a:solidFill>
              <a:latin typeface="Calibri"/>
              <a:cs typeface="Times New Roman" panose="02020603050405020304" pitchFamily="18" charset="0"/>
            </a:endParaRPr>
          </a:p>
          <a:p>
            <a:pPr algn="ctr" eaLnBrk="1" hangingPunct="1"/>
            <a:r>
              <a:rPr lang="en-US" altLang="en-US" dirty="0" smtClean="0">
                <a:solidFill>
                  <a:prstClr val="black"/>
                </a:solidFill>
                <a:latin typeface="Calibri"/>
                <a:cs typeface="Times New Roman" panose="02020603050405020304" pitchFamily="18" charset="0"/>
              </a:rPr>
              <a:t>Onset</a:t>
            </a:r>
            <a:r>
              <a:rPr lang="en-US" altLang="en-US" dirty="0">
                <a:solidFill>
                  <a:prstClr val="black"/>
                </a:solidFill>
                <a:latin typeface="Calibri"/>
                <a:cs typeface="Times New Roman" panose="02020603050405020304" pitchFamily="18" charset="0"/>
              </a:rPr>
              <a:t>, Progression, and Consequences</a:t>
            </a:r>
          </a:p>
        </p:txBody>
      </p:sp>
      <p:sp>
        <p:nvSpPr>
          <p:cNvPr id="15370" name="Text Box 4"/>
          <p:cNvSpPr txBox="1">
            <a:spLocks noChangeArrowheads="1"/>
          </p:cNvSpPr>
          <p:nvPr/>
        </p:nvSpPr>
        <p:spPr bwMode="auto">
          <a:xfrm>
            <a:off x="252412" y="232403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Calibri"/>
                <a:cs typeface="Times New Roman" panose="02020603050405020304" pitchFamily="18" charset="0"/>
              </a:rPr>
              <a:t>Education</a:t>
            </a:r>
          </a:p>
        </p:txBody>
      </p:sp>
      <p:sp>
        <p:nvSpPr>
          <p:cNvPr id="39" name="Rectangle 2"/>
          <p:cNvSpPr txBox="1">
            <a:spLocks noChangeArrowheads="1"/>
          </p:cNvSpPr>
          <p:nvPr/>
        </p:nvSpPr>
        <p:spPr bwMode="auto">
          <a:xfrm>
            <a:off x="457200" y="304800"/>
            <a:ext cx="8420100" cy="1143000"/>
          </a:xfrm>
          <a:prstGeom prst="rect">
            <a:avLst/>
          </a:prstGeom>
          <a:noFill/>
          <a:ln w="9525">
            <a:noFill/>
            <a:miter lim="800000"/>
            <a:headEnd/>
            <a:tailEnd/>
          </a:ln>
        </p:spPr>
        <p:txBody>
          <a:bodyPr anchor="ctr"/>
          <a:lstStyle/>
          <a:p>
            <a:pPr algn="ctr" eaLnBrk="0" hangingPunct="0">
              <a:defRPr/>
            </a:pPr>
            <a:r>
              <a:rPr lang="en-US" sz="4000" kern="0" dirty="0">
                <a:solidFill>
                  <a:srgbClr val="0000FF"/>
                </a:solidFill>
              </a:rPr>
              <a:t>Social Factors and Health: Hypothesized Pathways</a:t>
            </a:r>
          </a:p>
        </p:txBody>
      </p:sp>
      <p:sp>
        <p:nvSpPr>
          <p:cNvPr id="15373" name="Text Box 12"/>
          <p:cNvSpPr txBox="1">
            <a:spLocks noChangeArrowheads="1"/>
          </p:cNvSpPr>
          <p:nvPr/>
        </p:nvSpPr>
        <p:spPr bwMode="auto">
          <a:xfrm>
            <a:off x="2036762" y="2590800"/>
            <a:ext cx="1620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Income</a:t>
            </a:r>
          </a:p>
        </p:txBody>
      </p:sp>
      <p:sp>
        <p:nvSpPr>
          <p:cNvPr id="15374" name="Text Box 12"/>
          <p:cNvSpPr txBox="1">
            <a:spLocks noChangeArrowheads="1"/>
          </p:cNvSpPr>
          <p:nvPr/>
        </p:nvSpPr>
        <p:spPr bwMode="auto">
          <a:xfrm>
            <a:off x="2022475" y="3089276"/>
            <a:ext cx="1101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Wealth</a:t>
            </a:r>
          </a:p>
        </p:txBody>
      </p:sp>
      <p:sp>
        <p:nvSpPr>
          <p:cNvPr id="15375" name="Text Box 23"/>
          <p:cNvSpPr txBox="1">
            <a:spLocks noChangeArrowheads="1"/>
          </p:cNvSpPr>
          <p:nvPr/>
        </p:nvSpPr>
        <p:spPr bwMode="auto">
          <a:xfrm>
            <a:off x="4862512" y="1798638"/>
            <a:ext cx="22606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smtClean="0">
                <a:solidFill>
                  <a:prstClr val="black"/>
                </a:solidFill>
                <a:latin typeface="Calibri"/>
                <a:cs typeface="Times New Roman" panose="02020603050405020304" pitchFamily="18" charset="0"/>
              </a:rPr>
              <a:t>Toxic/Dangerous </a:t>
            </a:r>
            <a:r>
              <a:rPr lang="en-US" altLang="en-US" sz="2000" dirty="0">
                <a:solidFill>
                  <a:prstClr val="black"/>
                </a:solidFill>
                <a:latin typeface="Calibri"/>
                <a:cs typeface="Times New Roman" panose="02020603050405020304" pitchFamily="18" charset="0"/>
              </a:rPr>
              <a:t>Environments </a:t>
            </a:r>
            <a:r>
              <a:rPr lang="en-US" altLang="en-US" dirty="0">
                <a:solidFill>
                  <a:prstClr val="black"/>
                </a:solidFill>
                <a:latin typeface="Calibri"/>
                <a:cs typeface="Times New Roman" panose="02020603050405020304" pitchFamily="18" charset="0"/>
              </a:rPr>
              <a:t>(Housing, </a:t>
            </a:r>
            <a:r>
              <a:rPr lang="en-US" altLang="en-US" dirty="0" smtClean="0">
                <a:solidFill>
                  <a:prstClr val="black"/>
                </a:solidFill>
                <a:latin typeface="Calibri"/>
                <a:cs typeface="Times New Roman" panose="02020603050405020304" pitchFamily="18" charset="0"/>
              </a:rPr>
              <a:t>work, infections, lead)</a:t>
            </a:r>
            <a:endParaRPr lang="en-US" altLang="en-US" dirty="0">
              <a:solidFill>
                <a:prstClr val="black"/>
              </a:solidFill>
              <a:latin typeface="Calibri"/>
              <a:cs typeface="Times New Roman" panose="02020603050405020304" pitchFamily="18" charset="0"/>
            </a:endParaRPr>
          </a:p>
        </p:txBody>
      </p:sp>
      <p:sp>
        <p:nvSpPr>
          <p:cNvPr id="15377" name="Text Box 21"/>
          <p:cNvSpPr txBox="1">
            <a:spLocks noChangeArrowheads="1"/>
          </p:cNvSpPr>
          <p:nvPr/>
        </p:nvSpPr>
        <p:spPr bwMode="auto">
          <a:xfrm>
            <a:off x="4862512" y="4587504"/>
            <a:ext cx="241617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smtClean="0">
                <a:solidFill>
                  <a:prstClr val="black"/>
                </a:solidFill>
                <a:latin typeface="Calibri"/>
                <a:cs typeface="Times New Roman" panose="02020603050405020304" pitchFamily="18" charset="0"/>
              </a:rPr>
              <a:t>Psychological Experiences </a:t>
            </a:r>
          </a:p>
          <a:p>
            <a:pPr eaLnBrk="1" hangingPunct="1"/>
            <a:r>
              <a:rPr lang="en-US" altLang="en-US" dirty="0" smtClean="0">
                <a:solidFill>
                  <a:prstClr val="black"/>
                </a:solidFill>
                <a:latin typeface="Calibri"/>
                <a:cs typeface="Times New Roman" panose="02020603050405020304" pitchFamily="18" charset="0"/>
              </a:rPr>
              <a:t>(stress, shame</a:t>
            </a:r>
            <a:r>
              <a:rPr lang="en-US" altLang="en-US" dirty="0" smtClean="0">
                <a:solidFill>
                  <a:prstClr val="black"/>
                </a:solidFill>
                <a:latin typeface="Times New Roman" panose="02020603050405020304" pitchFamily="18" charset="0"/>
                <a:cs typeface="Times New Roman" panose="02020603050405020304" pitchFamily="18" charset="0"/>
              </a:rPr>
              <a:t>)</a:t>
            </a:r>
            <a:endParaRPr lang="en-US" altLang="en-US" dirty="0">
              <a:solidFill>
                <a:prstClr val="black"/>
              </a:solidFill>
              <a:latin typeface="Times New Roman" panose="02020603050405020304" pitchFamily="18" charset="0"/>
              <a:cs typeface="Times New Roman" panose="02020603050405020304" pitchFamily="18" charset="0"/>
            </a:endParaRPr>
          </a:p>
        </p:txBody>
      </p:sp>
      <p:cxnSp>
        <p:nvCxnSpPr>
          <p:cNvPr id="40" name="Elbow Connector 39"/>
          <p:cNvCxnSpPr>
            <a:endCxn id="38" idx="1"/>
          </p:cNvCxnSpPr>
          <p:nvPr/>
        </p:nvCxnSpPr>
        <p:spPr>
          <a:xfrm>
            <a:off x="4114799" y="3860800"/>
            <a:ext cx="657226" cy="42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4" idx="2"/>
          </p:cNvCxnSpPr>
          <p:nvPr/>
        </p:nvCxnSpPr>
        <p:spPr>
          <a:xfrm>
            <a:off x="6973887" y="3856038"/>
            <a:ext cx="404813" cy="15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383" name="Text Box 13"/>
          <p:cNvSpPr txBox="1">
            <a:spLocks noChangeArrowheads="1"/>
          </p:cNvSpPr>
          <p:nvPr/>
        </p:nvSpPr>
        <p:spPr bwMode="auto">
          <a:xfrm>
            <a:off x="2036762" y="5410200"/>
            <a:ext cx="2840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Self efficacy</a:t>
            </a:r>
          </a:p>
        </p:txBody>
      </p:sp>
      <p:sp>
        <p:nvSpPr>
          <p:cNvPr id="2" name="Slide Number Placeholder 1"/>
          <p:cNvSpPr>
            <a:spLocks noGrp="1"/>
          </p:cNvSpPr>
          <p:nvPr>
            <p:ph type="sldNum" sz="quarter" idx="4294967295"/>
          </p:nvPr>
        </p:nvSpPr>
        <p:spPr>
          <a:xfrm>
            <a:off x="6629400" y="6370635"/>
            <a:ext cx="2133600" cy="365125"/>
          </a:xfrm>
          <a:prstGeom prst="rect">
            <a:avLst/>
          </a:prstGeom>
        </p:spPr>
        <p:txBody>
          <a:bodyPr/>
          <a:lstStyle/>
          <a:p>
            <a:pPr>
              <a:defRPr/>
            </a:pPr>
            <a:fld id="{8B9BA1AF-CC48-441F-8DDC-3AD50916B435}" type="slidenum">
              <a:rPr lang="en-US" smtClean="0">
                <a:solidFill>
                  <a:prstClr val="black"/>
                </a:solidFill>
              </a:rPr>
              <a:pPr>
                <a:defRPr/>
              </a:pPr>
              <a:t>10</a:t>
            </a:fld>
            <a:endParaRPr lang="en-US">
              <a:solidFill>
                <a:prstClr val="black"/>
              </a:solidFill>
            </a:endParaRPr>
          </a:p>
        </p:txBody>
      </p:sp>
      <p:sp>
        <p:nvSpPr>
          <p:cNvPr id="23" name="Text Box 4"/>
          <p:cNvSpPr txBox="1">
            <a:spLocks noChangeArrowheads="1"/>
          </p:cNvSpPr>
          <p:nvPr/>
        </p:nvSpPr>
        <p:spPr bwMode="auto">
          <a:xfrm>
            <a:off x="171451" y="4854714"/>
            <a:ext cx="1524000" cy="707886"/>
          </a:xfrm>
          <a:prstGeom prst="rect">
            <a:avLst/>
          </a:prstGeom>
          <a:noFill/>
          <a:ln w="9525">
            <a:noFill/>
            <a:miter lim="800000"/>
            <a:headEnd/>
            <a:tailEnd/>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smtClean="0">
                <a:solidFill>
                  <a:prstClr val="black"/>
                </a:solidFill>
                <a:latin typeface="Calibri"/>
                <a:cs typeface="Times New Roman" panose="02020603050405020304" pitchFamily="18" charset="0"/>
              </a:rPr>
              <a:t>Race/</a:t>
            </a:r>
          </a:p>
          <a:p>
            <a:pPr algn="ctr" eaLnBrk="1" hangingPunct="1"/>
            <a:r>
              <a:rPr lang="en-US" altLang="en-US" sz="2000" dirty="0" smtClean="0">
                <a:solidFill>
                  <a:prstClr val="black"/>
                </a:solidFill>
                <a:latin typeface="Calibri"/>
                <a:cs typeface="Times New Roman" panose="02020603050405020304" pitchFamily="18" charset="0"/>
              </a:rPr>
              <a:t>Ethnicity</a:t>
            </a:r>
            <a:endParaRPr lang="en-US" altLang="en-US" sz="2000" dirty="0">
              <a:solidFill>
                <a:prstClr val="black"/>
              </a:solidFill>
              <a:latin typeface="Calibri"/>
              <a:cs typeface="Times New Roman" panose="02020603050405020304" pitchFamily="18" charset="0"/>
            </a:endParaRPr>
          </a:p>
        </p:txBody>
      </p:sp>
      <p:cxnSp>
        <p:nvCxnSpPr>
          <p:cNvPr id="30" name="Elbow Connector 29"/>
          <p:cNvCxnSpPr/>
          <p:nvPr/>
        </p:nvCxnSpPr>
        <p:spPr>
          <a:xfrm rot="5400000" flipH="1" flipV="1">
            <a:off x="1158988" y="4145644"/>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5400000" flipH="1" flipV="1">
            <a:off x="-217557" y="3875159"/>
            <a:ext cx="1959115" cy="1"/>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flipH="1">
            <a:off x="1158988" y="2879613"/>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927812" y="5589072"/>
            <a:ext cx="4939588" cy="964128"/>
            <a:chOff x="951508" y="5605753"/>
            <a:chExt cx="5068291" cy="964128"/>
          </a:xfrm>
        </p:grpSpPr>
        <p:cxnSp>
          <p:nvCxnSpPr>
            <p:cNvPr id="44" name="Straight Connector 43"/>
            <p:cNvCxnSpPr/>
            <p:nvPr/>
          </p:nvCxnSpPr>
          <p:spPr>
            <a:xfrm>
              <a:off x="951508" y="5605753"/>
              <a:ext cx="0" cy="964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957294" y="6553198"/>
              <a:ext cx="50625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Elbow Connector 39"/>
            <p:cNvCxnSpPr/>
            <p:nvPr/>
          </p:nvCxnSpPr>
          <p:spPr>
            <a:xfrm flipV="1">
              <a:off x="6019795" y="6042892"/>
              <a:ext cx="0" cy="5269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2732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Messages</a:t>
            </a:r>
            <a:endParaRPr lang="en-US" dirty="0"/>
          </a:p>
        </p:txBody>
      </p:sp>
      <p:sp>
        <p:nvSpPr>
          <p:cNvPr id="3" name="Content Placeholder 2"/>
          <p:cNvSpPr>
            <a:spLocks noGrp="1"/>
          </p:cNvSpPr>
          <p:nvPr>
            <p:ph idx="1"/>
          </p:nvPr>
        </p:nvSpPr>
        <p:spPr/>
        <p:txBody>
          <a:bodyPr/>
          <a:lstStyle/>
          <a:p>
            <a:r>
              <a:rPr lang="en-US" sz="2800" dirty="0" smtClean="0"/>
              <a:t>Physiologic mechanisms for embodiment</a:t>
            </a:r>
          </a:p>
          <a:p>
            <a:r>
              <a:rPr lang="en-US" sz="2800" dirty="0" smtClean="0"/>
              <a:t>Examples of some promising areas of research</a:t>
            </a:r>
          </a:p>
          <a:p>
            <a:r>
              <a:rPr lang="en-US" sz="2800" dirty="0" smtClean="0"/>
              <a:t>Intersection of human development and social stratification</a:t>
            </a:r>
            <a:r>
              <a:rPr lang="en-US" sz="2800" dirty="0" smtClean="0">
                <a:sym typeface="Wingdings" panose="05000000000000000000" pitchFamily="2" charset="2"/>
              </a:rPr>
              <a:t> </a:t>
            </a:r>
            <a:r>
              <a:rPr lang="en-US" sz="2800" dirty="0" err="1" smtClean="0">
                <a:sym typeface="Wingdings" panose="05000000000000000000" pitchFamily="2" charset="2"/>
              </a:rPr>
              <a:t>lifecourse</a:t>
            </a:r>
            <a:r>
              <a:rPr lang="en-US" sz="2800" dirty="0" smtClean="0">
                <a:sym typeface="Wingdings" panose="05000000000000000000" pitchFamily="2" charset="2"/>
              </a:rPr>
              <a:t> determinants</a:t>
            </a:r>
            <a:endParaRPr lang="en-US" sz="2800" dirty="0" smtClean="0"/>
          </a:p>
          <a:p>
            <a:r>
              <a:rPr lang="en-US" sz="2800" dirty="0" smtClean="0"/>
              <a:t>Recognition of key research approaches and challenges</a:t>
            </a:r>
          </a:p>
          <a:p>
            <a:r>
              <a:rPr lang="en-US" sz="2800" dirty="0" smtClean="0"/>
              <a:t>Recognition of major points of controversy</a:t>
            </a:r>
            <a:endParaRPr lang="en-US" sz="2400" dirty="0"/>
          </a:p>
          <a:p>
            <a:pPr marL="0" indent="0">
              <a:buNone/>
            </a:pPr>
            <a:endParaRPr lang="en-US" sz="2800" dirty="0" smtClean="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11</a:t>
            </a:fld>
            <a:endParaRPr lang="en-US"/>
          </a:p>
        </p:txBody>
      </p:sp>
    </p:spTree>
    <p:extLst>
      <p:ext uri="{BB962C8B-B14F-4D97-AF65-F5344CB8AC3E}">
        <p14:creationId xmlns:p14="http://schemas.microsoft.com/office/powerpoint/2010/main" val="400638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Across the </a:t>
            </a:r>
            <a:r>
              <a:rPr lang="en-US" dirty="0" err="1" smtClean="0"/>
              <a:t>Lifecourse</a:t>
            </a:r>
            <a:endParaRPr lang="en-US" dirty="0"/>
          </a:p>
        </p:txBody>
      </p:sp>
      <p:sp>
        <p:nvSpPr>
          <p:cNvPr id="3" name="Content Placeholder 2"/>
          <p:cNvSpPr>
            <a:spLocks noGrp="1"/>
          </p:cNvSpPr>
          <p:nvPr>
            <p:ph idx="1"/>
          </p:nvPr>
        </p:nvSpPr>
        <p:spPr/>
        <p:txBody>
          <a:bodyPr/>
          <a:lstStyle/>
          <a:p>
            <a:r>
              <a:rPr lang="en-US" sz="2400" dirty="0" smtClean="0"/>
              <a:t>Social patterns create biological and physiological patterns.</a:t>
            </a:r>
          </a:p>
          <a:p>
            <a:r>
              <a:rPr lang="en-US" sz="2400" dirty="0" smtClean="0"/>
              <a:t>Physiologic patterns create social patterns. </a:t>
            </a:r>
          </a:p>
          <a:p>
            <a:r>
              <a:rPr lang="en-US" sz="2400" dirty="0" smtClean="0"/>
              <a:t>These paths </a:t>
            </a:r>
            <a:r>
              <a:rPr lang="en-US" sz="2400" dirty="0" smtClean="0"/>
              <a:t>feed back </a:t>
            </a:r>
            <a:r>
              <a:rPr lang="en-US" sz="2400" dirty="0" smtClean="0"/>
              <a:t>across the course of an individual’s life, in ways that depend on both the biology and the social context.</a:t>
            </a:r>
          </a:p>
          <a:p>
            <a:pPr lvl="1"/>
            <a:r>
              <a:rPr lang="en-US" sz="2000" dirty="0" smtClean="0"/>
              <a:t>Community norms are a strong influence on whether an adolescent takes up smoking. </a:t>
            </a:r>
          </a:p>
          <a:p>
            <a:pPr lvl="1"/>
            <a:r>
              <a:rPr lang="en-US" sz="2000" dirty="0" smtClean="0"/>
              <a:t>Cigarette use is initiated in adolescence or early </a:t>
            </a:r>
            <a:r>
              <a:rPr lang="en-US" sz="2000" dirty="0" smtClean="0"/>
              <a:t>adulthood and is highly addictive, </a:t>
            </a:r>
            <a:r>
              <a:rPr lang="en-US" sz="2000" dirty="0" smtClean="0"/>
              <a:t>so people often carry the norms (and therefore the cancer and CVD risk) of the place they lived in adolescence or early adulthood</a:t>
            </a:r>
          </a:p>
          <a:p>
            <a:pPr lvl="1"/>
            <a:endParaRPr lang="en-US" sz="14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12</a:t>
            </a:fld>
            <a:endParaRPr lang="en-US"/>
          </a:p>
        </p:txBody>
      </p:sp>
    </p:spTree>
    <p:extLst>
      <p:ext uri="{BB962C8B-B14F-4D97-AF65-F5344CB8AC3E}">
        <p14:creationId xmlns:p14="http://schemas.microsoft.com/office/powerpoint/2010/main" val="2273922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in Biological Embedding: Sensitive Periods</a:t>
            </a:r>
            <a:endParaRPr lang="en-US" dirty="0"/>
          </a:p>
        </p:txBody>
      </p:sp>
      <p:sp>
        <p:nvSpPr>
          <p:cNvPr id="3" name="Content Placeholder 2"/>
          <p:cNvSpPr>
            <a:spLocks noGrp="1"/>
          </p:cNvSpPr>
          <p:nvPr>
            <p:ph idx="1"/>
          </p:nvPr>
        </p:nvSpPr>
        <p:spPr/>
        <p:txBody>
          <a:bodyPr/>
          <a:lstStyle/>
          <a:p>
            <a:r>
              <a:rPr lang="en-US" sz="2400" dirty="0" smtClean="0"/>
              <a:t>Arguments for special sensitivity in early life because this is a period of very rapid physical development</a:t>
            </a:r>
          </a:p>
          <a:p>
            <a:r>
              <a:rPr lang="en-US" sz="2400" dirty="0" smtClean="0"/>
              <a:t>Sensitive period: an age when the influence of the stimulus is disproportionate</a:t>
            </a:r>
          </a:p>
          <a:p>
            <a:r>
              <a:rPr lang="en-US" sz="2400" dirty="0" smtClean="0"/>
              <a:t>Critical period: an age when the influence of the stimulus is essential for normal development</a:t>
            </a:r>
          </a:p>
          <a:p>
            <a:r>
              <a:rPr lang="en-US" sz="2400" dirty="0" smtClean="0"/>
              <a:t>However, there is clearly a persistence of plasticity </a:t>
            </a:r>
            <a:r>
              <a:rPr lang="en-US" sz="2400" dirty="0" smtClean="0"/>
              <a:t>(capacity to change) throughout </a:t>
            </a:r>
            <a:r>
              <a:rPr lang="en-US" sz="2400" dirty="0" smtClean="0"/>
              <a:t>life and into old age</a:t>
            </a:r>
          </a:p>
          <a:p>
            <a:r>
              <a:rPr lang="en-US" sz="2400" dirty="0" smtClean="0"/>
              <a:t>Sensitive periods can be defined with respect to </a:t>
            </a:r>
            <a:r>
              <a:rPr lang="en-US" sz="2400" i="1" dirty="0" smtClean="0"/>
              <a:t>physical</a:t>
            </a:r>
            <a:r>
              <a:rPr lang="en-US" sz="2400" dirty="0" smtClean="0"/>
              <a:t> or </a:t>
            </a:r>
            <a:r>
              <a:rPr lang="en-US" sz="2400" i="1" dirty="0" smtClean="0"/>
              <a:t>social</a:t>
            </a:r>
            <a:r>
              <a:rPr lang="en-US" sz="2400" dirty="0" smtClean="0"/>
              <a:t> experiences. </a:t>
            </a:r>
            <a:endParaRPr lang="en-US" sz="24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13</a:t>
            </a:fld>
            <a:endParaRPr lang="en-US" dirty="0"/>
          </a:p>
        </p:txBody>
      </p:sp>
    </p:spTree>
    <p:extLst>
      <p:ext uri="{BB962C8B-B14F-4D97-AF65-F5344CB8AC3E}">
        <p14:creationId xmlns:p14="http://schemas.microsoft.com/office/powerpoint/2010/main" val="924689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txBox="1">
            <a:spLocks noGrp="1"/>
          </p:cNvSpPr>
          <p:nvPr/>
        </p:nvSpPr>
        <p:spPr bwMode="auto">
          <a:xfrm>
            <a:off x="6858000" y="65341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5F79FB7-41ED-4219-8E4A-3A08BAAD315D}" type="slidenum">
              <a:rPr lang="en-US" sz="1400" b="1"/>
              <a:pPr algn="r" eaLnBrk="1" hangingPunct="1"/>
              <a:t>14</a:t>
            </a:fld>
            <a:endParaRPr lang="en-US" sz="1400" b="1"/>
          </a:p>
        </p:txBody>
      </p:sp>
      <p:sp>
        <p:nvSpPr>
          <p:cNvPr id="3075" name="Rectangle 2"/>
          <p:cNvSpPr>
            <a:spLocks noGrp="1" noChangeArrowheads="1"/>
          </p:cNvSpPr>
          <p:nvPr>
            <p:ph type="title" idx="4294967295"/>
          </p:nvPr>
        </p:nvSpPr>
        <p:spPr>
          <a:ln w="12700">
            <a:noFill/>
            <a:miter lim="800000"/>
            <a:headEnd/>
            <a:tailEnd/>
          </a:ln>
        </p:spPr>
        <p:txBody>
          <a:bodyPr/>
          <a:lstStyle/>
          <a:p>
            <a:pPr eaLnBrk="1" hangingPunct="1"/>
            <a:r>
              <a:rPr lang="en-US" sz="4000" dirty="0" smtClean="0"/>
              <a:t>Physical Pathways for Special Sensitivity to Early Context</a:t>
            </a:r>
          </a:p>
        </p:txBody>
      </p:sp>
      <p:sp>
        <p:nvSpPr>
          <p:cNvPr id="3076" name="Rectangle 3"/>
          <p:cNvSpPr>
            <a:spLocks noGrp="1" noChangeArrowheads="1"/>
          </p:cNvSpPr>
          <p:nvPr>
            <p:ph idx="4294967295"/>
          </p:nvPr>
        </p:nvSpPr>
        <p:spPr/>
        <p:txBody>
          <a:bodyPr/>
          <a:lstStyle/>
          <a:p>
            <a:pPr eaLnBrk="1" hangingPunct="1"/>
            <a:r>
              <a:rPr lang="en-US" sz="2800" dirty="0" smtClean="0"/>
              <a:t>Periods of rapid growth; “catch-up” is hard</a:t>
            </a:r>
          </a:p>
          <a:p>
            <a:pPr eaLnBrk="1" hangingPunct="1"/>
            <a:r>
              <a:rPr lang="en-US" sz="2800" dirty="0" smtClean="0"/>
              <a:t>Critical periods for certain skills (e.g., language)</a:t>
            </a:r>
          </a:p>
          <a:p>
            <a:pPr eaLnBrk="1" hangingPunct="1"/>
            <a:r>
              <a:rPr lang="en-US" sz="2800" dirty="0" smtClean="0"/>
              <a:t>Enduring changes to gene expression patterns</a:t>
            </a:r>
            <a:endParaRPr lang="en-US" sz="2400" dirty="0" smtClean="0"/>
          </a:p>
          <a:p>
            <a:pPr eaLnBrk="1" hangingPunct="1"/>
            <a:r>
              <a:rPr lang="en-US" sz="2800" dirty="0" smtClean="0"/>
              <a:t>Exposures at specific developmental periods set </a:t>
            </a:r>
            <a:r>
              <a:rPr lang="en-US" sz="2800" dirty="0"/>
              <a:t>in place behavioral patterns/addictions (e.g. </a:t>
            </a:r>
            <a:r>
              <a:rPr lang="en-US" sz="2800" dirty="0" smtClean="0"/>
              <a:t>smoking, education</a:t>
            </a:r>
            <a:r>
              <a:rPr lang="en-US" sz="2800" dirty="0" smtClean="0">
                <a:sym typeface="Wingdings" panose="05000000000000000000" pitchFamily="2" charset="2"/>
              </a:rPr>
              <a:t> soft skills</a:t>
            </a:r>
            <a:r>
              <a:rPr lang="en-US" sz="2800" dirty="0" smtClean="0"/>
              <a:t>) </a:t>
            </a:r>
            <a:endParaRPr lang="en-US" sz="2800" dirty="0"/>
          </a:p>
          <a:p>
            <a:pPr eaLnBrk="1" hangingPunct="1"/>
            <a:r>
              <a:rPr lang="en-US" sz="2800" dirty="0"/>
              <a:t>Hierarchy of skill development</a:t>
            </a:r>
          </a:p>
          <a:p>
            <a:pPr lvl="1" eaLnBrk="1" hangingPunct="1"/>
            <a:endParaRPr lang="en-US" sz="2400" dirty="0" smtClean="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14</a:t>
            </a:fld>
            <a:endParaRPr lang="en-US"/>
          </a:p>
        </p:txBody>
      </p:sp>
    </p:spTree>
    <p:extLst>
      <p:ext uri="{BB962C8B-B14F-4D97-AF65-F5344CB8AC3E}">
        <p14:creationId xmlns:p14="http://schemas.microsoft.com/office/powerpoint/2010/main" val="2648953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ln w="12700">
            <a:noFill/>
            <a:miter lim="800000"/>
            <a:headEnd/>
            <a:tailEnd/>
          </a:ln>
        </p:spPr>
        <p:txBody>
          <a:bodyPr/>
          <a:lstStyle/>
          <a:p>
            <a:pPr eaLnBrk="1" hangingPunct="1"/>
            <a:r>
              <a:rPr lang="en-US" dirty="0" smtClean="0"/>
              <a:t>Dendritic growth </a:t>
            </a:r>
          </a:p>
        </p:txBody>
      </p:sp>
      <p:sp>
        <p:nvSpPr>
          <p:cNvPr id="4099" name="Rectangle 3"/>
          <p:cNvSpPr>
            <a:spLocks noGrp="1" noChangeArrowheads="1"/>
          </p:cNvSpPr>
          <p:nvPr>
            <p:ph type="body" idx="4294967295"/>
          </p:nvPr>
        </p:nvSpPr>
        <p:spPr>
          <a:xfrm>
            <a:off x="457200" y="1722437"/>
            <a:ext cx="8229600" cy="4906963"/>
          </a:xfrm>
        </p:spPr>
        <p:txBody>
          <a:bodyPr/>
          <a:lstStyle/>
          <a:p>
            <a:pPr eaLnBrk="1" hangingPunct="1">
              <a:lnSpc>
                <a:spcPct val="90000"/>
              </a:lnSpc>
            </a:pPr>
            <a:r>
              <a:rPr lang="en-US" sz="2800" dirty="0" smtClean="0"/>
              <a:t>The major outgrowth of dendrites starts after birth and continues during the first 2-3 years. This phase of the fastest dendritic outgrowth parallels the phase of fast cerebral cortex expansion, which also lasts until about 4 years of age. </a:t>
            </a:r>
          </a:p>
          <a:p>
            <a:pPr eaLnBrk="1" hangingPunct="1">
              <a:lnSpc>
                <a:spcPct val="90000"/>
              </a:lnSpc>
            </a:pPr>
            <a:r>
              <a:rPr lang="en-US" sz="2800" dirty="0" smtClean="0"/>
              <a:t>After 5 years of age, a large </a:t>
            </a:r>
            <a:r>
              <a:rPr lang="en-US" sz="2800" dirty="0" err="1" smtClean="0"/>
              <a:t>interindividual</a:t>
            </a:r>
            <a:r>
              <a:rPr lang="en-US" sz="2800" dirty="0" smtClean="0"/>
              <a:t> variation in dendritic tree size becomes apparent.  </a:t>
            </a:r>
          </a:p>
        </p:txBody>
      </p:sp>
      <p:sp>
        <p:nvSpPr>
          <p:cNvPr id="4100" name="Text Box 4"/>
          <p:cNvSpPr txBox="1">
            <a:spLocks noChangeArrowheads="1"/>
          </p:cNvSpPr>
          <p:nvPr/>
        </p:nvSpPr>
        <p:spPr bwMode="auto">
          <a:xfrm>
            <a:off x="381000" y="6096000"/>
            <a:ext cx="800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Uylings, H.B.M. (2006) Development of the Human Cortex and the Concept of “Critical” or “Sensitive” Periods. </a:t>
            </a:r>
            <a:r>
              <a:rPr lang="en-US" u="sng"/>
              <a:t>Language Learning</a:t>
            </a:r>
            <a:r>
              <a:rPr lang="en-US"/>
              <a:t>, </a:t>
            </a:r>
            <a:r>
              <a:rPr lang="en-US" u="sng"/>
              <a:t>56</a:t>
            </a:r>
            <a:r>
              <a:rPr lang="en-US"/>
              <a:t>, 59-90.</a:t>
            </a:r>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15</a:t>
            </a:fld>
            <a:endParaRPr lang="en-US"/>
          </a:p>
        </p:txBody>
      </p:sp>
    </p:spTree>
    <p:extLst>
      <p:ext uri="{BB962C8B-B14F-4D97-AF65-F5344CB8AC3E}">
        <p14:creationId xmlns:p14="http://schemas.microsoft.com/office/powerpoint/2010/main" val="3115937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ln w="12700">
            <a:noFill/>
            <a:miter lim="800000"/>
            <a:headEnd/>
            <a:tailEnd/>
          </a:ln>
        </p:spPr>
        <p:txBody>
          <a:bodyPr/>
          <a:lstStyle/>
          <a:p>
            <a:pPr eaLnBrk="1" hangingPunct="1"/>
            <a:r>
              <a:rPr lang="en-US" dirty="0" smtClean="0"/>
              <a:t>Human cortical development</a:t>
            </a:r>
          </a:p>
        </p:txBody>
      </p:sp>
      <p:sp>
        <p:nvSpPr>
          <p:cNvPr id="5123" name="Rectangle 3"/>
          <p:cNvSpPr>
            <a:spLocks noGrp="1" noChangeArrowheads="1"/>
          </p:cNvSpPr>
          <p:nvPr>
            <p:ph type="body" idx="4294967295"/>
          </p:nvPr>
        </p:nvSpPr>
        <p:spPr/>
        <p:txBody>
          <a:bodyPr/>
          <a:lstStyle/>
          <a:p>
            <a:pPr eaLnBrk="1" hangingPunct="1"/>
            <a:r>
              <a:rPr lang="en-US" sz="2800" dirty="0" smtClean="0"/>
              <a:t>Critical periods…exist for those functions for which axonal rewiring across a long distance in the brain is necessary. This is virtually impossible after completion of the developmental competition between different axonal systems. </a:t>
            </a:r>
          </a:p>
          <a:p>
            <a:pPr eaLnBrk="1" hangingPunct="1"/>
            <a:r>
              <a:rPr lang="en-US" sz="2800" dirty="0" smtClean="0"/>
              <a:t>Under dramatic circumstances, environmental factors during the first years of life can be quite decisive for the development of language social or other intellectual functions</a:t>
            </a:r>
          </a:p>
        </p:txBody>
      </p:sp>
      <p:sp>
        <p:nvSpPr>
          <p:cNvPr id="5124" name="Text Box 4"/>
          <p:cNvSpPr txBox="1">
            <a:spLocks noChangeArrowheads="1"/>
          </p:cNvSpPr>
          <p:nvPr/>
        </p:nvSpPr>
        <p:spPr bwMode="auto">
          <a:xfrm>
            <a:off x="381000" y="6324600"/>
            <a:ext cx="8763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Uylings, H.B.M. (2006) Development of the Human Cortex and the Concept of “Critical” or “Sensitive” Periods. </a:t>
            </a:r>
            <a:r>
              <a:rPr lang="en-US" sz="1400" u="sng"/>
              <a:t>Language Learning</a:t>
            </a:r>
            <a:r>
              <a:rPr lang="en-US" sz="1400"/>
              <a:t>, </a:t>
            </a:r>
            <a:r>
              <a:rPr lang="en-US" sz="1400" u="sng"/>
              <a:t>56</a:t>
            </a:r>
            <a:r>
              <a:rPr lang="en-US" sz="1400"/>
              <a:t>, 59-90. </a:t>
            </a:r>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16</a:t>
            </a:fld>
            <a:endParaRPr lang="en-US"/>
          </a:p>
        </p:txBody>
      </p:sp>
    </p:spTree>
    <p:extLst>
      <p:ext uri="{BB962C8B-B14F-4D97-AF65-F5344CB8AC3E}">
        <p14:creationId xmlns:p14="http://schemas.microsoft.com/office/powerpoint/2010/main" val="1720139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txBox="1">
            <a:spLocks noGrp="1"/>
          </p:cNvSpPr>
          <p:nvPr/>
        </p:nvSpPr>
        <p:spPr bwMode="auto">
          <a:xfrm>
            <a:off x="6858000" y="65341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5F79FB7-41ED-4219-8E4A-3A08BAAD315D}" type="slidenum">
              <a:rPr lang="en-US" sz="1400" b="1"/>
              <a:pPr algn="r" eaLnBrk="1" hangingPunct="1"/>
              <a:t>17</a:t>
            </a:fld>
            <a:endParaRPr lang="en-US" sz="1400" b="1"/>
          </a:p>
        </p:txBody>
      </p:sp>
      <p:sp>
        <p:nvSpPr>
          <p:cNvPr id="3075" name="Rectangle 2"/>
          <p:cNvSpPr>
            <a:spLocks noGrp="1" noChangeArrowheads="1"/>
          </p:cNvSpPr>
          <p:nvPr>
            <p:ph type="title" idx="4294967295"/>
          </p:nvPr>
        </p:nvSpPr>
        <p:spPr>
          <a:ln w="12700">
            <a:noFill/>
            <a:miter lim="800000"/>
            <a:headEnd/>
            <a:tailEnd/>
          </a:ln>
        </p:spPr>
        <p:txBody>
          <a:bodyPr/>
          <a:lstStyle/>
          <a:p>
            <a:pPr eaLnBrk="1" hangingPunct="1"/>
            <a:r>
              <a:rPr lang="en-US" sz="4000" dirty="0" smtClean="0"/>
              <a:t>(Possible) Socially Defined Sensitive Periods</a:t>
            </a:r>
          </a:p>
        </p:txBody>
      </p:sp>
      <p:sp>
        <p:nvSpPr>
          <p:cNvPr id="3076" name="Rectangle 3"/>
          <p:cNvSpPr>
            <a:spLocks noGrp="1" noChangeArrowheads="1"/>
          </p:cNvSpPr>
          <p:nvPr>
            <p:ph idx="4294967295"/>
          </p:nvPr>
        </p:nvSpPr>
        <p:spPr/>
        <p:txBody>
          <a:bodyPr/>
          <a:lstStyle/>
          <a:p>
            <a:pPr lvl="1"/>
            <a:r>
              <a:rPr lang="en-US" sz="2400" dirty="0" smtClean="0"/>
              <a:t>Age when </a:t>
            </a:r>
            <a:r>
              <a:rPr lang="en-US" sz="2400" dirty="0"/>
              <a:t>you meet and woo your spouse (who will influence your diet, behaviors, material conditions for decades to come)</a:t>
            </a:r>
          </a:p>
          <a:p>
            <a:pPr lvl="1"/>
            <a:r>
              <a:rPr lang="en-US" sz="2400" dirty="0"/>
              <a:t>Departure from school/ Entry into the labor force.</a:t>
            </a:r>
          </a:p>
          <a:p>
            <a:pPr lvl="1"/>
            <a:r>
              <a:rPr lang="en-US" sz="2400" dirty="0"/>
              <a:t>Departure of children from the household or from dependence</a:t>
            </a:r>
          </a:p>
          <a:p>
            <a:pPr lvl="1"/>
            <a:r>
              <a:rPr lang="en-US" sz="2400" dirty="0"/>
              <a:t>Retirement</a:t>
            </a:r>
          </a:p>
          <a:p>
            <a:pPr lvl="1"/>
            <a:r>
              <a:rPr lang="en-US" sz="2400" dirty="0" smtClean="0"/>
              <a:t>Bereavement</a:t>
            </a:r>
            <a:endParaRPr lang="en-US" sz="2400" dirty="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17</a:t>
            </a:fld>
            <a:endParaRPr lang="en-US"/>
          </a:p>
        </p:txBody>
      </p:sp>
    </p:spTree>
    <p:extLst>
      <p:ext uri="{BB962C8B-B14F-4D97-AF65-F5344CB8AC3E}">
        <p14:creationId xmlns:p14="http://schemas.microsoft.com/office/powerpoint/2010/main" val="1849765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txBox="1">
            <a:spLocks noGrp="1"/>
          </p:cNvSpPr>
          <p:nvPr/>
        </p:nvSpPr>
        <p:spPr bwMode="auto">
          <a:xfrm>
            <a:off x="6858000" y="65341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5F79FB7-41ED-4219-8E4A-3A08BAAD315D}" type="slidenum">
              <a:rPr lang="en-US" sz="1400" b="1"/>
              <a:pPr algn="r" eaLnBrk="1" hangingPunct="1"/>
              <a:t>18</a:t>
            </a:fld>
            <a:endParaRPr lang="en-US" sz="1400" b="1"/>
          </a:p>
        </p:txBody>
      </p:sp>
      <p:sp>
        <p:nvSpPr>
          <p:cNvPr id="3075" name="Rectangle 2"/>
          <p:cNvSpPr>
            <a:spLocks noGrp="1" noChangeArrowheads="1"/>
          </p:cNvSpPr>
          <p:nvPr>
            <p:ph type="title" idx="4294967295"/>
          </p:nvPr>
        </p:nvSpPr>
        <p:spPr>
          <a:ln w="12700">
            <a:noFill/>
            <a:miter lim="800000"/>
            <a:headEnd/>
            <a:tailEnd/>
          </a:ln>
        </p:spPr>
        <p:txBody>
          <a:bodyPr/>
          <a:lstStyle/>
          <a:p>
            <a:pPr eaLnBrk="1" hangingPunct="1"/>
            <a:r>
              <a:rPr lang="en-US" sz="4000" dirty="0" smtClean="0"/>
              <a:t>Bereavement as a Sensitive Period</a:t>
            </a:r>
          </a:p>
        </p:txBody>
      </p:sp>
      <p:sp>
        <p:nvSpPr>
          <p:cNvPr id="3076" name="Rectangle 3"/>
          <p:cNvSpPr>
            <a:spLocks noGrp="1" noChangeArrowheads="1"/>
          </p:cNvSpPr>
          <p:nvPr>
            <p:ph idx="4294967295"/>
          </p:nvPr>
        </p:nvSpPr>
        <p:spPr>
          <a:xfrm>
            <a:off x="6198079" y="1676400"/>
            <a:ext cx="2819400" cy="3505200"/>
          </a:xfrm>
        </p:spPr>
        <p:txBody>
          <a:bodyPr/>
          <a:lstStyle/>
          <a:p>
            <a:pPr marL="0" lvl="1" indent="0">
              <a:buNone/>
            </a:pPr>
            <a:r>
              <a:rPr lang="en-US" sz="2400" dirty="0" smtClean="0"/>
              <a:t>In a large UK cohort of older adults with preexisting CVD, there was lower uptake of cardiovascular care and reduced medication coverage in the year leading up to bereavement. </a:t>
            </a:r>
          </a:p>
          <a:p>
            <a:pPr marL="0" lvl="1" indent="0">
              <a:buNone/>
            </a:pPr>
            <a:r>
              <a:rPr lang="en-US" sz="1400" dirty="0" smtClean="0"/>
              <a:t>Shah et al Circulation 2013</a:t>
            </a:r>
            <a:endParaRPr lang="en-US" sz="1400" dirty="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18</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5991225"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1003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ln w="12700">
            <a:noFill/>
            <a:miter lim="800000"/>
            <a:headEnd/>
            <a:tailEnd/>
          </a:ln>
        </p:spPr>
        <p:txBody>
          <a:bodyPr/>
          <a:lstStyle/>
          <a:p>
            <a:pPr eaLnBrk="1" hangingPunct="1"/>
            <a:r>
              <a:rPr lang="en-US" sz="4000" dirty="0" smtClean="0">
                <a:solidFill>
                  <a:srgbClr val="0070C0"/>
                </a:solidFill>
              </a:rPr>
              <a:t>Giving up on grown-ups: Is there any “return” to investing in adults?</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00199"/>
            <a:ext cx="5257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393" y="5657671"/>
            <a:ext cx="8458200" cy="1200329"/>
          </a:xfrm>
          <a:prstGeom prst="rect">
            <a:avLst/>
          </a:prstGeom>
        </p:spPr>
        <p:txBody>
          <a:bodyPr wrap="square">
            <a:spAutoFit/>
          </a:bodyPr>
          <a:lstStyle/>
          <a:p>
            <a:r>
              <a:rPr lang="en-US" sz="2400" dirty="0" smtClean="0"/>
              <a:t>Investments </a:t>
            </a:r>
            <a:r>
              <a:rPr lang="en-US" sz="2400" dirty="0"/>
              <a:t>were initially set to be equal across all ages. r represents the cost of the funds. </a:t>
            </a:r>
            <a:r>
              <a:rPr lang="en-US" sz="2400" dirty="0" smtClean="0"/>
              <a:t>Reproduced from Knudson, data </a:t>
            </a:r>
            <a:r>
              <a:rPr lang="en-US" sz="2400" dirty="0"/>
              <a:t>are from Cunha </a:t>
            </a:r>
            <a:r>
              <a:rPr lang="en-US" sz="2400" i="1" dirty="0"/>
              <a:t>et al.</a:t>
            </a:r>
            <a:r>
              <a:rPr lang="en-US" sz="2400" dirty="0"/>
              <a:t> </a:t>
            </a:r>
          </a:p>
        </p:txBody>
      </p:sp>
      <p:sp>
        <p:nvSpPr>
          <p:cNvPr id="3" name="Rectangle 2"/>
          <p:cNvSpPr/>
          <p:nvPr/>
        </p:nvSpPr>
        <p:spPr>
          <a:xfrm>
            <a:off x="5410200" y="1598022"/>
            <a:ext cx="3505200" cy="4154984"/>
          </a:xfrm>
          <a:prstGeom prst="rect">
            <a:avLst/>
          </a:prstGeom>
        </p:spPr>
        <p:txBody>
          <a:bodyPr wrap="square">
            <a:spAutoFit/>
          </a:bodyPr>
          <a:lstStyle/>
          <a:p>
            <a:r>
              <a:rPr lang="en-US" sz="2400" dirty="0"/>
              <a:t>Rates of return to investment in human capital as function of age when the investment was initiated. Data from a life cycle model of dynamic human capital accumulation with multiple periods and credit constraints. </a:t>
            </a:r>
          </a:p>
        </p:txBody>
      </p:sp>
      <p:sp>
        <p:nvSpPr>
          <p:cNvPr id="4" name="Slide Number Placeholder 3"/>
          <p:cNvSpPr>
            <a:spLocks noGrp="1"/>
          </p:cNvSpPr>
          <p:nvPr>
            <p:ph type="sldNum" sz="quarter" idx="12"/>
          </p:nvPr>
        </p:nvSpPr>
        <p:spPr/>
        <p:txBody>
          <a:bodyPr/>
          <a:lstStyle/>
          <a:p>
            <a:pPr>
              <a:defRPr/>
            </a:pPr>
            <a:fld id="{AD20FD3C-1ED2-4B40-BFF9-732E574685C3}" type="slidenum">
              <a:rPr lang="en-US" smtClean="0"/>
              <a:pPr>
                <a:defRPr/>
              </a:pPr>
              <a:t>19</a:t>
            </a:fld>
            <a:endParaRPr lang="en-US"/>
          </a:p>
        </p:txBody>
      </p:sp>
    </p:spTree>
    <p:extLst>
      <p:ext uri="{BB962C8B-B14F-4D97-AF65-F5344CB8AC3E}">
        <p14:creationId xmlns:p14="http://schemas.microsoft.com/office/powerpoint/2010/main" val="3811952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ck Arc 1"/>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3" name="Block Arc 2"/>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4" name="Group 96"/>
          <p:cNvGrpSpPr>
            <a:grpSpLocks/>
          </p:cNvGrpSpPr>
          <p:nvPr/>
        </p:nvGrpSpPr>
        <p:grpSpPr bwMode="auto">
          <a:xfrm>
            <a:off x="2941638" y="3546475"/>
            <a:ext cx="3144837" cy="3305175"/>
            <a:chOff x="3017367" y="3759796"/>
            <a:chExt cx="3144656" cy="3304620"/>
          </a:xfrm>
        </p:grpSpPr>
        <p:sp>
          <p:nvSpPr>
            <p:cNvPr id="5" name="Chord 4"/>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6" name="Straight Connector 5"/>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35063" y="5075238"/>
            <a:ext cx="6753225" cy="1327150"/>
            <a:chOff x="800100" y="2562225"/>
            <a:chExt cx="5486400" cy="707021"/>
          </a:xfrm>
        </p:grpSpPr>
        <p:sp>
          <p:nvSpPr>
            <p:cNvPr id="8" name="Rectangle 7"/>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9" name="Straight Connector 8"/>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11"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grpSp>
        <p:nvGrpSpPr>
          <p:cNvPr id="15" name="Group 81"/>
          <p:cNvGrpSpPr>
            <a:grpSpLocks/>
          </p:cNvGrpSpPr>
          <p:nvPr/>
        </p:nvGrpSpPr>
        <p:grpSpPr bwMode="auto">
          <a:xfrm>
            <a:off x="5748338" y="1990725"/>
            <a:ext cx="2709862" cy="1149350"/>
            <a:chOff x="4629150" y="152401"/>
            <a:chExt cx="2295526" cy="962024"/>
          </a:xfrm>
        </p:grpSpPr>
        <p:sp>
          <p:nvSpPr>
            <p:cNvPr id="16" name="Left Arrow Callout 15"/>
            <p:cNvSpPr/>
            <p:nvPr/>
          </p:nvSpPr>
          <p:spPr>
            <a:xfrm>
              <a:off x="4629150" y="152401"/>
              <a:ext cx="2295526" cy="833134"/>
            </a:xfrm>
            <a:prstGeom prst="leftArrowCallout">
              <a:avLst>
                <a:gd name="adj1" fmla="val 20842"/>
                <a:gd name="adj2" fmla="val 25960"/>
                <a:gd name="adj3" fmla="val 25000"/>
                <a:gd name="adj4" fmla="val 81234"/>
              </a:avLst>
            </a:prstGeom>
            <a:solidFill>
              <a:srgbClr val="99CCFF"/>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sp>
          <p:nvSpPr>
            <p:cNvPr id="17" name="TextBox 30"/>
            <p:cNvSpPr txBox="1"/>
            <p:nvPr/>
          </p:nvSpPr>
          <p:spPr>
            <a:xfrm>
              <a:off x="5058132" y="181634"/>
              <a:ext cx="1866544" cy="93279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Policies to promote child </a:t>
              </a:r>
            </a:p>
            <a:p>
              <a:pPr algn="ctr">
                <a:defRPr/>
              </a:pP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youth development </a:t>
              </a:r>
            </a:p>
            <a:p>
              <a:pPr algn="ctr">
                <a:defRPr/>
              </a:pP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education, infancy </a:t>
              </a:r>
              <a:endParaRPr kumimoji="1" lang="en-US" sz="12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r>
                <a:rPr kumimoji="1" lang="en-US" sz="12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through </a:t>
              </a: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college</a:t>
              </a:r>
              <a:endParaRPr lang="en-US" sz="12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endParaRPr lang="en-US" sz="1300" dirty="0">
                <a:solidFill>
                  <a:srgbClr val="002060"/>
                </a:solidFill>
                <a:latin typeface="Arial Narrow" pitchFamily="34" charset="0"/>
              </a:endParaRPr>
            </a:p>
          </p:txBody>
        </p:sp>
      </p:grpSp>
      <p:grpSp>
        <p:nvGrpSpPr>
          <p:cNvPr id="18" name="Group 82"/>
          <p:cNvGrpSpPr>
            <a:grpSpLocks/>
          </p:cNvGrpSpPr>
          <p:nvPr/>
        </p:nvGrpSpPr>
        <p:grpSpPr bwMode="auto">
          <a:xfrm>
            <a:off x="5897563" y="3468688"/>
            <a:ext cx="2789237" cy="890587"/>
            <a:chOff x="4676775" y="1352550"/>
            <a:chExt cx="2743200" cy="752475"/>
          </a:xfrm>
        </p:grpSpPr>
        <p:sp>
          <p:nvSpPr>
            <p:cNvPr id="19" name="Left Arrow Callout 18"/>
            <p:cNvSpPr/>
            <p:nvPr/>
          </p:nvSpPr>
          <p:spPr>
            <a:xfrm>
              <a:off x="4676775" y="1352550"/>
              <a:ext cx="2743200" cy="752475"/>
            </a:xfrm>
            <a:prstGeom prst="leftArrowCallout">
              <a:avLst>
                <a:gd name="adj1" fmla="val 30670"/>
                <a:gd name="adj2" fmla="val 34469"/>
                <a:gd name="adj3" fmla="val 36137"/>
                <a:gd name="adj4" fmla="val 81569"/>
              </a:avLst>
            </a:prstGeom>
            <a:solidFill>
              <a:srgbClr val="3399FF"/>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sp>
          <p:nvSpPr>
            <p:cNvPr id="20" name="TextBox 32"/>
            <p:cNvSpPr txBox="1"/>
            <p:nvPr/>
          </p:nvSpPr>
          <p:spPr>
            <a:xfrm>
              <a:off x="5206055" y="1380717"/>
              <a:ext cx="2184256" cy="696141"/>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Policies to promote healthier </a:t>
              </a:r>
            </a:p>
            <a:p>
              <a:pPr algn="ctr">
                <a:defRPr/>
              </a:pP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homes, neighborhoods, </a:t>
              </a:r>
              <a:endParaRPr kumimoji="1" lang="en-US" sz="12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r>
                <a:rPr kumimoji="1" lang="en-US" sz="12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schools </a:t>
              </a: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workplaces</a:t>
              </a:r>
              <a:endParaRPr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endParaRPr lang="en-US" sz="1300" b="1" dirty="0">
                <a:solidFill>
                  <a:srgbClr val="002060"/>
                </a:solidFill>
                <a:latin typeface="Arial Narrow" pitchFamily="34" charset="0"/>
              </a:endParaRPr>
            </a:p>
          </p:txBody>
        </p:sp>
      </p:grpSp>
      <p:grpSp>
        <p:nvGrpSpPr>
          <p:cNvPr id="21" name="Group 83"/>
          <p:cNvGrpSpPr>
            <a:grpSpLocks/>
          </p:cNvGrpSpPr>
          <p:nvPr/>
        </p:nvGrpSpPr>
        <p:grpSpPr bwMode="auto">
          <a:xfrm>
            <a:off x="381000" y="2119313"/>
            <a:ext cx="2803525" cy="1112837"/>
            <a:chOff x="0" y="238125"/>
            <a:chExt cx="2362201" cy="1066800"/>
          </a:xfrm>
        </p:grpSpPr>
        <p:sp>
          <p:nvSpPr>
            <p:cNvPr id="22" name="Right Arrow Callout 21"/>
            <p:cNvSpPr/>
            <p:nvPr/>
          </p:nvSpPr>
          <p:spPr>
            <a:xfrm>
              <a:off x="76244" y="238125"/>
              <a:ext cx="2285957" cy="905486"/>
            </a:xfrm>
            <a:prstGeom prst="rightArrowCallout">
              <a:avLst>
                <a:gd name="adj1" fmla="val 23462"/>
                <a:gd name="adj2" fmla="val 26417"/>
                <a:gd name="adj3" fmla="val 25000"/>
                <a:gd name="adj4" fmla="val 82503"/>
              </a:avLst>
            </a:prstGeom>
            <a:solidFill>
              <a:srgbClr val="99CCFF"/>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sp>
          <p:nvSpPr>
            <p:cNvPr id="23" name="TextBox 36"/>
            <p:cNvSpPr txBox="1"/>
            <p:nvPr/>
          </p:nvSpPr>
          <p:spPr>
            <a:xfrm>
              <a:off x="0" y="334000"/>
              <a:ext cx="2038502" cy="970925"/>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Policies to promote economic development, reduce poverty</a:t>
              </a:r>
              <a:r>
                <a:rPr kumimoji="1" lang="en-US" sz="12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algn="ctr">
                <a:defRPr/>
              </a:pPr>
              <a:r>
                <a:rPr kumimoji="1" lang="en-US" sz="12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reduce racial segregation</a:t>
              </a:r>
              <a:endParaRPr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5" name="Text Box 21"/>
          <p:cNvSpPr txBox="1">
            <a:spLocks noChangeArrowheads="1"/>
          </p:cNvSpPr>
          <p:nvPr/>
        </p:nvSpPr>
        <p:spPr bwMode="ltGray">
          <a:xfrm>
            <a:off x="533400" y="6402388"/>
            <a:ext cx="8153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kumimoji="1" lang="en-US" altLang="en-US" sz="1200">
                <a:solidFill>
                  <a:srgbClr val="FFFFFF"/>
                </a:solidFill>
              </a:rPr>
              <a:t>Adapted from Robert Wood Johnson Foundation Commission to Build a Healthier America | www.commissiononhealth.org</a:t>
            </a:r>
          </a:p>
        </p:txBody>
      </p:sp>
      <p:sp>
        <p:nvSpPr>
          <p:cNvPr id="26" name="TextBox 25"/>
          <p:cNvSpPr txBox="1">
            <a:spLocks noChangeArrowheads="1"/>
          </p:cNvSpPr>
          <p:nvPr/>
        </p:nvSpPr>
        <p:spPr bwMode="auto">
          <a:xfrm>
            <a:off x="1117600" y="5075238"/>
            <a:ext cx="6786563" cy="369332"/>
          </a:xfrm>
          <a:prstGeom prst="rect">
            <a:avLst/>
          </a:prstGeom>
          <a:solidFill>
            <a:srgbClr val="FF0000"/>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smtClean="0">
                <a:solidFill>
                  <a:prstClr val="white"/>
                </a:solidFill>
              </a:rPr>
              <a:t>Biology and interactions </a:t>
            </a:r>
            <a:r>
              <a:rPr lang="en-US" altLang="en-US" b="1" dirty="0">
                <a:solidFill>
                  <a:prstClr val="white"/>
                </a:solidFill>
              </a:rPr>
              <a:t>between </a:t>
            </a:r>
            <a:r>
              <a:rPr lang="en-US" altLang="en-US" b="1" dirty="0" smtClean="0">
                <a:solidFill>
                  <a:prstClr val="white"/>
                </a:solidFill>
              </a:rPr>
              <a:t>biology &amp; </a:t>
            </a:r>
            <a:r>
              <a:rPr lang="en-US" altLang="en-US" b="1" dirty="0">
                <a:solidFill>
                  <a:prstClr val="white"/>
                </a:solidFill>
              </a:rPr>
              <a:t>experiences</a:t>
            </a:r>
          </a:p>
        </p:txBody>
      </p:sp>
      <p:sp>
        <p:nvSpPr>
          <p:cNvPr id="27" name="Title 26"/>
          <p:cNvSpPr>
            <a:spLocks noGrp="1"/>
          </p:cNvSpPr>
          <p:nvPr>
            <p:ph type="title"/>
          </p:nvPr>
        </p:nvSpPr>
        <p:spPr>
          <a:xfrm>
            <a:off x="464361" y="304800"/>
            <a:ext cx="8229600" cy="1143000"/>
          </a:xfrm>
        </p:spPr>
        <p:txBody>
          <a:bodyPr/>
          <a:lstStyle/>
          <a:p>
            <a:pPr>
              <a:lnSpc>
                <a:spcPct val="85000"/>
              </a:lnSpc>
              <a:defRPr/>
            </a:pPr>
            <a:r>
              <a:rPr lang="en-US" dirty="0" smtClean="0"/>
              <a:t>Where </a:t>
            </a:r>
            <a:r>
              <a:rPr lang="en-US" dirty="0"/>
              <a:t>are we in the class</a:t>
            </a:r>
            <a:r>
              <a:rPr lang="en-US" dirty="0" smtClean="0"/>
              <a:t>?</a:t>
            </a:r>
            <a:endParaRPr lang="en-US" dirty="0">
              <a:solidFill>
                <a:schemeClr val="bg1"/>
              </a:solidFill>
            </a:endParaRPr>
          </a:p>
        </p:txBody>
      </p:sp>
    </p:spTree>
    <p:extLst>
      <p:ext uri="{BB962C8B-B14F-4D97-AF65-F5344CB8AC3E}">
        <p14:creationId xmlns:p14="http://schemas.microsoft.com/office/powerpoint/2010/main" val="1080216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Mechanisms</a:t>
            </a:r>
            <a:endParaRPr lang="en-US" dirty="0"/>
          </a:p>
        </p:txBody>
      </p:sp>
      <p:sp>
        <p:nvSpPr>
          <p:cNvPr id="3" name="Content Placeholder 2"/>
          <p:cNvSpPr>
            <a:spLocks noGrp="1"/>
          </p:cNvSpPr>
          <p:nvPr>
            <p:ph idx="1"/>
          </p:nvPr>
        </p:nvSpPr>
        <p:spPr/>
        <p:txBody>
          <a:bodyPr/>
          <a:lstStyle/>
          <a:p>
            <a:r>
              <a:rPr lang="en-US" sz="2800" dirty="0" smtClean="0"/>
              <a:t>Preliminaries</a:t>
            </a:r>
          </a:p>
          <a:p>
            <a:r>
              <a:rPr lang="en-US" sz="2800" dirty="0">
                <a:solidFill>
                  <a:srgbClr val="FF0000"/>
                </a:solidFill>
              </a:rPr>
              <a:t>Where do genetics fit in?</a:t>
            </a:r>
          </a:p>
          <a:p>
            <a:r>
              <a:rPr lang="en-US" sz="2800" dirty="0" smtClean="0"/>
              <a:t>Behaviors</a:t>
            </a:r>
            <a:r>
              <a:rPr lang="en-US" sz="2800" dirty="0"/>
              <a:t>, including use of medical </a:t>
            </a:r>
            <a:r>
              <a:rPr lang="en-US" sz="2800" dirty="0" smtClean="0"/>
              <a:t>care</a:t>
            </a:r>
          </a:p>
          <a:p>
            <a:r>
              <a:rPr lang="en-US" sz="2800" dirty="0" smtClean="0"/>
              <a:t>Direct toxic exposures</a:t>
            </a:r>
          </a:p>
          <a:p>
            <a:r>
              <a:rPr lang="en-US" sz="2800" dirty="0" smtClean="0"/>
              <a:t>Stress mediated pathways</a:t>
            </a:r>
          </a:p>
          <a:p>
            <a:r>
              <a:rPr lang="en-US" sz="2800" dirty="0" smtClean="0"/>
              <a:t>Major controversies or uncertainties</a:t>
            </a:r>
          </a:p>
          <a:p>
            <a:pPr lvl="1"/>
            <a:r>
              <a:rPr lang="en-US" sz="2400" dirty="0" err="1"/>
              <a:t>Lifecourse</a:t>
            </a:r>
            <a:r>
              <a:rPr lang="en-US" sz="2400" dirty="0"/>
              <a:t>/sensitive periods</a:t>
            </a:r>
          </a:p>
          <a:p>
            <a:pPr lvl="1"/>
            <a:r>
              <a:rPr lang="en-US" sz="2400" dirty="0"/>
              <a:t>Qualitative interactions/dandelion vs orchid</a:t>
            </a:r>
          </a:p>
          <a:p>
            <a:pPr lvl="1"/>
            <a:r>
              <a:rPr lang="en-US" sz="2400" dirty="0"/>
              <a:t>Role of genetics</a:t>
            </a:r>
          </a:p>
          <a:p>
            <a:pPr marL="0" indent="0">
              <a:buNone/>
            </a:pPr>
            <a:endParaRPr lang="en-US" sz="2800" dirty="0" smtClean="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20</a:t>
            </a:fld>
            <a:endParaRPr lang="en-US"/>
          </a:p>
        </p:txBody>
      </p:sp>
    </p:spTree>
    <p:extLst>
      <p:ext uri="{BB962C8B-B14F-4D97-AF65-F5344CB8AC3E}">
        <p14:creationId xmlns:p14="http://schemas.microsoft.com/office/powerpoint/2010/main" val="4108875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Where do genetics fit in?</a:t>
            </a:r>
            <a:endParaRPr lang="en-US" dirty="0"/>
          </a:p>
        </p:txBody>
      </p:sp>
      <p:sp>
        <p:nvSpPr>
          <p:cNvPr id="4" name="Content Placeholder 3"/>
          <p:cNvSpPr>
            <a:spLocks noGrp="1"/>
          </p:cNvSpPr>
          <p:nvPr>
            <p:ph idx="1"/>
          </p:nvPr>
        </p:nvSpPr>
        <p:spPr>
          <a:xfrm>
            <a:off x="152400" y="1524000"/>
            <a:ext cx="8991600" cy="5334000"/>
          </a:xfrm>
        </p:spPr>
        <p:txBody>
          <a:bodyPr/>
          <a:lstStyle/>
          <a:p>
            <a:pPr marL="173038" indent="-173038"/>
            <a:r>
              <a:rPr lang="en-US" sz="2400" dirty="0">
                <a:sym typeface="Wingdings" panose="05000000000000000000" pitchFamily="2" charset="2"/>
              </a:rPr>
              <a:t>Gene </a:t>
            </a:r>
            <a:r>
              <a:rPr lang="en-US" sz="2400" i="1" dirty="0">
                <a:sym typeface="Wingdings" panose="05000000000000000000" pitchFamily="2" charset="2"/>
              </a:rPr>
              <a:t>expression</a:t>
            </a:r>
            <a:r>
              <a:rPr lang="en-US" sz="2400" dirty="0">
                <a:sym typeface="Wingdings" panose="05000000000000000000" pitchFamily="2" charset="2"/>
              </a:rPr>
              <a:t> probably central to explanations of disparities</a:t>
            </a:r>
            <a:endParaRPr lang="en-US" sz="2400" dirty="0"/>
          </a:p>
          <a:p>
            <a:pPr marL="173038" indent="-173038"/>
            <a:r>
              <a:rPr lang="en-US" sz="2400" dirty="0" smtClean="0"/>
              <a:t>Genetic code cannot </a:t>
            </a:r>
            <a:r>
              <a:rPr lang="en-US" sz="2400" i="1" dirty="0" smtClean="0"/>
              <a:t>mediate</a:t>
            </a:r>
            <a:r>
              <a:rPr lang="en-US" sz="2400" dirty="0" smtClean="0"/>
              <a:t> health disparities, because this would imply that race/SES/place influences genetic code (draw the DAG to see what an unlikely claim this is). </a:t>
            </a:r>
          </a:p>
          <a:p>
            <a:pPr marL="173038" indent="-173038"/>
            <a:r>
              <a:rPr lang="en-US" sz="2400" dirty="0" smtClean="0"/>
              <a:t>Usually when people say genetics “mediate” health disparities, they mean “confound”: they hypothesize genes that cause people to be low SES also cause worse health, or that racial/ethnic groups have different frequencies of genetic polymorphisms linked to disease. </a:t>
            </a:r>
            <a:r>
              <a:rPr lang="en-US" sz="2800" dirty="0" smtClean="0"/>
              <a:t> </a:t>
            </a:r>
          </a:p>
          <a:p>
            <a:pPr marL="173038" indent="-173038"/>
            <a:r>
              <a:rPr lang="en-US" sz="2400" dirty="0" smtClean="0"/>
              <a:t>Evidence for this is, for most complex disorders, largely speculative. Few identified genes have large effects.  Rarely major MAF differences that could account for disease differences.</a:t>
            </a:r>
            <a:endParaRPr lang="en-US" sz="2400" dirty="0" smtClean="0">
              <a:solidFill>
                <a:srgbClr val="FF0000"/>
              </a:solidFill>
            </a:endParaRPr>
          </a:p>
          <a:p>
            <a:pPr lvl="1"/>
            <a:endParaRPr lang="en-US" sz="1600" dirty="0" smtClean="0"/>
          </a:p>
          <a:p>
            <a:endParaRPr lang="en-US" sz="2400" dirty="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21</a:t>
            </a:fld>
            <a:endParaRPr lang="en-US" dirty="0"/>
          </a:p>
        </p:txBody>
      </p:sp>
    </p:spTree>
    <p:extLst>
      <p:ext uri="{BB962C8B-B14F-4D97-AF65-F5344CB8AC3E}">
        <p14:creationId xmlns:p14="http://schemas.microsoft.com/office/powerpoint/2010/main" val="108190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04" y="228600"/>
            <a:ext cx="8692896" cy="3535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624991" y="4724400"/>
            <a:ext cx="5262979" cy="954107"/>
          </a:xfrm>
          <a:prstGeom prst="rect">
            <a:avLst/>
          </a:prstGeom>
          <a:noFill/>
          <a:ln>
            <a:solidFill>
              <a:schemeClr val="accent1"/>
            </a:solidFill>
          </a:ln>
        </p:spPr>
        <p:txBody>
          <a:bodyPr wrap="none" rtlCol="0">
            <a:spAutoFit/>
          </a:bodyPr>
          <a:lstStyle/>
          <a:p>
            <a:pPr algn="ctr"/>
            <a:r>
              <a:rPr lang="en-US" sz="2800" b="1" dirty="0" smtClean="0"/>
              <a:t>APOL-1 and risk of albuminuria in </a:t>
            </a:r>
          </a:p>
          <a:p>
            <a:pPr algn="ctr"/>
            <a:r>
              <a:rPr lang="en-US" sz="2800" b="1" dirty="0" smtClean="0"/>
              <a:t>African Americans </a:t>
            </a:r>
            <a:endParaRPr lang="en-US" sz="2800" b="1" dirty="0"/>
          </a:p>
        </p:txBody>
      </p:sp>
    </p:spTree>
    <p:extLst>
      <p:ext uri="{BB962C8B-B14F-4D97-AF65-F5344CB8AC3E}">
        <p14:creationId xmlns:p14="http://schemas.microsoft.com/office/powerpoint/2010/main" val="3821731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Apolipoprotein</a:t>
            </a:r>
            <a:r>
              <a:rPr lang="en-US" dirty="0" smtClean="0"/>
              <a:t> L1</a:t>
            </a:r>
            <a:endParaRPr lang="en-US" dirty="0"/>
          </a:p>
        </p:txBody>
      </p:sp>
      <p:sp>
        <p:nvSpPr>
          <p:cNvPr id="3" name="Content Placeholder 2"/>
          <p:cNvSpPr>
            <a:spLocks noGrp="1"/>
          </p:cNvSpPr>
          <p:nvPr>
            <p:ph idx="1"/>
          </p:nvPr>
        </p:nvSpPr>
        <p:spPr>
          <a:xfrm>
            <a:off x="609600" y="1676400"/>
            <a:ext cx="7772400" cy="4571999"/>
          </a:xfrm>
        </p:spPr>
        <p:txBody>
          <a:bodyPr>
            <a:normAutofit fontScale="25000" lnSpcReduction="20000"/>
          </a:bodyPr>
          <a:lstStyle/>
          <a:p>
            <a:r>
              <a:rPr lang="en-US" sz="8000" dirty="0" err="1"/>
              <a:t>Apolipoprotein</a:t>
            </a:r>
            <a:r>
              <a:rPr lang="en-US" sz="8000" dirty="0"/>
              <a:t> L1 (APOL1 ) is a minor </a:t>
            </a:r>
            <a:r>
              <a:rPr lang="en-US" sz="8000" dirty="0" err="1"/>
              <a:t>apoprotein</a:t>
            </a:r>
            <a:r>
              <a:rPr lang="en-US" sz="8000" dirty="0"/>
              <a:t> component of </a:t>
            </a:r>
            <a:r>
              <a:rPr lang="en-US" sz="8000" dirty="0" smtClean="0"/>
              <a:t>HDL cholesterol,  </a:t>
            </a:r>
            <a:r>
              <a:rPr lang="en-US" sz="8000" dirty="0"/>
              <a:t>found in vascular endothelium, liver, heart, lung, </a:t>
            </a:r>
            <a:r>
              <a:rPr lang="en-US" sz="8000" dirty="0" smtClean="0"/>
              <a:t>placenta,</a:t>
            </a:r>
            <a:r>
              <a:rPr lang="en-US" sz="8000" baseline="30000" dirty="0"/>
              <a:t> </a:t>
            </a:r>
            <a:r>
              <a:rPr lang="en-US" sz="8000" dirty="0" err="1" smtClean="0"/>
              <a:t>podocytes</a:t>
            </a:r>
            <a:r>
              <a:rPr lang="en-US" sz="8000" dirty="0"/>
              <a:t>, proximal tubules, and arterial cells</a:t>
            </a:r>
            <a:r>
              <a:rPr lang="en-US" sz="8000" dirty="0" smtClean="0"/>
              <a:t>. </a:t>
            </a:r>
          </a:p>
          <a:p>
            <a:endParaRPr lang="en-US" sz="8000" dirty="0"/>
          </a:p>
          <a:p>
            <a:r>
              <a:rPr lang="en-US" sz="8000" dirty="0" smtClean="0"/>
              <a:t>Although </a:t>
            </a:r>
            <a:r>
              <a:rPr lang="en-US" sz="8000" dirty="0"/>
              <a:t>its intracellular function has not been elucidated, APOL1 circulating in plasma has the ability to kill the trypanosome </a:t>
            </a:r>
            <a:r>
              <a:rPr lang="en-US" sz="8000" dirty="0" smtClean="0"/>
              <a:t>that causes sleeping sickness.</a:t>
            </a:r>
          </a:p>
          <a:p>
            <a:endParaRPr lang="en-US" sz="8000" dirty="0"/>
          </a:p>
          <a:p>
            <a:r>
              <a:rPr lang="en-US" sz="8000" dirty="0" smtClean="0"/>
              <a:t>Two coding </a:t>
            </a:r>
            <a:r>
              <a:rPr lang="en-US" sz="8000" dirty="0"/>
              <a:t>sequence variants in APOL1 </a:t>
            </a:r>
            <a:r>
              <a:rPr lang="en-US" sz="8000" dirty="0" smtClean="0"/>
              <a:t>were identified by looking at variation in genetic ancestry in African Americans with kidney disease. </a:t>
            </a:r>
          </a:p>
          <a:p>
            <a:endParaRPr lang="en-US" sz="8000" dirty="0"/>
          </a:p>
          <a:p>
            <a:r>
              <a:rPr lang="en-US" sz="8000" dirty="0" smtClean="0"/>
              <a:t>People </a:t>
            </a:r>
            <a:r>
              <a:rPr lang="en-US" sz="8000" dirty="0"/>
              <a:t>who have at least one copy of either the G1 or G2 variant are resistant to infection by trypanosomes, but people who have two copies of either variant are at an increased risk of developing a non-diabetic kidney disease.</a:t>
            </a:r>
          </a:p>
          <a:p>
            <a:endParaRPr lang="en-US" dirty="0"/>
          </a:p>
        </p:txBody>
      </p:sp>
    </p:spTree>
    <p:extLst>
      <p:ext uri="{BB962C8B-B14F-4D97-AF65-F5344CB8AC3E}">
        <p14:creationId xmlns:p14="http://schemas.microsoft.com/office/powerpoint/2010/main" val="59625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question</a:t>
            </a:r>
            <a:endParaRPr lang="en-US" dirty="0"/>
          </a:p>
        </p:txBody>
      </p:sp>
      <p:sp>
        <p:nvSpPr>
          <p:cNvPr id="3" name="Content Placeholder 2"/>
          <p:cNvSpPr>
            <a:spLocks noGrp="1"/>
          </p:cNvSpPr>
          <p:nvPr>
            <p:ph idx="1"/>
          </p:nvPr>
        </p:nvSpPr>
        <p:spPr>
          <a:xfrm>
            <a:off x="152400" y="1295400"/>
            <a:ext cx="7848600" cy="4525963"/>
          </a:xfrm>
        </p:spPr>
        <p:txBody>
          <a:bodyPr>
            <a:normAutofit lnSpcReduction="10000"/>
          </a:bodyPr>
          <a:lstStyle/>
          <a:p>
            <a:pPr marL="411480" lvl="1" indent="0">
              <a:buNone/>
            </a:pPr>
            <a:endParaRPr lang="en-US" dirty="0" smtClean="0"/>
          </a:p>
          <a:p>
            <a:pPr marL="411480" lvl="1" indent="0">
              <a:buNone/>
            </a:pPr>
            <a:r>
              <a:rPr lang="en-US" sz="2800" dirty="0" smtClean="0"/>
              <a:t>To investigate </a:t>
            </a:r>
            <a:r>
              <a:rPr lang="en-US" sz="2800" dirty="0"/>
              <a:t>t</a:t>
            </a:r>
            <a:r>
              <a:rPr lang="en-US" sz="2800" dirty="0" smtClean="0"/>
              <a:t>he </a:t>
            </a:r>
            <a:r>
              <a:rPr lang="en-US" sz="2800" dirty="0"/>
              <a:t>role of </a:t>
            </a:r>
            <a:r>
              <a:rPr lang="en-US" sz="2800" dirty="0" smtClean="0"/>
              <a:t>genetic variants in </a:t>
            </a:r>
            <a:r>
              <a:rPr lang="en-US" sz="2800" i="1" dirty="0" smtClean="0"/>
              <a:t>APOL1</a:t>
            </a:r>
            <a:r>
              <a:rPr lang="en-US" sz="2800" dirty="0" smtClean="0"/>
              <a:t>, traditional </a:t>
            </a:r>
            <a:r>
              <a:rPr lang="en-US" sz="2800" dirty="0"/>
              <a:t>risk factors </a:t>
            </a:r>
            <a:r>
              <a:rPr lang="en-US" sz="2800" dirty="0" smtClean="0"/>
              <a:t>and socioeconomic </a:t>
            </a:r>
            <a:r>
              <a:rPr lang="en-US" sz="2800" dirty="0"/>
              <a:t>position (SEP</a:t>
            </a:r>
            <a:r>
              <a:rPr lang="en-US" sz="2800" dirty="0" smtClean="0"/>
              <a:t>) </a:t>
            </a:r>
            <a:r>
              <a:rPr lang="en-US" sz="2800" dirty="0"/>
              <a:t>in explaining race differences in albuminuria and kidney function decline in </a:t>
            </a:r>
            <a:r>
              <a:rPr lang="en-US" sz="2800" dirty="0" smtClean="0"/>
              <a:t>young adults. </a:t>
            </a:r>
          </a:p>
          <a:p>
            <a:pPr marL="411480" lvl="1" indent="0">
              <a:buNone/>
            </a:pPr>
            <a:endParaRPr lang="en-US" dirty="0"/>
          </a:p>
          <a:p>
            <a:pPr marL="411480" lvl="1" indent="0">
              <a:buNone/>
            </a:pPr>
            <a:r>
              <a:rPr lang="en-US" dirty="0"/>
              <a:t>PAF=Fraction of cases in the population that </a:t>
            </a:r>
            <a:r>
              <a:rPr lang="en-US" i="1" dirty="0"/>
              <a:t>would not have occurred if the exposure had been eliminated</a:t>
            </a:r>
          </a:p>
          <a:p>
            <a:pPr marL="411480" lvl="1" indent="0">
              <a:buNone/>
            </a:pPr>
            <a:endParaRPr lang="en-US" sz="2800" dirty="0"/>
          </a:p>
        </p:txBody>
      </p:sp>
      <p:sp>
        <p:nvSpPr>
          <p:cNvPr id="4" name="TextBox 3"/>
          <p:cNvSpPr txBox="1"/>
          <p:nvPr/>
        </p:nvSpPr>
        <p:spPr>
          <a:xfrm>
            <a:off x="4419600" y="6248400"/>
            <a:ext cx="4438465" cy="369332"/>
          </a:xfrm>
          <a:prstGeom prst="rect">
            <a:avLst/>
          </a:prstGeom>
          <a:noFill/>
        </p:spPr>
        <p:txBody>
          <a:bodyPr wrap="square" rtlCol="0">
            <a:spAutoFit/>
          </a:bodyPr>
          <a:lstStyle/>
          <a:p>
            <a:r>
              <a:rPr lang="en-US" dirty="0" smtClean="0">
                <a:solidFill>
                  <a:prstClr val="black"/>
                </a:solidFill>
              </a:rPr>
              <a:t>Peralta, Bibbins-Domingo </a:t>
            </a:r>
            <a:r>
              <a:rPr lang="en-US" i="1" dirty="0">
                <a:solidFill>
                  <a:prstClr val="black"/>
                </a:solidFill>
              </a:rPr>
              <a:t>et al.  </a:t>
            </a:r>
            <a:r>
              <a:rPr lang="en-US" dirty="0">
                <a:solidFill>
                  <a:prstClr val="black"/>
                </a:solidFill>
              </a:rPr>
              <a:t>under review</a:t>
            </a:r>
          </a:p>
        </p:txBody>
      </p:sp>
      <p:sp>
        <p:nvSpPr>
          <p:cNvPr id="6" name="TextBox 5"/>
          <p:cNvSpPr txBox="1"/>
          <p:nvPr/>
        </p:nvSpPr>
        <p:spPr>
          <a:xfrm>
            <a:off x="7204924" y="5758934"/>
            <a:ext cx="1455848" cy="369332"/>
          </a:xfrm>
          <a:prstGeom prst="rect">
            <a:avLst/>
          </a:prstGeom>
          <a:noFill/>
        </p:spPr>
        <p:txBody>
          <a:bodyPr wrap="none" rtlCol="0">
            <a:spAutoFit/>
          </a:bodyPr>
          <a:lstStyle/>
          <a:p>
            <a:r>
              <a:rPr lang="en-US" dirty="0" smtClean="0"/>
              <a:t>USRDS - 2007</a:t>
            </a:r>
            <a:endParaRPr lang="en-US" dirty="0"/>
          </a:p>
        </p:txBody>
      </p:sp>
    </p:spTree>
    <p:extLst>
      <p:ext uri="{BB962C8B-B14F-4D97-AF65-F5344CB8AC3E}">
        <p14:creationId xmlns:p14="http://schemas.microsoft.com/office/powerpoint/2010/main" val="266279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152400"/>
            <a:ext cx="8260672" cy="1039427"/>
          </a:xfrm>
        </p:spPr>
        <p:txBody>
          <a:bodyPr>
            <a:normAutofit/>
          </a:bodyPr>
          <a:lstStyle/>
          <a:p>
            <a:r>
              <a:rPr lang="en-US" dirty="0"/>
              <a:t>Results- Incident albuminuria</a:t>
            </a:r>
          </a:p>
        </p:txBody>
      </p:sp>
      <p:sp>
        <p:nvSpPr>
          <p:cNvPr id="6" name="AutoShape 3"/>
          <p:cNvSpPr>
            <a:spLocks noChangeAspect="1" noChangeArrowheads="1" noTextEdit="1"/>
          </p:cNvSpPr>
          <p:nvPr/>
        </p:nvSpPr>
        <p:spPr bwMode="auto">
          <a:xfrm>
            <a:off x="457200" y="1343025"/>
            <a:ext cx="8143875"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Rectangle 5"/>
          <p:cNvSpPr>
            <a:spLocks noChangeArrowheads="1"/>
          </p:cNvSpPr>
          <p:nvPr/>
        </p:nvSpPr>
        <p:spPr bwMode="auto">
          <a:xfrm>
            <a:off x="452438" y="1395413"/>
            <a:ext cx="1571625" cy="731838"/>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Rectangle 6"/>
          <p:cNvSpPr>
            <a:spLocks noChangeArrowheads="1"/>
          </p:cNvSpPr>
          <p:nvPr/>
        </p:nvSpPr>
        <p:spPr bwMode="auto">
          <a:xfrm>
            <a:off x="2024063" y="1395413"/>
            <a:ext cx="825500" cy="731838"/>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Rectangle 7"/>
          <p:cNvSpPr>
            <a:spLocks noChangeArrowheads="1"/>
          </p:cNvSpPr>
          <p:nvPr/>
        </p:nvSpPr>
        <p:spPr bwMode="auto">
          <a:xfrm>
            <a:off x="2849563" y="1395413"/>
            <a:ext cx="1255713" cy="731838"/>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Rectangle 8"/>
          <p:cNvSpPr>
            <a:spLocks noChangeArrowheads="1"/>
          </p:cNvSpPr>
          <p:nvPr/>
        </p:nvSpPr>
        <p:spPr bwMode="auto">
          <a:xfrm>
            <a:off x="4105275" y="1395413"/>
            <a:ext cx="1528763" cy="731838"/>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9"/>
          <p:cNvSpPr>
            <a:spLocks noChangeArrowheads="1"/>
          </p:cNvSpPr>
          <p:nvPr/>
        </p:nvSpPr>
        <p:spPr bwMode="auto">
          <a:xfrm>
            <a:off x="5634038" y="1395413"/>
            <a:ext cx="1358900" cy="731838"/>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Rectangle 10"/>
          <p:cNvSpPr>
            <a:spLocks noChangeArrowheads="1"/>
          </p:cNvSpPr>
          <p:nvPr/>
        </p:nvSpPr>
        <p:spPr bwMode="auto">
          <a:xfrm>
            <a:off x="6992938" y="1395413"/>
            <a:ext cx="1612900" cy="731838"/>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Rectangle 11"/>
          <p:cNvSpPr>
            <a:spLocks noChangeArrowheads="1"/>
          </p:cNvSpPr>
          <p:nvPr/>
        </p:nvSpPr>
        <p:spPr bwMode="auto">
          <a:xfrm>
            <a:off x="452438" y="2127250"/>
            <a:ext cx="8153400" cy="396875"/>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Rectangle 12"/>
          <p:cNvSpPr>
            <a:spLocks noChangeArrowheads="1"/>
          </p:cNvSpPr>
          <p:nvPr/>
        </p:nvSpPr>
        <p:spPr bwMode="auto">
          <a:xfrm>
            <a:off x="452438" y="2524125"/>
            <a:ext cx="1571625" cy="530225"/>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Rectangle 13"/>
          <p:cNvSpPr>
            <a:spLocks noChangeArrowheads="1"/>
          </p:cNvSpPr>
          <p:nvPr/>
        </p:nvSpPr>
        <p:spPr bwMode="auto">
          <a:xfrm>
            <a:off x="2024063" y="2524125"/>
            <a:ext cx="825500" cy="530225"/>
          </a:xfrm>
          <a:prstGeom prst="rect">
            <a:avLst/>
          </a:prstGeom>
          <a:solidFill>
            <a:srgbClr val="E8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Rectangle 14"/>
          <p:cNvSpPr>
            <a:spLocks noChangeArrowheads="1"/>
          </p:cNvSpPr>
          <p:nvPr/>
        </p:nvSpPr>
        <p:spPr bwMode="auto">
          <a:xfrm>
            <a:off x="2849563" y="2524125"/>
            <a:ext cx="1255713" cy="530225"/>
          </a:xfrm>
          <a:prstGeom prst="rect">
            <a:avLst/>
          </a:prstGeom>
          <a:solidFill>
            <a:srgbClr val="E8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Rectangle 15"/>
          <p:cNvSpPr>
            <a:spLocks noChangeArrowheads="1"/>
          </p:cNvSpPr>
          <p:nvPr/>
        </p:nvSpPr>
        <p:spPr bwMode="auto">
          <a:xfrm>
            <a:off x="4105275" y="2524125"/>
            <a:ext cx="1528763" cy="530225"/>
          </a:xfrm>
          <a:prstGeom prst="rect">
            <a:avLst/>
          </a:prstGeom>
          <a:solidFill>
            <a:srgbClr val="E8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Rectangle 16"/>
          <p:cNvSpPr>
            <a:spLocks noChangeArrowheads="1"/>
          </p:cNvSpPr>
          <p:nvPr/>
        </p:nvSpPr>
        <p:spPr bwMode="auto">
          <a:xfrm>
            <a:off x="5634038" y="2524125"/>
            <a:ext cx="1612900" cy="530225"/>
          </a:xfrm>
          <a:prstGeom prst="rect">
            <a:avLst/>
          </a:prstGeom>
          <a:solidFill>
            <a:srgbClr val="E8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Rectangle 17"/>
          <p:cNvSpPr>
            <a:spLocks noChangeArrowheads="1"/>
          </p:cNvSpPr>
          <p:nvPr/>
        </p:nvSpPr>
        <p:spPr bwMode="auto">
          <a:xfrm>
            <a:off x="7246938" y="2524125"/>
            <a:ext cx="1358900" cy="530225"/>
          </a:xfrm>
          <a:prstGeom prst="rect">
            <a:avLst/>
          </a:prstGeom>
          <a:solidFill>
            <a:srgbClr val="E8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Rectangle 18"/>
          <p:cNvSpPr>
            <a:spLocks noChangeArrowheads="1"/>
          </p:cNvSpPr>
          <p:nvPr/>
        </p:nvSpPr>
        <p:spPr bwMode="auto">
          <a:xfrm>
            <a:off x="452438" y="3054350"/>
            <a:ext cx="1571625" cy="890588"/>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Rectangle 19"/>
          <p:cNvSpPr>
            <a:spLocks noChangeArrowheads="1"/>
          </p:cNvSpPr>
          <p:nvPr/>
        </p:nvSpPr>
        <p:spPr bwMode="auto">
          <a:xfrm>
            <a:off x="2024063" y="3054350"/>
            <a:ext cx="825500" cy="890588"/>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Rectangle 20"/>
          <p:cNvSpPr>
            <a:spLocks noChangeArrowheads="1"/>
          </p:cNvSpPr>
          <p:nvPr/>
        </p:nvSpPr>
        <p:spPr bwMode="auto">
          <a:xfrm>
            <a:off x="2849563" y="3054350"/>
            <a:ext cx="1255713" cy="890588"/>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Rectangle 21"/>
          <p:cNvSpPr>
            <a:spLocks noChangeArrowheads="1"/>
          </p:cNvSpPr>
          <p:nvPr/>
        </p:nvSpPr>
        <p:spPr bwMode="auto">
          <a:xfrm>
            <a:off x="4105275" y="3054350"/>
            <a:ext cx="1528763" cy="890588"/>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Rectangle 22"/>
          <p:cNvSpPr>
            <a:spLocks noChangeArrowheads="1"/>
          </p:cNvSpPr>
          <p:nvPr/>
        </p:nvSpPr>
        <p:spPr bwMode="auto">
          <a:xfrm>
            <a:off x="5634038" y="3054350"/>
            <a:ext cx="1612900" cy="890588"/>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Rectangle 23"/>
          <p:cNvSpPr>
            <a:spLocks noChangeArrowheads="1"/>
          </p:cNvSpPr>
          <p:nvPr/>
        </p:nvSpPr>
        <p:spPr bwMode="auto">
          <a:xfrm>
            <a:off x="7246938" y="3054350"/>
            <a:ext cx="1358900" cy="890588"/>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Rectangle 24"/>
          <p:cNvSpPr>
            <a:spLocks noChangeArrowheads="1"/>
          </p:cNvSpPr>
          <p:nvPr/>
        </p:nvSpPr>
        <p:spPr bwMode="auto">
          <a:xfrm>
            <a:off x="452438" y="3944938"/>
            <a:ext cx="8153400" cy="396875"/>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Rectangle 25"/>
          <p:cNvSpPr>
            <a:spLocks noChangeArrowheads="1"/>
          </p:cNvSpPr>
          <p:nvPr/>
        </p:nvSpPr>
        <p:spPr bwMode="auto">
          <a:xfrm>
            <a:off x="452438" y="4341813"/>
            <a:ext cx="1571625" cy="639763"/>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Rectangle 26"/>
          <p:cNvSpPr>
            <a:spLocks noChangeArrowheads="1"/>
          </p:cNvSpPr>
          <p:nvPr/>
        </p:nvSpPr>
        <p:spPr bwMode="auto">
          <a:xfrm>
            <a:off x="2024063" y="4341813"/>
            <a:ext cx="825500" cy="639763"/>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Rectangle 27"/>
          <p:cNvSpPr>
            <a:spLocks noChangeArrowheads="1"/>
          </p:cNvSpPr>
          <p:nvPr/>
        </p:nvSpPr>
        <p:spPr bwMode="auto">
          <a:xfrm>
            <a:off x="2849563" y="4341813"/>
            <a:ext cx="1255713" cy="639763"/>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Rectangle 28"/>
          <p:cNvSpPr>
            <a:spLocks noChangeArrowheads="1"/>
          </p:cNvSpPr>
          <p:nvPr/>
        </p:nvSpPr>
        <p:spPr bwMode="auto">
          <a:xfrm>
            <a:off x="4105275" y="4341813"/>
            <a:ext cx="1528763" cy="639763"/>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29"/>
          <p:cNvSpPr>
            <a:spLocks noChangeArrowheads="1"/>
          </p:cNvSpPr>
          <p:nvPr/>
        </p:nvSpPr>
        <p:spPr bwMode="auto">
          <a:xfrm>
            <a:off x="5634038" y="4341813"/>
            <a:ext cx="1612900" cy="639763"/>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4" name="Rectangle 30"/>
          <p:cNvSpPr>
            <a:spLocks noChangeArrowheads="1"/>
          </p:cNvSpPr>
          <p:nvPr/>
        </p:nvSpPr>
        <p:spPr bwMode="auto">
          <a:xfrm>
            <a:off x="7246938" y="4341813"/>
            <a:ext cx="1358900" cy="639763"/>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6" name="Rectangle 31"/>
          <p:cNvSpPr>
            <a:spLocks noChangeArrowheads="1"/>
          </p:cNvSpPr>
          <p:nvPr/>
        </p:nvSpPr>
        <p:spPr bwMode="auto">
          <a:xfrm>
            <a:off x="452438" y="4981575"/>
            <a:ext cx="1571625" cy="838200"/>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7" name="Rectangle 32"/>
          <p:cNvSpPr>
            <a:spLocks noChangeArrowheads="1"/>
          </p:cNvSpPr>
          <p:nvPr/>
        </p:nvSpPr>
        <p:spPr bwMode="auto">
          <a:xfrm>
            <a:off x="2024063" y="4981575"/>
            <a:ext cx="825500" cy="838200"/>
          </a:xfrm>
          <a:prstGeom prst="rect">
            <a:avLst/>
          </a:prstGeom>
          <a:solidFill>
            <a:srgbClr val="E8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8" name="Rectangle 33"/>
          <p:cNvSpPr>
            <a:spLocks noChangeArrowheads="1"/>
          </p:cNvSpPr>
          <p:nvPr/>
        </p:nvSpPr>
        <p:spPr bwMode="auto">
          <a:xfrm>
            <a:off x="2849563" y="4981575"/>
            <a:ext cx="1255713" cy="838200"/>
          </a:xfrm>
          <a:prstGeom prst="rect">
            <a:avLst/>
          </a:prstGeom>
          <a:solidFill>
            <a:srgbClr val="E8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9" name="Rectangle 34"/>
          <p:cNvSpPr>
            <a:spLocks noChangeArrowheads="1"/>
          </p:cNvSpPr>
          <p:nvPr/>
        </p:nvSpPr>
        <p:spPr bwMode="auto">
          <a:xfrm>
            <a:off x="4105275" y="4981575"/>
            <a:ext cx="1528763" cy="838200"/>
          </a:xfrm>
          <a:prstGeom prst="rect">
            <a:avLst/>
          </a:prstGeom>
          <a:solidFill>
            <a:srgbClr val="E8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0" name="Rectangle 35"/>
          <p:cNvSpPr>
            <a:spLocks noChangeArrowheads="1"/>
          </p:cNvSpPr>
          <p:nvPr/>
        </p:nvSpPr>
        <p:spPr bwMode="auto">
          <a:xfrm>
            <a:off x="5634038" y="4981575"/>
            <a:ext cx="1612900" cy="838200"/>
          </a:xfrm>
          <a:prstGeom prst="rect">
            <a:avLst/>
          </a:prstGeom>
          <a:solidFill>
            <a:srgbClr val="E8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1" name="Rectangle 36"/>
          <p:cNvSpPr>
            <a:spLocks noChangeArrowheads="1"/>
          </p:cNvSpPr>
          <p:nvPr/>
        </p:nvSpPr>
        <p:spPr bwMode="auto">
          <a:xfrm>
            <a:off x="7246938" y="4981575"/>
            <a:ext cx="1358900" cy="838200"/>
          </a:xfrm>
          <a:prstGeom prst="rect">
            <a:avLst/>
          </a:prstGeom>
          <a:solidFill>
            <a:srgbClr val="E8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2" name="Rectangle 37"/>
          <p:cNvSpPr>
            <a:spLocks noChangeArrowheads="1"/>
          </p:cNvSpPr>
          <p:nvPr/>
        </p:nvSpPr>
        <p:spPr bwMode="auto">
          <a:xfrm>
            <a:off x="452438" y="5819775"/>
            <a:ext cx="1571625" cy="890588"/>
          </a:xfrm>
          <a:prstGeom prst="rect">
            <a:avLst/>
          </a:prstGeom>
          <a:solidFill>
            <a:srgbClr val="389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3" name="Rectangle 38"/>
          <p:cNvSpPr>
            <a:spLocks noChangeArrowheads="1"/>
          </p:cNvSpPr>
          <p:nvPr/>
        </p:nvSpPr>
        <p:spPr bwMode="auto">
          <a:xfrm>
            <a:off x="2024063" y="5819775"/>
            <a:ext cx="825500" cy="890588"/>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4" name="Rectangle 39"/>
          <p:cNvSpPr>
            <a:spLocks noChangeArrowheads="1"/>
          </p:cNvSpPr>
          <p:nvPr/>
        </p:nvSpPr>
        <p:spPr bwMode="auto">
          <a:xfrm>
            <a:off x="2849563" y="5819775"/>
            <a:ext cx="1255713" cy="890588"/>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5" name="Rectangle 40"/>
          <p:cNvSpPr>
            <a:spLocks noChangeArrowheads="1"/>
          </p:cNvSpPr>
          <p:nvPr/>
        </p:nvSpPr>
        <p:spPr bwMode="auto">
          <a:xfrm>
            <a:off x="4105275" y="5819775"/>
            <a:ext cx="1528763" cy="890588"/>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6" name="Rectangle 41"/>
          <p:cNvSpPr>
            <a:spLocks noChangeArrowheads="1"/>
          </p:cNvSpPr>
          <p:nvPr/>
        </p:nvSpPr>
        <p:spPr bwMode="auto">
          <a:xfrm>
            <a:off x="5634038" y="5819775"/>
            <a:ext cx="1612900" cy="890588"/>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7" name="Rectangle 42"/>
          <p:cNvSpPr>
            <a:spLocks noChangeArrowheads="1"/>
          </p:cNvSpPr>
          <p:nvPr/>
        </p:nvSpPr>
        <p:spPr bwMode="auto">
          <a:xfrm>
            <a:off x="7246938" y="5819775"/>
            <a:ext cx="1358900" cy="890588"/>
          </a:xfrm>
          <a:prstGeom prst="rect">
            <a:avLst/>
          </a:prstGeom>
          <a:solidFill>
            <a:srgbClr val="CED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8" name="Line 43"/>
          <p:cNvSpPr>
            <a:spLocks noChangeShapeType="1"/>
          </p:cNvSpPr>
          <p:nvPr/>
        </p:nvSpPr>
        <p:spPr bwMode="auto">
          <a:xfrm>
            <a:off x="2024063" y="1389063"/>
            <a:ext cx="0" cy="7572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9" name="Line 44"/>
          <p:cNvSpPr>
            <a:spLocks noChangeShapeType="1"/>
          </p:cNvSpPr>
          <p:nvPr/>
        </p:nvSpPr>
        <p:spPr bwMode="auto">
          <a:xfrm>
            <a:off x="2024063" y="2517775"/>
            <a:ext cx="0" cy="14335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0" name="Line 45"/>
          <p:cNvSpPr>
            <a:spLocks noChangeShapeType="1"/>
          </p:cNvSpPr>
          <p:nvPr/>
        </p:nvSpPr>
        <p:spPr bwMode="auto">
          <a:xfrm>
            <a:off x="2024063" y="4335463"/>
            <a:ext cx="0" cy="23812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1" name="Line 46"/>
          <p:cNvSpPr>
            <a:spLocks noChangeShapeType="1"/>
          </p:cNvSpPr>
          <p:nvPr/>
        </p:nvSpPr>
        <p:spPr bwMode="auto">
          <a:xfrm>
            <a:off x="2849563" y="1389063"/>
            <a:ext cx="0" cy="7572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2" name="Line 47"/>
          <p:cNvSpPr>
            <a:spLocks noChangeShapeType="1"/>
          </p:cNvSpPr>
          <p:nvPr/>
        </p:nvSpPr>
        <p:spPr bwMode="auto">
          <a:xfrm>
            <a:off x="2849563" y="2517775"/>
            <a:ext cx="0" cy="14335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3" name="Line 48"/>
          <p:cNvSpPr>
            <a:spLocks noChangeShapeType="1"/>
          </p:cNvSpPr>
          <p:nvPr/>
        </p:nvSpPr>
        <p:spPr bwMode="auto">
          <a:xfrm>
            <a:off x="2849563" y="4335463"/>
            <a:ext cx="0" cy="23812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4" name="Line 49"/>
          <p:cNvSpPr>
            <a:spLocks noChangeShapeType="1"/>
          </p:cNvSpPr>
          <p:nvPr/>
        </p:nvSpPr>
        <p:spPr bwMode="auto">
          <a:xfrm>
            <a:off x="4105275" y="1389063"/>
            <a:ext cx="0" cy="7572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5" name="Line 50"/>
          <p:cNvSpPr>
            <a:spLocks noChangeShapeType="1"/>
          </p:cNvSpPr>
          <p:nvPr/>
        </p:nvSpPr>
        <p:spPr bwMode="auto">
          <a:xfrm>
            <a:off x="4105275" y="2517775"/>
            <a:ext cx="0" cy="14335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6" name="Line 51"/>
          <p:cNvSpPr>
            <a:spLocks noChangeShapeType="1"/>
          </p:cNvSpPr>
          <p:nvPr/>
        </p:nvSpPr>
        <p:spPr bwMode="auto">
          <a:xfrm>
            <a:off x="4105275" y="4335463"/>
            <a:ext cx="0" cy="23812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7" name="Line 52"/>
          <p:cNvSpPr>
            <a:spLocks noChangeShapeType="1"/>
          </p:cNvSpPr>
          <p:nvPr/>
        </p:nvSpPr>
        <p:spPr bwMode="auto">
          <a:xfrm>
            <a:off x="5634038" y="1389063"/>
            <a:ext cx="0" cy="7572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8" name="Line 53"/>
          <p:cNvSpPr>
            <a:spLocks noChangeShapeType="1"/>
          </p:cNvSpPr>
          <p:nvPr/>
        </p:nvSpPr>
        <p:spPr bwMode="auto">
          <a:xfrm>
            <a:off x="5634038" y="2517775"/>
            <a:ext cx="0" cy="14335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9" name="Line 54"/>
          <p:cNvSpPr>
            <a:spLocks noChangeShapeType="1"/>
          </p:cNvSpPr>
          <p:nvPr/>
        </p:nvSpPr>
        <p:spPr bwMode="auto">
          <a:xfrm>
            <a:off x="5634038" y="4335463"/>
            <a:ext cx="0" cy="23812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0" name="Line 55"/>
          <p:cNvSpPr>
            <a:spLocks noChangeShapeType="1"/>
          </p:cNvSpPr>
          <p:nvPr/>
        </p:nvSpPr>
        <p:spPr bwMode="auto">
          <a:xfrm>
            <a:off x="6992938" y="1389063"/>
            <a:ext cx="0" cy="7572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1" name="Line 56"/>
          <p:cNvSpPr>
            <a:spLocks noChangeShapeType="1"/>
          </p:cNvSpPr>
          <p:nvPr/>
        </p:nvSpPr>
        <p:spPr bwMode="auto">
          <a:xfrm>
            <a:off x="7246938" y="2517775"/>
            <a:ext cx="0" cy="14335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2" name="Line 57"/>
          <p:cNvSpPr>
            <a:spLocks noChangeShapeType="1"/>
          </p:cNvSpPr>
          <p:nvPr/>
        </p:nvSpPr>
        <p:spPr bwMode="auto">
          <a:xfrm>
            <a:off x="7246938" y="4335463"/>
            <a:ext cx="0" cy="23812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3" name="Line 58"/>
          <p:cNvSpPr>
            <a:spLocks noChangeShapeType="1"/>
          </p:cNvSpPr>
          <p:nvPr/>
        </p:nvSpPr>
        <p:spPr bwMode="auto">
          <a:xfrm>
            <a:off x="446088" y="2127250"/>
            <a:ext cx="8166100"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4" name="Line 59"/>
          <p:cNvSpPr>
            <a:spLocks noChangeShapeType="1"/>
          </p:cNvSpPr>
          <p:nvPr/>
        </p:nvSpPr>
        <p:spPr bwMode="auto">
          <a:xfrm>
            <a:off x="318431" y="2524125"/>
            <a:ext cx="81661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5" name="Line 60"/>
          <p:cNvSpPr>
            <a:spLocks noChangeShapeType="1"/>
          </p:cNvSpPr>
          <p:nvPr/>
        </p:nvSpPr>
        <p:spPr bwMode="auto">
          <a:xfrm>
            <a:off x="446088" y="3054350"/>
            <a:ext cx="81661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6" name="Line 61"/>
          <p:cNvSpPr>
            <a:spLocks noChangeShapeType="1"/>
          </p:cNvSpPr>
          <p:nvPr/>
        </p:nvSpPr>
        <p:spPr bwMode="auto">
          <a:xfrm>
            <a:off x="446088" y="3944938"/>
            <a:ext cx="81661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7" name="Line 62"/>
          <p:cNvSpPr>
            <a:spLocks noChangeShapeType="1"/>
          </p:cNvSpPr>
          <p:nvPr/>
        </p:nvSpPr>
        <p:spPr bwMode="auto">
          <a:xfrm>
            <a:off x="446088" y="4341813"/>
            <a:ext cx="81661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8" name="Line 63"/>
          <p:cNvSpPr>
            <a:spLocks noChangeShapeType="1"/>
          </p:cNvSpPr>
          <p:nvPr/>
        </p:nvSpPr>
        <p:spPr bwMode="auto">
          <a:xfrm>
            <a:off x="446088" y="4981575"/>
            <a:ext cx="81661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9" name="Line 64"/>
          <p:cNvSpPr>
            <a:spLocks noChangeShapeType="1"/>
          </p:cNvSpPr>
          <p:nvPr/>
        </p:nvSpPr>
        <p:spPr bwMode="auto">
          <a:xfrm>
            <a:off x="446088" y="5819775"/>
            <a:ext cx="81661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0" name="Line 65"/>
          <p:cNvSpPr>
            <a:spLocks noChangeShapeType="1"/>
          </p:cNvSpPr>
          <p:nvPr/>
        </p:nvSpPr>
        <p:spPr bwMode="auto">
          <a:xfrm>
            <a:off x="452438" y="1389063"/>
            <a:ext cx="0" cy="53276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1" name="Line 66"/>
          <p:cNvSpPr>
            <a:spLocks noChangeShapeType="1"/>
          </p:cNvSpPr>
          <p:nvPr/>
        </p:nvSpPr>
        <p:spPr bwMode="auto">
          <a:xfrm>
            <a:off x="8605838" y="1389063"/>
            <a:ext cx="0" cy="53276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2" name="Line 67"/>
          <p:cNvSpPr>
            <a:spLocks noChangeShapeType="1"/>
          </p:cNvSpPr>
          <p:nvPr/>
        </p:nvSpPr>
        <p:spPr bwMode="auto">
          <a:xfrm>
            <a:off x="446088" y="1395413"/>
            <a:ext cx="81661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3" name="Line 68"/>
          <p:cNvSpPr>
            <a:spLocks noChangeShapeType="1"/>
          </p:cNvSpPr>
          <p:nvPr/>
        </p:nvSpPr>
        <p:spPr bwMode="auto">
          <a:xfrm>
            <a:off x="446088" y="6710363"/>
            <a:ext cx="81661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4" name="Rectangle 69"/>
          <p:cNvSpPr>
            <a:spLocks noChangeArrowheads="1"/>
          </p:cNvSpPr>
          <p:nvPr/>
        </p:nvSpPr>
        <p:spPr bwMode="auto">
          <a:xfrm>
            <a:off x="2366963" y="1654175"/>
            <a:ext cx="2476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smtClean="0">
                <a:solidFill>
                  <a:srgbClr val="FFFFFF"/>
                </a:solidFill>
                <a:latin typeface="Century Gothic" pitchFamily="34" charset="0"/>
              </a:rPr>
              <a:t>N</a:t>
            </a:r>
            <a:endParaRPr lang="en-US" altLang="en-US" smtClean="0">
              <a:solidFill>
                <a:prstClr val="black"/>
              </a:solidFill>
            </a:endParaRPr>
          </a:p>
        </p:txBody>
      </p:sp>
      <p:sp>
        <p:nvSpPr>
          <p:cNvPr id="1065" name="Rectangle 70"/>
          <p:cNvSpPr>
            <a:spLocks noChangeArrowheads="1"/>
          </p:cNvSpPr>
          <p:nvPr/>
        </p:nvSpPr>
        <p:spPr bwMode="auto">
          <a:xfrm>
            <a:off x="2994025" y="1409700"/>
            <a:ext cx="1143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smtClean="0">
                <a:solidFill>
                  <a:srgbClr val="FFFFFF"/>
                </a:solidFill>
                <a:latin typeface="Century Gothic" pitchFamily="34" charset="0"/>
              </a:rPr>
              <a:t>Incidence </a:t>
            </a:r>
            <a:endParaRPr lang="en-US" altLang="en-US" smtClean="0">
              <a:solidFill>
                <a:prstClr val="black"/>
              </a:solidFill>
            </a:endParaRPr>
          </a:p>
        </p:txBody>
      </p:sp>
      <p:sp>
        <p:nvSpPr>
          <p:cNvPr id="1066" name="Rectangle 71"/>
          <p:cNvSpPr>
            <a:spLocks noChangeArrowheads="1"/>
          </p:cNvSpPr>
          <p:nvPr/>
        </p:nvSpPr>
        <p:spPr bwMode="auto">
          <a:xfrm>
            <a:off x="3070225" y="1657350"/>
            <a:ext cx="9715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smtClean="0">
                <a:solidFill>
                  <a:srgbClr val="FFFFFF"/>
                </a:solidFill>
                <a:latin typeface="Century Gothic" pitchFamily="34" charset="0"/>
              </a:rPr>
              <a:t>Rate per </a:t>
            </a:r>
            <a:endParaRPr lang="en-US" altLang="en-US" smtClean="0">
              <a:solidFill>
                <a:prstClr val="black"/>
              </a:solidFill>
            </a:endParaRPr>
          </a:p>
        </p:txBody>
      </p:sp>
      <p:sp>
        <p:nvSpPr>
          <p:cNvPr id="1067" name="Rectangle 72"/>
          <p:cNvSpPr>
            <a:spLocks noChangeArrowheads="1"/>
          </p:cNvSpPr>
          <p:nvPr/>
        </p:nvSpPr>
        <p:spPr bwMode="auto">
          <a:xfrm>
            <a:off x="3108325" y="1895475"/>
            <a:ext cx="8382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smtClean="0">
                <a:solidFill>
                  <a:srgbClr val="FFFFFF"/>
                </a:solidFill>
                <a:latin typeface="Century Gothic" pitchFamily="34" charset="0"/>
              </a:rPr>
              <a:t>1000 PY</a:t>
            </a:r>
            <a:endParaRPr lang="en-US" altLang="en-US" smtClean="0">
              <a:solidFill>
                <a:prstClr val="black"/>
              </a:solidFill>
            </a:endParaRPr>
          </a:p>
        </p:txBody>
      </p:sp>
      <p:sp>
        <p:nvSpPr>
          <p:cNvPr id="1068" name="Rectangle 73"/>
          <p:cNvSpPr>
            <a:spLocks noChangeArrowheads="1"/>
          </p:cNvSpPr>
          <p:nvPr/>
        </p:nvSpPr>
        <p:spPr bwMode="auto">
          <a:xfrm>
            <a:off x="4200525" y="1654175"/>
            <a:ext cx="14192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smtClean="0">
                <a:solidFill>
                  <a:srgbClr val="FFFFFF"/>
                </a:solidFill>
                <a:latin typeface="Century Gothic" pitchFamily="34" charset="0"/>
              </a:rPr>
              <a:t>Age Adjusted</a:t>
            </a:r>
            <a:endParaRPr lang="en-US" altLang="en-US" dirty="0" smtClean="0">
              <a:solidFill>
                <a:prstClr val="black"/>
              </a:solidFill>
            </a:endParaRPr>
          </a:p>
        </p:txBody>
      </p:sp>
      <p:sp>
        <p:nvSpPr>
          <p:cNvPr id="1069" name="Rectangle 74"/>
          <p:cNvSpPr>
            <a:spLocks noChangeArrowheads="1"/>
          </p:cNvSpPr>
          <p:nvPr/>
        </p:nvSpPr>
        <p:spPr bwMode="auto">
          <a:xfrm>
            <a:off x="5798098" y="1577931"/>
            <a:ext cx="11156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smtClean="0">
                <a:solidFill>
                  <a:srgbClr val="FFFFFF"/>
                </a:solidFill>
                <a:latin typeface="Century Gothic" pitchFamily="34" charset="0"/>
              </a:rPr>
              <a:t>Risk Factor </a:t>
            </a:r>
          </a:p>
          <a:p>
            <a:r>
              <a:rPr lang="en-US" altLang="en-US" sz="1600" b="1" dirty="0" smtClean="0">
                <a:solidFill>
                  <a:srgbClr val="FFFFFF"/>
                </a:solidFill>
                <a:latin typeface="Century Gothic" pitchFamily="34" charset="0"/>
              </a:rPr>
              <a:t>Adjusted</a:t>
            </a:r>
            <a:endParaRPr lang="en-US" altLang="en-US" dirty="0" smtClean="0">
              <a:solidFill>
                <a:prstClr val="black"/>
              </a:solidFill>
            </a:endParaRPr>
          </a:p>
        </p:txBody>
      </p:sp>
      <p:sp>
        <p:nvSpPr>
          <p:cNvPr id="1070" name="Rectangle 75"/>
          <p:cNvSpPr>
            <a:spLocks noChangeArrowheads="1"/>
          </p:cNvSpPr>
          <p:nvPr/>
        </p:nvSpPr>
        <p:spPr bwMode="auto">
          <a:xfrm>
            <a:off x="7689086" y="1569277"/>
            <a:ext cx="3302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smtClean="0">
                <a:solidFill>
                  <a:srgbClr val="FFFFFF"/>
                </a:solidFill>
                <a:latin typeface="Century Gothic" pitchFamily="34" charset="0"/>
              </a:rPr>
              <a:t>SEP</a:t>
            </a:r>
            <a:endParaRPr lang="en-US" altLang="en-US" dirty="0" smtClean="0">
              <a:solidFill>
                <a:prstClr val="black"/>
              </a:solidFill>
            </a:endParaRPr>
          </a:p>
        </p:txBody>
      </p:sp>
      <p:sp>
        <p:nvSpPr>
          <p:cNvPr id="1071" name="Rectangle 76"/>
          <p:cNvSpPr>
            <a:spLocks noChangeArrowheads="1"/>
          </p:cNvSpPr>
          <p:nvPr/>
        </p:nvSpPr>
        <p:spPr bwMode="auto">
          <a:xfrm>
            <a:off x="7373938" y="1770063"/>
            <a:ext cx="952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smtClean="0">
                <a:solidFill>
                  <a:srgbClr val="FFFFFF"/>
                </a:solidFill>
                <a:latin typeface="Century Gothic" pitchFamily="34" charset="0"/>
              </a:rPr>
              <a:t>Adjusted</a:t>
            </a:r>
            <a:endParaRPr lang="en-US" altLang="en-US" dirty="0" smtClean="0">
              <a:solidFill>
                <a:prstClr val="black"/>
              </a:solidFill>
            </a:endParaRPr>
          </a:p>
        </p:txBody>
      </p:sp>
      <p:sp>
        <p:nvSpPr>
          <p:cNvPr id="1072" name="Rectangle 77"/>
          <p:cNvSpPr>
            <a:spLocks noChangeArrowheads="1"/>
          </p:cNvSpPr>
          <p:nvPr/>
        </p:nvSpPr>
        <p:spPr bwMode="auto">
          <a:xfrm>
            <a:off x="3271838" y="2141538"/>
            <a:ext cx="1333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smtClean="0">
                <a:solidFill>
                  <a:srgbClr val="FFFFFF"/>
                </a:solidFill>
                <a:latin typeface="Century Gothic" pitchFamily="34" charset="0"/>
              </a:rPr>
              <a:t>Comparison </a:t>
            </a:r>
            <a:endParaRPr lang="en-US" altLang="en-US" smtClean="0">
              <a:solidFill>
                <a:prstClr val="black"/>
              </a:solidFill>
            </a:endParaRPr>
          </a:p>
        </p:txBody>
      </p:sp>
      <p:sp>
        <p:nvSpPr>
          <p:cNvPr id="1073" name="Rectangle 78"/>
          <p:cNvSpPr>
            <a:spLocks noChangeArrowheads="1"/>
          </p:cNvSpPr>
          <p:nvPr/>
        </p:nvSpPr>
        <p:spPr bwMode="auto">
          <a:xfrm>
            <a:off x="4529138" y="2141538"/>
            <a:ext cx="14668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smtClean="0">
                <a:solidFill>
                  <a:srgbClr val="FFFFFF"/>
                </a:solidFill>
                <a:latin typeface="Century Gothic" pitchFamily="34" charset="0"/>
              </a:rPr>
              <a:t>Within Blacks  </a:t>
            </a:r>
            <a:endParaRPr lang="en-US" altLang="en-US" smtClean="0">
              <a:solidFill>
                <a:prstClr val="black"/>
              </a:solidFill>
            </a:endParaRPr>
          </a:p>
        </p:txBody>
      </p:sp>
      <p:sp>
        <p:nvSpPr>
          <p:cNvPr id="1074" name="Rectangle 79"/>
          <p:cNvSpPr>
            <a:spLocks noChangeArrowheads="1"/>
          </p:cNvSpPr>
          <p:nvPr/>
        </p:nvSpPr>
        <p:spPr bwMode="auto">
          <a:xfrm>
            <a:off x="586041" y="2586705"/>
            <a:ext cx="9585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smtClean="0">
                <a:solidFill>
                  <a:srgbClr val="FFFFFF"/>
                </a:solidFill>
                <a:latin typeface="Century Gothic" pitchFamily="34" charset="0"/>
              </a:rPr>
              <a:t>Black </a:t>
            </a:r>
          </a:p>
          <a:p>
            <a:r>
              <a:rPr lang="en-US" altLang="en-US" sz="1600" b="1" dirty="0" smtClean="0">
                <a:solidFill>
                  <a:srgbClr val="FFFFFF"/>
                </a:solidFill>
                <a:latin typeface="Century Gothic" pitchFamily="34" charset="0"/>
              </a:rPr>
              <a:t>no APOL1</a:t>
            </a:r>
            <a:endParaRPr lang="en-US" altLang="en-US" dirty="0" smtClean="0">
              <a:solidFill>
                <a:prstClr val="black"/>
              </a:solidFill>
            </a:endParaRPr>
          </a:p>
        </p:txBody>
      </p:sp>
      <p:sp>
        <p:nvSpPr>
          <p:cNvPr id="1075" name="Rectangle 80"/>
          <p:cNvSpPr>
            <a:spLocks noChangeArrowheads="1"/>
          </p:cNvSpPr>
          <p:nvPr/>
        </p:nvSpPr>
        <p:spPr bwMode="auto">
          <a:xfrm>
            <a:off x="2214563" y="2671763"/>
            <a:ext cx="5429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1058</a:t>
            </a:r>
            <a:endParaRPr lang="en-US" altLang="en-US" smtClean="0">
              <a:solidFill>
                <a:prstClr val="black"/>
              </a:solidFill>
            </a:endParaRPr>
          </a:p>
        </p:txBody>
      </p:sp>
      <p:sp>
        <p:nvSpPr>
          <p:cNvPr id="1076" name="Rectangle 81"/>
          <p:cNvSpPr>
            <a:spLocks noChangeArrowheads="1"/>
          </p:cNvSpPr>
          <p:nvPr/>
        </p:nvSpPr>
        <p:spPr bwMode="auto">
          <a:xfrm>
            <a:off x="3127375" y="2671763"/>
            <a:ext cx="3714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7.3</a:t>
            </a:r>
            <a:endParaRPr lang="en-US" altLang="en-US" smtClean="0">
              <a:solidFill>
                <a:prstClr val="black"/>
              </a:solidFill>
            </a:endParaRPr>
          </a:p>
        </p:txBody>
      </p:sp>
      <p:sp>
        <p:nvSpPr>
          <p:cNvPr id="1077" name="Rectangle 82"/>
          <p:cNvSpPr>
            <a:spLocks noChangeArrowheads="1"/>
          </p:cNvSpPr>
          <p:nvPr/>
        </p:nvSpPr>
        <p:spPr bwMode="auto">
          <a:xfrm>
            <a:off x="3460750" y="2671763"/>
            <a:ext cx="3905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(72</a:t>
            </a:r>
            <a:endParaRPr lang="en-US" altLang="en-US" smtClean="0">
              <a:solidFill>
                <a:prstClr val="black"/>
              </a:solidFill>
            </a:endParaRPr>
          </a:p>
        </p:txBody>
      </p:sp>
      <p:sp>
        <p:nvSpPr>
          <p:cNvPr id="1078" name="Rectangle 83"/>
          <p:cNvSpPr>
            <a:spLocks noChangeArrowheads="1"/>
          </p:cNvSpPr>
          <p:nvPr/>
        </p:nvSpPr>
        <p:spPr bwMode="auto">
          <a:xfrm>
            <a:off x="3765550" y="2671763"/>
            <a:ext cx="1714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a:t>
            </a:r>
            <a:endParaRPr lang="en-US" altLang="en-US" smtClean="0">
              <a:solidFill>
                <a:prstClr val="black"/>
              </a:solidFill>
            </a:endParaRPr>
          </a:p>
        </p:txBody>
      </p:sp>
      <p:sp>
        <p:nvSpPr>
          <p:cNvPr id="1079" name="Rectangle 84"/>
          <p:cNvSpPr>
            <a:spLocks noChangeArrowheads="1"/>
          </p:cNvSpPr>
          <p:nvPr/>
        </p:nvSpPr>
        <p:spPr bwMode="auto">
          <a:xfrm>
            <a:off x="4743450" y="2671763"/>
            <a:ext cx="3524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ref</a:t>
            </a:r>
            <a:endParaRPr lang="en-US" altLang="en-US" smtClean="0">
              <a:solidFill>
                <a:prstClr val="black"/>
              </a:solidFill>
            </a:endParaRPr>
          </a:p>
        </p:txBody>
      </p:sp>
      <p:sp>
        <p:nvSpPr>
          <p:cNvPr id="1080" name="Rectangle 85"/>
          <p:cNvSpPr>
            <a:spLocks noChangeArrowheads="1"/>
          </p:cNvSpPr>
          <p:nvPr/>
        </p:nvSpPr>
        <p:spPr bwMode="auto">
          <a:xfrm>
            <a:off x="6310313" y="2671763"/>
            <a:ext cx="3524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ref</a:t>
            </a:r>
            <a:endParaRPr lang="en-US" altLang="en-US" smtClean="0">
              <a:solidFill>
                <a:prstClr val="black"/>
              </a:solidFill>
            </a:endParaRPr>
          </a:p>
        </p:txBody>
      </p:sp>
      <p:sp>
        <p:nvSpPr>
          <p:cNvPr id="1081" name="Rectangle 86"/>
          <p:cNvSpPr>
            <a:spLocks noChangeArrowheads="1"/>
          </p:cNvSpPr>
          <p:nvPr/>
        </p:nvSpPr>
        <p:spPr bwMode="auto">
          <a:xfrm>
            <a:off x="7799388" y="2671763"/>
            <a:ext cx="3524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ref</a:t>
            </a:r>
            <a:endParaRPr lang="en-US" altLang="en-US" smtClean="0">
              <a:solidFill>
                <a:prstClr val="black"/>
              </a:solidFill>
            </a:endParaRPr>
          </a:p>
        </p:txBody>
      </p:sp>
      <p:sp>
        <p:nvSpPr>
          <p:cNvPr id="1082" name="Rectangle 87"/>
          <p:cNvSpPr>
            <a:spLocks noChangeArrowheads="1"/>
          </p:cNvSpPr>
          <p:nvPr/>
        </p:nvSpPr>
        <p:spPr bwMode="auto">
          <a:xfrm>
            <a:off x="511175" y="3392488"/>
            <a:ext cx="12583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smtClean="0">
                <a:solidFill>
                  <a:srgbClr val="FFFFFF"/>
                </a:solidFill>
                <a:latin typeface="Century Gothic" pitchFamily="34" charset="0"/>
              </a:rPr>
              <a:t>APOL1 Black</a:t>
            </a:r>
            <a:endParaRPr lang="en-US" altLang="en-US" dirty="0" smtClean="0">
              <a:solidFill>
                <a:prstClr val="black"/>
              </a:solidFill>
            </a:endParaRPr>
          </a:p>
        </p:txBody>
      </p:sp>
      <p:sp>
        <p:nvSpPr>
          <p:cNvPr id="1083" name="Rectangle 88"/>
          <p:cNvSpPr>
            <a:spLocks noChangeArrowheads="1"/>
          </p:cNvSpPr>
          <p:nvPr/>
        </p:nvSpPr>
        <p:spPr bwMode="auto">
          <a:xfrm>
            <a:off x="2300288" y="3382963"/>
            <a:ext cx="4286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143</a:t>
            </a:r>
            <a:endParaRPr lang="en-US" altLang="en-US" smtClean="0">
              <a:solidFill>
                <a:prstClr val="black"/>
              </a:solidFill>
            </a:endParaRPr>
          </a:p>
        </p:txBody>
      </p:sp>
      <p:sp>
        <p:nvSpPr>
          <p:cNvPr id="1084" name="Rectangle 89"/>
          <p:cNvSpPr>
            <a:spLocks noChangeArrowheads="1"/>
          </p:cNvSpPr>
          <p:nvPr/>
        </p:nvSpPr>
        <p:spPr bwMode="auto">
          <a:xfrm>
            <a:off x="3070225" y="3382963"/>
            <a:ext cx="4857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14.8</a:t>
            </a:r>
            <a:endParaRPr lang="en-US" altLang="en-US" smtClean="0">
              <a:solidFill>
                <a:prstClr val="black"/>
              </a:solidFill>
            </a:endParaRPr>
          </a:p>
        </p:txBody>
      </p:sp>
      <p:sp>
        <p:nvSpPr>
          <p:cNvPr id="1085" name="Rectangle 90"/>
          <p:cNvSpPr>
            <a:spLocks noChangeArrowheads="1"/>
          </p:cNvSpPr>
          <p:nvPr/>
        </p:nvSpPr>
        <p:spPr bwMode="auto">
          <a:xfrm>
            <a:off x="3517900" y="3382963"/>
            <a:ext cx="457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(20)</a:t>
            </a:r>
            <a:endParaRPr lang="en-US" altLang="en-US" smtClean="0">
              <a:solidFill>
                <a:prstClr val="black"/>
              </a:solidFill>
            </a:endParaRPr>
          </a:p>
        </p:txBody>
      </p:sp>
      <p:sp>
        <p:nvSpPr>
          <p:cNvPr id="1086" name="Rectangle 91"/>
          <p:cNvSpPr>
            <a:spLocks noChangeArrowheads="1"/>
          </p:cNvSpPr>
          <p:nvPr/>
        </p:nvSpPr>
        <p:spPr bwMode="auto">
          <a:xfrm>
            <a:off x="4629150" y="3222625"/>
            <a:ext cx="561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2.34*</a:t>
            </a:r>
            <a:endParaRPr lang="en-US" altLang="en-US" smtClean="0">
              <a:solidFill>
                <a:prstClr val="black"/>
              </a:solidFill>
            </a:endParaRPr>
          </a:p>
        </p:txBody>
      </p:sp>
      <p:sp>
        <p:nvSpPr>
          <p:cNvPr id="1087" name="Rectangle 92"/>
          <p:cNvSpPr>
            <a:spLocks noChangeArrowheads="1"/>
          </p:cNvSpPr>
          <p:nvPr/>
        </p:nvSpPr>
        <p:spPr bwMode="auto">
          <a:xfrm>
            <a:off x="4248150" y="3536950"/>
            <a:ext cx="1323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(1.38 to 3.98)</a:t>
            </a:r>
            <a:endParaRPr lang="en-US" altLang="en-US" smtClean="0">
              <a:solidFill>
                <a:prstClr val="black"/>
              </a:solidFill>
            </a:endParaRPr>
          </a:p>
        </p:txBody>
      </p:sp>
      <p:sp>
        <p:nvSpPr>
          <p:cNvPr id="1088" name="Rectangle 93"/>
          <p:cNvSpPr>
            <a:spLocks noChangeArrowheads="1"/>
          </p:cNvSpPr>
          <p:nvPr/>
        </p:nvSpPr>
        <p:spPr bwMode="auto">
          <a:xfrm>
            <a:off x="6205538" y="3222625"/>
            <a:ext cx="561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2.80*</a:t>
            </a:r>
            <a:endParaRPr lang="en-US" altLang="en-US" smtClean="0">
              <a:solidFill>
                <a:prstClr val="black"/>
              </a:solidFill>
            </a:endParaRPr>
          </a:p>
        </p:txBody>
      </p:sp>
      <p:sp>
        <p:nvSpPr>
          <p:cNvPr id="1089" name="Rectangle 94"/>
          <p:cNvSpPr>
            <a:spLocks noChangeArrowheads="1"/>
          </p:cNvSpPr>
          <p:nvPr/>
        </p:nvSpPr>
        <p:spPr bwMode="auto">
          <a:xfrm>
            <a:off x="5824538" y="3536950"/>
            <a:ext cx="1323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(1.61 to 4.87)</a:t>
            </a:r>
            <a:endParaRPr lang="en-US" altLang="en-US" smtClean="0">
              <a:solidFill>
                <a:prstClr val="black"/>
              </a:solidFill>
            </a:endParaRPr>
          </a:p>
        </p:txBody>
      </p:sp>
      <p:sp>
        <p:nvSpPr>
          <p:cNvPr id="1090" name="Rectangle 95"/>
          <p:cNvSpPr>
            <a:spLocks noChangeArrowheads="1"/>
          </p:cNvSpPr>
          <p:nvPr/>
        </p:nvSpPr>
        <p:spPr bwMode="auto">
          <a:xfrm>
            <a:off x="7694613" y="3222625"/>
            <a:ext cx="561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2.81*</a:t>
            </a:r>
            <a:endParaRPr lang="en-US" altLang="en-US" smtClean="0">
              <a:solidFill>
                <a:prstClr val="black"/>
              </a:solidFill>
            </a:endParaRPr>
          </a:p>
        </p:txBody>
      </p:sp>
      <p:sp>
        <p:nvSpPr>
          <p:cNvPr id="1091" name="Rectangle 96"/>
          <p:cNvSpPr>
            <a:spLocks noChangeArrowheads="1"/>
          </p:cNvSpPr>
          <p:nvPr/>
        </p:nvSpPr>
        <p:spPr bwMode="auto">
          <a:xfrm>
            <a:off x="7313613" y="3536950"/>
            <a:ext cx="1323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(1.59 to 4.98)</a:t>
            </a:r>
            <a:endParaRPr lang="en-US" altLang="en-US" smtClean="0">
              <a:solidFill>
                <a:prstClr val="black"/>
              </a:solidFill>
            </a:endParaRPr>
          </a:p>
        </p:txBody>
      </p:sp>
      <p:sp>
        <p:nvSpPr>
          <p:cNvPr id="1092" name="Rectangle 97"/>
          <p:cNvSpPr>
            <a:spLocks noChangeArrowheads="1"/>
          </p:cNvSpPr>
          <p:nvPr/>
        </p:nvSpPr>
        <p:spPr bwMode="auto">
          <a:xfrm>
            <a:off x="2586038" y="3959225"/>
            <a:ext cx="1333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smtClean="0">
                <a:solidFill>
                  <a:srgbClr val="FFFFFF"/>
                </a:solidFill>
                <a:latin typeface="Century Gothic" pitchFamily="34" charset="0"/>
              </a:rPr>
              <a:t>Comparison </a:t>
            </a:r>
            <a:endParaRPr lang="en-US" altLang="en-US" smtClean="0">
              <a:solidFill>
                <a:prstClr val="black"/>
              </a:solidFill>
            </a:endParaRPr>
          </a:p>
        </p:txBody>
      </p:sp>
      <p:sp>
        <p:nvSpPr>
          <p:cNvPr id="1093" name="Rectangle 98"/>
          <p:cNvSpPr>
            <a:spLocks noChangeArrowheads="1"/>
          </p:cNvSpPr>
          <p:nvPr/>
        </p:nvSpPr>
        <p:spPr bwMode="auto">
          <a:xfrm>
            <a:off x="3843338" y="3959225"/>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smtClean="0">
                <a:solidFill>
                  <a:srgbClr val="FFFFFF"/>
                </a:solidFill>
                <a:latin typeface="Century Gothic" pitchFamily="34" charset="0"/>
              </a:rPr>
              <a:t>between Whites and </a:t>
            </a:r>
            <a:endParaRPr lang="en-US" altLang="en-US" smtClean="0">
              <a:solidFill>
                <a:prstClr val="black"/>
              </a:solidFill>
            </a:endParaRPr>
          </a:p>
        </p:txBody>
      </p:sp>
      <p:sp>
        <p:nvSpPr>
          <p:cNvPr id="1094" name="Rectangle 99"/>
          <p:cNvSpPr>
            <a:spLocks noChangeArrowheads="1"/>
          </p:cNvSpPr>
          <p:nvPr/>
        </p:nvSpPr>
        <p:spPr bwMode="auto">
          <a:xfrm>
            <a:off x="5910263" y="3959225"/>
            <a:ext cx="7239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smtClean="0">
                <a:solidFill>
                  <a:srgbClr val="FFFFFF"/>
                </a:solidFill>
                <a:latin typeface="Century Gothic" pitchFamily="34" charset="0"/>
              </a:rPr>
              <a:t>Blacks</a:t>
            </a:r>
            <a:endParaRPr lang="en-US" altLang="en-US" smtClean="0">
              <a:solidFill>
                <a:prstClr val="black"/>
              </a:solidFill>
            </a:endParaRPr>
          </a:p>
        </p:txBody>
      </p:sp>
      <p:sp>
        <p:nvSpPr>
          <p:cNvPr id="1095" name="Rectangle 100"/>
          <p:cNvSpPr>
            <a:spLocks noChangeArrowheads="1"/>
          </p:cNvSpPr>
          <p:nvPr/>
        </p:nvSpPr>
        <p:spPr bwMode="auto">
          <a:xfrm>
            <a:off x="561281" y="4518819"/>
            <a:ext cx="6286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smtClean="0">
                <a:solidFill>
                  <a:srgbClr val="FFFFFF"/>
                </a:solidFill>
                <a:latin typeface="Century Gothic" pitchFamily="34" charset="0"/>
              </a:rPr>
              <a:t>White</a:t>
            </a:r>
            <a:endParaRPr lang="en-US" altLang="en-US" dirty="0" smtClean="0">
              <a:solidFill>
                <a:prstClr val="black"/>
              </a:solidFill>
            </a:endParaRPr>
          </a:p>
        </p:txBody>
      </p:sp>
      <p:sp>
        <p:nvSpPr>
          <p:cNvPr id="1096" name="Rectangle 101"/>
          <p:cNvSpPr>
            <a:spLocks noChangeArrowheads="1"/>
          </p:cNvSpPr>
          <p:nvPr/>
        </p:nvSpPr>
        <p:spPr bwMode="auto">
          <a:xfrm>
            <a:off x="2214563" y="4543425"/>
            <a:ext cx="5429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1617</a:t>
            </a:r>
            <a:endParaRPr lang="en-US" altLang="en-US" smtClean="0">
              <a:solidFill>
                <a:prstClr val="black"/>
              </a:solidFill>
            </a:endParaRPr>
          </a:p>
        </p:txBody>
      </p:sp>
      <p:sp>
        <p:nvSpPr>
          <p:cNvPr id="1097" name="Rectangle 102"/>
          <p:cNvSpPr>
            <a:spLocks noChangeArrowheads="1"/>
          </p:cNvSpPr>
          <p:nvPr/>
        </p:nvSpPr>
        <p:spPr bwMode="auto">
          <a:xfrm>
            <a:off x="3127375" y="4543425"/>
            <a:ext cx="4953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3.9 (</a:t>
            </a:r>
            <a:endParaRPr lang="en-US" altLang="en-US" smtClean="0">
              <a:solidFill>
                <a:prstClr val="black"/>
              </a:solidFill>
            </a:endParaRPr>
          </a:p>
        </p:txBody>
      </p:sp>
      <p:sp>
        <p:nvSpPr>
          <p:cNvPr id="1098" name="Rectangle 103"/>
          <p:cNvSpPr>
            <a:spLocks noChangeArrowheads="1"/>
          </p:cNvSpPr>
          <p:nvPr/>
        </p:nvSpPr>
        <p:spPr bwMode="auto">
          <a:xfrm>
            <a:off x="3536950" y="4543425"/>
            <a:ext cx="3143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62</a:t>
            </a:r>
            <a:endParaRPr lang="en-US" altLang="en-US" smtClean="0">
              <a:solidFill>
                <a:prstClr val="black"/>
              </a:solidFill>
            </a:endParaRPr>
          </a:p>
        </p:txBody>
      </p:sp>
      <p:sp>
        <p:nvSpPr>
          <p:cNvPr id="1099" name="Rectangle 104"/>
          <p:cNvSpPr>
            <a:spLocks noChangeArrowheads="1"/>
          </p:cNvSpPr>
          <p:nvPr/>
        </p:nvSpPr>
        <p:spPr bwMode="auto">
          <a:xfrm>
            <a:off x="3765550" y="4543425"/>
            <a:ext cx="1714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a:t>
            </a:r>
            <a:endParaRPr lang="en-US" altLang="en-US" smtClean="0">
              <a:solidFill>
                <a:prstClr val="black"/>
              </a:solidFill>
            </a:endParaRPr>
          </a:p>
        </p:txBody>
      </p:sp>
      <p:sp>
        <p:nvSpPr>
          <p:cNvPr id="1100" name="Rectangle 105"/>
          <p:cNvSpPr>
            <a:spLocks noChangeArrowheads="1"/>
          </p:cNvSpPr>
          <p:nvPr/>
        </p:nvSpPr>
        <p:spPr bwMode="auto">
          <a:xfrm>
            <a:off x="4743450" y="4543425"/>
            <a:ext cx="3524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ref</a:t>
            </a:r>
            <a:endParaRPr lang="en-US" altLang="en-US" smtClean="0">
              <a:solidFill>
                <a:prstClr val="black"/>
              </a:solidFill>
            </a:endParaRPr>
          </a:p>
        </p:txBody>
      </p:sp>
      <p:sp>
        <p:nvSpPr>
          <p:cNvPr id="1101" name="Rectangle 106"/>
          <p:cNvSpPr>
            <a:spLocks noChangeArrowheads="1"/>
          </p:cNvSpPr>
          <p:nvPr/>
        </p:nvSpPr>
        <p:spPr bwMode="auto">
          <a:xfrm>
            <a:off x="6310313" y="4543425"/>
            <a:ext cx="3524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ref</a:t>
            </a:r>
            <a:endParaRPr lang="en-US" altLang="en-US" smtClean="0">
              <a:solidFill>
                <a:prstClr val="black"/>
              </a:solidFill>
            </a:endParaRPr>
          </a:p>
        </p:txBody>
      </p:sp>
      <p:sp>
        <p:nvSpPr>
          <p:cNvPr id="1102" name="Rectangle 107"/>
          <p:cNvSpPr>
            <a:spLocks noChangeArrowheads="1"/>
          </p:cNvSpPr>
          <p:nvPr/>
        </p:nvSpPr>
        <p:spPr bwMode="auto">
          <a:xfrm>
            <a:off x="7799388" y="4543425"/>
            <a:ext cx="3524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ref</a:t>
            </a:r>
            <a:endParaRPr lang="en-US" altLang="en-US" smtClean="0">
              <a:solidFill>
                <a:prstClr val="black"/>
              </a:solidFill>
            </a:endParaRPr>
          </a:p>
        </p:txBody>
      </p:sp>
      <p:sp>
        <p:nvSpPr>
          <p:cNvPr id="1103" name="Rectangle 108"/>
          <p:cNvSpPr>
            <a:spLocks noChangeArrowheads="1"/>
          </p:cNvSpPr>
          <p:nvPr/>
        </p:nvSpPr>
        <p:spPr bwMode="auto">
          <a:xfrm>
            <a:off x="539750" y="5170488"/>
            <a:ext cx="9585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smtClean="0">
                <a:solidFill>
                  <a:srgbClr val="FFFFFF"/>
                </a:solidFill>
                <a:latin typeface="Century Gothic" pitchFamily="34" charset="0"/>
              </a:rPr>
              <a:t>Black </a:t>
            </a:r>
          </a:p>
          <a:p>
            <a:r>
              <a:rPr lang="en-US" altLang="en-US" sz="1600" b="1" dirty="0" smtClean="0">
                <a:solidFill>
                  <a:srgbClr val="FFFFFF"/>
                </a:solidFill>
                <a:latin typeface="Century Gothic" pitchFamily="34" charset="0"/>
              </a:rPr>
              <a:t>no APOL1</a:t>
            </a:r>
            <a:endParaRPr lang="en-US" altLang="en-US" dirty="0" smtClean="0">
              <a:solidFill>
                <a:prstClr val="black"/>
              </a:solidFill>
            </a:endParaRPr>
          </a:p>
        </p:txBody>
      </p:sp>
      <p:sp>
        <p:nvSpPr>
          <p:cNvPr id="1104" name="Rectangle 109"/>
          <p:cNvSpPr>
            <a:spLocks noChangeArrowheads="1"/>
          </p:cNvSpPr>
          <p:nvPr/>
        </p:nvSpPr>
        <p:spPr bwMode="auto">
          <a:xfrm>
            <a:off x="2214563" y="5283200"/>
            <a:ext cx="5429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1058</a:t>
            </a:r>
            <a:endParaRPr lang="en-US" altLang="en-US" smtClean="0">
              <a:solidFill>
                <a:prstClr val="black"/>
              </a:solidFill>
            </a:endParaRPr>
          </a:p>
        </p:txBody>
      </p:sp>
      <p:sp>
        <p:nvSpPr>
          <p:cNvPr id="1105" name="Rectangle 110"/>
          <p:cNvSpPr>
            <a:spLocks noChangeArrowheads="1"/>
          </p:cNvSpPr>
          <p:nvPr/>
        </p:nvSpPr>
        <p:spPr bwMode="auto">
          <a:xfrm>
            <a:off x="3127375" y="5283200"/>
            <a:ext cx="3714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7.3</a:t>
            </a:r>
            <a:endParaRPr lang="en-US" altLang="en-US" smtClean="0">
              <a:solidFill>
                <a:prstClr val="black"/>
              </a:solidFill>
            </a:endParaRPr>
          </a:p>
        </p:txBody>
      </p:sp>
      <p:sp>
        <p:nvSpPr>
          <p:cNvPr id="1106" name="Rectangle 111"/>
          <p:cNvSpPr>
            <a:spLocks noChangeArrowheads="1"/>
          </p:cNvSpPr>
          <p:nvPr/>
        </p:nvSpPr>
        <p:spPr bwMode="auto">
          <a:xfrm>
            <a:off x="3460750" y="5283200"/>
            <a:ext cx="3905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(72</a:t>
            </a:r>
            <a:endParaRPr lang="en-US" altLang="en-US" smtClean="0">
              <a:solidFill>
                <a:prstClr val="black"/>
              </a:solidFill>
            </a:endParaRPr>
          </a:p>
        </p:txBody>
      </p:sp>
      <p:sp>
        <p:nvSpPr>
          <p:cNvPr id="1107" name="Rectangle 112"/>
          <p:cNvSpPr>
            <a:spLocks noChangeArrowheads="1"/>
          </p:cNvSpPr>
          <p:nvPr/>
        </p:nvSpPr>
        <p:spPr bwMode="auto">
          <a:xfrm>
            <a:off x="3765550" y="5283200"/>
            <a:ext cx="1714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a:t>
            </a:r>
            <a:endParaRPr lang="en-US" altLang="en-US" smtClean="0">
              <a:solidFill>
                <a:prstClr val="black"/>
              </a:solidFill>
            </a:endParaRPr>
          </a:p>
        </p:txBody>
      </p:sp>
      <p:sp>
        <p:nvSpPr>
          <p:cNvPr id="1108" name="Rectangle 113"/>
          <p:cNvSpPr>
            <a:spLocks noChangeArrowheads="1"/>
          </p:cNvSpPr>
          <p:nvPr/>
        </p:nvSpPr>
        <p:spPr bwMode="auto">
          <a:xfrm>
            <a:off x="4629150" y="5122863"/>
            <a:ext cx="561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2.06*</a:t>
            </a:r>
            <a:endParaRPr lang="en-US" altLang="en-US" smtClean="0">
              <a:solidFill>
                <a:prstClr val="black"/>
              </a:solidFill>
            </a:endParaRPr>
          </a:p>
        </p:txBody>
      </p:sp>
      <p:sp>
        <p:nvSpPr>
          <p:cNvPr id="1109" name="Rectangle 114"/>
          <p:cNvSpPr>
            <a:spLocks noChangeArrowheads="1"/>
          </p:cNvSpPr>
          <p:nvPr/>
        </p:nvSpPr>
        <p:spPr bwMode="auto">
          <a:xfrm>
            <a:off x="4248150" y="5437188"/>
            <a:ext cx="1323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(1.45 to 2.93)</a:t>
            </a:r>
            <a:endParaRPr lang="en-US" altLang="en-US" smtClean="0">
              <a:solidFill>
                <a:prstClr val="black"/>
              </a:solidFill>
            </a:endParaRPr>
          </a:p>
        </p:txBody>
      </p:sp>
      <p:sp>
        <p:nvSpPr>
          <p:cNvPr id="1110" name="Rectangle 115"/>
          <p:cNvSpPr>
            <a:spLocks noChangeArrowheads="1"/>
          </p:cNvSpPr>
          <p:nvPr/>
        </p:nvSpPr>
        <p:spPr bwMode="auto">
          <a:xfrm>
            <a:off x="6243638" y="5122863"/>
            <a:ext cx="4857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1.11</a:t>
            </a:r>
            <a:endParaRPr lang="en-US" altLang="en-US" smtClean="0">
              <a:solidFill>
                <a:prstClr val="black"/>
              </a:solidFill>
            </a:endParaRPr>
          </a:p>
        </p:txBody>
      </p:sp>
      <p:sp>
        <p:nvSpPr>
          <p:cNvPr id="1111" name="Rectangle 116"/>
          <p:cNvSpPr>
            <a:spLocks noChangeArrowheads="1"/>
          </p:cNvSpPr>
          <p:nvPr/>
        </p:nvSpPr>
        <p:spPr bwMode="auto">
          <a:xfrm>
            <a:off x="5824538" y="5437188"/>
            <a:ext cx="1323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(0.75 to 1.65)</a:t>
            </a:r>
            <a:endParaRPr lang="en-US" altLang="en-US" smtClean="0">
              <a:solidFill>
                <a:prstClr val="black"/>
              </a:solidFill>
            </a:endParaRPr>
          </a:p>
        </p:txBody>
      </p:sp>
      <p:sp>
        <p:nvSpPr>
          <p:cNvPr id="1112" name="Rectangle 117"/>
          <p:cNvSpPr>
            <a:spLocks noChangeArrowheads="1"/>
          </p:cNvSpPr>
          <p:nvPr/>
        </p:nvSpPr>
        <p:spPr bwMode="auto">
          <a:xfrm>
            <a:off x="7732713" y="5122863"/>
            <a:ext cx="4857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1.09</a:t>
            </a:r>
            <a:endParaRPr lang="en-US" altLang="en-US" smtClean="0">
              <a:solidFill>
                <a:prstClr val="black"/>
              </a:solidFill>
            </a:endParaRPr>
          </a:p>
        </p:txBody>
      </p:sp>
      <p:sp>
        <p:nvSpPr>
          <p:cNvPr id="1113" name="Rectangle 118"/>
          <p:cNvSpPr>
            <a:spLocks noChangeArrowheads="1"/>
          </p:cNvSpPr>
          <p:nvPr/>
        </p:nvSpPr>
        <p:spPr bwMode="auto">
          <a:xfrm>
            <a:off x="7313613" y="5437188"/>
            <a:ext cx="1323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(0.73 to 1.65)</a:t>
            </a:r>
            <a:endParaRPr lang="en-US" altLang="en-US" smtClean="0">
              <a:solidFill>
                <a:prstClr val="black"/>
              </a:solidFill>
            </a:endParaRPr>
          </a:p>
        </p:txBody>
      </p:sp>
      <p:sp>
        <p:nvSpPr>
          <p:cNvPr id="1115" name="Rectangle 120"/>
          <p:cNvSpPr>
            <a:spLocks noChangeArrowheads="1"/>
          </p:cNvSpPr>
          <p:nvPr/>
        </p:nvSpPr>
        <p:spPr bwMode="auto">
          <a:xfrm>
            <a:off x="539750" y="5988050"/>
            <a:ext cx="12583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smtClean="0">
                <a:solidFill>
                  <a:srgbClr val="FFFFFF"/>
                </a:solidFill>
                <a:latin typeface="Century Gothic" pitchFamily="34" charset="0"/>
              </a:rPr>
              <a:t>APOL1 Black</a:t>
            </a:r>
            <a:endParaRPr lang="en-US" altLang="en-US" dirty="0" smtClean="0">
              <a:solidFill>
                <a:prstClr val="black"/>
              </a:solidFill>
            </a:endParaRPr>
          </a:p>
        </p:txBody>
      </p:sp>
      <p:sp>
        <p:nvSpPr>
          <p:cNvPr id="1116" name="Rectangle 121"/>
          <p:cNvSpPr>
            <a:spLocks noChangeArrowheads="1"/>
          </p:cNvSpPr>
          <p:nvPr/>
        </p:nvSpPr>
        <p:spPr bwMode="auto">
          <a:xfrm>
            <a:off x="2271713" y="6148388"/>
            <a:ext cx="4286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143</a:t>
            </a:r>
            <a:endParaRPr lang="en-US" altLang="en-US" smtClean="0">
              <a:solidFill>
                <a:prstClr val="black"/>
              </a:solidFill>
            </a:endParaRPr>
          </a:p>
        </p:txBody>
      </p:sp>
      <p:sp>
        <p:nvSpPr>
          <p:cNvPr id="1117" name="Rectangle 122"/>
          <p:cNvSpPr>
            <a:spLocks noChangeArrowheads="1"/>
          </p:cNvSpPr>
          <p:nvPr/>
        </p:nvSpPr>
        <p:spPr bwMode="auto">
          <a:xfrm>
            <a:off x="3098800" y="6148388"/>
            <a:ext cx="4857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14.8</a:t>
            </a:r>
            <a:endParaRPr lang="en-US" altLang="en-US" smtClean="0">
              <a:solidFill>
                <a:prstClr val="black"/>
              </a:solidFill>
            </a:endParaRPr>
          </a:p>
        </p:txBody>
      </p:sp>
      <p:sp>
        <p:nvSpPr>
          <p:cNvPr id="1118" name="Rectangle 123"/>
          <p:cNvSpPr>
            <a:spLocks noChangeArrowheads="1"/>
          </p:cNvSpPr>
          <p:nvPr/>
        </p:nvSpPr>
        <p:spPr bwMode="auto">
          <a:xfrm>
            <a:off x="3546475" y="6148388"/>
            <a:ext cx="457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(20)</a:t>
            </a:r>
            <a:endParaRPr lang="en-US" altLang="en-US" smtClean="0">
              <a:solidFill>
                <a:prstClr val="black"/>
              </a:solidFill>
            </a:endParaRPr>
          </a:p>
        </p:txBody>
      </p:sp>
      <p:sp>
        <p:nvSpPr>
          <p:cNvPr id="1119" name="Rectangle 124"/>
          <p:cNvSpPr>
            <a:spLocks noChangeArrowheads="1"/>
          </p:cNvSpPr>
          <p:nvPr/>
        </p:nvSpPr>
        <p:spPr bwMode="auto">
          <a:xfrm>
            <a:off x="4629150" y="5988050"/>
            <a:ext cx="561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4.83*</a:t>
            </a:r>
            <a:endParaRPr lang="en-US" altLang="en-US" smtClean="0">
              <a:solidFill>
                <a:prstClr val="black"/>
              </a:solidFill>
            </a:endParaRPr>
          </a:p>
        </p:txBody>
      </p:sp>
      <p:sp>
        <p:nvSpPr>
          <p:cNvPr id="1120" name="Rectangle 125"/>
          <p:cNvSpPr>
            <a:spLocks noChangeArrowheads="1"/>
          </p:cNvSpPr>
          <p:nvPr/>
        </p:nvSpPr>
        <p:spPr bwMode="auto">
          <a:xfrm>
            <a:off x="4248150" y="6302375"/>
            <a:ext cx="1323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(2.81 to 8.31)</a:t>
            </a:r>
            <a:endParaRPr lang="en-US" altLang="en-US" smtClean="0">
              <a:solidFill>
                <a:prstClr val="black"/>
              </a:solidFill>
            </a:endParaRPr>
          </a:p>
        </p:txBody>
      </p:sp>
      <p:sp>
        <p:nvSpPr>
          <p:cNvPr id="1121" name="Rectangle 126"/>
          <p:cNvSpPr>
            <a:spLocks noChangeArrowheads="1"/>
          </p:cNvSpPr>
          <p:nvPr/>
        </p:nvSpPr>
        <p:spPr bwMode="auto">
          <a:xfrm>
            <a:off x="6205538" y="5988050"/>
            <a:ext cx="561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3.12*</a:t>
            </a:r>
            <a:endParaRPr lang="en-US" altLang="en-US" smtClean="0">
              <a:solidFill>
                <a:prstClr val="black"/>
              </a:solidFill>
            </a:endParaRPr>
          </a:p>
        </p:txBody>
      </p:sp>
      <p:sp>
        <p:nvSpPr>
          <p:cNvPr id="1122" name="Rectangle 127"/>
          <p:cNvSpPr>
            <a:spLocks noChangeArrowheads="1"/>
          </p:cNvSpPr>
          <p:nvPr/>
        </p:nvSpPr>
        <p:spPr bwMode="auto">
          <a:xfrm>
            <a:off x="5824538" y="6302375"/>
            <a:ext cx="1323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(1.76 to 5.51)</a:t>
            </a:r>
            <a:endParaRPr lang="en-US" altLang="en-US" smtClean="0">
              <a:solidFill>
                <a:prstClr val="black"/>
              </a:solidFill>
            </a:endParaRPr>
          </a:p>
        </p:txBody>
      </p:sp>
      <p:sp>
        <p:nvSpPr>
          <p:cNvPr id="1123" name="Rectangle 128"/>
          <p:cNvSpPr>
            <a:spLocks noChangeArrowheads="1"/>
          </p:cNvSpPr>
          <p:nvPr/>
        </p:nvSpPr>
        <p:spPr bwMode="auto">
          <a:xfrm>
            <a:off x="7694613" y="5988050"/>
            <a:ext cx="561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3.07*</a:t>
            </a:r>
            <a:endParaRPr lang="en-US" altLang="en-US" smtClean="0">
              <a:solidFill>
                <a:prstClr val="black"/>
              </a:solidFill>
            </a:endParaRPr>
          </a:p>
        </p:txBody>
      </p:sp>
      <p:sp>
        <p:nvSpPr>
          <p:cNvPr id="1124" name="Rectangle 129"/>
          <p:cNvSpPr>
            <a:spLocks noChangeArrowheads="1"/>
          </p:cNvSpPr>
          <p:nvPr/>
        </p:nvSpPr>
        <p:spPr bwMode="auto">
          <a:xfrm>
            <a:off x="7313613" y="6302375"/>
            <a:ext cx="1323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latin typeface="Century Gothic" pitchFamily="34" charset="0"/>
              </a:rPr>
              <a:t>(1.69 to 5.60)</a:t>
            </a:r>
            <a:endParaRPr lang="en-US" altLang="en-US" smtClean="0">
              <a:solidFill>
                <a:prstClr val="black"/>
              </a:solidFill>
            </a:endParaRPr>
          </a:p>
        </p:txBody>
      </p:sp>
      <p:sp>
        <p:nvSpPr>
          <p:cNvPr id="1125" name="Rounded Rectangle 1124"/>
          <p:cNvSpPr/>
          <p:nvPr/>
        </p:nvSpPr>
        <p:spPr>
          <a:xfrm>
            <a:off x="577173" y="2523032"/>
            <a:ext cx="8223250" cy="14208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bg1"/>
                </a:solidFill>
              </a:rPr>
              <a:t>In Blacks, population attributable fraction for</a:t>
            </a:r>
          </a:p>
          <a:p>
            <a:pPr algn="ctr"/>
            <a:r>
              <a:rPr lang="en-US" sz="2000" b="1" i="1" dirty="0">
                <a:solidFill>
                  <a:schemeClr val="bg1"/>
                </a:solidFill>
              </a:rPr>
              <a:t>APOL1</a:t>
            </a:r>
            <a:r>
              <a:rPr lang="en-US" sz="2000" b="1" dirty="0">
                <a:solidFill>
                  <a:schemeClr val="bg1"/>
                </a:solidFill>
              </a:rPr>
              <a:t> </a:t>
            </a:r>
            <a:r>
              <a:rPr lang="en-US" sz="2000" b="1" dirty="0" smtClean="0">
                <a:solidFill>
                  <a:schemeClr val="bg1"/>
                </a:solidFill>
              </a:rPr>
              <a:t>was </a:t>
            </a:r>
            <a:r>
              <a:rPr lang="en-US" sz="2000" b="1" dirty="0">
                <a:solidFill>
                  <a:schemeClr val="bg1"/>
                </a:solidFill>
              </a:rPr>
              <a:t>9.4%</a:t>
            </a:r>
          </a:p>
          <a:p>
            <a:pPr algn="ctr"/>
            <a:r>
              <a:rPr lang="en-US" sz="2000" b="1" dirty="0">
                <a:solidFill>
                  <a:schemeClr val="bg1"/>
                </a:solidFill>
              </a:rPr>
              <a:t>HTN and DM was 27.6%</a:t>
            </a:r>
          </a:p>
        </p:txBody>
      </p:sp>
      <p:sp>
        <p:nvSpPr>
          <p:cNvPr id="134" name="TextBox 133"/>
          <p:cNvSpPr txBox="1"/>
          <p:nvPr/>
        </p:nvSpPr>
        <p:spPr>
          <a:xfrm>
            <a:off x="5367376" y="1018400"/>
            <a:ext cx="3417667" cy="276999"/>
          </a:xfrm>
          <a:prstGeom prst="rect">
            <a:avLst/>
          </a:prstGeom>
          <a:noFill/>
        </p:spPr>
        <p:txBody>
          <a:bodyPr wrap="none" rtlCol="0">
            <a:spAutoFit/>
          </a:bodyPr>
          <a:lstStyle/>
          <a:p>
            <a:r>
              <a:rPr lang="en-US" sz="1200" dirty="0">
                <a:solidFill>
                  <a:prstClr val="black"/>
                </a:solidFill>
              </a:rPr>
              <a:t>Peralta CA </a:t>
            </a:r>
            <a:r>
              <a:rPr lang="en-US" sz="1200" dirty="0" smtClean="0">
                <a:solidFill>
                  <a:prstClr val="black"/>
                </a:solidFill>
              </a:rPr>
              <a:t>, Bibbins-Domingo, K </a:t>
            </a:r>
            <a:r>
              <a:rPr lang="en-US" sz="1200" i="1" dirty="0" smtClean="0">
                <a:solidFill>
                  <a:prstClr val="black"/>
                </a:solidFill>
              </a:rPr>
              <a:t>et </a:t>
            </a:r>
            <a:r>
              <a:rPr lang="en-US" sz="1200" i="1" dirty="0">
                <a:solidFill>
                  <a:prstClr val="black"/>
                </a:solidFill>
              </a:rPr>
              <a:t>al.  </a:t>
            </a:r>
            <a:r>
              <a:rPr lang="en-US" sz="1200" dirty="0">
                <a:solidFill>
                  <a:prstClr val="black"/>
                </a:solidFill>
              </a:rPr>
              <a:t>Under review</a:t>
            </a:r>
          </a:p>
        </p:txBody>
      </p:sp>
    </p:spTree>
    <p:extLst>
      <p:ext uri="{BB962C8B-B14F-4D97-AF65-F5344CB8AC3E}">
        <p14:creationId xmlns:p14="http://schemas.microsoft.com/office/powerpoint/2010/main" val="323473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anim calcmode="lin" valueType="num">
                                      <p:cBhvr>
                                        <p:cTn id="73" dur="1000" fill="hold"/>
                                        <p:tgtEl>
                                          <p:spTgt spid="20"/>
                                        </p:tgtEl>
                                        <p:attrNameLst>
                                          <p:attrName>ppt_x</p:attrName>
                                        </p:attrNameLst>
                                      </p:cBhvr>
                                      <p:tavLst>
                                        <p:tav tm="0">
                                          <p:val>
                                            <p:strVal val="#ppt_x"/>
                                          </p:val>
                                        </p:tav>
                                        <p:tav tm="100000">
                                          <p:val>
                                            <p:strVal val="#ppt_x"/>
                                          </p:val>
                                        </p:tav>
                                      </p:tavLst>
                                    </p:anim>
                                    <p:anim calcmode="lin" valueType="num">
                                      <p:cBhvr>
                                        <p:cTn id="74" dur="1000" fill="hold"/>
                                        <p:tgtEl>
                                          <p:spTgt spid="2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1000"/>
                                        <p:tgtEl>
                                          <p:spTgt spid="23"/>
                                        </p:tgtEl>
                                      </p:cBhvr>
                                    </p:animEffect>
                                    <p:anim calcmode="lin" valueType="num">
                                      <p:cBhvr>
                                        <p:cTn id="88" dur="1000" fill="hold"/>
                                        <p:tgtEl>
                                          <p:spTgt spid="23"/>
                                        </p:tgtEl>
                                        <p:attrNameLst>
                                          <p:attrName>ppt_x</p:attrName>
                                        </p:attrNameLst>
                                      </p:cBhvr>
                                      <p:tavLst>
                                        <p:tav tm="0">
                                          <p:val>
                                            <p:strVal val="#ppt_x"/>
                                          </p:val>
                                        </p:tav>
                                        <p:tav tm="100000">
                                          <p:val>
                                            <p:strVal val="#ppt_x"/>
                                          </p:val>
                                        </p:tav>
                                      </p:tavLst>
                                    </p:anim>
                                    <p:anim calcmode="lin" valueType="num">
                                      <p:cBhvr>
                                        <p:cTn id="89" dur="1000" fill="hold"/>
                                        <p:tgtEl>
                                          <p:spTgt spid="23"/>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1000"/>
                                        <p:tgtEl>
                                          <p:spTgt spid="24"/>
                                        </p:tgtEl>
                                      </p:cBhvr>
                                    </p:animEffect>
                                    <p:anim calcmode="lin" valueType="num">
                                      <p:cBhvr>
                                        <p:cTn id="93" dur="1000" fill="hold"/>
                                        <p:tgtEl>
                                          <p:spTgt spid="24"/>
                                        </p:tgtEl>
                                        <p:attrNameLst>
                                          <p:attrName>ppt_x</p:attrName>
                                        </p:attrNameLst>
                                      </p:cBhvr>
                                      <p:tavLst>
                                        <p:tav tm="0">
                                          <p:val>
                                            <p:strVal val="#ppt_x"/>
                                          </p:val>
                                        </p:tav>
                                        <p:tav tm="100000">
                                          <p:val>
                                            <p:strVal val="#ppt_x"/>
                                          </p:val>
                                        </p:tav>
                                      </p:tavLst>
                                    </p:anim>
                                    <p:anim calcmode="lin" valueType="num">
                                      <p:cBhvr>
                                        <p:cTn id="94" dur="1000" fill="hold"/>
                                        <p:tgtEl>
                                          <p:spTgt spid="24"/>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1000" fill="hold"/>
                                        <p:tgtEl>
                                          <p:spTgt spid="25"/>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038"/>
                                        </p:tgtEl>
                                        <p:attrNameLst>
                                          <p:attrName>style.visibility</p:attrName>
                                        </p:attrNameLst>
                                      </p:cBhvr>
                                      <p:to>
                                        <p:strVal val="visible"/>
                                      </p:to>
                                    </p:set>
                                    <p:animEffect transition="in" filter="fade">
                                      <p:cBhvr>
                                        <p:cTn id="102" dur="1000"/>
                                        <p:tgtEl>
                                          <p:spTgt spid="1038"/>
                                        </p:tgtEl>
                                      </p:cBhvr>
                                    </p:animEffect>
                                    <p:anim calcmode="lin" valueType="num">
                                      <p:cBhvr>
                                        <p:cTn id="103" dur="1000" fill="hold"/>
                                        <p:tgtEl>
                                          <p:spTgt spid="1038"/>
                                        </p:tgtEl>
                                        <p:attrNameLst>
                                          <p:attrName>ppt_x</p:attrName>
                                        </p:attrNameLst>
                                      </p:cBhvr>
                                      <p:tavLst>
                                        <p:tav tm="0">
                                          <p:val>
                                            <p:strVal val="#ppt_x"/>
                                          </p:val>
                                        </p:tav>
                                        <p:tav tm="100000">
                                          <p:val>
                                            <p:strVal val="#ppt_x"/>
                                          </p:val>
                                        </p:tav>
                                      </p:tavLst>
                                    </p:anim>
                                    <p:anim calcmode="lin" valueType="num">
                                      <p:cBhvr>
                                        <p:cTn id="104" dur="1000" fill="hold"/>
                                        <p:tgtEl>
                                          <p:spTgt spid="1038"/>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1039"/>
                                        </p:tgtEl>
                                        <p:attrNameLst>
                                          <p:attrName>style.visibility</p:attrName>
                                        </p:attrNameLst>
                                      </p:cBhvr>
                                      <p:to>
                                        <p:strVal val="visible"/>
                                      </p:to>
                                    </p:set>
                                    <p:animEffect transition="in" filter="fade">
                                      <p:cBhvr>
                                        <p:cTn id="107" dur="1000"/>
                                        <p:tgtEl>
                                          <p:spTgt spid="1039"/>
                                        </p:tgtEl>
                                      </p:cBhvr>
                                    </p:animEffect>
                                    <p:anim calcmode="lin" valueType="num">
                                      <p:cBhvr>
                                        <p:cTn id="108" dur="1000" fill="hold"/>
                                        <p:tgtEl>
                                          <p:spTgt spid="1039"/>
                                        </p:tgtEl>
                                        <p:attrNameLst>
                                          <p:attrName>ppt_x</p:attrName>
                                        </p:attrNameLst>
                                      </p:cBhvr>
                                      <p:tavLst>
                                        <p:tav tm="0">
                                          <p:val>
                                            <p:strVal val="#ppt_x"/>
                                          </p:val>
                                        </p:tav>
                                        <p:tav tm="100000">
                                          <p:val>
                                            <p:strVal val="#ppt_x"/>
                                          </p:val>
                                        </p:tav>
                                      </p:tavLst>
                                    </p:anim>
                                    <p:anim calcmode="lin" valueType="num">
                                      <p:cBhvr>
                                        <p:cTn id="109" dur="1000" fill="hold"/>
                                        <p:tgtEl>
                                          <p:spTgt spid="1039"/>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041"/>
                                        </p:tgtEl>
                                        <p:attrNameLst>
                                          <p:attrName>style.visibility</p:attrName>
                                        </p:attrNameLst>
                                      </p:cBhvr>
                                      <p:to>
                                        <p:strVal val="visible"/>
                                      </p:to>
                                    </p:set>
                                    <p:animEffect transition="in" filter="fade">
                                      <p:cBhvr>
                                        <p:cTn id="112" dur="1000"/>
                                        <p:tgtEl>
                                          <p:spTgt spid="1041"/>
                                        </p:tgtEl>
                                      </p:cBhvr>
                                    </p:animEffect>
                                    <p:anim calcmode="lin" valueType="num">
                                      <p:cBhvr>
                                        <p:cTn id="113" dur="1000" fill="hold"/>
                                        <p:tgtEl>
                                          <p:spTgt spid="1041"/>
                                        </p:tgtEl>
                                        <p:attrNameLst>
                                          <p:attrName>ppt_x</p:attrName>
                                        </p:attrNameLst>
                                      </p:cBhvr>
                                      <p:tavLst>
                                        <p:tav tm="0">
                                          <p:val>
                                            <p:strVal val="#ppt_x"/>
                                          </p:val>
                                        </p:tav>
                                        <p:tav tm="100000">
                                          <p:val>
                                            <p:strVal val="#ppt_x"/>
                                          </p:val>
                                        </p:tav>
                                      </p:tavLst>
                                    </p:anim>
                                    <p:anim calcmode="lin" valueType="num">
                                      <p:cBhvr>
                                        <p:cTn id="114" dur="1000" fill="hold"/>
                                        <p:tgtEl>
                                          <p:spTgt spid="10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042"/>
                                        </p:tgtEl>
                                        <p:attrNameLst>
                                          <p:attrName>style.visibility</p:attrName>
                                        </p:attrNameLst>
                                      </p:cBhvr>
                                      <p:to>
                                        <p:strVal val="visible"/>
                                      </p:to>
                                    </p:set>
                                    <p:animEffect transition="in" filter="fade">
                                      <p:cBhvr>
                                        <p:cTn id="117" dur="1000"/>
                                        <p:tgtEl>
                                          <p:spTgt spid="1042"/>
                                        </p:tgtEl>
                                      </p:cBhvr>
                                    </p:animEffect>
                                    <p:anim calcmode="lin" valueType="num">
                                      <p:cBhvr>
                                        <p:cTn id="118" dur="1000" fill="hold"/>
                                        <p:tgtEl>
                                          <p:spTgt spid="1042"/>
                                        </p:tgtEl>
                                        <p:attrNameLst>
                                          <p:attrName>ppt_x</p:attrName>
                                        </p:attrNameLst>
                                      </p:cBhvr>
                                      <p:tavLst>
                                        <p:tav tm="0">
                                          <p:val>
                                            <p:strVal val="#ppt_x"/>
                                          </p:val>
                                        </p:tav>
                                        <p:tav tm="100000">
                                          <p:val>
                                            <p:strVal val="#ppt_x"/>
                                          </p:val>
                                        </p:tav>
                                      </p:tavLst>
                                    </p:anim>
                                    <p:anim calcmode="lin" valueType="num">
                                      <p:cBhvr>
                                        <p:cTn id="119" dur="1000" fill="hold"/>
                                        <p:tgtEl>
                                          <p:spTgt spid="1042"/>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1044"/>
                                        </p:tgtEl>
                                        <p:attrNameLst>
                                          <p:attrName>style.visibility</p:attrName>
                                        </p:attrNameLst>
                                      </p:cBhvr>
                                      <p:to>
                                        <p:strVal val="visible"/>
                                      </p:to>
                                    </p:set>
                                    <p:animEffect transition="in" filter="fade">
                                      <p:cBhvr>
                                        <p:cTn id="122" dur="1000"/>
                                        <p:tgtEl>
                                          <p:spTgt spid="1044"/>
                                        </p:tgtEl>
                                      </p:cBhvr>
                                    </p:animEffect>
                                    <p:anim calcmode="lin" valueType="num">
                                      <p:cBhvr>
                                        <p:cTn id="123" dur="1000" fill="hold"/>
                                        <p:tgtEl>
                                          <p:spTgt spid="1044"/>
                                        </p:tgtEl>
                                        <p:attrNameLst>
                                          <p:attrName>ppt_x</p:attrName>
                                        </p:attrNameLst>
                                      </p:cBhvr>
                                      <p:tavLst>
                                        <p:tav tm="0">
                                          <p:val>
                                            <p:strVal val="#ppt_x"/>
                                          </p:val>
                                        </p:tav>
                                        <p:tav tm="100000">
                                          <p:val>
                                            <p:strVal val="#ppt_x"/>
                                          </p:val>
                                        </p:tav>
                                      </p:tavLst>
                                    </p:anim>
                                    <p:anim calcmode="lin" valueType="num">
                                      <p:cBhvr>
                                        <p:cTn id="124" dur="1000" fill="hold"/>
                                        <p:tgtEl>
                                          <p:spTgt spid="1044"/>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1045"/>
                                        </p:tgtEl>
                                        <p:attrNameLst>
                                          <p:attrName>style.visibility</p:attrName>
                                        </p:attrNameLst>
                                      </p:cBhvr>
                                      <p:to>
                                        <p:strVal val="visible"/>
                                      </p:to>
                                    </p:set>
                                    <p:animEffect transition="in" filter="fade">
                                      <p:cBhvr>
                                        <p:cTn id="127" dur="1000"/>
                                        <p:tgtEl>
                                          <p:spTgt spid="1045"/>
                                        </p:tgtEl>
                                      </p:cBhvr>
                                    </p:animEffect>
                                    <p:anim calcmode="lin" valueType="num">
                                      <p:cBhvr>
                                        <p:cTn id="128" dur="1000" fill="hold"/>
                                        <p:tgtEl>
                                          <p:spTgt spid="1045"/>
                                        </p:tgtEl>
                                        <p:attrNameLst>
                                          <p:attrName>ppt_x</p:attrName>
                                        </p:attrNameLst>
                                      </p:cBhvr>
                                      <p:tavLst>
                                        <p:tav tm="0">
                                          <p:val>
                                            <p:strVal val="#ppt_x"/>
                                          </p:val>
                                        </p:tav>
                                        <p:tav tm="100000">
                                          <p:val>
                                            <p:strVal val="#ppt_x"/>
                                          </p:val>
                                        </p:tav>
                                      </p:tavLst>
                                    </p:anim>
                                    <p:anim calcmode="lin" valueType="num">
                                      <p:cBhvr>
                                        <p:cTn id="129" dur="1000" fill="hold"/>
                                        <p:tgtEl>
                                          <p:spTgt spid="1045"/>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047"/>
                                        </p:tgtEl>
                                        <p:attrNameLst>
                                          <p:attrName>style.visibility</p:attrName>
                                        </p:attrNameLst>
                                      </p:cBhvr>
                                      <p:to>
                                        <p:strVal val="visible"/>
                                      </p:to>
                                    </p:set>
                                    <p:animEffect transition="in" filter="fade">
                                      <p:cBhvr>
                                        <p:cTn id="132" dur="1000"/>
                                        <p:tgtEl>
                                          <p:spTgt spid="1047"/>
                                        </p:tgtEl>
                                      </p:cBhvr>
                                    </p:animEffect>
                                    <p:anim calcmode="lin" valueType="num">
                                      <p:cBhvr>
                                        <p:cTn id="133" dur="1000" fill="hold"/>
                                        <p:tgtEl>
                                          <p:spTgt spid="1047"/>
                                        </p:tgtEl>
                                        <p:attrNameLst>
                                          <p:attrName>ppt_x</p:attrName>
                                        </p:attrNameLst>
                                      </p:cBhvr>
                                      <p:tavLst>
                                        <p:tav tm="0">
                                          <p:val>
                                            <p:strVal val="#ppt_x"/>
                                          </p:val>
                                        </p:tav>
                                        <p:tav tm="100000">
                                          <p:val>
                                            <p:strVal val="#ppt_x"/>
                                          </p:val>
                                        </p:tav>
                                      </p:tavLst>
                                    </p:anim>
                                    <p:anim calcmode="lin" valueType="num">
                                      <p:cBhvr>
                                        <p:cTn id="134" dur="1000" fill="hold"/>
                                        <p:tgtEl>
                                          <p:spTgt spid="1047"/>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1048"/>
                                        </p:tgtEl>
                                        <p:attrNameLst>
                                          <p:attrName>style.visibility</p:attrName>
                                        </p:attrNameLst>
                                      </p:cBhvr>
                                      <p:to>
                                        <p:strVal val="visible"/>
                                      </p:to>
                                    </p:set>
                                    <p:animEffect transition="in" filter="fade">
                                      <p:cBhvr>
                                        <p:cTn id="137" dur="1000"/>
                                        <p:tgtEl>
                                          <p:spTgt spid="1048"/>
                                        </p:tgtEl>
                                      </p:cBhvr>
                                    </p:animEffect>
                                    <p:anim calcmode="lin" valueType="num">
                                      <p:cBhvr>
                                        <p:cTn id="138" dur="1000" fill="hold"/>
                                        <p:tgtEl>
                                          <p:spTgt spid="1048"/>
                                        </p:tgtEl>
                                        <p:attrNameLst>
                                          <p:attrName>ppt_x</p:attrName>
                                        </p:attrNameLst>
                                      </p:cBhvr>
                                      <p:tavLst>
                                        <p:tav tm="0">
                                          <p:val>
                                            <p:strVal val="#ppt_x"/>
                                          </p:val>
                                        </p:tav>
                                        <p:tav tm="100000">
                                          <p:val>
                                            <p:strVal val="#ppt_x"/>
                                          </p:val>
                                        </p:tav>
                                      </p:tavLst>
                                    </p:anim>
                                    <p:anim calcmode="lin" valueType="num">
                                      <p:cBhvr>
                                        <p:cTn id="139" dur="1000" fill="hold"/>
                                        <p:tgtEl>
                                          <p:spTgt spid="1048"/>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050"/>
                                        </p:tgtEl>
                                        <p:attrNameLst>
                                          <p:attrName>style.visibility</p:attrName>
                                        </p:attrNameLst>
                                      </p:cBhvr>
                                      <p:to>
                                        <p:strVal val="visible"/>
                                      </p:to>
                                    </p:set>
                                    <p:animEffect transition="in" filter="fade">
                                      <p:cBhvr>
                                        <p:cTn id="142" dur="1000"/>
                                        <p:tgtEl>
                                          <p:spTgt spid="1050"/>
                                        </p:tgtEl>
                                      </p:cBhvr>
                                    </p:animEffect>
                                    <p:anim calcmode="lin" valueType="num">
                                      <p:cBhvr>
                                        <p:cTn id="143" dur="1000" fill="hold"/>
                                        <p:tgtEl>
                                          <p:spTgt spid="1050"/>
                                        </p:tgtEl>
                                        <p:attrNameLst>
                                          <p:attrName>ppt_x</p:attrName>
                                        </p:attrNameLst>
                                      </p:cBhvr>
                                      <p:tavLst>
                                        <p:tav tm="0">
                                          <p:val>
                                            <p:strVal val="#ppt_x"/>
                                          </p:val>
                                        </p:tav>
                                        <p:tav tm="100000">
                                          <p:val>
                                            <p:strVal val="#ppt_x"/>
                                          </p:val>
                                        </p:tav>
                                      </p:tavLst>
                                    </p:anim>
                                    <p:anim calcmode="lin" valueType="num">
                                      <p:cBhvr>
                                        <p:cTn id="144" dur="1000" fill="hold"/>
                                        <p:tgtEl>
                                          <p:spTgt spid="1050"/>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1051"/>
                                        </p:tgtEl>
                                        <p:attrNameLst>
                                          <p:attrName>style.visibility</p:attrName>
                                        </p:attrNameLst>
                                      </p:cBhvr>
                                      <p:to>
                                        <p:strVal val="visible"/>
                                      </p:to>
                                    </p:set>
                                    <p:animEffect transition="in" filter="fade">
                                      <p:cBhvr>
                                        <p:cTn id="147" dur="1000"/>
                                        <p:tgtEl>
                                          <p:spTgt spid="1051"/>
                                        </p:tgtEl>
                                      </p:cBhvr>
                                    </p:animEffect>
                                    <p:anim calcmode="lin" valueType="num">
                                      <p:cBhvr>
                                        <p:cTn id="148" dur="1000" fill="hold"/>
                                        <p:tgtEl>
                                          <p:spTgt spid="1051"/>
                                        </p:tgtEl>
                                        <p:attrNameLst>
                                          <p:attrName>ppt_x</p:attrName>
                                        </p:attrNameLst>
                                      </p:cBhvr>
                                      <p:tavLst>
                                        <p:tav tm="0">
                                          <p:val>
                                            <p:strVal val="#ppt_x"/>
                                          </p:val>
                                        </p:tav>
                                        <p:tav tm="100000">
                                          <p:val>
                                            <p:strVal val="#ppt_x"/>
                                          </p:val>
                                        </p:tav>
                                      </p:tavLst>
                                    </p:anim>
                                    <p:anim calcmode="lin" valueType="num">
                                      <p:cBhvr>
                                        <p:cTn id="149" dur="1000" fill="hold"/>
                                        <p:tgtEl>
                                          <p:spTgt spid="1051"/>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1053"/>
                                        </p:tgtEl>
                                        <p:attrNameLst>
                                          <p:attrName>style.visibility</p:attrName>
                                        </p:attrNameLst>
                                      </p:cBhvr>
                                      <p:to>
                                        <p:strVal val="visible"/>
                                      </p:to>
                                    </p:set>
                                    <p:animEffect transition="in" filter="fade">
                                      <p:cBhvr>
                                        <p:cTn id="152" dur="1000"/>
                                        <p:tgtEl>
                                          <p:spTgt spid="1053"/>
                                        </p:tgtEl>
                                      </p:cBhvr>
                                    </p:animEffect>
                                    <p:anim calcmode="lin" valueType="num">
                                      <p:cBhvr>
                                        <p:cTn id="153" dur="1000" fill="hold"/>
                                        <p:tgtEl>
                                          <p:spTgt spid="1053"/>
                                        </p:tgtEl>
                                        <p:attrNameLst>
                                          <p:attrName>ppt_x</p:attrName>
                                        </p:attrNameLst>
                                      </p:cBhvr>
                                      <p:tavLst>
                                        <p:tav tm="0">
                                          <p:val>
                                            <p:strVal val="#ppt_x"/>
                                          </p:val>
                                        </p:tav>
                                        <p:tav tm="100000">
                                          <p:val>
                                            <p:strVal val="#ppt_x"/>
                                          </p:val>
                                        </p:tav>
                                      </p:tavLst>
                                    </p:anim>
                                    <p:anim calcmode="lin" valueType="num">
                                      <p:cBhvr>
                                        <p:cTn id="154" dur="1000" fill="hold"/>
                                        <p:tgtEl>
                                          <p:spTgt spid="1053"/>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1054"/>
                                        </p:tgtEl>
                                        <p:attrNameLst>
                                          <p:attrName>style.visibility</p:attrName>
                                        </p:attrNameLst>
                                      </p:cBhvr>
                                      <p:to>
                                        <p:strVal val="visible"/>
                                      </p:to>
                                    </p:set>
                                    <p:animEffect transition="in" filter="fade">
                                      <p:cBhvr>
                                        <p:cTn id="157" dur="1000"/>
                                        <p:tgtEl>
                                          <p:spTgt spid="1054"/>
                                        </p:tgtEl>
                                      </p:cBhvr>
                                    </p:animEffect>
                                    <p:anim calcmode="lin" valueType="num">
                                      <p:cBhvr>
                                        <p:cTn id="158" dur="1000" fill="hold"/>
                                        <p:tgtEl>
                                          <p:spTgt spid="1054"/>
                                        </p:tgtEl>
                                        <p:attrNameLst>
                                          <p:attrName>ppt_x</p:attrName>
                                        </p:attrNameLst>
                                      </p:cBhvr>
                                      <p:tavLst>
                                        <p:tav tm="0">
                                          <p:val>
                                            <p:strVal val="#ppt_x"/>
                                          </p:val>
                                        </p:tav>
                                        <p:tav tm="100000">
                                          <p:val>
                                            <p:strVal val="#ppt_x"/>
                                          </p:val>
                                        </p:tav>
                                      </p:tavLst>
                                    </p:anim>
                                    <p:anim calcmode="lin" valueType="num">
                                      <p:cBhvr>
                                        <p:cTn id="159" dur="1000" fill="hold"/>
                                        <p:tgtEl>
                                          <p:spTgt spid="1054"/>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1055"/>
                                        </p:tgtEl>
                                        <p:attrNameLst>
                                          <p:attrName>style.visibility</p:attrName>
                                        </p:attrNameLst>
                                      </p:cBhvr>
                                      <p:to>
                                        <p:strVal val="visible"/>
                                      </p:to>
                                    </p:set>
                                    <p:animEffect transition="in" filter="fade">
                                      <p:cBhvr>
                                        <p:cTn id="162" dur="1000"/>
                                        <p:tgtEl>
                                          <p:spTgt spid="1055"/>
                                        </p:tgtEl>
                                      </p:cBhvr>
                                    </p:animEffect>
                                    <p:anim calcmode="lin" valueType="num">
                                      <p:cBhvr>
                                        <p:cTn id="163" dur="1000" fill="hold"/>
                                        <p:tgtEl>
                                          <p:spTgt spid="1055"/>
                                        </p:tgtEl>
                                        <p:attrNameLst>
                                          <p:attrName>ppt_x</p:attrName>
                                        </p:attrNameLst>
                                      </p:cBhvr>
                                      <p:tavLst>
                                        <p:tav tm="0">
                                          <p:val>
                                            <p:strVal val="#ppt_x"/>
                                          </p:val>
                                        </p:tav>
                                        <p:tav tm="100000">
                                          <p:val>
                                            <p:strVal val="#ppt_x"/>
                                          </p:val>
                                        </p:tav>
                                      </p:tavLst>
                                    </p:anim>
                                    <p:anim calcmode="lin" valueType="num">
                                      <p:cBhvr>
                                        <p:cTn id="164" dur="1000" fill="hold"/>
                                        <p:tgtEl>
                                          <p:spTgt spid="1055"/>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1056"/>
                                        </p:tgtEl>
                                        <p:attrNameLst>
                                          <p:attrName>style.visibility</p:attrName>
                                        </p:attrNameLst>
                                      </p:cBhvr>
                                      <p:to>
                                        <p:strVal val="visible"/>
                                      </p:to>
                                    </p:set>
                                    <p:animEffect transition="in" filter="fade">
                                      <p:cBhvr>
                                        <p:cTn id="167" dur="1000"/>
                                        <p:tgtEl>
                                          <p:spTgt spid="1056"/>
                                        </p:tgtEl>
                                      </p:cBhvr>
                                    </p:animEffect>
                                    <p:anim calcmode="lin" valueType="num">
                                      <p:cBhvr>
                                        <p:cTn id="168" dur="1000" fill="hold"/>
                                        <p:tgtEl>
                                          <p:spTgt spid="1056"/>
                                        </p:tgtEl>
                                        <p:attrNameLst>
                                          <p:attrName>ppt_x</p:attrName>
                                        </p:attrNameLst>
                                      </p:cBhvr>
                                      <p:tavLst>
                                        <p:tav tm="0">
                                          <p:val>
                                            <p:strVal val="#ppt_x"/>
                                          </p:val>
                                        </p:tav>
                                        <p:tav tm="100000">
                                          <p:val>
                                            <p:strVal val="#ppt_x"/>
                                          </p:val>
                                        </p:tav>
                                      </p:tavLst>
                                    </p:anim>
                                    <p:anim calcmode="lin" valueType="num">
                                      <p:cBhvr>
                                        <p:cTn id="169" dur="1000" fill="hold"/>
                                        <p:tgtEl>
                                          <p:spTgt spid="1056"/>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1062"/>
                                        </p:tgtEl>
                                        <p:attrNameLst>
                                          <p:attrName>style.visibility</p:attrName>
                                        </p:attrNameLst>
                                      </p:cBhvr>
                                      <p:to>
                                        <p:strVal val="visible"/>
                                      </p:to>
                                    </p:set>
                                    <p:animEffect transition="in" filter="fade">
                                      <p:cBhvr>
                                        <p:cTn id="172" dur="1000"/>
                                        <p:tgtEl>
                                          <p:spTgt spid="1062"/>
                                        </p:tgtEl>
                                      </p:cBhvr>
                                    </p:animEffect>
                                    <p:anim calcmode="lin" valueType="num">
                                      <p:cBhvr>
                                        <p:cTn id="173" dur="1000" fill="hold"/>
                                        <p:tgtEl>
                                          <p:spTgt spid="1062"/>
                                        </p:tgtEl>
                                        <p:attrNameLst>
                                          <p:attrName>ppt_x</p:attrName>
                                        </p:attrNameLst>
                                      </p:cBhvr>
                                      <p:tavLst>
                                        <p:tav tm="0">
                                          <p:val>
                                            <p:strVal val="#ppt_x"/>
                                          </p:val>
                                        </p:tav>
                                        <p:tav tm="100000">
                                          <p:val>
                                            <p:strVal val="#ppt_x"/>
                                          </p:val>
                                        </p:tav>
                                      </p:tavLst>
                                    </p:anim>
                                    <p:anim calcmode="lin" valueType="num">
                                      <p:cBhvr>
                                        <p:cTn id="174" dur="1000" fill="hold"/>
                                        <p:tgtEl>
                                          <p:spTgt spid="1062"/>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1064"/>
                                        </p:tgtEl>
                                        <p:attrNameLst>
                                          <p:attrName>style.visibility</p:attrName>
                                        </p:attrNameLst>
                                      </p:cBhvr>
                                      <p:to>
                                        <p:strVal val="visible"/>
                                      </p:to>
                                    </p:set>
                                    <p:animEffect transition="in" filter="fade">
                                      <p:cBhvr>
                                        <p:cTn id="177" dur="1000"/>
                                        <p:tgtEl>
                                          <p:spTgt spid="1064"/>
                                        </p:tgtEl>
                                      </p:cBhvr>
                                    </p:animEffect>
                                    <p:anim calcmode="lin" valueType="num">
                                      <p:cBhvr>
                                        <p:cTn id="178" dur="1000" fill="hold"/>
                                        <p:tgtEl>
                                          <p:spTgt spid="1064"/>
                                        </p:tgtEl>
                                        <p:attrNameLst>
                                          <p:attrName>ppt_x</p:attrName>
                                        </p:attrNameLst>
                                      </p:cBhvr>
                                      <p:tavLst>
                                        <p:tav tm="0">
                                          <p:val>
                                            <p:strVal val="#ppt_x"/>
                                          </p:val>
                                        </p:tav>
                                        <p:tav tm="100000">
                                          <p:val>
                                            <p:strVal val="#ppt_x"/>
                                          </p:val>
                                        </p:tav>
                                      </p:tavLst>
                                    </p:anim>
                                    <p:anim calcmode="lin" valueType="num">
                                      <p:cBhvr>
                                        <p:cTn id="179" dur="1000" fill="hold"/>
                                        <p:tgtEl>
                                          <p:spTgt spid="1064"/>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1065"/>
                                        </p:tgtEl>
                                        <p:attrNameLst>
                                          <p:attrName>style.visibility</p:attrName>
                                        </p:attrNameLst>
                                      </p:cBhvr>
                                      <p:to>
                                        <p:strVal val="visible"/>
                                      </p:to>
                                    </p:set>
                                    <p:animEffect transition="in" filter="fade">
                                      <p:cBhvr>
                                        <p:cTn id="182" dur="1000"/>
                                        <p:tgtEl>
                                          <p:spTgt spid="1065"/>
                                        </p:tgtEl>
                                      </p:cBhvr>
                                    </p:animEffect>
                                    <p:anim calcmode="lin" valueType="num">
                                      <p:cBhvr>
                                        <p:cTn id="183" dur="1000" fill="hold"/>
                                        <p:tgtEl>
                                          <p:spTgt spid="1065"/>
                                        </p:tgtEl>
                                        <p:attrNameLst>
                                          <p:attrName>ppt_x</p:attrName>
                                        </p:attrNameLst>
                                      </p:cBhvr>
                                      <p:tavLst>
                                        <p:tav tm="0">
                                          <p:val>
                                            <p:strVal val="#ppt_x"/>
                                          </p:val>
                                        </p:tav>
                                        <p:tav tm="100000">
                                          <p:val>
                                            <p:strVal val="#ppt_x"/>
                                          </p:val>
                                        </p:tav>
                                      </p:tavLst>
                                    </p:anim>
                                    <p:anim calcmode="lin" valueType="num">
                                      <p:cBhvr>
                                        <p:cTn id="184" dur="1000" fill="hold"/>
                                        <p:tgtEl>
                                          <p:spTgt spid="1065"/>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1066"/>
                                        </p:tgtEl>
                                        <p:attrNameLst>
                                          <p:attrName>style.visibility</p:attrName>
                                        </p:attrNameLst>
                                      </p:cBhvr>
                                      <p:to>
                                        <p:strVal val="visible"/>
                                      </p:to>
                                    </p:set>
                                    <p:animEffect transition="in" filter="fade">
                                      <p:cBhvr>
                                        <p:cTn id="187" dur="1000"/>
                                        <p:tgtEl>
                                          <p:spTgt spid="1066"/>
                                        </p:tgtEl>
                                      </p:cBhvr>
                                    </p:animEffect>
                                    <p:anim calcmode="lin" valueType="num">
                                      <p:cBhvr>
                                        <p:cTn id="188" dur="1000" fill="hold"/>
                                        <p:tgtEl>
                                          <p:spTgt spid="1066"/>
                                        </p:tgtEl>
                                        <p:attrNameLst>
                                          <p:attrName>ppt_x</p:attrName>
                                        </p:attrNameLst>
                                      </p:cBhvr>
                                      <p:tavLst>
                                        <p:tav tm="0">
                                          <p:val>
                                            <p:strVal val="#ppt_x"/>
                                          </p:val>
                                        </p:tav>
                                        <p:tav tm="100000">
                                          <p:val>
                                            <p:strVal val="#ppt_x"/>
                                          </p:val>
                                        </p:tav>
                                      </p:tavLst>
                                    </p:anim>
                                    <p:anim calcmode="lin" valueType="num">
                                      <p:cBhvr>
                                        <p:cTn id="189" dur="1000" fill="hold"/>
                                        <p:tgtEl>
                                          <p:spTgt spid="1066"/>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1067"/>
                                        </p:tgtEl>
                                        <p:attrNameLst>
                                          <p:attrName>style.visibility</p:attrName>
                                        </p:attrNameLst>
                                      </p:cBhvr>
                                      <p:to>
                                        <p:strVal val="visible"/>
                                      </p:to>
                                    </p:set>
                                    <p:animEffect transition="in" filter="fade">
                                      <p:cBhvr>
                                        <p:cTn id="192" dur="1000"/>
                                        <p:tgtEl>
                                          <p:spTgt spid="1067"/>
                                        </p:tgtEl>
                                      </p:cBhvr>
                                    </p:animEffect>
                                    <p:anim calcmode="lin" valueType="num">
                                      <p:cBhvr>
                                        <p:cTn id="193" dur="1000" fill="hold"/>
                                        <p:tgtEl>
                                          <p:spTgt spid="1067"/>
                                        </p:tgtEl>
                                        <p:attrNameLst>
                                          <p:attrName>ppt_x</p:attrName>
                                        </p:attrNameLst>
                                      </p:cBhvr>
                                      <p:tavLst>
                                        <p:tav tm="0">
                                          <p:val>
                                            <p:strVal val="#ppt_x"/>
                                          </p:val>
                                        </p:tav>
                                        <p:tav tm="100000">
                                          <p:val>
                                            <p:strVal val="#ppt_x"/>
                                          </p:val>
                                        </p:tav>
                                      </p:tavLst>
                                    </p:anim>
                                    <p:anim calcmode="lin" valueType="num">
                                      <p:cBhvr>
                                        <p:cTn id="194" dur="1000" fill="hold"/>
                                        <p:tgtEl>
                                          <p:spTgt spid="1067"/>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1068"/>
                                        </p:tgtEl>
                                        <p:attrNameLst>
                                          <p:attrName>style.visibility</p:attrName>
                                        </p:attrNameLst>
                                      </p:cBhvr>
                                      <p:to>
                                        <p:strVal val="visible"/>
                                      </p:to>
                                    </p:set>
                                    <p:animEffect transition="in" filter="fade">
                                      <p:cBhvr>
                                        <p:cTn id="197" dur="1000"/>
                                        <p:tgtEl>
                                          <p:spTgt spid="1068"/>
                                        </p:tgtEl>
                                      </p:cBhvr>
                                    </p:animEffect>
                                    <p:anim calcmode="lin" valueType="num">
                                      <p:cBhvr>
                                        <p:cTn id="198" dur="1000" fill="hold"/>
                                        <p:tgtEl>
                                          <p:spTgt spid="1068"/>
                                        </p:tgtEl>
                                        <p:attrNameLst>
                                          <p:attrName>ppt_x</p:attrName>
                                        </p:attrNameLst>
                                      </p:cBhvr>
                                      <p:tavLst>
                                        <p:tav tm="0">
                                          <p:val>
                                            <p:strVal val="#ppt_x"/>
                                          </p:val>
                                        </p:tav>
                                        <p:tav tm="100000">
                                          <p:val>
                                            <p:strVal val="#ppt_x"/>
                                          </p:val>
                                        </p:tav>
                                      </p:tavLst>
                                    </p:anim>
                                    <p:anim calcmode="lin" valueType="num">
                                      <p:cBhvr>
                                        <p:cTn id="199" dur="1000" fill="hold"/>
                                        <p:tgtEl>
                                          <p:spTgt spid="1068"/>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069"/>
                                        </p:tgtEl>
                                        <p:attrNameLst>
                                          <p:attrName>style.visibility</p:attrName>
                                        </p:attrNameLst>
                                      </p:cBhvr>
                                      <p:to>
                                        <p:strVal val="visible"/>
                                      </p:to>
                                    </p:set>
                                    <p:animEffect transition="in" filter="fade">
                                      <p:cBhvr>
                                        <p:cTn id="202" dur="1000"/>
                                        <p:tgtEl>
                                          <p:spTgt spid="1069"/>
                                        </p:tgtEl>
                                      </p:cBhvr>
                                    </p:animEffect>
                                    <p:anim calcmode="lin" valueType="num">
                                      <p:cBhvr>
                                        <p:cTn id="203" dur="1000" fill="hold"/>
                                        <p:tgtEl>
                                          <p:spTgt spid="1069"/>
                                        </p:tgtEl>
                                        <p:attrNameLst>
                                          <p:attrName>ppt_x</p:attrName>
                                        </p:attrNameLst>
                                      </p:cBhvr>
                                      <p:tavLst>
                                        <p:tav tm="0">
                                          <p:val>
                                            <p:strVal val="#ppt_x"/>
                                          </p:val>
                                        </p:tav>
                                        <p:tav tm="100000">
                                          <p:val>
                                            <p:strVal val="#ppt_x"/>
                                          </p:val>
                                        </p:tav>
                                      </p:tavLst>
                                    </p:anim>
                                    <p:anim calcmode="lin" valueType="num">
                                      <p:cBhvr>
                                        <p:cTn id="204" dur="1000" fill="hold"/>
                                        <p:tgtEl>
                                          <p:spTgt spid="1069"/>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070"/>
                                        </p:tgtEl>
                                        <p:attrNameLst>
                                          <p:attrName>style.visibility</p:attrName>
                                        </p:attrNameLst>
                                      </p:cBhvr>
                                      <p:to>
                                        <p:strVal val="visible"/>
                                      </p:to>
                                    </p:set>
                                    <p:animEffect transition="in" filter="fade">
                                      <p:cBhvr>
                                        <p:cTn id="207" dur="1000"/>
                                        <p:tgtEl>
                                          <p:spTgt spid="1070"/>
                                        </p:tgtEl>
                                      </p:cBhvr>
                                    </p:animEffect>
                                    <p:anim calcmode="lin" valueType="num">
                                      <p:cBhvr>
                                        <p:cTn id="208" dur="1000" fill="hold"/>
                                        <p:tgtEl>
                                          <p:spTgt spid="1070"/>
                                        </p:tgtEl>
                                        <p:attrNameLst>
                                          <p:attrName>ppt_x</p:attrName>
                                        </p:attrNameLst>
                                      </p:cBhvr>
                                      <p:tavLst>
                                        <p:tav tm="0">
                                          <p:val>
                                            <p:strVal val="#ppt_x"/>
                                          </p:val>
                                        </p:tav>
                                        <p:tav tm="100000">
                                          <p:val>
                                            <p:strVal val="#ppt_x"/>
                                          </p:val>
                                        </p:tav>
                                      </p:tavLst>
                                    </p:anim>
                                    <p:anim calcmode="lin" valueType="num">
                                      <p:cBhvr>
                                        <p:cTn id="209" dur="1000" fill="hold"/>
                                        <p:tgtEl>
                                          <p:spTgt spid="1070"/>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071"/>
                                        </p:tgtEl>
                                        <p:attrNameLst>
                                          <p:attrName>style.visibility</p:attrName>
                                        </p:attrNameLst>
                                      </p:cBhvr>
                                      <p:to>
                                        <p:strVal val="visible"/>
                                      </p:to>
                                    </p:set>
                                    <p:animEffect transition="in" filter="fade">
                                      <p:cBhvr>
                                        <p:cTn id="212" dur="1000"/>
                                        <p:tgtEl>
                                          <p:spTgt spid="1071"/>
                                        </p:tgtEl>
                                      </p:cBhvr>
                                    </p:animEffect>
                                    <p:anim calcmode="lin" valueType="num">
                                      <p:cBhvr>
                                        <p:cTn id="213" dur="1000" fill="hold"/>
                                        <p:tgtEl>
                                          <p:spTgt spid="1071"/>
                                        </p:tgtEl>
                                        <p:attrNameLst>
                                          <p:attrName>ppt_x</p:attrName>
                                        </p:attrNameLst>
                                      </p:cBhvr>
                                      <p:tavLst>
                                        <p:tav tm="0">
                                          <p:val>
                                            <p:strVal val="#ppt_x"/>
                                          </p:val>
                                        </p:tav>
                                        <p:tav tm="100000">
                                          <p:val>
                                            <p:strVal val="#ppt_x"/>
                                          </p:val>
                                        </p:tav>
                                      </p:tavLst>
                                    </p:anim>
                                    <p:anim calcmode="lin" valueType="num">
                                      <p:cBhvr>
                                        <p:cTn id="214" dur="1000" fill="hold"/>
                                        <p:tgtEl>
                                          <p:spTgt spid="1071"/>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072"/>
                                        </p:tgtEl>
                                        <p:attrNameLst>
                                          <p:attrName>style.visibility</p:attrName>
                                        </p:attrNameLst>
                                      </p:cBhvr>
                                      <p:to>
                                        <p:strVal val="visible"/>
                                      </p:to>
                                    </p:set>
                                    <p:animEffect transition="in" filter="fade">
                                      <p:cBhvr>
                                        <p:cTn id="217" dur="1000"/>
                                        <p:tgtEl>
                                          <p:spTgt spid="1072"/>
                                        </p:tgtEl>
                                      </p:cBhvr>
                                    </p:animEffect>
                                    <p:anim calcmode="lin" valueType="num">
                                      <p:cBhvr>
                                        <p:cTn id="218" dur="1000" fill="hold"/>
                                        <p:tgtEl>
                                          <p:spTgt spid="1072"/>
                                        </p:tgtEl>
                                        <p:attrNameLst>
                                          <p:attrName>ppt_x</p:attrName>
                                        </p:attrNameLst>
                                      </p:cBhvr>
                                      <p:tavLst>
                                        <p:tav tm="0">
                                          <p:val>
                                            <p:strVal val="#ppt_x"/>
                                          </p:val>
                                        </p:tav>
                                        <p:tav tm="100000">
                                          <p:val>
                                            <p:strVal val="#ppt_x"/>
                                          </p:val>
                                        </p:tav>
                                      </p:tavLst>
                                    </p:anim>
                                    <p:anim calcmode="lin" valueType="num">
                                      <p:cBhvr>
                                        <p:cTn id="219" dur="1000" fill="hold"/>
                                        <p:tgtEl>
                                          <p:spTgt spid="1072"/>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073"/>
                                        </p:tgtEl>
                                        <p:attrNameLst>
                                          <p:attrName>style.visibility</p:attrName>
                                        </p:attrNameLst>
                                      </p:cBhvr>
                                      <p:to>
                                        <p:strVal val="visible"/>
                                      </p:to>
                                    </p:set>
                                    <p:animEffect transition="in" filter="fade">
                                      <p:cBhvr>
                                        <p:cTn id="222" dur="1000"/>
                                        <p:tgtEl>
                                          <p:spTgt spid="1073"/>
                                        </p:tgtEl>
                                      </p:cBhvr>
                                    </p:animEffect>
                                    <p:anim calcmode="lin" valueType="num">
                                      <p:cBhvr>
                                        <p:cTn id="223" dur="1000" fill="hold"/>
                                        <p:tgtEl>
                                          <p:spTgt spid="1073"/>
                                        </p:tgtEl>
                                        <p:attrNameLst>
                                          <p:attrName>ppt_x</p:attrName>
                                        </p:attrNameLst>
                                      </p:cBhvr>
                                      <p:tavLst>
                                        <p:tav tm="0">
                                          <p:val>
                                            <p:strVal val="#ppt_x"/>
                                          </p:val>
                                        </p:tav>
                                        <p:tav tm="100000">
                                          <p:val>
                                            <p:strVal val="#ppt_x"/>
                                          </p:val>
                                        </p:tav>
                                      </p:tavLst>
                                    </p:anim>
                                    <p:anim calcmode="lin" valueType="num">
                                      <p:cBhvr>
                                        <p:cTn id="224" dur="1000" fill="hold"/>
                                        <p:tgtEl>
                                          <p:spTgt spid="1073"/>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0"/>
                                  </p:stCondLst>
                                  <p:childTnLst>
                                    <p:set>
                                      <p:cBhvr>
                                        <p:cTn id="226" dur="1" fill="hold">
                                          <p:stCondLst>
                                            <p:cond delay="0"/>
                                          </p:stCondLst>
                                        </p:cTn>
                                        <p:tgtEl>
                                          <p:spTgt spid="1074"/>
                                        </p:tgtEl>
                                        <p:attrNameLst>
                                          <p:attrName>style.visibility</p:attrName>
                                        </p:attrNameLst>
                                      </p:cBhvr>
                                      <p:to>
                                        <p:strVal val="visible"/>
                                      </p:to>
                                    </p:set>
                                    <p:animEffect transition="in" filter="fade">
                                      <p:cBhvr>
                                        <p:cTn id="227" dur="1000"/>
                                        <p:tgtEl>
                                          <p:spTgt spid="1074"/>
                                        </p:tgtEl>
                                      </p:cBhvr>
                                    </p:animEffect>
                                    <p:anim calcmode="lin" valueType="num">
                                      <p:cBhvr>
                                        <p:cTn id="228" dur="1000" fill="hold"/>
                                        <p:tgtEl>
                                          <p:spTgt spid="1074"/>
                                        </p:tgtEl>
                                        <p:attrNameLst>
                                          <p:attrName>ppt_x</p:attrName>
                                        </p:attrNameLst>
                                      </p:cBhvr>
                                      <p:tavLst>
                                        <p:tav tm="0">
                                          <p:val>
                                            <p:strVal val="#ppt_x"/>
                                          </p:val>
                                        </p:tav>
                                        <p:tav tm="100000">
                                          <p:val>
                                            <p:strVal val="#ppt_x"/>
                                          </p:val>
                                        </p:tav>
                                      </p:tavLst>
                                    </p:anim>
                                    <p:anim calcmode="lin" valueType="num">
                                      <p:cBhvr>
                                        <p:cTn id="229" dur="1000" fill="hold"/>
                                        <p:tgtEl>
                                          <p:spTgt spid="1074"/>
                                        </p:tgtEl>
                                        <p:attrNameLst>
                                          <p:attrName>ppt_y</p:attrName>
                                        </p:attrNameLst>
                                      </p:cBhvr>
                                      <p:tavLst>
                                        <p:tav tm="0">
                                          <p:val>
                                            <p:strVal val="#ppt_y+.1"/>
                                          </p:val>
                                        </p:tav>
                                        <p:tav tm="100000">
                                          <p:val>
                                            <p:strVal val="#ppt_y"/>
                                          </p:val>
                                        </p:tav>
                                      </p:tavLst>
                                    </p:anim>
                                  </p:childTnLst>
                                </p:cTn>
                              </p:par>
                              <p:par>
                                <p:cTn id="230" presetID="42" presetClass="entr" presetSubtype="0" fill="hold" grpId="0" nodeType="withEffect">
                                  <p:stCondLst>
                                    <p:cond delay="0"/>
                                  </p:stCondLst>
                                  <p:childTnLst>
                                    <p:set>
                                      <p:cBhvr>
                                        <p:cTn id="231" dur="1" fill="hold">
                                          <p:stCondLst>
                                            <p:cond delay="0"/>
                                          </p:stCondLst>
                                        </p:cTn>
                                        <p:tgtEl>
                                          <p:spTgt spid="1075"/>
                                        </p:tgtEl>
                                        <p:attrNameLst>
                                          <p:attrName>style.visibility</p:attrName>
                                        </p:attrNameLst>
                                      </p:cBhvr>
                                      <p:to>
                                        <p:strVal val="visible"/>
                                      </p:to>
                                    </p:set>
                                    <p:animEffect transition="in" filter="fade">
                                      <p:cBhvr>
                                        <p:cTn id="232" dur="1000"/>
                                        <p:tgtEl>
                                          <p:spTgt spid="1075"/>
                                        </p:tgtEl>
                                      </p:cBhvr>
                                    </p:animEffect>
                                    <p:anim calcmode="lin" valueType="num">
                                      <p:cBhvr>
                                        <p:cTn id="233" dur="1000" fill="hold"/>
                                        <p:tgtEl>
                                          <p:spTgt spid="1075"/>
                                        </p:tgtEl>
                                        <p:attrNameLst>
                                          <p:attrName>ppt_x</p:attrName>
                                        </p:attrNameLst>
                                      </p:cBhvr>
                                      <p:tavLst>
                                        <p:tav tm="0">
                                          <p:val>
                                            <p:strVal val="#ppt_x"/>
                                          </p:val>
                                        </p:tav>
                                        <p:tav tm="100000">
                                          <p:val>
                                            <p:strVal val="#ppt_x"/>
                                          </p:val>
                                        </p:tav>
                                      </p:tavLst>
                                    </p:anim>
                                    <p:anim calcmode="lin" valueType="num">
                                      <p:cBhvr>
                                        <p:cTn id="234" dur="1000" fill="hold"/>
                                        <p:tgtEl>
                                          <p:spTgt spid="1075"/>
                                        </p:tgtEl>
                                        <p:attrNameLst>
                                          <p:attrName>ppt_y</p:attrName>
                                        </p:attrNameLst>
                                      </p:cBhvr>
                                      <p:tavLst>
                                        <p:tav tm="0">
                                          <p:val>
                                            <p:strVal val="#ppt_y+.1"/>
                                          </p:val>
                                        </p:tav>
                                        <p:tav tm="100000">
                                          <p:val>
                                            <p:strVal val="#ppt_y"/>
                                          </p:val>
                                        </p:tav>
                                      </p:tavLst>
                                    </p:anim>
                                  </p:childTnLst>
                                </p:cTn>
                              </p:par>
                              <p:par>
                                <p:cTn id="235" presetID="42" presetClass="entr" presetSubtype="0" fill="hold" grpId="0" nodeType="withEffect">
                                  <p:stCondLst>
                                    <p:cond delay="0"/>
                                  </p:stCondLst>
                                  <p:childTnLst>
                                    <p:set>
                                      <p:cBhvr>
                                        <p:cTn id="236" dur="1" fill="hold">
                                          <p:stCondLst>
                                            <p:cond delay="0"/>
                                          </p:stCondLst>
                                        </p:cTn>
                                        <p:tgtEl>
                                          <p:spTgt spid="1076"/>
                                        </p:tgtEl>
                                        <p:attrNameLst>
                                          <p:attrName>style.visibility</p:attrName>
                                        </p:attrNameLst>
                                      </p:cBhvr>
                                      <p:to>
                                        <p:strVal val="visible"/>
                                      </p:to>
                                    </p:set>
                                    <p:animEffect transition="in" filter="fade">
                                      <p:cBhvr>
                                        <p:cTn id="237" dur="1000"/>
                                        <p:tgtEl>
                                          <p:spTgt spid="1076"/>
                                        </p:tgtEl>
                                      </p:cBhvr>
                                    </p:animEffect>
                                    <p:anim calcmode="lin" valueType="num">
                                      <p:cBhvr>
                                        <p:cTn id="238" dur="1000" fill="hold"/>
                                        <p:tgtEl>
                                          <p:spTgt spid="1076"/>
                                        </p:tgtEl>
                                        <p:attrNameLst>
                                          <p:attrName>ppt_x</p:attrName>
                                        </p:attrNameLst>
                                      </p:cBhvr>
                                      <p:tavLst>
                                        <p:tav tm="0">
                                          <p:val>
                                            <p:strVal val="#ppt_x"/>
                                          </p:val>
                                        </p:tav>
                                        <p:tav tm="100000">
                                          <p:val>
                                            <p:strVal val="#ppt_x"/>
                                          </p:val>
                                        </p:tav>
                                      </p:tavLst>
                                    </p:anim>
                                    <p:anim calcmode="lin" valueType="num">
                                      <p:cBhvr>
                                        <p:cTn id="239" dur="1000" fill="hold"/>
                                        <p:tgtEl>
                                          <p:spTgt spid="1076"/>
                                        </p:tgtEl>
                                        <p:attrNameLst>
                                          <p:attrName>ppt_y</p:attrName>
                                        </p:attrNameLst>
                                      </p:cBhvr>
                                      <p:tavLst>
                                        <p:tav tm="0">
                                          <p:val>
                                            <p:strVal val="#ppt_y+.1"/>
                                          </p:val>
                                        </p:tav>
                                        <p:tav tm="100000">
                                          <p:val>
                                            <p:strVal val="#ppt_y"/>
                                          </p:val>
                                        </p:tav>
                                      </p:tavLst>
                                    </p:anim>
                                  </p:childTnLst>
                                </p:cTn>
                              </p:par>
                              <p:par>
                                <p:cTn id="240" presetID="42" presetClass="entr" presetSubtype="0" fill="hold" grpId="0" nodeType="withEffect">
                                  <p:stCondLst>
                                    <p:cond delay="0"/>
                                  </p:stCondLst>
                                  <p:childTnLst>
                                    <p:set>
                                      <p:cBhvr>
                                        <p:cTn id="241" dur="1" fill="hold">
                                          <p:stCondLst>
                                            <p:cond delay="0"/>
                                          </p:stCondLst>
                                        </p:cTn>
                                        <p:tgtEl>
                                          <p:spTgt spid="1077"/>
                                        </p:tgtEl>
                                        <p:attrNameLst>
                                          <p:attrName>style.visibility</p:attrName>
                                        </p:attrNameLst>
                                      </p:cBhvr>
                                      <p:to>
                                        <p:strVal val="visible"/>
                                      </p:to>
                                    </p:set>
                                    <p:animEffect transition="in" filter="fade">
                                      <p:cBhvr>
                                        <p:cTn id="242" dur="1000"/>
                                        <p:tgtEl>
                                          <p:spTgt spid="1077"/>
                                        </p:tgtEl>
                                      </p:cBhvr>
                                    </p:animEffect>
                                    <p:anim calcmode="lin" valueType="num">
                                      <p:cBhvr>
                                        <p:cTn id="243" dur="1000" fill="hold"/>
                                        <p:tgtEl>
                                          <p:spTgt spid="1077"/>
                                        </p:tgtEl>
                                        <p:attrNameLst>
                                          <p:attrName>ppt_x</p:attrName>
                                        </p:attrNameLst>
                                      </p:cBhvr>
                                      <p:tavLst>
                                        <p:tav tm="0">
                                          <p:val>
                                            <p:strVal val="#ppt_x"/>
                                          </p:val>
                                        </p:tav>
                                        <p:tav tm="100000">
                                          <p:val>
                                            <p:strVal val="#ppt_x"/>
                                          </p:val>
                                        </p:tav>
                                      </p:tavLst>
                                    </p:anim>
                                    <p:anim calcmode="lin" valueType="num">
                                      <p:cBhvr>
                                        <p:cTn id="244" dur="1000" fill="hold"/>
                                        <p:tgtEl>
                                          <p:spTgt spid="1077"/>
                                        </p:tgtEl>
                                        <p:attrNameLst>
                                          <p:attrName>ppt_y</p:attrName>
                                        </p:attrNameLst>
                                      </p:cBhvr>
                                      <p:tavLst>
                                        <p:tav tm="0">
                                          <p:val>
                                            <p:strVal val="#ppt_y+.1"/>
                                          </p:val>
                                        </p:tav>
                                        <p:tav tm="100000">
                                          <p:val>
                                            <p:strVal val="#ppt_y"/>
                                          </p:val>
                                        </p:tav>
                                      </p:tavLst>
                                    </p:anim>
                                  </p:childTnLst>
                                </p:cTn>
                              </p:par>
                              <p:par>
                                <p:cTn id="245" presetID="42" presetClass="entr" presetSubtype="0" fill="hold" grpId="0" nodeType="withEffect">
                                  <p:stCondLst>
                                    <p:cond delay="0"/>
                                  </p:stCondLst>
                                  <p:childTnLst>
                                    <p:set>
                                      <p:cBhvr>
                                        <p:cTn id="246" dur="1" fill="hold">
                                          <p:stCondLst>
                                            <p:cond delay="0"/>
                                          </p:stCondLst>
                                        </p:cTn>
                                        <p:tgtEl>
                                          <p:spTgt spid="1078"/>
                                        </p:tgtEl>
                                        <p:attrNameLst>
                                          <p:attrName>style.visibility</p:attrName>
                                        </p:attrNameLst>
                                      </p:cBhvr>
                                      <p:to>
                                        <p:strVal val="visible"/>
                                      </p:to>
                                    </p:set>
                                    <p:animEffect transition="in" filter="fade">
                                      <p:cBhvr>
                                        <p:cTn id="247" dur="1000"/>
                                        <p:tgtEl>
                                          <p:spTgt spid="1078"/>
                                        </p:tgtEl>
                                      </p:cBhvr>
                                    </p:animEffect>
                                    <p:anim calcmode="lin" valueType="num">
                                      <p:cBhvr>
                                        <p:cTn id="248" dur="1000" fill="hold"/>
                                        <p:tgtEl>
                                          <p:spTgt spid="1078"/>
                                        </p:tgtEl>
                                        <p:attrNameLst>
                                          <p:attrName>ppt_x</p:attrName>
                                        </p:attrNameLst>
                                      </p:cBhvr>
                                      <p:tavLst>
                                        <p:tav tm="0">
                                          <p:val>
                                            <p:strVal val="#ppt_x"/>
                                          </p:val>
                                        </p:tav>
                                        <p:tav tm="100000">
                                          <p:val>
                                            <p:strVal val="#ppt_x"/>
                                          </p:val>
                                        </p:tav>
                                      </p:tavLst>
                                    </p:anim>
                                    <p:anim calcmode="lin" valueType="num">
                                      <p:cBhvr>
                                        <p:cTn id="249" dur="1000" fill="hold"/>
                                        <p:tgtEl>
                                          <p:spTgt spid="1078"/>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1079"/>
                                        </p:tgtEl>
                                        <p:attrNameLst>
                                          <p:attrName>style.visibility</p:attrName>
                                        </p:attrNameLst>
                                      </p:cBhvr>
                                      <p:to>
                                        <p:strVal val="visible"/>
                                      </p:to>
                                    </p:set>
                                    <p:animEffect transition="in" filter="fade">
                                      <p:cBhvr>
                                        <p:cTn id="252" dur="1000"/>
                                        <p:tgtEl>
                                          <p:spTgt spid="1079"/>
                                        </p:tgtEl>
                                      </p:cBhvr>
                                    </p:animEffect>
                                    <p:anim calcmode="lin" valueType="num">
                                      <p:cBhvr>
                                        <p:cTn id="253" dur="1000" fill="hold"/>
                                        <p:tgtEl>
                                          <p:spTgt spid="1079"/>
                                        </p:tgtEl>
                                        <p:attrNameLst>
                                          <p:attrName>ppt_x</p:attrName>
                                        </p:attrNameLst>
                                      </p:cBhvr>
                                      <p:tavLst>
                                        <p:tav tm="0">
                                          <p:val>
                                            <p:strVal val="#ppt_x"/>
                                          </p:val>
                                        </p:tav>
                                        <p:tav tm="100000">
                                          <p:val>
                                            <p:strVal val="#ppt_x"/>
                                          </p:val>
                                        </p:tav>
                                      </p:tavLst>
                                    </p:anim>
                                    <p:anim calcmode="lin" valueType="num">
                                      <p:cBhvr>
                                        <p:cTn id="254" dur="1000" fill="hold"/>
                                        <p:tgtEl>
                                          <p:spTgt spid="1079"/>
                                        </p:tgtEl>
                                        <p:attrNameLst>
                                          <p:attrName>ppt_y</p:attrName>
                                        </p:attrNameLst>
                                      </p:cBhvr>
                                      <p:tavLst>
                                        <p:tav tm="0">
                                          <p:val>
                                            <p:strVal val="#ppt_y+.1"/>
                                          </p:val>
                                        </p:tav>
                                        <p:tav tm="100000">
                                          <p:val>
                                            <p:strVal val="#ppt_y"/>
                                          </p:val>
                                        </p:tav>
                                      </p:tavLst>
                                    </p:anim>
                                  </p:childTnLst>
                                </p:cTn>
                              </p:par>
                              <p:par>
                                <p:cTn id="255" presetID="42" presetClass="entr" presetSubtype="0" fill="hold" grpId="0" nodeType="withEffect">
                                  <p:stCondLst>
                                    <p:cond delay="0"/>
                                  </p:stCondLst>
                                  <p:childTnLst>
                                    <p:set>
                                      <p:cBhvr>
                                        <p:cTn id="256" dur="1" fill="hold">
                                          <p:stCondLst>
                                            <p:cond delay="0"/>
                                          </p:stCondLst>
                                        </p:cTn>
                                        <p:tgtEl>
                                          <p:spTgt spid="1080"/>
                                        </p:tgtEl>
                                        <p:attrNameLst>
                                          <p:attrName>style.visibility</p:attrName>
                                        </p:attrNameLst>
                                      </p:cBhvr>
                                      <p:to>
                                        <p:strVal val="visible"/>
                                      </p:to>
                                    </p:set>
                                    <p:animEffect transition="in" filter="fade">
                                      <p:cBhvr>
                                        <p:cTn id="257" dur="1000"/>
                                        <p:tgtEl>
                                          <p:spTgt spid="1080"/>
                                        </p:tgtEl>
                                      </p:cBhvr>
                                    </p:animEffect>
                                    <p:anim calcmode="lin" valueType="num">
                                      <p:cBhvr>
                                        <p:cTn id="258" dur="1000" fill="hold"/>
                                        <p:tgtEl>
                                          <p:spTgt spid="1080"/>
                                        </p:tgtEl>
                                        <p:attrNameLst>
                                          <p:attrName>ppt_x</p:attrName>
                                        </p:attrNameLst>
                                      </p:cBhvr>
                                      <p:tavLst>
                                        <p:tav tm="0">
                                          <p:val>
                                            <p:strVal val="#ppt_x"/>
                                          </p:val>
                                        </p:tav>
                                        <p:tav tm="100000">
                                          <p:val>
                                            <p:strVal val="#ppt_x"/>
                                          </p:val>
                                        </p:tav>
                                      </p:tavLst>
                                    </p:anim>
                                    <p:anim calcmode="lin" valueType="num">
                                      <p:cBhvr>
                                        <p:cTn id="259" dur="1000" fill="hold"/>
                                        <p:tgtEl>
                                          <p:spTgt spid="1080"/>
                                        </p:tgtEl>
                                        <p:attrNameLst>
                                          <p:attrName>ppt_y</p:attrName>
                                        </p:attrNameLst>
                                      </p:cBhvr>
                                      <p:tavLst>
                                        <p:tav tm="0">
                                          <p:val>
                                            <p:strVal val="#ppt_y+.1"/>
                                          </p:val>
                                        </p:tav>
                                        <p:tav tm="100000">
                                          <p:val>
                                            <p:strVal val="#ppt_y"/>
                                          </p:val>
                                        </p:tav>
                                      </p:tavLst>
                                    </p:anim>
                                  </p:childTnLst>
                                </p:cTn>
                              </p:par>
                              <p:par>
                                <p:cTn id="260" presetID="42" presetClass="entr" presetSubtype="0" fill="hold" grpId="0" nodeType="withEffect">
                                  <p:stCondLst>
                                    <p:cond delay="0"/>
                                  </p:stCondLst>
                                  <p:childTnLst>
                                    <p:set>
                                      <p:cBhvr>
                                        <p:cTn id="261" dur="1" fill="hold">
                                          <p:stCondLst>
                                            <p:cond delay="0"/>
                                          </p:stCondLst>
                                        </p:cTn>
                                        <p:tgtEl>
                                          <p:spTgt spid="1081"/>
                                        </p:tgtEl>
                                        <p:attrNameLst>
                                          <p:attrName>style.visibility</p:attrName>
                                        </p:attrNameLst>
                                      </p:cBhvr>
                                      <p:to>
                                        <p:strVal val="visible"/>
                                      </p:to>
                                    </p:set>
                                    <p:animEffect transition="in" filter="fade">
                                      <p:cBhvr>
                                        <p:cTn id="262" dur="1000"/>
                                        <p:tgtEl>
                                          <p:spTgt spid="1081"/>
                                        </p:tgtEl>
                                      </p:cBhvr>
                                    </p:animEffect>
                                    <p:anim calcmode="lin" valueType="num">
                                      <p:cBhvr>
                                        <p:cTn id="263" dur="1000" fill="hold"/>
                                        <p:tgtEl>
                                          <p:spTgt spid="1081"/>
                                        </p:tgtEl>
                                        <p:attrNameLst>
                                          <p:attrName>ppt_x</p:attrName>
                                        </p:attrNameLst>
                                      </p:cBhvr>
                                      <p:tavLst>
                                        <p:tav tm="0">
                                          <p:val>
                                            <p:strVal val="#ppt_x"/>
                                          </p:val>
                                        </p:tav>
                                        <p:tav tm="100000">
                                          <p:val>
                                            <p:strVal val="#ppt_x"/>
                                          </p:val>
                                        </p:tav>
                                      </p:tavLst>
                                    </p:anim>
                                    <p:anim calcmode="lin" valueType="num">
                                      <p:cBhvr>
                                        <p:cTn id="264" dur="1000" fill="hold"/>
                                        <p:tgtEl>
                                          <p:spTgt spid="1081"/>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1082"/>
                                        </p:tgtEl>
                                        <p:attrNameLst>
                                          <p:attrName>style.visibility</p:attrName>
                                        </p:attrNameLst>
                                      </p:cBhvr>
                                      <p:to>
                                        <p:strVal val="visible"/>
                                      </p:to>
                                    </p:set>
                                    <p:animEffect transition="in" filter="fade">
                                      <p:cBhvr>
                                        <p:cTn id="267" dur="1000"/>
                                        <p:tgtEl>
                                          <p:spTgt spid="1082"/>
                                        </p:tgtEl>
                                      </p:cBhvr>
                                    </p:animEffect>
                                    <p:anim calcmode="lin" valueType="num">
                                      <p:cBhvr>
                                        <p:cTn id="268" dur="1000" fill="hold"/>
                                        <p:tgtEl>
                                          <p:spTgt spid="1082"/>
                                        </p:tgtEl>
                                        <p:attrNameLst>
                                          <p:attrName>ppt_x</p:attrName>
                                        </p:attrNameLst>
                                      </p:cBhvr>
                                      <p:tavLst>
                                        <p:tav tm="0">
                                          <p:val>
                                            <p:strVal val="#ppt_x"/>
                                          </p:val>
                                        </p:tav>
                                        <p:tav tm="100000">
                                          <p:val>
                                            <p:strVal val="#ppt_x"/>
                                          </p:val>
                                        </p:tav>
                                      </p:tavLst>
                                    </p:anim>
                                    <p:anim calcmode="lin" valueType="num">
                                      <p:cBhvr>
                                        <p:cTn id="269" dur="1000" fill="hold"/>
                                        <p:tgtEl>
                                          <p:spTgt spid="1082"/>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1083"/>
                                        </p:tgtEl>
                                        <p:attrNameLst>
                                          <p:attrName>style.visibility</p:attrName>
                                        </p:attrNameLst>
                                      </p:cBhvr>
                                      <p:to>
                                        <p:strVal val="visible"/>
                                      </p:to>
                                    </p:set>
                                    <p:animEffect transition="in" filter="fade">
                                      <p:cBhvr>
                                        <p:cTn id="272" dur="1000"/>
                                        <p:tgtEl>
                                          <p:spTgt spid="1083"/>
                                        </p:tgtEl>
                                      </p:cBhvr>
                                    </p:animEffect>
                                    <p:anim calcmode="lin" valueType="num">
                                      <p:cBhvr>
                                        <p:cTn id="273" dur="1000" fill="hold"/>
                                        <p:tgtEl>
                                          <p:spTgt spid="1083"/>
                                        </p:tgtEl>
                                        <p:attrNameLst>
                                          <p:attrName>ppt_x</p:attrName>
                                        </p:attrNameLst>
                                      </p:cBhvr>
                                      <p:tavLst>
                                        <p:tav tm="0">
                                          <p:val>
                                            <p:strVal val="#ppt_x"/>
                                          </p:val>
                                        </p:tav>
                                        <p:tav tm="100000">
                                          <p:val>
                                            <p:strVal val="#ppt_x"/>
                                          </p:val>
                                        </p:tav>
                                      </p:tavLst>
                                    </p:anim>
                                    <p:anim calcmode="lin" valueType="num">
                                      <p:cBhvr>
                                        <p:cTn id="274" dur="1000" fill="hold"/>
                                        <p:tgtEl>
                                          <p:spTgt spid="1083"/>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1084"/>
                                        </p:tgtEl>
                                        <p:attrNameLst>
                                          <p:attrName>style.visibility</p:attrName>
                                        </p:attrNameLst>
                                      </p:cBhvr>
                                      <p:to>
                                        <p:strVal val="visible"/>
                                      </p:to>
                                    </p:set>
                                    <p:animEffect transition="in" filter="fade">
                                      <p:cBhvr>
                                        <p:cTn id="277" dur="1000"/>
                                        <p:tgtEl>
                                          <p:spTgt spid="1084"/>
                                        </p:tgtEl>
                                      </p:cBhvr>
                                    </p:animEffect>
                                    <p:anim calcmode="lin" valueType="num">
                                      <p:cBhvr>
                                        <p:cTn id="278" dur="1000" fill="hold"/>
                                        <p:tgtEl>
                                          <p:spTgt spid="1084"/>
                                        </p:tgtEl>
                                        <p:attrNameLst>
                                          <p:attrName>ppt_x</p:attrName>
                                        </p:attrNameLst>
                                      </p:cBhvr>
                                      <p:tavLst>
                                        <p:tav tm="0">
                                          <p:val>
                                            <p:strVal val="#ppt_x"/>
                                          </p:val>
                                        </p:tav>
                                        <p:tav tm="100000">
                                          <p:val>
                                            <p:strVal val="#ppt_x"/>
                                          </p:val>
                                        </p:tav>
                                      </p:tavLst>
                                    </p:anim>
                                    <p:anim calcmode="lin" valueType="num">
                                      <p:cBhvr>
                                        <p:cTn id="279" dur="1000" fill="hold"/>
                                        <p:tgtEl>
                                          <p:spTgt spid="1084"/>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1085"/>
                                        </p:tgtEl>
                                        <p:attrNameLst>
                                          <p:attrName>style.visibility</p:attrName>
                                        </p:attrNameLst>
                                      </p:cBhvr>
                                      <p:to>
                                        <p:strVal val="visible"/>
                                      </p:to>
                                    </p:set>
                                    <p:animEffect transition="in" filter="fade">
                                      <p:cBhvr>
                                        <p:cTn id="282" dur="1000"/>
                                        <p:tgtEl>
                                          <p:spTgt spid="1085"/>
                                        </p:tgtEl>
                                      </p:cBhvr>
                                    </p:animEffect>
                                    <p:anim calcmode="lin" valueType="num">
                                      <p:cBhvr>
                                        <p:cTn id="283" dur="1000" fill="hold"/>
                                        <p:tgtEl>
                                          <p:spTgt spid="1085"/>
                                        </p:tgtEl>
                                        <p:attrNameLst>
                                          <p:attrName>ppt_x</p:attrName>
                                        </p:attrNameLst>
                                      </p:cBhvr>
                                      <p:tavLst>
                                        <p:tav tm="0">
                                          <p:val>
                                            <p:strVal val="#ppt_x"/>
                                          </p:val>
                                        </p:tav>
                                        <p:tav tm="100000">
                                          <p:val>
                                            <p:strVal val="#ppt_x"/>
                                          </p:val>
                                        </p:tav>
                                      </p:tavLst>
                                    </p:anim>
                                    <p:anim calcmode="lin" valueType="num">
                                      <p:cBhvr>
                                        <p:cTn id="284" dur="1000" fill="hold"/>
                                        <p:tgtEl>
                                          <p:spTgt spid="1085"/>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1086"/>
                                        </p:tgtEl>
                                        <p:attrNameLst>
                                          <p:attrName>style.visibility</p:attrName>
                                        </p:attrNameLst>
                                      </p:cBhvr>
                                      <p:to>
                                        <p:strVal val="visible"/>
                                      </p:to>
                                    </p:set>
                                    <p:animEffect transition="in" filter="fade">
                                      <p:cBhvr>
                                        <p:cTn id="287" dur="1000"/>
                                        <p:tgtEl>
                                          <p:spTgt spid="1086"/>
                                        </p:tgtEl>
                                      </p:cBhvr>
                                    </p:animEffect>
                                    <p:anim calcmode="lin" valueType="num">
                                      <p:cBhvr>
                                        <p:cTn id="288" dur="1000" fill="hold"/>
                                        <p:tgtEl>
                                          <p:spTgt spid="1086"/>
                                        </p:tgtEl>
                                        <p:attrNameLst>
                                          <p:attrName>ppt_x</p:attrName>
                                        </p:attrNameLst>
                                      </p:cBhvr>
                                      <p:tavLst>
                                        <p:tav tm="0">
                                          <p:val>
                                            <p:strVal val="#ppt_x"/>
                                          </p:val>
                                        </p:tav>
                                        <p:tav tm="100000">
                                          <p:val>
                                            <p:strVal val="#ppt_x"/>
                                          </p:val>
                                        </p:tav>
                                      </p:tavLst>
                                    </p:anim>
                                    <p:anim calcmode="lin" valueType="num">
                                      <p:cBhvr>
                                        <p:cTn id="289" dur="1000" fill="hold"/>
                                        <p:tgtEl>
                                          <p:spTgt spid="1086"/>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1087"/>
                                        </p:tgtEl>
                                        <p:attrNameLst>
                                          <p:attrName>style.visibility</p:attrName>
                                        </p:attrNameLst>
                                      </p:cBhvr>
                                      <p:to>
                                        <p:strVal val="visible"/>
                                      </p:to>
                                    </p:set>
                                    <p:animEffect transition="in" filter="fade">
                                      <p:cBhvr>
                                        <p:cTn id="292" dur="1000"/>
                                        <p:tgtEl>
                                          <p:spTgt spid="1087"/>
                                        </p:tgtEl>
                                      </p:cBhvr>
                                    </p:animEffect>
                                    <p:anim calcmode="lin" valueType="num">
                                      <p:cBhvr>
                                        <p:cTn id="293" dur="1000" fill="hold"/>
                                        <p:tgtEl>
                                          <p:spTgt spid="1087"/>
                                        </p:tgtEl>
                                        <p:attrNameLst>
                                          <p:attrName>ppt_x</p:attrName>
                                        </p:attrNameLst>
                                      </p:cBhvr>
                                      <p:tavLst>
                                        <p:tav tm="0">
                                          <p:val>
                                            <p:strVal val="#ppt_x"/>
                                          </p:val>
                                        </p:tav>
                                        <p:tav tm="100000">
                                          <p:val>
                                            <p:strVal val="#ppt_x"/>
                                          </p:val>
                                        </p:tav>
                                      </p:tavLst>
                                    </p:anim>
                                    <p:anim calcmode="lin" valueType="num">
                                      <p:cBhvr>
                                        <p:cTn id="294" dur="1000" fill="hold"/>
                                        <p:tgtEl>
                                          <p:spTgt spid="1087"/>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1088"/>
                                        </p:tgtEl>
                                        <p:attrNameLst>
                                          <p:attrName>style.visibility</p:attrName>
                                        </p:attrNameLst>
                                      </p:cBhvr>
                                      <p:to>
                                        <p:strVal val="visible"/>
                                      </p:to>
                                    </p:set>
                                    <p:animEffect transition="in" filter="fade">
                                      <p:cBhvr>
                                        <p:cTn id="297" dur="1000"/>
                                        <p:tgtEl>
                                          <p:spTgt spid="1088"/>
                                        </p:tgtEl>
                                      </p:cBhvr>
                                    </p:animEffect>
                                    <p:anim calcmode="lin" valueType="num">
                                      <p:cBhvr>
                                        <p:cTn id="298" dur="1000" fill="hold"/>
                                        <p:tgtEl>
                                          <p:spTgt spid="1088"/>
                                        </p:tgtEl>
                                        <p:attrNameLst>
                                          <p:attrName>ppt_x</p:attrName>
                                        </p:attrNameLst>
                                      </p:cBhvr>
                                      <p:tavLst>
                                        <p:tav tm="0">
                                          <p:val>
                                            <p:strVal val="#ppt_x"/>
                                          </p:val>
                                        </p:tav>
                                        <p:tav tm="100000">
                                          <p:val>
                                            <p:strVal val="#ppt_x"/>
                                          </p:val>
                                        </p:tav>
                                      </p:tavLst>
                                    </p:anim>
                                    <p:anim calcmode="lin" valueType="num">
                                      <p:cBhvr>
                                        <p:cTn id="299" dur="1000" fill="hold"/>
                                        <p:tgtEl>
                                          <p:spTgt spid="1088"/>
                                        </p:tgtEl>
                                        <p:attrNameLst>
                                          <p:attrName>ppt_y</p:attrName>
                                        </p:attrNameLst>
                                      </p:cBhvr>
                                      <p:tavLst>
                                        <p:tav tm="0">
                                          <p:val>
                                            <p:strVal val="#ppt_y+.1"/>
                                          </p:val>
                                        </p:tav>
                                        <p:tav tm="100000">
                                          <p:val>
                                            <p:strVal val="#ppt_y"/>
                                          </p:val>
                                        </p:tav>
                                      </p:tavLst>
                                    </p:anim>
                                  </p:childTnLst>
                                </p:cTn>
                              </p:par>
                              <p:par>
                                <p:cTn id="300" presetID="42" presetClass="entr" presetSubtype="0" fill="hold" grpId="0" nodeType="withEffect">
                                  <p:stCondLst>
                                    <p:cond delay="0"/>
                                  </p:stCondLst>
                                  <p:childTnLst>
                                    <p:set>
                                      <p:cBhvr>
                                        <p:cTn id="301" dur="1" fill="hold">
                                          <p:stCondLst>
                                            <p:cond delay="0"/>
                                          </p:stCondLst>
                                        </p:cTn>
                                        <p:tgtEl>
                                          <p:spTgt spid="1089"/>
                                        </p:tgtEl>
                                        <p:attrNameLst>
                                          <p:attrName>style.visibility</p:attrName>
                                        </p:attrNameLst>
                                      </p:cBhvr>
                                      <p:to>
                                        <p:strVal val="visible"/>
                                      </p:to>
                                    </p:set>
                                    <p:animEffect transition="in" filter="fade">
                                      <p:cBhvr>
                                        <p:cTn id="302" dur="1000"/>
                                        <p:tgtEl>
                                          <p:spTgt spid="1089"/>
                                        </p:tgtEl>
                                      </p:cBhvr>
                                    </p:animEffect>
                                    <p:anim calcmode="lin" valueType="num">
                                      <p:cBhvr>
                                        <p:cTn id="303" dur="1000" fill="hold"/>
                                        <p:tgtEl>
                                          <p:spTgt spid="1089"/>
                                        </p:tgtEl>
                                        <p:attrNameLst>
                                          <p:attrName>ppt_x</p:attrName>
                                        </p:attrNameLst>
                                      </p:cBhvr>
                                      <p:tavLst>
                                        <p:tav tm="0">
                                          <p:val>
                                            <p:strVal val="#ppt_x"/>
                                          </p:val>
                                        </p:tav>
                                        <p:tav tm="100000">
                                          <p:val>
                                            <p:strVal val="#ppt_x"/>
                                          </p:val>
                                        </p:tav>
                                      </p:tavLst>
                                    </p:anim>
                                    <p:anim calcmode="lin" valueType="num">
                                      <p:cBhvr>
                                        <p:cTn id="304" dur="1000" fill="hold"/>
                                        <p:tgtEl>
                                          <p:spTgt spid="1089"/>
                                        </p:tgtEl>
                                        <p:attrNameLst>
                                          <p:attrName>ppt_y</p:attrName>
                                        </p:attrNameLst>
                                      </p:cBhvr>
                                      <p:tavLst>
                                        <p:tav tm="0">
                                          <p:val>
                                            <p:strVal val="#ppt_y+.1"/>
                                          </p:val>
                                        </p:tav>
                                        <p:tav tm="100000">
                                          <p:val>
                                            <p:strVal val="#ppt_y"/>
                                          </p:val>
                                        </p:tav>
                                      </p:tavLst>
                                    </p:anim>
                                  </p:childTnLst>
                                </p:cTn>
                              </p:par>
                              <p:par>
                                <p:cTn id="305" presetID="42" presetClass="entr" presetSubtype="0" fill="hold" grpId="0" nodeType="withEffect">
                                  <p:stCondLst>
                                    <p:cond delay="0"/>
                                  </p:stCondLst>
                                  <p:childTnLst>
                                    <p:set>
                                      <p:cBhvr>
                                        <p:cTn id="306" dur="1" fill="hold">
                                          <p:stCondLst>
                                            <p:cond delay="0"/>
                                          </p:stCondLst>
                                        </p:cTn>
                                        <p:tgtEl>
                                          <p:spTgt spid="1090"/>
                                        </p:tgtEl>
                                        <p:attrNameLst>
                                          <p:attrName>style.visibility</p:attrName>
                                        </p:attrNameLst>
                                      </p:cBhvr>
                                      <p:to>
                                        <p:strVal val="visible"/>
                                      </p:to>
                                    </p:set>
                                    <p:animEffect transition="in" filter="fade">
                                      <p:cBhvr>
                                        <p:cTn id="307" dur="1000"/>
                                        <p:tgtEl>
                                          <p:spTgt spid="1090"/>
                                        </p:tgtEl>
                                      </p:cBhvr>
                                    </p:animEffect>
                                    <p:anim calcmode="lin" valueType="num">
                                      <p:cBhvr>
                                        <p:cTn id="308" dur="1000" fill="hold"/>
                                        <p:tgtEl>
                                          <p:spTgt spid="1090"/>
                                        </p:tgtEl>
                                        <p:attrNameLst>
                                          <p:attrName>ppt_x</p:attrName>
                                        </p:attrNameLst>
                                      </p:cBhvr>
                                      <p:tavLst>
                                        <p:tav tm="0">
                                          <p:val>
                                            <p:strVal val="#ppt_x"/>
                                          </p:val>
                                        </p:tav>
                                        <p:tav tm="100000">
                                          <p:val>
                                            <p:strVal val="#ppt_x"/>
                                          </p:val>
                                        </p:tav>
                                      </p:tavLst>
                                    </p:anim>
                                    <p:anim calcmode="lin" valueType="num">
                                      <p:cBhvr>
                                        <p:cTn id="309" dur="1000" fill="hold"/>
                                        <p:tgtEl>
                                          <p:spTgt spid="1090"/>
                                        </p:tgtEl>
                                        <p:attrNameLst>
                                          <p:attrName>ppt_y</p:attrName>
                                        </p:attrNameLst>
                                      </p:cBhvr>
                                      <p:tavLst>
                                        <p:tav tm="0">
                                          <p:val>
                                            <p:strVal val="#ppt_y+.1"/>
                                          </p:val>
                                        </p:tav>
                                        <p:tav tm="100000">
                                          <p:val>
                                            <p:strVal val="#ppt_y"/>
                                          </p:val>
                                        </p:tav>
                                      </p:tavLst>
                                    </p:anim>
                                  </p:childTnLst>
                                </p:cTn>
                              </p:par>
                              <p:par>
                                <p:cTn id="310" presetID="42" presetClass="entr" presetSubtype="0" fill="hold" grpId="0" nodeType="withEffect">
                                  <p:stCondLst>
                                    <p:cond delay="0"/>
                                  </p:stCondLst>
                                  <p:childTnLst>
                                    <p:set>
                                      <p:cBhvr>
                                        <p:cTn id="311" dur="1" fill="hold">
                                          <p:stCondLst>
                                            <p:cond delay="0"/>
                                          </p:stCondLst>
                                        </p:cTn>
                                        <p:tgtEl>
                                          <p:spTgt spid="1091"/>
                                        </p:tgtEl>
                                        <p:attrNameLst>
                                          <p:attrName>style.visibility</p:attrName>
                                        </p:attrNameLst>
                                      </p:cBhvr>
                                      <p:to>
                                        <p:strVal val="visible"/>
                                      </p:to>
                                    </p:set>
                                    <p:animEffect transition="in" filter="fade">
                                      <p:cBhvr>
                                        <p:cTn id="312" dur="1000"/>
                                        <p:tgtEl>
                                          <p:spTgt spid="1091"/>
                                        </p:tgtEl>
                                      </p:cBhvr>
                                    </p:animEffect>
                                    <p:anim calcmode="lin" valueType="num">
                                      <p:cBhvr>
                                        <p:cTn id="313" dur="1000" fill="hold"/>
                                        <p:tgtEl>
                                          <p:spTgt spid="1091"/>
                                        </p:tgtEl>
                                        <p:attrNameLst>
                                          <p:attrName>ppt_x</p:attrName>
                                        </p:attrNameLst>
                                      </p:cBhvr>
                                      <p:tavLst>
                                        <p:tav tm="0">
                                          <p:val>
                                            <p:strVal val="#ppt_x"/>
                                          </p:val>
                                        </p:tav>
                                        <p:tav tm="100000">
                                          <p:val>
                                            <p:strVal val="#ppt_x"/>
                                          </p:val>
                                        </p:tav>
                                      </p:tavLst>
                                    </p:anim>
                                    <p:anim calcmode="lin" valueType="num">
                                      <p:cBhvr>
                                        <p:cTn id="314" dur="1000" fill="hold"/>
                                        <p:tgtEl>
                                          <p:spTgt spid="1091"/>
                                        </p:tgtEl>
                                        <p:attrNameLst>
                                          <p:attrName>ppt_y</p:attrName>
                                        </p:attrNameLst>
                                      </p:cBhvr>
                                      <p:tavLst>
                                        <p:tav tm="0">
                                          <p:val>
                                            <p:strVal val="#ppt_y+.1"/>
                                          </p:val>
                                        </p:tav>
                                        <p:tav tm="100000">
                                          <p:val>
                                            <p:strVal val="#ppt_y"/>
                                          </p:val>
                                        </p:tav>
                                      </p:tavLst>
                                    </p:anim>
                                  </p:childTnLst>
                                </p:cTn>
                              </p:par>
                            </p:childTnLst>
                          </p:cTn>
                        </p:par>
                      </p:childTnLst>
                    </p:cTn>
                  </p:par>
                  <p:par>
                    <p:cTn id="315" fill="hold">
                      <p:stCondLst>
                        <p:cond delay="indefinite"/>
                      </p:stCondLst>
                      <p:childTnLst>
                        <p:par>
                          <p:cTn id="316" fill="hold">
                            <p:stCondLst>
                              <p:cond delay="0"/>
                            </p:stCondLst>
                            <p:childTnLst>
                              <p:par>
                                <p:cTn id="317" presetID="42" presetClass="entr" presetSubtype="0" fill="hold" grpId="0" nodeType="clickEffect">
                                  <p:stCondLst>
                                    <p:cond delay="0"/>
                                  </p:stCondLst>
                                  <p:childTnLst>
                                    <p:set>
                                      <p:cBhvr>
                                        <p:cTn id="318" dur="1" fill="hold">
                                          <p:stCondLst>
                                            <p:cond delay="0"/>
                                          </p:stCondLst>
                                        </p:cTn>
                                        <p:tgtEl>
                                          <p:spTgt spid="28"/>
                                        </p:tgtEl>
                                        <p:attrNameLst>
                                          <p:attrName>style.visibility</p:attrName>
                                        </p:attrNameLst>
                                      </p:cBhvr>
                                      <p:to>
                                        <p:strVal val="visible"/>
                                      </p:to>
                                    </p:set>
                                    <p:animEffect transition="in" filter="fade">
                                      <p:cBhvr>
                                        <p:cTn id="319" dur="1000"/>
                                        <p:tgtEl>
                                          <p:spTgt spid="28"/>
                                        </p:tgtEl>
                                      </p:cBhvr>
                                    </p:animEffect>
                                    <p:anim calcmode="lin" valueType="num">
                                      <p:cBhvr>
                                        <p:cTn id="320" dur="1000" fill="hold"/>
                                        <p:tgtEl>
                                          <p:spTgt spid="28"/>
                                        </p:tgtEl>
                                        <p:attrNameLst>
                                          <p:attrName>ppt_x</p:attrName>
                                        </p:attrNameLst>
                                      </p:cBhvr>
                                      <p:tavLst>
                                        <p:tav tm="0">
                                          <p:val>
                                            <p:strVal val="#ppt_x"/>
                                          </p:val>
                                        </p:tav>
                                        <p:tav tm="100000">
                                          <p:val>
                                            <p:strVal val="#ppt_x"/>
                                          </p:val>
                                        </p:tav>
                                      </p:tavLst>
                                    </p:anim>
                                    <p:anim calcmode="lin" valueType="num">
                                      <p:cBhvr>
                                        <p:cTn id="321" dur="1000" fill="hold"/>
                                        <p:tgtEl>
                                          <p:spTgt spid="28"/>
                                        </p:tgtEl>
                                        <p:attrNameLst>
                                          <p:attrName>ppt_y</p:attrName>
                                        </p:attrNameLst>
                                      </p:cBhvr>
                                      <p:tavLst>
                                        <p:tav tm="0">
                                          <p:val>
                                            <p:strVal val="#ppt_y+.1"/>
                                          </p:val>
                                        </p:tav>
                                        <p:tav tm="100000">
                                          <p:val>
                                            <p:strVal val="#ppt_y"/>
                                          </p:val>
                                        </p:tav>
                                      </p:tavLst>
                                    </p:anim>
                                  </p:childTnLst>
                                </p:cTn>
                              </p:par>
                              <p:par>
                                <p:cTn id="322" presetID="42" presetClass="entr" presetSubtype="0" fill="hold" grpId="0" nodeType="withEffect">
                                  <p:stCondLst>
                                    <p:cond delay="0"/>
                                  </p:stCondLst>
                                  <p:childTnLst>
                                    <p:set>
                                      <p:cBhvr>
                                        <p:cTn id="323" dur="1" fill="hold">
                                          <p:stCondLst>
                                            <p:cond delay="0"/>
                                          </p:stCondLst>
                                        </p:cTn>
                                        <p:tgtEl>
                                          <p:spTgt spid="29"/>
                                        </p:tgtEl>
                                        <p:attrNameLst>
                                          <p:attrName>style.visibility</p:attrName>
                                        </p:attrNameLst>
                                      </p:cBhvr>
                                      <p:to>
                                        <p:strVal val="visible"/>
                                      </p:to>
                                    </p:set>
                                    <p:animEffect transition="in" filter="fade">
                                      <p:cBhvr>
                                        <p:cTn id="324" dur="1000"/>
                                        <p:tgtEl>
                                          <p:spTgt spid="29"/>
                                        </p:tgtEl>
                                      </p:cBhvr>
                                    </p:animEffect>
                                    <p:anim calcmode="lin" valueType="num">
                                      <p:cBhvr>
                                        <p:cTn id="325" dur="1000" fill="hold"/>
                                        <p:tgtEl>
                                          <p:spTgt spid="29"/>
                                        </p:tgtEl>
                                        <p:attrNameLst>
                                          <p:attrName>ppt_x</p:attrName>
                                        </p:attrNameLst>
                                      </p:cBhvr>
                                      <p:tavLst>
                                        <p:tav tm="0">
                                          <p:val>
                                            <p:strVal val="#ppt_x"/>
                                          </p:val>
                                        </p:tav>
                                        <p:tav tm="100000">
                                          <p:val>
                                            <p:strVal val="#ppt_x"/>
                                          </p:val>
                                        </p:tav>
                                      </p:tavLst>
                                    </p:anim>
                                    <p:anim calcmode="lin" valueType="num">
                                      <p:cBhvr>
                                        <p:cTn id="326" dur="1000" fill="hold"/>
                                        <p:tgtEl>
                                          <p:spTgt spid="29"/>
                                        </p:tgtEl>
                                        <p:attrNameLst>
                                          <p:attrName>ppt_y</p:attrName>
                                        </p:attrNameLst>
                                      </p:cBhvr>
                                      <p:tavLst>
                                        <p:tav tm="0">
                                          <p:val>
                                            <p:strVal val="#ppt_y+.1"/>
                                          </p:val>
                                        </p:tav>
                                        <p:tav tm="100000">
                                          <p:val>
                                            <p:strVal val="#ppt_y"/>
                                          </p:val>
                                        </p:tav>
                                      </p:tavLst>
                                    </p:anim>
                                  </p:childTnLst>
                                </p:cTn>
                              </p:par>
                              <p:par>
                                <p:cTn id="327" presetID="42" presetClass="entr" presetSubtype="0" fill="hold" grpId="0" nodeType="withEffect">
                                  <p:stCondLst>
                                    <p:cond delay="0"/>
                                  </p:stCondLst>
                                  <p:childTnLst>
                                    <p:set>
                                      <p:cBhvr>
                                        <p:cTn id="328" dur="1" fill="hold">
                                          <p:stCondLst>
                                            <p:cond delay="0"/>
                                          </p:stCondLst>
                                        </p:cTn>
                                        <p:tgtEl>
                                          <p:spTgt spid="30"/>
                                        </p:tgtEl>
                                        <p:attrNameLst>
                                          <p:attrName>style.visibility</p:attrName>
                                        </p:attrNameLst>
                                      </p:cBhvr>
                                      <p:to>
                                        <p:strVal val="visible"/>
                                      </p:to>
                                    </p:set>
                                    <p:animEffect transition="in" filter="fade">
                                      <p:cBhvr>
                                        <p:cTn id="329" dur="1000"/>
                                        <p:tgtEl>
                                          <p:spTgt spid="30"/>
                                        </p:tgtEl>
                                      </p:cBhvr>
                                    </p:animEffect>
                                    <p:anim calcmode="lin" valueType="num">
                                      <p:cBhvr>
                                        <p:cTn id="330" dur="1000" fill="hold"/>
                                        <p:tgtEl>
                                          <p:spTgt spid="30"/>
                                        </p:tgtEl>
                                        <p:attrNameLst>
                                          <p:attrName>ppt_x</p:attrName>
                                        </p:attrNameLst>
                                      </p:cBhvr>
                                      <p:tavLst>
                                        <p:tav tm="0">
                                          <p:val>
                                            <p:strVal val="#ppt_x"/>
                                          </p:val>
                                        </p:tav>
                                        <p:tav tm="100000">
                                          <p:val>
                                            <p:strVal val="#ppt_x"/>
                                          </p:val>
                                        </p:tav>
                                      </p:tavLst>
                                    </p:anim>
                                    <p:anim calcmode="lin" valueType="num">
                                      <p:cBhvr>
                                        <p:cTn id="331" dur="1000" fill="hold"/>
                                        <p:tgtEl>
                                          <p:spTgt spid="30"/>
                                        </p:tgtEl>
                                        <p:attrNameLst>
                                          <p:attrName>ppt_y</p:attrName>
                                        </p:attrNameLst>
                                      </p:cBhvr>
                                      <p:tavLst>
                                        <p:tav tm="0">
                                          <p:val>
                                            <p:strVal val="#ppt_y+.1"/>
                                          </p:val>
                                        </p:tav>
                                        <p:tav tm="100000">
                                          <p:val>
                                            <p:strVal val="#ppt_y"/>
                                          </p:val>
                                        </p:tav>
                                      </p:tavLst>
                                    </p:anim>
                                  </p:childTnLst>
                                </p:cTn>
                              </p:par>
                              <p:par>
                                <p:cTn id="332" presetID="42" presetClass="entr" presetSubtype="0" fill="hold" grpId="0" nodeType="withEffect">
                                  <p:stCondLst>
                                    <p:cond delay="0"/>
                                  </p:stCondLst>
                                  <p:childTnLst>
                                    <p:set>
                                      <p:cBhvr>
                                        <p:cTn id="333" dur="1" fill="hold">
                                          <p:stCondLst>
                                            <p:cond delay="0"/>
                                          </p:stCondLst>
                                        </p:cTn>
                                        <p:tgtEl>
                                          <p:spTgt spid="31"/>
                                        </p:tgtEl>
                                        <p:attrNameLst>
                                          <p:attrName>style.visibility</p:attrName>
                                        </p:attrNameLst>
                                      </p:cBhvr>
                                      <p:to>
                                        <p:strVal val="visible"/>
                                      </p:to>
                                    </p:set>
                                    <p:animEffect transition="in" filter="fade">
                                      <p:cBhvr>
                                        <p:cTn id="334" dur="1000"/>
                                        <p:tgtEl>
                                          <p:spTgt spid="31"/>
                                        </p:tgtEl>
                                      </p:cBhvr>
                                    </p:animEffect>
                                    <p:anim calcmode="lin" valueType="num">
                                      <p:cBhvr>
                                        <p:cTn id="335" dur="1000" fill="hold"/>
                                        <p:tgtEl>
                                          <p:spTgt spid="31"/>
                                        </p:tgtEl>
                                        <p:attrNameLst>
                                          <p:attrName>ppt_x</p:attrName>
                                        </p:attrNameLst>
                                      </p:cBhvr>
                                      <p:tavLst>
                                        <p:tav tm="0">
                                          <p:val>
                                            <p:strVal val="#ppt_x"/>
                                          </p:val>
                                        </p:tav>
                                        <p:tav tm="100000">
                                          <p:val>
                                            <p:strVal val="#ppt_x"/>
                                          </p:val>
                                        </p:tav>
                                      </p:tavLst>
                                    </p:anim>
                                    <p:anim calcmode="lin" valueType="num">
                                      <p:cBhvr>
                                        <p:cTn id="336" dur="1000" fill="hold"/>
                                        <p:tgtEl>
                                          <p:spTgt spid="31"/>
                                        </p:tgtEl>
                                        <p:attrNameLst>
                                          <p:attrName>ppt_y</p:attrName>
                                        </p:attrNameLst>
                                      </p:cBhvr>
                                      <p:tavLst>
                                        <p:tav tm="0">
                                          <p:val>
                                            <p:strVal val="#ppt_y+.1"/>
                                          </p:val>
                                        </p:tav>
                                        <p:tav tm="100000">
                                          <p:val>
                                            <p:strVal val="#ppt_y"/>
                                          </p:val>
                                        </p:tav>
                                      </p:tavLst>
                                    </p:anim>
                                  </p:childTnLst>
                                </p:cTn>
                              </p:par>
                              <p:par>
                                <p:cTn id="337" presetID="42" presetClass="entr" presetSubtype="0" fill="hold" grpId="0" nodeType="withEffect">
                                  <p:stCondLst>
                                    <p:cond delay="0"/>
                                  </p:stCondLst>
                                  <p:childTnLst>
                                    <p:set>
                                      <p:cBhvr>
                                        <p:cTn id="338" dur="1" fill="hold">
                                          <p:stCondLst>
                                            <p:cond delay="0"/>
                                          </p:stCondLst>
                                        </p:cTn>
                                        <p:tgtEl>
                                          <p:spTgt spid="1024"/>
                                        </p:tgtEl>
                                        <p:attrNameLst>
                                          <p:attrName>style.visibility</p:attrName>
                                        </p:attrNameLst>
                                      </p:cBhvr>
                                      <p:to>
                                        <p:strVal val="visible"/>
                                      </p:to>
                                    </p:set>
                                    <p:animEffect transition="in" filter="fade">
                                      <p:cBhvr>
                                        <p:cTn id="339" dur="1000"/>
                                        <p:tgtEl>
                                          <p:spTgt spid="1024"/>
                                        </p:tgtEl>
                                      </p:cBhvr>
                                    </p:animEffect>
                                    <p:anim calcmode="lin" valueType="num">
                                      <p:cBhvr>
                                        <p:cTn id="340" dur="1000" fill="hold"/>
                                        <p:tgtEl>
                                          <p:spTgt spid="1024"/>
                                        </p:tgtEl>
                                        <p:attrNameLst>
                                          <p:attrName>ppt_x</p:attrName>
                                        </p:attrNameLst>
                                      </p:cBhvr>
                                      <p:tavLst>
                                        <p:tav tm="0">
                                          <p:val>
                                            <p:strVal val="#ppt_x"/>
                                          </p:val>
                                        </p:tav>
                                        <p:tav tm="100000">
                                          <p:val>
                                            <p:strVal val="#ppt_x"/>
                                          </p:val>
                                        </p:tav>
                                      </p:tavLst>
                                    </p:anim>
                                    <p:anim calcmode="lin" valueType="num">
                                      <p:cBhvr>
                                        <p:cTn id="341" dur="1000" fill="hold"/>
                                        <p:tgtEl>
                                          <p:spTgt spid="1024"/>
                                        </p:tgtEl>
                                        <p:attrNameLst>
                                          <p:attrName>ppt_y</p:attrName>
                                        </p:attrNameLst>
                                      </p:cBhvr>
                                      <p:tavLst>
                                        <p:tav tm="0">
                                          <p:val>
                                            <p:strVal val="#ppt_y+.1"/>
                                          </p:val>
                                        </p:tav>
                                        <p:tav tm="100000">
                                          <p:val>
                                            <p:strVal val="#ppt_y"/>
                                          </p:val>
                                        </p:tav>
                                      </p:tavLst>
                                    </p:anim>
                                  </p:childTnLst>
                                </p:cTn>
                              </p:par>
                              <p:par>
                                <p:cTn id="342" presetID="42" presetClass="entr" presetSubtype="0" fill="hold" grpId="0" nodeType="withEffect">
                                  <p:stCondLst>
                                    <p:cond delay="0"/>
                                  </p:stCondLst>
                                  <p:childTnLst>
                                    <p:set>
                                      <p:cBhvr>
                                        <p:cTn id="343" dur="1" fill="hold">
                                          <p:stCondLst>
                                            <p:cond delay="0"/>
                                          </p:stCondLst>
                                        </p:cTn>
                                        <p:tgtEl>
                                          <p:spTgt spid="1026"/>
                                        </p:tgtEl>
                                        <p:attrNameLst>
                                          <p:attrName>style.visibility</p:attrName>
                                        </p:attrNameLst>
                                      </p:cBhvr>
                                      <p:to>
                                        <p:strVal val="visible"/>
                                      </p:to>
                                    </p:set>
                                    <p:animEffect transition="in" filter="fade">
                                      <p:cBhvr>
                                        <p:cTn id="344" dur="1000"/>
                                        <p:tgtEl>
                                          <p:spTgt spid="1026"/>
                                        </p:tgtEl>
                                      </p:cBhvr>
                                    </p:animEffect>
                                    <p:anim calcmode="lin" valueType="num">
                                      <p:cBhvr>
                                        <p:cTn id="345" dur="1000" fill="hold"/>
                                        <p:tgtEl>
                                          <p:spTgt spid="1026"/>
                                        </p:tgtEl>
                                        <p:attrNameLst>
                                          <p:attrName>ppt_x</p:attrName>
                                        </p:attrNameLst>
                                      </p:cBhvr>
                                      <p:tavLst>
                                        <p:tav tm="0">
                                          <p:val>
                                            <p:strVal val="#ppt_x"/>
                                          </p:val>
                                        </p:tav>
                                        <p:tav tm="100000">
                                          <p:val>
                                            <p:strVal val="#ppt_x"/>
                                          </p:val>
                                        </p:tav>
                                      </p:tavLst>
                                    </p:anim>
                                    <p:anim calcmode="lin" valueType="num">
                                      <p:cBhvr>
                                        <p:cTn id="346" dur="1000" fill="hold"/>
                                        <p:tgtEl>
                                          <p:spTgt spid="1026"/>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27"/>
                                        </p:tgtEl>
                                        <p:attrNameLst>
                                          <p:attrName>style.visibility</p:attrName>
                                        </p:attrNameLst>
                                      </p:cBhvr>
                                      <p:to>
                                        <p:strVal val="visible"/>
                                      </p:to>
                                    </p:set>
                                    <p:animEffect transition="in" filter="fade">
                                      <p:cBhvr>
                                        <p:cTn id="349" dur="1000"/>
                                        <p:tgtEl>
                                          <p:spTgt spid="1027"/>
                                        </p:tgtEl>
                                      </p:cBhvr>
                                    </p:animEffect>
                                    <p:anim calcmode="lin" valueType="num">
                                      <p:cBhvr>
                                        <p:cTn id="350" dur="1000" fill="hold"/>
                                        <p:tgtEl>
                                          <p:spTgt spid="1027"/>
                                        </p:tgtEl>
                                        <p:attrNameLst>
                                          <p:attrName>ppt_x</p:attrName>
                                        </p:attrNameLst>
                                      </p:cBhvr>
                                      <p:tavLst>
                                        <p:tav tm="0">
                                          <p:val>
                                            <p:strVal val="#ppt_x"/>
                                          </p:val>
                                        </p:tav>
                                        <p:tav tm="100000">
                                          <p:val>
                                            <p:strVal val="#ppt_x"/>
                                          </p:val>
                                        </p:tav>
                                      </p:tavLst>
                                    </p:anim>
                                    <p:anim calcmode="lin" valueType="num">
                                      <p:cBhvr>
                                        <p:cTn id="351" dur="1000" fill="hold"/>
                                        <p:tgtEl>
                                          <p:spTgt spid="1027"/>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028"/>
                                        </p:tgtEl>
                                        <p:attrNameLst>
                                          <p:attrName>style.visibility</p:attrName>
                                        </p:attrNameLst>
                                      </p:cBhvr>
                                      <p:to>
                                        <p:strVal val="visible"/>
                                      </p:to>
                                    </p:set>
                                    <p:animEffect transition="in" filter="fade">
                                      <p:cBhvr>
                                        <p:cTn id="354" dur="1000"/>
                                        <p:tgtEl>
                                          <p:spTgt spid="1028"/>
                                        </p:tgtEl>
                                      </p:cBhvr>
                                    </p:animEffect>
                                    <p:anim calcmode="lin" valueType="num">
                                      <p:cBhvr>
                                        <p:cTn id="355" dur="1000" fill="hold"/>
                                        <p:tgtEl>
                                          <p:spTgt spid="1028"/>
                                        </p:tgtEl>
                                        <p:attrNameLst>
                                          <p:attrName>ppt_x</p:attrName>
                                        </p:attrNameLst>
                                      </p:cBhvr>
                                      <p:tavLst>
                                        <p:tav tm="0">
                                          <p:val>
                                            <p:strVal val="#ppt_x"/>
                                          </p:val>
                                        </p:tav>
                                        <p:tav tm="100000">
                                          <p:val>
                                            <p:strVal val="#ppt_x"/>
                                          </p:val>
                                        </p:tav>
                                      </p:tavLst>
                                    </p:anim>
                                    <p:anim calcmode="lin" valueType="num">
                                      <p:cBhvr>
                                        <p:cTn id="356" dur="1000" fill="hold"/>
                                        <p:tgtEl>
                                          <p:spTgt spid="1028"/>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029"/>
                                        </p:tgtEl>
                                        <p:attrNameLst>
                                          <p:attrName>style.visibility</p:attrName>
                                        </p:attrNameLst>
                                      </p:cBhvr>
                                      <p:to>
                                        <p:strVal val="visible"/>
                                      </p:to>
                                    </p:set>
                                    <p:animEffect transition="in" filter="fade">
                                      <p:cBhvr>
                                        <p:cTn id="359" dur="1000"/>
                                        <p:tgtEl>
                                          <p:spTgt spid="1029"/>
                                        </p:tgtEl>
                                      </p:cBhvr>
                                    </p:animEffect>
                                    <p:anim calcmode="lin" valueType="num">
                                      <p:cBhvr>
                                        <p:cTn id="360" dur="1000" fill="hold"/>
                                        <p:tgtEl>
                                          <p:spTgt spid="1029"/>
                                        </p:tgtEl>
                                        <p:attrNameLst>
                                          <p:attrName>ppt_x</p:attrName>
                                        </p:attrNameLst>
                                      </p:cBhvr>
                                      <p:tavLst>
                                        <p:tav tm="0">
                                          <p:val>
                                            <p:strVal val="#ppt_x"/>
                                          </p:val>
                                        </p:tav>
                                        <p:tav tm="100000">
                                          <p:val>
                                            <p:strVal val="#ppt_x"/>
                                          </p:val>
                                        </p:tav>
                                      </p:tavLst>
                                    </p:anim>
                                    <p:anim calcmode="lin" valueType="num">
                                      <p:cBhvr>
                                        <p:cTn id="361" dur="1000" fill="hold"/>
                                        <p:tgtEl>
                                          <p:spTgt spid="1029"/>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030"/>
                                        </p:tgtEl>
                                        <p:attrNameLst>
                                          <p:attrName>style.visibility</p:attrName>
                                        </p:attrNameLst>
                                      </p:cBhvr>
                                      <p:to>
                                        <p:strVal val="visible"/>
                                      </p:to>
                                    </p:set>
                                    <p:animEffect transition="in" filter="fade">
                                      <p:cBhvr>
                                        <p:cTn id="364" dur="1000"/>
                                        <p:tgtEl>
                                          <p:spTgt spid="1030"/>
                                        </p:tgtEl>
                                      </p:cBhvr>
                                    </p:animEffect>
                                    <p:anim calcmode="lin" valueType="num">
                                      <p:cBhvr>
                                        <p:cTn id="365" dur="1000" fill="hold"/>
                                        <p:tgtEl>
                                          <p:spTgt spid="1030"/>
                                        </p:tgtEl>
                                        <p:attrNameLst>
                                          <p:attrName>ppt_x</p:attrName>
                                        </p:attrNameLst>
                                      </p:cBhvr>
                                      <p:tavLst>
                                        <p:tav tm="0">
                                          <p:val>
                                            <p:strVal val="#ppt_x"/>
                                          </p:val>
                                        </p:tav>
                                        <p:tav tm="100000">
                                          <p:val>
                                            <p:strVal val="#ppt_x"/>
                                          </p:val>
                                        </p:tav>
                                      </p:tavLst>
                                    </p:anim>
                                    <p:anim calcmode="lin" valueType="num">
                                      <p:cBhvr>
                                        <p:cTn id="366" dur="1000" fill="hold"/>
                                        <p:tgtEl>
                                          <p:spTgt spid="1030"/>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031"/>
                                        </p:tgtEl>
                                        <p:attrNameLst>
                                          <p:attrName>style.visibility</p:attrName>
                                        </p:attrNameLst>
                                      </p:cBhvr>
                                      <p:to>
                                        <p:strVal val="visible"/>
                                      </p:to>
                                    </p:set>
                                    <p:animEffect transition="in" filter="fade">
                                      <p:cBhvr>
                                        <p:cTn id="369" dur="1000"/>
                                        <p:tgtEl>
                                          <p:spTgt spid="1031"/>
                                        </p:tgtEl>
                                      </p:cBhvr>
                                    </p:animEffect>
                                    <p:anim calcmode="lin" valueType="num">
                                      <p:cBhvr>
                                        <p:cTn id="370" dur="1000" fill="hold"/>
                                        <p:tgtEl>
                                          <p:spTgt spid="1031"/>
                                        </p:tgtEl>
                                        <p:attrNameLst>
                                          <p:attrName>ppt_x</p:attrName>
                                        </p:attrNameLst>
                                      </p:cBhvr>
                                      <p:tavLst>
                                        <p:tav tm="0">
                                          <p:val>
                                            <p:strVal val="#ppt_x"/>
                                          </p:val>
                                        </p:tav>
                                        <p:tav tm="100000">
                                          <p:val>
                                            <p:strVal val="#ppt_x"/>
                                          </p:val>
                                        </p:tav>
                                      </p:tavLst>
                                    </p:anim>
                                    <p:anim calcmode="lin" valueType="num">
                                      <p:cBhvr>
                                        <p:cTn id="371" dur="1000" fill="hold"/>
                                        <p:tgtEl>
                                          <p:spTgt spid="1031"/>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057"/>
                                        </p:tgtEl>
                                        <p:attrNameLst>
                                          <p:attrName>style.visibility</p:attrName>
                                        </p:attrNameLst>
                                      </p:cBhvr>
                                      <p:to>
                                        <p:strVal val="visible"/>
                                      </p:to>
                                    </p:set>
                                    <p:animEffect transition="in" filter="fade">
                                      <p:cBhvr>
                                        <p:cTn id="374" dur="1000"/>
                                        <p:tgtEl>
                                          <p:spTgt spid="1057"/>
                                        </p:tgtEl>
                                      </p:cBhvr>
                                    </p:animEffect>
                                    <p:anim calcmode="lin" valueType="num">
                                      <p:cBhvr>
                                        <p:cTn id="375" dur="1000" fill="hold"/>
                                        <p:tgtEl>
                                          <p:spTgt spid="1057"/>
                                        </p:tgtEl>
                                        <p:attrNameLst>
                                          <p:attrName>ppt_x</p:attrName>
                                        </p:attrNameLst>
                                      </p:cBhvr>
                                      <p:tavLst>
                                        <p:tav tm="0">
                                          <p:val>
                                            <p:strVal val="#ppt_x"/>
                                          </p:val>
                                        </p:tav>
                                        <p:tav tm="100000">
                                          <p:val>
                                            <p:strVal val="#ppt_x"/>
                                          </p:val>
                                        </p:tav>
                                      </p:tavLst>
                                    </p:anim>
                                    <p:anim calcmode="lin" valueType="num">
                                      <p:cBhvr>
                                        <p:cTn id="376" dur="1000" fill="hold"/>
                                        <p:tgtEl>
                                          <p:spTgt spid="1057"/>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058"/>
                                        </p:tgtEl>
                                        <p:attrNameLst>
                                          <p:attrName>style.visibility</p:attrName>
                                        </p:attrNameLst>
                                      </p:cBhvr>
                                      <p:to>
                                        <p:strVal val="visible"/>
                                      </p:to>
                                    </p:set>
                                    <p:animEffect transition="in" filter="fade">
                                      <p:cBhvr>
                                        <p:cTn id="379" dur="1000"/>
                                        <p:tgtEl>
                                          <p:spTgt spid="1058"/>
                                        </p:tgtEl>
                                      </p:cBhvr>
                                    </p:animEffect>
                                    <p:anim calcmode="lin" valueType="num">
                                      <p:cBhvr>
                                        <p:cTn id="380" dur="1000" fill="hold"/>
                                        <p:tgtEl>
                                          <p:spTgt spid="1058"/>
                                        </p:tgtEl>
                                        <p:attrNameLst>
                                          <p:attrName>ppt_x</p:attrName>
                                        </p:attrNameLst>
                                      </p:cBhvr>
                                      <p:tavLst>
                                        <p:tav tm="0">
                                          <p:val>
                                            <p:strVal val="#ppt_x"/>
                                          </p:val>
                                        </p:tav>
                                        <p:tav tm="100000">
                                          <p:val>
                                            <p:strVal val="#ppt_x"/>
                                          </p:val>
                                        </p:tav>
                                      </p:tavLst>
                                    </p:anim>
                                    <p:anim calcmode="lin" valueType="num">
                                      <p:cBhvr>
                                        <p:cTn id="381" dur="1000" fill="hold"/>
                                        <p:tgtEl>
                                          <p:spTgt spid="1058"/>
                                        </p:tgtEl>
                                        <p:attrNameLst>
                                          <p:attrName>ppt_y</p:attrName>
                                        </p:attrNameLst>
                                      </p:cBhvr>
                                      <p:tavLst>
                                        <p:tav tm="0">
                                          <p:val>
                                            <p:strVal val="#ppt_y+.1"/>
                                          </p:val>
                                        </p:tav>
                                        <p:tav tm="100000">
                                          <p:val>
                                            <p:strVal val="#ppt_y"/>
                                          </p:val>
                                        </p:tav>
                                      </p:tavLst>
                                    </p:anim>
                                  </p:childTnLst>
                                </p:cTn>
                              </p:par>
                              <p:par>
                                <p:cTn id="382" presetID="42" presetClass="entr" presetSubtype="0" fill="hold" grpId="0" nodeType="withEffect">
                                  <p:stCondLst>
                                    <p:cond delay="0"/>
                                  </p:stCondLst>
                                  <p:childTnLst>
                                    <p:set>
                                      <p:cBhvr>
                                        <p:cTn id="383" dur="1" fill="hold">
                                          <p:stCondLst>
                                            <p:cond delay="0"/>
                                          </p:stCondLst>
                                        </p:cTn>
                                        <p:tgtEl>
                                          <p:spTgt spid="1059"/>
                                        </p:tgtEl>
                                        <p:attrNameLst>
                                          <p:attrName>style.visibility</p:attrName>
                                        </p:attrNameLst>
                                      </p:cBhvr>
                                      <p:to>
                                        <p:strVal val="visible"/>
                                      </p:to>
                                    </p:set>
                                    <p:animEffect transition="in" filter="fade">
                                      <p:cBhvr>
                                        <p:cTn id="384" dur="1000"/>
                                        <p:tgtEl>
                                          <p:spTgt spid="1059"/>
                                        </p:tgtEl>
                                      </p:cBhvr>
                                    </p:animEffect>
                                    <p:anim calcmode="lin" valueType="num">
                                      <p:cBhvr>
                                        <p:cTn id="385" dur="1000" fill="hold"/>
                                        <p:tgtEl>
                                          <p:spTgt spid="1059"/>
                                        </p:tgtEl>
                                        <p:attrNameLst>
                                          <p:attrName>ppt_x</p:attrName>
                                        </p:attrNameLst>
                                      </p:cBhvr>
                                      <p:tavLst>
                                        <p:tav tm="0">
                                          <p:val>
                                            <p:strVal val="#ppt_x"/>
                                          </p:val>
                                        </p:tav>
                                        <p:tav tm="100000">
                                          <p:val>
                                            <p:strVal val="#ppt_x"/>
                                          </p:val>
                                        </p:tav>
                                      </p:tavLst>
                                    </p:anim>
                                    <p:anim calcmode="lin" valueType="num">
                                      <p:cBhvr>
                                        <p:cTn id="386" dur="1000" fill="hold"/>
                                        <p:tgtEl>
                                          <p:spTgt spid="1059"/>
                                        </p:tgtEl>
                                        <p:attrNameLst>
                                          <p:attrName>ppt_y</p:attrName>
                                        </p:attrNameLst>
                                      </p:cBhvr>
                                      <p:tavLst>
                                        <p:tav tm="0">
                                          <p:val>
                                            <p:strVal val="#ppt_y+.1"/>
                                          </p:val>
                                        </p:tav>
                                        <p:tav tm="100000">
                                          <p:val>
                                            <p:strVal val="#ppt_y"/>
                                          </p:val>
                                        </p:tav>
                                      </p:tavLst>
                                    </p:anim>
                                  </p:childTnLst>
                                </p:cTn>
                              </p:par>
                              <p:par>
                                <p:cTn id="387" presetID="42" presetClass="entr" presetSubtype="0" fill="hold" grpId="0" nodeType="withEffect">
                                  <p:stCondLst>
                                    <p:cond delay="0"/>
                                  </p:stCondLst>
                                  <p:childTnLst>
                                    <p:set>
                                      <p:cBhvr>
                                        <p:cTn id="388" dur="1" fill="hold">
                                          <p:stCondLst>
                                            <p:cond delay="0"/>
                                          </p:stCondLst>
                                        </p:cTn>
                                        <p:tgtEl>
                                          <p:spTgt spid="1092"/>
                                        </p:tgtEl>
                                        <p:attrNameLst>
                                          <p:attrName>style.visibility</p:attrName>
                                        </p:attrNameLst>
                                      </p:cBhvr>
                                      <p:to>
                                        <p:strVal val="visible"/>
                                      </p:to>
                                    </p:set>
                                    <p:animEffect transition="in" filter="fade">
                                      <p:cBhvr>
                                        <p:cTn id="389" dur="1000"/>
                                        <p:tgtEl>
                                          <p:spTgt spid="1092"/>
                                        </p:tgtEl>
                                      </p:cBhvr>
                                    </p:animEffect>
                                    <p:anim calcmode="lin" valueType="num">
                                      <p:cBhvr>
                                        <p:cTn id="390" dur="1000" fill="hold"/>
                                        <p:tgtEl>
                                          <p:spTgt spid="1092"/>
                                        </p:tgtEl>
                                        <p:attrNameLst>
                                          <p:attrName>ppt_x</p:attrName>
                                        </p:attrNameLst>
                                      </p:cBhvr>
                                      <p:tavLst>
                                        <p:tav tm="0">
                                          <p:val>
                                            <p:strVal val="#ppt_x"/>
                                          </p:val>
                                        </p:tav>
                                        <p:tav tm="100000">
                                          <p:val>
                                            <p:strVal val="#ppt_x"/>
                                          </p:val>
                                        </p:tav>
                                      </p:tavLst>
                                    </p:anim>
                                    <p:anim calcmode="lin" valueType="num">
                                      <p:cBhvr>
                                        <p:cTn id="391" dur="1000" fill="hold"/>
                                        <p:tgtEl>
                                          <p:spTgt spid="1092"/>
                                        </p:tgtEl>
                                        <p:attrNameLst>
                                          <p:attrName>ppt_y</p:attrName>
                                        </p:attrNameLst>
                                      </p:cBhvr>
                                      <p:tavLst>
                                        <p:tav tm="0">
                                          <p:val>
                                            <p:strVal val="#ppt_y+.1"/>
                                          </p:val>
                                        </p:tav>
                                        <p:tav tm="100000">
                                          <p:val>
                                            <p:strVal val="#ppt_y"/>
                                          </p:val>
                                        </p:tav>
                                      </p:tavLst>
                                    </p:anim>
                                  </p:childTnLst>
                                </p:cTn>
                              </p:par>
                              <p:par>
                                <p:cTn id="392" presetID="42" presetClass="entr" presetSubtype="0" fill="hold" grpId="0" nodeType="withEffect">
                                  <p:stCondLst>
                                    <p:cond delay="0"/>
                                  </p:stCondLst>
                                  <p:childTnLst>
                                    <p:set>
                                      <p:cBhvr>
                                        <p:cTn id="393" dur="1" fill="hold">
                                          <p:stCondLst>
                                            <p:cond delay="0"/>
                                          </p:stCondLst>
                                        </p:cTn>
                                        <p:tgtEl>
                                          <p:spTgt spid="1093"/>
                                        </p:tgtEl>
                                        <p:attrNameLst>
                                          <p:attrName>style.visibility</p:attrName>
                                        </p:attrNameLst>
                                      </p:cBhvr>
                                      <p:to>
                                        <p:strVal val="visible"/>
                                      </p:to>
                                    </p:set>
                                    <p:animEffect transition="in" filter="fade">
                                      <p:cBhvr>
                                        <p:cTn id="394" dur="1000"/>
                                        <p:tgtEl>
                                          <p:spTgt spid="1093"/>
                                        </p:tgtEl>
                                      </p:cBhvr>
                                    </p:animEffect>
                                    <p:anim calcmode="lin" valueType="num">
                                      <p:cBhvr>
                                        <p:cTn id="395" dur="1000" fill="hold"/>
                                        <p:tgtEl>
                                          <p:spTgt spid="1093"/>
                                        </p:tgtEl>
                                        <p:attrNameLst>
                                          <p:attrName>ppt_x</p:attrName>
                                        </p:attrNameLst>
                                      </p:cBhvr>
                                      <p:tavLst>
                                        <p:tav tm="0">
                                          <p:val>
                                            <p:strVal val="#ppt_x"/>
                                          </p:val>
                                        </p:tav>
                                        <p:tav tm="100000">
                                          <p:val>
                                            <p:strVal val="#ppt_x"/>
                                          </p:val>
                                        </p:tav>
                                      </p:tavLst>
                                    </p:anim>
                                    <p:anim calcmode="lin" valueType="num">
                                      <p:cBhvr>
                                        <p:cTn id="396" dur="1000" fill="hold"/>
                                        <p:tgtEl>
                                          <p:spTgt spid="1093"/>
                                        </p:tgtEl>
                                        <p:attrNameLst>
                                          <p:attrName>ppt_y</p:attrName>
                                        </p:attrNameLst>
                                      </p:cBhvr>
                                      <p:tavLst>
                                        <p:tav tm="0">
                                          <p:val>
                                            <p:strVal val="#ppt_y+.1"/>
                                          </p:val>
                                        </p:tav>
                                        <p:tav tm="100000">
                                          <p:val>
                                            <p:strVal val="#ppt_y"/>
                                          </p:val>
                                        </p:tav>
                                      </p:tavLst>
                                    </p:anim>
                                  </p:childTnLst>
                                </p:cTn>
                              </p:par>
                              <p:par>
                                <p:cTn id="397" presetID="42" presetClass="entr" presetSubtype="0" fill="hold" grpId="0" nodeType="withEffect">
                                  <p:stCondLst>
                                    <p:cond delay="0"/>
                                  </p:stCondLst>
                                  <p:childTnLst>
                                    <p:set>
                                      <p:cBhvr>
                                        <p:cTn id="398" dur="1" fill="hold">
                                          <p:stCondLst>
                                            <p:cond delay="0"/>
                                          </p:stCondLst>
                                        </p:cTn>
                                        <p:tgtEl>
                                          <p:spTgt spid="1094"/>
                                        </p:tgtEl>
                                        <p:attrNameLst>
                                          <p:attrName>style.visibility</p:attrName>
                                        </p:attrNameLst>
                                      </p:cBhvr>
                                      <p:to>
                                        <p:strVal val="visible"/>
                                      </p:to>
                                    </p:set>
                                    <p:animEffect transition="in" filter="fade">
                                      <p:cBhvr>
                                        <p:cTn id="399" dur="1000"/>
                                        <p:tgtEl>
                                          <p:spTgt spid="1094"/>
                                        </p:tgtEl>
                                      </p:cBhvr>
                                    </p:animEffect>
                                    <p:anim calcmode="lin" valueType="num">
                                      <p:cBhvr>
                                        <p:cTn id="400" dur="1000" fill="hold"/>
                                        <p:tgtEl>
                                          <p:spTgt spid="1094"/>
                                        </p:tgtEl>
                                        <p:attrNameLst>
                                          <p:attrName>ppt_x</p:attrName>
                                        </p:attrNameLst>
                                      </p:cBhvr>
                                      <p:tavLst>
                                        <p:tav tm="0">
                                          <p:val>
                                            <p:strVal val="#ppt_x"/>
                                          </p:val>
                                        </p:tav>
                                        <p:tav tm="100000">
                                          <p:val>
                                            <p:strVal val="#ppt_x"/>
                                          </p:val>
                                        </p:tav>
                                      </p:tavLst>
                                    </p:anim>
                                    <p:anim calcmode="lin" valueType="num">
                                      <p:cBhvr>
                                        <p:cTn id="401" dur="1000" fill="hold"/>
                                        <p:tgtEl>
                                          <p:spTgt spid="1094"/>
                                        </p:tgtEl>
                                        <p:attrNameLst>
                                          <p:attrName>ppt_y</p:attrName>
                                        </p:attrNameLst>
                                      </p:cBhvr>
                                      <p:tavLst>
                                        <p:tav tm="0">
                                          <p:val>
                                            <p:strVal val="#ppt_y+.1"/>
                                          </p:val>
                                        </p:tav>
                                        <p:tav tm="100000">
                                          <p:val>
                                            <p:strVal val="#ppt_y"/>
                                          </p:val>
                                        </p:tav>
                                      </p:tavLst>
                                    </p:anim>
                                  </p:childTnLst>
                                </p:cTn>
                              </p:par>
                              <p:par>
                                <p:cTn id="402" presetID="42" presetClass="entr" presetSubtype="0" fill="hold" grpId="0" nodeType="withEffect">
                                  <p:stCondLst>
                                    <p:cond delay="0"/>
                                  </p:stCondLst>
                                  <p:childTnLst>
                                    <p:set>
                                      <p:cBhvr>
                                        <p:cTn id="403" dur="1" fill="hold">
                                          <p:stCondLst>
                                            <p:cond delay="0"/>
                                          </p:stCondLst>
                                        </p:cTn>
                                        <p:tgtEl>
                                          <p:spTgt spid="1095"/>
                                        </p:tgtEl>
                                        <p:attrNameLst>
                                          <p:attrName>style.visibility</p:attrName>
                                        </p:attrNameLst>
                                      </p:cBhvr>
                                      <p:to>
                                        <p:strVal val="visible"/>
                                      </p:to>
                                    </p:set>
                                    <p:animEffect transition="in" filter="fade">
                                      <p:cBhvr>
                                        <p:cTn id="404" dur="1000"/>
                                        <p:tgtEl>
                                          <p:spTgt spid="1095"/>
                                        </p:tgtEl>
                                      </p:cBhvr>
                                    </p:animEffect>
                                    <p:anim calcmode="lin" valueType="num">
                                      <p:cBhvr>
                                        <p:cTn id="405" dur="1000" fill="hold"/>
                                        <p:tgtEl>
                                          <p:spTgt spid="1095"/>
                                        </p:tgtEl>
                                        <p:attrNameLst>
                                          <p:attrName>ppt_x</p:attrName>
                                        </p:attrNameLst>
                                      </p:cBhvr>
                                      <p:tavLst>
                                        <p:tav tm="0">
                                          <p:val>
                                            <p:strVal val="#ppt_x"/>
                                          </p:val>
                                        </p:tav>
                                        <p:tav tm="100000">
                                          <p:val>
                                            <p:strVal val="#ppt_x"/>
                                          </p:val>
                                        </p:tav>
                                      </p:tavLst>
                                    </p:anim>
                                    <p:anim calcmode="lin" valueType="num">
                                      <p:cBhvr>
                                        <p:cTn id="406" dur="1000" fill="hold"/>
                                        <p:tgtEl>
                                          <p:spTgt spid="1095"/>
                                        </p:tgtEl>
                                        <p:attrNameLst>
                                          <p:attrName>ppt_y</p:attrName>
                                        </p:attrNameLst>
                                      </p:cBhvr>
                                      <p:tavLst>
                                        <p:tav tm="0">
                                          <p:val>
                                            <p:strVal val="#ppt_y+.1"/>
                                          </p:val>
                                        </p:tav>
                                        <p:tav tm="100000">
                                          <p:val>
                                            <p:strVal val="#ppt_y"/>
                                          </p:val>
                                        </p:tav>
                                      </p:tavLst>
                                    </p:anim>
                                  </p:childTnLst>
                                </p:cTn>
                              </p:par>
                              <p:par>
                                <p:cTn id="407" presetID="42" presetClass="entr" presetSubtype="0" fill="hold" grpId="0" nodeType="withEffect">
                                  <p:stCondLst>
                                    <p:cond delay="0"/>
                                  </p:stCondLst>
                                  <p:childTnLst>
                                    <p:set>
                                      <p:cBhvr>
                                        <p:cTn id="408" dur="1" fill="hold">
                                          <p:stCondLst>
                                            <p:cond delay="0"/>
                                          </p:stCondLst>
                                        </p:cTn>
                                        <p:tgtEl>
                                          <p:spTgt spid="1096"/>
                                        </p:tgtEl>
                                        <p:attrNameLst>
                                          <p:attrName>style.visibility</p:attrName>
                                        </p:attrNameLst>
                                      </p:cBhvr>
                                      <p:to>
                                        <p:strVal val="visible"/>
                                      </p:to>
                                    </p:set>
                                    <p:animEffect transition="in" filter="fade">
                                      <p:cBhvr>
                                        <p:cTn id="409" dur="1000"/>
                                        <p:tgtEl>
                                          <p:spTgt spid="1096"/>
                                        </p:tgtEl>
                                      </p:cBhvr>
                                    </p:animEffect>
                                    <p:anim calcmode="lin" valueType="num">
                                      <p:cBhvr>
                                        <p:cTn id="410" dur="1000" fill="hold"/>
                                        <p:tgtEl>
                                          <p:spTgt spid="1096"/>
                                        </p:tgtEl>
                                        <p:attrNameLst>
                                          <p:attrName>ppt_x</p:attrName>
                                        </p:attrNameLst>
                                      </p:cBhvr>
                                      <p:tavLst>
                                        <p:tav tm="0">
                                          <p:val>
                                            <p:strVal val="#ppt_x"/>
                                          </p:val>
                                        </p:tav>
                                        <p:tav tm="100000">
                                          <p:val>
                                            <p:strVal val="#ppt_x"/>
                                          </p:val>
                                        </p:tav>
                                      </p:tavLst>
                                    </p:anim>
                                    <p:anim calcmode="lin" valueType="num">
                                      <p:cBhvr>
                                        <p:cTn id="411" dur="1000" fill="hold"/>
                                        <p:tgtEl>
                                          <p:spTgt spid="1096"/>
                                        </p:tgtEl>
                                        <p:attrNameLst>
                                          <p:attrName>ppt_y</p:attrName>
                                        </p:attrNameLst>
                                      </p:cBhvr>
                                      <p:tavLst>
                                        <p:tav tm="0">
                                          <p:val>
                                            <p:strVal val="#ppt_y+.1"/>
                                          </p:val>
                                        </p:tav>
                                        <p:tav tm="100000">
                                          <p:val>
                                            <p:strVal val="#ppt_y"/>
                                          </p:val>
                                        </p:tav>
                                      </p:tavLst>
                                    </p:anim>
                                  </p:childTnLst>
                                </p:cTn>
                              </p:par>
                              <p:par>
                                <p:cTn id="412" presetID="42" presetClass="entr" presetSubtype="0" fill="hold" grpId="0" nodeType="withEffect">
                                  <p:stCondLst>
                                    <p:cond delay="0"/>
                                  </p:stCondLst>
                                  <p:childTnLst>
                                    <p:set>
                                      <p:cBhvr>
                                        <p:cTn id="413" dur="1" fill="hold">
                                          <p:stCondLst>
                                            <p:cond delay="0"/>
                                          </p:stCondLst>
                                        </p:cTn>
                                        <p:tgtEl>
                                          <p:spTgt spid="1097"/>
                                        </p:tgtEl>
                                        <p:attrNameLst>
                                          <p:attrName>style.visibility</p:attrName>
                                        </p:attrNameLst>
                                      </p:cBhvr>
                                      <p:to>
                                        <p:strVal val="visible"/>
                                      </p:to>
                                    </p:set>
                                    <p:animEffect transition="in" filter="fade">
                                      <p:cBhvr>
                                        <p:cTn id="414" dur="1000"/>
                                        <p:tgtEl>
                                          <p:spTgt spid="1097"/>
                                        </p:tgtEl>
                                      </p:cBhvr>
                                    </p:animEffect>
                                    <p:anim calcmode="lin" valueType="num">
                                      <p:cBhvr>
                                        <p:cTn id="415" dur="1000" fill="hold"/>
                                        <p:tgtEl>
                                          <p:spTgt spid="1097"/>
                                        </p:tgtEl>
                                        <p:attrNameLst>
                                          <p:attrName>ppt_x</p:attrName>
                                        </p:attrNameLst>
                                      </p:cBhvr>
                                      <p:tavLst>
                                        <p:tav tm="0">
                                          <p:val>
                                            <p:strVal val="#ppt_x"/>
                                          </p:val>
                                        </p:tav>
                                        <p:tav tm="100000">
                                          <p:val>
                                            <p:strVal val="#ppt_x"/>
                                          </p:val>
                                        </p:tav>
                                      </p:tavLst>
                                    </p:anim>
                                    <p:anim calcmode="lin" valueType="num">
                                      <p:cBhvr>
                                        <p:cTn id="416" dur="1000" fill="hold"/>
                                        <p:tgtEl>
                                          <p:spTgt spid="1097"/>
                                        </p:tgtEl>
                                        <p:attrNameLst>
                                          <p:attrName>ppt_y</p:attrName>
                                        </p:attrNameLst>
                                      </p:cBhvr>
                                      <p:tavLst>
                                        <p:tav tm="0">
                                          <p:val>
                                            <p:strVal val="#ppt_y+.1"/>
                                          </p:val>
                                        </p:tav>
                                        <p:tav tm="100000">
                                          <p:val>
                                            <p:strVal val="#ppt_y"/>
                                          </p:val>
                                        </p:tav>
                                      </p:tavLst>
                                    </p:anim>
                                  </p:childTnLst>
                                </p:cTn>
                              </p:par>
                              <p:par>
                                <p:cTn id="417" presetID="42" presetClass="entr" presetSubtype="0" fill="hold" grpId="0" nodeType="withEffect">
                                  <p:stCondLst>
                                    <p:cond delay="0"/>
                                  </p:stCondLst>
                                  <p:childTnLst>
                                    <p:set>
                                      <p:cBhvr>
                                        <p:cTn id="418" dur="1" fill="hold">
                                          <p:stCondLst>
                                            <p:cond delay="0"/>
                                          </p:stCondLst>
                                        </p:cTn>
                                        <p:tgtEl>
                                          <p:spTgt spid="1098"/>
                                        </p:tgtEl>
                                        <p:attrNameLst>
                                          <p:attrName>style.visibility</p:attrName>
                                        </p:attrNameLst>
                                      </p:cBhvr>
                                      <p:to>
                                        <p:strVal val="visible"/>
                                      </p:to>
                                    </p:set>
                                    <p:animEffect transition="in" filter="fade">
                                      <p:cBhvr>
                                        <p:cTn id="419" dur="1000"/>
                                        <p:tgtEl>
                                          <p:spTgt spid="1098"/>
                                        </p:tgtEl>
                                      </p:cBhvr>
                                    </p:animEffect>
                                    <p:anim calcmode="lin" valueType="num">
                                      <p:cBhvr>
                                        <p:cTn id="420" dur="1000" fill="hold"/>
                                        <p:tgtEl>
                                          <p:spTgt spid="1098"/>
                                        </p:tgtEl>
                                        <p:attrNameLst>
                                          <p:attrName>ppt_x</p:attrName>
                                        </p:attrNameLst>
                                      </p:cBhvr>
                                      <p:tavLst>
                                        <p:tav tm="0">
                                          <p:val>
                                            <p:strVal val="#ppt_x"/>
                                          </p:val>
                                        </p:tav>
                                        <p:tav tm="100000">
                                          <p:val>
                                            <p:strVal val="#ppt_x"/>
                                          </p:val>
                                        </p:tav>
                                      </p:tavLst>
                                    </p:anim>
                                    <p:anim calcmode="lin" valueType="num">
                                      <p:cBhvr>
                                        <p:cTn id="421" dur="1000" fill="hold"/>
                                        <p:tgtEl>
                                          <p:spTgt spid="1098"/>
                                        </p:tgtEl>
                                        <p:attrNameLst>
                                          <p:attrName>ppt_y</p:attrName>
                                        </p:attrNameLst>
                                      </p:cBhvr>
                                      <p:tavLst>
                                        <p:tav tm="0">
                                          <p:val>
                                            <p:strVal val="#ppt_y+.1"/>
                                          </p:val>
                                        </p:tav>
                                        <p:tav tm="100000">
                                          <p:val>
                                            <p:strVal val="#ppt_y"/>
                                          </p:val>
                                        </p:tav>
                                      </p:tavLst>
                                    </p:anim>
                                  </p:childTnLst>
                                </p:cTn>
                              </p:par>
                              <p:par>
                                <p:cTn id="422" presetID="42" presetClass="entr" presetSubtype="0" fill="hold" grpId="0" nodeType="withEffect">
                                  <p:stCondLst>
                                    <p:cond delay="0"/>
                                  </p:stCondLst>
                                  <p:childTnLst>
                                    <p:set>
                                      <p:cBhvr>
                                        <p:cTn id="423" dur="1" fill="hold">
                                          <p:stCondLst>
                                            <p:cond delay="0"/>
                                          </p:stCondLst>
                                        </p:cTn>
                                        <p:tgtEl>
                                          <p:spTgt spid="1099"/>
                                        </p:tgtEl>
                                        <p:attrNameLst>
                                          <p:attrName>style.visibility</p:attrName>
                                        </p:attrNameLst>
                                      </p:cBhvr>
                                      <p:to>
                                        <p:strVal val="visible"/>
                                      </p:to>
                                    </p:set>
                                    <p:animEffect transition="in" filter="fade">
                                      <p:cBhvr>
                                        <p:cTn id="424" dur="1000"/>
                                        <p:tgtEl>
                                          <p:spTgt spid="1099"/>
                                        </p:tgtEl>
                                      </p:cBhvr>
                                    </p:animEffect>
                                    <p:anim calcmode="lin" valueType="num">
                                      <p:cBhvr>
                                        <p:cTn id="425" dur="1000" fill="hold"/>
                                        <p:tgtEl>
                                          <p:spTgt spid="1099"/>
                                        </p:tgtEl>
                                        <p:attrNameLst>
                                          <p:attrName>ppt_x</p:attrName>
                                        </p:attrNameLst>
                                      </p:cBhvr>
                                      <p:tavLst>
                                        <p:tav tm="0">
                                          <p:val>
                                            <p:strVal val="#ppt_x"/>
                                          </p:val>
                                        </p:tav>
                                        <p:tav tm="100000">
                                          <p:val>
                                            <p:strVal val="#ppt_x"/>
                                          </p:val>
                                        </p:tav>
                                      </p:tavLst>
                                    </p:anim>
                                    <p:anim calcmode="lin" valueType="num">
                                      <p:cBhvr>
                                        <p:cTn id="426" dur="1000" fill="hold"/>
                                        <p:tgtEl>
                                          <p:spTgt spid="1099"/>
                                        </p:tgtEl>
                                        <p:attrNameLst>
                                          <p:attrName>ppt_y</p:attrName>
                                        </p:attrNameLst>
                                      </p:cBhvr>
                                      <p:tavLst>
                                        <p:tav tm="0">
                                          <p:val>
                                            <p:strVal val="#ppt_y+.1"/>
                                          </p:val>
                                        </p:tav>
                                        <p:tav tm="100000">
                                          <p:val>
                                            <p:strVal val="#ppt_y"/>
                                          </p:val>
                                        </p:tav>
                                      </p:tavLst>
                                    </p:anim>
                                  </p:childTnLst>
                                </p:cTn>
                              </p:par>
                              <p:par>
                                <p:cTn id="427" presetID="42" presetClass="entr" presetSubtype="0" fill="hold" grpId="0" nodeType="withEffect">
                                  <p:stCondLst>
                                    <p:cond delay="0"/>
                                  </p:stCondLst>
                                  <p:childTnLst>
                                    <p:set>
                                      <p:cBhvr>
                                        <p:cTn id="428" dur="1" fill="hold">
                                          <p:stCondLst>
                                            <p:cond delay="0"/>
                                          </p:stCondLst>
                                        </p:cTn>
                                        <p:tgtEl>
                                          <p:spTgt spid="1100"/>
                                        </p:tgtEl>
                                        <p:attrNameLst>
                                          <p:attrName>style.visibility</p:attrName>
                                        </p:attrNameLst>
                                      </p:cBhvr>
                                      <p:to>
                                        <p:strVal val="visible"/>
                                      </p:to>
                                    </p:set>
                                    <p:animEffect transition="in" filter="fade">
                                      <p:cBhvr>
                                        <p:cTn id="429" dur="1000"/>
                                        <p:tgtEl>
                                          <p:spTgt spid="1100"/>
                                        </p:tgtEl>
                                      </p:cBhvr>
                                    </p:animEffect>
                                    <p:anim calcmode="lin" valueType="num">
                                      <p:cBhvr>
                                        <p:cTn id="430" dur="1000" fill="hold"/>
                                        <p:tgtEl>
                                          <p:spTgt spid="1100"/>
                                        </p:tgtEl>
                                        <p:attrNameLst>
                                          <p:attrName>ppt_x</p:attrName>
                                        </p:attrNameLst>
                                      </p:cBhvr>
                                      <p:tavLst>
                                        <p:tav tm="0">
                                          <p:val>
                                            <p:strVal val="#ppt_x"/>
                                          </p:val>
                                        </p:tav>
                                        <p:tav tm="100000">
                                          <p:val>
                                            <p:strVal val="#ppt_x"/>
                                          </p:val>
                                        </p:tav>
                                      </p:tavLst>
                                    </p:anim>
                                    <p:anim calcmode="lin" valueType="num">
                                      <p:cBhvr>
                                        <p:cTn id="431" dur="1000" fill="hold"/>
                                        <p:tgtEl>
                                          <p:spTgt spid="1100"/>
                                        </p:tgtEl>
                                        <p:attrNameLst>
                                          <p:attrName>ppt_y</p:attrName>
                                        </p:attrNameLst>
                                      </p:cBhvr>
                                      <p:tavLst>
                                        <p:tav tm="0">
                                          <p:val>
                                            <p:strVal val="#ppt_y+.1"/>
                                          </p:val>
                                        </p:tav>
                                        <p:tav tm="100000">
                                          <p:val>
                                            <p:strVal val="#ppt_y"/>
                                          </p:val>
                                        </p:tav>
                                      </p:tavLst>
                                    </p:anim>
                                  </p:childTnLst>
                                </p:cTn>
                              </p:par>
                              <p:par>
                                <p:cTn id="432" presetID="42" presetClass="entr" presetSubtype="0" fill="hold" grpId="0" nodeType="withEffect">
                                  <p:stCondLst>
                                    <p:cond delay="0"/>
                                  </p:stCondLst>
                                  <p:childTnLst>
                                    <p:set>
                                      <p:cBhvr>
                                        <p:cTn id="433" dur="1" fill="hold">
                                          <p:stCondLst>
                                            <p:cond delay="0"/>
                                          </p:stCondLst>
                                        </p:cTn>
                                        <p:tgtEl>
                                          <p:spTgt spid="1101"/>
                                        </p:tgtEl>
                                        <p:attrNameLst>
                                          <p:attrName>style.visibility</p:attrName>
                                        </p:attrNameLst>
                                      </p:cBhvr>
                                      <p:to>
                                        <p:strVal val="visible"/>
                                      </p:to>
                                    </p:set>
                                    <p:animEffect transition="in" filter="fade">
                                      <p:cBhvr>
                                        <p:cTn id="434" dur="1000"/>
                                        <p:tgtEl>
                                          <p:spTgt spid="1101"/>
                                        </p:tgtEl>
                                      </p:cBhvr>
                                    </p:animEffect>
                                    <p:anim calcmode="lin" valueType="num">
                                      <p:cBhvr>
                                        <p:cTn id="435" dur="1000" fill="hold"/>
                                        <p:tgtEl>
                                          <p:spTgt spid="1101"/>
                                        </p:tgtEl>
                                        <p:attrNameLst>
                                          <p:attrName>ppt_x</p:attrName>
                                        </p:attrNameLst>
                                      </p:cBhvr>
                                      <p:tavLst>
                                        <p:tav tm="0">
                                          <p:val>
                                            <p:strVal val="#ppt_x"/>
                                          </p:val>
                                        </p:tav>
                                        <p:tav tm="100000">
                                          <p:val>
                                            <p:strVal val="#ppt_x"/>
                                          </p:val>
                                        </p:tav>
                                      </p:tavLst>
                                    </p:anim>
                                    <p:anim calcmode="lin" valueType="num">
                                      <p:cBhvr>
                                        <p:cTn id="436" dur="1000" fill="hold"/>
                                        <p:tgtEl>
                                          <p:spTgt spid="1101"/>
                                        </p:tgtEl>
                                        <p:attrNameLst>
                                          <p:attrName>ppt_y</p:attrName>
                                        </p:attrNameLst>
                                      </p:cBhvr>
                                      <p:tavLst>
                                        <p:tav tm="0">
                                          <p:val>
                                            <p:strVal val="#ppt_y+.1"/>
                                          </p:val>
                                        </p:tav>
                                        <p:tav tm="100000">
                                          <p:val>
                                            <p:strVal val="#ppt_y"/>
                                          </p:val>
                                        </p:tav>
                                      </p:tavLst>
                                    </p:anim>
                                  </p:childTnLst>
                                </p:cTn>
                              </p:par>
                              <p:par>
                                <p:cTn id="437" presetID="42" presetClass="entr" presetSubtype="0" fill="hold" grpId="0" nodeType="withEffect">
                                  <p:stCondLst>
                                    <p:cond delay="0"/>
                                  </p:stCondLst>
                                  <p:childTnLst>
                                    <p:set>
                                      <p:cBhvr>
                                        <p:cTn id="438" dur="1" fill="hold">
                                          <p:stCondLst>
                                            <p:cond delay="0"/>
                                          </p:stCondLst>
                                        </p:cTn>
                                        <p:tgtEl>
                                          <p:spTgt spid="1102"/>
                                        </p:tgtEl>
                                        <p:attrNameLst>
                                          <p:attrName>style.visibility</p:attrName>
                                        </p:attrNameLst>
                                      </p:cBhvr>
                                      <p:to>
                                        <p:strVal val="visible"/>
                                      </p:to>
                                    </p:set>
                                    <p:animEffect transition="in" filter="fade">
                                      <p:cBhvr>
                                        <p:cTn id="439" dur="1000"/>
                                        <p:tgtEl>
                                          <p:spTgt spid="1102"/>
                                        </p:tgtEl>
                                      </p:cBhvr>
                                    </p:animEffect>
                                    <p:anim calcmode="lin" valueType="num">
                                      <p:cBhvr>
                                        <p:cTn id="440" dur="1000" fill="hold"/>
                                        <p:tgtEl>
                                          <p:spTgt spid="1102"/>
                                        </p:tgtEl>
                                        <p:attrNameLst>
                                          <p:attrName>ppt_x</p:attrName>
                                        </p:attrNameLst>
                                      </p:cBhvr>
                                      <p:tavLst>
                                        <p:tav tm="0">
                                          <p:val>
                                            <p:strVal val="#ppt_x"/>
                                          </p:val>
                                        </p:tav>
                                        <p:tav tm="100000">
                                          <p:val>
                                            <p:strVal val="#ppt_x"/>
                                          </p:val>
                                        </p:tav>
                                      </p:tavLst>
                                    </p:anim>
                                    <p:anim calcmode="lin" valueType="num">
                                      <p:cBhvr>
                                        <p:cTn id="441" dur="1000" fill="hold"/>
                                        <p:tgtEl>
                                          <p:spTgt spid="1102"/>
                                        </p:tgtEl>
                                        <p:attrNameLst>
                                          <p:attrName>ppt_y</p:attrName>
                                        </p:attrNameLst>
                                      </p:cBhvr>
                                      <p:tavLst>
                                        <p:tav tm="0">
                                          <p:val>
                                            <p:strVal val="#ppt_y+.1"/>
                                          </p:val>
                                        </p:tav>
                                        <p:tav tm="100000">
                                          <p:val>
                                            <p:strVal val="#ppt_y"/>
                                          </p:val>
                                        </p:tav>
                                      </p:tavLst>
                                    </p:anim>
                                  </p:childTnLst>
                                </p:cTn>
                              </p:par>
                              <p:par>
                                <p:cTn id="442" presetID="42" presetClass="entr" presetSubtype="0" fill="hold" grpId="0" nodeType="withEffect">
                                  <p:stCondLst>
                                    <p:cond delay="0"/>
                                  </p:stCondLst>
                                  <p:childTnLst>
                                    <p:set>
                                      <p:cBhvr>
                                        <p:cTn id="443" dur="1" fill="hold">
                                          <p:stCondLst>
                                            <p:cond delay="0"/>
                                          </p:stCondLst>
                                        </p:cTn>
                                        <p:tgtEl>
                                          <p:spTgt spid="1103"/>
                                        </p:tgtEl>
                                        <p:attrNameLst>
                                          <p:attrName>style.visibility</p:attrName>
                                        </p:attrNameLst>
                                      </p:cBhvr>
                                      <p:to>
                                        <p:strVal val="visible"/>
                                      </p:to>
                                    </p:set>
                                    <p:animEffect transition="in" filter="fade">
                                      <p:cBhvr>
                                        <p:cTn id="444" dur="1000"/>
                                        <p:tgtEl>
                                          <p:spTgt spid="1103"/>
                                        </p:tgtEl>
                                      </p:cBhvr>
                                    </p:animEffect>
                                    <p:anim calcmode="lin" valueType="num">
                                      <p:cBhvr>
                                        <p:cTn id="445" dur="1000" fill="hold"/>
                                        <p:tgtEl>
                                          <p:spTgt spid="1103"/>
                                        </p:tgtEl>
                                        <p:attrNameLst>
                                          <p:attrName>ppt_x</p:attrName>
                                        </p:attrNameLst>
                                      </p:cBhvr>
                                      <p:tavLst>
                                        <p:tav tm="0">
                                          <p:val>
                                            <p:strVal val="#ppt_x"/>
                                          </p:val>
                                        </p:tav>
                                        <p:tav tm="100000">
                                          <p:val>
                                            <p:strVal val="#ppt_x"/>
                                          </p:val>
                                        </p:tav>
                                      </p:tavLst>
                                    </p:anim>
                                    <p:anim calcmode="lin" valueType="num">
                                      <p:cBhvr>
                                        <p:cTn id="446" dur="1000" fill="hold"/>
                                        <p:tgtEl>
                                          <p:spTgt spid="1103"/>
                                        </p:tgtEl>
                                        <p:attrNameLst>
                                          <p:attrName>ppt_y</p:attrName>
                                        </p:attrNameLst>
                                      </p:cBhvr>
                                      <p:tavLst>
                                        <p:tav tm="0">
                                          <p:val>
                                            <p:strVal val="#ppt_y+.1"/>
                                          </p:val>
                                        </p:tav>
                                        <p:tav tm="100000">
                                          <p:val>
                                            <p:strVal val="#ppt_y"/>
                                          </p:val>
                                        </p:tav>
                                      </p:tavLst>
                                    </p:anim>
                                  </p:childTnLst>
                                </p:cTn>
                              </p:par>
                              <p:par>
                                <p:cTn id="447" presetID="42" presetClass="entr" presetSubtype="0" fill="hold" grpId="0" nodeType="withEffect">
                                  <p:stCondLst>
                                    <p:cond delay="0"/>
                                  </p:stCondLst>
                                  <p:childTnLst>
                                    <p:set>
                                      <p:cBhvr>
                                        <p:cTn id="448" dur="1" fill="hold">
                                          <p:stCondLst>
                                            <p:cond delay="0"/>
                                          </p:stCondLst>
                                        </p:cTn>
                                        <p:tgtEl>
                                          <p:spTgt spid="1104"/>
                                        </p:tgtEl>
                                        <p:attrNameLst>
                                          <p:attrName>style.visibility</p:attrName>
                                        </p:attrNameLst>
                                      </p:cBhvr>
                                      <p:to>
                                        <p:strVal val="visible"/>
                                      </p:to>
                                    </p:set>
                                    <p:animEffect transition="in" filter="fade">
                                      <p:cBhvr>
                                        <p:cTn id="449" dur="1000"/>
                                        <p:tgtEl>
                                          <p:spTgt spid="1104"/>
                                        </p:tgtEl>
                                      </p:cBhvr>
                                    </p:animEffect>
                                    <p:anim calcmode="lin" valueType="num">
                                      <p:cBhvr>
                                        <p:cTn id="450" dur="1000" fill="hold"/>
                                        <p:tgtEl>
                                          <p:spTgt spid="1104"/>
                                        </p:tgtEl>
                                        <p:attrNameLst>
                                          <p:attrName>ppt_x</p:attrName>
                                        </p:attrNameLst>
                                      </p:cBhvr>
                                      <p:tavLst>
                                        <p:tav tm="0">
                                          <p:val>
                                            <p:strVal val="#ppt_x"/>
                                          </p:val>
                                        </p:tav>
                                        <p:tav tm="100000">
                                          <p:val>
                                            <p:strVal val="#ppt_x"/>
                                          </p:val>
                                        </p:tav>
                                      </p:tavLst>
                                    </p:anim>
                                    <p:anim calcmode="lin" valueType="num">
                                      <p:cBhvr>
                                        <p:cTn id="451" dur="1000" fill="hold"/>
                                        <p:tgtEl>
                                          <p:spTgt spid="1104"/>
                                        </p:tgtEl>
                                        <p:attrNameLst>
                                          <p:attrName>ppt_y</p:attrName>
                                        </p:attrNameLst>
                                      </p:cBhvr>
                                      <p:tavLst>
                                        <p:tav tm="0">
                                          <p:val>
                                            <p:strVal val="#ppt_y+.1"/>
                                          </p:val>
                                        </p:tav>
                                        <p:tav tm="100000">
                                          <p:val>
                                            <p:strVal val="#ppt_y"/>
                                          </p:val>
                                        </p:tav>
                                      </p:tavLst>
                                    </p:anim>
                                  </p:childTnLst>
                                </p:cTn>
                              </p:par>
                              <p:par>
                                <p:cTn id="452" presetID="42" presetClass="entr" presetSubtype="0" fill="hold" grpId="0" nodeType="withEffect">
                                  <p:stCondLst>
                                    <p:cond delay="0"/>
                                  </p:stCondLst>
                                  <p:childTnLst>
                                    <p:set>
                                      <p:cBhvr>
                                        <p:cTn id="453" dur="1" fill="hold">
                                          <p:stCondLst>
                                            <p:cond delay="0"/>
                                          </p:stCondLst>
                                        </p:cTn>
                                        <p:tgtEl>
                                          <p:spTgt spid="1105"/>
                                        </p:tgtEl>
                                        <p:attrNameLst>
                                          <p:attrName>style.visibility</p:attrName>
                                        </p:attrNameLst>
                                      </p:cBhvr>
                                      <p:to>
                                        <p:strVal val="visible"/>
                                      </p:to>
                                    </p:set>
                                    <p:animEffect transition="in" filter="fade">
                                      <p:cBhvr>
                                        <p:cTn id="454" dur="1000"/>
                                        <p:tgtEl>
                                          <p:spTgt spid="1105"/>
                                        </p:tgtEl>
                                      </p:cBhvr>
                                    </p:animEffect>
                                    <p:anim calcmode="lin" valueType="num">
                                      <p:cBhvr>
                                        <p:cTn id="455" dur="1000" fill="hold"/>
                                        <p:tgtEl>
                                          <p:spTgt spid="1105"/>
                                        </p:tgtEl>
                                        <p:attrNameLst>
                                          <p:attrName>ppt_x</p:attrName>
                                        </p:attrNameLst>
                                      </p:cBhvr>
                                      <p:tavLst>
                                        <p:tav tm="0">
                                          <p:val>
                                            <p:strVal val="#ppt_x"/>
                                          </p:val>
                                        </p:tav>
                                        <p:tav tm="100000">
                                          <p:val>
                                            <p:strVal val="#ppt_x"/>
                                          </p:val>
                                        </p:tav>
                                      </p:tavLst>
                                    </p:anim>
                                    <p:anim calcmode="lin" valueType="num">
                                      <p:cBhvr>
                                        <p:cTn id="456" dur="1000" fill="hold"/>
                                        <p:tgtEl>
                                          <p:spTgt spid="1105"/>
                                        </p:tgtEl>
                                        <p:attrNameLst>
                                          <p:attrName>ppt_y</p:attrName>
                                        </p:attrNameLst>
                                      </p:cBhvr>
                                      <p:tavLst>
                                        <p:tav tm="0">
                                          <p:val>
                                            <p:strVal val="#ppt_y+.1"/>
                                          </p:val>
                                        </p:tav>
                                        <p:tav tm="100000">
                                          <p:val>
                                            <p:strVal val="#ppt_y"/>
                                          </p:val>
                                        </p:tav>
                                      </p:tavLst>
                                    </p:anim>
                                  </p:childTnLst>
                                </p:cTn>
                              </p:par>
                              <p:par>
                                <p:cTn id="457" presetID="42" presetClass="entr" presetSubtype="0" fill="hold" grpId="0" nodeType="withEffect">
                                  <p:stCondLst>
                                    <p:cond delay="0"/>
                                  </p:stCondLst>
                                  <p:childTnLst>
                                    <p:set>
                                      <p:cBhvr>
                                        <p:cTn id="458" dur="1" fill="hold">
                                          <p:stCondLst>
                                            <p:cond delay="0"/>
                                          </p:stCondLst>
                                        </p:cTn>
                                        <p:tgtEl>
                                          <p:spTgt spid="1106"/>
                                        </p:tgtEl>
                                        <p:attrNameLst>
                                          <p:attrName>style.visibility</p:attrName>
                                        </p:attrNameLst>
                                      </p:cBhvr>
                                      <p:to>
                                        <p:strVal val="visible"/>
                                      </p:to>
                                    </p:set>
                                    <p:animEffect transition="in" filter="fade">
                                      <p:cBhvr>
                                        <p:cTn id="459" dur="1000"/>
                                        <p:tgtEl>
                                          <p:spTgt spid="1106"/>
                                        </p:tgtEl>
                                      </p:cBhvr>
                                    </p:animEffect>
                                    <p:anim calcmode="lin" valueType="num">
                                      <p:cBhvr>
                                        <p:cTn id="460" dur="1000" fill="hold"/>
                                        <p:tgtEl>
                                          <p:spTgt spid="1106"/>
                                        </p:tgtEl>
                                        <p:attrNameLst>
                                          <p:attrName>ppt_x</p:attrName>
                                        </p:attrNameLst>
                                      </p:cBhvr>
                                      <p:tavLst>
                                        <p:tav tm="0">
                                          <p:val>
                                            <p:strVal val="#ppt_x"/>
                                          </p:val>
                                        </p:tav>
                                        <p:tav tm="100000">
                                          <p:val>
                                            <p:strVal val="#ppt_x"/>
                                          </p:val>
                                        </p:tav>
                                      </p:tavLst>
                                    </p:anim>
                                    <p:anim calcmode="lin" valueType="num">
                                      <p:cBhvr>
                                        <p:cTn id="461" dur="1000" fill="hold"/>
                                        <p:tgtEl>
                                          <p:spTgt spid="1106"/>
                                        </p:tgtEl>
                                        <p:attrNameLst>
                                          <p:attrName>ppt_y</p:attrName>
                                        </p:attrNameLst>
                                      </p:cBhvr>
                                      <p:tavLst>
                                        <p:tav tm="0">
                                          <p:val>
                                            <p:strVal val="#ppt_y+.1"/>
                                          </p:val>
                                        </p:tav>
                                        <p:tav tm="100000">
                                          <p:val>
                                            <p:strVal val="#ppt_y"/>
                                          </p:val>
                                        </p:tav>
                                      </p:tavLst>
                                    </p:anim>
                                  </p:childTnLst>
                                </p:cTn>
                              </p:par>
                              <p:par>
                                <p:cTn id="462" presetID="42" presetClass="entr" presetSubtype="0" fill="hold" grpId="0" nodeType="withEffect">
                                  <p:stCondLst>
                                    <p:cond delay="0"/>
                                  </p:stCondLst>
                                  <p:childTnLst>
                                    <p:set>
                                      <p:cBhvr>
                                        <p:cTn id="463" dur="1" fill="hold">
                                          <p:stCondLst>
                                            <p:cond delay="0"/>
                                          </p:stCondLst>
                                        </p:cTn>
                                        <p:tgtEl>
                                          <p:spTgt spid="1107"/>
                                        </p:tgtEl>
                                        <p:attrNameLst>
                                          <p:attrName>style.visibility</p:attrName>
                                        </p:attrNameLst>
                                      </p:cBhvr>
                                      <p:to>
                                        <p:strVal val="visible"/>
                                      </p:to>
                                    </p:set>
                                    <p:animEffect transition="in" filter="fade">
                                      <p:cBhvr>
                                        <p:cTn id="464" dur="1000"/>
                                        <p:tgtEl>
                                          <p:spTgt spid="1107"/>
                                        </p:tgtEl>
                                      </p:cBhvr>
                                    </p:animEffect>
                                    <p:anim calcmode="lin" valueType="num">
                                      <p:cBhvr>
                                        <p:cTn id="465" dur="1000" fill="hold"/>
                                        <p:tgtEl>
                                          <p:spTgt spid="1107"/>
                                        </p:tgtEl>
                                        <p:attrNameLst>
                                          <p:attrName>ppt_x</p:attrName>
                                        </p:attrNameLst>
                                      </p:cBhvr>
                                      <p:tavLst>
                                        <p:tav tm="0">
                                          <p:val>
                                            <p:strVal val="#ppt_x"/>
                                          </p:val>
                                        </p:tav>
                                        <p:tav tm="100000">
                                          <p:val>
                                            <p:strVal val="#ppt_x"/>
                                          </p:val>
                                        </p:tav>
                                      </p:tavLst>
                                    </p:anim>
                                    <p:anim calcmode="lin" valueType="num">
                                      <p:cBhvr>
                                        <p:cTn id="466" dur="1000" fill="hold"/>
                                        <p:tgtEl>
                                          <p:spTgt spid="1107"/>
                                        </p:tgtEl>
                                        <p:attrNameLst>
                                          <p:attrName>ppt_y</p:attrName>
                                        </p:attrNameLst>
                                      </p:cBhvr>
                                      <p:tavLst>
                                        <p:tav tm="0">
                                          <p:val>
                                            <p:strVal val="#ppt_y+.1"/>
                                          </p:val>
                                        </p:tav>
                                        <p:tav tm="100000">
                                          <p:val>
                                            <p:strVal val="#ppt_y"/>
                                          </p:val>
                                        </p:tav>
                                      </p:tavLst>
                                    </p:anim>
                                  </p:childTnLst>
                                </p:cTn>
                              </p:par>
                              <p:par>
                                <p:cTn id="467" presetID="42" presetClass="entr" presetSubtype="0" fill="hold" grpId="0" nodeType="withEffect">
                                  <p:stCondLst>
                                    <p:cond delay="0"/>
                                  </p:stCondLst>
                                  <p:childTnLst>
                                    <p:set>
                                      <p:cBhvr>
                                        <p:cTn id="468" dur="1" fill="hold">
                                          <p:stCondLst>
                                            <p:cond delay="0"/>
                                          </p:stCondLst>
                                        </p:cTn>
                                        <p:tgtEl>
                                          <p:spTgt spid="1108"/>
                                        </p:tgtEl>
                                        <p:attrNameLst>
                                          <p:attrName>style.visibility</p:attrName>
                                        </p:attrNameLst>
                                      </p:cBhvr>
                                      <p:to>
                                        <p:strVal val="visible"/>
                                      </p:to>
                                    </p:set>
                                    <p:animEffect transition="in" filter="fade">
                                      <p:cBhvr>
                                        <p:cTn id="469" dur="1000"/>
                                        <p:tgtEl>
                                          <p:spTgt spid="1108"/>
                                        </p:tgtEl>
                                      </p:cBhvr>
                                    </p:animEffect>
                                    <p:anim calcmode="lin" valueType="num">
                                      <p:cBhvr>
                                        <p:cTn id="470" dur="1000" fill="hold"/>
                                        <p:tgtEl>
                                          <p:spTgt spid="1108"/>
                                        </p:tgtEl>
                                        <p:attrNameLst>
                                          <p:attrName>ppt_x</p:attrName>
                                        </p:attrNameLst>
                                      </p:cBhvr>
                                      <p:tavLst>
                                        <p:tav tm="0">
                                          <p:val>
                                            <p:strVal val="#ppt_x"/>
                                          </p:val>
                                        </p:tav>
                                        <p:tav tm="100000">
                                          <p:val>
                                            <p:strVal val="#ppt_x"/>
                                          </p:val>
                                        </p:tav>
                                      </p:tavLst>
                                    </p:anim>
                                    <p:anim calcmode="lin" valueType="num">
                                      <p:cBhvr>
                                        <p:cTn id="471" dur="1000" fill="hold"/>
                                        <p:tgtEl>
                                          <p:spTgt spid="1108"/>
                                        </p:tgtEl>
                                        <p:attrNameLst>
                                          <p:attrName>ppt_y</p:attrName>
                                        </p:attrNameLst>
                                      </p:cBhvr>
                                      <p:tavLst>
                                        <p:tav tm="0">
                                          <p:val>
                                            <p:strVal val="#ppt_y+.1"/>
                                          </p:val>
                                        </p:tav>
                                        <p:tav tm="100000">
                                          <p:val>
                                            <p:strVal val="#ppt_y"/>
                                          </p:val>
                                        </p:tav>
                                      </p:tavLst>
                                    </p:anim>
                                  </p:childTnLst>
                                </p:cTn>
                              </p:par>
                              <p:par>
                                <p:cTn id="472" presetID="42" presetClass="entr" presetSubtype="0" fill="hold" grpId="0" nodeType="withEffect">
                                  <p:stCondLst>
                                    <p:cond delay="0"/>
                                  </p:stCondLst>
                                  <p:childTnLst>
                                    <p:set>
                                      <p:cBhvr>
                                        <p:cTn id="473" dur="1" fill="hold">
                                          <p:stCondLst>
                                            <p:cond delay="0"/>
                                          </p:stCondLst>
                                        </p:cTn>
                                        <p:tgtEl>
                                          <p:spTgt spid="1109"/>
                                        </p:tgtEl>
                                        <p:attrNameLst>
                                          <p:attrName>style.visibility</p:attrName>
                                        </p:attrNameLst>
                                      </p:cBhvr>
                                      <p:to>
                                        <p:strVal val="visible"/>
                                      </p:to>
                                    </p:set>
                                    <p:animEffect transition="in" filter="fade">
                                      <p:cBhvr>
                                        <p:cTn id="474" dur="1000"/>
                                        <p:tgtEl>
                                          <p:spTgt spid="1109"/>
                                        </p:tgtEl>
                                      </p:cBhvr>
                                    </p:animEffect>
                                    <p:anim calcmode="lin" valueType="num">
                                      <p:cBhvr>
                                        <p:cTn id="475" dur="1000" fill="hold"/>
                                        <p:tgtEl>
                                          <p:spTgt spid="1109"/>
                                        </p:tgtEl>
                                        <p:attrNameLst>
                                          <p:attrName>ppt_x</p:attrName>
                                        </p:attrNameLst>
                                      </p:cBhvr>
                                      <p:tavLst>
                                        <p:tav tm="0">
                                          <p:val>
                                            <p:strVal val="#ppt_x"/>
                                          </p:val>
                                        </p:tav>
                                        <p:tav tm="100000">
                                          <p:val>
                                            <p:strVal val="#ppt_x"/>
                                          </p:val>
                                        </p:tav>
                                      </p:tavLst>
                                    </p:anim>
                                    <p:anim calcmode="lin" valueType="num">
                                      <p:cBhvr>
                                        <p:cTn id="476" dur="1000" fill="hold"/>
                                        <p:tgtEl>
                                          <p:spTgt spid="1109"/>
                                        </p:tgtEl>
                                        <p:attrNameLst>
                                          <p:attrName>ppt_y</p:attrName>
                                        </p:attrNameLst>
                                      </p:cBhvr>
                                      <p:tavLst>
                                        <p:tav tm="0">
                                          <p:val>
                                            <p:strVal val="#ppt_y+.1"/>
                                          </p:val>
                                        </p:tav>
                                        <p:tav tm="100000">
                                          <p:val>
                                            <p:strVal val="#ppt_y"/>
                                          </p:val>
                                        </p:tav>
                                      </p:tavLst>
                                    </p:anim>
                                  </p:childTnLst>
                                </p:cTn>
                              </p:par>
                              <p:par>
                                <p:cTn id="477" presetID="42" presetClass="entr" presetSubtype="0" fill="hold" grpId="0" nodeType="withEffect">
                                  <p:stCondLst>
                                    <p:cond delay="0"/>
                                  </p:stCondLst>
                                  <p:childTnLst>
                                    <p:set>
                                      <p:cBhvr>
                                        <p:cTn id="478" dur="1" fill="hold">
                                          <p:stCondLst>
                                            <p:cond delay="0"/>
                                          </p:stCondLst>
                                        </p:cTn>
                                        <p:tgtEl>
                                          <p:spTgt spid="1110"/>
                                        </p:tgtEl>
                                        <p:attrNameLst>
                                          <p:attrName>style.visibility</p:attrName>
                                        </p:attrNameLst>
                                      </p:cBhvr>
                                      <p:to>
                                        <p:strVal val="visible"/>
                                      </p:to>
                                    </p:set>
                                    <p:animEffect transition="in" filter="fade">
                                      <p:cBhvr>
                                        <p:cTn id="479" dur="1000"/>
                                        <p:tgtEl>
                                          <p:spTgt spid="1110"/>
                                        </p:tgtEl>
                                      </p:cBhvr>
                                    </p:animEffect>
                                    <p:anim calcmode="lin" valueType="num">
                                      <p:cBhvr>
                                        <p:cTn id="480" dur="1000" fill="hold"/>
                                        <p:tgtEl>
                                          <p:spTgt spid="1110"/>
                                        </p:tgtEl>
                                        <p:attrNameLst>
                                          <p:attrName>ppt_x</p:attrName>
                                        </p:attrNameLst>
                                      </p:cBhvr>
                                      <p:tavLst>
                                        <p:tav tm="0">
                                          <p:val>
                                            <p:strVal val="#ppt_x"/>
                                          </p:val>
                                        </p:tav>
                                        <p:tav tm="100000">
                                          <p:val>
                                            <p:strVal val="#ppt_x"/>
                                          </p:val>
                                        </p:tav>
                                      </p:tavLst>
                                    </p:anim>
                                    <p:anim calcmode="lin" valueType="num">
                                      <p:cBhvr>
                                        <p:cTn id="481" dur="1000" fill="hold"/>
                                        <p:tgtEl>
                                          <p:spTgt spid="1110"/>
                                        </p:tgtEl>
                                        <p:attrNameLst>
                                          <p:attrName>ppt_y</p:attrName>
                                        </p:attrNameLst>
                                      </p:cBhvr>
                                      <p:tavLst>
                                        <p:tav tm="0">
                                          <p:val>
                                            <p:strVal val="#ppt_y+.1"/>
                                          </p:val>
                                        </p:tav>
                                        <p:tav tm="100000">
                                          <p:val>
                                            <p:strVal val="#ppt_y"/>
                                          </p:val>
                                        </p:tav>
                                      </p:tavLst>
                                    </p:anim>
                                  </p:childTnLst>
                                </p:cTn>
                              </p:par>
                              <p:par>
                                <p:cTn id="482" presetID="42" presetClass="entr" presetSubtype="0" fill="hold" grpId="0" nodeType="withEffect">
                                  <p:stCondLst>
                                    <p:cond delay="0"/>
                                  </p:stCondLst>
                                  <p:childTnLst>
                                    <p:set>
                                      <p:cBhvr>
                                        <p:cTn id="483" dur="1" fill="hold">
                                          <p:stCondLst>
                                            <p:cond delay="0"/>
                                          </p:stCondLst>
                                        </p:cTn>
                                        <p:tgtEl>
                                          <p:spTgt spid="1111"/>
                                        </p:tgtEl>
                                        <p:attrNameLst>
                                          <p:attrName>style.visibility</p:attrName>
                                        </p:attrNameLst>
                                      </p:cBhvr>
                                      <p:to>
                                        <p:strVal val="visible"/>
                                      </p:to>
                                    </p:set>
                                    <p:animEffect transition="in" filter="fade">
                                      <p:cBhvr>
                                        <p:cTn id="484" dur="1000"/>
                                        <p:tgtEl>
                                          <p:spTgt spid="1111"/>
                                        </p:tgtEl>
                                      </p:cBhvr>
                                    </p:animEffect>
                                    <p:anim calcmode="lin" valueType="num">
                                      <p:cBhvr>
                                        <p:cTn id="485" dur="1000" fill="hold"/>
                                        <p:tgtEl>
                                          <p:spTgt spid="1111"/>
                                        </p:tgtEl>
                                        <p:attrNameLst>
                                          <p:attrName>ppt_x</p:attrName>
                                        </p:attrNameLst>
                                      </p:cBhvr>
                                      <p:tavLst>
                                        <p:tav tm="0">
                                          <p:val>
                                            <p:strVal val="#ppt_x"/>
                                          </p:val>
                                        </p:tav>
                                        <p:tav tm="100000">
                                          <p:val>
                                            <p:strVal val="#ppt_x"/>
                                          </p:val>
                                        </p:tav>
                                      </p:tavLst>
                                    </p:anim>
                                    <p:anim calcmode="lin" valueType="num">
                                      <p:cBhvr>
                                        <p:cTn id="486" dur="1000" fill="hold"/>
                                        <p:tgtEl>
                                          <p:spTgt spid="1111"/>
                                        </p:tgtEl>
                                        <p:attrNameLst>
                                          <p:attrName>ppt_y</p:attrName>
                                        </p:attrNameLst>
                                      </p:cBhvr>
                                      <p:tavLst>
                                        <p:tav tm="0">
                                          <p:val>
                                            <p:strVal val="#ppt_y+.1"/>
                                          </p:val>
                                        </p:tav>
                                        <p:tav tm="100000">
                                          <p:val>
                                            <p:strVal val="#ppt_y"/>
                                          </p:val>
                                        </p:tav>
                                      </p:tavLst>
                                    </p:anim>
                                  </p:childTnLst>
                                </p:cTn>
                              </p:par>
                              <p:par>
                                <p:cTn id="487" presetID="42" presetClass="entr" presetSubtype="0" fill="hold" grpId="0" nodeType="withEffect">
                                  <p:stCondLst>
                                    <p:cond delay="0"/>
                                  </p:stCondLst>
                                  <p:childTnLst>
                                    <p:set>
                                      <p:cBhvr>
                                        <p:cTn id="488" dur="1" fill="hold">
                                          <p:stCondLst>
                                            <p:cond delay="0"/>
                                          </p:stCondLst>
                                        </p:cTn>
                                        <p:tgtEl>
                                          <p:spTgt spid="1112"/>
                                        </p:tgtEl>
                                        <p:attrNameLst>
                                          <p:attrName>style.visibility</p:attrName>
                                        </p:attrNameLst>
                                      </p:cBhvr>
                                      <p:to>
                                        <p:strVal val="visible"/>
                                      </p:to>
                                    </p:set>
                                    <p:animEffect transition="in" filter="fade">
                                      <p:cBhvr>
                                        <p:cTn id="489" dur="1000"/>
                                        <p:tgtEl>
                                          <p:spTgt spid="1112"/>
                                        </p:tgtEl>
                                      </p:cBhvr>
                                    </p:animEffect>
                                    <p:anim calcmode="lin" valueType="num">
                                      <p:cBhvr>
                                        <p:cTn id="490" dur="1000" fill="hold"/>
                                        <p:tgtEl>
                                          <p:spTgt spid="1112"/>
                                        </p:tgtEl>
                                        <p:attrNameLst>
                                          <p:attrName>ppt_x</p:attrName>
                                        </p:attrNameLst>
                                      </p:cBhvr>
                                      <p:tavLst>
                                        <p:tav tm="0">
                                          <p:val>
                                            <p:strVal val="#ppt_x"/>
                                          </p:val>
                                        </p:tav>
                                        <p:tav tm="100000">
                                          <p:val>
                                            <p:strVal val="#ppt_x"/>
                                          </p:val>
                                        </p:tav>
                                      </p:tavLst>
                                    </p:anim>
                                    <p:anim calcmode="lin" valueType="num">
                                      <p:cBhvr>
                                        <p:cTn id="491" dur="1000" fill="hold"/>
                                        <p:tgtEl>
                                          <p:spTgt spid="1112"/>
                                        </p:tgtEl>
                                        <p:attrNameLst>
                                          <p:attrName>ppt_y</p:attrName>
                                        </p:attrNameLst>
                                      </p:cBhvr>
                                      <p:tavLst>
                                        <p:tav tm="0">
                                          <p:val>
                                            <p:strVal val="#ppt_y+.1"/>
                                          </p:val>
                                        </p:tav>
                                        <p:tav tm="100000">
                                          <p:val>
                                            <p:strVal val="#ppt_y"/>
                                          </p:val>
                                        </p:tav>
                                      </p:tavLst>
                                    </p:anim>
                                  </p:childTnLst>
                                </p:cTn>
                              </p:par>
                              <p:par>
                                <p:cTn id="492" presetID="42" presetClass="entr" presetSubtype="0" fill="hold" grpId="0" nodeType="withEffect">
                                  <p:stCondLst>
                                    <p:cond delay="0"/>
                                  </p:stCondLst>
                                  <p:childTnLst>
                                    <p:set>
                                      <p:cBhvr>
                                        <p:cTn id="493" dur="1" fill="hold">
                                          <p:stCondLst>
                                            <p:cond delay="0"/>
                                          </p:stCondLst>
                                        </p:cTn>
                                        <p:tgtEl>
                                          <p:spTgt spid="1113"/>
                                        </p:tgtEl>
                                        <p:attrNameLst>
                                          <p:attrName>style.visibility</p:attrName>
                                        </p:attrNameLst>
                                      </p:cBhvr>
                                      <p:to>
                                        <p:strVal val="visible"/>
                                      </p:to>
                                    </p:set>
                                    <p:animEffect transition="in" filter="fade">
                                      <p:cBhvr>
                                        <p:cTn id="494" dur="1000"/>
                                        <p:tgtEl>
                                          <p:spTgt spid="1113"/>
                                        </p:tgtEl>
                                      </p:cBhvr>
                                    </p:animEffect>
                                    <p:anim calcmode="lin" valueType="num">
                                      <p:cBhvr>
                                        <p:cTn id="495" dur="1000" fill="hold"/>
                                        <p:tgtEl>
                                          <p:spTgt spid="1113"/>
                                        </p:tgtEl>
                                        <p:attrNameLst>
                                          <p:attrName>ppt_x</p:attrName>
                                        </p:attrNameLst>
                                      </p:cBhvr>
                                      <p:tavLst>
                                        <p:tav tm="0">
                                          <p:val>
                                            <p:strVal val="#ppt_x"/>
                                          </p:val>
                                        </p:tav>
                                        <p:tav tm="100000">
                                          <p:val>
                                            <p:strVal val="#ppt_x"/>
                                          </p:val>
                                        </p:tav>
                                      </p:tavLst>
                                    </p:anim>
                                    <p:anim calcmode="lin" valueType="num">
                                      <p:cBhvr>
                                        <p:cTn id="496" dur="1000" fill="hold"/>
                                        <p:tgtEl>
                                          <p:spTgt spid="1113"/>
                                        </p:tgtEl>
                                        <p:attrNameLst>
                                          <p:attrName>ppt_y</p:attrName>
                                        </p:attrNameLst>
                                      </p:cBhvr>
                                      <p:tavLst>
                                        <p:tav tm="0">
                                          <p:val>
                                            <p:strVal val="#ppt_y+.1"/>
                                          </p:val>
                                        </p:tav>
                                        <p:tav tm="100000">
                                          <p:val>
                                            <p:strVal val="#ppt_y"/>
                                          </p:val>
                                        </p:tav>
                                      </p:tavLst>
                                    </p:anim>
                                  </p:childTnLst>
                                </p:cTn>
                              </p:par>
                              <p:par>
                                <p:cTn id="497" presetID="42" presetClass="entr" presetSubtype="0" fill="hold" grpId="0" nodeType="withEffect">
                                  <p:stCondLst>
                                    <p:cond delay="0"/>
                                  </p:stCondLst>
                                  <p:childTnLst>
                                    <p:set>
                                      <p:cBhvr>
                                        <p:cTn id="498" dur="1" fill="hold">
                                          <p:stCondLst>
                                            <p:cond delay="0"/>
                                          </p:stCondLst>
                                        </p:cTn>
                                        <p:tgtEl>
                                          <p:spTgt spid="27"/>
                                        </p:tgtEl>
                                        <p:attrNameLst>
                                          <p:attrName>style.visibility</p:attrName>
                                        </p:attrNameLst>
                                      </p:cBhvr>
                                      <p:to>
                                        <p:strVal val="visible"/>
                                      </p:to>
                                    </p:set>
                                    <p:animEffect transition="in" filter="fade">
                                      <p:cBhvr>
                                        <p:cTn id="499" dur="1000"/>
                                        <p:tgtEl>
                                          <p:spTgt spid="27"/>
                                        </p:tgtEl>
                                      </p:cBhvr>
                                    </p:animEffect>
                                    <p:anim calcmode="lin" valueType="num">
                                      <p:cBhvr>
                                        <p:cTn id="500" dur="1000" fill="hold"/>
                                        <p:tgtEl>
                                          <p:spTgt spid="27"/>
                                        </p:tgtEl>
                                        <p:attrNameLst>
                                          <p:attrName>ppt_x</p:attrName>
                                        </p:attrNameLst>
                                      </p:cBhvr>
                                      <p:tavLst>
                                        <p:tav tm="0">
                                          <p:val>
                                            <p:strVal val="#ppt_x"/>
                                          </p:val>
                                        </p:tav>
                                        <p:tav tm="100000">
                                          <p:val>
                                            <p:strVal val="#ppt_x"/>
                                          </p:val>
                                        </p:tav>
                                      </p:tavLst>
                                    </p:anim>
                                    <p:anim calcmode="lin" valueType="num">
                                      <p:cBhvr>
                                        <p:cTn id="501" dur="1000" fill="hold"/>
                                        <p:tgtEl>
                                          <p:spTgt spid="27"/>
                                        </p:tgtEl>
                                        <p:attrNameLst>
                                          <p:attrName>ppt_y</p:attrName>
                                        </p:attrNameLst>
                                      </p:cBhvr>
                                      <p:tavLst>
                                        <p:tav tm="0">
                                          <p:val>
                                            <p:strVal val="#ppt_y+.1"/>
                                          </p:val>
                                        </p:tav>
                                        <p:tav tm="100000">
                                          <p:val>
                                            <p:strVal val="#ppt_y"/>
                                          </p:val>
                                        </p:tav>
                                      </p:tavLst>
                                    </p:anim>
                                  </p:childTnLst>
                                </p:cTn>
                              </p:par>
                              <p:par>
                                <p:cTn id="502" presetID="42" presetClass="entr" presetSubtype="0" fill="hold" grpId="0" nodeType="withEffect">
                                  <p:stCondLst>
                                    <p:cond delay="0"/>
                                  </p:stCondLst>
                                  <p:childTnLst>
                                    <p:set>
                                      <p:cBhvr>
                                        <p:cTn id="503" dur="1" fill="hold">
                                          <p:stCondLst>
                                            <p:cond delay="0"/>
                                          </p:stCondLst>
                                        </p:cTn>
                                        <p:tgtEl>
                                          <p:spTgt spid="26"/>
                                        </p:tgtEl>
                                        <p:attrNameLst>
                                          <p:attrName>style.visibility</p:attrName>
                                        </p:attrNameLst>
                                      </p:cBhvr>
                                      <p:to>
                                        <p:strVal val="visible"/>
                                      </p:to>
                                    </p:set>
                                    <p:animEffect transition="in" filter="fade">
                                      <p:cBhvr>
                                        <p:cTn id="504" dur="1000"/>
                                        <p:tgtEl>
                                          <p:spTgt spid="26"/>
                                        </p:tgtEl>
                                      </p:cBhvr>
                                    </p:animEffect>
                                    <p:anim calcmode="lin" valueType="num">
                                      <p:cBhvr>
                                        <p:cTn id="505" dur="1000" fill="hold"/>
                                        <p:tgtEl>
                                          <p:spTgt spid="26"/>
                                        </p:tgtEl>
                                        <p:attrNameLst>
                                          <p:attrName>ppt_x</p:attrName>
                                        </p:attrNameLst>
                                      </p:cBhvr>
                                      <p:tavLst>
                                        <p:tav tm="0">
                                          <p:val>
                                            <p:strVal val="#ppt_x"/>
                                          </p:val>
                                        </p:tav>
                                        <p:tav tm="100000">
                                          <p:val>
                                            <p:strVal val="#ppt_x"/>
                                          </p:val>
                                        </p:tav>
                                      </p:tavLst>
                                    </p:anim>
                                    <p:anim calcmode="lin" valueType="num">
                                      <p:cBhvr>
                                        <p:cTn id="50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07" fill="hold">
                      <p:stCondLst>
                        <p:cond delay="indefinite"/>
                      </p:stCondLst>
                      <p:childTnLst>
                        <p:par>
                          <p:cTn id="508" fill="hold">
                            <p:stCondLst>
                              <p:cond delay="0"/>
                            </p:stCondLst>
                            <p:childTnLst>
                              <p:par>
                                <p:cTn id="509" presetID="42" presetClass="entr" presetSubtype="0" fill="hold" grpId="0" nodeType="clickEffect">
                                  <p:stCondLst>
                                    <p:cond delay="0"/>
                                  </p:stCondLst>
                                  <p:childTnLst>
                                    <p:set>
                                      <p:cBhvr>
                                        <p:cTn id="510" dur="1" fill="hold">
                                          <p:stCondLst>
                                            <p:cond delay="0"/>
                                          </p:stCondLst>
                                        </p:cTn>
                                        <p:tgtEl>
                                          <p:spTgt spid="1032"/>
                                        </p:tgtEl>
                                        <p:attrNameLst>
                                          <p:attrName>style.visibility</p:attrName>
                                        </p:attrNameLst>
                                      </p:cBhvr>
                                      <p:to>
                                        <p:strVal val="visible"/>
                                      </p:to>
                                    </p:set>
                                    <p:animEffect transition="in" filter="fade">
                                      <p:cBhvr>
                                        <p:cTn id="511" dur="1000"/>
                                        <p:tgtEl>
                                          <p:spTgt spid="1032"/>
                                        </p:tgtEl>
                                      </p:cBhvr>
                                    </p:animEffect>
                                    <p:anim calcmode="lin" valueType="num">
                                      <p:cBhvr>
                                        <p:cTn id="512" dur="1000" fill="hold"/>
                                        <p:tgtEl>
                                          <p:spTgt spid="1032"/>
                                        </p:tgtEl>
                                        <p:attrNameLst>
                                          <p:attrName>ppt_x</p:attrName>
                                        </p:attrNameLst>
                                      </p:cBhvr>
                                      <p:tavLst>
                                        <p:tav tm="0">
                                          <p:val>
                                            <p:strVal val="#ppt_x"/>
                                          </p:val>
                                        </p:tav>
                                        <p:tav tm="100000">
                                          <p:val>
                                            <p:strVal val="#ppt_x"/>
                                          </p:val>
                                        </p:tav>
                                      </p:tavLst>
                                    </p:anim>
                                    <p:anim calcmode="lin" valueType="num">
                                      <p:cBhvr>
                                        <p:cTn id="513" dur="1000" fill="hold"/>
                                        <p:tgtEl>
                                          <p:spTgt spid="1032"/>
                                        </p:tgtEl>
                                        <p:attrNameLst>
                                          <p:attrName>ppt_y</p:attrName>
                                        </p:attrNameLst>
                                      </p:cBhvr>
                                      <p:tavLst>
                                        <p:tav tm="0">
                                          <p:val>
                                            <p:strVal val="#ppt_y+.1"/>
                                          </p:val>
                                        </p:tav>
                                        <p:tav tm="100000">
                                          <p:val>
                                            <p:strVal val="#ppt_y"/>
                                          </p:val>
                                        </p:tav>
                                      </p:tavLst>
                                    </p:anim>
                                  </p:childTnLst>
                                </p:cTn>
                              </p:par>
                              <p:par>
                                <p:cTn id="514" presetID="42" presetClass="entr" presetSubtype="0" fill="hold" grpId="0" nodeType="withEffect">
                                  <p:stCondLst>
                                    <p:cond delay="0"/>
                                  </p:stCondLst>
                                  <p:childTnLst>
                                    <p:set>
                                      <p:cBhvr>
                                        <p:cTn id="515" dur="1" fill="hold">
                                          <p:stCondLst>
                                            <p:cond delay="0"/>
                                          </p:stCondLst>
                                        </p:cTn>
                                        <p:tgtEl>
                                          <p:spTgt spid="1033"/>
                                        </p:tgtEl>
                                        <p:attrNameLst>
                                          <p:attrName>style.visibility</p:attrName>
                                        </p:attrNameLst>
                                      </p:cBhvr>
                                      <p:to>
                                        <p:strVal val="visible"/>
                                      </p:to>
                                    </p:set>
                                    <p:animEffect transition="in" filter="fade">
                                      <p:cBhvr>
                                        <p:cTn id="516" dur="1000"/>
                                        <p:tgtEl>
                                          <p:spTgt spid="1033"/>
                                        </p:tgtEl>
                                      </p:cBhvr>
                                    </p:animEffect>
                                    <p:anim calcmode="lin" valueType="num">
                                      <p:cBhvr>
                                        <p:cTn id="517" dur="1000" fill="hold"/>
                                        <p:tgtEl>
                                          <p:spTgt spid="1033"/>
                                        </p:tgtEl>
                                        <p:attrNameLst>
                                          <p:attrName>ppt_x</p:attrName>
                                        </p:attrNameLst>
                                      </p:cBhvr>
                                      <p:tavLst>
                                        <p:tav tm="0">
                                          <p:val>
                                            <p:strVal val="#ppt_x"/>
                                          </p:val>
                                        </p:tav>
                                        <p:tav tm="100000">
                                          <p:val>
                                            <p:strVal val="#ppt_x"/>
                                          </p:val>
                                        </p:tav>
                                      </p:tavLst>
                                    </p:anim>
                                    <p:anim calcmode="lin" valueType="num">
                                      <p:cBhvr>
                                        <p:cTn id="518" dur="1000" fill="hold"/>
                                        <p:tgtEl>
                                          <p:spTgt spid="1033"/>
                                        </p:tgtEl>
                                        <p:attrNameLst>
                                          <p:attrName>ppt_y</p:attrName>
                                        </p:attrNameLst>
                                      </p:cBhvr>
                                      <p:tavLst>
                                        <p:tav tm="0">
                                          <p:val>
                                            <p:strVal val="#ppt_y+.1"/>
                                          </p:val>
                                        </p:tav>
                                        <p:tav tm="100000">
                                          <p:val>
                                            <p:strVal val="#ppt_y"/>
                                          </p:val>
                                        </p:tav>
                                      </p:tavLst>
                                    </p:anim>
                                  </p:childTnLst>
                                </p:cTn>
                              </p:par>
                              <p:par>
                                <p:cTn id="519" presetID="42" presetClass="entr" presetSubtype="0" fill="hold" grpId="0" nodeType="withEffect">
                                  <p:stCondLst>
                                    <p:cond delay="0"/>
                                  </p:stCondLst>
                                  <p:childTnLst>
                                    <p:set>
                                      <p:cBhvr>
                                        <p:cTn id="520" dur="1" fill="hold">
                                          <p:stCondLst>
                                            <p:cond delay="0"/>
                                          </p:stCondLst>
                                        </p:cTn>
                                        <p:tgtEl>
                                          <p:spTgt spid="1034"/>
                                        </p:tgtEl>
                                        <p:attrNameLst>
                                          <p:attrName>style.visibility</p:attrName>
                                        </p:attrNameLst>
                                      </p:cBhvr>
                                      <p:to>
                                        <p:strVal val="visible"/>
                                      </p:to>
                                    </p:set>
                                    <p:animEffect transition="in" filter="fade">
                                      <p:cBhvr>
                                        <p:cTn id="521" dur="1000"/>
                                        <p:tgtEl>
                                          <p:spTgt spid="1034"/>
                                        </p:tgtEl>
                                      </p:cBhvr>
                                    </p:animEffect>
                                    <p:anim calcmode="lin" valueType="num">
                                      <p:cBhvr>
                                        <p:cTn id="522" dur="1000" fill="hold"/>
                                        <p:tgtEl>
                                          <p:spTgt spid="1034"/>
                                        </p:tgtEl>
                                        <p:attrNameLst>
                                          <p:attrName>ppt_x</p:attrName>
                                        </p:attrNameLst>
                                      </p:cBhvr>
                                      <p:tavLst>
                                        <p:tav tm="0">
                                          <p:val>
                                            <p:strVal val="#ppt_x"/>
                                          </p:val>
                                        </p:tav>
                                        <p:tav tm="100000">
                                          <p:val>
                                            <p:strVal val="#ppt_x"/>
                                          </p:val>
                                        </p:tav>
                                      </p:tavLst>
                                    </p:anim>
                                    <p:anim calcmode="lin" valueType="num">
                                      <p:cBhvr>
                                        <p:cTn id="523" dur="1000" fill="hold"/>
                                        <p:tgtEl>
                                          <p:spTgt spid="1034"/>
                                        </p:tgtEl>
                                        <p:attrNameLst>
                                          <p:attrName>ppt_y</p:attrName>
                                        </p:attrNameLst>
                                      </p:cBhvr>
                                      <p:tavLst>
                                        <p:tav tm="0">
                                          <p:val>
                                            <p:strVal val="#ppt_y+.1"/>
                                          </p:val>
                                        </p:tav>
                                        <p:tav tm="100000">
                                          <p:val>
                                            <p:strVal val="#ppt_y"/>
                                          </p:val>
                                        </p:tav>
                                      </p:tavLst>
                                    </p:anim>
                                  </p:childTnLst>
                                </p:cTn>
                              </p:par>
                              <p:par>
                                <p:cTn id="524" presetID="42" presetClass="entr" presetSubtype="0" fill="hold" grpId="0" nodeType="withEffect">
                                  <p:stCondLst>
                                    <p:cond delay="0"/>
                                  </p:stCondLst>
                                  <p:childTnLst>
                                    <p:set>
                                      <p:cBhvr>
                                        <p:cTn id="525" dur="1" fill="hold">
                                          <p:stCondLst>
                                            <p:cond delay="0"/>
                                          </p:stCondLst>
                                        </p:cTn>
                                        <p:tgtEl>
                                          <p:spTgt spid="1035"/>
                                        </p:tgtEl>
                                        <p:attrNameLst>
                                          <p:attrName>style.visibility</p:attrName>
                                        </p:attrNameLst>
                                      </p:cBhvr>
                                      <p:to>
                                        <p:strVal val="visible"/>
                                      </p:to>
                                    </p:set>
                                    <p:animEffect transition="in" filter="fade">
                                      <p:cBhvr>
                                        <p:cTn id="526" dur="1000"/>
                                        <p:tgtEl>
                                          <p:spTgt spid="1035"/>
                                        </p:tgtEl>
                                      </p:cBhvr>
                                    </p:animEffect>
                                    <p:anim calcmode="lin" valueType="num">
                                      <p:cBhvr>
                                        <p:cTn id="527" dur="1000" fill="hold"/>
                                        <p:tgtEl>
                                          <p:spTgt spid="1035"/>
                                        </p:tgtEl>
                                        <p:attrNameLst>
                                          <p:attrName>ppt_x</p:attrName>
                                        </p:attrNameLst>
                                      </p:cBhvr>
                                      <p:tavLst>
                                        <p:tav tm="0">
                                          <p:val>
                                            <p:strVal val="#ppt_x"/>
                                          </p:val>
                                        </p:tav>
                                        <p:tav tm="100000">
                                          <p:val>
                                            <p:strVal val="#ppt_x"/>
                                          </p:val>
                                        </p:tav>
                                      </p:tavLst>
                                    </p:anim>
                                    <p:anim calcmode="lin" valueType="num">
                                      <p:cBhvr>
                                        <p:cTn id="528" dur="1000" fill="hold"/>
                                        <p:tgtEl>
                                          <p:spTgt spid="1035"/>
                                        </p:tgtEl>
                                        <p:attrNameLst>
                                          <p:attrName>ppt_y</p:attrName>
                                        </p:attrNameLst>
                                      </p:cBhvr>
                                      <p:tavLst>
                                        <p:tav tm="0">
                                          <p:val>
                                            <p:strVal val="#ppt_y+.1"/>
                                          </p:val>
                                        </p:tav>
                                        <p:tav tm="100000">
                                          <p:val>
                                            <p:strVal val="#ppt_y"/>
                                          </p:val>
                                        </p:tav>
                                      </p:tavLst>
                                    </p:anim>
                                  </p:childTnLst>
                                </p:cTn>
                              </p:par>
                              <p:par>
                                <p:cTn id="529" presetID="42" presetClass="entr" presetSubtype="0" fill="hold" grpId="0" nodeType="withEffect">
                                  <p:stCondLst>
                                    <p:cond delay="0"/>
                                  </p:stCondLst>
                                  <p:childTnLst>
                                    <p:set>
                                      <p:cBhvr>
                                        <p:cTn id="530" dur="1" fill="hold">
                                          <p:stCondLst>
                                            <p:cond delay="0"/>
                                          </p:stCondLst>
                                        </p:cTn>
                                        <p:tgtEl>
                                          <p:spTgt spid="1036"/>
                                        </p:tgtEl>
                                        <p:attrNameLst>
                                          <p:attrName>style.visibility</p:attrName>
                                        </p:attrNameLst>
                                      </p:cBhvr>
                                      <p:to>
                                        <p:strVal val="visible"/>
                                      </p:to>
                                    </p:set>
                                    <p:animEffect transition="in" filter="fade">
                                      <p:cBhvr>
                                        <p:cTn id="531" dur="1000"/>
                                        <p:tgtEl>
                                          <p:spTgt spid="1036"/>
                                        </p:tgtEl>
                                      </p:cBhvr>
                                    </p:animEffect>
                                    <p:anim calcmode="lin" valueType="num">
                                      <p:cBhvr>
                                        <p:cTn id="532" dur="1000" fill="hold"/>
                                        <p:tgtEl>
                                          <p:spTgt spid="1036"/>
                                        </p:tgtEl>
                                        <p:attrNameLst>
                                          <p:attrName>ppt_x</p:attrName>
                                        </p:attrNameLst>
                                      </p:cBhvr>
                                      <p:tavLst>
                                        <p:tav tm="0">
                                          <p:val>
                                            <p:strVal val="#ppt_x"/>
                                          </p:val>
                                        </p:tav>
                                        <p:tav tm="100000">
                                          <p:val>
                                            <p:strVal val="#ppt_x"/>
                                          </p:val>
                                        </p:tav>
                                      </p:tavLst>
                                    </p:anim>
                                    <p:anim calcmode="lin" valueType="num">
                                      <p:cBhvr>
                                        <p:cTn id="533" dur="1000" fill="hold"/>
                                        <p:tgtEl>
                                          <p:spTgt spid="1036"/>
                                        </p:tgtEl>
                                        <p:attrNameLst>
                                          <p:attrName>ppt_y</p:attrName>
                                        </p:attrNameLst>
                                      </p:cBhvr>
                                      <p:tavLst>
                                        <p:tav tm="0">
                                          <p:val>
                                            <p:strVal val="#ppt_y+.1"/>
                                          </p:val>
                                        </p:tav>
                                        <p:tav tm="100000">
                                          <p:val>
                                            <p:strVal val="#ppt_y"/>
                                          </p:val>
                                        </p:tav>
                                      </p:tavLst>
                                    </p:anim>
                                  </p:childTnLst>
                                </p:cTn>
                              </p:par>
                              <p:par>
                                <p:cTn id="534" presetID="42" presetClass="entr" presetSubtype="0" fill="hold" grpId="0" nodeType="withEffect">
                                  <p:stCondLst>
                                    <p:cond delay="0"/>
                                  </p:stCondLst>
                                  <p:childTnLst>
                                    <p:set>
                                      <p:cBhvr>
                                        <p:cTn id="535" dur="1" fill="hold">
                                          <p:stCondLst>
                                            <p:cond delay="0"/>
                                          </p:stCondLst>
                                        </p:cTn>
                                        <p:tgtEl>
                                          <p:spTgt spid="1063"/>
                                        </p:tgtEl>
                                        <p:attrNameLst>
                                          <p:attrName>style.visibility</p:attrName>
                                        </p:attrNameLst>
                                      </p:cBhvr>
                                      <p:to>
                                        <p:strVal val="visible"/>
                                      </p:to>
                                    </p:set>
                                    <p:animEffect transition="in" filter="fade">
                                      <p:cBhvr>
                                        <p:cTn id="536" dur="1000"/>
                                        <p:tgtEl>
                                          <p:spTgt spid="1063"/>
                                        </p:tgtEl>
                                      </p:cBhvr>
                                    </p:animEffect>
                                    <p:anim calcmode="lin" valueType="num">
                                      <p:cBhvr>
                                        <p:cTn id="537" dur="1000" fill="hold"/>
                                        <p:tgtEl>
                                          <p:spTgt spid="1063"/>
                                        </p:tgtEl>
                                        <p:attrNameLst>
                                          <p:attrName>ppt_x</p:attrName>
                                        </p:attrNameLst>
                                      </p:cBhvr>
                                      <p:tavLst>
                                        <p:tav tm="0">
                                          <p:val>
                                            <p:strVal val="#ppt_x"/>
                                          </p:val>
                                        </p:tav>
                                        <p:tav tm="100000">
                                          <p:val>
                                            <p:strVal val="#ppt_x"/>
                                          </p:val>
                                        </p:tav>
                                      </p:tavLst>
                                    </p:anim>
                                    <p:anim calcmode="lin" valueType="num">
                                      <p:cBhvr>
                                        <p:cTn id="538" dur="1000" fill="hold"/>
                                        <p:tgtEl>
                                          <p:spTgt spid="1063"/>
                                        </p:tgtEl>
                                        <p:attrNameLst>
                                          <p:attrName>ppt_y</p:attrName>
                                        </p:attrNameLst>
                                      </p:cBhvr>
                                      <p:tavLst>
                                        <p:tav tm="0">
                                          <p:val>
                                            <p:strVal val="#ppt_y+.1"/>
                                          </p:val>
                                        </p:tav>
                                        <p:tav tm="100000">
                                          <p:val>
                                            <p:strVal val="#ppt_y"/>
                                          </p:val>
                                        </p:tav>
                                      </p:tavLst>
                                    </p:anim>
                                  </p:childTnLst>
                                </p:cTn>
                              </p:par>
                              <p:par>
                                <p:cTn id="539" presetID="42" presetClass="entr" presetSubtype="0" fill="hold" grpId="0" nodeType="withEffect">
                                  <p:stCondLst>
                                    <p:cond delay="0"/>
                                  </p:stCondLst>
                                  <p:childTnLst>
                                    <p:set>
                                      <p:cBhvr>
                                        <p:cTn id="540" dur="1" fill="hold">
                                          <p:stCondLst>
                                            <p:cond delay="0"/>
                                          </p:stCondLst>
                                        </p:cTn>
                                        <p:tgtEl>
                                          <p:spTgt spid="1115"/>
                                        </p:tgtEl>
                                        <p:attrNameLst>
                                          <p:attrName>style.visibility</p:attrName>
                                        </p:attrNameLst>
                                      </p:cBhvr>
                                      <p:to>
                                        <p:strVal val="visible"/>
                                      </p:to>
                                    </p:set>
                                    <p:animEffect transition="in" filter="fade">
                                      <p:cBhvr>
                                        <p:cTn id="541" dur="1000"/>
                                        <p:tgtEl>
                                          <p:spTgt spid="1115"/>
                                        </p:tgtEl>
                                      </p:cBhvr>
                                    </p:animEffect>
                                    <p:anim calcmode="lin" valueType="num">
                                      <p:cBhvr>
                                        <p:cTn id="542" dur="1000" fill="hold"/>
                                        <p:tgtEl>
                                          <p:spTgt spid="1115"/>
                                        </p:tgtEl>
                                        <p:attrNameLst>
                                          <p:attrName>ppt_x</p:attrName>
                                        </p:attrNameLst>
                                      </p:cBhvr>
                                      <p:tavLst>
                                        <p:tav tm="0">
                                          <p:val>
                                            <p:strVal val="#ppt_x"/>
                                          </p:val>
                                        </p:tav>
                                        <p:tav tm="100000">
                                          <p:val>
                                            <p:strVal val="#ppt_x"/>
                                          </p:val>
                                        </p:tav>
                                      </p:tavLst>
                                    </p:anim>
                                    <p:anim calcmode="lin" valueType="num">
                                      <p:cBhvr>
                                        <p:cTn id="543" dur="1000" fill="hold"/>
                                        <p:tgtEl>
                                          <p:spTgt spid="1115"/>
                                        </p:tgtEl>
                                        <p:attrNameLst>
                                          <p:attrName>ppt_y</p:attrName>
                                        </p:attrNameLst>
                                      </p:cBhvr>
                                      <p:tavLst>
                                        <p:tav tm="0">
                                          <p:val>
                                            <p:strVal val="#ppt_y+.1"/>
                                          </p:val>
                                        </p:tav>
                                        <p:tav tm="100000">
                                          <p:val>
                                            <p:strVal val="#ppt_y"/>
                                          </p:val>
                                        </p:tav>
                                      </p:tavLst>
                                    </p:anim>
                                  </p:childTnLst>
                                </p:cTn>
                              </p:par>
                              <p:par>
                                <p:cTn id="544" presetID="42" presetClass="entr" presetSubtype="0" fill="hold" grpId="0" nodeType="withEffect">
                                  <p:stCondLst>
                                    <p:cond delay="0"/>
                                  </p:stCondLst>
                                  <p:childTnLst>
                                    <p:set>
                                      <p:cBhvr>
                                        <p:cTn id="545" dur="1" fill="hold">
                                          <p:stCondLst>
                                            <p:cond delay="0"/>
                                          </p:stCondLst>
                                        </p:cTn>
                                        <p:tgtEl>
                                          <p:spTgt spid="1116"/>
                                        </p:tgtEl>
                                        <p:attrNameLst>
                                          <p:attrName>style.visibility</p:attrName>
                                        </p:attrNameLst>
                                      </p:cBhvr>
                                      <p:to>
                                        <p:strVal val="visible"/>
                                      </p:to>
                                    </p:set>
                                    <p:animEffect transition="in" filter="fade">
                                      <p:cBhvr>
                                        <p:cTn id="546" dur="1000"/>
                                        <p:tgtEl>
                                          <p:spTgt spid="1116"/>
                                        </p:tgtEl>
                                      </p:cBhvr>
                                    </p:animEffect>
                                    <p:anim calcmode="lin" valueType="num">
                                      <p:cBhvr>
                                        <p:cTn id="547" dur="1000" fill="hold"/>
                                        <p:tgtEl>
                                          <p:spTgt spid="1116"/>
                                        </p:tgtEl>
                                        <p:attrNameLst>
                                          <p:attrName>ppt_x</p:attrName>
                                        </p:attrNameLst>
                                      </p:cBhvr>
                                      <p:tavLst>
                                        <p:tav tm="0">
                                          <p:val>
                                            <p:strVal val="#ppt_x"/>
                                          </p:val>
                                        </p:tav>
                                        <p:tav tm="100000">
                                          <p:val>
                                            <p:strVal val="#ppt_x"/>
                                          </p:val>
                                        </p:tav>
                                      </p:tavLst>
                                    </p:anim>
                                    <p:anim calcmode="lin" valueType="num">
                                      <p:cBhvr>
                                        <p:cTn id="548" dur="1000" fill="hold"/>
                                        <p:tgtEl>
                                          <p:spTgt spid="1116"/>
                                        </p:tgtEl>
                                        <p:attrNameLst>
                                          <p:attrName>ppt_y</p:attrName>
                                        </p:attrNameLst>
                                      </p:cBhvr>
                                      <p:tavLst>
                                        <p:tav tm="0">
                                          <p:val>
                                            <p:strVal val="#ppt_y+.1"/>
                                          </p:val>
                                        </p:tav>
                                        <p:tav tm="100000">
                                          <p:val>
                                            <p:strVal val="#ppt_y"/>
                                          </p:val>
                                        </p:tav>
                                      </p:tavLst>
                                    </p:anim>
                                  </p:childTnLst>
                                </p:cTn>
                              </p:par>
                              <p:par>
                                <p:cTn id="549" presetID="42" presetClass="entr" presetSubtype="0" fill="hold" grpId="0" nodeType="withEffect">
                                  <p:stCondLst>
                                    <p:cond delay="0"/>
                                  </p:stCondLst>
                                  <p:childTnLst>
                                    <p:set>
                                      <p:cBhvr>
                                        <p:cTn id="550" dur="1" fill="hold">
                                          <p:stCondLst>
                                            <p:cond delay="0"/>
                                          </p:stCondLst>
                                        </p:cTn>
                                        <p:tgtEl>
                                          <p:spTgt spid="1117"/>
                                        </p:tgtEl>
                                        <p:attrNameLst>
                                          <p:attrName>style.visibility</p:attrName>
                                        </p:attrNameLst>
                                      </p:cBhvr>
                                      <p:to>
                                        <p:strVal val="visible"/>
                                      </p:to>
                                    </p:set>
                                    <p:animEffect transition="in" filter="fade">
                                      <p:cBhvr>
                                        <p:cTn id="551" dur="1000"/>
                                        <p:tgtEl>
                                          <p:spTgt spid="1117"/>
                                        </p:tgtEl>
                                      </p:cBhvr>
                                    </p:animEffect>
                                    <p:anim calcmode="lin" valueType="num">
                                      <p:cBhvr>
                                        <p:cTn id="552" dur="1000" fill="hold"/>
                                        <p:tgtEl>
                                          <p:spTgt spid="1117"/>
                                        </p:tgtEl>
                                        <p:attrNameLst>
                                          <p:attrName>ppt_x</p:attrName>
                                        </p:attrNameLst>
                                      </p:cBhvr>
                                      <p:tavLst>
                                        <p:tav tm="0">
                                          <p:val>
                                            <p:strVal val="#ppt_x"/>
                                          </p:val>
                                        </p:tav>
                                        <p:tav tm="100000">
                                          <p:val>
                                            <p:strVal val="#ppt_x"/>
                                          </p:val>
                                        </p:tav>
                                      </p:tavLst>
                                    </p:anim>
                                    <p:anim calcmode="lin" valueType="num">
                                      <p:cBhvr>
                                        <p:cTn id="553" dur="1000" fill="hold"/>
                                        <p:tgtEl>
                                          <p:spTgt spid="1117"/>
                                        </p:tgtEl>
                                        <p:attrNameLst>
                                          <p:attrName>ppt_y</p:attrName>
                                        </p:attrNameLst>
                                      </p:cBhvr>
                                      <p:tavLst>
                                        <p:tav tm="0">
                                          <p:val>
                                            <p:strVal val="#ppt_y+.1"/>
                                          </p:val>
                                        </p:tav>
                                        <p:tav tm="100000">
                                          <p:val>
                                            <p:strVal val="#ppt_y"/>
                                          </p:val>
                                        </p:tav>
                                      </p:tavLst>
                                    </p:anim>
                                  </p:childTnLst>
                                </p:cTn>
                              </p:par>
                              <p:par>
                                <p:cTn id="554" presetID="42" presetClass="entr" presetSubtype="0" fill="hold" grpId="0" nodeType="withEffect">
                                  <p:stCondLst>
                                    <p:cond delay="0"/>
                                  </p:stCondLst>
                                  <p:childTnLst>
                                    <p:set>
                                      <p:cBhvr>
                                        <p:cTn id="555" dur="1" fill="hold">
                                          <p:stCondLst>
                                            <p:cond delay="0"/>
                                          </p:stCondLst>
                                        </p:cTn>
                                        <p:tgtEl>
                                          <p:spTgt spid="1118"/>
                                        </p:tgtEl>
                                        <p:attrNameLst>
                                          <p:attrName>style.visibility</p:attrName>
                                        </p:attrNameLst>
                                      </p:cBhvr>
                                      <p:to>
                                        <p:strVal val="visible"/>
                                      </p:to>
                                    </p:set>
                                    <p:animEffect transition="in" filter="fade">
                                      <p:cBhvr>
                                        <p:cTn id="556" dur="1000"/>
                                        <p:tgtEl>
                                          <p:spTgt spid="1118"/>
                                        </p:tgtEl>
                                      </p:cBhvr>
                                    </p:animEffect>
                                    <p:anim calcmode="lin" valueType="num">
                                      <p:cBhvr>
                                        <p:cTn id="557" dur="1000" fill="hold"/>
                                        <p:tgtEl>
                                          <p:spTgt spid="1118"/>
                                        </p:tgtEl>
                                        <p:attrNameLst>
                                          <p:attrName>ppt_x</p:attrName>
                                        </p:attrNameLst>
                                      </p:cBhvr>
                                      <p:tavLst>
                                        <p:tav tm="0">
                                          <p:val>
                                            <p:strVal val="#ppt_x"/>
                                          </p:val>
                                        </p:tav>
                                        <p:tav tm="100000">
                                          <p:val>
                                            <p:strVal val="#ppt_x"/>
                                          </p:val>
                                        </p:tav>
                                      </p:tavLst>
                                    </p:anim>
                                    <p:anim calcmode="lin" valueType="num">
                                      <p:cBhvr>
                                        <p:cTn id="558" dur="1000" fill="hold"/>
                                        <p:tgtEl>
                                          <p:spTgt spid="1118"/>
                                        </p:tgtEl>
                                        <p:attrNameLst>
                                          <p:attrName>ppt_y</p:attrName>
                                        </p:attrNameLst>
                                      </p:cBhvr>
                                      <p:tavLst>
                                        <p:tav tm="0">
                                          <p:val>
                                            <p:strVal val="#ppt_y+.1"/>
                                          </p:val>
                                        </p:tav>
                                        <p:tav tm="100000">
                                          <p:val>
                                            <p:strVal val="#ppt_y"/>
                                          </p:val>
                                        </p:tav>
                                      </p:tavLst>
                                    </p:anim>
                                  </p:childTnLst>
                                </p:cTn>
                              </p:par>
                              <p:par>
                                <p:cTn id="559" presetID="42" presetClass="entr" presetSubtype="0" fill="hold" grpId="0" nodeType="withEffect">
                                  <p:stCondLst>
                                    <p:cond delay="0"/>
                                  </p:stCondLst>
                                  <p:childTnLst>
                                    <p:set>
                                      <p:cBhvr>
                                        <p:cTn id="560" dur="1" fill="hold">
                                          <p:stCondLst>
                                            <p:cond delay="0"/>
                                          </p:stCondLst>
                                        </p:cTn>
                                        <p:tgtEl>
                                          <p:spTgt spid="1119"/>
                                        </p:tgtEl>
                                        <p:attrNameLst>
                                          <p:attrName>style.visibility</p:attrName>
                                        </p:attrNameLst>
                                      </p:cBhvr>
                                      <p:to>
                                        <p:strVal val="visible"/>
                                      </p:to>
                                    </p:set>
                                    <p:animEffect transition="in" filter="fade">
                                      <p:cBhvr>
                                        <p:cTn id="561" dur="1000"/>
                                        <p:tgtEl>
                                          <p:spTgt spid="1119"/>
                                        </p:tgtEl>
                                      </p:cBhvr>
                                    </p:animEffect>
                                    <p:anim calcmode="lin" valueType="num">
                                      <p:cBhvr>
                                        <p:cTn id="562" dur="1000" fill="hold"/>
                                        <p:tgtEl>
                                          <p:spTgt spid="1119"/>
                                        </p:tgtEl>
                                        <p:attrNameLst>
                                          <p:attrName>ppt_x</p:attrName>
                                        </p:attrNameLst>
                                      </p:cBhvr>
                                      <p:tavLst>
                                        <p:tav tm="0">
                                          <p:val>
                                            <p:strVal val="#ppt_x"/>
                                          </p:val>
                                        </p:tav>
                                        <p:tav tm="100000">
                                          <p:val>
                                            <p:strVal val="#ppt_x"/>
                                          </p:val>
                                        </p:tav>
                                      </p:tavLst>
                                    </p:anim>
                                    <p:anim calcmode="lin" valueType="num">
                                      <p:cBhvr>
                                        <p:cTn id="563" dur="1000" fill="hold"/>
                                        <p:tgtEl>
                                          <p:spTgt spid="1119"/>
                                        </p:tgtEl>
                                        <p:attrNameLst>
                                          <p:attrName>ppt_y</p:attrName>
                                        </p:attrNameLst>
                                      </p:cBhvr>
                                      <p:tavLst>
                                        <p:tav tm="0">
                                          <p:val>
                                            <p:strVal val="#ppt_y+.1"/>
                                          </p:val>
                                        </p:tav>
                                        <p:tav tm="100000">
                                          <p:val>
                                            <p:strVal val="#ppt_y"/>
                                          </p:val>
                                        </p:tav>
                                      </p:tavLst>
                                    </p:anim>
                                  </p:childTnLst>
                                </p:cTn>
                              </p:par>
                              <p:par>
                                <p:cTn id="564" presetID="42" presetClass="entr" presetSubtype="0" fill="hold" grpId="0" nodeType="withEffect">
                                  <p:stCondLst>
                                    <p:cond delay="0"/>
                                  </p:stCondLst>
                                  <p:childTnLst>
                                    <p:set>
                                      <p:cBhvr>
                                        <p:cTn id="565" dur="1" fill="hold">
                                          <p:stCondLst>
                                            <p:cond delay="0"/>
                                          </p:stCondLst>
                                        </p:cTn>
                                        <p:tgtEl>
                                          <p:spTgt spid="1120"/>
                                        </p:tgtEl>
                                        <p:attrNameLst>
                                          <p:attrName>style.visibility</p:attrName>
                                        </p:attrNameLst>
                                      </p:cBhvr>
                                      <p:to>
                                        <p:strVal val="visible"/>
                                      </p:to>
                                    </p:set>
                                    <p:animEffect transition="in" filter="fade">
                                      <p:cBhvr>
                                        <p:cTn id="566" dur="1000"/>
                                        <p:tgtEl>
                                          <p:spTgt spid="1120"/>
                                        </p:tgtEl>
                                      </p:cBhvr>
                                    </p:animEffect>
                                    <p:anim calcmode="lin" valueType="num">
                                      <p:cBhvr>
                                        <p:cTn id="567" dur="1000" fill="hold"/>
                                        <p:tgtEl>
                                          <p:spTgt spid="1120"/>
                                        </p:tgtEl>
                                        <p:attrNameLst>
                                          <p:attrName>ppt_x</p:attrName>
                                        </p:attrNameLst>
                                      </p:cBhvr>
                                      <p:tavLst>
                                        <p:tav tm="0">
                                          <p:val>
                                            <p:strVal val="#ppt_x"/>
                                          </p:val>
                                        </p:tav>
                                        <p:tav tm="100000">
                                          <p:val>
                                            <p:strVal val="#ppt_x"/>
                                          </p:val>
                                        </p:tav>
                                      </p:tavLst>
                                    </p:anim>
                                    <p:anim calcmode="lin" valueType="num">
                                      <p:cBhvr>
                                        <p:cTn id="568" dur="1000" fill="hold"/>
                                        <p:tgtEl>
                                          <p:spTgt spid="1120"/>
                                        </p:tgtEl>
                                        <p:attrNameLst>
                                          <p:attrName>ppt_y</p:attrName>
                                        </p:attrNameLst>
                                      </p:cBhvr>
                                      <p:tavLst>
                                        <p:tav tm="0">
                                          <p:val>
                                            <p:strVal val="#ppt_y+.1"/>
                                          </p:val>
                                        </p:tav>
                                        <p:tav tm="100000">
                                          <p:val>
                                            <p:strVal val="#ppt_y"/>
                                          </p:val>
                                        </p:tav>
                                      </p:tavLst>
                                    </p:anim>
                                  </p:childTnLst>
                                </p:cTn>
                              </p:par>
                              <p:par>
                                <p:cTn id="569" presetID="42" presetClass="entr" presetSubtype="0" fill="hold" grpId="0" nodeType="withEffect">
                                  <p:stCondLst>
                                    <p:cond delay="0"/>
                                  </p:stCondLst>
                                  <p:childTnLst>
                                    <p:set>
                                      <p:cBhvr>
                                        <p:cTn id="570" dur="1" fill="hold">
                                          <p:stCondLst>
                                            <p:cond delay="0"/>
                                          </p:stCondLst>
                                        </p:cTn>
                                        <p:tgtEl>
                                          <p:spTgt spid="1121"/>
                                        </p:tgtEl>
                                        <p:attrNameLst>
                                          <p:attrName>style.visibility</p:attrName>
                                        </p:attrNameLst>
                                      </p:cBhvr>
                                      <p:to>
                                        <p:strVal val="visible"/>
                                      </p:to>
                                    </p:set>
                                    <p:animEffect transition="in" filter="fade">
                                      <p:cBhvr>
                                        <p:cTn id="571" dur="1000"/>
                                        <p:tgtEl>
                                          <p:spTgt spid="1121"/>
                                        </p:tgtEl>
                                      </p:cBhvr>
                                    </p:animEffect>
                                    <p:anim calcmode="lin" valueType="num">
                                      <p:cBhvr>
                                        <p:cTn id="572" dur="1000" fill="hold"/>
                                        <p:tgtEl>
                                          <p:spTgt spid="1121"/>
                                        </p:tgtEl>
                                        <p:attrNameLst>
                                          <p:attrName>ppt_x</p:attrName>
                                        </p:attrNameLst>
                                      </p:cBhvr>
                                      <p:tavLst>
                                        <p:tav tm="0">
                                          <p:val>
                                            <p:strVal val="#ppt_x"/>
                                          </p:val>
                                        </p:tav>
                                        <p:tav tm="100000">
                                          <p:val>
                                            <p:strVal val="#ppt_x"/>
                                          </p:val>
                                        </p:tav>
                                      </p:tavLst>
                                    </p:anim>
                                    <p:anim calcmode="lin" valueType="num">
                                      <p:cBhvr>
                                        <p:cTn id="573" dur="1000" fill="hold"/>
                                        <p:tgtEl>
                                          <p:spTgt spid="1121"/>
                                        </p:tgtEl>
                                        <p:attrNameLst>
                                          <p:attrName>ppt_y</p:attrName>
                                        </p:attrNameLst>
                                      </p:cBhvr>
                                      <p:tavLst>
                                        <p:tav tm="0">
                                          <p:val>
                                            <p:strVal val="#ppt_y+.1"/>
                                          </p:val>
                                        </p:tav>
                                        <p:tav tm="100000">
                                          <p:val>
                                            <p:strVal val="#ppt_y"/>
                                          </p:val>
                                        </p:tav>
                                      </p:tavLst>
                                    </p:anim>
                                  </p:childTnLst>
                                </p:cTn>
                              </p:par>
                              <p:par>
                                <p:cTn id="574" presetID="42" presetClass="entr" presetSubtype="0" fill="hold" grpId="0" nodeType="withEffect">
                                  <p:stCondLst>
                                    <p:cond delay="0"/>
                                  </p:stCondLst>
                                  <p:childTnLst>
                                    <p:set>
                                      <p:cBhvr>
                                        <p:cTn id="575" dur="1" fill="hold">
                                          <p:stCondLst>
                                            <p:cond delay="0"/>
                                          </p:stCondLst>
                                        </p:cTn>
                                        <p:tgtEl>
                                          <p:spTgt spid="1122"/>
                                        </p:tgtEl>
                                        <p:attrNameLst>
                                          <p:attrName>style.visibility</p:attrName>
                                        </p:attrNameLst>
                                      </p:cBhvr>
                                      <p:to>
                                        <p:strVal val="visible"/>
                                      </p:to>
                                    </p:set>
                                    <p:animEffect transition="in" filter="fade">
                                      <p:cBhvr>
                                        <p:cTn id="576" dur="1000"/>
                                        <p:tgtEl>
                                          <p:spTgt spid="1122"/>
                                        </p:tgtEl>
                                      </p:cBhvr>
                                    </p:animEffect>
                                    <p:anim calcmode="lin" valueType="num">
                                      <p:cBhvr>
                                        <p:cTn id="577" dur="1000" fill="hold"/>
                                        <p:tgtEl>
                                          <p:spTgt spid="1122"/>
                                        </p:tgtEl>
                                        <p:attrNameLst>
                                          <p:attrName>ppt_x</p:attrName>
                                        </p:attrNameLst>
                                      </p:cBhvr>
                                      <p:tavLst>
                                        <p:tav tm="0">
                                          <p:val>
                                            <p:strVal val="#ppt_x"/>
                                          </p:val>
                                        </p:tav>
                                        <p:tav tm="100000">
                                          <p:val>
                                            <p:strVal val="#ppt_x"/>
                                          </p:val>
                                        </p:tav>
                                      </p:tavLst>
                                    </p:anim>
                                    <p:anim calcmode="lin" valueType="num">
                                      <p:cBhvr>
                                        <p:cTn id="578" dur="1000" fill="hold"/>
                                        <p:tgtEl>
                                          <p:spTgt spid="1122"/>
                                        </p:tgtEl>
                                        <p:attrNameLst>
                                          <p:attrName>ppt_y</p:attrName>
                                        </p:attrNameLst>
                                      </p:cBhvr>
                                      <p:tavLst>
                                        <p:tav tm="0">
                                          <p:val>
                                            <p:strVal val="#ppt_y+.1"/>
                                          </p:val>
                                        </p:tav>
                                        <p:tav tm="100000">
                                          <p:val>
                                            <p:strVal val="#ppt_y"/>
                                          </p:val>
                                        </p:tav>
                                      </p:tavLst>
                                    </p:anim>
                                  </p:childTnLst>
                                </p:cTn>
                              </p:par>
                              <p:par>
                                <p:cTn id="579" presetID="42" presetClass="entr" presetSubtype="0" fill="hold" grpId="0" nodeType="withEffect">
                                  <p:stCondLst>
                                    <p:cond delay="0"/>
                                  </p:stCondLst>
                                  <p:childTnLst>
                                    <p:set>
                                      <p:cBhvr>
                                        <p:cTn id="580" dur="1" fill="hold">
                                          <p:stCondLst>
                                            <p:cond delay="0"/>
                                          </p:stCondLst>
                                        </p:cTn>
                                        <p:tgtEl>
                                          <p:spTgt spid="1123"/>
                                        </p:tgtEl>
                                        <p:attrNameLst>
                                          <p:attrName>style.visibility</p:attrName>
                                        </p:attrNameLst>
                                      </p:cBhvr>
                                      <p:to>
                                        <p:strVal val="visible"/>
                                      </p:to>
                                    </p:set>
                                    <p:animEffect transition="in" filter="fade">
                                      <p:cBhvr>
                                        <p:cTn id="581" dur="1000"/>
                                        <p:tgtEl>
                                          <p:spTgt spid="1123"/>
                                        </p:tgtEl>
                                      </p:cBhvr>
                                    </p:animEffect>
                                    <p:anim calcmode="lin" valueType="num">
                                      <p:cBhvr>
                                        <p:cTn id="582" dur="1000" fill="hold"/>
                                        <p:tgtEl>
                                          <p:spTgt spid="1123"/>
                                        </p:tgtEl>
                                        <p:attrNameLst>
                                          <p:attrName>ppt_x</p:attrName>
                                        </p:attrNameLst>
                                      </p:cBhvr>
                                      <p:tavLst>
                                        <p:tav tm="0">
                                          <p:val>
                                            <p:strVal val="#ppt_x"/>
                                          </p:val>
                                        </p:tav>
                                        <p:tav tm="100000">
                                          <p:val>
                                            <p:strVal val="#ppt_x"/>
                                          </p:val>
                                        </p:tav>
                                      </p:tavLst>
                                    </p:anim>
                                    <p:anim calcmode="lin" valueType="num">
                                      <p:cBhvr>
                                        <p:cTn id="583" dur="1000" fill="hold"/>
                                        <p:tgtEl>
                                          <p:spTgt spid="1123"/>
                                        </p:tgtEl>
                                        <p:attrNameLst>
                                          <p:attrName>ppt_y</p:attrName>
                                        </p:attrNameLst>
                                      </p:cBhvr>
                                      <p:tavLst>
                                        <p:tav tm="0">
                                          <p:val>
                                            <p:strVal val="#ppt_y+.1"/>
                                          </p:val>
                                        </p:tav>
                                        <p:tav tm="100000">
                                          <p:val>
                                            <p:strVal val="#ppt_y"/>
                                          </p:val>
                                        </p:tav>
                                      </p:tavLst>
                                    </p:anim>
                                  </p:childTnLst>
                                </p:cTn>
                              </p:par>
                              <p:par>
                                <p:cTn id="584" presetID="42" presetClass="entr" presetSubtype="0" fill="hold" grpId="0" nodeType="withEffect">
                                  <p:stCondLst>
                                    <p:cond delay="0"/>
                                  </p:stCondLst>
                                  <p:childTnLst>
                                    <p:set>
                                      <p:cBhvr>
                                        <p:cTn id="585" dur="1" fill="hold">
                                          <p:stCondLst>
                                            <p:cond delay="0"/>
                                          </p:stCondLst>
                                        </p:cTn>
                                        <p:tgtEl>
                                          <p:spTgt spid="1124"/>
                                        </p:tgtEl>
                                        <p:attrNameLst>
                                          <p:attrName>style.visibility</p:attrName>
                                        </p:attrNameLst>
                                      </p:cBhvr>
                                      <p:to>
                                        <p:strVal val="visible"/>
                                      </p:to>
                                    </p:set>
                                    <p:animEffect transition="in" filter="fade">
                                      <p:cBhvr>
                                        <p:cTn id="586" dur="1000"/>
                                        <p:tgtEl>
                                          <p:spTgt spid="1124"/>
                                        </p:tgtEl>
                                      </p:cBhvr>
                                    </p:animEffect>
                                    <p:anim calcmode="lin" valueType="num">
                                      <p:cBhvr>
                                        <p:cTn id="587" dur="1000" fill="hold"/>
                                        <p:tgtEl>
                                          <p:spTgt spid="1124"/>
                                        </p:tgtEl>
                                        <p:attrNameLst>
                                          <p:attrName>ppt_x</p:attrName>
                                        </p:attrNameLst>
                                      </p:cBhvr>
                                      <p:tavLst>
                                        <p:tav tm="0">
                                          <p:val>
                                            <p:strVal val="#ppt_x"/>
                                          </p:val>
                                        </p:tav>
                                        <p:tav tm="100000">
                                          <p:val>
                                            <p:strVal val="#ppt_x"/>
                                          </p:val>
                                        </p:tav>
                                      </p:tavLst>
                                    </p:anim>
                                    <p:anim calcmode="lin" valueType="num">
                                      <p:cBhvr>
                                        <p:cTn id="588" dur="1000" fill="hold"/>
                                        <p:tgtEl>
                                          <p:spTgt spid="1124"/>
                                        </p:tgtEl>
                                        <p:attrNameLst>
                                          <p:attrName>ppt_y</p:attrName>
                                        </p:attrNameLst>
                                      </p:cBhvr>
                                      <p:tavLst>
                                        <p:tav tm="0">
                                          <p:val>
                                            <p:strVal val="#ppt_y+.1"/>
                                          </p:val>
                                        </p:tav>
                                        <p:tav tm="100000">
                                          <p:val>
                                            <p:strVal val="#ppt_y"/>
                                          </p:val>
                                        </p:tav>
                                      </p:tavLst>
                                    </p:anim>
                                  </p:childTnLst>
                                </p:cTn>
                              </p:par>
                              <p:par>
                                <p:cTn id="589" presetID="42" presetClass="entr" presetSubtype="0" fill="hold" grpId="0" nodeType="withEffect">
                                  <p:stCondLst>
                                    <p:cond delay="0"/>
                                  </p:stCondLst>
                                  <p:childTnLst>
                                    <p:set>
                                      <p:cBhvr>
                                        <p:cTn id="590" dur="1" fill="hold">
                                          <p:stCondLst>
                                            <p:cond delay="0"/>
                                          </p:stCondLst>
                                        </p:cTn>
                                        <p:tgtEl>
                                          <p:spTgt spid="1037"/>
                                        </p:tgtEl>
                                        <p:attrNameLst>
                                          <p:attrName>style.visibility</p:attrName>
                                        </p:attrNameLst>
                                      </p:cBhvr>
                                      <p:to>
                                        <p:strVal val="visible"/>
                                      </p:to>
                                    </p:set>
                                    <p:animEffect transition="in" filter="fade">
                                      <p:cBhvr>
                                        <p:cTn id="591" dur="1000"/>
                                        <p:tgtEl>
                                          <p:spTgt spid="1037"/>
                                        </p:tgtEl>
                                      </p:cBhvr>
                                    </p:animEffect>
                                    <p:anim calcmode="lin" valueType="num">
                                      <p:cBhvr>
                                        <p:cTn id="592" dur="1000" fill="hold"/>
                                        <p:tgtEl>
                                          <p:spTgt spid="1037"/>
                                        </p:tgtEl>
                                        <p:attrNameLst>
                                          <p:attrName>ppt_x</p:attrName>
                                        </p:attrNameLst>
                                      </p:cBhvr>
                                      <p:tavLst>
                                        <p:tav tm="0">
                                          <p:val>
                                            <p:strVal val="#ppt_x"/>
                                          </p:val>
                                        </p:tav>
                                        <p:tav tm="100000">
                                          <p:val>
                                            <p:strVal val="#ppt_x"/>
                                          </p:val>
                                        </p:tav>
                                      </p:tavLst>
                                    </p:anim>
                                    <p:anim calcmode="lin" valueType="num">
                                      <p:cBhvr>
                                        <p:cTn id="593"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par>
                    <p:cTn id="594" fill="hold">
                      <p:stCondLst>
                        <p:cond delay="indefinite"/>
                      </p:stCondLst>
                      <p:childTnLst>
                        <p:par>
                          <p:cTn id="595" fill="hold">
                            <p:stCondLst>
                              <p:cond delay="0"/>
                            </p:stCondLst>
                            <p:childTnLst>
                              <p:par>
                                <p:cTn id="596" presetID="42" presetClass="entr" presetSubtype="0" fill="hold" grpId="0" nodeType="clickEffect">
                                  <p:stCondLst>
                                    <p:cond delay="0"/>
                                  </p:stCondLst>
                                  <p:childTnLst>
                                    <p:set>
                                      <p:cBhvr>
                                        <p:cTn id="597" dur="1" fill="hold">
                                          <p:stCondLst>
                                            <p:cond delay="0"/>
                                          </p:stCondLst>
                                        </p:cTn>
                                        <p:tgtEl>
                                          <p:spTgt spid="1125"/>
                                        </p:tgtEl>
                                        <p:attrNameLst>
                                          <p:attrName>style.visibility</p:attrName>
                                        </p:attrNameLst>
                                      </p:cBhvr>
                                      <p:to>
                                        <p:strVal val="visible"/>
                                      </p:to>
                                    </p:set>
                                    <p:animEffect transition="in" filter="fade">
                                      <p:cBhvr>
                                        <p:cTn id="598" dur="1000"/>
                                        <p:tgtEl>
                                          <p:spTgt spid="1125"/>
                                        </p:tgtEl>
                                      </p:cBhvr>
                                    </p:animEffect>
                                    <p:anim calcmode="lin" valueType="num">
                                      <p:cBhvr>
                                        <p:cTn id="599" dur="1000" fill="hold"/>
                                        <p:tgtEl>
                                          <p:spTgt spid="1125"/>
                                        </p:tgtEl>
                                        <p:attrNameLst>
                                          <p:attrName>ppt_x</p:attrName>
                                        </p:attrNameLst>
                                      </p:cBhvr>
                                      <p:tavLst>
                                        <p:tav tm="0">
                                          <p:val>
                                            <p:strVal val="#ppt_x"/>
                                          </p:val>
                                        </p:tav>
                                        <p:tav tm="100000">
                                          <p:val>
                                            <p:strVal val="#ppt_x"/>
                                          </p:val>
                                        </p:tav>
                                      </p:tavLst>
                                    </p:anim>
                                    <p:anim calcmode="lin" valueType="num">
                                      <p:cBhvr>
                                        <p:cTn id="600" dur="1000" fill="hold"/>
                                        <p:tgtEl>
                                          <p:spTgt spid="1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1024" grpId="0" animBg="1"/>
      <p:bldP spid="1026" grpId="0" animBg="1"/>
      <p:bldP spid="1027" grpId="0" animBg="1"/>
      <p:bldP spid="1028" grpId="0" animBg="1"/>
      <p:bldP spid="1029" grpId="0" animBg="1"/>
      <p:bldP spid="1030" grpId="0" animBg="1"/>
      <p:bldP spid="1031" grpId="0" animBg="1"/>
      <p:bldP spid="1032" grpId="0" animBg="1"/>
      <p:bldP spid="1033" grpId="0" animBg="1"/>
      <p:bldP spid="1034" grpId="0" animBg="1"/>
      <p:bldP spid="1035" grpId="0" animBg="1"/>
      <p:bldP spid="1036" grpId="0" animBg="1"/>
      <p:bldP spid="1037" grpId="0" animBg="1"/>
      <p:bldP spid="1038" grpId="0" animBg="1"/>
      <p:bldP spid="1039" grpId="0" animBg="1"/>
      <p:bldP spid="1041" grpId="0" animBg="1"/>
      <p:bldP spid="1042" grpId="0" animBg="1"/>
      <p:bldP spid="1044" grpId="0" animBg="1"/>
      <p:bldP spid="1045" grpId="0" animBg="1"/>
      <p:bldP spid="1047" grpId="0" animBg="1"/>
      <p:bldP spid="1048" grpId="0" animBg="1"/>
      <p:bldP spid="1050" grpId="0" animBg="1"/>
      <p:bldP spid="1051" grpId="0" animBg="1"/>
      <p:bldP spid="1053" grpId="0" animBg="1"/>
      <p:bldP spid="1054" grpId="0" animBg="1"/>
      <p:bldP spid="1055" grpId="0" animBg="1"/>
      <p:bldP spid="1056" grpId="0" animBg="1"/>
      <p:bldP spid="1057" grpId="0" animBg="1"/>
      <p:bldP spid="1058" grpId="0" animBg="1"/>
      <p:bldP spid="1059" grpId="0" animBg="1"/>
      <p:bldP spid="1062" grpId="0" animBg="1"/>
      <p:bldP spid="1063" grpId="0" animBg="1"/>
      <p:bldP spid="1064" grpId="0"/>
      <p:bldP spid="1065" grpId="0"/>
      <p:bldP spid="1066" grpId="0"/>
      <p:bldP spid="1067" grpId="0"/>
      <p:bldP spid="1068" grpId="0"/>
      <p:bldP spid="1069" grpId="0"/>
      <p:bldP spid="1070" grpId="0"/>
      <p:bldP spid="1071" grpId="0"/>
      <p:bldP spid="1072" grpId="0"/>
      <p:bldP spid="1073" grpId="0"/>
      <p:bldP spid="1074" grpId="0"/>
      <p:bldP spid="1075" grpId="0"/>
      <p:bldP spid="1076" grpId="0"/>
      <p:bldP spid="1077" grpId="0"/>
      <p:bldP spid="1078" grpId="0"/>
      <p:bldP spid="1079" grpId="0"/>
      <p:bldP spid="1080" grpId="0"/>
      <p:bldP spid="1081" grpId="0"/>
      <p:bldP spid="1082" grpId="0"/>
      <p:bldP spid="1083" grpId="0"/>
      <p:bldP spid="1084" grpId="0"/>
      <p:bldP spid="1085" grpId="0"/>
      <p:bldP spid="1086" grpId="0"/>
      <p:bldP spid="1087" grpId="0"/>
      <p:bldP spid="1088" grpId="0"/>
      <p:bldP spid="1089" grpId="0"/>
      <p:bldP spid="1090" grpId="0"/>
      <p:bldP spid="1091" grpId="0"/>
      <p:bldP spid="1092" grpId="0"/>
      <p:bldP spid="1093" grpId="0"/>
      <p:bldP spid="1094" grpId="0"/>
      <p:bldP spid="1095" grpId="0"/>
      <p:bldP spid="1096" grpId="0"/>
      <p:bldP spid="1097" grpId="0"/>
      <p:bldP spid="1098" grpId="0"/>
      <p:bldP spid="1099" grpId="0"/>
      <p:bldP spid="1100" grpId="0"/>
      <p:bldP spid="1101" grpId="0"/>
      <p:bldP spid="1102" grpId="0"/>
      <p:bldP spid="1103" grpId="0"/>
      <p:bldP spid="1104" grpId="0"/>
      <p:bldP spid="1105" grpId="0"/>
      <p:bldP spid="1106" grpId="0"/>
      <p:bldP spid="1107" grpId="0"/>
      <p:bldP spid="1108" grpId="0"/>
      <p:bldP spid="1109" grpId="0"/>
      <p:bldP spid="1110" grpId="0"/>
      <p:bldP spid="1111" grpId="0"/>
      <p:bldP spid="1112" grpId="0"/>
      <p:bldP spid="1113" grpId="0"/>
      <p:bldP spid="1115" grpId="0"/>
      <p:bldP spid="1116" grpId="0"/>
      <p:bldP spid="1117" grpId="0"/>
      <p:bldP spid="1118" grpId="0"/>
      <p:bldP spid="1119" grpId="0"/>
      <p:bldP spid="1120" grpId="0"/>
      <p:bldP spid="1121" grpId="0"/>
      <p:bldP spid="1122" grpId="0"/>
      <p:bldP spid="1123" grpId="0"/>
      <p:bldP spid="1124" grpId="0"/>
      <p:bldP spid="11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Genetics: APOL1 </a:t>
            </a:r>
            <a:endParaRPr lang="en-US" dirty="0"/>
          </a:p>
        </p:txBody>
      </p:sp>
      <p:sp>
        <p:nvSpPr>
          <p:cNvPr id="3" name="Content Placeholder 2"/>
          <p:cNvSpPr>
            <a:spLocks noGrp="1"/>
          </p:cNvSpPr>
          <p:nvPr>
            <p:ph idx="1"/>
          </p:nvPr>
        </p:nvSpPr>
        <p:spPr>
          <a:xfrm>
            <a:off x="457200" y="1600200"/>
            <a:ext cx="8534400" cy="5105400"/>
          </a:xfrm>
        </p:spPr>
        <p:txBody>
          <a:bodyPr/>
          <a:lstStyle/>
          <a:p>
            <a:r>
              <a:rPr lang="en-US" sz="2400" dirty="0" smtClean="0"/>
              <a:t>Example of use of ancestry differences clearly useful for </a:t>
            </a:r>
            <a:r>
              <a:rPr lang="en-US" sz="2400" i="1" dirty="0" smtClean="0"/>
              <a:t>insights into disease</a:t>
            </a:r>
          </a:p>
          <a:p>
            <a:r>
              <a:rPr lang="en-US" sz="2400" dirty="0" smtClean="0"/>
              <a:t>Large beta effect estimate (RR~2), large MAF difference</a:t>
            </a:r>
          </a:p>
          <a:p>
            <a:r>
              <a:rPr lang="en-US" sz="2400" dirty="0" smtClean="0"/>
              <a:t>But does not explain that much of the disparity </a:t>
            </a:r>
          </a:p>
          <a:p>
            <a:r>
              <a:rPr lang="en-US" sz="2400" dirty="0" smtClean="0"/>
              <a:t>Here’s the math to keep in mind (it’s friendly math!): PAF=Fraction of cases in the population that </a:t>
            </a:r>
            <a:r>
              <a:rPr lang="en-US" sz="2400" i="1" dirty="0" smtClean="0"/>
              <a:t>would not have occurred if the exposure had been eliminated</a:t>
            </a:r>
          </a:p>
          <a:p>
            <a:r>
              <a:rPr lang="en-US" sz="2400" dirty="0" smtClean="0"/>
              <a:t>PAF=p*(RR-1)/(p*(RR-1)+1)</a:t>
            </a:r>
          </a:p>
          <a:p>
            <a:r>
              <a:rPr lang="en-US" sz="2400" dirty="0" smtClean="0"/>
              <a:t>If p of exposure =.5 and RR=1.5</a:t>
            </a:r>
            <a:r>
              <a:rPr lang="en-US" dirty="0" smtClean="0"/>
              <a:t>,</a:t>
            </a:r>
            <a:r>
              <a:rPr lang="en-US" sz="2800" dirty="0" smtClean="0"/>
              <a:t> </a:t>
            </a:r>
            <a:r>
              <a:rPr lang="en-US" sz="2400" dirty="0" smtClean="0"/>
              <a:t>PAF=.5*.5/(.5*.5+1)=0.2</a:t>
            </a:r>
          </a:p>
          <a:p>
            <a:r>
              <a:rPr lang="en-US" sz="2400" dirty="0"/>
              <a:t>If p=.5 and </a:t>
            </a:r>
            <a:r>
              <a:rPr lang="en-US" sz="2400" dirty="0" smtClean="0"/>
              <a:t>RR=4</a:t>
            </a:r>
            <a:r>
              <a:rPr lang="en-US" sz="2800" dirty="0" smtClean="0"/>
              <a:t>, </a:t>
            </a:r>
            <a:r>
              <a:rPr lang="en-US" sz="2800" dirty="0"/>
              <a:t>PAF=.</a:t>
            </a:r>
            <a:r>
              <a:rPr lang="en-US" sz="2800" dirty="0" smtClean="0"/>
              <a:t>5*3/(.5*3+1)=0.60</a:t>
            </a:r>
            <a:endParaRPr lang="en-US" sz="2400" dirty="0"/>
          </a:p>
          <a:p>
            <a:endParaRPr lang="en-US" sz="2400" dirty="0" smtClean="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26</a:t>
            </a:fld>
            <a:endParaRPr lang="en-US"/>
          </a:p>
        </p:txBody>
      </p:sp>
    </p:spTree>
    <p:extLst>
      <p:ext uri="{BB962C8B-B14F-4D97-AF65-F5344CB8AC3E}">
        <p14:creationId xmlns:p14="http://schemas.microsoft.com/office/powerpoint/2010/main" val="3019739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Mechanisms</a:t>
            </a:r>
            <a:endParaRPr lang="en-US" dirty="0"/>
          </a:p>
        </p:txBody>
      </p:sp>
      <p:sp>
        <p:nvSpPr>
          <p:cNvPr id="3" name="Content Placeholder 2"/>
          <p:cNvSpPr>
            <a:spLocks noGrp="1"/>
          </p:cNvSpPr>
          <p:nvPr>
            <p:ph idx="1"/>
          </p:nvPr>
        </p:nvSpPr>
        <p:spPr/>
        <p:txBody>
          <a:bodyPr/>
          <a:lstStyle/>
          <a:p>
            <a:r>
              <a:rPr lang="en-US" sz="2800" dirty="0" smtClean="0"/>
              <a:t>Preliminaries</a:t>
            </a:r>
          </a:p>
          <a:p>
            <a:r>
              <a:rPr lang="en-US" sz="2800" dirty="0" smtClean="0"/>
              <a:t>Where do genetics fit in?</a:t>
            </a:r>
          </a:p>
          <a:p>
            <a:r>
              <a:rPr lang="en-US" sz="2800" dirty="0">
                <a:solidFill>
                  <a:srgbClr val="FF0000"/>
                </a:solidFill>
              </a:rPr>
              <a:t>Behaviors, including use of medical care</a:t>
            </a:r>
          </a:p>
          <a:p>
            <a:r>
              <a:rPr lang="en-US" sz="2800" dirty="0" smtClean="0"/>
              <a:t>Direct toxic exposures</a:t>
            </a:r>
          </a:p>
          <a:p>
            <a:r>
              <a:rPr lang="en-US" sz="2800" dirty="0" smtClean="0"/>
              <a:t>Stress mediated pathways</a:t>
            </a:r>
          </a:p>
          <a:p>
            <a:r>
              <a:rPr lang="en-US" sz="2800" dirty="0" smtClean="0"/>
              <a:t>Major controversies or uncertainties</a:t>
            </a:r>
          </a:p>
          <a:p>
            <a:pPr lvl="1"/>
            <a:r>
              <a:rPr lang="en-US" sz="2400" dirty="0" err="1"/>
              <a:t>Lifecourse</a:t>
            </a:r>
            <a:r>
              <a:rPr lang="en-US" sz="2400" dirty="0"/>
              <a:t>/sensitive periods</a:t>
            </a:r>
          </a:p>
          <a:p>
            <a:pPr lvl="1"/>
            <a:r>
              <a:rPr lang="en-US" sz="2400" dirty="0"/>
              <a:t>Qualitative interactions/dandelion vs orchid</a:t>
            </a:r>
          </a:p>
          <a:p>
            <a:pPr lvl="1"/>
            <a:r>
              <a:rPr lang="en-US" sz="2400" dirty="0"/>
              <a:t>Role of genetics</a:t>
            </a:r>
          </a:p>
          <a:p>
            <a:pPr marL="0" indent="0">
              <a:buNone/>
            </a:pPr>
            <a:endParaRPr lang="en-US" sz="2800" dirty="0" smtClean="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27</a:t>
            </a:fld>
            <a:endParaRPr lang="en-US"/>
          </a:p>
        </p:txBody>
      </p:sp>
    </p:spTree>
    <p:extLst>
      <p:ext uri="{BB962C8B-B14F-4D97-AF65-F5344CB8AC3E}">
        <p14:creationId xmlns:p14="http://schemas.microsoft.com/office/powerpoint/2010/main" val="173878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Behaviors are shaped and constrained by social context</a:t>
            </a:r>
            <a:endParaRPr lang="en-US" dirty="0"/>
          </a:p>
        </p:txBody>
      </p:sp>
      <p:sp>
        <p:nvSpPr>
          <p:cNvPr id="3" name="Content Placeholder 2"/>
          <p:cNvSpPr>
            <a:spLocks noGrp="1"/>
          </p:cNvSpPr>
          <p:nvPr>
            <p:ph idx="1"/>
          </p:nvPr>
        </p:nvSpPr>
        <p:spPr/>
        <p:txBody>
          <a:bodyPr/>
          <a:lstStyle/>
          <a:p>
            <a:r>
              <a:rPr lang="en-US" sz="2800" dirty="0" smtClean="0">
                <a:solidFill>
                  <a:srgbClr val="FF0000"/>
                </a:solidFill>
              </a:rPr>
              <a:t>Behaviors are the focus of </a:t>
            </a:r>
            <a:r>
              <a:rPr lang="en-US" sz="2800" dirty="0" smtClean="0">
                <a:solidFill>
                  <a:srgbClr val="FF0000"/>
                </a:solidFill>
              </a:rPr>
              <a:t>a previous lecture</a:t>
            </a:r>
            <a:r>
              <a:rPr lang="en-US" sz="2800" dirty="0" smtClean="0">
                <a:solidFill>
                  <a:srgbClr val="FF0000"/>
                </a:solidFill>
              </a:rPr>
              <a:t>. Key messages in this lecture:</a:t>
            </a:r>
          </a:p>
          <a:p>
            <a:pPr lvl="1"/>
            <a:r>
              <a:rPr lang="en-US" dirty="0" smtClean="0"/>
              <a:t>Behavioral patterns are shaped by social context </a:t>
            </a:r>
          </a:p>
          <a:p>
            <a:pPr lvl="1"/>
            <a:r>
              <a:rPr lang="en-US" dirty="0" smtClean="0"/>
              <a:t>Influence of social context on behavior can be mediated by physiologic changes that occur in response to environmental stimuli (epigenetic regulation, neurological development)</a:t>
            </a:r>
          </a:p>
          <a:p>
            <a:pPr lvl="1"/>
            <a:r>
              <a:rPr lang="en-US" dirty="0" smtClean="0"/>
              <a:t>The biological embedding implies that environmental causes may be relevant at developmentally </a:t>
            </a:r>
            <a:r>
              <a:rPr lang="en-US" dirty="0"/>
              <a:t>specific </a:t>
            </a:r>
            <a:r>
              <a:rPr lang="en-US" dirty="0" smtClean="0"/>
              <a:t>ages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28</a:t>
            </a:fld>
            <a:endParaRPr lang="en-US"/>
          </a:p>
        </p:txBody>
      </p:sp>
    </p:spTree>
    <p:extLst>
      <p:ext uri="{BB962C8B-B14F-4D97-AF65-F5344CB8AC3E}">
        <p14:creationId xmlns:p14="http://schemas.microsoft.com/office/powerpoint/2010/main" val="6544928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6" name="Content Placeholder 5"/>
          <p:cNvSpPr>
            <a:spLocks noGrp="1"/>
          </p:cNvSpPr>
          <p:nvPr>
            <p:ph idx="1"/>
          </p:nvPr>
        </p:nvSpPr>
        <p:spPr/>
        <p:txBody>
          <a:bodyPr/>
          <a:lstStyle/>
          <a:p>
            <a:r>
              <a:rPr lang="en-US" dirty="0" smtClean="0"/>
              <a:t>Depletion of self-regulation by repeated exertions of self-control</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29</a:t>
            </a:fld>
            <a:endParaRPr lang="en-US"/>
          </a:p>
        </p:txBody>
      </p:sp>
    </p:spTree>
    <p:extLst>
      <p:ext uri="{BB962C8B-B14F-4D97-AF65-F5344CB8AC3E}">
        <p14:creationId xmlns:p14="http://schemas.microsoft.com/office/powerpoint/2010/main" val="4055591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Mechanisms</a:t>
            </a:r>
            <a:endParaRPr lang="en-US" dirty="0"/>
          </a:p>
        </p:txBody>
      </p:sp>
      <p:sp>
        <p:nvSpPr>
          <p:cNvPr id="3" name="Content Placeholder 2"/>
          <p:cNvSpPr>
            <a:spLocks noGrp="1"/>
          </p:cNvSpPr>
          <p:nvPr>
            <p:ph idx="1"/>
          </p:nvPr>
        </p:nvSpPr>
        <p:spPr/>
        <p:txBody>
          <a:bodyPr/>
          <a:lstStyle/>
          <a:p>
            <a:r>
              <a:rPr lang="en-US" sz="2800" dirty="0" smtClean="0"/>
              <a:t>Preliminaries</a:t>
            </a:r>
          </a:p>
          <a:p>
            <a:r>
              <a:rPr lang="en-US" sz="2800" dirty="0"/>
              <a:t>Where do genetics fit in?</a:t>
            </a:r>
          </a:p>
          <a:p>
            <a:r>
              <a:rPr lang="en-US" sz="2800" dirty="0" smtClean="0"/>
              <a:t>Behaviors</a:t>
            </a:r>
            <a:r>
              <a:rPr lang="en-US" sz="2800" dirty="0"/>
              <a:t>, including use of medical </a:t>
            </a:r>
            <a:r>
              <a:rPr lang="en-US" sz="2800" dirty="0" smtClean="0"/>
              <a:t>care</a:t>
            </a:r>
          </a:p>
          <a:p>
            <a:r>
              <a:rPr lang="en-US" sz="2800" dirty="0" smtClean="0"/>
              <a:t>Direct toxic exposures</a:t>
            </a:r>
          </a:p>
          <a:p>
            <a:r>
              <a:rPr lang="en-US" sz="2800" dirty="0" smtClean="0"/>
              <a:t>Stress mediated pathways</a:t>
            </a:r>
          </a:p>
          <a:p>
            <a:r>
              <a:rPr lang="en-US" sz="2800" dirty="0" smtClean="0"/>
              <a:t>Major controversies or uncertainties</a:t>
            </a:r>
          </a:p>
          <a:p>
            <a:pPr lvl="1"/>
            <a:r>
              <a:rPr lang="en-US" sz="2400" dirty="0" err="1"/>
              <a:t>Lifecourse</a:t>
            </a:r>
            <a:r>
              <a:rPr lang="en-US" sz="2400" dirty="0"/>
              <a:t>/sensitive periods</a:t>
            </a:r>
          </a:p>
          <a:p>
            <a:pPr lvl="1"/>
            <a:r>
              <a:rPr lang="en-US" sz="2400" dirty="0"/>
              <a:t>Qualitative interactions/dandelion vs orchid</a:t>
            </a:r>
          </a:p>
          <a:p>
            <a:pPr lvl="1"/>
            <a:r>
              <a:rPr lang="en-US" sz="2400" dirty="0"/>
              <a:t>Role of genetics</a:t>
            </a:r>
          </a:p>
          <a:p>
            <a:pPr marL="0" indent="0">
              <a:buNone/>
            </a:pPr>
            <a:endParaRPr lang="en-US" sz="2800" dirty="0" smtClean="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a:t>
            </a:fld>
            <a:endParaRPr lang="en-US"/>
          </a:p>
        </p:txBody>
      </p:sp>
    </p:spTree>
    <p:extLst>
      <p:ext uri="{BB962C8B-B14F-4D97-AF65-F5344CB8AC3E}">
        <p14:creationId xmlns:p14="http://schemas.microsoft.com/office/powerpoint/2010/main" val="1276884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Self-regulatory depletion- blood glucose influences self-regulation</a:t>
            </a:r>
            <a:endParaRPr lang="en-US" sz="4000" dirty="0"/>
          </a:p>
        </p:txBody>
      </p:sp>
      <p:sp>
        <p:nvSpPr>
          <p:cNvPr id="3" name="Content Placeholder 2"/>
          <p:cNvSpPr>
            <a:spLocks noGrp="1"/>
          </p:cNvSpPr>
          <p:nvPr>
            <p:ph idx="1"/>
          </p:nvPr>
        </p:nvSpPr>
        <p:spPr/>
        <p:txBody>
          <a:bodyPr/>
          <a:lstStyle/>
          <a:p>
            <a:r>
              <a:rPr lang="en-US" sz="2400" dirty="0" smtClean="0"/>
              <a:t>Self-regulation conceptualized as a “resource” depleted by making difficult decisions or resisting temptation</a:t>
            </a:r>
          </a:p>
          <a:p>
            <a:pPr lvl="1"/>
            <a:r>
              <a:rPr lang="en-US" sz="1800" dirty="0" smtClean="0"/>
              <a:t>Famous examples: Judges make more lenient parole decisions early in the morning and right after lunch (moral: bring your dissertation committee snacks)</a:t>
            </a:r>
          </a:p>
          <a:p>
            <a:pPr lvl="1"/>
            <a:r>
              <a:rPr lang="en-US" sz="1800" dirty="0" smtClean="0"/>
              <a:t>Exposing people to radishes and cookies and asking them to only eat the radishes led to reductions in amount of time spent in a subsequent problem solving task</a:t>
            </a:r>
          </a:p>
          <a:p>
            <a:pPr lvl="1"/>
            <a:r>
              <a:rPr lang="en-US" sz="1800" dirty="0" smtClean="0"/>
              <a:t>Giving people food (glucose) restores self-control (</a:t>
            </a:r>
            <a:r>
              <a:rPr lang="en-US" sz="1800" dirty="0" err="1" smtClean="0"/>
              <a:t>Gailliott</a:t>
            </a:r>
            <a:r>
              <a:rPr lang="en-US" sz="1800" dirty="0" smtClean="0"/>
              <a:t>)</a:t>
            </a:r>
          </a:p>
          <a:p>
            <a:pPr lvl="1"/>
            <a:r>
              <a:rPr lang="en-US" sz="1800" dirty="0" smtClean="0"/>
              <a:t>Meta-analysis shows persistence across task demands and subsequent displays of self-control</a:t>
            </a:r>
          </a:p>
          <a:p>
            <a:pPr lvl="1"/>
            <a:endParaRPr lang="en-US" sz="1600" dirty="0" smtClean="0"/>
          </a:p>
          <a:p>
            <a:endParaRPr lang="en-US" dirty="0" smtClean="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30</a:t>
            </a:fld>
            <a:endParaRPr lang="en-US"/>
          </a:p>
        </p:txBody>
      </p:sp>
    </p:spTree>
    <p:extLst>
      <p:ext uri="{BB962C8B-B14F-4D97-AF65-F5344CB8AC3E}">
        <p14:creationId xmlns:p14="http://schemas.microsoft.com/office/powerpoint/2010/main" val="601609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 y="5943241"/>
            <a:ext cx="9106560" cy="94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881" y="1624642"/>
            <a:ext cx="7804800" cy="4701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71041" y="597204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a:latin typeface="Arial" panose="020B0604020202020204" pitchFamily="34" charset="0"/>
              </a:rPr>
              <a:t>Shai Danziger et al. PNAS 2011;108:6889-6892</a:t>
            </a:r>
          </a:p>
        </p:txBody>
      </p:sp>
      <p:sp>
        <p:nvSpPr>
          <p:cNvPr id="3077" name="Text Box 5"/>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907">
                <a:latin typeface="Arial" panose="020B0604020202020204" pitchFamily="34" charset="0"/>
              </a:rPr>
              <a:t>©2011 by National Academy of Sciences</a:t>
            </a:r>
          </a:p>
        </p:txBody>
      </p:sp>
      <p:sp>
        <p:nvSpPr>
          <p:cNvPr id="2" name="Title 1"/>
          <p:cNvSpPr>
            <a:spLocks noGrp="1"/>
          </p:cNvSpPr>
          <p:nvPr>
            <p:ph type="title"/>
          </p:nvPr>
        </p:nvSpPr>
        <p:spPr>
          <a:xfrm>
            <a:off x="441360" y="304800"/>
            <a:ext cx="8229600" cy="1143000"/>
          </a:xfrm>
        </p:spPr>
        <p:txBody>
          <a:bodyPr/>
          <a:lstStyle/>
          <a:p>
            <a:r>
              <a:rPr lang="en-GB" altLang="en-US" sz="2800" dirty="0">
                <a:latin typeface="Arial" panose="020B0604020202020204" pitchFamily="34" charset="0"/>
              </a:rPr>
              <a:t>Proportion of rulings in </a:t>
            </a:r>
            <a:r>
              <a:rPr lang="en-GB" altLang="en-US" sz="2800" dirty="0" err="1">
                <a:latin typeface="Arial" panose="020B0604020202020204" pitchFamily="34" charset="0"/>
              </a:rPr>
              <a:t>favor</a:t>
            </a:r>
            <a:r>
              <a:rPr lang="en-GB" altLang="en-US" sz="2800" dirty="0">
                <a:latin typeface="Arial" panose="020B0604020202020204" pitchFamily="34" charset="0"/>
              </a:rPr>
              <a:t> of the prisoners by </a:t>
            </a:r>
            <a:r>
              <a:rPr lang="en-GB" altLang="en-US" sz="2800" dirty="0" smtClean="0">
                <a:latin typeface="Arial" panose="020B0604020202020204" pitchFamily="34" charset="0"/>
              </a:rPr>
              <a:t>order of decisions faced by the judge that day</a:t>
            </a:r>
            <a:endParaRPr lang="en-US" sz="3600" dirty="0"/>
          </a:p>
        </p:txBody>
      </p:sp>
    </p:spTree>
    <p:extLst>
      <p:ext uri="{BB962C8B-B14F-4D97-AF65-F5344CB8AC3E}">
        <p14:creationId xmlns:p14="http://schemas.microsoft.com/office/powerpoint/2010/main" val="36613481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Recent efforts </a:t>
            </a:r>
            <a:r>
              <a:rPr lang="en-US" sz="2800" dirty="0" smtClean="0"/>
              <a:t>seek to </a:t>
            </a:r>
            <a:r>
              <a:rPr lang="en-US" sz="2800" dirty="0"/>
              <a:t>identify differential neural activity after depletion of self-regulation</a:t>
            </a:r>
          </a:p>
        </p:txBody>
      </p:sp>
      <p:sp>
        <p:nvSpPr>
          <p:cNvPr id="3" name="Content Placeholder 2"/>
          <p:cNvSpPr>
            <a:spLocks noGrp="1"/>
          </p:cNvSpPr>
          <p:nvPr>
            <p:ph idx="1"/>
          </p:nvPr>
        </p:nvSpPr>
        <p:spPr/>
        <p:txBody>
          <a:bodyPr/>
          <a:lstStyle/>
          <a:p>
            <a:pPr marL="0" indent="0">
              <a:buNone/>
            </a:pPr>
            <a:r>
              <a:rPr lang="en-US" sz="2400" dirty="0" smtClean="0"/>
              <a:t>Increased reactivity in ventral striatum and differential functional connectivity between orbitofrontal cortex, inferior frontal gyrus.  Research preliminary.</a:t>
            </a:r>
            <a:endParaRPr lang="en-US" sz="2000" dirty="0" smtClean="0"/>
          </a:p>
          <a:p>
            <a:endParaRPr lang="en-US" dirty="0" smtClean="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32</a:t>
            </a:fld>
            <a:endParaRPr lang="en-US"/>
          </a:p>
        </p:txBody>
      </p:sp>
      <p:pic>
        <p:nvPicPr>
          <p:cNvPr id="5" name="Picture 4"/>
          <p:cNvPicPr>
            <a:picLocks noChangeAspect="1"/>
          </p:cNvPicPr>
          <p:nvPr/>
        </p:nvPicPr>
        <p:blipFill>
          <a:blip r:embed="rId2"/>
          <a:stretch>
            <a:fillRect/>
          </a:stretch>
        </p:blipFill>
        <p:spPr>
          <a:xfrm>
            <a:off x="513118" y="3394841"/>
            <a:ext cx="8117763" cy="3297938"/>
          </a:xfrm>
          <a:prstGeom prst="rect">
            <a:avLst/>
          </a:prstGeom>
        </p:spPr>
      </p:pic>
      <p:sp>
        <p:nvSpPr>
          <p:cNvPr id="6" name="TextBox 5"/>
          <p:cNvSpPr txBox="1"/>
          <p:nvPr/>
        </p:nvSpPr>
        <p:spPr>
          <a:xfrm>
            <a:off x="0" y="5947806"/>
            <a:ext cx="990600" cy="923330"/>
          </a:xfrm>
          <a:prstGeom prst="rect">
            <a:avLst/>
          </a:prstGeom>
          <a:noFill/>
        </p:spPr>
        <p:txBody>
          <a:bodyPr wrap="square" rtlCol="0">
            <a:spAutoFit/>
          </a:bodyPr>
          <a:lstStyle/>
          <a:p>
            <a:r>
              <a:rPr lang="en-US" dirty="0" smtClean="0"/>
              <a:t>Wagner et al 2015</a:t>
            </a:r>
            <a:endParaRPr lang="en-US" dirty="0"/>
          </a:p>
        </p:txBody>
      </p:sp>
    </p:spTree>
    <p:extLst>
      <p:ext uri="{BB962C8B-B14F-4D97-AF65-F5344CB8AC3E}">
        <p14:creationId xmlns:p14="http://schemas.microsoft.com/office/powerpoint/2010/main" val="1045760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6" name="Content Placeholder 5"/>
          <p:cNvSpPr>
            <a:spLocks noGrp="1"/>
          </p:cNvSpPr>
          <p:nvPr>
            <p:ph idx="1"/>
          </p:nvPr>
        </p:nvSpPr>
        <p:spPr/>
        <p:txBody>
          <a:bodyPr/>
          <a:lstStyle/>
          <a:p>
            <a:r>
              <a:rPr lang="en-US" dirty="0"/>
              <a:t>Epigenetic </a:t>
            </a:r>
            <a:r>
              <a:rPr lang="en-US" dirty="0" smtClean="0"/>
              <a:t>modifications provide a possible physiologic mechanism linking parental behaviors to individual behaviors and health outcomes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33</a:t>
            </a:fld>
            <a:endParaRPr lang="en-US"/>
          </a:p>
        </p:txBody>
      </p:sp>
    </p:spTree>
    <p:extLst>
      <p:ext uri="{BB962C8B-B14F-4D97-AF65-F5344CB8AC3E}">
        <p14:creationId xmlns:p14="http://schemas.microsoft.com/office/powerpoint/2010/main" val="1675324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ln w="12700">
            <a:noFill/>
            <a:miter lim="800000"/>
            <a:headEnd/>
            <a:tailEnd/>
          </a:ln>
        </p:spPr>
        <p:txBody>
          <a:bodyPr/>
          <a:lstStyle/>
          <a:p>
            <a:pPr eaLnBrk="1" hangingPunct="1"/>
            <a:r>
              <a:rPr lang="en-US" sz="3600" dirty="0" smtClean="0"/>
              <a:t>Epigenetic Modifications: Regulate Gene Expression</a:t>
            </a:r>
            <a:endParaRPr lang="en-US" dirty="0" smtClean="0"/>
          </a:p>
        </p:txBody>
      </p:sp>
      <p:sp>
        <p:nvSpPr>
          <p:cNvPr id="6147" name="Rectangle 3"/>
          <p:cNvSpPr>
            <a:spLocks noGrp="1" noChangeArrowheads="1"/>
          </p:cNvSpPr>
          <p:nvPr>
            <p:ph type="body" idx="4294967295"/>
          </p:nvPr>
        </p:nvSpPr>
        <p:spPr/>
        <p:txBody>
          <a:bodyPr/>
          <a:lstStyle/>
          <a:p>
            <a:pPr eaLnBrk="1" hangingPunct="1">
              <a:lnSpc>
                <a:spcPct val="80000"/>
              </a:lnSpc>
            </a:pPr>
            <a:r>
              <a:rPr lang="en-US" sz="2800" u="sng" dirty="0" smtClean="0"/>
              <a:t>Methylation</a:t>
            </a:r>
            <a:r>
              <a:rPr lang="en-US" sz="2800" dirty="0" smtClean="0"/>
              <a:t>: </a:t>
            </a:r>
            <a:r>
              <a:rPr lang="en-US" sz="2400" dirty="0" smtClean="0"/>
              <a:t>Attach a methyl (CH3) group to </a:t>
            </a:r>
            <a:r>
              <a:rPr lang="en-US" sz="2400" dirty="0" err="1" smtClean="0"/>
              <a:t>CpG</a:t>
            </a:r>
            <a:r>
              <a:rPr lang="en-US" sz="2400" dirty="0" smtClean="0"/>
              <a:t> </a:t>
            </a:r>
            <a:r>
              <a:rPr lang="en-US" sz="2400" dirty="0" err="1" smtClean="0"/>
              <a:t>dinucleotides</a:t>
            </a:r>
            <a:r>
              <a:rPr lang="en-US" sz="2400" dirty="0" smtClean="0"/>
              <a:t> in “islands”</a:t>
            </a:r>
          </a:p>
          <a:p>
            <a:pPr lvl="2" eaLnBrk="1" hangingPunct="1">
              <a:lnSpc>
                <a:spcPct val="80000"/>
              </a:lnSpc>
            </a:pPr>
            <a:r>
              <a:rPr lang="en-US" sz="2000" dirty="0" smtClean="0"/>
              <a:t>Catalyzed by DNA </a:t>
            </a:r>
            <a:r>
              <a:rPr lang="en-US" sz="2000" dirty="0" err="1" smtClean="0"/>
              <a:t>methyltransferase</a:t>
            </a:r>
            <a:r>
              <a:rPr lang="en-US" sz="2000" dirty="0" smtClean="0"/>
              <a:t>, which connects the methyl to a cytosine</a:t>
            </a:r>
          </a:p>
          <a:p>
            <a:pPr lvl="2" eaLnBrk="1" hangingPunct="1">
              <a:lnSpc>
                <a:spcPct val="80000"/>
              </a:lnSpc>
            </a:pPr>
            <a:r>
              <a:rPr lang="en-US" sz="2000" dirty="0" smtClean="0"/>
              <a:t>Changes the shape of the double helix, reducing binding or access of some proteins</a:t>
            </a:r>
          </a:p>
          <a:p>
            <a:pPr lvl="2" eaLnBrk="1" hangingPunct="1">
              <a:lnSpc>
                <a:spcPct val="80000"/>
              </a:lnSpc>
            </a:pPr>
            <a:r>
              <a:rPr lang="en-US" sz="2000" dirty="0" smtClean="0"/>
              <a:t>Reduces access of polymerase and silences expression</a:t>
            </a:r>
          </a:p>
          <a:p>
            <a:pPr lvl="2" eaLnBrk="1" hangingPunct="1">
              <a:lnSpc>
                <a:spcPct val="80000"/>
              </a:lnSpc>
            </a:pPr>
            <a:r>
              <a:rPr lang="en-US" sz="2000" dirty="0" smtClean="0"/>
              <a:t>Often </a:t>
            </a:r>
            <a:r>
              <a:rPr lang="en-US" sz="2000" dirty="0"/>
              <a:t>on a “promoter” region that controls extent of expression or tissue </a:t>
            </a:r>
            <a:r>
              <a:rPr lang="en-US" sz="2000" dirty="0" smtClean="0"/>
              <a:t>specificity</a:t>
            </a:r>
          </a:p>
          <a:p>
            <a:pPr eaLnBrk="1" hangingPunct="1">
              <a:lnSpc>
                <a:spcPct val="80000"/>
              </a:lnSpc>
            </a:pPr>
            <a:r>
              <a:rPr lang="en-US" sz="2800" u="sng" dirty="0"/>
              <a:t>Histone acetylation </a:t>
            </a:r>
            <a:r>
              <a:rPr lang="en-US" sz="2400" dirty="0"/>
              <a:t>enhances transcription while histone </a:t>
            </a:r>
            <a:r>
              <a:rPr lang="en-US" sz="2400" dirty="0" err="1"/>
              <a:t>deacetylation</a:t>
            </a:r>
            <a:r>
              <a:rPr lang="en-US" sz="2400" dirty="0"/>
              <a:t> represses transcription. </a:t>
            </a:r>
          </a:p>
          <a:p>
            <a:pPr eaLnBrk="1" hangingPunct="1">
              <a:lnSpc>
                <a:spcPct val="80000"/>
              </a:lnSpc>
            </a:pPr>
            <a:r>
              <a:rPr lang="en-US" sz="2400" dirty="0"/>
              <a:t>Epigenetic patterns change rapidly at a small number of developmentally specific ages</a:t>
            </a:r>
          </a:p>
          <a:p>
            <a:pPr eaLnBrk="1" hangingPunct="1">
              <a:lnSpc>
                <a:spcPct val="80000"/>
              </a:lnSpc>
            </a:pPr>
            <a:r>
              <a:rPr lang="en-US" sz="2400" dirty="0"/>
              <a:t>Methylation patterns can be maintained if the DNA is copied, and potentially persist </a:t>
            </a:r>
            <a:r>
              <a:rPr lang="en-US" sz="2400" dirty="0" smtClean="0"/>
              <a:t>throughout life and across </a:t>
            </a:r>
            <a:r>
              <a:rPr lang="en-US" sz="2400" dirty="0"/>
              <a:t>generations.</a:t>
            </a:r>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34</a:t>
            </a:fld>
            <a:endParaRPr lang="en-US"/>
          </a:p>
        </p:txBody>
      </p:sp>
    </p:spTree>
    <p:extLst>
      <p:ext uri="{BB962C8B-B14F-4D97-AF65-F5344CB8AC3E}">
        <p14:creationId xmlns:p14="http://schemas.microsoft.com/office/powerpoint/2010/main" val="14055613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ln w="12700">
            <a:noFill/>
            <a:miter lim="800000"/>
            <a:headEnd/>
            <a:tailEnd/>
          </a:ln>
        </p:spPr>
        <p:txBody>
          <a:bodyPr/>
          <a:lstStyle/>
          <a:p>
            <a:pPr eaLnBrk="1" hangingPunct="1"/>
            <a:r>
              <a:rPr lang="en-US" sz="3600" dirty="0" err="1" smtClean="0">
                <a:solidFill>
                  <a:srgbClr val="0070C0"/>
                </a:solidFill>
              </a:rPr>
              <a:t>Meaney</a:t>
            </a:r>
            <a:r>
              <a:rPr lang="en-US" sz="3600" dirty="0" smtClean="0">
                <a:solidFill>
                  <a:srgbClr val="0070C0"/>
                </a:solidFill>
              </a:rPr>
              <a:t> &amp; </a:t>
            </a:r>
            <a:r>
              <a:rPr lang="en-US" sz="3600" dirty="0" err="1" smtClean="0">
                <a:solidFill>
                  <a:srgbClr val="0070C0"/>
                </a:solidFill>
              </a:rPr>
              <a:t>Szyf</a:t>
            </a:r>
            <a:r>
              <a:rPr lang="en-US" sz="3600" dirty="0" smtClean="0">
                <a:solidFill>
                  <a:srgbClr val="0070C0"/>
                </a:solidFill>
              </a:rPr>
              <a:t>: Parent-offspring interactions shape epigenetic patterns</a:t>
            </a:r>
            <a:endParaRPr lang="en-US" dirty="0" smtClean="0">
              <a:solidFill>
                <a:srgbClr val="0070C0"/>
              </a:solidFill>
            </a:endParaRPr>
          </a:p>
        </p:txBody>
      </p:sp>
      <p:sp>
        <p:nvSpPr>
          <p:cNvPr id="9219" name="Rectangle 3"/>
          <p:cNvSpPr>
            <a:spLocks noGrp="1" noChangeArrowheads="1"/>
          </p:cNvSpPr>
          <p:nvPr>
            <p:ph type="body" idx="4294967295"/>
          </p:nvPr>
        </p:nvSpPr>
        <p:spPr>
          <a:xfrm>
            <a:off x="457200" y="1600200"/>
            <a:ext cx="8458200" cy="1981200"/>
          </a:xfrm>
        </p:spPr>
        <p:txBody>
          <a:bodyPr/>
          <a:lstStyle/>
          <a:p>
            <a:pPr marL="0" indent="0" eaLnBrk="1" hangingPunct="1">
              <a:buNone/>
            </a:pPr>
            <a:r>
              <a:rPr lang="en-US" dirty="0" smtClean="0"/>
              <a:t>Basic observation: rat pups handled postnatal days 1-5 have lower stress responses for the rest of their lives.</a:t>
            </a:r>
            <a:endParaRPr lang="en-US" sz="1600" dirty="0" smtClean="0"/>
          </a:p>
          <a:p>
            <a:pPr lvl="1" eaLnBrk="1" hangingPunct="1"/>
            <a:endParaRPr lang="en-US" sz="1600" dirty="0" smtClean="0"/>
          </a:p>
        </p:txBody>
      </p:sp>
      <p:pic>
        <p:nvPicPr>
          <p:cNvPr id="922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t="2376"/>
          <a:stretch>
            <a:fillRect/>
          </a:stretch>
        </p:blipFill>
        <p:spPr bwMode="auto">
          <a:xfrm>
            <a:off x="1219200" y="3101975"/>
            <a:ext cx="5703888"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35</a:t>
            </a:fld>
            <a:endParaRPr lang="en-US"/>
          </a:p>
        </p:txBody>
      </p:sp>
    </p:spTree>
    <p:extLst>
      <p:ext uri="{BB962C8B-B14F-4D97-AF65-F5344CB8AC3E}">
        <p14:creationId xmlns:p14="http://schemas.microsoft.com/office/powerpoint/2010/main" val="42080519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“Handled” rats – with more engaged maternal care - had better cognitive aging</a:t>
            </a:r>
            <a:endParaRPr lang="en-US" sz="3200" dirty="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36</a:t>
            </a:fld>
            <a:endParaRPr lang="en-US"/>
          </a:p>
        </p:txBody>
      </p:sp>
      <p:pic>
        <p:nvPicPr>
          <p:cNvPr id="6" name="Picture 5"/>
          <p:cNvPicPr>
            <a:picLocks noChangeAspect="1"/>
          </p:cNvPicPr>
          <p:nvPr/>
        </p:nvPicPr>
        <p:blipFill>
          <a:blip r:embed="rId2"/>
          <a:stretch>
            <a:fillRect/>
          </a:stretch>
        </p:blipFill>
        <p:spPr>
          <a:xfrm>
            <a:off x="1295400" y="1471231"/>
            <a:ext cx="5492630" cy="3490988"/>
          </a:xfrm>
          <a:prstGeom prst="rect">
            <a:avLst/>
          </a:prstGeom>
        </p:spPr>
      </p:pic>
      <p:sp>
        <p:nvSpPr>
          <p:cNvPr id="7" name="TextBox 6"/>
          <p:cNvSpPr txBox="1"/>
          <p:nvPr/>
        </p:nvSpPr>
        <p:spPr>
          <a:xfrm>
            <a:off x="300567" y="5015812"/>
            <a:ext cx="8542866" cy="1384995"/>
          </a:xfrm>
          <a:prstGeom prst="rect">
            <a:avLst/>
          </a:prstGeom>
          <a:noFill/>
        </p:spPr>
        <p:txBody>
          <a:bodyPr wrap="square" rtlCol="0">
            <a:spAutoFit/>
          </a:bodyPr>
          <a:lstStyle/>
          <a:p>
            <a:r>
              <a:rPr lang="en-US" sz="2800" dirty="0" smtClean="0"/>
              <a:t>At 24 months, significant differences in neuron density in hippocampal regions.</a:t>
            </a:r>
          </a:p>
          <a:p>
            <a:r>
              <a:rPr lang="en-US" sz="2800" dirty="0" smtClean="0"/>
              <a:t>-</a:t>
            </a:r>
            <a:r>
              <a:rPr lang="en-US" sz="2400" dirty="0" err="1" smtClean="0"/>
              <a:t>Meaney</a:t>
            </a:r>
            <a:r>
              <a:rPr lang="en-US" sz="2400" dirty="0" smtClean="0"/>
              <a:t>, </a:t>
            </a:r>
            <a:r>
              <a:rPr lang="en-US" sz="2400" dirty="0" err="1" smtClean="0"/>
              <a:t>Neurobio</a:t>
            </a:r>
            <a:r>
              <a:rPr lang="en-US" sz="2400" dirty="0" smtClean="0"/>
              <a:t> of Aging 1991</a:t>
            </a:r>
            <a:endParaRPr lang="en-US" sz="2400" dirty="0"/>
          </a:p>
        </p:txBody>
      </p:sp>
    </p:spTree>
    <p:extLst>
      <p:ext uri="{BB962C8B-B14F-4D97-AF65-F5344CB8AC3E}">
        <p14:creationId xmlns:p14="http://schemas.microsoft.com/office/powerpoint/2010/main" val="22259044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“Handled” rats – with more engaged maternal care - had better cognitive aging</a:t>
            </a:r>
            <a:endParaRPr lang="en-US" sz="3200" dirty="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37</a:t>
            </a:fld>
            <a:endParaRPr lang="en-US"/>
          </a:p>
        </p:txBody>
      </p:sp>
      <p:sp>
        <p:nvSpPr>
          <p:cNvPr id="7" name="TextBox 6"/>
          <p:cNvSpPr txBox="1"/>
          <p:nvPr/>
        </p:nvSpPr>
        <p:spPr>
          <a:xfrm>
            <a:off x="300567" y="5015812"/>
            <a:ext cx="8542866" cy="1384995"/>
          </a:xfrm>
          <a:prstGeom prst="rect">
            <a:avLst/>
          </a:prstGeom>
          <a:noFill/>
        </p:spPr>
        <p:txBody>
          <a:bodyPr wrap="square" rtlCol="0">
            <a:spAutoFit/>
          </a:bodyPr>
          <a:lstStyle/>
          <a:p>
            <a:r>
              <a:rPr lang="en-US" sz="2800" dirty="0" smtClean="0"/>
              <a:t>Better stress recovery (per cortisol) and better memory (faster swim to landing).</a:t>
            </a:r>
          </a:p>
          <a:p>
            <a:r>
              <a:rPr lang="en-US" sz="2800" dirty="0" smtClean="0"/>
              <a:t>-</a:t>
            </a:r>
            <a:r>
              <a:rPr lang="en-US" sz="2400" dirty="0" err="1" smtClean="0"/>
              <a:t>Meaney</a:t>
            </a:r>
            <a:r>
              <a:rPr lang="en-US" sz="2400" dirty="0" smtClean="0"/>
              <a:t>, </a:t>
            </a:r>
            <a:r>
              <a:rPr lang="en-US" sz="2400" dirty="0" err="1" smtClean="0"/>
              <a:t>Neurobio</a:t>
            </a:r>
            <a:r>
              <a:rPr lang="en-US" sz="2400" dirty="0" smtClean="0"/>
              <a:t> of Aging 1991</a:t>
            </a:r>
            <a:endParaRPr lang="en-US" sz="2400" dirty="0"/>
          </a:p>
        </p:txBody>
      </p:sp>
      <p:pic>
        <p:nvPicPr>
          <p:cNvPr id="5" name="Picture 4"/>
          <p:cNvPicPr>
            <a:picLocks noChangeAspect="1"/>
          </p:cNvPicPr>
          <p:nvPr/>
        </p:nvPicPr>
        <p:blipFill>
          <a:blip r:embed="rId2"/>
          <a:stretch>
            <a:fillRect/>
          </a:stretch>
        </p:blipFill>
        <p:spPr>
          <a:xfrm>
            <a:off x="300567" y="1676400"/>
            <a:ext cx="5606513" cy="2778750"/>
          </a:xfrm>
          <a:prstGeom prst="rect">
            <a:avLst/>
          </a:prstGeom>
        </p:spPr>
      </p:pic>
    </p:spTree>
    <p:extLst>
      <p:ext uri="{BB962C8B-B14F-4D97-AF65-F5344CB8AC3E}">
        <p14:creationId xmlns:p14="http://schemas.microsoft.com/office/powerpoint/2010/main" val="32980163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“Handled” rats – with more engaged maternal care - had better cognitive aging</a:t>
            </a:r>
            <a:endParaRPr lang="en-US" sz="3200" dirty="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38</a:t>
            </a:fld>
            <a:endParaRPr lang="en-US"/>
          </a:p>
        </p:txBody>
      </p:sp>
      <p:sp>
        <p:nvSpPr>
          <p:cNvPr id="7" name="TextBox 6"/>
          <p:cNvSpPr txBox="1"/>
          <p:nvPr/>
        </p:nvSpPr>
        <p:spPr>
          <a:xfrm>
            <a:off x="300567" y="5015812"/>
            <a:ext cx="8542866" cy="1384995"/>
          </a:xfrm>
          <a:prstGeom prst="rect">
            <a:avLst/>
          </a:prstGeom>
          <a:noFill/>
        </p:spPr>
        <p:txBody>
          <a:bodyPr wrap="square" rtlCol="0">
            <a:spAutoFit/>
          </a:bodyPr>
          <a:lstStyle/>
          <a:p>
            <a:r>
              <a:rPr lang="en-US" sz="2800" dirty="0" smtClean="0"/>
              <a:t>Better stress recovery (per cortisol) and better memory (faster swim to landing).</a:t>
            </a:r>
          </a:p>
          <a:p>
            <a:r>
              <a:rPr lang="en-US" sz="2800" dirty="0" smtClean="0"/>
              <a:t>-</a:t>
            </a:r>
            <a:r>
              <a:rPr lang="en-US" sz="2400" dirty="0" err="1" smtClean="0"/>
              <a:t>Meaney</a:t>
            </a:r>
            <a:r>
              <a:rPr lang="en-US" sz="2400" dirty="0" smtClean="0"/>
              <a:t>, </a:t>
            </a:r>
            <a:r>
              <a:rPr lang="en-US" sz="2400" dirty="0" err="1" smtClean="0"/>
              <a:t>Neurobio</a:t>
            </a:r>
            <a:r>
              <a:rPr lang="en-US" sz="2400" dirty="0" smtClean="0"/>
              <a:t> of Aging 1991</a:t>
            </a:r>
            <a:endParaRPr lang="en-US" sz="2400" dirty="0"/>
          </a:p>
        </p:txBody>
      </p:sp>
      <p:pic>
        <p:nvPicPr>
          <p:cNvPr id="5" name="Picture 4"/>
          <p:cNvPicPr>
            <a:picLocks noChangeAspect="1"/>
          </p:cNvPicPr>
          <p:nvPr/>
        </p:nvPicPr>
        <p:blipFill>
          <a:blip r:embed="rId2"/>
          <a:stretch>
            <a:fillRect/>
          </a:stretch>
        </p:blipFill>
        <p:spPr>
          <a:xfrm>
            <a:off x="300567" y="1676400"/>
            <a:ext cx="5606513" cy="2778750"/>
          </a:xfrm>
          <a:prstGeom prst="rect">
            <a:avLst/>
          </a:prstGeom>
        </p:spPr>
      </p:pic>
      <p:pic>
        <p:nvPicPr>
          <p:cNvPr id="4" name="Picture 3"/>
          <p:cNvPicPr>
            <a:picLocks noChangeAspect="1"/>
          </p:cNvPicPr>
          <p:nvPr/>
        </p:nvPicPr>
        <p:blipFill>
          <a:blip r:embed="rId3"/>
          <a:stretch>
            <a:fillRect/>
          </a:stretch>
        </p:blipFill>
        <p:spPr>
          <a:xfrm>
            <a:off x="3266121" y="2390624"/>
            <a:ext cx="5577312" cy="2625188"/>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51512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ln w="12700">
            <a:noFill/>
            <a:miter lim="800000"/>
            <a:headEnd/>
            <a:tailEnd/>
          </a:ln>
        </p:spPr>
        <p:txBody>
          <a:bodyPr/>
          <a:lstStyle/>
          <a:p>
            <a:pPr eaLnBrk="1" hangingPunct="1"/>
            <a:r>
              <a:rPr lang="en-US" sz="3600" dirty="0" smtClean="0"/>
              <a:t>Epigenetic changes are a mechanism for enduring behavioral differences</a:t>
            </a:r>
            <a:endParaRPr lang="en-US" dirty="0" smtClean="0"/>
          </a:p>
        </p:txBody>
      </p:sp>
      <p:sp>
        <p:nvSpPr>
          <p:cNvPr id="10243" name="Rectangle 3"/>
          <p:cNvSpPr>
            <a:spLocks noGrp="1" noChangeArrowheads="1"/>
          </p:cNvSpPr>
          <p:nvPr>
            <p:ph type="body" idx="4294967295"/>
          </p:nvPr>
        </p:nvSpPr>
        <p:spPr>
          <a:xfrm>
            <a:off x="457200" y="1600200"/>
            <a:ext cx="8229600" cy="4495800"/>
          </a:xfrm>
        </p:spPr>
        <p:txBody>
          <a:bodyPr/>
          <a:lstStyle/>
          <a:p>
            <a:pPr eaLnBrk="1" hangingPunct="1">
              <a:lnSpc>
                <a:spcPct val="90000"/>
              </a:lnSpc>
            </a:pPr>
            <a:r>
              <a:rPr lang="en-US" dirty="0" smtClean="0"/>
              <a:t>First finding: mediated by maternal behavior (arch-backed nursing, licking and grooming)</a:t>
            </a:r>
          </a:p>
          <a:p>
            <a:pPr lvl="1" eaLnBrk="1" hangingPunct="1">
              <a:lnSpc>
                <a:spcPct val="90000"/>
              </a:lnSpc>
            </a:pPr>
            <a:r>
              <a:rPr lang="en-US" sz="2400" dirty="0" smtClean="0"/>
              <a:t>Directly observed changes in maternal behavior after handling</a:t>
            </a:r>
          </a:p>
          <a:p>
            <a:pPr lvl="1" eaLnBrk="1" hangingPunct="1">
              <a:lnSpc>
                <a:spcPct val="90000"/>
              </a:lnSpc>
            </a:pPr>
            <a:r>
              <a:rPr lang="en-US" sz="2400" dirty="0" smtClean="0"/>
              <a:t>After handling, such changes in maternal behavior predict outcomes</a:t>
            </a:r>
          </a:p>
          <a:p>
            <a:pPr lvl="1" eaLnBrk="1" hangingPunct="1">
              <a:lnSpc>
                <a:spcPct val="90000"/>
              </a:lnSpc>
            </a:pPr>
            <a:r>
              <a:rPr lang="en-US" sz="2400" dirty="0" smtClean="0"/>
              <a:t>Showed that natural variations in maternal behavior predicted same outcomes </a:t>
            </a:r>
          </a:p>
          <a:p>
            <a:pPr lvl="1" eaLnBrk="1" hangingPunct="1">
              <a:lnSpc>
                <a:spcPct val="90000"/>
              </a:lnSpc>
            </a:pPr>
            <a:r>
              <a:rPr lang="en-US" sz="2400" dirty="0" smtClean="0"/>
              <a:t>Cross-fostering of pups to high or low LG mothers produced same patterns</a:t>
            </a:r>
          </a:p>
          <a:p>
            <a:pPr lvl="1" eaLnBrk="1" hangingPunct="1">
              <a:lnSpc>
                <a:spcPct val="90000"/>
              </a:lnSpc>
            </a:pPr>
            <a:endParaRPr lang="en-US" sz="1400" dirty="0" smtClean="0"/>
          </a:p>
          <a:p>
            <a:pPr lvl="1" eaLnBrk="1" hangingPunct="1">
              <a:lnSpc>
                <a:spcPct val="90000"/>
              </a:lnSpc>
            </a:pPr>
            <a:endParaRPr lang="en-US" sz="1600" dirty="0" smtClean="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39</a:t>
            </a:fld>
            <a:endParaRPr lang="en-US"/>
          </a:p>
        </p:txBody>
      </p:sp>
    </p:spTree>
    <p:extLst>
      <p:ext uri="{BB962C8B-B14F-4D97-AF65-F5344CB8AC3E}">
        <p14:creationId xmlns:p14="http://schemas.microsoft.com/office/powerpoint/2010/main" val="1959086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Mechanisms</a:t>
            </a:r>
            <a:endParaRPr lang="en-US" dirty="0"/>
          </a:p>
        </p:txBody>
      </p:sp>
      <p:sp>
        <p:nvSpPr>
          <p:cNvPr id="3" name="Content Placeholder 2"/>
          <p:cNvSpPr>
            <a:spLocks noGrp="1"/>
          </p:cNvSpPr>
          <p:nvPr>
            <p:ph idx="1"/>
          </p:nvPr>
        </p:nvSpPr>
        <p:spPr/>
        <p:txBody>
          <a:bodyPr/>
          <a:lstStyle/>
          <a:p>
            <a:r>
              <a:rPr lang="en-US" sz="2800" b="1" dirty="0" smtClean="0">
                <a:solidFill>
                  <a:srgbClr val="FF0000"/>
                </a:solidFill>
              </a:rPr>
              <a:t>Preliminaries</a:t>
            </a:r>
          </a:p>
          <a:p>
            <a:pPr lvl="1"/>
            <a:r>
              <a:rPr lang="en-US" sz="2400" dirty="0" smtClean="0"/>
              <a:t>What this lecture is </a:t>
            </a:r>
            <a:r>
              <a:rPr lang="en-US" sz="2400" i="1" dirty="0" smtClean="0"/>
              <a:t>not</a:t>
            </a:r>
            <a:r>
              <a:rPr lang="en-US" sz="2400" dirty="0" smtClean="0"/>
              <a:t> about</a:t>
            </a:r>
          </a:p>
          <a:p>
            <a:pPr lvl="1"/>
            <a:r>
              <a:rPr lang="en-US" sz="2400" dirty="0" smtClean="0"/>
              <a:t>Why </a:t>
            </a:r>
            <a:r>
              <a:rPr lang="en-US" sz="2400" dirty="0"/>
              <a:t>care about the biology?</a:t>
            </a:r>
          </a:p>
          <a:p>
            <a:pPr lvl="1"/>
            <a:r>
              <a:rPr lang="en-US" sz="2400" dirty="0" smtClean="0"/>
              <a:t>Embodiment</a:t>
            </a:r>
          </a:p>
          <a:p>
            <a:pPr lvl="1"/>
            <a:r>
              <a:rPr lang="en-US" sz="2400" dirty="0" smtClean="0"/>
              <a:t>Pathways</a:t>
            </a:r>
          </a:p>
          <a:p>
            <a:pPr lvl="1"/>
            <a:r>
              <a:rPr lang="en-US" sz="2400" dirty="0" smtClean="0"/>
              <a:t>Sensitive/critical periods</a:t>
            </a:r>
          </a:p>
          <a:p>
            <a:pPr lvl="1"/>
            <a:r>
              <a:rPr lang="en-US" sz="2400" dirty="0" smtClean="0"/>
              <a:t>Where do genetics fit in?</a:t>
            </a:r>
          </a:p>
          <a:p>
            <a:pPr marL="457200" lvl="1" indent="0">
              <a:buNone/>
            </a:pPr>
            <a:endParaRPr lang="en-US" sz="2400" dirty="0" smtClean="0"/>
          </a:p>
          <a:p>
            <a:pPr lvl="1"/>
            <a:endParaRPr lang="en-US" sz="2400" dirty="0" smtClean="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4</a:t>
            </a:fld>
            <a:endParaRPr lang="en-US"/>
          </a:p>
        </p:txBody>
      </p:sp>
    </p:spTree>
    <p:extLst>
      <p:ext uri="{BB962C8B-B14F-4D97-AF65-F5344CB8AC3E}">
        <p14:creationId xmlns:p14="http://schemas.microsoft.com/office/powerpoint/2010/main" val="26262341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ln w="12700">
            <a:noFill/>
            <a:miter lim="800000"/>
            <a:headEnd/>
            <a:tailEnd/>
          </a:ln>
        </p:spPr>
        <p:txBody>
          <a:bodyPr/>
          <a:lstStyle/>
          <a:p>
            <a:pPr eaLnBrk="1" hangingPunct="1"/>
            <a:r>
              <a:rPr lang="en-US" sz="3600" dirty="0"/>
              <a:t>Epigenetic changes are a mechanism for enduring behavioral differences</a:t>
            </a:r>
            <a:endParaRPr lang="en-US" dirty="0" smtClean="0"/>
          </a:p>
        </p:txBody>
      </p:sp>
      <p:sp>
        <p:nvSpPr>
          <p:cNvPr id="11267" name="Rectangle 3"/>
          <p:cNvSpPr>
            <a:spLocks noGrp="1" noChangeArrowheads="1"/>
          </p:cNvSpPr>
          <p:nvPr>
            <p:ph type="body" idx="4294967295"/>
          </p:nvPr>
        </p:nvSpPr>
        <p:spPr>
          <a:xfrm>
            <a:off x="457200" y="1600200"/>
            <a:ext cx="8229600" cy="4495800"/>
          </a:xfrm>
        </p:spPr>
        <p:txBody>
          <a:bodyPr/>
          <a:lstStyle/>
          <a:p>
            <a:pPr eaLnBrk="1" hangingPunct="1"/>
            <a:r>
              <a:rPr lang="en-US" sz="2800" dirty="0" smtClean="0"/>
              <a:t>Mediated by hippocampal glucocorticoid receptor expression and negative feedback </a:t>
            </a:r>
          </a:p>
          <a:p>
            <a:pPr lvl="1" eaLnBrk="1" hangingPunct="1"/>
            <a:r>
              <a:rPr lang="en-US" sz="2400" dirty="0" smtClean="0"/>
              <a:t>The adult offspring of high- compared with low-LG-ABN mothers show increased hippocampal GR expression and enhanced glucocorticoid feedback sensitivity</a:t>
            </a:r>
          </a:p>
          <a:p>
            <a:pPr lvl="1" eaLnBrk="1" hangingPunct="1"/>
            <a:r>
              <a:rPr lang="en-US" sz="2400" dirty="0" smtClean="0"/>
              <a:t>Eliminating the difference in hippocampal GR levels abolishes the effects of early experience on HPA responses to stress in adulthood</a:t>
            </a:r>
            <a:endParaRPr lang="en-US" sz="2000" dirty="0" smtClean="0"/>
          </a:p>
          <a:p>
            <a:pPr lvl="1" eaLnBrk="1" hangingPunct="1"/>
            <a:endParaRPr lang="en-US" sz="1200" dirty="0" smtClean="0"/>
          </a:p>
          <a:p>
            <a:pPr lvl="1" eaLnBrk="1" hangingPunct="1"/>
            <a:endParaRPr lang="en-US" sz="1400" dirty="0" smtClean="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40</a:t>
            </a:fld>
            <a:endParaRPr lang="en-US"/>
          </a:p>
        </p:txBody>
      </p:sp>
    </p:spTree>
    <p:extLst>
      <p:ext uri="{BB962C8B-B14F-4D97-AF65-F5344CB8AC3E}">
        <p14:creationId xmlns:p14="http://schemas.microsoft.com/office/powerpoint/2010/main" val="3181950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ln w="12700">
            <a:noFill/>
            <a:miter lim="800000"/>
            <a:headEnd/>
            <a:tailEnd/>
          </a:ln>
        </p:spPr>
        <p:txBody>
          <a:bodyPr/>
          <a:lstStyle/>
          <a:p>
            <a:pPr eaLnBrk="1" hangingPunct="1"/>
            <a:r>
              <a:rPr lang="en-US" sz="3600" dirty="0">
                <a:solidFill>
                  <a:srgbClr val="0070C0"/>
                </a:solidFill>
              </a:rPr>
              <a:t>Epigenetic changes are a mechanism for enduring behavioral differences</a:t>
            </a:r>
            <a:endParaRPr lang="en-US" sz="3600" dirty="0" smtClean="0">
              <a:solidFill>
                <a:srgbClr val="0070C0"/>
              </a:solidFill>
            </a:endParaRPr>
          </a:p>
        </p:txBody>
      </p:sp>
      <p:sp>
        <p:nvSpPr>
          <p:cNvPr id="12291" name="Rectangle 3"/>
          <p:cNvSpPr>
            <a:spLocks noGrp="1" noChangeArrowheads="1"/>
          </p:cNvSpPr>
          <p:nvPr>
            <p:ph type="body" idx="4294967295"/>
          </p:nvPr>
        </p:nvSpPr>
        <p:spPr>
          <a:xfrm>
            <a:off x="457200" y="1600200"/>
            <a:ext cx="8229600" cy="4495800"/>
          </a:xfrm>
        </p:spPr>
        <p:txBody>
          <a:bodyPr/>
          <a:lstStyle/>
          <a:p>
            <a:pPr eaLnBrk="1" hangingPunct="1"/>
            <a:r>
              <a:rPr lang="en-US" dirty="0" smtClean="0"/>
              <a:t>How does maternal care influence GR expression for offspring’s whole life?</a:t>
            </a:r>
          </a:p>
          <a:p>
            <a:pPr lvl="1" eaLnBrk="1" hangingPunct="1"/>
            <a:r>
              <a:rPr lang="en-US" sz="2400" dirty="0" smtClean="0"/>
              <a:t>Maternal care </a:t>
            </a:r>
            <a:r>
              <a:rPr lang="en-US" sz="2400" dirty="0" smtClean="0">
                <a:sym typeface="Wingdings" pitchFamily="2" charset="2"/>
              </a:rPr>
              <a:t> serotonin in pup</a:t>
            </a:r>
          </a:p>
          <a:p>
            <a:pPr lvl="1" eaLnBrk="1" hangingPunct="1"/>
            <a:r>
              <a:rPr lang="en-US" sz="2400" dirty="0" smtClean="0">
                <a:sym typeface="Wingdings" pitchFamily="2" charset="2"/>
              </a:rPr>
              <a:t>Serotonin  NGFI-A expression</a:t>
            </a:r>
          </a:p>
          <a:p>
            <a:pPr lvl="1" eaLnBrk="1" hangingPunct="1"/>
            <a:r>
              <a:rPr lang="en-US" sz="2400" dirty="0" smtClean="0">
                <a:sym typeface="Wingdings" pitchFamily="2" charset="2"/>
              </a:rPr>
              <a:t>NGFI-A binds to promoter for GR gene (I</a:t>
            </a:r>
            <a:r>
              <a:rPr lang="en-US" sz="2400" baseline="-25000" dirty="0" smtClean="0">
                <a:sym typeface="Wingdings" pitchFamily="2" charset="2"/>
              </a:rPr>
              <a:t>7</a:t>
            </a:r>
            <a:r>
              <a:rPr lang="en-US" sz="2400" dirty="0" smtClean="0">
                <a:sym typeface="Wingdings" pitchFamily="2" charset="2"/>
              </a:rPr>
              <a:t>)</a:t>
            </a:r>
          </a:p>
          <a:p>
            <a:pPr lvl="1" eaLnBrk="1" hangingPunct="1"/>
            <a:r>
              <a:rPr lang="en-US" sz="2400" dirty="0" smtClean="0">
                <a:sym typeface="Wingdings" pitchFamily="2" charset="2"/>
              </a:rPr>
              <a:t>Post-natal day 1, methylated regardless of maternal care</a:t>
            </a:r>
          </a:p>
          <a:p>
            <a:pPr lvl="1" eaLnBrk="1" hangingPunct="1"/>
            <a:r>
              <a:rPr lang="en-US" sz="2400" dirty="0" smtClean="0">
                <a:sym typeface="Wingdings" pitchFamily="2" charset="2"/>
              </a:rPr>
              <a:t>Post-natal day 6, I</a:t>
            </a:r>
            <a:r>
              <a:rPr lang="en-US" sz="2400" baseline="-25000" dirty="0" smtClean="0">
                <a:sym typeface="Wingdings" pitchFamily="2" charset="2"/>
              </a:rPr>
              <a:t>7</a:t>
            </a:r>
            <a:r>
              <a:rPr lang="en-US" sz="2400" dirty="0" smtClean="0">
                <a:sym typeface="Wingdings" pitchFamily="2" charset="2"/>
              </a:rPr>
              <a:t> </a:t>
            </a:r>
            <a:r>
              <a:rPr lang="en-US" sz="2400" dirty="0" err="1" smtClean="0">
                <a:sym typeface="Wingdings" pitchFamily="2" charset="2"/>
              </a:rPr>
              <a:t>demethylated</a:t>
            </a:r>
            <a:r>
              <a:rPr lang="en-US" sz="2400" dirty="0" smtClean="0">
                <a:sym typeface="Wingdings" pitchFamily="2" charset="2"/>
              </a:rPr>
              <a:t> in licked/groomed pups </a:t>
            </a:r>
          </a:p>
          <a:p>
            <a:pPr lvl="1" eaLnBrk="1" hangingPunct="1"/>
            <a:r>
              <a:rPr lang="en-US" sz="2400" dirty="0" smtClean="0">
                <a:sym typeface="Wingdings" pitchFamily="2" charset="2"/>
              </a:rPr>
              <a:t>NGFI-A binding at critical period of demethylation creates access for the demethylase?</a:t>
            </a:r>
            <a:endParaRPr lang="en-US" sz="2400" dirty="0" smtClean="0"/>
          </a:p>
          <a:p>
            <a:pPr lvl="1" eaLnBrk="1" hangingPunct="1"/>
            <a:endParaRPr lang="en-US" sz="1400" dirty="0" smtClean="0"/>
          </a:p>
          <a:p>
            <a:pPr lvl="1" eaLnBrk="1" hangingPunct="1"/>
            <a:endParaRPr lang="en-US" sz="1600" dirty="0" smtClean="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41</a:t>
            </a:fld>
            <a:endParaRPr lang="en-US"/>
          </a:p>
        </p:txBody>
      </p:sp>
    </p:spTree>
    <p:extLst>
      <p:ext uri="{BB962C8B-B14F-4D97-AF65-F5344CB8AC3E}">
        <p14:creationId xmlns:p14="http://schemas.microsoft.com/office/powerpoint/2010/main" val="14576651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ln w="12700">
            <a:noFill/>
            <a:miter lim="800000"/>
            <a:headEnd/>
            <a:tailEnd/>
          </a:ln>
        </p:spPr>
        <p:txBody>
          <a:bodyPr/>
          <a:lstStyle/>
          <a:p>
            <a:pPr eaLnBrk="1" hangingPunct="1"/>
            <a:r>
              <a:rPr lang="en-US" dirty="0" smtClean="0">
                <a:solidFill>
                  <a:srgbClr val="0070C0"/>
                </a:solidFill>
              </a:rPr>
              <a:t>Why this is so powerful, if it’s true</a:t>
            </a:r>
          </a:p>
        </p:txBody>
      </p:sp>
      <p:sp>
        <p:nvSpPr>
          <p:cNvPr id="13315" name="Rectangle 3"/>
          <p:cNvSpPr>
            <a:spLocks noGrp="1" noChangeArrowheads="1"/>
          </p:cNvSpPr>
          <p:nvPr>
            <p:ph type="body" idx="4294967295"/>
          </p:nvPr>
        </p:nvSpPr>
        <p:spPr>
          <a:xfrm>
            <a:off x="457200" y="1600200"/>
            <a:ext cx="8229600" cy="4953000"/>
          </a:xfrm>
        </p:spPr>
        <p:txBody>
          <a:bodyPr/>
          <a:lstStyle/>
          <a:p>
            <a:pPr eaLnBrk="1" hangingPunct="1"/>
            <a:r>
              <a:rPr lang="en-US" sz="2400" dirty="0" smtClean="0"/>
              <a:t>Formerly thought almost no changes in methylation patterns after birth</a:t>
            </a:r>
          </a:p>
          <a:p>
            <a:pPr eaLnBrk="1" hangingPunct="1"/>
            <a:r>
              <a:rPr lang="en-US" sz="2400" dirty="0" smtClean="0"/>
              <a:t>Increasingly recognized as not true (studies in twins show greater </a:t>
            </a:r>
            <a:r>
              <a:rPr lang="en-US" sz="2400" dirty="0" smtClean="0"/>
              <a:t>divergence in methylation patterns </a:t>
            </a:r>
            <a:r>
              <a:rPr lang="en-US" sz="2400" dirty="0" smtClean="0"/>
              <a:t>in older twins), but epigenetic patterns are quite stable</a:t>
            </a:r>
          </a:p>
          <a:p>
            <a:pPr eaLnBrk="1" hangingPunct="1"/>
            <a:r>
              <a:rPr lang="en-US" sz="2400" dirty="0" smtClean="0"/>
              <a:t>Thus, this is a mechanism by which organism can respond to early life environment, and make changes to gene expression patterns that endure for a lifetime</a:t>
            </a:r>
          </a:p>
          <a:p>
            <a:pPr eaLnBrk="1" hangingPunct="1"/>
            <a:r>
              <a:rPr lang="en-US" sz="2400" dirty="0" smtClean="0"/>
              <a:t>Changing fundamental feature of rat-behavior</a:t>
            </a:r>
          </a:p>
          <a:p>
            <a:pPr lvl="1" eaLnBrk="1" hangingPunct="1"/>
            <a:endParaRPr lang="en-US" dirty="0" smtClean="0"/>
          </a:p>
          <a:p>
            <a:pPr lvl="1" eaLnBrk="1" hangingPunct="1"/>
            <a:endParaRPr lang="en-US" sz="1600" dirty="0" smtClean="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42</a:t>
            </a:fld>
            <a:endParaRPr lang="en-US"/>
          </a:p>
        </p:txBody>
      </p:sp>
    </p:spTree>
    <p:extLst>
      <p:ext uri="{BB962C8B-B14F-4D97-AF65-F5344CB8AC3E}">
        <p14:creationId xmlns:p14="http://schemas.microsoft.com/office/powerpoint/2010/main" val="13100870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ln w="12700">
            <a:noFill/>
            <a:miter lim="800000"/>
            <a:headEnd/>
            <a:tailEnd/>
          </a:ln>
        </p:spPr>
        <p:txBody>
          <a:bodyPr/>
          <a:lstStyle/>
          <a:p>
            <a:pPr eaLnBrk="1" hangingPunct="1"/>
            <a:r>
              <a:rPr lang="en-US" smtClean="0">
                <a:solidFill>
                  <a:srgbClr val="0070C0"/>
                </a:solidFill>
              </a:rPr>
              <a:t>Does it translate to humans?</a:t>
            </a:r>
          </a:p>
        </p:txBody>
      </p:sp>
      <p:sp>
        <p:nvSpPr>
          <p:cNvPr id="14339" name="Rectangle 3"/>
          <p:cNvSpPr>
            <a:spLocks noGrp="1" noChangeArrowheads="1"/>
          </p:cNvSpPr>
          <p:nvPr>
            <p:ph type="body" idx="4294967295"/>
          </p:nvPr>
        </p:nvSpPr>
        <p:spPr>
          <a:xfrm>
            <a:off x="457200" y="1600200"/>
            <a:ext cx="8229600" cy="4495800"/>
          </a:xfrm>
        </p:spPr>
        <p:txBody>
          <a:bodyPr/>
          <a:lstStyle/>
          <a:p>
            <a:pPr eaLnBrk="1" hangingPunct="1"/>
            <a:r>
              <a:rPr lang="en-US" dirty="0" smtClean="0"/>
              <a:t>What is the human parallel for postnatal day 1-5 licking and grooming?</a:t>
            </a:r>
          </a:p>
          <a:p>
            <a:pPr eaLnBrk="1" hangingPunct="1"/>
            <a:r>
              <a:rPr lang="en-US" dirty="0" smtClean="0"/>
              <a:t>Is this just a specific case of a general model, i.e. other exposures may induce epigenetic modifications of other genes and lead to fundamental behavioral changes?</a:t>
            </a:r>
            <a:endParaRPr lang="en-US" sz="2800" dirty="0" smtClean="0"/>
          </a:p>
          <a:p>
            <a:pPr lvl="1" eaLnBrk="1" hangingPunct="1"/>
            <a:endParaRPr lang="en-US" sz="1400" dirty="0" smtClean="0"/>
          </a:p>
          <a:p>
            <a:pPr lvl="1" eaLnBrk="1" hangingPunct="1"/>
            <a:endParaRPr lang="en-US" sz="1600" dirty="0" smtClean="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43</a:t>
            </a:fld>
            <a:endParaRPr lang="en-US"/>
          </a:p>
        </p:txBody>
      </p:sp>
    </p:spTree>
    <p:extLst>
      <p:ext uri="{BB962C8B-B14F-4D97-AF65-F5344CB8AC3E}">
        <p14:creationId xmlns:p14="http://schemas.microsoft.com/office/powerpoint/2010/main" val="14070945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ln w="12700">
            <a:noFill/>
            <a:miter lim="800000"/>
            <a:headEnd/>
            <a:tailEnd/>
          </a:ln>
        </p:spPr>
        <p:txBody>
          <a:bodyPr/>
          <a:lstStyle/>
          <a:p>
            <a:pPr eaLnBrk="1" hangingPunct="1"/>
            <a:r>
              <a:rPr lang="en-US" smtClean="0">
                <a:solidFill>
                  <a:srgbClr val="0070C0"/>
                </a:solidFill>
              </a:rPr>
              <a:t>Does it translate to humans?</a:t>
            </a:r>
          </a:p>
        </p:txBody>
      </p:sp>
      <p:pic>
        <p:nvPicPr>
          <p:cNvPr id="1536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447800"/>
            <a:ext cx="61912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Rectangle 5"/>
          <p:cNvSpPr>
            <a:spLocks noChangeArrowheads="1"/>
          </p:cNvSpPr>
          <p:nvPr/>
        </p:nvSpPr>
        <p:spPr bwMode="auto">
          <a:xfrm>
            <a:off x="228600" y="4989513"/>
            <a:ext cx="8915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000" dirty="0"/>
              <a:t>Mean /</a:t>
            </a:r>
            <a:r>
              <a:rPr lang="en-US" sz="2000" dirty="0" err="1"/>
              <a:t>s.e.m</a:t>
            </a:r>
            <a:r>
              <a:rPr lang="en-US" sz="2000" dirty="0"/>
              <a:t>. expression levels of glucocorticoid receptor (GR) mRNA (</a:t>
            </a:r>
            <a:r>
              <a:rPr lang="en-US" sz="2000" b="1" dirty="0"/>
              <a:t>a</a:t>
            </a:r>
            <a:r>
              <a:rPr lang="en-US" sz="2000" dirty="0"/>
              <a:t>) and glucocorticoid receptor 1</a:t>
            </a:r>
            <a:r>
              <a:rPr lang="en-US" sz="2000" baseline="-30000" dirty="0"/>
              <a:t>F</a:t>
            </a:r>
            <a:r>
              <a:rPr lang="en-US" sz="2000" dirty="0"/>
              <a:t> (GR1</a:t>
            </a:r>
            <a:r>
              <a:rPr lang="en-US" sz="2000" baseline="-30000" dirty="0"/>
              <a:t>F</a:t>
            </a:r>
            <a:r>
              <a:rPr lang="en-US" sz="2000" dirty="0"/>
              <a:t>) in 12 suicide victims with a history of childhood abuse, 12 </a:t>
            </a:r>
            <a:r>
              <a:rPr lang="en-US" sz="2000" dirty="0" err="1"/>
              <a:t>nonabused</a:t>
            </a:r>
            <a:r>
              <a:rPr lang="en-US" sz="2000" dirty="0"/>
              <a:t> suicide victims and 12 control subjects (</a:t>
            </a:r>
            <a:r>
              <a:rPr lang="en-US" sz="2000" b="1" dirty="0"/>
              <a:t>b</a:t>
            </a:r>
            <a:r>
              <a:rPr lang="en-US" sz="2000" dirty="0"/>
              <a:t>). </a:t>
            </a:r>
          </a:p>
          <a:p>
            <a:r>
              <a:rPr lang="en-US" sz="2000" baseline="30000" dirty="0"/>
              <a:t>*</a:t>
            </a:r>
            <a:r>
              <a:rPr lang="en-US" sz="2000" dirty="0"/>
              <a:t> indicates </a:t>
            </a:r>
            <a:r>
              <a:rPr lang="en-US" sz="2000" i="1" dirty="0"/>
              <a:t>P</a:t>
            </a:r>
            <a:r>
              <a:rPr lang="en-US" sz="2000" dirty="0"/>
              <a:t> &lt; 0.05; </a:t>
            </a:r>
            <a:r>
              <a:rPr lang="en-US" sz="2000" dirty="0" err="1"/>
              <a:t>n.s</a:t>
            </a:r>
            <a:r>
              <a:rPr lang="en-US" sz="2000" dirty="0"/>
              <a:t>. indicates not statistically significant. </a:t>
            </a:r>
          </a:p>
        </p:txBody>
      </p:sp>
      <p:sp>
        <p:nvSpPr>
          <p:cNvPr id="15365" name="AutoShape 6" descr="plusminus"/>
          <p:cNvSpPr>
            <a:spLocks noChangeAspect="1" noChangeArrowheads="1"/>
          </p:cNvSpPr>
          <p:nvPr/>
        </p:nvSpPr>
        <p:spPr bwMode="auto">
          <a:xfrm>
            <a:off x="-3657600" y="28733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6" name="Text Box 7"/>
          <p:cNvSpPr txBox="1">
            <a:spLocks noChangeArrowheads="1"/>
          </p:cNvSpPr>
          <p:nvPr/>
        </p:nvSpPr>
        <p:spPr bwMode="auto">
          <a:xfrm>
            <a:off x="4800600" y="6491288"/>
            <a:ext cx="412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McGowan, Nature Neuroscience, 2009</a:t>
            </a:r>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44</a:t>
            </a:fld>
            <a:endParaRPr lang="en-US"/>
          </a:p>
        </p:txBody>
      </p:sp>
    </p:spTree>
    <p:extLst>
      <p:ext uri="{BB962C8B-B14F-4D97-AF65-F5344CB8AC3E}">
        <p14:creationId xmlns:p14="http://schemas.microsoft.com/office/powerpoint/2010/main" val="36488137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sp>
        <p:nvSpPr>
          <p:cNvPr id="6" name="Content Placeholder 5"/>
          <p:cNvSpPr>
            <a:spLocks noGrp="1"/>
          </p:cNvSpPr>
          <p:nvPr>
            <p:ph idx="1"/>
          </p:nvPr>
        </p:nvSpPr>
        <p:spPr/>
        <p:txBody>
          <a:bodyPr/>
          <a:lstStyle/>
          <a:p>
            <a:r>
              <a:rPr lang="en-US" dirty="0" smtClean="0"/>
              <a:t>Early deprivation or trauma changes brain development and subsequent behavioral and health trajectories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45</a:t>
            </a:fld>
            <a:endParaRPr lang="en-US"/>
          </a:p>
        </p:txBody>
      </p:sp>
    </p:spTree>
    <p:extLst>
      <p:ext uri="{BB962C8B-B14F-4D97-AF65-F5344CB8AC3E}">
        <p14:creationId xmlns:p14="http://schemas.microsoft.com/office/powerpoint/2010/main" val="38818764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31682" y="2590800"/>
            <a:ext cx="4432300" cy="3302000"/>
          </a:xfrm>
          <a:prstGeom prst="rect">
            <a:avLst/>
          </a:prstGeom>
        </p:spPr>
      </p:pic>
      <p:sp>
        <p:nvSpPr>
          <p:cNvPr id="3" name="TextBox 2"/>
          <p:cNvSpPr txBox="1"/>
          <p:nvPr/>
        </p:nvSpPr>
        <p:spPr>
          <a:xfrm>
            <a:off x="105833" y="2971800"/>
            <a:ext cx="4008967" cy="1600200"/>
          </a:xfrm>
          <a:prstGeom prst="rect">
            <a:avLst/>
          </a:prstGeom>
        </p:spPr>
        <p:txBody>
          <a:bodyPr/>
          <a:lstStyle/>
          <a:p>
            <a:r>
              <a:rPr lang="en-US" sz="1600" i="0" baseline="0" dirty="0" smtClean="0">
                <a:latin typeface="Arial"/>
              </a:rPr>
              <a:t>Duration </a:t>
            </a:r>
            <a:r>
              <a:rPr lang="en-US" sz="1600" i="0" baseline="0" dirty="0">
                <a:latin typeface="Arial"/>
              </a:rPr>
              <a:t>of early adversity predicts hippocampal volume reduction (age and sex adjusted). Panel A: ICV corrected (± SEM). Panel B: </a:t>
            </a:r>
            <a:r>
              <a:rPr lang="en-US" sz="1600" i="0" baseline="0" dirty="0" err="1">
                <a:latin typeface="Arial"/>
              </a:rPr>
              <a:t>adjSTV</a:t>
            </a:r>
            <a:r>
              <a:rPr lang="en-US" sz="1600" i="0" baseline="0" dirty="0">
                <a:latin typeface="Arial"/>
              </a:rPr>
              <a:t> corrected (± SEM).</a:t>
            </a:r>
          </a:p>
        </p:txBody>
      </p:sp>
      <p:sp>
        <p:nvSpPr>
          <p:cNvPr id="4" name="TextBox 3"/>
          <p:cNvSpPr txBox="1"/>
          <p:nvPr/>
        </p:nvSpPr>
        <p:spPr>
          <a:xfrm>
            <a:off x="304800" y="6096000"/>
            <a:ext cx="7620000" cy="254000"/>
          </a:xfrm>
          <a:prstGeom prst="rect">
            <a:avLst/>
          </a:prstGeom>
        </p:spPr>
        <p:txBody>
          <a:bodyPr/>
          <a:lstStyle/>
          <a:p>
            <a:r>
              <a:rPr lang="en-US" sz="1000" dirty="0" smtClean="0">
                <a:latin typeface="Arial"/>
              </a:rPr>
              <a:t>Amanda, </a:t>
            </a:r>
            <a:r>
              <a:rPr lang="en-US" sz="1000" dirty="0" err="1" smtClean="0">
                <a:latin typeface="Arial"/>
              </a:rPr>
              <a:t>NeuroImage</a:t>
            </a:r>
            <a:r>
              <a:rPr lang="en-US" sz="1000" dirty="0" smtClean="0">
                <a:latin typeface="Arial"/>
              </a:rPr>
              <a:t> 2015 </a:t>
            </a:r>
            <a:r>
              <a:rPr lang="en-US" sz="1000" b="1" dirty="0">
                <a:latin typeface="Arial"/>
              </a:rPr>
              <a:t> Duration of early adversity and structural brain development in post-institutionalized adolescents</a:t>
            </a:r>
          </a:p>
          <a:p>
            <a:endParaRPr lang="en-US" sz="1000" dirty="0">
              <a:latin typeface="Arial"/>
            </a:endParaRPr>
          </a:p>
        </p:txBody>
      </p:sp>
      <p:sp>
        <p:nvSpPr>
          <p:cNvPr id="5" name="TextBox 4"/>
          <p:cNvSpPr txBox="1"/>
          <p:nvPr/>
        </p:nvSpPr>
        <p:spPr>
          <a:xfrm>
            <a:off x="635000" y="5270500"/>
            <a:ext cx="7620000" cy="254000"/>
          </a:xfrm>
          <a:prstGeom prst="rect">
            <a:avLst/>
          </a:prstGeom>
        </p:spPr>
        <p:txBody>
          <a:bodyPr/>
          <a:lstStyle/>
          <a:p>
            <a:endParaRPr lang="en-US" sz="1000" b="1" i="0" baseline="0" dirty="0">
              <a:latin typeface="Arial"/>
            </a:endParaRPr>
          </a:p>
        </p:txBody>
      </p:sp>
      <p:sp>
        <p:nvSpPr>
          <p:cNvPr id="8" name="Title 7"/>
          <p:cNvSpPr>
            <a:spLocks noGrp="1"/>
          </p:cNvSpPr>
          <p:nvPr>
            <p:ph type="title"/>
          </p:nvPr>
        </p:nvSpPr>
        <p:spPr/>
        <p:txBody>
          <a:bodyPr/>
          <a:lstStyle/>
          <a:p>
            <a:r>
              <a:rPr lang="en-US" sz="3600" dirty="0" smtClean="0"/>
              <a:t>Early adversity changes brain development (volume, WMV, GMV)</a:t>
            </a:r>
            <a:endParaRPr lang="en-US" dirty="0"/>
          </a:p>
        </p:txBody>
      </p:sp>
      <p:sp>
        <p:nvSpPr>
          <p:cNvPr id="10" name="TextBox 9"/>
          <p:cNvSpPr txBox="1"/>
          <p:nvPr/>
        </p:nvSpPr>
        <p:spPr>
          <a:xfrm>
            <a:off x="290661" y="1438075"/>
            <a:ext cx="8167539" cy="1015663"/>
          </a:xfrm>
          <a:prstGeom prst="rect">
            <a:avLst/>
          </a:prstGeom>
          <a:noFill/>
        </p:spPr>
        <p:txBody>
          <a:bodyPr wrap="square" rtlCol="0">
            <a:spAutoFit/>
          </a:bodyPr>
          <a:lstStyle/>
          <a:p>
            <a:r>
              <a:rPr lang="en-US" sz="2000" dirty="0" smtClean="0"/>
              <a:t>N=110 post-institutionalization </a:t>
            </a:r>
            <a:r>
              <a:rPr lang="en-US" sz="2000" dirty="0"/>
              <a:t>children </a:t>
            </a:r>
            <a:r>
              <a:rPr lang="en-US" sz="2000" dirty="0" smtClean="0"/>
              <a:t>(internationally adopted: 3.5 to 60 months of institutional care, dichotomized at adoption before 12 months) compared to 62 children raised with biological families.  </a:t>
            </a:r>
            <a:endParaRPr lang="en-US" sz="2000" dirty="0"/>
          </a:p>
        </p:txBody>
      </p:sp>
      <p:sp>
        <p:nvSpPr>
          <p:cNvPr id="6" name="Slide Number Placeholder 5"/>
          <p:cNvSpPr>
            <a:spLocks noGrp="1"/>
          </p:cNvSpPr>
          <p:nvPr>
            <p:ph type="sldNum" sz="quarter" idx="12"/>
          </p:nvPr>
        </p:nvSpPr>
        <p:spPr/>
        <p:txBody>
          <a:bodyPr/>
          <a:lstStyle/>
          <a:p>
            <a:pPr>
              <a:defRPr/>
            </a:pPr>
            <a:fld id="{168D8DE9-303A-4ABA-A733-D6FD568B702D}" type="slidenum">
              <a:rPr lang="en-US" smtClean="0"/>
              <a:pPr>
                <a:defRPr/>
              </a:pPr>
              <a:t>46</a:t>
            </a:fld>
            <a:endParaRPr lang="en-US"/>
          </a:p>
        </p:txBody>
      </p:sp>
    </p:spTree>
    <p:extLst>
      <p:ext uri="{BB962C8B-B14F-4D97-AF65-F5344CB8AC3E}">
        <p14:creationId xmlns:p14="http://schemas.microsoft.com/office/powerpoint/2010/main" val="33517105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Placeholder 2"/>
          <p:cNvSpPr txBox="1">
            <a:spLocks/>
          </p:cNvSpPr>
          <p:nvPr/>
        </p:nvSpPr>
        <p:spPr bwMode="auto">
          <a:xfrm>
            <a:off x="-146304" y="495300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300" dirty="0">
                <a:latin typeface="Helvetica" charset="0"/>
              </a:rPr>
              <a:t>From: </a:t>
            </a:r>
            <a:r>
              <a:rPr lang="en-US" altLang="en-US" sz="1300" b="1" dirty="0">
                <a:latin typeface="Helvetica" charset="0"/>
              </a:rPr>
              <a:t>Childhood Maltreatment, Altered Limbic Neurobiology, and Substance Use Relapse Severity via Trauma-Specific Reductions in Limbic Gray Matter </a:t>
            </a:r>
            <a:r>
              <a:rPr lang="en-US" altLang="en-US" sz="1300" b="1" dirty="0" smtClean="0">
                <a:latin typeface="Helvetica" charset="0"/>
              </a:rPr>
              <a:t>Volume </a:t>
            </a:r>
            <a:r>
              <a:rPr lang="en-US" altLang="en-US" sz="1400" dirty="0">
                <a:latin typeface="Helvetica" charset="0"/>
              </a:rPr>
              <a:t>JAMA Psychiatry. </a:t>
            </a:r>
            <a:r>
              <a:rPr lang="en-US" altLang="en-US" sz="1400" dirty="0" smtClean="0">
                <a:latin typeface="Helvetica" charset="0"/>
              </a:rPr>
              <a:t>2014.</a:t>
            </a:r>
            <a:endParaRPr lang="en-US" altLang="en-US" sz="1300" b="1" dirty="0">
              <a:latin typeface="Helvetica" charset="0"/>
            </a:endParaRPr>
          </a:p>
        </p:txBody>
      </p:sp>
      <p:cxnSp>
        <p:nvCxnSpPr>
          <p:cNvPr id="14342" name="Straight Connector 8"/>
          <p:cNvCxnSpPr>
            <a:cxnSpLocks noChangeShapeType="1"/>
          </p:cNvCxnSpPr>
          <p:nvPr/>
        </p:nvCxnSpPr>
        <p:spPr bwMode="auto">
          <a:xfrm flipV="1">
            <a:off x="0"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4344" name="Text Placeholder 2"/>
          <p:cNvSpPr txBox="1">
            <a:spLocks/>
          </p:cNvSpPr>
          <p:nvPr/>
        </p:nvSpPr>
        <p:spPr bwMode="auto">
          <a:xfrm>
            <a:off x="-146304" y="541020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US" altLang="en-US" sz="1200" dirty="0" smtClean="0">
                <a:latin typeface="Helvetica" charset="0"/>
              </a:rPr>
              <a:t>GMV Differences Related </a:t>
            </a:r>
            <a:r>
              <a:rPr lang="en-US" altLang="en-US" sz="1200" dirty="0">
                <a:latin typeface="Helvetica" charset="0"/>
              </a:rPr>
              <a:t>to Childhood </a:t>
            </a:r>
            <a:r>
              <a:rPr lang="en-US" altLang="en-US" sz="1200" dirty="0" smtClean="0">
                <a:latin typeface="Helvetica" charset="0"/>
              </a:rPr>
              <a:t>Maltreatment: Using </a:t>
            </a:r>
            <a:r>
              <a:rPr lang="en-US" altLang="en-US" sz="1200" dirty="0">
                <a:latin typeface="Helvetica" charset="0"/>
              </a:rPr>
              <a:t>whole-brain voxel-based </a:t>
            </a:r>
            <a:r>
              <a:rPr lang="en-US" altLang="en-US" sz="1200" dirty="0" err="1">
                <a:latin typeface="Helvetica" charset="0"/>
              </a:rPr>
              <a:t>morphometry</a:t>
            </a:r>
            <a:r>
              <a:rPr lang="en-US" altLang="en-US" sz="1200" dirty="0">
                <a:latin typeface="Helvetica" charset="0"/>
              </a:rPr>
              <a:t>, </a:t>
            </a:r>
            <a:r>
              <a:rPr lang="en-US" altLang="en-US" sz="1200" dirty="0" smtClean="0">
                <a:latin typeface="Helvetica" charset="0"/>
              </a:rPr>
              <a:t>CM was </a:t>
            </a:r>
            <a:r>
              <a:rPr lang="en-US" altLang="en-US" sz="1200" dirty="0">
                <a:latin typeface="Helvetica" charset="0"/>
              </a:rPr>
              <a:t>associated with lower mean </a:t>
            </a:r>
            <a:r>
              <a:rPr lang="en-US" altLang="en-US" sz="1200" dirty="0" smtClean="0">
                <a:latin typeface="Helvetica" charset="0"/>
              </a:rPr>
              <a:t>GMV, </a:t>
            </a:r>
            <a:r>
              <a:rPr lang="en-US" altLang="en-US" sz="1200" dirty="0">
                <a:latin typeface="Helvetica" charset="0"/>
              </a:rPr>
              <a:t>controlling for substance use disorder, psychiatric history, age, sex, total intracranial volume, and substance dependence by age, in the left medial temporal </a:t>
            </a:r>
            <a:r>
              <a:rPr lang="en-US" altLang="en-US" sz="1200" dirty="0" smtClean="0">
                <a:latin typeface="Helvetica" charset="0"/>
              </a:rPr>
              <a:t>lobe. </a:t>
            </a:r>
            <a:r>
              <a:rPr lang="en-US" altLang="en-US" sz="1200" dirty="0">
                <a:latin typeface="Helvetica" charset="0"/>
              </a:rPr>
              <a:t>A, The </a:t>
            </a:r>
            <a:r>
              <a:rPr lang="en-US" altLang="en-US" sz="1200" dirty="0" smtClean="0">
                <a:latin typeface="Helvetica" charset="0"/>
              </a:rPr>
              <a:t>GMV cluster </a:t>
            </a:r>
            <a:r>
              <a:rPr lang="en-US" altLang="en-US" sz="1200" dirty="0">
                <a:latin typeface="Helvetica" charset="0"/>
              </a:rPr>
              <a:t>predominantly includes regions of the hippocampus and </a:t>
            </a:r>
            <a:r>
              <a:rPr lang="en-US" altLang="en-US" sz="1200" dirty="0" err="1">
                <a:latin typeface="Helvetica" charset="0"/>
              </a:rPr>
              <a:t>parahippocampal</a:t>
            </a:r>
            <a:r>
              <a:rPr lang="en-US" altLang="en-US" sz="1200" dirty="0">
                <a:latin typeface="Helvetica" charset="0"/>
              </a:rPr>
              <a:t> and fusiform gyri. </a:t>
            </a:r>
            <a:r>
              <a:rPr lang="en-US" altLang="en-US" sz="1200" dirty="0" smtClean="0">
                <a:latin typeface="Helvetica" charset="0"/>
              </a:rPr>
              <a:t>B</a:t>
            </a:r>
            <a:r>
              <a:rPr lang="en-US" altLang="en-US" sz="1200" dirty="0">
                <a:latin typeface="Helvetica" charset="0"/>
              </a:rPr>
              <a:t>, Box-and-whisker plot of estimated, standardized region-of-interest (ROI) cluster volumes by group (no trauma vs trauma). The shaded boxes indicate the 75th (top) and 25th (bottom) percentiles; horizontal lines in the middle of the boxes, the median (50th percentile); and whiskers, the minimum and maximum </a:t>
            </a:r>
            <a:r>
              <a:rPr lang="en-US" altLang="en-US" sz="1200" dirty="0" err="1">
                <a:latin typeface="Helvetica" charset="0"/>
              </a:rPr>
              <a:t>volumes.</a:t>
            </a:r>
            <a:r>
              <a:rPr lang="en-US" altLang="en-US" sz="1200" baseline="30000" dirty="0" err="1">
                <a:latin typeface="Helvetica" charset="0"/>
              </a:rPr>
              <a:t>a</a:t>
            </a:r>
            <a:r>
              <a:rPr lang="en-US" altLang="en-US" sz="1200" dirty="0" err="1">
                <a:latin typeface="Helvetica" charset="0"/>
              </a:rPr>
              <a:t>A</a:t>
            </a:r>
            <a:r>
              <a:rPr lang="en-US" altLang="en-US" sz="1200" dirty="0">
                <a:latin typeface="Helvetica" charset="0"/>
              </a:rPr>
              <a:t> t test revealed significant differences in the estimated volumes for the ROI between the 2 groups at P &lt; .001.
</a:t>
            </a:r>
          </a:p>
        </p:txBody>
      </p:sp>
      <p:pic>
        <p:nvPicPr>
          <p:cNvPr id="14349" name="Picture 13"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239" y="1524000"/>
            <a:ext cx="7901519" cy="33532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600" dirty="0" smtClean="0"/>
              <a:t>Child maltreatment influences GMV and substance use disorder</a:t>
            </a:r>
            <a:endParaRPr lang="en-US" dirty="0"/>
          </a:p>
        </p:txBody>
      </p:sp>
      <p:sp>
        <p:nvSpPr>
          <p:cNvPr id="3" name="Slide Number Placeholder 2"/>
          <p:cNvSpPr>
            <a:spLocks noGrp="1"/>
          </p:cNvSpPr>
          <p:nvPr>
            <p:ph type="sldNum" sz="quarter" idx="12"/>
          </p:nvPr>
        </p:nvSpPr>
        <p:spPr/>
        <p:txBody>
          <a:bodyPr/>
          <a:lstStyle/>
          <a:p>
            <a:pPr>
              <a:defRPr/>
            </a:pPr>
            <a:fld id="{168D8DE9-303A-4ABA-A733-D6FD568B702D}" type="slidenum">
              <a:rPr lang="en-US" smtClean="0"/>
              <a:pPr>
                <a:defRPr/>
              </a:pPr>
              <a:t>47</a:t>
            </a:fld>
            <a:endParaRPr lang="en-US"/>
          </a:p>
        </p:txBody>
      </p:sp>
    </p:spTree>
    <p:extLst>
      <p:ext uri="{BB962C8B-B14F-4D97-AF65-F5344CB8AC3E}">
        <p14:creationId xmlns:p14="http://schemas.microsoft.com/office/powerpoint/2010/main" val="24664743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Bucharest Early Intervention Project: High Quality Foster Care Offsets Cognitive Harm</a:t>
            </a:r>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48</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382905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4783195"/>
            <a:ext cx="81534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Children in the institutional group had significantly worse IQ than children randomized to high quality foster care or a never-institutionalized group.</a:t>
            </a:r>
          </a:p>
          <a:p>
            <a:pPr marL="285750" indent="-285750">
              <a:buFont typeface="Arial" panose="020B0604020202020204" pitchFamily="34" charset="0"/>
              <a:buChar char="•"/>
            </a:pPr>
            <a:r>
              <a:rPr lang="en-US" dirty="0" smtClean="0"/>
              <a:t>Earlier age at randomization associated with better outcomes</a:t>
            </a:r>
          </a:p>
          <a:p>
            <a:pPr marL="285750" indent="-285750">
              <a:buFont typeface="Arial" panose="020B0604020202020204" pitchFamily="34" charset="0"/>
              <a:buChar char="•"/>
            </a:pPr>
            <a:r>
              <a:rPr lang="en-US" dirty="0" smtClean="0"/>
              <a:t>Thresholds for some cognitive and behavioral outcomes, age-thresholds differed across outcomes.</a:t>
            </a:r>
          </a:p>
          <a:p>
            <a:pPr marL="285750" indent="-285750">
              <a:buFont typeface="Arial" panose="020B0604020202020204" pitchFamily="34" charset="0"/>
              <a:buChar char="•"/>
            </a:pPr>
            <a:r>
              <a:rPr lang="en-US" dirty="0" smtClean="0"/>
              <a:t>-</a:t>
            </a:r>
            <a:r>
              <a:rPr lang="en-US" sz="1600" dirty="0" smtClean="0"/>
              <a:t>Nelson Science 2007</a:t>
            </a:r>
            <a:endParaRPr lang="en-US" sz="1600" dirty="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2219" y="1932856"/>
            <a:ext cx="441007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4251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Mechanisms</a:t>
            </a:r>
            <a:endParaRPr lang="en-US" dirty="0"/>
          </a:p>
        </p:txBody>
      </p:sp>
      <p:sp>
        <p:nvSpPr>
          <p:cNvPr id="3" name="Content Placeholder 2"/>
          <p:cNvSpPr>
            <a:spLocks noGrp="1"/>
          </p:cNvSpPr>
          <p:nvPr>
            <p:ph idx="1"/>
          </p:nvPr>
        </p:nvSpPr>
        <p:spPr/>
        <p:txBody>
          <a:bodyPr/>
          <a:lstStyle/>
          <a:p>
            <a:r>
              <a:rPr lang="en-US" sz="2800" dirty="0" smtClean="0"/>
              <a:t>Preliminaries</a:t>
            </a:r>
          </a:p>
          <a:p>
            <a:r>
              <a:rPr lang="en-US" sz="2800" dirty="0"/>
              <a:t>Where do genetics fit in?</a:t>
            </a:r>
          </a:p>
          <a:p>
            <a:r>
              <a:rPr lang="en-US" sz="2800" dirty="0" smtClean="0"/>
              <a:t>Behaviors</a:t>
            </a:r>
            <a:r>
              <a:rPr lang="en-US" sz="2800" dirty="0"/>
              <a:t>, including use of medical </a:t>
            </a:r>
            <a:r>
              <a:rPr lang="en-US" sz="2800" dirty="0" smtClean="0"/>
              <a:t>care</a:t>
            </a:r>
          </a:p>
          <a:p>
            <a:r>
              <a:rPr lang="en-US" sz="2800" dirty="0" smtClean="0">
                <a:solidFill>
                  <a:srgbClr val="FF0000"/>
                </a:solidFill>
              </a:rPr>
              <a:t>Direct toxic exposures</a:t>
            </a:r>
          </a:p>
          <a:p>
            <a:r>
              <a:rPr lang="en-US" sz="2800" dirty="0" smtClean="0"/>
              <a:t>Stress mediated pathways</a:t>
            </a:r>
          </a:p>
          <a:p>
            <a:r>
              <a:rPr lang="en-US" sz="2800" dirty="0" smtClean="0"/>
              <a:t>Major controversies or uncertainties</a:t>
            </a:r>
          </a:p>
          <a:p>
            <a:pPr lvl="1"/>
            <a:r>
              <a:rPr lang="en-US" sz="2400" dirty="0" err="1"/>
              <a:t>Lifecourse</a:t>
            </a:r>
            <a:r>
              <a:rPr lang="en-US" sz="2400" dirty="0"/>
              <a:t>/sensitive periods</a:t>
            </a:r>
          </a:p>
          <a:p>
            <a:pPr lvl="1"/>
            <a:r>
              <a:rPr lang="en-US" sz="2400" dirty="0"/>
              <a:t>Qualitative interactions/dandelion vs orchid</a:t>
            </a:r>
          </a:p>
          <a:p>
            <a:pPr lvl="1"/>
            <a:r>
              <a:rPr lang="en-US" sz="2400" dirty="0"/>
              <a:t>Role of genetics</a:t>
            </a:r>
          </a:p>
          <a:p>
            <a:pPr marL="0" indent="0">
              <a:buNone/>
            </a:pPr>
            <a:endParaRPr lang="en-US" sz="2800" dirty="0" smtClean="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49</a:t>
            </a:fld>
            <a:endParaRPr lang="en-US"/>
          </a:p>
        </p:txBody>
      </p:sp>
    </p:spTree>
    <p:extLst>
      <p:ext uri="{BB962C8B-B14F-4D97-AF65-F5344CB8AC3E}">
        <p14:creationId xmlns:p14="http://schemas.microsoft.com/office/powerpoint/2010/main" val="249479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Preliminaries</a:t>
            </a:r>
            <a:endParaRPr lang="en-US" dirty="0"/>
          </a:p>
        </p:txBody>
      </p:sp>
      <p:sp>
        <p:nvSpPr>
          <p:cNvPr id="3" name="Content Placeholder 2"/>
          <p:cNvSpPr>
            <a:spLocks noGrp="1"/>
          </p:cNvSpPr>
          <p:nvPr>
            <p:ph idx="1"/>
          </p:nvPr>
        </p:nvSpPr>
        <p:spPr/>
        <p:txBody>
          <a:bodyPr/>
          <a:lstStyle/>
          <a:p>
            <a:r>
              <a:rPr lang="en-US" sz="2400" dirty="0" smtClean="0"/>
              <a:t>Many health disparities fall along lines that appear to be arbitrary social boundaries, e.g., high versus low education.</a:t>
            </a:r>
          </a:p>
          <a:p>
            <a:r>
              <a:rPr lang="en-US" sz="2400" dirty="0" smtClean="0"/>
              <a:t>Yet these lines correspond with huge differences in physical health.</a:t>
            </a:r>
          </a:p>
          <a:p>
            <a:r>
              <a:rPr lang="en-US" sz="2400" dirty="0" smtClean="0"/>
              <a:t>The mechanisms by which social experiences, things outside the body, get “under the skin” and become “embodied” is a controversial and rapidly developing field.</a:t>
            </a:r>
          </a:p>
          <a:p>
            <a:r>
              <a:rPr lang="en-US" sz="2400" dirty="0" smtClean="0"/>
              <a:t>Similar mechanisms are assumed to apply to multiple dimensions of inequality: SES, race, sexual orientation, geography, but some mechanisms will be unique or especially relevant. </a:t>
            </a:r>
            <a:endParaRPr lang="en-US" sz="24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5</a:t>
            </a:fld>
            <a:endParaRPr lang="en-US"/>
          </a:p>
        </p:txBody>
      </p:sp>
    </p:spTree>
    <p:extLst>
      <p:ext uri="{BB962C8B-B14F-4D97-AF65-F5344CB8AC3E}">
        <p14:creationId xmlns:p14="http://schemas.microsoft.com/office/powerpoint/2010/main" val="9224894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Toxic Exposures</a:t>
            </a:r>
            <a:endParaRPr lang="en-US" dirty="0"/>
          </a:p>
        </p:txBody>
      </p:sp>
      <p:sp>
        <p:nvSpPr>
          <p:cNvPr id="3" name="Content Placeholder 2"/>
          <p:cNvSpPr>
            <a:spLocks noGrp="1"/>
          </p:cNvSpPr>
          <p:nvPr>
            <p:ph idx="1"/>
          </p:nvPr>
        </p:nvSpPr>
        <p:spPr/>
        <p:txBody>
          <a:bodyPr/>
          <a:lstStyle/>
          <a:p>
            <a:r>
              <a:rPr lang="en-US" sz="2800" dirty="0" smtClean="0"/>
              <a:t>Environmental toxins, </a:t>
            </a:r>
            <a:r>
              <a:rPr lang="en-US" sz="2800" dirty="0"/>
              <a:t>e.g., lead, passive tobacco </a:t>
            </a:r>
            <a:r>
              <a:rPr lang="en-US" sz="2800" dirty="0" smtClean="0"/>
              <a:t>exposure, strongly socially patterned</a:t>
            </a:r>
          </a:p>
          <a:p>
            <a:r>
              <a:rPr lang="en-US" sz="2800" dirty="0" smtClean="0"/>
              <a:t>Affect both disease incidence and outcomes/severity </a:t>
            </a:r>
          </a:p>
          <a:p>
            <a:r>
              <a:rPr lang="en-US" sz="2800" dirty="0" smtClean="0"/>
              <a:t>Categories may interact so lead exposure has worse consequences if combined with social stressors</a:t>
            </a:r>
            <a:endParaRPr lang="en-US" sz="2800" dirty="0"/>
          </a:p>
          <a:p>
            <a:r>
              <a:rPr lang="en-US" sz="2800" dirty="0" smtClean="0"/>
              <a:t>Violence</a:t>
            </a:r>
          </a:p>
          <a:p>
            <a:r>
              <a:rPr lang="en-US" sz="2800" dirty="0" smtClean="0"/>
              <a:t>Food </a:t>
            </a:r>
            <a:r>
              <a:rPr lang="en-US" sz="2800" dirty="0"/>
              <a:t>environments and </a:t>
            </a:r>
            <a:r>
              <a:rPr lang="en-US" sz="2800" dirty="0" smtClean="0"/>
              <a:t>nutritional deprivation</a:t>
            </a:r>
            <a:endParaRPr lang="en-US" sz="28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50</a:t>
            </a:fld>
            <a:endParaRPr lang="en-US"/>
          </a:p>
        </p:txBody>
      </p:sp>
    </p:spTree>
    <p:extLst>
      <p:ext uri="{BB962C8B-B14F-4D97-AF65-F5344CB8AC3E}">
        <p14:creationId xmlns:p14="http://schemas.microsoft.com/office/powerpoint/2010/main" val="34356193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6858000" y="65341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FB94242-D004-4D5C-A6B7-766385256C41}" type="slidenum">
              <a:rPr lang="en-US" sz="1400" b="1"/>
              <a:pPr algn="r" eaLnBrk="1" hangingPunct="1"/>
              <a:t>51</a:t>
            </a:fld>
            <a:endParaRPr lang="en-US" sz="1400" b="1"/>
          </a:p>
        </p:txBody>
      </p:sp>
      <p:sp>
        <p:nvSpPr>
          <p:cNvPr id="24579" name="Rectangle 2"/>
          <p:cNvSpPr>
            <a:spLocks noGrp="1" noChangeArrowheads="1"/>
          </p:cNvSpPr>
          <p:nvPr>
            <p:ph type="title" idx="4294967295"/>
          </p:nvPr>
        </p:nvSpPr>
        <p:spPr>
          <a:ln w="12700">
            <a:noFill/>
            <a:miter lim="800000"/>
            <a:headEnd/>
            <a:tailEnd/>
          </a:ln>
        </p:spPr>
        <p:txBody>
          <a:bodyPr/>
          <a:lstStyle/>
          <a:p>
            <a:pPr eaLnBrk="1" hangingPunct="1"/>
            <a:r>
              <a:rPr lang="en-US" smtClean="0">
                <a:solidFill>
                  <a:srgbClr val="0070C0"/>
                </a:solidFill>
              </a:rPr>
              <a:t>Nutritional Deprivation</a:t>
            </a:r>
          </a:p>
        </p:txBody>
      </p:sp>
      <p:sp>
        <p:nvSpPr>
          <p:cNvPr id="24580" name="Rectangle 3"/>
          <p:cNvSpPr>
            <a:spLocks noGrp="1" noChangeArrowheads="1"/>
          </p:cNvSpPr>
          <p:nvPr>
            <p:ph idx="4294967295"/>
          </p:nvPr>
        </p:nvSpPr>
        <p:spPr/>
        <p:txBody>
          <a:bodyPr/>
          <a:lstStyle/>
          <a:p>
            <a:pPr marL="0" indent="0" eaLnBrk="1" hangingPunct="1"/>
            <a:r>
              <a:rPr lang="en-US" sz="2800" dirty="0" smtClean="0"/>
              <a:t>How to research long term effects of nutritional deprivation?</a:t>
            </a:r>
          </a:p>
          <a:p>
            <a:pPr marL="400050" lvl="1" indent="0" eaLnBrk="1" hangingPunct="1"/>
            <a:r>
              <a:rPr lang="en-US" sz="2400" dirty="0" smtClean="0"/>
              <a:t>Use anthropometric measures because growth sensitive to both genetic and environmental conditions (distinguish from phrenology deterministic perspective) </a:t>
            </a:r>
          </a:p>
          <a:p>
            <a:pPr marL="400050" lvl="1" indent="0" eaLnBrk="1" hangingPunct="1"/>
            <a:r>
              <a:rPr lang="en-US" sz="2400" dirty="0" smtClean="0">
                <a:sym typeface="Wingdings" pitchFamily="2" charset="2"/>
              </a:rPr>
              <a:t>Use administrative records, e.g., </a:t>
            </a:r>
            <a:r>
              <a:rPr lang="en-US" sz="2400" dirty="0" err="1" smtClean="0">
                <a:sym typeface="Wingdings" pitchFamily="2" charset="2"/>
              </a:rPr>
              <a:t>birthweight</a:t>
            </a:r>
            <a:r>
              <a:rPr lang="en-US" sz="2400" dirty="0" smtClean="0">
                <a:sym typeface="Wingdings" pitchFamily="2" charset="2"/>
              </a:rPr>
              <a:t>, as a proxy for a set of more diverse exposures</a:t>
            </a:r>
          </a:p>
          <a:p>
            <a:pPr marL="400050" lvl="1" indent="0" eaLnBrk="1" hangingPunct="1"/>
            <a:r>
              <a:rPr lang="en-US" sz="2400" dirty="0" smtClean="0">
                <a:sym typeface="Wingdings" pitchFamily="2" charset="2"/>
              </a:rPr>
              <a:t>Use natural experiments (Dutch Famine study)</a:t>
            </a:r>
          </a:p>
          <a:p>
            <a:pPr marL="0" indent="0" eaLnBrk="1" hangingPunct="1"/>
            <a:r>
              <a:rPr lang="en-US" sz="2800" dirty="0" smtClean="0">
                <a:sym typeface="Wingdings" pitchFamily="2" charset="2"/>
              </a:rPr>
              <a:t>Research in this area is extremely constrained by data availability</a:t>
            </a:r>
            <a:endParaRPr lang="en-US" dirty="0" smtClean="0">
              <a:sym typeface="Wingdings" pitchFamily="2" charset="2"/>
            </a:endParaRPr>
          </a:p>
          <a:p>
            <a:pPr marL="0" indent="0" eaLnBrk="1" hangingPunct="1">
              <a:buFontTx/>
              <a:buNone/>
            </a:pPr>
            <a:endParaRPr lang="en-US" sz="2800" dirty="0" smtClean="0"/>
          </a:p>
          <a:p>
            <a:pPr marL="0" indent="0" eaLnBrk="1" hangingPunct="1"/>
            <a:endParaRPr lang="en-US" dirty="0" smtClean="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51</a:t>
            </a:fld>
            <a:endParaRPr lang="en-US"/>
          </a:p>
        </p:txBody>
      </p:sp>
    </p:spTree>
    <p:extLst>
      <p:ext uri="{BB962C8B-B14F-4D97-AF65-F5344CB8AC3E}">
        <p14:creationId xmlns:p14="http://schemas.microsoft.com/office/powerpoint/2010/main" val="13599233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6858000" y="65341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FB94242-D004-4D5C-A6B7-766385256C41}" type="slidenum">
              <a:rPr lang="en-US" sz="1400" b="1"/>
              <a:pPr algn="r" eaLnBrk="1" hangingPunct="1"/>
              <a:t>52</a:t>
            </a:fld>
            <a:endParaRPr lang="en-US" sz="1400" b="1"/>
          </a:p>
        </p:txBody>
      </p:sp>
      <p:sp>
        <p:nvSpPr>
          <p:cNvPr id="24579" name="Rectangle 2"/>
          <p:cNvSpPr>
            <a:spLocks noGrp="1" noChangeArrowheads="1"/>
          </p:cNvSpPr>
          <p:nvPr>
            <p:ph type="title" idx="4294967295"/>
          </p:nvPr>
        </p:nvSpPr>
        <p:spPr>
          <a:ln w="12700">
            <a:noFill/>
            <a:miter lim="800000"/>
            <a:headEnd/>
            <a:tailEnd/>
          </a:ln>
        </p:spPr>
        <p:txBody>
          <a:bodyPr/>
          <a:lstStyle/>
          <a:p>
            <a:pPr eaLnBrk="1" hangingPunct="1"/>
            <a:r>
              <a:rPr lang="en-US" dirty="0" smtClean="0">
                <a:solidFill>
                  <a:srgbClr val="0070C0"/>
                </a:solidFill>
              </a:rPr>
              <a:t>Barker Hypothesis: </a:t>
            </a:r>
            <a:r>
              <a:rPr lang="en-US" dirty="0" err="1" smtClean="0">
                <a:solidFill>
                  <a:srgbClr val="0070C0"/>
                </a:solidFill>
              </a:rPr>
              <a:t>Birthweight</a:t>
            </a:r>
            <a:r>
              <a:rPr lang="en-US" dirty="0" smtClean="0">
                <a:solidFill>
                  <a:srgbClr val="0070C0"/>
                </a:solidFill>
              </a:rPr>
              <a:t> and later CVD risk</a:t>
            </a:r>
          </a:p>
        </p:txBody>
      </p:sp>
      <p:sp>
        <p:nvSpPr>
          <p:cNvPr id="24580" name="Rectangle 3"/>
          <p:cNvSpPr>
            <a:spLocks noGrp="1" noChangeArrowheads="1"/>
          </p:cNvSpPr>
          <p:nvPr>
            <p:ph idx="4294967295"/>
          </p:nvPr>
        </p:nvSpPr>
        <p:spPr/>
        <p:txBody>
          <a:bodyPr/>
          <a:lstStyle/>
          <a:p>
            <a:pPr marL="0" indent="0" eaLnBrk="1" hangingPunct="1">
              <a:buFontTx/>
              <a:buNone/>
            </a:pPr>
            <a:endParaRPr lang="en-US" sz="2800" dirty="0" smtClean="0"/>
          </a:p>
          <a:p>
            <a:pPr marL="0" indent="0" eaLnBrk="1" hangingPunct="1"/>
            <a:endParaRPr lang="en-US"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4295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12064" y="6031992"/>
            <a:ext cx="4820550" cy="646331"/>
          </a:xfrm>
          <a:prstGeom prst="rect">
            <a:avLst/>
          </a:prstGeom>
          <a:noFill/>
        </p:spPr>
        <p:txBody>
          <a:bodyPr wrap="none" rtlCol="0">
            <a:spAutoFit/>
          </a:bodyPr>
          <a:lstStyle/>
          <a:p>
            <a:r>
              <a:rPr lang="en-US" dirty="0" smtClean="0"/>
              <a:t>Mortality from CHD in n=15,726 Hertfordshire</a:t>
            </a:r>
          </a:p>
          <a:p>
            <a:r>
              <a:rPr lang="en-US" dirty="0" smtClean="0"/>
              <a:t>Barker, annual review of public health, 2012</a:t>
            </a:r>
            <a:endParaRPr lang="en-US" dirty="0"/>
          </a:p>
        </p:txBody>
      </p:sp>
      <p:sp>
        <p:nvSpPr>
          <p:cNvPr id="3" name="Slide Number Placeholder 2"/>
          <p:cNvSpPr>
            <a:spLocks noGrp="1"/>
          </p:cNvSpPr>
          <p:nvPr>
            <p:ph type="sldNum" sz="quarter" idx="12"/>
          </p:nvPr>
        </p:nvSpPr>
        <p:spPr/>
        <p:txBody>
          <a:bodyPr/>
          <a:lstStyle/>
          <a:p>
            <a:pPr>
              <a:defRPr/>
            </a:pPr>
            <a:fld id="{AD20FD3C-1ED2-4B40-BFF9-732E574685C3}" type="slidenum">
              <a:rPr lang="en-US" smtClean="0"/>
              <a:pPr>
                <a:defRPr/>
              </a:pPr>
              <a:t>52</a:t>
            </a:fld>
            <a:endParaRPr lang="en-US"/>
          </a:p>
        </p:txBody>
      </p:sp>
    </p:spTree>
    <p:extLst>
      <p:ext uri="{BB962C8B-B14F-4D97-AF65-F5344CB8AC3E}">
        <p14:creationId xmlns:p14="http://schemas.microsoft.com/office/powerpoint/2010/main" val="28022943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txBox="1">
            <a:spLocks noGrp="1"/>
          </p:cNvSpPr>
          <p:nvPr/>
        </p:nvSpPr>
        <p:spPr bwMode="auto">
          <a:xfrm>
            <a:off x="6858000" y="65341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ED280F0-2109-42E3-8DED-45F321D31444}" type="slidenum">
              <a:rPr lang="en-US" sz="1400" b="1"/>
              <a:pPr algn="r" eaLnBrk="1" hangingPunct="1"/>
              <a:t>53</a:t>
            </a:fld>
            <a:endParaRPr lang="en-US" sz="1400" b="1"/>
          </a:p>
        </p:txBody>
      </p:sp>
      <p:sp>
        <p:nvSpPr>
          <p:cNvPr id="17411" name="Rectangle 2"/>
          <p:cNvSpPr>
            <a:spLocks noGrp="1" noChangeArrowheads="1"/>
          </p:cNvSpPr>
          <p:nvPr>
            <p:ph type="title" idx="4294967295"/>
          </p:nvPr>
        </p:nvSpPr>
        <p:spPr>
          <a:ln w="12700">
            <a:noFill/>
            <a:miter lim="800000"/>
            <a:headEnd/>
            <a:tailEnd/>
          </a:ln>
        </p:spPr>
        <p:txBody>
          <a:bodyPr/>
          <a:lstStyle/>
          <a:p>
            <a:pPr eaLnBrk="1" hangingPunct="1"/>
            <a:r>
              <a:rPr lang="en-US" dirty="0" err="1">
                <a:solidFill>
                  <a:srgbClr val="0070C0"/>
                </a:solidFill>
              </a:rPr>
              <a:t>Birthweight</a:t>
            </a:r>
            <a:r>
              <a:rPr lang="en-US" dirty="0">
                <a:solidFill>
                  <a:srgbClr val="0070C0"/>
                </a:solidFill>
              </a:rPr>
              <a:t> and later CVD risk</a:t>
            </a:r>
            <a:endParaRPr lang="en-US" dirty="0" smtClean="0">
              <a:solidFill>
                <a:srgbClr val="0070C0"/>
              </a:solidFill>
            </a:endParaRPr>
          </a:p>
        </p:txBody>
      </p:sp>
      <p:sp>
        <p:nvSpPr>
          <p:cNvPr id="17412" name="Rectangle 3"/>
          <p:cNvSpPr>
            <a:spLocks noGrp="1" noChangeArrowheads="1"/>
          </p:cNvSpPr>
          <p:nvPr>
            <p:ph idx="4294967295"/>
          </p:nvPr>
        </p:nvSpPr>
        <p:spPr>
          <a:xfrm>
            <a:off x="114300" y="1447800"/>
            <a:ext cx="8915400" cy="4678363"/>
          </a:xfrm>
        </p:spPr>
        <p:txBody>
          <a:bodyPr/>
          <a:lstStyle/>
          <a:p>
            <a:pPr eaLnBrk="1" hangingPunct="1"/>
            <a:r>
              <a:rPr lang="en-US" sz="2400" dirty="0" err="1" smtClean="0"/>
              <a:t>Birthweight</a:t>
            </a:r>
            <a:r>
              <a:rPr lang="en-US" sz="2400" dirty="0" smtClean="0"/>
              <a:t> is an indicator of adverse exposure in utero (first 1000 days)</a:t>
            </a:r>
          </a:p>
          <a:p>
            <a:pPr eaLnBrk="1" hangingPunct="1"/>
            <a:r>
              <a:rPr lang="en-US" sz="2400" dirty="0" smtClean="0"/>
              <a:t>Reduced function in organs such as kidney</a:t>
            </a:r>
          </a:p>
          <a:p>
            <a:pPr eaLnBrk="1" hangingPunct="1"/>
            <a:r>
              <a:rPr lang="en-US" sz="2400" dirty="0" smtClean="0"/>
              <a:t>Modified “settings” in metabolism and hormonal feedback</a:t>
            </a:r>
          </a:p>
          <a:p>
            <a:pPr eaLnBrk="1" hangingPunct="1"/>
            <a:r>
              <a:rPr lang="en-US" sz="2400" dirty="0" smtClean="0"/>
              <a:t>More vulnerable to adverse later environmental conditions</a:t>
            </a:r>
          </a:p>
          <a:p>
            <a:pPr eaLnBrk="1" hangingPunct="1"/>
            <a:endParaRPr lang="en-US" sz="2400" dirty="0"/>
          </a:p>
          <a:p>
            <a:pPr eaLnBrk="1" hangingPunct="1"/>
            <a:r>
              <a:rPr lang="en-US" sz="2400" dirty="0" smtClean="0"/>
              <a:t>Developing organism prioritizes resources for brain growth, low priority for kidney and lungs</a:t>
            </a:r>
          </a:p>
          <a:p>
            <a:pPr eaLnBrk="1" hangingPunct="1"/>
            <a:r>
              <a:rPr lang="en-US" sz="2400" dirty="0" smtClean="0"/>
              <a:t>Compensatory growth costs other </a:t>
            </a:r>
            <a:r>
              <a:rPr lang="en-US" sz="2400" smtClean="0"/>
              <a:t>developmental activities. </a:t>
            </a:r>
            <a:endParaRPr lang="en-US" sz="2400" dirty="0" smtClean="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53</a:t>
            </a:fld>
            <a:endParaRPr lang="en-US"/>
          </a:p>
        </p:txBody>
      </p:sp>
    </p:spTree>
    <p:extLst>
      <p:ext uri="{BB962C8B-B14F-4D97-AF65-F5344CB8AC3E}">
        <p14:creationId xmlns:p14="http://schemas.microsoft.com/office/powerpoint/2010/main" val="33724818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txBox="1">
            <a:spLocks noGrp="1"/>
          </p:cNvSpPr>
          <p:nvPr/>
        </p:nvSpPr>
        <p:spPr bwMode="auto">
          <a:xfrm>
            <a:off x="6858000" y="65341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ED280F0-2109-42E3-8DED-45F321D31444}" type="slidenum">
              <a:rPr lang="en-US" sz="1400" b="1"/>
              <a:pPr algn="r" eaLnBrk="1" hangingPunct="1"/>
              <a:t>54</a:t>
            </a:fld>
            <a:endParaRPr lang="en-US" sz="1400" b="1"/>
          </a:p>
        </p:txBody>
      </p:sp>
      <p:sp>
        <p:nvSpPr>
          <p:cNvPr id="17411" name="Rectangle 2"/>
          <p:cNvSpPr>
            <a:spLocks noGrp="1" noChangeArrowheads="1"/>
          </p:cNvSpPr>
          <p:nvPr>
            <p:ph type="title" idx="4294967295"/>
          </p:nvPr>
        </p:nvSpPr>
        <p:spPr>
          <a:ln w="12700">
            <a:noFill/>
            <a:miter lim="800000"/>
            <a:headEnd/>
            <a:tailEnd/>
          </a:ln>
        </p:spPr>
        <p:txBody>
          <a:bodyPr/>
          <a:lstStyle/>
          <a:p>
            <a:pPr eaLnBrk="1" hangingPunct="1"/>
            <a:r>
              <a:rPr lang="en-US" smtClean="0">
                <a:solidFill>
                  <a:srgbClr val="0070C0"/>
                </a:solidFill>
              </a:rPr>
              <a:t>Nutritional Deprivation</a:t>
            </a:r>
          </a:p>
        </p:txBody>
      </p:sp>
      <p:sp>
        <p:nvSpPr>
          <p:cNvPr id="17412" name="Rectangle 3"/>
          <p:cNvSpPr>
            <a:spLocks noGrp="1" noChangeArrowheads="1"/>
          </p:cNvSpPr>
          <p:nvPr>
            <p:ph idx="4294967295"/>
          </p:nvPr>
        </p:nvSpPr>
        <p:spPr>
          <a:xfrm>
            <a:off x="114300" y="1447800"/>
            <a:ext cx="8915400" cy="4678363"/>
          </a:xfrm>
        </p:spPr>
        <p:txBody>
          <a:bodyPr/>
          <a:lstStyle/>
          <a:p>
            <a:pPr marL="0" indent="0" eaLnBrk="1" hangingPunct="1">
              <a:buFontTx/>
              <a:buNone/>
            </a:pPr>
            <a:r>
              <a:rPr lang="en-US" sz="2800" dirty="0" smtClean="0"/>
              <a:t>Several studies report associations between brain or head size and late life cognitive function. </a:t>
            </a:r>
          </a:p>
          <a:p>
            <a:pPr marL="457200" lvl="1" indent="-342900" eaLnBrk="1" hangingPunct="1"/>
            <a:r>
              <a:rPr lang="en-US" sz="2400" dirty="0" smtClean="0"/>
              <a:t>Women with neuropathological changes characteristic of AD but no clinical impairment had larger brain volume than women with similar neuropathological changes exhibiting clinical impairments. – </a:t>
            </a:r>
            <a:r>
              <a:rPr lang="en-US" sz="2000" dirty="0" err="1" smtClean="0"/>
              <a:t>Katzman</a:t>
            </a:r>
            <a:r>
              <a:rPr lang="en-US" sz="2000" dirty="0" smtClean="0"/>
              <a:t>, Ann </a:t>
            </a:r>
            <a:r>
              <a:rPr lang="en-US" sz="2000" dirty="0" err="1" smtClean="0"/>
              <a:t>Neurol</a:t>
            </a:r>
            <a:r>
              <a:rPr lang="en-US" sz="2000" dirty="0" smtClean="0"/>
              <a:t> 1988</a:t>
            </a:r>
          </a:p>
          <a:p>
            <a:pPr marL="457200" lvl="1" indent="-342900" eaLnBrk="1" hangingPunct="1"/>
            <a:r>
              <a:rPr lang="en-US" sz="2400" dirty="0" smtClean="0"/>
              <a:t>Larger head circumference predicts higher cognitive function scores in Japanese Americans in Washington State - Graves, 1996</a:t>
            </a:r>
          </a:p>
          <a:p>
            <a:pPr marL="457200" lvl="1" indent="-342900" eaLnBrk="1" hangingPunct="1"/>
            <a:r>
              <a:rPr lang="en-US" sz="2400" dirty="0" smtClean="0"/>
              <a:t>Women with head circumference in the lowest quintile were 2.9 times more likely to have AD (adjusting for age, education, and ethnicity); men were 2.3 times more likely to have AD – sample from Northern Manhattan- Schofield, 1997</a:t>
            </a:r>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54</a:t>
            </a:fld>
            <a:endParaRPr lang="en-US"/>
          </a:p>
        </p:txBody>
      </p:sp>
    </p:spTree>
    <p:extLst>
      <p:ext uri="{BB962C8B-B14F-4D97-AF65-F5344CB8AC3E}">
        <p14:creationId xmlns:p14="http://schemas.microsoft.com/office/powerpoint/2010/main" val="16611412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txBox="1">
            <a:spLocks noGrp="1"/>
          </p:cNvSpPr>
          <p:nvPr/>
        </p:nvSpPr>
        <p:spPr bwMode="auto">
          <a:xfrm>
            <a:off x="6858000" y="65341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ED280F0-2109-42E3-8DED-45F321D31444}" type="slidenum">
              <a:rPr lang="en-US" sz="1400" b="1"/>
              <a:pPr algn="r" eaLnBrk="1" hangingPunct="1"/>
              <a:t>55</a:t>
            </a:fld>
            <a:endParaRPr lang="en-US" sz="1400" b="1"/>
          </a:p>
        </p:txBody>
      </p:sp>
      <p:sp>
        <p:nvSpPr>
          <p:cNvPr id="17411" name="Rectangle 2"/>
          <p:cNvSpPr>
            <a:spLocks noGrp="1" noChangeArrowheads="1"/>
          </p:cNvSpPr>
          <p:nvPr>
            <p:ph type="title" idx="4294967295"/>
          </p:nvPr>
        </p:nvSpPr>
        <p:spPr>
          <a:ln w="12700">
            <a:noFill/>
            <a:miter lim="800000"/>
            <a:headEnd/>
            <a:tailEnd/>
          </a:ln>
        </p:spPr>
        <p:txBody>
          <a:bodyPr/>
          <a:lstStyle/>
          <a:p>
            <a:pPr eaLnBrk="1" hangingPunct="1"/>
            <a:r>
              <a:rPr lang="en-US" dirty="0" smtClean="0">
                <a:solidFill>
                  <a:srgbClr val="0070C0"/>
                </a:solidFill>
              </a:rPr>
              <a:t>Maternal Height and Infant Mortality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676400"/>
            <a:ext cx="6933343"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8000" y="1676400"/>
            <a:ext cx="2286000" cy="3354765"/>
          </a:xfrm>
          <a:prstGeom prst="rect">
            <a:avLst/>
          </a:prstGeom>
          <a:noFill/>
        </p:spPr>
        <p:txBody>
          <a:bodyPr wrap="square" rtlCol="0">
            <a:spAutoFit/>
          </a:bodyPr>
          <a:lstStyle/>
          <a:p>
            <a:pPr marL="285750" indent="-285750">
              <a:buFontTx/>
              <a:buChar char="-"/>
            </a:pPr>
            <a:r>
              <a:rPr lang="en-US" dirty="0" smtClean="0"/>
              <a:t>Short stature indicates mother’s nutritional status in childhood</a:t>
            </a:r>
          </a:p>
          <a:p>
            <a:pPr marL="285750" indent="-285750">
              <a:buFontTx/>
              <a:buChar char="-"/>
            </a:pPr>
            <a:r>
              <a:rPr lang="en-US" dirty="0" smtClean="0"/>
              <a:t>Each cm of mom’s height associated with 1.4/1000 fewer deaths in children under 5.</a:t>
            </a:r>
          </a:p>
          <a:p>
            <a:pPr marL="285750" indent="-285750">
              <a:buFontTx/>
              <a:buChar char="-"/>
            </a:pPr>
            <a:r>
              <a:rPr lang="en-US" sz="1400" dirty="0" err="1" smtClean="0"/>
              <a:t>Ozaltin</a:t>
            </a:r>
            <a:r>
              <a:rPr lang="en-US" sz="1400" dirty="0" smtClean="0"/>
              <a:t>, JAMA, 2009</a:t>
            </a:r>
            <a:endParaRPr lang="en-US" sz="1400" dirty="0"/>
          </a:p>
        </p:txBody>
      </p:sp>
      <p:sp>
        <p:nvSpPr>
          <p:cNvPr id="3" name="Slide Number Placeholder 2"/>
          <p:cNvSpPr>
            <a:spLocks noGrp="1"/>
          </p:cNvSpPr>
          <p:nvPr>
            <p:ph type="sldNum" sz="quarter" idx="12"/>
          </p:nvPr>
        </p:nvSpPr>
        <p:spPr/>
        <p:txBody>
          <a:bodyPr/>
          <a:lstStyle/>
          <a:p>
            <a:pPr>
              <a:defRPr/>
            </a:pPr>
            <a:fld id="{AD20FD3C-1ED2-4B40-BFF9-732E574685C3}" type="slidenum">
              <a:rPr lang="en-US" smtClean="0"/>
              <a:pPr>
                <a:defRPr/>
              </a:pPr>
              <a:t>55</a:t>
            </a:fld>
            <a:endParaRPr lang="en-US"/>
          </a:p>
        </p:txBody>
      </p:sp>
    </p:spTree>
    <p:extLst>
      <p:ext uri="{BB962C8B-B14F-4D97-AF65-F5344CB8AC3E}">
        <p14:creationId xmlns:p14="http://schemas.microsoft.com/office/powerpoint/2010/main" val="2576522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txBox="1">
            <a:spLocks noGrp="1"/>
          </p:cNvSpPr>
          <p:nvPr/>
        </p:nvSpPr>
        <p:spPr bwMode="auto">
          <a:xfrm>
            <a:off x="6858000" y="65341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3879A16-0DF9-4E94-A4C8-EC0AA914F1F1}" type="slidenum">
              <a:rPr lang="en-US" sz="1400" b="1"/>
              <a:pPr algn="r" eaLnBrk="1" hangingPunct="1"/>
              <a:t>56</a:t>
            </a:fld>
            <a:endParaRPr lang="en-US" sz="1400" b="1"/>
          </a:p>
        </p:txBody>
      </p:sp>
      <p:sp>
        <p:nvSpPr>
          <p:cNvPr id="26627" name="Rectangle 2"/>
          <p:cNvSpPr>
            <a:spLocks noGrp="1" noChangeArrowheads="1"/>
          </p:cNvSpPr>
          <p:nvPr>
            <p:ph type="title" idx="4294967295"/>
          </p:nvPr>
        </p:nvSpPr>
        <p:spPr>
          <a:ln w="12700">
            <a:noFill/>
            <a:miter lim="800000"/>
            <a:headEnd/>
            <a:tailEnd/>
          </a:ln>
        </p:spPr>
        <p:txBody>
          <a:bodyPr/>
          <a:lstStyle/>
          <a:p>
            <a:pPr eaLnBrk="1" hangingPunct="1"/>
            <a:r>
              <a:rPr lang="en-US" sz="4000" smtClean="0">
                <a:solidFill>
                  <a:srgbClr val="0070C0"/>
                </a:solidFill>
              </a:rPr>
              <a:t>Nutritional Deprivation: other measures</a:t>
            </a:r>
          </a:p>
        </p:txBody>
      </p:sp>
      <p:sp>
        <p:nvSpPr>
          <p:cNvPr id="26628" name="Rectangle 3"/>
          <p:cNvSpPr>
            <a:spLocks noGrp="1" noChangeArrowheads="1"/>
          </p:cNvSpPr>
          <p:nvPr>
            <p:ph idx="4294967295"/>
          </p:nvPr>
        </p:nvSpPr>
        <p:spPr/>
        <p:txBody>
          <a:bodyPr/>
          <a:lstStyle/>
          <a:p>
            <a:pPr marL="0" indent="0" eaLnBrk="1" hangingPunct="1">
              <a:buNone/>
            </a:pPr>
            <a:r>
              <a:rPr lang="en-US" dirty="0" smtClean="0"/>
              <a:t>Key questions:</a:t>
            </a:r>
          </a:p>
          <a:p>
            <a:pPr marL="854075" lvl="1" indent="-274638" eaLnBrk="1" hangingPunct="1"/>
            <a:r>
              <a:rPr lang="en-US" dirty="0" smtClean="0">
                <a:sym typeface="Wingdings" pitchFamily="2" charset="2"/>
              </a:rPr>
              <a:t>Other SES measures or entirely confounding?</a:t>
            </a:r>
          </a:p>
          <a:p>
            <a:pPr marL="854075" lvl="1" indent="-274638" eaLnBrk="1" hangingPunct="1"/>
            <a:r>
              <a:rPr lang="en-US" dirty="0" smtClean="0">
                <a:sym typeface="Wingdings" pitchFamily="2" charset="2"/>
              </a:rPr>
              <a:t>Timing of exposures that matter?</a:t>
            </a:r>
          </a:p>
          <a:p>
            <a:pPr marL="854075" lvl="1" indent="-274638" eaLnBrk="1" hangingPunct="1"/>
            <a:r>
              <a:rPr lang="en-US" dirty="0" smtClean="0">
                <a:sym typeface="Wingdings" pitchFamily="2" charset="2"/>
              </a:rPr>
              <a:t>Does the sources of stress matter? </a:t>
            </a:r>
          </a:p>
          <a:p>
            <a:pPr marL="1479550" lvl="2" eaLnBrk="1" hangingPunct="1"/>
            <a:r>
              <a:rPr lang="en-US" dirty="0" smtClean="0">
                <a:sym typeface="Wingdings" pitchFamily="2" charset="2"/>
              </a:rPr>
              <a:t>(Nutrition? Infection? Emotional?)</a:t>
            </a:r>
          </a:p>
          <a:p>
            <a:pPr marL="854075" lvl="1" indent="-274638" eaLnBrk="1" hangingPunct="1"/>
            <a:r>
              <a:rPr lang="en-US" dirty="0" smtClean="0">
                <a:sym typeface="Wingdings" pitchFamily="2" charset="2"/>
              </a:rPr>
              <a:t>Which outcomes are affected?</a:t>
            </a:r>
            <a:endParaRPr lang="en-US" dirty="0" smtClean="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56</a:t>
            </a:fld>
            <a:endParaRPr lang="en-US"/>
          </a:p>
        </p:txBody>
      </p:sp>
    </p:spTree>
    <p:extLst>
      <p:ext uri="{BB962C8B-B14F-4D97-AF65-F5344CB8AC3E}">
        <p14:creationId xmlns:p14="http://schemas.microsoft.com/office/powerpoint/2010/main" val="4112146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Mechanisms</a:t>
            </a:r>
            <a:endParaRPr lang="en-US" dirty="0"/>
          </a:p>
        </p:txBody>
      </p:sp>
      <p:sp>
        <p:nvSpPr>
          <p:cNvPr id="3" name="Content Placeholder 2"/>
          <p:cNvSpPr>
            <a:spLocks noGrp="1"/>
          </p:cNvSpPr>
          <p:nvPr>
            <p:ph idx="1"/>
          </p:nvPr>
        </p:nvSpPr>
        <p:spPr/>
        <p:txBody>
          <a:bodyPr/>
          <a:lstStyle/>
          <a:p>
            <a:r>
              <a:rPr lang="en-US" sz="2800" dirty="0" smtClean="0"/>
              <a:t>Preliminaries</a:t>
            </a:r>
          </a:p>
          <a:p>
            <a:r>
              <a:rPr lang="en-US" sz="2800" dirty="0"/>
              <a:t>Where do genetics fit in?</a:t>
            </a:r>
          </a:p>
          <a:p>
            <a:r>
              <a:rPr lang="en-US" sz="2800" dirty="0" smtClean="0"/>
              <a:t>Behaviors</a:t>
            </a:r>
            <a:r>
              <a:rPr lang="en-US" sz="2800" dirty="0"/>
              <a:t>, including use of medical </a:t>
            </a:r>
            <a:r>
              <a:rPr lang="en-US" sz="2800" dirty="0" smtClean="0"/>
              <a:t>care</a:t>
            </a:r>
          </a:p>
          <a:p>
            <a:r>
              <a:rPr lang="en-US" sz="2800" dirty="0" smtClean="0"/>
              <a:t>Direct toxic exposures</a:t>
            </a:r>
          </a:p>
          <a:p>
            <a:r>
              <a:rPr lang="en-US" sz="2800" dirty="0" smtClean="0">
                <a:solidFill>
                  <a:srgbClr val="FF0000"/>
                </a:solidFill>
              </a:rPr>
              <a:t>Stress mediated pathways</a:t>
            </a:r>
          </a:p>
          <a:p>
            <a:r>
              <a:rPr lang="en-US" sz="2800" dirty="0" smtClean="0"/>
              <a:t>Major controversies or uncertainties</a:t>
            </a:r>
          </a:p>
          <a:p>
            <a:pPr lvl="1"/>
            <a:r>
              <a:rPr lang="en-US" sz="2400" dirty="0" err="1"/>
              <a:t>Lifecourse</a:t>
            </a:r>
            <a:r>
              <a:rPr lang="en-US" sz="2400" dirty="0"/>
              <a:t>/sensitive periods</a:t>
            </a:r>
          </a:p>
          <a:p>
            <a:pPr lvl="1"/>
            <a:r>
              <a:rPr lang="en-US" sz="2400" dirty="0"/>
              <a:t>Qualitative interactions/dandelion vs orchid</a:t>
            </a:r>
          </a:p>
          <a:p>
            <a:pPr lvl="1"/>
            <a:r>
              <a:rPr lang="en-US" sz="2400" dirty="0"/>
              <a:t>Role of genetics</a:t>
            </a:r>
          </a:p>
          <a:p>
            <a:pPr marL="0" indent="0">
              <a:buNone/>
            </a:pPr>
            <a:endParaRPr lang="en-US" sz="2800" dirty="0" smtClean="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57</a:t>
            </a:fld>
            <a:endParaRPr lang="en-US"/>
          </a:p>
        </p:txBody>
      </p:sp>
    </p:spTree>
    <p:extLst>
      <p:ext uri="{BB962C8B-B14F-4D97-AF65-F5344CB8AC3E}">
        <p14:creationId xmlns:p14="http://schemas.microsoft.com/office/powerpoint/2010/main" val="40605202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Response</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Stressors: external demands encountered by the organism</a:t>
            </a:r>
          </a:p>
          <a:p>
            <a:pPr lvl="1"/>
            <a:r>
              <a:rPr lang="en-US" dirty="0" smtClean="0"/>
              <a:t>Source:</a:t>
            </a:r>
          </a:p>
          <a:p>
            <a:pPr lvl="2"/>
            <a:r>
              <a:rPr lang="en-US" dirty="0" smtClean="0"/>
              <a:t>Physical (cold, infection)</a:t>
            </a:r>
          </a:p>
          <a:p>
            <a:pPr lvl="2"/>
            <a:r>
              <a:rPr lang="en-US" dirty="0" smtClean="0"/>
              <a:t>Psychological (fear, shame, anxiety)</a:t>
            </a:r>
          </a:p>
          <a:p>
            <a:pPr lvl="1"/>
            <a:r>
              <a:rPr lang="en-US" dirty="0" smtClean="0"/>
              <a:t>Duration:</a:t>
            </a:r>
          </a:p>
          <a:p>
            <a:pPr lvl="2"/>
            <a:r>
              <a:rPr lang="en-US" dirty="0" smtClean="0"/>
              <a:t>Acute (</a:t>
            </a:r>
            <a:r>
              <a:rPr lang="en-US" dirty="0" smtClean="0">
                <a:sym typeface="Wingdings" panose="05000000000000000000" pitchFamily="2" charset="2"/>
              </a:rPr>
              <a:t>trauma</a:t>
            </a:r>
            <a:r>
              <a:rPr lang="en-US" dirty="0" smtClean="0"/>
              <a:t>)</a:t>
            </a:r>
          </a:p>
          <a:p>
            <a:pPr lvl="2"/>
            <a:r>
              <a:rPr lang="en-US" dirty="0" smtClean="0"/>
              <a:t>Chronic (daily hassles)</a:t>
            </a:r>
          </a:p>
          <a:p>
            <a:r>
              <a:rPr lang="en-US" dirty="0" smtClean="0"/>
              <a:t>Stress occurs when demand is perceived to exceed capacity to respond</a:t>
            </a:r>
          </a:p>
          <a:p>
            <a:pPr lvl="1"/>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58</a:t>
            </a:fld>
            <a:endParaRPr lang="en-US"/>
          </a:p>
        </p:txBody>
      </p:sp>
    </p:spTree>
    <p:extLst>
      <p:ext uri="{BB962C8B-B14F-4D97-AF65-F5344CB8AC3E}">
        <p14:creationId xmlns:p14="http://schemas.microsoft.com/office/powerpoint/2010/main" val="4322252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Stress triggers HPA and SNS Response to improve behavioral response</a:t>
            </a:r>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59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1752601"/>
            <a:ext cx="8714423" cy="4440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191000" y="6488668"/>
            <a:ext cx="4681603" cy="369332"/>
          </a:xfrm>
          <a:prstGeom prst="rect">
            <a:avLst/>
          </a:prstGeom>
          <a:noFill/>
        </p:spPr>
        <p:txBody>
          <a:bodyPr wrap="none" rtlCol="0">
            <a:spAutoFit/>
          </a:bodyPr>
          <a:lstStyle/>
          <a:p>
            <a:r>
              <a:rPr lang="en-US" dirty="0" smtClean="0"/>
              <a:t>McEwen and </a:t>
            </a:r>
            <a:r>
              <a:rPr lang="en-US" dirty="0" err="1" smtClean="0"/>
              <a:t>Gianaros</a:t>
            </a:r>
            <a:r>
              <a:rPr lang="en-US" dirty="0" smtClean="0"/>
              <a:t>, </a:t>
            </a:r>
            <a:r>
              <a:rPr lang="en-US" dirty="0" err="1" smtClean="0"/>
              <a:t>annu</a:t>
            </a:r>
            <a:r>
              <a:rPr lang="en-US" dirty="0" smtClean="0"/>
              <a:t> rev med, 2011</a:t>
            </a:r>
            <a:endParaRPr lang="en-US" dirty="0"/>
          </a:p>
        </p:txBody>
      </p:sp>
    </p:spTree>
    <p:extLst>
      <p:ext uri="{BB962C8B-B14F-4D97-AF65-F5344CB8AC3E}">
        <p14:creationId xmlns:p14="http://schemas.microsoft.com/office/powerpoint/2010/main" val="1891613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worry about the biological mechanism?</a:t>
            </a:r>
            <a:endParaRPr lang="en-US" dirty="0"/>
          </a:p>
        </p:txBody>
      </p:sp>
      <p:sp>
        <p:nvSpPr>
          <p:cNvPr id="3" name="Content Placeholder 2"/>
          <p:cNvSpPr>
            <a:spLocks noGrp="1"/>
          </p:cNvSpPr>
          <p:nvPr>
            <p:ph idx="1"/>
          </p:nvPr>
        </p:nvSpPr>
        <p:spPr/>
        <p:txBody>
          <a:bodyPr/>
          <a:lstStyle/>
          <a:p>
            <a:r>
              <a:rPr lang="en-US" dirty="0" smtClean="0"/>
              <a:t>Designing effective interventions to interrupt the pathway (not always necessary but it’s helpful)</a:t>
            </a:r>
          </a:p>
          <a:p>
            <a:r>
              <a:rPr lang="en-US" dirty="0" smtClean="0"/>
              <a:t>Evidence that associations are “causal” (because if not causal, there is no hope of effective interventions on this exposure)</a:t>
            </a:r>
          </a:p>
          <a:p>
            <a:r>
              <a:rPr lang="en-US" dirty="0" smtClean="0"/>
              <a:t>Motivating action: biologically grounded explanations often move decision makers more than statistical associations.  </a:t>
            </a:r>
          </a:p>
          <a:p>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a:t>
            </a:fld>
            <a:endParaRPr lang="en-US"/>
          </a:p>
        </p:txBody>
      </p:sp>
    </p:spTree>
    <p:extLst>
      <p:ext uri="{BB962C8B-B14F-4D97-AF65-F5344CB8AC3E}">
        <p14:creationId xmlns:p14="http://schemas.microsoft.com/office/powerpoint/2010/main" val="25912815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HPA axis response</a:t>
            </a:r>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60</a:t>
            </a:fld>
            <a:endParaRPr lang="en-US"/>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55" y="339566"/>
            <a:ext cx="3442335" cy="6178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86200" y="1676400"/>
            <a:ext cx="4876800" cy="4401205"/>
          </a:xfrm>
          <a:prstGeom prst="rect">
            <a:avLst/>
          </a:prstGeom>
          <a:noFill/>
        </p:spPr>
        <p:txBody>
          <a:bodyPr wrap="square" rtlCol="0">
            <a:spAutoFit/>
          </a:bodyPr>
          <a:lstStyle/>
          <a:p>
            <a:r>
              <a:rPr lang="en-US" sz="2000" dirty="0" smtClean="0"/>
              <a:t>Threat/stress triggers autonomic, neuroendocrine, metabolic and immune responses.</a:t>
            </a:r>
          </a:p>
          <a:p>
            <a:endParaRPr lang="en-US" sz="2000" dirty="0" smtClean="0"/>
          </a:p>
          <a:p>
            <a:r>
              <a:rPr lang="en-US" sz="2000" dirty="0" smtClean="0"/>
              <a:t>Hypothalamus-pituitary-adrenal axis: hypothalamus releases </a:t>
            </a:r>
            <a:r>
              <a:rPr lang="en-US" sz="2000" dirty="0" err="1" smtClean="0"/>
              <a:t>corticotropin</a:t>
            </a:r>
            <a:r>
              <a:rPr lang="en-US" sz="2000" dirty="0" smtClean="0"/>
              <a:t> releasing hormone triggering adrenocorticotropic hormone from pituitary </a:t>
            </a:r>
            <a:r>
              <a:rPr lang="en-US" sz="2000" dirty="0" smtClean="0">
                <a:sym typeface="Wingdings" panose="05000000000000000000" pitchFamily="2" charset="2"/>
              </a:rPr>
              <a:t> glucocorticoid production by adrenal  adrenaline and noradrenaline.</a:t>
            </a:r>
          </a:p>
          <a:p>
            <a:r>
              <a:rPr lang="en-US" sz="2000" dirty="0" smtClean="0">
                <a:sym typeface="Wingdings" panose="05000000000000000000" pitchFamily="2" charset="2"/>
              </a:rPr>
              <a:t> </a:t>
            </a:r>
          </a:p>
          <a:p>
            <a:r>
              <a:rPr lang="en-US" sz="2000" dirty="0" smtClean="0">
                <a:sym typeface="Wingdings" panose="05000000000000000000" pitchFamily="2" charset="2"/>
              </a:rPr>
              <a:t>Glucocorticoids feed back and bind corticosteroid receptors to return to base state. </a:t>
            </a:r>
            <a:endParaRPr lang="en-US" sz="2000" dirty="0"/>
          </a:p>
        </p:txBody>
      </p:sp>
    </p:spTree>
    <p:extLst>
      <p:ext uri="{BB962C8B-B14F-4D97-AF65-F5344CB8AC3E}">
        <p14:creationId xmlns:p14="http://schemas.microsoft.com/office/powerpoint/2010/main" val="37455563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Allostatic</a:t>
            </a:r>
            <a:r>
              <a:rPr lang="en-US" dirty="0" smtClean="0"/>
              <a:t> Load</a:t>
            </a:r>
            <a:endParaRPr lang="en-US" dirty="0"/>
          </a:p>
        </p:txBody>
      </p:sp>
      <p:sp>
        <p:nvSpPr>
          <p:cNvPr id="3" name="Content Placeholder 2"/>
          <p:cNvSpPr>
            <a:spLocks noGrp="1"/>
          </p:cNvSpPr>
          <p:nvPr>
            <p:ph idx="1"/>
          </p:nvPr>
        </p:nvSpPr>
        <p:spPr/>
        <p:txBody>
          <a:bodyPr/>
          <a:lstStyle/>
          <a:p>
            <a:r>
              <a:rPr lang="en-US" sz="2000" dirty="0" smtClean="0"/>
              <a:t>Homeostasis: capacity of a biological system to maintain state through marked environmental changes</a:t>
            </a:r>
          </a:p>
          <a:p>
            <a:r>
              <a:rPr lang="en-US" sz="2000" dirty="0" err="1" smtClean="0"/>
              <a:t>Allostasis</a:t>
            </a:r>
            <a:r>
              <a:rPr lang="en-US" sz="2000" dirty="0" smtClean="0"/>
              <a:t> (robustness): capacity of a biological system to maintain functioning through marked environmental changes</a:t>
            </a:r>
          </a:p>
          <a:p>
            <a:pPr lvl="1"/>
            <a:r>
              <a:rPr lang="en-US" sz="2000" dirty="0" err="1" smtClean="0"/>
              <a:t>Allostasis</a:t>
            </a:r>
            <a:r>
              <a:rPr lang="en-US" sz="2000" dirty="0" smtClean="0"/>
              <a:t> may require changes in state in order to maintain function</a:t>
            </a:r>
          </a:p>
          <a:p>
            <a:pPr lvl="1"/>
            <a:r>
              <a:rPr lang="en-US" sz="2000" dirty="0" smtClean="0"/>
              <a:t>Biological regulatory systems alter functioning in order to </a:t>
            </a:r>
            <a:r>
              <a:rPr lang="en-US" sz="2000" i="1" dirty="0" smtClean="0"/>
              <a:t>adapt</a:t>
            </a:r>
            <a:r>
              <a:rPr lang="en-US" sz="2000" dirty="0" smtClean="0"/>
              <a:t> to changing conditions/demands</a:t>
            </a:r>
          </a:p>
          <a:p>
            <a:r>
              <a:rPr lang="en-US" sz="2000" dirty="0" err="1" smtClean="0"/>
              <a:t>Allostatic</a:t>
            </a:r>
            <a:r>
              <a:rPr lang="en-US" sz="2000" dirty="0" smtClean="0"/>
              <a:t> load: “wear and tear” accumulating as a result of chronic need to adapt to adverse environmental conditions, especially stress</a:t>
            </a:r>
          </a:p>
          <a:p>
            <a:r>
              <a:rPr lang="en-US" sz="2000" dirty="0" smtClean="0"/>
              <a:t>Although effects may have thresholds, concept emphasizes accumulation of harm.</a:t>
            </a:r>
          </a:p>
          <a:p>
            <a:r>
              <a:rPr lang="en-US" sz="2000" dirty="0" smtClean="0"/>
              <a:t>Measurements emphasize multi-system breakdown</a:t>
            </a:r>
            <a:endParaRPr lang="en-US" sz="2400" dirty="0" smtClean="0"/>
          </a:p>
          <a:p>
            <a:endParaRPr lang="en-US" sz="24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61</a:t>
            </a:fld>
            <a:endParaRPr lang="en-US"/>
          </a:p>
        </p:txBody>
      </p:sp>
    </p:spTree>
    <p:extLst>
      <p:ext uri="{BB962C8B-B14F-4D97-AF65-F5344CB8AC3E}">
        <p14:creationId xmlns:p14="http://schemas.microsoft.com/office/powerpoint/2010/main" val="11458523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Allostatic</a:t>
            </a:r>
            <a:r>
              <a:rPr lang="en-US" sz="3200" dirty="0" smtClean="0"/>
              <a:t> Load: Multi-system dysregulation by cumulative lifetime SES</a:t>
            </a:r>
            <a:endParaRPr lang="en-US" sz="36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62</a:t>
            </a:fld>
            <a:endParaRPr lang="en-U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7623048" y="5345668"/>
            <a:ext cx="1351492" cy="738664"/>
          </a:xfrm>
          <a:prstGeom prst="rect">
            <a:avLst/>
          </a:prstGeom>
          <a:noFill/>
        </p:spPr>
        <p:txBody>
          <a:bodyPr wrap="square" rtlCol="0">
            <a:spAutoFit/>
          </a:bodyPr>
          <a:lstStyle/>
          <a:p>
            <a:r>
              <a:rPr lang="en-US" sz="1400" dirty="0" err="1"/>
              <a:t>Gruenewald</a:t>
            </a:r>
            <a:r>
              <a:rPr lang="en-US" sz="1400" dirty="0"/>
              <a:t>, 2012 </a:t>
            </a:r>
            <a:r>
              <a:rPr lang="en-US" sz="1400" dirty="0" err="1"/>
              <a:t>Soc</a:t>
            </a:r>
            <a:r>
              <a:rPr lang="en-US" sz="1400" dirty="0"/>
              <a:t> </a:t>
            </a:r>
            <a:r>
              <a:rPr lang="en-US" sz="1400" dirty="0" err="1"/>
              <a:t>Sci</a:t>
            </a:r>
            <a:r>
              <a:rPr lang="en-US" sz="1400" dirty="0"/>
              <a:t> </a:t>
            </a:r>
            <a:r>
              <a:rPr lang="en-US" sz="1400" dirty="0" smtClean="0"/>
              <a:t>Med</a:t>
            </a:r>
            <a:endParaRPr lang="en-US" sz="1400" dirty="0"/>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93520"/>
            <a:ext cx="6646449" cy="497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43000" y="1524000"/>
            <a:ext cx="6781800" cy="523220"/>
          </a:xfrm>
          <a:prstGeom prst="rect">
            <a:avLst/>
          </a:prstGeom>
          <a:noFill/>
        </p:spPr>
        <p:txBody>
          <a:bodyPr wrap="square" rtlCol="0">
            <a:spAutoFit/>
          </a:bodyPr>
          <a:lstStyle/>
          <a:p>
            <a:pPr algn="ctr"/>
            <a:r>
              <a:rPr lang="en-US" sz="2800" dirty="0" smtClean="0"/>
              <a:t>Biomarker </a:t>
            </a:r>
            <a:r>
              <a:rPr lang="en-US" sz="2800" dirty="0" err="1" smtClean="0"/>
              <a:t>substudy</a:t>
            </a:r>
            <a:r>
              <a:rPr lang="en-US" sz="2800" dirty="0" smtClean="0"/>
              <a:t> of MIDUS, n=1008.</a:t>
            </a:r>
            <a:endParaRPr lang="en-US" sz="2000" dirty="0" smtClean="0"/>
          </a:p>
        </p:txBody>
      </p:sp>
    </p:spTree>
    <p:extLst>
      <p:ext uri="{BB962C8B-B14F-4D97-AF65-F5344CB8AC3E}">
        <p14:creationId xmlns:p14="http://schemas.microsoft.com/office/powerpoint/2010/main" val="4213446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Allostatic</a:t>
            </a:r>
            <a:r>
              <a:rPr lang="en-US" sz="3200" dirty="0" smtClean="0"/>
              <a:t> Load: Multi-system dysregulation by cumulative lifetime SES</a:t>
            </a:r>
            <a:endParaRPr lang="en-US" sz="36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63</a:t>
            </a:fld>
            <a:endParaRPr lang="en-U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436263365"/>
              </p:ext>
            </p:extLst>
          </p:nvPr>
        </p:nvGraphicFramePr>
        <p:xfrm>
          <a:off x="716280" y="1524000"/>
          <a:ext cx="7115175" cy="5095875"/>
        </p:xfrm>
        <a:graphic>
          <a:graphicData uri="http://schemas.openxmlformats.org/presentationml/2006/ole">
            <mc:AlternateContent xmlns:mc="http://schemas.openxmlformats.org/markup-compatibility/2006">
              <mc:Choice xmlns:v="urn:schemas-microsoft-com:vml" Requires="v">
                <p:oleObj spid="_x0000_s9257" name="Worksheet" r:id="rId4" imgW="8743950" imgH="5905500" progId="Excel.Sheet.12">
                  <p:embed/>
                </p:oleObj>
              </mc:Choice>
              <mc:Fallback>
                <p:oleObj name="Worksheet" r:id="rId4" imgW="8743950" imgH="5905500"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 y="1524000"/>
                        <a:ext cx="7115175" cy="5095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1143000" y="1524000"/>
            <a:ext cx="6781800" cy="523220"/>
          </a:xfrm>
          <a:prstGeom prst="rect">
            <a:avLst/>
          </a:prstGeom>
          <a:noFill/>
        </p:spPr>
        <p:txBody>
          <a:bodyPr wrap="square" rtlCol="0">
            <a:spAutoFit/>
          </a:bodyPr>
          <a:lstStyle/>
          <a:p>
            <a:pPr algn="ctr"/>
            <a:r>
              <a:rPr lang="en-US" sz="2800" dirty="0" smtClean="0"/>
              <a:t>Biomarker </a:t>
            </a:r>
            <a:r>
              <a:rPr lang="en-US" sz="2800" dirty="0" err="1" smtClean="0"/>
              <a:t>substudy</a:t>
            </a:r>
            <a:r>
              <a:rPr lang="en-US" sz="2800" dirty="0" smtClean="0"/>
              <a:t> of MIDUS, n=1008.</a:t>
            </a:r>
            <a:endParaRPr lang="en-US" sz="2000" dirty="0" smtClean="0"/>
          </a:p>
        </p:txBody>
      </p:sp>
      <p:sp>
        <p:nvSpPr>
          <p:cNvPr id="5" name="TextBox 4"/>
          <p:cNvSpPr txBox="1"/>
          <p:nvPr/>
        </p:nvSpPr>
        <p:spPr>
          <a:xfrm>
            <a:off x="7623048" y="5345668"/>
            <a:ext cx="1351492" cy="738664"/>
          </a:xfrm>
          <a:prstGeom prst="rect">
            <a:avLst/>
          </a:prstGeom>
          <a:noFill/>
        </p:spPr>
        <p:txBody>
          <a:bodyPr wrap="square" rtlCol="0">
            <a:spAutoFit/>
          </a:bodyPr>
          <a:lstStyle/>
          <a:p>
            <a:r>
              <a:rPr lang="en-US" sz="1400" dirty="0" err="1"/>
              <a:t>Gruenewald</a:t>
            </a:r>
            <a:r>
              <a:rPr lang="en-US" sz="1400" dirty="0"/>
              <a:t>, 2012 </a:t>
            </a:r>
            <a:r>
              <a:rPr lang="en-US" sz="1400" dirty="0" err="1"/>
              <a:t>Soc</a:t>
            </a:r>
            <a:r>
              <a:rPr lang="en-US" sz="1400" dirty="0"/>
              <a:t> </a:t>
            </a:r>
            <a:r>
              <a:rPr lang="en-US" sz="1400" dirty="0" err="1"/>
              <a:t>Sci</a:t>
            </a:r>
            <a:r>
              <a:rPr lang="en-US" sz="1400" dirty="0"/>
              <a:t> </a:t>
            </a:r>
            <a:r>
              <a:rPr lang="en-US" sz="1400" dirty="0" smtClean="0"/>
              <a:t>Med</a:t>
            </a:r>
            <a:endParaRPr lang="en-US" sz="1400" dirty="0"/>
          </a:p>
        </p:txBody>
      </p:sp>
      <p:sp>
        <p:nvSpPr>
          <p:cNvPr id="8" name="TextBox 7"/>
          <p:cNvSpPr txBox="1"/>
          <p:nvPr/>
        </p:nvSpPr>
        <p:spPr>
          <a:xfrm>
            <a:off x="-243840" y="5867400"/>
            <a:ext cx="3352800" cy="1200329"/>
          </a:xfrm>
          <a:prstGeom prst="rect">
            <a:avLst/>
          </a:prstGeom>
          <a:noFill/>
        </p:spPr>
        <p:txBody>
          <a:bodyPr wrap="square" rtlCol="0">
            <a:spAutoFit/>
          </a:bodyPr>
          <a:lstStyle/>
          <a:p>
            <a:pPr algn="ctr"/>
            <a:endParaRPr lang="en-US" dirty="0"/>
          </a:p>
          <a:p>
            <a:pPr algn="ctr"/>
            <a:r>
              <a:rPr lang="en-US" dirty="0"/>
              <a:t>Child and adult </a:t>
            </a:r>
            <a:r>
              <a:rPr lang="en-US" dirty="0" smtClean="0"/>
              <a:t>SES disadvantage quintile: </a:t>
            </a:r>
            <a:endParaRPr lang="en-US" dirty="0"/>
          </a:p>
          <a:p>
            <a:endParaRPr lang="en-US" dirty="0"/>
          </a:p>
        </p:txBody>
      </p:sp>
    </p:spTree>
    <p:extLst>
      <p:ext uri="{BB962C8B-B14F-4D97-AF65-F5344CB8AC3E}">
        <p14:creationId xmlns:p14="http://schemas.microsoft.com/office/powerpoint/2010/main" val="2990970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Response</a:t>
            </a:r>
            <a:endParaRPr lang="en-US" dirty="0"/>
          </a:p>
        </p:txBody>
      </p:sp>
      <p:sp>
        <p:nvSpPr>
          <p:cNvPr id="3" name="Content Placeholder 2"/>
          <p:cNvSpPr>
            <a:spLocks noGrp="1"/>
          </p:cNvSpPr>
          <p:nvPr>
            <p:ph idx="1"/>
          </p:nvPr>
        </p:nvSpPr>
        <p:spPr/>
        <p:txBody>
          <a:bodyPr/>
          <a:lstStyle/>
          <a:p>
            <a:r>
              <a:rPr lang="en-US" dirty="0" smtClean="0"/>
              <a:t>Chronic stress predicts dysregulation of cortisol levels, but can be either up or down (diurnal fluctuation of cortisol is normal)</a:t>
            </a:r>
          </a:p>
          <a:p>
            <a:r>
              <a:rPr lang="en-US" dirty="0" smtClean="0"/>
              <a:t>Science on when upregulated versus </a:t>
            </a:r>
            <a:r>
              <a:rPr lang="en-US" dirty="0" err="1" smtClean="0"/>
              <a:t>downregulated</a:t>
            </a:r>
            <a:r>
              <a:rPr lang="en-US" dirty="0" smtClean="0"/>
              <a:t> not established</a:t>
            </a:r>
          </a:p>
          <a:p>
            <a:pPr lvl="1"/>
            <a:r>
              <a:rPr lang="en-US" dirty="0" smtClean="0"/>
              <a:t>Serious methodological challenges because “healthy”=fluctuating</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64</a:t>
            </a:fld>
            <a:endParaRPr lang="en-US"/>
          </a:p>
        </p:txBody>
      </p:sp>
    </p:spTree>
    <p:extLst>
      <p:ext uri="{BB962C8B-B14F-4D97-AF65-F5344CB8AC3E}">
        <p14:creationId xmlns:p14="http://schemas.microsoft.com/office/powerpoint/2010/main" val="26393185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Response: Active Research Areas</a:t>
            </a:r>
            <a:endParaRPr lang="en-US" dirty="0"/>
          </a:p>
        </p:txBody>
      </p:sp>
      <p:sp>
        <p:nvSpPr>
          <p:cNvPr id="3" name="Content Placeholder 2"/>
          <p:cNvSpPr>
            <a:spLocks noGrp="1"/>
          </p:cNvSpPr>
          <p:nvPr>
            <p:ph idx="1"/>
          </p:nvPr>
        </p:nvSpPr>
        <p:spPr/>
        <p:txBody>
          <a:bodyPr/>
          <a:lstStyle/>
          <a:p>
            <a:r>
              <a:rPr lang="en-US" sz="2400" dirty="0" smtClean="0"/>
              <a:t>Cell structure and tissue remodeling (e.g., apoptosis, dendritic shape and synapse formation, cellular developmental trajectories)</a:t>
            </a:r>
          </a:p>
          <a:p>
            <a:r>
              <a:rPr lang="en-US" sz="2400" dirty="0" smtClean="0"/>
              <a:t>SNS stimulation </a:t>
            </a:r>
            <a:r>
              <a:rPr lang="en-US" sz="2400" dirty="0" smtClean="0">
                <a:sym typeface="Wingdings" panose="05000000000000000000" pitchFamily="2" charset="2"/>
              </a:rPr>
              <a:t> increased </a:t>
            </a:r>
            <a:r>
              <a:rPr lang="en-US" sz="2400" dirty="0" smtClean="0">
                <a:sym typeface="Wingdings" panose="05000000000000000000" pitchFamily="2" charset="2"/>
              </a:rPr>
              <a:t>pro-inflammatory </a:t>
            </a:r>
            <a:r>
              <a:rPr lang="en-US" sz="2400" dirty="0" smtClean="0">
                <a:sym typeface="Wingdings" panose="05000000000000000000" pitchFamily="2" charset="2"/>
              </a:rPr>
              <a:t>profile of immune cells</a:t>
            </a:r>
          </a:p>
          <a:p>
            <a:r>
              <a:rPr lang="en-US" sz="2400" dirty="0" smtClean="0">
                <a:sym typeface="Wingdings" panose="05000000000000000000" pitchFamily="2" charset="2"/>
              </a:rPr>
              <a:t>Telomere length and telomerase activity (chronic stress predicts shorter telomeres; racial patterns inconsistent)</a:t>
            </a:r>
          </a:p>
          <a:p>
            <a:r>
              <a:rPr lang="en-US" sz="2400" dirty="0" smtClean="0">
                <a:sym typeface="Wingdings" panose="05000000000000000000" pitchFamily="2" charset="2"/>
              </a:rPr>
              <a:t>Metabolome: stress HPA  gut microbiota</a:t>
            </a:r>
          </a:p>
          <a:p>
            <a:r>
              <a:rPr lang="en-US" sz="2400" dirty="0" smtClean="0">
                <a:sym typeface="Wingdings" panose="05000000000000000000" pitchFamily="2" charset="2"/>
              </a:rPr>
              <a:t>Other mechanisms to regulate gene expression, based on mRNA profiles: “conserved transcriptional response to adversity”  inflammation</a:t>
            </a:r>
            <a:endParaRPr lang="en-US" dirty="0" smtClean="0">
              <a:sym typeface="Wingdings" panose="05000000000000000000" pitchFamily="2" charset="2"/>
            </a:endParaRP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65</a:t>
            </a:fld>
            <a:endParaRPr lang="en-US"/>
          </a:p>
        </p:txBody>
      </p:sp>
    </p:spTree>
    <p:extLst>
      <p:ext uri="{BB962C8B-B14F-4D97-AF65-F5344CB8AC3E}">
        <p14:creationId xmlns:p14="http://schemas.microsoft.com/office/powerpoint/2010/main" val="29391239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Mechanisms</a:t>
            </a:r>
            <a:endParaRPr lang="en-US" dirty="0"/>
          </a:p>
        </p:txBody>
      </p:sp>
      <p:sp>
        <p:nvSpPr>
          <p:cNvPr id="3" name="Content Placeholder 2"/>
          <p:cNvSpPr>
            <a:spLocks noGrp="1"/>
          </p:cNvSpPr>
          <p:nvPr>
            <p:ph idx="1"/>
          </p:nvPr>
        </p:nvSpPr>
        <p:spPr/>
        <p:txBody>
          <a:bodyPr/>
          <a:lstStyle/>
          <a:p>
            <a:r>
              <a:rPr lang="en-US" sz="2800" dirty="0" smtClean="0"/>
              <a:t>Preliminaries</a:t>
            </a:r>
          </a:p>
          <a:p>
            <a:r>
              <a:rPr lang="en-US" sz="2800" dirty="0"/>
              <a:t>Where do genetics fit in?</a:t>
            </a:r>
          </a:p>
          <a:p>
            <a:r>
              <a:rPr lang="en-US" sz="2800" dirty="0" smtClean="0"/>
              <a:t>Behaviors</a:t>
            </a:r>
            <a:r>
              <a:rPr lang="en-US" sz="2800" dirty="0"/>
              <a:t>, including use of medical </a:t>
            </a:r>
            <a:r>
              <a:rPr lang="en-US" sz="2800" dirty="0" smtClean="0"/>
              <a:t>care</a:t>
            </a:r>
          </a:p>
          <a:p>
            <a:r>
              <a:rPr lang="en-US" sz="2800" dirty="0" smtClean="0"/>
              <a:t>Direct toxic exposures</a:t>
            </a:r>
          </a:p>
          <a:p>
            <a:r>
              <a:rPr lang="en-US" sz="2800" dirty="0" smtClean="0"/>
              <a:t>Stress mediated pathways</a:t>
            </a:r>
          </a:p>
          <a:p>
            <a:r>
              <a:rPr lang="en-US" sz="2800" dirty="0" smtClean="0">
                <a:solidFill>
                  <a:srgbClr val="FF0000"/>
                </a:solidFill>
              </a:rPr>
              <a:t>Major controversies or uncertainties</a:t>
            </a:r>
          </a:p>
          <a:p>
            <a:pPr lvl="1"/>
            <a:r>
              <a:rPr lang="en-US" sz="2400" dirty="0" err="1"/>
              <a:t>Lifecourse</a:t>
            </a:r>
            <a:r>
              <a:rPr lang="en-US" sz="2400" dirty="0"/>
              <a:t>/sensitive periods</a:t>
            </a:r>
          </a:p>
          <a:p>
            <a:pPr lvl="1"/>
            <a:r>
              <a:rPr lang="en-US" sz="2400" dirty="0"/>
              <a:t>Qualitative interactions/dandelion vs orchid</a:t>
            </a:r>
          </a:p>
          <a:p>
            <a:pPr lvl="1"/>
            <a:r>
              <a:rPr lang="en-US" sz="2400" dirty="0"/>
              <a:t>Role of genetics</a:t>
            </a:r>
          </a:p>
          <a:p>
            <a:pPr marL="0" indent="0">
              <a:buNone/>
            </a:pPr>
            <a:endParaRPr lang="en-US" sz="2800" dirty="0" smtClean="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66</a:t>
            </a:fld>
            <a:endParaRPr lang="en-US"/>
          </a:p>
        </p:txBody>
      </p:sp>
    </p:spTree>
    <p:extLst>
      <p:ext uri="{BB962C8B-B14F-4D97-AF65-F5344CB8AC3E}">
        <p14:creationId xmlns:p14="http://schemas.microsoft.com/office/powerpoint/2010/main" val="21447543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Uncertainties and Controversies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000" dirty="0" smtClean="0"/>
              <a:t>Physiologic mechanisms still controversial, many hypothesized mechanisms have limited empirical evidence – piecing together evidence from animals, experimental human studies in labs, and observational epidemiologic evidence. Research is very limited by the tools. </a:t>
            </a:r>
          </a:p>
          <a:p>
            <a:pPr marL="457200" indent="-457200">
              <a:buFont typeface="+mj-lt"/>
              <a:buAutoNum type="arabicPeriod"/>
            </a:pPr>
            <a:r>
              <a:rPr lang="en-US" sz="2000" dirty="0" smtClean="0"/>
              <a:t>How common are qualitative reversals of effects (i.e., the same exposure that is </a:t>
            </a:r>
            <a:r>
              <a:rPr lang="en-US" sz="2000" i="1" dirty="0" smtClean="0"/>
              <a:t>good </a:t>
            </a:r>
            <a:r>
              <a:rPr lang="en-US" sz="2000" dirty="0" smtClean="0"/>
              <a:t>for some people is </a:t>
            </a:r>
            <a:r>
              <a:rPr lang="en-US" sz="2000" i="1" dirty="0" smtClean="0"/>
              <a:t>bad </a:t>
            </a:r>
            <a:r>
              <a:rPr lang="en-US" sz="2000" dirty="0" smtClean="0"/>
              <a:t>for others)?</a:t>
            </a:r>
          </a:p>
          <a:p>
            <a:pPr lvl="1"/>
            <a:r>
              <a:rPr lang="en-US" sz="1800" dirty="0" smtClean="0"/>
              <a:t>Boyce: dandelion children versus orchid children</a:t>
            </a:r>
          </a:p>
          <a:p>
            <a:pPr lvl="1"/>
            <a:r>
              <a:rPr lang="en-US" sz="1800" dirty="0" err="1" smtClean="0"/>
              <a:t>GxE</a:t>
            </a:r>
            <a:r>
              <a:rPr lang="en-US" sz="1800" dirty="0" smtClean="0"/>
              <a:t>?</a:t>
            </a:r>
          </a:p>
          <a:p>
            <a:pPr marL="457200" indent="-457200">
              <a:buFont typeface="+mj-lt"/>
              <a:buAutoNum type="arabicPeriod"/>
            </a:pPr>
            <a:r>
              <a:rPr lang="en-US" sz="2000" dirty="0" smtClean="0"/>
              <a:t>Adaptive plasticity: adaptations optimize to environment that prevailed during critical developmental period, and illness is due to a mismatch with new environments?</a:t>
            </a:r>
          </a:p>
          <a:p>
            <a:pPr marL="457200" indent="-457200">
              <a:buFont typeface="+mj-lt"/>
              <a:buAutoNum type="arabicPeriod"/>
            </a:pPr>
            <a:r>
              <a:rPr lang="en-US" sz="2000" dirty="0" smtClean="0"/>
              <a:t>Mechanisms of intergenerational transmission</a:t>
            </a:r>
          </a:p>
          <a:p>
            <a:pPr marL="457200" indent="-457200">
              <a:buFont typeface="+mj-lt"/>
              <a:buAutoNum type="arabicPeriod"/>
            </a:pPr>
            <a:r>
              <a:rPr lang="en-US" sz="2000" dirty="0" smtClean="0"/>
              <a:t>Reversibility: can advantageous environments undo harm? </a:t>
            </a:r>
          </a:p>
          <a:p>
            <a:pPr marL="457200" indent="-457200">
              <a:buFont typeface="+mj-lt"/>
              <a:buAutoNum type="arabicPeriod"/>
            </a:pPr>
            <a:r>
              <a:rPr lang="en-US" sz="2000" dirty="0" smtClean="0"/>
              <a:t>The role of genetics</a:t>
            </a:r>
          </a:p>
          <a:p>
            <a:endParaRPr lang="en-US" sz="24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67</a:t>
            </a:fld>
            <a:endParaRPr lang="en-US"/>
          </a:p>
        </p:txBody>
      </p:sp>
    </p:spTree>
    <p:extLst>
      <p:ext uri="{BB962C8B-B14F-4D97-AF65-F5344CB8AC3E}">
        <p14:creationId xmlns:p14="http://schemas.microsoft.com/office/powerpoint/2010/main" val="29498865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Controversy regarding stress mechanisms</a:t>
            </a:r>
            <a:endParaRPr lang="en-US" dirty="0"/>
          </a:p>
        </p:txBody>
      </p:sp>
      <p:sp>
        <p:nvSpPr>
          <p:cNvPr id="3" name="Content Placeholder 2"/>
          <p:cNvSpPr>
            <a:spLocks noGrp="1"/>
          </p:cNvSpPr>
          <p:nvPr>
            <p:ph idx="1"/>
          </p:nvPr>
        </p:nvSpPr>
        <p:spPr/>
        <p:txBody>
          <a:bodyPr/>
          <a:lstStyle/>
          <a:p>
            <a:pPr marL="0" indent="0">
              <a:buNone/>
            </a:pPr>
            <a:r>
              <a:rPr lang="en-US" sz="2800" dirty="0" smtClean="0"/>
              <a:t>“</a:t>
            </a:r>
            <a:r>
              <a:rPr lang="en-US" sz="2400" dirty="0"/>
              <a:t>Cortisol has received extensive attention as a potential mediator in the SES–health relationship. This review documented that more studies to date have found no association of cortisol with SES than have found the hypothesized association between lower SES and higher levels of cortisol, with several studies identifying ‘reverse’ associations for the whole sample or subgroups. These results may point to genuine inconsistencies in the nature of these relationships, or current inconsistencies in the measurement and analysis </a:t>
            </a:r>
            <a:r>
              <a:rPr lang="en-US" sz="2400" dirty="0" smtClean="0"/>
              <a:t>cortisol  </a:t>
            </a:r>
            <a:r>
              <a:rPr lang="en-US" sz="2400" dirty="0"/>
              <a:t>and SES</a:t>
            </a:r>
            <a:r>
              <a:rPr lang="en-US" sz="2800" dirty="0" smtClean="0"/>
              <a:t>”</a:t>
            </a:r>
          </a:p>
          <a:p>
            <a:pPr marL="0" indent="0">
              <a:buNone/>
            </a:pPr>
            <a:r>
              <a:rPr lang="en-US" sz="2000" dirty="0" smtClean="0"/>
              <a:t>Dowd, IJE 2009</a:t>
            </a:r>
            <a:endParaRPr lang="en-US" sz="20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68</a:t>
            </a:fld>
            <a:endParaRPr lang="en-US"/>
          </a:p>
        </p:txBody>
      </p:sp>
    </p:spTree>
    <p:extLst>
      <p:ext uri="{BB962C8B-B14F-4D97-AF65-F5344CB8AC3E}">
        <p14:creationId xmlns:p14="http://schemas.microsoft.com/office/powerpoint/2010/main" val="21946369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(Semi-)Competing Theoretical Perspectives</a:t>
            </a:r>
            <a:endParaRPr lang="en-US" dirty="0"/>
          </a:p>
        </p:txBody>
      </p:sp>
      <p:sp>
        <p:nvSpPr>
          <p:cNvPr id="3" name="Content Placeholder 2"/>
          <p:cNvSpPr>
            <a:spLocks noGrp="1"/>
          </p:cNvSpPr>
          <p:nvPr>
            <p:ph idx="1"/>
          </p:nvPr>
        </p:nvSpPr>
        <p:spPr/>
        <p:txBody>
          <a:bodyPr/>
          <a:lstStyle/>
          <a:p>
            <a:r>
              <a:rPr lang="en-US" sz="2000" dirty="0" smtClean="0"/>
              <a:t>Developmental origins and health and disease (DOHAD): insults in early development periods have enduring consequences, possibly because the organism makes developmental choices optimized for a different environment (“fetal programming”).</a:t>
            </a:r>
            <a:endParaRPr lang="en-US" sz="2400" dirty="0" smtClean="0"/>
          </a:p>
          <a:p>
            <a:r>
              <a:rPr lang="en-US" sz="2000" dirty="0" smtClean="0"/>
              <a:t>Weathering/cumulative </a:t>
            </a:r>
            <a:r>
              <a:rPr lang="en-US" sz="2000" dirty="0" err="1" smtClean="0"/>
              <a:t>allostatic</a:t>
            </a:r>
            <a:r>
              <a:rPr lang="en-US" sz="2000" dirty="0" smtClean="0"/>
              <a:t> load: Large and small insults each have small physiologic consequences which accumulate and accelerate aging. Eventually the body’s ability to compensate for these accumulating injuries is overwhelmed.</a:t>
            </a:r>
          </a:p>
          <a:p>
            <a:r>
              <a:rPr lang="en-US" sz="2000" dirty="0" smtClean="0"/>
              <a:t>Although these seem very distinct theoretically, many people believe both or believe it depends on the outcome. Open empirical question.</a:t>
            </a:r>
            <a:endParaRPr lang="en-US" sz="24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69</a:t>
            </a:fld>
            <a:endParaRPr lang="en-US"/>
          </a:p>
        </p:txBody>
      </p:sp>
    </p:spTree>
    <p:extLst>
      <p:ext uri="{BB962C8B-B14F-4D97-AF65-F5344CB8AC3E}">
        <p14:creationId xmlns:p14="http://schemas.microsoft.com/office/powerpoint/2010/main" val="1393975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Embodiment</a:t>
            </a:r>
            <a:endParaRPr lang="en-US" dirty="0"/>
          </a:p>
        </p:txBody>
      </p:sp>
      <p:sp>
        <p:nvSpPr>
          <p:cNvPr id="3" name="Content Placeholder 2"/>
          <p:cNvSpPr>
            <a:spLocks noGrp="1"/>
          </p:cNvSpPr>
          <p:nvPr>
            <p:ph idx="1"/>
          </p:nvPr>
        </p:nvSpPr>
        <p:spPr>
          <a:xfrm>
            <a:off x="457200" y="1600200"/>
            <a:ext cx="8229600" cy="5105400"/>
          </a:xfrm>
        </p:spPr>
        <p:txBody>
          <a:bodyPr/>
          <a:lstStyle/>
          <a:p>
            <a:r>
              <a:rPr lang="en-US" sz="2400" dirty="0" smtClean="0"/>
              <a:t>“how we literally incorporate, biologically, the material and social world in which we live, from in utero to death…” Krieger 2005, JECH</a:t>
            </a:r>
          </a:p>
          <a:p>
            <a:endParaRPr lang="en-US" sz="2400" dirty="0"/>
          </a:p>
          <a:p>
            <a:r>
              <a:rPr lang="en-US" sz="2000" dirty="0" smtClean="0"/>
              <a:t>Many biological phenomena have social origins, so finding a biological basis for a health disparity does not imply that the root cause of that disparity is not social or could not be eliminated by a social or behavioral intervention. </a:t>
            </a:r>
          </a:p>
          <a:p>
            <a:pPr lvl="1"/>
            <a:r>
              <a:rPr lang="en-US" sz="1600" dirty="0" smtClean="0"/>
              <a:t>Cultural norms regarding diet can lead to differences in average body fat, hypertension, and effectiveness of hypertension medications. </a:t>
            </a:r>
          </a:p>
          <a:p>
            <a:r>
              <a:rPr lang="en-US" sz="2000" dirty="0" smtClean="0"/>
              <a:t>Many social phenomena have biological origins, so a finding of a social pattern may have root causes in biological differences. </a:t>
            </a:r>
          </a:p>
          <a:p>
            <a:pPr lvl="1"/>
            <a:r>
              <a:rPr lang="en-US" sz="1600" dirty="0" smtClean="0"/>
              <a:t>Birthweight</a:t>
            </a:r>
            <a:r>
              <a:rPr lang="en-US" sz="1600" dirty="0" smtClean="0">
                <a:sym typeface="Wingdings" panose="05000000000000000000" pitchFamily="2" charset="2"/>
              </a:rPr>
              <a:t> cognitive scores, educational attainment earnings</a:t>
            </a:r>
            <a:r>
              <a:rPr lang="en-US" sz="1600" dirty="0" smtClean="0"/>
              <a:t> </a:t>
            </a:r>
            <a:endParaRPr lang="en-US" sz="1600" dirty="0" smtClean="0"/>
          </a:p>
          <a:p>
            <a:r>
              <a:rPr lang="en-US" sz="2000" dirty="0" smtClean="0"/>
              <a:t>This is not just about the biological correlates of differences in health and illness.</a:t>
            </a:r>
            <a:endParaRPr lang="en-US" sz="20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7</a:t>
            </a:fld>
            <a:endParaRPr lang="en-US"/>
          </a:p>
        </p:txBody>
      </p:sp>
    </p:spTree>
    <p:extLst>
      <p:ext uri="{BB962C8B-B14F-4D97-AF65-F5344CB8AC3E}">
        <p14:creationId xmlns:p14="http://schemas.microsoft.com/office/powerpoint/2010/main" val="7528291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BBCB714-B89B-469D-AF26-A6BA9499796B}" type="slidenum">
              <a:rPr lang="en-US" sz="1400"/>
              <a:pPr algn="r" eaLnBrk="1" hangingPunct="1"/>
              <a:t>70</a:t>
            </a:fld>
            <a:endParaRPr lang="en-US" sz="1400"/>
          </a:p>
        </p:txBody>
      </p:sp>
      <p:sp>
        <p:nvSpPr>
          <p:cNvPr id="29699" name="Rectangle 2"/>
          <p:cNvSpPr>
            <a:spLocks noGrp="1" noChangeArrowheads="1"/>
          </p:cNvSpPr>
          <p:nvPr>
            <p:ph type="title" idx="4294967295"/>
          </p:nvPr>
        </p:nvSpPr>
        <p:spPr>
          <a:ln w="12700">
            <a:noFill/>
            <a:miter lim="800000"/>
            <a:headEnd/>
            <a:tailEnd/>
          </a:ln>
        </p:spPr>
        <p:txBody>
          <a:bodyPr/>
          <a:lstStyle/>
          <a:p>
            <a:pPr eaLnBrk="1" hangingPunct="1"/>
            <a:r>
              <a:rPr lang="en-US" sz="4000" dirty="0" smtClean="0">
                <a:solidFill>
                  <a:srgbClr val="0070C0"/>
                </a:solidFill>
              </a:rPr>
              <a:t>Hypothesized </a:t>
            </a:r>
            <a:r>
              <a:rPr lang="en-US" sz="4000" dirty="0" err="1" smtClean="0">
                <a:solidFill>
                  <a:srgbClr val="0070C0"/>
                </a:solidFill>
              </a:rPr>
              <a:t>transgenerational</a:t>
            </a:r>
            <a:r>
              <a:rPr lang="en-US" sz="4000" dirty="0" smtClean="0">
                <a:solidFill>
                  <a:srgbClr val="0070C0"/>
                </a:solidFill>
              </a:rPr>
              <a:t> flow of risk for chronic disease</a:t>
            </a: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81" r="5560"/>
          <a:stretch/>
        </p:blipFill>
        <p:spPr bwMode="auto">
          <a:xfrm>
            <a:off x="365760" y="1572768"/>
            <a:ext cx="832104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6352143"/>
            <a:ext cx="5481052" cy="369332"/>
          </a:xfrm>
          <a:prstGeom prst="rect">
            <a:avLst/>
          </a:prstGeom>
          <a:noFill/>
        </p:spPr>
        <p:txBody>
          <a:bodyPr wrap="none" rtlCol="0">
            <a:spAutoFit/>
          </a:bodyPr>
          <a:lstStyle/>
          <a:p>
            <a:r>
              <a:rPr lang="en-US" dirty="0" smtClean="0"/>
              <a:t>Barker, Public Health, 2012 Sir Richard Doll Lecture</a:t>
            </a:r>
            <a:endParaRPr lang="en-US" dirty="0"/>
          </a:p>
        </p:txBody>
      </p:sp>
      <p:sp>
        <p:nvSpPr>
          <p:cNvPr id="3" name="Slide Number Placeholder 2"/>
          <p:cNvSpPr>
            <a:spLocks noGrp="1"/>
          </p:cNvSpPr>
          <p:nvPr>
            <p:ph type="sldNum" sz="quarter" idx="12"/>
          </p:nvPr>
        </p:nvSpPr>
        <p:spPr/>
        <p:txBody>
          <a:bodyPr/>
          <a:lstStyle/>
          <a:p>
            <a:pPr>
              <a:defRPr/>
            </a:pPr>
            <a:fld id="{AD20FD3C-1ED2-4B40-BFF9-732E574685C3}" type="slidenum">
              <a:rPr lang="en-US" smtClean="0"/>
              <a:pPr>
                <a:defRPr/>
              </a:pPr>
              <a:t>70</a:t>
            </a:fld>
            <a:endParaRPr lang="en-US"/>
          </a:p>
        </p:txBody>
      </p:sp>
    </p:spTree>
    <p:extLst>
      <p:ext uri="{BB962C8B-B14F-4D97-AF65-F5344CB8AC3E}">
        <p14:creationId xmlns:p14="http://schemas.microsoft.com/office/powerpoint/2010/main" val="701591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BBCB714-B89B-469D-AF26-A6BA9499796B}" type="slidenum">
              <a:rPr lang="en-US" sz="1400"/>
              <a:pPr algn="r" eaLnBrk="1" hangingPunct="1"/>
              <a:t>71</a:t>
            </a:fld>
            <a:endParaRPr lang="en-US" sz="1400"/>
          </a:p>
        </p:txBody>
      </p:sp>
      <p:sp>
        <p:nvSpPr>
          <p:cNvPr id="29699" name="Rectangle 2"/>
          <p:cNvSpPr>
            <a:spLocks noGrp="1" noChangeArrowheads="1"/>
          </p:cNvSpPr>
          <p:nvPr>
            <p:ph type="title" idx="4294967295"/>
          </p:nvPr>
        </p:nvSpPr>
        <p:spPr>
          <a:ln w="12700">
            <a:noFill/>
            <a:miter lim="800000"/>
            <a:headEnd/>
            <a:tailEnd/>
          </a:ln>
        </p:spPr>
        <p:txBody>
          <a:bodyPr/>
          <a:lstStyle/>
          <a:p>
            <a:pPr eaLnBrk="1" hangingPunct="1"/>
            <a:r>
              <a:rPr lang="en-US" sz="3600" dirty="0" smtClean="0">
                <a:solidFill>
                  <a:srgbClr val="0070C0"/>
                </a:solidFill>
              </a:rPr>
              <a:t>How special are early developmental periods? </a:t>
            </a:r>
          </a:p>
        </p:txBody>
      </p:sp>
      <p:sp>
        <p:nvSpPr>
          <p:cNvPr id="29700" name="Rectangle 3"/>
          <p:cNvSpPr>
            <a:spLocks noGrp="1" noChangeArrowheads="1"/>
          </p:cNvSpPr>
          <p:nvPr>
            <p:ph type="body" idx="4294967295"/>
          </p:nvPr>
        </p:nvSpPr>
        <p:spPr/>
        <p:txBody>
          <a:bodyPr/>
          <a:lstStyle/>
          <a:p>
            <a:pPr eaLnBrk="1" hangingPunct="1"/>
            <a:r>
              <a:rPr lang="en-US" sz="2800" dirty="0" smtClean="0"/>
              <a:t>Example </a:t>
            </a:r>
            <a:r>
              <a:rPr lang="en-US" sz="2800" dirty="0"/>
              <a:t>of Extreme Induced Neuroplasticity in </a:t>
            </a:r>
            <a:r>
              <a:rPr lang="en-US" sz="2800" dirty="0" smtClean="0"/>
              <a:t>Adults:</a:t>
            </a:r>
          </a:p>
          <a:p>
            <a:pPr lvl="1" eaLnBrk="1" hangingPunct="1"/>
            <a:r>
              <a:rPr lang="en-US" dirty="0" smtClean="0"/>
              <a:t>18-30 year olds randomized to 5 days of complete visual deprivation </a:t>
            </a:r>
          </a:p>
          <a:p>
            <a:pPr lvl="1" eaLnBrk="1" hangingPunct="1"/>
            <a:r>
              <a:rPr lang="en-US" dirty="0" smtClean="0"/>
              <a:t>All receive intensive Braille training, plus two hours of other tactile games.</a:t>
            </a:r>
          </a:p>
          <a:p>
            <a:pPr lvl="1" eaLnBrk="1" hangingPunct="1"/>
            <a:r>
              <a:rPr lang="en-US" dirty="0" smtClean="0"/>
              <a:t>Both improved Braille skills</a:t>
            </a:r>
          </a:p>
          <a:p>
            <a:pPr lvl="1" eaLnBrk="1" hangingPunct="1"/>
            <a:r>
              <a:rPr lang="en-US" dirty="0" smtClean="0"/>
              <a:t>Blindfolded group performed better on Braille discrimination.</a:t>
            </a:r>
          </a:p>
          <a:p>
            <a:pPr eaLnBrk="1" hangingPunct="1"/>
            <a:endParaRPr lang="en-US" dirty="0" smtClean="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71</a:t>
            </a:fld>
            <a:endParaRPr lang="en-US"/>
          </a:p>
        </p:txBody>
      </p:sp>
    </p:spTree>
    <p:extLst>
      <p:ext uri="{BB962C8B-B14F-4D97-AF65-F5344CB8AC3E}">
        <p14:creationId xmlns:p14="http://schemas.microsoft.com/office/powerpoint/2010/main" val="1380933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DC108A4-2E1A-4C20-B2F4-A4C42D13E7E2}" type="slidenum">
              <a:rPr lang="en-US" sz="1400"/>
              <a:pPr algn="r" eaLnBrk="1" hangingPunct="1"/>
              <a:t>72</a:t>
            </a:fld>
            <a:endParaRPr lang="en-US" sz="1400"/>
          </a:p>
        </p:txBody>
      </p:sp>
      <p:sp>
        <p:nvSpPr>
          <p:cNvPr id="30723" name="Rectangle 2"/>
          <p:cNvSpPr>
            <a:spLocks noGrp="1" noChangeArrowheads="1"/>
          </p:cNvSpPr>
          <p:nvPr>
            <p:ph type="title" idx="4294967295"/>
          </p:nvPr>
        </p:nvSpPr>
        <p:spPr>
          <a:ln w="12700">
            <a:noFill/>
            <a:miter lim="800000"/>
            <a:headEnd/>
            <a:tailEnd/>
          </a:ln>
        </p:spPr>
        <p:txBody>
          <a:bodyPr/>
          <a:lstStyle/>
          <a:p>
            <a:pPr eaLnBrk="1" hangingPunct="1"/>
            <a:r>
              <a:rPr lang="en-US" smtClean="0">
                <a:solidFill>
                  <a:srgbClr val="0070C0"/>
                </a:solidFill>
              </a:rPr>
              <a:t>Quick, reversible plasticity</a:t>
            </a:r>
          </a:p>
        </p:txBody>
      </p:sp>
      <p:sp>
        <p:nvSpPr>
          <p:cNvPr id="30724" name="Rectangle 3"/>
          <p:cNvSpPr>
            <a:spLocks noGrp="1" noChangeArrowheads="1"/>
          </p:cNvSpPr>
          <p:nvPr>
            <p:ph type="body" idx="4294967295"/>
          </p:nvPr>
        </p:nvSpPr>
        <p:spPr>
          <a:xfrm>
            <a:off x="457200" y="1600200"/>
            <a:ext cx="8305800" cy="1295400"/>
          </a:xfrm>
        </p:spPr>
        <p:txBody>
          <a:bodyPr/>
          <a:lstStyle/>
          <a:p>
            <a:pPr eaLnBrk="1" hangingPunct="1"/>
            <a:r>
              <a:rPr lang="en-US" smtClean="0"/>
              <a:t>Sighted recruited occipital cortex for Braille</a:t>
            </a:r>
          </a:p>
        </p:txBody>
      </p:sp>
      <p:pic>
        <p:nvPicPr>
          <p:cNvPr id="307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050" y="2936875"/>
            <a:ext cx="7458075"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6050" y="2971800"/>
            <a:ext cx="84455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7"/>
          <p:cNvSpPr txBox="1">
            <a:spLocks noChangeArrowheads="1"/>
          </p:cNvSpPr>
          <p:nvPr/>
        </p:nvSpPr>
        <p:spPr bwMode="auto">
          <a:xfrm>
            <a:off x="511175" y="2551113"/>
            <a:ext cx="793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Day 1</a:t>
            </a:r>
          </a:p>
        </p:txBody>
      </p:sp>
      <p:sp>
        <p:nvSpPr>
          <p:cNvPr id="30728" name="Text Box 8"/>
          <p:cNvSpPr txBox="1">
            <a:spLocks noChangeArrowheads="1"/>
          </p:cNvSpPr>
          <p:nvPr/>
        </p:nvSpPr>
        <p:spPr bwMode="auto">
          <a:xfrm>
            <a:off x="2584450" y="2514600"/>
            <a:ext cx="79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Day 3</a:t>
            </a:r>
          </a:p>
        </p:txBody>
      </p:sp>
      <p:sp>
        <p:nvSpPr>
          <p:cNvPr id="30729" name="Text Box 9"/>
          <p:cNvSpPr txBox="1">
            <a:spLocks noChangeArrowheads="1"/>
          </p:cNvSpPr>
          <p:nvPr/>
        </p:nvSpPr>
        <p:spPr bwMode="auto">
          <a:xfrm>
            <a:off x="4260850" y="2478088"/>
            <a:ext cx="793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Day 5</a:t>
            </a:r>
          </a:p>
        </p:txBody>
      </p:sp>
      <p:sp>
        <p:nvSpPr>
          <p:cNvPr id="30730" name="Text Box 10"/>
          <p:cNvSpPr txBox="1">
            <a:spLocks noChangeArrowheads="1"/>
          </p:cNvSpPr>
          <p:nvPr/>
        </p:nvSpPr>
        <p:spPr bwMode="auto">
          <a:xfrm>
            <a:off x="5708650" y="225425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Day 6 (unblindfolded)</a:t>
            </a:r>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72</a:t>
            </a:fld>
            <a:endParaRPr lang="en-US"/>
          </a:p>
        </p:txBody>
      </p:sp>
    </p:spTree>
    <p:extLst>
      <p:ext uri="{BB962C8B-B14F-4D97-AF65-F5344CB8AC3E}">
        <p14:creationId xmlns:p14="http://schemas.microsoft.com/office/powerpoint/2010/main" val="24926309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1F808A3-59F8-4BF9-B50B-91025B6294F5}" type="slidenum">
              <a:rPr lang="en-US" sz="1400"/>
              <a:pPr algn="r" eaLnBrk="1" hangingPunct="1"/>
              <a:t>73</a:t>
            </a:fld>
            <a:endParaRPr lang="en-US" sz="1400"/>
          </a:p>
        </p:txBody>
      </p:sp>
      <p:sp>
        <p:nvSpPr>
          <p:cNvPr id="31747" name="Rectangle 2"/>
          <p:cNvSpPr>
            <a:spLocks noGrp="1" noChangeArrowheads="1"/>
          </p:cNvSpPr>
          <p:nvPr>
            <p:ph type="title" idx="4294967295"/>
          </p:nvPr>
        </p:nvSpPr>
        <p:spPr>
          <a:ln w="12700">
            <a:noFill/>
            <a:miter lim="800000"/>
            <a:headEnd/>
            <a:tailEnd/>
          </a:ln>
        </p:spPr>
        <p:txBody>
          <a:bodyPr/>
          <a:lstStyle/>
          <a:p>
            <a:pPr eaLnBrk="1" hangingPunct="1"/>
            <a:r>
              <a:rPr lang="en-US" smtClean="0">
                <a:solidFill>
                  <a:srgbClr val="0070C0"/>
                </a:solidFill>
              </a:rPr>
              <a:t>Merabet et al., 2008</a:t>
            </a:r>
          </a:p>
        </p:txBody>
      </p:sp>
      <p:sp>
        <p:nvSpPr>
          <p:cNvPr id="31748" name="Rectangle 3"/>
          <p:cNvSpPr>
            <a:spLocks noGrp="1" noChangeArrowheads="1"/>
          </p:cNvSpPr>
          <p:nvPr>
            <p:ph type="body" idx="4294967295"/>
          </p:nvPr>
        </p:nvSpPr>
        <p:spPr>
          <a:xfrm>
            <a:off x="457200" y="1600200"/>
            <a:ext cx="8305800" cy="4495800"/>
          </a:xfrm>
        </p:spPr>
        <p:txBody>
          <a:bodyPr/>
          <a:lstStyle/>
          <a:p>
            <a:pPr eaLnBrk="1" hangingPunct="1">
              <a:lnSpc>
                <a:spcPct val="80000"/>
              </a:lnSpc>
              <a:buFontTx/>
              <a:buNone/>
            </a:pPr>
            <a:r>
              <a:rPr lang="en-US" smtClean="0"/>
              <a:t>“…sudden and complete visual deprivation in normally sighted individuals can lead to profound, but rapidly reversible, neuroplastic changes by which the occipital cortex becomes engaged in processing of non-visual information. The speed and dynamic nature of the observed changes suggests that normally inhibited or masked functions in the sighted are revealed by visual loss.”</a:t>
            </a:r>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73</a:t>
            </a:fld>
            <a:endParaRPr lang="en-US"/>
          </a:p>
        </p:txBody>
      </p:sp>
    </p:spTree>
    <p:extLst>
      <p:ext uri="{BB962C8B-B14F-4D97-AF65-F5344CB8AC3E}">
        <p14:creationId xmlns:p14="http://schemas.microsoft.com/office/powerpoint/2010/main" val="40382897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sym typeface="Wingdings" panose="05000000000000000000" pitchFamily="2" charset="2"/>
              </a:rPr>
              <a:t>How much of </a:t>
            </a:r>
            <a:r>
              <a:rPr lang="en-US" sz="4000" i="1" dirty="0">
                <a:sym typeface="Wingdings" panose="05000000000000000000" pitchFamily="2" charset="2"/>
              </a:rPr>
              <a:t>racial</a:t>
            </a:r>
            <a:r>
              <a:rPr lang="en-US" sz="4000" dirty="0">
                <a:sym typeface="Wingdings" panose="05000000000000000000" pitchFamily="2" charset="2"/>
              </a:rPr>
              <a:t> disparities can be explained by genetic factors?</a:t>
            </a:r>
            <a:r>
              <a:rPr lang="en-US" dirty="0">
                <a:sym typeface="Wingdings" panose="05000000000000000000" pitchFamily="2" charset="2"/>
              </a:rPr>
              <a:t>  </a:t>
            </a:r>
            <a:endParaRPr lang="en-US" dirty="0"/>
          </a:p>
        </p:txBody>
      </p:sp>
      <p:sp>
        <p:nvSpPr>
          <p:cNvPr id="4" name="Content Placeholder 3"/>
          <p:cNvSpPr>
            <a:spLocks noGrp="1"/>
          </p:cNvSpPr>
          <p:nvPr>
            <p:ph idx="1"/>
          </p:nvPr>
        </p:nvSpPr>
        <p:spPr>
          <a:xfrm>
            <a:off x="304800" y="1524000"/>
            <a:ext cx="8915400" cy="4525963"/>
          </a:xfrm>
        </p:spPr>
        <p:txBody>
          <a:bodyPr/>
          <a:lstStyle/>
          <a:p>
            <a:r>
              <a:rPr lang="en-US" sz="2400" dirty="0" smtClean="0"/>
              <a:t>So far, rarely major MAF differences that could account for disease differences: </a:t>
            </a:r>
            <a:r>
              <a:rPr lang="en-US" sz="1800" dirty="0" smtClean="0"/>
              <a:t>“Despite </a:t>
            </a:r>
            <a:r>
              <a:rPr lang="en-US" sz="1800" dirty="0"/>
              <a:t>the rapid increase in the number of genomic </a:t>
            </a:r>
            <a:r>
              <a:rPr lang="en-US" sz="1800" dirty="0" smtClean="0"/>
              <a:t>studies over </a:t>
            </a:r>
            <a:r>
              <a:rPr lang="en-US" sz="1800" dirty="0"/>
              <a:t>the past decade that covered many outcomes, </a:t>
            </a:r>
            <a:r>
              <a:rPr lang="en-US" sz="1800" dirty="0" smtClean="0"/>
              <a:t>the accumulated </a:t>
            </a:r>
            <a:r>
              <a:rPr lang="en-US" sz="1800" dirty="0"/>
              <a:t>evidence for a genetic contribution to CVD </a:t>
            </a:r>
            <a:r>
              <a:rPr lang="en-US" sz="1800" dirty="0" smtClean="0"/>
              <a:t>disparities in </a:t>
            </a:r>
            <a:r>
              <a:rPr lang="en-US" sz="1800" dirty="0"/>
              <a:t>blacks versus whites has been </a:t>
            </a:r>
            <a:r>
              <a:rPr lang="en-US" sz="1800" dirty="0" smtClean="0"/>
              <a:t>essentially nil.” – Kaufman et al AJE 2015</a:t>
            </a:r>
          </a:p>
          <a:p>
            <a:r>
              <a:rPr lang="en-US" sz="2400" dirty="0" smtClean="0"/>
              <a:t>Genetic ancestry strongly tied to SES </a:t>
            </a:r>
          </a:p>
          <a:p>
            <a:pPr lvl="1"/>
            <a:r>
              <a:rPr lang="en-US" sz="1800" dirty="0" smtClean="0"/>
              <a:t>highest </a:t>
            </a:r>
            <a:r>
              <a:rPr lang="en-US" sz="1800" dirty="0"/>
              <a:t>to lowest q</a:t>
            </a:r>
            <a:r>
              <a:rPr lang="en-US" sz="2000" dirty="0"/>
              <a:t>uartile of African </a:t>
            </a:r>
            <a:r>
              <a:rPr lang="en-US" sz="2000" dirty="0" smtClean="0"/>
              <a:t>ancestry (among blacks) </a:t>
            </a:r>
          </a:p>
          <a:p>
            <a:pPr lvl="1"/>
            <a:r>
              <a:rPr lang="en-US" sz="2000" dirty="0" smtClean="0"/>
              <a:t>OR for mother completed 8</a:t>
            </a:r>
            <a:r>
              <a:rPr lang="en-US" sz="2000" baseline="30000" dirty="0" smtClean="0"/>
              <a:t>th</a:t>
            </a:r>
            <a:r>
              <a:rPr lang="en-US" sz="2000" dirty="0" smtClean="0"/>
              <a:t> grade=0.44</a:t>
            </a:r>
          </a:p>
          <a:p>
            <a:pPr lvl="1"/>
            <a:r>
              <a:rPr lang="en-US" sz="2000" dirty="0" smtClean="0"/>
              <a:t>$12,000 less household wealth (Marden</a:t>
            </a:r>
            <a:r>
              <a:rPr lang="en-US" sz="2000" dirty="0" smtClean="0"/>
              <a:t>)- wealth marks family SES</a:t>
            </a:r>
            <a:endParaRPr lang="en-US" sz="2000" dirty="0" smtClean="0"/>
          </a:p>
          <a:p>
            <a:r>
              <a:rPr lang="en-US" sz="2400" dirty="0" smtClean="0"/>
              <a:t>Adjustment for measured social factors leaves much residual – interpret at “unobserved genetics” or “unobserved social”? </a:t>
            </a:r>
          </a:p>
          <a:p>
            <a:r>
              <a:rPr lang="en-US" sz="2400" dirty="0" smtClean="0"/>
              <a:t>Small samples of non-Europeans </a:t>
            </a:r>
            <a:r>
              <a:rPr lang="en-US" sz="2400" dirty="0" smtClean="0">
                <a:sym typeface="Wingdings" panose="05000000000000000000" pitchFamily="2" charset="2"/>
              </a:rPr>
              <a:t> more frequent fluke findings and non-significant results</a:t>
            </a:r>
            <a:endParaRPr lang="en-US" sz="1800" dirty="0" smtClean="0">
              <a:sym typeface="Wingdings" panose="05000000000000000000" pitchFamily="2" charset="2"/>
            </a:endParaRPr>
          </a:p>
          <a:p>
            <a:pPr lvl="1"/>
            <a:endParaRPr lang="en-US" sz="1600" dirty="0" smtClean="0"/>
          </a:p>
          <a:p>
            <a:endParaRPr lang="en-US" sz="2400" dirty="0"/>
          </a:p>
        </p:txBody>
      </p:sp>
      <p:sp>
        <p:nvSpPr>
          <p:cNvPr id="2" name="Slide Number Placeholder 1"/>
          <p:cNvSpPr>
            <a:spLocks noGrp="1"/>
          </p:cNvSpPr>
          <p:nvPr>
            <p:ph type="sldNum" sz="quarter" idx="12"/>
          </p:nvPr>
        </p:nvSpPr>
        <p:spPr/>
        <p:txBody>
          <a:bodyPr/>
          <a:lstStyle/>
          <a:p>
            <a:pPr>
              <a:defRPr/>
            </a:pPr>
            <a:fld id="{AD20FD3C-1ED2-4B40-BFF9-732E574685C3}" type="slidenum">
              <a:rPr lang="en-US" smtClean="0"/>
              <a:pPr>
                <a:defRPr/>
              </a:pPr>
              <a:t>74</a:t>
            </a:fld>
            <a:endParaRPr lang="en-US" dirty="0"/>
          </a:p>
        </p:txBody>
      </p:sp>
    </p:spTree>
    <p:extLst>
      <p:ext uri="{BB962C8B-B14F-4D97-AF65-F5344CB8AC3E}">
        <p14:creationId xmlns:p14="http://schemas.microsoft.com/office/powerpoint/2010/main" val="32264282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In groups/ Homework</a:t>
            </a:r>
          </a:p>
        </p:txBody>
      </p:sp>
      <p:sp>
        <p:nvSpPr>
          <p:cNvPr id="16387" name="Rectangle 3"/>
          <p:cNvSpPr>
            <a:spLocks noGrp="1" noChangeArrowheads="1"/>
          </p:cNvSpPr>
          <p:nvPr>
            <p:ph type="body" idx="1"/>
          </p:nvPr>
        </p:nvSpPr>
        <p:spPr/>
        <p:txBody>
          <a:bodyPr/>
          <a:lstStyle/>
          <a:p>
            <a:pPr eaLnBrk="1" hangingPunct="1"/>
            <a:r>
              <a:rPr lang="en-US" sz="2800" dirty="0" smtClean="0"/>
              <a:t>Choose an aspect of environmental context that could have a profound effect on lifelong health</a:t>
            </a:r>
          </a:p>
          <a:p>
            <a:pPr eaLnBrk="1" hangingPunct="1"/>
            <a:r>
              <a:rPr lang="en-US" sz="2800" dirty="0" smtClean="0"/>
              <a:t>Hypothesize a mediating pathway</a:t>
            </a:r>
          </a:p>
          <a:p>
            <a:pPr eaLnBrk="1" hangingPunct="1"/>
            <a:r>
              <a:rPr lang="en-US" sz="2800" dirty="0" smtClean="0"/>
              <a:t>Outline studies you would like to conduct to test this pathway.</a:t>
            </a:r>
          </a:p>
          <a:p>
            <a:pPr lvl="1" eaLnBrk="1" hangingPunct="1"/>
            <a:r>
              <a:rPr lang="en-US" sz="2400" dirty="0" smtClean="0"/>
              <a:t>Outline one observational epi study and the major assumptions you would need to make to draw causal inferences about your exposure from that study</a:t>
            </a:r>
          </a:p>
          <a:p>
            <a:pPr lvl="1" eaLnBrk="1" hangingPunct="1"/>
            <a:r>
              <a:rPr lang="en-US" sz="2400" dirty="0" smtClean="0"/>
              <a:t>Outline how a lab or animal study might help address those assumptions</a:t>
            </a:r>
            <a:endParaRPr lang="en-US" dirty="0" smtClean="0"/>
          </a:p>
          <a:p>
            <a:pPr eaLnBrk="1" hangingPunct="1"/>
            <a:endParaRPr lang="en-US" dirty="0" smtClean="0"/>
          </a:p>
        </p:txBody>
      </p:sp>
      <p:sp>
        <p:nvSpPr>
          <p:cNvPr id="2" name="Slide Number Placeholder 1"/>
          <p:cNvSpPr>
            <a:spLocks noGrp="1"/>
          </p:cNvSpPr>
          <p:nvPr>
            <p:ph type="sldNum" sz="quarter" idx="12"/>
          </p:nvPr>
        </p:nvSpPr>
        <p:spPr/>
        <p:txBody>
          <a:bodyPr/>
          <a:lstStyle/>
          <a:p>
            <a:pPr>
              <a:defRPr/>
            </a:pPr>
            <a:fld id="{168D8DE9-303A-4ABA-A733-D6FD568B702D}" type="slidenum">
              <a:rPr lang="en-US" smtClean="0"/>
              <a:pPr>
                <a:defRPr/>
              </a:pPr>
              <a:t>75</a:t>
            </a:fld>
            <a:endParaRPr lang="en-US"/>
          </a:p>
        </p:txBody>
      </p:sp>
    </p:spTree>
    <p:extLst>
      <p:ext uri="{BB962C8B-B14F-4D97-AF65-F5344CB8AC3E}">
        <p14:creationId xmlns:p14="http://schemas.microsoft.com/office/powerpoint/2010/main" val="4166011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772025" y="1703955"/>
            <a:ext cx="2166939" cy="4322256"/>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1947859" y="1710366"/>
            <a:ext cx="2166939" cy="4315845"/>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311659" y="4867234"/>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311659" y="2152581"/>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7378700" y="2506524"/>
            <a:ext cx="1765300" cy="2702133"/>
          </a:xfrm>
          <a:prstGeom prst="ellipse">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369" name="Text Box 26"/>
          <p:cNvSpPr txBox="1">
            <a:spLocks noChangeArrowheads="1"/>
          </p:cNvSpPr>
          <p:nvPr/>
        </p:nvSpPr>
        <p:spPr bwMode="auto">
          <a:xfrm>
            <a:off x="7378699" y="3045192"/>
            <a:ext cx="16906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prstClr val="black"/>
                </a:solidFill>
                <a:latin typeface="Calibri"/>
                <a:cs typeface="Times New Roman" panose="02020603050405020304" pitchFamily="18" charset="0"/>
              </a:rPr>
              <a:t>Disease </a:t>
            </a:r>
            <a:endParaRPr lang="en-US" altLang="en-US" dirty="0" smtClean="0">
              <a:solidFill>
                <a:prstClr val="black"/>
              </a:solidFill>
              <a:latin typeface="Calibri"/>
              <a:cs typeface="Times New Roman" panose="02020603050405020304" pitchFamily="18" charset="0"/>
            </a:endParaRPr>
          </a:p>
          <a:p>
            <a:pPr algn="ctr" eaLnBrk="1" hangingPunct="1"/>
            <a:r>
              <a:rPr lang="en-US" altLang="en-US" dirty="0" smtClean="0">
                <a:solidFill>
                  <a:prstClr val="black"/>
                </a:solidFill>
                <a:latin typeface="Calibri"/>
                <a:cs typeface="Times New Roman" panose="02020603050405020304" pitchFamily="18" charset="0"/>
              </a:rPr>
              <a:t>Onset</a:t>
            </a:r>
            <a:r>
              <a:rPr lang="en-US" altLang="en-US" dirty="0">
                <a:solidFill>
                  <a:prstClr val="black"/>
                </a:solidFill>
                <a:latin typeface="Calibri"/>
                <a:cs typeface="Times New Roman" panose="02020603050405020304" pitchFamily="18" charset="0"/>
              </a:rPr>
              <a:t>, Progression, and Consequences</a:t>
            </a:r>
          </a:p>
        </p:txBody>
      </p:sp>
      <p:sp>
        <p:nvSpPr>
          <p:cNvPr id="15370" name="Text Box 4"/>
          <p:cNvSpPr txBox="1">
            <a:spLocks noChangeArrowheads="1"/>
          </p:cNvSpPr>
          <p:nvPr/>
        </p:nvSpPr>
        <p:spPr bwMode="auto">
          <a:xfrm>
            <a:off x="252412" y="232403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Calibri"/>
                <a:cs typeface="Times New Roman" panose="02020603050405020304" pitchFamily="18" charset="0"/>
              </a:rPr>
              <a:t>Education</a:t>
            </a:r>
          </a:p>
        </p:txBody>
      </p:sp>
      <p:sp>
        <p:nvSpPr>
          <p:cNvPr id="39" name="Rectangle 2"/>
          <p:cNvSpPr txBox="1">
            <a:spLocks noChangeArrowheads="1"/>
          </p:cNvSpPr>
          <p:nvPr/>
        </p:nvSpPr>
        <p:spPr bwMode="auto">
          <a:xfrm>
            <a:off x="457200" y="304800"/>
            <a:ext cx="8420100" cy="1143000"/>
          </a:xfrm>
          <a:prstGeom prst="rect">
            <a:avLst/>
          </a:prstGeom>
          <a:noFill/>
          <a:ln w="9525">
            <a:noFill/>
            <a:miter lim="800000"/>
            <a:headEnd/>
            <a:tailEnd/>
          </a:ln>
        </p:spPr>
        <p:txBody>
          <a:bodyPr anchor="ctr"/>
          <a:lstStyle/>
          <a:p>
            <a:pPr algn="ctr" eaLnBrk="0" hangingPunct="0">
              <a:defRPr/>
            </a:pPr>
            <a:r>
              <a:rPr lang="en-US" sz="4000" kern="0" dirty="0">
                <a:solidFill>
                  <a:srgbClr val="0000FF"/>
                </a:solidFill>
              </a:rPr>
              <a:t>Social Factors and Health: Hypothesized Pathways</a:t>
            </a:r>
          </a:p>
        </p:txBody>
      </p:sp>
      <p:cxnSp>
        <p:nvCxnSpPr>
          <p:cNvPr id="40" name="Elbow Connector 39"/>
          <p:cNvCxnSpPr>
            <a:endCxn id="38" idx="1"/>
          </p:cNvCxnSpPr>
          <p:nvPr/>
        </p:nvCxnSpPr>
        <p:spPr>
          <a:xfrm>
            <a:off x="4114799" y="3860800"/>
            <a:ext cx="657226" cy="42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4" idx="2"/>
          </p:cNvCxnSpPr>
          <p:nvPr/>
        </p:nvCxnSpPr>
        <p:spPr>
          <a:xfrm>
            <a:off x="6973887" y="3856038"/>
            <a:ext cx="404813" cy="15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294967295"/>
          </p:nvPr>
        </p:nvSpPr>
        <p:spPr>
          <a:xfrm>
            <a:off x="6629400" y="6370635"/>
            <a:ext cx="2133600" cy="365125"/>
          </a:xfrm>
          <a:prstGeom prst="rect">
            <a:avLst/>
          </a:prstGeom>
        </p:spPr>
        <p:txBody>
          <a:bodyPr/>
          <a:lstStyle/>
          <a:p>
            <a:pPr>
              <a:defRPr/>
            </a:pPr>
            <a:fld id="{8B9BA1AF-CC48-441F-8DDC-3AD50916B435}" type="slidenum">
              <a:rPr lang="en-US" smtClean="0">
                <a:solidFill>
                  <a:prstClr val="black"/>
                </a:solidFill>
              </a:rPr>
              <a:pPr>
                <a:defRPr/>
              </a:pPr>
              <a:t>8</a:t>
            </a:fld>
            <a:endParaRPr lang="en-US">
              <a:solidFill>
                <a:prstClr val="black"/>
              </a:solidFill>
            </a:endParaRPr>
          </a:p>
        </p:txBody>
      </p:sp>
      <p:sp>
        <p:nvSpPr>
          <p:cNvPr id="23" name="Text Box 4"/>
          <p:cNvSpPr txBox="1">
            <a:spLocks noChangeArrowheads="1"/>
          </p:cNvSpPr>
          <p:nvPr/>
        </p:nvSpPr>
        <p:spPr bwMode="auto">
          <a:xfrm>
            <a:off x="171451" y="4854714"/>
            <a:ext cx="1524000" cy="707886"/>
          </a:xfrm>
          <a:prstGeom prst="rect">
            <a:avLst/>
          </a:prstGeom>
          <a:noFill/>
          <a:ln w="9525">
            <a:noFill/>
            <a:miter lim="800000"/>
            <a:headEnd/>
            <a:tailEnd/>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smtClean="0">
                <a:solidFill>
                  <a:prstClr val="black"/>
                </a:solidFill>
                <a:latin typeface="Calibri"/>
                <a:cs typeface="Times New Roman" panose="02020603050405020304" pitchFamily="18" charset="0"/>
              </a:rPr>
              <a:t>Race/</a:t>
            </a:r>
          </a:p>
          <a:p>
            <a:pPr algn="ctr" eaLnBrk="1" hangingPunct="1"/>
            <a:r>
              <a:rPr lang="en-US" altLang="en-US" sz="2000" dirty="0" smtClean="0">
                <a:solidFill>
                  <a:prstClr val="black"/>
                </a:solidFill>
                <a:latin typeface="Calibri"/>
                <a:cs typeface="Times New Roman" panose="02020603050405020304" pitchFamily="18" charset="0"/>
              </a:rPr>
              <a:t>Ethnicity</a:t>
            </a:r>
            <a:endParaRPr lang="en-US" altLang="en-US" sz="2000" dirty="0">
              <a:solidFill>
                <a:prstClr val="black"/>
              </a:solidFill>
              <a:latin typeface="Calibri"/>
              <a:cs typeface="Times New Roman" panose="02020603050405020304" pitchFamily="18" charset="0"/>
            </a:endParaRPr>
          </a:p>
        </p:txBody>
      </p:sp>
      <p:cxnSp>
        <p:nvCxnSpPr>
          <p:cNvPr id="30" name="Elbow Connector 29"/>
          <p:cNvCxnSpPr/>
          <p:nvPr/>
        </p:nvCxnSpPr>
        <p:spPr>
          <a:xfrm rot="5400000" flipH="1" flipV="1">
            <a:off x="1158988" y="4145644"/>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5400000" flipH="1" flipV="1">
            <a:off x="-217557" y="3875159"/>
            <a:ext cx="1959115" cy="1"/>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flipH="1">
            <a:off x="1158988" y="2879613"/>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927812" y="5589072"/>
            <a:ext cx="4939588" cy="964128"/>
            <a:chOff x="951508" y="5605753"/>
            <a:chExt cx="5068291" cy="964128"/>
          </a:xfrm>
        </p:grpSpPr>
        <p:cxnSp>
          <p:nvCxnSpPr>
            <p:cNvPr id="44" name="Straight Connector 43"/>
            <p:cNvCxnSpPr/>
            <p:nvPr/>
          </p:nvCxnSpPr>
          <p:spPr>
            <a:xfrm>
              <a:off x="951508" y="5605753"/>
              <a:ext cx="0" cy="964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957294" y="6553198"/>
              <a:ext cx="50625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Elbow Connector 39"/>
            <p:cNvCxnSpPr/>
            <p:nvPr/>
          </p:nvCxnSpPr>
          <p:spPr>
            <a:xfrm flipV="1">
              <a:off x="6019795" y="6042892"/>
              <a:ext cx="0" cy="5269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2" name="TextBox 19"/>
          <p:cNvSpPr txBox="1">
            <a:spLocks noChangeArrowheads="1"/>
          </p:cNvSpPr>
          <p:nvPr/>
        </p:nvSpPr>
        <p:spPr bwMode="auto">
          <a:xfrm>
            <a:off x="2733675" y="3492500"/>
            <a:ext cx="595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t>? </a:t>
            </a:r>
          </a:p>
        </p:txBody>
      </p:sp>
      <p:sp>
        <p:nvSpPr>
          <p:cNvPr id="33" name="TextBox 56"/>
          <p:cNvSpPr txBox="1">
            <a:spLocks noChangeArrowheads="1"/>
          </p:cNvSpPr>
          <p:nvPr/>
        </p:nvSpPr>
        <p:spPr bwMode="auto">
          <a:xfrm>
            <a:off x="5781675" y="3492500"/>
            <a:ext cx="46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t>?</a:t>
            </a:r>
          </a:p>
        </p:txBody>
      </p:sp>
    </p:spTree>
    <p:extLst>
      <p:ext uri="{BB962C8B-B14F-4D97-AF65-F5344CB8AC3E}">
        <p14:creationId xmlns:p14="http://schemas.microsoft.com/office/powerpoint/2010/main" val="3033873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772025" y="1703955"/>
            <a:ext cx="2166939" cy="4322256"/>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1947859" y="1710366"/>
            <a:ext cx="2166939" cy="4315845"/>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311659" y="4867234"/>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311659" y="2152581"/>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7378700" y="2506524"/>
            <a:ext cx="1765300" cy="2702133"/>
          </a:xfrm>
          <a:prstGeom prst="ellipse">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362" name="Text Box 11"/>
          <p:cNvSpPr txBox="1">
            <a:spLocks noChangeArrowheads="1"/>
          </p:cNvSpPr>
          <p:nvPr/>
        </p:nvSpPr>
        <p:spPr bwMode="auto">
          <a:xfrm>
            <a:off x="2028825" y="1798638"/>
            <a:ext cx="23907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Employment/ Occupation</a:t>
            </a:r>
          </a:p>
        </p:txBody>
      </p:sp>
      <p:sp>
        <p:nvSpPr>
          <p:cNvPr id="15363" name="Text Box 12"/>
          <p:cNvSpPr txBox="1">
            <a:spLocks noChangeArrowheads="1"/>
          </p:cNvSpPr>
          <p:nvPr/>
        </p:nvSpPr>
        <p:spPr bwMode="auto">
          <a:xfrm>
            <a:off x="2020888" y="4114800"/>
            <a:ext cx="27511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Knowledge</a:t>
            </a:r>
          </a:p>
        </p:txBody>
      </p:sp>
      <p:sp>
        <p:nvSpPr>
          <p:cNvPr id="15364" name="Text Box 13"/>
          <p:cNvSpPr txBox="1">
            <a:spLocks noChangeArrowheads="1"/>
          </p:cNvSpPr>
          <p:nvPr/>
        </p:nvSpPr>
        <p:spPr bwMode="auto">
          <a:xfrm>
            <a:off x="2022475" y="4619109"/>
            <a:ext cx="24098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Cognitive Skills </a:t>
            </a:r>
            <a:r>
              <a:rPr lang="en-US" altLang="en-US" dirty="0">
                <a:solidFill>
                  <a:prstClr val="black"/>
                </a:solidFill>
                <a:latin typeface="Calibri"/>
                <a:cs typeface="Times New Roman" panose="02020603050405020304" pitchFamily="18" charset="0"/>
              </a:rPr>
              <a:t>(literacy, numeracy)</a:t>
            </a:r>
          </a:p>
        </p:txBody>
      </p:sp>
      <p:sp>
        <p:nvSpPr>
          <p:cNvPr id="15365" name="Text Box 15"/>
          <p:cNvSpPr txBox="1">
            <a:spLocks noChangeArrowheads="1"/>
          </p:cNvSpPr>
          <p:nvPr/>
        </p:nvSpPr>
        <p:spPr bwMode="auto">
          <a:xfrm>
            <a:off x="2034381" y="3610769"/>
            <a:ext cx="2455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Social Networks </a:t>
            </a:r>
          </a:p>
        </p:txBody>
      </p:sp>
      <p:sp>
        <p:nvSpPr>
          <p:cNvPr id="15369" name="Text Box 26"/>
          <p:cNvSpPr txBox="1">
            <a:spLocks noChangeArrowheads="1"/>
          </p:cNvSpPr>
          <p:nvPr/>
        </p:nvSpPr>
        <p:spPr bwMode="auto">
          <a:xfrm>
            <a:off x="7378699" y="3045192"/>
            <a:ext cx="16906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prstClr val="black"/>
                </a:solidFill>
                <a:latin typeface="Calibri"/>
                <a:cs typeface="Times New Roman" panose="02020603050405020304" pitchFamily="18" charset="0"/>
              </a:rPr>
              <a:t>Disease </a:t>
            </a:r>
            <a:endParaRPr lang="en-US" altLang="en-US" dirty="0" smtClean="0">
              <a:solidFill>
                <a:prstClr val="black"/>
              </a:solidFill>
              <a:latin typeface="Calibri"/>
              <a:cs typeface="Times New Roman" panose="02020603050405020304" pitchFamily="18" charset="0"/>
            </a:endParaRPr>
          </a:p>
          <a:p>
            <a:pPr algn="ctr" eaLnBrk="1" hangingPunct="1"/>
            <a:r>
              <a:rPr lang="en-US" altLang="en-US" dirty="0" smtClean="0">
                <a:solidFill>
                  <a:prstClr val="black"/>
                </a:solidFill>
                <a:latin typeface="Calibri"/>
                <a:cs typeface="Times New Roman" panose="02020603050405020304" pitchFamily="18" charset="0"/>
              </a:rPr>
              <a:t>Onset</a:t>
            </a:r>
            <a:r>
              <a:rPr lang="en-US" altLang="en-US" dirty="0">
                <a:solidFill>
                  <a:prstClr val="black"/>
                </a:solidFill>
                <a:latin typeface="Calibri"/>
                <a:cs typeface="Times New Roman" panose="02020603050405020304" pitchFamily="18" charset="0"/>
              </a:rPr>
              <a:t>, Progression, and Consequences</a:t>
            </a:r>
          </a:p>
        </p:txBody>
      </p:sp>
      <p:sp>
        <p:nvSpPr>
          <p:cNvPr id="15370" name="Text Box 4"/>
          <p:cNvSpPr txBox="1">
            <a:spLocks noChangeArrowheads="1"/>
          </p:cNvSpPr>
          <p:nvPr/>
        </p:nvSpPr>
        <p:spPr bwMode="auto">
          <a:xfrm>
            <a:off x="252412" y="232403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Calibri"/>
                <a:cs typeface="Times New Roman" panose="02020603050405020304" pitchFamily="18" charset="0"/>
              </a:rPr>
              <a:t>Education</a:t>
            </a:r>
          </a:p>
        </p:txBody>
      </p:sp>
      <p:sp>
        <p:nvSpPr>
          <p:cNvPr id="39" name="Rectangle 2"/>
          <p:cNvSpPr txBox="1">
            <a:spLocks noChangeArrowheads="1"/>
          </p:cNvSpPr>
          <p:nvPr/>
        </p:nvSpPr>
        <p:spPr bwMode="auto">
          <a:xfrm>
            <a:off x="457200" y="304800"/>
            <a:ext cx="8420100" cy="1143000"/>
          </a:xfrm>
          <a:prstGeom prst="rect">
            <a:avLst/>
          </a:prstGeom>
          <a:noFill/>
          <a:ln w="9525">
            <a:noFill/>
            <a:miter lim="800000"/>
            <a:headEnd/>
            <a:tailEnd/>
          </a:ln>
        </p:spPr>
        <p:txBody>
          <a:bodyPr anchor="ctr"/>
          <a:lstStyle/>
          <a:p>
            <a:pPr algn="ctr" eaLnBrk="0" hangingPunct="0">
              <a:defRPr/>
            </a:pPr>
            <a:r>
              <a:rPr lang="en-US" sz="4000" kern="0" dirty="0">
                <a:solidFill>
                  <a:srgbClr val="0000FF"/>
                </a:solidFill>
              </a:rPr>
              <a:t>Social Factors and Health: Hypothesized Pathways</a:t>
            </a:r>
          </a:p>
        </p:txBody>
      </p:sp>
      <p:sp>
        <p:nvSpPr>
          <p:cNvPr id="15373" name="Text Box 12"/>
          <p:cNvSpPr txBox="1">
            <a:spLocks noChangeArrowheads="1"/>
          </p:cNvSpPr>
          <p:nvPr/>
        </p:nvSpPr>
        <p:spPr bwMode="auto">
          <a:xfrm>
            <a:off x="2036762" y="2590800"/>
            <a:ext cx="1620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Income</a:t>
            </a:r>
          </a:p>
        </p:txBody>
      </p:sp>
      <p:sp>
        <p:nvSpPr>
          <p:cNvPr id="15374" name="Text Box 12"/>
          <p:cNvSpPr txBox="1">
            <a:spLocks noChangeArrowheads="1"/>
          </p:cNvSpPr>
          <p:nvPr/>
        </p:nvSpPr>
        <p:spPr bwMode="auto">
          <a:xfrm>
            <a:off x="2022475" y="3089276"/>
            <a:ext cx="1101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Wealth</a:t>
            </a:r>
          </a:p>
        </p:txBody>
      </p:sp>
      <p:cxnSp>
        <p:nvCxnSpPr>
          <p:cNvPr id="40" name="Elbow Connector 39"/>
          <p:cNvCxnSpPr>
            <a:endCxn id="38" idx="1"/>
          </p:cNvCxnSpPr>
          <p:nvPr/>
        </p:nvCxnSpPr>
        <p:spPr>
          <a:xfrm>
            <a:off x="4114799" y="3860800"/>
            <a:ext cx="657226" cy="42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4" idx="2"/>
          </p:cNvCxnSpPr>
          <p:nvPr/>
        </p:nvCxnSpPr>
        <p:spPr>
          <a:xfrm>
            <a:off x="6973887" y="3856038"/>
            <a:ext cx="404813" cy="15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383" name="Text Box 13"/>
          <p:cNvSpPr txBox="1">
            <a:spLocks noChangeArrowheads="1"/>
          </p:cNvSpPr>
          <p:nvPr/>
        </p:nvSpPr>
        <p:spPr bwMode="auto">
          <a:xfrm>
            <a:off x="2036762" y="5410200"/>
            <a:ext cx="2840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Self efficacy</a:t>
            </a:r>
          </a:p>
        </p:txBody>
      </p:sp>
      <p:sp>
        <p:nvSpPr>
          <p:cNvPr id="2" name="Slide Number Placeholder 1"/>
          <p:cNvSpPr>
            <a:spLocks noGrp="1"/>
          </p:cNvSpPr>
          <p:nvPr>
            <p:ph type="sldNum" sz="quarter" idx="4294967295"/>
          </p:nvPr>
        </p:nvSpPr>
        <p:spPr>
          <a:xfrm>
            <a:off x="6629400" y="6370635"/>
            <a:ext cx="2133600" cy="365125"/>
          </a:xfrm>
          <a:prstGeom prst="rect">
            <a:avLst/>
          </a:prstGeom>
        </p:spPr>
        <p:txBody>
          <a:bodyPr/>
          <a:lstStyle/>
          <a:p>
            <a:pPr>
              <a:defRPr/>
            </a:pPr>
            <a:fld id="{8B9BA1AF-CC48-441F-8DDC-3AD50916B435}" type="slidenum">
              <a:rPr lang="en-US" smtClean="0">
                <a:solidFill>
                  <a:prstClr val="black"/>
                </a:solidFill>
              </a:rPr>
              <a:pPr>
                <a:defRPr/>
              </a:pPr>
              <a:t>9</a:t>
            </a:fld>
            <a:endParaRPr lang="en-US">
              <a:solidFill>
                <a:prstClr val="black"/>
              </a:solidFill>
            </a:endParaRPr>
          </a:p>
        </p:txBody>
      </p:sp>
      <p:sp>
        <p:nvSpPr>
          <p:cNvPr id="23" name="Text Box 4"/>
          <p:cNvSpPr txBox="1">
            <a:spLocks noChangeArrowheads="1"/>
          </p:cNvSpPr>
          <p:nvPr/>
        </p:nvSpPr>
        <p:spPr bwMode="auto">
          <a:xfrm>
            <a:off x="171451" y="4854714"/>
            <a:ext cx="1524000" cy="707886"/>
          </a:xfrm>
          <a:prstGeom prst="rect">
            <a:avLst/>
          </a:prstGeom>
          <a:noFill/>
          <a:ln w="9525">
            <a:noFill/>
            <a:miter lim="800000"/>
            <a:headEnd/>
            <a:tailEnd/>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smtClean="0">
                <a:solidFill>
                  <a:prstClr val="black"/>
                </a:solidFill>
                <a:latin typeface="Calibri"/>
                <a:cs typeface="Times New Roman" panose="02020603050405020304" pitchFamily="18" charset="0"/>
              </a:rPr>
              <a:t>Race/</a:t>
            </a:r>
          </a:p>
          <a:p>
            <a:pPr algn="ctr" eaLnBrk="1" hangingPunct="1"/>
            <a:r>
              <a:rPr lang="en-US" altLang="en-US" sz="2000" dirty="0" smtClean="0">
                <a:solidFill>
                  <a:prstClr val="black"/>
                </a:solidFill>
                <a:latin typeface="Calibri"/>
                <a:cs typeface="Times New Roman" panose="02020603050405020304" pitchFamily="18" charset="0"/>
              </a:rPr>
              <a:t>Ethnicity</a:t>
            </a:r>
            <a:endParaRPr lang="en-US" altLang="en-US" sz="2000" dirty="0">
              <a:solidFill>
                <a:prstClr val="black"/>
              </a:solidFill>
              <a:latin typeface="Calibri"/>
              <a:cs typeface="Times New Roman" panose="02020603050405020304" pitchFamily="18" charset="0"/>
            </a:endParaRPr>
          </a:p>
        </p:txBody>
      </p:sp>
      <p:cxnSp>
        <p:nvCxnSpPr>
          <p:cNvPr id="30" name="Elbow Connector 29"/>
          <p:cNvCxnSpPr/>
          <p:nvPr/>
        </p:nvCxnSpPr>
        <p:spPr>
          <a:xfrm rot="5400000" flipH="1" flipV="1">
            <a:off x="1158988" y="4145644"/>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5400000" flipH="1" flipV="1">
            <a:off x="-217557" y="3875159"/>
            <a:ext cx="1959115" cy="1"/>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flipH="1">
            <a:off x="1158988" y="2879613"/>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927812" y="5589072"/>
            <a:ext cx="4939588" cy="964128"/>
            <a:chOff x="951508" y="5605753"/>
            <a:chExt cx="5068291" cy="964128"/>
          </a:xfrm>
        </p:grpSpPr>
        <p:cxnSp>
          <p:nvCxnSpPr>
            <p:cNvPr id="44" name="Straight Connector 43"/>
            <p:cNvCxnSpPr/>
            <p:nvPr/>
          </p:nvCxnSpPr>
          <p:spPr>
            <a:xfrm>
              <a:off x="951508" y="5605753"/>
              <a:ext cx="0" cy="964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957294" y="6553198"/>
              <a:ext cx="50625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Elbow Connector 39"/>
            <p:cNvCxnSpPr/>
            <p:nvPr/>
          </p:nvCxnSpPr>
          <p:spPr>
            <a:xfrm flipV="1">
              <a:off x="6019795" y="6042892"/>
              <a:ext cx="0" cy="5269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6240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7786</TotalTime>
  <Words>5623</Words>
  <Application>Microsoft Office PowerPoint</Application>
  <PresentationFormat>On-screen Show (4:3)</PresentationFormat>
  <Paragraphs>659</Paragraphs>
  <Slides>75</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Default Design</vt:lpstr>
      <vt:lpstr>Worksheet</vt:lpstr>
      <vt:lpstr>EPI222:</vt:lpstr>
      <vt:lpstr>Where are we in the class?</vt:lpstr>
      <vt:lpstr>Biological Mechanisms</vt:lpstr>
      <vt:lpstr>Biological Mechanisms</vt:lpstr>
      <vt:lpstr>Preliminaries</vt:lpstr>
      <vt:lpstr>Why worry about the biological mechanism?</vt:lpstr>
      <vt:lpstr>Embodiment</vt:lpstr>
      <vt:lpstr>PowerPoint Presentation</vt:lpstr>
      <vt:lpstr>PowerPoint Presentation</vt:lpstr>
      <vt:lpstr>PowerPoint Presentation</vt:lpstr>
      <vt:lpstr>Take Home Messages</vt:lpstr>
      <vt:lpstr>Feedback Across the Lifecourse</vt:lpstr>
      <vt:lpstr>Key Idea in Biological Embedding: Sensitive Periods</vt:lpstr>
      <vt:lpstr>Physical Pathways for Special Sensitivity to Early Context</vt:lpstr>
      <vt:lpstr>Dendritic growth </vt:lpstr>
      <vt:lpstr>Human cortical development</vt:lpstr>
      <vt:lpstr>(Possible) Socially Defined Sensitive Periods</vt:lpstr>
      <vt:lpstr>Bereavement as a Sensitive Period</vt:lpstr>
      <vt:lpstr>Giving up on grown-ups: Is there any “return” to investing in adults?</vt:lpstr>
      <vt:lpstr>Biological Mechanisms</vt:lpstr>
      <vt:lpstr>Where do genetics fit in?</vt:lpstr>
      <vt:lpstr>PowerPoint Presentation</vt:lpstr>
      <vt:lpstr>Apolipoprotein L1</vt:lpstr>
      <vt:lpstr>Research question</vt:lpstr>
      <vt:lpstr>Results- Incident albuminuria</vt:lpstr>
      <vt:lpstr>Example of Genetics: APOL1 </vt:lpstr>
      <vt:lpstr>Biological Mechanisms</vt:lpstr>
      <vt:lpstr>Behaviors are shaped and constrained by social context</vt:lpstr>
      <vt:lpstr>Example 1</vt:lpstr>
      <vt:lpstr>Self-regulatory depletion- blood glucose influences self-regulation</vt:lpstr>
      <vt:lpstr>Proportion of rulings in favor of the prisoners by order of decisions faced by the judge that day</vt:lpstr>
      <vt:lpstr>Recent efforts seek to identify differential neural activity after depletion of self-regulation</vt:lpstr>
      <vt:lpstr>Example 2</vt:lpstr>
      <vt:lpstr>Epigenetic Modifications: Regulate Gene Expression</vt:lpstr>
      <vt:lpstr>Meaney &amp; Szyf: Parent-offspring interactions shape epigenetic patterns</vt:lpstr>
      <vt:lpstr>“Handled” rats – with more engaged maternal care - had better cognitive aging</vt:lpstr>
      <vt:lpstr>“Handled” rats – with more engaged maternal care - had better cognitive aging</vt:lpstr>
      <vt:lpstr>“Handled” rats – with more engaged maternal care - had better cognitive aging</vt:lpstr>
      <vt:lpstr>Epigenetic changes are a mechanism for enduring behavioral differences</vt:lpstr>
      <vt:lpstr>Epigenetic changes are a mechanism for enduring behavioral differences</vt:lpstr>
      <vt:lpstr>Epigenetic changes are a mechanism for enduring behavioral differences</vt:lpstr>
      <vt:lpstr>Why this is so powerful, if it’s true</vt:lpstr>
      <vt:lpstr>Does it translate to humans?</vt:lpstr>
      <vt:lpstr>Does it translate to humans?</vt:lpstr>
      <vt:lpstr>Example 3</vt:lpstr>
      <vt:lpstr>Early adversity changes brain development (volume, WMV, GMV)</vt:lpstr>
      <vt:lpstr>Child maltreatment influences GMV and substance use disorder</vt:lpstr>
      <vt:lpstr>Bucharest Early Intervention Project: High Quality Foster Care Offsets Cognitive Harm</vt:lpstr>
      <vt:lpstr>Biological Mechanisms</vt:lpstr>
      <vt:lpstr>Direct Toxic Exposures</vt:lpstr>
      <vt:lpstr>Nutritional Deprivation</vt:lpstr>
      <vt:lpstr>Barker Hypothesis: Birthweight and later CVD risk</vt:lpstr>
      <vt:lpstr>Birthweight and later CVD risk</vt:lpstr>
      <vt:lpstr>Nutritional Deprivation</vt:lpstr>
      <vt:lpstr>Maternal Height and Infant Mortality</vt:lpstr>
      <vt:lpstr>Nutritional Deprivation: other measures</vt:lpstr>
      <vt:lpstr>Biological Mechanisms</vt:lpstr>
      <vt:lpstr>Stress Response</vt:lpstr>
      <vt:lpstr>Stress triggers HPA and SNS Response to improve behavioral response</vt:lpstr>
      <vt:lpstr>HPA axis response</vt:lpstr>
      <vt:lpstr>Allostatic Load</vt:lpstr>
      <vt:lpstr>Allostatic Load: Multi-system dysregulation by cumulative lifetime SES</vt:lpstr>
      <vt:lpstr>Allostatic Load: Multi-system dysregulation by cumulative lifetime SES</vt:lpstr>
      <vt:lpstr>Stress Response</vt:lpstr>
      <vt:lpstr>Stress Response: Active Research Areas</vt:lpstr>
      <vt:lpstr>Biological Mechanisms</vt:lpstr>
      <vt:lpstr>Uncertainties and Controversies</vt:lpstr>
      <vt:lpstr>Controversy regarding stress mechanisms</vt:lpstr>
      <vt:lpstr>(Semi-)Competing Theoretical Perspectives</vt:lpstr>
      <vt:lpstr>Hypothesized transgenerational flow of risk for chronic disease</vt:lpstr>
      <vt:lpstr>How special are early developmental periods? </vt:lpstr>
      <vt:lpstr>Quick, reversible plasticity</vt:lpstr>
      <vt:lpstr>Merabet et al., 2008</vt:lpstr>
      <vt:lpstr>How much of racial disparities can be explained by genetic factors?  </vt:lpstr>
      <vt:lpstr>In groups/ Homework</vt:lpstr>
    </vt:vector>
  </TitlesOfParts>
  <Company>HSPH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Psychosocial Aspects of Aging</dc:title>
  <dc:creator>mglymour</dc:creator>
  <cp:lastModifiedBy>Maria Glymour</cp:lastModifiedBy>
  <cp:revision>193</cp:revision>
  <dcterms:created xsi:type="dcterms:W3CDTF">2005-10-30T17:40:29Z</dcterms:created>
  <dcterms:modified xsi:type="dcterms:W3CDTF">2016-02-02T20:58:50Z</dcterms:modified>
</cp:coreProperties>
</file>