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4.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5.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329" r:id="rId2"/>
    <p:sldId id="330" r:id="rId3"/>
    <p:sldId id="331" r:id="rId4"/>
    <p:sldId id="780" r:id="rId5"/>
    <p:sldId id="289" r:id="rId6"/>
    <p:sldId id="781" r:id="rId7"/>
    <p:sldId id="321" r:id="rId8"/>
    <p:sldId id="332" r:id="rId9"/>
    <p:sldId id="303" r:id="rId10"/>
    <p:sldId id="302" r:id="rId11"/>
    <p:sldId id="27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Graff" initials="RG" lastIdx="7" clrIdx="0">
    <p:extLst>
      <p:ext uri="{19B8F6BF-5375-455C-9EA6-DF929625EA0E}">
        <p15:presenceInfo xmlns:p15="http://schemas.microsoft.com/office/powerpoint/2012/main" userId="a6ba10420d7fc8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524" autoAdjust="0"/>
    <p:restoredTop sz="68442" autoAdjust="0"/>
  </p:normalViewPr>
  <p:slideViewPr>
    <p:cSldViewPr snapToGrid="0">
      <p:cViewPr varScale="1">
        <p:scale>
          <a:sx n="83" d="100"/>
          <a:sy n="83" d="100"/>
        </p:scale>
        <p:origin x="1384" y="192"/>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1/27/22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32383633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a:t>
            </a:r>
            <a:r>
              <a:rPr lang="en-US" baseline="0" dirty="0"/>
              <a:t> of a cohort study that used matching. The authors conducted a retrospective matched cohort study among 52,315 patients to examine whether the sex of the surgeon was associated with patient outcomes. </a:t>
            </a:r>
          </a:p>
          <a:p>
            <a:endParaRPr lang="en-US" baseline="0" dirty="0"/>
          </a:p>
          <a:p>
            <a:r>
              <a:rPr lang="en-US" baseline="0" dirty="0"/>
              <a:t>They </a:t>
            </a:r>
            <a:r>
              <a:rPr lang="en-US" dirty="0"/>
              <a:t>matched patients</a:t>
            </a:r>
            <a:r>
              <a:rPr lang="en-US" baseline="0" dirty="0"/>
              <a:t> who had surgery performed by a female surgeon to patients who had surgery performed by a male surgeon based on the patients’ age, sex, and comorbidities, the surgeon’s practice volume and age, and the hospital. </a:t>
            </a:r>
          </a:p>
          <a:p>
            <a:endParaRPr lang="en-US" baseline="0" dirty="0"/>
          </a:p>
          <a:p>
            <a:r>
              <a:rPr lang="en-US" baseline="0" dirty="0"/>
              <a:t>They used generalized estimating equations to account for the correlation in the matched data and concluded that patients treated by female surgeons had 4% lower risk of a composite outcome of death, readmission and complications and 12% lower likelihood of death within 30 days of surgery.</a:t>
            </a:r>
          </a:p>
          <a:p>
            <a:endParaRPr lang="en-US" baseline="0" dirty="0"/>
          </a:p>
          <a:p>
            <a:r>
              <a:rPr lang="en-US" baseline="0" dirty="0"/>
              <a:t>Although the authors state that they matched to control for confounding, they had access to the full dataset and actually ran the analysis both ways (using matched and unmatched data). The results were essentially identical, supporting the conclusion that the matching was unnecessary in the design phase to control for confounding when the investigators could use the full dataset and adjust for confounding in the analysis phase.</a:t>
            </a:r>
          </a:p>
        </p:txBody>
      </p:sp>
      <p:sp>
        <p:nvSpPr>
          <p:cNvPr id="4" name="Slide Number Placeholder 3"/>
          <p:cNvSpPr>
            <a:spLocks noGrp="1"/>
          </p:cNvSpPr>
          <p:nvPr>
            <p:ph type="sldNum" sz="quarter" idx="10"/>
          </p:nvPr>
        </p:nvSpPr>
        <p:spPr/>
        <p:txBody>
          <a:bodyPr/>
          <a:lstStyle/>
          <a:p>
            <a:fld id="{C3D3DC8E-344A-4AFD-831C-16B2F2D6DCE1}" type="slidenum">
              <a:rPr lang="en-US" smtClean="0"/>
              <a:t>10</a:t>
            </a:fld>
            <a:endParaRPr lang="en-US"/>
          </a:p>
        </p:txBody>
      </p:sp>
    </p:spTree>
    <p:extLst>
      <p:ext uri="{BB962C8B-B14F-4D97-AF65-F5344CB8AC3E}">
        <p14:creationId xmlns:p14="http://schemas.microsoft.com/office/powerpoint/2010/main" val="5032054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a:t>
            </a:r>
            <a:r>
              <a:rPr lang="en-US" baseline="0" dirty="0"/>
              <a:t>lthough adjusting for the matching factors is not necessary in a cohort study to control for confounding in ideal conditions, it is recommended to correctly estimate confidence intervals and to control for potential residual confounding that may occur if there are competing risks present or loss to follow-up occurs. </a:t>
            </a:r>
          </a:p>
          <a:p>
            <a:endParaRPr lang="en-US" baseline="0"/>
          </a:p>
          <a:p>
            <a:r>
              <a:rPr lang="en-US"/>
              <a:t>Matching </a:t>
            </a:r>
            <a:r>
              <a:rPr lang="en-US" dirty="0"/>
              <a:t>in</a:t>
            </a:r>
            <a:r>
              <a:rPr lang="en-US" baseline="0" dirty="0"/>
              <a:t> cohort studies is not common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Because in matched cohort studies, the distribution of the matching factors and any of the their correlates are altered so they match the distribution in the exposed group, results from matched cohort studies should be interpreted keeping in mind that matching alters the population about which inferences can be made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aseline="0" dirty="0"/>
              <a:t>Matching is generally not advantageous since it alters the study population based on one specific research question and adds time and expense.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11</a:t>
            </a:fld>
            <a:endParaRPr lang="en-US"/>
          </a:p>
        </p:txBody>
      </p:sp>
    </p:spTree>
    <p:extLst>
      <p:ext uri="{BB962C8B-B14F-4D97-AF65-F5344CB8AC3E}">
        <p14:creationId xmlns:p14="http://schemas.microsoft.com/office/powerpoint/2010/main" val="1869126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cohor</a:t>
            </a:r>
            <a:r>
              <a:rPr lang="en-US" baseline="0" dirty="0"/>
              <a:t>t study, you match exposed individuals to one or more unexposed individuals.</a:t>
            </a:r>
          </a:p>
          <a:p>
            <a:endParaRPr lang="en-US" baseline="0" dirty="0"/>
          </a:p>
          <a:p>
            <a:r>
              <a:rPr lang="en-US" baseline="0" dirty="0"/>
              <a:t>By doing so, you eliminate the potential association between the exposure and matching factor, and thus control for confounding by the matching factor. This does require critical assumptions of no loss to follow-up or competing risks, however.</a:t>
            </a:r>
          </a:p>
          <a:p>
            <a:endParaRPr lang="en-US" baseline="0" dirty="0"/>
          </a:p>
          <a:p>
            <a:r>
              <a:rPr lang="en-US" baseline="0" dirty="0"/>
              <a:t>It is worth noting that matched cohort studies are not common. Matching is used in the design phase to control for confounding, and the variables used for matching depend on the specific research question. Because you are forcing the unexposed to be more similar to the exposed, matching alters the covariate distribution so that the study population is no longer representative of the target population. The matched cohort used for one research question may not be appropriate for a different research question. Matching also adds time and expense.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1661941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29824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latin typeface="Arial" panose="020B0604020202020204" pitchFamily="34" charset="0"/>
                <a:cs typeface="Arial" panose="020B0604020202020204" pitchFamily="34" charset="0"/>
              </a:rPr>
              <a:t>Selection into the cohort depends on exposure A in that exposed individuals are more likely to be selected into the matched sub-cohort</a:t>
            </a:r>
          </a:p>
          <a:p>
            <a:pPr marL="171450" indent="-171450">
              <a:buFontTx/>
              <a:buChar char="-"/>
            </a:pPr>
            <a:r>
              <a:rPr lang="en-US" dirty="0">
                <a:latin typeface="Arial" panose="020B0604020202020204" pitchFamily="34" charset="0"/>
                <a:cs typeface="Arial" panose="020B0604020202020204" pitchFamily="34" charset="0"/>
              </a:rPr>
              <a:t>The arrow from M to S indicates that, among unexposed individuals, a subject’s value of the matching factors will affect selection given that M affects A</a:t>
            </a:r>
          </a:p>
        </p:txBody>
      </p:sp>
      <p:sp>
        <p:nvSpPr>
          <p:cNvPr id="4" name="Slide Number Placeholder 3"/>
          <p:cNvSpPr>
            <a:spLocks noGrp="1"/>
          </p:cNvSpPr>
          <p:nvPr>
            <p:ph type="sldNum" sz="quarter" idx="10"/>
          </p:nvPr>
        </p:nvSpPr>
        <p:spPr/>
        <p:txBody>
          <a:bodyPr/>
          <a:lstStyle/>
          <a:p>
            <a:fld id="{C3D3DC8E-344A-4AFD-831C-16B2F2D6DCE1}" type="slidenum">
              <a:rPr lang="en-US" smtClean="0"/>
              <a:t>4</a:t>
            </a:fld>
            <a:endParaRPr lang="en-US"/>
          </a:p>
        </p:txBody>
      </p:sp>
    </p:spTree>
    <p:extLst>
      <p:ext uri="{BB962C8B-B14F-4D97-AF65-F5344CB8AC3E}">
        <p14:creationId xmlns:p14="http://schemas.microsoft.com/office/powerpoint/2010/main" val="302020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latin typeface="Arial" panose="020B0604020202020204" pitchFamily="34" charset="0"/>
                <a:cs typeface="Arial" panose="020B0604020202020204" pitchFamily="34" charset="0"/>
              </a:rPr>
              <a:t>There is both a direct arrow from M to A and path from M to A through the collider S on which we’ve conditioned; </a:t>
            </a:r>
            <a:r>
              <a:rPr lang="en-US" dirty="0"/>
              <a:t>the variables M and A are d-connected</a:t>
            </a:r>
            <a:endParaRPr lang="en-US" dirty="0">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Nonetheless, M and A are independent (by design) in the matched sub-cohort.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Matching induces an association via the path M-S-A that is of equal magnitude, but opposite direction, to the association via the path M-A, which ensures that M and A are independent in the matched sub-cohort.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Thus, because of the matching, the joint distribution of the matched data is what is called unfaithful to the DAG in the Figure.</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dirty="0"/>
              <a:t>Faithfulness is the assumption that, for three disjoint sets A, B, C on a causal DAG, (where C may be the empty set), A independent of B given A implies A is d-separated from B given C (see Fine Point 6.2 in </a:t>
            </a:r>
            <a:r>
              <a:rPr lang="en-US" dirty="0" err="1"/>
              <a:t>Hernán</a:t>
            </a:r>
            <a:r>
              <a:rPr lang="en-US" dirty="0"/>
              <a:t> &amp; Robins).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Even though the DAG suggests that we have to adjust for M, the independence of A and M ensures there is no confounding by M in the matched sub-cohort, and that adjustment for the matching factors is NOT necessary to obtain valid point estimates of the effect of A on Y in the exposed</a:t>
            </a:r>
          </a:p>
        </p:txBody>
      </p:sp>
      <p:sp>
        <p:nvSpPr>
          <p:cNvPr id="4" name="Slide Number Placeholder 3"/>
          <p:cNvSpPr>
            <a:spLocks noGrp="1"/>
          </p:cNvSpPr>
          <p:nvPr>
            <p:ph type="sldNum" sz="quarter" idx="5"/>
          </p:nvPr>
        </p:nvSpPr>
        <p:spPr/>
        <p:txBody>
          <a:bodyPr/>
          <a:lstStyle/>
          <a:p>
            <a:pPr algn="r"/>
            <a:fld id="{111E5896-917A-4035-A860-408E1EC3CD51}" type="slidenum">
              <a:rPr lang="en-US" smtClean="0">
                <a:solidFill>
                  <a:srgbClr val="052049"/>
                </a:solidFill>
                <a:latin typeface="Arial" pitchFamily="34" charset="0"/>
                <a:cs typeface="Arial" pitchFamily="34" charset="0"/>
              </a:rPr>
              <a:pPr algn="r"/>
              <a:t>5</a:t>
            </a:fld>
            <a:endParaRPr lang="en-US" dirty="0">
              <a:solidFill>
                <a:srgbClr val="052049"/>
              </a:solidFill>
              <a:latin typeface="Arial" pitchFamily="34" charset="0"/>
              <a:cs typeface="Arial" pitchFamily="34" charset="0"/>
            </a:endParaRPr>
          </a:p>
        </p:txBody>
      </p:sp>
      <p:sp>
        <p:nvSpPr>
          <p:cNvPr id="5" name="Footer Placeholder 4"/>
          <p:cNvSpPr>
            <a:spLocks noGrp="1"/>
          </p:cNvSpPr>
          <p:nvPr>
            <p:ph type="ftr" sz="quarter" idx="4"/>
          </p:nvPr>
        </p:nvSpPr>
        <p:spPr/>
        <p:txBody>
          <a:bodyPr/>
          <a:lstStyle/>
          <a:p>
            <a:r>
              <a:rPr lang="en-US" sz="800">
                <a:solidFill>
                  <a:srgbClr val="052049"/>
                </a:solidFill>
                <a:latin typeface="+mj-lt"/>
              </a:rPr>
              <a:t>| [footer text here]</a:t>
            </a:r>
            <a:endParaRPr lang="en-US" sz="800" dirty="0">
              <a:solidFill>
                <a:srgbClr val="052049"/>
              </a:solidFill>
              <a:latin typeface="+mj-lt"/>
            </a:endParaRPr>
          </a:p>
        </p:txBody>
      </p:sp>
    </p:spTree>
    <p:extLst>
      <p:ext uri="{BB962C8B-B14F-4D97-AF65-F5344CB8AC3E}">
        <p14:creationId xmlns:p14="http://schemas.microsoft.com/office/powerpoint/2010/main" val="1279808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This DAG more easily conveys that the matching factor no longer confounds the relationship between A and Y and that one does not need to adjust for M in the analysis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Not the correct </a:t>
            </a:r>
            <a:r>
              <a:rPr lang="en-US" i="1" dirty="0"/>
              <a:t>causal</a:t>
            </a:r>
            <a:r>
              <a:rPr lang="en-US" i="0" dirty="0"/>
              <a:t> DAG</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i="0" dirty="0"/>
              <a:t>Nevertheless, used for simplicity</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3635047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Importantly,</a:t>
            </a:r>
            <a:r>
              <a:rPr lang="en-US" baseline="0" dirty="0"/>
              <a:t> the lack of confounding from matching in a cohort study relies on the assumption of complete follow-up and no competing risks.</a:t>
            </a:r>
          </a:p>
          <a:p>
            <a:endParaRPr lang="en-US" baseline="0" dirty="0"/>
          </a:p>
          <a:p>
            <a:r>
              <a:rPr lang="en-US" baseline="0" dirty="0"/>
              <a:t>If the exposure and matching factor are associated with competing risks or loss to follow-up, the balance that resulted from matching may not be present in the analyzable data. </a:t>
            </a:r>
          </a:p>
          <a:p>
            <a:endParaRPr lang="en-US" baseline="0" dirty="0"/>
          </a:p>
          <a:p>
            <a:r>
              <a:rPr lang="en-US" baseline="0" dirty="0"/>
              <a:t>As you can see in the DAG, there is an open path between the exposure and outcome by conditioning on a collider (the competing risk).</a:t>
            </a:r>
          </a:p>
        </p:txBody>
      </p:sp>
      <p:sp>
        <p:nvSpPr>
          <p:cNvPr id="4" name="Slide Number Placeholder 3"/>
          <p:cNvSpPr>
            <a:spLocks noGrp="1"/>
          </p:cNvSpPr>
          <p:nvPr>
            <p:ph type="sldNum" sz="quarter" idx="10"/>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14803451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For example, let’s say you are interested in whether BMI is associated with risk of colon cancer. You are concerned about potential confounding by age, so match your obese and normal weight subjects on age. As a result, there is no arrow between age and BMI in the DAG shown. </a:t>
            </a:r>
          </a:p>
          <a:p>
            <a:endParaRPr lang="en-US" baseline="0" dirty="0"/>
          </a:p>
          <a:p>
            <a:r>
              <a:rPr lang="en-US" baseline="0" dirty="0"/>
              <a:t>However, both age and BMI are associated with risk of fatal MI, whereby obese individuals are more likely to have a fatal MI than normal weight individuals and older individuals are at increased risk of fatal MI than younger individuals. </a:t>
            </a:r>
          </a:p>
          <a:p>
            <a:endParaRPr lang="en-US" baseline="0" dirty="0"/>
          </a:p>
          <a:p>
            <a:r>
              <a:rPr lang="en-US" baseline="0" dirty="0"/>
              <a:t>As a result, the balanced distribution of ages between the obese and normal weight groups is lost among people who did not experience a fatal MI and there is still potential for confounding by age when studying the relation between BMI and colon cancer in the analyzable data. </a:t>
            </a:r>
          </a:p>
          <a:p>
            <a:endParaRPr lang="en-US" baseline="0" dirty="0"/>
          </a:p>
          <a:p>
            <a:r>
              <a:rPr lang="en-US" baseline="0" dirty="0"/>
              <a:t>You can block this confounding path however in the analysis by adjusting for the matching factor, age.</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8</a:t>
            </a:fld>
            <a:endParaRPr lang="en-US"/>
          </a:p>
        </p:txBody>
      </p:sp>
    </p:spTree>
    <p:extLst>
      <p:ext uri="{BB962C8B-B14F-4D97-AF65-F5344CB8AC3E}">
        <p14:creationId xmlns:p14="http://schemas.microsoft.com/office/powerpoint/2010/main" val="11232676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It’s important to recognize</a:t>
            </a:r>
            <a:r>
              <a:rPr lang="en-US" baseline="0" dirty="0"/>
              <a:t> that while matching can control for confounding (with perfect data) in a cohort study, it does alter the distribution of both the matching factor and potentially any covariates correlated with the matching factor in the study population to match that of the exposed individuals.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a:t>
            </a:r>
            <a:r>
              <a:rPr lang="en-US" sz="1200" kern="1200" baseline="0" dirty="0">
                <a:solidFill>
                  <a:schemeClr val="tx1"/>
                </a:solidFill>
                <a:effectLst/>
                <a:latin typeface="+mn-lt"/>
                <a:ea typeface="+mn-ea"/>
                <a:cs typeface="+mn-cs"/>
              </a:rPr>
              <a:t> a result, </a:t>
            </a:r>
            <a:r>
              <a:rPr lang="en-US" sz="1200" kern="1200" dirty="0">
                <a:solidFill>
                  <a:schemeClr val="tx1"/>
                </a:solidFill>
                <a:effectLst/>
                <a:latin typeface="+mn-lt"/>
                <a:ea typeface="+mn-ea"/>
                <a:cs typeface="+mn-cs"/>
              </a:rPr>
              <a:t>the estimated effect in the matched pop does not equal the causal effect in the whole pop.</a:t>
            </a:r>
            <a:r>
              <a:rPr lang="en-US" sz="1200" kern="1200" baseline="0" dirty="0">
                <a:solidFill>
                  <a:schemeClr val="tx1"/>
                </a:solidFill>
                <a:effectLst/>
                <a:latin typeface="+mn-lt"/>
                <a:ea typeface="+mn-ea"/>
                <a:cs typeface="+mn-cs"/>
              </a:rPr>
              <a:t> To estimate the overall effect estimate, you must a</a:t>
            </a:r>
            <a:r>
              <a:rPr lang="en-US" baseline="0" dirty="0"/>
              <a:t>djusting for the matching factor and assuming no effect modification by the matching factor. </a:t>
            </a:r>
          </a:p>
          <a:p>
            <a:endParaRPr lang="en-US" baseline="0" dirty="0"/>
          </a:p>
          <a:p>
            <a:r>
              <a:rPr lang="en-US" baseline="0" dirty="0"/>
              <a:t>Adjusting is also important in matched cohort studies to accurately estimate the confidence intervals for the risk difference and ratio estimates because of the increased correlation between the exposed and unexposed individuals due to matching.</a:t>
            </a:r>
          </a:p>
          <a:p>
            <a:endParaRPr lang="en-US" dirty="0"/>
          </a:p>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9</a:t>
            </a:fld>
            <a:endParaRPr lang="en-US"/>
          </a:p>
        </p:txBody>
      </p:sp>
    </p:spTree>
    <p:extLst>
      <p:ext uri="{BB962C8B-B14F-4D97-AF65-F5344CB8AC3E}">
        <p14:creationId xmlns:p14="http://schemas.microsoft.com/office/powerpoint/2010/main" val="3002679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ullet Slide-White">
    <p:bg>
      <p:bgRef idx="1001">
        <a:schemeClr val="bg1"/>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r>
              <a:rPr lang="en-US" dirty="0"/>
              <a:t>Presentation Title</a:t>
            </a:r>
          </a:p>
        </p:txBody>
      </p:sp>
      <p:sp>
        <p:nvSpPr>
          <p:cNvPr id="14" name="Slide Number Placeholder 13"/>
          <p:cNvSpPr>
            <a:spLocks noGrp="1"/>
          </p:cNvSpPr>
          <p:nvPr>
            <p:ph type="sldNum" sz="quarter" idx="13"/>
          </p:nvPr>
        </p:nvSpPr>
        <p:spPr/>
        <p:txBody>
          <a:bodyPr/>
          <a:lstStyle/>
          <a:p>
            <a:fld id="{7BCC8D0D-EAEC-449D-9161-023DFF90F2E2}" type="slidenum">
              <a:rPr lang="en-US" smtClean="0"/>
              <a:pPr/>
              <a:t>‹#›</a:t>
            </a:fld>
            <a:endParaRPr lang="en-US" dirty="0"/>
          </a:p>
        </p:txBody>
      </p:sp>
      <p:sp>
        <p:nvSpPr>
          <p:cNvPr id="7"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9"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8" name="Text Placeholder 3"/>
          <p:cNvSpPr>
            <a:spLocks noGrp="1"/>
          </p:cNvSpPr>
          <p:nvPr>
            <p:ph idx="1"/>
          </p:nvPr>
        </p:nvSpPr>
        <p:spPr>
          <a:xfrm>
            <a:off x="612915" y="1868558"/>
            <a:ext cx="10850220" cy="390939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225577488"/>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1/27/22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Matching in Cohort Studies</a:t>
            </a:r>
          </a:p>
        </p:txBody>
      </p:sp>
    </p:spTree>
    <p:extLst>
      <p:ext uri="{BB962C8B-B14F-4D97-AF65-F5344CB8AC3E}">
        <p14:creationId xmlns:p14="http://schemas.microsoft.com/office/powerpoint/2010/main" val="662838100"/>
      </p:ext>
    </p:extLst>
  </p:cSld>
  <p:clrMapOvr>
    <a:masterClrMapping/>
  </p:clrMapOvr>
  <mc:AlternateContent xmlns:mc="http://schemas.openxmlformats.org/markup-compatibility/2006" xmlns:p14="http://schemas.microsoft.com/office/powerpoint/2010/main">
    <mc:Choice Requires="p14">
      <p:transition spd="slow" p14:dur="2000" advTm="5733"/>
    </mc:Choice>
    <mc:Fallback xmlns="">
      <p:transition spd="slow" advTm="5733"/>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Screen Shot 2018-02-16 at 11.07.20 AM.png"/>
          <p:cNvPicPr>
            <a:picLocks noGrp="1" noChangeAspect="1"/>
          </p:cNvPicPr>
          <p:nvPr>
            <p:ph idx="1"/>
          </p:nvPr>
        </p:nvPicPr>
        <p:blipFill rotWithShape="1">
          <a:blip r:embed="rId4">
            <a:extLst>
              <a:ext uri="{28A0092B-C50C-407E-A947-70E740481C1C}">
                <a14:useLocalDpi xmlns:a14="http://schemas.microsoft.com/office/drawing/2010/main" val="0"/>
              </a:ext>
            </a:extLst>
          </a:blip>
          <a:srcRect t="-12149" b="56449"/>
          <a:stretch/>
        </p:blipFill>
        <p:spPr>
          <a:xfrm>
            <a:off x="838200" y="-346075"/>
            <a:ext cx="10515600" cy="1949895"/>
          </a:xfrm>
        </p:spPr>
      </p:pic>
      <p:sp>
        <p:nvSpPr>
          <p:cNvPr id="6" name="Content Placeholder 2"/>
          <p:cNvSpPr txBox="1">
            <a:spLocks/>
          </p:cNvSpPr>
          <p:nvPr/>
        </p:nvSpPr>
        <p:spPr>
          <a:xfrm>
            <a:off x="838200" y="1603820"/>
            <a:ext cx="10515600" cy="457314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t>Wallis C et al. BMJ 2017.</a:t>
            </a:r>
          </a:p>
          <a:p>
            <a:r>
              <a:rPr lang="en-US" sz="2400" dirty="0"/>
              <a:t>Retrospective population-based matched cohort study in Ontario, Canada</a:t>
            </a:r>
          </a:p>
          <a:p>
            <a:r>
              <a:rPr lang="en-US" sz="2400" dirty="0"/>
              <a:t>52,315 patients undergoing surgery performed by a female surgeon were matched (1:1) by age, sex, comorbidity, surgeon volume, surgeon age, and hospital to patients undergoing the same operation by a male surgeon</a:t>
            </a:r>
          </a:p>
          <a:p>
            <a:r>
              <a:rPr lang="en-US" sz="2400" dirty="0"/>
              <a:t>Exposure: Sex of treating surgeon</a:t>
            </a:r>
          </a:p>
          <a:p>
            <a:r>
              <a:rPr lang="en-US" sz="2400" dirty="0"/>
              <a:t>Outcome: Composite of death, re-admission, complications</a:t>
            </a:r>
          </a:p>
          <a:p>
            <a:r>
              <a:rPr lang="en-US" sz="2400" dirty="0" err="1"/>
              <a:t>Generalised</a:t>
            </a:r>
            <a:r>
              <a:rPr lang="en-US" sz="2400" dirty="0"/>
              <a:t> estimating equations, account for correlation of matched data</a:t>
            </a:r>
          </a:p>
          <a:p>
            <a:r>
              <a:rPr lang="en-US" sz="2400" dirty="0"/>
              <a:t>Patients treated by female surgeons had 4% lower risk of composite outcome (OR: 0.96; 0.92, 0.99) and had 12% lower likelihood of death within 30 days of surgery (OR: 0.88; 0.78, 0.99)</a:t>
            </a:r>
          </a:p>
          <a:p>
            <a:r>
              <a:rPr lang="en-US" sz="2400" dirty="0"/>
              <a:t>Corresponding unmatched data results: 0.96 (0.93, 0.99) and 0.85 (0.73, 0.99)</a:t>
            </a:r>
          </a:p>
          <a:p>
            <a:pPr marL="457200" lvl="1" indent="0">
              <a:buFont typeface="Arial" panose="020B0604020202020204" pitchFamily="34" charset="0"/>
              <a:buNone/>
            </a:pPr>
            <a:endParaRPr lang="en-US" dirty="0"/>
          </a:p>
          <a:p>
            <a:endParaRPr lang="en-US" sz="2400" dirty="0"/>
          </a:p>
        </p:txBody>
      </p:sp>
    </p:spTree>
    <p:custDataLst>
      <p:tags r:id="rId1"/>
    </p:custDataLst>
    <p:extLst>
      <p:ext uri="{BB962C8B-B14F-4D97-AF65-F5344CB8AC3E}">
        <p14:creationId xmlns:p14="http://schemas.microsoft.com/office/powerpoint/2010/main" val="3250289731"/>
      </p:ext>
    </p:extLst>
  </p:cSld>
  <p:clrMapOvr>
    <a:masterClrMapping/>
  </p:clrMapOvr>
  <mc:AlternateContent xmlns:mc="http://schemas.openxmlformats.org/markup-compatibility/2006" xmlns:p14="http://schemas.microsoft.com/office/powerpoint/2010/main">
    <mc:Choice Requires="p14">
      <p:transition spd="slow" p14:dur="2000" advTm="128696"/>
    </mc:Choice>
    <mc:Fallback xmlns="">
      <p:transition spd="slow" advTm="12869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Summary</a:t>
            </a:r>
          </a:p>
        </p:txBody>
      </p:sp>
      <p:sp>
        <p:nvSpPr>
          <p:cNvPr id="3" name="Content Placeholder 2"/>
          <p:cNvSpPr>
            <a:spLocks noGrp="1"/>
          </p:cNvSpPr>
          <p:nvPr>
            <p:ph idx="1"/>
          </p:nvPr>
        </p:nvSpPr>
        <p:spPr>
          <a:xfrm>
            <a:off x="838200" y="1825624"/>
            <a:ext cx="10515600" cy="4879975"/>
          </a:xfrm>
        </p:spPr>
        <p:txBody>
          <a:bodyPr>
            <a:normAutofit fontScale="92500" lnSpcReduction="10000"/>
          </a:bodyPr>
          <a:lstStyle/>
          <a:p>
            <a:r>
              <a:rPr lang="en-US" b="1" dirty="0"/>
              <a:t>CONCLUSION</a:t>
            </a:r>
            <a:r>
              <a:rPr lang="en-US" dirty="0"/>
              <a:t>: </a:t>
            </a:r>
          </a:p>
          <a:p>
            <a:pPr lvl="1"/>
            <a:r>
              <a:rPr lang="en-US" dirty="0"/>
              <a:t>Matching exposed and unexposed individuals in a cohort study controls for confounding, without adjustment in the multivariate model, under </a:t>
            </a:r>
            <a:r>
              <a:rPr lang="en-US" i="1" dirty="0"/>
              <a:t>ideal conditions</a:t>
            </a:r>
            <a:endParaRPr lang="en-US" dirty="0"/>
          </a:p>
          <a:p>
            <a:pPr lvl="1"/>
            <a:r>
              <a:rPr lang="en-US" dirty="0"/>
              <a:t>BUT you should adjust for the matching factors in the analysis to control for potential residual confounding due to competing risks or loss to follow-up, and to correctly estimate confidence intervals</a:t>
            </a:r>
          </a:p>
          <a:p>
            <a:endParaRPr lang="en-US" dirty="0"/>
          </a:p>
          <a:p>
            <a:r>
              <a:rPr lang="en-US" dirty="0"/>
              <a:t>Matching in cohort studies is not common</a:t>
            </a:r>
          </a:p>
          <a:p>
            <a:pPr lvl="1"/>
            <a:r>
              <a:rPr lang="en-US" sz="2800" dirty="0"/>
              <a:t>Results from matched cohort studies should be interpreted keeping in mind that matching alters the population about which inferences can be made </a:t>
            </a:r>
          </a:p>
          <a:p>
            <a:pPr lvl="1"/>
            <a:r>
              <a:rPr lang="en-US" sz="2800" dirty="0"/>
              <a:t>Cohort studies are often interested in more than one research question</a:t>
            </a:r>
          </a:p>
          <a:p>
            <a:pPr lvl="1"/>
            <a:r>
              <a:rPr lang="en-US" sz="2800" dirty="0"/>
              <a:t>Adds expense and time</a:t>
            </a:r>
          </a:p>
          <a:p>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2532038000"/>
      </p:ext>
    </p:extLst>
  </p:cSld>
  <p:clrMapOvr>
    <a:masterClrMapping/>
  </p:clrMapOvr>
  <mc:AlternateContent xmlns:mc="http://schemas.openxmlformats.org/markup-compatibility/2006" xmlns:p14="http://schemas.microsoft.com/office/powerpoint/2010/main">
    <mc:Choice Requires="p14">
      <p:transition spd="slow" p14:dur="2000" advTm="55807"/>
    </mc:Choice>
    <mc:Fallback xmlns="">
      <p:transition spd="slow" advTm="558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a:t>
            </a:r>
          </a:p>
        </p:txBody>
      </p:sp>
      <p:sp>
        <p:nvSpPr>
          <p:cNvPr id="3" name="Content Placeholder 2"/>
          <p:cNvSpPr>
            <a:spLocks noGrp="1"/>
          </p:cNvSpPr>
          <p:nvPr>
            <p:ph idx="1"/>
          </p:nvPr>
        </p:nvSpPr>
        <p:spPr>
          <a:xfrm>
            <a:off x="838200" y="1825625"/>
            <a:ext cx="10515600" cy="4667250"/>
          </a:xfrm>
        </p:spPr>
        <p:txBody>
          <a:bodyPr>
            <a:normAutofit lnSpcReduction="10000"/>
          </a:bodyPr>
          <a:lstStyle/>
          <a:p>
            <a:r>
              <a:rPr lang="en-US" dirty="0"/>
              <a:t>Index subject is an exposed individual </a:t>
            </a:r>
          </a:p>
          <a:p>
            <a:r>
              <a:rPr lang="en-US" dirty="0"/>
              <a:t>One or more unexposed individuals are matched to the exposed individual</a:t>
            </a:r>
          </a:p>
          <a:p>
            <a:endParaRPr lang="en-US" dirty="0"/>
          </a:p>
          <a:p>
            <a:r>
              <a:rPr lang="en-US" dirty="0"/>
              <a:t>Controls for confounding by the matching factor, without having to adjust for the matching factor in the analysis</a:t>
            </a:r>
          </a:p>
          <a:p>
            <a:pPr lvl="1"/>
            <a:r>
              <a:rPr lang="en-US" dirty="0"/>
              <a:t>ONLY IF we can assume no loss to follow-up or competing risks</a:t>
            </a:r>
          </a:p>
          <a:p>
            <a:endParaRPr lang="en-US" b="1" i="1" dirty="0"/>
          </a:p>
          <a:p>
            <a:r>
              <a:rPr lang="en-US" dirty="0"/>
              <a:t>Matched cohort studies are not common</a:t>
            </a:r>
          </a:p>
          <a:p>
            <a:pPr lvl="1"/>
            <a:r>
              <a:rPr lang="en-US" sz="2800" dirty="0"/>
              <a:t>Often interested in more than one research question</a:t>
            </a:r>
          </a:p>
          <a:p>
            <a:pPr lvl="1"/>
            <a:r>
              <a:rPr lang="en-US" sz="2800" dirty="0"/>
              <a:t>Adds expense and time</a:t>
            </a:r>
          </a:p>
          <a:p>
            <a:endParaRPr lang="en-US" b="1" dirty="0"/>
          </a:p>
          <a:p>
            <a:pPr marL="0" indent="0">
              <a:buNone/>
            </a:pPr>
            <a:endParaRPr lang="en-US" dirty="0"/>
          </a:p>
        </p:txBody>
      </p:sp>
    </p:spTree>
    <p:extLst>
      <p:ext uri="{BB962C8B-B14F-4D97-AF65-F5344CB8AC3E}">
        <p14:creationId xmlns:p14="http://schemas.microsoft.com/office/powerpoint/2010/main" val="940338341"/>
      </p:ext>
    </p:extLst>
  </p:cSld>
  <p:clrMapOvr>
    <a:masterClrMapping/>
  </p:clrMapOvr>
  <mc:AlternateContent xmlns:mc="http://schemas.openxmlformats.org/markup-compatibility/2006" xmlns:p14="http://schemas.microsoft.com/office/powerpoint/2010/main">
    <mc:Choice Requires="p14">
      <p:transition spd="slow" p14:dur="2000" advTm="75470"/>
    </mc:Choice>
    <mc:Fallback xmlns="">
      <p:transition spd="slow" advTm="7547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DAG for a Cohort Study</a:t>
            </a:r>
          </a:p>
        </p:txBody>
      </p:sp>
      <p:sp>
        <p:nvSpPr>
          <p:cNvPr id="40" name="Content Placeholder 5">
            <a:extLst>
              <a:ext uri="{FF2B5EF4-FFF2-40B4-BE49-F238E27FC236}">
                <a16:creationId xmlns:a16="http://schemas.microsoft.com/office/drawing/2014/main" id="{6704DA43-37F2-AC42-8DFE-639EADF210CC}"/>
              </a:ext>
            </a:extLst>
          </p:cNvPr>
          <p:cNvSpPr>
            <a:spLocks noGrp="1"/>
          </p:cNvSpPr>
          <p:nvPr>
            <p:ph idx="1"/>
          </p:nvPr>
        </p:nvSpPr>
        <p:spPr>
          <a:xfrm>
            <a:off x="459686" y="1622840"/>
            <a:ext cx="11597995" cy="2954214"/>
          </a:xfrm>
        </p:spPr>
        <p:txBody>
          <a:bodyPr/>
          <a:lstStyle/>
          <a:p>
            <a:pPr marL="0" indent="0">
              <a:buNone/>
            </a:pPr>
            <a:r>
              <a:rPr lang="en-US" sz="1600" dirty="0"/>
              <a:t>A: Statin therapy</a:t>
            </a:r>
          </a:p>
          <a:p>
            <a:pPr marL="0" indent="0">
              <a:buNone/>
            </a:pPr>
            <a:r>
              <a:rPr lang="en-US" sz="1600" dirty="0"/>
              <a:t>Y: Cardiovascular disease</a:t>
            </a:r>
          </a:p>
          <a:p>
            <a:pPr marL="0" indent="0">
              <a:buNone/>
            </a:pPr>
            <a:r>
              <a:rPr lang="en-US" sz="1600" dirty="0"/>
              <a:t>M: Hypercholesterolemia</a:t>
            </a:r>
          </a:p>
          <a:p>
            <a:pPr marL="0" indent="0">
              <a:buNone/>
            </a:pPr>
            <a:r>
              <a:rPr lang="en-US" sz="1600" dirty="0"/>
              <a:t>S: Selection into the study</a:t>
            </a:r>
          </a:p>
          <a:p>
            <a:pPr marL="0" indent="0">
              <a:buNone/>
            </a:pPr>
            <a:endParaRPr lang="en-US" sz="1600" dirty="0"/>
          </a:p>
          <a:p>
            <a:pPr marL="0" indent="0">
              <a:buNone/>
            </a:pPr>
            <a:r>
              <a:rPr lang="en-US" dirty="0"/>
              <a:t>What does the DAG look like that does NOT match on hypercholesterolemia?</a:t>
            </a:r>
          </a:p>
        </p:txBody>
      </p:sp>
      <p:grpSp>
        <p:nvGrpSpPr>
          <p:cNvPr id="41" name="Group 40">
            <a:extLst>
              <a:ext uri="{FF2B5EF4-FFF2-40B4-BE49-F238E27FC236}">
                <a16:creationId xmlns:a16="http://schemas.microsoft.com/office/drawing/2014/main" id="{16B54538-F41A-5A4C-9E2D-CB205A0C497A}"/>
              </a:ext>
            </a:extLst>
          </p:cNvPr>
          <p:cNvGrpSpPr/>
          <p:nvPr/>
        </p:nvGrpSpPr>
        <p:grpSpPr>
          <a:xfrm>
            <a:off x="4369153" y="4577054"/>
            <a:ext cx="3226384" cy="433405"/>
            <a:chOff x="3224659" y="4765147"/>
            <a:chExt cx="3226384" cy="433405"/>
          </a:xfrm>
        </p:grpSpPr>
        <p:sp>
          <p:nvSpPr>
            <p:cNvPr id="42" name="Content Placeholder 5">
              <a:extLst>
                <a:ext uri="{FF2B5EF4-FFF2-40B4-BE49-F238E27FC236}">
                  <a16:creationId xmlns:a16="http://schemas.microsoft.com/office/drawing/2014/main" id="{774A0615-8DA5-204A-9190-1C4E91D7882F}"/>
                </a:ext>
              </a:extLst>
            </p:cNvPr>
            <p:cNvSpPr txBox="1">
              <a:spLocks/>
            </p:cNvSpPr>
            <p:nvPr/>
          </p:nvSpPr>
          <p:spPr>
            <a:xfrm>
              <a:off x="3224659" y="4771497"/>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charset="2"/>
                <a:buNone/>
              </a:pPr>
              <a:r>
                <a:rPr lang="en-US" dirty="0"/>
                <a:t>M</a:t>
              </a:r>
            </a:p>
          </p:txBody>
        </p:sp>
        <p:sp>
          <p:nvSpPr>
            <p:cNvPr id="43" name="Content Placeholder 5">
              <a:extLst>
                <a:ext uri="{FF2B5EF4-FFF2-40B4-BE49-F238E27FC236}">
                  <a16:creationId xmlns:a16="http://schemas.microsoft.com/office/drawing/2014/main" id="{72EB3CE3-10D0-744E-82FE-0FE7AD597B77}"/>
                </a:ext>
              </a:extLst>
            </p:cNvPr>
            <p:cNvSpPr txBox="1">
              <a:spLocks/>
            </p:cNvSpPr>
            <p:nvPr/>
          </p:nvSpPr>
          <p:spPr>
            <a:xfrm>
              <a:off x="4651525" y="4771497"/>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charset="2"/>
                <a:buNone/>
              </a:pPr>
              <a:r>
                <a:rPr lang="en-US" dirty="0"/>
                <a:t>A</a:t>
              </a:r>
            </a:p>
          </p:txBody>
        </p:sp>
        <p:sp>
          <p:nvSpPr>
            <p:cNvPr id="44" name="Content Placeholder 5">
              <a:extLst>
                <a:ext uri="{FF2B5EF4-FFF2-40B4-BE49-F238E27FC236}">
                  <a16:creationId xmlns:a16="http://schemas.microsoft.com/office/drawing/2014/main" id="{678D2310-A800-6147-844F-EAE9CF77CC77}"/>
                </a:ext>
              </a:extLst>
            </p:cNvPr>
            <p:cNvSpPr txBox="1">
              <a:spLocks/>
            </p:cNvSpPr>
            <p:nvPr/>
          </p:nvSpPr>
          <p:spPr>
            <a:xfrm>
              <a:off x="6078391" y="4771497"/>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charset="2"/>
                <a:buNone/>
              </a:pPr>
              <a:r>
                <a:rPr lang="en-US" dirty="0"/>
                <a:t>Y</a:t>
              </a:r>
            </a:p>
          </p:txBody>
        </p:sp>
        <p:cxnSp>
          <p:nvCxnSpPr>
            <p:cNvPr id="45" name="Straight Arrow Connector 44">
              <a:extLst>
                <a:ext uri="{FF2B5EF4-FFF2-40B4-BE49-F238E27FC236}">
                  <a16:creationId xmlns:a16="http://schemas.microsoft.com/office/drawing/2014/main" id="{F8B35D31-F428-9C4B-9411-679B475A9D72}"/>
                </a:ext>
              </a:extLst>
            </p:cNvPr>
            <p:cNvCxnSpPr>
              <a:stCxn id="42" idx="3"/>
              <a:endCxn id="43" idx="1"/>
            </p:cNvCxnSpPr>
            <p:nvPr/>
          </p:nvCxnSpPr>
          <p:spPr>
            <a:xfrm>
              <a:off x="3597311" y="4985025"/>
              <a:ext cx="1054214" cy="0"/>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965F891B-27E1-DC46-8402-F9604CE55DD2}"/>
                </a:ext>
              </a:extLst>
            </p:cNvPr>
            <p:cNvCxnSpPr>
              <a:cxnSpLocks/>
              <a:stCxn id="43" idx="3"/>
            </p:cNvCxnSpPr>
            <p:nvPr/>
          </p:nvCxnSpPr>
          <p:spPr>
            <a:xfrm>
              <a:off x="5024177" y="4985025"/>
              <a:ext cx="1154697" cy="0"/>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7" name="Curved Connector 46">
              <a:extLst>
                <a:ext uri="{FF2B5EF4-FFF2-40B4-BE49-F238E27FC236}">
                  <a16:creationId xmlns:a16="http://schemas.microsoft.com/office/drawing/2014/main" id="{78326B18-858D-3443-B7E6-2D19A7FBC605}"/>
                </a:ext>
              </a:extLst>
            </p:cNvPr>
            <p:cNvCxnSpPr>
              <a:stCxn id="42" idx="0"/>
              <a:endCxn id="44" idx="0"/>
            </p:cNvCxnSpPr>
            <p:nvPr/>
          </p:nvCxnSpPr>
          <p:spPr>
            <a:xfrm rot="5400000" flipH="1" flipV="1">
              <a:off x="4837851" y="3344631"/>
              <a:ext cx="12700" cy="2853732"/>
            </a:xfrm>
            <a:prstGeom prst="curvedConnector3">
              <a:avLst>
                <a:gd name="adj1" fmla="val 1800000"/>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2243374031"/>
      </p:ext>
    </p:extLst>
  </p:cSld>
  <p:clrMapOvr>
    <a:masterClrMapping/>
  </p:clrMapOvr>
  <mc:AlternateContent xmlns:mc="http://schemas.openxmlformats.org/markup-compatibility/2006" xmlns:p14="http://schemas.microsoft.com/office/powerpoint/2010/main">
    <mc:Choice Requires="p14">
      <p:transition spd="slow" p14:dur="2000" advTm="39911"/>
    </mc:Choice>
    <mc:Fallback xmlns="">
      <p:transition spd="slow" advTm="3991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DAG for a Matched Cohort Study</a:t>
            </a:r>
          </a:p>
        </p:txBody>
      </p:sp>
      <p:sp>
        <p:nvSpPr>
          <p:cNvPr id="40" name="Content Placeholder 5">
            <a:extLst>
              <a:ext uri="{FF2B5EF4-FFF2-40B4-BE49-F238E27FC236}">
                <a16:creationId xmlns:a16="http://schemas.microsoft.com/office/drawing/2014/main" id="{6704DA43-37F2-AC42-8DFE-639EADF210CC}"/>
              </a:ext>
            </a:extLst>
          </p:cNvPr>
          <p:cNvSpPr>
            <a:spLocks noGrp="1"/>
          </p:cNvSpPr>
          <p:nvPr>
            <p:ph idx="1"/>
          </p:nvPr>
        </p:nvSpPr>
        <p:spPr>
          <a:xfrm>
            <a:off x="459686" y="1622839"/>
            <a:ext cx="11597995" cy="4870036"/>
          </a:xfrm>
        </p:spPr>
        <p:txBody>
          <a:bodyPr>
            <a:normAutofit/>
          </a:bodyPr>
          <a:lstStyle/>
          <a:p>
            <a:pPr marL="0" indent="0">
              <a:buNone/>
            </a:pPr>
            <a:r>
              <a:rPr lang="en-US" sz="1600" dirty="0"/>
              <a:t>A: Statin therapy</a:t>
            </a:r>
          </a:p>
          <a:p>
            <a:pPr marL="0" indent="0">
              <a:buNone/>
            </a:pPr>
            <a:r>
              <a:rPr lang="en-US" sz="1600" dirty="0"/>
              <a:t>Y: Cardiovascular disease</a:t>
            </a:r>
          </a:p>
          <a:p>
            <a:pPr marL="0" indent="0">
              <a:buNone/>
            </a:pPr>
            <a:r>
              <a:rPr lang="en-US" sz="1600" dirty="0"/>
              <a:t>M: Hypercholesterolemia</a:t>
            </a:r>
          </a:p>
          <a:p>
            <a:pPr marL="0" indent="0">
              <a:buNone/>
            </a:pPr>
            <a:r>
              <a:rPr lang="en-US" sz="1600" dirty="0"/>
              <a:t>S: Selection into the study</a:t>
            </a:r>
          </a:p>
          <a:p>
            <a:pPr marL="0" indent="0">
              <a:buNone/>
            </a:pPr>
            <a:endParaRPr lang="en-US" sz="1600" dirty="0"/>
          </a:p>
          <a:p>
            <a:pPr marL="0" indent="0">
              <a:buNone/>
            </a:pPr>
            <a:r>
              <a:rPr lang="en-US" dirty="0"/>
              <a:t>What does the DAG look like that DOES match on the above factors?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But don’t M and A appear to be associated in this DAG?</a:t>
            </a:r>
          </a:p>
        </p:txBody>
      </p:sp>
      <p:grpSp>
        <p:nvGrpSpPr>
          <p:cNvPr id="11" name="Group 10">
            <a:extLst>
              <a:ext uri="{FF2B5EF4-FFF2-40B4-BE49-F238E27FC236}">
                <a16:creationId xmlns:a16="http://schemas.microsoft.com/office/drawing/2014/main" id="{0D4CB2CC-D6E6-104C-85CB-E806E84FA688}"/>
              </a:ext>
            </a:extLst>
          </p:cNvPr>
          <p:cNvGrpSpPr/>
          <p:nvPr/>
        </p:nvGrpSpPr>
        <p:grpSpPr>
          <a:xfrm>
            <a:off x="4482808" y="4346313"/>
            <a:ext cx="3226384" cy="1160330"/>
            <a:chOff x="2958808" y="4767186"/>
            <a:chExt cx="3226384" cy="1160330"/>
          </a:xfrm>
        </p:grpSpPr>
        <p:grpSp>
          <p:nvGrpSpPr>
            <p:cNvPr id="12" name="Group 11">
              <a:extLst>
                <a:ext uri="{FF2B5EF4-FFF2-40B4-BE49-F238E27FC236}">
                  <a16:creationId xmlns:a16="http://schemas.microsoft.com/office/drawing/2014/main" id="{BDAD71A2-C43D-E44B-AE78-C6C3C8191374}"/>
                </a:ext>
              </a:extLst>
            </p:cNvPr>
            <p:cNvGrpSpPr/>
            <p:nvPr/>
          </p:nvGrpSpPr>
          <p:grpSpPr>
            <a:xfrm>
              <a:off x="2958808" y="4767186"/>
              <a:ext cx="3226384" cy="433405"/>
              <a:chOff x="3224659" y="4765147"/>
              <a:chExt cx="3226384" cy="433405"/>
            </a:xfrm>
          </p:grpSpPr>
          <p:sp>
            <p:nvSpPr>
              <p:cNvPr id="16" name="Content Placeholder 5">
                <a:extLst>
                  <a:ext uri="{FF2B5EF4-FFF2-40B4-BE49-F238E27FC236}">
                    <a16:creationId xmlns:a16="http://schemas.microsoft.com/office/drawing/2014/main" id="{4867D696-7635-4B46-97DA-65681F273687}"/>
                  </a:ext>
                </a:extLst>
              </p:cNvPr>
              <p:cNvSpPr txBox="1">
                <a:spLocks/>
              </p:cNvSpPr>
              <p:nvPr/>
            </p:nvSpPr>
            <p:spPr>
              <a:xfrm>
                <a:off x="3224659" y="4771497"/>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charset="2"/>
                  <a:buNone/>
                </a:pPr>
                <a:r>
                  <a:rPr lang="en-US" dirty="0"/>
                  <a:t>M</a:t>
                </a:r>
              </a:p>
            </p:txBody>
          </p:sp>
          <p:sp>
            <p:nvSpPr>
              <p:cNvPr id="17" name="Content Placeholder 5">
                <a:extLst>
                  <a:ext uri="{FF2B5EF4-FFF2-40B4-BE49-F238E27FC236}">
                    <a16:creationId xmlns:a16="http://schemas.microsoft.com/office/drawing/2014/main" id="{E0695938-1A54-7243-B3B7-BEC6AAB572E6}"/>
                  </a:ext>
                </a:extLst>
              </p:cNvPr>
              <p:cNvSpPr txBox="1">
                <a:spLocks/>
              </p:cNvSpPr>
              <p:nvPr/>
            </p:nvSpPr>
            <p:spPr>
              <a:xfrm>
                <a:off x="4651525" y="4771497"/>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charset="2"/>
                  <a:buNone/>
                </a:pPr>
                <a:r>
                  <a:rPr lang="en-US" dirty="0"/>
                  <a:t>A</a:t>
                </a:r>
              </a:p>
            </p:txBody>
          </p:sp>
          <p:sp>
            <p:nvSpPr>
              <p:cNvPr id="18" name="Content Placeholder 5">
                <a:extLst>
                  <a:ext uri="{FF2B5EF4-FFF2-40B4-BE49-F238E27FC236}">
                    <a16:creationId xmlns:a16="http://schemas.microsoft.com/office/drawing/2014/main" id="{5B5283A4-3776-4B4C-A95E-62F964BF1E46}"/>
                  </a:ext>
                </a:extLst>
              </p:cNvPr>
              <p:cNvSpPr txBox="1">
                <a:spLocks/>
              </p:cNvSpPr>
              <p:nvPr/>
            </p:nvSpPr>
            <p:spPr>
              <a:xfrm>
                <a:off x="6078391" y="4771497"/>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charset="2"/>
                  <a:buNone/>
                </a:pPr>
                <a:r>
                  <a:rPr lang="en-US" dirty="0"/>
                  <a:t>Y</a:t>
                </a:r>
              </a:p>
            </p:txBody>
          </p:sp>
          <p:cxnSp>
            <p:nvCxnSpPr>
              <p:cNvPr id="19" name="Straight Arrow Connector 18">
                <a:extLst>
                  <a:ext uri="{FF2B5EF4-FFF2-40B4-BE49-F238E27FC236}">
                    <a16:creationId xmlns:a16="http://schemas.microsoft.com/office/drawing/2014/main" id="{4A5F52BC-808C-4240-8800-DE3440D982B8}"/>
                  </a:ext>
                </a:extLst>
              </p:cNvPr>
              <p:cNvCxnSpPr>
                <a:stCxn id="16" idx="3"/>
                <a:endCxn id="17" idx="1"/>
              </p:cNvCxnSpPr>
              <p:nvPr/>
            </p:nvCxnSpPr>
            <p:spPr>
              <a:xfrm>
                <a:off x="3597311" y="4985025"/>
                <a:ext cx="1054214" cy="0"/>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9465BB1-C428-C344-B80F-66FC89981A47}"/>
                  </a:ext>
                </a:extLst>
              </p:cNvPr>
              <p:cNvCxnSpPr>
                <a:cxnSpLocks/>
                <a:stCxn id="17" idx="3"/>
              </p:cNvCxnSpPr>
              <p:nvPr/>
            </p:nvCxnSpPr>
            <p:spPr>
              <a:xfrm>
                <a:off x="5024177" y="4985025"/>
                <a:ext cx="1154697" cy="0"/>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urved Connector 20">
                <a:extLst>
                  <a:ext uri="{FF2B5EF4-FFF2-40B4-BE49-F238E27FC236}">
                    <a16:creationId xmlns:a16="http://schemas.microsoft.com/office/drawing/2014/main" id="{00AD668D-ED0A-DC41-8785-9FB000F1EBA2}"/>
                  </a:ext>
                </a:extLst>
              </p:cNvPr>
              <p:cNvCxnSpPr>
                <a:stCxn id="16" idx="0"/>
                <a:endCxn id="18" idx="0"/>
              </p:cNvCxnSpPr>
              <p:nvPr/>
            </p:nvCxnSpPr>
            <p:spPr>
              <a:xfrm rot="5400000" flipH="1" flipV="1">
                <a:off x="4837851" y="3344631"/>
                <a:ext cx="12700" cy="2853732"/>
              </a:xfrm>
              <a:prstGeom prst="curvedConnector3">
                <a:avLst>
                  <a:gd name="adj1" fmla="val 1800000"/>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sp>
          <p:nvSpPr>
            <p:cNvPr id="13" name="Content Placeholder 5">
              <a:extLst>
                <a:ext uri="{FF2B5EF4-FFF2-40B4-BE49-F238E27FC236}">
                  <a16:creationId xmlns:a16="http://schemas.microsoft.com/office/drawing/2014/main" id="{200A25F9-5B98-824F-8EED-AAE986ABCADA}"/>
                </a:ext>
              </a:extLst>
            </p:cNvPr>
            <p:cNvSpPr txBox="1">
              <a:spLocks/>
            </p:cNvSpPr>
            <p:nvPr/>
          </p:nvSpPr>
          <p:spPr>
            <a:xfrm>
              <a:off x="5179492" y="5500461"/>
              <a:ext cx="372652" cy="427055"/>
            </a:xfrm>
            <a:prstGeom prst="rect">
              <a:avLst/>
            </a:prstGeom>
            <a:ln w="19050">
              <a:solidFill>
                <a:schemeClr val="tx2"/>
              </a:solidFill>
            </a:ln>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charset="2"/>
                <a:buNone/>
              </a:pPr>
              <a:r>
                <a:rPr lang="en-US" dirty="0"/>
                <a:t>S</a:t>
              </a:r>
            </a:p>
          </p:txBody>
        </p:sp>
        <p:cxnSp>
          <p:nvCxnSpPr>
            <p:cNvPr id="14" name="Straight Arrow Connector 13">
              <a:extLst>
                <a:ext uri="{FF2B5EF4-FFF2-40B4-BE49-F238E27FC236}">
                  <a16:creationId xmlns:a16="http://schemas.microsoft.com/office/drawing/2014/main" id="{6A8C0655-BEDD-8942-AD9C-68AFA4FC0791}"/>
                </a:ext>
              </a:extLst>
            </p:cNvPr>
            <p:cNvCxnSpPr>
              <a:cxnSpLocks/>
              <a:stCxn id="16" idx="2"/>
              <a:endCxn id="13" idx="1"/>
            </p:cNvCxnSpPr>
            <p:nvPr/>
          </p:nvCxnSpPr>
          <p:spPr>
            <a:xfrm>
              <a:off x="3145134" y="5200591"/>
              <a:ext cx="2034358" cy="513398"/>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422EF4F5-8A4E-1C44-9685-6D31DE243CAC}"/>
                </a:ext>
              </a:extLst>
            </p:cNvPr>
            <p:cNvCxnSpPr>
              <a:cxnSpLocks/>
              <a:stCxn id="17" idx="2"/>
            </p:cNvCxnSpPr>
            <p:nvPr/>
          </p:nvCxnSpPr>
          <p:spPr>
            <a:xfrm>
              <a:off x="4572000" y="5200591"/>
              <a:ext cx="599715" cy="465715"/>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2864527491"/>
      </p:ext>
    </p:extLst>
  </p:cSld>
  <p:clrMapOvr>
    <a:masterClrMapping/>
  </p:clrMapOvr>
  <mc:AlternateContent xmlns:mc="http://schemas.openxmlformats.org/markup-compatibility/2006" xmlns:p14="http://schemas.microsoft.com/office/powerpoint/2010/main">
    <mc:Choice Requires="p14">
      <p:transition spd="slow" p14:dur="2000" advTm="53258"/>
    </mc:Choice>
    <mc:Fallback xmlns="">
      <p:transition spd="slow" advTm="5325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07D8C57-2B10-A84F-8C32-4A02EC47FF17}"/>
              </a:ext>
            </a:extLst>
          </p:cNvPr>
          <p:cNvSpPr>
            <a:spLocks noGrp="1"/>
          </p:cNvSpPr>
          <p:nvPr>
            <p:ph type="sldNum" sz="quarter" idx="13"/>
          </p:nvPr>
        </p:nvSpPr>
        <p:spPr/>
        <p:txBody>
          <a:bodyPr/>
          <a:lstStyle/>
          <a:p>
            <a:fld id="{7BCC8D0D-EAEC-449D-9161-023DFF90F2E2}" type="slidenum">
              <a:rPr lang="en-US" smtClean="0"/>
              <a:pPr/>
              <a:t>5</a:t>
            </a:fld>
            <a:endParaRPr lang="en-US" dirty="0"/>
          </a:p>
        </p:txBody>
      </p:sp>
      <p:sp>
        <p:nvSpPr>
          <p:cNvPr id="4" name="Title 3">
            <a:extLst>
              <a:ext uri="{FF2B5EF4-FFF2-40B4-BE49-F238E27FC236}">
                <a16:creationId xmlns:a16="http://schemas.microsoft.com/office/drawing/2014/main" id="{94ADE80A-747A-B241-B89F-AA01957EB769}"/>
              </a:ext>
            </a:extLst>
          </p:cNvPr>
          <p:cNvSpPr>
            <a:spLocks noGrp="1"/>
          </p:cNvSpPr>
          <p:nvPr>
            <p:ph type="title"/>
          </p:nvPr>
        </p:nvSpPr>
        <p:spPr/>
        <p:txBody>
          <a:bodyPr/>
          <a:lstStyle/>
          <a:p>
            <a:r>
              <a:rPr lang="en-US" dirty="0"/>
              <a:t>Faithfulness</a:t>
            </a:r>
          </a:p>
        </p:txBody>
      </p:sp>
      <p:sp>
        <p:nvSpPr>
          <p:cNvPr id="6" name="Content Placeholder 5">
            <a:extLst>
              <a:ext uri="{FF2B5EF4-FFF2-40B4-BE49-F238E27FC236}">
                <a16:creationId xmlns:a16="http://schemas.microsoft.com/office/drawing/2014/main" id="{8589F255-CFD9-F841-8640-DA418FF61878}"/>
              </a:ext>
            </a:extLst>
          </p:cNvPr>
          <p:cNvSpPr>
            <a:spLocks noGrp="1"/>
          </p:cNvSpPr>
          <p:nvPr>
            <p:ph idx="1"/>
          </p:nvPr>
        </p:nvSpPr>
        <p:spPr>
          <a:xfrm>
            <a:off x="604781" y="1426868"/>
            <a:ext cx="11251422" cy="4582047"/>
          </a:xfrm>
        </p:spPr>
        <p:txBody>
          <a:bodyPr/>
          <a:lstStyle/>
          <a:p>
            <a:endParaRPr lang="en-US" dirty="0"/>
          </a:p>
          <a:p>
            <a:endParaRPr lang="en-US" dirty="0"/>
          </a:p>
          <a:p>
            <a:endParaRPr lang="en-US" dirty="0"/>
          </a:p>
          <a:p>
            <a:r>
              <a:rPr lang="en-US" dirty="0"/>
              <a:t>In a </a:t>
            </a:r>
            <a:r>
              <a:rPr lang="en-US" u="sng" dirty="0"/>
              <a:t>causal</a:t>
            </a:r>
            <a:r>
              <a:rPr lang="en-US" dirty="0"/>
              <a:t> DAG, the absence of an arrow indicates that the </a:t>
            </a:r>
            <a:r>
              <a:rPr lang="en-US" u="sng" dirty="0"/>
              <a:t>sharp</a:t>
            </a:r>
            <a:r>
              <a:rPr lang="en-US" dirty="0"/>
              <a:t> null hypothesis holds</a:t>
            </a:r>
          </a:p>
          <a:p>
            <a:pPr lvl="1"/>
            <a:r>
              <a:rPr lang="en-US" dirty="0"/>
              <a:t>E.g., Hypercholesterolemia affects the use of statin therapy, incidence of cardiovascular disease, and selection into the study for at least one individual</a:t>
            </a:r>
          </a:p>
          <a:p>
            <a:r>
              <a:rPr lang="en-US" dirty="0"/>
              <a:t>Matching ensures that M and A are not associated</a:t>
            </a:r>
          </a:p>
          <a:p>
            <a:pPr lvl="1"/>
            <a:r>
              <a:rPr lang="en-US" dirty="0"/>
              <a:t>Equal magnitude of M </a:t>
            </a:r>
            <a:r>
              <a:rPr lang="en-US" dirty="0">
                <a:sym typeface="Wingdings" pitchFamily="2" charset="2"/>
              </a:rPr>
              <a:t> S  A and M  A</a:t>
            </a:r>
          </a:p>
          <a:p>
            <a:pPr lvl="1"/>
            <a:r>
              <a:rPr lang="en-US" dirty="0">
                <a:sym typeface="Wingdings" pitchFamily="2" charset="2"/>
              </a:rPr>
              <a:t>The matched data are </a:t>
            </a:r>
            <a:r>
              <a:rPr lang="en-US" i="1" dirty="0">
                <a:sym typeface="Wingdings" pitchFamily="2" charset="2"/>
              </a:rPr>
              <a:t>unfaithful</a:t>
            </a:r>
            <a:r>
              <a:rPr lang="en-US" dirty="0">
                <a:sym typeface="Wingdings" pitchFamily="2" charset="2"/>
              </a:rPr>
              <a:t> to the DAG in the figure</a:t>
            </a:r>
          </a:p>
          <a:p>
            <a:r>
              <a:rPr lang="en-US" dirty="0"/>
              <a:t>Do we need to adjust for M in the analysis?</a:t>
            </a:r>
          </a:p>
          <a:p>
            <a:pPr lvl="1"/>
            <a:r>
              <a:rPr lang="en-US" dirty="0"/>
              <a:t>No!</a:t>
            </a:r>
          </a:p>
          <a:p>
            <a:endParaRPr lang="en-US" dirty="0">
              <a:sym typeface="Wingdings" pitchFamily="2" charset="2"/>
            </a:endParaRPr>
          </a:p>
          <a:p>
            <a:endParaRPr lang="en-US" dirty="0"/>
          </a:p>
          <a:p>
            <a:endParaRPr lang="en-US" dirty="0"/>
          </a:p>
        </p:txBody>
      </p:sp>
      <p:grpSp>
        <p:nvGrpSpPr>
          <p:cNvPr id="17" name="Group 16">
            <a:extLst>
              <a:ext uri="{FF2B5EF4-FFF2-40B4-BE49-F238E27FC236}">
                <a16:creationId xmlns:a16="http://schemas.microsoft.com/office/drawing/2014/main" id="{2B507A75-B4B5-C641-818D-1BFB0C7A4C8F}"/>
              </a:ext>
            </a:extLst>
          </p:cNvPr>
          <p:cNvGrpSpPr/>
          <p:nvPr/>
        </p:nvGrpSpPr>
        <p:grpSpPr>
          <a:xfrm>
            <a:off x="4482808" y="1591160"/>
            <a:ext cx="3226384" cy="1160330"/>
            <a:chOff x="2958808" y="4767186"/>
            <a:chExt cx="3226384" cy="1160330"/>
          </a:xfrm>
        </p:grpSpPr>
        <p:grpSp>
          <p:nvGrpSpPr>
            <p:cNvPr id="18" name="Group 17">
              <a:extLst>
                <a:ext uri="{FF2B5EF4-FFF2-40B4-BE49-F238E27FC236}">
                  <a16:creationId xmlns:a16="http://schemas.microsoft.com/office/drawing/2014/main" id="{82FD0DDE-2DC5-244B-A8E2-9F8A33DEF9BA}"/>
                </a:ext>
              </a:extLst>
            </p:cNvPr>
            <p:cNvGrpSpPr/>
            <p:nvPr/>
          </p:nvGrpSpPr>
          <p:grpSpPr>
            <a:xfrm>
              <a:off x="2958808" y="4767186"/>
              <a:ext cx="3226384" cy="433405"/>
              <a:chOff x="3224659" y="4765147"/>
              <a:chExt cx="3226384" cy="433405"/>
            </a:xfrm>
          </p:grpSpPr>
          <p:sp>
            <p:nvSpPr>
              <p:cNvPr id="22" name="Content Placeholder 5">
                <a:extLst>
                  <a:ext uri="{FF2B5EF4-FFF2-40B4-BE49-F238E27FC236}">
                    <a16:creationId xmlns:a16="http://schemas.microsoft.com/office/drawing/2014/main" id="{A5311AAA-369F-2D43-AC5A-127C16269B57}"/>
                  </a:ext>
                </a:extLst>
              </p:cNvPr>
              <p:cNvSpPr txBox="1">
                <a:spLocks/>
              </p:cNvSpPr>
              <p:nvPr/>
            </p:nvSpPr>
            <p:spPr>
              <a:xfrm>
                <a:off x="3224659" y="4771497"/>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M</a:t>
                </a:r>
              </a:p>
            </p:txBody>
          </p:sp>
          <p:sp>
            <p:nvSpPr>
              <p:cNvPr id="23" name="Content Placeholder 5">
                <a:extLst>
                  <a:ext uri="{FF2B5EF4-FFF2-40B4-BE49-F238E27FC236}">
                    <a16:creationId xmlns:a16="http://schemas.microsoft.com/office/drawing/2014/main" id="{E0982F3B-5ED9-6F41-BE1F-BA1366BD2BF1}"/>
                  </a:ext>
                </a:extLst>
              </p:cNvPr>
              <p:cNvSpPr txBox="1">
                <a:spLocks/>
              </p:cNvSpPr>
              <p:nvPr/>
            </p:nvSpPr>
            <p:spPr>
              <a:xfrm>
                <a:off x="4651525" y="4771497"/>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A</a:t>
                </a:r>
              </a:p>
            </p:txBody>
          </p:sp>
          <p:sp>
            <p:nvSpPr>
              <p:cNvPr id="24" name="Content Placeholder 5">
                <a:extLst>
                  <a:ext uri="{FF2B5EF4-FFF2-40B4-BE49-F238E27FC236}">
                    <a16:creationId xmlns:a16="http://schemas.microsoft.com/office/drawing/2014/main" id="{5C7C8EB2-5A9D-BA46-AC71-9532464EB36A}"/>
                  </a:ext>
                </a:extLst>
              </p:cNvPr>
              <p:cNvSpPr txBox="1">
                <a:spLocks/>
              </p:cNvSpPr>
              <p:nvPr/>
            </p:nvSpPr>
            <p:spPr>
              <a:xfrm>
                <a:off x="6078391" y="4771497"/>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Y</a:t>
                </a:r>
              </a:p>
            </p:txBody>
          </p:sp>
          <p:cxnSp>
            <p:nvCxnSpPr>
              <p:cNvPr id="25" name="Straight Arrow Connector 24">
                <a:extLst>
                  <a:ext uri="{FF2B5EF4-FFF2-40B4-BE49-F238E27FC236}">
                    <a16:creationId xmlns:a16="http://schemas.microsoft.com/office/drawing/2014/main" id="{0AB9D318-D5FA-C54C-9207-80B623FDD8D9}"/>
                  </a:ext>
                </a:extLst>
              </p:cNvPr>
              <p:cNvCxnSpPr>
                <a:stCxn id="22" idx="3"/>
                <a:endCxn id="23" idx="1"/>
              </p:cNvCxnSpPr>
              <p:nvPr/>
            </p:nvCxnSpPr>
            <p:spPr>
              <a:xfrm>
                <a:off x="3597311" y="4985025"/>
                <a:ext cx="1054214" cy="0"/>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2619CC7B-3182-C14A-B805-40D0313AAFDE}"/>
                  </a:ext>
                </a:extLst>
              </p:cNvPr>
              <p:cNvCxnSpPr>
                <a:cxnSpLocks/>
                <a:stCxn id="23" idx="3"/>
              </p:cNvCxnSpPr>
              <p:nvPr/>
            </p:nvCxnSpPr>
            <p:spPr>
              <a:xfrm>
                <a:off x="5024177" y="4985025"/>
                <a:ext cx="1154697" cy="0"/>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7" name="Curved Connector 26">
                <a:extLst>
                  <a:ext uri="{FF2B5EF4-FFF2-40B4-BE49-F238E27FC236}">
                    <a16:creationId xmlns:a16="http://schemas.microsoft.com/office/drawing/2014/main" id="{0E696FAE-C20D-3C4E-8D66-229C675AB5C2}"/>
                  </a:ext>
                </a:extLst>
              </p:cNvPr>
              <p:cNvCxnSpPr>
                <a:stCxn id="22" idx="0"/>
                <a:endCxn id="24" idx="0"/>
              </p:cNvCxnSpPr>
              <p:nvPr/>
            </p:nvCxnSpPr>
            <p:spPr>
              <a:xfrm rot="5400000" flipH="1" flipV="1">
                <a:off x="4837851" y="3344631"/>
                <a:ext cx="12700" cy="2853732"/>
              </a:xfrm>
              <a:prstGeom prst="curvedConnector3">
                <a:avLst>
                  <a:gd name="adj1" fmla="val 1800000"/>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Content Placeholder 5">
              <a:extLst>
                <a:ext uri="{FF2B5EF4-FFF2-40B4-BE49-F238E27FC236}">
                  <a16:creationId xmlns:a16="http://schemas.microsoft.com/office/drawing/2014/main" id="{8B76CFE7-C18E-6D42-A96B-BD3C7F8CAC96}"/>
                </a:ext>
              </a:extLst>
            </p:cNvPr>
            <p:cNvSpPr txBox="1">
              <a:spLocks/>
            </p:cNvSpPr>
            <p:nvPr/>
          </p:nvSpPr>
          <p:spPr>
            <a:xfrm>
              <a:off x="5179492" y="5500461"/>
              <a:ext cx="372652" cy="427055"/>
            </a:xfrm>
            <a:prstGeom prst="rect">
              <a:avLst/>
            </a:prstGeom>
            <a:ln w="19050">
              <a:solidFill>
                <a:schemeClr val="tx2"/>
              </a:solidFill>
            </a:ln>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S</a:t>
              </a:r>
            </a:p>
          </p:txBody>
        </p:sp>
        <p:cxnSp>
          <p:nvCxnSpPr>
            <p:cNvPr id="20" name="Straight Arrow Connector 19">
              <a:extLst>
                <a:ext uri="{FF2B5EF4-FFF2-40B4-BE49-F238E27FC236}">
                  <a16:creationId xmlns:a16="http://schemas.microsoft.com/office/drawing/2014/main" id="{F515C8DC-AB2F-FF4D-889A-DD35358C1816}"/>
                </a:ext>
              </a:extLst>
            </p:cNvPr>
            <p:cNvCxnSpPr>
              <a:cxnSpLocks/>
              <a:stCxn id="22" idx="2"/>
              <a:endCxn id="19" idx="1"/>
            </p:cNvCxnSpPr>
            <p:nvPr/>
          </p:nvCxnSpPr>
          <p:spPr>
            <a:xfrm>
              <a:off x="3145134" y="5200591"/>
              <a:ext cx="2034358" cy="513398"/>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83B465B0-D3E1-C441-9D90-CA8CF6093081}"/>
                </a:ext>
              </a:extLst>
            </p:cNvPr>
            <p:cNvCxnSpPr>
              <a:cxnSpLocks/>
              <a:stCxn id="23" idx="2"/>
            </p:cNvCxnSpPr>
            <p:nvPr/>
          </p:nvCxnSpPr>
          <p:spPr>
            <a:xfrm>
              <a:off x="4572000" y="5200591"/>
              <a:ext cx="599715" cy="465715"/>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1653563172"/>
      </p:ext>
    </p:extLst>
  </p:cSld>
  <p:clrMapOvr>
    <a:masterClrMapping/>
  </p:clrMapOvr>
  <p:transition advTm="112584">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Alternative (Technically Incorrect) DAG</a:t>
            </a:r>
          </a:p>
        </p:txBody>
      </p:sp>
      <p:sp>
        <p:nvSpPr>
          <p:cNvPr id="40" name="Content Placeholder 5">
            <a:extLst>
              <a:ext uri="{FF2B5EF4-FFF2-40B4-BE49-F238E27FC236}">
                <a16:creationId xmlns:a16="http://schemas.microsoft.com/office/drawing/2014/main" id="{6704DA43-37F2-AC42-8DFE-639EADF210CC}"/>
              </a:ext>
            </a:extLst>
          </p:cNvPr>
          <p:cNvSpPr>
            <a:spLocks noGrp="1"/>
          </p:cNvSpPr>
          <p:nvPr>
            <p:ph idx="1"/>
          </p:nvPr>
        </p:nvSpPr>
        <p:spPr>
          <a:xfrm>
            <a:off x="459686" y="1622839"/>
            <a:ext cx="11597995" cy="4870036"/>
          </a:xfrm>
        </p:spPr>
        <p:txBody>
          <a:bodyPr>
            <a:normAutofit/>
          </a:bodyPr>
          <a:lstStyle/>
          <a:p>
            <a:pPr marL="0" indent="0">
              <a:buNone/>
            </a:pPr>
            <a:r>
              <a:rPr lang="en-US" sz="1600" dirty="0"/>
              <a:t>A: Statin therapy</a:t>
            </a:r>
          </a:p>
          <a:p>
            <a:pPr marL="0" indent="0">
              <a:buNone/>
            </a:pPr>
            <a:r>
              <a:rPr lang="en-US" sz="1600" dirty="0"/>
              <a:t>Y: Cardiovascular disease</a:t>
            </a:r>
          </a:p>
          <a:p>
            <a:pPr marL="0" indent="0">
              <a:buNone/>
            </a:pPr>
            <a:r>
              <a:rPr lang="en-US" sz="1600" dirty="0"/>
              <a:t>M: Hypercholesterolemia</a:t>
            </a:r>
          </a:p>
          <a:p>
            <a:pPr marL="0" indent="0">
              <a:buNone/>
            </a:pPr>
            <a:r>
              <a:rPr lang="en-US" sz="1600" dirty="0"/>
              <a:t>S: Selection into the study</a:t>
            </a:r>
          </a:p>
        </p:txBody>
      </p:sp>
      <p:sp>
        <p:nvSpPr>
          <p:cNvPr id="16" name="Content Placeholder 5">
            <a:extLst>
              <a:ext uri="{FF2B5EF4-FFF2-40B4-BE49-F238E27FC236}">
                <a16:creationId xmlns:a16="http://schemas.microsoft.com/office/drawing/2014/main" id="{4867D696-7635-4B46-97DA-65681F273687}"/>
              </a:ext>
            </a:extLst>
          </p:cNvPr>
          <p:cNvSpPr txBox="1">
            <a:spLocks/>
          </p:cNvSpPr>
          <p:nvPr/>
        </p:nvSpPr>
        <p:spPr>
          <a:xfrm>
            <a:off x="4482808" y="3484042"/>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charset="2"/>
              <a:buNone/>
            </a:pPr>
            <a:r>
              <a:rPr lang="en-US" dirty="0"/>
              <a:t>M</a:t>
            </a:r>
          </a:p>
        </p:txBody>
      </p:sp>
      <p:sp>
        <p:nvSpPr>
          <p:cNvPr id="17" name="Content Placeholder 5">
            <a:extLst>
              <a:ext uri="{FF2B5EF4-FFF2-40B4-BE49-F238E27FC236}">
                <a16:creationId xmlns:a16="http://schemas.microsoft.com/office/drawing/2014/main" id="{E0695938-1A54-7243-B3B7-BEC6AAB572E6}"/>
              </a:ext>
            </a:extLst>
          </p:cNvPr>
          <p:cNvSpPr txBox="1">
            <a:spLocks/>
          </p:cNvSpPr>
          <p:nvPr/>
        </p:nvSpPr>
        <p:spPr>
          <a:xfrm>
            <a:off x="5909674" y="3484042"/>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charset="2"/>
              <a:buNone/>
            </a:pPr>
            <a:r>
              <a:rPr lang="en-US" dirty="0"/>
              <a:t>A</a:t>
            </a:r>
          </a:p>
        </p:txBody>
      </p:sp>
      <p:sp>
        <p:nvSpPr>
          <p:cNvPr id="18" name="Content Placeholder 5">
            <a:extLst>
              <a:ext uri="{FF2B5EF4-FFF2-40B4-BE49-F238E27FC236}">
                <a16:creationId xmlns:a16="http://schemas.microsoft.com/office/drawing/2014/main" id="{5B5283A4-3776-4B4C-A95E-62F964BF1E46}"/>
              </a:ext>
            </a:extLst>
          </p:cNvPr>
          <p:cNvSpPr txBox="1">
            <a:spLocks/>
          </p:cNvSpPr>
          <p:nvPr/>
        </p:nvSpPr>
        <p:spPr>
          <a:xfrm>
            <a:off x="7336540" y="3484042"/>
            <a:ext cx="372652" cy="427055"/>
          </a:xfrm>
          <a:prstGeom prst="rect">
            <a:avLst/>
          </a:prstGeom>
        </p:spPr>
        <p:txBody>
          <a:bodyPr vert="horz" lIns="91440" tIns="45720" rIns="91440" bIns="45720" rtlCol="0">
            <a:noAutofit/>
          </a:bodyPr>
          <a:lst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charset="2"/>
              <a:buNone/>
            </a:pPr>
            <a:r>
              <a:rPr lang="en-US" dirty="0"/>
              <a:t>Y</a:t>
            </a:r>
          </a:p>
        </p:txBody>
      </p:sp>
      <p:cxnSp>
        <p:nvCxnSpPr>
          <p:cNvPr id="20" name="Straight Arrow Connector 19">
            <a:extLst>
              <a:ext uri="{FF2B5EF4-FFF2-40B4-BE49-F238E27FC236}">
                <a16:creationId xmlns:a16="http://schemas.microsoft.com/office/drawing/2014/main" id="{29465BB1-C428-C344-B80F-66FC89981A47}"/>
              </a:ext>
            </a:extLst>
          </p:cNvPr>
          <p:cNvCxnSpPr>
            <a:cxnSpLocks/>
            <a:stCxn id="17" idx="3"/>
          </p:cNvCxnSpPr>
          <p:nvPr/>
        </p:nvCxnSpPr>
        <p:spPr>
          <a:xfrm>
            <a:off x="6282326" y="3697570"/>
            <a:ext cx="1154697" cy="0"/>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urved Connector 20">
            <a:extLst>
              <a:ext uri="{FF2B5EF4-FFF2-40B4-BE49-F238E27FC236}">
                <a16:creationId xmlns:a16="http://schemas.microsoft.com/office/drawing/2014/main" id="{00AD668D-ED0A-DC41-8785-9FB000F1EBA2}"/>
              </a:ext>
            </a:extLst>
          </p:cNvPr>
          <p:cNvCxnSpPr>
            <a:cxnSpLocks/>
            <a:stCxn id="16" idx="0"/>
            <a:endCxn id="18" idx="0"/>
          </p:cNvCxnSpPr>
          <p:nvPr/>
        </p:nvCxnSpPr>
        <p:spPr>
          <a:xfrm rot="5400000" flipH="1" flipV="1">
            <a:off x="6096000" y="2057176"/>
            <a:ext cx="12700" cy="2853732"/>
          </a:xfrm>
          <a:prstGeom prst="curvedConnector3">
            <a:avLst>
              <a:gd name="adj1" fmla="val 1800000"/>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3044797"/>
      </p:ext>
    </p:extLst>
  </p:cSld>
  <p:clrMapOvr>
    <a:masterClrMapping/>
  </p:clrMapOvr>
  <mc:AlternateContent xmlns:mc="http://schemas.openxmlformats.org/markup-compatibility/2006" xmlns:p14="http://schemas.microsoft.com/office/powerpoint/2010/main">
    <mc:Choice Requires="p14">
      <p:transition spd="slow" p14:dur="2000" advTm="35811"/>
    </mc:Choice>
    <mc:Fallback xmlns="">
      <p:transition spd="slow" advTm="3581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3" name="Content Placeholder 2"/>
          <p:cNvSpPr>
            <a:spLocks noGrp="1"/>
          </p:cNvSpPr>
          <p:nvPr>
            <p:ph idx="1"/>
          </p:nvPr>
        </p:nvSpPr>
        <p:spPr/>
        <p:txBody>
          <a:bodyPr>
            <a:normAutofit/>
          </a:bodyPr>
          <a:lstStyle/>
          <a:p>
            <a:pPr marL="0" indent="0">
              <a:buNone/>
            </a:pPr>
            <a:r>
              <a:rPr lang="en-US" dirty="0"/>
              <a:t>If the exposure and matching factor affect competing risks (CR) or censoring (loss to follow-up, LTFU), the balance produced by matching between the exposed and unexposed at baseline may not exist in the data available for analysis</a:t>
            </a:r>
          </a:p>
        </p:txBody>
      </p:sp>
      <p:sp>
        <p:nvSpPr>
          <p:cNvPr id="4" name="TextBox 3"/>
          <p:cNvSpPr txBox="1"/>
          <p:nvPr/>
        </p:nvSpPr>
        <p:spPr>
          <a:xfrm>
            <a:off x="1696062" y="4665783"/>
            <a:ext cx="1524000" cy="461665"/>
          </a:xfrm>
          <a:prstGeom prst="rect">
            <a:avLst/>
          </a:prstGeom>
          <a:noFill/>
        </p:spPr>
        <p:txBody>
          <a:bodyPr wrap="square" rtlCol="0">
            <a:spAutoFit/>
          </a:bodyPr>
          <a:lstStyle/>
          <a:p>
            <a:pPr algn="ctr"/>
            <a:r>
              <a:rPr lang="en-US" sz="2400" b="1" dirty="0"/>
              <a:t>Exposure</a:t>
            </a:r>
          </a:p>
        </p:txBody>
      </p:sp>
      <p:sp>
        <p:nvSpPr>
          <p:cNvPr id="5" name="TextBox 4"/>
          <p:cNvSpPr txBox="1"/>
          <p:nvPr/>
        </p:nvSpPr>
        <p:spPr>
          <a:xfrm>
            <a:off x="8882310" y="4329721"/>
            <a:ext cx="1524000" cy="461665"/>
          </a:xfrm>
          <a:prstGeom prst="rect">
            <a:avLst/>
          </a:prstGeom>
          <a:noFill/>
        </p:spPr>
        <p:txBody>
          <a:bodyPr wrap="square" rtlCol="0">
            <a:spAutoFit/>
          </a:bodyPr>
          <a:lstStyle/>
          <a:p>
            <a:pPr algn="ctr"/>
            <a:r>
              <a:rPr lang="en-US" sz="2400" b="1" dirty="0"/>
              <a:t>Outcome</a:t>
            </a:r>
          </a:p>
        </p:txBody>
      </p:sp>
      <p:sp>
        <p:nvSpPr>
          <p:cNvPr id="6" name="TextBox 5"/>
          <p:cNvSpPr txBox="1"/>
          <p:nvPr/>
        </p:nvSpPr>
        <p:spPr>
          <a:xfrm>
            <a:off x="5150462" y="5599722"/>
            <a:ext cx="1524000" cy="830997"/>
          </a:xfrm>
          <a:prstGeom prst="rect">
            <a:avLst/>
          </a:prstGeom>
          <a:noFill/>
        </p:spPr>
        <p:txBody>
          <a:bodyPr wrap="square" rtlCol="0">
            <a:spAutoFit/>
          </a:bodyPr>
          <a:lstStyle/>
          <a:p>
            <a:pPr algn="ctr"/>
            <a:r>
              <a:rPr lang="en-US" sz="2400" b="1" dirty="0"/>
              <a:t>Matching Factor</a:t>
            </a:r>
          </a:p>
        </p:txBody>
      </p:sp>
      <p:cxnSp>
        <p:nvCxnSpPr>
          <p:cNvPr id="7" name="Straight Arrow Connector 6"/>
          <p:cNvCxnSpPr/>
          <p:nvPr/>
        </p:nvCxnSpPr>
        <p:spPr>
          <a:xfrm flipV="1">
            <a:off x="5881077" y="4665783"/>
            <a:ext cx="2888" cy="90268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009786" y="3700583"/>
            <a:ext cx="1868091" cy="830997"/>
          </a:xfrm>
          <a:prstGeom prst="rect">
            <a:avLst/>
          </a:prstGeom>
          <a:noFill/>
        </p:spPr>
        <p:txBody>
          <a:bodyPr wrap="square" rtlCol="0">
            <a:spAutoFit/>
          </a:bodyPr>
          <a:lstStyle/>
          <a:p>
            <a:pPr algn="ctr"/>
            <a:r>
              <a:rPr lang="en-US" sz="2400" b="1" dirty="0"/>
              <a:t>Competing Risk</a:t>
            </a:r>
          </a:p>
        </p:txBody>
      </p:sp>
      <p:cxnSp>
        <p:nvCxnSpPr>
          <p:cNvPr id="9" name="Straight Arrow Connector 8"/>
          <p:cNvCxnSpPr/>
          <p:nvPr/>
        </p:nvCxnSpPr>
        <p:spPr>
          <a:xfrm flipV="1">
            <a:off x="6557230" y="4826000"/>
            <a:ext cx="2547693" cy="126218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3208337" y="4024923"/>
            <a:ext cx="1891201" cy="746368"/>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21" name="Frame 20"/>
          <p:cNvSpPr/>
          <p:nvPr/>
        </p:nvSpPr>
        <p:spPr>
          <a:xfrm>
            <a:off x="5079999" y="3614615"/>
            <a:ext cx="1820987" cy="916965"/>
          </a:xfrm>
          <a:prstGeom prst="frame">
            <a:avLst/>
          </a:prstGeom>
          <a:solidFill>
            <a:schemeClr val="tx1"/>
          </a:solidFill>
          <a:ln w="254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7842247"/>
      </p:ext>
    </p:extLst>
  </p:cSld>
  <p:clrMapOvr>
    <a:masterClrMapping/>
  </p:clrMapOvr>
  <mc:AlternateContent xmlns:mc="http://schemas.openxmlformats.org/markup-compatibility/2006" xmlns:p14="http://schemas.microsoft.com/office/powerpoint/2010/main">
    <mc:Choice Requires="p14">
      <p:transition spd="slow" p14:dur="2000" advTm="34372"/>
    </mc:Choice>
    <mc:Fallback xmlns="">
      <p:transition spd="slow" advTm="3437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4" name="TextBox 3"/>
          <p:cNvSpPr txBox="1"/>
          <p:nvPr/>
        </p:nvSpPr>
        <p:spPr>
          <a:xfrm>
            <a:off x="1696062" y="3724878"/>
            <a:ext cx="1524000" cy="830997"/>
          </a:xfrm>
          <a:prstGeom prst="rect">
            <a:avLst/>
          </a:prstGeom>
          <a:noFill/>
        </p:spPr>
        <p:txBody>
          <a:bodyPr wrap="square" rtlCol="0">
            <a:spAutoFit/>
          </a:bodyPr>
          <a:lstStyle/>
          <a:p>
            <a:pPr algn="ctr"/>
            <a:r>
              <a:rPr lang="en-US" sz="2400" b="1" dirty="0"/>
              <a:t>Exposure</a:t>
            </a:r>
          </a:p>
          <a:p>
            <a:pPr algn="ctr"/>
            <a:r>
              <a:rPr lang="en-US" sz="2400" b="1" dirty="0"/>
              <a:t>(BMI)</a:t>
            </a:r>
          </a:p>
        </p:txBody>
      </p:sp>
      <p:sp>
        <p:nvSpPr>
          <p:cNvPr id="5" name="TextBox 4"/>
          <p:cNvSpPr txBox="1"/>
          <p:nvPr/>
        </p:nvSpPr>
        <p:spPr>
          <a:xfrm>
            <a:off x="9104923" y="3469596"/>
            <a:ext cx="2041645" cy="830997"/>
          </a:xfrm>
          <a:prstGeom prst="rect">
            <a:avLst/>
          </a:prstGeom>
          <a:noFill/>
        </p:spPr>
        <p:txBody>
          <a:bodyPr wrap="square" rtlCol="0">
            <a:spAutoFit/>
          </a:bodyPr>
          <a:lstStyle/>
          <a:p>
            <a:pPr algn="ctr"/>
            <a:r>
              <a:rPr lang="en-US" sz="2400" b="1" dirty="0"/>
              <a:t>Outcome (Colon Cancer)</a:t>
            </a:r>
          </a:p>
        </p:txBody>
      </p:sp>
      <p:sp>
        <p:nvSpPr>
          <p:cNvPr id="6" name="TextBox 5"/>
          <p:cNvSpPr txBox="1"/>
          <p:nvPr/>
        </p:nvSpPr>
        <p:spPr>
          <a:xfrm>
            <a:off x="4698022" y="4751790"/>
            <a:ext cx="2366109" cy="830997"/>
          </a:xfrm>
          <a:prstGeom prst="rect">
            <a:avLst/>
          </a:prstGeom>
          <a:noFill/>
        </p:spPr>
        <p:txBody>
          <a:bodyPr wrap="square" rtlCol="0">
            <a:spAutoFit/>
          </a:bodyPr>
          <a:lstStyle/>
          <a:p>
            <a:pPr algn="ctr"/>
            <a:r>
              <a:rPr lang="en-US" sz="2400" b="1" dirty="0"/>
              <a:t>Matching Factor</a:t>
            </a:r>
          </a:p>
          <a:p>
            <a:pPr algn="ctr"/>
            <a:r>
              <a:rPr lang="en-US" sz="2400" b="1" dirty="0"/>
              <a:t>(age)</a:t>
            </a:r>
          </a:p>
        </p:txBody>
      </p:sp>
      <p:cxnSp>
        <p:nvCxnSpPr>
          <p:cNvPr id="7" name="Straight Arrow Connector 6"/>
          <p:cNvCxnSpPr/>
          <p:nvPr/>
        </p:nvCxnSpPr>
        <p:spPr>
          <a:xfrm flipV="1">
            <a:off x="6029739" y="3590677"/>
            <a:ext cx="0" cy="1068140"/>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009787" y="2759678"/>
            <a:ext cx="2459888" cy="830997"/>
          </a:xfrm>
          <a:prstGeom prst="rect">
            <a:avLst/>
          </a:prstGeom>
          <a:noFill/>
        </p:spPr>
        <p:txBody>
          <a:bodyPr wrap="square" rtlCol="0">
            <a:spAutoFit/>
          </a:bodyPr>
          <a:lstStyle/>
          <a:p>
            <a:pPr algn="ctr"/>
            <a:r>
              <a:rPr lang="en-US" sz="2400" b="1" dirty="0"/>
              <a:t>Competing Risk</a:t>
            </a:r>
          </a:p>
          <a:p>
            <a:pPr algn="ctr"/>
            <a:r>
              <a:rPr lang="en-US" sz="2400" b="1" dirty="0"/>
              <a:t>(Fatal MI)</a:t>
            </a:r>
          </a:p>
        </p:txBody>
      </p:sp>
      <p:cxnSp>
        <p:nvCxnSpPr>
          <p:cNvPr id="9" name="Straight Arrow Connector 8"/>
          <p:cNvCxnSpPr>
            <a:stCxn id="6" idx="3"/>
          </p:cNvCxnSpPr>
          <p:nvPr/>
        </p:nvCxnSpPr>
        <p:spPr>
          <a:xfrm flipV="1">
            <a:off x="7064131" y="3885096"/>
            <a:ext cx="2040792" cy="1282193"/>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3208337" y="3084018"/>
            <a:ext cx="1891201" cy="746368"/>
          </a:xfrm>
          <a:prstGeom prst="straightConnector1">
            <a:avLst/>
          </a:prstGeom>
          <a:ln w="254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4698022" y="4658818"/>
            <a:ext cx="2259369" cy="923970"/>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150462" y="2759678"/>
            <a:ext cx="2191242" cy="830997"/>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630558023"/>
      </p:ext>
    </p:extLst>
  </p:cSld>
  <p:clrMapOvr>
    <a:masterClrMapping/>
  </p:clrMapOvr>
  <mc:AlternateContent xmlns:mc="http://schemas.openxmlformats.org/markup-compatibility/2006" xmlns:p14="http://schemas.microsoft.com/office/powerpoint/2010/main">
    <mc:Choice Requires="p14">
      <p:transition spd="slow" p14:dur="2000" advTm="90916"/>
    </mc:Choice>
    <mc:Fallback xmlns="">
      <p:transition spd="slow" advTm="9091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Cohort Studies, cont.</a:t>
            </a:r>
          </a:p>
        </p:txBody>
      </p:sp>
      <p:sp>
        <p:nvSpPr>
          <p:cNvPr id="3" name="Content Placeholder 2"/>
          <p:cNvSpPr>
            <a:spLocks noGrp="1"/>
          </p:cNvSpPr>
          <p:nvPr>
            <p:ph idx="1"/>
          </p:nvPr>
        </p:nvSpPr>
        <p:spPr/>
        <p:txBody>
          <a:bodyPr>
            <a:normAutofit/>
          </a:bodyPr>
          <a:lstStyle/>
          <a:p>
            <a:r>
              <a:rPr lang="en-US" dirty="0"/>
              <a:t>Matched selection in an observational cohort study alters covariate distribution of the study population (compared to study base)</a:t>
            </a:r>
          </a:p>
          <a:p>
            <a:endParaRPr lang="en-US" dirty="0"/>
          </a:p>
          <a:p>
            <a:r>
              <a:rPr lang="en-US" dirty="0"/>
              <a:t>Matching in a cohort study yields conditional effect estimates </a:t>
            </a:r>
            <a:r>
              <a:rPr lang="en-US" dirty="0">
                <a:sym typeface="Wingdings" panose="05000000000000000000" pitchFamily="2" charset="2"/>
              </a:rPr>
              <a:t> </a:t>
            </a:r>
            <a:r>
              <a:rPr lang="en-US" dirty="0"/>
              <a:t>estimated effect depends on distribution of the matching factor</a:t>
            </a:r>
          </a:p>
          <a:p>
            <a:endParaRPr lang="en-US" dirty="0"/>
          </a:p>
          <a:p>
            <a:r>
              <a:rPr lang="en-US" dirty="0"/>
              <a:t>Controlling for matching factors is necessary to calculate valid standard deviations for the risk difference and ratio estimates</a:t>
            </a:r>
          </a:p>
        </p:txBody>
      </p:sp>
    </p:spTree>
    <p:extLst>
      <p:ext uri="{BB962C8B-B14F-4D97-AF65-F5344CB8AC3E}">
        <p14:creationId xmlns:p14="http://schemas.microsoft.com/office/powerpoint/2010/main" val="2144761770"/>
      </p:ext>
    </p:extLst>
  </p:cSld>
  <p:clrMapOvr>
    <a:masterClrMapping/>
  </p:clrMapOvr>
  <mc:AlternateContent xmlns:mc="http://schemas.openxmlformats.org/markup-compatibility/2006" xmlns:p14="http://schemas.microsoft.com/office/powerpoint/2010/main">
    <mc:Choice Requires="p14">
      <p:transition spd="slow" p14:dur="2000" advTm="64586"/>
    </mc:Choice>
    <mc:Fallback xmlns="">
      <p:transition spd="slow" advTm="64586"/>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26.8"/>
</p:tagLst>
</file>

<file path=ppt/tags/tag2.xml><?xml version="1.0" encoding="utf-8"?>
<p:tagLst xmlns:a="http://schemas.openxmlformats.org/drawingml/2006/main" xmlns:r="http://schemas.openxmlformats.org/officeDocument/2006/relationships" xmlns:p="http://schemas.openxmlformats.org/presentationml/2006/main">
  <p:tag name="TIMING" val="|8.4|32.3"/>
</p:tagLst>
</file>

<file path=ppt/tags/tag3.xml><?xml version="1.0" encoding="utf-8"?>
<p:tagLst xmlns:a="http://schemas.openxmlformats.org/drawingml/2006/main" xmlns:r="http://schemas.openxmlformats.org/officeDocument/2006/relationships" xmlns:p="http://schemas.openxmlformats.org/presentationml/2006/main">
  <p:tag name="TIMING" val="|47.2|35.3|15.6"/>
</p:tagLst>
</file>

<file path=ppt/tags/tag4.xml><?xml version="1.0" encoding="utf-8"?>
<p:tagLst xmlns:a="http://schemas.openxmlformats.org/drawingml/2006/main" xmlns:r="http://schemas.openxmlformats.org/officeDocument/2006/relationships" xmlns:p="http://schemas.openxmlformats.org/presentationml/2006/main">
  <p:tag name="TIMING" val="|80.1"/>
</p:tagLst>
</file>

<file path=ppt/tags/tag5.xml><?xml version="1.0" encoding="utf-8"?>
<p:tagLst xmlns:a="http://schemas.openxmlformats.org/drawingml/2006/main" xmlns:r="http://schemas.openxmlformats.org/officeDocument/2006/relationships" xmlns:p="http://schemas.openxmlformats.org/presentationml/2006/main">
  <p:tag name="TIMING" val="|23|25.5|53.5"/>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12999</TotalTime>
  <Words>1887</Words>
  <Application>Microsoft Macintosh PowerPoint</Application>
  <PresentationFormat>Widescreen</PresentationFormat>
  <Paragraphs>157</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Matching in Cohort Studies</vt:lpstr>
      <vt:lpstr>Matching in Cohort Studies</vt:lpstr>
      <vt:lpstr>DAG for a Cohort Study</vt:lpstr>
      <vt:lpstr>DAG for a Matched Cohort Study</vt:lpstr>
      <vt:lpstr>Faithfulness</vt:lpstr>
      <vt:lpstr>An Alternative (Technically Incorrect) DAG</vt:lpstr>
      <vt:lpstr>Matching in Cohort Studies, cont.</vt:lpstr>
      <vt:lpstr>Matching in Cohort Studies, cont.</vt:lpstr>
      <vt:lpstr>Matching in Cohort Studies, cont.</vt:lpstr>
      <vt:lpstr>PowerPoint Presentation</vt:lpstr>
      <vt:lpstr>Matching in Cohort Studies Summary</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Rebecca Graff</cp:lastModifiedBy>
  <cp:revision>253</cp:revision>
  <dcterms:created xsi:type="dcterms:W3CDTF">2018-02-06T23:39:25Z</dcterms:created>
  <dcterms:modified xsi:type="dcterms:W3CDTF">2022-01-27T19:23:14Z</dcterms:modified>
</cp:coreProperties>
</file>