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94" r:id="rId3"/>
    <p:sldId id="333" r:id="rId4"/>
    <p:sldId id="262" r:id="rId5"/>
    <p:sldId id="406" r:id="rId6"/>
    <p:sldId id="344" r:id="rId7"/>
    <p:sldId id="346" r:id="rId8"/>
    <p:sldId id="263" r:id="rId9"/>
    <p:sldId id="264" r:id="rId10"/>
    <p:sldId id="337" r:id="rId11"/>
    <p:sldId id="340" r:id="rId12"/>
    <p:sldId id="342" r:id="rId13"/>
    <p:sldId id="343" r:id="rId14"/>
    <p:sldId id="350" r:id="rId15"/>
    <p:sldId id="353" r:id="rId16"/>
    <p:sldId id="373" r:id="rId17"/>
    <p:sldId id="355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8" r:id="rId26"/>
    <p:sldId id="369" r:id="rId27"/>
    <p:sldId id="370" r:id="rId28"/>
    <p:sldId id="371" r:id="rId29"/>
    <p:sldId id="372" r:id="rId30"/>
    <p:sldId id="407" r:id="rId31"/>
    <p:sldId id="377" r:id="rId32"/>
    <p:sldId id="376" r:id="rId33"/>
    <p:sldId id="408" r:id="rId34"/>
    <p:sldId id="409" r:id="rId35"/>
    <p:sldId id="389" r:id="rId36"/>
    <p:sldId id="410" r:id="rId37"/>
    <p:sldId id="411" r:id="rId38"/>
    <p:sldId id="416" r:id="rId39"/>
    <p:sldId id="380" r:id="rId40"/>
    <p:sldId id="429" r:id="rId41"/>
    <p:sldId id="414" r:id="rId42"/>
    <p:sldId id="415" r:id="rId43"/>
    <p:sldId id="417" r:id="rId44"/>
    <p:sldId id="418" r:id="rId45"/>
    <p:sldId id="419" r:id="rId46"/>
    <p:sldId id="427" r:id="rId47"/>
    <p:sldId id="420" r:id="rId48"/>
    <p:sldId id="421" r:id="rId49"/>
    <p:sldId id="428" r:id="rId50"/>
    <p:sldId id="430" r:id="rId51"/>
    <p:sldId id="314" r:id="rId5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696B6-A97D-4066-975A-2E1C19F8103C}" type="datetimeFigureOut">
              <a:rPr lang="en-US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B2DAE-2FB6-44E8-9B92-125F1B7846CF}" type="slidenum"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/>
            </a:endParaRPr>
          </a:p>
        </p:txBody>
      </p:sp>
      <p:sp>
        <p:nvSpPr>
          <p:cNvPr id="7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37" y="0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1785D8-4368-4B72-82A4-E4CFB9F3ABC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ヒラギノ角ゴ Pro W3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10/30/17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/>
            </a:endParaRPr>
          </a:p>
        </p:txBody>
      </p:sp>
      <p:sp>
        <p:nvSpPr>
          <p:cNvPr id="8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67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/>
            </a:endParaRPr>
          </a:p>
        </p:txBody>
      </p:sp>
      <p:sp>
        <p:nvSpPr>
          <p:cNvPr id="9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3F3D15-FA4A-4A20-A52F-682EDB95434F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561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37" y="0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ヒラギノ角ゴ Pro W3"/>
              </a:defRPr>
            </a:lvl1pPr>
          </a:lstStyle>
          <a:p>
            <a:pPr lvl="0"/>
            <a:fld id="{42AFB406-FF81-48FE-AF39-8498D9121BA9}" type="datetime1">
              <a:rPr lang="en-US"/>
              <a:pPr lvl="0"/>
              <a:t>10/30/17</a:t>
            </a:fld>
            <a:endParaRPr lang="en-US"/>
          </a:p>
        </p:txBody>
      </p:sp>
      <p:sp>
        <p:nvSpPr>
          <p:cNvPr id="1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395" y="696909"/>
            <a:ext cx="6197602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43" y="4415793"/>
            <a:ext cx="560831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67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37" cy="46481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ヒラギノ角ゴ Pro W3"/>
              </a:defRPr>
            </a:lvl1pPr>
          </a:lstStyle>
          <a:p>
            <a:pPr lvl="0"/>
            <a:fld id="{D800FBAE-DD76-4B7A-9959-EDC1C5035FEB}" type="slidenum">
              <a:t>‹#›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C0843-09F3-4693-8B5D-AD6FE6A817E4}" type="datetimeFigureOut">
              <a:rPr lang="en-US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E913-4A0E-41DE-A234-D775FA63E3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572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  <a:cs typeface="ＭＳ Ｐゴシック"/>
      </a:defRPr>
    </a:lvl1pPr>
    <a:lvl2pPr marL="457200" marR="0" lvl="1" indent="0" algn="l" defTabSz="4572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  <a:cs typeface="ＭＳ Ｐゴシック"/>
      </a:defRPr>
    </a:lvl2pPr>
    <a:lvl3pPr marL="914400" marR="0" lvl="2" indent="0" algn="l" defTabSz="4572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  <a:cs typeface="ＭＳ Ｐゴシック"/>
      </a:defRPr>
    </a:lvl3pPr>
    <a:lvl4pPr marL="1371600" marR="0" lvl="3" indent="0" algn="l" defTabSz="4572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  <a:cs typeface="ＭＳ Ｐゴシック"/>
      </a:defRPr>
    </a:lvl4pPr>
    <a:lvl5pPr marL="1828800" marR="0" lvl="4" indent="0" algn="l" defTabSz="4572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angles-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  <p:sp>
        <p:nvSpPr>
          <p:cNvPr id="2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3200400" y="2955926"/>
            <a:ext cx="4554534" cy="604839"/>
          </a:xfrm>
        </p:spPr>
        <p:txBody>
          <a:bodyPr/>
          <a:lstStyle>
            <a:lvl1pPr marL="0" indent="0">
              <a:buNone/>
              <a:defRPr sz="18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36258" y="9134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</p:spTree>
    <p:extLst>
      <p:ext uri="{BB962C8B-B14F-4D97-AF65-F5344CB8AC3E}">
        <p14:creationId xmlns:p14="http://schemas.microsoft.com/office/powerpoint/2010/main" val="17973113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angles-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</p:spTree>
    <p:extLst>
      <p:ext uri="{BB962C8B-B14F-4D97-AF65-F5344CB8AC3E}">
        <p14:creationId xmlns:p14="http://schemas.microsoft.com/office/powerpoint/2010/main" val="41412216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-angles-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  <p:sp>
        <p:nvSpPr>
          <p:cNvPr id="2" name="Content Placeholder 3"/>
          <p:cNvSpPr txBox="1">
            <a:spLocks noGrp="1"/>
          </p:cNvSpPr>
          <p:nvPr>
            <p:ph idx="1"/>
          </p:nvPr>
        </p:nvSpPr>
        <p:spPr>
          <a:xfrm>
            <a:off x="4648196" y="1200150"/>
            <a:ext cx="4038603" cy="3394079"/>
          </a:xfrm>
        </p:spPr>
        <p:txBody>
          <a:bodyPr/>
          <a:lstStyle>
            <a:lvl1pPr>
              <a:spcBef>
                <a:spcPts val="400"/>
              </a:spcBef>
              <a:defRPr b="1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88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-angles-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  <p:sp>
        <p:nvSpPr>
          <p:cNvPr id="2" name="Content Placeholder 3"/>
          <p:cNvSpPr txBox="1">
            <a:spLocks noGrp="1"/>
          </p:cNvSpPr>
          <p:nvPr>
            <p:ph idx="2"/>
          </p:nvPr>
        </p:nvSpPr>
        <p:spPr>
          <a:xfrm>
            <a:off x="457200" y="1631947"/>
            <a:ext cx="4040184" cy="2962271"/>
          </a:xfrm>
        </p:spPr>
        <p:txBody>
          <a:bodyPr/>
          <a:lstStyle>
            <a:lvl1pPr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1"/>
          </p:nvPr>
        </p:nvSpPr>
        <p:spPr>
          <a:xfrm>
            <a:off x="4645023" y="1150936"/>
            <a:ext cx="4041776" cy="48101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631947"/>
            <a:ext cx="4041776" cy="2962271"/>
          </a:xfrm>
        </p:spPr>
        <p:txBody>
          <a:bodyPr/>
          <a:lstStyle>
            <a:lvl1pPr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32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angles-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</p:spTree>
    <p:extLst>
      <p:ext uri="{BB962C8B-B14F-4D97-AF65-F5344CB8AC3E}">
        <p14:creationId xmlns:p14="http://schemas.microsoft.com/office/powerpoint/2010/main" val="38702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angles-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</p:spTree>
    <p:extLst>
      <p:ext uri="{BB962C8B-B14F-4D97-AF65-F5344CB8AC3E}">
        <p14:creationId xmlns:p14="http://schemas.microsoft.com/office/powerpoint/2010/main" val="329636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angles-maste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4876970"/>
            <a:ext cx="3307741" cy="27699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3278"/>
                </a:solidFill>
                <a:uFillTx/>
                <a:latin typeface="Segoe Script" pitchFamily="34"/>
                <a:ea typeface="ヒラギノ角ゴ Pro W3"/>
              </a:rPr>
              <a:t>Department of Pharmacy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000" b="1" i="0" u="none" strike="noStrike" kern="1200" cap="none" spc="0" baseline="0">
          <a:solidFill>
            <a:srgbClr val="FFFFFF"/>
          </a:solidFill>
          <a:uFillTx/>
          <a:latin typeface="Verdana"/>
          <a:ea typeface="ヒラギノ角ゴ Pro W3"/>
          <a:cs typeface="Verdana"/>
        </a:defRPr>
      </a:lvl1pPr>
    </p:titleStyle>
    <p:bodyStyle>
      <a:lvl1pPr marL="227008" marR="0" lvl="0" indent="-227008" algn="l" defTabSz="457200" rtl="0" fontAlgn="auto" hangingPunct="1">
        <a:lnSpc>
          <a:spcPct val="100000"/>
        </a:lnSpc>
        <a:spcBef>
          <a:spcPts val="0"/>
        </a:spcBef>
        <a:spcAft>
          <a:spcPts val="600"/>
        </a:spcAft>
        <a:buClr>
          <a:srgbClr val="00447C"/>
        </a:buClr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00447C"/>
          </a:solidFill>
          <a:uFillTx/>
          <a:latin typeface="Verdana"/>
          <a:ea typeface="ヒラギノ角ゴ Pro W3"/>
          <a:cs typeface="Verdana"/>
        </a:defRPr>
      </a:lvl1pPr>
      <a:lvl2pPr marL="517522" marR="0" lvl="1" indent="-290514" algn="l" defTabSz="457200" rtl="0" fontAlgn="auto" hangingPunct="1">
        <a:lnSpc>
          <a:spcPct val="100000"/>
        </a:lnSpc>
        <a:spcBef>
          <a:spcPts val="0"/>
        </a:spcBef>
        <a:spcAft>
          <a:spcPts val="1200"/>
        </a:spcAft>
        <a:buClr>
          <a:srgbClr val="00447C"/>
        </a:buClr>
        <a:buSzPct val="100000"/>
        <a:buFont typeface="Arial" pitchFamily="34"/>
        <a:buChar char="–"/>
        <a:tabLst/>
        <a:defRPr lang="en-US" sz="1800" b="0" i="0" u="none" strike="noStrike" kern="1200" cap="none" spc="0" baseline="0">
          <a:solidFill>
            <a:srgbClr val="00447C"/>
          </a:solidFill>
          <a:uFillTx/>
          <a:latin typeface="Verdana"/>
          <a:ea typeface="ヒラギノ角ゴ Pro W3"/>
          <a:cs typeface="Verdana"/>
        </a:defRPr>
      </a:lvl2pPr>
      <a:lvl3pPr marL="744541" marR="0" lvl="2" indent="-227008" algn="l" defTabSz="457200" rtl="0" fontAlgn="auto" hangingPunct="1">
        <a:lnSpc>
          <a:spcPct val="100000"/>
        </a:lnSpc>
        <a:spcBef>
          <a:spcPts val="0"/>
        </a:spcBef>
        <a:spcAft>
          <a:spcPts val="1200"/>
        </a:spcAft>
        <a:buClr>
          <a:srgbClr val="00447C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447C"/>
          </a:solidFill>
          <a:uFillTx/>
          <a:latin typeface="Verdana"/>
          <a:ea typeface="ヒラギノ角ゴ Pro W3"/>
          <a:cs typeface="Verdana"/>
        </a:defRPr>
      </a:lvl3pPr>
      <a:lvl4pPr marL="969958" marR="0" lvl="3" indent="-287341" algn="l" defTabSz="457200" rtl="0" fontAlgn="auto" hangingPunct="1">
        <a:lnSpc>
          <a:spcPct val="100000"/>
        </a:lnSpc>
        <a:spcBef>
          <a:spcPts val="0"/>
        </a:spcBef>
        <a:spcAft>
          <a:spcPts val="1200"/>
        </a:spcAft>
        <a:buClr>
          <a:srgbClr val="00447C"/>
        </a:buClr>
        <a:buSzPct val="100000"/>
        <a:buFont typeface="Arial" pitchFamily="34"/>
        <a:buChar char="–"/>
        <a:tabLst/>
        <a:defRPr lang="en-US" sz="1400" b="0" i="0" u="none" strike="noStrike" kern="1200" cap="none" spc="0" baseline="0">
          <a:solidFill>
            <a:srgbClr val="00447C"/>
          </a:solidFill>
          <a:uFillTx/>
          <a:latin typeface="Verdana"/>
          <a:ea typeface="ヒラギノ角ゴ Pro W3"/>
          <a:cs typeface="Verdana"/>
        </a:defRPr>
      </a:lvl4pPr>
      <a:lvl5pPr marL="1196977" marR="0" lvl="4" indent="-279404" algn="l" defTabSz="457200" rtl="0" fontAlgn="auto" hangingPunct="1">
        <a:lnSpc>
          <a:spcPct val="100000"/>
        </a:lnSpc>
        <a:spcBef>
          <a:spcPts val="0"/>
        </a:spcBef>
        <a:spcAft>
          <a:spcPts val="1200"/>
        </a:spcAft>
        <a:buClr>
          <a:srgbClr val="00447C"/>
        </a:buClr>
        <a:buSzPct val="100000"/>
        <a:buFont typeface="Arial" pitchFamily="34"/>
        <a:buChar char="»"/>
        <a:tabLst/>
        <a:defRPr lang="en-US" sz="1400" b="0" i="0" u="none" strike="noStrike" kern="1200" cap="none" spc="0" baseline="0">
          <a:solidFill>
            <a:srgbClr val="00447C"/>
          </a:solidFill>
          <a:uFillTx/>
          <a:latin typeface="Verdana"/>
          <a:ea typeface="ヒラギノ角ゴ Pro W3"/>
          <a:cs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00400" y="1611309"/>
            <a:ext cx="5298143" cy="1344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hangingPunct="0"/>
            <a:r>
              <a:rPr lang="en-US">
                <a:solidFill>
                  <a:srgbClr val="003278"/>
                </a:solidFill>
                <a:latin typeface="Verdana" pitchFamily="34"/>
                <a:cs typeface="Verdana" pitchFamily="34"/>
              </a:rPr>
              <a:t>Pain and Symptom Management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200400" y="2955926"/>
            <a:ext cx="4554534" cy="60483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>
                <a:solidFill>
                  <a:srgbClr val="00B0F0"/>
                </a:solidFill>
                <a:latin typeface="Verdana" pitchFamily="34"/>
                <a:cs typeface="Verdana" pitchFamily="34"/>
              </a:rPr>
              <a:t>Charity Hale, Pharm.D.</a:t>
            </a:r>
          </a:p>
          <a:p>
            <a:pPr marL="0" lvl="0" indent="0">
              <a:buNone/>
            </a:pPr>
            <a:r>
              <a:rPr lang="en-US" sz="1800">
                <a:solidFill>
                  <a:srgbClr val="00B0F0"/>
                </a:solidFill>
                <a:latin typeface="Verdana" pitchFamily="34"/>
                <a:cs typeface="Verdana" pitchFamily="34"/>
              </a:rPr>
              <a:t>Pain Management Pharmacist </a:t>
            </a:r>
          </a:p>
          <a:p>
            <a:pPr marL="0" lvl="0" indent="0">
              <a:buNone/>
            </a:pPr>
            <a:r>
              <a:rPr lang="en-US" sz="1800">
                <a:solidFill>
                  <a:srgbClr val="00B0F0"/>
                </a:solidFill>
                <a:latin typeface="Verdana" pitchFamily="34"/>
                <a:cs typeface="Verdana" pitchFamily="34"/>
              </a:rPr>
              <a:t>October 30, 2017</a:t>
            </a:r>
          </a:p>
          <a:p>
            <a:pPr marL="0" lvl="0" indent="0">
              <a:buNone/>
            </a:pPr>
            <a:endParaRPr lang="en-US" sz="1800">
              <a:solidFill>
                <a:srgbClr val="00B0F0"/>
              </a:solidFill>
              <a:latin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Incidence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/>
              <a:t>More than 30 million people use NSAIDs every day</a:t>
            </a:r>
            <a:endParaRPr lang="en-US" b="1"/>
          </a:p>
          <a:p>
            <a:pPr marL="226698" lvl="0" indent="-226698">
              <a:spcBef>
                <a:spcPts val="400"/>
              </a:spcBef>
            </a:pPr>
            <a:r>
              <a:rPr lang="en-US"/>
              <a:t>Over 40% of patients consume more than the recommended dose of OTC NSAIDs and APAP</a:t>
            </a:r>
            <a:endParaRPr lang="en-US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r>
              <a:rPr lang="en-US"/>
              <a:t>30-50% of chronic NSAID users have endoscopic lesions</a:t>
            </a:r>
            <a:endParaRPr lang="en-US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/>
              <a:t>Including hemorrhages, erosions, and ulcerations</a:t>
            </a:r>
            <a:endParaRPr lang="en-US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/>
              <a:t>Generally, these lesions have no clinical significance and are not symptomatic</a:t>
            </a:r>
            <a:endParaRPr lang="en-US">
              <a:ea typeface="Verdana"/>
            </a:endParaRPr>
          </a:p>
          <a:p>
            <a:pPr marL="744221" lvl="2" indent="-226698">
              <a:spcAft>
                <a:spcPts val="600"/>
              </a:spcAft>
            </a:pPr>
            <a:r>
              <a:rPr lang="en-US"/>
              <a:t>It appears over time, the GI mucosa adapts to the presence of NSAIDs and lesions often reduce or even disappear with chronic NSAID use</a:t>
            </a:r>
            <a:endParaRPr lang="en-US">
              <a:ea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Incidence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/>
              <a:t>Up to 40% of NSAID users do have symptoms</a:t>
            </a:r>
            <a:endParaRPr lang="en-US" b="1"/>
          </a:p>
          <a:p>
            <a:pPr marL="516892" lvl="1" indent="-290193">
              <a:spcAft>
                <a:spcPts val="600"/>
              </a:spcAft>
            </a:pPr>
            <a:r>
              <a:rPr lang="en-US"/>
              <a:t>Most frequent is GERD/heartburn and dyspeptic symptoms (including belching, epigastric discomfort, bloating, early satiety, and postprandial nausea)</a:t>
            </a:r>
            <a:endParaRPr lang="en-US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>
                <a:ea typeface="Verdana"/>
              </a:rPr>
              <a:t>1-2% of NSAID users (300,000-600,000 people) develop serious GI complications such as bleeding, perforation and obstruction</a:t>
            </a:r>
          </a:p>
          <a:p>
            <a:pPr marL="744221" lvl="2" indent="-226698">
              <a:spcAft>
                <a:spcPts val="600"/>
              </a:spcAft>
              <a:buFont typeface="Arial"/>
            </a:pPr>
            <a:r>
              <a:rPr lang="en-US" sz="1800">
                <a:ea typeface="Verdana"/>
              </a:rPr>
              <a:t>Risk for GI complications appears to be the highest in the first month of therapy and remains elevated for up to 2 months after NSAID discontinuation</a:t>
            </a:r>
            <a:endParaRPr lang="en-US">
              <a:solidFill>
                <a:srgbClr val="00327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GI Risk Factors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 sz="1400"/>
              <a:t>Risk factors for NSAID induced GI complications</a:t>
            </a:r>
          </a:p>
          <a:p>
            <a:pPr marL="517212" lvl="1" indent="-226698">
              <a:spcBef>
                <a:spcPts val="400"/>
              </a:spcBef>
            </a:pPr>
            <a:r>
              <a:rPr lang="en-US" sz="1400"/>
              <a:t>Age </a:t>
            </a:r>
            <a:r>
              <a:rPr lang="en-US" sz="1400" u="sng"/>
              <a:t>&gt;</a:t>
            </a:r>
            <a:r>
              <a:rPr lang="en-US" sz="1400"/>
              <a:t> 65 years old</a:t>
            </a:r>
          </a:p>
          <a:p>
            <a:pPr marL="517212" lvl="1" indent="-226698">
              <a:spcBef>
                <a:spcPts val="400"/>
              </a:spcBef>
            </a:pPr>
            <a:r>
              <a:rPr lang="en-US" sz="1400">
                <a:ea typeface="Verdana"/>
              </a:rPr>
              <a:t>Alcohol</a:t>
            </a:r>
            <a:r>
              <a:rPr lang="en-US" sz="1400"/>
              <a:t> </a:t>
            </a:r>
            <a:endParaRPr lang="en-US" sz="1400" b="1"/>
          </a:p>
          <a:p>
            <a:pPr marL="517212" lvl="1" indent="-226698">
              <a:spcBef>
                <a:spcPts val="400"/>
              </a:spcBef>
            </a:pPr>
            <a:r>
              <a:rPr lang="en-US" sz="1400"/>
              <a:t>Hx of peptic ulcer</a:t>
            </a:r>
            <a:endParaRPr lang="en-US" sz="1400" b="1">
              <a:ea typeface="Verdana"/>
            </a:endParaRPr>
          </a:p>
          <a:p>
            <a:pPr marL="517212" lvl="1" indent="-226698">
              <a:spcBef>
                <a:spcPts val="400"/>
              </a:spcBef>
            </a:pPr>
            <a:r>
              <a:rPr lang="en-US" sz="1400"/>
              <a:t>Use of 2 or more NSAIDs</a:t>
            </a:r>
            <a:endParaRPr lang="en-US" sz="1400">
              <a:ea typeface="Verdana"/>
            </a:endParaRPr>
          </a:p>
          <a:p>
            <a:pPr marL="517212" lvl="1" indent="-226698">
              <a:spcBef>
                <a:spcPts val="400"/>
              </a:spcBef>
            </a:pPr>
            <a:r>
              <a:rPr lang="en-US" sz="1400"/>
              <a:t>Concomitant therapy with antiplatelet agents, anticoagulants, corticosteroids, and SSRI</a:t>
            </a:r>
            <a:endParaRPr lang="en-US" sz="1400">
              <a:ea typeface="Verdana"/>
            </a:endParaRPr>
          </a:p>
          <a:p>
            <a:pPr marL="517212" lvl="1" indent="-226698">
              <a:spcBef>
                <a:spcPts val="400"/>
              </a:spcBef>
            </a:pPr>
            <a:r>
              <a:rPr lang="en-US" sz="1400"/>
              <a:t>Severe illness</a:t>
            </a:r>
            <a:endParaRPr lang="en-US" sz="1400">
              <a:ea typeface="Verdana"/>
            </a:endParaRPr>
          </a:p>
          <a:p>
            <a:pPr marL="517212" lvl="1" indent="-226698">
              <a:spcBef>
                <a:spcPts val="400"/>
              </a:spcBef>
            </a:pPr>
            <a:r>
              <a:rPr lang="en-US" sz="1400" i="1"/>
              <a:t>H. pylori </a:t>
            </a:r>
            <a:r>
              <a:rPr lang="en-US" sz="1400"/>
              <a:t>(</a:t>
            </a:r>
            <a:r>
              <a:rPr lang="en-US" sz="1400" i="1"/>
              <a:t>H.pylori</a:t>
            </a:r>
            <a:r>
              <a:rPr lang="en-US" sz="1400"/>
              <a:t> and NSAID use have a synergistic effect on the risk of developing GI complications)</a:t>
            </a:r>
            <a:endParaRPr lang="en-US" sz="1400">
              <a:ea typeface="Verdana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en-US" sz="1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GI Risk Factors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/>
              <a:t>GI damage is dose dependent and not all NSAIDs are created equal </a:t>
            </a:r>
          </a:p>
          <a:p>
            <a:pPr marL="226698" lvl="0" indent="-226698">
              <a:spcBef>
                <a:spcPts val="400"/>
              </a:spcBef>
            </a:pPr>
            <a:r>
              <a:rPr lang="en-US"/>
              <a:t>Slow release formulations and drugs with a longer half life appears more toxic to the GI system</a:t>
            </a:r>
          </a:p>
          <a:p>
            <a:pPr marL="517212" lvl="1" indent="-226698">
              <a:spcBef>
                <a:spcPts val="400"/>
              </a:spcBef>
            </a:pPr>
            <a:r>
              <a:rPr lang="en-US"/>
              <a:t>RR of GI complications &lt; 2: ibuprofen and celecoxib</a:t>
            </a:r>
            <a:endParaRPr lang="en-US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/>
              <a:t>RR of GI complications 2 to 4: meloxicam, sulindac, diclofenac and ketoprofen </a:t>
            </a:r>
            <a:endParaRPr lang="en-US">
              <a:ea typeface="Verdana"/>
            </a:endParaRPr>
          </a:p>
          <a:p>
            <a:pPr lvl="1">
              <a:spcAft>
                <a:spcPts val="600"/>
              </a:spcAft>
            </a:pPr>
            <a:r>
              <a:rPr lang="en-US"/>
              <a:t>RR of GI complications 4 to 5: naproxen and indomethacin </a:t>
            </a:r>
            <a:endParaRPr lang="en-US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/>
              <a:t>RR of GI complications &gt; 5: piroxicam and ketorolac </a:t>
            </a:r>
            <a:endParaRPr lang="en-US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endParaRPr lang="en-US" b="1">
              <a:ea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>
                <a:ea typeface="Verdana"/>
              </a:rPr>
              <a:t>CV Risk of NSAIDs 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1200">
                <a:ea typeface="Verdana"/>
              </a:rPr>
              <a:t>NSAIDs increase the risk of serious and potentially fatal adverse cardiovascular thrombotic events including heart attack and stroke (BBW)</a:t>
            </a:r>
            <a:endParaRPr lang="en-US" sz="1200"/>
          </a:p>
          <a:p>
            <a:pPr lvl="0">
              <a:spcBef>
                <a:spcPts val="400"/>
              </a:spcBef>
            </a:pPr>
            <a:r>
              <a:rPr lang="en-US" sz="1200">
                <a:ea typeface="Verdana"/>
              </a:rPr>
              <a:t>CV events related to ns-NSAIDs versus COX-2 Selective agents appear to be comparable. However, naproxen potentially has lower CV risks</a:t>
            </a:r>
          </a:p>
          <a:p>
            <a:pPr lvl="0">
              <a:spcBef>
                <a:spcPts val="400"/>
              </a:spcBef>
            </a:pPr>
            <a:r>
              <a:rPr lang="en-US" sz="1200">
                <a:ea typeface="Verdana"/>
              </a:rPr>
              <a:t>About 20-25% of patients are taking both low dose ASA for secondary prevention + another NSAID (especially in the older population) </a:t>
            </a:r>
          </a:p>
          <a:p>
            <a:pPr lvl="0">
              <a:spcBef>
                <a:spcPts val="400"/>
              </a:spcBef>
            </a:pPr>
            <a:r>
              <a:rPr lang="en-US" sz="1200">
                <a:ea typeface="Verdana"/>
              </a:rPr>
              <a:t>The benefits of low dose ASA for secondary prevention clearly outweighs the risks of discontinuing ASA</a:t>
            </a:r>
          </a:p>
          <a:p>
            <a:pPr lvl="0">
              <a:spcBef>
                <a:spcPts val="400"/>
              </a:spcBef>
            </a:pPr>
            <a:r>
              <a:rPr lang="en-US" sz="1200">
                <a:ea typeface="Verdana"/>
              </a:rPr>
              <a:t>When patients are on low dose ASA for secondary prevention plus ns-NSAID (including naproxen), the ns-NSAID impairs the anti-platelet activities of ASA</a:t>
            </a:r>
          </a:p>
          <a:p>
            <a:pPr lvl="1">
              <a:spcBef>
                <a:spcPts val="400"/>
              </a:spcBef>
            </a:pPr>
            <a:r>
              <a:rPr lang="en-US" sz="1000">
                <a:ea typeface="Verdana"/>
              </a:rPr>
              <a:t>Celecoxib does not have this interaction with ASA</a:t>
            </a:r>
          </a:p>
          <a:p>
            <a:pPr lvl="0">
              <a:spcBef>
                <a:spcPts val="400"/>
              </a:spcBef>
            </a:pPr>
            <a:endParaRPr lang="en-US" sz="1200">
              <a:ea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>
                <a:ea typeface="Verdana"/>
              </a:rPr>
              <a:t>GI Risks + Low Dose ASA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/>
              <a:t>From a GI standpoint, when low dose ASA is given with any NSAID the risk for GI complications increases  </a:t>
            </a:r>
            <a:endParaRPr lang="en-US" b="1"/>
          </a:p>
          <a:p>
            <a:pPr marL="516892" lvl="1" indent="-290193">
              <a:spcAft>
                <a:spcPts val="600"/>
              </a:spcAft>
            </a:pPr>
            <a:r>
              <a:rPr lang="en-US"/>
              <a:t>The risk of upper GI bleeds increases around 50% with ns-NSAIDs</a:t>
            </a:r>
            <a:endParaRPr lang="en-US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r>
              <a:rPr lang="en-US"/>
              <a:t>Studies comparing Celecoxib + ASA vs ns-NSAID + PPI+ASA found lower GI complications in the Celecoxib + ASA arm</a:t>
            </a:r>
            <a:endParaRPr lang="en-US">
              <a:ea typeface="Verdana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en-US">
              <a:ea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2349834"/>
            <a:ext cx="9144000" cy="1258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lvl="0" indent="0" algn="ctr">
              <a:spcBef>
                <a:spcPts val="400"/>
              </a:spcBef>
              <a:buNone/>
            </a:pPr>
            <a:r>
              <a:rPr lang="en-US" sz="6600" b="1"/>
              <a:t>Steroids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Oral Steroids </a:t>
            </a:r>
          </a:p>
        </p:txBody>
      </p:sp>
      <p:pic>
        <p:nvPicPr>
          <p:cNvPr id="3" name="Content Placeholder 3" descr="https://lh6.googleusercontent.com/duSOcRvkcm2JSzPG3fr-Ue3-qvG6ieV1eqd4O-3ozh7Xr4AjNlE0sUMIkoUlTMWNAeISojOP6DNCSt_FF2BwgGRmblsO6lTIkar9geTLN4NDoK1LHPENzaw-grxJlTHwJaSAIS7c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420" y="864894"/>
            <a:ext cx="3545695" cy="371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Steroids: MOA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1200"/>
              <a:t>Treat inflammatory pain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Inhibits prostaglandin synthesis reducing inflammation, vascular permeability and tissue edema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Inhibits the expression of collagenase (the key enzyme involved in tissue degeneration during inflammatory mechanisms)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Treat neuropathic pain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Bones contain many nerves therefore patients with metastatic bone disease may have a neuropathic pain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Shrinks tumors which reduces peritumoral edema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Decreases pain secondary to spinal cord compression </a:t>
            </a:r>
          </a:p>
          <a:p>
            <a:pPr lvl="0">
              <a:spcBef>
                <a:spcPts val="400"/>
              </a:spcBef>
            </a:pPr>
            <a:endParaRPr lang="en-US" sz="12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Steroids: SE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56677" y="919639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1200" b="1"/>
              <a:t>Most frequent SE</a:t>
            </a:r>
            <a:endParaRPr lang="en-US" sz="1200"/>
          </a:p>
          <a:p>
            <a:pPr lvl="0">
              <a:spcBef>
                <a:spcPts val="400"/>
              </a:spcBef>
            </a:pPr>
            <a:r>
              <a:rPr lang="en-US" sz="1200"/>
              <a:t>Weight gain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Increased appetite or weight gain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Water and sodium retention / potassium loss</a:t>
            </a:r>
          </a:p>
          <a:p>
            <a:pPr lvl="2">
              <a:spcAft>
                <a:spcPts val="600"/>
              </a:spcAft>
            </a:pPr>
            <a:r>
              <a:rPr lang="en-US" sz="1200"/>
              <a:t>Dexamethasone causes less fluid retention than other agents due to its minimal mineralocorticoid effect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Myopathy (eg muscle weakness)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Insomnia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May dose earlier in the day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Glucocorticoids are lipophilic and can cross the BBB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Psychiatric SE (delirium, depression, anxiety, and psychosis)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Osteoporosis with long term use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Infection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Increased blood glucose </a:t>
            </a:r>
          </a:p>
          <a:p>
            <a:pPr lvl="0">
              <a:spcBef>
                <a:spcPts val="400"/>
              </a:spcBef>
            </a:pPr>
            <a:endParaRPr lang="en-US" sz="12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Cancer Related Bone Pain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 sz="1200"/>
              <a:t>When a tumor grows inside a bone it can cause skeletal related events (SRE) including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Pathological fractures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Intractable severe pain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Spinal cord and nerve compression</a:t>
            </a:r>
            <a:endParaRPr lang="en-US" sz="1200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r>
              <a:rPr lang="en-US" sz="1200"/>
              <a:t>Therapies to manage metastatic bone pain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NSAIDs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Corticosteroids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Bisphosphonates 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>
                <a:ea typeface="Verdana"/>
              </a:rPr>
              <a:t>RANK Ligand Inhibitor (denosumab) </a:t>
            </a:r>
            <a:endParaRPr lang="en-US" sz="1200"/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Opioids</a:t>
            </a:r>
            <a:endParaRPr lang="en-US" sz="1200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 sz="1200">
                <a:ea typeface="Verdana"/>
              </a:rPr>
              <a:t>Radiation therapy</a:t>
            </a:r>
          </a:p>
          <a:p>
            <a:pPr marL="516892" lvl="1" indent="-290193">
              <a:spcAft>
                <a:spcPts val="600"/>
              </a:spcAft>
            </a:pPr>
            <a:r>
              <a:rPr lang="en-US" sz="1200"/>
              <a:t>Chemotherapy</a:t>
            </a:r>
            <a:endParaRPr lang="en-US" sz="1200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endParaRPr lang="en-US" sz="1200" b="1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endParaRPr lang="en-US" sz="1200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endParaRPr lang="en-US" sz="1200" b="1">
              <a:ea typeface="Verdana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en-US" sz="12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Steroids: SE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Life threatening SE </a:t>
            </a:r>
            <a:endParaRPr lang="en-US" sz="1200"/>
          </a:p>
          <a:p>
            <a:pPr lvl="0">
              <a:spcBef>
                <a:spcPts val="400"/>
              </a:spcBef>
            </a:pPr>
            <a:r>
              <a:rPr lang="en-US" sz="1200"/>
              <a:t>GI bleeds</a:t>
            </a:r>
          </a:p>
          <a:p>
            <a:pPr lvl="1">
              <a:spcAft>
                <a:spcPts val="600"/>
              </a:spcAft>
            </a:pPr>
            <a:r>
              <a:rPr lang="en-US" sz="1200" b="1"/>
              <a:t>The combination of CS and NSAIDs increases the risk of GI bleed by 15 fold!</a:t>
            </a:r>
            <a:endParaRPr lang="en-US" sz="1200"/>
          </a:p>
          <a:p>
            <a:pPr lvl="1">
              <a:spcAft>
                <a:spcPts val="600"/>
              </a:spcAft>
            </a:pPr>
            <a:r>
              <a:rPr lang="en-US" sz="1200"/>
              <a:t>PPI or H2RA provide GI protection</a:t>
            </a:r>
          </a:p>
          <a:p>
            <a:pPr lvl="2">
              <a:spcAft>
                <a:spcPts val="600"/>
              </a:spcAft>
            </a:pPr>
            <a:r>
              <a:rPr lang="en-US" sz="1000"/>
              <a:t>Eg pantoprazole 40 mg PO or IV once daily for GI protection while on NSAID or steroid</a:t>
            </a:r>
          </a:p>
          <a:p>
            <a:pPr lvl="0">
              <a:spcBef>
                <a:spcPts val="400"/>
              </a:spcBef>
            </a:pPr>
            <a:endParaRPr lang="en-US" sz="12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2349834"/>
            <a:ext cx="9144000" cy="1258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lvl="0" indent="0" algn="ctr">
              <a:spcBef>
                <a:spcPts val="400"/>
              </a:spcBef>
              <a:buNone/>
            </a:pPr>
            <a:r>
              <a:rPr lang="en-US" sz="6600"/>
              <a:t>Bisphosphonates</a:t>
            </a:r>
            <a:endParaRPr lang="en-US" sz="66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Process of Normal Bone Homeostasis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698" lvl="0" indent="-226698">
              <a:spcBef>
                <a:spcPts val="400"/>
              </a:spcBef>
            </a:pPr>
            <a:r>
              <a:rPr lang="en-US"/>
              <a:t>Normal bone turnover involves equilibrium of a complex interaction between bone breakdown and bone turnover </a:t>
            </a:r>
            <a:endParaRPr lang="en-US" b="1"/>
          </a:p>
          <a:p>
            <a:pPr marL="516892" lvl="1" indent="-290193">
              <a:spcAft>
                <a:spcPts val="600"/>
              </a:spcAft>
            </a:pPr>
            <a:r>
              <a:rPr lang="en-US"/>
              <a:t>Osteo</a:t>
            </a:r>
            <a:r>
              <a:rPr lang="en-US" b="1"/>
              <a:t>C</a:t>
            </a:r>
            <a:r>
              <a:rPr lang="en-US"/>
              <a:t>lasts “</a:t>
            </a:r>
            <a:r>
              <a:rPr lang="en-US" b="1"/>
              <a:t>C</a:t>
            </a:r>
            <a:r>
              <a:rPr lang="en-US"/>
              <a:t>hew bone up” / decompose bone matrix allowing mononuclear cells to prepare bone surface for osteoblasts</a:t>
            </a:r>
            <a:endParaRPr lang="en-US">
              <a:ea typeface="Verdana"/>
            </a:endParaRPr>
          </a:p>
          <a:p>
            <a:pPr marL="516892" lvl="1" indent="-290193">
              <a:spcAft>
                <a:spcPts val="600"/>
              </a:spcAft>
            </a:pPr>
            <a:r>
              <a:rPr lang="en-US"/>
              <a:t>Osteo</a:t>
            </a:r>
            <a:r>
              <a:rPr lang="en-US" b="1"/>
              <a:t>B</a:t>
            </a:r>
            <a:r>
              <a:rPr lang="en-US"/>
              <a:t>lasts “</a:t>
            </a:r>
            <a:r>
              <a:rPr lang="en-US" b="1"/>
              <a:t>B</a:t>
            </a:r>
            <a:r>
              <a:rPr lang="en-US"/>
              <a:t>uild bone” /  lay down new bone matrix</a:t>
            </a:r>
            <a:endParaRPr lang="en-US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r>
              <a:rPr lang="en-US"/>
              <a:t>Metastases dysregulate the normal bone turnover process</a:t>
            </a:r>
            <a:endParaRPr lang="en-US">
              <a:ea typeface="Verdana"/>
            </a:endParaRPr>
          </a:p>
          <a:p>
            <a:pPr marL="226698" lvl="0" indent="-226698">
              <a:spcBef>
                <a:spcPts val="400"/>
              </a:spcBef>
            </a:pPr>
            <a:r>
              <a:rPr lang="en-US">
                <a:ea typeface="Verdana"/>
              </a:rPr>
              <a:t>Bisphosphonates work by accumulating in bone and inhibiting osteoclast activity </a:t>
            </a:r>
            <a:endParaRPr lang="en-US" b="1">
              <a:solidFill>
                <a:srgbClr val="003278"/>
              </a:solidFill>
            </a:endParaRPr>
          </a:p>
          <a:p>
            <a:pPr marL="226698" lvl="0" indent="-226698">
              <a:spcBef>
                <a:spcPts val="400"/>
              </a:spcBef>
            </a:pPr>
            <a:endParaRPr lang="en-US" b="1">
              <a:ea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Normal Bone Homeostasis: Simple Depiction </a:t>
            </a:r>
            <a:endParaRPr lang="en-US"/>
          </a:p>
        </p:txBody>
      </p:sp>
      <p:pic>
        <p:nvPicPr>
          <p:cNvPr id="3" name="Content Placeholder 3" descr="https://lh4.googleusercontent.com/gaRJyf3JNRZb-C-IOL9b3VJhFgWor1u9ucxsIMe8ILk7755SkgjuDrEFA3UmysIc9WYEN_6ZyPqPSV3gLb7C7fApFQ9vTREWAPqVWbBQCcTWa2reOjMZW_pv7OEKrgNVAJGPyMq8jXrdb1BseQ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5288" y="1312072"/>
            <a:ext cx="3495678" cy="311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Normal Bone Homeostasis: Detailed Depiction </a:t>
            </a:r>
            <a:endParaRPr lang="en-US"/>
          </a:p>
        </p:txBody>
      </p:sp>
      <p:pic>
        <p:nvPicPr>
          <p:cNvPr id="3" name="Content Placeholder 3" descr="https://lh6.googleusercontent.com/ErdxtfNZ29fKV_dDsOxVnyQG2nLrRGWlUbwI3TKKBhki67hmpfJ44mhn65R3OmLru_JH_ygOXjGFDk8ygCSDzpMctc5rbS-JqvfJNEYoZ7yTh_Q52r8qKe1ceeTHdP0ToFk8tcmX24VZZ_3dVA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0269" y="1012826"/>
            <a:ext cx="4945715" cy="371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Bisphosphonates: Agents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/>
              <a:t>Zoledronic acid</a:t>
            </a:r>
          </a:p>
          <a:p>
            <a:pPr lvl="0">
              <a:spcBef>
                <a:spcPts val="400"/>
              </a:spcBef>
            </a:pPr>
            <a:r>
              <a:rPr lang="en-US"/>
              <a:t>Pamidronate</a:t>
            </a:r>
          </a:p>
          <a:p>
            <a:pPr lvl="0">
              <a:spcBef>
                <a:spcPts val="400"/>
              </a:spcBef>
            </a:pPr>
            <a:r>
              <a:rPr lang="en-US"/>
              <a:t>Ibandronate</a:t>
            </a:r>
          </a:p>
          <a:p>
            <a:pPr lvl="0">
              <a:spcBef>
                <a:spcPts val="400"/>
              </a:spcBef>
            </a:pPr>
            <a:endParaRPr lang="en-US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Bisphosphonates: SE / Monitoring  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1200"/>
              <a:t>GI upset (nausea, vomiting, dyspepsia or heartburn)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Esophagitis (may increase esophageal cancer risk long term)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To decrease risk, sit upright or stand at least 30 minutes (60 minutes with ibandronate) after taking drug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Joint / back pain 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Renal toxicity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Renal dose adjustments</a:t>
            </a:r>
          </a:p>
          <a:p>
            <a:pPr lvl="0">
              <a:spcBef>
                <a:spcPts val="400"/>
              </a:spcBef>
            </a:pPr>
            <a:r>
              <a:rPr lang="en-US" sz="1200"/>
              <a:t>Zoledronic acid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Transient post dose syndrome occurs in 25-40% of patients on days 2-3 post injections: flu like symptoms such as achiness, runny nose, and HA. Taking NSAIDs prior and after injection can decrease symptoms </a:t>
            </a:r>
          </a:p>
          <a:p>
            <a:pPr marL="0" lvl="0" indent="0">
              <a:spcBef>
                <a:spcPts val="400"/>
              </a:spcBef>
              <a:buNone/>
            </a:pPr>
            <a:endParaRPr lang="en-US" sz="12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Bisphosphonates: SE / Monitoring  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1400"/>
              <a:t>Jaw osteonecrosis (rare with long term use)</a:t>
            </a:r>
          </a:p>
          <a:p>
            <a:pPr lvl="1">
              <a:spcAft>
                <a:spcPts val="600"/>
              </a:spcAft>
            </a:pPr>
            <a:r>
              <a:rPr lang="en-US" sz="1400"/>
              <a:t>Presents as painful oral ulcerations that expose underlying bone</a:t>
            </a:r>
          </a:p>
          <a:p>
            <a:pPr lvl="1">
              <a:spcAft>
                <a:spcPts val="600"/>
              </a:spcAft>
            </a:pPr>
            <a:r>
              <a:rPr lang="en-US" sz="1400"/>
              <a:t>Risk is increased with IV bisphosphonates,  oral infections, and dental extractions</a:t>
            </a:r>
          </a:p>
          <a:p>
            <a:pPr lvl="1">
              <a:spcAft>
                <a:spcPts val="600"/>
              </a:spcAft>
            </a:pPr>
            <a:r>
              <a:rPr lang="en-US" sz="1400"/>
              <a:t>Dental examination should be performed before beginning therapy or in patients who have been given bisphosphonates within the last three months 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b="1"/>
          </a:p>
        </p:txBody>
      </p:sp>
      <p:pic>
        <p:nvPicPr>
          <p:cNvPr id="4" name="Picture 3" descr="https://lh6.googleusercontent.com/ZD7bz2F-q8cyH4jCdmpq0x5dPrTVFTDf-XhCgwA1xJuv9c1uWgiXweze9JSZuZr4pNvE7Cjg0tzwup0zva0QHVXORYjVIeE6VdqGp0e8uJlii2c9G_ItFY4ivR8dlocQe3y-UKjA7lIoHELOL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11485" y="2390461"/>
            <a:ext cx="4324353" cy="235267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Bisphosphonates: FDA Warning  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/>
              <a:t>Due to the risk of atypical femur fracture, esophageal cancer and osteonecrosis of the jaw, bisphosphonates should be stopped after 3-5 years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/>
              <a:t/>
            </a:r>
            <a:br>
              <a:rPr lang="en-US"/>
            </a:br>
            <a:endParaRPr lang="en-US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b="0"/>
              <a:t>Benefits of Bisphosphonates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1200" b="1"/>
              <a:t>Benefits of bisphosphonates in patients with bone cancer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Prevent or delayed onset of initial and recurring SRE (skeletal related events)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Decreased pain levels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Decreased analgesics </a:t>
            </a:r>
          </a:p>
          <a:p>
            <a:pPr lvl="1">
              <a:spcAft>
                <a:spcPts val="600"/>
              </a:spcAft>
            </a:pPr>
            <a:r>
              <a:rPr lang="en-US" sz="1200"/>
              <a:t>Delays worsening of performance status</a:t>
            </a:r>
          </a:p>
          <a:p>
            <a:pPr marL="0" lvl="0" indent="0">
              <a:spcBef>
                <a:spcPts val="400"/>
              </a:spcBef>
              <a:buNone/>
            </a:pPr>
            <a:endParaRPr lang="en-US" sz="1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2349834"/>
            <a:ext cx="9144000" cy="1258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lvl="0" indent="0" algn="ctr">
              <a:spcBef>
                <a:spcPts val="400"/>
              </a:spcBef>
              <a:buNone/>
            </a:pPr>
            <a:r>
              <a:rPr lang="en-US" sz="6600" b="1"/>
              <a:t>NSAIDs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2349834"/>
            <a:ext cx="9144000" cy="1258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lvl="0" indent="0" algn="ctr">
              <a:spcBef>
                <a:spcPts val="400"/>
              </a:spcBef>
              <a:buNone/>
            </a:pPr>
            <a:r>
              <a:rPr lang="en-US" sz="6600" b="1">
                <a:ea typeface="Verdana"/>
              </a:rPr>
              <a:t>Intrathecal Pump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363474"/>
            <a:ext cx="2750058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intrathecal ptm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1974" y="602286"/>
            <a:ext cx="1853058" cy="1853058"/>
          </a:xfrm>
          <a:prstGeom prst="rect">
            <a:avLst/>
          </a:prstGeom>
          <a:noFill/>
          <a:effectLst/>
        </p:spPr>
      </p:pic>
      <p:pic>
        <p:nvPicPr>
          <p:cNvPr id="4" name="Picture 2" descr="H:\Lectures\synchromed II resiv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988" y="2596008"/>
            <a:ext cx="2175029" cy="18288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837658" y="471949"/>
            <a:ext cx="4817137" cy="1257452"/>
          </a:xfrm>
          <a:prstGeom prst="rect">
            <a:avLst/>
          </a:prstGeom>
        </p:spPr>
        <p:txBody>
          <a:bodyPr vert="horz" lIns="0" tIns="0" rIns="0" bIns="0" anchorCtr="0" compatLnSpc="1">
            <a:normAutofit/>
          </a:bodyPr>
          <a:lstStyle/>
          <a:p>
            <a:pPr lvl="0"/>
            <a:r>
              <a:rPr lang="en-US"/>
              <a:t>Intrathecal Pump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3837660" y="1169581"/>
            <a:ext cx="4817136" cy="3498283"/>
          </a:xfrm>
          <a:prstGeom prst="rect">
            <a:avLst/>
          </a:prstGeom>
        </p:spPr>
        <p:txBody>
          <a:bodyPr vert="horz" lIns="0" tIns="0" rIns="0" bIns="0" anchorCtr="0" compatLnSpc="1">
            <a:normAutofit/>
          </a:bodyPr>
          <a:lstStyle/>
          <a:p>
            <a:pPr marL="397507" lvl="0" indent="-342900">
              <a:spcBef>
                <a:spcPts val="400"/>
              </a:spcBef>
            </a:pPr>
            <a:r>
              <a:rPr lang="en-US" sz="1500" dirty="0">
                <a:ea typeface="Verdana"/>
              </a:rPr>
              <a:t>Used in patients with refractory pain</a:t>
            </a:r>
            <a:endParaRPr lang="en-US" sz="1500" dirty="0"/>
          </a:p>
          <a:p>
            <a:pPr marL="397507" lvl="0" indent="-342900">
              <a:spcBef>
                <a:spcPts val="400"/>
              </a:spcBef>
            </a:pPr>
            <a:r>
              <a:rPr lang="en-US" sz="1500" dirty="0"/>
              <a:t>The intrathecal pump AKA a “pain pump” is a round metal device about the size of a hockey puck (20 mL or 40 mL) and it’s surgically implanted beneath the skin (typically the abdomen) </a:t>
            </a:r>
          </a:p>
          <a:p>
            <a:pPr marL="397507" lvl="0" indent="-342900">
              <a:spcBef>
                <a:spcPts val="400"/>
              </a:spcBef>
            </a:pPr>
            <a:r>
              <a:rPr lang="en-US" sz="1500" dirty="0"/>
              <a:t>A catheter delivers medication into the intrathecal space </a:t>
            </a:r>
          </a:p>
          <a:p>
            <a:pPr marL="397507" lvl="0" indent="-342900">
              <a:spcBef>
                <a:spcPts val="400"/>
              </a:spcBef>
            </a:pPr>
            <a:r>
              <a:rPr lang="en-US" sz="1500" dirty="0">
                <a:ea typeface="Verdana"/>
              </a:rPr>
              <a:t>Have an option for continuous infusion and/or patient controlled bolus doses</a:t>
            </a:r>
          </a:p>
          <a:p>
            <a:pPr marL="0" lvl="0" indent="0">
              <a:spcBef>
                <a:spcPts val="400"/>
              </a:spcBef>
              <a:buNone/>
            </a:pPr>
            <a:endParaRPr lang="en-US" sz="1500" b="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0117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Intrathecal Pump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314" lvl="0" indent="-171450">
              <a:spcBef>
                <a:spcPts val="400"/>
              </a:spcBef>
            </a:pPr>
            <a:endParaRPr lang="en-US" sz="1200"/>
          </a:p>
          <a:p>
            <a:pPr marL="226314" lvl="0" indent="-171450">
              <a:spcBef>
                <a:spcPts val="400"/>
              </a:spcBef>
            </a:pPr>
            <a:r>
              <a:rPr lang="en-US" sz="1200"/>
              <a:t>The fluid filled space around the spinal cord is called the subarachnoid or intrathecal space</a:t>
            </a:r>
          </a:p>
          <a:p>
            <a:pPr marL="226314" lvl="0" indent="-171450">
              <a:spcBef>
                <a:spcPts val="400"/>
              </a:spcBef>
            </a:pPr>
            <a:r>
              <a:rPr lang="en-US" sz="1200"/>
              <a:t>CSF flows through this area bathing and protecting the brain and spinal cord</a:t>
            </a:r>
          </a:p>
          <a:p>
            <a:pPr marL="226314" lvl="0" indent="-171450">
              <a:spcBef>
                <a:spcPts val="400"/>
              </a:spcBef>
            </a:pPr>
            <a:r>
              <a:rPr lang="en-US" sz="1200"/>
              <a:t>Significantly smaller intrathecal doses are needed compared to systemic (oral or IV) doses </a:t>
            </a:r>
          </a:p>
          <a:p>
            <a:pPr marL="226314" lvl="0" indent="-171450">
              <a:spcBef>
                <a:spcPts val="400"/>
              </a:spcBef>
            </a:pPr>
            <a:r>
              <a:rPr lang="en-US" sz="1200"/>
              <a:t>Goal of pump is to achieve better symptom control and to reduce side effects by reducing systemic exposure to medications </a:t>
            </a:r>
          </a:p>
          <a:p>
            <a:pPr lvl="0">
              <a:spcBef>
                <a:spcPts val="400"/>
              </a:spcBef>
            </a:pPr>
            <a:endParaRPr lang="en-US" sz="1200"/>
          </a:p>
        </p:txBody>
      </p:sp>
      <p:pic>
        <p:nvPicPr>
          <p:cNvPr id="4" name="Picture 2" descr="H:\Lectures\PE-Pumps_Fig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04962" y="2724153"/>
            <a:ext cx="2381253" cy="205740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Intrathecal Pump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6314" lvl="0" indent="-171450">
              <a:spcBef>
                <a:spcPts val="400"/>
              </a:spcBef>
            </a:pPr>
            <a:r>
              <a:rPr lang="en-US" sz="1200" b="1" dirty="0"/>
              <a:t>“Interrogate” the pump and retrieved information from the pumps memory </a:t>
            </a:r>
          </a:p>
          <a:p>
            <a:pPr marL="994409" lvl="1" indent="-171450">
              <a:spcAft>
                <a:spcPts val="600"/>
              </a:spcAft>
            </a:pPr>
            <a:r>
              <a:rPr lang="en-US" sz="1200" dirty="0"/>
              <a:t>Physician who implanted the pump</a:t>
            </a:r>
          </a:p>
          <a:p>
            <a:pPr marL="994409" lvl="1" indent="-171450">
              <a:spcAft>
                <a:spcPts val="600"/>
              </a:spcAft>
            </a:pPr>
            <a:r>
              <a:rPr lang="en-US" sz="1200" dirty="0"/>
              <a:t>Drug / concentration</a:t>
            </a:r>
          </a:p>
          <a:p>
            <a:pPr marL="994409" lvl="1" indent="-171450">
              <a:spcAft>
                <a:spcPts val="600"/>
              </a:spcAft>
            </a:pPr>
            <a:r>
              <a:rPr lang="en-US" sz="1200" dirty="0"/>
              <a:t>Rate (continuous or bolus)</a:t>
            </a:r>
          </a:p>
          <a:p>
            <a:pPr marL="994409" lvl="1" indent="-171450">
              <a:spcAft>
                <a:spcPts val="600"/>
              </a:spcAft>
            </a:pPr>
            <a:r>
              <a:rPr lang="en-US" sz="1200" dirty="0"/>
              <a:t>Next refill date</a:t>
            </a:r>
          </a:p>
          <a:p>
            <a:pPr marL="1277874" lvl="2" indent="-171450">
              <a:spcAft>
                <a:spcPts val="600"/>
              </a:spcAft>
            </a:pPr>
            <a:r>
              <a:rPr lang="en-US" sz="1200" dirty="0"/>
              <a:t>Pump will alarm when the reservoir is low and the pump needs to be refilled</a:t>
            </a:r>
          </a:p>
          <a:p>
            <a:pPr marL="226314" lvl="0" indent="-171450">
              <a:spcBef>
                <a:spcPts val="400"/>
              </a:spcBef>
            </a:pPr>
            <a:endParaRPr lang="en-US" sz="1200" b="1" dirty="0"/>
          </a:p>
        </p:txBody>
      </p:sp>
      <p:pic>
        <p:nvPicPr>
          <p:cNvPr id="4" name="Picture 4" descr="http://www.kurzweilai.net/images/neuromodulation-programm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4245" y="2855625"/>
            <a:ext cx="1904996" cy="1870359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 descr="Image result for medtronic programmer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27118" y="2823886"/>
            <a:ext cx="2609633" cy="188146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2349834"/>
            <a:ext cx="9144000" cy="1258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lvl="0" indent="0" algn="ctr">
              <a:spcBef>
                <a:spcPts val="400"/>
              </a:spcBef>
              <a:buNone/>
            </a:pPr>
            <a:r>
              <a:rPr lang="en-US" sz="6600" b="1">
                <a:ea typeface="Verdana"/>
              </a:rPr>
              <a:t>Patient Case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/>
              <a:t>57 y/o female patient with pancreatic cancer with bone metastasis. SCr = 1.6 (baseline 0.9). BMI = 32. PLTs are WNL. BUN:SCr ratio is less than 20. 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Patient appears: </a:t>
            </a:r>
            <a:r>
              <a:rPr lang="en-US" sz="1200"/>
              <a:t>somewhat uncomfortable, awake (RASS =0), alert and answers questions appropriately</a:t>
            </a:r>
          </a:p>
          <a:p>
            <a:pPr marL="0" lvl="0" indent="0">
              <a:buNone/>
            </a:pPr>
            <a:r>
              <a:rPr lang="en-US" sz="1200" b="1"/>
              <a:t>Location and description of pain:</a:t>
            </a:r>
            <a:endParaRPr lang="en-US" sz="1200"/>
          </a:p>
          <a:p>
            <a:pPr lvl="1"/>
            <a:r>
              <a:rPr lang="en-US" sz="1200"/>
              <a:t>Pelvis and right hip: burning, shooting, throbbing and sharp</a:t>
            </a:r>
          </a:p>
          <a:p>
            <a:pPr lvl="1"/>
            <a:r>
              <a:rPr lang="en-US" sz="1200"/>
              <a:t>Back: charley horses</a:t>
            </a:r>
          </a:p>
          <a:p>
            <a:pPr lvl="1"/>
            <a:r>
              <a:rPr lang="en-US" sz="1200"/>
              <a:t>Left upper quadrant: cramping and pressure </a:t>
            </a:r>
          </a:p>
          <a:p>
            <a:pPr marL="0" lvl="0" indent="0">
              <a:buNone/>
            </a:pPr>
            <a:r>
              <a:rPr lang="en-US" sz="1200" b="1"/>
              <a:t>Numerical Rating Scale:</a:t>
            </a:r>
            <a:endParaRPr lang="en-US" sz="1200"/>
          </a:p>
          <a:p>
            <a:pPr lvl="1"/>
            <a:r>
              <a:rPr lang="en-US" sz="1200"/>
              <a:t>Patient reports pain score of 8 at rest and 10 with movement</a:t>
            </a:r>
          </a:p>
          <a:p>
            <a:pPr lvl="2"/>
            <a:r>
              <a:rPr lang="en-US" sz="1200"/>
              <a:t>Where 0 is no pain and 10 is the worst pain imaginable </a:t>
            </a:r>
          </a:p>
          <a:p>
            <a:pPr marL="0" lvl="0" indent="0">
              <a:buNone/>
            </a:pPr>
            <a:r>
              <a:rPr lang="en-US" sz="1200" b="1"/>
              <a:t>Diet:</a:t>
            </a:r>
            <a:r>
              <a:rPr lang="en-US" sz="1200"/>
              <a:t> eating 60% of regular diet. Patient reports increased abdominal cramping/pain due to eating however she reports an increase in appetite 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839794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Last bowel movement: </a:t>
            </a:r>
            <a:r>
              <a:rPr lang="en-US" sz="1200"/>
              <a:t>2 days ago and denies feeling constipated (1 bowel movement every other day at baseline) per patient</a:t>
            </a:r>
          </a:p>
          <a:p>
            <a:pPr marL="0" lvl="0" indent="0">
              <a:buNone/>
            </a:pPr>
            <a:endParaRPr lang="en-US" sz="1200"/>
          </a:p>
          <a:p>
            <a:pPr marL="0" lvl="0" indent="0">
              <a:buNone/>
            </a:pPr>
            <a:r>
              <a:rPr lang="en-US" sz="1200" b="1"/>
              <a:t>Symptoms: </a:t>
            </a:r>
            <a:r>
              <a:rPr lang="en-US" sz="1200"/>
              <a:t>complains of newly occurring heartburn, hiccups, and dysphagia but denies drowsiness, dizziness, n/v, and itching 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Function:</a:t>
            </a:r>
          </a:p>
          <a:p>
            <a:pPr lvl="1"/>
            <a:r>
              <a:rPr lang="en-US" sz="1000"/>
              <a:t>Patient reports she is unable to ambulate secondary to pain</a:t>
            </a:r>
          </a:p>
          <a:p>
            <a:pPr lvl="1"/>
            <a:r>
              <a:rPr lang="en-US" sz="1000"/>
              <a:t>Patient reports sleeping poorly due to pain and from waking up hungry and eating snacks 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Patient’s functional goals:</a:t>
            </a:r>
            <a:endParaRPr lang="en-US" sz="1200"/>
          </a:p>
          <a:p>
            <a:pPr lvl="1"/>
            <a:r>
              <a:rPr lang="en-US" sz="1000"/>
              <a:t>To ambulate to bathroom</a:t>
            </a:r>
          </a:p>
          <a:p>
            <a:pPr lvl="1"/>
            <a:r>
              <a:rPr lang="en-US" sz="1000"/>
              <a:t>To shower independently </a:t>
            </a:r>
          </a:p>
          <a:p>
            <a:pPr lvl="1"/>
            <a:r>
              <a:rPr lang="en-US" sz="1000"/>
              <a:t>To sleep throughout the night</a:t>
            </a:r>
          </a:p>
          <a:p>
            <a:pPr lvl="1"/>
            <a:r>
              <a:rPr lang="en-US" sz="1000"/>
              <a:t>These goals are written on the whiteboard in the patient's room to encourage discussion of functional goals</a:t>
            </a:r>
          </a:p>
          <a:p>
            <a:pPr marL="0" lvl="0" indent="0">
              <a:spcBef>
                <a:spcPts val="400"/>
              </a:spcBef>
              <a:buNone/>
            </a:pP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 dirty="0"/>
              <a:t>Analgesic Regimen Prior to Admission:</a:t>
            </a:r>
            <a:endParaRPr lang="en-US" sz="1200" dirty="0"/>
          </a:p>
          <a:p>
            <a:pPr marL="0" lvl="0" indent="0">
              <a:buNone/>
            </a:pPr>
            <a:r>
              <a:rPr lang="en-US" sz="1200" dirty="0"/>
              <a:t>Intrathecal Pump:</a:t>
            </a:r>
          </a:p>
          <a:p>
            <a:pPr lvl="1"/>
            <a:r>
              <a:rPr lang="en-US" sz="1200" b="1" dirty="0"/>
              <a:t>Drugs and Concentrations:</a:t>
            </a:r>
          </a:p>
          <a:p>
            <a:pPr marL="227008" lvl="1" indent="0">
              <a:buNone/>
            </a:pPr>
            <a:r>
              <a:rPr lang="en-US" sz="1200" dirty="0"/>
              <a:t>	1) Hydromorphone 30 mg/mL</a:t>
            </a:r>
          </a:p>
          <a:p>
            <a:pPr marL="227008" lvl="1" indent="0">
              <a:buNone/>
            </a:pPr>
            <a:r>
              <a:rPr lang="en-US" sz="1200" dirty="0"/>
              <a:t>	2) Baclofen 500 mcg/mL</a:t>
            </a:r>
          </a:p>
          <a:p>
            <a:pPr lvl="1"/>
            <a:r>
              <a:rPr lang="en-US" sz="1200" b="1" dirty="0"/>
              <a:t>Infusion Rates:</a:t>
            </a:r>
          </a:p>
          <a:p>
            <a:pPr marL="0" lvl="0" indent="0">
              <a:buNone/>
            </a:pPr>
            <a:r>
              <a:rPr lang="en-US" sz="1200" dirty="0"/>
              <a:t>	1) Hydromorphone 5.207 mg/day</a:t>
            </a:r>
          </a:p>
          <a:p>
            <a:pPr marL="0" lvl="0" indent="0">
              <a:buNone/>
            </a:pPr>
            <a:r>
              <a:rPr lang="en-US" sz="1200" dirty="0"/>
              <a:t>	2) Baclofen 86.78 mcg/day</a:t>
            </a:r>
          </a:p>
          <a:p>
            <a:pPr lvl="1"/>
            <a:r>
              <a:rPr lang="en-US" sz="1200" b="1" dirty="0" smtClean="0"/>
              <a:t>Reservoir </a:t>
            </a:r>
            <a:r>
              <a:rPr lang="en-US" sz="1200" b="1" dirty="0"/>
              <a:t>Volume: </a:t>
            </a:r>
            <a:r>
              <a:rPr lang="en-US" sz="1200" dirty="0"/>
              <a:t>18.9 mL</a:t>
            </a:r>
          </a:p>
          <a:p>
            <a:pPr lvl="1"/>
            <a:r>
              <a:rPr lang="en-US" sz="1200" b="1" dirty="0"/>
              <a:t>Low Reservoir Alarm Volume:</a:t>
            </a:r>
            <a:r>
              <a:rPr lang="en-US" sz="1200" dirty="0"/>
              <a:t> 2 mL</a:t>
            </a:r>
          </a:p>
          <a:p>
            <a:pPr lvl="1"/>
            <a:r>
              <a:rPr lang="en-US" sz="1200" b="1" dirty="0"/>
              <a:t>Pump refill </a:t>
            </a:r>
            <a:r>
              <a:rPr lang="en-US" sz="1200" b="1" dirty="0" smtClean="0"/>
              <a:t>date:</a:t>
            </a:r>
            <a:r>
              <a:rPr lang="en-US" sz="1200" dirty="0" smtClean="0"/>
              <a:t> 12/1/17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b="1" dirty="0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 dirty="0"/>
              <a:t>Current (Inpatient) Analgesic Regimen:</a:t>
            </a:r>
            <a:endParaRPr lang="en-US" sz="1200" dirty="0"/>
          </a:p>
          <a:p>
            <a:pPr lvl="1"/>
            <a:r>
              <a:rPr lang="en-US" sz="1200" dirty="0"/>
              <a:t>Dexamethasone 6 mg </a:t>
            </a:r>
            <a:r>
              <a:rPr lang="en-US" sz="1200" dirty="0" err="1"/>
              <a:t>po</a:t>
            </a:r>
            <a:r>
              <a:rPr lang="en-US" sz="1200" dirty="0"/>
              <a:t> TID (on fourth day of therapy)</a:t>
            </a:r>
          </a:p>
          <a:p>
            <a:pPr lvl="1"/>
            <a:r>
              <a:rPr lang="en-US" sz="1200" dirty="0"/>
              <a:t>Ketorolac 15 mg IV q 6 hours around the clock</a:t>
            </a:r>
          </a:p>
          <a:p>
            <a:pPr lvl="1"/>
            <a:r>
              <a:rPr lang="en-US" sz="1200" dirty="0"/>
              <a:t>Intrathecal pump (settings were not altered since hospital admission) </a:t>
            </a:r>
          </a:p>
          <a:p>
            <a:pPr lvl="1"/>
            <a:endParaRPr lang="en-US" sz="1200" dirty="0"/>
          </a:p>
          <a:p>
            <a:pPr marL="0" lvl="0" indent="-63505">
              <a:buNone/>
            </a:pPr>
            <a:r>
              <a:rPr lang="en-US" sz="1200" b="1" dirty="0"/>
              <a:t>Work through the following questions with your </a:t>
            </a:r>
            <a:r>
              <a:rPr lang="en-US" sz="1200" b="1" dirty="0" smtClean="0"/>
              <a:t>group</a:t>
            </a:r>
          </a:p>
          <a:p>
            <a:pPr marL="0" lvl="0" indent="-63505">
              <a:buNone/>
            </a:pPr>
            <a:endParaRPr lang="en-US" sz="1200" b="1" dirty="0"/>
          </a:p>
          <a:p>
            <a:pPr marL="0" lvl="0" indent="-63505">
              <a:buNone/>
            </a:pPr>
            <a:r>
              <a:rPr lang="en-US" sz="1200" b="1" dirty="0"/>
              <a:t>Drug resources may be used but please share with the class which ones are </a:t>
            </a:r>
            <a:r>
              <a:rPr lang="en-US" sz="1200" b="1" dirty="0" smtClean="0"/>
              <a:t>used</a:t>
            </a:r>
            <a:endParaRPr lang="en-US" sz="1200" b="1" dirty="0"/>
          </a:p>
          <a:p>
            <a:pPr marL="0" lvl="0" indent="0">
              <a:buNone/>
            </a:pPr>
            <a:endParaRPr lang="en-US" sz="1200" b="1" dirty="0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Intrathecal Pump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8961" y="1733546"/>
            <a:ext cx="6237232" cy="175260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NSAID Classes</a:t>
            </a:r>
          </a:p>
        </p:txBody>
      </p:sp>
      <p:grpSp>
        <p:nvGrpSpPr>
          <p:cNvPr id="3" name="Content Placeholder 3"/>
          <p:cNvGrpSpPr/>
          <p:nvPr/>
        </p:nvGrpSpPr>
        <p:grpSpPr>
          <a:xfrm>
            <a:off x="2204005" y="1959294"/>
            <a:ext cx="3714101" cy="2661433"/>
            <a:chOff x="2204005" y="1959294"/>
            <a:chExt cx="3714101" cy="2661433"/>
          </a:xfrm>
        </p:grpSpPr>
        <p:sp>
          <p:nvSpPr>
            <p:cNvPr id="4" name="Freeform 3"/>
            <p:cNvSpPr/>
            <p:nvPr/>
          </p:nvSpPr>
          <p:spPr>
            <a:xfrm>
              <a:off x="3972619" y="2970062"/>
              <a:ext cx="972738" cy="471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2740"/>
                <a:gd name="f4" fmla="val 471881"/>
                <a:gd name="f5" fmla="val 324422"/>
                <a:gd name="f6" fmla="*/ f0 1 972740"/>
                <a:gd name="f7" fmla="*/ f1 1 471881"/>
                <a:gd name="f8" fmla="+- f4 0 f2"/>
                <a:gd name="f9" fmla="+- f3 0 f2"/>
                <a:gd name="f10" fmla="*/ f9 1 972740"/>
                <a:gd name="f11" fmla="*/ f8 1 471881"/>
                <a:gd name="f12" fmla="*/ 0 1 f10"/>
                <a:gd name="f13" fmla="*/ 972740 1 f10"/>
                <a:gd name="f14" fmla="*/ 0 1 f11"/>
                <a:gd name="f15" fmla="*/ 471881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972740" h="47188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4"/>
                  </a:lnTo>
                </a:path>
              </a:pathLst>
            </a:custGeom>
            <a:noFill/>
            <a:ln w="9528">
              <a:solidFill>
                <a:srgbClr val="27737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999881" y="2970062"/>
              <a:ext cx="972738" cy="471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2740"/>
                <a:gd name="f4" fmla="val 471881"/>
                <a:gd name="f5" fmla="val 324422"/>
                <a:gd name="f6" fmla="*/ f0 1 972740"/>
                <a:gd name="f7" fmla="*/ f1 1 471881"/>
                <a:gd name="f8" fmla="+- f4 0 f2"/>
                <a:gd name="f9" fmla="+- f3 0 f2"/>
                <a:gd name="f10" fmla="*/ f9 1 972740"/>
                <a:gd name="f11" fmla="*/ f8 1 471881"/>
                <a:gd name="f12" fmla="*/ 0 1 f10"/>
                <a:gd name="f13" fmla="*/ 972740 1 f10"/>
                <a:gd name="f14" fmla="*/ 0 1 f11"/>
                <a:gd name="f15" fmla="*/ 471881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972740" h="471881">
                  <a:moveTo>
                    <a:pt x="f3" y="f2"/>
                  </a:moveTo>
                  <a:lnTo>
                    <a:pt x="f3" y="f5"/>
                  </a:lnTo>
                  <a:lnTo>
                    <a:pt x="f2" y="f5"/>
                  </a:lnTo>
                  <a:lnTo>
                    <a:pt x="f2" y="f4"/>
                  </a:lnTo>
                </a:path>
              </a:pathLst>
            </a:custGeom>
            <a:noFill/>
            <a:ln w="9528">
              <a:solidFill>
                <a:srgbClr val="27737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176744" y="1959294"/>
              <a:ext cx="1591760" cy="101076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299FAA"/>
                </a:gs>
                <a:gs pos="100000">
                  <a:srgbClr val="A3E7F0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353607" y="2127315"/>
              <a:ext cx="1591760" cy="1010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1757"/>
                <a:gd name="f7" fmla="val 1010766"/>
                <a:gd name="f8" fmla="val 101077"/>
                <a:gd name="f9" fmla="val 45254"/>
                <a:gd name="f10" fmla="val 1490680"/>
                <a:gd name="f11" fmla="val 1546503"/>
                <a:gd name="f12" fmla="val 909689"/>
                <a:gd name="f13" fmla="val 965512"/>
                <a:gd name="f14" fmla="+- 0 0 -90"/>
                <a:gd name="f15" fmla="*/ f3 1 1591757"/>
                <a:gd name="f16" fmla="*/ f4 1 1010766"/>
                <a:gd name="f17" fmla="+- f7 0 f5"/>
                <a:gd name="f18" fmla="+- f6 0 f5"/>
                <a:gd name="f19" fmla="*/ f14 f0 1"/>
                <a:gd name="f20" fmla="*/ f18 1 1591757"/>
                <a:gd name="f21" fmla="*/ f17 1 1010766"/>
                <a:gd name="f22" fmla="*/ 0 f18 1"/>
                <a:gd name="f23" fmla="*/ 101077 f17 1"/>
                <a:gd name="f24" fmla="*/ 101077 f18 1"/>
                <a:gd name="f25" fmla="*/ 0 f17 1"/>
                <a:gd name="f26" fmla="*/ 1490680 f18 1"/>
                <a:gd name="f27" fmla="*/ 1591757 f18 1"/>
                <a:gd name="f28" fmla="*/ 909689 f17 1"/>
                <a:gd name="f29" fmla="*/ 1010766 f17 1"/>
                <a:gd name="f30" fmla="*/ f19 1 f2"/>
                <a:gd name="f31" fmla="*/ f22 1 1591757"/>
                <a:gd name="f32" fmla="*/ f23 1 1010766"/>
                <a:gd name="f33" fmla="*/ f24 1 1591757"/>
                <a:gd name="f34" fmla="*/ f25 1 1010766"/>
                <a:gd name="f35" fmla="*/ f26 1 1591757"/>
                <a:gd name="f36" fmla="*/ f27 1 1591757"/>
                <a:gd name="f37" fmla="*/ f28 1 1010766"/>
                <a:gd name="f38" fmla="*/ f29 1 10107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91757" h="10107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9528">
              <a:solidFill>
                <a:srgbClr val="34929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05805" tIns="105805" rIns="105805" bIns="105805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3278"/>
                  </a:solidFill>
                  <a:uFillTx/>
                  <a:latin typeface="Calibri"/>
                </a:rPr>
                <a:t>NSAID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204005" y="3441938"/>
              <a:ext cx="1591760" cy="101076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299FAA"/>
                </a:gs>
                <a:gs pos="100000">
                  <a:srgbClr val="A3E7F0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380869" y="3609959"/>
              <a:ext cx="1591760" cy="1010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1757"/>
                <a:gd name="f7" fmla="val 1010766"/>
                <a:gd name="f8" fmla="val 101077"/>
                <a:gd name="f9" fmla="val 45254"/>
                <a:gd name="f10" fmla="val 1490680"/>
                <a:gd name="f11" fmla="val 1546503"/>
                <a:gd name="f12" fmla="val 909689"/>
                <a:gd name="f13" fmla="val 965512"/>
                <a:gd name="f14" fmla="+- 0 0 -90"/>
                <a:gd name="f15" fmla="*/ f3 1 1591757"/>
                <a:gd name="f16" fmla="*/ f4 1 1010766"/>
                <a:gd name="f17" fmla="+- f7 0 f5"/>
                <a:gd name="f18" fmla="+- f6 0 f5"/>
                <a:gd name="f19" fmla="*/ f14 f0 1"/>
                <a:gd name="f20" fmla="*/ f18 1 1591757"/>
                <a:gd name="f21" fmla="*/ f17 1 1010766"/>
                <a:gd name="f22" fmla="*/ 0 f18 1"/>
                <a:gd name="f23" fmla="*/ 101077 f17 1"/>
                <a:gd name="f24" fmla="*/ 101077 f18 1"/>
                <a:gd name="f25" fmla="*/ 0 f17 1"/>
                <a:gd name="f26" fmla="*/ 1490680 f18 1"/>
                <a:gd name="f27" fmla="*/ 1591757 f18 1"/>
                <a:gd name="f28" fmla="*/ 909689 f17 1"/>
                <a:gd name="f29" fmla="*/ 1010766 f17 1"/>
                <a:gd name="f30" fmla="*/ f19 1 f2"/>
                <a:gd name="f31" fmla="*/ f22 1 1591757"/>
                <a:gd name="f32" fmla="*/ f23 1 1010766"/>
                <a:gd name="f33" fmla="*/ f24 1 1591757"/>
                <a:gd name="f34" fmla="*/ f25 1 1010766"/>
                <a:gd name="f35" fmla="*/ f26 1 1591757"/>
                <a:gd name="f36" fmla="*/ f27 1 1591757"/>
                <a:gd name="f37" fmla="*/ f28 1 1010766"/>
                <a:gd name="f38" fmla="*/ f29 1 10107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91757" h="10107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9528">
              <a:solidFill>
                <a:srgbClr val="34929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05805" tIns="105805" rIns="105805" bIns="105805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3278"/>
                  </a:solidFill>
                  <a:uFillTx/>
                  <a:latin typeface="Calibri"/>
                </a:rPr>
                <a:t>Non Selective (ns)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149483" y="3441938"/>
              <a:ext cx="1591760" cy="101076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299FAA"/>
                </a:gs>
                <a:gs pos="100000">
                  <a:srgbClr val="A3E7F0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26346" y="3609959"/>
              <a:ext cx="1591760" cy="1010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1757"/>
                <a:gd name="f7" fmla="val 1010766"/>
                <a:gd name="f8" fmla="val 101077"/>
                <a:gd name="f9" fmla="val 45254"/>
                <a:gd name="f10" fmla="val 1490680"/>
                <a:gd name="f11" fmla="val 1546503"/>
                <a:gd name="f12" fmla="val 909689"/>
                <a:gd name="f13" fmla="val 965512"/>
                <a:gd name="f14" fmla="+- 0 0 -90"/>
                <a:gd name="f15" fmla="*/ f3 1 1591757"/>
                <a:gd name="f16" fmla="*/ f4 1 1010766"/>
                <a:gd name="f17" fmla="+- f7 0 f5"/>
                <a:gd name="f18" fmla="+- f6 0 f5"/>
                <a:gd name="f19" fmla="*/ f14 f0 1"/>
                <a:gd name="f20" fmla="*/ f18 1 1591757"/>
                <a:gd name="f21" fmla="*/ f17 1 1010766"/>
                <a:gd name="f22" fmla="*/ 0 f18 1"/>
                <a:gd name="f23" fmla="*/ 101077 f17 1"/>
                <a:gd name="f24" fmla="*/ 101077 f18 1"/>
                <a:gd name="f25" fmla="*/ 0 f17 1"/>
                <a:gd name="f26" fmla="*/ 1490680 f18 1"/>
                <a:gd name="f27" fmla="*/ 1591757 f18 1"/>
                <a:gd name="f28" fmla="*/ 909689 f17 1"/>
                <a:gd name="f29" fmla="*/ 1010766 f17 1"/>
                <a:gd name="f30" fmla="*/ f19 1 f2"/>
                <a:gd name="f31" fmla="*/ f22 1 1591757"/>
                <a:gd name="f32" fmla="*/ f23 1 1010766"/>
                <a:gd name="f33" fmla="*/ f24 1 1591757"/>
                <a:gd name="f34" fmla="*/ f25 1 1010766"/>
                <a:gd name="f35" fmla="*/ f26 1 1591757"/>
                <a:gd name="f36" fmla="*/ f27 1 1591757"/>
                <a:gd name="f37" fmla="*/ f28 1 1010766"/>
                <a:gd name="f38" fmla="*/ f29 1 10107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91757" h="10107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9528">
              <a:solidFill>
                <a:srgbClr val="34929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05805" tIns="105805" rIns="105805" bIns="105805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3278"/>
                  </a:solidFill>
                  <a:uFillTx/>
                  <a:latin typeface="Calibri"/>
                </a:rPr>
                <a:t>COX 2 Selective</a:t>
              </a: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458791" y="1100023"/>
            <a:ext cx="7143512" cy="101566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3278"/>
                </a:solidFill>
                <a:uFillTx/>
                <a:latin typeface="Verdana"/>
                <a:ea typeface="ヒラギノ角ゴ Pro W3"/>
                <a:cs typeface="Verdana"/>
              </a:rPr>
              <a:t>Over 40% of patients consume more than the recommended dose of OTC NSAIDs and APAP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3278"/>
              </a:solidFill>
              <a:uFillTx/>
              <a:latin typeface="Verdana"/>
              <a:ea typeface="ヒラギノ角ゴ Pro W3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Intrathecal Pump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3454" y="1276346"/>
            <a:ext cx="5661745" cy="3276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Q1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/>
              <a:t>Q1: What is a benefit and limitation of ketorolac compared to other ns-NSAIDs?</a:t>
            </a:r>
            <a:endParaRPr lang="en-US" sz="1200"/>
          </a:p>
          <a:p>
            <a:pPr lvl="1"/>
            <a:r>
              <a:rPr lang="en-US" sz="1200"/>
              <a:t>Benefit: IV option</a:t>
            </a:r>
          </a:p>
          <a:p>
            <a:pPr lvl="1"/>
            <a:r>
              <a:rPr lang="en-US" sz="1200"/>
              <a:t>Limitation: use is limited to 5 days secondary to increased risk of GI complications</a:t>
            </a: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Q2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/>
              <a:t>Q2: What are some potential strategies to help your patient meet her functional goal of sleeping through the night? </a:t>
            </a:r>
            <a:endParaRPr lang="en-US" sz="1200"/>
          </a:p>
          <a:p>
            <a:pPr lvl="1"/>
            <a:r>
              <a:rPr lang="en-US" sz="1200"/>
              <a:t>Giving the steroid earlier in the day</a:t>
            </a:r>
          </a:p>
          <a:p>
            <a:pPr lvl="1"/>
            <a:r>
              <a:rPr lang="en-US" sz="1200"/>
              <a:t>Lower dose of steroid</a:t>
            </a:r>
          </a:p>
          <a:p>
            <a:pPr lvl="1"/>
            <a:r>
              <a:rPr lang="en-US" sz="1200"/>
              <a:t>Better pain management </a:t>
            </a: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Q3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Q3: How would you counsel a patient using steroids?</a:t>
            </a:r>
            <a:endParaRPr lang="en-US" sz="1200"/>
          </a:p>
          <a:p>
            <a:pPr lvl="1"/>
            <a:r>
              <a:rPr lang="en-US" sz="1200"/>
              <a:t>Timing of the dose (avoid taking past 17:00 to minimize insomnia)</a:t>
            </a:r>
          </a:p>
          <a:p>
            <a:pPr lvl="1"/>
            <a:r>
              <a:rPr lang="en-US" sz="1200"/>
              <a:t>For diabetic patients, monitor for elevated blood glucose levels</a:t>
            </a:r>
          </a:p>
          <a:p>
            <a:pPr lvl="1"/>
            <a:r>
              <a:rPr lang="en-US" sz="1200"/>
              <a:t>Side effects</a:t>
            </a:r>
          </a:p>
          <a:p>
            <a:pPr lvl="1"/>
            <a:r>
              <a:rPr lang="en-US" sz="1200"/>
              <a:t>Indication</a:t>
            </a:r>
          </a:p>
          <a:p>
            <a:pPr lvl="1"/>
            <a:r>
              <a:rPr lang="en-US" sz="1200"/>
              <a:t>Compliance </a:t>
            </a: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Q4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 b="1"/>
              <a:t>Q4: What medication is likely causing heartburn, hiccups, and dysphagia? How can this medication be altered to decrease these side effects?</a:t>
            </a:r>
            <a:endParaRPr lang="en-US" sz="1200"/>
          </a:p>
          <a:p>
            <a:pPr lvl="1"/>
            <a:r>
              <a:rPr lang="en-US" sz="1200"/>
              <a:t>Most likely the steroids </a:t>
            </a:r>
          </a:p>
          <a:p>
            <a:pPr lvl="1"/>
            <a:r>
              <a:rPr lang="en-US" sz="1200"/>
              <a:t>Decreased dexamethasone dose to 6 mg po am</a:t>
            </a:r>
          </a:p>
          <a:p>
            <a:pPr lvl="1"/>
            <a:r>
              <a:rPr lang="en-US" sz="1200"/>
              <a:t>Begin pantoprazole 40 mg po once daily for GI protection while on steroids </a:t>
            </a: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Q5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/>
              <a:t>Please list the possible mechanisms of pain this patient is experiencing and list therapy suggestions for each (including drugs, doses, pertinent monitoring parameters, and patient counseling).</a:t>
            </a:r>
          </a:p>
          <a:p>
            <a:pPr lvl="0"/>
            <a:r>
              <a:rPr lang="en-US" sz="1200" b="1"/>
              <a:t>Spasmodic pain:</a:t>
            </a:r>
            <a:endParaRPr lang="en-US" sz="1200"/>
          </a:p>
          <a:p>
            <a:pPr lvl="1"/>
            <a:r>
              <a:rPr lang="en-US" sz="1200"/>
              <a:t>Begin diazepam 5 mg po q 6 hours prn muscle spasms</a:t>
            </a:r>
          </a:p>
          <a:p>
            <a:pPr lvl="0"/>
            <a:r>
              <a:rPr lang="en-US" sz="1200" b="1"/>
              <a:t>Visceral Pain:</a:t>
            </a:r>
            <a:endParaRPr lang="en-US" sz="1200"/>
          </a:p>
          <a:p>
            <a:pPr lvl="1"/>
            <a:r>
              <a:rPr lang="en-US" sz="1200"/>
              <a:t>Levsin 0.125-0.25 mg SL QID for visceral cramping 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 lvl="0"/>
            <a:endParaRPr lang="en-US" sz="1200"/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Q5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/>
              <a:t>Please list the possible mechanisms of pain this patient is experiencing and list therapy suggestions for each (including drugs, doses, pertinent monitoring parameters, and patient counseling).</a:t>
            </a:r>
          </a:p>
          <a:p>
            <a:pPr lvl="0"/>
            <a:r>
              <a:rPr lang="en-US" sz="1200" b="1"/>
              <a:t>Neuropathic Pain: </a:t>
            </a:r>
            <a:endParaRPr lang="en-US" sz="1200"/>
          </a:p>
          <a:p>
            <a:pPr lvl="1"/>
            <a:r>
              <a:rPr lang="en-US" sz="1200"/>
              <a:t>Begin gabapentin 300 mg po TID for neuropathic pain</a:t>
            </a:r>
          </a:p>
          <a:p>
            <a:pPr lvl="2"/>
            <a:r>
              <a:rPr lang="en-US" sz="1200"/>
              <a:t>Monitor for dizziness and sedation / out of bed with assistance only</a:t>
            </a:r>
          </a:p>
          <a:p>
            <a:pPr lvl="2"/>
            <a:r>
              <a:rPr lang="en-US" sz="1200"/>
              <a:t>Titrate dose accordingly based on patient’s response and tolerability </a:t>
            </a:r>
          </a:p>
          <a:p>
            <a:pPr lvl="2"/>
            <a:r>
              <a:rPr lang="en-US" sz="1200"/>
              <a:t>May dose gabapentin q 6 hours due to saturable absorption </a:t>
            </a:r>
          </a:p>
          <a:p>
            <a:pPr lvl="1"/>
            <a:r>
              <a:rPr lang="en-US" sz="1200"/>
              <a:t>SNRI</a:t>
            </a:r>
          </a:p>
          <a:p>
            <a:pPr lvl="2"/>
            <a:r>
              <a:rPr lang="en-US" sz="1200"/>
              <a:t>Duloxetine 60 mg po once daily for neuropathic pain</a:t>
            </a:r>
          </a:p>
          <a:p>
            <a:pPr lvl="2"/>
            <a:r>
              <a:rPr lang="en-US" sz="1200"/>
              <a:t>Venlafaxine XR 75 mg po once daily for neuropathic pain</a:t>
            </a:r>
          </a:p>
          <a:p>
            <a:pPr lvl="3"/>
            <a:r>
              <a:rPr lang="en-US" sz="1200"/>
              <a:t>Monitor for headaches and hypertension</a:t>
            </a:r>
          </a:p>
          <a:p>
            <a:pPr lvl="0"/>
            <a:endParaRPr lang="en-US" sz="1200"/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Q5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/>
              <a:t>Please list the possible mechanisms of pain this patient is experiencing and list therapy suggestions for each (including drugs, doses, pertinent monitoring parameters, and patient counseling).</a:t>
            </a:r>
            <a:endParaRPr lang="en-US" sz="1200"/>
          </a:p>
          <a:p>
            <a:pPr lvl="0"/>
            <a:r>
              <a:rPr lang="en-US" sz="1200" b="1"/>
              <a:t>Visceral, Inflammatory, and Neuropathic Pain:</a:t>
            </a:r>
            <a:endParaRPr lang="en-US" sz="1200"/>
          </a:p>
          <a:p>
            <a:pPr lvl="1"/>
            <a:r>
              <a:rPr lang="en-US" sz="1200"/>
              <a:t>Dexamethasone 6 mg po qam </a:t>
            </a:r>
          </a:p>
          <a:p>
            <a:pPr lvl="2"/>
            <a:r>
              <a:rPr lang="en-US" sz="1200"/>
              <a:t>Decreasing dose may help with side effects</a:t>
            </a:r>
          </a:p>
          <a:p>
            <a:pPr lvl="2"/>
            <a:r>
              <a:rPr lang="en-US" sz="1200"/>
              <a:t>Dosing in the morning may minimize insomnia </a:t>
            </a:r>
          </a:p>
          <a:p>
            <a:pPr lvl="1"/>
            <a:r>
              <a:rPr lang="en-US" sz="1200"/>
              <a:t>Duration of therapy depends on goals of care:</a:t>
            </a:r>
          </a:p>
          <a:p>
            <a:pPr lvl="2"/>
            <a:r>
              <a:rPr lang="en-US" sz="1200"/>
              <a:t>End of life patient: may leave on indefinitely </a:t>
            </a:r>
          </a:p>
          <a:p>
            <a:pPr lvl="2"/>
            <a:r>
              <a:rPr lang="en-US" sz="1200"/>
              <a:t>Not end of life: steroid burst several days </a:t>
            </a:r>
          </a:p>
          <a:p>
            <a:pPr lvl="1"/>
            <a:r>
              <a:rPr lang="en-US" sz="1200"/>
              <a:t>Discontinue ketorolac</a:t>
            </a:r>
          </a:p>
          <a:p>
            <a:pPr lvl="2"/>
            <a:r>
              <a:rPr lang="en-US" sz="1200"/>
              <a:t>Concomitant NSAID and steroid therapy increases the risk of GI bleed </a:t>
            </a:r>
          </a:p>
          <a:p>
            <a:pPr lvl="2"/>
            <a:r>
              <a:rPr lang="en-US" sz="1200"/>
              <a:t>May be the cause for the increasing SCr trend (monitor renal function with NSAIDs) 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Q5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 dirty="0"/>
              <a:t>Please list the possible mechanisms of pain this patient is experiencing and list therapy suggestions for each (including drugs, doses, pertinent monitoring parameters, and patient counseling).</a:t>
            </a:r>
            <a:endParaRPr lang="en-US" sz="1200" dirty="0"/>
          </a:p>
          <a:p>
            <a:pPr lvl="0"/>
            <a:r>
              <a:rPr lang="en-US" sz="1200" b="1" dirty="0"/>
              <a:t>Bone Pain:</a:t>
            </a:r>
            <a:endParaRPr lang="en-US" sz="1200" dirty="0"/>
          </a:p>
          <a:p>
            <a:pPr lvl="1"/>
            <a:r>
              <a:rPr lang="en-US" sz="1200" dirty="0"/>
              <a:t>Anti-inflammatory medications </a:t>
            </a:r>
          </a:p>
          <a:p>
            <a:pPr lvl="1"/>
            <a:r>
              <a:rPr lang="en-US" sz="1200" dirty="0"/>
              <a:t>Neuropathic agents </a:t>
            </a:r>
          </a:p>
          <a:p>
            <a:pPr lvl="1"/>
            <a:r>
              <a:rPr lang="en-US" sz="1200" dirty="0"/>
              <a:t>Bisphosphonates</a:t>
            </a:r>
          </a:p>
          <a:p>
            <a:pPr lvl="2"/>
            <a:r>
              <a:rPr lang="en-US" sz="1200" dirty="0" err="1"/>
              <a:t>Zometa</a:t>
            </a:r>
            <a:r>
              <a:rPr lang="en-US" sz="1200" dirty="0"/>
              <a:t> 4 mg IV once q 3-4 weeks</a:t>
            </a:r>
          </a:p>
          <a:p>
            <a:pPr lvl="1"/>
            <a:r>
              <a:rPr lang="en-US" sz="1200" dirty="0"/>
              <a:t>RANK Ligand Inhibitor (</a:t>
            </a:r>
            <a:r>
              <a:rPr lang="en-US" sz="1200" dirty="0" err="1"/>
              <a:t>denosumab</a:t>
            </a:r>
            <a:r>
              <a:rPr lang="en-US" sz="1200" dirty="0"/>
              <a:t>) </a:t>
            </a:r>
          </a:p>
          <a:p>
            <a:pPr lvl="1"/>
            <a:r>
              <a:rPr lang="en-US" sz="1200" dirty="0"/>
              <a:t>Radiation therapy or chemotherapy</a:t>
            </a:r>
          </a:p>
          <a:p>
            <a:pPr marL="0" lv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b="1" dirty="0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Q5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200" b="1"/>
              <a:t>Please list the possible mechanisms of pain this patient is experiencing and list therapy suggestions for each (including drugs, doses, pertinent monitoring parameters, and patient counseling).</a:t>
            </a:r>
            <a:endParaRPr lang="en-US" sz="1200"/>
          </a:p>
          <a:p>
            <a:pPr lvl="0"/>
            <a:r>
              <a:rPr lang="en-US" sz="1200"/>
              <a:t>Additional considerations:</a:t>
            </a:r>
          </a:p>
          <a:p>
            <a:pPr lvl="1"/>
            <a:r>
              <a:rPr lang="en-US" sz="1000"/>
              <a:t>Acetaminophen 1000 mg po q 6 hours (may mask fever / opioid sparing)</a:t>
            </a:r>
          </a:p>
          <a:p>
            <a:pPr lvl="1"/>
            <a:r>
              <a:rPr lang="en-US" sz="1000"/>
              <a:t>Topical agents for localized pain: </a:t>
            </a:r>
          </a:p>
          <a:p>
            <a:pPr lvl="2"/>
            <a:r>
              <a:rPr lang="en-US" sz="800"/>
              <a:t>LidoDerm patches: apply up to 3 patches transdermally to the most affected area. </a:t>
            </a:r>
            <a:r>
              <a:rPr lang="en-US" sz="600"/>
              <a:t>May leave on up to 12 hours per 24 hours, then remove. </a:t>
            </a:r>
          </a:p>
          <a:p>
            <a:pPr lvl="0"/>
            <a:r>
              <a:rPr lang="en-US" sz="1200"/>
              <a:t>TENS unit </a:t>
            </a:r>
          </a:p>
          <a:p>
            <a:pPr lvl="0"/>
            <a:r>
              <a:rPr lang="en-US" sz="1200"/>
              <a:t>Nerve Blocks</a:t>
            </a:r>
          </a:p>
          <a:p>
            <a:pPr marL="0" lvl="0" indent="0">
              <a:buNone/>
            </a:pP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US" sz="1200" b="1">
              <a:solidFill>
                <a:srgbClr val="1F497D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NSAIDs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20210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spcBef>
                <a:spcPts val="400"/>
              </a:spcBef>
            </a:pPr>
            <a:r>
              <a:rPr lang="en-US" b="1"/>
              <a:t>What are the three main body systems to pay attention to before starting or continuing an NSAID</a:t>
            </a:r>
          </a:p>
          <a:p>
            <a:pPr marL="796927" lvl="2" indent="-342900">
              <a:spcAft>
                <a:spcPts val="600"/>
              </a:spcAft>
              <a:buFont typeface="Calibri"/>
              <a:buAutoNum type="arabicPeriod"/>
            </a:pPr>
            <a:r>
              <a:rPr lang="en-US"/>
              <a:t>	GI System</a:t>
            </a:r>
          </a:p>
          <a:p>
            <a:pPr marL="796927" lvl="2" indent="-342900">
              <a:spcAft>
                <a:spcPts val="600"/>
              </a:spcAft>
              <a:buFont typeface="Calibri"/>
              <a:buAutoNum type="arabicPeriod"/>
            </a:pPr>
            <a:r>
              <a:rPr lang="en-US"/>
              <a:t>	CV System</a:t>
            </a:r>
          </a:p>
          <a:p>
            <a:pPr marL="796927" lvl="2" indent="-342900">
              <a:spcAft>
                <a:spcPts val="600"/>
              </a:spcAft>
              <a:buFont typeface="Calibri"/>
              <a:buAutoNum type="arabicPeriod"/>
            </a:pPr>
            <a:r>
              <a:rPr lang="en-US"/>
              <a:t>	Renal System</a:t>
            </a:r>
          </a:p>
          <a:p>
            <a:pPr marL="342900" lvl="0" indent="-342900">
              <a:spcBef>
                <a:spcPts val="400"/>
              </a:spcBef>
              <a:buFont typeface="Wingdings"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Patient Case: Q6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en-US" sz="1200" b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Q6: How many OME are provided via the intrathecal pump? </a:t>
            </a:r>
          </a:p>
          <a:p>
            <a:pPr lvl="1">
              <a:spcBef>
                <a:spcPts val="400"/>
              </a:spcBef>
            </a:pPr>
            <a:r>
              <a:rPr lang="en-US" sz="120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Intrathecal hydromorphone X 100 = IV hydromorphone</a:t>
            </a:r>
          </a:p>
          <a:p>
            <a:pPr lvl="2">
              <a:spcAft>
                <a:spcPts val="600"/>
              </a:spcAft>
            </a:pPr>
            <a:r>
              <a:rPr lang="en-US" sz="120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5.207 X 100 =  521 mg IV hydromorphone</a:t>
            </a:r>
          </a:p>
          <a:p>
            <a:pPr lvl="1">
              <a:spcBef>
                <a:spcPts val="400"/>
              </a:spcBef>
            </a:pPr>
            <a:r>
              <a:rPr lang="en-US" sz="120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IV hydromorphone X 20 = OME</a:t>
            </a:r>
          </a:p>
          <a:p>
            <a:pPr lvl="2">
              <a:spcAft>
                <a:spcPts val="600"/>
              </a:spcAft>
            </a:pPr>
            <a:r>
              <a:rPr lang="en-US" sz="120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521 mg X 20 =  </a:t>
            </a:r>
            <a:r>
              <a:rPr lang="en-US" sz="1200" b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10,420 mg OME</a:t>
            </a: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1">
              <a:spcAft>
                <a:spcPts val="600"/>
              </a:spcAft>
            </a:pPr>
            <a:endParaRPr lang="en-US" sz="120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>
              <a:spcBef>
                <a:spcPts val="400"/>
              </a:spcBef>
            </a:pPr>
            <a:endParaRPr lang="en-US" sz="1200" b="1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en-US" sz="1200" b="1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1200" b="1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b="1"/>
              <a:t>Questions / Comments?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Formation of Prostaglandins </a:t>
            </a:r>
          </a:p>
        </p:txBody>
      </p:sp>
      <p:pic>
        <p:nvPicPr>
          <p:cNvPr id="3" name="Content Placeholder 3" descr="https://lh4.googleusercontent.com/cEWrIkTUv0DPNrFlKzu6l4yubwMtPxZEaKhF9w9dBqAQFfRiv8t1i_-6Jk0pnwiT-YB4C5gv2Mc_D9F2KVheP6PeJG4TTfz5fleuUMsyvt2jpQoqKFDI5ETdeKE5fjX3a8yfO-_Q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3921" y="1019546"/>
            <a:ext cx="5117018" cy="371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NSAIDs and the GI Tract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/>
              <a:t>All NSAIDs inhibit the formation of prostaglandins that protect the GI mucosa </a:t>
            </a:r>
          </a:p>
          <a:p>
            <a:pPr lvl="1">
              <a:spcAft>
                <a:spcPts val="600"/>
              </a:spcAft>
            </a:pPr>
            <a:r>
              <a:rPr lang="en-US"/>
              <a:t>However the risk is lower with COX-2 selective NSAIDs (celecoxib) </a:t>
            </a:r>
          </a:p>
          <a:p>
            <a:pPr lvl="0">
              <a:spcBef>
                <a:spcPts val="400"/>
              </a:spcBef>
            </a:pPr>
            <a:r>
              <a:rPr lang="en-US"/>
              <a:t>There are pathological differences between the upper and lower GI tract</a:t>
            </a:r>
          </a:p>
          <a:p>
            <a:pPr lvl="1">
              <a:spcAft>
                <a:spcPts val="600"/>
              </a:spcAft>
            </a:pPr>
            <a:r>
              <a:rPr lang="en-US"/>
              <a:t>Upper GI tract has acidic secretions that can play a role in GI mucosal damage</a:t>
            </a:r>
          </a:p>
          <a:p>
            <a:pPr lvl="2">
              <a:spcAft>
                <a:spcPts val="600"/>
              </a:spcAft>
            </a:pPr>
            <a:r>
              <a:rPr lang="en-US"/>
              <a:t>For this reason, PPIs can be used to protect the upper GI system however PPIs do not protect the GI system past the duodenum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Non Selective NSAID Agents and Pearls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2">
              <a:spcAft>
                <a:spcPts val="600"/>
              </a:spcAft>
              <a:buClr>
                <a:srgbClr val="00223E"/>
              </a:buClr>
            </a:pPr>
            <a:r>
              <a:rPr lang="en-US" sz="1050" b="1">
                <a:solidFill>
                  <a:srgbClr val="003278"/>
                </a:solidFill>
              </a:rPr>
              <a:t>Motrin / Advil (ibuprofen) 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OTC: 200 mg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RX: 600 mg and 800 mg</a:t>
            </a:r>
          </a:p>
          <a:p>
            <a:pPr lvl="2">
              <a:spcAft>
                <a:spcPts val="600"/>
              </a:spcAft>
              <a:buClr>
                <a:srgbClr val="00223E"/>
              </a:buClr>
            </a:pPr>
            <a:r>
              <a:rPr lang="en-US" sz="1050" b="1">
                <a:solidFill>
                  <a:srgbClr val="003278"/>
                </a:solidFill>
              </a:rPr>
              <a:t>Naproxen 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BID dosing 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Relatively lower cardiac risks</a:t>
            </a:r>
          </a:p>
          <a:p>
            <a:pPr lvl="2">
              <a:spcAft>
                <a:spcPts val="600"/>
              </a:spcAft>
              <a:buClr>
                <a:srgbClr val="00223E"/>
              </a:buClr>
            </a:pPr>
            <a:r>
              <a:rPr lang="en-US" sz="1050" b="1">
                <a:solidFill>
                  <a:srgbClr val="003278"/>
                </a:solidFill>
              </a:rPr>
              <a:t>Indocin (indomethacin)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Lipophilic / higher risk for CNS side effects (avoid with concurrent psych conditions)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Higher GI toxicity risk </a:t>
            </a:r>
          </a:p>
          <a:p>
            <a:pPr lvl="2">
              <a:spcAft>
                <a:spcPts val="600"/>
              </a:spcAft>
              <a:buClr>
                <a:srgbClr val="00223E"/>
              </a:buClr>
            </a:pPr>
            <a:r>
              <a:rPr lang="en-US" sz="1050" b="1">
                <a:solidFill>
                  <a:srgbClr val="003278"/>
                </a:solidFill>
              </a:rPr>
              <a:t>Feldene (piroxicam)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Higher risk for GI toxicity 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Higher risk for severe skin rashes including SJS and TENS </a:t>
            </a:r>
          </a:p>
          <a:p>
            <a:pPr lvl="2">
              <a:spcAft>
                <a:spcPts val="600"/>
              </a:spcAft>
              <a:buClr>
                <a:srgbClr val="00223E"/>
              </a:buClr>
            </a:pPr>
            <a:r>
              <a:rPr lang="en-US" sz="1050" b="1">
                <a:solidFill>
                  <a:srgbClr val="003278"/>
                </a:solidFill>
              </a:rPr>
              <a:t>Toradol / Sprix NS (ketorolac) 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5 days total (IV + PO)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SE include acute renal and hepatic failure </a:t>
            </a:r>
          </a:p>
          <a:p>
            <a:pPr lvl="2">
              <a:spcAft>
                <a:spcPts val="600"/>
              </a:spcAft>
              <a:buClr>
                <a:srgbClr val="00223E"/>
              </a:buClr>
            </a:pPr>
            <a:r>
              <a:rPr lang="en-US" sz="1050" b="1">
                <a:solidFill>
                  <a:srgbClr val="003278"/>
                </a:solidFill>
              </a:rPr>
              <a:t>Clinoril (sulindac) </a:t>
            </a:r>
          </a:p>
          <a:p>
            <a:pPr lvl="3">
              <a:spcAft>
                <a:spcPts val="600"/>
              </a:spcAft>
              <a:buClr>
                <a:srgbClr val="00223E"/>
              </a:buClr>
            </a:pPr>
            <a:r>
              <a:rPr lang="en-US" sz="900">
                <a:solidFill>
                  <a:srgbClr val="003278"/>
                </a:solidFill>
              </a:rPr>
              <a:t>May be preferred in reduced renal function if NSAID is required</a:t>
            </a:r>
          </a:p>
          <a:p>
            <a:pPr lvl="0">
              <a:spcBef>
                <a:spcPts val="400"/>
              </a:spcBef>
            </a:pPr>
            <a:endParaRPr lang="en-US" sz="9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8791" y="141283"/>
            <a:ext cx="8229600" cy="49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COX 2 Selective NSAIDs and Pearls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68327" y="1012826"/>
            <a:ext cx="8229600" cy="371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1">
              <a:spcAft>
                <a:spcPts val="600"/>
              </a:spcAft>
              <a:buFont typeface="Wingdings"/>
              <a:buChar char="§"/>
            </a:pPr>
            <a:r>
              <a:rPr lang="en-US" sz="2000">
                <a:solidFill>
                  <a:srgbClr val="003278"/>
                </a:solidFill>
              </a:rPr>
              <a:t>Celebrex (celecoxib) </a:t>
            </a:r>
          </a:p>
          <a:p>
            <a:pPr lvl="2">
              <a:spcAft>
                <a:spcPts val="600"/>
              </a:spcAft>
              <a:buFont typeface="Wingdings"/>
              <a:buChar char="§"/>
            </a:pPr>
            <a:r>
              <a:rPr lang="en-US">
                <a:solidFill>
                  <a:srgbClr val="003278"/>
                </a:solidFill>
              </a:rPr>
              <a:t>Lower risk for GI complications</a:t>
            </a:r>
          </a:p>
          <a:p>
            <a:pPr lvl="2">
              <a:spcAft>
                <a:spcPts val="600"/>
              </a:spcAft>
              <a:buFont typeface="Wingdings"/>
              <a:buChar char="§"/>
            </a:pPr>
            <a:r>
              <a:rPr lang="en-US">
                <a:solidFill>
                  <a:srgbClr val="003278"/>
                </a:solidFill>
              </a:rPr>
              <a:t>No effects on platelets</a:t>
            </a:r>
          </a:p>
          <a:p>
            <a:pPr lvl="2">
              <a:spcAft>
                <a:spcPts val="600"/>
              </a:spcAft>
              <a:buFont typeface="Wingdings"/>
              <a:buChar char="§"/>
            </a:pPr>
            <a:r>
              <a:rPr lang="en-US">
                <a:solidFill>
                  <a:srgbClr val="003278"/>
                </a:solidFill>
              </a:rPr>
              <a:t>CI with sulfonamide allergies </a:t>
            </a:r>
          </a:p>
          <a:p>
            <a:pPr lvl="1">
              <a:spcAft>
                <a:spcPts val="600"/>
              </a:spcAft>
              <a:buFont typeface="Wingdings"/>
              <a:buChar char="§"/>
            </a:pPr>
            <a:r>
              <a:rPr lang="en-US">
                <a:solidFill>
                  <a:srgbClr val="003278"/>
                </a:solidFill>
              </a:rPr>
              <a:t>Of note, Mobic (meloxicam), Lodine (etodolac), and Relafen (nabumetone) have more COX-2 selectivity than other ns-NSAIDs but are not as selective as celecoxib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 stainedglas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1941</Words>
  <Application>Microsoft Macintosh PowerPoint</Application>
  <PresentationFormat>On-screen Show (16:9)</PresentationFormat>
  <Paragraphs>320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Calibri</vt:lpstr>
      <vt:lpstr>MS PGothic</vt:lpstr>
      <vt:lpstr>ＭＳ Ｐゴシック</vt:lpstr>
      <vt:lpstr>Segoe Script</vt:lpstr>
      <vt:lpstr>Verdana</vt:lpstr>
      <vt:lpstr>Wingdings</vt:lpstr>
      <vt:lpstr>ヒラギノ角ゴ Pro W3</vt:lpstr>
      <vt:lpstr>Arial</vt:lpstr>
      <vt:lpstr>HS stainedglass template</vt:lpstr>
      <vt:lpstr>Pain and Symptom Management</vt:lpstr>
      <vt:lpstr>Cancer Related Bone Pain</vt:lpstr>
      <vt:lpstr>PowerPoint Presentation</vt:lpstr>
      <vt:lpstr>NSAID Classes</vt:lpstr>
      <vt:lpstr>NSAIDs</vt:lpstr>
      <vt:lpstr>Formation of Prostaglandins </vt:lpstr>
      <vt:lpstr>NSAIDs and the GI Tract </vt:lpstr>
      <vt:lpstr>Non Selective NSAID Agents and Pearls</vt:lpstr>
      <vt:lpstr>COX 2 Selective NSAIDs and Pearls</vt:lpstr>
      <vt:lpstr>Incidence </vt:lpstr>
      <vt:lpstr>Incidence</vt:lpstr>
      <vt:lpstr>GI Risk Factors</vt:lpstr>
      <vt:lpstr>GI Risk Factors</vt:lpstr>
      <vt:lpstr>CV Risk of NSAIDs </vt:lpstr>
      <vt:lpstr>GI Risks + Low Dose ASA</vt:lpstr>
      <vt:lpstr>PowerPoint Presentation</vt:lpstr>
      <vt:lpstr>Oral Steroids </vt:lpstr>
      <vt:lpstr>Steroids: MOA</vt:lpstr>
      <vt:lpstr>Steroids: SE</vt:lpstr>
      <vt:lpstr>Steroids: SE</vt:lpstr>
      <vt:lpstr>PowerPoint Presentation</vt:lpstr>
      <vt:lpstr>Process of Normal Bone Homeostasis </vt:lpstr>
      <vt:lpstr>Normal Bone Homeostasis: Simple Depiction </vt:lpstr>
      <vt:lpstr>Normal Bone Homeostasis: Detailed Depiction </vt:lpstr>
      <vt:lpstr>Bisphosphonates: Agents </vt:lpstr>
      <vt:lpstr>Bisphosphonates: SE / Monitoring  </vt:lpstr>
      <vt:lpstr>Bisphosphonates: SE / Monitoring  </vt:lpstr>
      <vt:lpstr>Bisphosphonates: FDA Warning  </vt:lpstr>
      <vt:lpstr>Benefits of Bisphosphonates</vt:lpstr>
      <vt:lpstr>PowerPoint Presentation</vt:lpstr>
      <vt:lpstr>Intrathecal Pump</vt:lpstr>
      <vt:lpstr>Intrathecal Pump</vt:lpstr>
      <vt:lpstr>Intrathecal Pump</vt:lpstr>
      <vt:lpstr>PowerPoint Presentation</vt:lpstr>
      <vt:lpstr>Patient Case</vt:lpstr>
      <vt:lpstr>Patient Case</vt:lpstr>
      <vt:lpstr>Patient Case</vt:lpstr>
      <vt:lpstr>Patient Case</vt:lpstr>
      <vt:lpstr>Intrathecal Pump</vt:lpstr>
      <vt:lpstr>Intrathecal Pump</vt:lpstr>
      <vt:lpstr>Patient Case: Q1</vt:lpstr>
      <vt:lpstr>Patient Case: Q2</vt:lpstr>
      <vt:lpstr>Patient Case: Q3</vt:lpstr>
      <vt:lpstr>Patient Case: Q4</vt:lpstr>
      <vt:lpstr>Patient Case: Q5</vt:lpstr>
      <vt:lpstr>Patient Case: Q5</vt:lpstr>
      <vt:lpstr>Patient Case: Q5</vt:lpstr>
      <vt:lpstr>Patient Case: Q5</vt:lpstr>
      <vt:lpstr>Patient Case: Q5</vt:lpstr>
      <vt:lpstr>Patient Case: Q6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and Symptom Management</dc:title>
  <dc:creator>Charity L Hale</dc:creator>
  <cp:lastModifiedBy>Charity L Hale</cp:lastModifiedBy>
  <cp:revision>14</cp:revision>
  <cp:lastPrinted>2017-10-30T05:11:46Z</cp:lastPrinted>
  <dcterms:created xsi:type="dcterms:W3CDTF">2017-10-30T02:28:26Z</dcterms:created>
  <dcterms:modified xsi:type="dcterms:W3CDTF">2017-10-30T07:15:51Z</dcterms:modified>
</cp:coreProperties>
</file>