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518" r:id="rId3"/>
    <p:sldId id="590" r:id="rId4"/>
    <p:sldId id="591" r:id="rId5"/>
    <p:sldId id="604" r:id="rId6"/>
    <p:sldId id="605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ng" initials="p" lastIdx="1" clrIdx="0"/>
  <p:cmAuthor id="1" name="Schwartz, Bri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62"/>
    <p:restoredTop sz="84048" autoAdjust="0"/>
  </p:normalViewPr>
  <p:slideViewPr>
    <p:cSldViewPr snapToGrid="0" snapToObjects="1">
      <p:cViewPr varScale="1">
        <p:scale>
          <a:sx n="101" d="100"/>
          <a:sy n="101" d="100"/>
        </p:scale>
        <p:origin x="-120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FA37-75B2-2846-9440-ED3470430E7F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72DF-F166-7B4B-87CC-05FD05FC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pubmedcentral.nih.gov/articlerender.fcgi?tool=pubmed&amp;pubmedid=10632819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pubmedcentral.nih.gov/articlerender.fcgi?tool=pubmed&amp;pubmedid=10632819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E81C32D-B7B7-4340-90B9-CAFCC86230E3}" type="slidenum">
              <a:rPr lang="en-US" sz="1200">
                <a:latin typeface="Times New Roman" pitchFamily="1" charset="0"/>
              </a:rPr>
              <a:pPr/>
              <a:t>13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16A8699-A161-4B57-80B9-53FE79C7EA1C}" type="slidenum">
              <a:rPr lang="en-US" sz="1200">
                <a:latin typeface="Times New Roman" pitchFamily="1" charset="0"/>
              </a:rPr>
              <a:pPr/>
              <a:t>14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12.5 min to this point if few or no questions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72DF-F166-7B4B-87CC-05FD05FCF3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99C331-E72B-43D0-9990-51DBC99B7070}" type="slidenum">
              <a:rPr lang="en-US" sz="1200">
                <a:latin typeface="Times New Roman" pitchFamily="1" charset="0"/>
              </a:rPr>
              <a:pPr/>
              <a:t>6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57F72C2-C306-496D-9D7D-959F7CD42D02}" type="slidenum">
              <a:rPr lang="en-US" sz="1200">
                <a:latin typeface="Times New Roman" pitchFamily="1" charset="0"/>
              </a:rPr>
              <a:pPr/>
              <a:t>7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FBC8D00-C719-41CA-81D1-4CF371F54F87}" type="slidenum">
              <a:rPr lang="en-US" sz="1200">
                <a:latin typeface="Times New Roman" pitchFamily="1" charset="0"/>
              </a:rPr>
              <a:pPr/>
              <a:t>8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B850C14-1D3B-491E-84BB-DD1615EFD48E}" type="slidenum">
              <a:rPr lang="en-US" sz="1200">
                <a:latin typeface="Times New Roman" pitchFamily="1" charset="0"/>
              </a:rPr>
              <a:pPr/>
              <a:t>9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0CE9EA1-4738-496D-918C-69748895737C}" type="slidenum">
              <a:rPr lang="en-US" sz="1200">
                <a:latin typeface="Times New Roman" pitchFamily="1" charset="0"/>
              </a:rPr>
              <a:pPr/>
              <a:t>10</a:t>
            </a:fld>
            <a:endParaRPr lang="en-US" sz="120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8CC8772-922A-48D9-A867-C0E9FE9DCCD9}" type="slidenum">
              <a:rPr lang="en-US" sz="1200">
                <a:latin typeface="Times New Roman" pitchFamily="1" charset="0"/>
              </a:rPr>
              <a:pPr/>
              <a:t>11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87B2-732B-4B3E-B945-FF0EE799D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7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5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0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0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76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2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6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Dunne@psg.ucsf.edu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clinical research</a:t>
            </a:r>
            <a:br>
              <a:rPr lang="en-US" dirty="0" smtClean="0"/>
            </a:br>
            <a:r>
              <a:rPr lang="en-US" dirty="0" err="1">
                <a:ea typeface="ＭＳ Ｐゴシック" pitchFamily="1" charset="-128"/>
              </a:rPr>
              <a:t>Epi</a:t>
            </a:r>
            <a:r>
              <a:rPr lang="en-US" dirty="0">
                <a:ea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</a:rPr>
              <a:t>150.03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3258297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Peter Chin-Hong, MD and</a:t>
            </a:r>
          </a:p>
          <a:p>
            <a:r>
              <a:rPr lang="en-US" dirty="0" smtClean="0"/>
              <a:t>Miriam </a:t>
            </a:r>
            <a:r>
              <a:rPr lang="en-US" dirty="0" err="1" smtClean="0"/>
              <a:t>Kuppermann</a:t>
            </a:r>
            <a:r>
              <a:rPr lang="en-US" dirty="0" smtClean="0"/>
              <a:t>, PhD MPH</a:t>
            </a:r>
          </a:p>
          <a:p>
            <a:endParaRPr lang="en-US" dirty="0" smtClean="0"/>
          </a:p>
          <a:p>
            <a:r>
              <a:rPr lang="en-US" dirty="0" smtClean="0"/>
              <a:t>August </a:t>
            </a:r>
            <a:r>
              <a:rPr lang="en-US" dirty="0" smtClean="0"/>
              <a:t>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1" charset="-128"/>
              </a:rPr>
              <a:t>Grades, attendance, </a:t>
            </a:r>
            <a:r>
              <a:rPr lang="en-US" dirty="0">
                <a:ea typeface="ＭＳ Ｐゴシック" pitchFamily="1" charset="-128"/>
              </a:rPr>
              <a:t>i</a:t>
            </a:r>
            <a:r>
              <a:rPr lang="en-US" dirty="0" smtClean="0">
                <a:ea typeface="ＭＳ Ｐゴシック" pitchFamily="1" charset="-128"/>
              </a:rPr>
              <a:t>nterruptions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ea typeface="ＭＳ Ｐゴシック" pitchFamily="1" charset="-128"/>
              </a:rPr>
              <a:t>5-page protocol must be turned in to pass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Protocol review sessions on </a:t>
            </a:r>
            <a:r>
              <a:rPr lang="en-US" sz="2400" b="1" dirty="0" smtClean="0">
                <a:ea typeface="ＭＳ Ｐゴシック" pitchFamily="1" charset="-128"/>
              </a:rPr>
              <a:t>August </a:t>
            </a:r>
            <a:r>
              <a:rPr lang="en-US" sz="2400" b="1" dirty="0" smtClean="0">
                <a:ea typeface="ＭＳ Ｐゴシック" pitchFamily="1" charset="-128"/>
              </a:rPr>
              <a:t>27</a:t>
            </a:r>
            <a:endParaRPr lang="en-US" sz="2400" b="1" dirty="0" smtClean="0">
              <a:ea typeface="ＭＳ Ｐゴシック" pitchFamily="1" charset="-128"/>
            </a:endParaRPr>
          </a:p>
          <a:p>
            <a:pPr lvl="1"/>
            <a:endParaRPr lang="en-US" sz="900" b="1" dirty="0" smtClean="0">
              <a:ea typeface="ＭＳ Ｐゴシック" pitchFamily="1" charset="-128"/>
            </a:endParaRPr>
          </a:p>
          <a:p>
            <a:r>
              <a:rPr lang="en-US" sz="2400" dirty="0" smtClean="0">
                <a:ea typeface="ＭＳ Ｐゴシック" pitchFamily="1" charset="-128"/>
              </a:rPr>
              <a:t>Gold star sticker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unexcused absences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more than 1 missing or late homework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Help your colleagues with their protocols</a:t>
            </a:r>
          </a:p>
          <a:p>
            <a:pPr lvl="1"/>
            <a:endParaRPr lang="en-US" sz="900" dirty="0" smtClean="0">
              <a:ea typeface="ＭＳ Ｐゴシック" pitchFamily="1" charset="-128"/>
            </a:endParaRPr>
          </a:p>
          <a:p>
            <a:r>
              <a:rPr lang="en-US" sz="2400" b="1" dirty="0" smtClean="0">
                <a:ea typeface="ＭＳ Ｐゴシック" pitchFamily="1" charset="-128"/>
              </a:rPr>
              <a:t>Class time is sacred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Do not answer cell phones or pages except emergencies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If clinical responsibilities will interfere, please arrange coverage or take this class another time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46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Faculty for sections </a:t>
            </a:r>
            <a:r>
              <a:rPr lang="en-US" sz="3600" dirty="0" smtClean="0">
                <a:ea typeface="ＭＳ Ｐゴシック" pitchFamily="1" charset="-128"/>
              </a:rPr>
              <a:t>2018</a:t>
            </a: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7299" y="1200151"/>
            <a:ext cx="4696409" cy="3394472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Asa</a:t>
            </a:r>
            <a:r>
              <a:rPr lang="en-US" sz="1600" dirty="0" smtClean="0"/>
              <a:t> </a:t>
            </a:r>
            <a:r>
              <a:rPr lang="en-US" sz="1600" dirty="0" err="1" smtClean="0"/>
              <a:t>Clemenzi</a:t>
            </a:r>
            <a:r>
              <a:rPr lang="en-US" sz="1600" dirty="0" smtClean="0"/>
              <a:t>-Allen* (Medicine)</a:t>
            </a:r>
          </a:p>
          <a:p>
            <a:r>
              <a:rPr lang="en-US" sz="1600" dirty="0" smtClean="0"/>
              <a:t>Beth Cohen (Medicine) </a:t>
            </a:r>
            <a:r>
              <a:rPr lang="en-US" sz="1600" dirty="0"/>
              <a:t>– S-</a:t>
            </a:r>
            <a:r>
              <a:rPr lang="en-US" sz="1600" dirty="0" smtClean="0"/>
              <a:t>163</a:t>
            </a:r>
            <a:endParaRPr lang="en-US" sz="1600" dirty="0" smtClean="0"/>
          </a:p>
          <a:p>
            <a:r>
              <a:rPr lang="en-US" sz="1600" dirty="0" smtClean="0"/>
              <a:t>Giuseppe </a:t>
            </a:r>
            <a:r>
              <a:rPr lang="en-US" sz="1600" dirty="0" err="1" smtClean="0"/>
              <a:t>Cullaro</a:t>
            </a:r>
            <a:r>
              <a:rPr lang="en-US" sz="1600" dirty="0" smtClean="0"/>
              <a:t> </a:t>
            </a:r>
            <a:r>
              <a:rPr lang="en-US" sz="1600" dirty="0" smtClean="0"/>
              <a:t>(Medicine) – S-</a:t>
            </a:r>
            <a:r>
              <a:rPr lang="en-US" sz="1600" dirty="0" smtClean="0"/>
              <a:t>172</a:t>
            </a:r>
            <a:endParaRPr lang="en-US" sz="1600" dirty="0" smtClean="0"/>
          </a:p>
          <a:p>
            <a:r>
              <a:rPr lang="en-US" sz="1600" dirty="0" smtClean="0"/>
              <a:t>Felicia Chow (Neurology) </a:t>
            </a:r>
            <a:r>
              <a:rPr lang="en-US" sz="1600" dirty="0" smtClean="0"/>
              <a:t>– S-159</a:t>
            </a:r>
            <a:endParaRPr lang="en-US" sz="1600" dirty="0"/>
          </a:p>
          <a:p>
            <a:r>
              <a:rPr lang="en-US" sz="1600" dirty="0" smtClean="0"/>
              <a:t>Jen Felder (Psychiatry) </a:t>
            </a:r>
            <a:r>
              <a:rPr lang="en-US" sz="1600" dirty="0" smtClean="0"/>
              <a:t>– </a:t>
            </a:r>
            <a:r>
              <a:rPr lang="en-US" sz="1600" dirty="0" smtClean="0"/>
              <a:t>U-506</a:t>
            </a:r>
            <a:endParaRPr lang="en-US" sz="1600" dirty="0" smtClean="0"/>
          </a:p>
          <a:p>
            <a:r>
              <a:rPr lang="en-US" sz="1600" dirty="0" smtClean="0"/>
              <a:t>Sam Goldman (</a:t>
            </a:r>
            <a:r>
              <a:rPr lang="en-US" sz="1600" dirty="0" smtClean="0"/>
              <a:t>Medicine) </a:t>
            </a:r>
            <a:r>
              <a:rPr lang="en-US" sz="1600" dirty="0" smtClean="0"/>
              <a:t>S-176</a:t>
            </a:r>
            <a:endParaRPr lang="en-US" sz="1600" dirty="0" smtClean="0"/>
          </a:p>
          <a:p>
            <a:r>
              <a:rPr lang="en-US" sz="1600" dirty="0" smtClean="0"/>
              <a:t>Diana </a:t>
            </a:r>
            <a:r>
              <a:rPr lang="en-US" sz="1600" dirty="0" err="1" smtClean="0"/>
              <a:t>Kwong</a:t>
            </a:r>
            <a:r>
              <a:rPr lang="en-US" sz="1600" dirty="0" smtClean="0"/>
              <a:t> (</a:t>
            </a:r>
            <a:r>
              <a:rPr lang="en-US" sz="1600" dirty="0" smtClean="0"/>
              <a:t>Medicine) – S-</a:t>
            </a:r>
            <a:r>
              <a:rPr lang="en-US" sz="1600" dirty="0" smtClean="0"/>
              <a:t>174</a:t>
            </a:r>
            <a:endParaRPr lang="en-US" sz="1600" dirty="0" smtClean="0"/>
          </a:p>
          <a:p>
            <a:r>
              <a:rPr lang="en-US" sz="1600" dirty="0" smtClean="0"/>
              <a:t>Brett Ley (Medicine) </a:t>
            </a:r>
            <a:r>
              <a:rPr lang="en-US" sz="1600" dirty="0" smtClean="0"/>
              <a:t>– </a:t>
            </a:r>
            <a:r>
              <a:rPr lang="en-US" sz="1600" dirty="0" smtClean="0"/>
              <a:t>S-180</a:t>
            </a:r>
            <a:endParaRPr lang="en-US" sz="1600" dirty="0" smtClean="0"/>
          </a:p>
          <a:p>
            <a:r>
              <a:rPr lang="en-US" sz="1600" dirty="0" smtClean="0"/>
              <a:t>Kala </a:t>
            </a:r>
            <a:r>
              <a:rPr lang="en-US" sz="1600" dirty="0" smtClean="0"/>
              <a:t>Mehta (Epidemiology) – S-</a:t>
            </a:r>
            <a:r>
              <a:rPr lang="en-US" sz="1600" dirty="0" smtClean="0"/>
              <a:t>168</a:t>
            </a:r>
            <a:endParaRPr lang="en-US" sz="1600" dirty="0" smtClean="0"/>
          </a:p>
          <a:p>
            <a:r>
              <a:rPr lang="en-US" sz="1600" dirty="0" smtClean="0"/>
              <a:t>Amy </a:t>
            </a:r>
            <a:r>
              <a:rPr lang="en-US" sz="1600" dirty="0" err="1" smtClean="0"/>
              <a:t>Padula</a:t>
            </a:r>
            <a:r>
              <a:rPr lang="en-US" sz="1600" dirty="0" smtClean="0"/>
              <a:t> (Obstetrics/Gynecology) – U-456</a:t>
            </a:r>
          </a:p>
          <a:p>
            <a:r>
              <a:rPr lang="en-US" sz="1600" dirty="0" err="1" smtClean="0"/>
              <a:t>Neela</a:t>
            </a:r>
            <a:r>
              <a:rPr lang="en-US" sz="1600" dirty="0" smtClean="0"/>
              <a:t> </a:t>
            </a:r>
            <a:r>
              <a:rPr lang="en-US" sz="1600" dirty="0" err="1" smtClean="0"/>
              <a:t>Penumarthy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en-US" sz="1600" dirty="0" smtClean="0"/>
              <a:t>U-70 (Pediatrics)</a:t>
            </a:r>
            <a:endParaRPr lang="en-US" sz="1600" dirty="0"/>
          </a:p>
          <a:p>
            <a:r>
              <a:rPr lang="en-US" sz="1600" dirty="0" smtClean="0"/>
              <a:t>Dan West (Pediatrics) – U-460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1391" b="-61391"/>
          <a:stretch>
            <a:fillRect/>
          </a:stretch>
        </p:blipFill>
        <p:spPr>
          <a:xfrm>
            <a:off x="4952038" y="1200151"/>
            <a:ext cx="4038600" cy="3394472"/>
          </a:xfrm>
        </p:spPr>
      </p:pic>
      <p:sp>
        <p:nvSpPr>
          <p:cNvPr id="13368" name="TextBox 3"/>
          <p:cNvSpPr txBox="1">
            <a:spLocks noChangeArrowheads="1"/>
          </p:cNvSpPr>
          <p:nvPr/>
        </p:nvSpPr>
        <p:spPr bwMode="auto">
          <a:xfrm>
            <a:off x="838200" y="4686300"/>
            <a:ext cx="647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*</a:t>
            </a:r>
            <a:r>
              <a:rPr lang="en-US" sz="1400" dirty="0" smtClean="0">
                <a:latin typeface="+mn-lt"/>
              </a:rPr>
              <a:t>E-section</a:t>
            </a:r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7559" y="3637448"/>
            <a:ext cx="205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CVP Mural, 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6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coordinators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2" indent="-3175">
              <a:buFontTx/>
              <a:buNone/>
            </a:pPr>
            <a:r>
              <a:rPr lang="en-US" sz="2800" dirty="0" smtClean="0">
                <a:ea typeface="ＭＳ Ｐゴシック" pitchFamily="1" charset="-128"/>
              </a:rPr>
              <a:t>Clair Dunne </a:t>
            </a:r>
            <a:r>
              <a:rPr lang="en-US" sz="2400" u="sng" dirty="0" smtClean="0">
                <a:hlinkClick r:id="rId3"/>
              </a:rPr>
              <a:t>CDunne</a:t>
            </a:r>
            <a:r>
              <a:rPr lang="en-US" sz="2400" u="sng" dirty="0">
                <a:hlinkClick r:id="rId3"/>
              </a:rPr>
              <a:t>@psg.ucsf.edu</a:t>
            </a:r>
            <a:r>
              <a:rPr lang="en-US" sz="2400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  <a:p>
            <a:pPr marL="231775" lvl="2" indent="-3175">
              <a:buFontTx/>
              <a:buNone/>
            </a:pPr>
            <a:r>
              <a:rPr lang="en-US" dirty="0" smtClean="0">
                <a:ea typeface="ＭＳ Ｐゴシック" pitchFamily="1" charset="-128"/>
              </a:rPr>
              <a:t>(Please let her know if your email address changes by sending her an email from the new address)</a:t>
            </a:r>
          </a:p>
          <a:p>
            <a:pPr marL="231775" lvl="2" indent="-3175">
              <a:buFontTx/>
              <a:buNone/>
            </a:pPr>
            <a:endParaRPr lang="en-US" sz="1800" dirty="0">
              <a:ea typeface="ＭＳ Ｐゴシック" pitchFamily="1" charset="-128"/>
            </a:endParaRPr>
          </a:p>
          <a:p>
            <a:pPr marL="231775" lvl="2" indent="-3175">
              <a:buFontTx/>
              <a:buNone/>
            </a:pPr>
            <a:r>
              <a:rPr lang="en-US" sz="2800" dirty="0" smtClean="0">
                <a:ea typeface="ＭＳ Ｐゴシック" pitchFamily="1" charset="-128"/>
              </a:rPr>
              <a:t>Agnes Ng</a:t>
            </a:r>
          </a:p>
        </p:txBody>
      </p:sp>
      <p:pic>
        <p:nvPicPr>
          <p:cNvPr id="8" name="Picture 4" descr="Designing Clinical Rese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13" r="-351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59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"/>
            <a:ext cx="7620000" cy="6286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  <a:ea typeface="ＭＳ Ｐゴシック" pitchFamily="1" charset="-128"/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135"/>
          <a:stretch/>
        </p:blipFill>
        <p:spPr>
          <a:xfrm>
            <a:off x="3619500" y="987552"/>
            <a:ext cx="2667000" cy="33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00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Began &gt; 30 years ago</a:t>
            </a:r>
          </a:p>
          <a:p>
            <a:pPr>
              <a:lnSpc>
                <a:spcPct val="9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Also known as the “</a:t>
            </a:r>
            <a:r>
              <a:rPr lang="en-US" dirty="0" err="1">
                <a:ea typeface="ＭＳ Ｐゴシック" pitchFamily="1" charset="-128"/>
              </a:rPr>
              <a:t>Hulley</a:t>
            </a:r>
            <a:r>
              <a:rPr lang="en-US" dirty="0">
                <a:ea typeface="ＭＳ Ｐゴシック" pitchFamily="1" charset="-128"/>
              </a:rPr>
              <a:t> Course”</a:t>
            </a:r>
          </a:p>
          <a:p>
            <a:pPr>
              <a:lnSpc>
                <a:spcPct val="9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Steve was the leader for the text (DCR) and designed the course, homework, and instructions to section leaders </a:t>
            </a:r>
          </a:p>
          <a:p>
            <a:endParaRPr lang="en-US" dirty="0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-26145" r="-26145"/>
          <a:stretch>
            <a:fillRect/>
          </a:stretch>
        </p:blipFill>
        <p:spPr/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0" y="4594623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Steve </a:t>
            </a:r>
            <a:r>
              <a:rPr lang="en-US" sz="2000" dirty="0" err="1">
                <a:latin typeface="+mn-lt"/>
              </a:rPr>
              <a:t>Hulley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45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08-01 at 8.38.41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48" r="-35848"/>
          <a:stretch>
            <a:fillRect/>
          </a:stretch>
        </p:blipFill>
        <p:spPr/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 1 month”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3" name="Oval 2"/>
          <p:cNvSpPr/>
          <p:nvPr/>
        </p:nvSpPr>
        <p:spPr>
          <a:xfrm>
            <a:off x="5456890" y="1538815"/>
            <a:ext cx="533400" cy="571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08-01 at 8.38.41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48" r="-35848"/>
          <a:stretch>
            <a:fillRect/>
          </a:stretch>
        </p:blipFill>
        <p:spPr/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 1 month”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6" name="Left Arrow 5"/>
          <p:cNvSpPr/>
          <p:nvPr/>
        </p:nvSpPr>
        <p:spPr>
          <a:xfrm>
            <a:off x="5728943" y="1465326"/>
            <a:ext cx="978408" cy="36347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16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01 at 8.4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19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1" charset="-128"/>
              </a:rPr>
              <a:t>DCR-4</a:t>
            </a:r>
            <a:r>
              <a:rPr lang="en-US" sz="2400" dirty="0" smtClean="0">
                <a:ea typeface="ＭＳ Ｐゴシック" pitchFamily="1" charset="-128"/>
              </a:rPr>
              <a:t> includes exercises and answers at the </a:t>
            </a:r>
            <a:r>
              <a:rPr lang="en-US" sz="2400" i="1" dirty="0" smtClean="0">
                <a:ea typeface="ＭＳ Ｐゴシック" pitchFamily="1" charset="-128"/>
              </a:rPr>
              <a:t>end of the book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We recommend jotting down answers before reading ours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Can discuss in section but usually won’ t be turned in</a:t>
            </a:r>
          </a:p>
          <a:p>
            <a:pPr lvl="1">
              <a:lnSpc>
                <a:spcPct val="8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1" charset="-128"/>
              </a:rPr>
              <a:t>Let us know your suggestions for improving the book </a:t>
            </a:r>
          </a:p>
        </p:txBody>
      </p:sp>
      <p:pic>
        <p:nvPicPr>
          <p:cNvPr id="6" name="Picture 4" descr="Designing Clinical Rese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13" r="-351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1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Recommended viewing this week 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“How we know what we know”</a:t>
            </a:r>
          </a:p>
        </p:txBody>
      </p:sp>
      <p:pic>
        <p:nvPicPr>
          <p:cNvPr id="6" name="Content Placeholder 2" descr="Screen Shot 2016-07-31 at 8.58.0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5" b="-5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702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1. Learn about how to design and do clinical research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2. Produce a protocol for a study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3. Help others in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4. Provide feedback on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5. Have a multiplier effect </a:t>
            </a:r>
          </a:p>
        </p:txBody>
      </p:sp>
    </p:spTree>
    <p:extLst>
      <p:ext uri="{BB962C8B-B14F-4D97-AF65-F5344CB8AC3E}">
        <p14:creationId xmlns:p14="http://schemas.microsoft.com/office/powerpoint/2010/main" val="708625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Course ingredients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</a:t>
            </a:r>
            <a:r>
              <a:rPr lang="en-US" sz="2400" dirty="0" smtClean="0">
                <a:ea typeface="ＭＳ Ｐゴシック" pitchFamily="1" charset="-128"/>
              </a:rPr>
              <a:t>1 </a:t>
            </a:r>
            <a:r>
              <a:rPr lang="en-US" sz="2400" dirty="0">
                <a:ea typeface="ＭＳ Ｐゴシック" pitchFamily="1" charset="-128"/>
              </a:rPr>
              <a:t>−</a:t>
            </a:r>
            <a:r>
              <a:rPr lang="en-US" sz="2400" dirty="0" smtClean="0">
                <a:ea typeface="ＭＳ Ｐゴシック" pitchFamily="1" charset="-128"/>
              </a:rPr>
              <a:t>		</a:t>
            </a:r>
            <a:r>
              <a:rPr lang="en-US" sz="2400" b="1" dirty="0" smtClean="0">
                <a:ea typeface="ＭＳ Ｐゴシック" pitchFamily="1" charset="-128"/>
              </a:rPr>
              <a:t>Lectures</a:t>
            </a:r>
            <a:r>
              <a:rPr lang="en-US" sz="2400" dirty="0" smtClean="0">
                <a:ea typeface="ＭＳ Ｐゴシック" pitchFamily="1" charset="-128"/>
              </a:rPr>
              <a:t> (9:00 – 10:15)  	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</a:t>
            </a:r>
            <a:r>
              <a:rPr lang="en-US" sz="2400" dirty="0" smtClean="0">
                <a:ea typeface="ＭＳ Ｐゴシック" pitchFamily="1" charset="-128"/>
              </a:rPr>
              <a:t>22</a:t>
            </a:r>
            <a:r>
              <a:rPr lang="en-US" sz="2400" dirty="0" smtClean="0">
                <a:ea typeface="ＭＳ Ｐゴシック" pitchFamily="1" charset="-128"/>
              </a:rPr>
              <a:t>	* Selected issues from DCR 4 text 			            			and examples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</a:t>
            </a:r>
            <a:r>
              <a:rPr lang="en-US" sz="2400" b="1" dirty="0" smtClean="0">
                <a:ea typeface="ＭＳ Ｐゴシック" pitchFamily="1" charset="-128"/>
              </a:rPr>
              <a:t>Sections</a:t>
            </a:r>
            <a:r>
              <a:rPr lang="en-US" sz="2400" dirty="0" smtClean="0">
                <a:ea typeface="ＭＳ Ｐゴシック" pitchFamily="1" charset="-128"/>
              </a:rPr>
              <a:t> (10:30 – 12:00)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Protocol components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More issues from the text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Helping and getting to know your classmates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23		5-page protocols due 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</a:t>
            </a:r>
            <a:r>
              <a:rPr lang="en-US" sz="2400" dirty="0" smtClean="0">
                <a:ea typeface="ＭＳ Ｐゴシック" pitchFamily="1" charset="-128"/>
              </a:rPr>
              <a:t>27, </a:t>
            </a:r>
            <a:r>
              <a:rPr lang="en-US" sz="2400" dirty="0" smtClean="0">
                <a:ea typeface="ＭＳ Ｐゴシック" pitchFamily="1" charset="-128"/>
              </a:rPr>
              <a:t>TBA		Protocol review sessions</a:t>
            </a:r>
            <a:endParaRPr lang="en-US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dirty="0" smtClean="0">
                <a:ea typeface="ＭＳ Ｐゴシック" pitchFamily="1" charset="-128"/>
              </a:rPr>
              <a:t>			</a:t>
            </a:r>
            <a:r>
              <a:rPr lang="en-US" sz="2400" dirty="0" smtClean="0">
                <a:ea typeface="ＭＳ Ｐゴシック" pitchFamily="1" charset="-128"/>
              </a:rPr>
              <a:t>*</a:t>
            </a:r>
            <a:r>
              <a:rPr lang="en-US" dirty="0" smtClean="0">
                <a:ea typeface="ＭＳ Ｐゴシック" pitchFamily="1" charset="-128"/>
              </a:rPr>
              <a:t>  </a:t>
            </a:r>
            <a:r>
              <a:rPr lang="en-US" sz="2400" dirty="0" smtClean="0">
                <a:ea typeface="ＭＳ Ｐゴシック" pitchFamily="1" charset="-128"/>
              </a:rPr>
              <a:t>In pairs and trios, new faculty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9515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504</Words>
  <Application>Microsoft Macintosh PowerPoint</Application>
  <PresentationFormat>On-screen Show (16:9)</PresentationFormat>
  <Paragraphs>101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Designing clinical research Epi 150.03</vt:lpstr>
      <vt:lpstr>About the course</vt:lpstr>
      <vt:lpstr>Website</vt:lpstr>
      <vt:lpstr>Website</vt:lpstr>
      <vt:lpstr>PowerPoint Presentation</vt:lpstr>
      <vt:lpstr>About the reading</vt:lpstr>
      <vt:lpstr>About the reading</vt:lpstr>
      <vt:lpstr>Course objectives</vt:lpstr>
      <vt:lpstr>Course ingredients</vt:lpstr>
      <vt:lpstr>Grades, attendance, interruptions </vt:lpstr>
      <vt:lpstr>Faculty for sections 2018</vt:lpstr>
      <vt:lpstr>Section assignments</vt:lpstr>
      <vt:lpstr>Course coordinators</vt:lpstr>
      <vt:lpstr>Questions?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Schwartz, Brian</dc:creator>
  <cp:lastModifiedBy>Peter Chin-Hong</cp:lastModifiedBy>
  <cp:revision>462</cp:revision>
  <cp:lastPrinted>2017-08-02T08:32:37Z</cp:lastPrinted>
  <dcterms:created xsi:type="dcterms:W3CDTF">2011-09-05T14:13:10Z</dcterms:created>
  <dcterms:modified xsi:type="dcterms:W3CDTF">2018-08-01T17:37:36Z</dcterms:modified>
</cp:coreProperties>
</file>