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4"/>
  </p:notesMasterIdLst>
  <p:sldIdLst>
    <p:sldId id="257" r:id="rId2"/>
    <p:sldId id="320" r:id="rId3"/>
    <p:sldId id="334" r:id="rId4"/>
    <p:sldId id="267" r:id="rId5"/>
    <p:sldId id="268" r:id="rId6"/>
    <p:sldId id="269" r:id="rId7"/>
    <p:sldId id="270" r:id="rId8"/>
    <p:sldId id="261" r:id="rId9"/>
    <p:sldId id="333" r:id="rId10"/>
    <p:sldId id="382" r:id="rId11"/>
    <p:sldId id="385" r:id="rId12"/>
    <p:sldId id="386" r:id="rId13"/>
    <p:sldId id="367" r:id="rId14"/>
    <p:sldId id="383" r:id="rId15"/>
    <p:sldId id="396" r:id="rId16"/>
    <p:sldId id="394" r:id="rId17"/>
    <p:sldId id="395" r:id="rId18"/>
    <p:sldId id="392" r:id="rId19"/>
    <p:sldId id="402" r:id="rId20"/>
    <p:sldId id="368" r:id="rId21"/>
    <p:sldId id="384" r:id="rId22"/>
    <p:sldId id="365" r:id="rId23"/>
    <p:sldId id="364" r:id="rId24"/>
    <p:sldId id="376" r:id="rId25"/>
    <p:sldId id="397" r:id="rId26"/>
    <p:sldId id="400" r:id="rId27"/>
    <p:sldId id="326" r:id="rId28"/>
    <p:sldId id="325" r:id="rId29"/>
    <p:sldId id="327" r:id="rId30"/>
    <p:sldId id="328" r:id="rId31"/>
    <p:sldId id="336" r:id="rId32"/>
    <p:sldId id="335" r:id="rId33"/>
    <p:sldId id="331" r:id="rId34"/>
    <p:sldId id="387" r:id="rId35"/>
    <p:sldId id="330" r:id="rId36"/>
    <p:sldId id="281" r:id="rId37"/>
    <p:sldId id="338" r:id="rId38"/>
    <p:sldId id="339" r:id="rId39"/>
    <p:sldId id="340" r:id="rId40"/>
    <p:sldId id="341" r:id="rId41"/>
    <p:sldId id="342" r:id="rId42"/>
    <p:sldId id="332" r:id="rId43"/>
    <p:sldId id="337" r:id="rId44"/>
    <p:sldId id="276" r:id="rId45"/>
    <p:sldId id="287" r:id="rId46"/>
    <p:sldId id="289" r:id="rId47"/>
    <p:sldId id="401" r:id="rId48"/>
    <p:sldId id="379" r:id="rId49"/>
    <p:sldId id="378" r:id="rId50"/>
    <p:sldId id="380" r:id="rId51"/>
    <p:sldId id="381" r:id="rId52"/>
    <p:sldId id="39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93"/>
    <p:restoredTop sz="87441"/>
  </p:normalViewPr>
  <p:slideViewPr>
    <p:cSldViewPr snapToGrid="0" snapToObjects="1">
      <p:cViewPr>
        <p:scale>
          <a:sx n="101" d="100"/>
          <a:sy n="101" d="100"/>
        </p:scale>
        <p:origin x="112" y="1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ED1D2-B96D-1C46-93A6-84824090F288}" type="datetimeFigureOut">
              <a:rPr lang="en-US" smtClean="0"/>
              <a:t>1/12/18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F328A-16EF-6444-904D-274E99C0E4E5}" type="slidenum">
              <a:rPr lang="en-US" smtClean="0"/>
              <a:t>‹#›</a:t>
            </a:fld>
            <a:endParaRPr lang="en-US"/>
          </a:p>
        </p:txBody>
      </p:sp>
    </p:spTree>
    <p:extLst>
      <p:ext uri="{BB962C8B-B14F-4D97-AF65-F5344CB8AC3E}">
        <p14:creationId xmlns:p14="http://schemas.microsoft.com/office/powerpoint/2010/main" val="70939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Australia" TargetMode="External"/><Relationship Id="rId4" Type="http://schemas.openxmlformats.org/officeDocument/2006/relationships/hyperlink" Target="http://en.wikipedia.org/wiki/Canada" TargetMode="External"/><Relationship Id="rId5" Type="http://schemas.openxmlformats.org/officeDocument/2006/relationships/hyperlink" Target="http://en.wikipedia.org/wiki/Denmark" TargetMode="External"/><Relationship Id="rId6" Type="http://schemas.openxmlformats.org/officeDocument/2006/relationships/hyperlink" Target="http://en.wikipedia.org/wiki/Lithuania" TargetMode="External"/><Relationship Id="rId7" Type="http://schemas.openxmlformats.org/officeDocument/2006/relationships/hyperlink" Target="http://en.wikipedia.org/wiki/The_Netherlands" TargetMode="External"/><Relationship Id="rId8" Type="http://schemas.openxmlformats.org/officeDocument/2006/relationships/hyperlink" Target="http://en.wikipedia.org/wiki/New_Zealand" TargetMode="External"/><Relationship Id="rId9" Type="http://schemas.openxmlformats.org/officeDocument/2006/relationships/hyperlink" Target="http://en.wikipedia.org/wiki/Sweden" TargetMode="External"/><Relationship Id="rId10" Type="http://schemas.openxmlformats.org/officeDocument/2006/relationships/hyperlink" Target="http://en.wikipedia.org/wiki/United_Kingdom" TargetMode="External"/><Relationship Id="rId11" Type="http://schemas.openxmlformats.org/officeDocument/2006/relationships/hyperlink" Target="http://en.wikipedia.org/wiki/United_States"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FAA793B-A3E8-D74B-B91D-B9315E046BDE}" type="slidenum">
              <a:rPr lang="en-US" altLang="en-US" sz="1200"/>
              <a:pPr/>
              <a:t>1</a:t>
            </a:fld>
            <a:endParaRPr lang="en-US" altLang="en-US" sz="1200"/>
          </a:p>
        </p:txBody>
      </p:sp>
      <p:sp>
        <p:nvSpPr>
          <p:cNvPr id="29698"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pPr>
              <a:defRPr/>
            </a:pPr>
            <a:r>
              <a:rPr lang="en-US" dirty="0" smtClean="0">
                <a:cs typeface="+mn-cs"/>
              </a:rPr>
              <a:t>PMI, PPRN, National Cancer Data Ecosystem – patient-donated data to research</a:t>
            </a:r>
          </a:p>
          <a:p>
            <a:pPr>
              <a:defRPr/>
            </a:pPr>
            <a:r>
              <a:rPr lang="en-US" dirty="0" smtClean="0">
                <a:cs typeface="+mn-cs"/>
              </a:rPr>
              <a:t>Time for a patient-driven health information economy – </a:t>
            </a:r>
            <a:r>
              <a:rPr lang="en-US" dirty="0" err="1" smtClean="0">
                <a:cs typeface="+mn-cs"/>
              </a:rPr>
              <a:t>Mandl</a:t>
            </a:r>
            <a:r>
              <a:rPr lang="en-US" dirty="0" smtClean="0">
                <a:cs typeface="+mn-cs"/>
              </a:rPr>
              <a:t> and </a:t>
            </a:r>
            <a:r>
              <a:rPr lang="en-US" dirty="0" err="1" smtClean="0">
                <a:cs typeface="+mn-cs"/>
              </a:rPr>
              <a:t>Kohane</a:t>
            </a:r>
            <a:r>
              <a:rPr lang="en-US" dirty="0" smtClean="0">
                <a:cs typeface="+mn-cs"/>
              </a:rPr>
              <a:t>, </a:t>
            </a:r>
            <a:r>
              <a:rPr lang="en-US" dirty="0" err="1" smtClean="0">
                <a:cs typeface="+mn-cs"/>
              </a:rPr>
              <a:t>hyperportalosis</a:t>
            </a:r>
            <a:endParaRPr lang="en-US" dirty="0" smtClean="0">
              <a:cs typeface="+mn-cs"/>
            </a:endParaRPr>
          </a:p>
          <a:p>
            <a:pPr>
              <a:defRPr/>
            </a:pPr>
            <a:endParaRPr lang="en-US" dirty="0" smtClean="0">
              <a:cs typeface="+mn-cs"/>
            </a:endParaRPr>
          </a:p>
          <a:p>
            <a:pPr>
              <a:defRPr/>
            </a:pPr>
            <a:r>
              <a:rPr lang="en-US" dirty="0" smtClean="0">
                <a:cs typeface="+mn-cs"/>
              </a:rPr>
              <a:t>Open Notes movement</a:t>
            </a:r>
          </a:p>
          <a:p>
            <a:pPr>
              <a:defRPr/>
            </a:pPr>
            <a:r>
              <a:rPr lang="en-US" dirty="0" smtClean="0">
                <a:cs typeface="+mn-cs"/>
              </a:rPr>
              <a:t>HUGO to synch with </a:t>
            </a:r>
          </a:p>
          <a:p>
            <a:pPr>
              <a:defRPr/>
            </a:pPr>
            <a:r>
              <a:rPr lang="en-US" dirty="0" smtClean="0">
                <a:cs typeface="+mn-cs"/>
              </a:rPr>
              <a:t>Ethan </a:t>
            </a:r>
            <a:r>
              <a:rPr lang="en-US" dirty="0" err="1" smtClean="0">
                <a:cs typeface="+mn-cs"/>
              </a:rPr>
              <a:t>Basch</a:t>
            </a:r>
            <a:r>
              <a:rPr lang="en-US" dirty="0" smtClean="0">
                <a:cs typeface="+mn-cs"/>
              </a:rPr>
              <a:t>, on PROs</a:t>
            </a:r>
          </a:p>
          <a:p>
            <a:pPr>
              <a:defRPr/>
            </a:pPr>
            <a:r>
              <a:rPr lang="en-US" dirty="0" err="1" smtClean="0">
                <a:cs typeface="+mn-cs"/>
              </a:rPr>
              <a:t>Rearchitecting</a:t>
            </a:r>
            <a:r>
              <a:rPr lang="en-US" dirty="0" smtClean="0">
                <a:cs typeface="+mn-cs"/>
              </a:rPr>
              <a:t> clinical </a:t>
            </a:r>
            <a:r>
              <a:rPr lang="en-US" dirty="0" err="1" smtClean="0">
                <a:cs typeface="+mn-cs"/>
              </a:rPr>
              <a:t>researc</a:t>
            </a:r>
            <a:r>
              <a:rPr lang="en-US" dirty="0" smtClean="0">
                <a:cs typeface="+mn-cs"/>
              </a:rPr>
              <a:t> </a:t>
            </a:r>
            <a:r>
              <a:rPr lang="en-US" dirty="0" err="1" smtClean="0">
                <a:cs typeface="+mn-cs"/>
              </a:rPr>
              <a:t>hwith</a:t>
            </a:r>
            <a:r>
              <a:rPr lang="en-US" dirty="0" smtClean="0">
                <a:cs typeface="+mn-cs"/>
              </a:rPr>
              <a:t> people-powered data partnership</a:t>
            </a:r>
          </a:p>
          <a:p>
            <a:pPr>
              <a:defRPr/>
            </a:pPr>
            <a:r>
              <a:rPr lang="en-US" dirty="0" err="1"/>
              <a:t>www.atsdr.cdc.gov</a:t>
            </a:r>
            <a:endParaRPr lang="en-US" dirty="0"/>
          </a:p>
          <a:p>
            <a:pPr>
              <a:defRPr/>
            </a:pPr>
            <a:endParaRPr lang="en-US" dirty="0" smtClean="0">
              <a:cs typeface="+mn-cs"/>
            </a:endParaRPr>
          </a:p>
        </p:txBody>
      </p:sp>
    </p:spTree>
    <p:extLst>
      <p:ext uri="{BB962C8B-B14F-4D97-AF65-F5344CB8AC3E}">
        <p14:creationId xmlns:p14="http://schemas.microsoft.com/office/powerpoint/2010/main" val="117058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14</a:t>
            </a:fld>
            <a:endParaRPr lang="en-US"/>
          </a:p>
        </p:txBody>
      </p:sp>
    </p:spTree>
    <p:extLst>
      <p:ext uri="{BB962C8B-B14F-4D97-AF65-F5344CB8AC3E}">
        <p14:creationId xmlns:p14="http://schemas.microsoft.com/office/powerpoint/2010/main" val="169101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On the black market, the going rate for your social security number is 10 cents. Your credit card number is worth 25 cents. But your electronic medical health record (EHR) could be worth hundreds or even thousands of dollars. https://</a:t>
            </a:r>
            <a:r>
              <a:rPr lang="en-US" sz="1200" b="0" i="0" kern="1200" dirty="0" err="1" smtClean="0">
                <a:solidFill>
                  <a:schemeClr val="tx1"/>
                </a:solidFill>
                <a:effectLst/>
                <a:latin typeface="+mn-lt"/>
                <a:ea typeface="+mn-ea"/>
                <a:cs typeface="+mn-cs"/>
              </a:rPr>
              <a:t>www.forbes.com</a:t>
            </a:r>
            <a:r>
              <a:rPr lang="en-US" sz="1200" b="0" i="0" kern="1200" dirty="0" smtClean="0">
                <a:solidFill>
                  <a:schemeClr val="tx1"/>
                </a:solidFill>
                <a:effectLst/>
                <a:latin typeface="+mn-lt"/>
                <a:ea typeface="+mn-ea"/>
                <a:cs typeface="+mn-cs"/>
              </a:rPr>
              <a:t>/sites/</a:t>
            </a:r>
            <a:r>
              <a:rPr lang="en-US" sz="1200" b="0" i="0" kern="1200" dirty="0" err="1" smtClean="0">
                <a:solidFill>
                  <a:schemeClr val="tx1"/>
                </a:solidFill>
                <a:effectLst/>
                <a:latin typeface="+mn-lt"/>
                <a:ea typeface="+mn-ea"/>
                <a:cs typeface="+mn-cs"/>
              </a:rPr>
              <a:t>mariyayao</a:t>
            </a:r>
            <a:r>
              <a:rPr lang="en-US" sz="1200" b="0" i="0" kern="1200" dirty="0" smtClean="0">
                <a:solidFill>
                  <a:schemeClr val="tx1"/>
                </a:solidFill>
                <a:effectLst/>
                <a:latin typeface="+mn-lt"/>
                <a:ea typeface="+mn-ea"/>
                <a:cs typeface="+mn-cs"/>
              </a:rPr>
              <a:t>/2017/04/14/your-electronic-medical-records-can-be-worth-1000-to-hackers/#4ad6e45d50cf</a:t>
            </a:r>
          </a:p>
          <a:p>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15</a:t>
            </a:fld>
            <a:endParaRPr lang="en-US"/>
          </a:p>
        </p:txBody>
      </p:sp>
    </p:spTree>
    <p:extLst>
      <p:ext uri="{BB962C8B-B14F-4D97-AF65-F5344CB8AC3E}">
        <p14:creationId xmlns:p14="http://schemas.microsoft.com/office/powerpoint/2010/main" val="40793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8EA8D45-C701-104F-A421-2F54E6C5C944}" type="slidenum">
              <a:rPr lang="en-US" altLang="en-US" sz="1200"/>
              <a:pPr/>
              <a:t>16</a:t>
            </a:fld>
            <a:endParaRPr lang="en-US" altLang="en-US" sz="1200"/>
          </a:p>
        </p:txBody>
      </p:sp>
      <p:sp>
        <p:nvSpPr>
          <p:cNvPr id="734210" name="Rectangle 2"/>
          <p:cNvSpPr>
            <a:spLocks noGrp="1" noChangeArrowheads="1"/>
          </p:cNvSpPr>
          <p:nvPr>
            <p:ph type="body" idx="1"/>
          </p:nvPr>
        </p:nvSpPr>
        <p:spPr>
          <a:ln/>
        </p:spPr>
        <p:txBody>
          <a:bodyPr lIns="90487" tIns="44450" rIns="90487" bIns="44450"/>
          <a:lstStyle/>
          <a:p>
            <a:pPr>
              <a:defRPr/>
            </a:pPr>
            <a:r>
              <a:rPr lang="en-US" dirty="0" smtClean="0">
                <a:solidFill>
                  <a:srgbClr val="333333"/>
                </a:solidFill>
                <a:latin typeface="Arial" charset="0"/>
                <a:cs typeface="+mn-cs"/>
              </a:rPr>
              <a:t>Accessing medical info raises </a:t>
            </a:r>
            <a:r>
              <a:rPr lang="en-US" dirty="0" smtClean="0">
                <a:solidFill>
                  <a:srgbClr val="333333"/>
                </a:solidFill>
                <a:latin typeface="Arial" charset="0"/>
                <a:cs typeface="+mn-cs"/>
              </a:rPr>
              <a:t>questions of privacy and security</a:t>
            </a:r>
            <a:r>
              <a:rPr lang="en-US" dirty="0" smtClean="0">
                <a:solidFill>
                  <a:srgbClr val="333333"/>
                </a:solidFill>
                <a:latin typeface="Arial" charset="0"/>
                <a:cs typeface="+mn-cs"/>
              </a:rPr>
              <a:t>.</a:t>
            </a:r>
          </a:p>
          <a:p>
            <a:pPr>
              <a:defRPr/>
            </a:pPr>
            <a:endParaRPr lang="en-US" dirty="0" smtClean="0">
              <a:solidFill>
                <a:srgbClr val="333333"/>
              </a:solidFill>
              <a:latin typeface="Arial" charset="0"/>
              <a:cs typeface="+mn-cs"/>
            </a:endParaRPr>
          </a:p>
          <a:p>
            <a:pPr>
              <a:defRPr/>
            </a:pPr>
            <a:r>
              <a:rPr lang="en-US" dirty="0" smtClean="0">
                <a:solidFill>
                  <a:srgbClr val="333333"/>
                </a:solidFill>
                <a:latin typeface="Arial" charset="0"/>
                <a:cs typeface="+mn-cs"/>
              </a:rPr>
              <a:t>e.g., your bank transactions are secure, but what if NSA can eavesdrop on it? not </a:t>
            </a:r>
            <a:r>
              <a:rPr lang="en-US" dirty="0" smtClean="0">
                <a:solidFill>
                  <a:srgbClr val="333333"/>
                </a:solidFill>
                <a:latin typeface="Arial" charset="0"/>
                <a:cs typeface="+mn-cs"/>
              </a:rPr>
              <a:t>private. Or Uber, or Facebook, or ???</a:t>
            </a:r>
          </a:p>
          <a:p>
            <a:pPr>
              <a:defRPr/>
            </a:pPr>
            <a:endParaRPr lang="en-US" dirty="0" smtClean="0">
              <a:solidFill>
                <a:srgbClr val="333333"/>
              </a:solidFill>
              <a:latin typeface="Arial" charset="0"/>
              <a:cs typeface="+mn-cs"/>
            </a:endParaRPr>
          </a:p>
        </p:txBody>
      </p:sp>
      <p:sp>
        <p:nvSpPr>
          <p:cNvPr id="92163"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128324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No </a:t>
            </a:r>
            <a:r>
              <a:rPr lang="en-US" altLang="en-US" dirty="0">
                <a:ea typeface="ＭＳ Ｐゴシック" charset="-128"/>
              </a:rPr>
              <a:t>one sees my </a:t>
            </a:r>
            <a:r>
              <a:rPr lang="en-US" altLang="en-US" dirty="0" err="1">
                <a:ea typeface="ＭＳ Ｐゴシック" charset="-128"/>
              </a:rPr>
              <a:t>RunKeeper</a:t>
            </a:r>
            <a:r>
              <a:rPr lang="en-US" altLang="en-US" dirty="0">
                <a:ea typeface="ＭＳ Ｐゴシック" charset="-128"/>
              </a:rPr>
              <a:t> log (private). Everyone sees my </a:t>
            </a:r>
            <a:r>
              <a:rPr lang="en-US" altLang="en-US" dirty="0" err="1">
                <a:ea typeface="ＭＳ Ｐゴシック" charset="-128"/>
              </a:rPr>
              <a:t>RunKeeper</a:t>
            </a:r>
            <a:r>
              <a:rPr lang="en-US" altLang="en-US" dirty="0">
                <a:ea typeface="ＭＳ Ｐゴシック" charset="-128"/>
              </a:rPr>
              <a:t> log but they don't know it's me. My </a:t>
            </a:r>
            <a:r>
              <a:rPr lang="en-US" altLang="en-US" dirty="0" err="1">
                <a:ea typeface="ＭＳ Ｐゴシック" charset="-128"/>
              </a:rPr>
              <a:t>RunKeeper</a:t>
            </a:r>
            <a:r>
              <a:rPr lang="en-US" altLang="en-US" dirty="0">
                <a:ea typeface="ＭＳ Ｐゴシック" charset="-128"/>
              </a:rPr>
              <a:t> log is not private but is </a:t>
            </a:r>
            <a:r>
              <a:rPr lang="en-US" altLang="en-US" dirty="0" smtClean="0">
                <a:ea typeface="ＭＳ Ｐゴシック" charset="-128"/>
              </a:rPr>
              <a:t>anonymous.</a:t>
            </a:r>
            <a:endParaRPr lang="en-US" altLang="en-US" dirty="0">
              <a:ea typeface="ＭＳ Ｐゴシック" charset="-128"/>
            </a:endParaRPr>
          </a:p>
        </p:txBody>
      </p:sp>
      <p:sp>
        <p:nvSpPr>
          <p:cNvPr id="942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D64BBDA7-CF65-4D44-BA10-171A033A45BC}" type="slidenum">
              <a:rPr lang="en-US" altLang="en-US" sz="1200"/>
              <a:pPr/>
              <a:t>17</a:t>
            </a:fld>
            <a:endParaRPr lang="en-US" altLang="en-US" sz="1200"/>
          </a:p>
        </p:txBody>
      </p:sp>
    </p:spTree>
    <p:extLst>
      <p:ext uri="{BB962C8B-B14F-4D97-AF65-F5344CB8AC3E}">
        <p14:creationId xmlns:p14="http://schemas.microsoft.com/office/powerpoint/2010/main" val="192242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962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9D8D201-C553-F441-A889-15A0C52A2942}" type="slidenum">
              <a:rPr lang="en-US" altLang="en-US" sz="1200"/>
              <a:pPr/>
              <a:t>18</a:t>
            </a:fld>
            <a:endParaRPr lang="en-US" altLang="en-US" sz="1200"/>
          </a:p>
        </p:txBody>
      </p:sp>
    </p:spTree>
    <p:extLst>
      <p:ext uri="{BB962C8B-B14F-4D97-AF65-F5344CB8AC3E}">
        <p14:creationId xmlns:p14="http://schemas.microsoft.com/office/powerpoint/2010/main" val="1004577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19</a:t>
            </a:fld>
            <a:endParaRPr lang="en-US"/>
          </a:p>
        </p:txBody>
      </p:sp>
    </p:spTree>
    <p:extLst>
      <p:ext uri="{BB962C8B-B14F-4D97-AF65-F5344CB8AC3E}">
        <p14:creationId xmlns:p14="http://schemas.microsoft.com/office/powerpoint/2010/main" val="108971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Jennifer Clarke for sensei training</a:t>
            </a:r>
          </a:p>
        </p:txBody>
      </p:sp>
      <p:sp>
        <p:nvSpPr>
          <p:cNvPr id="634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584C59E-8E80-4B4B-AD97-ADDD45E3AE56}" type="slidenum">
              <a:rPr lang="en-US" altLang="en-US" sz="1200"/>
              <a:pPr/>
              <a:t>22</a:t>
            </a:fld>
            <a:endParaRPr lang="en-US" altLang="en-US" sz="1200"/>
          </a:p>
        </p:txBody>
      </p:sp>
    </p:spTree>
    <p:extLst>
      <p:ext uri="{BB962C8B-B14F-4D97-AF65-F5344CB8AC3E}">
        <p14:creationId xmlns:p14="http://schemas.microsoft.com/office/powerpoint/2010/main" val="122388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Autofeed</a:t>
            </a:r>
            <a:r>
              <a:rPr lang="en-US" dirty="0" smtClean="0"/>
              <a:t> nightly or weekly to i2b2</a:t>
            </a:r>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23</a:t>
            </a:fld>
            <a:endParaRPr lang="en-US"/>
          </a:p>
        </p:txBody>
      </p:sp>
    </p:spTree>
    <p:extLst>
      <p:ext uri="{BB962C8B-B14F-4D97-AF65-F5344CB8AC3E}">
        <p14:creationId xmlns:p14="http://schemas.microsoft.com/office/powerpoint/2010/main" val="146716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BD0AEE6-5963-924B-99F7-BFDB06EDFAF1}" type="slidenum">
              <a:rPr lang="en-US" altLang="en-US" sz="1200"/>
              <a:pPr/>
              <a:t>26</a:t>
            </a:fld>
            <a:endParaRPr lang="en-US" altLang="en-US" sz="1200"/>
          </a:p>
        </p:txBody>
      </p:sp>
      <p:sp>
        <p:nvSpPr>
          <p:cNvPr id="33794"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097522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27F09B7-4B35-414F-8A0A-09878A00DC44}" type="slidenum">
              <a:rPr lang="en-US" altLang="en-US" sz="1200"/>
              <a:pPr/>
              <a:t>27</a:t>
            </a:fld>
            <a:endParaRPr lang="en-US" altLang="en-US" sz="1200"/>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ea typeface="ＭＳ Ｐゴシック" charset="-128"/>
            </a:endParaRPr>
          </a:p>
          <a:p>
            <a:r>
              <a:rPr lang="en-US" altLang="en-US">
                <a:ea typeface="ＭＳ Ｐゴシック" charset="-128"/>
              </a:rPr>
              <a:t>focus today on representing and storing data in computers, you need to know some standard ways for doing this and what their strengths and weaknesses are. later lecture discuss a little about  how computers manipulate or </a:t>
            </a:r>
            <a:r>
              <a:rPr lang="ja-JP" altLang="en-US">
                <a:latin typeface="Arial" charset="0"/>
                <a:ea typeface="ＭＳ Ｐゴシック" charset="-128"/>
              </a:rPr>
              <a:t>“</a:t>
            </a:r>
            <a:r>
              <a:rPr lang="en-US" altLang="ja-JP">
                <a:ea typeface="ＭＳ Ｐゴシック" charset="-128"/>
              </a:rPr>
              <a:t>reason</a:t>
            </a:r>
            <a:r>
              <a:rPr lang="ja-JP" altLang="en-US">
                <a:latin typeface="Arial" charset="0"/>
                <a:ea typeface="ＭＳ Ｐゴシック" charset="-128"/>
              </a:rPr>
              <a:t>”</a:t>
            </a:r>
            <a:r>
              <a:rPr lang="en-US" altLang="ja-JP">
                <a:ea typeface="ＭＳ Ｐゴシック" charset="-128"/>
              </a:rPr>
              <a:t> about data </a:t>
            </a:r>
          </a:p>
          <a:p>
            <a:endParaRPr lang="en-US" altLang="en-US">
              <a:ea typeface="ＭＳ Ｐゴシック" charset="-128"/>
            </a:endParaRPr>
          </a:p>
          <a:p>
            <a:r>
              <a:rPr lang="en-US" altLang="en-US">
                <a:ea typeface="ＭＳ Ｐゴシック" charset="-128"/>
              </a:rPr>
              <a:t>Key point is that Lots of things we take for granted that must be clearly specified for computers;</a:t>
            </a:r>
          </a:p>
          <a:p>
            <a:endParaRPr lang="en-US" altLang="en-US">
              <a:ea typeface="ＭＳ Ｐゴシック" charset="-128"/>
            </a:endParaRPr>
          </a:p>
        </p:txBody>
      </p:sp>
    </p:spTree>
    <p:extLst>
      <p:ext uri="{BB962C8B-B14F-4D97-AF65-F5344CB8AC3E}">
        <p14:creationId xmlns:p14="http://schemas.microsoft.com/office/powerpoint/2010/main" val="149379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BD0AEE6-5963-924B-99F7-BFDB06EDFAF1}" type="slidenum">
              <a:rPr lang="en-US" altLang="en-US" sz="1200"/>
              <a:pPr/>
              <a:t>3</a:t>
            </a:fld>
            <a:endParaRPr lang="en-US" altLang="en-US" sz="1200"/>
          </a:p>
        </p:txBody>
      </p:sp>
      <p:sp>
        <p:nvSpPr>
          <p:cNvPr id="33794"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98377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66AFE1E-CF90-1741-A988-11EB298CB7B7}" type="slidenum">
              <a:rPr lang="en-US" altLang="en-US" sz="1200"/>
              <a:pPr/>
              <a:t>28</a:t>
            </a:fld>
            <a:endParaRPr lang="en-US" altLang="en-US" sz="1200"/>
          </a:p>
        </p:txBody>
      </p:sp>
      <p:sp>
        <p:nvSpPr>
          <p:cNvPr id="80898" name="Rectangle 2"/>
          <p:cNvSpPr>
            <a:spLocks noGrp="1" noRot="1" noChangeAspect="1" noChangeArrowheads="1" noTextEdit="1"/>
          </p:cNvSpPr>
          <p:nvPr>
            <p:ph type="sldImg"/>
          </p:nvPr>
        </p:nvSpPr>
        <p:spPr>
          <a:solidFill>
            <a:srgbClr val="FFFFFF"/>
          </a:solidFill>
          <a:ln/>
        </p:spPr>
      </p:sp>
      <p:sp>
        <p:nvSpPr>
          <p:cNvPr id="65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333448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C9BC506-27B2-B147-833A-EFA061971B91}" type="slidenum">
              <a:rPr lang="en-US" altLang="en-US" sz="1200"/>
              <a:pPr/>
              <a:t>29</a:t>
            </a:fld>
            <a:endParaRPr lang="en-US" altLang="en-US" sz="1200"/>
          </a:p>
        </p:txBody>
      </p:sp>
      <p:sp>
        <p:nvSpPr>
          <p:cNvPr id="84994" name="Rectangle 2"/>
          <p:cNvSpPr>
            <a:spLocks noGrp="1" noRot="1" noChangeAspect="1" noChangeArrowheads="1" noTextEdit="1"/>
          </p:cNvSpPr>
          <p:nvPr>
            <p:ph type="sldImg"/>
          </p:nvPr>
        </p:nvSpPr>
        <p:spPr>
          <a:solidFill>
            <a:srgbClr val="FFFFFF"/>
          </a:solidFill>
          <a:ln/>
        </p:spPr>
      </p:sp>
      <p:sp>
        <p:nvSpPr>
          <p:cNvPr id="636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6918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FDE6562-C275-1D48-9C00-D71C38E3DBBE}" type="slidenum">
              <a:rPr lang="en-US" altLang="en-US" sz="1200"/>
              <a:pPr/>
              <a:t>30</a:t>
            </a:fld>
            <a:endParaRPr lang="en-US" altLang="en-US" sz="1200"/>
          </a:p>
        </p:txBody>
      </p:sp>
      <p:sp>
        <p:nvSpPr>
          <p:cNvPr id="87042" name="Rectangle 2"/>
          <p:cNvSpPr>
            <a:spLocks noGrp="1" noRot="1" noChangeAspect="1" noChangeArrowheads="1" noTextEdit="1"/>
          </p:cNvSpPr>
          <p:nvPr>
            <p:ph type="sldImg"/>
          </p:nvPr>
        </p:nvSpPr>
        <p:spPr>
          <a:solidFill>
            <a:srgbClr val="FFFFFF"/>
          </a:solidFill>
          <a:ln/>
        </p:spPr>
      </p:sp>
      <p:sp>
        <p:nvSpPr>
          <p:cNvPr id="6389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69284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D8AB7ED-35AA-3B42-8BDA-26B5EC7FBB33}" type="slidenum">
              <a:rPr lang="en-US" altLang="en-US" sz="1200"/>
              <a:pPr/>
              <a:t>31</a:t>
            </a:fld>
            <a:endParaRPr lang="en-US" alt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how much you can say, what you</a:t>
            </a:r>
            <a:r>
              <a:rPr lang="ja-JP" altLang="en-US">
                <a:latin typeface="Arial" charset="0"/>
                <a:ea typeface="ＭＳ Ｐゴシック" charset="-128"/>
              </a:rPr>
              <a:t>’</a:t>
            </a:r>
            <a:r>
              <a:rPr lang="en-US" altLang="ja-JP">
                <a:ea typeface="ＭＳ Ｐゴシック" charset="-128"/>
              </a:rPr>
              <a:t>re not allowed to say</a:t>
            </a:r>
          </a:p>
          <a:p>
            <a:r>
              <a:rPr lang="en-US" altLang="en-US">
                <a:ea typeface="ＭＳ Ｐゴシック" charset="-128"/>
              </a:rPr>
              <a:t>Like a language</a:t>
            </a:r>
          </a:p>
        </p:txBody>
      </p:sp>
    </p:spTree>
    <p:extLst>
      <p:ext uri="{BB962C8B-B14F-4D97-AF65-F5344CB8AC3E}">
        <p14:creationId xmlns:p14="http://schemas.microsoft.com/office/powerpoint/2010/main" val="91466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D2283884-A00C-394F-992F-5A693000C5DC}" type="slidenum">
              <a:rPr lang="en-US" altLang="en-US" sz="1200"/>
              <a:pPr/>
              <a:t>32</a:t>
            </a:fld>
            <a:endParaRPr lang="en-US" altLang="en-US" sz="1200"/>
          </a:p>
        </p:txBody>
      </p:sp>
      <p:sp>
        <p:nvSpPr>
          <p:cNvPr id="4710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pPr>
              <a:defRPr/>
            </a:pPr>
            <a:r>
              <a:rPr lang="en-US" dirty="0" smtClean="0">
                <a:cs typeface="+mn-cs"/>
              </a:rPr>
              <a:t>SNOMED-RT is emerging de facto standard</a:t>
            </a:r>
          </a:p>
          <a:p>
            <a:pPr>
              <a:defRPr/>
            </a:pPr>
            <a:r>
              <a:rPr lang="en-US" dirty="0" smtClean="0">
                <a:cs typeface="+mn-cs"/>
              </a:rPr>
              <a:t>http://</a:t>
            </a:r>
            <a:r>
              <a:rPr lang="en-US" dirty="0" err="1" smtClean="0">
                <a:cs typeface="+mn-cs"/>
              </a:rPr>
              <a:t>jama.jamanetwork.com</a:t>
            </a:r>
            <a:r>
              <a:rPr lang="en-US" dirty="0" smtClean="0">
                <a:cs typeface="+mn-cs"/>
              </a:rPr>
              <a:t>/</a:t>
            </a:r>
            <a:r>
              <a:rPr lang="en-US" dirty="0" err="1" smtClean="0">
                <a:cs typeface="+mn-cs"/>
              </a:rPr>
              <a:t>article.aspx?articleID</a:t>
            </a:r>
            <a:r>
              <a:rPr lang="en-US" dirty="0" smtClean="0">
                <a:cs typeface="+mn-cs"/>
              </a:rPr>
              <a:t>=1656312&amp;utm_source=Silverchair%20Information%20Systems&amp;utm_medium=</a:t>
            </a:r>
            <a:r>
              <a:rPr lang="en-US" dirty="0" err="1" smtClean="0">
                <a:cs typeface="+mn-cs"/>
              </a:rPr>
              <a:t>email&amp;utm_campaign</a:t>
            </a:r>
            <a:r>
              <a:rPr lang="en-US" smtClean="0">
                <a:cs typeface="+mn-cs"/>
              </a:rPr>
              <a:t>=JAMA%3AOnlineFirst02%2F25%2F2013</a:t>
            </a:r>
          </a:p>
        </p:txBody>
      </p:sp>
    </p:spTree>
    <p:extLst>
      <p:ext uri="{BB962C8B-B14F-4D97-AF65-F5344CB8AC3E}">
        <p14:creationId xmlns:p14="http://schemas.microsoft.com/office/powerpoint/2010/main" val="17121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BA64F48-19B5-4F42-BA7D-F23FF2A586B5}" type="slidenum">
              <a:rPr lang="en-US" altLang="en-US" sz="1200"/>
              <a:pPr/>
              <a:t>33</a:t>
            </a:fld>
            <a:endParaRPr lang="en-US" altLang="en-US" sz="1200"/>
          </a:p>
        </p:txBody>
      </p:sp>
      <p:sp>
        <p:nvSpPr>
          <p:cNvPr id="92162" name="Rectangle 2"/>
          <p:cNvSpPr>
            <a:spLocks noGrp="1" noRot="1" noChangeAspect="1" noChangeArrowheads="1" noTextEdit="1"/>
          </p:cNvSpPr>
          <p:nvPr>
            <p:ph type="sldImg"/>
          </p:nvPr>
        </p:nvSpPr>
        <p:spPr>
          <a:solidFill>
            <a:srgbClr val="FFFFFF"/>
          </a:solidFill>
          <a:ln/>
        </p:spPr>
      </p:sp>
      <p:sp>
        <p:nvSpPr>
          <p:cNvPr id="659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mtClean="0">
                <a:cs typeface="+mn-cs"/>
              </a:rPr>
              <a:t>http://icd9cm.chrisendres.com/index.php?action=child&amp;recordid=2851</a:t>
            </a:r>
          </a:p>
        </p:txBody>
      </p:sp>
    </p:spTree>
    <p:extLst>
      <p:ext uri="{BB962C8B-B14F-4D97-AF65-F5344CB8AC3E}">
        <p14:creationId xmlns:p14="http://schemas.microsoft.com/office/powerpoint/2010/main" val="538286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BA64F48-19B5-4F42-BA7D-F23FF2A586B5}" type="slidenum">
              <a:rPr lang="en-US" altLang="en-US" sz="1200"/>
              <a:pPr/>
              <a:t>34</a:t>
            </a:fld>
            <a:endParaRPr lang="en-US" altLang="en-US" sz="1200"/>
          </a:p>
        </p:txBody>
      </p:sp>
      <p:sp>
        <p:nvSpPr>
          <p:cNvPr id="92162" name="Rectangle 2"/>
          <p:cNvSpPr>
            <a:spLocks noGrp="1" noRot="1" noChangeAspect="1" noChangeArrowheads="1" noTextEdit="1"/>
          </p:cNvSpPr>
          <p:nvPr>
            <p:ph type="sldImg"/>
          </p:nvPr>
        </p:nvSpPr>
        <p:spPr>
          <a:solidFill>
            <a:srgbClr val="FFFFFF"/>
          </a:solidFill>
          <a:ln/>
        </p:spPr>
      </p:sp>
      <p:sp>
        <p:nvSpPr>
          <p:cNvPr id="659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mtClean="0">
                <a:cs typeface="+mn-cs"/>
              </a:rPr>
              <a:t>http://icd9cm.chrisendres.com/index.php?action=child&amp;recordid=2851</a:t>
            </a:r>
          </a:p>
        </p:txBody>
      </p:sp>
    </p:spTree>
    <p:extLst>
      <p:ext uri="{BB962C8B-B14F-4D97-AF65-F5344CB8AC3E}">
        <p14:creationId xmlns:p14="http://schemas.microsoft.com/office/powerpoint/2010/main" val="121385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6D736F7-CF82-A54E-8AE5-30740CBB8383}" type="slidenum">
              <a:rPr lang="en-US" altLang="en-US" sz="1200"/>
              <a:pPr/>
              <a:t>36</a:t>
            </a:fld>
            <a:endParaRPr lang="en-US" alt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ea typeface="ＭＳ Ｐゴシック" charset="-128"/>
              </a:rPr>
              <a:t>to </a:t>
            </a:r>
            <a:r>
              <a:rPr lang="ja-JP" altLang="en-US" sz="1400">
                <a:solidFill>
                  <a:srgbClr val="000000"/>
                </a:solidFill>
                <a:latin typeface="Arial" charset="0"/>
                <a:ea typeface="ＭＳ Ｐゴシック" charset="-128"/>
              </a:rPr>
              <a:t>“</a:t>
            </a:r>
            <a:r>
              <a:rPr lang="en-US" altLang="ja-JP" sz="1400">
                <a:solidFill>
                  <a:srgbClr val="000000"/>
                </a:solidFill>
                <a:ea typeface="ＭＳ Ｐゴシック" charset="-128"/>
              </a:rPr>
              <a:t>help structure and computerize the medical record, reducing the variability in the way data is captured, encoded and used for clinical care of patients and medical research.</a:t>
            </a:r>
            <a:r>
              <a:rPr lang="ja-JP" altLang="en-US" sz="1400">
                <a:solidFill>
                  <a:srgbClr val="000000"/>
                </a:solidFill>
                <a:latin typeface="Arial" charset="0"/>
                <a:ea typeface="ＭＳ Ｐゴシック" charset="-128"/>
              </a:rPr>
              <a:t>”</a:t>
            </a:r>
            <a:endParaRPr lang="en-US" altLang="en-US" sz="1400">
              <a:solidFill>
                <a:srgbClr val="000000"/>
              </a:solidFill>
              <a:ea typeface="ＭＳ Ｐゴシック" charset="-128"/>
            </a:endParaRPr>
          </a:p>
        </p:txBody>
      </p:sp>
    </p:spTree>
    <p:extLst>
      <p:ext uri="{BB962C8B-B14F-4D97-AF65-F5344CB8AC3E}">
        <p14:creationId xmlns:p14="http://schemas.microsoft.com/office/powerpoint/2010/main" val="1890307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C7051DB-E355-5E4F-B900-65DAFBF5AA40}" type="slidenum">
              <a:rPr lang="en-US" altLang="en-US" sz="1200"/>
              <a:pPr/>
              <a:t>37</a:t>
            </a:fld>
            <a:endParaRPr lang="en-US" altLang="en-US" sz="1200"/>
          </a:p>
        </p:txBody>
      </p:sp>
      <p:sp>
        <p:nvSpPr>
          <p:cNvPr id="552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pPr>
              <a:defRPr/>
            </a:pPr>
            <a:r>
              <a:rPr lang="en-US" sz="1300" dirty="0" smtClean="0">
                <a:solidFill>
                  <a:srgbClr val="000000"/>
                </a:solidFill>
                <a:latin typeface="Lucida Grande" charset="0"/>
                <a:cs typeface="+mn-cs"/>
              </a:rPr>
              <a:t>Chiang MF, Casper DS, </a:t>
            </a:r>
            <a:r>
              <a:rPr lang="en-US" sz="1300" dirty="0" err="1" smtClean="0">
                <a:solidFill>
                  <a:srgbClr val="000000"/>
                </a:solidFill>
                <a:latin typeface="Lucida Grande" charset="0"/>
                <a:cs typeface="+mn-cs"/>
              </a:rPr>
              <a:t>Cimino</a:t>
            </a:r>
            <a:r>
              <a:rPr lang="en-US" sz="1300" dirty="0" smtClean="0">
                <a:solidFill>
                  <a:srgbClr val="000000"/>
                </a:solidFill>
                <a:latin typeface="Lucida Grande" charset="0"/>
                <a:cs typeface="+mn-cs"/>
              </a:rPr>
              <a:t> JJ, </a:t>
            </a:r>
            <a:r>
              <a:rPr lang="en-US" sz="1300" dirty="0" err="1" smtClean="0">
                <a:solidFill>
                  <a:srgbClr val="000000"/>
                </a:solidFill>
                <a:latin typeface="Lucida Grande" charset="0"/>
                <a:cs typeface="+mn-cs"/>
              </a:rPr>
              <a:t>Starren</a:t>
            </a:r>
            <a:r>
              <a:rPr lang="en-US" sz="1300" dirty="0" smtClean="0">
                <a:solidFill>
                  <a:srgbClr val="000000"/>
                </a:solidFill>
                <a:latin typeface="Lucida Grande" charset="0"/>
                <a:cs typeface="+mn-cs"/>
              </a:rPr>
              <a:t> J. 	Related Articles, Links</a:t>
            </a:r>
          </a:p>
          <a:p>
            <a:pPr>
              <a:defRPr/>
            </a:pPr>
            <a:r>
              <a:rPr lang="en-US" sz="1300" dirty="0" smtClean="0">
                <a:solidFill>
                  <a:srgbClr val="000000"/>
                </a:solidFill>
                <a:latin typeface="Lucida Grande" charset="0"/>
                <a:cs typeface="+mn-cs"/>
              </a:rPr>
              <a:t>Abstract 	Representation of ophthalmology concepts by electronic systems: adequacy of controlled medical terminologies.</a:t>
            </a:r>
          </a:p>
          <a:p>
            <a:pPr>
              <a:defRPr/>
            </a:pPr>
            <a:r>
              <a:rPr lang="en-US" sz="1300" dirty="0" smtClean="0">
                <a:solidFill>
                  <a:srgbClr val="000000"/>
                </a:solidFill>
                <a:latin typeface="Lucida Grande" charset="0"/>
                <a:cs typeface="+mn-cs"/>
              </a:rPr>
              <a:t>Ophthalmology. 2005 Feb;112(2):175-83. </a:t>
            </a:r>
          </a:p>
          <a:p>
            <a:pPr>
              <a:defRPr/>
            </a:pPr>
            <a:endParaRPr lang="en-US" sz="1300" dirty="0" smtClean="0">
              <a:solidFill>
                <a:srgbClr val="000000"/>
              </a:solidFill>
              <a:latin typeface="Lucida Grande" charset="0"/>
              <a:cs typeface="+mn-cs"/>
            </a:endParaRPr>
          </a:p>
          <a:p>
            <a:pPr>
              <a:defRPr/>
            </a:pPr>
            <a:r>
              <a:rPr lang="en-US" dirty="0" smtClean="0">
                <a:latin typeface="Helvetica" charset="0"/>
                <a:cs typeface="+mn-cs"/>
              </a:rPr>
              <a:t> </a:t>
            </a:r>
            <a:r>
              <a:rPr lang="en-US" dirty="0" smtClean="0">
                <a:solidFill>
                  <a:srgbClr val="533A93"/>
                </a:solidFill>
                <a:latin typeface="Helvetica" charset="0"/>
                <a:cs typeface="+mn-cs"/>
                <a:hlinkClick r:id="rId3"/>
              </a:rPr>
              <a:t>Australia</a:t>
            </a:r>
            <a:r>
              <a:rPr lang="en-US" dirty="0" smtClean="0">
                <a:latin typeface="Helvetica" charset="0"/>
                <a:cs typeface="+mn-cs"/>
              </a:rPr>
              <a:t>, </a:t>
            </a:r>
            <a:r>
              <a:rPr lang="en-US" dirty="0" smtClean="0">
                <a:solidFill>
                  <a:srgbClr val="0C2FB4"/>
                </a:solidFill>
                <a:latin typeface="Helvetica" charset="0"/>
                <a:cs typeface="+mn-cs"/>
                <a:hlinkClick r:id="rId4"/>
              </a:rPr>
              <a:t>Canada</a:t>
            </a:r>
            <a:r>
              <a:rPr lang="en-US" dirty="0" smtClean="0">
                <a:latin typeface="Helvetica" charset="0"/>
                <a:cs typeface="+mn-cs"/>
              </a:rPr>
              <a:t>, </a:t>
            </a:r>
            <a:r>
              <a:rPr lang="en-US" dirty="0" smtClean="0">
                <a:solidFill>
                  <a:srgbClr val="0C2FB4"/>
                </a:solidFill>
                <a:latin typeface="Helvetica" charset="0"/>
                <a:cs typeface="+mn-cs"/>
                <a:hlinkClick r:id="rId5"/>
              </a:rPr>
              <a:t>Denmark</a:t>
            </a:r>
            <a:r>
              <a:rPr lang="en-US" dirty="0" smtClean="0">
                <a:latin typeface="Helvetica" charset="0"/>
                <a:cs typeface="+mn-cs"/>
              </a:rPr>
              <a:t>, </a:t>
            </a:r>
            <a:r>
              <a:rPr lang="en-US" dirty="0" smtClean="0">
                <a:solidFill>
                  <a:srgbClr val="0C2FB4"/>
                </a:solidFill>
                <a:latin typeface="Helvetica" charset="0"/>
                <a:cs typeface="+mn-cs"/>
                <a:hlinkClick r:id="rId6"/>
              </a:rPr>
              <a:t>Lithuania</a:t>
            </a:r>
            <a:r>
              <a:rPr lang="en-US" dirty="0" smtClean="0">
                <a:latin typeface="Helvetica" charset="0"/>
                <a:cs typeface="+mn-cs"/>
              </a:rPr>
              <a:t>, </a:t>
            </a:r>
            <a:r>
              <a:rPr lang="en-US" dirty="0" smtClean="0">
                <a:solidFill>
                  <a:srgbClr val="0C2FB4"/>
                </a:solidFill>
                <a:latin typeface="Helvetica" charset="0"/>
                <a:cs typeface="+mn-cs"/>
                <a:hlinkClick r:id="rId7"/>
              </a:rPr>
              <a:t>The Netherlands</a:t>
            </a:r>
            <a:r>
              <a:rPr lang="en-US" dirty="0" smtClean="0">
                <a:latin typeface="Helvetica" charset="0"/>
                <a:cs typeface="+mn-cs"/>
              </a:rPr>
              <a:t>, </a:t>
            </a:r>
            <a:r>
              <a:rPr lang="en-US" dirty="0" smtClean="0">
                <a:solidFill>
                  <a:srgbClr val="0C2FB4"/>
                </a:solidFill>
                <a:latin typeface="Helvetica" charset="0"/>
                <a:cs typeface="+mn-cs"/>
                <a:hlinkClick r:id="rId8"/>
              </a:rPr>
              <a:t>New Zealand</a:t>
            </a:r>
            <a:r>
              <a:rPr lang="en-US" dirty="0" smtClean="0">
                <a:latin typeface="Helvetica" charset="0"/>
                <a:cs typeface="+mn-cs"/>
              </a:rPr>
              <a:t>, </a:t>
            </a:r>
            <a:r>
              <a:rPr lang="en-US" dirty="0" smtClean="0">
                <a:solidFill>
                  <a:srgbClr val="0C2FB4"/>
                </a:solidFill>
                <a:latin typeface="Helvetica" charset="0"/>
                <a:cs typeface="+mn-cs"/>
                <a:hlinkClick r:id="rId9"/>
              </a:rPr>
              <a:t>Sweden</a:t>
            </a:r>
            <a:r>
              <a:rPr lang="en-US" dirty="0" smtClean="0">
                <a:latin typeface="Helvetica" charset="0"/>
                <a:cs typeface="+mn-cs"/>
              </a:rPr>
              <a:t>, the </a:t>
            </a:r>
            <a:r>
              <a:rPr lang="en-US" dirty="0" smtClean="0">
                <a:solidFill>
                  <a:srgbClr val="0C2FB4"/>
                </a:solidFill>
                <a:latin typeface="Helvetica" charset="0"/>
                <a:cs typeface="+mn-cs"/>
                <a:hlinkClick r:id="rId10"/>
              </a:rPr>
              <a:t>United Kingdom</a:t>
            </a:r>
            <a:r>
              <a:rPr lang="en-US" dirty="0" smtClean="0">
                <a:latin typeface="Helvetica" charset="0"/>
                <a:cs typeface="+mn-cs"/>
              </a:rPr>
              <a:t>, and the </a:t>
            </a:r>
            <a:r>
              <a:rPr lang="en-US" u="sng" dirty="0" smtClean="0">
                <a:solidFill>
                  <a:srgbClr val="0C2FB4"/>
                </a:solidFill>
                <a:latin typeface="Helvetica" charset="0"/>
                <a:cs typeface="+mn-cs"/>
                <a:hlinkClick r:id="rId11"/>
              </a:rPr>
              <a:t>United States</a:t>
            </a:r>
            <a:endParaRPr lang="en-US" sz="1300" dirty="0" smtClean="0">
              <a:solidFill>
                <a:srgbClr val="000000"/>
              </a:solidFill>
              <a:latin typeface="Lucida Grande" charset="0"/>
              <a:cs typeface="+mn-cs"/>
            </a:endParaRPr>
          </a:p>
          <a:p>
            <a:pPr>
              <a:defRPr/>
            </a:pPr>
            <a:endParaRPr lang="en-US" sz="1300" dirty="0" smtClean="0">
              <a:solidFill>
                <a:srgbClr val="000000"/>
              </a:solidFill>
              <a:latin typeface="Lucida Grande" charset="0"/>
              <a:cs typeface="+mn-cs"/>
            </a:endParaRPr>
          </a:p>
          <a:p>
            <a:pPr>
              <a:defRPr/>
            </a:pPr>
            <a:r>
              <a:rPr lang="en-US" sz="1300" dirty="0" smtClean="0">
                <a:solidFill>
                  <a:srgbClr val="000000"/>
                </a:solidFill>
                <a:latin typeface="Lucida Grande" charset="0"/>
                <a:cs typeface="+mn-cs"/>
              </a:rPr>
              <a:t>$55 million over 5 years from NLM to CAP for SNOMED!!!</a:t>
            </a:r>
          </a:p>
        </p:txBody>
      </p:sp>
    </p:spTree>
    <p:extLst>
      <p:ext uri="{BB962C8B-B14F-4D97-AF65-F5344CB8AC3E}">
        <p14:creationId xmlns:p14="http://schemas.microsoft.com/office/powerpoint/2010/main" val="2116265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What was ICD originally for?</a:t>
            </a:r>
          </a:p>
        </p:txBody>
      </p:sp>
      <p:sp>
        <p:nvSpPr>
          <p:cNvPr id="573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1B4D686-64A3-E442-8F24-BD65BB57C39D}" type="slidenum">
              <a:rPr lang="en-US" altLang="en-US" sz="1200"/>
              <a:pPr/>
              <a:t>38</a:t>
            </a:fld>
            <a:endParaRPr lang="en-US" altLang="en-US" sz="1200"/>
          </a:p>
        </p:txBody>
      </p:sp>
    </p:spTree>
    <p:extLst>
      <p:ext uri="{BB962C8B-B14F-4D97-AF65-F5344CB8AC3E}">
        <p14:creationId xmlns:p14="http://schemas.microsoft.com/office/powerpoint/2010/main" val="180034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CFB5318-8BA8-4F44-887A-31EDDD5E3EC6}" type="slidenum">
              <a:rPr lang="en-US" altLang="en-US" sz="1200"/>
              <a:pPr/>
              <a:t>4</a:t>
            </a:fld>
            <a:endParaRPr lang="en-US" altLang="en-US" sz="1200"/>
          </a:p>
        </p:txBody>
      </p:sp>
      <p:sp>
        <p:nvSpPr>
          <p:cNvPr id="27650" name="Rectangle 1026"/>
          <p:cNvSpPr>
            <a:spLocks noGrp="1" noRot="1" noChangeAspect="1" noChangeArrowheads="1" noTextEdit="1"/>
          </p:cNvSpPr>
          <p:nvPr>
            <p:ph type="sldImg"/>
          </p:nvPr>
        </p:nvSpPr>
        <p:spPr>
          <a:solidFill>
            <a:srgbClr val="FFFFFF"/>
          </a:solidFill>
          <a:ln/>
        </p:spPr>
      </p:sp>
      <p:sp>
        <p:nvSpPr>
          <p:cNvPr id="82022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smtClean="0">
                <a:cs typeface="+mn-cs"/>
              </a:rPr>
              <a:t>https://</a:t>
            </a:r>
            <a:r>
              <a:rPr lang="en-US" dirty="0" err="1" smtClean="0">
                <a:cs typeface="+mn-cs"/>
              </a:rPr>
              <a:t>www.korchek.com</a:t>
            </a:r>
            <a:r>
              <a:rPr lang="en-US" dirty="0" smtClean="0">
                <a:cs typeface="+mn-cs"/>
              </a:rPr>
              <a:t>/blog/epic-</a:t>
            </a:r>
            <a:r>
              <a:rPr lang="en-US" dirty="0" err="1" smtClean="0">
                <a:cs typeface="+mn-cs"/>
              </a:rPr>
              <a:t>cerner</a:t>
            </a:r>
            <a:r>
              <a:rPr lang="en-US" dirty="0" smtClean="0">
                <a:cs typeface="+mn-cs"/>
              </a:rPr>
              <a:t>-beat-out-</a:t>
            </a:r>
            <a:r>
              <a:rPr lang="en-US" dirty="0" err="1" smtClean="0">
                <a:cs typeface="+mn-cs"/>
              </a:rPr>
              <a:t>meditech</a:t>
            </a:r>
            <a:r>
              <a:rPr lang="en-US" dirty="0" smtClean="0">
                <a:cs typeface="+mn-cs"/>
              </a:rPr>
              <a:t>-in-small-hospital-</a:t>
            </a:r>
            <a:r>
              <a:rPr lang="en-US" dirty="0" err="1" smtClean="0">
                <a:cs typeface="+mn-cs"/>
              </a:rPr>
              <a:t>ehr</a:t>
            </a:r>
            <a:r>
              <a:rPr lang="en-US" dirty="0" smtClean="0">
                <a:cs typeface="+mn-cs"/>
              </a:rPr>
              <a:t>-adoption/ </a:t>
            </a:r>
          </a:p>
          <a:p>
            <a:pPr>
              <a:defRPr/>
            </a:pPr>
            <a:endParaRPr lang="en-US" dirty="0" smtClean="0">
              <a:cs typeface="+mn-cs"/>
            </a:endParaRPr>
          </a:p>
          <a:p>
            <a:pPr>
              <a:defRPr/>
            </a:pPr>
            <a:r>
              <a:rPr lang="en-US" dirty="0" smtClean="0">
                <a:cs typeface="+mn-cs"/>
              </a:rPr>
              <a:t>American </a:t>
            </a:r>
            <a:r>
              <a:rPr lang="en-US" dirty="0" smtClean="0">
                <a:cs typeface="+mn-cs"/>
              </a:rPr>
              <a:t>Recovery and Reinvestment Act of 2009</a:t>
            </a:r>
          </a:p>
          <a:p>
            <a:pPr>
              <a:defRPr/>
            </a:pPr>
            <a:r>
              <a:rPr lang="en-US" dirty="0" smtClean="0">
                <a:cs typeface="+mn-cs"/>
              </a:rPr>
              <a:t>2008: </a:t>
            </a:r>
            <a:r>
              <a:rPr lang="en-US" b="1" dirty="0" smtClean="0"/>
              <a:t>http://</a:t>
            </a:r>
            <a:r>
              <a:rPr lang="en-US" b="1" dirty="0" err="1" smtClean="0"/>
              <a:t>www.healthit.gov</a:t>
            </a:r>
            <a:r>
              <a:rPr lang="en-US" b="1" dirty="0" smtClean="0"/>
              <a:t>/newsroom/</a:t>
            </a:r>
            <a:r>
              <a:rPr lang="en-US" b="1" dirty="0" err="1" smtClean="0"/>
              <a:t>infographic</a:t>
            </a:r>
            <a:r>
              <a:rPr lang="en-US" b="1" dirty="0" smtClean="0"/>
              <a:t>-record-health-information-technology</a:t>
            </a:r>
            <a:endParaRPr lang="en-US" dirty="0" smtClean="0"/>
          </a:p>
          <a:p>
            <a:pPr>
              <a:defRPr/>
            </a:pPr>
            <a:r>
              <a:rPr lang="en-US" dirty="0" smtClean="0">
                <a:cs typeface="+mn-cs"/>
              </a:rPr>
              <a:t>2014: http://</a:t>
            </a:r>
            <a:r>
              <a:rPr lang="en-US" dirty="0" err="1" smtClean="0">
                <a:cs typeface="+mn-cs"/>
              </a:rPr>
              <a:t>www.merritthawkins.com</a:t>
            </a:r>
            <a:r>
              <a:rPr lang="en-US" dirty="0" smtClean="0">
                <a:cs typeface="+mn-cs"/>
              </a:rPr>
              <a:t>/</a:t>
            </a:r>
            <a:r>
              <a:rPr lang="en-US" dirty="0" err="1" smtClean="0">
                <a:cs typeface="+mn-cs"/>
              </a:rPr>
              <a:t>uploadedFiles</a:t>
            </a:r>
            <a:r>
              <a:rPr lang="en-US" dirty="0" smtClean="0">
                <a:cs typeface="+mn-cs"/>
              </a:rPr>
              <a:t>/</a:t>
            </a:r>
            <a:r>
              <a:rPr lang="en-US" dirty="0" err="1" smtClean="0">
                <a:cs typeface="+mn-cs"/>
              </a:rPr>
              <a:t>MerrittHawkings</a:t>
            </a:r>
            <a:r>
              <a:rPr lang="en-US" dirty="0" smtClean="0">
                <a:cs typeface="+mn-cs"/>
              </a:rPr>
              <a:t>/Surveys/Physicians_Foundation_Merritt_Hawkins_2014_Todays_Physician_Doctor.pdf</a:t>
            </a:r>
          </a:p>
          <a:p>
            <a:pPr>
              <a:defRPr/>
            </a:pPr>
            <a:r>
              <a:rPr lang="en-US" dirty="0" smtClean="0">
                <a:cs typeface="+mn-cs"/>
              </a:rPr>
              <a:t>2015: http://</a:t>
            </a:r>
            <a:r>
              <a:rPr lang="en-US" dirty="0" err="1" smtClean="0">
                <a:cs typeface="+mn-cs"/>
              </a:rPr>
              <a:t>www.ihealthbeat.org</a:t>
            </a:r>
            <a:r>
              <a:rPr lang="en-US" dirty="0" smtClean="0">
                <a:cs typeface="+mn-cs"/>
              </a:rPr>
              <a:t>/insight/2015/carrot-to-stick-how-the-meaningful-use-penalties-will-affect-providers</a:t>
            </a:r>
          </a:p>
          <a:p>
            <a:pPr>
              <a:defRPr/>
            </a:pPr>
            <a:endParaRPr lang="en-US" dirty="0" smtClean="0">
              <a:cs typeface="+mn-cs"/>
            </a:endParaRPr>
          </a:p>
        </p:txBody>
      </p:sp>
    </p:spTree>
    <p:extLst>
      <p:ext uri="{BB962C8B-B14F-4D97-AF65-F5344CB8AC3E}">
        <p14:creationId xmlns:p14="http://schemas.microsoft.com/office/powerpoint/2010/main" val="194233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B319F702-3120-BC45-B20A-EB84EF220EDE}" type="slidenum">
              <a:rPr lang="en-US" altLang="en-US" sz="1200"/>
              <a:pPr/>
              <a:t>40</a:t>
            </a:fld>
            <a:endParaRPr lang="en-US" altLang="en-US" sz="1200"/>
          </a:p>
        </p:txBody>
      </p:sp>
      <p:sp>
        <p:nvSpPr>
          <p:cNvPr id="60418"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pPr>
              <a:defRPr/>
            </a:pPr>
            <a:r>
              <a:rPr lang="en-US" b="1" dirty="0" smtClean="0"/>
              <a:t>http://</a:t>
            </a:r>
            <a:r>
              <a:rPr lang="en-US" b="1" dirty="0" err="1" smtClean="0"/>
              <a:t>www.healthit.gov</a:t>
            </a:r>
            <a:r>
              <a:rPr lang="en-US" b="1" dirty="0" smtClean="0"/>
              <a:t>/newsroom/</a:t>
            </a:r>
            <a:r>
              <a:rPr lang="en-US" b="1" dirty="0" err="1" smtClean="0"/>
              <a:t>infographic</a:t>
            </a:r>
            <a:r>
              <a:rPr lang="en-US" b="1" dirty="0" smtClean="0"/>
              <a:t>-record-health-information-technology</a:t>
            </a:r>
            <a:endParaRPr lang="en-US" dirty="0" smtClean="0">
              <a:cs typeface="+mn-cs"/>
            </a:endParaRPr>
          </a:p>
        </p:txBody>
      </p:sp>
    </p:spTree>
    <p:extLst>
      <p:ext uri="{BB962C8B-B14F-4D97-AF65-F5344CB8AC3E}">
        <p14:creationId xmlns:p14="http://schemas.microsoft.com/office/powerpoint/2010/main" val="73259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8A39A8B-0662-9E4F-BCB1-E83B7FE1A39A}" type="slidenum">
              <a:rPr lang="en-US" altLang="en-US" sz="1200"/>
              <a:pPr/>
              <a:t>41</a:t>
            </a:fld>
            <a:endParaRPr lang="en-US" altLang="en-US" sz="1200"/>
          </a:p>
        </p:txBody>
      </p:sp>
      <p:sp>
        <p:nvSpPr>
          <p:cNvPr id="62466"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pPr>
              <a:defRPr/>
            </a:pPr>
            <a:r>
              <a:rPr lang="en-US" b="1" dirty="0" smtClean="0"/>
              <a:t>http://</a:t>
            </a:r>
            <a:r>
              <a:rPr lang="en-US" b="1" dirty="0" err="1" smtClean="0"/>
              <a:t>www.healthit.gov</a:t>
            </a:r>
            <a:r>
              <a:rPr lang="en-US" b="1" dirty="0" smtClean="0"/>
              <a:t>/newsroom/</a:t>
            </a:r>
            <a:r>
              <a:rPr lang="en-US" b="1" dirty="0" err="1" smtClean="0"/>
              <a:t>infographic</a:t>
            </a:r>
            <a:r>
              <a:rPr lang="en-US" b="1" dirty="0" smtClean="0"/>
              <a:t>-record-health-information-technology</a:t>
            </a:r>
            <a:endParaRPr lang="en-US" dirty="0" smtClean="0">
              <a:cs typeface="+mn-cs"/>
            </a:endParaRPr>
          </a:p>
        </p:txBody>
      </p:sp>
    </p:spTree>
    <p:extLst>
      <p:ext uri="{BB962C8B-B14F-4D97-AF65-F5344CB8AC3E}">
        <p14:creationId xmlns:p14="http://schemas.microsoft.com/office/powerpoint/2010/main" val="72733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3528113-37F5-C240-9383-DACE4788D2B8}" type="slidenum">
              <a:rPr lang="en-US" altLang="en-US" sz="1200"/>
              <a:pPr/>
              <a:t>42</a:t>
            </a:fld>
            <a:endParaRPr lang="en-US" altLang="en-US" sz="1200"/>
          </a:p>
        </p:txBody>
      </p:sp>
      <p:sp>
        <p:nvSpPr>
          <p:cNvPr id="94210" name="Rectangle 2"/>
          <p:cNvSpPr>
            <a:spLocks noGrp="1" noRot="1" noChangeAspect="1" noChangeArrowheads="1" noTextEdit="1"/>
          </p:cNvSpPr>
          <p:nvPr>
            <p:ph type="sldImg"/>
          </p:nvPr>
        </p:nvSpPr>
        <p:spPr>
          <a:solidFill>
            <a:srgbClr val="FFFFFF"/>
          </a:solidFill>
          <a:ln/>
        </p:spPr>
      </p:sp>
      <p:sp>
        <p:nvSpPr>
          <p:cNvPr id="66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588686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D71729F6-A546-8F41-AAD1-EC22C61E64EF}" type="slidenum">
              <a:rPr lang="en-US" altLang="en-US" sz="1200"/>
              <a:pPr/>
              <a:t>43</a:t>
            </a:fld>
            <a:endParaRPr lang="en-US" altLang="en-US" sz="1200"/>
          </a:p>
        </p:txBody>
      </p:sp>
      <p:sp>
        <p:nvSpPr>
          <p:cNvPr id="41986"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253502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9CEEEF6-5851-4D40-BC47-E55B2D774C74}" type="slidenum">
              <a:rPr lang="en-US" altLang="en-US" sz="1200"/>
              <a:pPr/>
              <a:t>45</a:t>
            </a:fld>
            <a:endParaRPr lang="en-US" altLang="en-US" sz="1200"/>
          </a:p>
        </p:txBody>
      </p:sp>
      <p:sp>
        <p:nvSpPr>
          <p:cNvPr id="6451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pPr>
              <a:defRPr/>
            </a:pPr>
            <a:r>
              <a:rPr lang="en-US" dirty="0" smtClean="0">
                <a:cs typeface="+mn-cs"/>
              </a:rPr>
              <a:t>what dangers are there for using </a:t>
            </a:r>
            <a:r>
              <a:rPr lang="en-US" dirty="0" smtClean="0">
                <a:cs typeface="+mn-cs"/>
              </a:rPr>
              <a:t>ICD </a:t>
            </a:r>
            <a:r>
              <a:rPr lang="en-US" dirty="0" smtClean="0">
                <a:cs typeface="+mn-cs"/>
              </a:rPr>
              <a:t>for research?</a:t>
            </a:r>
          </a:p>
        </p:txBody>
      </p:sp>
    </p:spTree>
    <p:extLst>
      <p:ext uri="{BB962C8B-B14F-4D97-AF65-F5344CB8AC3E}">
        <p14:creationId xmlns:p14="http://schemas.microsoft.com/office/powerpoint/2010/main" val="780575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174B79C-49FE-AF49-9225-3295DED17DF4}" type="slidenum">
              <a:rPr lang="en-US" altLang="en-US" sz="1200"/>
              <a:pPr/>
              <a:t>46</a:t>
            </a:fld>
            <a:endParaRPr lang="en-US" altLang="en-US" sz="1200"/>
          </a:p>
        </p:txBody>
      </p:sp>
      <p:sp>
        <p:nvSpPr>
          <p:cNvPr id="68610"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91616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BD0AEE6-5963-924B-99F7-BFDB06EDFAF1}" type="slidenum">
              <a:rPr lang="en-US" altLang="en-US" sz="1200"/>
              <a:pPr/>
              <a:t>47</a:t>
            </a:fld>
            <a:endParaRPr lang="en-US" altLang="en-US" sz="1200"/>
          </a:p>
        </p:txBody>
      </p:sp>
      <p:sp>
        <p:nvSpPr>
          <p:cNvPr id="33794"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291375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Diabetes, CKD</a:t>
            </a:r>
          </a:p>
          <a:p>
            <a:r>
              <a:rPr lang="en-US" altLang="en-US">
                <a:ea typeface="ＭＳ Ｐゴシック" charset="-128"/>
              </a:rPr>
              <a:t>Diabetes, Female, Native American = 71</a:t>
            </a:r>
          </a:p>
          <a:p>
            <a:endParaRPr lang="en-US" altLang="en-US">
              <a:ea typeface="ＭＳ Ｐゴシック" charset="-128"/>
            </a:endParaRPr>
          </a:p>
          <a:p>
            <a:r>
              <a:rPr lang="en-US" altLang="en-US">
                <a:ea typeface="ＭＳ Ｐゴシック" charset="-128"/>
              </a:rPr>
              <a:t>Launch VMware from Mac, enter UCSF mail credentials, launch Cohort Selection Tool (RDB won’t launch, login doesn’t work for UC Rex (campus\isim )</a:t>
            </a:r>
          </a:p>
          <a:p>
            <a:endParaRPr lang="en-US" altLang="en-US">
              <a:ea typeface="ＭＳ Ｐゴシック" charset="-128"/>
            </a:endParaRPr>
          </a:p>
          <a:p>
            <a:endParaRPr lang="en-US" altLang="en-US">
              <a:ea typeface="ＭＳ Ｐゴシック" charset="-128"/>
            </a:endParaRPr>
          </a:p>
        </p:txBody>
      </p:sp>
      <p:sp>
        <p:nvSpPr>
          <p:cNvPr id="747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5956E17-5C9C-0C45-BB0C-91329B56AB51}" type="slidenum">
              <a:rPr lang="en-US" altLang="en-US" sz="1200"/>
              <a:pPr/>
              <a:t>48</a:t>
            </a:fld>
            <a:endParaRPr lang="en-US" altLang="en-US" sz="1200"/>
          </a:p>
        </p:txBody>
      </p:sp>
    </p:spTree>
    <p:extLst>
      <p:ext uri="{BB962C8B-B14F-4D97-AF65-F5344CB8AC3E}">
        <p14:creationId xmlns:p14="http://schemas.microsoft.com/office/powerpoint/2010/main" val="1063669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Aug 2015 for top table, Nov 2015 for bottom table. </a:t>
            </a:r>
          </a:p>
        </p:txBody>
      </p:sp>
      <p:sp>
        <p:nvSpPr>
          <p:cNvPr id="727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A0FA304-D2AC-8D4B-B425-832DA8638D03}" type="slidenum">
              <a:rPr lang="en-US" altLang="en-US" sz="1200"/>
              <a:pPr/>
              <a:t>49</a:t>
            </a:fld>
            <a:endParaRPr lang="en-US" altLang="en-US" sz="1200"/>
          </a:p>
        </p:txBody>
      </p:sp>
    </p:spTree>
    <p:extLst>
      <p:ext uri="{BB962C8B-B14F-4D97-AF65-F5344CB8AC3E}">
        <p14:creationId xmlns:p14="http://schemas.microsoft.com/office/powerpoint/2010/main" val="147266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72BB9C0-1007-A34B-A55E-79BD1E362310}" type="slidenum">
              <a:rPr lang="en-US" altLang="en-US" sz="1200"/>
              <a:pPr/>
              <a:t>52</a:t>
            </a:fld>
            <a:endParaRPr lang="en-US" altLang="en-US" sz="1200"/>
          </a:p>
        </p:txBody>
      </p:sp>
      <p:sp>
        <p:nvSpPr>
          <p:cNvPr id="12083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89422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B6BD0B24-72BE-3641-8C96-489B0087C881}" type="slidenum">
              <a:rPr lang="en-US" altLang="en-US" sz="1200"/>
              <a:pPr/>
              <a:t>7</a:t>
            </a:fld>
            <a:endParaRPr lang="en-US" altLang="en-US" sz="1200"/>
          </a:p>
        </p:txBody>
      </p:sp>
      <p:sp>
        <p:nvSpPr>
          <p:cNvPr id="31746" name="Rectangle 1026"/>
          <p:cNvSpPr>
            <a:spLocks noGrp="1" noRot="1" noChangeAspect="1" noChangeArrowheads="1" noTextEdit="1"/>
          </p:cNvSpPr>
          <p:nvPr>
            <p:ph type="sldImg"/>
          </p:nvPr>
        </p:nvSpPr>
        <p:spPr>
          <a:solidFill>
            <a:srgbClr val="FFFFFF"/>
          </a:solidFill>
          <a:ln/>
        </p:spPr>
      </p:sp>
      <p:sp>
        <p:nvSpPr>
          <p:cNvPr id="82022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dirty="0" smtClean="0">
              <a:cs typeface="+mn-cs"/>
            </a:endParaRPr>
          </a:p>
        </p:txBody>
      </p:sp>
    </p:spTree>
    <p:extLst>
      <p:ext uri="{BB962C8B-B14F-4D97-AF65-F5344CB8AC3E}">
        <p14:creationId xmlns:p14="http://schemas.microsoft.com/office/powerpoint/2010/main" val="43624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BD0AEE6-5963-924B-99F7-BFDB06EDFAF1}" type="slidenum">
              <a:rPr lang="en-US" altLang="en-US" sz="1200"/>
              <a:pPr/>
              <a:t>8</a:t>
            </a:fld>
            <a:endParaRPr lang="en-US" altLang="en-US" sz="1200"/>
          </a:p>
        </p:txBody>
      </p:sp>
      <p:sp>
        <p:nvSpPr>
          <p:cNvPr id="33794"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90957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B5730E8-38CA-7B4C-8A86-43A78112EE6F}" type="slidenum">
              <a:rPr lang="en-US" altLang="en-US" sz="1200"/>
              <a:pPr/>
              <a:t>9</a:t>
            </a:fld>
            <a:endParaRPr lang="en-US" altLang="en-US" sz="1200"/>
          </a:p>
        </p:txBody>
      </p:sp>
      <p:sp>
        <p:nvSpPr>
          <p:cNvPr id="76802" name="Rectangle 2"/>
          <p:cNvSpPr>
            <a:spLocks noGrp="1" noRot="1" noChangeAspect="1" noChangeArrowheads="1" noTextEdit="1"/>
          </p:cNvSpPr>
          <p:nvPr>
            <p:ph type="sldImg"/>
          </p:nvPr>
        </p:nvSpPr>
        <p:spPr>
          <a:solidFill>
            <a:srgbClr val="FFFFFF"/>
          </a:solidFill>
          <a:ln/>
        </p:spPr>
      </p:sp>
      <p:sp>
        <p:nvSpPr>
          <p:cNvPr id="527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mtClean="0">
                <a:cs typeface="+mn-cs"/>
              </a:rPr>
              <a:t>Lots of naming and data exchanging going on</a:t>
            </a:r>
          </a:p>
        </p:txBody>
      </p:sp>
    </p:spTree>
    <p:extLst>
      <p:ext uri="{BB962C8B-B14F-4D97-AF65-F5344CB8AC3E}">
        <p14:creationId xmlns:p14="http://schemas.microsoft.com/office/powerpoint/2010/main" val="58834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Epic's </a:t>
            </a:r>
            <a:r>
              <a:rPr lang="en-US" sz="1200" b="1" i="0" kern="1200" dirty="0" smtClean="0">
                <a:solidFill>
                  <a:schemeClr val="tx1"/>
                </a:solidFill>
                <a:effectLst/>
                <a:latin typeface="+mn-lt"/>
                <a:ea typeface="+mn-ea"/>
                <a:cs typeface="+mn-cs"/>
              </a:rPr>
              <a:t>data model</a:t>
            </a:r>
            <a:r>
              <a:rPr lang="en-US" sz="1200" b="0" i="0" kern="1200" dirty="0" smtClean="0">
                <a:solidFill>
                  <a:schemeClr val="tx1"/>
                </a:solidFill>
                <a:effectLst/>
                <a:latin typeface="+mn-lt"/>
                <a:ea typeface="+mn-ea"/>
                <a:cs typeface="+mn-cs"/>
              </a:rPr>
              <a:t> is highly complex, with </a:t>
            </a:r>
            <a:r>
              <a:rPr lang="en-US" sz="1200" b="1" i="0" kern="1200" dirty="0" smtClean="0">
                <a:solidFill>
                  <a:schemeClr val="tx1"/>
                </a:solidFill>
                <a:effectLst/>
                <a:latin typeface="+mn-lt"/>
                <a:ea typeface="+mn-ea"/>
                <a:cs typeface="+mn-cs"/>
              </a:rPr>
              <a:t>Cache</a:t>
            </a:r>
            <a:r>
              <a:rPr lang="en-US" sz="1200" b="0" i="0" kern="1200" dirty="0" smtClean="0">
                <a:solidFill>
                  <a:schemeClr val="tx1"/>
                </a:solidFill>
                <a:effectLst/>
                <a:latin typeface="+mn-lt"/>
                <a:ea typeface="+mn-ea"/>
                <a:cs typeface="+mn-cs"/>
              </a:rPr>
              <a:t>-based </a:t>
            </a:r>
            <a:r>
              <a:rPr lang="en-US" sz="1200" b="1" i="0" kern="1200" dirty="0" smtClean="0">
                <a:solidFill>
                  <a:schemeClr val="tx1"/>
                </a:solidFill>
                <a:effectLst/>
                <a:latin typeface="+mn-lt"/>
                <a:ea typeface="+mn-ea"/>
                <a:cs typeface="+mn-cs"/>
              </a:rPr>
              <a:t>Chronicles</a:t>
            </a:r>
            <a:r>
              <a:rPr lang="en-US" sz="1200" b="0" i="0" kern="1200" dirty="0" smtClean="0">
                <a:solidFill>
                  <a:schemeClr val="tx1"/>
                </a:solidFill>
                <a:effectLst/>
                <a:latin typeface="+mn-lt"/>
                <a:ea typeface="+mn-ea"/>
                <a:cs typeface="+mn-cs"/>
              </a:rPr>
              <a:t> offering 95K+ data elements, it's Clarity Reporting suite housing 12k+ tables and 125K+ columns, and Cogito BI &amp; Analytical Reporting Data Warehouse consisting of 19 fact tables and 76 dimensions. Epic's PHM initiative, Healthy Planet, -- http://</a:t>
            </a:r>
            <a:r>
              <a:rPr lang="en-US" sz="1200" b="0" i="0" kern="1200" dirty="0" err="1" smtClean="0">
                <a:solidFill>
                  <a:schemeClr val="tx1"/>
                </a:solidFill>
                <a:effectLst/>
                <a:latin typeface="+mn-lt"/>
                <a:ea typeface="+mn-ea"/>
                <a:cs typeface="+mn-cs"/>
              </a:rPr>
              <a:t>healthitmhealth.com</a:t>
            </a:r>
            <a:r>
              <a:rPr lang="en-US" sz="1200" b="0" i="0" kern="1200" dirty="0" smtClean="0">
                <a:solidFill>
                  <a:schemeClr val="tx1"/>
                </a:solidFill>
                <a:effectLst/>
                <a:latin typeface="+mn-lt"/>
                <a:ea typeface="+mn-ea"/>
                <a:cs typeface="+mn-cs"/>
              </a:rPr>
              <a:t>/tag/epic-data-model</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dirty="0" smtClean="0"/>
              <a:t>https://</a:t>
            </a:r>
            <a:r>
              <a:rPr lang="en-US" dirty="0" err="1" smtClean="0"/>
              <a:t>www.datasciencecentral.com</a:t>
            </a:r>
            <a:r>
              <a:rPr lang="en-US" dirty="0" smtClean="0"/>
              <a:t>/profiles/blogs/mumps-the-most-important-database-you-probably-never-heard-of</a:t>
            </a:r>
            <a:endParaRPr lang="en-US" dirty="0"/>
          </a:p>
        </p:txBody>
      </p:sp>
      <p:sp>
        <p:nvSpPr>
          <p:cNvPr id="4" name="Slide Number Placeholder 3"/>
          <p:cNvSpPr>
            <a:spLocks noGrp="1"/>
          </p:cNvSpPr>
          <p:nvPr>
            <p:ph type="sldNum" sz="quarter" idx="10"/>
          </p:nvPr>
        </p:nvSpPr>
        <p:spPr/>
        <p:txBody>
          <a:bodyPr/>
          <a:lstStyle/>
          <a:p>
            <a:fld id="{548F328A-16EF-6444-904D-274E99C0E4E5}" type="slidenum">
              <a:rPr lang="en-US" smtClean="0"/>
              <a:t>10</a:t>
            </a:fld>
            <a:endParaRPr lang="en-US"/>
          </a:p>
        </p:txBody>
      </p:sp>
    </p:spTree>
    <p:extLst>
      <p:ext uri="{BB962C8B-B14F-4D97-AF65-F5344CB8AC3E}">
        <p14:creationId xmlns:p14="http://schemas.microsoft.com/office/powerpoint/2010/main" val="205655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6EA829D-A576-C940-BEFC-9C92C981802A}" type="slidenum">
              <a:rPr lang="en-US" altLang="en-US" sz="1200"/>
              <a:pPr/>
              <a:t>11</a:t>
            </a:fld>
            <a:endParaRPr lang="en-US" altLang="en-US" sz="1200"/>
          </a:p>
        </p:txBody>
      </p:sp>
      <p:sp>
        <p:nvSpPr>
          <p:cNvPr id="58370" name="Rectangle 2"/>
          <p:cNvSpPr>
            <a:spLocks noGrp="1" noRot="1" noChangeAspect="1" noChangeArrowheads="1" noTextEdit="1"/>
          </p:cNvSpPr>
          <p:nvPr>
            <p:ph type="sldImg"/>
          </p:nvPr>
        </p:nvSpPr>
        <p:spPr>
          <a:solidFill>
            <a:srgbClr val="FFFFFF"/>
          </a:solidFill>
          <a:ln/>
        </p:spPr>
      </p:sp>
      <p:sp>
        <p:nvSpPr>
          <p:cNvPr id="555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42802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03F83E1-4E32-AE40-826C-32FAF7C0FBC3}" type="slidenum">
              <a:rPr lang="en-US" altLang="en-US" sz="1200"/>
              <a:pPr/>
              <a:t>12</a:t>
            </a:fld>
            <a:endParaRPr lang="en-US" altLang="en-US" sz="1200"/>
          </a:p>
        </p:txBody>
      </p:sp>
      <p:sp>
        <p:nvSpPr>
          <p:cNvPr id="60418" name="Rectangle 2"/>
          <p:cNvSpPr>
            <a:spLocks noGrp="1" noRot="1" noChangeAspect="1" noChangeArrowheads="1" noTextEdit="1"/>
          </p:cNvSpPr>
          <p:nvPr>
            <p:ph type="sldImg"/>
          </p:nvPr>
        </p:nvSpPr>
        <p:spPr>
          <a:solidFill>
            <a:srgbClr val="FFFFFF"/>
          </a:solidFill>
          <a:ln/>
        </p:spPr>
      </p:sp>
      <p:sp>
        <p:nvSpPr>
          <p:cNvPr id="557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mtClean="0">
                <a:cs typeface="+mn-cs"/>
              </a:rPr>
              <a:t>BI example of research query taking down clinical system</a:t>
            </a:r>
          </a:p>
        </p:txBody>
      </p:sp>
    </p:spTree>
    <p:extLst>
      <p:ext uri="{BB962C8B-B14F-4D97-AF65-F5344CB8AC3E}">
        <p14:creationId xmlns:p14="http://schemas.microsoft.com/office/powerpoint/2010/main" val="78707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1219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9139"/>
            <a:ext cx="10363200"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14400" y="4117976"/>
            <a:ext cx="10363200" cy="197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625766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EABD3-B65E-2E42-AFC8-3EE65CAA8167}"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EABD3-B65E-2E42-AFC8-3EE65CAA8167}" type="datetimeFigureOut">
              <a:rPr lang="en-US" smtClean="0"/>
              <a:t>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07BF-3917-464B-B9CD-5448348E0F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EABD3-B65E-2E42-AFC8-3EE65CAA8167}"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FEABD3-B65E-2E42-AFC8-3EE65CAA8167}" type="datetimeFigureOut">
              <a:rPr lang="en-US" smtClean="0"/>
              <a:t>1/12/18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FEABD3-B65E-2E42-AFC8-3EE65CAA8167}" type="datetimeFigureOut">
              <a:rPr lang="en-US" smtClean="0"/>
              <a:t>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FEABD3-B65E-2E42-AFC8-3EE65CAA8167}" type="datetimeFigureOut">
              <a:rPr lang="en-US" smtClean="0"/>
              <a:t>1/12/18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FEABD3-B65E-2E42-AFC8-3EE65CAA8167}" type="datetimeFigureOut">
              <a:rPr lang="en-US" smtClean="0"/>
              <a:t>1/12/18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D007BF-3917-464B-B9CD-5448348E0F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EABD3-B65E-2E42-AFC8-3EE65CAA8167}" type="datetimeFigureOut">
              <a:rPr lang="en-US" smtClean="0"/>
              <a:t>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07BF-3917-464B-B9CD-5448348E0F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FEABD3-B65E-2E42-AFC8-3EE65CAA8167}" type="datetimeFigureOut">
              <a:rPr lang="en-US" smtClean="0"/>
              <a:t>1/12/18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D007BF-3917-464B-B9CD-5448348E0F5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884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Word_97_-_2004_Document1.doc"/><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myresearch.ucsf.edu/research-data-browser"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forbes.com/sites/mariyayao/2017/04/14/your-electronic-medical-records-can-be-worth-1000-to-hackers/#4ad6e45d50c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rdb.ucsfmedicalcenter.org/"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rdb.ucsfmedicalcenter.org/" TargetMode="Externa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hyperlink" Target="https://accelerate.ucsf.edu/consul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tiff"/></Relationships>
</file>

<file path=ppt/slides/_rels/slide23.xml.rels><?xml version="1.0" encoding="UTF-8" standalone="yes"?>
<Relationships xmlns="http://schemas.openxmlformats.org/package/2006/relationships"><Relationship Id="rId3" Type="http://schemas.openxmlformats.org/officeDocument/2006/relationships/hyperlink" Target="https://myresearch.ucsf.edu/" TargetMode="External"/><Relationship Id="rId4" Type="http://schemas.openxmlformats.org/officeDocument/2006/relationships/hyperlink" Target="https://myresearch.ucsf.edu/uc-rex" TargetMode="External"/><Relationship Id="rId5" Type="http://schemas.openxmlformats.org/officeDocument/2006/relationships/image" Target="../media/image10.png"/><Relationship Id="rId6" Type="http://schemas.openxmlformats.org/officeDocument/2006/relationships/image" Target="../media/image17.emf"/><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Word_97_-_2004_Document2.doc"/><Relationship Id="rId5"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lm.nih.gov/mesh/MBrowser.html" TargetMode="External"/><Relationship Id="rId3" Type="http://schemas.openxmlformats.org/officeDocument/2006/relationships/hyperlink" Target="https://www.nlm.nih.gov/bsd/disted/pubmedtutorial/glossary.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browser.ihtsdotools.org/?perspective=full&amp;conceptId1=404684003&amp;edition=us-edition&amp;release=v20170901&amp;server=https://prod-browser-exten.ihtsdotools.org/api/snomed&amp;langRefset=90000000000050900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s.who.int/classifications/icd10/browse/2010/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scribeamerica.com/what_is_medical_scribe.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tiff"/><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hyperlink" Target="https://myresearch.ucsf.edu/uc-rex" TargetMode="External"/><Relationship Id="rId7" Type="http://schemas.openxmlformats.org/officeDocument/2006/relationships/hyperlink" Target="https://ucsf.service-now.com/ess/com.glideapp.servicecatalog_cat_item_view.do?v=1&amp;sysparm_id=979141222bab650019d7c71317da1551&amp;sysparm_link_parent=40c0305b7b92d000e2dc8180984d4d9f&amp;sysparm_catalog=e0d08b13c3330100c8b837659bba8fb4&amp;sysparm_catalog_vie" TargetMode="External"/><Relationship Id="rId8" Type="http://schemas.openxmlformats.org/officeDocument/2006/relationships/hyperlink" Target="https://ucrexi2b2.ucsf.edu/shrine19/shrine-webclient/" TargetMode="External"/><Relationship Id="rId9"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ucrexi2b2.ucsf.edu/" TargetMode="Externa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dirty="0" smtClean="0"/>
              <a:t>January 16, </a:t>
            </a:r>
            <a:r>
              <a:rPr lang="en-US" dirty="0"/>
              <a:t>2018: I. Sim</a:t>
            </a:r>
            <a:endParaRPr lang="en-US" sz="1400" dirty="0"/>
          </a:p>
        </p:txBody>
      </p:sp>
      <p:sp>
        <p:nvSpPr>
          <p:cNvPr id="6" name="Footer Placeholder 4"/>
          <p:cNvSpPr>
            <a:spLocks noGrp="1"/>
          </p:cNvSpPr>
          <p:nvPr>
            <p:ph type="ftr" sz="quarter" idx="11"/>
          </p:nvPr>
        </p:nvSpPr>
        <p:spPr>
          <a:xfrm>
            <a:off x="3708411" y="6459784"/>
            <a:ext cx="4822804" cy="365125"/>
          </a:xfrm>
        </p:spPr>
        <p:txBody>
          <a:bodyPr/>
          <a:lstStyle/>
          <a:p>
            <a:pPr>
              <a:defRPr/>
            </a:pPr>
            <a:r>
              <a:rPr lang="en-US" dirty="0" smtClean="0"/>
              <a:t>EHRs for Clinical Research</a:t>
            </a:r>
            <a:endParaRPr lang="en-US" dirty="0"/>
          </a:p>
          <a:p>
            <a:pPr>
              <a:defRPr/>
            </a:pPr>
            <a:r>
              <a:rPr lang="en-US" dirty="0"/>
              <a:t>Medical Informatics</a:t>
            </a:r>
          </a:p>
        </p:txBody>
      </p:sp>
      <p:sp>
        <p:nvSpPr>
          <p:cNvPr id="123906" name="Rectangle 2"/>
          <p:cNvSpPr>
            <a:spLocks noGrp="1" noChangeArrowheads="1"/>
          </p:cNvSpPr>
          <p:nvPr>
            <p:ph type="ctrTitle"/>
          </p:nvPr>
        </p:nvSpPr>
        <p:spPr>
          <a:xfrm>
            <a:off x="2209800" y="1587500"/>
            <a:ext cx="7772400" cy="1143000"/>
          </a:xfrm>
        </p:spPr>
        <p:txBody>
          <a:bodyPr>
            <a:normAutofit fontScale="90000"/>
          </a:bodyPr>
          <a:lstStyle/>
          <a:p>
            <a:pPr>
              <a:defRPr/>
            </a:pPr>
            <a:r>
              <a:rPr lang="en-US" sz="4400" dirty="0" smtClean="0"/>
              <a:t>Electronic Health Records</a:t>
            </a:r>
            <a:r>
              <a:rPr lang="en-US" sz="4400" dirty="0"/>
              <a:t/>
            </a:r>
            <a:br>
              <a:rPr lang="en-US" sz="4400" dirty="0"/>
            </a:br>
            <a:r>
              <a:rPr lang="en-US" sz="4400" dirty="0"/>
              <a:t>for Clinical Research</a:t>
            </a:r>
            <a:endParaRPr lang="en-US" dirty="0" smtClean="0">
              <a:cs typeface="+mj-cs"/>
            </a:endParaRPr>
          </a:p>
        </p:txBody>
      </p:sp>
      <p:sp>
        <p:nvSpPr>
          <p:cNvPr id="28676" name="Rectangle 3"/>
          <p:cNvSpPr>
            <a:spLocks noChangeArrowheads="1"/>
          </p:cNvSpPr>
          <p:nvPr/>
        </p:nvSpPr>
        <p:spPr bwMode="auto">
          <a:xfrm>
            <a:off x="2209800" y="2899384"/>
            <a:ext cx="6775077" cy="124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817" tIns="42908" rIns="85817" bIns="42908">
            <a:spAutoFit/>
          </a:bodyPr>
          <a:lstStyle>
            <a:lvl1pPr defTabSz="852488">
              <a:spcBef>
                <a:spcPct val="20000"/>
              </a:spcBef>
              <a:buChar char="•"/>
              <a:defRPr sz="3000">
                <a:solidFill>
                  <a:schemeClr val="tx1"/>
                </a:solidFill>
                <a:latin typeface="Arial" charset="0"/>
                <a:ea typeface="ＭＳ Ｐゴシック" charset="-128"/>
              </a:defRPr>
            </a:lvl1pPr>
            <a:lvl2pPr marL="742950" indent="-285750" defTabSz="852488">
              <a:spcBef>
                <a:spcPct val="20000"/>
              </a:spcBef>
              <a:buChar char="–"/>
              <a:defRPr sz="2800">
                <a:solidFill>
                  <a:schemeClr val="tx1"/>
                </a:solidFill>
                <a:latin typeface="Arial" charset="0"/>
                <a:ea typeface="ＭＳ Ｐゴシック" charset="-128"/>
              </a:defRPr>
            </a:lvl2pPr>
            <a:lvl3pPr marL="1143000" indent="-228600" defTabSz="852488">
              <a:lnSpc>
                <a:spcPct val="120000"/>
              </a:lnSpc>
              <a:spcBef>
                <a:spcPct val="20000"/>
              </a:spcBef>
              <a:buChar char="•"/>
              <a:defRPr sz="2400">
                <a:solidFill>
                  <a:schemeClr val="tx1"/>
                </a:solidFill>
                <a:latin typeface="Arial" charset="0"/>
                <a:ea typeface="ＭＳ Ｐゴシック" charset="-128"/>
              </a:defRPr>
            </a:lvl3pPr>
            <a:lvl4pPr marL="1600200" indent="-228600" defTabSz="852488">
              <a:spcBef>
                <a:spcPct val="20000"/>
              </a:spcBef>
              <a:buChar char="–"/>
              <a:defRPr sz="2000">
                <a:solidFill>
                  <a:schemeClr val="tx1"/>
                </a:solidFill>
                <a:latin typeface="Arial" charset="0"/>
                <a:ea typeface="ＭＳ Ｐゴシック" charset="-128"/>
              </a:defRPr>
            </a:lvl4pPr>
            <a:lvl5pPr marL="2057400" indent="-228600" defTabSz="852488">
              <a:spcBef>
                <a:spcPct val="20000"/>
              </a:spcBef>
              <a:buChar char="»"/>
              <a:defRPr sz="2000">
                <a:solidFill>
                  <a:schemeClr val="tx1"/>
                </a:solidFill>
                <a:latin typeface="Arial" charset="0"/>
                <a:ea typeface="ＭＳ Ｐゴシック" charset="-128"/>
              </a:defRPr>
            </a:lvl5pPr>
            <a:lvl6pPr marL="25146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852488"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100" dirty="0">
                <a:solidFill>
                  <a:schemeClr val="bg1">
                    <a:lumMod val="65000"/>
                  </a:schemeClr>
                </a:solidFill>
                <a:latin typeface="Helvetica" charset="0"/>
              </a:rPr>
              <a:t>Ida Sim, MD, </a:t>
            </a:r>
            <a:r>
              <a:rPr lang="en-US" altLang="en-US" sz="2100" dirty="0" smtClean="0">
                <a:solidFill>
                  <a:schemeClr val="bg1">
                    <a:lumMod val="65000"/>
                  </a:schemeClr>
                </a:solidFill>
                <a:latin typeface="Helvetica" charset="0"/>
              </a:rPr>
              <a:t>PhD</a:t>
            </a:r>
            <a:endParaRPr lang="en-US" altLang="en-US" sz="1700" dirty="0">
              <a:solidFill>
                <a:schemeClr val="bg1">
                  <a:lumMod val="65000"/>
                </a:schemeClr>
              </a:solidFill>
              <a:latin typeface="Helvetica" charset="0"/>
            </a:endParaRPr>
          </a:p>
          <a:p>
            <a:pPr>
              <a:spcBef>
                <a:spcPct val="0"/>
              </a:spcBef>
              <a:buFontTx/>
              <a:buNone/>
            </a:pPr>
            <a:r>
              <a:rPr lang="en-US" altLang="en-US" sz="2100" dirty="0">
                <a:solidFill>
                  <a:schemeClr val="bg1">
                    <a:lumMod val="65000"/>
                  </a:schemeClr>
                </a:solidFill>
                <a:latin typeface="Helvetica" charset="0"/>
              </a:rPr>
              <a:t>January </a:t>
            </a:r>
            <a:r>
              <a:rPr lang="en-US" altLang="en-US" sz="2100" dirty="0" smtClean="0">
                <a:solidFill>
                  <a:schemeClr val="bg1">
                    <a:lumMod val="65000"/>
                  </a:schemeClr>
                </a:solidFill>
                <a:latin typeface="Helvetica" charset="0"/>
              </a:rPr>
              <a:t>16, 2018</a:t>
            </a:r>
            <a:endParaRPr lang="en-US" altLang="en-US" sz="1200" dirty="0">
              <a:solidFill>
                <a:schemeClr val="bg1">
                  <a:lumMod val="65000"/>
                </a:schemeClr>
              </a:solidFill>
              <a:latin typeface="Helvetica" charset="0"/>
            </a:endParaRPr>
          </a:p>
          <a:p>
            <a:pPr algn="ctr">
              <a:spcBef>
                <a:spcPct val="0"/>
              </a:spcBef>
              <a:buFontTx/>
              <a:buNone/>
            </a:pPr>
            <a:endParaRPr lang="en-US" altLang="en-US" sz="1200" dirty="0">
              <a:solidFill>
                <a:schemeClr val="bg1">
                  <a:lumMod val="65000"/>
                </a:schemeClr>
              </a:solidFill>
              <a:latin typeface="Helvetica" charset="0"/>
            </a:endParaRPr>
          </a:p>
          <a:p>
            <a:pPr>
              <a:spcBef>
                <a:spcPct val="0"/>
              </a:spcBef>
              <a:buFontTx/>
              <a:buNone/>
            </a:pPr>
            <a:r>
              <a:rPr lang="en-US" altLang="en-US" sz="2100" dirty="0">
                <a:solidFill>
                  <a:schemeClr val="bg1">
                    <a:lumMod val="65000"/>
                  </a:schemeClr>
                </a:solidFill>
                <a:latin typeface="Helvetica" charset="0"/>
              </a:rPr>
              <a:t>Division of General Internal </a:t>
            </a:r>
            <a:r>
              <a:rPr lang="en-US" altLang="en-US" sz="2100" dirty="0" smtClean="0">
                <a:solidFill>
                  <a:schemeClr val="bg1">
                    <a:lumMod val="65000"/>
                  </a:schemeClr>
                </a:solidFill>
                <a:latin typeface="Helvetica" charset="0"/>
              </a:rPr>
              <a:t>Medicine</a:t>
            </a:r>
            <a:endParaRPr lang="en-US" altLang="en-US" sz="2100" dirty="0">
              <a:solidFill>
                <a:schemeClr val="bg1">
                  <a:lumMod val="65000"/>
                </a:schemeClr>
              </a:solidFill>
              <a:latin typeface="Helvetica" charset="0"/>
            </a:endParaRPr>
          </a:p>
        </p:txBody>
      </p:sp>
      <p:sp>
        <p:nvSpPr>
          <p:cNvPr id="28677" name="Text Box 4"/>
          <p:cNvSpPr txBox="1">
            <a:spLocks noChangeArrowheads="1"/>
          </p:cNvSpPr>
          <p:nvPr/>
        </p:nvSpPr>
        <p:spPr bwMode="auto">
          <a:xfrm>
            <a:off x="2978151" y="5549901"/>
            <a:ext cx="628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000" dirty="0">
                <a:solidFill>
                  <a:schemeClr val="bg1">
                    <a:lumMod val="65000"/>
                  </a:schemeClr>
                </a:solidFill>
              </a:rPr>
              <a:t>Copyright Ida Sim, 2018. All federal and state rights reserved for all original material presented in this course through any medium, including lecture or print.</a:t>
            </a:r>
          </a:p>
        </p:txBody>
      </p:sp>
    </p:spTree>
    <p:extLst>
      <p:ext uri="{BB962C8B-B14F-4D97-AF65-F5344CB8AC3E}">
        <p14:creationId xmlns:p14="http://schemas.microsoft.com/office/powerpoint/2010/main" val="1525170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a:t>
            </a:r>
            <a:r>
              <a:rPr lang="en-US" sz="4000" dirty="0" smtClean="0"/>
              <a:t>Epic </a:t>
            </a:r>
            <a:r>
              <a:rPr lang="en-US" sz="4000" dirty="0" smtClean="0"/>
              <a:t>Holds EHR Data</a:t>
            </a:r>
            <a:r>
              <a:rPr lang="en-US" dirty="0" smtClean="0"/>
              <a:t> </a:t>
            </a:r>
            <a:endParaRPr lang="en-US" dirty="0"/>
          </a:p>
        </p:txBody>
      </p:sp>
      <p:sp>
        <p:nvSpPr>
          <p:cNvPr id="4" name="Can 3"/>
          <p:cNvSpPr/>
          <p:nvPr/>
        </p:nvSpPr>
        <p:spPr>
          <a:xfrm>
            <a:off x="3407196" y="3222262"/>
            <a:ext cx="1731963" cy="119225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Chronicles </a:t>
            </a:r>
          </a:p>
          <a:p>
            <a:pPr algn="ctr"/>
            <a:r>
              <a:rPr lang="en-US" dirty="0" smtClean="0"/>
              <a:t>Cache (MUMPS)</a:t>
            </a:r>
            <a:endParaRPr lang="en-US" dirty="0"/>
          </a:p>
        </p:txBody>
      </p:sp>
      <p:sp>
        <p:nvSpPr>
          <p:cNvPr id="5" name="Can 4"/>
          <p:cNvSpPr/>
          <p:nvPr/>
        </p:nvSpPr>
        <p:spPr>
          <a:xfrm>
            <a:off x="6226279" y="3237804"/>
            <a:ext cx="1620520" cy="109220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Clarity</a:t>
            </a:r>
          </a:p>
          <a:p>
            <a:pPr algn="ctr"/>
            <a:r>
              <a:rPr lang="en-US" dirty="0" smtClean="0"/>
              <a:t>SQL Server</a:t>
            </a:r>
          </a:p>
        </p:txBody>
      </p:sp>
      <p:sp>
        <p:nvSpPr>
          <p:cNvPr id="6" name="Can 5"/>
          <p:cNvSpPr/>
          <p:nvPr/>
        </p:nvSpPr>
        <p:spPr>
          <a:xfrm>
            <a:off x="8933919" y="3222261"/>
            <a:ext cx="1577975" cy="107950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Cogito Data Warehouse</a:t>
            </a:r>
          </a:p>
          <a:p>
            <a:pPr algn="ctr"/>
            <a:r>
              <a:rPr lang="en-US" dirty="0" smtClean="0"/>
              <a:t>SQL Server</a:t>
            </a:r>
          </a:p>
        </p:txBody>
      </p:sp>
      <p:grpSp>
        <p:nvGrpSpPr>
          <p:cNvPr id="15" name="Group 14"/>
          <p:cNvGrpSpPr/>
          <p:nvPr/>
        </p:nvGrpSpPr>
        <p:grpSpPr>
          <a:xfrm>
            <a:off x="962130" y="2913955"/>
            <a:ext cx="1803399" cy="1736641"/>
            <a:chOff x="585471" y="2552700"/>
            <a:chExt cx="1803399" cy="1736641"/>
          </a:xfrm>
        </p:grpSpPr>
        <p:sp>
          <p:nvSpPr>
            <p:cNvPr id="11" name="Bevel 10"/>
            <p:cNvSpPr/>
            <p:nvPr/>
          </p:nvSpPr>
          <p:spPr>
            <a:xfrm>
              <a:off x="683895" y="2552700"/>
              <a:ext cx="1606550" cy="1181100"/>
            </a:xfrm>
            <a:prstGeom prst="bevel">
              <a:avLst>
                <a:gd name="adj" fmla="val 52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85471" y="3817189"/>
              <a:ext cx="1803399" cy="47215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5" y="2631030"/>
              <a:ext cx="1461770" cy="1052042"/>
            </a:xfrm>
            <a:prstGeom prst="rect">
              <a:avLst/>
            </a:prstGeom>
          </p:spPr>
        </p:pic>
      </p:grpSp>
      <p:sp>
        <p:nvSpPr>
          <p:cNvPr id="17" name="U-Turn Arrow 16"/>
          <p:cNvSpPr/>
          <p:nvPr/>
        </p:nvSpPr>
        <p:spPr>
          <a:xfrm>
            <a:off x="4273177" y="2441062"/>
            <a:ext cx="2602185" cy="725707"/>
          </a:xfrm>
          <a:prstGeom prst="uturnArrow">
            <a:avLst>
              <a:gd name="adj1" fmla="val 25000"/>
              <a:gd name="adj2" fmla="val 19418"/>
              <a:gd name="adj3" fmla="val 35550"/>
              <a:gd name="adj4" fmla="val 43750"/>
              <a:gd name="adj5" fmla="val 100000"/>
            </a:avLst>
          </a:prstGeom>
          <a:solidFill>
            <a:schemeClr val="accent1">
              <a:lumMod val="40000"/>
              <a:lumOff val="60000"/>
            </a:schemeClr>
          </a:solidFill>
          <a:ln w="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U-Turn Arrow 17"/>
          <p:cNvSpPr/>
          <p:nvPr/>
        </p:nvSpPr>
        <p:spPr>
          <a:xfrm>
            <a:off x="7326830" y="2441061"/>
            <a:ext cx="2603141" cy="725707"/>
          </a:xfrm>
          <a:prstGeom prst="uturnArrow">
            <a:avLst>
              <a:gd name="adj1" fmla="val 25000"/>
              <a:gd name="adj2" fmla="val 19418"/>
              <a:gd name="adj3" fmla="val 35550"/>
              <a:gd name="adj4" fmla="val 43750"/>
              <a:gd name="adj5" fmla="val 100000"/>
            </a:avLst>
          </a:prstGeom>
          <a:solidFill>
            <a:schemeClr val="accent1">
              <a:lumMod val="40000"/>
              <a:lumOff val="60000"/>
            </a:schemeClr>
          </a:solidFill>
          <a:ln w="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431007" y="2164263"/>
            <a:ext cx="2286523" cy="307777"/>
          </a:xfrm>
          <a:prstGeom prst="rect">
            <a:avLst/>
          </a:prstGeom>
          <a:noFill/>
        </p:spPr>
        <p:txBody>
          <a:bodyPr wrap="none" rtlCol="0">
            <a:spAutoFit/>
          </a:bodyPr>
          <a:lstStyle/>
          <a:p>
            <a:r>
              <a:rPr lang="en-US" sz="1400" dirty="0" smtClean="0">
                <a:solidFill>
                  <a:schemeClr val="accent1"/>
                </a:solidFill>
              </a:rPr>
              <a:t>Extract-Transform-Load (ETL)</a:t>
            </a:r>
            <a:endParaRPr lang="en-US" dirty="0">
              <a:solidFill>
                <a:schemeClr val="accent1"/>
              </a:solidFill>
            </a:endParaRPr>
          </a:p>
        </p:txBody>
      </p:sp>
      <p:sp>
        <p:nvSpPr>
          <p:cNvPr id="16" name="TextBox 15"/>
          <p:cNvSpPr txBox="1"/>
          <p:nvPr/>
        </p:nvSpPr>
        <p:spPr>
          <a:xfrm>
            <a:off x="7486895" y="2133284"/>
            <a:ext cx="2286523" cy="307777"/>
          </a:xfrm>
          <a:prstGeom prst="rect">
            <a:avLst/>
          </a:prstGeom>
          <a:noFill/>
        </p:spPr>
        <p:txBody>
          <a:bodyPr wrap="none" rtlCol="0">
            <a:spAutoFit/>
          </a:bodyPr>
          <a:lstStyle/>
          <a:p>
            <a:r>
              <a:rPr lang="en-US" sz="1400" dirty="0" smtClean="0">
                <a:solidFill>
                  <a:schemeClr val="accent1"/>
                </a:solidFill>
              </a:rPr>
              <a:t>Extract-Transform-Load (ETL)</a:t>
            </a:r>
            <a:endParaRPr lang="en-US" dirty="0">
              <a:solidFill>
                <a:schemeClr val="accent1"/>
              </a:solidFill>
            </a:endParaRPr>
          </a:p>
        </p:txBody>
      </p:sp>
      <p:sp>
        <p:nvSpPr>
          <p:cNvPr id="7" name="TextBox 6"/>
          <p:cNvSpPr txBox="1"/>
          <p:nvPr/>
        </p:nvSpPr>
        <p:spPr>
          <a:xfrm>
            <a:off x="3340453" y="4650596"/>
            <a:ext cx="1865447" cy="338554"/>
          </a:xfrm>
          <a:prstGeom prst="rect">
            <a:avLst/>
          </a:prstGeom>
          <a:noFill/>
        </p:spPr>
        <p:txBody>
          <a:bodyPr wrap="none" rtlCol="0">
            <a:spAutoFit/>
          </a:bodyPr>
          <a:lstStyle/>
          <a:p>
            <a:r>
              <a:rPr lang="en-US" sz="1600" b="1" smtClean="0">
                <a:solidFill>
                  <a:schemeClr val="accent1"/>
                </a:solidFill>
              </a:rPr>
              <a:t>&gt;95K </a:t>
            </a:r>
            <a:r>
              <a:rPr lang="en-US" sz="1600" b="1" dirty="0" smtClean="0">
                <a:solidFill>
                  <a:schemeClr val="accent1"/>
                </a:solidFill>
              </a:rPr>
              <a:t>data elements</a:t>
            </a:r>
            <a:endParaRPr lang="en-US" sz="1600" b="1" dirty="0">
              <a:solidFill>
                <a:schemeClr val="accent1"/>
              </a:solidFill>
            </a:endParaRPr>
          </a:p>
        </p:txBody>
      </p:sp>
      <p:sp>
        <p:nvSpPr>
          <p:cNvPr id="19" name="TextBox 18"/>
          <p:cNvSpPr txBox="1"/>
          <p:nvPr/>
        </p:nvSpPr>
        <p:spPr>
          <a:xfrm>
            <a:off x="5757727" y="4650596"/>
            <a:ext cx="2557623" cy="338554"/>
          </a:xfrm>
          <a:prstGeom prst="rect">
            <a:avLst/>
          </a:prstGeom>
          <a:noFill/>
        </p:spPr>
        <p:txBody>
          <a:bodyPr wrap="none" rtlCol="0">
            <a:spAutoFit/>
          </a:bodyPr>
          <a:lstStyle/>
          <a:p>
            <a:r>
              <a:rPr lang="en-US" sz="1600" b="1" dirty="0" smtClean="0">
                <a:solidFill>
                  <a:schemeClr val="accent1"/>
                </a:solidFill>
              </a:rPr>
              <a:t>&gt;12K tables, &gt;125K columns</a:t>
            </a:r>
            <a:endParaRPr lang="en-US" sz="1600" b="1" dirty="0">
              <a:solidFill>
                <a:schemeClr val="accent1"/>
              </a:solidFill>
            </a:endParaRPr>
          </a:p>
        </p:txBody>
      </p:sp>
      <p:sp>
        <p:nvSpPr>
          <p:cNvPr id="22" name="TextBox 21"/>
          <p:cNvSpPr txBox="1"/>
          <p:nvPr/>
        </p:nvSpPr>
        <p:spPr>
          <a:xfrm>
            <a:off x="8505916" y="4650596"/>
            <a:ext cx="2649764" cy="338554"/>
          </a:xfrm>
          <a:prstGeom prst="rect">
            <a:avLst/>
          </a:prstGeom>
          <a:noFill/>
        </p:spPr>
        <p:txBody>
          <a:bodyPr wrap="none" rtlCol="0">
            <a:spAutoFit/>
          </a:bodyPr>
          <a:lstStyle/>
          <a:p>
            <a:r>
              <a:rPr lang="en-US" sz="1600" b="1" dirty="0" smtClean="0">
                <a:solidFill>
                  <a:schemeClr val="accent1"/>
                </a:solidFill>
              </a:rPr>
              <a:t>19 fact tables, 76 dimensions</a:t>
            </a:r>
            <a:endParaRPr lang="en-US" sz="1600" b="1" dirty="0">
              <a:solidFill>
                <a:schemeClr val="accent1"/>
              </a:solidFill>
            </a:endParaRPr>
          </a:p>
        </p:txBody>
      </p:sp>
      <p:grpSp>
        <p:nvGrpSpPr>
          <p:cNvPr id="10" name="Group 9"/>
          <p:cNvGrpSpPr/>
          <p:nvPr/>
        </p:nvGrpSpPr>
        <p:grpSpPr>
          <a:xfrm>
            <a:off x="4616932" y="5279646"/>
            <a:ext cx="5894962" cy="723900"/>
            <a:chOff x="4616932" y="5279646"/>
            <a:chExt cx="5894962" cy="723900"/>
          </a:xfrm>
        </p:grpSpPr>
        <p:sp>
          <p:nvSpPr>
            <p:cNvPr id="23" name="TextBox 22"/>
            <p:cNvSpPr txBox="1"/>
            <p:nvPr/>
          </p:nvSpPr>
          <p:spPr>
            <a:xfrm>
              <a:off x="6096411" y="5279646"/>
              <a:ext cx="2184400" cy="584775"/>
            </a:xfrm>
            <a:prstGeom prst="rect">
              <a:avLst/>
            </a:prstGeom>
            <a:noFill/>
          </p:spPr>
          <p:txBody>
            <a:bodyPr wrap="square" rtlCol="0">
              <a:spAutoFit/>
            </a:bodyPr>
            <a:lstStyle/>
            <a:p>
              <a:pPr marL="0" lvl="1" algn="ctr"/>
              <a:r>
                <a:rPr lang="en-US" altLang="en-US" sz="1600" b="1" dirty="0">
                  <a:solidFill>
                    <a:schemeClr val="accent6">
                      <a:lumMod val="75000"/>
                    </a:schemeClr>
                  </a:solidFill>
                </a:rPr>
                <a:t>May 2015: 13,994 tables, 48 </a:t>
              </a:r>
              <a:r>
                <a:rPr lang="en-US" altLang="en-US" sz="1600" b="1" dirty="0" smtClean="0">
                  <a:solidFill>
                    <a:schemeClr val="accent6">
                      <a:lumMod val="75000"/>
                    </a:schemeClr>
                  </a:solidFill>
                </a:rPr>
                <a:t>billion rows</a:t>
              </a:r>
              <a:endParaRPr lang="en-US" altLang="en-US" sz="1600" b="1" dirty="0">
                <a:solidFill>
                  <a:schemeClr val="accent6">
                    <a:lumMod val="75000"/>
                  </a:schemeClr>
                </a:solidFill>
              </a:endParaRPr>
            </a:p>
          </p:txBody>
        </p:sp>
        <p:sp>
          <p:nvSpPr>
            <p:cNvPr id="24" name="TextBox 23"/>
            <p:cNvSpPr txBox="1"/>
            <p:nvPr/>
          </p:nvSpPr>
          <p:spPr>
            <a:xfrm>
              <a:off x="9453848" y="5402756"/>
              <a:ext cx="1058046" cy="338554"/>
            </a:xfrm>
            <a:prstGeom prst="rect">
              <a:avLst/>
            </a:prstGeom>
            <a:noFill/>
          </p:spPr>
          <p:txBody>
            <a:bodyPr wrap="none" rtlCol="0">
              <a:spAutoFit/>
            </a:bodyPr>
            <a:lstStyle/>
            <a:p>
              <a:pPr marL="0" lvl="1" algn="ctr"/>
              <a:r>
                <a:rPr lang="en-US" altLang="en-US" sz="1600" b="1">
                  <a:solidFill>
                    <a:schemeClr val="accent6">
                      <a:lumMod val="75000"/>
                    </a:schemeClr>
                  </a:solidFill>
                  <a:latin typeface="Calibri" charset="0"/>
                  <a:ea typeface="Calibri" charset="0"/>
                  <a:cs typeface="Calibri" charset="0"/>
                </a:rPr>
                <a:t>367 </a:t>
              </a:r>
              <a:r>
                <a:rPr lang="en-US" altLang="en-US" sz="1600" b="1" smtClean="0">
                  <a:solidFill>
                    <a:schemeClr val="accent6">
                      <a:lumMod val="75000"/>
                    </a:schemeClr>
                  </a:solidFill>
                  <a:latin typeface="Calibri" charset="0"/>
                  <a:ea typeface="Calibri" charset="0"/>
                  <a:cs typeface="Calibri" charset="0"/>
                </a:rPr>
                <a:t>tables</a:t>
              </a:r>
              <a:endParaRPr lang="en-US" altLang="en-US" sz="1600" b="1" dirty="0" smtClean="0">
                <a:solidFill>
                  <a:schemeClr val="accent6">
                    <a:lumMod val="75000"/>
                  </a:schemeClr>
                </a:solidFill>
                <a:latin typeface="Calibri" charset="0"/>
                <a:ea typeface="Calibri" charset="0"/>
                <a:cs typeface="Calibri" charset="0"/>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932" y="5279646"/>
              <a:ext cx="1206500" cy="723900"/>
            </a:xfrm>
            <a:prstGeom prst="rect">
              <a:avLst/>
            </a:prstGeom>
          </p:spPr>
        </p:pic>
      </p:grpSp>
      <p:sp>
        <p:nvSpPr>
          <p:cNvPr id="2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27" name="Footer Placeholder 4"/>
          <p:cNvSpPr>
            <a:spLocks noGrp="1"/>
          </p:cNvSpPr>
          <p:nvPr>
            <p:ph type="ftr" sz="quarter" idx="11"/>
          </p:nvPr>
        </p:nvSpPr>
        <p:spPr>
          <a:xfrm>
            <a:off x="3715078" y="6484781"/>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3650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pPr>
              <a:defRPr/>
            </a:pPr>
            <a:r>
              <a:rPr lang="en-US" sz="4000" dirty="0" smtClean="0"/>
              <a:t>Patient Care vs</a:t>
            </a:r>
            <a:r>
              <a:rPr lang="en-US" sz="4000" dirty="0" smtClean="0"/>
              <a:t>. </a:t>
            </a:r>
            <a:r>
              <a:rPr lang="en-US" sz="4000" dirty="0" smtClean="0"/>
              <a:t>Research</a:t>
            </a:r>
            <a:r>
              <a:rPr lang="en-US" sz="4000" dirty="0" smtClean="0"/>
              <a:t> </a:t>
            </a:r>
            <a:r>
              <a:rPr lang="en-US" sz="4000" dirty="0" smtClean="0"/>
              <a:t>Queries</a:t>
            </a:r>
          </a:p>
        </p:txBody>
      </p:sp>
      <p:sp>
        <p:nvSpPr>
          <p:cNvPr id="553987" name="Rectangle 3"/>
          <p:cNvSpPr>
            <a:spLocks noGrp="1" noChangeArrowheads="1"/>
          </p:cNvSpPr>
          <p:nvPr>
            <p:ph sz="half" idx="1"/>
          </p:nvPr>
        </p:nvSpPr>
        <p:spPr>
          <a:xfrm>
            <a:off x="1097279" y="1947334"/>
            <a:ext cx="4937760" cy="4023360"/>
          </a:xfrm>
        </p:spPr>
        <p:txBody>
          <a:bodyPr/>
          <a:lstStyle/>
          <a:p>
            <a:r>
              <a:rPr lang="en-US" altLang="en-US" sz="2200" b="1" dirty="0" smtClean="0"/>
              <a:t>Patient Care</a:t>
            </a:r>
            <a:r>
              <a:rPr lang="en-US" altLang="en-US" sz="2200" b="1" dirty="0" smtClean="0"/>
              <a:t> </a:t>
            </a:r>
            <a:r>
              <a:rPr lang="en-US" altLang="en-US" sz="2200" b="1" dirty="0"/>
              <a:t>Queries</a:t>
            </a:r>
            <a:endParaRPr lang="en-US" altLang="en-US" sz="2200" dirty="0"/>
          </a:p>
          <a:p>
            <a:r>
              <a:rPr lang="en-US" altLang="en-US" sz="1900" dirty="0">
                <a:latin typeface="Calibri" charset="0"/>
                <a:ea typeface="Calibri" charset="0"/>
                <a:cs typeface="Calibri" charset="0"/>
              </a:rPr>
              <a:t>What was Mr. Smith</a:t>
            </a:r>
            <a:r>
              <a:rPr lang="ja-JP" altLang="en-US" sz="1900" dirty="0">
                <a:latin typeface="Calibri" charset="0"/>
                <a:ea typeface="Calibri" charset="0"/>
                <a:cs typeface="Calibri" charset="0"/>
              </a:rPr>
              <a:t>’</a:t>
            </a:r>
            <a:r>
              <a:rPr lang="en-US" altLang="ja-JP" sz="1900" dirty="0">
                <a:latin typeface="Calibri" charset="0"/>
                <a:ea typeface="Calibri" charset="0"/>
                <a:cs typeface="Calibri" charset="0"/>
              </a:rPr>
              <a:t>s last potassium?</a:t>
            </a:r>
          </a:p>
          <a:p>
            <a:r>
              <a:rPr lang="en-US" altLang="en-US" sz="1900" dirty="0">
                <a:latin typeface="Calibri" charset="0"/>
                <a:ea typeface="Calibri" charset="0"/>
                <a:cs typeface="Calibri" charset="0"/>
              </a:rPr>
              <a:t>Does he have an old CXR for comparison?</a:t>
            </a:r>
          </a:p>
          <a:p>
            <a:r>
              <a:rPr lang="en-US" altLang="en-US" sz="1900" dirty="0">
                <a:latin typeface="Calibri" charset="0"/>
                <a:ea typeface="Calibri" charset="0"/>
                <a:cs typeface="Calibri" charset="0"/>
              </a:rPr>
              <a:t>What </a:t>
            </a:r>
            <a:r>
              <a:rPr lang="en-US" altLang="en-US" sz="1900" dirty="0" err="1">
                <a:latin typeface="Calibri" charset="0"/>
                <a:ea typeface="Calibri" charset="0"/>
                <a:cs typeface="Calibri" charset="0"/>
              </a:rPr>
              <a:t>antihypertensives</a:t>
            </a:r>
            <a:r>
              <a:rPr lang="en-US" altLang="en-US" sz="1900" dirty="0">
                <a:latin typeface="Calibri" charset="0"/>
                <a:ea typeface="Calibri" charset="0"/>
                <a:cs typeface="Calibri" charset="0"/>
              </a:rPr>
              <a:t> has he been on before?</a:t>
            </a:r>
          </a:p>
          <a:p>
            <a:r>
              <a:rPr lang="en-US" altLang="en-US" sz="1900" dirty="0">
                <a:latin typeface="Calibri" charset="0"/>
                <a:ea typeface="Calibri" charset="0"/>
                <a:cs typeface="Calibri" charset="0"/>
              </a:rPr>
              <a:t>What did the neurology consult say about his epilepsy? </a:t>
            </a:r>
          </a:p>
          <a:p>
            <a:endParaRPr lang="en-US" altLang="en-US" sz="1800" dirty="0"/>
          </a:p>
        </p:txBody>
      </p:sp>
      <p:sp>
        <p:nvSpPr>
          <p:cNvPr id="553988" name="Rectangle 4"/>
          <p:cNvSpPr>
            <a:spLocks noGrp="1" noChangeArrowheads="1"/>
          </p:cNvSpPr>
          <p:nvPr>
            <p:ph sz="half" idx="2"/>
          </p:nvPr>
        </p:nvSpPr>
        <p:spPr>
          <a:xfrm>
            <a:off x="6217920" y="1947335"/>
            <a:ext cx="4937760" cy="4023360"/>
          </a:xfrm>
        </p:spPr>
        <p:txBody>
          <a:bodyPr/>
          <a:lstStyle/>
          <a:p>
            <a:pPr>
              <a:defRPr/>
            </a:pPr>
            <a:r>
              <a:rPr lang="en-US" sz="2200" b="1" dirty="0" smtClean="0"/>
              <a:t>Research</a:t>
            </a:r>
            <a:r>
              <a:rPr lang="en-US" sz="2200" b="1" dirty="0" smtClean="0"/>
              <a:t> </a:t>
            </a:r>
            <a:r>
              <a:rPr lang="en-US" sz="2200" b="1" dirty="0"/>
              <a:t>Queries</a:t>
            </a:r>
            <a:endParaRPr lang="en-US" sz="2200" dirty="0"/>
          </a:p>
          <a:p>
            <a:pPr>
              <a:defRPr/>
            </a:pPr>
            <a:r>
              <a:rPr lang="en-US" sz="1900" dirty="0" smtClean="0">
                <a:latin typeface="Calibri" charset="0"/>
                <a:ea typeface="Calibri" charset="0"/>
                <a:cs typeface="Calibri" charset="0"/>
              </a:rPr>
              <a:t>What proportion of diabetics with AMI admissions were discharged on b-blockers?</a:t>
            </a:r>
          </a:p>
          <a:p>
            <a:pPr>
              <a:defRPr/>
            </a:pPr>
            <a:r>
              <a:rPr lang="en-US" sz="1900" dirty="0" smtClean="0">
                <a:latin typeface="Calibri" charset="0"/>
                <a:ea typeface="Calibri" charset="0"/>
                <a:cs typeface="Calibri" charset="0"/>
              </a:rPr>
              <a:t>What was the average Medicine length of stay in 2017 compared to 2012?</a:t>
            </a:r>
          </a:p>
          <a:p>
            <a:pPr>
              <a:defRPr/>
            </a:pPr>
            <a:r>
              <a:rPr lang="en-US" sz="1900" dirty="0" smtClean="0">
                <a:latin typeface="Calibri" charset="0"/>
                <a:ea typeface="Calibri" charset="0"/>
                <a:cs typeface="Calibri" charset="0"/>
              </a:rPr>
              <a:t>What is the trend in use of head CTs in patients with migraine?</a:t>
            </a:r>
            <a:endParaRPr lang="en-US" sz="1900" dirty="0">
              <a:latin typeface="Calibri" charset="0"/>
              <a:ea typeface="Calibri" charset="0"/>
              <a:cs typeface="Calibri" charset="0"/>
            </a:endParaRPr>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715078" y="6484781"/>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87085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98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539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539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5398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5398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5398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539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autoUpdateAnimBg="0"/>
      <p:bldP spid="55398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EHR/Data </a:t>
            </a:r>
            <a:r>
              <a:rPr lang="en-US" sz="4000" dirty="0" smtClean="0">
                <a:cs typeface="+mj-cs"/>
              </a:rPr>
              <a:t>Warehouse Comparison</a:t>
            </a:r>
            <a:endParaRPr lang="en-US" sz="4000" dirty="0" smtClean="0">
              <a:cs typeface="+mj-cs"/>
            </a:endParaRPr>
          </a:p>
        </p:txBody>
      </p:sp>
      <p:sp>
        <p:nvSpPr>
          <p:cNvPr id="556035" name="Rectangle 3"/>
          <p:cNvSpPr>
            <a:spLocks noGrp="1" noChangeArrowheads="1"/>
          </p:cNvSpPr>
          <p:nvPr>
            <p:ph idx="1"/>
          </p:nvPr>
        </p:nvSpPr>
        <p:spPr>
          <a:xfrm>
            <a:off x="2652077" y="4059445"/>
            <a:ext cx="6891020" cy="973666"/>
          </a:xfrm>
          <a:extLst>
            <a:ext uri="{909E8E84-426E-40dd-AFC4-6F175D3DCCD1}"/>
            <a:ext uri="{91240B29-F687-4f45-9708-019B960494DF}"/>
            <a:ext uri="{AF507438-7753-43e0-B8FC-AC1667EBCBE1}"/>
          </a:extLst>
        </p:spPr>
        <p:txBody>
          <a:bodyPr>
            <a:normAutofit lnSpcReduction="10000"/>
          </a:bodyPr>
          <a:lstStyle/>
          <a:p>
            <a:pPr>
              <a:defRPr/>
            </a:pPr>
            <a:r>
              <a:rPr lang="en-US" sz="1900" dirty="0" smtClean="0"/>
              <a:t>Data warehouses have an enterprise viewpoint</a:t>
            </a:r>
          </a:p>
          <a:p>
            <a:pPr>
              <a:defRPr/>
            </a:pPr>
            <a:r>
              <a:rPr lang="en-US" sz="1900" dirty="0" smtClean="0"/>
              <a:t>Data warehouses clean </a:t>
            </a:r>
            <a:r>
              <a:rPr lang="en-US" sz="1900" dirty="0"/>
              <a:t>and </a:t>
            </a:r>
            <a:r>
              <a:rPr lang="en-US" sz="1900" dirty="0" smtClean="0"/>
              <a:t>aggregate </a:t>
            </a:r>
            <a:r>
              <a:rPr lang="en-US" sz="1900" dirty="0"/>
              <a:t>data from </a:t>
            </a:r>
            <a:r>
              <a:rPr lang="en-US" sz="1900" dirty="0" smtClean="0"/>
              <a:t>clinical and/</a:t>
            </a:r>
            <a:r>
              <a:rPr lang="en-US" sz="1900" dirty="0"/>
              <a:t>o</a:t>
            </a:r>
            <a:r>
              <a:rPr lang="en-US" sz="1900" dirty="0" smtClean="0"/>
              <a:t>r </a:t>
            </a:r>
            <a:r>
              <a:rPr lang="en-US" sz="1900" dirty="0" smtClean="0"/>
              <a:t>multiple </a:t>
            </a:r>
            <a:r>
              <a:rPr lang="en-US" sz="1900" dirty="0"/>
              <a:t>sources</a:t>
            </a:r>
          </a:p>
        </p:txBody>
      </p:sp>
      <p:sp>
        <p:nvSpPr>
          <p:cNvPr id="7" name="Date Placeholder 3"/>
          <p:cNvSpPr>
            <a:spLocks noGrp="1"/>
          </p:cNvSpPr>
          <p:nvPr>
            <p:ph type="dt" sz="half" idx="10"/>
          </p:nvPr>
        </p:nvSpPr>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p:txBody>
          <a:bodyPr/>
          <a:lstStyle/>
          <a:p>
            <a:pPr>
              <a:defRPr/>
            </a:pPr>
            <a:r>
              <a:rPr lang="en-US" dirty="0" smtClean="0"/>
              <a:t>EHRs for Clinical Research</a:t>
            </a:r>
            <a:endParaRPr lang="en-US" dirty="0"/>
          </a:p>
          <a:p>
            <a:pPr>
              <a:defRPr/>
            </a:pPr>
            <a:r>
              <a:rPr lang="en-US" dirty="0"/>
              <a:t>Medical Informatics</a:t>
            </a:r>
          </a:p>
        </p:txBody>
      </p:sp>
      <p:graphicFrame>
        <p:nvGraphicFramePr>
          <p:cNvPr id="59397" name="Object 4"/>
          <p:cNvGraphicFramePr>
            <a:graphicFrameLocks noChangeAspect="1"/>
          </p:cNvGraphicFramePr>
          <p:nvPr>
            <p:extLst>
              <p:ext uri="{D42A27DB-BD31-4B8C-83A1-F6EECF244321}">
                <p14:modId xmlns:p14="http://schemas.microsoft.com/office/powerpoint/2010/main" val="436685311"/>
              </p:ext>
            </p:extLst>
          </p:nvPr>
        </p:nvGraphicFramePr>
        <p:xfrm>
          <a:off x="1647349" y="2363934"/>
          <a:ext cx="8958262" cy="1600200"/>
        </p:xfrm>
        <a:graphic>
          <a:graphicData uri="http://schemas.openxmlformats.org/presentationml/2006/ole">
            <mc:AlternateContent xmlns:mc="http://schemas.openxmlformats.org/markup-compatibility/2006">
              <mc:Choice xmlns:v="urn:schemas-microsoft-com:vml" Requires="v">
                <p:oleObj spid="_x0000_s584874" name="Document" r:id="rId4" imgW="6883400" imgH="1231900" progId="Word.Document.8">
                  <p:embed/>
                </p:oleObj>
              </mc:Choice>
              <mc:Fallback>
                <p:oleObj name="Document" r:id="rId4" imgW="6883400" imgH="1231900" progId="Word.Document.8">
                  <p:embed/>
                  <p:pic>
                    <p:nvPicPr>
                      <p:cNvPr id="0" name=""/>
                      <p:cNvPicPr>
                        <a:picLocks noChangeAspect="1" noChangeArrowheads="1"/>
                      </p:cNvPicPr>
                      <p:nvPr/>
                    </p:nvPicPr>
                    <p:blipFill>
                      <a:blip r:embed="rId5"/>
                      <a:srcRect/>
                      <a:stretch>
                        <a:fillRect/>
                      </a:stretch>
                    </p:blipFill>
                    <p:spPr bwMode="auto">
                      <a:xfrm>
                        <a:off x="1647349" y="2363934"/>
                        <a:ext cx="895826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6476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8064" y="115747"/>
            <a:ext cx="8050214" cy="622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6"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694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Getting at UCSF EHR Data</a:t>
            </a:r>
            <a:endParaRPr lang="en-US" dirty="0"/>
          </a:p>
        </p:txBody>
      </p:sp>
      <p:sp>
        <p:nvSpPr>
          <p:cNvPr id="4" name="Can 3"/>
          <p:cNvSpPr/>
          <p:nvPr/>
        </p:nvSpPr>
        <p:spPr>
          <a:xfrm>
            <a:off x="3407196" y="3222262"/>
            <a:ext cx="1731963" cy="119225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Chronicles </a:t>
            </a:r>
          </a:p>
          <a:p>
            <a:pPr algn="ctr"/>
            <a:r>
              <a:rPr lang="en-US" dirty="0" smtClean="0"/>
              <a:t>Cache (MUMPS)</a:t>
            </a:r>
            <a:endParaRPr lang="en-US" dirty="0"/>
          </a:p>
        </p:txBody>
      </p:sp>
      <p:sp>
        <p:nvSpPr>
          <p:cNvPr id="5" name="Can 4"/>
          <p:cNvSpPr/>
          <p:nvPr/>
        </p:nvSpPr>
        <p:spPr>
          <a:xfrm>
            <a:off x="6226279" y="3237804"/>
            <a:ext cx="1620520" cy="109220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Clarity</a:t>
            </a:r>
          </a:p>
          <a:p>
            <a:pPr algn="ctr"/>
            <a:r>
              <a:rPr lang="en-US" dirty="0" smtClean="0"/>
              <a:t>SQL Server</a:t>
            </a:r>
          </a:p>
        </p:txBody>
      </p:sp>
      <p:sp>
        <p:nvSpPr>
          <p:cNvPr id="6" name="Can 5"/>
          <p:cNvSpPr/>
          <p:nvPr/>
        </p:nvSpPr>
        <p:spPr>
          <a:xfrm>
            <a:off x="8933919" y="3222261"/>
            <a:ext cx="1577975" cy="107950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Cogito Data Warehouse</a:t>
            </a:r>
          </a:p>
          <a:p>
            <a:pPr algn="ctr"/>
            <a:r>
              <a:rPr lang="en-US" dirty="0" smtClean="0"/>
              <a:t>SQL Server</a:t>
            </a:r>
          </a:p>
        </p:txBody>
      </p:sp>
      <p:grpSp>
        <p:nvGrpSpPr>
          <p:cNvPr id="15" name="Group 14"/>
          <p:cNvGrpSpPr/>
          <p:nvPr/>
        </p:nvGrpSpPr>
        <p:grpSpPr>
          <a:xfrm>
            <a:off x="962130" y="2913955"/>
            <a:ext cx="1803399" cy="1736641"/>
            <a:chOff x="585471" y="2552700"/>
            <a:chExt cx="1803399" cy="1736641"/>
          </a:xfrm>
        </p:grpSpPr>
        <p:sp>
          <p:nvSpPr>
            <p:cNvPr id="11" name="Bevel 10"/>
            <p:cNvSpPr/>
            <p:nvPr/>
          </p:nvSpPr>
          <p:spPr>
            <a:xfrm>
              <a:off x="683895" y="2552700"/>
              <a:ext cx="1606550" cy="1181100"/>
            </a:xfrm>
            <a:prstGeom prst="bevel">
              <a:avLst>
                <a:gd name="adj" fmla="val 52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85471" y="3817189"/>
              <a:ext cx="1803399" cy="47215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5" y="2631030"/>
              <a:ext cx="1461770" cy="1052042"/>
            </a:xfrm>
            <a:prstGeom prst="rect">
              <a:avLst/>
            </a:prstGeom>
          </p:spPr>
        </p:pic>
      </p:grpSp>
      <p:sp>
        <p:nvSpPr>
          <p:cNvPr id="17" name="U-Turn Arrow 16"/>
          <p:cNvSpPr/>
          <p:nvPr/>
        </p:nvSpPr>
        <p:spPr>
          <a:xfrm>
            <a:off x="4273177" y="2441062"/>
            <a:ext cx="2602185" cy="725707"/>
          </a:xfrm>
          <a:prstGeom prst="uturnArrow">
            <a:avLst>
              <a:gd name="adj1" fmla="val 25000"/>
              <a:gd name="adj2" fmla="val 19418"/>
              <a:gd name="adj3" fmla="val 35550"/>
              <a:gd name="adj4" fmla="val 43750"/>
              <a:gd name="adj5" fmla="val 100000"/>
            </a:avLst>
          </a:prstGeom>
          <a:solidFill>
            <a:schemeClr val="accent1">
              <a:lumMod val="40000"/>
              <a:lumOff val="60000"/>
            </a:schemeClr>
          </a:solidFill>
          <a:ln w="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U-Turn Arrow 17"/>
          <p:cNvSpPr/>
          <p:nvPr/>
        </p:nvSpPr>
        <p:spPr>
          <a:xfrm>
            <a:off x="7326830" y="2441061"/>
            <a:ext cx="2603141" cy="725707"/>
          </a:xfrm>
          <a:prstGeom prst="uturnArrow">
            <a:avLst>
              <a:gd name="adj1" fmla="val 25000"/>
              <a:gd name="adj2" fmla="val 19418"/>
              <a:gd name="adj3" fmla="val 35550"/>
              <a:gd name="adj4" fmla="val 43750"/>
              <a:gd name="adj5" fmla="val 100000"/>
            </a:avLst>
          </a:prstGeom>
          <a:solidFill>
            <a:schemeClr val="accent1">
              <a:lumMod val="40000"/>
              <a:lumOff val="60000"/>
            </a:schemeClr>
          </a:solidFill>
          <a:ln w="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5624078" y="5181439"/>
            <a:ext cx="2824921" cy="923330"/>
          </a:xfrm>
          <a:prstGeom prst="rect">
            <a:avLst/>
          </a:prstGeom>
        </p:spPr>
        <p:txBody>
          <a:bodyPr wrap="square">
            <a:spAutoFit/>
          </a:bodyPr>
          <a:lstStyle/>
          <a:p>
            <a:pPr algn="ctr"/>
            <a:r>
              <a:rPr lang="en-US" altLang="en-US" dirty="0">
                <a:solidFill>
                  <a:schemeClr val="accent1"/>
                </a:solidFill>
              </a:rPr>
              <a:t>Epic Clarity Certification requires 2 weeks in </a:t>
            </a:r>
            <a:r>
              <a:rPr lang="en-US" altLang="en-US" dirty="0" smtClean="0">
                <a:solidFill>
                  <a:schemeClr val="accent1"/>
                </a:solidFill>
              </a:rPr>
              <a:t>Madison, WI</a:t>
            </a:r>
            <a:endParaRPr lang="en-US" altLang="en-US" dirty="0">
              <a:solidFill>
                <a:schemeClr val="accent1"/>
              </a:solidFill>
              <a:hlinkClick r:id="rId4"/>
            </a:endParaRPr>
          </a:p>
        </p:txBody>
      </p:sp>
      <p:sp>
        <p:nvSpPr>
          <p:cNvPr id="21" name="TextBox 20"/>
          <p:cNvSpPr txBox="1"/>
          <p:nvPr/>
        </p:nvSpPr>
        <p:spPr>
          <a:xfrm>
            <a:off x="5944339" y="4527485"/>
            <a:ext cx="2184400" cy="584775"/>
          </a:xfrm>
          <a:prstGeom prst="rect">
            <a:avLst/>
          </a:prstGeom>
          <a:noFill/>
        </p:spPr>
        <p:txBody>
          <a:bodyPr wrap="square" rtlCol="0">
            <a:spAutoFit/>
          </a:bodyPr>
          <a:lstStyle/>
          <a:p>
            <a:pPr marL="0" lvl="1" algn="ctr"/>
            <a:r>
              <a:rPr lang="en-US" altLang="en-US" sz="1600" b="1" dirty="0">
                <a:solidFill>
                  <a:schemeClr val="accent6">
                    <a:lumMod val="75000"/>
                  </a:schemeClr>
                </a:solidFill>
              </a:rPr>
              <a:t>May 2015: 13,994 tables, 48 </a:t>
            </a:r>
            <a:r>
              <a:rPr lang="en-US" altLang="en-US" sz="1600" b="1" dirty="0" smtClean="0">
                <a:solidFill>
                  <a:schemeClr val="accent6">
                    <a:lumMod val="75000"/>
                  </a:schemeClr>
                </a:solidFill>
              </a:rPr>
              <a:t>billion rows</a:t>
            </a:r>
            <a:endParaRPr lang="en-US" altLang="en-US" sz="1600" b="1" dirty="0">
              <a:solidFill>
                <a:schemeClr val="accent6">
                  <a:lumMod val="75000"/>
                </a:schemeClr>
              </a:solidFill>
            </a:endParaRPr>
          </a:p>
        </p:txBody>
      </p:sp>
      <p:sp>
        <p:nvSpPr>
          <p:cNvPr id="22" name="TextBox 21"/>
          <p:cNvSpPr txBox="1"/>
          <p:nvPr/>
        </p:nvSpPr>
        <p:spPr>
          <a:xfrm>
            <a:off x="9193883" y="4650596"/>
            <a:ext cx="1058046" cy="338554"/>
          </a:xfrm>
          <a:prstGeom prst="rect">
            <a:avLst/>
          </a:prstGeom>
          <a:noFill/>
        </p:spPr>
        <p:txBody>
          <a:bodyPr wrap="none" rtlCol="0">
            <a:spAutoFit/>
          </a:bodyPr>
          <a:lstStyle/>
          <a:p>
            <a:pPr marL="0" lvl="1" algn="ctr"/>
            <a:r>
              <a:rPr lang="en-US" altLang="en-US" sz="1600" b="1">
                <a:solidFill>
                  <a:schemeClr val="accent6">
                    <a:lumMod val="75000"/>
                  </a:schemeClr>
                </a:solidFill>
                <a:latin typeface="Calibri" charset="0"/>
                <a:ea typeface="Calibri" charset="0"/>
                <a:cs typeface="Calibri" charset="0"/>
              </a:rPr>
              <a:t>367 </a:t>
            </a:r>
            <a:r>
              <a:rPr lang="en-US" altLang="en-US" sz="1600" b="1" smtClean="0">
                <a:solidFill>
                  <a:schemeClr val="accent6">
                    <a:lumMod val="75000"/>
                  </a:schemeClr>
                </a:solidFill>
                <a:latin typeface="Calibri" charset="0"/>
                <a:ea typeface="Calibri" charset="0"/>
                <a:cs typeface="Calibri" charset="0"/>
              </a:rPr>
              <a:t>tables</a:t>
            </a:r>
            <a:endParaRPr lang="en-US" altLang="en-US" sz="1600" b="1" dirty="0" smtClean="0">
              <a:solidFill>
                <a:schemeClr val="accent6">
                  <a:lumMod val="75000"/>
                </a:schemeClr>
              </a:solidFill>
              <a:latin typeface="Calibri" charset="0"/>
              <a:ea typeface="Calibri" charset="0"/>
              <a:cs typeface="Calibri"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6932" y="4511271"/>
            <a:ext cx="1206500" cy="723900"/>
          </a:xfrm>
          <a:prstGeom prst="rect">
            <a:avLst/>
          </a:prstGeom>
        </p:spPr>
      </p:pic>
      <p:sp>
        <p:nvSpPr>
          <p:cNvPr id="7" name="Rectangle 6"/>
          <p:cNvSpPr/>
          <p:nvPr/>
        </p:nvSpPr>
        <p:spPr>
          <a:xfrm>
            <a:off x="8549636" y="5337983"/>
            <a:ext cx="2346540" cy="646331"/>
          </a:xfrm>
          <a:prstGeom prst="rect">
            <a:avLst/>
          </a:prstGeom>
        </p:spPr>
        <p:txBody>
          <a:bodyPr wrap="none">
            <a:spAutoFit/>
          </a:bodyPr>
          <a:lstStyle/>
          <a:p>
            <a:pPr algn="ctr"/>
            <a:r>
              <a:rPr lang="en-US" altLang="en-US" dirty="0">
                <a:hlinkClick r:id="rId4"/>
              </a:rPr>
              <a:t>Research Data </a:t>
            </a:r>
            <a:r>
              <a:rPr lang="en-US" altLang="en-US" dirty="0" smtClean="0">
                <a:hlinkClick r:id="rId4"/>
              </a:rPr>
              <a:t>Browser</a:t>
            </a:r>
            <a:endParaRPr lang="en-US" altLang="en-US" dirty="0" smtClean="0"/>
          </a:p>
          <a:p>
            <a:pPr algn="ctr"/>
            <a:r>
              <a:rPr lang="en-US" altLang="en-US" dirty="0" smtClean="0">
                <a:solidFill>
                  <a:schemeClr val="accent1"/>
                </a:solidFill>
              </a:rPr>
              <a:t>De-identified data </a:t>
            </a:r>
            <a:endParaRPr lang="en-US" dirty="0">
              <a:solidFill>
                <a:schemeClr val="accent1"/>
              </a:solidFill>
            </a:endParaRPr>
          </a:p>
        </p:txBody>
      </p:sp>
      <p:sp>
        <p:nvSpPr>
          <p:cNvPr id="24"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25" name="Footer Placeholder 4"/>
          <p:cNvSpPr>
            <a:spLocks noGrp="1"/>
          </p:cNvSpPr>
          <p:nvPr>
            <p:ph type="ftr" sz="quarter" idx="11"/>
          </p:nvPr>
        </p:nvSpPr>
        <p:spPr>
          <a:xfrm>
            <a:off x="3715078"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995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Health Information (PHI)</a:t>
            </a:r>
            <a:endParaRPr lang="en-US" dirty="0"/>
          </a:p>
        </p:txBody>
      </p:sp>
      <p:sp>
        <p:nvSpPr>
          <p:cNvPr id="3" name="Content Placeholder 2"/>
          <p:cNvSpPr>
            <a:spLocks noGrp="1"/>
          </p:cNvSpPr>
          <p:nvPr>
            <p:ph idx="1"/>
          </p:nvPr>
        </p:nvSpPr>
        <p:spPr>
          <a:xfrm>
            <a:off x="1097280" y="1858434"/>
            <a:ext cx="10058400" cy="4023360"/>
          </a:xfrm>
        </p:spPr>
        <p:txBody>
          <a:bodyPr/>
          <a:lstStyle/>
          <a:p>
            <a:pPr marL="0">
              <a:buNone/>
            </a:pPr>
            <a:r>
              <a:rPr lang="en-US" altLang="en-US" sz="1900" dirty="0"/>
              <a:t>PHI protected under federal HIPAA law and California’s Confidentiality of Medical Information Act</a:t>
            </a:r>
            <a:endParaRPr lang="en-US" sz="1900" b="1" dirty="0" smtClean="0"/>
          </a:p>
          <a:p>
            <a:pPr marL="0">
              <a:buNone/>
            </a:pPr>
            <a:r>
              <a:rPr lang="en-US" sz="1900" b="1" dirty="0" smtClean="0"/>
              <a:t>Protected </a:t>
            </a:r>
            <a:r>
              <a:rPr lang="en-US" sz="1900" b="1" dirty="0"/>
              <a:t>health information</a:t>
            </a:r>
            <a:r>
              <a:rPr lang="en-US" sz="1900" dirty="0"/>
              <a:t> (PHI) under US law is any </a:t>
            </a:r>
            <a:r>
              <a:rPr lang="en-US" sz="1900" b="1" dirty="0"/>
              <a:t>information</a:t>
            </a:r>
            <a:r>
              <a:rPr lang="en-US" sz="1900" dirty="0"/>
              <a:t> about </a:t>
            </a:r>
            <a:r>
              <a:rPr lang="en-US" sz="1900" b="1" dirty="0" smtClean="0"/>
              <a:t>health </a:t>
            </a:r>
            <a:r>
              <a:rPr lang="en-US" sz="1900" dirty="0" smtClean="0"/>
              <a:t>status</a:t>
            </a:r>
            <a:r>
              <a:rPr lang="en-US" sz="1900" dirty="0"/>
              <a:t>, provision of </a:t>
            </a:r>
            <a:r>
              <a:rPr lang="en-US" sz="1900" b="1" dirty="0"/>
              <a:t>health</a:t>
            </a:r>
            <a:r>
              <a:rPr lang="en-US" sz="1900" dirty="0"/>
              <a:t> care, or payment for </a:t>
            </a:r>
            <a:r>
              <a:rPr lang="en-US" sz="1900" b="1" dirty="0"/>
              <a:t>health</a:t>
            </a:r>
            <a:r>
              <a:rPr lang="en-US" sz="1900" dirty="0"/>
              <a:t> care that is created or collected by a Covered Entity (or a Business Associate of a Covered Entity), and can be linked to a specific </a:t>
            </a:r>
            <a:r>
              <a:rPr lang="en-US" sz="1900" dirty="0" smtClean="0"/>
              <a:t>individual</a:t>
            </a:r>
          </a:p>
          <a:p>
            <a:pPr marL="395478" lvl="1" indent="-285750"/>
            <a:r>
              <a:rPr lang="en-US" sz="1700" b="1" dirty="0"/>
              <a:t>Covered entities</a:t>
            </a:r>
            <a:r>
              <a:rPr lang="en-US" sz="1700" dirty="0"/>
              <a:t> are </a:t>
            </a:r>
            <a:r>
              <a:rPr lang="en-US" sz="1700" b="1" dirty="0"/>
              <a:t>defined</a:t>
            </a:r>
            <a:r>
              <a:rPr lang="en-US" sz="1700" dirty="0"/>
              <a:t> in the </a:t>
            </a:r>
            <a:r>
              <a:rPr lang="en-US" sz="1700" b="1" dirty="0"/>
              <a:t>HIPAA</a:t>
            </a:r>
            <a:r>
              <a:rPr lang="en-US" sz="1700" dirty="0"/>
              <a:t> rules as (1) health plans, (2) health care clearinghouses, and (3) health care providers who electronically transmit any health information in connection with transactions for which HHS has adopted </a:t>
            </a:r>
            <a:r>
              <a:rPr lang="en-US" sz="1700" dirty="0" smtClean="0"/>
              <a:t>standards</a:t>
            </a:r>
            <a:endParaRPr lang="en-US" sz="1700" dirty="0"/>
          </a:p>
          <a:p>
            <a:pPr marL="0" indent="-182880">
              <a:buNone/>
            </a:pPr>
            <a:r>
              <a:rPr lang="en-US" sz="1900" dirty="0" smtClean="0"/>
              <a:t>Medical record data is the some of the </a:t>
            </a:r>
            <a:r>
              <a:rPr lang="en-US" sz="1900" dirty="0" smtClean="0">
                <a:hlinkClick r:id="rId3"/>
              </a:rPr>
              <a:t>highest value data </a:t>
            </a:r>
            <a:r>
              <a:rPr lang="en-US" sz="1900" dirty="0" smtClean="0"/>
              <a:t>to steal</a:t>
            </a:r>
          </a:p>
          <a:p>
            <a:pPr marL="395478" lvl="1" indent="-285750"/>
            <a:r>
              <a:rPr lang="en-US" sz="1700" dirty="0" smtClean="0"/>
              <a:t>SSN worth $0.10, credit card number worth $0.25, EHR record worth hundreds to thousands</a:t>
            </a:r>
          </a:p>
          <a:p>
            <a:pPr marL="109728" lvl="1" indent="0">
              <a:buNone/>
            </a:pPr>
            <a:endParaRPr lang="en-US" sz="1900" dirty="0" smtClean="0"/>
          </a:p>
          <a:p>
            <a:pPr marL="109728" lvl="1" indent="0">
              <a:buNone/>
            </a:pPr>
            <a:endParaRPr lang="en-US" sz="1700" dirty="0" smtClean="0"/>
          </a:p>
          <a:p>
            <a:pPr marL="0">
              <a:buNone/>
            </a:pPr>
            <a:endParaRPr lang="en-US" altLang="en-US" sz="1900" dirty="0"/>
          </a:p>
          <a:p>
            <a:pPr marL="0">
              <a:buNone/>
            </a:pPr>
            <a:endParaRPr lang="en-US" dirty="0"/>
          </a:p>
        </p:txBody>
      </p:sp>
    </p:spTree>
    <p:extLst>
      <p:ext uri="{BB962C8B-B14F-4D97-AF65-F5344CB8AC3E}">
        <p14:creationId xmlns:p14="http://schemas.microsoft.com/office/powerpoint/2010/main" val="143721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7" name="Rectangle 3"/>
          <p:cNvSpPr>
            <a:spLocks noGrp="1" noChangeArrowheads="1"/>
          </p:cNvSpPr>
          <p:nvPr>
            <p:ph type="title"/>
          </p:nvPr>
        </p:nvSpPr>
        <p:spPr/>
        <p:txBody>
          <a:bodyPr/>
          <a:lstStyle/>
          <a:p>
            <a:pPr>
              <a:defRPr/>
            </a:pPr>
            <a:r>
              <a:rPr lang="en-US" dirty="0" smtClean="0">
                <a:cs typeface="+mj-cs"/>
              </a:rPr>
              <a:t>Privacy vs. Security</a:t>
            </a:r>
          </a:p>
        </p:txBody>
      </p:sp>
      <p:sp>
        <p:nvSpPr>
          <p:cNvPr id="733186" name="Rectangle 2"/>
          <p:cNvSpPr>
            <a:spLocks noGrp="1" noChangeArrowheads="1"/>
          </p:cNvSpPr>
          <p:nvPr>
            <p:ph idx="1"/>
          </p:nvPr>
        </p:nvSpPr>
        <p:spPr>
          <a:xfrm>
            <a:off x="1097280" y="3789187"/>
            <a:ext cx="10058400" cy="2103613"/>
          </a:xfrm>
          <a:extLst>
            <a:ext uri="{91240B29-F687-4f45-9708-019B960494DF}"/>
          </a:extLst>
        </p:spPr>
        <p:txBody>
          <a:bodyPr vert="horz" lIns="85817" tIns="42908" rIns="85817" bIns="42908" rtlCol="0">
            <a:normAutofit/>
          </a:bodyPr>
          <a:lstStyle/>
          <a:p>
            <a:pPr>
              <a:lnSpc>
                <a:spcPct val="100000"/>
              </a:lnSpc>
              <a:defRPr/>
            </a:pPr>
            <a:r>
              <a:rPr lang="en-US" sz="1900" dirty="0"/>
              <a:t>Privacy</a:t>
            </a:r>
          </a:p>
          <a:p>
            <a:pPr lvl="1">
              <a:lnSpc>
                <a:spcPct val="100000"/>
              </a:lnSpc>
              <a:defRPr/>
            </a:pPr>
            <a:r>
              <a:rPr lang="en-US" sz="1700" dirty="0"/>
              <a:t>the state or condition of being free from being observed or disturbed by other people</a:t>
            </a:r>
            <a:endParaRPr lang="en-US" sz="1700" dirty="0" smtClean="0"/>
          </a:p>
          <a:p>
            <a:pPr>
              <a:lnSpc>
                <a:spcPct val="100000"/>
              </a:lnSpc>
              <a:defRPr/>
            </a:pPr>
            <a:r>
              <a:rPr lang="en-US" sz="1900" dirty="0"/>
              <a:t>Security</a:t>
            </a:r>
          </a:p>
          <a:p>
            <a:pPr lvl="1">
              <a:lnSpc>
                <a:spcPct val="100000"/>
              </a:lnSpc>
              <a:defRPr/>
            </a:pPr>
            <a:r>
              <a:rPr lang="en-US" sz="1700" dirty="0"/>
              <a:t>defending information from unauthorized access, use, disclosure, disruption, modification, perusal, inspection, recording or destruction</a:t>
            </a:r>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715078"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
        <p:nvSpPr>
          <p:cNvPr id="11" name="Can 10"/>
          <p:cNvSpPr/>
          <p:nvPr/>
        </p:nvSpPr>
        <p:spPr>
          <a:xfrm>
            <a:off x="5337492" y="2223522"/>
            <a:ext cx="1577975" cy="107950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Cogito Data Warehouse</a:t>
            </a:r>
          </a:p>
          <a:p>
            <a:pPr algn="ctr"/>
            <a:r>
              <a:rPr lang="en-US" dirty="0" smtClean="0"/>
              <a:t>SQL Server</a:t>
            </a:r>
          </a:p>
        </p:txBody>
      </p:sp>
    </p:spTree>
    <p:extLst>
      <p:ext uri="{BB962C8B-B14F-4D97-AF65-F5344CB8AC3E}">
        <p14:creationId xmlns:p14="http://schemas.microsoft.com/office/powerpoint/2010/main" val="873150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318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318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3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43400" y="4318000"/>
            <a:ext cx="2603500" cy="1551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Secure</a:t>
            </a:r>
            <a:endParaRPr lang="en-US" dirty="0"/>
          </a:p>
        </p:txBody>
      </p:sp>
      <p:sp>
        <p:nvSpPr>
          <p:cNvPr id="79874" name="Content Placeholder 2"/>
          <p:cNvSpPr>
            <a:spLocks noGrp="1"/>
          </p:cNvSpPr>
          <p:nvPr>
            <p:ph idx="1"/>
          </p:nvPr>
        </p:nvSpPr>
        <p:spPr/>
        <p:txBody>
          <a:bodyPr/>
          <a:lstStyle/>
          <a:p>
            <a:r>
              <a:rPr lang="en-US" altLang="en-US" sz="1900" dirty="0"/>
              <a:t>Privacy</a:t>
            </a:r>
          </a:p>
          <a:p>
            <a:pPr lvl="1"/>
            <a:r>
              <a:rPr lang="en-US" altLang="en-US" sz="1700" dirty="0"/>
              <a:t>the state or condition of being free from being observed or disturbed by other people</a:t>
            </a:r>
          </a:p>
          <a:p>
            <a:pPr lvl="1"/>
            <a:r>
              <a:rPr lang="en-US" altLang="en-US" sz="1700" dirty="0"/>
              <a:t>requires information security</a:t>
            </a:r>
          </a:p>
          <a:p>
            <a:pPr lvl="2"/>
            <a:r>
              <a:rPr lang="en-US" altLang="en-US" sz="1500" dirty="0"/>
              <a:t>defending information from unauthorized access, use, </a:t>
            </a:r>
            <a:r>
              <a:rPr lang="en-US" altLang="en-US" sz="1500" dirty="0" err="1"/>
              <a:t>etc</a:t>
            </a:r>
            <a:endParaRPr lang="en-US" altLang="en-US" sz="1500" dirty="0">
              <a:solidFill>
                <a:srgbClr val="000000"/>
              </a:solidFill>
            </a:endParaRPr>
          </a:p>
          <a:p>
            <a:r>
              <a:rPr lang="en-US" altLang="en-US" sz="1900" dirty="0"/>
              <a:t>Anonymity: the condition of being </a:t>
            </a:r>
            <a:r>
              <a:rPr lang="en-US" altLang="en-US" sz="1900" dirty="0" smtClean="0"/>
              <a:t>anonymous, </a:t>
            </a:r>
            <a:r>
              <a:rPr lang="en-US" altLang="en-US" sz="1900" b="1" dirty="0" smtClean="0"/>
              <a:t>not having your identity identified with a set of data</a:t>
            </a:r>
            <a:endParaRPr lang="en-US" altLang="en-US" sz="1900" b="1" dirty="0"/>
          </a:p>
          <a:p>
            <a:pPr lvl="1"/>
            <a:r>
              <a:rPr lang="en-US" altLang="en-US" sz="1700" dirty="0"/>
              <a:t>can be achieved via </a:t>
            </a:r>
            <a:r>
              <a:rPr lang="en-US" altLang="en-US" sz="1700" dirty="0" smtClean="0"/>
              <a:t>de-identification, </a:t>
            </a:r>
            <a:r>
              <a:rPr lang="en-US" altLang="en-US" sz="1600" dirty="0"/>
              <a:t>a procedure applied to data to reduce the risk of </a:t>
            </a:r>
            <a:r>
              <a:rPr lang="en-US" altLang="en-US" sz="1600" dirty="0" smtClean="0"/>
              <a:t>identification</a:t>
            </a:r>
            <a:endParaRPr lang="en-US" altLang="en-US" sz="1700" dirty="0" smtClean="0"/>
          </a:p>
          <a:p>
            <a:pPr lvl="1"/>
            <a:r>
              <a:rPr lang="en-US" altLang="en-US" sz="1700" dirty="0" smtClean="0"/>
              <a:t>risk </a:t>
            </a:r>
            <a:r>
              <a:rPr lang="en-US" altLang="en-US" sz="1700" dirty="0"/>
              <a:t>of re-identification and and loss of information must be balanced against costs of </a:t>
            </a:r>
            <a:r>
              <a:rPr lang="en-US" altLang="en-US" sz="1700" dirty="0" smtClean="0"/>
              <a:t>de-identification</a:t>
            </a:r>
          </a:p>
          <a:p>
            <a:pPr marL="0">
              <a:buNone/>
            </a:pPr>
            <a:endParaRPr lang="en-US" altLang="en-US" sz="1900" dirty="0"/>
          </a:p>
          <a:p>
            <a:endParaRPr lang="en-US" altLang="en-US" dirty="0"/>
          </a:p>
        </p:txBody>
      </p:sp>
      <p:sp>
        <p:nvSpPr>
          <p:cNvPr id="93185" name="Title 1"/>
          <p:cNvSpPr>
            <a:spLocks noGrp="1"/>
          </p:cNvSpPr>
          <p:nvPr>
            <p:ph type="title"/>
          </p:nvPr>
        </p:nvSpPr>
        <p:spPr/>
        <p:txBody>
          <a:bodyPr/>
          <a:lstStyle/>
          <a:p>
            <a:r>
              <a:rPr lang="en-US" altLang="en-US" sz="4000" dirty="0" smtClean="0"/>
              <a:t>Privacy</a:t>
            </a:r>
            <a:r>
              <a:rPr lang="en-US" altLang="en-US" sz="4000" dirty="0"/>
              <a:t>, Security, Anonymity</a:t>
            </a:r>
          </a:p>
        </p:txBody>
      </p:sp>
      <p:sp>
        <p:nvSpPr>
          <p:cNvPr id="7" name="Date Placeholder 3"/>
          <p:cNvSpPr>
            <a:spLocks noGrp="1"/>
          </p:cNvSpPr>
          <p:nvPr>
            <p:ph type="dt" sz="half" idx="10"/>
          </p:nvPr>
        </p:nvSpPr>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p:txBody>
          <a:bodyPr/>
          <a:lstStyle/>
          <a:p>
            <a:pPr>
              <a:defRPr/>
            </a:pPr>
            <a:r>
              <a:rPr lang="en-US" dirty="0" smtClean="0"/>
              <a:t>EHRs for Clinical Research</a:t>
            </a:r>
            <a:endParaRPr lang="en-US" dirty="0"/>
          </a:p>
          <a:p>
            <a:pPr>
              <a:defRPr/>
            </a:pPr>
            <a:r>
              <a:rPr lang="en-US" dirty="0"/>
              <a:t>Medical Informatics</a:t>
            </a:r>
          </a:p>
        </p:txBody>
      </p:sp>
      <p:sp>
        <p:nvSpPr>
          <p:cNvPr id="2" name="Oval 1"/>
          <p:cNvSpPr/>
          <p:nvPr/>
        </p:nvSpPr>
        <p:spPr>
          <a:xfrm>
            <a:off x="5632450" y="4705773"/>
            <a:ext cx="1314450" cy="77554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Private</a:t>
            </a:r>
            <a:endParaRPr lang="en-US" dirty="0">
              <a:solidFill>
                <a:schemeClr val="bg1"/>
              </a:solidFill>
            </a:endParaRPr>
          </a:p>
        </p:txBody>
      </p:sp>
      <p:sp>
        <p:nvSpPr>
          <p:cNvPr id="5" name="Oval 4"/>
          <p:cNvSpPr/>
          <p:nvPr/>
        </p:nvSpPr>
        <p:spPr>
          <a:xfrm>
            <a:off x="6625590" y="4724824"/>
            <a:ext cx="1108710" cy="7564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Anonymous</a:t>
            </a:r>
            <a:endParaRPr lang="en-US" dirty="0">
              <a:solidFill>
                <a:schemeClr val="bg1">
                  <a:lumMod val="50000"/>
                </a:schemeClr>
              </a:solidFill>
            </a:endParaRPr>
          </a:p>
        </p:txBody>
      </p:sp>
    </p:spTree>
    <p:extLst>
      <p:ext uri="{BB962C8B-B14F-4D97-AF65-F5344CB8AC3E}">
        <p14:creationId xmlns:p14="http://schemas.microsoft.com/office/powerpoint/2010/main" val="37333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4">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normAutofit/>
          </a:bodyPr>
          <a:lstStyle/>
          <a:p>
            <a:r>
              <a:rPr lang="en-US" altLang="en-US" sz="4000" dirty="0" smtClean="0"/>
              <a:t>D</a:t>
            </a:r>
            <a:r>
              <a:rPr lang="en-US" altLang="en-US" sz="4000" dirty="0" smtClean="0"/>
              <a:t>e-Identification (aka Anonymization)</a:t>
            </a:r>
            <a:endParaRPr lang="en-US" altLang="en-US" sz="4000" dirty="0"/>
          </a:p>
        </p:txBody>
      </p:sp>
      <p:sp>
        <p:nvSpPr>
          <p:cNvPr id="95234" name="Content Placeholder 2"/>
          <p:cNvSpPr>
            <a:spLocks noGrp="1"/>
          </p:cNvSpPr>
          <p:nvPr>
            <p:ph idx="1"/>
          </p:nvPr>
        </p:nvSpPr>
        <p:spPr>
          <a:xfrm>
            <a:off x="1097280" y="1845734"/>
            <a:ext cx="10058400" cy="4504266"/>
          </a:xfrm>
        </p:spPr>
        <p:txBody>
          <a:bodyPr>
            <a:normAutofit/>
          </a:bodyPr>
          <a:lstStyle/>
          <a:p>
            <a:r>
              <a:rPr lang="en-US" altLang="en-US" sz="1900" dirty="0" smtClean="0"/>
              <a:t>HIPAA allows two </a:t>
            </a:r>
            <a:r>
              <a:rPr lang="en-US" altLang="en-US" sz="1900" dirty="0"/>
              <a:t>de-identification methods</a:t>
            </a:r>
          </a:p>
          <a:p>
            <a:pPr lvl="1"/>
            <a:r>
              <a:rPr lang="en-US" altLang="en-US" sz="1700" dirty="0"/>
              <a:t>Safe Harbor: removing 18 types of identifiers</a:t>
            </a:r>
          </a:p>
          <a:p>
            <a:pPr lvl="2"/>
            <a:r>
              <a:rPr lang="en-US" altLang="en-US" sz="1500" dirty="0"/>
              <a:t>but prevents analyses that need PHI (e.g., any dates)</a:t>
            </a:r>
          </a:p>
          <a:p>
            <a:pPr lvl="1"/>
            <a:r>
              <a:rPr lang="en-US" altLang="en-US" sz="1700" dirty="0"/>
              <a:t>expert determination: applying statistical or scientific principles</a:t>
            </a:r>
          </a:p>
          <a:p>
            <a:pPr lvl="2"/>
            <a:r>
              <a:rPr lang="en-US" altLang="en-US" sz="1500" dirty="0"/>
              <a:t>allows analyses using PHI</a:t>
            </a:r>
          </a:p>
          <a:p>
            <a:pPr lvl="2"/>
            <a:r>
              <a:rPr lang="en-US" altLang="en-US" sz="1500" dirty="0"/>
              <a:t>must use documented, generally accepted methods to ensure a "</a:t>
            </a:r>
            <a:r>
              <a:rPr lang="en-US" altLang="en-US" sz="1500" b="1" dirty="0"/>
              <a:t>very small risk </a:t>
            </a:r>
            <a:r>
              <a:rPr lang="en-US" altLang="en-US" sz="1500" dirty="0"/>
              <a:t>that recipient can identify individual"</a:t>
            </a:r>
          </a:p>
          <a:p>
            <a:r>
              <a:rPr lang="en-US" altLang="en-US" sz="1900" dirty="0"/>
              <a:t>De-identification is never 100% foolproof! </a:t>
            </a:r>
          </a:p>
          <a:p>
            <a:pPr lvl="1"/>
            <a:r>
              <a:rPr lang="en-US" altLang="en-US" sz="1700" dirty="0"/>
              <a:t>risk of re-identification depends on what other information is available</a:t>
            </a:r>
          </a:p>
          <a:p>
            <a:pPr lvl="2"/>
            <a:r>
              <a:rPr lang="en-US" altLang="en-US" sz="1500" dirty="0"/>
              <a:t>e.g., data from African HIV trial "de-identified" but recipient knows which villages participated in this trial </a:t>
            </a:r>
            <a:endParaRPr lang="en-US" altLang="en-US" sz="1500" dirty="0" smtClean="0"/>
          </a:p>
          <a:p>
            <a:pPr lvl="1"/>
            <a:r>
              <a:rPr lang="en-US" altLang="en-US" sz="1700" dirty="0" smtClean="0"/>
              <a:t>with genomic information, de-identification is essentially impossible</a:t>
            </a:r>
          </a:p>
          <a:p>
            <a:pPr lvl="1"/>
            <a:endParaRPr lang="en-US" altLang="en-US" sz="1700" dirty="0"/>
          </a:p>
          <a:p>
            <a:endParaRPr lang="en-US" altLang="en-US" sz="2400" dirty="0"/>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531340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Researc</a:t>
            </a:r>
            <a:r>
              <a:rPr lang="en-US" sz="4000" dirty="0" smtClean="0"/>
              <a:t>h Data Browser</a:t>
            </a:r>
            <a:endParaRPr lang="en-US" dirty="0"/>
          </a:p>
        </p:txBody>
      </p:sp>
      <p:sp>
        <p:nvSpPr>
          <p:cNvPr id="4" name="Can 3"/>
          <p:cNvSpPr/>
          <p:nvPr/>
        </p:nvSpPr>
        <p:spPr>
          <a:xfrm>
            <a:off x="3648496" y="2831591"/>
            <a:ext cx="1731963" cy="119225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Chronicles </a:t>
            </a:r>
          </a:p>
          <a:p>
            <a:pPr algn="ctr"/>
            <a:r>
              <a:rPr lang="en-US" dirty="0" smtClean="0"/>
              <a:t>Cache (MUMPS)</a:t>
            </a:r>
            <a:endParaRPr lang="en-US" dirty="0"/>
          </a:p>
        </p:txBody>
      </p:sp>
      <p:sp>
        <p:nvSpPr>
          <p:cNvPr id="5" name="Can 4"/>
          <p:cNvSpPr/>
          <p:nvPr/>
        </p:nvSpPr>
        <p:spPr>
          <a:xfrm>
            <a:off x="6467579" y="2847133"/>
            <a:ext cx="1620520" cy="109220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Clarity</a:t>
            </a:r>
          </a:p>
          <a:p>
            <a:pPr algn="ctr"/>
            <a:r>
              <a:rPr lang="en-US" dirty="0" smtClean="0"/>
              <a:t>SQL Server</a:t>
            </a:r>
          </a:p>
        </p:txBody>
      </p:sp>
      <p:sp>
        <p:nvSpPr>
          <p:cNvPr id="6" name="Can 5"/>
          <p:cNvSpPr/>
          <p:nvPr/>
        </p:nvSpPr>
        <p:spPr>
          <a:xfrm>
            <a:off x="9175219" y="2831590"/>
            <a:ext cx="1577975" cy="107950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Cogito Data Warehouse</a:t>
            </a:r>
          </a:p>
          <a:p>
            <a:pPr algn="ctr"/>
            <a:r>
              <a:rPr lang="en-US" dirty="0" smtClean="0"/>
              <a:t>SQL Server</a:t>
            </a:r>
          </a:p>
        </p:txBody>
      </p:sp>
      <p:grpSp>
        <p:nvGrpSpPr>
          <p:cNvPr id="15" name="Group 14"/>
          <p:cNvGrpSpPr/>
          <p:nvPr/>
        </p:nvGrpSpPr>
        <p:grpSpPr>
          <a:xfrm>
            <a:off x="1203430" y="2523284"/>
            <a:ext cx="1803399" cy="1736641"/>
            <a:chOff x="585471" y="2552700"/>
            <a:chExt cx="1803399" cy="1736641"/>
          </a:xfrm>
        </p:grpSpPr>
        <p:sp>
          <p:nvSpPr>
            <p:cNvPr id="11" name="Bevel 10"/>
            <p:cNvSpPr/>
            <p:nvPr/>
          </p:nvSpPr>
          <p:spPr>
            <a:xfrm>
              <a:off x="683895" y="2552700"/>
              <a:ext cx="1606550" cy="1181100"/>
            </a:xfrm>
            <a:prstGeom prst="bevel">
              <a:avLst>
                <a:gd name="adj" fmla="val 52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85471" y="3817189"/>
              <a:ext cx="1803399" cy="47215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5" y="2631030"/>
              <a:ext cx="1461770" cy="1052042"/>
            </a:xfrm>
            <a:prstGeom prst="rect">
              <a:avLst/>
            </a:prstGeom>
          </p:spPr>
        </p:pic>
      </p:grpSp>
      <p:sp>
        <p:nvSpPr>
          <p:cNvPr id="17" name="U-Turn Arrow 16"/>
          <p:cNvSpPr/>
          <p:nvPr/>
        </p:nvSpPr>
        <p:spPr>
          <a:xfrm>
            <a:off x="4514477" y="2050391"/>
            <a:ext cx="2602185" cy="725707"/>
          </a:xfrm>
          <a:prstGeom prst="uturnArrow">
            <a:avLst>
              <a:gd name="adj1" fmla="val 25000"/>
              <a:gd name="adj2" fmla="val 19418"/>
              <a:gd name="adj3" fmla="val 35550"/>
              <a:gd name="adj4" fmla="val 43750"/>
              <a:gd name="adj5" fmla="val 100000"/>
            </a:avLst>
          </a:prstGeom>
          <a:solidFill>
            <a:schemeClr val="accent1">
              <a:lumMod val="40000"/>
              <a:lumOff val="60000"/>
            </a:schemeClr>
          </a:solidFill>
          <a:ln w="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U-Turn Arrow 17"/>
          <p:cNvSpPr/>
          <p:nvPr/>
        </p:nvSpPr>
        <p:spPr>
          <a:xfrm>
            <a:off x="7568130" y="2050390"/>
            <a:ext cx="2603141" cy="725707"/>
          </a:xfrm>
          <a:prstGeom prst="uturnArrow">
            <a:avLst>
              <a:gd name="adj1" fmla="val 25000"/>
              <a:gd name="adj2" fmla="val 19418"/>
              <a:gd name="adj3" fmla="val 35550"/>
              <a:gd name="adj4" fmla="val 43750"/>
              <a:gd name="adj5" fmla="val 100000"/>
            </a:avLst>
          </a:prstGeom>
          <a:solidFill>
            <a:schemeClr val="accent1">
              <a:lumMod val="40000"/>
              <a:lumOff val="60000"/>
            </a:schemeClr>
          </a:solidFill>
          <a:ln w="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25" name="Footer Placeholder 4"/>
          <p:cNvSpPr>
            <a:spLocks noGrp="1"/>
          </p:cNvSpPr>
          <p:nvPr>
            <p:ph type="ftr" sz="quarter" idx="11"/>
          </p:nvPr>
        </p:nvSpPr>
        <p:spPr>
          <a:xfrm>
            <a:off x="3715078"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
        <p:nvSpPr>
          <p:cNvPr id="19" name="Rectangle 18"/>
          <p:cNvSpPr/>
          <p:nvPr/>
        </p:nvSpPr>
        <p:spPr>
          <a:xfrm>
            <a:off x="3345237" y="5854376"/>
            <a:ext cx="5562485" cy="369332"/>
          </a:xfrm>
          <a:prstGeom prst="rect">
            <a:avLst/>
          </a:prstGeom>
        </p:spPr>
        <p:txBody>
          <a:bodyPr wrap="none">
            <a:spAutoFit/>
          </a:bodyPr>
          <a:lstStyle/>
          <a:p>
            <a:r>
              <a:rPr lang="en-US" altLang="en-US" dirty="0">
                <a:hlinkClick r:id="rId4"/>
              </a:rPr>
              <a:t>http://rdb.ucsfmedicalcenter.org/</a:t>
            </a:r>
            <a:r>
              <a:rPr lang="en-US" altLang="en-US" dirty="0"/>
              <a:t> </a:t>
            </a:r>
            <a:r>
              <a:rPr lang="en-US" altLang="en-US" dirty="0" smtClean="0"/>
              <a:t> (use your APEX login)</a:t>
            </a:r>
            <a:endParaRPr lang="en-US" dirty="0"/>
          </a:p>
        </p:txBody>
      </p:sp>
      <p:pic>
        <p:nvPicPr>
          <p:cNvPr id="2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69970" y="3986966"/>
            <a:ext cx="4388472" cy="193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65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Summary of Last Class</a:t>
            </a:r>
            <a:endParaRPr lang="en-US" sz="4000" dirty="0"/>
          </a:p>
        </p:txBody>
      </p:sp>
      <p:sp>
        <p:nvSpPr>
          <p:cNvPr id="3" name="Content Placeholder 2"/>
          <p:cNvSpPr>
            <a:spLocks noGrp="1"/>
          </p:cNvSpPr>
          <p:nvPr>
            <p:ph idx="1"/>
          </p:nvPr>
        </p:nvSpPr>
        <p:spPr>
          <a:xfrm>
            <a:off x="1097280" y="1845734"/>
            <a:ext cx="10058400" cy="4453466"/>
          </a:xfrm>
        </p:spPr>
        <p:txBody>
          <a:bodyPr>
            <a:normAutofit/>
          </a:bodyPr>
          <a:lstStyle/>
          <a:p>
            <a:pPr>
              <a:lnSpc>
                <a:spcPct val="120000"/>
              </a:lnSpc>
            </a:pPr>
            <a:r>
              <a:rPr lang="en-US" sz="1900" dirty="0" smtClean="0"/>
              <a:t>Reviewed Big 6 </a:t>
            </a:r>
            <a:r>
              <a:rPr lang="en-US" sz="1900" dirty="0" err="1" smtClean="0"/>
              <a:t>Clin</a:t>
            </a:r>
            <a:r>
              <a:rPr lang="en-US" sz="1900" dirty="0" smtClean="0"/>
              <a:t> Epi questions, most are on problems of organized complexity requiring new frames of mind and analytic methods</a:t>
            </a:r>
          </a:p>
          <a:p>
            <a:r>
              <a:rPr lang="en-US" sz="1900" dirty="0" smtClean="0"/>
              <a:t>As researchers, we ask Big 6 questions to generate evidence (basis for a claim of knowledge)</a:t>
            </a:r>
          </a:p>
          <a:p>
            <a:pPr lvl="1"/>
            <a:r>
              <a:rPr lang="en-US" sz="1700" dirty="0"/>
              <a:t>d</a:t>
            </a:r>
            <a:r>
              <a:rPr lang="en-US" sz="1700" dirty="0" smtClean="0"/>
              <a:t>ata, information, knowledge distinction</a:t>
            </a:r>
          </a:p>
          <a:p>
            <a:r>
              <a:rPr lang="en-US" sz="1900" dirty="0" smtClean="0"/>
              <a:t>Evidence : (big) data + “study” design + (machine) analytics</a:t>
            </a:r>
          </a:p>
          <a:p>
            <a:pPr>
              <a:lnSpc>
                <a:spcPct val="120000"/>
              </a:lnSpc>
              <a:spcAft>
                <a:spcPts val="0"/>
              </a:spcAft>
            </a:pPr>
            <a:r>
              <a:rPr lang="en-US" sz="1900" dirty="0" smtClean="0"/>
              <a:t>Big data, mobile technology, social media, and </a:t>
            </a:r>
          </a:p>
          <a:p>
            <a:pPr>
              <a:lnSpc>
                <a:spcPct val="120000"/>
              </a:lnSpc>
              <a:spcBef>
                <a:spcPts val="0"/>
              </a:spcBef>
              <a:spcAft>
                <a:spcPts val="0"/>
              </a:spcAft>
            </a:pPr>
            <a:r>
              <a:rPr lang="en-US" sz="1900" dirty="0" smtClean="0"/>
              <a:t>machine learning enable new potentially far more</a:t>
            </a:r>
          </a:p>
          <a:p>
            <a:pPr>
              <a:lnSpc>
                <a:spcPct val="120000"/>
              </a:lnSpc>
              <a:spcBef>
                <a:spcPts val="0"/>
              </a:spcBef>
              <a:spcAft>
                <a:spcPts val="0"/>
              </a:spcAft>
            </a:pPr>
            <a:r>
              <a:rPr lang="en-US" sz="1900" dirty="0" smtClean="0"/>
              <a:t>powerful ways to generate </a:t>
            </a:r>
            <a:r>
              <a:rPr lang="en-US" sz="1900" dirty="0" smtClean="0"/>
              <a:t>evidence</a:t>
            </a:r>
            <a:endParaRPr lang="en-US" sz="1900" dirty="0"/>
          </a:p>
          <a:p>
            <a:pPr>
              <a:lnSpc>
                <a:spcPct val="120000"/>
              </a:lnSpc>
              <a:spcAft>
                <a:spcPts val="0"/>
              </a:spcAft>
            </a:pPr>
            <a:r>
              <a:rPr lang="en-US" sz="1900" dirty="0" smtClean="0"/>
              <a:t>Need to know about: EHRs, Decision Support, NLP, social</a:t>
            </a:r>
          </a:p>
          <a:p>
            <a:pPr>
              <a:lnSpc>
                <a:spcPct val="100000"/>
              </a:lnSpc>
              <a:spcBef>
                <a:spcPts val="0"/>
              </a:spcBef>
            </a:pPr>
            <a:r>
              <a:rPr lang="en-US" sz="1900" dirty="0" smtClean="0"/>
              <a:t>media</a:t>
            </a:r>
            <a:r>
              <a:rPr lang="en-US" sz="1900" dirty="0" smtClean="0"/>
              <a:t>, sensors, network graph analytics, ontologies, big data,</a:t>
            </a:r>
          </a:p>
          <a:p>
            <a:pPr>
              <a:lnSpc>
                <a:spcPct val="100000"/>
              </a:lnSpc>
              <a:spcBef>
                <a:spcPts val="0"/>
              </a:spcBef>
            </a:pPr>
            <a:r>
              <a:rPr lang="en-US" sz="1900" dirty="0" smtClean="0"/>
              <a:t>machine learning</a:t>
            </a:r>
          </a:p>
          <a:p>
            <a:endParaRPr lang="en-US" dirty="0" smtClean="0"/>
          </a:p>
          <a:p>
            <a:endParaRPr lang="en-US" dirty="0"/>
          </a:p>
        </p:txBody>
      </p:sp>
      <p:grpSp>
        <p:nvGrpSpPr>
          <p:cNvPr id="4" name="Group 3"/>
          <p:cNvGrpSpPr/>
          <p:nvPr/>
        </p:nvGrpSpPr>
        <p:grpSpPr>
          <a:xfrm>
            <a:off x="6553200" y="3222837"/>
            <a:ext cx="5499100" cy="3076363"/>
            <a:chOff x="1511300" y="-215899"/>
            <a:chExt cx="8623300" cy="4940299"/>
          </a:xfrm>
        </p:grpSpPr>
        <p:pic>
          <p:nvPicPr>
            <p:cNvPr id="5" name="Picture 4"/>
            <p:cNvPicPr>
              <a:picLocks noChangeAspect="1"/>
            </p:cNvPicPr>
            <p:nvPr/>
          </p:nvPicPr>
          <p:blipFill rotWithShape="1">
            <a:blip r:embed="rId2"/>
            <a:srcRect b="8997"/>
            <a:stretch/>
          </p:blipFill>
          <p:spPr>
            <a:xfrm>
              <a:off x="1511300" y="-215899"/>
              <a:ext cx="8623300" cy="49402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3053"/>
            <a:stretch/>
          </p:blipFill>
          <p:spPr>
            <a:xfrm>
              <a:off x="5499100" y="3950552"/>
              <a:ext cx="1790700" cy="773848"/>
            </a:xfrm>
            <a:prstGeom prst="rect">
              <a:avLst/>
            </a:prstGeom>
          </p:spPr>
        </p:pic>
      </p:grpSp>
      <p:sp>
        <p:nvSpPr>
          <p:cNvPr id="9"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0" name="Footer Placeholder 4"/>
          <p:cNvSpPr>
            <a:spLocks noGrp="1"/>
          </p:cNvSpPr>
          <p:nvPr>
            <p:ph type="ftr" sz="quarter" idx="11"/>
          </p:nvPr>
        </p:nvSpPr>
        <p:spPr>
          <a:xfrm>
            <a:off x="3715078"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08737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Box 4"/>
          <p:cNvSpPr txBox="1">
            <a:spLocks noChangeArrowheads="1"/>
          </p:cNvSpPr>
          <p:nvPr/>
        </p:nvSpPr>
        <p:spPr bwMode="auto">
          <a:xfrm>
            <a:off x="4313424" y="230989"/>
            <a:ext cx="3539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Arial" charset="0"/>
                <a:ea typeface="ＭＳ Ｐゴシック" charset="-128"/>
              </a:defRPr>
            </a:lvl1pPr>
            <a:lvl2pPr marL="742950" indent="-285750">
              <a:lnSpc>
                <a:spcPct val="110000"/>
              </a:lnSpc>
              <a:spcBef>
                <a:spcPct val="20000"/>
              </a:spcBef>
              <a:buChar char="–"/>
              <a:defRPr sz="2400">
                <a:solidFill>
                  <a:schemeClr val="tx1"/>
                </a:solidFill>
                <a:latin typeface="Arial" charset="0"/>
                <a:ea typeface="ＭＳ Ｐゴシック" charset="-128"/>
              </a:defRPr>
            </a:lvl2pPr>
            <a:lvl3pPr marL="1143000" indent="-228600">
              <a:lnSpc>
                <a:spcPct val="110000"/>
              </a:lnSpc>
              <a:spcBef>
                <a:spcPct val="20000"/>
              </a:spcBef>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2400" dirty="0"/>
              <a:t>Research </a:t>
            </a:r>
            <a:r>
              <a:rPr lang="en-US" altLang="en-US" sz="2400"/>
              <a:t>Data </a:t>
            </a:r>
            <a:r>
              <a:rPr lang="en-US" altLang="en-US" sz="2400" smtClean="0"/>
              <a:t>Browser</a:t>
            </a:r>
            <a:endParaRPr lang="en-US" altLang="en-US" sz="24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934113"/>
            <a:ext cx="9702800" cy="5042754"/>
          </a:xfrm>
          <a:prstGeom prst="rect">
            <a:avLst/>
          </a:prstGeom>
          <a:ln>
            <a:solidFill>
              <a:schemeClr val="bg1">
                <a:lumMod val="75000"/>
              </a:schemeClr>
            </a:solidFill>
          </a:ln>
        </p:spPr>
      </p:pic>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282688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499" y="320698"/>
            <a:ext cx="6896100" cy="5538276"/>
          </a:xfrm>
          <a:prstGeom prst="rect">
            <a:avLst/>
          </a:prstGeom>
          <a:ln>
            <a:solidFill>
              <a:schemeClr val="bg1">
                <a:lumMod val="75000"/>
              </a:schemeClr>
            </a:solidFill>
          </a:ln>
        </p:spPr>
      </p:pic>
      <p:sp>
        <p:nvSpPr>
          <p:cNvPr id="4" name="Rectangle 3"/>
          <p:cNvSpPr/>
          <p:nvPr/>
        </p:nvSpPr>
        <p:spPr>
          <a:xfrm>
            <a:off x="4289368" y="5960574"/>
            <a:ext cx="3524363" cy="369332"/>
          </a:xfrm>
          <a:prstGeom prst="rect">
            <a:avLst/>
          </a:prstGeom>
        </p:spPr>
        <p:txBody>
          <a:bodyPr wrap="none">
            <a:spAutoFit/>
          </a:bodyPr>
          <a:lstStyle/>
          <a:p>
            <a:r>
              <a:rPr lang="en-US" dirty="0">
                <a:hlinkClick r:id="rId3"/>
              </a:rPr>
              <a:t>https://</a:t>
            </a:r>
            <a:r>
              <a:rPr lang="en-US" dirty="0" smtClean="0">
                <a:hlinkClick r:id="rId3"/>
              </a:rPr>
              <a:t>accelerate.ucsf.edu/consult</a:t>
            </a:r>
            <a:r>
              <a:rPr lang="en-US" dirty="0" smtClean="0"/>
              <a:t> </a:t>
            </a:r>
            <a:endParaRPr lang="en-US" dirty="0"/>
          </a:p>
        </p:txBody>
      </p:sp>
      <p:sp>
        <p:nvSpPr>
          <p:cNvPr id="5"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6"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268237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r>
              <a:rPr lang="en-US" altLang="en-US" sz="4000" dirty="0" smtClean="0"/>
              <a:t>Research Data </a:t>
            </a:r>
            <a:r>
              <a:rPr lang="en-US" altLang="en-US" sz="4000" dirty="0" smtClean="0"/>
              <a:t>Browser Flat Files</a:t>
            </a:r>
            <a:endParaRPr lang="en-US" altLang="en-US" sz="4000" dirty="0"/>
          </a:p>
        </p:txBody>
      </p:sp>
      <p:sp>
        <p:nvSpPr>
          <p:cNvPr id="6" name="Content Placeholder 5"/>
          <p:cNvSpPr>
            <a:spLocks noGrp="1"/>
          </p:cNvSpPr>
          <p:nvPr>
            <p:ph sz="half" idx="1"/>
          </p:nvPr>
        </p:nvSpPr>
        <p:spPr>
          <a:xfrm>
            <a:off x="1097280" y="2353734"/>
            <a:ext cx="4937760" cy="2891366"/>
          </a:xfrm>
        </p:spPr>
        <p:txBody>
          <a:bodyPr>
            <a:normAutofit/>
          </a:bodyPr>
          <a:lstStyle/>
          <a:p>
            <a:pPr>
              <a:lnSpc>
                <a:spcPct val="100000"/>
              </a:lnSpc>
              <a:buClrTx/>
              <a:buSzTx/>
            </a:pPr>
            <a:r>
              <a:rPr lang="en-US" dirty="0" smtClean="0"/>
              <a:t>De-identified data underlying RDB</a:t>
            </a:r>
          </a:p>
          <a:p>
            <a:pPr>
              <a:lnSpc>
                <a:spcPct val="100000"/>
              </a:lnSpc>
              <a:buClrTx/>
              <a:buSzTx/>
            </a:pPr>
            <a:r>
              <a:rPr lang="en-US" dirty="0" smtClean="0"/>
              <a:t>Very large files, can’t just use Excel</a:t>
            </a:r>
          </a:p>
          <a:p>
            <a:pPr>
              <a:lnSpc>
                <a:spcPct val="100000"/>
              </a:lnSpc>
              <a:buClrTx/>
              <a:buSzTx/>
            </a:pPr>
            <a:r>
              <a:rPr lang="en-US" dirty="0" smtClean="0"/>
              <a:t>Next class: January 23</a:t>
            </a:r>
          </a:p>
          <a:p>
            <a:pPr lvl="1">
              <a:lnSpc>
                <a:spcPct val="100000"/>
              </a:lnSpc>
              <a:buClr>
                <a:schemeClr val="accent2"/>
              </a:buClr>
            </a:pPr>
            <a:r>
              <a:rPr lang="en-US" dirty="0" smtClean="0"/>
              <a:t>Jennifer </a:t>
            </a:r>
            <a:r>
              <a:rPr lang="en-US" dirty="0" err="1" smtClean="0"/>
              <a:t>Creasman</a:t>
            </a:r>
            <a:r>
              <a:rPr lang="en-US" dirty="0" smtClean="0"/>
              <a:t> will demo STATA code for extracting data on patients with specific diagnosis codes</a:t>
            </a:r>
          </a:p>
          <a:p>
            <a:pPr lvl="2">
              <a:lnSpc>
                <a:spcPct val="100000"/>
              </a:lnSpc>
              <a:buClr>
                <a:schemeClr val="accent2"/>
              </a:buClr>
            </a:pPr>
            <a:r>
              <a:rPr lang="en-US" dirty="0"/>
              <a:t>d</a:t>
            </a:r>
            <a:r>
              <a:rPr lang="en-US" dirty="0" smtClean="0"/>
              <a:t>escribe logical steps </a:t>
            </a:r>
          </a:p>
          <a:p>
            <a:pPr lvl="2">
              <a:lnSpc>
                <a:spcPct val="100000"/>
              </a:lnSpc>
              <a:buClr>
                <a:schemeClr val="accent2"/>
              </a:buClr>
            </a:pPr>
            <a:r>
              <a:rPr lang="en-US" dirty="0"/>
              <a:t>d</a:t>
            </a:r>
            <a:r>
              <a:rPr lang="en-US" dirty="0" smtClean="0"/>
              <a:t>escribe various caveats to working with the data </a:t>
            </a:r>
          </a:p>
          <a:p>
            <a:pPr lvl="1">
              <a:lnSpc>
                <a:spcPct val="100000"/>
              </a:lnSpc>
              <a:buClrTx/>
            </a:pPr>
            <a:endParaRPr lang="en-US" dirty="0" smtClean="0"/>
          </a:p>
          <a:p>
            <a:pPr>
              <a:lnSpc>
                <a:spcPct val="100000"/>
              </a:lnSpc>
              <a:spcBef>
                <a:spcPts val="0"/>
              </a:spcBef>
              <a:spcAft>
                <a:spcPts val="0"/>
              </a:spcAft>
              <a:buClrTx/>
              <a:buSzTx/>
            </a:pPr>
            <a:endParaRPr lang="en-US" dirty="0"/>
          </a:p>
        </p:txBody>
      </p:sp>
      <p:pic>
        <p:nvPicPr>
          <p:cNvPr id="5" name="Picture 4"/>
          <p:cNvPicPr>
            <a:picLocks noChangeAspect="1"/>
          </p:cNvPicPr>
          <p:nvPr/>
        </p:nvPicPr>
        <p:blipFill>
          <a:blip r:embed="rId3"/>
          <a:stretch>
            <a:fillRect/>
          </a:stretch>
        </p:blipFill>
        <p:spPr>
          <a:xfrm>
            <a:off x="6037580" y="1913312"/>
            <a:ext cx="5118100" cy="4039848"/>
          </a:xfrm>
          <a:prstGeom prst="rect">
            <a:avLst/>
          </a:prstGeom>
          <a:ln>
            <a:solidFill>
              <a:schemeClr val="bg1">
                <a:lumMod val="75000"/>
              </a:schemeClr>
            </a:solidFill>
          </a:ln>
        </p:spPr>
      </p:pic>
      <p:sp>
        <p:nvSpPr>
          <p:cNvPr id="11"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2"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65876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US" altLang="en-US" sz="4000" dirty="0" smtClean="0"/>
              <a:t>UC-Wide </a:t>
            </a:r>
            <a:r>
              <a:rPr lang="en-US" altLang="en-US" sz="4000" dirty="0" smtClean="0"/>
              <a:t>EHR Data </a:t>
            </a:r>
            <a:r>
              <a:rPr lang="en-US" altLang="en-US" sz="4000" dirty="0"/>
              <a:t>Repositories</a:t>
            </a:r>
          </a:p>
        </p:txBody>
      </p:sp>
      <p:sp>
        <p:nvSpPr>
          <p:cNvPr id="61447" name="TextBox 10"/>
          <p:cNvSpPr txBox="1">
            <a:spLocks noChangeArrowheads="1"/>
          </p:cNvSpPr>
          <p:nvPr/>
        </p:nvSpPr>
        <p:spPr bwMode="auto">
          <a:xfrm>
            <a:off x="736411" y="5821199"/>
            <a:ext cx="415030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800">
                <a:solidFill>
                  <a:schemeClr val="tx1"/>
                </a:solidFill>
                <a:latin typeface="Arial" charset="0"/>
                <a:ea typeface="ＭＳ Ｐゴシック" charset="-128"/>
              </a:defRPr>
            </a:lvl1pPr>
            <a:lvl2pPr marL="742950" indent="-285750">
              <a:lnSpc>
                <a:spcPct val="110000"/>
              </a:lnSpc>
              <a:spcBef>
                <a:spcPct val="20000"/>
              </a:spcBef>
              <a:buChar char="–"/>
              <a:defRPr sz="2400">
                <a:solidFill>
                  <a:schemeClr val="tx1"/>
                </a:solidFill>
                <a:latin typeface="Arial" charset="0"/>
                <a:ea typeface="ＭＳ Ｐゴシック" charset="-128"/>
              </a:defRPr>
            </a:lvl2pPr>
            <a:lvl3pPr marL="1143000" indent="-228600">
              <a:lnSpc>
                <a:spcPct val="110000"/>
              </a:lnSpc>
              <a:spcBef>
                <a:spcPct val="20000"/>
              </a:spcBef>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900" dirty="0">
                <a:solidFill>
                  <a:schemeClr val="tx1">
                    <a:lumMod val="75000"/>
                    <a:lumOff val="25000"/>
                  </a:schemeClr>
                </a:solidFill>
                <a:latin typeface="Calibri" charset="0"/>
                <a:ea typeface="Calibri" charset="0"/>
                <a:cs typeface="Calibri" charset="0"/>
              </a:rPr>
              <a:t>Apply for access via </a:t>
            </a:r>
            <a:r>
              <a:rPr lang="en-US" altLang="en-US" sz="1900" dirty="0" smtClean="0">
                <a:solidFill>
                  <a:schemeClr val="tx1">
                    <a:lumMod val="75000"/>
                    <a:lumOff val="25000"/>
                  </a:schemeClr>
                </a:solidFill>
                <a:latin typeface="Calibri" charset="0"/>
                <a:ea typeface="Calibri" charset="0"/>
                <a:cs typeface="Calibri" charset="0"/>
              </a:rPr>
              <a:t>links </a:t>
            </a:r>
            <a:r>
              <a:rPr lang="en-US" altLang="en-US" sz="1900" dirty="0">
                <a:solidFill>
                  <a:schemeClr val="tx1">
                    <a:lumMod val="75000"/>
                    <a:lumOff val="25000"/>
                  </a:schemeClr>
                </a:solidFill>
                <a:latin typeface="Calibri" charset="0"/>
                <a:ea typeface="Calibri" charset="0"/>
                <a:cs typeface="Calibri" charset="0"/>
              </a:rPr>
              <a:t>at </a:t>
            </a:r>
            <a:r>
              <a:rPr lang="en-US" altLang="en-US" sz="1900" dirty="0" smtClean="0">
                <a:solidFill>
                  <a:schemeClr val="tx1">
                    <a:lumMod val="75000"/>
                    <a:lumOff val="25000"/>
                  </a:schemeClr>
                </a:solidFill>
                <a:latin typeface="Calibri" charset="0"/>
                <a:ea typeface="Calibri" charset="0"/>
                <a:cs typeface="Calibri" charset="0"/>
                <a:hlinkClick r:id="rId3"/>
              </a:rPr>
              <a:t>MyResearch</a:t>
            </a:r>
            <a:endParaRPr lang="en-US" altLang="en-US" sz="1900" dirty="0">
              <a:solidFill>
                <a:schemeClr val="tx1">
                  <a:lumMod val="75000"/>
                  <a:lumOff val="25000"/>
                </a:schemeClr>
              </a:solidFill>
              <a:latin typeface="Calibri" charset="0"/>
              <a:ea typeface="Calibri" charset="0"/>
              <a:cs typeface="Calibri" charset="0"/>
              <a:hlinkClick r:id="rId4"/>
            </a:endParaRPr>
          </a:p>
        </p:txBody>
      </p:sp>
      <p:sp>
        <p:nvSpPr>
          <p:cNvPr id="11"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2"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grpSp>
        <p:nvGrpSpPr>
          <p:cNvPr id="18" name="Group 17"/>
          <p:cNvGrpSpPr/>
          <p:nvPr/>
        </p:nvGrpSpPr>
        <p:grpSpPr>
          <a:xfrm>
            <a:off x="1354845" y="2103595"/>
            <a:ext cx="4532630" cy="3976763"/>
            <a:chOff x="942340" y="1905989"/>
            <a:chExt cx="4730750" cy="4371975"/>
          </a:xfrm>
        </p:grpSpPr>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 y="2205056"/>
              <a:ext cx="1206500" cy="723900"/>
            </a:xfrm>
            <a:prstGeom prst="rect">
              <a:avLst/>
            </a:prstGeom>
          </p:spPr>
        </p:pic>
        <p:sp>
          <p:nvSpPr>
            <p:cNvPr id="61446" name="Rectangle 8"/>
            <p:cNvSpPr>
              <a:spLocks noChangeArrowheads="1"/>
            </p:cNvSpPr>
            <p:nvPr/>
          </p:nvSpPr>
          <p:spPr bwMode="auto">
            <a:xfrm>
              <a:off x="3323590" y="3396652"/>
              <a:ext cx="234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20000"/>
                </a:spcBef>
                <a:buChar char="•"/>
                <a:defRPr sz="2800">
                  <a:solidFill>
                    <a:schemeClr val="tx1"/>
                  </a:solidFill>
                  <a:latin typeface="Arial" charset="0"/>
                  <a:ea typeface="ＭＳ Ｐゴシック" charset="-128"/>
                </a:defRPr>
              </a:lvl1pPr>
              <a:lvl2pPr>
                <a:lnSpc>
                  <a:spcPct val="110000"/>
                </a:lnSpc>
                <a:spcBef>
                  <a:spcPct val="20000"/>
                </a:spcBef>
                <a:buChar char="–"/>
                <a:defRPr sz="2400">
                  <a:solidFill>
                    <a:schemeClr val="tx1"/>
                  </a:solidFill>
                  <a:latin typeface="Arial" charset="0"/>
                  <a:ea typeface="ＭＳ Ｐゴシック" charset="-128"/>
                </a:defRPr>
              </a:lvl2pPr>
              <a:lvl3pPr marL="1143000" indent="-228600">
                <a:lnSpc>
                  <a:spcPct val="110000"/>
                </a:lnSpc>
                <a:spcBef>
                  <a:spcPct val="20000"/>
                </a:spcBef>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lvl="1">
                <a:lnSpc>
                  <a:spcPct val="100000"/>
                </a:lnSpc>
                <a:spcBef>
                  <a:spcPct val="0"/>
                </a:spcBef>
                <a:buFontTx/>
                <a:buNone/>
              </a:pPr>
              <a:r>
                <a:rPr lang="en-US" altLang="en-US" sz="1600"/>
                <a:t>367 tables</a:t>
              </a:r>
            </a:p>
          </p:txBody>
        </p:sp>
        <p:grpSp>
          <p:nvGrpSpPr>
            <p:cNvPr id="4" name="Group 3"/>
            <p:cNvGrpSpPr/>
            <p:nvPr/>
          </p:nvGrpSpPr>
          <p:grpSpPr>
            <a:xfrm>
              <a:off x="974090" y="1905989"/>
              <a:ext cx="4156710" cy="4371975"/>
              <a:chOff x="1968500" y="1843882"/>
              <a:chExt cx="4156710" cy="4371975"/>
            </a:xfrm>
          </p:grpSpPr>
          <p:pic>
            <p:nvPicPr>
              <p:cNvPr id="61441" name="Picture 9"/>
              <p:cNvPicPr>
                <a:picLocks noChangeAspect="1"/>
              </p:cNvPicPr>
              <p:nvPr/>
            </p:nvPicPr>
            <p:blipFill rotWithShape="1">
              <a:blip r:embed="rId6">
                <a:extLst>
                  <a:ext uri="{28A0092B-C50C-407E-A947-70E740481C1C}">
                    <a14:useLocalDpi xmlns:a14="http://schemas.microsoft.com/office/drawing/2010/main" val="0"/>
                  </a:ext>
                </a:extLst>
              </a:blip>
              <a:srcRect r="50137"/>
              <a:stretch/>
            </p:blipFill>
            <p:spPr bwMode="auto">
              <a:xfrm>
                <a:off x="2895600" y="1843882"/>
                <a:ext cx="322961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6"/>
              <p:cNvSpPr>
                <a:spLocks noChangeArrowheads="1"/>
              </p:cNvSpPr>
              <p:nvPr/>
            </p:nvSpPr>
            <p:spPr bwMode="auto">
              <a:xfrm>
                <a:off x="1968500" y="4566445"/>
                <a:ext cx="2349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20000"/>
                  </a:spcBef>
                  <a:buChar char="•"/>
                  <a:defRPr sz="2800">
                    <a:solidFill>
                      <a:schemeClr val="tx1"/>
                    </a:solidFill>
                    <a:latin typeface="Arial" charset="0"/>
                    <a:ea typeface="ＭＳ Ｐゴシック" charset="-128"/>
                  </a:defRPr>
                </a:lvl1pPr>
                <a:lvl2pPr>
                  <a:lnSpc>
                    <a:spcPct val="110000"/>
                  </a:lnSpc>
                  <a:spcBef>
                    <a:spcPct val="20000"/>
                  </a:spcBef>
                  <a:buChar char="–"/>
                  <a:defRPr sz="2400">
                    <a:solidFill>
                      <a:schemeClr val="tx1"/>
                    </a:solidFill>
                    <a:latin typeface="Arial" charset="0"/>
                    <a:ea typeface="ＭＳ Ｐゴシック" charset="-128"/>
                  </a:defRPr>
                </a:lvl2pPr>
                <a:lvl3pPr marL="1143000" indent="-228600">
                  <a:lnSpc>
                    <a:spcPct val="110000"/>
                  </a:lnSpc>
                  <a:spcBef>
                    <a:spcPct val="20000"/>
                  </a:spcBef>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lvl="1">
                  <a:lnSpc>
                    <a:spcPct val="100000"/>
                  </a:lnSpc>
                  <a:spcBef>
                    <a:spcPct val="0"/>
                  </a:spcBef>
                  <a:buFontTx/>
                  <a:buNone/>
                </a:pPr>
                <a:r>
                  <a:rPr lang="en-US" altLang="en-US" sz="1600"/>
                  <a:t>May 2015: 13,994 tables, 48 b rows</a:t>
                </a:r>
              </a:p>
            </p:txBody>
          </p:sp>
        </p:grpSp>
      </p:grpSp>
      <p:grpSp>
        <p:nvGrpSpPr>
          <p:cNvPr id="35" name="Group 34"/>
          <p:cNvGrpSpPr/>
          <p:nvPr/>
        </p:nvGrpSpPr>
        <p:grpSpPr>
          <a:xfrm>
            <a:off x="6375420" y="3688977"/>
            <a:ext cx="4950847" cy="2068406"/>
            <a:chOff x="6375420" y="3688977"/>
            <a:chExt cx="4950847" cy="2068406"/>
          </a:xfrm>
        </p:grpSpPr>
        <p:grpSp>
          <p:nvGrpSpPr>
            <p:cNvPr id="20" name="Group 19"/>
            <p:cNvGrpSpPr/>
            <p:nvPr/>
          </p:nvGrpSpPr>
          <p:grpSpPr>
            <a:xfrm>
              <a:off x="6485627" y="3688977"/>
              <a:ext cx="3108231" cy="2068406"/>
              <a:chOff x="6436032" y="3875830"/>
              <a:chExt cx="3108231" cy="2068406"/>
            </a:xfrm>
          </p:grpSpPr>
          <p:pic>
            <p:nvPicPr>
              <p:cNvPr id="30" name="Picture 9"/>
              <p:cNvPicPr>
                <a:picLocks noChangeAspect="1"/>
              </p:cNvPicPr>
              <p:nvPr/>
            </p:nvPicPr>
            <p:blipFill rotWithShape="1">
              <a:blip r:embed="rId6">
                <a:extLst>
                  <a:ext uri="{28A0092B-C50C-407E-A947-70E740481C1C}">
                    <a14:useLocalDpi xmlns:a14="http://schemas.microsoft.com/office/drawing/2010/main" val="0"/>
                  </a:ext>
                </a:extLst>
              </a:blip>
              <a:srcRect l="48550" t="41643" b="7633"/>
              <a:stretch/>
            </p:blipFill>
            <p:spPr bwMode="auto">
              <a:xfrm>
                <a:off x="6436032" y="3875830"/>
                <a:ext cx="3108231" cy="20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04924" y="3957825"/>
                <a:ext cx="1790700" cy="566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5420" y="5285544"/>
              <a:ext cx="1373362" cy="39238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7357" y="4368991"/>
              <a:ext cx="1408910" cy="1264691"/>
            </a:xfrm>
            <a:prstGeom prst="rect">
              <a:avLst/>
            </a:prstGeom>
          </p:spPr>
        </p:pic>
      </p:grpSp>
      <p:sp>
        <p:nvSpPr>
          <p:cNvPr id="19" name="Rounded Rectangle 18"/>
          <p:cNvSpPr/>
          <p:nvPr/>
        </p:nvSpPr>
        <p:spPr>
          <a:xfrm>
            <a:off x="1244600" y="1991225"/>
            <a:ext cx="4532779" cy="375783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6126480" y="1988193"/>
            <a:ext cx="5518188" cy="4210032"/>
            <a:chOff x="6126480" y="1988193"/>
            <a:chExt cx="5518188" cy="4210032"/>
          </a:xfrm>
        </p:grpSpPr>
        <p:sp>
          <p:nvSpPr>
            <p:cNvPr id="13" name="TextBox 12"/>
            <p:cNvSpPr txBox="1"/>
            <p:nvPr/>
          </p:nvSpPr>
          <p:spPr>
            <a:xfrm>
              <a:off x="6645318" y="5828893"/>
              <a:ext cx="4480511" cy="369332"/>
            </a:xfrm>
            <a:prstGeom prst="rect">
              <a:avLst/>
            </a:prstGeom>
            <a:noFill/>
          </p:spPr>
          <p:txBody>
            <a:bodyPr wrap="square" rtlCol="0">
              <a:spAutoFit/>
            </a:bodyPr>
            <a:lstStyle/>
            <a:p>
              <a:pPr algn="ctr"/>
              <a:r>
                <a:rPr lang="en-US" dirty="0" smtClean="0">
                  <a:solidFill>
                    <a:schemeClr val="tx1">
                      <a:lumMod val="75000"/>
                      <a:lumOff val="25000"/>
                    </a:schemeClr>
                  </a:solidFill>
                </a:rPr>
                <a:t>15+ million patients across 5 UC med centers</a:t>
              </a:r>
              <a:endParaRPr lang="en-US" dirty="0">
                <a:solidFill>
                  <a:schemeClr val="tx1">
                    <a:lumMod val="75000"/>
                    <a:lumOff val="25000"/>
                  </a:schemeClr>
                </a:solidFill>
              </a:endParaRPr>
            </a:p>
          </p:txBody>
        </p:sp>
        <p:sp>
          <p:nvSpPr>
            <p:cNvPr id="39" name="Rounded Rectangle 38"/>
            <p:cNvSpPr/>
            <p:nvPr/>
          </p:nvSpPr>
          <p:spPr>
            <a:xfrm>
              <a:off x="6126480" y="1988193"/>
              <a:ext cx="5518188" cy="382997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7250306" y="2078219"/>
              <a:ext cx="3216729" cy="1618172"/>
              <a:chOff x="6377129" y="284669"/>
              <a:chExt cx="3216729" cy="1618172"/>
            </a:xfrm>
          </p:grpSpPr>
          <p:pic>
            <p:nvPicPr>
              <p:cNvPr id="17" name="Picture 16"/>
              <p:cNvPicPr>
                <a:picLocks noChangeAspect="1"/>
              </p:cNvPicPr>
              <p:nvPr/>
            </p:nvPicPr>
            <p:blipFill>
              <a:blip r:embed="rId9"/>
              <a:stretch>
                <a:fillRect/>
              </a:stretch>
            </p:blipFill>
            <p:spPr>
              <a:xfrm>
                <a:off x="6770882" y="421057"/>
                <a:ext cx="2219775" cy="398531"/>
              </a:xfrm>
              <a:prstGeom prst="rect">
                <a:avLst/>
              </a:prstGeom>
            </p:spPr>
          </p:pic>
          <p:grpSp>
            <p:nvGrpSpPr>
              <p:cNvPr id="45" name="Group 44"/>
              <p:cNvGrpSpPr/>
              <p:nvPr/>
            </p:nvGrpSpPr>
            <p:grpSpPr>
              <a:xfrm>
                <a:off x="6377129" y="284669"/>
                <a:ext cx="3216729" cy="1618172"/>
                <a:chOff x="5386036" y="944019"/>
                <a:chExt cx="3216729" cy="1618172"/>
              </a:xfrm>
            </p:grpSpPr>
            <p:pic>
              <p:nvPicPr>
                <p:cNvPr id="33" name="Picture 9"/>
                <p:cNvPicPr>
                  <a:picLocks noChangeAspect="1"/>
                </p:cNvPicPr>
                <p:nvPr/>
              </p:nvPicPr>
              <p:blipFill rotWithShape="1">
                <a:blip r:embed="rId6">
                  <a:extLst>
                    <a:ext uri="{28A0092B-C50C-407E-A947-70E740481C1C}">
                      <a14:useLocalDpi xmlns:a14="http://schemas.microsoft.com/office/drawing/2010/main" val="0"/>
                    </a:ext>
                  </a:extLst>
                </a:blip>
                <a:srcRect l="48550" b="61656"/>
                <a:stretch/>
              </p:blipFill>
              <p:spPr bwMode="auto">
                <a:xfrm>
                  <a:off x="5386036" y="944019"/>
                  <a:ext cx="3216729" cy="16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an 30"/>
                <p:cNvSpPr/>
                <p:nvPr/>
              </p:nvSpPr>
              <p:spPr>
                <a:xfrm>
                  <a:off x="6393561" y="1577442"/>
                  <a:ext cx="1042794" cy="811429"/>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UC-wide Cogito</a:t>
                  </a:r>
                  <a:endParaRPr lang="en-US" dirty="0"/>
                </a:p>
              </p:txBody>
            </p:sp>
          </p:grpSp>
        </p:grpSp>
      </p:grpSp>
      <p:grpSp>
        <p:nvGrpSpPr>
          <p:cNvPr id="38" name="Group 37"/>
          <p:cNvGrpSpPr/>
          <p:nvPr/>
        </p:nvGrpSpPr>
        <p:grpSpPr>
          <a:xfrm>
            <a:off x="7153811" y="2689123"/>
            <a:ext cx="3217484" cy="1266787"/>
            <a:chOff x="7991231" y="532368"/>
            <a:chExt cx="3217484" cy="1266787"/>
          </a:xfrm>
        </p:grpSpPr>
        <p:sp>
          <p:nvSpPr>
            <p:cNvPr id="16" name="TextBox 15"/>
            <p:cNvSpPr txBox="1"/>
            <p:nvPr/>
          </p:nvSpPr>
          <p:spPr>
            <a:xfrm>
              <a:off x="7991231" y="1429823"/>
              <a:ext cx="3217484" cy="369332"/>
            </a:xfrm>
            <a:prstGeom prst="rect">
              <a:avLst/>
            </a:prstGeom>
            <a:noFill/>
          </p:spPr>
          <p:txBody>
            <a:bodyPr wrap="none" rtlCol="0">
              <a:spAutoFit/>
            </a:bodyPr>
            <a:lstStyle/>
            <a:p>
              <a:r>
                <a:rPr lang="en-US" dirty="0" smtClean="0">
                  <a:solidFill>
                    <a:schemeClr val="tx1">
                      <a:lumMod val="75000"/>
                      <a:lumOff val="25000"/>
                    </a:schemeClr>
                  </a:solidFill>
                </a:rPr>
                <a:t>UC Healthcare Data (mid-2018?)</a:t>
              </a:r>
              <a:endParaRPr lang="en-US" dirty="0">
                <a:solidFill>
                  <a:schemeClr val="tx1">
                    <a:lumMod val="75000"/>
                    <a:lumOff val="25000"/>
                  </a:schemeClr>
                </a:solidFill>
              </a:endParaRPr>
            </a:p>
          </p:txBody>
        </p:sp>
        <p:sp>
          <p:nvSpPr>
            <p:cNvPr id="43" name="Can 42"/>
            <p:cNvSpPr/>
            <p:nvPr/>
          </p:nvSpPr>
          <p:spPr>
            <a:xfrm>
              <a:off x="9072461" y="532368"/>
              <a:ext cx="1065584" cy="833948"/>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UC-wide OMOP</a:t>
              </a:r>
              <a:endParaRPr lang="en-US" dirty="0"/>
            </a:p>
          </p:txBody>
        </p:sp>
      </p:grpSp>
    </p:spTree>
    <p:extLst>
      <p:ext uri="{BB962C8B-B14F-4D97-AF65-F5344CB8AC3E}">
        <p14:creationId xmlns:p14="http://schemas.microsoft.com/office/powerpoint/2010/main" val="8287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p:cNvPicPr>
          <p:nvPr/>
        </p:nvPicPr>
        <p:blipFill rotWithShape="1">
          <a:blip r:embed="rId2">
            <a:extLst>
              <a:ext uri="{28A0092B-C50C-407E-A947-70E740481C1C}">
                <a14:useLocalDpi xmlns:a14="http://schemas.microsoft.com/office/drawing/2010/main" val="0"/>
              </a:ext>
            </a:extLst>
          </a:blip>
          <a:srcRect t="14953"/>
          <a:stretch/>
        </p:blipFill>
        <p:spPr bwMode="auto">
          <a:xfrm>
            <a:off x="1503680" y="350428"/>
            <a:ext cx="8986520" cy="57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6"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668844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EHR Data Flow and Storage Summary</a:t>
            </a:r>
            <a:endParaRPr lang="en-US" sz="4000" dirty="0"/>
          </a:p>
        </p:txBody>
      </p:sp>
      <p:sp>
        <p:nvSpPr>
          <p:cNvPr id="3" name="Content Placeholder 2"/>
          <p:cNvSpPr>
            <a:spLocks noGrp="1"/>
          </p:cNvSpPr>
          <p:nvPr>
            <p:ph idx="1"/>
          </p:nvPr>
        </p:nvSpPr>
        <p:spPr>
          <a:xfrm>
            <a:off x="1097280" y="1845734"/>
            <a:ext cx="10058400" cy="4212166"/>
          </a:xfrm>
        </p:spPr>
        <p:txBody>
          <a:bodyPr>
            <a:normAutofit/>
          </a:bodyPr>
          <a:lstStyle/>
          <a:p>
            <a:r>
              <a:rPr lang="en-US" sz="1900" dirty="0" smtClean="0"/>
              <a:t>Clinical information flow is very complex both within, across, and between health care organizations and entities</a:t>
            </a:r>
          </a:p>
          <a:p>
            <a:r>
              <a:rPr lang="en-US" sz="1900" dirty="0" smtClean="0"/>
              <a:t>Epic holds data in a complex internal database for operational use. Periodic ETL copies that data to SQL databases for research/enterprise queries</a:t>
            </a:r>
          </a:p>
          <a:p>
            <a:r>
              <a:rPr lang="en-US" sz="1900" dirty="0" smtClean="0"/>
              <a:t>PHI requires privacy, which requires security. Full anonymization </a:t>
            </a:r>
            <a:r>
              <a:rPr lang="en-US" sz="1900" b="1" dirty="0" smtClean="0"/>
              <a:t>cannot</a:t>
            </a:r>
            <a:r>
              <a:rPr lang="en-US" sz="1900" dirty="0" smtClean="0"/>
              <a:t> be guaranteed regardless of de-identification method used. </a:t>
            </a:r>
          </a:p>
          <a:p>
            <a:r>
              <a:rPr lang="en-US" sz="1900" dirty="0" smtClean="0"/>
              <a:t>Access to UCSF EHR data</a:t>
            </a:r>
          </a:p>
          <a:p>
            <a:pPr lvl="1"/>
            <a:r>
              <a:rPr lang="en-US" sz="1700" dirty="0" smtClean="0"/>
              <a:t>Research Data Browser and flat files (from Cogito data warehouse)</a:t>
            </a:r>
          </a:p>
          <a:p>
            <a:pPr lvl="1"/>
            <a:r>
              <a:rPr lang="en-US" sz="1700" dirty="0" smtClean="0"/>
              <a:t>Cohort Section Tool selecting de-identified data in i2b2 data warehouse</a:t>
            </a:r>
          </a:p>
          <a:p>
            <a:r>
              <a:rPr lang="en-US" sz="1900" dirty="0" smtClean="0"/>
              <a:t>Access to UC-wide EHR data</a:t>
            </a:r>
          </a:p>
          <a:p>
            <a:pPr lvl="1"/>
            <a:r>
              <a:rPr lang="en-US" sz="1700" dirty="0" smtClean="0"/>
              <a:t>UC Healthcare Data central OMOP-based data warehouse (not yet available)</a:t>
            </a:r>
          </a:p>
          <a:p>
            <a:pPr lvl="1"/>
            <a:r>
              <a:rPr lang="en-US" sz="1700" dirty="0" smtClean="0"/>
              <a:t>UC </a:t>
            </a:r>
            <a:r>
              <a:rPr lang="en-US" sz="1700" dirty="0" err="1" smtClean="0"/>
              <a:t>ReX</a:t>
            </a:r>
            <a:r>
              <a:rPr lang="en-US" sz="1700" dirty="0" smtClean="0"/>
              <a:t>: 5 campus i2b2 network</a:t>
            </a:r>
          </a:p>
        </p:txBody>
      </p:sp>
      <p:sp>
        <p:nvSpPr>
          <p:cNvPr id="4"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5" name="Footer Placeholder 4"/>
          <p:cNvSpPr>
            <a:spLocks noGrp="1"/>
          </p:cNvSpPr>
          <p:nvPr>
            <p:ph type="ftr" sz="quarter" idx="11"/>
          </p:nvPr>
        </p:nvSpPr>
        <p:spPr>
          <a:xfrm>
            <a:off x="3715078" y="6472977"/>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833311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sz="4000" dirty="0"/>
              <a:t>Outline</a:t>
            </a:r>
            <a:endParaRPr lang="en-US" dirty="0" smtClean="0">
              <a:cs typeface="+mj-cs"/>
            </a:endParaRPr>
          </a:p>
        </p:txBody>
      </p:sp>
      <p:sp>
        <p:nvSpPr>
          <p:cNvPr id="124931" name="Rectangle 3"/>
          <p:cNvSpPr>
            <a:spLocks noGrp="1" noChangeArrowheads="1"/>
          </p:cNvSpPr>
          <p:nvPr>
            <p:ph type="body" idx="1"/>
          </p:nvPr>
        </p:nvSpPr>
        <p:spPr/>
        <p:txBody>
          <a:bodyPr>
            <a:normAutofit/>
          </a:bodyPr>
          <a:lstStyle/>
          <a:p>
            <a:pPr>
              <a:lnSpc>
                <a:spcPct val="100000"/>
              </a:lnSpc>
            </a:pPr>
            <a:r>
              <a:rPr lang="en-US" altLang="en-US" sz="1900" dirty="0">
                <a:solidFill>
                  <a:schemeClr val="bg1">
                    <a:lumMod val="65000"/>
                  </a:schemeClr>
                </a:solidFill>
              </a:rPr>
              <a:t>Historical context: “Meaningful Use” of EHRs</a:t>
            </a:r>
          </a:p>
          <a:p>
            <a:pPr>
              <a:lnSpc>
                <a:spcPct val="100000"/>
              </a:lnSpc>
            </a:pPr>
            <a:r>
              <a:rPr lang="en-US" altLang="en-US" sz="1900" dirty="0">
                <a:solidFill>
                  <a:schemeClr val="bg1">
                    <a:lumMod val="65000"/>
                  </a:schemeClr>
                </a:solidFill>
              </a:rPr>
              <a:t>EHR Data Flow and Storage</a:t>
            </a:r>
          </a:p>
          <a:p>
            <a:pPr>
              <a:lnSpc>
                <a:spcPct val="100000"/>
              </a:lnSpc>
            </a:pPr>
            <a:r>
              <a:rPr lang="en-US" altLang="en-US" sz="1900" dirty="0"/>
              <a:t>Naming EHR Data</a:t>
            </a:r>
          </a:p>
          <a:p>
            <a:pPr>
              <a:lnSpc>
                <a:spcPct val="100000"/>
              </a:lnSpc>
            </a:pPr>
            <a:r>
              <a:rPr lang="en-US" altLang="en-US" sz="1900" dirty="0">
                <a:solidFill>
                  <a:schemeClr val="bg1">
                    <a:lumMod val="65000"/>
                  </a:schemeClr>
                </a:solidFill>
              </a:rPr>
              <a:t>Getting EHR Data for Research</a:t>
            </a:r>
            <a:endParaRPr lang="en-US" altLang="en-US" sz="1700" dirty="0">
              <a:solidFill>
                <a:schemeClr val="bg1">
                  <a:lumMod val="65000"/>
                </a:schemeClr>
              </a:solidFill>
            </a:endParaRPr>
          </a:p>
          <a:p>
            <a:pPr>
              <a:lnSpc>
                <a:spcPct val="100000"/>
              </a:lnSpc>
            </a:pPr>
            <a:r>
              <a:rPr lang="en-US" altLang="en-US" sz="1900" dirty="0">
                <a:solidFill>
                  <a:schemeClr val="bg1">
                    <a:lumMod val="65000"/>
                  </a:schemeClr>
                </a:solidFill>
              </a:rPr>
              <a:t>Summary</a:t>
            </a:r>
          </a:p>
          <a:p>
            <a:pPr>
              <a:lnSpc>
                <a:spcPct val="100000"/>
              </a:lnSpc>
            </a:pPr>
            <a:endParaRPr lang="en-US" altLang="en-US" sz="1900" dirty="0">
              <a:solidFill>
                <a:schemeClr val="bg1">
                  <a:lumMod val="65000"/>
                </a:schemeClr>
              </a:solidFill>
            </a:endParaRPr>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932890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normAutofit/>
          </a:bodyPr>
          <a:lstStyle/>
          <a:p>
            <a:pPr>
              <a:defRPr/>
            </a:pPr>
            <a:r>
              <a:rPr lang="en-US" sz="4000" dirty="0" smtClean="0">
                <a:cs typeface="+mj-cs"/>
              </a:rPr>
              <a:t>Naming Data</a:t>
            </a:r>
          </a:p>
        </p:txBody>
      </p:sp>
      <p:sp>
        <p:nvSpPr>
          <p:cNvPr id="2" name="Content Placeholder 1"/>
          <p:cNvSpPr>
            <a:spLocks noGrp="1"/>
          </p:cNvSpPr>
          <p:nvPr>
            <p:ph idx="1"/>
          </p:nvPr>
        </p:nvSpPr>
        <p:spPr/>
        <p:txBody>
          <a:bodyPr>
            <a:normAutofit/>
          </a:bodyPr>
          <a:lstStyle/>
          <a:p>
            <a:r>
              <a:rPr lang="en-US" altLang="en-US" sz="1900" dirty="0">
                <a:latin typeface="Calibri" charset="0"/>
                <a:ea typeface="Calibri" charset="0"/>
                <a:cs typeface="Calibri" charset="0"/>
              </a:rPr>
              <a:t>Computers </a:t>
            </a:r>
            <a:r>
              <a:rPr lang="en-US" altLang="en-US" sz="1900" dirty="0" smtClean="0">
                <a:latin typeface="Calibri" charset="0"/>
                <a:ea typeface="Calibri" charset="0"/>
                <a:cs typeface="Calibri" charset="0"/>
              </a:rPr>
              <a:t>help </a:t>
            </a:r>
            <a:r>
              <a:rPr lang="en-US" altLang="en-US" sz="1900" dirty="0">
                <a:latin typeface="Calibri" charset="0"/>
                <a:ea typeface="Calibri" charset="0"/>
                <a:cs typeface="Calibri" charset="0"/>
              </a:rPr>
              <a:t>us</a:t>
            </a:r>
          </a:p>
          <a:p>
            <a:pPr lvl="1"/>
            <a:r>
              <a:rPr lang="en-US" altLang="en-US" sz="1700" dirty="0">
                <a:latin typeface="Calibri" charset="0"/>
                <a:ea typeface="Calibri" charset="0"/>
                <a:cs typeface="Calibri" charset="0"/>
              </a:rPr>
              <a:t>store, retrieve, query, compute, and report data  </a:t>
            </a:r>
          </a:p>
          <a:p>
            <a:r>
              <a:rPr lang="en-US" altLang="en-US" sz="1900" dirty="0">
                <a:latin typeface="Calibri" charset="0"/>
                <a:ea typeface="Calibri" charset="0"/>
                <a:cs typeface="Calibri" charset="0"/>
              </a:rPr>
              <a:t>For this to happen, we must describe/name the data </a:t>
            </a:r>
            <a:r>
              <a:rPr lang="en-US" altLang="en-US" sz="1900" i="1" dirty="0">
                <a:latin typeface="Calibri" charset="0"/>
                <a:ea typeface="Calibri" charset="0"/>
                <a:cs typeface="Calibri" charset="0"/>
              </a:rPr>
              <a:t>in such a way</a:t>
            </a:r>
            <a:r>
              <a:rPr lang="en-US" altLang="en-US" sz="1900" dirty="0">
                <a:latin typeface="Calibri" charset="0"/>
                <a:ea typeface="Calibri" charset="0"/>
                <a:cs typeface="Calibri" charset="0"/>
              </a:rPr>
              <a:t> that the computer</a:t>
            </a:r>
          </a:p>
          <a:p>
            <a:pPr lvl="1"/>
            <a:r>
              <a:rPr lang="ja-JP" altLang="en-US" sz="1700" dirty="0">
                <a:latin typeface="Calibri" charset="0"/>
                <a:ea typeface="Calibri" charset="0"/>
                <a:cs typeface="Calibri" charset="0"/>
              </a:rPr>
              <a:t>“</a:t>
            </a:r>
            <a:r>
              <a:rPr lang="en-US" altLang="ja-JP" sz="1700" dirty="0">
                <a:latin typeface="Calibri" charset="0"/>
                <a:ea typeface="Calibri" charset="0"/>
                <a:cs typeface="Calibri" charset="0"/>
              </a:rPr>
              <a:t>understands</a:t>
            </a:r>
            <a:r>
              <a:rPr lang="ja-JP" altLang="en-US" sz="1700" dirty="0">
                <a:latin typeface="Calibri" charset="0"/>
                <a:ea typeface="Calibri" charset="0"/>
                <a:cs typeface="Calibri" charset="0"/>
              </a:rPr>
              <a:t>”</a:t>
            </a:r>
            <a:r>
              <a:rPr lang="en-US" altLang="ja-JP" sz="1700" dirty="0">
                <a:latin typeface="Calibri" charset="0"/>
                <a:ea typeface="Calibri" charset="0"/>
                <a:cs typeface="Calibri" charset="0"/>
              </a:rPr>
              <a:t> the data</a:t>
            </a:r>
          </a:p>
          <a:p>
            <a:pPr lvl="1"/>
            <a:r>
              <a:rPr lang="en-US" altLang="en-US" sz="1700" dirty="0">
                <a:latin typeface="Calibri" charset="0"/>
                <a:ea typeface="Calibri" charset="0"/>
                <a:cs typeface="Calibri" charset="0"/>
              </a:rPr>
              <a:t>can manipulate the data</a:t>
            </a:r>
          </a:p>
          <a:p>
            <a:pPr lvl="2">
              <a:lnSpc>
                <a:spcPct val="110000"/>
              </a:lnSpc>
            </a:pPr>
            <a:r>
              <a:rPr lang="en-US" altLang="en-US" sz="1500" dirty="0">
                <a:latin typeface="Calibri" charset="0"/>
                <a:ea typeface="Calibri" charset="0"/>
                <a:cs typeface="Calibri" charset="0"/>
              </a:rPr>
              <a:t>e.g., sort them, graph them, add numbers, perform analyses</a:t>
            </a:r>
          </a:p>
          <a:p>
            <a:pPr lvl="1"/>
            <a:r>
              <a:rPr lang="en-US" altLang="en-US" sz="1700" dirty="0">
                <a:latin typeface="Calibri" charset="0"/>
                <a:ea typeface="Calibri" charset="0"/>
                <a:cs typeface="Calibri" charset="0"/>
              </a:rPr>
              <a:t>can retrieve the data for later use</a:t>
            </a:r>
          </a:p>
          <a:p>
            <a:r>
              <a:rPr lang="en-US" altLang="en-US" sz="1900" dirty="0">
                <a:latin typeface="Calibri" charset="0"/>
                <a:ea typeface="Calibri" charset="0"/>
                <a:cs typeface="Calibri" charset="0"/>
              </a:rPr>
              <a:t>The computer’s ability to manage data </a:t>
            </a:r>
            <a:r>
              <a:rPr lang="en-US" altLang="en-US" sz="1900" dirty="0" smtClean="0">
                <a:latin typeface="Calibri" charset="0"/>
                <a:ea typeface="Calibri" charset="0"/>
                <a:cs typeface="Calibri" charset="0"/>
              </a:rPr>
              <a:t>depends </a:t>
            </a:r>
            <a:r>
              <a:rPr lang="en-US" altLang="en-US" sz="1900" dirty="0">
                <a:latin typeface="Calibri" charset="0"/>
                <a:ea typeface="Calibri" charset="0"/>
                <a:cs typeface="Calibri" charset="0"/>
              </a:rPr>
              <a:t>on how well the data is described</a:t>
            </a:r>
          </a:p>
          <a:p>
            <a:endParaRPr lang="en-US"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37061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normAutofit/>
          </a:bodyPr>
          <a:lstStyle/>
          <a:p>
            <a:r>
              <a:rPr lang="en-US" altLang="en-US" sz="4000" dirty="0"/>
              <a:t>Free Text isn’t Directly Usable </a:t>
            </a:r>
          </a:p>
        </p:txBody>
      </p:sp>
      <p:sp>
        <p:nvSpPr>
          <p:cNvPr id="2" name="Content Placeholder 1"/>
          <p:cNvSpPr>
            <a:spLocks noGrp="1"/>
          </p:cNvSpPr>
          <p:nvPr>
            <p:ph idx="1"/>
          </p:nvPr>
        </p:nvSpPr>
        <p:spPr/>
        <p:txBody>
          <a:bodyPr/>
          <a:lstStyle/>
          <a:p>
            <a:r>
              <a:rPr lang="en-US" altLang="en-US" sz="1900" dirty="0">
                <a:latin typeface="Calibri" charset="0"/>
                <a:ea typeface="Calibri" charset="0"/>
                <a:cs typeface="Calibri" charset="0"/>
              </a:rPr>
              <a:t>e.g., want to retrieve all pneumonia admissions</a:t>
            </a:r>
          </a:p>
          <a:p>
            <a:r>
              <a:rPr lang="en-US" altLang="en-US" sz="1900" dirty="0">
                <a:latin typeface="Calibri" charset="0"/>
                <a:ea typeface="Calibri" charset="0"/>
                <a:cs typeface="Calibri" charset="0"/>
              </a:rPr>
              <a:t>Need natural language processing (NLP) to process free text</a:t>
            </a:r>
          </a:p>
          <a:p>
            <a:pPr lvl="1"/>
            <a:r>
              <a:rPr lang="ja-JP" altLang="en-US" sz="1700" dirty="0">
                <a:latin typeface="Calibri" charset="0"/>
                <a:ea typeface="Calibri" charset="0"/>
                <a:cs typeface="Calibri" charset="0"/>
              </a:rPr>
              <a:t>“</a:t>
            </a:r>
            <a:r>
              <a:rPr lang="en-US" altLang="ja-JP" sz="1700" dirty="0">
                <a:latin typeface="Calibri" charset="0"/>
                <a:ea typeface="Calibri" charset="0"/>
                <a:cs typeface="Calibri" charset="0"/>
              </a:rPr>
              <a:t>Mrs. Jones has a left lower lobe pneumonia</a:t>
            </a:r>
            <a:r>
              <a:rPr lang="ja-JP" altLang="en-US" sz="1700" dirty="0">
                <a:latin typeface="Calibri" charset="0"/>
                <a:ea typeface="Calibri" charset="0"/>
                <a:cs typeface="Calibri" charset="0"/>
              </a:rPr>
              <a:t>”</a:t>
            </a:r>
            <a:r>
              <a:rPr lang="en-US" altLang="ja-JP" sz="1700" dirty="0">
                <a:latin typeface="Calibri" charset="0"/>
                <a:ea typeface="Calibri" charset="0"/>
                <a:cs typeface="Calibri" charset="0"/>
              </a:rPr>
              <a:t> = ???</a:t>
            </a:r>
          </a:p>
          <a:p>
            <a:r>
              <a:rPr lang="en-US" altLang="en-US" sz="1900" dirty="0">
                <a:latin typeface="Calibri" charset="0"/>
                <a:ea typeface="Calibri" charset="0"/>
                <a:cs typeface="Calibri" charset="0"/>
              </a:rPr>
              <a:t>For EHRs to </a:t>
            </a:r>
            <a:r>
              <a:rPr lang="ja-JP" altLang="en-US" sz="1900" dirty="0">
                <a:latin typeface="Calibri" charset="0"/>
                <a:ea typeface="Calibri" charset="0"/>
                <a:cs typeface="Calibri" charset="0"/>
              </a:rPr>
              <a:t>“</a:t>
            </a:r>
            <a:r>
              <a:rPr lang="en-US" altLang="ja-JP" sz="1900" dirty="0">
                <a:latin typeface="Calibri" charset="0"/>
                <a:ea typeface="Calibri" charset="0"/>
                <a:cs typeface="Calibri" charset="0"/>
              </a:rPr>
              <a:t>understand</a:t>
            </a:r>
            <a:r>
              <a:rPr lang="ja-JP" altLang="en-US" sz="1900" dirty="0">
                <a:latin typeface="Calibri" charset="0"/>
                <a:ea typeface="Calibri" charset="0"/>
                <a:cs typeface="Calibri" charset="0"/>
              </a:rPr>
              <a:t>”</a:t>
            </a:r>
            <a:r>
              <a:rPr lang="en-US" altLang="ja-JP" sz="1900" dirty="0">
                <a:latin typeface="Calibri" charset="0"/>
                <a:ea typeface="Calibri" charset="0"/>
                <a:cs typeface="Calibri" charset="0"/>
              </a:rPr>
              <a:t> the clinical content</a:t>
            </a:r>
          </a:p>
          <a:p>
            <a:pPr lvl="1"/>
            <a:r>
              <a:rPr lang="en-US" altLang="en-US" sz="1700" dirty="0">
                <a:latin typeface="Calibri" charset="0"/>
                <a:ea typeface="Calibri" charset="0"/>
                <a:cs typeface="Calibri" charset="0"/>
              </a:rPr>
              <a:t>need to code concepts into standardized terms </a:t>
            </a:r>
          </a:p>
          <a:p>
            <a:pPr lvl="1"/>
            <a:r>
              <a:rPr lang="en-US" altLang="en-US" sz="1700" dirty="0">
                <a:latin typeface="Calibri" charset="0"/>
                <a:ea typeface="Calibri" charset="0"/>
                <a:cs typeface="Calibri" charset="0"/>
              </a:rPr>
              <a:t>e.g., ICD-9 486.0 Pneumonia, org unspecified</a:t>
            </a:r>
          </a:p>
          <a:p>
            <a:pPr lvl="1"/>
            <a:r>
              <a:rPr lang="en-US" altLang="en-US" sz="1700" dirty="0">
                <a:latin typeface="Calibri" charset="0"/>
                <a:ea typeface="Calibri" charset="0"/>
                <a:cs typeface="Calibri" charset="0"/>
              </a:rPr>
              <a:t>e.g., ICD-10-CM J18.1, pneumonia NOS with left lower lobe modifier</a:t>
            </a:r>
          </a:p>
          <a:p>
            <a:endParaRPr lang="en-US"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406781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normAutofit/>
          </a:bodyPr>
          <a:lstStyle/>
          <a:p>
            <a:r>
              <a:rPr lang="en-US" altLang="ja-JP" sz="4000" dirty="0" smtClean="0"/>
              <a:t>“Naming” </a:t>
            </a:r>
            <a:r>
              <a:rPr lang="en-US" altLang="ja-JP" sz="4000" dirty="0"/>
              <a:t>Data: </a:t>
            </a:r>
            <a:r>
              <a:rPr lang="en-US" altLang="ja-JP" sz="4000" dirty="0" smtClean="0"/>
              <a:t>For </a:t>
            </a:r>
            <a:r>
              <a:rPr lang="en-US" altLang="ja-JP" sz="4000" dirty="0"/>
              <a:t>Humans</a:t>
            </a:r>
            <a:endParaRPr lang="en-US" altLang="en-US" sz="4000" dirty="0"/>
          </a:p>
        </p:txBody>
      </p:sp>
      <p:sp>
        <p:nvSpPr>
          <p:cNvPr id="2" name="Content Placeholder 1"/>
          <p:cNvSpPr>
            <a:spLocks noGrp="1"/>
          </p:cNvSpPr>
          <p:nvPr>
            <p:ph idx="1"/>
          </p:nvPr>
        </p:nvSpPr>
        <p:spPr/>
        <p:txBody>
          <a:bodyPr>
            <a:normAutofit/>
          </a:bodyPr>
          <a:lstStyle/>
          <a:p>
            <a:pPr>
              <a:lnSpc>
                <a:spcPct val="110000"/>
              </a:lnSpc>
            </a:pPr>
            <a:r>
              <a:rPr lang="en-US" altLang="en-US" sz="1900" dirty="0">
                <a:latin typeface="Calibri" charset="0"/>
                <a:ea typeface="Calibri" charset="0"/>
                <a:cs typeface="Calibri" charset="0"/>
              </a:rPr>
              <a:t>To describe a thought for another human to understand, we use</a:t>
            </a:r>
          </a:p>
          <a:p>
            <a:pPr lvl="1">
              <a:lnSpc>
                <a:spcPct val="100000"/>
              </a:lnSpc>
              <a:spcAft>
                <a:spcPts val="0"/>
              </a:spcAft>
            </a:pPr>
            <a:r>
              <a:rPr lang="en-US" altLang="en-US" sz="1700" dirty="0">
                <a:latin typeface="Calibri" charset="0"/>
                <a:ea typeface="Calibri" charset="0"/>
                <a:cs typeface="Calibri" charset="0"/>
              </a:rPr>
              <a:t>symbols (words) with shared meaning</a:t>
            </a:r>
          </a:p>
          <a:p>
            <a:pPr marL="902970" lvl="1">
              <a:lnSpc>
                <a:spcPct val="100000"/>
              </a:lnSpc>
              <a:spcAft>
                <a:spcPts val="0"/>
              </a:spcAft>
            </a:pPr>
            <a:r>
              <a:rPr lang="en-US" altLang="en-US" sz="1500" dirty="0">
                <a:latin typeface="Calibri" charset="0"/>
                <a:ea typeface="Calibri" charset="0"/>
                <a:cs typeface="Calibri" charset="0"/>
              </a:rPr>
              <a:t>e.g., English, Chinese, Urdu words; IM lingo</a:t>
            </a:r>
          </a:p>
          <a:p>
            <a:pPr lvl="1">
              <a:lnSpc>
                <a:spcPct val="100000"/>
              </a:lnSpc>
              <a:spcAft>
                <a:spcPts val="0"/>
              </a:spcAft>
            </a:pPr>
            <a:r>
              <a:rPr lang="en-US" altLang="en-US" sz="1700" dirty="0">
                <a:latin typeface="Calibri" charset="0"/>
                <a:ea typeface="Calibri" charset="0"/>
                <a:cs typeface="Calibri" charset="0"/>
              </a:rPr>
              <a:t>a system for codifying meaning using those words</a:t>
            </a:r>
          </a:p>
          <a:p>
            <a:pPr marL="902970" lvl="1">
              <a:lnSpc>
                <a:spcPct val="100000"/>
              </a:lnSpc>
              <a:spcAft>
                <a:spcPts val="0"/>
              </a:spcAft>
            </a:pPr>
            <a:r>
              <a:rPr lang="en-US" altLang="en-US" sz="1500" dirty="0" err="1">
                <a:latin typeface="Calibri" charset="0"/>
                <a:ea typeface="Calibri" charset="0"/>
                <a:cs typeface="Calibri" charset="0"/>
              </a:rPr>
              <a:t>e.g</a:t>
            </a:r>
            <a:r>
              <a:rPr lang="en-US" altLang="en-US" sz="1500" dirty="0">
                <a:latin typeface="Calibri" charset="0"/>
                <a:ea typeface="Calibri" charset="0"/>
                <a:cs typeface="Calibri" charset="0"/>
              </a:rPr>
              <a:t>, English grammar, mathematical notation</a:t>
            </a:r>
          </a:p>
          <a:p>
            <a:pPr>
              <a:lnSpc>
                <a:spcPct val="110000"/>
              </a:lnSpc>
            </a:pPr>
            <a:r>
              <a:rPr lang="en-US" altLang="en-US" sz="1900" dirty="0">
                <a:latin typeface="Calibri" charset="0"/>
                <a:ea typeface="Calibri" charset="0"/>
                <a:cs typeface="Calibri" charset="0"/>
              </a:rPr>
              <a:t>We must also make the coded message </a:t>
            </a:r>
            <a:endParaRPr lang="en-US" altLang="en-US" sz="1900" dirty="0" smtClean="0">
              <a:latin typeface="Calibri" charset="0"/>
              <a:ea typeface="Calibri" charset="0"/>
              <a:cs typeface="Calibri" charset="0"/>
            </a:endParaRPr>
          </a:p>
          <a:p>
            <a:pPr lvl="1">
              <a:lnSpc>
                <a:spcPct val="100000"/>
              </a:lnSpc>
              <a:spcAft>
                <a:spcPts val="0"/>
              </a:spcAft>
            </a:pPr>
            <a:r>
              <a:rPr lang="en-US" altLang="en-US" sz="1700" dirty="0" smtClean="0">
                <a:latin typeface="Calibri" charset="0"/>
                <a:ea typeface="Calibri" charset="0"/>
                <a:cs typeface="Calibri" charset="0"/>
              </a:rPr>
              <a:t>concrete </a:t>
            </a:r>
            <a:endParaRPr lang="en-US" altLang="en-US" sz="1700" dirty="0">
              <a:latin typeface="Calibri" charset="0"/>
              <a:ea typeface="Calibri" charset="0"/>
              <a:cs typeface="Calibri" charset="0"/>
            </a:endParaRPr>
          </a:p>
          <a:p>
            <a:pPr marL="902970" lvl="1">
              <a:lnSpc>
                <a:spcPct val="100000"/>
              </a:lnSpc>
              <a:spcAft>
                <a:spcPts val="0"/>
              </a:spcAft>
            </a:pPr>
            <a:r>
              <a:rPr lang="en-US" altLang="en-US" sz="1500" dirty="0">
                <a:latin typeface="Calibri" charset="0"/>
                <a:ea typeface="Calibri" charset="0"/>
                <a:cs typeface="Calibri" charset="0"/>
              </a:rPr>
              <a:t>e.g., skywriting </a:t>
            </a:r>
            <a:r>
              <a:rPr lang="ja-JP" altLang="en-US" sz="1500" dirty="0">
                <a:latin typeface="Calibri" charset="0"/>
                <a:ea typeface="Calibri" charset="0"/>
                <a:cs typeface="Calibri" charset="0"/>
              </a:rPr>
              <a:t>“</a:t>
            </a:r>
            <a:r>
              <a:rPr lang="en-US" altLang="ja-JP" sz="1500" dirty="0">
                <a:latin typeface="Calibri" charset="0"/>
                <a:ea typeface="Calibri" charset="0"/>
                <a:cs typeface="Calibri" charset="0"/>
              </a:rPr>
              <a:t>I LUV U</a:t>
            </a:r>
            <a:r>
              <a:rPr lang="ja-JP" altLang="en-US" sz="1500" dirty="0">
                <a:latin typeface="Calibri" charset="0"/>
                <a:ea typeface="Calibri" charset="0"/>
                <a:cs typeface="Calibri" charset="0"/>
              </a:rPr>
              <a:t>”</a:t>
            </a:r>
            <a:r>
              <a:rPr lang="en-US" altLang="ja-JP" sz="1500" dirty="0">
                <a:latin typeface="Calibri" charset="0"/>
                <a:ea typeface="Calibri" charset="0"/>
                <a:cs typeface="Calibri" charset="0"/>
              </a:rPr>
              <a:t>, drawing graph on beach</a:t>
            </a:r>
          </a:p>
          <a:p>
            <a:pPr lvl="1">
              <a:lnSpc>
                <a:spcPct val="100000"/>
              </a:lnSpc>
              <a:spcAft>
                <a:spcPts val="0"/>
              </a:spcAft>
            </a:pPr>
            <a:r>
              <a:rPr lang="en-US" altLang="en-US" sz="1700" dirty="0">
                <a:latin typeface="Calibri" charset="0"/>
                <a:ea typeface="Calibri" charset="0"/>
                <a:cs typeface="Calibri" charset="0"/>
              </a:rPr>
              <a:t>and persistent</a:t>
            </a:r>
          </a:p>
          <a:p>
            <a:pPr marL="902970" lvl="1">
              <a:lnSpc>
                <a:spcPct val="100000"/>
              </a:lnSpc>
              <a:spcAft>
                <a:spcPts val="0"/>
              </a:spcAft>
            </a:pPr>
            <a:r>
              <a:rPr lang="en-US" altLang="en-US" sz="1500" dirty="0">
                <a:latin typeface="Calibri" charset="0"/>
                <a:ea typeface="Calibri" charset="0"/>
                <a:cs typeface="Calibri" charset="0"/>
              </a:rPr>
              <a:t>text on paper, an oil painting, lecture on YouTube</a:t>
            </a:r>
          </a:p>
          <a:p>
            <a:endParaRPr lang="en-US" dirty="0"/>
          </a:p>
        </p:txBody>
      </p:sp>
      <p:grpSp>
        <p:nvGrpSpPr>
          <p:cNvPr id="83973" name="Group 4"/>
          <p:cNvGrpSpPr>
            <a:grpSpLocks/>
          </p:cNvGrpSpPr>
          <p:nvPr/>
        </p:nvGrpSpPr>
        <p:grpSpPr bwMode="auto">
          <a:xfrm>
            <a:off x="6489701" y="2836865"/>
            <a:ext cx="1235075" cy="528638"/>
            <a:chOff x="2840" y="1515"/>
            <a:chExt cx="778" cy="333"/>
          </a:xfrm>
        </p:grpSpPr>
        <p:sp>
          <p:nvSpPr>
            <p:cNvPr id="83974" name="Text Box 5"/>
            <p:cNvSpPr txBox="1">
              <a:spLocks noChangeArrowheads="1"/>
            </p:cNvSpPr>
            <p:nvPr/>
          </p:nvSpPr>
          <p:spPr bwMode="auto">
            <a:xfrm>
              <a:off x="3110" y="1635"/>
              <a:ext cx="2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Calibri" charset="0"/>
                  <a:ea typeface="Calibri" charset="0"/>
                  <a:cs typeface="Calibri" charset="0"/>
                </a:rPr>
                <a:t>24</a:t>
              </a:r>
            </a:p>
          </p:txBody>
        </p:sp>
        <p:sp>
          <p:nvSpPr>
            <p:cNvPr id="83975" name="Line 6"/>
            <p:cNvSpPr>
              <a:spLocks noChangeShapeType="1"/>
            </p:cNvSpPr>
            <p:nvPr/>
          </p:nvSpPr>
          <p:spPr bwMode="auto">
            <a:xfrm>
              <a:off x="2912" y="1680"/>
              <a:ext cx="4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6" name="Line 7"/>
            <p:cNvSpPr>
              <a:spLocks noChangeShapeType="1"/>
            </p:cNvSpPr>
            <p:nvPr/>
          </p:nvSpPr>
          <p:spPr bwMode="auto">
            <a:xfrm>
              <a:off x="3112" y="1568"/>
              <a:ext cx="0"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3977" name="Group 8"/>
            <p:cNvGrpSpPr>
              <a:grpSpLocks/>
            </p:cNvGrpSpPr>
            <p:nvPr/>
          </p:nvGrpSpPr>
          <p:grpSpPr bwMode="auto">
            <a:xfrm>
              <a:off x="3332" y="1584"/>
              <a:ext cx="130" cy="200"/>
              <a:chOff x="3368" y="1560"/>
              <a:chExt cx="130" cy="200"/>
            </a:xfrm>
          </p:grpSpPr>
          <p:sp>
            <p:nvSpPr>
              <p:cNvPr id="83982" name="Line 9"/>
              <p:cNvSpPr>
                <a:spLocks noChangeShapeType="1"/>
              </p:cNvSpPr>
              <p:nvPr/>
            </p:nvSpPr>
            <p:spPr bwMode="auto">
              <a:xfrm flipV="1">
                <a:off x="3368" y="1560"/>
                <a:ext cx="12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3" name="Line 10"/>
              <p:cNvSpPr>
                <a:spLocks noChangeShapeType="1"/>
              </p:cNvSpPr>
              <p:nvPr/>
            </p:nvSpPr>
            <p:spPr bwMode="auto">
              <a:xfrm>
                <a:off x="3370" y="1664"/>
                <a:ext cx="12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978" name="Text Box 11"/>
            <p:cNvSpPr txBox="1">
              <a:spLocks noChangeArrowheads="1"/>
            </p:cNvSpPr>
            <p:nvPr/>
          </p:nvSpPr>
          <p:spPr bwMode="auto">
            <a:xfrm>
              <a:off x="2840" y="1515"/>
              <a:ext cx="31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Calibri" charset="0"/>
                  <a:ea typeface="Calibri" charset="0"/>
                  <a:cs typeface="Calibri" charset="0"/>
                </a:rPr>
                <a:t>142</a:t>
              </a:r>
            </a:p>
          </p:txBody>
        </p:sp>
        <p:sp>
          <p:nvSpPr>
            <p:cNvPr id="83979" name="Text Box 12"/>
            <p:cNvSpPr txBox="1">
              <a:spLocks noChangeArrowheads="1"/>
            </p:cNvSpPr>
            <p:nvPr/>
          </p:nvSpPr>
          <p:spPr bwMode="auto">
            <a:xfrm>
              <a:off x="3068" y="1515"/>
              <a:ext cx="31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latin typeface="Calibri" charset="0"/>
                  <a:ea typeface="Calibri" charset="0"/>
                  <a:cs typeface="Calibri" charset="0"/>
                </a:rPr>
                <a:t>108</a:t>
              </a:r>
            </a:p>
          </p:txBody>
        </p:sp>
        <p:sp>
          <p:nvSpPr>
            <p:cNvPr id="83980" name="Text Box 13"/>
            <p:cNvSpPr txBox="1">
              <a:spLocks noChangeArrowheads="1"/>
            </p:cNvSpPr>
            <p:nvPr/>
          </p:nvSpPr>
          <p:spPr bwMode="auto">
            <a:xfrm>
              <a:off x="2876" y="1629"/>
              <a:ext cx="2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latin typeface="Calibri" charset="0"/>
                  <a:ea typeface="Calibri" charset="0"/>
                  <a:cs typeface="Calibri" charset="0"/>
                </a:rPr>
                <a:t>3.9</a:t>
              </a:r>
            </a:p>
          </p:txBody>
        </p:sp>
        <p:sp>
          <p:nvSpPr>
            <p:cNvPr id="83981" name="Text Box 14"/>
            <p:cNvSpPr txBox="1">
              <a:spLocks noChangeArrowheads="1"/>
            </p:cNvSpPr>
            <p:nvPr/>
          </p:nvSpPr>
          <p:spPr bwMode="auto">
            <a:xfrm>
              <a:off x="3374" y="1563"/>
              <a:ext cx="2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dirty="0">
                  <a:latin typeface="Times" charset="0"/>
                </a:rPr>
                <a:t>96</a:t>
              </a:r>
            </a:p>
          </p:txBody>
        </p:sp>
      </p:grpSp>
      <p:sp>
        <p:nvSpPr>
          <p:cNvPr id="18"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9"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206533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sz="4000" dirty="0"/>
              <a:t>Outline</a:t>
            </a:r>
            <a:endParaRPr lang="en-US" dirty="0" smtClean="0">
              <a:cs typeface="+mj-cs"/>
            </a:endParaRPr>
          </a:p>
        </p:txBody>
      </p:sp>
      <p:sp>
        <p:nvSpPr>
          <p:cNvPr id="124931" name="Rectangle 3"/>
          <p:cNvSpPr>
            <a:spLocks noGrp="1" noChangeArrowheads="1"/>
          </p:cNvSpPr>
          <p:nvPr>
            <p:ph type="body" idx="1"/>
          </p:nvPr>
        </p:nvSpPr>
        <p:spPr/>
        <p:txBody>
          <a:bodyPr>
            <a:normAutofit/>
          </a:bodyPr>
          <a:lstStyle/>
          <a:p>
            <a:pPr>
              <a:lnSpc>
                <a:spcPct val="100000"/>
              </a:lnSpc>
            </a:pPr>
            <a:r>
              <a:rPr lang="en-US" altLang="en-US" sz="1900" dirty="0" smtClean="0"/>
              <a:t>Historical context: “Meaningful </a:t>
            </a:r>
            <a:r>
              <a:rPr lang="en-US" altLang="en-US" sz="1900" dirty="0"/>
              <a:t>Use” of EHRs</a:t>
            </a:r>
          </a:p>
          <a:p>
            <a:pPr>
              <a:lnSpc>
                <a:spcPct val="100000"/>
              </a:lnSpc>
            </a:pPr>
            <a:r>
              <a:rPr lang="en-US" altLang="en-US" sz="1900" dirty="0" smtClean="0"/>
              <a:t>EHR Data Flow and Storage</a:t>
            </a:r>
            <a:endParaRPr lang="en-US" altLang="en-US" sz="1900" dirty="0"/>
          </a:p>
          <a:p>
            <a:pPr>
              <a:lnSpc>
                <a:spcPct val="100000"/>
              </a:lnSpc>
            </a:pPr>
            <a:r>
              <a:rPr lang="en-US" altLang="en-US" sz="1900" dirty="0" smtClean="0"/>
              <a:t>Naming EHR Data</a:t>
            </a:r>
            <a:endParaRPr lang="en-US" altLang="en-US" sz="1900" dirty="0"/>
          </a:p>
          <a:p>
            <a:pPr>
              <a:lnSpc>
                <a:spcPct val="100000"/>
              </a:lnSpc>
            </a:pPr>
            <a:r>
              <a:rPr lang="en-US" altLang="en-US" sz="1900" dirty="0" smtClean="0"/>
              <a:t>Getting EHR Data for Research</a:t>
            </a:r>
            <a:endParaRPr lang="en-US" altLang="en-US" sz="1700" dirty="0"/>
          </a:p>
          <a:p>
            <a:pPr>
              <a:lnSpc>
                <a:spcPct val="100000"/>
              </a:lnSpc>
            </a:pPr>
            <a:r>
              <a:rPr lang="en-US" altLang="en-US" sz="1900" dirty="0" smtClean="0"/>
              <a:t>Summary</a:t>
            </a:r>
            <a:endParaRPr lang="en-US" altLang="en-US" sz="1900" dirty="0"/>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39842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normAutofit/>
          </a:bodyPr>
          <a:lstStyle/>
          <a:p>
            <a:r>
              <a:rPr lang="en-US" altLang="ja-JP" sz="4000" dirty="0" smtClean="0"/>
              <a:t>“Naming” </a:t>
            </a:r>
            <a:r>
              <a:rPr lang="en-US" altLang="ja-JP" sz="4000" dirty="0"/>
              <a:t>Data: </a:t>
            </a:r>
            <a:r>
              <a:rPr lang="en-US" altLang="ja-JP" sz="4000" dirty="0" smtClean="0"/>
              <a:t>For </a:t>
            </a:r>
            <a:r>
              <a:rPr lang="en-US" altLang="ja-JP" sz="4000" dirty="0"/>
              <a:t>Computers</a:t>
            </a:r>
            <a:endParaRPr lang="en-US" altLang="en-US" sz="4000" dirty="0"/>
          </a:p>
        </p:txBody>
      </p:sp>
      <p:sp>
        <p:nvSpPr>
          <p:cNvPr id="2" name="Content Placeholder 1"/>
          <p:cNvSpPr>
            <a:spLocks noGrp="1"/>
          </p:cNvSpPr>
          <p:nvPr>
            <p:ph idx="1"/>
          </p:nvPr>
        </p:nvSpPr>
        <p:spPr/>
        <p:txBody>
          <a:bodyPr>
            <a:normAutofit/>
          </a:bodyPr>
          <a:lstStyle/>
          <a:p>
            <a:r>
              <a:rPr lang="en-US" altLang="en-US" sz="1900" dirty="0"/>
              <a:t>Computers need to be talked to also!</a:t>
            </a:r>
          </a:p>
          <a:p>
            <a:r>
              <a:rPr lang="en-US" altLang="en-US" sz="1900" dirty="0"/>
              <a:t>To describe a thought for computers to understand, use </a:t>
            </a:r>
          </a:p>
          <a:p>
            <a:pPr lvl="1"/>
            <a:r>
              <a:rPr lang="en-US" altLang="en-US" sz="1700" dirty="0"/>
              <a:t>a </a:t>
            </a:r>
            <a:r>
              <a:rPr lang="en-US" altLang="en-US" sz="1700" i="1" dirty="0"/>
              <a:t>controlled vocabulary </a:t>
            </a:r>
            <a:r>
              <a:rPr lang="en-US" altLang="en-US" sz="1700" dirty="0"/>
              <a:t>for a domain, like a dictionary</a:t>
            </a:r>
          </a:p>
          <a:p>
            <a:pPr lvl="2">
              <a:lnSpc>
                <a:spcPct val="100000"/>
              </a:lnSpc>
            </a:pPr>
            <a:r>
              <a:rPr lang="en-US" altLang="en-US" sz="1500" dirty="0"/>
              <a:t>e.g., ICD-9, ICD-10, SNOMED</a:t>
            </a:r>
          </a:p>
          <a:p>
            <a:pPr lvl="1"/>
            <a:r>
              <a:rPr lang="en-US" altLang="en-US" sz="1700" dirty="0"/>
              <a:t>a </a:t>
            </a:r>
            <a:r>
              <a:rPr lang="en-US" altLang="en-US" sz="1700" i="1" dirty="0"/>
              <a:t>data model</a:t>
            </a:r>
            <a:r>
              <a:rPr lang="en-US" altLang="en-US" sz="1700" dirty="0"/>
              <a:t> that stores the </a:t>
            </a:r>
            <a:r>
              <a:rPr lang="ja-JP" altLang="en-US" sz="1700" dirty="0"/>
              <a:t>“</a:t>
            </a:r>
            <a:r>
              <a:rPr lang="en-US" altLang="ja-JP" sz="1700" dirty="0"/>
              <a:t>words</a:t>
            </a:r>
            <a:r>
              <a:rPr lang="ja-JP" altLang="en-US" sz="1700" dirty="0"/>
              <a:t>”</a:t>
            </a:r>
            <a:r>
              <a:rPr lang="en-US" altLang="ja-JP" sz="1700" dirty="0"/>
              <a:t> together in a standard format</a:t>
            </a:r>
          </a:p>
          <a:p>
            <a:pPr lvl="2">
              <a:lnSpc>
                <a:spcPct val="100000"/>
              </a:lnSpc>
            </a:pPr>
            <a:r>
              <a:rPr lang="en-US" altLang="en-US" sz="1500" dirty="0"/>
              <a:t>e.g., relational data model </a:t>
            </a:r>
          </a:p>
          <a:p>
            <a:pPr lvl="1"/>
            <a:r>
              <a:rPr lang="en-US" altLang="en-US" sz="1700" dirty="0"/>
              <a:t>an </a:t>
            </a:r>
            <a:r>
              <a:rPr lang="en-US" altLang="en-US" sz="1700" i="1" dirty="0"/>
              <a:t>interchange protocol</a:t>
            </a:r>
            <a:r>
              <a:rPr lang="en-US" altLang="en-US" sz="1700" dirty="0"/>
              <a:t>, like a grammar, that codifies the meaning of </a:t>
            </a:r>
            <a:r>
              <a:rPr lang="ja-JP" altLang="en-US" sz="1700" dirty="0"/>
              <a:t>“</a:t>
            </a:r>
            <a:r>
              <a:rPr lang="en-US" altLang="ja-JP" sz="1700" dirty="0"/>
              <a:t>words</a:t>
            </a:r>
            <a:r>
              <a:rPr lang="ja-JP" altLang="en-US" sz="1700" dirty="0"/>
              <a:t>”</a:t>
            </a:r>
            <a:r>
              <a:rPr lang="en-US" altLang="ja-JP" sz="1700" dirty="0"/>
              <a:t> sent between computers</a:t>
            </a:r>
          </a:p>
          <a:p>
            <a:pPr lvl="2">
              <a:lnSpc>
                <a:spcPct val="100000"/>
              </a:lnSpc>
            </a:pPr>
            <a:r>
              <a:rPr lang="en-US" altLang="en-US" sz="1500" dirty="0"/>
              <a:t>e.g., HTTP or FTP</a:t>
            </a:r>
          </a:p>
          <a:p>
            <a:r>
              <a:rPr lang="en-US" altLang="en-US" sz="1900" dirty="0"/>
              <a:t>Make the thoughts concrete and persistent by storing as 1’s and 0’s on hard disks, etc</a:t>
            </a:r>
            <a:r>
              <a:rPr lang="en-US" altLang="en-US" sz="1900" dirty="0" smtClean="0"/>
              <a:t>.</a:t>
            </a:r>
            <a:endParaRPr lang="en-US" altLang="en-US" sz="1900"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268552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Standardization of Clinical Terms</a:t>
            </a:r>
          </a:p>
        </p:txBody>
      </p:sp>
      <p:sp>
        <p:nvSpPr>
          <p:cNvPr id="3" name="Content Placeholder 2"/>
          <p:cNvSpPr>
            <a:spLocks noGrp="1"/>
          </p:cNvSpPr>
          <p:nvPr>
            <p:ph idx="1"/>
          </p:nvPr>
        </p:nvSpPr>
        <p:spPr/>
        <p:txBody>
          <a:bodyPr>
            <a:normAutofit/>
          </a:bodyPr>
          <a:lstStyle/>
          <a:p>
            <a:pPr>
              <a:lnSpc>
                <a:spcPct val="110000"/>
              </a:lnSpc>
            </a:pPr>
            <a:r>
              <a:rPr lang="en-US" altLang="en-US" sz="2100" dirty="0"/>
              <a:t>A </a:t>
            </a:r>
            <a:r>
              <a:rPr lang="en-US" altLang="en-US" sz="2100" b="1" dirty="0"/>
              <a:t>term </a:t>
            </a:r>
            <a:r>
              <a:rPr lang="en-US" altLang="en-US" sz="2100" dirty="0"/>
              <a:t>is a designation of a concept or an object in a specific vocabulary</a:t>
            </a:r>
          </a:p>
          <a:p>
            <a:pPr lvl="1">
              <a:lnSpc>
                <a:spcPct val="110000"/>
              </a:lnSpc>
            </a:pPr>
            <a:r>
              <a:rPr lang="en-US" altLang="en-US" dirty="0"/>
              <a:t>e.g., English </a:t>
            </a:r>
            <a:r>
              <a:rPr lang="en-US" altLang="en-US" i="1" dirty="0"/>
              <a:t>blood</a:t>
            </a:r>
            <a:r>
              <a:rPr lang="en-US" altLang="en-US" dirty="0"/>
              <a:t> = German </a:t>
            </a:r>
            <a:r>
              <a:rPr lang="en-US" altLang="en-US" i="1" dirty="0" err="1"/>
              <a:t>blut</a:t>
            </a:r>
            <a:r>
              <a:rPr lang="en-US" altLang="en-US" dirty="0"/>
              <a:t> </a:t>
            </a:r>
          </a:p>
          <a:p>
            <a:pPr lvl="1">
              <a:lnSpc>
                <a:spcPct val="110000"/>
              </a:lnSpc>
            </a:pPr>
            <a:r>
              <a:rPr lang="en-US" altLang="en-US" dirty="0"/>
              <a:t>standardization enables predictable, accurate search and retrieval</a:t>
            </a:r>
          </a:p>
          <a:p>
            <a:pPr>
              <a:lnSpc>
                <a:spcPct val="110000"/>
              </a:lnSpc>
            </a:pPr>
            <a:r>
              <a:rPr lang="ja-JP" altLang="en-US" sz="1900" dirty="0">
                <a:latin typeface="Calibri" charset="0"/>
                <a:ea typeface="Calibri" charset="0"/>
                <a:cs typeface="Calibri" charset="0"/>
              </a:rPr>
              <a:t>“</a:t>
            </a:r>
            <a:r>
              <a:rPr lang="en-US" altLang="ja-JP" sz="1900" dirty="0">
                <a:latin typeface="Calibri" charset="0"/>
                <a:ea typeface="Calibri" charset="0"/>
                <a:cs typeface="Calibri" charset="0"/>
              </a:rPr>
              <a:t>Controlled vocabularies</a:t>
            </a:r>
            <a:r>
              <a:rPr lang="ja-JP" altLang="en-US" sz="1900" dirty="0">
                <a:latin typeface="Calibri" charset="0"/>
                <a:ea typeface="Calibri" charset="0"/>
                <a:cs typeface="Calibri" charset="0"/>
              </a:rPr>
              <a:t>”</a:t>
            </a:r>
            <a:r>
              <a:rPr lang="en-US" altLang="ja-JP" sz="1900" dirty="0">
                <a:latin typeface="Calibri" charset="0"/>
                <a:ea typeface="Calibri" charset="0"/>
                <a:cs typeface="Calibri" charset="0"/>
              </a:rPr>
              <a:t> range from simple lists of terms to rich descriptions of knowledge</a:t>
            </a:r>
          </a:p>
          <a:p>
            <a:pPr lvl="1">
              <a:lnSpc>
                <a:spcPct val="110000"/>
              </a:lnSpc>
            </a:pPr>
            <a:r>
              <a:rPr lang="en-US" altLang="en-US" sz="1700" u="sng" dirty="0"/>
              <a:t>terminologies</a:t>
            </a:r>
            <a:r>
              <a:rPr lang="en-US" altLang="en-US" sz="1700" dirty="0"/>
              <a:t>: list of terms corresponding to concrete (e.g., heart) and abstract concepts (e.g., hypertension) </a:t>
            </a:r>
          </a:p>
          <a:p>
            <a:pPr lvl="1">
              <a:lnSpc>
                <a:spcPct val="110000"/>
              </a:lnSpc>
            </a:pPr>
            <a:r>
              <a:rPr lang="en-US" altLang="en-US" sz="1700" u="sng" dirty="0"/>
              <a:t>ontologies</a:t>
            </a:r>
            <a:r>
              <a:rPr lang="en-US" altLang="en-US" sz="1700" dirty="0"/>
              <a:t>: includes concepts, their definitions, various types of relationships among the concepts, and axioms</a:t>
            </a:r>
          </a:p>
          <a:p>
            <a:pPr lvl="2">
              <a:lnSpc>
                <a:spcPct val="110000"/>
              </a:lnSpc>
            </a:pPr>
            <a:r>
              <a:rPr lang="en-US" altLang="en-US" sz="1500" dirty="0"/>
              <a:t>data (e.g., </a:t>
            </a:r>
            <a:r>
              <a:rPr lang="en-US" altLang="en-US" sz="1500" dirty="0" err="1" smtClean="0"/>
              <a:t>lisinopril</a:t>
            </a:r>
            <a:r>
              <a:rPr lang="en-US" altLang="en-US" sz="1500" smtClean="0"/>
              <a:t>)</a:t>
            </a:r>
          </a:p>
          <a:p>
            <a:pPr lvl="2">
              <a:lnSpc>
                <a:spcPct val="110000"/>
              </a:lnSpc>
            </a:pPr>
            <a:r>
              <a:rPr lang="en-US" altLang="en-US" sz="1500" smtClean="0"/>
              <a:t>information </a:t>
            </a:r>
            <a:r>
              <a:rPr lang="en-US" altLang="en-US" sz="1500" dirty="0"/>
              <a:t>(e.g., </a:t>
            </a:r>
            <a:r>
              <a:rPr lang="en-US" altLang="en-US" sz="1500" dirty="0" err="1"/>
              <a:t>lisinopril</a:t>
            </a:r>
            <a:r>
              <a:rPr lang="en-US" altLang="en-US" sz="1500" dirty="0"/>
              <a:t> IS-A ACEI)</a:t>
            </a:r>
          </a:p>
          <a:p>
            <a:pPr lvl="2">
              <a:lnSpc>
                <a:spcPct val="110000"/>
              </a:lnSpc>
            </a:pPr>
            <a:r>
              <a:rPr lang="en-US" altLang="en-US" sz="1500" dirty="0"/>
              <a:t>knowledge (e.g., ACEIs lower blood pressure)</a:t>
            </a:r>
          </a:p>
          <a:p>
            <a:endParaRPr lang="en-US" dirty="0"/>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750163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Notable Clinical Vocabularies</a:t>
            </a:r>
          </a:p>
        </p:txBody>
      </p:sp>
      <p:graphicFrame>
        <p:nvGraphicFramePr>
          <p:cNvPr id="46084" name="Object 3"/>
          <p:cNvGraphicFramePr>
            <a:graphicFrameLocks noChangeAspect="1"/>
          </p:cNvGraphicFramePr>
          <p:nvPr>
            <p:extLst>
              <p:ext uri="{D42A27DB-BD31-4B8C-83A1-F6EECF244321}">
                <p14:modId xmlns:p14="http://schemas.microsoft.com/office/powerpoint/2010/main" val="615181598"/>
              </p:ext>
            </p:extLst>
          </p:nvPr>
        </p:nvGraphicFramePr>
        <p:xfrm>
          <a:off x="1097280" y="1873691"/>
          <a:ext cx="8743950" cy="4449762"/>
        </p:xfrm>
        <a:graphic>
          <a:graphicData uri="http://schemas.openxmlformats.org/presentationml/2006/ole">
            <mc:AlternateContent xmlns:mc="http://schemas.openxmlformats.org/markup-compatibility/2006">
              <mc:Choice xmlns:v="urn:schemas-microsoft-com:vml" Requires="v">
                <p:oleObj spid="_x0000_s530672" name="Document" r:id="rId4" imgW="7569200" imgH="3848100" progId="Word.Document.8">
                  <p:embed/>
                </p:oleObj>
              </mc:Choice>
              <mc:Fallback>
                <p:oleObj name="Document" r:id="rId4" imgW="7569200" imgH="3848100" progId="Word.Document.8">
                  <p:embed/>
                  <p:pic>
                    <p:nvPicPr>
                      <p:cNvPr id="0" name=""/>
                      <p:cNvPicPr>
                        <a:picLocks noChangeAspect="1" noChangeArrowheads="1"/>
                      </p:cNvPicPr>
                      <p:nvPr/>
                    </p:nvPicPr>
                    <p:blipFill>
                      <a:blip r:embed="rId5"/>
                      <a:srcRect/>
                      <a:stretch>
                        <a:fillRect/>
                      </a:stretch>
                    </p:blipFill>
                    <p:spPr bwMode="auto">
                      <a:xfrm>
                        <a:off x="1097280" y="1873691"/>
                        <a:ext cx="8743950" cy="444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6085" name="TextBox 2"/>
          <p:cNvSpPr txBox="1">
            <a:spLocks noChangeArrowheads="1"/>
          </p:cNvSpPr>
          <p:nvPr/>
        </p:nvSpPr>
        <p:spPr bwMode="auto">
          <a:xfrm>
            <a:off x="9890025" y="3167176"/>
            <a:ext cx="23019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900" dirty="0">
                <a:latin typeface="Calibri" charset="0"/>
                <a:ea typeface="Calibri" charset="0"/>
                <a:cs typeface="Calibri" charset="0"/>
              </a:rPr>
              <a:t>*Target vocabularies for EHR exchange under Meaningful Use</a:t>
            </a:r>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280425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normAutofit/>
          </a:bodyPr>
          <a:lstStyle/>
          <a:p>
            <a:pPr>
              <a:defRPr/>
            </a:pPr>
            <a:r>
              <a:rPr lang="en-US" sz="4000" dirty="0" smtClean="0">
                <a:cs typeface="+mj-cs"/>
              </a:rPr>
              <a:t>Controlled Vocabs: Issues</a:t>
            </a:r>
            <a:endParaRPr lang="en-US" sz="4000" dirty="0" smtClean="0">
              <a:cs typeface="+mj-cs"/>
            </a:endParaRPr>
          </a:p>
        </p:txBody>
      </p:sp>
      <p:sp>
        <p:nvSpPr>
          <p:cNvPr id="2" name="Content Placeholder 1"/>
          <p:cNvSpPr>
            <a:spLocks noGrp="1"/>
          </p:cNvSpPr>
          <p:nvPr>
            <p:ph idx="1"/>
          </p:nvPr>
        </p:nvSpPr>
        <p:spPr>
          <a:xfrm>
            <a:off x="1097280" y="1944652"/>
            <a:ext cx="10058400" cy="4023360"/>
          </a:xfrm>
        </p:spPr>
        <p:txBody>
          <a:bodyPr>
            <a:normAutofit fontScale="85000" lnSpcReduction="20000"/>
          </a:bodyPr>
          <a:lstStyle/>
          <a:p>
            <a:r>
              <a:rPr lang="en-US" altLang="en-US" sz="2100" dirty="0"/>
              <a:t>Coverage</a:t>
            </a:r>
          </a:p>
          <a:p>
            <a:pPr lvl="1"/>
            <a:r>
              <a:rPr lang="en-US" altLang="en-US" dirty="0"/>
              <a:t>is the idea (e.g., </a:t>
            </a:r>
            <a:r>
              <a:rPr lang="en-US" altLang="en-US" dirty="0" smtClean="0"/>
              <a:t>SARS) </a:t>
            </a:r>
            <a:r>
              <a:rPr lang="en-US" altLang="en-US" dirty="0"/>
              <a:t>included?</a:t>
            </a:r>
          </a:p>
          <a:p>
            <a:r>
              <a:rPr lang="en-US" altLang="en-US" sz="2100" dirty="0"/>
              <a:t>Granularity / specificity</a:t>
            </a:r>
          </a:p>
          <a:p>
            <a:pPr lvl="1"/>
            <a:r>
              <a:rPr lang="en-US" altLang="en-US" dirty="0"/>
              <a:t>do you need </a:t>
            </a:r>
            <a:r>
              <a:rPr lang="en-US" altLang="en-US" i="1" dirty="0" smtClean="0"/>
              <a:t>decompensated </a:t>
            </a:r>
            <a:r>
              <a:rPr lang="en-US" altLang="en-US" dirty="0" smtClean="0"/>
              <a:t>heart </a:t>
            </a:r>
            <a:r>
              <a:rPr lang="en-US" altLang="en-US" dirty="0"/>
              <a:t>failure? </a:t>
            </a:r>
            <a:r>
              <a:rPr lang="en-US" altLang="en-US" i="1" dirty="0" err="1"/>
              <a:t>subendocardial</a:t>
            </a:r>
            <a:r>
              <a:rPr lang="en-US" altLang="en-US" dirty="0"/>
              <a:t> myocardial infarction?</a:t>
            </a:r>
          </a:p>
          <a:p>
            <a:r>
              <a:rPr lang="en-US" altLang="en-US" sz="2100" dirty="0" err="1"/>
              <a:t>Synonomy</a:t>
            </a:r>
            <a:endParaRPr lang="en-US" altLang="en-US" sz="2100" dirty="0"/>
          </a:p>
          <a:p>
            <a:pPr lvl="1"/>
            <a:r>
              <a:rPr lang="en-US" altLang="en-US" dirty="0"/>
              <a:t>cervical: does this mean related to the neck or the cervix?</a:t>
            </a:r>
          </a:p>
          <a:p>
            <a:r>
              <a:rPr lang="en-US" altLang="en-US" sz="2100" dirty="0"/>
              <a:t>Relationships between terms</a:t>
            </a:r>
          </a:p>
          <a:p>
            <a:pPr lvl="1"/>
            <a:r>
              <a:rPr lang="en-US" altLang="en-US" dirty="0" err="1"/>
              <a:t>lisinopril</a:t>
            </a:r>
            <a:r>
              <a:rPr lang="en-US" altLang="en-US" dirty="0"/>
              <a:t> IS-A ACE-inhibitor</a:t>
            </a:r>
          </a:p>
          <a:p>
            <a:r>
              <a:rPr lang="en-US" altLang="en-US" sz="2100" dirty="0"/>
              <a:t>Atomic concepts vs. </a:t>
            </a:r>
            <a:r>
              <a:rPr lang="ja-JP" altLang="en-US" sz="2100" dirty="0"/>
              <a:t>“</a:t>
            </a:r>
            <a:r>
              <a:rPr lang="en-US" altLang="ja-JP" sz="2100" dirty="0"/>
              <a:t>post-coordinated</a:t>
            </a:r>
            <a:r>
              <a:rPr lang="ja-JP" altLang="en-US" sz="2100" dirty="0"/>
              <a:t>”</a:t>
            </a:r>
            <a:r>
              <a:rPr lang="en-US" altLang="ja-JP" sz="2100" dirty="0"/>
              <a:t> concepts</a:t>
            </a:r>
          </a:p>
          <a:p>
            <a:pPr lvl="1"/>
            <a:r>
              <a:rPr lang="en-US" altLang="en-US" dirty="0"/>
              <a:t>left heart failure vs. left + heart </a:t>
            </a:r>
            <a:r>
              <a:rPr lang="en-US" altLang="en-US" dirty="0" smtClean="0"/>
              <a:t>failure</a:t>
            </a:r>
          </a:p>
          <a:p>
            <a:pPr lvl="1"/>
            <a:r>
              <a:rPr lang="en-US" altLang="en-US" dirty="0" smtClean="0"/>
              <a:t>left lower lobe pneumonia vs left + lower + lobe + pneumonia</a:t>
            </a:r>
            <a:endParaRPr lang="en-US" altLang="en-US" dirty="0"/>
          </a:p>
          <a:p>
            <a:r>
              <a:rPr lang="en-US" altLang="en-US" sz="2100" dirty="0"/>
              <a:t>Usability</a:t>
            </a:r>
          </a:p>
          <a:p>
            <a:pPr lvl="1"/>
            <a:r>
              <a:rPr lang="en-US" altLang="en-US" dirty="0"/>
              <a:t>can you find the </a:t>
            </a:r>
            <a:r>
              <a:rPr lang="ja-JP" altLang="en-US" dirty="0"/>
              <a:t>“</a:t>
            </a:r>
            <a:r>
              <a:rPr lang="en-US" altLang="ja-JP" dirty="0"/>
              <a:t>right</a:t>
            </a:r>
            <a:r>
              <a:rPr lang="ja-JP" altLang="en-US" dirty="0"/>
              <a:t>”</a:t>
            </a:r>
            <a:r>
              <a:rPr lang="en-US" altLang="ja-JP" dirty="0"/>
              <a:t> code (SNOMED CT has &gt; </a:t>
            </a:r>
            <a:r>
              <a:rPr lang="en-US" altLang="ja-JP" dirty="0" smtClean="0"/>
              <a:t>357,000 </a:t>
            </a:r>
            <a:r>
              <a:rPr lang="en-US" altLang="ja-JP" dirty="0"/>
              <a:t>concepts, ICD-10 14,400 base concepts) </a:t>
            </a:r>
          </a:p>
          <a:p>
            <a:endParaRPr lang="en-US" altLang="en-US" sz="1600"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21544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normAutofit/>
          </a:bodyPr>
          <a:lstStyle/>
          <a:p>
            <a:pPr>
              <a:defRPr/>
            </a:pPr>
            <a:r>
              <a:rPr lang="en-US" sz="4000" dirty="0" smtClean="0">
                <a:cs typeface="+mj-cs"/>
              </a:rPr>
              <a:t>Controlled Vocabs: Issues</a:t>
            </a:r>
            <a:endParaRPr lang="en-US" sz="4000" dirty="0" smtClean="0">
              <a:cs typeface="+mj-cs"/>
            </a:endParaRPr>
          </a:p>
        </p:txBody>
      </p:sp>
      <p:sp>
        <p:nvSpPr>
          <p:cNvPr id="2" name="Content Placeholder 1"/>
          <p:cNvSpPr>
            <a:spLocks noGrp="1"/>
          </p:cNvSpPr>
          <p:nvPr>
            <p:ph idx="1"/>
          </p:nvPr>
        </p:nvSpPr>
        <p:spPr>
          <a:xfrm>
            <a:off x="1097280" y="1982752"/>
            <a:ext cx="10058400" cy="4023360"/>
          </a:xfrm>
        </p:spPr>
        <p:txBody>
          <a:bodyPr>
            <a:normAutofit/>
          </a:bodyPr>
          <a:lstStyle/>
          <a:p>
            <a:r>
              <a:rPr lang="en-US" altLang="en-US" sz="1900" dirty="0"/>
              <a:t>Versioning</a:t>
            </a:r>
          </a:p>
          <a:p>
            <a:pPr lvl="1"/>
            <a:r>
              <a:rPr lang="en-US" altLang="en-US" sz="1700" dirty="0"/>
              <a:t>new terms (e.g., SNP), defunct terms (e.g., dropsy), corrected concepts (e.g., rabies not a psychiatric disorder)</a:t>
            </a:r>
            <a:endParaRPr lang="en-US" sz="1700" dirty="0" smtClean="0"/>
          </a:p>
          <a:p>
            <a:pPr>
              <a:defRPr/>
            </a:pPr>
            <a:r>
              <a:rPr lang="en-US" sz="1900" dirty="0" smtClean="0"/>
              <a:t>Unambiguousness</a:t>
            </a:r>
            <a:endParaRPr lang="en-US" sz="1900" dirty="0"/>
          </a:p>
          <a:p>
            <a:pPr lvl="1">
              <a:defRPr/>
            </a:pPr>
            <a:r>
              <a:rPr lang="en-US" sz="1700" dirty="0"/>
              <a:t>each concept clearly defined (e.g., immunocompromised)</a:t>
            </a:r>
          </a:p>
          <a:p>
            <a:pPr>
              <a:defRPr/>
            </a:pPr>
            <a:r>
              <a:rPr lang="en-US" sz="1900" dirty="0"/>
              <a:t>Non-redundancy</a:t>
            </a:r>
          </a:p>
          <a:p>
            <a:pPr lvl="1">
              <a:defRPr/>
            </a:pPr>
            <a:r>
              <a:rPr lang="en-US" sz="1700" dirty="0"/>
              <a:t>each concept has only one corresponding code </a:t>
            </a:r>
          </a:p>
          <a:p>
            <a:pPr>
              <a:defRPr/>
            </a:pPr>
            <a:r>
              <a:rPr lang="en-US" sz="1900" dirty="0"/>
              <a:t>Consistency</a:t>
            </a:r>
          </a:p>
          <a:p>
            <a:pPr lvl="1">
              <a:defRPr/>
            </a:pPr>
            <a:r>
              <a:rPr lang="en-US" sz="1700" dirty="0"/>
              <a:t>each code has only one meaning in all situations </a:t>
            </a:r>
          </a:p>
          <a:p>
            <a:pPr>
              <a:defRPr/>
            </a:pPr>
            <a:r>
              <a:rPr lang="en-US" sz="1900" dirty="0"/>
              <a:t>Concept permanence</a:t>
            </a:r>
          </a:p>
          <a:p>
            <a:pPr lvl="1">
              <a:defRPr/>
            </a:pPr>
            <a:r>
              <a:rPr lang="en-US" sz="1700" dirty="0"/>
              <a:t>meaning never changes, even with new versions</a:t>
            </a:r>
          </a:p>
          <a:p>
            <a:endParaRPr lang="en-US" altLang="en-US" sz="1600"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518911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normAutofit/>
          </a:bodyPr>
          <a:lstStyle/>
          <a:p>
            <a:pPr>
              <a:defRPr/>
            </a:pPr>
            <a:r>
              <a:rPr lang="en-US" sz="4000" dirty="0" err="1" smtClean="0">
                <a:cs typeface="+mj-cs"/>
              </a:rPr>
              <a:t>MeSH</a:t>
            </a:r>
            <a:r>
              <a:rPr lang="en-US" sz="4000" dirty="0" smtClean="0">
                <a:cs typeface="+mj-cs"/>
              </a:rPr>
              <a:t> Example</a:t>
            </a:r>
          </a:p>
        </p:txBody>
      </p:sp>
      <p:sp>
        <p:nvSpPr>
          <p:cNvPr id="90114" name="Rectangle 3"/>
          <p:cNvSpPr>
            <a:spLocks noGrp="1" noChangeArrowheads="1"/>
          </p:cNvSpPr>
          <p:nvPr>
            <p:ph type="body" idx="1"/>
          </p:nvPr>
        </p:nvSpPr>
        <p:spPr/>
        <p:txBody>
          <a:bodyPr/>
          <a:lstStyle/>
          <a:p>
            <a:r>
              <a:rPr lang="en-US" altLang="en-US" sz="1900" dirty="0" smtClean="0">
                <a:latin typeface="Calibri" charset="0"/>
                <a:ea typeface="Calibri" charset="0"/>
                <a:cs typeface="Calibri" charset="0"/>
                <a:hlinkClick r:id="rId2"/>
              </a:rPr>
              <a:t>http://www.nlm.nih.gov/mesh/MBrowser.html</a:t>
            </a:r>
            <a:endParaRPr lang="en-US" altLang="en-US" sz="1900" dirty="0" smtClean="0">
              <a:latin typeface="Calibri" charset="0"/>
              <a:ea typeface="Calibri" charset="0"/>
              <a:cs typeface="Calibri" charset="0"/>
            </a:endParaRPr>
          </a:p>
          <a:p>
            <a:pPr lvl="1"/>
            <a:r>
              <a:rPr lang="en-US" altLang="en-US" sz="1700" dirty="0" smtClean="0">
                <a:latin typeface="Calibri" charset="0"/>
                <a:ea typeface="Calibri" charset="0"/>
                <a:cs typeface="Calibri" charset="0"/>
              </a:rPr>
              <a:t>navigate from tree top </a:t>
            </a:r>
          </a:p>
          <a:p>
            <a:r>
              <a:rPr lang="en-US" altLang="en-US" sz="1900" dirty="0" smtClean="0">
                <a:latin typeface="Calibri" charset="0"/>
                <a:ea typeface="Calibri" charset="0"/>
                <a:cs typeface="Calibri" charset="0"/>
              </a:rPr>
              <a:t>Terms are arranged in a </a:t>
            </a:r>
            <a:r>
              <a:rPr lang="ja-JP" altLang="en-US" sz="1900" dirty="0" smtClean="0">
                <a:latin typeface="Calibri" charset="0"/>
                <a:ea typeface="Calibri" charset="0"/>
                <a:cs typeface="Calibri" charset="0"/>
              </a:rPr>
              <a:t>“</a:t>
            </a:r>
            <a:r>
              <a:rPr lang="en-US" altLang="ja-JP" sz="1900" dirty="0" smtClean="0">
                <a:latin typeface="Calibri" charset="0"/>
                <a:ea typeface="Calibri" charset="0"/>
                <a:cs typeface="Calibri" charset="0"/>
              </a:rPr>
              <a:t>tree</a:t>
            </a:r>
            <a:r>
              <a:rPr lang="ja-JP" altLang="en-US" sz="1900" dirty="0" smtClean="0">
                <a:latin typeface="Calibri" charset="0"/>
                <a:ea typeface="Calibri" charset="0"/>
                <a:cs typeface="Calibri" charset="0"/>
              </a:rPr>
              <a:t>”</a:t>
            </a:r>
            <a:r>
              <a:rPr lang="en-US" altLang="ja-JP" sz="1900" dirty="0" smtClean="0">
                <a:latin typeface="Calibri" charset="0"/>
                <a:ea typeface="Calibri" charset="0"/>
                <a:cs typeface="Calibri" charset="0"/>
              </a:rPr>
              <a:t>, e.g., for “Epilepsy”</a:t>
            </a:r>
            <a:endParaRPr lang="en-US" altLang="ja-JP" sz="1900" dirty="0" smtClean="0">
              <a:latin typeface="Calibri" charset="0"/>
              <a:ea typeface="Calibri" charset="0"/>
              <a:cs typeface="Calibri" charset="0"/>
            </a:endParaRPr>
          </a:p>
          <a:p>
            <a:pPr lvl="1"/>
            <a:r>
              <a:rPr lang="ja-JP" altLang="en-US" sz="1700" dirty="0" smtClean="0">
                <a:latin typeface="Calibri" charset="0"/>
                <a:ea typeface="Calibri" charset="0"/>
                <a:cs typeface="Calibri" charset="0"/>
              </a:rPr>
              <a:t>“</a:t>
            </a:r>
            <a:r>
              <a:rPr lang="en-US" altLang="ja-JP" sz="1700" dirty="0" smtClean="0">
                <a:latin typeface="Calibri" charset="0"/>
                <a:ea typeface="Calibri" charset="0"/>
                <a:cs typeface="Calibri" charset="0"/>
              </a:rPr>
              <a:t>parent</a:t>
            </a:r>
            <a:r>
              <a:rPr lang="ja-JP" altLang="en-US" sz="1700" dirty="0" smtClean="0">
                <a:latin typeface="Calibri" charset="0"/>
                <a:ea typeface="Calibri" charset="0"/>
                <a:cs typeface="Calibri" charset="0"/>
              </a:rPr>
              <a:t>”</a:t>
            </a:r>
            <a:r>
              <a:rPr lang="en-US" altLang="ja-JP" sz="1700" dirty="0" smtClean="0">
                <a:latin typeface="Calibri" charset="0"/>
                <a:ea typeface="Calibri" charset="0"/>
                <a:cs typeface="Calibri" charset="0"/>
              </a:rPr>
              <a:t> term (e.g., </a:t>
            </a:r>
            <a:r>
              <a:rPr lang="en-US" altLang="ja-JP" sz="1700" dirty="0" smtClean="0">
                <a:latin typeface="Calibri" charset="0"/>
                <a:ea typeface="Calibri" charset="0"/>
                <a:cs typeface="Calibri" charset="0"/>
              </a:rPr>
              <a:t>Brain Diseases) </a:t>
            </a:r>
            <a:r>
              <a:rPr lang="en-US" altLang="ja-JP" sz="1700" dirty="0" smtClean="0">
                <a:latin typeface="Calibri" charset="0"/>
                <a:ea typeface="Calibri" charset="0"/>
                <a:cs typeface="Calibri" charset="0"/>
              </a:rPr>
              <a:t>has a broader meaning</a:t>
            </a:r>
          </a:p>
          <a:p>
            <a:pPr lvl="1"/>
            <a:r>
              <a:rPr lang="ja-JP" altLang="en-US" sz="1700" dirty="0" smtClean="0">
                <a:latin typeface="Calibri" charset="0"/>
                <a:ea typeface="Calibri" charset="0"/>
                <a:cs typeface="Calibri" charset="0"/>
              </a:rPr>
              <a:t>“</a:t>
            </a:r>
            <a:r>
              <a:rPr lang="en-US" altLang="ja-JP" sz="1700" dirty="0" smtClean="0">
                <a:latin typeface="Calibri" charset="0"/>
                <a:ea typeface="Calibri" charset="0"/>
                <a:cs typeface="Calibri" charset="0"/>
              </a:rPr>
              <a:t>child</a:t>
            </a:r>
            <a:r>
              <a:rPr lang="ja-JP" altLang="en-US" sz="1700" dirty="0" smtClean="0">
                <a:latin typeface="Calibri" charset="0"/>
                <a:ea typeface="Calibri" charset="0"/>
                <a:cs typeface="Calibri" charset="0"/>
              </a:rPr>
              <a:t>”</a:t>
            </a:r>
            <a:r>
              <a:rPr lang="en-US" altLang="ja-JP" sz="1700" dirty="0" smtClean="0">
                <a:latin typeface="Calibri" charset="0"/>
                <a:ea typeface="Calibri" charset="0"/>
                <a:cs typeface="Calibri" charset="0"/>
              </a:rPr>
              <a:t> term (e.g., </a:t>
            </a:r>
            <a:r>
              <a:rPr lang="en-US" altLang="ja-JP" sz="1700" dirty="0" smtClean="0">
                <a:latin typeface="Calibri" charset="0"/>
                <a:ea typeface="Calibri" charset="0"/>
                <a:cs typeface="Calibri" charset="0"/>
              </a:rPr>
              <a:t>Drug Resistant Epilepsy) </a:t>
            </a:r>
            <a:r>
              <a:rPr lang="en-US" altLang="ja-JP" sz="1700" dirty="0" smtClean="0">
                <a:latin typeface="Calibri" charset="0"/>
                <a:ea typeface="Calibri" charset="0"/>
                <a:cs typeface="Calibri" charset="0"/>
              </a:rPr>
              <a:t>has a narrower meaning</a:t>
            </a:r>
          </a:p>
          <a:p>
            <a:r>
              <a:rPr lang="en-US" altLang="en-US" sz="1900" dirty="0" smtClean="0">
                <a:latin typeface="Calibri" charset="0"/>
                <a:ea typeface="Calibri" charset="0"/>
                <a:cs typeface="Calibri" charset="0"/>
              </a:rPr>
              <a:t>PubMed automatically </a:t>
            </a:r>
            <a:r>
              <a:rPr lang="ja-JP" altLang="en-US" sz="1900" dirty="0" smtClean="0">
                <a:latin typeface="Calibri" charset="0"/>
                <a:ea typeface="Calibri" charset="0"/>
                <a:cs typeface="Calibri" charset="0"/>
              </a:rPr>
              <a:t>“</a:t>
            </a:r>
            <a:r>
              <a:rPr lang="en-US" altLang="ja-JP" sz="1900" dirty="0" smtClean="0">
                <a:latin typeface="Calibri" charset="0"/>
                <a:ea typeface="Calibri" charset="0"/>
                <a:cs typeface="Calibri" charset="0"/>
                <a:hlinkClick r:id="rId3"/>
              </a:rPr>
              <a:t>explodes</a:t>
            </a:r>
            <a:r>
              <a:rPr lang="ja-JP" altLang="en-US" sz="1900" dirty="0" smtClean="0">
                <a:latin typeface="Calibri" charset="0"/>
                <a:ea typeface="Calibri" charset="0"/>
                <a:cs typeface="Calibri" charset="0"/>
              </a:rPr>
              <a:t>”</a:t>
            </a:r>
            <a:r>
              <a:rPr lang="en-US" altLang="ja-JP" sz="1900" dirty="0" smtClean="0">
                <a:latin typeface="Calibri" charset="0"/>
                <a:ea typeface="Calibri" charset="0"/>
                <a:cs typeface="Calibri" charset="0"/>
              </a:rPr>
              <a:t> your search term to include articles having any child </a:t>
            </a:r>
            <a:r>
              <a:rPr lang="en-US" altLang="ja-JP" sz="1900" dirty="0" smtClean="0">
                <a:latin typeface="Calibri" charset="0"/>
                <a:ea typeface="Calibri" charset="0"/>
                <a:cs typeface="Calibri" charset="0"/>
              </a:rPr>
              <a:t>terms</a:t>
            </a:r>
            <a:endParaRPr lang="en-US" altLang="ja-JP" sz="1900" dirty="0" smtClean="0">
              <a:latin typeface="Calibri" charset="0"/>
              <a:ea typeface="Calibri" charset="0"/>
              <a:cs typeface="Calibri" charset="0"/>
            </a:endParaRPr>
          </a:p>
        </p:txBody>
      </p:sp>
      <p:sp>
        <p:nvSpPr>
          <p:cNvPr id="4"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5"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55460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normAutofit/>
          </a:bodyPr>
          <a:lstStyle/>
          <a:p>
            <a:r>
              <a:rPr lang="en-US" altLang="en-US" sz="4000" dirty="0">
                <a:latin typeface="+mn-lt"/>
              </a:rPr>
              <a:t>SNOMED-CT </a:t>
            </a:r>
            <a:r>
              <a:rPr lang="en-US" altLang="en-US" sz="4000" dirty="0" smtClean="0">
                <a:latin typeface="+mn-lt"/>
              </a:rPr>
              <a:t>“</a:t>
            </a:r>
            <a:r>
              <a:rPr lang="en-US" altLang="ja-JP" sz="4000" dirty="0" smtClean="0">
                <a:latin typeface="+mn-lt"/>
              </a:rPr>
              <a:t>Ontology”</a:t>
            </a:r>
            <a:endParaRPr lang="en-US" altLang="en-US" sz="4000" dirty="0">
              <a:latin typeface="+mn-lt"/>
            </a:endParaRPr>
          </a:p>
        </p:txBody>
      </p:sp>
      <p:sp>
        <p:nvSpPr>
          <p:cNvPr id="2" name="Content Placeholder 1"/>
          <p:cNvSpPr>
            <a:spLocks noGrp="1"/>
          </p:cNvSpPr>
          <p:nvPr>
            <p:ph idx="1"/>
          </p:nvPr>
        </p:nvSpPr>
        <p:spPr/>
        <p:txBody>
          <a:bodyPr/>
          <a:lstStyle/>
          <a:p>
            <a:pPr>
              <a:lnSpc>
                <a:spcPct val="110000"/>
              </a:lnSpc>
            </a:pPr>
            <a:r>
              <a:rPr lang="en-US" altLang="en-US" sz="1900" dirty="0">
                <a:latin typeface="Calibri" charset="0"/>
                <a:ea typeface="Calibri" charset="0"/>
                <a:cs typeface="Calibri" charset="0"/>
              </a:rPr>
              <a:t>To </a:t>
            </a:r>
            <a:r>
              <a:rPr lang="ja-JP" altLang="en-US" sz="1900" dirty="0">
                <a:solidFill>
                  <a:srgbClr val="000000"/>
                </a:solidFill>
                <a:latin typeface="Calibri" charset="0"/>
                <a:ea typeface="Calibri" charset="0"/>
                <a:cs typeface="Calibri" charset="0"/>
              </a:rPr>
              <a:t>“</a:t>
            </a:r>
            <a:r>
              <a:rPr lang="en-US" altLang="ja-JP" sz="1900" dirty="0">
                <a:solidFill>
                  <a:srgbClr val="000000"/>
                </a:solidFill>
                <a:latin typeface="Calibri" charset="0"/>
                <a:ea typeface="Calibri" charset="0"/>
                <a:cs typeface="Calibri" charset="0"/>
              </a:rPr>
              <a:t>help structure and computerize the medical record, reducing the variability in the way data is captured, encoded and used for clinical care of patients and medical research</a:t>
            </a:r>
            <a:r>
              <a:rPr lang="ja-JP" altLang="en-US" sz="1900" dirty="0">
                <a:solidFill>
                  <a:srgbClr val="000000"/>
                </a:solidFill>
                <a:latin typeface="Calibri" charset="0"/>
                <a:ea typeface="Calibri" charset="0"/>
                <a:cs typeface="Calibri" charset="0"/>
              </a:rPr>
              <a:t>”</a:t>
            </a:r>
            <a:endParaRPr lang="en-US" altLang="ja-JP" sz="1900" dirty="0">
              <a:solidFill>
                <a:srgbClr val="000000"/>
              </a:solidFill>
              <a:latin typeface="Calibri" charset="0"/>
              <a:ea typeface="Calibri" charset="0"/>
              <a:cs typeface="Calibri" charset="0"/>
            </a:endParaRPr>
          </a:p>
          <a:p>
            <a:pPr lvl="1">
              <a:lnSpc>
                <a:spcPct val="110000"/>
              </a:lnSpc>
            </a:pPr>
            <a:r>
              <a:rPr lang="en-US" altLang="en-US" sz="1700" dirty="0" smtClean="0">
                <a:latin typeface="Calibri" charset="0"/>
                <a:ea typeface="Calibri" charset="0"/>
                <a:cs typeface="Calibri" charset="0"/>
              </a:rPr>
              <a:t>357,000 </a:t>
            </a:r>
            <a:r>
              <a:rPr lang="en-US" altLang="en-US" sz="1700" dirty="0">
                <a:latin typeface="Calibri" charset="0"/>
                <a:ea typeface="Calibri" charset="0"/>
                <a:cs typeface="Calibri" charset="0"/>
              </a:rPr>
              <a:t>unique health care concepts</a:t>
            </a:r>
          </a:p>
          <a:p>
            <a:pPr lvl="1">
              <a:lnSpc>
                <a:spcPct val="110000"/>
              </a:lnSpc>
            </a:pPr>
            <a:r>
              <a:rPr lang="en-US" altLang="en-US" sz="1700" dirty="0" smtClean="0">
                <a:latin typeface="Calibri" charset="0"/>
                <a:ea typeface="Calibri" charset="0"/>
                <a:cs typeface="Calibri" charset="0"/>
              </a:rPr>
              <a:t>&gt;800,000 </a:t>
            </a:r>
            <a:r>
              <a:rPr lang="en-US" altLang="en-US" sz="1700" dirty="0">
                <a:latin typeface="Calibri" charset="0"/>
                <a:ea typeface="Calibri" charset="0"/>
                <a:cs typeface="Calibri" charset="0"/>
              </a:rPr>
              <a:t>descriptions</a:t>
            </a:r>
          </a:p>
          <a:p>
            <a:pPr lvl="1">
              <a:lnSpc>
                <a:spcPct val="110000"/>
              </a:lnSpc>
            </a:pPr>
            <a:r>
              <a:rPr lang="en-US" altLang="en-US" sz="1700" dirty="0">
                <a:latin typeface="Calibri" charset="0"/>
                <a:ea typeface="Calibri" charset="0"/>
                <a:cs typeface="Calibri" charset="0"/>
              </a:rPr>
              <a:t>over 1.36 million relationships between concepts, e.g., </a:t>
            </a:r>
          </a:p>
          <a:p>
            <a:pPr lvl="2">
              <a:lnSpc>
                <a:spcPct val="110000"/>
              </a:lnSpc>
            </a:pPr>
            <a:r>
              <a:rPr lang="en-US" altLang="en-US" sz="1500" dirty="0">
                <a:latin typeface="Calibri" charset="0"/>
                <a:ea typeface="Calibri" charset="0"/>
                <a:cs typeface="Calibri" charset="0"/>
              </a:rPr>
              <a:t>Diabetes Mellitus IS_A disorder of glucose regulation</a:t>
            </a:r>
          </a:p>
          <a:p>
            <a:pPr lvl="2">
              <a:lnSpc>
                <a:spcPct val="110000"/>
              </a:lnSpc>
            </a:pPr>
            <a:r>
              <a:rPr lang="en-US" altLang="en-US" sz="1500" dirty="0">
                <a:latin typeface="Calibri" charset="0"/>
                <a:ea typeface="Calibri" charset="0"/>
                <a:cs typeface="Calibri" charset="0"/>
              </a:rPr>
              <a:t>Finger PART_OF hand</a:t>
            </a:r>
          </a:p>
          <a:p>
            <a:pPr>
              <a:lnSpc>
                <a:spcPct val="110000"/>
              </a:lnSpc>
            </a:pPr>
            <a:r>
              <a:rPr lang="en-US" altLang="en-US" sz="1900" dirty="0" smtClean="0">
                <a:latin typeface="Calibri" charset="0"/>
                <a:ea typeface="Calibri" charset="0"/>
                <a:cs typeface="Calibri" charset="0"/>
                <a:hlinkClick r:id="rId3"/>
              </a:rPr>
              <a:t>SNOMED-CT (USA) Browser</a:t>
            </a:r>
            <a:endParaRPr lang="en-US" sz="1900" dirty="0">
              <a:latin typeface="Calibri" charset="0"/>
              <a:ea typeface="Calibri" charset="0"/>
              <a:cs typeface="Calibri" charset="0"/>
            </a:endParaRPr>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641150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SNOMED-CT Status</a:t>
            </a:r>
          </a:p>
        </p:txBody>
      </p:sp>
      <p:sp>
        <p:nvSpPr>
          <p:cNvPr id="2" name="Content Placeholder 1"/>
          <p:cNvSpPr>
            <a:spLocks noGrp="1"/>
          </p:cNvSpPr>
          <p:nvPr>
            <p:ph idx="1"/>
          </p:nvPr>
        </p:nvSpPr>
        <p:spPr/>
        <p:txBody>
          <a:bodyPr/>
          <a:lstStyle/>
          <a:p>
            <a:pPr>
              <a:lnSpc>
                <a:spcPct val="120000"/>
              </a:lnSpc>
              <a:defRPr/>
            </a:pPr>
            <a:r>
              <a:rPr lang="en-US" sz="1900" dirty="0"/>
              <a:t>Best semantic coverage of all existing vocabs</a:t>
            </a:r>
          </a:p>
          <a:p>
            <a:pPr>
              <a:lnSpc>
                <a:spcPct val="120000"/>
              </a:lnSpc>
              <a:defRPr/>
            </a:pPr>
            <a:r>
              <a:rPr lang="en-US" sz="1900" i="1" dirty="0"/>
              <a:t>de facto</a:t>
            </a:r>
            <a:r>
              <a:rPr lang="en-US" sz="1900" dirty="0"/>
              <a:t> standard for EHR clinical vocabulary</a:t>
            </a:r>
          </a:p>
          <a:p>
            <a:pPr lvl="1">
              <a:defRPr/>
            </a:pPr>
            <a:r>
              <a:rPr lang="en-US" sz="1700" dirty="0"/>
              <a:t>owned by International Healthcare Terminology Standards Development Organization (Danish, with 9 founding countries)</a:t>
            </a:r>
          </a:p>
          <a:p>
            <a:pPr lvl="1">
              <a:defRPr/>
            </a:pPr>
            <a:r>
              <a:rPr lang="en-US" sz="1700" dirty="0"/>
              <a:t>site-licensed (i.e., free) in U.S., as a founding country</a:t>
            </a:r>
          </a:p>
          <a:p>
            <a:pPr>
              <a:defRPr/>
            </a:pPr>
            <a:r>
              <a:rPr lang="en-US" dirty="0"/>
              <a:t>S</a:t>
            </a:r>
            <a:r>
              <a:rPr lang="en-US" sz="1900" dirty="0"/>
              <a:t>o why don't we use SNOMED-CT in APEX?</a:t>
            </a:r>
          </a:p>
          <a:p>
            <a:endParaRPr lang="en-US"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373943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a:bodyPr>
          <a:lstStyle/>
          <a:p>
            <a:r>
              <a:rPr lang="en-US" altLang="en-US" sz="4000" dirty="0"/>
              <a:t>ICD-10</a:t>
            </a:r>
          </a:p>
        </p:txBody>
      </p:sp>
      <p:sp>
        <p:nvSpPr>
          <p:cNvPr id="3" name="Content Placeholder 2"/>
          <p:cNvSpPr>
            <a:spLocks noGrp="1"/>
          </p:cNvSpPr>
          <p:nvPr>
            <p:ph idx="1"/>
          </p:nvPr>
        </p:nvSpPr>
        <p:spPr>
          <a:xfrm>
            <a:off x="3383280" y="1438910"/>
            <a:ext cx="7772400" cy="889000"/>
          </a:xfrm>
          <a:extLst>
            <a:ext uri="{909E8E84-426E-40dd-AFC4-6F175D3DCCD1}"/>
            <a:ext uri="{91240B29-F687-4f45-9708-019B960494DF}"/>
            <a:ext uri="{AF507438-7753-43e0-B8FC-AC1667EBCBE1}"/>
          </a:extLst>
        </p:spPr>
        <p:txBody>
          <a:bodyPr>
            <a:normAutofit/>
          </a:bodyPr>
          <a:lstStyle/>
          <a:p>
            <a:pPr>
              <a:defRPr/>
            </a:pPr>
            <a:endParaRPr lang="en-US" sz="2400" dirty="0"/>
          </a:p>
          <a:p>
            <a:pPr>
              <a:defRPr/>
            </a:pPr>
            <a:r>
              <a:rPr lang="en-US" sz="1900" dirty="0"/>
              <a:t>US switched from ICD-9 to ICD-10 October 2015</a:t>
            </a:r>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marL="0" indent="0">
              <a:buNone/>
              <a:defRPr/>
            </a:pPr>
            <a:endParaRPr lang="en-US" dirty="0" smtClean="0"/>
          </a:p>
        </p:txBody>
      </p:sp>
      <p:sp>
        <p:nvSpPr>
          <p:cNvPr id="56326" name="TextBox 7"/>
          <p:cNvSpPr txBox="1">
            <a:spLocks noChangeArrowheads="1"/>
          </p:cNvSpPr>
          <p:nvPr/>
        </p:nvSpPr>
        <p:spPr bwMode="auto">
          <a:xfrm>
            <a:off x="2552701" y="5092701"/>
            <a:ext cx="77865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400" dirty="0">
                <a:latin typeface="Calibri" charset="0"/>
                <a:ea typeface="Calibri" charset="0"/>
                <a:cs typeface="Calibri" charset="0"/>
              </a:rPr>
              <a:t>AMA, 2010 http://</a:t>
            </a:r>
            <a:r>
              <a:rPr lang="en-US" altLang="en-US" sz="1400" dirty="0" err="1">
                <a:latin typeface="Calibri" charset="0"/>
                <a:ea typeface="Calibri" charset="0"/>
                <a:cs typeface="Calibri" charset="0"/>
              </a:rPr>
              <a:t>www.ama-assn.org</a:t>
            </a:r>
            <a:r>
              <a:rPr lang="en-US" altLang="en-US" sz="1400" dirty="0">
                <a:latin typeface="Calibri" charset="0"/>
                <a:ea typeface="Calibri" charset="0"/>
                <a:cs typeface="Calibri" charset="0"/>
              </a:rPr>
              <a:t>/ama1/pub/upload/mm/399/icd10-icd9-differences-fact-sheet.pdf</a:t>
            </a:r>
          </a:p>
        </p:txBody>
      </p:sp>
      <p:grpSp>
        <p:nvGrpSpPr>
          <p:cNvPr id="2" name="Group 1"/>
          <p:cNvGrpSpPr/>
          <p:nvPr/>
        </p:nvGrpSpPr>
        <p:grpSpPr>
          <a:xfrm>
            <a:off x="1663700" y="2501900"/>
            <a:ext cx="8991600" cy="2552700"/>
            <a:chOff x="1676400" y="2374900"/>
            <a:chExt cx="8991600" cy="2552700"/>
          </a:xfrm>
        </p:grpSpPr>
        <p:pic>
          <p:nvPicPr>
            <p:cNvPr id="56325" name="Picture 6" descr="ICD-9_10.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2374900"/>
              <a:ext cx="8869362"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27" name="Straight Arrow Connector 6"/>
            <p:cNvCxnSpPr>
              <a:cxnSpLocks noChangeShapeType="1"/>
            </p:cNvCxnSpPr>
            <p:nvPr/>
          </p:nvCxnSpPr>
          <p:spPr bwMode="auto">
            <a:xfrm>
              <a:off x="1676400" y="3251200"/>
              <a:ext cx="317500"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28" name="Straight Arrow Connector 9"/>
            <p:cNvCxnSpPr>
              <a:cxnSpLocks noChangeShapeType="1"/>
            </p:cNvCxnSpPr>
            <p:nvPr/>
          </p:nvCxnSpPr>
          <p:spPr bwMode="auto">
            <a:xfrm>
              <a:off x="1676400" y="4152900"/>
              <a:ext cx="317500"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29" name="Straight Arrow Connector 10"/>
            <p:cNvCxnSpPr>
              <a:cxnSpLocks noChangeShapeType="1"/>
            </p:cNvCxnSpPr>
            <p:nvPr/>
          </p:nvCxnSpPr>
          <p:spPr bwMode="auto">
            <a:xfrm>
              <a:off x="1676400" y="3898900"/>
              <a:ext cx="317500"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30" name="Straight Arrow Connector 11"/>
            <p:cNvCxnSpPr>
              <a:cxnSpLocks noChangeShapeType="1"/>
            </p:cNvCxnSpPr>
            <p:nvPr/>
          </p:nvCxnSpPr>
          <p:spPr bwMode="auto">
            <a:xfrm>
              <a:off x="1676400" y="4406900"/>
              <a:ext cx="317500"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13"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4"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449054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normAutofit/>
          </a:bodyPr>
          <a:lstStyle/>
          <a:p>
            <a:r>
              <a:rPr lang="en-US" altLang="en-US" sz="4000" dirty="0" smtClean="0"/>
              <a:t>ICD-10’s Greater </a:t>
            </a:r>
            <a:r>
              <a:rPr lang="en-US" altLang="en-US" sz="4000" dirty="0"/>
              <a:t>Specificity</a:t>
            </a:r>
          </a:p>
        </p:txBody>
      </p:sp>
      <p:sp>
        <p:nvSpPr>
          <p:cNvPr id="2" name="Content Placeholder 1"/>
          <p:cNvSpPr>
            <a:spLocks noGrp="1"/>
          </p:cNvSpPr>
          <p:nvPr>
            <p:ph idx="1"/>
          </p:nvPr>
        </p:nvSpPr>
        <p:spPr/>
        <p:txBody>
          <a:bodyPr>
            <a:normAutofit/>
          </a:bodyPr>
          <a:lstStyle/>
          <a:p>
            <a:r>
              <a:rPr lang="en-US" altLang="en-US" sz="1900" dirty="0"/>
              <a:t>Insomnia (</a:t>
            </a:r>
            <a:r>
              <a:rPr lang="en-US" altLang="en-US" sz="1900" dirty="0">
                <a:hlinkClick r:id="rId2"/>
              </a:rPr>
              <a:t>ICD-10</a:t>
            </a:r>
            <a:r>
              <a:rPr lang="en-US" altLang="en-US" sz="1900" dirty="0"/>
              <a:t> has 10 insomnia related codes)</a:t>
            </a:r>
          </a:p>
          <a:p>
            <a:pPr lvl="1">
              <a:lnSpc>
                <a:spcPct val="100000"/>
              </a:lnSpc>
            </a:pPr>
            <a:r>
              <a:rPr lang="en-US" altLang="en-US" sz="1700" dirty="0"/>
              <a:t>alcohol related insomnia (F10.182, F10.282, F10.982)</a:t>
            </a:r>
          </a:p>
          <a:p>
            <a:pPr lvl="1">
              <a:lnSpc>
                <a:spcPct val="100000"/>
              </a:lnSpc>
            </a:pPr>
            <a:r>
              <a:rPr lang="en-US" altLang="en-US" sz="1700" dirty="0"/>
              <a:t>drug-related insomnia </a:t>
            </a:r>
            <a:r>
              <a:rPr lang="en-US" altLang="en-US" sz="1700" dirty="0">
                <a:solidFill>
                  <a:srgbClr val="000000"/>
                </a:solidFill>
              </a:rPr>
              <a:t>F11.182, F11.282, F11.982, F13.182, F13.282, F13.982,F14.182, F14.282, F14.982, F15.182, F15.282, F15.982, …</a:t>
            </a:r>
            <a:endParaRPr lang="en-US" altLang="en-US" sz="1700" dirty="0"/>
          </a:p>
          <a:p>
            <a:pPr lvl="1">
              <a:lnSpc>
                <a:spcPct val="100000"/>
              </a:lnSpc>
            </a:pPr>
            <a:r>
              <a:rPr lang="en-US" altLang="en-US" sz="1700" dirty="0"/>
              <a:t>idiopathic insomnia (F51.01)</a:t>
            </a:r>
          </a:p>
          <a:p>
            <a:pPr lvl="1">
              <a:lnSpc>
                <a:spcPct val="100000"/>
              </a:lnSpc>
            </a:pPr>
            <a:r>
              <a:rPr lang="en-US" altLang="en-US" sz="1700" dirty="0"/>
              <a:t>insomnia due to a mental disorder (F51.05)</a:t>
            </a:r>
          </a:p>
          <a:p>
            <a:pPr lvl="1">
              <a:lnSpc>
                <a:spcPct val="100000"/>
              </a:lnSpc>
            </a:pPr>
            <a:r>
              <a:rPr lang="en-US" altLang="en-US" sz="1700" dirty="0"/>
              <a:t>insomnia not due to a substance or known physiological condition (F51.0-)</a:t>
            </a:r>
          </a:p>
          <a:p>
            <a:pPr lvl="1">
              <a:lnSpc>
                <a:spcPct val="100000"/>
              </a:lnSpc>
            </a:pPr>
            <a:r>
              <a:rPr lang="en-US" altLang="en-US" sz="1700" dirty="0"/>
              <a:t>nonorganic insomnia (F51.0-)</a:t>
            </a:r>
          </a:p>
          <a:p>
            <a:pPr lvl="1">
              <a:lnSpc>
                <a:spcPct val="100000"/>
              </a:lnSpc>
            </a:pPr>
            <a:r>
              <a:rPr lang="en-US" altLang="en-US" sz="1700" dirty="0"/>
              <a:t>insomnia, organic (G47.0)</a:t>
            </a:r>
          </a:p>
          <a:p>
            <a:pPr lvl="1">
              <a:lnSpc>
                <a:spcPct val="100000"/>
              </a:lnSpc>
            </a:pPr>
            <a:r>
              <a:rPr lang="en-US" altLang="en-US" sz="1700" dirty="0"/>
              <a:t>primary insomnia (F51.0)</a:t>
            </a:r>
          </a:p>
          <a:p>
            <a:pPr>
              <a:lnSpc>
                <a:spcPct val="100000"/>
              </a:lnSpc>
            </a:pPr>
            <a:r>
              <a:rPr lang="en-US" altLang="en-US" sz="1900" dirty="0"/>
              <a:t>For whose benefit? by whom? when should coding happen?</a:t>
            </a:r>
            <a:endParaRPr lang="en-US" sz="1900"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279609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extLst>
            <a:ext uri="{909E8E84-426E-40dd-AFC4-6F175D3DCCD1}"/>
            <a:ext uri="{91240B29-F687-4f45-9708-019B960494DF}"/>
            <a:ext uri="{AF507438-7753-43e0-B8FC-AC1667EBCBE1}"/>
          </a:extLst>
        </p:spPr>
        <p:txBody>
          <a:bodyPr/>
          <a:lstStyle/>
          <a:p>
            <a:pPr>
              <a:defRPr/>
            </a:pPr>
            <a:r>
              <a:rPr lang="en-US" dirty="0" smtClean="0">
                <a:cs typeface="+mj-cs"/>
              </a:rPr>
              <a:t>Incentivizing EHR Use</a:t>
            </a:r>
          </a:p>
        </p:txBody>
      </p:sp>
      <p:sp>
        <p:nvSpPr>
          <p:cNvPr id="2" name="Content Placeholder 1"/>
          <p:cNvSpPr>
            <a:spLocks noGrp="1"/>
          </p:cNvSpPr>
          <p:nvPr>
            <p:ph idx="1"/>
          </p:nvPr>
        </p:nvSpPr>
        <p:spPr/>
        <p:txBody>
          <a:bodyPr>
            <a:normAutofit lnSpcReduction="10000"/>
          </a:bodyPr>
          <a:lstStyle/>
          <a:p>
            <a:pPr>
              <a:lnSpc>
                <a:spcPct val="100000"/>
              </a:lnSpc>
            </a:pPr>
            <a:r>
              <a:rPr lang="en-US" altLang="ja-JP" dirty="0"/>
              <a:t>“Stimulus” Act (2009) directed $19 billion to health IT under the Meaningful Use </a:t>
            </a:r>
            <a:r>
              <a:rPr lang="en-US" altLang="ja-JP" dirty="0" smtClean="0"/>
              <a:t>program </a:t>
            </a:r>
            <a:endParaRPr lang="en-US" altLang="en-US" dirty="0"/>
          </a:p>
          <a:p>
            <a:pPr lvl="1">
              <a:lnSpc>
                <a:spcPct val="100000"/>
              </a:lnSpc>
            </a:pPr>
            <a:r>
              <a:rPr lang="en-US" altLang="en-US" sz="1700" dirty="0"/>
              <a:t>$17.2 billion Medicare/Medicaid incentive </a:t>
            </a:r>
            <a:r>
              <a:rPr lang="en-US" altLang="en-US" sz="1700" dirty="0" smtClean="0"/>
              <a:t>payments for meeting</a:t>
            </a:r>
          </a:p>
          <a:p>
            <a:pPr lvl="2">
              <a:lnSpc>
                <a:spcPct val="100000"/>
              </a:lnSpc>
            </a:pPr>
            <a:r>
              <a:rPr lang="en-US" altLang="ja-JP" sz="1300" dirty="0" smtClean="0"/>
              <a:t>Stage 1: basic EHR adoption and data gathering</a:t>
            </a:r>
          </a:p>
          <a:p>
            <a:pPr lvl="2">
              <a:lnSpc>
                <a:spcPct val="100000"/>
              </a:lnSpc>
            </a:pPr>
            <a:r>
              <a:rPr lang="en-US" altLang="ja-JP" sz="1300" dirty="0" smtClean="0"/>
              <a:t>Stage 2: emphasizes care coordination and exchange of patient information </a:t>
            </a:r>
          </a:p>
          <a:p>
            <a:pPr>
              <a:lnSpc>
                <a:spcPct val="100000"/>
              </a:lnSpc>
            </a:pPr>
            <a:r>
              <a:rPr lang="en-US" altLang="en-US" sz="1900" dirty="0" smtClean="0"/>
              <a:t>EHR </a:t>
            </a:r>
            <a:r>
              <a:rPr lang="en-US" altLang="en-US" sz="1900" dirty="0"/>
              <a:t>adoption has risen </a:t>
            </a:r>
            <a:endParaRPr lang="en-US" altLang="en-US" sz="1900" dirty="0" smtClean="0"/>
          </a:p>
          <a:p>
            <a:pPr lvl="1">
              <a:lnSpc>
                <a:spcPct val="100000"/>
              </a:lnSpc>
            </a:pPr>
            <a:r>
              <a:rPr lang="en-US" altLang="en-US" sz="1700" dirty="0" smtClean="0"/>
              <a:t>from </a:t>
            </a:r>
            <a:r>
              <a:rPr lang="en-US" altLang="en-US" sz="1700" dirty="0"/>
              <a:t>17% of office-based doctors in 2008 to 87% in </a:t>
            </a:r>
            <a:r>
              <a:rPr lang="en-US" altLang="en-US" sz="1700" dirty="0" smtClean="0"/>
              <a:t>2015</a:t>
            </a:r>
          </a:p>
          <a:p>
            <a:pPr lvl="1">
              <a:lnSpc>
                <a:spcPct val="100000"/>
              </a:lnSpc>
            </a:pPr>
            <a:r>
              <a:rPr lang="en-US" altLang="en-US" sz="1700" dirty="0"/>
              <a:t>t</a:t>
            </a:r>
            <a:r>
              <a:rPr lang="en-US" altLang="en-US" sz="1700" dirty="0" smtClean="0"/>
              <a:t>o 95% of hospitals in 2016</a:t>
            </a:r>
            <a:endParaRPr lang="en-US" altLang="en-US" sz="1700" dirty="0"/>
          </a:p>
          <a:p>
            <a:pPr>
              <a:lnSpc>
                <a:spcPct val="100000"/>
              </a:lnSpc>
            </a:pPr>
            <a:r>
              <a:rPr lang="en-US" altLang="en-US" sz="1900" dirty="0"/>
              <a:t>UCSF spent $50 mil+ on GE's </a:t>
            </a:r>
            <a:r>
              <a:rPr lang="en-US" altLang="en-US" sz="1900" dirty="0" err="1" smtClean="0"/>
              <a:t>UCare</a:t>
            </a:r>
            <a:r>
              <a:rPr lang="en-US" altLang="en-US" sz="1900" dirty="0" smtClean="0"/>
              <a:t> </a:t>
            </a:r>
            <a:r>
              <a:rPr lang="en-US" altLang="en-US" sz="1900" dirty="0" smtClean="0"/>
              <a:t>in 2000s</a:t>
            </a:r>
            <a:r>
              <a:rPr lang="en-US" altLang="en-US" sz="1900" dirty="0" smtClean="0"/>
              <a:t>; </a:t>
            </a:r>
            <a:r>
              <a:rPr lang="en-US" altLang="en-US" sz="1900" dirty="0"/>
              <a:t>&gt;$100m on </a:t>
            </a:r>
            <a:r>
              <a:rPr lang="en-US" altLang="en-US" sz="1900" dirty="0" smtClean="0"/>
              <a:t>Epic/APEX</a:t>
            </a:r>
          </a:p>
          <a:p>
            <a:pPr>
              <a:lnSpc>
                <a:spcPct val="100000"/>
              </a:lnSpc>
            </a:pPr>
            <a:r>
              <a:rPr lang="en-US" altLang="en-US" sz="1900" dirty="0" smtClean="0"/>
              <a:t>BUT</a:t>
            </a:r>
            <a:r>
              <a:rPr lang="mr-IN" altLang="en-US" sz="1900" dirty="0" smtClean="0"/>
              <a:t>…</a:t>
            </a:r>
            <a:endParaRPr lang="en-US" altLang="en-US" sz="1900" dirty="0" smtClean="0"/>
          </a:p>
          <a:p>
            <a:pPr lvl="1">
              <a:lnSpc>
                <a:spcPct val="100000"/>
              </a:lnSpc>
            </a:pPr>
            <a:r>
              <a:rPr lang="en-US" altLang="en-US" sz="1700" dirty="0"/>
              <a:t>&gt;50% of eligible providers </a:t>
            </a:r>
            <a:r>
              <a:rPr lang="en-US" altLang="en-US" sz="1700" dirty="0" smtClean="0"/>
              <a:t>did not meet Meaningful Use in 2015 and were penalized</a:t>
            </a:r>
          </a:p>
          <a:p>
            <a:pPr lvl="1">
              <a:lnSpc>
                <a:spcPct val="100000"/>
              </a:lnSpc>
            </a:pPr>
            <a:r>
              <a:rPr lang="en-US" altLang="ja-JP" sz="1700" dirty="0" smtClean="0"/>
              <a:t>MU </a:t>
            </a:r>
            <a:r>
              <a:rPr lang="en-US" altLang="ja-JP" sz="1700" dirty="0" smtClean="0"/>
              <a:t>Stage </a:t>
            </a:r>
            <a:r>
              <a:rPr lang="en-US" altLang="ja-JP" sz="1700" dirty="0"/>
              <a:t>3 </a:t>
            </a:r>
            <a:r>
              <a:rPr lang="en-US" altLang="ja-JP" sz="1700" dirty="0"/>
              <a:t>(for improving health care </a:t>
            </a:r>
            <a:r>
              <a:rPr lang="en-US" altLang="ja-JP" sz="1700" dirty="0" smtClean="0"/>
              <a:t>outcomes) is delayed from 2017 to</a:t>
            </a:r>
            <a:r>
              <a:rPr lang="en-US" altLang="ja-JP" sz="1700" dirty="0" smtClean="0"/>
              <a:t> 2019</a:t>
            </a:r>
            <a:endParaRPr lang="en-US" altLang="ja-JP" sz="1700" dirty="0"/>
          </a:p>
          <a:p>
            <a:pPr lvl="1">
              <a:lnSpc>
                <a:spcPct val="100000"/>
              </a:lnSpc>
            </a:pPr>
            <a:endParaRPr lang="en-US" altLang="en-US" sz="1700" dirty="0"/>
          </a:p>
          <a:p>
            <a:pPr>
              <a:lnSpc>
                <a:spcPct val="100000"/>
              </a:lnSpc>
            </a:pPr>
            <a:endParaRPr lang="en-US" altLang="en-US" sz="1900" dirty="0" smtClean="0"/>
          </a:p>
          <a:p>
            <a:endParaRPr lang="en-US" dirty="0"/>
          </a:p>
        </p:txBody>
      </p:sp>
      <p:sp>
        <p:nvSpPr>
          <p:cNvPr id="7" name="Date Placeholder 3"/>
          <p:cNvSpPr>
            <a:spLocks noGrp="1"/>
          </p:cNvSpPr>
          <p:nvPr>
            <p:ph type="dt" sz="half" idx="10"/>
          </p:nvPr>
        </p:nvSpPr>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p:txBody>
          <a:bodyPr/>
          <a:lstStyle/>
          <a:p>
            <a:pPr>
              <a:defRPr/>
            </a:pPr>
            <a:r>
              <a:rPr lang="en-US" dirty="0" smtClean="0"/>
              <a:t>EHRs for Clinical Research</a:t>
            </a:r>
            <a:endParaRPr lang="en-US" dirty="0"/>
          </a:p>
          <a:p>
            <a:pPr>
              <a:defRPr/>
            </a:pPr>
            <a:r>
              <a:rPr lang="en-US" dirty="0"/>
              <a:t>Medical Informatics</a:t>
            </a:r>
          </a:p>
        </p:txBody>
      </p:sp>
      <p:sp>
        <p:nvSpPr>
          <p:cNvPr id="26629" name="Rectangle 1"/>
          <p:cNvSpPr>
            <a:spLocks noChangeArrowheads="1"/>
          </p:cNvSpPr>
          <p:nvPr/>
        </p:nvSpPr>
        <p:spPr bwMode="auto">
          <a:xfrm>
            <a:off x="6427787" y="5977468"/>
            <a:ext cx="534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20000"/>
              </a:spcBef>
              <a:buChar char="•"/>
              <a:defRPr sz="2600">
                <a:solidFill>
                  <a:schemeClr val="tx1"/>
                </a:solidFill>
                <a:latin typeface="Arial" charset="0"/>
                <a:ea typeface="ＭＳ Ｐゴシック" charset="-128"/>
              </a:defRPr>
            </a:lvl1pPr>
            <a:lvl2pPr>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lvl="1">
              <a:lnSpc>
                <a:spcPct val="100000"/>
              </a:lnSpc>
              <a:buFontTx/>
              <a:buNone/>
            </a:pPr>
            <a:r>
              <a:rPr lang="en-US" altLang="en-US" sz="1400" dirty="0">
                <a:latin typeface="Calibri" charset="0"/>
                <a:ea typeface="Calibri" charset="0"/>
                <a:cs typeface="Calibri" charset="0"/>
              </a:rPr>
              <a:t>https://</a:t>
            </a:r>
            <a:r>
              <a:rPr lang="en-US" altLang="en-US" sz="1400" dirty="0" err="1">
                <a:latin typeface="Calibri" charset="0"/>
                <a:ea typeface="Calibri" charset="0"/>
                <a:cs typeface="Calibri" charset="0"/>
              </a:rPr>
              <a:t>dashboard.healthit.gov</a:t>
            </a:r>
            <a:r>
              <a:rPr lang="en-US" altLang="en-US" sz="1400" dirty="0">
                <a:latin typeface="Calibri" charset="0"/>
                <a:ea typeface="Calibri" charset="0"/>
                <a:cs typeface="Calibri" charset="0"/>
              </a:rPr>
              <a:t>/</a:t>
            </a:r>
            <a:r>
              <a:rPr lang="en-US" altLang="en-US" sz="1400" dirty="0" err="1">
                <a:latin typeface="Calibri" charset="0"/>
                <a:ea typeface="Calibri" charset="0"/>
                <a:cs typeface="Calibri" charset="0"/>
              </a:rPr>
              <a:t>quickstats</a:t>
            </a:r>
            <a:r>
              <a:rPr lang="en-US" altLang="en-US" sz="1400" dirty="0">
                <a:latin typeface="Calibri" charset="0"/>
                <a:ea typeface="Calibri" charset="0"/>
                <a:cs typeface="Calibri" charset="0"/>
              </a:rPr>
              <a:t>/</a:t>
            </a:r>
            <a:r>
              <a:rPr lang="en-US" altLang="en-US" sz="1400" dirty="0" err="1">
                <a:latin typeface="Calibri" charset="0"/>
                <a:ea typeface="Calibri" charset="0"/>
                <a:cs typeface="Calibri" charset="0"/>
              </a:rPr>
              <a:t>quickstats.php</a:t>
            </a:r>
            <a:endParaRPr lang="en-US" altLang="en-US" sz="1400" dirty="0">
              <a:latin typeface="Calibri" charset="0"/>
              <a:ea typeface="Calibri" charset="0"/>
              <a:cs typeface="Calibri"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624" y="2246066"/>
            <a:ext cx="2740255" cy="2612249"/>
          </a:xfrm>
          <a:prstGeom prst="rect">
            <a:avLst/>
          </a:prstGeom>
          <a:ln>
            <a:solidFill>
              <a:schemeClr val="bg1">
                <a:lumMod val="75000"/>
              </a:schemeClr>
            </a:solidFill>
          </a:ln>
        </p:spPr>
      </p:pic>
      <p:sp>
        <p:nvSpPr>
          <p:cNvPr id="4" name="TextBox 3"/>
          <p:cNvSpPr txBox="1"/>
          <p:nvPr/>
        </p:nvSpPr>
        <p:spPr>
          <a:xfrm>
            <a:off x="9956800" y="4892050"/>
            <a:ext cx="1018227" cy="261610"/>
          </a:xfrm>
          <a:prstGeom prst="rect">
            <a:avLst/>
          </a:prstGeom>
          <a:noFill/>
        </p:spPr>
        <p:txBody>
          <a:bodyPr wrap="none" rtlCol="0">
            <a:spAutoFit/>
          </a:bodyPr>
          <a:lstStyle/>
          <a:p>
            <a:r>
              <a:rPr lang="en-US" sz="1100" dirty="0" smtClean="0">
                <a:solidFill>
                  <a:schemeClr val="tx1">
                    <a:lumMod val="75000"/>
                    <a:lumOff val="25000"/>
                  </a:schemeClr>
                </a:solidFill>
              </a:rPr>
              <a:t>KLAS Research</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val="181681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7280" y="1638300"/>
            <a:ext cx="1014222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658" name="Rectangle 2"/>
          <p:cNvSpPr>
            <a:spLocks noGrp="1" noChangeArrowheads="1"/>
          </p:cNvSpPr>
          <p:nvPr>
            <p:ph type="title"/>
          </p:nvPr>
        </p:nvSpPr>
        <p:spPr>
          <a:xfrm>
            <a:off x="1460500" y="2268785"/>
            <a:ext cx="2616200" cy="1384300"/>
          </a:xfrm>
          <a:extLst>
            <a:ext uri="{909E8E84-426E-40dd-AFC4-6F175D3DCCD1}"/>
            <a:ext uri="{91240B29-F687-4f45-9708-019B960494DF}"/>
            <a:ext uri="{AF507438-7753-43e0-B8FC-AC1667EBCBE1}"/>
          </a:extLst>
        </p:spPr>
        <p:txBody>
          <a:bodyPr>
            <a:normAutofit/>
          </a:bodyPr>
          <a:lstStyle/>
          <a:p>
            <a:pPr>
              <a:defRPr/>
            </a:pPr>
            <a:r>
              <a:rPr lang="en-US" sz="4000" dirty="0" smtClean="0"/>
              <a:t>Fun with ICD-10</a:t>
            </a:r>
            <a:endParaRPr lang="en-US" sz="4000" dirty="0"/>
          </a:p>
        </p:txBody>
      </p:sp>
      <p:pic>
        <p:nvPicPr>
          <p:cNvPr id="59396" name="Picture 1" descr="Turtl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1" y="571500"/>
            <a:ext cx="54705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695218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1638300"/>
            <a:ext cx="1014222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658" name="Rectangle 2"/>
          <p:cNvSpPr>
            <a:spLocks noGrp="1" noChangeArrowheads="1"/>
          </p:cNvSpPr>
          <p:nvPr>
            <p:ph type="title"/>
          </p:nvPr>
        </p:nvSpPr>
        <p:spPr>
          <a:xfrm>
            <a:off x="1831340" y="2197100"/>
            <a:ext cx="2616200" cy="1625600"/>
          </a:xfrm>
          <a:extLst>
            <a:ext uri="{909E8E84-426E-40dd-AFC4-6F175D3DCCD1}"/>
            <a:ext uri="{91240B29-F687-4f45-9708-019B960494DF}"/>
            <a:ext uri="{AF507438-7753-43e0-B8FC-AC1667EBCBE1}"/>
          </a:extLst>
        </p:spPr>
        <p:txBody>
          <a:bodyPr>
            <a:normAutofit/>
          </a:bodyPr>
          <a:lstStyle/>
          <a:p>
            <a:pPr>
              <a:defRPr/>
            </a:pPr>
            <a:r>
              <a:rPr lang="en-US" sz="4000" dirty="0" smtClean="0"/>
              <a:t>Fun with ICD-10</a:t>
            </a:r>
            <a:endParaRPr lang="en-US" sz="4000" dirty="0"/>
          </a:p>
        </p:txBody>
      </p:sp>
      <p:pic>
        <p:nvPicPr>
          <p:cNvPr id="61444" name="Picture 5" descr="zany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3038"/>
            <a:ext cx="5145088"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770387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a:bodyPr>
          <a:lstStyle/>
          <a:p>
            <a:pPr>
              <a:defRPr/>
            </a:pPr>
            <a:r>
              <a:rPr lang="en-US" sz="4000" dirty="0" smtClean="0">
                <a:cs typeface="+mj-cs"/>
              </a:rPr>
              <a:t>Challenge of Naming Data </a:t>
            </a:r>
          </a:p>
        </p:txBody>
      </p:sp>
      <p:sp>
        <p:nvSpPr>
          <p:cNvPr id="2" name="Content Placeholder 1"/>
          <p:cNvSpPr>
            <a:spLocks noGrp="1"/>
          </p:cNvSpPr>
          <p:nvPr>
            <p:ph idx="1"/>
          </p:nvPr>
        </p:nvSpPr>
        <p:spPr/>
        <p:txBody>
          <a:bodyPr/>
          <a:lstStyle/>
          <a:p>
            <a:r>
              <a:rPr lang="en-US" altLang="en-US" sz="1900" dirty="0"/>
              <a:t>The more coded your data, the more </a:t>
            </a:r>
            <a:r>
              <a:rPr lang="en-US" altLang="en-US" sz="1900" i="1" dirty="0"/>
              <a:t>expressive</a:t>
            </a:r>
            <a:r>
              <a:rPr lang="en-US" altLang="en-US" sz="1900" dirty="0"/>
              <a:t> the vocabulary, the more traditional computing you can do with the data</a:t>
            </a:r>
          </a:p>
          <a:p>
            <a:pPr lvl="1"/>
            <a:r>
              <a:rPr lang="en-US" altLang="en-US" sz="1700" dirty="0" smtClean="0">
                <a:latin typeface="Calibri" charset="0"/>
                <a:ea typeface="Calibri" charset="0"/>
                <a:cs typeface="Calibri" charset="0"/>
              </a:rPr>
              <a:t>because the computer can </a:t>
            </a:r>
            <a:r>
              <a:rPr lang="ja-JP" altLang="en-US" sz="1700" dirty="0" smtClean="0">
                <a:latin typeface="Calibri" charset="0"/>
                <a:ea typeface="Calibri" charset="0"/>
                <a:cs typeface="Calibri" charset="0"/>
              </a:rPr>
              <a:t>“</a:t>
            </a:r>
            <a:r>
              <a:rPr lang="en-US" altLang="ja-JP" sz="1700" dirty="0" smtClean="0">
                <a:latin typeface="Calibri" charset="0"/>
                <a:ea typeface="Calibri" charset="0"/>
                <a:cs typeface="Calibri" charset="0"/>
              </a:rPr>
              <a:t>understand</a:t>
            </a:r>
            <a:r>
              <a:rPr lang="ja-JP" altLang="en-US" sz="1700" dirty="0" smtClean="0">
                <a:latin typeface="Calibri" charset="0"/>
                <a:ea typeface="Calibri" charset="0"/>
                <a:cs typeface="Calibri" charset="0"/>
              </a:rPr>
              <a:t>”</a:t>
            </a:r>
            <a:r>
              <a:rPr lang="en-US" altLang="ja-JP" sz="1700" dirty="0" smtClean="0">
                <a:latin typeface="Calibri" charset="0"/>
                <a:ea typeface="Calibri" charset="0"/>
                <a:cs typeface="Calibri" charset="0"/>
              </a:rPr>
              <a:t> more</a:t>
            </a:r>
            <a:endParaRPr lang="en-US" altLang="ja-JP" sz="1700" dirty="0">
              <a:latin typeface="Calibri" charset="0"/>
              <a:ea typeface="Calibri" charset="0"/>
              <a:cs typeface="Calibri" charset="0"/>
            </a:endParaRPr>
          </a:p>
          <a:p>
            <a:r>
              <a:rPr lang="en-US" altLang="en-US" sz="1900" dirty="0"/>
              <a:t>But coding costs time and effort</a:t>
            </a:r>
          </a:p>
          <a:p>
            <a:pPr lvl="1"/>
            <a:r>
              <a:rPr lang="en-US" altLang="en-US" sz="1700" dirty="0"/>
              <a:t>e.g., selecting billing codes</a:t>
            </a:r>
          </a:p>
          <a:p>
            <a:r>
              <a:rPr lang="en-US" altLang="en-US" sz="1900" dirty="0"/>
              <a:t>How to make coding easier/cheaper?</a:t>
            </a:r>
          </a:p>
          <a:p>
            <a:pPr lvl="1"/>
            <a:r>
              <a:rPr lang="en-US" altLang="en-US" sz="1700" dirty="0" smtClean="0"/>
              <a:t>templates</a:t>
            </a:r>
          </a:p>
          <a:p>
            <a:pPr lvl="1"/>
            <a:r>
              <a:rPr lang="en-US" altLang="en-US" sz="1700" dirty="0" smtClean="0"/>
              <a:t>pay </a:t>
            </a:r>
            <a:r>
              <a:rPr lang="en-US" altLang="en-US" sz="1700" dirty="0"/>
              <a:t>a </a:t>
            </a:r>
            <a:r>
              <a:rPr lang="en-US" altLang="en-US" sz="1700" dirty="0">
                <a:hlinkClick r:id="rId3"/>
              </a:rPr>
              <a:t>medical scribe</a:t>
            </a:r>
            <a:r>
              <a:rPr lang="en-US" altLang="en-US" sz="1700" dirty="0"/>
              <a:t> or have the patient do it</a:t>
            </a:r>
          </a:p>
          <a:p>
            <a:pPr lvl="1"/>
            <a:r>
              <a:rPr lang="en-US" altLang="en-US" sz="1700" dirty="0"/>
              <a:t>automatic coding from text, voice recognition, etc</a:t>
            </a:r>
            <a:r>
              <a:rPr lang="en-US" altLang="en-US" sz="1700" dirty="0" smtClean="0"/>
              <a:t>.</a:t>
            </a:r>
            <a:endParaRPr lang="en-US" altLang="en-US" sz="1700" dirty="0"/>
          </a:p>
        </p:txBody>
      </p:sp>
      <p:sp>
        <p:nvSpPr>
          <p:cNvPr id="7"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7831095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27042" name="Rectangle 1026"/>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Structured Data </a:t>
                </a:r>
                <a14:m>
                  <m:oMath xmlns:m="http://schemas.openxmlformats.org/officeDocument/2006/math">
                    <m:r>
                      <a:rPr lang="en-US" sz="4000" i="1" dirty="0" smtClean="0">
                        <a:latin typeface="Cambria Math" charset="0"/>
                        <a:ea typeface="Cambria Math" charset="0"/>
                        <a:cs typeface="Cambria Math" charset="0"/>
                      </a:rPr>
                      <m:t>≠</m:t>
                    </m:r>
                  </m:oMath>
                </a14:m>
                <a:r>
                  <a:rPr lang="en-US" sz="4000" dirty="0" smtClean="0">
                    <a:cs typeface="+mj-cs"/>
                  </a:rPr>
                  <a:t> Coded Data</a:t>
                </a:r>
                <a:endParaRPr lang="en-US" sz="4000" dirty="0" smtClean="0">
                  <a:cs typeface="+mj-cs"/>
                </a:endParaRPr>
              </a:p>
            </p:txBody>
          </p:sp>
        </mc:Choice>
        <mc:Fallback>
          <p:sp>
            <p:nvSpPr>
              <p:cNvPr id="727042" name="Rectangle 1026"/>
              <p:cNvSpPr>
                <a:spLocks noGrp="1" noRot="1" noChangeAspect="1" noMove="1" noResize="1" noEditPoints="1" noAdjustHandles="1" noChangeArrowheads="1" noChangeShapeType="1" noTextEdit="1"/>
              </p:cNvSpPr>
              <p:nvPr>
                <p:ph type="title"/>
              </p:nvPr>
            </p:nvSpPr>
            <p:spPr>
              <a:blipFill rotWithShape="0">
                <a:blip r:embed="rId3"/>
                <a:stretch>
                  <a:fillRect l="-2121" b="-18487"/>
                </a:stretch>
              </a:blipFill>
              <a:extLst>
                <a:ext uri="{909E8E84-426E-40dd-AFC4-6F175D3DCCD1}"/>
                <a:ext uri="{91240B29-F687-4f45-9708-019B960494DF}"/>
                <a:ext uri="{AF507438-7753-43e0-B8FC-AC1667EBCBE1}"/>
              </a:extLst>
            </p:spPr>
            <p:txBody>
              <a:bodyPr/>
              <a:lstStyle/>
              <a:p>
                <a:r>
                  <a:rPr lang="en-US">
                    <a:noFill/>
                  </a:rPr>
                  <a:t> </a:t>
                </a:r>
              </a:p>
            </p:txBody>
          </p:sp>
        </mc:Fallback>
      </mc:AlternateContent>
      <p:pic>
        <p:nvPicPr>
          <p:cNvPr id="2" name="Picture 1" descr="structur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114" y="2003982"/>
            <a:ext cx="3223474" cy="3914218"/>
          </a:xfrm>
          <a:prstGeom prst="rect">
            <a:avLst/>
          </a:prstGeom>
          <a:ln>
            <a:solidFill>
              <a:schemeClr val="bg1">
                <a:lumMod val="85000"/>
              </a:schemeClr>
            </a:solidFill>
          </a:ln>
        </p:spPr>
      </p:pic>
      <p:pic>
        <p:nvPicPr>
          <p:cNvPr id="40966" name="Picture 2" descr="P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5800" y="1999545"/>
            <a:ext cx="4059637" cy="3968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9"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911177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How Coded is the Coded Data?</a:t>
            </a:r>
          </a:p>
        </p:txBody>
      </p:sp>
      <p:sp>
        <p:nvSpPr>
          <p:cNvPr id="43012" name="Rectangle 3"/>
          <p:cNvSpPr>
            <a:spLocks noGrp="1" noChangeArrowheads="1"/>
          </p:cNvSpPr>
          <p:nvPr>
            <p:ph idx="1"/>
          </p:nvPr>
        </p:nvSpPr>
        <p:spPr/>
        <p:txBody>
          <a:bodyPr/>
          <a:lstStyle/>
          <a:p>
            <a:r>
              <a:rPr lang="en-US" altLang="en-US" sz="1900" i="1" dirty="0"/>
              <a:t>Availability</a:t>
            </a:r>
            <a:r>
              <a:rPr lang="en-US" altLang="en-US" sz="1900" dirty="0"/>
              <a:t> of coding does not mean coding is used!</a:t>
            </a:r>
          </a:p>
          <a:p>
            <a:r>
              <a:rPr lang="en-US" altLang="en-US" sz="1900" dirty="0"/>
              <a:t>e.g., Problem List</a:t>
            </a:r>
          </a:p>
          <a:p>
            <a:pPr lvl="1"/>
            <a:r>
              <a:rPr lang="ja-JP" altLang="en-US" sz="1700" dirty="0">
                <a:latin typeface="Calibri" charset="0"/>
                <a:ea typeface="Calibri" charset="0"/>
                <a:cs typeface="Calibri" charset="0"/>
              </a:rPr>
              <a:t>“</a:t>
            </a:r>
            <a:r>
              <a:rPr lang="en-US" altLang="ja-JP" sz="1700" dirty="0">
                <a:latin typeface="Calibri" charset="0"/>
                <a:ea typeface="Calibri" charset="0"/>
                <a:cs typeface="Calibri" charset="0"/>
              </a:rPr>
              <a:t>&gt;80% of patients have &gt; 1 entry in structured data</a:t>
            </a:r>
            <a:r>
              <a:rPr lang="ja-JP" altLang="en-US" sz="1700" dirty="0">
                <a:latin typeface="Calibri" charset="0"/>
                <a:ea typeface="Calibri" charset="0"/>
                <a:cs typeface="Calibri" charset="0"/>
              </a:rPr>
              <a:t>”</a:t>
            </a:r>
            <a:r>
              <a:rPr lang="en-US" altLang="ja-JP" sz="1700" dirty="0">
                <a:latin typeface="Calibri" charset="0"/>
                <a:ea typeface="Calibri" charset="0"/>
                <a:cs typeface="Calibri" charset="0"/>
              </a:rPr>
              <a:t> (MU #1)</a:t>
            </a:r>
          </a:p>
          <a:p>
            <a:pPr lvl="1"/>
            <a:r>
              <a:rPr lang="en-US" altLang="en-US" sz="1700" dirty="0">
                <a:latin typeface="Calibri" charset="0"/>
                <a:ea typeface="Calibri" charset="0"/>
                <a:cs typeface="Calibri" charset="0"/>
              </a:rPr>
              <a:t>to what vocabulary? who does the coding? gamed</a:t>
            </a:r>
            <a:r>
              <a:rPr lang="ja-JP" altLang="en-US" sz="1700" dirty="0">
                <a:latin typeface="Calibri" charset="0"/>
                <a:ea typeface="Calibri" charset="0"/>
                <a:cs typeface="Calibri" charset="0"/>
              </a:rPr>
              <a:t>”</a:t>
            </a:r>
            <a:r>
              <a:rPr lang="en-US" altLang="ja-JP" sz="1700" dirty="0">
                <a:latin typeface="Calibri" charset="0"/>
                <a:ea typeface="Calibri" charset="0"/>
                <a:cs typeface="Calibri" charset="0"/>
              </a:rPr>
              <a:t>?</a:t>
            </a:r>
          </a:p>
          <a:p>
            <a:endParaRPr lang="en-US" altLang="en-US" dirty="0"/>
          </a:p>
        </p:txBody>
      </p:sp>
      <p:sp>
        <p:nvSpPr>
          <p:cNvPr id="9" name="Date Placeholder 3"/>
          <p:cNvSpPr>
            <a:spLocks noGrp="1"/>
          </p:cNvSpPr>
          <p:nvPr>
            <p:ph type="dt" sz="half" idx="10"/>
          </p:nvPr>
        </p:nvSpPr>
        <p:spPr/>
        <p:txBody>
          <a:bodyPr/>
          <a:lstStyle/>
          <a:p>
            <a:pPr>
              <a:defRPr/>
            </a:pPr>
            <a:r>
              <a:rPr lang="en-US" dirty="0" smtClean="0"/>
              <a:t>January 16, </a:t>
            </a:r>
            <a:r>
              <a:rPr lang="en-US" dirty="0"/>
              <a:t>2018: I. Sim</a:t>
            </a:r>
            <a:endParaRPr lang="en-US" sz="1400" dirty="0"/>
          </a:p>
        </p:txBody>
      </p:sp>
      <p:sp>
        <p:nvSpPr>
          <p:cNvPr id="10" name="Footer Placeholder 4"/>
          <p:cNvSpPr>
            <a:spLocks noGrp="1"/>
          </p:cNvSpPr>
          <p:nvPr>
            <p:ph type="ftr" sz="quarter" idx="11"/>
          </p:nvPr>
        </p:nvSpPr>
        <p:spPr/>
        <p:txBody>
          <a:bodyPr/>
          <a:lstStyle/>
          <a:p>
            <a:pPr>
              <a:defRPr/>
            </a:pPr>
            <a:r>
              <a:rPr lang="en-US" dirty="0" smtClean="0"/>
              <a:t>EHRs for Clinical Research</a:t>
            </a:r>
            <a:endParaRPr lang="en-US" dirty="0"/>
          </a:p>
          <a:p>
            <a:pPr>
              <a:defRPr/>
            </a:pPr>
            <a:r>
              <a:rPr lang="en-US" dirty="0"/>
              <a:t>Medical Informatics</a:t>
            </a:r>
          </a:p>
        </p:txBody>
      </p:sp>
      <p:sp>
        <p:nvSpPr>
          <p:cNvPr id="43014" name="TextBox 2"/>
          <p:cNvSpPr txBox="1">
            <a:spLocks noChangeArrowheads="1"/>
          </p:cNvSpPr>
          <p:nvPr/>
        </p:nvSpPr>
        <p:spPr bwMode="auto">
          <a:xfrm>
            <a:off x="7708900" y="2456613"/>
            <a:ext cx="210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2000" dirty="0"/>
              <a:t>Malignant neoplasm </a:t>
            </a:r>
            <a:r>
              <a:rPr lang="en-US" altLang="en-US" sz="2000"/>
              <a:t>of </a:t>
            </a:r>
            <a:r>
              <a:rPr lang="en-US" altLang="en-US" sz="2000" smtClean="0"/>
              <a:t>rectum</a:t>
            </a:r>
            <a:endParaRPr lang="en-US" alt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940" y="3398838"/>
            <a:ext cx="5740400" cy="2273300"/>
          </a:xfrm>
          <a:prstGeom prst="rect">
            <a:avLst/>
          </a:prstGeom>
          <a:ln>
            <a:solidFill>
              <a:schemeClr val="bg1">
                <a:lumMod val="75000"/>
              </a:schemeClr>
            </a:solidFill>
          </a:ln>
        </p:spPr>
      </p:pic>
      <p:cxnSp>
        <p:nvCxnSpPr>
          <p:cNvPr id="43015" name="Straight Arrow Connector 6"/>
          <p:cNvCxnSpPr>
            <a:cxnSpLocks noChangeShapeType="1"/>
          </p:cNvCxnSpPr>
          <p:nvPr/>
        </p:nvCxnSpPr>
        <p:spPr bwMode="auto">
          <a:xfrm flipH="1">
            <a:off x="6568440" y="2964445"/>
            <a:ext cx="977900" cy="51271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28254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extLst>
            <a:ext uri="{909E8E84-426E-40dd-AFC4-6F175D3DCCD1}"/>
            <a:ext uri="{91240B29-F687-4f45-9708-019B960494DF}"/>
            <a:ext uri="{AF507438-7753-43e0-B8FC-AC1667EBCBE1}"/>
          </a:extLst>
        </p:spPr>
        <p:txBody>
          <a:bodyPr/>
          <a:lstStyle/>
          <a:p>
            <a:pPr>
              <a:defRPr/>
            </a:pPr>
            <a:r>
              <a:rPr lang="en-US" dirty="0" smtClean="0">
                <a:cs typeface="+mj-cs"/>
              </a:rPr>
              <a:t>Coding Accuracy </a:t>
            </a:r>
            <a:r>
              <a:rPr lang="en-US" sz="3200" dirty="0"/>
              <a:t>(ICD-9 example)</a:t>
            </a:r>
            <a:r>
              <a:rPr lang="en-US" dirty="0" smtClean="0">
                <a:cs typeface="+mj-cs"/>
              </a:rPr>
              <a:t> </a:t>
            </a:r>
          </a:p>
        </p:txBody>
      </p:sp>
      <p:sp>
        <p:nvSpPr>
          <p:cNvPr id="462851" name="Rectangle 3"/>
          <p:cNvSpPr>
            <a:spLocks noGrp="1" noChangeArrowheads="1"/>
          </p:cNvSpPr>
          <p:nvPr>
            <p:ph idx="1"/>
          </p:nvPr>
        </p:nvSpPr>
        <p:spPr>
          <a:extLst>
            <a:ext uri="{909E8E84-426E-40dd-AFC4-6F175D3DCCD1}"/>
            <a:ext uri="{91240B29-F687-4f45-9708-019B960494DF}"/>
            <a:ext uri="{AF507438-7753-43e0-B8FC-AC1667EBCBE1}"/>
          </a:extLst>
        </p:spPr>
        <p:txBody>
          <a:bodyPr/>
          <a:lstStyle/>
          <a:p>
            <a:pPr>
              <a:lnSpc>
                <a:spcPct val="80000"/>
              </a:lnSpc>
              <a:defRPr/>
            </a:pPr>
            <a:r>
              <a:rPr lang="en-US" sz="2200"/>
              <a:t>VBAC uterine rupture rate </a:t>
            </a:r>
          </a:p>
          <a:p>
            <a:pPr lvl="1">
              <a:lnSpc>
                <a:spcPct val="110000"/>
              </a:lnSpc>
              <a:defRPr/>
            </a:pPr>
            <a:r>
              <a:rPr lang="en-US" sz="2200"/>
              <a:t>665.0 and 665.1 ICD-9 discharge codes used in study (NEJM 2001;345:3-8) </a:t>
            </a:r>
          </a:p>
          <a:p>
            <a:pPr lvl="1">
              <a:lnSpc>
                <a:spcPct val="110000"/>
              </a:lnSpc>
              <a:defRPr/>
            </a:pPr>
            <a:r>
              <a:rPr lang="en-US" sz="2200"/>
              <a:t>letter to editor: in 9 years of Massachusetts data</a:t>
            </a:r>
          </a:p>
          <a:p>
            <a:pPr lvl="2">
              <a:lnSpc>
                <a:spcPct val="100000"/>
              </a:lnSpc>
              <a:defRPr/>
            </a:pPr>
            <a:r>
              <a:rPr lang="en-US" smtClean="0"/>
              <a:t>716 patients with 665.0 and 665.1 discharged</a:t>
            </a:r>
          </a:p>
          <a:p>
            <a:pPr lvl="2">
              <a:lnSpc>
                <a:spcPct val="100000"/>
              </a:lnSpc>
              <a:defRPr/>
            </a:pPr>
            <a:r>
              <a:rPr lang="en-US" smtClean="0"/>
              <a:t>reviewed 709 charts</a:t>
            </a:r>
          </a:p>
          <a:p>
            <a:pPr lvl="2">
              <a:lnSpc>
                <a:spcPct val="100000"/>
              </a:lnSpc>
              <a:defRPr/>
            </a:pPr>
            <a:r>
              <a:rPr lang="en-US" smtClean="0"/>
              <a:t>363 (51.2%) had actual uterine rupture</a:t>
            </a:r>
          </a:p>
          <a:p>
            <a:pPr lvl="3">
              <a:lnSpc>
                <a:spcPct val="100000"/>
              </a:lnSpc>
              <a:defRPr/>
            </a:pPr>
            <a:r>
              <a:rPr lang="en-US" smtClean="0"/>
              <a:t>others had incidental extensions of C-section incision, or were incorrectly coded or typed</a:t>
            </a:r>
          </a:p>
          <a:p>
            <a:pPr lvl="2">
              <a:lnSpc>
                <a:spcPct val="100000"/>
              </a:lnSpc>
              <a:defRPr/>
            </a:pPr>
            <a:r>
              <a:rPr lang="en-US" smtClean="0"/>
              <a:t>674.1 (dehiscence of the uterine wound) used to code another 197 ruptures (or 35% of confirmed cases of uterine rupture)</a:t>
            </a:r>
          </a:p>
          <a:p>
            <a:pPr lvl="2">
              <a:lnSpc>
                <a:spcPct val="100000"/>
              </a:lnSpc>
              <a:defRPr/>
            </a:pPr>
            <a:r>
              <a:rPr lang="en-US" smtClean="0"/>
              <a:t>i.e., sensitivity 65%, specificity 51.2%</a:t>
            </a:r>
            <a:endParaRPr lang="en-US" sz="1800"/>
          </a:p>
          <a:p>
            <a:pPr lvl="1">
              <a:lnSpc>
                <a:spcPct val="110000"/>
              </a:lnSpc>
              <a:defRPr/>
            </a:pPr>
            <a:endParaRPr lang="en-US" sz="1600"/>
          </a:p>
          <a:p>
            <a:pPr lvl="1">
              <a:lnSpc>
                <a:spcPct val="110000"/>
              </a:lnSpc>
              <a:defRPr/>
            </a:pPr>
            <a:endParaRPr lang="en-US" sz="1600"/>
          </a:p>
          <a:p>
            <a:pPr>
              <a:lnSpc>
                <a:spcPct val="80000"/>
              </a:lnSpc>
              <a:defRPr/>
            </a:pPr>
            <a:endParaRPr lang="en-US" sz="1700"/>
          </a:p>
        </p:txBody>
      </p:sp>
      <p:sp>
        <p:nvSpPr>
          <p:cNvPr id="6" name="Date Placeholder 3"/>
          <p:cNvSpPr>
            <a:spLocks noGrp="1"/>
          </p:cNvSpPr>
          <p:nvPr>
            <p:ph type="dt" sz="half" idx="10"/>
          </p:nvPr>
        </p:nvSpPr>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21640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Naming EHR </a:t>
            </a:r>
            <a:r>
              <a:rPr lang="en-US" sz="4000" dirty="0" smtClean="0">
                <a:cs typeface="+mj-cs"/>
              </a:rPr>
              <a:t>Data: </a:t>
            </a:r>
            <a:r>
              <a:rPr lang="en-US" sz="4000" dirty="0" smtClean="0">
                <a:cs typeface="+mj-cs"/>
              </a:rPr>
              <a:t>Summary</a:t>
            </a:r>
          </a:p>
        </p:txBody>
      </p:sp>
      <p:sp>
        <p:nvSpPr>
          <p:cNvPr id="475139" name="Rectangle 3"/>
          <p:cNvSpPr>
            <a:spLocks noGrp="1" noChangeArrowheads="1"/>
          </p:cNvSpPr>
          <p:nvPr>
            <p:ph idx="1"/>
          </p:nvPr>
        </p:nvSpPr>
        <p:spPr>
          <a:extLst>
            <a:ext uri="{909E8E84-426E-40dd-AFC4-6F175D3DCCD1}"/>
            <a:ext uri="{91240B29-F687-4f45-9708-019B960494DF}"/>
            <a:ext uri="{AF507438-7753-43e0-B8FC-AC1667EBCBE1}"/>
          </a:extLst>
        </p:spPr>
        <p:txBody>
          <a:bodyPr>
            <a:normAutofit fontScale="92500" lnSpcReduction="10000"/>
          </a:bodyPr>
          <a:lstStyle/>
          <a:p>
            <a:pPr>
              <a:lnSpc>
                <a:spcPct val="110000"/>
              </a:lnSpc>
              <a:defRPr/>
            </a:pPr>
            <a:r>
              <a:rPr lang="en-US" sz="2100" dirty="0"/>
              <a:t>Unstructured free text doesn't help much (but </a:t>
            </a:r>
            <a:r>
              <a:rPr lang="en-US" sz="2100" dirty="0" smtClean="0"/>
              <a:t>wait for</a:t>
            </a:r>
            <a:r>
              <a:rPr lang="en-US" sz="2100" dirty="0" smtClean="0"/>
              <a:t> NLP discussion later in class)</a:t>
            </a:r>
            <a:endParaRPr lang="en-US" sz="2100" dirty="0"/>
          </a:p>
          <a:p>
            <a:pPr lvl="1">
              <a:lnSpc>
                <a:spcPct val="110000"/>
              </a:lnSpc>
              <a:defRPr/>
            </a:pPr>
            <a:r>
              <a:rPr lang="en-US" dirty="0"/>
              <a:t>the more structured it is (i.e., more defined fields), the better</a:t>
            </a:r>
          </a:p>
          <a:p>
            <a:pPr>
              <a:lnSpc>
                <a:spcPct val="110000"/>
              </a:lnSpc>
              <a:defRPr/>
            </a:pPr>
            <a:r>
              <a:rPr lang="en-US" sz="2100" dirty="0"/>
              <a:t>If just coded sporadically in ICD-10</a:t>
            </a:r>
          </a:p>
          <a:p>
            <a:pPr lvl="1">
              <a:lnSpc>
                <a:spcPct val="110000"/>
              </a:lnSpc>
              <a:defRPr/>
            </a:pPr>
            <a:r>
              <a:rPr lang="en-US" dirty="0"/>
              <a:t>problem with gamed codes, poor coding reproducibility, unreliable specificity</a:t>
            </a:r>
          </a:p>
          <a:p>
            <a:pPr>
              <a:lnSpc>
                <a:spcPct val="110000"/>
              </a:lnSpc>
              <a:defRPr/>
            </a:pPr>
            <a:r>
              <a:rPr lang="en-US" sz="2100" dirty="0"/>
              <a:t>Very, very few EHRs coded in SNOMED</a:t>
            </a:r>
          </a:p>
          <a:p>
            <a:pPr lvl="1">
              <a:lnSpc>
                <a:spcPct val="110000"/>
              </a:lnSpc>
              <a:defRPr/>
            </a:pPr>
            <a:r>
              <a:rPr lang="en-US" dirty="0"/>
              <a:t>some clinical concepts still not well covered</a:t>
            </a:r>
          </a:p>
          <a:p>
            <a:pPr lvl="1">
              <a:lnSpc>
                <a:spcPct val="110000"/>
              </a:lnSpc>
              <a:defRPr/>
            </a:pPr>
            <a:r>
              <a:rPr lang="en-US" dirty="0"/>
              <a:t>SNOMED is essentially unusable by front-line clinicians</a:t>
            </a:r>
          </a:p>
          <a:p>
            <a:pPr>
              <a:lnSpc>
                <a:spcPct val="110000"/>
              </a:lnSpc>
              <a:defRPr/>
            </a:pPr>
            <a:r>
              <a:rPr lang="en-US" sz="2100" dirty="0"/>
              <a:t>Current approach of front-line clinicians coding at specificity is a questionable </a:t>
            </a:r>
            <a:r>
              <a:rPr lang="en-US" sz="2100" dirty="0" smtClean="0"/>
              <a:t>approach</a:t>
            </a:r>
          </a:p>
          <a:p>
            <a:pPr lvl="1">
              <a:lnSpc>
                <a:spcPct val="110000"/>
              </a:lnSpc>
              <a:defRPr/>
            </a:pPr>
            <a:r>
              <a:rPr lang="en-US" dirty="0" smtClean="0"/>
              <a:t>Use scribes, use automation, or do “late binding” and code later as need arises</a:t>
            </a:r>
            <a:endParaRPr lang="en-US" dirty="0"/>
          </a:p>
          <a:p>
            <a:pPr marL="457200" lvl="1" indent="0">
              <a:lnSpc>
                <a:spcPct val="110000"/>
              </a:lnSpc>
              <a:buNone/>
              <a:defRPr/>
            </a:pPr>
            <a:r>
              <a:rPr lang="en-US" sz="2200" dirty="0"/>
              <a:t> </a:t>
            </a:r>
          </a:p>
          <a:p>
            <a:pPr lvl="2">
              <a:lnSpc>
                <a:spcPct val="110000"/>
              </a:lnSpc>
              <a:defRPr/>
            </a:pPr>
            <a:endParaRPr lang="en-US" sz="1800" dirty="0"/>
          </a:p>
        </p:txBody>
      </p:sp>
      <p:sp>
        <p:nvSpPr>
          <p:cNvPr id="6" name="Date Placeholder 3"/>
          <p:cNvSpPr>
            <a:spLocks noGrp="1"/>
          </p:cNvSpPr>
          <p:nvPr>
            <p:ph type="dt" sz="half" idx="10"/>
          </p:nvPr>
        </p:nvSpPr>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820395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sz="4000" dirty="0"/>
              <a:t>Outline</a:t>
            </a:r>
            <a:endParaRPr lang="en-US" dirty="0" smtClean="0">
              <a:cs typeface="+mj-cs"/>
            </a:endParaRPr>
          </a:p>
        </p:txBody>
      </p:sp>
      <p:sp>
        <p:nvSpPr>
          <p:cNvPr id="124931" name="Rectangle 3"/>
          <p:cNvSpPr>
            <a:spLocks noGrp="1" noChangeArrowheads="1"/>
          </p:cNvSpPr>
          <p:nvPr>
            <p:ph type="body" idx="1"/>
          </p:nvPr>
        </p:nvSpPr>
        <p:spPr/>
        <p:txBody>
          <a:bodyPr>
            <a:normAutofit/>
          </a:bodyPr>
          <a:lstStyle/>
          <a:p>
            <a:pPr>
              <a:lnSpc>
                <a:spcPct val="100000"/>
              </a:lnSpc>
            </a:pPr>
            <a:r>
              <a:rPr lang="en-US" altLang="en-US" sz="1900" dirty="0">
                <a:solidFill>
                  <a:schemeClr val="bg1">
                    <a:lumMod val="65000"/>
                  </a:schemeClr>
                </a:solidFill>
              </a:rPr>
              <a:t>Historical context: “Meaningful Use” of EHRs</a:t>
            </a:r>
          </a:p>
          <a:p>
            <a:pPr>
              <a:lnSpc>
                <a:spcPct val="100000"/>
              </a:lnSpc>
            </a:pPr>
            <a:r>
              <a:rPr lang="en-US" altLang="en-US" sz="1900" dirty="0">
                <a:solidFill>
                  <a:schemeClr val="bg1">
                    <a:lumMod val="65000"/>
                  </a:schemeClr>
                </a:solidFill>
              </a:rPr>
              <a:t>EHR Data Flow and Storage</a:t>
            </a:r>
          </a:p>
          <a:p>
            <a:pPr>
              <a:lnSpc>
                <a:spcPct val="100000"/>
              </a:lnSpc>
            </a:pPr>
            <a:r>
              <a:rPr lang="en-US" altLang="en-US" sz="1900" dirty="0">
                <a:solidFill>
                  <a:schemeClr val="bg1">
                    <a:lumMod val="65000"/>
                  </a:schemeClr>
                </a:solidFill>
              </a:rPr>
              <a:t>Naming EHR Data</a:t>
            </a:r>
          </a:p>
          <a:p>
            <a:pPr>
              <a:lnSpc>
                <a:spcPct val="100000"/>
              </a:lnSpc>
            </a:pPr>
            <a:r>
              <a:rPr lang="en-US" altLang="en-US" sz="1900" dirty="0"/>
              <a:t>Getting EHR Data for Research</a:t>
            </a:r>
            <a:endParaRPr lang="en-US" altLang="en-US" sz="1700" dirty="0"/>
          </a:p>
          <a:p>
            <a:pPr>
              <a:lnSpc>
                <a:spcPct val="100000"/>
              </a:lnSpc>
            </a:pPr>
            <a:r>
              <a:rPr lang="en-US" altLang="en-US" sz="1900" dirty="0">
                <a:solidFill>
                  <a:schemeClr val="bg1">
                    <a:lumMod val="65000"/>
                  </a:schemeClr>
                </a:solidFill>
              </a:rPr>
              <a:t>Summary</a:t>
            </a:r>
          </a:p>
          <a:p>
            <a:pPr>
              <a:lnSpc>
                <a:spcPct val="100000"/>
              </a:lnSpc>
            </a:pPr>
            <a:endParaRPr lang="en-US" altLang="en-US" sz="1900" dirty="0">
              <a:solidFill>
                <a:schemeClr val="bg1">
                  <a:lumMod val="65000"/>
                </a:schemeClr>
              </a:solidFill>
            </a:endParaRPr>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805579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71585" y="2015984"/>
            <a:ext cx="5029200" cy="1388392"/>
            <a:chOff x="1097280" y="2163374"/>
            <a:chExt cx="5029200" cy="1388392"/>
          </a:xfrm>
        </p:grpSpPr>
        <p:grpSp>
          <p:nvGrpSpPr>
            <p:cNvPr id="5" name="Group 4"/>
            <p:cNvGrpSpPr/>
            <p:nvPr/>
          </p:nvGrpSpPr>
          <p:grpSpPr>
            <a:xfrm>
              <a:off x="1285840" y="2163374"/>
              <a:ext cx="4840640" cy="1388392"/>
              <a:chOff x="1285840" y="2163374"/>
              <a:chExt cx="4840640" cy="1388392"/>
            </a:xfrm>
          </p:grpSpPr>
          <p:pic>
            <p:nvPicPr>
              <p:cNvPr id="7" name="Picture 9"/>
              <p:cNvPicPr>
                <a:picLocks noChangeAspect="1"/>
              </p:cNvPicPr>
              <p:nvPr/>
            </p:nvPicPr>
            <p:blipFill rotWithShape="1">
              <a:blip r:embed="rId3">
                <a:extLst>
                  <a:ext uri="{28A0092B-C50C-407E-A947-70E740481C1C}">
                    <a14:useLocalDpi xmlns:a14="http://schemas.microsoft.com/office/drawing/2010/main" val="0"/>
                  </a:ext>
                </a:extLst>
              </a:blip>
              <a:srcRect l="48550" t="58319" b="7633"/>
              <a:stretch/>
            </p:blipFill>
            <p:spPr bwMode="auto">
              <a:xfrm>
                <a:off x="1285840" y="2163374"/>
                <a:ext cx="3108231" cy="138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570" y="2225225"/>
                <a:ext cx="1408910" cy="1264691"/>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3159377"/>
              <a:ext cx="1373362" cy="392389"/>
            </a:xfrm>
            <a:prstGeom prst="rect">
              <a:avLst/>
            </a:prstGeom>
          </p:spPr>
        </p:pic>
      </p:grpSp>
      <p:sp>
        <p:nvSpPr>
          <p:cNvPr id="73729" name="Title 1"/>
          <p:cNvSpPr>
            <a:spLocks noGrp="1"/>
          </p:cNvSpPr>
          <p:nvPr>
            <p:ph type="title"/>
          </p:nvPr>
        </p:nvSpPr>
        <p:spPr/>
        <p:txBody>
          <a:bodyPr/>
          <a:lstStyle/>
          <a:p>
            <a:r>
              <a:rPr lang="en-US" altLang="en-US"/>
              <a:t>UC ReX Demo</a:t>
            </a:r>
          </a:p>
        </p:txBody>
      </p:sp>
      <p:sp>
        <p:nvSpPr>
          <p:cNvPr id="73730" name="Content Placeholder 2"/>
          <p:cNvSpPr>
            <a:spLocks noGrp="1"/>
          </p:cNvSpPr>
          <p:nvPr>
            <p:ph idx="1"/>
          </p:nvPr>
        </p:nvSpPr>
        <p:spPr>
          <a:xfrm>
            <a:off x="1097280" y="3765754"/>
            <a:ext cx="5029200" cy="2208952"/>
          </a:xfrm>
        </p:spPr>
        <p:txBody>
          <a:bodyPr>
            <a:normAutofit/>
          </a:bodyPr>
          <a:lstStyle/>
          <a:p>
            <a:r>
              <a:rPr lang="en-US" altLang="en-US" sz="1900" dirty="0" smtClean="0"/>
              <a:t>Data from all 5 UC EHRs mapped to common i2b2 ontology, coded in ICD-9 and ICD-10</a:t>
            </a:r>
          </a:p>
          <a:p>
            <a:r>
              <a:rPr lang="en-US" altLang="en-US" sz="1900" dirty="0" smtClean="0"/>
              <a:t>Specifically for cohort discovery</a:t>
            </a:r>
          </a:p>
          <a:p>
            <a:r>
              <a:rPr lang="en-US" altLang="en-US" sz="1900" dirty="0" smtClean="0"/>
              <a:t>Sign up at </a:t>
            </a:r>
            <a:r>
              <a:rPr lang="en-US" altLang="en-US" sz="1900" dirty="0" smtClean="0">
                <a:hlinkClick r:id="rId6"/>
              </a:rPr>
              <a:t>https</a:t>
            </a:r>
            <a:r>
              <a:rPr lang="en-US" altLang="en-US" sz="1900" dirty="0">
                <a:hlinkClick r:id="rId6"/>
              </a:rPr>
              <a:t>://myresearch.ucsf.edu/uc-rex</a:t>
            </a:r>
            <a:endParaRPr lang="en-US" altLang="en-US" sz="1900" dirty="0"/>
          </a:p>
          <a:p>
            <a:pPr lvl="1"/>
            <a:r>
              <a:rPr lang="en-US" altLang="en-US" sz="1700" dirty="0" smtClean="0"/>
              <a:t>complete </a:t>
            </a:r>
            <a:r>
              <a:rPr lang="en-US" altLang="en-US" sz="1700" dirty="0" smtClean="0">
                <a:hlinkClick r:id="rId7"/>
              </a:rPr>
              <a:t>Research </a:t>
            </a:r>
            <a:r>
              <a:rPr lang="en-US" altLang="en-US" sz="1700" dirty="0">
                <a:hlinkClick r:id="rId7"/>
              </a:rPr>
              <a:t>Data Tools Request</a:t>
            </a:r>
            <a:r>
              <a:rPr lang="en-US" altLang="en-US" sz="1700" dirty="0"/>
              <a:t> </a:t>
            </a:r>
            <a:r>
              <a:rPr lang="en-US" altLang="en-US" sz="1700" dirty="0" smtClean="0"/>
              <a:t>form</a:t>
            </a:r>
          </a:p>
          <a:p>
            <a:pPr lvl="1"/>
            <a:r>
              <a:rPr lang="en-US" altLang="en-US" sz="1700" dirty="0"/>
              <a:t>b</a:t>
            </a:r>
            <a:r>
              <a:rPr lang="en-US" altLang="en-US" sz="1700" dirty="0" smtClean="0"/>
              <a:t>rowse/search at </a:t>
            </a:r>
            <a:r>
              <a:rPr lang="en-US" altLang="en-US" sz="1700" dirty="0" smtClean="0">
                <a:hlinkClick r:id="rId8"/>
              </a:rPr>
              <a:t>https</a:t>
            </a:r>
            <a:r>
              <a:rPr lang="en-US" altLang="en-US" sz="1700" dirty="0">
                <a:hlinkClick r:id="rId8"/>
              </a:rPr>
              <a:t>://ucrexi2b2.ucsf.edu/</a:t>
            </a:r>
            <a:r>
              <a:rPr lang="en-US" altLang="en-US" sz="1700" dirty="0"/>
              <a:t> </a:t>
            </a:r>
          </a:p>
          <a:p>
            <a:endParaRPr lang="en-US" altLang="en-US" dirty="0"/>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4284" y="1939886"/>
            <a:ext cx="4751729" cy="4277360"/>
          </a:xfrm>
          <a:prstGeom prst="rect">
            <a:avLst/>
          </a:prstGeom>
        </p:spPr>
      </p:pic>
      <p:sp>
        <p:nvSpPr>
          <p:cNvPr id="13"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4"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2061142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0" y="1625600"/>
            <a:ext cx="1019302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85" name="Picture 5"/>
          <p:cNvPicPr>
            <a:picLocks noChangeAspect="1"/>
          </p:cNvPicPr>
          <p:nvPr/>
        </p:nvPicPr>
        <p:blipFill rotWithShape="1">
          <a:blip r:embed="rId3">
            <a:extLst>
              <a:ext uri="{28A0092B-C50C-407E-A947-70E740481C1C}">
                <a14:useLocalDpi xmlns:a14="http://schemas.microsoft.com/office/drawing/2010/main" val="0"/>
              </a:ext>
            </a:extLst>
          </a:blip>
          <a:srcRect l="638" t="47784" b="15501"/>
          <a:stretch/>
        </p:blipFill>
        <p:spPr bwMode="auto">
          <a:xfrm>
            <a:off x="1656080" y="568013"/>
            <a:ext cx="9085580" cy="18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p:cNvPicPr>
            <a:picLocks noChangeAspect="1"/>
          </p:cNvPicPr>
          <p:nvPr/>
        </p:nvPicPr>
        <p:blipFill rotWithShape="1">
          <a:blip r:embed="rId4">
            <a:extLst>
              <a:ext uri="{28A0092B-C50C-407E-A947-70E740481C1C}">
                <a14:useLocalDpi xmlns:a14="http://schemas.microsoft.com/office/drawing/2010/main" val="0"/>
              </a:ext>
            </a:extLst>
          </a:blip>
          <a:srcRect t="26230" b="1948"/>
          <a:stretch/>
        </p:blipFill>
        <p:spPr bwMode="auto">
          <a:xfrm>
            <a:off x="1656080" y="2383332"/>
            <a:ext cx="9144000" cy="396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3"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
        <p:nvSpPr>
          <p:cNvPr id="5" name="TextBox 4"/>
          <p:cNvSpPr txBox="1"/>
          <p:nvPr/>
        </p:nvSpPr>
        <p:spPr>
          <a:xfrm>
            <a:off x="4643960" y="281159"/>
            <a:ext cx="3168240" cy="461665"/>
          </a:xfrm>
          <a:prstGeom prst="rect">
            <a:avLst/>
          </a:prstGeom>
          <a:noFill/>
        </p:spPr>
        <p:txBody>
          <a:bodyPr wrap="none" rtlCol="0">
            <a:spAutoFit/>
          </a:bodyPr>
          <a:lstStyle/>
          <a:p>
            <a:r>
              <a:rPr lang="en-US" sz="2400" dirty="0" smtClean="0"/>
              <a:t>UC </a:t>
            </a:r>
            <a:r>
              <a:rPr lang="en-US" sz="2400" dirty="0" err="1" smtClean="0"/>
              <a:t>ReX</a:t>
            </a:r>
            <a:r>
              <a:rPr lang="en-US" sz="2400" dirty="0" smtClean="0"/>
              <a:t> November 2015</a:t>
            </a:r>
            <a:endParaRPr lang="en-US" sz="2400" dirty="0"/>
          </a:p>
        </p:txBody>
      </p:sp>
    </p:spTree>
    <p:extLst>
      <p:ext uri="{BB962C8B-B14F-4D97-AF65-F5344CB8AC3E}">
        <p14:creationId xmlns:p14="http://schemas.microsoft.com/office/powerpoint/2010/main" val="151808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1600200"/>
            <a:ext cx="1016762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5" name="Picture 4" descr="Screen Shot 2016-01-14 at 10.11.02 AM.png"/>
          <p:cNvPicPr>
            <a:picLocks noChangeAspect="1"/>
          </p:cNvPicPr>
          <p:nvPr/>
        </p:nvPicPr>
        <p:blipFill rotWithShape="1">
          <a:blip r:embed="rId2">
            <a:extLst>
              <a:ext uri="{28A0092B-C50C-407E-A947-70E740481C1C}">
                <a14:useLocalDpi xmlns:a14="http://schemas.microsoft.com/office/drawing/2010/main" val="0"/>
              </a:ext>
            </a:extLst>
          </a:blip>
          <a:srcRect r="625"/>
          <a:stretch/>
        </p:blipFill>
        <p:spPr bwMode="auto">
          <a:xfrm>
            <a:off x="1352550" y="645073"/>
            <a:ext cx="90868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1943100" y="3756026"/>
            <a:ext cx="7962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gn="ctr">
              <a:lnSpc>
                <a:spcPct val="100000"/>
              </a:lnSpc>
              <a:spcBef>
                <a:spcPct val="0"/>
              </a:spcBef>
              <a:buFontTx/>
              <a:buNone/>
            </a:pPr>
            <a:r>
              <a:rPr lang="en-US" altLang="en-US" sz="2200" dirty="0">
                <a:solidFill>
                  <a:schemeClr val="tx1">
                    <a:lumMod val="75000"/>
                    <a:lumOff val="25000"/>
                  </a:schemeClr>
                </a:solidFill>
                <a:latin typeface="Calibri" charset="0"/>
                <a:ea typeface="Calibri" charset="0"/>
                <a:cs typeface="Calibri" charset="0"/>
              </a:rPr>
              <a:t>“We have to get the hearts and minds of physicians back. I think we’ve lost them.” – </a:t>
            </a:r>
            <a:r>
              <a:rPr lang="en-US" altLang="en-US" sz="2200" i="1" dirty="0">
                <a:solidFill>
                  <a:schemeClr val="tx1">
                    <a:lumMod val="75000"/>
                    <a:lumOff val="25000"/>
                  </a:schemeClr>
                </a:solidFill>
                <a:latin typeface="Calibri" charset="0"/>
                <a:ea typeface="Calibri" charset="0"/>
                <a:cs typeface="Calibri" charset="0"/>
              </a:rPr>
              <a:t>January 13, 2016</a:t>
            </a:r>
          </a:p>
        </p:txBody>
      </p:sp>
      <p:sp>
        <p:nvSpPr>
          <p:cNvPr id="7" name="Date Placeholder 3"/>
          <p:cNvSpPr>
            <a:spLocks noGrp="1"/>
          </p:cNvSpPr>
          <p:nvPr>
            <p:ph type="dt" sz="half"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305744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Screen Shot 2015-01-19 at 9.34.06 PM.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5587" y="3302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6"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4336272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Screen Shot 2015-01-19 at 9.46.1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1"/>
            <a:ext cx="914400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6"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206906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1026"/>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Summary</a:t>
            </a:r>
          </a:p>
        </p:txBody>
      </p:sp>
      <p:sp>
        <p:nvSpPr>
          <p:cNvPr id="119812" name="Rectangle 1027"/>
          <p:cNvSpPr>
            <a:spLocks noGrp="1" noChangeArrowheads="1"/>
          </p:cNvSpPr>
          <p:nvPr>
            <p:ph idx="1"/>
          </p:nvPr>
        </p:nvSpPr>
        <p:spPr/>
        <p:txBody>
          <a:bodyPr/>
          <a:lstStyle/>
          <a:p>
            <a:pPr>
              <a:lnSpc>
                <a:spcPct val="110000"/>
              </a:lnSpc>
            </a:pPr>
            <a:r>
              <a:rPr lang="en-US" altLang="en-US" sz="1900" dirty="0"/>
              <a:t>“Big slug of money” got everyone onto substandard technology where usability is </a:t>
            </a:r>
            <a:r>
              <a:rPr lang="en-US" altLang="en-US" sz="1900" dirty="0" smtClean="0"/>
              <a:t>poor</a:t>
            </a:r>
          </a:p>
          <a:p>
            <a:pPr>
              <a:lnSpc>
                <a:spcPct val="110000"/>
              </a:lnSpc>
            </a:pPr>
            <a:r>
              <a:rPr lang="en-US" altLang="en-US" sz="1900" dirty="0" smtClean="0"/>
              <a:t>Data </a:t>
            </a:r>
            <a:r>
              <a:rPr lang="en-US" altLang="en-US" sz="1900" dirty="0"/>
              <a:t>coding is </a:t>
            </a:r>
            <a:r>
              <a:rPr lang="en-US" altLang="en-US" sz="1900" dirty="0" smtClean="0"/>
              <a:t>difficult, done more for billing than research, </a:t>
            </a:r>
            <a:r>
              <a:rPr lang="en-US" altLang="en-US" sz="1900" dirty="0"/>
              <a:t>and </a:t>
            </a:r>
            <a:r>
              <a:rPr lang="en-US" altLang="en-US" sz="1900" i="1" dirty="0" smtClean="0"/>
              <a:t>possibly</a:t>
            </a:r>
            <a:r>
              <a:rPr lang="en-US" altLang="en-US" sz="1900" dirty="0" smtClean="0"/>
              <a:t> not </a:t>
            </a:r>
            <a:r>
              <a:rPr lang="en-US" altLang="en-US" sz="1900" dirty="0"/>
              <a:t>needed</a:t>
            </a:r>
          </a:p>
          <a:p>
            <a:pPr>
              <a:lnSpc>
                <a:spcPct val="110000"/>
              </a:lnSpc>
            </a:pPr>
            <a:r>
              <a:rPr lang="en-US" altLang="en-US" sz="1900" dirty="0" smtClean="0"/>
              <a:t>Getting EHR data for </a:t>
            </a:r>
            <a:r>
              <a:rPr lang="en-US" altLang="en-US" sz="1900" dirty="0"/>
              <a:t>research is not </a:t>
            </a:r>
            <a:r>
              <a:rPr lang="en-US" altLang="en-US" sz="1900" dirty="0" smtClean="0"/>
              <a:t>easy, most tools are for cohort discovery only</a:t>
            </a:r>
          </a:p>
          <a:p>
            <a:pPr lvl="1">
              <a:lnSpc>
                <a:spcPct val="110000"/>
              </a:lnSpc>
            </a:pPr>
            <a:r>
              <a:rPr lang="en-US" altLang="en-US" sz="1700" dirty="0" smtClean="0"/>
              <a:t>UCSF options: Research Data Browser and flat files, Cohort Selection Tool</a:t>
            </a:r>
          </a:p>
          <a:p>
            <a:pPr lvl="1">
              <a:lnSpc>
                <a:spcPct val="110000"/>
              </a:lnSpc>
            </a:pPr>
            <a:r>
              <a:rPr lang="en-US" altLang="en-US" sz="1700" dirty="0" smtClean="0"/>
              <a:t>UC-wide options: UC </a:t>
            </a:r>
            <a:r>
              <a:rPr lang="en-US" altLang="en-US" sz="1700" dirty="0" err="1" smtClean="0"/>
              <a:t>ReX</a:t>
            </a:r>
            <a:r>
              <a:rPr lang="en-US" altLang="en-US" sz="1700" dirty="0" smtClean="0"/>
              <a:t>, UC Healthcare Data later in 2018?</a:t>
            </a:r>
            <a:endParaRPr lang="en-US" altLang="en-US" sz="1700" dirty="0"/>
          </a:p>
          <a:p>
            <a:pPr>
              <a:lnSpc>
                <a:spcPct val="110000"/>
              </a:lnSpc>
            </a:pPr>
            <a:r>
              <a:rPr lang="en-US" altLang="en-US" sz="1900" dirty="0" smtClean="0"/>
              <a:t>Still </a:t>
            </a:r>
            <a:r>
              <a:rPr lang="en-US" altLang="en-US" sz="1900"/>
              <a:t>e</a:t>
            </a:r>
            <a:r>
              <a:rPr lang="en-US" altLang="en-US" sz="1900" smtClean="0"/>
              <a:t>arly days at </a:t>
            </a:r>
            <a:r>
              <a:rPr lang="en-US" altLang="en-US" sz="1900" dirty="0" smtClean="0"/>
              <a:t>UC and nationally around </a:t>
            </a:r>
            <a:r>
              <a:rPr lang="en-US" altLang="en-US" sz="1900" dirty="0"/>
              <a:t>policies, technology, and governance for making EHR data </a:t>
            </a:r>
            <a:r>
              <a:rPr lang="en-US" altLang="en-US" sz="1900" i="1" dirty="0" smtClean="0"/>
              <a:t>usefully</a:t>
            </a:r>
            <a:r>
              <a:rPr lang="en-US" altLang="en-US" sz="1900" dirty="0" smtClean="0"/>
              <a:t> available </a:t>
            </a:r>
            <a:r>
              <a:rPr lang="en-US" altLang="en-US" sz="1900" dirty="0"/>
              <a:t>for </a:t>
            </a:r>
            <a:r>
              <a:rPr lang="en-US" altLang="en-US" sz="1900" dirty="0" smtClean="0"/>
              <a:t>research</a:t>
            </a:r>
            <a:endParaRPr lang="en-US" altLang="en-US" sz="1900" dirty="0"/>
          </a:p>
          <a:p>
            <a:pPr>
              <a:lnSpc>
                <a:spcPct val="110000"/>
              </a:lnSpc>
            </a:pPr>
            <a:endParaRPr lang="en-US" altLang="en-US" sz="2200" dirty="0"/>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4832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1"/>
            <a:ext cx="9144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2387600" y="2994026"/>
            <a:ext cx="76327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defRPr/>
            </a:pPr>
            <a:r>
              <a:rPr lang="en-US" altLang="x-none" sz="2200" dirty="0">
                <a:solidFill>
                  <a:schemeClr val="tx1">
                    <a:lumMod val="75000"/>
                    <a:lumOff val="25000"/>
                  </a:schemeClr>
                </a:solidFill>
                <a:latin typeface="Calibri" charset="0"/>
                <a:ea typeface="Calibri" charset="0"/>
                <a:cs typeface="Calibri" charset="0"/>
              </a:rPr>
              <a:t>“We put a big slug of money into trying to encourage everybody to digitize.”</a:t>
            </a:r>
          </a:p>
          <a:p>
            <a:pPr>
              <a:lnSpc>
                <a:spcPct val="100000"/>
              </a:lnSpc>
              <a:spcBef>
                <a:spcPct val="0"/>
              </a:spcBef>
              <a:buFontTx/>
              <a:buNone/>
              <a:defRPr/>
            </a:pPr>
            <a:endParaRPr lang="en-US" altLang="x-none" sz="2200" dirty="0">
              <a:solidFill>
                <a:schemeClr val="tx1">
                  <a:lumMod val="75000"/>
                  <a:lumOff val="25000"/>
                </a:schemeClr>
              </a:solidFill>
              <a:latin typeface="Calibri" charset="0"/>
              <a:ea typeface="Calibri" charset="0"/>
              <a:cs typeface="Calibri" charset="0"/>
            </a:endParaRPr>
          </a:p>
          <a:p>
            <a:pPr>
              <a:lnSpc>
                <a:spcPct val="100000"/>
              </a:lnSpc>
              <a:spcBef>
                <a:spcPct val="0"/>
              </a:spcBef>
              <a:buFontTx/>
              <a:buNone/>
              <a:defRPr/>
            </a:pPr>
            <a:r>
              <a:rPr lang="en-US" altLang="x-none" sz="2200" dirty="0">
                <a:solidFill>
                  <a:schemeClr val="tx1">
                    <a:lumMod val="75000"/>
                    <a:lumOff val="25000"/>
                  </a:schemeClr>
                </a:solidFill>
                <a:latin typeface="Calibri" charset="0"/>
                <a:ea typeface="Calibri" charset="0"/>
                <a:cs typeface="Calibri" charset="0"/>
              </a:rPr>
              <a:t>“It’s proven to be harder than we expected, partly because everybody has different systems. They don’t all talk to each other.”</a:t>
            </a:r>
          </a:p>
        </p:txBody>
      </p:sp>
      <p:sp>
        <p:nvSpPr>
          <p:cNvPr id="29701" name="TextBox 6"/>
          <p:cNvSpPr txBox="1">
            <a:spLocks noChangeArrowheads="1"/>
          </p:cNvSpPr>
          <p:nvPr/>
        </p:nvSpPr>
        <p:spPr bwMode="auto">
          <a:xfrm>
            <a:off x="6316664" y="5302251"/>
            <a:ext cx="34138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2000" i="1" dirty="0">
                <a:latin typeface="Calibri" charset="0"/>
                <a:ea typeface="Calibri" charset="0"/>
                <a:cs typeface="Calibri" charset="0"/>
              </a:rPr>
              <a:t> </a:t>
            </a:r>
            <a:r>
              <a:rPr lang="en-US" altLang="en-US" sz="1600" i="1" dirty="0">
                <a:latin typeface="Calibri" charset="0"/>
                <a:ea typeface="Calibri" charset="0"/>
                <a:cs typeface="Calibri" charset="0"/>
              </a:rPr>
              <a:t>-- President Obama, </a:t>
            </a:r>
            <a:r>
              <a:rPr lang="en-US" altLang="en-US" sz="1600" i="1" dirty="0" smtClean="0">
                <a:latin typeface="Calibri" charset="0"/>
                <a:ea typeface="Calibri" charset="0"/>
                <a:cs typeface="Calibri" charset="0"/>
              </a:rPr>
              <a:t>January 16, </a:t>
            </a:r>
            <a:r>
              <a:rPr lang="en-US" altLang="en-US" sz="1600" i="1" dirty="0">
                <a:latin typeface="Calibri" charset="0"/>
                <a:ea typeface="Calibri" charset="0"/>
                <a:cs typeface="Calibri" charset="0"/>
              </a:rPr>
              <a:t>2017</a:t>
            </a:r>
            <a:endParaRPr lang="en-US" altLang="en-US" sz="2000" i="1" dirty="0">
              <a:latin typeface="Calibri" charset="0"/>
              <a:ea typeface="Calibri" charset="0"/>
              <a:cs typeface="Calibri" charset="0"/>
            </a:endParaRPr>
          </a:p>
        </p:txBody>
      </p:sp>
      <p:sp>
        <p:nvSpPr>
          <p:cNvPr id="9" name="Date Placeholder 3"/>
          <p:cNvSpPr>
            <a:spLocks noGrp="1"/>
          </p:cNvSpPr>
          <p:nvPr>
            <p:ph type="dt" sz="half"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0"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872238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extLst>
            <a:ext uri="{909E8E84-426E-40dd-AFC4-6F175D3DCCD1}"/>
            <a:ext uri="{91240B29-F687-4f45-9708-019B960494DF}"/>
            <a:ext uri="{AF507438-7753-43e0-B8FC-AC1667EBCBE1}"/>
          </a:extLst>
        </p:spPr>
        <p:txBody>
          <a:bodyPr>
            <a:normAutofit/>
          </a:bodyPr>
          <a:lstStyle/>
          <a:p>
            <a:pPr>
              <a:defRPr/>
            </a:pPr>
            <a:r>
              <a:rPr lang="en-US" sz="4000" dirty="0" smtClean="0">
                <a:cs typeface="+mj-cs"/>
              </a:rPr>
              <a:t>Meaningful Use Post-Mortem</a:t>
            </a:r>
          </a:p>
        </p:txBody>
      </p:sp>
      <p:sp>
        <p:nvSpPr>
          <p:cNvPr id="2" name="Content Placeholder 1"/>
          <p:cNvSpPr>
            <a:spLocks noGrp="1"/>
          </p:cNvSpPr>
          <p:nvPr>
            <p:ph idx="1"/>
          </p:nvPr>
        </p:nvSpPr>
        <p:spPr/>
        <p:txBody>
          <a:bodyPr/>
          <a:lstStyle/>
          <a:p>
            <a:pPr>
              <a:lnSpc>
                <a:spcPct val="100000"/>
              </a:lnSpc>
            </a:pPr>
            <a:r>
              <a:rPr lang="en-US" altLang="en-US" sz="1900" dirty="0"/>
              <a:t>Pushed large-scale adoption of technologies that weren’t quite ready </a:t>
            </a:r>
          </a:p>
          <a:p>
            <a:pPr>
              <a:lnSpc>
                <a:spcPct val="100000"/>
              </a:lnSpc>
            </a:pPr>
            <a:r>
              <a:rPr lang="en-US" altLang="en-US" sz="1900" dirty="0"/>
              <a:t>Functionality requirements were both too stringent and ineffective at improving care</a:t>
            </a:r>
          </a:p>
          <a:p>
            <a:pPr lvl="1">
              <a:lnSpc>
                <a:spcPct val="100000"/>
              </a:lnSpc>
            </a:pPr>
            <a:r>
              <a:rPr lang="en-US" altLang="en-US" sz="1700" dirty="0"/>
              <a:t>E.g., having to review medication lists</a:t>
            </a:r>
          </a:p>
          <a:p>
            <a:pPr>
              <a:lnSpc>
                <a:spcPct val="100000"/>
              </a:lnSpc>
            </a:pPr>
            <a:r>
              <a:rPr lang="en-US" altLang="en-US" sz="1900" dirty="0"/>
              <a:t>Interoperability was not required at the outset, only the technical </a:t>
            </a:r>
            <a:r>
              <a:rPr lang="en-US" altLang="en-US" sz="1900" i="1" dirty="0"/>
              <a:t>ability</a:t>
            </a:r>
            <a:r>
              <a:rPr lang="en-US" altLang="en-US" sz="1900" dirty="0"/>
              <a:t> to share</a:t>
            </a:r>
          </a:p>
          <a:p>
            <a:pPr>
              <a:lnSpc>
                <a:spcPct val="100000"/>
              </a:lnSpc>
            </a:pPr>
            <a:r>
              <a:rPr lang="en-US" altLang="en-US" sz="1900" dirty="0"/>
              <a:t>There were no user interface or safety requirements</a:t>
            </a:r>
          </a:p>
          <a:p>
            <a:pPr>
              <a:lnSpc>
                <a:spcPct val="100000"/>
              </a:lnSpc>
            </a:pPr>
            <a:r>
              <a:rPr lang="en-US" altLang="en-US" sz="1900" dirty="0"/>
              <a:t>Companies were allowed to have non-disclosure and hold harmless clauses on EHR-induced patient errors</a:t>
            </a:r>
          </a:p>
          <a:p>
            <a:endParaRPr lang="en-US" dirty="0"/>
          </a:p>
        </p:txBody>
      </p:sp>
      <p:sp>
        <p:nvSpPr>
          <p:cNvPr id="7" name="Date Placeholder 3"/>
          <p:cNvSpPr>
            <a:spLocks noGrp="1"/>
          </p:cNvSpPr>
          <p:nvPr>
            <p:ph type="dt" sz="half"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8"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178859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sz="4000" dirty="0"/>
              <a:t>Outline</a:t>
            </a:r>
            <a:endParaRPr lang="en-US" dirty="0" smtClean="0">
              <a:cs typeface="+mj-cs"/>
            </a:endParaRPr>
          </a:p>
        </p:txBody>
      </p:sp>
      <p:sp>
        <p:nvSpPr>
          <p:cNvPr id="124931" name="Rectangle 3"/>
          <p:cNvSpPr>
            <a:spLocks noGrp="1" noChangeArrowheads="1"/>
          </p:cNvSpPr>
          <p:nvPr>
            <p:ph type="body" idx="1"/>
          </p:nvPr>
        </p:nvSpPr>
        <p:spPr/>
        <p:txBody>
          <a:bodyPr>
            <a:normAutofit/>
          </a:bodyPr>
          <a:lstStyle/>
          <a:p>
            <a:pPr>
              <a:lnSpc>
                <a:spcPct val="100000"/>
              </a:lnSpc>
            </a:pPr>
            <a:r>
              <a:rPr lang="en-US" altLang="en-US" sz="1900" dirty="0">
                <a:solidFill>
                  <a:schemeClr val="bg1">
                    <a:lumMod val="65000"/>
                  </a:schemeClr>
                </a:solidFill>
              </a:rPr>
              <a:t>Historical context: “Meaningful Use” of EHRs</a:t>
            </a:r>
          </a:p>
          <a:p>
            <a:pPr>
              <a:lnSpc>
                <a:spcPct val="100000"/>
              </a:lnSpc>
            </a:pPr>
            <a:r>
              <a:rPr lang="en-US" altLang="en-US" sz="1900" dirty="0"/>
              <a:t>EHR Data Flow and Storage</a:t>
            </a:r>
          </a:p>
          <a:p>
            <a:pPr>
              <a:lnSpc>
                <a:spcPct val="100000"/>
              </a:lnSpc>
            </a:pPr>
            <a:r>
              <a:rPr lang="en-US" altLang="en-US" sz="1900" dirty="0">
                <a:solidFill>
                  <a:schemeClr val="bg1">
                    <a:lumMod val="65000"/>
                  </a:schemeClr>
                </a:solidFill>
              </a:rPr>
              <a:t>Naming EHR Data</a:t>
            </a:r>
          </a:p>
          <a:p>
            <a:pPr>
              <a:lnSpc>
                <a:spcPct val="100000"/>
              </a:lnSpc>
            </a:pPr>
            <a:r>
              <a:rPr lang="en-US" altLang="en-US" sz="1900" dirty="0">
                <a:solidFill>
                  <a:schemeClr val="bg1">
                    <a:lumMod val="65000"/>
                  </a:schemeClr>
                </a:solidFill>
              </a:rPr>
              <a:t>Getting EHR Data for Research</a:t>
            </a:r>
            <a:endParaRPr lang="en-US" altLang="en-US" sz="1700" dirty="0">
              <a:solidFill>
                <a:schemeClr val="bg1">
                  <a:lumMod val="65000"/>
                </a:schemeClr>
              </a:solidFill>
            </a:endParaRPr>
          </a:p>
          <a:p>
            <a:pPr>
              <a:lnSpc>
                <a:spcPct val="100000"/>
              </a:lnSpc>
            </a:pPr>
            <a:r>
              <a:rPr lang="en-US" altLang="en-US" sz="1900" dirty="0">
                <a:solidFill>
                  <a:schemeClr val="bg1">
                    <a:lumMod val="65000"/>
                  </a:schemeClr>
                </a:solidFill>
              </a:rPr>
              <a:t>Summary</a:t>
            </a:r>
          </a:p>
          <a:p>
            <a:pPr>
              <a:lnSpc>
                <a:spcPct val="100000"/>
              </a:lnSpc>
            </a:pPr>
            <a:endParaRPr lang="en-US" altLang="en-US" sz="1900" dirty="0">
              <a:solidFill>
                <a:schemeClr val="bg1">
                  <a:lumMod val="65000"/>
                </a:schemeClr>
              </a:solidFill>
            </a:endParaRPr>
          </a:p>
        </p:txBody>
      </p:sp>
      <p:sp>
        <p:nvSpPr>
          <p:cNvPr id="6"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7"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638596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7280" y="1470829"/>
            <a:ext cx="10248900" cy="292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391" name="Group 55"/>
          <p:cNvGrpSpPr>
            <a:grpSpLocks/>
          </p:cNvGrpSpPr>
          <p:nvPr/>
        </p:nvGrpSpPr>
        <p:grpSpPr bwMode="auto">
          <a:xfrm>
            <a:off x="6863081" y="3718729"/>
            <a:ext cx="2125663" cy="2298700"/>
            <a:chOff x="3376" y="2400"/>
            <a:chExt cx="1339" cy="1448"/>
          </a:xfrm>
        </p:grpSpPr>
        <p:grpSp>
          <p:nvGrpSpPr>
            <p:cNvPr id="75890" name="Group 56"/>
            <p:cNvGrpSpPr>
              <a:grpSpLocks/>
            </p:cNvGrpSpPr>
            <p:nvPr/>
          </p:nvGrpSpPr>
          <p:grpSpPr bwMode="auto">
            <a:xfrm>
              <a:off x="4045" y="3504"/>
              <a:ext cx="670" cy="344"/>
              <a:chOff x="4045" y="3504"/>
              <a:chExt cx="670" cy="344"/>
            </a:xfrm>
          </p:grpSpPr>
          <p:sp>
            <p:nvSpPr>
              <p:cNvPr id="75893" name="Rectangle 57"/>
              <p:cNvSpPr>
                <a:spLocks noChangeArrowheads="1"/>
              </p:cNvSpPr>
              <p:nvPr/>
            </p:nvSpPr>
            <p:spPr bwMode="auto">
              <a:xfrm>
                <a:off x="4048" y="3504"/>
                <a:ext cx="664" cy="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94" name="Text Box 58"/>
              <p:cNvSpPr txBox="1">
                <a:spLocks noChangeArrowheads="1"/>
              </p:cNvSpPr>
              <p:nvPr/>
            </p:nvSpPr>
            <p:spPr bwMode="auto">
              <a:xfrm>
                <a:off x="4045" y="3564"/>
                <a:ext cx="6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a:latin typeface="Calibri" charset="0"/>
                    <a:ea typeface="Calibri" charset="0"/>
                    <a:cs typeface="Calibri" charset="0"/>
                  </a:rPr>
                  <a:t>Walgreens</a:t>
                </a:r>
                <a:endParaRPr lang="en-US" altLang="en-US" sz="2400">
                  <a:latin typeface="Calibri" charset="0"/>
                  <a:ea typeface="Calibri" charset="0"/>
                  <a:cs typeface="Calibri" charset="0"/>
                </a:endParaRPr>
              </a:p>
            </p:txBody>
          </p:sp>
        </p:grpSp>
        <p:sp>
          <p:nvSpPr>
            <p:cNvPr id="75891" name="Line 59"/>
            <p:cNvSpPr>
              <a:spLocks noChangeShapeType="1"/>
            </p:cNvSpPr>
            <p:nvPr/>
          </p:nvSpPr>
          <p:spPr bwMode="auto">
            <a:xfrm>
              <a:off x="3376" y="2400"/>
              <a:ext cx="784" cy="1056"/>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sp>
          <p:nvSpPr>
            <p:cNvPr id="75892" name="Text Box 60"/>
            <p:cNvSpPr txBox="1">
              <a:spLocks noChangeArrowheads="1"/>
            </p:cNvSpPr>
            <p:nvPr/>
          </p:nvSpPr>
          <p:spPr bwMode="auto">
            <a:xfrm rot="3078385">
              <a:off x="3606" y="2848"/>
              <a:ext cx="63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latin typeface="Calibri" charset="0"/>
                  <a:ea typeface="Calibri" charset="0"/>
                  <a:cs typeface="Calibri" charset="0"/>
                </a:rPr>
                <a:t>Prescribing</a:t>
              </a:r>
              <a:endParaRPr lang="en-US" altLang="en-US" sz="2400">
                <a:latin typeface="Calibri" charset="0"/>
                <a:ea typeface="Calibri" charset="0"/>
                <a:cs typeface="Calibri" charset="0"/>
              </a:endParaRPr>
            </a:p>
          </p:txBody>
        </p:sp>
      </p:grpSp>
      <p:sp>
        <p:nvSpPr>
          <p:cNvPr id="526338" name="Rectangle 2"/>
          <p:cNvSpPr>
            <a:spLocks noGrp="1" noChangeArrowheads="1"/>
          </p:cNvSpPr>
          <p:nvPr>
            <p:ph type="title"/>
          </p:nvPr>
        </p:nvSpPr>
        <p:spPr>
          <a:xfrm>
            <a:off x="2506662" y="-65355"/>
            <a:ext cx="6702426" cy="939800"/>
          </a:xfrm>
        </p:spPr>
        <p:txBody>
          <a:bodyPr>
            <a:normAutofit/>
          </a:bodyPr>
          <a:lstStyle/>
          <a:p>
            <a:pPr algn="ctr">
              <a:defRPr/>
            </a:pPr>
            <a:r>
              <a:rPr lang="en-US" sz="3800" dirty="0" smtClean="0">
                <a:cs typeface="+mj-cs"/>
              </a:rPr>
              <a:t>Clinical Information Flow Today</a:t>
            </a:r>
          </a:p>
        </p:txBody>
      </p:sp>
      <p:graphicFrame>
        <p:nvGraphicFramePr>
          <p:cNvPr id="75779" name="Object 3"/>
          <p:cNvGraphicFramePr>
            <a:graphicFrameLocks noChangeAspect="1"/>
          </p:cNvGraphicFramePr>
          <p:nvPr>
            <p:extLst>
              <p:ext uri="{D42A27DB-BD31-4B8C-83A1-F6EECF244321}">
                <p14:modId xmlns:p14="http://schemas.microsoft.com/office/powerpoint/2010/main" val="1099453995"/>
              </p:ext>
            </p:extLst>
          </p:nvPr>
        </p:nvGraphicFramePr>
        <p:xfrm>
          <a:off x="6082031" y="1343830"/>
          <a:ext cx="417513" cy="900113"/>
        </p:xfrm>
        <a:graphic>
          <a:graphicData uri="http://schemas.openxmlformats.org/presentationml/2006/ole">
            <mc:AlternateContent xmlns:mc="http://schemas.openxmlformats.org/markup-compatibility/2006">
              <mc:Choice xmlns:v="urn:schemas-microsoft-com:vml" Requires="v">
                <p:oleObj spid="_x0000_s1296" r:id="rId4" imgW="1866900" imgH="4013200" progId="MS_ClipArt_Gallery">
                  <p:embed/>
                </p:oleObj>
              </mc:Choice>
              <mc:Fallback>
                <p:oleObj r:id="rId4" imgW="1866900" imgH="4013200"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2031" y="1343830"/>
                        <a:ext cx="417513"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26341" name="Group 5"/>
          <p:cNvGrpSpPr>
            <a:grpSpLocks/>
          </p:cNvGrpSpPr>
          <p:nvPr/>
        </p:nvGrpSpPr>
        <p:grpSpPr bwMode="auto">
          <a:xfrm>
            <a:off x="4196080" y="2124879"/>
            <a:ext cx="4445000" cy="2482850"/>
            <a:chOff x="1696" y="1396"/>
            <a:chExt cx="2800" cy="1564"/>
          </a:xfrm>
        </p:grpSpPr>
        <p:grpSp>
          <p:nvGrpSpPr>
            <p:cNvPr id="75858" name="Group 6"/>
            <p:cNvGrpSpPr>
              <a:grpSpLocks/>
            </p:cNvGrpSpPr>
            <p:nvPr/>
          </p:nvGrpSpPr>
          <p:grpSpPr bwMode="auto">
            <a:xfrm>
              <a:off x="3140" y="2026"/>
              <a:ext cx="232" cy="321"/>
              <a:chOff x="3140" y="2026"/>
              <a:chExt cx="232" cy="321"/>
            </a:xfrm>
          </p:grpSpPr>
          <p:sp>
            <p:nvSpPr>
              <p:cNvPr id="75886" name="AutoShape 7"/>
              <p:cNvSpPr>
                <a:spLocks noChangeArrowheads="1"/>
              </p:cNvSpPr>
              <p:nvPr/>
            </p:nvSpPr>
            <p:spPr bwMode="auto">
              <a:xfrm>
                <a:off x="3163" y="2026"/>
                <a:ext cx="187" cy="187"/>
              </a:xfrm>
              <a:prstGeom prst="bevel">
                <a:avLst>
                  <a:gd name="adj" fmla="val 12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grpSp>
            <p:nvGrpSpPr>
              <p:cNvPr id="75887" name="Group 8"/>
              <p:cNvGrpSpPr>
                <a:grpSpLocks/>
              </p:cNvGrpSpPr>
              <p:nvPr/>
            </p:nvGrpSpPr>
            <p:grpSpPr bwMode="auto">
              <a:xfrm>
                <a:off x="3140" y="2258"/>
                <a:ext cx="232" cy="89"/>
                <a:chOff x="1324" y="3746"/>
                <a:chExt cx="232" cy="89"/>
              </a:xfrm>
            </p:grpSpPr>
            <p:sp>
              <p:nvSpPr>
                <p:cNvPr id="75888" name="Rectangle 9"/>
                <p:cNvSpPr>
                  <a:spLocks noChangeArrowheads="1"/>
                </p:cNvSpPr>
                <p:nvPr/>
              </p:nvSpPr>
              <p:spPr bwMode="auto">
                <a:xfrm>
                  <a:off x="1324" y="3746"/>
                  <a:ext cx="232" cy="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sp>
              <p:nvSpPr>
                <p:cNvPr id="75889" name="Line 10"/>
                <p:cNvSpPr>
                  <a:spLocks noChangeShapeType="1"/>
                </p:cNvSpPr>
                <p:nvPr/>
              </p:nvSpPr>
              <p:spPr bwMode="auto">
                <a:xfrm>
                  <a:off x="1500" y="3776"/>
                  <a:ext cx="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5859" name="Group 11"/>
            <p:cNvGrpSpPr>
              <a:grpSpLocks/>
            </p:cNvGrpSpPr>
            <p:nvPr/>
          </p:nvGrpSpPr>
          <p:grpSpPr bwMode="auto">
            <a:xfrm>
              <a:off x="1696" y="1396"/>
              <a:ext cx="2800" cy="1564"/>
              <a:chOff x="1696" y="1396"/>
              <a:chExt cx="2800" cy="1564"/>
            </a:xfrm>
          </p:grpSpPr>
          <p:sp>
            <p:nvSpPr>
              <p:cNvPr id="75860" name="Rectangle 12"/>
              <p:cNvSpPr>
                <a:spLocks noChangeArrowheads="1"/>
              </p:cNvSpPr>
              <p:nvPr/>
            </p:nvSpPr>
            <p:spPr bwMode="auto">
              <a:xfrm>
                <a:off x="1696" y="1568"/>
                <a:ext cx="2800" cy="1392"/>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sp>
            <p:nvSpPr>
              <p:cNvPr id="75861" name="Text Box 13"/>
              <p:cNvSpPr txBox="1">
                <a:spLocks noChangeArrowheads="1"/>
              </p:cNvSpPr>
              <p:nvPr/>
            </p:nvSpPr>
            <p:spPr bwMode="auto">
              <a:xfrm>
                <a:off x="2117" y="1396"/>
                <a:ext cx="40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b="1" dirty="0" smtClean="0">
                    <a:latin typeface="Calibri" charset="0"/>
                    <a:ea typeface="Calibri" charset="0"/>
                    <a:cs typeface="Calibri" charset="0"/>
                  </a:rPr>
                  <a:t>Clinic</a:t>
                </a:r>
                <a:endParaRPr lang="en-US" altLang="en-US" sz="2400" dirty="0">
                  <a:latin typeface="Calibri" charset="0"/>
                  <a:ea typeface="Calibri" charset="0"/>
                  <a:cs typeface="Calibri" charset="0"/>
                </a:endParaRPr>
              </a:p>
            </p:txBody>
          </p:sp>
          <p:grpSp>
            <p:nvGrpSpPr>
              <p:cNvPr id="75862" name="Group 14"/>
              <p:cNvGrpSpPr>
                <a:grpSpLocks/>
              </p:cNvGrpSpPr>
              <p:nvPr/>
            </p:nvGrpSpPr>
            <p:grpSpPr bwMode="auto">
              <a:xfrm>
                <a:off x="1832" y="1666"/>
                <a:ext cx="536" cy="330"/>
                <a:chOff x="1832" y="1666"/>
                <a:chExt cx="536" cy="330"/>
              </a:xfrm>
            </p:grpSpPr>
            <p:sp>
              <p:nvSpPr>
                <p:cNvPr id="75884" name="AutoShape 15"/>
                <p:cNvSpPr>
                  <a:spLocks noChangeArrowheads="1"/>
                </p:cNvSpPr>
                <p:nvPr/>
              </p:nvSpPr>
              <p:spPr bwMode="auto">
                <a:xfrm>
                  <a:off x="1832" y="1688"/>
                  <a:ext cx="536" cy="27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sp>
              <p:nvSpPr>
                <p:cNvPr id="75885" name="Text Box 16"/>
                <p:cNvSpPr txBox="1">
                  <a:spLocks noChangeArrowheads="1"/>
                </p:cNvSpPr>
                <p:nvPr/>
              </p:nvSpPr>
              <p:spPr bwMode="auto">
                <a:xfrm>
                  <a:off x="1901" y="1666"/>
                  <a:ext cx="36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dirty="0">
                      <a:latin typeface="Calibri" charset="0"/>
                      <a:ea typeface="Calibri" charset="0"/>
                      <a:cs typeface="Calibri" charset="0"/>
                    </a:rPr>
                    <a:t>Front</a:t>
                  </a:r>
                </a:p>
                <a:p>
                  <a:pPr algn="ctr">
                    <a:spcBef>
                      <a:spcPct val="0"/>
                    </a:spcBef>
                    <a:buFontTx/>
                    <a:buNone/>
                  </a:pPr>
                  <a:r>
                    <a:rPr lang="en-US" altLang="en-US" sz="1400" dirty="0">
                      <a:latin typeface="Calibri" charset="0"/>
                      <a:ea typeface="Calibri" charset="0"/>
                      <a:cs typeface="Calibri" charset="0"/>
                    </a:rPr>
                    <a:t>Desk</a:t>
                  </a:r>
                  <a:endParaRPr lang="en-US" altLang="en-US" sz="2000" dirty="0">
                    <a:latin typeface="Calibri" charset="0"/>
                    <a:ea typeface="Calibri" charset="0"/>
                    <a:cs typeface="Calibri" charset="0"/>
                  </a:endParaRPr>
                </a:p>
              </p:txBody>
            </p:sp>
          </p:grpSp>
          <p:grpSp>
            <p:nvGrpSpPr>
              <p:cNvPr id="75863" name="Group 17"/>
              <p:cNvGrpSpPr>
                <a:grpSpLocks/>
              </p:cNvGrpSpPr>
              <p:nvPr/>
            </p:nvGrpSpPr>
            <p:grpSpPr bwMode="auto">
              <a:xfrm>
                <a:off x="2551" y="2013"/>
                <a:ext cx="498" cy="400"/>
                <a:chOff x="2551" y="2013"/>
                <a:chExt cx="498" cy="400"/>
              </a:xfrm>
            </p:grpSpPr>
            <p:sp>
              <p:nvSpPr>
                <p:cNvPr id="75864" name="Freeform 18"/>
                <p:cNvSpPr>
                  <a:spLocks/>
                </p:cNvSpPr>
                <p:nvPr/>
              </p:nvSpPr>
              <p:spPr bwMode="auto">
                <a:xfrm>
                  <a:off x="2855" y="2294"/>
                  <a:ext cx="21" cy="22"/>
                </a:xfrm>
                <a:custGeom>
                  <a:avLst/>
                  <a:gdLst>
                    <a:gd name="T0" fmla="*/ 1 w 30"/>
                    <a:gd name="T1" fmla="*/ 0 h 30"/>
                    <a:gd name="T2" fmla="*/ 0 w 30"/>
                    <a:gd name="T3" fmla="*/ 1 h 30"/>
                    <a:gd name="T4" fmla="*/ 0 w 30"/>
                    <a:gd name="T5" fmla="*/ 1 h 30"/>
                    <a:gd name="T6" fmla="*/ 1 w 30"/>
                    <a:gd name="T7" fmla="*/ 1 h 30"/>
                    <a:gd name="T8" fmla="*/ 1 w 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30" y="0"/>
                      </a:moveTo>
                      <a:lnTo>
                        <a:pt x="0" y="15"/>
                      </a:lnTo>
                      <a:lnTo>
                        <a:pt x="30" y="30"/>
                      </a:lnTo>
                      <a:lnTo>
                        <a:pt x="30" y="0"/>
                      </a:lnTo>
                      <a:close/>
                    </a:path>
                  </a:pathLst>
                </a:custGeom>
                <a:solidFill>
                  <a:srgbClr val="808080"/>
                </a:solidFill>
                <a:ln w="9525">
                  <a:solidFill>
                    <a:srgbClr val="000000"/>
                  </a:solidFill>
                  <a:prstDash val="solid"/>
                  <a:round/>
                  <a:headEnd/>
                  <a:tailEnd/>
                </a:ln>
              </p:spPr>
              <p:txBody>
                <a:bodyPr/>
                <a:lstStyle/>
                <a:p>
                  <a:endParaRPr lang="en-US"/>
                </a:p>
              </p:txBody>
            </p:sp>
            <p:sp>
              <p:nvSpPr>
                <p:cNvPr id="75865" name="Oval 19"/>
                <p:cNvSpPr>
                  <a:spLocks noChangeArrowheads="1"/>
                </p:cNvSpPr>
                <p:nvPr/>
              </p:nvSpPr>
              <p:spPr bwMode="auto">
                <a:xfrm>
                  <a:off x="2865" y="2283"/>
                  <a:ext cx="22" cy="3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sp>
              <p:nvSpPr>
                <p:cNvPr id="75866" name="Freeform 20"/>
                <p:cNvSpPr>
                  <a:spLocks/>
                </p:cNvSpPr>
                <p:nvPr/>
              </p:nvSpPr>
              <p:spPr bwMode="auto">
                <a:xfrm>
                  <a:off x="2865" y="2283"/>
                  <a:ext cx="22" cy="33"/>
                </a:xfrm>
                <a:custGeom>
                  <a:avLst/>
                  <a:gdLst>
                    <a:gd name="T0" fmla="*/ 1 w 30"/>
                    <a:gd name="T1" fmla="*/ 1 h 45"/>
                    <a:gd name="T2" fmla="*/ 1 w 30"/>
                    <a:gd name="T3" fmla="*/ 1 h 45"/>
                    <a:gd name="T4" fmla="*/ 1 w 30"/>
                    <a:gd name="T5" fmla="*/ 1 h 45"/>
                    <a:gd name="T6" fmla="*/ 1 w 30"/>
                    <a:gd name="T7" fmla="*/ 1 h 45"/>
                    <a:gd name="T8" fmla="*/ 1 w 30"/>
                    <a:gd name="T9" fmla="*/ 1 h 45"/>
                    <a:gd name="T10" fmla="*/ 1 w 30"/>
                    <a:gd name="T11" fmla="*/ 1 h 45"/>
                    <a:gd name="T12" fmla="*/ 1 w 30"/>
                    <a:gd name="T13" fmla="*/ 1 h 45"/>
                    <a:gd name="T14" fmla="*/ 1 w 30"/>
                    <a:gd name="T15" fmla="*/ 1 h 45"/>
                    <a:gd name="T16" fmla="*/ 1 w 30"/>
                    <a:gd name="T17" fmla="*/ 1 h 45"/>
                    <a:gd name="T18" fmla="*/ 1 w 30"/>
                    <a:gd name="T19" fmla="*/ 1 h 45"/>
                    <a:gd name="T20" fmla="*/ 1 w 30"/>
                    <a:gd name="T21" fmla="*/ 1 h 45"/>
                    <a:gd name="T22" fmla="*/ 1 w 30"/>
                    <a:gd name="T23" fmla="*/ 1 h 45"/>
                    <a:gd name="T24" fmla="*/ 1 w 30"/>
                    <a:gd name="T25" fmla="*/ 1 h 45"/>
                    <a:gd name="T26" fmla="*/ 1 w 30"/>
                    <a:gd name="T27" fmla="*/ 1 h 45"/>
                    <a:gd name="T28" fmla="*/ 1 w 30"/>
                    <a:gd name="T29" fmla="*/ 1 h 45"/>
                    <a:gd name="T30" fmla="*/ 1 w 30"/>
                    <a:gd name="T31" fmla="*/ 1 h 45"/>
                    <a:gd name="T32" fmla="*/ 1 w 30"/>
                    <a:gd name="T33" fmla="*/ 1 h 45"/>
                    <a:gd name="T34" fmla="*/ 1 w 30"/>
                    <a:gd name="T35" fmla="*/ 1 h 45"/>
                    <a:gd name="T36" fmla="*/ 1 w 30"/>
                    <a:gd name="T37" fmla="*/ 1 h 45"/>
                    <a:gd name="T38" fmla="*/ 1 w 30"/>
                    <a:gd name="T39" fmla="*/ 1 h 45"/>
                    <a:gd name="T40" fmla="*/ 1 w 30"/>
                    <a:gd name="T41" fmla="*/ 1 h 45"/>
                    <a:gd name="T42" fmla="*/ 1 w 30"/>
                    <a:gd name="T43" fmla="*/ 0 h 45"/>
                    <a:gd name="T44" fmla="*/ 1 w 30"/>
                    <a:gd name="T45" fmla="*/ 0 h 45"/>
                    <a:gd name="T46" fmla="*/ 1 w 30"/>
                    <a:gd name="T47" fmla="*/ 0 h 45"/>
                    <a:gd name="T48" fmla="*/ 1 w 30"/>
                    <a:gd name="T49" fmla="*/ 1 h 45"/>
                    <a:gd name="T50" fmla="*/ 1 w 30"/>
                    <a:gd name="T51" fmla="*/ 1 h 45"/>
                    <a:gd name="T52" fmla="*/ 1 w 30"/>
                    <a:gd name="T53" fmla="*/ 1 h 45"/>
                    <a:gd name="T54" fmla="*/ 1 w 30"/>
                    <a:gd name="T55" fmla="*/ 1 h 45"/>
                    <a:gd name="T56" fmla="*/ 1 w 30"/>
                    <a:gd name="T57" fmla="*/ 1 h 45"/>
                    <a:gd name="T58" fmla="*/ 1 w 30"/>
                    <a:gd name="T59" fmla="*/ 1 h 45"/>
                    <a:gd name="T60" fmla="*/ 1 w 30"/>
                    <a:gd name="T61" fmla="*/ 1 h 45"/>
                    <a:gd name="T62" fmla="*/ 1 w 30"/>
                    <a:gd name="T63" fmla="*/ 1 h 45"/>
                    <a:gd name="T64" fmla="*/ 1 w 30"/>
                    <a:gd name="T65" fmla="*/ 1 h 45"/>
                    <a:gd name="T66" fmla="*/ 1 w 30"/>
                    <a:gd name="T67" fmla="*/ 1 h 45"/>
                    <a:gd name="T68" fmla="*/ 0 w 30"/>
                    <a:gd name="T69" fmla="*/ 1 h 45"/>
                    <a:gd name="T70" fmla="*/ 0 w 30"/>
                    <a:gd name="T71" fmla="*/ 1 h 45"/>
                    <a:gd name="T72" fmla="*/ 0 w 30"/>
                    <a:gd name="T73" fmla="*/ 1 h 45"/>
                    <a:gd name="T74" fmla="*/ 0 w 30"/>
                    <a:gd name="T75" fmla="*/ 1 h 45"/>
                    <a:gd name="T76" fmla="*/ 0 w 30"/>
                    <a:gd name="T77" fmla="*/ 1 h 45"/>
                    <a:gd name="T78" fmla="*/ 0 w 30"/>
                    <a:gd name="T79" fmla="*/ 1 h 45"/>
                    <a:gd name="T80" fmla="*/ 0 w 30"/>
                    <a:gd name="T81" fmla="*/ 0 h 45"/>
                    <a:gd name="T82" fmla="*/ 1 w 30"/>
                    <a:gd name="T83" fmla="*/ 0 h 45"/>
                    <a:gd name="T84" fmla="*/ 1 w 30"/>
                    <a:gd name="T85" fmla="*/ 0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 h="45">
                      <a:moveTo>
                        <a:pt x="15" y="15"/>
                      </a:moveTo>
                      <a:lnTo>
                        <a:pt x="15" y="15"/>
                      </a:lnTo>
                      <a:lnTo>
                        <a:pt x="15" y="30"/>
                      </a:lnTo>
                      <a:lnTo>
                        <a:pt x="15" y="15"/>
                      </a:lnTo>
                      <a:lnTo>
                        <a:pt x="15" y="0"/>
                      </a:lnTo>
                      <a:lnTo>
                        <a:pt x="30" y="0"/>
                      </a:lnTo>
                      <a:lnTo>
                        <a:pt x="30" y="15"/>
                      </a:lnTo>
                      <a:lnTo>
                        <a:pt x="30" y="30"/>
                      </a:lnTo>
                      <a:lnTo>
                        <a:pt x="30" y="45"/>
                      </a:lnTo>
                      <a:lnTo>
                        <a:pt x="15" y="45"/>
                      </a:lnTo>
                      <a:lnTo>
                        <a:pt x="0" y="45"/>
                      </a:lnTo>
                      <a:lnTo>
                        <a:pt x="0" y="30"/>
                      </a:lnTo>
                      <a:lnTo>
                        <a:pt x="0" y="15"/>
                      </a:lnTo>
                      <a:lnTo>
                        <a:pt x="0" y="0"/>
                      </a:lnTo>
                      <a:lnTo>
                        <a:pt x="15" y="0"/>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67" name="Freeform 21"/>
                <p:cNvSpPr>
                  <a:spLocks/>
                </p:cNvSpPr>
                <p:nvPr/>
              </p:nvSpPr>
              <p:spPr bwMode="auto">
                <a:xfrm>
                  <a:off x="2822" y="2283"/>
                  <a:ext cx="22" cy="11"/>
                </a:xfrm>
                <a:custGeom>
                  <a:avLst/>
                  <a:gdLst>
                    <a:gd name="T0" fmla="*/ 0 w 30"/>
                    <a:gd name="T1" fmla="*/ 1 h 15"/>
                    <a:gd name="T2" fmla="*/ 1 w 30"/>
                    <a:gd name="T3" fmla="*/ 1 h 15"/>
                    <a:gd name="T4" fmla="*/ 1 w 30"/>
                    <a:gd name="T5" fmla="*/ 0 h 15"/>
                    <a:gd name="T6" fmla="*/ 1 w 30"/>
                    <a:gd name="T7" fmla="*/ 0 h 15"/>
                    <a:gd name="T8" fmla="*/ 1 w 30"/>
                    <a:gd name="T9" fmla="*/ 0 h 15"/>
                    <a:gd name="T10" fmla="*/ 1 w 30"/>
                    <a:gd name="T11" fmla="*/ 0 h 15"/>
                    <a:gd name="T12" fmla="*/ 1 w 30"/>
                    <a:gd name="T13" fmla="*/ 1 h 15"/>
                    <a:gd name="T14" fmla="*/ 1 w 30"/>
                    <a:gd name="T15" fmla="*/ 1 h 15"/>
                    <a:gd name="T16" fmla="*/ 1 w 30"/>
                    <a:gd name="T17" fmla="*/ 1 h 15"/>
                    <a:gd name="T18" fmla="*/ 1 w 30"/>
                    <a:gd name="T19" fmla="*/ 1 h 15"/>
                    <a:gd name="T20" fmla="*/ 1 w 30"/>
                    <a:gd name="T21" fmla="*/ 1 h 15"/>
                    <a:gd name="T22" fmla="*/ 1 w 30"/>
                    <a:gd name="T23" fmla="*/ 1 h 15"/>
                    <a:gd name="T24" fmla="*/ 0 w 30"/>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
                      <a:moveTo>
                        <a:pt x="0" y="15"/>
                      </a:moveTo>
                      <a:lnTo>
                        <a:pt x="15" y="15"/>
                      </a:lnTo>
                      <a:lnTo>
                        <a:pt x="30" y="0"/>
                      </a:lnTo>
                      <a:lnTo>
                        <a:pt x="30" y="15"/>
                      </a:lnTo>
                      <a:lnTo>
                        <a:pt x="15" y="15"/>
                      </a:lnTo>
                      <a:lnTo>
                        <a:pt x="0" y="15"/>
                      </a:lnTo>
                      <a:close/>
                    </a:path>
                  </a:pathLst>
                </a:custGeom>
                <a:solidFill>
                  <a:srgbClr val="FFBFBF"/>
                </a:solidFill>
                <a:ln w="9525">
                  <a:solidFill>
                    <a:srgbClr val="000000"/>
                  </a:solidFill>
                  <a:prstDash val="solid"/>
                  <a:round/>
                  <a:headEnd/>
                  <a:tailEnd/>
                </a:ln>
              </p:spPr>
              <p:txBody>
                <a:bodyPr/>
                <a:lstStyle/>
                <a:p>
                  <a:endParaRPr lang="en-US"/>
                </a:p>
              </p:txBody>
            </p:sp>
            <p:sp>
              <p:nvSpPr>
                <p:cNvPr id="75868" name="Freeform 22"/>
                <p:cNvSpPr>
                  <a:spLocks/>
                </p:cNvSpPr>
                <p:nvPr/>
              </p:nvSpPr>
              <p:spPr bwMode="auto">
                <a:xfrm>
                  <a:off x="2778" y="2294"/>
                  <a:ext cx="77" cy="53"/>
                </a:xfrm>
                <a:custGeom>
                  <a:avLst/>
                  <a:gdLst>
                    <a:gd name="T0" fmla="*/ 0 w 104"/>
                    <a:gd name="T1" fmla="*/ 1 h 74"/>
                    <a:gd name="T2" fmla="*/ 1 w 104"/>
                    <a:gd name="T3" fmla="*/ 1 h 74"/>
                    <a:gd name="T4" fmla="*/ 1 w 104"/>
                    <a:gd name="T5" fmla="*/ 1 h 74"/>
                    <a:gd name="T6" fmla="*/ 1 w 104"/>
                    <a:gd name="T7" fmla="*/ 1 h 74"/>
                    <a:gd name="T8" fmla="*/ 1 w 104"/>
                    <a:gd name="T9" fmla="*/ 1 h 74"/>
                    <a:gd name="T10" fmla="*/ 1 w 104"/>
                    <a:gd name="T11" fmla="*/ 1 h 74"/>
                    <a:gd name="T12" fmla="*/ 1 w 104"/>
                    <a:gd name="T13" fmla="*/ 0 h 74"/>
                    <a:gd name="T14" fmla="*/ 1 w 104"/>
                    <a:gd name="T15" fmla="*/ 0 h 74"/>
                    <a:gd name="T16" fmla="*/ 1 w 104"/>
                    <a:gd name="T17" fmla="*/ 0 h 74"/>
                    <a:gd name="T18" fmla="*/ 1 w 104"/>
                    <a:gd name="T19" fmla="*/ 0 h 74"/>
                    <a:gd name="T20" fmla="*/ 1 w 104"/>
                    <a:gd name="T21" fmla="*/ 0 h 74"/>
                    <a:gd name="T22" fmla="*/ 1 w 104"/>
                    <a:gd name="T23" fmla="*/ 0 h 74"/>
                    <a:gd name="T24" fmla="*/ 1 w 104"/>
                    <a:gd name="T25" fmla="*/ 0 h 74"/>
                    <a:gd name="T26" fmla="*/ 1 w 104"/>
                    <a:gd name="T27" fmla="*/ 0 h 74"/>
                    <a:gd name="T28" fmla="*/ 1 w 104"/>
                    <a:gd name="T29" fmla="*/ 1 h 74"/>
                    <a:gd name="T30" fmla="*/ 1 w 104"/>
                    <a:gd name="T31" fmla="*/ 1 h 74"/>
                    <a:gd name="T32" fmla="*/ 1 w 104"/>
                    <a:gd name="T33" fmla="*/ 1 h 74"/>
                    <a:gd name="T34" fmla="*/ 1 w 104"/>
                    <a:gd name="T35" fmla="*/ 1 h 74"/>
                    <a:gd name="T36" fmla="*/ 1 w 104"/>
                    <a:gd name="T37" fmla="*/ 1 h 74"/>
                    <a:gd name="T38" fmla="*/ 1 w 104"/>
                    <a:gd name="T39" fmla="*/ 1 h 74"/>
                    <a:gd name="T40" fmla="*/ 1 w 104"/>
                    <a:gd name="T41" fmla="*/ 1 h 74"/>
                    <a:gd name="T42" fmla="*/ 1 w 104"/>
                    <a:gd name="T43" fmla="*/ 1 h 74"/>
                    <a:gd name="T44" fmla="*/ 1 w 104"/>
                    <a:gd name="T45" fmla="*/ 1 h 74"/>
                    <a:gd name="T46" fmla="*/ 1 w 104"/>
                    <a:gd name="T47" fmla="*/ 1 h 74"/>
                    <a:gd name="T48" fmla="*/ 1 w 104"/>
                    <a:gd name="T49" fmla="*/ 1 h 74"/>
                    <a:gd name="T50" fmla="*/ 1 w 104"/>
                    <a:gd name="T51" fmla="*/ 1 h 74"/>
                    <a:gd name="T52" fmla="*/ 1 w 104"/>
                    <a:gd name="T53" fmla="*/ 1 h 74"/>
                    <a:gd name="T54" fmla="*/ 1 w 104"/>
                    <a:gd name="T55" fmla="*/ 1 h 74"/>
                    <a:gd name="T56" fmla="*/ 1 w 104"/>
                    <a:gd name="T57" fmla="*/ 1 h 74"/>
                    <a:gd name="T58" fmla="*/ 1 w 104"/>
                    <a:gd name="T59" fmla="*/ 1 h 74"/>
                    <a:gd name="T60" fmla="*/ 1 w 104"/>
                    <a:gd name="T61" fmla="*/ 1 h 74"/>
                    <a:gd name="T62" fmla="*/ 1 w 104"/>
                    <a:gd name="T63" fmla="*/ 1 h 74"/>
                    <a:gd name="T64" fmla="*/ 1 w 104"/>
                    <a:gd name="T65" fmla="*/ 1 h 74"/>
                    <a:gd name="T66" fmla="*/ 1 w 104"/>
                    <a:gd name="T67" fmla="*/ 1 h 74"/>
                    <a:gd name="T68" fmla="*/ 1 w 104"/>
                    <a:gd name="T69" fmla="*/ 1 h 74"/>
                    <a:gd name="T70" fmla="*/ 1 w 104"/>
                    <a:gd name="T71" fmla="*/ 1 h 74"/>
                    <a:gd name="T72" fmla="*/ 1 w 104"/>
                    <a:gd name="T73" fmla="*/ 1 h 74"/>
                    <a:gd name="T74" fmla="*/ 1 w 104"/>
                    <a:gd name="T75" fmla="*/ 1 h 74"/>
                    <a:gd name="T76" fmla="*/ 1 w 104"/>
                    <a:gd name="T77" fmla="*/ 1 h 74"/>
                    <a:gd name="T78" fmla="*/ 1 w 104"/>
                    <a:gd name="T79" fmla="*/ 1 h 74"/>
                    <a:gd name="T80" fmla="*/ 1 w 104"/>
                    <a:gd name="T81" fmla="*/ 1 h 74"/>
                    <a:gd name="T82" fmla="*/ 1 w 104"/>
                    <a:gd name="T83" fmla="*/ 1 h 74"/>
                    <a:gd name="T84" fmla="*/ 1 w 104"/>
                    <a:gd name="T85" fmla="*/ 1 h 74"/>
                    <a:gd name="T86" fmla="*/ 1 w 104"/>
                    <a:gd name="T87" fmla="*/ 1 h 74"/>
                    <a:gd name="T88" fmla="*/ 1 w 104"/>
                    <a:gd name="T89" fmla="*/ 1 h 74"/>
                    <a:gd name="T90" fmla="*/ 1 w 104"/>
                    <a:gd name="T91" fmla="*/ 1 h 74"/>
                    <a:gd name="T92" fmla="*/ 1 w 104"/>
                    <a:gd name="T93" fmla="*/ 1 h 74"/>
                    <a:gd name="T94" fmla="*/ 1 w 104"/>
                    <a:gd name="T95" fmla="*/ 1 h 74"/>
                    <a:gd name="T96" fmla="*/ 1 w 104"/>
                    <a:gd name="T97" fmla="*/ 1 h 74"/>
                    <a:gd name="T98" fmla="*/ 1 w 104"/>
                    <a:gd name="T99" fmla="*/ 1 h 74"/>
                    <a:gd name="T100" fmla="*/ 0 w 104"/>
                    <a:gd name="T101" fmla="*/ 1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74">
                      <a:moveTo>
                        <a:pt x="0" y="30"/>
                      </a:moveTo>
                      <a:lnTo>
                        <a:pt x="15" y="30"/>
                      </a:lnTo>
                      <a:lnTo>
                        <a:pt x="29" y="30"/>
                      </a:lnTo>
                      <a:lnTo>
                        <a:pt x="44" y="30"/>
                      </a:lnTo>
                      <a:lnTo>
                        <a:pt x="44" y="15"/>
                      </a:lnTo>
                      <a:lnTo>
                        <a:pt x="59" y="0"/>
                      </a:lnTo>
                      <a:lnTo>
                        <a:pt x="74" y="0"/>
                      </a:lnTo>
                      <a:lnTo>
                        <a:pt x="89" y="0"/>
                      </a:lnTo>
                      <a:lnTo>
                        <a:pt x="104" y="0"/>
                      </a:lnTo>
                      <a:lnTo>
                        <a:pt x="104" y="15"/>
                      </a:lnTo>
                      <a:lnTo>
                        <a:pt x="89" y="15"/>
                      </a:lnTo>
                      <a:lnTo>
                        <a:pt x="104" y="15"/>
                      </a:lnTo>
                      <a:lnTo>
                        <a:pt x="104" y="30"/>
                      </a:lnTo>
                      <a:lnTo>
                        <a:pt x="89" y="30"/>
                      </a:lnTo>
                      <a:lnTo>
                        <a:pt x="104" y="30"/>
                      </a:lnTo>
                      <a:lnTo>
                        <a:pt x="104" y="45"/>
                      </a:lnTo>
                      <a:lnTo>
                        <a:pt x="104" y="59"/>
                      </a:lnTo>
                      <a:lnTo>
                        <a:pt x="89" y="59"/>
                      </a:lnTo>
                      <a:lnTo>
                        <a:pt x="74" y="59"/>
                      </a:lnTo>
                      <a:lnTo>
                        <a:pt x="59" y="59"/>
                      </a:lnTo>
                      <a:lnTo>
                        <a:pt x="44" y="59"/>
                      </a:lnTo>
                      <a:lnTo>
                        <a:pt x="29" y="59"/>
                      </a:lnTo>
                      <a:lnTo>
                        <a:pt x="29" y="74"/>
                      </a:lnTo>
                      <a:lnTo>
                        <a:pt x="15" y="74"/>
                      </a:lnTo>
                      <a:lnTo>
                        <a:pt x="0" y="30"/>
                      </a:lnTo>
                      <a:close/>
                    </a:path>
                  </a:pathLst>
                </a:custGeom>
                <a:solidFill>
                  <a:srgbClr val="FFBFBF"/>
                </a:solidFill>
                <a:ln w="9525">
                  <a:solidFill>
                    <a:srgbClr val="000000"/>
                  </a:solidFill>
                  <a:prstDash val="solid"/>
                  <a:round/>
                  <a:headEnd/>
                  <a:tailEnd/>
                </a:ln>
              </p:spPr>
              <p:txBody>
                <a:bodyPr/>
                <a:lstStyle/>
                <a:p>
                  <a:endParaRPr lang="en-US"/>
                </a:p>
              </p:txBody>
            </p:sp>
            <p:sp>
              <p:nvSpPr>
                <p:cNvPr id="75869" name="Freeform 23"/>
                <p:cNvSpPr>
                  <a:spLocks/>
                </p:cNvSpPr>
                <p:nvPr/>
              </p:nvSpPr>
              <p:spPr bwMode="auto">
                <a:xfrm>
                  <a:off x="2713" y="2196"/>
                  <a:ext cx="22" cy="87"/>
                </a:xfrm>
                <a:custGeom>
                  <a:avLst/>
                  <a:gdLst>
                    <a:gd name="T0" fmla="*/ 1 w 30"/>
                    <a:gd name="T1" fmla="*/ 0 h 118"/>
                    <a:gd name="T2" fmla="*/ 0 w 30"/>
                    <a:gd name="T3" fmla="*/ 0 h 118"/>
                    <a:gd name="T4" fmla="*/ 0 w 30"/>
                    <a:gd name="T5" fmla="*/ 1 h 118"/>
                    <a:gd name="T6" fmla="*/ 0 w 30"/>
                    <a:gd name="T7" fmla="*/ 1 h 118"/>
                    <a:gd name="T8" fmla="*/ 0 w 30"/>
                    <a:gd name="T9" fmla="*/ 1 h 118"/>
                    <a:gd name="T10" fmla="*/ 0 w 30"/>
                    <a:gd name="T11" fmla="*/ 1 h 118"/>
                    <a:gd name="T12" fmla="*/ 1 w 30"/>
                    <a:gd name="T13" fmla="*/ 1 h 118"/>
                    <a:gd name="T14" fmla="*/ 1 w 30"/>
                    <a:gd name="T15" fmla="*/ 1 h 118"/>
                    <a:gd name="T16" fmla="*/ 1 w 30"/>
                    <a:gd name="T17" fmla="*/ 1 h 118"/>
                    <a:gd name="T18" fmla="*/ 1 w 30"/>
                    <a:gd name="T19" fmla="*/ 1 h 118"/>
                    <a:gd name="T20" fmla="*/ 0 w 30"/>
                    <a:gd name="T21" fmla="*/ 1 h 118"/>
                    <a:gd name="T22" fmla="*/ 1 w 30"/>
                    <a:gd name="T23" fmla="*/ 1 h 118"/>
                    <a:gd name="T24" fmla="*/ 1 w 30"/>
                    <a:gd name="T25" fmla="*/ 1 h 118"/>
                    <a:gd name="T26" fmla="*/ 1 w 30"/>
                    <a:gd name="T27" fmla="*/ 1 h 118"/>
                    <a:gd name="T28" fmla="*/ 1 w 30"/>
                    <a:gd name="T29" fmla="*/ 1 h 118"/>
                    <a:gd name="T30" fmla="*/ 1 w 30"/>
                    <a:gd name="T31" fmla="*/ 1 h 118"/>
                    <a:gd name="T32" fmla="*/ 1 w 30"/>
                    <a:gd name="T33" fmla="*/ 1 h 118"/>
                    <a:gd name="T34" fmla="*/ 1 w 30"/>
                    <a:gd name="T35" fmla="*/ 1 h 118"/>
                    <a:gd name="T36" fmla="*/ 1 w 30"/>
                    <a:gd name="T37" fmla="*/ 1 h 118"/>
                    <a:gd name="T38" fmla="*/ 1 w 30"/>
                    <a:gd name="T39" fmla="*/ 1 h 118"/>
                    <a:gd name="T40" fmla="*/ 1 w 30"/>
                    <a:gd name="T41" fmla="*/ 1 h 118"/>
                    <a:gd name="T42" fmla="*/ 1 w 30"/>
                    <a:gd name="T43" fmla="*/ 1 h 118"/>
                    <a:gd name="T44" fmla="*/ 1 w 30"/>
                    <a:gd name="T45" fmla="*/ 1 h 118"/>
                    <a:gd name="T46" fmla="*/ 1 w 30"/>
                    <a:gd name="T47" fmla="*/ 0 h 118"/>
                    <a:gd name="T48" fmla="*/ 1 w 30"/>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 h="118">
                      <a:moveTo>
                        <a:pt x="15" y="0"/>
                      </a:moveTo>
                      <a:lnTo>
                        <a:pt x="0" y="0"/>
                      </a:lnTo>
                      <a:lnTo>
                        <a:pt x="0" y="15"/>
                      </a:lnTo>
                      <a:lnTo>
                        <a:pt x="0" y="30"/>
                      </a:lnTo>
                      <a:lnTo>
                        <a:pt x="15" y="30"/>
                      </a:lnTo>
                      <a:lnTo>
                        <a:pt x="15" y="45"/>
                      </a:lnTo>
                      <a:lnTo>
                        <a:pt x="0" y="59"/>
                      </a:lnTo>
                      <a:lnTo>
                        <a:pt x="15" y="118"/>
                      </a:lnTo>
                      <a:lnTo>
                        <a:pt x="15" y="89"/>
                      </a:lnTo>
                      <a:lnTo>
                        <a:pt x="30" y="74"/>
                      </a:lnTo>
                      <a:lnTo>
                        <a:pt x="30" y="59"/>
                      </a:lnTo>
                      <a:lnTo>
                        <a:pt x="30" y="45"/>
                      </a:lnTo>
                      <a:lnTo>
                        <a:pt x="30" y="30"/>
                      </a:lnTo>
                      <a:lnTo>
                        <a:pt x="15" y="30"/>
                      </a:lnTo>
                      <a:lnTo>
                        <a:pt x="15" y="15"/>
                      </a:lnTo>
                      <a:lnTo>
                        <a:pt x="15" y="0"/>
                      </a:lnTo>
                      <a:close/>
                    </a:path>
                  </a:pathLst>
                </a:custGeom>
                <a:solidFill>
                  <a:srgbClr val="00007F"/>
                </a:solidFill>
                <a:ln w="9525">
                  <a:solidFill>
                    <a:srgbClr val="000000"/>
                  </a:solidFill>
                  <a:prstDash val="solid"/>
                  <a:round/>
                  <a:headEnd/>
                  <a:tailEnd/>
                </a:ln>
              </p:spPr>
              <p:txBody>
                <a:bodyPr/>
                <a:lstStyle/>
                <a:p>
                  <a:endParaRPr lang="en-US"/>
                </a:p>
              </p:txBody>
            </p:sp>
            <p:sp>
              <p:nvSpPr>
                <p:cNvPr id="75870" name="Freeform 24"/>
                <p:cNvSpPr>
                  <a:spLocks/>
                </p:cNvSpPr>
                <p:nvPr/>
              </p:nvSpPr>
              <p:spPr bwMode="auto">
                <a:xfrm>
                  <a:off x="2660" y="2143"/>
                  <a:ext cx="64" cy="86"/>
                </a:xfrm>
                <a:custGeom>
                  <a:avLst/>
                  <a:gdLst>
                    <a:gd name="T0" fmla="*/ 1 w 89"/>
                    <a:gd name="T1" fmla="*/ 0 h 119"/>
                    <a:gd name="T2" fmla="*/ 0 w 89"/>
                    <a:gd name="T3" fmla="*/ 1 h 119"/>
                    <a:gd name="T4" fmla="*/ 1 w 89"/>
                    <a:gd name="T5" fmla="*/ 1 h 119"/>
                    <a:gd name="T6" fmla="*/ 1 w 89"/>
                    <a:gd name="T7" fmla="*/ 1 h 119"/>
                    <a:gd name="T8" fmla="*/ 1 w 89"/>
                    <a:gd name="T9" fmla="*/ 1 h 119"/>
                    <a:gd name="T10" fmla="*/ 1 w 89"/>
                    <a:gd name="T11" fmla="*/ 1 h 119"/>
                    <a:gd name="T12" fmla="*/ 1 w 89"/>
                    <a:gd name="T13" fmla="*/ 1 h 119"/>
                    <a:gd name="T14" fmla="*/ 1 w 89"/>
                    <a:gd name="T15" fmla="*/ 1 h 119"/>
                    <a:gd name="T16" fmla="*/ 1 w 89"/>
                    <a:gd name="T17" fmla="*/ 1 h 119"/>
                    <a:gd name="T18" fmla="*/ 1 w 89"/>
                    <a:gd name="T19" fmla="*/ 1 h 119"/>
                    <a:gd name="T20" fmla="*/ 1 w 89"/>
                    <a:gd name="T21" fmla="*/ 1 h 119"/>
                    <a:gd name="T22" fmla="*/ 1 w 89"/>
                    <a:gd name="T23" fmla="*/ 1 h 119"/>
                    <a:gd name="T24" fmla="*/ 1 w 89"/>
                    <a:gd name="T25" fmla="*/ 1 h 119"/>
                    <a:gd name="T26" fmla="*/ 1 w 89"/>
                    <a:gd name="T27" fmla="*/ 1 h 119"/>
                    <a:gd name="T28" fmla="*/ 1 w 89"/>
                    <a:gd name="T29" fmla="*/ 1 h 119"/>
                    <a:gd name="T30" fmla="*/ 1 w 8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19">
                      <a:moveTo>
                        <a:pt x="15" y="0"/>
                      </a:moveTo>
                      <a:lnTo>
                        <a:pt x="0" y="30"/>
                      </a:lnTo>
                      <a:lnTo>
                        <a:pt x="15" y="30"/>
                      </a:lnTo>
                      <a:lnTo>
                        <a:pt x="45" y="45"/>
                      </a:lnTo>
                      <a:lnTo>
                        <a:pt x="59" y="74"/>
                      </a:lnTo>
                      <a:lnTo>
                        <a:pt x="59" y="89"/>
                      </a:lnTo>
                      <a:lnTo>
                        <a:pt x="74" y="119"/>
                      </a:lnTo>
                      <a:lnTo>
                        <a:pt x="74" y="104"/>
                      </a:lnTo>
                      <a:lnTo>
                        <a:pt x="74" y="89"/>
                      </a:lnTo>
                      <a:lnTo>
                        <a:pt x="89" y="74"/>
                      </a:lnTo>
                      <a:lnTo>
                        <a:pt x="74" y="59"/>
                      </a:lnTo>
                      <a:lnTo>
                        <a:pt x="59" y="45"/>
                      </a:lnTo>
                      <a:lnTo>
                        <a:pt x="45" y="30"/>
                      </a:lnTo>
                      <a:lnTo>
                        <a:pt x="15" y="0"/>
                      </a:lnTo>
                      <a:close/>
                    </a:path>
                  </a:pathLst>
                </a:custGeom>
                <a:solidFill>
                  <a:srgbClr val="DFFFFF"/>
                </a:solidFill>
                <a:ln w="9525">
                  <a:solidFill>
                    <a:srgbClr val="000000"/>
                  </a:solidFill>
                  <a:prstDash val="solid"/>
                  <a:round/>
                  <a:headEnd/>
                  <a:tailEnd/>
                </a:ln>
              </p:spPr>
              <p:txBody>
                <a:bodyPr/>
                <a:lstStyle/>
                <a:p>
                  <a:endParaRPr lang="en-US"/>
                </a:p>
              </p:txBody>
            </p:sp>
            <p:sp>
              <p:nvSpPr>
                <p:cNvPr id="75871" name="Freeform 25"/>
                <p:cNvSpPr>
                  <a:spLocks/>
                </p:cNvSpPr>
                <p:nvPr/>
              </p:nvSpPr>
              <p:spPr bwMode="auto">
                <a:xfrm>
                  <a:off x="2671" y="2068"/>
                  <a:ext cx="118" cy="128"/>
                </a:xfrm>
                <a:custGeom>
                  <a:avLst/>
                  <a:gdLst>
                    <a:gd name="T0" fmla="*/ 1 w 164"/>
                    <a:gd name="T1" fmla="*/ 1 h 177"/>
                    <a:gd name="T2" fmla="*/ 1 w 164"/>
                    <a:gd name="T3" fmla="*/ 0 h 177"/>
                    <a:gd name="T4" fmla="*/ 1 w 164"/>
                    <a:gd name="T5" fmla="*/ 0 h 177"/>
                    <a:gd name="T6" fmla="*/ 1 w 164"/>
                    <a:gd name="T7" fmla="*/ 0 h 177"/>
                    <a:gd name="T8" fmla="*/ 1 w 164"/>
                    <a:gd name="T9" fmla="*/ 0 h 177"/>
                    <a:gd name="T10" fmla="*/ 1 w 164"/>
                    <a:gd name="T11" fmla="*/ 0 h 177"/>
                    <a:gd name="T12" fmla="*/ 1 w 164"/>
                    <a:gd name="T13" fmla="*/ 0 h 177"/>
                    <a:gd name="T14" fmla="*/ 1 w 164"/>
                    <a:gd name="T15" fmla="*/ 1 h 177"/>
                    <a:gd name="T16" fmla="*/ 1 w 164"/>
                    <a:gd name="T17" fmla="*/ 1 h 177"/>
                    <a:gd name="T18" fmla="*/ 0 w 164"/>
                    <a:gd name="T19" fmla="*/ 1 h 177"/>
                    <a:gd name="T20" fmla="*/ 0 w 164"/>
                    <a:gd name="T21" fmla="*/ 1 h 177"/>
                    <a:gd name="T22" fmla="*/ 0 w 164"/>
                    <a:gd name="T23" fmla="*/ 1 h 177"/>
                    <a:gd name="T24" fmla="*/ 0 w 164"/>
                    <a:gd name="T25" fmla="*/ 1 h 177"/>
                    <a:gd name="T26" fmla="*/ 0 w 164"/>
                    <a:gd name="T27" fmla="*/ 1 h 177"/>
                    <a:gd name="T28" fmla="*/ 0 w 164"/>
                    <a:gd name="T29" fmla="*/ 1 h 177"/>
                    <a:gd name="T30" fmla="*/ 0 w 164"/>
                    <a:gd name="T31" fmla="*/ 1 h 177"/>
                    <a:gd name="T32" fmla="*/ 0 w 164"/>
                    <a:gd name="T33" fmla="*/ 1 h 177"/>
                    <a:gd name="T34" fmla="*/ 1 w 164"/>
                    <a:gd name="T35" fmla="*/ 1 h 177"/>
                    <a:gd name="T36" fmla="*/ 1 w 164"/>
                    <a:gd name="T37" fmla="*/ 1 h 177"/>
                    <a:gd name="T38" fmla="*/ 1 w 164"/>
                    <a:gd name="T39" fmla="*/ 1 h 177"/>
                    <a:gd name="T40" fmla="*/ 1 w 164"/>
                    <a:gd name="T41" fmla="*/ 1 h 177"/>
                    <a:gd name="T42" fmla="*/ 1 w 164"/>
                    <a:gd name="T43" fmla="*/ 1 h 177"/>
                    <a:gd name="T44" fmla="*/ 1 w 164"/>
                    <a:gd name="T45" fmla="*/ 1 h 177"/>
                    <a:gd name="T46" fmla="*/ 1 w 164"/>
                    <a:gd name="T47" fmla="*/ 1 h 177"/>
                    <a:gd name="T48" fmla="*/ 1 w 164"/>
                    <a:gd name="T49" fmla="*/ 1 h 177"/>
                    <a:gd name="T50" fmla="*/ 1 w 164"/>
                    <a:gd name="T51" fmla="*/ 1 h 177"/>
                    <a:gd name="T52" fmla="*/ 1 w 164"/>
                    <a:gd name="T53" fmla="*/ 1 h 177"/>
                    <a:gd name="T54" fmla="*/ 1 w 164"/>
                    <a:gd name="T55" fmla="*/ 1 h 177"/>
                    <a:gd name="T56" fmla="*/ 1 w 164"/>
                    <a:gd name="T57" fmla="*/ 1 h 177"/>
                    <a:gd name="T58" fmla="*/ 1 w 164"/>
                    <a:gd name="T59" fmla="*/ 1 h 177"/>
                    <a:gd name="T60" fmla="*/ 1 w 164"/>
                    <a:gd name="T61" fmla="*/ 1 h 177"/>
                    <a:gd name="T62" fmla="*/ 1 w 164"/>
                    <a:gd name="T63" fmla="*/ 1 h 177"/>
                    <a:gd name="T64" fmla="*/ 1 w 164"/>
                    <a:gd name="T65" fmla="*/ 1 h 177"/>
                    <a:gd name="T66" fmla="*/ 1 w 164"/>
                    <a:gd name="T67" fmla="*/ 1 h 177"/>
                    <a:gd name="T68" fmla="*/ 1 w 164"/>
                    <a:gd name="T69" fmla="*/ 1 h 177"/>
                    <a:gd name="T70" fmla="*/ 1 w 164"/>
                    <a:gd name="T71" fmla="*/ 1 h 177"/>
                    <a:gd name="T72" fmla="*/ 1 w 164"/>
                    <a:gd name="T73" fmla="*/ 1 h 177"/>
                    <a:gd name="T74" fmla="*/ 1 w 164"/>
                    <a:gd name="T75" fmla="*/ 1 h 177"/>
                    <a:gd name="T76" fmla="*/ 1 w 164"/>
                    <a:gd name="T77" fmla="*/ 1 h 177"/>
                    <a:gd name="T78" fmla="*/ 1 w 164"/>
                    <a:gd name="T79" fmla="*/ 1 h 177"/>
                    <a:gd name="T80" fmla="*/ 1 w 164"/>
                    <a:gd name="T81" fmla="*/ 1 h 177"/>
                    <a:gd name="T82" fmla="*/ 1 w 164"/>
                    <a:gd name="T83" fmla="*/ 1 h 177"/>
                    <a:gd name="T84" fmla="*/ 1 w 164"/>
                    <a:gd name="T85" fmla="*/ 1 h 177"/>
                    <a:gd name="T86" fmla="*/ 1 w 164"/>
                    <a:gd name="T87" fmla="*/ 1 h 177"/>
                    <a:gd name="T88" fmla="*/ 1 w 164"/>
                    <a:gd name="T89" fmla="*/ 1 h 177"/>
                    <a:gd name="T90" fmla="*/ 1 w 164"/>
                    <a:gd name="T91" fmla="*/ 1 h 177"/>
                    <a:gd name="T92" fmla="*/ 1 w 164"/>
                    <a:gd name="T93" fmla="*/ 1 h 177"/>
                    <a:gd name="T94" fmla="*/ 1 w 164"/>
                    <a:gd name="T95" fmla="*/ 1 h 177"/>
                    <a:gd name="T96" fmla="*/ 1 w 164"/>
                    <a:gd name="T97" fmla="*/ 1 h 177"/>
                    <a:gd name="T98" fmla="*/ 1 w 164"/>
                    <a:gd name="T99" fmla="*/ 1 h 177"/>
                    <a:gd name="T100" fmla="*/ 1 w 164"/>
                    <a:gd name="T101" fmla="*/ 1 h 177"/>
                    <a:gd name="T102" fmla="*/ 1 w 164"/>
                    <a:gd name="T103" fmla="*/ 1 h 177"/>
                    <a:gd name="T104" fmla="*/ 1 w 164"/>
                    <a:gd name="T105" fmla="*/ 1 h 177"/>
                    <a:gd name="T106" fmla="*/ 1 w 164"/>
                    <a:gd name="T107" fmla="*/ 1 h 177"/>
                    <a:gd name="T108" fmla="*/ 1 w 164"/>
                    <a:gd name="T109" fmla="*/ 1 h 177"/>
                    <a:gd name="T110" fmla="*/ 1 w 164"/>
                    <a:gd name="T111" fmla="*/ 1 h 177"/>
                    <a:gd name="T112" fmla="*/ 1 w 164"/>
                    <a:gd name="T113" fmla="*/ 1 h 177"/>
                    <a:gd name="T114" fmla="*/ 1 w 164"/>
                    <a:gd name="T115" fmla="*/ 1 h 177"/>
                    <a:gd name="T116" fmla="*/ 1 w 164"/>
                    <a:gd name="T117" fmla="*/ 1 h 177"/>
                    <a:gd name="T118" fmla="*/ 1 w 164"/>
                    <a:gd name="T119" fmla="*/ 1 h 177"/>
                    <a:gd name="T120" fmla="*/ 1 w 164"/>
                    <a:gd name="T121" fmla="*/ 1 h 177"/>
                    <a:gd name="T122" fmla="*/ 1 w 164"/>
                    <a:gd name="T123" fmla="*/ 1 h 1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4" h="177">
                      <a:moveTo>
                        <a:pt x="119" y="15"/>
                      </a:moveTo>
                      <a:lnTo>
                        <a:pt x="104" y="0"/>
                      </a:lnTo>
                      <a:lnTo>
                        <a:pt x="89" y="0"/>
                      </a:lnTo>
                      <a:lnTo>
                        <a:pt x="74" y="0"/>
                      </a:lnTo>
                      <a:lnTo>
                        <a:pt x="59" y="0"/>
                      </a:lnTo>
                      <a:lnTo>
                        <a:pt x="44" y="0"/>
                      </a:lnTo>
                      <a:lnTo>
                        <a:pt x="30" y="15"/>
                      </a:lnTo>
                      <a:lnTo>
                        <a:pt x="15" y="29"/>
                      </a:lnTo>
                      <a:lnTo>
                        <a:pt x="0" y="44"/>
                      </a:lnTo>
                      <a:lnTo>
                        <a:pt x="0" y="59"/>
                      </a:lnTo>
                      <a:lnTo>
                        <a:pt x="0" y="74"/>
                      </a:lnTo>
                      <a:lnTo>
                        <a:pt x="0" y="88"/>
                      </a:lnTo>
                      <a:lnTo>
                        <a:pt x="0" y="103"/>
                      </a:lnTo>
                      <a:lnTo>
                        <a:pt x="0" y="118"/>
                      </a:lnTo>
                      <a:lnTo>
                        <a:pt x="30" y="133"/>
                      </a:lnTo>
                      <a:lnTo>
                        <a:pt x="44" y="148"/>
                      </a:lnTo>
                      <a:lnTo>
                        <a:pt x="74" y="177"/>
                      </a:lnTo>
                      <a:lnTo>
                        <a:pt x="89" y="177"/>
                      </a:lnTo>
                      <a:lnTo>
                        <a:pt x="104" y="177"/>
                      </a:lnTo>
                      <a:lnTo>
                        <a:pt x="119" y="177"/>
                      </a:lnTo>
                      <a:lnTo>
                        <a:pt x="119" y="162"/>
                      </a:lnTo>
                      <a:lnTo>
                        <a:pt x="119" y="148"/>
                      </a:lnTo>
                      <a:lnTo>
                        <a:pt x="134" y="148"/>
                      </a:lnTo>
                      <a:lnTo>
                        <a:pt x="134" y="133"/>
                      </a:lnTo>
                      <a:lnTo>
                        <a:pt x="149" y="133"/>
                      </a:lnTo>
                      <a:lnTo>
                        <a:pt x="149" y="118"/>
                      </a:lnTo>
                      <a:lnTo>
                        <a:pt x="149" y="103"/>
                      </a:lnTo>
                      <a:lnTo>
                        <a:pt x="149" y="88"/>
                      </a:lnTo>
                      <a:lnTo>
                        <a:pt x="164" y="88"/>
                      </a:lnTo>
                      <a:lnTo>
                        <a:pt x="164" y="74"/>
                      </a:lnTo>
                      <a:lnTo>
                        <a:pt x="164" y="59"/>
                      </a:lnTo>
                      <a:lnTo>
                        <a:pt x="164" y="44"/>
                      </a:lnTo>
                      <a:lnTo>
                        <a:pt x="149" y="44"/>
                      </a:lnTo>
                      <a:lnTo>
                        <a:pt x="134" y="29"/>
                      </a:lnTo>
                      <a:lnTo>
                        <a:pt x="119" y="15"/>
                      </a:lnTo>
                      <a:close/>
                    </a:path>
                  </a:pathLst>
                </a:custGeom>
                <a:solidFill>
                  <a:srgbClr val="FFBFBF"/>
                </a:solidFill>
                <a:ln w="9525">
                  <a:solidFill>
                    <a:srgbClr val="000000"/>
                  </a:solidFill>
                  <a:prstDash val="solid"/>
                  <a:round/>
                  <a:headEnd/>
                  <a:tailEnd/>
                </a:ln>
              </p:spPr>
              <p:txBody>
                <a:bodyPr/>
                <a:lstStyle/>
                <a:p>
                  <a:endParaRPr lang="en-US"/>
                </a:p>
              </p:txBody>
            </p:sp>
            <p:sp>
              <p:nvSpPr>
                <p:cNvPr id="75872" name="Freeform 26"/>
                <p:cNvSpPr>
                  <a:spLocks/>
                </p:cNvSpPr>
                <p:nvPr/>
              </p:nvSpPr>
              <p:spPr bwMode="auto">
                <a:xfrm>
                  <a:off x="2789" y="2305"/>
                  <a:ext cx="11" cy="42"/>
                </a:xfrm>
                <a:custGeom>
                  <a:avLst/>
                  <a:gdLst>
                    <a:gd name="T0" fmla="*/ 0 w 14"/>
                    <a:gd name="T1" fmla="*/ 0 h 59"/>
                    <a:gd name="T2" fmla="*/ 2 w 14"/>
                    <a:gd name="T3" fmla="*/ 0 h 59"/>
                    <a:gd name="T4" fmla="*/ 2 w 14"/>
                    <a:gd name="T5" fmla="*/ 1 h 59"/>
                    <a:gd name="T6" fmla="*/ 2 w 14"/>
                    <a:gd name="T7" fmla="*/ 1 h 59"/>
                    <a:gd name="T8" fmla="*/ 0 w 14"/>
                    <a:gd name="T9" fmla="*/ 1 h 59"/>
                    <a:gd name="T10" fmla="*/ 0 w 14"/>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0" y="0"/>
                      </a:moveTo>
                      <a:lnTo>
                        <a:pt x="14" y="0"/>
                      </a:lnTo>
                      <a:lnTo>
                        <a:pt x="14" y="59"/>
                      </a:lnTo>
                      <a:lnTo>
                        <a:pt x="0" y="59"/>
                      </a:lnTo>
                      <a:lnTo>
                        <a:pt x="0" y="0"/>
                      </a:lnTo>
                      <a:close/>
                    </a:path>
                  </a:pathLst>
                </a:custGeom>
                <a:solidFill>
                  <a:srgbClr val="DFFFFF"/>
                </a:solidFill>
                <a:ln w="9525">
                  <a:solidFill>
                    <a:srgbClr val="000000"/>
                  </a:solidFill>
                  <a:prstDash val="solid"/>
                  <a:round/>
                  <a:headEnd/>
                  <a:tailEnd/>
                </a:ln>
              </p:spPr>
              <p:txBody>
                <a:bodyPr/>
                <a:lstStyle/>
                <a:p>
                  <a:endParaRPr lang="en-US"/>
                </a:p>
              </p:txBody>
            </p:sp>
            <p:sp>
              <p:nvSpPr>
                <p:cNvPr id="75873" name="Freeform 27"/>
                <p:cNvSpPr>
                  <a:spLocks/>
                </p:cNvSpPr>
                <p:nvPr/>
              </p:nvSpPr>
              <p:spPr bwMode="auto">
                <a:xfrm>
                  <a:off x="2551" y="2154"/>
                  <a:ext cx="238" cy="259"/>
                </a:xfrm>
                <a:custGeom>
                  <a:avLst/>
                  <a:gdLst>
                    <a:gd name="T0" fmla="*/ 1 w 328"/>
                    <a:gd name="T1" fmla="*/ 0 h 355"/>
                    <a:gd name="T2" fmla="*/ 1 w 328"/>
                    <a:gd name="T3" fmla="*/ 1 h 355"/>
                    <a:gd name="T4" fmla="*/ 1 w 328"/>
                    <a:gd name="T5" fmla="*/ 1 h 355"/>
                    <a:gd name="T6" fmla="*/ 1 w 328"/>
                    <a:gd name="T7" fmla="*/ 1 h 355"/>
                    <a:gd name="T8" fmla="*/ 1 w 328"/>
                    <a:gd name="T9" fmla="*/ 1 h 355"/>
                    <a:gd name="T10" fmla="*/ 1 w 328"/>
                    <a:gd name="T11" fmla="*/ 1 h 355"/>
                    <a:gd name="T12" fmla="*/ 1 w 328"/>
                    <a:gd name="T13" fmla="*/ 1 h 355"/>
                    <a:gd name="T14" fmla="*/ 1 w 328"/>
                    <a:gd name="T15" fmla="*/ 1 h 355"/>
                    <a:gd name="T16" fmla="*/ 1 w 328"/>
                    <a:gd name="T17" fmla="*/ 1 h 355"/>
                    <a:gd name="T18" fmla="*/ 1 w 328"/>
                    <a:gd name="T19" fmla="*/ 1 h 355"/>
                    <a:gd name="T20" fmla="*/ 1 w 328"/>
                    <a:gd name="T21" fmla="*/ 1 h 355"/>
                    <a:gd name="T22" fmla="*/ 0 w 328"/>
                    <a:gd name="T23" fmla="*/ 1 h 355"/>
                    <a:gd name="T24" fmla="*/ 1 w 328"/>
                    <a:gd name="T25" fmla="*/ 1 h 355"/>
                    <a:gd name="T26" fmla="*/ 1 w 328"/>
                    <a:gd name="T27" fmla="*/ 1 h 355"/>
                    <a:gd name="T28" fmla="*/ 1 w 328"/>
                    <a:gd name="T29" fmla="*/ 1 h 355"/>
                    <a:gd name="T30" fmla="*/ 1 w 328"/>
                    <a:gd name="T31" fmla="*/ 1 h 355"/>
                    <a:gd name="T32" fmla="*/ 1 w 328"/>
                    <a:gd name="T33" fmla="*/ 1 h 355"/>
                    <a:gd name="T34" fmla="*/ 1 w 328"/>
                    <a:gd name="T35" fmla="*/ 1 h 355"/>
                    <a:gd name="T36" fmla="*/ 1 w 328"/>
                    <a:gd name="T37" fmla="*/ 1 h 355"/>
                    <a:gd name="T38" fmla="*/ 1 w 328"/>
                    <a:gd name="T39" fmla="*/ 1 h 355"/>
                    <a:gd name="T40" fmla="*/ 1 w 328"/>
                    <a:gd name="T41" fmla="*/ 1 h 355"/>
                    <a:gd name="T42" fmla="*/ 1 w 328"/>
                    <a:gd name="T43" fmla="*/ 1 h 355"/>
                    <a:gd name="T44" fmla="*/ 1 w 328"/>
                    <a:gd name="T45" fmla="*/ 1 h 355"/>
                    <a:gd name="T46" fmla="*/ 1 w 328"/>
                    <a:gd name="T47" fmla="*/ 1 h 355"/>
                    <a:gd name="T48" fmla="*/ 1 w 328"/>
                    <a:gd name="T49" fmla="*/ 1 h 355"/>
                    <a:gd name="T50" fmla="*/ 1 w 328"/>
                    <a:gd name="T51" fmla="*/ 1 h 355"/>
                    <a:gd name="T52" fmla="*/ 1 w 328"/>
                    <a:gd name="T53" fmla="*/ 1 h 355"/>
                    <a:gd name="T54" fmla="*/ 1 w 328"/>
                    <a:gd name="T55" fmla="*/ 1 h 355"/>
                    <a:gd name="T56" fmla="*/ 1 w 328"/>
                    <a:gd name="T57" fmla="*/ 1 h 355"/>
                    <a:gd name="T58" fmla="*/ 1 w 328"/>
                    <a:gd name="T59" fmla="*/ 1 h 355"/>
                    <a:gd name="T60" fmla="*/ 1 w 328"/>
                    <a:gd name="T61" fmla="*/ 1 h 355"/>
                    <a:gd name="T62" fmla="*/ 1 w 328"/>
                    <a:gd name="T63" fmla="*/ 1 h 355"/>
                    <a:gd name="T64" fmla="*/ 1 w 328"/>
                    <a:gd name="T65" fmla="*/ 1 h 355"/>
                    <a:gd name="T66" fmla="*/ 1 w 328"/>
                    <a:gd name="T67" fmla="*/ 1 h 355"/>
                    <a:gd name="T68" fmla="*/ 1 w 328"/>
                    <a:gd name="T69" fmla="*/ 1 h 355"/>
                    <a:gd name="T70" fmla="*/ 1 w 328"/>
                    <a:gd name="T71" fmla="*/ 1 h 355"/>
                    <a:gd name="T72" fmla="*/ 1 w 328"/>
                    <a:gd name="T73" fmla="*/ 1 h 355"/>
                    <a:gd name="T74" fmla="*/ 1 w 328"/>
                    <a:gd name="T75" fmla="*/ 0 h 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355">
                      <a:moveTo>
                        <a:pt x="149" y="0"/>
                      </a:moveTo>
                      <a:lnTo>
                        <a:pt x="134" y="15"/>
                      </a:lnTo>
                      <a:lnTo>
                        <a:pt x="119" y="44"/>
                      </a:lnTo>
                      <a:lnTo>
                        <a:pt x="104" y="59"/>
                      </a:lnTo>
                      <a:lnTo>
                        <a:pt x="89" y="89"/>
                      </a:lnTo>
                      <a:lnTo>
                        <a:pt x="74" y="104"/>
                      </a:lnTo>
                      <a:lnTo>
                        <a:pt x="45" y="148"/>
                      </a:lnTo>
                      <a:lnTo>
                        <a:pt x="30" y="177"/>
                      </a:lnTo>
                      <a:lnTo>
                        <a:pt x="30" y="222"/>
                      </a:lnTo>
                      <a:lnTo>
                        <a:pt x="15" y="251"/>
                      </a:lnTo>
                      <a:lnTo>
                        <a:pt x="15" y="296"/>
                      </a:lnTo>
                      <a:lnTo>
                        <a:pt x="0" y="355"/>
                      </a:lnTo>
                      <a:lnTo>
                        <a:pt x="253" y="355"/>
                      </a:lnTo>
                      <a:lnTo>
                        <a:pt x="253" y="325"/>
                      </a:lnTo>
                      <a:lnTo>
                        <a:pt x="253" y="311"/>
                      </a:lnTo>
                      <a:lnTo>
                        <a:pt x="253" y="296"/>
                      </a:lnTo>
                      <a:lnTo>
                        <a:pt x="298" y="281"/>
                      </a:lnTo>
                      <a:lnTo>
                        <a:pt x="328" y="281"/>
                      </a:lnTo>
                      <a:lnTo>
                        <a:pt x="328" y="251"/>
                      </a:lnTo>
                      <a:lnTo>
                        <a:pt x="328" y="222"/>
                      </a:lnTo>
                      <a:lnTo>
                        <a:pt x="328" y="207"/>
                      </a:lnTo>
                      <a:lnTo>
                        <a:pt x="298" y="207"/>
                      </a:lnTo>
                      <a:lnTo>
                        <a:pt x="283" y="222"/>
                      </a:lnTo>
                      <a:lnTo>
                        <a:pt x="268" y="222"/>
                      </a:lnTo>
                      <a:lnTo>
                        <a:pt x="253" y="222"/>
                      </a:lnTo>
                      <a:lnTo>
                        <a:pt x="253" y="192"/>
                      </a:lnTo>
                      <a:lnTo>
                        <a:pt x="238" y="148"/>
                      </a:lnTo>
                      <a:lnTo>
                        <a:pt x="238" y="118"/>
                      </a:lnTo>
                      <a:lnTo>
                        <a:pt x="223" y="104"/>
                      </a:lnTo>
                      <a:lnTo>
                        <a:pt x="223" y="89"/>
                      </a:lnTo>
                      <a:lnTo>
                        <a:pt x="223" y="74"/>
                      </a:lnTo>
                      <a:lnTo>
                        <a:pt x="208" y="59"/>
                      </a:lnTo>
                      <a:lnTo>
                        <a:pt x="208" y="44"/>
                      </a:lnTo>
                      <a:lnTo>
                        <a:pt x="194" y="44"/>
                      </a:lnTo>
                      <a:lnTo>
                        <a:pt x="194" y="30"/>
                      </a:lnTo>
                      <a:lnTo>
                        <a:pt x="179" y="15"/>
                      </a:lnTo>
                      <a:lnTo>
                        <a:pt x="164" y="15"/>
                      </a:lnTo>
                      <a:lnTo>
                        <a:pt x="149" y="0"/>
                      </a:lnTo>
                      <a:close/>
                    </a:path>
                  </a:pathLst>
                </a:custGeom>
                <a:solidFill>
                  <a:srgbClr val="FFFFFF"/>
                </a:solidFill>
                <a:ln w="9525">
                  <a:solidFill>
                    <a:srgbClr val="000000"/>
                  </a:solidFill>
                  <a:prstDash val="solid"/>
                  <a:round/>
                  <a:headEnd/>
                  <a:tailEnd/>
                </a:ln>
              </p:spPr>
              <p:txBody>
                <a:bodyPr/>
                <a:lstStyle/>
                <a:p>
                  <a:endParaRPr lang="en-US"/>
                </a:p>
              </p:txBody>
            </p:sp>
            <p:sp>
              <p:nvSpPr>
                <p:cNvPr id="75874" name="Freeform 28"/>
                <p:cNvSpPr>
                  <a:spLocks/>
                </p:cNvSpPr>
                <p:nvPr/>
              </p:nvSpPr>
              <p:spPr bwMode="auto">
                <a:xfrm>
                  <a:off x="2671" y="2079"/>
                  <a:ext cx="64" cy="53"/>
                </a:xfrm>
                <a:custGeom>
                  <a:avLst/>
                  <a:gdLst>
                    <a:gd name="T0" fmla="*/ 1 w 89"/>
                    <a:gd name="T1" fmla="*/ 0 h 73"/>
                    <a:gd name="T2" fmla="*/ 1 w 89"/>
                    <a:gd name="T3" fmla="*/ 0 h 73"/>
                    <a:gd name="T4" fmla="*/ 1 w 89"/>
                    <a:gd name="T5" fmla="*/ 0 h 73"/>
                    <a:gd name="T6" fmla="*/ 1 w 89"/>
                    <a:gd name="T7" fmla="*/ 0 h 73"/>
                    <a:gd name="T8" fmla="*/ 1 w 89"/>
                    <a:gd name="T9" fmla="*/ 1 h 73"/>
                    <a:gd name="T10" fmla="*/ 1 w 89"/>
                    <a:gd name="T11" fmla="*/ 1 h 73"/>
                    <a:gd name="T12" fmla="*/ 1 w 89"/>
                    <a:gd name="T13" fmla="*/ 1 h 73"/>
                    <a:gd name="T14" fmla="*/ 1 w 89"/>
                    <a:gd name="T15" fmla="*/ 1 h 73"/>
                    <a:gd name="T16" fmla="*/ 1 w 89"/>
                    <a:gd name="T17" fmla="*/ 1 h 73"/>
                    <a:gd name="T18" fmla="*/ 1 w 89"/>
                    <a:gd name="T19" fmla="*/ 1 h 73"/>
                    <a:gd name="T20" fmla="*/ 1 w 89"/>
                    <a:gd name="T21" fmla="*/ 1 h 73"/>
                    <a:gd name="T22" fmla="*/ 1 w 89"/>
                    <a:gd name="T23" fmla="*/ 1 h 73"/>
                    <a:gd name="T24" fmla="*/ 1 w 89"/>
                    <a:gd name="T25" fmla="*/ 1 h 73"/>
                    <a:gd name="T26" fmla="*/ 1 w 89"/>
                    <a:gd name="T27" fmla="*/ 1 h 73"/>
                    <a:gd name="T28" fmla="*/ 1 w 89"/>
                    <a:gd name="T29" fmla="*/ 1 h 73"/>
                    <a:gd name="T30" fmla="*/ 1 w 89"/>
                    <a:gd name="T31" fmla="*/ 1 h 73"/>
                    <a:gd name="T32" fmla="*/ 1 w 89"/>
                    <a:gd name="T33" fmla="*/ 1 h 73"/>
                    <a:gd name="T34" fmla="*/ 1 w 89"/>
                    <a:gd name="T35" fmla="*/ 1 h 73"/>
                    <a:gd name="T36" fmla="*/ 1 w 89"/>
                    <a:gd name="T37" fmla="*/ 1 h 73"/>
                    <a:gd name="T38" fmla="*/ 1 w 89"/>
                    <a:gd name="T39" fmla="*/ 1 h 73"/>
                    <a:gd name="T40" fmla="*/ 1 w 89"/>
                    <a:gd name="T41" fmla="*/ 1 h 73"/>
                    <a:gd name="T42" fmla="*/ 1 w 89"/>
                    <a:gd name="T43" fmla="*/ 1 h 73"/>
                    <a:gd name="T44" fmla="*/ 1 w 89"/>
                    <a:gd name="T45" fmla="*/ 1 h 73"/>
                    <a:gd name="T46" fmla="*/ 1 w 89"/>
                    <a:gd name="T47" fmla="*/ 1 h 73"/>
                    <a:gd name="T48" fmla="*/ 1 w 89"/>
                    <a:gd name="T49" fmla="*/ 1 h 73"/>
                    <a:gd name="T50" fmla="*/ 1 w 89"/>
                    <a:gd name="T51" fmla="*/ 1 h 73"/>
                    <a:gd name="T52" fmla="*/ 1 w 89"/>
                    <a:gd name="T53" fmla="*/ 1 h 73"/>
                    <a:gd name="T54" fmla="*/ 1 w 89"/>
                    <a:gd name="T55" fmla="*/ 1 h 73"/>
                    <a:gd name="T56" fmla="*/ 1 w 89"/>
                    <a:gd name="T57" fmla="*/ 1 h 73"/>
                    <a:gd name="T58" fmla="*/ 0 w 89"/>
                    <a:gd name="T59" fmla="*/ 1 h 73"/>
                    <a:gd name="T60" fmla="*/ 0 w 89"/>
                    <a:gd name="T61" fmla="*/ 1 h 73"/>
                    <a:gd name="T62" fmla="*/ 0 w 89"/>
                    <a:gd name="T63" fmla="*/ 1 h 73"/>
                    <a:gd name="T64" fmla="*/ 0 w 89"/>
                    <a:gd name="T65" fmla="*/ 1 h 73"/>
                    <a:gd name="T66" fmla="*/ 0 w 89"/>
                    <a:gd name="T67" fmla="*/ 1 h 73"/>
                    <a:gd name="T68" fmla="*/ 0 w 89"/>
                    <a:gd name="T69" fmla="*/ 1 h 73"/>
                    <a:gd name="T70" fmla="*/ 0 w 89"/>
                    <a:gd name="T71" fmla="*/ 1 h 73"/>
                    <a:gd name="T72" fmla="*/ 0 w 89"/>
                    <a:gd name="T73" fmla="*/ 1 h 73"/>
                    <a:gd name="T74" fmla="*/ 0 w 89"/>
                    <a:gd name="T75" fmla="*/ 1 h 73"/>
                    <a:gd name="T76" fmla="*/ 1 w 89"/>
                    <a:gd name="T77" fmla="*/ 1 h 73"/>
                    <a:gd name="T78" fmla="*/ 1 w 89"/>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9" h="73">
                      <a:moveTo>
                        <a:pt x="15" y="0"/>
                      </a:moveTo>
                      <a:lnTo>
                        <a:pt x="30" y="0"/>
                      </a:lnTo>
                      <a:lnTo>
                        <a:pt x="30" y="14"/>
                      </a:lnTo>
                      <a:lnTo>
                        <a:pt x="44" y="14"/>
                      </a:lnTo>
                      <a:lnTo>
                        <a:pt x="59" y="14"/>
                      </a:lnTo>
                      <a:lnTo>
                        <a:pt x="74" y="29"/>
                      </a:lnTo>
                      <a:lnTo>
                        <a:pt x="89" y="29"/>
                      </a:lnTo>
                      <a:lnTo>
                        <a:pt x="89" y="44"/>
                      </a:lnTo>
                      <a:lnTo>
                        <a:pt x="89" y="59"/>
                      </a:lnTo>
                      <a:lnTo>
                        <a:pt x="89" y="73"/>
                      </a:lnTo>
                      <a:lnTo>
                        <a:pt x="74" y="59"/>
                      </a:lnTo>
                      <a:lnTo>
                        <a:pt x="74" y="44"/>
                      </a:lnTo>
                      <a:lnTo>
                        <a:pt x="59" y="44"/>
                      </a:lnTo>
                      <a:lnTo>
                        <a:pt x="44" y="44"/>
                      </a:lnTo>
                      <a:lnTo>
                        <a:pt x="44" y="59"/>
                      </a:lnTo>
                      <a:lnTo>
                        <a:pt x="30" y="59"/>
                      </a:lnTo>
                      <a:lnTo>
                        <a:pt x="30" y="73"/>
                      </a:lnTo>
                      <a:lnTo>
                        <a:pt x="15" y="73"/>
                      </a:lnTo>
                      <a:lnTo>
                        <a:pt x="0" y="73"/>
                      </a:lnTo>
                      <a:lnTo>
                        <a:pt x="0" y="59"/>
                      </a:lnTo>
                      <a:lnTo>
                        <a:pt x="0" y="44"/>
                      </a:lnTo>
                      <a:lnTo>
                        <a:pt x="0" y="29"/>
                      </a:lnTo>
                      <a:lnTo>
                        <a:pt x="0" y="14"/>
                      </a:lnTo>
                      <a:lnTo>
                        <a:pt x="15" y="14"/>
                      </a:lnTo>
                      <a:lnTo>
                        <a:pt x="15" y="0"/>
                      </a:lnTo>
                      <a:close/>
                    </a:path>
                  </a:pathLst>
                </a:custGeom>
                <a:solidFill>
                  <a:srgbClr val="3F1F00"/>
                </a:solidFill>
                <a:ln w="9525">
                  <a:solidFill>
                    <a:srgbClr val="000000"/>
                  </a:solidFill>
                  <a:prstDash val="solid"/>
                  <a:round/>
                  <a:headEnd/>
                  <a:tailEnd/>
                </a:ln>
              </p:spPr>
              <p:txBody>
                <a:bodyPr/>
                <a:lstStyle/>
                <a:p>
                  <a:endParaRPr lang="en-US"/>
                </a:p>
              </p:txBody>
            </p:sp>
            <p:sp>
              <p:nvSpPr>
                <p:cNvPr id="75875" name="Freeform 29"/>
                <p:cNvSpPr>
                  <a:spLocks/>
                </p:cNvSpPr>
                <p:nvPr/>
              </p:nvSpPr>
              <p:spPr bwMode="auto">
                <a:xfrm>
                  <a:off x="2702" y="2121"/>
                  <a:ext cx="109" cy="184"/>
                </a:xfrm>
                <a:custGeom>
                  <a:avLst/>
                  <a:gdLst>
                    <a:gd name="T0" fmla="*/ 0 w 149"/>
                    <a:gd name="T1" fmla="*/ 0 h 251"/>
                    <a:gd name="T2" fmla="*/ 1 w 149"/>
                    <a:gd name="T3" fmla="*/ 1 h 251"/>
                    <a:gd name="T4" fmla="*/ 1 w 149"/>
                    <a:gd name="T5" fmla="*/ 1 h 251"/>
                    <a:gd name="T6" fmla="*/ 1 w 149"/>
                    <a:gd name="T7" fmla="*/ 1 h 251"/>
                    <a:gd name="T8" fmla="*/ 1 w 149"/>
                    <a:gd name="T9" fmla="*/ 1 h 251"/>
                    <a:gd name="T10" fmla="*/ 1 w 149"/>
                    <a:gd name="T11" fmla="*/ 1 h 251"/>
                    <a:gd name="T12" fmla="*/ 1 w 149"/>
                    <a:gd name="T13" fmla="*/ 1 h 251"/>
                    <a:gd name="T14" fmla="*/ 1 w 149"/>
                    <a:gd name="T15" fmla="*/ 1 h 251"/>
                    <a:gd name="T16" fmla="*/ 1 w 149"/>
                    <a:gd name="T17" fmla="*/ 1 h 251"/>
                    <a:gd name="T18" fmla="*/ 1 w 149"/>
                    <a:gd name="T19" fmla="*/ 1 h 251"/>
                    <a:gd name="T20" fmla="*/ 1 w 149"/>
                    <a:gd name="T21" fmla="*/ 1 h 251"/>
                    <a:gd name="T22" fmla="*/ 1 w 149"/>
                    <a:gd name="T23" fmla="*/ 1 h 251"/>
                    <a:gd name="T24" fmla="*/ 1 w 149"/>
                    <a:gd name="T25" fmla="*/ 1 h 251"/>
                    <a:gd name="T26" fmla="*/ 1 w 149"/>
                    <a:gd name="T27" fmla="*/ 1 h 251"/>
                    <a:gd name="T28" fmla="*/ 1 w 149"/>
                    <a:gd name="T29" fmla="*/ 1 h 251"/>
                    <a:gd name="T30" fmla="*/ 1 w 149"/>
                    <a:gd name="T31" fmla="*/ 1 h 251"/>
                    <a:gd name="T32" fmla="*/ 1 w 149"/>
                    <a:gd name="T33" fmla="*/ 1 h 251"/>
                    <a:gd name="T34" fmla="*/ 1 w 149"/>
                    <a:gd name="T35" fmla="*/ 1 h 251"/>
                    <a:gd name="T36" fmla="*/ 1 w 149"/>
                    <a:gd name="T37" fmla="*/ 1 h 251"/>
                    <a:gd name="T38" fmla="*/ 1 w 149"/>
                    <a:gd name="T39" fmla="*/ 1 h 251"/>
                    <a:gd name="T40" fmla="*/ 1 w 149"/>
                    <a:gd name="T41" fmla="*/ 1 h 251"/>
                    <a:gd name="T42" fmla="*/ 1 w 149"/>
                    <a:gd name="T43" fmla="*/ 1 h 251"/>
                    <a:gd name="T44" fmla="*/ 1 w 149"/>
                    <a:gd name="T45" fmla="*/ 1 h 251"/>
                    <a:gd name="T46" fmla="*/ 1 w 149"/>
                    <a:gd name="T47" fmla="*/ 1 h 251"/>
                    <a:gd name="T48" fmla="*/ 1 w 149"/>
                    <a:gd name="T49" fmla="*/ 1 h 251"/>
                    <a:gd name="T50" fmla="*/ 1 w 149"/>
                    <a:gd name="T51" fmla="*/ 1 h 251"/>
                    <a:gd name="T52" fmla="*/ 1 w 149"/>
                    <a:gd name="T53" fmla="*/ 1 h 2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9" h="251">
                      <a:moveTo>
                        <a:pt x="0" y="0"/>
                      </a:moveTo>
                      <a:lnTo>
                        <a:pt x="15" y="14"/>
                      </a:lnTo>
                      <a:lnTo>
                        <a:pt x="15" y="29"/>
                      </a:lnTo>
                      <a:lnTo>
                        <a:pt x="15" y="59"/>
                      </a:lnTo>
                      <a:lnTo>
                        <a:pt x="15" y="74"/>
                      </a:lnTo>
                      <a:lnTo>
                        <a:pt x="30" y="88"/>
                      </a:lnTo>
                      <a:lnTo>
                        <a:pt x="30" y="118"/>
                      </a:lnTo>
                      <a:lnTo>
                        <a:pt x="45" y="133"/>
                      </a:lnTo>
                      <a:lnTo>
                        <a:pt x="45" y="148"/>
                      </a:lnTo>
                      <a:lnTo>
                        <a:pt x="60" y="162"/>
                      </a:lnTo>
                      <a:lnTo>
                        <a:pt x="60" y="177"/>
                      </a:lnTo>
                      <a:lnTo>
                        <a:pt x="60" y="192"/>
                      </a:lnTo>
                      <a:lnTo>
                        <a:pt x="60" y="207"/>
                      </a:lnTo>
                      <a:lnTo>
                        <a:pt x="75" y="221"/>
                      </a:lnTo>
                      <a:lnTo>
                        <a:pt x="75" y="236"/>
                      </a:lnTo>
                      <a:lnTo>
                        <a:pt x="75" y="251"/>
                      </a:lnTo>
                      <a:lnTo>
                        <a:pt x="90" y="251"/>
                      </a:lnTo>
                      <a:lnTo>
                        <a:pt x="105" y="251"/>
                      </a:lnTo>
                      <a:lnTo>
                        <a:pt x="105" y="236"/>
                      </a:lnTo>
                      <a:lnTo>
                        <a:pt x="120" y="236"/>
                      </a:lnTo>
                      <a:lnTo>
                        <a:pt x="134" y="236"/>
                      </a:lnTo>
                      <a:lnTo>
                        <a:pt x="149" y="2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76" name="Freeform 30"/>
                <p:cNvSpPr>
                  <a:spLocks/>
                </p:cNvSpPr>
                <p:nvPr/>
              </p:nvSpPr>
              <p:spPr bwMode="auto">
                <a:xfrm>
                  <a:off x="2735" y="2196"/>
                  <a:ext cx="10" cy="43"/>
                </a:xfrm>
                <a:custGeom>
                  <a:avLst/>
                  <a:gdLst>
                    <a:gd name="T0" fmla="*/ 0 w 15"/>
                    <a:gd name="T1" fmla="*/ 0 h 59"/>
                    <a:gd name="T2" fmla="*/ 0 w 15"/>
                    <a:gd name="T3" fmla="*/ 1 h 59"/>
                    <a:gd name="T4" fmla="*/ 1 w 15"/>
                    <a:gd name="T5" fmla="*/ 1 h 59"/>
                    <a:gd name="T6" fmla="*/ 1 w 15"/>
                    <a:gd name="T7" fmla="*/ 1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9">
                      <a:moveTo>
                        <a:pt x="0" y="0"/>
                      </a:moveTo>
                      <a:lnTo>
                        <a:pt x="0" y="15"/>
                      </a:lnTo>
                      <a:lnTo>
                        <a:pt x="15" y="30"/>
                      </a:lnTo>
                      <a:lnTo>
                        <a:pt x="15" y="5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77" name="Freeform 31"/>
                <p:cNvSpPr>
                  <a:spLocks/>
                </p:cNvSpPr>
                <p:nvPr/>
              </p:nvSpPr>
              <p:spPr bwMode="auto">
                <a:xfrm>
                  <a:off x="2671" y="2369"/>
                  <a:ext cx="64" cy="2"/>
                </a:xfrm>
                <a:custGeom>
                  <a:avLst/>
                  <a:gdLst>
                    <a:gd name="T0" fmla="*/ 1 w 89"/>
                    <a:gd name="T1" fmla="*/ 0 h 2"/>
                    <a:gd name="T2" fmla="*/ 1 w 89"/>
                    <a:gd name="T3" fmla="*/ 0 h 2"/>
                    <a:gd name="T4" fmla="*/ 1 w 89"/>
                    <a:gd name="T5" fmla="*/ 0 h 2"/>
                    <a:gd name="T6" fmla="*/ 0 w 89"/>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2">
                      <a:moveTo>
                        <a:pt x="89" y="0"/>
                      </a:moveTo>
                      <a:lnTo>
                        <a:pt x="74" y="0"/>
                      </a:lnTo>
                      <a:lnTo>
                        <a:pt x="30"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78" name="Freeform 32"/>
                <p:cNvSpPr>
                  <a:spLocks/>
                </p:cNvSpPr>
                <p:nvPr/>
              </p:nvSpPr>
              <p:spPr bwMode="auto">
                <a:xfrm>
                  <a:off x="2865" y="2013"/>
                  <a:ext cx="173" cy="389"/>
                </a:xfrm>
                <a:custGeom>
                  <a:avLst/>
                  <a:gdLst>
                    <a:gd name="T0" fmla="*/ 1 w 238"/>
                    <a:gd name="T1" fmla="*/ 1 h 532"/>
                    <a:gd name="T2" fmla="*/ 1 w 238"/>
                    <a:gd name="T3" fmla="*/ 1 h 532"/>
                    <a:gd name="T4" fmla="*/ 1 w 238"/>
                    <a:gd name="T5" fmla="*/ 1 h 532"/>
                    <a:gd name="T6" fmla="*/ 1 w 238"/>
                    <a:gd name="T7" fmla="*/ 1 h 532"/>
                    <a:gd name="T8" fmla="*/ 1 w 238"/>
                    <a:gd name="T9" fmla="*/ 1 h 532"/>
                    <a:gd name="T10" fmla="*/ 1 w 238"/>
                    <a:gd name="T11" fmla="*/ 1 h 532"/>
                    <a:gd name="T12" fmla="*/ 1 w 238"/>
                    <a:gd name="T13" fmla="*/ 1 h 532"/>
                    <a:gd name="T14" fmla="*/ 1 w 238"/>
                    <a:gd name="T15" fmla="*/ 1 h 532"/>
                    <a:gd name="T16" fmla="*/ 1 w 238"/>
                    <a:gd name="T17" fmla="*/ 1 h 532"/>
                    <a:gd name="T18" fmla="*/ 1 w 238"/>
                    <a:gd name="T19" fmla="*/ 1 h 532"/>
                    <a:gd name="T20" fmla="*/ 1 w 238"/>
                    <a:gd name="T21" fmla="*/ 1 h 532"/>
                    <a:gd name="T22" fmla="*/ 1 w 238"/>
                    <a:gd name="T23" fmla="*/ 1 h 532"/>
                    <a:gd name="T24" fmla="*/ 1 w 238"/>
                    <a:gd name="T25" fmla="*/ 1 h 532"/>
                    <a:gd name="T26" fmla="*/ 1 w 238"/>
                    <a:gd name="T27" fmla="*/ 1 h 532"/>
                    <a:gd name="T28" fmla="*/ 1 w 238"/>
                    <a:gd name="T29" fmla="*/ 1 h 532"/>
                    <a:gd name="T30" fmla="*/ 1 w 238"/>
                    <a:gd name="T31" fmla="*/ 1 h 532"/>
                    <a:gd name="T32" fmla="*/ 1 w 238"/>
                    <a:gd name="T33" fmla="*/ 1 h 532"/>
                    <a:gd name="T34" fmla="*/ 1 w 238"/>
                    <a:gd name="T35" fmla="*/ 1 h 532"/>
                    <a:gd name="T36" fmla="*/ 1 w 238"/>
                    <a:gd name="T37" fmla="*/ 1 h 532"/>
                    <a:gd name="T38" fmla="*/ 1 w 238"/>
                    <a:gd name="T39" fmla="*/ 1 h 532"/>
                    <a:gd name="T40" fmla="*/ 1 w 238"/>
                    <a:gd name="T41" fmla="*/ 1 h 532"/>
                    <a:gd name="T42" fmla="*/ 1 w 238"/>
                    <a:gd name="T43" fmla="*/ 0 h 532"/>
                    <a:gd name="T44" fmla="*/ 1 w 238"/>
                    <a:gd name="T45" fmla="*/ 0 h 532"/>
                    <a:gd name="T46" fmla="*/ 1 w 238"/>
                    <a:gd name="T47" fmla="*/ 0 h 532"/>
                    <a:gd name="T48" fmla="*/ 1 w 238"/>
                    <a:gd name="T49" fmla="*/ 1 h 532"/>
                    <a:gd name="T50" fmla="*/ 1 w 238"/>
                    <a:gd name="T51" fmla="*/ 1 h 532"/>
                    <a:gd name="T52" fmla="*/ 1 w 238"/>
                    <a:gd name="T53" fmla="*/ 1 h 532"/>
                    <a:gd name="T54" fmla="*/ 0 w 238"/>
                    <a:gd name="T55" fmla="*/ 1 h 532"/>
                    <a:gd name="T56" fmla="*/ 1 w 238"/>
                    <a:gd name="T57" fmla="*/ 1 h 532"/>
                    <a:gd name="T58" fmla="*/ 1 w 238"/>
                    <a:gd name="T59" fmla="*/ 1 h 532"/>
                    <a:gd name="T60" fmla="*/ 1 w 238"/>
                    <a:gd name="T61" fmla="*/ 1 h 532"/>
                    <a:gd name="T62" fmla="*/ 1 w 238"/>
                    <a:gd name="T63" fmla="*/ 1 h 532"/>
                    <a:gd name="T64" fmla="*/ 1 w 238"/>
                    <a:gd name="T65" fmla="*/ 1 h 532"/>
                    <a:gd name="T66" fmla="*/ 1 w 238"/>
                    <a:gd name="T67" fmla="*/ 1 h 532"/>
                    <a:gd name="T68" fmla="*/ 1 w 238"/>
                    <a:gd name="T69" fmla="*/ 1 h 532"/>
                    <a:gd name="T70" fmla="*/ 1 w 238"/>
                    <a:gd name="T71" fmla="*/ 1 h 532"/>
                    <a:gd name="T72" fmla="*/ 1 w 238"/>
                    <a:gd name="T73" fmla="*/ 1 h 532"/>
                    <a:gd name="T74" fmla="*/ 1 w 238"/>
                    <a:gd name="T75" fmla="*/ 1 h 532"/>
                    <a:gd name="T76" fmla="*/ 1 w 238"/>
                    <a:gd name="T77" fmla="*/ 1 h 532"/>
                    <a:gd name="T78" fmla="*/ 1 w 238"/>
                    <a:gd name="T79" fmla="*/ 1 h 532"/>
                    <a:gd name="T80" fmla="*/ 1 w 238"/>
                    <a:gd name="T81" fmla="*/ 1 h 532"/>
                    <a:gd name="T82" fmla="*/ 1 w 238"/>
                    <a:gd name="T83" fmla="*/ 1 h 532"/>
                    <a:gd name="T84" fmla="*/ 1 w 238"/>
                    <a:gd name="T85" fmla="*/ 1 h 532"/>
                    <a:gd name="T86" fmla="*/ 1 w 238"/>
                    <a:gd name="T87" fmla="*/ 1 h 532"/>
                    <a:gd name="T88" fmla="*/ 1 w 238"/>
                    <a:gd name="T89" fmla="*/ 1 h 532"/>
                    <a:gd name="T90" fmla="*/ 1 w 238"/>
                    <a:gd name="T91" fmla="*/ 1 h 532"/>
                    <a:gd name="T92" fmla="*/ 1 w 238"/>
                    <a:gd name="T93" fmla="*/ 1 h 532"/>
                    <a:gd name="T94" fmla="*/ 1 w 238"/>
                    <a:gd name="T95" fmla="*/ 1 h 532"/>
                    <a:gd name="T96" fmla="*/ 1 w 238"/>
                    <a:gd name="T97" fmla="*/ 1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8" h="532">
                      <a:moveTo>
                        <a:pt x="134" y="162"/>
                      </a:moveTo>
                      <a:lnTo>
                        <a:pt x="134" y="162"/>
                      </a:lnTo>
                      <a:lnTo>
                        <a:pt x="149" y="162"/>
                      </a:lnTo>
                      <a:lnTo>
                        <a:pt x="164" y="162"/>
                      </a:lnTo>
                      <a:lnTo>
                        <a:pt x="164" y="148"/>
                      </a:lnTo>
                      <a:lnTo>
                        <a:pt x="164" y="133"/>
                      </a:lnTo>
                      <a:lnTo>
                        <a:pt x="164" y="118"/>
                      </a:lnTo>
                      <a:lnTo>
                        <a:pt x="178" y="118"/>
                      </a:lnTo>
                      <a:lnTo>
                        <a:pt x="178" y="103"/>
                      </a:lnTo>
                      <a:lnTo>
                        <a:pt x="164" y="89"/>
                      </a:lnTo>
                      <a:lnTo>
                        <a:pt x="149" y="89"/>
                      </a:lnTo>
                      <a:lnTo>
                        <a:pt x="149" y="74"/>
                      </a:lnTo>
                      <a:lnTo>
                        <a:pt x="149" y="59"/>
                      </a:lnTo>
                      <a:lnTo>
                        <a:pt x="149" y="44"/>
                      </a:lnTo>
                      <a:lnTo>
                        <a:pt x="134" y="44"/>
                      </a:lnTo>
                      <a:lnTo>
                        <a:pt x="149" y="29"/>
                      </a:lnTo>
                      <a:lnTo>
                        <a:pt x="149" y="15"/>
                      </a:lnTo>
                      <a:lnTo>
                        <a:pt x="134" y="15"/>
                      </a:lnTo>
                      <a:lnTo>
                        <a:pt x="134" y="0"/>
                      </a:lnTo>
                      <a:lnTo>
                        <a:pt x="119" y="0"/>
                      </a:lnTo>
                      <a:lnTo>
                        <a:pt x="104" y="0"/>
                      </a:lnTo>
                      <a:lnTo>
                        <a:pt x="89" y="0"/>
                      </a:lnTo>
                      <a:lnTo>
                        <a:pt x="59" y="15"/>
                      </a:lnTo>
                      <a:lnTo>
                        <a:pt x="44" y="15"/>
                      </a:lnTo>
                      <a:lnTo>
                        <a:pt x="30" y="15"/>
                      </a:lnTo>
                      <a:lnTo>
                        <a:pt x="30" y="29"/>
                      </a:lnTo>
                      <a:lnTo>
                        <a:pt x="15" y="29"/>
                      </a:lnTo>
                      <a:lnTo>
                        <a:pt x="15" y="44"/>
                      </a:lnTo>
                      <a:lnTo>
                        <a:pt x="15" y="59"/>
                      </a:lnTo>
                      <a:lnTo>
                        <a:pt x="0" y="74"/>
                      </a:lnTo>
                      <a:lnTo>
                        <a:pt x="15" y="103"/>
                      </a:lnTo>
                      <a:lnTo>
                        <a:pt x="15" y="118"/>
                      </a:lnTo>
                      <a:lnTo>
                        <a:pt x="30" y="133"/>
                      </a:lnTo>
                      <a:lnTo>
                        <a:pt x="44" y="148"/>
                      </a:lnTo>
                      <a:lnTo>
                        <a:pt x="44" y="162"/>
                      </a:lnTo>
                      <a:lnTo>
                        <a:pt x="44" y="177"/>
                      </a:lnTo>
                      <a:lnTo>
                        <a:pt x="44" y="192"/>
                      </a:lnTo>
                      <a:lnTo>
                        <a:pt x="44" y="207"/>
                      </a:lnTo>
                      <a:lnTo>
                        <a:pt x="15" y="222"/>
                      </a:lnTo>
                      <a:lnTo>
                        <a:pt x="15" y="236"/>
                      </a:lnTo>
                      <a:lnTo>
                        <a:pt x="15" y="266"/>
                      </a:lnTo>
                      <a:lnTo>
                        <a:pt x="15" y="281"/>
                      </a:lnTo>
                      <a:lnTo>
                        <a:pt x="15" y="296"/>
                      </a:lnTo>
                      <a:lnTo>
                        <a:pt x="15" y="310"/>
                      </a:lnTo>
                      <a:lnTo>
                        <a:pt x="15" y="369"/>
                      </a:lnTo>
                      <a:lnTo>
                        <a:pt x="30" y="429"/>
                      </a:lnTo>
                      <a:lnTo>
                        <a:pt x="59" y="503"/>
                      </a:lnTo>
                      <a:lnTo>
                        <a:pt x="59" y="532"/>
                      </a:lnTo>
                      <a:lnTo>
                        <a:pt x="238" y="532"/>
                      </a:lnTo>
                      <a:lnTo>
                        <a:pt x="238" y="473"/>
                      </a:lnTo>
                      <a:lnTo>
                        <a:pt x="223" y="414"/>
                      </a:lnTo>
                      <a:lnTo>
                        <a:pt x="208" y="384"/>
                      </a:lnTo>
                      <a:lnTo>
                        <a:pt x="208" y="355"/>
                      </a:lnTo>
                      <a:lnTo>
                        <a:pt x="193" y="325"/>
                      </a:lnTo>
                      <a:lnTo>
                        <a:pt x="178" y="296"/>
                      </a:lnTo>
                      <a:lnTo>
                        <a:pt x="164" y="281"/>
                      </a:lnTo>
                      <a:lnTo>
                        <a:pt x="149" y="251"/>
                      </a:lnTo>
                      <a:lnTo>
                        <a:pt x="149" y="236"/>
                      </a:lnTo>
                      <a:lnTo>
                        <a:pt x="134" y="222"/>
                      </a:lnTo>
                      <a:lnTo>
                        <a:pt x="134" y="207"/>
                      </a:lnTo>
                      <a:lnTo>
                        <a:pt x="119" y="207"/>
                      </a:lnTo>
                      <a:lnTo>
                        <a:pt x="134" y="192"/>
                      </a:lnTo>
                      <a:lnTo>
                        <a:pt x="134" y="177"/>
                      </a:lnTo>
                      <a:lnTo>
                        <a:pt x="134" y="162"/>
                      </a:lnTo>
                      <a:close/>
                    </a:path>
                  </a:pathLst>
                </a:custGeom>
                <a:solidFill>
                  <a:srgbClr val="FFBFBF"/>
                </a:solidFill>
                <a:ln w="9525">
                  <a:solidFill>
                    <a:srgbClr val="000000"/>
                  </a:solidFill>
                  <a:prstDash val="solid"/>
                  <a:round/>
                  <a:headEnd/>
                  <a:tailEnd/>
                </a:ln>
              </p:spPr>
              <p:txBody>
                <a:bodyPr/>
                <a:lstStyle/>
                <a:p>
                  <a:endParaRPr lang="en-US"/>
                </a:p>
              </p:txBody>
            </p:sp>
            <p:sp>
              <p:nvSpPr>
                <p:cNvPr id="75879" name="Freeform 33"/>
                <p:cNvSpPr>
                  <a:spLocks/>
                </p:cNvSpPr>
                <p:nvPr/>
              </p:nvSpPr>
              <p:spPr bwMode="auto">
                <a:xfrm>
                  <a:off x="2887" y="2327"/>
                  <a:ext cx="162" cy="86"/>
                </a:xfrm>
                <a:custGeom>
                  <a:avLst/>
                  <a:gdLst>
                    <a:gd name="T0" fmla="*/ 0 w 223"/>
                    <a:gd name="T1" fmla="*/ 1 h 118"/>
                    <a:gd name="T2" fmla="*/ 1 w 223"/>
                    <a:gd name="T3" fmla="*/ 1 h 118"/>
                    <a:gd name="T4" fmla="*/ 1 w 223"/>
                    <a:gd name="T5" fmla="*/ 1 h 118"/>
                    <a:gd name="T6" fmla="*/ 1 w 223"/>
                    <a:gd name="T7" fmla="*/ 0 h 118"/>
                    <a:gd name="T8" fmla="*/ 1 w 223"/>
                    <a:gd name="T9" fmla="*/ 0 h 118"/>
                    <a:gd name="T10" fmla="*/ 1 w 223"/>
                    <a:gd name="T11" fmla="*/ 0 h 118"/>
                    <a:gd name="T12" fmla="*/ 1 w 223"/>
                    <a:gd name="T13" fmla="*/ 0 h 118"/>
                    <a:gd name="T14" fmla="*/ 1 w 223"/>
                    <a:gd name="T15" fmla="*/ 1 h 118"/>
                    <a:gd name="T16" fmla="*/ 1 w 223"/>
                    <a:gd name="T17" fmla="*/ 1 h 118"/>
                    <a:gd name="T18" fmla="*/ 1 w 223"/>
                    <a:gd name="T19" fmla="*/ 1 h 118"/>
                    <a:gd name="T20" fmla="*/ 1 w 223"/>
                    <a:gd name="T21" fmla="*/ 1 h 118"/>
                    <a:gd name="T22" fmla="*/ 1 w 223"/>
                    <a:gd name="T23" fmla="*/ 1 h 118"/>
                    <a:gd name="T24" fmla="*/ 1 w 223"/>
                    <a:gd name="T25" fmla="*/ 1 h 118"/>
                    <a:gd name="T26" fmla="*/ 1 w 223"/>
                    <a:gd name="T27" fmla="*/ 1 h 118"/>
                    <a:gd name="T28" fmla="*/ 1 w 223"/>
                    <a:gd name="T29" fmla="*/ 1 h 118"/>
                    <a:gd name="T30" fmla="*/ 1 w 223"/>
                    <a:gd name="T31" fmla="*/ 1 h 118"/>
                    <a:gd name="T32" fmla="*/ 1 w 223"/>
                    <a:gd name="T33" fmla="*/ 1 h 118"/>
                    <a:gd name="T34" fmla="*/ 1 w 223"/>
                    <a:gd name="T35" fmla="*/ 1 h 118"/>
                    <a:gd name="T36" fmla="*/ 1 w 223"/>
                    <a:gd name="T37" fmla="*/ 1 h 118"/>
                    <a:gd name="T38" fmla="*/ 1 w 223"/>
                    <a:gd name="T39" fmla="*/ 1 h 118"/>
                    <a:gd name="T40" fmla="*/ 1 w 223"/>
                    <a:gd name="T41" fmla="*/ 1 h 118"/>
                    <a:gd name="T42" fmla="*/ 1 w 223"/>
                    <a:gd name="T43" fmla="*/ 1 h 118"/>
                    <a:gd name="T44" fmla="*/ 1 w 223"/>
                    <a:gd name="T45" fmla="*/ 1 h 118"/>
                    <a:gd name="T46" fmla="*/ 1 w 223"/>
                    <a:gd name="T47" fmla="*/ 1 h 118"/>
                    <a:gd name="T48" fmla="*/ 1 w 223"/>
                    <a:gd name="T49" fmla="*/ 1 h 118"/>
                    <a:gd name="T50" fmla="*/ 1 w 223"/>
                    <a:gd name="T51" fmla="*/ 1 h 118"/>
                    <a:gd name="T52" fmla="*/ 0 w 223"/>
                    <a:gd name="T53" fmla="*/ 1 h 118"/>
                    <a:gd name="T54" fmla="*/ 0 w 223"/>
                    <a:gd name="T55" fmla="*/ 1 h 118"/>
                    <a:gd name="T56" fmla="*/ 0 w 223"/>
                    <a:gd name="T57" fmla="*/ 1 h 118"/>
                    <a:gd name="T58" fmla="*/ 0 w 223"/>
                    <a:gd name="T59" fmla="*/ 1 h 118"/>
                    <a:gd name="T60" fmla="*/ 0 w 223"/>
                    <a:gd name="T61" fmla="*/ 1 h 1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3" h="118">
                      <a:moveTo>
                        <a:pt x="0" y="44"/>
                      </a:moveTo>
                      <a:lnTo>
                        <a:pt x="29" y="29"/>
                      </a:lnTo>
                      <a:lnTo>
                        <a:pt x="59" y="14"/>
                      </a:lnTo>
                      <a:lnTo>
                        <a:pt x="89" y="0"/>
                      </a:lnTo>
                      <a:lnTo>
                        <a:pt x="119" y="0"/>
                      </a:lnTo>
                      <a:lnTo>
                        <a:pt x="134" y="0"/>
                      </a:lnTo>
                      <a:lnTo>
                        <a:pt x="163" y="0"/>
                      </a:lnTo>
                      <a:lnTo>
                        <a:pt x="193" y="14"/>
                      </a:lnTo>
                      <a:lnTo>
                        <a:pt x="208" y="29"/>
                      </a:lnTo>
                      <a:lnTo>
                        <a:pt x="208" y="44"/>
                      </a:lnTo>
                      <a:lnTo>
                        <a:pt x="223" y="59"/>
                      </a:lnTo>
                      <a:lnTo>
                        <a:pt x="223" y="74"/>
                      </a:lnTo>
                      <a:lnTo>
                        <a:pt x="208" y="88"/>
                      </a:lnTo>
                      <a:lnTo>
                        <a:pt x="223" y="103"/>
                      </a:lnTo>
                      <a:lnTo>
                        <a:pt x="208" y="103"/>
                      </a:lnTo>
                      <a:lnTo>
                        <a:pt x="223" y="118"/>
                      </a:lnTo>
                      <a:lnTo>
                        <a:pt x="29" y="118"/>
                      </a:lnTo>
                      <a:lnTo>
                        <a:pt x="14" y="103"/>
                      </a:lnTo>
                      <a:lnTo>
                        <a:pt x="14" y="88"/>
                      </a:lnTo>
                      <a:lnTo>
                        <a:pt x="14" y="74"/>
                      </a:lnTo>
                      <a:lnTo>
                        <a:pt x="0" y="74"/>
                      </a:lnTo>
                      <a:lnTo>
                        <a:pt x="0" y="59"/>
                      </a:lnTo>
                      <a:lnTo>
                        <a:pt x="0" y="44"/>
                      </a:lnTo>
                      <a:close/>
                    </a:path>
                  </a:pathLst>
                </a:custGeom>
                <a:solidFill>
                  <a:srgbClr val="FFFFFF"/>
                </a:solidFill>
                <a:ln w="9525">
                  <a:solidFill>
                    <a:srgbClr val="000000"/>
                  </a:solidFill>
                  <a:prstDash val="solid"/>
                  <a:round/>
                  <a:headEnd/>
                  <a:tailEnd/>
                </a:ln>
              </p:spPr>
              <p:txBody>
                <a:bodyPr/>
                <a:lstStyle/>
                <a:p>
                  <a:endParaRPr lang="en-US"/>
                </a:p>
              </p:txBody>
            </p:sp>
            <p:sp>
              <p:nvSpPr>
                <p:cNvPr id="75880" name="Freeform 34"/>
                <p:cNvSpPr>
                  <a:spLocks/>
                </p:cNvSpPr>
                <p:nvPr/>
              </p:nvSpPr>
              <p:spPr bwMode="auto">
                <a:xfrm>
                  <a:off x="2865" y="2013"/>
                  <a:ext cx="109" cy="97"/>
                </a:xfrm>
                <a:custGeom>
                  <a:avLst/>
                  <a:gdLst>
                    <a:gd name="T0" fmla="*/ 1 w 149"/>
                    <a:gd name="T1" fmla="*/ 1 h 133"/>
                    <a:gd name="T2" fmla="*/ 1 w 149"/>
                    <a:gd name="T3" fmla="*/ 1 h 133"/>
                    <a:gd name="T4" fmla="*/ 1 w 149"/>
                    <a:gd name="T5" fmla="*/ 1 h 133"/>
                    <a:gd name="T6" fmla="*/ 1 w 149"/>
                    <a:gd name="T7" fmla="*/ 1 h 133"/>
                    <a:gd name="T8" fmla="*/ 1 w 149"/>
                    <a:gd name="T9" fmla="*/ 1 h 133"/>
                    <a:gd name="T10" fmla="*/ 1 w 149"/>
                    <a:gd name="T11" fmla="*/ 1 h 133"/>
                    <a:gd name="T12" fmla="*/ 1 w 149"/>
                    <a:gd name="T13" fmla="*/ 1 h 133"/>
                    <a:gd name="T14" fmla="*/ 1 w 149"/>
                    <a:gd name="T15" fmla="*/ 1 h 133"/>
                    <a:gd name="T16" fmla="*/ 1 w 149"/>
                    <a:gd name="T17" fmla="*/ 1 h 133"/>
                    <a:gd name="T18" fmla="*/ 1 w 149"/>
                    <a:gd name="T19" fmla="*/ 1 h 133"/>
                    <a:gd name="T20" fmla="*/ 1 w 149"/>
                    <a:gd name="T21" fmla="*/ 1 h 133"/>
                    <a:gd name="T22" fmla="*/ 1 w 149"/>
                    <a:gd name="T23" fmla="*/ 1 h 133"/>
                    <a:gd name="T24" fmla="*/ 1 w 149"/>
                    <a:gd name="T25" fmla="*/ 1 h 133"/>
                    <a:gd name="T26" fmla="*/ 1 w 149"/>
                    <a:gd name="T27" fmla="*/ 1 h 133"/>
                    <a:gd name="T28" fmla="*/ 1 w 149"/>
                    <a:gd name="T29" fmla="*/ 1 h 133"/>
                    <a:gd name="T30" fmla="*/ 1 w 149"/>
                    <a:gd name="T31" fmla="*/ 1 h 133"/>
                    <a:gd name="T32" fmla="*/ 1 w 149"/>
                    <a:gd name="T33" fmla="*/ 1 h 133"/>
                    <a:gd name="T34" fmla="*/ 1 w 149"/>
                    <a:gd name="T35" fmla="*/ 1 h 133"/>
                    <a:gd name="T36" fmla="*/ 1 w 149"/>
                    <a:gd name="T37" fmla="*/ 1 h 133"/>
                    <a:gd name="T38" fmla="*/ 1 w 149"/>
                    <a:gd name="T39" fmla="*/ 1 h 133"/>
                    <a:gd name="T40" fmla="*/ 1 w 149"/>
                    <a:gd name="T41" fmla="*/ 1 h 133"/>
                    <a:gd name="T42" fmla="*/ 1 w 149"/>
                    <a:gd name="T43" fmla="*/ 1 h 133"/>
                    <a:gd name="T44" fmla="*/ 1 w 149"/>
                    <a:gd name="T45" fmla="*/ 1 h 133"/>
                    <a:gd name="T46" fmla="*/ 1 w 149"/>
                    <a:gd name="T47" fmla="*/ 1 h 133"/>
                    <a:gd name="T48" fmla="*/ 1 w 149"/>
                    <a:gd name="T49" fmla="*/ 1 h 133"/>
                    <a:gd name="T50" fmla="*/ 1 w 149"/>
                    <a:gd name="T51" fmla="*/ 1 h 133"/>
                    <a:gd name="T52" fmla="*/ 1 w 149"/>
                    <a:gd name="T53" fmla="*/ 1 h 133"/>
                    <a:gd name="T54" fmla="*/ 0 w 149"/>
                    <a:gd name="T55" fmla="*/ 1 h 133"/>
                    <a:gd name="T56" fmla="*/ 0 w 149"/>
                    <a:gd name="T57" fmla="*/ 1 h 133"/>
                    <a:gd name="T58" fmla="*/ 0 w 149"/>
                    <a:gd name="T59" fmla="*/ 1 h 133"/>
                    <a:gd name="T60" fmla="*/ 0 w 149"/>
                    <a:gd name="T61" fmla="*/ 1 h 133"/>
                    <a:gd name="T62" fmla="*/ 1 w 149"/>
                    <a:gd name="T63" fmla="*/ 1 h 133"/>
                    <a:gd name="T64" fmla="*/ 1 w 149"/>
                    <a:gd name="T65" fmla="*/ 1 h 133"/>
                    <a:gd name="T66" fmla="*/ 1 w 149"/>
                    <a:gd name="T67" fmla="*/ 1 h 133"/>
                    <a:gd name="T68" fmla="*/ 1 w 149"/>
                    <a:gd name="T69" fmla="*/ 1 h 133"/>
                    <a:gd name="T70" fmla="*/ 1 w 149"/>
                    <a:gd name="T71" fmla="*/ 1 h 133"/>
                    <a:gd name="T72" fmla="*/ 1 w 149"/>
                    <a:gd name="T73" fmla="*/ 1 h 133"/>
                    <a:gd name="T74" fmla="*/ 1 w 149"/>
                    <a:gd name="T75" fmla="*/ 0 h 133"/>
                    <a:gd name="T76" fmla="*/ 1 w 149"/>
                    <a:gd name="T77" fmla="*/ 0 h 133"/>
                    <a:gd name="T78" fmla="*/ 1 w 149"/>
                    <a:gd name="T79" fmla="*/ 0 h 133"/>
                    <a:gd name="T80" fmla="*/ 1 w 149"/>
                    <a:gd name="T81" fmla="*/ 0 h 133"/>
                    <a:gd name="T82" fmla="*/ 1 w 149"/>
                    <a:gd name="T83" fmla="*/ 0 h 133"/>
                    <a:gd name="T84" fmla="*/ 1 w 149"/>
                    <a:gd name="T85" fmla="*/ 1 h 133"/>
                    <a:gd name="T86" fmla="*/ 1 w 149"/>
                    <a:gd name="T87" fmla="*/ 1 h 133"/>
                    <a:gd name="T88" fmla="*/ 1 w 149"/>
                    <a:gd name="T89" fmla="*/ 1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9" h="133">
                      <a:moveTo>
                        <a:pt x="149" y="29"/>
                      </a:moveTo>
                      <a:lnTo>
                        <a:pt x="134" y="29"/>
                      </a:lnTo>
                      <a:lnTo>
                        <a:pt x="134" y="44"/>
                      </a:lnTo>
                      <a:lnTo>
                        <a:pt x="119" y="44"/>
                      </a:lnTo>
                      <a:lnTo>
                        <a:pt x="104" y="44"/>
                      </a:lnTo>
                      <a:lnTo>
                        <a:pt x="89" y="44"/>
                      </a:lnTo>
                      <a:lnTo>
                        <a:pt x="104" y="59"/>
                      </a:lnTo>
                      <a:lnTo>
                        <a:pt x="89" y="59"/>
                      </a:lnTo>
                      <a:lnTo>
                        <a:pt x="89" y="74"/>
                      </a:lnTo>
                      <a:lnTo>
                        <a:pt x="74" y="89"/>
                      </a:lnTo>
                      <a:lnTo>
                        <a:pt x="74" y="74"/>
                      </a:lnTo>
                      <a:lnTo>
                        <a:pt x="59" y="74"/>
                      </a:lnTo>
                      <a:lnTo>
                        <a:pt x="44" y="89"/>
                      </a:lnTo>
                      <a:lnTo>
                        <a:pt x="59" y="103"/>
                      </a:lnTo>
                      <a:lnTo>
                        <a:pt x="59" y="118"/>
                      </a:lnTo>
                      <a:lnTo>
                        <a:pt x="44" y="133"/>
                      </a:lnTo>
                      <a:lnTo>
                        <a:pt x="30" y="133"/>
                      </a:lnTo>
                      <a:lnTo>
                        <a:pt x="15" y="118"/>
                      </a:lnTo>
                      <a:lnTo>
                        <a:pt x="15" y="103"/>
                      </a:lnTo>
                      <a:lnTo>
                        <a:pt x="0" y="89"/>
                      </a:lnTo>
                      <a:lnTo>
                        <a:pt x="0" y="74"/>
                      </a:lnTo>
                      <a:lnTo>
                        <a:pt x="0" y="59"/>
                      </a:lnTo>
                      <a:lnTo>
                        <a:pt x="0" y="44"/>
                      </a:lnTo>
                      <a:lnTo>
                        <a:pt x="15" y="44"/>
                      </a:lnTo>
                      <a:lnTo>
                        <a:pt x="15" y="29"/>
                      </a:lnTo>
                      <a:lnTo>
                        <a:pt x="30" y="15"/>
                      </a:lnTo>
                      <a:lnTo>
                        <a:pt x="44" y="15"/>
                      </a:lnTo>
                      <a:lnTo>
                        <a:pt x="59" y="15"/>
                      </a:lnTo>
                      <a:lnTo>
                        <a:pt x="74" y="0"/>
                      </a:lnTo>
                      <a:lnTo>
                        <a:pt x="89" y="0"/>
                      </a:lnTo>
                      <a:lnTo>
                        <a:pt x="119" y="0"/>
                      </a:lnTo>
                      <a:lnTo>
                        <a:pt x="134" y="0"/>
                      </a:lnTo>
                      <a:lnTo>
                        <a:pt x="134" y="15"/>
                      </a:lnTo>
                      <a:lnTo>
                        <a:pt x="149" y="15"/>
                      </a:lnTo>
                      <a:lnTo>
                        <a:pt x="149" y="29"/>
                      </a:lnTo>
                      <a:close/>
                    </a:path>
                  </a:pathLst>
                </a:custGeom>
                <a:solidFill>
                  <a:srgbClr val="7F0000"/>
                </a:solidFill>
                <a:ln w="9525">
                  <a:solidFill>
                    <a:srgbClr val="000000"/>
                  </a:solidFill>
                  <a:prstDash val="solid"/>
                  <a:round/>
                  <a:headEnd/>
                  <a:tailEnd/>
                </a:ln>
              </p:spPr>
              <p:txBody>
                <a:bodyPr/>
                <a:lstStyle/>
                <a:p>
                  <a:endParaRPr lang="en-US"/>
                </a:p>
              </p:txBody>
            </p:sp>
            <p:sp>
              <p:nvSpPr>
                <p:cNvPr id="75881" name="Freeform 35"/>
                <p:cNvSpPr>
                  <a:spLocks/>
                </p:cNvSpPr>
                <p:nvPr/>
              </p:nvSpPr>
              <p:spPr bwMode="auto">
                <a:xfrm>
                  <a:off x="2898" y="2380"/>
                  <a:ext cx="55" cy="11"/>
                </a:xfrm>
                <a:custGeom>
                  <a:avLst/>
                  <a:gdLst>
                    <a:gd name="T0" fmla="*/ 0 w 75"/>
                    <a:gd name="T1" fmla="*/ 2 h 14"/>
                    <a:gd name="T2" fmla="*/ 1 w 75"/>
                    <a:gd name="T3" fmla="*/ 0 h 14"/>
                    <a:gd name="T4" fmla="*/ 1 w 75"/>
                    <a:gd name="T5" fmla="*/ 0 h 14"/>
                    <a:gd name="T6" fmla="*/ 1 w 7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14">
                      <a:moveTo>
                        <a:pt x="0" y="14"/>
                      </a:moveTo>
                      <a:lnTo>
                        <a:pt x="30" y="0"/>
                      </a:lnTo>
                      <a:lnTo>
                        <a:pt x="60" y="0"/>
                      </a:lnTo>
                      <a:lnTo>
                        <a:pt x="7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82" name="Freeform 36"/>
                <p:cNvSpPr>
                  <a:spLocks/>
                </p:cNvSpPr>
                <p:nvPr/>
              </p:nvSpPr>
              <p:spPr bwMode="auto">
                <a:xfrm>
                  <a:off x="2964" y="2347"/>
                  <a:ext cx="74" cy="11"/>
                </a:xfrm>
                <a:custGeom>
                  <a:avLst/>
                  <a:gdLst>
                    <a:gd name="T0" fmla="*/ 1 w 104"/>
                    <a:gd name="T1" fmla="*/ 1 h 15"/>
                    <a:gd name="T2" fmla="*/ 1 w 104"/>
                    <a:gd name="T3" fmla="*/ 1 h 15"/>
                    <a:gd name="T4" fmla="*/ 1 w 104"/>
                    <a:gd name="T5" fmla="*/ 0 h 15"/>
                    <a:gd name="T6" fmla="*/ 1 w 104"/>
                    <a:gd name="T7" fmla="*/ 0 h 15"/>
                    <a:gd name="T8" fmla="*/ 1 w 104"/>
                    <a:gd name="T9" fmla="*/ 0 h 15"/>
                    <a:gd name="T10" fmla="*/ 0 w 10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5">
                      <a:moveTo>
                        <a:pt x="104" y="15"/>
                      </a:moveTo>
                      <a:lnTo>
                        <a:pt x="89" y="15"/>
                      </a:lnTo>
                      <a:lnTo>
                        <a:pt x="59" y="0"/>
                      </a:lnTo>
                      <a:lnTo>
                        <a:pt x="30" y="0"/>
                      </a:lnTo>
                      <a:lnTo>
                        <a:pt x="15"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83" name="Freeform 37"/>
                <p:cNvSpPr>
                  <a:spLocks/>
                </p:cNvSpPr>
                <p:nvPr/>
              </p:nvSpPr>
              <p:spPr bwMode="auto">
                <a:xfrm>
                  <a:off x="2876" y="2176"/>
                  <a:ext cx="129" cy="237"/>
                </a:xfrm>
                <a:custGeom>
                  <a:avLst/>
                  <a:gdLst>
                    <a:gd name="T0" fmla="*/ 1 w 178"/>
                    <a:gd name="T1" fmla="*/ 1 h 325"/>
                    <a:gd name="T2" fmla="*/ 1 w 178"/>
                    <a:gd name="T3" fmla="*/ 1 h 325"/>
                    <a:gd name="T4" fmla="*/ 1 w 178"/>
                    <a:gd name="T5" fmla="*/ 1 h 325"/>
                    <a:gd name="T6" fmla="*/ 1 w 178"/>
                    <a:gd name="T7" fmla="*/ 1 h 325"/>
                    <a:gd name="T8" fmla="*/ 1 w 178"/>
                    <a:gd name="T9" fmla="*/ 1 h 325"/>
                    <a:gd name="T10" fmla="*/ 1 w 178"/>
                    <a:gd name="T11" fmla="*/ 1 h 325"/>
                    <a:gd name="T12" fmla="*/ 1 w 178"/>
                    <a:gd name="T13" fmla="*/ 1 h 325"/>
                    <a:gd name="T14" fmla="*/ 1 w 178"/>
                    <a:gd name="T15" fmla="*/ 1 h 325"/>
                    <a:gd name="T16" fmla="*/ 1 w 178"/>
                    <a:gd name="T17" fmla="*/ 1 h 325"/>
                    <a:gd name="T18" fmla="*/ 1 w 178"/>
                    <a:gd name="T19" fmla="*/ 1 h 325"/>
                    <a:gd name="T20" fmla="*/ 1 w 178"/>
                    <a:gd name="T21" fmla="*/ 1 h 325"/>
                    <a:gd name="T22" fmla="*/ 1 w 178"/>
                    <a:gd name="T23" fmla="*/ 1 h 325"/>
                    <a:gd name="T24" fmla="*/ 1 w 178"/>
                    <a:gd name="T25" fmla="*/ 1 h 325"/>
                    <a:gd name="T26" fmla="*/ 1 w 178"/>
                    <a:gd name="T27" fmla="*/ 1 h 325"/>
                    <a:gd name="T28" fmla="*/ 1 w 178"/>
                    <a:gd name="T29" fmla="*/ 1 h 325"/>
                    <a:gd name="T30" fmla="*/ 1 w 178"/>
                    <a:gd name="T31" fmla="*/ 1 h 325"/>
                    <a:gd name="T32" fmla="*/ 1 w 178"/>
                    <a:gd name="T33" fmla="*/ 1 h 325"/>
                    <a:gd name="T34" fmla="*/ 1 w 178"/>
                    <a:gd name="T35" fmla="*/ 1 h 325"/>
                    <a:gd name="T36" fmla="*/ 1 w 178"/>
                    <a:gd name="T37" fmla="*/ 0 h 325"/>
                    <a:gd name="T38" fmla="*/ 1 w 178"/>
                    <a:gd name="T39" fmla="*/ 0 h 325"/>
                    <a:gd name="T40" fmla="*/ 1 w 178"/>
                    <a:gd name="T41" fmla="*/ 0 h 325"/>
                    <a:gd name="T42" fmla="*/ 1 w 178"/>
                    <a:gd name="T43" fmla="*/ 0 h 325"/>
                    <a:gd name="T44" fmla="*/ 1 w 178"/>
                    <a:gd name="T45" fmla="*/ 0 h 325"/>
                    <a:gd name="T46" fmla="*/ 1 w 178"/>
                    <a:gd name="T47" fmla="*/ 0 h 325"/>
                    <a:gd name="T48" fmla="*/ 0 w 178"/>
                    <a:gd name="T49" fmla="*/ 1 h 325"/>
                    <a:gd name="T50" fmla="*/ 0 w 178"/>
                    <a:gd name="T51" fmla="*/ 1 h 325"/>
                    <a:gd name="T52" fmla="*/ 0 w 178"/>
                    <a:gd name="T53" fmla="*/ 1 h 325"/>
                    <a:gd name="T54" fmla="*/ 0 w 178"/>
                    <a:gd name="T55" fmla="*/ 1 h 325"/>
                    <a:gd name="T56" fmla="*/ 0 w 178"/>
                    <a:gd name="T57" fmla="*/ 1 h 325"/>
                    <a:gd name="T58" fmla="*/ 0 w 178"/>
                    <a:gd name="T59" fmla="*/ 1 h 325"/>
                    <a:gd name="T60" fmla="*/ 1 w 178"/>
                    <a:gd name="T61" fmla="*/ 1 h 3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8" h="325">
                      <a:moveTo>
                        <a:pt x="15" y="88"/>
                      </a:moveTo>
                      <a:lnTo>
                        <a:pt x="15" y="118"/>
                      </a:lnTo>
                      <a:lnTo>
                        <a:pt x="29" y="133"/>
                      </a:lnTo>
                      <a:lnTo>
                        <a:pt x="29" y="162"/>
                      </a:lnTo>
                      <a:lnTo>
                        <a:pt x="44" y="192"/>
                      </a:lnTo>
                      <a:lnTo>
                        <a:pt x="74" y="251"/>
                      </a:lnTo>
                      <a:lnTo>
                        <a:pt x="104" y="310"/>
                      </a:lnTo>
                      <a:lnTo>
                        <a:pt x="104" y="325"/>
                      </a:lnTo>
                      <a:lnTo>
                        <a:pt x="178" y="325"/>
                      </a:lnTo>
                      <a:lnTo>
                        <a:pt x="163" y="295"/>
                      </a:lnTo>
                      <a:lnTo>
                        <a:pt x="149" y="266"/>
                      </a:lnTo>
                      <a:lnTo>
                        <a:pt x="149" y="236"/>
                      </a:lnTo>
                      <a:lnTo>
                        <a:pt x="149" y="192"/>
                      </a:lnTo>
                      <a:lnTo>
                        <a:pt x="134" y="162"/>
                      </a:lnTo>
                      <a:lnTo>
                        <a:pt x="119" y="103"/>
                      </a:lnTo>
                      <a:lnTo>
                        <a:pt x="104" y="44"/>
                      </a:lnTo>
                      <a:lnTo>
                        <a:pt x="89" y="29"/>
                      </a:lnTo>
                      <a:lnTo>
                        <a:pt x="74" y="14"/>
                      </a:lnTo>
                      <a:lnTo>
                        <a:pt x="74" y="0"/>
                      </a:lnTo>
                      <a:lnTo>
                        <a:pt x="59" y="0"/>
                      </a:lnTo>
                      <a:lnTo>
                        <a:pt x="44" y="0"/>
                      </a:lnTo>
                      <a:lnTo>
                        <a:pt x="29" y="0"/>
                      </a:lnTo>
                      <a:lnTo>
                        <a:pt x="15" y="0"/>
                      </a:lnTo>
                      <a:lnTo>
                        <a:pt x="0" y="14"/>
                      </a:lnTo>
                      <a:lnTo>
                        <a:pt x="0" y="29"/>
                      </a:lnTo>
                      <a:lnTo>
                        <a:pt x="0" y="44"/>
                      </a:lnTo>
                      <a:lnTo>
                        <a:pt x="0" y="59"/>
                      </a:lnTo>
                      <a:lnTo>
                        <a:pt x="0" y="74"/>
                      </a:lnTo>
                      <a:lnTo>
                        <a:pt x="15" y="88"/>
                      </a:lnTo>
                      <a:close/>
                    </a:path>
                  </a:pathLst>
                </a:custGeom>
                <a:solidFill>
                  <a:srgbClr val="FFBFBF"/>
                </a:solidFill>
                <a:ln w="9525">
                  <a:solidFill>
                    <a:srgbClr val="000000"/>
                  </a:solidFill>
                  <a:prstDash val="solid"/>
                  <a:round/>
                  <a:headEnd/>
                  <a:tailEnd/>
                </a:ln>
              </p:spPr>
              <p:txBody>
                <a:bodyPr/>
                <a:lstStyle/>
                <a:p>
                  <a:endParaRPr lang="en-US"/>
                </a:p>
              </p:txBody>
            </p:sp>
          </p:grpSp>
        </p:grpSp>
      </p:grpSp>
      <p:grpSp>
        <p:nvGrpSpPr>
          <p:cNvPr id="526374" name="Group 38"/>
          <p:cNvGrpSpPr>
            <a:grpSpLocks/>
          </p:cNvGrpSpPr>
          <p:nvPr/>
        </p:nvGrpSpPr>
        <p:grpSpPr bwMode="auto">
          <a:xfrm>
            <a:off x="7002781" y="3502829"/>
            <a:ext cx="1604963" cy="508000"/>
            <a:chOff x="3464" y="2264"/>
            <a:chExt cx="1011" cy="320"/>
          </a:xfrm>
        </p:grpSpPr>
        <p:grpSp>
          <p:nvGrpSpPr>
            <p:cNvPr id="75854" name="Group 39"/>
            <p:cNvGrpSpPr>
              <a:grpSpLocks/>
            </p:cNvGrpSpPr>
            <p:nvPr/>
          </p:nvGrpSpPr>
          <p:grpSpPr bwMode="auto">
            <a:xfrm>
              <a:off x="3819" y="2312"/>
              <a:ext cx="656" cy="272"/>
              <a:chOff x="3859" y="2048"/>
              <a:chExt cx="656" cy="272"/>
            </a:xfrm>
          </p:grpSpPr>
          <p:sp>
            <p:nvSpPr>
              <p:cNvPr id="75856" name="AutoShape 40"/>
              <p:cNvSpPr>
                <a:spLocks noChangeArrowheads="1"/>
              </p:cNvSpPr>
              <p:nvPr/>
            </p:nvSpPr>
            <p:spPr bwMode="auto">
              <a:xfrm>
                <a:off x="3920" y="2048"/>
                <a:ext cx="536" cy="27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57" name="Text Box 41"/>
              <p:cNvSpPr txBox="1">
                <a:spLocks noChangeArrowheads="1"/>
              </p:cNvSpPr>
              <p:nvPr/>
            </p:nvSpPr>
            <p:spPr bwMode="auto">
              <a:xfrm>
                <a:off x="3859" y="2068"/>
                <a:ext cx="65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dirty="0">
                    <a:latin typeface="Calibri" charset="0"/>
                    <a:ea typeface="Calibri" charset="0"/>
                    <a:cs typeface="Calibri" charset="0"/>
                  </a:rPr>
                  <a:t>Radiology</a:t>
                </a:r>
                <a:endParaRPr lang="en-US" altLang="en-US" sz="2400" dirty="0">
                  <a:latin typeface="Calibri" charset="0"/>
                  <a:ea typeface="Calibri" charset="0"/>
                  <a:cs typeface="Calibri" charset="0"/>
                </a:endParaRPr>
              </a:p>
            </p:txBody>
          </p:sp>
        </p:grpSp>
        <p:sp>
          <p:nvSpPr>
            <p:cNvPr id="75855" name="Line 42"/>
            <p:cNvSpPr>
              <a:spLocks noChangeShapeType="1"/>
            </p:cNvSpPr>
            <p:nvPr/>
          </p:nvSpPr>
          <p:spPr bwMode="auto">
            <a:xfrm>
              <a:off x="3464" y="2264"/>
              <a:ext cx="360" cy="16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grpSp>
      <p:grpSp>
        <p:nvGrpSpPr>
          <p:cNvPr id="4" name="Group 3"/>
          <p:cNvGrpSpPr>
            <a:grpSpLocks/>
          </p:cNvGrpSpPr>
          <p:nvPr/>
        </p:nvGrpSpPr>
        <p:grpSpPr bwMode="auto">
          <a:xfrm>
            <a:off x="3850006" y="3047217"/>
            <a:ext cx="777875" cy="455612"/>
            <a:chOff x="2345796" y="3138488"/>
            <a:chExt cx="778404" cy="455612"/>
          </a:xfrm>
        </p:grpSpPr>
        <p:sp>
          <p:nvSpPr>
            <p:cNvPr id="75852" name="Text Box 48"/>
            <p:cNvSpPr txBox="1">
              <a:spLocks noChangeArrowheads="1"/>
            </p:cNvSpPr>
            <p:nvPr/>
          </p:nvSpPr>
          <p:spPr bwMode="auto">
            <a:xfrm rot="-1759150">
              <a:off x="2345796" y="3138488"/>
              <a:ext cx="718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latin typeface="Times" charset="0"/>
                </a:rPr>
                <a:t>Claims</a:t>
              </a:r>
              <a:endParaRPr lang="en-US" altLang="en-US" sz="2400">
                <a:latin typeface="Times" charset="0"/>
              </a:endParaRPr>
            </a:p>
          </p:txBody>
        </p:sp>
        <p:sp>
          <p:nvSpPr>
            <p:cNvPr id="75853" name="Line 47"/>
            <p:cNvSpPr>
              <a:spLocks noChangeShapeType="1"/>
            </p:cNvSpPr>
            <p:nvPr/>
          </p:nvSpPr>
          <p:spPr bwMode="auto">
            <a:xfrm flipV="1">
              <a:off x="2476060" y="3213100"/>
              <a:ext cx="648140" cy="38100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6385" name="Group 49"/>
          <p:cNvGrpSpPr>
            <a:grpSpLocks/>
          </p:cNvGrpSpPr>
          <p:nvPr/>
        </p:nvGrpSpPr>
        <p:grpSpPr bwMode="auto">
          <a:xfrm>
            <a:off x="1681480" y="3439332"/>
            <a:ext cx="1168400" cy="1217613"/>
            <a:chOff x="112" y="2224"/>
            <a:chExt cx="736" cy="767"/>
          </a:xfrm>
        </p:grpSpPr>
        <p:grpSp>
          <p:nvGrpSpPr>
            <p:cNvPr id="75847" name="Group 50"/>
            <p:cNvGrpSpPr>
              <a:grpSpLocks/>
            </p:cNvGrpSpPr>
            <p:nvPr/>
          </p:nvGrpSpPr>
          <p:grpSpPr bwMode="auto">
            <a:xfrm>
              <a:off x="112" y="2526"/>
              <a:ext cx="736" cy="465"/>
              <a:chOff x="96" y="2918"/>
              <a:chExt cx="736" cy="465"/>
            </a:xfrm>
          </p:grpSpPr>
          <p:sp>
            <p:nvSpPr>
              <p:cNvPr id="75850" name="Rectangle 51"/>
              <p:cNvSpPr>
                <a:spLocks noChangeArrowheads="1"/>
              </p:cNvSpPr>
              <p:nvPr/>
            </p:nvSpPr>
            <p:spPr bwMode="auto">
              <a:xfrm>
                <a:off x="96" y="2928"/>
                <a:ext cx="736" cy="4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51" name="Text Box 52"/>
              <p:cNvSpPr txBox="1">
                <a:spLocks noChangeArrowheads="1"/>
              </p:cNvSpPr>
              <p:nvPr/>
            </p:nvSpPr>
            <p:spPr bwMode="auto">
              <a:xfrm>
                <a:off x="149" y="2918"/>
                <a:ext cx="65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i="1" dirty="0">
                    <a:latin typeface="Calibri" charset="0"/>
                    <a:ea typeface="Calibri" charset="0"/>
                    <a:cs typeface="Calibri" charset="0"/>
                  </a:rPr>
                  <a:t>Medical</a:t>
                </a:r>
              </a:p>
              <a:p>
                <a:pPr algn="ctr">
                  <a:spcBef>
                    <a:spcPct val="0"/>
                  </a:spcBef>
                  <a:buFontTx/>
                  <a:buNone/>
                </a:pPr>
                <a:r>
                  <a:rPr lang="en-US" altLang="en-US" sz="1400" i="1" dirty="0">
                    <a:latin typeface="Calibri" charset="0"/>
                    <a:ea typeface="Calibri" charset="0"/>
                    <a:cs typeface="Calibri" charset="0"/>
                  </a:rPr>
                  <a:t>Information</a:t>
                </a:r>
              </a:p>
              <a:p>
                <a:pPr algn="ctr">
                  <a:spcBef>
                    <a:spcPct val="0"/>
                  </a:spcBef>
                  <a:buFontTx/>
                  <a:buNone/>
                </a:pPr>
                <a:r>
                  <a:rPr lang="en-US" altLang="en-US" sz="1400" i="1" dirty="0">
                    <a:latin typeface="Calibri" charset="0"/>
                    <a:ea typeface="Calibri" charset="0"/>
                    <a:cs typeface="Calibri" charset="0"/>
                  </a:rPr>
                  <a:t>Bureau</a:t>
                </a:r>
                <a:endParaRPr lang="en-US" altLang="en-US" sz="2400" dirty="0">
                  <a:latin typeface="Calibri" charset="0"/>
                  <a:ea typeface="Calibri" charset="0"/>
                  <a:cs typeface="Calibri" charset="0"/>
                </a:endParaRPr>
              </a:p>
            </p:txBody>
          </p:sp>
        </p:grpSp>
        <p:sp>
          <p:nvSpPr>
            <p:cNvPr id="75848" name="Line 53"/>
            <p:cNvSpPr>
              <a:spLocks noChangeShapeType="1"/>
            </p:cNvSpPr>
            <p:nvPr/>
          </p:nvSpPr>
          <p:spPr bwMode="auto">
            <a:xfrm flipV="1">
              <a:off x="400" y="2280"/>
              <a:ext cx="392" cy="232"/>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sp>
          <p:nvSpPr>
            <p:cNvPr id="75849" name="Text Box 54"/>
            <p:cNvSpPr txBox="1">
              <a:spLocks noChangeArrowheads="1"/>
            </p:cNvSpPr>
            <p:nvPr/>
          </p:nvSpPr>
          <p:spPr bwMode="auto">
            <a:xfrm rot="19840850">
              <a:off x="291" y="2224"/>
              <a:ext cx="4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latin typeface="Calibri" charset="0"/>
                  <a:ea typeface="Calibri" charset="0"/>
                  <a:cs typeface="Calibri" charset="0"/>
                </a:rPr>
                <a:t>Archive</a:t>
              </a:r>
              <a:endParaRPr lang="en-US" altLang="en-US" sz="2400">
                <a:latin typeface="Calibri" charset="0"/>
                <a:ea typeface="Calibri" charset="0"/>
                <a:cs typeface="Calibri" charset="0"/>
              </a:endParaRPr>
            </a:p>
          </p:txBody>
        </p:sp>
      </p:grpSp>
      <p:grpSp>
        <p:nvGrpSpPr>
          <p:cNvPr id="526397" name="Group 61"/>
          <p:cNvGrpSpPr>
            <a:grpSpLocks/>
          </p:cNvGrpSpPr>
          <p:nvPr/>
        </p:nvGrpSpPr>
        <p:grpSpPr bwMode="auto">
          <a:xfrm>
            <a:off x="8679182" y="4429929"/>
            <a:ext cx="1641476" cy="1143000"/>
            <a:chOff x="4520" y="2848"/>
            <a:chExt cx="1034" cy="720"/>
          </a:xfrm>
        </p:grpSpPr>
        <p:grpSp>
          <p:nvGrpSpPr>
            <p:cNvPr id="75841" name="Group 62"/>
            <p:cNvGrpSpPr>
              <a:grpSpLocks/>
            </p:cNvGrpSpPr>
            <p:nvPr/>
          </p:nvGrpSpPr>
          <p:grpSpPr bwMode="auto">
            <a:xfrm>
              <a:off x="4520" y="2848"/>
              <a:ext cx="1034" cy="616"/>
              <a:chOff x="4520" y="2848"/>
              <a:chExt cx="1034" cy="616"/>
            </a:xfrm>
          </p:grpSpPr>
          <p:grpSp>
            <p:nvGrpSpPr>
              <p:cNvPr id="75843" name="Group 63"/>
              <p:cNvGrpSpPr>
                <a:grpSpLocks/>
              </p:cNvGrpSpPr>
              <p:nvPr/>
            </p:nvGrpSpPr>
            <p:grpSpPr bwMode="auto">
              <a:xfrm>
                <a:off x="4685" y="2848"/>
                <a:ext cx="869" cy="375"/>
                <a:chOff x="4581" y="2984"/>
                <a:chExt cx="869" cy="375"/>
              </a:xfrm>
            </p:grpSpPr>
            <p:sp>
              <p:nvSpPr>
                <p:cNvPr id="75845" name="Rectangle 64"/>
                <p:cNvSpPr>
                  <a:spLocks noChangeArrowheads="1"/>
                </p:cNvSpPr>
                <p:nvPr/>
              </p:nvSpPr>
              <p:spPr bwMode="auto">
                <a:xfrm>
                  <a:off x="4600" y="2984"/>
                  <a:ext cx="824" cy="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46" name="Text Box 65"/>
                <p:cNvSpPr txBox="1">
                  <a:spLocks noChangeArrowheads="1"/>
                </p:cNvSpPr>
                <p:nvPr/>
              </p:nvSpPr>
              <p:spPr bwMode="auto">
                <a:xfrm>
                  <a:off x="4581" y="2991"/>
                  <a:ext cx="86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a:latin typeface="Calibri" charset="0"/>
                      <a:ea typeface="Calibri" charset="0"/>
                      <a:cs typeface="Calibri" charset="0"/>
                    </a:rPr>
                    <a:t>Pharm Benefit</a:t>
                  </a:r>
                </a:p>
                <a:p>
                  <a:pPr algn="ctr">
                    <a:spcBef>
                      <a:spcPct val="0"/>
                    </a:spcBef>
                    <a:buFontTx/>
                    <a:buNone/>
                  </a:pPr>
                  <a:r>
                    <a:rPr lang="en-US" altLang="en-US" sz="1600">
                      <a:latin typeface="Calibri" charset="0"/>
                      <a:ea typeface="Calibri" charset="0"/>
                      <a:cs typeface="Calibri" charset="0"/>
                    </a:rPr>
                    <a:t>Manager</a:t>
                  </a:r>
                  <a:endParaRPr lang="en-US" altLang="en-US" sz="2400">
                    <a:latin typeface="Calibri" charset="0"/>
                    <a:ea typeface="Calibri" charset="0"/>
                    <a:cs typeface="Calibri" charset="0"/>
                  </a:endParaRPr>
                </a:p>
              </p:txBody>
            </p:sp>
          </p:grpSp>
          <p:sp>
            <p:nvSpPr>
              <p:cNvPr id="75844" name="Line 66"/>
              <p:cNvSpPr>
                <a:spLocks noChangeShapeType="1"/>
              </p:cNvSpPr>
              <p:nvPr/>
            </p:nvSpPr>
            <p:spPr bwMode="auto">
              <a:xfrm flipV="1">
                <a:off x="4520" y="3256"/>
                <a:ext cx="208" cy="208"/>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grpSp>
        <p:sp>
          <p:nvSpPr>
            <p:cNvPr id="75842" name="Text Box 67"/>
            <p:cNvSpPr txBox="1">
              <a:spLocks noChangeArrowheads="1"/>
            </p:cNvSpPr>
            <p:nvPr/>
          </p:nvSpPr>
          <p:spPr bwMode="auto">
            <a:xfrm rot="21593930">
              <a:off x="4714" y="3238"/>
              <a:ext cx="8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dirty="0">
                  <a:latin typeface="Calibri" charset="0"/>
                  <a:ea typeface="Calibri" charset="0"/>
                  <a:cs typeface="Calibri" charset="0"/>
                </a:rPr>
                <a:t>Benefits Check</a:t>
              </a:r>
            </a:p>
            <a:p>
              <a:pPr algn="ctr">
                <a:spcBef>
                  <a:spcPct val="0"/>
                </a:spcBef>
                <a:buFontTx/>
                <a:buNone/>
              </a:pPr>
              <a:r>
                <a:rPr lang="en-US" altLang="en-US" sz="1400" b="1" dirty="0">
                  <a:latin typeface="Calibri" charset="0"/>
                  <a:ea typeface="Calibri" charset="0"/>
                  <a:cs typeface="Calibri" charset="0"/>
                </a:rPr>
                <a:t>(</a:t>
              </a:r>
              <a:r>
                <a:rPr lang="en-US" altLang="en-US" sz="1400" b="1" dirty="0" err="1">
                  <a:latin typeface="Calibri" charset="0"/>
                  <a:ea typeface="Calibri" charset="0"/>
                  <a:cs typeface="Calibri" charset="0"/>
                </a:rPr>
                <a:t>RxHub</a:t>
              </a:r>
              <a:r>
                <a:rPr lang="en-US" altLang="en-US" sz="1400" b="1" dirty="0">
                  <a:latin typeface="Calibri" charset="0"/>
                  <a:ea typeface="Calibri" charset="0"/>
                  <a:cs typeface="Calibri" charset="0"/>
                </a:rPr>
                <a:t>)</a:t>
              </a:r>
              <a:endParaRPr lang="en-US" altLang="en-US" sz="2400" dirty="0">
                <a:latin typeface="Calibri" charset="0"/>
                <a:ea typeface="Calibri" charset="0"/>
                <a:cs typeface="Calibri" charset="0"/>
              </a:endParaRPr>
            </a:p>
          </p:txBody>
        </p:sp>
      </p:grpSp>
      <p:grpSp>
        <p:nvGrpSpPr>
          <p:cNvPr id="526415" name="Group 79"/>
          <p:cNvGrpSpPr>
            <a:grpSpLocks/>
          </p:cNvGrpSpPr>
          <p:nvPr/>
        </p:nvGrpSpPr>
        <p:grpSpPr bwMode="auto">
          <a:xfrm>
            <a:off x="3689669" y="2077255"/>
            <a:ext cx="4268787" cy="1463675"/>
            <a:chOff x="1377" y="1366"/>
            <a:chExt cx="2689" cy="922"/>
          </a:xfrm>
        </p:grpSpPr>
        <p:sp>
          <p:nvSpPr>
            <p:cNvPr id="75839" name="Arc 80"/>
            <p:cNvSpPr>
              <a:spLocks/>
            </p:cNvSpPr>
            <p:nvPr/>
          </p:nvSpPr>
          <p:spPr bwMode="auto">
            <a:xfrm>
              <a:off x="1377" y="1366"/>
              <a:ext cx="2689" cy="922"/>
            </a:xfrm>
            <a:custGeom>
              <a:avLst/>
              <a:gdLst>
                <a:gd name="T0" fmla="*/ 0 w 21668"/>
                <a:gd name="T1" fmla="*/ 0 h 22633"/>
                <a:gd name="T2" fmla="*/ 41 w 21668"/>
                <a:gd name="T3" fmla="*/ 2 h 22633"/>
                <a:gd name="T4" fmla="*/ 0 w 21668"/>
                <a:gd name="T5" fmla="*/ 1 h 22633"/>
                <a:gd name="T6" fmla="*/ 0 60000 65536"/>
                <a:gd name="T7" fmla="*/ 0 60000 65536"/>
                <a:gd name="T8" fmla="*/ 0 60000 65536"/>
              </a:gdLst>
              <a:ahLst/>
              <a:cxnLst>
                <a:cxn ang="T6">
                  <a:pos x="T0" y="T1"/>
                </a:cxn>
                <a:cxn ang="T7">
                  <a:pos x="T2" y="T3"/>
                </a:cxn>
                <a:cxn ang="T8">
                  <a:pos x="T4" y="T5"/>
                </a:cxn>
              </a:cxnLst>
              <a:rect l="0" t="0" r="r" b="b"/>
              <a:pathLst>
                <a:path w="21668" h="22633" fill="none" extrusionOk="0">
                  <a:moveTo>
                    <a:pt x="-1" y="0"/>
                  </a:moveTo>
                  <a:cubicBezTo>
                    <a:pt x="22" y="0"/>
                    <a:pt x="45" y="-1"/>
                    <a:pt x="68" y="-1"/>
                  </a:cubicBezTo>
                  <a:cubicBezTo>
                    <a:pt x="11997" y="0"/>
                    <a:pt x="21668" y="9670"/>
                    <a:pt x="21668" y="21600"/>
                  </a:cubicBezTo>
                  <a:cubicBezTo>
                    <a:pt x="21668" y="21944"/>
                    <a:pt x="21659" y="22288"/>
                    <a:pt x="21643" y="22633"/>
                  </a:cubicBezTo>
                </a:path>
                <a:path w="21668" h="22633" stroke="0" extrusionOk="0">
                  <a:moveTo>
                    <a:pt x="-1" y="0"/>
                  </a:moveTo>
                  <a:cubicBezTo>
                    <a:pt x="22" y="0"/>
                    <a:pt x="45" y="-1"/>
                    <a:pt x="68" y="-1"/>
                  </a:cubicBezTo>
                  <a:cubicBezTo>
                    <a:pt x="11997" y="0"/>
                    <a:pt x="21668" y="9670"/>
                    <a:pt x="21668" y="21600"/>
                  </a:cubicBezTo>
                  <a:cubicBezTo>
                    <a:pt x="21668" y="21944"/>
                    <a:pt x="21659" y="22288"/>
                    <a:pt x="21643" y="22633"/>
                  </a:cubicBezTo>
                  <a:lnTo>
                    <a:pt x="68" y="21600"/>
                  </a:lnTo>
                  <a:lnTo>
                    <a:pt x="-1" y="0"/>
                  </a:lnTo>
                  <a:close/>
                </a:path>
              </a:pathLst>
            </a:custGeom>
            <a:noFill/>
            <a:ln w="9525" cmpd="tri">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840" name="Text Box 81"/>
            <p:cNvSpPr txBox="1">
              <a:spLocks noChangeArrowheads="1"/>
            </p:cNvSpPr>
            <p:nvPr/>
          </p:nvSpPr>
          <p:spPr bwMode="auto">
            <a:xfrm rot="1124075">
              <a:off x="2940" y="1681"/>
              <a:ext cx="7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dirty="0">
                  <a:latin typeface="Calibri" charset="0"/>
                  <a:ea typeface="Calibri" charset="0"/>
                  <a:cs typeface="Calibri" charset="0"/>
                </a:rPr>
                <a:t>Authorization</a:t>
              </a:r>
              <a:endParaRPr lang="en-US" altLang="en-US" sz="2400" dirty="0">
                <a:latin typeface="Calibri" charset="0"/>
                <a:ea typeface="Calibri" charset="0"/>
                <a:cs typeface="Calibri" charset="0"/>
              </a:endParaRPr>
            </a:p>
          </p:txBody>
        </p:sp>
      </p:grpSp>
      <p:grpSp>
        <p:nvGrpSpPr>
          <p:cNvPr id="526429" name="Group 93"/>
          <p:cNvGrpSpPr>
            <a:grpSpLocks/>
          </p:cNvGrpSpPr>
          <p:nvPr/>
        </p:nvGrpSpPr>
        <p:grpSpPr bwMode="auto">
          <a:xfrm>
            <a:off x="2938780" y="3794929"/>
            <a:ext cx="3302000" cy="2019300"/>
            <a:chOff x="904" y="2448"/>
            <a:chExt cx="2080" cy="1272"/>
          </a:xfrm>
        </p:grpSpPr>
        <p:grpSp>
          <p:nvGrpSpPr>
            <p:cNvPr id="75834" name="Group 94"/>
            <p:cNvGrpSpPr>
              <a:grpSpLocks/>
            </p:cNvGrpSpPr>
            <p:nvPr/>
          </p:nvGrpSpPr>
          <p:grpSpPr bwMode="auto">
            <a:xfrm>
              <a:off x="904" y="3376"/>
              <a:ext cx="664" cy="344"/>
              <a:chOff x="904" y="3376"/>
              <a:chExt cx="664" cy="344"/>
            </a:xfrm>
          </p:grpSpPr>
          <p:sp>
            <p:nvSpPr>
              <p:cNvPr id="75837" name="Rectangle 95"/>
              <p:cNvSpPr>
                <a:spLocks noChangeArrowheads="1"/>
              </p:cNvSpPr>
              <p:nvPr/>
            </p:nvSpPr>
            <p:spPr bwMode="auto">
              <a:xfrm>
                <a:off x="904" y="3376"/>
                <a:ext cx="664" cy="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38" name="Text Box 96"/>
              <p:cNvSpPr txBox="1">
                <a:spLocks noChangeArrowheads="1"/>
              </p:cNvSpPr>
              <p:nvPr/>
            </p:nvSpPr>
            <p:spPr bwMode="auto">
              <a:xfrm>
                <a:off x="916" y="3444"/>
                <a:ext cx="62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a:latin typeface="Calibri" charset="0"/>
                    <a:ea typeface="Calibri" charset="0"/>
                    <a:cs typeface="Calibri" charset="0"/>
                  </a:rPr>
                  <a:t>Specialist</a:t>
                </a:r>
                <a:endParaRPr lang="en-US" altLang="en-US" sz="2400">
                  <a:latin typeface="Calibri" charset="0"/>
                  <a:ea typeface="Calibri" charset="0"/>
                  <a:cs typeface="Calibri" charset="0"/>
                </a:endParaRPr>
              </a:p>
            </p:txBody>
          </p:sp>
        </p:grpSp>
        <p:sp>
          <p:nvSpPr>
            <p:cNvPr id="75835" name="Line 97"/>
            <p:cNvSpPr>
              <a:spLocks noChangeShapeType="1"/>
            </p:cNvSpPr>
            <p:nvPr/>
          </p:nvSpPr>
          <p:spPr bwMode="auto">
            <a:xfrm flipV="1">
              <a:off x="1200" y="2448"/>
              <a:ext cx="1784" cy="8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sp>
          <p:nvSpPr>
            <p:cNvPr id="75836" name="Text Box 98"/>
            <p:cNvSpPr txBox="1">
              <a:spLocks noChangeArrowheads="1"/>
            </p:cNvSpPr>
            <p:nvPr/>
          </p:nvSpPr>
          <p:spPr bwMode="auto">
            <a:xfrm rot="20174690">
              <a:off x="1610" y="3024"/>
              <a:ext cx="48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latin typeface="Calibri" charset="0"/>
                  <a:ea typeface="Calibri" charset="0"/>
                  <a:cs typeface="Calibri" charset="0"/>
                </a:rPr>
                <a:t>Referral</a:t>
              </a:r>
              <a:endParaRPr lang="en-US" altLang="en-US" sz="2400">
                <a:latin typeface="Calibri" charset="0"/>
                <a:ea typeface="Calibri" charset="0"/>
                <a:cs typeface="Calibri" charset="0"/>
              </a:endParaRPr>
            </a:p>
          </p:txBody>
        </p:sp>
      </p:grpSp>
      <p:grpSp>
        <p:nvGrpSpPr>
          <p:cNvPr id="526435" name="Group 99"/>
          <p:cNvGrpSpPr>
            <a:grpSpLocks/>
          </p:cNvGrpSpPr>
          <p:nvPr/>
        </p:nvGrpSpPr>
        <p:grpSpPr bwMode="auto">
          <a:xfrm>
            <a:off x="3053081" y="2423329"/>
            <a:ext cx="1392238" cy="2755900"/>
            <a:chOff x="976" y="1584"/>
            <a:chExt cx="877" cy="1736"/>
          </a:xfrm>
        </p:grpSpPr>
        <p:sp>
          <p:nvSpPr>
            <p:cNvPr id="75832" name="Line 100"/>
            <p:cNvSpPr>
              <a:spLocks noChangeShapeType="1"/>
            </p:cNvSpPr>
            <p:nvPr/>
          </p:nvSpPr>
          <p:spPr bwMode="auto">
            <a:xfrm>
              <a:off x="976" y="1584"/>
              <a:ext cx="168" cy="173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3" name="Text Box 101"/>
            <p:cNvSpPr txBox="1">
              <a:spLocks noChangeArrowheads="1"/>
            </p:cNvSpPr>
            <p:nvPr/>
          </p:nvSpPr>
          <p:spPr bwMode="auto">
            <a:xfrm rot="21572655">
              <a:off x="1059" y="2523"/>
              <a:ext cx="79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dirty="0" smtClean="0">
                  <a:latin typeface="Calibri" charset="0"/>
                  <a:ea typeface="Calibri" charset="0"/>
                  <a:cs typeface="Calibri" charset="0"/>
                </a:rPr>
                <a:t>Referral</a:t>
              </a:r>
              <a:endParaRPr lang="en-US" altLang="en-US" sz="1400" b="1" dirty="0">
                <a:latin typeface="Calibri" charset="0"/>
                <a:ea typeface="Calibri" charset="0"/>
                <a:cs typeface="Calibri" charset="0"/>
              </a:endParaRPr>
            </a:p>
            <a:p>
              <a:pPr algn="ctr">
                <a:spcBef>
                  <a:spcPct val="0"/>
                </a:spcBef>
                <a:buFontTx/>
                <a:buNone/>
              </a:pPr>
              <a:r>
                <a:rPr lang="en-US" altLang="en-US" sz="1400" b="1" dirty="0">
                  <a:latin typeface="Times" charset="0"/>
                </a:rPr>
                <a:t>Authorization</a:t>
              </a:r>
              <a:endParaRPr lang="en-US" altLang="en-US" sz="2400" dirty="0">
                <a:latin typeface="Times" charset="0"/>
              </a:endParaRPr>
            </a:p>
          </p:txBody>
        </p:sp>
      </p:grpSp>
      <p:grpSp>
        <p:nvGrpSpPr>
          <p:cNvPr id="75789" name="Group 102"/>
          <p:cNvGrpSpPr>
            <a:grpSpLocks/>
          </p:cNvGrpSpPr>
          <p:nvPr/>
        </p:nvGrpSpPr>
        <p:grpSpPr bwMode="auto">
          <a:xfrm>
            <a:off x="2373632" y="6117984"/>
            <a:ext cx="6553200" cy="0"/>
            <a:chOff x="72" y="3936"/>
            <a:chExt cx="4128" cy="0"/>
          </a:xfrm>
        </p:grpSpPr>
        <p:sp>
          <p:nvSpPr>
            <p:cNvPr id="75829" name="Line 103"/>
            <p:cNvSpPr>
              <a:spLocks noChangeShapeType="1"/>
            </p:cNvSpPr>
            <p:nvPr/>
          </p:nvSpPr>
          <p:spPr bwMode="auto">
            <a:xfrm>
              <a:off x="72" y="3936"/>
              <a:ext cx="648"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0" name="Line 104"/>
            <p:cNvSpPr>
              <a:spLocks noChangeShapeType="1"/>
            </p:cNvSpPr>
            <p:nvPr/>
          </p:nvSpPr>
          <p:spPr bwMode="auto">
            <a:xfrm>
              <a:off x="1812" y="3936"/>
              <a:ext cx="648"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1" name="Line 105"/>
            <p:cNvSpPr>
              <a:spLocks noChangeShapeType="1"/>
            </p:cNvSpPr>
            <p:nvPr/>
          </p:nvSpPr>
          <p:spPr bwMode="auto">
            <a:xfrm>
              <a:off x="3552" y="3936"/>
              <a:ext cx="6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5790" name="Text Box 106"/>
          <p:cNvSpPr txBox="1">
            <a:spLocks noChangeArrowheads="1"/>
          </p:cNvSpPr>
          <p:nvPr/>
        </p:nvSpPr>
        <p:spPr bwMode="auto">
          <a:xfrm>
            <a:off x="3497583" y="5955057"/>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Times" charset="0"/>
              </a:rPr>
              <a:t>Internet</a:t>
            </a:r>
          </a:p>
        </p:txBody>
      </p:sp>
      <p:sp>
        <p:nvSpPr>
          <p:cNvPr id="75791" name="Text Box 107"/>
          <p:cNvSpPr txBox="1">
            <a:spLocks noChangeArrowheads="1"/>
          </p:cNvSpPr>
          <p:nvPr/>
        </p:nvSpPr>
        <p:spPr bwMode="auto">
          <a:xfrm>
            <a:off x="6202683" y="5942357"/>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Times" charset="0"/>
              </a:rPr>
              <a:t>Intranet</a:t>
            </a:r>
          </a:p>
        </p:txBody>
      </p:sp>
      <p:sp>
        <p:nvSpPr>
          <p:cNvPr id="75792" name="Text Box 108"/>
          <p:cNvSpPr txBox="1">
            <a:spLocks noChangeArrowheads="1"/>
          </p:cNvSpPr>
          <p:nvPr/>
        </p:nvSpPr>
        <p:spPr bwMode="auto">
          <a:xfrm>
            <a:off x="8971283" y="5967757"/>
            <a:ext cx="15888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latin typeface="Times" charset="0"/>
              </a:rPr>
              <a:t>Phone/Paper/Fax</a:t>
            </a:r>
          </a:p>
        </p:txBody>
      </p:sp>
      <p:grpSp>
        <p:nvGrpSpPr>
          <p:cNvPr id="2" name="Group 1"/>
          <p:cNvGrpSpPr>
            <a:grpSpLocks/>
          </p:cNvGrpSpPr>
          <p:nvPr/>
        </p:nvGrpSpPr>
        <p:grpSpPr bwMode="auto">
          <a:xfrm>
            <a:off x="5707381" y="3718729"/>
            <a:ext cx="1400175" cy="2082800"/>
            <a:chOff x="4203700" y="3810000"/>
            <a:chExt cx="1400175" cy="2082800"/>
          </a:xfrm>
        </p:grpSpPr>
        <p:grpSp>
          <p:nvGrpSpPr>
            <p:cNvPr id="75819" name="Group 110"/>
            <p:cNvGrpSpPr>
              <a:grpSpLocks/>
            </p:cNvGrpSpPr>
            <p:nvPr/>
          </p:nvGrpSpPr>
          <p:grpSpPr bwMode="auto">
            <a:xfrm>
              <a:off x="4318000" y="4165600"/>
              <a:ext cx="850900" cy="431800"/>
              <a:chOff x="2616" y="2552"/>
              <a:chExt cx="536" cy="272"/>
            </a:xfrm>
          </p:grpSpPr>
          <p:sp>
            <p:nvSpPr>
              <p:cNvPr id="75827" name="AutoShape 111"/>
              <p:cNvSpPr>
                <a:spLocks noChangeArrowheads="1"/>
              </p:cNvSpPr>
              <p:nvPr/>
            </p:nvSpPr>
            <p:spPr bwMode="auto">
              <a:xfrm>
                <a:off x="2616" y="2552"/>
                <a:ext cx="536" cy="27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sp>
            <p:nvSpPr>
              <p:cNvPr id="75828" name="Text Box 112"/>
              <p:cNvSpPr txBox="1">
                <a:spLocks noChangeArrowheads="1"/>
              </p:cNvSpPr>
              <p:nvPr/>
            </p:nvSpPr>
            <p:spPr bwMode="auto">
              <a:xfrm>
                <a:off x="2723" y="258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dirty="0">
                    <a:latin typeface="Calibri" charset="0"/>
                    <a:ea typeface="Calibri" charset="0"/>
                    <a:cs typeface="Calibri" charset="0"/>
                  </a:rPr>
                  <a:t>Lab</a:t>
                </a:r>
                <a:endParaRPr lang="en-US" altLang="en-US" sz="2400" dirty="0">
                  <a:latin typeface="Calibri" charset="0"/>
                  <a:ea typeface="Calibri" charset="0"/>
                  <a:cs typeface="Calibri" charset="0"/>
                </a:endParaRPr>
              </a:p>
            </p:txBody>
          </p:sp>
        </p:grpSp>
        <p:grpSp>
          <p:nvGrpSpPr>
            <p:cNvPr id="75820" name="Group 113"/>
            <p:cNvGrpSpPr>
              <a:grpSpLocks/>
            </p:cNvGrpSpPr>
            <p:nvPr/>
          </p:nvGrpSpPr>
          <p:grpSpPr bwMode="auto">
            <a:xfrm>
              <a:off x="4203700" y="5346700"/>
              <a:ext cx="1054100" cy="546100"/>
              <a:chOff x="2624" y="3368"/>
              <a:chExt cx="664" cy="344"/>
            </a:xfrm>
          </p:grpSpPr>
          <p:sp>
            <p:nvSpPr>
              <p:cNvPr id="75825" name="Rectangle 114"/>
              <p:cNvSpPr>
                <a:spLocks noChangeArrowheads="1"/>
              </p:cNvSpPr>
              <p:nvPr/>
            </p:nvSpPr>
            <p:spPr bwMode="auto">
              <a:xfrm>
                <a:off x="2624" y="3368"/>
                <a:ext cx="664" cy="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Times" charset="0"/>
                </a:endParaRPr>
              </a:p>
            </p:txBody>
          </p:sp>
          <p:sp>
            <p:nvSpPr>
              <p:cNvPr id="75826" name="Text Box 115"/>
              <p:cNvSpPr txBox="1">
                <a:spLocks noChangeArrowheads="1"/>
              </p:cNvSpPr>
              <p:nvPr/>
            </p:nvSpPr>
            <p:spPr bwMode="auto">
              <a:xfrm>
                <a:off x="2708" y="3428"/>
                <a:ext cx="4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dirty="0">
                    <a:latin typeface="Calibri" charset="0"/>
                    <a:ea typeface="Calibri" charset="0"/>
                    <a:cs typeface="Calibri" charset="0"/>
                  </a:rPr>
                  <a:t>Quest</a:t>
                </a:r>
                <a:endParaRPr lang="en-US" altLang="en-US" sz="2400" dirty="0">
                  <a:latin typeface="Calibri" charset="0"/>
                  <a:ea typeface="Calibri" charset="0"/>
                  <a:cs typeface="Calibri" charset="0"/>
                </a:endParaRPr>
              </a:p>
            </p:txBody>
          </p:sp>
        </p:grpSp>
        <p:grpSp>
          <p:nvGrpSpPr>
            <p:cNvPr id="75821" name="Group 117"/>
            <p:cNvGrpSpPr>
              <a:grpSpLocks/>
            </p:cNvGrpSpPr>
            <p:nvPr/>
          </p:nvGrpSpPr>
          <p:grpSpPr bwMode="auto">
            <a:xfrm>
              <a:off x="4826000" y="3810000"/>
              <a:ext cx="777875" cy="393700"/>
              <a:chOff x="3040" y="2400"/>
              <a:chExt cx="490" cy="248"/>
            </a:xfrm>
          </p:grpSpPr>
          <p:sp>
            <p:nvSpPr>
              <p:cNvPr id="75823" name="Line 118"/>
              <p:cNvSpPr>
                <a:spLocks noChangeShapeType="1"/>
              </p:cNvSpPr>
              <p:nvPr/>
            </p:nvSpPr>
            <p:spPr bwMode="auto">
              <a:xfrm flipH="1">
                <a:off x="3040" y="2400"/>
                <a:ext cx="184" cy="192"/>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4" name="Text Box 119"/>
              <p:cNvSpPr txBox="1">
                <a:spLocks noChangeArrowheads="1"/>
              </p:cNvSpPr>
              <p:nvPr/>
            </p:nvSpPr>
            <p:spPr bwMode="auto">
              <a:xfrm>
                <a:off x="3084" y="2456"/>
                <a:ext cx="4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latin typeface="Times" charset="0"/>
                  </a:rPr>
                  <a:t>(HL-7)</a:t>
                </a:r>
                <a:endParaRPr lang="en-US" altLang="en-US" sz="2400">
                  <a:latin typeface="Times" charset="0"/>
                </a:endParaRPr>
              </a:p>
            </p:txBody>
          </p:sp>
        </p:grpSp>
        <p:sp>
          <p:nvSpPr>
            <p:cNvPr id="75822" name="Line 116"/>
            <p:cNvSpPr>
              <a:spLocks noChangeShapeType="1"/>
            </p:cNvSpPr>
            <p:nvPr/>
          </p:nvSpPr>
          <p:spPr bwMode="auto">
            <a:xfrm flipV="1">
              <a:off x="4749800" y="4584700"/>
              <a:ext cx="0" cy="77470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7"/>
          <p:cNvGrpSpPr>
            <a:grpSpLocks/>
          </p:cNvGrpSpPr>
          <p:nvPr/>
        </p:nvGrpSpPr>
        <p:grpSpPr bwMode="auto">
          <a:xfrm>
            <a:off x="2494281" y="1788329"/>
            <a:ext cx="2055419" cy="990600"/>
            <a:chOff x="990600" y="1879600"/>
            <a:chExt cx="2055419" cy="990603"/>
          </a:xfrm>
        </p:grpSpPr>
        <p:sp>
          <p:nvSpPr>
            <p:cNvPr id="75814" name="Line 91"/>
            <p:cNvSpPr>
              <a:spLocks noChangeShapeType="1"/>
            </p:cNvSpPr>
            <p:nvPr/>
          </p:nvSpPr>
          <p:spPr bwMode="auto">
            <a:xfrm>
              <a:off x="2127250" y="2362201"/>
              <a:ext cx="730250" cy="508002"/>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sp>
          <p:nvSpPr>
            <p:cNvPr id="75815" name="Text Box 78"/>
            <p:cNvSpPr txBox="1">
              <a:spLocks noChangeArrowheads="1"/>
            </p:cNvSpPr>
            <p:nvPr/>
          </p:nvSpPr>
          <p:spPr bwMode="auto">
            <a:xfrm rot="2134250">
              <a:off x="2175268" y="2360713"/>
              <a:ext cx="87075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dirty="0">
                  <a:latin typeface="Calibri" charset="0"/>
                  <a:ea typeface="Calibri" charset="0"/>
                  <a:cs typeface="Calibri" charset="0"/>
                </a:rPr>
                <a:t>Eligibility</a:t>
              </a:r>
              <a:endParaRPr lang="en-US" altLang="en-US" sz="2400" dirty="0">
                <a:latin typeface="Calibri" charset="0"/>
                <a:ea typeface="Calibri" charset="0"/>
                <a:cs typeface="Calibri" charset="0"/>
              </a:endParaRPr>
            </a:p>
          </p:txBody>
        </p:sp>
        <p:grpSp>
          <p:nvGrpSpPr>
            <p:cNvPr id="75816" name="Group 74"/>
            <p:cNvGrpSpPr>
              <a:grpSpLocks/>
            </p:cNvGrpSpPr>
            <p:nvPr/>
          </p:nvGrpSpPr>
          <p:grpSpPr bwMode="auto">
            <a:xfrm>
              <a:off x="990600" y="1879600"/>
              <a:ext cx="1054100" cy="546100"/>
              <a:chOff x="576" y="1864"/>
              <a:chExt cx="664" cy="344"/>
            </a:xfrm>
          </p:grpSpPr>
          <p:sp>
            <p:nvSpPr>
              <p:cNvPr id="75817" name="Rectangle 75"/>
              <p:cNvSpPr>
                <a:spLocks noChangeArrowheads="1"/>
              </p:cNvSpPr>
              <p:nvPr/>
            </p:nvSpPr>
            <p:spPr bwMode="auto">
              <a:xfrm>
                <a:off x="576" y="1864"/>
                <a:ext cx="664" cy="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18" name="Text Box 76"/>
              <p:cNvSpPr txBox="1">
                <a:spLocks noChangeArrowheads="1"/>
              </p:cNvSpPr>
              <p:nvPr/>
            </p:nvSpPr>
            <p:spPr bwMode="auto">
              <a:xfrm>
                <a:off x="757" y="1940"/>
                <a:ext cx="28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a:latin typeface="Calibri" charset="0"/>
                    <a:ea typeface="Calibri" charset="0"/>
                    <a:cs typeface="Calibri" charset="0"/>
                  </a:rPr>
                  <a:t>Hill</a:t>
                </a:r>
                <a:endParaRPr lang="en-US" altLang="en-US" sz="2400">
                  <a:latin typeface="Calibri" charset="0"/>
                  <a:ea typeface="Calibri" charset="0"/>
                  <a:cs typeface="Calibri" charset="0"/>
                </a:endParaRPr>
              </a:p>
            </p:txBody>
          </p:sp>
        </p:grpSp>
      </p:grpSp>
      <p:grpSp>
        <p:nvGrpSpPr>
          <p:cNvPr id="7" name="Group 6"/>
          <p:cNvGrpSpPr>
            <a:grpSpLocks/>
          </p:cNvGrpSpPr>
          <p:nvPr/>
        </p:nvGrpSpPr>
        <p:grpSpPr bwMode="auto">
          <a:xfrm>
            <a:off x="7129781" y="2474129"/>
            <a:ext cx="2300054" cy="927100"/>
            <a:chOff x="5626100" y="2565402"/>
            <a:chExt cx="2300056" cy="927100"/>
          </a:xfrm>
        </p:grpSpPr>
        <p:sp>
          <p:nvSpPr>
            <p:cNvPr id="75810" name="Rectangle 89"/>
            <p:cNvSpPr>
              <a:spLocks noChangeArrowheads="1"/>
            </p:cNvSpPr>
            <p:nvPr/>
          </p:nvSpPr>
          <p:spPr bwMode="auto">
            <a:xfrm>
              <a:off x="6235701" y="2565402"/>
              <a:ext cx="850901" cy="393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11" name="Text Box 90"/>
            <p:cNvSpPr txBox="1">
              <a:spLocks noChangeArrowheads="1"/>
            </p:cNvSpPr>
            <p:nvPr/>
          </p:nvSpPr>
          <p:spPr bwMode="auto">
            <a:xfrm>
              <a:off x="6346864" y="2596150"/>
              <a:ext cx="615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a:latin typeface="Calibri" charset="0"/>
                  <a:ea typeface="Calibri" charset="0"/>
                  <a:cs typeface="Calibri" charset="0"/>
                </a:rPr>
                <a:t>APEX</a:t>
              </a:r>
              <a:endParaRPr lang="en-US" altLang="en-US" sz="2400">
                <a:latin typeface="Calibri" charset="0"/>
                <a:ea typeface="Calibri" charset="0"/>
                <a:cs typeface="Calibri" charset="0"/>
              </a:endParaRPr>
            </a:p>
          </p:txBody>
        </p:sp>
        <p:sp>
          <p:nvSpPr>
            <p:cNvPr id="75812" name="Text Box 92"/>
            <p:cNvSpPr txBox="1">
              <a:spLocks noChangeArrowheads="1"/>
            </p:cNvSpPr>
            <p:nvPr/>
          </p:nvSpPr>
          <p:spPr bwMode="auto">
            <a:xfrm rot="14396">
              <a:off x="6470885" y="2932443"/>
              <a:ext cx="1455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dirty="0">
                  <a:latin typeface="Calibri" charset="0"/>
                  <a:ea typeface="Calibri" charset="0"/>
                  <a:cs typeface="Calibri" charset="0"/>
                </a:rPr>
                <a:t>Electronic Health</a:t>
              </a:r>
            </a:p>
            <a:p>
              <a:pPr algn="ctr">
                <a:spcBef>
                  <a:spcPct val="0"/>
                </a:spcBef>
                <a:buFontTx/>
                <a:buNone/>
              </a:pPr>
              <a:r>
                <a:rPr lang="en-US" altLang="en-US" sz="1400" b="1" dirty="0">
                  <a:latin typeface="Calibri" charset="0"/>
                  <a:ea typeface="Calibri" charset="0"/>
                  <a:cs typeface="Calibri" charset="0"/>
                </a:rPr>
                <a:t>Record (EHR)</a:t>
              </a:r>
              <a:endParaRPr lang="en-US" altLang="en-US" sz="2400" dirty="0">
                <a:latin typeface="Calibri" charset="0"/>
                <a:ea typeface="Calibri" charset="0"/>
                <a:cs typeface="Calibri" charset="0"/>
              </a:endParaRPr>
            </a:p>
          </p:txBody>
        </p:sp>
        <p:sp>
          <p:nvSpPr>
            <p:cNvPr id="75813" name="Line 91"/>
            <p:cNvSpPr>
              <a:spLocks noChangeShapeType="1"/>
            </p:cNvSpPr>
            <p:nvPr/>
          </p:nvSpPr>
          <p:spPr bwMode="auto">
            <a:xfrm flipV="1">
              <a:off x="5626100" y="2971802"/>
              <a:ext cx="660401" cy="5207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grpSp>
      <p:grpSp>
        <p:nvGrpSpPr>
          <p:cNvPr id="3" name="Group 2"/>
          <p:cNvGrpSpPr>
            <a:grpSpLocks/>
          </p:cNvGrpSpPr>
          <p:nvPr/>
        </p:nvGrpSpPr>
        <p:grpSpPr bwMode="auto">
          <a:xfrm>
            <a:off x="2837180" y="3185331"/>
            <a:ext cx="6032500" cy="1676398"/>
            <a:chOff x="1333500" y="3276604"/>
            <a:chExt cx="6032500" cy="1676396"/>
          </a:xfrm>
        </p:grpSpPr>
        <p:grpSp>
          <p:nvGrpSpPr>
            <p:cNvPr id="75805" name="Group 68"/>
            <p:cNvGrpSpPr>
              <a:grpSpLocks/>
            </p:cNvGrpSpPr>
            <p:nvPr/>
          </p:nvGrpSpPr>
          <p:grpSpPr bwMode="auto">
            <a:xfrm>
              <a:off x="1333500" y="3276604"/>
              <a:ext cx="2943225" cy="742951"/>
              <a:chOff x="840" y="2064"/>
              <a:chExt cx="1854" cy="468"/>
            </a:xfrm>
          </p:grpSpPr>
          <p:sp>
            <p:nvSpPr>
              <p:cNvPr id="75807" name="Rectangle 69"/>
              <p:cNvSpPr>
                <a:spLocks noChangeArrowheads="1"/>
              </p:cNvSpPr>
              <p:nvPr/>
            </p:nvSpPr>
            <p:spPr bwMode="auto">
              <a:xfrm>
                <a:off x="840" y="2064"/>
                <a:ext cx="664" cy="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latin typeface="Calibri" charset="0"/>
                  <a:ea typeface="Calibri" charset="0"/>
                  <a:cs typeface="Calibri" charset="0"/>
                </a:endParaRPr>
              </a:p>
            </p:txBody>
          </p:sp>
          <p:sp>
            <p:nvSpPr>
              <p:cNvPr id="75808" name="Text Box 70"/>
              <p:cNvSpPr txBox="1">
                <a:spLocks noChangeArrowheads="1"/>
              </p:cNvSpPr>
              <p:nvPr/>
            </p:nvSpPr>
            <p:spPr bwMode="auto">
              <a:xfrm>
                <a:off x="846" y="2132"/>
                <a:ext cx="6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a:latin typeface="Calibri" charset="0"/>
                    <a:ea typeface="Calibri" charset="0"/>
                    <a:cs typeface="Calibri" charset="0"/>
                  </a:rPr>
                  <a:t>HealthNet</a:t>
                </a:r>
                <a:endParaRPr lang="en-US" altLang="en-US" sz="2400">
                  <a:latin typeface="Calibri" charset="0"/>
                  <a:ea typeface="Calibri" charset="0"/>
                  <a:cs typeface="Calibri" charset="0"/>
                </a:endParaRPr>
              </a:p>
            </p:txBody>
          </p:sp>
          <p:sp>
            <p:nvSpPr>
              <p:cNvPr id="75809" name="Text Box 72"/>
              <p:cNvSpPr txBox="1">
                <a:spLocks noChangeArrowheads="1"/>
              </p:cNvSpPr>
              <p:nvPr/>
            </p:nvSpPr>
            <p:spPr bwMode="auto">
              <a:xfrm rot="794554">
                <a:off x="1792" y="2338"/>
                <a:ext cx="9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400" b="1">
                    <a:latin typeface="Calibri" charset="0"/>
                    <a:ea typeface="Calibri" charset="0"/>
                    <a:cs typeface="Calibri" charset="0"/>
                  </a:rPr>
                  <a:t>Formulary Check</a:t>
                </a:r>
                <a:endParaRPr lang="en-US" altLang="en-US" sz="2400">
                  <a:latin typeface="Calibri" charset="0"/>
                  <a:ea typeface="Calibri" charset="0"/>
                  <a:cs typeface="Calibri" charset="0"/>
                </a:endParaRPr>
              </a:p>
            </p:txBody>
          </p:sp>
        </p:grpSp>
        <p:sp>
          <p:nvSpPr>
            <p:cNvPr id="75806" name="Line 91"/>
            <p:cNvSpPr>
              <a:spLocks noChangeShapeType="1"/>
            </p:cNvSpPr>
            <p:nvPr/>
          </p:nvSpPr>
          <p:spPr bwMode="auto">
            <a:xfrm>
              <a:off x="2508250" y="3810001"/>
              <a:ext cx="4857750" cy="1142999"/>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charset="0"/>
                <a:ea typeface="Calibri" charset="0"/>
                <a:cs typeface="Calibri" charset="0"/>
              </a:endParaRPr>
            </a:p>
          </p:txBody>
        </p:sp>
      </p:grpSp>
      <p:grpSp>
        <p:nvGrpSpPr>
          <p:cNvPr id="9" name="Group 8"/>
          <p:cNvGrpSpPr>
            <a:grpSpLocks/>
          </p:cNvGrpSpPr>
          <p:nvPr/>
        </p:nvGrpSpPr>
        <p:grpSpPr bwMode="auto">
          <a:xfrm>
            <a:off x="4556444" y="1043793"/>
            <a:ext cx="1519237" cy="936625"/>
            <a:chOff x="3053284" y="1134533"/>
            <a:chExt cx="1518716" cy="937441"/>
          </a:xfrm>
        </p:grpSpPr>
        <p:sp>
          <p:nvSpPr>
            <p:cNvPr id="75803" name="Line 45"/>
            <p:cNvSpPr>
              <a:spLocks noChangeShapeType="1"/>
            </p:cNvSpPr>
            <p:nvPr/>
          </p:nvSpPr>
          <p:spPr bwMode="auto">
            <a:xfrm>
              <a:off x="4343478" y="1752608"/>
              <a:ext cx="228522" cy="11440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5804" name="Picture 4" descr="Screen Shot 2015-01-11 at 9.53.48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3284" y="1134533"/>
              <a:ext cx="1205449" cy="93744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 name="Group 10"/>
          <p:cNvGrpSpPr>
            <a:grpSpLocks/>
          </p:cNvGrpSpPr>
          <p:nvPr/>
        </p:nvGrpSpPr>
        <p:grpSpPr bwMode="auto">
          <a:xfrm>
            <a:off x="6532880" y="1027918"/>
            <a:ext cx="2978645" cy="1438275"/>
            <a:chOff x="5029200" y="1119885"/>
            <a:chExt cx="2978645" cy="1437578"/>
          </a:xfrm>
        </p:grpSpPr>
        <p:sp>
          <p:nvSpPr>
            <p:cNvPr id="75799" name="Line 85"/>
            <p:cNvSpPr>
              <a:spLocks noChangeShapeType="1"/>
            </p:cNvSpPr>
            <p:nvPr/>
          </p:nvSpPr>
          <p:spPr bwMode="auto">
            <a:xfrm flipH="1">
              <a:off x="5029200" y="1740296"/>
              <a:ext cx="228600" cy="114245"/>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0" name="Line 84"/>
            <p:cNvSpPr>
              <a:spLocks noChangeShapeType="1"/>
            </p:cNvSpPr>
            <p:nvPr/>
          </p:nvSpPr>
          <p:spPr bwMode="auto">
            <a:xfrm>
              <a:off x="6611938" y="2235356"/>
              <a:ext cx="169862" cy="322107"/>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1" name="Text Box 120"/>
            <p:cNvSpPr txBox="1">
              <a:spLocks noChangeArrowheads="1"/>
            </p:cNvSpPr>
            <p:nvPr/>
          </p:nvSpPr>
          <p:spPr bwMode="auto">
            <a:xfrm>
              <a:off x="6789242" y="2143912"/>
              <a:ext cx="1218603" cy="33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0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lnSpc>
                  <a:spcPct val="120000"/>
                </a:lnSpc>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1600" b="1" dirty="0">
                  <a:latin typeface="Calibri" charset="0"/>
                  <a:ea typeface="Calibri" charset="0"/>
                  <a:cs typeface="Calibri" charset="0"/>
                </a:rPr>
                <a:t>Epic</a:t>
              </a:r>
              <a:r>
                <a:rPr lang="en-US" altLang="en-US" sz="1400" b="1" dirty="0">
                  <a:latin typeface="Calibri" charset="0"/>
                  <a:ea typeface="Calibri" charset="0"/>
                  <a:cs typeface="Calibri" charset="0"/>
                </a:rPr>
                <a:t> </a:t>
              </a:r>
              <a:r>
                <a:rPr lang="en-US" altLang="en-US" sz="1400" b="1" dirty="0" err="1">
                  <a:latin typeface="Calibri" charset="0"/>
                  <a:ea typeface="Calibri" charset="0"/>
                  <a:cs typeface="Calibri" charset="0"/>
                </a:rPr>
                <a:t>MyChart</a:t>
              </a:r>
              <a:endParaRPr lang="en-US" altLang="en-US" sz="2400" dirty="0">
                <a:latin typeface="Calibri" charset="0"/>
                <a:ea typeface="Calibri" charset="0"/>
                <a:cs typeface="Calibri" charset="0"/>
              </a:endParaRPr>
            </a:p>
          </p:txBody>
        </p:sp>
        <p:pic>
          <p:nvPicPr>
            <p:cNvPr id="75802" name="Picture 9" descr="Screen Shot 2015-01-11 at 9.57.19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1047" y="1119885"/>
              <a:ext cx="1374553" cy="10645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sp>
        <p:nvSpPr>
          <p:cNvPr id="121" name="Date Placeholder 3"/>
          <p:cNvSpPr>
            <a:spLocks noGrp="1"/>
          </p:cNvSpPr>
          <p:nvPr>
            <p:ph type="dt" sz="quarter" idx="10"/>
          </p:nvPr>
        </p:nvSpPr>
        <p:spPr>
          <a:xfrm>
            <a:off x="1097280" y="6459785"/>
            <a:ext cx="2472271" cy="365125"/>
          </a:xfrm>
        </p:spPr>
        <p:txBody>
          <a:bodyPr/>
          <a:lstStyle/>
          <a:p>
            <a:pPr>
              <a:defRPr/>
            </a:pPr>
            <a:r>
              <a:rPr lang="en-US" dirty="0" smtClean="0"/>
              <a:t>January 16, </a:t>
            </a:r>
            <a:r>
              <a:rPr lang="en-US" dirty="0"/>
              <a:t>2018: I. Sim</a:t>
            </a:r>
            <a:endParaRPr lang="en-US" sz="1400" dirty="0"/>
          </a:p>
        </p:txBody>
      </p:sp>
      <p:sp>
        <p:nvSpPr>
          <p:cNvPr id="122" name="Footer Placeholder 4"/>
          <p:cNvSpPr>
            <a:spLocks noGrp="1"/>
          </p:cNvSpPr>
          <p:nvPr>
            <p:ph type="ftr" sz="quarter" idx="11"/>
          </p:nvPr>
        </p:nvSpPr>
        <p:spPr>
          <a:xfrm>
            <a:off x="3686185" y="6459785"/>
            <a:ext cx="4822804" cy="365125"/>
          </a:xfrm>
        </p:spPr>
        <p:txBody>
          <a:bodyPr/>
          <a:lstStyle/>
          <a:p>
            <a:pPr>
              <a:defRPr/>
            </a:pPr>
            <a:r>
              <a:rPr lang="en-US" dirty="0" smtClean="0"/>
              <a:t>EHRs for Clinical Research</a:t>
            </a:r>
            <a:endParaRPr lang="en-US" dirty="0"/>
          </a:p>
          <a:p>
            <a:pPr>
              <a:defRPr/>
            </a:pPr>
            <a:r>
              <a:rPr lang="en-US" dirty="0"/>
              <a:t>Medical Informatics</a:t>
            </a:r>
          </a:p>
        </p:txBody>
      </p:sp>
    </p:spTree>
    <p:extLst>
      <p:ext uri="{BB962C8B-B14F-4D97-AF65-F5344CB8AC3E}">
        <p14:creationId xmlns:p14="http://schemas.microsoft.com/office/powerpoint/2010/main" val="99653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6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263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264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263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2639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5264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52643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52638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4951</TotalTime>
  <Words>3810</Words>
  <Application>Microsoft Macintosh PowerPoint</Application>
  <PresentationFormat>Widescreen</PresentationFormat>
  <Paragraphs>633</Paragraphs>
  <Slides>52</Slides>
  <Notes>39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4" baseType="lpstr">
      <vt:lpstr>Calibri</vt:lpstr>
      <vt:lpstr>Calibri Light</vt:lpstr>
      <vt:lpstr>Cambria Math</vt:lpstr>
      <vt:lpstr>Helvetica</vt:lpstr>
      <vt:lpstr>Lucida Grande</vt:lpstr>
      <vt:lpstr>Mangal</vt:lpstr>
      <vt:lpstr>ＭＳ Ｐゴシック</vt:lpstr>
      <vt:lpstr>Times</vt:lpstr>
      <vt:lpstr>Arial</vt:lpstr>
      <vt:lpstr>Retrospect</vt:lpstr>
      <vt:lpstr>MS_ClipArt_Gallery</vt:lpstr>
      <vt:lpstr>Microsoft Word 97 - 2004 Document</vt:lpstr>
      <vt:lpstr>Electronic Health Records for Clinical Research</vt:lpstr>
      <vt:lpstr>Summary of Last Class</vt:lpstr>
      <vt:lpstr>Outline</vt:lpstr>
      <vt:lpstr>Incentivizing EHR Use</vt:lpstr>
      <vt:lpstr>PowerPoint Presentation</vt:lpstr>
      <vt:lpstr>PowerPoint Presentation</vt:lpstr>
      <vt:lpstr>Meaningful Use Post-Mortem</vt:lpstr>
      <vt:lpstr>Outline</vt:lpstr>
      <vt:lpstr>Clinical Information Flow Today</vt:lpstr>
      <vt:lpstr>How Epic Holds EHR Data </vt:lpstr>
      <vt:lpstr>Patient Care vs. Research Queries</vt:lpstr>
      <vt:lpstr>EHR/Data Warehouse Comparison</vt:lpstr>
      <vt:lpstr>PowerPoint Presentation</vt:lpstr>
      <vt:lpstr>Getting at UCSF EHR Data</vt:lpstr>
      <vt:lpstr>Protected Health Information (PHI)</vt:lpstr>
      <vt:lpstr>Privacy vs. Security</vt:lpstr>
      <vt:lpstr>Privacy, Security, Anonymity</vt:lpstr>
      <vt:lpstr>De-Identification (aka Anonymization)</vt:lpstr>
      <vt:lpstr>Research Data Browser</vt:lpstr>
      <vt:lpstr>PowerPoint Presentation</vt:lpstr>
      <vt:lpstr>PowerPoint Presentation</vt:lpstr>
      <vt:lpstr>Research Data Browser Flat Files</vt:lpstr>
      <vt:lpstr>UC-Wide EHR Data Repositories</vt:lpstr>
      <vt:lpstr>PowerPoint Presentation</vt:lpstr>
      <vt:lpstr>EHR Data Flow and Storage Summary</vt:lpstr>
      <vt:lpstr>Outline</vt:lpstr>
      <vt:lpstr>Naming Data</vt:lpstr>
      <vt:lpstr>Free Text isn’t Directly Usable </vt:lpstr>
      <vt:lpstr>“Naming” Data: For Humans</vt:lpstr>
      <vt:lpstr>“Naming” Data: For Computers</vt:lpstr>
      <vt:lpstr>Standardization of Clinical Terms</vt:lpstr>
      <vt:lpstr>Notable Clinical Vocabularies</vt:lpstr>
      <vt:lpstr>Controlled Vocabs: Issues</vt:lpstr>
      <vt:lpstr>Controlled Vocabs: Issues</vt:lpstr>
      <vt:lpstr>MeSH Example</vt:lpstr>
      <vt:lpstr>SNOMED-CT “Ontology”</vt:lpstr>
      <vt:lpstr>SNOMED-CT Status</vt:lpstr>
      <vt:lpstr>ICD-10</vt:lpstr>
      <vt:lpstr>ICD-10’s Greater Specificity</vt:lpstr>
      <vt:lpstr>Fun with ICD-10</vt:lpstr>
      <vt:lpstr>Fun with ICD-10</vt:lpstr>
      <vt:lpstr>Challenge of Naming Data </vt:lpstr>
      <vt:lpstr>Structured Data ≠ Coded Data</vt:lpstr>
      <vt:lpstr>How Coded is the Coded Data?</vt:lpstr>
      <vt:lpstr>Coding Accuracy (ICD-9 example) </vt:lpstr>
      <vt:lpstr>Naming EHR Data: Summary</vt:lpstr>
      <vt:lpstr>Outline</vt:lpstr>
      <vt:lpstr>UC ReX Demo</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Informatics  for Clinical Research</dc:title>
  <dc:creator>Ida Sim</dc:creator>
  <cp:lastModifiedBy>Ida Sim</cp:lastModifiedBy>
  <cp:revision>463</cp:revision>
  <dcterms:created xsi:type="dcterms:W3CDTF">2018-01-07T16:37:57Z</dcterms:created>
  <dcterms:modified xsi:type="dcterms:W3CDTF">2018-01-15T06:43:36Z</dcterms:modified>
</cp:coreProperties>
</file>