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charts/chart3.xml" ContentType="application/vnd.openxmlformats-officedocument.drawingml.chart+xml"/>
  <Override PartName="/ppt/notesSlides/notesSlide48.xml" ContentType="application/vnd.openxmlformats-officedocument.presentationml.notesSlide+xml"/>
  <Override PartName="/ppt/charts/chart4.xml" ContentType="application/vnd.openxmlformats-officedocument.drawingml.chart+xml"/>
  <Override PartName="/ppt/notesSlides/notesSlide49.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50.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51.xml" ContentType="application/vnd.openxmlformats-officedocument.presentationml.notesSlide+xml"/>
  <Override PartName="/ppt/charts/chart9.xml" ContentType="application/vnd.openxmlformats-officedocument.drawingml.chart+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3"/>
  </p:notesMasterIdLst>
  <p:handoutMasterIdLst>
    <p:handoutMasterId r:id="rId94"/>
  </p:handoutMasterIdLst>
  <p:sldIdLst>
    <p:sldId id="1225" r:id="rId2"/>
    <p:sldId id="1280" r:id="rId3"/>
    <p:sldId id="1299" r:id="rId4"/>
    <p:sldId id="1110" r:id="rId5"/>
    <p:sldId id="1197" r:id="rId6"/>
    <p:sldId id="1227" r:id="rId7"/>
    <p:sldId id="1198" r:id="rId8"/>
    <p:sldId id="1308" r:id="rId9"/>
    <p:sldId id="582" r:id="rId10"/>
    <p:sldId id="1200" r:id="rId11"/>
    <p:sldId id="1146" r:id="rId12"/>
    <p:sldId id="1177" r:id="rId13"/>
    <p:sldId id="1252" r:id="rId14"/>
    <p:sldId id="1258" r:id="rId15"/>
    <p:sldId id="1251" r:id="rId16"/>
    <p:sldId id="1309" r:id="rId17"/>
    <p:sldId id="1202" r:id="rId18"/>
    <p:sldId id="1148" r:id="rId19"/>
    <p:sldId id="1204" r:id="rId20"/>
    <p:sldId id="1310" r:id="rId21"/>
    <p:sldId id="1149" r:id="rId22"/>
    <p:sldId id="1206" r:id="rId23"/>
    <p:sldId id="586" r:id="rId24"/>
    <p:sldId id="1209" r:id="rId25"/>
    <p:sldId id="1151" r:id="rId26"/>
    <p:sldId id="1152" r:id="rId27"/>
    <p:sldId id="1208" r:id="rId28"/>
    <p:sldId id="1044" r:id="rId29"/>
    <p:sldId id="1207" r:id="rId30"/>
    <p:sldId id="1240" r:id="rId31"/>
    <p:sldId id="1241" r:id="rId32"/>
    <p:sldId id="1311" r:id="rId33"/>
    <p:sldId id="1062" r:id="rId34"/>
    <p:sldId id="1101" r:id="rId35"/>
    <p:sldId id="1113" r:id="rId36"/>
    <p:sldId id="1133" r:id="rId37"/>
    <p:sldId id="1132" r:id="rId38"/>
    <p:sldId id="1242" r:id="rId39"/>
    <p:sldId id="1292" r:id="rId40"/>
    <p:sldId id="1114" r:id="rId41"/>
    <p:sldId id="1312" r:id="rId42"/>
    <p:sldId id="1115" r:id="rId43"/>
    <p:sldId id="1180" r:id="rId44"/>
    <p:sldId id="1307" r:id="rId45"/>
    <p:sldId id="1105" r:id="rId46"/>
    <p:sldId id="1134" r:id="rId47"/>
    <p:sldId id="1164" r:id="rId48"/>
    <p:sldId id="1165" r:id="rId49"/>
    <p:sldId id="1166" r:id="rId50"/>
    <p:sldId id="1167" r:id="rId51"/>
    <p:sldId id="1168" r:id="rId52"/>
    <p:sldId id="1303" r:id="rId53"/>
    <p:sldId id="1284" r:id="rId54"/>
    <p:sldId id="1285" r:id="rId55"/>
    <p:sldId id="1286" r:id="rId56"/>
    <p:sldId id="1287" r:id="rId57"/>
    <p:sldId id="1289" r:id="rId58"/>
    <p:sldId id="1293" r:id="rId59"/>
    <p:sldId id="1109" r:id="rId60"/>
    <p:sldId id="1294" r:id="rId61"/>
    <p:sldId id="1296" r:id="rId62"/>
    <p:sldId id="1295" r:id="rId63"/>
    <p:sldId id="1143" r:id="rId64"/>
    <p:sldId id="1118" r:id="rId65"/>
    <p:sldId id="1141" r:id="rId66"/>
    <p:sldId id="1218" r:id="rId67"/>
    <p:sldId id="1245" r:id="rId68"/>
    <p:sldId id="1246" r:id="rId69"/>
    <p:sldId id="1119" r:id="rId70"/>
    <p:sldId id="1217" r:id="rId71"/>
    <p:sldId id="1127" r:id="rId72"/>
    <p:sldId id="1213" r:id="rId73"/>
    <p:sldId id="1228" r:id="rId74"/>
    <p:sldId id="1275" r:id="rId75"/>
    <p:sldId id="1230" r:id="rId76"/>
    <p:sldId id="1232" r:id="rId77"/>
    <p:sldId id="1277" r:id="rId78"/>
    <p:sldId id="1300" r:id="rId79"/>
    <p:sldId id="1302" r:id="rId80"/>
    <p:sldId id="1266" r:id="rId81"/>
    <p:sldId id="1265" r:id="rId82"/>
    <p:sldId id="1268" r:id="rId83"/>
    <p:sldId id="1269" r:id="rId84"/>
    <p:sldId id="1290" r:id="rId85"/>
    <p:sldId id="1142" r:id="rId86"/>
    <p:sldId id="1278" r:id="rId87"/>
    <p:sldId id="1305" r:id="rId88"/>
    <p:sldId id="1279" r:id="rId89"/>
    <p:sldId id="1272" r:id="rId90"/>
    <p:sldId id="1274" r:id="rId91"/>
    <p:sldId id="1313" r:id="rId92"/>
  </p:sldIdLst>
  <p:sldSz cx="6858000" cy="9144000" type="letter"/>
  <p:notesSz cx="7010400" cy="9296400"/>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 uri="{2D200454-40CA-4A62-9FC3-DE9A4176ACB9}">
      <p15:notesGuideLst xmlns:p15="http://schemas.microsoft.com/office/powerpoint/2012/main" xmlns="">
        <p15:guide id="1" orient="horz" pos="2880">
          <p15:clr>
            <a:srgbClr val="A4A3A4"/>
          </p15:clr>
        </p15:guide>
        <p15:guide id="2" pos="216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martin" initials="j" lastIdx="12" clrIdx="0"/>
  <p:cmAuthor id="1" name="Jeff Martin" initials="JM" lastIdx="1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9900"/>
    <a:srgbClr val="FF33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aximized">
    <p:restoredLeft sz="12483" autoAdjust="0"/>
    <p:restoredTop sz="74964" autoAdjust="0"/>
  </p:normalViewPr>
  <p:slideViewPr>
    <p:cSldViewPr>
      <p:cViewPr varScale="1">
        <p:scale>
          <a:sx n="48" d="100"/>
          <a:sy n="48" d="100"/>
        </p:scale>
        <p:origin x="-2448" y="-96"/>
      </p:cViewPr>
      <p:guideLst>
        <p:guide orient="horz" pos="2880"/>
        <p:guide pos="2160"/>
      </p:guideLst>
    </p:cSldViewPr>
  </p:slideViewPr>
  <p:outlineViewPr>
    <p:cViewPr>
      <p:scale>
        <a:sx n="75" d="100"/>
        <a:sy n="75" d="100"/>
      </p:scale>
      <p:origin x="0" y="213144"/>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732" y="2658"/>
      </p:cViewPr>
      <p:guideLst>
        <p:guide orient="horz" pos="2880"/>
        <p:guide pos="2164"/>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commentAuthors" Target="commentAuthor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notesMaster" Target="notesMasters/notesMaster1.xml"/><Relationship Id="rId98"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handoutMaster" Target="handoutMasters/handoutMaster1.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390" b="1" i="0" u="none" strike="noStrike" baseline="0">
                <a:solidFill>
                  <a:schemeClr val="tx1"/>
                </a:solidFill>
                <a:latin typeface="Arial"/>
                <a:ea typeface="Arial"/>
                <a:cs typeface="Arial"/>
              </a:defRPr>
            </a:pPr>
            <a:r>
              <a:rPr lang="en-US"/>
              <a:t>No Multiplicative Interaction</a:t>
            </a:r>
          </a:p>
        </c:rich>
      </c:tx>
      <c:layout>
        <c:manualLayout>
          <c:xMode val="edge"/>
          <c:yMode val="edge"/>
          <c:x val="0.14735099337748345"/>
          <c:y val="2.6455026455026454E-3"/>
        </c:manualLayout>
      </c:layout>
      <c:overlay val="0"/>
      <c:spPr>
        <a:noFill/>
        <a:ln w="25292">
          <a:noFill/>
        </a:ln>
      </c:spPr>
    </c:title>
    <c:autoTitleDeleted val="0"/>
    <c:plotArea>
      <c:layout>
        <c:manualLayout>
          <c:layoutTarget val="inner"/>
          <c:xMode val="edge"/>
          <c:yMode val="edge"/>
          <c:x val="0.19701986754966888"/>
          <c:y val="0.21428571428571427"/>
          <c:w val="0.54635761589403975"/>
          <c:h val="0.58465608465608465"/>
        </c:manualLayout>
      </c:layout>
      <c:lineChart>
        <c:grouping val="standard"/>
        <c:varyColors val="0"/>
        <c:ser>
          <c:idx val="0"/>
          <c:order val="0"/>
          <c:tx>
            <c:strRef>
              <c:f>Sheet1!$A$2</c:f>
              <c:strCache>
                <c:ptCount val="1"/>
                <c:pt idx="0">
                  <c:v>Third variable = 1 (yes)</c:v>
                </c:pt>
              </c:strCache>
            </c:strRef>
          </c:tx>
          <c:spPr>
            <a:ln w="12646">
              <a:solidFill>
                <a:srgbClr val="000000"/>
              </a:solidFill>
              <a:prstDash val="solid"/>
            </a:ln>
          </c:spPr>
          <c:marker>
            <c:symbol val="diamond"/>
            <c:size val="9"/>
            <c:spPr>
              <a:solidFill>
                <a:srgbClr val="FF0000"/>
              </a:solidFill>
              <a:ln>
                <a:solidFill>
                  <a:srgbClr val="000000"/>
                </a:solidFill>
                <a:prstDash val="solid"/>
              </a:ln>
            </c:spPr>
          </c:marker>
          <c:dPt>
            <c:idx val="1"/>
            <c:bubble3D val="0"/>
            <c:spPr>
              <a:ln w="12646">
                <a:solidFill>
                  <a:srgbClr val="FF0000"/>
                </a:solidFill>
                <a:prstDash val="solid"/>
              </a:ln>
            </c:spPr>
          </c:dPt>
          <c:dLbls>
            <c:dLbl>
              <c:idx val="0"/>
              <c:layout>
                <c:manualLayout>
                  <c:x val="1.3307456559100348E-2"/>
                  <c:y val="3.1943212067435667E-2"/>
                </c:manualLayout>
              </c:layout>
              <c:showLegendKey val="0"/>
              <c:showVal val="1"/>
              <c:showCatName val="0"/>
              <c:showSerName val="0"/>
              <c:showPercent val="0"/>
              <c:showBubbleSize val="0"/>
            </c:dLbl>
            <c:spPr>
              <a:noFill/>
              <a:ln w="25292">
                <a:noFill/>
              </a:ln>
            </c:spPr>
            <c:txPr>
              <a:bodyPr/>
              <a:lstStyle/>
              <a:p>
                <a:pPr>
                  <a:defRPr sz="1394" b="1" i="0" u="none" strike="noStrike" baseline="0">
                    <a:solidFill>
                      <a:srgbClr val="FF0000"/>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Sheet1!$B$2:$C$2</c:f>
              <c:numCache>
                <c:formatCode>General</c:formatCode>
                <c:ptCount val="2"/>
                <c:pt idx="0">
                  <c:v>0.05</c:v>
                </c:pt>
                <c:pt idx="1">
                  <c:v>0.15</c:v>
                </c:pt>
              </c:numCache>
            </c:numRef>
          </c:val>
          <c:smooth val="0"/>
        </c:ser>
        <c:ser>
          <c:idx val="1"/>
          <c:order val="1"/>
          <c:tx>
            <c:strRef>
              <c:f>Sheet1!$A$3</c:f>
              <c:strCache>
                <c:ptCount val="1"/>
                <c:pt idx="0">
                  <c:v>Third variable = 0 (no)</c:v>
                </c:pt>
              </c:strCache>
            </c:strRef>
          </c:tx>
          <c:spPr>
            <a:ln w="37937">
              <a:solidFill>
                <a:srgbClr val="003300"/>
              </a:solidFill>
              <a:prstDash val="sysDash"/>
            </a:ln>
          </c:spPr>
          <c:marker>
            <c:symbol val="square"/>
            <c:size val="7"/>
            <c:spPr>
              <a:solidFill>
                <a:srgbClr val="333300"/>
              </a:solidFill>
              <a:ln>
                <a:solidFill>
                  <a:srgbClr val="333300"/>
                </a:solidFill>
                <a:prstDash val="solid"/>
              </a:ln>
            </c:spPr>
          </c:marker>
          <c:dLbls>
            <c:dLbl>
              <c:idx val="0"/>
              <c:layout>
                <c:manualLayout>
                  <c:x val="-3.5486725462805221E-2"/>
                  <c:y val="-4.9689440993788754E-2"/>
                </c:manualLayout>
              </c:layout>
              <c:showLegendKey val="0"/>
              <c:showVal val="1"/>
              <c:showCatName val="0"/>
              <c:showSerName val="0"/>
              <c:showPercent val="0"/>
              <c:showBubbleSize val="0"/>
            </c:dLbl>
            <c:spPr>
              <a:noFill/>
              <a:ln w="25292">
                <a:noFill/>
              </a:ln>
            </c:spPr>
            <c:txPr>
              <a:bodyPr/>
              <a:lstStyle/>
              <a:p>
                <a:pPr>
                  <a:defRPr sz="1394"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Sheet1!$B$3:$C$3</c:f>
              <c:numCache>
                <c:formatCode>General</c:formatCode>
                <c:ptCount val="2"/>
                <c:pt idx="0">
                  <c:v>0.15</c:v>
                </c:pt>
                <c:pt idx="1">
                  <c:v>0.45</c:v>
                </c:pt>
              </c:numCache>
            </c:numRef>
          </c:val>
          <c:smooth val="0"/>
        </c:ser>
        <c:dLbls>
          <c:showLegendKey val="0"/>
          <c:showVal val="0"/>
          <c:showCatName val="0"/>
          <c:showSerName val="0"/>
          <c:showPercent val="0"/>
          <c:showBubbleSize val="0"/>
        </c:dLbls>
        <c:marker val="1"/>
        <c:smooth val="0"/>
        <c:axId val="78779520"/>
        <c:axId val="103424768"/>
      </c:lineChart>
      <c:catAx>
        <c:axId val="78779520"/>
        <c:scaling>
          <c:orientation val="minMax"/>
        </c:scaling>
        <c:delete val="0"/>
        <c:axPos val="b"/>
        <c:numFmt formatCode="General" sourceLinked="1"/>
        <c:majorTickMark val="out"/>
        <c:minorTickMark val="none"/>
        <c:tickLblPos val="nextTo"/>
        <c:spPr>
          <a:ln w="37937">
            <a:solidFill>
              <a:schemeClr val="tx1"/>
            </a:solidFill>
            <a:prstDash val="solid"/>
          </a:ln>
        </c:spPr>
        <c:txPr>
          <a:bodyPr rot="0" vert="horz"/>
          <a:lstStyle/>
          <a:p>
            <a:pPr>
              <a:defRPr sz="1991" b="1" i="0" u="none" strike="noStrike" baseline="0">
                <a:solidFill>
                  <a:schemeClr val="tx1"/>
                </a:solidFill>
                <a:latin typeface="Arial"/>
                <a:ea typeface="Arial"/>
                <a:cs typeface="Arial"/>
              </a:defRPr>
            </a:pPr>
            <a:endParaRPr lang="en-US"/>
          </a:p>
        </c:txPr>
        <c:crossAx val="103424768"/>
        <c:crossesAt val="0.01"/>
        <c:auto val="1"/>
        <c:lblAlgn val="ctr"/>
        <c:lblOffset val="100"/>
        <c:tickLblSkip val="1"/>
        <c:tickMarkSkip val="1"/>
        <c:noMultiLvlLbl val="0"/>
      </c:catAx>
      <c:valAx>
        <c:axId val="103424768"/>
        <c:scaling>
          <c:logBase val="10"/>
          <c:orientation val="minMax"/>
          <c:max val="10"/>
          <c:min val="0.01"/>
        </c:scaling>
        <c:delete val="0"/>
        <c:axPos val="l"/>
        <c:title>
          <c:tx>
            <c:rich>
              <a:bodyPr/>
              <a:lstStyle/>
              <a:p>
                <a:pPr>
                  <a:defRPr sz="1593" b="1" i="0" u="none" strike="noStrike" baseline="0">
                    <a:solidFill>
                      <a:schemeClr val="tx1"/>
                    </a:solidFill>
                    <a:latin typeface="Arial"/>
                    <a:ea typeface="Arial"/>
                    <a:cs typeface="Arial"/>
                  </a:defRPr>
                </a:pPr>
                <a:r>
                  <a:rPr lang="en-US"/>
                  <a:t>Risk of Disease</a:t>
                </a:r>
              </a:p>
            </c:rich>
          </c:tx>
          <c:layout>
            <c:manualLayout>
              <c:xMode val="edge"/>
              <c:yMode val="edge"/>
              <c:x val="3.3112582781456954E-3"/>
              <c:y val="0.28835978835978837"/>
            </c:manualLayout>
          </c:layout>
          <c:overlay val="0"/>
          <c:spPr>
            <a:noFill/>
            <a:ln w="25292">
              <a:noFill/>
            </a:ln>
          </c:spPr>
        </c:title>
        <c:numFmt formatCode="General" sourceLinked="1"/>
        <c:majorTickMark val="out"/>
        <c:minorTickMark val="none"/>
        <c:tickLblPos val="nextTo"/>
        <c:spPr>
          <a:ln w="37937">
            <a:solidFill>
              <a:schemeClr val="tx1"/>
            </a:solidFill>
            <a:prstDash val="solid"/>
          </a:ln>
        </c:spPr>
        <c:txPr>
          <a:bodyPr rot="0" vert="horz"/>
          <a:lstStyle/>
          <a:p>
            <a:pPr>
              <a:defRPr sz="1991" b="1" i="0" u="none" strike="noStrike" baseline="0">
                <a:solidFill>
                  <a:schemeClr val="tx1"/>
                </a:solidFill>
                <a:latin typeface="Arial"/>
                <a:ea typeface="Arial"/>
                <a:cs typeface="Arial"/>
              </a:defRPr>
            </a:pPr>
            <a:endParaRPr lang="en-US"/>
          </a:p>
        </c:txPr>
        <c:crossAx val="78779520"/>
        <c:crosses val="autoZero"/>
        <c:crossBetween val="between"/>
        <c:majorUnit val="10"/>
        <c:minorUnit val="10"/>
      </c:valAx>
      <c:spPr>
        <a:noFill/>
        <a:ln w="25292">
          <a:noFill/>
        </a:ln>
      </c:spPr>
    </c:plotArea>
    <c:legend>
      <c:legendPos val="r"/>
      <c:legendEntry>
        <c:idx val="0"/>
        <c:txPr>
          <a:bodyPr/>
          <a:lstStyle/>
          <a:p>
            <a:pPr>
              <a:defRPr sz="1648" b="1" i="0" u="none" strike="noStrike" baseline="0">
                <a:solidFill>
                  <a:srgbClr val="FF0000"/>
                </a:solidFill>
                <a:latin typeface="Arial"/>
                <a:ea typeface="Arial"/>
                <a:cs typeface="Arial"/>
              </a:defRPr>
            </a:pPr>
            <a:endParaRPr lang="en-US"/>
          </a:p>
        </c:txPr>
      </c:legendEntry>
      <c:layout>
        <c:manualLayout>
          <c:xMode val="edge"/>
          <c:yMode val="edge"/>
          <c:x val="0.36589403973509932"/>
          <c:y val="0.12698412698412698"/>
          <c:w val="0.63410596026490063"/>
          <c:h val="0.26984126984126983"/>
        </c:manualLayout>
      </c:layout>
      <c:overlay val="0"/>
      <c:spPr>
        <a:solidFill>
          <a:schemeClr val="bg1"/>
        </a:solidFill>
        <a:ln w="25292">
          <a:noFill/>
        </a:ln>
      </c:spPr>
      <c:txPr>
        <a:bodyPr/>
        <a:lstStyle/>
        <a:p>
          <a:pPr>
            <a:defRPr sz="1648" b="1"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971" b="1"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399" b="1" i="0" u="none" strike="noStrike" baseline="0">
                <a:solidFill>
                  <a:schemeClr val="tx1"/>
                </a:solidFill>
                <a:latin typeface="Arial"/>
                <a:ea typeface="Arial"/>
                <a:cs typeface="Arial"/>
              </a:defRPr>
            </a:pPr>
            <a:r>
              <a:rPr lang="en-US"/>
              <a:t> Multiplicative Interaction</a:t>
            </a:r>
          </a:p>
        </c:rich>
      </c:tx>
      <c:layout>
        <c:manualLayout>
          <c:xMode val="edge"/>
          <c:yMode val="edge"/>
          <c:x val="0.17940199335548174"/>
          <c:y val="2.6455026455026454E-3"/>
        </c:manualLayout>
      </c:layout>
      <c:overlay val="0"/>
      <c:spPr>
        <a:noFill/>
        <a:ln w="25389">
          <a:noFill/>
        </a:ln>
      </c:spPr>
    </c:title>
    <c:autoTitleDeleted val="0"/>
    <c:plotArea>
      <c:layout>
        <c:manualLayout>
          <c:layoutTarget val="inner"/>
          <c:xMode val="edge"/>
          <c:yMode val="edge"/>
          <c:x val="0.19767441860465115"/>
          <c:y val="0.21428571428571427"/>
          <c:w val="0.54485049833887045"/>
          <c:h val="0.58465608465608465"/>
        </c:manualLayout>
      </c:layout>
      <c:lineChart>
        <c:grouping val="standard"/>
        <c:varyColors val="0"/>
        <c:ser>
          <c:idx val="0"/>
          <c:order val="0"/>
          <c:tx>
            <c:strRef>
              <c:f>Sheet1!$A$2</c:f>
              <c:strCache>
                <c:ptCount val="1"/>
                <c:pt idx="0">
                  <c:v>Third variable = 1</c:v>
                </c:pt>
              </c:strCache>
            </c:strRef>
          </c:tx>
          <c:spPr>
            <a:ln w="12695">
              <a:solidFill>
                <a:srgbClr val="FF0000"/>
              </a:solidFill>
              <a:prstDash val="solid"/>
            </a:ln>
          </c:spPr>
          <c:marker>
            <c:symbol val="diamond"/>
            <c:size val="9"/>
            <c:spPr>
              <a:solidFill>
                <a:srgbClr val="FF0000"/>
              </a:solidFill>
              <a:ln>
                <a:solidFill>
                  <a:srgbClr val="000000"/>
                </a:solidFill>
                <a:prstDash val="solid"/>
              </a:ln>
            </c:spPr>
          </c:marker>
          <c:dLbls>
            <c:spPr>
              <a:noFill/>
              <a:ln w="25389">
                <a:noFill/>
              </a:ln>
            </c:spPr>
            <c:txPr>
              <a:bodyPr/>
              <a:lstStyle/>
              <a:p>
                <a:pPr>
                  <a:defRPr sz="1399" b="1" i="0" u="none" strike="noStrike" baseline="0">
                    <a:solidFill>
                      <a:srgbClr val="FF0000"/>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Sheet1!$B$2:$C$2</c:f>
              <c:numCache>
                <c:formatCode>General</c:formatCode>
                <c:ptCount val="2"/>
                <c:pt idx="0">
                  <c:v>0.05</c:v>
                </c:pt>
                <c:pt idx="1">
                  <c:v>0.15</c:v>
                </c:pt>
              </c:numCache>
            </c:numRef>
          </c:val>
          <c:smooth val="0"/>
        </c:ser>
        <c:ser>
          <c:idx val="1"/>
          <c:order val="1"/>
          <c:tx>
            <c:strRef>
              <c:f>Sheet1!$A$3</c:f>
              <c:strCache>
                <c:ptCount val="1"/>
                <c:pt idx="0">
                  <c:v>Third variable = 0</c:v>
                </c:pt>
              </c:strCache>
            </c:strRef>
          </c:tx>
          <c:spPr>
            <a:ln w="38084">
              <a:solidFill>
                <a:srgbClr val="003300"/>
              </a:solidFill>
              <a:prstDash val="sysDash"/>
            </a:ln>
          </c:spPr>
          <c:marker>
            <c:symbol val="square"/>
            <c:size val="7"/>
            <c:spPr>
              <a:solidFill>
                <a:srgbClr val="333300"/>
              </a:solidFill>
              <a:ln>
                <a:solidFill>
                  <a:srgbClr val="333300"/>
                </a:solidFill>
                <a:prstDash val="solid"/>
              </a:ln>
            </c:spPr>
          </c:marker>
          <c:dLbls>
            <c:dLbl>
              <c:idx val="0"/>
              <c:layout>
                <c:manualLayout>
                  <c:x val="-6.4319373368985244E-2"/>
                  <c:y val="-4.9491818122857176E-2"/>
                </c:manualLayout>
              </c:layout>
              <c:showLegendKey val="0"/>
              <c:showVal val="1"/>
              <c:showCatName val="0"/>
              <c:showSerName val="0"/>
              <c:showPercent val="0"/>
              <c:showBubbleSize val="0"/>
            </c:dLbl>
            <c:spPr>
              <a:noFill/>
              <a:ln w="25389">
                <a:noFill/>
              </a:ln>
            </c:spPr>
            <c:txPr>
              <a:bodyPr/>
              <a:lstStyle/>
              <a:p>
                <a:pPr>
                  <a:defRPr sz="1399"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Sheet1!$B$3:$C$3</c:f>
              <c:numCache>
                <c:formatCode>General</c:formatCode>
                <c:ptCount val="2"/>
                <c:pt idx="0">
                  <c:v>0.08</c:v>
                </c:pt>
                <c:pt idx="1">
                  <c:v>0.9</c:v>
                </c:pt>
              </c:numCache>
            </c:numRef>
          </c:val>
          <c:smooth val="0"/>
        </c:ser>
        <c:dLbls>
          <c:showLegendKey val="0"/>
          <c:showVal val="0"/>
          <c:showCatName val="0"/>
          <c:showSerName val="0"/>
          <c:showPercent val="0"/>
          <c:showBubbleSize val="0"/>
        </c:dLbls>
        <c:marker val="1"/>
        <c:smooth val="0"/>
        <c:axId val="111184128"/>
        <c:axId val="113617152"/>
      </c:lineChart>
      <c:catAx>
        <c:axId val="111184128"/>
        <c:scaling>
          <c:orientation val="minMax"/>
        </c:scaling>
        <c:delete val="0"/>
        <c:axPos val="b"/>
        <c:numFmt formatCode="General" sourceLinked="1"/>
        <c:majorTickMark val="out"/>
        <c:minorTickMark val="none"/>
        <c:tickLblPos val="nextTo"/>
        <c:spPr>
          <a:ln w="38084">
            <a:solidFill>
              <a:schemeClr val="tx1"/>
            </a:solidFill>
            <a:prstDash val="solid"/>
          </a:ln>
        </c:spPr>
        <c:txPr>
          <a:bodyPr rot="0" vert="horz"/>
          <a:lstStyle/>
          <a:p>
            <a:pPr>
              <a:defRPr sz="1999" b="1" i="0" u="none" strike="noStrike" baseline="0">
                <a:solidFill>
                  <a:schemeClr val="tx1"/>
                </a:solidFill>
                <a:latin typeface="Arial"/>
                <a:ea typeface="Arial"/>
                <a:cs typeface="Arial"/>
              </a:defRPr>
            </a:pPr>
            <a:endParaRPr lang="en-US"/>
          </a:p>
        </c:txPr>
        <c:crossAx val="113617152"/>
        <c:crossesAt val="0.01"/>
        <c:auto val="1"/>
        <c:lblAlgn val="ctr"/>
        <c:lblOffset val="100"/>
        <c:tickLblSkip val="1"/>
        <c:tickMarkSkip val="1"/>
        <c:noMultiLvlLbl val="0"/>
      </c:catAx>
      <c:valAx>
        <c:axId val="113617152"/>
        <c:scaling>
          <c:logBase val="10"/>
          <c:orientation val="minMax"/>
          <c:max val="10"/>
          <c:min val="0.01"/>
        </c:scaling>
        <c:delete val="0"/>
        <c:axPos val="l"/>
        <c:title>
          <c:tx>
            <c:rich>
              <a:bodyPr/>
              <a:lstStyle/>
              <a:p>
                <a:pPr>
                  <a:defRPr sz="1599"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8835978835978837"/>
            </c:manualLayout>
          </c:layout>
          <c:overlay val="0"/>
          <c:spPr>
            <a:noFill/>
            <a:ln w="25389">
              <a:noFill/>
            </a:ln>
          </c:spPr>
        </c:title>
        <c:numFmt formatCode="General" sourceLinked="1"/>
        <c:majorTickMark val="out"/>
        <c:minorTickMark val="none"/>
        <c:tickLblPos val="nextTo"/>
        <c:spPr>
          <a:ln w="38084">
            <a:solidFill>
              <a:schemeClr val="tx1"/>
            </a:solidFill>
            <a:prstDash val="solid"/>
          </a:ln>
        </c:spPr>
        <c:txPr>
          <a:bodyPr rot="0" vert="horz"/>
          <a:lstStyle/>
          <a:p>
            <a:pPr>
              <a:defRPr sz="1999" b="1" i="0" u="none" strike="noStrike" baseline="0">
                <a:solidFill>
                  <a:schemeClr val="tx1"/>
                </a:solidFill>
                <a:latin typeface="Arial"/>
                <a:ea typeface="Arial"/>
                <a:cs typeface="Arial"/>
              </a:defRPr>
            </a:pPr>
            <a:endParaRPr lang="en-US"/>
          </a:p>
        </c:txPr>
        <c:crossAx val="111184128"/>
        <c:crosses val="autoZero"/>
        <c:crossBetween val="between"/>
        <c:majorUnit val="10"/>
        <c:minorUnit val="10"/>
      </c:valAx>
      <c:spPr>
        <a:noFill/>
        <a:ln w="25389">
          <a:noFill/>
        </a:ln>
      </c:spPr>
    </c:plotArea>
    <c:legend>
      <c:legendPos val="r"/>
      <c:legendEntry>
        <c:idx val="0"/>
        <c:txPr>
          <a:bodyPr/>
          <a:lstStyle/>
          <a:p>
            <a:pPr>
              <a:defRPr sz="1654" b="1" i="0" u="none" strike="noStrike" baseline="0">
                <a:solidFill>
                  <a:srgbClr val="FF0000"/>
                </a:solidFill>
                <a:latin typeface="Arial"/>
                <a:ea typeface="Arial"/>
                <a:cs typeface="Arial"/>
              </a:defRPr>
            </a:pPr>
            <a:endParaRPr lang="en-US"/>
          </a:p>
        </c:txPr>
      </c:legendEntry>
      <c:layout>
        <c:manualLayout>
          <c:xMode val="edge"/>
          <c:yMode val="edge"/>
          <c:x val="0.36212624584717606"/>
          <c:y val="0.12962962962962962"/>
          <c:w val="0.63621262458471761"/>
          <c:h val="0.23544973544973544"/>
        </c:manualLayout>
      </c:layout>
      <c:overlay val="0"/>
      <c:spPr>
        <a:solidFill>
          <a:schemeClr val="bg1"/>
        </a:solidFill>
        <a:ln w="25389">
          <a:noFill/>
        </a:ln>
      </c:spPr>
      <c:txPr>
        <a:bodyPr/>
        <a:lstStyle/>
        <a:p>
          <a:pPr>
            <a:defRPr sz="1654" b="1"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975" b="1" i="0" u="none" strike="noStrike" baseline="0">
          <a:solidFill>
            <a:schemeClr val="tx1"/>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Sheet1!$B$2:$C$2</c:f>
              <c:numCache>
                <c:formatCode>General</c:formatCode>
                <c:ptCount val="2"/>
                <c:pt idx="0">
                  <c:v>0.05</c:v>
                </c:pt>
                <c:pt idx="1">
                  <c:v>0.15</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Sheet1!$B$3:$C$3</c:f>
              <c:numCache>
                <c:formatCode>General</c:formatCode>
                <c:ptCount val="2"/>
                <c:pt idx="0">
                  <c:v>0.15</c:v>
                </c:pt>
                <c:pt idx="1">
                  <c:v>0.45</c:v>
                </c:pt>
              </c:numCache>
            </c:numRef>
          </c:val>
          <c:smooth val="0"/>
        </c:ser>
        <c:dLbls>
          <c:showLegendKey val="0"/>
          <c:showVal val="0"/>
          <c:showCatName val="0"/>
          <c:showSerName val="0"/>
          <c:showPercent val="0"/>
          <c:showBubbleSize val="0"/>
        </c:dLbls>
        <c:marker val="1"/>
        <c:smooth val="0"/>
        <c:axId val="81164544"/>
        <c:axId val="81674624"/>
      </c:lineChart>
      <c:catAx>
        <c:axId val="81164544"/>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81674624"/>
        <c:crossesAt val="0.01"/>
        <c:auto val="1"/>
        <c:lblAlgn val="ctr"/>
        <c:lblOffset val="100"/>
        <c:tickLblSkip val="1"/>
        <c:tickMarkSkip val="1"/>
        <c:noMultiLvlLbl val="0"/>
      </c:catAx>
      <c:valAx>
        <c:axId val="81674624"/>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81164544"/>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Sheet1!$B$2:$C$2</c:f>
              <c:numCache>
                <c:formatCode>General</c:formatCode>
                <c:ptCount val="2"/>
                <c:pt idx="0">
                  <c:v>0.05</c:v>
                </c:pt>
                <c:pt idx="1">
                  <c:v>0.15</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Sheet1!$B$3:$C$3</c:f>
              <c:numCache>
                <c:formatCode>General</c:formatCode>
                <c:ptCount val="2"/>
                <c:pt idx="0">
                  <c:v>0.15</c:v>
                </c:pt>
                <c:pt idx="1">
                  <c:v>0.25</c:v>
                </c:pt>
              </c:numCache>
            </c:numRef>
          </c:val>
          <c:smooth val="0"/>
        </c:ser>
        <c:dLbls>
          <c:showLegendKey val="0"/>
          <c:showVal val="0"/>
          <c:showCatName val="0"/>
          <c:showSerName val="0"/>
          <c:showPercent val="0"/>
          <c:showBubbleSize val="0"/>
        </c:dLbls>
        <c:marker val="1"/>
        <c:smooth val="0"/>
        <c:axId val="81163008"/>
        <c:axId val="88698880"/>
      </c:lineChart>
      <c:catAx>
        <c:axId val="81163008"/>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88698880"/>
        <c:crossesAt val="0.01"/>
        <c:auto val="1"/>
        <c:lblAlgn val="ctr"/>
        <c:lblOffset val="100"/>
        <c:tickLblSkip val="1"/>
        <c:tickMarkSkip val="1"/>
        <c:noMultiLvlLbl val="0"/>
      </c:catAx>
      <c:valAx>
        <c:axId val="88698880"/>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81163008"/>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Sheet1!$B$2:$C$2</c:f>
              <c:numCache>
                <c:formatCode>General</c:formatCode>
                <c:ptCount val="2"/>
                <c:pt idx="0">
                  <c:v>0.1</c:v>
                </c:pt>
                <c:pt idx="1">
                  <c:v>0.2</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Sheet1!$B$3:$C$3</c:f>
              <c:numCache>
                <c:formatCode>General</c:formatCode>
                <c:ptCount val="2"/>
                <c:pt idx="0">
                  <c:v>0.2</c:v>
                </c:pt>
                <c:pt idx="1">
                  <c:v>0.6</c:v>
                </c:pt>
              </c:numCache>
            </c:numRef>
          </c:val>
          <c:smooth val="0"/>
        </c:ser>
        <c:dLbls>
          <c:showLegendKey val="0"/>
          <c:showVal val="0"/>
          <c:showCatName val="0"/>
          <c:showSerName val="0"/>
          <c:showPercent val="0"/>
          <c:showBubbleSize val="0"/>
        </c:dLbls>
        <c:marker val="1"/>
        <c:smooth val="0"/>
        <c:axId val="117428992"/>
        <c:axId val="117430528"/>
      </c:lineChart>
      <c:catAx>
        <c:axId val="117428992"/>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7430528"/>
        <c:crossesAt val="0.01"/>
        <c:auto val="1"/>
        <c:lblAlgn val="ctr"/>
        <c:lblOffset val="100"/>
        <c:tickLblSkip val="1"/>
        <c:tickMarkSkip val="1"/>
        <c:noMultiLvlLbl val="0"/>
      </c:catAx>
      <c:valAx>
        <c:axId val="117430528"/>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7428992"/>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Sheet1!$B$2:$C$2</c:f>
              <c:numCache>
                <c:formatCode>General</c:formatCode>
                <c:ptCount val="2"/>
                <c:pt idx="0">
                  <c:v>0.1</c:v>
                </c:pt>
                <c:pt idx="1">
                  <c:v>0.2</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Sheet1!$B$3:$C$3</c:f>
              <c:numCache>
                <c:formatCode>General</c:formatCode>
                <c:ptCount val="2"/>
                <c:pt idx="0">
                  <c:v>0.05</c:v>
                </c:pt>
                <c:pt idx="1">
                  <c:v>0.15</c:v>
                </c:pt>
              </c:numCache>
            </c:numRef>
          </c:val>
          <c:smooth val="0"/>
        </c:ser>
        <c:dLbls>
          <c:showLegendKey val="0"/>
          <c:showVal val="0"/>
          <c:showCatName val="0"/>
          <c:showSerName val="0"/>
          <c:showPercent val="0"/>
          <c:showBubbleSize val="0"/>
        </c:dLbls>
        <c:marker val="1"/>
        <c:smooth val="0"/>
        <c:axId val="102492032"/>
        <c:axId val="102495744"/>
      </c:lineChart>
      <c:catAx>
        <c:axId val="102492032"/>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02495744"/>
        <c:crossesAt val="0.01"/>
        <c:auto val="1"/>
        <c:lblAlgn val="ctr"/>
        <c:lblOffset val="100"/>
        <c:tickLblSkip val="1"/>
        <c:tickMarkSkip val="1"/>
        <c:noMultiLvlLbl val="0"/>
      </c:catAx>
      <c:valAx>
        <c:axId val="102495744"/>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02492032"/>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Sheet1!$B$2:$C$2</c:f>
              <c:numCache>
                <c:formatCode>General</c:formatCode>
                <c:ptCount val="2"/>
                <c:pt idx="0">
                  <c:v>0.1</c:v>
                </c:pt>
                <c:pt idx="1">
                  <c:v>0.2</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Sheet1!$B$3:$C$3</c:f>
              <c:numCache>
                <c:formatCode>General</c:formatCode>
                <c:ptCount val="2"/>
                <c:pt idx="0">
                  <c:v>0.2</c:v>
                </c:pt>
                <c:pt idx="1">
                  <c:v>0.6</c:v>
                </c:pt>
              </c:numCache>
            </c:numRef>
          </c:val>
          <c:smooth val="0"/>
        </c:ser>
        <c:dLbls>
          <c:showLegendKey val="0"/>
          <c:showVal val="0"/>
          <c:showCatName val="0"/>
          <c:showSerName val="0"/>
          <c:showPercent val="0"/>
          <c:showBubbleSize val="0"/>
        </c:dLbls>
        <c:marker val="1"/>
        <c:smooth val="0"/>
        <c:axId val="103065088"/>
        <c:axId val="103458688"/>
      </c:lineChart>
      <c:catAx>
        <c:axId val="103065088"/>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03458688"/>
        <c:crossesAt val="0.01"/>
        <c:auto val="1"/>
        <c:lblAlgn val="ctr"/>
        <c:lblOffset val="100"/>
        <c:tickLblSkip val="1"/>
        <c:tickMarkSkip val="1"/>
        <c:noMultiLvlLbl val="0"/>
      </c:catAx>
      <c:valAx>
        <c:axId val="103458688"/>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03065088"/>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Sheet1!$B$2:$C$2</c:f>
              <c:numCache>
                <c:formatCode>General</c:formatCode>
                <c:ptCount val="2"/>
                <c:pt idx="0">
                  <c:v>0.1</c:v>
                </c:pt>
                <c:pt idx="1">
                  <c:v>0.3</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Sheet1!$B$3:$C$3</c:f>
              <c:numCache>
                <c:formatCode>General</c:formatCode>
                <c:ptCount val="2"/>
                <c:pt idx="0">
                  <c:v>0.05</c:v>
                </c:pt>
                <c:pt idx="1">
                  <c:v>0.15</c:v>
                </c:pt>
              </c:numCache>
            </c:numRef>
          </c:val>
          <c:smooth val="0"/>
        </c:ser>
        <c:dLbls>
          <c:showLegendKey val="0"/>
          <c:showVal val="0"/>
          <c:showCatName val="0"/>
          <c:showSerName val="0"/>
          <c:showPercent val="0"/>
          <c:showBubbleSize val="0"/>
        </c:dLbls>
        <c:marker val="1"/>
        <c:smooth val="0"/>
        <c:axId val="126306560"/>
        <c:axId val="126329600"/>
      </c:lineChart>
      <c:catAx>
        <c:axId val="126306560"/>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26329600"/>
        <c:crossesAt val="0.01"/>
        <c:auto val="1"/>
        <c:lblAlgn val="ctr"/>
        <c:lblOffset val="100"/>
        <c:tickLblSkip val="1"/>
        <c:tickMarkSkip val="1"/>
        <c:noMultiLvlLbl val="0"/>
      </c:catAx>
      <c:valAx>
        <c:axId val="126329600"/>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26306560"/>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392" b="1" i="0" u="none" strike="noStrike" baseline="0">
                <a:solidFill>
                  <a:schemeClr val="tx1"/>
                </a:solidFill>
                <a:latin typeface="Arial"/>
                <a:ea typeface="Arial"/>
                <a:cs typeface="Arial"/>
              </a:defRPr>
            </a:pPr>
            <a:r>
              <a:rPr lang="en-US"/>
              <a:t> Qualitative Interaction</a:t>
            </a:r>
          </a:p>
        </c:rich>
      </c:tx>
      <c:layout>
        <c:manualLayout>
          <c:xMode val="edge"/>
          <c:yMode val="edge"/>
          <c:x val="0.21523178807947019"/>
          <c:y val="3.4364261168384879E-3"/>
        </c:manualLayout>
      </c:layout>
      <c:overlay val="0"/>
      <c:spPr>
        <a:noFill/>
        <a:ln w="25310">
          <a:noFill/>
        </a:ln>
      </c:spPr>
    </c:title>
    <c:autoTitleDeleted val="0"/>
    <c:plotArea>
      <c:layout>
        <c:manualLayout>
          <c:layoutTarget val="inner"/>
          <c:xMode val="edge"/>
          <c:yMode val="edge"/>
          <c:x val="0.19701986754966888"/>
          <c:y val="0.15292096219931273"/>
          <c:w val="0.54635761589403975"/>
          <c:h val="0.71649484536082475"/>
        </c:manualLayout>
      </c:layout>
      <c:lineChart>
        <c:grouping val="standard"/>
        <c:varyColors val="0"/>
        <c:ser>
          <c:idx val="0"/>
          <c:order val="0"/>
          <c:tx>
            <c:strRef>
              <c:f>Sheet1!$A$2</c:f>
              <c:strCache>
                <c:ptCount val="1"/>
                <c:pt idx="0">
                  <c:v>Third variable = 1</c:v>
                </c:pt>
              </c:strCache>
            </c:strRef>
          </c:tx>
          <c:spPr>
            <a:ln w="12655">
              <a:solidFill>
                <a:srgbClr val="FF0000"/>
              </a:solidFill>
              <a:prstDash val="solid"/>
            </a:ln>
          </c:spPr>
          <c:marker>
            <c:symbol val="diamond"/>
            <c:size val="9"/>
            <c:spPr>
              <a:solidFill>
                <a:srgbClr val="FF0000"/>
              </a:solidFill>
              <a:ln>
                <a:solidFill>
                  <a:srgbClr val="000000"/>
                </a:solidFill>
                <a:prstDash val="solid"/>
              </a:ln>
            </c:spPr>
          </c:marker>
          <c:dLbls>
            <c:spPr>
              <a:noFill/>
              <a:ln w="25310">
                <a:noFill/>
              </a:ln>
            </c:spPr>
            <c:txPr>
              <a:bodyPr/>
              <a:lstStyle/>
              <a:p>
                <a:pPr>
                  <a:defRPr sz="1395"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Sheet1!$B$2:$C$2</c:f>
              <c:numCache>
                <c:formatCode>General</c:formatCode>
                <c:ptCount val="2"/>
                <c:pt idx="0">
                  <c:v>0.18</c:v>
                </c:pt>
                <c:pt idx="1">
                  <c:v>0.13</c:v>
                </c:pt>
              </c:numCache>
            </c:numRef>
          </c:val>
          <c:smooth val="0"/>
        </c:ser>
        <c:ser>
          <c:idx val="1"/>
          <c:order val="1"/>
          <c:tx>
            <c:strRef>
              <c:f>Sheet1!$A$3</c:f>
              <c:strCache>
                <c:ptCount val="1"/>
                <c:pt idx="0">
                  <c:v>Third variable = 0</c:v>
                </c:pt>
              </c:strCache>
            </c:strRef>
          </c:tx>
          <c:spPr>
            <a:ln w="37966">
              <a:solidFill>
                <a:srgbClr val="003300"/>
              </a:solidFill>
              <a:prstDash val="sysDash"/>
            </a:ln>
          </c:spPr>
          <c:marker>
            <c:symbol val="square"/>
            <c:size val="7"/>
            <c:spPr>
              <a:solidFill>
                <a:srgbClr val="333300"/>
              </a:solidFill>
              <a:ln>
                <a:solidFill>
                  <a:srgbClr val="333300"/>
                </a:solidFill>
                <a:prstDash val="solid"/>
              </a:ln>
            </c:spPr>
          </c:marker>
          <c:dLbls>
            <c:spPr>
              <a:noFill/>
              <a:ln w="25310">
                <a:noFill/>
              </a:ln>
            </c:spPr>
            <c:txPr>
              <a:bodyPr/>
              <a:lstStyle/>
              <a:p>
                <a:pPr>
                  <a:defRPr sz="1395"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Sheet1!$B$3:$C$3</c:f>
              <c:numCache>
                <c:formatCode>General</c:formatCode>
                <c:ptCount val="2"/>
                <c:pt idx="0">
                  <c:v>0.08</c:v>
                </c:pt>
                <c:pt idx="1">
                  <c:v>0.19</c:v>
                </c:pt>
              </c:numCache>
            </c:numRef>
          </c:val>
          <c:smooth val="0"/>
        </c:ser>
        <c:dLbls>
          <c:showLegendKey val="0"/>
          <c:showVal val="0"/>
          <c:showCatName val="0"/>
          <c:showSerName val="0"/>
          <c:showPercent val="0"/>
          <c:showBubbleSize val="0"/>
        </c:dLbls>
        <c:marker val="1"/>
        <c:smooth val="0"/>
        <c:axId val="98196864"/>
        <c:axId val="103889920"/>
      </c:lineChart>
      <c:catAx>
        <c:axId val="98196864"/>
        <c:scaling>
          <c:orientation val="minMax"/>
        </c:scaling>
        <c:delete val="0"/>
        <c:axPos val="b"/>
        <c:numFmt formatCode="General" sourceLinked="1"/>
        <c:majorTickMark val="out"/>
        <c:minorTickMark val="none"/>
        <c:tickLblPos val="nextTo"/>
        <c:spPr>
          <a:ln w="37966">
            <a:solidFill>
              <a:schemeClr val="tx1"/>
            </a:solidFill>
            <a:prstDash val="solid"/>
          </a:ln>
        </c:spPr>
        <c:txPr>
          <a:bodyPr rot="0" vert="horz"/>
          <a:lstStyle/>
          <a:p>
            <a:pPr>
              <a:defRPr sz="1993" b="1" i="0" u="none" strike="noStrike" baseline="0">
                <a:solidFill>
                  <a:schemeClr val="tx1"/>
                </a:solidFill>
                <a:latin typeface="Arial"/>
                <a:ea typeface="Arial"/>
                <a:cs typeface="Arial"/>
              </a:defRPr>
            </a:pPr>
            <a:endParaRPr lang="en-US"/>
          </a:p>
        </c:txPr>
        <c:crossAx val="103889920"/>
        <c:crossesAt val="0.01"/>
        <c:auto val="1"/>
        <c:lblAlgn val="ctr"/>
        <c:lblOffset val="100"/>
        <c:tickLblSkip val="1"/>
        <c:tickMarkSkip val="1"/>
        <c:noMultiLvlLbl val="0"/>
      </c:catAx>
      <c:valAx>
        <c:axId val="103889920"/>
        <c:scaling>
          <c:logBase val="10"/>
          <c:orientation val="minMax"/>
          <c:max val="1"/>
          <c:min val="0.01"/>
        </c:scaling>
        <c:delete val="0"/>
        <c:axPos val="l"/>
        <c:title>
          <c:tx>
            <c:rich>
              <a:bodyPr/>
              <a:lstStyle/>
              <a:p>
                <a:pPr>
                  <a:defRPr sz="1594" b="1" i="0" u="none" strike="noStrike" baseline="0">
                    <a:solidFill>
                      <a:schemeClr val="tx1"/>
                    </a:solidFill>
                    <a:latin typeface="Arial"/>
                    <a:ea typeface="Arial"/>
                    <a:cs typeface="Arial"/>
                  </a:defRPr>
                </a:pPr>
                <a:r>
                  <a:rPr lang="en-US"/>
                  <a:t>Risk of Disease</a:t>
                </a:r>
              </a:p>
            </c:rich>
          </c:tx>
          <c:layout>
            <c:manualLayout>
              <c:xMode val="edge"/>
              <c:yMode val="edge"/>
              <c:x val="3.3112582781456954E-3"/>
              <c:y val="0.36941580756013748"/>
            </c:manualLayout>
          </c:layout>
          <c:overlay val="0"/>
          <c:spPr>
            <a:noFill/>
            <a:ln w="25310">
              <a:noFill/>
            </a:ln>
          </c:spPr>
        </c:title>
        <c:numFmt formatCode="General" sourceLinked="1"/>
        <c:majorTickMark val="out"/>
        <c:minorTickMark val="none"/>
        <c:tickLblPos val="nextTo"/>
        <c:spPr>
          <a:ln w="37966">
            <a:solidFill>
              <a:schemeClr val="tx1"/>
            </a:solidFill>
            <a:prstDash val="solid"/>
          </a:ln>
        </c:spPr>
        <c:txPr>
          <a:bodyPr rot="0" vert="horz"/>
          <a:lstStyle/>
          <a:p>
            <a:pPr>
              <a:defRPr sz="1993" b="1" i="0" u="none" strike="noStrike" baseline="0">
                <a:solidFill>
                  <a:schemeClr val="tx1"/>
                </a:solidFill>
                <a:latin typeface="Arial"/>
                <a:ea typeface="Arial"/>
                <a:cs typeface="Arial"/>
              </a:defRPr>
            </a:pPr>
            <a:endParaRPr lang="en-US"/>
          </a:p>
        </c:txPr>
        <c:crossAx val="98196864"/>
        <c:crosses val="autoZero"/>
        <c:crossBetween val="between"/>
        <c:majorUnit val="10"/>
        <c:minorUnit val="10"/>
      </c:valAx>
      <c:spPr>
        <a:noFill/>
        <a:ln w="25310">
          <a:noFill/>
        </a:ln>
      </c:spPr>
    </c:plotArea>
    <c:legend>
      <c:legendPos val="r"/>
      <c:layout>
        <c:manualLayout>
          <c:xMode val="edge"/>
          <c:yMode val="edge"/>
          <c:x val="0.36258278145695366"/>
          <c:y val="0.1134020618556701"/>
          <c:w val="0.63410596026490063"/>
          <c:h val="0.15292096219931273"/>
        </c:manualLayout>
      </c:layout>
      <c:overlay val="0"/>
      <c:spPr>
        <a:solidFill>
          <a:schemeClr val="bg1"/>
        </a:solidFill>
        <a:ln w="25310">
          <a:noFill/>
        </a:ln>
      </c:spPr>
      <c:txPr>
        <a:bodyPr/>
        <a:lstStyle/>
        <a:p>
          <a:pPr>
            <a:defRPr sz="1649" b="1"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794" b="1" i="0" u="none" strike="noStrike" baseline="0">
          <a:solidFill>
            <a:schemeClr val="tx1"/>
          </a:solidFill>
          <a:latin typeface="Arial"/>
          <a:ea typeface="Arial"/>
          <a:cs typeface="Arial"/>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5.e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image" Target="../media/image3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5" Type="http://schemas.openxmlformats.org/officeDocument/2006/relationships/image" Target="../media/image11.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588" y="-1588"/>
            <a:ext cx="3038476"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algn="l" defTabSz="952500" eaLnBrk="0" hangingPunct="0">
              <a:spcBef>
                <a:spcPct val="0"/>
              </a:spcBef>
              <a:defRPr sz="1000" i="1">
                <a:latin typeface="Times New Roman" pitchFamily="18" charset="0"/>
              </a:defRPr>
            </a:lvl1pPr>
          </a:lstStyle>
          <a:p>
            <a:pPr>
              <a:defRPr/>
            </a:pPr>
            <a:endParaRPr lang="en-US"/>
          </a:p>
        </p:txBody>
      </p:sp>
      <p:sp>
        <p:nvSpPr>
          <p:cNvPr id="3075" name="Rectangle 3"/>
          <p:cNvSpPr>
            <a:spLocks noGrp="1" noChangeArrowheads="1"/>
          </p:cNvSpPr>
          <p:nvPr>
            <p:ph type="dt" sz="quarter" idx="1"/>
          </p:nvPr>
        </p:nvSpPr>
        <p:spPr bwMode="auto">
          <a:xfrm>
            <a:off x="3971925" y="-1588"/>
            <a:ext cx="3038475"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algn="r" defTabSz="952500" eaLnBrk="0" hangingPunct="0">
              <a:spcBef>
                <a:spcPct val="0"/>
              </a:spcBef>
              <a:defRPr sz="1000" i="1">
                <a:latin typeface="Times New Roman" pitchFamily="18" charset="0"/>
              </a:defRPr>
            </a:lvl1pPr>
          </a:lstStyle>
          <a:p>
            <a:pPr>
              <a:defRPr/>
            </a:pPr>
            <a:endParaRPr lang="en-US"/>
          </a:p>
        </p:txBody>
      </p:sp>
      <p:sp>
        <p:nvSpPr>
          <p:cNvPr id="3076" name="Rectangle 4"/>
          <p:cNvSpPr>
            <a:spLocks noGrp="1" noChangeArrowheads="1"/>
          </p:cNvSpPr>
          <p:nvPr>
            <p:ph type="ftr" sz="quarter" idx="2"/>
          </p:nvPr>
        </p:nvSpPr>
        <p:spPr bwMode="auto">
          <a:xfrm>
            <a:off x="-1588" y="8829675"/>
            <a:ext cx="3038476"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algn="l" defTabSz="952500" eaLnBrk="0" hangingPunct="0">
              <a:spcBef>
                <a:spcPct val="0"/>
              </a:spcBef>
              <a:defRPr sz="1000" i="1">
                <a:latin typeface="Times New Roman" pitchFamily="18" charset="0"/>
              </a:defRPr>
            </a:lvl1pPr>
          </a:lstStyle>
          <a:p>
            <a:pPr>
              <a:defRPr/>
            </a:pPr>
            <a:endParaRPr lang="en-US"/>
          </a:p>
        </p:txBody>
      </p:sp>
      <p:sp>
        <p:nvSpPr>
          <p:cNvPr id="3077" name="Rectangle 5"/>
          <p:cNvSpPr>
            <a:spLocks noGrp="1" noChangeArrowheads="1"/>
          </p:cNvSpPr>
          <p:nvPr>
            <p:ph type="sldNum" sz="quarter" idx="3"/>
          </p:nvPr>
        </p:nvSpPr>
        <p:spPr bwMode="auto">
          <a:xfrm>
            <a:off x="3971925" y="8829675"/>
            <a:ext cx="3038475"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algn="r" defTabSz="952500" eaLnBrk="0" hangingPunct="0">
              <a:spcBef>
                <a:spcPct val="0"/>
              </a:spcBef>
              <a:defRPr sz="1000" i="1">
                <a:latin typeface="Times New Roman" pitchFamily="18" charset="0"/>
              </a:defRPr>
            </a:lvl1pPr>
          </a:lstStyle>
          <a:p>
            <a:pPr>
              <a:defRPr/>
            </a:pPr>
            <a:fld id="{6AFC0370-4D41-4950-848F-032BAFD69697}" type="slidenum">
              <a:rPr lang="en-US"/>
              <a:pPr>
                <a:defRPr/>
              </a:pPr>
              <a:t>‹#›</a:t>
            </a:fld>
            <a:endParaRPr lang="en-US"/>
          </a:p>
        </p:txBody>
      </p:sp>
    </p:spTree>
    <p:extLst>
      <p:ext uri="{BB962C8B-B14F-4D97-AF65-F5344CB8AC3E}">
        <p14:creationId xmlns:p14="http://schemas.microsoft.com/office/powerpoint/2010/main" val="3790226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88" y="-1588"/>
            <a:ext cx="3038476"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algn="l" defTabSz="952500" eaLnBrk="0" hangingPunct="0">
              <a:spcBef>
                <a:spcPct val="0"/>
              </a:spcBef>
              <a:defRPr sz="1000" i="1">
                <a:latin typeface="Times New Roman" pitchFamily="18" charset="0"/>
              </a:defRPr>
            </a:lvl1pPr>
          </a:lstStyle>
          <a:p>
            <a:pPr>
              <a:defRPr/>
            </a:pPr>
            <a:endParaRPr lang="en-US"/>
          </a:p>
        </p:txBody>
      </p:sp>
      <p:sp>
        <p:nvSpPr>
          <p:cNvPr id="2051" name="Rectangle 3"/>
          <p:cNvSpPr>
            <a:spLocks noGrp="1" noChangeArrowheads="1"/>
          </p:cNvSpPr>
          <p:nvPr>
            <p:ph type="dt" idx="1"/>
          </p:nvPr>
        </p:nvSpPr>
        <p:spPr bwMode="auto">
          <a:xfrm>
            <a:off x="3971925" y="-1588"/>
            <a:ext cx="3038475"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algn="r" defTabSz="952500" eaLnBrk="0" hangingPunct="0">
              <a:spcBef>
                <a:spcPct val="0"/>
              </a:spcBef>
              <a:defRPr sz="1000" i="1">
                <a:latin typeface="Times New Roman" pitchFamily="18" charset="0"/>
              </a:defRPr>
            </a:lvl1pPr>
          </a:lstStyle>
          <a:p>
            <a:pPr>
              <a:defRPr/>
            </a:pPr>
            <a:endParaRPr lang="en-US"/>
          </a:p>
        </p:txBody>
      </p:sp>
      <p:sp>
        <p:nvSpPr>
          <p:cNvPr id="2052" name="Rectangle 4"/>
          <p:cNvSpPr>
            <a:spLocks noGrp="1" noChangeArrowheads="1"/>
          </p:cNvSpPr>
          <p:nvPr>
            <p:ph type="ftr" sz="quarter" idx="4"/>
          </p:nvPr>
        </p:nvSpPr>
        <p:spPr bwMode="auto">
          <a:xfrm>
            <a:off x="-1588" y="8829675"/>
            <a:ext cx="3038476"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algn="l" defTabSz="952500" eaLnBrk="0" hangingPunct="0">
              <a:spcBef>
                <a:spcPct val="0"/>
              </a:spcBef>
              <a:defRPr sz="1000" i="1">
                <a:latin typeface="Times New Roman" pitchFamily="18" charset="0"/>
              </a:defRPr>
            </a:lvl1pPr>
          </a:lstStyle>
          <a:p>
            <a:pPr>
              <a:defRPr/>
            </a:pPr>
            <a:endParaRPr lang="en-US"/>
          </a:p>
        </p:txBody>
      </p:sp>
      <p:sp>
        <p:nvSpPr>
          <p:cNvPr id="2053" name="Rectangle 5"/>
          <p:cNvSpPr>
            <a:spLocks noGrp="1" noChangeArrowheads="1"/>
          </p:cNvSpPr>
          <p:nvPr>
            <p:ph type="sldNum" sz="quarter" idx="5"/>
          </p:nvPr>
        </p:nvSpPr>
        <p:spPr bwMode="auto">
          <a:xfrm>
            <a:off x="3971925" y="8829675"/>
            <a:ext cx="3038475"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algn="r" defTabSz="952500" eaLnBrk="0" hangingPunct="0">
              <a:spcBef>
                <a:spcPct val="0"/>
              </a:spcBef>
              <a:defRPr sz="1000" i="1">
                <a:latin typeface="Times New Roman" pitchFamily="18" charset="0"/>
              </a:defRPr>
            </a:lvl1pPr>
          </a:lstStyle>
          <a:p>
            <a:pPr>
              <a:defRPr/>
            </a:pPr>
            <a:fld id="{C54DFE89-0347-48D1-83BC-5ABA8AB4BDB4}" type="slidenum">
              <a:rPr lang="en-US"/>
              <a:pPr>
                <a:defRPr/>
              </a:pPr>
              <a:t>‹#›</a:t>
            </a:fld>
            <a:endParaRPr lang="en-US"/>
          </a:p>
        </p:txBody>
      </p:sp>
      <p:sp>
        <p:nvSpPr>
          <p:cNvPr id="142342" name="Rectangle 6"/>
          <p:cNvSpPr>
            <a:spLocks noGrp="1" noRot="1" noChangeAspect="1" noChangeArrowheads="1" noTextEdit="1"/>
          </p:cNvSpPr>
          <p:nvPr>
            <p:ph type="sldImg" idx="2"/>
          </p:nvPr>
        </p:nvSpPr>
        <p:spPr bwMode="auto">
          <a:xfrm>
            <a:off x="2203450" y="704850"/>
            <a:ext cx="2603500" cy="3471863"/>
          </a:xfrm>
          <a:prstGeom prst="rect">
            <a:avLst/>
          </a:prstGeom>
          <a:noFill/>
          <a:ln w="12700">
            <a:solidFill>
              <a:schemeClr val="tx1"/>
            </a:solidFill>
            <a:miter lim="800000"/>
            <a:headEnd/>
            <a:tailEnd/>
          </a:ln>
        </p:spPr>
      </p:sp>
      <p:sp>
        <p:nvSpPr>
          <p:cNvPr id="2055" name="Rectangle 7"/>
          <p:cNvSpPr>
            <a:spLocks noGrp="1" noChangeArrowheads="1"/>
          </p:cNvSpPr>
          <p:nvPr>
            <p:ph type="body" sz="quarter" idx="3"/>
          </p:nvPr>
        </p:nvSpPr>
        <p:spPr bwMode="auto">
          <a:xfrm>
            <a:off x="903288" y="4421188"/>
            <a:ext cx="5194300" cy="4189412"/>
          </a:xfrm>
          <a:prstGeom prst="rect">
            <a:avLst/>
          </a:prstGeom>
          <a:noFill/>
          <a:ln w="9525">
            <a:noFill/>
            <a:miter lim="800000"/>
            <a:headEnd/>
            <a:tailEnd/>
          </a:ln>
          <a:effectLst/>
        </p:spPr>
        <p:txBody>
          <a:bodyPr vert="horz" wrap="square" lIns="95325" tIns="49251" rIns="95325" bIns="4925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906611190"/>
      </p:ext>
    </p:extLst>
  </p:cSld>
  <p:clrMap bg1="lt1" tx1="dk1" bg2="lt2" tx2="dk2" accent1="accent1" accent2="accent2" accent3="accent3" accent4="accent4" accent5="accent5" accent6="accent6" hlink="hlink" folHlink="folHlink"/>
  <p:notesStyle>
    <a:lvl1pPr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76250"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52500"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427163"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903413"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Rectangle 5"/>
          <p:cNvSpPr>
            <a:spLocks noGrp="1" noChangeArrowheads="1"/>
          </p:cNvSpPr>
          <p:nvPr>
            <p:ph type="sldNum" sz="quarter" idx="5"/>
          </p:nvPr>
        </p:nvSpPr>
        <p:spPr>
          <a:noFill/>
        </p:spPr>
        <p:txBody>
          <a:bodyPr/>
          <a:lstStyle/>
          <a:p>
            <a:fld id="{59685EE9-DC7C-4852-B3F9-EB4B019FD919}" type="slidenum">
              <a:rPr lang="en-US" altLang="en-US" smtClean="0"/>
              <a:pPr/>
              <a:t>1</a:t>
            </a:fld>
            <a:endParaRPr lang="en-US" altLang="en-US" smtClean="0"/>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noFill/>
          <a:ln/>
        </p:spPr>
        <p:txBody>
          <a:bodyPr/>
          <a:lstStyle/>
          <a:p>
            <a:r>
              <a:rPr lang="en-US" altLang="en-US" smtClean="0"/>
              <a:t>Who has been dreaming of DAGs this week?  I sure have.</a:t>
            </a:r>
          </a:p>
        </p:txBody>
      </p:sp>
    </p:spTree>
    <p:extLst>
      <p:ext uri="{BB962C8B-B14F-4D97-AF65-F5344CB8AC3E}">
        <p14:creationId xmlns:p14="http://schemas.microsoft.com/office/powerpoint/2010/main" val="3231855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5"/>
          <p:cNvSpPr>
            <a:spLocks noGrp="1" noChangeArrowheads="1"/>
          </p:cNvSpPr>
          <p:nvPr>
            <p:ph type="sldNum" sz="quarter" idx="5"/>
          </p:nvPr>
        </p:nvSpPr>
        <p:spPr>
          <a:noFill/>
        </p:spPr>
        <p:txBody>
          <a:bodyPr/>
          <a:lstStyle/>
          <a:p>
            <a:fld id="{6137B635-E8FF-4AC4-9A9F-B6EAD451DEAA}" type="slidenum">
              <a:rPr lang="en-US" altLang="en-US" smtClean="0"/>
              <a:pPr/>
              <a:t>10</a:t>
            </a:fld>
            <a:endParaRPr lang="en-US" altLang="en-US" smtClean="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Using our causal diagrams, you can see that </a:t>
            </a:r>
            <a:r>
              <a:rPr lang="en-US" altLang="en-US" dirty="0" smtClean="0">
                <a:solidFill>
                  <a:srgbClr val="000000"/>
                </a:solidFill>
                <a:latin typeface="Arial" charset="0"/>
              </a:rPr>
              <a:t>randomization theoretically precludes</a:t>
            </a:r>
            <a:r>
              <a:rPr lang="en-US" altLang="en-US" baseline="0" dirty="0" smtClean="0">
                <a:solidFill>
                  <a:srgbClr val="000000"/>
                </a:solidFill>
                <a:latin typeface="Arial" charset="0"/>
              </a:rPr>
              <a:t> any a</a:t>
            </a:r>
            <a:r>
              <a:rPr lang="en-US" altLang="en-US" dirty="0" smtClean="0">
                <a:solidFill>
                  <a:srgbClr val="000000"/>
                </a:solidFill>
                <a:latin typeface="Arial" charset="0"/>
              </a:rPr>
              <a:t>ssociation </a:t>
            </a:r>
            <a:r>
              <a:rPr lang="en-US" altLang="en-US" dirty="0" smtClean="0">
                <a:solidFill>
                  <a:srgbClr val="000000"/>
                </a:solidFill>
                <a:latin typeface="Arial" charset="0"/>
              </a:rPr>
              <a:t>between any would-be confounder and the exposure.  Therefore, confounding cannot occur.  </a:t>
            </a:r>
            <a:endParaRPr lang="en-US" altLang="en-US" dirty="0" smtClean="0">
              <a:solidFill>
                <a:srgbClr val="000000"/>
              </a:solidFill>
              <a:latin typeface="Arial" charset="0"/>
            </a:endParaRPr>
          </a:p>
          <a:p>
            <a:endParaRPr lang="en-US" altLang="en-US" dirty="0" smtClean="0">
              <a:solidFill>
                <a:srgbClr val="000000"/>
              </a:solidFill>
              <a:latin typeface="Arial" charset="0"/>
            </a:endParaRPr>
          </a:p>
          <a:p>
            <a:r>
              <a:rPr lang="en-US" altLang="en-US" dirty="0" smtClean="0">
                <a:solidFill>
                  <a:srgbClr val="000000"/>
                </a:solidFill>
                <a:latin typeface="Arial" charset="0"/>
              </a:rPr>
              <a:t>Note: this is not a conditioning</a:t>
            </a:r>
            <a:r>
              <a:rPr lang="en-US" altLang="en-US" baseline="0" dirty="0" smtClean="0">
                <a:solidFill>
                  <a:srgbClr val="000000"/>
                </a:solidFill>
                <a:latin typeface="Arial" charset="0"/>
              </a:rPr>
              <a:t> approach.  We are not holding C constant.  Instead, randomization is keeping the distribution of C even between different exposure factors. </a:t>
            </a:r>
            <a:endParaRPr lang="en-US" altLang="en-US" dirty="0" smtClean="0">
              <a:solidFill>
                <a:srgbClr val="000000"/>
              </a:solidFill>
              <a:latin typeface="Arial" charset="0"/>
            </a:endParaRPr>
          </a:p>
          <a:p>
            <a:endParaRPr lang="en-US" altLang="en-US" dirty="0" smtClean="0">
              <a:solidFill>
                <a:srgbClr val="000000"/>
              </a:solidFill>
              <a:latin typeface="Arial" charset="0"/>
            </a:endParaRPr>
          </a:p>
          <a:p>
            <a:r>
              <a:rPr lang="en-US" altLang="en-US" dirty="0" smtClean="0">
                <a:solidFill>
                  <a:srgbClr val="000000"/>
                </a:solidFill>
                <a:latin typeface="Arial" charset="0"/>
              </a:rPr>
              <a:t>This is why randomization holds it exulted place in clinical and epidemiologic research.  It’s primary purpose is to prevent confounding.</a:t>
            </a:r>
          </a:p>
          <a:p>
            <a:endParaRPr lang="en-US" altLang="en-US" dirty="0" smtClean="0"/>
          </a:p>
        </p:txBody>
      </p:sp>
    </p:spTree>
    <p:extLst>
      <p:ext uri="{BB962C8B-B14F-4D97-AF65-F5344CB8AC3E}">
        <p14:creationId xmlns:p14="http://schemas.microsoft.com/office/powerpoint/2010/main" val="31484145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5"/>
          <p:cNvSpPr>
            <a:spLocks noGrp="1" noChangeArrowheads="1"/>
          </p:cNvSpPr>
          <p:nvPr>
            <p:ph type="sldNum" sz="quarter" idx="5"/>
          </p:nvPr>
        </p:nvSpPr>
        <p:spPr>
          <a:noFill/>
        </p:spPr>
        <p:txBody>
          <a:bodyPr/>
          <a:lstStyle/>
          <a:p>
            <a:fld id="{D931F3FB-32DC-4240-A8E6-54C2E8189FCF}" type="slidenum">
              <a:rPr lang="en-US" altLang="en-US" smtClean="0"/>
              <a:pPr/>
              <a:t>11</a:t>
            </a:fld>
            <a:endParaRPr lang="en-US" altLang="en-US" smtClean="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r>
              <a:rPr lang="en-US" altLang="en-US" sz="1000" dirty="0" smtClean="0">
                <a:solidFill>
                  <a:srgbClr val="000000"/>
                </a:solidFill>
                <a:latin typeface="Arial" charset="0"/>
              </a:rPr>
              <a:t>Now, obviously, randomization is only relevant when the investigator has control over the exposure such as when we are studying drugs or other interventions.  In other words, it is only relevant when you are </a:t>
            </a:r>
            <a:r>
              <a:rPr lang="en-US" altLang="en-US" sz="1000" dirty="0" smtClean="0">
                <a:solidFill>
                  <a:srgbClr val="000000"/>
                </a:solidFill>
                <a:latin typeface="Arial" charset="0"/>
              </a:rPr>
              <a:t>able to ethically</a:t>
            </a:r>
            <a:r>
              <a:rPr lang="en-US" altLang="en-US" sz="1000" baseline="0" dirty="0" smtClean="0">
                <a:solidFill>
                  <a:srgbClr val="000000"/>
                </a:solidFill>
                <a:latin typeface="Arial" charset="0"/>
              </a:rPr>
              <a:t> </a:t>
            </a:r>
            <a:r>
              <a:rPr lang="en-US" altLang="en-US" sz="1000" dirty="0" smtClean="0">
                <a:solidFill>
                  <a:srgbClr val="000000"/>
                </a:solidFill>
                <a:latin typeface="Arial" charset="0"/>
              </a:rPr>
              <a:t>assign things </a:t>
            </a:r>
            <a:r>
              <a:rPr lang="en-US" altLang="en-US" sz="1000" dirty="0" smtClean="0">
                <a:solidFill>
                  <a:srgbClr val="000000"/>
                </a:solidFill>
                <a:latin typeface="Arial" charset="0"/>
              </a:rPr>
              <a:t>to people or you are instructing them to do things to themselves.  There are practical or ethical limitations to this in that we cannot, for example, randomize people to smoking or air pollution or unprotected sexual behavior.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The special strength of randomization, which makes it the </a:t>
            </a:r>
            <a:r>
              <a:rPr lang="en-US" altLang="en-US" sz="1000" dirty="0" err="1" smtClean="0">
                <a:solidFill>
                  <a:srgbClr val="000000"/>
                </a:solidFill>
                <a:latin typeface="Arial" charset="0"/>
              </a:rPr>
              <a:t>cadillac</a:t>
            </a:r>
            <a:r>
              <a:rPr lang="en-US" altLang="en-US" sz="1000" dirty="0" smtClean="0">
                <a:solidFill>
                  <a:srgbClr val="000000"/>
                </a:solidFill>
                <a:latin typeface="Arial" charset="0"/>
              </a:rPr>
              <a:t> approach, is that not only does it protect against confounding by known confounders but it also reduces confounding by unknown and hence unmeasured confounders.  Remember, the distribution of any variable you can think of is theoretically the same in the exposed and unexposed groups.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One note: randomization, especially in small studies, may not lead to perfect balancing of potential confounding factors in the different exposure arms (in the case of a drug trial, treatment and placebo, for example).  Just by chance alone, there can be imbalance.  What is interesting is that the magnitude of potential bias from confounding is contained in the confidence interval you get for sampling error.  Because sampling error is the root of confounding in a randomized trial, the confidence interval gives you some boundaries of what your estimate might be under different circumstances of sampling.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The bigger the study, the less of a problem imbalance is.  In smaller studies, investigators will want to pay attention to this and know that there are also certain specialized randomization techniques that help to assure perfect balance of </a:t>
            </a:r>
            <a:r>
              <a:rPr lang="en-US" altLang="en-US" sz="1000" dirty="0" smtClean="0">
                <a:solidFill>
                  <a:srgbClr val="000000"/>
                </a:solidFill>
                <a:latin typeface="Arial" charset="0"/>
              </a:rPr>
              <a:t>particular confounders</a:t>
            </a:r>
            <a:r>
              <a:rPr lang="en-US" altLang="en-US" sz="1000" dirty="0" smtClean="0">
                <a:solidFill>
                  <a:srgbClr val="000000"/>
                </a:solidFill>
                <a:latin typeface="Arial" charset="0"/>
              </a:rPr>
              <a:t>.  You will learn more about these in our Clinical Trials course.</a:t>
            </a:r>
          </a:p>
          <a:p>
            <a:endParaRPr lang="en-US" altLang="en-US" sz="1000" dirty="0" smtClean="0">
              <a:solidFill>
                <a:srgbClr val="000000"/>
              </a:solidFill>
              <a:latin typeface="Arial" charset="0"/>
            </a:endParaRPr>
          </a:p>
        </p:txBody>
      </p:sp>
    </p:spTree>
    <p:extLst>
      <p:ext uri="{BB962C8B-B14F-4D97-AF65-F5344CB8AC3E}">
        <p14:creationId xmlns:p14="http://schemas.microsoft.com/office/powerpoint/2010/main" val="9567641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Grp="1" noChangeArrowheads="1"/>
          </p:cNvSpPr>
          <p:nvPr>
            <p:ph type="sldNum" sz="quarter" idx="5"/>
          </p:nvPr>
        </p:nvSpPr>
        <p:spPr>
          <a:noFill/>
        </p:spPr>
        <p:txBody>
          <a:bodyPr/>
          <a:lstStyle/>
          <a:p>
            <a:fld id="{99940EE7-255C-4769-88CC-B54AF0833B06}" type="slidenum">
              <a:rPr lang="en-US" altLang="en-US" smtClean="0"/>
              <a:pPr/>
              <a:t>12</a:t>
            </a:fld>
            <a:endParaRPr lang="en-US" altLang="en-US" smtClean="0"/>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r>
              <a:rPr lang="en-US" altLang="en-US" dirty="0" smtClean="0"/>
              <a:t>Let’s consider another problem.  Consider, for example, the research question of whether the practice of commercial sex causes the acquisition of a particular </a:t>
            </a:r>
            <a:r>
              <a:rPr lang="en-US" altLang="en-US" dirty="0" err="1" smtClean="0"/>
              <a:t>herpesvirus</a:t>
            </a:r>
            <a:r>
              <a:rPr lang="en-US" altLang="en-US" dirty="0" smtClean="0"/>
              <a:t> infection, human </a:t>
            </a:r>
            <a:r>
              <a:rPr lang="en-US" altLang="en-US" dirty="0" err="1" smtClean="0"/>
              <a:t>herpesvirus</a:t>
            </a:r>
            <a:r>
              <a:rPr lang="en-US" altLang="en-US" dirty="0" smtClean="0"/>
              <a:t> 8 (HHV-8).  When </a:t>
            </a:r>
            <a:r>
              <a:rPr lang="en-US" altLang="en-US" dirty="0" smtClean="0"/>
              <a:t>thinking about this </a:t>
            </a:r>
            <a:r>
              <a:rPr lang="en-US" altLang="en-US" dirty="0" smtClean="0"/>
              <a:t>system, you recognize that certain behavioral factors, which you cannot measure directly, cause both commercial sex and injection drug use, and injection drug use is known to cause acquisition of HHV-8 infection.  Although we cannot measure these behavioral factors and control for them directly, we could deal with this backdoor path by controlling for injection drug use.   </a:t>
            </a:r>
          </a:p>
        </p:txBody>
      </p:sp>
    </p:spTree>
    <p:extLst>
      <p:ext uri="{BB962C8B-B14F-4D97-AF65-F5344CB8AC3E}">
        <p14:creationId xmlns:p14="http://schemas.microsoft.com/office/powerpoint/2010/main" val="16919406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5"/>
          <p:cNvSpPr>
            <a:spLocks noGrp="1" noChangeArrowheads="1"/>
          </p:cNvSpPr>
          <p:nvPr>
            <p:ph type="sldNum" sz="quarter" idx="5"/>
          </p:nvPr>
        </p:nvSpPr>
        <p:spPr>
          <a:noFill/>
        </p:spPr>
        <p:txBody>
          <a:bodyPr/>
          <a:lstStyle/>
          <a:p>
            <a:fld id="{2E6F36B0-D514-477D-8FFD-E793A3A5BD1B}" type="slidenum">
              <a:rPr lang="en-US" altLang="en-US" smtClean="0"/>
              <a:pPr/>
              <a:t>13</a:t>
            </a:fld>
            <a:endParaRPr lang="en-US" altLang="en-US" smtClean="0"/>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a:lnSpc>
                <a:spcPct val="90000"/>
              </a:lnSpc>
            </a:pPr>
            <a:r>
              <a:rPr lang="en-US" altLang="en-US" sz="1000" smtClean="0"/>
              <a:t>So, the question for you is, when controlling for the construct of injection drug use, how should its use be measured, in other words operationalized?  Should you measure number of lifetime needlesharing partners, number of lifetime needlesharing days, years of injection drug use, frequency of the use of bleach, or some other answer?</a:t>
            </a:r>
          </a:p>
          <a:p>
            <a:pPr>
              <a:lnSpc>
                <a:spcPct val="90000"/>
              </a:lnSpc>
            </a:pPr>
            <a:endParaRPr lang="en-US" altLang="en-US" sz="1000" smtClean="0"/>
          </a:p>
        </p:txBody>
      </p:sp>
    </p:spTree>
    <p:extLst>
      <p:ext uri="{BB962C8B-B14F-4D97-AF65-F5344CB8AC3E}">
        <p14:creationId xmlns:p14="http://schemas.microsoft.com/office/powerpoint/2010/main" val="41969888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5"/>
          <p:cNvSpPr>
            <a:spLocks noGrp="1" noChangeArrowheads="1"/>
          </p:cNvSpPr>
          <p:nvPr>
            <p:ph type="sldNum" sz="quarter" idx="5"/>
          </p:nvPr>
        </p:nvSpPr>
        <p:spPr>
          <a:noFill/>
        </p:spPr>
        <p:txBody>
          <a:bodyPr/>
          <a:lstStyle/>
          <a:p>
            <a:fld id="{642D99AE-CAC4-4F5D-AD58-A767D6309D2F}" type="slidenum">
              <a:rPr lang="en-US" altLang="en-US" smtClean="0"/>
              <a:pPr/>
              <a:t>14</a:t>
            </a:fld>
            <a:endParaRPr lang="en-US" altLang="en-US" smtClean="0"/>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a:lnSpc>
                <a:spcPct val="90000"/>
              </a:lnSpc>
            </a:pPr>
            <a:r>
              <a:rPr lang="en-US" altLang="en-US" sz="1000" dirty="0" smtClean="0"/>
              <a:t>The answer is some other answer, and that is because it is very difficult to quantitate the practice of injection drug use.  It is a very complex phenomenon/construct and depends upon the frequency of its performance as well as the types of partners a person has.  How will you possibly get injection drug users to remember this?  I think it is essentially impossible to accurately quantitate injection drug use exposure.  Instead, the answer is to restrict to those without injection drug use.  </a:t>
            </a:r>
          </a:p>
          <a:p>
            <a:pPr>
              <a:lnSpc>
                <a:spcPct val="90000"/>
              </a:lnSpc>
            </a:pPr>
            <a:endParaRPr lang="en-US" altLang="en-US" sz="1000" dirty="0" smtClean="0"/>
          </a:p>
        </p:txBody>
      </p:sp>
    </p:spTree>
    <p:extLst>
      <p:ext uri="{BB962C8B-B14F-4D97-AF65-F5344CB8AC3E}">
        <p14:creationId xmlns:p14="http://schemas.microsoft.com/office/powerpoint/2010/main" val="15793660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5"/>
          <p:cNvSpPr>
            <a:spLocks noGrp="1" noChangeArrowheads="1"/>
          </p:cNvSpPr>
          <p:nvPr>
            <p:ph type="sldNum" sz="quarter" idx="5"/>
          </p:nvPr>
        </p:nvSpPr>
        <p:spPr>
          <a:noFill/>
        </p:spPr>
        <p:txBody>
          <a:bodyPr/>
          <a:lstStyle/>
          <a:p>
            <a:fld id="{45C62121-5892-4980-B036-BD331C8F136A}" type="slidenum">
              <a:rPr lang="en-US" altLang="en-US" smtClean="0"/>
              <a:pPr/>
              <a:t>15</a:t>
            </a:fld>
            <a:endParaRPr lang="en-US" altLang="en-US" smtClean="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a:lnSpc>
                <a:spcPct val="90000"/>
              </a:lnSpc>
            </a:pPr>
            <a:r>
              <a:rPr lang="en-US" altLang="en-US" sz="1000" dirty="0" smtClean="0"/>
              <a:t>The solution is to restrict the study sample to persons who don’t inject drugs and therefore you don’t have to worry about measuring the magnitude of injection drug use in those who do.  This is very clever.  In fact, it was done in this </a:t>
            </a:r>
            <a:r>
              <a:rPr lang="en-US" altLang="en-US" sz="1000" i="1" dirty="0" smtClean="0"/>
              <a:t>NEJM</a:t>
            </a:r>
            <a:r>
              <a:rPr lang="en-US" altLang="en-US" sz="1000" dirty="0" smtClean="0"/>
              <a:t>  article when the study sample was restricted to persons denying injection use.  After doing so, the authors showed data that persons who were commercial sex workers had a 2.2-fold greater prevalence of HHV-8 than non-commercial sex workers, suggestive that HHV-8 infection can be spread via sexual contact in women.</a:t>
            </a:r>
          </a:p>
          <a:p>
            <a:pPr>
              <a:lnSpc>
                <a:spcPct val="90000"/>
              </a:lnSpc>
            </a:pPr>
            <a:endParaRPr lang="en-US" altLang="en-US" sz="1000" dirty="0" smtClean="0"/>
          </a:p>
          <a:p>
            <a:pPr>
              <a:lnSpc>
                <a:spcPct val="90000"/>
              </a:lnSpc>
            </a:pPr>
            <a:r>
              <a:rPr lang="en-US" altLang="en-US" sz="1000" dirty="0" smtClean="0"/>
              <a:t>I was involved in another example where we used restriction.  Here, we were interested in knowing whether there was a causal role of HIV infection in the occurrence of pulmonary hypertension. The concern was again over confounding by injection drug use which is known to cause both HIV infection and pulmonary hypertension.  Quantitating just how much injection drug use patients at SFGH experience is really not possible.  Instead, we restricted the analysis to just those without any history of injection drug use (and who were also negative for hepatitis C virus infection, a biological surrogate for injection drug use</a:t>
            </a:r>
            <a:r>
              <a:rPr lang="en-US" altLang="en-US" sz="1000" dirty="0" smtClean="0"/>
              <a:t>).</a:t>
            </a:r>
          </a:p>
          <a:p>
            <a:pPr>
              <a:lnSpc>
                <a:spcPct val="90000"/>
              </a:lnSpc>
            </a:pPr>
            <a:endParaRPr lang="en-US" altLang="en-US" sz="1000" dirty="0" smtClean="0"/>
          </a:p>
          <a:p>
            <a:pPr>
              <a:lnSpc>
                <a:spcPct val="90000"/>
              </a:lnSpc>
            </a:pPr>
            <a:r>
              <a:rPr lang="en-US" altLang="en-US" sz="1000" dirty="0" smtClean="0"/>
              <a:t>Note:  a restriction approach will not prevent people from</a:t>
            </a:r>
            <a:r>
              <a:rPr lang="en-US" altLang="en-US" sz="1000" baseline="0" dirty="0" smtClean="0"/>
              <a:t> not telling the truth.  It is recognized that some people might falsely deny ever using injection drugs. This is why the addition of a biological surrogate for injection drug use, hepatitis C virus,  would be useful as a “truth serum.”</a:t>
            </a:r>
            <a:endParaRPr lang="en-US" altLang="en-US" sz="1000" dirty="0" smtClean="0"/>
          </a:p>
        </p:txBody>
      </p:sp>
    </p:spTree>
    <p:extLst>
      <p:ext uri="{BB962C8B-B14F-4D97-AF65-F5344CB8AC3E}">
        <p14:creationId xmlns:p14="http://schemas.microsoft.com/office/powerpoint/2010/main" val="37001828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16</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This technique is known as restriction and is the first of techniques that we will discuss if we cannot randomize and have to, instead, live by our wits.  </a:t>
            </a:r>
          </a:p>
          <a:p>
            <a:endParaRPr lang="en-US" altLang="en-US" sz="800" dirty="0" smtClean="0">
              <a:solidFill>
                <a:srgbClr val="000000"/>
              </a:solidFill>
              <a:latin typeface="Arial" charset="0"/>
            </a:endParaRPr>
          </a:p>
        </p:txBody>
      </p:sp>
    </p:spTree>
    <p:extLst>
      <p:ext uri="{BB962C8B-B14F-4D97-AF65-F5344CB8AC3E}">
        <p14:creationId xmlns:p14="http://schemas.microsoft.com/office/powerpoint/2010/main" val="6152099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5"/>
          <p:cNvSpPr>
            <a:spLocks noGrp="1" noChangeArrowheads="1"/>
          </p:cNvSpPr>
          <p:nvPr>
            <p:ph type="sldNum" sz="quarter" idx="5"/>
          </p:nvPr>
        </p:nvSpPr>
        <p:spPr>
          <a:noFill/>
        </p:spPr>
        <p:txBody>
          <a:bodyPr/>
          <a:lstStyle/>
          <a:p>
            <a:fld id="{163FFA02-551A-4A62-981B-50AA8B2D9960}" type="slidenum">
              <a:rPr lang="en-US" altLang="en-US" smtClean="0"/>
              <a:pPr/>
              <a:t>17</a:t>
            </a:fld>
            <a:endParaRPr lang="en-US" altLang="en-US" smtClean="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r>
              <a:rPr lang="en-US" altLang="en-US" dirty="0" smtClean="0">
                <a:solidFill>
                  <a:srgbClr val="000000"/>
                </a:solidFill>
              </a:rPr>
              <a:t>Restriction, also known as specification, is the most blunt method we can use if we cannot randomize.  Restriction is where we restrict enrollment in a study just to those subjects who have a specific value of the confounding variable in question. For example, when diet is confounder, you would restrict enrollment to persons with a certain diet.</a:t>
            </a:r>
          </a:p>
          <a:p>
            <a:endParaRPr lang="en-US" altLang="en-US" dirty="0" smtClean="0">
              <a:solidFill>
                <a:srgbClr val="000000"/>
              </a:solidFill>
            </a:endParaRPr>
          </a:p>
          <a:p>
            <a:r>
              <a:rPr lang="en-US" altLang="en-US" dirty="0" smtClean="0"/>
              <a:t>Graphically, what restriction does is to </a:t>
            </a:r>
            <a:r>
              <a:rPr lang="en-US" altLang="en-US" dirty="0" smtClean="0"/>
              <a:t>hold the confounding variable fixed and </a:t>
            </a:r>
            <a:r>
              <a:rPr lang="en-US" altLang="en-US" dirty="0" err="1" smtClean="0"/>
              <a:t>therefy</a:t>
            </a:r>
            <a:r>
              <a:rPr lang="en-US" altLang="en-US" dirty="0" smtClean="0"/>
              <a:t> eliminate </a:t>
            </a:r>
            <a:r>
              <a:rPr lang="en-US" altLang="en-US" dirty="0" smtClean="0"/>
              <a:t>any possible association between the exposure and the confounder and between the disease and confounder.   This is because there is no variability in the values of the confounding variable.  It is constant (i.e.,</a:t>
            </a:r>
            <a:r>
              <a:rPr lang="en-US" altLang="en-US" baseline="0" dirty="0" smtClean="0"/>
              <a:t> </a:t>
            </a:r>
            <a:r>
              <a:rPr lang="en-US" altLang="en-US" dirty="0" smtClean="0"/>
              <a:t>fixed) in everyone.</a:t>
            </a:r>
          </a:p>
          <a:p>
            <a:endParaRPr lang="en-US" altLang="en-US" dirty="0" smtClean="0">
              <a:solidFill>
                <a:srgbClr val="000000"/>
              </a:solidFill>
            </a:endParaRPr>
          </a:p>
          <a:p>
            <a:endParaRPr lang="en-US" altLang="en-US" dirty="0" smtClean="0"/>
          </a:p>
        </p:txBody>
      </p:sp>
    </p:spTree>
    <p:extLst>
      <p:ext uri="{BB962C8B-B14F-4D97-AF65-F5344CB8AC3E}">
        <p14:creationId xmlns:p14="http://schemas.microsoft.com/office/powerpoint/2010/main" val="9606839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5"/>
          <p:cNvSpPr>
            <a:spLocks noGrp="1" noChangeArrowheads="1"/>
          </p:cNvSpPr>
          <p:nvPr>
            <p:ph type="sldNum" sz="quarter" idx="5"/>
          </p:nvPr>
        </p:nvSpPr>
        <p:spPr>
          <a:noFill/>
        </p:spPr>
        <p:txBody>
          <a:bodyPr/>
          <a:lstStyle/>
          <a:p>
            <a:fld id="{A550753C-5CB1-4057-926C-FB1DF52BB6B4}" type="slidenum">
              <a:rPr lang="en-US" altLang="en-US" smtClean="0"/>
              <a:pPr/>
              <a:t>18</a:t>
            </a:fld>
            <a:endParaRPr lang="en-US" altLang="en-US" smtClean="0"/>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pPr>
              <a:lnSpc>
                <a:spcPct val="80000"/>
              </a:lnSpc>
            </a:pPr>
            <a:r>
              <a:rPr lang="en-US" altLang="en-US" sz="800" dirty="0" smtClean="0">
                <a:solidFill>
                  <a:srgbClr val="000000"/>
                </a:solidFill>
                <a:latin typeface="Arial" charset="0"/>
              </a:rPr>
              <a:t>Let’s summarize the advantages and disadvantages of restriction.  First, the advantages.  One advantage of restriction is that it is very straightforward and straightforward is good -- especially when you trying to convince people who review your manuscripts.  It is also the best approach, without question, for difficult to quantitate variables, like injection drug use in the prior example.  Restriction is also advantageous in that decisions about subjects can be made without having to consider other subjects.  This is especially important in studies which prospectively recruit subjects in that the investigator can just make an enroll or not enroll decision on each subject during </a:t>
            </a:r>
            <a:r>
              <a:rPr lang="en-US" altLang="en-US" sz="800" dirty="0" smtClean="0">
                <a:solidFill>
                  <a:srgbClr val="000000"/>
                </a:solidFill>
                <a:latin typeface="Arial" charset="0"/>
              </a:rPr>
              <a:t>screening without regard</a:t>
            </a:r>
            <a:r>
              <a:rPr lang="en-US" altLang="en-US" sz="800" baseline="0" dirty="0" smtClean="0">
                <a:solidFill>
                  <a:srgbClr val="000000"/>
                </a:solidFill>
                <a:latin typeface="Arial" charset="0"/>
              </a:rPr>
              <a:t> to anything that is happening with other students</a:t>
            </a:r>
            <a:r>
              <a:rPr lang="en-US" altLang="en-US" sz="800" dirty="0" smtClean="0">
                <a:solidFill>
                  <a:srgbClr val="000000"/>
                </a:solidFill>
                <a:latin typeface="Arial" charset="0"/>
              </a:rPr>
              <a:t>.  </a:t>
            </a:r>
            <a:r>
              <a:rPr lang="en-US" altLang="en-US" sz="800" dirty="0" smtClean="0">
                <a:solidFill>
                  <a:srgbClr val="000000"/>
                </a:solidFill>
                <a:latin typeface="Arial" charset="0"/>
              </a:rPr>
              <a:t>Finally, restriction can also be used in the analysis phase of studies.  In other words, you can limit an analysis to a restricted subset even if your study subjects had a broader range of values for the confounding variable.  Investigators do this a lot, as an </a:t>
            </a:r>
            <a:r>
              <a:rPr lang="en-US" altLang="en-US" sz="800" dirty="0" smtClean="0">
                <a:solidFill>
                  <a:srgbClr val="000000"/>
                </a:solidFill>
                <a:latin typeface="Arial" charset="0"/>
              </a:rPr>
              <a:t>“added </a:t>
            </a:r>
            <a:r>
              <a:rPr lang="en-US" altLang="en-US" sz="800" dirty="0" smtClean="0">
                <a:solidFill>
                  <a:srgbClr val="000000"/>
                </a:solidFill>
                <a:latin typeface="Arial" charset="0"/>
              </a:rPr>
              <a:t>note of </a:t>
            </a:r>
            <a:r>
              <a:rPr lang="en-US" altLang="en-US" sz="800" dirty="0" smtClean="0">
                <a:solidFill>
                  <a:srgbClr val="000000"/>
                </a:solidFill>
                <a:latin typeface="Arial" charset="0"/>
              </a:rPr>
              <a:t>proof” </a:t>
            </a:r>
            <a:r>
              <a:rPr lang="en-US" altLang="en-US" sz="800" dirty="0" smtClean="0">
                <a:solidFill>
                  <a:srgbClr val="000000"/>
                </a:solidFill>
                <a:latin typeface="Arial" charset="0"/>
              </a:rPr>
              <a:t>when analyzing their data.  </a:t>
            </a:r>
          </a:p>
          <a:p>
            <a:pPr>
              <a:lnSpc>
                <a:spcPct val="80000"/>
              </a:lnSpc>
            </a:pPr>
            <a:endParaRPr lang="en-US" altLang="en-US" sz="800" dirty="0" smtClean="0">
              <a:solidFill>
                <a:srgbClr val="000000"/>
              </a:solidFill>
              <a:latin typeface="Arial" charset="0"/>
            </a:endParaRPr>
          </a:p>
        </p:txBody>
      </p:sp>
    </p:spTree>
    <p:extLst>
      <p:ext uri="{BB962C8B-B14F-4D97-AF65-F5344CB8AC3E}">
        <p14:creationId xmlns:p14="http://schemas.microsoft.com/office/powerpoint/2010/main" val="15984196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5"/>
          <p:cNvSpPr>
            <a:spLocks noGrp="1" noChangeArrowheads="1"/>
          </p:cNvSpPr>
          <p:nvPr>
            <p:ph type="sldNum" sz="quarter" idx="5"/>
          </p:nvPr>
        </p:nvSpPr>
        <p:spPr>
          <a:noFill/>
        </p:spPr>
        <p:txBody>
          <a:bodyPr/>
          <a:lstStyle/>
          <a:p>
            <a:fld id="{DCAC1F41-3B02-4998-9227-8969DA6B1B62}" type="slidenum">
              <a:rPr lang="en-US" altLang="en-US" smtClean="0"/>
              <a:pPr/>
              <a:t>19</a:t>
            </a:fld>
            <a:endParaRPr lang="en-US" altLang="en-US" smtClean="0"/>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pPr>
              <a:lnSpc>
                <a:spcPct val="80000"/>
              </a:lnSpc>
            </a:pPr>
            <a:r>
              <a:rPr lang="en-US" altLang="en-US" sz="800" dirty="0" smtClean="0">
                <a:solidFill>
                  <a:srgbClr val="000000"/>
                </a:solidFill>
                <a:latin typeface="Arial" charset="0"/>
              </a:rPr>
              <a:t>There are, however, a few disadvantages.  One is that restriction reduces the number of persons who are eligible.  Depending upon how narrow you limit the restriction, you may not be able to find enough subjects.  It may also take a lot of work to sift through persons to find those with the level of the confounder you are looking for.  It is cost inefficient to have to screen a lot of subjects and only use some of them.   </a:t>
            </a: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Another issue is that if you don’t restrict the values of the would-be confounder narrowly enough, you may not accomplish what you thought you did.  In other words, you may be left with what we call “residual confounding”, </a:t>
            </a:r>
            <a:r>
              <a:rPr lang="en-US" altLang="en-US" sz="800" baseline="0" dirty="0" smtClean="0">
                <a:solidFill>
                  <a:srgbClr val="000000"/>
                </a:solidFill>
                <a:latin typeface="Arial" charset="0"/>
              </a:rPr>
              <a:t> in other words, l</a:t>
            </a:r>
            <a:r>
              <a:rPr lang="en-US" altLang="en-US" sz="800" dirty="0" smtClean="0">
                <a:solidFill>
                  <a:srgbClr val="000000"/>
                </a:solidFill>
                <a:latin typeface="Arial" charset="0"/>
              </a:rPr>
              <a:t>eft over confounding.  For example, if you are studying the association between birth order of a child (1</a:t>
            </a:r>
            <a:r>
              <a:rPr lang="en-US" altLang="en-US" sz="800" baseline="30000" dirty="0" smtClean="0">
                <a:solidFill>
                  <a:srgbClr val="000000"/>
                </a:solidFill>
                <a:latin typeface="Arial" charset="0"/>
              </a:rPr>
              <a:t>st</a:t>
            </a:r>
            <a:r>
              <a:rPr lang="en-US" altLang="en-US" sz="800" dirty="0" smtClean="0">
                <a:solidFill>
                  <a:srgbClr val="000000"/>
                </a:solidFill>
                <a:latin typeface="Arial" charset="0"/>
              </a:rPr>
              <a:t>, 2</a:t>
            </a:r>
            <a:r>
              <a:rPr lang="en-US" altLang="en-US" sz="800" baseline="30000" dirty="0" smtClean="0">
                <a:solidFill>
                  <a:srgbClr val="000000"/>
                </a:solidFill>
                <a:latin typeface="Arial" charset="0"/>
              </a:rPr>
              <a:t>nd</a:t>
            </a:r>
            <a:r>
              <a:rPr lang="en-US" altLang="en-US" sz="800" dirty="0" smtClean="0">
                <a:solidFill>
                  <a:srgbClr val="000000"/>
                </a:solidFill>
                <a:latin typeface="Arial" charset="0"/>
              </a:rPr>
              <a:t>, 3</a:t>
            </a:r>
            <a:r>
              <a:rPr lang="en-US" altLang="en-US" sz="800" baseline="30000" dirty="0" smtClean="0">
                <a:solidFill>
                  <a:srgbClr val="000000"/>
                </a:solidFill>
                <a:latin typeface="Arial" charset="0"/>
              </a:rPr>
              <a:t>rd</a:t>
            </a:r>
            <a:r>
              <a:rPr lang="en-US" altLang="en-US" sz="800" dirty="0" smtClean="0">
                <a:solidFill>
                  <a:srgbClr val="000000"/>
                </a:solidFill>
                <a:latin typeface="Arial" charset="0"/>
              </a:rPr>
              <a:t>, </a:t>
            </a:r>
            <a:r>
              <a:rPr lang="en-US" altLang="en-US" sz="800" dirty="0" err="1" smtClean="0">
                <a:solidFill>
                  <a:srgbClr val="000000"/>
                </a:solidFill>
                <a:latin typeface="Arial" charset="0"/>
              </a:rPr>
              <a:t>etc</a:t>
            </a:r>
            <a:r>
              <a:rPr lang="en-US" altLang="en-US" sz="800" dirty="0" smtClean="0">
                <a:solidFill>
                  <a:srgbClr val="000000"/>
                </a:solidFill>
                <a:latin typeface="Arial" charset="0"/>
              </a:rPr>
              <a:t>) and Down syndrome, you would need to be concerned about confounding by mother’s age.  Let’s say you restricted your study population to those mothers who are 20 to 30 years old.  This may not be enough to preclude confounding because the older persons in this age range (the 30 year olds) may be very different than the youngest persons (20 year olds) in terms of relationship with </a:t>
            </a:r>
            <a:r>
              <a:rPr lang="en-US" altLang="en-US" sz="800" dirty="0" smtClean="0">
                <a:solidFill>
                  <a:srgbClr val="000000"/>
                </a:solidFill>
                <a:latin typeface="Arial" charset="0"/>
              </a:rPr>
              <a:t>a) birth order (the</a:t>
            </a:r>
            <a:r>
              <a:rPr lang="en-US" altLang="en-US" sz="800" baseline="0" dirty="0" smtClean="0">
                <a:solidFill>
                  <a:srgbClr val="000000"/>
                </a:solidFill>
                <a:latin typeface="Arial" charset="0"/>
              </a:rPr>
              <a:t> exposure under study)</a:t>
            </a:r>
            <a:r>
              <a:rPr lang="en-US" altLang="en-US" sz="800" dirty="0" smtClean="0">
                <a:solidFill>
                  <a:srgbClr val="000000"/>
                </a:solidFill>
                <a:latin typeface="Arial" charset="0"/>
              </a:rPr>
              <a:t> </a:t>
            </a:r>
            <a:r>
              <a:rPr lang="en-US" altLang="en-US" sz="800" dirty="0" smtClean="0">
                <a:solidFill>
                  <a:srgbClr val="000000"/>
                </a:solidFill>
                <a:latin typeface="Arial" charset="0"/>
              </a:rPr>
              <a:t>and </a:t>
            </a:r>
            <a:r>
              <a:rPr lang="en-US" altLang="en-US" sz="800" dirty="0" smtClean="0">
                <a:solidFill>
                  <a:srgbClr val="000000"/>
                </a:solidFill>
                <a:latin typeface="Arial" charset="0"/>
              </a:rPr>
              <a:t>b) Down </a:t>
            </a:r>
            <a:r>
              <a:rPr lang="en-US" altLang="en-US" sz="800" dirty="0" smtClean="0">
                <a:solidFill>
                  <a:srgbClr val="000000"/>
                </a:solidFill>
                <a:latin typeface="Arial" charset="0"/>
              </a:rPr>
              <a:t>syndrome </a:t>
            </a:r>
            <a:r>
              <a:rPr lang="en-US" altLang="en-US" sz="800" dirty="0" smtClean="0">
                <a:solidFill>
                  <a:srgbClr val="000000"/>
                </a:solidFill>
                <a:latin typeface="Arial" charset="0"/>
              </a:rPr>
              <a:t>incidence (the outcome under</a:t>
            </a:r>
            <a:r>
              <a:rPr lang="en-US" altLang="en-US" sz="800" baseline="0" dirty="0" smtClean="0">
                <a:solidFill>
                  <a:srgbClr val="000000"/>
                </a:solidFill>
                <a:latin typeface="Arial" charset="0"/>
              </a:rPr>
              <a:t> study)</a:t>
            </a:r>
            <a:r>
              <a:rPr lang="en-US" altLang="en-US" sz="800" dirty="0" smtClean="0">
                <a:solidFill>
                  <a:srgbClr val="000000"/>
                </a:solidFill>
                <a:latin typeface="Arial" charset="0"/>
              </a:rPr>
              <a:t>.     </a:t>
            </a:r>
            <a:endParaRPr lang="en-US" altLang="en-US" sz="800" dirty="0" smtClean="0">
              <a:solidFill>
                <a:srgbClr val="000000"/>
              </a:solidFill>
              <a:latin typeface="Arial" charset="0"/>
            </a:endParaRP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Another drawback with restriction is that by limiting the study population to only a specific group </a:t>
            </a:r>
            <a:r>
              <a:rPr lang="en-US" altLang="en-US" sz="800" dirty="0" smtClean="0">
                <a:solidFill>
                  <a:srgbClr val="000000"/>
                </a:solidFill>
                <a:latin typeface="Arial" charset="0"/>
              </a:rPr>
              <a:t>of subjects with </a:t>
            </a:r>
            <a:r>
              <a:rPr lang="en-US" altLang="en-US" sz="800" dirty="0" smtClean="0">
                <a:solidFill>
                  <a:srgbClr val="000000"/>
                </a:solidFill>
                <a:latin typeface="Arial" charset="0"/>
              </a:rPr>
              <a:t>a certain value/range of a confounder, you limit the generalizability of the study (for example, if you restrict to younger persons, you will have a tough sell</a:t>
            </a:r>
            <a:r>
              <a:rPr lang="en-US" altLang="en-US" sz="800" baseline="0" dirty="0" smtClean="0">
                <a:solidFill>
                  <a:srgbClr val="000000"/>
                </a:solidFill>
                <a:latin typeface="Arial" charset="0"/>
              </a:rPr>
              <a:t> </a:t>
            </a:r>
            <a:r>
              <a:rPr lang="en-US" altLang="en-US" sz="800" dirty="0" smtClean="0">
                <a:solidFill>
                  <a:srgbClr val="000000"/>
                </a:solidFill>
                <a:latin typeface="Arial" charset="0"/>
              </a:rPr>
              <a:t>generalizing to older persons).  Sometimes researchers worry a lot about external validity or generalizability, but, as we have discussed before, the first order of business in determining  </a:t>
            </a:r>
            <a:r>
              <a:rPr lang="en-US" altLang="en-US" sz="800" dirty="0" smtClean="0">
                <a:solidFill>
                  <a:srgbClr val="000000"/>
                </a:solidFill>
                <a:latin typeface="Arial" charset="0"/>
              </a:rPr>
              <a:t>causality of a relationship </a:t>
            </a:r>
            <a:r>
              <a:rPr lang="en-US" altLang="en-US" sz="800" dirty="0" smtClean="0">
                <a:solidFill>
                  <a:srgbClr val="000000"/>
                </a:solidFill>
                <a:latin typeface="Arial" charset="0"/>
              </a:rPr>
              <a:t>is internal validity.  In other words, do whatever it takes to determine a valid association in whatever restricted population you need to.  Validity before generalizability is </a:t>
            </a:r>
            <a:r>
              <a:rPr lang="en-US" altLang="en-US" sz="800" dirty="0" smtClean="0">
                <a:solidFill>
                  <a:srgbClr val="000000"/>
                </a:solidFill>
                <a:latin typeface="Arial" charset="0"/>
              </a:rPr>
              <a:t>a </a:t>
            </a:r>
            <a:r>
              <a:rPr lang="en-US" altLang="en-US" sz="800" dirty="0" smtClean="0">
                <a:solidFill>
                  <a:srgbClr val="000000"/>
                </a:solidFill>
                <a:latin typeface="Arial" charset="0"/>
              </a:rPr>
              <a:t>mantra of causality-oriented research.  If you show an </a:t>
            </a:r>
            <a:r>
              <a:rPr lang="en-US" altLang="en-US" sz="800" dirty="0" smtClean="0">
                <a:solidFill>
                  <a:srgbClr val="000000"/>
                </a:solidFill>
                <a:latin typeface="Arial" charset="0"/>
              </a:rPr>
              <a:t>association in a narrowly defined population, </a:t>
            </a:r>
            <a:r>
              <a:rPr lang="en-US" altLang="en-US" sz="800" dirty="0" smtClean="0">
                <a:solidFill>
                  <a:srgbClr val="000000"/>
                </a:solidFill>
                <a:latin typeface="Arial" charset="0"/>
              </a:rPr>
              <a:t>then go on to do the next study looking for the association in other different populations.  Unfortunately, sometimes the politics of the funding agencies don’t see it this way.  They will often require that a broad range of patients, in terms of age and </a:t>
            </a:r>
            <a:r>
              <a:rPr lang="en-US" altLang="en-US" sz="800" dirty="0" smtClean="0">
                <a:solidFill>
                  <a:srgbClr val="000000"/>
                </a:solidFill>
                <a:latin typeface="Arial" charset="0"/>
              </a:rPr>
              <a:t>race,</a:t>
            </a:r>
            <a:r>
              <a:rPr lang="en-US" altLang="en-US" sz="800" baseline="0" dirty="0" smtClean="0">
                <a:solidFill>
                  <a:srgbClr val="000000"/>
                </a:solidFill>
                <a:latin typeface="Arial" charset="0"/>
              </a:rPr>
              <a:t> be studied.</a:t>
            </a:r>
            <a:r>
              <a:rPr lang="en-US" altLang="en-US" sz="800" dirty="0" smtClean="0">
                <a:solidFill>
                  <a:srgbClr val="000000"/>
                </a:solidFill>
                <a:latin typeface="Arial" charset="0"/>
              </a:rPr>
              <a:t>  </a:t>
            </a:r>
            <a:r>
              <a:rPr lang="en-US" altLang="en-US" sz="800" dirty="0" smtClean="0">
                <a:solidFill>
                  <a:srgbClr val="000000"/>
                </a:solidFill>
                <a:latin typeface="Arial" charset="0"/>
              </a:rPr>
              <a:t>However, including small numbers of persons from uncommon strata, such as in the case of race, is not tantamount to really studying these individuals.   Just because you find an overall effect does not mean that this applies to all strata of a confounder if they are small in number.  In other words, it is a fake out to think that your results apply or generalize to persons who just contributed a little bit of data to your study, such as uncommon race strata.  I call this fallacy ‘politics trumping science’. To really understand whether a given exposure is operative in a given racial group, you need to </a:t>
            </a:r>
            <a:r>
              <a:rPr lang="en-US" altLang="en-US" sz="800" dirty="0" smtClean="0">
                <a:solidFill>
                  <a:srgbClr val="000000"/>
                </a:solidFill>
                <a:latin typeface="Arial" charset="0"/>
              </a:rPr>
              <a:t>include, </a:t>
            </a:r>
            <a:r>
              <a:rPr lang="en-US" altLang="en-US" sz="800" dirty="0" smtClean="0">
                <a:solidFill>
                  <a:srgbClr val="000000"/>
                </a:solidFill>
                <a:latin typeface="Arial" charset="0"/>
              </a:rPr>
              <a:t>an </a:t>
            </a:r>
            <a:r>
              <a:rPr lang="en-US" altLang="en-US" sz="800" dirty="0" smtClean="0">
                <a:solidFill>
                  <a:srgbClr val="000000"/>
                </a:solidFill>
                <a:latin typeface="Arial" charset="0"/>
              </a:rPr>
              <a:t>as important </a:t>
            </a:r>
            <a:r>
              <a:rPr lang="en-US" altLang="en-US" sz="800" dirty="0" smtClean="0">
                <a:solidFill>
                  <a:srgbClr val="000000"/>
                </a:solidFill>
                <a:latin typeface="Arial" charset="0"/>
              </a:rPr>
              <a:t>fraction </a:t>
            </a:r>
            <a:r>
              <a:rPr lang="en-US" altLang="en-US" sz="800" dirty="0" smtClean="0">
                <a:solidFill>
                  <a:srgbClr val="000000"/>
                </a:solidFill>
                <a:latin typeface="Arial" charset="0"/>
              </a:rPr>
              <a:t>of your overall</a:t>
            </a:r>
            <a:r>
              <a:rPr lang="en-US" altLang="en-US" sz="800" baseline="0" dirty="0" smtClean="0">
                <a:solidFill>
                  <a:srgbClr val="000000"/>
                </a:solidFill>
                <a:latin typeface="Arial" charset="0"/>
              </a:rPr>
              <a:t> study, members of</a:t>
            </a:r>
            <a:r>
              <a:rPr lang="en-US" altLang="en-US" sz="800" dirty="0" smtClean="0">
                <a:solidFill>
                  <a:srgbClr val="000000"/>
                </a:solidFill>
                <a:latin typeface="Arial" charset="0"/>
              </a:rPr>
              <a:t> </a:t>
            </a:r>
            <a:r>
              <a:rPr lang="en-US" altLang="en-US" sz="800" dirty="0" smtClean="0">
                <a:solidFill>
                  <a:srgbClr val="000000"/>
                </a:solidFill>
                <a:latin typeface="Arial" charset="0"/>
              </a:rPr>
              <a:t>this group in your study or perform a dedicated study of that group.  The first order of business is internal validity.  Generalizability can follow later.</a:t>
            </a: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Related to this idea of lack of generalizability is that if you restrict to only one level of an extraneous variable, you cannot evaluate the relationship of interest at different levels of the extraneous variable (i.e., you cannot assess statistical interaction -- something we will discuss later today).   A simple example from the field of HIV is that if you were evaluating in an observational study the association between pre-therapy CD4 count and ultimate CD4 rise in patients who began protease </a:t>
            </a:r>
            <a:r>
              <a:rPr lang="en-US" altLang="en-US" sz="800" dirty="0" smtClean="0">
                <a:solidFill>
                  <a:srgbClr val="000000"/>
                </a:solidFill>
                <a:latin typeface="Arial" charset="0"/>
              </a:rPr>
              <a:t>inhibitors (a form of</a:t>
            </a:r>
            <a:r>
              <a:rPr lang="en-US" altLang="en-US" sz="800" baseline="0" dirty="0" smtClean="0">
                <a:solidFill>
                  <a:srgbClr val="000000"/>
                </a:solidFill>
                <a:latin typeface="Arial" charset="0"/>
              </a:rPr>
              <a:t> therapy for HIV)</a:t>
            </a:r>
            <a:r>
              <a:rPr lang="en-US" altLang="en-US" sz="800" dirty="0" smtClean="0">
                <a:solidFill>
                  <a:srgbClr val="000000"/>
                </a:solidFill>
                <a:latin typeface="Arial" charset="0"/>
              </a:rPr>
              <a:t>, </a:t>
            </a:r>
            <a:r>
              <a:rPr lang="en-US" altLang="en-US" sz="800" dirty="0" smtClean="0">
                <a:solidFill>
                  <a:srgbClr val="000000"/>
                </a:solidFill>
                <a:latin typeface="Arial" charset="0"/>
              </a:rPr>
              <a:t>the amount of prior antiretroviral use would be an important effect modifier.  If you limit your study population to just those participants who had never used antiretroviral agents before, you’ll be missing a very interesting part of the </a:t>
            </a:r>
            <a:r>
              <a:rPr lang="en-US" altLang="en-US" sz="800" dirty="0" smtClean="0">
                <a:solidFill>
                  <a:srgbClr val="000000"/>
                </a:solidFill>
                <a:latin typeface="Arial" charset="0"/>
              </a:rPr>
              <a:t>story.</a:t>
            </a:r>
            <a:r>
              <a:rPr lang="en-US" altLang="en-US" sz="800" baseline="0" dirty="0" smtClean="0">
                <a:solidFill>
                  <a:srgbClr val="000000"/>
                </a:solidFill>
                <a:latin typeface="Arial" charset="0"/>
              </a:rPr>
              <a:t>  This </a:t>
            </a:r>
            <a:r>
              <a:rPr lang="en-US" altLang="en-US" sz="800" baseline="0" dirty="0" smtClean="0">
                <a:solidFill>
                  <a:srgbClr val="000000"/>
                </a:solidFill>
                <a:latin typeface="Arial" charset="0"/>
              </a:rPr>
              <a:t>is not an issue of validity; it is just a less rich study.</a:t>
            </a:r>
            <a:endParaRPr lang="en-US" altLang="en-US" sz="800" dirty="0" smtClean="0">
              <a:solidFill>
                <a:srgbClr val="000000"/>
              </a:solidFill>
              <a:latin typeface="Arial" charset="0"/>
            </a:endParaRP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The bottom line is that restriction is a good technique that is not used as much as it should be, especially when you have difficult to quantitate confounders that have a discernible null state.</a:t>
            </a:r>
          </a:p>
        </p:txBody>
      </p:sp>
    </p:spTree>
    <p:extLst>
      <p:ext uri="{BB962C8B-B14F-4D97-AF65-F5344CB8AC3E}">
        <p14:creationId xmlns:p14="http://schemas.microsoft.com/office/powerpoint/2010/main" val="963257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Rectangle 5"/>
          <p:cNvSpPr txBox="1">
            <a:spLocks noGrp="1" noChangeArrowheads="1"/>
          </p:cNvSpPr>
          <p:nvPr/>
        </p:nvSpPr>
        <p:spPr bwMode="auto">
          <a:xfrm>
            <a:off x="3971925" y="8829675"/>
            <a:ext cx="3038475" cy="468313"/>
          </a:xfrm>
          <a:prstGeom prst="rect">
            <a:avLst/>
          </a:prstGeom>
          <a:noFill/>
          <a:ln w="9525">
            <a:noFill/>
            <a:miter lim="800000"/>
            <a:headEnd/>
            <a:tailEnd/>
          </a:ln>
        </p:spPr>
        <p:txBody>
          <a:bodyPr lIns="19059" tIns="0" rIns="19059" bIns="0" anchor="b"/>
          <a:lstStyle/>
          <a:p>
            <a:pPr algn="r" defTabSz="952500" eaLnBrk="0" hangingPunct="0"/>
            <a:fld id="{05B7E0F2-6454-405A-A7A6-236A5E70B6D9}" type="slidenum">
              <a:rPr lang="en-US" altLang="en-US" sz="1000" i="1">
                <a:latin typeface="Times New Roman" pitchFamily="18" charset="0"/>
              </a:rPr>
              <a:pPr algn="r" defTabSz="952500" eaLnBrk="0" hangingPunct="0"/>
              <a:t>2</a:t>
            </a:fld>
            <a:endParaRPr lang="en-US" altLang="en-US" sz="1000" i="1">
              <a:latin typeface="Times New Roman" pitchFamily="18" charset="0"/>
            </a:endParaRPr>
          </a:p>
        </p:txBody>
      </p:sp>
      <p:sp>
        <p:nvSpPr>
          <p:cNvPr id="243714"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3161" tIns="46581" rIns="93161" bIns="46581" anchor="b"/>
          <a:lstStyle/>
          <a:p>
            <a:pPr algn="r" defTabSz="931863" eaLnBrk="0" hangingPunct="0"/>
            <a:fld id="{87E0E56E-343E-4589-BA23-4FEEF6779E58}" type="slidenum">
              <a:rPr lang="en-US" altLang="en-US" sz="1200">
                <a:latin typeface="Times New Roman" pitchFamily="18" charset="0"/>
              </a:rPr>
              <a:pPr algn="r" defTabSz="931863" eaLnBrk="0" hangingPunct="0"/>
              <a:t>2</a:t>
            </a:fld>
            <a:endParaRPr lang="en-US" altLang="en-US" sz="1200">
              <a:latin typeface="Times New Roman" pitchFamily="18" charset="0"/>
            </a:endParaRPr>
          </a:p>
        </p:txBody>
      </p:sp>
      <p:sp>
        <p:nvSpPr>
          <p:cNvPr id="243715" name="Rectangle 2"/>
          <p:cNvSpPr>
            <a:spLocks noGrp="1" noRot="1" noChangeAspect="1" noChangeArrowheads="1" noTextEdit="1"/>
          </p:cNvSpPr>
          <p:nvPr>
            <p:ph type="sldImg"/>
          </p:nvPr>
        </p:nvSpPr>
        <p:spPr>
          <a:xfrm>
            <a:off x="2198688" y="696913"/>
            <a:ext cx="2614612" cy="3486150"/>
          </a:xfrm>
          <a:ln/>
        </p:spPr>
      </p:sp>
      <p:sp>
        <p:nvSpPr>
          <p:cNvPr id="243716" name="Rectangle 3"/>
          <p:cNvSpPr>
            <a:spLocks noGrp="1" noChangeArrowheads="1"/>
          </p:cNvSpPr>
          <p:nvPr>
            <p:ph type="body" idx="1"/>
          </p:nvPr>
        </p:nvSpPr>
        <p:spPr>
          <a:xfrm>
            <a:off x="935038" y="4414838"/>
            <a:ext cx="5140325" cy="4184650"/>
          </a:xfrm>
          <a:noFill/>
          <a:ln/>
        </p:spPr>
        <p:txBody>
          <a:bodyPr lIns="93161" tIns="46581" rIns="93161" bIns="46581"/>
          <a:lstStyle/>
          <a:p>
            <a:pPr defTabSz="914400"/>
            <a:r>
              <a:rPr lang="en-US" altLang="en-US" smtClean="0"/>
              <a:t>What does this DAG depict?</a:t>
            </a:r>
          </a:p>
          <a:p>
            <a:pPr defTabSz="914400"/>
            <a:endParaRPr lang="en-US" altLang="en-US" smtClean="0"/>
          </a:p>
        </p:txBody>
      </p:sp>
    </p:spTree>
    <p:extLst>
      <p:ext uri="{BB962C8B-B14F-4D97-AF65-F5344CB8AC3E}">
        <p14:creationId xmlns:p14="http://schemas.microsoft.com/office/powerpoint/2010/main" val="15436090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20</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Let’s move to matching, another method which can be used in the design phase to reduce confounding.</a:t>
            </a:r>
            <a:endParaRPr lang="en-US" altLang="en-US" sz="800" dirty="0" smtClean="0">
              <a:solidFill>
                <a:srgbClr val="000000"/>
              </a:solidFill>
              <a:latin typeface="Arial" charset="0"/>
            </a:endParaRPr>
          </a:p>
        </p:txBody>
      </p:sp>
    </p:spTree>
    <p:extLst>
      <p:ext uri="{BB962C8B-B14F-4D97-AF65-F5344CB8AC3E}">
        <p14:creationId xmlns:p14="http://schemas.microsoft.com/office/powerpoint/2010/main" val="6152099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5"/>
          <p:cNvSpPr>
            <a:spLocks noGrp="1" noChangeArrowheads="1"/>
          </p:cNvSpPr>
          <p:nvPr>
            <p:ph type="sldNum" sz="quarter" idx="5"/>
          </p:nvPr>
        </p:nvSpPr>
        <p:spPr>
          <a:noFill/>
        </p:spPr>
        <p:txBody>
          <a:bodyPr/>
          <a:lstStyle/>
          <a:p>
            <a:fld id="{5120CCF4-A716-4A04-810F-A3087EFBE8A8}" type="slidenum">
              <a:rPr lang="en-US" altLang="en-US" smtClean="0"/>
              <a:pPr/>
              <a:t>21</a:t>
            </a:fld>
            <a:endParaRPr lang="en-US" altLang="en-US" smtClean="0"/>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I will point out at the outset that matching is actually a pretty complex topic, about which we will only scratch the surface today.  What we do in matching is to choose subjects (either unexposed persons in cohort designs or non-cases in case-control studies) who match those of the comparison group (either the exposed group in cohort studies or the cases in case-control studies) in terms of the confounding factor in question.  The mechanics depend upon the study design.  For example, in a cohort study or a cross-sectional study, if you were concerned about race as a confounder, you might match on race.  For each white exposed person, you would choose one white unexposed person.  For each Asian exposed person, you would choose one Asian unexposed.  Note:  if the unexposed group was more rare in prevalence than the exposed group, one could start with the unexposed and then identify exposed persons who match the characteristics of the unexposed. </a:t>
            </a:r>
          </a:p>
          <a:p>
            <a:endParaRPr lang="en-US" altLang="en-US" dirty="0" smtClean="0">
              <a:solidFill>
                <a:srgbClr val="000000"/>
              </a:solidFill>
              <a:latin typeface="Arial" charset="0"/>
            </a:endParaRPr>
          </a:p>
          <a:p>
            <a:r>
              <a:rPr lang="en-US" altLang="en-US" dirty="0" smtClean="0">
                <a:solidFill>
                  <a:srgbClr val="000000"/>
                </a:solidFill>
                <a:latin typeface="Arial" charset="0"/>
              </a:rPr>
              <a:t>Similarly, in a case-control study, if, for example, we performed a study of, say, diet and cancer and were worried about age as a confounder, we might match on age.  For each case who was 50 years old, we would choose one control who was 50 years old.  For each 70 year old case, we would select one 70 year old control.  We don’t have to match exact age (which is an example of an interval scale measurement), e.g. 50 to 50.  Instead, we can match to a range, e.g. within plus or minus 2.5 years.</a:t>
            </a:r>
          </a:p>
          <a:p>
            <a:endParaRPr lang="en-US" altLang="en-US" dirty="0" smtClean="0">
              <a:solidFill>
                <a:srgbClr val="000000"/>
              </a:solidFill>
              <a:latin typeface="Arial" charset="0"/>
            </a:endParaRPr>
          </a:p>
          <a:p>
            <a:r>
              <a:rPr lang="en-US" altLang="en-US" dirty="0" smtClean="0">
                <a:solidFill>
                  <a:srgbClr val="000000"/>
                </a:solidFill>
                <a:latin typeface="Arial" charset="0"/>
              </a:rPr>
              <a:t>Operationally, matching is performed by either individual matching where, in the situation of a case-control study, for each case you would find one or more controls who had the same value of the potential confounder as the case.  In frequency matching, the investigator determines what the distribution of the potential confounder is in the case group, for example, and then selects the control group to match the distribution. </a:t>
            </a:r>
          </a:p>
          <a:p>
            <a:endParaRPr lang="en-US" altLang="en-US" dirty="0" smtClean="0">
              <a:solidFill>
                <a:srgbClr val="000000"/>
              </a:solidFill>
              <a:latin typeface="Arial" charset="0"/>
            </a:endParaRPr>
          </a:p>
          <a:p>
            <a:r>
              <a:rPr lang="en-US" altLang="en-US" dirty="0" smtClean="0">
                <a:solidFill>
                  <a:srgbClr val="000000"/>
                </a:solidFill>
                <a:latin typeface="Arial" charset="0"/>
              </a:rPr>
              <a:t>[If time: a contemporary example from the literature.]</a:t>
            </a:r>
          </a:p>
          <a:p>
            <a:endParaRPr lang="en-US" altLang="en-US" dirty="0" smtClean="0">
              <a:solidFill>
                <a:srgbClr val="000000"/>
              </a:solidFill>
              <a:latin typeface="Arial" charset="0"/>
            </a:endParaRPr>
          </a:p>
          <a:p>
            <a:endParaRPr lang="en-US" altLang="en-US" sz="800" dirty="0" smtClean="0">
              <a:solidFill>
                <a:srgbClr val="000000"/>
              </a:solidFill>
              <a:latin typeface="Arial" charset="0"/>
            </a:endParaRPr>
          </a:p>
        </p:txBody>
      </p:sp>
    </p:spTree>
    <p:extLst>
      <p:ext uri="{BB962C8B-B14F-4D97-AF65-F5344CB8AC3E}">
        <p14:creationId xmlns:p14="http://schemas.microsoft.com/office/powerpoint/2010/main" val="23519492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5"/>
          <p:cNvSpPr>
            <a:spLocks noGrp="1" noChangeArrowheads="1"/>
          </p:cNvSpPr>
          <p:nvPr>
            <p:ph type="sldNum" sz="quarter" idx="5"/>
          </p:nvPr>
        </p:nvSpPr>
        <p:spPr>
          <a:noFill/>
        </p:spPr>
        <p:txBody>
          <a:bodyPr/>
          <a:lstStyle/>
          <a:p>
            <a:fld id="{FA637F91-AD0B-4D5F-B720-B29D25E2AD26}" type="slidenum">
              <a:rPr lang="en-US" altLang="en-US" smtClean="0"/>
              <a:pPr/>
              <a:t>22</a:t>
            </a:fld>
            <a:endParaRPr lang="en-US" altLang="en-US" smtClean="0"/>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p:spPr>
        <p:txBody>
          <a:bodyPr/>
          <a:lstStyle/>
          <a:p>
            <a:r>
              <a:rPr lang="en-US" altLang="en-US" dirty="0" smtClean="0"/>
              <a:t>So, back to our DAG, this is what matching does.  For a cross-sectional or cohort study, matching results in prohibiting any association between the exposure and the confounder, as seen in the top panel. </a:t>
            </a:r>
          </a:p>
          <a:p>
            <a:endParaRPr lang="en-US" altLang="en-US" dirty="0" smtClean="0"/>
          </a:p>
          <a:p>
            <a:r>
              <a:rPr lang="en-US" altLang="en-US" dirty="0" smtClean="0"/>
              <a:t>In a case-control study, matching precludes any association between the disease and the confounder as shown in the bottom panel.</a:t>
            </a:r>
          </a:p>
          <a:p>
            <a:endParaRPr lang="en-US" altLang="en-US" dirty="0" smtClean="0"/>
          </a:p>
          <a:p>
            <a:r>
              <a:rPr lang="en-US" altLang="en-US" dirty="0" smtClean="0"/>
              <a:t>You won’t commonly see matching in large “classic” cohort studies or cross-sectional studies.  This is because there is typically not just one exposure of interest and so there is not any single exposed and unexposed grouping to match.  Instead, matching can be useful in smaller more focused cohort studies with just a single exposure of interest.  </a:t>
            </a:r>
          </a:p>
          <a:p>
            <a:endParaRPr lang="en-US" altLang="en-US" dirty="0" smtClean="0"/>
          </a:p>
          <a:p>
            <a:r>
              <a:rPr lang="en-US" altLang="en-US" dirty="0" smtClean="0"/>
              <a:t>More common is the use of matching in case-control studies.  Investigators think of it because there are clearly two distinct groups to match on – the cases and the controls.  It is also the case that matching on a given confounding factor can be relevant for a variety of exposure variables of interest.  </a:t>
            </a:r>
            <a:endParaRPr lang="en-US" altLang="en-US" dirty="0" smtClean="0"/>
          </a:p>
          <a:p>
            <a:endParaRPr lang="en-US" altLang="en-US" dirty="0" smtClean="0"/>
          </a:p>
          <a:p>
            <a:r>
              <a:rPr lang="en-US" altLang="en-US" dirty="0" smtClean="0"/>
              <a:t>Note:</a:t>
            </a:r>
            <a:r>
              <a:rPr lang="en-US" altLang="en-US" baseline="0" dirty="0" smtClean="0"/>
              <a:t>  we have not placed a box around C but this is not strictly a conditioning technique.  In particular, with frequency matching you guarantee the same distribution of the confounder between comparator groups, just like randomization.  You are not holding anything fixed; you are just balancing the distributions of a confounder.</a:t>
            </a:r>
            <a:endParaRPr lang="en-US" altLang="en-US" dirty="0" smtClean="0"/>
          </a:p>
        </p:txBody>
      </p:sp>
    </p:spTree>
    <p:extLst>
      <p:ext uri="{BB962C8B-B14F-4D97-AF65-F5344CB8AC3E}">
        <p14:creationId xmlns:p14="http://schemas.microsoft.com/office/powerpoint/2010/main" val="24777744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5"/>
          <p:cNvSpPr>
            <a:spLocks noGrp="1" noChangeArrowheads="1"/>
          </p:cNvSpPr>
          <p:nvPr>
            <p:ph type="sldNum" sz="quarter" idx="5"/>
          </p:nvPr>
        </p:nvSpPr>
        <p:spPr>
          <a:noFill/>
        </p:spPr>
        <p:txBody>
          <a:bodyPr/>
          <a:lstStyle/>
          <a:p>
            <a:fld id="{9A0A1380-2D9A-4640-8C07-1445AB26D0B9}" type="slidenum">
              <a:rPr lang="en-US" altLang="en-US" smtClean="0"/>
              <a:pPr/>
              <a:t>23</a:t>
            </a:fld>
            <a:endParaRPr lang="en-US" altLang="en-US" smtClean="0"/>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a:lnSpc>
                <a:spcPct val="80000"/>
              </a:lnSpc>
            </a:pPr>
            <a:r>
              <a:rPr lang="en-US" altLang="en-US" sz="1000" dirty="0" smtClean="0">
                <a:solidFill>
                  <a:srgbClr val="000000"/>
                </a:solidFill>
                <a:latin typeface="Arial" charset="0"/>
              </a:rPr>
              <a:t>Matching does have several advantages.  It is the best way to manage certain confounding variables.  For example, “neighborhood” is a nominal variable with multiple values; we call this a complex or multi-level nominal variable.  Think of all the neighborhoods in San Francisco as an example of a complex nominal variable.  </a:t>
            </a: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A nice </a:t>
            </a:r>
            <a:r>
              <a:rPr lang="en-US" altLang="en-US" sz="1000" dirty="0" smtClean="0">
                <a:solidFill>
                  <a:srgbClr val="000000"/>
                </a:solidFill>
                <a:latin typeface="Arial" charset="0"/>
              </a:rPr>
              <a:t>literature</a:t>
            </a:r>
            <a:r>
              <a:rPr lang="en-US" altLang="en-US" sz="1000" baseline="0" dirty="0" smtClean="0">
                <a:solidFill>
                  <a:srgbClr val="000000"/>
                </a:solidFill>
                <a:latin typeface="Arial" charset="0"/>
              </a:rPr>
              <a:t> </a:t>
            </a:r>
            <a:r>
              <a:rPr lang="en-US" altLang="en-US" sz="1000" dirty="0" smtClean="0">
                <a:solidFill>
                  <a:srgbClr val="000000"/>
                </a:solidFill>
                <a:latin typeface="Arial" charset="0"/>
              </a:rPr>
              <a:t>example </a:t>
            </a:r>
            <a:r>
              <a:rPr lang="en-US" altLang="en-US" sz="1000" dirty="0" smtClean="0">
                <a:solidFill>
                  <a:srgbClr val="000000"/>
                </a:solidFill>
                <a:latin typeface="Arial" charset="0"/>
              </a:rPr>
              <a:t>examined the effect of a second BCG vaccine in preventing the occurrence of tuberculosis (TB).  In this study in Brazil, cases were defined as persons with newly diagnosed tuberculosis.  Controls were individuals without TB.  The principal exposure under study was receipt of a second </a:t>
            </a:r>
            <a:r>
              <a:rPr lang="en-US" altLang="en-US" sz="1000" dirty="0" smtClean="0">
                <a:solidFill>
                  <a:srgbClr val="000000"/>
                </a:solidFill>
                <a:latin typeface="Arial" charset="0"/>
              </a:rPr>
              <a:t>BCG </a:t>
            </a:r>
            <a:r>
              <a:rPr lang="en-US" altLang="en-US" sz="1000" dirty="0" smtClean="0">
                <a:solidFill>
                  <a:srgbClr val="000000"/>
                </a:solidFill>
                <a:latin typeface="Arial" charset="0"/>
              </a:rPr>
              <a:t>vaccination.  Here, a confounder is neighborhood of residence.  This is because neighborhood is </a:t>
            </a:r>
            <a:r>
              <a:rPr lang="en-US" altLang="en-US" sz="1000" dirty="0" smtClean="0">
                <a:solidFill>
                  <a:srgbClr val="000000"/>
                </a:solidFill>
                <a:latin typeface="Arial" charset="0"/>
              </a:rPr>
              <a:t>causally related with </a:t>
            </a:r>
            <a:r>
              <a:rPr lang="en-US" altLang="en-US" sz="1000" dirty="0" smtClean="0">
                <a:solidFill>
                  <a:srgbClr val="000000"/>
                </a:solidFill>
                <a:latin typeface="Arial" charset="0"/>
              </a:rPr>
              <a:t>risk for TB </a:t>
            </a:r>
            <a:r>
              <a:rPr lang="en-US" altLang="en-US" sz="1000" dirty="0" smtClean="0">
                <a:solidFill>
                  <a:srgbClr val="000000"/>
                </a:solidFill>
                <a:latin typeface="Arial" charset="0"/>
              </a:rPr>
              <a:t>by virtue</a:t>
            </a:r>
            <a:r>
              <a:rPr lang="en-US" altLang="en-US" sz="1000" baseline="0" dirty="0" smtClean="0">
                <a:solidFill>
                  <a:srgbClr val="000000"/>
                </a:solidFill>
                <a:latin typeface="Arial" charset="0"/>
              </a:rPr>
              <a:t> of the ambient levels of transmissible TB in the neighborhood a</a:t>
            </a:r>
            <a:r>
              <a:rPr lang="en-US" altLang="en-US" sz="1000" dirty="0" smtClean="0">
                <a:solidFill>
                  <a:srgbClr val="000000"/>
                </a:solidFill>
                <a:latin typeface="Arial" charset="0"/>
              </a:rPr>
              <a:t>nd </a:t>
            </a:r>
            <a:r>
              <a:rPr lang="en-US" altLang="en-US" sz="1000" dirty="0" smtClean="0">
                <a:solidFill>
                  <a:srgbClr val="000000"/>
                </a:solidFill>
                <a:latin typeface="Arial" charset="0"/>
              </a:rPr>
              <a:t>it is also </a:t>
            </a:r>
            <a:r>
              <a:rPr lang="en-US" altLang="en-US" sz="1000" dirty="0" smtClean="0">
                <a:solidFill>
                  <a:srgbClr val="000000"/>
                </a:solidFill>
                <a:latin typeface="Arial" charset="0"/>
              </a:rPr>
              <a:t>causally</a:t>
            </a:r>
            <a:r>
              <a:rPr lang="en-US" altLang="en-US" sz="1000" baseline="0" dirty="0" smtClean="0">
                <a:solidFill>
                  <a:srgbClr val="000000"/>
                </a:solidFill>
                <a:latin typeface="Arial" charset="0"/>
              </a:rPr>
              <a:t> related to</a:t>
            </a:r>
            <a:r>
              <a:rPr lang="en-US" altLang="en-US" sz="1000" dirty="0" smtClean="0">
                <a:solidFill>
                  <a:srgbClr val="000000"/>
                </a:solidFill>
                <a:latin typeface="Arial" charset="0"/>
              </a:rPr>
              <a:t> local </a:t>
            </a:r>
            <a:r>
              <a:rPr lang="en-US" altLang="en-US" sz="1000" dirty="0" smtClean="0">
                <a:solidFill>
                  <a:srgbClr val="000000"/>
                </a:solidFill>
                <a:latin typeface="Arial" charset="0"/>
              </a:rPr>
              <a:t>practices as to whether second </a:t>
            </a:r>
            <a:r>
              <a:rPr lang="en-US" altLang="en-US" sz="1000" dirty="0" smtClean="0">
                <a:solidFill>
                  <a:srgbClr val="000000"/>
                </a:solidFill>
                <a:latin typeface="Arial" charset="0"/>
              </a:rPr>
              <a:t>BCG vaccination </a:t>
            </a:r>
            <a:r>
              <a:rPr lang="en-US" altLang="en-US" sz="1000" dirty="0" smtClean="0">
                <a:solidFill>
                  <a:srgbClr val="000000"/>
                </a:solidFill>
                <a:latin typeface="Arial" charset="0"/>
              </a:rPr>
              <a:t>is routinely </a:t>
            </a:r>
            <a:r>
              <a:rPr lang="en-US" altLang="en-US" sz="1000" dirty="0" smtClean="0">
                <a:solidFill>
                  <a:srgbClr val="000000"/>
                </a:solidFill>
                <a:latin typeface="Arial" charset="0"/>
              </a:rPr>
              <a:t>given (because residents of a neighborhood tend</a:t>
            </a:r>
            <a:r>
              <a:rPr lang="en-US" altLang="en-US" sz="1000" baseline="0" dirty="0" smtClean="0">
                <a:solidFill>
                  <a:srgbClr val="000000"/>
                </a:solidFill>
                <a:latin typeface="Arial" charset="0"/>
              </a:rPr>
              <a:t> to all get a certain type of care)</a:t>
            </a:r>
            <a:r>
              <a:rPr lang="en-US" altLang="en-US" sz="1000" dirty="0" smtClean="0">
                <a:solidFill>
                  <a:srgbClr val="000000"/>
                </a:solidFill>
                <a:latin typeface="Arial" charset="0"/>
              </a:rPr>
              <a:t>.   </a:t>
            </a:r>
            <a:endParaRPr lang="en-US" altLang="en-US" sz="1000" dirty="0" smtClean="0">
              <a:solidFill>
                <a:srgbClr val="000000"/>
              </a:solidFill>
              <a:latin typeface="Arial" charset="0"/>
            </a:endParaRP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If one had to rely upon random sampling of </a:t>
            </a:r>
            <a:r>
              <a:rPr lang="en-US" altLang="en-US" sz="1000" dirty="0" smtClean="0">
                <a:solidFill>
                  <a:srgbClr val="000000"/>
                </a:solidFill>
                <a:latin typeface="Arial" charset="0"/>
              </a:rPr>
              <a:t>controls from throughout Brazil, </a:t>
            </a:r>
            <a:r>
              <a:rPr lang="en-US" altLang="en-US" sz="1000" dirty="0" smtClean="0">
                <a:solidFill>
                  <a:srgbClr val="000000"/>
                </a:solidFill>
                <a:latin typeface="Arial" charset="0"/>
              </a:rPr>
              <a:t>you might end up choosing no controls from some of the neighborhoods seen in the case group.  This is especially true in a small study.  If you have persons in the case group for whom there are no persons in the control group with the same value of the neighborhood, you are not going to be able to use any adjustment techniques to adjust for this confounder in the analysis phase.  In other words, the cases and controls will lack complete overlap on neighborhood.  </a:t>
            </a:r>
            <a:r>
              <a:rPr lang="en-US" altLang="en-US" sz="1000" dirty="0" smtClean="0">
                <a:solidFill>
                  <a:srgbClr val="000000"/>
                </a:solidFill>
                <a:latin typeface="Arial" charset="0"/>
              </a:rPr>
              <a:t>More formally, having lack of overlap is called a violation in the positivity</a:t>
            </a:r>
            <a:r>
              <a:rPr lang="en-US" altLang="en-US" sz="1000" baseline="0" dirty="0" smtClean="0">
                <a:solidFill>
                  <a:srgbClr val="000000"/>
                </a:solidFill>
                <a:latin typeface="Arial" charset="0"/>
              </a:rPr>
              <a:t> assumption.  </a:t>
            </a:r>
            <a:r>
              <a:rPr lang="en-US" altLang="en-US" sz="1000" dirty="0" smtClean="0">
                <a:solidFill>
                  <a:srgbClr val="000000"/>
                </a:solidFill>
                <a:latin typeface="Arial" charset="0"/>
              </a:rPr>
              <a:t>By </a:t>
            </a:r>
            <a:r>
              <a:rPr lang="en-US" altLang="en-US" sz="1000" dirty="0" smtClean="0">
                <a:solidFill>
                  <a:srgbClr val="000000"/>
                </a:solidFill>
                <a:latin typeface="Arial" charset="0"/>
              </a:rPr>
              <a:t>matching on neighborhood, you are assured that for every case with a given neighborhood there will be at least one control with the same neighborhood.</a:t>
            </a: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Even if you did manage to find in your random sampling of controls enough controls to make sure that all the neighborhoods in the case group were </a:t>
            </a:r>
            <a:r>
              <a:rPr lang="en-US" altLang="en-US" sz="1000" dirty="0" smtClean="0">
                <a:solidFill>
                  <a:srgbClr val="000000"/>
                </a:solidFill>
                <a:latin typeface="Arial" charset="0"/>
              </a:rPr>
              <a:t>covered</a:t>
            </a:r>
            <a:r>
              <a:rPr lang="en-US" altLang="en-US" sz="1000" baseline="0" dirty="0" smtClean="0">
                <a:solidFill>
                  <a:srgbClr val="000000"/>
                </a:solidFill>
                <a:latin typeface="Arial" charset="0"/>
              </a:rPr>
              <a:t> (by finding at least one control with that neighborhood),</a:t>
            </a:r>
            <a:r>
              <a:rPr lang="en-US" altLang="en-US" sz="1000" dirty="0" smtClean="0">
                <a:solidFill>
                  <a:srgbClr val="000000"/>
                </a:solidFill>
                <a:latin typeface="Arial" charset="0"/>
              </a:rPr>
              <a:t> </a:t>
            </a:r>
            <a:r>
              <a:rPr lang="en-US" altLang="en-US" sz="1000" dirty="0" smtClean="0">
                <a:solidFill>
                  <a:srgbClr val="000000"/>
                </a:solidFill>
                <a:latin typeface="Arial" charset="0"/>
              </a:rPr>
              <a:t>the actual mechanics of adjusting for these in the analysis phase is </a:t>
            </a:r>
            <a:r>
              <a:rPr lang="en-US" altLang="en-US" sz="1000" dirty="0" smtClean="0">
                <a:solidFill>
                  <a:srgbClr val="000000"/>
                </a:solidFill>
                <a:latin typeface="Arial" charset="0"/>
              </a:rPr>
              <a:t>problematic </a:t>
            </a:r>
            <a:r>
              <a:rPr lang="en-US" altLang="en-US" sz="1000" dirty="0" smtClean="0">
                <a:solidFill>
                  <a:srgbClr val="000000"/>
                </a:solidFill>
                <a:latin typeface="Arial" charset="0"/>
              </a:rPr>
              <a:t>because the neighborhood variable has so many multiple possible </a:t>
            </a:r>
            <a:r>
              <a:rPr lang="en-US" altLang="en-US" sz="1000" dirty="0" smtClean="0">
                <a:solidFill>
                  <a:srgbClr val="000000"/>
                </a:solidFill>
                <a:latin typeface="Arial" charset="0"/>
              </a:rPr>
              <a:t>values.   You likely could handle</a:t>
            </a:r>
            <a:r>
              <a:rPr lang="en-US" altLang="en-US" sz="1000" baseline="0" dirty="0" smtClean="0">
                <a:solidFill>
                  <a:srgbClr val="000000"/>
                </a:solidFill>
                <a:latin typeface="Arial" charset="0"/>
              </a:rPr>
              <a:t> these multiple values of the confounder </a:t>
            </a:r>
            <a:r>
              <a:rPr lang="en-US" altLang="en-US" sz="1000" dirty="0" smtClean="0">
                <a:solidFill>
                  <a:srgbClr val="000000"/>
                </a:solidFill>
                <a:latin typeface="Arial" charset="0"/>
              </a:rPr>
              <a:t>with conventional stratification or mathematical regression techniques. This is because such techniques cannot tolerate a large number of predictor variables.  To accommodate</a:t>
            </a:r>
            <a:r>
              <a:rPr lang="en-US" altLang="en-US" sz="1000" baseline="0" dirty="0" smtClean="0">
                <a:solidFill>
                  <a:srgbClr val="000000"/>
                </a:solidFill>
                <a:latin typeface="Arial" charset="0"/>
              </a:rPr>
              <a:t> this, y</a:t>
            </a:r>
            <a:r>
              <a:rPr lang="en-US" altLang="en-US" sz="1000" dirty="0" smtClean="0">
                <a:solidFill>
                  <a:srgbClr val="000000"/>
                </a:solidFill>
                <a:latin typeface="Arial" charset="0"/>
              </a:rPr>
              <a:t>ou would need</a:t>
            </a:r>
            <a:r>
              <a:rPr lang="en-US" altLang="en-US" sz="1000" baseline="0" dirty="0" smtClean="0">
                <a:solidFill>
                  <a:srgbClr val="000000"/>
                </a:solidFill>
                <a:latin typeface="Arial" charset="0"/>
              </a:rPr>
              <a:t> to use</a:t>
            </a:r>
            <a:r>
              <a:rPr lang="en-US" altLang="en-US" sz="1000" dirty="0" smtClean="0">
                <a:solidFill>
                  <a:srgbClr val="000000"/>
                </a:solidFill>
                <a:latin typeface="Arial" charset="0"/>
              </a:rPr>
              <a:t> the same</a:t>
            </a:r>
            <a:r>
              <a:rPr lang="en-US" altLang="en-US" sz="1000" baseline="0" dirty="0" smtClean="0">
                <a:solidFill>
                  <a:srgbClr val="000000"/>
                </a:solidFill>
                <a:latin typeface="Arial" charset="0"/>
              </a:rPr>
              <a:t> “matched analysis” or “conditional” techniques that are used in conjunction with matching in the design phase.  However, using these techniques solely in the analysis phase without matching upfront is less efficient than if you had matched in the design phase.</a:t>
            </a:r>
            <a:r>
              <a:rPr lang="en-US" altLang="en-US" sz="1000" dirty="0" smtClean="0">
                <a:solidFill>
                  <a:srgbClr val="000000"/>
                </a:solidFill>
                <a:latin typeface="Arial" charset="0"/>
              </a:rPr>
              <a:t> </a:t>
            </a: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In summary, matching is the</a:t>
            </a:r>
            <a:r>
              <a:rPr lang="en-US" altLang="en-US" sz="1000" baseline="0" dirty="0" smtClean="0">
                <a:solidFill>
                  <a:srgbClr val="000000"/>
                </a:solidFill>
                <a:latin typeface="Arial" charset="0"/>
              </a:rPr>
              <a:t> most efficient approach for complex nominal variables.</a:t>
            </a:r>
            <a:endParaRPr lang="en-US" altLang="en-US" sz="1000" dirty="0" smtClean="0">
              <a:solidFill>
                <a:srgbClr val="000000"/>
              </a:solidFill>
              <a:latin typeface="Arial" charset="0"/>
            </a:endParaRPr>
          </a:p>
          <a:p>
            <a:pPr>
              <a:lnSpc>
                <a:spcPct val="80000"/>
              </a:lnSpc>
            </a:pPr>
            <a:endParaRPr lang="en-US" altLang="en-US" sz="1000" dirty="0" smtClean="0">
              <a:solidFill>
                <a:srgbClr val="000000"/>
              </a:solidFill>
              <a:latin typeface="Arial" charset="0"/>
            </a:endParaRPr>
          </a:p>
          <a:p>
            <a:pPr>
              <a:lnSpc>
                <a:spcPct val="80000"/>
              </a:lnSpc>
            </a:pPr>
            <a:endParaRPr lang="en-US" altLang="en-US" sz="900" dirty="0" smtClean="0">
              <a:solidFill>
                <a:srgbClr val="000000"/>
              </a:solidFill>
              <a:latin typeface="Arial" charset="0"/>
            </a:endParaRPr>
          </a:p>
        </p:txBody>
      </p:sp>
    </p:spTree>
    <p:extLst>
      <p:ext uri="{BB962C8B-B14F-4D97-AF65-F5344CB8AC3E}">
        <p14:creationId xmlns:p14="http://schemas.microsoft.com/office/powerpoint/2010/main" val="24940072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5"/>
          <p:cNvSpPr>
            <a:spLocks noGrp="1" noChangeArrowheads="1"/>
          </p:cNvSpPr>
          <p:nvPr>
            <p:ph type="sldNum" sz="quarter" idx="5"/>
          </p:nvPr>
        </p:nvSpPr>
        <p:spPr>
          <a:noFill/>
        </p:spPr>
        <p:txBody>
          <a:bodyPr/>
          <a:lstStyle/>
          <a:p>
            <a:fld id="{D7443901-A70B-4297-9E11-01750CA9B575}" type="slidenum">
              <a:rPr lang="en-US" altLang="en-US" smtClean="0"/>
              <a:pPr/>
              <a:t>24</a:t>
            </a:fld>
            <a:endParaRPr lang="en-US" altLang="en-US" smtClean="0"/>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This assurance of complete overlap in the potential confounder provided by matching extends beyond complex nominal variables.  It also applies to interval scale or ordered categorical variables.  Consider a case-control study of prostate cancer, where there is concern for confounding by age.  Certainly, the case group will contain many older individuals.  If one just randomly sampled a control group from the general population, it is </a:t>
            </a:r>
            <a:r>
              <a:rPr lang="en-US" altLang="en-US" dirty="0" smtClean="0">
                <a:solidFill>
                  <a:srgbClr val="000000"/>
                </a:solidFill>
                <a:latin typeface="Arial" charset="0"/>
              </a:rPr>
              <a:t>possible, </a:t>
            </a:r>
            <a:r>
              <a:rPr lang="en-US" altLang="en-US" dirty="0" smtClean="0">
                <a:solidFill>
                  <a:srgbClr val="000000"/>
                </a:solidFill>
                <a:latin typeface="Arial" charset="0"/>
              </a:rPr>
              <a:t>especially in a small study, not to contain men as old as in the cases, and it may contain many younger men.  This is shown here in the two distributions of age in cases and controls.  In a situation like this, there is no way to completely adjust for age in the analysis phase.  </a:t>
            </a:r>
            <a:r>
              <a:rPr lang="en-US" altLang="en-US" dirty="0" smtClean="0">
                <a:solidFill>
                  <a:srgbClr val="000000"/>
                </a:solidFill>
                <a:latin typeface="Arial" charset="0"/>
              </a:rPr>
              <a:t>(Again, this is formally called a violation of the positivity assumption.)  Both </a:t>
            </a:r>
            <a:r>
              <a:rPr lang="en-US" altLang="en-US" dirty="0" smtClean="0">
                <a:solidFill>
                  <a:srgbClr val="000000"/>
                </a:solidFill>
                <a:latin typeface="Arial" charset="0"/>
              </a:rPr>
              <a:t>stratification and regression techniques need there to be overlap between the cases and controls </a:t>
            </a:r>
            <a:r>
              <a:rPr lang="en-US" altLang="en-US" dirty="0" smtClean="0">
                <a:solidFill>
                  <a:srgbClr val="000000"/>
                </a:solidFill>
                <a:latin typeface="Arial" charset="0"/>
              </a:rPr>
              <a:t>in the </a:t>
            </a:r>
            <a:r>
              <a:rPr lang="en-US" altLang="en-US" dirty="0" smtClean="0">
                <a:solidFill>
                  <a:srgbClr val="000000"/>
                </a:solidFill>
                <a:latin typeface="Arial" charset="0"/>
              </a:rPr>
              <a:t>distribution for the confounding variable.  There are no controls to use to compare against these older cases.  Matching provides a solution for this because it ensures that the distribution of age in the controls will completely overlap the age distribution in the cases.  Now, in the analysis phase, you can adjust for age completely.  </a:t>
            </a:r>
            <a:endParaRPr lang="en-US" altLang="en-US" sz="700" dirty="0" smtClean="0">
              <a:solidFill>
                <a:srgbClr val="000000"/>
              </a:solidFill>
              <a:latin typeface="Arial" charset="0"/>
            </a:endParaRPr>
          </a:p>
        </p:txBody>
      </p:sp>
    </p:spTree>
    <p:extLst>
      <p:ext uri="{BB962C8B-B14F-4D97-AF65-F5344CB8AC3E}">
        <p14:creationId xmlns:p14="http://schemas.microsoft.com/office/powerpoint/2010/main" val="15100574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5"/>
          <p:cNvSpPr>
            <a:spLocks noGrp="1" noChangeArrowheads="1"/>
          </p:cNvSpPr>
          <p:nvPr>
            <p:ph type="sldNum" sz="quarter" idx="5"/>
          </p:nvPr>
        </p:nvSpPr>
        <p:spPr>
          <a:noFill/>
        </p:spPr>
        <p:txBody>
          <a:bodyPr/>
          <a:lstStyle/>
          <a:p>
            <a:fld id="{E7F6EF40-06EF-4EEF-9434-EE007947F0CA}" type="slidenum">
              <a:rPr lang="en-US" altLang="en-US" smtClean="0"/>
              <a:pPr/>
              <a:t>25</a:t>
            </a:fld>
            <a:endParaRPr lang="en-US" altLang="en-US" smtClean="0"/>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p:spPr>
        <p:txBody>
          <a:bodyPr/>
          <a:lstStyle/>
          <a:p>
            <a:r>
              <a:rPr lang="en-US" altLang="en-US" smtClean="0">
                <a:solidFill>
                  <a:srgbClr val="000000"/>
                </a:solidFill>
                <a:latin typeface="Arial" charset="0"/>
              </a:rPr>
              <a:t>A third advantage is that matching may provide you with increased statistical precision in your inferences (i.e., smaller standard errors and narrower confidence intervals).  This is especially true in case-control studies by ensuring a balanced number of cases and controls within the various strata of the confounder.  This balance means tighter precision.  </a:t>
            </a:r>
          </a:p>
          <a:p>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z="700" smtClean="0">
              <a:solidFill>
                <a:srgbClr val="000000"/>
              </a:solidFill>
              <a:latin typeface="Arial" charset="0"/>
            </a:endParaRPr>
          </a:p>
        </p:txBody>
      </p:sp>
    </p:spTree>
    <p:extLst>
      <p:ext uri="{BB962C8B-B14F-4D97-AF65-F5344CB8AC3E}">
        <p14:creationId xmlns:p14="http://schemas.microsoft.com/office/powerpoint/2010/main" val="26320518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5"/>
          <p:cNvSpPr>
            <a:spLocks noGrp="1" noChangeArrowheads="1"/>
          </p:cNvSpPr>
          <p:nvPr>
            <p:ph type="sldNum" sz="quarter" idx="5"/>
          </p:nvPr>
        </p:nvSpPr>
        <p:spPr>
          <a:noFill/>
        </p:spPr>
        <p:txBody>
          <a:bodyPr/>
          <a:lstStyle/>
          <a:p>
            <a:fld id="{D3FCE182-2777-4D8D-9A69-E458BFCDF35F}" type="slidenum">
              <a:rPr lang="en-US" altLang="en-US" smtClean="0"/>
              <a:pPr/>
              <a:t>26</a:t>
            </a:fld>
            <a:endParaRPr lang="en-US" altLang="en-US" smtClean="0"/>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p:spPr>
        <p:txBody>
          <a:bodyPr/>
          <a:lstStyle/>
          <a:p>
            <a:r>
              <a:rPr lang="en-US" altLang="en-US" sz="900" dirty="0" smtClean="0"/>
              <a:t>An example of this is our familiar smoking, matches, and lung cancer analysis.</a:t>
            </a:r>
          </a:p>
          <a:p>
            <a:endParaRPr lang="en-US" altLang="en-US" sz="900" dirty="0" smtClean="0"/>
          </a:p>
          <a:p>
            <a:r>
              <a:rPr lang="en-US" altLang="en-US" sz="900" dirty="0" smtClean="0"/>
              <a:t>Recall from last week that if one performs a case-control study and randomly samples controls from the community, you’ll get the following:  a crude or unadjusted odds ratio of 8.8 looking at the association between matches and lung cancer.  After adjustment for smoking, the two smoking-specific </a:t>
            </a:r>
            <a:r>
              <a:rPr lang="en-US" altLang="en-US" sz="900" dirty="0" smtClean="0"/>
              <a:t>strata</a:t>
            </a:r>
            <a:r>
              <a:rPr lang="en-US" altLang="en-US" sz="900" baseline="0" dirty="0" smtClean="0"/>
              <a:t> </a:t>
            </a:r>
            <a:r>
              <a:rPr lang="en-US" altLang="en-US" sz="900" dirty="0" smtClean="0"/>
              <a:t>now </a:t>
            </a:r>
            <a:r>
              <a:rPr lang="en-US" altLang="en-US" sz="900" dirty="0" smtClean="0"/>
              <a:t>feature OR’s of 1.0.  When we pool these 2 strata, using a method we have not yet described, we get on OR of 1.0 with the CI you see. But what if we instead matched on smoking when we sampled the controls. Again, we can choose the controls from the population at large but for every lung cancer case that is a smoker we take a control that is a smoker.  For every lung cancer case that is a non-smoker, we take a control that is not a smoker.</a:t>
            </a:r>
          </a:p>
          <a:p>
            <a:endParaRPr lang="en-US" altLang="en-US" sz="900" dirty="0" smtClean="0"/>
          </a:p>
          <a:p>
            <a:r>
              <a:rPr lang="en-US" altLang="en-US" sz="900" dirty="0" smtClean="0"/>
              <a:t>We end up with better balance in the smoking strata.  Notice, in the smokers, we see 90 cases and 90 controls, in the non-smokers, we see 10 cases and 10 controls.  When we pool the 2 stratum-specific OR’s to get the overall adjusted OR, we get the same point estimate as when we sampled controls randomly from the population, but now notice that the CI is narrower, i.e. increased statistical precision, even though the overall sample size is the same.  This is all because better balance has been achieved in the comparisons: 90 cases vs 90 controls in this stratum and 10 vs 10 in this stratum.  This is the point that few realize about matching; it can sometimes improve statistical precision.  It can be thought of as doing this by setting up, or facilitating, a statistically efficient stratification.  This is also a reminder that in case-control studies, all matching in the analysis must be followed by a stratified analysis or regression in the analysis phase.  </a:t>
            </a:r>
          </a:p>
          <a:p>
            <a:endParaRPr lang="en-US" altLang="en-US" sz="900" dirty="0" smtClean="0"/>
          </a:p>
          <a:p>
            <a:r>
              <a:rPr lang="en-US" altLang="en-US" sz="900" dirty="0" smtClean="0"/>
              <a:t>[If time: Describe literature example of more dramatic effect]</a:t>
            </a:r>
          </a:p>
          <a:p>
            <a:endParaRPr lang="en-US" altLang="en-US" sz="900" dirty="0" smtClean="0"/>
          </a:p>
          <a:p>
            <a:r>
              <a:rPr lang="en-US" altLang="en-US" sz="900" dirty="0" smtClean="0">
                <a:solidFill>
                  <a:srgbClr val="000000"/>
                </a:solidFill>
                <a:latin typeface="Arial" charset="0"/>
              </a:rPr>
              <a:t>Advanced topic: 1:K matching</a:t>
            </a:r>
          </a:p>
        </p:txBody>
      </p:sp>
    </p:spTree>
    <p:extLst>
      <p:ext uri="{BB962C8B-B14F-4D97-AF65-F5344CB8AC3E}">
        <p14:creationId xmlns:p14="http://schemas.microsoft.com/office/powerpoint/2010/main" val="39768252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5"/>
          <p:cNvSpPr>
            <a:spLocks noGrp="1" noChangeArrowheads="1"/>
          </p:cNvSpPr>
          <p:nvPr>
            <p:ph type="sldNum" sz="quarter" idx="5"/>
          </p:nvPr>
        </p:nvSpPr>
        <p:spPr>
          <a:noFill/>
        </p:spPr>
        <p:txBody>
          <a:bodyPr/>
          <a:lstStyle/>
          <a:p>
            <a:fld id="{099AEB75-C178-439D-A460-306370D21AF3}" type="slidenum">
              <a:rPr lang="en-US" altLang="en-US" smtClean="0"/>
              <a:pPr/>
              <a:t>27</a:t>
            </a:fld>
            <a:endParaRPr lang="en-US" altLang="en-US" smtClean="0"/>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p:spPr>
        <p:txBody>
          <a:bodyPr/>
          <a:lstStyle/>
          <a:p>
            <a:r>
              <a:rPr lang="en-US" altLang="en-US" smtClean="0">
                <a:solidFill>
                  <a:srgbClr val="000000"/>
                </a:solidFill>
                <a:latin typeface="Arial" charset="0"/>
              </a:rPr>
              <a:t>The last advantage is that people, laypersons and scientists alike, find it easy to understand.  I’ve surmised that this is because matching comes close to fulfilling the exchangeability objective that we discussed last week, which strives to have the two populations under study </a:t>
            </a:r>
            <a:r>
              <a:rPr lang="en-US" altLang="en-US" i="1" smtClean="0">
                <a:solidFill>
                  <a:srgbClr val="000000"/>
                </a:solidFill>
                <a:latin typeface="Arial" charset="0"/>
              </a:rPr>
              <a:t>exchangeable</a:t>
            </a:r>
            <a:r>
              <a:rPr lang="en-US" altLang="en-US" smtClean="0">
                <a:solidFill>
                  <a:srgbClr val="000000"/>
                </a:solidFill>
                <a:latin typeface="Arial" charset="0"/>
              </a:rPr>
              <a:t> in terms of the influences on them.  Of course, matching only results in the two groups being exchangeable in terms of the matching factors and hence they may be, in reality, far from exchangeable.</a:t>
            </a:r>
          </a:p>
          <a:p>
            <a:endParaRPr lang="en-US" altLang="en-US" smtClean="0">
              <a:solidFill>
                <a:srgbClr val="000000"/>
              </a:solidFill>
              <a:latin typeface="Arial" charset="0"/>
            </a:endParaRPr>
          </a:p>
          <a:p>
            <a:r>
              <a:rPr lang="en-US" altLang="en-US" smtClean="0">
                <a:solidFill>
                  <a:srgbClr val="000000"/>
                </a:solidFill>
                <a:latin typeface="Arial" charset="0"/>
              </a:rPr>
              <a:t>Matching is indeed so intuitive that it is often the first choice that comes to mind among the uninitiated.  I cannot tell you how often I here “let’s match on x, y, and z” when planning a study.  This is both a good thing – matching is easy understood – and a bad thing, in that matching in the hands of the uninitiated can sometimes cause more problems than it is worth. </a:t>
            </a:r>
          </a:p>
          <a:p>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z="700" smtClean="0">
              <a:solidFill>
                <a:srgbClr val="000000"/>
              </a:solidFill>
              <a:latin typeface="Arial" charset="0"/>
            </a:endParaRPr>
          </a:p>
        </p:txBody>
      </p:sp>
    </p:spTree>
    <p:extLst>
      <p:ext uri="{BB962C8B-B14F-4D97-AF65-F5344CB8AC3E}">
        <p14:creationId xmlns:p14="http://schemas.microsoft.com/office/powerpoint/2010/main" val="30107463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5"/>
          <p:cNvSpPr>
            <a:spLocks noGrp="1" noChangeArrowheads="1"/>
          </p:cNvSpPr>
          <p:nvPr>
            <p:ph type="sldNum" sz="quarter" idx="5"/>
          </p:nvPr>
        </p:nvSpPr>
        <p:spPr>
          <a:noFill/>
        </p:spPr>
        <p:txBody>
          <a:bodyPr/>
          <a:lstStyle/>
          <a:p>
            <a:fld id="{57A70177-D6F5-45E6-8E71-4E62A0FE131C}" type="slidenum">
              <a:rPr lang="en-US" altLang="en-US" smtClean="0"/>
              <a:pPr/>
              <a:t>28</a:t>
            </a:fld>
            <a:endParaRPr lang="en-US" altLang="en-US" smtClean="0"/>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r>
              <a:rPr lang="en-US" altLang="en-US" sz="1000" dirty="0" smtClean="0">
                <a:solidFill>
                  <a:srgbClr val="000000"/>
                </a:solidFill>
              </a:rPr>
              <a:t>I say that matching is potentially “bad” because </a:t>
            </a:r>
            <a:r>
              <a:rPr lang="en-US" altLang="en-US" sz="1000" dirty="0" smtClean="0">
                <a:solidFill>
                  <a:srgbClr val="000000"/>
                </a:solidFill>
              </a:rPr>
              <a:t>there are disadvantages.  </a:t>
            </a:r>
            <a:r>
              <a:rPr lang="en-US" altLang="en-US" sz="1000" dirty="0" smtClean="0">
                <a:solidFill>
                  <a:srgbClr val="000000"/>
                </a:solidFill>
              </a:rPr>
              <a:t>First of all, it may be time-consuming to sift through subjects to find appropriate matches.  As long as you believe you will have overlap in </a:t>
            </a:r>
            <a:r>
              <a:rPr lang="en-US" altLang="en-US" sz="1000" dirty="0" smtClean="0">
                <a:solidFill>
                  <a:srgbClr val="000000"/>
                </a:solidFill>
              </a:rPr>
              <a:t>confounder</a:t>
            </a:r>
            <a:r>
              <a:rPr lang="en-US" altLang="en-US" sz="1000" baseline="0" dirty="0" smtClean="0">
                <a:solidFill>
                  <a:srgbClr val="000000"/>
                </a:solidFill>
              </a:rPr>
              <a:t> distribution between comparator groups</a:t>
            </a:r>
            <a:r>
              <a:rPr lang="en-US" altLang="en-US" sz="1000" dirty="0" smtClean="0">
                <a:solidFill>
                  <a:srgbClr val="000000"/>
                </a:solidFill>
              </a:rPr>
              <a:t>, </a:t>
            </a:r>
            <a:r>
              <a:rPr lang="en-US" altLang="en-US" sz="1000" dirty="0" smtClean="0">
                <a:solidFill>
                  <a:srgbClr val="000000"/>
                </a:solidFill>
              </a:rPr>
              <a:t>the inefficiencies of having to find matches may outweigh the benefits gained in statistical precision. In other words, it may have been better just to enroll more participants and deal with confounding in the analysis </a:t>
            </a:r>
            <a:r>
              <a:rPr lang="en-US" altLang="en-US" sz="1000" dirty="0" smtClean="0">
                <a:solidFill>
                  <a:srgbClr val="000000"/>
                </a:solidFill>
              </a:rPr>
              <a:t>phase. </a:t>
            </a:r>
            <a:r>
              <a:rPr lang="en-US" altLang="en-US" sz="1000" dirty="0" smtClean="0">
                <a:solidFill>
                  <a:srgbClr val="000000"/>
                </a:solidFill>
              </a:rPr>
              <a:t>This problem is e</a:t>
            </a:r>
            <a:r>
              <a:rPr lang="en-US" altLang="en-US" sz="900" dirty="0" smtClean="0"/>
              <a:t>xacerbated when matching &gt; 1 variables jointly.  It gets harder and harder to find people who are, for example, </a:t>
            </a:r>
            <a:r>
              <a:rPr lang="en-US" altLang="en-US" sz="900" dirty="0" err="1" smtClean="0"/>
              <a:t>asian</a:t>
            </a:r>
            <a:r>
              <a:rPr lang="en-US" altLang="en-US" sz="900" dirty="0" smtClean="0"/>
              <a:t>/female/60 year </a:t>
            </a:r>
            <a:r>
              <a:rPr lang="en-US" altLang="en-US" sz="900" dirty="0" smtClean="0"/>
              <a:t>old.</a:t>
            </a:r>
            <a:endParaRPr lang="en-US" altLang="en-US" sz="1000" dirty="0" smtClean="0">
              <a:solidFill>
                <a:srgbClr val="000000"/>
              </a:solidFill>
            </a:endParaRPr>
          </a:p>
          <a:p>
            <a:endParaRPr lang="en-US" altLang="en-US" sz="1000" dirty="0" smtClean="0">
              <a:solidFill>
                <a:srgbClr val="000000"/>
              </a:solidFill>
            </a:endParaRPr>
          </a:p>
          <a:p>
            <a:r>
              <a:rPr lang="en-US" altLang="en-US" sz="1000" dirty="0" smtClean="0">
                <a:solidFill>
                  <a:srgbClr val="000000"/>
                </a:solidFill>
              </a:rPr>
              <a:t>Second, in a case-control study, because you have artificially precluded any association between the confounder and the outcome, you cannot directly assess in the study whether this factor is indeed causally related to the outcome.  This illustrates how matching, in </a:t>
            </a:r>
            <a:r>
              <a:rPr lang="en-US" altLang="en-US" sz="1000" dirty="0" smtClean="0">
                <a:solidFill>
                  <a:srgbClr val="000000"/>
                </a:solidFill>
              </a:rPr>
              <a:t>general, </a:t>
            </a:r>
            <a:r>
              <a:rPr lang="en-US" altLang="en-US" sz="1000" dirty="0" smtClean="0">
                <a:solidFill>
                  <a:srgbClr val="000000"/>
                </a:solidFill>
              </a:rPr>
              <a:t>works toward reducing the robustness of a study for secondary research questions.</a:t>
            </a:r>
          </a:p>
          <a:p>
            <a:endParaRPr lang="en-US" altLang="en-US" sz="1000" dirty="0" smtClean="0">
              <a:solidFill>
                <a:srgbClr val="000000"/>
              </a:solidFill>
            </a:endParaRPr>
          </a:p>
          <a:p>
            <a:r>
              <a:rPr lang="en-US" altLang="en-US" sz="1000" dirty="0" smtClean="0">
                <a:solidFill>
                  <a:srgbClr val="000000"/>
                </a:solidFill>
              </a:rPr>
              <a:t>Third, as mentioned, in a case-control study, you must still also perform stratification or regression in the analysis phase to avoid bias.  This is because the matching process has </a:t>
            </a:r>
            <a:r>
              <a:rPr lang="en-US" altLang="en-US" sz="1000" dirty="0" err="1" smtClean="0">
                <a:solidFill>
                  <a:srgbClr val="000000"/>
                </a:solidFill>
              </a:rPr>
              <a:t>artifactually</a:t>
            </a:r>
            <a:r>
              <a:rPr lang="en-US" altLang="en-US" sz="1000" dirty="0" smtClean="0">
                <a:solidFill>
                  <a:srgbClr val="000000"/>
                </a:solidFill>
              </a:rPr>
              <a:t> made the cases and controls like more alike for the exposure.  If this step of needing to do something in the adjustment phase is forgotten (either out of ignorance or because the data gets old and no one can remember if it was derived by matching), then any resulting crude odds ratios will be biased (typically toward the null).  </a:t>
            </a:r>
          </a:p>
          <a:p>
            <a:endParaRPr lang="en-US" altLang="en-US" sz="1000" dirty="0" smtClean="0">
              <a:solidFill>
                <a:srgbClr val="000000"/>
              </a:solidFill>
            </a:endParaRPr>
          </a:p>
          <a:p>
            <a:endParaRPr lang="en-US" altLang="en-US" sz="1000" dirty="0" smtClean="0">
              <a:solidFill>
                <a:srgbClr val="000000"/>
              </a:solidFill>
            </a:endParaRPr>
          </a:p>
        </p:txBody>
      </p:sp>
    </p:spTree>
    <p:extLst>
      <p:ext uri="{BB962C8B-B14F-4D97-AF65-F5344CB8AC3E}">
        <p14:creationId xmlns:p14="http://schemas.microsoft.com/office/powerpoint/2010/main" val="20698634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5"/>
          <p:cNvSpPr>
            <a:spLocks noGrp="1" noChangeArrowheads="1"/>
          </p:cNvSpPr>
          <p:nvPr>
            <p:ph type="sldNum" sz="quarter" idx="5"/>
          </p:nvPr>
        </p:nvSpPr>
        <p:spPr>
          <a:noFill/>
        </p:spPr>
        <p:txBody>
          <a:bodyPr/>
          <a:lstStyle/>
          <a:p>
            <a:fld id="{EC62DBCD-DE16-4CD9-AF51-FF431AF6E404}" type="slidenum">
              <a:rPr lang="en-US" altLang="en-US" smtClean="0"/>
              <a:pPr/>
              <a:t>29</a:t>
            </a:fld>
            <a:endParaRPr lang="en-US" altLang="en-US" smtClean="0"/>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r>
              <a:rPr lang="en-US" altLang="en-US" dirty="0" smtClean="0">
                <a:solidFill>
                  <a:srgbClr val="000000"/>
                </a:solidFill>
              </a:rPr>
              <a:t>The list continues.  Fourth, the decisions you make about matching are irrevocable. For example, say if you did not understand last week’s lecture and matched upon an intermediary variable (a mediator) in a directed path, then you have lost the ability to look for an effect of your exposure through that pathway.  An example of this is if you were studying the effect of sexual activity on cervical cancer.  If you happened to match on HPV status, you would have precluded your ability to detect an effect of sexual activity and there would be no ability to undo this.  Or, in a study of the effect of exercise on coronary artery disease, matching on HDL cholesterol precludes ability to look at the total effect of cholesterol.  In other words, you cannot undo matching that has already occurred.  The other way you could get irrevocably into trouble is if you matched on a collider.</a:t>
            </a:r>
          </a:p>
          <a:p>
            <a:endParaRPr lang="en-US" altLang="en-US" dirty="0" smtClean="0">
              <a:solidFill>
                <a:srgbClr val="000000"/>
              </a:solidFill>
            </a:endParaRPr>
          </a:p>
          <a:p>
            <a:r>
              <a:rPr lang="en-US" altLang="en-US" dirty="0" smtClean="0">
                <a:solidFill>
                  <a:srgbClr val="000000"/>
                </a:solidFill>
              </a:rPr>
              <a:t>Fifth, if the variable you are concerned about causing confounding really isn’t a confounder than you will actually suffer losses, not gains, in statistical precision compared to a situation where you did not match. This is because matching forces you to control for the matched variable in the analysis phase.  This costs you something in precision if the factor is not a strong determinant of outcome.  If the variable was not a confounder you would not have had to adjust for it and you would have saved yourself the penalty incurred by needless adjustment.</a:t>
            </a:r>
          </a:p>
          <a:p>
            <a:endParaRPr lang="en-US" altLang="en-US" dirty="0" smtClean="0">
              <a:solidFill>
                <a:srgbClr val="000000"/>
              </a:solidFill>
            </a:endParaRPr>
          </a:p>
          <a:p>
            <a:r>
              <a:rPr lang="en-US" altLang="en-US" dirty="0" smtClean="0">
                <a:solidFill>
                  <a:srgbClr val="000000"/>
                </a:solidFill>
              </a:rPr>
              <a:t>What is the bottom line?  Matching can be useful in certain situations, especially when in order to ensure complete overlap of the confounder.  However, it should not be done indiscriminately.  Think carefully before you match and seek </a:t>
            </a:r>
            <a:r>
              <a:rPr lang="en-US" altLang="en-US" dirty="0" smtClean="0">
                <a:solidFill>
                  <a:srgbClr val="000000"/>
                </a:solidFill>
              </a:rPr>
              <a:t>advice.</a:t>
            </a:r>
            <a:endParaRPr lang="en-US" altLang="en-US" dirty="0" smtClean="0">
              <a:solidFill>
                <a:srgbClr val="000000"/>
              </a:solidFill>
            </a:endParaRPr>
          </a:p>
          <a:p>
            <a:endParaRPr lang="en-US" altLang="en-US" dirty="0" smtClean="0">
              <a:solidFill>
                <a:srgbClr val="000000"/>
              </a:solidFill>
            </a:endParaRPr>
          </a:p>
          <a:p>
            <a:endParaRPr lang="en-US" altLang="en-US" dirty="0" smtClean="0">
              <a:solidFill>
                <a:srgbClr val="000000"/>
              </a:solidFill>
            </a:endParaRPr>
          </a:p>
        </p:txBody>
      </p:sp>
    </p:spTree>
    <p:extLst>
      <p:ext uri="{BB962C8B-B14F-4D97-AF65-F5344CB8AC3E}">
        <p14:creationId xmlns:p14="http://schemas.microsoft.com/office/powerpoint/2010/main" val="2740803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7" name="Rectangle 5"/>
          <p:cNvSpPr txBox="1">
            <a:spLocks noGrp="1" noChangeArrowheads="1"/>
          </p:cNvSpPr>
          <p:nvPr/>
        </p:nvSpPr>
        <p:spPr bwMode="auto">
          <a:xfrm>
            <a:off x="3971925" y="8829675"/>
            <a:ext cx="3038475" cy="468313"/>
          </a:xfrm>
          <a:prstGeom prst="rect">
            <a:avLst/>
          </a:prstGeom>
          <a:noFill/>
          <a:ln w="9525">
            <a:noFill/>
            <a:miter lim="800000"/>
            <a:headEnd/>
            <a:tailEnd/>
          </a:ln>
        </p:spPr>
        <p:txBody>
          <a:bodyPr lIns="19059" tIns="0" rIns="19059" bIns="0" anchor="b"/>
          <a:lstStyle/>
          <a:p>
            <a:pPr algn="r" defTabSz="952500" eaLnBrk="0" hangingPunct="0"/>
            <a:fld id="{34206409-A2C7-48FB-9CAB-F414268A25CA}" type="slidenum">
              <a:rPr lang="en-US" altLang="en-US" sz="1000" i="1">
                <a:latin typeface="Times New Roman" pitchFamily="18" charset="0"/>
              </a:rPr>
              <a:pPr algn="r" defTabSz="952500" eaLnBrk="0" hangingPunct="0"/>
              <a:t>3</a:t>
            </a:fld>
            <a:endParaRPr lang="en-US" altLang="en-US" sz="1000" i="1">
              <a:latin typeface="Times New Roman" pitchFamily="18" charset="0"/>
            </a:endParaRPr>
          </a:p>
        </p:txBody>
      </p:sp>
      <p:sp>
        <p:nvSpPr>
          <p:cNvPr id="249858"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3161" tIns="46581" rIns="93161" bIns="46581" anchor="b"/>
          <a:lstStyle/>
          <a:p>
            <a:pPr algn="r" defTabSz="931863" eaLnBrk="0" hangingPunct="0"/>
            <a:fld id="{B20D071E-7443-415F-90EE-CCEEF8CFC17F}" type="slidenum">
              <a:rPr lang="en-US" altLang="en-US" sz="1200">
                <a:latin typeface="Times New Roman" pitchFamily="18" charset="0"/>
              </a:rPr>
              <a:pPr algn="r" defTabSz="931863" eaLnBrk="0" hangingPunct="0"/>
              <a:t>3</a:t>
            </a:fld>
            <a:endParaRPr lang="en-US" altLang="en-US" sz="1200">
              <a:latin typeface="Times New Roman" pitchFamily="18" charset="0"/>
            </a:endParaRPr>
          </a:p>
        </p:txBody>
      </p:sp>
      <p:sp>
        <p:nvSpPr>
          <p:cNvPr id="249859" name="Rectangle 2"/>
          <p:cNvSpPr>
            <a:spLocks noGrp="1" noRot="1" noChangeAspect="1" noChangeArrowheads="1" noTextEdit="1"/>
          </p:cNvSpPr>
          <p:nvPr>
            <p:ph type="sldImg"/>
          </p:nvPr>
        </p:nvSpPr>
        <p:spPr>
          <a:xfrm>
            <a:off x="2198688" y="696913"/>
            <a:ext cx="2614612" cy="3486150"/>
          </a:xfrm>
          <a:ln/>
        </p:spPr>
      </p:sp>
      <p:sp>
        <p:nvSpPr>
          <p:cNvPr id="249860" name="Rectangle 3"/>
          <p:cNvSpPr>
            <a:spLocks noGrp="1" noChangeArrowheads="1"/>
          </p:cNvSpPr>
          <p:nvPr>
            <p:ph type="body" idx="1"/>
          </p:nvPr>
        </p:nvSpPr>
        <p:spPr>
          <a:xfrm>
            <a:off x="935038" y="4414838"/>
            <a:ext cx="5140325" cy="4184650"/>
          </a:xfrm>
          <a:noFill/>
          <a:ln/>
        </p:spPr>
        <p:txBody>
          <a:bodyPr lIns="93161" tIns="46581" rIns="93161" bIns="46581"/>
          <a:lstStyle/>
          <a:p>
            <a:pPr defTabSz="914400"/>
            <a:r>
              <a:rPr lang="en-US" altLang="en-US" dirty="0" smtClean="0"/>
              <a:t>What does this DAG depict?  This is measurement bias, specifically differential misclassification of outcome. Some of you have already read about, in our optional reading, how DAGs can be used to depict measurement bias. We won’t be discussing this in </a:t>
            </a:r>
            <a:r>
              <a:rPr lang="en-US" altLang="en-US" dirty="0" smtClean="0"/>
              <a:t>class in any detail, </a:t>
            </a:r>
            <a:r>
              <a:rPr lang="en-US" altLang="en-US" dirty="0" smtClean="0"/>
              <a:t>but we wanted to make you aware of this.  Measurement bias looks like confounding on DAGs.   Indeed, it has the structure of confounding but it </a:t>
            </a:r>
            <a:r>
              <a:rPr lang="en-US" altLang="en-US" dirty="0" smtClean="0"/>
              <a:t>is mediated through </a:t>
            </a:r>
            <a:r>
              <a:rPr lang="en-US" altLang="en-US" dirty="0" smtClean="0"/>
              <a:t>an artificial, investigator-driven </a:t>
            </a:r>
            <a:r>
              <a:rPr lang="en-US" altLang="en-US" dirty="0" smtClean="0"/>
              <a:t>process</a:t>
            </a:r>
            <a:r>
              <a:rPr lang="en-US" altLang="en-US" baseline="0" dirty="0" smtClean="0"/>
              <a:t> – the measurement process -- </a:t>
            </a:r>
            <a:r>
              <a:rPr lang="en-US" altLang="en-US" dirty="0" smtClean="0"/>
              <a:t>rather </a:t>
            </a:r>
            <a:r>
              <a:rPr lang="en-US" altLang="en-US" dirty="0" smtClean="0"/>
              <a:t>than a naturally occurring process which was the source of the first type of confounding that we introduced last week.</a:t>
            </a:r>
          </a:p>
          <a:p>
            <a:pPr defTabSz="914400"/>
            <a:endParaRPr lang="en-US" altLang="en-US" dirty="0" smtClean="0"/>
          </a:p>
          <a:p>
            <a:pPr defTabSz="914400"/>
            <a:r>
              <a:rPr lang="en-US" altLang="en-US" dirty="0" smtClean="0"/>
              <a:t>It can be </a:t>
            </a:r>
            <a:r>
              <a:rPr lang="en-US" altLang="en-US" dirty="0" smtClean="0"/>
              <a:t>complicated </a:t>
            </a:r>
            <a:r>
              <a:rPr lang="en-US" altLang="en-US" dirty="0" smtClean="0"/>
              <a:t>to show all measurement bias on your </a:t>
            </a:r>
            <a:r>
              <a:rPr lang="en-US" altLang="en-US" dirty="0" smtClean="0"/>
              <a:t>DAG for all variables, </a:t>
            </a:r>
            <a:r>
              <a:rPr lang="en-US" altLang="en-US" dirty="0" smtClean="0"/>
              <a:t>but you might want to do it for certain </a:t>
            </a:r>
            <a:r>
              <a:rPr lang="en-US" altLang="en-US" dirty="0" smtClean="0"/>
              <a:t>variables such as your primary exposure</a:t>
            </a:r>
            <a:r>
              <a:rPr lang="en-US" altLang="en-US" baseline="0" dirty="0" smtClean="0"/>
              <a:t> and outcome</a:t>
            </a:r>
            <a:r>
              <a:rPr lang="en-US" altLang="en-US" dirty="0" smtClean="0"/>
              <a:t>.  </a:t>
            </a:r>
            <a:r>
              <a:rPr lang="en-US" altLang="en-US" dirty="0" smtClean="0"/>
              <a:t>At a minimum, </a:t>
            </a:r>
            <a:r>
              <a:rPr lang="en-US" altLang="en-US" dirty="0" smtClean="0"/>
              <a:t>if you are not showing</a:t>
            </a:r>
            <a:r>
              <a:rPr lang="en-US" altLang="en-US" baseline="0" dirty="0" smtClean="0"/>
              <a:t> measurement bias on your DAGS, </a:t>
            </a:r>
            <a:r>
              <a:rPr lang="en-US" altLang="en-US" dirty="0" smtClean="0"/>
              <a:t>you certainly need </a:t>
            </a:r>
            <a:r>
              <a:rPr lang="en-US" altLang="en-US" dirty="0" smtClean="0"/>
              <a:t>to be thinking about measurement bias outside of DAGs.  </a:t>
            </a:r>
          </a:p>
          <a:p>
            <a:pPr defTabSz="914400"/>
            <a:endParaRPr lang="en-US" altLang="en-US" dirty="0" smtClean="0"/>
          </a:p>
          <a:p>
            <a:pPr defTabSz="914400"/>
            <a:r>
              <a:rPr lang="en-US" altLang="en-US" dirty="0" smtClean="0"/>
              <a:t>Selection bias, on the other hand, needs to be incorporated in all DAGs because inadvertent control of certain factors, or selection or retention of certain individuals, is tantamount to collider bias.    </a:t>
            </a:r>
          </a:p>
          <a:p>
            <a:pPr defTabSz="914400"/>
            <a:endParaRPr lang="en-US" altLang="en-US" dirty="0" smtClean="0"/>
          </a:p>
        </p:txBody>
      </p:sp>
    </p:spTree>
    <p:extLst>
      <p:ext uri="{BB962C8B-B14F-4D97-AF65-F5344CB8AC3E}">
        <p14:creationId xmlns:p14="http://schemas.microsoft.com/office/powerpoint/2010/main" val="17560261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5"/>
          <p:cNvSpPr>
            <a:spLocks noGrp="1" noChangeArrowheads="1"/>
          </p:cNvSpPr>
          <p:nvPr>
            <p:ph type="sldNum" sz="quarter" idx="5"/>
          </p:nvPr>
        </p:nvSpPr>
        <p:spPr>
          <a:noFill/>
        </p:spPr>
        <p:txBody>
          <a:bodyPr/>
          <a:lstStyle/>
          <a:p>
            <a:fld id="{B4C7CA87-2B6D-407A-A7A8-B3DE5DF25F64}" type="slidenum">
              <a:rPr lang="en-US" altLang="en-US" smtClean="0"/>
              <a:pPr/>
              <a:t>30</a:t>
            </a:fld>
            <a:endParaRPr lang="en-US" altLang="en-US" smtClean="0"/>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The last technique to consider in the design phase is the most recently developed but also least </a:t>
            </a:r>
            <a:r>
              <a:rPr lang="en-US" altLang="en-US" sz="800" dirty="0" smtClean="0">
                <a:solidFill>
                  <a:srgbClr val="000000"/>
                </a:solidFill>
                <a:latin typeface="Arial" charset="0"/>
              </a:rPr>
              <a:t>common because it can only sometimes be</a:t>
            </a:r>
            <a:r>
              <a:rPr lang="en-US" altLang="en-US" sz="800" baseline="0" dirty="0" smtClean="0">
                <a:solidFill>
                  <a:srgbClr val="000000"/>
                </a:solidFill>
                <a:latin typeface="Arial" charset="0"/>
              </a:rPr>
              <a:t> used</a:t>
            </a:r>
            <a:r>
              <a:rPr lang="en-US" altLang="en-US" sz="800" dirty="0" smtClean="0">
                <a:solidFill>
                  <a:srgbClr val="000000"/>
                </a:solidFill>
                <a:latin typeface="Arial" charset="0"/>
              </a:rPr>
              <a:t>.  </a:t>
            </a:r>
            <a:r>
              <a:rPr lang="en-US" altLang="en-US" sz="800" dirty="0" smtClean="0">
                <a:solidFill>
                  <a:srgbClr val="000000"/>
                </a:solidFill>
                <a:latin typeface="Arial" charset="0"/>
              </a:rPr>
              <a:t>It is that of instrumental variables, something that you will also cover in the Clinical Epidemiology course.  We won’t take the time to discuss this in lecture, but these are well explained in the Extra Slides.  It turns out that DAGs make these easy to understand.  </a:t>
            </a:r>
          </a:p>
        </p:txBody>
      </p:sp>
    </p:spTree>
    <p:extLst>
      <p:ext uri="{BB962C8B-B14F-4D97-AF65-F5344CB8AC3E}">
        <p14:creationId xmlns:p14="http://schemas.microsoft.com/office/powerpoint/2010/main" val="12405290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5"/>
          <p:cNvSpPr>
            <a:spLocks noGrp="1" noChangeArrowheads="1"/>
          </p:cNvSpPr>
          <p:nvPr>
            <p:ph type="sldNum" sz="quarter" idx="5"/>
          </p:nvPr>
        </p:nvSpPr>
        <p:spPr>
          <a:noFill/>
        </p:spPr>
        <p:txBody>
          <a:bodyPr/>
          <a:lstStyle/>
          <a:p>
            <a:fld id="{B7193895-3255-47A9-9DAF-744B23E99EB2}" type="slidenum">
              <a:rPr lang="en-US" altLang="en-US" smtClean="0"/>
              <a:pPr/>
              <a:t>31</a:t>
            </a:fld>
            <a:endParaRPr lang="en-US" altLang="en-US" smtClean="0"/>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p:spPr>
        <p:txBody>
          <a:bodyPr/>
          <a:lstStyle/>
          <a:p>
            <a:r>
              <a:rPr lang="en-US" altLang="en-US" smtClean="0"/>
              <a:t>Here is a summary of the techniques we have just discussed.  </a:t>
            </a:r>
          </a:p>
          <a:p>
            <a:endParaRPr lang="en-US" altLang="en-US" smtClean="0"/>
          </a:p>
        </p:txBody>
      </p:sp>
    </p:spTree>
    <p:extLst>
      <p:ext uri="{BB962C8B-B14F-4D97-AF65-F5344CB8AC3E}">
        <p14:creationId xmlns:p14="http://schemas.microsoft.com/office/powerpoint/2010/main" val="19342141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32</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So, that’s it for things we can do in the design phase.  How about the analysis phase?  Indeed, we’ve already introduced the first strategy, stratification, when we introduced confounding last week.    Stratification was the first technique we used. </a:t>
            </a:r>
          </a:p>
        </p:txBody>
      </p:sp>
    </p:spTree>
    <p:extLst>
      <p:ext uri="{BB962C8B-B14F-4D97-AF65-F5344CB8AC3E}">
        <p14:creationId xmlns:p14="http://schemas.microsoft.com/office/powerpoint/2010/main" val="61520995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5"/>
          <p:cNvSpPr>
            <a:spLocks noGrp="1" noChangeArrowheads="1"/>
          </p:cNvSpPr>
          <p:nvPr>
            <p:ph type="sldNum" sz="quarter" idx="5"/>
          </p:nvPr>
        </p:nvSpPr>
        <p:spPr>
          <a:noFill/>
        </p:spPr>
        <p:txBody>
          <a:bodyPr/>
          <a:lstStyle/>
          <a:p>
            <a:fld id="{82845F2A-EE80-4A53-AC5F-AC5BB4299BFD}" type="slidenum">
              <a:rPr lang="en-US" altLang="en-US" smtClean="0"/>
              <a:pPr/>
              <a:t>33</a:t>
            </a:fld>
            <a:endParaRPr lang="en-US" altLang="en-US" smtClean="0"/>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r>
              <a:rPr lang="en-US" altLang="en-US" smtClean="0">
                <a:solidFill>
                  <a:srgbClr val="000000"/>
                </a:solidFill>
                <a:latin typeface="Arial" charset="0"/>
              </a:rPr>
              <a:t>Remember, that in stratification, we create strata that are homogeneous with respect to the different values or levels of the confounder.  In doing so, we have in each stratum created a mini-example of restriction.  Everyone in the stratum supposedly has subjects with the same level of the potential confounder, and therefore confounding theoretically cannot occur in that stratum.  Without variability in the confounder, there can be no association with exposure or outcome.</a:t>
            </a:r>
            <a:r>
              <a:rPr lang="en-US" altLang="en-US" sz="800" smtClean="0">
                <a:solidFill>
                  <a:srgbClr val="000000"/>
                </a:solidFill>
                <a:latin typeface="Arial" charset="0"/>
              </a:rPr>
              <a:t>  </a:t>
            </a:r>
          </a:p>
        </p:txBody>
      </p:sp>
    </p:spTree>
    <p:extLst>
      <p:ext uri="{BB962C8B-B14F-4D97-AF65-F5344CB8AC3E}">
        <p14:creationId xmlns:p14="http://schemas.microsoft.com/office/powerpoint/2010/main" val="195866734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5"/>
          <p:cNvSpPr>
            <a:spLocks noGrp="1" noChangeArrowheads="1"/>
          </p:cNvSpPr>
          <p:nvPr>
            <p:ph type="sldNum" sz="quarter" idx="5"/>
          </p:nvPr>
        </p:nvSpPr>
        <p:spPr>
          <a:noFill/>
        </p:spPr>
        <p:txBody>
          <a:bodyPr/>
          <a:lstStyle/>
          <a:p>
            <a:fld id="{4D8112BA-A01A-44C3-BAB9-571185747B16}" type="slidenum">
              <a:rPr lang="en-US" altLang="en-US" smtClean="0"/>
              <a:pPr/>
              <a:t>34</a:t>
            </a:fld>
            <a:endParaRPr lang="en-US" altLang="en-US" smtClean="0"/>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r>
              <a:rPr lang="en-US" altLang="en-US" dirty="0" smtClean="0"/>
              <a:t>Recall, in our initial example, when we were concerned about the confounding effect of smoking on the relationship between matches and lung cancer, we stratified on the two values of smoking: smoking present and smoking absent.  Each of these strata is now </a:t>
            </a:r>
            <a:r>
              <a:rPr lang="en-US" altLang="en-US" dirty="0" err="1" smtClean="0"/>
              <a:t>unconfounded</a:t>
            </a:r>
            <a:r>
              <a:rPr lang="en-US" altLang="en-US" dirty="0" smtClean="0"/>
              <a:t> with respect to smoking status.  After we create these strata, we </a:t>
            </a:r>
            <a:r>
              <a:rPr lang="en-US" altLang="en-US" dirty="0" smtClean="0"/>
              <a:t>observed </a:t>
            </a:r>
            <a:r>
              <a:rPr lang="en-US" altLang="en-US" dirty="0" smtClean="0"/>
              <a:t>that each smoking specific-stratum odds ratios have became one.  The difference between the crude and adjusted measure of association represents bias due to confounding.  </a:t>
            </a:r>
          </a:p>
        </p:txBody>
      </p:sp>
    </p:spTree>
    <p:extLst>
      <p:ext uri="{BB962C8B-B14F-4D97-AF65-F5344CB8AC3E}">
        <p14:creationId xmlns:p14="http://schemas.microsoft.com/office/powerpoint/2010/main" val="38496994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5"/>
          <p:cNvSpPr>
            <a:spLocks noGrp="1" noChangeArrowheads="1"/>
          </p:cNvSpPr>
          <p:nvPr>
            <p:ph type="sldNum" sz="quarter" idx="5"/>
          </p:nvPr>
        </p:nvSpPr>
        <p:spPr>
          <a:noFill/>
        </p:spPr>
        <p:txBody>
          <a:bodyPr/>
          <a:lstStyle/>
          <a:p>
            <a:fld id="{2331C801-FE0D-4E94-8860-7FDE58CD6788}" type="slidenum">
              <a:rPr lang="en-US" altLang="en-US" smtClean="0"/>
              <a:pPr/>
              <a:t>35</a:t>
            </a:fld>
            <a:endParaRPr lang="en-US" altLang="en-US" smtClean="0"/>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r>
              <a:rPr lang="en-US" altLang="en-US" smtClean="0">
                <a:solidFill>
                  <a:srgbClr val="000000"/>
                </a:solidFill>
                <a:latin typeface="Arial" charset="0"/>
              </a:rPr>
              <a:t>Now that we have formed our strata and gotten rid of confounding in each stratum, what is the next step in the process?   The next step is to summarize the unconfounded estimates from the two or more strata into one single overall unconfounded “adjusted” estimate.  </a:t>
            </a:r>
          </a:p>
        </p:txBody>
      </p:sp>
    </p:spTree>
    <p:extLst>
      <p:ext uri="{BB962C8B-B14F-4D97-AF65-F5344CB8AC3E}">
        <p14:creationId xmlns:p14="http://schemas.microsoft.com/office/powerpoint/2010/main" val="42258826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5"/>
          <p:cNvSpPr>
            <a:spLocks noGrp="1" noChangeArrowheads="1"/>
          </p:cNvSpPr>
          <p:nvPr>
            <p:ph type="sldNum" sz="quarter" idx="5"/>
          </p:nvPr>
        </p:nvSpPr>
        <p:spPr>
          <a:noFill/>
        </p:spPr>
        <p:txBody>
          <a:bodyPr/>
          <a:lstStyle/>
          <a:p>
            <a:fld id="{E0EA8CC4-247A-47E9-873E-85F9BCDC5BF0}" type="slidenum">
              <a:rPr lang="en-US" altLang="en-US" smtClean="0"/>
              <a:pPr/>
              <a:t>36</a:t>
            </a:fld>
            <a:endParaRPr lang="en-US" altLang="en-US" smtClean="0"/>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p:spPr>
        <p:txBody>
          <a:bodyPr/>
          <a:lstStyle/>
          <a:p>
            <a:r>
              <a:rPr lang="en-US" altLang="en-US" smtClean="0">
                <a:solidFill>
                  <a:srgbClr val="000000"/>
                </a:solidFill>
                <a:latin typeface="Arial" charset="0"/>
              </a:rPr>
              <a:t>In the smoking, matches, and lung cancer example, the measures of association from the different strata were identical; they are both equal to 1.  Here the summary of these two strata is easy: the summary is 1.  But, in real life it is seldom the case that the estimates from the various strata are identical.  </a:t>
            </a:r>
            <a:endParaRPr lang="en-US" altLang="en-US" smtClean="0"/>
          </a:p>
        </p:txBody>
      </p:sp>
    </p:spTree>
    <p:extLst>
      <p:ext uri="{BB962C8B-B14F-4D97-AF65-F5344CB8AC3E}">
        <p14:creationId xmlns:p14="http://schemas.microsoft.com/office/powerpoint/2010/main" val="216646364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5"/>
          <p:cNvSpPr>
            <a:spLocks noGrp="1" noChangeArrowheads="1"/>
          </p:cNvSpPr>
          <p:nvPr>
            <p:ph type="sldNum" sz="quarter" idx="5"/>
          </p:nvPr>
        </p:nvSpPr>
        <p:spPr>
          <a:noFill/>
        </p:spPr>
        <p:txBody>
          <a:bodyPr/>
          <a:lstStyle/>
          <a:p>
            <a:fld id="{6C6FA55C-97AF-44AA-A2E9-9A96673F6E84}" type="slidenum">
              <a:rPr lang="en-US" altLang="en-US" smtClean="0"/>
              <a:pPr/>
              <a:t>37</a:t>
            </a:fld>
            <a:endParaRPr lang="en-US" altLang="en-US" smtClean="0"/>
          </a:p>
        </p:txBody>
      </p:sp>
      <p:sp>
        <p:nvSpPr>
          <p:cNvPr id="110594" name="Rectangle 2"/>
          <p:cNvSpPr>
            <a:spLocks noGrp="1" noRot="1" noChangeAspect="1" noChangeArrowheads="1" noTextEdit="1"/>
          </p:cNvSpPr>
          <p:nvPr>
            <p:ph type="sldImg"/>
          </p:nvPr>
        </p:nvSpPr>
        <p:spPr>
          <a:xfrm>
            <a:off x="2216150" y="687388"/>
            <a:ext cx="2603500" cy="3471862"/>
          </a:xfrm>
          <a:ln/>
        </p:spPr>
      </p:sp>
      <p:sp>
        <p:nvSpPr>
          <p:cNvPr id="110595" name="Rectangle 3"/>
          <p:cNvSpPr>
            <a:spLocks noGrp="1" noChangeArrowheads="1"/>
          </p:cNvSpPr>
          <p:nvPr>
            <p:ph type="body" idx="1"/>
          </p:nvPr>
        </p:nvSpPr>
        <p:spPr>
          <a:noFill/>
          <a:ln/>
        </p:spPr>
        <p:txBody>
          <a:bodyPr/>
          <a:lstStyle/>
          <a:p>
            <a:r>
              <a:rPr lang="en-US" altLang="en-US" dirty="0" smtClean="0"/>
              <a:t>Consider this example from a cross-sectional study of the effects of smoking in the occurrence of delayed pregnancies among women of reproductive </a:t>
            </a:r>
            <a:r>
              <a:rPr lang="en-US" altLang="en-US" dirty="0" smtClean="0"/>
              <a:t>age </a:t>
            </a:r>
            <a:r>
              <a:rPr lang="en-US" altLang="en-US" dirty="0" smtClean="0"/>
              <a:t>who were hoping to </a:t>
            </a:r>
            <a:r>
              <a:rPr lang="en-US" altLang="en-US" dirty="0" smtClean="0"/>
              <a:t>conceive.  </a:t>
            </a:r>
            <a:r>
              <a:rPr lang="en-US" altLang="en-US" dirty="0" smtClean="0"/>
              <a:t>The principal exposure in question is </a:t>
            </a:r>
            <a:r>
              <a:rPr lang="en-US" altLang="en-US" dirty="0" smtClean="0"/>
              <a:t>smoking, </a:t>
            </a:r>
            <a:r>
              <a:rPr lang="en-US" altLang="en-US" dirty="0" smtClean="0"/>
              <a:t>but, say, we are concerned about the effects of unmeasured behavioral factors that cause people to use caffeine and through heavy caffeine use might lead to delayed conception.  Look what happens after we stratify by caffeine use. In those women who do not use caffeine, smoking is associated with over a two-fold occurrence of delayed conception.  But in women who use lots of caffeine the prevalence ratio is 0.7, if anything a protective effect.</a:t>
            </a:r>
          </a:p>
        </p:txBody>
      </p:sp>
    </p:spTree>
    <p:extLst>
      <p:ext uri="{BB962C8B-B14F-4D97-AF65-F5344CB8AC3E}">
        <p14:creationId xmlns:p14="http://schemas.microsoft.com/office/powerpoint/2010/main" val="24876425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5"/>
          <p:cNvSpPr>
            <a:spLocks noGrp="1" noChangeArrowheads="1"/>
          </p:cNvSpPr>
          <p:nvPr>
            <p:ph type="sldNum" sz="quarter" idx="5"/>
          </p:nvPr>
        </p:nvSpPr>
        <p:spPr>
          <a:noFill/>
        </p:spPr>
        <p:txBody>
          <a:bodyPr/>
          <a:lstStyle/>
          <a:p>
            <a:fld id="{469C7047-CCFD-4A4E-97FF-6804E8534F6D}" type="slidenum">
              <a:rPr lang="en-US" altLang="en-US" smtClean="0"/>
              <a:pPr/>
              <a:t>38</a:t>
            </a:fld>
            <a:endParaRPr lang="en-US" altLang="en-US" smtClean="0"/>
          </a:p>
        </p:txBody>
      </p:sp>
      <p:sp>
        <p:nvSpPr>
          <p:cNvPr id="113666" name="Rectangle 2"/>
          <p:cNvSpPr>
            <a:spLocks noGrp="1" noRot="1" noChangeAspect="1" noChangeArrowheads="1" noTextEdit="1"/>
          </p:cNvSpPr>
          <p:nvPr>
            <p:ph type="sldImg"/>
          </p:nvPr>
        </p:nvSpPr>
        <p:spPr>
          <a:xfrm>
            <a:off x="2216150" y="687388"/>
            <a:ext cx="2603500" cy="3471862"/>
          </a:xfrm>
          <a:ln/>
        </p:spPr>
      </p:sp>
      <p:sp>
        <p:nvSpPr>
          <p:cNvPr id="113667" name="Rectangle 3"/>
          <p:cNvSpPr>
            <a:spLocks noGrp="1" noChangeArrowheads="1"/>
          </p:cNvSpPr>
          <p:nvPr>
            <p:ph type="body" idx="1"/>
          </p:nvPr>
        </p:nvSpPr>
        <p:spPr>
          <a:noFill/>
          <a:ln/>
        </p:spPr>
        <p:txBody>
          <a:bodyPr/>
          <a:lstStyle/>
          <a:p>
            <a:r>
              <a:rPr lang="en-US" altLang="en-US" smtClean="0"/>
              <a:t>What do you think is the unconfounded “adjusted” estimate of the prevalence ratio?  Is it 0.9, 1.1, 2.0, or some other answer</a:t>
            </a:r>
          </a:p>
        </p:txBody>
      </p:sp>
    </p:spTree>
    <p:extLst>
      <p:ext uri="{BB962C8B-B14F-4D97-AF65-F5344CB8AC3E}">
        <p14:creationId xmlns:p14="http://schemas.microsoft.com/office/powerpoint/2010/main" val="247586002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5"/>
          <p:cNvSpPr>
            <a:spLocks noGrp="1" noChangeArrowheads="1"/>
          </p:cNvSpPr>
          <p:nvPr>
            <p:ph type="sldNum" sz="quarter" idx="5"/>
          </p:nvPr>
        </p:nvSpPr>
        <p:spPr>
          <a:noFill/>
        </p:spPr>
        <p:txBody>
          <a:bodyPr/>
          <a:lstStyle/>
          <a:p>
            <a:fld id="{E1EB440B-CC43-46C8-BBCD-956E6FC084B3}" type="slidenum">
              <a:rPr lang="en-US" altLang="en-US" smtClean="0"/>
              <a:pPr/>
              <a:t>39</a:t>
            </a:fld>
            <a:endParaRPr lang="en-US" altLang="en-US" smtClean="0"/>
          </a:p>
        </p:txBody>
      </p:sp>
      <p:sp>
        <p:nvSpPr>
          <p:cNvPr id="116738" name="Rectangle 2"/>
          <p:cNvSpPr>
            <a:spLocks noGrp="1" noRot="1" noChangeAspect="1" noChangeArrowheads="1" noTextEdit="1"/>
          </p:cNvSpPr>
          <p:nvPr>
            <p:ph type="sldImg"/>
          </p:nvPr>
        </p:nvSpPr>
        <p:spPr>
          <a:xfrm>
            <a:off x="2216150" y="687388"/>
            <a:ext cx="2603500" cy="3471862"/>
          </a:xfrm>
          <a:ln/>
        </p:spPr>
      </p:sp>
      <p:sp>
        <p:nvSpPr>
          <p:cNvPr id="116739" name="Rectangle 3"/>
          <p:cNvSpPr>
            <a:spLocks noGrp="1" noChangeArrowheads="1"/>
          </p:cNvSpPr>
          <p:nvPr>
            <p:ph type="body" idx="1"/>
          </p:nvPr>
        </p:nvSpPr>
        <p:spPr>
          <a:noFill/>
          <a:ln/>
        </p:spPr>
        <p:txBody>
          <a:bodyPr/>
          <a:lstStyle/>
          <a:p>
            <a:r>
              <a:rPr lang="en-US" altLang="en-US" smtClean="0"/>
              <a:t>The correct answer is “some other answer” and that other answer is that it is not appropriate to form this adjusted estimate.  </a:t>
            </a:r>
          </a:p>
        </p:txBody>
      </p:sp>
    </p:spTree>
    <p:extLst>
      <p:ext uri="{BB962C8B-B14F-4D97-AF65-F5344CB8AC3E}">
        <p14:creationId xmlns:p14="http://schemas.microsoft.com/office/powerpoint/2010/main" val="1041661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4</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Here is our roadmap for today.  Last week, we defined and discussed what confounding is.  Today, we will spend a large part of the session discussing ways we can prevent or manage confounding.  We will divide the methods into what can be done in the design phase, before we start officially enrolling subjects and completing measurements, and in the analysis phase, after all of the data have been collected.  In the design phase, we’ll talk about randomization, restriction, matching, and instrumental variables.  In the analysis phase, we’ll talk about stratified analysis.  We won’t be talking about mathematical regression, propensity scores, or inverse probability weighting in this course (or other advanced techniques, such as g-estimation), but I have listed them here for completeness. Mathematical regression is the topic for our </a:t>
            </a:r>
            <a:r>
              <a:rPr lang="en-US" altLang="en-US" sz="800" dirty="0" err="1" smtClean="0">
                <a:solidFill>
                  <a:srgbClr val="000000"/>
                </a:solidFill>
                <a:latin typeface="Arial" charset="0"/>
              </a:rPr>
              <a:t>Biostat</a:t>
            </a:r>
            <a:r>
              <a:rPr lang="en-US" altLang="en-US" sz="800" dirty="0" smtClean="0">
                <a:solidFill>
                  <a:srgbClr val="000000"/>
                </a:solidFill>
                <a:latin typeface="Arial" charset="0"/>
              </a:rPr>
              <a:t> 2, 3, and 4 courses, and inverse probability weighting and propensity scores are covered in our spring course on advanced approaches to the analysis of observational data.   </a:t>
            </a:r>
          </a:p>
          <a:p>
            <a:endParaRPr lang="en-US" altLang="en-US" sz="800" dirty="0" smtClean="0">
              <a:solidFill>
                <a:srgbClr val="000000"/>
              </a:solidFill>
              <a:latin typeface="Arial" charset="0"/>
            </a:endParaRPr>
          </a:p>
          <a:p>
            <a:r>
              <a:rPr lang="en-US" altLang="en-US" sz="800" dirty="0" smtClean="0">
                <a:solidFill>
                  <a:srgbClr val="000000"/>
                </a:solidFill>
                <a:latin typeface="Arial" charset="0"/>
              </a:rPr>
              <a:t>We will then use the remainder of the session to discuss a concept that comes up in the course of </a:t>
            </a:r>
            <a:r>
              <a:rPr lang="en-US" altLang="en-US" sz="800" dirty="0" smtClean="0">
                <a:solidFill>
                  <a:srgbClr val="000000"/>
                </a:solidFill>
                <a:latin typeface="Arial" charset="0"/>
              </a:rPr>
              <a:t>managing confounding</a:t>
            </a:r>
            <a:r>
              <a:rPr lang="en-US" altLang="en-US" sz="800" dirty="0" smtClean="0">
                <a:solidFill>
                  <a:srgbClr val="000000"/>
                </a:solidFill>
                <a:latin typeface="Arial" charset="0"/>
              </a:rPr>
              <a:t>. This is known as interaction.  We will define it,</a:t>
            </a:r>
            <a:r>
              <a:rPr lang="en-US" altLang="en-US" sz="800" baseline="0" dirty="0" smtClean="0">
                <a:solidFill>
                  <a:srgbClr val="000000"/>
                </a:solidFill>
                <a:latin typeface="Arial" charset="0"/>
              </a:rPr>
              <a:t> </a:t>
            </a:r>
            <a:r>
              <a:rPr lang="en-US" altLang="en-US" sz="800" dirty="0" smtClean="0">
                <a:solidFill>
                  <a:srgbClr val="000000"/>
                </a:solidFill>
                <a:latin typeface="Arial" charset="0"/>
              </a:rPr>
              <a:t>how to detect it, and describe the two different scales we </a:t>
            </a:r>
            <a:r>
              <a:rPr lang="en-US" altLang="en-US" sz="800" dirty="0" smtClean="0">
                <a:solidFill>
                  <a:srgbClr val="000000"/>
                </a:solidFill>
                <a:latin typeface="Arial" charset="0"/>
              </a:rPr>
              <a:t>use </a:t>
            </a:r>
            <a:r>
              <a:rPr lang="en-US" altLang="en-US" sz="800" dirty="0" smtClean="0">
                <a:solidFill>
                  <a:srgbClr val="000000"/>
                </a:solidFill>
                <a:latin typeface="Arial" charset="0"/>
              </a:rPr>
              <a:t>to evaluate for interaction: additive and multiplicative.  We will compare and contrast interaction with confounding and also describe how to do statistical testing for interaction, including how to implement this in Stata.   Finally, we will discuss how DAGs can help with interaction by identifying potential effect modifiers.</a:t>
            </a:r>
          </a:p>
        </p:txBody>
      </p:sp>
    </p:spTree>
    <p:extLst>
      <p:ext uri="{BB962C8B-B14F-4D97-AF65-F5344CB8AC3E}">
        <p14:creationId xmlns:p14="http://schemas.microsoft.com/office/powerpoint/2010/main" val="6152099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5"/>
          <p:cNvSpPr>
            <a:spLocks noGrp="1" noChangeArrowheads="1"/>
          </p:cNvSpPr>
          <p:nvPr>
            <p:ph type="sldNum" sz="quarter" idx="5"/>
          </p:nvPr>
        </p:nvSpPr>
        <p:spPr>
          <a:noFill/>
        </p:spPr>
        <p:txBody>
          <a:bodyPr/>
          <a:lstStyle/>
          <a:p>
            <a:fld id="{5BEB2D11-F7BC-4C81-B27F-357A74E74082}" type="slidenum">
              <a:rPr lang="en-US" altLang="en-US" smtClean="0"/>
              <a:pPr/>
              <a:t>40</a:t>
            </a:fld>
            <a:endParaRPr lang="en-US" altLang="en-US" smtClean="0"/>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a:noFill/>
          <a:ln/>
        </p:spPr>
        <p:txBody>
          <a:bodyPr/>
          <a:lstStyle/>
          <a:p>
            <a:r>
              <a:rPr lang="en-US" altLang="en-US" smtClean="0"/>
              <a:t>If we look at these two stratum specific estimates more closely, I think most of us would agree that it does not make much sense to try to summarize these two very different numbers into one.  If we did, we are very much missing an important aspect of the system under study.  This illustrates the one assumption that is needed before one embarks upon attempting to form a summary adjusted estimate between the different strata in stratified analyses.  The assumption is that the different strata are basically all estimating the same thing.  If the relationship between the exposure and disease under study differs “meaningfully” in a clinical/biologics sense (and we’ll talk about what we mean by “meaningful” later) according to the level of a third variable, as well as statistically, then it is not appropriate to form an overall summary estimate of the stratum.</a:t>
            </a:r>
          </a:p>
          <a:p>
            <a:endParaRPr lang="en-US" altLang="en-US" smtClean="0"/>
          </a:p>
          <a:p>
            <a:r>
              <a:rPr lang="en-US" altLang="en-US" smtClean="0"/>
              <a:t>More concisely, the assumption you need before you estimate one overall measure of association is that “statistical interaction” is not present.</a:t>
            </a:r>
          </a:p>
        </p:txBody>
      </p:sp>
    </p:spTree>
    <p:extLst>
      <p:ext uri="{BB962C8B-B14F-4D97-AF65-F5344CB8AC3E}">
        <p14:creationId xmlns:p14="http://schemas.microsoft.com/office/powerpoint/2010/main" val="302471794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41</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This means that we are here in our outline.  We will now discuss interaction.  </a:t>
            </a:r>
          </a:p>
        </p:txBody>
      </p:sp>
    </p:spTree>
    <p:extLst>
      <p:ext uri="{BB962C8B-B14F-4D97-AF65-F5344CB8AC3E}">
        <p14:creationId xmlns:p14="http://schemas.microsoft.com/office/powerpoint/2010/main" val="61520995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5"/>
          <p:cNvSpPr>
            <a:spLocks noGrp="1" noChangeArrowheads="1"/>
          </p:cNvSpPr>
          <p:nvPr>
            <p:ph type="sldNum" sz="quarter" idx="5"/>
          </p:nvPr>
        </p:nvSpPr>
        <p:spPr>
          <a:noFill/>
        </p:spPr>
        <p:txBody>
          <a:bodyPr/>
          <a:lstStyle/>
          <a:p>
            <a:fld id="{1753D363-FBBD-4FE0-A7A1-F1BBDECAFF57}" type="slidenum">
              <a:rPr lang="en-US" altLang="en-US" smtClean="0"/>
              <a:pPr/>
              <a:t>42</a:t>
            </a:fld>
            <a:endParaRPr lang="en-US" altLang="en-US" smtClean="0"/>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p:spPr>
        <p:txBody>
          <a:bodyPr/>
          <a:lstStyle/>
          <a:p>
            <a:r>
              <a:rPr lang="en-US" altLang="en-US" smtClean="0">
                <a:solidFill>
                  <a:srgbClr val="000000"/>
                </a:solidFill>
                <a:latin typeface="Arial" charset="0"/>
              </a:rPr>
              <a:t>The example using smoking, caffeine use, and delayed conception illustrates statistical interaction, which is what we call the situation when a particular measure of association (between an exposure and disease; for example, a risk ratio) meaningfully differs according to the level of some third variable.  </a:t>
            </a:r>
          </a:p>
          <a:p>
            <a:endParaRPr lang="en-US" altLang="en-US" smtClean="0">
              <a:solidFill>
                <a:srgbClr val="000000"/>
              </a:solidFill>
              <a:latin typeface="Arial" charset="0"/>
            </a:endParaRPr>
          </a:p>
          <a:p>
            <a:r>
              <a:rPr lang="en-US" altLang="en-US" smtClean="0">
                <a:solidFill>
                  <a:srgbClr val="000000"/>
                </a:solidFill>
                <a:latin typeface="Arial" charset="0"/>
              </a:rPr>
              <a:t>Synonyms for statistical interaction include effect-measure modification, effect modification, heterogeneity of effect, heterogeneity of measure, non-uniformity of effect, and effect variation.   You will hear interaction and effect modification most commonly, but the preferred term is effect-measure modification, and this will be clear in a few minutes.</a:t>
            </a:r>
          </a:p>
          <a:p>
            <a:endParaRPr lang="en-US" altLang="en-US" smtClean="0">
              <a:solidFill>
                <a:srgbClr val="000000"/>
              </a:solidFill>
              <a:latin typeface="Arial" charset="0"/>
            </a:endParaRPr>
          </a:p>
          <a:p>
            <a:r>
              <a:rPr lang="en-US" altLang="en-US" smtClean="0">
                <a:solidFill>
                  <a:srgbClr val="000000"/>
                </a:solidFill>
                <a:latin typeface="Arial" charset="0"/>
              </a:rPr>
              <a:t>What’s the proper usage in this situation?  For example, we would say: . . .</a:t>
            </a:r>
          </a:p>
        </p:txBody>
      </p:sp>
    </p:spTree>
    <p:extLst>
      <p:ext uri="{BB962C8B-B14F-4D97-AF65-F5344CB8AC3E}">
        <p14:creationId xmlns:p14="http://schemas.microsoft.com/office/powerpoint/2010/main" val="376714117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5"/>
          <p:cNvSpPr>
            <a:spLocks noGrp="1" noChangeArrowheads="1"/>
          </p:cNvSpPr>
          <p:nvPr>
            <p:ph type="sldNum" sz="quarter" idx="5"/>
          </p:nvPr>
        </p:nvSpPr>
        <p:spPr>
          <a:noFill/>
        </p:spPr>
        <p:txBody>
          <a:bodyPr/>
          <a:lstStyle/>
          <a:p>
            <a:fld id="{74900F71-B345-4CEA-936C-135C63949C34}" type="slidenum">
              <a:rPr lang="en-US" altLang="en-US" smtClean="0"/>
              <a:pPr/>
              <a:t>43</a:t>
            </a:fld>
            <a:endParaRPr lang="en-US" altLang="en-US" smtClean="0"/>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a:noFill/>
          <a:ln/>
        </p:spPr>
        <p:txBody>
          <a:bodyPr/>
          <a:lstStyle/>
          <a:p>
            <a:r>
              <a:rPr lang="en-US" altLang="en-US" dirty="0" smtClean="0"/>
              <a:t>Our text, like many others, uses a graphical approach to depict interaction.  Let’s look at the top graph.  Risk of disease (in a log base 10 scale which remember is a multiplicative scale) is shown on the y axis; exposure status (exposed vs unexposed) is on the x axis.  Let’s look at the line with the red symbols first; it is for persons who have the value of a third </a:t>
            </a:r>
            <a:r>
              <a:rPr lang="en-US" altLang="en-US" dirty="0" smtClean="0"/>
              <a:t>variable </a:t>
            </a:r>
            <a:r>
              <a:rPr lang="en-US" altLang="en-US" dirty="0" smtClean="0"/>
              <a:t>equal to “present”, “yes” or 1, say something you are adjusting for because </a:t>
            </a:r>
            <a:r>
              <a:rPr lang="en-US" altLang="en-US" dirty="0" smtClean="0"/>
              <a:t>it is </a:t>
            </a:r>
            <a:r>
              <a:rPr lang="en-US" altLang="en-US" dirty="0" smtClean="0"/>
              <a:t>a confounder. When the third variable is “yes” (or 1), the risk of disease in the unexposed group is 0.05 and it goes up three fold to 0.15 in the exposed group.  When the third variable is equal to “no” or 0 or “absent” (the black </a:t>
            </a:r>
            <a:r>
              <a:rPr lang="en-US" altLang="en-US" dirty="0" smtClean="0"/>
              <a:t>line), </a:t>
            </a:r>
            <a:r>
              <a:rPr lang="en-US" altLang="en-US" dirty="0" smtClean="0"/>
              <a:t>risk in unexposed is 0.15 which goes up to 0.45 in the exposed group, again a 3 fold increase.  In other words, the risk ratio does not change according to the third variable.  The lines are parallel; this means that there is not interaction in terms of the risk ratio.  There is not interaction on the multiplicative scale. </a:t>
            </a:r>
          </a:p>
          <a:p>
            <a:endParaRPr lang="en-US" altLang="en-US" dirty="0" smtClean="0"/>
          </a:p>
          <a:p>
            <a:r>
              <a:rPr lang="en-US" altLang="en-US" dirty="0" smtClean="0"/>
              <a:t>In the bottom panel, you can see that the risk ratio of disease does change according to the level of the third variable. With the third variable present, the risk ratio is 3.0.  When the third variable is absent, the risk ratio is 11.2.  Non-parallel lines means interaction. </a:t>
            </a:r>
          </a:p>
        </p:txBody>
      </p:sp>
    </p:spTree>
    <p:extLst>
      <p:ext uri="{BB962C8B-B14F-4D97-AF65-F5344CB8AC3E}">
        <p14:creationId xmlns:p14="http://schemas.microsoft.com/office/powerpoint/2010/main" val="136156052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5"/>
          <p:cNvSpPr>
            <a:spLocks noGrp="1" noChangeArrowheads="1"/>
          </p:cNvSpPr>
          <p:nvPr>
            <p:ph type="sldNum" sz="quarter" idx="5"/>
          </p:nvPr>
        </p:nvSpPr>
        <p:spPr>
          <a:noFill/>
        </p:spPr>
        <p:txBody>
          <a:bodyPr/>
          <a:lstStyle/>
          <a:p>
            <a:fld id="{1AF2C4C4-62D1-42E0-B09B-565C9381BF32}" type="slidenum">
              <a:rPr lang="en-US" altLang="en-US" smtClean="0">
                <a:solidFill>
                  <a:prstClr val="black"/>
                </a:solidFill>
              </a:rPr>
              <a:pPr/>
              <a:t>44</a:t>
            </a:fld>
            <a:endParaRPr lang="en-US" altLang="en-US" smtClean="0">
              <a:solidFill>
                <a:prstClr val="black"/>
              </a:solidFill>
            </a:endParaRPr>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a:ln/>
        </p:spPr>
        <p:txBody>
          <a:bodyPr/>
          <a:lstStyle/>
          <a:p>
            <a:r>
              <a:rPr lang="en-US" altLang="en-US" smtClean="0"/>
              <a:t>What’s going on there?  In the presence of the third variable, exposed persons appear to be protected relative to unexposed, but in the absence of the third variable, exposed persons are at over two fold increased risk.  This is what we see in the smoking, caffeine use, and delayed conception example.  The effects in the two levels of the third variable are on the opposite sides of 1.0.  This is what we call qualitative interaction; in other words, the interaction is huge!</a:t>
            </a:r>
          </a:p>
        </p:txBody>
      </p:sp>
    </p:spTree>
    <p:extLst>
      <p:ext uri="{BB962C8B-B14F-4D97-AF65-F5344CB8AC3E}">
        <p14:creationId xmlns:p14="http://schemas.microsoft.com/office/powerpoint/2010/main" val="387951875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5"/>
          <p:cNvSpPr>
            <a:spLocks noGrp="1" noChangeArrowheads="1"/>
          </p:cNvSpPr>
          <p:nvPr>
            <p:ph type="sldNum" sz="quarter" idx="5"/>
          </p:nvPr>
        </p:nvSpPr>
        <p:spPr>
          <a:noFill/>
        </p:spPr>
        <p:txBody>
          <a:bodyPr/>
          <a:lstStyle/>
          <a:p>
            <a:fld id="{89E9FE11-7CF9-4F37-9E5C-A091AA312BD2}" type="slidenum">
              <a:rPr lang="en-US" altLang="en-US" smtClean="0"/>
              <a:pPr/>
              <a:t>45</a:t>
            </a:fld>
            <a:endParaRPr lang="en-US" altLang="en-US" smtClean="0"/>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ln/>
        </p:spPr>
        <p:txBody>
          <a:bodyPr/>
          <a:lstStyle/>
          <a:p>
            <a:r>
              <a:rPr lang="en-US" altLang="en-US" dirty="0" smtClean="0"/>
              <a:t>If you think about it for a moment, I think you will agree that interaction is likely everywhere.  </a:t>
            </a:r>
          </a:p>
          <a:p>
            <a:r>
              <a:rPr lang="en-US" altLang="en-US" dirty="0" smtClean="0"/>
              <a:t>	</a:t>
            </a:r>
          </a:p>
          <a:p>
            <a:r>
              <a:rPr lang="en-US" altLang="en-US" dirty="0" smtClean="0"/>
              <a:t>As </a:t>
            </a:r>
            <a:r>
              <a:rPr lang="en-US" altLang="en-US" dirty="0" smtClean="0"/>
              <a:t>an example from infectious diseases, if the exposure is sexual activity and the outcome is HIV infection, we know that certain persons are more apt to become infected than others.  One such effect modifier that has been discovered is the presence of a particular </a:t>
            </a:r>
            <a:r>
              <a:rPr lang="en-US" altLang="en-US" dirty="0" smtClean="0"/>
              <a:t>human host chemokine </a:t>
            </a:r>
            <a:r>
              <a:rPr lang="en-US" altLang="en-US" dirty="0" smtClean="0"/>
              <a:t>receptor phenotype, the cellular receptor for HIV</a:t>
            </a:r>
            <a:r>
              <a:rPr lang="en-US" altLang="en-US" dirty="0" smtClean="0"/>
              <a:t>.</a:t>
            </a:r>
          </a:p>
          <a:p>
            <a:endParaRPr lang="en-US" altLang="en-US" dirty="0" smtClean="0"/>
          </a:p>
          <a:p>
            <a:r>
              <a:rPr lang="en-US" altLang="en-US" dirty="0" smtClean="0"/>
              <a:t>Among </a:t>
            </a:r>
            <a:r>
              <a:rPr lang="en-US" altLang="en-US" dirty="0" smtClean="0"/>
              <a:t>non-infectious diseases, we have the example of smoking and lung cancer.   Although not well worked out, we can imagine that there are host genetic factors that modify the effect of smoke and make some persons much more susceptible to the harmful effects of smoke</a:t>
            </a:r>
            <a:r>
              <a:rPr lang="en-US" altLang="en-US" dirty="0" smtClean="0"/>
              <a:t>.</a:t>
            </a:r>
          </a:p>
          <a:p>
            <a:endParaRPr lang="en-US" altLang="en-US" dirty="0" smtClean="0"/>
          </a:p>
          <a:p>
            <a:r>
              <a:rPr lang="en-US" altLang="en-US" dirty="0" smtClean="0"/>
              <a:t>How about the effectiveness of drugs?  We all know there is substantial heterogeneity in terms of how people respond both in terms of therapeutic efficacy and toxicity and that this likely due to various genetically coded susceptibilities. These are just beginning to be described in what is being called personalized medicine. Indeed, personalized </a:t>
            </a:r>
            <a:r>
              <a:rPr lang="en-US" altLang="en-US" dirty="0" smtClean="0"/>
              <a:t>medicine – the new slogan</a:t>
            </a:r>
            <a:r>
              <a:rPr lang="en-US" altLang="en-US" baseline="0" dirty="0" smtClean="0"/>
              <a:t> for this university -- </a:t>
            </a:r>
            <a:r>
              <a:rPr lang="en-US" altLang="en-US" dirty="0" smtClean="0"/>
              <a:t> </a:t>
            </a:r>
            <a:r>
              <a:rPr lang="en-US" altLang="en-US" dirty="0" smtClean="0"/>
              <a:t>is an expression of interaction</a:t>
            </a:r>
            <a:r>
              <a:rPr lang="en-US" altLang="en-US" dirty="0" smtClean="0"/>
              <a:t>.</a:t>
            </a:r>
          </a:p>
          <a:p>
            <a:endParaRPr lang="en-US" altLang="en-US" dirty="0" smtClean="0"/>
          </a:p>
          <a:p>
            <a:r>
              <a:rPr lang="en-US" altLang="en-US" dirty="0" smtClean="0"/>
              <a:t>Although we have listed genetic factors</a:t>
            </a:r>
            <a:r>
              <a:rPr lang="en-US" altLang="en-US" baseline="0" dirty="0" smtClean="0"/>
              <a:t> on this slide as the source of interaction, they are certainly not the only the factors.</a:t>
            </a:r>
            <a:endParaRPr lang="en-US" altLang="en-US" dirty="0" smtClean="0"/>
          </a:p>
          <a:p>
            <a:endParaRPr lang="en-US" altLang="en-US" dirty="0" smtClean="0"/>
          </a:p>
          <a:p>
            <a:r>
              <a:rPr lang="en-US" altLang="en-US" dirty="0" smtClean="0"/>
              <a:t>However, although we all believe that interaction is likely everywhere around us, it has been - to date - in practice actually relatively difficult to find and document these factors.  This may be </a:t>
            </a:r>
            <a:r>
              <a:rPr lang="en-US" altLang="en-US" dirty="0" smtClean="0"/>
              <a:t>changing </a:t>
            </a:r>
            <a:r>
              <a:rPr lang="en-US" altLang="en-US" dirty="0" smtClean="0"/>
              <a:t>as measurement science gets better.  In particular, there is hope that with the genomics revolution we will be able to find these different host susceptibility factors </a:t>
            </a:r>
            <a:r>
              <a:rPr lang="en-US" altLang="en-US" dirty="0" smtClean="0"/>
              <a:t>–</a:t>
            </a:r>
            <a:r>
              <a:rPr lang="en-US" altLang="en-US" baseline="0" dirty="0" smtClean="0"/>
              <a:t> </a:t>
            </a:r>
            <a:r>
              <a:rPr lang="en-US" altLang="en-US" dirty="0" smtClean="0"/>
              <a:t>factors </a:t>
            </a:r>
            <a:r>
              <a:rPr lang="en-US" altLang="en-US" dirty="0" smtClean="0"/>
              <a:t>that are responsible for interaction.</a:t>
            </a:r>
          </a:p>
        </p:txBody>
      </p:sp>
    </p:spTree>
    <p:extLst>
      <p:ext uri="{BB962C8B-B14F-4D97-AF65-F5344CB8AC3E}">
        <p14:creationId xmlns:p14="http://schemas.microsoft.com/office/powerpoint/2010/main" val="401905959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5"/>
          <p:cNvSpPr>
            <a:spLocks noGrp="1" noChangeArrowheads="1"/>
          </p:cNvSpPr>
          <p:nvPr>
            <p:ph type="sldNum" sz="quarter" idx="5"/>
          </p:nvPr>
        </p:nvSpPr>
        <p:spPr>
          <a:noFill/>
        </p:spPr>
        <p:txBody>
          <a:bodyPr/>
          <a:lstStyle/>
          <a:p>
            <a:fld id="{E704FB2A-40B6-4B8A-99B7-4A8A62CEF0D2}" type="slidenum">
              <a:rPr lang="en-US" altLang="en-US" smtClean="0"/>
              <a:pPr/>
              <a:t>46</a:t>
            </a:fld>
            <a:endParaRPr lang="en-US" altLang="en-US" smtClean="0"/>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a:ln/>
        </p:spPr>
        <p:txBody>
          <a:bodyPr/>
          <a:lstStyle/>
          <a:p>
            <a:r>
              <a:rPr lang="en-US" altLang="en-US" dirty="0" smtClean="0"/>
              <a:t>Getting back to our example, you know that the ratio measure is not the only measure of association we have to choose from when characterizing the association between an exposure and </a:t>
            </a:r>
            <a:r>
              <a:rPr lang="en-US" altLang="en-US" dirty="0" smtClean="0"/>
              <a:t>outcome.  </a:t>
            </a:r>
            <a:r>
              <a:rPr lang="en-US" altLang="en-US" dirty="0" smtClean="0"/>
              <a:t>The other measure is an absolute difference between exposed and unexposed - called a prevalence difference in a cross-sectional study, shown here as PD, or a risk difference in a cohort study.  In these 2x2’s, this is simply the prevalence in the exposed minus the prevalence in the unexposed.  </a:t>
            </a:r>
          </a:p>
          <a:p>
            <a:r>
              <a:rPr lang="en-US" altLang="en-US" dirty="0" smtClean="0"/>
              <a:t>When there is interaction in terms of the ratio measure of association (in this case, the risk ratio), we call this </a:t>
            </a:r>
            <a:r>
              <a:rPr lang="en-US" altLang="en-US" b="1" dirty="0" smtClean="0"/>
              <a:t>multiplicative interaction</a:t>
            </a:r>
            <a:r>
              <a:rPr lang="en-US" altLang="en-US" dirty="0" smtClean="0"/>
              <a:t>.  So, just as there could be interaction in the ratio measure there might also be an interaction in the difference measure.  In fact, here there is.  Among caffeine users, the prevalence difference is -0.06.  Smokers have </a:t>
            </a:r>
            <a:r>
              <a:rPr lang="en-US" altLang="en-US" dirty="0" smtClean="0"/>
              <a:t>0.06 </a:t>
            </a:r>
            <a:r>
              <a:rPr lang="en-US" altLang="en-US" dirty="0" smtClean="0"/>
              <a:t>less </a:t>
            </a:r>
            <a:r>
              <a:rPr lang="en-US" altLang="en-US" dirty="0" smtClean="0"/>
              <a:t>prevalence than non-smokers. </a:t>
            </a:r>
            <a:r>
              <a:rPr lang="en-US" altLang="en-US" dirty="0" smtClean="0"/>
              <a:t>Among non-caffeine users, smokers have </a:t>
            </a:r>
            <a:r>
              <a:rPr lang="en-US" altLang="en-US" dirty="0" smtClean="0"/>
              <a:t>+0.12 </a:t>
            </a:r>
            <a:r>
              <a:rPr lang="en-US" altLang="en-US" baseline="0" dirty="0" smtClean="0"/>
              <a:t> </a:t>
            </a:r>
            <a:r>
              <a:rPr lang="en-US" altLang="en-US" dirty="0" smtClean="0"/>
              <a:t>absolute </a:t>
            </a:r>
            <a:r>
              <a:rPr lang="en-US" altLang="en-US" dirty="0" smtClean="0"/>
              <a:t>prevalence.  Statistical interaction in the risk difference is called </a:t>
            </a:r>
            <a:r>
              <a:rPr lang="en-US" altLang="en-US" b="1" dirty="0" smtClean="0"/>
              <a:t>additive interaction</a:t>
            </a:r>
            <a:r>
              <a:rPr lang="en-US" altLang="en-US" dirty="0" smtClean="0"/>
              <a:t>.</a:t>
            </a:r>
          </a:p>
        </p:txBody>
      </p:sp>
    </p:spTree>
    <p:extLst>
      <p:ext uri="{BB962C8B-B14F-4D97-AF65-F5344CB8AC3E}">
        <p14:creationId xmlns:p14="http://schemas.microsoft.com/office/powerpoint/2010/main" val="44965251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5"/>
          <p:cNvSpPr>
            <a:spLocks noGrp="1" noChangeArrowheads="1"/>
          </p:cNvSpPr>
          <p:nvPr>
            <p:ph type="sldNum" sz="quarter" idx="5"/>
          </p:nvPr>
        </p:nvSpPr>
        <p:spPr>
          <a:noFill/>
        </p:spPr>
        <p:txBody>
          <a:bodyPr/>
          <a:lstStyle/>
          <a:p>
            <a:fld id="{D63FBB98-457A-4B61-AA3B-D45366C9C4C8}" type="slidenum">
              <a:rPr lang="en-US" altLang="en-US" smtClean="0"/>
              <a:pPr/>
              <a:t>47</a:t>
            </a:fld>
            <a:endParaRPr lang="en-US" altLang="en-US" smtClean="0"/>
          </a:p>
        </p:txBody>
      </p:sp>
      <p:sp>
        <p:nvSpPr>
          <p:cNvPr id="137218" name="Rectangle 2"/>
          <p:cNvSpPr>
            <a:spLocks noGrp="1" noRot="1" noChangeAspect="1" noChangeArrowheads="1" noTextEdit="1"/>
          </p:cNvSpPr>
          <p:nvPr>
            <p:ph type="sldImg"/>
          </p:nvPr>
        </p:nvSpPr>
        <p:spPr>
          <a:xfrm>
            <a:off x="2216150" y="687388"/>
            <a:ext cx="2603500" cy="3471862"/>
          </a:xfrm>
          <a:ln/>
        </p:spPr>
      </p:sp>
      <p:sp>
        <p:nvSpPr>
          <p:cNvPr id="137219" name="Rectangle 3"/>
          <p:cNvSpPr>
            <a:spLocks noGrp="1" noChangeArrowheads="1"/>
          </p:cNvSpPr>
          <p:nvPr>
            <p:ph type="body" idx="1"/>
          </p:nvPr>
        </p:nvSpPr>
        <p:spPr>
          <a:noFill/>
          <a:ln/>
        </p:spPr>
        <p:txBody>
          <a:bodyPr/>
          <a:lstStyle/>
          <a:p>
            <a:r>
              <a:rPr lang="en-US" altLang="en-US" dirty="0" smtClean="0"/>
              <a:t>So, when talking about statistical interaction, we have to be precise about whether we are talking about interaction of ratio measures (i.e., multiplicative interaction) or interaction of </a:t>
            </a:r>
            <a:r>
              <a:rPr lang="en-US" altLang="en-US" dirty="0" smtClean="0"/>
              <a:t>difference </a:t>
            </a:r>
            <a:r>
              <a:rPr lang="en-US" altLang="en-US" dirty="0" smtClean="0"/>
              <a:t>measures (i.e., additive interaction) or both.  That’s why the concept is best termed </a:t>
            </a:r>
            <a:r>
              <a:rPr lang="en-US" altLang="en-US" dirty="0" smtClean="0"/>
              <a:t>effect-measure </a:t>
            </a:r>
            <a:r>
              <a:rPr lang="en-US" altLang="en-US" dirty="0" smtClean="0"/>
              <a:t>modification, because whether or not interaction is occurring depends upon the measure of association in question.</a:t>
            </a:r>
          </a:p>
          <a:p>
            <a:r>
              <a:rPr lang="en-US" altLang="en-US" dirty="0" smtClean="0"/>
              <a:t>Let’s go thru a few scenarios and talk about multiplicative vs additive interaction.</a:t>
            </a:r>
          </a:p>
          <a:p>
            <a:r>
              <a:rPr lang="en-US" altLang="en-US" sz="1000" dirty="0" smtClean="0">
                <a:solidFill>
                  <a:srgbClr val="000000"/>
                </a:solidFill>
              </a:rPr>
              <a:t>Absence of multiplicative interaction implies presence of additive interaction, unless there is no association.  As you can see here, although there is no interaction for the ratio of risks, there is interaction in the risk differences.  </a:t>
            </a:r>
            <a:r>
              <a:rPr lang="en-US" altLang="en-US" sz="1000" dirty="0" smtClean="0">
                <a:solidFill>
                  <a:srgbClr val="000000"/>
                </a:solidFill>
              </a:rPr>
              <a:t>This is just a manifestation</a:t>
            </a:r>
            <a:r>
              <a:rPr lang="en-US" altLang="en-US" sz="1000" baseline="0" dirty="0" smtClean="0">
                <a:solidFill>
                  <a:srgbClr val="000000"/>
                </a:solidFill>
              </a:rPr>
              <a:t> of the math.  </a:t>
            </a:r>
            <a:r>
              <a:rPr lang="en-US" altLang="en-US" sz="1000" dirty="0" smtClean="0">
                <a:solidFill>
                  <a:srgbClr val="000000"/>
                </a:solidFill>
              </a:rPr>
              <a:t>When </a:t>
            </a:r>
            <a:r>
              <a:rPr lang="en-US" altLang="en-US" sz="1000" dirty="0" smtClean="0">
                <a:solidFill>
                  <a:srgbClr val="000000"/>
                </a:solidFill>
              </a:rPr>
              <a:t>the third variable is present, the risk difference is 0.1, but when the third variable is absent the risk difference is  0.3.</a:t>
            </a:r>
          </a:p>
          <a:p>
            <a:r>
              <a:rPr lang="en-US" altLang="en-US" dirty="0" smtClean="0"/>
              <a:t>What this illustrates is that when we talk about interaction we really have to link it to the measure of association.  </a:t>
            </a:r>
          </a:p>
        </p:txBody>
      </p:sp>
    </p:spTree>
    <p:extLst>
      <p:ext uri="{BB962C8B-B14F-4D97-AF65-F5344CB8AC3E}">
        <p14:creationId xmlns:p14="http://schemas.microsoft.com/office/powerpoint/2010/main" val="360960530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5"/>
          <p:cNvSpPr>
            <a:spLocks noGrp="1" noChangeArrowheads="1"/>
          </p:cNvSpPr>
          <p:nvPr>
            <p:ph type="sldNum" sz="quarter" idx="5"/>
          </p:nvPr>
        </p:nvSpPr>
        <p:spPr>
          <a:noFill/>
        </p:spPr>
        <p:txBody>
          <a:bodyPr/>
          <a:lstStyle/>
          <a:p>
            <a:fld id="{903913FB-CCE2-4F79-BAA3-BCBB9F5CA200}" type="slidenum">
              <a:rPr lang="en-US" altLang="en-US" smtClean="0"/>
              <a:pPr/>
              <a:t>48</a:t>
            </a:fld>
            <a:endParaRPr lang="en-US" altLang="en-US" smtClean="0"/>
          </a:p>
        </p:txBody>
      </p:sp>
      <p:sp>
        <p:nvSpPr>
          <p:cNvPr id="140290" name="Rectangle 2"/>
          <p:cNvSpPr>
            <a:spLocks noGrp="1" noRot="1" noChangeAspect="1" noChangeArrowheads="1" noTextEdit="1"/>
          </p:cNvSpPr>
          <p:nvPr>
            <p:ph type="sldImg"/>
          </p:nvPr>
        </p:nvSpPr>
        <p:spPr>
          <a:xfrm>
            <a:off x="2216150" y="687388"/>
            <a:ext cx="2603500" cy="3471862"/>
          </a:xfrm>
          <a:ln/>
        </p:spPr>
      </p:sp>
      <p:sp>
        <p:nvSpPr>
          <p:cNvPr id="140291" name="Rectangle 3"/>
          <p:cNvSpPr>
            <a:spLocks noGrp="1" noChangeArrowheads="1"/>
          </p:cNvSpPr>
          <p:nvPr>
            <p:ph type="body" idx="1"/>
          </p:nvPr>
        </p:nvSpPr>
        <p:spPr>
          <a:noFill/>
          <a:ln/>
        </p:spPr>
        <p:txBody>
          <a:bodyPr/>
          <a:lstStyle/>
          <a:p>
            <a:r>
              <a:rPr lang="en-US" altLang="en-US" sz="1000" smtClean="0">
                <a:solidFill>
                  <a:srgbClr val="000000"/>
                </a:solidFill>
              </a:rPr>
              <a:t>Absence of additive interaction (when an effect is truly present) implies presence of multiplicative interaction.  Here, the risk difference is 0.1 in both strata of the third variable but the risk ratio differs between strata -- multiplicative interaction is present.  </a:t>
            </a:r>
          </a:p>
        </p:txBody>
      </p:sp>
    </p:spTree>
    <p:extLst>
      <p:ext uri="{BB962C8B-B14F-4D97-AF65-F5344CB8AC3E}">
        <p14:creationId xmlns:p14="http://schemas.microsoft.com/office/powerpoint/2010/main" val="51422705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5"/>
          <p:cNvSpPr>
            <a:spLocks noGrp="1" noChangeArrowheads="1"/>
          </p:cNvSpPr>
          <p:nvPr>
            <p:ph type="sldNum" sz="quarter" idx="5"/>
          </p:nvPr>
        </p:nvSpPr>
        <p:spPr>
          <a:noFill/>
        </p:spPr>
        <p:txBody>
          <a:bodyPr/>
          <a:lstStyle/>
          <a:p>
            <a:fld id="{3643B619-BB65-4D8C-B5A6-83A649C617DC}" type="slidenum">
              <a:rPr lang="en-US" altLang="en-US" smtClean="0"/>
              <a:pPr/>
              <a:t>49</a:t>
            </a:fld>
            <a:endParaRPr lang="en-US" altLang="en-US" smtClean="0"/>
          </a:p>
        </p:txBody>
      </p:sp>
      <p:sp>
        <p:nvSpPr>
          <p:cNvPr id="143362" name="Rectangle 2"/>
          <p:cNvSpPr>
            <a:spLocks noGrp="1" noRot="1" noChangeAspect="1" noChangeArrowheads="1" noTextEdit="1"/>
          </p:cNvSpPr>
          <p:nvPr>
            <p:ph type="sldImg"/>
          </p:nvPr>
        </p:nvSpPr>
        <p:spPr>
          <a:xfrm>
            <a:off x="2216150" y="687388"/>
            <a:ext cx="2603500" cy="3471862"/>
          </a:xfrm>
          <a:ln/>
        </p:spPr>
      </p:sp>
      <p:sp>
        <p:nvSpPr>
          <p:cNvPr id="143363" name="Rectangle 3"/>
          <p:cNvSpPr>
            <a:spLocks noGrp="1" noChangeArrowheads="1"/>
          </p:cNvSpPr>
          <p:nvPr>
            <p:ph type="body" idx="1"/>
          </p:nvPr>
        </p:nvSpPr>
        <p:spPr>
          <a:noFill/>
          <a:ln/>
        </p:spPr>
        <p:txBody>
          <a:bodyPr/>
          <a:lstStyle/>
          <a:p>
            <a:r>
              <a:rPr lang="en-US" altLang="en-US" sz="1000" smtClean="0">
                <a:solidFill>
                  <a:srgbClr val="000000"/>
                </a:solidFill>
              </a:rPr>
              <a:t>The presence of multiplicative interaction may or may not be accompanied by additive interaction.  In the top panel, we see that despite the presence of multiplicative interaction, the risk difference is 0.1 in both strata of the third variable - ie no additive interaction.  In the bottom panel, there is again multiplicative interactive, but this time the risk difference in one stratum is 0.1 and 0.4 in another -  i.e., additive interaction is present.  </a:t>
            </a:r>
          </a:p>
          <a:p>
            <a:endParaRPr lang="en-US" altLang="en-US" sz="1300" smtClean="0">
              <a:solidFill>
                <a:srgbClr val="000000"/>
              </a:solidFill>
            </a:endParaRPr>
          </a:p>
          <a:p>
            <a:endParaRPr lang="en-US" altLang="en-US" smtClean="0"/>
          </a:p>
        </p:txBody>
      </p:sp>
    </p:spTree>
    <p:extLst>
      <p:ext uri="{BB962C8B-B14F-4D97-AF65-F5344CB8AC3E}">
        <p14:creationId xmlns:p14="http://schemas.microsoft.com/office/powerpoint/2010/main" val="2562952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5"/>
          <p:cNvSpPr>
            <a:spLocks noGrp="1" noChangeArrowheads="1"/>
          </p:cNvSpPr>
          <p:nvPr>
            <p:ph type="sldNum" sz="quarter" idx="5"/>
          </p:nvPr>
        </p:nvSpPr>
        <p:spPr>
          <a:noFill/>
        </p:spPr>
        <p:txBody>
          <a:bodyPr/>
          <a:lstStyle/>
          <a:p>
            <a:fld id="{E5182DDD-86EA-487C-9443-4732FACDF8B3}" type="slidenum">
              <a:rPr lang="en-US" altLang="en-US" smtClean="0"/>
              <a:pPr/>
              <a:t>5</a:t>
            </a:fld>
            <a:endParaRPr lang="en-US" altLang="en-US" smtClean="0"/>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r>
              <a:rPr lang="en-US" altLang="en-US" dirty="0" smtClean="0"/>
              <a:t>Remember from last week how we used a causal diagram, or DAG (directed acyclic graph), to describe confounding in a very specific way.  Remember that confounding is when there is some factor C, which is a “common cause” of both E, the exposure in question, and D, the disease.  When evaluating a causal role of E on D, we want to make sure that we have precluded any </a:t>
            </a:r>
            <a:r>
              <a:rPr lang="en-US" altLang="en-US" dirty="0" smtClean="0"/>
              <a:t> “other influences” which we are showing as C, </a:t>
            </a:r>
            <a:r>
              <a:rPr lang="en-US" altLang="en-US" dirty="0" smtClean="0"/>
              <a:t>a third variable, a confounding variable.   This confounding factor might serve to overestimate the effect of E on D or it could serve to underestimate the effect.  Confounding variables are part of a backdoor path between exposure and disease.  That is why confounding is often called a mixing of effects.  </a:t>
            </a:r>
          </a:p>
        </p:txBody>
      </p:sp>
    </p:spTree>
    <p:extLst>
      <p:ext uri="{BB962C8B-B14F-4D97-AF65-F5344CB8AC3E}">
        <p14:creationId xmlns:p14="http://schemas.microsoft.com/office/powerpoint/2010/main" val="387624598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5"/>
          <p:cNvSpPr>
            <a:spLocks noGrp="1" noChangeArrowheads="1"/>
          </p:cNvSpPr>
          <p:nvPr>
            <p:ph type="sldNum" sz="quarter" idx="5"/>
          </p:nvPr>
        </p:nvSpPr>
        <p:spPr>
          <a:noFill/>
        </p:spPr>
        <p:txBody>
          <a:bodyPr/>
          <a:lstStyle/>
          <a:p>
            <a:fld id="{9D7FB245-0828-44B7-B959-7CC45EA7808A}" type="slidenum">
              <a:rPr lang="en-US" altLang="en-US" smtClean="0"/>
              <a:pPr/>
              <a:t>50</a:t>
            </a:fld>
            <a:endParaRPr lang="en-US" altLang="en-US" smtClean="0"/>
          </a:p>
        </p:txBody>
      </p:sp>
      <p:sp>
        <p:nvSpPr>
          <p:cNvPr id="146434" name="Rectangle 2"/>
          <p:cNvSpPr>
            <a:spLocks noGrp="1" noRot="1" noChangeAspect="1" noChangeArrowheads="1" noTextEdit="1"/>
          </p:cNvSpPr>
          <p:nvPr>
            <p:ph type="sldImg"/>
          </p:nvPr>
        </p:nvSpPr>
        <p:spPr>
          <a:xfrm>
            <a:off x="2216150" y="687388"/>
            <a:ext cx="2603500" cy="3471862"/>
          </a:xfrm>
          <a:ln/>
        </p:spPr>
      </p:sp>
      <p:sp>
        <p:nvSpPr>
          <p:cNvPr id="146435" name="Rectangle 3"/>
          <p:cNvSpPr>
            <a:spLocks noGrp="1" noChangeArrowheads="1"/>
          </p:cNvSpPr>
          <p:nvPr>
            <p:ph type="body" idx="1"/>
          </p:nvPr>
        </p:nvSpPr>
        <p:spPr>
          <a:noFill/>
          <a:ln/>
        </p:spPr>
        <p:txBody>
          <a:bodyPr/>
          <a:lstStyle/>
          <a:p>
            <a:r>
              <a:rPr lang="en-US" altLang="en-US" smtClean="0"/>
              <a:t>Likewise, the p</a:t>
            </a:r>
            <a:r>
              <a:rPr lang="en-US" altLang="en-US" smtClean="0">
                <a:solidFill>
                  <a:srgbClr val="000000"/>
                </a:solidFill>
              </a:rPr>
              <a:t>resence of additive interaction may or may not be accompanied by multiplicative interaction</a:t>
            </a:r>
            <a:r>
              <a:rPr lang="en-US" altLang="en-US" b="1" smtClean="0">
                <a:solidFill>
                  <a:srgbClr val="000000"/>
                </a:solidFill>
              </a:rPr>
              <a:t>.</a:t>
            </a:r>
            <a:r>
              <a:rPr lang="en-US" altLang="en-US" smtClean="0"/>
              <a:t> </a:t>
            </a:r>
          </a:p>
          <a:p>
            <a:endParaRPr lang="en-US" altLang="en-US" smtClean="0"/>
          </a:p>
          <a:p>
            <a:r>
              <a:rPr lang="en-US" altLang="en-US" smtClean="0"/>
              <a:t>In the top panel, we see additive interaction and multiplicative interaction.  In the bottom panel, we see additive interaction but no multiplicative interaction.  </a:t>
            </a:r>
          </a:p>
        </p:txBody>
      </p:sp>
    </p:spTree>
    <p:extLst>
      <p:ext uri="{BB962C8B-B14F-4D97-AF65-F5344CB8AC3E}">
        <p14:creationId xmlns:p14="http://schemas.microsoft.com/office/powerpoint/2010/main" val="98336641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5"/>
          <p:cNvSpPr>
            <a:spLocks noGrp="1" noChangeArrowheads="1"/>
          </p:cNvSpPr>
          <p:nvPr>
            <p:ph type="sldNum" sz="quarter" idx="5"/>
          </p:nvPr>
        </p:nvSpPr>
        <p:spPr>
          <a:noFill/>
        </p:spPr>
        <p:txBody>
          <a:bodyPr/>
          <a:lstStyle/>
          <a:p>
            <a:fld id="{7F382800-B240-4D66-A527-A66A4D46A243}" type="slidenum">
              <a:rPr lang="en-US" altLang="en-US" smtClean="0"/>
              <a:pPr/>
              <a:t>51</a:t>
            </a:fld>
            <a:endParaRPr lang="en-US" altLang="en-US" smtClean="0"/>
          </a:p>
        </p:txBody>
      </p:sp>
      <p:sp>
        <p:nvSpPr>
          <p:cNvPr id="149506" name="Rectangle 2"/>
          <p:cNvSpPr>
            <a:spLocks noGrp="1" noRot="1" noChangeAspect="1" noChangeArrowheads="1" noTextEdit="1"/>
          </p:cNvSpPr>
          <p:nvPr>
            <p:ph type="sldImg"/>
          </p:nvPr>
        </p:nvSpPr>
        <p:spPr>
          <a:xfrm>
            <a:off x="2216150" y="687388"/>
            <a:ext cx="2603500" cy="3471862"/>
          </a:xfrm>
          <a:ln/>
        </p:spPr>
      </p:sp>
      <p:sp>
        <p:nvSpPr>
          <p:cNvPr id="149507" name="Rectangle 3"/>
          <p:cNvSpPr>
            <a:spLocks noGrp="1" noChangeArrowheads="1"/>
          </p:cNvSpPr>
          <p:nvPr>
            <p:ph type="body" idx="1"/>
          </p:nvPr>
        </p:nvSpPr>
        <p:spPr>
          <a:noFill/>
          <a:ln/>
        </p:spPr>
        <p:txBody>
          <a:bodyPr/>
          <a:lstStyle/>
          <a:p>
            <a:r>
              <a:rPr lang="en-US" altLang="en-US" smtClean="0"/>
              <a:t>One thing that you can count on for sure is that the presence of qualitative multiplicative interaction is always accompanied by qualitative additive interaction.  We saw this in our example of smoking caffeine and delayed conception.</a:t>
            </a:r>
          </a:p>
          <a:p>
            <a:endParaRPr lang="en-US" altLang="en-US" smtClean="0"/>
          </a:p>
        </p:txBody>
      </p:sp>
    </p:spTree>
    <p:extLst>
      <p:ext uri="{BB962C8B-B14F-4D97-AF65-F5344CB8AC3E}">
        <p14:creationId xmlns:p14="http://schemas.microsoft.com/office/powerpoint/2010/main" val="234410888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5"/>
          <p:cNvSpPr>
            <a:spLocks noGrp="1" noChangeArrowheads="1"/>
          </p:cNvSpPr>
          <p:nvPr>
            <p:ph type="sldNum" sz="quarter" idx="5"/>
          </p:nvPr>
        </p:nvSpPr>
        <p:spPr>
          <a:noFill/>
        </p:spPr>
        <p:txBody>
          <a:bodyPr/>
          <a:lstStyle/>
          <a:p>
            <a:fld id="{6CCC490D-BA2A-4895-9FA7-1EFC05353CD5}" type="slidenum">
              <a:rPr lang="en-US" altLang="en-US" smtClean="0"/>
              <a:pPr/>
              <a:t>52</a:t>
            </a:fld>
            <a:endParaRPr lang="en-US" altLang="en-US" smtClean="0"/>
          </a:p>
        </p:txBody>
      </p:sp>
      <p:sp>
        <p:nvSpPr>
          <p:cNvPr id="151554" name="Rectangle 2"/>
          <p:cNvSpPr>
            <a:spLocks noGrp="1" noRot="1" noChangeAspect="1" noChangeArrowheads="1" noTextEdit="1"/>
          </p:cNvSpPr>
          <p:nvPr>
            <p:ph type="sldImg"/>
          </p:nvPr>
        </p:nvSpPr>
        <p:spPr>
          <a:xfrm>
            <a:off x="2216150" y="687388"/>
            <a:ext cx="2603500" cy="3471862"/>
          </a:xfrm>
          <a:ln/>
        </p:spPr>
      </p:sp>
      <p:sp>
        <p:nvSpPr>
          <p:cNvPr id="151555" name="Rectangle 3"/>
          <p:cNvSpPr>
            <a:spLocks noGrp="1" noChangeArrowheads="1"/>
          </p:cNvSpPr>
          <p:nvPr>
            <p:ph type="body" idx="1"/>
          </p:nvPr>
        </p:nvSpPr>
        <p:spPr>
          <a:noFill/>
          <a:ln/>
        </p:spPr>
        <p:txBody>
          <a:bodyPr/>
          <a:lstStyle/>
          <a:p>
            <a:r>
              <a:rPr lang="en-US" altLang="en-US" dirty="0" smtClean="0"/>
              <a:t>Looking</a:t>
            </a:r>
            <a:r>
              <a:rPr lang="en-US" altLang="en-US" baseline="0" dirty="0" smtClean="0"/>
              <a:t> back, we said that absence of multiplicative interaction will necessarily imply presence of additive interaction.  And, absence of additive interaction will necessarily imply presence of multiplicative interaction.  Therefore, as long as both of the exposures in question have an effect on the outcome, then there must be interaction on at least one scale (additive or multiplicative).  </a:t>
            </a:r>
            <a:endParaRPr lang="en-US" altLang="en-US" dirty="0" smtClean="0"/>
          </a:p>
        </p:txBody>
      </p:sp>
    </p:spTree>
    <p:extLst>
      <p:ext uri="{BB962C8B-B14F-4D97-AF65-F5344CB8AC3E}">
        <p14:creationId xmlns:p14="http://schemas.microsoft.com/office/powerpoint/2010/main" val="192630126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Slide Image Placeholder 1"/>
          <p:cNvSpPr>
            <a:spLocks noGrp="1" noRot="1" noChangeAspect="1"/>
          </p:cNvSpPr>
          <p:nvPr>
            <p:ph type="sldImg"/>
          </p:nvPr>
        </p:nvSpPr>
        <p:spPr>
          <a:ln/>
        </p:spPr>
      </p:sp>
      <p:sp>
        <p:nvSpPr>
          <p:cNvPr id="153602" name="Notes Placeholder 2"/>
          <p:cNvSpPr>
            <a:spLocks noGrp="1"/>
          </p:cNvSpPr>
          <p:nvPr>
            <p:ph type="body" idx="1"/>
          </p:nvPr>
        </p:nvSpPr>
        <p:spPr>
          <a:noFill/>
          <a:ln/>
        </p:spPr>
        <p:txBody>
          <a:bodyPr/>
          <a:lstStyle/>
          <a:p>
            <a:r>
              <a:rPr lang="en-US" smtClean="0"/>
              <a:t>Finding interaction is interesting and when you do find interaction, you should give it a full description.  Standards and guidelines for presenting interaction are now published, and they can be found in the STROBE document as well as the Knol and VanderWeele 2012 article in IJE.  Specifically, these guidelines recommend showing much more data than has been shown in the past.  In the past, perhaps just the two stratum-specific estimates, here 2.4 and 0.7 would be shown,  but it is now recommended to provide enough data to allow the reader to also calculate the other scale of association.  Also, it is recommended to show the data considering those persons who are unexposed for both variables as the reference group, as shown here in the red, and show the measure of association in relation to this reference.  </a:t>
            </a:r>
          </a:p>
        </p:txBody>
      </p:sp>
      <p:sp>
        <p:nvSpPr>
          <p:cNvPr id="153603" name="Slide Number Placeholder 3"/>
          <p:cNvSpPr>
            <a:spLocks noGrp="1"/>
          </p:cNvSpPr>
          <p:nvPr>
            <p:ph type="sldNum" sz="quarter" idx="5"/>
          </p:nvPr>
        </p:nvSpPr>
        <p:spPr>
          <a:noFill/>
        </p:spPr>
        <p:txBody>
          <a:bodyPr/>
          <a:lstStyle/>
          <a:p>
            <a:fld id="{A3059958-516D-4BC0-9DC3-2FF19627DA6A}" type="slidenum">
              <a:rPr lang="en-US" smtClean="0"/>
              <a:pPr/>
              <a:t>53</a:t>
            </a:fld>
            <a:endParaRPr lang="en-US" smtClean="0"/>
          </a:p>
        </p:txBody>
      </p:sp>
    </p:spTree>
    <p:extLst>
      <p:ext uri="{BB962C8B-B14F-4D97-AF65-F5344CB8AC3E}">
        <p14:creationId xmlns:p14="http://schemas.microsoft.com/office/powerpoint/2010/main" val="210549369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Slide Image Placeholder 1"/>
          <p:cNvSpPr>
            <a:spLocks noGrp="1" noRot="1" noChangeAspect="1"/>
          </p:cNvSpPr>
          <p:nvPr>
            <p:ph type="sldImg"/>
          </p:nvPr>
        </p:nvSpPr>
        <p:spPr>
          <a:ln/>
        </p:spPr>
      </p:sp>
      <p:sp>
        <p:nvSpPr>
          <p:cNvPr id="155650" name="Notes Placeholder 2"/>
          <p:cNvSpPr>
            <a:spLocks noGrp="1"/>
          </p:cNvSpPr>
          <p:nvPr>
            <p:ph type="body" idx="1"/>
          </p:nvPr>
        </p:nvSpPr>
        <p:spPr>
          <a:noFill/>
          <a:ln/>
        </p:spPr>
        <p:txBody>
          <a:bodyPr/>
          <a:lstStyle/>
          <a:p>
            <a:r>
              <a:rPr lang="en-US" dirty="0" smtClean="0"/>
              <a:t>Presenting interaction in this way provides us another way to think about interaction.  The process starts by considering this group, no caffeine use and no smoking as the reference.  We can look at raw probabilities in this cell and the other 3 cells.  If no multiplicative interaction is present, we would naturally just expect that the effect of both factors together, which is </a:t>
            </a:r>
            <a:r>
              <a:rPr lang="en-US" dirty="0" smtClean="0"/>
              <a:t>p11/p00,</a:t>
            </a:r>
            <a:r>
              <a:rPr lang="en-US" baseline="0" dirty="0" smtClean="0"/>
              <a:t> would be </a:t>
            </a:r>
            <a:r>
              <a:rPr lang="en-US" dirty="0" smtClean="0"/>
              <a:t>the </a:t>
            </a:r>
            <a:r>
              <a:rPr lang="en-US" dirty="0" smtClean="0"/>
              <a:t>product of their individual effects.  In contrast, if multiplicative interaction is present, we would expect effect of both factors to be different than the product of the individual factors.  The entity </a:t>
            </a:r>
            <a:r>
              <a:rPr lang="en-US" altLang="en-US" dirty="0" smtClean="0">
                <a:latin typeface="Cambria Math" pitchFamily="18" charset="0"/>
                <a:cs typeface="Times New Roman" pitchFamily="18" charset="0"/>
              </a:rPr>
              <a:t>(𝑝_11 𝑝_00)/(𝑝_10 𝑝_01 )</a:t>
            </a:r>
            <a:r>
              <a:rPr lang="en-US" dirty="0" smtClean="0"/>
              <a:t> is therefore </a:t>
            </a:r>
            <a:r>
              <a:rPr lang="en-US" dirty="0" smtClean="0"/>
              <a:t>a convenient metric </a:t>
            </a:r>
            <a:r>
              <a:rPr lang="en-US" dirty="0" smtClean="0"/>
              <a:t>by which to evaluate for multiplicative interaction.  If it is 1, then there is no multiplicative interaction.  If &lt; 1, we call it negative or sub-multiplicative interaction.  If &gt; 1, we call it positive or super-multiplicative interaction.  In this case, the value is 0.29; this is negative or sub-multiplicative interaction.  This makes sense when we look at the raw probabilities.  If we go from 0.082 to 0.2 with smoking in the absence of caffeine and then from 0.082 to 0.19 from heavy caffeine use in the absence of smoking, but then only have 0.13 with both heavy caffeine use and smoking.  Something about having both effects is really driving down the prevalence.  That is why it is called negative interaction on the multiplicative scale.  </a:t>
            </a:r>
          </a:p>
        </p:txBody>
      </p:sp>
      <p:sp>
        <p:nvSpPr>
          <p:cNvPr id="155651" name="Slide Number Placeholder 3"/>
          <p:cNvSpPr>
            <a:spLocks noGrp="1"/>
          </p:cNvSpPr>
          <p:nvPr>
            <p:ph type="sldNum" sz="quarter" idx="5"/>
          </p:nvPr>
        </p:nvSpPr>
        <p:spPr>
          <a:noFill/>
        </p:spPr>
        <p:txBody>
          <a:bodyPr/>
          <a:lstStyle/>
          <a:p>
            <a:fld id="{5A465475-5942-48BC-8E04-DAFAD6A9CA96}" type="slidenum">
              <a:rPr lang="en-US" smtClean="0"/>
              <a:pPr/>
              <a:t>54</a:t>
            </a:fld>
            <a:endParaRPr lang="en-US" smtClean="0"/>
          </a:p>
        </p:txBody>
      </p:sp>
    </p:spTree>
    <p:extLst>
      <p:ext uri="{BB962C8B-B14F-4D97-AF65-F5344CB8AC3E}">
        <p14:creationId xmlns:p14="http://schemas.microsoft.com/office/powerpoint/2010/main" val="77467900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Slide Image Placeholder 1"/>
          <p:cNvSpPr>
            <a:spLocks noGrp="1" noRot="1" noChangeAspect="1"/>
          </p:cNvSpPr>
          <p:nvPr>
            <p:ph type="sldImg"/>
          </p:nvPr>
        </p:nvSpPr>
        <p:spPr>
          <a:ln/>
        </p:spPr>
      </p:sp>
      <p:sp>
        <p:nvSpPr>
          <p:cNvPr id="157698" name="Notes Placeholder 2"/>
          <p:cNvSpPr>
            <a:spLocks noGrp="1"/>
          </p:cNvSpPr>
          <p:nvPr>
            <p:ph type="body" idx="1"/>
          </p:nvPr>
        </p:nvSpPr>
        <p:spPr>
          <a:noFill/>
          <a:ln/>
        </p:spPr>
        <p:txBody>
          <a:bodyPr/>
          <a:lstStyle/>
          <a:p>
            <a:r>
              <a:rPr lang="en-US" dirty="0" smtClean="0"/>
              <a:t>We can look at the same schema to evaluate additive interaction.  If no additive interaction is present, we would naturally expect that the effect of both factors </a:t>
            </a:r>
            <a:r>
              <a:rPr lang="en-US" dirty="0" smtClean="0"/>
              <a:t>jointly present compared to the </a:t>
            </a:r>
            <a:r>
              <a:rPr lang="en-US" dirty="0" smtClean="0"/>
              <a:t>reference category (which is p11 – p00) </a:t>
            </a:r>
            <a:r>
              <a:rPr lang="en-US" dirty="0" smtClean="0"/>
              <a:t>would</a:t>
            </a:r>
            <a:r>
              <a:rPr lang="en-US" baseline="0" dirty="0" smtClean="0"/>
              <a:t> be</a:t>
            </a:r>
            <a:r>
              <a:rPr lang="en-US" dirty="0" smtClean="0"/>
              <a:t> </a:t>
            </a:r>
            <a:r>
              <a:rPr lang="en-US" dirty="0" smtClean="0"/>
              <a:t>simply equal to the sum of the individual effects of both smoking </a:t>
            </a:r>
            <a:r>
              <a:rPr lang="en-US" altLang="en-US" dirty="0" smtClean="0">
                <a:ea typeface="Calibri" pitchFamily="34" charset="0"/>
                <a:cs typeface="Times New Roman" pitchFamily="18" charset="0"/>
              </a:rPr>
              <a:t>(</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10</a:t>
            </a:r>
            <a:r>
              <a:rPr lang="en-US" altLang="en-US" dirty="0" smtClean="0">
                <a:ea typeface="Calibri" pitchFamily="34" charset="0"/>
                <a:cs typeface="Times New Roman" pitchFamily="18" charset="0"/>
              </a:rPr>
              <a:t>–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00</a:t>
            </a:r>
            <a:r>
              <a:rPr lang="en-US" altLang="en-US" dirty="0" smtClean="0">
                <a:ea typeface="Calibri" pitchFamily="34" charset="0"/>
                <a:cs typeface="Times New Roman" pitchFamily="18" charset="0"/>
              </a:rPr>
              <a:t>) </a:t>
            </a:r>
            <a:r>
              <a:rPr lang="en-US" dirty="0" smtClean="0"/>
              <a:t> and caffeine use </a:t>
            </a:r>
            <a:r>
              <a:rPr lang="en-US" altLang="en-US" dirty="0" smtClean="0"/>
              <a:t>(</a:t>
            </a:r>
            <a:r>
              <a:rPr lang="en-US" altLang="en-US" i="1" dirty="0" smtClean="0"/>
              <a:t>p</a:t>
            </a:r>
            <a:r>
              <a:rPr lang="en-US" altLang="en-US" baseline="-25000" dirty="0" smtClean="0"/>
              <a:t>01 </a:t>
            </a:r>
            <a:r>
              <a:rPr lang="en-US" altLang="en-US" dirty="0" smtClean="0"/>
              <a:t>– </a:t>
            </a:r>
            <a:r>
              <a:rPr lang="en-US" altLang="en-US" i="1" dirty="0" smtClean="0"/>
              <a:t>p</a:t>
            </a:r>
            <a:r>
              <a:rPr lang="en-US" altLang="en-US" baseline="-25000" dirty="0" smtClean="0"/>
              <a:t>00</a:t>
            </a:r>
            <a:r>
              <a:rPr lang="en-US" altLang="en-US" dirty="0" smtClean="0"/>
              <a:t>) </a:t>
            </a:r>
            <a:r>
              <a:rPr lang="en-US" dirty="0" smtClean="0"/>
              <a:t>in isolation.  In other words, the effect of both factors together is simply the sum of their individual effects. Therefore, if additive interaction is present, we </a:t>
            </a:r>
            <a:r>
              <a:rPr lang="en-US" dirty="0" smtClean="0"/>
              <a:t>would expect that </a:t>
            </a:r>
            <a:r>
              <a:rPr lang="en-US" dirty="0" smtClean="0"/>
              <a:t>the effect of both factors together is NOT equal to the sum of the individual effects.  In other words, this quantity, </a:t>
            </a:r>
            <a:r>
              <a:rPr lang="en-US" altLang="en-US" i="1" dirty="0" smtClean="0"/>
              <a:t>p</a:t>
            </a:r>
            <a:r>
              <a:rPr lang="en-US" altLang="en-US" baseline="-25000" dirty="0" smtClean="0"/>
              <a:t>11</a:t>
            </a:r>
            <a:r>
              <a:rPr lang="en-US" altLang="en-US" dirty="0" smtClean="0"/>
              <a:t> - </a:t>
            </a:r>
            <a:r>
              <a:rPr lang="en-US" altLang="en-US" i="1" dirty="0" smtClean="0"/>
              <a:t>p</a:t>
            </a:r>
            <a:r>
              <a:rPr lang="en-US" altLang="en-US" baseline="-25000" dirty="0" smtClean="0"/>
              <a:t>10 </a:t>
            </a:r>
            <a:r>
              <a:rPr lang="en-US" altLang="en-US" dirty="0" smtClean="0"/>
              <a:t>- </a:t>
            </a:r>
            <a:r>
              <a:rPr lang="en-US" altLang="en-US" i="1" dirty="0" smtClean="0"/>
              <a:t>p</a:t>
            </a:r>
            <a:r>
              <a:rPr lang="en-US" altLang="en-US" baseline="-25000" dirty="0" smtClean="0"/>
              <a:t>01</a:t>
            </a:r>
            <a:r>
              <a:rPr lang="en-US" altLang="en-US" dirty="0" smtClean="0"/>
              <a:t> + </a:t>
            </a:r>
            <a:r>
              <a:rPr lang="en-US" altLang="en-US" i="1" dirty="0" smtClean="0"/>
              <a:t>p</a:t>
            </a:r>
            <a:r>
              <a:rPr lang="en-US" altLang="en-US" baseline="-25000" dirty="0" smtClean="0"/>
              <a:t>00</a:t>
            </a:r>
            <a:r>
              <a:rPr lang="en-US" altLang="en-US" dirty="0" smtClean="0"/>
              <a:t> ,</a:t>
            </a:r>
            <a:r>
              <a:rPr lang="en-US" dirty="0" smtClean="0"/>
              <a:t> is not equal to zero.  This quantity, </a:t>
            </a:r>
            <a:r>
              <a:rPr lang="en-US" altLang="en-US" i="1" dirty="0" smtClean="0"/>
              <a:t>p</a:t>
            </a:r>
            <a:r>
              <a:rPr lang="en-US" altLang="en-US" baseline="-25000" dirty="0" smtClean="0"/>
              <a:t>11</a:t>
            </a:r>
            <a:r>
              <a:rPr lang="en-US" altLang="en-US" dirty="0" smtClean="0"/>
              <a:t> - </a:t>
            </a:r>
            <a:r>
              <a:rPr lang="en-US" altLang="en-US" i="1" dirty="0" smtClean="0"/>
              <a:t>p</a:t>
            </a:r>
            <a:r>
              <a:rPr lang="en-US" altLang="en-US" baseline="-25000" dirty="0" smtClean="0"/>
              <a:t>10 </a:t>
            </a:r>
            <a:r>
              <a:rPr lang="en-US" altLang="en-US" dirty="0" smtClean="0"/>
              <a:t>- </a:t>
            </a:r>
            <a:r>
              <a:rPr lang="en-US" altLang="en-US" i="1" dirty="0" smtClean="0"/>
              <a:t>p</a:t>
            </a:r>
            <a:r>
              <a:rPr lang="en-US" altLang="en-US" baseline="-25000" dirty="0" smtClean="0"/>
              <a:t>01</a:t>
            </a:r>
            <a:r>
              <a:rPr lang="en-US" altLang="en-US" dirty="0" smtClean="0"/>
              <a:t> + </a:t>
            </a:r>
            <a:r>
              <a:rPr lang="en-US" altLang="en-US" i="1" dirty="0" smtClean="0"/>
              <a:t>p</a:t>
            </a:r>
            <a:r>
              <a:rPr lang="en-US" altLang="en-US" baseline="-25000" dirty="0" smtClean="0"/>
              <a:t>00</a:t>
            </a:r>
            <a:r>
              <a:rPr lang="en-US" altLang="en-US" dirty="0" smtClean="0"/>
              <a:t>, is therefore </a:t>
            </a:r>
            <a:r>
              <a:rPr lang="en-US" altLang="en-US" dirty="0" smtClean="0"/>
              <a:t>a convenient metric </a:t>
            </a:r>
            <a:r>
              <a:rPr lang="en-US" altLang="en-US" dirty="0" smtClean="0"/>
              <a:t>by which to evaluate for additive interaction.  If it is zero, then there is no additive interaction present.  If this quantity is &lt; 0, we call this negative or sub-additive interaction.  If this quantity is &gt; 0, we call this positive or super-additive interaction.  </a:t>
            </a:r>
            <a:endParaRPr lang="en-US" dirty="0" smtClean="0"/>
          </a:p>
        </p:txBody>
      </p:sp>
      <p:sp>
        <p:nvSpPr>
          <p:cNvPr id="157699" name="Slide Number Placeholder 3"/>
          <p:cNvSpPr>
            <a:spLocks noGrp="1"/>
          </p:cNvSpPr>
          <p:nvPr>
            <p:ph type="sldNum" sz="quarter" idx="5"/>
          </p:nvPr>
        </p:nvSpPr>
        <p:spPr>
          <a:noFill/>
        </p:spPr>
        <p:txBody>
          <a:bodyPr/>
          <a:lstStyle/>
          <a:p>
            <a:fld id="{F1D7D141-AC62-4C66-BDFD-D93D4A5CEABB}" type="slidenum">
              <a:rPr lang="en-US" smtClean="0"/>
              <a:pPr/>
              <a:t>55</a:t>
            </a:fld>
            <a:endParaRPr lang="en-US" smtClean="0"/>
          </a:p>
        </p:txBody>
      </p:sp>
    </p:spTree>
    <p:extLst>
      <p:ext uri="{BB962C8B-B14F-4D97-AF65-F5344CB8AC3E}">
        <p14:creationId xmlns:p14="http://schemas.microsoft.com/office/powerpoint/2010/main" val="216486258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Slide Image Placeholder 1"/>
          <p:cNvSpPr>
            <a:spLocks noGrp="1" noRot="1" noChangeAspect="1"/>
          </p:cNvSpPr>
          <p:nvPr>
            <p:ph type="sldImg"/>
          </p:nvPr>
        </p:nvSpPr>
        <p:spPr>
          <a:ln/>
        </p:spPr>
      </p:sp>
      <p:sp>
        <p:nvSpPr>
          <p:cNvPr id="159746" name="Notes Placeholder 2"/>
          <p:cNvSpPr>
            <a:spLocks noGrp="1"/>
          </p:cNvSpPr>
          <p:nvPr>
            <p:ph type="body" idx="1"/>
          </p:nvPr>
        </p:nvSpPr>
        <p:spPr>
          <a:noFill/>
          <a:ln/>
        </p:spPr>
        <p:txBody>
          <a:bodyPr/>
          <a:lstStyle/>
          <a:p>
            <a:r>
              <a:rPr lang="en-US" dirty="0" smtClean="0"/>
              <a:t>What if this was a case-control study and we did not have the raw probabilities of outcome (either prevalence or incidence of outcome)?  If we do a little bit of algebra on our metric to evaluate multiplicative interaction, we come up with </a:t>
            </a:r>
            <a:r>
              <a:rPr lang="en-US" altLang="en-US" dirty="0" smtClean="0">
                <a:latin typeface="Cambria Math" pitchFamily="18" charset="0"/>
                <a:cs typeface="Times New Roman" pitchFamily="18" charset="0"/>
              </a:rPr>
              <a:t>𝑝_11/𝑝_01 </a:t>
            </a:r>
            <a:r>
              <a:rPr lang="en-US" altLang="en-US" dirty="0" smtClean="0">
                <a:ea typeface="Calibri" pitchFamily="34" charset="0"/>
                <a:cs typeface="Times New Roman" pitchFamily="18" charset="0"/>
              </a:rPr>
              <a:t>  divided by </a:t>
            </a:r>
            <a:r>
              <a:rPr lang="en-US" altLang="en-US" dirty="0" smtClean="0">
                <a:latin typeface="Cambria Math" pitchFamily="18" charset="0"/>
                <a:cs typeface="Times New Roman" pitchFamily="18" charset="0"/>
              </a:rPr>
              <a:t>𝑝_(10 )/𝑝_00 </a:t>
            </a:r>
            <a:r>
              <a:rPr lang="en-US" dirty="0" smtClean="0"/>
              <a:t>.  It turns out that we have these two entities even, as in the case of a case-control study, when we don’t have the raw probabilities.  These are just the stratum-specific prevalence ratios looking at the effect of smoking compared to no smoking, first in the absence of caffeine use and in the presence of caffeine use.  When we do the math, we get 0.29, which is we got two slides ago.</a:t>
            </a:r>
          </a:p>
          <a:p>
            <a:endParaRPr lang="en-US" dirty="0" smtClean="0"/>
          </a:p>
          <a:p>
            <a:r>
              <a:rPr lang="en-US" dirty="0" smtClean="0"/>
              <a:t>Therefore, we don’t need the individual probabilities.  We can just use the stratum-specific ORs, from a case-control study, if they estimate risk (or prevalence) or rate ratios.  This is yet another reason to use case-cohort or incidence density-based case-control studies. </a:t>
            </a:r>
          </a:p>
        </p:txBody>
      </p:sp>
      <p:sp>
        <p:nvSpPr>
          <p:cNvPr id="159747" name="Slide Number Placeholder 3"/>
          <p:cNvSpPr>
            <a:spLocks noGrp="1"/>
          </p:cNvSpPr>
          <p:nvPr>
            <p:ph type="sldNum" sz="quarter" idx="5"/>
          </p:nvPr>
        </p:nvSpPr>
        <p:spPr>
          <a:noFill/>
        </p:spPr>
        <p:txBody>
          <a:bodyPr/>
          <a:lstStyle/>
          <a:p>
            <a:fld id="{14AA4F62-59A8-4BF5-B853-3C3D2EA2D821}" type="slidenum">
              <a:rPr lang="en-US" smtClean="0"/>
              <a:pPr/>
              <a:t>56</a:t>
            </a:fld>
            <a:endParaRPr lang="en-US" smtClean="0"/>
          </a:p>
        </p:txBody>
      </p:sp>
    </p:spTree>
    <p:extLst>
      <p:ext uri="{BB962C8B-B14F-4D97-AF65-F5344CB8AC3E}">
        <p14:creationId xmlns:p14="http://schemas.microsoft.com/office/powerpoint/2010/main" val="288910494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Slide Image Placeholder 1"/>
          <p:cNvSpPr>
            <a:spLocks noGrp="1" noRot="1" noChangeAspect="1"/>
          </p:cNvSpPr>
          <p:nvPr>
            <p:ph type="sldImg"/>
          </p:nvPr>
        </p:nvSpPr>
        <p:spPr>
          <a:ln/>
        </p:spPr>
      </p:sp>
      <p:sp>
        <p:nvSpPr>
          <p:cNvPr id="161794" name="Notes Placeholder 2"/>
          <p:cNvSpPr>
            <a:spLocks noGrp="1"/>
          </p:cNvSpPr>
          <p:nvPr>
            <p:ph type="body" idx="1"/>
          </p:nvPr>
        </p:nvSpPr>
        <p:spPr>
          <a:noFill/>
          <a:ln/>
        </p:spPr>
        <p:txBody>
          <a:bodyPr/>
          <a:lstStyle/>
          <a:p>
            <a:pPr marL="0" lvl="1"/>
            <a:r>
              <a:rPr lang="en-US" dirty="0" smtClean="0"/>
              <a:t>Likewise, we can also look at additive interaction even when we don’t have the raw probabilities, as is the case in case-control studies.  Recall that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11</a:t>
            </a:r>
            <a:r>
              <a:rPr lang="en-US" altLang="en-US" dirty="0" smtClean="0">
                <a:ea typeface="Calibri" pitchFamily="34" charset="0"/>
                <a:cs typeface="Times New Roman" pitchFamily="18" charset="0"/>
              </a:rPr>
              <a:t> -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10 </a:t>
            </a:r>
            <a:r>
              <a:rPr lang="en-US" altLang="en-US" dirty="0" smtClean="0">
                <a:ea typeface="Calibri" pitchFamily="34" charset="0"/>
                <a:cs typeface="Times New Roman" pitchFamily="18" charset="0"/>
              </a:rPr>
              <a:t>-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01</a:t>
            </a:r>
            <a:r>
              <a:rPr lang="en-US" altLang="en-US" dirty="0" smtClean="0">
                <a:ea typeface="Calibri" pitchFamily="34" charset="0"/>
                <a:cs typeface="Times New Roman" pitchFamily="18" charset="0"/>
              </a:rPr>
              <a:t> +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00</a:t>
            </a:r>
            <a:r>
              <a:rPr lang="en-US" altLang="en-US" dirty="0" smtClean="0">
                <a:ea typeface="Calibri" pitchFamily="34" charset="0"/>
                <a:cs typeface="Times New Roman" pitchFamily="18" charset="0"/>
              </a:rPr>
              <a:t> is the metric by which to evaluate for the presence of additive interaction.  If we divide this by p00,  we come up with the quantity of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10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01</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This now describes the entities in the quantities in terms of ratio measures of association.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is  simply the ratio measure comparing subjects who have both exposures to the reference category.   The other two entities similarly correspond to ratio measures of either heavy caffeine use to the reference category or the smokers to the reference category.  When we divide this quantity by p00, it is now called the </a:t>
            </a:r>
            <a:r>
              <a:rPr lang="en-US" altLang="en-US" sz="2000" dirty="0" smtClean="0">
                <a:ea typeface="Calibri" pitchFamily="34" charset="0"/>
                <a:cs typeface="Times New Roman" pitchFamily="18" charset="0"/>
              </a:rPr>
              <a:t>“relative </a:t>
            </a:r>
            <a:r>
              <a:rPr lang="en-US" altLang="en-US" sz="2000" dirty="0" smtClean="0">
                <a:ea typeface="Calibri" pitchFamily="34" charset="0"/>
                <a:cs typeface="Times New Roman" pitchFamily="18" charset="0"/>
              </a:rPr>
              <a:t>excess risk due to </a:t>
            </a:r>
            <a:r>
              <a:rPr lang="en-US" altLang="en-US" sz="2000" dirty="0" smtClean="0">
                <a:ea typeface="Calibri" pitchFamily="34" charset="0"/>
                <a:cs typeface="Times New Roman" pitchFamily="18" charset="0"/>
              </a:rPr>
              <a:t>interaction” </a:t>
            </a:r>
            <a:r>
              <a:rPr lang="en-US" altLang="en-US" sz="2000" dirty="0" smtClean="0">
                <a:ea typeface="Calibri" pitchFamily="34" charset="0"/>
                <a:cs typeface="Times New Roman" pitchFamily="18" charset="0"/>
              </a:rPr>
              <a:t>or RERI.  The term RERI is also used when we are talking about </a:t>
            </a:r>
            <a:r>
              <a:rPr lang="en-US" altLang="en-US" sz="2000" dirty="0" err="1" smtClean="0">
                <a:ea typeface="Calibri" pitchFamily="34" charset="0"/>
                <a:cs typeface="Times New Roman" pitchFamily="18" charset="0"/>
              </a:rPr>
              <a:t>prevalences</a:t>
            </a:r>
            <a:r>
              <a:rPr lang="en-US" altLang="en-US" sz="2000" dirty="0" smtClean="0">
                <a:ea typeface="Calibri" pitchFamily="34" charset="0"/>
                <a:cs typeface="Times New Roman" pitchFamily="18" charset="0"/>
              </a:rPr>
              <a:t>.  If RERI is 0, then our original metric,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10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01</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would also be zero.  If RERI is &gt; 0, this is positive or super-additive interaction.  If RERI is &lt; 0, this is negative or sub-additive interaction.   So, we can just look at the sign of RERI to tell us about additive interaction.  We can get RERI when we think of the problem as having a common reference group and forming exposure categories based on having one of the exposures or both.  Therefore, again, we don’t need the individual p’s.  We can use the ORs from case-control studies if they appropriately estimate risk, prevalence, or rate ratios.  </a:t>
            </a:r>
          </a:p>
          <a:p>
            <a:pPr marL="0" lvl="1"/>
            <a:endParaRPr lang="en-US" altLang="en-US" sz="2000" dirty="0" smtClean="0">
              <a:ea typeface="Calibri" pitchFamily="34" charset="0"/>
              <a:cs typeface="Times New Roman" pitchFamily="18" charset="0"/>
            </a:endParaRPr>
          </a:p>
          <a:p>
            <a:pPr marL="0" lvl="1"/>
            <a:r>
              <a:rPr lang="en-US" altLang="en-US" sz="2000" dirty="0" smtClean="0">
                <a:ea typeface="Calibri" pitchFamily="34" charset="0"/>
                <a:cs typeface="Times New Roman" pitchFamily="18" charset="0"/>
              </a:rPr>
              <a:t>The associated statistical inferences regarding RERI can be derived from either logistic regression in case-control studies or from the type of regression models we discussed earlier in the course for direct estimate of risk/prevalence ratios (e.g., </a:t>
            </a:r>
            <a:r>
              <a:rPr lang="en-US" altLang="en-US" sz="2000" dirty="0" err="1" smtClean="0">
                <a:ea typeface="Calibri" pitchFamily="34" charset="0"/>
                <a:cs typeface="Times New Roman" pitchFamily="18" charset="0"/>
              </a:rPr>
              <a:t>glm</a:t>
            </a:r>
            <a:r>
              <a:rPr lang="en-US" altLang="en-US" sz="2000" dirty="0" smtClean="0">
                <a:ea typeface="Calibri" pitchFamily="34" charset="0"/>
                <a:cs typeface="Times New Roman" pitchFamily="18" charset="0"/>
              </a:rPr>
              <a:t> or </a:t>
            </a:r>
            <a:r>
              <a:rPr lang="en-US" altLang="en-US" sz="2000" dirty="0" err="1" smtClean="0">
                <a:ea typeface="Calibri" pitchFamily="34" charset="0"/>
                <a:cs typeface="Times New Roman" pitchFamily="18" charset="0"/>
              </a:rPr>
              <a:t>poisson</a:t>
            </a:r>
            <a:r>
              <a:rPr lang="en-US" altLang="en-US" sz="2000" dirty="0" smtClean="0">
                <a:ea typeface="Calibri" pitchFamily="34" charset="0"/>
                <a:cs typeface="Times New Roman" pitchFamily="18" charset="0"/>
              </a:rPr>
              <a:t> regression).  </a:t>
            </a:r>
          </a:p>
        </p:txBody>
      </p:sp>
      <p:sp>
        <p:nvSpPr>
          <p:cNvPr id="161795" name="Slide Number Placeholder 3"/>
          <p:cNvSpPr>
            <a:spLocks noGrp="1"/>
          </p:cNvSpPr>
          <p:nvPr>
            <p:ph type="sldNum" sz="quarter" idx="5"/>
          </p:nvPr>
        </p:nvSpPr>
        <p:spPr>
          <a:noFill/>
        </p:spPr>
        <p:txBody>
          <a:bodyPr/>
          <a:lstStyle/>
          <a:p>
            <a:fld id="{E857C861-E42A-486A-B706-8FF8DD055CDC}" type="slidenum">
              <a:rPr lang="en-US" smtClean="0"/>
              <a:pPr/>
              <a:t>57</a:t>
            </a:fld>
            <a:endParaRPr lang="en-US" smtClean="0"/>
          </a:p>
        </p:txBody>
      </p:sp>
    </p:spTree>
    <p:extLst>
      <p:ext uri="{BB962C8B-B14F-4D97-AF65-F5344CB8AC3E}">
        <p14:creationId xmlns:p14="http://schemas.microsoft.com/office/powerpoint/2010/main" val="167818659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5"/>
          <p:cNvSpPr>
            <a:spLocks noGrp="1" noChangeArrowheads="1"/>
          </p:cNvSpPr>
          <p:nvPr>
            <p:ph type="sldNum" sz="quarter" idx="5"/>
          </p:nvPr>
        </p:nvSpPr>
        <p:spPr>
          <a:noFill/>
        </p:spPr>
        <p:txBody>
          <a:bodyPr/>
          <a:lstStyle/>
          <a:p>
            <a:fld id="{719F8D31-E15A-4F7D-9206-0FB7CD0EF8FB}" type="slidenum">
              <a:rPr lang="en-US" altLang="en-US" smtClean="0"/>
              <a:pPr/>
              <a:t>58</a:t>
            </a:fld>
            <a:endParaRPr lang="en-US" altLang="en-US" smtClean="0"/>
          </a:p>
        </p:txBody>
      </p:sp>
      <p:sp>
        <p:nvSpPr>
          <p:cNvPr id="164866" name="Rectangle 2"/>
          <p:cNvSpPr>
            <a:spLocks noGrp="1" noRot="1" noChangeAspect="1" noChangeArrowheads="1" noTextEdit="1"/>
          </p:cNvSpPr>
          <p:nvPr>
            <p:ph type="sldImg"/>
          </p:nvPr>
        </p:nvSpPr>
        <p:spPr>
          <a:xfrm>
            <a:off x="2216150" y="687388"/>
            <a:ext cx="2603500" cy="3471862"/>
          </a:xfrm>
          <a:ln/>
        </p:spPr>
      </p:sp>
      <p:sp>
        <p:nvSpPr>
          <p:cNvPr id="164867" name="Rectangle 3"/>
          <p:cNvSpPr>
            <a:spLocks noGrp="1" noChangeArrowheads="1"/>
          </p:cNvSpPr>
          <p:nvPr>
            <p:ph type="body" idx="1"/>
          </p:nvPr>
        </p:nvSpPr>
        <p:spPr>
          <a:noFill/>
          <a:ln/>
        </p:spPr>
        <p:txBody>
          <a:bodyPr/>
          <a:lstStyle/>
          <a:p>
            <a:r>
              <a:rPr lang="en-US" altLang="en-US" dirty="0" smtClean="0"/>
              <a:t>Let’s regroup for a moment and summarize why should we bother to identify statistical interaction.  Here are the data again that motivated this discussion.  The reason we should bother to look for statistical interaction is that because sometimes summarizing the measure of association with just one number is misleading or uninformative.  What if we had gone ahead and summarized these two stratum-specific estimates with one summary estimate, using a technique we have not yet explained to you.  We will tell you that the adjusted prevalence ratio (PR </a:t>
            </a:r>
            <a:r>
              <a:rPr lang="en-US" altLang="en-US" dirty="0" err="1" smtClean="0"/>
              <a:t>adj</a:t>
            </a:r>
            <a:r>
              <a:rPr lang="en-US" altLang="en-US" dirty="0" smtClean="0"/>
              <a:t>) would be 1.4 with the confidence interval shown and a p value of 0.14.  The interpretation of this is that there is no strong evidence of an association between smoking and delayed conception.  Is this the correct inference?  Certainly not! Nothing could be farther than the truth.  Instead, we see a very interesting story with smoking being protective in the presence of heavy caffeine use and directly associated in the absence of caffeine use.  If we had used just one number to summarize this, we would have entirely obscured this interesting effect.  </a:t>
            </a:r>
          </a:p>
          <a:p>
            <a:endParaRPr lang="en-US" altLang="en-US" dirty="0" smtClean="0"/>
          </a:p>
          <a:p>
            <a:r>
              <a:rPr lang="en-US" altLang="en-US" dirty="0" smtClean="0"/>
              <a:t>Another reason is that it often important for us to know the actual magnitude of the measure of association because we use the magnitude of the measure of association to help us gauge the strength.  The strength of the association is one factor we look at when assessing causality.   The magnitude of the measure of association is also important to use when calculating things like NNT and NNH.  </a:t>
            </a:r>
          </a:p>
          <a:p>
            <a:endParaRPr lang="en-US" altLang="en-US" dirty="0" smtClean="0"/>
          </a:p>
          <a:p>
            <a:r>
              <a:rPr lang="en-US" altLang="en-US" dirty="0" smtClean="0"/>
              <a:t>Finally, we remember that measures of attribution need accurate quantitative measure of association as inputs.  Remember this graph from our earlier lecture on measures of attribution.</a:t>
            </a:r>
          </a:p>
          <a:p>
            <a:endParaRPr lang="en-US" altLang="en-US" dirty="0" smtClean="0"/>
          </a:p>
          <a:p>
            <a:r>
              <a:rPr lang="en-US" altLang="en-US" dirty="0" smtClean="0"/>
              <a:t>Hence, it often matters that we have the RIGHT quantitative measure of association and this includes knowing if there is simply one number </a:t>
            </a:r>
            <a:r>
              <a:rPr lang="en-US" altLang="en-US" dirty="0" smtClean="0"/>
              <a:t>that describes the measure of association</a:t>
            </a:r>
            <a:r>
              <a:rPr lang="en-US" altLang="en-US" baseline="0" dirty="0" smtClean="0"/>
              <a:t> </a:t>
            </a:r>
            <a:r>
              <a:rPr lang="en-US" altLang="en-US" dirty="0" smtClean="0"/>
              <a:t>or </a:t>
            </a:r>
            <a:r>
              <a:rPr lang="en-US" altLang="en-US" dirty="0" smtClean="0"/>
              <a:t>whether there is </a:t>
            </a:r>
            <a:r>
              <a:rPr lang="en-US" altLang="en-US" dirty="0" smtClean="0"/>
              <a:t>more than </a:t>
            </a:r>
            <a:r>
              <a:rPr lang="en-US" altLang="en-US" dirty="0" smtClean="0"/>
              <a:t>just one number.  </a:t>
            </a:r>
          </a:p>
        </p:txBody>
      </p:sp>
    </p:spTree>
    <p:extLst>
      <p:ext uri="{BB962C8B-B14F-4D97-AF65-F5344CB8AC3E}">
        <p14:creationId xmlns:p14="http://schemas.microsoft.com/office/powerpoint/2010/main" val="382721192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5"/>
          <p:cNvSpPr>
            <a:spLocks noGrp="1" noChangeArrowheads="1"/>
          </p:cNvSpPr>
          <p:nvPr>
            <p:ph type="sldNum" sz="quarter" idx="5"/>
          </p:nvPr>
        </p:nvSpPr>
        <p:spPr>
          <a:noFill/>
        </p:spPr>
        <p:txBody>
          <a:bodyPr/>
          <a:lstStyle/>
          <a:p>
            <a:fld id="{8BFDE01C-64EC-4087-A793-E5DD2ED3508C}" type="slidenum">
              <a:rPr lang="en-US" altLang="en-US" smtClean="0"/>
              <a:pPr/>
              <a:t>59</a:t>
            </a:fld>
            <a:endParaRPr lang="en-US" altLang="en-US" smtClean="0"/>
          </a:p>
        </p:txBody>
      </p:sp>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a:noFill/>
          <a:ln/>
        </p:spPr>
        <p:txBody>
          <a:bodyPr/>
          <a:lstStyle/>
          <a:p>
            <a:pPr>
              <a:lnSpc>
                <a:spcPct val="90000"/>
              </a:lnSpc>
            </a:pPr>
            <a:r>
              <a:rPr lang="en-US" altLang="en-US" sz="1000" dirty="0" smtClean="0"/>
              <a:t>You will have noted that we have been careful to call the prior discussion “statistical interaction”.  This is because it just one of 4 different types, or concepts, of interaction.</a:t>
            </a:r>
          </a:p>
          <a:p>
            <a:pPr>
              <a:lnSpc>
                <a:spcPct val="90000"/>
              </a:lnSpc>
            </a:pPr>
            <a:endParaRPr lang="en-US" altLang="en-US" sz="1000" dirty="0" smtClean="0"/>
          </a:p>
          <a:p>
            <a:pPr>
              <a:lnSpc>
                <a:spcPct val="90000"/>
              </a:lnSpc>
            </a:pPr>
            <a:r>
              <a:rPr lang="en-US" altLang="en-US" sz="1000" dirty="0" smtClean="0"/>
              <a:t>This is poorly understood in that most scientists are just familiar with interaction in general and they are not familiar with this distinction.  Let’s go through these 4 different concepts.  </a:t>
            </a:r>
          </a:p>
          <a:p>
            <a:pPr>
              <a:lnSpc>
                <a:spcPct val="90000"/>
              </a:lnSpc>
            </a:pPr>
            <a:endParaRPr lang="en-US" altLang="en-US" sz="1000" dirty="0" smtClean="0"/>
          </a:p>
          <a:p>
            <a:pPr marL="0" marR="0" indent="0" algn="l" defTabSz="990600" rtl="0" eaLnBrk="0" fontAlgn="base" latinLnBrk="0" hangingPunct="0">
              <a:lnSpc>
                <a:spcPct val="90000"/>
              </a:lnSpc>
              <a:spcBef>
                <a:spcPct val="30000"/>
              </a:spcBef>
              <a:spcAft>
                <a:spcPct val="0"/>
              </a:spcAft>
              <a:buClrTx/>
              <a:buSzTx/>
              <a:buFontTx/>
              <a:buNone/>
              <a:tabLst/>
              <a:defRPr/>
            </a:pPr>
            <a:r>
              <a:rPr lang="en-US" altLang="en-US" sz="1000" dirty="0" smtClean="0"/>
              <a:t>Statistical interaction is what we have been discussing the last several minutes.  We should look for it </a:t>
            </a:r>
            <a:r>
              <a:rPr lang="en-US" altLang="en-US" sz="1000" dirty="0" smtClean="0"/>
              <a:t>because</a:t>
            </a:r>
            <a:r>
              <a:rPr lang="en-US" altLang="en-US" sz="1000" baseline="0" dirty="0" smtClean="0"/>
              <a:t> </a:t>
            </a:r>
            <a:r>
              <a:rPr lang="en-US" sz="1000" kern="1200" dirty="0" smtClean="0">
                <a:solidFill>
                  <a:schemeClr val="tx1"/>
                </a:solidFill>
                <a:effectLst/>
                <a:latin typeface="Times New Roman" pitchFamily="18" charset="0"/>
                <a:ea typeface="Calibri"/>
                <a:cs typeface="Times New Roman"/>
              </a:rPr>
              <a:t>sometimes summarizing a measure of association with just </a:t>
            </a:r>
            <a:r>
              <a:rPr lang="en-US" sz="1000" u="sng" kern="1200" dirty="0" smtClean="0">
                <a:solidFill>
                  <a:schemeClr val="tx1"/>
                </a:solidFill>
                <a:effectLst/>
                <a:latin typeface="Times New Roman" pitchFamily="18" charset="0"/>
                <a:ea typeface="Calibri"/>
                <a:cs typeface="Times New Roman"/>
              </a:rPr>
              <a:t>ONE number is misleading or uninformative</a:t>
            </a:r>
            <a:r>
              <a:rPr lang="en-US" sz="1000" kern="1200" dirty="0" smtClean="0">
                <a:solidFill>
                  <a:schemeClr val="tx1"/>
                </a:solidFill>
                <a:effectLst/>
                <a:latin typeface="Times New Roman" pitchFamily="18" charset="0"/>
                <a:ea typeface="Calibri"/>
                <a:cs typeface="Times New Roman"/>
              </a:rPr>
              <a:t>.  When we need to know the right quantitative measure</a:t>
            </a:r>
            <a:r>
              <a:rPr lang="en-US" sz="1000" kern="1200" baseline="0" dirty="0" smtClean="0">
                <a:solidFill>
                  <a:schemeClr val="tx1"/>
                </a:solidFill>
                <a:effectLst/>
                <a:latin typeface="Times New Roman" pitchFamily="18" charset="0"/>
                <a:ea typeface="Calibri"/>
                <a:cs typeface="Times New Roman"/>
              </a:rPr>
              <a:t> of association, it is important to know if there is just one right number or if there are many.</a:t>
            </a:r>
            <a:r>
              <a:rPr lang="en-US" sz="1000" kern="1200" dirty="0" smtClean="0">
                <a:solidFill>
                  <a:schemeClr val="tx1"/>
                </a:solidFill>
                <a:effectLst/>
                <a:latin typeface="Times New Roman" pitchFamily="18" charset="0"/>
                <a:ea typeface="Calibri"/>
                <a:cs typeface="Times New Roman"/>
              </a:rPr>
              <a:t> </a:t>
            </a:r>
          </a:p>
          <a:p>
            <a:pPr>
              <a:lnSpc>
                <a:spcPct val="90000"/>
              </a:lnSpc>
            </a:pPr>
            <a:endParaRPr lang="en-US" altLang="en-US" sz="1000" dirty="0" smtClean="0"/>
          </a:p>
          <a:p>
            <a:pPr>
              <a:lnSpc>
                <a:spcPct val="90000"/>
              </a:lnSpc>
            </a:pPr>
            <a:endParaRPr lang="en-US" altLang="en-US" sz="1000" dirty="0" smtClean="0"/>
          </a:p>
          <a:p>
            <a:pPr>
              <a:lnSpc>
                <a:spcPct val="90000"/>
              </a:lnSpc>
            </a:pPr>
            <a:r>
              <a:rPr lang="en-US" altLang="en-US" sz="1000" dirty="0" smtClean="0"/>
              <a:t>Public health interaction </a:t>
            </a:r>
            <a:r>
              <a:rPr lang="en-US" altLang="en-US" sz="1000" dirty="0" smtClean="0"/>
              <a:t>is what we are interested in when we want to determine </a:t>
            </a:r>
            <a:r>
              <a:rPr lang="en-US" altLang="en-US" sz="1000" dirty="0" smtClean="0"/>
              <a:t>in which groups of individuals, if any, would deployment of a given exposure, prevention of exposure, or intervention result in </a:t>
            </a:r>
            <a:r>
              <a:rPr lang="en-US" altLang="en-US" sz="1000" dirty="0" smtClean="0"/>
              <a:t>a greatest impact than other groups </a:t>
            </a:r>
            <a:r>
              <a:rPr lang="en-US" altLang="en-US" sz="1000" dirty="0" smtClean="0"/>
              <a:t>in terms of absolute number of </a:t>
            </a:r>
            <a:r>
              <a:rPr lang="en-US" altLang="en-US" sz="1000" dirty="0" smtClean="0"/>
              <a:t>individuals benefitted.  We</a:t>
            </a:r>
            <a:r>
              <a:rPr lang="en-US" altLang="en-US" sz="1000" baseline="0" dirty="0" smtClean="0"/>
              <a:t> use when looking for subgroups to target.  Earlier in the course, we discussed public health impact is discussed using actual counts of people.  </a:t>
            </a:r>
            <a:r>
              <a:rPr lang="en-US" altLang="en-US" sz="1000" dirty="0" smtClean="0"/>
              <a:t>We </a:t>
            </a:r>
            <a:r>
              <a:rPr lang="en-US" altLang="en-US" sz="1000" dirty="0" smtClean="0"/>
              <a:t>discussed how this is quantitated via metrics like NNT and NNH.</a:t>
            </a:r>
          </a:p>
          <a:p>
            <a:pPr>
              <a:lnSpc>
                <a:spcPct val="90000"/>
              </a:lnSpc>
            </a:pPr>
            <a:endParaRPr lang="en-US" altLang="en-US" sz="1000" dirty="0" smtClean="0"/>
          </a:p>
          <a:p>
            <a:pPr>
              <a:lnSpc>
                <a:spcPct val="90000"/>
              </a:lnSpc>
            </a:pPr>
            <a:r>
              <a:rPr lang="en-US" altLang="en-US" sz="1000" dirty="0" smtClean="0"/>
              <a:t>Mechanistic interaction </a:t>
            </a:r>
            <a:r>
              <a:rPr lang="en-US" altLang="en-US" sz="1000" dirty="0" smtClean="0"/>
              <a:t>is what you are interested</a:t>
            </a:r>
            <a:r>
              <a:rPr lang="en-US" altLang="en-US" sz="1000" baseline="0" dirty="0" smtClean="0"/>
              <a:t> in evaluating when you are interested in knowing whether t</a:t>
            </a:r>
            <a:r>
              <a:rPr lang="en-US" altLang="en-US" sz="1000" dirty="0" smtClean="0"/>
              <a:t>wo </a:t>
            </a:r>
            <a:r>
              <a:rPr lang="en-US" altLang="en-US" sz="1000" dirty="0" smtClean="0"/>
              <a:t>exposure are </a:t>
            </a:r>
            <a:r>
              <a:rPr lang="en-US" altLang="en-US" sz="1000" dirty="0" smtClean="0"/>
              <a:t>operating</a:t>
            </a:r>
            <a:r>
              <a:rPr lang="en-US" altLang="en-US" sz="1000" baseline="0" dirty="0" smtClean="0"/>
              <a:t> </a:t>
            </a:r>
            <a:r>
              <a:rPr lang="en-US" sz="1000" kern="1200" dirty="0" smtClean="0">
                <a:solidFill>
                  <a:schemeClr val="tx1"/>
                </a:solidFill>
                <a:effectLst/>
                <a:latin typeface="Times New Roman" pitchFamily="18" charset="0"/>
                <a:ea typeface="Calibri"/>
                <a:cs typeface="Times New Roman"/>
              </a:rPr>
              <a:t>synergistically or antagonistically in causing the outcome.  In other words, you want to determine if there are persons for whom the outcome would occur if </a:t>
            </a:r>
            <a:r>
              <a:rPr lang="en-US" sz="1000" u="sng" kern="1200" dirty="0" smtClean="0">
                <a:solidFill>
                  <a:schemeClr val="tx1"/>
                </a:solidFill>
                <a:effectLst/>
                <a:latin typeface="Times New Roman" pitchFamily="18" charset="0"/>
                <a:ea typeface="Calibri"/>
                <a:cs typeface="Times New Roman"/>
              </a:rPr>
              <a:t>both exposures are present </a:t>
            </a:r>
            <a:r>
              <a:rPr lang="en-US" sz="1000" kern="1200" dirty="0" smtClean="0">
                <a:solidFill>
                  <a:schemeClr val="tx1"/>
                </a:solidFill>
                <a:effectLst/>
                <a:latin typeface="Times New Roman" pitchFamily="18" charset="0"/>
                <a:ea typeface="Calibri"/>
                <a:cs typeface="Times New Roman"/>
              </a:rPr>
              <a:t>but not if only one or the other exposure was present.  </a:t>
            </a:r>
          </a:p>
          <a:p>
            <a:pPr>
              <a:lnSpc>
                <a:spcPct val="90000"/>
              </a:lnSpc>
            </a:pPr>
            <a:endParaRPr lang="en-US" altLang="en-US" sz="1000" dirty="0" smtClean="0">
              <a:cs typeface="Times New Roman" pitchFamily="18" charset="0"/>
            </a:endParaRPr>
          </a:p>
          <a:p>
            <a:pPr>
              <a:lnSpc>
                <a:spcPct val="90000"/>
              </a:lnSpc>
            </a:pPr>
            <a:r>
              <a:rPr lang="en-US" altLang="en-US" sz="1000" dirty="0" smtClean="0">
                <a:cs typeface="Times New Roman" pitchFamily="18" charset="0"/>
              </a:rPr>
              <a:t>Finally, biologic or physical interaction could be looked for to determine if there is physical interaction between two or more exposures.  This means actual physical entities actually touching each other.  </a:t>
            </a:r>
            <a:endParaRPr lang="en-US" altLang="en-US" sz="1000" dirty="0" smtClean="0"/>
          </a:p>
        </p:txBody>
      </p:sp>
    </p:spTree>
    <p:extLst>
      <p:ext uri="{BB962C8B-B14F-4D97-AF65-F5344CB8AC3E}">
        <p14:creationId xmlns:p14="http://schemas.microsoft.com/office/powerpoint/2010/main" val="3679153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5"/>
          <p:cNvSpPr>
            <a:spLocks noGrp="1" noChangeArrowheads="1"/>
          </p:cNvSpPr>
          <p:nvPr>
            <p:ph type="sldNum" sz="quarter" idx="5"/>
          </p:nvPr>
        </p:nvSpPr>
        <p:spPr>
          <a:noFill/>
        </p:spPr>
        <p:txBody>
          <a:bodyPr/>
          <a:lstStyle/>
          <a:p>
            <a:fld id="{9A21F99A-AB6F-4DF4-A503-7431E6C8D315}" type="slidenum">
              <a:rPr lang="en-US" altLang="en-US" smtClean="0"/>
              <a:pPr/>
              <a:t>6</a:t>
            </a:fld>
            <a:endParaRPr lang="en-US" altLang="en-US" smtClean="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r>
              <a:rPr lang="en-US" altLang="en-US" smtClean="0"/>
              <a:t>Last week we also talked about how adjusting or controlling for the confounding variable factor C will block the backdoor path and eliminate confounding.  Last week, we described one approach to do this, called stratification.  Stratification holds the value of C constant in each stratum.  Since it is constant, there can be no association between C and E, or between C and D.  </a:t>
            </a:r>
          </a:p>
          <a:p>
            <a:endParaRPr lang="en-US" altLang="en-US" smtClean="0"/>
          </a:p>
          <a:p>
            <a:r>
              <a:rPr lang="en-US" altLang="en-US" smtClean="0"/>
              <a:t>It turns out that stratification is not the only way to accomplish this.</a:t>
            </a:r>
          </a:p>
        </p:txBody>
      </p:sp>
    </p:spTree>
    <p:extLst>
      <p:ext uri="{BB962C8B-B14F-4D97-AF65-F5344CB8AC3E}">
        <p14:creationId xmlns:p14="http://schemas.microsoft.com/office/powerpoint/2010/main" val="352726284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5"/>
          <p:cNvSpPr>
            <a:spLocks noGrp="1" noChangeArrowheads="1"/>
          </p:cNvSpPr>
          <p:nvPr>
            <p:ph type="sldNum" sz="quarter" idx="5"/>
          </p:nvPr>
        </p:nvSpPr>
        <p:spPr>
          <a:noFill/>
        </p:spPr>
        <p:txBody>
          <a:bodyPr/>
          <a:lstStyle/>
          <a:p>
            <a:fld id="{A2248EEE-2EED-4A9A-8EE7-EC862AEB6712}" type="slidenum">
              <a:rPr lang="en-US" altLang="en-US" smtClean="0"/>
              <a:pPr/>
              <a:t>60</a:t>
            </a:fld>
            <a:endParaRPr lang="en-US" altLang="en-US" smtClean="0"/>
          </a:p>
        </p:txBody>
      </p:sp>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a:noFill/>
          <a:ln/>
        </p:spPr>
        <p:txBody>
          <a:bodyPr/>
          <a:lstStyle/>
          <a:p>
            <a:pPr>
              <a:lnSpc>
                <a:spcPct val="90000"/>
              </a:lnSpc>
            </a:pPr>
            <a:r>
              <a:rPr lang="en-US" altLang="en-US" sz="1000" dirty="0" smtClean="0"/>
              <a:t>We have talked about two scales we might use to express measures of association, additive and multiplicative.  Which of these should we use to evaluate each of these 4 concepts of interaction?  </a:t>
            </a:r>
          </a:p>
          <a:p>
            <a:pPr>
              <a:lnSpc>
                <a:spcPct val="90000"/>
              </a:lnSpc>
            </a:pPr>
            <a:endParaRPr lang="en-US" altLang="en-US" sz="1000" dirty="0" smtClean="0"/>
          </a:p>
          <a:p>
            <a:pPr>
              <a:lnSpc>
                <a:spcPct val="90000"/>
              </a:lnSpc>
            </a:pPr>
            <a:r>
              <a:rPr lang="en-US" altLang="en-US" sz="1000" dirty="0" smtClean="0"/>
              <a:t>For statistical interaction, the decision about which scale to use should be dictated by other reasons.  In other words, looking for statistical interaction is just a good analytic practice but it doesn’t inform which scale to use.  For example, if we are committed to working on the ratio scale, then our evaluation of statistical interaction should be on the multiplicative scale.  </a:t>
            </a:r>
          </a:p>
          <a:p>
            <a:pPr>
              <a:lnSpc>
                <a:spcPct val="90000"/>
              </a:lnSpc>
            </a:pPr>
            <a:endParaRPr lang="en-US" altLang="en-US" sz="1000" dirty="0" smtClean="0"/>
          </a:p>
          <a:p>
            <a:pPr>
              <a:lnSpc>
                <a:spcPct val="90000"/>
              </a:lnSpc>
            </a:pPr>
            <a:r>
              <a:rPr lang="en-US" altLang="en-US" sz="1000" dirty="0" smtClean="0"/>
              <a:t>For public health interaction, you won’t be surprised to hear that it should be evaluated on the additive scale.  For mechanistic interaction, you might be surprised to hear that the additive scale is also the one to use.  The proof of this is beyond the scope of this course but can be found in the Rothman, Greenland, and Lash Modern Epidemiology text.  It involves use of counterfactual theory.</a:t>
            </a:r>
          </a:p>
          <a:p>
            <a:pPr>
              <a:lnSpc>
                <a:spcPct val="90000"/>
              </a:lnSpc>
            </a:pPr>
            <a:endParaRPr lang="en-US" altLang="en-US" sz="1000" dirty="0" smtClean="0"/>
          </a:p>
          <a:p>
            <a:pPr>
              <a:lnSpc>
                <a:spcPct val="90000"/>
              </a:lnSpc>
            </a:pPr>
            <a:r>
              <a:rPr lang="en-US" altLang="en-US" sz="1000" dirty="0" smtClean="0"/>
              <a:t>Finally, while very interesting, we cannot typically look for biologic or physical interaction.  The type of data we collect typically does not allow us to do this.  This is in the realm of laboratory science.  </a:t>
            </a:r>
          </a:p>
        </p:txBody>
      </p:sp>
    </p:spTree>
    <p:extLst>
      <p:ext uri="{BB962C8B-B14F-4D97-AF65-F5344CB8AC3E}">
        <p14:creationId xmlns:p14="http://schemas.microsoft.com/office/powerpoint/2010/main" val="165135523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5"/>
          <p:cNvSpPr>
            <a:spLocks noGrp="1" noChangeArrowheads="1"/>
          </p:cNvSpPr>
          <p:nvPr>
            <p:ph type="sldNum" sz="quarter" idx="5"/>
          </p:nvPr>
        </p:nvSpPr>
        <p:spPr>
          <a:noFill/>
        </p:spPr>
        <p:txBody>
          <a:bodyPr/>
          <a:lstStyle/>
          <a:p>
            <a:fld id="{475F134C-B480-44EA-800A-B6E450AD56EA}" type="slidenum">
              <a:rPr lang="en-US" altLang="en-US" smtClean="0"/>
              <a:pPr/>
              <a:t>61</a:t>
            </a:fld>
            <a:endParaRPr lang="en-US" altLang="en-US" smtClean="0"/>
          </a:p>
        </p:txBody>
      </p:sp>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a:noFill/>
          <a:ln/>
        </p:spPr>
        <p:txBody>
          <a:bodyPr/>
          <a:lstStyle/>
          <a:p>
            <a:pPr>
              <a:lnSpc>
                <a:spcPct val="90000"/>
              </a:lnSpc>
            </a:pPr>
            <a:r>
              <a:rPr lang="en-US" altLang="en-US" sz="1000" dirty="0" smtClean="0"/>
              <a:t>This might be confusing you in terms of what scale you should be using.  As usual, it depends upon the goal of your work.  If your goal is to have the most public health impact, and by this we mean maximizing efficiency of resource allocation, then you should be working on the additive scale, both for your main analysis and when you look for interaction.  We have already said this for the main analysis when we described the concepts of NNT and NNH earlier in the course.</a:t>
            </a:r>
          </a:p>
          <a:p>
            <a:pPr>
              <a:lnSpc>
                <a:spcPct val="90000"/>
              </a:lnSpc>
            </a:pPr>
            <a:endParaRPr lang="en-US" altLang="en-US" sz="1000" dirty="0" smtClean="0"/>
          </a:p>
          <a:p>
            <a:pPr>
              <a:lnSpc>
                <a:spcPct val="90000"/>
              </a:lnSpc>
            </a:pPr>
            <a:r>
              <a:rPr lang="en-US" altLang="en-US" sz="1000" dirty="0" smtClean="0"/>
              <a:t>If your goal is causal or etiologic inference, then things are more complex.  You might be interested in just the big picture, </a:t>
            </a:r>
            <a:r>
              <a:rPr lang="en-US" altLang="en-US" sz="1000" dirty="0" err="1" smtClean="0"/>
              <a:t>ie</a:t>
            </a:r>
            <a:r>
              <a:rPr lang="en-US" altLang="en-US" sz="1000" dirty="0" smtClean="0"/>
              <a:t> if a given exposure is causally related to an outcome.  If this is the case, you will probably want to use the multiplicative scale because this is the established convention and it is easy to interpret, although it would not be wrong to use the additive scale.  If you are just interested in the big picture and don’t want to examine mechanistic interactions between exposures, then it would be appropriate to use the multiplicative scale when assessing for interaction.  This is because your only goal is to look for statistical interaction.  </a:t>
            </a:r>
          </a:p>
          <a:p>
            <a:pPr>
              <a:lnSpc>
                <a:spcPct val="90000"/>
              </a:lnSpc>
            </a:pPr>
            <a:endParaRPr lang="en-US" altLang="en-US" sz="1000" dirty="0" smtClean="0"/>
          </a:p>
          <a:p>
            <a:pPr>
              <a:lnSpc>
                <a:spcPct val="90000"/>
              </a:lnSpc>
            </a:pPr>
            <a:r>
              <a:rPr lang="en-US" altLang="en-US" sz="1000" dirty="0" smtClean="0"/>
              <a:t>If you goal is causal or etiologic inference and you want to drill down even more into mechanisms (and why wouldn’t you?), then it is also ok to use the  multiplicative scale for your main analysis.  However, when it comes time to look for interaction, you should be using the additive scale.  This is the point that is understood by very few.</a:t>
            </a:r>
          </a:p>
          <a:p>
            <a:pPr>
              <a:lnSpc>
                <a:spcPct val="90000"/>
              </a:lnSpc>
            </a:pPr>
            <a:endParaRPr lang="en-US" altLang="en-US" sz="1000" dirty="0" smtClean="0"/>
          </a:p>
          <a:p>
            <a:pPr>
              <a:lnSpc>
                <a:spcPct val="90000"/>
              </a:lnSpc>
            </a:pPr>
            <a:r>
              <a:rPr lang="en-US" altLang="en-US" sz="1000" dirty="0" smtClean="0"/>
              <a:t>Finally, if prediction is your goal, then the multiplicative scale is, again, most commonly used by convention.  When assessing for interaction, it is appropriate to stay on the multiplicative scale.  This is because statistical interaction is the sole reason/intent to look.  </a:t>
            </a:r>
          </a:p>
        </p:txBody>
      </p:sp>
    </p:spTree>
    <p:extLst>
      <p:ext uri="{BB962C8B-B14F-4D97-AF65-F5344CB8AC3E}">
        <p14:creationId xmlns:p14="http://schemas.microsoft.com/office/powerpoint/2010/main" val="359231344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Rectangle 5"/>
          <p:cNvSpPr>
            <a:spLocks noGrp="1" noChangeArrowheads="1"/>
          </p:cNvSpPr>
          <p:nvPr>
            <p:ph type="sldNum" sz="quarter" idx="5"/>
          </p:nvPr>
        </p:nvSpPr>
        <p:spPr>
          <a:noFill/>
        </p:spPr>
        <p:txBody>
          <a:bodyPr/>
          <a:lstStyle/>
          <a:p>
            <a:fld id="{ADCDDCE8-99D3-4D17-B735-42354884F05F}" type="slidenum">
              <a:rPr lang="en-US" altLang="en-US" smtClean="0"/>
              <a:pPr/>
              <a:t>62</a:t>
            </a:fld>
            <a:endParaRPr lang="en-US" altLang="en-US" smtClean="0"/>
          </a:p>
        </p:txBody>
      </p:sp>
      <p:sp>
        <p:nvSpPr>
          <p:cNvPr id="173058" name="Rectangle 1026"/>
          <p:cNvSpPr>
            <a:spLocks noGrp="1" noRot="1" noChangeAspect="1" noChangeArrowheads="1" noTextEdit="1"/>
          </p:cNvSpPr>
          <p:nvPr>
            <p:ph type="sldImg"/>
          </p:nvPr>
        </p:nvSpPr>
        <p:spPr>
          <a:ln/>
        </p:spPr>
      </p:sp>
      <p:sp>
        <p:nvSpPr>
          <p:cNvPr id="173059" name="Rectangle 1027"/>
          <p:cNvSpPr>
            <a:spLocks noGrp="1" noChangeArrowheads="1"/>
          </p:cNvSpPr>
          <p:nvPr>
            <p:ph type="body" idx="1"/>
          </p:nvPr>
        </p:nvSpPr>
        <p:spPr>
          <a:noFill/>
          <a:ln/>
        </p:spPr>
        <p:txBody>
          <a:bodyPr/>
          <a:lstStyle/>
          <a:p>
            <a:r>
              <a:rPr lang="en-US" altLang="en-US" dirty="0" smtClean="0"/>
              <a:t>Here is an example.  Smoking is the exposure, cancer  (say, one type of cancer, or a variety of cancers) is the outcome, and family history of cancer is the third variable in question.  We see that there is not multiplicative interaction, the risk ratio’s are the same in both strata.  However, there is additive interaction.  The risk difference is 0.2 among those with a family history and 0.05 among those without a family history.  If your goal was simply to assess whether smoking was causally related to smoking, you would probably go with the risk ratio of 2 and not bother to report the additive interaction to your readers.  After all, it is much easier to report just one number instead of two.   This is what I mean in the prior slide by causal/etiologic research with a big picture goal.  </a:t>
            </a:r>
          </a:p>
          <a:p>
            <a:endParaRPr lang="en-US" altLang="en-US" dirty="0" smtClean="0"/>
          </a:p>
          <a:p>
            <a:r>
              <a:rPr lang="en-US" altLang="en-US" dirty="0" smtClean="0"/>
              <a:t>But say you already had a pretty good sense that smoking was a causal determinant of the cancer and now your goal is to see where you can have the most impact in terms of getting persons to stop smoking.  So, if your goal is to identify subgroups of persons to target with an intervention (say a smoking cessation intervention), then you should use the additive scale when assessing for interaction.   In the </a:t>
            </a:r>
            <a:r>
              <a:rPr lang="en-US" altLang="en-US" dirty="0" smtClean="0"/>
              <a:t>prior slide</a:t>
            </a:r>
            <a:r>
              <a:rPr lang="en-US" altLang="en-US" dirty="0" smtClean="0"/>
              <a:t>, I called this a public health impact goal.  The impact of an intervention would differ depending upon the third variable, family history.  In the stratum with a family history present, you just need to eliminate smoking in 5 persons to avert one case of cancer.  In the family history absent stratum, you need to eliminate smoking in 20 persons to avert one case of cancer.  Hence, the most efficient group to intervene upon is those with a family </a:t>
            </a:r>
            <a:r>
              <a:rPr lang="en-US" altLang="en-US" dirty="0" smtClean="0"/>
              <a:t>history</a:t>
            </a:r>
            <a:r>
              <a:rPr lang="en-US" altLang="en-US" baseline="0" dirty="0" smtClean="0"/>
              <a:t> (assuming you could identify them at equal cost as those with no family history).</a:t>
            </a:r>
            <a:r>
              <a:rPr lang="en-US" altLang="en-US" dirty="0" smtClean="0"/>
              <a:t>  </a:t>
            </a:r>
            <a:r>
              <a:rPr lang="en-US" altLang="en-US" dirty="0" smtClean="0"/>
              <a:t>Hence, it is well worth to report the presence of an additive interaction based upon family history.  This is the mathematical basis of choosing high risk groups when searching for the targets for such interventions.</a:t>
            </a:r>
          </a:p>
        </p:txBody>
      </p:sp>
    </p:spTree>
    <p:extLst>
      <p:ext uri="{BB962C8B-B14F-4D97-AF65-F5344CB8AC3E}">
        <p14:creationId xmlns:p14="http://schemas.microsoft.com/office/powerpoint/2010/main" val="217898291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5"/>
          <p:cNvSpPr>
            <a:spLocks noGrp="1" noChangeArrowheads="1"/>
          </p:cNvSpPr>
          <p:nvPr>
            <p:ph type="sldNum" sz="quarter" idx="5"/>
          </p:nvPr>
        </p:nvSpPr>
        <p:spPr>
          <a:noFill/>
        </p:spPr>
        <p:txBody>
          <a:bodyPr/>
          <a:lstStyle/>
          <a:p>
            <a:fld id="{FC52D426-237E-4D40-A5AC-1EAF8DF62618}" type="slidenum">
              <a:rPr lang="en-US" altLang="en-US" smtClean="0"/>
              <a:pPr/>
              <a:t>63</a:t>
            </a:fld>
            <a:endParaRPr lang="en-US" altLang="en-US" smtClean="0"/>
          </a:p>
        </p:txBody>
      </p:sp>
      <p:sp>
        <p:nvSpPr>
          <p:cNvPr id="178178" name="Rectangle 3074"/>
          <p:cNvSpPr>
            <a:spLocks noGrp="1" noRot="1" noChangeAspect="1" noChangeArrowheads="1" noTextEdit="1"/>
          </p:cNvSpPr>
          <p:nvPr>
            <p:ph type="sldImg"/>
          </p:nvPr>
        </p:nvSpPr>
        <p:spPr>
          <a:ln/>
        </p:spPr>
      </p:sp>
      <p:sp>
        <p:nvSpPr>
          <p:cNvPr id="178179" name="Rectangle 3075"/>
          <p:cNvSpPr>
            <a:spLocks noGrp="1" noChangeArrowheads="1"/>
          </p:cNvSpPr>
          <p:nvPr>
            <p:ph type="body" idx="1"/>
          </p:nvPr>
        </p:nvSpPr>
        <p:spPr>
          <a:noFill/>
          <a:ln/>
        </p:spPr>
        <p:txBody>
          <a:bodyPr/>
          <a:lstStyle/>
          <a:p>
            <a:r>
              <a:rPr lang="en-US" altLang="en-US" dirty="0" smtClean="0"/>
              <a:t>Does every time the stratum-specific estimates differ indicate that we have interaction occurring?  It is that we should not form a single summary </a:t>
            </a:r>
            <a:r>
              <a:rPr lang="en-US" altLang="en-US" dirty="0" err="1" smtClean="0"/>
              <a:t>estmate</a:t>
            </a:r>
            <a:r>
              <a:rPr lang="en-US" altLang="en-US" dirty="0" smtClean="0"/>
              <a:t> adjusted for the third variable but rather that we should declare that statistical interaction is present and report all the stratum-specific </a:t>
            </a:r>
            <a:r>
              <a:rPr lang="en-US" altLang="en-US" dirty="0" smtClean="0"/>
              <a:t>estimates separately?  </a:t>
            </a:r>
            <a:r>
              <a:rPr lang="en-US" altLang="en-US" dirty="0" smtClean="0"/>
              <a:t>This could get messy especially with many different factors to control for.   We could have dozens of different measures of association to report.</a:t>
            </a:r>
          </a:p>
          <a:p>
            <a:endParaRPr lang="en-US" altLang="en-US" dirty="0" smtClean="0"/>
          </a:p>
          <a:p>
            <a:r>
              <a:rPr lang="en-US" altLang="en-US" dirty="0" smtClean="0"/>
              <a:t>Here is an example looking at the association between spermicide use and Down syndrome, and we are wondering about the influence of age on this association.  There is a reasonable difference in the ORs in the two strata, but look at the sample sizes.  Some of the cells are rather small and therefore we know these numbers are not very statistically precise.  Somehow, we need to take this possibility of random variation (i.e., sampling error or chance) into account when we assess the presence of interaction.</a:t>
            </a:r>
          </a:p>
        </p:txBody>
      </p:sp>
    </p:spTree>
    <p:extLst>
      <p:ext uri="{BB962C8B-B14F-4D97-AF65-F5344CB8AC3E}">
        <p14:creationId xmlns:p14="http://schemas.microsoft.com/office/powerpoint/2010/main" val="376971434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Rectangle 5"/>
          <p:cNvSpPr>
            <a:spLocks noGrp="1" noChangeArrowheads="1"/>
          </p:cNvSpPr>
          <p:nvPr>
            <p:ph type="sldNum" sz="quarter" idx="5"/>
          </p:nvPr>
        </p:nvSpPr>
        <p:spPr>
          <a:noFill/>
        </p:spPr>
        <p:txBody>
          <a:bodyPr/>
          <a:lstStyle/>
          <a:p>
            <a:fld id="{13657C3E-075D-45DE-81B6-75BF94E4FCD3}" type="slidenum">
              <a:rPr lang="en-US" altLang="en-US" smtClean="0"/>
              <a:pPr/>
              <a:t>64</a:t>
            </a:fld>
            <a:endParaRPr lang="en-US" altLang="en-US" smtClean="0"/>
          </a:p>
        </p:txBody>
      </p:sp>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Fortunately, there </a:t>
            </a:r>
            <a:r>
              <a:rPr lang="en-US" altLang="en-US" dirty="0" smtClean="0">
                <a:solidFill>
                  <a:srgbClr val="000000"/>
                </a:solidFill>
                <a:latin typeface="Arial" charset="0"/>
              </a:rPr>
              <a:t>are statistical tests available to assess the role of chance or random variation in causing apparent interaction.  The null hypothesis of these tests is that there is no difference between the strata – and that any apparent difference is only because of random sampling error.  In other words, the null hypothesis is that the strength of association is homogenous across strata; there is no statistical interaction.  The alternative hypothesis of these tests is that there is heterogeneity (i.e., no homogeneity). If the test is significant (small p value), we reject the null in favor of the alternative and state that interaction is present.  We won’t dwell into the mechanics of these tests only to say that they follow a chi-square distribution with the degrees of freedom equal to the number of strata minus one.  </a:t>
            </a:r>
            <a:endParaRPr lang="en-US" altLang="en-US" sz="600" dirty="0" smtClean="0">
              <a:solidFill>
                <a:srgbClr val="000000"/>
              </a:solidFill>
              <a:latin typeface="Arial" charset="0"/>
            </a:endParaRPr>
          </a:p>
        </p:txBody>
      </p:sp>
    </p:spTree>
    <p:extLst>
      <p:ext uri="{BB962C8B-B14F-4D97-AF65-F5344CB8AC3E}">
        <p14:creationId xmlns:p14="http://schemas.microsoft.com/office/powerpoint/2010/main" val="182048991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Rectangle 5"/>
          <p:cNvSpPr>
            <a:spLocks noGrp="1" noChangeArrowheads="1"/>
          </p:cNvSpPr>
          <p:nvPr>
            <p:ph type="sldNum" sz="quarter" idx="5"/>
          </p:nvPr>
        </p:nvSpPr>
        <p:spPr>
          <a:noFill/>
        </p:spPr>
        <p:txBody>
          <a:bodyPr/>
          <a:lstStyle/>
          <a:p>
            <a:fld id="{8B45544D-FB5D-4929-BBDE-7B3103234FB2}" type="slidenum">
              <a:rPr lang="en-US" altLang="en-US" smtClean="0"/>
              <a:pPr/>
              <a:t>65</a:t>
            </a:fld>
            <a:endParaRPr lang="en-US" altLang="en-US" smtClean="0"/>
          </a:p>
        </p:txBody>
      </p:sp>
      <p:sp>
        <p:nvSpPr>
          <p:cNvPr id="183298" name="Rectangle 2"/>
          <p:cNvSpPr>
            <a:spLocks noGrp="1" noRot="1" noChangeAspect="1" noChangeArrowheads="1" noTextEdit="1"/>
          </p:cNvSpPr>
          <p:nvPr>
            <p:ph type="sldImg"/>
          </p:nvPr>
        </p:nvSpPr>
        <p:spPr>
          <a:ln/>
        </p:spPr>
      </p:sp>
      <p:sp>
        <p:nvSpPr>
          <p:cNvPr id="183299" name="Rectangle 3"/>
          <p:cNvSpPr>
            <a:spLocks noGrp="1" noChangeArrowheads="1"/>
          </p:cNvSpPr>
          <p:nvPr>
            <p:ph type="body" idx="1"/>
          </p:nvPr>
        </p:nvSpPr>
        <p:spPr>
          <a:noFill/>
          <a:ln/>
        </p:spPr>
        <p:txBody>
          <a:bodyPr/>
          <a:lstStyle/>
          <a:p>
            <a:r>
              <a:rPr lang="en-US" altLang="en-US" dirty="0" smtClean="0"/>
              <a:t>Let’s implement this test in Stata, and to do this we use the </a:t>
            </a:r>
            <a:r>
              <a:rPr lang="en-US" altLang="en-US" dirty="0" err="1" smtClean="0"/>
              <a:t>epitab</a:t>
            </a:r>
            <a:r>
              <a:rPr lang="en-US" altLang="en-US" dirty="0" smtClean="0"/>
              <a:t> set of commands that you have already used.</a:t>
            </a:r>
          </a:p>
          <a:p>
            <a:endParaRPr lang="en-US" altLang="en-US" dirty="0" smtClean="0"/>
          </a:p>
          <a:p>
            <a:r>
              <a:rPr lang="en-US" altLang="en-US" dirty="0" smtClean="0"/>
              <a:t>First, lets look at the crude association.   You already know this </a:t>
            </a:r>
            <a:r>
              <a:rPr lang="en-US" altLang="en-US" dirty="0" smtClean="0"/>
              <a:t>command.</a:t>
            </a:r>
            <a:r>
              <a:rPr lang="en-US" altLang="en-US" baseline="0" dirty="0" smtClean="0"/>
              <a:t>  For a cross-sectional study,</a:t>
            </a:r>
            <a:r>
              <a:rPr lang="en-US" altLang="en-US" dirty="0" smtClean="0"/>
              <a:t> it is:</a:t>
            </a:r>
            <a:r>
              <a:rPr lang="en-US" altLang="en-US" baseline="0" dirty="0" smtClean="0"/>
              <a:t> </a:t>
            </a:r>
            <a:r>
              <a:rPr lang="en-US" altLang="en-US" dirty="0" smtClean="0"/>
              <a:t> </a:t>
            </a:r>
            <a:r>
              <a:rPr lang="en-US" altLang="en-US" dirty="0" err="1" smtClean="0"/>
              <a:t>cs</a:t>
            </a:r>
            <a:r>
              <a:rPr lang="en-US" altLang="en-US" dirty="0" smtClean="0"/>
              <a:t> outcome exposure.</a:t>
            </a:r>
          </a:p>
          <a:p>
            <a:endParaRPr lang="en-US" altLang="en-US" dirty="0" smtClean="0"/>
          </a:p>
          <a:p>
            <a:r>
              <a:rPr lang="en-US" altLang="en-US" dirty="0" smtClean="0"/>
              <a:t>Then, </a:t>
            </a:r>
            <a:r>
              <a:rPr lang="en-US" altLang="en-US" dirty="0" smtClean="0"/>
              <a:t>to look </a:t>
            </a:r>
            <a:r>
              <a:rPr lang="en-US" altLang="en-US" dirty="0" smtClean="0"/>
              <a:t>at the </a:t>
            </a:r>
            <a:r>
              <a:rPr lang="en-US" altLang="en-US" dirty="0" smtClean="0"/>
              <a:t>stratum-specific</a:t>
            </a:r>
            <a:r>
              <a:rPr lang="en-US" altLang="en-US" baseline="0" dirty="0" smtClean="0"/>
              <a:t> estimates, we add a “by” command after the comma:  </a:t>
            </a:r>
            <a:r>
              <a:rPr lang="en-US" altLang="en-US" baseline="0" dirty="0" err="1" smtClean="0"/>
              <a:t>cs</a:t>
            </a:r>
            <a:r>
              <a:rPr lang="en-US" altLang="en-US" baseline="0" dirty="0" smtClean="0"/>
              <a:t> delayed smoking, by(caffeine)</a:t>
            </a:r>
            <a:endParaRPr lang="en-US" altLang="en-US" dirty="0" smtClean="0"/>
          </a:p>
        </p:txBody>
      </p:sp>
    </p:spTree>
    <p:extLst>
      <p:ext uri="{BB962C8B-B14F-4D97-AF65-F5344CB8AC3E}">
        <p14:creationId xmlns:p14="http://schemas.microsoft.com/office/powerpoint/2010/main" val="46299067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5"/>
          <p:cNvSpPr>
            <a:spLocks noGrp="1" noChangeArrowheads="1"/>
          </p:cNvSpPr>
          <p:nvPr>
            <p:ph type="sldNum" sz="quarter" idx="5"/>
          </p:nvPr>
        </p:nvSpPr>
        <p:spPr>
          <a:noFill/>
        </p:spPr>
        <p:txBody>
          <a:bodyPr/>
          <a:lstStyle/>
          <a:p>
            <a:fld id="{1A1C1917-43BB-4786-8473-442F2060AC39}" type="slidenum">
              <a:rPr lang="en-US" altLang="en-US" smtClean="0"/>
              <a:pPr/>
              <a:t>66</a:t>
            </a:fld>
            <a:endParaRPr lang="en-US" altLang="en-US" smtClean="0"/>
          </a:p>
        </p:txBody>
      </p:sp>
      <p:sp>
        <p:nvSpPr>
          <p:cNvPr id="185346" name="Rectangle 2"/>
          <p:cNvSpPr>
            <a:spLocks noGrp="1" noRot="1" noChangeAspect="1" noChangeArrowheads="1" noTextEdit="1"/>
          </p:cNvSpPr>
          <p:nvPr>
            <p:ph type="sldImg"/>
          </p:nvPr>
        </p:nvSpPr>
        <p:spPr>
          <a:xfrm>
            <a:off x="2205038" y="704850"/>
            <a:ext cx="2603500" cy="3470275"/>
          </a:xfrm>
          <a:ln/>
        </p:spPr>
      </p:sp>
      <p:sp>
        <p:nvSpPr>
          <p:cNvPr id="185347" name="Rectangle 3"/>
          <p:cNvSpPr>
            <a:spLocks noGrp="1" noChangeArrowheads="1"/>
          </p:cNvSpPr>
          <p:nvPr>
            <p:ph type="body" idx="1"/>
          </p:nvPr>
        </p:nvSpPr>
        <p:spPr>
          <a:noFill/>
          <a:ln/>
        </p:spPr>
        <p:txBody>
          <a:bodyPr/>
          <a:lstStyle/>
          <a:p>
            <a:r>
              <a:rPr lang="en-US" altLang="en-US" sz="1000" dirty="0" smtClean="0">
                <a:solidFill>
                  <a:srgbClr val="000000"/>
                </a:solidFill>
                <a:latin typeface="Arial" charset="0"/>
              </a:rPr>
              <a:t>Here’s what the output looks like for the smoking, caffeine, and delayed conception example.  First the crude association, and then the stratum-specific measures of association.</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When looking at the crude association, note the 2x2 table and the output of both the risk ratio and the risk difference.  The chi square statistic for the table follows as does the p value.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When looking at the stratum-specific estimates, the “by( )” option is used.  You don’t get two separate two by two tables but instead you get the risk ratio for the primary exposure under study separated by values of the third variable.  Here is the risk ratio (2.4, but remember it is a prevalence ratio) when no caffeine is used and here is the risk ratio 0.7 when caffeine is used.  In Stata, the test for homogeneity is automatically calculated as part of </a:t>
            </a:r>
            <a:r>
              <a:rPr lang="en-US" altLang="en-US" sz="1000" dirty="0" err="1" smtClean="0">
                <a:solidFill>
                  <a:srgbClr val="000000"/>
                </a:solidFill>
                <a:latin typeface="Arial" charset="0"/>
              </a:rPr>
              <a:t>epitab</a:t>
            </a:r>
            <a:r>
              <a:rPr lang="en-US" altLang="en-US" sz="1000" dirty="0" smtClean="0">
                <a:solidFill>
                  <a:srgbClr val="000000"/>
                </a:solidFill>
                <a:latin typeface="Arial" charset="0"/>
              </a:rPr>
              <a:t> command that you learned in Mark </a:t>
            </a:r>
            <a:r>
              <a:rPr lang="en-US" altLang="en-US" sz="1000" dirty="0" err="1" smtClean="0">
                <a:solidFill>
                  <a:srgbClr val="000000"/>
                </a:solidFill>
                <a:latin typeface="Arial" charset="0"/>
              </a:rPr>
              <a:t>Pletcher’s</a:t>
            </a:r>
            <a:r>
              <a:rPr lang="en-US" altLang="en-US" sz="1000" dirty="0" smtClean="0">
                <a:solidFill>
                  <a:srgbClr val="000000"/>
                </a:solidFill>
                <a:latin typeface="Arial" charset="0"/>
              </a:rPr>
              <a:t> course and that also used earlier in the course.  Here it is.  The p value is: 0.005.  What does this p value mean?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[Answer: By chance alone, we can see differences this large or larger between strata, assuming there is in truth no difference between strata, 5 out of 1000 times we conducted a study of this sample size.)</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This low p value reinforces your initial instinct that these two strata are not telling you the same thing and you don’t want to report them pooled together.</a:t>
            </a:r>
          </a:p>
          <a:p>
            <a:endParaRPr lang="en-US" altLang="en-US" sz="300" dirty="0" smtClean="0">
              <a:solidFill>
                <a:srgbClr val="000000"/>
              </a:solidFill>
              <a:latin typeface="Arial" charset="0"/>
            </a:endParaRPr>
          </a:p>
          <a:p>
            <a:endParaRPr lang="en-US" altLang="en-US" sz="1000" dirty="0" smtClean="0">
              <a:solidFill>
                <a:srgbClr val="000000"/>
              </a:solidFill>
              <a:latin typeface="Arial" charset="0"/>
            </a:endParaRPr>
          </a:p>
          <a:p>
            <a:endParaRPr lang="en-US" altLang="en-US" sz="300" dirty="0" smtClean="0">
              <a:solidFill>
                <a:srgbClr val="000000"/>
              </a:solidFill>
              <a:latin typeface="Arial" charset="0"/>
            </a:endParaRPr>
          </a:p>
        </p:txBody>
      </p:sp>
    </p:spTree>
    <p:extLst>
      <p:ext uri="{BB962C8B-B14F-4D97-AF65-F5344CB8AC3E}">
        <p14:creationId xmlns:p14="http://schemas.microsoft.com/office/powerpoint/2010/main" val="189177653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Rectangle 5"/>
          <p:cNvSpPr>
            <a:spLocks noGrp="1" noChangeArrowheads="1"/>
          </p:cNvSpPr>
          <p:nvPr>
            <p:ph type="sldNum" sz="quarter" idx="5"/>
          </p:nvPr>
        </p:nvSpPr>
        <p:spPr>
          <a:noFill/>
        </p:spPr>
        <p:txBody>
          <a:bodyPr/>
          <a:lstStyle/>
          <a:p>
            <a:fld id="{DA81ADBF-EA5D-4FA3-84DB-EF7580ECD506}" type="slidenum">
              <a:rPr lang="en-US" altLang="en-US" smtClean="0"/>
              <a:pPr/>
              <a:t>67</a:t>
            </a:fld>
            <a:endParaRPr lang="en-US" altLang="en-US" smtClean="0"/>
          </a:p>
        </p:txBody>
      </p:sp>
      <p:sp>
        <p:nvSpPr>
          <p:cNvPr id="187394" name="Rectangle 2"/>
          <p:cNvSpPr>
            <a:spLocks noGrp="1" noRot="1" noChangeAspect="1" noChangeArrowheads="1" noTextEdit="1"/>
          </p:cNvSpPr>
          <p:nvPr>
            <p:ph type="sldImg"/>
          </p:nvPr>
        </p:nvSpPr>
        <p:spPr>
          <a:xfrm>
            <a:off x="2205038" y="704850"/>
            <a:ext cx="2603500" cy="3470275"/>
          </a:xfrm>
          <a:ln/>
        </p:spPr>
      </p:sp>
      <p:sp>
        <p:nvSpPr>
          <p:cNvPr id="187395" name="Rectangle 3"/>
          <p:cNvSpPr>
            <a:spLocks noGrp="1" noChangeArrowheads="1"/>
          </p:cNvSpPr>
          <p:nvPr>
            <p:ph type="body" idx="1"/>
          </p:nvPr>
        </p:nvSpPr>
        <p:spPr>
          <a:noFill/>
          <a:ln/>
        </p:spPr>
        <p:txBody>
          <a:bodyPr/>
          <a:lstStyle/>
          <a:p>
            <a:r>
              <a:rPr lang="en-US" altLang="en-US" sz="1000" smtClean="0">
                <a:solidFill>
                  <a:srgbClr val="000000"/>
                </a:solidFill>
                <a:latin typeface="Arial" charset="0"/>
              </a:rPr>
              <a:t>What does this p value mean? </a:t>
            </a:r>
          </a:p>
          <a:p>
            <a:endParaRPr lang="en-US" altLang="en-US" sz="300" smtClean="0">
              <a:solidFill>
                <a:srgbClr val="000000"/>
              </a:solidFill>
              <a:latin typeface="Arial" charset="0"/>
            </a:endParaRPr>
          </a:p>
        </p:txBody>
      </p:sp>
    </p:spTree>
    <p:extLst>
      <p:ext uri="{BB962C8B-B14F-4D97-AF65-F5344CB8AC3E}">
        <p14:creationId xmlns:p14="http://schemas.microsoft.com/office/powerpoint/2010/main" val="303101179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Rectangle 5"/>
          <p:cNvSpPr>
            <a:spLocks noGrp="1" noChangeArrowheads="1"/>
          </p:cNvSpPr>
          <p:nvPr>
            <p:ph type="sldNum" sz="quarter" idx="5"/>
          </p:nvPr>
        </p:nvSpPr>
        <p:spPr>
          <a:noFill/>
        </p:spPr>
        <p:txBody>
          <a:bodyPr/>
          <a:lstStyle/>
          <a:p>
            <a:fld id="{107FD5F4-AF38-4F01-ABFD-5148801812D1}" type="slidenum">
              <a:rPr lang="en-US" altLang="en-US" smtClean="0"/>
              <a:pPr/>
              <a:t>68</a:t>
            </a:fld>
            <a:endParaRPr lang="en-US" altLang="en-US" smtClean="0"/>
          </a:p>
        </p:txBody>
      </p:sp>
      <p:sp>
        <p:nvSpPr>
          <p:cNvPr id="189442" name="Rectangle 2"/>
          <p:cNvSpPr>
            <a:spLocks noGrp="1" noRot="1" noChangeAspect="1" noChangeArrowheads="1" noTextEdit="1"/>
          </p:cNvSpPr>
          <p:nvPr>
            <p:ph type="sldImg"/>
          </p:nvPr>
        </p:nvSpPr>
        <p:spPr>
          <a:xfrm>
            <a:off x="2205038" y="704850"/>
            <a:ext cx="2603500" cy="3470275"/>
          </a:xfrm>
          <a:ln/>
        </p:spPr>
      </p:sp>
      <p:sp>
        <p:nvSpPr>
          <p:cNvPr id="189443" name="Rectangle 3"/>
          <p:cNvSpPr>
            <a:spLocks noGrp="1" noChangeArrowheads="1"/>
          </p:cNvSpPr>
          <p:nvPr>
            <p:ph type="body" idx="1"/>
          </p:nvPr>
        </p:nvSpPr>
        <p:spPr>
          <a:noFill/>
          <a:ln/>
        </p:spPr>
        <p:txBody>
          <a:bodyPr/>
          <a:lstStyle/>
          <a:p>
            <a:r>
              <a:rPr lang="en-US" altLang="en-US" sz="1000" smtClean="0">
                <a:solidFill>
                  <a:srgbClr val="000000"/>
                </a:solidFill>
                <a:latin typeface="Arial" charset="0"/>
              </a:rPr>
              <a:t>What does this p value mean? </a:t>
            </a:r>
          </a:p>
          <a:p>
            <a:endParaRPr lang="en-US" altLang="en-US" sz="1000" smtClean="0">
              <a:solidFill>
                <a:srgbClr val="000000"/>
              </a:solidFill>
              <a:latin typeface="Arial" charset="0"/>
            </a:endParaRPr>
          </a:p>
          <a:p>
            <a:r>
              <a:rPr lang="en-US" altLang="en-US" sz="1000" smtClean="0">
                <a:solidFill>
                  <a:srgbClr val="000000"/>
                </a:solidFill>
                <a:latin typeface="Arial" charset="0"/>
              </a:rPr>
              <a:t>[Answer: By chance alone, we can see differences this large or larger between strata, assuming there is in truth no difference between strata, 5 out of 1000 times we conducted a study of this sample size.)</a:t>
            </a:r>
          </a:p>
          <a:p>
            <a:endParaRPr lang="en-US" altLang="en-US" sz="1000" smtClean="0">
              <a:solidFill>
                <a:srgbClr val="000000"/>
              </a:solidFill>
              <a:latin typeface="Arial" charset="0"/>
            </a:endParaRPr>
          </a:p>
          <a:p>
            <a:r>
              <a:rPr lang="en-US" altLang="en-US" sz="1000" smtClean="0">
                <a:solidFill>
                  <a:srgbClr val="000000"/>
                </a:solidFill>
                <a:latin typeface="Arial" charset="0"/>
              </a:rPr>
              <a:t>This low p value reinforces your initial instinct that these two strata are not telling you the same thing and you don’t want to report them pooled together.</a:t>
            </a:r>
          </a:p>
          <a:p>
            <a:endParaRPr lang="en-US" altLang="en-US" sz="300" smtClean="0">
              <a:solidFill>
                <a:srgbClr val="000000"/>
              </a:solidFill>
              <a:latin typeface="Arial" charset="0"/>
            </a:endParaRPr>
          </a:p>
          <a:p>
            <a:endParaRPr lang="en-US" altLang="en-US" sz="1000" smtClean="0">
              <a:solidFill>
                <a:srgbClr val="000000"/>
              </a:solidFill>
              <a:latin typeface="Arial" charset="0"/>
            </a:endParaRPr>
          </a:p>
          <a:p>
            <a:endParaRPr lang="en-US" altLang="en-US" sz="300" smtClean="0">
              <a:solidFill>
                <a:srgbClr val="000000"/>
              </a:solidFill>
              <a:latin typeface="Arial" charset="0"/>
            </a:endParaRPr>
          </a:p>
        </p:txBody>
      </p:sp>
    </p:spTree>
    <p:extLst>
      <p:ext uri="{BB962C8B-B14F-4D97-AF65-F5344CB8AC3E}">
        <p14:creationId xmlns:p14="http://schemas.microsoft.com/office/powerpoint/2010/main" val="207255415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Rectangle 5"/>
          <p:cNvSpPr>
            <a:spLocks noGrp="1" noChangeArrowheads="1"/>
          </p:cNvSpPr>
          <p:nvPr>
            <p:ph type="sldNum" sz="quarter" idx="5"/>
          </p:nvPr>
        </p:nvSpPr>
        <p:spPr>
          <a:noFill/>
        </p:spPr>
        <p:txBody>
          <a:bodyPr/>
          <a:lstStyle/>
          <a:p>
            <a:fld id="{BB92DFCE-CA37-41A4-AC1E-06EC3C16EC4F}" type="slidenum">
              <a:rPr lang="en-US" altLang="en-US" smtClean="0"/>
              <a:pPr/>
              <a:t>69</a:t>
            </a:fld>
            <a:endParaRPr lang="en-US" altLang="en-US" smtClean="0"/>
          </a:p>
        </p:txBody>
      </p:sp>
      <p:sp>
        <p:nvSpPr>
          <p:cNvPr id="191490" name="Rectangle 2"/>
          <p:cNvSpPr>
            <a:spLocks noGrp="1" noRot="1" noChangeAspect="1" noChangeArrowheads="1" noTextEdit="1"/>
          </p:cNvSpPr>
          <p:nvPr>
            <p:ph type="sldImg"/>
          </p:nvPr>
        </p:nvSpPr>
        <p:spPr>
          <a:ln/>
        </p:spPr>
      </p:sp>
      <p:sp>
        <p:nvSpPr>
          <p:cNvPr id="191491"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We talked earlier about how to report interaction but how about when to report it?  When to report or ignore interaction is not always clear cut and we can give no absolute rules for this. When to report or ignore is a substantive (i.e., clinical, biologic, or behavioral), statistical, and practical decision.</a:t>
            </a:r>
          </a:p>
          <a:p>
            <a:endParaRPr lang="en-US" altLang="en-US" dirty="0" smtClean="0">
              <a:solidFill>
                <a:srgbClr val="000000"/>
              </a:solidFill>
              <a:latin typeface="Arial" charset="0"/>
            </a:endParaRPr>
          </a:p>
          <a:p>
            <a:r>
              <a:rPr lang="en-US" altLang="en-US" dirty="0" smtClean="0">
                <a:solidFill>
                  <a:srgbClr val="000000"/>
                </a:solidFill>
                <a:latin typeface="Arial" charset="0"/>
              </a:rPr>
              <a:t>By clinical, we mean that we have to look at the magnitude of the stratum-specific differences.  Differences that are so small to be of very little relevance from a clinical or biologic perspective are typically not worth reporting.  In contrast, very large differences are really telling us something clinically or biologically/behaviorally and we should want to report these. We should also keep in mind the prior probability of the interaction being true based on prior data.  This latter point gets into the issue of when we should look for interaction to begin with.</a:t>
            </a:r>
          </a:p>
          <a:p>
            <a:endParaRPr lang="en-US" altLang="en-US" dirty="0" smtClean="0">
              <a:solidFill>
                <a:srgbClr val="000000"/>
              </a:solidFill>
              <a:latin typeface="Arial" charset="0"/>
            </a:endParaRPr>
          </a:p>
          <a:p>
            <a:r>
              <a:rPr lang="en-US" altLang="en-US" dirty="0" smtClean="0">
                <a:solidFill>
                  <a:srgbClr val="000000"/>
                </a:solidFill>
                <a:latin typeface="Arial" charset="0"/>
              </a:rPr>
              <a:t>By statistical, we mean that we need to look at the p value and confidence intervals, but what p value threshold should we use?  There are inherent limitations in the statistical power of tests of homogeneity.  This is because the sample size of the original analysis in most studies which seek to look at the effect of some exposure E on outcome D was based on very different parameters than one which compares stratum-specific estimates.  Comparing exposed to unexposed within a single stratum is different than having to compare multiple strata, each with its own variance.  Therefore, only a relatively large magnitude of difference between stratum-specific estimates or large sample sizes can achieve p values of less than 0.05. Hence, it may be worthwhile to use a higher threshold - not for declaring statistical significance of interaction but for when deciding when to report stratum-specific estimates as opposed to pooling them.  Some have advocated going up to  p of 0.10, or higher.  It should be emphasized that we are not condoning a different cut off of statistical significance for tests of interaction as if to say that they are fundamentally different than any other hypothesis testing.  They are indeed interpreted just like any other p value.  In other words, when we say “report” interaction, we don’t necessarily mean that we are reporting statistical significance.  We just mean whether we are going to report stratum-specific estimates or a single summary adjusted estimate.</a:t>
            </a:r>
          </a:p>
          <a:p>
            <a:endParaRPr lang="en-US" altLang="en-US" dirty="0" smtClean="0">
              <a:solidFill>
                <a:srgbClr val="000000"/>
              </a:solidFill>
              <a:latin typeface="Arial" charset="0"/>
            </a:endParaRPr>
          </a:p>
          <a:p>
            <a:r>
              <a:rPr lang="en-US" altLang="en-US" dirty="0" smtClean="0">
                <a:solidFill>
                  <a:srgbClr val="000000"/>
                </a:solidFill>
                <a:latin typeface="Arial" charset="0"/>
              </a:rPr>
              <a:t>Finally, from a practical perspective, the question is just how complicated is it to report stratum-specific estimates individually instead of just one number which would apply for all strata.  If there are 10 different strata to report on, this could make for a complicated message.  On the hand, if there are just two strata, then it is </a:t>
            </a:r>
            <a:r>
              <a:rPr lang="en-US" altLang="en-US" dirty="0" smtClean="0">
                <a:solidFill>
                  <a:srgbClr val="000000"/>
                </a:solidFill>
                <a:latin typeface="Arial" charset="0"/>
              </a:rPr>
              <a:t>not that much complicated to report than one single measure of association.</a:t>
            </a:r>
            <a:r>
              <a:rPr lang="en-US" altLang="en-US" baseline="0" dirty="0" smtClean="0">
                <a:solidFill>
                  <a:srgbClr val="000000"/>
                </a:solidFill>
                <a:latin typeface="Arial" charset="0"/>
              </a:rPr>
              <a:t>  </a:t>
            </a:r>
            <a:endParaRPr lang="en-US" altLang="en-US" dirty="0" smtClean="0">
              <a:solidFill>
                <a:srgbClr val="000000"/>
              </a:solidFill>
              <a:latin typeface="Arial" charset="0"/>
            </a:endParaRPr>
          </a:p>
        </p:txBody>
      </p:sp>
    </p:spTree>
    <p:extLst>
      <p:ext uri="{BB962C8B-B14F-4D97-AF65-F5344CB8AC3E}">
        <p14:creationId xmlns:p14="http://schemas.microsoft.com/office/powerpoint/2010/main" val="4093227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5"/>
          <p:cNvSpPr>
            <a:spLocks noGrp="1" noChangeArrowheads="1"/>
          </p:cNvSpPr>
          <p:nvPr>
            <p:ph type="sldNum" sz="quarter" idx="5"/>
          </p:nvPr>
        </p:nvSpPr>
        <p:spPr>
          <a:noFill/>
        </p:spPr>
        <p:txBody>
          <a:bodyPr/>
          <a:lstStyle/>
          <a:p>
            <a:fld id="{0BDA3455-E585-46A8-AF44-DB2A26F26ABB}" type="slidenum">
              <a:rPr lang="en-US" altLang="en-US" smtClean="0"/>
              <a:pPr/>
              <a:t>7</a:t>
            </a:fld>
            <a:endParaRPr lang="en-US" altLang="en-US" smtClean="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r>
              <a:rPr lang="en-US" altLang="en-US" dirty="0" smtClean="0"/>
              <a:t>Indeed, there are several ways to effectively achieve control of confounding.  One of the main reasons to draw this causal diagram is that it reminds us of the ways to prevent or manage confounding.  Virtually all the methods I am going to describe for managing confounding work by </a:t>
            </a:r>
            <a:r>
              <a:rPr lang="en-US" altLang="en-US" dirty="0" smtClean="0"/>
              <a:t>blocking</a:t>
            </a:r>
            <a:r>
              <a:rPr lang="en-US" altLang="en-US" baseline="0" dirty="0" smtClean="0"/>
              <a:t> </a:t>
            </a:r>
            <a:r>
              <a:rPr lang="en-US" altLang="en-US" dirty="0" smtClean="0"/>
              <a:t>one </a:t>
            </a:r>
            <a:r>
              <a:rPr lang="en-US" altLang="en-US" dirty="0" smtClean="0"/>
              <a:t>of the two </a:t>
            </a:r>
            <a:r>
              <a:rPr lang="en-US" altLang="en-US" dirty="0" smtClean="0"/>
              <a:t>paths.</a:t>
            </a:r>
            <a:r>
              <a:rPr lang="en-US" altLang="en-US" baseline="0" dirty="0" smtClean="0"/>
              <a:t>  </a:t>
            </a:r>
            <a:r>
              <a:rPr lang="en-US" altLang="en-US" dirty="0" smtClean="0"/>
              <a:t>These methods to manage confounding either block or interrupt the association between the confounder and the exposure or the association between the confounder and the disease.  Or, the method could block both edges.  </a:t>
            </a:r>
          </a:p>
          <a:p>
            <a:endParaRPr lang="en-US" altLang="en-US" dirty="0" smtClean="0"/>
          </a:p>
          <a:p>
            <a:r>
              <a:rPr lang="en-US" altLang="en-US" dirty="0" smtClean="0"/>
              <a:t>One note:  these two red lines that we will use to show a blocked path is not the conventional depiction of closure but we will use it in class for emphasis and illustration.  Conventionally,  when a path is blocked, one or more edges (i.e.,</a:t>
            </a:r>
            <a:r>
              <a:rPr lang="en-US" altLang="en-US" baseline="0" dirty="0" smtClean="0"/>
              <a:t> the lines with arrowheads) </a:t>
            </a:r>
            <a:r>
              <a:rPr lang="en-US" altLang="en-US" dirty="0" smtClean="0"/>
              <a:t>simply just go away.</a:t>
            </a:r>
          </a:p>
          <a:p>
            <a:endParaRPr lang="en-US" altLang="en-US" dirty="0" smtClean="0"/>
          </a:p>
          <a:p>
            <a:endParaRPr lang="en-US" altLang="en-US" dirty="0" smtClean="0"/>
          </a:p>
        </p:txBody>
      </p:sp>
    </p:spTree>
    <p:extLst>
      <p:ext uri="{BB962C8B-B14F-4D97-AF65-F5344CB8AC3E}">
        <p14:creationId xmlns:p14="http://schemas.microsoft.com/office/powerpoint/2010/main" val="132837728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Rectangle 5"/>
          <p:cNvSpPr>
            <a:spLocks noGrp="1" noChangeArrowheads="1"/>
          </p:cNvSpPr>
          <p:nvPr>
            <p:ph type="sldNum" sz="quarter" idx="5"/>
          </p:nvPr>
        </p:nvSpPr>
        <p:spPr>
          <a:noFill/>
        </p:spPr>
        <p:txBody>
          <a:bodyPr/>
          <a:lstStyle/>
          <a:p>
            <a:fld id="{502F3ADE-4641-4588-815A-F4BB37F956DB}" type="slidenum">
              <a:rPr lang="en-US" altLang="en-US" smtClean="0"/>
              <a:pPr/>
              <a:t>70</a:t>
            </a:fld>
            <a:endParaRPr lang="en-US" altLang="en-US" smtClean="0"/>
          </a:p>
        </p:txBody>
      </p:sp>
      <p:sp>
        <p:nvSpPr>
          <p:cNvPr id="194562" name="Rectangle 2"/>
          <p:cNvSpPr>
            <a:spLocks noGrp="1" noRot="1" noChangeAspect="1" noChangeArrowheads="1" noTextEdit="1"/>
          </p:cNvSpPr>
          <p:nvPr>
            <p:ph type="sldImg"/>
          </p:nvPr>
        </p:nvSpPr>
        <p:spPr>
          <a:xfrm>
            <a:off x="2205038" y="704850"/>
            <a:ext cx="2603500" cy="3471863"/>
          </a:xfrm>
          <a:ln/>
        </p:spPr>
      </p:sp>
      <p:sp>
        <p:nvSpPr>
          <p:cNvPr id="194563" name="Rectangle 3"/>
          <p:cNvSpPr>
            <a:spLocks noGrp="1" noChangeArrowheads="1"/>
          </p:cNvSpPr>
          <p:nvPr>
            <p:ph type="body" idx="1"/>
          </p:nvPr>
        </p:nvSpPr>
        <p:spPr>
          <a:xfrm>
            <a:off x="401638" y="4421188"/>
            <a:ext cx="6321425" cy="4189412"/>
          </a:xfrm>
          <a:noFill/>
          <a:ln/>
        </p:spPr>
        <p:txBody>
          <a:bodyPr/>
          <a:lstStyle/>
          <a:p>
            <a:r>
              <a:rPr lang="en-US" altLang="en-US" dirty="0" smtClean="0"/>
              <a:t>Let’s go through several examples to get a feeling for when we should report, rather than ignore interaction. You’ll see that this </a:t>
            </a:r>
            <a:r>
              <a:rPr lang="en-US" altLang="en-US" dirty="0" smtClean="0"/>
              <a:t>is an </a:t>
            </a:r>
            <a:r>
              <a:rPr lang="en-US" altLang="en-US" dirty="0" smtClean="0"/>
              <a:t>art form and requires consideration of both substantive and statistical significance.  </a:t>
            </a:r>
          </a:p>
          <a:p>
            <a:endParaRPr lang="en-US" altLang="en-US" dirty="0" smtClean="0"/>
          </a:p>
          <a:p>
            <a:r>
              <a:rPr lang="en-US" altLang="en-US" dirty="0" smtClean="0"/>
              <a:t>Let’s say we are looking at the association between a given exposure and a given disease and we have to then look at the effect of a potential effect modifier that has two levels: present and absent.  We are working on the multiplicative scale.  In these two columns you see the stratum-specific measures of association, in this example we are using risk ratios.  In this column is the p value for the test of homogeneity (or heterogeneity),  and here is our recommendation in terms of whether to declare or ignore interaction.</a:t>
            </a:r>
          </a:p>
          <a:p>
            <a:endParaRPr lang="en-US" altLang="en-US" dirty="0" smtClean="0"/>
          </a:p>
          <a:p>
            <a:r>
              <a:rPr lang="en-US" altLang="en-US" dirty="0" smtClean="0"/>
              <a:t>If the two strata give results of 2.3 and 2.6 and a p-value for the test of heterogeneity of 0.45, what should we do with it?  We should ignore this difference and not report the presence of interaction.  What if the p value is 0.001, this is an example of where we should still ignore it because this difference really is pretty small from a clinical or biologic perspective -- not substantively meaningful.  What if we got 2.0 in one stratum and 20 in another and a p value of 0.001.  Here, this is worth reporting.  However, if we saw a difference of 2 and 20 and a p value of 0.1, we still might want to report or show this interaction rather than ignoring it.  As the p value gets higher, I would be less and less interested in reporting and more and more interested in just lumping the stratum together.  How about a difference between 3 and 4.5?  This is not that big a difference in clinical or biological terms. Hence I would probably ignore it if the p value was 0.3 and be on the fence about it even if the p value was very small.  Finally, how about in the presence of what appears to be qualitative interaction.  I would have a lower threshold to report it, perhaps even up to a p value of 0.15.  Again, the p value does not have any different meaning here than in other contexts and I am not saying that a p of 0.2 is statistically significant.  I am just stating that it is reasonable to report stratum specific differences of large magnitude, even if the p value is up to 0.15.  Such a report still requires dedicated confirmation in other studies, hopefully with adequate statistical power.</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426031575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09" name="Rectangle 5"/>
          <p:cNvSpPr>
            <a:spLocks noGrp="1" noChangeArrowheads="1"/>
          </p:cNvSpPr>
          <p:nvPr>
            <p:ph type="sldNum" sz="quarter" idx="5"/>
          </p:nvPr>
        </p:nvSpPr>
        <p:spPr>
          <a:noFill/>
        </p:spPr>
        <p:txBody>
          <a:bodyPr/>
          <a:lstStyle/>
          <a:p>
            <a:fld id="{7BE89914-DAFC-4F71-B0DD-CC680E0BA768}" type="slidenum">
              <a:rPr lang="en-US" altLang="en-US" smtClean="0"/>
              <a:pPr/>
              <a:t>71</a:t>
            </a:fld>
            <a:endParaRPr lang="en-US" altLang="en-US" smtClean="0"/>
          </a:p>
        </p:txBody>
      </p:sp>
      <p:sp>
        <p:nvSpPr>
          <p:cNvPr id="196610" name="Rectangle 1026"/>
          <p:cNvSpPr>
            <a:spLocks noGrp="1" noRot="1" noChangeAspect="1" noChangeArrowheads="1" noTextEdit="1"/>
          </p:cNvSpPr>
          <p:nvPr>
            <p:ph type="sldImg"/>
          </p:nvPr>
        </p:nvSpPr>
        <p:spPr>
          <a:ln/>
        </p:spPr>
      </p:sp>
      <p:sp>
        <p:nvSpPr>
          <p:cNvPr id="196611" name="Rectangle 1027"/>
          <p:cNvSpPr>
            <a:spLocks noGrp="1" noChangeArrowheads="1"/>
          </p:cNvSpPr>
          <p:nvPr>
            <p:ph type="body" idx="1"/>
          </p:nvPr>
        </p:nvSpPr>
        <p:spPr>
          <a:noFill/>
          <a:ln/>
        </p:spPr>
        <p:txBody>
          <a:bodyPr/>
          <a:lstStyle/>
          <a:p>
            <a:r>
              <a:rPr lang="en-US" altLang="en-US" dirty="0" smtClean="0"/>
              <a:t>In summary, how did we get to where we are? Recall, it was in an attempt to prevent confounding of an association between an exposure and a given disease by some third variable that we initially performed stratification.  When we did this, we saw in one of our earliest examples that the measure of associations in the different strata were very different.  We termed this the concept of statistical interaction or effect-measure modification.  </a:t>
            </a:r>
          </a:p>
          <a:p>
            <a:endParaRPr lang="en-US" altLang="en-US" dirty="0" smtClean="0"/>
          </a:p>
          <a:p>
            <a:r>
              <a:rPr lang="en-US" altLang="en-US" dirty="0" smtClean="0"/>
              <a:t>Sometimes there is a lot of confusion about the differences between confounding and interaction but there really need not be. </a:t>
            </a:r>
          </a:p>
          <a:p>
            <a:endParaRPr lang="en-US" altLang="en-US" dirty="0" smtClean="0"/>
          </a:p>
          <a:p>
            <a:r>
              <a:rPr lang="en-US" altLang="en-US" dirty="0" smtClean="0"/>
              <a:t>How do confounding and interaction differ?</a:t>
            </a:r>
          </a:p>
          <a:p>
            <a:endParaRPr lang="en-US" altLang="en-US" dirty="0" smtClean="0"/>
          </a:p>
          <a:p>
            <a:r>
              <a:rPr lang="en-US" altLang="en-US" dirty="0" smtClean="0"/>
              <a:t>Confounding is a backdoor or non-causal path that we want to preclude when looking at the causal association between our exposure in question and the disease under study.  Interaction, however, when present, is a more detailed description of the biological or behavioral system under study.  It is not extraneous but rather a richer description of the system.  When </a:t>
            </a:r>
            <a:r>
              <a:rPr lang="en-US" altLang="en-US" dirty="0" smtClean="0"/>
              <a:t>we</a:t>
            </a:r>
            <a:r>
              <a:rPr lang="en-US" altLang="en-US" baseline="0" dirty="0" smtClean="0"/>
              <a:t> have good enough evidence to suggest that it is real</a:t>
            </a:r>
            <a:r>
              <a:rPr lang="en-US" altLang="en-US" dirty="0" smtClean="0"/>
              <a:t>, interaction</a:t>
            </a:r>
            <a:r>
              <a:rPr lang="en-US" altLang="en-US" baseline="0" dirty="0" smtClean="0"/>
              <a:t> </a:t>
            </a:r>
            <a:r>
              <a:rPr lang="en-US" altLang="en-US" dirty="0" smtClean="0"/>
              <a:t>is </a:t>
            </a:r>
            <a:r>
              <a:rPr lang="en-US" altLang="en-US" dirty="0" smtClean="0"/>
              <a:t>not a bias we are seeking to eliminate but rather a new finding we should report.  </a:t>
            </a:r>
          </a:p>
          <a:p>
            <a:endParaRPr lang="en-US" altLang="en-US" dirty="0" smtClean="0"/>
          </a:p>
          <a:p>
            <a:r>
              <a:rPr lang="en-US" altLang="en-US" dirty="0" smtClean="0"/>
              <a:t>Next week, we will get back to discussing stratification.  </a:t>
            </a:r>
          </a:p>
          <a:p>
            <a:endParaRPr lang="en-US" altLang="en-US" dirty="0" smtClean="0"/>
          </a:p>
          <a:p>
            <a:endParaRPr lang="en-US" altLang="en-US" dirty="0" smtClean="0"/>
          </a:p>
        </p:txBody>
      </p:sp>
    </p:spTree>
    <p:extLst>
      <p:ext uri="{BB962C8B-B14F-4D97-AF65-F5344CB8AC3E}">
        <p14:creationId xmlns:p14="http://schemas.microsoft.com/office/powerpoint/2010/main" val="210221803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Rectangle 5"/>
          <p:cNvSpPr>
            <a:spLocks noGrp="1" noChangeArrowheads="1"/>
          </p:cNvSpPr>
          <p:nvPr>
            <p:ph type="sldNum" sz="quarter" idx="5"/>
          </p:nvPr>
        </p:nvSpPr>
        <p:spPr>
          <a:noFill/>
        </p:spPr>
        <p:txBody>
          <a:bodyPr/>
          <a:lstStyle/>
          <a:p>
            <a:fld id="{D20E90F9-EE37-42A2-A1EC-D4E4898844EB}" type="slidenum">
              <a:rPr lang="en-US" altLang="en-US" smtClean="0"/>
              <a:pPr/>
              <a:t>73</a:t>
            </a:fld>
            <a:endParaRPr lang="en-US" altLang="en-US" smtClean="0"/>
          </a:p>
        </p:txBody>
      </p:sp>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a:noFill/>
          <a:ln/>
        </p:spPr>
        <p:txBody>
          <a:bodyPr/>
          <a:lstStyle/>
          <a:p>
            <a:r>
              <a:rPr lang="en-US" altLang="en-US" dirty="0" smtClean="0"/>
              <a:t>As a review, last week we first gave an intuitive understanding of how confounding occurs.  </a:t>
            </a:r>
          </a:p>
          <a:p>
            <a:endParaRPr lang="en-US" altLang="en-US" dirty="0" smtClean="0"/>
          </a:p>
          <a:p>
            <a:r>
              <a:rPr lang="en-US" altLang="en-US" dirty="0" smtClean="0"/>
              <a:t>We then introduced DAGs, which provide a definitive and visual explanation of confounding.  Interestingly, they also demonstrate selection bias.  </a:t>
            </a:r>
          </a:p>
          <a:p>
            <a:endParaRPr lang="en-US" altLang="en-US" dirty="0" smtClean="0"/>
          </a:p>
          <a:p>
            <a:r>
              <a:rPr lang="en-US" altLang="en-US" dirty="0" smtClean="0"/>
              <a:t>Ultimately, we saw, via DAGs  the different things that any statistical association in your data might represent.  Any statistical </a:t>
            </a:r>
            <a:r>
              <a:rPr lang="en-US" altLang="en-US" dirty="0" smtClean="0"/>
              <a:t>(numerical) association in your</a:t>
            </a:r>
            <a:r>
              <a:rPr lang="en-US" altLang="en-US" baseline="0" dirty="0" smtClean="0"/>
              <a:t> data </a:t>
            </a:r>
            <a:r>
              <a:rPr lang="en-US" altLang="en-US" dirty="0" smtClean="0"/>
              <a:t>might </a:t>
            </a:r>
            <a:r>
              <a:rPr lang="en-US" altLang="en-US" dirty="0" smtClean="0"/>
              <a:t>be due to confounding, conditioning on a collider (</a:t>
            </a:r>
            <a:r>
              <a:rPr lang="en-US" altLang="en-US" dirty="0" err="1" smtClean="0"/>
              <a:t>i.e</a:t>
            </a:r>
            <a:r>
              <a:rPr lang="en-US" altLang="en-US" dirty="0" smtClean="0"/>
              <a:t>, selection bias), reverse causality, or truth (causal effect).  </a:t>
            </a:r>
            <a:r>
              <a:rPr lang="en-US" altLang="en-US" dirty="0" smtClean="0"/>
              <a:t>Of course,</a:t>
            </a:r>
            <a:r>
              <a:rPr lang="en-US" altLang="en-US" baseline="0" dirty="0" smtClean="0"/>
              <a:t> it may also be due to chance but DAGs don’t encode chance, they just encode so-called structural issues (i.e., bias). </a:t>
            </a:r>
            <a:endParaRPr lang="en-US" altLang="en-US" dirty="0" smtClean="0"/>
          </a:p>
        </p:txBody>
      </p:sp>
    </p:spTree>
    <p:extLst>
      <p:ext uri="{BB962C8B-B14F-4D97-AF65-F5344CB8AC3E}">
        <p14:creationId xmlns:p14="http://schemas.microsoft.com/office/powerpoint/2010/main" val="295379412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Rectangle 5"/>
          <p:cNvSpPr>
            <a:spLocks noGrp="1" noChangeArrowheads="1"/>
          </p:cNvSpPr>
          <p:nvPr>
            <p:ph type="sldNum" sz="quarter" idx="5"/>
          </p:nvPr>
        </p:nvSpPr>
        <p:spPr>
          <a:noFill/>
        </p:spPr>
        <p:txBody>
          <a:bodyPr/>
          <a:lstStyle/>
          <a:p>
            <a:fld id="{81759E4D-5E0B-47C2-A382-56BB883668C4}" type="slidenum">
              <a:rPr lang="en-US" altLang="en-US" smtClean="0"/>
              <a:pPr/>
              <a:t>74</a:t>
            </a:fld>
            <a:endParaRPr lang="en-US" altLang="en-US" smtClean="0"/>
          </a:p>
        </p:txBody>
      </p:sp>
      <p:sp>
        <p:nvSpPr>
          <p:cNvPr id="225282" name="Rectangle 2"/>
          <p:cNvSpPr>
            <a:spLocks noGrp="1" noRot="1" noChangeAspect="1" noChangeArrowheads="1" noTextEdit="1"/>
          </p:cNvSpPr>
          <p:nvPr>
            <p:ph type="sldImg"/>
          </p:nvPr>
        </p:nvSpPr>
        <p:spPr>
          <a:ln/>
        </p:spPr>
      </p:sp>
      <p:sp>
        <p:nvSpPr>
          <p:cNvPr id="225283" name="Rectangle 3"/>
          <p:cNvSpPr>
            <a:spLocks noGrp="1" noChangeArrowheads="1"/>
          </p:cNvSpPr>
          <p:nvPr>
            <p:ph type="body" idx="1"/>
          </p:nvPr>
        </p:nvSpPr>
        <p:spPr>
          <a:noFill/>
          <a:ln/>
        </p:spPr>
        <p:txBody>
          <a:bodyPr/>
          <a:lstStyle/>
          <a:p>
            <a:r>
              <a:rPr lang="en-US" altLang="en-US" dirty="0" smtClean="0"/>
              <a:t>A few highlights from last week</a:t>
            </a:r>
            <a:r>
              <a:rPr lang="en-US" altLang="en-US" baseline="0" dirty="0" smtClean="0"/>
              <a:t> regarding how </a:t>
            </a:r>
            <a:r>
              <a:rPr lang="en-US" altLang="en-US" dirty="0" smtClean="0"/>
              <a:t>DAGs </a:t>
            </a:r>
            <a:r>
              <a:rPr lang="en-US" altLang="en-US" dirty="0" smtClean="0"/>
              <a:t>provide valuable lessons </a:t>
            </a:r>
            <a:r>
              <a:rPr lang="en-US" altLang="en-US" dirty="0" smtClean="0"/>
              <a:t>for the management </a:t>
            </a:r>
            <a:r>
              <a:rPr lang="en-US" altLang="en-US" dirty="0" smtClean="0"/>
              <a:t>of </a:t>
            </a:r>
            <a:r>
              <a:rPr lang="en-US" altLang="en-US" dirty="0" smtClean="0"/>
              <a:t>confounding:</a:t>
            </a:r>
            <a:endParaRPr lang="en-US" altLang="en-US" dirty="0" smtClean="0"/>
          </a:p>
          <a:p>
            <a:endParaRPr lang="en-US" altLang="en-US" dirty="0" smtClean="0"/>
          </a:p>
          <a:p>
            <a:r>
              <a:rPr lang="en-US" altLang="en-US" dirty="0" smtClean="0"/>
              <a:t>Adjustment for any non-collider on a confounding </a:t>
            </a:r>
            <a:r>
              <a:rPr lang="en-US" altLang="en-US" dirty="0" smtClean="0"/>
              <a:t>(backdoor) path </a:t>
            </a:r>
            <a:r>
              <a:rPr lang="en-US" altLang="en-US" dirty="0" smtClean="0"/>
              <a:t>will close the path and block confounding.</a:t>
            </a:r>
          </a:p>
          <a:p>
            <a:endParaRPr lang="en-US" altLang="en-US" dirty="0" smtClean="0"/>
          </a:p>
          <a:p>
            <a:r>
              <a:rPr lang="en-US" altLang="en-US" dirty="0" smtClean="0"/>
              <a:t>Avoid </a:t>
            </a:r>
            <a:r>
              <a:rPr lang="en-US" altLang="en-US" dirty="0" smtClean="0"/>
              <a:t>controlling for </a:t>
            </a:r>
            <a:r>
              <a:rPr lang="en-US" altLang="en-US" dirty="0" smtClean="0"/>
              <a:t>colliders,</a:t>
            </a:r>
            <a:r>
              <a:rPr lang="en-US" altLang="en-US" baseline="0" dirty="0" smtClean="0"/>
              <a:t> although note that anything other than random sampling of the general population is equivalent to conditioning upon (controlling for) a selection node.</a:t>
            </a:r>
            <a:endParaRPr lang="en-US" altLang="en-US" dirty="0" smtClean="0"/>
          </a:p>
          <a:p>
            <a:endParaRPr lang="en-US" altLang="en-US" dirty="0" smtClean="0"/>
          </a:p>
          <a:p>
            <a:r>
              <a:rPr lang="en-US" altLang="en-US" dirty="0" smtClean="0"/>
              <a:t>It is important to distinguish confounding from nuisance indirect causal paths.  While it is </a:t>
            </a:r>
            <a:r>
              <a:rPr lang="en-US" altLang="en-US" dirty="0" smtClean="0"/>
              <a:t>often</a:t>
            </a:r>
            <a:r>
              <a:rPr lang="en-US" altLang="en-US" baseline="0" dirty="0" smtClean="0"/>
              <a:t> necessary </a:t>
            </a:r>
            <a:r>
              <a:rPr lang="en-US" altLang="en-US" dirty="0" smtClean="0"/>
              <a:t>to </a:t>
            </a:r>
            <a:r>
              <a:rPr lang="en-US" altLang="en-US" dirty="0" smtClean="0"/>
              <a:t>adjust for factors that are mediating indirect causal paths to estimate the direct effects, we need to be aware of what we are doing because doing so brings up special issues in direct effect estimation.  These special issues involve the potential for inducing collider bias if there is a common cause of the mediator in question and the outcome.  </a:t>
            </a:r>
          </a:p>
          <a:p>
            <a:endParaRPr lang="en-US" altLang="en-US" dirty="0" smtClean="0"/>
          </a:p>
          <a:p>
            <a:r>
              <a:rPr lang="en-US" altLang="en-US" dirty="0" smtClean="0"/>
              <a:t>Adjust only for factors that have a priori probability of confounding as evidenced by being on your DAG.  Avoid accepting chance as explanation for apparent confounding by not adjusting for things not on your DAG.</a:t>
            </a:r>
          </a:p>
          <a:p>
            <a:endParaRPr lang="en-US" altLang="en-US" dirty="0" smtClean="0"/>
          </a:p>
          <a:p>
            <a:r>
              <a:rPr lang="en-US" altLang="en-US" dirty="0" smtClean="0"/>
              <a:t>Importantly, DAGs focus attention on what else you might need to know to evaluate causality for a particular exposure.  Specifically, if how you draw the DAG (meaning what you decide to </a:t>
            </a:r>
            <a:r>
              <a:rPr lang="en-US" altLang="en-US" dirty="0" smtClean="0"/>
              <a:t>put as additional nodes outside of exposure and outcome) </a:t>
            </a:r>
            <a:r>
              <a:rPr lang="en-US" altLang="en-US" dirty="0" smtClean="0"/>
              <a:t>influences your final answer for a particular exposure – disease relationship, that means you need to figure out which DAG is correct.  You can start off studying one relationship, but you </a:t>
            </a:r>
            <a:r>
              <a:rPr lang="en-US" altLang="en-US" dirty="0" smtClean="0"/>
              <a:t>might find </a:t>
            </a:r>
            <a:r>
              <a:rPr lang="en-US" altLang="en-US" dirty="0" smtClean="0"/>
              <a:t>out that really need to know more about the surrounding system.  </a:t>
            </a:r>
          </a:p>
          <a:p>
            <a:endParaRPr lang="en-US" altLang="en-US" dirty="0" smtClean="0"/>
          </a:p>
          <a:p>
            <a:r>
              <a:rPr lang="en-US" altLang="en-US" dirty="0" smtClean="0"/>
              <a:t>Finally, and this is an esoteric point, DAG’s help with non-collapsibility issues.  Recall earlier that we discussed the non-collapsibility of the odds ratio.   Non-collapsibility of the odds ratio means even when confounding is not present, stratum-specific OR’s will numerically differ than crude OR when outcome is common.  This would typically lead you to accept the stratum-specific estimates if you let the data tell you what confounding is.  DAGs will decrease the chances of this happening because they force you to adjust only for factors that you have substantive evidence for their acting as confounders.</a:t>
            </a:r>
          </a:p>
          <a:p>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410311486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Rectangle 5"/>
          <p:cNvSpPr>
            <a:spLocks noGrp="1" noChangeArrowheads="1"/>
          </p:cNvSpPr>
          <p:nvPr>
            <p:ph type="sldNum" sz="quarter" idx="5"/>
          </p:nvPr>
        </p:nvSpPr>
        <p:spPr>
          <a:noFill/>
        </p:spPr>
        <p:txBody>
          <a:bodyPr/>
          <a:lstStyle/>
          <a:p>
            <a:fld id="{7EEC28F0-89CB-4402-A439-B1C7AFC9309F}" type="slidenum">
              <a:rPr lang="en-US" altLang="en-US" smtClean="0"/>
              <a:pPr/>
              <a:t>75</a:t>
            </a:fld>
            <a:endParaRPr lang="en-US" altLang="en-US" smtClean="0"/>
          </a:p>
        </p:txBody>
      </p:sp>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a:noFill/>
          <a:ln/>
        </p:spPr>
        <p:txBody>
          <a:bodyPr/>
          <a:lstStyle/>
          <a:p>
            <a:pPr>
              <a:lnSpc>
                <a:spcPct val="90000"/>
              </a:lnSpc>
            </a:pPr>
            <a:r>
              <a:rPr lang="en-US" altLang="en-US" dirty="0" smtClean="0"/>
              <a:t>Some students have commented </a:t>
            </a:r>
            <a:r>
              <a:rPr lang="en-US" altLang="en-US" dirty="0" smtClean="0"/>
              <a:t>that </a:t>
            </a:r>
            <a:r>
              <a:rPr lang="en-US" altLang="en-US" dirty="0" smtClean="0"/>
              <a:t>the last several weeks of exploring bias have been hard.  </a:t>
            </a:r>
            <a:r>
              <a:rPr lang="en-US" altLang="en-US" dirty="0" smtClean="0"/>
              <a:t>One explanation is </a:t>
            </a:r>
            <a:r>
              <a:rPr lang="en-US" altLang="en-US" dirty="0" smtClean="0"/>
              <a:t>that when evaluating bias, most of the action or thinking is done outside of the </a:t>
            </a:r>
            <a:r>
              <a:rPr lang="en-US" altLang="en-US" dirty="0" smtClean="0"/>
              <a:t>readily </a:t>
            </a:r>
            <a:r>
              <a:rPr lang="en-US" altLang="en-US" dirty="0" smtClean="0"/>
              <a:t>observable data.  Let’s think it through.  In selection bias, we have think about the people NOT in the dataset.  Why did some people decide not to </a:t>
            </a:r>
            <a:r>
              <a:rPr lang="en-US" altLang="en-US" dirty="0" smtClean="0"/>
              <a:t>participate in the first place?  </a:t>
            </a:r>
            <a:r>
              <a:rPr lang="en-US" altLang="en-US" dirty="0" smtClean="0"/>
              <a:t>Or, why did some people drop out? </a:t>
            </a:r>
          </a:p>
          <a:p>
            <a:pPr>
              <a:lnSpc>
                <a:spcPct val="90000"/>
              </a:lnSpc>
            </a:pPr>
            <a:endParaRPr lang="en-US" altLang="en-US" dirty="0" smtClean="0"/>
          </a:p>
          <a:p>
            <a:pPr>
              <a:lnSpc>
                <a:spcPct val="90000"/>
              </a:lnSpc>
            </a:pPr>
            <a:r>
              <a:rPr lang="en-US" altLang="en-US" dirty="0" smtClean="0"/>
              <a:t>How about measurement bias?  Here, the questions are just how reproducible and valid are the data? Well, that is often hard to know because we typically have only one </a:t>
            </a:r>
            <a:r>
              <a:rPr lang="en-US" altLang="en-US" dirty="0" smtClean="0"/>
              <a:t>measurement, we may not have our own available gold standards, or they may not be gold standards all.</a:t>
            </a:r>
            <a:r>
              <a:rPr lang="en-US" altLang="en-US" baseline="0" dirty="0" smtClean="0"/>
              <a:t>  Hence, in </a:t>
            </a:r>
            <a:r>
              <a:rPr lang="en-US" altLang="en-US" dirty="0" smtClean="0"/>
              <a:t>any </a:t>
            </a:r>
            <a:r>
              <a:rPr lang="en-US" altLang="en-US" dirty="0" smtClean="0"/>
              <a:t>one study, we cannot tell how far our </a:t>
            </a:r>
            <a:r>
              <a:rPr lang="en-US" altLang="en-US" dirty="0" smtClean="0"/>
              <a:t>one measurement per subject is off from </a:t>
            </a:r>
            <a:r>
              <a:rPr lang="en-US" altLang="en-US" dirty="0" smtClean="0"/>
              <a:t>the truth.</a:t>
            </a:r>
          </a:p>
          <a:p>
            <a:pPr>
              <a:lnSpc>
                <a:spcPct val="90000"/>
              </a:lnSpc>
            </a:pPr>
            <a:endParaRPr lang="en-US" altLang="en-US" dirty="0" smtClean="0"/>
          </a:p>
          <a:p>
            <a:pPr>
              <a:lnSpc>
                <a:spcPct val="90000"/>
              </a:lnSpc>
            </a:pPr>
            <a:r>
              <a:rPr lang="en-US" altLang="en-US" dirty="0" smtClean="0"/>
              <a:t>How about confounding?  Well, the DAG approach puts a premium on exquisite understanding of </a:t>
            </a:r>
            <a:r>
              <a:rPr lang="en-US" altLang="en-US" dirty="0" smtClean="0"/>
              <a:t>the relationships </a:t>
            </a:r>
            <a:r>
              <a:rPr lang="en-US" altLang="en-US" dirty="0" smtClean="0"/>
              <a:t>outside of the </a:t>
            </a:r>
            <a:r>
              <a:rPr lang="en-US" altLang="en-US" dirty="0" smtClean="0"/>
              <a:t>exposure--disease </a:t>
            </a:r>
            <a:r>
              <a:rPr lang="en-US" altLang="en-US" dirty="0" smtClean="0"/>
              <a:t>you are studying directly.  To get the right answer in terms of managing confounding and avoiding colliders, one needs to understand all of the causal factors of your primary exposure and outcome. </a:t>
            </a:r>
            <a:r>
              <a:rPr lang="en-US" altLang="en-US" dirty="0" smtClean="0"/>
              <a:t> Sometimes </a:t>
            </a:r>
            <a:r>
              <a:rPr lang="en-US" altLang="en-US" dirty="0" smtClean="0"/>
              <a:t>these are simply not yet studied and you don’t have the data. </a:t>
            </a:r>
            <a:r>
              <a:rPr lang="en-US" altLang="en-US" dirty="0" smtClean="0"/>
              <a:t> In other words, the DAG needs to be correct. Even </a:t>
            </a:r>
            <a:r>
              <a:rPr lang="en-US" altLang="en-US" dirty="0" smtClean="0"/>
              <a:t>if we do have the </a:t>
            </a:r>
            <a:r>
              <a:rPr lang="en-US" altLang="en-US" dirty="0" smtClean="0"/>
              <a:t>data to investigate a particular relationship in the periphery</a:t>
            </a:r>
            <a:r>
              <a:rPr lang="en-US" altLang="en-US" baseline="0" dirty="0" smtClean="0"/>
              <a:t> of a DAG</a:t>
            </a:r>
            <a:r>
              <a:rPr lang="en-US" altLang="en-US" dirty="0" smtClean="0"/>
              <a:t>, </a:t>
            </a:r>
            <a:r>
              <a:rPr lang="en-US" altLang="en-US" dirty="0" smtClean="0"/>
              <a:t>the data from our single study is not as valuable as the collective body of literature to date on the subject.</a:t>
            </a:r>
          </a:p>
          <a:p>
            <a:pPr>
              <a:lnSpc>
                <a:spcPct val="90000"/>
              </a:lnSpc>
            </a:pPr>
            <a:endParaRPr lang="en-US" altLang="en-US" dirty="0" smtClean="0"/>
          </a:p>
          <a:p>
            <a:pPr>
              <a:lnSpc>
                <a:spcPct val="90000"/>
              </a:lnSpc>
            </a:pPr>
            <a:r>
              <a:rPr lang="en-US" altLang="en-US" dirty="0" smtClean="0"/>
              <a:t>In sum, the answers to these questions won’t </a:t>
            </a:r>
            <a:r>
              <a:rPr lang="en-US" altLang="en-US" dirty="0" smtClean="0"/>
              <a:t>typically</a:t>
            </a:r>
            <a:r>
              <a:rPr lang="en-US" altLang="en-US" baseline="0" dirty="0" smtClean="0"/>
              <a:t> </a:t>
            </a:r>
            <a:r>
              <a:rPr lang="en-US" altLang="en-US" dirty="0" smtClean="0"/>
              <a:t>be </a:t>
            </a:r>
            <a:r>
              <a:rPr lang="en-US" altLang="en-US" dirty="0" smtClean="0"/>
              <a:t>found in simply doing experiments/analyses and interpreting available </a:t>
            </a:r>
            <a:r>
              <a:rPr lang="en-US" altLang="en-US" dirty="0" smtClean="0"/>
              <a:t>data from  a single study, </a:t>
            </a:r>
            <a:r>
              <a:rPr lang="en-US" altLang="en-US" dirty="0" smtClean="0"/>
              <a:t>which is what we usually think of in science.  Instead, we need to be thinking outside the </a:t>
            </a:r>
            <a:r>
              <a:rPr lang="en-US" altLang="en-US" dirty="0" smtClean="0"/>
              <a:t>available data</a:t>
            </a:r>
            <a:r>
              <a:rPr lang="en-US" altLang="en-US" dirty="0" smtClean="0"/>
              <a:t>.  To do this, </a:t>
            </a:r>
            <a:r>
              <a:rPr lang="en-US" altLang="en-US" dirty="0" smtClean="0"/>
              <a:t>you </a:t>
            </a:r>
            <a:r>
              <a:rPr lang="en-US" altLang="en-US" dirty="0" smtClean="0"/>
              <a:t>need to be a deep subject matter expert </a:t>
            </a:r>
            <a:r>
              <a:rPr lang="en-US" altLang="en-US" dirty="0" smtClean="0"/>
              <a:t>in </a:t>
            </a:r>
            <a:r>
              <a:rPr lang="en-US" altLang="en-US" dirty="0" smtClean="0"/>
              <a:t>addition to a </a:t>
            </a:r>
            <a:r>
              <a:rPr lang="en-US" altLang="en-US" dirty="0" err="1" smtClean="0"/>
              <a:t>methodologic</a:t>
            </a:r>
            <a:r>
              <a:rPr lang="en-US" altLang="en-US" dirty="0" smtClean="0"/>
              <a:t> </a:t>
            </a:r>
            <a:r>
              <a:rPr lang="en-US" altLang="en-US" dirty="0" smtClean="0"/>
              <a:t>expert. </a:t>
            </a:r>
            <a:endParaRPr lang="en-US" altLang="en-US" dirty="0" smtClean="0"/>
          </a:p>
          <a:p>
            <a:pPr>
              <a:lnSpc>
                <a:spcPct val="90000"/>
              </a:lnSpc>
            </a:pPr>
            <a:endParaRPr lang="en-US" altLang="en-US" dirty="0" smtClean="0"/>
          </a:p>
          <a:p>
            <a:pPr>
              <a:lnSpc>
                <a:spcPct val="90000"/>
              </a:lnSpc>
            </a:pPr>
            <a:endParaRPr lang="en-US" altLang="en-US" dirty="0" smtClean="0"/>
          </a:p>
        </p:txBody>
      </p:sp>
    </p:spTree>
    <p:extLst>
      <p:ext uri="{BB962C8B-B14F-4D97-AF65-F5344CB8AC3E}">
        <p14:creationId xmlns:p14="http://schemas.microsoft.com/office/powerpoint/2010/main" val="172029093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Rectangle 5"/>
          <p:cNvSpPr>
            <a:spLocks noGrp="1" noChangeArrowheads="1"/>
          </p:cNvSpPr>
          <p:nvPr>
            <p:ph type="sldNum" sz="quarter" idx="5"/>
          </p:nvPr>
        </p:nvSpPr>
        <p:spPr>
          <a:noFill/>
        </p:spPr>
        <p:txBody>
          <a:bodyPr/>
          <a:lstStyle/>
          <a:p>
            <a:fld id="{4B04ADAC-DC19-4304-B6FD-0A9B130EDF90}" type="slidenum">
              <a:rPr lang="en-US" altLang="en-US" smtClean="0"/>
              <a:pPr/>
              <a:t>76</a:t>
            </a:fld>
            <a:endParaRPr lang="en-US" altLang="en-US" smtClean="0"/>
          </a:p>
        </p:txBody>
      </p:sp>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a:noFill/>
          <a:ln/>
        </p:spPr>
        <p:txBody>
          <a:bodyPr/>
          <a:lstStyle/>
          <a:p>
            <a:r>
              <a:rPr lang="en-US" altLang="en-US" dirty="0" smtClean="0"/>
              <a:t>We want to remind everyone of the discrepancies regarding what we are teaching in class and what the textbook presents for confounding.  First, the orientation of the diagrams that we use differs.  The text uses a vertical orientation of exposure situated above disease.  We will use a horizontal orientation that is read from left to right.  This is also the way most of the </a:t>
            </a:r>
            <a:r>
              <a:rPr lang="en-US" altLang="en-US" dirty="0" err="1" smtClean="0"/>
              <a:t>methodologic</a:t>
            </a:r>
            <a:r>
              <a:rPr lang="en-US" altLang="en-US" dirty="0" smtClean="0"/>
              <a:t> inventors also depict DAGs.  Second, the diagrams that the text uses are not formally DAGs.  Hence, you will see many ambiguous double-headed arrows, such as this example, where occupation is said to be a confounder in the relationship between male gender and malaria.  </a:t>
            </a:r>
          </a:p>
          <a:p>
            <a:endParaRPr lang="en-US" altLang="en-US" dirty="0" smtClean="0"/>
          </a:p>
          <a:p>
            <a:r>
              <a:rPr lang="en-US" altLang="en-US" dirty="0" smtClean="0"/>
              <a:t>In our more contemporary view on confounding, outdoor occupation is not a confounder, for it does not cause male gender to occur.  Instead, we view occupation as a mediator on a nuisance indirect causal pathway, one we are not primarily interested in studying.  Instead, we are interested in studying the direct effect of gender on malaria that is not mediated by occupation.  </a:t>
            </a:r>
          </a:p>
          <a:p>
            <a:endParaRPr lang="en-US" altLang="en-US" dirty="0" smtClean="0"/>
          </a:p>
          <a:p>
            <a:r>
              <a:rPr lang="en-US" altLang="en-US" dirty="0" smtClean="0"/>
              <a:t>You might say that the semantics do not matter because we need to contend with occupation in either case, no matter if you call it a confounder or mediating an extraneous causal pathway.  You need to control for it in any case.  While this is true, clearly distinguishing the two scenarios enables us to more clearly see the potential problems that occur when we seek to estimate direct effects. Recall last week how the presence of unknown confounders, </a:t>
            </a:r>
            <a:r>
              <a:rPr lang="en-US" altLang="en-US" dirty="0" smtClean="0"/>
              <a:t>U, </a:t>
            </a:r>
            <a:r>
              <a:rPr lang="en-US" altLang="en-US" dirty="0" smtClean="0"/>
              <a:t>in the DAG, can lead to collider bias, if you control for occupation in the lower scenario.    </a:t>
            </a:r>
          </a:p>
        </p:txBody>
      </p:sp>
    </p:spTree>
    <p:extLst>
      <p:ext uri="{BB962C8B-B14F-4D97-AF65-F5344CB8AC3E}">
        <p14:creationId xmlns:p14="http://schemas.microsoft.com/office/powerpoint/2010/main" val="124355190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Rectangle 5"/>
          <p:cNvSpPr>
            <a:spLocks noGrp="1" noChangeArrowheads="1"/>
          </p:cNvSpPr>
          <p:nvPr>
            <p:ph type="sldNum" sz="quarter" idx="5"/>
          </p:nvPr>
        </p:nvSpPr>
        <p:spPr>
          <a:noFill/>
        </p:spPr>
        <p:txBody>
          <a:bodyPr/>
          <a:lstStyle/>
          <a:p>
            <a:fld id="{8D603423-FBB8-4DCB-A240-39C6893855A3}" type="slidenum">
              <a:rPr lang="en-US" altLang="en-US" smtClean="0"/>
              <a:pPr/>
              <a:t>77</a:t>
            </a:fld>
            <a:endParaRPr lang="en-US" altLang="en-US" smtClean="0"/>
          </a:p>
        </p:txBody>
      </p:sp>
      <p:sp>
        <p:nvSpPr>
          <p:cNvPr id="203778" name="Rectangle 2"/>
          <p:cNvSpPr>
            <a:spLocks noGrp="1" noRot="1" noChangeAspect="1" noChangeArrowheads="1" noTextEdit="1"/>
          </p:cNvSpPr>
          <p:nvPr>
            <p:ph type="sldImg"/>
          </p:nvPr>
        </p:nvSpPr>
        <p:spPr>
          <a:ln/>
        </p:spPr>
      </p:sp>
      <p:sp>
        <p:nvSpPr>
          <p:cNvPr id="203779" name="Rectangle 3"/>
          <p:cNvSpPr>
            <a:spLocks noGrp="1" noChangeArrowheads="1"/>
          </p:cNvSpPr>
          <p:nvPr>
            <p:ph type="body" idx="1"/>
          </p:nvPr>
        </p:nvSpPr>
        <p:spPr>
          <a:noFill/>
          <a:ln/>
        </p:spPr>
        <p:txBody>
          <a:bodyPr/>
          <a:lstStyle/>
          <a:p>
            <a:r>
              <a:rPr lang="en-US" altLang="en-US" dirty="0" smtClean="0"/>
              <a:t>It is worth discussing the term “overmatching” because you will hear it a lot and it has a lot of different meanings.  Overmatching could refer to one of two possible manifestations of a mistake in matching.  The first manifests as a loss of precision and the second results in bias.  In case-control studies, matching on factors which are truly not confounders, as we discussed earlier, </a:t>
            </a:r>
            <a:r>
              <a:rPr lang="en-US" altLang="en-US" dirty="0" smtClean="0"/>
              <a:t>may result </a:t>
            </a:r>
            <a:r>
              <a:rPr lang="en-US" altLang="en-US" dirty="0" smtClean="0"/>
              <a:t>in larger standard errors compared to not matching.  This is particularly true for factors associated with exposure but not disease.  Another problem that leads to losses in precision is seen in both case-control or cohort studies, where matching on factors that are very strongly related to exposure results in </a:t>
            </a:r>
            <a:r>
              <a:rPr lang="en-US" altLang="en-US" dirty="0" err="1" smtClean="0"/>
              <a:t>collinearity</a:t>
            </a:r>
            <a:r>
              <a:rPr lang="en-US" altLang="en-US" dirty="0" smtClean="0"/>
              <a:t>, which results in blowing up standard errors and decreasing precision.  This is actually not a problem unique to matching; it can happen with stratification and regression techniques as well.</a:t>
            </a:r>
          </a:p>
          <a:p>
            <a:endParaRPr lang="en-US" altLang="en-US" dirty="0" smtClean="0"/>
          </a:p>
          <a:p>
            <a:r>
              <a:rPr lang="en-US" altLang="en-US" dirty="0" smtClean="0"/>
              <a:t>The second manifestation, bias, has also been covered earlier.  If you unwisely match on an intermediary factor or a collider you will cause bias.  This also can occur via stratification or regression.</a:t>
            </a:r>
          </a:p>
          <a:p>
            <a:endParaRPr lang="en-US" altLang="en-US" dirty="0" smtClean="0"/>
          </a:p>
          <a:p>
            <a:r>
              <a:rPr lang="en-US" altLang="en-US" dirty="0" smtClean="0"/>
              <a:t>One note: Contrary to popular belief, overmatching does not produce bias if factors closely related to the exposure are matched on.  This is an issue of </a:t>
            </a:r>
            <a:r>
              <a:rPr lang="en-US" altLang="en-US" dirty="0" err="1" smtClean="0"/>
              <a:t>collinearity</a:t>
            </a:r>
            <a:r>
              <a:rPr lang="en-US" altLang="en-US" dirty="0" smtClean="0"/>
              <a:t> and precision, not bias.</a:t>
            </a:r>
          </a:p>
        </p:txBody>
      </p:sp>
    </p:spTree>
    <p:extLst>
      <p:ext uri="{BB962C8B-B14F-4D97-AF65-F5344CB8AC3E}">
        <p14:creationId xmlns:p14="http://schemas.microsoft.com/office/powerpoint/2010/main" val="409744588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Rectangle 5"/>
          <p:cNvSpPr>
            <a:spLocks noGrp="1" noChangeArrowheads="1"/>
          </p:cNvSpPr>
          <p:nvPr>
            <p:ph type="sldNum" sz="quarter" idx="5"/>
          </p:nvPr>
        </p:nvSpPr>
        <p:spPr>
          <a:noFill/>
        </p:spPr>
        <p:txBody>
          <a:bodyPr/>
          <a:lstStyle/>
          <a:p>
            <a:fld id="{11497541-6C0D-4687-AD2F-CB4BDB82B926}" type="slidenum">
              <a:rPr lang="en-US" altLang="en-US" smtClean="0"/>
              <a:pPr/>
              <a:t>78</a:t>
            </a:fld>
            <a:endParaRPr lang="en-US" altLang="en-US" smtClean="0"/>
          </a:p>
        </p:txBody>
      </p:sp>
      <p:sp>
        <p:nvSpPr>
          <p:cNvPr id="205826" name="Rectangle 2"/>
          <p:cNvSpPr>
            <a:spLocks noGrp="1" noRot="1" noChangeAspect="1" noChangeArrowheads="1" noTextEdit="1"/>
          </p:cNvSpPr>
          <p:nvPr>
            <p:ph type="sldImg"/>
          </p:nvPr>
        </p:nvSpPr>
        <p:spPr>
          <a:xfrm>
            <a:off x="2198688" y="696913"/>
            <a:ext cx="2613025" cy="3486150"/>
          </a:xfrm>
          <a:ln/>
        </p:spPr>
      </p:sp>
      <p:sp>
        <p:nvSpPr>
          <p:cNvPr id="205827" name="Rectangle 3"/>
          <p:cNvSpPr>
            <a:spLocks noGrp="1" noChangeArrowheads="1"/>
          </p:cNvSpPr>
          <p:nvPr>
            <p:ph type="body" idx="1"/>
          </p:nvPr>
        </p:nvSpPr>
        <p:spPr>
          <a:xfrm>
            <a:off x="935038" y="4414838"/>
            <a:ext cx="5140325" cy="4184650"/>
          </a:xfrm>
          <a:noFill/>
          <a:ln/>
        </p:spPr>
        <p:txBody>
          <a:bodyPr/>
          <a:lstStyle/>
          <a:p>
            <a:r>
              <a:rPr lang="en-US" altLang="en-US" dirty="0" smtClean="0"/>
              <a:t>Variable </a:t>
            </a:r>
            <a:r>
              <a:rPr lang="en-US" altLang="en-US" dirty="0" smtClean="0"/>
              <a:t>A </a:t>
            </a:r>
            <a:r>
              <a:rPr lang="en-US" altLang="en-US" dirty="0" smtClean="0"/>
              <a:t>is</a:t>
            </a:r>
            <a:r>
              <a:rPr lang="en-US" altLang="en-US" baseline="0" dirty="0" smtClean="0"/>
              <a:t> referred to as an instrumental variable or “instrument”.</a:t>
            </a:r>
            <a:endParaRPr lang="en-US" altLang="en-US" dirty="0" smtClean="0"/>
          </a:p>
        </p:txBody>
      </p:sp>
    </p:spTree>
    <p:extLst>
      <p:ext uri="{BB962C8B-B14F-4D97-AF65-F5344CB8AC3E}">
        <p14:creationId xmlns:p14="http://schemas.microsoft.com/office/powerpoint/2010/main" val="3527917925"/>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Rectangle 5"/>
          <p:cNvSpPr txBox="1">
            <a:spLocks noGrp="1" noChangeArrowheads="1"/>
          </p:cNvSpPr>
          <p:nvPr/>
        </p:nvSpPr>
        <p:spPr bwMode="auto">
          <a:xfrm>
            <a:off x="3971925" y="8829675"/>
            <a:ext cx="3038475" cy="468313"/>
          </a:xfrm>
          <a:prstGeom prst="rect">
            <a:avLst/>
          </a:prstGeom>
          <a:noFill/>
          <a:ln w="9525">
            <a:noFill/>
            <a:miter lim="800000"/>
            <a:headEnd/>
            <a:tailEnd/>
          </a:ln>
        </p:spPr>
        <p:txBody>
          <a:bodyPr lIns="19065" tIns="0" rIns="19065" bIns="0" anchor="b"/>
          <a:lstStyle/>
          <a:p>
            <a:pPr algn="r" defTabSz="952500" eaLnBrk="0" hangingPunct="0"/>
            <a:fld id="{B1F54981-D8A5-4C0D-9D2D-00525D2898FB}" type="slidenum">
              <a:rPr lang="en-US" altLang="en-US" sz="1000" i="1">
                <a:latin typeface="Times New Roman" pitchFamily="18" charset="0"/>
              </a:rPr>
              <a:pPr algn="r" defTabSz="952500" eaLnBrk="0" hangingPunct="0"/>
              <a:t>79</a:t>
            </a:fld>
            <a:endParaRPr lang="en-US" altLang="en-US" sz="1000" i="1">
              <a:latin typeface="Times New Roman" pitchFamily="18" charset="0"/>
            </a:endParaRPr>
          </a:p>
        </p:txBody>
      </p:sp>
      <p:sp>
        <p:nvSpPr>
          <p:cNvPr id="209922" name="Rectangle 2"/>
          <p:cNvSpPr>
            <a:spLocks noGrp="1" noRot="1" noChangeAspect="1" noChangeArrowheads="1" noTextEdit="1"/>
          </p:cNvSpPr>
          <p:nvPr>
            <p:ph type="sldImg"/>
          </p:nvPr>
        </p:nvSpPr>
        <p:spPr>
          <a:xfrm>
            <a:off x="2198688" y="696913"/>
            <a:ext cx="2613025" cy="3486150"/>
          </a:xfrm>
          <a:ln/>
        </p:spPr>
      </p:sp>
      <p:sp>
        <p:nvSpPr>
          <p:cNvPr id="209923" name="Rectangle 3"/>
          <p:cNvSpPr>
            <a:spLocks noGrp="1" noChangeArrowheads="1"/>
          </p:cNvSpPr>
          <p:nvPr>
            <p:ph type="body" idx="1"/>
          </p:nvPr>
        </p:nvSpPr>
        <p:spPr>
          <a:xfrm>
            <a:off x="935038" y="4414838"/>
            <a:ext cx="5140325" cy="4184650"/>
          </a:xfrm>
          <a:noFill/>
          <a:ln/>
        </p:spPr>
        <p:txBody>
          <a:bodyPr/>
          <a:lstStyle/>
          <a:p>
            <a:r>
              <a:rPr lang="en-US" altLang="en-US" dirty="0" smtClean="0"/>
              <a:t>Here is our typical situation when we are looking at the association between E and D.  We have some known confounders, C1 and C2, that may or may not be easy to measure.  We also have some unmeasured confounders that we are worried about, shown here.   Is there any other way out of this mess other than </a:t>
            </a:r>
            <a:r>
              <a:rPr lang="en-US" altLang="en-US" dirty="0" smtClean="0"/>
              <a:t>randomization, which,</a:t>
            </a:r>
            <a:r>
              <a:rPr lang="en-US" altLang="en-US" baseline="0" dirty="0" smtClean="0"/>
              <a:t> as we know, is not always possible</a:t>
            </a:r>
            <a:r>
              <a:rPr lang="en-US" altLang="en-US" dirty="0" smtClean="0"/>
              <a:t>?</a:t>
            </a:r>
            <a:endParaRPr lang="en-US" altLang="en-US" dirty="0" smtClean="0"/>
          </a:p>
          <a:p>
            <a:endParaRPr lang="en-US" altLang="en-US" dirty="0" smtClean="0"/>
          </a:p>
          <a:p>
            <a:r>
              <a:rPr lang="en-US" altLang="en-US" dirty="0" smtClean="0"/>
              <a:t>What if had a variable that was related to E but nothing else in the system?  If that variable exists, we call it an instrumental variable or an “instrument”.</a:t>
            </a:r>
          </a:p>
          <a:p>
            <a:endParaRPr lang="en-US" altLang="en-US" dirty="0" smtClean="0"/>
          </a:p>
          <a:p>
            <a:r>
              <a:rPr lang="en-US" altLang="en-US" dirty="0" smtClean="0"/>
              <a:t>If that variable exists, we can then </a:t>
            </a:r>
            <a:r>
              <a:rPr lang="en-US" altLang="en-US" dirty="0" smtClean="0"/>
              <a:t>mathematically</a:t>
            </a:r>
            <a:r>
              <a:rPr lang="en-US" altLang="en-US" baseline="0" dirty="0" smtClean="0"/>
              <a:t> </a:t>
            </a:r>
            <a:r>
              <a:rPr lang="en-US" altLang="en-US" dirty="0" smtClean="0"/>
              <a:t>manipulate </a:t>
            </a:r>
            <a:r>
              <a:rPr lang="en-US" altLang="en-US" dirty="0" smtClean="0"/>
              <a:t>two observable associations, </a:t>
            </a:r>
            <a:r>
              <a:rPr lang="en-US" altLang="en-US" dirty="0" smtClean="0"/>
              <a:t>between IV </a:t>
            </a:r>
            <a:r>
              <a:rPr lang="en-US" altLang="en-US" dirty="0" smtClean="0"/>
              <a:t>and E, and </a:t>
            </a:r>
            <a:r>
              <a:rPr lang="en-US" altLang="en-US" dirty="0" smtClean="0"/>
              <a:t>between IV </a:t>
            </a:r>
            <a:r>
              <a:rPr lang="en-US" altLang="en-US" dirty="0" smtClean="0"/>
              <a:t>and D, to estimate the </a:t>
            </a:r>
            <a:r>
              <a:rPr lang="en-US" altLang="en-US" dirty="0" err="1" smtClean="0"/>
              <a:t>unconfounded</a:t>
            </a:r>
            <a:r>
              <a:rPr lang="en-US" altLang="en-US" dirty="0" smtClean="0"/>
              <a:t> relationship between E and D (which is what we are truly </a:t>
            </a:r>
            <a:r>
              <a:rPr lang="en-US" altLang="en-US" dirty="0" smtClean="0"/>
              <a:t>interested</a:t>
            </a:r>
            <a:r>
              <a:rPr lang="en-US" altLang="en-US" baseline="0" dirty="0" smtClean="0"/>
              <a:t> in knowing)</a:t>
            </a:r>
            <a:r>
              <a:rPr lang="en-US" altLang="en-US" dirty="0" smtClean="0"/>
              <a:t>.  </a:t>
            </a:r>
            <a:r>
              <a:rPr lang="en-US" altLang="en-US" dirty="0" smtClean="0"/>
              <a:t>Many of you are familiar with instrumental variables from the Clinical Epidemiology course.  DAGs are an easy way to </a:t>
            </a:r>
            <a:r>
              <a:rPr lang="en-US" altLang="en-US" dirty="0" smtClean="0"/>
              <a:t>visualize how </a:t>
            </a:r>
            <a:r>
              <a:rPr lang="en-US" altLang="en-US" dirty="0" smtClean="0"/>
              <a:t>instrumental variables work. </a:t>
            </a:r>
          </a:p>
          <a:p>
            <a:endParaRPr lang="en-US" altLang="en-US" dirty="0" smtClean="0"/>
          </a:p>
          <a:p>
            <a:r>
              <a:rPr lang="en-US" altLang="en-US" dirty="0" smtClean="0"/>
              <a:t>An example of this was a study which sought to determine whether length of stay after childbirth was associated with adverse neonatal outcomes.  In this system, there are clearly many confounders, some easily measurable and some not.  An instrumental variable here is the hour of birth because it is related to how long you stay in the hospital but it is not related to anything else.  </a:t>
            </a:r>
          </a:p>
          <a:p>
            <a:endParaRPr lang="en-US" altLang="en-US" dirty="0" smtClean="0"/>
          </a:p>
          <a:p>
            <a:r>
              <a:rPr lang="en-US" altLang="en-US" dirty="0" smtClean="0"/>
              <a:t>The IV – D relationship will be biased towards the null in comparison to the E-D relationship but at least this is a predictable bias.  Also, if you know the strength of the association between the IV and the exposure, then you can correct </a:t>
            </a:r>
            <a:r>
              <a:rPr lang="en-US" altLang="en-US" dirty="0" smtClean="0"/>
              <a:t>and directly </a:t>
            </a:r>
            <a:r>
              <a:rPr lang="en-US" altLang="en-US" dirty="0" smtClean="0"/>
              <a:t>get at the relationship between the exposure and the outcome. </a:t>
            </a:r>
          </a:p>
          <a:p>
            <a:endParaRPr lang="en-US" altLang="en-US" dirty="0" smtClean="0"/>
          </a:p>
          <a:p>
            <a:r>
              <a:rPr lang="en-US" altLang="en-US" dirty="0" smtClean="0"/>
              <a:t>The challenge with IVs is to find them, but they are out there.   </a:t>
            </a:r>
          </a:p>
          <a:p>
            <a:endParaRPr lang="en-US" altLang="en-US" dirty="0" smtClean="0"/>
          </a:p>
          <a:p>
            <a:r>
              <a:rPr lang="en-US" altLang="en-US" dirty="0" smtClean="0"/>
              <a:t>Note:  The requirements of instrumental variables can be loosened a bit by allowing for common causes between IV and D, as long as these are well measured and can be controlled for.  However, as soon as one allows for some confounding of the IV and D relationship, concerns are raised as to whether additional unmeasured confounding exists.  </a:t>
            </a:r>
          </a:p>
        </p:txBody>
      </p:sp>
    </p:spTree>
    <p:extLst>
      <p:ext uri="{BB962C8B-B14F-4D97-AF65-F5344CB8AC3E}">
        <p14:creationId xmlns:p14="http://schemas.microsoft.com/office/powerpoint/2010/main" val="355621640"/>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Slide Image Placeholder 1"/>
          <p:cNvSpPr>
            <a:spLocks noGrp="1" noRot="1" noChangeAspect="1" noTextEdit="1"/>
          </p:cNvSpPr>
          <p:nvPr>
            <p:ph type="sldImg"/>
          </p:nvPr>
        </p:nvSpPr>
        <p:spPr>
          <a:ln/>
        </p:spPr>
      </p:sp>
      <p:sp>
        <p:nvSpPr>
          <p:cNvPr id="211970" name="Notes Placeholder 2"/>
          <p:cNvSpPr>
            <a:spLocks noGrp="1"/>
          </p:cNvSpPr>
          <p:nvPr>
            <p:ph type="body" idx="1"/>
          </p:nvPr>
        </p:nvSpPr>
        <p:spPr>
          <a:noFill/>
          <a:ln/>
        </p:spPr>
        <p:txBody>
          <a:bodyPr/>
          <a:lstStyle/>
          <a:p>
            <a:r>
              <a:rPr lang="en-US" altLang="en-US" dirty="0" smtClean="0"/>
              <a:t>So far, we have discussed evaluating whether effect-measure modification is present when you have data in front of you and stratification has been performed, but let’s take a step back and ask what variables should be considered as effect modifiers in the first place.  Because effect-measure modification is interesting, there is a temptation by some to look hard for it.  This could, for example, mean considering every variable that you have.  </a:t>
            </a:r>
          </a:p>
          <a:p>
            <a:endParaRPr lang="en-US" altLang="en-US" dirty="0" smtClean="0"/>
          </a:p>
          <a:p>
            <a:r>
              <a:rPr lang="en-US" altLang="en-US" dirty="0" smtClean="0"/>
              <a:t>However, since we have seen that chance is a reason for apparent effect-measure modification, one needs to be careful which factors you consider.  Besides chance there are also other imposter reasons for how something can appear to be an effect modifier, such as a factor which is a descendant of the outcome.  </a:t>
            </a:r>
          </a:p>
          <a:p>
            <a:endParaRPr lang="en-US" altLang="en-US" dirty="0" smtClean="0"/>
          </a:p>
          <a:p>
            <a:r>
              <a:rPr lang="en-US" altLang="en-US" dirty="0" smtClean="0"/>
              <a:t>How should you decide what to consider?  It stands to reason that since effect modification has to do with one variable altering the influence of a second variable on some outcome, the effect modifier itself must influence the outcome.  By influence, we mean that the effect modifier much either be a cause of the outcome or associated with a factor that is cause.  DAGs can help us visualize this.  </a:t>
            </a:r>
          </a:p>
        </p:txBody>
      </p:sp>
      <p:sp>
        <p:nvSpPr>
          <p:cNvPr id="211971" name="Slide Number Placeholder 3"/>
          <p:cNvSpPr>
            <a:spLocks noGrp="1"/>
          </p:cNvSpPr>
          <p:nvPr>
            <p:ph type="sldNum" sz="quarter" idx="5"/>
          </p:nvPr>
        </p:nvSpPr>
        <p:spPr>
          <a:noFill/>
        </p:spPr>
        <p:txBody>
          <a:bodyPr/>
          <a:lstStyle/>
          <a:p>
            <a:fld id="{60D44CF0-CA18-461B-967C-710E4121F202}" type="slidenum">
              <a:rPr lang="en-US" altLang="en-US" smtClean="0"/>
              <a:pPr/>
              <a:t>80</a:t>
            </a:fld>
            <a:endParaRPr lang="en-US" altLang="en-US" smtClean="0"/>
          </a:p>
        </p:txBody>
      </p:sp>
    </p:spTree>
    <p:extLst>
      <p:ext uri="{BB962C8B-B14F-4D97-AF65-F5344CB8AC3E}">
        <p14:creationId xmlns:p14="http://schemas.microsoft.com/office/powerpoint/2010/main" val="2643213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8</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So, let’s now go to the top of the list and discuss the methods we can use to reduce confounding in the study design phase.  The first method that we will discuss, in the design phase, is randomization. </a:t>
            </a:r>
          </a:p>
          <a:p>
            <a:endParaRPr lang="en-US" altLang="en-US" sz="800" dirty="0" smtClean="0">
              <a:solidFill>
                <a:srgbClr val="000000"/>
              </a:solidFill>
              <a:latin typeface="Arial" charset="0"/>
            </a:endParaRPr>
          </a:p>
        </p:txBody>
      </p:sp>
    </p:spTree>
    <p:extLst>
      <p:ext uri="{BB962C8B-B14F-4D97-AF65-F5344CB8AC3E}">
        <p14:creationId xmlns:p14="http://schemas.microsoft.com/office/powerpoint/2010/main" val="61520995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Slide Image Placeholder 1"/>
          <p:cNvSpPr>
            <a:spLocks noGrp="1" noRot="1" noChangeAspect="1" noTextEdit="1"/>
          </p:cNvSpPr>
          <p:nvPr>
            <p:ph type="sldImg"/>
          </p:nvPr>
        </p:nvSpPr>
        <p:spPr>
          <a:ln/>
        </p:spPr>
      </p:sp>
      <p:sp>
        <p:nvSpPr>
          <p:cNvPr id="214018" name="Notes Placeholder 2"/>
          <p:cNvSpPr>
            <a:spLocks noGrp="1"/>
          </p:cNvSpPr>
          <p:nvPr>
            <p:ph type="body" idx="1"/>
          </p:nvPr>
        </p:nvSpPr>
        <p:spPr>
          <a:noFill/>
          <a:ln/>
        </p:spPr>
        <p:txBody>
          <a:bodyPr/>
          <a:lstStyle/>
          <a:p>
            <a:r>
              <a:rPr lang="en-US" altLang="en-US" smtClean="0"/>
              <a:t>Specifically, DAGs can show us which variables are candidates to be effect modifiers.  These 4 DAGs show the 4 different scenarios for how variables can be effect modifiers.  In each scenario, the variable A is the variable that is a candidate to be an effect modifier.  These 4 scenarios are called direct effect modification, indirect effect modification, effect modification by proxy, and effect modification by common cause.  These 4 scenarios are just descriptive narratives for how A is associated with D.  This is fairly new terminology and not commonly used, but it is nonetheless a good way to keep things straight. </a:t>
            </a:r>
          </a:p>
        </p:txBody>
      </p:sp>
      <p:sp>
        <p:nvSpPr>
          <p:cNvPr id="214019" name="Slide Number Placeholder 3"/>
          <p:cNvSpPr>
            <a:spLocks noGrp="1"/>
          </p:cNvSpPr>
          <p:nvPr>
            <p:ph type="sldNum" sz="quarter" idx="5"/>
          </p:nvPr>
        </p:nvSpPr>
        <p:spPr>
          <a:noFill/>
        </p:spPr>
        <p:txBody>
          <a:bodyPr/>
          <a:lstStyle/>
          <a:p>
            <a:fld id="{4C64CB38-3CFF-4556-83AC-DFCA45CD2695}" type="slidenum">
              <a:rPr lang="en-US" altLang="en-US" smtClean="0"/>
              <a:pPr/>
              <a:t>81</a:t>
            </a:fld>
            <a:endParaRPr lang="en-US" altLang="en-US" smtClean="0"/>
          </a:p>
        </p:txBody>
      </p:sp>
    </p:spTree>
    <p:extLst>
      <p:ext uri="{BB962C8B-B14F-4D97-AF65-F5344CB8AC3E}">
        <p14:creationId xmlns:p14="http://schemas.microsoft.com/office/powerpoint/2010/main" val="177845609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Slide Image Placeholder 1"/>
          <p:cNvSpPr>
            <a:spLocks noGrp="1" noRot="1" noChangeAspect="1" noTextEdit="1"/>
          </p:cNvSpPr>
          <p:nvPr>
            <p:ph type="sldImg"/>
          </p:nvPr>
        </p:nvSpPr>
        <p:spPr>
          <a:ln/>
        </p:spPr>
      </p:sp>
      <p:sp>
        <p:nvSpPr>
          <p:cNvPr id="216066" name="Notes Placeholder 2"/>
          <p:cNvSpPr>
            <a:spLocks noGrp="1"/>
          </p:cNvSpPr>
          <p:nvPr>
            <p:ph type="body" idx="1"/>
          </p:nvPr>
        </p:nvSpPr>
        <p:spPr>
          <a:noFill/>
          <a:ln/>
        </p:spPr>
        <p:txBody>
          <a:bodyPr/>
          <a:lstStyle/>
          <a:p>
            <a:r>
              <a:rPr lang="en-US" altLang="en-US" dirty="0" smtClean="0"/>
              <a:t>Hence, DAGs show us variables (i.e., the A variables in the prior slide) that could be effect modifiers, but only the data will tell us if they </a:t>
            </a:r>
            <a:r>
              <a:rPr lang="en-US" altLang="en-US" dirty="0" smtClean="0"/>
              <a:t>ARE</a:t>
            </a:r>
            <a:r>
              <a:rPr lang="en-US" altLang="en-US" baseline="0" dirty="0" smtClean="0"/>
              <a:t> effect modifiers</a:t>
            </a:r>
            <a:r>
              <a:rPr lang="en-US" altLang="en-US" dirty="0" smtClean="0"/>
              <a:t>.  </a:t>
            </a:r>
            <a:r>
              <a:rPr lang="en-US" altLang="en-US" dirty="0" smtClean="0"/>
              <a:t>In other words, DAGs can find the candidates for effect-measure modification but DAGs cannot predict effect-measure modification.  </a:t>
            </a:r>
          </a:p>
          <a:p>
            <a:endParaRPr lang="en-US" altLang="en-US" dirty="0" smtClean="0"/>
          </a:p>
          <a:p>
            <a:r>
              <a:rPr lang="en-US" altLang="en-US" dirty="0" smtClean="0"/>
              <a:t>Similarly, DAGs don’t show effect-measure modification even if you believe you have proved effect-measure modification in your data.  That is, the current theoretical underpinnings do not have a way for effect-measure modification to be depicted in a DAG.  This is not surprising because DAGs are qualitative, not quantitative.  Effect-measure modification is by definition quantitative.  You can have effect modification on the additive scale but not on the multiplicative scale.  It is not surprising that one cannot show this quantitative complexity with just qualitative edges.  </a:t>
            </a:r>
          </a:p>
        </p:txBody>
      </p:sp>
      <p:sp>
        <p:nvSpPr>
          <p:cNvPr id="216067" name="Slide Number Placeholder 3"/>
          <p:cNvSpPr>
            <a:spLocks noGrp="1"/>
          </p:cNvSpPr>
          <p:nvPr>
            <p:ph type="sldNum" sz="quarter" idx="5"/>
          </p:nvPr>
        </p:nvSpPr>
        <p:spPr>
          <a:noFill/>
        </p:spPr>
        <p:txBody>
          <a:bodyPr/>
          <a:lstStyle/>
          <a:p>
            <a:fld id="{EAC7341A-6209-4837-88DB-F59B502A549F}" type="slidenum">
              <a:rPr lang="en-US" altLang="en-US" smtClean="0"/>
              <a:pPr/>
              <a:t>82</a:t>
            </a:fld>
            <a:endParaRPr lang="en-US" altLang="en-US" smtClean="0"/>
          </a:p>
        </p:txBody>
      </p:sp>
    </p:spTree>
    <p:extLst>
      <p:ext uri="{BB962C8B-B14F-4D97-AF65-F5344CB8AC3E}">
        <p14:creationId xmlns:p14="http://schemas.microsoft.com/office/powerpoint/2010/main" val="872937182"/>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Slide Image Placeholder 1"/>
          <p:cNvSpPr>
            <a:spLocks noGrp="1" noRot="1" noChangeAspect="1" noTextEdit="1"/>
          </p:cNvSpPr>
          <p:nvPr>
            <p:ph type="sldImg"/>
          </p:nvPr>
        </p:nvSpPr>
        <p:spPr>
          <a:ln/>
        </p:spPr>
      </p:sp>
      <p:sp>
        <p:nvSpPr>
          <p:cNvPr id="218114" name="Notes Placeholder 2"/>
          <p:cNvSpPr>
            <a:spLocks noGrp="1"/>
          </p:cNvSpPr>
          <p:nvPr>
            <p:ph type="body" idx="1"/>
          </p:nvPr>
        </p:nvSpPr>
        <p:spPr>
          <a:noFill/>
          <a:ln/>
        </p:spPr>
        <p:txBody>
          <a:bodyPr/>
          <a:lstStyle/>
          <a:p>
            <a:r>
              <a:rPr lang="en-US" altLang="en-US" dirty="0" smtClean="0"/>
              <a:t>There is one other thing to clarify about the 4 scenarios we showed before regarding which variables you might want to consider as candidates for effect modification.   When we showed these, this was not to say that these same variables might also simultaneously meet the definition of confounders.  So, any variable </a:t>
            </a:r>
            <a:r>
              <a:rPr lang="en-US" altLang="en-US" dirty="0" smtClean="0"/>
              <a:t>can </a:t>
            </a:r>
            <a:r>
              <a:rPr lang="en-US" altLang="en-US" dirty="0" smtClean="0"/>
              <a:t>both be an effect modifier and a confounder.  </a:t>
            </a:r>
          </a:p>
        </p:txBody>
      </p:sp>
      <p:sp>
        <p:nvSpPr>
          <p:cNvPr id="218115" name="Slide Number Placeholder 3"/>
          <p:cNvSpPr>
            <a:spLocks noGrp="1"/>
          </p:cNvSpPr>
          <p:nvPr>
            <p:ph type="sldNum" sz="quarter" idx="5"/>
          </p:nvPr>
        </p:nvSpPr>
        <p:spPr>
          <a:noFill/>
        </p:spPr>
        <p:txBody>
          <a:bodyPr/>
          <a:lstStyle/>
          <a:p>
            <a:fld id="{B3620DD6-E02F-429C-BA5E-C0E6A1710F9D}" type="slidenum">
              <a:rPr lang="en-US" altLang="en-US" smtClean="0"/>
              <a:pPr/>
              <a:t>83</a:t>
            </a:fld>
            <a:endParaRPr lang="en-US" altLang="en-US" smtClean="0"/>
          </a:p>
        </p:txBody>
      </p:sp>
    </p:spTree>
    <p:extLst>
      <p:ext uri="{BB962C8B-B14F-4D97-AF65-F5344CB8AC3E}">
        <p14:creationId xmlns:p14="http://schemas.microsoft.com/office/powerpoint/2010/main" val="265656889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5"/>
          <p:cNvSpPr>
            <a:spLocks noGrp="1" noChangeArrowheads="1"/>
          </p:cNvSpPr>
          <p:nvPr>
            <p:ph type="sldNum" sz="quarter" idx="5"/>
          </p:nvPr>
        </p:nvSpPr>
        <p:spPr>
          <a:noFill/>
        </p:spPr>
        <p:txBody>
          <a:bodyPr/>
          <a:lstStyle/>
          <a:p>
            <a:fld id="{46C9FFB1-D935-4251-A5A1-B622E43A563B}" type="slidenum">
              <a:rPr lang="en-US" altLang="en-US" smtClean="0"/>
              <a:pPr/>
              <a:t>84</a:t>
            </a:fld>
            <a:endParaRPr lang="en-US" altLang="en-US" smtClean="0"/>
          </a:p>
        </p:txBody>
      </p:sp>
      <p:sp>
        <p:nvSpPr>
          <p:cNvPr id="220162" name="Rectangle 2"/>
          <p:cNvSpPr>
            <a:spLocks noGrp="1" noRot="1" noChangeAspect="1" noChangeArrowheads="1" noTextEdit="1"/>
          </p:cNvSpPr>
          <p:nvPr>
            <p:ph type="sldImg"/>
          </p:nvPr>
        </p:nvSpPr>
        <p:spPr>
          <a:ln/>
        </p:spPr>
      </p:sp>
      <p:sp>
        <p:nvSpPr>
          <p:cNvPr id="220163" name="Rectangle 3"/>
          <p:cNvSpPr>
            <a:spLocks noGrp="1" noChangeArrowheads="1"/>
          </p:cNvSpPr>
          <p:nvPr>
            <p:ph type="body" idx="1"/>
          </p:nvPr>
        </p:nvSpPr>
        <p:spPr>
          <a:noFill/>
          <a:ln/>
        </p:spPr>
        <p:txBody>
          <a:bodyPr/>
          <a:lstStyle/>
          <a:p>
            <a:pPr>
              <a:lnSpc>
                <a:spcPct val="90000"/>
              </a:lnSpc>
            </a:pPr>
            <a:r>
              <a:rPr lang="en-US" altLang="en-US" sz="1000" dirty="0" smtClean="0"/>
              <a:t>For a review of which scale to use (multiplicative or additive) for your work, this is a review that it depends upon your research question.   We covered this earlier in the course.  In brief, multiplicative measures of association are the most commonly used and understood when doing etiologic research and additive measures have special interpretation for public health impact.</a:t>
            </a:r>
          </a:p>
          <a:p>
            <a:pPr>
              <a:lnSpc>
                <a:spcPct val="90000"/>
              </a:lnSpc>
            </a:pPr>
            <a:endParaRPr lang="en-US" altLang="en-US" sz="1000" dirty="0" smtClean="0"/>
          </a:p>
          <a:p>
            <a:pPr>
              <a:lnSpc>
                <a:spcPct val="90000"/>
              </a:lnSpc>
            </a:pPr>
            <a:r>
              <a:rPr lang="en-US" altLang="en-US" sz="1000" dirty="0" smtClean="0"/>
              <a:t>Multiplicative measures (like the risk ratio) are the commonly used when looking for causal relationships, in other words, etiologic research.  However, the multiplicative scale is not the only scale that could be used for this.  These relative measures don’t depend upon the background incidence of a disease in unexposed persons.  </a:t>
            </a:r>
          </a:p>
          <a:p>
            <a:pPr>
              <a:lnSpc>
                <a:spcPct val="90000"/>
              </a:lnSpc>
            </a:pPr>
            <a:endParaRPr lang="en-US" altLang="en-US" sz="1000" dirty="0" smtClean="0"/>
          </a:p>
          <a:p>
            <a:pPr>
              <a:lnSpc>
                <a:spcPct val="90000"/>
              </a:lnSpc>
            </a:pPr>
            <a:r>
              <a:rPr lang="en-US" altLang="en-US" sz="1000" dirty="0" smtClean="0"/>
              <a:t>Additive measures (like the risk difference) are most readily translated into the impact an exposure (or intervention) has in terms of actual number of actual cases of disease.  For example, as I think you all know, 1/risk difference is the number of exposed persons in whom you would have to eliminate exposure in order to avert one case of disease.  Or, when the exposure is a drug, 1/risk difference is the number of persons you would to treat to avert one case of disease. In clinical trials, this is known as the number needed to treat.  The background incidence of disease in the unexposed group is an important component of this.  This gives you the public health impact of the exposure.</a:t>
            </a:r>
          </a:p>
          <a:p>
            <a:pPr>
              <a:lnSpc>
                <a:spcPct val="90000"/>
              </a:lnSpc>
            </a:pPr>
            <a:endParaRPr lang="en-US" altLang="en-US" sz="1000" dirty="0" smtClean="0"/>
          </a:p>
          <a:p>
            <a:pPr>
              <a:lnSpc>
                <a:spcPct val="90000"/>
              </a:lnSpc>
            </a:pPr>
            <a:endParaRPr lang="en-US" altLang="en-US" sz="1000" dirty="0" smtClean="0"/>
          </a:p>
          <a:p>
            <a:pPr>
              <a:lnSpc>
                <a:spcPct val="90000"/>
              </a:lnSpc>
            </a:pPr>
            <a:endParaRPr lang="en-US" altLang="en-US" sz="1000" dirty="0" smtClean="0"/>
          </a:p>
        </p:txBody>
      </p:sp>
    </p:spTree>
    <p:extLst>
      <p:ext uri="{BB962C8B-B14F-4D97-AF65-F5344CB8AC3E}">
        <p14:creationId xmlns:p14="http://schemas.microsoft.com/office/powerpoint/2010/main" val="313583761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3" name="Rectangle 5"/>
          <p:cNvSpPr>
            <a:spLocks noGrp="1" noChangeArrowheads="1"/>
          </p:cNvSpPr>
          <p:nvPr>
            <p:ph type="sldNum" sz="quarter" idx="5"/>
          </p:nvPr>
        </p:nvSpPr>
        <p:spPr>
          <a:noFill/>
        </p:spPr>
        <p:txBody>
          <a:bodyPr/>
          <a:lstStyle/>
          <a:p>
            <a:fld id="{F07EBDE3-FF4C-416D-A810-BC908B26E19B}" type="slidenum">
              <a:rPr lang="en-US" altLang="en-US" smtClean="0"/>
              <a:pPr/>
              <a:t>85</a:t>
            </a:fld>
            <a:endParaRPr lang="en-US" altLang="en-US" smtClean="0"/>
          </a:p>
        </p:txBody>
      </p:sp>
      <p:sp>
        <p:nvSpPr>
          <p:cNvPr id="223234" name="Rectangle 2"/>
          <p:cNvSpPr>
            <a:spLocks noGrp="1" noRot="1" noChangeAspect="1" noChangeArrowheads="1" noTextEdit="1"/>
          </p:cNvSpPr>
          <p:nvPr>
            <p:ph type="sldImg"/>
          </p:nvPr>
        </p:nvSpPr>
        <p:spPr>
          <a:ln/>
        </p:spPr>
      </p:sp>
      <p:sp>
        <p:nvSpPr>
          <p:cNvPr id="223235" name="Rectangle 3"/>
          <p:cNvSpPr>
            <a:spLocks noGrp="1" noChangeArrowheads="1"/>
          </p:cNvSpPr>
          <p:nvPr>
            <p:ph type="body" idx="1"/>
          </p:nvPr>
        </p:nvSpPr>
        <p:spPr>
          <a:noFill/>
          <a:ln/>
        </p:spPr>
        <p:txBody>
          <a:bodyPr/>
          <a:lstStyle/>
          <a:p>
            <a:r>
              <a:rPr lang="en-US" altLang="en-US" smtClean="0"/>
              <a:t>An example of additive vs multiplicative scales.   In the upper panel, we are working with a disease that is very rare but nonetheless the exposure in question is associated with a two fold risk of disease.  While this is evidence for a causal relationship, the risk difference between exposed and unexposed is very small, just 0.00005.  That means you have to eliminate exposure in 20,000 persons just to avert one case of disease.  A simple way to infer this is if you took 100000 exposed persons and then took away their exposure, you would end up with 5 cases of disease (the background) and 5 cases of disease averted.  In other words, take away exp from 100000 and avert 5 cases, translates into take away exposure in 20,000 to avert 1 case.  </a:t>
            </a:r>
          </a:p>
          <a:p>
            <a:endParaRPr lang="en-US" altLang="en-US" smtClean="0"/>
          </a:p>
          <a:p>
            <a:r>
              <a:rPr lang="en-US" altLang="en-US" smtClean="0"/>
              <a:t>Contrast that with the lower panel.  Here, the disease is more common in unexposed but the relative risk of the exposure is still 2, just like above.  In this case, the risk difference is 0.1 which translates into only needing to eliminate exposure in 10 persons to avert one case of disease.   You could much more bang for your buck if you went after this exposure as opposed to the exposure in the top panel.</a:t>
            </a:r>
          </a:p>
          <a:p>
            <a:endParaRPr lang="en-US" altLang="en-US" smtClean="0"/>
          </a:p>
        </p:txBody>
      </p:sp>
    </p:spTree>
    <p:extLst>
      <p:ext uri="{BB962C8B-B14F-4D97-AF65-F5344CB8AC3E}">
        <p14:creationId xmlns:p14="http://schemas.microsoft.com/office/powerpoint/2010/main" val="131229561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Rectangle 5"/>
          <p:cNvSpPr>
            <a:spLocks noGrp="1" noChangeArrowheads="1"/>
          </p:cNvSpPr>
          <p:nvPr>
            <p:ph type="sldNum" sz="quarter" idx="5"/>
          </p:nvPr>
        </p:nvSpPr>
        <p:spPr>
          <a:noFill/>
        </p:spPr>
        <p:txBody>
          <a:bodyPr/>
          <a:lstStyle/>
          <a:p>
            <a:fld id="{5788ECB3-DCF4-4EDE-A27D-A5909ED64692}" type="slidenum">
              <a:rPr lang="en-US" altLang="en-US" smtClean="0"/>
              <a:pPr/>
              <a:t>86</a:t>
            </a:fld>
            <a:endParaRPr lang="en-US" altLang="en-US" smtClean="0"/>
          </a:p>
        </p:txBody>
      </p:sp>
      <p:sp>
        <p:nvSpPr>
          <p:cNvPr id="226306" name="Rectangle 2"/>
          <p:cNvSpPr>
            <a:spLocks noGrp="1" noRot="1" noChangeAspect="1" noChangeArrowheads="1" noTextEdit="1"/>
          </p:cNvSpPr>
          <p:nvPr>
            <p:ph type="sldImg"/>
          </p:nvPr>
        </p:nvSpPr>
        <p:spPr>
          <a:ln/>
        </p:spPr>
      </p:sp>
      <p:sp>
        <p:nvSpPr>
          <p:cNvPr id="226307" name="Rectangle 3"/>
          <p:cNvSpPr>
            <a:spLocks noGrp="1" noChangeArrowheads="1"/>
          </p:cNvSpPr>
          <p:nvPr>
            <p:ph type="body" idx="1"/>
          </p:nvPr>
        </p:nvSpPr>
        <p:spPr>
          <a:noFill/>
          <a:ln/>
        </p:spPr>
        <p:txBody>
          <a:bodyPr/>
          <a:lstStyle/>
          <a:p>
            <a:r>
              <a:rPr lang="en-US" altLang="en-US" smtClean="0"/>
              <a:t>Another interesting but not surprising aspect of interaction is the reciprocity it features.  If we re-frame the smoking, caffeine use, and delayed conception question in terms of looking at caffeine use as the primary exposure, we see the following.  If we stratify by smoking, we again see qualitative effect-measure modification.   The risk ratio is 0.67 among smokers and 2.3 in non-smokers.  In other words, this could be interpreted as either caffeine use modifies the effect of smoking on delayed conception or as smoking modifies the effect of caffeine use on delayed conception.  Either is correct.  This type of reciprocity will be seen with both additive and multiplicative interaction, regardless if qualitative or not.  </a:t>
            </a:r>
          </a:p>
        </p:txBody>
      </p:sp>
    </p:spTree>
    <p:extLst>
      <p:ext uri="{BB962C8B-B14F-4D97-AF65-F5344CB8AC3E}">
        <p14:creationId xmlns:p14="http://schemas.microsoft.com/office/powerpoint/2010/main" val="269599077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Rectangle 5"/>
          <p:cNvSpPr>
            <a:spLocks noGrp="1" noChangeArrowheads="1"/>
          </p:cNvSpPr>
          <p:nvPr>
            <p:ph type="sldNum" sz="quarter" idx="5"/>
          </p:nvPr>
        </p:nvSpPr>
        <p:spPr>
          <a:noFill/>
        </p:spPr>
        <p:txBody>
          <a:bodyPr/>
          <a:lstStyle/>
          <a:p>
            <a:fld id="{85173ED4-BC0A-475B-B48D-B6A647D58948}" type="slidenum">
              <a:rPr lang="en-US" altLang="en-US" smtClean="0"/>
              <a:pPr/>
              <a:t>87</a:t>
            </a:fld>
            <a:endParaRPr lang="en-US" altLang="en-US" smtClean="0"/>
          </a:p>
        </p:txBody>
      </p:sp>
      <p:sp>
        <p:nvSpPr>
          <p:cNvPr id="175106" name="Rectangle 2"/>
          <p:cNvSpPr>
            <a:spLocks noGrp="1" noRot="1" noChangeAspect="1" noChangeArrowheads="1" noTextEdit="1"/>
          </p:cNvSpPr>
          <p:nvPr>
            <p:ph type="sldImg"/>
          </p:nvPr>
        </p:nvSpPr>
        <p:spPr>
          <a:xfrm>
            <a:off x="2216150" y="687388"/>
            <a:ext cx="2603500" cy="3471862"/>
          </a:xfrm>
          <a:ln/>
        </p:spPr>
      </p:sp>
      <p:sp>
        <p:nvSpPr>
          <p:cNvPr id="175107" name="Rectangle 3"/>
          <p:cNvSpPr>
            <a:spLocks noGrp="1" noChangeArrowheads="1"/>
          </p:cNvSpPr>
          <p:nvPr>
            <p:ph type="body" idx="1"/>
          </p:nvPr>
        </p:nvSpPr>
        <p:spPr>
          <a:noFill/>
          <a:ln/>
        </p:spPr>
        <p:txBody>
          <a:bodyPr/>
          <a:lstStyle/>
          <a:p>
            <a:r>
              <a:rPr lang="en-US" altLang="en-US" dirty="0" smtClean="0"/>
              <a:t>Unfortunately, interaction</a:t>
            </a:r>
            <a:r>
              <a:rPr lang="en-US" altLang="en-US" baseline="0" dirty="0" smtClean="0"/>
              <a:t> is one of the least understood aspects of clinical and epidemiologic research in everyday practice.  Most of you are familiar with biomedical literature in one or more areas, and you should ask yourself how often you have seen the practices I just described.</a:t>
            </a:r>
          </a:p>
          <a:p>
            <a:endParaRPr lang="en-US" altLang="en-US" baseline="0" dirty="0" smtClean="0"/>
          </a:p>
          <a:p>
            <a:pPr marL="0" marR="0" indent="0" algn="l" defTabSz="990600" rtl="0" eaLnBrk="0" fontAlgn="base" latinLnBrk="0" hangingPunct="0">
              <a:lnSpc>
                <a:spcPct val="100000"/>
              </a:lnSpc>
              <a:spcBef>
                <a:spcPct val="30000"/>
              </a:spcBef>
              <a:spcAft>
                <a:spcPct val="0"/>
              </a:spcAft>
              <a:buClrTx/>
              <a:buSzTx/>
              <a:buFontTx/>
              <a:buNone/>
              <a:tabLst/>
              <a:defRPr/>
            </a:pPr>
            <a:r>
              <a:rPr lang="en-US" altLang="en-US" dirty="0" smtClean="0">
                <a:solidFill>
                  <a:srgbClr val="000000"/>
                </a:solidFill>
              </a:rPr>
              <a:t>While most data analysts are aware of the concept of interaction in general and will look for interaction (typically multiplicative) in their data, few recognize the explicit reason why they are looking (statistical vs mechanistic vs public health).</a:t>
            </a:r>
          </a:p>
          <a:p>
            <a:pPr marL="0" marR="0" indent="0" algn="l" defTabSz="990600" rtl="0" eaLnBrk="0" fontAlgn="base" latinLnBrk="0" hangingPunct="0">
              <a:lnSpc>
                <a:spcPct val="100000"/>
              </a:lnSpc>
              <a:spcBef>
                <a:spcPct val="30000"/>
              </a:spcBef>
              <a:spcAft>
                <a:spcPct val="0"/>
              </a:spcAft>
              <a:buClrTx/>
              <a:buSzTx/>
              <a:buFontTx/>
              <a:buNone/>
              <a:tabLst/>
              <a:defRPr/>
            </a:pPr>
            <a:endParaRPr lang="en-US" altLang="en-US" dirty="0" smtClean="0">
              <a:solidFill>
                <a:srgbClr val="000000"/>
              </a:solidFill>
            </a:endParaRPr>
          </a:p>
          <a:p>
            <a:pPr marL="0" marR="0" indent="0" algn="l" defTabSz="990600" rtl="0" eaLnBrk="0" fontAlgn="base" latinLnBrk="0" hangingPunct="0">
              <a:lnSpc>
                <a:spcPct val="100000"/>
              </a:lnSpc>
              <a:spcBef>
                <a:spcPct val="30000"/>
              </a:spcBef>
              <a:spcAft>
                <a:spcPct val="0"/>
              </a:spcAft>
              <a:buClrTx/>
              <a:buSzTx/>
              <a:buFontTx/>
              <a:buNone/>
              <a:tabLst/>
              <a:defRPr/>
            </a:pPr>
            <a:r>
              <a:rPr lang="en-US" altLang="en-US" dirty="0" smtClean="0">
                <a:solidFill>
                  <a:srgbClr val="000000"/>
                </a:solidFill>
              </a:rPr>
              <a:t>A few years ago,</a:t>
            </a:r>
            <a:r>
              <a:rPr lang="en-US" altLang="en-US" baseline="0" dirty="0" smtClean="0">
                <a:solidFill>
                  <a:srgbClr val="000000"/>
                </a:solidFill>
              </a:rPr>
              <a:t> some authors (</a:t>
            </a:r>
            <a:r>
              <a:rPr lang="en-US" altLang="en-US" baseline="0" dirty="0" err="1" smtClean="0">
                <a:solidFill>
                  <a:srgbClr val="000000"/>
                </a:solidFill>
              </a:rPr>
              <a:t>Knol</a:t>
            </a:r>
            <a:r>
              <a:rPr lang="en-US" altLang="en-US" baseline="0" dirty="0" smtClean="0">
                <a:solidFill>
                  <a:srgbClr val="000000"/>
                </a:solidFill>
              </a:rPr>
              <a:t> et al.) reviewed 138 recent papers which purported to address interaction.  They found that only 42% reported data on at least one scale of interaction (additive or multiplicative) with adequate detail.  Only 11% gave readers enough detail to evaluate data on the additive and multiplicative scale.  Only 2% made additive interaction the focus of their work.  This is pretty surprising because, indeed, if you asked most researchers, I suspect they would say that they are interested in mechanistic interaction (the biologically-oriented researchers) or public health interaction (the clinical or public health-oriented researchers).   Given these interests, they should be reporting on additive interaction.  Not doing so is a major loss for science.</a:t>
            </a:r>
          </a:p>
          <a:p>
            <a:pPr marL="0" marR="0" indent="0" algn="l" defTabSz="990600" rtl="0" eaLnBrk="0" fontAlgn="base" latinLnBrk="0" hangingPunct="0">
              <a:lnSpc>
                <a:spcPct val="100000"/>
              </a:lnSpc>
              <a:spcBef>
                <a:spcPct val="30000"/>
              </a:spcBef>
              <a:spcAft>
                <a:spcPct val="0"/>
              </a:spcAft>
              <a:buClrTx/>
              <a:buSzTx/>
              <a:buFontTx/>
              <a:buNone/>
              <a:tabLst/>
              <a:defRPr/>
            </a:pPr>
            <a:endParaRPr lang="en-US" altLang="en-US" baseline="0" dirty="0" smtClean="0">
              <a:solidFill>
                <a:srgbClr val="000000"/>
              </a:solidFill>
            </a:endParaRPr>
          </a:p>
          <a:p>
            <a:pPr marL="0" marR="0" indent="0" algn="l" defTabSz="990600" rtl="0" eaLnBrk="0" fontAlgn="base" latinLnBrk="0" hangingPunct="0">
              <a:lnSpc>
                <a:spcPct val="100000"/>
              </a:lnSpc>
              <a:spcBef>
                <a:spcPct val="30000"/>
              </a:spcBef>
              <a:spcAft>
                <a:spcPct val="0"/>
              </a:spcAft>
              <a:buClrTx/>
              <a:buSzTx/>
              <a:buFontTx/>
              <a:buNone/>
              <a:tabLst/>
              <a:defRPr/>
            </a:pPr>
            <a:r>
              <a:rPr lang="en-US" altLang="en-US" baseline="0" dirty="0" smtClean="0">
                <a:solidFill>
                  <a:srgbClr val="000000"/>
                </a:solidFill>
              </a:rPr>
              <a:t>A big problem in looking for additive interaction is the enormous popularity of regression models which inherently work on the multiplicative scale, such as logistic regression.  Their native output spits out just information on multiplicative interaction.  We now know, however, that even with inherently multiplicative models we can derive information on additive interaction by calculating RERI. </a:t>
            </a:r>
            <a:endParaRPr lang="en-US" altLang="en-US" dirty="0" smtClean="0">
              <a:solidFill>
                <a:srgbClr val="000000"/>
              </a:solidFill>
            </a:endParaRPr>
          </a:p>
          <a:p>
            <a:endParaRPr lang="en-US" altLang="en-US" baseline="0" dirty="0" smtClean="0"/>
          </a:p>
          <a:p>
            <a:endParaRPr lang="en-US" altLang="en-US" dirty="0" smtClean="0"/>
          </a:p>
        </p:txBody>
      </p:sp>
    </p:spTree>
    <p:extLst>
      <p:ext uri="{BB962C8B-B14F-4D97-AF65-F5344CB8AC3E}">
        <p14:creationId xmlns:p14="http://schemas.microsoft.com/office/powerpoint/2010/main" val="88489093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7" name="Rectangle 5"/>
          <p:cNvSpPr>
            <a:spLocks noGrp="1" noChangeArrowheads="1"/>
          </p:cNvSpPr>
          <p:nvPr>
            <p:ph type="sldNum" sz="quarter" idx="5"/>
          </p:nvPr>
        </p:nvSpPr>
        <p:spPr>
          <a:noFill/>
        </p:spPr>
        <p:txBody>
          <a:bodyPr/>
          <a:lstStyle/>
          <a:p>
            <a:fld id="{CE4AADCB-BF40-45D8-9DF6-EE897C22712E}" type="slidenum">
              <a:rPr lang="en-US" altLang="en-US" smtClean="0"/>
              <a:pPr/>
              <a:t>89</a:t>
            </a:fld>
            <a:endParaRPr lang="en-US" altLang="en-US" smtClean="0"/>
          </a:p>
        </p:txBody>
      </p:sp>
      <p:sp>
        <p:nvSpPr>
          <p:cNvPr id="229378" name="Rectangle 2"/>
          <p:cNvSpPr>
            <a:spLocks noGrp="1" noRot="1" noChangeAspect="1" noChangeArrowheads="1" noTextEdit="1"/>
          </p:cNvSpPr>
          <p:nvPr>
            <p:ph type="sldImg"/>
          </p:nvPr>
        </p:nvSpPr>
        <p:spPr>
          <a:ln/>
        </p:spPr>
      </p:sp>
      <p:sp>
        <p:nvSpPr>
          <p:cNvPr id="229379" name="Rectangle 3"/>
          <p:cNvSpPr>
            <a:spLocks noGrp="1" noChangeArrowheads="1"/>
          </p:cNvSpPr>
          <p:nvPr>
            <p:ph type="body" idx="1"/>
          </p:nvPr>
        </p:nvSpPr>
        <p:spPr>
          <a:noFill/>
          <a:ln/>
        </p:spPr>
        <p:txBody>
          <a:bodyPr/>
          <a:lstStyle/>
          <a:p>
            <a:r>
              <a:rPr lang="en-US" altLang="en-US" dirty="0" smtClean="0"/>
              <a:t>Last week we gave 3 reasons why you might</a:t>
            </a:r>
            <a:r>
              <a:rPr lang="en-US" altLang="en-US" baseline="0" dirty="0" smtClean="0"/>
              <a:t> want to adjust for a variable, say via stratification.</a:t>
            </a:r>
            <a:endParaRPr lang="en-US" altLang="en-US" dirty="0" smtClean="0"/>
          </a:p>
          <a:p>
            <a:endParaRPr lang="en-US" altLang="en-US" dirty="0" smtClean="0"/>
          </a:p>
        </p:txBody>
      </p:sp>
    </p:spTree>
    <p:extLst>
      <p:ext uri="{BB962C8B-B14F-4D97-AF65-F5344CB8AC3E}">
        <p14:creationId xmlns:p14="http://schemas.microsoft.com/office/powerpoint/2010/main" val="455694958"/>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5" name="Rectangle 5"/>
          <p:cNvSpPr>
            <a:spLocks noGrp="1" noChangeArrowheads="1"/>
          </p:cNvSpPr>
          <p:nvPr>
            <p:ph type="sldNum" sz="quarter" idx="5"/>
          </p:nvPr>
        </p:nvSpPr>
        <p:spPr>
          <a:noFill/>
        </p:spPr>
        <p:txBody>
          <a:bodyPr/>
          <a:lstStyle/>
          <a:p>
            <a:fld id="{B3664A64-8257-42A6-B4F1-1BD06400BFE3}" type="slidenum">
              <a:rPr lang="en-US" altLang="en-US" smtClean="0"/>
              <a:pPr/>
              <a:t>90</a:t>
            </a:fld>
            <a:endParaRPr lang="en-US" altLang="en-US" smtClean="0"/>
          </a:p>
        </p:txBody>
      </p:sp>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a:noFill/>
          <a:ln/>
        </p:spPr>
        <p:txBody>
          <a:bodyPr/>
          <a:lstStyle/>
          <a:p>
            <a:r>
              <a:rPr lang="en-US" altLang="en-US" dirty="0" smtClean="0"/>
              <a:t>This week, we have learned of a fourth reason to adjust, which is to evaluate for </a:t>
            </a:r>
            <a:r>
              <a:rPr lang="en-US" altLang="en-US" dirty="0" smtClean="0"/>
              <a:t>the presence of effect-measure </a:t>
            </a:r>
            <a:r>
              <a:rPr lang="en-US" altLang="en-US" dirty="0" smtClean="0"/>
              <a:t>modification.  </a:t>
            </a:r>
          </a:p>
        </p:txBody>
      </p:sp>
    </p:spTree>
    <p:extLst>
      <p:ext uri="{BB962C8B-B14F-4D97-AF65-F5344CB8AC3E}">
        <p14:creationId xmlns:p14="http://schemas.microsoft.com/office/powerpoint/2010/main" val="3761144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5"/>
          <p:cNvSpPr>
            <a:spLocks noGrp="1" noChangeArrowheads="1"/>
          </p:cNvSpPr>
          <p:nvPr>
            <p:ph type="sldNum" sz="quarter" idx="5"/>
          </p:nvPr>
        </p:nvSpPr>
        <p:spPr>
          <a:noFill/>
        </p:spPr>
        <p:txBody>
          <a:bodyPr/>
          <a:lstStyle/>
          <a:p>
            <a:fld id="{DC0C47DE-3F64-4893-91A6-9D2D1F698577}" type="slidenum">
              <a:rPr lang="en-US" altLang="en-US" smtClean="0"/>
              <a:pPr/>
              <a:t>9</a:t>
            </a:fld>
            <a:endParaRPr lang="en-US" altLang="en-US" smtClean="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r>
              <a:rPr lang="en-US" altLang="en-US" sz="1000" dirty="0" smtClean="0">
                <a:solidFill>
                  <a:srgbClr val="000000"/>
                </a:solidFill>
                <a:latin typeface="Arial" charset="0"/>
              </a:rPr>
              <a:t>Of the methods to deal with confounding, randomization is the </a:t>
            </a:r>
            <a:r>
              <a:rPr lang="en-US" altLang="en-US" sz="1000" dirty="0" err="1" smtClean="0">
                <a:solidFill>
                  <a:srgbClr val="000000"/>
                </a:solidFill>
                <a:latin typeface="Arial" charset="0"/>
              </a:rPr>
              <a:t>cadillac</a:t>
            </a:r>
            <a:r>
              <a:rPr lang="en-US" altLang="en-US" sz="1000" dirty="0" smtClean="0">
                <a:solidFill>
                  <a:srgbClr val="000000"/>
                </a:solidFill>
                <a:latin typeface="Arial" charset="0"/>
              </a:rPr>
              <a:t>.  If one is able to implement it, randomization is the optimal strategy to reduce confounding.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As you know, in randomization, all study subjects are randomly allocated to two or more exposure groups. This is most commonly some form of </a:t>
            </a:r>
            <a:r>
              <a:rPr lang="en-US" altLang="en-US" sz="1000" dirty="0" smtClean="0">
                <a:solidFill>
                  <a:srgbClr val="000000"/>
                </a:solidFill>
                <a:latin typeface="Arial" charset="0"/>
              </a:rPr>
              <a:t>therapy</a:t>
            </a:r>
            <a:r>
              <a:rPr lang="en-US" altLang="en-US" sz="1000" baseline="0" dirty="0" smtClean="0">
                <a:solidFill>
                  <a:srgbClr val="000000"/>
                </a:solidFill>
                <a:latin typeface="Arial" charset="0"/>
              </a:rPr>
              <a:t> </a:t>
            </a:r>
            <a:r>
              <a:rPr lang="en-US" altLang="en-US" sz="1000" dirty="0" smtClean="0">
                <a:solidFill>
                  <a:srgbClr val="000000"/>
                </a:solidFill>
                <a:latin typeface="Arial" charset="0"/>
              </a:rPr>
              <a:t>but </a:t>
            </a:r>
            <a:r>
              <a:rPr lang="en-US" altLang="en-US" sz="1000" dirty="0" smtClean="0">
                <a:solidFill>
                  <a:srgbClr val="000000"/>
                </a:solidFill>
                <a:latin typeface="Arial" charset="0"/>
              </a:rPr>
              <a:t>can also be an exposure in the sense of a diet or other behavioral modification.  As usual, I’m using the word “exposure” very generally here to mean predictor or independent variable.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Since the exposure groups are created by a random process, the distribution of any variable you can think of is theoretically the same in the exposed group and the unexposed group.  Therefore, there should </a:t>
            </a:r>
            <a:r>
              <a:rPr lang="en-US" altLang="en-US" sz="1000" dirty="0" smtClean="0">
                <a:solidFill>
                  <a:srgbClr val="000000"/>
                </a:solidFill>
                <a:latin typeface="Arial" charset="0"/>
              </a:rPr>
              <a:t>be, in theory, </a:t>
            </a:r>
            <a:r>
              <a:rPr lang="en-US" altLang="en-US" sz="1000" dirty="0" smtClean="0">
                <a:solidFill>
                  <a:srgbClr val="000000"/>
                </a:solidFill>
                <a:latin typeface="Arial" charset="0"/>
              </a:rPr>
              <a:t>no association between exposure and any other variable.  If you think about it, randomization comes closest to the goal we described last week of exchangeability or the counterfactual ideal, although does </a:t>
            </a:r>
            <a:r>
              <a:rPr lang="en-US" altLang="en-US" sz="1000" dirty="0" smtClean="0">
                <a:solidFill>
                  <a:srgbClr val="000000"/>
                </a:solidFill>
                <a:latin typeface="Arial" charset="0"/>
              </a:rPr>
              <a:t>not often</a:t>
            </a:r>
            <a:r>
              <a:rPr lang="en-US" altLang="en-US" sz="1000" baseline="0" dirty="0" smtClean="0">
                <a:solidFill>
                  <a:srgbClr val="000000"/>
                </a:solidFill>
                <a:latin typeface="Arial" charset="0"/>
              </a:rPr>
              <a:t> </a:t>
            </a:r>
            <a:r>
              <a:rPr lang="en-US" altLang="en-US" sz="1000" dirty="0" smtClean="0">
                <a:solidFill>
                  <a:srgbClr val="000000"/>
                </a:solidFill>
                <a:latin typeface="Arial" charset="0"/>
              </a:rPr>
              <a:t>completely </a:t>
            </a:r>
            <a:r>
              <a:rPr lang="en-US" altLang="en-US" sz="1000" dirty="0" smtClean="0">
                <a:solidFill>
                  <a:srgbClr val="000000"/>
                </a:solidFill>
                <a:latin typeface="Arial" charset="0"/>
              </a:rPr>
              <a:t>get there.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We’ll have a lot more to say about randomization in our course on clinical trials in the winter, but randomization is truly one of the most important inventions of the 20th century.</a:t>
            </a:r>
          </a:p>
        </p:txBody>
      </p:sp>
    </p:spTree>
    <p:extLst>
      <p:ext uri="{BB962C8B-B14F-4D97-AF65-F5344CB8AC3E}">
        <p14:creationId xmlns:p14="http://schemas.microsoft.com/office/powerpoint/2010/main" val="369600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83163" y="304800"/>
            <a:ext cx="1457325" cy="8153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4221163" cy="8153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5830888"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76400"/>
            <a:ext cx="2838450" cy="6781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00450" y="1676400"/>
            <a:ext cx="2840038" cy="6781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5830888" cy="1066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76400"/>
            <a:ext cx="5830888" cy="6781800"/>
          </a:xfrm>
        </p:spPr>
        <p:txBody>
          <a:bodyPr/>
          <a:lstStyle/>
          <a:p>
            <a:pPr lvl="0"/>
            <a:endParaRPr lang="en-US" noProof="0" smtClean="0"/>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5830888" cy="10668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676400"/>
            <a:ext cx="5830888" cy="6781800"/>
          </a:xfrm>
        </p:spPr>
        <p:txBody>
          <a:bodyPr/>
          <a:lstStyle/>
          <a:p>
            <a:pPr lvl="0"/>
            <a:endParaRPr lang="en-US" noProof="0" smtClean="0"/>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76400"/>
            <a:ext cx="2838450" cy="678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00450" y="1676400"/>
            <a:ext cx="2840038" cy="678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ftr" sz="quarter" idx="10"/>
          </p:nvPr>
        </p:nvSpPr>
        <p:spPr>
          <a:ln/>
        </p:spPr>
        <p:txBody>
          <a:bodyPr/>
          <a:lstStyle>
            <a:lvl1pPr>
              <a:defRPr/>
            </a:lvl1pPr>
          </a:lstStyle>
          <a:p>
            <a:pPr>
              <a:defRPr/>
            </a:pPr>
            <a:endParaRPr lang="en-US"/>
          </a:p>
        </p:txBody>
      </p:sp>
      <p:sp>
        <p:nvSpPr>
          <p:cNvPr id="8"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ftr" sz="quarter" idx="10"/>
          </p:nvPr>
        </p:nvSpPr>
        <p:spPr>
          <a:ln/>
        </p:spPr>
        <p:txBody>
          <a:bodyPr/>
          <a:lstStyle>
            <a:lvl1pPr>
              <a:defRPr/>
            </a:lvl1pPr>
          </a:lstStyle>
          <a:p>
            <a:pPr>
              <a:defRPr/>
            </a:pPr>
            <a:endParaRPr lang="en-US"/>
          </a:p>
        </p:txBody>
      </p:sp>
      <p:sp>
        <p:nvSpPr>
          <p:cNvPr id="4"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pPr>
              <a:defRPr/>
            </a:pPr>
            <a:endParaRPr lang="en-US"/>
          </a:p>
        </p:txBody>
      </p:sp>
      <p:sp>
        <p:nvSpPr>
          <p:cNvPr id="3"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ftr" sz="quarter" idx="3"/>
          </p:nvPr>
        </p:nvSpPr>
        <p:spPr bwMode="auto">
          <a:xfrm>
            <a:off x="609600" y="8534400"/>
            <a:ext cx="2133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spcBef>
                <a:spcPct val="0"/>
              </a:spcBef>
              <a:defRPr>
                <a:latin typeface="Times New Roman" pitchFamily="18" charset="0"/>
              </a:defRPr>
            </a:lvl1pPr>
          </a:lstStyle>
          <a:p>
            <a:pPr>
              <a:defRPr/>
            </a:pPr>
            <a:endParaRPr lang="en-US"/>
          </a:p>
        </p:txBody>
      </p:sp>
      <p:sp>
        <p:nvSpPr>
          <p:cNvPr id="1028" name="Rectangle 4"/>
          <p:cNvSpPr>
            <a:spLocks noGrp="1" noChangeArrowheads="1"/>
          </p:cNvSpPr>
          <p:nvPr>
            <p:ph type="sldNum" sz="quarter" idx="4"/>
          </p:nvPr>
        </p:nvSpPr>
        <p:spPr bwMode="auto">
          <a:xfrm>
            <a:off x="4953000" y="8534400"/>
            <a:ext cx="1371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spcBef>
                <a:spcPct val="0"/>
              </a:spcBef>
              <a:defRPr>
                <a:latin typeface="Times New Roman" pitchFamily="18" charset="0"/>
              </a:defRPr>
            </a:lvl1pPr>
          </a:lstStyle>
          <a:p>
            <a:pPr>
              <a:defRPr/>
            </a:pPr>
            <a:endParaRPr lang="en-US"/>
          </a:p>
        </p:txBody>
      </p:sp>
      <p:grpSp>
        <p:nvGrpSpPr>
          <p:cNvPr id="34820" name="Group 7"/>
          <p:cNvGrpSpPr>
            <a:grpSpLocks/>
          </p:cNvGrpSpPr>
          <p:nvPr/>
        </p:nvGrpSpPr>
        <p:grpSpPr bwMode="auto">
          <a:xfrm>
            <a:off x="285750" y="827088"/>
            <a:ext cx="6591300" cy="8316912"/>
            <a:chOff x="180" y="521"/>
            <a:chExt cx="4152" cy="5239"/>
          </a:xfrm>
        </p:grpSpPr>
        <p:sp>
          <p:nvSpPr>
            <p:cNvPr id="1029" name="Freeform 5"/>
            <p:cNvSpPr>
              <a:spLocks/>
            </p:cNvSpPr>
            <p:nvPr/>
          </p:nvSpPr>
          <p:spPr bwMode="auto">
            <a:xfrm>
              <a:off x="180" y="1429"/>
              <a:ext cx="4152" cy="4331"/>
            </a:xfrm>
            <a:custGeom>
              <a:avLst/>
              <a:gdLst/>
              <a:ahLst/>
              <a:cxnLst>
                <a:cxn ang="0">
                  <a:pos x="4151" y="0"/>
                </a:cxn>
                <a:cxn ang="0">
                  <a:pos x="0" y="0"/>
                </a:cxn>
                <a:cxn ang="0">
                  <a:pos x="0" y="4330"/>
                </a:cxn>
              </a:cxnLst>
              <a:rect l="0" t="0" r="r" b="b"/>
              <a:pathLst>
                <a:path w="4152" h="4331">
                  <a:moveTo>
                    <a:pt x="4151" y="0"/>
                  </a:moveTo>
                  <a:lnTo>
                    <a:pt x="0" y="0"/>
                  </a:lnTo>
                  <a:lnTo>
                    <a:pt x="0" y="4330"/>
                  </a:lnTo>
                </a:path>
              </a:pathLst>
            </a:custGeom>
            <a:noFill/>
            <a:ln w="101600" cap="rnd" cmpd="sng">
              <a:noFill/>
              <a:prstDash val="solid"/>
              <a:round/>
              <a:headEnd type="none" w="sm" len="sm"/>
              <a:tailEnd type="none" w="sm" len="sm"/>
            </a:ln>
            <a:effectLst>
              <a:prstShdw prst="shdw17" dist="17961" dir="2700000">
                <a:schemeClr val="accent1">
                  <a:gamma/>
                  <a:shade val="60000"/>
                  <a:invGamma/>
                </a:schemeClr>
              </a:prstShdw>
            </a:effectLst>
          </p:spPr>
          <p:txBody>
            <a:bodyPr/>
            <a:lstStyle/>
            <a:p>
              <a:pPr algn="r" eaLnBrk="0" hangingPunct="0">
                <a:spcBef>
                  <a:spcPct val="50000"/>
                </a:spcBef>
                <a:defRPr/>
              </a:pPr>
              <a:endParaRPr lang="en-US"/>
            </a:p>
          </p:txBody>
        </p:sp>
        <p:sp>
          <p:nvSpPr>
            <p:cNvPr id="1030" name="Freeform 6"/>
            <p:cNvSpPr>
              <a:spLocks/>
            </p:cNvSpPr>
            <p:nvPr/>
          </p:nvSpPr>
          <p:spPr bwMode="auto">
            <a:xfrm>
              <a:off x="180" y="521"/>
              <a:ext cx="4152" cy="5239"/>
            </a:xfrm>
            <a:custGeom>
              <a:avLst/>
              <a:gdLst/>
              <a:ahLst/>
              <a:cxnLst>
                <a:cxn ang="0">
                  <a:pos x="324" y="5238"/>
                </a:cxn>
                <a:cxn ang="0">
                  <a:pos x="324" y="0"/>
                </a:cxn>
                <a:cxn ang="0">
                  <a:pos x="0" y="0"/>
                </a:cxn>
                <a:cxn ang="0">
                  <a:pos x="0" y="648"/>
                </a:cxn>
                <a:cxn ang="0">
                  <a:pos x="4151" y="648"/>
                </a:cxn>
              </a:cxnLst>
              <a:rect l="0" t="0" r="r" b="b"/>
              <a:pathLst>
                <a:path w="4152" h="5239">
                  <a:moveTo>
                    <a:pt x="324" y="5238"/>
                  </a:moveTo>
                  <a:lnTo>
                    <a:pt x="324" y="0"/>
                  </a:lnTo>
                  <a:lnTo>
                    <a:pt x="0" y="0"/>
                  </a:lnTo>
                  <a:lnTo>
                    <a:pt x="0" y="648"/>
                  </a:lnTo>
                  <a:lnTo>
                    <a:pt x="4151" y="648"/>
                  </a:lnTo>
                </a:path>
              </a:pathLst>
            </a:custGeom>
            <a:noFill/>
            <a:ln w="101600" cap="rnd" cmpd="sng">
              <a:noFill/>
              <a:prstDash val="solid"/>
              <a:round/>
              <a:headEnd type="none" w="sm" len="sm"/>
              <a:tailEnd type="none" w="sm" len="sm"/>
            </a:ln>
            <a:effectLst>
              <a:prstShdw prst="shdw17" dist="17961" dir="2700000">
                <a:schemeClr val="accent1">
                  <a:gamma/>
                  <a:shade val="60000"/>
                  <a:invGamma/>
                </a:schemeClr>
              </a:prstShdw>
            </a:effectLst>
          </p:spPr>
          <p:txBody>
            <a:bodyPr/>
            <a:lstStyle/>
            <a:p>
              <a:pPr algn="r" eaLnBrk="0" hangingPunct="0">
                <a:spcBef>
                  <a:spcPct val="50000"/>
                </a:spcBef>
                <a:defRPr/>
              </a:pPr>
              <a:endParaRPr lang="en-US"/>
            </a:p>
          </p:txBody>
        </p:sp>
      </p:grpSp>
      <p:sp>
        <p:nvSpPr>
          <p:cNvPr id="34821" name="Rectangle 8"/>
          <p:cNvSpPr>
            <a:spLocks noGrp="1" noChangeArrowheads="1"/>
          </p:cNvSpPr>
          <p:nvPr>
            <p:ph type="title"/>
          </p:nvPr>
        </p:nvSpPr>
        <p:spPr bwMode="auto">
          <a:xfrm>
            <a:off x="609600" y="304800"/>
            <a:ext cx="5830888" cy="1066800"/>
          </a:xfrm>
          <a:prstGeom prst="rect">
            <a:avLst/>
          </a:prstGeom>
          <a:noFill/>
          <a:ln w="9525">
            <a:noFill/>
            <a:miter lim="800000"/>
            <a:headEnd/>
            <a:tailEnd/>
          </a:ln>
        </p:spPr>
        <p:txBody>
          <a:bodyPr vert="horz" wrap="square" lIns="87312" tIns="42862" rIns="87312" bIns="42862" numCol="1" anchor="b" anchorCtr="0" compatLnSpc="1">
            <a:prstTxWarp prst="textNoShape">
              <a:avLst/>
            </a:prstTxWarp>
          </a:bodyPr>
          <a:lstStyle/>
          <a:p>
            <a:pPr lvl="0"/>
            <a:r>
              <a:rPr lang="en-US" altLang="en-US" smtClean="0"/>
              <a:t>Click to edit Master title style  					</a:t>
            </a:r>
          </a:p>
        </p:txBody>
      </p:sp>
      <p:sp>
        <p:nvSpPr>
          <p:cNvPr id="34822" name="Rectangle 9"/>
          <p:cNvSpPr>
            <a:spLocks noGrp="1" noChangeArrowheads="1"/>
          </p:cNvSpPr>
          <p:nvPr>
            <p:ph type="body" idx="1"/>
          </p:nvPr>
        </p:nvSpPr>
        <p:spPr bwMode="auto">
          <a:xfrm>
            <a:off x="609600" y="1676400"/>
            <a:ext cx="5830888" cy="6781800"/>
          </a:xfrm>
          <a:prstGeom prst="rect">
            <a:avLst/>
          </a:prstGeom>
          <a:noFill/>
          <a:ln w="9525">
            <a:noFill/>
            <a:miter lim="800000"/>
            <a:headEnd/>
            <a:tailEnd/>
          </a:ln>
        </p:spPr>
        <p:txBody>
          <a:bodyPr vert="horz" wrap="square" lIns="87312" tIns="42862" rIns="87312" bIns="42862"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 id="2147483650" r:id="rId13"/>
    <p:sldLayoutId id="2147483649" r:id="rId14"/>
  </p:sldLayoutIdLst>
  <p:txStyles>
    <p:titleStyle>
      <a:lvl1pPr algn="ctr" defTabSz="803275" rtl="0" eaLnBrk="0" fontAlgn="base" hangingPunct="0">
        <a:spcBef>
          <a:spcPct val="0"/>
        </a:spcBef>
        <a:spcAft>
          <a:spcPct val="0"/>
        </a:spcAft>
        <a:defRPr sz="2400" b="1">
          <a:solidFill>
            <a:schemeClr val="tx2"/>
          </a:solidFill>
          <a:latin typeface="+mj-lt"/>
          <a:ea typeface="+mj-ea"/>
          <a:cs typeface="+mj-cs"/>
        </a:defRPr>
      </a:lvl1pPr>
      <a:lvl2pPr algn="ctr" defTabSz="803275" rtl="0" eaLnBrk="0" fontAlgn="base" hangingPunct="0">
        <a:spcBef>
          <a:spcPct val="0"/>
        </a:spcBef>
        <a:spcAft>
          <a:spcPct val="0"/>
        </a:spcAft>
        <a:defRPr sz="2400" b="1">
          <a:solidFill>
            <a:schemeClr val="tx2"/>
          </a:solidFill>
          <a:latin typeface="Arial" charset="0"/>
        </a:defRPr>
      </a:lvl2pPr>
      <a:lvl3pPr algn="ctr" defTabSz="803275" rtl="0" eaLnBrk="0" fontAlgn="base" hangingPunct="0">
        <a:spcBef>
          <a:spcPct val="0"/>
        </a:spcBef>
        <a:spcAft>
          <a:spcPct val="0"/>
        </a:spcAft>
        <a:defRPr sz="2400" b="1">
          <a:solidFill>
            <a:schemeClr val="tx2"/>
          </a:solidFill>
          <a:latin typeface="Arial" charset="0"/>
        </a:defRPr>
      </a:lvl3pPr>
      <a:lvl4pPr algn="ctr" defTabSz="803275" rtl="0" eaLnBrk="0" fontAlgn="base" hangingPunct="0">
        <a:spcBef>
          <a:spcPct val="0"/>
        </a:spcBef>
        <a:spcAft>
          <a:spcPct val="0"/>
        </a:spcAft>
        <a:defRPr sz="2400" b="1">
          <a:solidFill>
            <a:schemeClr val="tx2"/>
          </a:solidFill>
          <a:latin typeface="Arial" charset="0"/>
        </a:defRPr>
      </a:lvl4pPr>
      <a:lvl5pPr algn="ctr" defTabSz="803275" rtl="0" eaLnBrk="0" fontAlgn="base" hangingPunct="0">
        <a:spcBef>
          <a:spcPct val="0"/>
        </a:spcBef>
        <a:spcAft>
          <a:spcPct val="0"/>
        </a:spcAft>
        <a:defRPr sz="2400" b="1">
          <a:solidFill>
            <a:schemeClr val="tx2"/>
          </a:solidFill>
          <a:latin typeface="Arial" charset="0"/>
        </a:defRPr>
      </a:lvl5pPr>
      <a:lvl6pPr marL="457200" algn="ctr" defTabSz="803275" rtl="0" eaLnBrk="0" fontAlgn="base" hangingPunct="0">
        <a:spcBef>
          <a:spcPct val="0"/>
        </a:spcBef>
        <a:spcAft>
          <a:spcPct val="0"/>
        </a:spcAft>
        <a:defRPr sz="2400" b="1">
          <a:solidFill>
            <a:schemeClr val="tx2"/>
          </a:solidFill>
          <a:latin typeface="Arial" charset="0"/>
        </a:defRPr>
      </a:lvl6pPr>
      <a:lvl7pPr marL="914400" algn="ctr" defTabSz="803275" rtl="0" eaLnBrk="0" fontAlgn="base" hangingPunct="0">
        <a:spcBef>
          <a:spcPct val="0"/>
        </a:spcBef>
        <a:spcAft>
          <a:spcPct val="0"/>
        </a:spcAft>
        <a:defRPr sz="2400" b="1">
          <a:solidFill>
            <a:schemeClr val="tx2"/>
          </a:solidFill>
          <a:latin typeface="Arial" charset="0"/>
        </a:defRPr>
      </a:lvl7pPr>
      <a:lvl8pPr marL="1371600" algn="ctr" defTabSz="803275" rtl="0" eaLnBrk="0" fontAlgn="base" hangingPunct="0">
        <a:spcBef>
          <a:spcPct val="0"/>
        </a:spcBef>
        <a:spcAft>
          <a:spcPct val="0"/>
        </a:spcAft>
        <a:defRPr sz="2400" b="1">
          <a:solidFill>
            <a:schemeClr val="tx2"/>
          </a:solidFill>
          <a:latin typeface="Arial" charset="0"/>
        </a:defRPr>
      </a:lvl8pPr>
      <a:lvl9pPr marL="1828800" algn="ctr" defTabSz="803275" rtl="0" eaLnBrk="0" fontAlgn="base" hangingPunct="0">
        <a:spcBef>
          <a:spcPct val="0"/>
        </a:spcBef>
        <a:spcAft>
          <a:spcPct val="0"/>
        </a:spcAft>
        <a:defRPr sz="2400" b="1">
          <a:solidFill>
            <a:schemeClr val="tx2"/>
          </a:solidFill>
          <a:latin typeface="Arial" charset="0"/>
        </a:defRPr>
      </a:lvl9pPr>
    </p:titleStyle>
    <p:body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6.wmf"/><Relationship Id="rId4" Type="http://schemas.openxmlformats.org/officeDocument/2006/relationships/oleObject" Target="../embeddings/oleObject4.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1.wmf"/><Relationship Id="rId3" Type="http://schemas.openxmlformats.org/officeDocument/2006/relationships/notesSlide" Target="../notesSlides/notesSlide26.xml"/><Relationship Id="rId7" Type="http://schemas.openxmlformats.org/officeDocument/2006/relationships/image" Target="../media/image8.wmf"/><Relationship Id="rId12"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11" Type="http://schemas.openxmlformats.org/officeDocument/2006/relationships/image" Target="../media/image10.wmf"/><Relationship Id="rId5" Type="http://schemas.openxmlformats.org/officeDocument/2006/relationships/image" Target="../media/image7.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9.w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notesSlide" Target="../notesSlides/notesSlide33.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image" Target="../media/image13.wmf"/><Relationship Id="rId4" Type="http://schemas.openxmlformats.org/officeDocument/2006/relationships/oleObject" Target="../embeddings/oleObject10.bin"/><Relationship Id="rId9" Type="http://schemas.openxmlformats.org/officeDocument/2006/relationships/oleObject" Target="../embeddings/oleObject13.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notesSlide" Target="../notesSlides/notesSlide34.xml"/><Relationship Id="rId7" Type="http://schemas.openxmlformats.org/officeDocument/2006/relationships/image" Target="../media/image16.wmf"/><Relationship Id="rId2" Type="http://schemas.openxmlformats.org/officeDocument/2006/relationships/slideLayout" Target="../slideLayouts/slideLayout12.xml"/><Relationship Id="rId1" Type="http://schemas.openxmlformats.org/officeDocument/2006/relationships/vmlDrawing" Target="../drawings/vmlDrawing5.vml"/><Relationship Id="rId6" Type="http://schemas.openxmlformats.org/officeDocument/2006/relationships/oleObject" Target="../embeddings/oleObject15.bin"/><Relationship Id="rId5" Type="http://schemas.openxmlformats.org/officeDocument/2006/relationships/image" Target="../media/image15.wmf"/><Relationship Id="rId4" Type="http://schemas.openxmlformats.org/officeDocument/2006/relationships/oleObject" Target="../embeddings/oleObject14.bin"/><Relationship Id="rId9" Type="http://schemas.openxmlformats.org/officeDocument/2006/relationships/image" Target="../media/image17.wmf"/></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notesSlide" Target="../notesSlides/notesSlide36.xml"/><Relationship Id="rId7"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8.bin"/><Relationship Id="rId5" Type="http://schemas.openxmlformats.org/officeDocument/2006/relationships/image" Target="../media/image15.wmf"/><Relationship Id="rId4" Type="http://schemas.openxmlformats.org/officeDocument/2006/relationships/oleObject" Target="../embeddings/oleObject17.bin"/><Relationship Id="rId9" Type="http://schemas.openxmlformats.org/officeDocument/2006/relationships/image" Target="../media/image17.w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notesSlide" Target="../notesSlides/notesSlide37.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1.bin"/><Relationship Id="rId5" Type="http://schemas.openxmlformats.org/officeDocument/2006/relationships/image" Target="../media/image18.wmf"/><Relationship Id="rId4" Type="http://schemas.openxmlformats.org/officeDocument/2006/relationships/oleObject" Target="../embeddings/oleObject20.bin"/><Relationship Id="rId9" Type="http://schemas.openxmlformats.org/officeDocument/2006/relationships/image" Target="../media/image20.wmf"/></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notesSlide" Target="../notesSlides/notesSlide38.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4.bin"/><Relationship Id="rId5" Type="http://schemas.openxmlformats.org/officeDocument/2006/relationships/image" Target="../media/image18.wmf"/><Relationship Id="rId4" Type="http://schemas.openxmlformats.org/officeDocument/2006/relationships/oleObject" Target="../embeddings/oleObject23.bin"/><Relationship Id="rId9" Type="http://schemas.openxmlformats.org/officeDocument/2006/relationships/image" Target="../media/image20.wmf"/></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notesSlide" Target="../notesSlides/notesSlide39.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7.bin"/><Relationship Id="rId5" Type="http://schemas.openxmlformats.org/officeDocument/2006/relationships/image" Target="../media/image18.wmf"/><Relationship Id="rId4" Type="http://schemas.openxmlformats.org/officeDocument/2006/relationships/oleObject" Target="../embeddings/oleObject26.bin"/><Relationship Id="rId9" Type="http://schemas.openxmlformats.org/officeDocument/2006/relationships/image" Target="../media/image20.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3.xml"/><Relationship Id="rId1" Type="http://schemas.openxmlformats.org/officeDocument/2006/relationships/slideLayout" Target="../slideLayouts/slideLayout14.xml"/><Relationship Id="rId4" Type="http://schemas.openxmlformats.org/officeDocument/2006/relationships/chart" Target="../charts/chart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14.xml"/><Relationship Id="rId1" Type="http://schemas.openxmlformats.org/officeDocument/2006/relationships/vmlDrawing" Target="../drawings/vmlDrawing10.vml"/><Relationship Id="rId5" Type="http://schemas.openxmlformats.org/officeDocument/2006/relationships/image" Target="../media/image21.emf"/><Relationship Id="rId4" Type="http://schemas.openxmlformats.org/officeDocument/2006/relationships/oleObject" Target="../embeddings/oleObject29.bin"/></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oleObject" Target="../embeddings/oleObject32.bin"/><Relationship Id="rId3" Type="http://schemas.openxmlformats.org/officeDocument/2006/relationships/notesSlide" Target="../notesSlides/notesSlide46.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1.bin"/><Relationship Id="rId5" Type="http://schemas.openxmlformats.org/officeDocument/2006/relationships/image" Target="../media/image18.wmf"/><Relationship Id="rId4" Type="http://schemas.openxmlformats.org/officeDocument/2006/relationships/oleObject" Target="../embeddings/oleObject30.bin"/><Relationship Id="rId9" Type="http://schemas.openxmlformats.org/officeDocument/2006/relationships/image" Target="../media/image20.wmf"/></Relationships>
</file>

<file path=ppt/slides/_rels/slide4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5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54.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notesSlide" Target="../notesSlides/notesSlide58.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34.bin"/><Relationship Id="rId5" Type="http://schemas.openxmlformats.org/officeDocument/2006/relationships/image" Target="../media/image18.wmf"/><Relationship Id="rId10" Type="http://schemas.openxmlformats.org/officeDocument/2006/relationships/image" Target="../media/image27.png"/><Relationship Id="rId4" Type="http://schemas.openxmlformats.org/officeDocument/2006/relationships/oleObject" Target="../embeddings/oleObject33.bin"/><Relationship Id="rId9" Type="http://schemas.openxmlformats.org/officeDocument/2006/relationships/image" Target="../media/image20.wmf"/></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6.xml"/><Relationship Id="rId7" Type="http://schemas.openxmlformats.org/officeDocument/2006/relationships/image" Target="../media/image5.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4.wmf"/><Relationship Id="rId4" Type="http://schemas.openxmlformats.org/officeDocument/2006/relationships/oleObject" Target="../embeddings/oleObject1.bin"/></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notesSlide" Target="../notesSlides/notesSlide62.xml"/><Relationship Id="rId7" Type="http://schemas.openxmlformats.org/officeDocument/2006/relationships/image" Target="../media/image29.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37.bin"/><Relationship Id="rId5" Type="http://schemas.openxmlformats.org/officeDocument/2006/relationships/image" Target="../media/image28.wmf"/><Relationship Id="rId4" Type="http://schemas.openxmlformats.org/officeDocument/2006/relationships/oleObject" Target="../embeddings/oleObject36.bin"/><Relationship Id="rId9" Type="http://schemas.openxmlformats.org/officeDocument/2006/relationships/image" Target="../media/image30.wmf"/></Relationships>
</file>

<file path=ppt/slides/_rels/slide63.xml.rels><?xml version="1.0" encoding="UTF-8" standalone="yes"?>
<Relationships xmlns="http://schemas.openxmlformats.org/package/2006/relationships"><Relationship Id="rId8" Type="http://schemas.openxmlformats.org/officeDocument/2006/relationships/oleObject" Target="../embeddings/oleObject41.bin"/><Relationship Id="rId3" Type="http://schemas.openxmlformats.org/officeDocument/2006/relationships/notesSlide" Target="../notesSlides/notesSlide63.xml"/><Relationship Id="rId7"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0.bin"/><Relationship Id="rId5" Type="http://schemas.openxmlformats.org/officeDocument/2006/relationships/image" Target="../media/image31.emf"/><Relationship Id="rId4" Type="http://schemas.openxmlformats.org/officeDocument/2006/relationships/oleObject" Target="../embeddings/oleObject39.bin"/><Relationship Id="rId9" Type="http://schemas.openxmlformats.org/officeDocument/2006/relationships/image" Target="../media/image33.wmf"/></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64.xml"/><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34.wmf"/><Relationship Id="rId4" Type="http://schemas.openxmlformats.org/officeDocument/2006/relationships/oleObject" Target="../embeddings/oleObject42.bin"/></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3" Type="http://schemas.openxmlformats.org/officeDocument/2006/relationships/notesSlide" Target="../notesSlides/notesSlide70.xml"/><Relationship Id="rId2" Type="http://schemas.openxmlformats.org/officeDocument/2006/relationships/slideLayout" Target="../slideLayouts/slideLayout13.xml"/><Relationship Id="rId1" Type="http://schemas.openxmlformats.org/officeDocument/2006/relationships/vmlDrawing" Target="../drawings/vmlDrawing16.vml"/><Relationship Id="rId5" Type="http://schemas.openxmlformats.org/officeDocument/2006/relationships/image" Target="../media/image35.emf"/><Relationship Id="rId4" Type="http://schemas.openxmlformats.org/officeDocument/2006/relationships/oleObject" Target="../embeddings/Microsoft_Word_97_-_2003_Document1.doc"/></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notesSlide" Target="../notesSlides/notesSlide84.xml"/><Relationship Id="rId7"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oleObject" Target="../embeddings/oleObject44.bin"/><Relationship Id="rId5" Type="http://schemas.openxmlformats.org/officeDocument/2006/relationships/image" Target="../media/image36.wmf"/><Relationship Id="rId4" Type="http://schemas.openxmlformats.org/officeDocument/2006/relationships/oleObject" Target="../embeddings/oleObject43.bin"/></Relationships>
</file>

<file path=ppt/slides/_rels/slide86.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notesSlide" Target="../notesSlides/notesSlide85.xml"/><Relationship Id="rId7" Type="http://schemas.openxmlformats.org/officeDocument/2006/relationships/image" Target="../media/image39.e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46.bin"/><Relationship Id="rId5" Type="http://schemas.openxmlformats.org/officeDocument/2006/relationships/image" Target="../media/image38.emf"/><Relationship Id="rId4" Type="http://schemas.openxmlformats.org/officeDocument/2006/relationships/oleObject" Target="../embeddings/oleObject45.bin"/><Relationship Id="rId9" Type="http://schemas.openxmlformats.org/officeDocument/2006/relationships/image" Target="../media/image40.emf"/></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Rectangle 2"/>
          <p:cNvSpPr>
            <a:spLocks noGrp="1" noChangeArrowheads="1"/>
          </p:cNvSpPr>
          <p:nvPr>
            <p:ph type="title"/>
          </p:nvPr>
        </p:nvSpPr>
        <p:spPr/>
        <p:txBody>
          <a:bodyPr/>
          <a:lstStyle/>
          <a:p>
            <a:endParaRPr lang="en-US" altLang="en-US" smtClean="0"/>
          </a:p>
        </p:txBody>
      </p:sp>
      <p:sp>
        <p:nvSpPr>
          <p:cNvPr id="177154" name="Rectangle 3"/>
          <p:cNvSpPr>
            <a:spLocks noGrp="1" noChangeArrowheads="1"/>
          </p:cNvSpPr>
          <p:nvPr>
            <p:ph type="body" idx="1"/>
          </p:nvPr>
        </p:nvSpPr>
        <p:spPr/>
        <p:txBody>
          <a:bodyPr/>
          <a:lstStyle/>
          <a:p>
            <a:endParaRPr lang="en-US" altLang="en-US" smtClean="0"/>
          </a:p>
        </p:txBody>
      </p:sp>
      <p:pic>
        <p:nvPicPr>
          <p:cNvPr id="177155" name="Picture 5" descr="MCj04346670000[1]"/>
          <p:cNvPicPr>
            <a:picLocks noChangeAspect="1" noChangeArrowheads="1"/>
          </p:cNvPicPr>
          <p:nvPr/>
        </p:nvPicPr>
        <p:blipFill>
          <a:blip r:embed="rId3"/>
          <a:srcRect/>
          <a:stretch>
            <a:fillRect/>
          </a:stretch>
        </p:blipFill>
        <p:spPr bwMode="auto">
          <a:xfrm>
            <a:off x="990600" y="203200"/>
            <a:ext cx="5410200" cy="4683125"/>
          </a:xfrm>
          <a:prstGeom prst="rect">
            <a:avLst/>
          </a:prstGeom>
          <a:noFill/>
          <a:ln w="9525">
            <a:noFill/>
            <a:miter lim="800000"/>
            <a:headEnd/>
            <a:tailEnd/>
          </a:ln>
        </p:spPr>
      </p:pic>
      <p:sp>
        <p:nvSpPr>
          <p:cNvPr id="177156" name="Line 6"/>
          <p:cNvSpPr>
            <a:spLocks noChangeShapeType="1"/>
          </p:cNvSpPr>
          <p:nvPr/>
        </p:nvSpPr>
        <p:spPr bwMode="auto">
          <a:xfrm>
            <a:off x="2590800" y="1600200"/>
            <a:ext cx="304800" cy="914400"/>
          </a:xfrm>
          <a:prstGeom prst="line">
            <a:avLst/>
          </a:prstGeom>
          <a:noFill/>
          <a:ln w="63500">
            <a:solidFill>
              <a:schemeClr val="tx1"/>
            </a:solidFill>
            <a:round/>
            <a:headEnd/>
            <a:tailEnd type="triangle" w="med" len="med"/>
          </a:ln>
        </p:spPr>
        <p:txBody>
          <a:bodyPr lIns="95125" tIns="49148" rIns="95125" bIns="49148"/>
          <a:lstStyle/>
          <a:p>
            <a:endParaRPr lang="en-US"/>
          </a:p>
        </p:txBody>
      </p:sp>
      <p:sp>
        <p:nvSpPr>
          <p:cNvPr id="177157" name="Line 7"/>
          <p:cNvSpPr>
            <a:spLocks noChangeShapeType="1"/>
          </p:cNvSpPr>
          <p:nvPr/>
        </p:nvSpPr>
        <p:spPr bwMode="auto">
          <a:xfrm>
            <a:off x="2743200" y="1447800"/>
            <a:ext cx="1828800" cy="1066800"/>
          </a:xfrm>
          <a:prstGeom prst="line">
            <a:avLst/>
          </a:prstGeom>
          <a:noFill/>
          <a:ln w="63500">
            <a:solidFill>
              <a:schemeClr val="tx1"/>
            </a:solidFill>
            <a:round/>
            <a:headEnd/>
            <a:tailEnd type="triangle" w="med" len="med"/>
          </a:ln>
        </p:spPr>
        <p:txBody>
          <a:bodyPr lIns="95125" tIns="49148" rIns="95125" bIns="49148"/>
          <a:lstStyle/>
          <a:p>
            <a:endParaRPr lang="en-US"/>
          </a:p>
        </p:txBody>
      </p:sp>
      <p:sp>
        <p:nvSpPr>
          <p:cNvPr id="177158" name="Text Box 8"/>
          <p:cNvSpPr txBox="1">
            <a:spLocks noChangeArrowheads="1"/>
          </p:cNvSpPr>
          <p:nvPr/>
        </p:nvSpPr>
        <p:spPr bwMode="auto">
          <a:xfrm>
            <a:off x="2209800" y="1066800"/>
            <a:ext cx="914400" cy="64770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3600" b="1">
                <a:solidFill>
                  <a:srgbClr val="000000"/>
                </a:solidFill>
              </a:rPr>
              <a:t>C</a:t>
            </a:r>
          </a:p>
        </p:txBody>
      </p:sp>
      <p:sp>
        <p:nvSpPr>
          <p:cNvPr id="177159" name="Text Box 9"/>
          <p:cNvSpPr txBox="1">
            <a:spLocks noChangeArrowheads="1"/>
          </p:cNvSpPr>
          <p:nvPr/>
        </p:nvSpPr>
        <p:spPr bwMode="auto">
          <a:xfrm>
            <a:off x="2743200" y="2400300"/>
            <a:ext cx="914400" cy="64770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3600" b="1">
                <a:solidFill>
                  <a:srgbClr val="000000"/>
                </a:solidFill>
              </a:rPr>
              <a:t>E</a:t>
            </a:r>
          </a:p>
        </p:txBody>
      </p:sp>
      <p:sp>
        <p:nvSpPr>
          <p:cNvPr id="177160" name="Text Box 10"/>
          <p:cNvSpPr txBox="1">
            <a:spLocks noChangeArrowheads="1"/>
          </p:cNvSpPr>
          <p:nvPr/>
        </p:nvSpPr>
        <p:spPr bwMode="auto">
          <a:xfrm>
            <a:off x="4648200" y="2438400"/>
            <a:ext cx="914400" cy="64770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3600" b="1">
                <a:solidFill>
                  <a:srgbClr val="000000"/>
                </a:solidFill>
              </a:rPr>
              <a:t>D</a:t>
            </a:r>
          </a:p>
        </p:txBody>
      </p:sp>
      <p:sp>
        <p:nvSpPr>
          <p:cNvPr id="177161" name="Line 11"/>
          <p:cNvSpPr>
            <a:spLocks noChangeShapeType="1"/>
          </p:cNvSpPr>
          <p:nvPr/>
        </p:nvSpPr>
        <p:spPr bwMode="auto">
          <a:xfrm>
            <a:off x="3200400" y="2743200"/>
            <a:ext cx="1371600" cy="0"/>
          </a:xfrm>
          <a:prstGeom prst="line">
            <a:avLst/>
          </a:prstGeom>
          <a:noFill/>
          <a:ln w="63500">
            <a:solidFill>
              <a:schemeClr val="tx1"/>
            </a:solidFill>
            <a:prstDash val="sysDot"/>
            <a:round/>
            <a:headEnd/>
            <a:tailEnd type="triangle" w="med" len="med"/>
          </a:ln>
        </p:spPr>
        <p:txBody>
          <a:bodyPr lIns="95125" tIns="49148" rIns="95125" bIns="49148"/>
          <a:lstStyle/>
          <a:p>
            <a:endParaRPr lang="en-US"/>
          </a:p>
        </p:txBody>
      </p:sp>
      <p:sp>
        <p:nvSpPr>
          <p:cNvPr id="177162" name="Text Box 12"/>
          <p:cNvSpPr txBox="1">
            <a:spLocks noChangeArrowheads="1"/>
          </p:cNvSpPr>
          <p:nvPr/>
        </p:nvSpPr>
        <p:spPr bwMode="auto">
          <a:xfrm>
            <a:off x="3581400" y="2732088"/>
            <a:ext cx="914400" cy="468312"/>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400" b="1">
                <a:solidFill>
                  <a:srgbClr val="000000"/>
                </a:solidFill>
              </a:rPr>
              <a:t>?</a:t>
            </a:r>
          </a:p>
        </p:txBody>
      </p:sp>
      <p:pic>
        <p:nvPicPr>
          <p:cNvPr id="177163" name="Picture 13" descr="MCj03791370000[1]"/>
          <p:cNvPicPr>
            <a:picLocks noChangeAspect="1" noChangeArrowheads="1"/>
          </p:cNvPicPr>
          <p:nvPr/>
        </p:nvPicPr>
        <p:blipFill>
          <a:blip r:embed="rId4"/>
          <a:srcRect/>
          <a:stretch>
            <a:fillRect/>
          </a:stretch>
        </p:blipFill>
        <p:spPr bwMode="auto">
          <a:xfrm>
            <a:off x="292100" y="4894263"/>
            <a:ext cx="4356100" cy="34877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9"/>
          <p:cNvSpPr>
            <a:spLocks noChangeArrowheads="1"/>
          </p:cNvSpPr>
          <p:nvPr/>
        </p:nvSpPr>
        <p:spPr bwMode="auto">
          <a:xfrm>
            <a:off x="76200" y="685800"/>
            <a:ext cx="6172200" cy="18288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43010" name="Rectangle 10"/>
          <p:cNvSpPr>
            <a:spLocks noChangeArrowheads="1"/>
          </p:cNvSpPr>
          <p:nvPr/>
        </p:nvSpPr>
        <p:spPr bwMode="auto">
          <a:xfrm>
            <a:off x="76200" y="6858000"/>
            <a:ext cx="4267200" cy="18288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sp>
        <p:nvSpPr>
          <p:cNvPr id="43011" name="Rectangle 11"/>
          <p:cNvSpPr>
            <a:spLocks noChangeArrowheads="1"/>
          </p:cNvSpPr>
          <p:nvPr/>
        </p:nvSpPr>
        <p:spPr bwMode="auto">
          <a:xfrm>
            <a:off x="0" y="381000"/>
            <a:ext cx="6858000" cy="533400"/>
          </a:xfrm>
          <a:prstGeom prst="rect">
            <a:avLst/>
          </a:prstGeom>
          <a:noFill/>
          <a:ln w="9525">
            <a:noFill/>
            <a:miter lim="800000"/>
            <a:headEnd/>
            <a:tailEnd/>
          </a:ln>
        </p:spPr>
        <p:txBody>
          <a:bodyPr lIns="87312" tIns="42862" rIns="87312" bIns="42862" anchor="b"/>
          <a:lstStyle/>
          <a:p>
            <a:pPr algn="ctr" defTabSz="803275" eaLnBrk="0" hangingPunct="0"/>
            <a:r>
              <a:rPr lang="en-US" altLang="en-US" sz="2400" b="1">
                <a:solidFill>
                  <a:schemeClr val="tx2"/>
                </a:solidFill>
              </a:rPr>
              <a:t>Randomization to Prevent Confounding</a:t>
            </a:r>
            <a:endParaRPr lang="en-US" altLang="en-US" sz="2800" b="1">
              <a:solidFill>
                <a:schemeClr val="tx2"/>
              </a:solidFill>
            </a:endParaRPr>
          </a:p>
        </p:txBody>
      </p:sp>
      <p:grpSp>
        <p:nvGrpSpPr>
          <p:cNvPr id="2" name="Group 13"/>
          <p:cNvGrpSpPr>
            <a:grpSpLocks/>
          </p:cNvGrpSpPr>
          <p:nvPr/>
        </p:nvGrpSpPr>
        <p:grpSpPr bwMode="auto">
          <a:xfrm rot="6059739">
            <a:off x="1235075" y="3436938"/>
            <a:ext cx="1143000" cy="1219200"/>
            <a:chOff x="2208" y="1776"/>
            <a:chExt cx="720" cy="768"/>
          </a:xfrm>
        </p:grpSpPr>
        <p:sp>
          <p:nvSpPr>
            <p:cNvPr id="43022" name="Line 14"/>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43023" name="Line 15"/>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43013" name="Text Box 19"/>
          <p:cNvSpPr txBox="1">
            <a:spLocks noChangeArrowheads="1"/>
          </p:cNvSpPr>
          <p:nvPr/>
        </p:nvSpPr>
        <p:spPr bwMode="auto">
          <a:xfrm>
            <a:off x="304800" y="1143000"/>
            <a:ext cx="6172200" cy="194627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Blocking the path between any </a:t>
            </a:r>
            <a:r>
              <a:rPr lang="en-US" altLang="en-US" sz="2000" b="1" dirty="0" smtClean="0">
                <a:solidFill>
                  <a:srgbClr val="000000"/>
                </a:solidFill>
              </a:rPr>
              <a:t>would-be </a:t>
            </a:r>
            <a:r>
              <a:rPr lang="en-US" altLang="en-US" sz="2000" b="1" dirty="0">
                <a:solidFill>
                  <a:srgbClr val="000000"/>
                </a:solidFill>
              </a:rPr>
              <a:t>confounder &amp; exposure explains the exulted role of randomization</a:t>
            </a:r>
          </a:p>
          <a:p>
            <a:pPr eaLnBrk="0" hangingPunct="0">
              <a:spcBef>
                <a:spcPct val="50000"/>
              </a:spcBef>
            </a:pPr>
            <a:endParaRPr lang="en-US" altLang="en-US" sz="2000" b="1" dirty="0">
              <a:solidFill>
                <a:srgbClr val="000000"/>
              </a:solidFill>
            </a:endParaRPr>
          </a:p>
          <a:p>
            <a:pPr eaLnBrk="0" hangingPunct="0">
              <a:spcBef>
                <a:spcPct val="50000"/>
              </a:spcBef>
            </a:pPr>
            <a:endParaRPr lang="en-US" altLang="en-US" sz="2000" b="1" dirty="0">
              <a:solidFill>
                <a:srgbClr val="000000"/>
              </a:solidFill>
            </a:endParaRPr>
          </a:p>
        </p:txBody>
      </p:sp>
      <p:grpSp>
        <p:nvGrpSpPr>
          <p:cNvPr id="43014" name="Group 17"/>
          <p:cNvGrpSpPr>
            <a:grpSpLocks/>
          </p:cNvGrpSpPr>
          <p:nvPr/>
        </p:nvGrpSpPr>
        <p:grpSpPr bwMode="auto">
          <a:xfrm>
            <a:off x="533400" y="2057400"/>
            <a:ext cx="5867400" cy="4038600"/>
            <a:chOff x="381000" y="2362200"/>
            <a:chExt cx="5867400" cy="4038600"/>
          </a:xfrm>
        </p:grpSpPr>
        <p:sp>
          <p:nvSpPr>
            <p:cNvPr id="19" name="Text Box 2"/>
            <p:cNvSpPr txBox="1">
              <a:spLocks noChangeArrowheads="1"/>
            </p:cNvSpPr>
            <p:nvPr/>
          </p:nvSpPr>
          <p:spPr bwMode="auto">
            <a:xfrm flipH="1">
              <a:off x="3810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20"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1"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2"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3" name="Text Box 6"/>
            <p:cNvSpPr txBox="1">
              <a:spLocks noChangeArrowheads="1"/>
            </p:cNvSpPr>
            <p:nvPr/>
          </p:nvSpPr>
          <p:spPr bwMode="auto">
            <a:xfrm>
              <a:off x="3429000" y="5424488"/>
              <a:ext cx="685800" cy="460375"/>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24"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5"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a:xfrm>
            <a:off x="341313" y="-304800"/>
            <a:ext cx="6440487" cy="1066800"/>
          </a:xfrm>
        </p:spPr>
        <p:txBody>
          <a:bodyPr/>
          <a:lstStyle/>
          <a:p>
            <a:r>
              <a:rPr lang="en-US" altLang="en-US" smtClean="0"/>
              <a:t>Randomization to Prevent Confounding</a:t>
            </a:r>
          </a:p>
        </p:txBody>
      </p:sp>
      <p:sp>
        <p:nvSpPr>
          <p:cNvPr id="1125379" name="Rectangle 3"/>
          <p:cNvSpPr>
            <a:spLocks noGrp="1" noChangeArrowheads="1"/>
          </p:cNvSpPr>
          <p:nvPr>
            <p:ph type="body" idx="1"/>
          </p:nvPr>
        </p:nvSpPr>
        <p:spPr>
          <a:xfrm>
            <a:off x="76200" y="1600200"/>
            <a:ext cx="6553200" cy="7848600"/>
          </a:xfrm>
        </p:spPr>
        <p:txBody>
          <a:bodyPr/>
          <a:lstStyle/>
          <a:p>
            <a:endParaRPr lang="en-US" altLang="en-US" dirty="0" smtClean="0"/>
          </a:p>
          <a:p>
            <a:endParaRPr lang="en-US" altLang="en-US" dirty="0" smtClean="0"/>
          </a:p>
          <a:p>
            <a:pPr>
              <a:buFont typeface="Symbol" pitchFamily="18" charset="2"/>
              <a:buNone/>
            </a:pPr>
            <a:r>
              <a:rPr lang="en-US" altLang="en-US" dirty="0" smtClean="0"/>
              <a:t> </a:t>
            </a:r>
          </a:p>
          <a:p>
            <a:r>
              <a:rPr lang="en-US" altLang="en-US" dirty="0" smtClean="0"/>
              <a:t>Applicable only for ethically assignable exposures (i.e., interventions, experiments) </a:t>
            </a:r>
          </a:p>
          <a:p>
            <a:pPr lvl="1"/>
            <a:r>
              <a:rPr lang="en-US" altLang="en-US" dirty="0" smtClean="0"/>
              <a:t>Not for naturally occurring exposures (e.g., air pollution)</a:t>
            </a:r>
          </a:p>
          <a:p>
            <a:r>
              <a:rPr lang="en-US" altLang="en-US" dirty="0" smtClean="0"/>
              <a:t>Special strength of randomization is its ability to control for the effect of confounding variables about which the investigator is </a:t>
            </a:r>
            <a:r>
              <a:rPr lang="en-US" altLang="en-US" u="sng" dirty="0" smtClean="0"/>
              <a:t>unaware (and unmeasured)</a:t>
            </a:r>
          </a:p>
          <a:p>
            <a:pPr lvl="1"/>
            <a:r>
              <a:rPr lang="en-US" altLang="en-US" dirty="0" smtClean="0"/>
              <a:t>This is because distribution of any variable theoretically same across randomization groups</a:t>
            </a:r>
          </a:p>
          <a:p>
            <a:r>
              <a:rPr lang="en-US" altLang="en-US" dirty="0" smtClean="0"/>
              <a:t>Is </a:t>
            </a:r>
            <a:r>
              <a:rPr lang="en-US" altLang="en-US" u="sng" dirty="0" smtClean="0"/>
              <a:t>not</a:t>
            </a:r>
            <a:r>
              <a:rPr lang="en-US" altLang="en-US" dirty="0" smtClean="0"/>
              <a:t> a guarantee to always eliminate confounding!</a:t>
            </a:r>
          </a:p>
          <a:p>
            <a:pPr lvl="1"/>
            <a:r>
              <a:rPr lang="en-US" altLang="en-US" dirty="0" smtClean="0"/>
              <a:t>By chance alone, there can be imbalance</a:t>
            </a:r>
          </a:p>
          <a:p>
            <a:pPr lvl="1"/>
            <a:r>
              <a:rPr lang="en-US" altLang="en-US" dirty="0" smtClean="0"/>
              <a:t>Less of a problem in large studies</a:t>
            </a:r>
          </a:p>
          <a:p>
            <a:pPr lvl="1"/>
            <a:r>
              <a:rPr lang="en-US" altLang="en-US" dirty="0" smtClean="0"/>
              <a:t>Techniques exist to ensure balance of certain variables (e.g., blocked or stratified randomization)</a:t>
            </a:r>
          </a:p>
        </p:txBody>
      </p:sp>
      <p:sp>
        <p:nvSpPr>
          <p:cNvPr id="45059" name="Text Box 4"/>
          <p:cNvSpPr txBox="1">
            <a:spLocks noChangeArrowheads="1"/>
          </p:cNvSpPr>
          <p:nvPr/>
        </p:nvSpPr>
        <p:spPr bwMode="auto">
          <a:xfrm>
            <a:off x="4572000" y="1219200"/>
            <a:ext cx="1676400" cy="7080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Exposed (treatment)</a:t>
            </a:r>
            <a:endParaRPr lang="en-US" altLang="en-US" b="1">
              <a:solidFill>
                <a:srgbClr val="000000"/>
              </a:solidFill>
            </a:endParaRPr>
          </a:p>
        </p:txBody>
      </p:sp>
      <p:sp>
        <p:nvSpPr>
          <p:cNvPr id="45060" name="Text Box 5"/>
          <p:cNvSpPr txBox="1">
            <a:spLocks noChangeArrowheads="1"/>
          </p:cNvSpPr>
          <p:nvPr/>
        </p:nvSpPr>
        <p:spPr bwMode="auto">
          <a:xfrm>
            <a:off x="4495800" y="2286000"/>
            <a:ext cx="2209800" cy="7080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Unexposed     (no treatment)</a:t>
            </a:r>
            <a:endParaRPr lang="en-US" altLang="en-US" b="1">
              <a:solidFill>
                <a:srgbClr val="000000"/>
              </a:solidFill>
            </a:endParaRPr>
          </a:p>
        </p:txBody>
      </p:sp>
      <p:sp>
        <p:nvSpPr>
          <p:cNvPr id="45061" name="Line 6"/>
          <p:cNvSpPr>
            <a:spLocks noChangeShapeType="1"/>
          </p:cNvSpPr>
          <p:nvPr/>
        </p:nvSpPr>
        <p:spPr bwMode="auto">
          <a:xfrm flipV="1">
            <a:off x="3886200" y="1600200"/>
            <a:ext cx="609600" cy="381000"/>
          </a:xfrm>
          <a:prstGeom prst="line">
            <a:avLst/>
          </a:prstGeom>
          <a:noFill/>
          <a:ln w="9525">
            <a:solidFill>
              <a:schemeClr val="tx1"/>
            </a:solidFill>
            <a:round/>
            <a:headEnd/>
            <a:tailEnd type="triangle" w="med" len="med"/>
          </a:ln>
        </p:spPr>
        <p:txBody>
          <a:bodyPr wrap="none" lIns="95125" tIns="49148" rIns="95125" bIns="49148" anchor="ctr"/>
          <a:lstStyle/>
          <a:p>
            <a:endParaRPr lang="en-US"/>
          </a:p>
        </p:txBody>
      </p:sp>
      <p:sp>
        <p:nvSpPr>
          <p:cNvPr id="45062" name="Line 7"/>
          <p:cNvSpPr>
            <a:spLocks noChangeShapeType="1"/>
          </p:cNvSpPr>
          <p:nvPr/>
        </p:nvSpPr>
        <p:spPr bwMode="auto">
          <a:xfrm>
            <a:off x="3886200" y="2209800"/>
            <a:ext cx="533400" cy="381000"/>
          </a:xfrm>
          <a:prstGeom prst="line">
            <a:avLst/>
          </a:prstGeom>
          <a:noFill/>
          <a:ln w="9525">
            <a:solidFill>
              <a:schemeClr val="tx1"/>
            </a:solidFill>
            <a:round/>
            <a:headEnd/>
            <a:tailEnd type="triangle" w="med" len="med"/>
          </a:ln>
        </p:spPr>
        <p:txBody>
          <a:bodyPr wrap="none" lIns="95125" tIns="49148" rIns="95125" bIns="49148" anchor="ctr"/>
          <a:lstStyle/>
          <a:p>
            <a:endParaRPr lang="en-US"/>
          </a:p>
        </p:txBody>
      </p:sp>
      <p:sp>
        <p:nvSpPr>
          <p:cNvPr id="10" name="Rectangle 3"/>
          <p:cNvSpPr txBox="1">
            <a:spLocks noChangeArrowheads="1"/>
          </p:cNvSpPr>
          <p:nvPr/>
        </p:nvSpPr>
        <p:spPr bwMode="auto">
          <a:xfrm>
            <a:off x="76200" y="838200"/>
            <a:ext cx="6553200" cy="2057400"/>
          </a:xfrm>
          <a:prstGeom prst="rect">
            <a:avLst/>
          </a:prstGeom>
          <a:noFill/>
          <a:ln w="9525">
            <a:noFill/>
            <a:miter lim="800000"/>
            <a:headEnd/>
            <a:tailEnd/>
          </a:ln>
          <a:effectLst/>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defRPr/>
            </a:pPr>
            <a:endParaRPr lang="en-US" sz="2000" kern="0" dirty="0">
              <a:latin typeface="+mn-lt"/>
            </a:endParaRPr>
          </a:p>
          <a:p>
            <a:pPr marL="322263" indent="-322263" defTabSz="803275" eaLnBrk="0" hangingPunct="0">
              <a:spcBef>
                <a:spcPct val="20000"/>
              </a:spcBef>
              <a:spcAft>
                <a:spcPct val="50000"/>
              </a:spcAft>
              <a:buClr>
                <a:schemeClr val="accent2"/>
              </a:buClr>
              <a:buSzPct val="75000"/>
              <a:buFont typeface="Symbol" pitchFamily="18" charset="2"/>
              <a:buChar char="·"/>
              <a:defRPr/>
            </a:pPr>
            <a:endParaRPr lang="en-US" sz="2000" kern="0" dirty="0">
              <a:latin typeface="+mn-lt"/>
            </a:endParaRPr>
          </a:p>
          <a:p>
            <a:pPr marL="322263" indent="-322263" defTabSz="803275" eaLnBrk="0" hangingPunct="0">
              <a:spcBef>
                <a:spcPct val="20000"/>
              </a:spcBef>
              <a:spcAft>
                <a:spcPct val="50000"/>
              </a:spcAft>
              <a:buClr>
                <a:schemeClr val="accent2"/>
              </a:buClr>
              <a:buSzPct val="75000"/>
              <a:buFont typeface="Symbol" pitchFamily="18" charset="2"/>
              <a:buChar char="·"/>
              <a:defRPr/>
            </a:pPr>
            <a:r>
              <a:rPr lang="en-US" sz="2000" b="1" kern="0" dirty="0">
                <a:latin typeface="+mn-lt"/>
              </a:rPr>
              <a:t>All subjects</a:t>
            </a:r>
            <a:r>
              <a:rPr lang="en-US" sz="2000" kern="0" dirty="0">
                <a:latin typeface="+mn-lt"/>
              </a:rPr>
              <a:t> </a:t>
            </a:r>
            <a:r>
              <a:rPr lang="en-US" sz="2000" kern="0" dirty="0">
                <a:latin typeface="+mn-lt"/>
                <a:sym typeface="Symbol" pitchFamily="18" charset="2"/>
              </a:rPr>
              <a:t></a:t>
            </a:r>
            <a:r>
              <a:rPr lang="en-US" sz="2000" kern="0" dirty="0">
                <a:latin typeface="+mn-lt"/>
              </a:rPr>
              <a:t>  </a:t>
            </a:r>
            <a:r>
              <a:rPr lang="en-US" sz="2000" b="1" kern="0" dirty="0">
                <a:latin typeface="+mn-lt"/>
              </a:rPr>
              <a:t>Randomize</a:t>
            </a:r>
            <a:endParaRPr lang="en-US" sz="2000" kern="0" dirty="0">
              <a:latin typeface="+mn-lt"/>
            </a:endParaRPr>
          </a:p>
          <a:p>
            <a:pPr marL="322263" indent="-322263" defTabSz="803275" eaLnBrk="0" hangingPunct="0">
              <a:spcBef>
                <a:spcPct val="20000"/>
              </a:spcBef>
              <a:spcAft>
                <a:spcPct val="50000"/>
              </a:spcAft>
              <a:buClr>
                <a:schemeClr val="accent2"/>
              </a:buClr>
              <a:buSzPct val="75000"/>
              <a:buFont typeface="Symbol" pitchFamily="18" charset="2"/>
              <a:buChar char="·"/>
              <a:defRPr/>
            </a:pPr>
            <a:endParaRPr lang="en-US" sz="2000" kern="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5379">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25379">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25379">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25379">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25379">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25379">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25379">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2537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537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051"/>
          <p:cNvSpPr>
            <a:spLocks noGrp="1" noChangeArrowheads="1"/>
          </p:cNvSpPr>
          <p:nvPr>
            <p:ph type="body" sz="half" idx="1"/>
          </p:nvPr>
        </p:nvSpPr>
        <p:spPr>
          <a:xfrm>
            <a:off x="0" y="6477000"/>
            <a:ext cx="6858000" cy="6781800"/>
          </a:xfrm>
        </p:spPr>
        <p:txBody>
          <a:bodyPr/>
          <a:lstStyle/>
          <a:p>
            <a:pPr lvl="1">
              <a:buFontTx/>
              <a:buNone/>
            </a:pPr>
            <a:endParaRPr lang="en-US" altLang="en-US" sz="2400" dirty="0" smtClean="0"/>
          </a:p>
          <a:p>
            <a:pPr lvl="1">
              <a:buFontTx/>
              <a:buNone/>
            </a:pPr>
            <a:endParaRPr lang="en-US" altLang="en-US" sz="1800" dirty="0" smtClean="0"/>
          </a:p>
        </p:txBody>
      </p:sp>
      <p:sp>
        <p:nvSpPr>
          <p:cNvPr id="47106" name="Rectangle 2062"/>
          <p:cNvSpPr>
            <a:spLocks noChangeArrowheads="1"/>
          </p:cNvSpPr>
          <p:nvPr/>
        </p:nvSpPr>
        <p:spPr bwMode="auto">
          <a:xfrm>
            <a:off x="228600" y="3962400"/>
            <a:ext cx="6477000" cy="2743200"/>
          </a:xfrm>
          <a:prstGeom prst="rect">
            <a:avLst/>
          </a:prstGeom>
          <a:noFill/>
          <a:ln w="9525">
            <a:noFill/>
            <a:miter lim="800000"/>
            <a:headEnd/>
            <a:tailEnd/>
          </a:ln>
        </p:spPr>
        <p:txBody>
          <a:bodyPr lIns="87312" tIns="42862" rIns="87312" bIns="42862"/>
          <a:lstStyle/>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2300"/>
              <a:t>RQ: Does practice of commercial sex result in acquisition of HHV-8 infection?</a:t>
            </a:r>
          </a:p>
          <a:p>
            <a:pPr marL="676275" lvl="1" indent="-239713" defTabSz="803275" eaLnBrk="0" hangingPunct="0">
              <a:lnSpc>
                <a:spcPct val="90000"/>
              </a:lnSpc>
              <a:spcAft>
                <a:spcPct val="25000"/>
              </a:spcAft>
              <a:buClr>
                <a:schemeClr val="tx1"/>
              </a:buClr>
              <a:buSzPct val="100000"/>
              <a:buFontTx/>
              <a:buChar char="–"/>
            </a:pPr>
            <a:endParaRPr lang="en-US" altLang="en-US" sz="2400"/>
          </a:p>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2300"/>
              <a:t>Issue: Confounding by unmeasured behavioral factors operating through injection drug use  </a:t>
            </a:r>
          </a:p>
          <a:p>
            <a:pPr marL="676275" lvl="1" indent="-239713" defTabSz="803275" eaLnBrk="0" hangingPunct="0">
              <a:lnSpc>
                <a:spcPct val="90000"/>
              </a:lnSpc>
              <a:spcAft>
                <a:spcPct val="25000"/>
              </a:spcAft>
              <a:buClr>
                <a:schemeClr val="tx1"/>
              </a:buClr>
              <a:buSzPct val="100000"/>
              <a:buFontTx/>
              <a:buChar char="–"/>
            </a:pPr>
            <a:endParaRPr lang="en-US" altLang="en-US" sz="2400"/>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p:txBody>
      </p:sp>
      <p:grpSp>
        <p:nvGrpSpPr>
          <p:cNvPr id="47107" name="Group 16"/>
          <p:cNvGrpSpPr>
            <a:grpSpLocks/>
          </p:cNvGrpSpPr>
          <p:nvPr/>
        </p:nvGrpSpPr>
        <p:grpSpPr bwMode="auto">
          <a:xfrm>
            <a:off x="252413" y="304800"/>
            <a:ext cx="5843587" cy="3457575"/>
            <a:chOff x="228600" y="304800"/>
            <a:chExt cx="5843588" cy="3457575"/>
          </a:xfrm>
        </p:grpSpPr>
        <p:sp>
          <p:nvSpPr>
            <p:cNvPr id="47110" name="Rectangle 2055"/>
            <p:cNvSpPr>
              <a:spLocks noChangeArrowheads="1"/>
            </p:cNvSpPr>
            <p:nvPr/>
          </p:nvSpPr>
          <p:spPr bwMode="auto">
            <a:xfrm>
              <a:off x="914400" y="2630487"/>
              <a:ext cx="1811338" cy="874713"/>
            </a:xfrm>
            <a:prstGeom prst="rect">
              <a:avLst/>
            </a:prstGeom>
            <a:noFill/>
            <a:ln w="9525">
              <a:noFill/>
              <a:miter lim="800000"/>
              <a:headEnd/>
              <a:tailEnd/>
            </a:ln>
          </p:spPr>
          <p:txBody>
            <a:bodyPr wrap="none" anchor="ctr"/>
            <a:lstStyle/>
            <a:p>
              <a:pPr algn="ctr"/>
              <a:r>
                <a:rPr lang="en-US" altLang="en-US" sz="1800" b="1"/>
                <a:t> Commercial </a:t>
              </a:r>
            </a:p>
            <a:p>
              <a:pPr algn="ctr"/>
              <a:r>
                <a:rPr lang="en-US" altLang="en-US" sz="1800" b="1"/>
                <a:t>sex</a:t>
              </a:r>
            </a:p>
          </p:txBody>
        </p:sp>
        <p:sp>
          <p:nvSpPr>
            <p:cNvPr id="47111" name="Rectangle 2056"/>
            <p:cNvSpPr>
              <a:spLocks noChangeArrowheads="1"/>
            </p:cNvSpPr>
            <p:nvPr/>
          </p:nvSpPr>
          <p:spPr bwMode="auto">
            <a:xfrm>
              <a:off x="4876800" y="2590800"/>
              <a:ext cx="1195388" cy="942975"/>
            </a:xfrm>
            <a:prstGeom prst="rect">
              <a:avLst/>
            </a:prstGeom>
            <a:noFill/>
            <a:ln w="9525">
              <a:noFill/>
              <a:miter lim="800000"/>
              <a:headEnd/>
              <a:tailEnd/>
            </a:ln>
          </p:spPr>
          <p:txBody>
            <a:bodyPr wrap="none" anchor="ctr"/>
            <a:lstStyle/>
            <a:p>
              <a:pPr algn="ctr"/>
              <a:r>
                <a:rPr lang="en-US" altLang="en-US" sz="1800" b="1"/>
                <a:t>HHV-8</a:t>
              </a:r>
            </a:p>
            <a:p>
              <a:pPr algn="ctr"/>
              <a:r>
                <a:rPr lang="en-US" altLang="en-US" sz="1800" b="1"/>
                <a:t> infection</a:t>
              </a:r>
            </a:p>
          </p:txBody>
        </p:sp>
        <p:sp>
          <p:nvSpPr>
            <p:cNvPr id="47112" name="Rectangle 2057"/>
            <p:cNvSpPr>
              <a:spLocks noChangeArrowheads="1"/>
            </p:cNvSpPr>
            <p:nvPr/>
          </p:nvSpPr>
          <p:spPr bwMode="auto">
            <a:xfrm>
              <a:off x="3200400" y="1182688"/>
              <a:ext cx="1471613" cy="874712"/>
            </a:xfrm>
            <a:prstGeom prst="rect">
              <a:avLst/>
            </a:prstGeom>
            <a:noFill/>
            <a:ln w="9525">
              <a:noFill/>
              <a:miter lim="800000"/>
              <a:headEnd/>
              <a:tailEnd/>
            </a:ln>
          </p:spPr>
          <p:txBody>
            <a:bodyPr wrap="none" anchor="ctr"/>
            <a:lstStyle/>
            <a:p>
              <a:pPr algn="ctr"/>
              <a:r>
                <a:rPr lang="en-US" altLang="en-US" sz="1800" b="1"/>
                <a:t>Injection </a:t>
              </a:r>
            </a:p>
            <a:p>
              <a:pPr algn="ctr"/>
              <a:r>
                <a:rPr lang="en-US" altLang="en-US" sz="1800" b="1"/>
                <a:t>drug use</a:t>
              </a:r>
            </a:p>
          </p:txBody>
        </p:sp>
        <p:sp>
          <p:nvSpPr>
            <p:cNvPr id="47113" name="Line 2058"/>
            <p:cNvSpPr>
              <a:spLocks noChangeShapeType="1"/>
            </p:cNvSpPr>
            <p:nvPr/>
          </p:nvSpPr>
          <p:spPr bwMode="auto">
            <a:xfrm>
              <a:off x="2667000" y="3048000"/>
              <a:ext cx="2209800" cy="0"/>
            </a:xfrm>
            <a:prstGeom prst="line">
              <a:avLst/>
            </a:prstGeom>
            <a:noFill/>
            <a:ln w="38100">
              <a:solidFill>
                <a:schemeClr val="tx1"/>
              </a:solidFill>
              <a:prstDash val="dash"/>
              <a:round/>
              <a:headEnd/>
              <a:tailEnd type="triangle" w="med" len="med"/>
            </a:ln>
          </p:spPr>
          <p:txBody>
            <a:bodyPr/>
            <a:lstStyle/>
            <a:p>
              <a:endParaRPr lang="en-US"/>
            </a:p>
          </p:txBody>
        </p:sp>
        <p:sp>
          <p:nvSpPr>
            <p:cNvPr id="47114" name="Line 2059"/>
            <p:cNvSpPr>
              <a:spLocks noChangeShapeType="1"/>
            </p:cNvSpPr>
            <p:nvPr/>
          </p:nvSpPr>
          <p:spPr bwMode="auto">
            <a:xfrm>
              <a:off x="4343400" y="2057400"/>
              <a:ext cx="685800" cy="609600"/>
            </a:xfrm>
            <a:prstGeom prst="line">
              <a:avLst/>
            </a:prstGeom>
            <a:noFill/>
            <a:ln w="38100">
              <a:solidFill>
                <a:schemeClr val="tx1"/>
              </a:solidFill>
              <a:round/>
              <a:headEnd/>
              <a:tailEnd type="triangle" w="med" len="med"/>
            </a:ln>
          </p:spPr>
          <p:txBody>
            <a:bodyPr/>
            <a:lstStyle/>
            <a:p>
              <a:endParaRPr lang="en-US"/>
            </a:p>
          </p:txBody>
        </p:sp>
        <p:sp>
          <p:nvSpPr>
            <p:cNvPr id="47115" name="Line 2060"/>
            <p:cNvSpPr>
              <a:spLocks noChangeShapeType="1"/>
            </p:cNvSpPr>
            <p:nvPr/>
          </p:nvSpPr>
          <p:spPr bwMode="auto">
            <a:xfrm>
              <a:off x="1219200" y="1447800"/>
              <a:ext cx="457200" cy="1143000"/>
            </a:xfrm>
            <a:prstGeom prst="line">
              <a:avLst/>
            </a:prstGeom>
            <a:noFill/>
            <a:ln w="38100">
              <a:solidFill>
                <a:schemeClr val="tx1"/>
              </a:solidFill>
              <a:round/>
              <a:headEnd/>
              <a:tailEnd type="triangle" w="med" len="med"/>
            </a:ln>
          </p:spPr>
          <p:txBody>
            <a:bodyPr/>
            <a:lstStyle/>
            <a:p>
              <a:endParaRPr lang="en-US"/>
            </a:p>
          </p:txBody>
        </p:sp>
        <p:sp>
          <p:nvSpPr>
            <p:cNvPr id="47116" name="Rectangle 2061"/>
            <p:cNvSpPr>
              <a:spLocks noChangeArrowheads="1"/>
            </p:cNvSpPr>
            <p:nvPr/>
          </p:nvSpPr>
          <p:spPr bwMode="auto">
            <a:xfrm>
              <a:off x="3352800" y="2819400"/>
              <a:ext cx="588962" cy="942975"/>
            </a:xfrm>
            <a:prstGeom prst="rect">
              <a:avLst/>
            </a:prstGeom>
            <a:noFill/>
            <a:ln w="9525">
              <a:noFill/>
              <a:miter lim="800000"/>
              <a:headEnd/>
              <a:tailEnd/>
            </a:ln>
          </p:spPr>
          <p:txBody>
            <a:bodyPr wrap="none" anchor="ctr"/>
            <a:lstStyle/>
            <a:p>
              <a:pPr algn="ctr"/>
              <a:r>
                <a:rPr lang="en-US" altLang="en-US" sz="2400" b="1"/>
                <a:t>?</a:t>
              </a:r>
            </a:p>
          </p:txBody>
        </p:sp>
        <p:sp>
          <p:nvSpPr>
            <p:cNvPr id="47117" name="Line 2064"/>
            <p:cNvSpPr>
              <a:spLocks noChangeShapeType="1"/>
            </p:cNvSpPr>
            <p:nvPr/>
          </p:nvSpPr>
          <p:spPr bwMode="auto">
            <a:xfrm>
              <a:off x="2209800" y="762000"/>
              <a:ext cx="762000" cy="381000"/>
            </a:xfrm>
            <a:prstGeom prst="line">
              <a:avLst/>
            </a:prstGeom>
            <a:noFill/>
            <a:ln w="38100">
              <a:solidFill>
                <a:schemeClr val="tx1"/>
              </a:solidFill>
              <a:round/>
              <a:headEnd/>
              <a:tailEnd type="triangle" w="med" len="med"/>
            </a:ln>
          </p:spPr>
          <p:txBody>
            <a:bodyPr/>
            <a:lstStyle/>
            <a:p>
              <a:endParaRPr lang="en-US"/>
            </a:p>
          </p:txBody>
        </p:sp>
        <p:sp>
          <p:nvSpPr>
            <p:cNvPr id="1195025" name="Rectangle 2065"/>
            <p:cNvSpPr>
              <a:spLocks noChangeArrowheads="1"/>
            </p:cNvSpPr>
            <p:nvPr/>
          </p:nvSpPr>
          <p:spPr bwMode="auto">
            <a:xfrm>
              <a:off x="228600" y="304800"/>
              <a:ext cx="1981200" cy="1066800"/>
            </a:xfrm>
            <a:prstGeom prst="rect">
              <a:avLst/>
            </a:prstGeom>
            <a:noFill/>
            <a:ln w="31750">
              <a:noFill/>
              <a:miter lim="800000"/>
              <a:headEnd/>
              <a:tailEnd/>
            </a:ln>
            <a:effectLst/>
          </p:spPr>
          <p:txBody>
            <a:bodyPr anchor="ctr"/>
            <a:lstStyle/>
            <a:p>
              <a:pPr algn="ctr">
                <a:defRPr/>
              </a:pPr>
              <a:r>
                <a:rPr lang="en-US" sz="1800" b="1" dirty="0">
                  <a:solidFill>
                    <a:schemeClr val="bg2">
                      <a:lumMod val="75000"/>
                    </a:schemeClr>
                  </a:solidFill>
                </a:rPr>
                <a:t> Behavioral factors (unmeasured)</a:t>
              </a:r>
            </a:p>
          </p:txBody>
        </p:sp>
      </p:grpSp>
      <p:sp>
        <p:nvSpPr>
          <p:cNvPr id="1195027" name="Text Box 2067"/>
          <p:cNvSpPr txBox="1">
            <a:spLocks noChangeArrowheads="1"/>
          </p:cNvSpPr>
          <p:nvPr/>
        </p:nvSpPr>
        <p:spPr bwMode="auto">
          <a:xfrm>
            <a:off x="3048000" y="990600"/>
            <a:ext cx="1752600" cy="123666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endParaRPr lang="en-US" sz="2800" b="1">
              <a:solidFill>
                <a:srgbClr val="000000"/>
              </a:solidFill>
            </a:endParaRPr>
          </a:p>
          <a:p>
            <a:pPr algn="ctr" eaLnBrk="0" hangingPunct="0">
              <a:spcBef>
                <a:spcPct val="50000"/>
              </a:spcBef>
              <a:defRPr/>
            </a:pPr>
            <a:endParaRPr lang="en-US" sz="2800" b="1">
              <a:solidFill>
                <a:srgbClr val="000000"/>
              </a:solidFill>
            </a:endParaRPr>
          </a:p>
        </p:txBody>
      </p:sp>
      <p:sp>
        <p:nvSpPr>
          <p:cNvPr id="16" name="Rectangle 2062"/>
          <p:cNvSpPr>
            <a:spLocks noChangeArrowheads="1"/>
          </p:cNvSpPr>
          <p:nvPr/>
        </p:nvSpPr>
        <p:spPr bwMode="auto">
          <a:xfrm>
            <a:off x="152400" y="6781800"/>
            <a:ext cx="6705600" cy="2743200"/>
          </a:xfrm>
          <a:prstGeom prst="rect">
            <a:avLst/>
          </a:prstGeom>
          <a:noFill/>
          <a:ln w="9525">
            <a:noFill/>
            <a:miter lim="800000"/>
            <a:headEnd/>
            <a:tailEnd/>
          </a:ln>
        </p:spPr>
        <p:txBody>
          <a:bodyPr lIns="87312" tIns="42862" rIns="87312" bIns="42862"/>
          <a:lstStyle/>
          <a:p>
            <a:pPr marL="0" lvl="1" eaLnBrk="0" hangingPunct="0"/>
            <a:r>
              <a:rPr lang="en-US" altLang="en-US" sz="2200" dirty="0"/>
              <a:t>Solution: control for injection drug use to block path</a:t>
            </a:r>
          </a:p>
          <a:p>
            <a:pPr marL="0" lvl="1" eaLnBrk="0" hangingPunct="0">
              <a:lnSpc>
                <a:spcPct val="90000"/>
              </a:lnSpc>
              <a:spcAft>
                <a:spcPct val="25000"/>
              </a:spcAft>
              <a:buClr>
                <a:schemeClr val="tx1"/>
              </a:buClr>
              <a:buSzPct val="100000"/>
              <a:buFontTx/>
              <a:buChar char="–"/>
            </a:pPr>
            <a:endParaRPr lang="en-US" altLang="en-US" sz="2400" dirty="0"/>
          </a:p>
          <a:p>
            <a:pPr marL="0" lvl="1" eaLnBrk="0" hangingPunct="0">
              <a:lnSpc>
                <a:spcPct val="90000"/>
              </a:lnSpc>
              <a:spcAft>
                <a:spcPct val="25000"/>
              </a:spcAft>
              <a:buClr>
                <a:schemeClr val="tx1"/>
              </a:buClr>
              <a:buSzPct val="100000"/>
              <a:buFontTx/>
              <a:buChar char="–"/>
            </a:pPr>
            <a:endParaRPr lang="en-US" altLang="en-US" sz="1800" dirty="0"/>
          </a:p>
          <a:p>
            <a:pPr marL="0" lvl="1" eaLnBrk="0" hangingPunct="0">
              <a:lnSpc>
                <a:spcPct val="90000"/>
              </a:lnSpc>
              <a:spcAft>
                <a:spcPct val="25000"/>
              </a:spcAft>
              <a:buClr>
                <a:schemeClr val="tx1"/>
              </a:buClr>
              <a:buSzPct val="100000"/>
              <a:buFontTx/>
              <a:buChar char="–"/>
            </a:pPr>
            <a:endParaRPr lang="en-US" altLang="en-US" sz="1800" dirty="0"/>
          </a:p>
          <a:p>
            <a:pPr marL="0" lvl="1" eaLnBrk="0" hangingPunct="0">
              <a:lnSpc>
                <a:spcPct val="90000"/>
              </a:lnSpc>
              <a:spcAft>
                <a:spcPct val="25000"/>
              </a:spcAft>
              <a:buClr>
                <a:schemeClr val="tx1"/>
              </a:buClr>
              <a:buSzPct val="100000"/>
              <a:buFontTx/>
              <a:buChar char="–"/>
            </a:pPr>
            <a:endParaRPr lang="en-US" altLang="en-US" sz="1800" dirty="0"/>
          </a:p>
          <a:p>
            <a:pPr marL="0" lvl="1" eaLnBrk="0" hangingPunct="0">
              <a:lnSpc>
                <a:spcPct val="90000"/>
              </a:lnSpc>
              <a:spcAft>
                <a:spcPct val="25000"/>
              </a:spcAft>
              <a:buClr>
                <a:schemeClr val="tx1"/>
              </a:buClr>
              <a:buSzPct val="100000"/>
              <a:buFontTx/>
              <a:buChar char="–"/>
            </a:pPr>
            <a:endParaRPr lang="en-US" altLang="en-US" sz="1800" dirty="0"/>
          </a:p>
          <a:p>
            <a:pPr marL="0" lvl="1" eaLnBrk="0" hangingPunct="0">
              <a:lnSpc>
                <a:spcPct val="90000"/>
              </a:lnSpc>
              <a:spcAft>
                <a:spcPct val="25000"/>
              </a:spcAft>
              <a:buClr>
                <a:schemeClr val="tx1"/>
              </a:buClr>
              <a:buSzPct val="100000"/>
              <a:buFontTx/>
              <a:buChar char="–"/>
            </a:pPr>
            <a:endParaRPr lang="en-US" altLang="en-US" sz="1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95027"/>
                                        </p:tgtEl>
                                        <p:attrNameLst>
                                          <p:attrName>style.visibility</p:attrName>
                                        </p:attrNameLst>
                                      </p:cBhvr>
                                      <p:to>
                                        <p:strVal val="visible"/>
                                      </p:to>
                                    </p:set>
                                    <p:anim calcmode="lin" valueType="num">
                                      <p:cBhvr additive="base">
                                        <p:cTn id="7" dur="500" fill="hold"/>
                                        <p:tgtEl>
                                          <p:spTgt spid="1195027"/>
                                        </p:tgtEl>
                                        <p:attrNameLst>
                                          <p:attrName>ppt_x</p:attrName>
                                        </p:attrNameLst>
                                      </p:cBhvr>
                                      <p:tavLst>
                                        <p:tav tm="0">
                                          <p:val>
                                            <p:strVal val="#ppt_x"/>
                                          </p:val>
                                        </p:tav>
                                        <p:tav tm="100000">
                                          <p:val>
                                            <p:strVal val="#ppt_x"/>
                                          </p:val>
                                        </p:tav>
                                      </p:tavLst>
                                    </p:anim>
                                    <p:anim calcmode="lin" valueType="num">
                                      <p:cBhvr additive="base">
                                        <p:cTn id="8" dur="500" fill="hold"/>
                                        <p:tgtEl>
                                          <p:spTgt spid="1195027"/>
                                        </p:tgtEl>
                                        <p:attrNameLst>
                                          <p:attrName>ppt_y</p:attrName>
                                        </p:attrNameLst>
                                      </p:cBhvr>
                                      <p:tavLst>
                                        <p:tav tm="0">
                                          <p:val>
                                            <p:strVal val="1+#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5027" grpId="0" animBg="1"/>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body" sz="half" idx="1"/>
          </p:nvPr>
        </p:nvSpPr>
        <p:spPr>
          <a:xfrm>
            <a:off x="0" y="4876800"/>
            <a:ext cx="6858000" cy="6781800"/>
          </a:xfrm>
        </p:spPr>
        <p:txBody>
          <a:bodyPr/>
          <a:lstStyle/>
          <a:p>
            <a:pPr lvl="1"/>
            <a:r>
              <a:rPr lang="en-US" altLang="en-US" sz="1800" smtClean="0"/>
              <a:t>Solution: deal with injection drug use to block path</a:t>
            </a:r>
          </a:p>
          <a:p>
            <a:pPr lvl="1">
              <a:buFontTx/>
              <a:buNone/>
            </a:pPr>
            <a:endParaRPr lang="en-US" altLang="en-US" sz="900" b="1" smtClean="0"/>
          </a:p>
          <a:p>
            <a:pPr lvl="1">
              <a:buFontTx/>
              <a:buNone/>
            </a:pPr>
            <a:r>
              <a:rPr lang="en-US" altLang="en-US" sz="2200" b="1" smtClean="0"/>
              <a:t>When controlling for injection drug use, how should it be measured?</a:t>
            </a:r>
          </a:p>
          <a:p>
            <a:pPr lvl="1">
              <a:buFontTx/>
              <a:buNone/>
            </a:pPr>
            <a:endParaRPr lang="en-US" altLang="en-US" sz="2400" b="1" smtClean="0"/>
          </a:p>
          <a:p>
            <a:pPr lvl="1">
              <a:buFontTx/>
              <a:buNone/>
            </a:pPr>
            <a:endParaRPr lang="en-US" altLang="en-US" sz="1800" smtClean="0"/>
          </a:p>
        </p:txBody>
      </p:sp>
      <p:sp>
        <p:nvSpPr>
          <p:cNvPr id="49154" name="Rectangle 10"/>
          <p:cNvSpPr>
            <a:spLocks noChangeArrowheads="1"/>
          </p:cNvSpPr>
          <p:nvPr/>
        </p:nvSpPr>
        <p:spPr bwMode="auto">
          <a:xfrm>
            <a:off x="0" y="3505200"/>
            <a:ext cx="6629400" cy="1676400"/>
          </a:xfrm>
          <a:prstGeom prst="rect">
            <a:avLst/>
          </a:prstGeom>
          <a:noFill/>
          <a:ln w="9525">
            <a:noFill/>
            <a:miter lim="800000"/>
            <a:headEnd/>
            <a:tailEnd/>
          </a:ln>
        </p:spPr>
        <p:txBody>
          <a:bodyPr lIns="87312" tIns="42862" rIns="87312" bIns="42862"/>
          <a:lstStyle/>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1800"/>
              <a:t>RQ: Does practice of commercial sex result in acquisition of HHV-8 infection?</a:t>
            </a:r>
          </a:p>
          <a:p>
            <a:pPr marL="676275" lvl="1" indent="-239713" defTabSz="803275" eaLnBrk="0" hangingPunct="0">
              <a:lnSpc>
                <a:spcPct val="90000"/>
              </a:lnSpc>
              <a:spcAft>
                <a:spcPct val="25000"/>
              </a:spcAft>
              <a:buClr>
                <a:schemeClr val="tx1"/>
              </a:buClr>
              <a:buSzPct val="100000"/>
              <a:buFontTx/>
              <a:buChar char="–"/>
            </a:pPr>
            <a:endParaRPr lang="en-US" altLang="en-US" sz="500"/>
          </a:p>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1800"/>
              <a:t>Issue: Confounding by unmeasured behavioral factors operating through injection drug use  </a:t>
            </a:r>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p:txBody>
      </p:sp>
      <p:sp>
        <p:nvSpPr>
          <p:cNvPr id="1324045" name="Text Box 13"/>
          <p:cNvSpPr txBox="1">
            <a:spLocks noChangeArrowheads="1"/>
          </p:cNvSpPr>
          <p:nvPr/>
        </p:nvSpPr>
        <p:spPr bwMode="auto">
          <a:xfrm>
            <a:off x="2971800" y="838200"/>
            <a:ext cx="1752600" cy="123666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endParaRPr lang="en-US" sz="2800" b="1">
              <a:solidFill>
                <a:srgbClr val="000000"/>
              </a:solidFill>
            </a:endParaRPr>
          </a:p>
          <a:p>
            <a:pPr algn="ctr" eaLnBrk="0" hangingPunct="0">
              <a:spcBef>
                <a:spcPct val="50000"/>
              </a:spcBef>
              <a:defRPr/>
            </a:pPr>
            <a:endParaRPr lang="en-US" sz="2800" b="1">
              <a:solidFill>
                <a:srgbClr val="000000"/>
              </a:solidFill>
            </a:endParaRPr>
          </a:p>
        </p:txBody>
      </p:sp>
      <p:sp>
        <p:nvSpPr>
          <p:cNvPr id="49156" name="Text Box 5"/>
          <p:cNvSpPr txBox="1">
            <a:spLocks noChangeArrowheads="1"/>
          </p:cNvSpPr>
          <p:nvPr/>
        </p:nvSpPr>
        <p:spPr bwMode="auto">
          <a:xfrm rot="-2695870">
            <a:off x="-681038" y="7620000"/>
            <a:ext cx="3603626" cy="336550"/>
          </a:xfrm>
          <a:prstGeom prst="rect">
            <a:avLst/>
          </a:prstGeom>
          <a:noFill/>
          <a:ln w="9525">
            <a:noFill/>
            <a:miter lim="800000"/>
            <a:headEnd/>
            <a:tailEnd/>
          </a:ln>
        </p:spPr>
        <p:txBody>
          <a:bodyPr>
            <a:spAutoFit/>
          </a:bodyPr>
          <a:lstStyle/>
          <a:p>
            <a:pPr algn="r" eaLnBrk="0" hangingPunct="0">
              <a:spcBef>
                <a:spcPct val="50000"/>
              </a:spcBef>
            </a:pPr>
            <a:r>
              <a:rPr lang="en-US" altLang="en-US" sz="1600"/>
              <a:t>Lifetime needlesharing partners - A</a:t>
            </a:r>
          </a:p>
        </p:txBody>
      </p:sp>
      <p:sp>
        <p:nvSpPr>
          <p:cNvPr id="49157" name="Text Box 7"/>
          <p:cNvSpPr txBox="1">
            <a:spLocks noChangeArrowheads="1"/>
          </p:cNvSpPr>
          <p:nvPr/>
        </p:nvSpPr>
        <p:spPr bwMode="auto">
          <a:xfrm rot="-2695870">
            <a:off x="3306763" y="7777163"/>
            <a:ext cx="4032250" cy="366712"/>
          </a:xfrm>
          <a:prstGeom prst="rect">
            <a:avLst/>
          </a:prstGeom>
          <a:noFill/>
          <a:ln w="9525">
            <a:noFill/>
            <a:miter lim="800000"/>
            <a:headEnd/>
            <a:tailEnd/>
          </a:ln>
        </p:spPr>
        <p:txBody>
          <a:bodyPr>
            <a:spAutoFit/>
          </a:bodyPr>
          <a:lstStyle/>
          <a:p>
            <a:pPr algn="r" eaLnBrk="0" hangingPunct="0">
              <a:spcBef>
                <a:spcPct val="50000"/>
              </a:spcBef>
            </a:pPr>
            <a:r>
              <a:rPr lang="en-US" altLang="en-US" sz="1800"/>
              <a:t>Some other answer - E</a:t>
            </a:r>
          </a:p>
        </p:txBody>
      </p:sp>
      <p:sp>
        <p:nvSpPr>
          <p:cNvPr id="49158" name="Text Box 9"/>
          <p:cNvSpPr txBox="1">
            <a:spLocks noChangeArrowheads="1"/>
          </p:cNvSpPr>
          <p:nvPr/>
        </p:nvSpPr>
        <p:spPr bwMode="auto">
          <a:xfrm rot="-2695870">
            <a:off x="1152525" y="7742238"/>
            <a:ext cx="3941763" cy="366712"/>
          </a:xfrm>
          <a:prstGeom prst="rect">
            <a:avLst/>
          </a:prstGeom>
          <a:noFill/>
          <a:ln w="9525">
            <a:noFill/>
            <a:miter lim="800000"/>
            <a:headEnd/>
            <a:tailEnd/>
          </a:ln>
        </p:spPr>
        <p:txBody>
          <a:bodyPr>
            <a:spAutoFit/>
          </a:bodyPr>
          <a:lstStyle/>
          <a:p>
            <a:pPr algn="r" eaLnBrk="0" hangingPunct="0">
              <a:spcBef>
                <a:spcPct val="50000"/>
              </a:spcBef>
            </a:pPr>
            <a:r>
              <a:rPr lang="en-US" altLang="en-US" sz="1600"/>
              <a:t>Years of injection drug use</a:t>
            </a:r>
            <a:r>
              <a:rPr lang="en-US" altLang="en-US" sz="1800"/>
              <a:t> - C</a:t>
            </a:r>
          </a:p>
        </p:txBody>
      </p:sp>
      <p:sp>
        <p:nvSpPr>
          <p:cNvPr id="49159" name="Text Box 10"/>
          <p:cNvSpPr txBox="1">
            <a:spLocks noChangeArrowheads="1"/>
          </p:cNvSpPr>
          <p:nvPr/>
        </p:nvSpPr>
        <p:spPr bwMode="auto">
          <a:xfrm rot="-2695870">
            <a:off x="468313" y="7583488"/>
            <a:ext cx="3489325" cy="366712"/>
          </a:xfrm>
          <a:prstGeom prst="rect">
            <a:avLst/>
          </a:prstGeom>
          <a:noFill/>
          <a:ln w="9525">
            <a:noFill/>
            <a:miter lim="800000"/>
            <a:headEnd/>
            <a:tailEnd/>
          </a:ln>
        </p:spPr>
        <p:txBody>
          <a:bodyPr>
            <a:spAutoFit/>
          </a:bodyPr>
          <a:lstStyle/>
          <a:p>
            <a:pPr algn="r" eaLnBrk="0" hangingPunct="0">
              <a:spcBef>
                <a:spcPct val="50000"/>
              </a:spcBef>
            </a:pPr>
            <a:r>
              <a:rPr lang="en-US" altLang="en-US" sz="1800"/>
              <a:t>Lifetime needlesharing days - B</a:t>
            </a:r>
            <a:endParaRPr lang="en-US" altLang="en-US" sz="1800" b="1"/>
          </a:p>
        </p:txBody>
      </p:sp>
      <p:sp>
        <p:nvSpPr>
          <p:cNvPr id="49160" name="Text Box 7"/>
          <p:cNvSpPr txBox="1">
            <a:spLocks noChangeArrowheads="1"/>
          </p:cNvSpPr>
          <p:nvPr/>
        </p:nvSpPr>
        <p:spPr bwMode="auto">
          <a:xfrm rot="-2695870">
            <a:off x="2752725" y="7554913"/>
            <a:ext cx="3402013" cy="366712"/>
          </a:xfrm>
          <a:prstGeom prst="rect">
            <a:avLst/>
          </a:prstGeom>
          <a:noFill/>
          <a:ln w="9525">
            <a:noFill/>
            <a:miter lim="800000"/>
            <a:headEnd/>
            <a:tailEnd/>
          </a:ln>
        </p:spPr>
        <p:txBody>
          <a:bodyPr>
            <a:spAutoFit/>
          </a:bodyPr>
          <a:lstStyle/>
          <a:p>
            <a:pPr algn="r" eaLnBrk="0" hangingPunct="0">
              <a:spcBef>
                <a:spcPct val="50000"/>
              </a:spcBef>
            </a:pPr>
            <a:r>
              <a:rPr lang="en-US" altLang="en-US" sz="1800"/>
              <a:t>Frequency of use of bleach - D</a:t>
            </a:r>
          </a:p>
        </p:txBody>
      </p:sp>
      <p:grpSp>
        <p:nvGrpSpPr>
          <p:cNvPr id="49161" name="Group 22"/>
          <p:cNvGrpSpPr>
            <a:grpSpLocks/>
          </p:cNvGrpSpPr>
          <p:nvPr/>
        </p:nvGrpSpPr>
        <p:grpSpPr bwMode="auto">
          <a:xfrm>
            <a:off x="152400" y="76200"/>
            <a:ext cx="5843588" cy="3457575"/>
            <a:chOff x="228600" y="304800"/>
            <a:chExt cx="5843588" cy="3457575"/>
          </a:xfrm>
        </p:grpSpPr>
        <p:sp>
          <p:nvSpPr>
            <p:cNvPr id="49162" name="Rectangle 2055"/>
            <p:cNvSpPr>
              <a:spLocks noChangeArrowheads="1"/>
            </p:cNvSpPr>
            <p:nvPr/>
          </p:nvSpPr>
          <p:spPr bwMode="auto">
            <a:xfrm>
              <a:off x="914400" y="2630487"/>
              <a:ext cx="1811338" cy="874713"/>
            </a:xfrm>
            <a:prstGeom prst="rect">
              <a:avLst/>
            </a:prstGeom>
            <a:noFill/>
            <a:ln w="9525">
              <a:noFill/>
              <a:miter lim="800000"/>
              <a:headEnd/>
              <a:tailEnd/>
            </a:ln>
          </p:spPr>
          <p:txBody>
            <a:bodyPr wrap="none" anchor="ctr"/>
            <a:lstStyle/>
            <a:p>
              <a:pPr algn="ctr"/>
              <a:r>
                <a:rPr lang="en-US" altLang="en-US" sz="1800" b="1"/>
                <a:t> Commercial </a:t>
              </a:r>
            </a:p>
            <a:p>
              <a:pPr algn="ctr"/>
              <a:r>
                <a:rPr lang="en-US" altLang="en-US" sz="1800" b="1"/>
                <a:t>sex</a:t>
              </a:r>
            </a:p>
          </p:txBody>
        </p:sp>
        <p:sp>
          <p:nvSpPr>
            <p:cNvPr id="49163" name="Rectangle 2056"/>
            <p:cNvSpPr>
              <a:spLocks noChangeArrowheads="1"/>
            </p:cNvSpPr>
            <p:nvPr/>
          </p:nvSpPr>
          <p:spPr bwMode="auto">
            <a:xfrm>
              <a:off x="4876800" y="2590800"/>
              <a:ext cx="1195388" cy="942975"/>
            </a:xfrm>
            <a:prstGeom prst="rect">
              <a:avLst/>
            </a:prstGeom>
            <a:noFill/>
            <a:ln w="9525">
              <a:noFill/>
              <a:miter lim="800000"/>
              <a:headEnd/>
              <a:tailEnd/>
            </a:ln>
          </p:spPr>
          <p:txBody>
            <a:bodyPr wrap="none" anchor="ctr"/>
            <a:lstStyle/>
            <a:p>
              <a:pPr algn="ctr"/>
              <a:r>
                <a:rPr lang="en-US" altLang="en-US" sz="1800" b="1"/>
                <a:t>HHV-8</a:t>
              </a:r>
            </a:p>
            <a:p>
              <a:pPr algn="ctr"/>
              <a:r>
                <a:rPr lang="en-US" altLang="en-US" sz="1800" b="1"/>
                <a:t> infection</a:t>
              </a:r>
            </a:p>
          </p:txBody>
        </p:sp>
        <p:sp>
          <p:nvSpPr>
            <p:cNvPr id="49164" name="Rectangle 2057"/>
            <p:cNvSpPr>
              <a:spLocks noChangeArrowheads="1"/>
            </p:cNvSpPr>
            <p:nvPr/>
          </p:nvSpPr>
          <p:spPr bwMode="auto">
            <a:xfrm>
              <a:off x="3200400" y="1182688"/>
              <a:ext cx="1471613" cy="874712"/>
            </a:xfrm>
            <a:prstGeom prst="rect">
              <a:avLst/>
            </a:prstGeom>
            <a:noFill/>
            <a:ln w="9525">
              <a:noFill/>
              <a:miter lim="800000"/>
              <a:headEnd/>
              <a:tailEnd/>
            </a:ln>
          </p:spPr>
          <p:txBody>
            <a:bodyPr wrap="none" anchor="ctr"/>
            <a:lstStyle/>
            <a:p>
              <a:pPr algn="ctr"/>
              <a:r>
                <a:rPr lang="en-US" altLang="en-US" sz="1800" b="1"/>
                <a:t>Injection </a:t>
              </a:r>
            </a:p>
            <a:p>
              <a:pPr algn="ctr"/>
              <a:r>
                <a:rPr lang="en-US" altLang="en-US" sz="1800" b="1"/>
                <a:t>drug use</a:t>
              </a:r>
            </a:p>
          </p:txBody>
        </p:sp>
        <p:sp>
          <p:nvSpPr>
            <p:cNvPr id="49165" name="Line 2058"/>
            <p:cNvSpPr>
              <a:spLocks noChangeShapeType="1"/>
            </p:cNvSpPr>
            <p:nvPr/>
          </p:nvSpPr>
          <p:spPr bwMode="auto">
            <a:xfrm>
              <a:off x="2667000" y="3048000"/>
              <a:ext cx="2209800" cy="0"/>
            </a:xfrm>
            <a:prstGeom prst="line">
              <a:avLst/>
            </a:prstGeom>
            <a:noFill/>
            <a:ln w="38100">
              <a:solidFill>
                <a:schemeClr val="tx1"/>
              </a:solidFill>
              <a:prstDash val="dash"/>
              <a:round/>
              <a:headEnd/>
              <a:tailEnd type="triangle" w="med" len="med"/>
            </a:ln>
          </p:spPr>
          <p:txBody>
            <a:bodyPr/>
            <a:lstStyle/>
            <a:p>
              <a:endParaRPr lang="en-US"/>
            </a:p>
          </p:txBody>
        </p:sp>
        <p:sp>
          <p:nvSpPr>
            <p:cNvPr id="49166" name="Line 2059"/>
            <p:cNvSpPr>
              <a:spLocks noChangeShapeType="1"/>
            </p:cNvSpPr>
            <p:nvPr/>
          </p:nvSpPr>
          <p:spPr bwMode="auto">
            <a:xfrm>
              <a:off x="4343400" y="2057400"/>
              <a:ext cx="685800" cy="609600"/>
            </a:xfrm>
            <a:prstGeom prst="line">
              <a:avLst/>
            </a:prstGeom>
            <a:noFill/>
            <a:ln w="38100">
              <a:solidFill>
                <a:schemeClr val="tx1"/>
              </a:solidFill>
              <a:round/>
              <a:headEnd/>
              <a:tailEnd type="triangle" w="med" len="med"/>
            </a:ln>
          </p:spPr>
          <p:txBody>
            <a:bodyPr/>
            <a:lstStyle/>
            <a:p>
              <a:endParaRPr lang="en-US"/>
            </a:p>
          </p:txBody>
        </p:sp>
        <p:sp>
          <p:nvSpPr>
            <p:cNvPr id="49167" name="Line 2060"/>
            <p:cNvSpPr>
              <a:spLocks noChangeShapeType="1"/>
            </p:cNvSpPr>
            <p:nvPr/>
          </p:nvSpPr>
          <p:spPr bwMode="auto">
            <a:xfrm>
              <a:off x="1219200" y="1447800"/>
              <a:ext cx="457200" cy="1143000"/>
            </a:xfrm>
            <a:prstGeom prst="line">
              <a:avLst/>
            </a:prstGeom>
            <a:noFill/>
            <a:ln w="38100">
              <a:solidFill>
                <a:schemeClr val="tx1"/>
              </a:solidFill>
              <a:round/>
              <a:headEnd/>
              <a:tailEnd type="triangle" w="med" len="med"/>
            </a:ln>
          </p:spPr>
          <p:txBody>
            <a:bodyPr/>
            <a:lstStyle/>
            <a:p>
              <a:endParaRPr lang="en-US"/>
            </a:p>
          </p:txBody>
        </p:sp>
        <p:sp>
          <p:nvSpPr>
            <p:cNvPr id="49168" name="Rectangle 2061"/>
            <p:cNvSpPr>
              <a:spLocks noChangeArrowheads="1"/>
            </p:cNvSpPr>
            <p:nvPr/>
          </p:nvSpPr>
          <p:spPr bwMode="auto">
            <a:xfrm>
              <a:off x="3352800" y="2819400"/>
              <a:ext cx="588962" cy="942975"/>
            </a:xfrm>
            <a:prstGeom prst="rect">
              <a:avLst/>
            </a:prstGeom>
            <a:noFill/>
            <a:ln w="9525">
              <a:noFill/>
              <a:miter lim="800000"/>
              <a:headEnd/>
              <a:tailEnd/>
            </a:ln>
          </p:spPr>
          <p:txBody>
            <a:bodyPr wrap="none" anchor="ctr"/>
            <a:lstStyle/>
            <a:p>
              <a:pPr algn="ctr"/>
              <a:r>
                <a:rPr lang="en-US" altLang="en-US" sz="2400" b="1"/>
                <a:t>?</a:t>
              </a:r>
            </a:p>
          </p:txBody>
        </p:sp>
        <p:sp>
          <p:nvSpPr>
            <p:cNvPr id="49169" name="Line 2064"/>
            <p:cNvSpPr>
              <a:spLocks noChangeShapeType="1"/>
            </p:cNvSpPr>
            <p:nvPr/>
          </p:nvSpPr>
          <p:spPr bwMode="auto">
            <a:xfrm>
              <a:off x="2209800" y="762000"/>
              <a:ext cx="762000" cy="381000"/>
            </a:xfrm>
            <a:prstGeom prst="line">
              <a:avLst/>
            </a:prstGeom>
            <a:noFill/>
            <a:ln w="38100">
              <a:solidFill>
                <a:schemeClr val="tx1"/>
              </a:solidFill>
              <a:round/>
              <a:headEnd/>
              <a:tailEnd type="triangle" w="med" len="med"/>
            </a:ln>
          </p:spPr>
          <p:txBody>
            <a:bodyPr/>
            <a:lstStyle/>
            <a:p>
              <a:endParaRPr lang="en-US"/>
            </a:p>
          </p:txBody>
        </p:sp>
        <p:sp>
          <p:nvSpPr>
            <p:cNvPr id="32" name="Rectangle 2065"/>
            <p:cNvSpPr>
              <a:spLocks noChangeArrowheads="1"/>
            </p:cNvSpPr>
            <p:nvPr/>
          </p:nvSpPr>
          <p:spPr bwMode="auto">
            <a:xfrm>
              <a:off x="228600" y="304800"/>
              <a:ext cx="1981200" cy="1066800"/>
            </a:xfrm>
            <a:prstGeom prst="rect">
              <a:avLst/>
            </a:prstGeom>
            <a:noFill/>
            <a:ln w="31750">
              <a:noFill/>
              <a:miter lim="800000"/>
              <a:headEnd/>
              <a:tailEnd/>
            </a:ln>
            <a:effectLst/>
          </p:spPr>
          <p:txBody>
            <a:bodyPr anchor="ctr"/>
            <a:lstStyle/>
            <a:p>
              <a:pPr algn="ctr">
                <a:defRPr/>
              </a:pPr>
              <a:r>
                <a:rPr lang="en-US" sz="1800" b="1" dirty="0">
                  <a:solidFill>
                    <a:schemeClr val="bg2">
                      <a:lumMod val="75000"/>
                    </a:schemeClr>
                  </a:solidFill>
                </a:rPr>
                <a:t> Behavioral factors (unmeasured)</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body" sz="half" idx="1"/>
          </p:nvPr>
        </p:nvSpPr>
        <p:spPr>
          <a:xfrm>
            <a:off x="0" y="3505200"/>
            <a:ext cx="6858000" cy="6781800"/>
          </a:xfrm>
        </p:spPr>
        <p:txBody>
          <a:bodyPr/>
          <a:lstStyle/>
          <a:p>
            <a:pPr lvl="1">
              <a:buFontTx/>
              <a:buNone/>
            </a:pPr>
            <a:endParaRPr lang="en-US" altLang="en-US" sz="900" b="1" smtClean="0"/>
          </a:p>
          <a:p>
            <a:pPr lvl="1">
              <a:buFontTx/>
              <a:buNone/>
            </a:pPr>
            <a:r>
              <a:rPr lang="en-US" altLang="en-US" sz="2200" b="1" smtClean="0"/>
              <a:t>When controlling for injection drug use, how should it be measured?</a:t>
            </a:r>
          </a:p>
          <a:p>
            <a:pPr lvl="1">
              <a:buFontTx/>
              <a:buNone/>
            </a:pPr>
            <a:endParaRPr lang="en-US" altLang="en-US" sz="2200" b="1" smtClean="0"/>
          </a:p>
          <a:p>
            <a:pPr lvl="1">
              <a:buFontTx/>
              <a:buNone/>
            </a:pPr>
            <a:r>
              <a:rPr lang="en-US" altLang="en-US" sz="2200" b="1" smtClean="0"/>
              <a:t>Answer:  injection drug use very difficult to quantitate; instead, </a:t>
            </a:r>
            <a:r>
              <a:rPr lang="en-US" altLang="en-US" sz="2200" b="1" smtClean="0">
                <a:solidFill>
                  <a:srgbClr val="FF3300"/>
                </a:solidFill>
              </a:rPr>
              <a:t>restrict</a:t>
            </a:r>
            <a:r>
              <a:rPr lang="en-US" altLang="en-US" sz="2200" b="1" smtClean="0"/>
              <a:t> to those without injection drug use</a:t>
            </a:r>
          </a:p>
          <a:p>
            <a:pPr lvl="1">
              <a:buFontTx/>
              <a:buNone/>
            </a:pPr>
            <a:endParaRPr lang="en-US" altLang="en-US" sz="2200" b="1" smtClean="0"/>
          </a:p>
          <a:p>
            <a:pPr lvl="1">
              <a:buFontTx/>
              <a:buNone/>
            </a:pPr>
            <a:endParaRPr lang="en-US" altLang="en-US" sz="2400" b="1" smtClean="0"/>
          </a:p>
          <a:p>
            <a:pPr lvl="1">
              <a:buFontTx/>
              <a:buNone/>
            </a:pPr>
            <a:endParaRPr lang="en-US" altLang="en-US" sz="1800" smtClean="0"/>
          </a:p>
        </p:txBody>
      </p:sp>
      <p:sp>
        <p:nvSpPr>
          <p:cNvPr id="1324045" name="Text Box 13"/>
          <p:cNvSpPr txBox="1">
            <a:spLocks noChangeArrowheads="1"/>
          </p:cNvSpPr>
          <p:nvPr/>
        </p:nvSpPr>
        <p:spPr bwMode="auto">
          <a:xfrm>
            <a:off x="2971800" y="838200"/>
            <a:ext cx="1752600" cy="123666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endParaRPr lang="en-US" sz="2800" b="1">
              <a:solidFill>
                <a:srgbClr val="000000"/>
              </a:solidFill>
            </a:endParaRPr>
          </a:p>
          <a:p>
            <a:pPr algn="ctr" eaLnBrk="0" hangingPunct="0">
              <a:spcBef>
                <a:spcPct val="50000"/>
              </a:spcBef>
              <a:defRPr/>
            </a:pPr>
            <a:endParaRPr lang="en-US" sz="2800" b="1">
              <a:solidFill>
                <a:srgbClr val="000000"/>
              </a:solidFill>
            </a:endParaRPr>
          </a:p>
        </p:txBody>
      </p:sp>
      <p:sp>
        <p:nvSpPr>
          <p:cNvPr id="51203" name="Text Box 5"/>
          <p:cNvSpPr txBox="1">
            <a:spLocks noChangeArrowheads="1"/>
          </p:cNvSpPr>
          <p:nvPr/>
        </p:nvSpPr>
        <p:spPr bwMode="auto">
          <a:xfrm rot="-2695870">
            <a:off x="-712788" y="7620000"/>
            <a:ext cx="3603626" cy="336550"/>
          </a:xfrm>
          <a:prstGeom prst="rect">
            <a:avLst/>
          </a:prstGeom>
          <a:noFill/>
          <a:ln w="9525">
            <a:noFill/>
            <a:miter lim="800000"/>
            <a:headEnd/>
            <a:tailEnd/>
          </a:ln>
        </p:spPr>
        <p:txBody>
          <a:bodyPr>
            <a:spAutoFit/>
          </a:bodyPr>
          <a:lstStyle/>
          <a:p>
            <a:pPr algn="r" eaLnBrk="0" hangingPunct="0">
              <a:spcBef>
                <a:spcPct val="50000"/>
              </a:spcBef>
            </a:pPr>
            <a:r>
              <a:rPr lang="en-US" altLang="en-US" sz="1600"/>
              <a:t>Lifetime needlesharing partners - A</a:t>
            </a:r>
          </a:p>
        </p:txBody>
      </p:sp>
      <p:sp>
        <p:nvSpPr>
          <p:cNvPr id="51204" name="Text Box 7"/>
          <p:cNvSpPr txBox="1">
            <a:spLocks noChangeArrowheads="1"/>
          </p:cNvSpPr>
          <p:nvPr/>
        </p:nvSpPr>
        <p:spPr bwMode="auto">
          <a:xfrm rot="-2695870">
            <a:off x="4325938" y="7354888"/>
            <a:ext cx="2844800" cy="382587"/>
          </a:xfrm>
          <a:prstGeom prst="rect">
            <a:avLst/>
          </a:prstGeom>
          <a:noFill/>
          <a:ln w="25400" algn="ctr">
            <a:solidFill>
              <a:srgbClr val="FF0000"/>
            </a:solidFill>
            <a:miter lim="800000"/>
            <a:headEnd/>
            <a:tailEnd/>
          </a:ln>
        </p:spPr>
        <p:txBody>
          <a:bodyPr>
            <a:spAutoFit/>
          </a:bodyPr>
          <a:lstStyle/>
          <a:p>
            <a:pPr algn="r" eaLnBrk="0" hangingPunct="0">
              <a:spcBef>
                <a:spcPct val="50000"/>
              </a:spcBef>
            </a:pPr>
            <a:r>
              <a:rPr lang="en-US" altLang="en-US" sz="1800"/>
              <a:t>Some other answer - E</a:t>
            </a:r>
          </a:p>
        </p:txBody>
      </p:sp>
      <p:sp>
        <p:nvSpPr>
          <p:cNvPr id="51205" name="Text Box 9"/>
          <p:cNvSpPr txBox="1">
            <a:spLocks noChangeArrowheads="1"/>
          </p:cNvSpPr>
          <p:nvPr/>
        </p:nvSpPr>
        <p:spPr bwMode="auto">
          <a:xfrm rot="-2695870">
            <a:off x="1152525" y="7742238"/>
            <a:ext cx="3941763" cy="366712"/>
          </a:xfrm>
          <a:prstGeom prst="rect">
            <a:avLst/>
          </a:prstGeom>
          <a:noFill/>
          <a:ln w="9525">
            <a:noFill/>
            <a:miter lim="800000"/>
            <a:headEnd/>
            <a:tailEnd/>
          </a:ln>
        </p:spPr>
        <p:txBody>
          <a:bodyPr>
            <a:spAutoFit/>
          </a:bodyPr>
          <a:lstStyle/>
          <a:p>
            <a:pPr algn="r" eaLnBrk="0" hangingPunct="0">
              <a:spcBef>
                <a:spcPct val="50000"/>
              </a:spcBef>
            </a:pPr>
            <a:r>
              <a:rPr lang="en-US" altLang="en-US" sz="1600"/>
              <a:t>Years of injection drug use</a:t>
            </a:r>
            <a:r>
              <a:rPr lang="en-US" altLang="en-US" sz="1800"/>
              <a:t> - C</a:t>
            </a:r>
          </a:p>
        </p:txBody>
      </p:sp>
      <p:sp>
        <p:nvSpPr>
          <p:cNvPr id="51206" name="Text Box 10"/>
          <p:cNvSpPr txBox="1">
            <a:spLocks noChangeArrowheads="1"/>
          </p:cNvSpPr>
          <p:nvPr/>
        </p:nvSpPr>
        <p:spPr bwMode="auto">
          <a:xfrm rot="-2695870">
            <a:off x="468313" y="7583488"/>
            <a:ext cx="3489325" cy="366712"/>
          </a:xfrm>
          <a:prstGeom prst="rect">
            <a:avLst/>
          </a:prstGeom>
          <a:noFill/>
          <a:ln w="9525">
            <a:noFill/>
            <a:miter lim="800000"/>
            <a:headEnd/>
            <a:tailEnd/>
          </a:ln>
        </p:spPr>
        <p:txBody>
          <a:bodyPr>
            <a:spAutoFit/>
          </a:bodyPr>
          <a:lstStyle/>
          <a:p>
            <a:pPr algn="r" eaLnBrk="0" hangingPunct="0">
              <a:spcBef>
                <a:spcPct val="50000"/>
              </a:spcBef>
            </a:pPr>
            <a:r>
              <a:rPr lang="en-US" altLang="en-US" sz="1800"/>
              <a:t>Lifetime needlesharing days - B</a:t>
            </a:r>
            <a:endParaRPr lang="en-US" altLang="en-US" sz="1800" b="1"/>
          </a:p>
        </p:txBody>
      </p:sp>
      <p:sp>
        <p:nvSpPr>
          <p:cNvPr id="51207" name="Text Box 7"/>
          <p:cNvSpPr txBox="1">
            <a:spLocks noChangeArrowheads="1"/>
          </p:cNvSpPr>
          <p:nvPr/>
        </p:nvSpPr>
        <p:spPr bwMode="auto">
          <a:xfrm rot="-2695870">
            <a:off x="2752725" y="7554913"/>
            <a:ext cx="3402013" cy="366712"/>
          </a:xfrm>
          <a:prstGeom prst="rect">
            <a:avLst/>
          </a:prstGeom>
          <a:noFill/>
          <a:ln w="9525">
            <a:noFill/>
            <a:miter lim="800000"/>
            <a:headEnd/>
            <a:tailEnd/>
          </a:ln>
        </p:spPr>
        <p:txBody>
          <a:bodyPr>
            <a:spAutoFit/>
          </a:bodyPr>
          <a:lstStyle/>
          <a:p>
            <a:pPr algn="r" eaLnBrk="0" hangingPunct="0">
              <a:spcBef>
                <a:spcPct val="50000"/>
              </a:spcBef>
            </a:pPr>
            <a:r>
              <a:rPr lang="en-US" altLang="en-US" sz="1800"/>
              <a:t>Frequency of use of bleach - D</a:t>
            </a:r>
          </a:p>
        </p:txBody>
      </p:sp>
      <p:grpSp>
        <p:nvGrpSpPr>
          <p:cNvPr id="51208" name="Group 22"/>
          <p:cNvGrpSpPr>
            <a:grpSpLocks/>
          </p:cNvGrpSpPr>
          <p:nvPr/>
        </p:nvGrpSpPr>
        <p:grpSpPr bwMode="auto">
          <a:xfrm>
            <a:off x="152400" y="76200"/>
            <a:ext cx="5843588" cy="3457575"/>
            <a:chOff x="228600" y="304800"/>
            <a:chExt cx="5843588" cy="3457575"/>
          </a:xfrm>
        </p:grpSpPr>
        <p:sp>
          <p:nvSpPr>
            <p:cNvPr id="51209" name="Rectangle 2055"/>
            <p:cNvSpPr>
              <a:spLocks noChangeArrowheads="1"/>
            </p:cNvSpPr>
            <p:nvPr/>
          </p:nvSpPr>
          <p:spPr bwMode="auto">
            <a:xfrm>
              <a:off x="914400" y="2630487"/>
              <a:ext cx="1811338" cy="874713"/>
            </a:xfrm>
            <a:prstGeom prst="rect">
              <a:avLst/>
            </a:prstGeom>
            <a:noFill/>
            <a:ln w="9525">
              <a:noFill/>
              <a:miter lim="800000"/>
              <a:headEnd/>
              <a:tailEnd/>
            </a:ln>
          </p:spPr>
          <p:txBody>
            <a:bodyPr wrap="none" anchor="ctr"/>
            <a:lstStyle/>
            <a:p>
              <a:pPr algn="ctr"/>
              <a:r>
                <a:rPr lang="en-US" altLang="en-US" sz="1800" b="1"/>
                <a:t> Commercial </a:t>
              </a:r>
            </a:p>
            <a:p>
              <a:pPr algn="ctr"/>
              <a:r>
                <a:rPr lang="en-US" altLang="en-US" sz="1800" b="1"/>
                <a:t>sex</a:t>
              </a:r>
            </a:p>
          </p:txBody>
        </p:sp>
        <p:sp>
          <p:nvSpPr>
            <p:cNvPr id="51210" name="Rectangle 2056"/>
            <p:cNvSpPr>
              <a:spLocks noChangeArrowheads="1"/>
            </p:cNvSpPr>
            <p:nvPr/>
          </p:nvSpPr>
          <p:spPr bwMode="auto">
            <a:xfrm>
              <a:off x="4876800" y="2590800"/>
              <a:ext cx="1195388" cy="942975"/>
            </a:xfrm>
            <a:prstGeom prst="rect">
              <a:avLst/>
            </a:prstGeom>
            <a:noFill/>
            <a:ln w="9525">
              <a:noFill/>
              <a:miter lim="800000"/>
              <a:headEnd/>
              <a:tailEnd/>
            </a:ln>
          </p:spPr>
          <p:txBody>
            <a:bodyPr wrap="none" anchor="ctr"/>
            <a:lstStyle/>
            <a:p>
              <a:pPr algn="ctr"/>
              <a:r>
                <a:rPr lang="en-US" altLang="en-US" sz="1800" b="1"/>
                <a:t>HHV-8</a:t>
              </a:r>
            </a:p>
            <a:p>
              <a:pPr algn="ctr"/>
              <a:r>
                <a:rPr lang="en-US" altLang="en-US" sz="1800" b="1"/>
                <a:t> infection</a:t>
              </a:r>
            </a:p>
          </p:txBody>
        </p:sp>
        <p:sp>
          <p:nvSpPr>
            <p:cNvPr id="51211" name="Rectangle 2057"/>
            <p:cNvSpPr>
              <a:spLocks noChangeArrowheads="1"/>
            </p:cNvSpPr>
            <p:nvPr/>
          </p:nvSpPr>
          <p:spPr bwMode="auto">
            <a:xfrm>
              <a:off x="3200400" y="1182688"/>
              <a:ext cx="1471613" cy="874712"/>
            </a:xfrm>
            <a:prstGeom prst="rect">
              <a:avLst/>
            </a:prstGeom>
            <a:noFill/>
            <a:ln w="9525">
              <a:noFill/>
              <a:miter lim="800000"/>
              <a:headEnd/>
              <a:tailEnd/>
            </a:ln>
          </p:spPr>
          <p:txBody>
            <a:bodyPr wrap="none" anchor="ctr"/>
            <a:lstStyle/>
            <a:p>
              <a:pPr algn="ctr"/>
              <a:r>
                <a:rPr lang="en-US" altLang="en-US" sz="1800" b="1"/>
                <a:t>Injection </a:t>
              </a:r>
            </a:p>
            <a:p>
              <a:pPr algn="ctr"/>
              <a:r>
                <a:rPr lang="en-US" altLang="en-US" sz="1800" b="1"/>
                <a:t>drug use</a:t>
              </a:r>
            </a:p>
          </p:txBody>
        </p:sp>
        <p:sp>
          <p:nvSpPr>
            <p:cNvPr id="51212" name="Line 2058"/>
            <p:cNvSpPr>
              <a:spLocks noChangeShapeType="1"/>
            </p:cNvSpPr>
            <p:nvPr/>
          </p:nvSpPr>
          <p:spPr bwMode="auto">
            <a:xfrm>
              <a:off x="2667000" y="3048000"/>
              <a:ext cx="2209800" cy="0"/>
            </a:xfrm>
            <a:prstGeom prst="line">
              <a:avLst/>
            </a:prstGeom>
            <a:noFill/>
            <a:ln w="38100">
              <a:solidFill>
                <a:schemeClr val="tx1"/>
              </a:solidFill>
              <a:prstDash val="dash"/>
              <a:round/>
              <a:headEnd/>
              <a:tailEnd type="triangle" w="med" len="med"/>
            </a:ln>
          </p:spPr>
          <p:txBody>
            <a:bodyPr/>
            <a:lstStyle/>
            <a:p>
              <a:endParaRPr lang="en-US"/>
            </a:p>
          </p:txBody>
        </p:sp>
        <p:sp>
          <p:nvSpPr>
            <p:cNvPr id="51213" name="Line 2059"/>
            <p:cNvSpPr>
              <a:spLocks noChangeShapeType="1"/>
            </p:cNvSpPr>
            <p:nvPr/>
          </p:nvSpPr>
          <p:spPr bwMode="auto">
            <a:xfrm>
              <a:off x="4343400" y="2057400"/>
              <a:ext cx="685800" cy="609600"/>
            </a:xfrm>
            <a:prstGeom prst="line">
              <a:avLst/>
            </a:prstGeom>
            <a:noFill/>
            <a:ln w="38100">
              <a:solidFill>
                <a:schemeClr val="tx1"/>
              </a:solidFill>
              <a:round/>
              <a:headEnd/>
              <a:tailEnd type="triangle" w="med" len="med"/>
            </a:ln>
          </p:spPr>
          <p:txBody>
            <a:bodyPr/>
            <a:lstStyle/>
            <a:p>
              <a:endParaRPr lang="en-US"/>
            </a:p>
          </p:txBody>
        </p:sp>
        <p:sp>
          <p:nvSpPr>
            <p:cNvPr id="51214" name="Line 2060"/>
            <p:cNvSpPr>
              <a:spLocks noChangeShapeType="1"/>
            </p:cNvSpPr>
            <p:nvPr/>
          </p:nvSpPr>
          <p:spPr bwMode="auto">
            <a:xfrm>
              <a:off x="1219200" y="1447800"/>
              <a:ext cx="457200" cy="1143000"/>
            </a:xfrm>
            <a:prstGeom prst="line">
              <a:avLst/>
            </a:prstGeom>
            <a:noFill/>
            <a:ln w="38100">
              <a:solidFill>
                <a:schemeClr val="tx1"/>
              </a:solidFill>
              <a:round/>
              <a:headEnd/>
              <a:tailEnd type="triangle" w="med" len="med"/>
            </a:ln>
          </p:spPr>
          <p:txBody>
            <a:bodyPr/>
            <a:lstStyle/>
            <a:p>
              <a:endParaRPr lang="en-US"/>
            </a:p>
          </p:txBody>
        </p:sp>
        <p:sp>
          <p:nvSpPr>
            <p:cNvPr id="51215" name="Rectangle 2061"/>
            <p:cNvSpPr>
              <a:spLocks noChangeArrowheads="1"/>
            </p:cNvSpPr>
            <p:nvPr/>
          </p:nvSpPr>
          <p:spPr bwMode="auto">
            <a:xfrm>
              <a:off x="3352800" y="2819400"/>
              <a:ext cx="588962" cy="942975"/>
            </a:xfrm>
            <a:prstGeom prst="rect">
              <a:avLst/>
            </a:prstGeom>
            <a:noFill/>
            <a:ln w="9525">
              <a:noFill/>
              <a:miter lim="800000"/>
              <a:headEnd/>
              <a:tailEnd/>
            </a:ln>
          </p:spPr>
          <p:txBody>
            <a:bodyPr wrap="none" anchor="ctr"/>
            <a:lstStyle/>
            <a:p>
              <a:pPr algn="ctr"/>
              <a:r>
                <a:rPr lang="en-US" altLang="en-US" sz="2400" b="1"/>
                <a:t>?</a:t>
              </a:r>
            </a:p>
          </p:txBody>
        </p:sp>
        <p:sp>
          <p:nvSpPr>
            <p:cNvPr id="51216" name="Line 2064"/>
            <p:cNvSpPr>
              <a:spLocks noChangeShapeType="1"/>
            </p:cNvSpPr>
            <p:nvPr/>
          </p:nvSpPr>
          <p:spPr bwMode="auto">
            <a:xfrm>
              <a:off x="2209800" y="762000"/>
              <a:ext cx="762000" cy="381000"/>
            </a:xfrm>
            <a:prstGeom prst="line">
              <a:avLst/>
            </a:prstGeom>
            <a:noFill/>
            <a:ln w="38100">
              <a:solidFill>
                <a:schemeClr val="tx1"/>
              </a:solidFill>
              <a:round/>
              <a:headEnd/>
              <a:tailEnd type="triangle" w="med" len="med"/>
            </a:ln>
          </p:spPr>
          <p:txBody>
            <a:bodyPr/>
            <a:lstStyle/>
            <a:p>
              <a:endParaRPr lang="en-US"/>
            </a:p>
          </p:txBody>
        </p:sp>
        <p:sp>
          <p:nvSpPr>
            <p:cNvPr id="32" name="Rectangle 2065"/>
            <p:cNvSpPr>
              <a:spLocks noChangeArrowheads="1"/>
            </p:cNvSpPr>
            <p:nvPr/>
          </p:nvSpPr>
          <p:spPr bwMode="auto">
            <a:xfrm>
              <a:off x="228600" y="304800"/>
              <a:ext cx="1981200" cy="1066800"/>
            </a:xfrm>
            <a:prstGeom prst="rect">
              <a:avLst/>
            </a:prstGeom>
            <a:noFill/>
            <a:ln w="31750">
              <a:noFill/>
              <a:miter lim="800000"/>
              <a:headEnd/>
              <a:tailEnd/>
            </a:ln>
            <a:effectLst/>
          </p:spPr>
          <p:txBody>
            <a:bodyPr anchor="ctr"/>
            <a:lstStyle/>
            <a:p>
              <a:pPr algn="ctr">
                <a:defRPr/>
              </a:pPr>
              <a:r>
                <a:rPr lang="en-US" sz="1800" b="1" dirty="0">
                  <a:solidFill>
                    <a:schemeClr val="bg2">
                      <a:lumMod val="75000"/>
                    </a:schemeClr>
                  </a:solidFill>
                </a:rPr>
                <a:t> Behavioral factors (unmeasured)</a:t>
              </a: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6" name="Rectangle 2"/>
          <p:cNvSpPr>
            <a:spLocks noGrp="1" noChangeArrowheads="1"/>
          </p:cNvSpPr>
          <p:nvPr>
            <p:ph type="title"/>
          </p:nvPr>
        </p:nvSpPr>
        <p:spPr>
          <a:xfrm>
            <a:off x="609600" y="228600"/>
            <a:ext cx="5830888" cy="457200"/>
          </a:xfrm>
        </p:spPr>
        <p:txBody>
          <a:bodyPr/>
          <a:lstStyle/>
          <a:p>
            <a:r>
              <a:rPr lang="en-US" altLang="en-US" smtClean="0"/>
              <a:t>Restriction to Prevent Confounding</a:t>
            </a:r>
          </a:p>
        </p:txBody>
      </p:sp>
      <p:sp>
        <p:nvSpPr>
          <p:cNvPr id="2097" name="Rectangle 3"/>
          <p:cNvSpPr>
            <a:spLocks noGrp="1" noChangeArrowheads="1"/>
          </p:cNvSpPr>
          <p:nvPr>
            <p:ph type="body" sz="half" idx="1"/>
          </p:nvPr>
        </p:nvSpPr>
        <p:spPr>
          <a:xfrm>
            <a:off x="0" y="2971800"/>
            <a:ext cx="6858000" cy="1981200"/>
          </a:xfrm>
        </p:spPr>
        <p:txBody>
          <a:bodyPr/>
          <a:lstStyle/>
          <a:p>
            <a:pPr lvl="1">
              <a:lnSpc>
                <a:spcPct val="80000"/>
              </a:lnSpc>
            </a:pPr>
            <a:r>
              <a:rPr lang="en-US" altLang="en-US" sz="1600" smtClean="0"/>
              <a:t>Problem: degree of injection drug use difficult to measure</a:t>
            </a:r>
          </a:p>
          <a:p>
            <a:pPr lvl="1">
              <a:lnSpc>
                <a:spcPct val="80000"/>
              </a:lnSpc>
            </a:pPr>
            <a:endParaRPr lang="en-US" altLang="en-US" sz="1600" smtClean="0"/>
          </a:p>
          <a:p>
            <a:pPr lvl="1">
              <a:lnSpc>
                <a:spcPct val="80000"/>
              </a:lnSpc>
            </a:pPr>
            <a:r>
              <a:rPr lang="en-US" altLang="en-US" sz="1600" smtClean="0"/>
              <a:t>Solution: restrict to subjects with no injection drug use, thereby preclude need to measure degree of injection use</a:t>
            </a:r>
          </a:p>
          <a:p>
            <a:pPr lvl="1">
              <a:lnSpc>
                <a:spcPct val="80000"/>
              </a:lnSpc>
            </a:pPr>
            <a:endParaRPr lang="en-US" altLang="en-US" sz="1600" smtClean="0"/>
          </a:p>
          <a:p>
            <a:pPr lvl="1">
              <a:lnSpc>
                <a:spcPct val="80000"/>
              </a:lnSpc>
            </a:pPr>
            <a:r>
              <a:rPr lang="en-US" altLang="en-US" sz="1600" smtClean="0"/>
              <a:t>Cannon et. al </a:t>
            </a:r>
            <a:r>
              <a:rPr lang="en-US" altLang="en-US" sz="1600" i="1" smtClean="0"/>
              <a:t>NEJM</a:t>
            </a:r>
            <a:r>
              <a:rPr lang="en-US" altLang="en-US" sz="1600" smtClean="0"/>
              <a:t> 2001</a:t>
            </a:r>
          </a:p>
          <a:p>
            <a:pPr lvl="2">
              <a:lnSpc>
                <a:spcPct val="80000"/>
              </a:lnSpc>
            </a:pPr>
            <a:r>
              <a:rPr lang="en-US" altLang="en-US" sz="1600" smtClean="0"/>
              <a:t>Restricted to persons denying injection drug use</a:t>
            </a:r>
          </a:p>
          <a:p>
            <a:pPr lvl="1">
              <a:lnSpc>
                <a:spcPct val="80000"/>
              </a:lnSpc>
            </a:pPr>
            <a:endParaRPr lang="en-US" altLang="en-US" sz="1600" smtClean="0"/>
          </a:p>
          <a:p>
            <a:pPr lvl="1">
              <a:lnSpc>
                <a:spcPct val="80000"/>
              </a:lnSpc>
            </a:pPr>
            <a:endParaRPr lang="en-US" altLang="en-US" sz="1600" smtClean="0"/>
          </a:p>
          <a:p>
            <a:pPr lvl="1">
              <a:lnSpc>
                <a:spcPct val="80000"/>
              </a:lnSpc>
              <a:buFontTx/>
              <a:buNone/>
            </a:pPr>
            <a:endParaRPr lang="en-US" altLang="en-US" sz="1600" smtClean="0"/>
          </a:p>
          <a:p>
            <a:pPr lvl="1">
              <a:lnSpc>
                <a:spcPct val="80000"/>
              </a:lnSpc>
              <a:buFontTx/>
              <a:buNone/>
            </a:pPr>
            <a:endParaRPr lang="en-US" altLang="en-US" sz="1600" smtClean="0"/>
          </a:p>
          <a:p>
            <a:pPr lvl="1">
              <a:lnSpc>
                <a:spcPct val="80000"/>
              </a:lnSpc>
              <a:buFontTx/>
              <a:buNone/>
            </a:pPr>
            <a:endParaRPr lang="en-US" altLang="en-US" sz="1600" smtClean="0"/>
          </a:p>
        </p:txBody>
      </p:sp>
      <p:graphicFrame>
        <p:nvGraphicFramePr>
          <p:cNvPr id="2095" name="Object 47"/>
          <p:cNvGraphicFramePr>
            <a:graphicFrameLocks noGrp="1" noChangeAspect="1"/>
          </p:cNvGraphicFramePr>
          <p:nvPr>
            <p:ph sz="half" idx="2"/>
          </p:nvPr>
        </p:nvGraphicFramePr>
        <p:xfrm>
          <a:off x="690563" y="4800600"/>
          <a:ext cx="5691187" cy="1976438"/>
        </p:xfrm>
        <a:graphic>
          <a:graphicData uri="http://schemas.openxmlformats.org/presentationml/2006/ole">
            <mc:AlternateContent xmlns:mc="http://schemas.openxmlformats.org/markup-compatibility/2006">
              <mc:Choice xmlns:v="urn:schemas-microsoft-com:vml" Requires="v">
                <p:oleObj spid="_x0000_s2130" name="Document" r:id="rId4" imgW="9907524" imgH="3439668" progId="Word.Document.8">
                  <p:embed/>
                </p:oleObj>
              </mc:Choice>
              <mc:Fallback>
                <p:oleObj name="Document" r:id="rId4" imgW="9907524" imgH="3439668" progId="Word.Document.8">
                  <p:embed/>
                  <p:pic>
                    <p:nvPicPr>
                      <p:cNvPr id="0" name="Picture 47"/>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0563" y="4800600"/>
                        <a:ext cx="5691187" cy="1976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98" name="Rectangle 12"/>
          <p:cNvSpPr>
            <a:spLocks noChangeArrowheads="1"/>
          </p:cNvSpPr>
          <p:nvPr/>
        </p:nvSpPr>
        <p:spPr bwMode="auto">
          <a:xfrm>
            <a:off x="0" y="1524000"/>
            <a:ext cx="6400800" cy="1295400"/>
          </a:xfrm>
          <a:prstGeom prst="rect">
            <a:avLst/>
          </a:prstGeom>
          <a:noFill/>
          <a:ln w="9525">
            <a:noFill/>
            <a:miter lim="800000"/>
            <a:headEnd/>
            <a:tailEnd/>
          </a:ln>
        </p:spPr>
        <p:txBody>
          <a:bodyPr lIns="87312" tIns="42862" rIns="87312" bIns="42862"/>
          <a:lstStyle/>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1800" dirty="0"/>
              <a:t>e.g., Does practice of commercial sex result in acquisition of HHV-8 infection?</a:t>
            </a:r>
          </a:p>
          <a:p>
            <a:pPr marL="676275" lvl="1" indent="-239713" defTabSz="803275" eaLnBrk="0" hangingPunct="0">
              <a:lnSpc>
                <a:spcPct val="90000"/>
              </a:lnSpc>
              <a:spcAft>
                <a:spcPct val="25000"/>
              </a:spcAft>
              <a:buClr>
                <a:schemeClr val="tx1"/>
              </a:buClr>
              <a:buSzPct val="100000"/>
              <a:buFontTx/>
              <a:buChar char="–"/>
            </a:pPr>
            <a:endParaRPr lang="en-US" altLang="en-US" sz="500" dirty="0"/>
          </a:p>
          <a:p>
            <a:pPr marL="676275" lvl="1" indent="-239713" defTabSz="803275" eaLnBrk="0" hangingPunct="0">
              <a:lnSpc>
                <a:spcPct val="90000"/>
              </a:lnSpc>
              <a:spcAft>
                <a:spcPct val="25000"/>
              </a:spcAft>
              <a:buClr>
                <a:schemeClr val="tx1"/>
              </a:buClr>
              <a:buSzPct val="100000"/>
              <a:buFontTx/>
              <a:buChar char="–"/>
            </a:pPr>
            <a:r>
              <a:rPr lang="en-US" altLang="en-US" sz="1800" dirty="0"/>
              <a:t>Issue: Confounding by unmeasured behavioral factors operating through injection drug use  </a:t>
            </a:r>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p:txBody>
      </p:sp>
      <p:sp>
        <p:nvSpPr>
          <p:cNvPr id="2099" name="Rectangle 13"/>
          <p:cNvSpPr>
            <a:spLocks noChangeArrowheads="1"/>
          </p:cNvSpPr>
          <p:nvPr/>
        </p:nvSpPr>
        <p:spPr bwMode="auto">
          <a:xfrm>
            <a:off x="0" y="762000"/>
            <a:ext cx="6553200" cy="1143000"/>
          </a:xfrm>
          <a:prstGeom prst="rect">
            <a:avLst/>
          </a:prstGeom>
          <a:noFill/>
          <a:ln w="9525">
            <a:noFill/>
            <a:miter lim="800000"/>
            <a:headEnd/>
            <a:tailEnd/>
          </a:ln>
        </p:spPr>
        <p:txBody>
          <a:bodyPr lIns="87312" tIns="42862" rIns="87312" bIns="42862"/>
          <a:lstStyle/>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1800" dirty="0"/>
              <a:t>Particularly useful when confounder is quantitative in scale but difficult to measure</a:t>
            </a:r>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p:txBody>
      </p:sp>
      <p:sp>
        <p:nvSpPr>
          <p:cNvPr id="2100" name="Rectangle 16"/>
          <p:cNvSpPr>
            <a:spLocks noChangeArrowheads="1"/>
          </p:cNvSpPr>
          <p:nvPr/>
        </p:nvSpPr>
        <p:spPr bwMode="auto">
          <a:xfrm>
            <a:off x="76200" y="8001000"/>
            <a:ext cx="6400800" cy="1143000"/>
          </a:xfrm>
          <a:prstGeom prst="rect">
            <a:avLst/>
          </a:prstGeom>
          <a:noFill/>
          <a:ln w="9525">
            <a:noFill/>
            <a:miter lim="800000"/>
            <a:headEnd/>
            <a:tailEnd/>
          </a:ln>
        </p:spPr>
        <p:txBody>
          <a:bodyPr lIns="87312" tIns="42862" rIns="87312" bIns="42862"/>
          <a:lstStyle/>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endParaRPr lang="en-US" altLang="en-US" sz="18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5829300" cy="7696200"/>
          </a:xfrm>
        </p:spPr>
        <p:txBody>
          <a:bodyPr/>
          <a:lstStyle/>
          <a:p>
            <a:pPr>
              <a:lnSpc>
                <a:spcPct val="90000"/>
              </a:lnSpc>
            </a:pPr>
            <a:r>
              <a:rPr lang="en-US" altLang="en-US" sz="2400" dirty="0" smtClean="0"/>
              <a:t>Methods to reduce 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endParaRPr lang="en-US" altLang="en-US" sz="2200" dirty="0" smtClean="0"/>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can help identify?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
        <p:nvSpPr>
          <p:cNvPr id="4" name="Line 4"/>
          <p:cNvSpPr>
            <a:spLocks noChangeShapeType="1"/>
          </p:cNvSpPr>
          <p:nvPr/>
        </p:nvSpPr>
        <p:spPr bwMode="auto">
          <a:xfrm>
            <a:off x="533400" y="22860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19295641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9"/>
          <p:cNvSpPr>
            <a:spLocks noChangeArrowheads="1"/>
          </p:cNvSpPr>
          <p:nvPr/>
        </p:nvSpPr>
        <p:spPr bwMode="auto">
          <a:xfrm>
            <a:off x="-5791200" y="2133600"/>
            <a:ext cx="6172200" cy="18288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58370" name="Rectangle 10"/>
          <p:cNvSpPr>
            <a:spLocks noChangeArrowheads="1"/>
          </p:cNvSpPr>
          <p:nvPr/>
        </p:nvSpPr>
        <p:spPr bwMode="auto">
          <a:xfrm>
            <a:off x="76200" y="6858000"/>
            <a:ext cx="4267200" cy="18288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sp>
        <p:nvSpPr>
          <p:cNvPr id="58371" name="Rectangle 11"/>
          <p:cNvSpPr>
            <a:spLocks noChangeArrowheads="1"/>
          </p:cNvSpPr>
          <p:nvPr/>
        </p:nvSpPr>
        <p:spPr bwMode="auto">
          <a:xfrm>
            <a:off x="0" y="381000"/>
            <a:ext cx="6858000" cy="533400"/>
          </a:xfrm>
          <a:prstGeom prst="rect">
            <a:avLst/>
          </a:prstGeom>
          <a:noFill/>
          <a:ln w="9525">
            <a:noFill/>
            <a:miter lim="800000"/>
            <a:headEnd/>
            <a:tailEnd/>
          </a:ln>
        </p:spPr>
        <p:txBody>
          <a:bodyPr lIns="87312" tIns="42862" rIns="87312" bIns="42862" anchor="b"/>
          <a:lstStyle/>
          <a:p>
            <a:pPr algn="ctr" defTabSz="803275" eaLnBrk="0" hangingPunct="0"/>
            <a:r>
              <a:rPr lang="en-US" altLang="en-US" sz="2400" b="1">
                <a:solidFill>
                  <a:schemeClr val="tx2"/>
                </a:solidFill>
              </a:rPr>
              <a:t>Restriction to Prevent Confounding</a:t>
            </a:r>
            <a:endParaRPr lang="en-US" altLang="en-US" sz="2800" b="1">
              <a:solidFill>
                <a:schemeClr val="tx2"/>
              </a:solidFill>
            </a:endParaRPr>
          </a:p>
        </p:txBody>
      </p:sp>
      <p:grpSp>
        <p:nvGrpSpPr>
          <p:cNvPr id="2" name="Group 12"/>
          <p:cNvGrpSpPr>
            <a:grpSpLocks/>
          </p:cNvGrpSpPr>
          <p:nvPr/>
        </p:nvGrpSpPr>
        <p:grpSpPr bwMode="auto">
          <a:xfrm rot="5193201">
            <a:off x="2967038" y="2289175"/>
            <a:ext cx="1143000" cy="1219200"/>
            <a:chOff x="2208" y="1776"/>
            <a:chExt cx="720" cy="768"/>
          </a:xfrm>
        </p:grpSpPr>
        <p:sp>
          <p:nvSpPr>
            <p:cNvPr id="58387" name="Line 13"/>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58388" name="Line 14"/>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58373" name="Rectangle 17"/>
          <p:cNvSpPr>
            <a:spLocks noChangeArrowheads="1"/>
          </p:cNvSpPr>
          <p:nvPr/>
        </p:nvSpPr>
        <p:spPr bwMode="auto">
          <a:xfrm>
            <a:off x="152400" y="4953000"/>
            <a:ext cx="6669088" cy="19050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200" dirty="0"/>
              <a:t>AKA Specification</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200" dirty="0"/>
              <a:t>Definition:  Restrict enrollment to only those subjects who have a specific value/range of the  confounding </a:t>
            </a:r>
            <a:r>
              <a:rPr lang="en-US" altLang="en-US" sz="2200" dirty="0" smtClean="0"/>
              <a:t>variable (the variable is “held fixed”)</a:t>
            </a:r>
            <a:endParaRPr lang="en-US" altLang="en-US" sz="22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p:txBody>
      </p:sp>
      <p:sp>
        <p:nvSpPr>
          <p:cNvPr id="58374" name="Rectangle 18"/>
          <p:cNvSpPr>
            <a:spLocks noChangeArrowheads="1"/>
          </p:cNvSpPr>
          <p:nvPr/>
        </p:nvSpPr>
        <p:spPr bwMode="auto">
          <a:xfrm>
            <a:off x="152400" y="6705600"/>
            <a:ext cx="6858000" cy="61722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200"/>
              <a:t>e.g., when diet is a confounder, restrict to persons with a certain diet</a:t>
            </a:r>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200"/>
          </a:p>
        </p:txBody>
      </p:sp>
      <p:grpSp>
        <p:nvGrpSpPr>
          <p:cNvPr id="3" name="Group 19"/>
          <p:cNvGrpSpPr>
            <a:grpSpLocks/>
          </p:cNvGrpSpPr>
          <p:nvPr/>
        </p:nvGrpSpPr>
        <p:grpSpPr bwMode="auto">
          <a:xfrm rot="5698750">
            <a:off x="1219200" y="2593975"/>
            <a:ext cx="1143000" cy="1219200"/>
            <a:chOff x="2208" y="1776"/>
            <a:chExt cx="720" cy="768"/>
          </a:xfrm>
        </p:grpSpPr>
        <p:sp>
          <p:nvSpPr>
            <p:cNvPr id="58385" name="Line 20"/>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58386" name="Line 21"/>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1233942" name="Text Box 22"/>
          <p:cNvSpPr txBox="1">
            <a:spLocks noChangeArrowheads="1"/>
          </p:cNvSpPr>
          <p:nvPr/>
        </p:nvSpPr>
        <p:spPr bwMode="auto">
          <a:xfrm>
            <a:off x="609600" y="1219200"/>
            <a:ext cx="1143000" cy="1169988"/>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endParaRPr lang="en-US" sz="2800" b="1">
              <a:solidFill>
                <a:srgbClr val="000000"/>
              </a:solidFill>
            </a:endParaRPr>
          </a:p>
          <a:p>
            <a:pPr algn="ctr" eaLnBrk="0" hangingPunct="0">
              <a:spcBef>
                <a:spcPct val="50000"/>
              </a:spcBef>
              <a:defRPr/>
            </a:pPr>
            <a:endParaRPr lang="en-US" sz="2800" b="1">
              <a:solidFill>
                <a:srgbClr val="000000"/>
              </a:solidFill>
            </a:endParaRPr>
          </a:p>
        </p:txBody>
      </p:sp>
      <p:grpSp>
        <p:nvGrpSpPr>
          <p:cNvPr id="58377" name="Group 22"/>
          <p:cNvGrpSpPr>
            <a:grpSpLocks/>
          </p:cNvGrpSpPr>
          <p:nvPr/>
        </p:nvGrpSpPr>
        <p:grpSpPr bwMode="auto">
          <a:xfrm>
            <a:off x="533400" y="1143000"/>
            <a:ext cx="5867400" cy="4038600"/>
            <a:chOff x="381000" y="2362200"/>
            <a:chExt cx="5867400" cy="4038600"/>
          </a:xfrm>
        </p:grpSpPr>
        <p:sp>
          <p:nvSpPr>
            <p:cNvPr id="24" name="Text Box 2"/>
            <p:cNvSpPr txBox="1">
              <a:spLocks noChangeArrowheads="1"/>
            </p:cNvSpPr>
            <p:nvPr/>
          </p:nvSpPr>
          <p:spPr bwMode="auto">
            <a:xfrm flipH="1">
              <a:off x="3810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25"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6"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7"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8" name="Text Box 6"/>
            <p:cNvSpPr txBox="1">
              <a:spLocks noChangeArrowheads="1"/>
            </p:cNvSpPr>
            <p:nvPr/>
          </p:nvSpPr>
          <p:spPr bwMode="auto">
            <a:xfrm>
              <a:off x="3429000" y="53340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a:t>
              </a:r>
              <a:endParaRPr lang="en-US" sz="900" b="1" dirty="0">
                <a:solidFill>
                  <a:srgbClr val="000000"/>
                </a:solidFill>
              </a:endParaRPr>
            </a:p>
          </p:txBody>
        </p:sp>
        <p:sp>
          <p:nvSpPr>
            <p:cNvPr id="29"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30"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33942"/>
                                        </p:tgtEl>
                                        <p:attrNameLst>
                                          <p:attrName>style.visibility</p:attrName>
                                        </p:attrNameLst>
                                      </p:cBhvr>
                                      <p:to>
                                        <p:strVal val="visible"/>
                                      </p:to>
                                    </p:set>
                                    <p:anim calcmode="lin" valueType="num">
                                      <p:cBhvr additive="base">
                                        <p:cTn id="7" dur="500" fill="hold"/>
                                        <p:tgtEl>
                                          <p:spTgt spid="1233942"/>
                                        </p:tgtEl>
                                        <p:attrNameLst>
                                          <p:attrName>ppt_x</p:attrName>
                                        </p:attrNameLst>
                                      </p:cBhvr>
                                      <p:tavLst>
                                        <p:tav tm="0">
                                          <p:val>
                                            <p:strVal val="#ppt_x"/>
                                          </p:val>
                                        </p:tav>
                                        <p:tav tm="100000">
                                          <p:val>
                                            <p:strVal val="#ppt_x"/>
                                          </p:val>
                                        </p:tav>
                                      </p:tavLst>
                                    </p:anim>
                                    <p:anim calcmode="lin" valueType="num">
                                      <p:cBhvr additive="base">
                                        <p:cTn id="8" dur="500" fill="hold"/>
                                        <p:tgtEl>
                                          <p:spTgt spid="123394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394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050"/>
          <p:cNvSpPr>
            <a:spLocks noGrp="1" noChangeArrowheads="1"/>
          </p:cNvSpPr>
          <p:nvPr>
            <p:ph type="title"/>
          </p:nvPr>
        </p:nvSpPr>
        <p:spPr>
          <a:xfrm>
            <a:off x="609600" y="-228600"/>
            <a:ext cx="5830888" cy="1066800"/>
          </a:xfrm>
        </p:spPr>
        <p:txBody>
          <a:bodyPr/>
          <a:lstStyle/>
          <a:p>
            <a:r>
              <a:rPr lang="en-US" altLang="en-US" smtClean="0"/>
              <a:t> Restriction to Reduce Confounding</a:t>
            </a:r>
          </a:p>
        </p:txBody>
      </p:sp>
      <p:sp>
        <p:nvSpPr>
          <p:cNvPr id="60418" name="Rectangle 2051"/>
          <p:cNvSpPr>
            <a:spLocks noGrp="1" noChangeArrowheads="1"/>
          </p:cNvSpPr>
          <p:nvPr>
            <p:ph type="body" idx="1"/>
          </p:nvPr>
        </p:nvSpPr>
        <p:spPr>
          <a:xfrm>
            <a:off x="304800" y="1143000"/>
            <a:ext cx="6248400" cy="8077200"/>
          </a:xfrm>
        </p:spPr>
        <p:txBody>
          <a:bodyPr/>
          <a:lstStyle/>
          <a:p>
            <a:pPr>
              <a:lnSpc>
                <a:spcPct val="80000"/>
              </a:lnSpc>
            </a:pPr>
            <a:r>
              <a:rPr lang="en-US" altLang="en-US" smtClean="0"/>
              <a:t>Advantages:</a:t>
            </a:r>
          </a:p>
          <a:p>
            <a:pPr lvl="1">
              <a:lnSpc>
                <a:spcPct val="80000"/>
              </a:lnSpc>
            </a:pPr>
            <a:r>
              <a:rPr lang="en-US" altLang="en-US" smtClean="0"/>
              <a:t>conceptually straightforward</a:t>
            </a:r>
          </a:p>
          <a:p>
            <a:pPr lvl="1">
              <a:lnSpc>
                <a:spcPct val="80000"/>
              </a:lnSpc>
            </a:pPr>
            <a:endParaRPr lang="en-US" altLang="en-US" sz="1400" smtClean="0"/>
          </a:p>
          <a:p>
            <a:pPr lvl="1">
              <a:lnSpc>
                <a:spcPct val="80000"/>
              </a:lnSpc>
            </a:pPr>
            <a:endParaRPr lang="en-US" altLang="en-US" sz="700" smtClean="0"/>
          </a:p>
          <a:p>
            <a:pPr lvl="1">
              <a:lnSpc>
                <a:spcPct val="80000"/>
              </a:lnSpc>
            </a:pPr>
            <a:r>
              <a:rPr lang="en-US" altLang="en-US" smtClean="0"/>
              <a:t>handles difficult to quantitate variables</a:t>
            </a:r>
          </a:p>
          <a:p>
            <a:pPr lvl="1">
              <a:lnSpc>
                <a:spcPct val="80000"/>
              </a:lnSpc>
            </a:pPr>
            <a:endParaRPr lang="en-US" altLang="en-US" sz="1100" smtClean="0"/>
          </a:p>
          <a:p>
            <a:pPr lvl="1">
              <a:lnSpc>
                <a:spcPct val="80000"/>
              </a:lnSpc>
            </a:pPr>
            <a:endParaRPr lang="en-US" altLang="en-US" sz="800" smtClean="0"/>
          </a:p>
          <a:p>
            <a:pPr lvl="1">
              <a:lnSpc>
                <a:spcPct val="80000"/>
              </a:lnSpc>
            </a:pPr>
            <a:r>
              <a:rPr lang="en-US" altLang="en-US" smtClean="0"/>
              <a:t>can also be used in analysis phase</a:t>
            </a:r>
          </a:p>
          <a:p>
            <a:pPr lvl="1"/>
            <a:endParaRPr lang="en-US" altLang="en-US" sz="16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609600" y="-381000"/>
            <a:ext cx="5830888" cy="1066800"/>
          </a:xfrm>
        </p:spPr>
        <p:txBody>
          <a:bodyPr/>
          <a:lstStyle/>
          <a:p>
            <a:r>
              <a:rPr lang="en-US" altLang="en-US" smtClean="0"/>
              <a:t> Restriction to Reduce Confounding</a:t>
            </a:r>
          </a:p>
        </p:txBody>
      </p:sp>
      <p:sp>
        <p:nvSpPr>
          <p:cNvPr id="52227" name="Rectangle 3"/>
          <p:cNvSpPr>
            <a:spLocks noGrp="1" noChangeArrowheads="1"/>
          </p:cNvSpPr>
          <p:nvPr>
            <p:ph type="body" idx="1"/>
          </p:nvPr>
        </p:nvSpPr>
        <p:spPr>
          <a:xfrm>
            <a:off x="76200" y="762000"/>
            <a:ext cx="6705600" cy="8077200"/>
          </a:xfrm>
        </p:spPr>
        <p:txBody>
          <a:bodyPr/>
          <a:lstStyle/>
          <a:p>
            <a:r>
              <a:rPr lang="en-US" altLang="en-US" sz="2400" dirty="0" smtClean="0"/>
              <a:t>Disadvantages:</a:t>
            </a:r>
          </a:p>
          <a:p>
            <a:pPr lvl="1"/>
            <a:r>
              <a:rPr lang="en-US" altLang="en-US" dirty="0" smtClean="0"/>
              <a:t>may limit number of eligible subjects</a:t>
            </a:r>
          </a:p>
          <a:p>
            <a:pPr lvl="1"/>
            <a:endParaRPr lang="en-US" altLang="en-US" sz="800" dirty="0" smtClean="0"/>
          </a:p>
          <a:p>
            <a:pPr lvl="1"/>
            <a:r>
              <a:rPr lang="en-US" altLang="en-US" dirty="0" smtClean="0"/>
              <a:t>cost-inefficient to screen subjects, then not enroll</a:t>
            </a:r>
          </a:p>
          <a:p>
            <a:pPr lvl="1"/>
            <a:endParaRPr lang="en-US" altLang="en-US" sz="800" dirty="0" smtClean="0"/>
          </a:p>
          <a:p>
            <a:pPr lvl="1"/>
            <a:r>
              <a:rPr lang="en-US" altLang="en-US" dirty="0" smtClean="0"/>
              <a:t>“residual confounding” may persist if restriction categories not sufficiently narrow (e.g. “20 to 30 years old” age restriction might be too broad)</a:t>
            </a:r>
          </a:p>
          <a:p>
            <a:pPr lvl="1"/>
            <a:endParaRPr lang="en-US" altLang="en-US" sz="500" dirty="0" smtClean="0"/>
          </a:p>
          <a:p>
            <a:pPr lvl="1"/>
            <a:r>
              <a:rPr lang="en-US" altLang="en-US" dirty="0" smtClean="0"/>
              <a:t>limits generalizability, </a:t>
            </a:r>
            <a:r>
              <a:rPr lang="en-US" altLang="en-US" i="1" dirty="0" smtClean="0"/>
              <a:t>but</a:t>
            </a:r>
          </a:p>
          <a:p>
            <a:pPr lvl="2"/>
            <a:r>
              <a:rPr lang="en-US" altLang="en-US" dirty="0" smtClean="0"/>
              <a:t>“Validity before </a:t>
            </a:r>
            <a:r>
              <a:rPr lang="en-US" altLang="en-US" dirty="0" err="1" smtClean="0"/>
              <a:t>generalizabilty</a:t>
            </a:r>
            <a:r>
              <a:rPr lang="en-US" altLang="en-US" dirty="0" smtClean="0"/>
              <a:t>”</a:t>
            </a:r>
          </a:p>
          <a:p>
            <a:pPr lvl="2"/>
            <a:endParaRPr lang="en-US" altLang="en-US" sz="600" dirty="0" smtClean="0"/>
          </a:p>
          <a:p>
            <a:pPr lvl="1"/>
            <a:r>
              <a:rPr lang="en-US" altLang="en-US" dirty="0" smtClean="0"/>
              <a:t>not possible to evaluate </a:t>
            </a:r>
            <a:r>
              <a:rPr lang="en-US" altLang="en-US" dirty="0" smtClean="0"/>
              <a:t>how relationship </a:t>
            </a:r>
            <a:r>
              <a:rPr lang="en-US" altLang="en-US" dirty="0" smtClean="0"/>
              <a:t>of interest differs according to the level of the restricted variable (i.e. cannot assess statistical interaction)</a:t>
            </a:r>
          </a:p>
          <a:p>
            <a:pPr lvl="2"/>
            <a:r>
              <a:rPr lang="en-US" altLang="en-US" dirty="0" smtClean="0"/>
              <a:t>Not a bias;  just a less rich study</a:t>
            </a:r>
          </a:p>
          <a:p>
            <a:pPr lvl="1"/>
            <a:endParaRPr lang="en-US" altLang="en-US" dirty="0" smtClean="0"/>
          </a:p>
          <a:p>
            <a:pPr lvl="1"/>
            <a:endParaRPr lang="en-US" altLang="en-US" sz="400" dirty="0" smtClean="0"/>
          </a:p>
          <a:p>
            <a:pPr>
              <a:lnSpc>
                <a:spcPct val="80000"/>
              </a:lnSpc>
            </a:pPr>
            <a:r>
              <a:rPr lang="en-US" altLang="en-US" sz="2400" dirty="0" smtClean="0"/>
              <a:t>Bottom Line</a:t>
            </a:r>
          </a:p>
          <a:p>
            <a:pPr lvl="1">
              <a:lnSpc>
                <a:spcPct val="80000"/>
              </a:lnSpc>
            </a:pPr>
            <a:r>
              <a:rPr lang="en-US" altLang="en-US" dirty="0" smtClean="0"/>
              <a:t>Restriction not used as much as it should be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22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22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227">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222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2227">
                                            <p:txEl>
                                              <p:pRg st="8" end="8"/>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2227">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2227">
                                            <p:txEl>
                                              <p:pRg st="11" end="11"/>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2227">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2227">
                                            <p:txEl>
                                              <p:pRg st="15" end="15"/>
                                            </p:txEl>
                                          </p:spTgt>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52227">
                                            <p:txEl>
                                              <p:pRg st="1" end="1"/>
                                            </p:txEl>
                                          </p:spTgt>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52227">
                                            <p:txEl>
                                              <p:pRg st="3" end="3"/>
                                            </p:txEl>
                                          </p:spTgt>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52227">
                                            <p:txEl>
                                              <p:pRg st="5" end="5"/>
                                            </p:txEl>
                                          </p:spTgt>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52227">
                                            <p:txEl>
                                              <p:pRg st="7" end="7"/>
                                            </p:txEl>
                                          </p:spTgt>
                                        </p:tgtEl>
                                        <p:attrNameLst>
                                          <p:attrName>style.visibility</p:attrName>
                                        </p:attrNameLst>
                                      </p:cBhvr>
                                      <p:to>
                                        <p:strVal val="visible"/>
                                      </p:to>
                                    </p:set>
                                  </p:childTnLst>
                                </p:cTn>
                              </p:par>
                              <p:par>
                                <p:cTn id="45" presetID="1" presetClass="entr" presetSubtype="0" fill="hold" grpId="1" nodeType="withEffect">
                                  <p:stCondLst>
                                    <p:cond delay="0"/>
                                  </p:stCondLst>
                                  <p:childTnLst>
                                    <p:set>
                                      <p:cBhvr>
                                        <p:cTn id="46" dur="1" fill="hold">
                                          <p:stCondLst>
                                            <p:cond delay="0"/>
                                          </p:stCondLst>
                                        </p:cTn>
                                        <p:tgtEl>
                                          <p:spTgt spid="52227">
                                            <p:txEl>
                                              <p:pRg st="8" end="8"/>
                                            </p:txEl>
                                          </p:spTgt>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52227">
                                            <p:txEl>
                                              <p:pRg st="10" end="10"/>
                                            </p:txEl>
                                          </p:spTgt>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52227">
                                            <p:txEl>
                                              <p:pRg st="11" end="11"/>
                                            </p:txEl>
                                          </p:spTgt>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52227">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uiExpand="1" build="p"/>
      <p:bldP spid="52227" grpId="1"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Text Box 5"/>
          <p:cNvSpPr txBox="1">
            <a:spLocks noChangeArrowheads="1"/>
          </p:cNvSpPr>
          <p:nvPr/>
        </p:nvSpPr>
        <p:spPr bwMode="auto">
          <a:xfrm rot="-2695870">
            <a:off x="-692150" y="7610475"/>
            <a:ext cx="3603625"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Selection bias - A</a:t>
            </a:r>
          </a:p>
        </p:txBody>
      </p:sp>
      <p:sp>
        <p:nvSpPr>
          <p:cNvPr id="238594" name="Text Box 9"/>
          <p:cNvSpPr txBox="1">
            <a:spLocks noChangeArrowheads="1"/>
          </p:cNvSpPr>
          <p:nvPr/>
        </p:nvSpPr>
        <p:spPr bwMode="auto">
          <a:xfrm rot="-2695870">
            <a:off x="1392238" y="7693025"/>
            <a:ext cx="3941762" cy="701675"/>
          </a:xfrm>
          <a:prstGeom prst="rect">
            <a:avLst/>
          </a:prstGeom>
          <a:noFill/>
          <a:ln w="9525">
            <a:noFill/>
            <a:miter lim="800000"/>
            <a:headEnd/>
            <a:tailEnd/>
          </a:ln>
        </p:spPr>
        <p:txBody>
          <a:bodyPr>
            <a:spAutoFit/>
          </a:bodyPr>
          <a:lstStyle/>
          <a:p>
            <a:pPr algn="r" eaLnBrk="0" hangingPunct="0">
              <a:spcBef>
                <a:spcPct val="50000"/>
              </a:spcBef>
            </a:pPr>
            <a:r>
              <a:rPr lang="en-US" altLang="en-US" sz="2000"/>
              <a:t>Differential misclassification of outcome - C</a:t>
            </a:r>
          </a:p>
        </p:txBody>
      </p:sp>
      <p:sp>
        <p:nvSpPr>
          <p:cNvPr id="238595" name="Text Box 10"/>
          <p:cNvSpPr txBox="1">
            <a:spLocks noChangeArrowheads="1"/>
          </p:cNvSpPr>
          <p:nvPr/>
        </p:nvSpPr>
        <p:spPr bwMode="auto">
          <a:xfrm rot="-2695870">
            <a:off x="741363" y="7475538"/>
            <a:ext cx="3187700"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Instrumental variable - B</a:t>
            </a:r>
            <a:endParaRPr lang="en-US" altLang="en-US" sz="2000" b="1"/>
          </a:p>
        </p:txBody>
      </p:sp>
      <p:sp>
        <p:nvSpPr>
          <p:cNvPr id="238596" name="Text Box 7"/>
          <p:cNvSpPr txBox="1">
            <a:spLocks noChangeArrowheads="1"/>
          </p:cNvSpPr>
          <p:nvPr/>
        </p:nvSpPr>
        <p:spPr bwMode="auto">
          <a:xfrm rot="-2695870">
            <a:off x="3136900" y="7475538"/>
            <a:ext cx="3187700"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Something else - D</a:t>
            </a:r>
          </a:p>
        </p:txBody>
      </p:sp>
      <p:sp>
        <p:nvSpPr>
          <p:cNvPr id="238597" name="Text Box 3"/>
          <p:cNvSpPr txBox="1">
            <a:spLocks noChangeArrowheads="1"/>
          </p:cNvSpPr>
          <p:nvPr/>
        </p:nvSpPr>
        <p:spPr bwMode="auto">
          <a:xfrm>
            <a:off x="304800" y="412750"/>
            <a:ext cx="6858000" cy="457200"/>
          </a:xfrm>
          <a:prstGeom prst="rect">
            <a:avLst/>
          </a:prstGeom>
          <a:noFill/>
          <a:ln w="9525">
            <a:noFill/>
            <a:miter lim="800000"/>
            <a:headEnd/>
            <a:tailEnd/>
          </a:ln>
        </p:spPr>
        <p:txBody>
          <a:bodyPr>
            <a:spAutoFit/>
          </a:bodyPr>
          <a:lstStyle/>
          <a:p>
            <a:pPr eaLnBrk="0" hangingPunct="0"/>
            <a:endParaRPr lang="en-US" altLang="en-US" sz="2400"/>
          </a:p>
        </p:txBody>
      </p:sp>
      <p:sp>
        <p:nvSpPr>
          <p:cNvPr id="12" name="Freeform 5"/>
          <p:cNvSpPr>
            <a:spLocks/>
          </p:cNvSpPr>
          <p:nvPr/>
        </p:nvSpPr>
        <p:spPr bwMode="auto">
          <a:xfrm rot="20234666" flipV="1">
            <a:off x="1166813" y="1081088"/>
            <a:ext cx="477837" cy="48418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3" name="Text Box 6"/>
          <p:cNvSpPr txBox="1">
            <a:spLocks noChangeArrowheads="1"/>
          </p:cNvSpPr>
          <p:nvPr/>
        </p:nvSpPr>
        <p:spPr bwMode="auto">
          <a:xfrm>
            <a:off x="2743200" y="29718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4" name="Text Box 7"/>
          <p:cNvSpPr txBox="1">
            <a:spLocks noChangeArrowheads="1"/>
          </p:cNvSpPr>
          <p:nvPr/>
        </p:nvSpPr>
        <p:spPr bwMode="auto">
          <a:xfrm flipH="1">
            <a:off x="304800" y="2362200"/>
            <a:ext cx="1905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E</a:t>
            </a:r>
            <a:r>
              <a:rPr lang="en-US" sz="2800" b="1" baseline="-25000" dirty="0" err="1"/>
              <a:t>observed</a:t>
            </a:r>
            <a:endParaRPr lang="en-US" sz="2800" baseline="-25000" dirty="0">
              <a:solidFill>
                <a:srgbClr val="000000"/>
              </a:solidFill>
            </a:endParaRPr>
          </a:p>
        </p:txBody>
      </p:sp>
      <p:sp>
        <p:nvSpPr>
          <p:cNvPr id="15" name="Text Box 8"/>
          <p:cNvSpPr txBox="1">
            <a:spLocks noChangeArrowheads="1"/>
          </p:cNvSpPr>
          <p:nvPr/>
        </p:nvSpPr>
        <p:spPr bwMode="auto">
          <a:xfrm flipH="1">
            <a:off x="4495800" y="2303463"/>
            <a:ext cx="2590800" cy="13541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D</a:t>
            </a:r>
            <a:r>
              <a:rPr lang="en-US" sz="2800" b="1" baseline="-25000" dirty="0" err="1"/>
              <a:t>observed</a:t>
            </a:r>
            <a:endParaRPr lang="en-US" sz="2800" b="1" baseline="-25000" dirty="0"/>
          </a:p>
          <a:p>
            <a:pPr algn="ctr" eaLnBrk="0" hangingPunct="0">
              <a:spcBef>
                <a:spcPct val="50000"/>
              </a:spcBef>
              <a:defRPr/>
            </a:pPr>
            <a:endParaRPr lang="en-US" sz="1600" dirty="0">
              <a:solidFill>
                <a:srgbClr val="000000"/>
              </a:solidFill>
            </a:endParaRPr>
          </a:p>
        </p:txBody>
      </p:sp>
      <p:sp>
        <p:nvSpPr>
          <p:cNvPr id="16" name="Text Box 2"/>
          <p:cNvSpPr txBox="1">
            <a:spLocks noChangeArrowheads="1"/>
          </p:cNvSpPr>
          <p:nvPr/>
        </p:nvSpPr>
        <p:spPr bwMode="auto">
          <a:xfrm flipH="1">
            <a:off x="1447800" y="927100"/>
            <a:ext cx="3124200" cy="12303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Measurement process</a:t>
            </a:r>
            <a:endParaRPr lang="en-US" sz="2800" dirty="0">
              <a:solidFill>
                <a:srgbClr val="000000"/>
              </a:solidFill>
            </a:endParaRPr>
          </a:p>
        </p:txBody>
      </p:sp>
      <p:sp>
        <p:nvSpPr>
          <p:cNvPr id="18" name="Text Box 8"/>
          <p:cNvSpPr txBox="1">
            <a:spLocks noChangeArrowheads="1"/>
          </p:cNvSpPr>
          <p:nvPr/>
        </p:nvSpPr>
        <p:spPr bwMode="auto">
          <a:xfrm flipH="1">
            <a:off x="3962400" y="627063"/>
            <a:ext cx="2590800" cy="13541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D</a:t>
            </a:r>
            <a:r>
              <a:rPr lang="en-US" sz="2800" b="1" baseline="-25000" dirty="0" err="1"/>
              <a:t>true</a:t>
            </a:r>
            <a:endParaRPr lang="en-US" sz="2800" b="1" baseline="-25000" dirty="0"/>
          </a:p>
          <a:p>
            <a:pPr algn="ctr" eaLnBrk="0" hangingPunct="0">
              <a:spcBef>
                <a:spcPct val="50000"/>
              </a:spcBef>
              <a:defRPr/>
            </a:pPr>
            <a:endParaRPr lang="en-US" sz="1600" dirty="0">
              <a:solidFill>
                <a:srgbClr val="000000"/>
              </a:solidFill>
            </a:endParaRPr>
          </a:p>
        </p:txBody>
      </p:sp>
      <p:sp>
        <p:nvSpPr>
          <p:cNvPr id="19" name="Freeform 3"/>
          <p:cNvSpPr>
            <a:spLocks/>
          </p:cNvSpPr>
          <p:nvPr/>
        </p:nvSpPr>
        <p:spPr bwMode="auto">
          <a:xfrm rot="4537355" flipV="1">
            <a:off x="4884738" y="1978025"/>
            <a:ext cx="812800" cy="2159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0" name="Freeform 3"/>
          <p:cNvSpPr>
            <a:spLocks/>
          </p:cNvSpPr>
          <p:nvPr/>
        </p:nvSpPr>
        <p:spPr bwMode="auto">
          <a:xfrm rot="1245065" flipV="1">
            <a:off x="3779838" y="2049463"/>
            <a:ext cx="12493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1" name="Line 4"/>
          <p:cNvSpPr>
            <a:spLocks noChangeShapeType="1"/>
          </p:cNvSpPr>
          <p:nvPr/>
        </p:nvSpPr>
        <p:spPr bwMode="auto">
          <a:xfrm flipV="1">
            <a:off x="1295400" y="2906713"/>
            <a:ext cx="3711575"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9" name="Text Box 2"/>
          <p:cNvSpPr txBox="1">
            <a:spLocks noChangeArrowheads="1"/>
          </p:cNvSpPr>
          <p:nvPr/>
        </p:nvSpPr>
        <p:spPr bwMode="auto">
          <a:xfrm flipH="1">
            <a:off x="0" y="4724400"/>
            <a:ext cx="6477000" cy="457200"/>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0" hangingPunct="0">
              <a:spcBef>
                <a:spcPct val="50000"/>
              </a:spcBef>
              <a:defRPr/>
            </a:pPr>
            <a:r>
              <a:rPr lang="en-US" altLang="en-US" sz="2400" b="1"/>
              <a:t>What does this DAG depict?</a:t>
            </a:r>
            <a:endParaRPr lang="en-US" altLang="en-US" sz="2400">
              <a:solidFill>
                <a:srgbClr val="000000"/>
              </a:solidFill>
            </a:endParaRPr>
          </a:p>
        </p:txBody>
      </p:sp>
      <p:sp>
        <p:nvSpPr>
          <p:cNvPr id="20" name="Text Box 7"/>
          <p:cNvSpPr txBox="1">
            <a:spLocks noChangeArrowheads="1"/>
          </p:cNvSpPr>
          <p:nvPr/>
        </p:nvSpPr>
        <p:spPr bwMode="auto">
          <a:xfrm flipH="1">
            <a:off x="33338" y="381000"/>
            <a:ext cx="1185862"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E</a:t>
            </a:r>
            <a:r>
              <a:rPr lang="en-US" sz="2800" b="1" baseline="-25000" dirty="0" err="1"/>
              <a:t>true</a:t>
            </a:r>
            <a:endParaRPr lang="en-US" sz="2800" baseline="-25000" dirty="0">
              <a:solidFill>
                <a:srgbClr val="000000"/>
              </a:solidFill>
            </a:endParaRPr>
          </a:p>
        </p:txBody>
      </p:sp>
      <p:sp>
        <p:nvSpPr>
          <p:cNvPr id="21" name="Freeform 3"/>
          <p:cNvSpPr>
            <a:spLocks/>
          </p:cNvSpPr>
          <p:nvPr/>
        </p:nvSpPr>
        <p:spPr bwMode="auto">
          <a:xfrm rot="1245065" flipV="1">
            <a:off x="317500" y="1609725"/>
            <a:ext cx="568325" cy="1023938"/>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5829300" cy="7696200"/>
          </a:xfrm>
        </p:spPr>
        <p:txBody>
          <a:bodyPr/>
          <a:lstStyle/>
          <a:p>
            <a:pPr>
              <a:lnSpc>
                <a:spcPct val="90000"/>
              </a:lnSpc>
            </a:pPr>
            <a:r>
              <a:rPr lang="en-US" altLang="en-US" sz="2400" dirty="0" smtClean="0"/>
              <a:t>Methods to reduce 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endParaRPr lang="en-US" altLang="en-US" sz="2200" dirty="0" smtClean="0"/>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can help identify?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
        <p:nvSpPr>
          <p:cNvPr id="4" name="Line 3"/>
          <p:cNvSpPr>
            <a:spLocks noChangeShapeType="1"/>
          </p:cNvSpPr>
          <p:nvPr/>
        </p:nvSpPr>
        <p:spPr bwMode="auto">
          <a:xfrm>
            <a:off x="533400" y="26670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19295641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a:xfrm>
            <a:off x="381000" y="0"/>
            <a:ext cx="5830888" cy="685800"/>
          </a:xfrm>
        </p:spPr>
        <p:txBody>
          <a:bodyPr/>
          <a:lstStyle/>
          <a:p>
            <a:r>
              <a:rPr lang="en-US" altLang="en-US" smtClean="0"/>
              <a:t>Matching to Reduce Confounding </a:t>
            </a:r>
          </a:p>
        </p:txBody>
      </p:sp>
      <p:sp>
        <p:nvSpPr>
          <p:cNvPr id="66562" name="Rectangle 3"/>
          <p:cNvSpPr>
            <a:spLocks noGrp="1" noChangeArrowheads="1"/>
          </p:cNvSpPr>
          <p:nvPr>
            <p:ph type="body" idx="1"/>
          </p:nvPr>
        </p:nvSpPr>
        <p:spPr>
          <a:xfrm>
            <a:off x="0" y="838200"/>
            <a:ext cx="6858000" cy="8305800"/>
          </a:xfrm>
        </p:spPr>
        <p:txBody>
          <a:bodyPr/>
          <a:lstStyle/>
          <a:p>
            <a:pPr>
              <a:tabLst>
                <a:tab pos="1889125" algn="l"/>
              </a:tabLst>
            </a:pPr>
            <a:r>
              <a:rPr lang="en-US" altLang="en-US" sz="1800" smtClean="0"/>
              <a:t>Definition:  unexposed/non-case subjects are enrolled  </a:t>
            </a:r>
            <a:r>
              <a:rPr lang="en-US" altLang="en-US" sz="1800" smtClean="0">
                <a:solidFill>
                  <a:srgbClr val="000000"/>
                </a:solidFill>
              </a:rPr>
              <a:t>who match those of the comparison group (either exposed or cases) in terms of the confounder in question</a:t>
            </a:r>
            <a:endParaRPr lang="en-US" altLang="en-US" sz="1800" smtClean="0"/>
          </a:p>
          <a:p>
            <a:pPr>
              <a:tabLst>
                <a:tab pos="1889125" algn="l"/>
              </a:tabLst>
            </a:pPr>
            <a:r>
              <a:rPr lang="en-US" altLang="en-US" sz="1800" smtClean="0"/>
              <a:t>Mechanics depends upon study design: </a:t>
            </a:r>
          </a:p>
          <a:p>
            <a:pPr lvl="1">
              <a:tabLst>
                <a:tab pos="1889125" algn="l"/>
              </a:tabLst>
            </a:pPr>
            <a:r>
              <a:rPr lang="en-US" altLang="en-US" sz="1700" smtClean="0"/>
              <a:t>e.g., </a:t>
            </a:r>
            <a:r>
              <a:rPr lang="en-US" altLang="en-US" sz="1700" u="sng" smtClean="0"/>
              <a:t>cohort/cross-sectional study</a:t>
            </a:r>
            <a:r>
              <a:rPr lang="en-US" altLang="en-US" sz="1700" smtClean="0"/>
              <a:t>:  unexposed subjects are “matched” to exposed subjects according to their values for the confounder. </a:t>
            </a:r>
          </a:p>
          <a:p>
            <a:pPr lvl="2">
              <a:tabLst>
                <a:tab pos="1889125" algn="l"/>
              </a:tabLst>
            </a:pPr>
            <a:r>
              <a:rPr lang="en-US" altLang="en-US" sz="1800" smtClean="0"/>
              <a:t>e.g.  matching on race</a:t>
            </a:r>
          </a:p>
          <a:p>
            <a:pPr>
              <a:buFont typeface="Symbol" pitchFamily="18" charset="2"/>
              <a:buNone/>
              <a:tabLst>
                <a:tab pos="1889125" algn="l"/>
              </a:tabLst>
            </a:pPr>
            <a:r>
              <a:rPr lang="en-US" altLang="en-US" sz="1800" smtClean="0"/>
              <a:t>	           One unexposed</a:t>
            </a:r>
            <a:r>
              <a:rPr lang="en-US" altLang="en-US" baseline="-25000" smtClean="0"/>
              <a:t>latino </a:t>
            </a:r>
            <a:r>
              <a:rPr lang="en-US" altLang="en-US" sz="1600" i="1" smtClean="0"/>
              <a:t>enrolled for each </a:t>
            </a:r>
            <a:r>
              <a:rPr lang="en-US" altLang="en-US" sz="1800" smtClean="0"/>
              <a:t> exposed</a:t>
            </a:r>
            <a:r>
              <a:rPr lang="en-US" altLang="en-US" baseline="-25000" smtClean="0"/>
              <a:t>latino</a:t>
            </a:r>
            <a:endParaRPr lang="en-US" altLang="en-US" sz="1800" smtClean="0"/>
          </a:p>
          <a:p>
            <a:pPr>
              <a:buFont typeface="Symbol" pitchFamily="18" charset="2"/>
              <a:buNone/>
              <a:tabLst>
                <a:tab pos="1889125" algn="l"/>
              </a:tabLst>
            </a:pPr>
            <a:r>
              <a:rPr lang="en-US" altLang="en-US" sz="1800" smtClean="0"/>
              <a:t>	           One unexposed</a:t>
            </a:r>
            <a:r>
              <a:rPr lang="en-US" altLang="en-US" baseline="-25000" smtClean="0"/>
              <a:t>asian </a:t>
            </a:r>
            <a:r>
              <a:rPr lang="en-US" altLang="en-US" sz="1600" i="1" smtClean="0"/>
              <a:t>enrolled for each </a:t>
            </a:r>
            <a:r>
              <a:rPr lang="en-US" altLang="en-US" sz="1800" smtClean="0"/>
              <a:t> exposed</a:t>
            </a:r>
            <a:r>
              <a:rPr lang="en-US" altLang="en-US" baseline="-25000" smtClean="0"/>
              <a:t>asian</a:t>
            </a:r>
            <a:endParaRPr lang="en-US" altLang="en-US" sz="1800" smtClean="0"/>
          </a:p>
          <a:p>
            <a:pPr lvl="1">
              <a:tabLst>
                <a:tab pos="1889125" algn="l"/>
              </a:tabLst>
            </a:pPr>
            <a:endParaRPr lang="en-US" altLang="en-US" sz="700" smtClean="0"/>
          </a:p>
          <a:p>
            <a:pPr lvl="1">
              <a:tabLst>
                <a:tab pos="1889125" algn="l"/>
              </a:tabLst>
            </a:pPr>
            <a:r>
              <a:rPr lang="en-US" altLang="en-US" sz="1800" smtClean="0"/>
              <a:t>e.g., </a:t>
            </a:r>
            <a:r>
              <a:rPr lang="en-US" altLang="en-US" sz="1800" u="sng" smtClean="0"/>
              <a:t>case-control study</a:t>
            </a:r>
            <a:r>
              <a:rPr lang="en-US" altLang="en-US" sz="1800" smtClean="0"/>
              <a:t>:  non-diseased controls are “matched” to diseased cases </a:t>
            </a:r>
          </a:p>
          <a:p>
            <a:pPr lvl="1">
              <a:tabLst>
                <a:tab pos="1889125" algn="l"/>
              </a:tabLst>
            </a:pPr>
            <a:endParaRPr lang="en-US" altLang="en-US" sz="400" smtClean="0"/>
          </a:p>
          <a:p>
            <a:pPr lvl="2">
              <a:tabLst>
                <a:tab pos="1889125" algn="l"/>
              </a:tabLst>
            </a:pPr>
            <a:r>
              <a:rPr lang="en-US" altLang="en-US" sz="1800" smtClean="0"/>
              <a:t>e.g. matching on age </a:t>
            </a:r>
          </a:p>
          <a:p>
            <a:pPr>
              <a:buFont typeface="Symbol" pitchFamily="18" charset="2"/>
              <a:buNone/>
              <a:tabLst>
                <a:tab pos="1889125" algn="l"/>
              </a:tabLst>
            </a:pPr>
            <a:r>
              <a:rPr lang="en-US" altLang="en-US" sz="1800" smtClean="0"/>
              <a:t>	           One control</a:t>
            </a:r>
            <a:r>
              <a:rPr lang="en-US" altLang="en-US" baseline="-25000" smtClean="0"/>
              <a:t>age</a:t>
            </a:r>
            <a:r>
              <a:rPr lang="en-US" altLang="en-US" sz="1800" smtClean="0"/>
              <a:t> </a:t>
            </a:r>
            <a:r>
              <a:rPr lang="en-US" altLang="en-US" baseline="-25000" smtClean="0"/>
              <a:t>50</a:t>
            </a:r>
            <a:r>
              <a:rPr lang="en-US" altLang="en-US" sz="1800" smtClean="0"/>
              <a:t>   </a:t>
            </a:r>
            <a:r>
              <a:rPr lang="en-US" altLang="en-US" sz="1600" i="1" smtClean="0"/>
              <a:t>enrolled for each  </a:t>
            </a:r>
            <a:r>
              <a:rPr lang="en-US" altLang="en-US" sz="1800" smtClean="0"/>
              <a:t>case</a:t>
            </a:r>
            <a:r>
              <a:rPr lang="en-US" altLang="en-US" baseline="-25000" smtClean="0"/>
              <a:t>age</a:t>
            </a:r>
            <a:r>
              <a:rPr lang="en-US" altLang="en-US" sz="1800" smtClean="0"/>
              <a:t> </a:t>
            </a:r>
            <a:r>
              <a:rPr lang="en-US" altLang="en-US" baseline="-25000" smtClean="0"/>
              <a:t>50</a:t>
            </a:r>
            <a:endParaRPr lang="en-US" altLang="en-US" sz="1800" smtClean="0"/>
          </a:p>
          <a:p>
            <a:pPr>
              <a:buFont typeface="Symbol" pitchFamily="18" charset="2"/>
              <a:buNone/>
              <a:tabLst>
                <a:tab pos="1889125" algn="l"/>
              </a:tabLst>
            </a:pPr>
            <a:r>
              <a:rPr lang="en-US" altLang="en-US" sz="1800" smtClean="0"/>
              <a:t>	           One control</a:t>
            </a:r>
            <a:r>
              <a:rPr lang="en-US" altLang="en-US" baseline="-25000" smtClean="0"/>
              <a:t>age</a:t>
            </a:r>
            <a:r>
              <a:rPr lang="en-US" altLang="en-US" sz="1800" smtClean="0"/>
              <a:t> </a:t>
            </a:r>
            <a:r>
              <a:rPr lang="en-US" altLang="en-US" baseline="-25000" smtClean="0"/>
              <a:t>70</a:t>
            </a:r>
            <a:r>
              <a:rPr lang="en-US" altLang="en-US" sz="1800" smtClean="0"/>
              <a:t>   </a:t>
            </a:r>
            <a:r>
              <a:rPr lang="en-US" altLang="en-US" sz="1600" i="1" smtClean="0"/>
              <a:t>enrolled for each</a:t>
            </a:r>
            <a:r>
              <a:rPr lang="en-US" altLang="en-US" sz="1800" smtClean="0"/>
              <a:t>  case</a:t>
            </a:r>
            <a:r>
              <a:rPr lang="en-US" altLang="en-US" baseline="-25000" smtClean="0"/>
              <a:t>age</a:t>
            </a:r>
            <a:r>
              <a:rPr lang="en-US" altLang="en-US" sz="1800" smtClean="0"/>
              <a:t> </a:t>
            </a:r>
            <a:r>
              <a:rPr lang="en-US" altLang="en-US" baseline="-25000" smtClean="0"/>
              <a:t>70</a:t>
            </a:r>
          </a:p>
          <a:p>
            <a:pPr lvl="3">
              <a:buFont typeface="Monotype Sorts"/>
              <a:buNone/>
              <a:tabLst>
                <a:tab pos="1889125" algn="l"/>
              </a:tabLst>
            </a:pPr>
            <a:r>
              <a:rPr lang="en-US" altLang="en-US" sz="1800" smtClean="0"/>
              <a:t>- can be in age ranges, e.g., +/-   2.5 years</a:t>
            </a:r>
          </a:p>
          <a:p>
            <a:pPr lvl="3">
              <a:tabLst>
                <a:tab pos="1889125" algn="l"/>
              </a:tabLst>
            </a:pPr>
            <a:endParaRPr lang="en-US" altLang="en-US" sz="1800" smtClean="0"/>
          </a:p>
          <a:p>
            <a:pPr>
              <a:tabLst>
                <a:tab pos="1889125" algn="l"/>
              </a:tabLst>
            </a:pPr>
            <a:r>
              <a:rPr lang="en-US" altLang="en-US" sz="1800" smtClean="0"/>
              <a:t>Operationally, performed by “individual matching” (one-by-one) or frequency matching (e.g., select control group at the end to match distribution of confounding factor in case group)</a:t>
            </a:r>
          </a:p>
          <a:p>
            <a:pPr>
              <a:tabLst>
                <a:tab pos="1889125" algn="l"/>
              </a:tabLst>
            </a:pPr>
            <a:endParaRPr lang="en-US" altLang="en-US" sz="700" smtClean="0"/>
          </a:p>
          <a:p>
            <a:pPr>
              <a:tabLst>
                <a:tab pos="1889125" algn="l"/>
              </a:tabLst>
            </a:pPr>
            <a:endParaRPr lang="en-US" altLang="en-US" sz="18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9"/>
          <p:cNvSpPr>
            <a:spLocks noChangeArrowheads="1"/>
          </p:cNvSpPr>
          <p:nvPr/>
        </p:nvSpPr>
        <p:spPr bwMode="auto">
          <a:xfrm>
            <a:off x="76200" y="685800"/>
            <a:ext cx="5867400" cy="7620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68610" name="Rectangle 10"/>
          <p:cNvSpPr>
            <a:spLocks noChangeArrowheads="1"/>
          </p:cNvSpPr>
          <p:nvPr/>
        </p:nvSpPr>
        <p:spPr bwMode="auto">
          <a:xfrm>
            <a:off x="76200" y="6858000"/>
            <a:ext cx="4267200" cy="18288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sp>
        <p:nvSpPr>
          <p:cNvPr id="68611" name="Rectangle 11"/>
          <p:cNvSpPr>
            <a:spLocks noChangeArrowheads="1"/>
          </p:cNvSpPr>
          <p:nvPr/>
        </p:nvSpPr>
        <p:spPr bwMode="auto">
          <a:xfrm>
            <a:off x="0" y="76200"/>
            <a:ext cx="6858000" cy="533400"/>
          </a:xfrm>
          <a:prstGeom prst="rect">
            <a:avLst/>
          </a:prstGeom>
          <a:noFill/>
          <a:ln w="9525">
            <a:noFill/>
            <a:miter lim="800000"/>
            <a:headEnd/>
            <a:tailEnd/>
          </a:ln>
        </p:spPr>
        <p:txBody>
          <a:bodyPr lIns="87312" tIns="42862" rIns="87312" bIns="42862" anchor="b"/>
          <a:lstStyle/>
          <a:p>
            <a:pPr algn="ctr" defTabSz="803275" eaLnBrk="0" hangingPunct="0"/>
            <a:r>
              <a:rPr lang="en-US" altLang="en-US" sz="2400" b="1">
                <a:solidFill>
                  <a:schemeClr val="tx2"/>
                </a:solidFill>
              </a:rPr>
              <a:t>Matching to Prevent Confounding</a:t>
            </a:r>
            <a:endParaRPr lang="en-US" altLang="en-US" sz="2800" b="1">
              <a:solidFill>
                <a:schemeClr val="tx2"/>
              </a:solidFill>
            </a:endParaRPr>
          </a:p>
        </p:txBody>
      </p:sp>
      <p:grpSp>
        <p:nvGrpSpPr>
          <p:cNvPr id="2" name="Group 12"/>
          <p:cNvGrpSpPr>
            <a:grpSpLocks/>
          </p:cNvGrpSpPr>
          <p:nvPr/>
        </p:nvGrpSpPr>
        <p:grpSpPr bwMode="auto">
          <a:xfrm rot="6026860">
            <a:off x="1182688" y="3092450"/>
            <a:ext cx="914400" cy="990600"/>
            <a:chOff x="2208" y="1776"/>
            <a:chExt cx="720" cy="768"/>
          </a:xfrm>
        </p:grpSpPr>
        <p:sp>
          <p:nvSpPr>
            <p:cNvPr id="68636" name="Line 13"/>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68637" name="Line 14"/>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68613" name="Rectangle 15"/>
          <p:cNvSpPr>
            <a:spLocks noChangeArrowheads="1"/>
          </p:cNvSpPr>
          <p:nvPr/>
        </p:nvSpPr>
        <p:spPr bwMode="auto">
          <a:xfrm>
            <a:off x="76200" y="609600"/>
            <a:ext cx="4876800" cy="7620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400"/>
              <a:t>Cross-sectional/cohort study</a:t>
            </a:r>
          </a:p>
        </p:txBody>
      </p:sp>
      <p:sp>
        <p:nvSpPr>
          <p:cNvPr id="68614" name="Rectangle 16"/>
          <p:cNvSpPr>
            <a:spLocks noChangeArrowheads="1"/>
          </p:cNvSpPr>
          <p:nvPr/>
        </p:nvSpPr>
        <p:spPr bwMode="auto">
          <a:xfrm>
            <a:off x="152400" y="4953000"/>
            <a:ext cx="3429000" cy="8382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400"/>
              <a:t>Case-control study</a:t>
            </a:r>
            <a:r>
              <a:rPr lang="en-US" altLang="en-US" sz="2000"/>
              <a:t> </a:t>
            </a:r>
          </a:p>
        </p:txBody>
      </p:sp>
      <p:grpSp>
        <p:nvGrpSpPr>
          <p:cNvPr id="3" name="Group 17"/>
          <p:cNvGrpSpPr>
            <a:grpSpLocks/>
          </p:cNvGrpSpPr>
          <p:nvPr/>
        </p:nvGrpSpPr>
        <p:grpSpPr bwMode="auto">
          <a:xfrm rot="4789530">
            <a:off x="2720975" y="6873875"/>
            <a:ext cx="1143000" cy="1219200"/>
            <a:chOff x="2208" y="1776"/>
            <a:chExt cx="720" cy="768"/>
          </a:xfrm>
        </p:grpSpPr>
        <p:sp>
          <p:nvSpPr>
            <p:cNvPr id="68634" name="Line 18"/>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68635" name="Line 19"/>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68616" name="Text Box 29"/>
          <p:cNvSpPr txBox="1">
            <a:spLocks noChangeArrowheads="1"/>
          </p:cNvSpPr>
          <p:nvPr/>
        </p:nvSpPr>
        <p:spPr bwMode="auto">
          <a:xfrm>
            <a:off x="914400" y="990600"/>
            <a:ext cx="6019800" cy="148431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a:solidFill>
                  <a:srgbClr val="000000"/>
                </a:solidFill>
              </a:rPr>
              <a:t>Uncommon in large cohort studies typically because there is not just one exposure of interest</a:t>
            </a:r>
          </a:p>
          <a:p>
            <a:pPr eaLnBrk="0" hangingPunct="0">
              <a:spcBef>
                <a:spcPct val="50000"/>
              </a:spcBef>
            </a:pPr>
            <a:r>
              <a:rPr lang="en-US" altLang="en-US" sz="2000">
                <a:solidFill>
                  <a:srgbClr val="000000"/>
                </a:solidFill>
              </a:rPr>
              <a:t>More common and can be valuable in smaller studies with a single focused exposure</a:t>
            </a:r>
          </a:p>
        </p:txBody>
      </p:sp>
      <p:sp>
        <p:nvSpPr>
          <p:cNvPr id="68617" name="Text Box 30"/>
          <p:cNvSpPr txBox="1">
            <a:spLocks noChangeArrowheads="1"/>
          </p:cNvSpPr>
          <p:nvPr/>
        </p:nvSpPr>
        <p:spPr bwMode="auto">
          <a:xfrm>
            <a:off x="990600" y="5456238"/>
            <a:ext cx="6096000" cy="868362"/>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a:solidFill>
                  <a:srgbClr val="000000"/>
                </a:solidFill>
              </a:rPr>
              <a:t>More common use of matching</a:t>
            </a:r>
          </a:p>
          <a:p>
            <a:pPr eaLnBrk="0" hangingPunct="0">
              <a:spcBef>
                <a:spcPct val="50000"/>
              </a:spcBef>
            </a:pPr>
            <a:r>
              <a:rPr lang="en-US" altLang="en-US" sz="2000">
                <a:solidFill>
                  <a:srgbClr val="000000"/>
                </a:solidFill>
              </a:rPr>
              <a:t>Can be relevant for a variety of exposures</a:t>
            </a:r>
          </a:p>
        </p:txBody>
      </p:sp>
      <p:grpSp>
        <p:nvGrpSpPr>
          <p:cNvPr id="68618" name="Group 48"/>
          <p:cNvGrpSpPr>
            <a:grpSpLocks/>
          </p:cNvGrpSpPr>
          <p:nvPr/>
        </p:nvGrpSpPr>
        <p:grpSpPr bwMode="auto">
          <a:xfrm>
            <a:off x="533400" y="2362200"/>
            <a:ext cx="5715000" cy="2743200"/>
            <a:chOff x="533400" y="2667000"/>
            <a:chExt cx="5715000" cy="2743200"/>
          </a:xfrm>
        </p:grpSpPr>
        <p:sp>
          <p:nvSpPr>
            <p:cNvPr id="34" name="Text Box 2"/>
            <p:cNvSpPr txBox="1">
              <a:spLocks noChangeArrowheads="1"/>
            </p:cNvSpPr>
            <p:nvPr/>
          </p:nvSpPr>
          <p:spPr bwMode="auto">
            <a:xfrm flipH="1">
              <a:off x="533400" y="2667000"/>
              <a:ext cx="1143000" cy="118903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35" name="Freeform 3"/>
            <p:cNvSpPr>
              <a:spLocks/>
            </p:cNvSpPr>
            <p:nvPr/>
          </p:nvSpPr>
          <p:spPr bwMode="auto">
            <a:xfrm rot="934289" flipV="1">
              <a:off x="1352550" y="3584575"/>
              <a:ext cx="39735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6" name="Line 4"/>
            <p:cNvSpPr>
              <a:spLocks noChangeShapeType="1"/>
            </p:cNvSpPr>
            <p:nvPr/>
          </p:nvSpPr>
          <p:spPr bwMode="auto">
            <a:xfrm>
              <a:off x="2514600" y="46561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7" name="Freeform 5"/>
            <p:cNvSpPr>
              <a:spLocks/>
            </p:cNvSpPr>
            <p:nvPr/>
          </p:nvSpPr>
          <p:spPr bwMode="auto">
            <a:xfrm rot="2855394" flipV="1">
              <a:off x="997745" y="3796506"/>
              <a:ext cx="13128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8" name="Text Box 6"/>
            <p:cNvSpPr txBox="1">
              <a:spLocks noChangeArrowheads="1"/>
            </p:cNvSpPr>
            <p:nvPr/>
          </p:nvSpPr>
          <p:spPr bwMode="auto">
            <a:xfrm>
              <a:off x="3429000" y="46863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39" name="Text Box 7"/>
            <p:cNvSpPr txBox="1">
              <a:spLocks noChangeArrowheads="1"/>
            </p:cNvSpPr>
            <p:nvPr/>
          </p:nvSpPr>
          <p:spPr bwMode="auto">
            <a:xfrm flipH="1">
              <a:off x="1600200" y="4221163"/>
              <a:ext cx="1143000" cy="11890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40" name="Text Box 8"/>
            <p:cNvSpPr txBox="1">
              <a:spLocks noChangeArrowheads="1"/>
            </p:cNvSpPr>
            <p:nvPr/>
          </p:nvSpPr>
          <p:spPr bwMode="auto">
            <a:xfrm flipH="1">
              <a:off x="5105400" y="4202113"/>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grpSp>
        <p:nvGrpSpPr>
          <p:cNvPr id="68619" name="Group 49"/>
          <p:cNvGrpSpPr>
            <a:grpSpLocks/>
          </p:cNvGrpSpPr>
          <p:nvPr/>
        </p:nvGrpSpPr>
        <p:grpSpPr bwMode="auto">
          <a:xfrm>
            <a:off x="609600" y="6400800"/>
            <a:ext cx="5715000" cy="2743200"/>
            <a:chOff x="533400" y="2667000"/>
            <a:chExt cx="5715000" cy="2743200"/>
          </a:xfrm>
        </p:grpSpPr>
        <p:sp>
          <p:nvSpPr>
            <p:cNvPr id="51" name="Text Box 2"/>
            <p:cNvSpPr txBox="1">
              <a:spLocks noChangeArrowheads="1"/>
            </p:cNvSpPr>
            <p:nvPr/>
          </p:nvSpPr>
          <p:spPr bwMode="auto">
            <a:xfrm flipH="1">
              <a:off x="533400" y="2667000"/>
              <a:ext cx="1143000" cy="118903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52" name="Freeform 3"/>
            <p:cNvSpPr>
              <a:spLocks/>
            </p:cNvSpPr>
            <p:nvPr/>
          </p:nvSpPr>
          <p:spPr bwMode="auto">
            <a:xfrm rot="934289" flipV="1">
              <a:off x="1352550" y="3584575"/>
              <a:ext cx="39735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53" name="Line 4"/>
            <p:cNvSpPr>
              <a:spLocks noChangeShapeType="1"/>
            </p:cNvSpPr>
            <p:nvPr/>
          </p:nvSpPr>
          <p:spPr bwMode="auto">
            <a:xfrm>
              <a:off x="2514600" y="46561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54" name="Freeform 5"/>
            <p:cNvSpPr>
              <a:spLocks/>
            </p:cNvSpPr>
            <p:nvPr/>
          </p:nvSpPr>
          <p:spPr bwMode="auto">
            <a:xfrm rot="2855394" flipV="1">
              <a:off x="997745" y="3796506"/>
              <a:ext cx="13128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55" name="Text Box 6"/>
            <p:cNvSpPr txBox="1">
              <a:spLocks noChangeArrowheads="1"/>
            </p:cNvSpPr>
            <p:nvPr/>
          </p:nvSpPr>
          <p:spPr bwMode="auto">
            <a:xfrm>
              <a:off x="3429000" y="46863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56" name="Text Box 7"/>
            <p:cNvSpPr txBox="1">
              <a:spLocks noChangeArrowheads="1"/>
            </p:cNvSpPr>
            <p:nvPr/>
          </p:nvSpPr>
          <p:spPr bwMode="auto">
            <a:xfrm flipH="1">
              <a:off x="1600200" y="4221163"/>
              <a:ext cx="1143000" cy="11890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57" name="Text Box 8"/>
            <p:cNvSpPr txBox="1">
              <a:spLocks noChangeArrowheads="1"/>
            </p:cNvSpPr>
            <p:nvPr/>
          </p:nvSpPr>
          <p:spPr bwMode="auto">
            <a:xfrm flipH="1">
              <a:off x="5105400" y="4202113"/>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a:xfrm>
            <a:off x="609600" y="76200"/>
            <a:ext cx="5830888" cy="609600"/>
          </a:xfrm>
        </p:spPr>
        <p:txBody>
          <a:bodyPr/>
          <a:lstStyle/>
          <a:p>
            <a:r>
              <a:rPr lang="en-US" altLang="en-US" smtClean="0"/>
              <a:t>Advantages of Matching</a:t>
            </a:r>
          </a:p>
        </p:txBody>
      </p:sp>
      <p:sp>
        <p:nvSpPr>
          <p:cNvPr id="70658" name="Rectangle 3"/>
          <p:cNvSpPr>
            <a:spLocks noGrp="1" noChangeArrowheads="1"/>
          </p:cNvSpPr>
          <p:nvPr>
            <p:ph type="body" idx="1"/>
          </p:nvPr>
        </p:nvSpPr>
        <p:spPr>
          <a:xfrm>
            <a:off x="0" y="838200"/>
            <a:ext cx="6858000" cy="7467600"/>
          </a:xfrm>
        </p:spPr>
        <p:txBody>
          <a:bodyPr/>
          <a:lstStyle/>
          <a:p>
            <a:pPr>
              <a:lnSpc>
                <a:spcPct val="90000"/>
              </a:lnSpc>
              <a:buFont typeface="Symbol" pitchFamily="18" charset="2"/>
              <a:buNone/>
            </a:pPr>
            <a:r>
              <a:rPr lang="en-US" altLang="en-US" sz="1800" dirty="0" smtClean="0"/>
              <a:t>1.  Useful in preventing confounding by factors which </a:t>
            </a:r>
            <a:r>
              <a:rPr lang="en-US" altLang="en-US" sz="1800" dirty="0" smtClean="0"/>
              <a:t>might be impossible, or, at a minimum, statistically </a:t>
            </a:r>
            <a:r>
              <a:rPr lang="en-US" altLang="en-US" sz="1800" dirty="0" smtClean="0"/>
              <a:t>inefficient to manage in analysis </a:t>
            </a:r>
            <a:r>
              <a:rPr lang="en-US" altLang="en-US" sz="1800" dirty="0" smtClean="0"/>
              <a:t>phase.  We call them “complex nominal variables”.</a:t>
            </a:r>
            <a:endParaRPr lang="en-US" altLang="en-US" sz="1800" dirty="0" smtClean="0"/>
          </a:p>
          <a:p>
            <a:pPr lvl="1">
              <a:lnSpc>
                <a:spcPct val="90000"/>
              </a:lnSpc>
            </a:pPr>
            <a:r>
              <a:rPr lang="en-US" altLang="en-US" sz="1800" dirty="0" smtClean="0"/>
              <a:t>e.g., “neighborhood” is a nominal variable with multiple values (complex nominal variable)</a:t>
            </a:r>
          </a:p>
          <a:p>
            <a:pPr lvl="1">
              <a:lnSpc>
                <a:spcPct val="90000"/>
              </a:lnSpc>
            </a:pPr>
            <a:r>
              <a:rPr lang="en-US" altLang="en-US" sz="1800" dirty="0" smtClean="0"/>
              <a:t>e.g., Case-control study of the effect of a BCG vaccine in preventing TB (</a:t>
            </a:r>
            <a:r>
              <a:rPr lang="en-US" altLang="en-US" sz="1800" i="1" dirty="0" err="1" smtClean="0"/>
              <a:t>Int</a:t>
            </a:r>
            <a:r>
              <a:rPr lang="en-US" altLang="en-US" sz="1800" i="1" dirty="0" smtClean="0"/>
              <a:t> J Tub Lung Dis. </a:t>
            </a:r>
            <a:r>
              <a:rPr lang="en-US" altLang="en-US" sz="1800" dirty="0" smtClean="0"/>
              <a:t>2006)  </a:t>
            </a:r>
          </a:p>
          <a:p>
            <a:pPr lvl="1">
              <a:lnSpc>
                <a:spcPct val="90000"/>
              </a:lnSpc>
            </a:pPr>
            <a:endParaRPr lang="en-US" altLang="en-US" sz="700" dirty="0" smtClean="0"/>
          </a:p>
          <a:p>
            <a:pPr lvl="2">
              <a:lnSpc>
                <a:spcPct val="90000"/>
              </a:lnSpc>
            </a:pPr>
            <a:r>
              <a:rPr lang="en-US" altLang="en-US" sz="1800" dirty="0" smtClean="0"/>
              <a:t>Cases: newly diagnosed TB in Brazil</a:t>
            </a:r>
          </a:p>
          <a:p>
            <a:pPr lvl="2">
              <a:lnSpc>
                <a:spcPct val="90000"/>
              </a:lnSpc>
            </a:pPr>
            <a:r>
              <a:rPr lang="en-US" altLang="en-US" sz="1800" dirty="0" smtClean="0"/>
              <a:t>Controls: persons without TB</a:t>
            </a:r>
          </a:p>
          <a:p>
            <a:pPr lvl="2">
              <a:lnSpc>
                <a:spcPct val="90000"/>
              </a:lnSpc>
            </a:pPr>
            <a:r>
              <a:rPr lang="en-US" altLang="en-US" sz="1800" dirty="0" smtClean="0"/>
              <a:t>Exposure: receipt of a BCG vaccine </a:t>
            </a:r>
          </a:p>
          <a:p>
            <a:pPr lvl="2">
              <a:lnSpc>
                <a:spcPct val="90000"/>
              </a:lnSpc>
            </a:pPr>
            <a:r>
              <a:rPr lang="en-US" altLang="en-US" sz="1800" dirty="0" smtClean="0"/>
              <a:t>Confounder: neighborhood (village) of residence; related to ambient TB incidence and practices regarding BCG vaccine</a:t>
            </a:r>
          </a:p>
          <a:p>
            <a:pPr lvl="2">
              <a:lnSpc>
                <a:spcPct val="90000"/>
              </a:lnSpc>
            </a:pPr>
            <a:r>
              <a:rPr lang="en-US" altLang="en-US" sz="1800" dirty="0" smtClean="0"/>
              <a:t>Control sampling: </a:t>
            </a:r>
            <a:r>
              <a:rPr lang="en-US" altLang="en-US" sz="1800" dirty="0" smtClean="0"/>
              <a:t>Relying </a:t>
            </a:r>
            <a:r>
              <a:rPr lang="en-US" altLang="en-US" sz="1800" dirty="0" smtClean="0"/>
              <a:t>upon random sampling without attention to neighborhood may result in (especially in a small study) choosing no controls from some of the neighborhoods seen in the case group </a:t>
            </a:r>
            <a:endParaRPr lang="en-US" altLang="en-US" sz="1800" dirty="0" smtClean="0"/>
          </a:p>
          <a:p>
            <a:pPr lvl="3">
              <a:lnSpc>
                <a:spcPct val="90000"/>
              </a:lnSpc>
            </a:pPr>
            <a:r>
              <a:rPr lang="en-US" altLang="en-US" sz="1800" dirty="0"/>
              <a:t>i</a:t>
            </a:r>
            <a:r>
              <a:rPr lang="en-US" altLang="en-US" sz="1800" dirty="0" smtClean="0"/>
              <a:t>.e</a:t>
            </a:r>
            <a:r>
              <a:rPr lang="en-US" altLang="en-US" sz="1800" dirty="0" smtClean="0"/>
              <a:t>., cases and controls </a:t>
            </a:r>
            <a:r>
              <a:rPr lang="en-US" altLang="en-US" sz="1800" dirty="0" smtClean="0"/>
              <a:t> would lack overlap</a:t>
            </a:r>
            <a:r>
              <a:rPr lang="en-US" altLang="en-US" sz="1800" dirty="0"/>
              <a:t> </a:t>
            </a:r>
            <a:r>
              <a:rPr lang="en-US" altLang="en-US" sz="1800" dirty="0" smtClean="0"/>
              <a:t>in</a:t>
            </a:r>
            <a:r>
              <a:rPr lang="en-US" altLang="en-US" sz="1800" dirty="0"/>
              <a:t> </a:t>
            </a:r>
            <a:r>
              <a:rPr lang="en-US" altLang="en-US" sz="1800" dirty="0" smtClean="0"/>
              <a:t>neighborhood</a:t>
            </a:r>
            <a:endParaRPr lang="en-US" altLang="en-US" sz="1800" dirty="0" smtClean="0"/>
          </a:p>
          <a:p>
            <a:pPr lvl="3">
              <a:lnSpc>
                <a:spcPct val="90000"/>
              </a:lnSpc>
              <a:buFont typeface="Monotype Sorts"/>
              <a:buNone/>
            </a:pPr>
            <a:r>
              <a:rPr lang="en-US" altLang="en-US" sz="1800" dirty="0"/>
              <a:t>	</a:t>
            </a:r>
            <a:r>
              <a:rPr lang="en-US" altLang="en-US" sz="1800" dirty="0" smtClean="0"/>
              <a:t>Matching </a:t>
            </a:r>
            <a:r>
              <a:rPr lang="en-US" altLang="en-US" sz="1800" dirty="0" smtClean="0"/>
              <a:t>on neighborhood </a:t>
            </a:r>
            <a:r>
              <a:rPr lang="en-US" altLang="en-US" sz="1800" dirty="0" smtClean="0"/>
              <a:t>would ensure </a:t>
            </a:r>
            <a:r>
              <a:rPr lang="en-US" altLang="en-US" sz="1800" dirty="0" smtClean="0"/>
              <a:t>overlap</a:t>
            </a:r>
          </a:p>
          <a:p>
            <a:pPr lvl="3">
              <a:lnSpc>
                <a:spcPct val="90000"/>
              </a:lnSpc>
            </a:pPr>
            <a:endParaRPr lang="en-US" altLang="en-US" sz="700" dirty="0" smtClean="0"/>
          </a:p>
          <a:p>
            <a:pPr lvl="2">
              <a:lnSpc>
                <a:spcPct val="90000"/>
              </a:lnSpc>
            </a:pPr>
            <a:r>
              <a:rPr lang="en-US" altLang="en-US" sz="1800" dirty="0" smtClean="0"/>
              <a:t>Even if all neighborhoods seen in the case group were represented in the control group, adjusting for neighborhood with “analysis phase” strategies is </a:t>
            </a:r>
            <a:r>
              <a:rPr lang="en-US" altLang="en-US" sz="1800" dirty="0" smtClean="0"/>
              <a:t>less statistically efficient</a:t>
            </a:r>
            <a:endParaRPr lang="en-US" altLang="en-US" sz="1800" dirty="0" smtClean="0"/>
          </a:p>
          <a:p>
            <a:pPr>
              <a:lnSpc>
                <a:spcPct val="90000"/>
              </a:lnSpc>
              <a:buFont typeface="Symbol" pitchFamily="18" charset="2"/>
              <a:buNone/>
            </a:pPr>
            <a:endParaRPr lang="en-US" altLang="en-US" sz="1800" dirty="0" smtClean="0"/>
          </a:p>
        </p:txBody>
      </p:sp>
      <p:sp>
        <p:nvSpPr>
          <p:cNvPr id="2" name="TextBox 1"/>
          <p:cNvSpPr txBox="1"/>
          <p:nvPr/>
        </p:nvSpPr>
        <p:spPr>
          <a:xfrm>
            <a:off x="381000" y="8286690"/>
            <a:ext cx="6400800" cy="400110"/>
          </a:xfrm>
          <a:prstGeom prst="rect">
            <a:avLst/>
          </a:prstGeom>
          <a:noFill/>
        </p:spPr>
        <p:txBody>
          <a:bodyPr wrap="square" rtlCol="0">
            <a:spAutoFit/>
          </a:bodyPr>
          <a:lstStyle/>
          <a:p>
            <a:r>
              <a:rPr lang="en-US" sz="2000" dirty="0">
                <a:solidFill>
                  <a:srgbClr val="FF0000"/>
                </a:solidFill>
              </a:rPr>
              <a:t>M</a:t>
            </a:r>
            <a:r>
              <a:rPr lang="en-US" sz="2000" dirty="0" smtClean="0">
                <a:solidFill>
                  <a:srgbClr val="FF0000"/>
                </a:solidFill>
              </a:rPr>
              <a:t>ost efficient approach for complex nominal variables</a:t>
            </a:r>
            <a:endParaRPr lang="en-US" sz="2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609600" y="152400"/>
            <a:ext cx="5830888" cy="609600"/>
          </a:xfrm>
        </p:spPr>
        <p:txBody>
          <a:bodyPr/>
          <a:lstStyle/>
          <a:p>
            <a:r>
              <a:rPr lang="en-US" altLang="en-US" smtClean="0"/>
              <a:t>Advantages of Matching</a:t>
            </a:r>
          </a:p>
        </p:txBody>
      </p:sp>
      <p:sp>
        <p:nvSpPr>
          <p:cNvPr id="75778" name="Rectangle 3"/>
          <p:cNvSpPr>
            <a:spLocks noGrp="1" noChangeArrowheads="1"/>
          </p:cNvSpPr>
          <p:nvPr>
            <p:ph type="body" idx="1"/>
          </p:nvPr>
        </p:nvSpPr>
        <p:spPr>
          <a:xfrm>
            <a:off x="152400" y="838200"/>
            <a:ext cx="6400800" cy="7467600"/>
          </a:xfrm>
        </p:spPr>
        <p:txBody>
          <a:bodyPr/>
          <a:lstStyle/>
          <a:p>
            <a:pPr>
              <a:buFont typeface="Symbol" pitchFamily="18" charset="2"/>
              <a:buNone/>
            </a:pPr>
            <a:r>
              <a:rPr lang="en-US" altLang="en-US" smtClean="0"/>
              <a:t>2. Provides a way to </a:t>
            </a:r>
            <a:r>
              <a:rPr lang="en-US" altLang="en-US" u="sng" smtClean="0"/>
              <a:t>ensure overlap</a:t>
            </a:r>
            <a:r>
              <a:rPr lang="en-US" altLang="en-US" smtClean="0"/>
              <a:t> between comparator groups (e.g., cases/controls)  in the distribution of confounders </a:t>
            </a:r>
            <a:r>
              <a:rPr lang="en-US" altLang="en-US" u="sng" smtClean="0"/>
              <a:t>other than</a:t>
            </a:r>
            <a:r>
              <a:rPr lang="en-US" altLang="en-US" smtClean="0"/>
              <a:t> complex nominal variables</a:t>
            </a:r>
          </a:p>
          <a:p>
            <a:pPr>
              <a:buFont typeface="Symbol" pitchFamily="18" charset="2"/>
              <a:buNone/>
            </a:pPr>
            <a:r>
              <a:rPr lang="en-US" altLang="en-US" smtClean="0"/>
              <a:t>	e.g., Case-control study of prostate cancer -- confounding by age</a:t>
            </a:r>
          </a:p>
          <a:p>
            <a:pPr lvl="1"/>
            <a:r>
              <a:rPr lang="en-US" altLang="en-US" smtClean="0"/>
              <a:t>Cases will have many old individuals</a:t>
            </a:r>
          </a:p>
          <a:p>
            <a:pPr lvl="1"/>
            <a:r>
              <a:rPr lang="en-US" altLang="en-US" smtClean="0"/>
              <a:t>Random sampling of controls, especially in smaller studies, apt not to contain oldest individuals</a:t>
            </a:r>
          </a:p>
          <a:p>
            <a:pPr lvl="1"/>
            <a:endParaRPr lang="en-US" altLang="en-US" smtClean="0"/>
          </a:p>
          <a:p>
            <a:pPr lvl="1"/>
            <a:endParaRPr lang="en-US" altLang="en-US" smtClean="0"/>
          </a:p>
          <a:p>
            <a:pPr lvl="1"/>
            <a:endParaRPr lang="en-US" altLang="en-US" smtClean="0"/>
          </a:p>
          <a:p>
            <a:pPr lvl="1"/>
            <a:endParaRPr lang="en-US" altLang="en-US" smtClean="0"/>
          </a:p>
          <a:p>
            <a:pPr lvl="1"/>
            <a:r>
              <a:rPr lang="en-US" altLang="en-US" smtClean="0"/>
              <a:t>Matching age distribution of controls to age distribution of cases ensures complete overlap in age between cases and controls </a:t>
            </a:r>
          </a:p>
        </p:txBody>
      </p:sp>
      <p:sp>
        <p:nvSpPr>
          <p:cNvPr id="75779" name="Freeform 4"/>
          <p:cNvSpPr>
            <a:spLocks/>
          </p:cNvSpPr>
          <p:nvPr/>
        </p:nvSpPr>
        <p:spPr bwMode="auto">
          <a:xfrm>
            <a:off x="3048000" y="47244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75780" name="Freeform 7"/>
          <p:cNvSpPr>
            <a:spLocks/>
          </p:cNvSpPr>
          <p:nvPr/>
        </p:nvSpPr>
        <p:spPr bwMode="auto">
          <a:xfrm>
            <a:off x="2209800" y="4724400"/>
            <a:ext cx="1371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sp>
        <p:nvSpPr>
          <p:cNvPr id="75781" name="Text Box 8"/>
          <p:cNvSpPr txBox="1">
            <a:spLocks noChangeArrowheads="1"/>
          </p:cNvSpPr>
          <p:nvPr/>
        </p:nvSpPr>
        <p:spPr bwMode="auto">
          <a:xfrm>
            <a:off x="4038600" y="4321175"/>
            <a:ext cx="9906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cases</a:t>
            </a:r>
          </a:p>
        </p:txBody>
      </p:sp>
      <p:sp>
        <p:nvSpPr>
          <p:cNvPr id="75782" name="Text Box 9"/>
          <p:cNvSpPr txBox="1">
            <a:spLocks noChangeArrowheads="1"/>
          </p:cNvSpPr>
          <p:nvPr/>
        </p:nvSpPr>
        <p:spPr bwMode="auto">
          <a:xfrm>
            <a:off x="1676400" y="4321175"/>
            <a:ext cx="12954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controls</a:t>
            </a:r>
          </a:p>
        </p:txBody>
      </p:sp>
      <p:sp>
        <p:nvSpPr>
          <p:cNvPr id="75783" name="Line 10"/>
          <p:cNvSpPr>
            <a:spLocks noChangeShapeType="1"/>
          </p:cNvSpPr>
          <p:nvPr/>
        </p:nvSpPr>
        <p:spPr bwMode="auto">
          <a:xfrm flipH="1">
            <a:off x="3886200" y="4572000"/>
            <a:ext cx="381000" cy="381000"/>
          </a:xfrm>
          <a:prstGeom prst="line">
            <a:avLst/>
          </a:prstGeom>
          <a:noFill/>
          <a:ln w="9525">
            <a:noFill/>
            <a:round/>
            <a:headEnd/>
            <a:tailEnd/>
          </a:ln>
        </p:spPr>
        <p:txBody>
          <a:bodyPr lIns="95125" tIns="49148" rIns="95125" bIns="49148"/>
          <a:lstStyle/>
          <a:p>
            <a:endParaRPr lang="en-US"/>
          </a:p>
        </p:txBody>
      </p:sp>
      <p:sp>
        <p:nvSpPr>
          <p:cNvPr id="75784" name="Line 11"/>
          <p:cNvSpPr>
            <a:spLocks noChangeShapeType="1"/>
          </p:cNvSpPr>
          <p:nvPr/>
        </p:nvSpPr>
        <p:spPr bwMode="auto">
          <a:xfrm>
            <a:off x="2057400" y="4724400"/>
            <a:ext cx="228600" cy="304800"/>
          </a:xfrm>
          <a:prstGeom prst="line">
            <a:avLst/>
          </a:prstGeom>
          <a:noFill/>
          <a:ln w="9525">
            <a:solidFill>
              <a:schemeClr val="tx1"/>
            </a:solidFill>
            <a:round/>
            <a:headEnd/>
            <a:tailEnd type="triangle" w="med" len="med"/>
          </a:ln>
        </p:spPr>
        <p:txBody>
          <a:bodyPr lIns="95125" tIns="49148" rIns="95125" bIns="49148"/>
          <a:lstStyle/>
          <a:p>
            <a:endParaRPr lang="en-US"/>
          </a:p>
        </p:txBody>
      </p:sp>
      <p:sp>
        <p:nvSpPr>
          <p:cNvPr id="75785" name="Line 12"/>
          <p:cNvSpPr>
            <a:spLocks noChangeShapeType="1"/>
          </p:cNvSpPr>
          <p:nvPr/>
        </p:nvSpPr>
        <p:spPr bwMode="auto">
          <a:xfrm flipH="1">
            <a:off x="3962400" y="4724400"/>
            <a:ext cx="304800" cy="228600"/>
          </a:xfrm>
          <a:prstGeom prst="line">
            <a:avLst/>
          </a:prstGeom>
          <a:noFill/>
          <a:ln w="9525">
            <a:solidFill>
              <a:schemeClr val="tx1"/>
            </a:solidFill>
            <a:round/>
            <a:headEnd/>
            <a:tailEnd type="triangle" w="med" len="med"/>
          </a:ln>
        </p:spPr>
        <p:txBody>
          <a:bodyPr lIns="95125" tIns="49148" rIns="95125" bIns="49148"/>
          <a:lstStyle/>
          <a:p>
            <a:endParaRPr lang="en-US"/>
          </a:p>
        </p:txBody>
      </p:sp>
      <p:grpSp>
        <p:nvGrpSpPr>
          <p:cNvPr id="75786" name="Group 14"/>
          <p:cNvGrpSpPr>
            <a:grpSpLocks/>
          </p:cNvGrpSpPr>
          <p:nvPr/>
        </p:nvGrpSpPr>
        <p:grpSpPr bwMode="auto">
          <a:xfrm>
            <a:off x="1600200" y="4495800"/>
            <a:ext cx="3352800" cy="1470025"/>
            <a:chOff x="1008" y="2592"/>
            <a:chExt cx="2112" cy="926"/>
          </a:xfrm>
        </p:grpSpPr>
        <p:sp>
          <p:nvSpPr>
            <p:cNvPr id="75793" name="Line 5"/>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75794" name="Line 6"/>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75795" name="Text Box 13"/>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grpSp>
        <p:nvGrpSpPr>
          <p:cNvPr id="75787" name="Group 15"/>
          <p:cNvGrpSpPr>
            <a:grpSpLocks/>
          </p:cNvGrpSpPr>
          <p:nvPr/>
        </p:nvGrpSpPr>
        <p:grpSpPr bwMode="auto">
          <a:xfrm>
            <a:off x="1600200" y="7010400"/>
            <a:ext cx="3352800" cy="1470025"/>
            <a:chOff x="1008" y="2592"/>
            <a:chExt cx="2112" cy="926"/>
          </a:xfrm>
        </p:grpSpPr>
        <p:sp>
          <p:nvSpPr>
            <p:cNvPr id="75790" name="Line 16"/>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75791" name="Line 17"/>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75792" name="Text Box 18"/>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sp>
        <p:nvSpPr>
          <p:cNvPr id="75788" name="Freeform 19"/>
          <p:cNvSpPr>
            <a:spLocks/>
          </p:cNvSpPr>
          <p:nvPr/>
        </p:nvSpPr>
        <p:spPr bwMode="auto">
          <a:xfrm>
            <a:off x="3200400" y="72390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75789" name="Freeform 20"/>
          <p:cNvSpPr>
            <a:spLocks/>
          </p:cNvSpPr>
          <p:nvPr/>
        </p:nvSpPr>
        <p:spPr bwMode="auto">
          <a:xfrm>
            <a:off x="3124200" y="7086600"/>
            <a:ext cx="1143000" cy="9144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026"/>
          <p:cNvSpPr>
            <a:spLocks noGrp="1" noChangeArrowheads="1"/>
          </p:cNvSpPr>
          <p:nvPr>
            <p:ph type="title"/>
          </p:nvPr>
        </p:nvSpPr>
        <p:spPr>
          <a:xfrm>
            <a:off x="609600" y="304800"/>
            <a:ext cx="5830888" cy="609600"/>
          </a:xfrm>
        </p:spPr>
        <p:txBody>
          <a:bodyPr/>
          <a:lstStyle/>
          <a:p>
            <a:r>
              <a:rPr lang="en-US" altLang="en-US" smtClean="0"/>
              <a:t>Advantages of Matching</a:t>
            </a:r>
          </a:p>
        </p:txBody>
      </p:sp>
      <p:sp>
        <p:nvSpPr>
          <p:cNvPr id="77826" name="Rectangle 1027"/>
          <p:cNvSpPr>
            <a:spLocks noGrp="1" noChangeArrowheads="1"/>
          </p:cNvSpPr>
          <p:nvPr>
            <p:ph type="body" idx="1"/>
          </p:nvPr>
        </p:nvSpPr>
        <p:spPr>
          <a:xfrm>
            <a:off x="0" y="304800"/>
            <a:ext cx="6858000" cy="7467600"/>
          </a:xfrm>
        </p:spPr>
        <p:txBody>
          <a:bodyPr/>
          <a:lstStyle/>
          <a:p>
            <a:pPr>
              <a:buFont typeface="Symbol" pitchFamily="18" charset="2"/>
              <a:buNone/>
            </a:pPr>
            <a:endParaRPr lang="en-US" altLang="en-US" smtClean="0"/>
          </a:p>
          <a:p>
            <a:pPr>
              <a:buFont typeface="Symbol" pitchFamily="18" charset="2"/>
              <a:buNone/>
            </a:pPr>
            <a:endParaRPr lang="en-US" altLang="en-US" smtClean="0"/>
          </a:p>
          <a:p>
            <a:pPr>
              <a:buFont typeface="Symbol" pitchFamily="18" charset="2"/>
              <a:buNone/>
            </a:pPr>
            <a:r>
              <a:rPr lang="en-US" altLang="en-US" smtClean="0"/>
              <a:t>3.  By ensuring a balanced number of cases and controls (in a case-control study) or exposed/unexposed (in a cohort study) within the various strata of the confounding variable, </a:t>
            </a:r>
            <a:r>
              <a:rPr lang="en-US" altLang="en-US" u="sng" smtClean="0"/>
              <a:t>statistical precision</a:t>
            </a:r>
            <a:r>
              <a:rPr lang="en-US" altLang="en-US" smtClean="0"/>
              <a:t> may be increased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2" name="Rectangle 1026"/>
          <p:cNvSpPr>
            <a:spLocks noGrp="1" noChangeArrowheads="1"/>
          </p:cNvSpPr>
          <p:nvPr>
            <p:ph type="title"/>
          </p:nvPr>
        </p:nvSpPr>
        <p:spPr>
          <a:xfrm>
            <a:off x="609600" y="304800"/>
            <a:ext cx="5830888" cy="609600"/>
          </a:xfrm>
        </p:spPr>
        <p:txBody>
          <a:bodyPr/>
          <a:lstStyle/>
          <a:p>
            <a:r>
              <a:rPr lang="en-US" altLang="en-US" smtClean="0"/>
              <a:t>Smoking,  Matches, and Lung Cancer</a:t>
            </a:r>
          </a:p>
        </p:txBody>
      </p:sp>
      <p:graphicFrame>
        <p:nvGraphicFramePr>
          <p:cNvPr id="4317" name="Object 221"/>
          <p:cNvGraphicFramePr>
            <a:graphicFrameLocks/>
          </p:cNvGraphicFramePr>
          <p:nvPr/>
        </p:nvGraphicFramePr>
        <p:xfrm>
          <a:off x="765175" y="1446213"/>
          <a:ext cx="4286250" cy="1700212"/>
        </p:xfrm>
        <a:graphic>
          <a:graphicData uri="http://schemas.openxmlformats.org/presentationml/2006/ole">
            <mc:AlternateContent xmlns:mc="http://schemas.openxmlformats.org/markup-compatibility/2006">
              <mc:Choice xmlns:v="urn:schemas-microsoft-com:vml" Requires="v">
                <p:oleObj spid="_x0000_s4477" name="Document" r:id="rId4" imgW="4462272" imgH="1781556" progId="Word.Document.8">
                  <p:embed/>
                </p:oleObj>
              </mc:Choice>
              <mc:Fallback>
                <p:oleObj name="Document" r:id="rId4" imgW="4462272" imgH="1781556" progId="Word.Document.8">
                  <p:embed/>
                  <p:pic>
                    <p:nvPicPr>
                      <p:cNvPr id="0" name="Picture 22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5175" y="1446213"/>
                        <a:ext cx="4286250" cy="170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18" name="Object 222"/>
          <p:cNvGraphicFramePr>
            <a:graphicFrameLocks/>
          </p:cNvGraphicFramePr>
          <p:nvPr/>
        </p:nvGraphicFramePr>
        <p:xfrm>
          <a:off x="0" y="2971800"/>
          <a:ext cx="3429000" cy="1598613"/>
        </p:xfrm>
        <a:graphic>
          <a:graphicData uri="http://schemas.openxmlformats.org/presentationml/2006/ole">
            <mc:AlternateContent xmlns:mc="http://schemas.openxmlformats.org/markup-compatibility/2006">
              <mc:Choice xmlns:v="urn:schemas-microsoft-com:vml" Requires="v">
                <p:oleObj spid="_x0000_s4478" name="Document" r:id="rId6" imgW="3698748" imgH="1655064" progId="Word.Document.8">
                  <p:embed/>
                </p:oleObj>
              </mc:Choice>
              <mc:Fallback>
                <p:oleObj name="Document" r:id="rId6" imgW="3698748" imgH="1655064" progId="Word.Document.8">
                  <p:embed/>
                  <p:pic>
                    <p:nvPicPr>
                      <p:cNvPr id="0" name="Picture 222"/>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2971800"/>
                        <a:ext cx="3429000" cy="159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323" name="Line 1029"/>
          <p:cNvSpPr>
            <a:spLocks noChangeShapeType="1"/>
          </p:cNvSpPr>
          <p:nvPr/>
        </p:nvSpPr>
        <p:spPr bwMode="auto">
          <a:xfrm flipH="1">
            <a:off x="3048000" y="25146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4324" name="Line 1030"/>
          <p:cNvSpPr>
            <a:spLocks noChangeShapeType="1"/>
          </p:cNvSpPr>
          <p:nvPr/>
        </p:nvSpPr>
        <p:spPr bwMode="auto">
          <a:xfrm>
            <a:off x="3581400" y="25146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4325" name="Text Box 1031"/>
          <p:cNvSpPr txBox="1">
            <a:spLocks noChangeArrowheads="1"/>
          </p:cNvSpPr>
          <p:nvPr/>
        </p:nvSpPr>
        <p:spPr bwMode="auto">
          <a:xfrm>
            <a:off x="228600" y="5302250"/>
            <a:ext cx="4648200" cy="336550"/>
          </a:xfrm>
          <a:prstGeom prst="rect">
            <a:avLst/>
          </a:prstGeom>
          <a:noFill/>
          <a:ln w="9525">
            <a:noFill/>
            <a:miter lim="800000"/>
            <a:headEnd/>
            <a:tailEnd/>
          </a:ln>
        </p:spPr>
        <p:txBody>
          <a:bodyPr>
            <a:spAutoFit/>
          </a:bodyPr>
          <a:lstStyle/>
          <a:p>
            <a:pPr eaLnBrk="0" hangingPunct="0">
              <a:lnSpc>
                <a:spcPct val="80000"/>
              </a:lnSpc>
              <a:spcBef>
                <a:spcPct val="50000"/>
              </a:spcBef>
            </a:pPr>
            <a:r>
              <a:rPr lang="en-US" altLang="en-US" sz="2000" b="1"/>
              <a:t>B. Controls matched on smoking</a:t>
            </a:r>
            <a:endParaRPr lang="en-US" altLang="en-US" sz="1600">
              <a:latin typeface="Times New Roman" pitchFamily="18" charset="0"/>
            </a:endParaRPr>
          </a:p>
        </p:txBody>
      </p:sp>
      <p:sp>
        <p:nvSpPr>
          <p:cNvPr id="4326" name="Text Box 1032"/>
          <p:cNvSpPr>
            <a:spLocks noGrp="1" noChangeArrowheads="1"/>
          </p:cNvSpPr>
          <p:nvPr>
            <p:ph type="body" idx="1"/>
          </p:nvPr>
        </p:nvSpPr>
        <p:spPr>
          <a:xfrm>
            <a:off x="457200" y="16764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4327" name="Text Box 1033"/>
          <p:cNvSpPr txBox="1">
            <a:spLocks noChangeArrowheads="1"/>
          </p:cNvSpPr>
          <p:nvPr/>
        </p:nvSpPr>
        <p:spPr bwMode="auto">
          <a:xfrm>
            <a:off x="228600" y="990600"/>
            <a:ext cx="4191000" cy="793750"/>
          </a:xfrm>
          <a:prstGeom prst="rect">
            <a:avLst/>
          </a:prstGeom>
          <a:noFill/>
          <a:ln w="9525">
            <a:noFill/>
            <a:miter lim="800000"/>
            <a:headEnd/>
            <a:tailEnd/>
          </a:ln>
        </p:spPr>
        <p:txBody>
          <a:bodyPr>
            <a:spAutoFit/>
          </a:bodyPr>
          <a:lstStyle/>
          <a:p>
            <a:pPr eaLnBrk="0" hangingPunct="0">
              <a:lnSpc>
                <a:spcPct val="80000"/>
              </a:lnSpc>
              <a:spcBef>
                <a:spcPct val="50000"/>
              </a:spcBef>
            </a:pPr>
            <a:r>
              <a:rPr lang="en-US" altLang="en-US" sz="2000" b="1"/>
              <a:t>A. Random sample of controls</a:t>
            </a:r>
            <a:endParaRPr lang="en-US" altLang="en-US" sz="1600">
              <a:latin typeface="Times New Roman" pitchFamily="18" charset="0"/>
            </a:endParaRPr>
          </a:p>
          <a:p>
            <a:pPr eaLnBrk="0" hangingPunct="0">
              <a:spcBef>
                <a:spcPct val="50000"/>
              </a:spcBef>
            </a:pPr>
            <a:r>
              <a:rPr lang="en-US" altLang="en-US" sz="2000" b="1"/>
              <a:t>     Crude</a:t>
            </a:r>
          </a:p>
        </p:txBody>
      </p:sp>
      <p:sp>
        <p:nvSpPr>
          <p:cNvPr id="4328" name="Text Box 1034"/>
          <p:cNvSpPr txBox="1">
            <a:spLocks noChangeArrowheads="1"/>
          </p:cNvSpPr>
          <p:nvPr/>
        </p:nvSpPr>
        <p:spPr bwMode="auto">
          <a:xfrm>
            <a:off x="4191000" y="26670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Non-Smokers</a:t>
            </a:r>
          </a:p>
        </p:txBody>
      </p:sp>
      <p:sp>
        <p:nvSpPr>
          <p:cNvPr id="4329" name="Text Box 1035"/>
          <p:cNvSpPr txBox="1">
            <a:spLocks noChangeArrowheads="1"/>
          </p:cNvSpPr>
          <p:nvPr/>
        </p:nvSpPr>
        <p:spPr bwMode="auto">
          <a:xfrm>
            <a:off x="1676400" y="26670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Smokers</a:t>
            </a:r>
          </a:p>
        </p:txBody>
      </p:sp>
      <p:sp>
        <p:nvSpPr>
          <p:cNvPr id="4330" name="Text Box 1036"/>
          <p:cNvSpPr txBox="1">
            <a:spLocks noChangeArrowheads="1"/>
          </p:cNvSpPr>
          <p:nvPr/>
        </p:nvSpPr>
        <p:spPr bwMode="auto">
          <a:xfrm>
            <a:off x="4876800" y="2209800"/>
            <a:ext cx="1676400" cy="39687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crude </a:t>
            </a:r>
            <a:r>
              <a:rPr lang="en-US" altLang="en-US" sz="2000" b="1">
                <a:latin typeface="Times New Roman" pitchFamily="18" charset="0"/>
              </a:rPr>
              <a:t>= 8.8</a:t>
            </a:r>
          </a:p>
        </p:txBody>
      </p:sp>
      <p:sp>
        <p:nvSpPr>
          <p:cNvPr id="4331" name="Text Box 1037"/>
          <p:cNvSpPr txBox="1">
            <a:spLocks noChangeArrowheads="1"/>
          </p:cNvSpPr>
          <p:nvPr/>
        </p:nvSpPr>
        <p:spPr bwMode="auto">
          <a:xfrm>
            <a:off x="685800" y="4343400"/>
            <a:ext cx="2667000" cy="39687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 </a:t>
            </a:r>
            <a:r>
              <a:rPr lang="en-US" altLang="en-US" sz="2000" b="1">
                <a:latin typeface="Times New Roman" pitchFamily="18" charset="0"/>
              </a:rPr>
              <a:t>= </a:t>
            </a:r>
            <a:r>
              <a:rPr lang="en-US" altLang="en-US" b="1">
                <a:latin typeface="Times New Roman" pitchFamily="18" charset="0"/>
              </a:rPr>
              <a:t>1.0</a:t>
            </a:r>
          </a:p>
        </p:txBody>
      </p:sp>
      <p:sp>
        <p:nvSpPr>
          <p:cNvPr id="4332" name="Text Box 1038"/>
          <p:cNvSpPr txBox="1">
            <a:spLocks noChangeArrowheads="1"/>
          </p:cNvSpPr>
          <p:nvPr/>
        </p:nvSpPr>
        <p:spPr bwMode="auto">
          <a:xfrm>
            <a:off x="3733800" y="4419600"/>
            <a:ext cx="2667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 </a:t>
            </a:r>
            <a:r>
              <a:rPr lang="en-US" altLang="en-US" b="1">
                <a:latin typeface="Times New Roman" pitchFamily="18" charset="0"/>
              </a:rPr>
              <a:t>= 1.0</a:t>
            </a:r>
          </a:p>
        </p:txBody>
      </p:sp>
      <p:sp>
        <p:nvSpPr>
          <p:cNvPr id="4333" name="Rectangle 1039"/>
          <p:cNvSpPr>
            <a:spLocks noChangeArrowheads="1"/>
          </p:cNvSpPr>
          <p:nvPr/>
        </p:nvSpPr>
        <p:spPr bwMode="auto">
          <a:xfrm>
            <a:off x="1447800" y="8153400"/>
            <a:ext cx="2057400" cy="609600"/>
          </a:xfrm>
          <a:prstGeom prst="rect">
            <a:avLst/>
          </a:prstGeom>
          <a:noFill/>
          <a:ln w="9525">
            <a:noFill/>
            <a:miter lim="800000"/>
            <a:headEnd/>
            <a:tailEnd/>
          </a:ln>
        </p:spPr>
        <p:txBody>
          <a:bodyPr lIns="87312" tIns="42862" rIns="87312" bIns="42862"/>
          <a:lstStyle/>
          <a:p>
            <a:pPr marL="676275" lvl="1" indent="-239713" defTabSz="803275" eaLnBrk="0" hangingPunct="0">
              <a:spcAft>
                <a:spcPct val="25000"/>
              </a:spcAft>
              <a:buClr>
                <a:schemeClr val="tx1"/>
              </a:buClr>
              <a:buSzPct val="100000"/>
            </a:pPr>
            <a:r>
              <a:rPr lang="en-US" altLang="en-US" sz="2000" b="1"/>
              <a:t>	OR</a:t>
            </a:r>
            <a:r>
              <a:rPr lang="en-US" altLang="en-US" sz="2000" b="1" baseline="-25000"/>
              <a:t>adj</a:t>
            </a:r>
            <a:r>
              <a:rPr lang="en-US" altLang="en-US" sz="2000" b="1"/>
              <a:t>= 1.0 </a:t>
            </a:r>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b="1"/>
          </a:p>
        </p:txBody>
      </p:sp>
      <p:graphicFrame>
        <p:nvGraphicFramePr>
          <p:cNvPr id="4319" name="Object 223"/>
          <p:cNvGraphicFramePr>
            <a:graphicFrameLocks/>
          </p:cNvGraphicFramePr>
          <p:nvPr/>
        </p:nvGraphicFramePr>
        <p:xfrm>
          <a:off x="3400425" y="2971800"/>
          <a:ext cx="3228975" cy="1582738"/>
        </p:xfrm>
        <a:graphic>
          <a:graphicData uri="http://schemas.openxmlformats.org/presentationml/2006/ole">
            <mc:AlternateContent xmlns:mc="http://schemas.openxmlformats.org/markup-compatibility/2006">
              <mc:Choice xmlns:v="urn:schemas-microsoft-com:vml" Requires="v">
                <p:oleObj spid="_x0000_s4479" name="Document" r:id="rId8" imgW="3845052" imgH="1655064" progId="Word.Document.8">
                  <p:embed/>
                </p:oleObj>
              </mc:Choice>
              <mc:Fallback>
                <p:oleObj name="Document" r:id="rId8" imgW="3845052" imgH="1655064" progId="Word.Document.8">
                  <p:embed/>
                  <p:pic>
                    <p:nvPicPr>
                      <p:cNvPr id="0" name="Picture 223"/>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00425" y="2971800"/>
                        <a:ext cx="3228975" cy="1582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334" name="Line 1042"/>
          <p:cNvSpPr>
            <a:spLocks noChangeShapeType="1"/>
          </p:cNvSpPr>
          <p:nvPr/>
        </p:nvSpPr>
        <p:spPr bwMode="auto">
          <a:xfrm flipH="1">
            <a:off x="3048000" y="57912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4335" name="Line 1043"/>
          <p:cNvSpPr>
            <a:spLocks noChangeShapeType="1"/>
          </p:cNvSpPr>
          <p:nvPr/>
        </p:nvSpPr>
        <p:spPr bwMode="auto">
          <a:xfrm>
            <a:off x="3505200" y="57912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4336" name="Text Box 1045"/>
          <p:cNvSpPr txBox="1">
            <a:spLocks noChangeArrowheads="1"/>
          </p:cNvSpPr>
          <p:nvPr/>
        </p:nvSpPr>
        <p:spPr bwMode="auto">
          <a:xfrm>
            <a:off x="304800" y="2514600"/>
            <a:ext cx="4114800" cy="336550"/>
          </a:xfrm>
          <a:prstGeom prst="rect">
            <a:avLst/>
          </a:prstGeom>
          <a:noFill/>
          <a:ln w="9525">
            <a:noFill/>
            <a:miter lim="800000"/>
            <a:headEnd/>
            <a:tailEnd/>
          </a:ln>
        </p:spPr>
        <p:txBody>
          <a:bodyPr>
            <a:spAutoFit/>
          </a:bodyPr>
          <a:lstStyle/>
          <a:p>
            <a:pPr eaLnBrk="0" hangingPunct="0">
              <a:lnSpc>
                <a:spcPct val="80000"/>
              </a:lnSpc>
              <a:spcBef>
                <a:spcPct val="50000"/>
              </a:spcBef>
            </a:pPr>
            <a:r>
              <a:rPr lang="en-US" altLang="en-US" sz="2000" b="1"/>
              <a:t>    Stratified</a:t>
            </a:r>
          </a:p>
        </p:txBody>
      </p:sp>
      <p:sp>
        <p:nvSpPr>
          <p:cNvPr id="4337" name="Text Box 1046"/>
          <p:cNvSpPr txBox="1">
            <a:spLocks noChangeArrowheads="1"/>
          </p:cNvSpPr>
          <p:nvPr/>
        </p:nvSpPr>
        <p:spPr bwMode="auto">
          <a:xfrm>
            <a:off x="2057400" y="57912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Smokers</a:t>
            </a:r>
          </a:p>
        </p:txBody>
      </p:sp>
      <p:sp>
        <p:nvSpPr>
          <p:cNvPr id="4338" name="Text Box 1047"/>
          <p:cNvSpPr txBox="1">
            <a:spLocks noChangeArrowheads="1"/>
          </p:cNvSpPr>
          <p:nvPr/>
        </p:nvSpPr>
        <p:spPr bwMode="auto">
          <a:xfrm>
            <a:off x="3886200" y="57912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Non-Smokers</a:t>
            </a:r>
          </a:p>
        </p:txBody>
      </p:sp>
      <p:sp>
        <p:nvSpPr>
          <p:cNvPr id="4339" name="Text Box 1048"/>
          <p:cNvSpPr txBox="1">
            <a:spLocks noChangeArrowheads="1"/>
          </p:cNvSpPr>
          <p:nvPr/>
        </p:nvSpPr>
        <p:spPr bwMode="auto">
          <a:xfrm>
            <a:off x="609600" y="7620000"/>
            <a:ext cx="2667000" cy="39687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 </a:t>
            </a:r>
            <a:r>
              <a:rPr lang="en-US" altLang="en-US" sz="2000" b="1">
                <a:latin typeface="Times New Roman" pitchFamily="18" charset="0"/>
              </a:rPr>
              <a:t>= </a:t>
            </a:r>
            <a:r>
              <a:rPr lang="en-US" altLang="en-US" b="1">
                <a:latin typeface="Times New Roman" pitchFamily="18" charset="0"/>
              </a:rPr>
              <a:t>1.0</a:t>
            </a:r>
          </a:p>
        </p:txBody>
      </p:sp>
      <p:sp>
        <p:nvSpPr>
          <p:cNvPr id="4340" name="Text Box 1049"/>
          <p:cNvSpPr txBox="1">
            <a:spLocks noChangeArrowheads="1"/>
          </p:cNvSpPr>
          <p:nvPr/>
        </p:nvSpPr>
        <p:spPr bwMode="auto">
          <a:xfrm>
            <a:off x="3810000" y="7696200"/>
            <a:ext cx="2667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 </a:t>
            </a:r>
            <a:r>
              <a:rPr lang="en-US" altLang="en-US" b="1">
                <a:latin typeface="Times New Roman" pitchFamily="18" charset="0"/>
              </a:rPr>
              <a:t>= 1.0</a:t>
            </a:r>
          </a:p>
        </p:txBody>
      </p:sp>
      <p:sp>
        <p:nvSpPr>
          <p:cNvPr id="4341" name="Rectangle 1050"/>
          <p:cNvSpPr>
            <a:spLocks noChangeArrowheads="1"/>
          </p:cNvSpPr>
          <p:nvPr/>
        </p:nvSpPr>
        <p:spPr bwMode="auto">
          <a:xfrm>
            <a:off x="1676400" y="4800600"/>
            <a:ext cx="3962400" cy="457200"/>
          </a:xfrm>
          <a:prstGeom prst="rect">
            <a:avLst/>
          </a:prstGeom>
          <a:noFill/>
          <a:ln w="9525">
            <a:noFill/>
            <a:miter lim="800000"/>
            <a:headEnd/>
            <a:tailEnd/>
          </a:ln>
        </p:spPr>
        <p:txBody>
          <a:bodyPr lIns="87312" tIns="42862" rIns="87312" bIns="42862"/>
          <a:lstStyle/>
          <a:p>
            <a:pPr marL="676275" lvl="1" indent="-239713" defTabSz="803275" eaLnBrk="0" hangingPunct="0">
              <a:spcAft>
                <a:spcPct val="25000"/>
              </a:spcAft>
              <a:buClr>
                <a:schemeClr val="tx1"/>
              </a:buClr>
              <a:buSzPct val="100000"/>
            </a:pPr>
            <a:r>
              <a:rPr lang="en-US" altLang="en-US" sz="2000" b="1"/>
              <a:t>	OR</a:t>
            </a:r>
            <a:r>
              <a:rPr lang="en-US" altLang="en-US" sz="2000" b="1" baseline="-25000"/>
              <a:t>adj</a:t>
            </a:r>
            <a:r>
              <a:rPr lang="en-US" altLang="en-US" sz="2000" b="1"/>
              <a:t>= 1.0 (0.31 to 3.2)</a:t>
            </a:r>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b="1"/>
          </a:p>
        </p:txBody>
      </p:sp>
      <p:graphicFrame>
        <p:nvGraphicFramePr>
          <p:cNvPr id="4320" name="Object 224"/>
          <p:cNvGraphicFramePr>
            <a:graphicFrameLocks/>
          </p:cNvGraphicFramePr>
          <p:nvPr/>
        </p:nvGraphicFramePr>
        <p:xfrm>
          <a:off x="-228600" y="6248400"/>
          <a:ext cx="3733800" cy="1600200"/>
        </p:xfrm>
        <a:graphic>
          <a:graphicData uri="http://schemas.openxmlformats.org/presentationml/2006/ole">
            <mc:AlternateContent xmlns:mc="http://schemas.openxmlformats.org/markup-compatibility/2006">
              <mc:Choice xmlns:v="urn:schemas-microsoft-com:vml" Requires="v">
                <p:oleObj spid="_x0000_s4480" name="Document" r:id="rId10" imgW="3718560" imgH="1655064" progId="Word.Document.8">
                  <p:embed/>
                </p:oleObj>
              </mc:Choice>
              <mc:Fallback>
                <p:oleObj name="Document" r:id="rId10" imgW="3718560" imgH="1655064" progId="Word.Document.8">
                  <p:embed/>
                  <p:pic>
                    <p:nvPicPr>
                      <p:cNvPr id="0" name="Picture 224"/>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8600" y="6248400"/>
                        <a:ext cx="37338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21" name="Object 225"/>
          <p:cNvGraphicFramePr>
            <a:graphicFrameLocks/>
          </p:cNvGraphicFramePr>
          <p:nvPr/>
        </p:nvGraphicFramePr>
        <p:xfrm>
          <a:off x="3422650" y="6248400"/>
          <a:ext cx="3179763" cy="1600200"/>
        </p:xfrm>
        <a:graphic>
          <a:graphicData uri="http://schemas.openxmlformats.org/presentationml/2006/ole">
            <mc:AlternateContent xmlns:mc="http://schemas.openxmlformats.org/markup-compatibility/2006">
              <mc:Choice xmlns:v="urn:schemas-microsoft-com:vml" Requires="v">
                <p:oleObj spid="_x0000_s4481" name="Document" r:id="rId12" imgW="3845052" imgH="1655064" progId="Word.Document.8">
                  <p:embed/>
                </p:oleObj>
              </mc:Choice>
              <mc:Fallback>
                <p:oleObj name="Document" r:id="rId12" imgW="3845052" imgH="1655064" progId="Word.Document.8">
                  <p:embed/>
                  <p:pic>
                    <p:nvPicPr>
                      <p:cNvPr id="0" name="Picture 225"/>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2650" y="6248400"/>
                        <a:ext cx="3179763"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37693" name="Text Box 1053"/>
          <p:cNvSpPr txBox="1">
            <a:spLocks noChangeArrowheads="1"/>
          </p:cNvSpPr>
          <p:nvPr/>
        </p:nvSpPr>
        <p:spPr bwMode="auto">
          <a:xfrm>
            <a:off x="152400" y="8534400"/>
            <a:ext cx="6858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Underappreciated benefit of matching:  Improved precision</a:t>
            </a:r>
          </a:p>
        </p:txBody>
      </p:sp>
      <p:sp>
        <p:nvSpPr>
          <p:cNvPr id="1137694" name="Rectangle 1054"/>
          <p:cNvSpPr>
            <a:spLocks noChangeArrowheads="1"/>
          </p:cNvSpPr>
          <p:nvPr/>
        </p:nvSpPr>
        <p:spPr bwMode="auto">
          <a:xfrm>
            <a:off x="2667000" y="8153400"/>
            <a:ext cx="3962400" cy="457200"/>
          </a:xfrm>
          <a:prstGeom prst="rect">
            <a:avLst/>
          </a:prstGeom>
          <a:noFill/>
          <a:ln w="9525">
            <a:noFill/>
            <a:miter lim="800000"/>
            <a:headEnd/>
            <a:tailEnd/>
          </a:ln>
        </p:spPr>
        <p:txBody>
          <a:bodyPr lIns="87312" tIns="42862" rIns="87312" bIns="42862"/>
          <a:lstStyle/>
          <a:p>
            <a:pPr marL="676275" lvl="1" indent="-239713" defTabSz="803275" eaLnBrk="0" hangingPunct="0">
              <a:spcAft>
                <a:spcPct val="25000"/>
              </a:spcAft>
              <a:buClr>
                <a:schemeClr val="tx1"/>
              </a:buClr>
              <a:buSzPct val="100000"/>
            </a:pPr>
            <a:r>
              <a:rPr lang="en-US" altLang="en-US" sz="2000" b="1"/>
              <a:t>	 (0.40 to 2.5)</a:t>
            </a:r>
          </a:p>
        </p:txBody>
      </p:sp>
      <p:sp>
        <p:nvSpPr>
          <p:cNvPr id="1137695" name="Text Box 1055"/>
          <p:cNvSpPr txBox="1">
            <a:spLocks noChangeArrowheads="1"/>
          </p:cNvSpPr>
          <p:nvPr/>
        </p:nvSpPr>
        <p:spPr bwMode="auto">
          <a:xfrm>
            <a:off x="4267200" y="4648200"/>
            <a:ext cx="2514600" cy="1622425"/>
          </a:xfrm>
          <a:prstGeom prst="rect">
            <a:avLst/>
          </a:prstGeom>
          <a:noFill/>
          <a:ln w="9525">
            <a:noFill/>
            <a:miter lim="800000"/>
            <a:headEnd/>
            <a:tailEnd/>
          </a:ln>
        </p:spPr>
        <p:txBody>
          <a:bodyPr lIns="95125" tIns="49148" rIns="95125" bIns="49148">
            <a:spAutoFit/>
          </a:bodyPr>
          <a:lstStyle/>
          <a:p>
            <a:pPr algn="r" eaLnBrk="0" hangingPunct="0">
              <a:spcBef>
                <a:spcPct val="50000"/>
              </a:spcBef>
            </a:pPr>
            <a:r>
              <a:rPr lang="en-US" altLang="en-US" sz="2000" b="1">
                <a:solidFill>
                  <a:srgbClr val="FF3300"/>
                </a:solidFill>
              </a:rPr>
              <a:t>Matching facilitates statistically efficient stratification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37694"/>
                                        </p:tgtEl>
                                        <p:attrNameLst>
                                          <p:attrName>style.visibility</p:attrName>
                                        </p:attrNameLst>
                                      </p:cBhvr>
                                      <p:to>
                                        <p:strVal val="visible"/>
                                      </p:to>
                                    </p:set>
                                    <p:anim calcmode="lin" valueType="num">
                                      <p:cBhvr additive="base">
                                        <p:cTn id="7" dur="500" fill="hold"/>
                                        <p:tgtEl>
                                          <p:spTgt spid="1137694"/>
                                        </p:tgtEl>
                                        <p:attrNameLst>
                                          <p:attrName>ppt_x</p:attrName>
                                        </p:attrNameLst>
                                      </p:cBhvr>
                                      <p:tavLst>
                                        <p:tav tm="0">
                                          <p:val>
                                            <p:strVal val="0-#ppt_w/2"/>
                                          </p:val>
                                        </p:tav>
                                        <p:tav tm="100000">
                                          <p:val>
                                            <p:strVal val="#ppt_x"/>
                                          </p:val>
                                        </p:tav>
                                      </p:tavLst>
                                    </p:anim>
                                    <p:anim calcmode="lin" valueType="num">
                                      <p:cBhvr additive="base">
                                        <p:cTn id="8" dur="500" fill="hold"/>
                                        <p:tgtEl>
                                          <p:spTgt spid="113769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137693"/>
                                        </p:tgtEl>
                                        <p:attrNameLst>
                                          <p:attrName>style.visibility</p:attrName>
                                        </p:attrNameLst>
                                      </p:cBhvr>
                                      <p:to>
                                        <p:strVal val="visible"/>
                                      </p:to>
                                    </p:set>
                                    <p:anim calcmode="lin" valueType="num">
                                      <p:cBhvr additive="base">
                                        <p:cTn id="12" dur="500" fill="hold"/>
                                        <p:tgtEl>
                                          <p:spTgt spid="1137693"/>
                                        </p:tgtEl>
                                        <p:attrNameLst>
                                          <p:attrName>ppt_x</p:attrName>
                                        </p:attrNameLst>
                                      </p:cBhvr>
                                      <p:tavLst>
                                        <p:tav tm="0">
                                          <p:val>
                                            <p:strVal val="0-#ppt_w/2"/>
                                          </p:val>
                                        </p:tav>
                                        <p:tav tm="100000">
                                          <p:val>
                                            <p:strVal val="#ppt_x"/>
                                          </p:val>
                                        </p:tav>
                                      </p:tavLst>
                                    </p:anim>
                                    <p:anim calcmode="lin" valueType="num">
                                      <p:cBhvr additive="base">
                                        <p:cTn id="13" dur="500" fill="hold"/>
                                        <p:tgtEl>
                                          <p:spTgt spid="1137693"/>
                                        </p:tgtEl>
                                        <p:attrNameLst>
                                          <p:attrName>ppt_y</p:attrName>
                                        </p:attrNameLst>
                                      </p:cBhvr>
                                      <p:tavLst>
                                        <p:tav tm="0">
                                          <p:val>
                                            <p:strVal val="#ppt_y"/>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137695"/>
                                        </p:tgtEl>
                                        <p:attrNameLst>
                                          <p:attrName>style.visibility</p:attrName>
                                        </p:attrNameLst>
                                      </p:cBhvr>
                                      <p:to>
                                        <p:strVal val="visible"/>
                                      </p:to>
                                    </p:set>
                                    <p:anim calcmode="lin" valueType="num">
                                      <p:cBhvr additive="base">
                                        <p:cTn id="16" dur="500" fill="hold"/>
                                        <p:tgtEl>
                                          <p:spTgt spid="1137695"/>
                                        </p:tgtEl>
                                        <p:attrNameLst>
                                          <p:attrName>ppt_x</p:attrName>
                                        </p:attrNameLst>
                                      </p:cBhvr>
                                      <p:tavLst>
                                        <p:tav tm="0">
                                          <p:val>
                                            <p:strVal val="#ppt_x"/>
                                          </p:val>
                                        </p:tav>
                                        <p:tav tm="100000">
                                          <p:val>
                                            <p:strVal val="#ppt_x"/>
                                          </p:val>
                                        </p:tav>
                                      </p:tavLst>
                                    </p:anim>
                                    <p:anim calcmode="lin" valueType="num">
                                      <p:cBhvr additive="base">
                                        <p:cTn id="17" dur="500" fill="hold"/>
                                        <p:tgtEl>
                                          <p:spTgt spid="11376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7693" grpId="0" autoUpdateAnimBg="0"/>
      <p:bldP spid="1137694" grpId="0" autoUpdateAnimBg="0"/>
      <p:bldP spid="113769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a:xfrm>
            <a:off x="609600" y="304800"/>
            <a:ext cx="5830888" cy="609600"/>
          </a:xfrm>
        </p:spPr>
        <p:txBody>
          <a:bodyPr/>
          <a:lstStyle/>
          <a:p>
            <a:r>
              <a:rPr lang="en-US" altLang="en-US" smtClean="0"/>
              <a:t>Advantages of Matching</a:t>
            </a:r>
          </a:p>
        </p:txBody>
      </p:sp>
      <p:sp>
        <p:nvSpPr>
          <p:cNvPr id="82946" name="Rectangle 3"/>
          <p:cNvSpPr>
            <a:spLocks noGrp="1" noChangeArrowheads="1"/>
          </p:cNvSpPr>
          <p:nvPr>
            <p:ph type="body" idx="1"/>
          </p:nvPr>
        </p:nvSpPr>
        <p:spPr>
          <a:xfrm>
            <a:off x="152400" y="838200"/>
            <a:ext cx="6705600" cy="7467600"/>
          </a:xfrm>
        </p:spPr>
        <p:txBody>
          <a:bodyPr/>
          <a:lstStyle/>
          <a:p>
            <a:pPr marL="381000" indent="-381000">
              <a:buFont typeface="Symbol" pitchFamily="18" charset="2"/>
              <a:buNone/>
            </a:pPr>
            <a:endParaRPr lang="en-US" altLang="en-US" smtClean="0"/>
          </a:p>
          <a:p>
            <a:pPr marL="381000" indent="-381000">
              <a:buFont typeface="Symbol" pitchFamily="18" charset="2"/>
              <a:buNone/>
            </a:pPr>
            <a:r>
              <a:rPr lang="en-US" altLang="en-US" smtClean="0"/>
              <a:t>4.  People find it easy to understand, likely because it comes close to fulfilling “exchangeability” objective. </a:t>
            </a:r>
          </a:p>
          <a:p>
            <a:pPr marL="817563" lvl="1" indent="-381000">
              <a:buFont typeface="Symbol" pitchFamily="18" charset="2"/>
              <a:buChar char="·"/>
            </a:pPr>
            <a:r>
              <a:rPr lang="en-US" altLang="en-US" smtClean="0"/>
              <a:t>So intuitive that it is often the first choice among the uninitiated (“let’s match on x, y, and z”) </a:t>
            </a:r>
          </a:p>
          <a:p>
            <a:pPr marL="1171575" lvl="2" indent="-381000">
              <a:buFont typeface="Symbol" pitchFamily="18" charset="2"/>
              <a:buNone/>
            </a:pPr>
            <a:r>
              <a:rPr lang="en-US" altLang="en-US" smtClean="0"/>
              <a:t>This is both good and bad</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a:xfrm>
            <a:off x="609600" y="304800"/>
            <a:ext cx="5830888" cy="609600"/>
          </a:xfrm>
        </p:spPr>
        <p:txBody>
          <a:bodyPr/>
          <a:lstStyle/>
          <a:p>
            <a:r>
              <a:rPr lang="en-US" altLang="en-US" smtClean="0"/>
              <a:t>Disadvantages of Matching</a:t>
            </a:r>
          </a:p>
        </p:txBody>
      </p:sp>
      <p:sp>
        <p:nvSpPr>
          <p:cNvPr id="60419" name="Rectangle 3"/>
          <p:cNvSpPr>
            <a:spLocks noGrp="1" noChangeArrowheads="1"/>
          </p:cNvSpPr>
          <p:nvPr>
            <p:ph type="body" idx="1"/>
          </p:nvPr>
        </p:nvSpPr>
        <p:spPr>
          <a:xfrm>
            <a:off x="76200" y="1066800"/>
            <a:ext cx="6629400" cy="6781800"/>
          </a:xfrm>
        </p:spPr>
        <p:txBody>
          <a:bodyPr/>
          <a:lstStyle/>
          <a:p>
            <a:pPr marL="381000" indent="-381000">
              <a:lnSpc>
                <a:spcPct val="90000"/>
              </a:lnSpc>
              <a:buFont typeface="Symbol" pitchFamily="18" charset="2"/>
              <a:buNone/>
              <a:defRPr/>
            </a:pPr>
            <a:r>
              <a:rPr lang="en-US" dirty="0" smtClean="0"/>
              <a:t>1.  Finding appropriate matches may be difficult and expensive.  Thus, the gains in statistical efficiency can be offset by increases in overall costs.</a:t>
            </a:r>
          </a:p>
          <a:p>
            <a:pPr marL="817563" lvl="1" indent="-381000">
              <a:lnSpc>
                <a:spcPct val="90000"/>
              </a:lnSpc>
              <a:buFont typeface="Symbol" pitchFamily="18" charset="2"/>
              <a:buChar char="·"/>
              <a:defRPr/>
            </a:pPr>
            <a:r>
              <a:rPr lang="en-US" dirty="0" smtClean="0"/>
              <a:t>As long as can ensure overlap, may be better just to enroll more subjects and stratify instead</a:t>
            </a:r>
          </a:p>
          <a:p>
            <a:pPr marL="817563" lvl="1" indent="-381000">
              <a:lnSpc>
                <a:spcPct val="90000"/>
              </a:lnSpc>
              <a:buFont typeface="Symbol" pitchFamily="18" charset="2"/>
              <a:buChar char="·"/>
              <a:defRPr/>
            </a:pPr>
            <a:r>
              <a:rPr lang="en-US" dirty="0" smtClean="0"/>
              <a:t>Exacerbated when matching &gt; 1 factors jointly</a:t>
            </a:r>
          </a:p>
          <a:p>
            <a:pPr marL="817563" lvl="1" indent="-381000">
              <a:lnSpc>
                <a:spcPct val="90000"/>
              </a:lnSpc>
              <a:buFont typeface="Symbol" pitchFamily="18" charset="2"/>
              <a:buChar char="·"/>
              <a:defRPr/>
            </a:pPr>
            <a:endParaRPr lang="en-US" sz="1800" dirty="0" smtClean="0"/>
          </a:p>
          <a:p>
            <a:pPr marL="381000" indent="-381000">
              <a:lnSpc>
                <a:spcPct val="90000"/>
              </a:lnSpc>
              <a:buClrTx/>
              <a:buSzPct val="100000"/>
              <a:buFont typeface="Symbol" pitchFamily="18" charset="2"/>
              <a:buAutoNum type="arabicPeriod" startAt="2"/>
              <a:defRPr/>
            </a:pPr>
            <a:r>
              <a:rPr lang="en-US" dirty="0" smtClean="0"/>
              <a:t>In a case-control study, factor used to match cannot be itself evaluated as a causal determinant for the disease.  In general, matching decreases robustness of study to address secondary questions.</a:t>
            </a:r>
          </a:p>
          <a:p>
            <a:pPr marL="381000" indent="-381000">
              <a:lnSpc>
                <a:spcPct val="90000"/>
              </a:lnSpc>
              <a:buFont typeface="Symbol" pitchFamily="18" charset="2"/>
              <a:buAutoNum type="arabicPeriod" startAt="2"/>
              <a:defRPr/>
            </a:pPr>
            <a:endParaRPr lang="en-US" sz="900" dirty="0" smtClean="0"/>
          </a:p>
          <a:p>
            <a:pPr marL="457200" indent="-457200">
              <a:lnSpc>
                <a:spcPct val="90000"/>
              </a:lnSpc>
              <a:buClr>
                <a:schemeClr val="tx1"/>
              </a:buClr>
              <a:buSzPct val="103000"/>
              <a:buFont typeface="Symbol" pitchFamily="18" charset="2"/>
              <a:buAutoNum type="arabicPeriod" startAt="3"/>
              <a:defRPr/>
            </a:pPr>
            <a:r>
              <a:rPr lang="en-US" dirty="0" smtClean="0"/>
              <a:t>In a case-control study, must still account for matching in the analysis phase of study</a:t>
            </a:r>
          </a:p>
          <a:p>
            <a:pPr marL="811212" lvl="1" indent="-457200">
              <a:lnSpc>
                <a:spcPct val="90000"/>
              </a:lnSpc>
              <a:buFontTx/>
              <a:buNone/>
              <a:defRPr/>
            </a:pPr>
            <a:endParaRPr lang="en-US" sz="800" dirty="0" smtClean="0"/>
          </a:p>
          <a:p>
            <a:pPr marL="817563" lvl="1" indent="-381000">
              <a:lnSpc>
                <a:spcPct val="90000"/>
              </a:lnSpc>
              <a:buFont typeface="Symbol" pitchFamily="18" charset="2"/>
              <a:buChar char="·"/>
              <a:defRPr/>
            </a:pPr>
            <a:r>
              <a:rPr lang="en-US" dirty="0" smtClean="0"/>
              <a:t>i.e., must still perform either stratification (</a:t>
            </a:r>
            <a:r>
              <a:rPr lang="en-US" dirty="0" err="1" smtClean="0"/>
              <a:t>McNemar’s</a:t>
            </a:r>
            <a:r>
              <a:rPr lang="en-US" dirty="0" smtClean="0"/>
              <a:t> test) or regression (conditional logistic) in the analysis phase</a:t>
            </a:r>
          </a:p>
          <a:p>
            <a:pPr marL="817563" lvl="1" indent="-381000">
              <a:lnSpc>
                <a:spcPct val="90000"/>
              </a:lnSpc>
              <a:buFont typeface="Symbol" pitchFamily="18" charset="2"/>
              <a:buChar char="·"/>
              <a:defRPr/>
            </a:pPr>
            <a:endParaRPr lang="en-US" sz="900" dirty="0" smtClean="0"/>
          </a:p>
          <a:p>
            <a:pPr marL="817563" lvl="1" indent="-381000">
              <a:lnSpc>
                <a:spcPct val="90000"/>
              </a:lnSpc>
              <a:buFont typeface="Symbol" pitchFamily="18" charset="2"/>
              <a:buChar char="·"/>
              <a:defRPr/>
            </a:pPr>
            <a:r>
              <a:rPr lang="en-US" dirty="0" smtClean="0"/>
              <a:t>This is because matching </a:t>
            </a:r>
            <a:r>
              <a:rPr lang="en-US" dirty="0" err="1" smtClean="0"/>
              <a:t>artifactually</a:t>
            </a:r>
            <a:r>
              <a:rPr lang="en-US" dirty="0" smtClean="0"/>
              <a:t> induces cases and controls to look more similar regarding exposure</a:t>
            </a:r>
          </a:p>
          <a:p>
            <a:pPr marL="817563" lvl="1" indent="-381000">
              <a:lnSpc>
                <a:spcPct val="90000"/>
              </a:lnSpc>
              <a:buFont typeface="Symbol" pitchFamily="18" charset="2"/>
              <a:buChar char="·"/>
              <a:defRPr/>
            </a:pPr>
            <a:endParaRPr lang="en-US" sz="900" dirty="0" smtClean="0"/>
          </a:p>
          <a:p>
            <a:pPr marL="817563" lvl="1" indent="-381000">
              <a:lnSpc>
                <a:spcPct val="90000"/>
              </a:lnSpc>
              <a:buFont typeface="Symbol" pitchFamily="18" charset="2"/>
              <a:buChar char="·"/>
              <a:defRPr/>
            </a:pPr>
            <a:r>
              <a:rPr lang="en-US" dirty="0" smtClean="0"/>
              <a:t>If this extra step is forgotten (out of ignorance or the matching aspect simply gets lost over time) the crude OR is biased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a:xfrm>
            <a:off x="609600" y="304800"/>
            <a:ext cx="5830888" cy="609600"/>
          </a:xfrm>
        </p:spPr>
        <p:txBody>
          <a:bodyPr/>
          <a:lstStyle/>
          <a:p>
            <a:r>
              <a:rPr lang="en-US" altLang="en-US" i="1" smtClean="0"/>
              <a:t>More</a:t>
            </a:r>
            <a:r>
              <a:rPr lang="en-US" altLang="en-US" smtClean="0"/>
              <a:t> Disadvantages of Matching</a:t>
            </a:r>
          </a:p>
        </p:txBody>
      </p:sp>
      <p:sp>
        <p:nvSpPr>
          <p:cNvPr id="87042" name="Rectangle 3"/>
          <p:cNvSpPr>
            <a:spLocks noGrp="1" noChangeArrowheads="1"/>
          </p:cNvSpPr>
          <p:nvPr>
            <p:ph type="body" idx="1"/>
          </p:nvPr>
        </p:nvSpPr>
        <p:spPr>
          <a:xfrm>
            <a:off x="228600" y="1066800"/>
            <a:ext cx="6400800" cy="6781800"/>
          </a:xfrm>
        </p:spPr>
        <p:txBody>
          <a:bodyPr/>
          <a:lstStyle/>
          <a:p>
            <a:pPr marL="381000" indent="-381000">
              <a:lnSpc>
                <a:spcPct val="90000"/>
              </a:lnSpc>
              <a:buFont typeface="Symbol" pitchFamily="18" charset="2"/>
              <a:buNone/>
            </a:pPr>
            <a:r>
              <a:rPr lang="en-US" altLang="en-US" dirty="0" smtClean="0"/>
              <a:t>4.  Decisions are irrevocable</a:t>
            </a:r>
            <a:endParaRPr lang="en-US" altLang="en-US" sz="800" dirty="0" smtClean="0"/>
          </a:p>
          <a:p>
            <a:pPr marL="817563" lvl="1" indent="-381000">
              <a:lnSpc>
                <a:spcPct val="90000"/>
              </a:lnSpc>
            </a:pPr>
            <a:r>
              <a:rPr lang="en-US" altLang="en-US" dirty="0" smtClean="0"/>
              <a:t>if you happened to match on an intermediary factor (mediator) of a directed (causal path), you have lost ability to evaluate role of exposure in question via that pathway </a:t>
            </a:r>
          </a:p>
          <a:p>
            <a:pPr marL="1171575" lvl="2" indent="-381000">
              <a:lnSpc>
                <a:spcPct val="90000"/>
              </a:lnSpc>
            </a:pPr>
            <a:r>
              <a:rPr lang="en-US" altLang="en-US" dirty="0" smtClean="0"/>
              <a:t>e.g., </a:t>
            </a:r>
            <a:r>
              <a:rPr lang="en-US" altLang="en-US" dirty="0" smtClean="0"/>
              <a:t>study </a:t>
            </a:r>
            <a:r>
              <a:rPr lang="en-US" altLang="en-US" dirty="0" smtClean="0"/>
              <a:t>of effect of exercise on coronary artery disease.  Matching on HDL cholesterol precludes ability to assess total effect of exercise</a:t>
            </a:r>
          </a:p>
          <a:p>
            <a:pPr marL="817563" lvl="1" indent="-381000">
              <a:lnSpc>
                <a:spcPct val="90000"/>
              </a:lnSpc>
            </a:pPr>
            <a:r>
              <a:rPr lang="en-US" altLang="en-US" dirty="0" smtClean="0"/>
              <a:t>Inadvertently matching on a collider also permanently induces bias</a:t>
            </a:r>
          </a:p>
          <a:p>
            <a:pPr marL="817563" lvl="1" indent="-381000">
              <a:lnSpc>
                <a:spcPct val="90000"/>
              </a:lnSpc>
            </a:pPr>
            <a:endParaRPr lang="en-US" altLang="en-US" dirty="0" smtClean="0"/>
          </a:p>
          <a:p>
            <a:pPr marL="381000" indent="-381000">
              <a:lnSpc>
                <a:spcPct val="90000"/>
              </a:lnSpc>
              <a:buFont typeface="Symbol" pitchFamily="18" charset="2"/>
              <a:buNone/>
            </a:pPr>
            <a:r>
              <a:rPr lang="en-US" altLang="en-US" dirty="0" smtClean="0"/>
              <a:t>5.  If confounding factor matched on really isn’t a confounder, statistical precision can be worse than no matching.</a:t>
            </a:r>
          </a:p>
          <a:p>
            <a:pPr marL="381000" indent="-381000">
              <a:lnSpc>
                <a:spcPct val="90000"/>
              </a:lnSpc>
              <a:buFont typeface="Symbol" pitchFamily="18" charset="2"/>
              <a:buNone/>
            </a:pPr>
            <a:r>
              <a:rPr lang="en-US" altLang="en-US" dirty="0" smtClean="0"/>
              <a:t>	</a:t>
            </a:r>
            <a:r>
              <a:rPr lang="en-US" altLang="en-US" b="1" u="sng" dirty="0" err="1" smtClean="0"/>
              <a:t>Bottomline</a:t>
            </a:r>
            <a:r>
              <a:rPr lang="en-US" altLang="en-US" b="1" u="sng" dirty="0" smtClean="0"/>
              <a:t>: </a:t>
            </a:r>
          </a:p>
          <a:p>
            <a:pPr marL="381000" indent="-381000">
              <a:lnSpc>
                <a:spcPct val="90000"/>
              </a:lnSpc>
              <a:buFont typeface="Symbol" pitchFamily="18" charset="2"/>
              <a:buNone/>
            </a:pPr>
            <a:r>
              <a:rPr lang="en-US" altLang="en-US" b="1" dirty="0" smtClean="0"/>
              <a:t>	Matching very useful in certain situations but should not be done indiscriminately. </a:t>
            </a:r>
          </a:p>
          <a:p>
            <a:pPr marL="381000" indent="-381000">
              <a:lnSpc>
                <a:spcPct val="90000"/>
              </a:lnSpc>
              <a:buFont typeface="Symbol" pitchFamily="18" charset="2"/>
              <a:buNone/>
            </a:pPr>
            <a:r>
              <a:rPr lang="en-US" altLang="en-US" b="1" dirty="0" smtClean="0"/>
              <a:t>	Think carefully before you match &amp; seek advice</a:t>
            </a:r>
          </a:p>
          <a:p>
            <a:pPr marL="381000" indent="-381000" algn="ctr">
              <a:lnSpc>
                <a:spcPct val="90000"/>
              </a:lnSpc>
              <a:buFont typeface="Symbol" pitchFamily="18" charset="2"/>
              <a:buNone/>
            </a:pPr>
            <a:endParaRPr lang="en-US" alt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5" name="Text Box 5"/>
          <p:cNvSpPr txBox="1">
            <a:spLocks noChangeArrowheads="1"/>
          </p:cNvSpPr>
          <p:nvPr/>
        </p:nvSpPr>
        <p:spPr bwMode="auto">
          <a:xfrm rot="-2695870">
            <a:off x="-692150" y="7610475"/>
            <a:ext cx="3603625"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Selection bias - A</a:t>
            </a:r>
          </a:p>
        </p:txBody>
      </p:sp>
      <p:sp>
        <p:nvSpPr>
          <p:cNvPr id="246786" name="Text Box 9"/>
          <p:cNvSpPr txBox="1">
            <a:spLocks noChangeArrowheads="1"/>
          </p:cNvSpPr>
          <p:nvPr/>
        </p:nvSpPr>
        <p:spPr bwMode="auto">
          <a:xfrm rot="-2695870">
            <a:off x="1392238" y="7693025"/>
            <a:ext cx="3941762" cy="701675"/>
          </a:xfrm>
          <a:prstGeom prst="rect">
            <a:avLst/>
          </a:prstGeom>
          <a:noFill/>
          <a:ln w="9525">
            <a:noFill/>
            <a:miter lim="800000"/>
            <a:headEnd/>
            <a:tailEnd/>
          </a:ln>
        </p:spPr>
        <p:txBody>
          <a:bodyPr>
            <a:spAutoFit/>
          </a:bodyPr>
          <a:lstStyle/>
          <a:p>
            <a:pPr algn="r" eaLnBrk="0" hangingPunct="0">
              <a:spcBef>
                <a:spcPct val="50000"/>
              </a:spcBef>
            </a:pPr>
            <a:r>
              <a:rPr lang="en-US" altLang="en-US" sz="2000"/>
              <a:t>Differential misclassification of outcome - C</a:t>
            </a:r>
          </a:p>
        </p:txBody>
      </p:sp>
      <p:sp>
        <p:nvSpPr>
          <p:cNvPr id="246787" name="Text Box 10"/>
          <p:cNvSpPr txBox="1">
            <a:spLocks noChangeArrowheads="1"/>
          </p:cNvSpPr>
          <p:nvPr/>
        </p:nvSpPr>
        <p:spPr bwMode="auto">
          <a:xfrm rot="-2695870">
            <a:off x="741363" y="7475538"/>
            <a:ext cx="3187700"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Instrumental variable - B</a:t>
            </a:r>
            <a:endParaRPr lang="en-US" altLang="en-US" sz="2000" b="1"/>
          </a:p>
        </p:txBody>
      </p:sp>
      <p:sp>
        <p:nvSpPr>
          <p:cNvPr id="246788" name="Text Box 7"/>
          <p:cNvSpPr txBox="1">
            <a:spLocks noChangeArrowheads="1"/>
          </p:cNvSpPr>
          <p:nvPr/>
        </p:nvSpPr>
        <p:spPr bwMode="auto">
          <a:xfrm rot="-2695870">
            <a:off x="3136900" y="7475538"/>
            <a:ext cx="3187700"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Something else - D</a:t>
            </a:r>
          </a:p>
        </p:txBody>
      </p:sp>
      <p:sp>
        <p:nvSpPr>
          <p:cNvPr id="246789" name="Text Box 3"/>
          <p:cNvSpPr txBox="1">
            <a:spLocks noChangeArrowheads="1"/>
          </p:cNvSpPr>
          <p:nvPr/>
        </p:nvSpPr>
        <p:spPr bwMode="auto">
          <a:xfrm>
            <a:off x="304800" y="412750"/>
            <a:ext cx="6858000" cy="457200"/>
          </a:xfrm>
          <a:prstGeom prst="rect">
            <a:avLst/>
          </a:prstGeom>
          <a:noFill/>
          <a:ln w="9525">
            <a:noFill/>
            <a:miter lim="800000"/>
            <a:headEnd/>
            <a:tailEnd/>
          </a:ln>
        </p:spPr>
        <p:txBody>
          <a:bodyPr>
            <a:spAutoFit/>
          </a:bodyPr>
          <a:lstStyle/>
          <a:p>
            <a:pPr eaLnBrk="0" hangingPunct="0"/>
            <a:endParaRPr lang="en-US" altLang="en-US" sz="2400"/>
          </a:p>
        </p:txBody>
      </p:sp>
      <p:sp>
        <p:nvSpPr>
          <p:cNvPr id="12" name="Freeform 5"/>
          <p:cNvSpPr>
            <a:spLocks/>
          </p:cNvSpPr>
          <p:nvPr/>
        </p:nvSpPr>
        <p:spPr bwMode="auto">
          <a:xfrm rot="20234666" flipV="1">
            <a:off x="1166813" y="1081088"/>
            <a:ext cx="477837" cy="48418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3" name="Text Box 6"/>
          <p:cNvSpPr txBox="1">
            <a:spLocks noChangeArrowheads="1"/>
          </p:cNvSpPr>
          <p:nvPr/>
        </p:nvSpPr>
        <p:spPr bwMode="auto">
          <a:xfrm>
            <a:off x="2743200" y="29718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4" name="Text Box 7"/>
          <p:cNvSpPr txBox="1">
            <a:spLocks noChangeArrowheads="1"/>
          </p:cNvSpPr>
          <p:nvPr/>
        </p:nvSpPr>
        <p:spPr bwMode="auto">
          <a:xfrm flipH="1">
            <a:off x="304800" y="2362200"/>
            <a:ext cx="1905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E</a:t>
            </a:r>
            <a:r>
              <a:rPr lang="en-US" sz="2800" b="1" baseline="-25000" dirty="0" err="1"/>
              <a:t>observed</a:t>
            </a:r>
            <a:endParaRPr lang="en-US" sz="2800" baseline="-25000" dirty="0">
              <a:solidFill>
                <a:srgbClr val="000000"/>
              </a:solidFill>
            </a:endParaRPr>
          </a:p>
        </p:txBody>
      </p:sp>
      <p:sp>
        <p:nvSpPr>
          <p:cNvPr id="15" name="Text Box 8"/>
          <p:cNvSpPr txBox="1">
            <a:spLocks noChangeArrowheads="1"/>
          </p:cNvSpPr>
          <p:nvPr/>
        </p:nvSpPr>
        <p:spPr bwMode="auto">
          <a:xfrm flipH="1">
            <a:off x="4495800" y="2227263"/>
            <a:ext cx="2590800" cy="13541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D</a:t>
            </a:r>
            <a:r>
              <a:rPr lang="en-US" sz="2800" b="1" baseline="-25000" dirty="0" err="1"/>
              <a:t>observed</a:t>
            </a:r>
            <a:endParaRPr lang="en-US" sz="2800" b="1" baseline="-25000" dirty="0"/>
          </a:p>
          <a:p>
            <a:pPr algn="ctr" eaLnBrk="0" hangingPunct="0">
              <a:spcBef>
                <a:spcPct val="50000"/>
              </a:spcBef>
              <a:defRPr/>
            </a:pPr>
            <a:endParaRPr lang="en-US" sz="1600" dirty="0">
              <a:solidFill>
                <a:srgbClr val="000000"/>
              </a:solidFill>
            </a:endParaRPr>
          </a:p>
        </p:txBody>
      </p:sp>
      <p:sp>
        <p:nvSpPr>
          <p:cNvPr id="16" name="Text Box 2"/>
          <p:cNvSpPr txBox="1">
            <a:spLocks noChangeArrowheads="1"/>
          </p:cNvSpPr>
          <p:nvPr/>
        </p:nvSpPr>
        <p:spPr bwMode="auto">
          <a:xfrm flipH="1">
            <a:off x="1447800" y="927100"/>
            <a:ext cx="3124200" cy="12303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Measurement process</a:t>
            </a:r>
            <a:endParaRPr lang="en-US" sz="2800" dirty="0">
              <a:solidFill>
                <a:srgbClr val="000000"/>
              </a:solidFill>
            </a:endParaRPr>
          </a:p>
        </p:txBody>
      </p:sp>
      <p:sp>
        <p:nvSpPr>
          <p:cNvPr id="18" name="Text Box 8"/>
          <p:cNvSpPr txBox="1">
            <a:spLocks noChangeArrowheads="1"/>
          </p:cNvSpPr>
          <p:nvPr/>
        </p:nvSpPr>
        <p:spPr bwMode="auto">
          <a:xfrm flipH="1">
            <a:off x="3962400" y="627063"/>
            <a:ext cx="2590800" cy="13541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D</a:t>
            </a:r>
            <a:r>
              <a:rPr lang="en-US" sz="2800" b="1" baseline="-25000" dirty="0" err="1"/>
              <a:t>true</a:t>
            </a:r>
            <a:endParaRPr lang="en-US" sz="2800" b="1" baseline="-25000" dirty="0"/>
          </a:p>
          <a:p>
            <a:pPr algn="ctr" eaLnBrk="0" hangingPunct="0">
              <a:spcBef>
                <a:spcPct val="50000"/>
              </a:spcBef>
              <a:defRPr/>
            </a:pPr>
            <a:endParaRPr lang="en-US" sz="1600" dirty="0">
              <a:solidFill>
                <a:srgbClr val="000000"/>
              </a:solidFill>
            </a:endParaRPr>
          </a:p>
        </p:txBody>
      </p:sp>
      <p:sp>
        <p:nvSpPr>
          <p:cNvPr id="19" name="Freeform 3"/>
          <p:cNvSpPr>
            <a:spLocks/>
          </p:cNvSpPr>
          <p:nvPr/>
        </p:nvSpPr>
        <p:spPr bwMode="auto">
          <a:xfrm rot="4537355" flipV="1">
            <a:off x="4884738" y="1978025"/>
            <a:ext cx="812800" cy="2159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0" name="Freeform 3"/>
          <p:cNvSpPr>
            <a:spLocks/>
          </p:cNvSpPr>
          <p:nvPr/>
        </p:nvSpPr>
        <p:spPr bwMode="auto">
          <a:xfrm rot="1245065" flipV="1">
            <a:off x="3779838" y="2049463"/>
            <a:ext cx="12493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1" name="Line 4"/>
          <p:cNvSpPr>
            <a:spLocks noChangeShapeType="1"/>
          </p:cNvSpPr>
          <p:nvPr/>
        </p:nvSpPr>
        <p:spPr bwMode="auto">
          <a:xfrm flipV="1">
            <a:off x="1295400" y="2906713"/>
            <a:ext cx="3711575"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0" name="Text Box 7"/>
          <p:cNvSpPr txBox="1">
            <a:spLocks noChangeArrowheads="1"/>
          </p:cNvSpPr>
          <p:nvPr/>
        </p:nvSpPr>
        <p:spPr bwMode="auto">
          <a:xfrm flipH="1">
            <a:off x="33338" y="381000"/>
            <a:ext cx="1185862"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E</a:t>
            </a:r>
            <a:r>
              <a:rPr lang="en-US" sz="2800" b="1" baseline="-25000" dirty="0" err="1"/>
              <a:t>true</a:t>
            </a:r>
            <a:endParaRPr lang="en-US" sz="2800" baseline="-25000" dirty="0">
              <a:solidFill>
                <a:srgbClr val="000000"/>
              </a:solidFill>
            </a:endParaRPr>
          </a:p>
        </p:txBody>
      </p:sp>
      <p:sp>
        <p:nvSpPr>
          <p:cNvPr id="21" name="Freeform 3"/>
          <p:cNvSpPr>
            <a:spLocks/>
          </p:cNvSpPr>
          <p:nvPr/>
        </p:nvSpPr>
        <p:spPr bwMode="auto">
          <a:xfrm rot="1245065" flipV="1">
            <a:off x="317500" y="1609725"/>
            <a:ext cx="568325" cy="1023938"/>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pic>
        <p:nvPicPr>
          <p:cNvPr id="246801" name="Picture 2"/>
          <p:cNvPicPr>
            <a:picLocks noChangeAspect="1" noChangeArrowheads="1"/>
          </p:cNvPicPr>
          <p:nvPr/>
        </p:nvPicPr>
        <p:blipFill>
          <a:blip r:embed="rId3"/>
          <a:srcRect/>
          <a:stretch>
            <a:fillRect/>
          </a:stretch>
        </p:blipFill>
        <p:spPr bwMode="auto">
          <a:xfrm>
            <a:off x="76200" y="3881438"/>
            <a:ext cx="6642100" cy="2290762"/>
          </a:xfrm>
          <a:prstGeom prst="rect">
            <a:avLst/>
          </a:prstGeom>
          <a:noFill/>
          <a:ln w="9525">
            <a:noFill/>
            <a:miter lim="800000"/>
            <a:headEnd/>
            <a:tailEnd/>
          </a:ln>
        </p:spPr>
      </p:pic>
      <p:sp>
        <p:nvSpPr>
          <p:cNvPr id="246802" name="Text Box 9"/>
          <p:cNvSpPr txBox="1">
            <a:spLocks noChangeArrowheads="1"/>
          </p:cNvSpPr>
          <p:nvPr/>
        </p:nvSpPr>
        <p:spPr bwMode="auto">
          <a:xfrm rot="-2695870">
            <a:off x="1401763" y="7688263"/>
            <a:ext cx="3941762" cy="730250"/>
          </a:xfrm>
          <a:prstGeom prst="rect">
            <a:avLst/>
          </a:prstGeom>
          <a:noFill/>
          <a:ln w="28575" algn="ctr">
            <a:solidFill>
              <a:srgbClr val="FF0000"/>
            </a:solidFill>
            <a:miter lim="800000"/>
            <a:headEnd/>
            <a:tailEnd/>
          </a:ln>
        </p:spPr>
        <p:txBody>
          <a:bodyPr>
            <a:spAutoFit/>
          </a:bodyPr>
          <a:lstStyle/>
          <a:p>
            <a:pPr algn="r" eaLnBrk="0" hangingPunct="0">
              <a:spcBef>
                <a:spcPct val="50000"/>
              </a:spcBef>
            </a:pPr>
            <a:r>
              <a:rPr lang="en-US" altLang="en-US" sz="2000"/>
              <a:t>Differential misclassification of outcome - C</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body" idx="1"/>
          </p:nvPr>
        </p:nvSpPr>
        <p:spPr>
          <a:xfrm>
            <a:off x="609600" y="1143000"/>
            <a:ext cx="5829300" cy="7696200"/>
          </a:xfrm>
        </p:spPr>
        <p:txBody>
          <a:bodyPr/>
          <a:lstStyle/>
          <a:p>
            <a:r>
              <a:rPr lang="en-US" altLang="en-US" smtClean="0"/>
              <a:t>Methods to reduce confounding</a:t>
            </a:r>
          </a:p>
          <a:p>
            <a:pPr lvl="1"/>
            <a:r>
              <a:rPr lang="en-US" altLang="en-US" smtClean="0"/>
              <a:t>during study </a:t>
            </a:r>
            <a:r>
              <a:rPr lang="en-US" altLang="en-US" u="sng" smtClean="0"/>
              <a:t>design</a:t>
            </a:r>
            <a:r>
              <a:rPr lang="en-US" altLang="en-US" smtClean="0"/>
              <a:t>:</a:t>
            </a:r>
          </a:p>
          <a:p>
            <a:pPr lvl="2"/>
            <a:r>
              <a:rPr lang="en-US" altLang="en-US" smtClean="0"/>
              <a:t>Randomization</a:t>
            </a:r>
          </a:p>
          <a:p>
            <a:pPr lvl="2"/>
            <a:r>
              <a:rPr lang="en-US" altLang="en-US" smtClean="0"/>
              <a:t>Restriction</a:t>
            </a:r>
          </a:p>
          <a:p>
            <a:pPr lvl="2"/>
            <a:r>
              <a:rPr lang="en-US" altLang="en-US" smtClean="0"/>
              <a:t>Matching</a:t>
            </a:r>
          </a:p>
          <a:p>
            <a:pPr lvl="2"/>
            <a:r>
              <a:rPr lang="en-US" altLang="en-US" smtClean="0"/>
              <a:t>Instrumental variables</a:t>
            </a:r>
          </a:p>
          <a:p>
            <a:pPr lvl="2"/>
            <a:endParaRPr lang="en-US" altLang="en-US" smtClean="0"/>
          </a:p>
          <a:p>
            <a:pPr lvl="2"/>
            <a:endParaRPr lang="en-US" altLang="en-US" smtClean="0"/>
          </a:p>
          <a:p>
            <a:pPr lvl="2">
              <a:buFontTx/>
              <a:buNone/>
            </a:pPr>
            <a:endParaRPr lang="en-US" altLang="en-US" sz="1200" smtClean="0"/>
          </a:p>
          <a:p>
            <a:endParaRPr lang="en-US" altLang="en-US" smtClean="0"/>
          </a:p>
          <a:p>
            <a:pPr lvl="1"/>
            <a:endParaRPr lang="en-US" altLang="en-US" smtClean="0"/>
          </a:p>
        </p:txBody>
      </p:sp>
      <p:sp>
        <p:nvSpPr>
          <p:cNvPr id="91138" name="Line 3"/>
          <p:cNvSpPr>
            <a:spLocks noChangeShapeType="1"/>
          </p:cNvSpPr>
          <p:nvPr/>
        </p:nvSpPr>
        <p:spPr bwMode="auto">
          <a:xfrm>
            <a:off x="533400" y="35814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
        <p:nvSpPr>
          <p:cNvPr id="91139" name="Text Box 4"/>
          <p:cNvSpPr txBox="1">
            <a:spLocks noChangeArrowheads="1"/>
          </p:cNvSpPr>
          <p:nvPr/>
        </p:nvSpPr>
        <p:spPr bwMode="auto">
          <a:xfrm>
            <a:off x="228600" y="457200"/>
            <a:ext cx="6477000" cy="463550"/>
          </a:xfrm>
          <a:prstGeom prst="rect">
            <a:avLst/>
          </a:prstGeom>
          <a:noFill/>
          <a:ln w="9525">
            <a:noFill/>
            <a:miter lim="800000"/>
            <a:headEnd/>
            <a:tailEnd/>
          </a:ln>
        </p:spPr>
        <p:txBody>
          <a:bodyPr lIns="95125" tIns="49148" rIns="95125" bIns="49148">
            <a:spAutoFit/>
          </a:bodyPr>
          <a:lstStyle/>
          <a:p>
            <a:pPr eaLnBrk="0" hangingPunct="0">
              <a:spcBef>
                <a:spcPct val="50000"/>
              </a:spcBef>
            </a:pPr>
            <a:endParaRPr lang="en-US" altLang="en-US" sz="2400" b="1">
              <a:solidFill>
                <a:srgbClr val="000000"/>
              </a:solidFill>
            </a:endParaRPr>
          </a:p>
        </p:txBody>
      </p:sp>
      <p:sp>
        <p:nvSpPr>
          <p:cNvPr id="91140" name="Rectangle 2"/>
          <p:cNvSpPr>
            <a:spLocks noGrp="1" noChangeArrowheads="1"/>
          </p:cNvSpPr>
          <p:nvPr>
            <p:ph type="title"/>
          </p:nvPr>
        </p:nvSpPr>
        <p:spPr>
          <a:xfrm>
            <a:off x="304800" y="228600"/>
            <a:ext cx="6172200" cy="566738"/>
          </a:xfrm>
        </p:spPr>
        <p:txBody>
          <a:bodyPr/>
          <a:lstStyle/>
          <a:p>
            <a:r>
              <a:rPr lang="en-US" altLang="en-US" smtClean="0"/>
              <a:t>Confounding and Interaction: Part II</a:t>
            </a:r>
          </a:p>
        </p:txBody>
      </p:sp>
      <p:sp>
        <p:nvSpPr>
          <p:cNvPr id="6" name="Rectangle 3"/>
          <p:cNvSpPr txBox="1">
            <a:spLocks noChangeArrowheads="1"/>
          </p:cNvSpPr>
          <p:nvPr/>
        </p:nvSpPr>
        <p:spPr bwMode="auto">
          <a:xfrm>
            <a:off x="4038600" y="3657600"/>
            <a:ext cx="3048000" cy="685800"/>
          </a:xfrm>
          <a:prstGeom prst="rect">
            <a:avLst/>
          </a:prstGeom>
          <a:noFill/>
          <a:ln>
            <a:noFill/>
          </a:ln>
          <a:extLst/>
        </p:spPr>
        <p:txBody>
          <a:bodyPr lIns="87312" tIns="42862" rIns="87312" bIns="42862"/>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marL="0" indent="0">
              <a:buClrTx/>
              <a:buFont typeface="Symbol" pitchFamily="18" charset="2"/>
              <a:buNone/>
              <a:defRPr/>
            </a:pPr>
            <a:r>
              <a:rPr lang="en-US" altLang="en-US" sz="2400" kern="0" dirty="0" smtClean="0">
                <a:solidFill>
                  <a:srgbClr val="FF0000"/>
                </a:solidFill>
              </a:rPr>
              <a:t>See Extra Slides</a:t>
            </a:r>
          </a:p>
        </p:txBody>
      </p:sp>
      <p:pic>
        <p:nvPicPr>
          <p:cNvPr id="91142" name="Picture 2"/>
          <p:cNvPicPr>
            <a:picLocks noChangeAspect="1" noChangeArrowheads="1"/>
          </p:cNvPicPr>
          <p:nvPr/>
        </p:nvPicPr>
        <p:blipFill>
          <a:blip r:embed="rId3"/>
          <a:srcRect/>
          <a:stretch>
            <a:fillRect/>
          </a:stretch>
        </p:blipFill>
        <p:spPr bwMode="auto">
          <a:xfrm>
            <a:off x="255588" y="4595813"/>
            <a:ext cx="6373812" cy="3328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7"/>
          <p:cNvSpPr>
            <a:spLocks noGrp="1" noChangeArrowheads="1"/>
          </p:cNvSpPr>
          <p:nvPr>
            <p:ph type="title"/>
          </p:nvPr>
        </p:nvSpPr>
        <p:spPr>
          <a:xfrm>
            <a:off x="-152400" y="76200"/>
            <a:ext cx="7239000" cy="609600"/>
          </a:xfrm>
        </p:spPr>
        <p:txBody>
          <a:bodyPr/>
          <a:lstStyle/>
          <a:p>
            <a:r>
              <a:rPr lang="en-US" altLang="en-US" sz="2100" smtClean="0"/>
              <a:t>Design Phase Techniques to Manage Confounding</a:t>
            </a:r>
          </a:p>
        </p:txBody>
      </p:sp>
      <p:graphicFrame>
        <p:nvGraphicFramePr>
          <p:cNvPr id="1303606" name="Group 54"/>
          <p:cNvGraphicFramePr>
            <a:graphicFrameLocks noGrp="1"/>
          </p:cNvGraphicFramePr>
          <p:nvPr>
            <p:ph idx="1"/>
            <p:extLst>
              <p:ext uri="{D42A27DB-BD31-4B8C-83A1-F6EECF244321}">
                <p14:modId xmlns:p14="http://schemas.microsoft.com/office/powerpoint/2010/main" val="3771226418"/>
              </p:ext>
            </p:extLst>
          </p:nvPr>
        </p:nvGraphicFramePr>
        <p:xfrm>
          <a:off x="265113" y="762000"/>
          <a:ext cx="6440487" cy="8058150"/>
        </p:xfrm>
        <a:graphic>
          <a:graphicData uri="http://schemas.openxmlformats.org/drawingml/2006/table">
            <a:tbl>
              <a:tblPr/>
              <a:tblGrid>
                <a:gridCol w="1944687"/>
                <a:gridCol w="2349500"/>
                <a:gridCol w="2146300"/>
              </a:tblGrid>
              <a:tr h="460400">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1" i="0" u="none" strike="noStrike" cap="none" normalizeH="0" baseline="0" dirty="0" smtClean="0">
                          <a:ln>
                            <a:noFill/>
                          </a:ln>
                          <a:solidFill>
                            <a:schemeClr val="tx1"/>
                          </a:solidFill>
                          <a:effectLst/>
                          <a:latin typeface="Arial" charset="0"/>
                        </a:rPr>
                        <a:t>Technique</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1800" b="1" i="0" u="none" strike="noStrike" cap="none" normalizeH="0" baseline="0" smtClean="0">
                          <a:ln>
                            <a:noFill/>
                          </a:ln>
                          <a:solidFill>
                            <a:schemeClr val="tx1"/>
                          </a:solidFill>
                          <a:effectLst/>
                          <a:latin typeface="Arial" charset="0"/>
                        </a:rPr>
                        <a:t>Advantages</a:t>
                      </a: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1800" b="1" i="0" u="none" strike="noStrike" cap="none" normalizeH="0" baseline="0" smtClean="0">
                          <a:ln>
                            <a:noFill/>
                          </a:ln>
                          <a:solidFill>
                            <a:schemeClr val="tx1"/>
                          </a:solidFill>
                          <a:effectLst/>
                          <a:latin typeface="Arial" charset="0"/>
                        </a:rPr>
                        <a:t>Disadvantages</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39496">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Randomization</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Manages all known and unknown confounders</a:t>
                      </a: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None, other than it cannot always be done</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08245">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Restriction</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Good for </a:t>
                      </a:r>
                      <a:r>
                        <a:rPr kumimoji="0" lang="en-US" sz="2000" b="0" i="0" u="none" strike="noStrike" cap="none" normalizeH="0" baseline="0" dirty="0" smtClean="0">
                          <a:ln>
                            <a:noFill/>
                          </a:ln>
                          <a:solidFill>
                            <a:schemeClr val="tx1"/>
                          </a:solidFill>
                          <a:effectLst/>
                          <a:latin typeface="Arial" charset="0"/>
                        </a:rPr>
                        <a:t>difficult </a:t>
                      </a:r>
                      <a:r>
                        <a:rPr kumimoji="0" lang="en-US" sz="2000" b="0" i="0" u="none" strike="noStrike" cap="none" normalizeH="0" baseline="0" dirty="0" smtClean="0">
                          <a:ln>
                            <a:noFill/>
                          </a:ln>
                          <a:solidFill>
                            <a:schemeClr val="tx1"/>
                          </a:solidFill>
                          <a:effectLst/>
                          <a:latin typeface="Arial" charset="0"/>
                        </a:rPr>
                        <a:t>to quantitate </a:t>
                      </a:r>
                      <a:r>
                        <a:rPr kumimoji="0" lang="en-US" sz="2000" b="0" i="0" u="none" strike="noStrike" cap="none" normalizeH="0" baseline="0" dirty="0" smtClean="0">
                          <a:ln>
                            <a:noFill/>
                          </a:ln>
                          <a:solidFill>
                            <a:schemeClr val="tx1"/>
                          </a:solidFill>
                          <a:effectLst/>
                          <a:latin typeface="Arial" charset="0"/>
                        </a:rPr>
                        <a:t>variables with a discernible null state</a:t>
                      </a:r>
                      <a:endParaRPr kumimoji="0" lang="en-US" sz="2000" b="0" i="0" u="none" strike="noStrike" cap="none" normalizeH="0" baseline="0" dirty="0" smtClean="0">
                        <a:ln>
                          <a:noFill/>
                        </a:ln>
                        <a:solidFill>
                          <a:schemeClr val="tx1"/>
                        </a:solidFill>
                        <a:effectLst/>
                        <a:latin typeface="Arial" charset="0"/>
                      </a:endParaRP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Limits eligible subjects</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Limits generalizability</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3078">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Matching</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Handles complex nominal variables</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Assures overlap in confounder</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Enhances precision</a:t>
                      </a:r>
                    </a:p>
                  </a:txBody>
                  <a:tcPr marL="95125" marR="95125" marT="49151" marB="4915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Limits eligible subjects</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May backfire if factor truly not a confounder</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Must also be dealt with in design phase</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66931">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8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Instrumental variables</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Manages all known and unknown confounders</a:t>
                      </a:r>
                    </a:p>
                  </a:txBody>
                  <a:tcPr marL="95125" marR="95125" marT="49151" marB="4915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None, other than often cannot find an “instrument”</a:t>
                      </a:r>
                    </a:p>
                  </a:txBody>
                  <a:tcPr marL="95125" marR="95125" marT="49151" marB="4915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5829300" cy="7696200"/>
          </a:xfrm>
        </p:spPr>
        <p:txBody>
          <a:bodyPr/>
          <a:lstStyle/>
          <a:p>
            <a:pPr>
              <a:lnSpc>
                <a:spcPct val="90000"/>
              </a:lnSpc>
            </a:pPr>
            <a:r>
              <a:rPr lang="en-US" altLang="en-US" sz="2400" dirty="0" smtClean="0"/>
              <a:t>Methods to reduce 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endParaRPr lang="en-US" altLang="en-US" sz="2200" dirty="0" smtClean="0"/>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can help identify?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
        <p:nvSpPr>
          <p:cNvPr id="4" name="Line 4"/>
          <p:cNvSpPr>
            <a:spLocks noChangeShapeType="1"/>
          </p:cNvSpPr>
          <p:nvPr/>
        </p:nvSpPr>
        <p:spPr bwMode="auto">
          <a:xfrm>
            <a:off x="533400" y="39624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19295641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4" name="Rectangle 2"/>
          <p:cNvSpPr>
            <a:spLocks noGrp="1" noChangeArrowheads="1"/>
          </p:cNvSpPr>
          <p:nvPr>
            <p:ph type="title"/>
          </p:nvPr>
        </p:nvSpPr>
        <p:spPr>
          <a:xfrm>
            <a:off x="609600" y="762000"/>
            <a:ext cx="5830888" cy="609600"/>
          </a:xfrm>
        </p:spPr>
        <p:txBody>
          <a:bodyPr/>
          <a:lstStyle/>
          <a:p>
            <a:r>
              <a:rPr lang="en-US" altLang="en-US" smtClean="0"/>
              <a:t>Stratification to Reduce Confounding</a:t>
            </a:r>
          </a:p>
        </p:txBody>
      </p:sp>
      <p:sp>
        <p:nvSpPr>
          <p:cNvPr id="5295" name="Rectangle 3"/>
          <p:cNvSpPr>
            <a:spLocks noGrp="1" noChangeArrowheads="1"/>
          </p:cNvSpPr>
          <p:nvPr>
            <p:ph type="body" idx="1"/>
          </p:nvPr>
        </p:nvSpPr>
        <p:spPr/>
        <p:txBody>
          <a:bodyPr/>
          <a:lstStyle/>
          <a:p>
            <a:r>
              <a:rPr lang="en-US" altLang="en-US" dirty="0" smtClean="0"/>
              <a:t>Goal: evaluate the relationship between the exposure and outcome in strata homogeneous with respect to confounding variables</a:t>
            </a:r>
          </a:p>
          <a:p>
            <a:r>
              <a:rPr lang="en-US" altLang="en-US" dirty="0" smtClean="0"/>
              <a:t>Each stratum is a </a:t>
            </a:r>
            <a:r>
              <a:rPr lang="en-US" altLang="en-US" dirty="0" smtClean="0"/>
              <a:t>mini-example of </a:t>
            </a:r>
            <a:r>
              <a:rPr lang="en-US" altLang="en-US" dirty="0" smtClean="0"/>
              <a:t>restriction!</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r>
              <a:rPr lang="en-US" altLang="en-US" dirty="0" smtClean="0"/>
              <a:t>CF = confounding factor</a:t>
            </a:r>
          </a:p>
        </p:txBody>
      </p:sp>
      <p:graphicFrame>
        <p:nvGraphicFramePr>
          <p:cNvPr id="5290" name="Object 170"/>
          <p:cNvGraphicFramePr>
            <a:graphicFrameLocks/>
          </p:cNvGraphicFramePr>
          <p:nvPr/>
        </p:nvGraphicFramePr>
        <p:xfrm>
          <a:off x="1143000" y="3581400"/>
          <a:ext cx="3752850" cy="1866900"/>
        </p:xfrm>
        <a:graphic>
          <a:graphicData uri="http://schemas.openxmlformats.org/presentationml/2006/ole">
            <mc:AlternateContent xmlns:mc="http://schemas.openxmlformats.org/markup-compatibility/2006">
              <mc:Choice xmlns:v="urn:schemas-microsoft-com:vml" Requires="v">
                <p:oleObj spid="_x0000_s5418" name="Document" r:id="rId4" imgW="3837432" imgH="1865376" progId="Word.Document.8">
                  <p:embed/>
                </p:oleObj>
              </mc:Choice>
              <mc:Fallback>
                <p:oleObj name="Document" r:id="rId4" imgW="3837432" imgH="1865376" progId="Word.Document.8">
                  <p:embed/>
                  <p:pic>
                    <p:nvPicPr>
                      <p:cNvPr id="0" name="Picture 17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581400"/>
                        <a:ext cx="375285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296" name="Text Box 6"/>
          <p:cNvSpPr txBox="1">
            <a:spLocks noChangeArrowheads="1"/>
          </p:cNvSpPr>
          <p:nvPr/>
        </p:nvSpPr>
        <p:spPr bwMode="auto">
          <a:xfrm>
            <a:off x="381000" y="35814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5297" name="Line 7"/>
          <p:cNvSpPr>
            <a:spLocks noChangeShapeType="1"/>
          </p:cNvSpPr>
          <p:nvPr/>
        </p:nvSpPr>
        <p:spPr bwMode="auto">
          <a:xfrm flipH="1">
            <a:off x="1600200" y="4876800"/>
            <a:ext cx="2057400" cy="914400"/>
          </a:xfrm>
          <a:prstGeom prst="line">
            <a:avLst/>
          </a:prstGeom>
          <a:noFill/>
          <a:ln w="12700">
            <a:solidFill>
              <a:schemeClr val="tx1"/>
            </a:solidFill>
            <a:round/>
            <a:headEnd type="none" w="sm" len="sm"/>
            <a:tailEnd type="triangle" w="sm" len="sm"/>
          </a:ln>
        </p:spPr>
        <p:txBody>
          <a:bodyPr wrap="none" anchor="ctr"/>
          <a:lstStyle/>
          <a:p>
            <a:endParaRPr lang="en-US"/>
          </a:p>
        </p:txBody>
      </p:sp>
      <p:graphicFrame>
        <p:nvGraphicFramePr>
          <p:cNvPr id="5291" name="Object 171"/>
          <p:cNvGraphicFramePr>
            <a:graphicFrameLocks noChangeAspect="1"/>
          </p:cNvGraphicFramePr>
          <p:nvPr/>
        </p:nvGraphicFramePr>
        <p:xfrm>
          <a:off x="384175" y="6329363"/>
          <a:ext cx="1643063" cy="1168400"/>
        </p:xfrm>
        <a:graphic>
          <a:graphicData uri="http://schemas.openxmlformats.org/presentationml/2006/ole">
            <mc:AlternateContent xmlns:mc="http://schemas.openxmlformats.org/markup-compatibility/2006">
              <mc:Choice xmlns:v="urn:schemas-microsoft-com:vml" Requires="v">
                <p:oleObj spid="_x0000_s5419" name="Document" r:id="rId6" imgW="1655064" imgH="1176528" progId="Word.Document.8">
                  <p:embed/>
                </p:oleObj>
              </mc:Choice>
              <mc:Fallback>
                <p:oleObj name="Document" r:id="rId6" imgW="1655064" imgH="1176528" progId="Word.Document.8">
                  <p:embed/>
                  <p:pic>
                    <p:nvPicPr>
                      <p:cNvPr id="0" name="Picture 17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175" y="6329363"/>
                        <a:ext cx="1643063" cy="116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92" name="Object 172"/>
          <p:cNvGraphicFramePr>
            <a:graphicFrameLocks noChangeAspect="1"/>
          </p:cNvGraphicFramePr>
          <p:nvPr/>
        </p:nvGraphicFramePr>
        <p:xfrm>
          <a:off x="2519363" y="6329363"/>
          <a:ext cx="1644650" cy="1168400"/>
        </p:xfrm>
        <a:graphic>
          <a:graphicData uri="http://schemas.openxmlformats.org/presentationml/2006/ole">
            <mc:AlternateContent xmlns:mc="http://schemas.openxmlformats.org/markup-compatibility/2006">
              <mc:Choice xmlns:v="urn:schemas-microsoft-com:vml" Requires="v">
                <p:oleObj spid="_x0000_s5420" name="Document" r:id="rId8" imgW="1655064" imgH="1176528" progId="Word.Document.8">
                  <p:embed/>
                </p:oleObj>
              </mc:Choice>
              <mc:Fallback>
                <p:oleObj name="Document" r:id="rId8" imgW="1655064" imgH="1176528" progId="Word.Document.8">
                  <p:embed/>
                  <p:pic>
                    <p:nvPicPr>
                      <p:cNvPr id="0" name="Picture 17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9363" y="6329363"/>
                        <a:ext cx="1644650" cy="116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93" name="Object 173"/>
          <p:cNvGraphicFramePr>
            <a:graphicFrameLocks noChangeAspect="1"/>
          </p:cNvGraphicFramePr>
          <p:nvPr/>
        </p:nvGraphicFramePr>
        <p:xfrm>
          <a:off x="4732338" y="6329363"/>
          <a:ext cx="1643062" cy="1168400"/>
        </p:xfrm>
        <a:graphic>
          <a:graphicData uri="http://schemas.openxmlformats.org/presentationml/2006/ole">
            <mc:AlternateContent xmlns:mc="http://schemas.openxmlformats.org/markup-compatibility/2006">
              <mc:Choice xmlns:v="urn:schemas-microsoft-com:vml" Requires="v">
                <p:oleObj spid="_x0000_s5421" name="Document" r:id="rId9" imgW="1655064" imgH="1176528" progId="Word.Document.8">
                  <p:embed/>
                </p:oleObj>
              </mc:Choice>
              <mc:Fallback>
                <p:oleObj name="Document" r:id="rId9" imgW="1655064" imgH="1176528" progId="Word.Document.8">
                  <p:embed/>
                  <p:pic>
                    <p:nvPicPr>
                      <p:cNvPr id="0" name="Picture 17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32338" y="6329363"/>
                        <a:ext cx="1643062" cy="116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98" name="Line 13"/>
          <p:cNvSpPr>
            <a:spLocks noChangeShapeType="1"/>
          </p:cNvSpPr>
          <p:nvPr/>
        </p:nvSpPr>
        <p:spPr bwMode="auto">
          <a:xfrm flipH="1">
            <a:off x="3657600" y="4876800"/>
            <a:ext cx="0" cy="7620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5299" name="Line 14"/>
          <p:cNvSpPr>
            <a:spLocks noChangeShapeType="1"/>
          </p:cNvSpPr>
          <p:nvPr/>
        </p:nvSpPr>
        <p:spPr bwMode="auto">
          <a:xfrm>
            <a:off x="3657600" y="4876800"/>
            <a:ext cx="1676400" cy="838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5300" name="Text Box 15"/>
          <p:cNvSpPr txBox="1">
            <a:spLocks noChangeArrowheads="1"/>
          </p:cNvSpPr>
          <p:nvPr/>
        </p:nvSpPr>
        <p:spPr bwMode="auto">
          <a:xfrm>
            <a:off x="304800" y="4800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5301" name="Text Box 16"/>
          <p:cNvSpPr txBox="1">
            <a:spLocks noChangeArrowheads="1"/>
          </p:cNvSpPr>
          <p:nvPr/>
        </p:nvSpPr>
        <p:spPr bwMode="auto">
          <a:xfrm>
            <a:off x="304800" y="5791200"/>
            <a:ext cx="1219200" cy="336550"/>
          </a:xfrm>
          <a:prstGeom prst="rect">
            <a:avLst/>
          </a:prstGeom>
          <a:noFill/>
          <a:ln w="9525">
            <a:noFill/>
            <a:miter lim="800000"/>
            <a:headEnd/>
            <a:tailEnd/>
          </a:ln>
        </p:spPr>
        <p:txBody>
          <a:bodyPr>
            <a:spAutoFit/>
          </a:bodyPr>
          <a:lstStyle/>
          <a:p>
            <a:pPr eaLnBrk="0" hangingPunct="0">
              <a:spcBef>
                <a:spcPct val="50000"/>
              </a:spcBef>
            </a:pPr>
            <a:r>
              <a:rPr lang="en-US" altLang="en-US" sz="1600" b="1"/>
              <a:t>CF Level I</a:t>
            </a:r>
            <a:endParaRPr lang="en-US" altLang="en-US" sz="1600">
              <a:latin typeface="Times New Roman" pitchFamily="18" charset="0"/>
            </a:endParaRPr>
          </a:p>
        </p:txBody>
      </p:sp>
      <p:sp>
        <p:nvSpPr>
          <p:cNvPr id="5302" name="Text Box 17"/>
          <p:cNvSpPr txBox="1">
            <a:spLocks noChangeArrowheads="1"/>
          </p:cNvSpPr>
          <p:nvPr/>
        </p:nvSpPr>
        <p:spPr bwMode="auto">
          <a:xfrm>
            <a:off x="4419600" y="5867400"/>
            <a:ext cx="1219200" cy="336550"/>
          </a:xfrm>
          <a:prstGeom prst="rect">
            <a:avLst/>
          </a:prstGeom>
          <a:noFill/>
          <a:ln w="9525">
            <a:noFill/>
            <a:miter lim="800000"/>
            <a:headEnd/>
            <a:tailEnd/>
          </a:ln>
        </p:spPr>
        <p:txBody>
          <a:bodyPr>
            <a:spAutoFit/>
          </a:bodyPr>
          <a:lstStyle/>
          <a:p>
            <a:pPr eaLnBrk="0" hangingPunct="0">
              <a:spcBef>
                <a:spcPct val="50000"/>
              </a:spcBef>
            </a:pPr>
            <a:r>
              <a:rPr lang="en-US" altLang="en-US" sz="1600" b="1"/>
              <a:t>CF Level 3</a:t>
            </a:r>
            <a:endParaRPr lang="en-US" altLang="en-US" sz="1600">
              <a:latin typeface="Times New Roman" pitchFamily="18" charset="0"/>
            </a:endParaRPr>
          </a:p>
        </p:txBody>
      </p:sp>
      <p:sp>
        <p:nvSpPr>
          <p:cNvPr id="5303" name="Text Box 18"/>
          <p:cNvSpPr txBox="1">
            <a:spLocks noChangeArrowheads="1"/>
          </p:cNvSpPr>
          <p:nvPr/>
        </p:nvSpPr>
        <p:spPr bwMode="auto">
          <a:xfrm>
            <a:off x="2514600" y="5791200"/>
            <a:ext cx="1219200" cy="336550"/>
          </a:xfrm>
          <a:prstGeom prst="rect">
            <a:avLst/>
          </a:prstGeom>
          <a:noFill/>
          <a:ln w="9525">
            <a:noFill/>
            <a:miter lim="800000"/>
            <a:headEnd/>
            <a:tailEnd/>
          </a:ln>
        </p:spPr>
        <p:txBody>
          <a:bodyPr>
            <a:spAutoFit/>
          </a:bodyPr>
          <a:lstStyle/>
          <a:p>
            <a:pPr eaLnBrk="0" hangingPunct="0">
              <a:spcBef>
                <a:spcPct val="50000"/>
              </a:spcBef>
            </a:pPr>
            <a:r>
              <a:rPr lang="en-US" altLang="en-US" sz="1600" b="1"/>
              <a:t>CF Level 2</a:t>
            </a:r>
            <a:endParaRPr lang="en-US" altLang="en-US" sz="1600">
              <a:latin typeface="Times New Roman" pitchFamily="18" charset="0"/>
            </a:endParaRPr>
          </a:p>
        </p:txBody>
      </p:sp>
      <p:sp>
        <p:nvSpPr>
          <p:cNvPr id="5304" name="Rectangle 19"/>
          <p:cNvSpPr>
            <a:spLocks noChangeArrowheads="1"/>
          </p:cNvSpPr>
          <p:nvPr/>
        </p:nvSpPr>
        <p:spPr bwMode="auto">
          <a:xfrm>
            <a:off x="265113" y="152400"/>
            <a:ext cx="5830887" cy="609600"/>
          </a:xfrm>
          <a:prstGeom prst="rect">
            <a:avLst/>
          </a:prstGeom>
          <a:noFill/>
          <a:ln w="9525">
            <a:noFill/>
            <a:miter lim="800000"/>
            <a:headEnd/>
            <a:tailEnd/>
          </a:ln>
        </p:spPr>
        <p:txBody>
          <a:bodyPr lIns="87312" tIns="42862" rIns="87312" bIns="42862" anchor="b"/>
          <a:lstStyle/>
          <a:p>
            <a:pPr defTabSz="803275" eaLnBrk="0" hangingPunct="0"/>
            <a:r>
              <a:rPr lang="en-US" altLang="en-US" sz="2400" b="1">
                <a:solidFill>
                  <a:schemeClr val="tx2"/>
                </a:solidFill>
              </a:rPr>
              <a:t>Strategies in the analysis phase: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6" name="Rectangle 2"/>
          <p:cNvSpPr>
            <a:spLocks noGrp="1" noChangeArrowheads="1"/>
          </p:cNvSpPr>
          <p:nvPr>
            <p:ph type="title"/>
          </p:nvPr>
        </p:nvSpPr>
        <p:spPr/>
        <p:txBody>
          <a:bodyPr/>
          <a:lstStyle/>
          <a:p>
            <a:r>
              <a:rPr lang="en-US" altLang="en-US" smtClean="0"/>
              <a:t>Smoking,  Matches, and Lung Cancer</a:t>
            </a:r>
          </a:p>
        </p:txBody>
      </p:sp>
      <p:sp>
        <p:nvSpPr>
          <p:cNvPr id="6277" name="Text Box 8"/>
          <p:cNvSpPr>
            <a:spLocks noGrp="1" noChangeArrowheads="1"/>
          </p:cNvSpPr>
          <p:nvPr>
            <p:ph type="body" sz="half" idx="1"/>
          </p:nvPr>
        </p:nvSpPr>
        <p:spPr/>
        <p:txBody>
          <a:bodyPr/>
          <a:lstStyle/>
          <a:p>
            <a:pPr>
              <a:spcBef>
                <a:spcPct val="50000"/>
              </a:spcBef>
              <a:buFont typeface="Symbol" pitchFamily="18" charset="2"/>
              <a:buNone/>
            </a:pPr>
            <a:r>
              <a:rPr lang="en-US" altLang="en-US" sz="1600" smtClean="0"/>
              <a:t> </a:t>
            </a:r>
            <a:endParaRPr lang="en-US" altLang="en-US" sz="1200" smtClean="0"/>
          </a:p>
        </p:txBody>
      </p:sp>
      <p:graphicFrame>
        <p:nvGraphicFramePr>
          <p:cNvPr id="6273" name="Object 129"/>
          <p:cNvGraphicFramePr>
            <a:graphicFrameLocks noGrp="1"/>
          </p:cNvGraphicFramePr>
          <p:nvPr>
            <p:ph sz="half" idx="2"/>
          </p:nvPr>
        </p:nvGraphicFramePr>
        <p:xfrm>
          <a:off x="1600200" y="1905000"/>
          <a:ext cx="3352800" cy="1524000"/>
        </p:xfrm>
        <a:graphic>
          <a:graphicData uri="http://schemas.openxmlformats.org/presentationml/2006/ole">
            <mc:AlternateContent xmlns:mc="http://schemas.openxmlformats.org/markup-compatibility/2006">
              <mc:Choice xmlns:v="urn:schemas-microsoft-com:vml" Requires="v">
                <p:oleObj spid="_x0000_s6369" name="Document" r:id="rId4" imgW="4462272" imgH="1781556" progId="Word.Document.8">
                  <p:embed/>
                </p:oleObj>
              </mc:Choice>
              <mc:Fallback>
                <p:oleObj name="Document" r:id="rId4" imgW="4462272" imgH="1781556" progId="Word.Document.8">
                  <p:embed/>
                  <p:pic>
                    <p:nvPicPr>
                      <p:cNvPr id="0" name="Picture 129"/>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1905000"/>
                        <a:ext cx="33528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74" name="Object 130"/>
          <p:cNvGraphicFramePr>
            <a:graphicFrameLocks/>
          </p:cNvGraphicFramePr>
          <p:nvPr/>
        </p:nvGraphicFramePr>
        <p:xfrm>
          <a:off x="0" y="3505200"/>
          <a:ext cx="3717925" cy="1196975"/>
        </p:xfrm>
        <a:graphic>
          <a:graphicData uri="http://schemas.openxmlformats.org/presentationml/2006/ole">
            <mc:AlternateContent xmlns:mc="http://schemas.openxmlformats.org/markup-compatibility/2006">
              <mc:Choice xmlns:v="urn:schemas-microsoft-com:vml" Requires="v">
                <p:oleObj spid="_x0000_s6370" name="Document" r:id="rId6" imgW="4194048" imgH="1356360" progId="Word.Document.8">
                  <p:embed/>
                </p:oleObj>
              </mc:Choice>
              <mc:Fallback>
                <p:oleObj name="Document" r:id="rId6" imgW="4194048" imgH="1356360" progId="Word.Document.8">
                  <p:embed/>
                  <p:pic>
                    <p:nvPicPr>
                      <p:cNvPr id="0" name="Picture 13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3505200"/>
                        <a:ext cx="3717925" cy="119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278"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6279"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6280"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6281"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6282" name="Text Box 10"/>
          <p:cNvSpPr txBox="1">
            <a:spLocks noChangeArrowheads="1"/>
          </p:cNvSpPr>
          <p:nvPr/>
        </p:nvSpPr>
        <p:spPr bwMode="auto">
          <a:xfrm>
            <a:off x="41148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Non-Smokers</a:t>
            </a:r>
          </a:p>
        </p:txBody>
      </p:sp>
      <p:sp>
        <p:nvSpPr>
          <p:cNvPr id="6283" name="Text Box 11"/>
          <p:cNvSpPr txBox="1">
            <a:spLocks noChangeArrowheads="1"/>
          </p:cNvSpPr>
          <p:nvPr/>
        </p:nvSpPr>
        <p:spPr bwMode="auto">
          <a:xfrm>
            <a:off x="17526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Smokers</a:t>
            </a:r>
          </a:p>
        </p:txBody>
      </p:sp>
      <p:sp>
        <p:nvSpPr>
          <p:cNvPr id="6284" name="Text Box 12"/>
          <p:cNvSpPr txBox="1">
            <a:spLocks noChangeArrowheads="1"/>
          </p:cNvSpPr>
          <p:nvPr/>
        </p:nvSpPr>
        <p:spPr bwMode="auto">
          <a:xfrm>
            <a:off x="5181600" y="2590800"/>
            <a:ext cx="9906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crude</a:t>
            </a:r>
          </a:p>
        </p:txBody>
      </p:sp>
      <p:sp>
        <p:nvSpPr>
          <p:cNvPr id="6285" name="Text Box 13"/>
          <p:cNvSpPr txBox="1">
            <a:spLocks noChangeArrowheads="1"/>
          </p:cNvSpPr>
          <p:nvPr/>
        </p:nvSpPr>
        <p:spPr bwMode="auto">
          <a:xfrm>
            <a:off x="990600" y="4648200"/>
            <a:ext cx="2286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a:t>
            </a:r>
            <a:endParaRPr lang="en-US" altLang="en-US" b="1">
              <a:latin typeface="Times New Roman" pitchFamily="18" charset="0"/>
            </a:endParaRPr>
          </a:p>
        </p:txBody>
      </p:sp>
      <p:sp>
        <p:nvSpPr>
          <p:cNvPr id="6286" name="Text Box 14"/>
          <p:cNvSpPr txBox="1">
            <a:spLocks noChangeArrowheads="1"/>
          </p:cNvSpPr>
          <p:nvPr/>
        </p:nvSpPr>
        <p:spPr bwMode="auto">
          <a:xfrm>
            <a:off x="4191000" y="4648200"/>
            <a:ext cx="2286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a:t>
            </a:r>
            <a:endParaRPr lang="en-US" altLang="en-US" b="1">
              <a:latin typeface="Times New Roman" pitchFamily="18" charset="0"/>
            </a:endParaRPr>
          </a:p>
        </p:txBody>
      </p:sp>
      <p:sp>
        <p:nvSpPr>
          <p:cNvPr id="6287" name="Rectangle 15"/>
          <p:cNvSpPr>
            <a:spLocks noChangeArrowheads="1"/>
          </p:cNvSpPr>
          <p:nvPr/>
        </p:nvSpPr>
        <p:spPr bwMode="auto">
          <a:xfrm>
            <a:off x="304800" y="5410200"/>
            <a:ext cx="61356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err="1"/>
              <a:t>OR</a:t>
            </a:r>
            <a:r>
              <a:rPr lang="en-US" altLang="en-US" sz="2000" baseline="-25000" dirty="0" err="1"/>
              <a:t>crude</a:t>
            </a:r>
            <a:r>
              <a:rPr lang="en-US" altLang="en-US" sz="2000" dirty="0"/>
              <a:t> 	= 8.8 </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a:t>Each stratum is </a:t>
            </a:r>
            <a:r>
              <a:rPr lang="en-US" altLang="en-US" sz="2000" dirty="0" err="1"/>
              <a:t>unconfounded</a:t>
            </a:r>
            <a:r>
              <a:rPr lang="en-US" altLang="en-US" sz="2000" dirty="0"/>
              <a:t> with respect to smoking</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err="1"/>
              <a:t>OR</a:t>
            </a:r>
            <a:r>
              <a:rPr lang="en-US" altLang="en-US" sz="2000" baseline="-25000" dirty="0" err="1"/>
              <a:t>smokers</a:t>
            </a:r>
            <a:r>
              <a:rPr lang="en-US" altLang="en-US" sz="2000" dirty="0"/>
              <a:t> 	= 1.0 </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err="1"/>
              <a:t>OR</a:t>
            </a:r>
            <a:r>
              <a:rPr lang="en-US" altLang="en-US" sz="2000" baseline="-25000" dirty="0" err="1"/>
              <a:t>non</a:t>
            </a:r>
            <a:r>
              <a:rPr lang="en-US" altLang="en-US" sz="2000" baseline="-25000" dirty="0"/>
              <a:t>-smoker	</a:t>
            </a:r>
            <a:r>
              <a:rPr lang="en-US" altLang="en-US" sz="2000" dirty="0"/>
              <a:t>= 1.0 </a:t>
            </a:r>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676275" lvl="1" indent="-239713" defTabSz="803275" eaLnBrk="0" hangingPunct="0">
              <a:spcAft>
                <a:spcPct val="25000"/>
              </a:spcAft>
              <a:buClr>
                <a:schemeClr val="tx1"/>
              </a:buClr>
              <a:buSzPct val="100000"/>
            </a:pPr>
            <a:endParaRPr lang="en-US" altLang="en-US" sz="2000" b="1"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p:txBody>
      </p:sp>
      <p:graphicFrame>
        <p:nvGraphicFramePr>
          <p:cNvPr id="6275" name="Object 131"/>
          <p:cNvGraphicFramePr>
            <a:graphicFrameLocks/>
          </p:cNvGraphicFramePr>
          <p:nvPr/>
        </p:nvGraphicFramePr>
        <p:xfrm>
          <a:off x="3352800" y="3505200"/>
          <a:ext cx="3505200" cy="1196975"/>
        </p:xfrm>
        <a:graphic>
          <a:graphicData uri="http://schemas.openxmlformats.org/presentationml/2006/ole">
            <mc:AlternateContent xmlns:mc="http://schemas.openxmlformats.org/markup-compatibility/2006">
              <mc:Choice xmlns:v="urn:schemas-microsoft-com:vml" Requires="v">
                <p:oleObj spid="_x0000_s6371" name="Document" r:id="rId8" imgW="4194048" imgH="1356360" progId="Word.Document.8">
                  <p:embed/>
                </p:oleObj>
              </mc:Choice>
              <mc:Fallback>
                <p:oleObj name="Document" r:id="rId8" imgW="4194048" imgH="1356360" progId="Word.Document.8">
                  <p:embed/>
                  <p:pic>
                    <p:nvPicPr>
                      <p:cNvPr id="0" name="Picture 131"/>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52800" y="3505200"/>
                        <a:ext cx="3505200" cy="119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ChangeArrowheads="1"/>
          </p:cNvSpPr>
          <p:nvPr>
            <p:ph type="title"/>
          </p:nvPr>
        </p:nvSpPr>
        <p:spPr/>
        <p:txBody>
          <a:bodyPr/>
          <a:lstStyle/>
          <a:p>
            <a:r>
              <a:rPr lang="en-US" altLang="en-US" smtClean="0"/>
              <a:t>Adjusted Estimate from </a:t>
            </a:r>
            <a:br>
              <a:rPr lang="en-US" altLang="en-US" smtClean="0"/>
            </a:br>
            <a:r>
              <a:rPr lang="en-US" altLang="en-US" smtClean="0"/>
              <a:t>the Stratified Analyses</a:t>
            </a:r>
          </a:p>
        </p:txBody>
      </p:sp>
      <p:sp>
        <p:nvSpPr>
          <p:cNvPr id="103426" name="Rectangle 3"/>
          <p:cNvSpPr>
            <a:spLocks noGrp="1" noChangeArrowheads="1"/>
          </p:cNvSpPr>
          <p:nvPr>
            <p:ph type="body" idx="1"/>
          </p:nvPr>
        </p:nvSpPr>
        <p:spPr>
          <a:xfrm>
            <a:off x="228600" y="1676400"/>
            <a:ext cx="6248400" cy="6781800"/>
          </a:xfrm>
        </p:spPr>
        <p:txBody>
          <a:bodyPr/>
          <a:lstStyle/>
          <a:p>
            <a:r>
              <a:rPr lang="en-US" altLang="en-US" dirty="0" smtClean="0"/>
              <a:t>After the </a:t>
            </a:r>
            <a:r>
              <a:rPr lang="en-US" altLang="en-US" dirty="0" smtClean="0"/>
              <a:t>strata </a:t>
            </a:r>
            <a:r>
              <a:rPr lang="en-US" altLang="en-US" dirty="0" smtClean="0"/>
              <a:t>have been formed, what next?</a:t>
            </a:r>
          </a:p>
          <a:p>
            <a:r>
              <a:rPr lang="en-US" altLang="en-US" b="1" dirty="0" smtClean="0"/>
              <a:t>Process:</a:t>
            </a:r>
            <a:r>
              <a:rPr lang="en-US" altLang="en-US" dirty="0" smtClean="0"/>
              <a:t>  Summarize the </a:t>
            </a:r>
            <a:r>
              <a:rPr lang="en-US" altLang="en-US" dirty="0" err="1" smtClean="0"/>
              <a:t>unconfounded</a:t>
            </a:r>
            <a:r>
              <a:rPr lang="en-US" altLang="en-US" dirty="0" smtClean="0"/>
              <a:t> estimates from the two (or more) strata to form a single overall </a:t>
            </a:r>
            <a:r>
              <a:rPr lang="en-US" altLang="en-US" dirty="0" err="1" smtClean="0"/>
              <a:t>unconfounded</a:t>
            </a:r>
            <a:r>
              <a:rPr lang="en-US" altLang="en-US" dirty="0" smtClean="0"/>
              <a:t>  “adjusted” estimate  </a:t>
            </a:r>
          </a:p>
          <a:p>
            <a:pPr lvl="1"/>
            <a:r>
              <a:rPr lang="en-US" altLang="en-US" dirty="0" smtClean="0"/>
              <a:t>e.g., for matches-lung cancer example, summarize the odds ratios from the smoking stratum and non-smoking stratum into one odds ratio</a:t>
            </a:r>
          </a:p>
          <a:p>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0" name="Rectangle 2"/>
          <p:cNvSpPr>
            <a:spLocks noGrp="1" noChangeArrowheads="1"/>
          </p:cNvSpPr>
          <p:nvPr>
            <p:ph type="title"/>
          </p:nvPr>
        </p:nvSpPr>
        <p:spPr/>
        <p:txBody>
          <a:bodyPr/>
          <a:lstStyle/>
          <a:p>
            <a:r>
              <a:rPr lang="en-US" altLang="en-US" smtClean="0"/>
              <a:t>Smoking,  Matches, and Lung Cancer</a:t>
            </a:r>
          </a:p>
        </p:txBody>
      </p:sp>
      <p:graphicFrame>
        <p:nvGraphicFramePr>
          <p:cNvPr id="7297" name="Object 129"/>
          <p:cNvGraphicFramePr>
            <a:graphicFrameLocks/>
          </p:cNvGraphicFramePr>
          <p:nvPr/>
        </p:nvGraphicFramePr>
        <p:xfrm>
          <a:off x="685800" y="1828800"/>
          <a:ext cx="4378325" cy="1751013"/>
        </p:xfrm>
        <a:graphic>
          <a:graphicData uri="http://schemas.openxmlformats.org/presentationml/2006/ole">
            <mc:AlternateContent xmlns:mc="http://schemas.openxmlformats.org/markup-compatibility/2006">
              <mc:Choice xmlns:v="urn:schemas-microsoft-com:vml" Requires="v">
                <p:oleObj spid="_x0000_s7390" name="Document" r:id="rId4" imgW="4462272" imgH="1781556" progId="Word.Document.8">
                  <p:embed/>
                </p:oleObj>
              </mc:Choice>
              <mc:Fallback>
                <p:oleObj name="Document" r:id="rId4" imgW="4462272" imgH="1781556" progId="Word.Document.8">
                  <p:embed/>
                  <p:pic>
                    <p:nvPicPr>
                      <p:cNvPr id="0" name="Picture 12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828800"/>
                        <a:ext cx="4378325" cy="175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98" name="Object 130"/>
          <p:cNvGraphicFramePr>
            <a:graphicFrameLocks/>
          </p:cNvGraphicFramePr>
          <p:nvPr/>
        </p:nvGraphicFramePr>
        <p:xfrm>
          <a:off x="0" y="3505200"/>
          <a:ext cx="3717925" cy="1196975"/>
        </p:xfrm>
        <a:graphic>
          <a:graphicData uri="http://schemas.openxmlformats.org/presentationml/2006/ole">
            <mc:AlternateContent xmlns:mc="http://schemas.openxmlformats.org/markup-compatibility/2006">
              <mc:Choice xmlns:v="urn:schemas-microsoft-com:vml" Requires="v">
                <p:oleObj spid="_x0000_s7391" name="Document" r:id="rId6" imgW="4194048" imgH="1356360" progId="Word.Document.8">
                  <p:embed/>
                </p:oleObj>
              </mc:Choice>
              <mc:Fallback>
                <p:oleObj name="Document" r:id="rId6" imgW="4194048" imgH="1356360" progId="Word.Document.8">
                  <p:embed/>
                  <p:pic>
                    <p:nvPicPr>
                      <p:cNvPr id="0" name="Picture 13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3505200"/>
                        <a:ext cx="3717925" cy="119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301"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7302"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7303"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7304"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7305"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7306" name="Text Box 10"/>
          <p:cNvSpPr txBox="1">
            <a:spLocks noChangeArrowheads="1"/>
          </p:cNvSpPr>
          <p:nvPr/>
        </p:nvSpPr>
        <p:spPr bwMode="auto">
          <a:xfrm>
            <a:off x="41148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Non-Smokers</a:t>
            </a:r>
          </a:p>
        </p:txBody>
      </p:sp>
      <p:sp>
        <p:nvSpPr>
          <p:cNvPr id="7307" name="Text Box 11"/>
          <p:cNvSpPr txBox="1">
            <a:spLocks noChangeArrowheads="1"/>
          </p:cNvSpPr>
          <p:nvPr/>
        </p:nvSpPr>
        <p:spPr bwMode="auto">
          <a:xfrm>
            <a:off x="17526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Smokers</a:t>
            </a:r>
          </a:p>
        </p:txBody>
      </p:sp>
      <p:sp>
        <p:nvSpPr>
          <p:cNvPr id="7308" name="Text Box 12"/>
          <p:cNvSpPr txBox="1">
            <a:spLocks noChangeArrowheads="1"/>
          </p:cNvSpPr>
          <p:nvPr/>
        </p:nvSpPr>
        <p:spPr bwMode="auto">
          <a:xfrm>
            <a:off x="5181600" y="2590800"/>
            <a:ext cx="990600" cy="304800"/>
          </a:xfrm>
          <a:prstGeom prst="rect">
            <a:avLst/>
          </a:prstGeom>
          <a:noFill/>
          <a:ln w="9525">
            <a:noFill/>
            <a:miter lim="800000"/>
            <a:headEnd/>
            <a:tailEnd/>
          </a:ln>
        </p:spPr>
        <p:txBody>
          <a:bodyPr>
            <a:spAutoFit/>
          </a:bodyPr>
          <a:lstStyle/>
          <a:p>
            <a:pPr algn="ctr" eaLnBrk="0" hangingPunct="0">
              <a:spcBef>
                <a:spcPct val="50000"/>
              </a:spcBef>
            </a:pPr>
            <a:r>
              <a:rPr lang="en-US" altLang="en-US" b="1" dirty="0">
                <a:latin typeface="Times New Roman" pitchFamily="18" charset="0"/>
              </a:rPr>
              <a:t>OR </a:t>
            </a:r>
            <a:r>
              <a:rPr lang="en-US" altLang="en-US" sz="2000" b="1" baseline="-25000" dirty="0">
                <a:latin typeface="Times New Roman" pitchFamily="18" charset="0"/>
              </a:rPr>
              <a:t>crude</a:t>
            </a:r>
          </a:p>
        </p:txBody>
      </p:sp>
      <p:sp>
        <p:nvSpPr>
          <p:cNvPr id="7309" name="Text Box 13"/>
          <p:cNvSpPr txBox="1">
            <a:spLocks noChangeArrowheads="1"/>
          </p:cNvSpPr>
          <p:nvPr/>
        </p:nvSpPr>
        <p:spPr bwMode="auto">
          <a:xfrm>
            <a:off x="990600" y="4648200"/>
            <a:ext cx="2286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a:t>
            </a:r>
            <a:endParaRPr lang="en-US" altLang="en-US" b="1">
              <a:latin typeface="Times New Roman" pitchFamily="18" charset="0"/>
            </a:endParaRPr>
          </a:p>
        </p:txBody>
      </p:sp>
      <p:sp>
        <p:nvSpPr>
          <p:cNvPr id="7310" name="Text Box 14"/>
          <p:cNvSpPr txBox="1">
            <a:spLocks noChangeArrowheads="1"/>
          </p:cNvSpPr>
          <p:nvPr/>
        </p:nvSpPr>
        <p:spPr bwMode="auto">
          <a:xfrm>
            <a:off x="4191000" y="4648200"/>
            <a:ext cx="2286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a:t>
            </a:r>
            <a:endParaRPr lang="en-US" altLang="en-US" b="1">
              <a:latin typeface="Times New Roman" pitchFamily="18" charset="0"/>
            </a:endParaRPr>
          </a:p>
        </p:txBody>
      </p:sp>
      <p:sp>
        <p:nvSpPr>
          <p:cNvPr id="7311" name="Rectangle 15"/>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crude</a:t>
            </a:r>
            <a:r>
              <a:rPr lang="en-US" altLang="en-US" sz="2000"/>
              <a:t> 	= 8.8 </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smokers</a:t>
            </a:r>
            <a:r>
              <a:rPr lang="en-US" altLang="en-US" sz="2000"/>
              <a:t> 	= 1.0 </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non-smoker	</a:t>
            </a:r>
            <a:r>
              <a:rPr lang="en-US" altLang="en-US" sz="2000"/>
              <a:t>= 1.0 </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adjusted</a:t>
            </a:r>
            <a:r>
              <a:rPr lang="en-US" altLang="en-US" sz="2000"/>
              <a:t> 	= 1.0 </a:t>
            </a:r>
          </a:p>
        </p:txBody>
      </p:sp>
      <p:graphicFrame>
        <p:nvGraphicFramePr>
          <p:cNvPr id="7299" name="Object 131"/>
          <p:cNvGraphicFramePr>
            <a:graphicFrameLocks/>
          </p:cNvGraphicFramePr>
          <p:nvPr/>
        </p:nvGraphicFramePr>
        <p:xfrm>
          <a:off x="3352800" y="3505200"/>
          <a:ext cx="3505200" cy="1196975"/>
        </p:xfrm>
        <a:graphic>
          <a:graphicData uri="http://schemas.openxmlformats.org/presentationml/2006/ole">
            <mc:AlternateContent xmlns:mc="http://schemas.openxmlformats.org/markup-compatibility/2006">
              <mc:Choice xmlns:v="urn:schemas-microsoft-com:vml" Requires="v">
                <p:oleObj spid="_x0000_s7392" name="Document" r:id="rId8" imgW="4194048" imgH="1356360" progId="Word.Document.8">
                  <p:embed/>
                </p:oleObj>
              </mc:Choice>
              <mc:Fallback>
                <p:oleObj name="Document" r:id="rId8" imgW="4194048" imgH="1356360" progId="Word.Document.8">
                  <p:embed/>
                  <p:pic>
                    <p:nvPicPr>
                      <p:cNvPr id="0" name="Picture 131"/>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52800" y="3505200"/>
                        <a:ext cx="3505200" cy="119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35" name="Rectangle 2"/>
          <p:cNvSpPr>
            <a:spLocks noGrp="1" noChangeArrowheads="1"/>
          </p:cNvSpPr>
          <p:nvPr>
            <p:ph type="title"/>
          </p:nvPr>
        </p:nvSpPr>
        <p:spPr/>
        <p:txBody>
          <a:bodyPr/>
          <a:lstStyle/>
          <a:p>
            <a:r>
              <a:rPr lang="en-US" altLang="en-US" smtClean="0"/>
              <a:t>Smoking, Caffeine Use</a:t>
            </a:r>
            <a:br>
              <a:rPr lang="en-US" altLang="en-US" smtClean="0"/>
            </a:br>
            <a:r>
              <a:rPr lang="en-US" altLang="en-US" smtClean="0"/>
              <a:t> and Delayed Conception</a:t>
            </a:r>
          </a:p>
        </p:txBody>
      </p:sp>
      <p:graphicFrame>
        <p:nvGraphicFramePr>
          <p:cNvPr id="8332" name="Object 140"/>
          <p:cNvGraphicFramePr>
            <a:graphicFrameLocks/>
          </p:cNvGraphicFramePr>
          <p:nvPr/>
        </p:nvGraphicFramePr>
        <p:xfrm>
          <a:off x="677863" y="1824038"/>
          <a:ext cx="4359275" cy="1711325"/>
        </p:xfrm>
        <a:graphic>
          <a:graphicData uri="http://schemas.openxmlformats.org/presentationml/2006/ole">
            <mc:AlternateContent xmlns:mc="http://schemas.openxmlformats.org/markup-compatibility/2006">
              <mc:Choice xmlns:v="urn:schemas-microsoft-com:vml" Requires="v">
                <p:oleObj spid="_x0000_s8428" name="Document" r:id="rId4" imgW="4367784" imgH="1716024" progId="Word.Document.8">
                  <p:embed/>
                </p:oleObj>
              </mc:Choice>
              <mc:Fallback>
                <p:oleObj name="Document" r:id="rId4" imgW="4367784" imgH="1716024" progId="Word.Document.8">
                  <p:embed/>
                  <p:pic>
                    <p:nvPicPr>
                      <p:cNvPr id="0" name="Picture 14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8240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33" name="Object 141"/>
          <p:cNvGraphicFramePr>
            <a:graphicFrameLocks/>
          </p:cNvGraphicFramePr>
          <p:nvPr/>
        </p:nvGraphicFramePr>
        <p:xfrm>
          <a:off x="3200400" y="3505200"/>
          <a:ext cx="3470275" cy="1323975"/>
        </p:xfrm>
        <a:graphic>
          <a:graphicData uri="http://schemas.openxmlformats.org/presentationml/2006/ole">
            <mc:AlternateContent xmlns:mc="http://schemas.openxmlformats.org/markup-compatibility/2006">
              <mc:Choice xmlns:v="urn:schemas-microsoft-com:vml" Requires="v">
                <p:oleObj spid="_x0000_s8429" name="Document" r:id="rId6" imgW="3511296" imgH="1350264" progId="Word.Document.8">
                  <p:embed/>
                </p:oleObj>
              </mc:Choice>
              <mc:Fallback>
                <p:oleObj name="Document" r:id="rId6" imgW="3511296" imgH="1350264" progId="Word.Document.8">
                  <p:embed/>
                  <p:pic>
                    <p:nvPicPr>
                      <p:cNvPr id="0" name="Picture 141"/>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505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336"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8337"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8338"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8339"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8340"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8341" name="Text Box 10"/>
          <p:cNvSpPr txBox="1">
            <a:spLocks noChangeArrowheads="1"/>
          </p:cNvSpPr>
          <p:nvPr/>
        </p:nvSpPr>
        <p:spPr bwMode="auto">
          <a:xfrm>
            <a:off x="41148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No Caffeine Use</a:t>
            </a:r>
          </a:p>
        </p:txBody>
      </p:sp>
      <p:sp>
        <p:nvSpPr>
          <p:cNvPr id="8342" name="Text Box 11"/>
          <p:cNvSpPr txBox="1">
            <a:spLocks noChangeArrowheads="1"/>
          </p:cNvSpPr>
          <p:nvPr/>
        </p:nvSpPr>
        <p:spPr bwMode="auto">
          <a:xfrm>
            <a:off x="17526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Heavy Caffeine Use</a:t>
            </a:r>
          </a:p>
        </p:txBody>
      </p:sp>
      <p:sp>
        <p:nvSpPr>
          <p:cNvPr id="8343" name="Text Box 12"/>
          <p:cNvSpPr txBox="1">
            <a:spLocks noChangeArrowheads="1"/>
          </p:cNvSpPr>
          <p:nvPr/>
        </p:nvSpPr>
        <p:spPr bwMode="auto">
          <a:xfrm>
            <a:off x="5029200" y="22860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PR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1.7</a:t>
            </a:r>
            <a:endParaRPr lang="en-US" altLang="en-US" sz="2000" b="1">
              <a:latin typeface="Times New Roman" pitchFamily="18" charset="0"/>
            </a:endParaRPr>
          </a:p>
        </p:txBody>
      </p:sp>
      <p:sp>
        <p:nvSpPr>
          <p:cNvPr id="8344" name="Text Box 13"/>
          <p:cNvSpPr txBox="1">
            <a:spLocks noChangeArrowheads="1"/>
          </p:cNvSpPr>
          <p:nvPr/>
        </p:nvSpPr>
        <p:spPr bwMode="auto">
          <a:xfrm>
            <a:off x="350520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2.4</a:t>
            </a:r>
          </a:p>
        </p:txBody>
      </p:sp>
      <p:sp>
        <p:nvSpPr>
          <p:cNvPr id="8345"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8334" name="Object 142"/>
          <p:cNvGraphicFramePr>
            <a:graphicFrameLocks/>
          </p:cNvGraphicFramePr>
          <p:nvPr/>
        </p:nvGraphicFramePr>
        <p:xfrm>
          <a:off x="0" y="3505200"/>
          <a:ext cx="3276600" cy="1339850"/>
        </p:xfrm>
        <a:graphic>
          <a:graphicData uri="http://schemas.openxmlformats.org/presentationml/2006/ole">
            <mc:AlternateContent xmlns:mc="http://schemas.openxmlformats.org/markup-compatibility/2006">
              <mc:Choice xmlns:v="urn:schemas-microsoft-com:vml" Requires="v">
                <p:oleObj spid="_x0000_s8430" name="Document" r:id="rId8" imgW="3267456" imgH="1350264" progId="Word.Document.8">
                  <p:embed/>
                </p:oleObj>
              </mc:Choice>
              <mc:Fallback>
                <p:oleObj name="Document" r:id="rId8" imgW="3267456" imgH="1350264" progId="Word.Document.8">
                  <p:embed/>
                  <p:pic>
                    <p:nvPicPr>
                      <p:cNvPr id="0" name="Picture 142"/>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5052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346" name="Text Box 16"/>
          <p:cNvSpPr txBox="1">
            <a:spLocks noChangeArrowheads="1"/>
          </p:cNvSpPr>
          <p:nvPr/>
        </p:nvSpPr>
        <p:spPr bwMode="auto">
          <a:xfrm>
            <a:off x="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caffeine use </a:t>
            </a:r>
            <a:r>
              <a:rPr lang="en-US" altLang="en-US" sz="2000" b="1">
                <a:latin typeface="Times New Roman" pitchFamily="18" charset="0"/>
              </a:rPr>
              <a:t>= 0.7</a:t>
            </a:r>
          </a:p>
        </p:txBody>
      </p:sp>
      <p:sp>
        <p:nvSpPr>
          <p:cNvPr id="8347" name="Text Box 19"/>
          <p:cNvSpPr txBox="1">
            <a:spLocks noChangeArrowheads="1"/>
          </p:cNvSpPr>
          <p:nvPr/>
        </p:nvSpPr>
        <p:spPr bwMode="auto">
          <a:xfrm>
            <a:off x="304800" y="228600"/>
            <a:ext cx="3886200" cy="31115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b="1">
                <a:solidFill>
                  <a:srgbClr val="000000"/>
                </a:solidFill>
              </a:rPr>
              <a:t>Stanton and Gray.  </a:t>
            </a:r>
            <a:r>
              <a:rPr lang="en-US" altLang="en-US" b="1" i="1">
                <a:solidFill>
                  <a:srgbClr val="000000"/>
                </a:solidFill>
              </a:rPr>
              <a:t>AJE</a:t>
            </a:r>
            <a:r>
              <a:rPr lang="en-US" altLang="en-US" b="1">
                <a:solidFill>
                  <a:srgbClr val="000000"/>
                </a:solidFill>
              </a:rPr>
              <a:t> 1995</a:t>
            </a:r>
          </a:p>
        </p:txBody>
      </p:sp>
      <p:sp>
        <p:nvSpPr>
          <p:cNvPr id="8348" name="Text Box 20"/>
          <p:cNvSpPr txBox="1">
            <a:spLocks noChangeArrowheads="1"/>
          </p:cNvSpPr>
          <p:nvPr/>
        </p:nvSpPr>
        <p:spPr bwMode="auto">
          <a:xfrm>
            <a:off x="4343400" y="1462088"/>
            <a:ext cx="2438400" cy="369887"/>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PR </a:t>
            </a:r>
            <a:r>
              <a:rPr lang="en-US" altLang="en-US" sz="1800" b="1" baseline="-25000">
                <a:latin typeface="Times New Roman" pitchFamily="18" charset="0"/>
              </a:rPr>
              <a:t> </a:t>
            </a:r>
            <a:r>
              <a:rPr lang="en-US" altLang="en-US" sz="1800" b="1">
                <a:latin typeface="Times New Roman" pitchFamily="18" charset="0"/>
              </a:rPr>
              <a:t>= prevalence ratio</a:t>
            </a:r>
            <a:endParaRPr lang="en-US" altLang="en-US" sz="2000" b="1">
              <a:latin typeface="Times New Roman" pitchFamily="18" charset="0"/>
            </a:endParaRPr>
          </a:p>
        </p:txBody>
      </p:sp>
      <p:sp>
        <p:nvSpPr>
          <p:cNvPr id="8349" name="TextBox 1"/>
          <p:cNvSpPr txBox="1">
            <a:spLocks noChangeArrowheads="1"/>
          </p:cNvSpPr>
          <p:nvPr/>
        </p:nvSpPr>
        <p:spPr bwMode="auto">
          <a:xfrm>
            <a:off x="304800" y="5867400"/>
            <a:ext cx="5257800" cy="708025"/>
          </a:xfrm>
          <a:prstGeom prst="rect">
            <a:avLst/>
          </a:prstGeom>
          <a:noFill/>
          <a:ln w="9525">
            <a:noFill/>
            <a:miter lim="800000"/>
            <a:headEnd/>
            <a:tailEnd/>
          </a:ln>
        </p:spPr>
        <p:txBody>
          <a:bodyPr>
            <a:spAutoFit/>
          </a:bodyPr>
          <a:lstStyle/>
          <a:p>
            <a:pPr eaLnBrk="0" hangingPunct="0">
              <a:spcBef>
                <a:spcPct val="50000"/>
              </a:spcBef>
            </a:pPr>
            <a:r>
              <a:rPr lang="en-US" sz="2000"/>
              <a:t>Cross-sectional study of reproductive age women who had been trying to conceive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58" name="Rectangle 2"/>
          <p:cNvSpPr>
            <a:spLocks noGrp="1" noChangeArrowheads="1"/>
          </p:cNvSpPr>
          <p:nvPr>
            <p:ph type="title"/>
          </p:nvPr>
        </p:nvSpPr>
        <p:spPr/>
        <p:txBody>
          <a:bodyPr/>
          <a:lstStyle/>
          <a:p>
            <a:r>
              <a:rPr lang="en-US" altLang="en-US" smtClean="0"/>
              <a:t>Smoking, Caffeine Use</a:t>
            </a:r>
            <a:br>
              <a:rPr lang="en-US" altLang="en-US" smtClean="0"/>
            </a:br>
            <a:r>
              <a:rPr lang="en-US" altLang="en-US" smtClean="0"/>
              <a:t> and Delayed Conception</a:t>
            </a:r>
          </a:p>
        </p:txBody>
      </p:sp>
      <p:graphicFrame>
        <p:nvGraphicFramePr>
          <p:cNvPr id="9355" name="Object 139"/>
          <p:cNvGraphicFramePr>
            <a:graphicFrameLocks/>
          </p:cNvGraphicFramePr>
          <p:nvPr/>
        </p:nvGraphicFramePr>
        <p:xfrm>
          <a:off x="677863" y="1824038"/>
          <a:ext cx="4359275" cy="1711325"/>
        </p:xfrm>
        <a:graphic>
          <a:graphicData uri="http://schemas.openxmlformats.org/presentationml/2006/ole">
            <mc:AlternateContent xmlns:mc="http://schemas.openxmlformats.org/markup-compatibility/2006">
              <mc:Choice xmlns:v="urn:schemas-microsoft-com:vml" Requires="v">
                <p:oleObj spid="_x0000_s9448" name="Document" r:id="rId4" imgW="4367784" imgH="1716024" progId="Word.Document.8">
                  <p:embed/>
                </p:oleObj>
              </mc:Choice>
              <mc:Fallback>
                <p:oleObj name="Document" r:id="rId4" imgW="4367784" imgH="1716024" progId="Word.Document.8">
                  <p:embed/>
                  <p:pic>
                    <p:nvPicPr>
                      <p:cNvPr id="0" name="Picture 13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8240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356" name="Object 140"/>
          <p:cNvGraphicFramePr>
            <a:graphicFrameLocks/>
          </p:cNvGraphicFramePr>
          <p:nvPr/>
        </p:nvGraphicFramePr>
        <p:xfrm>
          <a:off x="3200400" y="3505200"/>
          <a:ext cx="3470275" cy="1323975"/>
        </p:xfrm>
        <a:graphic>
          <a:graphicData uri="http://schemas.openxmlformats.org/presentationml/2006/ole">
            <mc:AlternateContent xmlns:mc="http://schemas.openxmlformats.org/markup-compatibility/2006">
              <mc:Choice xmlns:v="urn:schemas-microsoft-com:vml" Requires="v">
                <p:oleObj spid="_x0000_s9449" name="Document" r:id="rId6" imgW="3511296" imgH="1350264" progId="Word.Document.8">
                  <p:embed/>
                </p:oleObj>
              </mc:Choice>
              <mc:Fallback>
                <p:oleObj name="Document" r:id="rId6" imgW="3511296" imgH="1350264" progId="Word.Document.8">
                  <p:embed/>
                  <p:pic>
                    <p:nvPicPr>
                      <p:cNvPr id="0" name="Picture 14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505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359"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9360"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9361"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9362"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9363"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9364" name="Text Box 10"/>
          <p:cNvSpPr txBox="1">
            <a:spLocks noChangeArrowheads="1"/>
          </p:cNvSpPr>
          <p:nvPr/>
        </p:nvSpPr>
        <p:spPr bwMode="auto">
          <a:xfrm>
            <a:off x="41148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No Caffeine Use</a:t>
            </a:r>
          </a:p>
        </p:txBody>
      </p:sp>
      <p:sp>
        <p:nvSpPr>
          <p:cNvPr id="9365" name="Text Box 11"/>
          <p:cNvSpPr txBox="1">
            <a:spLocks noChangeArrowheads="1"/>
          </p:cNvSpPr>
          <p:nvPr/>
        </p:nvSpPr>
        <p:spPr bwMode="auto">
          <a:xfrm>
            <a:off x="17526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Heavy Caffeine Use</a:t>
            </a:r>
          </a:p>
        </p:txBody>
      </p:sp>
      <p:sp>
        <p:nvSpPr>
          <p:cNvPr id="9366" name="Text Box 12"/>
          <p:cNvSpPr txBox="1">
            <a:spLocks noChangeArrowheads="1"/>
          </p:cNvSpPr>
          <p:nvPr/>
        </p:nvSpPr>
        <p:spPr bwMode="auto">
          <a:xfrm>
            <a:off x="5029200" y="22860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PR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1.7</a:t>
            </a:r>
            <a:endParaRPr lang="en-US" altLang="en-US" sz="2000" b="1">
              <a:latin typeface="Times New Roman" pitchFamily="18" charset="0"/>
            </a:endParaRPr>
          </a:p>
        </p:txBody>
      </p:sp>
      <p:sp>
        <p:nvSpPr>
          <p:cNvPr id="9367" name="Text Box 13"/>
          <p:cNvSpPr txBox="1">
            <a:spLocks noChangeArrowheads="1"/>
          </p:cNvSpPr>
          <p:nvPr/>
        </p:nvSpPr>
        <p:spPr bwMode="auto">
          <a:xfrm>
            <a:off x="350520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2.4</a:t>
            </a:r>
          </a:p>
        </p:txBody>
      </p:sp>
      <p:sp>
        <p:nvSpPr>
          <p:cNvPr id="9368"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9357" name="Object 141"/>
          <p:cNvGraphicFramePr>
            <a:graphicFrameLocks/>
          </p:cNvGraphicFramePr>
          <p:nvPr/>
        </p:nvGraphicFramePr>
        <p:xfrm>
          <a:off x="0" y="3505200"/>
          <a:ext cx="3276600" cy="1339850"/>
        </p:xfrm>
        <a:graphic>
          <a:graphicData uri="http://schemas.openxmlformats.org/presentationml/2006/ole">
            <mc:AlternateContent xmlns:mc="http://schemas.openxmlformats.org/markup-compatibility/2006">
              <mc:Choice xmlns:v="urn:schemas-microsoft-com:vml" Requires="v">
                <p:oleObj spid="_x0000_s9450" name="Document" r:id="rId8" imgW="3267456" imgH="1350264" progId="Word.Document.8">
                  <p:embed/>
                </p:oleObj>
              </mc:Choice>
              <mc:Fallback>
                <p:oleObj name="Document" r:id="rId8" imgW="3267456" imgH="1350264" progId="Word.Document.8">
                  <p:embed/>
                  <p:pic>
                    <p:nvPicPr>
                      <p:cNvPr id="0" name="Picture 141"/>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5052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369" name="Text Box 16"/>
          <p:cNvSpPr txBox="1">
            <a:spLocks noChangeArrowheads="1"/>
          </p:cNvSpPr>
          <p:nvPr/>
        </p:nvSpPr>
        <p:spPr bwMode="auto">
          <a:xfrm>
            <a:off x="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caffeine use </a:t>
            </a:r>
            <a:r>
              <a:rPr lang="en-US" altLang="en-US" sz="2000" b="1">
                <a:latin typeface="Times New Roman" pitchFamily="18" charset="0"/>
              </a:rPr>
              <a:t>= 0.7</a:t>
            </a:r>
          </a:p>
        </p:txBody>
      </p:sp>
      <p:sp>
        <p:nvSpPr>
          <p:cNvPr id="9370" name="Text Box 17"/>
          <p:cNvSpPr txBox="1">
            <a:spLocks noChangeArrowheads="1"/>
          </p:cNvSpPr>
          <p:nvPr/>
        </p:nvSpPr>
        <p:spPr bwMode="auto">
          <a:xfrm>
            <a:off x="381000" y="5572125"/>
            <a:ext cx="6553200" cy="83820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400" b="1">
                <a:solidFill>
                  <a:srgbClr val="000000"/>
                </a:solidFill>
              </a:rPr>
              <a:t>What is the unconfounded “adjusted” estimate of the prevalence ratio?</a:t>
            </a:r>
          </a:p>
        </p:txBody>
      </p:sp>
      <p:sp>
        <p:nvSpPr>
          <p:cNvPr id="9371" name="Text Box 18"/>
          <p:cNvSpPr txBox="1">
            <a:spLocks noChangeArrowheads="1"/>
          </p:cNvSpPr>
          <p:nvPr/>
        </p:nvSpPr>
        <p:spPr bwMode="auto">
          <a:xfrm>
            <a:off x="381000" y="228600"/>
            <a:ext cx="3886200" cy="31115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b="1">
                <a:solidFill>
                  <a:srgbClr val="000000"/>
                </a:solidFill>
              </a:rPr>
              <a:t>Stanton and Gray.  </a:t>
            </a:r>
            <a:r>
              <a:rPr lang="en-US" altLang="en-US" b="1" i="1">
                <a:solidFill>
                  <a:srgbClr val="000000"/>
                </a:solidFill>
              </a:rPr>
              <a:t>AJE</a:t>
            </a:r>
            <a:r>
              <a:rPr lang="en-US" altLang="en-US" b="1">
                <a:solidFill>
                  <a:srgbClr val="000000"/>
                </a:solidFill>
              </a:rPr>
              <a:t> 1995</a:t>
            </a:r>
          </a:p>
        </p:txBody>
      </p:sp>
      <p:sp>
        <p:nvSpPr>
          <p:cNvPr id="9372" name="Text Box 5"/>
          <p:cNvSpPr txBox="1">
            <a:spLocks noChangeArrowheads="1"/>
          </p:cNvSpPr>
          <p:nvPr/>
        </p:nvSpPr>
        <p:spPr bwMode="auto">
          <a:xfrm rot="-2695870">
            <a:off x="-692150" y="7610475"/>
            <a:ext cx="3603625"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Prevalence ratio = 0.9  </a:t>
            </a:r>
            <a:r>
              <a:rPr lang="en-US" altLang="en-US" sz="1600"/>
              <a:t> - A</a:t>
            </a:r>
          </a:p>
        </p:txBody>
      </p:sp>
      <p:sp>
        <p:nvSpPr>
          <p:cNvPr id="9373" name="Text Box 9"/>
          <p:cNvSpPr txBox="1">
            <a:spLocks noChangeArrowheads="1"/>
          </p:cNvSpPr>
          <p:nvPr/>
        </p:nvSpPr>
        <p:spPr bwMode="auto">
          <a:xfrm rot="-2695870">
            <a:off x="1163638" y="7737475"/>
            <a:ext cx="3941762"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 Prevalence Ratio = 2.0  </a:t>
            </a:r>
            <a:r>
              <a:rPr lang="en-US" altLang="en-US" sz="1800"/>
              <a:t> - C</a:t>
            </a:r>
          </a:p>
        </p:txBody>
      </p:sp>
      <p:sp>
        <p:nvSpPr>
          <p:cNvPr id="9374" name="Text Box 10"/>
          <p:cNvSpPr txBox="1">
            <a:spLocks noChangeArrowheads="1"/>
          </p:cNvSpPr>
          <p:nvPr/>
        </p:nvSpPr>
        <p:spPr bwMode="auto">
          <a:xfrm rot="-2695870">
            <a:off x="741363" y="7473950"/>
            <a:ext cx="3187700" cy="400050"/>
          </a:xfrm>
          <a:prstGeom prst="rect">
            <a:avLst/>
          </a:prstGeom>
          <a:noFill/>
          <a:ln w="9525">
            <a:noFill/>
            <a:miter lim="800000"/>
            <a:headEnd/>
            <a:tailEnd/>
          </a:ln>
        </p:spPr>
        <p:txBody>
          <a:bodyPr>
            <a:spAutoFit/>
          </a:bodyPr>
          <a:lstStyle/>
          <a:p>
            <a:pPr algn="r" eaLnBrk="0" hangingPunct="0">
              <a:spcBef>
                <a:spcPct val="50000"/>
              </a:spcBef>
            </a:pPr>
            <a:r>
              <a:rPr lang="en-US" altLang="en-US" sz="1900"/>
              <a:t>Prevalence Ratio </a:t>
            </a:r>
            <a:r>
              <a:rPr lang="en-US" altLang="en-US" sz="2000"/>
              <a:t>= 1.1</a:t>
            </a:r>
            <a:r>
              <a:rPr lang="en-US" altLang="en-US" sz="1800"/>
              <a:t>   - B</a:t>
            </a:r>
            <a:endParaRPr lang="en-US" altLang="en-US" sz="1800" b="1"/>
          </a:p>
        </p:txBody>
      </p:sp>
      <p:sp>
        <p:nvSpPr>
          <p:cNvPr id="9375" name="Text Box 7"/>
          <p:cNvSpPr txBox="1">
            <a:spLocks noChangeArrowheads="1"/>
          </p:cNvSpPr>
          <p:nvPr/>
        </p:nvSpPr>
        <p:spPr bwMode="auto">
          <a:xfrm rot="-2695870">
            <a:off x="2465388" y="7669213"/>
            <a:ext cx="3751262"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Some other better answer</a:t>
            </a:r>
            <a:r>
              <a:rPr lang="en-US" altLang="en-US" sz="1800"/>
              <a:t> - D</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55" name="Rectangle 2"/>
          <p:cNvSpPr>
            <a:spLocks noGrp="1" noChangeArrowheads="1"/>
          </p:cNvSpPr>
          <p:nvPr>
            <p:ph type="title"/>
          </p:nvPr>
        </p:nvSpPr>
        <p:spPr/>
        <p:txBody>
          <a:bodyPr/>
          <a:lstStyle/>
          <a:p>
            <a:r>
              <a:rPr lang="en-US" altLang="en-US" smtClean="0"/>
              <a:t>Smoking, Caffeine Use</a:t>
            </a:r>
            <a:br>
              <a:rPr lang="en-US" altLang="en-US" smtClean="0"/>
            </a:br>
            <a:r>
              <a:rPr lang="en-US" altLang="en-US" smtClean="0"/>
              <a:t> and Delayed Conception</a:t>
            </a:r>
          </a:p>
        </p:txBody>
      </p:sp>
      <p:graphicFrame>
        <p:nvGraphicFramePr>
          <p:cNvPr id="29752" name="Object 56"/>
          <p:cNvGraphicFramePr>
            <a:graphicFrameLocks/>
          </p:cNvGraphicFramePr>
          <p:nvPr/>
        </p:nvGraphicFramePr>
        <p:xfrm>
          <a:off x="677863" y="1824038"/>
          <a:ext cx="4359275" cy="1711325"/>
        </p:xfrm>
        <a:graphic>
          <a:graphicData uri="http://schemas.openxmlformats.org/presentationml/2006/ole">
            <mc:AlternateContent xmlns:mc="http://schemas.openxmlformats.org/markup-compatibility/2006">
              <mc:Choice xmlns:v="urn:schemas-microsoft-com:vml" Requires="v">
                <p:oleObj spid="_x0000_s29845" name="Document" r:id="rId4" imgW="4367784" imgH="1716024" progId="Word.Document.8">
                  <p:embed/>
                </p:oleObj>
              </mc:Choice>
              <mc:Fallback>
                <p:oleObj name="Document" r:id="rId4" imgW="4367784" imgH="1716024" progId="Word.Document.8">
                  <p:embed/>
                  <p:pic>
                    <p:nvPicPr>
                      <p:cNvPr id="0" name="Picture 5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8240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53" name="Object 57"/>
          <p:cNvGraphicFramePr>
            <a:graphicFrameLocks/>
          </p:cNvGraphicFramePr>
          <p:nvPr/>
        </p:nvGraphicFramePr>
        <p:xfrm>
          <a:off x="3200400" y="3505200"/>
          <a:ext cx="3470275" cy="1323975"/>
        </p:xfrm>
        <a:graphic>
          <a:graphicData uri="http://schemas.openxmlformats.org/presentationml/2006/ole">
            <mc:AlternateContent xmlns:mc="http://schemas.openxmlformats.org/markup-compatibility/2006">
              <mc:Choice xmlns:v="urn:schemas-microsoft-com:vml" Requires="v">
                <p:oleObj spid="_x0000_s29846" name="Document" r:id="rId6" imgW="3511296" imgH="1350264" progId="Word.Document.8">
                  <p:embed/>
                </p:oleObj>
              </mc:Choice>
              <mc:Fallback>
                <p:oleObj name="Document" r:id="rId6" imgW="3511296" imgH="1350264" progId="Word.Document.8">
                  <p:embed/>
                  <p:pic>
                    <p:nvPicPr>
                      <p:cNvPr id="0" name="Picture 5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505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756"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29757"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29758"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29759"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29760"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29761" name="Text Box 10"/>
          <p:cNvSpPr txBox="1">
            <a:spLocks noChangeArrowheads="1"/>
          </p:cNvSpPr>
          <p:nvPr/>
        </p:nvSpPr>
        <p:spPr bwMode="auto">
          <a:xfrm>
            <a:off x="41148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No Caffeine Use</a:t>
            </a:r>
          </a:p>
        </p:txBody>
      </p:sp>
      <p:sp>
        <p:nvSpPr>
          <p:cNvPr id="29762" name="Text Box 11"/>
          <p:cNvSpPr txBox="1">
            <a:spLocks noChangeArrowheads="1"/>
          </p:cNvSpPr>
          <p:nvPr/>
        </p:nvSpPr>
        <p:spPr bwMode="auto">
          <a:xfrm>
            <a:off x="17526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Heavy Caffeine Use</a:t>
            </a:r>
          </a:p>
        </p:txBody>
      </p:sp>
      <p:sp>
        <p:nvSpPr>
          <p:cNvPr id="29763" name="Text Box 12"/>
          <p:cNvSpPr txBox="1">
            <a:spLocks noChangeArrowheads="1"/>
          </p:cNvSpPr>
          <p:nvPr/>
        </p:nvSpPr>
        <p:spPr bwMode="auto">
          <a:xfrm>
            <a:off x="5029200" y="22860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PR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1.7</a:t>
            </a:r>
            <a:endParaRPr lang="en-US" altLang="en-US" sz="2000" b="1">
              <a:latin typeface="Times New Roman" pitchFamily="18" charset="0"/>
            </a:endParaRPr>
          </a:p>
        </p:txBody>
      </p:sp>
      <p:sp>
        <p:nvSpPr>
          <p:cNvPr id="29764" name="Text Box 13"/>
          <p:cNvSpPr txBox="1">
            <a:spLocks noChangeArrowheads="1"/>
          </p:cNvSpPr>
          <p:nvPr/>
        </p:nvSpPr>
        <p:spPr bwMode="auto">
          <a:xfrm>
            <a:off x="350520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2.4</a:t>
            </a:r>
          </a:p>
        </p:txBody>
      </p:sp>
      <p:sp>
        <p:nvSpPr>
          <p:cNvPr id="29765"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29754" name="Object 58"/>
          <p:cNvGraphicFramePr>
            <a:graphicFrameLocks/>
          </p:cNvGraphicFramePr>
          <p:nvPr/>
        </p:nvGraphicFramePr>
        <p:xfrm>
          <a:off x="0" y="3505200"/>
          <a:ext cx="3276600" cy="1339850"/>
        </p:xfrm>
        <a:graphic>
          <a:graphicData uri="http://schemas.openxmlformats.org/presentationml/2006/ole">
            <mc:AlternateContent xmlns:mc="http://schemas.openxmlformats.org/markup-compatibility/2006">
              <mc:Choice xmlns:v="urn:schemas-microsoft-com:vml" Requires="v">
                <p:oleObj spid="_x0000_s29847" name="Document" r:id="rId8" imgW="3267456" imgH="1350264" progId="Word.Document.8">
                  <p:embed/>
                </p:oleObj>
              </mc:Choice>
              <mc:Fallback>
                <p:oleObj name="Document" r:id="rId8" imgW="3267456" imgH="1350264" progId="Word.Document.8">
                  <p:embed/>
                  <p:pic>
                    <p:nvPicPr>
                      <p:cNvPr id="0" name="Picture 58"/>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5052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766" name="Text Box 16"/>
          <p:cNvSpPr txBox="1">
            <a:spLocks noChangeArrowheads="1"/>
          </p:cNvSpPr>
          <p:nvPr/>
        </p:nvSpPr>
        <p:spPr bwMode="auto">
          <a:xfrm>
            <a:off x="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caffeine use </a:t>
            </a:r>
            <a:r>
              <a:rPr lang="en-US" altLang="en-US" sz="2000" b="1">
                <a:latin typeface="Times New Roman" pitchFamily="18" charset="0"/>
              </a:rPr>
              <a:t>= 0.7</a:t>
            </a:r>
          </a:p>
        </p:txBody>
      </p:sp>
      <p:sp>
        <p:nvSpPr>
          <p:cNvPr id="29767" name="Text Box 17"/>
          <p:cNvSpPr txBox="1">
            <a:spLocks noChangeArrowheads="1"/>
          </p:cNvSpPr>
          <p:nvPr/>
        </p:nvSpPr>
        <p:spPr bwMode="auto">
          <a:xfrm>
            <a:off x="381000" y="5572125"/>
            <a:ext cx="6553200" cy="83820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400" b="1">
                <a:solidFill>
                  <a:srgbClr val="000000"/>
                </a:solidFill>
              </a:rPr>
              <a:t>What is the unconfounded “adjusted” estimate of the prevalence ratio?</a:t>
            </a:r>
          </a:p>
        </p:txBody>
      </p:sp>
      <p:sp>
        <p:nvSpPr>
          <p:cNvPr id="29768" name="Text Box 18"/>
          <p:cNvSpPr txBox="1">
            <a:spLocks noChangeArrowheads="1"/>
          </p:cNvSpPr>
          <p:nvPr/>
        </p:nvSpPr>
        <p:spPr bwMode="auto">
          <a:xfrm>
            <a:off x="381000" y="228600"/>
            <a:ext cx="3886200" cy="31115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b="1">
                <a:solidFill>
                  <a:srgbClr val="000000"/>
                </a:solidFill>
              </a:rPr>
              <a:t>Stanton and Gray.  </a:t>
            </a:r>
            <a:r>
              <a:rPr lang="en-US" altLang="en-US" b="1" i="1">
                <a:solidFill>
                  <a:srgbClr val="000000"/>
                </a:solidFill>
              </a:rPr>
              <a:t>AJE</a:t>
            </a:r>
            <a:r>
              <a:rPr lang="en-US" altLang="en-US" b="1">
                <a:solidFill>
                  <a:srgbClr val="000000"/>
                </a:solidFill>
              </a:rPr>
              <a:t> 1995</a:t>
            </a:r>
          </a:p>
        </p:txBody>
      </p:sp>
      <p:sp>
        <p:nvSpPr>
          <p:cNvPr id="29769" name="Text Box 5"/>
          <p:cNvSpPr txBox="1">
            <a:spLocks noChangeArrowheads="1"/>
          </p:cNvSpPr>
          <p:nvPr/>
        </p:nvSpPr>
        <p:spPr bwMode="auto">
          <a:xfrm rot="-2695870">
            <a:off x="-692150" y="7610475"/>
            <a:ext cx="3603625"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Prevalence ratio = 0.9  </a:t>
            </a:r>
            <a:r>
              <a:rPr lang="en-US" altLang="en-US" sz="1600"/>
              <a:t> - A</a:t>
            </a:r>
          </a:p>
        </p:txBody>
      </p:sp>
      <p:sp>
        <p:nvSpPr>
          <p:cNvPr id="29770" name="Text Box 9"/>
          <p:cNvSpPr txBox="1">
            <a:spLocks noChangeArrowheads="1"/>
          </p:cNvSpPr>
          <p:nvPr/>
        </p:nvSpPr>
        <p:spPr bwMode="auto">
          <a:xfrm rot="-2695870">
            <a:off x="1163638" y="7737475"/>
            <a:ext cx="3941762"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 Prevalence Ratio = 2.0  </a:t>
            </a:r>
            <a:r>
              <a:rPr lang="en-US" altLang="en-US" sz="1800"/>
              <a:t> - C</a:t>
            </a:r>
          </a:p>
        </p:txBody>
      </p:sp>
      <p:sp>
        <p:nvSpPr>
          <p:cNvPr id="29771" name="Text Box 10"/>
          <p:cNvSpPr txBox="1">
            <a:spLocks noChangeArrowheads="1"/>
          </p:cNvSpPr>
          <p:nvPr/>
        </p:nvSpPr>
        <p:spPr bwMode="auto">
          <a:xfrm rot="-2695870">
            <a:off x="741363" y="7473950"/>
            <a:ext cx="3187700" cy="400050"/>
          </a:xfrm>
          <a:prstGeom prst="rect">
            <a:avLst/>
          </a:prstGeom>
          <a:noFill/>
          <a:ln w="9525">
            <a:noFill/>
            <a:miter lim="800000"/>
            <a:headEnd/>
            <a:tailEnd/>
          </a:ln>
        </p:spPr>
        <p:txBody>
          <a:bodyPr>
            <a:spAutoFit/>
          </a:bodyPr>
          <a:lstStyle/>
          <a:p>
            <a:pPr algn="r" eaLnBrk="0" hangingPunct="0">
              <a:spcBef>
                <a:spcPct val="50000"/>
              </a:spcBef>
            </a:pPr>
            <a:r>
              <a:rPr lang="en-US" altLang="en-US" sz="1900"/>
              <a:t>Prevalence Ratio </a:t>
            </a:r>
            <a:r>
              <a:rPr lang="en-US" altLang="en-US" sz="2000"/>
              <a:t>= 1.1</a:t>
            </a:r>
            <a:r>
              <a:rPr lang="en-US" altLang="en-US" sz="1800"/>
              <a:t>   - B</a:t>
            </a:r>
            <a:endParaRPr lang="en-US" altLang="en-US" sz="1800" b="1"/>
          </a:p>
        </p:txBody>
      </p:sp>
      <p:sp>
        <p:nvSpPr>
          <p:cNvPr id="29772" name="Text Box 7"/>
          <p:cNvSpPr txBox="1">
            <a:spLocks noChangeArrowheads="1"/>
          </p:cNvSpPr>
          <p:nvPr/>
        </p:nvSpPr>
        <p:spPr bwMode="auto">
          <a:xfrm rot="-2695870">
            <a:off x="2465388" y="7669213"/>
            <a:ext cx="3751262"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Some other better answer</a:t>
            </a:r>
            <a:r>
              <a:rPr lang="en-US" altLang="en-US" sz="1800"/>
              <a:t> - D</a:t>
            </a:r>
          </a:p>
        </p:txBody>
      </p:sp>
      <p:sp>
        <p:nvSpPr>
          <p:cNvPr id="29773" name="Text Box 7"/>
          <p:cNvSpPr txBox="1">
            <a:spLocks noChangeArrowheads="1"/>
          </p:cNvSpPr>
          <p:nvPr/>
        </p:nvSpPr>
        <p:spPr bwMode="auto">
          <a:xfrm rot="-2695870">
            <a:off x="2495550" y="7659688"/>
            <a:ext cx="3722688" cy="406400"/>
          </a:xfrm>
          <a:prstGeom prst="rect">
            <a:avLst/>
          </a:prstGeom>
          <a:noFill/>
          <a:ln w="9525" algn="ctr">
            <a:solidFill>
              <a:srgbClr val="FF0000"/>
            </a:solidFill>
            <a:miter lim="800000"/>
            <a:headEnd/>
            <a:tailEnd/>
          </a:ln>
        </p:spPr>
        <p:txBody>
          <a:bodyPr>
            <a:spAutoFit/>
          </a:bodyPr>
          <a:lstStyle/>
          <a:p>
            <a:pPr algn="r" eaLnBrk="0" hangingPunct="0">
              <a:spcBef>
                <a:spcPct val="50000"/>
              </a:spcBef>
            </a:pPr>
            <a:r>
              <a:rPr lang="en-US" altLang="en-US" sz="2000"/>
              <a:t>Some other better answer</a:t>
            </a:r>
            <a:r>
              <a:rPr lang="en-US" altLang="en-US" sz="1800"/>
              <a:t> - 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5829300" cy="7696200"/>
          </a:xfrm>
        </p:spPr>
        <p:txBody>
          <a:bodyPr/>
          <a:lstStyle/>
          <a:p>
            <a:pPr>
              <a:lnSpc>
                <a:spcPct val="90000"/>
              </a:lnSpc>
            </a:pPr>
            <a:r>
              <a:rPr lang="en-US" altLang="en-US" sz="2400" dirty="0" smtClean="0"/>
              <a:t>Methods to reduce 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endParaRPr lang="en-US" altLang="en-US" sz="2200" dirty="0" smtClean="0"/>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can help identify?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ChangeArrowheads="1"/>
          </p:cNvSpPr>
          <p:nvPr>
            <p:ph type="title"/>
          </p:nvPr>
        </p:nvSpPr>
        <p:spPr>
          <a:xfrm>
            <a:off x="609600" y="685800"/>
            <a:ext cx="5830888" cy="1066800"/>
          </a:xfrm>
        </p:spPr>
        <p:txBody>
          <a:bodyPr/>
          <a:lstStyle/>
          <a:p>
            <a:r>
              <a:rPr lang="en-US" altLang="en-US" smtClean="0"/>
              <a:t>Underlying Assumption Needed to Form a Summary of the Unconfounded Stratum-Specific Estimates</a:t>
            </a:r>
          </a:p>
        </p:txBody>
      </p:sp>
      <p:sp>
        <p:nvSpPr>
          <p:cNvPr id="117762" name="Rectangle 3"/>
          <p:cNvSpPr>
            <a:spLocks noGrp="1" noChangeArrowheads="1"/>
          </p:cNvSpPr>
          <p:nvPr>
            <p:ph type="body" idx="1"/>
          </p:nvPr>
        </p:nvSpPr>
        <p:spPr>
          <a:xfrm>
            <a:off x="0" y="2057400"/>
            <a:ext cx="6858000" cy="6400800"/>
          </a:xfrm>
        </p:spPr>
        <p:txBody>
          <a:bodyPr/>
          <a:lstStyle/>
          <a:p>
            <a:pPr>
              <a:tabLst>
                <a:tab pos="2965450" algn="l"/>
              </a:tabLst>
            </a:pPr>
            <a:r>
              <a:rPr lang="en-US" altLang="en-US" sz="2400" smtClean="0"/>
              <a:t>If the relationship between the exposure and the outcome varies meaningfully in a clinical/biologic sense and statistically across strata of a third variable:</a:t>
            </a:r>
          </a:p>
          <a:p>
            <a:pPr lvl="1">
              <a:tabLst>
                <a:tab pos="2965450" algn="l"/>
              </a:tabLst>
            </a:pPr>
            <a:r>
              <a:rPr lang="en-US" altLang="en-US" sz="2400" smtClean="0"/>
              <a:t>it is not appropriate to create a </a:t>
            </a:r>
            <a:r>
              <a:rPr lang="en-US" altLang="en-US" sz="2400" u="sng" smtClean="0"/>
              <a:t>single </a:t>
            </a:r>
            <a:r>
              <a:rPr lang="en-US" altLang="en-US" sz="2400" smtClean="0"/>
              <a:t>summary estimate of all of the strata</a:t>
            </a:r>
          </a:p>
          <a:p>
            <a:pPr>
              <a:tabLst>
                <a:tab pos="2965450" algn="l"/>
              </a:tabLst>
            </a:pPr>
            <a:r>
              <a:rPr lang="en-US" altLang="en-US" sz="2400" smtClean="0"/>
              <a:t>To create one single summary estimate, the assumption is that the different strata are basically all estimating the same thing. </a:t>
            </a:r>
          </a:p>
          <a:p>
            <a:pPr>
              <a:tabLst>
                <a:tab pos="2965450" algn="l"/>
              </a:tabLst>
            </a:pPr>
            <a:r>
              <a:rPr lang="en-US" altLang="en-US" sz="2400" smtClean="0"/>
              <a:t>i.e.  When you summarize across strata to get one single estimate, the assumption is that </a:t>
            </a:r>
            <a:r>
              <a:rPr lang="en-US" altLang="en-US" sz="2400" u="sng" smtClean="0"/>
              <a:t>no “statistical interaction”</a:t>
            </a:r>
            <a:r>
              <a:rPr lang="en-US" altLang="en-US" sz="2400" smtClean="0"/>
              <a:t> is present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5829300" cy="7696200"/>
          </a:xfrm>
        </p:spPr>
        <p:txBody>
          <a:bodyPr/>
          <a:lstStyle/>
          <a:p>
            <a:pPr>
              <a:lnSpc>
                <a:spcPct val="90000"/>
              </a:lnSpc>
            </a:pPr>
            <a:r>
              <a:rPr lang="en-US" altLang="en-US" sz="2400" dirty="0" smtClean="0"/>
              <a:t>Methods to reduce 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endParaRPr lang="en-US" altLang="en-US" sz="2200" dirty="0" smtClean="0"/>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can help identify?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
        <p:nvSpPr>
          <p:cNvPr id="4" name="Line 4"/>
          <p:cNvSpPr>
            <a:spLocks noChangeShapeType="1"/>
          </p:cNvSpPr>
          <p:nvPr/>
        </p:nvSpPr>
        <p:spPr bwMode="auto">
          <a:xfrm>
            <a:off x="0" y="55626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192956413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ChangeArrowheads="1"/>
          </p:cNvSpPr>
          <p:nvPr>
            <p:ph type="title"/>
          </p:nvPr>
        </p:nvSpPr>
        <p:spPr>
          <a:xfrm>
            <a:off x="609600" y="152400"/>
            <a:ext cx="5830888" cy="533400"/>
          </a:xfrm>
        </p:spPr>
        <p:txBody>
          <a:bodyPr/>
          <a:lstStyle/>
          <a:p>
            <a:r>
              <a:rPr lang="en-US" altLang="en-US" smtClean="0"/>
              <a:t>Statistical Interaction</a:t>
            </a:r>
          </a:p>
        </p:txBody>
      </p:sp>
      <p:sp>
        <p:nvSpPr>
          <p:cNvPr id="121858" name="Rectangle 3"/>
          <p:cNvSpPr>
            <a:spLocks noGrp="1" noChangeArrowheads="1"/>
          </p:cNvSpPr>
          <p:nvPr>
            <p:ph type="body" idx="1"/>
          </p:nvPr>
        </p:nvSpPr>
        <p:spPr>
          <a:xfrm>
            <a:off x="188913" y="685800"/>
            <a:ext cx="6440487" cy="6781800"/>
          </a:xfrm>
        </p:spPr>
        <p:txBody>
          <a:bodyPr/>
          <a:lstStyle/>
          <a:p>
            <a:r>
              <a:rPr lang="en-US" altLang="en-US" smtClean="0"/>
              <a:t>Definition </a:t>
            </a:r>
          </a:p>
          <a:p>
            <a:pPr lvl="1"/>
            <a:r>
              <a:rPr lang="en-US" altLang="en-US" smtClean="0"/>
              <a:t>when the magnitude of a measure of association (between exposure and disease) meaningfully differs according to the value of a third variable</a:t>
            </a:r>
          </a:p>
          <a:p>
            <a:r>
              <a:rPr lang="en-US" altLang="en-US" smtClean="0"/>
              <a:t>Synonyms</a:t>
            </a:r>
          </a:p>
          <a:p>
            <a:pPr lvl="1"/>
            <a:r>
              <a:rPr lang="en-US" altLang="en-US" smtClean="0"/>
              <a:t>Effect-measure modification*</a:t>
            </a:r>
          </a:p>
          <a:p>
            <a:pPr lvl="1"/>
            <a:r>
              <a:rPr lang="en-US" altLang="en-US" smtClean="0"/>
              <a:t>Effect modification</a:t>
            </a:r>
          </a:p>
          <a:p>
            <a:pPr lvl="1"/>
            <a:r>
              <a:rPr lang="en-US" altLang="en-US" smtClean="0"/>
              <a:t>Heterogeneity of effect</a:t>
            </a:r>
          </a:p>
          <a:p>
            <a:pPr lvl="1"/>
            <a:r>
              <a:rPr lang="en-US" altLang="en-US" smtClean="0"/>
              <a:t>Heterogeneity of measure</a:t>
            </a:r>
          </a:p>
          <a:p>
            <a:pPr lvl="1"/>
            <a:r>
              <a:rPr lang="en-US" altLang="en-US" smtClean="0"/>
              <a:t>Non-uniformity of effect</a:t>
            </a:r>
          </a:p>
          <a:p>
            <a:pPr lvl="1"/>
            <a:r>
              <a:rPr lang="en-US" altLang="en-US" smtClean="0"/>
              <a:t>Effect variation</a:t>
            </a:r>
          </a:p>
          <a:p>
            <a:r>
              <a:rPr lang="en-US" altLang="en-US" smtClean="0"/>
              <a:t>Proper terminology </a:t>
            </a:r>
          </a:p>
          <a:p>
            <a:pPr lvl="1"/>
            <a:r>
              <a:rPr lang="en-US" altLang="en-US" smtClean="0"/>
              <a:t>e.g.,  Smoking, caffeine use, delayed conception</a:t>
            </a:r>
          </a:p>
          <a:p>
            <a:pPr lvl="2"/>
            <a:r>
              <a:rPr lang="en-US" altLang="en-US" smtClean="0"/>
              <a:t>Caffeine use modifies the effect of smoking on the risk for delayed conception.</a:t>
            </a:r>
          </a:p>
          <a:p>
            <a:pPr lvl="2"/>
            <a:r>
              <a:rPr lang="en-US" altLang="en-US" smtClean="0"/>
              <a:t>There is interaction between caffeine use and smoking in the risk for delayed conception.  </a:t>
            </a:r>
          </a:p>
          <a:p>
            <a:pPr lvl="2"/>
            <a:r>
              <a:rPr lang="en-US" altLang="en-US" smtClean="0"/>
              <a:t>Caffeine is an effect modifier in the relationship between smoking and delayed conception.</a:t>
            </a:r>
          </a:p>
        </p:txBody>
      </p:sp>
      <p:sp>
        <p:nvSpPr>
          <p:cNvPr id="121859" name="TextBox 1"/>
          <p:cNvSpPr txBox="1">
            <a:spLocks noChangeArrowheads="1"/>
          </p:cNvSpPr>
          <p:nvPr/>
        </p:nvSpPr>
        <p:spPr bwMode="auto">
          <a:xfrm>
            <a:off x="228600" y="8610600"/>
            <a:ext cx="5029200" cy="338138"/>
          </a:xfrm>
          <a:prstGeom prst="rect">
            <a:avLst/>
          </a:prstGeom>
          <a:noFill/>
          <a:ln w="9525">
            <a:noFill/>
            <a:miter lim="800000"/>
            <a:headEnd/>
            <a:tailEnd/>
          </a:ln>
        </p:spPr>
        <p:txBody>
          <a:bodyPr>
            <a:spAutoFit/>
          </a:bodyPr>
          <a:lstStyle/>
          <a:p>
            <a:pPr eaLnBrk="0" hangingPunct="0">
              <a:spcBef>
                <a:spcPct val="50000"/>
              </a:spcBef>
            </a:pPr>
            <a:r>
              <a:rPr lang="en-US" sz="1600"/>
              <a:t>* preferred</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91"/>
          <p:cNvGraphicFramePr>
            <a:graphicFrameLocks noGrp="1" noChangeAspect="1"/>
          </p:cNvGraphicFramePr>
          <p:nvPr>
            <p:ph type="chart" idx="1"/>
            <p:extLst>
              <p:ext uri="{D42A27DB-BD31-4B8C-83A1-F6EECF244321}">
                <p14:modId xmlns:p14="http://schemas.microsoft.com/office/powerpoint/2010/main" val="613343521"/>
              </p:ext>
            </p:extLst>
          </p:nvPr>
        </p:nvGraphicFramePr>
        <p:xfrm>
          <a:off x="508000" y="666750"/>
          <a:ext cx="5726113" cy="3578225"/>
        </p:xfrm>
        <a:graphic>
          <a:graphicData uri="http://schemas.openxmlformats.org/drawingml/2006/chart">
            <c:chart xmlns:c="http://schemas.openxmlformats.org/drawingml/2006/chart" xmlns:r="http://schemas.openxmlformats.org/officeDocument/2006/relationships" r:id="rId3"/>
          </a:graphicData>
        </a:graphic>
      </p:graphicFrame>
      <p:sp>
        <p:nvSpPr>
          <p:cNvPr id="11357" name="Text Box 1027"/>
          <p:cNvSpPr txBox="1">
            <a:spLocks noChangeArrowheads="1"/>
          </p:cNvSpPr>
          <p:nvPr/>
        </p:nvSpPr>
        <p:spPr bwMode="auto">
          <a:xfrm>
            <a:off x="1143000" y="1295400"/>
            <a:ext cx="990600" cy="639763"/>
          </a:xfrm>
          <a:prstGeom prst="rect">
            <a:avLst/>
          </a:prstGeom>
          <a:solidFill>
            <a:schemeClr val="bg1"/>
          </a:solidFill>
          <a:ln w="9525">
            <a:solidFill>
              <a:schemeClr val="bg1"/>
            </a:solid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p:txBody>
      </p:sp>
      <p:graphicFrame>
        <p:nvGraphicFramePr>
          <p:cNvPr id="3" name="Object 92"/>
          <p:cNvGraphicFramePr>
            <a:graphicFrameLocks noChangeAspect="1"/>
          </p:cNvGraphicFramePr>
          <p:nvPr>
            <p:extLst>
              <p:ext uri="{D42A27DB-BD31-4B8C-83A1-F6EECF244321}">
                <p14:modId xmlns:p14="http://schemas.microsoft.com/office/powerpoint/2010/main" val="1187276142"/>
              </p:ext>
            </p:extLst>
          </p:nvPr>
        </p:nvGraphicFramePr>
        <p:xfrm>
          <a:off x="508000" y="4927600"/>
          <a:ext cx="5726113" cy="3592513"/>
        </p:xfrm>
        <a:graphic>
          <a:graphicData uri="http://schemas.openxmlformats.org/drawingml/2006/chart">
            <c:chart xmlns:c="http://schemas.openxmlformats.org/drawingml/2006/chart" xmlns:r="http://schemas.openxmlformats.org/officeDocument/2006/relationships" r:id="rId4"/>
          </a:graphicData>
        </a:graphic>
      </p:graphicFrame>
      <p:sp>
        <p:nvSpPr>
          <p:cNvPr id="11358" name="Text Box 1029"/>
          <p:cNvSpPr txBox="1">
            <a:spLocks noChangeArrowheads="1"/>
          </p:cNvSpPr>
          <p:nvPr/>
        </p:nvSpPr>
        <p:spPr bwMode="auto">
          <a:xfrm>
            <a:off x="1066800" y="5486400"/>
            <a:ext cx="990600" cy="630238"/>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p:txBody>
      </p:sp>
      <p:sp>
        <p:nvSpPr>
          <p:cNvPr id="11359" name="Text Box 1030"/>
          <p:cNvSpPr txBox="1">
            <a:spLocks noChangeArrowheads="1"/>
          </p:cNvSpPr>
          <p:nvPr/>
        </p:nvSpPr>
        <p:spPr bwMode="auto">
          <a:xfrm>
            <a:off x="4572000" y="2667000"/>
            <a:ext cx="16002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3.0</a:t>
            </a:r>
          </a:p>
        </p:txBody>
      </p:sp>
      <p:sp>
        <p:nvSpPr>
          <p:cNvPr id="11360" name="Text Box 1031"/>
          <p:cNvSpPr txBox="1">
            <a:spLocks noChangeArrowheads="1"/>
          </p:cNvSpPr>
          <p:nvPr/>
        </p:nvSpPr>
        <p:spPr bwMode="auto">
          <a:xfrm>
            <a:off x="4572000" y="6858000"/>
            <a:ext cx="16002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3.0</a:t>
            </a:r>
          </a:p>
        </p:txBody>
      </p:sp>
      <p:sp>
        <p:nvSpPr>
          <p:cNvPr id="11361" name="Text Box 1032"/>
          <p:cNvSpPr txBox="1">
            <a:spLocks noChangeArrowheads="1"/>
          </p:cNvSpPr>
          <p:nvPr/>
        </p:nvSpPr>
        <p:spPr bwMode="auto">
          <a:xfrm>
            <a:off x="4495800" y="2057400"/>
            <a:ext cx="16002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3.0</a:t>
            </a:r>
          </a:p>
        </p:txBody>
      </p:sp>
      <p:sp>
        <p:nvSpPr>
          <p:cNvPr id="11362" name="Text Box 1033"/>
          <p:cNvSpPr txBox="1">
            <a:spLocks noChangeArrowheads="1"/>
          </p:cNvSpPr>
          <p:nvPr/>
        </p:nvSpPr>
        <p:spPr bwMode="auto">
          <a:xfrm>
            <a:off x="4495800" y="6248400"/>
            <a:ext cx="16002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11.2</a:t>
            </a:r>
          </a:p>
        </p:txBody>
      </p:sp>
      <p:sp>
        <p:nvSpPr>
          <p:cNvPr id="11363" name="Text Box 1034"/>
          <p:cNvSpPr txBox="1">
            <a:spLocks noChangeArrowheads="1"/>
          </p:cNvSpPr>
          <p:nvPr/>
        </p:nvSpPr>
        <p:spPr bwMode="auto">
          <a:xfrm>
            <a:off x="5029200" y="3200400"/>
            <a:ext cx="1447800" cy="119697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Parallel lines means no interaction</a:t>
            </a:r>
          </a:p>
        </p:txBody>
      </p:sp>
      <p:sp>
        <p:nvSpPr>
          <p:cNvPr id="11364" name="Text Box 1035"/>
          <p:cNvSpPr txBox="1">
            <a:spLocks noChangeArrowheads="1"/>
          </p:cNvSpPr>
          <p:nvPr/>
        </p:nvSpPr>
        <p:spPr bwMode="auto">
          <a:xfrm>
            <a:off x="5105400" y="7391400"/>
            <a:ext cx="1447800" cy="147161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Non-parallel lines means interaction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36" name="Text Box 3"/>
          <p:cNvSpPr txBox="1">
            <a:spLocks noChangeArrowheads="1"/>
          </p:cNvSpPr>
          <p:nvPr/>
        </p:nvSpPr>
        <p:spPr bwMode="auto">
          <a:xfrm>
            <a:off x="1143000" y="1295400"/>
            <a:ext cx="990600" cy="630238"/>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p:txBody>
      </p:sp>
      <p:graphicFrame>
        <p:nvGraphicFramePr>
          <p:cNvPr id="12335" name="Object 47"/>
          <p:cNvGraphicFramePr>
            <a:graphicFrameLocks noChangeAspect="1"/>
          </p:cNvGraphicFramePr>
          <p:nvPr/>
        </p:nvGraphicFramePr>
        <p:xfrm>
          <a:off x="533400" y="661988"/>
          <a:ext cx="5827713" cy="5634037"/>
        </p:xfrm>
        <a:graphic>
          <a:graphicData uri="http://schemas.openxmlformats.org/presentationml/2006/ole">
            <mc:AlternateContent xmlns:mc="http://schemas.openxmlformats.org/markup-compatibility/2006">
              <mc:Choice xmlns:v="urn:schemas-microsoft-com:vml" Requires="v">
                <p:oleObj spid="_x0000_s34837" name="Chart" r:id="rId4" imgW="5848470" imgH="5638710" progId="MSGraph.Chart.8">
                  <p:embed followColorScheme="full"/>
                </p:oleObj>
              </mc:Choice>
              <mc:Fallback>
                <p:oleObj name="Chart" r:id="rId4" imgW="5848470" imgH="5638710" progId="MSGraph.Chart.8">
                  <p:embed followColorScheme="full"/>
                  <p:pic>
                    <p:nvPicPr>
                      <p:cNvPr id="0" name=""/>
                      <p:cNvPicPr>
                        <a:picLocks noChangeAspect="1" noChangeArrowheads="1"/>
                      </p:cNvPicPr>
                      <p:nvPr/>
                    </p:nvPicPr>
                    <p:blipFill>
                      <a:blip r:embed="rId5"/>
                      <a:srcRect/>
                      <a:stretch>
                        <a:fillRect/>
                      </a:stretch>
                    </p:blipFill>
                    <p:spPr bwMode="auto">
                      <a:xfrm>
                        <a:off x="533400" y="661988"/>
                        <a:ext cx="5827713" cy="563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337" name="Text Box 5"/>
          <p:cNvSpPr txBox="1">
            <a:spLocks noChangeArrowheads="1"/>
          </p:cNvSpPr>
          <p:nvPr/>
        </p:nvSpPr>
        <p:spPr bwMode="auto">
          <a:xfrm>
            <a:off x="2362200" y="1371600"/>
            <a:ext cx="990600" cy="1268413"/>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p:txBody>
      </p:sp>
      <p:sp>
        <p:nvSpPr>
          <p:cNvPr id="12338" name="Rectangle 6"/>
          <p:cNvSpPr>
            <a:spLocks noGrp="1" noChangeArrowheads="1" noTextEdit="1"/>
          </p:cNvSpPr>
          <p:nvPr>
            <p:ph type="chart" idx="1"/>
          </p:nvPr>
        </p:nvSpPr>
        <p:spPr>
          <a:xfrm>
            <a:off x="609600" y="6019800"/>
            <a:ext cx="5830888" cy="3124200"/>
          </a:xfrm>
        </p:spPr>
      </p:sp>
      <p:sp>
        <p:nvSpPr>
          <p:cNvPr id="12339" name="Text Box 7"/>
          <p:cNvSpPr txBox="1">
            <a:spLocks noChangeArrowheads="1"/>
          </p:cNvSpPr>
          <p:nvPr/>
        </p:nvSpPr>
        <p:spPr bwMode="auto">
          <a:xfrm>
            <a:off x="4572000" y="3200400"/>
            <a:ext cx="1600200" cy="78581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PR = 0.7</a:t>
            </a:r>
          </a:p>
          <a:p>
            <a:pPr eaLnBrk="0" hangingPunct="0">
              <a:spcBef>
                <a:spcPct val="50000"/>
              </a:spcBef>
            </a:pPr>
            <a:endParaRPr lang="en-US" altLang="en-US" sz="1800" b="1">
              <a:solidFill>
                <a:srgbClr val="FF3300"/>
              </a:solidFill>
            </a:endParaRPr>
          </a:p>
        </p:txBody>
      </p:sp>
      <p:sp>
        <p:nvSpPr>
          <p:cNvPr id="12340" name="Text Box 8"/>
          <p:cNvSpPr txBox="1">
            <a:spLocks noChangeArrowheads="1"/>
          </p:cNvSpPr>
          <p:nvPr/>
        </p:nvSpPr>
        <p:spPr bwMode="auto">
          <a:xfrm>
            <a:off x="4572000" y="2438400"/>
            <a:ext cx="16002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PR = 2.4</a:t>
            </a:r>
          </a:p>
        </p:txBody>
      </p:sp>
      <p:sp>
        <p:nvSpPr>
          <p:cNvPr id="12341" name="TextBox 1"/>
          <p:cNvSpPr txBox="1">
            <a:spLocks noChangeArrowheads="1"/>
          </p:cNvSpPr>
          <p:nvPr/>
        </p:nvSpPr>
        <p:spPr bwMode="auto">
          <a:xfrm rot="-5400000">
            <a:off x="-981075" y="3343275"/>
            <a:ext cx="3429000" cy="400050"/>
          </a:xfrm>
          <a:prstGeom prst="rect">
            <a:avLst/>
          </a:prstGeom>
          <a:solidFill>
            <a:schemeClr val="bg1"/>
          </a:solidFill>
          <a:ln w="9525">
            <a:noFill/>
            <a:miter lim="800000"/>
            <a:headEnd/>
            <a:tailEnd/>
          </a:ln>
        </p:spPr>
        <p:txBody>
          <a:bodyPr>
            <a:spAutoFit/>
          </a:bodyPr>
          <a:lstStyle/>
          <a:p>
            <a:pPr algn="r" eaLnBrk="0" hangingPunct="0">
              <a:spcBef>
                <a:spcPct val="50000"/>
              </a:spcBef>
            </a:pPr>
            <a:r>
              <a:rPr lang="en-US" sz="2000" b="1">
                <a:solidFill>
                  <a:srgbClr val="000000"/>
                </a:solidFill>
              </a:rPr>
              <a:t>Prevalence of Disease</a:t>
            </a:r>
          </a:p>
        </p:txBody>
      </p:sp>
    </p:spTree>
    <p:extLst>
      <p:ext uri="{BB962C8B-B14F-4D97-AF65-F5344CB8AC3E}">
        <p14:creationId xmlns:p14="http://schemas.microsoft.com/office/powerpoint/2010/main" val="19592489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p:cNvSpPr>
            <a:spLocks noGrp="1" noChangeArrowheads="1"/>
          </p:cNvSpPr>
          <p:nvPr>
            <p:ph type="title"/>
          </p:nvPr>
        </p:nvSpPr>
        <p:spPr>
          <a:xfrm>
            <a:off x="609600" y="-228600"/>
            <a:ext cx="5830888" cy="1066800"/>
          </a:xfrm>
        </p:spPr>
        <p:txBody>
          <a:bodyPr/>
          <a:lstStyle/>
          <a:p>
            <a:r>
              <a:rPr lang="en-US" altLang="en-US" smtClean="0"/>
              <a:t>Interaction is everywhere</a:t>
            </a:r>
          </a:p>
        </p:txBody>
      </p:sp>
      <p:sp>
        <p:nvSpPr>
          <p:cNvPr id="130050" name="Rectangle 3"/>
          <p:cNvSpPr>
            <a:spLocks noGrp="1" noChangeArrowheads="1"/>
          </p:cNvSpPr>
          <p:nvPr>
            <p:ph type="body" idx="1"/>
          </p:nvPr>
        </p:nvSpPr>
        <p:spPr>
          <a:xfrm>
            <a:off x="152400" y="914400"/>
            <a:ext cx="6553200" cy="6781800"/>
          </a:xfrm>
        </p:spPr>
        <p:txBody>
          <a:bodyPr/>
          <a:lstStyle/>
          <a:p>
            <a:r>
              <a:rPr lang="en-US" altLang="en-US" dirty="0" smtClean="0"/>
              <a:t>Susceptibility to infectious diseases</a:t>
            </a:r>
          </a:p>
          <a:p>
            <a:pPr lvl="1"/>
            <a:r>
              <a:rPr lang="en-US" altLang="en-US" dirty="0" smtClean="0"/>
              <a:t>e.g., </a:t>
            </a:r>
          </a:p>
          <a:p>
            <a:pPr lvl="2"/>
            <a:r>
              <a:rPr lang="en-US" altLang="en-US" dirty="0" smtClean="0"/>
              <a:t>exposure: sexual activity</a:t>
            </a:r>
          </a:p>
          <a:p>
            <a:pPr lvl="2"/>
            <a:r>
              <a:rPr lang="en-US" altLang="en-US" dirty="0" smtClean="0"/>
              <a:t>disease: HIV infection</a:t>
            </a:r>
          </a:p>
          <a:p>
            <a:pPr lvl="2"/>
            <a:r>
              <a:rPr lang="en-US" altLang="en-US" dirty="0" smtClean="0"/>
              <a:t>effect modifier: </a:t>
            </a:r>
            <a:r>
              <a:rPr lang="en-US" altLang="en-US" dirty="0" smtClean="0"/>
              <a:t>human chemokine </a:t>
            </a:r>
            <a:r>
              <a:rPr lang="en-US" altLang="en-US" dirty="0" smtClean="0"/>
              <a:t>receptor phenotype</a:t>
            </a:r>
          </a:p>
          <a:p>
            <a:pPr lvl="3"/>
            <a:endParaRPr lang="en-US" altLang="en-US" sz="800" dirty="0" smtClean="0"/>
          </a:p>
          <a:p>
            <a:r>
              <a:rPr lang="en-US" altLang="en-US" dirty="0" smtClean="0"/>
              <a:t>Susceptibility to non-infectious diseases</a:t>
            </a:r>
          </a:p>
          <a:p>
            <a:pPr lvl="1"/>
            <a:r>
              <a:rPr lang="en-US" altLang="en-US" dirty="0" smtClean="0"/>
              <a:t>e.g.,</a:t>
            </a:r>
          </a:p>
          <a:p>
            <a:pPr lvl="2"/>
            <a:r>
              <a:rPr lang="en-US" altLang="en-US" dirty="0" smtClean="0"/>
              <a:t>exposure: smoking</a:t>
            </a:r>
          </a:p>
          <a:p>
            <a:pPr lvl="2"/>
            <a:r>
              <a:rPr lang="en-US" altLang="en-US" dirty="0" smtClean="0"/>
              <a:t>disease: lung cancer</a:t>
            </a:r>
          </a:p>
          <a:p>
            <a:pPr lvl="2"/>
            <a:r>
              <a:rPr lang="en-US" altLang="en-US" dirty="0" smtClean="0"/>
              <a:t>effect modifier:  genetic susceptibility to smoke</a:t>
            </a:r>
          </a:p>
          <a:p>
            <a:pPr lvl="1"/>
            <a:endParaRPr lang="en-US" altLang="en-US" sz="1000" dirty="0" smtClean="0"/>
          </a:p>
          <a:p>
            <a:r>
              <a:rPr lang="en-US" altLang="en-US" dirty="0" smtClean="0"/>
              <a:t>Susceptibility to drugs (efficacy and side effects)</a:t>
            </a:r>
          </a:p>
          <a:p>
            <a:pPr lvl="2"/>
            <a:r>
              <a:rPr lang="en-US" altLang="en-US" dirty="0" smtClean="0"/>
              <a:t>effect modifier:  genetic susceptibility to drug</a:t>
            </a:r>
          </a:p>
          <a:p>
            <a:pPr lvl="2"/>
            <a:r>
              <a:rPr lang="en-US" altLang="en-US" dirty="0" smtClean="0"/>
              <a:t>“personalized medicine” is an expression of interaction</a:t>
            </a:r>
          </a:p>
          <a:p>
            <a:endParaRPr lang="en-US" altLang="en-US" sz="400" b="1" i="1" dirty="0" smtClean="0"/>
          </a:p>
          <a:p>
            <a:r>
              <a:rPr lang="en-US" altLang="en-US" dirty="0" smtClean="0"/>
              <a:t>Genetics factors listed here as source of interaction (with environmental factors)  but they are certainly </a:t>
            </a:r>
            <a:r>
              <a:rPr lang="en-US" altLang="en-US" u="sng" dirty="0" smtClean="0"/>
              <a:t>not</a:t>
            </a:r>
            <a:r>
              <a:rPr lang="en-US" altLang="en-US" dirty="0" smtClean="0"/>
              <a:t> the only such factors</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57" name="Rectangle 2"/>
          <p:cNvSpPr>
            <a:spLocks noGrp="1" noChangeArrowheads="1"/>
          </p:cNvSpPr>
          <p:nvPr>
            <p:ph type="title"/>
          </p:nvPr>
        </p:nvSpPr>
        <p:spPr>
          <a:xfrm>
            <a:off x="341313" y="228600"/>
            <a:ext cx="6440487" cy="1066800"/>
          </a:xfrm>
        </p:spPr>
        <p:txBody>
          <a:bodyPr/>
          <a:lstStyle/>
          <a:p>
            <a:r>
              <a:rPr lang="en-US" altLang="en-US" smtClean="0"/>
              <a:t>A Ratio is Not the Only </a:t>
            </a:r>
            <a:br>
              <a:rPr lang="en-US" altLang="en-US" smtClean="0"/>
            </a:br>
            <a:r>
              <a:rPr lang="en-US" altLang="en-US" smtClean="0"/>
              <a:t>Measure of Association:</a:t>
            </a:r>
            <a:br>
              <a:rPr lang="en-US" altLang="en-US" smtClean="0"/>
            </a:br>
            <a:r>
              <a:rPr lang="en-US" altLang="en-US" smtClean="0"/>
              <a:t> Additive vs Multiplicative Interaction</a:t>
            </a:r>
          </a:p>
        </p:txBody>
      </p:sp>
      <p:graphicFrame>
        <p:nvGraphicFramePr>
          <p:cNvPr id="13454" name="Object 142"/>
          <p:cNvGraphicFramePr>
            <a:graphicFrameLocks/>
          </p:cNvGraphicFramePr>
          <p:nvPr/>
        </p:nvGraphicFramePr>
        <p:xfrm>
          <a:off x="677863" y="1824038"/>
          <a:ext cx="4359275" cy="1711325"/>
        </p:xfrm>
        <a:graphic>
          <a:graphicData uri="http://schemas.openxmlformats.org/presentationml/2006/ole">
            <mc:AlternateContent xmlns:mc="http://schemas.openxmlformats.org/markup-compatibility/2006">
              <mc:Choice xmlns:v="urn:schemas-microsoft-com:vml" Requires="v">
                <p:oleObj spid="_x0000_s13553" name="Document" r:id="rId4" imgW="4367784" imgH="1716024" progId="Word.Document.8">
                  <p:embed/>
                </p:oleObj>
              </mc:Choice>
              <mc:Fallback>
                <p:oleObj name="Document" r:id="rId4" imgW="4367784" imgH="1716024" progId="Word.Document.8">
                  <p:embed/>
                  <p:pic>
                    <p:nvPicPr>
                      <p:cNvPr id="0" name="Picture 14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8240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55" name="Object 143"/>
          <p:cNvGraphicFramePr>
            <a:graphicFrameLocks/>
          </p:cNvGraphicFramePr>
          <p:nvPr/>
        </p:nvGraphicFramePr>
        <p:xfrm>
          <a:off x="3200400" y="3505200"/>
          <a:ext cx="3470275" cy="1323975"/>
        </p:xfrm>
        <a:graphic>
          <a:graphicData uri="http://schemas.openxmlformats.org/presentationml/2006/ole">
            <mc:AlternateContent xmlns:mc="http://schemas.openxmlformats.org/markup-compatibility/2006">
              <mc:Choice xmlns:v="urn:schemas-microsoft-com:vml" Requires="v">
                <p:oleObj spid="_x0000_s13554" name="Document" r:id="rId6" imgW="3511296" imgH="1350264" progId="Word.Document.8">
                  <p:embed/>
                </p:oleObj>
              </mc:Choice>
              <mc:Fallback>
                <p:oleObj name="Document" r:id="rId6" imgW="3511296" imgH="1350264" progId="Word.Document.8">
                  <p:embed/>
                  <p:pic>
                    <p:nvPicPr>
                      <p:cNvPr id="0" name="Picture 143"/>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505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458"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3459"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3460"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13461"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13462"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13463" name="Text Box 10"/>
          <p:cNvSpPr txBox="1">
            <a:spLocks noChangeArrowheads="1"/>
          </p:cNvSpPr>
          <p:nvPr/>
        </p:nvSpPr>
        <p:spPr bwMode="auto">
          <a:xfrm>
            <a:off x="41148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No Caffeine Use</a:t>
            </a:r>
          </a:p>
        </p:txBody>
      </p:sp>
      <p:sp>
        <p:nvSpPr>
          <p:cNvPr id="13464" name="Text Box 11"/>
          <p:cNvSpPr txBox="1">
            <a:spLocks noChangeArrowheads="1"/>
          </p:cNvSpPr>
          <p:nvPr/>
        </p:nvSpPr>
        <p:spPr bwMode="auto">
          <a:xfrm>
            <a:off x="17526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Heavy Caffeine Use</a:t>
            </a:r>
          </a:p>
        </p:txBody>
      </p:sp>
      <p:sp>
        <p:nvSpPr>
          <p:cNvPr id="13465" name="Text Box 12"/>
          <p:cNvSpPr txBox="1">
            <a:spLocks noChangeArrowheads="1"/>
          </p:cNvSpPr>
          <p:nvPr/>
        </p:nvSpPr>
        <p:spPr bwMode="auto">
          <a:xfrm>
            <a:off x="5029200" y="2057400"/>
            <a:ext cx="1600200" cy="784225"/>
          </a:xfrm>
          <a:prstGeom prst="rect">
            <a:avLst/>
          </a:prstGeom>
          <a:noFill/>
          <a:ln w="9525">
            <a:noFill/>
            <a:miter lim="800000"/>
            <a:headEnd/>
            <a:tailEnd/>
          </a:ln>
        </p:spPr>
        <p:txBody>
          <a:bodyPr>
            <a:spAutoFit/>
          </a:bodyPr>
          <a:lstStyle/>
          <a:p>
            <a:pPr eaLnBrk="0" hangingPunct="0">
              <a:spcBef>
                <a:spcPct val="50000"/>
              </a:spcBef>
            </a:pPr>
            <a:r>
              <a:rPr lang="en-US" altLang="en-US" sz="1800" b="1">
                <a:latin typeface="Times New Roman" pitchFamily="18" charset="0"/>
              </a:rPr>
              <a:t>PR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1.7</a:t>
            </a:r>
          </a:p>
          <a:p>
            <a:pPr eaLnBrk="0" hangingPunct="0">
              <a:spcBef>
                <a:spcPct val="50000"/>
              </a:spcBef>
            </a:pPr>
            <a:r>
              <a:rPr lang="en-US" altLang="en-US" sz="1800" b="1">
                <a:latin typeface="Times New Roman" pitchFamily="18" charset="0"/>
              </a:rPr>
              <a:t>PD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0.07</a:t>
            </a:r>
          </a:p>
        </p:txBody>
      </p:sp>
      <p:sp>
        <p:nvSpPr>
          <p:cNvPr id="13466" name="Text Box 13"/>
          <p:cNvSpPr txBox="1">
            <a:spLocks noChangeArrowheads="1"/>
          </p:cNvSpPr>
          <p:nvPr/>
        </p:nvSpPr>
        <p:spPr bwMode="auto">
          <a:xfrm>
            <a:off x="4495800" y="4876800"/>
            <a:ext cx="2362200" cy="2225675"/>
          </a:xfrm>
          <a:prstGeom prst="rect">
            <a:avLst/>
          </a:prstGeom>
          <a:noFill/>
          <a:ln w="9525">
            <a:noFill/>
            <a:miter lim="800000"/>
            <a:headEnd/>
            <a:tailEnd/>
          </a:ln>
        </p:spPr>
        <p:txBody>
          <a:bodyPr>
            <a:spAutoFit/>
          </a:bodyPr>
          <a:lstStyle/>
          <a:p>
            <a:pPr algn="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2.4</a:t>
            </a:r>
          </a:p>
          <a:p>
            <a:pPr algn="r" eaLnBrk="0" hangingPunct="0">
              <a:spcBef>
                <a:spcPct val="50000"/>
              </a:spcBef>
            </a:pPr>
            <a:endParaRPr lang="en-US" altLang="en-US" sz="2000" b="1">
              <a:latin typeface="Times New Roman" pitchFamily="18" charset="0"/>
            </a:endParaRPr>
          </a:p>
          <a:p>
            <a:pPr algn="r" eaLnBrk="0" hangingPunct="0">
              <a:spcBef>
                <a:spcPct val="50000"/>
              </a:spcBef>
            </a:pPr>
            <a:endParaRPr lang="en-US" altLang="en-US" sz="2000" b="1">
              <a:latin typeface="Times New Roman" pitchFamily="18" charset="0"/>
            </a:endParaRPr>
          </a:p>
          <a:p>
            <a:pPr algn="r" eaLnBrk="0" hangingPunct="0">
              <a:spcBef>
                <a:spcPct val="50000"/>
              </a:spcBef>
            </a:pPr>
            <a:r>
              <a:rPr lang="en-US" altLang="en-US" sz="2000" b="1">
                <a:latin typeface="Times New Roman" pitchFamily="18" charset="0"/>
              </a:rPr>
              <a:t>PD</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0.12</a:t>
            </a:r>
          </a:p>
          <a:p>
            <a:pPr algn="ctr" eaLnBrk="0" hangingPunct="0">
              <a:spcBef>
                <a:spcPct val="50000"/>
              </a:spcBef>
            </a:pPr>
            <a:endParaRPr lang="en-US" altLang="en-US" sz="2000" b="1">
              <a:latin typeface="Times New Roman" pitchFamily="18" charset="0"/>
            </a:endParaRPr>
          </a:p>
        </p:txBody>
      </p:sp>
      <p:sp>
        <p:nvSpPr>
          <p:cNvPr id="13467"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13456" name="Object 144"/>
          <p:cNvGraphicFramePr>
            <a:graphicFrameLocks/>
          </p:cNvGraphicFramePr>
          <p:nvPr/>
        </p:nvGraphicFramePr>
        <p:xfrm>
          <a:off x="0" y="3505200"/>
          <a:ext cx="3276600" cy="1339850"/>
        </p:xfrm>
        <a:graphic>
          <a:graphicData uri="http://schemas.openxmlformats.org/presentationml/2006/ole">
            <mc:AlternateContent xmlns:mc="http://schemas.openxmlformats.org/markup-compatibility/2006">
              <mc:Choice xmlns:v="urn:schemas-microsoft-com:vml" Requires="v">
                <p:oleObj spid="_x0000_s13555" name="Document" r:id="rId8" imgW="3267456" imgH="1350264" progId="Word.Document.8">
                  <p:embed/>
                </p:oleObj>
              </mc:Choice>
              <mc:Fallback>
                <p:oleObj name="Document" r:id="rId8" imgW="3267456" imgH="1350264" progId="Word.Document.8">
                  <p:embed/>
                  <p:pic>
                    <p:nvPicPr>
                      <p:cNvPr id="0" name="Picture 144"/>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5052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468" name="Text Box 16"/>
          <p:cNvSpPr txBox="1">
            <a:spLocks noChangeArrowheads="1"/>
          </p:cNvSpPr>
          <p:nvPr/>
        </p:nvSpPr>
        <p:spPr bwMode="auto">
          <a:xfrm>
            <a:off x="0" y="4876800"/>
            <a:ext cx="2514600" cy="2225675"/>
          </a:xfrm>
          <a:prstGeom prst="rect">
            <a:avLst/>
          </a:prstGeom>
          <a:noFill/>
          <a:ln w="9525">
            <a:noFill/>
            <a:miter lim="800000"/>
            <a:headEnd/>
            <a:tailEnd/>
          </a:ln>
        </p:spPr>
        <p:txBody>
          <a:bodyPr>
            <a:spAutoFit/>
          </a:bodyPr>
          <a:lstStyle/>
          <a:p>
            <a:pP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caffeine use </a:t>
            </a:r>
            <a:r>
              <a:rPr lang="en-US" altLang="en-US" sz="2000" b="1">
                <a:latin typeface="Times New Roman" pitchFamily="18" charset="0"/>
              </a:rPr>
              <a:t>= 0.7</a:t>
            </a:r>
          </a:p>
          <a:p>
            <a:pPr eaLnBrk="0" hangingPunct="0">
              <a:spcBef>
                <a:spcPct val="50000"/>
              </a:spcBef>
            </a:pPr>
            <a:endParaRPr lang="en-US" altLang="en-US" sz="2000" b="1">
              <a:latin typeface="Times New Roman" pitchFamily="18" charset="0"/>
            </a:endParaRPr>
          </a:p>
          <a:p>
            <a:pPr eaLnBrk="0" hangingPunct="0">
              <a:spcBef>
                <a:spcPct val="50000"/>
              </a:spcBef>
            </a:pPr>
            <a:endParaRPr lang="en-US" altLang="en-US" sz="2000" b="1">
              <a:latin typeface="Times New Roman" pitchFamily="18" charset="0"/>
            </a:endParaRPr>
          </a:p>
          <a:p>
            <a:pPr eaLnBrk="0" hangingPunct="0">
              <a:spcBef>
                <a:spcPct val="50000"/>
              </a:spcBef>
            </a:pPr>
            <a:r>
              <a:rPr lang="en-US" altLang="en-US" sz="2000" b="1">
                <a:latin typeface="Times New Roman" pitchFamily="18" charset="0"/>
              </a:rPr>
              <a:t>PD</a:t>
            </a:r>
            <a:r>
              <a:rPr lang="en-US" altLang="en-US" sz="2000" b="1" baseline="-25000">
                <a:latin typeface="Times New Roman" pitchFamily="18" charset="0"/>
              </a:rPr>
              <a:t>caffeine use </a:t>
            </a:r>
            <a:r>
              <a:rPr lang="en-US" altLang="en-US" sz="2000" b="1">
                <a:latin typeface="Times New Roman" pitchFamily="18" charset="0"/>
              </a:rPr>
              <a:t>= -0.06</a:t>
            </a:r>
          </a:p>
          <a:p>
            <a:pPr algn="ctr" eaLnBrk="0" hangingPunct="0">
              <a:spcBef>
                <a:spcPct val="50000"/>
              </a:spcBef>
            </a:pPr>
            <a:endParaRPr lang="en-US" altLang="en-US" sz="2000" b="1">
              <a:latin typeface="Times New Roman" pitchFamily="18" charset="0"/>
            </a:endParaRPr>
          </a:p>
        </p:txBody>
      </p:sp>
      <p:sp>
        <p:nvSpPr>
          <p:cNvPr id="13469" name="Text Box 17"/>
          <p:cNvSpPr txBox="1">
            <a:spLocks noChangeArrowheads="1"/>
          </p:cNvSpPr>
          <p:nvPr/>
        </p:nvSpPr>
        <p:spPr bwMode="auto">
          <a:xfrm>
            <a:off x="228600" y="7391400"/>
            <a:ext cx="6400800" cy="3816350"/>
          </a:xfrm>
          <a:prstGeom prst="rect">
            <a:avLst/>
          </a:prstGeom>
          <a:noFill/>
          <a:ln w="9525">
            <a:noFill/>
            <a:miter lim="800000"/>
            <a:headEnd/>
            <a:tailEnd/>
          </a:ln>
        </p:spPr>
        <p:txBody>
          <a:bodyPr>
            <a:spAutoFit/>
          </a:bodyPr>
          <a:lstStyle/>
          <a:p>
            <a:pPr eaLnBrk="0" hangingPunct="0">
              <a:spcBef>
                <a:spcPct val="50000"/>
              </a:spcBef>
            </a:pPr>
            <a:r>
              <a:rPr lang="en-US" altLang="en-US" sz="2000" b="1" dirty="0"/>
              <a:t>PD = Prevalence Difference </a:t>
            </a:r>
          </a:p>
          <a:p>
            <a:pPr eaLnBrk="0" hangingPunct="0">
              <a:spcBef>
                <a:spcPct val="50000"/>
              </a:spcBef>
            </a:pPr>
            <a:r>
              <a:rPr lang="en-US" altLang="en-US" sz="2000" b="1" dirty="0"/>
              <a:t>      = Prevalence </a:t>
            </a:r>
            <a:r>
              <a:rPr lang="en-US" altLang="en-US" sz="2800" b="1" baseline="-25000" dirty="0"/>
              <a:t>exposed</a:t>
            </a:r>
            <a:r>
              <a:rPr lang="en-US" altLang="en-US" sz="2000" b="1" dirty="0"/>
              <a:t>  -  Prevalence </a:t>
            </a:r>
            <a:r>
              <a:rPr lang="en-US" altLang="en-US" sz="2800" b="1" baseline="-25000" dirty="0"/>
              <a:t>u</a:t>
            </a:r>
            <a:r>
              <a:rPr lang="en-US" altLang="en-US" sz="2800" b="1" baseline="-25000" dirty="0" smtClean="0"/>
              <a:t>nexposed</a:t>
            </a:r>
            <a:endParaRPr lang="en-US" altLang="en-US" sz="2800" b="1" baseline="-25000" dirty="0"/>
          </a:p>
          <a:p>
            <a:pPr eaLnBrk="0" hangingPunct="0">
              <a:spcBef>
                <a:spcPct val="50000"/>
              </a:spcBef>
            </a:pPr>
            <a:endParaRPr lang="en-US" altLang="en-US" sz="2000" b="1" dirty="0"/>
          </a:p>
          <a:p>
            <a:pPr eaLnBrk="0" hangingPunct="0">
              <a:spcBef>
                <a:spcPct val="50000"/>
              </a:spcBef>
            </a:pPr>
            <a:endParaRPr lang="en-US" altLang="en-US" sz="2000" b="1" dirty="0"/>
          </a:p>
          <a:p>
            <a:pPr eaLnBrk="0" hangingPunct="0">
              <a:spcBef>
                <a:spcPct val="50000"/>
              </a:spcBef>
            </a:pPr>
            <a:endParaRPr lang="en-US" altLang="en-US" sz="2000" b="1" dirty="0"/>
          </a:p>
          <a:p>
            <a:pPr eaLnBrk="0" hangingPunct="0">
              <a:spcBef>
                <a:spcPct val="50000"/>
              </a:spcBef>
            </a:pPr>
            <a:endParaRPr lang="en-US" altLang="en-US" sz="2000" b="1" dirty="0"/>
          </a:p>
          <a:p>
            <a:pPr eaLnBrk="0" hangingPunct="0">
              <a:spcBef>
                <a:spcPct val="50000"/>
              </a:spcBef>
            </a:pPr>
            <a:endParaRPr lang="en-US" altLang="en-US" sz="1600" dirty="0">
              <a:latin typeface="Times New Roman" pitchFamily="18" charset="0"/>
            </a:endParaRPr>
          </a:p>
          <a:p>
            <a:pPr eaLnBrk="0" hangingPunct="0">
              <a:spcBef>
                <a:spcPct val="50000"/>
              </a:spcBef>
            </a:pPr>
            <a:endParaRPr lang="en-US" altLang="en-US" sz="1600" dirty="0">
              <a:latin typeface="Times New Roman" pitchFamily="18" charset="0"/>
            </a:endParaRPr>
          </a:p>
          <a:p>
            <a:pPr eaLnBrk="0" hangingPunct="0">
              <a:spcBef>
                <a:spcPct val="50000"/>
              </a:spcBef>
            </a:pPr>
            <a:endParaRPr lang="en-US" altLang="en-US" sz="1600" dirty="0">
              <a:latin typeface="Times New Roman" pitchFamily="18" charset="0"/>
            </a:endParaRPr>
          </a:p>
        </p:txBody>
      </p:sp>
      <p:sp>
        <p:nvSpPr>
          <p:cNvPr id="13470" name="Text Box 18"/>
          <p:cNvSpPr txBox="1">
            <a:spLocks noChangeArrowheads="1"/>
          </p:cNvSpPr>
          <p:nvPr/>
        </p:nvSpPr>
        <p:spPr bwMode="auto">
          <a:xfrm>
            <a:off x="2438400" y="6248400"/>
            <a:ext cx="1905000" cy="647700"/>
          </a:xfrm>
          <a:prstGeom prst="rect">
            <a:avLst/>
          </a:prstGeom>
          <a:noFill/>
          <a:ln w="9525">
            <a:noFill/>
            <a:miter lim="800000"/>
            <a:headEnd/>
            <a:tailEnd/>
          </a:ln>
        </p:spPr>
        <p:txBody>
          <a:bodyPr lIns="95125" tIns="49148" rIns="95125" bIns="49148">
            <a:spAutoFit/>
          </a:bodyPr>
          <a:lstStyle/>
          <a:p>
            <a:pPr algn="ctr" eaLnBrk="0" hangingPunct="0">
              <a:spcBef>
                <a:spcPct val="50000"/>
              </a:spcBef>
            </a:pPr>
            <a:r>
              <a:rPr lang="en-US" altLang="en-US" sz="1800" b="1">
                <a:solidFill>
                  <a:srgbClr val="000000"/>
                </a:solidFill>
              </a:rPr>
              <a:t>Additive interaction</a:t>
            </a:r>
            <a:endParaRPr lang="en-US" altLang="en-US" b="1">
              <a:solidFill>
                <a:srgbClr val="000000"/>
              </a:solidFill>
            </a:endParaRPr>
          </a:p>
        </p:txBody>
      </p:sp>
      <p:sp>
        <p:nvSpPr>
          <p:cNvPr id="13471" name="Text Box 19"/>
          <p:cNvSpPr txBox="1">
            <a:spLocks noChangeArrowheads="1"/>
          </p:cNvSpPr>
          <p:nvPr/>
        </p:nvSpPr>
        <p:spPr bwMode="auto">
          <a:xfrm>
            <a:off x="2438400" y="4876800"/>
            <a:ext cx="1905000" cy="647700"/>
          </a:xfrm>
          <a:prstGeom prst="rect">
            <a:avLst/>
          </a:prstGeom>
          <a:noFill/>
          <a:ln w="9525">
            <a:noFill/>
            <a:miter lim="800000"/>
            <a:headEnd/>
            <a:tailEnd/>
          </a:ln>
        </p:spPr>
        <p:txBody>
          <a:bodyPr lIns="95125" tIns="49148" rIns="95125" bIns="49148">
            <a:spAutoFit/>
          </a:bodyPr>
          <a:lstStyle/>
          <a:p>
            <a:pPr algn="ctr" eaLnBrk="0" hangingPunct="0">
              <a:spcBef>
                <a:spcPct val="50000"/>
              </a:spcBef>
            </a:pPr>
            <a:r>
              <a:rPr lang="en-US" altLang="en-US" sz="1800" b="1">
                <a:solidFill>
                  <a:srgbClr val="000000"/>
                </a:solidFill>
              </a:rPr>
              <a:t>Multiplicative interaction</a:t>
            </a:r>
            <a:endParaRPr lang="en-US" altLang="en-US" b="1">
              <a:solidFill>
                <a:srgbClr val="000000"/>
              </a:solidFill>
            </a:endParaRPr>
          </a:p>
        </p:txBody>
      </p:sp>
      <p:sp>
        <p:nvSpPr>
          <p:cNvPr id="13472" name="Line 20"/>
          <p:cNvSpPr>
            <a:spLocks noChangeShapeType="1"/>
          </p:cNvSpPr>
          <p:nvPr/>
        </p:nvSpPr>
        <p:spPr bwMode="auto">
          <a:xfrm flipH="1">
            <a:off x="2057400" y="5105400"/>
            <a:ext cx="381000" cy="0"/>
          </a:xfrm>
          <a:prstGeom prst="line">
            <a:avLst/>
          </a:prstGeom>
          <a:noFill/>
          <a:ln w="28575">
            <a:solidFill>
              <a:schemeClr val="tx1"/>
            </a:solidFill>
            <a:round/>
            <a:headEnd/>
            <a:tailEnd type="triangle" w="med" len="med"/>
          </a:ln>
        </p:spPr>
        <p:txBody>
          <a:bodyPr wrap="none" lIns="95125" tIns="49148" rIns="95125" bIns="49148" anchor="ctr"/>
          <a:lstStyle/>
          <a:p>
            <a:endParaRPr lang="en-US"/>
          </a:p>
        </p:txBody>
      </p:sp>
      <p:sp>
        <p:nvSpPr>
          <p:cNvPr id="13473" name="Line 21"/>
          <p:cNvSpPr>
            <a:spLocks noChangeShapeType="1"/>
          </p:cNvSpPr>
          <p:nvPr/>
        </p:nvSpPr>
        <p:spPr bwMode="auto">
          <a:xfrm flipH="1">
            <a:off x="2209800" y="6477000"/>
            <a:ext cx="381000" cy="0"/>
          </a:xfrm>
          <a:prstGeom prst="line">
            <a:avLst/>
          </a:prstGeom>
          <a:noFill/>
          <a:ln w="28575">
            <a:solidFill>
              <a:schemeClr val="tx1"/>
            </a:solidFill>
            <a:round/>
            <a:headEnd/>
            <a:tailEnd type="triangle" w="med" len="med"/>
          </a:ln>
        </p:spPr>
        <p:txBody>
          <a:bodyPr wrap="none" lIns="95125" tIns="49148" rIns="95125" bIns="49148" anchor="ctr"/>
          <a:lstStyle/>
          <a:p>
            <a:endParaRPr lang="en-US"/>
          </a:p>
        </p:txBody>
      </p:sp>
      <p:sp>
        <p:nvSpPr>
          <p:cNvPr id="13474" name="Line 22"/>
          <p:cNvSpPr>
            <a:spLocks noChangeShapeType="1"/>
          </p:cNvSpPr>
          <p:nvPr/>
        </p:nvSpPr>
        <p:spPr bwMode="auto">
          <a:xfrm>
            <a:off x="4038600" y="6477000"/>
            <a:ext cx="457200" cy="0"/>
          </a:xfrm>
          <a:prstGeom prst="line">
            <a:avLst/>
          </a:prstGeom>
          <a:noFill/>
          <a:ln w="28575">
            <a:solidFill>
              <a:schemeClr val="tx1"/>
            </a:solidFill>
            <a:round/>
            <a:headEnd/>
            <a:tailEnd type="triangle" w="med" len="med"/>
          </a:ln>
        </p:spPr>
        <p:txBody>
          <a:bodyPr wrap="none" lIns="95125" tIns="49148" rIns="95125" bIns="49148" anchor="ctr"/>
          <a:lstStyle/>
          <a:p>
            <a:endParaRPr lang="en-US"/>
          </a:p>
        </p:txBody>
      </p:sp>
      <p:sp>
        <p:nvSpPr>
          <p:cNvPr id="13475" name="Line 23"/>
          <p:cNvSpPr>
            <a:spLocks noChangeShapeType="1"/>
          </p:cNvSpPr>
          <p:nvPr/>
        </p:nvSpPr>
        <p:spPr bwMode="auto">
          <a:xfrm>
            <a:off x="4267200" y="5105400"/>
            <a:ext cx="457200" cy="0"/>
          </a:xfrm>
          <a:prstGeom prst="line">
            <a:avLst/>
          </a:prstGeom>
          <a:noFill/>
          <a:ln w="28575">
            <a:solidFill>
              <a:schemeClr val="tx1"/>
            </a:solidFill>
            <a:round/>
            <a:headEnd/>
            <a:tailEnd type="triangle" w="med" len="med"/>
          </a:ln>
        </p:spPr>
        <p:txBody>
          <a:bodyPr wrap="none" lIns="95125" tIns="49148" rIns="95125" bIns="49148" anchor="ctr"/>
          <a:lstStyle/>
          <a:p>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85" name="Rectangle 2"/>
          <p:cNvSpPr>
            <a:spLocks noGrp="1" noChangeArrowheads="1"/>
          </p:cNvSpPr>
          <p:nvPr>
            <p:ph type="title"/>
          </p:nvPr>
        </p:nvSpPr>
        <p:spPr>
          <a:xfrm>
            <a:off x="609600" y="152400"/>
            <a:ext cx="5830888" cy="533400"/>
          </a:xfrm>
        </p:spPr>
        <p:txBody>
          <a:bodyPr/>
          <a:lstStyle/>
          <a:p>
            <a:r>
              <a:rPr lang="en-US" altLang="en-US" dirty="0" smtClean="0"/>
              <a:t>Additive vs Multiplicative Interaction</a:t>
            </a:r>
          </a:p>
        </p:txBody>
      </p:sp>
      <p:sp>
        <p:nvSpPr>
          <p:cNvPr id="14386" name="Rectangle 3"/>
          <p:cNvSpPr>
            <a:spLocks noGrp="1" noChangeArrowheads="1"/>
          </p:cNvSpPr>
          <p:nvPr>
            <p:ph type="body" idx="1"/>
          </p:nvPr>
        </p:nvSpPr>
        <p:spPr>
          <a:xfrm>
            <a:off x="228600" y="914400"/>
            <a:ext cx="6629400" cy="6781800"/>
          </a:xfrm>
        </p:spPr>
        <p:txBody>
          <a:bodyPr/>
          <a:lstStyle/>
          <a:p>
            <a:r>
              <a:rPr lang="en-US" altLang="en-US" sz="2200" b="1" dirty="0" smtClean="0"/>
              <a:t>Assessment of whether interaction is present  depends upon the measure of association</a:t>
            </a:r>
            <a:endParaRPr lang="en-US" altLang="en-US" sz="2200" dirty="0" smtClean="0"/>
          </a:p>
          <a:p>
            <a:pPr lvl="1"/>
            <a:r>
              <a:rPr lang="en-US" altLang="en-US" sz="2200" dirty="0" smtClean="0"/>
              <a:t>ratio measure (multiplicative interaction) or difference measure</a:t>
            </a:r>
            <a:r>
              <a:rPr lang="en-US" altLang="en-US" sz="2200" dirty="0" smtClean="0">
                <a:solidFill>
                  <a:srgbClr val="000000"/>
                </a:solidFill>
              </a:rPr>
              <a:t> (additive interaction)</a:t>
            </a:r>
          </a:p>
          <a:p>
            <a:pPr lvl="1"/>
            <a:r>
              <a:rPr lang="en-US" altLang="en-US" sz="2200" dirty="0" smtClean="0">
                <a:solidFill>
                  <a:srgbClr val="000000"/>
                </a:solidFill>
              </a:rPr>
              <a:t>Hence, the term </a:t>
            </a:r>
            <a:r>
              <a:rPr lang="en-US" altLang="en-US" sz="2200" i="1" dirty="0" smtClean="0">
                <a:solidFill>
                  <a:srgbClr val="000000"/>
                </a:solidFill>
              </a:rPr>
              <a:t>effect-measure modification</a:t>
            </a:r>
            <a:endParaRPr lang="en-US" altLang="en-US" sz="2200" dirty="0" smtClean="0">
              <a:solidFill>
                <a:srgbClr val="000000"/>
              </a:solidFill>
            </a:endParaRPr>
          </a:p>
          <a:p>
            <a:r>
              <a:rPr lang="en-US" altLang="en-US" sz="2200" dirty="0" smtClean="0">
                <a:solidFill>
                  <a:srgbClr val="000000"/>
                </a:solidFill>
              </a:rPr>
              <a:t>Absence of multiplicative interaction  implies presence of additive interaction (exception: no association)</a:t>
            </a:r>
          </a:p>
          <a:p>
            <a:endParaRPr lang="en-US" altLang="en-US" sz="2200" dirty="0" smtClean="0">
              <a:solidFill>
                <a:srgbClr val="000000"/>
              </a:solidFill>
            </a:endParaRPr>
          </a:p>
          <a:p>
            <a:endParaRPr lang="en-US" altLang="en-US" sz="2200"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graphicFrame>
        <p:nvGraphicFramePr>
          <p:cNvPr id="2" name="Object 48"/>
          <p:cNvGraphicFramePr>
            <a:graphicFrameLocks noChangeAspect="1"/>
          </p:cNvGraphicFramePr>
          <p:nvPr>
            <p:extLst>
              <p:ext uri="{D42A27DB-BD31-4B8C-83A1-F6EECF244321}">
                <p14:modId xmlns:p14="http://schemas.microsoft.com/office/powerpoint/2010/main" val="2071301048"/>
              </p:ext>
            </p:extLst>
          </p:nvPr>
        </p:nvGraphicFramePr>
        <p:xfrm>
          <a:off x="736600" y="4089400"/>
          <a:ext cx="5726113" cy="3592513"/>
        </p:xfrm>
        <a:graphic>
          <a:graphicData uri="http://schemas.openxmlformats.org/drawingml/2006/chart">
            <c:chart xmlns:c="http://schemas.openxmlformats.org/drawingml/2006/chart" xmlns:r="http://schemas.openxmlformats.org/officeDocument/2006/relationships" r:id="rId3"/>
          </a:graphicData>
        </a:graphic>
      </p:graphicFrame>
      <p:sp>
        <p:nvSpPr>
          <p:cNvPr id="14387" name="Text Box 5"/>
          <p:cNvSpPr txBox="1">
            <a:spLocks noChangeArrowheads="1"/>
          </p:cNvSpPr>
          <p:nvPr/>
        </p:nvSpPr>
        <p:spPr bwMode="auto">
          <a:xfrm>
            <a:off x="4800600" y="4343400"/>
            <a:ext cx="16764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Additive interaction present</a:t>
            </a:r>
            <a:endParaRPr lang="en-US" altLang="en-US" b="1">
              <a:solidFill>
                <a:srgbClr val="000000"/>
              </a:solidFill>
            </a:endParaRPr>
          </a:p>
        </p:txBody>
      </p:sp>
      <p:sp>
        <p:nvSpPr>
          <p:cNvPr id="14388" name="Text Box 6"/>
          <p:cNvSpPr txBox="1">
            <a:spLocks noChangeArrowheads="1"/>
          </p:cNvSpPr>
          <p:nvPr/>
        </p:nvSpPr>
        <p:spPr bwMode="auto">
          <a:xfrm>
            <a:off x="4724400" y="5715000"/>
            <a:ext cx="21336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Multiplicative interaction absent</a:t>
            </a:r>
            <a:endParaRPr lang="en-US" altLang="en-US" b="1">
              <a:solidFill>
                <a:srgbClr val="000000"/>
              </a:solidFill>
            </a:endParaRPr>
          </a:p>
        </p:txBody>
      </p:sp>
      <p:sp>
        <p:nvSpPr>
          <p:cNvPr id="14389" name="Text Box 7"/>
          <p:cNvSpPr txBox="1">
            <a:spLocks noChangeArrowheads="1"/>
          </p:cNvSpPr>
          <p:nvPr/>
        </p:nvSpPr>
        <p:spPr bwMode="auto">
          <a:xfrm>
            <a:off x="1981200" y="47244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RR = 3.0   RD = 0.3</a:t>
            </a:r>
          </a:p>
        </p:txBody>
      </p:sp>
      <p:sp>
        <p:nvSpPr>
          <p:cNvPr id="14390" name="Text Box 8"/>
          <p:cNvSpPr txBox="1">
            <a:spLocks noChangeArrowheads="1"/>
          </p:cNvSpPr>
          <p:nvPr/>
        </p:nvSpPr>
        <p:spPr bwMode="auto">
          <a:xfrm>
            <a:off x="1981200" y="64008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3.0   RD = 0.1</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08"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5409" name="Rectangle 3"/>
          <p:cNvSpPr>
            <a:spLocks noGrp="1" noChangeArrowheads="1"/>
          </p:cNvSpPr>
          <p:nvPr>
            <p:ph type="body" idx="1"/>
          </p:nvPr>
        </p:nvSpPr>
        <p:spPr>
          <a:xfrm>
            <a:off x="228600" y="914400"/>
            <a:ext cx="6629400" cy="6781800"/>
          </a:xfrm>
        </p:spPr>
        <p:txBody>
          <a:bodyPr/>
          <a:lstStyle/>
          <a:p>
            <a:r>
              <a:rPr lang="en-US" altLang="en-US" sz="2200" smtClean="0">
                <a:solidFill>
                  <a:srgbClr val="000000"/>
                </a:solidFill>
              </a:rPr>
              <a:t>Absence of additive interaction implies presence of multiplicative interaction</a:t>
            </a:r>
          </a:p>
          <a:p>
            <a:endParaRPr lang="en-US" altLang="en-US" sz="2200"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p:txBody>
      </p:sp>
      <p:graphicFrame>
        <p:nvGraphicFramePr>
          <p:cNvPr id="2" name="Object 47"/>
          <p:cNvGraphicFramePr>
            <a:graphicFrameLocks noChangeAspect="1"/>
          </p:cNvGraphicFramePr>
          <p:nvPr>
            <p:extLst>
              <p:ext uri="{D42A27DB-BD31-4B8C-83A1-F6EECF244321}">
                <p14:modId xmlns:p14="http://schemas.microsoft.com/office/powerpoint/2010/main" val="1491474833"/>
              </p:ext>
            </p:extLst>
          </p:nvPr>
        </p:nvGraphicFramePr>
        <p:xfrm>
          <a:off x="584200" y="2565400"/>
          <a:ext cx="5726113" cy="3592513"/>
        </p:xfrm>
        <a:graphic>
          <a:graphicData uri="http://schemas.openxmlformats.org/drawingml/2006/chart">
            <c:chart xmlns:c="http://schemas.openxmlformats.org/drawingml/2006/chart" xmlns:r="http://schemas.openxmlformats.org/officeDocument/2006/relationships" r:id="rId3"/>
          </a:graphicData>
        </a:graphic>
      </p:graphicFrame>
      <p:sp>
        <p:nvSpPr>
          <p:cNvPr id="15410" name="Text Box 5"/>
          <p:cNvSpPr txBox="1">
            <a:spLocks noChangeArrowheads="1"/>
          </p:cNvSpPr>
          <p:nvPr/>
        </p:nvSpPr>
        <p:spPr bwMode="auto">
          <a:xfrm>
            <a:off x="4648200" y="2362200"/>
            <a:ext cx="1905000" cy="2536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Multiplicative interaction present </a:t>
            </a:r>
          </a:p>
          <a:p>
            <a:pPr eaLnBrk="0" hangingPunct="0">
              <a:spcBef>
                <a:spcPct val="50000"/>
              </a:spcBef>
            </a:pPr>
            <a:endParaRPr lang="en-US" altLang="en-US" sz="2000" b="1">
              <a:solidFill>
                <a:srgbClr val="000000"/>
              </a:solidFill>
            </a:endParaRPr>
          </a:p>
          <a:p>
            <a:pPr eaLnBrk="0" hangingPunct="0">
              <a:spcBef>
                <a:spcPct val="50000"/>
              </a:spcBef>
            </a:pPr>
            <a:r>
              <a:rPr lang="en-US" altLang="en-US" sz="2000" b="1">
                <a:solidFill>
                  <a:srgbClr val="000000"/>
                </a:solidFill>
              </a:rPr>
              <a:t>Additive interaction absent</a:t>
            </a:r>
            <a:endParaRPr lang="en-US" altLang="en-US" b="1">
              <a:solidFill>
                <a:srgbClr val="000000"/>
              </a:solidFill>
            </a:endParaRPr>
          </a:p>
        </p:txBody>
      </p:sp>
      <p:sp>
        <p:nvSpPr>
          <p:cNvPr id="15411" name="Text Box 6"/>
          <p:cNvSpPr txBox="1">
            <a:spLocks noChangeArrowheads="1"/>
          </p:cNvSpPr>
          <p:nvPr/>
        </p:nvSpPr>
        <p:spPr bwMode="auto">
          <a:xfrm>
            <a:off x="1981200" y="48006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3.0   RD = 0.1</a:t>
            </a:r>
          </a:p>
        </p:txBody>
      </p:sp>
      <p:sp>
        <p:nvSpPr>
          <p:cNvPr id="15412" name="Text Box 7"/>
          <p:cNvSpPr txBox="1">
            <a:spLocks noChangeArrowheads="1"/>
          </p:cNvSpPr>
          <p:nvPr/>
        </p:nvSpPr>
        <p:spPr bwMode="auto">
          <a:xfrm>
            <a:off x="1981200" y="34290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RR = 1.7  RD = 0.1</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73"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6474" name="Rectangle 3"/>
          <p:cNvSpPr>
            <a:spLocks noGrp="1" noChangeArrowheads="1"/>
          </p:cNvSpPr>
          <p:nvPr>
            <p:ph type="body" idx="1"/>
          </p:nvPr>
        </p:nvSpPr>
        <p:spPr>
          <a:xfrm>
            <a:off x="228600" y="914400"/>
            <a:ext cx="6629400" cy="6781800"/>
          </a:xfrm>
        </p:spPr>
        <p:txBody>
          <a:bodyPr/>
          <a:lstStyle/>
          <a:p>
            <a:r>
              <a:rPr lang="en-US" altLang="en-US" sz="2200" smtClean="0">
                <a:solidFill>
                  <a:srgbClr val="000000"/>
                </a:solidFill>
              </a:rPr>
              <a:t>Presence of multiplicative interaction may or may not be accompanied by additive interaction</a:t>
            </a:r>
          </a:p>
          <a:p>
            <a:endParaRPr lang="en-US" altLang="en-US" sz="2200"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p:txBody>
      </p:sp>
      <p:graphicFrame>
        <p:nvGraphicFramePr>
          <p:cNvPr id="3" name="Object 87"/>
          <p:cNvGraphicFramePr>
            <a:graphicFrameLocks noChangeAspect="1"/>
          </p:cNvGraphicFramePr>
          <p:nvPr>
            <p:extLst>
              <p:ext uri="{D42A27DB-BD31-4B8C-83A1-F6EECF244321}">
                <p14:modId xmlns:p14="http://schemas.microsoft.com/office/powerpoint/2010/main" val="581575629"/>
              </p:ext>
            </p:extLst>
          </p:nvPr>
        </p:nvGraphicFramePr>
        <p:xfrm>
          <a:off x="660400" y="4927600"/>
          <a:ext cx="5726113" cy="35925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Object 88"/>
          <p:cNvGraphicFramePr>
            <a:graphicFrameLocks noChangeAspect="1"/>
          </p:cNvGraphicFramePr>
          <p:nvPr>
            <p:extLst>
              <p:ext uri="{D42A27DB-BD31-4B8C-83A1-F6EECF244321}">
                <p14:modId xmlns:p14="http://schemas.microsoft.com/office/powerpoint/2010/main" val="545818117"/>
              </p:ext>
            </p:extLst>
          </p:nvPr>
        </p:nvGraphicFramePr>
        <p:xfrm>
          <a:off x="584200" y="1346200"/>
          <a:ext cx="5726113" cy="3592513"/>
        </p:xfrm>
        <a:graphic>
          <a:graphicData uri="http://schemas.openxmlformats.org/drawingml/2006/chart">
            <c:chart xmlns:c="http://schemas.openxmlformats.org/drawingml/2006/chart" xmlns:r="http://schemas.openxmlformats.org/officeDocument/2006/relationships" r:id="rId4"/>
          </a:graphicData>
        </a:graphic>
      </p:graphicFrame>
      <p:sp>
        <p:nvSpPr>
          <p:cNvPr id="16475" name="Text Box 6"/>
          <p:cNvSpPr txBox="1">
            <a:spLocks noChangeArrowheads="1"/>
          </p:cNvSpPr>
          <p:nvPr/>
        </p:nvSpPr>
        <p:spPr bwMode="auto">
          <a:xfrm>
            <a:off x="4953000" y="6172200"/>
            <a:ext cx="16764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Additive interaction present</a:t>
            </a:r>
            <a:endParaRPr lang="en-US" altLang="en-US" b="1">
              <a:solidFill>
                <a:srgbClr val="000000"/>
              </a:solidFill>
            </a:endParaRPr>
          </a:p>
        </p:txBody>
      </p:sp>
      <p:sp>
        <p:nvSpPr>
          <p:cNvPr id="16476" name="Text Box 7"/>
          <p:cNvSpPr txBox="1">
            <a:spLocks noChangeArrowheads="1"/>
          </p:cNvSpPr>
          <p:nvPr/>
        </p:nvSpPr>
        <p:spPr bwMode="auto">
          <a:xfrm>
            <a:off x="4876800" y="2362200"/>
            <a:ext cx="1676400" cy="7080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No additive interaction</a:t>
            </a:r>
            <a:endParaRPr lang="en-US" altLang="en-US" b="1">
              <a:solidFill>
                <a:srgbClr val="000000"/>
              </a:solidFill>
            </a:endParaRPr>
          </a:p>
        </p:txBody>
      </p:sp>
      <p:sp>
        <p:nvSpPr>
          <p:cNvPr id="16477" name="Text Box 8"/>
          <p:cNvSpPr txBox="1">
            <a:spLocks noChangeArrowheads="1"/>
          </p:cNvSpPr>
          <p:nvPr/>
        </p:nvSpPr>
        <p:spPr bwMode="auto">
          <a:xfrm>
            <a:off x="1828800" y="22860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2.0   RD = 0.1</a:t>
            </a:r>
          </a:p>
        </p:txBody>
      </p:sp>
      <p:sp>
        <p:nvSpPr>
          <p:cNvPr id="16478" name="Text Box 9"/>
          <p:cNvSpPr txBox="1">
            <a:spLocks noChangeArrowheads="1"/>
          </p:cNvSpPr>
          <p:nvPr/>
        </p:nvSpPr>
        <p:spPr bwMode="auto">
          <a:xfrm>
            <a:off x="2133600" y="70104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2.0   RD = 0.1</a:t>
            </a:r>
          </a:p>
        </p:txBody>
      </p:sp>
      <p:sp>
        <p:nvSpPr>
          <p:cNvPr id="16479" name="Text Box 10"/>
          <p:cNvSpPr txBox="1">
            <a:spLocks noChangeArrowheads="1"/>
          </p:cNvSpPr>
          <p:nvPr/>
        </p:nvSpPr>
        <p:spPr bwMode="auto">
          <a:xfrm>
            <a:off x="2057400" y="54864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3.0   RD = 0.4</a:t>
            </a:r>
          </a:p>
        </p:txBody>
      </p:sp>
      <p:sp>
        <p:nvSpPr>
          <p:cNvPr id="16480" name="Text Box 12"/>
          <p:cNvSpPr txBox="1">
            <a:spLocks noChangeArrowheads="1"/>
          </p:cNvSpPr>
          <p:nvPr/>
        </p:nvSpPr>
        <p:spPr bwMode="auto">
          <a:xfrm>
            <a:off x="1981200" y="36576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3.0   RD = 0.1</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41" name="Group 14"/>
          <p:cNvGrpSpPr>
            <a:grpSpLocks/>
          </p:cNvGrpSpPr>
          <p:nvPr/>
        </p:nvGrpSpPr>
        <p:grpSpPr bwMode="auto">
          <a:xfrm>
            <a:off x="381000" y="2362200"/>
            <a:ext cx="5867400" cy="4038600"/>
            <a:chOff x="381000" y="2362200"/>
            <a:chExt cx="5867400" cy="4038600"/>
          </a:xfrm>
        </p:grpSpPr>
        <p:sp>
          <p:nvSpPr>
            <p:cNvPr id="1223682" name="Text Box 2"/>
            <p:cNvSpPr txBox="1">
              <a:spLocks noChangeArrowheads="1"/>
            </p:cNvSpPr>
            <p:nvPr/>
          </p:nvSpPr>
          <p:spPr bwMode="auto">
            <a:xfrm flipH="1">
              <a:off x="3810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1223683"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23684"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23685"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23686" name="Text Box 6"/>
            <p:cNvSpPr txBox="1">
              <a:spLocks noChangeArrowheads="1"/>
            </p:cNvSpPr>
            <p:nvPr/>
          </p:nvSpPr>
          <p:spPr bwMode="auto">
            <a:xfrm>
              <a:off x="3429000" y="53340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a:t>
              </a:r>
              <a:endParaRPr lang="en-US" sz="900" b="1" dirty="0">
                <a:solidFill>
                  <a:srgbClr val="000000"/>
                </a:solidFill>
              </a:endParaRPr>
            </a:p>
          </p:txBody>
        </p:sp>
        <p:sp>
          <p:nvSpPr>
            <p:cNvPr id="1223687"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1223688"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useBgFill="1">
        <p:nvSpPr>
          <p:cNvPr id="1223689" name="Text Box 9"/>
          <p:cNvSpPr txBox="1">
            <a:spLocks noChangeArrowheads="1"/>
          </p:cNvSpPr>
          <p:nvPr/>
        </p:nvSpPr>
        <p:spPr bwMode="auto">
          <a:xfrm flipH="1">
            <a:off x="762000" y="44450"/>
            <a:ext cx="5486400" cy="793750"/>
          </a:xfrm>
          <a:prstGeom prst="rect">
            <a:avLst/>
          </a:prstGeom>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a:p>
          <a:p>
            <a:pPr algn="ctr" eaLnBrk="0" hangingPunct="0">
              <a:spcBef>
                <a:spcPct val="50000"/>
              </a:spcBef>
              <a:defRPr/>
            </a:pPr>
            <a:r>
              <a:rPr lang="en-US" sz="2800" b="1"/>
              <a:t>Confounding</a:t>
            </a:r>
            <a:endParaRPr lang="en-US" sz="1600">
              <a:solidFill>
                <a:srgbClr val="000000"/>
              </a:solidFill>
            </a:endParaRPr>
          </a:p>
        </p:txBody>
      </p:sp>
      <p:sp>
        <p:nvSpPr>
          <p:cNvPr id="163843" name="Rectangle 10"/>
          <p:cNvSpPr>
            <a:spLocks noChangeArrowheads="1"/>
          </p:cNvSpPr>
          <p:nvPr/>
        </p:nvSpPr>
        <p:spPr bwMode="auto">
          <a:xfrm>
            <a:off x="0" y="685800"/>
            <a:ext cx="6172200" cy="18288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1223691" name="Text Box 11"/>
          <p:cNvSpPr txBox="1">
            <a:spLocks noChangeArrowheads="1"/>
          </p:cNvSpPr>
          <p:nvPr/>
        </p:nvSpPr>
        <p:spPr bwMode="auto">
          <a:xfrm>
            <a:off x="152400" y="1143000"/>
            <a:ext cx="6477000" cy="830263"/>
          </a:xfrm>
          <a:prstGeom prst="rect">
            <a:avLst/>
          </a:prstGeom>
          <a:noFill/>
          <a:ln w="19050">
            <a:noFill/>
            <a:miter lim="800000"/>
            <a:headEnd/>
            <a:tailEnd/>
          </a:ln>
          <a:effectLst>
            <a:outerShdw dist="107763" dir="2700000" algn="ctr" rotWithShape="0">
              <a:schemeClr val="bg2"/>
            </a:outerShdw>
          </a:effectLst>
        </p:spPr>
        <p:txBody>
          <a:bodyPr>
            <a:spAutoFit/>
          </a:bodyPr>
          <a:lstStyle/>
          <a:p>
            <a:pPr eaLnBrk="0" hangingPunct="0">
              <a:spcBef>
                <a:spcPct val="50000"/>
              </a:spcBef>
              <a:defRPr/>
            </a:pPr>
            <a:r>
              <a:rPr lang="en-US" sz="2400" b="1" dirty="0">
                <a:solidFill>
                  <a:srgbClr val="000000"/>
                </a:solidFill>
              </a:rPr>
              <a:t>Confounding occurs if there is a factor C that is a “Common Cause” of both E and D</a:t>
            </a:r>
          </a:p>
        </p:txBody>
      </p:sp>
      <p:sp>
        <p:nvSpPr>
          <p:cNvPr id="163845" name="Rectangle 12"/>
          <p:cNvSpPr>
            <a:spLocks noChangeArrowheads="1"/>
          </p:cNvSpPr>
          <p:nvPr/>
        </p:nvSpPr>
        <p:spPr bwMode="auto">
          <a:xfrm>
            <a:off x="76200" y="6858000"/>
            <a:ext cx="6553200" cy="18288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a:t>C </a:t>
            </a:r>
            <a:r>
              <a:rPr lang="en-US" altLang="en-US" sz="2000" dirty="0" smtClean="0"/>
              <a:t> is part </a:t>
            </a:r>
            <a:r>
              <a:rPr lang="en-US" altLang="en-US" sz="2000" dirty="0"/>
              <a:t>of an </a:t>
            </a:r>
            <a:r>
              <a:rPr lang="en-US" altLang="en-US" sz="2000" dirty="0" smtClean="0"/>
              <a:t>open undirected </a:t>
            </a:r>
            <a:r>
              <a:rPr lang="en-US" altLang="en-US" sz="2000" dirty="0"/>
              <a:t>(non-causal) path from E to D</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a:t>Specifically, this is a “backdoor path”  from E to D</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97"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7498" name="Rectangle 3"/>
          <p:cNvSpPr>
            <a:spLocks noGrp="1" noChangeArrowheads="1"/>
          </p:cNvSpPr>
          <p:nvPr>
            <p:ph type="body" idx="1"/>
          </p:nvPr>
        </p:nvSpPr>
        <p:spPr>
          <a:xfrm>
            <a:off x="228600" y="914400"/>
            <a:ext cx="6629400" cy="6781800"/>
          </a:xfrm>
        </p:spPr>
        <p:txBody>
          <a:bodyPr/>
          <a:lstStyle/>
          <a:p>
            <a:r>
              <a:rPr lang="en-US" altLang="en-US" sz="2200" smtClean="0">
                <a:solidFill>
                  <a:srgbClr val="000000"/>
                </a:solidFill>
              </a:rPr>
              <a:t>Presence of additive interaction may or may not be accompanied by multiplicative interaction</a:t>
            </a:r>
          </a:p>
          <a:p>
            <a:endParaRPr lang="en-US" altLang="en-US" sz="2200"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p:txBody>
      </p:sp>
      <p:graphicFrame>
        <p:nvGraphicFramePr>
          <p:cNvPr id="2" name="Object 87"/>
          <p:cNvGraphicFramePr>
            <a:graphicFrameLocks noChangeAspect="1"/>
          </p:cNvGraphicFramePr>
          <p:nvPr>
            <p:extLst>
              <p:ext uri="{D42A27DB-BD31-4B8C-83A1-F6EECF244321}">
                <p14:modId xmlns:p14="http://schemas.microsoft.com/office/powerpoint/2010/main" val="4144902570"/>
              </p:ext>
            </p:extLst>
          </p:nvPr>
        </p:nvGraphicFramePr>
        <p:xfrm>
          <a:off x="736600" y="1803400"/>
          <a:ext cx="5726113" cy="35925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Object 88"/>
          <p:cNvGraphicFramePr>
            <a:graphicFrameLocks noChangeAspect="1"/>
          </p:cNvGraphicFramePr>
          <p:nvPr>
            <p:extLst>
              <p:ext uri="{D42A27DB-BD31-4B8C-83A1-F6EECF244321}">
                <p14:modId xmlns:p14="http://schemas.microsoft.com/office/powerpoint/2010/main" val="539058021"/>
              </p:ext>
            </p:extLst>
          </p:nvPr>
        </p:nvGraphicFramePr>
        <p:xfrm>
          <a:off x="584200" y="5156200"/>
          <a:ext cx="5726113" cy="3592513"/>
        </p:xfrm>
        <a:graphic>
          <a:graphicData uri="http://schemas.openxmlformats.org/drawingml/2006/chart">
            <c:chart xmlns:c="http://schemas.openxmlformats.org/drawingml/2006/chart" xmlns:r="http://schemas.openxmlformats.org/officeDocument/2006/relationships" r:id="rId4"/>
          </a:graphicData>
        </a:graphic>
      </p:graphicFrame>
      <p:sp>
        <p:nvSpPr>
          <p:cNvPr id="17499" name="Text Box 6"/>
          <p:cNvSpPr txBox="1">
            <a:spLocks noChangeArrowheads="1"/>
          </p:cNvSpPr>
          <p:nvPr/>
        </p:nvSpPr>
        <p:spPr bwMode="auto">
          <a:xfrm>
            <a:off x="4648200" y="6172200"/>
            <a:ext cx="19812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Multiplicative interaction absent</a:t>
            </a:r>
            <a:endParaRPr lang="en-US" altLang="en-US" b="1">
              <a:solidFill>
                <a:srgbClr val="000000"/>
              </a:solidFill>
            </a:endParaRPr>
          </a:p>
        </p:txBody>
      </p:sp>
      <p:sp>
        <p:nvSpPr>
          <p:cNvPr id="17500" name="Text Box 7"/>
          <p:cNvSpPr txBox="1">
            <a:spLocks noChangeArrowheads="1"/>
          </p:cNvSpPr>
          <p:nvPr/>
        </p:nvSpPr>
        <p:spPr bwMode="auto">
          <a:xfrm>
            <a:off x="4648200" y="2362200"/>
            <a:ext cx="19050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Multiplicative interaction present </a:t>
            </a:r>
            <a:endParaRPr lang="en-US" altLang="en-US" b="1">
              <a:solidFill>
                <a:srgbClr val="000000"/>
              </a:solidFill>
            </a:endParaRPr>
          </a:p>
        </p:txBody>
      </p:sp>
      <p:sp>
        <p:nvSpPr>
          <p:cNvPr id="17501" name="Text Box 8"/>
          <p:cNvSpPr txBox="1">
            <a:spLocks noChangeArrowheads="1"/>
          </p:cNvSpPr>
          <p:nvPr/>
        </p:nvSpPr>
        <p:spPr bwMode="auto">
          <a:xfrm>
            <a:off x="1981200" y="74676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3.0   RD = 0.1</a:t>
            </a:r>
          </a:p>
        </p:txBody>
      </p:sp>
      <p:sp>
        <p:nvSpPr>
          <p:cNvPr id="17502" name="Text Box 9"/>
          <p:cNvSpPr txBox="1">
            <a:spLocks noChangeArrowheads="1"/>
          </p:cNvSpPr>
          <p:nvPr/>
        </p:nvSpPr>
        <p:spPr bwMode="auto">
          <a:xfrm>
            <a:off x="1981200" y="22860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3.0   RD = 0.4</a:t>
            </a:r>
          </a:p>
        </p:txBody>
      </p:sp>
      <p:sp>
        <p:nvSpPr>
          <p:cNvPr id="17503" name="Text Box 10"/>
          <p:cNvSpPr txBox="1">
            <a:spLocks noChangeArrowheads="1"/>
          </p:cNvSpPr>
          <p:nvPr/>
        </p:nvSpPr>
        <p:spPr bwMode="auto">
          <a:xfrm>
            <a:off x="1981200" y="38862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2.0   RD = 0.1</a:t>
            </a:r>
          </a:p>
        </p:txBody>
      </p:sp>
      <p:sp>
        <p:nvSpPr>
          <p:cNvPr id="17504" name="Text Box 11"/>
          <p:cNvSpPr txBox="1">
            <a:spLocks noChangeArrowheads="1"/>
          </p:cNvSpPr>
          <p:nvPr/>
        </p:nvSpPr>
        <p:spPr bwMode="auto">
          <a:xfrm>
            <a:off x="1905000" y="59436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3.0   RD = 0.2</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78"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8479" name="Rectangle 3"/>
          <p:cNvSpPr>
            <a:spLocks noGrp="1" noChangeArrowheads="1"/>
          </p:cNvSpPr>
          <p:nvPr>
            <p:ph type="body" idx="1"/>
          </p:nvPr>
        </p:nvSpPr>
        <p:spPr>
          <a:xfrm>
            <a:off x="228600" y="914400"/>
            <a:ext cx="6629400" cy="6781800"/>
          </a:xfrm>
        </p:spPr>
        <p:txBody>
          <a:bodyPr/>
          <a:lstStyle/>
          <a:p>
            <a:r>
              <a:rPr lang="en-US" altLang="en-US" sz="2200" smtClean="0">
                <a:solidFill>
                  <a:srgbClr val="000000"/>
                </a:solidFill>
              </a:rPr>
              <a:t>Presence of qualitative multiplicative interaction is always accompanied by qualitative additive interaction</a:t>
            </a:r>
          </a:p>
          <a:p>
            <a:endParaRPr lang="en-US" altLang="en-US" sz="2200"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p:txBody>
      </p:sp>
      <p:graphicFrame>
        <p:nvGraphicFramePr>
          <p:cNvPr id="2" name="Object 45"/>
          <p:cNvGraphicFramePr>
            <a:graphicFrameLocks noChangeAspect="1"/>
          </p:cNvGraphicFramePr>
          <p:nvPr>
            <p:extLst>
              <p:ext uri="{D42A27DB-BD31-4B8C-83A1-F6EECF244321}">
                <p14:modId xmlns:p14="http://schemas.microsoft.com/office/powerpoint/2010/main" val="2596909057"/>
              </p:ext>
            </p:extLst>
          </p:nvPr>
        </p:nvGraphicFramePr>
        <p:xfrm>
          <a:off x="584200" y="2413000"/>
          <a:ext cx="5726113" cy="5532438"/>
        </p:xfrm>
        <a:graphic>
          <a:graphicData uri="http://schemas.openxmlformats.org/drawingml/2006/chart">
            <c:chart xmlns:c="http://schemas.openxmlformats.org/drawingml/2006/chart" xmlns:r="http://schemas.openxmlformats.org/officeDocument/2006/relationships" r:id="rId3"/>
          </a:graphicData>
        </a:graphic>
      </p:graphicFrame>
      <p:sp>
        <p:nvSpPr>
          <p:cNvPr id="18480" name="Text Box 10"/>
          <p:cNvSpPr txBox="1">
            <a:spLocks noChangeArrowheads="1"/>
          </p:cNvSpPr>
          <p:nvPr/>
        </p:nvSpPr>
        <p:spPr bwMode="auto">
          <a:xfrm>
            <a:off x="4724400" y="4343400"/>
            <a:ext cx="1905000" cy="13176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Multiplicative and additive  interaction both present </a:t>
            </a:r>
            <a:endParaRPr lang="en-US" altLang="en-US" b="1">
              <a:solidFill>
                <a:srgbClr val="000000"/>
              </a:solidFill>
            </a:endParaRPr>
          </a:p>
        </p:txBody>
      </p:sp>
      <p:sp>
        <p:nvSpPr>
          <p:cNvPr id="18481" name="Text Box 11"/>
          <p:cNvSpPr txBox="1">
            <a:spLocks noChangeArrowheads="1"/>
          </p:cNvSpPr>
          <p:nvPr/>
        </p:nvSpPr>
        <p:spPr bwMode="auto">
          <a:xfrm>
            <a:off x="4038600" y="6096000"/>
            <a:ext cx="2362200" cy="922338"/>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e.g., smoking, caffeine, delayed ocnception</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50530" name="Rectangle 3"/>
          <p:cNvSpPr>
            <a:spLocks noGrp="1" noChangeArrowheads="1"/>
          </p:cNvSpPr>
          <p:nvPr>
            <p:ph type="body" idx="1"/>
          </p:nvPr>
        </p:nvSpPr>
        <p:spPr>
          <a:xfrm>
            <a:off x="228600" y="1143000"/>
            <a:ext cx="6629400" cy="6781800"/>
          </a:xfrm>
        </p:spPr>
        <p:txBody>
          <a:bodyPr/>
          <a:lstStyle/>
          <a:p>
            <a:r>
              <a:rPr lang="en-US" altLang="en-US" sz="2200" dirty="0" smtClean="0">
                <a:solidFill>
                  <a:srgbClr val="000000"/>
                </a:solidFill>
              </a:rPr>
              <a:t>Absence of multiplicative interaction implies presence of additive interaction</a:t>
            </a:r>
          </a:p>
          <a:p>
            <a:r>
              <a:rPr lang="en-US" altLang="en-US" sz="2200" dirty="0" smtClean="0">
                <a:solidFill>
                  <a:srgbClr val="000000"/>
                </a:solidFill>
              </a:rPr>
              <a:t>Absence of additive interaction implies presence of multiplicative interaction</a:t>
            </a:r>
          </a:p>
          <a:p>
            <a:r>
              <a:rPr lang="en-US" altLang="en-US" sz="2200" dirty="0" smtClean="0">
                <a:solidFill>
                  <a:srgbClr val="000000"/>
                </a:solidFill>
              </a:rPr>
              <a:t>Therefore:</a:t>
            </a:r>
          </a:p>
          <a:p>
            <a:pPr lvl="1"/>
            <a:r>
              <a:rPr lang="en-US" altLang="en-US" sz="2200" dirty="0" smtClean="0">
                <a:solidFill>
                  <a:srgbClr val="000000"/>
                </a:solidFill>
              </a:rPr>
              <a:t>If both of the exposures in question have an effect on the outcome, then there must be interaction on at least one scale.  </a:t>
            </a: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Title 1"/>
          <p:cNvSpPr>
            <a:spLocks noGrp="1"/>
          </p:cNvSpPr>
          <p:nvPr>
            <p:ph type="title"/>
          </p:nvPr>
        </p:nvSpPr>
        <p:spPr/>
        <p:txBody>
          <a:bodyPr/>
          <a:lstStyle/>
          <a:p>
            <a:r>
              <a:rPr lang="en-US" smtClean="0"/>
              <a:t>Presenting Interaction</a:t>
            </a:r>
          </a:p>
        </p:txBody>
      </p:sp>
      <p:graphicFrame>
        <p:nvGraphicFramePr>
          <p:cNvPr id="4" name="Content Placeholder 3"/>
          <p:cNvGraphicFramePr>
            <a:graphicFrameLocks noGrp="1"/>
          </p:cNvGraphicFramePr>
          <p:nvPr>
            <p:ph idx="1"/>
          </p:nvPr>
        </p:nvGraphicFramePr>
        <p:xfrm>
          <a:off x="152400" y="1447800"/>
          <a:ext cx="6553201" cy="3291204"/>
        </p:xfrm>
        <a:graphic>
          <a:graphicData uri="http://schemas.openxmlformats.org/drawingml/2006/table">
            <a:tbl>
              <a:tblPr firstRow="1" firstCol="1" bandRow="1"/>
              <a:tblGrid>
                <a:gridCol w="762000"/>
                <a:gridCol w="914399"/>
                <a:gridCol w="1219200"/>
                <a:gridCol w="914400"/>
                <a:gridCol w="1295400"/>
                <a:gridCol w="1447802"/>
              </a:tblGrid>
              <a:tr h="3048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600" b="1" u="sng" dirty="0" smtClean="0">
                          <a:effectLst/>
                          <a:latin typeface="Calibri"/>
                          <a:ea typeface="Calibri"/>
                          <a:cs typeface="Times New Roman"/>
                        </a:rPr>
                        <a:t>No </a:t>
                      </a:r>
                      <a:r>
                        <a:rPr lang="en-US" sz="16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600" b="1" u="sng" dirty="0" smtClean="0">
                          <a:effectLst/>
                          <a:latin typeface="Calibri"/>
                          <a:ea typeface="Calibri"/>
                          <a:cs typeface="Times New Roman"/>
                        </a:rPr>
                        <a:t>Smoking</a:t>
                      </a:r>
                      <a:endParaRPr lang="en-US" sz="1600" b="1" u="sng"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a:lnSpc>
                          <a:spcPct val="115000"/>
                        </a:lnSpc>
                        <a:spcBef>
                          <a:spcPts val="0"/>
                        </a:spcBef>
                        <a:spcAft>
                          <a:spcPts val="0"/>
                        </a:spcAft>
                      </a:pPr>
                      <a:r>
                        <a:rPr lang="en-US" sz="14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a:t>
                      </a:r>
                      <a:r>
                        <a:rPr lang="en-US" sz="1300" b="1" dirty="0" smtClean="0">
                          <a:effectLst/>
                          <a:latin typeface="Calibri"/>
                          <a:ea typeface="Calibri"/>
                          <a:cs typeface="Times New Roman"/>
                        </a:rPr>
                        <a:t>delayed </a:t>
                      </a:r>
                      <a:r>
                        <a:rPr lang="en-US" sz="13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a:ea typeface="Calibri"/>
                          <a:cs typeface="Times New Roman"/>
                        </a:rPr>
                        <a:t> </a:t>
                      </a:r>
                      <a:r>
                        <a:rPr lang="en-US" sz="1400" b="1" dirty="0" smtClean="0">
                          <a:effectLst/>
                          <a:latin typeface="Calibri"/>
                          <a:ea typeface="Calibri"/>
                          <a:cs typeface="Times New Roman"/>
                        </a:rPr>
                        <a:t>Prevalence ratio (95% CI)  for smoking within strata of caffeine use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04938">
                <a:tc>
                  <a:txBody>
                    <a:bodyPr/>
                    <a:lstStyle/>
                    <a:p>
                      <a:pPr marL="0" marR="0" algn="ctr">
                        <a:lnSpc>
                          <a:spcPct val="115000"/>
                        </a:lnSpc>
                        <a:spcBef>
                          <a:spcPts val="0"/>
                        </a:spcBef>
                        <a:spcAft>
                          <a:spcPts val="0"/>
                        </a:spcAft>
                      </a:pPr>
                      <a:r>
                        <a:rPr lang="en-US" sz="14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smtClean="0">
                          <a:effectLst/>
                          <a:latin typeface="Calibri"/>
                          <a:ea typeface="Calibri"/>
                          <a:cs typeface="Times New Roman"/>
                        </a:rPr>
                        <a:t>1.0 (reference)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0.20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854646">
                <a:tc>
                  <a:txBody>
                    <a:bodyPr/>
                    <a:lstStyle/>
                    <a:p>
                      <a:pPr marL="0" marR="0" algn="ctr">
                        <a:lnSpc>
                          <a:spcPct val="115000"/>
                        </a:lnSpc>
                        <a:spcBef>
                          <a:spcPts val="0"/>
                        </a:spcBef>
                        <a:spcAft>
                          <a:spcPts val="0"/>
                        </a:spcAft>
                      </a:pPr>
                      <a:r>
                        <a:rPr lang="en-US" sz="14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0.70 (0.35 to 1.4) p = 0.31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Rectangle 1"/>
          <p:cNvSpPr>
            <a:spLocks noChangeArrowheads="1"/>
          </p:cNvSpPr>
          <p:nvPr/>
        </p:nvSpPr>
        <p:spPr bwMode="auto">
          <a:xfrm>
            <a:off x="152400" y="4719638"/>
            <a:ext cx="4986338" cy="461962"/>
          </a:xfrm>
          <a:prstGeom prst="rect">
            <a:avLst/>
          </a:prstGeom>
          <a:noFill/>
          <a:ln>
            <a:noFill/>
          </a:ln>
          <a:effectLst>
            <a:prstShdw prst="shdw17" dist="17961" dir="2700000">
              <a:srgbClr val="FFFFFF">
                <a:gamma/>
                <a:shade val="60000"/>
                <a:invGamma/>
              </a:srgbClr>
            </a:prstShdw>
          </a:effectLst>
          <a:extLst/>
        </p:spPr>
        <p:txBody>
          <a:bodyPr wrap="none"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eaLnBrk="0" hangingPunct="0">
              <a:spcBef>
                <a:spcPct val="50000"/>
              </a:spcBef>
              <a:defRPr/>
            </a:pPr>
            <a:r>
              <a:rPr lang="en-US" altLang="en-US" sz="1200" dirty="0" smtClean="0">
                <a:latin typeface="+mn-lt"/>
                <a:ea typeface="Calibri" pitchFamily="34" charset="0"/>
                <a:cs typeface="Times New Roman" pitchFamily="18" charset="0"/>
              </a:rPr>
              <a:t>Measure of effect modification on additive scale = -</a:t>
            </a:r>
            <a:r>
              <a:rPr lang="en-US" altLang="en-US" sz="1200" dirty="0" smtClean="0">
                <a:latin typeface="+mn-lt"/>
                <a:ea typeface="Calibri" pitchFamily="34" charset="0"/>
                <a:cs typeface="Times New Roman" pitchFamily="18" charset="0"/>
              </a:rPr>
              <a:t>0.17; </a:t>
            </a:r>
            <a:r>
              <a:rPr lang="en-US" altLang="en-US" sz="1200" dirty="0" smtClean="0">
                <a:latin typeface="+mn-lt"/>
                <a:ea typeface="Calibri" pitchFamily="34" charset="0"/>
                <a:cs typeface="Times New Roman" pitchFamily="18" charset="0"/>
              </a:rPr>
              <a:t>p = </a:t>
            </a:r>
            <a:r>
              <a:rPr lang="en-US" altLang="en-US" sz="1200" dirty="0" smtClean="0">
                <a:latin typeface="+mn-lt"/>
                <a:ea typeface="Calibri" pitchFamily="34" charset="0"/>
                <a:cs typeface="Times New Roman" pitchFamily="18" charset="0"/>
              </a:rPr>
              <a:t>0.018</a:t>
            </a:r>
            <a:endParaRPr lang="en-US" altLang="en-US" sz="1200" dirty="0" smtClean="0">
              <a:latin typeface="+mn-lt"/>
              <a:ea typeface="Calibri" pitchFamily="34" charset="0"/>
              <a:cs typeface="Times New Roman" pitchFamily="18" charset="0"/>
            </a:endParaRPr>
          </a:p>
          <a:p>
            <a:pPr eaLnBrk="0" hangingPunct="0">
              <a:defRPr/>
            </a:pPr>
            <a:r>
              <a:rPr lang="en-US" altLang="en-US" sz="1200" dirty="0" smtClean="0">
                <a:latin typeface="+mn-lt"/>
                <a:ea typeface="Calibri" pitchFamily="34" charset="0"/>
                <a:cs typeface="Times New Roman" pitchFamily="18" charset="0"/>
              </a:rPr>
              <a:t>Measure of effect modification on multiplicative scale = 0.29; p = 0.006</a:t>
            </a:r>
            <a:r>
              <a:rPr lang="en-US" altLang="en-US" sz="1100" dirty="0" smtClean="0">
                <a:ea typeface="Calibri" pitchFamily="34" charset="0"/>
                <a:cs typeface="Times New Roman" pitchFamily="18" charset="0"/>
              </a:rPr>
              <a:t>.</a:t>
            </a:r>
            <a:r>
              <a:rPr lang="en-US" altLang="en-US" sz="600" dirty="0" smtClean="0"/>
              <a:t> </a:t>
            </a:r>
            <a:endParaRPr lang="en-US" altLang="en-US" dirty="0" smtClean="0"/>
          </a:p>
        </p:txBody>
      </p:sp>
      <p:sp>
        <p:nvSpPr>
          <p:cNvPr id="6" name="Rectangle 1"/>
          <p:cNvSpPr>
            <a:spLocks noChangeArrowheads="1"/>
          </p:cNvSpPr>
          <p:nvPr/>
        </p:nvSpPr>
        <p:spPr bwMode="auto">
          <a:xfrm>
            <a:off x="152400" y="5334000"/>
            <a:ext cx="6553200" cy="3478213"/>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dirty="0">
                <a:latin typeface="+mn-lt"/>
                <a:ea typeface="Calibri" pitchFamily="34" charset="0"/>
                <a:cs typeface="Times New Roman" pitchFamily="18" charset="0"/>
              </a:rPr>
              <a:t>Stratum-specific measures of </a:t>
            </a:r>
            <a:r>
              <a:rPr lang="en-US" altLang="en-US" sz="2000" dirty="0" smtClean="0">
                <a:latin typeface="+mn-lt"/>
                <a:ea typeface="Calibri" pitchFamily="34" charset="0"/>
                <a:cs typeface="Times New Roman" pitchFamily="18" charset="0"/>
              </a:rPr>
              <a:t>association for main </a:t>
            </a:r>
            <a:r>
              <a:rPr lang="en-US" altLang="en-US" sz="2000" dirty="0" smtClean="0">
                <a:latin typeface="+mn-lt"/>
                <a:ea typeface="Calibri" pitchFamily="34" charset="0"/>
                <a:cs typeface="Times New Roman" pitchFamily="18" charset="0"/>
              </a:rPr>
              <a:t>exposure (smoking), </a:t>
            </a:r>
            <a:r>
              <a:rPr lang="en-US" altLang="en-US" sz="2000" dirty="0">
                <a:latin typeface="+mn-lt"/>
                <a:ea typeface="Calibri" pitchFamily="34" charset="0"/>
                <a:cs typeface="Times New Roman" pitchFamily="18" charset="0"/>
              </a:rPr>
              <a:t>by strata of other </a:t>
            </a:r>
            <a:r>
              <a:rPr lang="en-US" altLang="en-US" sz="2000" dirty="0" smtClean="0">
                <a:latin typeface="+mn-lt"/>
                <a:ea typeface="Calibri" pitchFamily="34" charset="0"/>
                <a:cs typeface="Times New Roman" pitchFamily="18" charset="0"/>
              </a:rPr>
              <a:t>variable</a:t>
            </a:r>
            <a:endParaRPr lang="en-US" altLang="en-US" sz="2000" dirty="0">
              <a:latin typeface="+mn-lt"/>
              <a:ea typeface="Calibri" pitchFamily="34" charset="0"/>
              <a:cs typeface="Times New Roman" pitchFamily="18" charset="0"/>
            </a:endParaRPr>
          </a:p>
          <a:p>
            <a:pPr marL="342900" indent="-342900" eaLnBrk="0" hangingPunct="0">
              <a:spcBef>
                <a:spcPct val="5000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Crude data for joint strata of both exposures with common reference category</a:t>
            </a:r>
          </a:p>
          <a:p>
            <a:pPr marL="342900" indent="-342900" eaLnBrk="0" hangingPunct="0">
              <a:spcBef>
                <a:spcPct val="5000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Even if one is primarily interested in one scale (here, multiplicative), should provide enough information for reader to evaluate other scale</a:t>
            </a:r>
          </a:p>
          <a:p>
            <a:pPr marL="342900" indent="-342900" eaLnBrk="0" hangingPunct="0">
              <a:spcBef>
                <a:spcPct val="50000"/>
              </a:spcBef>
              <a:buFont typeface="Arial" panose="020B0604020202020204" pitchFamily="34" charset="0"/>
              <a:buChar char="•"/>
              <a:defRPr/>
            </a:pPr>
            <a:r>
              <a:rPr lang="en-US" altLang="en-US" sz="2000" dirty="0">
                <a:latin typeface="+mn-lt"/>
                <a:ea typeface="Calibri" pitchFamily="34" charset="0"/>
                <a:cs typeface="Times New Roman" pitchFamily="18" charset="0"/>
              </a:rPr>
              <a:t>F</a:t>
            </a:r>
            <a:r>
              <a:rPr lang="en-US" altLang="en-US" sz="2000" dirty="0" smtClean="0">
                <a:latin typeface="+mn-lt"/>
                <a:ea typeface="Calibri" pitchFamily="34" charset="0"/>
                <a:cs typeface="Times New Roman" pitchFamily="18" charset="0"/>
              </a:rPr>
              <a:t>urther recommendations:</a:t>
            </a:r>
          </a:p>
          <a:p>
            <a:pPr marL="800100" lvl="1" indent="-342900" eaLnBrk="0" hangingPunct="0">
              <a:spcBef>
                <a:spcPct val="50000"/>
              </a:spcBef>
              <a:buFont typeface="Arial" panose="020B0604020202020204" pitchFamily="34" charset="0"/>
              <a:buChar char="−"/>
              <a:defRPr/>
            </a:pPr>
            <a:r>
              <a:rPr lang="en-US" altLang="en-US" sz="2000" dirty="0" err="1" smtClean="0">
                <a:latin typeface="+mn-lt"/>
                <a:ea typeface="Calibri" pitchFamily="34" charset="0"/>
                <a:cs typeface="Times New Roman" pitchFamily="18" charset="0"/>
              </a:rPr>
              <a:t>Knol</a:t>
            </a:r>
            <a:r>
              <a:rPr lang="en-US" altLang="en-US" sz="2000" dirty="0" smtClean="0">
                <a:latin typeface="+mn-lt"/>
                <a:ea typeface="Calibri" pitchFamily="34" charset="0"/>
                <a:cs typeface="Times New Roman" pitchFamily="18" charset="0"/>
              </a:rPr>
              <a:t> and </a:t>
            </a:r>
            <a:r>
              <a:rPr lang="en-US" altLang="en-US" sz="2000" dirty="0" err="1" smtClean="0">
                <a:latin typeface="+mn-lt"/>
                <a:ea typeface="Calibri" pitchFamily="34" charset="0"/>
                <a:cs typeface="Times New Roman" pitchFamily="18" charset="0"/>
              </a:rPr>
              <a:t>VanderWeele</a:t>
            </a:r>
            <a:r>
              <a:rPr lang="en-US" altLang="en-US" sz="2000" dirty="0" smtClean="0">
                <a:latin typeface="+mn-lt"/>
                <a:ea typeface="Calibri" pitchFamily="34" charset="0"/>
                <a:cs typeface="Times New Roman" pitchFamily="18" charset="0"/>
              </a:rPr>
              <a:t> </a:t>
            </a:r>
            <a:r>
              <a:rPr lang="en-US" altLang="en-US" sz="2000" i="1" dirty="0" smtClean="0">
                <a:latin typeface="+mn-lt"/>
                <a:ea typeface="Calibri" pitchFamily="34" charset="0"/>
                <a:cs typeface="Times New Roman" pitchFamily="18" charset="0"/>
              </a:rPr>
              <a:t>IJE  </a:t>
            </a:r>
            <a:r>
              <a:rPr lang="en-US" altLang="en-US" sz="2000" dirty="0" smtClean="0">
                <a:latin typeface="+mn-lt"/>
                <a:ea typeface="Calibri" pitchFamily="34" charset="0"/>
                <a:cs typeface="Times New Roman" pitchFamily="18" charset="0"/>
              </a:rPr>
              <a:t>2012</a:t>
            </a:r>
            <a:r>
              <a:rPr lang="en-US" altLang="en-US" sz="2000" dirty="0" smtClean="0">
                <a:latin typeface="+mn-lt"/>
              </a:rPr>
              <a:t>  (Optional</a:t>
            </a:r>
            <a:r>
              <a:rPr lang="en-US" altLang="en-US" sz="2000" dirty="0">
                <a:latin typeface="+mn-lt"/>
              </a:rPr>
              <a:t> </a:t>
            </a:r>
            <a:r>
              <a:rPr lang="en-US" altLang="en-US" sz="2000" dirty="0" err="1" smtClean="0">
                <a:latin typeface="+mn-lt"/>
              </a:rPr>
              <a:t>Rdg</a:t>
            </a:r>
            <a:r>
              <a:rPr lang="en-US" altLang="en-US" sz="2000" dirty="0" smtClean="0">
                <a:latin typeface="+mn-lt"/>
              </a:rPr>
              <a:t>)</a:t>
            </a:r>
          </a:p>
        </p:txBody>
      </p:sp>
      <p:sp>
        <p:nvSpPr>
          <p:cNvPr id="152606" name="Oval 2"/>
          <p:cNvSpPr>
            <a:spLocks noChangeArrowheads="1"/>
          </p:cNvSpPr>
          <p:nvPr/>
        </p:nvSpPr>
        <p:spPr bwMode="auto">
          <a:xfrm>
            <a:off x="304800" y="3441700"/>
            <a:ext cx="2895600" cy="838200"/>
          </a:xfrm>
          <a:prstGeom prst="ellipse">
            <a:avLst/>
          </a:prstGeom>
          <a:noFill/>
          <a:ln w="9525" algn="ctr">
            <a:noFill/>
            <a:round/>
            <a:headEnd/>
            <a:tailEnd/>
          </a:ln>
        </p:spPr>
        <p:txBody>
          <a:bodyPr>
            <a:spAutoFit/>
          </a:bodyPr>
          <a:lstStyle/>
          <a:p>
            <a:pPr algn="r" eaLnBrk="0" hangingPunct="0">
              <a:spcBef>
                <a:spcPct val="50000"/>
              </a:spcBef>
            </a:pPr>
            <a:endParaRPr lang="en-US"/>
          </a:p>
        </p:txBody>
      </p:sp>
      <p:sp>
        <p:nvSpPr>
          <p:cNvPr id="7" name="Oval 6"/>
          <p:cNvSpPr>
            <a:spLocks noChangeArrowheads="1"/>
          </p:cNvSpPr>
          <p:nvPr/>
        </p:nvSpPr>
        <p:spPr bwMode="auto">
          <a:xfrm>
            <a:off x="838200" y="2971800"/>
            <a:ext cx="2362200" cy="965200"/>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cxnSp>
        <p:nvCxnSpPr>
          <p:cNvPr id="9" name="Straight Arrow Connector 8"/>
          <p:cNvCxnSpPr>
            <a:cxnSpLocks noChangeShapeType="1"/>
          </p:cNvCxnSpPr>
          <p:nvPr/>
        </p:nvCxnSpPr>
        <p:spPr bwMode="auto">
          <a:xfrm flipV="1">
            <a:off x="2514600" y="3454400"/>
            <a:ext cx="2895600" cy="1955800"/>
          </a:xfrm>
          <a:prstGeom prst="straightConnector1">
            <a:avLst/>
          </a:prstGeom>
          <a:noFill/>
          <a:ln w="19050" algn="ctr">
            <a:solidFill>
              <a:srgbClr val="FF0000"/>
            </a:solidFill>
            <a:round/>
            <a:headEnd/>
            <a:tailEnd type="arrow" w="med" len="med"/>
          </a:ln>
        </p:spPr>
      </p:cxnSp>
      <p:cxnSp>
        <p:nvCxnSpPr>
          <p:cNvPr id="12" name="Straight Arrow Connector 11"/>
          <p:cNvCxnSpPr>
            <a:cxnSpLocks noChangeShapeType="1"/>
          </p:cNvCxnSpPr>
          <p:nvPr/>
        </p:nvCxnSpPr>
        <p:spPr bwMode="auto">
          <a:xfrm flipV="1">
            <a:off x="2708275" y="4279900"/>
            <a:ext cx="2701925" cy="1130300"/>
          </a:xfrm>
          <a:prstGeom prst="straightConnector1">
            <a:avLst/>
          </a:prstGeom>
          <a:noFill/>
          <a:ln w="19050" algn="ctr">
            <a:solidFill>
              <a:srgbClr val="FF0000"/>
            </a:solidFill>
            <a:round/>
            <a:headEnd/>
            <a:tailEnd type="arrow" w="med" len="med"/>
          </a:ln>
        </p:spPr>
      </p:cxnSp>
      <p:cxnSp>
        <p:nvCxnSpPr>
          <p:cNvPr id="14" name="Straight Arrow Connector 13"/>
          <p:cNvCxnSpPr>
            <a:cxnSpLocks noChangeShapeType="1"/>
          </p:cNvCxnSpPr>
          <p:nvPr/>
        </p:nvCxnSpPr>
        <p:spPr bwMode="auto">
          <a:xfrm flipH="1" flipV="1">
            <a:off x="1752600" y="3937000"/>
            <a:ext cx="152400" cy="2540000"/>
          </a:xfrm>
          <a:prstGeom prst="straightConnector1">
            <a:avLst/>
          </a:prstGeom>
          <a:noFill/>
          <a:ln w="19050" algn="ctr">
            <a:solidFill>
              <a:srgbClr val="FF0000"/>
            </a:solidFill>
            <a:round/>
            <a:headEnd/>
            <a:tailEnd type="arrow"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Title 1"/>
          <p:cNvSpPr>
            <a:spLocks noGrp="1"/>
          </p:cNvSpPr>
          <p:nvPr>
            <p:ph type="title"/>
          </p:nvPr>
        </p:nvSpPr>
        <p:spPr>
          <a:xfrm>
            <a:off x="0" y="76200"/>
            <a:ext cx="6858000" cy="457200"/>
          </a:xfrm>
        </p:spPr>
        <p:txBody>
          <a:bodyPr/>
          <a:lstStyle/>
          <a:p>
            <a:r>
              <a:rPr lang="en-US" smtClean="0"/>
              <a:t>Another Way to Think About Interaction</a:t>
            </a:r>
          </a:p>
        </p:txBody>
      </p:sp>
      <p:graphicFrame>
        <p:nvGraphicFramePr>
          <p:cNvPr id="4" name="Content Placeholder 3"/>
          <p:cNvGraphicFramePr>
            <a:graphicFrameLocks noGrp="1"/>
          </p:cNvGraphicFramePr>
          <p:nvPr>
            <p:ph idx="1"/>
          </p:nvPr>
        </p:nvGraphicFramePr>
        <p:xfrm>
          <a:off x="152400" y="533400"/>
          <a:ext cx="6553199" cy="4208844"/>
        </p:xfrm>
        <a:graphic>
          <a:graphicData uri="http://schemas.openxmlformats.org/drawingml/2006/table">
            <a:tbl>
              <a:tblPr firstRow="1" firstCol="1" bandRow="1"/>
              <a:tblGrid>
                <a:gridCol w="978090"/>
                <a:gridCol w="1173706"/>
                <a:gridCol w="1564943"/>
                <a:gridCol w="1173708"/>
                <a:gridCol w="1662752"/>
              </a:tblGrid>
              <a:tr h="3810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800" dirty="0">
                          <a:effectLst/>
                          <a:latin typeface="Calibri"/>
                          <a:ea typeface="Calibri"/>
                          <a:cs typeface="Times New Roman"/>
                        </a:rPr>
                        <a:t> </a:t>
                      </a:r>
                      <a:r>
                        <a:rPr lang="en-US" sz="1800" b="1" u="sng" dirty="0" smtClean="0">
                          <a:effectLst/>
                          <a:latin typeface="Calibri"/>
                          <a:ea typeface="Calibri"/>
                          <a:cs typeface="Times New Roman"/>
                        </a:rPr>
                        <a:t>No </a:t>
                      </a:r>
                      <a:r>
                        <a:rPr lang="en-US" sz="18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800" b="1" u="sng" dirty="0" smtClean="0">
                          <a:effectLst/>
                          <a:latin typeface="Calibri"/>
                          <a:ea typeface="Calibri"/>
                          <a:cs typeface="Times New Roman"/>
                        </a:rPr>
                        <a:t>Smoking</a:t>
                      </a:r>
                      <a:endParaRPr lang="en-US" sz="1800" b="1" u="sng"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070929">
                <a:tc>
                  <a:txBody>
                    <a:bodyPr/>
                    <a:lstStyle/>
                    <a:p>
                      <a:pPr marL="0" marR="0">
                        <a:lnSpc>
                          <a:spcPct val="115000"/>
                        </a:lnSpc>
                        <a:spcBef>
                          <a:spcPts val="0"/>
                        </a:spcBef>
                        <a:spcAft>
                          <a:spcPts val="0"/>
                        </a:spcAft>
                      </a:pPr>
                      <a:r>
                        <a:rPr lang="en-US" sz="18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a:t>
                      </a:r>
                      <a:r>
                        <a:rPr lang="en-US" sz="1700" b="1" dirty="0" smtClean="0">
                          <a:effectLst/>
                          <a:latin typeface="Calibri"/>
                          <a:ea typeface="Calibri"/>
                          <a:cs typeface="Times New Roman"/>
                        </a:rPr>
                        <a:t>delayed </a:t>
                      </a:r>
                      <a:r>
                        <a:rPr lang="en-US" sz="17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417856">
                <a:tc>
                  <a:txBody>
                    <a:bodyPr/>
                    <a:lstStyle/>
                    <a:p>
                      <a:pPr marL="0" marR="0" algn="ctr">
                        <a:lnSpc>
                          <a:spcPct val="115000"/>
                        </a:lnSpc>
                        <a:spcBef>
                          <a:spcPts val="0"/>
                        </a:spcBef>
                        <a:spcAft>
                          <a:spcPts val="0"/>
                        </a:spcAft>
                      </a:pPr>
                      <a:r>
                        <a:rPr lang="en-US" sz="18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11430" algn="ctr">
                        <a:lnSpc>
                          <a:spcPct val="115000"/>
                        </a:lnSpc>
                        <a:spcBef>
                          <a:spcPts val="0"/>
                        </a:spcBef>
                        <a:spcAft>
                          <a:spcPts val="0"/>
                        </a:spcAft>
                      </a:pPr>
                      <a:r>
                        <a:rPr lang="en-US" sz="1800" dirty="0" smtClean="0">
                          <a:effectLst/>
                          <a:latin typeface="Calibri"/>
                          <a:ea typeface="Calibri"/>
                          <a:cs typeface="Times New Roman"/>
                        </a:rPr>
                        <a:t>1.0 (reference)</a:t>
                      </a:r>
                      <a:endParaRPr lang="en-US" sz="18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0.20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339059">
                <a:tc>
                  <a:txBody>
                    <a:bodyPr/>
                    <a:lstStyle/>
                    <a:p>
                      <a:pPr marL="0" marR="0" algn="ctr">
                        <a:lnSpc>
                          <a:spcPct val="115000"/>
                        </a:lnSpc>
                        <a:spcBef>
                          <a:spcPts val="0"/>
                        </a:spcBef>
                        <a:spcAft>
                          <a:spcPts val="0"/>
                        </a:spcAft>
                      </a:pPr>
                      <a:r>
                        <a:rPr lang="en-US" sz="18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Rot="1" noChangeAspect="1" noMove="1" noResize="1" noEditPoints="1" noAdjustHandles="1" noChangeArrowheads="1" noChangeShapeType="1" noTextEdit="1"/>
          </p:cNvSpPr>
          <p:nvPr/>
        </p:nvSpPr>
        <p:spPr bwMode="auto">
          <a:xfrm>
            <a:off x="76200" y="4793649"/>
            <a:ext cx="6553200" cy="1139671"/>
          </a:xfrm>
          <a:prstGeom prst="rect">
            <a:avLst/>
          </a:prstGeom>
          <a:blipFill rotWithShape="1">
            <a:blip r:embed="rId3"/>
            <a:stretch>
              <a:fillRect l="-555" b="-6736"/>
            </a:stretch>
          </a:blipFill>
          <a:ln>
            <a:noFill/>
          </a:ln>
          <a:effectLst>
            <a:prstShdw prst="shdw17" dist="17961" dir="2700000">
              <a:srgbClr val="FFFFFF">
                <a:gamma/>
                <a:shade val="60000"/>
                <a:invGamma/>
              </a:srgbClr>
            </a:prstShdw>
          </a:effectLst>
          <a:extLst/>
        </p:spPr>
        <p:txBody>
          <a:bodyPr/>
          <a:lstStyle/>
          <a:p>
            <a:pPr algn="r" eaLnBrk="0" hangingPunct="0">
              <a:spcBef>
                <a:spcPct val="50000"/>
              </a:spcBef>
              <a:defRPr/>
            </a:pPr>
            <a:r>
              <a:rPr lang="en-US">
                <a:noFill/>
              </a:rPr>
              <a:t> </a:t>
            </a:r>
          </a:p>
        </p:txBody>
      </p:sp>
      <p:sp>
        <p:nvSpPr>
          <p:cNvPr id="7" name="Rectangle 1"/>
          <p:cNvSpPr>
            <a:spLocks noRot="1" noChangeAspect="1" noMove="1" noResize="1" noEditPoints="1" noAdjustHandles="1" noChangeArrowheads="1" noChangeShapeType="1" noTextEdit="1"/>
          </p:cNvSpPr>
          <p:nvPr/>
        </p:nvSpPr>
        <p:spPr bwMode="auto">
          <a:xfrm>
            <a:off x="76200" y="5867400"/>
            <a:ext cx="6553200" cy="1035861"/>
          </a:xfrm>
          <a:prstGeom prst="rect">
            <a:avLst/>
          </a:prstGeom>
          <a:blipFill rotWithShape="1">
            <a:blip r:embed="rId4"/>
            <a:stretch>
              <a:fillRect l="-555"/>
            </a:stretch>
          </a:blipFill>
          <a:ln>
            <a:noFill/>
          </a:ln>
          <a:effectLst>
            <a:prstShdw prst="shdw17" dist="17961" dir="2700000">
              <a:srgbClr val="FFFFFF">
                <a:gamma/>
                <a:shade val="60000"/>
                <a:invGamma/>
              </a:srgbClr>
            </a:prstShdw>
          </a:effectLst>
          <a:extLst/>
        </p:spPr>
        <p:txBody>
          <a:bodyPr/>
          <a:lstStyle/>
          <a:p>
            <a:pPr algn="r" eaLnBrk="0" hangingPunct="0">
              <a:spcBef>
                <a:spcPct val="50000"/>
              </a:spcBef>
              <a:defRPr/>
            </a:pPr>
            <a:r>
              <a:rPr lang="en-US">
                <a:noFill/>
              </a:rPr>
              <a:t> </a:t>
            </a:r>
          </a:p>
        </p:txBody>
      </p:sp>
      <p:sp>
        <p:nvSpPr>
          <p:cNvPr id="8" name="Rectangle 1"/>
          <p:cNvSpPr>
            <a:spLocks noRot="1" noChangeAspect="1" noMove="1" noResize="1" noEditPoints="1" noAdjustHandles="1" noChangeArrowheads="1" noChangeShapeType="1" noTextEdit="1"/>
          </p:cNvSpPr>
          <p:nvPr/>
        </p:nvSpPr>
        <p:spPr bwMode="auto">
          <a:xfrm>
            <a:off x="76200" y="6934200"/>
            <a:ext cx="6553200" cy="850297"/>
          </a:xfrm>
          <a:prstGeom prst="rect">
            <a:avLst/>
          </a:prstGeom>
          <a:blipFill rotWithShape="1">
            <a:blip r:embed="rId5"/>
            <a:stretch>
              <a:fillRect l="-555" b="-10345"/>
            </a:stretch>
          </a:blipFill>
          <a:ln>
            <a:noFill/>
          </a:ln>
          <a:effectLst>
            <a:prstShdw prst="shdw17" dist="17961" dir="2700000">
              <a:srgbClr val="FFFFFF">
                <a:gamma/>
                <a:shade val="60000"/>
                <a:invGamma/>
              </a:srgbClr>
            </a:prstShdw>
          </a:effectLst>
          <a:extLst/>
        </p:spPr>
        <p:txBody>
          <a:bodyPr/>
          <a:lstStyle/>
          <a:p>
            <a:pPr algn="r" eaLnBrk="0" hangingPunct="0">
              <a:spcBef>
                <a:spcPct val="50000"/>
              </a:spcBef>
              <a:defRPr/>
            </a:pPr>
            <a:r>
              <a:rPr lang="en-US">
                <a:noFill/>
              </a:rPr>
              <a:t> </a:t>
            </a:r>
          </a:p>
        </p:txBody>
      </p:sp>
      <p:sp>
        <p:nvSpPr>
          <p:cNvPr id="9" name="Rectangle 1"/>
          <p:cNvSpPr>
            <a:spLocks noRot="1" noChangeAspect="1" noMove="1" noResize="1" noEditPoints="1" noAdjustHandles="1" noChangeArrowheads="1" noChangeShapeType="1" noTextEdit="1"/>
          </p:cNvSpPr>
          <p:nvPr/>
        </p:nvSpPr>
        <p:spPr bwMode="auto">
          <a:xfrm>
            <a:off x="76200" y="7793387"/>
            <a:ext cx="6781800" cy="1198213"/>
          </a:xfrm>
          <a:prstGeom prst="rect">
            <a:avLst/>
          </a:prstGeom>
          <a:blipFill rotWithShape="1">
            <a:blip r:embed="rId6"/>
            <a:stretch>
              <a:fillRect l="-537" b="-6897"/>
            </a:stretch>
          </a:blipFill>
          <a:ln>
            <a:noFill/>
          </a:ln>
          <a:effectLst>
            <a:prstShdw prst="shdw17" dist="17961" dir="2700000">
              <a:srgbClr val="FFFFFF">
                <a:gamma/>
                <a:shade val="60000"/>
                <a:invGamma/>
              </a:srgbClr>
            </a:prstShdw>
          </a:effectLst>
          <a:extLst/>
        </p:spPr>
        <p:txBody>
          <a:bodyPr/>
          <a:lstStyle/>
          <a:p>
            <a:pPr algn="r" eaLnBrk="0" hangingPunct="0">
              <a:spcBef>
                <a:spcPct val="50000"/>
              </a:spcBef>
              <a:defRPr/>
            </a:pPr>
            <a:r>
              <a:rPr lang="en-US">
                <a:noFill/>
              </a:rPr>
              <a:t> </a:t>
            </a:r>
          </a:p>
        </p:txBody>
      </p:sp>
      <p:sp>
        <p:nvSpPr>
          <p:cNvPr id="10" name="TextBox 9"/>
          <p:cNvSpPr txBox="1">
            <a:spLocks noChangeArrowheads="1"/>
          </p:cNvSpPr>
          <p:nvPr/>
        </p:nvSpPr>
        <p:spPr bwMode="auto">
          <a:xfrm>
            <a:off x="1447800" y="27432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00</a:t>
            </a:r>
          </a:p>
        </p:txBody>
      </p:sp>
      <p:sp>
        <p:nvSpPr>
          <p:cNvPr id="11" name="TextBox 10"/>
          <p:cNvSpPr txBox="1">
            <a:spLocks noChangeArrowheads="1"/>
          </p:cNvSpPr>
          <p:nvPr/>
        </p:nvSpPr>
        <p:spPr bwMode="auto">
          <a:xfrm>
            <a:off x="4191000" y="27432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10</a:t>
            </a:r>
          </a:p>
        </p:txBody>
      </p:sp>
      <p:sp>
        <p:nvSpPr>
          <p:cNvPr id="12" name="TextBox 11"/>
          <p:cNvSpPr txBox="1">
            <a:spLocks noChangeArrowheads="1"/>
          </p:cNvSpPr>
          <p:nvPr/>
        </p:nvSpPr>
        <p:spPr bwMode="auto">
          <a:xfrm>
            <a:off x="1447800" y="41910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01</a:t>
            </a:r>
          </a:p>
        </p:txBody>
      </p:sp>
      <p:sp>
        <p:nvSpPr>
          <p:cNvPr id="13" name="TextBox 12"/>
          <p:cNvSpPr txBox="1">
            <a:spLocks noChangeArrowheads="1"/>
          </p:cNvSpPr>
          <p:nvPr/>
        </p:nvSpPr>
        <p:spPr bwMode="auto">
          <a:xfrm>
            <a:off x="4191000" y="41910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11</a:t>
            </a:r>
          </a:p>
        </p:txBody>
      </p:sp>
      <p:sp>
        <p:nvSpPr>
          <p:cNvPr id="14" name="TextBox 13"/>
          <p:cNvSpPr txBox="1">
            <a:spLocks noChangeArrowheads="1"/>
          </p:cNvSpPr>
          <p:nvPr/>
        </p:nvSpPr>
        <p:spPr bwMode="auto">
          <a:xfrm>
            <a:off x="342900" y="3287713"/>
            <a:ext cx="2209800" cy="369887"/>
          </a:xfrm>
          <a:prstGeom prst="rect">
            <a:avLst/>
          </a:prstGeom>
          <a:noFill/>
          <a:ln w="9525">
            <a:noFill/>
            <a:miter lim="800000"/>
            <a:headEnd/>
            <a:tailEnd/>
          </a:ln>
        </p:spPr>
        <p:txBody>
          <a:bodyPr>
            <a:spAutoFit/>
          </a:bodyPr>
          <a:lstStyle/>
          <a:p>
            <a:pPr eaLnBrk="0" hangingPunct="0">
              <a:spcBef>
                <a:spcPct val="50000"/>
              </a:spcBef>
            </a:pPr>
            <a:r>
              <a:rPr lang="en-US" sz="1800">
                <a:solidFill>
                  <a:srgbClr val="FF0000"/>
                </a:solidFill>
              </a:rPr>
              <a:t>0 (no) smoking</a:t>
            </a:r>
          </a:p>
        </p:txBody>
      </p:sp>
      <p:sp>
        <p:nvSpPr>
          <p:cNvPr id="15" name="TextBox 14"/>
          <p:cNvSpPr txBox="1">
            <a:spLocks noChangeArrowheads="1"/>
          </p:cNvSpPr>
          <p:nvPr/>
        </p:nvSpPr>
        <p:spPr bwMode="auto">
          <a:xfrm>
            <a:off x="2209800" y="3059113"/>
            <a:ext cx="2247900" cy="369887"/>
          </a:xfrm>
          <a:prstGeom prst="rect">
            <a:avLst/>
          </a:prstGeom>
          <a:noFill/>
          <a:ln w="9525">
            <a:noFill/>
            <a:miter lim="800000"/>
            <a:headEnd/>
            <a:tailEnd/>
          </a:ln>
        </p:spPr>
        <p:txBody>
          <a:bodyPr>
            <a:spAutoFit/>
          </a:bodyPr>
          <a:lstStyle/>
          <a:p>
            <a:pPr eaLnBrk="0" hangingPunct="0">
              <a:spcBef>
                <a:spcPct val="50000"/>
              </a:spcBef>
            </a:pPr>
            <a:r>
              <a:rPr lang="en-US" sz="1800">
                <a:solidFill>
                  <a:srgbClr val="FF0000"/>
                </a:solidFill>
              </a:rPr>
              <a:t>0 (no) caffeine use</a:t>
            </a:r>
          </a:p>
        </p:txBody>
      </p:sp>
      <p:cxnSp>
        <p:nvCxnSpPr>
          <p:cNvPr id="17" name="Straight Arrow Connector 16"/>
          <p:cNvCxnSpPr>
            <a:cxnSpLocks noChangeShapeType="1"/>
          </p:cNvCxnSpPr>
          <p:nvPr/>
        </p:nvCxnSpPr>
        <p:spPr bwMode="auto">
          <a:xfrm flipV="1">
            <a:off x="1447800" y="3074988"/>
            <a:ext cx="228600" cy="304800"/>
          </a:xfrm>
          <a:prstGeom prst="straightConnector1">
            <a:avLst/>
          </a:prstGeom>
          <a:noFill/>
          <a:ln w="9525" algn="ctr">
            <a:solidFill>
              <a:srgbClr val="FF0000"/>
            </a:solidFill>
            <a:round/>
            <a:headEnd/>
            <a:tailEnd type="arrow" w="med" len="med"/>
          </a:ln>
        </p:spPr>
      </p:cxnSp>
      <p:cxnSp>
        <p:nvCxnSpPr>
          <p:cNvPr id="19" name="Straight Arrow Connector 18"/>
          <p:cNvCxnSpPr>
            <a:cxnSpLocks noChangeShapeType="1"/>
          </p:cNvCxnSpPr>
          <p:nvPr/>
        </p:nvCxnSpPr>
        <p:spPr bwMode="auto">
          <a:xfrm flipH="1" flipV="1">
            <a:off x="1908175" y="3074988"/>
            <a:ext cx="301625" cy="152400"/>
          </a:xfrm>
          <a:prstGeom prst="straightConnector1">
            <a:avLst/>
          </a:prstGeom>
          <a:noFill/>
          <a:ln w="9525" algn="ctr">
            <a:solidFill>
              <a:srgbClr val="FF0000"/>
            </a:solidFill>
            <a:round/>
            <a:headEnd/>
            <a:tailEnd type="arrow"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Title 1"/>
          <p:cNvSpPr>
            <a:spLocks noGrp="1"/>
          </p:cNvSpPr>
          <p:nvPr>
            <p:ph type="title"/>
          </p:nvPr>
        </p:nvSpPr>
        <p:spPr>
          <a:xfrm>
            <a:off x="0" y="76200"/>
            <a:ext cx="6858000" cy="457200"/>
          </a:xfrm>
        </p:spPr>
        <p:txBody>
          <a:bodyPr/>
          <a:lstStyle/>
          <a:p>
            <a:r>
              <a:rPr lang="en-US" smtClean="0"/>
              <a:t>Another Way to Think About Interaction</a:t>
            </a:r>
          </a:p>
        </p:txBody>
      </p:sp>
      <p:graphicFrame>
        <p:nvGraphicFramePr>
          <p:cNvPr id="4" name="Content Placeholder 3"/>
          <p:cNvGraphicFramePr>
            <a:graphicFrameLocks noGrp="1"/>
          </p:cNvGraphicFramePr>
          <p:nvPr>
            <p:ph idx="1"/>
          </p:nvPr>
        </p:nvGraphicFramePr>
        <p:xfrm>
          <a:off x="152400" y="533400"/>
          <a:ext cx="6553199" cy="4208844"/>
        </p:xfrm>
        <a:graphic>
          <a:graphicData uri="http://schemas.openxmlformats.org/drawingml/2006/table">
            <a:tbl>
              <a:tblPr firstRow="1" firstCol="1" bandRow="1"/>
              <a:tblGrid>
                <a:gridCol w="978090"/>
                <a:gridCol w="1173706"/>
                <a:gridCol w="1564943"/>
                <a:gridCol w="1173708"/>
                <a:gridCol w="1662752"/>
              </a:tblGrid>
              <a:tr h="3810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800" dirty="0">
                          <a:effectLst/>
                          <a:latin typeface="Calibri"/>
                          <a:ea typeface="Calibri"/>
                          <a:cs typeface="Times New Roman"/>
                        </a:rPr>
                        <a:t> </a:t>
                      </a:r>
                      <a:r>
                        <a:rPr lang="en-US" sz="1800" b="1" u="sng" dirty="0" smtClean="0">
                          <a:effectLst/>
                          <a:latin typeface="Calibri"/>
                          <a:ea typeface="Calibri"/>
                          <a:cs typeface="Times New Roman"/>
                        </a:rPr>
                        <a:t>No </a:t>
                      </a:r>
                      <a:r>
                        <a:rPr lang="en-US" sz="18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800" b="1" u="sng" dirty="0" smtClean="0">
                          <a:effectLst/>
                          <a:latin typeface="Calibri"/>
                          <a:ea typeface="Calibri"/>
                          <a:cs typeface="Times New Roman"/>
                        </a:rPr>
                        <a:t>Smoking</a:t>
                      </a:r>
                      <a:endParaRPr lang="en-US" sz="1800" b="1" u="sng"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070929">
                <a:tc>
                  <a:txBody>
                    <a:bodyPr/>
                    <a:lstStyle/>
                    <a:p>
                      <a:pPr marL="0" marR="0">
                        <a:lnSpc>
                          <a:spcPct val="115000"/>
                        </a:lnSpc>
                        <a:spcBef>
                          <a:spcPts val="0"/>
                        </a:spcBef>
                        <a:spcAft>
                          <a:spcPts val="0"/>
                        </a:spcAft>
                      </a:pPr>
                      <a:r>
                        <a:rPr lang="en-US" sz="18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a:t>
                      </a:r>
                      <a:r>
                        <a:rPr lang="en-US" sz="1700" b="1" dirty="0" smtClean="0">
                          <a:effectLst/>
                          <a:latin typeface="Calibri"/>
                          <a:ea typeface="Calibri"/>
                          <a:cs typeface="Times New Roman"/>
                        </a:rPr>
                        <a:t>delayed </a:t>
                      </a:r>
                      <a:r>
                        <a:rPr lang="en-US" sz="17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417856">
                <a:tc>
                  <a:txBody>
                    <a:bodyPr/>
                    <a:lstStyle/>
                    <a:p>
                      <a:pPr marL="0" marR="0" algn="ctr">
                        <a:lnSpc>
                          <a:spcPct val="115000"/>
                        </a:lnSpc>
                        <a:spcBef>
                          <a:spcPts val="0"/>
                        </a:spcBef>
                        <a:spcAft>
                          <a:spcPts val="0"/>
                        </a:spcAft>
                      </a:pPr>
                      <a:r>
                        <a:rPr lang="en-US" sz="18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11430" algn="ctr">
                        <a:lnSpc>
                          <a:spcPct val="115000"/>
                        </a:lnSpc>
                        <a:spcBef>
                          <a:spcPts val="0"/>
                        </a:spcBef>
                        <a:spcAft>
                          <a:spcPts val="0"/>
                        </a:spcAft>
                      </a:pPr>
                      <a:r>
                        <a:rPr lang="en-US" sz="1800" dirty="0" smtClean="0">
                          <a:effectLst/>
                          <a:latin typeface="Calibri"/>
                          <a:ea typeface="Calibri"/>
                          <a:cs typeface="Times New Roman"/>
                        </a:rPr>
                        <a:t>1.0 (reference)</a:t>
                      </a:r>
                      <a:endParaRPr lang="en-US" sz="18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0.20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339059">
                <a:tc>
                  <a:txBody>
                    <a:bodyPr/>
                    <a:lstStyle/>
                    <a:p>
                      <a:pPr marL="0" marR="0" algn="ctr">
                        <a:lnSpc>
                          <a:spcPct val="115000"/>
                        </a:lnSpc>
                        <a:spcBef>
                          <a:spcPts val="0"/>
                        </a:spcBef>
                        <a:spcAft>
                          <a:spcPts val="0"/>
                        </a:spcAft>
                      </a:pPr>
                      <a:r>
                        <a:rPr lang="en-US" sz="18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ChangeArrowheads="1"/>
          </p:cNvSpPr>
          <p:nvPr/>
        </p:nvSpPr>
        <p:spPr bwMode="auto">
          <a:xfrm>
            <a:off x="76200" y="4875213"/>
            <a:ext cx="6553200" cy="1082675"/>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If no additive interaction present, </a:t>
            </a:r>
            <a:r>
              <a:rPr lang="en-US" altLang="en-US" sz="2000" dirty="0" smtClean="0">
                <a:ea typeface="Calibri" pitchFamily="34" charset="0"/>
                <a:cs typeface="Times New Roman" pitchFamily="18" charset="0"/>
              </a:rPr>
              <a:t> </a:t>
            </a:r>
            <a:endParaRPr lang="en-US" altLang="en-US" sz="2000" dirty="0" smtClean="0">
              <a:latin typeface="+mn-lt"/>
              <a:ea typeface="Calibri" pitchFamily="34" charset="0"/>
              <a:cs typeface="Times New Roman" pitchFamily="18" charset="0"/>
            </a:endParaRPr>
          </a:p>
          <a:p>
            <a:pPr marL="800100" lvl="1" indent="-342900" eaLnBrk="0" hangingPunct="0">
              <a:spcBef>
                <a:spcPts val="500"/>
              </a:spcBef>
              <a:buFont typeface="Arial" panose="020B0604020202020204" pitchFamily="34" charset="0"/>
              <a:buChar char="−"/>
              <a:defRPr/>
            </a:pPr>
            <a:r>
              <a:rPr lang="en-US" altLang="en-US" sz="1800" dirty="0">
                <a:ea typeface="Calibri" pitchFamily="34" charset="0"/>
                <a:cs typeface="Times New Roman" pitchFamily="18" charset="0"/>
              </a:rPr>
              <a:t>(</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p>
          <a:p>
            <a:pPr marL="800100" lvl="1" indent="-342900" eaLnBrk="0" hangingPunct="0">
              <a:spcBef>
                <a:spcPts val="500"/>
              </a:spcBef>
              <a:buFont typeface="Arial" panose="020B0604020202020204" pitchFamily="34" charset="0"/>
              <a:buChar char="−"/>
              <a:defRPr/>
            </a:pP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11</a:t>
            </a:r>
            <a:r>
              <a:rPr lang="en-US" altLang="en-US" sz="1800" dirty="0" smtClean="0">
                <a:ea typeface="Calibri" pitchFamily="34" charset="0"/>
                <a:cs typeface="Times New Roman" pitchFamily="18" charset="0"/>
              </a:rPr>
              <a:t> </a:t>
            </a:r>
            <a:r>
              <a:rPr lang="en-US" altLang="en-US" sz="1800" dirty="0">
                <a:ea typeface="Calibri" pitchFamily="34" charset="0"/>
                <a:cs typeface="Times New Roman" pitchFamily="18" charset="0"/>
              </a:rPr>
              <a:t>=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00</a:t>
            </a:r>
            <a:r>
              <a:rPr lang="en-US" altLang="en-US" sz="1800" dirty="0" smtClean="0">
                <a:ea typeface="Calibri" pitchFamily="34" charset="0"/>
                <a:cs typeface="Times New Roman" pitchFamily="18" charset="0"/>
              </a:rPr>
              <a:t> </a:t>
            </a:r>
          </a:p>
        </p:txBody>
      </p:sp>
      <p:sp>
        <p:nvSpPr>
          <p:cNvPr id="8" name="Rectangle 1"/>
          <p:cNvSpPr>
            <a:spLocks noChangeArrowheads="1"/>
          </p:cNvSpPr>
          <p:nvPr/>
        </p:nvSpPr>
        <p:spPr bwMode="auto">
          <a:xfrm>
            <a:off x="76200" y="7391400"/>
            <a:ext cx="6553200" cy="708025"/>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10 </a:t>
            </a:r>
            <a:r>
              <a:rPr lang="en-US" altLang="en-US" sz="2000" dirty="0">
                <a:ea typeface="Calibri" pitchFamily="34" charset="0"/>
                <a:cs typeface="Times New Roman" pitchFamily="18" charset="0"/>
              </a:rPr>
              <a:t>-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00</a:t>
            </a:r>
            <a:r>
              <a:rPr lang="en-US" altLang="en-US" sz="2000" dirty="0">
                <a:ea typeface="Calibri" pitchFamily="34" charset="0"/>
                <a:cs typeface="Times New Roman" pitchFamily="18" charset="0"/>
              </a:rPr>
              <a:t> </a:t>
            </a:r>
            <a:r>
              <a:rPr lang="en-US" altLang="en-US" sz="2000" dirty="0" smtClean="0">
                <a:latin typeface="+mn-lt"/>
                <a:ea typeface="Calibri" pitchFamily="34" charset="0"/>
                <a:cs typeface="Times New Roman" pitchFamily="18" charset="0"/>
              </a:rPr>
              <a:t>is the metric by which to evaluate for additive interaction</a:t>
            </a:r>
          </a:p>
        </p:txBody>
      </p:sp>
      <p:sp>
        <p:nvSpPr>
          <p:cNvPr id="9" name="Rectangle 1"/>
          <p:cNvSpPr>
            <a:spLocks noChangeArrowheads="1"/>
          </p:cNvSpPr>
          <p:nvPr/>
        </p:nvSpPr>
        <p:spPr bwMode="auto">
          <a:xfrm>
            <a:off x="76200" y="8051800"/>
            <a:ext cx="6781800" cy="1016000"/>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e.g., 0.13 – 0.2 – 0.19 + 0.082 = -</a:t>
            </a:r>
            <a:r>
              <a:rPr lang="en-US" altLang="en-US" sz="2000" dirty="0" smtClean="0">
                <a:latin typeface="+mn-lt"/>
                <a:ea typeface="Calibri" pitchFamily="34" charset="0"/>
                <a:cs typeface="Times New Roman" pitchFamily="18" charset="0"/>
              </a:rPr>
              <a:t>0.17 </a:t>
            </a:r>
            <a:endParaRPr lang="en-US" altLang="en-US" sz="2000" dirty="0" smtClean="0">
              <a:latin typeface="+mn-lt"/>
              <a:ea typeface="Calibri" pitchFamily="34" charset="0"/>
              <a:cs typeface="Times New Roman" pitchFamily="18" charset="0"/>
            </a:endParaRPr>
          </a:p>
          <a:p>
            <a:pPr marL="800100" lvl="1"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If &lt; 0, “negative” or “sub-” additive interaction</a:t>
            </a:r>
          </a:p>
          <a:p>
            <a:pPr marL="800100" lvl="1"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If &gt; 0, “positive”, or “super-” additive interaction  </a:t>
            </a:r>
          </a:p>
        </p:txBody>
      </p:sp>
      <p:sp>
        <p:nvSpPr>
          <p:cNvPr id="10" name="TextBox 9"/>
          <p:cNvSpPr txBox="1">
            <a:spLocks noChangeArrowheads="1"/>
          </p:cNvSpPr>
          <p:nvPr/>
        </p:nvSpPr>
        <p:spPr bwMode="auto">
          <a:xfrm>
            <a:off x="1447800" y="27432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00</a:t>
            </a:r>
          </a:p>
        </p:txBody>
      </p:sp>
      <p:sp>
        <p:nvSpPr>
          <p:cNvPr id="11" name="TextBox 10"/>
          <p:cNvSpPr txBox="1">
            <a:spLocks noChangeArrowheads="1"/>
          </p:cNvSpPr>
          <p:nvPr/>
        </p:nvSpPr>
        <p:spPr bwMode="auto">
          <a:xfrm>
            <a:off x="4191000" y="27432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10</a:t>
            </a:r>
          </a:p>
        </p:txBody>
      </p:sp>
      <p:sp>
        <p:nvSpPr>
          <p:cNvPr id="12" name="TextBox 11"/>
          <p:cNvSpPr txBox="1">
            <a:spLocks noChangeArrowheads="1"/>
          </p:cNvSpPr>
          <p:nvPr/>
        </p:nvSpPr>
        <p:spPr bwMode="auto">
          <a:xfrm>
            <a:off x="1447800" y="41910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01</a:t>
            </a:r>
          </a:p>
        </p:txBody>
      </p:sp>
      <p:sp>
        <p:nvSpPr>
          <p:cNvPr id="13" name="TextBox 12"/>
          <p:cNvSpPr txBox="1">
            <a:spLocks noChangeArrowheads="1"/>
          </p:cNvSpPr>
          <p:nvPr/>
        </p:nvSpPr>
        <p:spPr bwMode="auto">
          <a:xfrm>
            <a:off x="4191000" y="41910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11</a:t>
            </a:r>
          </a:p>
        </p:txBody>
      </p:sp>
      <p:sp>
        <p:nvSpPr>
          <p:cNvPr id="14" name="TextBox 13"/>
          <p:cNvSpPr txBox="1">
            <a:spLocks noChangeArrowheads="1"/>
          </p:cNvSpPr>
          <p:nvPr/>
        </p:nvSpPr>
        <p:spPr bwMode="auto">
          <a:xfrm>
            <a:off x="342900" y="3287713"/>
            <a:ext cx="2209800" cy="369887"/>
          </a:xfrm>
          <a:prstGeom prst="rect">
            <a:avLst/>
          </a:prstGeom>
          <a:noFill/>
          <a:ln w="9525">
            <a:noFill/>
            <a:miter lim="800000"/>
            <a:headEnd/>
            <a:tailEnd/>
          </a:ln>
        </p:spPr>
        <p:txBody>
          <a:bodyPr>
            <a:spAutoFit/>
          </a:bodyPr>
          <a:lstStyle/>
          <a:p>
            <a:pPr eaLnBrk="0" hangingPunct="0">
              <a:spcBef>
                <a:spcPct val="50000"/>
              </a:spcBef>
            </a:pPr>
            <a:r>
              <a:rPr lang="en-US" sz="1800">
                <a:solidFill>
                  <a:srgbClr val="FF0000"/>
                </a:solidFill>
              </a:rPr>
              <a:t>0 (no) smoking</a:t>
            </a:r>
          </a:p>
        </p:txBody>
      </p:sp>
      <p:sp>
        <p:nvSpPr>
          <p:cNvPr id="15" name="TextBox 14"/>
          <p:cNvSpPr txBox="1">
            <a:spLocks noChangeArrowheads="1"/>
          </p:cNvSpPr>
          <p:nvPr/>
        </p:nvSpPr>
        <p:spPr bwMode="auto">
          <a:xfrm>
            <a:off x="2209800" y="3059113"/>
            <a:ext cx="2133600" cy="369887"/>
          </a:xfrm>
          <a:prstGeom prst="rect">
            <a:avLst/>
          </a:prstGeom>
          <a:noFill/>
          <a:ln w="9525">
            <a:noFill/>
            <a:miter lim="800000"/>
            <a:headEnd/>
            <a:tailEnd/>
          </a:ln>
        </p:spPr>
        <p:txBody>
          <a:bodyPr>
            <a:spAutoFit/>
          </a:bodyPr>
          <a:lstStyle/>
          <a:p>
            <a:pPr eaLnBrk="0" hangingPunct="0">
              <a:spcBef>
                <a:spcPct val="50000"/>
              </a:spcBef>
            </a:pPr>
            <a:r>
              <a:rPr lang="en-US" sz="1800">
                <a:solidFill>
                  <a:srgbClr val="FF0000"/>
                </a:solidFill>
              </a:rPr>
              <a:t>0 (no) caffeine use</a:t>
            </a:r>
          </a:p>
        </p:txBody>
      </p:sp>
      <p:cxnSp>
        <p:nvCxnSpPr>
          <p:cNvPr id="17" name="Straight Arrow Connector 16"/>
          <p:cNvCxnSpPr>
            <a:cxnSpLocks noChangeShapeType="1"/>
          </p:cNvCxnSpPr>
          <p:nvPr/>
        </p:nvCxnSpPr>
        <p:spPr bwMode="auto">
          <a:xfrm flipV="1">
            <a:off x="1447800" y="3074988"/>
            <a:ext cx="228600" cy="304800"/>
          </a:xfrm>
          <a:prstGeom prst="straightConnector1">
            <a:avLst/>
          </a:prstGeom>
          <a:noFill/>
          <a:ln w="9525" algn="ctr">
            <a:solidFill>
              <a:srgbClr val="FF0000"/>
            </a:solidFill>
            <a:round/>
            <a:headEnd/>
            <a:tailEnd type="arrow" w="med" len="med"/>
          </a:ln>
        </p:spPr>
      </p:cxnSp>
      <p:cxnSp>
        <p:nvCxnSpPr>
          <p:cNvPr id="19" name="Straight Arrow Connector 18"/>
          <p:cNvCxnSpPr>
            <a:cxnSpLocks noChangeShapeType="1"/>
          </p:cNvCxnSpPr>
          <p:nvPr/>
        </p:nvCxnSpPr>
        <p:spPr bwMode="auto">
          <a:xfrm flipH="1" flipV="1">
            <a:off x="1908175" y="3074988"/>
            <a:ext cx="301625" cy="152400"/>
          </a:xfrm>
          <a:prstGeom prst="straightConnector1">
            <a:avLst/>
          </a:prstGeom>
          <a:noFill/>
          <a:ln w="9525" algn="ctr">
            <a:solidFill>
              <a:srgbClr val="FF0000"/>
            </a:solidFill>
            <a:round/>
            <a:headEnd/>
            <a:tailEnd type="arrow" w="med" len="med"/>
          </a:ln>
        </p:spPr>
      </p:cxnSp>
      <p:sp>
        <p:nvSpPr>
          <p:cNvPr id="16" name="Rectangle 1"/>
          <p:cNvSpPr>
            <a:spLocks noChangeArrowheads="1"/>
          </p:cNvSpPr>
          <p:nvPr/>
        </p:nvSpPr>
        <p:spPr bwMode="auto">
          <a:xfrm>
            <a:off x="76200" y="6019800"/>
            <a:ext cx="6553200" cy="1838325"/>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If additive interaction present, </a:t>
            </a:r>
            <a:r>
              <a:rPr lang="en-US" altLang="en-US" sz="2000" dirty="0" smtClean="0">
                <a:ea typeface="Calibri" pitchFamily="34" charset="0"/>
                <a:cs typeface="Times New Roman" pitchFamily="18" charset="0"/>
              </a:rPr>
              <a:t> </a:t>
            </a:r>
            <a:endParaRPr lang="en-US" altLang="en-US" sz="2000" dirty="0" smtClean="0">
              <a:latin typeface="+mn-lt"/>
              <a:ea typeface="Calibri" pitchFamily="34" charset="0"/>
              <a:cs typeface="Times New Roman" pitchFamily="18" charset="0"/>
            </a:endParaRPr>
          </a:p>
          <a:p>
            <a:pPr marL="800100" lvl="1" indent="-342900" eaLnBrk="0" hangingPunct="0">
              <a:spcBef>
                <a:spcPts val="500"/>
              </a:spcBef>
              <a:buFont typeface="Arial" panose="020B0604020202020204" pitchFamily="34" charset="0"/>
              <a:buChar char="−"/>
              <a:defRPr/>
            </a:pPr>
            <a:r>
              <a:rPr lang="en-US" altLang="en-US" sz="1800" dirty="0">
                <a:ea typeface="Calibri" pitchFamily="34" charset="0"/>
                <a:cs typeface="Times New Roman" pitchFamily="18" charset="0"/>
              </a:rPr>
              <a:t>(</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dirty="0">
                <a:ea typeface="Calibri" pitchFamily="34" charset="0"/>
                <a:cs typeface="Times New Roman" pitchFamily="18" charset="0"/>
              </a:rPr>
              <a:t>(</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p>
          <a:p>
            <a:pPr marL="800100" lvl="1" indent="-342900" eaLnBrk="0" hangingPunct="0">
              <a:spcBef>
                <a:spcPts val="500"/>
              </a:spcBef>
              <a:buFont typeface="Arial" panose="020B0604020202020204" pitchFamily="34" charset="0"/>
              <a:buChar char="−"/>
              <a:defRPr/>
            </a:pP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11</a:t>
            </a:r>
            <a:r>
              <a:rPr lang="en-US" altLang="en-US" sz="1800" dirty="0" smtClean="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00</a:t>
            </a:r>
            <a:r>
              <a:rPr lang="en-US" altLang="en-US" sz="1800" dirty="0" smtClean="0">
                <a:ea typeface="Calibri" pitchFamily="34" charset="0"/>
                <a:cs typeface="Times New Roman" pitchFamily="18" charset="0"/>
              </a:rPr>
              <a:t> </a:t>
            </a:r>
          </a:p>
          <a:p>
            <a:pPr marL="800100" lvl="1" indent="-342900" eaLnBrk="0" hangingPunct="0">
              <a:spcBef>
                <a:spcPts val="500"/>
              </a:spcBef>
              <a:buFont typeface="Arial" panose="020B0604020202020204" pitchFamily="34" charset="0"/>
              <a:buChar char="−"/>
              <a:defRPr/>
            </a:pP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10 </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0</a:t>
            </a:r>
            <a:endParaRPr lang="en-US" altLang="en-US" sz="1800" dirty="0">
              <a:ea typeface="Calibri" pitchFamily="34" charset="0"/>
              <a:cs typeface="Times New Roman" pitchFamily="18" charset="0"/>
            </a:endParaRPr>
          </a:p>
          <a:p>
            <a:pPr marL="800100" lvl="1" indent="-342900" eaLnBrk="0" hangingPunct="0">
              <a:spcBef>
                <a:spcPct val="50000"/>
              </a:spcBef>
              <a:buFont typeface="Arial" panose="020B0604020202020204" pitchFamily="34" charset="0"/>
              <a:buChar char="−"/>
              <a:defRPr/>
            </a:pPr>
            <a:endParaRPr lang="en-US" altLang="en-US" sz="1800" dirty="0" smtClean="0">
              <a:ea typeface="Calibri" pitchFamily="34" charset="0"/>
              <a:cs typeface="Times New Roman" pitchFamily="18" charset="0"/>
            </a:endParaRPr>
          </a:p>
        </p:txBody>
      </p:sp>
      <p:sp>
        <p:nvSpPr>
          <p:cNvPr id="18" name="Rectangle 1"/>
          <p:cNvSpPr>
            <a:spLocks noChangeArrowheads="1"/>
          </p:cNvSpPr>
          <p:nvPr/>
        </p:nvSpPr>
        <p:spPr bwMode="auto">
          <a:xfrm>
            <a:off x="4572000" y="4846638"/>
            <a:ext cx="2057400" cy="1477962"/>
          </a:xfrm>
          <a:prstGeom prst="rect">
            <a:avLst/>
          </a:prstGeom>
          <a:noFill/>
          <a:ln w="9525">
            <a:noFill/>
            <a:miter lim="800000"/>
            <a:headEnd/>
            <a:tailEnd/>
          </a:ln>
          <a:effectLst>
            <a:prstShdw prst="shdw17" dist="17961" dir="2700000">
              <a:srgbClr val="999999"/>
            </a:prstShdw>
          </a:effectLst>
        </p:spPr>
        <p:txBody>
          <a:bodyPr anchor="ctr">
            <a:spAutoFit/>
          </a:bodyPr>
          <a:lstStyle/>
          <a:p>
            <a:pPr marL="0" lvl="1" algn="r" eaLnBrk="0" hangingPunct="0">
              <a:spcBef>
                <a:spcPct val="50000"/>
              </a:spcBef>
            </a:pPr>
            <a:r>
              <a:rPr lang="en-US" altLang="en-US" sz="1800">
                <a:ea typeface="Calibri" pitchFamily="34" charset="0"/>
                <a:cs typeface="Times New Roman" pitchFamily="18" charset="0"/>
              </a:rPr>
              <a:t>Effect of both factors together is simply the sum of their individual effects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P spid="11" grpId="0"/>
      <p:bldP spid="12" grpId="0"/>
      <p:bldP spid="13" grpId="0"/>
      <p:bldP spid="14" grpId="0"/>
      <p:bldP spid="15" grpId="0"/>
      <p:bldP spid="16" grpId="0"/>
      <p:bldP spid="18"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Title 1"/>
          <p:cNvSpPr>
            <a:spLocks noGrp="1"/>
          </p:cNvSpPr>
          <p:nvPr>
            <p:ph type="title"/>
          </p:nvPr>
        </p:nvSpPr>
        <p:spPr>
          <a:xfrm>
            <a:off x="609600" y="0"/>
            <a:ext cx="5830888" cy="1066800"/>
          </a:xfrm>
        </p:spPr>
        <p:txBody>
          <a:bodyPr/>
          <a:lstStyle/>
          <a:p>
            <a:r>
              <a:rPr lang="en-US" smtClean="0"/>
              <a:t>What about case-control studies where </a:t>
            </a:r>
            <a:r>
              <a:rPr lang="en-US" i="1" smtClean="0"/>
              <a:t>p</a:t>
            </a:r>
            <a:r>
              <a:rPr lang="en-US" smtClean="0"/>
              <a:t> of outcome is not available?</a:t>
            </a:r>
          </a:p>
        </p:txBody>
      </p:sp>
      <p:graphicFrame>
        <p:nvGraphicFramePr>
          <p:cNvPr id="4" name="Content Placeholder 3"/>
          <p:cNvGraphicFramePr>
            <a:graphicFrameLocks noGrp="1"/>
          </p:cNvGraphicFramePr>
          <p:nvPr>
            <p:ph idx="1"/>
          </p:nvPr>
        </p:nvGraphicFramePr>
        <p:xfrm>
          <a:off x="152400" y="1066800"/>
          <a:ext cx="6553201" cy="3704970"/>
        </p:xfrm>
        <a:graphic>
          <a:graphicData uri="http://schemas.openxmlformats.org/drawingml/2006/table">
            <a:tbl>
              <a:tblPr firstRow="1" firstCol="1" bandRow="1"/>
              <a:tblGrid>
                <a:gridCol w="762000"/>
                <a:gridCol w="914399"/>
                <a:gridCol w="1219200"/>
                <a:gridCol w="914400"/>
                <a:gridCol w="1295400"/>
                <a:gridCol w="1447802"/>
              </a:tblGrid>
              <a:tr h="3048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p>
                    <a:p>
                      <a:pPr marL="0" marR="0" algn="ctr">
                        <a:lnSpc>
                          <a:spcPct val="115000"/>
                        </a:lnSpc>
                        <a:spcBef>
                          <a:spcPts val="0"/>
                        </a:spcBef>
                        <a:spcAft>
                          <a:spcPts val="0"/>
                        </a:spcAft>
                      </a:pPr>
                      <a:r>
                        <a:rPr lang="en-US" sz="1600" b="1" u="sng" dirty="0">
                          <a:effectLst/>
                          <a:latin typeface="Calibri"/>
                          <a:ea typeface="Calibri"/>
                          <a:cs typeface="Times New Roman"/>
                        </a:rPr>
                        <a:t>No 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endParaRPr lang="en-US" sz="800" dirty="0">
                        <a:effectLst/>
                        <a:latin typeface="Calibri"/>
                        <a:ea typeface="Calibri"/>
                        <a:cs typeface="Times New Roman"/>
                      </a:endParaRPr>
                    </a:p>
                    <a:p>
                      <a:pPr marL="0" marR="0" algn="ctr">
                        <a:lnSpc>
                          <a:spcPct val="115000"/>
                        </a:lnSpc>
                        <a:spcBef>
                          <a:spcPts val="0"/>
                        </a:spcBef>
                        <a:spcAft>
                          <a:spcPts val="0"/>
                        </a:spcAft>
                      </a:pPr>
                      <a:r>
                        <a:rPr lang="en-US" sz="16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a:lnSpc>
                          <a:spcPct val="115000"/>
                        </a:lnSpc>
                        <a:spcBef>
                          <a:spcPts val="0"/>
                        </a:spcBef>
                        <a:spcAft>
                          <a:spcPts val="0"/>
                        </a:spcAft>
                      </a:pPr>
                      <a:r>
                        <a:rPr lang="en-US" sz="14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a:t>
                      </a:r>
                      <a:r>
                        <a:rPr lang="en-US" sz="1300" b="1" dirty="0" smtClean="0">
                          <a:effectLst/>
                          <a:latin typeface="Calibri"/>
                          <a:ea typeface="Calibri"/>
                          <a:cs typeface="Times New Roman"/>
                        </a:rPr>
                        <a:t>delayed </a:t>
                      </a:r>
                      <a:r>
                        <a:rPr lang="en-US" sz="13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a:ea typeface="Calibri"/>
                          <a:cs typeface="Times New Roman"/>
                        </a:rPr>
                        <a:t> </a:t>
                      </a:r>
                      <a:r>
                        <a:rPr lang="en-US" sz="1400" b="1" dirty="0" smtClean="0">
                          <a:effectLst/>
                          <a:latin typeface="Calibri"/>
                          <a:ea typeface="Calibri"/>
                          <a:cs typeface="Times New Roman"/>
                        </a:rPr>
                        <a:t>Prevalence ratio (95% CI)  for smoking within strata of caffeine use</a:t>
                      </a:r>
                    </a:p>
                    <a:p>
                      <a:pPr marL="0" marR="0">
                        <a:lnSpc>
                          <a:spcPct val="115000"/>
                        </a:lnSpc>
                        <a:spcBef>
                          <a:spcPts val="0"/>
                        </a:spcBef>
                        <a:spcAft>
                          <a:spcPts val="0"/>
                        </a:spcAft>
                      </a:pP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04938">
                <a:tc>
                  <a:txBody>
                    <a:bodyPr/>
                    <a:lstStyle/>
                    <a:p>
                      <a:pPr marL="0" marR="0" algn="ctr">
                        <a:lnSpc>
                          <a:spcPct val="115000"/>
                        </a:lnSpc>
                        <a:spcBef>
                          <a:spcPts val="0"/>
                        </a:spcBef>
                        <a:spcAft>
                          <a:spcPts val="0"/>
                        </a:spcAft>
                      </a:pPr>
                      <a:r>
                        <a:rPr lang="en-US" sz="14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smtClean="0">
                          <a:effectLst/>
                          <a:latin typeface="Calibri"/>
                          <a:ea typeface="Calibri"/>
                          <a:cs typeface="Times New Roman"/>
                        </a:rPr>
                        <a:t>1.0 (reference)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0.20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854646">
                <a:tc>
                  <a:txBody>
                    <a:bodyPr/>
                    <a:lstStyle/>
                    <a:p>
                      <a:pPr marL="0" marR="0" algn="ctr">
                        <a:lnSpc>
                          <a:spcPct val="115000"/>
                        </a:lnSpc>
                        <a:spcBef>
                          <a:spcPts val="0"/>
                        </a:spcBef>
                        <a:spcAft>
                          <a:spcPts val="0"/>
                        </a:spcAft>
                      </a:pPr>
                      <a:r>
                        <a:rPr lang="en-US" sz="14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0.70 (0.35 to 1.4) p = 0.31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ChangeArrowheads="1"/>
          </p:cNvSpPr>
          <p:nvPr/>
        </p:nvSpPr>
        <p:spPr bwMode="auto">
          <a:xfrm>
            <a:off x="19050" y="6831013"/>
            <a:ext cx="6553200" cy="1169987"/>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Don’t need the individual p’s</a:t>
            </a:r>
          </a:p>
          <a:p>
            <a:pPr marL="800100" lvl="1" indent="-342900" eaLnBrk="0" hangingPunct="0">
              <a:spcBef>
                <a:spcPct val="50000"/>
              </a:spcBef>
              <a:buFont typeface="Arial" panose="020B0604020202020204" pitchFamily="34" charset="0"/>
              <a:buChar char="−"/>
              <a:defRPr/>
            </a:pPr>
            <a:r>
              <a:rPr lang="en-US" altLang="en-US" sz="2000" dirty="0">
                <a:latin typeface="+mn-lt"/>
                <a:ea typeface="Calibri" pitchFamily="34" charset="0"/>
                <a:cs typeface="Times New Roman" pitchFamily="18" charset="0"/>
              </a:rPr>
              <a:t>C</a:t>
            </a:r>
            <a:r>
              <a:rPr lang="en-US" altLang="en-US" sz="2000" dirty="0" smtClean="0">
                <a:latin typeface="+mn-lt"/>
                <a:ea typeface="Calibri" pitchFamily="34" charset="0"/>
                <a:cs typeface="Times New Roman" pitchFamily="18" charset="0"/>
              </a:rPr>
              <a:t>an just use stratum-specific OR’s if they estimate risk (prevalence ratios) or rate ratios</a:t>
            </a:r>
          </a:p>
        </p:txBody>
      </p:sp>
      <p:sp>
        <p:nvSpPr>
          <p:cNvPr id="7" name="Rectangle 1"/>
          <p:cNvSpPr>
            <a:spLocks noRot="1" noChangeAspect="1" noMove="1" noResize="1" noEditPoints="1" noAdjustHandles="1" noChangeArrowheads="1" noChangeShapeType="1" noTextEdit="1"/>
          </p:cNvSpPr>
          <p:nvPr/>
        </p:nvSpPr>
        <p:spPr bwMode="auto">
          <a:xfrm>
            <a:off x="152400" y="5012201"/>
            <a:ext cx="6553200" cy="1540999"/>
          </a:xfrm>
          <a:prstGeom prst="rect">
            <a:avLst/>
          </a:prstGeom>
          <a:blipFill rotWithShape="1">
            <a:blip r:embed="rId3"/>
            <a:stretch>
              <a:fillRect l="-463"/>
            </a:stretch>
          </a:blipFill>
          <a:ln>
            <a:noFill/>
          </a:ln>
          <a:effectLst>
            <a:prstShdw prst="shdw17" dist="17961" dir="2700000">
              <a:srgbClr val="FFFFFF">
                <a:gamma/>
                <a:shade val="60000"/>
                <a:invGamma/>
              </a:srgbClr>
            </a:prstShdw>
          </a:effectLst>
          <a:extLst/>
        </p:spPr>
        <p:txBody>
          <a:bodyPr/>
          <a:lstStyle/>
          <a:p>
            <a:pPr algn="r" eaLnBrk="0" hangingPunct="0">
              <a:spcBef>
                <a:spcPct val="50000"/>
              </a:spcBef>
              <a:defRPr/>
            </a:pPr>
            <a:r>
              <a:rPr lang="en-US">
                <a:noFill/>
              </a:rPr>
              <a:t> </a:t>
            </a:r>
          </a:p>
        </p:txBody>
      </p:sp>
      <p:sp>
        <p:nvSpPr>
          <p:cNvPr id="3" name="Oval 2"/>
          <p:cNvSpPr>
            <a:spLocks noChangeArrowheads="1"/>
          </p:cNvSpPr>
          <p:nvPr/>
        </p:nvSpPr>
        <p:spPr bwMode="auto">
          <a:xfrm>
            <a:off x="762000" y="5783263"/>
            <a:ext cx="609600" cy="1047750"/>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cxnSp>
        <p:nvCxnSpPr>
          <p:cNvPr id="9" name="Straight Arrow Connector 8"/>
          <p:cNvCxnSpPr>
            <a:cxnSpLocks noChangeShapeType="1"/>
          </p:cNvCxnSpPr>
          <p:nvPr/>
        </p:nvCxnSpPr>
        <p:spPr bwMode="auto">
          <a:xfrm flipV="1">
            <a:off x="1295400" y="4351338"/>
            <a:ext cx="4038600" cy="1516062"/>
          </a:xfrm>
          <a:prstGeom prst="straightConnector1">
            <a:avLst/>
          </a:prstGeom>
          <a:noFill/>
          <a:ln w="9525" algn="ctr">
            <a:solidFill>
              <a:srgbClr val="FF0000"/>
            </a:solidFill>
            <a:round/>
            <a:headEnd/>
            <a:tailEnd type="arrow" w="med" len="med"/>
          </a:ln>
        </p:spPr>
      </p:cxnSp>
      <p:sp>
        <p:nvSpPr>
          <p:cNvPr id="10" name="Oval 9"/>
          <p:cNvSpPr>
            <a:spLocks noChangeArrowheads="1"/>
          </p:cNvSpPr>
          <p:nvPr/>
        </p:nvSpPr>
        <p:spPr bwMode="auto">
          <a:xfrm>
            <a:off x="1376363" y="5783263"/>
            <a:ext cx="609600" cy="1047750"/>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cxnSp>
        <p:nvCxnSpPr>
          <p:cNvPr id="12" name="Straight Arrow Connector 11"/>
          <p:cNvCxnSpPr>
            <a:cxnSpLocks noChangeShapeType="1"/>
          </p:cNvCxnSpPr>
          <p:nvPr/>
        </p:nvCxnSpPr>
        <p:spPr bwMode="auto">
          <a:xfrm flipV="1">
            <a:off x="1985963" y="3497263"/>
            <a:ext cx="3424237" cy="2514600"/>
          </a:xfrm>
          <a:prstGeom prst="straightConnector1">
            <a:avLst/>
          </a:prstGeom>
          <a:noFill/>
          <a:ln w="9525" algn="ctr">
            <a:solidFill>
              <a:srgbClr val="FF0000"/>
            </a:solidFill>
            <a:round/>
            <a:headEnd/>
            <a:tailEnd type="arrow"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animBg="1"/>
      <p:bldP spid="10"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Title 1"/>
          <p:cNvSpPr>
            <a:spLocks noGrp="1"/>
          </p:cNvSpPr>
          <p:nvPr>
            <p:ph type="title"/>
          </p:nvPr>
        </p:nvSpPr>
        <p:spPr>
          <a:xfrm>
            <a:off x="609600" y="0"/>
            <a:ext cx="5830888" cy="1066800"/>
          </a:xfrm>
        </p:spPr>
        <p:txBody>
          <a:bodyPr/>
          <a:lstStyle/>
          <a:p>
            <a:r>
              <a:rPr lang="en-US" smtClean="0"/>
              <a:t>What about case-control studies where </a:t>
            </a:r>
            <a:r>
              <a:rPr lang="en-US" i="1" smtClean="0"/>
              <a:t>p</a:t>
            </a:r>
            <a:r>
              <a:rPr lang="en-US" smtClean="0"/>
              <a:t> of outcome is not available?</a:t>
            </a:r>
          </a:p>
        </p:txBody>
      </p:sp>
      <p:graphicFrame>
        <p:nvGraphicFramePr>
          <p:cNvPr id="4" name="Content Placeholder 3"/>
          <p:cNvGraphicFramePr>
            <a:graphicFrameLocks noGrp="1"/>
          </p:cNvGraphicFramePr>
          <p:nvPr>
            <p:ph idx="1"/>
          </p:nvPr>
        </p:nvGraphicFramePr>
        <p:xfrm>
          <a:off x="152400" y="1066800"/>
          <a:ext cx="6553201" cy="3704970"/>
        </p:xfrm>
        <a:graphic>
          <a:graphicData uri="http://schemas.openxmlformats.org/drawingml/2006/table">
            <a:tbl>
              <a:tblPr firstRow="1" firstCol="1" bandRow="1"/>
              <a:tblGrid>
                <a:gridCol w="762000"/>
                <a:gridCol w="914399"/>
                <a:gridCol w="1219200"/>
                <a:gridCol w="914400"/>
                <a:gridCol w="1295400"/>
                <a:gridCol w="1447802"/>
              </a:tblGrid>
              <a:tr h="3048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p>
                    <a:p>
                      <a:pPr marL="0" marR="0" algn="ctr">
                        <a:lnSpc>
                          <a:spcPct val="115000"/>
                        </a:lnSpc>
                        <a:spcBef>
                          <a:spcPts val="0"/>
                        </a:spcBef>
                        <a:spcAft>
                          <a:spcPts val="0"/>
                        </a:spcAft>
                      </a:pPr>
                      <a:r>
                        <a:rPr lang="en-US" sz="1600" b="1" u="sng" dirty="0">
                          <a:effectLst/>
                          <a:latin typeface="Calibri"/>
                          <a:ea typeface="Calibri"/>
                          <a:cs typeface="Times New Roman"/>
                        </a:rPr>
                        <a:t>No 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endParaRPr lang="en-US" sz="800" dirty="0">
                        <a:effectLst/>
                        <a:latin typeface="Calibri"/>
                        <a:ea typeface="Calibri"/>
                        <a:cs typeface="Times New Roman"/>
                      </a:endParaRPr>
                    </a:p>
                    <a:p>
                      <a:pPr marL="0" marR="0" algn="ctr">
                        <a:lnSpc>
                          <a:spcPct val="115000"/>
                        </a:lnSpc>
                        <a:spcBef>
                          <a:spcPts val="0"/>
                        </a:spcBef>
                        <a:spcAft>
                          <a:spcPts val="0"/>
                        </a:spcAft>
                      </a:pPr>
                      <a:r>
                        <a:rPr lang="en-US" sz="16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a:lnSpc>
                          <a:spcPct val="115000"/>
                        </a:lnSpc>
                        <a:spcBef>
                          <a:spcPts val="0"/>
                        </a:spcBef>
                        <a:spcAft>
                          <a:spcPts val="0"/>
                        </a:spcAft>
                      </a:pPr>
                      <a:r>
                        <a:rPr lang="en-US" sz="14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a:t>
                      </a:r>
                      <a:r>
                        <a:rPr lang="en-US" sz="1300" b="1" dirty="0" smtClean="0">
                          <a:effectLst/>
                          <a:latin typeface="Calibri"/>
                          <a:ea typeface="Calibri"/>
                          <a:cs typeface="Times New Roman"/>
                        </a:rPr>
                        <a:t>delayed </a:t>
                      </a:r>
                      <a:r>
                        <a:rPr lang="en-US" sz="13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a:ea typeface="Calibri"/>
                          <a:cs typeface="Times New Roman"/>
                        </a:rPr>
                        <a:t> </a:t>
                      </a:r>
                      <a:r>
                        <a:rPr lang="en-US" sz="1400" b="1" dirty="0" smtClean="0">
                          <a:effectLst/>
                          <a:latin typeface="Calibri"/>
                          <a:ea typeface="Calibri"/>
                          <a:cs typeface="Times New Roman"/>
                        </a:rPr>
                        <a:t>Prevalence ratio (95% CI)  for smoking within strata of caffeine use</a:t>
                      </a:r>
                    </a:p>
                    <a:p>
                      <a:pPr marL="0" marR="0">
                        <a:lnSpc>
                          <a:spcPct val="115000"/>
                        </a:lnSpc>
                        <a:spcBef>
                          <a:spcPts val="0"/>
                        </a:spcBef>
                        <a:spcAft>
                          <a:spcPts val="0"/>
                        </a:spcAft>
                      </a:pP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04938">
                <a:tc>
                  <a:txBody>
                    <a:bodyPr/>
                    <a:lstStyle/>
                    <a:p>
                      <a:pPr marL="0" marR="0" algn="ctr">
                        <a:lnSpc>
                          <a:spcPct val="115000"/>
                        </a:lnSpc>
                        <a:spcBef>
                          <a:spcPts val="0"/>
                        </a:spcBef>
                        <a:spcAft>
                          <a:spcPts val="0"/>
                        </a:spcAft>
                      </a:pPr>
                      <a:r>
                        <a:rPr lang="en-US" sz="14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smtClean="0">
                          <a:effectLst/>
                          <a:latin typeface="Calibri"/>
                          <a:ea typeface="Calibri"/>
                          <a:cs typeface="Times New Roman"/>
                        </a:rPr>
                        <a:t>1.0 (reference)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0.20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854646">
                <a:tc>
                  <a:txBody>
                    <a:bodyPr/>
                    <a:lstStyle/>
                    <a:p>
                      <a:pPr marL="0" marR="0" algn="ctr">
                        <a:lnSpc>
                          <a:spcPct val="115000"/>
                        </a:lnSpc>
                        <a:spcBef>
                          <a:spcPts val="0"/>
                        </a:spcBef>
                        <a:spcAft>
                          <a:spcPts val="0"/>
                        </a:spcAft>
                      </a:pPr>
                      <a:r>
                        <a:rPr lang="en-US" sz="14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0.70 (0.35 to 1.4) p = 0.31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ChangeArrowheads="1"/>
          </p:cNvSpPr>
          <p:nvPr/>
        </p:nvSpPr>
        <p:spPr bwMode="auto">
          <a:xfrm>
            <a:off x="304800" y="6838950"/>
            <a:ext cx="6553200" cy="400050"/>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eaLnBrk="0" hangingPunct="0">
              <a:spcBef>
                <a:spcPct val="50000"/>
              </a:spcBef>
              <a:defRPr/>
            </a:pPr>
            <a:r>
              <a:rPr lang="en-US" altLang="en-US" sz="2000" dirty="0" smtClean="0">
                <a:latin typeface="+mn-lt"/>
                <a:ea typeface="Calibri" pitchFamily="34" charset="0"/>
                <a:cs typeface="Times New Roman" pitchFamily="18" charset="0"/>
              </a:rPr>
              <a:t> “Relative excess risk due to interaction”;  “RERI”</a:t>
            </a:r>
          </a:p>
        </p:txBody>
      </p:sp>
      <p:sp>
        <p:nvSpPr>
          <p:cNvPr id="3" name="Oval 2"/>
          <p:cNvSpPr>
            <a:spLocks noChangeArrowheads="1"/>
          </p:cNvSpPr>
          <p:nvPr/>
        </p:nvSpPr>
        <p:spPr bwMode="auto">
          <a:xfrm rot="5400000">
            <a:off x="981869" y="5418931"/>
            <a:ext cx="609600" cy="1049338"/>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cxnSp>
        <p:nvCxnSpPr>
          <p:cNvPr id="9" name="Straight Arrow Connector 8"/>
          <p:cNvCxnSpPr>
            <a:cxnSpLocks noChangeShapeType="1"/>
          </p:cNvCxnSpPr>
          <p:nvPr/>
        </p:nvCxnSpPr>
        <p:spPr bwMode="auto">
          <a:xfrm flipV="1">
            <a:off x="1811338" y="4267200"/>
            <a:ext cx="2227262" cy="1371600"/>
          </a:xfrm>
          <a:prstGeom prst="straightConnector1">
            <a:avLst/>
          </a:prstGeom>
          <a:noFill/>
          <a:ln w="9525" algn="ctr">
            <a:solidFill>
              <a:srgbClr val="FF0000"/>
            </a:solidFill>
            <a:round/>
            <a:headEnd/>
            <a:tailEnd type="arrow" w="med" len="med"/>
          </a:ln>
        </p:spPr>
      </p:cxnSp>
      <p:sp>
        <p:nvSpPr>
          <p:cNvPr id="10" name="Oval 9"/>
          <p:cNvSpPr>
            <a:spLocks noChangeArrowheads="1"/>
          </p:cNvSpPr>
          <p:nvPr/>
        </p:nvSpPr>
        <p:spPr bwMode="auto">
          <a:xfrm rot="5400000">
            <a:off x="2243138" y="5419725"/>
            <a:ext cx="609600" cy="1047750"/>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sp>
        <p:nvSpPr>
          <p:cNvPr id="11" name="Rectangle 1"/>
          <p:cNvSpPr>
            <a:spLocks noChangeArrowheads="1"/>
          </p:cNvSpPr>
          <p:nvPr/>
        </p:nvSpPr>
        <p:spPr bwMode="auto">
          <a:xfrm>
            <a:off x="76200" y="4800600"/>
            <a:ext cx="6553200" cy="400050"/>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10 </a:t>
            </a:r>
            <a:r>
              <a:rPr lang="en-US" altLang="en-US" sz="2000" dirty="0">
                <a:ea typeface="Calibri" pitchFamily="34" charset="0"/>
                <a:cs typeface="Times New Roman" pitchFamily="18" charset="0"/>
              </a:rPr>
              <a:t>-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00</a:t>
            </a:r>
            <a:r>
              <a:rPr lang="en-US" altLang="en-US" sz="2000" dirty="0">
                <a:ea typeface="Calibri" pitchFamily="34" charset="0"/>
                <a:cs typeface="Times New Roman" pitchFamily="18" charset="0"/>
              </a:rPr>
              <a:t> </a:t>
            </a:r>
            <a:r>
              <a:rPr lang="en-US" altLang="en-US" sz="2000" dirty="0" smtClean="0">
                <a:latin typeface="+mn-lt"/>
                <a:ea typeface="Calibri" pitchFamily="34" charset="0"/>
                <a:cs typeface="Times New Roman" pitchFamily="18" charset="0"/>
              </a:rPr>
              <a:t>is the metric for additive interaction</a:t>
            </a:r>
          </a:p>
        </p:txBody>
      </p:sp>
      <p:sp>
        <p:nvSpPr>
          <p:cNvPr id="13" name="Rectangle 1"/>
          <p:cNvSpPr>
            <a:spLocks noChangeArrowheads="1"/>
          </p:cNvSpPr>
          <p:nvPr/>
        </p:nvSpPr>
        <p:spPr bwMode="auto">
          <a:xfrm>
            <a:off x="76200" y="5257510"/>
            <a:ext cx="6781800" cy="1438855"/>
          </a:xfrm>
          <a:prstGeom prst="rect">
            <a:avLst/>
          </a:prstGeom>
          <a:noFill/>
          <a:ln>
            <a:noFill/>
          </a:ln>
          <a:effectLst>
            <a:prstShdw prst="shdw17" dist="17961" dir="2700000">
              <a:srgbClr val="FFFFFF">
                <a:gamma/>
                <a:shade val="60000"/>
                <a:invGamma/>
              </a:srgbClr>
            </a:prstShdw>
          </a:effectLst>
          <a:extLst/>
        </p:spPr>
        <p:txBody>
          <a:bodyPr wrap="square"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dirty="0" smtClean="0">
                <a:ea typeface="Calibri" pitchFamily="34" charset="0"/>
                <a:cs typeface="Times New Roman" pitchFamily="18" charset="0"/>
              </a:rPr>
              <a:t>Divide by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endParaRPr lang="en-US" altLang="en-US" sz="2000" dirty="0" smtClean="0">
              <a:ea typeface="Calibri" pitchFamily="34" charset="0"/>
              <a:cs typeface="Times New Roman" pitchFamily="18" charset="0"/>
            </a:endParaRPr>
          </a:p>
          <a:p>
            <a:pPr lvl="1" eaLnBrk="0" hangingPunct="0">
              <a:spcBef>
                <a:spcPct val="50000"/>
              </a:spcBef>
              <a:defRPr/>
            </a:pPr>
            <a:r>
              <a:rPr lang="en-US" altLang="en-US" sz="2000" dirty="0">
                <a:ea typeface="Calibri" pitchFamily="34" charset="0"/>
                <a:cs typeface="Times New Roman" pitchFamily="18" charset="0"/>
              </a:rPr>
              <a:t>=</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10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01</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a:t>
            </a:r>
          </a:p>
          <a:p>
            <a:pPr lvl="1" eaLnBrk="0" hangingPunct="0">
              <a:spcBef>
                <a:spcPct val="50000"/>
              </a:spcBef>
              <a:defRPr/>
            </a:pPr>
            <a:endParaRPr lang="en-US" altLang="en-US" sz="500" dirty="0" smtClean="0">
              <a:latin typeface="+mn-lt"/>
              <a:ea typeface="Calibri" pitchFamily="34" charset="0"/>
              <a:cs typeface="Times New Roman" pitchFamily="18" charset="0"/>
            </a:endParaRPr>
          </a:p>
          <a:p>
            <a:pPr lvl="1" eaLnBrk="0" hangingPunct="0">
              <a:spcBef>
                <a:spcPct val="50000"/>
              </a:spcBef>
              <a:defRPr/>
            </a:pPr>
            <a:r>
              <a:rPr lang="en-US" altLang="en-US" sz="2000" dirty="0" smtClean="0">
                <a:latin typeface="+mn-lt"/>
                <a:ea typeface="Calibri" pitchFamily="34" charset="0"/>
                <a:cs typeface="Times New Roman" pitchFamily="18" charset="0"/>
              </a:rPr>
              <a:t>= </a:t>
            </a:r>
            <a:r>
              <a:rPr lang="en-US" altLang="en-US" sz="2000" dirty="0" smtClean="0">
                <a:solidFill>
                  <a:srgbClr val="FF0000"/>
                </a:solidFill>
                <a:latin typeface="+mn-lt"/>
                <a:ea typeface="Calibri" pitchFamily="34" charset="0"/>
                <a:cs typeface="Times New Roman" pitchFamily="18" charset="0"/>
              </a:rPr>
              <a:t>RR</a:t>
            </a:r>
            <a:r>
              <a:rPr lang="en-US" altLang="en-US" sz="2000" baseline="-25000" dirty="0" smtClean="0">
                <a:solidFill>
                  <a:srgbClr val="FF0000"/>
                </a:solidFill>
                <a:latin typeface="+mn-lt"/>
                <a:ea typeface="Calibri" pitchFamily="34" charset="0"/>
                <a:cs typeface="Times New Roman" pitchFamily="18" charset="0"/>
              </a:rPr>
              <a:t>11</a:t>
            </a:r>
            <a:r>
              <a:rPr lang="en-US" altLang="en-US" sz="2000" dirty="0" smtClean="0">
                <a:solidFill>
                  <a:srgbClr val="FF0000"/>
                </a:solidFill>
                <a:latin typeface="+mn-lt"/>
                <a:ea typeface="Calibri" pitchFamily="34" charset="0"/>
                <a:cs typeface="Times New Roman" pitchFamily="18" charset="0"/>
              </a:rPr>
              <a:t> – RR</a:t>
            </a:r>
            <a:r>
              <a:rPr lang="en-US" altLang="en-US" sz="2000" baseline="-25000" dirty="0" smtClean="0">
                <a:solidFill>
                  <a:srgbClr val="FF0000"/>
                </a:solidFill>
                <a:latin typeface="+mn-lt"/>
                <a:ea typeface="Calibri" pitchFamily="34" charset="0"/>
                <a:cs typeface="Times New Roman" pitchFamily="18" charset="0"/>
              </a:rPr>
              <a:t>10</a:t>
            </a:r>
            <a:r>
              <a:rPr lang="en-US" altLang="en-US" sz="2000" dirty="0" smtClean="0">
                <a:solidFill>
                  <a:srgbClr val="FF0000"/>
                </a:solidFill>
                <a:latin typeface="+mn-lt"/>
                <a:ea typeface="Calibri" pitchFamily="34" charset="0"/>
                <a:cs typeface="Times New Roman" pitchFamily="18" charset="0"/>
              </a:rPr>
              <a:t> – RR</a:t>
            </a:r>
            <a:r>
              <a:rPr lang="en-US" altLang="en-US" sz="2000" baseline="-25000" dirty="0" smtClean="0">
                <a:solidFill>
                  <a:srgbClr val="FF0000"/>
                </a:solidFill>
                <a:latin typeface="+mn-lt"/>
                <a:ea typeface="Calibri" pitchFamily="34" charset="0"/>
                <a:cs typeface="Times New Roman" pitchFamily="18" charset="0"/>
              </a:rPr>
              <a:t>01</a:t>
            </a:r>
            <a:r>
              <a:rPr lang="en-US" altLang="en-US" sz="2000" dirty="0" smtClean="0">
                <a:solidFill>
                  <a:srgbClr val="FF0000"/>
                </a:solidFill>
                <a:latin typeface="+mn-lt"/>
                <a:ea typeface="Calibri" pitchFamily="34" charset="0"/>
                <a:cs typeface="Times New Roman" pitchFamily="18" charset="0"/>
              </a:rPr>
              <a:t> + </a:t>
            </a:r>
            <a:r>
              <a:rPr lang="en-US" altLang="en-US" sz="2000" dirty="0" smtClean="0">
                <a:solidFill>
                  <a:srgbClr val="FF0000"/>
                </a:solidFill>
                <a:latin typeface="+mn-lt"/>
                <a:ea typeface="Calibri" pitchFamily="34" charset="0"/>
                <a:cs typeface="Times New Roman" pitchFamily="18" charset="0"/>
              </a:rPr>
              <a:t>1 </a:t>
            </a:r>
            <a:r>
              <a:rPr lang="en-US" altLang="en-US" sz="2000" dirty="0" smtClean="0">
                <a:latin typeface="+mn-lt"/>
                <a:ea typeface="Calibri" pitchFamily="34" charset="0"/>
                <a:cs typeface="Times New Roman" pitchFamily="18" charset="0"/>
              </a:rPr>
              <a:t>= 1.6 – 2.4 – 2.3 + 1 = -2.1</a:t>
            </a:r>
            <a:endParaRPr lang="en-US" altLang="en-US" sz="2000" dirty="0" smtClean="0">
              <a:latin typeface="+mn-lt"/>
              <a:ea typeface="Calibri" pitchFamily="34" charset="0"/>
              <a:cs typeface="Times New Roman" pitchFamily="18" charset="0"/>
            </a:endParaRPr>
          </a:p>
        </p:txBody>
      </p:sp>
      <p:sp>
        <p:nvSpPr>
          <p:cNvPr id="14" name="Oval 13"/>
          <p:cNvSpPr>
            <a:spLocks noChangeArrowheads="1"/>
          </p:cNvSpPr>
          <p:nvPr/>
        </p:nvSpPr>
        <p:spPr bwMode="auto">
          <a:xfrm rot="5400000">
            <a:off x="3372644" y="5418931"/>
            <a:ext cx="609600" cy="1049338"/>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cxnSp>
        <p:nvCxnSpPr>
          <p:cNvPr id="16" name="Straight Arrow Connector 15"/>
          <p:cNvCxnSpPr>
            <a:cxnSpLocks noChangeShapeType="1"/>
          </p:cNvCxnSpPr>
          <p:nvPr/>
        </p:nvCxnSpPr>
        <p:spPr bwMode="auto">
          <a:xfrm flipV="1">
            <a:off x="2851150" y="3505200"/>
            <a:ext cx="1187450" cy="2133600"/>
          </a:xfrm>
          <a:prstGeom prst="straightConnector1">
            <a:avLst/>
          </a:prstGeom>
          <a:noFill/>
          <a:ln w="9525" algn="ctr">
            <a:solidFill>
              <a:srgbClr val="FF0000"/>
            </a:solidFill>
            <a:round/>
            <a:headEnd/>
            <a:tailEnd type="arrow" w="med" len="med"/>
          </a:ln>
        </p:spPr>
      </p:cxnSp>
      <p:cxnSp>
        <p:nvCxnSpPr>
          <p:cNvPr id="18" name="Straight Arrow Connector 17"/>
          <p:cNvCxnSpPr>
            <a:cxnSpLocks noChangeShapeType="1"/>
          </p:cNvCxnSpPr>
          <p:nvPr/>
        </p:nvCxnSpPr>
        <p:spPr bwMode="auto">
          <a:xfrm flipH="1" flipV="1">
            <a:off x="2024063" y="4267200"/>
            <a:ext cx="1654175" cy="1371600"/>
          </a:xfrm>
          <a:prstGeom prst="straightConnector1">
            <a:avLst/>
          </a:prstGeom>
          <a:noFill/>
          <a:ln w="9525" algn="ctr">
            <a:solidFill>
              <a:srgbClr val="FF0000"/>
            </a:solidFill>
            <a:round/>
            <a:headEnd/>
            <a:tailEnd type="arrow" w="med" len="med"/>
          </a:ln>
        </p:spPr>
      </p:cxnSp>
      <p:sp>
        <p:nvSpPr>
          <p:cNvPr id="20" name="Rectangle 1"/>
          <p:cNvSpPr>
            <a:spLocks noChangeArrowheads="1"/>
          </p:cNvSpPr>
          <p:nvPr/>
        </p:nvSpPr>
        <p:spPr bwMode="auto">
          <a:xfrm>
            <a:off x="76200" y="8283575"/>
            <a:ext cx="6781800" cy="708025"/>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Don’t need the individual p’s</a:t>
            </a:r>
          </a:p>
          <a:p>
            <a:pPr marL="800100" lvl="1"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use OR’s if they </a:t>
            </a:r>
            <a:r>
              <a:rPr lang="en-US" altLang="en-US" sz="1900" dirty="0" smtClean="0">
                <a:latin typeface="+mn-lt"/>
                <a:ea typeface="Calibri" pitchFamily="34" charset="0"/>
                <a:cs typeface="Times New Roman" pitchFamily="18" charset="0"/>
              </a:rPr>
              <a:t>estimate risk/prevalence/rate ratio</a:t>
            </a:r>
          </a:p>
        </p:txBody>
      </p:sp>
      <p:sp>
        <p:nvSpPr>
          <p:cNvPr id="24" name="Rectangle 1"/>
          <p:cNvSpPr>
            <a:spLocks noChangeArrowheads="1"/>
          </p:cNvSpPr>
          <p:nvPr/>
        </p:nvSpPr>
        <p:spPr bwMode="auto">
          <a:xfrm>
            <a:off x="76200" y="7239000"/>
            <a:ext cx="6553200" cy="1016000"/>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If RERI = 0, no additive interaction; </a:t>
            </a:r>
          </a:p>
          <a:p>
            <a:pPr marL="800100" lvl="1"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&gt; 0,  positive or super-additive interaction</a:t>
            </a:r>
          </a:p>
          <a:p>
            <a:pPr marL="800100" lvl="1"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&lt; 0,  negative or sub-additive interaction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animBg="1"/>
      <p:bldP spid="10" grpId="0" animBg="1"/>
      <p:bldP spid="11" grpId="0"/>
      <p:bldP spid="13" grpId="0"/>
      <p:bldP spid="14" grpId="0" animBg="1"/>
      <p:bldP spid="20" grpId="0"/>
      <p:bldP spid="24"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27" name="Rectangle 2"/>
          <p:cNvSpPr>
            <a:spLocks noGrp="1" noChangeArrowheads="1"/>
          </p:cNvSpPr>
          <p:nvPr>
            <p:ph type="title"/>
          </p:nvPr>
        </p:nvSpPr>
        <p:spPr>
          <a:xfrm>
            <a:off x="762000" y="-152400"/>
            <a:ext cx="5410200" cy="1066800"/>
          </a:xfrm>
        </p:spPr>
        <p:txBody>
          <a:bodyPr/>
          <a:lstStyle/>
          <a:p>
            <a:r>
              <a:rPr lang="en-US" altLang="en-US" smtClean="0"/>
              <a:t>Why Should We Bother to Identify Statistical Interaction?</a:t>
            </a:r>
          </a:p>
        </p:txBody>
      </p:sp>
      <p:graphicFrame>
        <p:nvGraphicFramePr>
          <p:cNvPr id="31824" name="Object 80"/>
          <p:cNvGraphicFramePr>
            <a:graphicFrameLocks/>
          </p:cNvGraphicFramePr>
          <p:nvPr/>
        </p:nvGraphicFramePr>
        <p:xfrm>
          <a:off x="788988" y="1214438"/>
          <a:ext cx="4359275" cy="1711325"/>
        </p:xfrm>
        <a:graphic>
          <a:graphicData uri="http://schemas.openxmlformats.org/presentationml/2006/ole">
            <mc:AlternateContent xmlns:mc="http://schemas.openxmlformats.org/markup-compatibility/2006">
              <mc:Choice xmlns:v="urn:schemas-microsoft-com:vml" Requires="v">
                <p:oleObj spid="_x0000_s31920" name="Document" r:id="rId4" imgW="4367784" imgH="1716024" progId="Word.Document.8">
                  <p:embed/>
                </p:oleObj>
              </mc:Choice>
              <mc:Fallback>
                <p:oleObj name="Document" r:id="rId4" imgW="4367784" imgH="1716024" progId="Word.Document.8">
                  <p:embed/>
                  <p:pic>
                    <p:nvPicPr>
                      <p:cNvPr id="0" name="Picture 8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8988" y="12144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825" name="Object 81"/>
          <p:cNvGraphicFramePr>
            <a:graphicFrameLocks/>
          </p:cNvGraphicFramePr>
          <p:nvPr/>
        </p:nvGraphicFramePr>
        <p:xfrm>
          <a:off x="3311525" y="2895600"/>
          <a:ext cx="3470275" cy="1323975"/>
        </p:xfrm>
        <a:graphic>
          <a:graphicData uri="http://schemas.openxmlformats.org/presentationml/2006/ole">
            <mc:AlternateContent xmlns:mc="http://schemas.openxmlformats.org/markup-compatibility/2006">
              <mc:Choice xmlns:v="urn:schemas-microsoft-com:vml" Requires="v">
                <p:oleObj spid="_x0000_s31921" name="Document" r:id="rId6" imgW="3511296" imgH="1350264" progId="Word.Document.8">
                  <p:embed/>
                </p:oleObj>
              </mc:Choice>
              <mc:Fallback>
                <p:oleObj name="Document" r:id="rId6" imgW="3511296" imgH="1350264" progId="Word.Document.8">
                  <p:embed/>
                  <p:pic>
                    <p:nvPicPr>
                      <p:cNvPr id="0" name="Picture 81"/>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1525" y="28956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828" name="Line 5"/>
          <p:cNvSpPr>
            <a:spLocks noChangeShapeType="1"/>
          </p:cNvSpPr>
          <p:nvPr/>
        </p:nvSpPr>
        <p:spPr bwMode="auto">
          <a:xfrm flipH="1">
            <a:off x="3159125" y="23622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31829" name="Line 6"/>
          <p:cNvSpPr>
            <a:spLocks noChangeShapeType="1"/>
          </p:cNvSpPr>
          <p:nvPr/>
        </p:nvSpPr>
        <p:spPr bwMode="auto">
          <a:xfrm>
            <a:off x="3616325" y="23622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31830" name="Text Box 7"/>
          <p:cNvSpPr txBox="1">
            <a:spLocks noChangeArrowheads="1"/>
          </p:cNvSpPr>
          <p:nvPr/>
        </p:nvSpPr>
        <p:spPr bwMode="auto">
          <a:xfrm>
            <a:off x="415925" y="22860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31831"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31832" name="Text Box 9"/>
          <p:cNvSpPr txBox="1">
            <a:spLocks noChangeArrowheads="1"/>
          </p:cNvSpPr>
          <p:nvPr/>
        </p:nvSpPr>
        <p:spPr bwMode="auto">
          <a:xfrm>
            <a:off x="415925" y="990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31833" name="Text Box 10"/>
          <p:cNvSpPr txBox="1">
            <a:spLocks noChangeArrowheads="1"/>
          </p:cNvSpPr>
          <p:nvPr/>
        </p:nvSpPr>
        <p:spPr bwMode="auto">
          <a:xfrm>
            <a:off x="4225925" y="22860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No Caffeine Use</a:t>
            </a:r>
          </a:p>
        </p:txBody>
      </p:sp>
      <p:sp>
        <p:nvSpPr>
          <p:cNvPr id="31834" name="Text Box 11"/>
          <p:cNvSpPr txBox="1">
            <a:spLocks noChangeArrowheads="1"/>
          </p:cNvSpPr>
          <p:nvPr/>
        </p:nvSpPr>
        <p:spPr bwMode="auto">
          <a:xfrm>
            <a:off x="1863725" y="22860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Heavy Caffeine Use</a:t>
            </a:r>
          </a:p>
        </p:txBody>
      </p:sp>
      <p:sp>
        <p:nvSpPr>
          <p:cNvPr id="31835" name="Text Box 12"/>
          <p:cNvSpPr txBox="1">
            <a:spLocks noChangeArrowheads="1"/>
          </p:cNvSpPr>
          <p:nvPr/>
        </p:nvSpPr>
        <p:spPr bwMode="auto">
          <a:xfrm>
            <a:off x="5140325" y="16764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PR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1.7</a:t>
            </a:r>
            <a:endParaRPr lang="en-US" altLang="en-US" sz="2000" b="1">
              <a:latin typeface="Times New Roman" pitchFamily="18" charset="0"/>
            </a:endParaRPr>
          </a:p>
        </p:txBody>
      </p:sp>
      <p:sp>
        <p:nvSpPr>
          <p:cNvPr id="31836" name="Text Box 13"/>
          <p:cNvSpPr txBox="1">
            <a:spLocks noChangeArrowheads="1"/>
          </p:cNvSpPr>
          <p:nvPr/>
        </p:nvSpPr>
        <p:spPr bwMode="auto">
          <a:xfrm>
            <a:off x="3505200" y="4251325"/>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2.4</a:t>
            </a:r>
          </a:p>
        </p:txBody>
      </p:sp>
      <p:sp>
        <p:nvSpPr>
          <p:cNvPr id="31837"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31826" name="Object 82"/>
          <p:cNvGraphicFramePr>
            <a:graphicFrameLocks/>
          </p:cNvGraphicFramePr>
          <p:nvPr/>
        </p:nvGraphicFramePr>
        <p:xfrm>
          <a:off x="111125" y="2895600"/>
          <a:ext cx="3276600" cy="1339850"/>
        </p:xfrm>
        <a:graphic>
          <a:graphicData uri="http://schemas.openxmlformats.org/presentationml/2006/ole">
            <mc:AlternateContent xmlns:mc="http://schemas.openxmlformats.org/markup-compatibility/2006">
              <mc:Choice xmlns:v="urn:schemas-microsoft-com:vml" Requires="v">
                <p:oleObj spid="_x0000_s31922" name="Document" r:id="rId8" imgW="3267456" imgH="1350264" progId="Word.Document.8">
                  <p:embed/>
                </p:oleObj>
              </mc:Choice>
              <mc:Fallback>
                <p:oleObj name="Document" r:id="rId8" imgW="3267456" imgH="1350264" progId="Word.Document.8">
                  <p:embed/>
                  <p:pic>
                    <p:nvPicPr>
                      <p:cNvPr id="0" name="Picture 82"/>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1125" y="28956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838" name="Text Box 16"/>
          <p:cNvSpPr txBox="1">
            <a:spLocks noChangeArrowheads="1"/>
          </p:cNvSpPr>
          <p:nvPr/>
        </p:nvSpPr>
        <p:spPr bwMode="auto">
          <a:xfrm>
            <a:off x="111125" y="42672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caffeine use </a:t>
            </a:r>
            <a:r>
              <a:rPr lang="en-US" altLang="en-US" sz="2000" b="1">
                <a:latin typeface="Times New Roman" pitchFamily="18" charset="0"/>
              </a:rPr>
              <a:t>= 0.7</a:t>
            </a:r>
          </a:p>
        </p:txBody>
      </p:sp>
      <p:sp>
        <p:nvSpPr>
          <p:cNvPr id="19" name="Rectangle 3"/>
          <p:cNvSpPr txBox="1">
            <a:spLocks noChangeArrowheads="1"/>
          </p:cNvSpPr>
          <p:nvPr/>
        </p:nvSpPr>
        <p:spPr bwMode="auto">
          <a:xfrm>
            <a:off x="76200" y="4800600"/>
            <a:ext cx="6705600" cy="1600200"/>
          </a:xfrm>
          <a:prstGeom prst="rect">
            <a:avLst/>
          </a:prstGeom>
          <a:noFill/>
          <a:ln>
            <a:noFill/>
          </a:ln>
          <a:extLst/>
        </p:spPr>
        <p:txBody>
          <a:bodyPr lIns="87312" tIns="42862" rIns="87312" bIns="42862"/>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marL="0" indent="0">
              <a:buFont typeface="Symbol" pitchFamily="18" charset="2"/>
              <a:buNone/>
              <a:defRPr/>
            </a:pPr>
            <a:r>
              <a:rPr lang="en-US" altLang="en-US" u="sng" kern="0" dirty="0" smtClean="0"/>
              <a:t>Because sometimes summarizing measure of association with just ONE number is misleading or uninformative</a:t>
            </a:r>
          </a:p>
          <a:p>
            <a:pPr>
              <a:spcBef>
                <a:spcPts val="0"/>
              </a:spcBef>
              <a:spcAft>
                <a:spcPts val="0"/>
              </a:spcAft>
              <a:defRPr/>
            </a:pPr>
            <a:r>
              <a:rPr lang="en-US" altLang="en-US" kern="0" dirty="0" smtClean="0"/>
              <a:t>Using just one </a:t>
            </a:r>
            <a:r>
              <a:rPr lang="en-US" altLang="en-US" kern="0" dirty="0" smtClean="0"/>
              <a:t>number could obscure an effect entirely</a:t>
            </a:r>
          </a:p>
          <a:p>
            <a:pPr lvl="1">
              <a:spcBef>
                <a:spcPts val="0"/>
              </a:spcBef>
              <a:spcAft>
                <a:spcPts val="0"/>
              </a:spcAft>
              <a:defRPr/>
            </a:pPr>
            <a:r>
              <a:rPr lang="en-US" altLang="en-US" dirty="0"/>
              <a:t>e</a:t>
            </a:r>
            <a:r>
              <a:rPr lang="en-US" altLang="en-US" dirty="0" smtClean="0"/>
              <a:t>.g., </a:t>
            </a:r>
            <a:r>
              <a:rPr lang="en-US" altLang="en-US" dirty="0" err="1" smtClean="0"/>
              <a:t>PR</a:t>
            </a:r>
            <a:r>
              <a:rPr lang="en-US" altLang="en-US" baseline="-25000" dirty="0" err="1" smtClean="0"/>
              <a:t>adj</a:t>
            </a:r>
            <a:r>
              <a:rPr lang="en-US" altLang="en-US" dirty="0" smtClean="0"/>
              <a:t> = 1.4 (95% CI 0.92 to 2.1); p = 0.14</a:t>
            </a:r>
          </a:p>
          <a:p>
            <a:pPr marL="0" indent="0">
              <a:buFont typeface="Symbol" pitchFamily="18" charset="2"/>
              <a:buNone/>
              <a:defRPr/>
            </a:pPr>
            <a:endParaRPr lang="en-US" altLang="en-US" b="1" dirty="0" smtClean="0">
              <a:latin typeface="Courier New" pitchFamily="49" charset="0"/>
            </a:endParaRPr>
          </a:p>
          <a:p>
            <a:pPr lvl="1">
              <a:defRPr/>
            </a:pPr>
            <a:endParaRPr lang="en-US" altLang="en-US" b="1" dirty="0"/>
          </a:p>
          <a:p>
            <a:pPr lvl="1">
              <a:defRPr/>
            </a:pPr>
            <a:endParaRPr lang="en-US" altLang="en-US" kern="0" dirty="0" smtClean="0"/>
          </a:p>
          <a:p>
            <a:pPr lvl="2">
              <a:defRPr/>
            </a:pPr>
            <a:endParaRPr lang="en-US" altLang="en-US" kern="0" dirty="0" smtClean="0"/>
          </a:p>
          <a:p>
            <a:pPr lvl="1">
              <a:defRPr/>
            </a:pPr>
            <a:endParaRPr lang="en-US" altLang="en-US" kern="0" dirty="0" smtClean="0"/>
          </a:p>
          <a:p>
            <a:pPr lvl="1">
              <a:defRPr/>
            </a:pPr>
            <a:endParaRPr lang="en-US" altLang="en-US" kern="0" dirty="0" smtClean="0"/>
          </a:p>
          <a:p>
            <a:pPr lvl="1">
              <a:defRPr/>
            </a:pPr>
            <a:endParaRPr lang="en-US" altLang="en-US" kern="0" dirty="0" smtClean="0"/>
          </a:p>
        </p:txBody>
      </p:sp>
      <p:pic>
        <p:nvPicPr>
          <p:cNvPr id="20" name="Picture 3"/>
          <p:cNvPicPr>
            <a:picLocks noChangeAspect="1" noChangeArrowheads="1"/>
          </p:cNvPicPr>
          <p:nvPr/>
        </p:nvPicPr>
        <p:blipFill>
          <a:blip r:embed="rId10"/>
          <a:srcRect l="-514" b="5717"/>
          <a:stretch>
            <a:fillRect/>
          </a:stretch>
        </p:blipFill>
        <p:spPr bwMode="auto">
          <a:xfrm>
            <a:off x="2822575" y="7010400"/>
            <a:ext cx="4035425" cy="2057400"/>
          </a:xfrm>
          <a:prstGeom prst="rect">
            <a:avLst/>
          </a:prstGeom>
          <a:noFill/>
          <a:ln w="9525">
            <a:noFill/>
            <a:miter lim="800000"/>
            <a:headEnd/>
            <a:tailEnd/>
          </a:ln>
        </p:spPr>
      </p:pic>
      <p:sp>
        <p:nvSpPr>
          <p:cNvPr id="21" name="Rectangle 3"/>
          <p:cNvSpPr txBox="1">
            <a:spLocks noChangeArrowheads="1"/>
          </p:cNvSpPr>
          <p:nvPr/>
        </p:nvSpPr>
        <p:spPr bwMode="auto">
          <a:xfrm>
            <a:off x="76200" y="6362700"/>
            <a:ext cx="6329363" cy="647700"/>
          </a:xfrm>
          <a:prstGeom prst="rect">
            <a:avLst/>
          </a:prstGeom>
          <a:noFill/>
          <a:ln>
            <a:noFill/>
          </a:ln>
          <a:extLst/>
        </p:spPr>
        <p:txBody>
          <a:bodyPr lIns="87312" tIns="42862" rIns="87312" bIns="42862"/>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a:defRPr/>
            </a:pPr>
            <a:r>
              <a:rPr lang="en-US" altLang="en-US" dirty="0"/>
              <a:t>M</a:t>
            </a:r>
            <a:r>
              <a:rPr lang="en-US" altLang="en-US" dirty="0" smtClean="0"/>
              <a:t>agnitude of measure of association used to gauge </a:t>
            </a:r>
            <a:r>
              <a:rPr lang="en-US" altLang="en-US" u="sng" dirty="0" smtClean="0"/>
              <a:t>strength</a:t>
            </a:r>
            <a:r>
              <a:rPr lang="en-US" altLang="en-US" dirty="0" smtClean="0"/>
              <a:t> of association and to determine NNT/NNH</a:t>
            </a:r>
            <a:endParaRPr lang="en-US" altLang="en-US" b="1" dirty="0" smtClean="0">
              <a:latin typeface="Courier New" pitchFamily="49" charset="0"/>
            </a:endParaRPr>
          </a:p>
          <a:p>
            <a:pPr lvl="1">
              <a:defRPr/>
            </a:pPr>
            <a:endParaRPr lang="en-US" altLang="en-US" b="1" dirty="0"/>
          </a:p>
          <a:p>
            <a:pPr lvl="1">
              <a:defRPr/>
            </a:pPr>
            <a:endParaRPr lang="en-US" altLang="en-US" kern="0" dirty="0" smtClean="0"/>
          </a:p>
          <a:p>
            <a:pPr>
              <a:defRPr/>
            </a:pPr>
            <a:endParaRPr lang="en-US" altLang="en-US" b="1" kern="0" dirty="0" smtClean="0"/>
          </a:p>
          <a:p>
            <a:pPr lvl="1">
              <a:defRPr/>
            </a:pPr>
            <a:endParaRPr lang="en-US" altLang="en-US" b="1" kern="0" dirty="0" smtClean="0"/>
          </a:p>
          <a:p>
            <a:pPr lvl="1">
              <a:defRPr/>
            </a:pPr>
            <a:endParaRPr lang="en-US" altLang="en-US" b="1" kern="0" dirty="0" smtClean="0"/>
          </a:p>
          <a:p>
            <a:pPr lvl="1">
              <a:defRPr/>
            </a:pPr>
            <a:endParaRPr lang="en-US" altLang="en-US" b="1" kern="0" dirty="0" smtClean="0"/>
          </a:p>
        </p:txBody>
      </p:sp>
      <p:sp>
        <p:nvSpPr>
          <p:cNvPr id="22" name="Rectangle 3"/>
          <p:cNvSpPr txBox="1">
            <a:spLocks noChangeArrowheads="1"/>
          </p:cNvSpPr>
          <p:nvPr/>
        </p:nvSpPr>
        <p:spPr bwMode="auto">
          <a:xfrm>
            <a:off x="76200" y="7181850"/>
            <a:ext cx="3381375" cy="2057400"/>
          </a:xfrm>
          <a:prstGeom prst="rect">
            <a:avLst/>
          </a:prstGeom>
          <a:noFill/>
          <a:ln>
            <a:noFill/>
          </a:ln>
          <a:extLst/>
        </p:spPr>
        <p:txBody>
          <a:bodyPr lIns="87312" tIns="42862" rIns="87312" bIns="42862"/>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a:defRPr/>
            </a:pPr>
            <a:r>
              <a:rPr lang="en-US" altLang="en-US" dirty="0" smtClean="0"/>
              <a:t>Measures of attribution need accurate quantitative measures of association as inputs</a:t>
            </a:r>
          </a:p>
          <a:p>
            <a:pPr>
              <a:defRPr/>
            </a:pPr>
            <a:endParaRPr lang="en-US" altLang="en-US" b="1" dirty="0" smtClean="0">
              <a:latin typeface="Courier New" pitchFamily="49" charset="0"/>
            </a:endParaRPr>
          </a:p>
          <a:p>
            <a:pPr lvl="1">
              <a:defRPr/>
            </a:pPr>
            <a:endParaRPr lang="en-US" altLang="en-US" b="1" dirty="0"/>
          </a:p>
          <a:p>
            <a:pPr lvl="1">
              <a:defRPr/>
            </a:pPr>
            <a:endParaRPr lang="en-US" altLang="en-US" kern="0" dirty="0" smtClean="0"/>
          </a:p>
          <a:p>
            <a:pPr lvl="2">
              <a:defRPr/>
            </a:pPr>
            <a:endParaRPr lang="en-US" altLang="en-US" kern="0" dirty="0" smtClean="0"/>
          </a:p>
          <a:p>
            <a:pPr lvl="1">
              <a:defRPr/>
            </a:pPr>
            <a:endParaRPr lang="en-US" altLang="en-US" kern="0" dirty="0" smtClean="0"/>
          </a:p>
          <a:p>
            <a:pPr lvl="1">
              <a:defRPr/>
            </a:pPr>
            <a:endParaRPr lang="en-US" altLang="en-US" kern="0" dirty="0" smtClean="0"/>
          </a:p>
          <a:p>
            <a:pPr lvl="1">
              <a:defRPr/>
            </a:pPr>
            <a:endParaRPr lang="en-US" altLang="en-US" kern="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2"/>
          <p:cNvSpPr>
            <a:spLocks noGrp="1" noChangeArrowheads="1"/>
          </p:cNvSpPr>
          <p:nvPr>
            <p:ph type="title"/>
          </p:nvPr>
        </p:nvSpPr>
        <p:spPr>
          <a:xfrm>
            <a:off x="76200" y="304800"/>
            <a:ext cx="6705600" cy="533400"/>
          </a:xfrm>
        </p:spPr>
        <p:txBody>
          <a:bodyPr/>
          <a:lstStyle/>
          <a:p>
            <a:r>
              <a:rPr lang="en-US" altLang="en-US" sz="2000" dirty="0" smtClean="0"/>
              <a:t>Statistical Interaction is Just One Type of Interaction:</a:t>
            </a:r>
            <a:br>
              <a:rPr lang="en-US" altLang="en-US" sz="2000" dirty="0" smtClean="0"/>
            </a:br>
            <a:r>
              <a:rPr lang="en-US" altLang="en-US" sz="2000" dirty="0" smtClean="0"/>
              <a:t>The Four Distinct Concepts </a:t>
            </a:r>
            <a:r>
              <a:rPr lang="en-US" altLang="en-US" sz="2000" dirty="0" smtClean="0"/>
              <a:t>of Interaction</a:t>
            </a:r>
          </a:p>
        </p:txBody>
      </p:sp>
      <p:graphicFrame>
        <p:nvGraphicFramePr>
          <p:cNvPr id="5" name="Table 4"/>
          <p:cNvGraphicFramePr>
            <a:graphicFrameLocks noGrp="1"/>
          </p:cNvGraphicFramePr>
          <p:nvPr>
            <p:extLst>
              <p:ext uri="{D42A27DB-BD31-4B8C-83A1-F6EECF244321}">
                <p14:modId xmlns:p14="http://schemas.microsoft.com/office/powerpoint/2010/main" val="1282784996"/>
              </p:ext>
            </p:extLst>
          </p:nvPr>
        </p:nvGraphicFramePr>
        <p:xfrm>
          <a:off x="228600" y="914400"/>
          <a:ext cx="6477000" cy="7772400"/>
        </p:xfrm>
        <a:graphic>
          <a:graphicData uri="http://schemas.openxmlformats.org/drawingml/2006/table">
            <a:tbl>
              <a:tblPr firstRow="1" firstCol="1" bandRow="1"/>
              <a:tblGrid>
                <a:gridCol w="1523585"/>
                <a:gridCol w="4953415"/>
              </a:tblGrid>
              <a:tr h="709586">
                <a:tc>
                  <a:txBody>
                    <a:bodyPr/>
                    <a:lstStyle/>
                    <a:p>
                      <a:pPr marL="0" marR="0" algn="ctr">
                        <a:lnSpc>
                          <a:spcPct val="115000"/>
                        </a:lnSpc>
                        <a:spcBef>
                          <a:spcPts val="0"/>
                        </a:spcBef>
                        <a:spcAft>
                          <a:spcPts val="0"/>
                        </a:spcAft>
                      </a:pPr>
                      <a:r>
                        <a:rPr lang="en-US" sz="1900" b="1" dirty="0">
                          <a:effectLst/>
                          <a:latin typeface="Arial"/>
                          <a:ea typeface="Calibri"/>
                          <a:cs typeface="Times New Roman"/>
                        </a:rPr>
                        <a:t>Type of Interaction</a:t>
                      </a:r>
                      <a:endParaRPr lang="en-US" sz="1100" dirty="0">
                        <a:effectLst/>
                        <a:latin typeface="Calibri"/>
                        <a:ea typeface="Calibri"/>
                        <a:cs typeface="Times New Roman"/>
                      </a:endParaRPr>
                    </a:p>
                  </a:txBody>
                  <a:tcPr marL="65762" marR="657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dirty="0">
                          <a:effectLst/>
                          <a:latin typeface="Arial"/>
                          <a:ea typeface="Calibri"/>
                          <a:cs typeface="Times New Roman"/>
                        </a:rPr>
                        <a:t>Why look for it?</a:t>
                      </a:r>
                      <a:endParaRPr lang="en-US" sz="1100" dirty="0">
                        <a:effectLst/>
                        <a:latin typeface="Calibri"/>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4322">
                <a:tc>
                  <a:txBody>
                    <a:bodyPr/>
                    <a:lstStyle/>
                    <a:p>
                      <a:pPr marL="0" marR="0">
                        <a:lnSpc>
                          <a:spcPct val="115000"/>
                        </a:lnSpc>
                        <a:spcBef>
                          <a:spcPts val="0"/>
                        </a:spcBef>
                        <a:spcAft>
                          <a:spcPts val="0"/>
                        </a:spcAft>
                      </a:pPr>
                      <a:r>
                        <a:rPr lang="en-US" sz="1800" dirty="0">
                          <a:effectLst/>
                          <a:latin typeface="+mn-lt"/>
                          <a:ea typeface="Calibri"/>
                          <a:cs typeface="Times New Roman"/>
                        </a:rPr>
                        <a:t>Statistical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800" dirty="0">
                          <a:effectLst/>
                          <a:latin typeface="+mn-lt"/>
                          <a:ea typeface="Calibri"/>
                          <a:cs typeface="Times New Roman"/>
                        </a:rPr>
                        <a:t>Because sometimes summarizing measure of association with just </a:t>
                      </a:r>
                      <a:r>
                        <a:rPr lang="en-US" sz="1800" u="sng" dirty="0">
                          <a:effectLst/>
                          <a:latin typeface="+mn-lt"/>
                          <a:ea typeface="Calibri"/>
                          <a:cs typeface="Times New Roman"/>
                        </a:rPr>
                        <a:t>ONE number is misleading or uninformative</a:t>
                      </a:r>
                      <a:r>
                        <a:rPr lang="en-US" sz="1800" dirty="0">
                          <a:effectLst/>
                          <a:latin typeface="+mn-lt"/>
                          <a:ea typeface="Calibri"/>
                          <a:cs typeface="Times New Roman"/>
                        </a:rPr>
                        <a:t>.  When we need to know the right quantitative answer.  </a:t>
                      </a:r>
                    </a:p>
                    <a:p>
                      <a:pPr marL="0" marR="0">
                        <a:lnSpc>
                          <a:spcPct val="115000"/>
                        </a:lnSpc>
                        <a:spcBef>
                          <a:spcPts val="0"/>
                        </a:spcBef>
                        <a:spcAft>
                          <a:spcPts val="0"/>
                        </a:spcAft>
                      </a:pPr>
                      <a:r>
                        <a:rPr lang="en-US" sz="1800" dirty="0">
                          <a:effectLst/>
                          <a:latin typeface="+mn-lt"/>
                          <a:ea typeface="Calibri"/>
                          <a:cs typeface="Times New Roman"/>
                        </a:rPr>
                        <a:t> </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3017">
                <a:tc>
                  <a:txBody>
                    <a:bodyPr/>
                    <a:lstStyle/>
                    <a:p>
                      <a:pPr marL="0" marR="0">
                        <a:lnSpc>
                          <a:spcPct val="115000"/>
                        </a:lnSpc>
                        <a:spcBef>
                          <a:spcPts val="0"/>
                        </a:spcBef>
                        <a:spcAft>
                          <a:spcPts val="0"/>
                        </a:spcAft>
                      </a:pPr>
                      <a:r>
                        <a:rPr lang="en-US" sz="1800" dirty="0">
                          <a:effectLst/>
                          <a:latin typeface="+mn-lt"/>
                          <a:ea typeface="Calibri"/>
                          <a:cs typeface="Times New Roman"/>
                        </a:rPr>
                        <a:t>Public Health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mn-lt"/>
                          <a:ea typeface="Calibri"/>
                          <a:cs typeface="Times New Roman"/>
                        </a:rPr>
                        <a:t>To determine in which groups of </a:t>
                      </a:r>
                      <a:r>
                        <a:rPr lang="en-US" sz="1800" dirty="0" smtClean="0">
                          <a:effectLst/>
                          <a:latin typeface="+mn-lt"/>
                          <a:ea typeface="Calibri"/>
                          <a:cs typeface="Times New Roman"/>
                        </a:rPr>
                        <a:t>individuals, if any, </a:t>
                      </a:r>
                      <a:r>
                        <a:rPr lang="en-US" sz="1800" dirty="0">
                          <a:effectLst/>
                          <a:latin typeface="+mn-lt"/>
                          <a:ea typeface="Calibri"/>
                          <a:cs typeface="Times New Roman"/>
                        </a:rPr>
                        <a:t>would deployment of given exposure/removal of exposure/intervention result in impact </a:t>
                      </a:r>
                      <a:r>
                        <a:rPr lang="en-US" sz="1800" u="sng" dirty="0" smtClean="0">
                          <a:effectLst/>
                          <a:latin typeface="+mn-lt"/>
                          <a:ea typeface="Calibri"/>
                          <a:cs typeface="Times New Roman"/>
                        </a:rPr>
                        <a:t>on greatest absolute  </a:t>
                      </a:r>
                      <a:r>
                        <a:rPr lang="en-US" sz="1800" u="sng" dirty="0">
                          <a:effectLst/>
                          <a:latin typeface="+mn-lt"/>
                          <a:ea typeface="Calibri"/>
                          <a:cs typeface="Times New Roman"/>
                        </a:rPr>
                        <a:t>number </a:t>
                      </a:r>
                      <a:r>
                        <a:rPr lang="en-US" sz="1800" dirty="0">
                          <a:effectLst/>
                          <a:latin typeface="+mn-lt"/>
                          <a:ea typeface="Calibri"/>
                          <a:cs typeface="Times New Roman"/>
                        </a:rPr>
                        <a:t>of individuals.  Quantitated via NNT/NNH.</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7562">
                <a:tc>
                  <a:txBody>
                    <a:bodyPr/>
                    <a:lstStyle/>
                    <a:p>
                      <a:pPr marL="0" marR="0">
                        <a:lnSpc>
                          <a:spcPct val="115000"/>
                        </a:lnSpc>
                        <a:spcBef>
                          <a:spcPts val="0"/>
                        </a:spcBef>
                        <a:spcAft>
                          <a:spcPts val="0"/>
                        </a:spcAft>
                      </a:pPr>
                      <a:r>
                        <a:rPr lang="en-US" sz="1800" dirty="0">
                          <a:effectLst/>
                          <a:latin typeface="+mn-lt"/>
                          <a:ea typeface="Calibri"/>
                          <a:cs typeface="Times New Roman"/>
                        </a:rPr>
                        <a:t>Mechanistic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mn-lt"/>
                          <a:ea typeface="Calibri"/>
                          <a:cs typeface="Times New Roman"/>
                        </a:rPr>
                        <a:t>To determine if two exposures are operating synergistically or </a:t>
                      </a:r>
                      <a:r>
                        <a:rPr lang="en-US" sz="1800" dirty="0" smtClean="0">
                          <a:effectLst/>
                          <a:latin typeface="+mn-lt"/>
                          <a:ea typeface="Calibri"/>
                          <a:cs typeface="Times New Roman"/>
                        </a:rPr>
                        <a:t>antagonistically </a:t>
                      </a:r>
                      <a:r>
                        <a:rPr lang="en-US" sz="1800" dirty="0">
                          <a:effectLst/>
                          <a:latin typeface="+mn-lt"/>
                          <a:ea typeface="Calibri"/>
                          <a:cs typeface="Times New Roman"/>
                        </a:rPr>
                        <a:t>in causing the </a:t>
                      </a:r>
                      <a:r>
                        <a:rPr lang="en-US" sz="1800" dirty="0" smtClean="0">
                          <a:effectLst/>
                          <a:latin typeface="+mn-lt"/>
                          <a:ea typeface="Calibri"/>
                          <a:cs typeface="Times New Roman"/>
                        </a:rPr>
                        <a:t>outcome.  </a:t>
                      </a:r>
                      <a:r>
                        <a:rPr lang="en-US" sz="1800" dirty="0">
                          <a:effectLst/>
                          <a:latin typeface="+mn-lt"/>
                          <a:ea typeface="Calibri"/>
                          <a:cs typeface="Times New Roman"/>
                        </a:rPr>
                        <a:t>In other </a:t>
                      </a:r>
                      <a:r>
                        <a:rPr lang="en-US" sz="1800" dirty="0" smtClean="0">
                          <a:effectLst/>
                          <a:latin typeface="+mn-lt"/>
                          <a:ea typeface="Calibri"/>
                          <a:cs typeface="Times New Roman"/>
                        </a:rPr>
                        <a:t>words, </a:t>
                      </a:r>
                      <a:r>
                        <a:rPr lang="en-US" sz="1800" dirty="0">
                          <a:effectLst/>
                          <a:latin typeface="+mn-lt"/>
                          <a:ea typeface="Calibri"/>
                          <a:cs typeface="Times New Roman"/>
                        </a:rPr>
                        <a:t>to determine if there are persons for whom the outcome would occur if </a:t>
                      </a:r>
                      <a:r>
                        <a:rPr lang="en-US" sz="1800" u="sng" dirty="0">
                          <a:effectLst/>
                          <a:latin typeface="+mn-lt"/>
                          <a:ea typeface="Calibri"/>
                          <a:cs typeface="Times New Roman"/>
                        </a:rPr>
                        <a:t>both exposures are present </a:t>
                      </a:r>
                      <a:r>
                        <a:rPr lang="en-US" sz="1800" dirty="0">
                          <a:effectLst/>
                          <a:latin typeface="+mn-lt"/>
                          <a:ea typeface="Calibri"/>
                          <a:cs typeface="Times New Roman"/>
                        </a:rPr>
                        <a:t>but not if only one or the other </a:t>
                      </a:r>
                      <a:r>
                        <a:rPr lang="en-US" sz="1800" dirty="0" smtClean="0">
                          <a:effectLst/>
                          <a:latin typeface="+mn-lt"/>
                          <a:ea typeface="Calibri"/>
                          <a:cs typeface="Times New Roman"/>
                        </a:rPr>
                        <a:t>exposure was present</a:t>
                      </a:r>
                      <a:r>
                        <a:rPr lang="en-US" sz="1800" dirty="0">
                          <a:effectLst/>
                          <a:latin typeface="+mn-lt"/>
                          <a:ea typeface="Calibri"/>
                          <a:cs typeface="Times New Roman"/>
                        </a:rPr>
                        <a:t>. </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7913">
                <a:tc>
                  <a:txBody>
                    <a:bodyPr/>
                    <a:lstStyle/>
                    <a:p>
                      <a:pPr marL="0" marR="0">
                        <a:lnSpc>
                          <a:spcPct val="115000"/>
                        </a:lnSpc>
                        <a:spcBef>
                          <a:spcPts val="0"/>
                        </a:spcBef>
                        <a:spcAft>
                          <a:spcPts val="0"/>
                        </a:spcAft>
                      </a:pPr>
                      <a:r>
                        <a:rPr lang="en-US" sz="1800" dirty="0" smtClean="0">
                          <a:effectLst/>
                          <a:latin typeface="+mn-lt"/>
                          <a:ea typeface="Calibri"/>
                          <a:cs typeface="Times New Roman"/>
                        </a:rPr>
                        <a:t>Biologic/ Physical </a:t>
                      </a:r>
                      <a:r>
                        <a:rPr lang="en-US" sz="1800" dirty="0">
                          <a:effectLst/>
                          <a:latin typeface="+mn-lt"/>
                          <a:ea typeface="Calibri"/>
                          <a:cs typeface="Times New Roman"/>
                        </a:rPr>
                        <a:t>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effectLst/>
                          <a:latin typeface="+mn-lt"/>
                          <a:ea typeface="Calibri"/>
                          <a:cs typeface="Times New Roman"/>
                        </a:rPr>
                        <a:t>To determine if there</a:t>
                      </a:r>
                      <a:r>
                        <a:rPr lang="en-US" sz="1800" baseline="0" dirty="0" smtClean="0">
                          <a:effectLst/>
                          <a:latin typeface="+mn-lt"/>
                          <a:ea typeface="Calibri"/>
                          <a:cs typeface="Times New Roman"/>
                        </a:rPr>
                        <a:t> is </a:t>
                      </a:r>
                      <a:r>
                        <a:rPr lang="en-US" sz="1800" dirty="0" smtClean="0">
                          <a:effectLst/>
                          <a:latin typeface="+mn-lt"/>
                          <a:ea typeface="Calibri"/>
                          <a:cs typeface="Times New Roman"/>
                        </a:rPr>
                        <a:t>physical </a:t>
                      </a:r>
                      <a:r>
                        <a:rPr lang="en-US" sz="1800" dirty="0">
                          <a:effectLst/>
                          <a:latin typeface="+mn-lt"/>
                          <a:ea typeface="Calibri"/>
                          <a:cs typeface="Times New Roman"/>
                        </a:rPr>
                        <a:t>interaction between two or more </a:t>
                      </a:r>
                      <a:r>
                        <a:rPr lang="en-US" sz="1800" dirty="0" smtClean="0">
                          <a:effectLst/>
                          <a:latin typeface="+mn-lt"/>
                          <a:ea typeface="Calibri"/>
                          <a:cs typeface="Times New Roman"/>
                        </a:rPr>
                        <a:t>exposures in causing outcome,</a:t>
                      </a:r>
                      <a:r>
                        <a:rPr lang="en-US" sz="1800" baseline="0" dirty="0" smtClean="0">
                          <a:effectLst/>
                          <a:latin typeface="+mn-lt"/>
                          <a:ea typeface="Calibri"/>
                          <a:cs typeface="Times New Roman"/>
                        </a:rPr>
                        <a:t> i.e., p</a:t>
                      </a:r>
                      <a:r>
                        <a:rPr lang="en-US" sz="1800" dirty="0" smtClean="0">
                          <a:effectLst/>
                          <a:latin typeface="+mn-lt"/>
                          <a:ea typeface="Calibri"/>
                          <a:cs typeface="Times New Roman"/>
                        </a:rPr>
                        <a:t>hysical </a:t>
                      </a:r>
                      <a:r>
                        <a:rPr lang="en-US" sz="1800" dirty="0">
                          <a:effectLst/>
                          <a:latin typeface="+mn-lt"/>
                          <a:ea typeface="Calibri"/>
                          <a:cs typeface="Times New Roman"/>
                        </a:rPr>
                        <a:t>entities actually physically </a:t>
                      </a:r>
                      <a:r>
                        <a:rPr lang="en-US" sz="1800" u="sng" dirty="0" smtClean="0">
                          <a:effectLst/>
                          <a:latin typeface="+mn-lt"/>
                          <a:ea typeface="Calibri"/>
                          <a:cs typeface="Times New Roman"/>
                        </a:rPr>
                        <a:t>interacting with/touching </a:t>
                      </a:r>
                      <a:r>
                        <a:rPr lang="en-US" sz="1800" dirty="0">
                          <a:effectLst/>
                          <a:latin typeface="+mn-lt"/>
                          <a:ea typeface="Calibri"/>
                          <a:cs typeface="Times New Roman"/>
                        </a:rPr>
                        <a:t>each other. </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5910" name="Rectangle 2"/>
          <p:cNvSpPr>
            <a:spLocks noChangeArrowheads="1"/>
          </p:cNvSpPr>
          <p:nvPr/>
        </p:nvSpPr>
        <p:spPr bwMode="auto">
          <a:xfrm>
            <a:off x="609600" y="2143125"/>
            <a:ext cx="6858000" cy="457200"/>
          </a:xfrm>
          <a:prstGeom prst="rect">
            <a:avLst/>
          </a:prstGeom>
          <a:noFill/>
          <a:ln w="9525">
            <a:noFill/>
            <a:miter lim="800000"/>
            <a:headEnd/>
            <a:tailEnd/>
          </a:ln>
        </p:spPr>
        <p:txBody>
          <a:bodyPr wrap="none" anchor="ctr">
            <a:spAutoFit/>
          </a:bodyPr>
          <a:lstStyle/>
          <a:p>
            <a:endParaRPr lang="en-US" altLang="en-US" sz="180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280009" name="Text Box 9"/>
          <p:cNvSpPr txBox="1">
            <a:spLocks noChangeArrowheads="1"/>
          </p:cNvSpPr>
          <p:nvPr/>
        </p:nvSpPr>
        <p:spPr bwMode="auto">
          <a:xfrm flipH="1">
            <a:off x="762000" y="-152400"/>
            <a:ext cx="5486400" cy="793750"/>
          </a:xfrm>
          <a:prstGeom prst="rect">
            <a:avLst/>
          </a:prstGeom>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Elimination of Confounding</a:t>
            </a:r>
            <a:endParaRPr lang="en-US" sz="1600" dirty="0">
              <a:solidFill>
                <a:srgbClr val="000000"/>
              </a:solidFill>
            </a:endParaRPr>
          </a:p>
        </p:txBody>
      </p:sp>
      <p:sp>
        <p:nvSpPr>
          <p:cNvPr id="1166" name="Rectangle 10"/>
          <p:cNvSpPr>
            <a:spLocks noChangeArrowheads="1"/>
          </p:cNvSpPr>
          <p:nvPr/>
        </p:nvSpPr>
        <p:spPr bwMode="auto">
          <a:xfrm>
            <a:off x="0" y="685800"/>
            <a:ext cx="6172200" cy="18288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1167" name="Rectangle 12"/>
          <p:cNvSpPr>
            <a:spLocks noChangeArrowheads="1"/>
          </p:cNvSpPr>
          <p:nvPr/>
        </p:nvSpPr>
        <p:spPr bwMode="auto">
          <a:xfrm>
            <a:off x="76200" y="762000"/>
            <a:ext cx="6400800" cy="8382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Adjusting/controlling for C closes the backdoor path; eliminates confounding</a:t>
            </a:r>
          </a:p>
        </p:txBody>
      </p:sp>
      <p:graphicFrame>
        <p:nvGraphicFramePr>
          <p:cNvPr id="1280013" name="Object 138"/>
          <p:cNvGraphicFramePr>
            <a:graphicFrameLocks/>
          </p:cNvGraphicFramePr>
          <p:nvPr/>
        </p:nvGraphicFramePr>
        <p:xfrm>
          <a:off x="1200150" y="5219700"/>
          <a:ext cx="3752850" cy="1866900"/>
        </p:xfrm>
        <a:graphic>
          <a:graphicData uri="http://schemas.openxmlformats.org/presentationml/2006/ole">
            <mc:AlternateContent xmlns:mc="http://schemas.openxmlformats.org/markup-compatibility/2006">
              <mc:Choice xmlns:v="urn:schemas-microsoft-com:vml" Requires="v">
                <p:oleObj spid="_x0000_s1264" name="Document" r:id="rId4" imgW="3898710" imgH="1819701" progId="Word.Document.8">
                  <p:embed/>
                </p:oleObj>
              </mc:Choice>
              <mc:Fallback>
                <p:oleObj name="Document" r:id="rId4" imgW="3898710" imgH="1819701" progId="Word.Document.8">
                  <p:embed/>
                  <p:pic>
                    <p:nvPicPr>
                      <p:cNvPr id="0" name="Picture 138"/>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0150" y="5219700"/>
                        <a:ext cx="375285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014" name="Object 139"/>
          <p:cNvGraphicFramePr>
            <a:graphicFrameLocks/>
          </p:cNvGraphicFramePr>
          <p:nvPr/>
        </p:nvGraphicFramePr>
        <p:xfrm>
          <a:off x="0" y="6915150"/>
          <a:ext cx="3238500" cy="1238250"/>
        </p:xfrm>
        <a:graphic>
          <a:graphicData uri="http://schemas.openxmlformats.org/presentationml/2006/ole">
            <mc:AlternateContent xmlns:mc="http://schemas.openxmlformats.org/markup-compatibility/2006">
              <mc:Choice xmlns:v="urn:schemas-microsoft-com:vml" Requires="v">
                <p:oleObj spid="_x0000_s1265" name="Document" r:id="rId6" imgW="3621386" imgH="1199584" progId="Word.Document.8">
                  <p:embed/>
                </p:oleObj>
              </mc:Choice>
              <mc:Fallback>
                <p:oleObj name="Document" r:id="rId6" imgW="3621386" imgH="1199584" progId="Word.Document.8">
                  <p:embed/>
                  <p:pic>
                    <p:nvPicPr>
                      <p:cNvPr id="0" name="Picture 139"/>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6915150"/>
                        <a:ext cx="3238500"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015" name="Object 140"/>
          <p:cNvGraphicFramePr>
            <a:graphicFrameLocks/>
          </p:cNvGraphicFramePr>
          <p:nvPr/>
        </p:nvGraphicFramePr>
        <p:xfrm>
          <a:off x="3314700" y="6915150"/>
          <a:ext cx="3162300" cy="1238250"/>
        </p:xfrm>
        <a:graphic>
          <a:graphicData uri="http://schemas.openxmlformats.org/presentationml/2006/ole">
            <mc:AlternateContent xmlns:mc="http://schemas.openxmlformats.org/markup-compatibility/2006">
              <mc:Choice xmlns:v="urn:schemas-microsoft-com:vml" Requires="v">
                <p:oleObj spid="_x0000_s1266" name="Document" r:id="rId8" imgW="3621386" imgH="1199584" progId="Word.Document.8">
                  <p:embed/>
                </p:oleObj>
              </mc:Choice>
              <mc:Fallback>
                <p:oleObj name="Document" r:id="rId8" imgW="3621386" imgH="1199584" progId="Word.Document.8">
                  <p:embed/>
                  <p:pic>
                    <p:nvPicPr>
                      <p:cNvPr id="0" name="Picture 14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4700" y="6915150"/>
                        <a:ext cx="3162300"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80016" name="Line 16"/>
          <p:cNvSpPr>
            <a:spLocks noChangeShapeType="1"/>
          </p:cNvSpPr>
          <p:nvPr/>
        </p:nvSpPr>
        <p:spPr bwMode="auto">
          <a:xfrm flipH="1">
            <a:off x="3048000" y="62484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280017" name="Line 17"/>
          <p:cNvSpPr>
            <a:spLocks noChangeShapeType="1"/>
          </p:cNvSpPr>
          <p:nvPr/>
        </p:nvSpPr>
        <p:spPr bwMode="auto">
          <a:xfrm>
            <a:off x="3505200" y="62484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280018" name="Text Box 18"/>
          <p:cNvSpPr txBox="1">
            <a:spLocks noChangeArrowheads="1"/>
          </p:cNvSpPr>
          <p:nvPr/>
        </p:nvSpPr>
        <p:spPr bwMode="auto">
          <a:xfrm>
            <a:off x="1143000" y="1524000"/>
            <a:ext cx="685800" cy="86201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endParaRPr lang="en-US" sz="2000" b="1" dirty="0">
              <a:solidFill>
                <a:srgbClr val="000000"/>
              </a:solidFill>
            </a:endParaRPr>
          </a:p>
          <a:p>
            <a:pPr algn="ctr" eaLnBrk="0" hangingPunct="0">
              <a:spcBef>
                <a:spcPct val="50000"/>
              </a:spcBef>
              <a:defRPr/>
            </a:pPr>
            <a:r>
              <a:rPr lang="en-US" sz="2000" b="1" dirty="0">
                <a:solidFill>
                  <a:srgbClr val="000000"/>
                </a:solidFill>
              </a:rPr>
              <a:t>                   </a:t>
            </a:r>
          </a:p>
        </p:txBody>
      </p:sp>
      <p:sp>
        <p:nvSpPr>
          <p:cNvPr id="1280019" name="Text Box 19"/>
          <p:cNvSpPr txBox="1">
            <a:spLocks noChangeArrowheads="1"/>
          </p:cNvSpPr>
          <p:nvPr/>
        </p:nvSpPr>
        <p:spPr bwMode="auto">
          <a:xfrm>
            <a:off x="228600" y="4713288"/>
            <a:ext cx="5715000" cy="468312"/>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400" b="1" dirty="0">
                <a:solidFill>
                  <a:srgbClr val="000000"/>
                </a:solidFill>
              </a:rPr>
              <a:t>Stratification is one approach</a:t>
            </a:r>
          </a:p>
        </p:txBody>
      </p:sp>
      <p:grpSp>
        <p:nvGrpSpPr>
          <p:cNvPr id="1172" name="Group 20"/>
          <p:cNvGrpSpPr>
            <a:grpSpLocks/>
          </p:cNvGrpSpPr>
          <p:nvPr/>
        </p:nvGrpSpPr>
        <p:grpSpPr bwMode="auto">
          <a:xfrm>
            <a:off x="914400" y="1295400"/>
            <a:ext cx="5715000" cy="4038600"/>
            <a:chOff x="533400" y="2362200"/>
            <a:chExt cx="5715000" cy="4038600"/>
          </a:xfrm>
        </p:grpSpPr>
        <p:sp>
          <p:nvSpPr>
            <p:cNvPr id="22" name="Text Box 2"/>
            <p:cNvSpPr txBox="1">
              <a:spLocks noChangeArrowheads="1"/>
            </p:cNvSpPr>
            <p:nvPr/>
          </p:nvSpPr>
          <p:spPr bwMode="auto">
            <a:xfrm flipH="1">
              <a:off x="5334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23"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4"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5"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6" name="Text Box 6"/>
            <p:cNvSpPr txBox="1">
              <a:spLocks noChangeArrowheads="1"/>
            </p:cNvSpPr>
            <p:nvPr/>
          </p:nvSpPr>
          <p:spPr bwMode="auto">
            <a:xfrm>
              <a:off x="3429000" y="5257800"/>
              <a:ext cx="685800" cy="460375"/>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27"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8"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p:nvSpPr>
          <p:cNvPr id="20" name="Text Box 19"/>
          <p:cNvSpPr txBox="1">
            <a:spLocks noChangeArrowheads="1"/>
          </p:cNvSpPr>
          <p:nvPr/>
        </p:nvSpPr>
        <p:spPr bwMode="auto">
          <a:xfrm>
            <a:off x="228600" y="8153400"/>
            <a:ext cx="5715000" cy="468312"/>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400" b="1" dirty="0" smtClean="0">
                <a:solidFill>
                  <a:srgbClr val="000000"/>
                </a:solidFill>
              </a:rPr>
              <a:t>But there are others</a:t>
            </a:r>
            <a:endParaRPr lang="en-US" altLang="en-US" sz="2400" b="1"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80018"/>
                                        </p:tgtEl>
                                        <p:attrNameLst>
                                          <p:attrName>style.visibility</p:attrName>
                                        </p:attrNameLst>
                                      </p:cBhvr>
                                      <p:to>
                                        <p:strVal val="visible"/>
                                      </p:to>
                                    </p:set>
                                    <p:anim calcmode="lin" valueType="num">
                                      <p:cBhvr additive="base">
                                        <p:cTn id="7" dur="500" fill="hold"/>
                                        <p:tgtEl>
                                          <p:spTgt spid="1280018"/>
                                        </p:tgtEl>
                                        <p:attrNameLst>
                                          <p:attrName>ppt_x</p:attrName>
                                        </p:attrNameLst>
                                      </p:cBhvr>
                                      <p:tavLst>
                                        <p:tav tm="0">
                                          <p:val>
                                            <p:strVal val="#ppt_x"/>
                                          </p:val>
                                        </p:tav>
                                        <p:tav tm="100000">
                                          <p:val>
                                            <p:strVal val="#ppt_x"/>
                                          </p:val>
                                        </p:tav>
                                      </p:tavLst>
                                    </p:anim>
                                    <p:anim calcmode="lin" valueType="num">
                                      <p:cBhvr additive="base">
                                        <p:cTn id="8" dur="500" fill="hold"/>
                                        <p:tgtEl>
                                          <p:spTgt spid="1280018"/>
                                        </p:tgtEl>
                                        <p:attrNameLst>
                                          <p:attrName>ppt_y</p:attrName>
                                        </p:attrNameLst>
                                      </p:cBhvr>
                                      <p:tavLst>
                                        <p:tav tm="0">
                                          <p:val>
                                            <p:strVal val="1+#ppt_h/2"/>
                                          </p:val>
                                        </p:tav>
                                        <p:tav tm="100000">
                                          <p:val>
                                            <p:strVal val="#ppt_y"/>
                                          </p:val>
                                        </p:tav>
                                      </p:tavLst>
                                    </p:anim>
                                  </p:childTnLst>
                                </p:cTn>
                              </p:par>
                              <p:par>
                                <p:cTn id="9" presetID="1" presetClass="entr" presetSubtype="0" fill="hold" nodeType="withEffect">
                                  <p:stCondLst>
                                    <p:cond delay="0"/>
                                  </p:stCondLst>
                                  <p:childTnLst>
                                    <p:set>
                                      <p:cBhvr>
                                        <p:cTn id="10" dur="1" fill="hold">
                                          <p:stCondLst>
                                            <p:cond delay="0"/>
                                          </p:stCondLst>
                                        </p:cTn>
                                        <p:tgtEl>
                                          <p:spTgt spid="12800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800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800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800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800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800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16" grpId="0" animBg="1"/>
      <p:bldP spid="1280017" grpId="0" animBg="1"/>
      <p:bldP spid="1280018" grpId="0" animBg="1"/>
      <p:bldP spid="1280019" grpId="0"/>
      <p:bldP spid="20"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2"/>
          <p:cNvSpPr>
            <a:spLocks noGrp="1" noChangeArrowheads="1"/>
          </p:cNvSpPr>
          <p:nvPr>
            <p:ph type="title"/>
          </p:nvPr>
        </p:nvSpPr>
        <p:spPr>
          <a:xfrm>
            <a:off x="0" y="381000"/>
            <a:ext cx="6705600" cy="533400"/>
          </a:xfrm>
        </p:spPr>
        <p:txBody>
          <a:bodyPr/>
          <a:lstStyle/>
          <a:p>
            <a:r>
              <a:rPr lang="en-US" altLang="en-US" sz="2000" smtClean="0"/>
              <a:t>What Scale (Additive or Multiplicative) Should be Used to Look for Different Forms of Interaction?</a:t>
            </a:r>
          </a:p>
        </p:txBody>
      </p:sp>
      <p:graphicFrame>
        <p:nvGraphicFramePr>
          <p:cNvPr id="5" name="Table 4"/>
          <p:cNvGraphicFramePr>
            <a:graphicFrameLocks noGrp="1"/>
          </p:cNvGraphicFramePr>
          <p:nvPr/>
        </p:nvGraphicFramePr>
        <p:xfrm>
          <a:off x="228600" y="1084263"/>
          <a:ext cx="6477000" cy="6867310"/>
        </p:xfrm>
        <a:graphic>
          <a:graphicData uri="http://schemas.openxmlformats.org/drawingml/2006/table">
            <a:tbl>
              <a:tblPr firstRow="1" firstCol="1" bandRow="1"/>
              <a:tblGrid>
                <a:gridCol w="1523585"/>
                <a:gridCol w="4953415"/>
              </a:tblGrid>
              <a:tr h="709586">
                <a:tc>
                  <a:txBody>
                    <a:bodyPr/>
                    <a:lstStyle/>
                    <a:p>
                      <a:pPr marL="0" marR="0" algn="ctr">
                        <a:lnSpc>
                          <a:spcPct val="115000"/>
                        </a:lnSpc>
                        <a:spcBef>
                          <a:spcPts val="0"/>
                        </a:spcBef>
                        <a:spcAft>
                          <a:spcPts val="0"/>
                        </a:spcAft>
                      </a:pPr>
                      <a:r>
                        <a:rPr lang="en-US" sz="1900" b="1" dirty="0">
                          <a:effectLst/>
                          <a:latin typeface="Arial"/>
                          <a:ea typeface="Calibri"/>
                          <a:cs typeface="Times New Roman"/>
                        </a:rPr>
                        <a:t>Type of Interaction</a:t>
                      </a:r>
                      <a:endParaRPr lang="en-US" sz="1100" dirty="0">
                        <a:effectLst/>
                        <a:latin typeface="Calibri"/>
                        <a:ea typeface="Calibri"/>
                        <a:cs typeface="Times New Roman"/>
                      </a:endParaRPr>
                    </a:p>
                  </a:txBody>
                  <a:tcPr marL="65762" marR="657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baseline="0" dirty="0" smtClean="0">
                          <a:effectLst/>
                          <a:latin typeface="Arial"/>
                          <a:ea typeface="Calibri"/>
                          <a:cs typeface="Times New Roman"/>
                        </a:rPr>
                        <a:t>Which Scale to Use?</a:t>
                      </a:r>
                      <a:endParaRPr lang="en-US" sz="1100" dirty="0">
                        <a:effectLst/>
                        <a:latin typeface="Calibri"/>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4322">
                <a:tc>
                  <a:txBody>
                    <a:bodyPr/>
                    <a:lstStyle/>
                    <a:p>
                      <a:pPr marL="0" marR="0">
                        <a:lnSpc>
                          <a:spcPct val="115000"/>
                        </a:lnSpc>
                        <a:spcBef>
                          <a:spcPts val="0"/>
                        </a:spcBef>
                        <a:spcAft>
                          <a:spcPts val="0"/>
                        </a:spcAft>
                      </a:pPr>
                      <a:r>
                        <a:rPr lang="en-US" sz="1800" dirty="0">
                          <a:effectLst/>
                          <a:latin typeface="+mn-lt"/>
                          <a:ea typeface="Calibri"/>
                          <a:cs typeface="Times New Roman"/>
                        </a:rPr>
                        <a:t>Statistical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000" dirty="0" smtClean="0">
                        <a:effectLst/>
                        <a:latin typeface="+mn-lt"/>
                        <a:ea typeface="Calibri"/>
                        <a:cs typeface="Times New Roman"/>
                      </a:endParaRPr>
                    </a:p>
                    <a:p>
                      <a:pPr marL="0" marR="0">
                        <a:lnSpc>
                          <a:spcPct val="115000"/>
                        </a:lnSpc>
                        <a:spcBef>
                          <a:spcPts val="0"/>
                        </a:spcBef>
                        <a:spcAft>
                          <a:spcPts val="0"/>
                        </a:spcAft>
                      </a:pPr>
                      <a:r>
                        <a:rPr lang="en-US" sz="1800" baseline="0" dirty="0" smtClean="0">
                          <a:effectLst/>
                          <a:latin typeface="+mn-lt"/>
                          <a:ea typeface="Calibri"/>
                          <a:cs typeface="Times New Roman"/>
                        </a:rPr>
                        <a:t>Whatever scale you are interested in for other reasons.  Looking for statistical interaction is simply</a:t>
                      </a:r>
                      <a:r>
                        <a:rPr lang="en-US" sz="1800" dirty="0" smtClean="0">
                          <a:effectLst/>
                          <a:latin typeface="+mn-lt"/>
                          <a:ea typeface="Calibri"/>
                          <a:cs typeface="Times New Roman"/>
                        </a:rPr>
                        <a:t>  a good analytical</a:t>
                      </a:r>
                      <a:r>
                        <a:rPr lang="en-US" sz="1800" baseline="0" dirty="0" smtClean="0">
                          <a:effectLst/>
                          <a:latin typeface="+mn-lt"/>
                          <a:ea typeface="Calibri"/>
                          <a:cs typeface="Times New Roman"/>
                        </a:rPr>
                        <a:t> practice, but it does not inform which scale to use.</a:t>
                      </a:r>
                      <a:endParaRPr lang="en-US" sz="1800" dirty="0">
                        <a:effectLst/>
                        <a:latin typeface="+mn-lt"/>
                        <a:ea typeface="Calibri"/>
                        <a:cs typeface="Times New Roman"/>
                      </a:endParaRPr>
                    </a:p>
                    <a:p>
                      <a:pPr marL="0" marR="0">
                        <a:lnSpc>
                          <a:spcPct val="115000"/>
                        </a:lnSpc>
                        <a:spcBef>
                          <a:spcPts val="0"/>
                        </a:spcBef>
                        <a:spcAft>
                          <a:spcPts val="0"/>
                        </a:spcAft>
                      </a:pPr>
                      <a:r>
                        <a:rPr lang="en-US" sz="1800" dirty="0">
                          <a:effectLst/>
                          <a:latin typeface="+mn-lt"/>
                          <a:ea typeface="Calibri"/>
                          <a:cs typeface="Times New Roman"/>
                        </a:rPr>
                        <a:t> </a:t>
                      </a:r>
                      <a:endParaRPr lang="en-US" sz="900" dirty="0">
                        <a:effectLst/>
                        <a:latin typeface="+mn-lt"/>
                        <a:ea typeface="Calibri"/>
                        <a:cs typeface="Times New Roman"/>
                      </a:endParaRPr>
                    </a:p>
                  </a:txBody>
                  <a:tcPr marL="65762" marR="6576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7011">
                <a:tc>
                  <a:txBody>
                    <a:bodyPr/>
                    <a:lstStyle/>
                    <a:p>
                      <a:pPr marL="0" marR="0">
                        <a:lnSpc>
                          <a:spcPct val="115000"/>
                        </a:lnSpc>
                        <a:spcBef>
                          <a:spcPts val="0"/>
                        </a:spcBef>
                        <a:spcAft>
                          <a:spcPts val="0"/>
                        </a:spcAft>
                      </a:pPr>
                      <a:r>
                        <a:rPr lang="en-US" sz="1800" dirty="0">
                          <a:effectLst/>
                          <a:latin typeface="+mn-lt"/>
                          <a:ea typeface="Calibri"/>
                          <a:cs typeface="Times New Roman"/>
                        </a:rPr>
                        <a:t>Public Health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effectLst/>
                          <a:latin typeface="+mn-lt"/>
                          <a:ea typeface="Calibri"/>
                          <a:cs typeface="Times New Roman"/>
                        </a:rPr>
                        <a:t>Additive (i.e.. difference</a:t>
                      </a:r>
                      <a:r>
                        <a:rPr lang="en-US" sz="1800" baseline="0" dirty="0" smtClean="0">
                          <a:effectLst/>
                          <a:latin typeface="+mn-lt"/>
                          <a:ea typeface="Calibri"/>
                          <a:cs typeface="Times New Roman"/>
                        </a:rPr>
                        <a:t> measures)</a:t>
                      </a:r>
                      <a:r>
                        <a:rPr lang="en-US" sz="1800" dirty="0" smtClean="0">
                          <a:effectLst/>
                          <a:latin typeface="+mn-lt"/>
                          <a:ea typeface="Calibri"/>
                          <a:cs typeface="Times New Roman"/>
                        </a:rPr>
                        <a:t>.</a:t>
                      </a:r>
                      <a:endParaRPr lang="en-US" sz="1800" dirty="0">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0200">
                <a:tc>
                  <a:txBody>
                    <a:bodyPr/>
                    <a:lstStyle/>
                    <a:p>
                      <a:pPr marL="0" marR="0">
                        <a:lnSpc>
                          <a:spcPct val="115000"/>
                        </a:lnSpc>
                        <a:spcBef>
                          <a:spcPts val="0"/>
                        </a:spcBef>
                        <a:spcAft>
                          <a:spcPts val="0"/>
                        </a:spcAft>
                      </a:pPr>
                      <a:r>
                        <a:rPr lang="en-US" sz="1800" dirty="0">
                          <a:effectLst/>
                          <a:latin typeface="+mn-lt"/>
                          <a:ea typeface="Calibri"/>
                          <a:cs typeface="Times New Roman"/>
                        </a:rPr>
                        <a:t>Mechanistic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solidFill>
                            <a:srgbClr val="FF0000"/>
                          </a:solidFill>
                          <a:effectLst/>
                          <a:latin typeface="+mn-lt"/>
                          <a:ea typeface="Calibri"/>
                          <a:cs typeface="Times New Roman"/>
                        </a:rPr>
                        <a:t>Additive</a:t>
                      </a:r>
                      <a:r>
                        <a:rPr lang="en-US" sz="1800" baseline="0" dirty="0" smtClean="0">
                          <a:solidFill>
                            <a:srgbClr val="FF0000"/>
                          </a:solidFill>
                          <a:effectLst/>
                          <a:latin typeface="+mn-lt"/>
                          <a:ea typeface="Calibri"/>
                          <a:cs typeface="Times New Roman"/>
                        </a:rPr>
                        <a:t> (i.e., difference measures).  Proof is beyond scope of course, involves counterfactual theory. </a:t>
                      </a:r>
                      <a:endParaRPr lang="en-US" sz="1800" dirty="0">
                        <a:solidFill>
                          <a:srgbClr val="FF0000"/>
                        </a:solidFill>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7913">
                <a:tc>
                  <a:txBody>
                    <a:bodyPr/>
                    <a:lstStyle/>
                    <a:p>
                      <a:pPr marL="0" marR="0">
                        <a:lnSpc>
                          <a:spcPct val="115000"/>
                        </a:lnSpc>
                        <a:spcBef>
                          <a:spcPts val="0"/>
                        </a:spcBef>
                        <a:spcAft>
                          <a:spcPts val="0"/>
                        </a:spcAft>
                      </a:pPr>
                      <a:r>
                        <a:rPr lang="en-US" sz="1800" dirty="0" smtClean="0">
                          <a:effectLst/>
                          <a:latin typeface="+mn-lt"/>
                          <a:ea typeface="Calibri"/>
                          <a:cs typeface="Times New Roman"/>
                        </a:rPr>
                        <a:t>Biologic/ Physical </a:t>
                      </a:r>
                      <a:r>
                        <a:rPr lang="en-US" sz="1800" dirty="0">
                          <a:effectLst/>
                          <a:latin typeface="+mn-lt"/>
                          <a:ea typeface="Calibri"/>
                          <a:cs typeface="Times New Roman"/>
                        </a:rPr>
                        <a:t>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effectLst/>
                          <a:latin typeface="+mn-lt"/>
                          <a:ea typeface="Calibri"/>
                          <a:cs typeface="Times New Roman"/>
                        </a:rPr>
                        <a:t>Our</a:t>
                      </a:r>
                      <a:r>
                        <a:rPr lang="en-US" sz="1800" baseline="0" dirty="0" smtClean="0">
                          <a:effectLst/>
                          <a:latin typeface="+mn-lt"/>
                          <a:ea typeface="Calibri"/>
                          <a:cs typeface="Times New Roman"/>
                        </a:rPr>
                        <a:t> typical analyses cannot address this issue;  this is the realm of physical laboratory science.</a:t>
                      </a:r>
                      <a:r>
                        <a:rPr lang="en-US" sz="1800" dirty="0" smtClean="0">
                          <a:effectLst/>
                          <a:latin typeface="+mn-lt"/>
                          <a:ea typeface="Calibri"/>
                          <a:cs typeface="Times New Roman"/>
                        </a:rPr>
                        <a:t> </a:t>
                      </a:r>
                      <a:endParaRPr lang="en-US" sz="1800" dirty="0">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7958" name="Rectangle 2"/>
          <p:cNvSpPr>
            <a:spLocks noChangeArrowheads="1"/>
          </p:cNvSpPr>
          <p:nvPr/>
        </p:nvSpPr>
        <p:spPr bwMode="auto">
          <a:xfrm>
            <a:off x="609600" y="2143125"/>
            <a:ext cx="6858000" cy="457200"/>
          </a:xfrm>
          <a:prstGeom prst="rect">
            <a:avLst/>
          </a:prstGeom>
          <a:noFill/>
          <a:ln w="9525">
            <a:noFill/>
            <a:miter lim="800000"/>
            <a:headEnd/>
            <a:tailEnd/>
          </a:ln>
        </p:spPr>
        <p:txBody>
          <a:bodyPr wrap="none" anchor="ctr">
            <a:spAutoFit/>
          </a:bodyPr>
          <a:lstStyle/>
          <a:p>
            <a:endParaRPr lang="en-US" altLang="en-US" sz="1800">
              <a:cs typeface="Arial"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2"/>
          <p:cNvSpPr>
            <a:spLocks noGrp="1" noChangeArrowheads="1"/>
          </p:cNvSpPr>
          <p:nvPr>
            <p:ph type="title"/>
          </p:nvPr>
        </p:nvSpPr>
        <p:spPr>
          <a:xfrm>
            <a:off x="0" y="381000"/>
            <a:ext cx="6705600" cy="533400"/>
          </a:xfrm>
        </p:spPr>
        <p:txBody>
          <a:bodyPr/>
          <a:lstStyle/>
          <a:p>
            <a:r>
              <a:rPr lang="en-US" altLang="en-US" sz="2000" smtClean="0"/>
              <a:t>What Scale (Additive or Multiplicative) </a:t>
            </a:r>
            <a:br>
              <a:rPr lang="en-US" altLang="en-US" sz="2000" smtClean="0"/>
            </a:br>
            <a:r>
              <a:rPr lang="en-US" altLang="en-US" sz="2000" smtClean="0"/>
              <a:t>Should You Be Using?  Depends Upon Your Goal</a:t>
            </a:r>
          </a:p>
        </p:txBody>
      </p:sp>
      <p:graphicFrame>
        <p:nvGraphicFramePr>
          <p:cNvPr id="5" name="Table 4"/>
          <p:cNvGraphicFramePr>
            <a:graphicFrameLocks noGrp="1"/>
          </p:cNvGraphicFramePr>
          <p:nvPr/>
        </p:nvGraphicFramePr>
        <p:xfrm>
          <a:off x="228600" y="1084263"/>
          <a:ext cx="6476999" cy="7146800"/>
        </p:xfrm>
        <a:graphic>
          <a:graphicData uri="http://schemas.openxmlformats.org/drawingml/2006/table">
            <a:tbl>
              <a:tblPr firstRow="1" firstCol="1" bandRow="1"/>
              <a:tblGrid>
                <a:gridCol w="1600200"/>
                <a:gridCol w="2438400"/>
                <a:gridCol w="2438399"/>
              </a:tblGrid>
              <a:tr h="709586">
                <a:tc>
                  <a:txBody>
                    <a:bodyPr/>
                    <a:lstStyle/>
                    <a:p>
                      <a:pPr marL="0" marR="0" algn="ctr">
                        <a:lnSpc>
                          <a:spcPct val="115000"/>
                        </a:lnSpc>
                        <a:spcBef>
                          <a:spcPts val="0"/>
                        </a:spcBef>
                        <a:spcAft>
                          <a:spcPts val="0"/>
                        </a:spcAft>
                      </a:pPr>
                      <a:r>
                        <a:rPr lang="en-US" sz="1900" b="1" dirty="0" smtClean="0">
                          <a:effectLst/>
                          <a:latin typeface="Arial"/>
                          <a:ea typeface="Calibri"/>
                          <a:cs typeface="Times New Roman"/>
                        </a:rPr>
                        <a:t>Goal</a:t>
                      </a:r>
                      <a:endParaRPr lang="en-US" sz="1100" dirty="0">
                        <a:effectLst/>
                        <a:latin typeface="Calibri"/>
                        <a:ea typeface="Calibri"/>
                        <a:cs typeface="Times New Roman"/>
                      </a:endParaRPr>
                    </a:p>
                  </a:txBody>
                  <a:tcPr marL="65762" marR="657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baseline="0" dirty="0" smtClean="0">
                          <a:effectLst/>
                          <a:latin typeface="Arial"/>
                          <a:ea typeface="Calibri"/>
                          <a:cs typeface="Times New Roman"/>
                        </a:rPr>
                        <a:t>Which Scale to Use for Main Analysis?</a:t>
                      </a:r>
                      <a:endParaRPr lang="en-US" sz="1100" dirty="0">
                        <a:effectLst/>
                        <a:latin typeface="Calibri"/>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dirty="0" smtClean="0">
                          <a:effectLst/>
                          <a:latin typeface="+mn-lt"/>
                          <a:ea typeface="Calibri"/>
                          <a:cs typeface="Times New Roman"/>
                        </a:rPr>
                        <a:t>Which Scale to Use for Interaction?</a:t>
                      </a:r>
                      <a:endParaRPr lang="en-US" sz="1900" b="1" dirty="0">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01727">
                <a:tc>
                  <a:txBody>
                    <a:bodyPr/>
                    <a:lstStyle/>
                    <a:p>
                      <a:pPr marL="0" marR="0">
                        <a:lnSpc>
                          <a:spcPct val="115000"/>
                        </a:lnSpc>
                        <a:spcBef>
                          <a:spcPts val="0"/>
                        </a:spcBef>
                        <a:spcAft>
                          <a:spcPts val="0"/>
                        </a:spcAft>
                      </a:pPr>
                      <a:r>
                        <a:rPr lang="en-US" sz="1800" dirty="0" smtClean="0">
                          <a:effectLst/>
                          <a:latin typeface="+mn-lt"/>
                          <a:ea typeface="Calibri"/>
                          <a:cs typeface="Times New Roman"/>
                        </a:rPr>
                        <a:t>Public</a:t>
                      </a:r>
                      <a:r>
                        <a:rPr lang="en-US" sz="1800" baseline="0" dirty="0" smtClean="0">
                          <a:effectLst/>
                          <a:latin typeface="+mn-lt"/>
                          <a:ea typeface="Calibri"/>
                          <a:cs typeface="Times New Roman"/>
                        </a:rPr>
                        <a:t> Health Impact*</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endParaRPr lang="en-US" sz="1000" b="0" dirty="0" smtClean="0">
                        <a:solidFill>
                          <a:schemeClr val="tx1"/>
                        </a:solidFill>
                        <a:effectLst/>
                        <a:latin typeface="+mn-lt"/>
                        <a:ea typeface="Calibri"/>
                        <a:cs typeface="Times New Roman"/>
                      </a:endParaRPr>
                    </a:p>
                    <a:p>
                      <a:pPr marL="0" marR="0" algn="ctr">
                        <a:lnSpc>
                          <a:spcPct val="115000"/>
                        </a:lnSpc>
                        <a:spcBef>
                          <a:spcPts val="0"/>
                        </a:spcBef>
                        <a:spcAft>
                          <a:spcPts val="0"/>
                        </a:spcAft>
                      </a:pPr>
                      <a:r>
                        <a:rPr lang="en-US" sz="1800" b="0" baseline="0" dirty="0" smtClean="0">
                          <a:solidFill>
                            <a:schemeClr val="tx1"/>
                          </a:solidFill>
                          <a:effectLst/>
                          <a:latin typeface="+mn-lt"/>
                          <a:ea typeface="Calibri"/>
                          <a:cs typeface="Times New Roman"/>
                        </a:rPr>
                        <a:t>Additive</a:t>
                      </a:r>
                      <a:endParaRPr lang="en-US" sz="1800" b="0" dirty="0">
                        <a:solidFill>
                          <a:schemeClr val="tx1"/>
                        </a:solidFill>
                        <a:effectLst/>
                        <a:latin typeface="+mn-lt"/>
                        <a:ea typeface="Calibri"/>
                        <a:cs typeface="Times New Roman"/>
                      </a:endParaRPr>
                    </a:p>
                    <a:p>
                      <a:pPr marL="0" marR="0" algn="ctr">
                        <a:lnSpc>
                          <a:spcPct val="115000"/>
                        </a:lnSpc>
                        <a:spcBef>
                          <a:spcPts val="0"/>
                        </a:spcBef>
                        <a:spcAft>
                          <a:spcPts val="0"/>
                        </a:spcAft>
                      </a:pPr>
                      <a:r>
                        <a:rPr lang="en-US" sz="1800" b="0" dirty="0">
                          <a:solidFill>
                            <a:schemeClr val="tx1"/>
                          </a:solidFill>
                          <a:effectLst/>
                          <a:latin typeface="+mn-lt"/>
                          <a:ea typeface="Calibri"/>
                          <a:cs typeface="Times New Roman"/>
                        </a:rPr>
                        <a:t> </a:t>
                      </a:r>
                      <a:endParaRPr lang="en-US" sz="9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Additive</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r>
              <a:tr h="914400">
                <a:tc>
                  <a:txBody>
                    <a:bodyPr/>
                    <a:lstStyle/>
                    <a:p>
                      <a:pPr marL="0" marR="0">
                        <a:lnSpc>
                          <a:spcPct val="115000"/>
                        </a:lnSpc>
                        <a:spcBef>
                          <a:spcPts val="0"/>
                        </a:spcBef>
                        <a:spcAft>
                          <a:spcPts val="0"/>
                        </a:spcAft>
                      </a:pPr>
                      <a:r>
                        <a:rPr lang="en-US" sz="1800" dirty="0" smtClean="0">
                          <a:effectLst/>
                          <a:latin typeface="+mn-lt"/>
                          <a:ea typeface="Calibri"/>
                          <a:cs typeface="Times New Roman"/>
                        </a:rPr>
                        <a:t>Causal</a:t>
                      </a:r>
                    </a:p>
                    <a:p>
                      <a:pPr marL="0" marR="0">
                        <a:lnSpc>
                          <a:spcPct val="115000"/>
                        </a:lnSpc>
                        <a:spcBef>
                          <a:spcPts val="0"/>
                        </a:spcBef>
                        <a:spcAft>
                          <a:spcPts val="0"/>
                        </a:spcAft>
                      </a:pPr>
                      <a:r>
                        <a:rPr lang="en-US" sz="1800" dirty="0" smtClean="0">
                          <a:effectLst/>
                          <a:latin typeface="+mn-lt"/>
                          <a:ea typeface="Calibri"/>
                          <a:cs typeface="Times New Roman"/>
                        </a:rPr>
                        <a:t>/Etiologic</a:t>
                      </a:r>
                      <a:r>
                        <a:rPr lang="en-US" sz="1800" baseline="0" dirty="0" smtClean="0">
                          <a:effectLst/>
                          <a:latin typeface="+mn-lt"/>
                          <a:ea typeface="Calibri"/>
                          <a:cs typeface="Times New Roman"/>
                        </a:rPr>
                        <a:t> Inference</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977648">
                <a:tc>
                  <a:txBody>
                    <a:bodyPr/>
                    <a:lstStyle/>
                    <a:p>
                      <a:pPr marL="0" marR="0" algn="r">
                        <a:lnSpc>
                          <a:spcPct val="115000"/>
                        </a:lnSpc>
                        <a:spcBef>
                          <a:spcPts val="0"/>
                        </a:spcBef>
                        <a:spcAft>
                          <a:spcPts val="0"/>
                        </a:spcAft>
                      </a:pPr>
                      <a:r>
                        <a:rPr lang="en-US" sz="1800" dirty="0" smtClean="0">
                          <a:effectLst/>
                          <a:latin typeface="+mn-lt"/>
                          <a:ea typeface="Calibri"/>
                          <a:cs typeface="Times New Roman"/>
                        </a:rPr>
                        <a:t>Big </a:t>
                      </a:r>
                    </a:p>
                    <a:p>
                      <a:pPr marL="0" marR="0" algn="r">
                        <a:lnSpc>
                          <a:spcPct val="115000"/>
                        </a:lnSpc>
                        <a:spcBef>
                          <a:spcPts val="0"/>
                        </a:spcBef>
                        <a:spcAft>
                          <a:spcPts val="0"/>
                        </a:spcAft>
                      </a:pPr>
                      <a:r>
                        <a:rPr lang="en-US" sz="1800" dirty="0" smtClean="0">
                          <a:effectLst/>
                          <a:latin typeface="+mn-lt"/>
                          <a:ea typeface="Calibri"/>
                          <a:cs typeface="Times New Roman"/>
                        </a:rPr>
                        <a:t>picture</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0" dirty="0" smtClean="0">
                          <a:solidFill>
                            <a:schemeClr val="tx1"/>
                          </a:solidFill>
                          <a:effectLst/>
                          <a:latin typeface="+mn-lt"/>
                          <a:ea typeface="Calibri"/>
                          <a:cs typeface="Times New Roman"/>
                        </a:rPr>
                        <a:t>Multiplicative (by convention), but additive</a:t>
                      </a:r>
                      <a:r>
                        <a:rPr lang="en-US" sz="1800" b="0" baseline="0" dirty="0" smtClean="0">
                          <a:solidFill>
                            <a:schemeClr val="tx1"/>
                          </a:solidFill>
                          <a:effectLst/>
                          <a:latin typeface="+mn-lt"/>
                          <a:ea typeface="Calibri"/>
                          <a:cs typeface="Times New Roman"/>
                        </a:rPr>
                        <a:t> is also acceptable</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Multiplicative (because statistical</a:t>
                      </a:r>
                      <a:r>
                        <a:rPr lang="en-US" sz="1800" b="0" baseline="0" dirty="0" smtClean="0">
                          <a:solidFill>
                            <a:schemeClr val="tx1"/>
                          </a:solidFill>
                          <a:effectLst/>
                          <a:latin typeface="+mn-lt"/>
                          <a:ea typeface="Calibri"/>
                          <a:cs typeface="Times New Roman"/>
                        </a:rPr>
                        <a:t> interaction is sole intent)</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527011">
                <a:tc>
                  <a:txBody>
                    <a:bodyPr/>
                    <a:lstStyle/>
                    <a:p>
                      <a:pPr marL="0" marR="0" algn="r">
                        <a:lnSpc>
                          <a:spcPct val="115000"/>
                        </a:lnSpc>
                        <a:spcBef>
                          <a:spcPts val="0"/>
                        </a:spcBef>
                        <a:spcAft>
                          <a:spcPts val="0"/>
                        </a:spcAft>
                      </a:pPr>
                      <a:r>
                        <a:rPr lang="en-US" sz="1800" dirty="0" smtClean="0">
                          <a:effectLst/>
                          <a:latin typeface="+mn-lt"/>
                          <a:ea typeface="Calibri"/>
                          <a:cs typeface="Times New Roman"/>
                        </a:rPr>
                        <a:t>Mechanistic interaction</a:t>
                      </a:r>
                      <a:r>
                        <a:rPr lang="en-US" sz="1800" baseline="0" dirty="0" smtClean="0">
                          <a:effectLst/>
                          <a:latin typeface="+mn-lt"/>
                          <a:ea typeface="Calibri"/>
                          <a:cs typeface="Times New Roman"/>
                        </a:rPr>
                        <a:t> between exposures</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0" dirty="0" smtClean="0">
                          <a:solidFill>
                            <a:schemeClr val="tx1"/>
                          </a:solidFill>
                          <a:effectLst/>
                          <a:latin typeface="+mn-lt"/>
                          <a:ea typeface="Calibri"/>
                          <a:cs typeface="Times New Roman"/>
                        </a:rPr>
                        <a:t>Multiplicative (by convention), but additive</a:t>
                      </a:r>
                      <a:r>
                        <a:rPr lang="en-US" sz="1800" b="0" baseline="0" dirty="0" smtClean="0">
                          <a:solidFill>
                            <a:schemeClr val="tx1"/>
                          </a:solidFill>
                          <a:effectLst/>
                          <a:latin typeface="+mn-lt"/>
                          <a:ea typeface="Calibri"/>
                          <a:cs typeface="Times New Roman"/>
                        </a:rPr>
                        <a:t> is also acceptable</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Additive</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r>
              <a:tr h="1600200">
                <a:tc>
                  <a:txBody>
                    <a:bodyPr/>
                    <a:lstStyle/>
                    <a:p>
                      <a:pPr marL="0" marR="0">
                        <a:lnSpc>
                          <a:spcPct val="115000"/>
                        </a:lnSpc>
                        <a:spcBef>
                          <a:spcPts val="0"/>
                        </a:spcBef>
                        <a:spcAft>
                          <a:spcPts val="0"/>
                        </a:spcAft>
                      </a:pPr>
                      <a:r>
                        <a:rPr lang="en-US" sz="1800" dirty="0" smtClean="0">
                          <a:effectLst/>
                          <a:latin typeface="+mn-lt"/>
                          <a:ea typeface="Calibri"/>
                          <a:cs typeface="Times New Roman"/>
                        </a:rPr>
                        <a:t>Prediction</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baseline="0" dirty="0" smtClean="0">
                          <a:solidFill>
                            <a:schemeClr val="tx1"/>
                          </a:solidFill>
                          <a:effectLst/>
                          <a:latin typeface="+mn-lt"/>
                          <a:ea typeface="Calibri"/>
                          <a:cs typeface="Times New Roman"/>
                        </a:rPr>
                        <a:t>Multiplicative (typically, by convention) </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Multiplicative (because statistical</a:t>
                      </a:r>
                      <a:r>
                        <a:rPr lang="en-US" sz="1800" b="0" baseline="0" dirty="0" smtClean="0">
                          <a:solidFill>
                            <a:schemeClr val="tx1"/>
                          </a:solidFill>
                          <a:effectLst/>
                          <a:latin typeface="+mn-lt"/>
                          <a:ea typeface="Calibri"/>
                          <a:cs typeface="Times New Roman"/>
                        </a:rPr>
                        <a:t> interaction is sole intent)</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70016" name="Rectangle 2"/>
          <p:cNvSpPr>
            <a:spLocks noChangeArrowheads="1"/>
          </p:cNvSpPr>
          <p:nvPr/>
        </p:nvSpPr>
        <p:spPr bwMode="auto">
          <a:xfrm>
            <a:off x="609600" y="2143125"/>
            <a:ext cx="6858000" cy="457200"/>
          </a:xfrm>
          <a:prstGeom prst="rect">
            <a:avLst/>
          </a:prstGeom>
          <a:noFill/>
          <a:ln w="9525">
            <a:noFill/>
            <a:miter lim="800000"/>
            <a:headEnd/>
            <a:tailEnd/>
          </a:ln>
        </p:spPr>
        <p:txBody>
          <a:bodyPr wrap="none" anchor="ctr">
            <a:spAutoFit/>
          </a:bodyPr>
          <a:lstStyle/>
          <a:p>
            <a:endParaRPr lang="en-US" altLang="en-US" sz="1800">
              <a:cs typeface="Arial" charset="0"/>
            </a:endParaRPr>
          </a:p>
        </p:txBody>
      </p:sp>
      <p:sp>
        <p:nvSpPr>
          <p:cNvPr id="170017" name="TextBox 1"/>
          <p:cNvSpPr txBox="1">
            <a:spLocks noChangeArrowheads="1"/>
          </p:cNvSpPr>
          <p:nvPr/>
        </p:nvSpPr>
        <p:spPr bwMode="auto">
          <a:xfrm>
            <a:off x="228600" y="8305800"/>
            <a:ext cx="5791200" cy="376238"/>
          </a:xfrm>
          <a:prstGeom prst="rect">
            <a:avLst/>
          </a:prstGeom>
          <a:noFill/>
          <a:ln w="9525">
            <a:noFill/>
            <a:miter lim="800000"/>
            <a:headEnd/>
            <a:tailEnd/>
          </a:ln>
        </p:spPr>
        <p:txBody>
          <a:bodyPr>
            <a:spAutoFit/>
          </a:bodyPr>
          <a:lstStyle/>
          <a:p>
            <a:pPr>
              <a:lnSpc>
                <a:spcPct val="115000"/>
              </a:lnSpc>
            </a:pPr>
            <a:r>
              <a:rPr lang="en-US" sz="1600">
                <a:ea typeface="Calibri" pitchFamily="34" charset="0"/>
                <a:cs typeface="Times New Roman" pitchFamily="18" charset="0"/>
              </a:rPr>
              <a:t>*maximizing efficiency of resource allocation</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66" name="Rectangle 2"/>
          <p:cNvSpPr>
            <a:spLocks noGrp="1" noChangeArrowheads="1"/>
          </p:cNvSpPr>
          <p:nvPr>
            <p:ph type="title"/>
          </p:nvPr>
        </p:nvSpPr>
        <p:spPr/>
        <p:txBody>
          <a:bodyPr/>
          <a:lstStyle/>
          <a:p>
            <a:r>
              <a:rPr lang="en-US" altLang="en-US" smtClean="0"/>
              <a:t>Smoking, Family History</a:t>
            </a:r>
            <a:br>
              <a:rPr lang="en-US" altLang="en-US" smtClean="0"/>
            </a:br>
            <a:r>
              <a:rPr lang="en-US" altLang="en-US" smtClean="0"/>
              <a:t> and Cancer:</a:t>
            </a:r>
            <a:br>
              <a:rPr lang="en-US" altLang="en-US" smtClean="0"/>
            </a:br>
            <a:r>
              <a:rPr lang="en-US" altLang="en-US" smtClean="0"/>
              <a:t> Additive vs Multiplicative Scales</a:t>
            </a:r>
          </a:p>
        </p:txBody>
      </p:sp>
      <p:graphicFrame>
        <p:nvGraphicFramePr>
          <p:cNvPr id="33863" name="Object 71"/>
          <p:cNvGraphicFramePr>
            <a:graphicFrameLocks/>
          </p:cNvGraphicFramePr>
          <p:nvPr/>
        </p:nvGraphicFramePr>
        <p:xfrm>
          <a:off x="677863" y="1824038"/>
          <a:ext cx="4359275" cy="1711325"/>
        </p:xfrm>
        <a:graphic>
          <a:graphicData uri="http://schemas.openxmlformats.org/presentationml/2006/ole">
            <mc:AlternateContent xmlns:mc="http://schemas.openxmlformats.org/markup-compatibility/2006">
              <mc:Choice xmlns:v="urn:schemas-microsoft-com:vml" Requires="v">
                <p:oleObj spid="_x0000_s33959" name="Document" r:id="rId4" imgW="4367784" imgH="1716024" progId="Word.Document.8">
                  <p:embed/>
                </p:oleObj>
              </mc:Choice>
              <mc:Fallback>
                <p:oleObj name="Document" r:id="rId4" imgW="4367784" imgH="1716024" progId="Word.Document.8">
                  <p:embed/>
                  <p:pic>
                    <p:nvPicPr>
                      <p:cNvPr id="0" name="Picture 7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8240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864" name="Object 72"/>
          <p:cNvGraphicFramePr>
            <a:graphicFrameLocks/>
          </p:cNvGraphicFramePr>
          <p:nvPr/>
        </p:nvGraphicFramePr>
        <p:xfrm>
          <a:off x="3200400" y="3505200"/>
          <a:ext cx="3470275" cy="1323975"/>
        </p:xfrm>
        <a:graphic>
          <a:graphicData uri="http://schemas.openxmlformats.org/presentationml/2006/ole">
            <mc:AlternateContent xmlns:mc="http://schemas.openxmlformats.org/markup-compatibility/2006">
              <mc:Choice xmlns:v="urn:schemas-microsoft-com:vml" Requires="v">
                <p:oleObj spid="_x0000_s33960" name="Document" r:id="rId6" imgW="3511296" imgH="1350264" progId="Word.Document.8">
                  <p:embed/>
                </p:oleObj>
              </mc:Choice>
              <mc:Fallback>
                <p:oleObj name="Document" r:id="rId6" imgW="3511296" imgH="1350264" progId="Word.Document.8">
                  <p:embed/>
                  <p:pic>
                    <p:nvPicPr>
                      <p:cNvPr id="0" name="Picture 72"/>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505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867"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33868"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33869"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33870"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33871"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33872" name="Text Box 10"/>
          <p:cNvSpPr txBox="1">
            <a:spLocks noChangeArrowheads="1"/>
          </p:cNvSpPr>
          <p:nvPr/>
        </p:nvSpPr>
        <p:spPr bwMode="auto">
          <a:xfrm>
            <a:off x="4114800" y="2895600"/>
            <a:ext cx="1295400" cy="73025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Family History Absent</a:t>
            </a:r>
          </a:p>
        </p:txBody>
      </p:sp>
      <p:sp>
        <p:nvSpPr>
          <p:cNvPr id="33873" name="Text Box 11"/>
          <p:cNvSpPr txBox="1">
            <a:spLocks noChangeArrowheads="1"/>
          </p:cNvSpPr>
          <p:nvPr/>
        </p:nvSpPr>
        <p:spPr bwMode="auto">
          <a:xfrm>
            <a:off x="1676400" y="2819400"/>
            <a:ext cx="1295400" cy="73025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Family History Present</a:t>
            </a:r>
          </a:p>
        </p:txBody>
      </p:sp>
      <p:sp>
        <p:nvSpPr>
          <p:cNvPr id="33874" name="Text Box 13"/>
          <p:cNvSpPr txBox="1">
            <a:spLocks noChangeArrowheads="1"/>
          </p:cNvSpPr>
          <p:nvPr/>
        </p:nvSpPr>
        <p:spPr bwMode="auto">
          <a:xfrm>
            <a:off x="3429000" y="4876800"/>
            <a:ext cx="3429000" cy="13112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Risk ratio</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family history </a:t>
            </a:r>
            <a:r>
              <a:rPr lang="en-US" altLang="en-US" sz="2000" b="1">
                <a:latin typeface="Times New Roman" pitchFamily="18" charset="0"/>
              </a:rPr>
              <a:t>= 2.0</a:t>
            </a:r>
          </a:p>
          <a:p>
            <a:pPr algn="ctr" eaLnBrk="0" hangingPunct="0">
              <a:spcBef>
                <a:spcPct val="50000"/>
              </a:spcBef>
            </a:pPr>
            <a:r>
              <a:rPr lang="en-US" altLang="en-US" sz="2000" b="1">
                <a:latin typeface="Times New Roman" pitchFamily="18" charset="0"/>
              </a:rPr>
              <a:t>RD</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family history </a:t>
            </a:r>
            <a:r>
              <a:rPr lang="en-US" altLang="en-US" sz="2000" b="1">
                <a:latin typeface="Times New Roman" pitchFamily="18" charset="0"/>
              </a:rPr>
              <a:t>= 0.05</a:t>
            </a:r>
          </a:p>
          <a:p>
            <a:pPr algn="ctr" eaLnBrk="0" hangingPunct="0">
              <a:spcBef>
                <a:spcPct val="50000"/>
              </a:spcBef>
            </a:pPr>
            <a:endParaRPr lang="en-US" altLang="en-US" sz="2000" b="1">
              <a:latin typeface="Times New Roman" pitchFamily="18" charset="0"/>
            </a:endParaRPr>
          </a:p>
        </p:txBody>
      </p:sp>
      <p:sp>
        <p:nvSpPr>
          <p:cNvPr id="33875"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33865" name="Object 73"/>
          <p:cNvGraphicFramePr>
            <a:graphicFrameLocks/>
          </p:cNvGraphicFramePr>
          <p:nvPr/>
        </p:nvGraphicFramePr>
        <p:xfrm>
          <a:off x="0" y="3505200"/>
          <a:ext cx="3276600" cy="1339850"/>
        </p:xfrm>
        <a:graphic>
          <a:graphicData uri="http://schemas.openxmlformats.org/presentationml/2006/ole">
            <mc:AlternateContent xmlns:mc="http://schemas.openxmlformats.org/markup-compatibility/2006">
              <mc:Choice xmlns:v="urn:schemas-microsoft-com:vml" Requires="v">
                <p:oleObj spid="_x0000_s33961" name="Document" r:id="rId8" imgW="3267456" imgH="1350264" progId="Word.Document.8">
                  <p:embed/>
                </p:oleObj>
              </mc:Choice>
              <mc:Fallback>
                <p:oleObj name="Document" r:id="rId8" imgW="3267456" imgH="1350264" progId="Word.Document.8">
                  <p:embed/>
                  <p:pic>
                    <p:nvPicPr>
                      <p:cNvPr id="0" name="Picture 73"/>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5052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876" name="Text Box 16"/>
          <p:cNvSpPr txBox="1">
            <a:spLocks noChangeArrowheads="1"/>
          </p:cNvSpPr>
          <p:nvPr/>
        </p:nvSpPr>
        <p:spPr bwMode="auto">
          <a:xfrm>
            <a:off x="0" y="4876800"/>
            <a:ext cx="3352800" cy="13112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Risk ratio</a:t>
            </a:r>
            <a:r>
              <a:rPr lang="en-US" altLang="en-US" sz="2000" b="1" baseline="-25000">
                <a:latin typeface="Times New Roman" pitchFamily="18" charset="0"/>
              </a:rPr>
              <a:t>family history </a:t>
            </a:r>
            <a:r>
              <a:rPr lang="en-US" altLang="en-US" sz="2000" b="1">
                <a:latin typeface="Times New Roman" pitchFamily="18" charset="0"/>
              </a:rPr>
              <a:t>= 2.0</a:t>
            </a:r>
          </a:p>
          <a:p>
            <a:pPr algn="ctr" eaLnBrk="0" hangingPunct="0">
              <a:spcBef>
                <a:spcPct val="50000"/>
              </a:spcBef>
            </a:pPr>
            <a:r>
              <a:rPr lang="en-US" altLang="en-US" sz="2000" b="1">
                <a:latin typeface="Times New Roman" pitchFamily="18" charset="0"/>
              </a:rPr>
              <a:t>RD</a:t>
            </a:r>
            <a:r>
              <a:rPr lang="en-US" altLang="en-US" sz="2000" b="1" baseline="-25000">
                <a:latin typeface="Times New Roman" pitchFamily="18" charset="0"/>
              </a:rPr>
              <a:t>family history </a:t>
            </a:r>
            <a:r>
              <a:rPr lang="en-US" altLang="en-US" sz="2000" b="1">
                <a:latin typeface="Times New Roman" pitchFamily="18" charset="0"/>
              </a:rPr>
              <a:t>= 0.20</a:t>
            </a:r>
          </a:p>
          <a:p>
            <a:pPr algn="ctr" eaLnBrk="0" hangingPunct="0">
              <a:spcBef>
                <a:spcPct val="50000"/>
              </a:spcBef>
            </a:pPr>
            <a:endParaRPr lang="en-US" altLang="en-US" sz="2000" b="1">
              <a:latin typeface="Times New Roman" pitchFamily="18" charset="0"/>
            </a:endParaRPr>
          </a:p>
        </p:txBody>
      </p:sp>
      <p:sp>
        <p:nvSpPr>
          <p:cNvPr id="33877" name="Text Box 17"/>
          <p:cNvSpPr txBox="1">
            <a:spLocks noChangeArrowheads="1"/>
          </p:cNvSpPr>
          <p:nvPr/>
        </p:nvSpPr>
        <p:spPr bwMode="auto">
          <a:xfrm>
            <a:off x="228600" y="6324600"/>
            <a:ext cx="5562600" cy="1954213"/>
          </a:xfrm>
          <a:prstGeom prst="rect">
            <a:avLst/>
          </a:prstGeom>
          <a:noFill/>
          <a:ln w="9525">
            <a:noFill/>
            <a:miter lim="800000"/>
            <a:headEnd/>
            <a:tailEnd/>
          </a:ln>
        </p:spPr>
        <p:txBody>
          <a:bodyPr>
            <a:spAutoFit/>
          </a:bodyPr>
          <a:lstStyle/>
          <a:p>
            <a:pPr eaLnBrk="0" hangingPunct="0">
              <a:spcBef>
                <a:spcPct val="50000"/>
              </a:spcBef>
            </a:pPr>
            <a:endParaRPr lang="en-US" altLang="en-US" sz="2000" b="1"/>
          </a:p>
          <a:p>
            <a:pPr eaLnBrk="0" hangingPunct="0">
              <a:spcBef>
                <a:spcPct val="50000"/>
              </a:spcBef>
            </a:pPr>
            <a:endParaRPr lang="en-US" altLang="en-US" sz="2000" b="1"/>
          </a:p>
          <a:p>
            <a:pPr eaLnBrk="0" hangingPunct="0">
              <a:spcBef>
                <a:spcPct val="50000"/>
              </a:spcBef>
            </a:pPr>
            <a:endParaRPr lang="en-US" altLang="en-US" sz="1600">
              <a:latin typeface="Times New Roman" pitchFamily="18" charset="0"/>
            </a:endParaRPr>
          </a:p>
          <a:p>
            <a:pPr eaLnBrk="0" hangingPunct="0">
              <a:spcBef>
                <a:spcPct val="50000"/>
              </a:spcBef>
            </a:pPr>
            <a:endParaRPr lang="en-US" altLang="en-US" sz="1600">
              <a:latin typeface="Times New Roman" pitchFamily="18" charset="0"/>
            </a:endParaRPr>
          </a:p>
          <a:p>
            <a:pPr eaLnBrk="0" hangingPunct="0">
              <a:spcBef>
                <a:spcPct val="50000"/>
              </a:spcBef>
            </a:pPr>
            <a:endParaRPr lang="en-US" altLang="en-US" sz="1600">
              <a:latin typeface="Times New Roman" pitchFamily="18" charset="0"/>
            </a:endParaRPr>
          </a:p>
        </p:txBody>
      </p:sp>
      <p:sp>
        <p:nvSpPr>
          <p:cNvPr id="23569" name="Text Box 18"/>
          <p:cNvSpPr txBox="1">
            <a:spLocks noChangeArrowheads="1"/>
          </p:cNvSpPr>
          <p:nvPr/>
        </p:nvSpPr>
        <p:spPr bwMode="auto">
          <a:xfrm>
            <a:off x="228600" y="5791200"/>
            <a:ext cx="6400800" cy="3546475"/>
          </a:xfrm>
          <a:prstGeom prst="rect">
            <a:avLst/>
          </a:prstGeom>
          <a:noFill/>
          <a:ln w="9525">
            <a:noFill/>
            <a:miter lim="800000"/>
            <a:headEnd/>
            <a:tailEnd/>
          </a:ln>
        </p:spPr>
        <p:txBody>
          <a:bodyPr lIns="95125" tIns="49148" rIns="95125" bIns="49148">
            <a:spAutoFit/>
          </a:bodyPr>
          <a:lstStyle/>
          <a:p>
            <a:pPr eaLnBrk="0" hangingPunct="0">
              <a:spcBef>
                <a:spcPct val="50000"/>
              </a:spcBef>
              <a:buFontTx/>
              <a:buChar char="•"/>
            </a:pPr>
            <a:r>
              <a:rPr lang="en-US" altLang="en-US" sz="2000">
                <a:solidFill>
                  <a:srgbClr val="000000"/>
                </a:solidFill>
              </a:rPr>
              <a:t> No multiplicative but presence of additive interaction</a:t>
            </a:r>
          </a:p>
          <a:p>
            <a:pPr eaLnBrk="0" hangingPunct="0">
              <a:spcBef>
                <a:spcPct val="50000"/>
              </a:spcBef>
              <a:buFontTx/>
              <a:buChar char="•"/>
            </a:pPr>
            <a:r>
              <a:rPr lang="en-US" altLang="en-US" sz="2000">
                <a:solidFill>
                  <a:srgbClr val="000000"/>
                </a:solidFill>
              </a:rPr>
              <a:t> If causal/etiologic inference sole goal and </a:t>
            </a:r>
            <a:r>
              <a:rPr lang="en-US" altLang="en-US" sz="2000" u="sng">
                <a:solidFill>
                  <a:srgbClr val="000000"/>
                </a:solidFill>
              </a:rPr>
              <a:t>not</a:t>
            </a:r>
            <a:r>
              <a:rPr lang="en-US" altLang="en-US" sz="2000">
                <a:solidFill>
                  <a:srgbClr val="000000"/>
                </a:solidFill>
              </a:rPr>
              <a:t> interested in mechanistic interaction between family history (ie, genetics) and smoking, risk ratio is sufficient </a:t>
            </a:r>
          </a:p>
          <a:p>
            <a:pPr eaLnBrk="0" hangingPunct="0">
              <a:spcBef>
                <a:spcPct val="50000"/>
              </a:spcBef>
              <a:buFontTx/>
              <a:buChar char="•"/>
            </a:pPr>
            <a:r>
              <a:rPr lang="en-US" altLang="en-US" sz="2000">
                <a:solidFill>
                  <a:srgbClr val="000000"/>
                </a:solidFill>
              </a:rPr>
              <a:t> If goal is to define sub-groups of persons to target smoking cessation/prevention intervention:</a:t>
            </a:r>
          </a:p>
          <a:p>
            <a:pPr marL="800100" lvl="1" indent="-342900" eaLnBrk="0" hangingPunct="0">
              <a:spcBef>
                <a:spcPct val="50000"/>
              </a:spcBef>
              <a:buFont typeface="Arial" charset="0"/>
              <a:buChar char="−"/>
            </a:pPr>
            <a:r>
              <a:rPr lang="en-US" altLang="en-US" sz="1800">
                <a:solidFill>
                  <a:srgbClr val="000000"/>
                </a:solidFill>
              </a:rPr>
              <a:t>Rather than ignoring, it is worth reporting that only 5 persons with a family history have to be prevented from smoking to avert 1 case of cancer (i.e. additive)</a:t>
            </a:r>
            <a:endParaRPr lang="en-US" altLang="en-US" sz="2000">
              <a:solidFill>
                <a:srgbClr val="000000"/>
              </a:solidFill>
            </a:endParaRPr>
          </a:p>
          <a:p>
            <a:pPr eaLnBrk="0" hangingPunct="0">
              <a:spcBef>
                <a:spcPct val="50000"/>
              </a:spcBef>
              <a:buFontTx/>
              <a:buChar char="•"/>
            </a:pPr>
            <a:endParaRPr lang="en-US" altLang="en-US" b="1">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9"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95" name="Rectangle 2"/>
          <p:cNvSpPr>
            <a:spLocks noGrp="1" noChangeArrowheads="1"/>
          </p:cNvSpPr>
          <p:nvPr>
            <p:ph type="title"/>
          </p:nvPr>
        </p:nvSpPr>
        <p:spPr/>
        <p:txBody>
          <a:bodyPr/>
          <a:lstStyle/>
          <a:p>
            <a:r>
              <a:rPr lang="en-US" altLang="en-US" smtClean="0"/>
              <a:t>Chance as a Cause of Interaction? </a:t>
            </a:r>
            <a:br>
              <a:rPr lang="en-US" altLang="en-US" smtClean="0"/>
            </a:br>
            <a:r>
              <a:rPr lang="en-US" altLang="en-US" smtClean="0"/>
              <a:t>Are all Non-identical Stratum-specific Estimates Indicative of Interaction?</a:t>
            </a:r>
          </a:p>
        </p:txBody>
      </p:sp>
      <p:graphicFrame>
        <p:nvGraphicFramePr>
          <p:cNvPr id="19592" name="Object 136"/>
          <p:cNvGraphicFramePr>
            <a:graphicFrameLocks/>
          </p:cNvGraphicFramePr>
          <p:nvPr/>
        </p:nvGraphicFramePr>
        <p:xfrm>
          <a:off x="685800" y="1828800"/>
          <a:ext cx="4310063" cy="1614488"/>
        </p:xfrm>
        <a:graphic>
          <a:graphicData uri="http://schemas.openxmlformats.org/presentationml/2006/ole">
            <mc:AlternateContent xmlns:mc="http://schemas.openxmlformats.org/markup-compatibility/2006">
              <mc:Choice xmlns:v="urn:schemas-microsoft-com:vml" Requires="v">
                <p:oleObj spid="_x0000_s19688" name="Document" r:id="rId4" imgW="4567467" imgH="1715978" progId="Word.Document.8">
                  <p:embed/>
                </p:oleObj>
              </mc:Choice>
              <mc:Fallback>
                <p:oleObj name="Document" r:id="rId4" imgW="4567467" imgH="1715978" progId="Word.Document.8">
                  <p:embed/>
                  <p:pic>
                    <p:nvPicPr>
                      <p:cNvPr id="0" name="Picture 13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828800"/>
                        <a:ext cx="4310063" cy="161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93" name="Object 137"/>
          <p:cNvGraphicFramePr>
            <a:graphicFrameLocks/>
          </p:cNvGraphicFramePr>
          <p:nvPr/>
        </p:nvGraphicFramePr>
        <p:xfrm>
          <a:off x="0" y="3505200"/>
          <a:ext cx="3352800" cy="1501775"/>
        </p:xfrm>
        <a:graphic>
          <a:graphicData uri="http://schemas.openxmlformats.org/presentationml/2006/ole">
            <mc:AlternateContent xmlns:mc="http://schemas.openxmlformats.org/markup-compatibility/2006">
              <mc:Choice xmlns:v="urn:schemas-microsoft-com:vml" Requires="v">
                <p:oleObj spid="_x0000_s19689" name="Document" r:id="rId6" imgW="3514344" imgH="1350264" progId="Word.Document.8">
                  <p:embed/>
                </p:oleObj>
              </mc:Choice>
              <mc:Fallback>
                <p:oleObj name="Document" r:id="rId6" imgW="3514344" imgH="1350264" progId="Word.Document.8">
                  <p:embed/>
                  <p:pic>
                    <p:nvPicPr>
                      <p:cNvPr id="0" name="Picture 13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3505200"/>
                        <a:ext cx="3352800" cy="150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596"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9597"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9598"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19599"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19600"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19601" name="Text Box 10"/>
          <p:cNvSpPr txBox="1">
            <a:spLocks noChangeArrowheads="1"/>
          </p:cNvSpPr>
          <p:nvPr/>
        </p:nvSpPr>
        <p:spPr bwMode="auto">
          <a:xfrm>
            <a:off x="41148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Age &gt; 35</a:t>
            </a:r>
          </a:p>
        </p:txBody>
      </p:sp>
      <p:sp>
        <p:nvSpPr>
          <p:cNvPr id="19602" name="Text Box 11"/>
          <p:cNvSpPr txBox="1">
            <a:spLocks noChangeArrowheads="1"/>
          </p:cNvSpPr>
          <p:nvPr/>
        </p:nvSpPr>
        <p:spPr bwMode="auto">
          <a:xfrm>
            <a:off x="17526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Age &lt; 35</a:t>
            </a:r>
            <a:endParaRPr lang="en-US" altLang="en-US">
              <a:latin typeface="Times New Roman" pitchFamily="18" charset="0"/>
            </a:endParaRPr>
          </a:p>
        </p:txBody>
      </p:sp>
      <p:sp>
        <p:nvSpPr>
          <p:cNvPr id="19603" name="Text Box 12"/>
          <p:cNvSpPr txBox="1">
            <a:spLocks noChangeArrowheads="1"/>
          </p:cNvSpPr>
          <p:nvPr/>
        </p:nvSpPr>
        <p:spPr bwMode="auto">
          <a:xfrm>
            <a:off x="5029200" y="22860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OR </a:t>
            </a:r>
            <a:r>
              <a:rPr lang="en-US" altLang="en-US" sz="1800" b="1" baseline="-25000">
                <a:latin typeface="Times New Roman" pitchFamily="18" charset="0"/>
              </a:rPr>
              <a:t>crude </a:t>
            </a:r>
            <a:r>
              <a:rPr lang="en-US" altLang="en-US" sz="1800" b="1">
                <a:latin typeface="Times New Roman" pitchFamily="18" charset="0"/>
              </a:rPr>
              <a:t>= 3.5</a:t>
            </a:r>
            <a:endParaRPr lang="en-US" altLang="en-US" sz="2000" b="1">
              <a:latin typeface="Times New Roman" pitchFamily="18" charset="0"/>
            </a:endParaRPr>
          </a:p>
        </p:txBody>
      </p:sp>
      <p:sp>
        <p:nvSpPr>
          <p:cNvPr id="19604" name="Text Box 13"/>
          <p:cNvSpPr txBox="1">
            <a:spLocks noChangeArrowheads="1"/>
          </p:cNvSpPr>
          <p:nvPr/>
        </p:nvSpPr>
        <p:spPr bwMode="auto">
          <a:xfrm>
            <a:off x="3505200" y="48006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OR</a:t>
            </a:r>
            <a:r>
              <a:rPr lang="en-US" altLang="en-US" sz="2000" b="1" baseline="-25000">
                <a:latin typeface="Times New Roman" pitchFamily="18" charset="0"/>
              </a:rPr>
              <a:t>age &gt;35 </a:t>
            </a:r>
            <a:r>
              <a:rPr lang="en-US" altLang="en-US" sz="2000" b="1">
                <a:latin typeface="Times New Roman" pitchFamily="18" charset="0"/>
              </a:rPr>
              <a:t>= 5.7</a:t>
            </a:r>
          </a:p>
        </p:txBody>
      </p:sp>
      <p:sp>
        <p:nvSpPr>
          <p:cNvPr id="19605"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19594" name="Object 138"/>
          <p:cNvGraphicFramePr>
            <a:graphicFrameLocks/>
          </p:cNvGraphicFramePr>
          <p:nvPr/>
        </p:nvGraphicFramePr>
        <p:xfrm>
          <a:off x="3200400" y="3505200"/>
          <a:ext cx="3438525" cy="1492250"/>
        </p:xfrm>
        <a:graphic>
          <a:graphicData uri="http://schemas.openxmlformats.org/presentationml/2006/ole">
            <mc:AlternateContent xmlns:mc="http://schemas.openxmlformats.org/markup-compatibility/2006">
              <mc:Choice xmlns:v="urn:schemas-microsoft-com:vml" Requires="v">
                <p:oleObj spid="_x0000_s19690" name="Document" r:id="rId8" imgW="3453384" imgH="1350264" progId="Word.Document.8">
                  <p:embed/>
                </p:oleObj>
              </mc:Choice>
              <mc:Fallback>
                <p:oleObj name="Document" r:id="rId8" imgW="3453384" imgH="1350264" progId="Word.Document.8">
                  <p:embed/>
                  <p:pic>
                    <p:nvPicPr>
                      <p:cNvPr id="0" name="Picture 138"/>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3505200"/>
                        <a:ext cx="3438525" cy="149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606" name="Text Box 16"/>
          <p:cNvSpPr txBox="1">
            <a:spLocks noChangeArrowheads="1"/>
          </p:cNvSpPr>
          <p:nvPr/>
        </p:nvSpPr>
        <p:spPr bwMode="auto">
          <a:xfrm>
            <a:off x="0" y="48006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OR</a:t>
            </a:r>
            <a:r>
              <a:rPr lang="en-US" altLang="en-US" sz="2000" b="1" baseline="-25000">
                <a:latin typeface="Times New Roman" pitchFamily="18" charset="0"/>
              </a:rPr>
              <a:t>age &lt;35 </a:t>
            </a:r>
            <a:r>
              <a:rPr lang="en-US" altLang="en-US" sz="2000" b="1">
                <a:latin typeface="Times New Roman" pitchFamily="18" charset="0"/>
              </a:rPr>
              <a:t>= 3.4</a:t>
            </a:r>
          </a:p>
        </p:txBody>
      </p:sp>
      <p:sp>
        <p:nvSpPr>
          <p:cNvPr id="19607" name="Text Box 18"/>
          <p:cNvSpPr txBox="1">
            <a:spLocks noChangeArrowheads="1"/>
          </p:cNvSpPr>
          <p:nvPr/>
        </p:nvSpPr>
        <p:spPr bwMode="auto">
          <a:xfrm>
            <a:off x="152400" y="5791200"/>
            <a:ext cx="7467600" cy="43815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200" b="1">
                <a:solidFill>
                  <a:srgbClr val="000000"/>
                </a:solidFill>
              </a:rPr>
              <a:t>Should we report statistical interaction here?</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6" name="Rectangle 2"/>
          <p:cNvSpPr>
            <a:spLocks noGrp="1" noChangeArrowheads="1"/>
          </p:cNvSpPr>
          <p:nvPr>
            <p:ph type="title"/>
          </p:nvPr>
        </p:nvSpPr>
        <p:spPr>
          <a:xfrm>
            <a:off x="609600" y="-152400"/>
            <a:ext cx="5830888" cy="1066800"/>
          </a:xfrm>
        </p:spPr>
        <p:txBody>
          <a:bodyPr/>
          <a:lstStyle/>
          <a:p>
            <a:r>
              <a:rPr lang="en-US" altLang="en-US" smtClean="0"/>
              <a:t>Statistical Tests of Interaction:  </a:t>
            </a:r>
            <a:br>
              <a:rPr lang="en-US" altLang="en-US" smtClean="0"/>
            </a:br>
            <a:r>
              <a:rPr lang="en-US" altLang="en-US" smtClean="0"/>
              <a:t>Test of Homogeneity (Heterogeneity)</a:t>
            </a:r>
          </a:p>
        </p:txBody>
      </p:sp>
      <p:sp>
        <p:nvSpPr>
          <p:cNvPr id="20527" name="Rectangle 3"/>
          <p:cNvSpPr>
            <a:spLocks noGrp="1" noChangeArrowheads="1"/>
          </p:cNvSpPr>
          <p:nvPr>
            <p:ph type="body" idx="1"/>
          </p:nvPr>
        </p:nvSpPr>
        <p:spPr>
          <a:xfrm>
            <a:off x="228600" y="1143000"/>
            <a:ext cx="6400800" cy="6781800"/>
          </a:xfrm>
        </p:spPr>
        <p:txBody>
          <a:bodyPr/>
          <a:lstStyle/>
          <a:p>
            <a:pPr>
              <a:lnSpc>
                <a:spcPct val="90000"/>
              </a:lnSpc>
            </a:pPr>
            <a:r>
              <a:rPr lang="en-US" altLang="en-US" sz="1800" smtClean="0"/>
              <a:t>Null hypothesis:  The individual stratum-specific estimates of the measure of association differ only by random variation (chance or sampling error)</a:t>
            </a:r>
          </a:p>
          <a:p>
            <a:pPr lvl="1">
              <a:lnSpc>
                <a:spcPct val="90000"/>
              </a:lnSpc>
            </a:pPr>
            <a:r>
              <a:rPr lang="en-US" altLang="en-US" sz="1800" smtClean="0"/>
              <a:t>i.e., the strength of association is homogeneous across all strata</a:t>
            </a:r>
          </a:p>
          <a:p>
            <a:pPr lvl="1">
              <a:lnSpc>
                <a:spcPct val="90000"/>
              </a:lnSpc>
            </a:pPr>
            <a:r>
              <a:rPr lang="en-US" altLang="en-US" sz="1800" smtClean="0"/>
              <a:t>i.e., there is no interaction</a:t>
            </a:r>
          </a:p>
          <a:p>
            <a:pPr>
              <a:lnSpc>
                <a:spcPct val="90000"/>
              </a:lnSpc>
            </a:pPr>
            <a:r>
              <a:rPr lang="en-US" altLang="en-US" sz="1800" smtClean="0"/>
              <a:t>Alternative: there is heterogeneity (i.e. no homogeneity) </a:t>
            </a:r>
          </a:p>
          <a:p>
            <a:pPr>
              <a:lnSpc>
                <a:spcPct val="90000"/>
              </a:lnSpc>
            </a:pPr>
            <a:r>
              <a:rPr lang="en-US" altLang="en-US" sz="1800" smtClean="0"/>
              <a:t>If the test of homogeneity is “significant” (small p value), we reject the null in favor of the alternative hypothesis</a:t>
            </a:r>
          </a:p>
          <a:p>
            <a:pPr lvl="1">
              <a:lnSpc>
                <a:spcPct val="90000"/>
              </a:lnSpc>
            </a:pPr>
            <a:endParaRPr lang="en-US" altLang="en-US" sz="700" smtClean="0"/>
          </a:p>
          <a:p>
            <a:pPr>
              <a:lnSpc>
                <a:spcPct val="90000"/>
              </a:lnSpc>
            </a:pPr>
            <a:r>
              <a:rPr lang="en-US" altLang="en-US" sz="1800" smtClean="0"/>
              <a:t>A variety of formal tests are available with the same general format, following a chi-square distribution:</a:t>
            </a:r>
          </a:p>
          <a:p>
            <a:pPr>
              <a:lnSpc>
                <a:spcPct val="90000"/>
              </a:lnSpc>
            </a:pPr>
            <a:endParaRPr lang="en-US" altLang="en-US" sz="1800" smtClean="0"/>
          </a:p>
          <a:p>
            <a:pPr>
              <a:lnSpc>
                <a:spcPct val="90000"/>
              </a:lnSpc>
            </a:pPr>
            <a:endParaRPr lang="en-US" altLang="en-US" sz="1800" smtClean="0"/>
          </a:p>
          <a:p>
            <a:pPr>
              <a:lnSpc>
                <a:spcPct val="90000"/>
              </a:lnSpc>
            </a:pPr>
            <a:r>
              <a:rPr lang="en-US" altLang="en-US" sz="1800" smtClean="0"/>
              <a:t>where:</a:t>
            </a:r>
          </a:p>
          <a:p>
            <a:pPr lvl="1">
              <a:lnSpc>
                <a:spcPct val="90000"/>
              </a:lnSpc>
            </a:pPr>
            <a:r>
              <a:rPr lang="en-US" altLang="en-US" sz="1800" smtClean="0"/>
              <a:t>effect</a:t>
            </a:r>
            <a:r>
              <a:rPr lang="en-US" altLang="en-US" sz="2400" baseline="-25000" smtClean="0"/>
              <a:t>i</a:t>
            </a:r>
            <a:r>
              <a:rPr lang="en-US" altLang="en-US" sz="1800" smtClean="0"/>
              <a:t> = stratum-specific measure of assoc.</a:t>
            </a:r>
          </a:p>
          <a:p>
            <a:pPr lvl="1">
              <a:lnSpc>
                <a:spcPct val="90000"/>
              </a:lnSpc>
            </a:pPr>
            <a:r>
              <a:rPr lang="en-US" altLang="en-US" sz="1800" smtClean="0"/>
              <a:t>var(effect</a:t>
            </a:r>
            <a:r>
              <a:rPr lang="en-US" altLang="en-US" sz="2400" baseline="-25000" smtClean="0"/>
              <a:t>i</a:t>
            </a:r>
            <a:r>
              <a:rPr lang="en-US" altLang="en-US" sz="1800" smtClean="0"/>
              <a:t>) = variance of stratum-specifc m.o.a.</a:t>
            </a:r>
          </a:p>
          <a:p>
            <a:pPr lvl="1">
              <a:lnSpc>
                <a:spcPct val="90000"/>
              </a:lnSpc>
            </a:pPr>
            <a:r>
              <a:rPr lang="en-US" altLang="en-US" sz="1800" smtClean="0"/>
              <a:t>summary effect = summary adjusted effect</a:t>
            </a:r>
          </a:p>
          <a:p>
            <a:pPr lvl="1">
              <a:lnSpc>
                <a:spcPct val="90000"/>
              </a:lnSpc>
            </a:pPr>
            <a:r>
              <a:rPr lang="en-US" altLang="en-US" sz="1800" smtClean="0"/>
              <a:t>N = no. of strata of third variable</a:t>
            </a:r>
          </a:p>
          <a:p>
            <a:pPr>
              <a:lnSpc>
                <a:spcPct val="90000"/>
              </a:lnSpc>
            </a:pPr>
            <a:endParaRPr lang="en-US" altLang="en-US" sz="1800" smtClean="0"/>
          </a:p>
          <a:p>
            <a:pPr>
              <a:lnSpc>
                <a:spcPct val="90000"/>
              </a:lnSpc>
            </a:pPr>
            <a:r>
              <a:rPr lang="en-US" altLang="en-US" sz="1800" smtClean="0"/>
              <a:t>The test statistic  has a chi-square distribution with degrees of freedom of one less than the number of strata</a:t>
            </a:r>
          </a:p>
          <a:p>
            <a:pPr>
              <a:lnSpc>
                <a:spcPct val="90000"/>
              </a:lnSpc>
            </a:pPr>
            <a:endParaRPr lang="en-US" altLang="en-US" sz="1800" smtClean="0"/>
          </a:p>
        </p:txBody>
      </p:sp>
      <p:graphicFrame>
        <p:nvGraphicFramePr>
          <p:cNvPr id="20525" name="Object 45"/>
          <p:cNvGraphicFramePr>
            <a:graphicFrameLocks noChangeAspect="1"/>
          </p:cNvGraphicFramePr>
          <p:nvPr/>
        </p:nvGraphicFramePr>
        <p:xfrm>
          <a:off x="609600" y="4876800"/>
          <a:ext cx="5524500" cy="736600"/>
        </p:xfrm>
        <a:graphic>
          <a:graphicData uri="http://schemas.openxmlformats.org/presentationml/2006/ole">
            <mc:AlternateContent xmlns:mc="http://schemas.openxmlformats.org/markup-compatibility/2006">
              <mc:Choice xmlns:v="urn:schemas-microsoft-com:vml" Requires="v">
                <p:oleObj spid="_x0000_s20557" name="Equation" r:id="rId4" imgW="4838700" imgH="736600" progId="Equation.3">
                  <p:embed/>
                </p:oleObj>
              </mc:Choice>
              <mc:Fallback>
                <p:oleObj name="Equation" r:id="rId4" imgW="4838700" imgH="736600" progId="Equation.3">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4876800"/>
                        <a:ext cx="55245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2"/>
          <p:cNvSpPr>
            <a:spLocks noGrp="1" noChangeArrowheads="1"/>
          </p:cNvSpPr>
          <p:nvPr>
            <p:ph type="title"/>
          </p:nvPr>
        </p:nvSpPr>
        <p:spPr>
          <a:xfrm>
            <a:off x="609600" y="304800"/>
            <a:ext cx="5830888" cy="457200"/>
          </a:xfrm>
        </p:spPr>
        <p:txBody>
          <a:bodyPr/>
          <a:lstStyle/>
          <a:p>
            <a:r>
              <a:rPr lang="en-US" altLang="en-US" smtClean="0"/>
              <a:t>Tests of Homogeneity with Stata</a:t>
            </a:r>
          </a:p>
        </p:txBody>
      </p:sp>
      <p:sp>
        <p:nvSpPr>
          <p:cNvPr id="182274" name="Rectangle 3"/>
          <p:cNvSpPr>
            <a:spLocks noGrp="1" noChangeArrowheads="1"/>
          </p:cNvSpPr>
          <p:nvPr>
            <p:ph type="body" idx="1"/>
          </p:nvPr>
        </p:nvSpPr>
        <p:spPr>
          <a:xfrm>
            <a:off x="0" y="838200"/>
            <a:ext cx="6858000" cy="7620000"/>
          </a:xfrm>
        </p:spPr>
        <p:txBody>
          <a:bodyPr/>
          <a:lstStyle/>
          <a:p>
            <a:pPr>
              <a:buFont typeface="Symbol" pitchFamily="18" charset="2"/>
              <a:buNone/>
            </a:pPr>
            <a:endParaRPr lang="en-US" altLang="en-US" smtClean="0"/>
          </a:p>
          <a:p>
            <a:pPr>
              <a:lnSpc>
                <a:spcPct val="80000"/>
              </a:lnSpc>
              <a:buFont typeface="Symbol" pitchFamily="18" charset="2"/>
              <a:buNone/>
            </a:pPr>
            <a:r>
              <a:rPr lang="en-US" altLang="en-US" smtClean="0"/>
              <a:t>1.  Determine </a:t>
            </a:r>
            <a:r>
              <a:rPr lang="en-US" altLang="en-US" b="1" smtClean="0"/>
              <a:t>crude</a:t>
            </a:r>
            <a:r>
              <a:rPr lang="en-US" altLang="en-US" smtClean="0"/>
              <a:t> measure of association</a:t>
            </a:r>
          </a:p>
          <a:p>
            <a:pPr>
              <a:lnSpc>
                <a:spcPct val="60000"/>
              </a:lnSpc>
              <a:buFont typeface="Symbol" pitchFamily="18" charset="2"/>
              <a:buNone/>
            </a:pPr>
            <a:r>
              <a:rPr lang="en-US" altLang="en-US" smtClean="0"/>
              <a:t>	e.g., for a cohort study</a:t>
            </a:r>
          </a:p>
          <a:p>
            <a:pPr>
              <a:lnSpc>
                <a:spcPct val="60000"/>
              </a:lnSpc>
              <a:buFont typeface="Symbol" pitchFamily="18" charset="2"/>
              <a:buNone/>
            </a:pPr>
            <a:r>
              <a:rPr lang="en-US" altLang="en-US" smtClean="0"/>
              <a:t>	command:  cs outcome_variable   exposure_variable</a:t>
            </a:r>
          </a:p>
          <a:p>
            <a:pPr>
              <a:lnSpc>
                <a:spcPct val="90000"/>
              </a:lnSpc>
              <a:buFont typeface="Symbol" pitchFamily="18" charset="2"/>
              <a:buNone/>
            </a:pPr>
            <a:r>
              <a:rPr lang="en-US" altLang="en-US" smtClean="0"/>
              <a:t>		for smoking, caffeine, delayed conception: 		</a:t>
            </a:r>
          </a:p>
          <a:p>
            <a:pPr>
              <a:lnSpc>
                <a:spcPct val="90000"/>
              </a:lnSpc>
              <a:buFont typeface="Symbol" pitchFamily="18" charset="2"/>
              <a:buNone/>
            </a:pPr>
            <a:r>
              <a:rPr lang="en-US" altLang="en-US" smtClean="0"/>
              <a:t>		-exposure variable = “smoking”</a:t>
            </a:r>
          </a:p>
          <a:p>
            <a:pPr>
              <a:lnSpc>
                <a:spcPct val="70000"/>
              </a:lnSpc>
              <a:buFont typeface="Symbol" pitchFamily="18" charset="2"/>
              <a:buNone/>
            </a:pPr>
            <a:r>
              <a:rPr lang="en-US" altLang="en-US" smtClean="0"/>
              <a:t>		-outcome variable = “delayed”</a:t>
            </a:r>
          </a:p>
          <a:p>
            <a:pPr>
              <a:lnSpc>
                <a:spcPct val="70000"/>
              </a:lnSpc>
              <a:buFont typeface="Symbol" pitchFamily="18" charset="2"/>
              <a:buNone/>
            </a:pPr>
            <a:r>
              <a:rPr lang="en-US" altLang="en-US" smtClean="0"/>
              <a:t>		-third variable = “caffeine”</a:t>
            </a:r>
          </a:p>
          <a:p>
            <a:pPr>
              <a:buFont typeface="Symbol" pitchFamily="18" charset="2"/>
              <a:buNone/>
            </a:pPr>
            <a:r>
              <a:rPr lang="en-US" altLang="en-US" smtClean="0"/>
              <a:t>		command is:  </a:t>
            </a:r>
            <a:r>
              <a:rPr lang="en-US" altLang="en-US" b="1" smtClean="0"/>
              <a:t>cs delayed smoking</a:t>
            </a:r>
          </a:p>
          <a:p>
            <a:pPr>
              <a:buFont typeface="Symbol" pitchFamily="18" charset="2"/>
              <a:buNone/>
            </a:pPr>
            <a:endParaRPr lang="en-US" altLang="en-US" b="1" smtClean="0"/>
          </a:p>
          <a:p>
            <a:pPr>
              <a:buFont typeface="Symbol" pitchFamily="18" charset="2"/>
              <a:buNone/>
            </a:pPr>
            <a:r>
              <a:rPr lang="en-US" altLang="en-US" smtClean="0"/>
              <a:t>2.  Determine </a:t>
            </a:r>
            <a:r>
              <a:rPr lang="en-US" altLang="en-US" b="1" smtClean="0"/>
              <a:t>stratum-specific</a:t>
            </a:r>
            <a:r>
              <a:rPr lang="en-US" altLang="en-US" smtClean="0"/>
              <a:t> estimates by levels of third variable</a:t>
            </a:r>
          </a:p>
          <a:p>
            <a:pPr>
              <a:buFont typeface="Symbol" pitchFamily="18" charset="2"/>
              <a:buNone/>
            </a:pPr>
            <a:r>
              <a:rPr lang="en-US" altLang="en-US" smtClean="0"/>
              <a:t>	command: </a:t>
            </a:r>
          </a:p>
          <a:p>
            <a:pPr>
              <a:buFont typeface="Symbol" pitchFamily="18" charset="2"/>
              <a:buNone/>
            </a:pPr>
            <a:r>
              <a:rPr lang="en-US" altLang="en-US" smtClean="0"/>
              <a:t>	cs outcome_var  exposure_var, by(third_variable)</a:t>
            </a:r>
          </a:p>
          <a:p>
            <a:pPr>
              <a:buFont typeface="Symbol" pitchFamily="18" charset="2"/>
              <a:buNone/>
            </a:pPr>
            <a:r>
              <a:rPr lang="en-US" altLang="en-US" smtClean="0"/>
              <a:t>	e.g.  </a:t>
            </a:r>
            <a:r>
              <a:rPr lang="en-US" altLang="en-US" b="1" smtClean="0"/>
              <a:t>cs delayed smoking, by(caffeine) </a:t>
            </a:r>
          </a:p>
          <a:p>
            <a:pPr lvl="1"/>
            <a:endParaRPr lang="en-US" altLang="en-US"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Rectangle 2"/>
          <p:cNvSpPr>
            <a:spLocks noGrp="1" noChangeArrowheads="1"/>
          </p:cNvSpPr>
          <p:nvPr>
            <p:ph type="title"/>
          </p:nvPr>
        </p:nvSpPr>
        <p:spPr/>
        <p:txBody>
          <a:bodyPr/>
          <a:lstStyle/>
          <a:p>
            <a:endParaRPr lang="en-US" altLang="en-US" smtClean="0"/>
          </a:p>
        </p:txBody>
      </p:sp>
      <p:sp>
        <p:nvSpPr>
          <p:cNvPr id="184322" name="Rectangle 4"/>
          <p:cNvSpPr>
            <a:spLocks noGrp="1" noChangeArrowheads="1"/>
          </p:cNvSpPr>
          <p:nvPr>
            <p:ph type="body" idx="1"/>
          </p:nvPr>
        </p:nvSpPr>
        <p:spPr>
          <a:xfrm>
            <a:off x="-304800" y="152400"/>
            <a:ext cx="7239000" cy="7239000"/>
          </a:xfrm>
        </p:spPr>
        <p:txBody>
          <a:bodyPr/>
          <a:lstStyle/>
          <a:p>
            <a:r>
              <a:rPr lang="en-US" altLang="en-US" sz="1200" b="1" smtClean="0">
                <a:latin typeface="Courier New" pitchFamily="49" charset="0"/>
              </a:rPr>
              <a:t>. cs delayed smoking</a:t>
            </a:r>
          </a:p>
          <a:p>
            <a:pPr lvl="3"/>
            <a:r>
              <a:rPr lang="en-US" altLang="en-US" sz="1200" b="1" smtClean="0">
                <a:latin typeface="Courier New" pitchFamily="49" charset="0"/>
              </a:rPr>
              <a:t>| smoking                |</a:t>
            </a:r>
          </a:p>
          <a:p>
            <a:r>
              <a:rPr lang="en-US" altLang="en-US" sz="1200" b="1" smtClean="0">
                <a:latin typeface="Courier New" pitchFamily="49" charset="0"/>
              </a:rPr>
              <a:t>                 |   Exposed   Unexposed  |     Total</a:t>
            </a:r>
          </a:p>
          <a:p>
            <a:r>
              <a:rPr lang="en-US" altLang="en-US" sz="1200" b="1" smtClean="0">
                <a:latin typeface="Courier New" pitchFamily="49" charset="0"/>
              </a:rPr>
              <a:t>-----------------+------------------------+----------</a:t>
            </a:r>
          </a:p>
          <a:p>
            <a:r>
              <a:rPr lang="en-US" altLang="en-US" sz="1200" b="1" smtClean="0">
                <a:latin typeface="Courier New" pitchFamily="49" charset="0"/>
              </a:rPr>
              <a:t>           Cases |        26          64  |        90</a:t>
            </a:r>
          </a:p>
          <a:p>
            <a:r>
              <a:rPr lang="en-US" altLang="en-US" sz="1200" b="1" smtClean="0">
                <a:latin typeface="Courier New" pitchFamily="49" charset="0"/>
              </a:rPr>
              <a:t>        Noncases |       133         601  |       734</a:t>
            </a:r>
          </a:p>
          <a:p>
            <a:r>
              <a:rPr lang="en-US" altLang="en-US" sz="1200" b="1" smtClean="0">
                <a:latin typeface="Courier New" pitchFamily="49" charset="0"/>
              </a:rPr>
              <a:t>-----------------+------------------------+----------</a:t>
            </a:r>
          </a:p>
          <a:p>
            <a:r>
              <a:rPr lang="en-US" altLang="en-US" sz="1200" b="1" smtClean="0">
                <a:latin typeface="Courier New" pitchFamily="49" charset="0"/>
              </a:rPr>
              <a:t>           Total |       159         665  |       824</a:t>
            </a:r>
          </a:p>
          <a:p>
            <a:r>
              <a:rPr lang="en-US" altLang="en-US" sz="1200" b="1" smtClean="0">
                <a:latin typeface="Courier New" pitchFamily="49" charset="0"/>
              </a:rPr>
              <a:t>                |                        |</a:t>
            </a:r>
          </a:p>
          <a:p>
            <a:r>
              <a:rPr lang="en-US" altLang="en-US" sz="1200" b="1" smtClean="0">
                <a:latin typeface="Courier New" pitchFamily="49" charset="0"/>
              </a:rPr>
              <a:t>            Risk |   .163522    .0962406  |  .1092233              </a:t>
            </a:r>
          </a:p>
          <a:p>
            <a:r>
              <a:rPr lang="en-US" altLang="en-US" sz="1200" b="1" smtClean="0">
                <a:latin typeface="Courier New" pitchFamily="49" charset="0"/>
              </a:rPr>
              <a:t>                 |      Point estimate    |  [95% Conf. Interval]</a:t>
            </a:r>
          </a:p>
          <a:p>
            <a:r>
              <a:rPr lang="en-US" altLang="en-US" sz="1200" b="1" smtClean="0">
                <a:latin typeface="Courier New" pitchFamily="49" charset="0"/>
              </a:rPr>
              <a:t>                 |------------------------+----------------------</a:t>
            </a:r>
          </a:p>
          <a:p>
            <a:r>
              <a:rPr lang="en-US" altLang="en-US" sz="1200" b="1" smtClean="0">
                <a:latin typeface="Courier New" pitchFamily="49" charset="0"/>
              </a:rPr>
              <a:t> Risk difference |         .0672814       |  .0055795    .1289833  </a:t>
            </a:r>
          </a:p>
          <a:p>
            <a:r>
              <a:rPr lang="en-US" altLang="en-US" sz="1200" b="1" smtClean="0">
                <a:latin typeface="Courier New" pitchFamily="49" charset="0"/>
              </a:rPr>
              <a:t>      Risk ratio |         1.699096       |  1.114485    2.590369  </a:t>
            </a:r>
          </a:p>
          <a:p>
            <a:pPr lvl="4"/>
            <a:r>
              <a:rPr lang="en-US" altLang="en-US" sz="1200" b="1" smtClean="0">
                <a:latin typeface="Courier New" pitchFamily="49" charset="0"/>
              </a:rPr>
              <a:t>+-----------------------------------------------</a:t>
            </a:r>
          </a:p>
          <a:p>
            <a:r>
              <a:rPr lang="en-US" altLang="en-US" sz="1200" b="1" smtClean="0">
                <a:latin typeface="Courier New" pitchFamily="49" charset="0"/>
              </a:rPr>
              <a:t>                             chi2(1) =     5.97  Pr&gt;chi2 = 0.0145</a:t>
            </a:r>
          </a:p>
          <a:p>
            <a:endParaRPr lang="en-US" altLang="en-US" sz="1200" b="1" smtClean="0">
              <a:latin typeface="Courier New" pitchFamily="49" charset="0"/>
            </a:endParaRPr>
          </a:p>
          <a:p>
            <a:r>
              <a:rPr lang="en-US" altLang="en-US" sz="1200" b="1" smtClean="0">
                <a:latin typeface="Courier New" pitchFamily="49" charset="0"/>
              </a:rPr>
              <a:t>. cs delayed smoking, by(caffeine)</a:t>
            </a:r>
          </a:p>
          <a:p>
            <a:r>
              <a:rPr lang="en-US" altLang="en-US" sz="1200" b="1" smtClean="0">
                <a:latin typeface="Courier New" pitchFamily="49" charset="0"/>
              </a:rPr>
              <a:t>        caffeine |       RR      [95% Conf. Interval]    M-H Weight</a:t>
            </a:r>
          </a:p>
          <a:p>
            <a:r>
              <a:rPr lang="en-US" altLang="en-US" sz="1200" b="1" smtClean="0">
                <a:latin typeface="Courier New" pitchFamily="49" charset="0"/>
              </a:rPr>
              <a:t>-----------------+-------------------------------------------------</a:t>
            </a:r>
          </a:p>
          <a:p>
            <a:r>
              <a:rPr lang="en-US" altLang="en-US" sz="1200" b="1" smtClean="0">
                <a:latin typeface="Courier New" pitchFamily="49" charset="0"/>
              </a:rPr>
              <a:t>     no caffeine |   2.414614      1.42165    4.10112      5.486943 </a:t>
            </a:r>
          </a:p>
          <a:p>
            <a:r>
              <a:rPr lang="en-US" altLang="en-US" sz="1200" b="1" smtClean="0">
                <a:latin typeface="Courier New" pitchFamily="49" charset="0"/>
              </a:rPr>
              <a:t>  heavy caffeine |     .70163     .3493615   1.409099      8.156069 </a:t>
            </a:r>
          </a:p>
          <a:p>
            <a:r>
              <a:rPr lang="en-US" altLang="en-US" sz="1200" b="1" smtClean="0">
                <a:latin typeface="Courier New" pitchFamily="49" charset="0"/>
              </a:rPr>
              <a:t>-----------------+-------------------------------------------------</a:t>
            </a:r>
          </a:p>
          <a:p>
            <a:r>
              <a:rPr lang="en-US" altLang="en-US" sz="1200" b="1" smtClean="0">
                <a:latin typeface="Courier New" pitchFamily="49" charset="0"/>
              </a:rPr>
              <a:t>           Crude |   1.699096     1.114485   2.590369               </a:t>
            </a:r>
          </a:p>
          <a:p>
            <a:r>
              <a:rPr lang="en-US" altLang="en-US" sz="1200" b="1" smtClean="0">
                <a:latin typeface="Courier New" pitchFamily="49" charset="0"/>
              </a:rPr>
              <a:t>    M-H combined |   1.390557     .9246598   2.091201</a:t>
            </a:r>
          </a:p>
          <a:p>
            <a:r>
              <a:rPr lang="en-US" altLang="en-US" sz="1200" b="1" smtClean="0">
                <a:latin typeface="Courier New" pitchFamily="49" charset="0"/>
              </a:rPr>
              <a:t>-----------------+-------------------------------------------------</a:t>
            </a:r>
          </a:p>
          <a:p>
            <a:r>
              <a:rPr lang="en-US" altLang="en-US" sz="1200" b="1" smtClean="0">
                <a:latin typeface="Courier New" pitchFamily="49" charset="0"/>
              </a:rPr>
              <a:t>Test of homogeneity (M-H)      chi2(1) =    7.866  Pr&gt;chi2 = 0.0050</a:t>
            </a:r>
          </a:p>
          <a:p>
            <a:endParaRPr lang="en-US" altLang="en-US" sz="1200" smtClean="0">
              <a:latin typeface="Courier New" pitchFamily="49" charset="0"/>
            </a:endParaRPr>
          </a:p>
          <a:p>
            <a:endParaRPr lang="en-US" altLang="en-US" sz="1200" smtClean="0">
              <a:latin typeface="Courier New" pitchFamily="49"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2"/>
          <p:cNvSpPr>
            <a:spLocks noGrp="1" noChangeArrowheads="1"/>
          </p:cNvSpPr>
          <p:nvPr>
            <p:ph type="title"/>
          </p:nvPr>
        </p:nvSpPr>
        <p:spPr/>
        <p:txBody>
          <a:bodyPr/>
          <a:lstStyle/>
          <a:p>
            <a:endParaRPr lang="en-US" altLang="en-US" smtClean="0"/>
          </a:p>
        </p:txBody>
      </p:sp>
      <p:sp>
        <p:nvSpPr>
          <p:cNvPr id="186370" name="Text Box 3"/>
          <p:cNvSpPr txBox="1">
            <a:spLocks noChangeArrowheads="1"/>
          </p:cNvSpPr>
          <p:nvPr/>
        </p:nvSpPr>
        <p:spPr bwMode="auto">
          <a:xfrm>
            <a:off x="304800" y="4114800"/>
            <a:ext cx="62484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What does the p value mean?</a:t>
            </a:r>
          </a:p>
        </p:txBody>
      </p:sp>
      <p:sp>
        <p:nvSpPr>
          <p:cNvPr id="186371" name="Rectangle 4"/>
          <p:cNvSpPr>
            <a:spLocks noGrp="1" noChangeArrowheads="1"/>
          </p:cNvSpPr>
          <p:nvPr>
            <p:ph type="body" idx="1"/>
          </p:nvPr>
        </p:nvSpPr>
        <p:spPr>
          <a:xfrm>
            <a:off x="-152400" y="609600"/>
            <a:ext cx="7239000" cy="7239000"/>
          </a:xfrm>
        </p:spPr>
        <p:txBody>
          <a:bodyPr/>
          <a:lstStyle/>
          <a:p>
            <a:r>
              <a:rPr lang="en-US" altLang="en-US" sz="1200" b="1" smtClean="0">
                <a:latin typeface="Courier New" pitchFamily="49" charset="0"/>
              </a:rPr>
              <a:t>. cs delayed smoking, by(caffeine)</a:t>
            </a:r>
          </a:p>
          <a:p>
            <a:r>
              <a:rPr lang="en-US" altLang="en-US" sz="1200" b="1" smtClean="0">
                <a:latin typeface="Courier New" pitchFamily="49" charset="0"/>
              </a:rPr>
              <a:t>        caffeine |       RR      [95% Conf. Interval]    M-H Weight</a:t>
            </a:r>
          </a:p>
          <a:p>
            <a:r>
              <a:rPr lang="en-US" altLang="en-US" sz="1200" b="1" smtClean="0">
                <a:latin typeface="Courier New" pitchFamily="49" charset="0"/>
              </a:rPr>
              <a:t>-----------------+-------------------------------------------------</a:t>
            </a:r>
          </a:p>
          <a:p>
            <a:r>
              <a:rPr lang="en-US" altLang="en-US" sz="1200" b="1" smtClean="0">
                <a:latin typeface="Courier New" pitchFamily="49" charset="0"/>
              </a:rPr>
              <a:t>     no caffeine |   2.414614      1.42165    4.10112      5.486943 </a:t>
            </a:r>
          </a:p>
          <a:p>
            <a:r>
              <a:rPr lang="en-US" altLang="en-US" sz="1200" b="1" smtClean="0">
                <a:latin typeface="Courier New" pitchFamily="49" charset="0"/>
              </a:rPr>
              <a:t>  heavy caffeine |     .70163     .3493615   1.409099      8.156069 </a:t>
            </a:r>
          </a:p>
          <a:p>
            <a:r>
              <a:rPr lang="en-US" altLang="en-US" sz="1200" b="1" smtClean="0">
                <a:latin typeface="Courier New" pitchFamily="49" charset="0"/>
              </a:rPr>
              <a:t>-----------------+-------------------------------------------------</a:t>
            </a:r>
          </a:p>
          <a:p>
            <a:r>
              <a:rPr lang="en-US" altLang="en-US" sz="1200" b="1" smtClean="0">
                <a:latin typeface="Courier New" pitchFamily="49" charset="0"/>
              </a:rPr>
              <a:t>           Crude |   1.699096     1.114485   2.590369               </a:t>
            </a:r>
          </a:p>
          <a:p>
            <a:r>
              <a:rPr lang="en-US" altLang="en-US" sz="1200" b="1" smtClean="0">
                <a:latin typeface="Courier New" pitchFamily="49" charset="0"/>
              </a:rPr>
              <a:t>    M-H combined |   1.390557     .9246598   2.091201</a:t>
            </a:r>
          </a:p>
          <a:p>
            <a:r>
              <a:rPr lang="en-US" altLang="en-US" sz="1200" b="1" smtClean="0">
                <a:latin typeface="Courier New" pitchFamily="49" charset="0"/>
              </a:rPr>
              <a:t>-----------------+-------------------------------------------------</a:t>
            </a:r>
          </a:p>
          <a:p>
            <a:r>
              <a:rPr lang="en-US" altLang="en-US" sz="1200" b="1" smtClean="0">
                <a:latin typeface="Courier New" pitchFamily="49" charset="0"/>
              </a:rPr>
              <a:t>Test of homogeneity (M-H)      chi2(1) =    7.866  Pr&gt;chi2 = 0.0050</a:t>
            </a:r>
          </a:p>
          <a:p>
            <a:endParaRPr lang="en-US" altLang="en-US" sz="1200" smtClean="0">
              <a:latin typeface="Courier New" pitchFamily="49" charset="0"/>
            </a:endParaRPr>
          </a:p>
          <a:p>
            <a:endParaRPr lang="en-US" altLang="en-US" sz="1200" smtClean="0">
              <a:latin typeface="Courier New" pitchFamily="49" charset="0"/>
            </a:endParaRPr>
          </a:p>
        </p:txBody>
      </p:sp>
      <p:sp>
        <p:nvSpPr>
          <p:cNvPr id="186372" name="Text Box 5"/>
          <p:cNvSpPr txBox="1">
            <a:spLocks noChangeArrowheads="1"/>
          </p:cNvSpPr>
          <p:nvPr/>
        </p:nvSpPr>
        <p:spPr bwMode="auto">
          <a:xfrm rot="-2695870">
            <a:off x="-304800" y="7359650"/>
            <a:ext cx="3028950" cy="641350"/>
          </a:xfrm>
          <a:prstGeom prst="rect">
            <a:avLst/>
          </a:prstGeom>
          <a:noFill/>
          <a:ln w="9525">
            <a:noFill/>
            <a:miter lim="800000"/>
            <a:headEnd/>
            <a:tailEnd/>
          </a:ln>
        </p:spPr>
        <p:txBody>
          <a:bodyPr>
            <a:spAutoFit/>
          </a:bodyPr>
          <a:lstStyle/>
          <a:p>
            <a:pPr algn="r" eaLnBrk="0" hangingPunct="0">
              <a:spcBef>
                <a:spcPct val="50000"/>
              </a:spcBef>
            </a:pPr>
            <a:r>
              <a:rPr lang="en-US" altLang="en-US" sz="1800"/>
              <a:t>There is a 0.5% chance that interaction is present - A</a:t>
            </a:r>
          </a:p>
        </p:txBody>
      </p:sp>
      <p:sp>
        <p:nvSpPr>
          <p:cNvPr id="186373" name="Text Box 10"/>
          <p:cNvSpPr txBox="1">
            <a:spLocks noChangeArrowheads="1"/>
          </p:cNvSpPr>
          <p:nvPr/>
        </p:nvSpPr>
        <p:spPr bwMode="auto">
          <a:xfrm rot="-2695870">
            <a:off x="1277938" y="7010400"/>
            <a:ext cx="3619500" cy="1739900"/>
          </a:xfrm>
          <a:prstGeom prst="rect">
            <a:avLst/>
          </a:prstGeom>
          <a:noFill/>
          <a:ln w="9525">
            <a:noFill/>
            <a:miter lim="800000"/>
            <a:headEnd/>
            <a:tailEnd/>
          </a:ln>
        </p:spPr>
        <p:txBody>
          <a:bodyPr>
            <a:spAutoFit/>
          </a:bodyPr>
          <a:lstStyle/>
          <a:p>
            <a:pPr algn="r" eaLnBrk="0" hangingPunct="0">
              <a:spcBef>
                <a:spcPct val="50000"/>
              </a:spcBef>
            </a:pPr>
            <a:r>
              <a:rPr lang="en-US" altLang="en-US" sz="1800"/>
              <a:t>If there truly is no interaction present, we would see differences between the strata of this magnitude (0.7 and 2.4) or greater, 0.5% of the time, by chance alone. - B</a:t>
            </a:r>
            <a:endParaRPr lang="en-US" altLang="en-US" sz="1800" b="1"/>
          </a:p>
        </p:txBody>
      </p:sp>
      <p:sp>
        <p:nvSpPr>
          <p:cNvPr id="186374" name="Text Box 7"/>
          <p:cNvSpPr txBox="1">
            <a:spLocks noChangeArrowheads="1"/>
          </p:cNvSpPr>
          <p:nvPr/>
        </p:nvSpPr>
        <p:spPr bwMode="auto">
          <a:xfrm rot="-2695870">
            <a:off x="3563938" y="7496175"/>
            <a:ext cx="3446462" cy="1190625"/>
          </a:xfrm>
          <a:prstGeom prst="rect">
            <a:avLst/>
          </a:prstGeom>
          <a:noFill/>
          <a:ln w="9525">
            <a:noFill/>
            <a:miter lim="800000"/>
            <a:headEnd/>
            <a:tailEnd/>
          </a:ln>
        </p:spPr>
        <p:txBody>
          <a:bodyPr>
            <a:spAutoFit/>
          </a:bodyPr>
          <a:lstStyle/>
          <a:p>
            <a:pPr algn="r" eaLnBrk="0" hangingPunct="0">
              <a:spcBef>
                <a:spcPct val="50000"/>
              </a:spcBef>
            </a:pPr>
            <a:r>
              <a:rPr lang="en-US" altLang="en-US" sz="1800"/>
              <a:t>There is 0.5% probability that the differences between strata (0.7 and 2.4) are caused by chance - C</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2"/>
          <p:cNvSpPr>
            <a:spLocks noGrp="1" noChangeArrowheads="1"/>
          </p:cNvSpPr>
          <p:nvPr>
            <p:ph type="title"/>
          </p:nvPr>
        </p:nvSpPr>
        <p:spPr/>
        <p:txBody>
          <a:bodyPr/>
          <a:lstStyle/>
          <a:p>
            <a:endParaRPr lang="en-US" altLang="en-US" smtClean="0"/>
          </a:p>
        </p:txBody>
      </p:sp>
      <p:sp>
        <p:nvSpPr>
          <p:cNvPr id="188418" name="Text Box 3"/>
          <p:cNvSpPr txBox="1">
            <a:spLocks noChangeArrowheads="1"/>
          </p:cNvSpPr>
          <p:nvPr/>
        </p:nvSpPr>
        <p:spPr bwMode="auto">
          <a:xfrm>
            <a:off x="304800" y="4114800"/>
            <a:ext cx="62484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What does the p value mean?</a:t>
            </a:r>
          </a:p>
        </p:txBody>
      </p:sp>
      <p:sp>
        <p:nvSpPr>
          <p:cNvPr id="188419" name="Rectangle 4"/>
          <p:cNvSpPr>
            <a:spLocks noGrp="1" noChangeArrowheads="1"/>
          </p:cNvSpPr>
          <p:nvPr>
            <p:ph type="body" idx="1"/>
          </p:nvPr>
        </p:nvSpPr>
        <p:spPr>
          <a:xfrm>
            <a:off x="-152400" y="609600"/>
            <a:ext cx="7239000" cy="7239000"/>
          </a:xfrm>
        </p:spPr>
        <p:txBody>
          <a:bodyPr/>
          <a:lstStyle/>
          <a:p>
            <a:r>
              <a:rPr lang="en-US" altLang="en-US" sz="1200" b="1" smtClean="0">
                <a:latin typeface="Courier New" pitchFamily="49" charset="0"/>
              </a:rPr>
              <a:t>. cs delayed smoking, by(caffeine)</a:t>
            </a:r>
          </a:p>
          <a:p>
            <a:r>
              <a:rPr lang="en-US" altLang="en-US" sz="1200" b="1" smtClean="0">
                <a:latin typeface="Courier New" pitchFamily="49" charset="0"/>
              </a:rPr>
              <a:t>        caffeine |       RR      [95% Conf. Interval]    M-H Weight</a:t>
            </a:r>
          </a:p>
          <a:p>
            <a:r>
              <a:rPr lang="en-US" altLang="en-US" sz="1200" b="1" smtClean="0">
                <a:latin typeface="Courier New" pitchFamily="49" charset="0"/>
              </a:rPr>
              <a:t>-----------------+-------------------------------------------------</a:t>
            </a:r>
          </a:p>
          <a:p>
            <a:r>
              <a:rPr lang="en-US" altLang="en-US" sz="1200" b="1" smtClean="0">
                <a:latin typeface="Courier New" pitchFamily="49" charset="0"/>
              </a:rPr>
              <a:t>     no caffeine |   2.414614      1.42165    4.10112      5.486943 </a:t>
            </a:r>
          </a:p>
          <a:p>
            <a:r>
              <a:rPr lang="en-US" altLang="en-US" sz="1200" b="1" smtClean="0">
                <a:latin typeface="Courier New" pitchFamily="49" charset="0"/>
              </a:rPr>
              <a:t>  heavy caffeine |     .70163     .3493615   1.409099      8.156069 </a:t>
            </a:r>
          </a:p>
          <a:p>
            <a:r>
              <a:rPr lang="en-US" altLang="en-US" sz="1200" b="1" smtClean="0">
                <a:latin typeface="Courier New" pitchFamily="49" charset="0"/>
              </a:rPr>
              <a:t>-----------------+-------------------------------------------------</a:t>
            </a:r>
          </a:p>
          <a:p>
            <a:r>
              <a:rPr lang="en-US" altLang="en-US" sz="1200" b="1" smtClean="0">
                <a:latin typeface="Courier New" pitchFamily="49" charset="0"/>
              </a:rPr>
              <a:t>           Crude |   1.699096     1.114485   2.590369               </a:t>
            </a:r>
          </a:p>
          <a:p>
            <a:r>
              <a:rPr lang="en-US" altLang="en-US" sz="1200" b="1" smtClean="0">
                <a:latin typeface="Courier New" pitchFamily="49" charset="0"/>
              </a:rPr>
              <a:t>    M-H combined |   1.390557     .9246598   2.091201</a:t>
            </a:r>
          </a:p>
          <a:p>
            <a:r>
              <a:rPr lang="en-US" altLang="en-US" sz="1200" b="1" smtClean="0">
                <a:latin typeface="Courier New" pitchFamily="49" charset="0"/>
              </a:rPr>
              <a:t>-----------------+-------------------------------------------------</a:t>
            </a:r>
          </a:p>
          <a:p>
            <a:r>
              <a:rPr lang="en-US" altLang="en-US" sz="1200" b="1" smtClean="0">
                <a:latin typeface="Courier New" pitchFamily="49" charset="0"/>
              </a:rPr>
              <a:t>Test of homogeneity (M-H)      chi2(1) =    7.866  Pr&gt;chi2 = 0.0050</a:t>
            </a:r>
          </a:p>
          <a:p>
            <a:endParaRPr lang="en-US" altLang="en-US" sz="1200" smtClean="0">
              <a:latin typeface="Courier New" pitchFamily="49" charset="0"/>
            </a:endParaRPr>
          </a:p>
          <a:p>
            <a:endParaRPr lang="en-US" altLang="en-US" sz="1200" smtClean="0">
              <a:latin typeface="Courier New" pitchFamily="49" charset="0"/>
            </a:endParaRPr>
          </a:p>
        </p:txBody>
      </p:sp>
      <p:sp>
        <p:nvSpPr>
          <p:cNvPr id="188420" name="Text Box 5"/>
          <p:cNvSpPr txBox="1">
            <a:spLocks noChangeArrowheads="1"/>
          </p:cNvSpPr>
          <p:nvPr/>
        </p:nvSpPr>
        <p:spPr bwMode="auto">
          <a:xfrm rot="-2695870">
            <a:off x="-146050" y="7224713"/>
            <a:ext cx="3028950" cy="641350"/>
          </a:xfrm>
          <a:prstGeom prst="rect">
            <a:avLst/>
          </a:prstGeom>
          <a:noFill/>
          <a:ln w="9525">
            <a:noFill/>
            <a:miter lim="800000"/>
            <a:headEnd/>
            <a:tailEnd/>
          </a:ln>
        </p:spPr>
        <p:txBody>
          <a:bodyPr>
            <a:spAutoFit/>
          </a:bodyPr>
          <a:lstStyle/>
          <a:p>
            <a:pPr algn="r" eaLnBrk="0" hangingPunct="0">
              <a:spcBef>
                <a:spcPct val="50000"/>
              </a:spcBef>
            </a:pPr>
            <a:r>
              <a:rPr lang="en-US" altLang="en-US" sz="1800"/>
              <a:t>There is a 0.5% chance that interaction is present - A</a:t>
            </a:r>
          </a:p>
        </p:txBody>
      </p:sp>
      <p:sp>
        <p:nvSpPr>
          <p:cNvPr id="188421" name="Text Box 10"/>
          <p:cNvSpPr txBox="1">
            <a:spLocks noChangeArrowheads="1"/>
          </p:cNvSpPr>
          <p:nvPr/>
        </p:nvSpPr>
        <p:spPr bwMode="auto">
          <a:xfrm rot="-2695870">
            <a:off x="1341438" y="6929438"/>
            <a:ext cx="3619500" cy="1474787"/>
          </a:xfrm>
          <a:prstGeom prst="rect">
            <a:avLst/>
          </a:prstGeom>
          <a:noFill/>
          <a:ln w="9525" algn="ctr">
            <a:solidFill>
              <a:srgbClr val="FF0000"/>
            </a:solidFill>
            <a:miter lim="800000"/>
            <a:headEnd/>
            <a:tailEnd/>
          </a:ln>
        </p:spPr>
        <p:txBody>
          <a:bodyPr>
            <a:spAutoFit/>
          </a:bodyPr>
          <a:lstStyle/>
          <a:p>
            <a:pPr algn="r" eaLnBrk="0" hangingPunct="0">
              <a:spcBef>
                <a:spcPct val="50000"/>
              </a:spcBef>
            </a:pPr>
            <a:r>
              <a:rPr lang="en-US" altLang="en-US" sz="1800"/>
              <a:t>If there truly is no interaction present, we would see differences between the strata of this magnitude (0.7 and 2.4) or greater, 0.5% of the time - B</a:t>
            </a:r>
            <a:endParaRPr lang="en-US" altLang="en-US" sz="1800" b="1"/>
          </a:p>
        </p:txBody>
      </p:sp>
      <p:sp>
        <p:nvSpPr>
          <p:cNvPr id="188422" name="Text Box 7"/>
          <p:cNvSpPr txBox="1">
            <a:spLocks noChangeArrowheads="1"/>
          </p:cNvSpPr>
          <p:nvPr/>
        </p:nvSpPr>
        <p:spPr bwMode="auto">
          <a:xfrm rot="-2695870">
            <a:off x="3563938" y="7291388"/>
            <a:ext cx="3446462" cy="1190625"/>
          </a:xfrm>
          <a:prstGeom prst="rect">
            <a:avLst/>
          </a:prstGeom>
          <a:noFill/>
          <a:ln w="9525">
            <a:noFill/>
            <a:miter lim="800000"/>
            <a:headEnd/>
            <a:tailEnd/>
          </a:ln>
        </p:spPr>
        <p:txBody>
          <a:bodyPr>
            <a:spAutoFit/>
          </a:bodyPr>
          <a:lstStyle/>
          <a:p>
            <a:pPr algn="r" eaLnBrk="0" hangingPunct="0">
              <a:spcBef>
                <a:spcPct val="50000"/>
              </a:spcBef>
            </a:pPr>
            <a:r>
              <a:rPr lang="en-US" altLang="en-US" sz="1800"/>
              <a:t>There is 0.5% probability that the differences between strata (0.7 and 2.4) are caused by chance - C</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Rectangle 2"/>
          <p:cNvSpPr>
            <a:spLocks noGrp="1" noChangeArrowheads="1"/>
          </p:cNvSpPr>
          <p:nvPr>
            <p:ph type="title"/>
          </p:nvPr>
        </p:nvSpPr>
        <p:spPr>
          <a:xfrm>
            <a:off x="609600" y="-381000"/>
            <a:ext cx="5830888" cy="1066800"/>
          </a:xfrm>
        </p:spPr>
        <p:txBody>
          <a:bodyPr/>
          <a:lstStyle/>
          <a:p>
            <a:r>
              <a:rPr lang="en-US" altLang="en-US" smtClean="0"/>
              <a:t>When to Report or Ignore Interaction?</a:t>
            </a:r>
          </a:p>
        </p:txBody>
      </p:sp>
      <p:sp>
        <p:nvSpPr>
          <p:cNvPr id="190466" name="Rectangle 3"/>
          <p:cNvSpPr>
            <a:spLocks noGrp="1" noChangeArrowheads="1"/>
          </p:cNvSpPr>
          <p:nvPr>
            <p:ph type="body" idx="1"/>
          </p:nvPr>
        </p:nvSpPr>
        <p:spPr>
          <a:xfrm>
            <a:off x="76200" y="762000"/>
            <a:ext cx="6629400" cy="6781800"/>
          </a:xfrm>
        </p:spPr>
        <p:txBody>
          <a:bodyPr/>
          <a:lstStyle/>
          <a:p>
            <a:r>
              <a:rPr lang="en-US" altLang="en-US" smtClean="0"/>
              <a:t>When to report or ignore interaction not always clear  </a:t>
            </a:r>
          </a:p>
          <a:p>
            <a:pPr lvl="1"/>
            <a:r>
              <a:rPr lang="en-US" altLang="en-US" smtClean="0"/>
              <a:t>A substantive, statistical, and practical decision</a:t>
            </a:r>
          </a:p>
          <a:p>
            <a:pPr lvl="1"/>
            <a:r>
              <a:rPr lang="en-US" altLang="en-US" u="sng" smtClean="0"/>
              <a:t>Substantive (i.e., clinical, biologic, behavioral)</a:t>
            </a:r>
            <a:r>
              <a:rPr lang="en-US" altLang="en-US" smtClean="0"/>
              <a:t>: </a:t>
            </a:r>
          </a:p>
          <a:p>
            <a:pPr lvl="2"/>
            <a:r>
              <a:rPr lang="en-US" altLang="en-US" smtClean="0"/>
              <a:t>Is the magnitude of stratum-specific differences substantively (clinically) important?</a:t>
            </a:r>
          </a:p>
          <a:p>
            <a:pPr lvl="2"/>
            <a:r>
              <a:rPr lang="en-US" altLang="en-US" smtClean="0"/>
              <a:t>Is there prior evidence for the heterogeneity?</a:t>
            </a:r>
          </a:p>
          <a:p>
            <a:pPr lvl="2"/>
            <a:endParaRPr lang="en-US" altLang="en-US" sz="400" smtClean="0"/>
          </a:p>
          <a:p>
            <a:pPr lvl="2"/>
            <a:endParaRPr lang="en-US" altLang="en-US" sz="400" smtClean="0"/>
          </a:p>
          <a:p>
            <a:pPr lvl="1"/>
            <a:r>
              <a:rPr lang="en-US" altLang="en-US" u="sng" smtClean="0"/>
              <a:t>Statistical</a:t>
            </a:r>
          </a:p>
          <a:p>
            <a:pPr lvl="2"/>
            <a:r>
              <a:rPr lang="en-US" altLang="en-US" smtClean="0"/>
              <a:t>Most studies were not planned to have sufficient power to examine interaction</a:t>
            </a:r>
          </a:p>
          <a:p>
            <a:pPr lvl="2"/>
            <a:r>
              <a:rPr lang="en-US" altLang="en-US" smtClean="0"/>
              <a:t>Only relatively large between-strata effect sizes or large sample size can achieve </a:t>
            </a:r>
            <a:r>
              <a:rPr lang="en-US" altLang="en-US" i="1" smtClean="0"/>
              <a:t>p</a:t>
            </a:r>
            <a:r>
              <a:rPr lang="en-US" altLang="en-US" smtClean="0"/>
              <a:t> &lt; 0.05 </a:t>
            </a:r>
          </a:p>
          <a:p>
            <a:pPr lvl="2"/>
            <a:r>
              <a:rPr lang="en-US" altLang="en-US" smtClean="0"/>
              <a:t>One approach is to report interaction for  </a:t>
            </a:r>
            <a:r>
              <a:rPr lang="en-US" altLang="en-US" i="1" smtClean="0"/>
              <a:t>p</a:t>
            </a:r>
            <a:r>
              <a:rPr lang="en-US" altLang="en-US" smtClean="0"/>
              <a:t> &lt; 0.10 if the magnitude of differences is clinically meaningful (“threshold to report”)</a:t>
            </a:r>
          </a:p>
          <a:p>
            <a:pPr lvl="2"/>
            <a:r>
              <a:rPr lang="en-US" altLang="en-US" smtClean="0"/>
              <a:t>However, meaning of p value is </a:t>
            </a:r>
            <a:r>
              <a:rPr lang="en-US" altLang="en-US" u="sng" smtClean="0"/>
              <a:t>not</a:t>
            </a:r>
            <a:r>
              <a:rPr lang="en-US" altLang="en-US" smtClean="0"/>
              <a:t> different than other contexts</a:t>
            </a:r>
          </a:p>
          <a:p>
            <a:pPr lvl="2"/>
            <a:endParaRPr lang="en-US" altLang="en-US" sz="600" smtClean="0"/>
          </a:p>
          <a:p>
            <a:pPr lvl="1"/>
            <a:r>
              <a:rPr lang="en-US" altLang="en-US" u="sng" smtClean="0"/>
              <a:t>Practical</a:t>
            </a:r>
            <a:r>
              <a:rPr lang="en-US" altLang="en-US" smtClean="0"/>
              <a:t>:  How complicated is the story?</a:t>
            </a:r>
          </a:p>
          <a:p>
            <a:pPr lvl="2"/>
            <a:r>
              <a:rPr lang="en-US" altLang="en-US" smtClean="0"/>
              <a:t>i.e., if it is not too complicated to report stratum-specific estimates, it is often more revealing to report potential interaction than to ignore it.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ChangeArrowheads="1"/>
          </p:cNvSpPr>
          <p:nvPr/>
        </p:nvSpPr>
        <p:spPr bwMode="auto">
          <a:xfrm>
            <a:off x="76200" y="685800"/>
            <a:ext cx="6172200" cy="18288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1225740" name="Rectangle 12"/>
          <p:cNvSpPr>
            <a:spLocks noChangeArrowheads="1"/>
          </p:cNvSpPr>
          <p:nvPr/>
        </p:nvSpPr>
        <p:spPr bwMode="auto">
          <a:xfrm>
            <a:off x="152400" y="7315200"/>
            <a:ext cx="6553200" cy="18288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Conventionally, one or both edges would just go away</a:t>
            </a:r>
          </a:p>
        </p:txBody>
      </p:sp>
      <p:sp>
        <p:nvSpPr>
          <p:cNvPr id="36867" name="Rectangle 14"/>
          <p:cNvSpPr>
            <a:spLocks noChangeArrowheads="1"/>
          </p:cNvSpPr>
          <p:nvPr/>
        </p:nvSpPr>
        <p:spPr bwMode="auto">
          <a:xfrm>
            <a:off x="76200" y="76200"/>
            <a:ext cx="6858000" cy="533400"/>
          </a:xfrm>
          <a:prstGeom prst="rect">
            <a:avLst/>
          </a:prstGeom>
          <a:noFill/>
          <a:ln w="9525">
            <a:noFill/>
            <a:miter lim="800000"/>
            <a:headEnd/>
            <a:tailEnd/>
          </a:ln>
        </p:spPr>
        <p:txBody>
          <a:bodyPr lIns="87312" tIns="42862" rIns="87312" bIns="42862" anchor="b"/>
          <a:lstStyle/>
          <a:p>
            <a:pPr algn="ctr" defTabSz="803275" eaLnBrk="0" hangingPunct="0"/>
            <a:r>
              <a:rPr lang="en-US" altLang="en-US" sz="2400" b="1">
                <a:solidFill>
                  <a:schemeClr val="tx2"/>
                </a:solidFill>
              </a:rPr>
              <a:t>Methods to Prevent or Reduce Confounding</a:t>
            </a:r>
            <a:endParaRPr lang="en-US" altLang="en-US" sz="2800" b="1">
              <a:solidFill>
                <a:schemeClr val="tx2"/>
              </a:solidFill>
            </a:endParaRPr>
          </a:p>
        </p:txBody>
      </p:sp>
      <p:sp>
        <p:nvSpPr>
          <p:cNvPr id="36868" name="Rectangle 15"/>
          <p:cNvSpPr>
            <a:spLocks noChangeArrowheads="1"/>
          </p:cNvSpPr>
          <p:nvPr/>
        </p:nvSpPr>
        <p:spPr bwMode="auto">
          <a:xfrm>
            <a:off x="304800" y="762000"/>
            <a:ext cx="6172200" cy="1295400"/>
          </a:xfrm>
          <a:prstGeom prst="rect">
            <a:avLst/>
          </a:prstGeom>
          <a:noFill/>
          <a:ln w="9525">
            <a:noFill/>
            <a:miter lim="800000"/>
            <a:headEnd/>
            <a:tailEnd/>
          </a:ln>
        </p:spPr>
        <p:txBody>
          <a:bodyPr lIns="87312" tIns="42862" rIns="87312" bIns="42862"/>
          <a:lstStyle/>
          <a:p>
            <a:pPr defTabSz="803275" eaLnBrk="0" hangingPunct="0">
              <a:spcBef>
                <a:spcPct val="20000"/>
              </a:spcBef>
              <a:spcAft>
                <a:spcPct val="50000"/>
              </a:spcAft>
              <a:buClr>
                <a:schemeClr val="accent2"/>
              </a:buClr>
              <a:buSzPct val="75000"/>
              <a:buFont typeface="Symbol" pitchFamily="18" charset="2"/>
              <a:buNone/>
            </a:pPr>
            <a:r>
              <a:rPr lang="en-US" altLang="en-US" sz="2400"/>
              <a:t>By closing at least one edge of the </a:t>
            </a:r>
            <a:r>
              <a:rPr lang="en-US" altLang="en-US" sz="2400" i="1"/>
              <a:t>exposure  –  confounder  – disease </a:t>
            </a:r>
            <a:r>
              <a:rPr lang="en-US" altLang="en-US" sz="2400"/>
              <a:t>backdoor path, confounding is precluded</a:t>
            </a:r>
            <a:endParaRPr lang="en-US" altLang="en-US" sz="2400" b="1"/>
          </a:p>
          <a:p>
            <a:pPr defTabSz="803275" eaLnBrk="0" hangingPunct="0">
              <a:spcBef>
                <a:spcPct val="20000"/>
              </a:spcBef>
              <a:spcAft>
                <a:spcPct val="50000"/>
              </a:spcAft>
              <a:buClr>
                <a:schemeClr val="accent2"/>
              </a:buClr>
              <a:buSzPct val="75000"/>
              <a:buFont typeface="Symbol" pitchFamily="18" charset="2"/>
              <a:buChar char="·"/>
            </a:pPr>
            <a:endParaRPr lang="en-US" altLang="en-US" sz="2400"/>
          </a:p>
        </p:txBody>
      </p:sp>
      <p:grpSp>
        <p:nvGrpSpPr>
          <p:cNvPr id="2" name="Group 25"/>
          <p:cNvGrpSpPr>
            <a:grpSpLocks/>
          </p:cNvGrpSpPr>
          <p:nvPr/>
        </p:nvGrpSpPr>
        <p:grpSpPr bwMode="auto">
          <a:xfrm rot="5008006">
            <a:off x="3070225" y="2819400"/>
            <a:ext cx="1143000" cy="1219200"/>
            <a:chOff x="2208" y="1776"/>
            <a:chExt cx="720" cy="768"/>
          </a:xfrm>
        </p:grpSpPr>
        <p:sp>
          <p:nvSpPr>
            <p:cNvPr id="36884" name="Line 16"/>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36885" name="Line 17"/>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grpSp>
        <p:nvGrpSpPr>
          <p:cNvPr id="3" name="Group 26"/>
          <p:cNvGrpSpPr>
            <a:grpSpLocks/>
          </p:cNvGrpSpPr>
          <p:nvPr/>
        </p:nvGrpSpPr>
        <p:grpSpPr bwMode="auto">
          <a:xfrm rot="5777856">
            <a:off x="1143000" y="3203575"/>
            <a:ext cx="1143000" cy="1219200"/>
            <a:chOff x="2208" y="1776"/>
            <a:chExt cx="720" cy="768"/>
          </a:xfrm>
        </p:grpSpPr>
        <p:sp>
          <p:nvSpPr>
            <p:cNvPr id="36882" name="Line 27"/>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36883" name="Line 28"/>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22" name="Text Box 2"/>
          <p:cNvSpPr txBox="1">
            <a:spLocks noChangeArrowheads="1"/>
          </p:cNvSpPr>
          <p:nvPr/>
        </p:nvSpPr>
        <p:spPr bwMode="auto">
          <a:xfrm flipH="1">
            <a:off x="533400" y="16764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23" name="Freeform 3"/>
          <p:cNvSpPr>
            <a:spLocks/>
          </p:cNvSpPr>
          <p:nvPr/>
        </p:nvSpPr>
        <p:spPr bwMode="auto">
          <a:xfrm rot="1245065" flipV="1">
            <a:off x="1430338" y="32797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4" name="Line 4"/>
          <p:cNvSpPr>
            <a:spLocks noChangeShapeType="1"/>
          </p:cNvSpPr>
          <p:nvPr/>
        </p:nvSpPr>
        <p:spPr bwMode="auto">
          <a:xfrm>
            <a:off x="2667000" y="45720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5" name="Freeform 5"/>
          <p:cNvSpPr>
            <a:spLocks/>
          </p:cNvSpPr>
          <p:nvPr/>
        </p:nvSpPr>
        <p:spPr bwMode="auto">
          <a:xfrm rot="2855394" flipV="1">
            <a:off x="812801" y="33512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6" name="Text Box 6"/>
          <p:cNvSpPr txBox="1">
            <a:spLocks noChangeArrowheads="1"/>
          </p:cNvSpPr>
          <p:nvPr/>
        </p:nvSpPr>
        <p:spPr bwMode="auto">
          <a:xfrm>
            <a:off x="3581400" y="46482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a:t>
            </a:r>
            <a:endParaRPr lang="en-US" sz="900" b="1" dirty="0">
              <a:solidFill>
                <a:srgbClr val="000000"/>
              </a:solidFill>
            </a:endParaRPr>
          </a:p>
        </p:txBody>
      </p:sp>
      <p:sp>
        <p:nvSpPr>
          <p:cNvPr id="27" name="Text Box 7"/>
          <p:cNvSpPr txBox="1">
            <a:spLocks noChangeArrowheads="1"/>
          </p:cNvSpPr>
          <p:nvPr/>
        </p:nvSpPr>
        <p:spPr bwMode="auto">
          <a:xfrm flipH="1">
            <a:off x="1752600" y="39147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8" name="Text Box 8"/>
          <p:cNvSpPr txBox="1">
            <a:spLocks noChangeArrowheads="1"/>
          </p:cNvSpPr>
          <p:nvPr/>
        </p:nvSpPr>
        <p:spPr bwMode="auto">
          <a:xfrm flipH="1">
            <a:off x="5257800" y="38862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nvGrpSpPr>
          <p:cNvPr id="4" name="Group 25"/>
          <p:cNvGrpSpPr>
            <a:grpSpLocks/>
          </p:cNvGrpSpPr>
          <p:nvPr/>
        </p:nvGrpSpPr>
        <p:grpSpPr bwMode="auto">
          <a:xfrm rot="5008006">
            <a:off x="631825" y="5513388"/>
            <a:ext cx="1143000" cy="1219200"/>
            <a:chOff x="2208" y="1776"/>
            <a:chExt cx="720" cy="768"/>
          </a:xfrm>
        </p:grpSpPr>
        <p:sp>
          <p:nvSpPr>
            <p:cNvPr id="36880" name="Line 16"/>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36881" name="Line 17"/>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32" name="Rectangle 12"/>
          <p:cNvSpPr>
            <a:spLocks noChangeArrowheads="1"/>
          </p:cNvSpPr>
          <p:nvPr/>
        </p:nvSpPr>
        <p:spPr bwMode="auto">
          <a:xfrm>
            <a:off x="1371600" y="6096000"/>
            <a:ext cx="5029200" cy="8382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pPr>
            <a:r>
              <a:rPr lang="en-US" altLang="en-US" sz="2000" dirty="0"/>
              <a:t>is not conventional depiction of </a:t>
            </a:r>
            <a:r>
              <a:rPr lang="en-US" altLang="en-US" sz="2000" dirty="0" smtClean="0"/>
              <a:t>path closure</a:t>
            </a:r>
            <a:r>
              <a:rPr lang="en-US" altLang="en-US" sz="2000" dirty="0"/>
              <a:t>, but we will use it in class for illustration/emphasis.  </a:t>
            </a:r>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par>
                                <p:cTn id="19" presetID="1"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xit" presetSubtype="10" fill="hold" nodeType="clickEffect">
                                  <p:stCondLst>
                                    <p:cond delay="0"/>
                                  </p:stCondLst>
                                  <p:childTnLst>
                                    <p:animEffect transition="out" filter="blinds(horizontal)">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par>
                                <p:cTn id="26" presetID="1" presetClass="exit" presetSubtype="0" fill="hold" nodeType="withEffect">
                                  <p:stCondLst>
                                    <p:cond delay="0"/>
                                  </p:stCondLst>
                                  <p:childTnLst>
                                    <p:set>
                                      <p:cBhvr>
                                        <p:cTn id="27" dur="1" fill="hold">
                                          <p:stCondLst>
                                            <p:cond delay="0"/>
                                          </p:stCondLst>
                                        </p:cTn>
                                        <p:tgtEl>
                                          <p:spTgt spid="3"/>
                                        </p:tgtEl>
                                        <p:attrNameLst>
                                          <p:attrName>style.visibility</p:attrName>
                                        </p:attrNameLst>
                                      </p:cBhvr>
                                      <p:to>
                                        <p:strVal val="hidden"/>
                                      </p:to>
                                    </p:set>
                                  </p:childTnLst>
                                </p:cTn>
                              </p:par>
                              <p:par>
                                <p:cTn id="28" presetID="1" presetClass="entr" presetSubtype="0" fill="hold" grpId="0" nodeType="withEffect">
                                  <p:stCondLst>
                                    <p:cond delay="0"/>
                                  </p:stCondLst>
                                  <p:childTnLst>
                                    <p:set>
                                      <p:cBhvr>
                                        <p:cTn id="29" dur="1" fill="hold">
                                          <p:stCondLst>
                                            <p:cond delay="0"/>
                                          </p:stCondLst>
                                        </p:cTn>
                                        <p:tgtEl>
                                          <p:spTgt spid="1225740"/>
                                        </p:tgtEl>
                                        <p:attrNameLst>
                                          <p:attrName>style.visibility</p:attrName>
                                        </p:attrNameLst>
                                      </p:cBhvr>
                                      <p:to>
                                        <p:strVal val="visible"/>
                                      </p:to>
                                    </p:set>
                                  </p:childTnLst>
                                </p:cTn>
                              </p:par>
                              <p:par>
                                <p:cTn id="30" presetID="2" presetClass="exit" presetSubtype="4" fill="hold" nodeType="withEffect">
                                  <p:stCondLst>
                                    <p:cond delay="0"/>
                                  </p:stCondLst>
                                  <p:childTnLst>
                                    <p:anim calcmode="lin" valueType="num">
                                      <p:cBhvr additive="base">
                                        <p:cTn id="31" dur="500"/>
                                        <p:tgtEl>
                                          <p:spTgt spid="23"/>
                                        </p:tgtEl>
                                        <p:attrNameLst>
                                          <p:attrName>ppt_x</p:attrName>
                                        </p:attrNameLst>
                                      </p:cBhvr>
                                      <p:tavLst>
                                        <p:tav tm="0">
                                          <p:val>
                                            <p:strVal val="ppt_x"/>
                                          </p:val>
                                        </p:tav>
                                        <p:tav tm="100000">
                                          <p:val>
                                            <p:strVal val="ppt_x"/>
                                          </p:val>
                                        </p:tav>
                                      </p:tavLst>
                                    </p:anim>
                                    <p:anim calcmode="lin" valueType="num">
                                      <p:cBhvr additive="base">
                                        <p:cTn id="32" dur="500"/>
                                        <p:tgtEl>
                                          <p:spTgt spid="23"/>
                                        </p:tgtEl>
                                        <p:attrNameLst>
                                          <p:attrName>ppt_y</p:attrName>
                                        </p:attrNameLst>
                                      </p:cBhvr>
                                      <p:tavLst>
                                        <p:tav tm="0">
                                          <p:val>
                                            <p:strVal val="ppt_y"/>
                                          </p:val>
                                        </p:tav>
                                        <p:tav tm="100000">
                                          <p:val>
                                            <p:strVal val="1+ppt_h/2"/>
                                          </p:val>
                                        </p:tav>
                                      </p:tavLst>
                                    </p:anim>
                                    <p:set>
                                      <p:cBhvr>
                                        <p:cTn id="33" dur="1" fill="hold">
                                          <p:stCondLst>
                                            <p:cond delay="499"/>
                                          </p:stCondLst>
                                        </p:cTn>
                                        <p:tgtEl>
                                          <p:spTgt spid="23"/>
                                        </p:tgtEl>
                                        <p:attrNameLst>
                                          <p:attrName>style.visibility</p:attrName>
                                        </p:attrNameLst>
                                      </p:cBhvr>
                                      <p:to>
                                        <p:strVal val="hidden"/>
                                      </p:to>
                                    </p:set>
                                  </p:childTnLst>
                                </p:cTn>
                              </p:par>
                              <p:par>
                                <p:cTn id="34" presetID="2" presetClass="exit" presetSubtype="4" fill="hold" nodeType="withEffect">
                                  <p:stCondLst>
                                    <p:cond delay="0"/>
                                  </p:stCondLst>
                                  <p:childTnLst>
                                    <p:anim calcmode="lin" valueType="num">
                                      <p:cBhvr additive="base">
                                        <p:cTn id="35" dur="500"/>
                                        <p:tgtEl>
                                          <p:spTgt spid="25"/>
                                        </p:tgtEl>
                                        <p:attrNameLst>
                                          <p:attrName>ppt_x</p:attrName>
                                        </p:attrNameLst>
                                      </p:cBhvr>
                                      <p:tavLst>
                                        <p:tav tm="0">
                                          <p:val>
                                            <p:strVal val="ppt_x"/>
                                          </p:val>
                                        </p:tav>
                                        <p:tav tm="100000">
                                          <p:val>
                                            <p:strVal val="ppt_x"/>
                                          </p:val>
                                        </p:tav>
                                      </p:tavLst>
                                    </p:anim>
                                    <p:anim calcmode="lin" valueType="num">
                                      <p:cBhvr additive="base">
                                        <p:cTn id="36" dur="500"/>
                                        <p:tgtEl>
                                          <p:spTgt spid="25"/>
                                        </p:tgtEl>
                                        <p:attrNameLst>
                                          <p:attrName>ppt_y</p:attrName>
                                        </p:attrNameLst>
                                      </p:cBhvr>
                                      <p:tavLst>
                                        <p:tav tm="0">
                                          <p:val>
                                            <p:strVal val="ppt_y"/>
                                          </p:val>
                                        </p:tav>
                                        <p:tav tm="100000">
                                          <p:val>
                                            <p:strVal val="1+ppt_h/2"/>
                                          </p:val>
                                        </p:tav>
                                      </p:tavLst>
                                    </p:anim>
                                    <p:set>
                                      <p:cBhvr>
                                        <p:cTn id="37"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5740" grpId="0"/>
      <p:bldP spid="32"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61" name="Rectangle 2"/>
          <p:cNvSpPr>
            <a:spLocks noGrp="1" noChangeArrowheads="1"/>
          </p:cNvSpPr>
          <p:nvPr>
            <p:ph type="title"/>
          </p:nvPr>
        </p:nvSpPr>
        <p:spPr>
          <a:xfrm>
            <a:off x="457200" y="363538"/>
            <a:ext cx="5830888" cy="608012"/>
          </a:xfrm>
        </p:spPr>
        <p:txBody>
          <a:bodyPr/>
          <a:lstStyle/>
          <a:p>
            <a:r>
              <a:rPr lang="en-US" altLang="en-US" sz="2000" smtClean="0"/>
              <a:t>Report vs Ignore Effect-Measure Modification?</a:t>
            </a:r>
            <a:br>
              <a:rPr lang="en-US" altLang="en-US" sz="2000" smtClean="0"/>
            </a:br>
            <a:r>
              <a:rPr lang="en-US" altLang="en-US" sz="2000" smtClean="0"/>
              <a:t>Some Guidelines</a:t>
            </a:r>
          </a:p>
        </p:txBody>
      </p:sp>
      <p:graphicFrame>
        <p:nvGraphicFramePr>
          <p:cNvPr id="21560" name="Object 56"/>
          <p:cNvGraphicFramePr>
            <a:graphicFrameLocks noGrp="1" noChangeAspect="1"/>
          </p:cNvGraphicFramePr>
          <p:nvPr>
            <p:ph type="tbl" idx="1"/>
            <p:extLst>
              <p:ext uri="{D42A27DB-BD31-4B8C-83A1-F6EECF244321}">
                <p14:modId xmlns:p14="http://schemas.microsoft.com/office/powerpoint/2010/main" val="1492627494"/>
              </p:ext>
            </p:extLst>
          </p:nvPr>
        </p:nvGraphicFramePr>
        <p:xfrm>
          <a:off x="698500" y="1028700"/>
          <a:ext cx="5218113" cy="6896100"/>
        </p:xfrm>
        <a:graphic>
          <a:graphicData uri="http://schemas.openxmlformats.org/presentationml/2006/ole">
            <mc:AlternateContent xmlns:mc="http://schemas.openxmlformats.org/markup-compatibility/2006">
              <mc:Choice xmlns:v="urn:schemas-microsoft-com:vml" Requires="v">
                <p:oleObj spid="_x0000_s21593" name="Document" r:id="rId4" imgW="6145489" imgH="8121042" progId="Word.Document.8">
                  <p:embed/>
                </p:oleObj>
              </mc:Choice>
              <mc:Fallback>
                <p:oleObj name="Document" r:id="rId4" imgW="6145489" imgH="8121042" progId="Word.Document.8">
                  <p:embed/>
                  <p:pic>
                    <p:nvPicPr>
                      <p:cNvPr id="0" name="Picture 5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8500" y="1028700"/>
                        <a:ext cx="5218113" cy="689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62" name="Text Box 4"/>
          <p:cNvSpPr txBox="1">
            <a:spLocks noChangeArrowheads="1"/>
          </p:cNvSpPr>
          <p:nvPr/>
        </p:nvSpPr>
        <p:spPr bwMode="auto">
          <a:xfrm>
            <a:off x="4495800" y="6530975"/>
            <a:ext cx="30480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Will you report or ignore ignore interaction?</a:t>
            </a:r>
            <a:endParaRPr lang="en-US" altLang="en-US" b="1">
              <a:solidFill>
                <a:srgbClr val="000000"/>
              </a:solidFill>
            </a:endParaRPr>
          </a:p>
        </p:txBody>
      </p:sp>
      <p:sp>
        <p:nvSpPr>
          <p:cNvPr id="1264645" name="Text Box 5"/>
          <p:cNvSpPr txBox="1">
            <a:spLocks noChangeArrowheads="1"/>
          </p:cNvSpPr>
          <p:nvPr/>
        </p:nvSpPr>
        <p:spPr bwMode="auto">
          <a:xfrm>
            <a:off x="5029200" y="26606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46" name="Text Box 6"/>
          <p:cNvSpPr txBox="1">
            <a:spLocks noChangeArrowheads="1"/>
          </p:cNvSpPr>
          <p:nvPr/>
        </p:nvSpPr>
        <p:spPr bwMode="auto">
          <a:xfrm>
            <a:off x="5029200" y="304800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47" name="Text Box 7"/>
          <p:cNvSpPr txBox="1">
            <a:spLocks noChangeArrowheads="1"/>
          </p:cNvSpPr>
          <p:nvPr/>
        </p:nvSpPr>
        <p:spPr bwMode="auto">
          <a:xfrm>
            <a:off x="5029200" y="342900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48" name="Text Box 8"/>
          <p:cNvSpPr txBox="1">
            <a:spLocks noChangeArrowheads="1"/>
          </p:cNvSpPr>
          <p:nvPr/>
        </p:nvSpPr>
        <p:spPr bwMode="auto">
          <a:xfrm>
            <a:off x="5029200" y="3810000"/>
            <a:ext cx="914400" cy="34290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sz="1600" b="1">
              <a:solidFill>
                <a:srgbClr val="000000"/>
              </a:solidFill>
            </a:endParaRPr>
          </a:p>
        </p:txBody>
      </p:sp>
      <p:sp>
        <p:nvSpPr>
          <p:cNvPr id="1264649" name="Text Box 9"/>
          <p:cNvSpPr txBox="1">
            <a:spLocks noChangeArrowheads="1"/>
          </p:cNvSpPr>
          <p:nvPr/>
        </p:nvSpPr>
        <p:spPr bwMode="auto">
          <a:xfrm>
            <a:off x="4953000" y="434340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50" name="Text Box 10"/>
          <p:cNvSpPr txBox="1">
            <a:spLocks noChangeArrowheads="1"/>
          </p:cNvSpPr>
          <p:nvPr/>
        </p:nvSpPr>
        <p:spPr bwMode="auto">
          <a:xfrm>
            <a:off x="5029200" y="48704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51" name="Text Box 11"/>
          <p:cNvSpPr txBox="1">
            <a:spLocks noChangeArrowheads="1"/>
          </p:cNvSpPr>
          <p:nvPr/>
        </p:nvSpPr>
        <p:spPr bwMode="auto">
          <a:xfrm>
            <a:off x="5029200" y="52514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52" name="Text Box 12"/>
          <p:cNvSpPr txBox="1">
            <a:spLocks noChangeArrowheads="1"/>
          </p:cNvSpPr>
          <p:nvPr/>
        </p:nvSpPr>
        <p:spPr bwMode="auto">
          <a:xfrm>
            <a:off x="5029200" y="556260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53" name="Text Box 13"/>
          <p:cNvSpPr txBox="1">
            <a:spLocks noChangeArrowheads="1"/>
          </p:cNvSpPr>
          <p:nvPr/>
        </p:nvSpPr>
        <p:spPr bwMode="auto">
          <a:xfrm>
            <a:off x="4953000" y="60134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grpId="0" nodeType="clickEffect">
                                  <p:stCondLst>
                                    <p:cond delay="0"/>
                                  </p:stCondLst>
                                  <p:childTnLst>
                                    <p:anim calcmode="lin" valueType="num">
                                      <p:cBhvr additive="base">
                                        <p:cTn id="6" dur="500"/>
                                        <p:tgtEl>
                                          <p:spTgt spid="1264645"/>
                                        </p:tgtEl>
                                        <p:attrNameLst>
                                          <p:attrName>ppt_x</p:attrName>
                                        </p:attrNameLst>
                                      </p:cBhvr>
                                      <p:tavLst>
                                        <p:tav tm="0">
                                          <p:val>
                                            <p:strVal val="ppt_x"/>
                                          </p:val>
                                        </p:tav>
                                        <p:tav tm="100000">
                                          <p:val>
                                            <p:strVal val="ppt_x"/>
                                          </p:val>
                                        </p:tav>
                                      </p:tavLst>
                                    </p:anim>
                                    <p:anim calcmode="lin" valueType="num">
                                      <p:cBhvr additive="base">
                                        <p:cTn id="7" dur="500"/>
                                        <p:tgtEl>
                                          <p:spTgt spid="1264645"/>
                                        </p:tgtEl>
                                        <p:attrNameLst>
                                          <p:attrName>ppt_y</p:attrName>
                                        </p:attrNameLst>
                                      </p:cBhvr>
                                      <p:tavLst>
                                        <p:tav tm="0">
                                          <p:val>
                                            <p:strVal val="ppt_y"/>
                                          </p:val>
                                        </p:tav>
                                        <p:tav tm="100000">
                                          <p:val>
                                            <p:strVal val="1+ppt_h/2"/>
                                          </p:val>
                                        </p:tav>
                                      </p:tavLst>
                                    </p:anim>
                                    <p:set>
                                      <p:cBhvr>
                                        <p:cTn id="8" dur="1" fill="hold">
                                          <p:stCondLst>
                                            <p:cond delay="499"/>
                                          </p:stCondLst>
                                        </p:cTn>
                                        <p:tgtEl>
                                          <p:spTgt spid="1264645"/>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grpId="0" nodeType="clickEffect">
                                  <p:stCondLst>
                                    <p:cond delay="0"/>
                                  </p:stCondLst>
                                  <p:childTnLst>
                                    <p:anim calcmode="lin" valueType="num">
                                      <p:cBhvr additive="base">
                                        <p:cTn id="12" dur="500"/>
                                        <p:tgtEl>
                                          <p:spTgt spid="1264646"/>
                                        </p:tgtEl>
                                        <p:attrNameLst>
                                          <p:attrName>ppt_x</p:attrName>
                                        </p:attrNameLst>
                                      </p:cBhvr>
                                      <p:tavLst>
                                        <p:tav tm="0">
                                          <p:val>
                                            <p:strVal val="ppt_x"/>
                                          </p:val>
                                        </p:tav>
                                        <p:tav tm="100000">
                                          <p:val>
                                            <p:strVal val="ppt_x"/>
                                          </p:val>
                                        </p:tav>
                                      </p:tavLst>
                                    </p:anim>
                                    <p:anim calcmode="lin" valueType="num">
                                      <p:cBhvr additive="base">
                                        <p:cTn id="13" dur="500"/>
                                        <p:tgtEl>
                                          <p:spTgt spid="1264646"/>
                                        </p:tgtEl>
                                        <p:attrNameLst>
                                          <p:attrName>ppt_y</p:attrName>
                                        </p:attrNameLst>
                                      </p:cBhvr>
                                      <p:tavLst>
                                        <p:tav tm="0">
                                          <p:val>
                                            <p:strVal val="ppt_y"/>
                                          </p:val>
                                        </p:tav>
                                        <p:tav tm="100000">
                                          <p:val>
                                            <p:strVal val="1+ppt_h/2"/>
                                          </p:val>
                                        </p:tav>
                                      </p:tavLst>
                                    </p:anim>
                                    <p:set>
                                      <p:cBhvr>
                                        <p:cTn id="14" dur="1" fill="hold">
                                          <p:stCondLst>
                                            <p:cond delay="499"/>
                                          </p:stCondLst>
                                        </p:cTn>
                                        <p:tgtEl>
                                          <p:spTgt spid="1264646"/>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0" nodeType="clickEffect">
                                  <p:stCondLst>
                                    <p:cond delay="0"/>
                                  </p:stCondLst>
                                  <p:childTnLst>
                                    <p:anim calcmode="lin" valueType="num">
                                      <p:cBhvr additive="base">
                                        <p:cTn id="18" dur="500"/>
                                        <p:tgtEl>
                                          <p:spTgt spid="1264647"/>
                                        </p:tgtEl>
                                        <p:attrNameLst>
                                          <p:attrName>ppt_x</p:attrName>
                                        </p:attrNameLst>
                                      </p:cBhvr>
                                      <p:tavLst>
                                        <p:tav tm="0">
                                          <p:val>
                                            <p:strVal val="ppt_x"/>
                                          </p:val>
                                        </p:tav>
                                        <p:tav tm="100000">
                                          <p:val>
                                            <p:strVal val="ppt_x"/>
                                          </p:val>
                                        </p:tav>
                                      </p:tavLst>
                                    </p:anim>
                                    <p:anim calcmode="lin" valueType="num">
                                      <p:cBhvr additive="base">
                                        <p:cTn id="19" dur="500"/>
                                        <p:tgtEl>
                                          <p:spTgt spid="1264647"/>
                                        </p:tgtEl>
                                        <p:attrNameLst>
                                          <p:attrName>ppt_y</p:attrName>
                                        </p:attrNameLst>
                                      </p:cBhvr>
                                      <p:tavLst>
                                        <p:tav tm="0">
                                          <p:val>
                                            <p:strVal val="ppt_y"/>
                                          </p:val>
                                        </p:tav>
                                        <p:tav tm="100000">
                                          <p:val>
                                            <p:strVal val="1+ppt_h/2"/>
                                          </p:val>
                                        </p:tav>
                                      </p:tavLst>
                                    </p:anim>
                                    <p:set>
                                      <p:cBhvr>
                                        <p:cTn id="20" dur="1" fill="hold">
                                          <p:stCondLst>
                                            <p:cond delay="499"/>
                                          </p:stCondLst>
                                        </p:cTn>
                                        <p:tgtEl>
                                          <p:spTgt spid="1264647"/>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4" fill="hold" grpId="0" nodeType="clickEffect">
                                  <p:stCondLst>
                                    <p:cond delay="0"/>
                                  </p:stCondLst>
                                  <p:childTnLst>
                                    <p:anim calcmode="lin" valueType="num">
                                      <p:cBhvr additive="base">
                                        <p:cTn id="24" dur="500"/>
                                        <p:tgtEl>
                                          <p:spTgt spid="1264648"/>
                                        </p:tgtEl>
                                        <p:attrNameLst>
                                          <p:attrName>ppt_x</p:attrName>
                                        </p:attrNameLst>
                                      </p:cBhvr>
                                      <p:tavLst>
                                        <p:tav tm="0">
                                          <p:val>
                                            <p:strVal val="ppt_x"/>
                                          </p:val>
                                        </p:tav>
                                        <p:tav tm="100000">
                                          <p:val>
                                            <p:strVal val="ppt_x"/>
                                          </p:val>
                                        </p:tav>
                                      </p:tavLst>
                                    </p:anim>
                                    <p:anim calcmode="lin" valueType="num">
                                      <p:cBhvr additive="base">
                                        <p:cTn id="25" dur="500"/>
                                        <p:tgtEl>
                                          <p:spTgt spid="1264648"/>
                                        </p:tgtEl>
                                        <p:attrNameLst>
                                          <p:attrName>ppt_y</p:attrName>
                                        </p:attrNameLst>
                                      </p:cBhvr>
                                      <p:tavLst>
                                        <p:tav tm="0">
                                          <p:val>
                                            <p:strVal val="ppt_y"/>
                                          </p:val>
                                        </p:tav>
                                        <p:tav tm="100000">
                                          <p:val>
                                            <p:strVal val="1+ppt_h/2"/>
                                          </p:val>
                                        </p:tav>
                                      </p:tavLst>
                                    </p:anim>
                                    <p:set>
                                      <p:cBhvr>
                                        <p:cTn id="26" dur="1" fill="hold">
                                          <p:stCondLst>
                                            <p:cond delay="499"/>
                                          </p:stCondLst>
                                        </p:cTn>
                                        <p:tgtEl>
                                          <p:spTgt spid="1264648"/>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grpId="0" nodeType="clickEffect">
                                  <p:stCondLst>
                                    <p:cond delay="0"/>
                                  </p:stCondLst>
                                  <p:childTnLst>
                                    <p:anim calcmode="lin" valueType="num">
                                      <p:cBhvr additive="base">
                                        <p:cTn id="30" dur="500"/>
                                        <p:tgtEl>
                                          <p:spTgt spid="1264649"/>
                                        </p:tgtEl>
                                        <p:attrNameLst>
                                          <p:attrName>ppt_x</p:attrName>
                                        </p:attrNameLst>
                                      </p:cBhvr>
                                      <p:tavLst>
                                        <p:tav tm="0">
                                          <p:val>
                                            <p:strVal val="ppt_x"/>
                                          </p:val>
                                        </p:tav>
                                        <p:tav tm="100000">
                                          <p:val>
                                            <p:strVal val="ppt_x"/>
                                          </p:val>
                                        </p:tav>
                                      </p:tavLst>
                                    </p:anim>
                                    <p:anim calcmode="lin" valueType="num">
                                      <p:cBhvr additive="base">
                                        <p:cTn id="31" dur="500"/>
                                        <p:tgtEl>
                                          <p:spTgt spid="1264649"/>
                                        </p:tgtEl>
                                        <p:attrNameLst>
                                          <p:attrName>ppt_y</p:attrName>
                                        </p:attrNameLst>
                                      </p:cBhvr>
                                      <p:tavLst>
                                        <p:tav tm="0">
                                          <p:val>
                                            <p:strVal val="ppt_y"/>
                                          </p:val>
                                        </p:tav>
                                        <p:tav tm="100000">
                                          <p:val>
                                            <p:strVal val="1+ppt_h/2"/>
                                          </p:val>
                                        </p:tav>
                                      </p:tavLst>
                                    </p:anim>
                                    <p:set>
                                      <p:cBhvr>
                                        <p:cTn id="32" dur="1" fill="hold">
                                          <p:stCondLst>
                                            <p:cond delay="499"/>
                                          </p:stCondLst>
                                        </p:cTn>
                                        <p:tgtEl>
                                          <p:spTgt spid="1264649"/>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xit" presetSubtype="4" fill="hold" grpId="0" nodeType="clickEffect">
                                  <p:stCondLst>
                                    <p:cond delay="0"/>
                                  </p:stCondLst>
                                  <p:childTnLst>
                                    <p:anim calcmode="lin" valueType="num">
                                      <p:cBhvr additive="base">
                                        <p:cTn id="36" dur="500"/>
                                        <p:tgtEl>
                                          <p:spTgt spid="1264650"/>
                                        </p:tgtEl>
                                        <p:attrNameLst>
                                          <p:attrName>ppt_x</p:attrName>
                                        </p:attrNameLst>
                                      </p:cBhvr>
                                      <p:tavLst>
                                        <p:tav tm="0">
                                          <p:val>
                                            <p:strVal val="ppt_x"/>
                                          </p:val>
                                        </p:tav>
                                        <p:tav tm="100000">
                                          <p:val>
                                            <p:strVal val="ppt_x"/>
                                          </p:val>
                                        </p:tav>
                                      </p:tavLst>
                                    </p:anim>
                                    <p:anim calcmode="lin" valueType="num">
                                      <p:cBhvr additive="base">
                                        <p:cTn id="37" dur="500"/>
                                        <p:tgtEl>
                                          <p:spTgt spid="1264650"/>
                                        </p:tgtEl>
                                        <p:attrNameLst>
                                          <p:attrName>ppt_y</p:attrName>
                                        </p:attrNameLst>
                                      </p:cBhvr>
                                      <p:tavLst>
                                        <p:tav tm="0">
                                          <p:val>
                                            <p:strVal val="ppt_y"/>
                                          </p:val>
                                        </p:tav>
                                        <p:tav tm="100000">
                                          <p:val>
                                            <p:strVal val="1+ppt_h/2"/>
                                          </p:val>
                                        </p:tav>
                                      </p:tavLst>
                                    </p:anim>
                                    <p:set>
                                      <p:cBhvr>
                                        <p:cTn id="38" dur="1" fill="hold">
                                          <p:stCondLst>
                                            <p:cond delay="499"/>
                                          </p:stCondLst>
                                        </p:cTn>
                                        <p:tgtEl>
                                          <p:spTgt spid="1264650"/>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xit" presetSubtype="4" fill="hold" grpId="0" nodeType="clickEffect">
                                  <p:stCondLst>
                                    <p:cond delay="0"/>
                                  </p:stCondLst>
                                  <p:childTnLst>
                                    <p:anim calcmode="lin" valueType="num">
                                      <p:cBhvr additive="base">
                                        <p:cTn id="42" dur="500"/>
                                        <p:tgtEl>
                                          <p:spTgt spid="1264651"/>
                                        </p:tgtEl>
                                        <p:attrNameLst>
                                          <p:attrName>ppt_x</p:attrName>
                                        </p:attrNameLst>
                                      </p:cBhvr>
                                      <p:tavLst>
                                        <p:tav tm="0">
                                          <p:val>
                                            <p:strVal val="ppt_x"/>
                                          </p:val>
                                        </p:tav>
                                        <p:tav tm="100000">
                                          <p:val>
                                            <p:strVal val="ppt_x"/>
                                          </p:val>
                                        </p:tav>
                                      </p:tavLst>
                                    </p:anim>
                                    <p:anim calcmode="lin" valueType="num">
                                      <p:cBhvr additive="base">
                                        <p:cTn id="43" dur="500"/>
                                        <p:tgtEl>
                                          <p:spTgt spid="1264651"/>
                                        </p:tgtEl>
                                        <p:attrNameLst>
                                          <p:attrName>ppt_y</p:attrName>
                                        </p:attrNameLst>
                                      </p:cBhvr>
                                      <p:tavLst>
                                        <p:tav tm="0">
                                          <p:val>
                                            <p:strVal val="ppt_y"/>
                                          </p:val>
                                        </p:tav>
                                        <p:tav tm="100000">
                                          <p:val>
                                            <p:strVal val="1+ppt_h/2"/>
                                          </p:val>
                                        </p:tav>
                                      </p:tavLst>
                                    </p:anim>
                                    <p:set>
                                      <p:cBhvr>
                                        <p:cTn id="44" dur="1" fill="hold">
                                          <p:stCondLst>
                                            <p:cond delay="499"/>
                                          </p:stCondLst>
                                        </p:cTn>
                                        <p:tgtEl>
                                          <p:spTgt spid="1264651"/>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xit" presetSubtype="4" fill="hold" grpId="0" nodeType="clickEffect">
                                  <p:stCondLst>
                                    <p:cond delay="0"/>
                                  </p:stCondLst>
                                  <p:childTnLst>
                                    <p:anim calcmode="lin" valueType="num">
                                      <p:cBhvr additive="base">
                                        <p:cTn id="48" dur="500"/>
                                        <p:tgtEl>
                                          <p:spTgt spid="1264652"/>
                                        </p:tgtEl>
                                        <p:attrNameLst>
                                          <p:attrName>ppt_x</p:attrName>
                                        </p:attrNameLst>
                                      </p:cBhvr>
                                      <p:tavLst>
                                        <p:tav tm="0">
                                          <p:val>
                                            <p:strVal val="ppt_x"/>
                                          </p:val>
                                        </p:tav>
                                        <p:tav tm="100000">
                                          <p:val>
                                            <p:strVal val="ppt_x"/>
                                          </p:val>
                                        </p:tav>
                                      </p:tavLst>
                                    </p:anim>
                                    <p:anim calcmode="lin" valueType="num">
                                      <p:cBhvr additive="base">
                                        <p:cTn id="49" dur="500"/>
                                        <p:tgtEl>
                                          <p:spTgt spid="1264652"/>
                                        </p:tgtEl>
                                        <p:attrNameLst>
                                          <p:attrName>ppt_y</p:attrName>
                                        </p:attrNameLst>
                                      </p:cBhvr>
                                      <p:tavLst>
                                        <p:tav tm="0">
                                          <p:val>
                                            <p:strVal val="ppt_y"/>
                                          </p:val>
                                        </p:tav>
                                        <p:tav tm="100000">
                                          <p:val>
                                            <p:strVal val="1+ppt_h/2"/>
                                          </p:val>
                                        </p:tav>
                                      </p:tavLst>
                                    </p:anim>
                                    <p:set>
                                      <p:cBhvr>
                                        <p:cTn id="50" dur="1" fill="hold">
                                          <p:stCondLst>
                                            <p:cond delay="499"/>
                                          </p:stCondLst>
                                        </p:cTn>
                                        <p:tgtEl>
                                          <p:spTgt spid="1264652"/>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xit" presetSubtype="4" fill="hold" grpId="0" nodeType="clickEffect">
                                  <p:stCondLst>
                                    <p:cond delay="0"/>
                                  </p:stCondLst>
                                  <p:childTnLst>
                                    <p:anim calcmode="lin" valueType="num">
                                      <p:cBhvr additive="base">
                                        <p:cTn id="54" dur="500"/>
                                        <p:tgtEl>
                                          <p:spTgt spid="1264653"/>
                                        </p:tgtEl>
                                        <p:attrNameLst>
                                          <p:attrName>ppt_x</p:attrName>
                                        </p:attrNameLst>
                                      </p:cBhvr>
                                      <p:tavLst>
                                        <p:tav tm="0">
                                          <p:val>
                                            <p:strVal val="ppt_x"/>
                                          </p:val>
                                        </p:tav>
                                        <p:tav tm="100000">
                                          <p:val>
                                            <p:strVal val="ppt_x"/>
                                          </p:val>
                                        </p:tav>
                                      </p:tavLst>
                                    </p:anim>
                                    <p:anim calcmode="lin" valueType="num">
                                      <p:cBhvr additive="base">
                                        <p:cTn id="55" dur="500"/>
                                        <p:tgtEl>
                                          <p:spTgt spid="1264653"/>
                                        </p:tgtEl>
                                        <p:attrNameLst>
                                          <p:attrName>ppt_y</p:attrName>
                                        </p:attrNameLst>
                                      </p:cBhvr>
                                      <p:tavLst>
                                        <p:tav tm="0">
                                          <p:val>
                                            <p:strVal val="ppt_y"/>
                                          </p:val>
                                        </p:tav>
                                        <p:tav tm="100000">
                                          <p:val>
                                            <p:strVal val="1+ppt_h/2"/>
                                          </p:val>
                                        </p:tav>
                                      </p:tavLst>
                                    </p:anim>
                                    <p:set>
                                      <p:cBhvr>
                                        <p:cTn id="56" dur="1" fill="hold">
                                          <p:stCondLst>
                                            <p:cond delay="499"/>
                                          </p:stCondLst>
                                        </p:cTn>
                                        <p:tgtEl>
                                          <p:spTgt spid="126465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4645" grpId="0" animBg="1"/>
      <p:bldP spid="1264646" grpId="0" animBg="1"/>
      <p:bldP spid="1264647" grpId="0" animBg="1"/>
      <p:bldP spid="1264648" grpId="0" animBg="1"/>
      <p:bldP spid="1264649" grpId="0" animBg="1"/>
      <p:bldP spid="1264650" grpId="0" animBg="1"/>
      <p:bldP spid="1264651" grpId="0" animBg="1"/>
      <p:bldP spid="1264652" grpId="0" animBg="1"/>
      <p:bldP spid="1264653"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Rectangle 2"/>
          <p:cNvSpPr>
            <a:spLocks noGrp="1" noChangeArrowheads="1"/>
          </p:cNvSpPr>
          <p:nvPr>
            <p:ph type="title"/>
          </p:nvPr>
        </p:nvSpPr>
        <p:spPr>
          <a:xfrm>
            <a:off x="609600" y="-304800"/>
            <a:ext cx="5830888" cy="1066800"/>
          </a:xfrm>
        </p:spPr>
        <p:txBody>
          <a:bodyPr/>
          <a:lstStyle/>
          <a:p>
            <a:r>
              <a:rPr lang="en-US" altLang="en-US" dirty="0" smtClean="0"/>
              <a:t>Confounding </a:t>
            </a:r>
            <a:r>
              <a:rPr lang="en-US" altLang="en-US" dirty="0" smtClean="0"/>
              <a:t>vs </a:t>
            </a:r>
            <a:r>
              <a:rPr lang="en-US" altLang="en-US" dirty="0" smtClean="0"/>
              <a:t>Interaction</a:t>
            </a:r>
          </a:p>
        </p:txBody>
      </p:sp>
      <p:sp>
        <p:nvSpPr>
          <p:cNvPr id="195586" name="Rectangle 3"/>
          <p:cNvSpPr>
            <a:spLocks noGrp="1" noChangeArrowheads="1"/>
          </p:cNvSpPr>
          <p:nvPr>
            <p:ph type="body" idx="1"/>
          </p:nvPr>
        </p:nvSpPr>
        <p:spPr>
          <a:xfrm>
            <a:off x="152400" y="990600"/>
            <a:ext cx="6477000" cy="7467600"/>
          </a:xfrm>
        </p:spPr>
        <p:txBody>
          <a:bodyPr/>
          <a:lstStyle/>
          <a:p>
            <a:r>
              <a:rPr lang="en-US" altLang="en-US" dirty="0" smtClean="0"/>
              <a:t>We discovered interaction by performing stratification as a means to contend with confounding</a:t>
            </a:r>
          </a:p>
          <a:p>
            <a:pPr lvl="1"/>
            <a:r>
              <a:rPr lang="en-US" altLang="en-US" dirty="0" smtClean="0"/>
              <a:t>This is where the similarities between confounding and interaction end!</a:t>
            </a:r>
          </a:p>
          <a:p>
            <a:pPr lvl="1"/>
            <a:endParaRPr lang="en-US" altLang="en-US" sz="800" dirty="0" smtClean="0"/>
          </a:p>
          <a:p>
            <a:r>
              <a:rPr lang="en-US" altLang="en-US" dirty="0" smtClean="0"/>
              <a:t>Confounding</a:t>
            </a:r>
          </a:p>
          <a:p>
            <a:pPr lvl="1"/>
            <a:r>
              <a:rPr lang="en-US" altLang="en-US" dirty="0" smtClean="0"/>
              <a:t>A non-causal path (bias) that we seek to prevent</a:t>
            </a:r>
          </a:p>
          <a:p>
            <a:pPr lvl="2"/>
            <a:endParaRPr lang="en-US" altLang="en-US" sz="800" dirty="0" smtClean="0"/>
          </a:p>
          <a:p>
            <a:r>
              <a:rPr lang="en-US" altLang="en-US" dirty="0" smtClean="0"/>
              <a:t>Interaction</a:t>
            </a:r>
          </a:p>
          <a:p>
            <a:pPr lvl="1"/>
            <a:r>
              <a:rPr lang="en-US" altLang="en-US" dirty="0" smtClean="0"/>
              <a:t>A more detailed description of the relationship between the exposure and disease</a:t>
            </a:r>
          </a:p>
          <a:p>
            <a:pPr lvl="1"/>
            <a:endParaRPr lang="en-US" altLang="en-US" dirty="0" smtClean="0"/>
          </a:p>
          <a:p>
            <a:pPr lvl="1"/>
            <a:r>
              <a:rPr lang="en-US" altLang="en-US" dirty="0" smtClean="0"/>
              <a:t>A richer description of the biologic or behavioral system under study</a:t>
            </a:r>
          </a:p>
          <a:p>
            <a:pPr lvl="1"/>
            <a:endParaRPr lang="en-US" altLang="en-US" dirty="0" smtClean="0"/>
          </a:p>
          <a:p>
            <a:pPr lvl="1"/>
            <a:r>
              <a:rPr lang="en-US" altLang="en-US" i="1" dirty="0" smtClean="0"/>
              <a:t>A finding to be </a:t>
            </a:r>
            <a:r>
              <a:rPr lang="en-US" altLang="en-US" i="1" dirty="0" smtClean="0"/>
              <a:t>reported if we have a good suggestion that it is true, </a:t>
            </a:r>
            <a:r>
              <a:rPr lang="en-US" altLang="en-US" i="1" dirty="0" smtClean="0"/>
              <a:t>not a bias to be </a:t>
            </a:r>
            <a:r>
              <a:rPr lang="en-US" altLang="en-US" i="1" dirty="0" smtClean="0"/>
              <a:t>eliminated</a:t>
            </a:r>
          </a:p>
          <a:p>
            <a:pPr lvl="1"/>
            <a:endParaRPr lang="en-US" altLang="en-US" i="1" dirty="0" smtClean="0"/>
          </a:p>
          <a:p>
            <a:r>
              <a:rPr lang="en-US" altLang="en-US" dirty="0" smtClean="0"/>
              <a:t>Next Week:  Complete strategies for reducing confounding by returning to stratification</a:t>
            </a:r>
            <a:endParaRPr lang="en-US" altLang="en-US" dirty="0" smtClean="0"/>
          </a:p>
          <a:p>
            <a:pPr lvl="2">
              <a:buFontTx/>
              <a:buNone/>
            </a:pPr>
            <a:endParaRPr lang="en-US" altLang="en-US" dirty="0" smtClean="0"/>
          </a:p>
          <a:p>
            <a:pPr lvl="1"/>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Rectangle 2"/>
          <p:cNvSpPr>
            <a:spLocks noGrp="1" noChangeArrowheads="1"/>
          </p:cNvSpPr>
          <p:nvPr>
            <p:ph type="title"/>
          </p:nvPr>
        </p:nvSpPr>
        <p:spPr>
          <a:xfrm>
            <a:off x="457200" y="304800"/>
            <a:ext cx="5830888" cy="1066800"/>
          </a:xfrm>
        </p:spPr>
        <p:txBody>
          <a:bodyPr/>
          <a:lstStyle/>
          <a:p>
            <a:r>
              <a:rPr lang="en-US" altLang="en-US" smtClean="0"/>
              <a:t>Extra Slides</a:t>
            </a:r>
          </a:p>
        </p:txBody>
      </p:sp>
      <p:sp>
        <p:nvSpPr>
          <p:cNvPr id="197634" name="Rectangle 3"/>
          <p:cNvSpPr>
            <a:spLocks noGrp="1" noChangeArrowheads="1"/>
          </p:cNvSpPr>
          <p:nvPr>
            <p:ph type="body" idx="1"/>
          </p:nvPr>
        </p:nvSpPr>
        <p:spPr/>
        <p:txBody>
          <a:bodyPr/>
          <a:lstStyle/>
          <a:p>
            <a:endParaRPr lang="en-US" altLang="en-US"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Rectangle 2"/>
          <p:cNvSpPr>
            <a:spLocks noGrp="1" noChangeArrowheads="1"/>
          </p:cNvSpPr>
          <p:nvPr>
            <p:ph type="title"/>
          </p:nvPr>
        </p:nvSpPr>
        <p:spPr>
          <a:xfrm>
            <a:off x="381000" y="-76200"/>
            <a:ext cx="5830888" cy="685800"/>
          </a:xfrm>
        </p:spPr>
        <p:txBody>
          <a:bodyPr/>
          <a:lstStyle/>
          <a:p>
            <a:r>
              <a:rPr lang="en-US" altLang="en-US" dirty="0" smtClean="0"/>
              <a:t>Last Week</a:t>
            </a:r>
          </a:p>
        </p:txBody>
      </p:sp>
      <p:sp>
        <p:nvSpPr>
          <p:cNvPr id="33795" name="Rectangle 3"/>
          <p:cNvSpPr>
            <a:spLocks noGrp="1" noChangeArrowheads="1"/>
          </p:cNvSpPr>
          <p:nvPr>
            <p:ph type="body" idx="1"/>
          </p:nvPr>
        </p:nvSpPr>
        <p:spPr>
          <a:xfrm>
            <a:off x="152400" y="685800"/>
            <a:ext cx="6553200" cy="7239000"/>
          </a:xfrm>
        </p:spPr>
        <p:txBody>
          <a:bodyPr/>
          <a:lstStyle/>
          <a:p>
            <a:pPr>
              <a:buClrTx/>
            </a:pPr>
            <a:r>
              <a:rPr lang="en-US" altLang="en-US" dirty="0" smtClean="0"/>
              <a:t>Gave intuitive understanding of confounding</a:t>
            </a:r>
          </a:p>
          <a:p>
            <a:pPr>
              <a:buClrTx/>
            </a:pPr>
            <a:r>
              <a:rPr lang="en-US" altLang="en-US" dirty="0" smtClean="0"/>
              <a:t>Introduced DAGs, which</a:t>
            </a:r>
          </a:p>
          <a:p>
            <a:pPr lvl="1"/>
            <a:r>
              <a:rPr lang="en-US" altLang="en-US" dirty="0" smtClean="0"/>
              <a:t>provide definitive and visual explanation of confounding</a:t>
            </a:r>
          </a:p>
          <a:p>
            <a:pPr lvl="1"/>
            <a:r>
              <a:rPr lang="en-US" altLang="en-US" dirty="0" smtClean="0"/>
              <a:t>also demonstrate selection bias</a:t>
            </a:r>
          </a:p>
          <a:p>
            <a:pPr>
              <a:buClrTx/>
            </a:pPr>
            <a:r>
              <a:rPr lang="en-US" altLang="en-US" dirty="0" smtClean="0"/>
              <a:t>Any </a:t>
            </a:r>
            <a:r>
              <a:rPr lang="en-US" altLang="en-US" dirty="0" smtClean="0"/>
              <a:t>statistical (numerical) </a:t>
            </a:r>
            <a:r>
              <a:rPr lang="en-US" altLang="en-US" dirty="0" smtClean="0"/>
              <a:t>association in your data </a:t>
            </a:r>
            <a:r>
              <a:rPr lang="en-US" altLang="en-US" dirty="0" smtClean="0"/>
              <a:t>between E and D might be due to:</a:t>
            </a:r>
            <a:endParaRPr lang="en-US" altLang="en-US" dirty="0" smtClean="0"/>
          </a:p>
        </p:txBody>
      </p:sp>
      <p:grpSp>
        <p:nvGrpSpPr>
          <p:cNvPr id="2" name="Group 30"/>
          <p:cNvGrpSpPr>
            <a:grpSpLocks/>
          </p:cNvGrpSpPr>
          <p:nvPr/>
        </p:nvGrpSpPr>
        <p:grpSpPr bwMode="auto">
          <a:xfrm>
            <a:off x="3429000" y="3048000"/>
            <a:ext cx="3200400" cy="2438400"/>
            <a:chOff x="3200400" y="3352800"/>
            <a:chExt cx="3200400" cy="2438400"/>
          </a:xfrm>
        </p:grpSpPr>
        <p:sp>
          <p:nvSpPr>
            <p:cNvPr id="5" name="Text Box 2"/>
            <p:cNvSpPr txBox="1">
              <a:spLocks noChangeArrowheads="1"/>
            </p:cNvSpPr>
            <p:nvPr/>
          </p:nvSpPr>
          <p:spPr bwMode="auto">
            <a:xfrm flipH="1">
              <a:off x="3200400" y="3352800"/>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endParaRPr lang="en-US" sz="3600" dirty="0">
                <a:solidFill>
                  <a:srgbClr val="000000"/>
                </a:solidFill>
              </a:endParaRPr>
            </a:p>
          </p:txBody>
        </p:sp>
        <p:sp>
          <p:nvSpPr>
            <p:cNvPr id="6" name="Freeform 3"/>
            <p:cNvSpPr>
              <a:spLocks/>
            </p:cNvSpPr>
            <p:nvPr/>
          </p:nvSpPr>
          <p:spPr bwMode="auto">
            <a:xfrm rot="1245065" flipV="1">
              <a:off x="3981450" y="4411663"/>
              <a:ext cx="1735138"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7" name="Line 4"/>
            <p:cNvSpPr>
              <a:spLocks noChangeShapeType="1"/>
            </p:cNvSpPr>
            <p:nvPr/>
          </p:nvSpPr>
          <p:spPr bwMode="auto">
            <a:xfrm>
              <a:off x="4267200" y="5181600"/>
              <a:ext cx="11430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8" name="Freeform 5"/>
            <p:cNvSpPr>
              <a:spLocks/>
            </p:cNvSpPr>
            <p:nvPr/>
          </p:nvSpPr>
          <p:spPr bwMode="auto">
            <a:xfrm rot="2855394" flipV="1">
              <a:off x="3680619" y="4458494"/>
              <a:ext cx="65563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9" name="Text Box 6"/>
            <p:cNvSpPr txBox="1">
              <a:spLocks noChangeArrowheads="1"/>
            </p:cNvSpPr>
            <p:nvPr/>
          </p:nvSpPr>
          <p:spPr bwMode="auto">
            <a:xfrm>
              <a:off x="4419600" y="51816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0" name="Text Box 7"/>
            <p:cNvSpPr txBox="1">
              <a:spLocks noChangeArrowheads="1"/>
            </p:cNvSpPr>
            <p:nvPr/>
          </p:nvSpPr>
          <p:spPr bwMode="auto">
            <a:xfrm flipH="1">
              <a:off x="3429000" y="4495800"/>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endParaRPr lang="en-US" sz="3600" dirty="0">
                <a:solidFill>
                  <a:srgbClr val="000000"/>
                </a:solidFill>
              </a:endParaRPr>
            </a:p>
          </p:txBody>
        </p:sp>
        <p:sp>
          <p:nvSpPr>
            <p:cNvPr id="11" name="Text Box 8"/>
            <p:cNvSpPr txBox="1">
              <a:spLocks noChangeArrowheads="1"/>
            </p:cNvSpPr>
            <p:nvPr/>
          </p:nvSpPr>
          <p:spPr bwMode="auto">
            <a:xfrm flipH="1">
              <a:off x="5257800" y="4448175"/>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p:nvSpPr>
          <p:cNvPr id="33" name="Text Box 2"/>
          <p:cNvSpPr txBox="1">
            <a:spLocks noChangeArrowheads="1"/>
          </p:cNvSpPr>
          <p:nvPr/>
        </p:nvSpPr>
        <p:spPr bwMode="auto">
          <a:xfrm flipH="1">
            <a:off x="4191000" y="5222875"/>
            <a:ext cx="1143000" cy="7969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endParaRPr lang="en-US" sz="3600" dirty="0">
              <a:solidFill>
                <a:srgbClr val="000000"/>
              </a:solidFill>
            </a:endParaRPr>
          </a:p>
        </p:txBody>
      </p:sp>
      <p:sp>
        <p:nvSpPr>
          <p:cNvPr id="37" name="Text Box 6"/>
          <p:cNvSpPr txBox="1">
            <a:spLocks noChangeArrowheads="1"/>
          </p:cNvSpPr>
          <p:nvPr/>
        </p:nvSpPr>
        <p:spPr bwMode="auto">
          <a:xfrm>
            <a:off x="4419600" y="6592888"/>
            <a:ext cx="685800" cy="3746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38" name="Text Box 7"/>
          <p:cNvSpPr txBox="1">
            <a:spLocks noChangeArrowheads="1"/>
          </p:cNvSpPr>
          <p:nvPr/>
        </p:nvSpPr>
        <p:spPr bwMode="auto">
          <a:xfrm flipH="1">
            <a:off x="3429000" y="6037263"/>
            <a:ext cx="1143000" cy="7969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endParaRPr lang="en-US" sz="3600" dirty="0">
              <a:solidFill>
                <a:srgbClr val="000000"/>
              </a:solidFill>
            </a:endParaRPr>
          </a:p>
        </p:txBody>
      </p:sp>
      <p:sp>
        <p:nvSpPr>
          <p:cNvPr id="39" name="Text Box 8"/>
          <p:cNvSpPr txBox="1">
            <a:spLocks noChangeArrowheads="1"/>
          </p:cNvSpPr>
          <p:nvPr/>
        </p:nvSpPr>
        <p:spPr bwMode="auto">
          <a:xfrm flipH="1">
            <a:off x="5257800" y="5999163"/>
            <a:ext cx="1143000" cy="10874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43" name="Line 4"/>
          <p:cNvSpPr>
            <a:spLocks noChangeShapeType="1"/>
          </p:cNvSpPr>
          <p:nvPr/>
        </p:nvSpPr>
        <p:spPr bwMode="auto">
          <a:xfrm flipH="1">
            <a:off x="4267200" y="7696200"/>
            <a:ext cx="1219200" cy="0"/>
          </a:xfrm>
          <a:prstGeom prst="line">
            <a:avLst/>
          </a:prstGeom>
          <a:noFill/>
          <a:ln w="76200">
            <a:solidFill>
              <a:schemeClr val="tx1"/>
            </a:solidFill>
            <a:prstDash val="solid"/>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6" name="Text Box 7"/>
          <p:cNvSpPr txBox="1">
            <a:spLocks noChangeArrowheads="1"/>
          </p:cNvSpPr>
          <p:nvPr/>
        </p:nvSpPr>
        <p:spPr bwMode="auto">
          <a:xfrm flipH="1">
            <a:off x="3429000" y="7010400"/>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endParaRPr lang="en-US" sz="3600" dirty="0">
              <a:solidFill>
                <a:srgbClr val="000000"/>
              </a:solidFill>
            </a:endParaRPr>
          </a:p>
        </p:txBody>
      </p:sp>
      <p:sp>
        <p:nvSpPr>
          <p:cNvPr id="47" name="Text Box 8"/>
          <p:cNvSpPr txBox="1">
            <a:spLocks noChangeArrowheads="1"/>
          </p:cNvSpPr>
          <p:nvPr/>
        </p:nvSpPr>
        <p:spPr bwMode="auto">
          <a:xfrm flipH="1">
            <a:off x="5257800" y="7038975"/>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49" name="TextBox 48"/>
          <p:cNvSpPr txBox="1">
            <a:spLocks noChangeArrowheads="1"/>
          </p:cNvSpPr>
          <p:nvPr/>
        </p:nvSpPr>
        <p:spPr bwMode="auto">
          <a:xfrm>
            <a:off x="533400" y="4038600"/>
            <a:ext cx="2819400" cy="461963"/>
          </a:xfrm>
          <a:prstGeom prst="rect">
            <a:avLst/>
          </a:prstGeom>
          <a:noFill/>
          <a:ln w="9525">
            <a:noFill/>
            <a:miter lim="800000"/>
            <a:headEnd/>
            <a:tailEnd/>
          </a:ln>
        </p:spPr>
        <p:txBody>
          <a:bodyPr>
            <a:spAutoFit/>
          </a:bodyPr>
          <a:lstStyle/>
          <a:p>
            <a:pPr algn="r" eaLnBrk="0" hangingPunct="0">
              <a:spcBef>
                <a:spcPct val="50000"/>
              </a:spcBef>
            </a:pPr>
            <a:r>
              <a:rPr lang="en-US" altLang="en-US" sz="2400" b="1"/>
              <a:t>1.  Confounding</a:t>
            </a:r>
          </a:p>
        </p:txBody>
      </p:sp>
      <p:sp>
        <p:nvSpPr>
          <p:cNvPr id="50" name="TextBox 49"/>
          <p:cNvSpPr txBox="1">
            <a:spLocks noChangeArrowheads="1"/>
          </p:cNvSpPr>
          <p:nvPr/>
        </p:nvSpPr>
        <p:spPr bwMode="auto">
          <a:xfrm>
            <a:off x="762000" y="5715000"/>
            <a:ext cx="2819400" cy="461963"/>
          </a:xfrm>
          <a:prstGeom prst="rect">
            <a:avLst/>
          </a:prstGeom>
          <a:noFill/>
          <a:ln w="9525">
            <a:noFill/>
            <a:miter lim="800000"/>
            <a:headEnd/>
            <a:tailEnd/>
          </a:ln>
        </p:spPr>
        <p:txBody>
          <a:bodyPr>
            <a:spAutoFit/>
          </a:bodyPr>
          <a:lstStyle/>
          <a:p>
            <a:pPr algn="r" eaLnBrk="0" hangingPunct="0">
              <a:spcBef>
                <a:spcPct val="50000"/>
              </a:spcBef>
            </a:pPr>
            <a:r>
              <a:rPr lang="en-US" altLang="en-US" sz="2400" b="1"/>
              <a:t>2.  Selection Bias</a:t>
            </a:r>
          </a:p>
        </p:txBody>
      </p:sp>
      <p:sp>
        <p:nvSpPr>
          <p:cNvPr id="51" name="TextBox 50"/>
          <p:cNvSpPr txBox="1">
            <a:spLocks noChangeArrowheads="1"/>
          </p:cNvSpPr>
          <p:nvPr/>
        </p:nvSpPr>
        <p:spPr bwMode="auto">
          <a:xfrm>
            <a:off x="-533400" y="8224838"/>
            <a:ext cx="2819400" cy="461962"/>
          </a:xfrm>
          <a:prstGeom prst="rect">
            <a:avLst/>
          </a:prstGeom>
          <a:noFill/>
          <a:ln w="9525">
            <a:noFill/>
            <a:miter lim="800000"/>
            <a:headEnd/>
            <a:tailEnd/>
          </a:ln>
        </p:spPr>
        <p:txBody>
          <a:bodyPr>
            <a:spAutoFit/>
          </a:bodyPr>
          <a:lstStyle/>
          <a:p>
            <a:pPr algn="r" eaLnBrk="0" hangingPunct="0">
              <a:spcBef>
                <a:spcPct val="50000"/>
              </a:spcBef>
            </a:pPr>
            <a:r>
              <a:rPr lang="en-US" altLang="en-US" sz="2400" b="1"/>
              <a:t>4.  Truth</a:t>
            </a:r>
          </a:p>
        </p:txBody>
      </p:sp>
      <p:sp>
        <p:nvSpPr>
          <p:cNvPr id="34" name="Freeform 3"/>
          <p:cNvSpPr>
            <a:spLocks/>
          </p:cNvSpPr>
          <p:nvPr/>
        </p:nvSpPr>
        <p:spPr bwMode="auto">
          <a:xfrm rot="12980401" flipV="1">
            <a:off x="4846638" y="6048375"/>
            <a:ext cx="842962" cy="103188"/>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5" name="Line 4"/>
          <p:cNvSpPr>
            <a:spLocks noChangeShapeType="1"/>
          </p:cNvSpPr>
          <p:nvPr/>
        </p:nvSpPr>
        <p:spPr bwMode="auto">
          <a:xfrm>
            <a:off x="4313238" y="6561138"/>
            <a:ext cx="11430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6" name="Freeform 5"/>
          <p:cNvSpPr>
            <a:spLocks/>
          </p:cNvSpPr>
          <p:nvPr/>
        </p:nvSpPr>
        <p:spPr bwMode="auto">
          <a:xfrm rot="16850319" flipV="1">
            <a:off x="4081462" y="5945188"/>
            <a:ext cx="504825" cy="2921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53" name="Text Box 2067"/>
          <p:cNvSpPr txBox="1">
            <a:spLocks noChangeArrowheads="1"/>
          </p:cNvSpPr>
          <p:nvPr/>
        </p:nvSpPr>
        <p:spPr bwMode="auto">
          <a:xfrm>
            <a:off x="4202113" y="5483225"/>
            <a:ext cx="1066800" cy="706438"/>
          </a:xfrm>
          <a:prstGeom prst="rect">
            <a:avLst/>
          </a:prstGeom>
          <a:noFill/>
          <a:ln w="76200">
            <a:solidFill>
              <a:srgbClr val="FF0000"/>
            </a:solidFill>
            <a:miter lim="800000"/>
            <a:headEnd/>
            <a:tailEnd/>
          </a:ln>
        </p:spPr>
        <p:txBody>
          <a:bodyPr>
            <a:spAutoFit/>
          </a:bodyPr>
          <a:lstStyle/>
          <a:p>
            <a:pPr algn="ctr" eaLnBrk="0" hangingPunct="0">
              <a:spcBef>
                <a:spcPct val="50000"/>
              </a:spcBef>
            </a:pPr>
            <a:endParaRPr lang="en-US" altLang="en-US" sz="1000" b="1">
              <a:solidFill>
                <a:srgbClr val="000000"/>
              </a:solidFill>
            </a:endParaRPr>
          </a:p>
          <a:p>
            <a:pPr algn="ctr" eaLnBrk="0" hangingPunct="0">
              <a:spcBef>
                <a:spcPct val="50000"/>
              </a:spcBef>
            </a:pPr>
            <a:endParaRPr lang="en-US" altLang="en-US" sz="1000" b="1">
              <a:solidFill>
                <a:srgbClr val="000000"/>
              </a:solidFill>
            </a:endParaRPr>
          </a:p>
          <a:p>
            <a:pPr algn="ctr" eaLnBrk="0" hangingPunct="0">
              <a:spcBef>
                <a:spcPct val="50000"/>
              </a:spcBef>
            </a:pPr>
            <a:endParaRPr lang="en-US" altLang="en-US" sz="1000" b="1">
              <a:solidFill>
                <a:srgbClr val="000000"/>
              </a:solidFill>
            </a:endParaRPr>
          </a:p>
        </p:txBody>
      </p:sp>
      <p:sp>
        <p:nvSpPr>
          <p:cNvPr id="27" name="Text Box 7"/>
          <p:cNvSpPr txBox="1">
            <a:spLocks noChangeArrowheads="1"/>
          </p:cNvSpPr>
          <p:nvPr/>
        </p:nvSpPr>
        <p:spPr bwMode="auto">
          <a:xfrm flipH="1">
            <a:off x="3429000" y="7889875"/>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endParaRPr lang="en-US" sz="3600" dirty="0">
              <a:solidFill>
                <a:srgbClr val="000000"/>
              </a:solidFill>
            </a:endParaRPr>
          </a:p>
        </p:txBody>
      </p:sp>
      <p:sp>
        <p:nvSpPr>
          <p:cNvPr id="28" name="Line 4"/>
          <p:cNvSpPr>
            <a:spLocks noChangeShapeType="1"/>
          </p:cNvSpPr>
          <p:nvPr/>
        </p:nvSpPr>
        <p:spPr bwMode="auto">
          <a:xfrm>
            <a:off x="4333875" y="8474075"/>
            <a:ext cx="1143000" cy="0"/>
          </a:xfrm>
          <a:prstGeom prst="line">
            <a:avLst/>
          </a:prstGeom>
          <a:noFill/>
          <a:ln w="76200">
            <a:solidFill>
              <a:schemeClr val="tx1"/>
            </a:solidFill>
            <a:prstDash val="solid"/>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9" name="Text Box 8"/>
          <p:cNvSpPr txBox="1">
            <a:spLocks noChangeArrowheads="1"/>
          </p:cNvSpPr>
          <p:nvPr/>
        </p:nvSpPr>
        <p:spPr bwMode="auto">
          <a:xfrm flipH="1">
            <a:off x="5249863" y="7800975"/>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30" name="TextBox 29"/>
          <p:cNvSpPr txBox="1">
            <a:spLocks noChangeArrowheads="1"/>
          </p:cNvSpPr>
          <p:nvPr/>
        </p:nvSpPr>
        <p:spPr bwMode="auto">
          <a:xfrm>
            <a:off x="152400" y="7005638"/>
            <a:ext cx="3962400" cy="461962"/>
          </a:xfrm>
          <a:prstGeom prst="rect">
            <a:avLst/>
          </a:prstGeom>
          <a:noFill/>
          <a:ln w="9525">
            <a:noFill/>
            <a:miter lim="800000"/>
            <a:headEnd/>
            <a:tailEnd/>
          </a:ln>
        </p:spPr>
        <p:txBody>
          <a:bodyPr>
            <a:spAutoFit/>
          </a:bodyPr>
          <a:lstStyle/>
          <a:p>
            <a:pPr algn="r" eaLnBrk="0" hangingPunct="0">
              <a:spcBef>
                <a:spcPct val="50000"/>
              </a:spcBef>
            </a:pPr>
            <a:r>
              <a:rPr lang="en-US" altLang="en-US" sz="2400" b="1"/>
              <a:t>3.  Reverse Causality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79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P spid="33" grpId="0"/>
      <p:bldP spid="37" grpId="0"/>
      <p:bldP spid="38" grpId="0"/>
      <p:bldP spid="39" grpId="0"/>
      <p:bldP spid="46" grpId="0"/>
      <p:bldP spid="47" grpId="0"/>
      <p:bldP spid="49" grpId="0"/>
      <p:bldP spid="50" grpId="0"/>
      <p:bldP spid="51" grpId="0"/>
      <p:bldP spid="53" grpId="0" animBg="1"/>
      <p:bldP spid="27" grpId="0"/>
      <p:bldP spid="29" grpId="0"/>
      <p:bldP spid="30"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609600" y="304800"/>
            <a:ext cx="5830888" cy="685800"/>
          </a:xfrm>
        </p:spPr>
        <p:txBody>
          <a:bodyPr/>
          <a:lstStyle/>
          <a:p>
            <a:r>
              <a:rPr lang="en-US" altLang="en-US" smtClean="0"/>
              <a:t>Lessons Learned from DAGs for Management of Confounding</a:t>
            </a:r>
          </a:p>
        </p:txBody>
      </p:sp>
      <p:sp>
        <p:nvSpPr>
          <p:cNvPr id="23554" name="Rectangle 3"/>
          <p:cNvSpPr>
            <a:spLocks noGrp="1" noChangeArrowheads="1"/>
          </p:cNvSpPr>
          <p:nvPr>
            <p:ph type="body" idx="1"/>
          </p:nvPr>
        </p:nvSpPr>
        <p:spPr>
          <a:xfrm>
            <a:off x="152400" y="1219200"/>
            <a:ext cx="6553200" cy="7239000"/>
          </a:xfrm>
        </p:spPr>
        <p:txBody>
          <a:bodyPr/>
          <a:lstStyle/>
          <a:p>
            <a:r>
              <a:rPr lang="en-US" altLang="en-US" dirty="0" smtClean="0"/>
              <a:t>Adjustment for any non-collider on a confounding path will block confounding</a:t>
            </a:r>
          </a:p>
          <a:p>
            <a:r>
              <a:rPr lang="en-US" altLang="en-US" dirty="0" smtClean="0"/>
              <a:t>Avoid controlling for colliders</a:t>
            </a:r>
          </a:p>
          <a:p>
            <a:r>
              <a:rPr lang="en-US" altLang="en-US" dirty="0" smtClean="0"/>
              <a:t>Importance of distinguishing confounding from nuisance indirect causal paths </a:t>
            </a:r>
          </a:p>
          <a:p>
            <a:pPr lvl="1"/>
            <a:r>
              <a:rPr lang="en-US" altLang="en-US" dirty="0" smtClean="0"/>
              <a:t>Special issues of direct effect estimation</a:t>
            </a:r>
          </a:p>
          <a:p>
            <a:pPr lvl="1"/>
            <a:endParaRPr lang="en-US" altLang="en-US" sz="1000" dirty="0" smtClean="0"/>
          </a:p>
          <a:p>
            <a:r>
              <a:rPr lang="en-US" altLang="en-US" dirty="0" smtClean="0"/>
              <a:t>Adjust only for factors with </a:t>
            </a:r>
            <a:r>
              <a:rPr lang="en-US" altLang="en-US" i="1" dirty="0" smtClean="0"/>
              <a:t>a </a:t>
            </a:r>
            <a:r>
              <a:rPr lang="en-US" altLang="en-US" i="1" dirty="0" smtClean="0"/>
              <a:t>priori </a:t>
            </a:r>
            <a:r>
              <a:rPr lang="en-US" altLang="en-US" dirty="0" smtClean="0"/>
              <a:t>probability of confounding as evidenced by being on your DAG</a:t>
            </a:r>
          </a:p>
          <a:p>
            <a:pPr lvl="1">
              <a:spcAft>
                <a:spcPct val="50000"/>
              </a:spcAft>
              <a:buClr>
                <a:schemeClr val="accent2"/>
              </a:buClr>
              <a:buSzPct val="75000"/>
              <a:buFont typeface="Symbol" pitchFamily="18" charset="2"/>
              <a:buNone/>
            </a:pPr>
            <a:r>
              <a:rPr lang="en-US" altLang="en-US" dirty="0" smtClean="0"/>
              <a:t>- Avoid accepting chance as explanation for apparent confounding </a:t>
            </a:r>
          </a:p>
          <a:p>
            <a:r>
              <a:rPr lang="en-US" altLang="en-US" dirty="0" smtClean="0"/>
              <a:t>DAGs focus </a:t>
            </a:r>
            <a:r>
              <a:rPr lang="en-US" altLang="en-US" dirty="0" smtClean="0"/>
              <a:t>attention on what </a:t>
            </a:r>
            <a:r>
              <a:rPr lang="en-US" altLang="en-US" u="sng" dirty="0" smtClean="0"/>
              <a:t>else</a:t>
            </a:r>
            <a:r>
              <a:rPr lang="en-US" altLang="en-US" dirty="0" smtClean="0"/>
              <a:t> you need to know to evaluate causality for a particular exposure</a:t>
            </a:r>
          </a:p>
          <a:p>
            <a:pPr lvl="1"/>
            <a:r>
              <a:rPr lang="en-US" altLang="en-US" dirty="0" smtClean="0"/>
              <a:t>If how you draw DAG influences the causal effect of exposure, future research needs to determine which DAG is correct (i.e., focuses attention on which </a:t>
            </a:r>
            <a:r>
              <a:rPr lang="en-US" altLang="en-US" u="sng" dirty="0" smtClean="0"/>
              <a:t>other</a:t>
            </a:r>
            <a:r>
              <a:rPr lang="en-US" altLang="en-US" dirty="0" smtClean="0"/>
              <a:t> relationships need deciphering).</a:t>
            </a:r>
          </a:p>
          <a:p>
            <a:pPr lvl="1">
              <a:buFontTx/>
              <a:buNone/>
            </a:pPr>
            <a:endParaRPr lang="en-US" altLang="en-US" dirty="0" smtClean="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Rectangle 2"/>
          <p:cNvSpPr>
            <a:spLocks noGrp="1" noChangeArrowheads="1"/>
          </p:cNvSpPr>
          <p:nvPr>
            <p:ph type="title"/>
          </p:nvPr>
        </p:nvSpPr>
        <p:spPr>
          <a:xfrm>
            <a:off x="265113" y="304800"/>
            <a:ext cx="6288087" cy="609600"/>
          </a:xfrm>
        </p:spPr>
        <p:txBody>
          <a:bodyPr/>
          <a:lstStyle/>
          <a:p>
            <a:r>
              <a:rPr lang="en-US" altLang="en-US" sz="2800" smtClean="0"/>
              <a:t>What Makes Bias Detection Hard?</a:t>
            </a:r>
          </a:p>
        </p:txBody>
      </p:sp>
      <p:sp>
        <p:nvSpPr>
          <p:cNvPr id="198658" name="Rectangle 3"/>
          <p:cNvSpPr>
            <a:spLocks noGrp="1" noChangeArrowheads="1"/>
          </p:cNvSpPr>
          <p:nvPr>
            <p:ph type="body" idx="1"/>
          </p:nvPr>
        </p:nvSpPr>
        <p:spPr>
          <a:xfrm>
            <a:off x="152400" y="1219200"/>
            <a:ext cx="6477000" cy="6781800"/>
          </a:xfrm>
        </p:spPr>
        <p:txBody>
          <a:bodyPr/>
          <a:lstStyle/>
          <a:p>
            <a:r>
              <a:rPr lang="en-US" altLang="en-US" sz="2400" smtClean="0"/>
              <a:t>Most of the action/thinking is </a:t>
            </a:r>
            <a:r>
              <a:rPr lang="en-US" altLang="en-US" sz="2400" i="1" smtClean="0"/>
              <a:t>outside</a:t>
            </a:r>
            <a:r>
              <a:rPr lang="en-US" altLang="en-US" sz="2400" smtClean="0"/>
              <a:t> of the readily observable data</a:t>
            </a:r>
          </a:p>
          <a:p>
            <a:pPr lvl="1"/>
            <a:r>
              <a:rPr lang="en-US" altLang="en-US" sz="2400" smtClean="0"/>
              <a:t>selection bias: who is NOT in the data? why do some people choose not to participate?  why do some drop out?</a:t>
            </a:r>
          </a:p>
          <a:p>
            <a:pPr lvl="1"/>
            <a:r>
              <a:rPr lang="en-US" altLang="en-US" sz="2400" smtClean="0"/>
              <a:t>measurement bias:  how reproducible/ valid are the measurements?</a:t>
            </a:r>
          </a:p>
          <a:p>
            <a:pPr lvl="1"/>
            <a:r>
              <a:rPr lang="en-US" altLang="en-US" sz="2400" smtClean="0"/>
              <a:t>confounding bias:  </a:t>
            </a:r>
          </a:p>
          <a:p>
            <a:pPr lvl="2"/>
            <a:r>
              <a:rPr lang="en-US" altLang="en-US" sz="2400" smtClean="0"/>
              <a:t>What are the causal factors of the primary exposure under study and the primary outcome?  </a:t>
            </a:r>
          </a:p>
          <a:p>
            <a:pPr lvl="2"/>
            <a:r>
              <a:rPr lang="en-US" altLang="en-US" sz="2400" smtClean="0"/>
              <a:t>What are the colliders?</a:t>
            </a:r>
          </a:p>
          <a:p>
            <a:r>
              <a:rPr lang="en-US" altLang="en-US" sz="2400" smtClean="0"/>
              <a:t>Answers not found by simply interpreting available data (which is what we usually do  in science) </a:t>
            </a:r>
          </a:p>
          <a:p>
            <a:pPr lvl="1"/>
            <a:r>
              <a:rPr lang="en-US" altLang="en-US" sz="2400" smtClean="0"/>
              <a:t>one needs to be a deep subject-matter </a:t>
            </a:r>
            <a:r>
              <a:rPr lang="en-US" altLang="en-US" sz="2400" u="sng" smtClean="0"/>
              <a:t>and</a:t>
            </a:r>
            <a:r>
              <a:rPr lang="en-US" altLang="en-US" sz="2400" smtClean="0"/>
              <a:t> methodologic expert</a:t>
            </a:r>
            <a:r>
              <a:rPr lang="en-US" altLang="en-US" smtClean="0"/>
              <a:t> </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8194" name="Text Box 2"/>
          <p:cNvSpPr txBox="1">
            <a:spLocks noChangeArrowheads="1"/>
          </p:cNvSpPr>
          <p:nvPr/>
        </p:nvSpPr>
        <p:spPr bwMode="auto">
          <a:xfrm flipH="1">
            <a:off x="457200" y="2225675"/>
            <a:ext cx="2895600" cy="18891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a:p>
          <a:p>
            <a:pPr algn="ctr" eaLnBrk="0" hangingPunct="0">
              <a:spcBef>
                <a:spcPct val="50000"/>
              </a:spcBef>
              <a:defRPr/>
            </a:pPr>
            <a:r>
              <a:rPr lang="en-US" sz="2400" b="1"/>
              <a:t>Outdoor Occupation</a:t>
            </a:r>
          </a:p>
          <a:p>
            <a:pPr algn="ctr" eaLnBrk="0" hangingPunct="0">
              <a:spcBef>
                <a:spcPct val="50000"/>
              </a:spcBef>
              <a:defRPr/>
            </a:pPr>
            <a:endParaRPr lang="en-US" sz="3600">
              <a:solidFill>
                <a:srgbClr val="000000"/>
              </a:solidFill>
            </a:endParaRPr>
          </a:p>
        </p:txBody>
      </p:sp>
      <p:sp>
        <p:nvSpPr>
          <p:cNvPr id="1288195" name="Freeform 3"/>
          <p:cNvSpPr>
            <a:spLocks/>
          </p:cNvSpPr>
          <p:nvPr/>
        </p:nvSpPr>
        <p:spPr bwMode="auto">
          <a:xfrm>
            <a:off x="2819400" y="1873250"/>
            <a:ext cx="2286000" cy="86995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88196" name="Line 4"/>
          <p:cNvSpPr>
            <a:spLocks noChangeShapeType="1"/>
          </p:cNvSpPr>
          <p:nvPr/>
        </p:nvSpPr>
        <p:spPr bwMode="auto">
          <a:xfrm>
            <a:off x="5638800" y="2286000"/>
            <a:ext cx="0" cy="152400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88197" name="Freeform 5"/>
          <p:cNvSpPr>
            <a:spLocks/>
          </p:cNvSpPr>
          <p:nvPr/>
        </p:nvSpPr>
        <p:spPr bwMode="auto">
          <a:xfrm flipV="1">
            <a:off x="2971800" y="3048000"/>
            <a:ext cx="2057400" cy="9906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88198" name="Text Box 6"/>
          <p:cNvSpPr txBox="1">
            <a:spLocks noChangeArrowheads="1"/>
          </p:cNvSpPr>
          <p:nvPr/>
        </p:nvSpPr>
        <p:spPr bwMode="auto">
          <a:xfrm>
            <a:off x="5638800" y="25908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a:solidFill>
                  <a:srgbClr val="000000"/>
                </a:solidFill>
              </a:rPr>
              <a:t>?</a:t>
            </a:r>
            <a:endParaRPr lang="en-US" sz="900" b="1">
              <a:solidFill>
                <a:srgbClr val="000000"/>
              </a:solidFill>
            </a:endParaRPr>
          </a:p>
        </p:txBody>
      </p:sp>
      <p:sp>
        <p:nvSpPr>
          <p:cNvPr id="1288199" name="Text Box 7"/>
          <p:cNvSpPr txBox="1">
            <a:spLocks noChangeArrowheads="1"/>
          </p:cNvSpPr>
          <p:nvPr/>
        </p:nvSpPr>
        <p:spPr bwMode="auto">
          <a:xfrm flipH="1">
            <a:off x="5029200" y="1463675"/>
            <a:ext cx="1371600" cy="8223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a:t>Male Gender</a:t>
            </a:r>
            <a:endParaRPr lang="en-US" sz="2400">
              <a:solidFill>
                <a:srgbClr val="000000"/>
              </a:solidFill>
            </a:endParaRPr>
          </a:p>
        </p:txBody>
      </p:sp>
      <p:sp>
        <p:nvSpPr>
          <p:cNvPr id="1288200" name="Text Box 8"/>
          <p:cNvSpPr txBox="1">
            <a:spLocks noChangeArrowheads="1"/>
          </p:cNvSpPr>
          <p:nvPr/>
        </p:nvSpPr>
        <p:spPr bwMode="auto">
          <a:xfrm flipH="1">
            <a:off x="5029200" y="3581400"/>
            <a:ext cx="1295400" cy="10668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a:p>
          <a:p>
            <a:pPr algn="ctr" eaLnBrk="0" hangingPunct="0">
              <a:spcBef>
                <a:spcPct val="50000"/>
              </a:spcBef>
              <a:defRPr/>
            </a:pPr>
            <a:r>
              <a:rPr lang="en-US" sz="2400" b="1"/>
              <a:t>Malaria</a:t>
            </a:r>
          </a:p>
          <a:p>
            <a:pPr algn="ctr" eaLnBrk="0" hangingPunct="0">
              <a:spcBef>
                <a:spcPct val="50000"/>
              </a:spcBef>
              <a:defRPr/>
            </a:pPr>
            <a:endParaRPr lang="en-US" sz="1600">
              <a:solidFill>
                <a:srgbClr val="000000"/>
              </a:solidFill>
            </a:endParaRPr>
          </a:p>
        </p:txBody>
      </p:sp>
      <p:sp useBgFill="1">
        <p:nvSpPr>
          <p:cNvPr id="1288201" name="Text Box 9"/>
          <p:cNvSpPr txBox="1">
            <a:spLocks noChangeArrowheads="1"/>
          </p:cNvSpPr>
          <p:nvPr/>
        </p:nvSpPr>
        <p:spPr bwMode="auto">
          <a:xfrm flipH="1">
            <a:off x="152400" y="-152400"/>
            <a:ext cx="6477000" cy="800100"/>
          </a:xfrm>
          <a:prstGeom prst="rect">
            <a:avLst/>
          </a:prstGeom>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Discrepancies with the S &amp; N Text</a:t>
            </a:r>
            <a:endParaRPr lang="en-US" sz="1600" dirty="0">
              <a:solidFill>
                <a:srgbClr val="000000"/>
              </a:solidFill>
            </a:endParaRPr>
          </a:p>
        </p:txBody>
      </p:sp>
      <p:sp>
        <p:nvSpPr>
          <p:cNvPr id="1288203" name="Text Box 11"/>
          <p:cNvSpPr txBox="1">
            <a:spLocks noChangeArrowheads="1"/>
          </p:cNvSpPr>
          <p:nvPr/>
        </p:nvSpPr>
        <p:spPr bwMode="auto">
          <a:xfrm>
            <a:off x="0" y="1219200"/>
            <a:ext cx="5181600" cy="457200"/>
          </a:xfrm>
          <a:prstGeom prst="rect">
            <a:avLst/>
          </a:prstGeom>
          <a:noFill/>
          <a:ln w="19050">
            <a:noFill/>
            <a:miter lim="800000"/>
            <a:headEnd/>
            <a:tailEnd/>
          </a:ln>
          <a:effectLst>
            <a:outerShdw dist="107763" dir="2700000" algn="ctr" rotWithShape="0">
              <a:schemeClr val="bg2"/>
            </a:outerShdw>
          </a:effectLst>
        </p:spPr>
        <p:txBody>
          <a:bodyPr>
            <a:spAutoFit/>
          </a:bodyPr>
          <a:lstStyle/>
          <a:p>
            <a:pPr eaLnBrk="0" hangingPunct="0">
              <a:spcBef>
                <a:spcPct val="50000"/>
              </a:spcBef>
              <a:defRPr/>
            </a:pPr>
            <a:r>
              <a:rPr lang="en-US" sz="2400" b="1" dirty="0">
                <a:solidFill>
                  <a:srgbClr val="000000"/>
                </a:solidFill>
              </a:rPr>
              <a:t>Text: Occupation is a confounder</a:t>
            </a:r>
          </a:p>
        </p:txBody>
      </p:sp>
      <p:sp>
        <p:nvSpPr>
          <p:cNvPr id="200714" name="Rectangle 12"/>
          <p:cNvSpPr>
            <a:spLocks noChangeArrowheads="1"/>
          </p:cNvSpPr>
          <p:nvPr/>
        </p:nvSpPr>
        <p:spPr bwMode="auto">
          <a:xfrm>
            <a:off x="-304800" y="4419600"/>
            <a:ext cx="6705600" cy="8382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None/>
            </a:pPr>
            <a:r>
              <a:rPr lang="en-US" altLang="en-US" sz="2400" b="1"/>
              <a:t>    </a:t>
            </a:r>
            <a:r>
              <a:rPr lang="en-US" altLang="en-US" sz="2200" b="1"/>
              <a:t>Class:  Occupation mediates a causal indirect pathway to malaria.  We are interested in the direct effect of gender on malaria not mediated by occupation.</a:t>
            </a:r>
            <a:r>
              <a:rPr lang="en-US" altLang="en-US" sz="2200"/>
              <a:t>  </a:t>
            </a:r>
          </a:p>
        </p:txBody>
      </p:sp>
      <p:sp>
        <p:nvSpPr>
          <p:cNvPr id="200715" name="Line 13"/>
          <p:cNvSpPr>
            <a:spLocks noChangeShapeType="1"/>
          </p:cNvSpPr>
          <p:nvPr/>
        </p:nvSpPr>
        <p:spPr bwMode="auto">
          <a:xfrm>
            <a:off x="0" y="4343400"/>
            <a:ext cx="6858000" cy="76200"/>
          </a:xfrm>
          <a:prstGeom prst="line">
            <a:avLst/>
          </a:prstGeom>
          <a:noFill/>
          <a:ln w="9525">
            <a:solidFill>
              <a:schemeClr val="tx1"/>
            </a:solidFill>
            <a:round/>
            <a:headEnd/>
            <a:tailEnd/>
          </a:ln>
        </p:spPr>
        <p:txBody>
          <a:bodyPr lIns="95125" tIns="49148" rIns="95125" bIns="49148"/>
          <a:lstStyle/>
          <a:p>
            <a:endParaRPr lang="en-US"/>
          </a:p>
        </p:txBody>
      </p:sp>
      <p:sp>
        <p:nvSpPr>
          <p:cNvPr id="1288206" name="Text Box 14"/>
          <p:cNvSpPr txBox="1">
            <a:spLocks noChangeArrowheads="1"/>
          </p:cNvSpPr>
          <p:nvPr/>
        </p:nvSpPr>
        <p:spPr bwMode="auto">
          <a:xfrm flipH="1">
            <a:off x="2057400" y="5654675"/>
            <a:ext cx="2895600" cy="18891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400" b="1" dirty="0"/>
              <a:t>Outdoor Occupation</a:t>
            </a:r>
          </a:p>
          <a:p>
            <a:pPr algn="ctr" eaLnBrk="0" hangingPunct="0">
              <a:spcBef>
                <a:spcPct val="50000"/>
              </a:spcBef>
              <a:defRPr/>
            </a:pPr>
            <a:endParaRPr lang="en-US" sz="3600" dirty="0">
              <a:solidFill>
                <a:srgbClr val="000000"/>
              </a:solidFill>
            </a:endParaRPr>
          </a:p>
        </p:txBody>
      </p:sp>
      <p:sp>
        <p:nvSpPr>
          <p:cNvPr id="1288207" name="Freeform 15"/>
          <p:cNvSpPr>
            <a:spLocks/>
          </p:cNvSpPr>
          <p:nvPr/>
        </p:nvSpPr>
        <p:spPr bwMode="auto">
          <a:xfrm rot="744991" flipV="1">
            <a:off x="4273387" y="6534967"/>
            <a:ext cx="1089299" cy="748072"/>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288208" name="Freeform 16"/>
          <p:cNvSpPr>
            <a:spLocks/>
          </p:cNvSpPr>
          <p:nvPr/>
        </p:nvSpPr>
        <p:spPr bwMode="auto">
          <a:xfrm flipH="1" flipV="1">
            <a:off x="1752600" y="6523038"/>
            <a:ext cx="914400" cy="563562"/>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none"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288209" name="Text Box 17"/>
          <p:cNvSpPr txBox="1">
            <a:spLocks noChangeArrowheads="1"/>
          </p:cNvSpPr>
          <p:nvPr/>
        </p:nvSpPr>
        <p:spPr bwMode="auto">
          <a:xfrm flipH="1">
            <a:off x="1083365" y="7107351"/>
            <a:ext cx="1371600" cy="8223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t>Male Gender</a:t>
            </a:r>
            <a:endParaRPr lang="en-US" sz="2400" dirty="0">
              <a:solidFill>
                <a:srgbClr val="000000"/>
              </a:solidFill>
            </a:endParaRPr>
          </a:p>
        </p:txBody>
      </p:sp>
      <p:sp>
        <p:nvSpPr>
          <p:cNvPr id="1288210" name="Text Box 18"/>
          <p:cNvSpPr txBox="1">
            <a:spLocks noChangeArrowheads="1"/>
          </p:cNvSpPr>
          <p:nvPr/>
        </p:nvSpPr>
        <p:spPr bwMode="auto">
          <a:xfrm>
            <a:off x="3276600" y="766445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a:t>
            </a:r>
            <a:endParaRPr lang="en-US" sz="900" b="1" dirty="0">
              <a:solidFill>
                <a:srgbClr val="000000"/>
              </a:solidFill>
            </a:endParaRPr>
          </a:p>
        </p:txBody>
      </p:sp>
      <p:sp>
        <p:nvSpPr>
          <p:cNvPr id="1288211" name="Line 19"/>
          <p:cNvSpPr>
            <a:spLocks noChangeShapeType="1"/>
          </p:cNvSpPr>
          <p:nvPr/>
        </p:nvSpPr>
        <p:spPr bwMode="auto">
          <a:xfrm>
            <a:off x="2667000" y="7620000"/>
            <a:ext cx="22860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288213" name="Text Box 21"/>
          <p:cNvSpPr txBox="1">
            <a:spLocks noChangeArrowheads="1"/>
          </p:cNvSpPr>
          <p:nvPr/>
        </p:nvSpPr>
        <p:spPr bwMode="auto">
          <a:xfrm flipH="1">
            <a:off x="5181600" y="7086600"/>
            <a:ext cx="1295400" cy="10668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400" b="1" dirty="0"/>
              <a:t>Malaria</a:t>
            </a:r>
          </a:p>
          <a:p>
            <a:pPr algn="ctr" eaLnBrk="0" hangingPunct="0">
              <a:spcBef>
                <a:spcPct val="50000"/>
              </a:spcBef>
              <a:defRPr/>
            </a:pPr>
            <a:endParaRPr lang="en-US" sz="1600" dirty="0">
              <a:solidFill>
                <a:srgbClr val="000000"/>
              </a:solidFill>
            </a:endParaRPr>
          </a:p>
        </p:txBody>
      </p:sp>
      <p:sp>
        <p:nvSpPr>
          <p:cNvPr id="1288214" name="Text Box 22"/>
          <p:cNvSpPr txBox="1">
            <a:spLocks noChangeArrowheads="1"/>
          </p:cNvSpPr>
          <p:nvPr/>
        </p:nvSpPr>
        <p:spPr bwMode="auto">
          <a:xfrm>
            <a:off x="0" y="8229600"/>
            <a:ext cx="3733800" cy="701675"/>
          </a:xfrm>
          <a:prstGeom prst="rect">
            <a:avLst/>
          </a:prstGeom>
          <a:noFill/>
          <a:ln w="19050">
            <a:noFill/>
            <a:miter lim="800000"/>
            <a:headEnd/>
            <a:tailEnd/>
          </a:ln>
          <a:effectLst>
            <a:outerShdw dist="107763" dir="2700000" algn="ctr" rotWithShape="0">
              <a:schemeClr val="bg2"/>
            </a:outerShdw>
          </a:effectLst>
        </p:spPr>
        <p:txBody>
          <a:bodyPr>
            <a:spAutoFit/>
          </a:bodyPr>
          <a:lstStyle/>
          <a:p>
            <a:pPr eaLnBrk="0" hangingPunct="0">
              <a:spcBef>
                <a:spcPct val="50000"/>
              </a:spcBef>
              <a:defRPr/>
            </a:pPr>
            <a:r>
              <a:rPr lang="en-US" sz="2000" b="1">
                <a:solidFill>
                  <a:srgbClr val="000000"/>
                </a:solidFill>
              </a:rPr>
              <a:t>Need to contend with occupation in either case</a:t>
            </a:r>
          </a:p>
        </p:txBody>
      </p:sp>
      <p:sp>
        <p:nvSpPr>
          <p:cNvPr id="1288217" name="Freeform 25"/>
          <p:cNvSpPr>
            <a:spLocks/>
          </p:cNvSpPr>
          <p:nvPr/>
        </p:nvSpPr>
        <p:spPr bwMode="auto">
          <a:xfrm>
            <a:off x="4381499" y="6120660"/>
            <a:ext cx="888023" cy="45719"/>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none"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288218" name="Freeform 26"/>
          <p:cNvSpPr>
            <a:spLocks/>
          </p:cNvSpPr>
          <p:nvPr/>
        </p:nvSpPr>
        <p:spPr bwMode="auto">
          <a:xfrm rot="5589145" flipH="1" flipV="1">
            <a:off x="5454670" y="6839745"/>
            <a:ext cx="849485" cy="241812"/>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none"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288219" name="Text Box 27"/>
          <p:cNvSpPr txBox="1">
            <a:spLocks noChangeArrowheads="1"/>
          </p:cNvSpPr>
          <p:nvPr/>
        </p:nvSpPr>
        <p:spPr bwMode="auto">
          <a:xfrm flipH="1">
            <a:off x="4878457" y="5622924"/>
            <a:ext cx="1600200" cy="9763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dirty="0">
                <a:solidFill>
                  <a:srgbClr val="000000"/>
                </a:solidFill>
              </a:rPr>
              <a:t>U</a:t>
            </a:r>
          </a:p>
        </p:txBody>
      </p:sp>
      <p:sp>
        <p:nvSpPr>
          <p:cNvPr id="26" name="Text Box 11"/>
          <p:cNvSpPr txBox="1">
            <a:spLocks noChangeArrowheads="1"/>
          </p:cNvSpPr>
          <p:nvPr/>
        </p:nvSpPr>
        <p:spPr bwMode="auto">
          <a:xfrm>
            <a:off x="0" y="762000"/>
            <a:ext cx="6858000" cy="430213"/>
          </a:xfrm>
          <a:prstGeom prst="rect">
            <a:avLst/>
          </a:prstGeom>
          <a:noFill/>
          <a:ln w="19050">
            <a:noFill/>
            <a:miter lim="800000"/>
            <a:headEnd/>
            <a:tailEnd/>
          </a:ln>
          <a:effectLst>
            <a:outerShdw dist="107763" dir="2700000" algn="ctr" rotWithShape="0">
              <a:schemeClr val="bg2"/>
            </a:outerShdw>
          </a:effectLst>
        </p:spPr>
        <p:txBody>
          <a:bodyPr>
            <a:spAutoFit/>
          </a:bodyPr>
          <a:lstStyle/>
          <a:p>
            <a:pPr eaLnBrk="0" hangingPunct="0">
              <a:spcBef>
                <a:spcPct val="50000"/>
              </a:spcBef>
              <a:defRPr/>
            </a:pPr>
            <a:r>
              <a:rPr lang="en-US" sz="2200" b="1" dirty="0">
                <a:solidFill>
                  <a:srgbClr val="FF0000"/>
                </a:solidFill>
              </a:rPr>
              <a:t>Text: Uses vertical orientation; Class: horizontal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882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882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88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8219"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Rectangle 2"/>
          <p:cNvSpPr>
            <a:spLocks noGrp="1" noChangeArrowheads="1"/>
          </p:cNvSpPr>
          <p:nvPr>
            <p:ph type="title"/>
          </p:nvPr>
        </p:nvSpPr>
        <p:spPr>
          <a:xfrm>
            <a:off x="533400" y="-76200"/>
            <a:ext cx="5830888" cy="685800"/>
          </a:xfrm>
        </p:spPr>
        <p:txBody>
          <a:bodyPr/>
          <a:lstStyle/>
          <a:p>
            <a:r>
              <a:rPr lang="en-US" altLang="en-US" smtClean="0"/>
              <a:t>Overmatching</a:t>
            </a:r>
          </a:p>
        </p:txBody>
      </p:sp>
      <p:sp>
        <p:nvSpPr>
          <p:cNvPr id="202754" name="Rectangle 3"/>
          <p:cNvSpPr>
            <a:spLocks noGrp="1" noChangeArrowheads="1"/>
          </p:cNvSpPr>
          <p:nvPr>
            <p:ph type="body" idx="1"/>
          </p:nvPr>
        </p:nvSpPr>
        <p:spPr>
          <a:xfrm>
            <a:off x="0" y="609600"/>
            <a:ext cx="6629400" cy="7467600"/>
          </a:xfrm>
        </p:spPr>
        <p:txBody>
          <a:bodyPr/>
          <a:lstStyle/>
          <a:p>
            <a:r>
              <a:rPr lang="en-US" altLang="en-US" dirty="0" smtClean="0"/>
              <a:t>Often used term, not well understood</a:t>
            </a:r>
          </a:p>
          <a:p>
            <a:r>
              <a:rPr lang="en-US" altLang="en-US" dirty="0" smtClean="0"/>
              <a:t>Two types of </a:t>
            </a:r>
            <a:r>
              <a:rPr lang="en-US" altLang="en-US" dirty="0" smtClean="0"/>
              <a:t>“overmatching” </a:t>
            </a:r>
            <a:r>
              <a:rPr lang="en-US" altLang="en-US" dirty="0" smtClean="0"/>
              <a:t>manifestations</a:t>
            </a:r>
          </a:p>
          <a:p>
            <a:pPr lvl="1"/>
            <a:r>
              <a:rPr lang="en-US" altLang="en-US" dirty="0" smtClean="0"/>
              <a:t>Overmatching resulting in </a:t>
            </a:r>
            <a:r>
              <a:rPr lang="en-US" altLang="en-US" u="sng" dirty="0" smtClean="0"/>
              <a:t>precision losses</a:t>
            </a:r>
          </a:p>
          <a:p>
            <a:pPr lvl="2"/>
            <a:r>
              <a:rPr lang="en-US" altLang="en-US" dirty="0" smtClean="0"/>
              <a:t>In case-control studies, matching on factors which are truly not confounders </a:t>
            </a:r>
            <a:r>
              <a:rPr lang="en-US" altLang="en-US" dirty="0" smtClean="0"/>
              <a:t>may result </a:t>
            </a:r>
            <a:r>
              <a:rPr lang="en-US" altLang="en-US" dirty="0" smtClean="0"/>
              <a:t>in larger standard errors compared to not matching</a:t>
            </a:r>
          </a:p>
          <a:p>
            <a:pPr lvl="3"/>
            <a:r>
              <a:rPr lang="en-US" altLang="en-US" dirty="0" smtClean="0"/>
              <a:t>Especially bad for factors associated with exposure but not disease</a:t>
            </a:r>
          </a:p>
          <a:p>
            <a:pPr lvl="2"/>
            <a:r>
              <a:rPr lang="en-US" altLang="en-US" dirty="0" smtClean="0"/>
              <a:t>In case-control or cohort studies, matching on factors very strongly related to exposure results in </a:t>
            </a:r>
            <a:r>
              <a:rPr lang="en-US" altLang="en-US" dirty="0" err="1" smtClean="0"/>
              <a:t>collinearity</a:t>
            </a:r>
            <a:r>
              <a:rPr lang="en-US" altLang="en-US" dirty="0" smtClean="0"/>
              <a:t> and inflation in standard errors</a:t>
            </a:r>
            <a:endParaRPr lang="en-US" altLang="en-US" dirty="0" smtClean="0"/>
          </a:p>
          <a:p>
            <a:pPr lvl="3"/>
            <a:r>
              <a:rPr lang="en-US" altLang="en-US" dirty="0" smtClean="0"/>
              <a:t>e.g., cohort study of effect of income on CHD; attempt to match on education </a:t>
            </a:r>
          </a:p>
          <a:p>
            <a:pPr lvl="3"/>
            <a:r>
              <a:rPr lang="en-US" altLang="en-US" dirty="0" smtClean="0"/>
              <a:t>Not unique to matching; occurs with stratification or regression as well</a:t>
            </a:r>
          </a:p>
          <a:p>
            <a:pPr lvl="3"/>
            <a:endParaRPr lang="en-US" altLang="en-US" dirty="0" smtClean="0"/>
          </a:p>
          <a:p>
            <a:pPr lvl="1"/>
            <a:r>
              <a:rPr lang="en-US" altLang="en-US" dirty="0" smtClean="0"/>
              <a:t>Overmatching resulting in </a:t>
            </a:r>
            <a:r>
              <a:rPr lang="en-US" altLang="en-US" u="sng" dirty="0" smtClean="0"/>
              <a:t>bias</a:t>
            </a:r>
          </a:p>
          <a:p>
            <a:pPr lvl="2"/>
            <a:r>
              <a:rPr lang="en-US" altLang="en-US" dirty="0" smtClean="0"/>
              <a:t>Matching on intermediary factors (mediators)</a:t>
            </a:r>
          </a:p>
          <a:p>
            <a:pPr lvl="2"/>
            <a:r>
              <a:rPr lang="en-US" altLang="en-US" dirty="0" smtClean="0"/>
              <a:t>Matching on colliders</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9459" name="Line 3"/>
          <p:cNvSpPr>
            <a:spLocks noChangeShapeType="1"/>
          </p:cNvSpPr>
          <p:nvPr/>
        </p:nvSpPr>
        <p:spPr bwMode="auto">
          <a:xfrm>
            <a:off x="3810000" y="4191000"/>
            <a:ext cx="2133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0" name="Text Box 4"/>
          <p:cNvSpPr txBox="1">
            <a:spLocks noChangeArrowheads="1"/>
          </p:cNvSpPr>
          <p:nvPr/>
        </p:nvSpPr>
        <p:spPr bwMode="auto">
          <a:xfrm flipH="1">
            <a:off x="4267200" y="3200400"/>
            <a:ext cx="1143000" cy="4953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t>C</a:t>
            </a:r>
            <a:r>
              <a:rPr lang="en-US" sz="2800" b="1" baseline="-25000" dirty="0"/>
              <a:t>1</a:t>
            </a:r>
          </a:p>
        </p:txBody>
      </p:sp>
      <p:sp>
        <p:nvSpPr>
          <p:cNvPr id="1299461" name="Text Box 5"/>
          <p:cNvSpPr txBox="1">
            <a:spLocks noChangeArrowheads="1"/>
          </p:cNvSpPr>
          <p:nvPr/>
        </p:nvSpPr>
        <p:spPr bwMode="auto">
          <a:xfrm>
            <a:off x="4343400" y="41910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299462" name="Text Box 6"/>
          <p:cNvSpPr txBox="1">
            <a:spLocks noChangeArrowheads="1"/>
          </p:cNvSpPr>
          <p:nvPr/>
        </p:nvSpPr>
        <p:spPr bwMode="auto">
          <a:xfrm flipH="1">
            <a:off x="2362200" y="3886200"/>
            <a:ext cx="2362200" cy="61118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E</a:t>
            </a:r>
            <a:endParaRPr lang="en-US" sz="3600" dirty="0">
              <a:solidFill>
                <a:srgbClr val="000000"/>
              </a:solidFill>
            </a:endParaRPr>
          </a:p>
        </p:txBody>
      </p:sp>
      <p:sp>
        <p:nvSpPr>
          <p:cNvPr id="1299463" name="Text Box 7"/>
          <p:cNvSpPr txBox="1">
            <a:spLocks noChangeArrowheads="1"/>
          </p:cNvSpPr>
          <p:nvPr/>
        </p:nvSpPr>
        <p:spPr bwMode="auto">
          <a:xfrm flipH="1">
            <a:off x="5486400" y="3505200"/>
            <a:ext cx="1371600" cy="12795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1299464" name="Text Box 8"/>
          <p:cNvSpPr txBox="1">
            <a:spLocks noChangeArrowheads="1"/>
          </p:cNvSpPr>
          <p:nvPr/>
        </p:nvSpPr>
        <p:spPr bwMode="auto">
          <a:xfrm flipH="1">
            <a:off x="3505200" y="838200"/>
            <a:ext cx="2971800" cy="16319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Unmeasured C</a:t>
            </a:r>
          </a:p>
          <a:p>
            <a:pPr algn="ctr" eaLnBrk="0" hangingPunct="0">
              <a:spcBef>
                <a:spcPct val="50000"/>
              </a:spcBef>
              <a:defRPr/>
            </a:pPr>
            <a:endParaRPr lang="en-US" sz="3600" dirty="0">
              <a:solidFill>
                <a:srgbClr val="000000"/>
              </a:solidFill>
            </a:endParaRPr>
          </a:p>
        </p:txBody>
      </p:sp>
      <p:sp>
        <p:nvSpPr>
          <p:cNvPr id="1299465" name="Freeform 9"/>
          <p:cNvSpPr>
            <a:spLocks/>
          </p:cNvSpPr>
          <p:nvPr/>
        </p:nvSpPr>
        <p:spPr bwMode="auto">
          <a:xfrm rot="8150392">
            <a:off x="3586163" y="3208338"/>
            <a:ext cx="11953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6" name="Freeform 10"/>
          <p:cNvSpPr>
            <a:spLocks/>
          </p:cNvSpPr>
          <p:nvPr/>
        </p:nvSpPr>
        <p:spPr bwMode="auto">
          <a:xfrm rot="6590930" flipV="1">
            <a:off x="2986088" y="2484438"/>
            <a:ext cx="23018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7" name="Text Box 11"/>
          <p:cNvSpPr txBox="1">
            <a:spLocks noChangeArrowheads="1"/>
          </p:cNvSpPr>
          <p:nvPr/>
        </p:nvSpPr>
        <p:spPr bwMode="auto">
          <a:xfrm flipH="1">
            <a:off x="1524000" y="3886200"/>
            <a:ext cx="990600" cy="641350"/>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0" hangingPunct="0">
              <a:spcBef>
                <a:spcPct val="50000"/>
              </a:spcBef>
              <a:defRPr/>
            </a:pPr>
            <a:r>
              <a:rPr lang="en-US" altLang="en-US" sz="3600" b="1"/>
              <a:t>A</a:t>
            </a:r>
          </a:p>
        </p:txBody>
      </p:sp>
      <p:sp>
        <p:nvSpPr>
          <p:cNvPr id="1299468" name="Freeform 12"/>
          <p:cNvSpPr>
            <a:spLocks/>
          </p:cNvSpPr>
          <p:nvPr/>
        </p:nvSpPr>
        <p:spPr bwMode="auto">
          <a:xfrm rot="20284105" flipV="1">
            <a:off x="2570163" y="4048125"/>
            <a:ext cx="688975" cy="307975"/>
          </a:xfrm>
          <a:custGeom>
            <a:avLst/>
            <a:gdLst>
              <a:gd name="T0" fmla="*/ 0 w 1747"/>
              <a:gd name="T1" fmla="*/ 1220 h 1220"/>
              <a:gd name="T2" fmla="*/ 1747 w 1747"/>
              <a:gd name="T3" fmla="*/ 0 h 1220"/>
              <a:gd name="T4" fmla="*/ 0 60000 65536"/>
              <a:gd name="T5" fmla="*/ 0 60000 65536"/>
              <a:gd name="T6" fmla="*/ 0 w 1747"/>
              <a:gd name="T7" fmla="*/ 0 h 1220"/>
              <a:gd name="T8" fmla="*/ 1747 w 1747"/>
              <a:gd name="T9" fmla="*/ 1220 h 1220"/>
            </a:gdLst>
            <a:ahLst/>
            <a:cxnLst>
              <a:cxn ang="T4">
                <a:pos x="T0" y="T1"/>
              </a:cxn>
              <a:cxn ang="T5">
                <a:pos x="T2" y="T3"/>
              </a:cxn>
            </a:cxnLst>
            <a:rect l="T6" t="T7" r="T8" b="T9"/>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a:extLst/>
        </p:spPr>
        <p:txBody>
          <a:bodyPr anchor="ctr">
            <a:spAutoFit/>
          </a:bodyPr>
          <a:lstStyle/>
          <a:p>
            <a:pPr algn="r" eaLnBrk="0" hangingPunct="0">
              <a:spcBef>
                <a:spcPct val="50000"/>
              </a:spcBef>
              <a:defRPr/>
            </a:pPr>
            <a:endParaRPr lang="en-US"/>
          </a:p>
        </p:txBody>
      </p:sp>
      <p:sp>
        <p:nvSpPr>
          <p:cNvPr id="1299469" name="Text Box 13"/>
          <p:cNvSpPr txBox="1">
            <a:spLocks noChangeArrowheads="1"/>
          </p:cNvSpPr>
          <p:nvPr/>
        </p:nvSpPr>
        <p:spPr bwMode="auto">
          <a:xfrm flipH="1">
            <a:off x="4191000" y="2362200"/>
            <a:ext cx="1143000" cy="4937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t>C</a:t>
            </a:r>
            <a:r>
              <a:rPr lang="en-US" sz="2800" b="1" baseline="-25000" dirty="0"/>
              <a:t>2</a:t>
            </a:r>
          </a:p>
        </p:txBody>
      </p:sp>
      <p:sp>
        <p:nvSpPr>
          <p:cNvPr id="1299470" name="Freeform 14"/>
          <p:cNvSpPr>
            <a:spLocks/>
          </p:cNvSpPr>
          <p:nvPr/>
        </p:nvSpPr>
        <p:spPr bwMode="auto">
          <a:xfrm rot="3896371">
            <a:off x="5063332" y="3639344"/>
            <a:ext cx="7000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1" name="Freeform 15"/>
          <p:cNvSpPr>
            <a:spLocks/>
          </p:cNvSpPr>
          <p:nvPr/>
        </p:nvSpPr>
        <p:spPr bwMode="auto">
          <a:xfrm rot="18026859" flipH="1">
            <a:off x="3830638" y="3692525"/>
            <a:ext cx="7651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2" name="Freeform 16"/>
          <p:cNvSpPr>
            <a:spLocks/>
          </p:cNvSpPr>
          <p:nvPr/>
        </p:nvSpPr>
        <p:spPr bwMode="auto">
          <a:xfrm rot="3920283">
            <a:off x="4885532" y="3151981"/>
            <a:ext cx="1201738"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3" name="Freeform 17"/>
          <p:cNvSpPr>
            <a:spLocks/>
          </p:cNvSpPr>
          <p:nvPr/>
        </p:nvSpPr>
        <p:spPr bwMode="auto">
          <a:xfrm rot="3053919" flipV="1">
            <a:off x="4514850" y="2401888"/>
            <a:ext cx="19970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9" name="Text Box 2"/>
          <p:cNvSpPr txBox="1">
            <a:spLocks noChangeArrowheads="1"/>
          </p:cNvSpPr>
          <p:nvPr/>
        </p:nvSpPr>
        <p:spPr bwMode="auto">
          <a:xfrm flipH="1">
            <a:off x="457200" y="5410200"/>
            <a:ext cx="6477000" cy="1384995"/>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eaLnBrk="0" hangingPunct="0">
              <a:spcBef>
                <a:spcPct val="50000"/>
              </a:spcBef>
              <a:defRPr/>
            </a:pPr>
            <a:r>
              <a:rPr lang="en-US" altLang="en-US" sz="2400" b="1" dirty="0"/>
              <a:t>Variable A is referred to as an instrumental variable </a:t>
            </a:r>
            <a:r>
              <a:rPr lang="en-US" altLang="en-US" sz="2400" b="1" dirty="0" smtClean="0"/>
              <a:t>(IV) or </a:t>
            </a:r>
            <a:r>
              <a:rPr lang="en-US" altLang="en-US" sz="2400" b="1" dirty="0"/>
              <a:t>“instrument”.</a:t>
            </a:r>
          </a:p>
          <a:p>
            <a:pPr algn="ctr" eaLnBrk="0" hangingPunct="0">
              <a:spcBef>
                <a:spcPct val="50000"/>
              </a:spcBef>
              <a:defRPr/>
            </a:pPr>
            <a:endParaRPr lang="en-US" altLang="en-US" sz="2400" dirty="0">
              <a:solidFill>
                <a:srgbClr val="000000"/>
              </a:solidFill>
            </a:endParaRPr>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9458" name="Rectangle 2"/>
          <p:cNvSpPr>
            <a:spLocks noGrp="1" noChangeArrowheads="1"/>
          </p:cNvSpPr>
          <p:nvPr>
            <p:ph type="title" idx="4294967295"/>
          </p:nvPr>
        </p:nvSpPr>
        <p:spPr>
          <a:xfrm>
            <a:off x="514350" y="304800"/>
            <a:ext cx="5829300" cy="712788"/>
          </a:xfrm>
        </p:spPr>
        <p:txBody>
          <a:bodyPr/>
          <a:lstStyle/>
          <a:p>
            <a:r>
              <a:rPr lang="en-US" altLang="en-US" sz="2800" smtClean="0"/>
              <a:t>Instrumental Variables to Manage Confounding</a:t>
            </a:r>
          </a:p>
        </p:txBody>
      </p:sp>
      <p:sp>
        <p:nvSpPr>
          <p:cNvPr id="1299463" name="Text Box 7"/>
          <p:cNvSpPr txBox="1">
            <a:spLocks noChangeArrowheads="1"/>
          </p:cNvSpPr>
          <p:nvPr/>
        </p:nvSpPr>
        <p:spPr bwMode="auto">
          <a:xfrm flipH="1">
            <a:off x="5486400" y="3505200"/>
            <a:ext cx="1371600" cy="12795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1299467" name="Text Box 11"/>
          <p:cNvSpPr txBox="1">
            <a:spLocks noChangeArrowheads="1"/>
          </p:cNvSpPr>
          <p:nvPr/>
        </p:nvSpPr>
        <p:spPr bwMode="auto">
          <a:xfrm flipH="1">
            <a:off x="76200" y="3505200"/>
            <a:ext cx="2362200" cy="9461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solidFill>
                  <a:srgbClr val="009900"/>
                </a:solidFill>
              </a:rPr>
              <a:t>Instrumental variable (IV)</a:t>
            </a:r>
            <a:endParaRPr lang="en-US" sz="2800" dirty="0">
              <a:solidFill>
                <a:srgbClr val="009900"/>
              </a:solidFill>
            </a:endParaRPr>
          </a:p>
        </p:txBody>
      </p:sp>
      <p:grpSp>
        <p:nvGrpSpPr>
          <p:cNvPr id="208900" name="Group 2"/>
          <p:cNvGrpSpPr>
            <a:grpSpLocks/>
          </p:cNvGrpSpPr>
          <p:nvPr/>
        </p:nvGrpSpPr>
        <p:grpSpPr bwMode="auto">
          <a:xfrm>
            <a:off x="2362200" y="838200"/>
            <a:ext cx="4114800" cy="3814763"/>
            <a:chOff x="2362200" y="838200"/>
            <a:chExt cx="4114800" cy="3814763"/>
          </a:xfrm>
        </p:grpSpPr>
        <p:sp>
          <p:nvSpPr>
            <p:cNvPr id="1299459" name="Line 3"/>
            <p:cNvSpPr>
              <a:spLocks noChangeShapeType="1"/>
            </p:cNvSpPr>
            <p:nvPr/>
          </p:nvSpPr>
          <p:spPr bwMode="auto">
            <a:xfrm>
              <a:off x="3810000" y="4191000"/>
              <a:ext cx="2133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0" name="Text Box 4"/>
            <p:cNvSpPr txBox="1">
              <a:spLocks noChangeArrowheads="1"/>
            </p:cNvSpPr>
            <p:nvPr/>
          </p:nvSpPr>
          <p:spPr bwMode="auto">
            <a:xfrm flipH="1">
              <a:off x="4267200" y="3200400"/>
              <a:ext cx="1143000" cy="4953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t>C</a:t>
              </a:r>
              <a:r>
                <a:rPr lang="en-US" sz="2800" b="1" baseline="-25000" dirty="0"/>
                <a:t>1</a:t>
              </a:r>
            </a:p>
          </p:txBody>
        </p:sp>
        <p:sp>
          <p:nvSpPr>
            <p:cNvPr id="1299461" name="Text Box 5"/>
            <p:cNvSpPr txBox="1">
              <a:spLocks noChangeArrowheads="1"/>
            </p:cNvSpPr>
            <p:nvPr/>
          </p:nvSpPr>
          <p:spPr bwMode="auto">
            <a:xfrm>
              <a:off x="4343400" y="41910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299462" name="Text Box 6"/>
            <p:cNvSpPr txBox="1">
              <a:spLocks noChangeArrowheads="1"/>
            </p:cNvSpPr>
            <p:nvPr/>
          </p:nvSpPr>
          <p:spPr bwMode="auto">
            <a:xfrm flipH="1">
              <a:off x="2362200" y="3886200"/>
              <a:ext cx="2362200" cy="61118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E</a:t>
              </a:r>
              <a:endParaRPr lang="en-US" sz="3600" dirty="0">
                <a:solidFill>
                  <a:srgbClr val="000000"/>
                </a:solidFill>
              </a:endParaRPr>
            </a:p>
          </p:txBody>
        </p:sp>
        <p:sp>
          <p:nvSpPr>
            <p:cNvPr id="1299464" name="Text Box 8"/>
            <p:cNvSpPr txBox="1">
              <a:spLocks noChangeArrowheads="1"/>
            </p:cNvSpPr>
            <p:nvPr/>
          </p:nvSpPr>
          <p:spPr bwMode="auto">
            <a:xfrm flipH="1">
              <a:off x="3505200" y="838200"/>
              <a:ext cx="2971800" cy="16319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Unmeasured C</a:t>
              </a:r>
            </a:p>
            <a:p>
              <a:pPr algn="ctr" eaLnBrk="0" hangingPunct="0">
                <a:spcBef>
                  <a:spcPct val="50000"/>
                </a:spcBef>
                <a:defRPr/>
              </a:pPr>
              <a:endParaRPr lang="en-US" sz="3600" dirty="0">
                <a:solidFill>
                  <a:srgbClr val="000000"/>
                </a:solidFill>
              </a:endParaRPr>
            </a:p>
          </p:txBody>
        </p:sp>
        <p:sp>
          <p:nvSpPr>
            <p:cNvPr id="1299465" name="Freeform 9"/>
            <p:cNvSpPr>
              <a:spLocks/>
            </p:cNvSpPr>
            <p:nvPr/>
          </p:nvSpPr>
          <p:spPr bwMode="auto">
            <a:xfrm rot="8150392">
              <a:off x="3586163" y="3208338"/>
              <a:ext cx="11953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6" name="Freeform 10"/>
            <p:cNvSpPr>
              <a:spLocks/>
            </p:cNvSpPr>
            <p:nvPr/>
          </p:nvSpPr>
          <p:spPr bwMode="auto">
            <a:xfrm rot="6590930" flipV="1">
              <a:off x="2986088" y="2484438"/>
              <a:ext cx="23018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8" name="Freeform 12"/>
            <p:cNvSpPr>
              <a:spLocks/>
            </p:cNvSpPr>
            <p:nvPr/>
          </p:nvSpPr>
          <p:spPr bwMode="auto">
            <a:xfrm rot="20284105" flipV="1">
              <a:off x="2570163" y="4048125"/>
              <a:ext cx="6889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008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9" name="Text Box 13"/>
            <p:cNvSpPr txBox="1">
              <a:spLocks noChangeArrowheads="1"/>
            </p:cNvSpPr>
            <p:nvPr/>
          </p:nvSpPr>
          <p:spPr bwMode="auto">
            <a:xfrm flipH="1">
              <a:off x="4191000" y="2362200"/>
              <a:ext cx="1143000" cy="4937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t>C</a:t>
              </a:r>
              <a:r>
                <a:rPr lang="en-US" sz="2800" b="1" baseline="-25000" dirty="0"/>
                <a:t>2</a:t>
              </a:r>
            </a:p>
          </p:txBody>
        </p:sp>
        <p:sp>
          <p:nvSpPr>
            <p:cNvPr id="1299470" name="Freeform 14"/>
            <p:cNvSpPr>
              <a:spLocks/>
            </p:cNvSpPr>
            <p:nvPr/>
          </p:nvSpPr>
          <p:spPr bwMode="auto">
            <a:xfrm rot="3896371">
              <a:off x="5063332" y="3639344"/>
              <a:ext cx="7000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1" name="Freeform 15"/>
            <p:cNvSpPr>
              <a:spLocks/>
            </p:cNvSpPr>
            <p:nvPr/>
          </p:nvSpPr>
          <p:spPr bwMode="auto">
            <a:xfrm rot="18026859" flipH="1">
              <a:off x="3830638" y="3692525"/>
              <a:ext cx="7651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2" name="Freeform 16"/>
            <p:cNvSpPr>
              <a:spLocks/>
            </p:cNvSpPr>
            <p:nvPr/>
          </p:nvSpPr>
          <p:spPr bwMode="auto">
            <a:xfrm rot="3920283">
              <a:off x="4885532" y="3151981"/>
              <a:ext cx="1201738"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3" name="Freeform 17"/>
            <p:cNvSpPr>
              <a:spLocks/>
            </p:cNvSpPr>
            <p:nvPr/>
          </p:nvSpPr>
          <p:spPr bwMode="auto">
            <a:xfrm rot="3053919" flipV="1">
              <a:off x="4514850" y="2401888"/>
              <a:ext cx="19970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grpSp>
      <p:sp>
        <p:nvSpPr>
          <p:cNvPr id="1299474" name="Text Box 18"/>
          <p:cNvSpPr txBox="1">
            <a:spLocks noChangeArrowheads="1"/>
          </p:cNvSpPr>
          <p:nvPr/>
        </p:nvSpPr>
        <p:spPr bwMode="auto">
          <a:xfrm flipH="1">
            <a:off x="0" y="1600200"/>
            <a:ext cx="3733800" cy="9001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a:solidFill>
                  <a:srgbClr val="000000"/>
                </a:solidFill>
              </a:rPr>
              <a:t>IV must be related to E but nothing else</a:t>
            </a:r>
            <a:endParaRPr lang="en-US" sz="2800">
              <a:solidFill>
                <a:srgbClr val="000000"/>
              </a:solidFill>
            </a:endParaRPr>
          </a:p>
        </p:txBody>
      </p:sp>
      <p:sp>
        <p:nvSpPr>
          <p:cNvPr id="1299475" name="Text Box 19"/>
          <p:cNvSpPr txBox="1">
            <a:spLocks noChangeArrowheads="1"/>
          </p:cNvSpPr>
          <p:nvPr/>
        </p:nvSpPr>
        <p:spPr bwMode="auto">
          <a:xfrm flipH="1">
            <a:off x="76200" y="4510088"/>
            <a:ext cx="6629400" cy="9001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solidFill>
                  <a:srgbClr val="FF0000"/>
                </a:solidFill>
              </a:rPr>
              <a:t>Use IV—D and IV—E associations to estimate </a:t>
            </a:r>
            <a:r>
              <a:rPr lang="en-US" sz="2800" b="1" dirty="0" err="1">
                <a:solidFill>
                  <a:srgbClr val="FF0000"/>
                </a:solidFill>
              </a:rPr>
              <a:t>unconfounded</a:t>
            </a:r>
            <a:r>
              <a:rPr lang="en-US" sz="2800" b="1" dirty="0">
                <a:solidFill>
                  <a:srgbClr val="FF0000"/>
                </a:solidFill>
              </a:rPr>
              <a:t> E—D</a:t>
            </a:r>
          </a:p>
        </p:txBody>
      </p:sp>
      <p:grpSp>
        <p:nvGrpSpPr>
          <p:cNvPr id="2" name="Group 20"/>
          <p:cNvGrpSpPr>
            <a:grpSpLocks/>
          </p:cNvGrpSpPr>
          <p:nvPr/>
        </p:nvGrpSpPr>
        <p:grpSpPr bwMode="auto">
          <a:xfrm>
            <a:off x="152400" y="6297613"/>
            <a:ext cx="6781800" cy="2438400"/>
            <a:chOff x="96" y="4115"/>
            <a:chExt cx="4272" cy="1612"/>
          </a:xfrm>
        </p:grpSpPr>
        <p:sp>
          <p:nvSpPr>
            <p:cNvPr id="1299477" name="Text Box 21"/>
            <p:cNvSpPr txBox="1">
              <a:spLocks noChangeArrowheads="1"/>
            </p:cNvSpPr>
            <p:nvPr/>
          </p:nvSpPr>
          <p:spPr bwMode="auto">
            <a:xfrm>
              <a:off x="2544" y="5461"/>
              <a:ext cx="432" cy="266"/>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1299478" name="Text Box 22"/>
            <p:cNvSpPr txBox="1">
              <a:spLocks noChangeArrowheads="1"/>
            </p:cNvSpPr>
            <p:nvPr/>
          </p:nvSpPr>
          <p:spPr bwMode="auto">
            <a:xfrm flipH="1">
              <a:off x="1440" y="5141"/>
              <a:ext cx="912" cy="5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Length of stay</a:t>
              </a:r>
              <a:endParaRPr lang="en-US" sz="2400" dirty="0">
                <a:solidFill>
                  <a:srgbClr val="000000"/>
                </a:solidFill>
              </a:endParaRPr>
            </a:p>
          </p:txBody>
        </p:sp>
        <p:sp>
          <p:nvSpPr>
            <p:cNvPr id="1299479" name="Text Box 23"/>
            <p:cNvSpPr txBox="1">
              <a:spLocks noChangeArrowheads="1"/>
            </p:cNvSpPr>
            <p:nvPr/>
          </p:nvSpPr>
          <p:spPr bwMode="auto">
            <a:xfrm flipH="1">
              <a:off x="3168" y="4992"/>
              <a:ext cx="1200" cy="67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400" b="1" dirty="0"/>
                <a:t>Neonatal outcomes</a:t>
              </a:r>
              <a:endParaRPr lang="en-US" sz="2400" dirty="0">
                <a:solidFill>
                  <a:srgbClr val="000000"/>
                </a:solidFill>
              </a:endParaRPr>
            </a:p>
          </p:txBody>
        </p:sp>
        <p:sp>
          <p:nvSpPr>
            <p:cNvPr id="1299481" name="Freeform 25"/>
            <p:cNvSpPr>
              <a:spLocks/>
            </p:cNvSpPr>
            <p:nvPr/>
          </p:nvSpPr>
          <p:spPr bwMode="auto">
            <a:xfrm rot="8309025">
              <a:off x="2004" y="4839"/>
              <a:ext cx="527" cy="204"/>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83" name="Text Box 27"/>
            <p:cNvSpPr txBox="1">
              <a:spLocks noChangeArrowheads="1"/>
            </p:cNvSpPr>
            <p:nvPr/>
          </p:nvSpPr>
          <p:spPr bwMode="auto">
            <a:xfrm flipH="1">
              <a:off x="96" y="4939"/>
              <a:ext cx="1008" cy="63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solidFill>
                    <a:srgbClr val="009900"/>
                  </a:solidFill>
                </a:rPr>
                <a:t>Hour of birth</a:t>
              </a:r>
              <a:endParaRPr lang="en-US" sz="2800" dirty="0">
                <a:solidFill>
                  <a:srgbClr val="009900"/>
                </a:solidFill>
              </a:endParaRPr>
            </a:p>
          </p:txBody>
        </p:sp>
        <p:sp>
          <p:nvSpPr>
            <p:cNvPr id="1299485" name="Text Box 29"/>
            <p:cNvSpPr txBox="1">
              <a:spLocks noChangeArrowheads="1"/>
            </p:cNvSpPr>
            <p:nvPr/>
          </p:nvSpPr>
          <p:spPr bwMode="auto">
            <a:xfrm flipH="1">
              <a:off x="1728" y="4115"/>
              <a:ext cx="2016" cy="5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t>Prenatal complications</a:t>
              </a:r>
              <a:endParaRPr lang="en-US" sz="2400" b="1" baseline="-25000" dirty="0"/>
            </a:p>
          </p:txBody>
        </p:sp>
        <p:sp>
          <p:nvSpPr>
            <p:cNvPr id="1299486" name="Freeform 30"/>
            <p:cNvSpPr>
              <a:spLocks/>
            </p:cNvSpPr>
            <p:nvPr/>
          </p:nvSpPr>
          <p:spPr bwMode="auto">
            <a:xfrm rot="1554411">
              <a:off x="984" y="5245"/>
              <a:ext cx="519" cy="238"/>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0099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87" name="Freeform 31"/>
            <p:cNvSpPr>
              <a:spLocks/>
            </p:cNvSpPr>
            <p:nvPr/>
          </p:nvSpPr>
          <p:spPr bwMode="auto">
            <a:xfrm rot="2273135" flipV="1">
              <a:off x="2965" y="4822"/>
              <a:ext cx="511" cy="204"/>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88" name="Line 32"/>
            <p:cNvSpPr>
              <a:spLocks noChangeShapeType="1"/>
            </p:cNvSpPr>
            <p:nvPr/>
          </p:nvSpPr>
          <p:spPr bwMode="auto">
            <a:xfrm flipV="1">
              <a:off x="2304" y="5386"/>
              <a:ext cx="864" cy="7"/>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grpSp>
      <p:sp>
        <p:nvSpPr>
          <p:cNvPr id="1299489" name="Text Box 33"/>
          <p:cNvSpPr txBox="1">
            <a:spLocks noChangeArrowheads="1"/>
          </p:cNvSpPr>
          <p:nvPr/>
        </p:nvSpPr>
        <p:spPr bwMode="auto">
          <a:xfrm>
            <a:off x="0" y="8642350"/>
            <a:ext cx="4114800" cy="349250"/>
          </a:xfrm>
          <a:prstGeom prst="rect">
            <a:avLst/>
          </a:prstGeom>
          <a:noFill/>
          <a:ln w="9525">
            <a:noFill/>
            <a:miter lim="800000"/>
            <a:headEnd/>
            <a:tailEnd/>
          </a:ln>
        </p:spPr>
        <p:txBody>
          <a:bodyPr>
            <a:spAutoFit/>
          </a:bodyPr>
          <a:lstStyle/>
          <a:p>
            <a:pPr eaLnBrk="0" hangingPunct="0">
              <a:spcBef>
                <a:spcPct val="50000"/>
              </a:spcBef>
            </a:pPr>
            <a:r>
              <a:rPr lang="en-US" altLang="en-US" sz="1800">
                <a:latin typeface="Times New Roman" pitchFamily="18" charset="0"/>
              </a:rPr>
              <a:t>Malkin et al. </a:t>
            </a:r>
            <a:r>
              <a:rPr lang="en-US" altLang="en-US" sz="1800" i="1">
                <a:latin typeface="Times New Roman" pitchFamily="18" charset="0"/>
              </a:rPr>
              <a:t>Heath Serv. Res.</a:t>
            </a:r>
            <a:r>
              <a:rPr lang="en-US" altLang="en-US" sz="1800">
                <a:latin typeface="Times New Roman" pitchFamily="18" charset="0"/>
              </a:rPr>
              <a:t>, 2000</a:t>
            </a:r>
          </a:p>
        </p:txBody>
      </p:sp>
      <p:sp>
        <p:nvSpPr>
          <p:cNvPr id="1299490" name="Text Box 34"/>
          <p:cNvSpPr txBox="1">
            <a:spLocks noChangeArrowheads="1"/>
          </p:cNvSpPr>
          <p:nvPr/>
        </p:nvSpPr>
        <p:spPr bwMode="auto">
          <a:xfrm flipH="1">
            <a:off x="152400" y="5715000"/>
            <a:ext cx="6553200" cy="83026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eaLnBrk="0" hangingPunct="0">
              <a:spcBef>
                <a:spcPct val="50000"/>
              </a:spcBef>
              <a:defRPr/>
            </a:pPr>
            <a:r>
              <a:rPr lang="en-US" sz="2400" b="1" dirty="0">
                <a:solidFill>
                  <a:srgbClr val="000000"/>
                </a:solidFill>
              </a:rPr>
              <a:t>RQ:  Does length of stay influence neonatal outcomes?</a:t>
            </a:r>
            <a:endParaRPr lang="en-US" sz="2400" dirty="0">
              <a:solidFill>
                <a:srgbClr val="000000"/>
              </a:solidFill>
            </a:endParaRPr>
          </a:p>
        </p:txBody>
      </p:sp>
      <p:sp>
        <p:nvSpPr>
          <p:cNvPr id="1299491" name="Line 35"/>
          <p:cNvSpPr>
            <a:spLocks noChangeShapeType="1"/>
          </p:cNvSpPr>
          <p:nvPr/>
        </p:nvSpPr>
        <p:spPr bwMode="auto">
          <a:xfrm flipV="1">
            <a:off x="0" y="5514975"/>
            <a:ext cx="6858000" cy="0"/>
          </a:xfrm>
          <a:prstGeom prst="line">
            <a:avLst/>
          </a:prstGeom>
          <a:noFill/>
          <a:ln w="9525">
            <a:solidFill>
              <a:schemeClr val="tx1"/>
            </a:solidFill>
            <a:round/>
            <a:headEnd/>
            <a:tailEnd/>
          </a:ln>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9946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994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9945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9947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9949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9948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994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9458" grpId="0"/>
      <p:bldP spid="1299467" grpId="0"/>
      <p:bldP spid="1299474" grpId="0"/>
      <p:bldP spid="1299475" grpId="0"/>
      <p:bldP spid="1299489" grpId="0"/>
      <p:bldP spid="1299490" grpId="0"/>
      <p:bldP spid="129949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5829300" cy="7696200"/>
          </a:xfrm>
        </p:spPr>
        <p:txBody>
          <a:bodyPr/>
          <a:lstStyle/>
          <a:p>
            <a:pPr>
              <a:lnSpc>
                <a:spcPct val="90000"/>
              </a:lnSpc>
            </a:pPr>
            <a:r>
              <a:rPr lang="en-US" altLang="en-US" sz="2400" dirty="0" smtClean="0"/>
              <a:t>Methods to reduce 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endParaRPr lang="en-US" altLang="en-US" sz="2200" dirty="0" smtClean="0"/>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can help identify?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
        <p:nvSpPr>
          <p:cNvPr id="4" name="Line 4"/>
          <p:cNvSpPr>
            <a:spLocks noChangeShapeType="1"/>
          </p:cNvSpPr>
          <p:nvPr/>
        </p:nvSpPr>
        <p:spPr bwMode="auto">
          <a:xfrm>
            <a:off x="533400" y="18288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1929564133"/>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Title 1"/>
          <p:cNvSpPr>
            <a:spLocks noGrp="1"/>
          </p:cNvSpPr>
          <p:nvPr>
            <p:ph type="title"/>
          </p:nvPr>
        </p:nvSpPr>
        <p:spPr>
          <a:xfrm>
            <a:off x="533400" y="-76200"/>
            <a:ext cx="5943600" cy="1066800"/>
          </a:xfrm>
        </p:spPr>
        <p:txBody>
          <a:bodyPr/>
          <a:lstStyle/>
          <a:p>
            <a:r>
              <a:rPr lang="en-US" altLang="en-US" smtClean="0"/>
              <a:t>What variables should be considered as effect modifiers?</a:t>
            </a:r>
          </a:p>
        </p:txBody>
      </p:sp>
      <p:sp>
        <p:nvSpPr>
          <p:cNvPr id="210946" name="Content Placeholder 2"/>
          <p:cNvSpPr>
            <a:spLocks noGrp="1"/>
          </p:cNvSpPr>
          <p:nvPr>
            <p:ph idx="1"/>
          </p:nvPr>
        </p:nvSpPr>
        <p:spPr>
          <a:xfrm>
            <a:off x="76200" y="1219200"/>
            <a:ext cx="6705600" cy="7162800"/>
          </a:xfrm>
        </p:spPr>
        <p:txBody>
          <a:bodyPr/>
          <a:lstStyle/>
          <a:p>
            <a:pPr>
              <a:buClrTx/>
            </a:pPr>
            <a:r>
              <a:rPr lang="en-US" altLang="en-US" dirty="0" smtClean="0"/>
              <a:t>Because effect-measure modification is interesting, there is a temptation to look hard for it</a:t>
            </a:r>
          </a:p>
          <a:p>
            <a:pPr lvl="1">
              <a:buClrTx/>
            </a:pPr>
            <a:r>
              <a:rPr lang="en-US" altLang="en-US" dirty="0" smtClean="0"/>
              <a:t>e.g., </a:t>
            </a:r>
            <a:r>
              <a:rPr lang="en-US" altLang="en-US" dirty="0" smtClean="0"/>
              <a:t>You could evaluate every </a:t>
            </a:r>
            <a:r>
              <a:rPr lang="en-US" altLang="en-US" dirty="0" smtClean="0"/>
              <a:t>variable you have</a:t>
            </a:r>
          </a:p>
          <a:p>
            <a:pPr>
              <a:buClrTx/>
            </a:pPr>
            <a:endParaRPr lang="en-US" altLang="en-US" sz="1100" dirty="0" smtClean="0"/>
          </a:p>
          <a:p>
            <a:pPr>
              <a:buClrTx/>
            </a:pPr>
            <a:r>
              <a:rPr lang="en-US" altLang="en-US" dirty="0" smtClean="0"/>
              <a:t>But since chance (and other imposters) is a reason for apparent effect-measure modification, one needs to be careful which factors you evaluate</a:t>
            </a:r>
          </a:p>
          <a:p>
            <a:pPr>
              <a:buClrTx/>
            </a:pPr>
            <a:endParaRPr lang="en-US" altLang="en-US" sz="800" dirty="0" smtClean="0"/>
          </a:p>
          <a:p>
            <a:pPr>
              <a:buClrTx/>
            </a:pPr>
            <a:r>
              <a:rPr lang="en-US" altLang="en-US" dirty="0" smtClean="0"/>
              <a:t>Because effect modifiers influence the effect of a variable on an outcome, they by themselves must be:</a:t>
            </a:r>
          </a:p>
          <a:p>
            <a:pPr lvl="1">
              <a:buClrTx/>
            </a:pPr>
            <a:r>
              <a:rPr lang="en-US" altLang="en-US" dirty="0" smtClean="0"/>
              <a:t> A cause of the outcome</a:t>
            </a:r>
          </a:p>
          <a:p>
            <a:pPr lvl="1">
              <a:buClrTx/>
            </a:pPr>
            <a:r>
              <a:rPr lang="en-US" altLang="en-US" dirty="0" smtClean="0"/>
              <a:t>or</a:t>
            </a:r>
          </a:p>
          <a:p>
            <a:pPr lvl="1">
              <a:buClrTx/>
            </a:pPr>
            <a:r>
              <a:rPr lang="en-US" altLang="en-US" dirty="0" smtClean="0"/>
              <a:t>Associated with a factor that is a cause of the outcome</a:t>
            </a:r>
          </a:p>
          <a:p>
            <a:pPr lvl="1">
              <a:buClrTx/>
            </a:pPr>
            <a:endParaRPr lang="en-US" altLang="en-US" dirty="0" smtClean="0"/>
          </a:p>
          <a:p>
            <a:pPr>
              <a:buClrTx/>
            </a:pPr>
            <a:r>
              <a:rPr lang="en-US" altLang="en-US" dirty="0" smtClean="0"/>
              <a:t>DAGs can </a:t>
            </a:r>
            <a:r>
              <a:rPr lang="en-US" altLang="en-US" dirty="0" smtClean="0"/>
              <a:t>help identify which factors to evaluate as effect modifiers</a:t>
            </a:r>
            <a:endParaRPr lang="en-US" altLang="en-US" dirty="0" smtClean="0"/>
          </a:p>
          <a:p>
            <a:pPr>
              <a:buClrTx/>
              <a:buFont typeface="Symbol" pitchFamily="18" charset="2"/>
              <a:buNone/>
            </a:pPr>
            <a:endParaRPr lang="en-US" altLang="en-US" dirty="0" smtClean="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Title 1"/>
          <p:cNvSpPr>
            <a:spLocks noGrp="1"/>
          </p:cNvSpPr>
          <p:nvPr>
            <p:ph type="title"/>
          </p:nvPr>
        </p:nvSpPr>
        <p:spPr>
          <a:xfrm>
            <a:off x="152400" y="-304800"/>
            <a:ext cx="6629400" cy="1066800"/>
          </a:xfrm>
        </p:spPr>
        <p:txBody>
          <a:bodyPr/>
          <a:lstStyle/>
          <a:p>
            <a:r>
              <a:rPr lang="en-US" altLang="en-US" smtClean="0"/>
              <a:t>What variables can be effect modifiers?</a:t>
            </a:r>
          </a:p>
        </p:txBody>
      </p:sp>
      <p:sp>
        <p:nvSpPr>
          <p:cNvPr id="212994" name="Text Placeholder 2"/>
          <p:cNvSpPr>
            <a:spLocks noGrp="1"/>
          </p:cNvSpPr>
          <p:nvPr>
            <p:ph type="body" sz="half" idx="1"/>
          </p:nvPr>
        </p:nvSpPr>
        <p:spPr>
          <a:xfrm>
            <a:off x="76200" y="3048000"/>
            <a:ext cx="5867400" cy="533400"/>
          </a:xfrm>
        </p:spPr>
        <p:txBody>
          <a:bodyPr/>
          <a:lstStyle/>
          <a:p>
            <a:pPr>
              <a:buClrTx/>
            </a:pPr>
            <a:r>
              <a:rPr lang="en-US" altLang="en-US" b="1" smtClean="0"/>
              <a:t>Indirect effect modification</a:t>
            </a:r>
          </a:p>
        </p:txBody>
      </p:sp>
      <p:sp>
        <p:nvSpPr>
          <p:cNvPr id="9" name="Freeform 5"/>
          <p:cNvSpPr>
            <a:spLocks/>
          </p:cNvSpPr>
          <p:nvPr/>
        </p:nvSpPr>
        <p:spPr bwMode="auto">
          <a:xfrm rot="7563414" flipV="1">
            <a:off x="4020344" y="5569744"/>
            <a:ext cx="6969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grpSp>
        <p:nvGrpSpPr>
          <p:cNvPr id="212996" name="Group 16"/>
          <p:cNvGrpSpPr>
            <a:grpSpLocks/>
          </p:cNvGrpSpPr>
          <p:nvPr/>
        </p:nvGrpSpPr>
        <p:grpSpPr bwMode="auto">
          <a:xfrm>
            <a:off x="1981200" y="457200"/>
            <a:ext cx="4495800" cy="3055938"/>
            <a:chOff x="1752600" y="524778"/>
            <a:chExt cx="4495800" cy="3056622"/>
          </a:xfrm>
        </p:grpSpPr>
        <p:sp>
          <p:nvSpPr>
            <p:cNvPr id="6" name="Text Box 2"/>
            <p:cNvSpPr txBox="1">
              <a:spLocks noChangeArrowheads="1"/>
            </p:cNvSpPr>
            <p:nvPr/>
          </p:nvSpPr>
          <p:spPr bwMode="auto">
            <a:xfrm flipH="1">
              <a:off x="1752600" y="1764894"/>
              <a:ext cx="9906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7" name="Freeform 3"/>
            <p:cNvSpPr>
              <a:spLocks/>
            </p:cNvSpPr>
            <p:nvPr/>
          </p:nvSpPr>
          <p:spPr bwMode="auto">
            <a:xfrm rot="2774847" flipV="1">
              <a:off x="4902903" y="1738728"/>
              <a:ext cx="817746"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8" name="Line 4"/>
            <p:cNvSpPr>
              <a:spLocks noChangeShapeType="1"/>
            </p:cNvSpPr>
            <p:nvPr/>
          </p:nvSpPr>
          <p:spPr bwMode="auto">
            <a:xfrm>
              <a:off x="2514600" y="2438144"/>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0" name="Text Box 6"/>
            <p:cNvSpPr txBox="1">
              <a:spLocks noChangeArrowheads="1"/>
            </p:cNvSpPr>
            <p:nvPr/>
          </p:nvSpPr>
          <p:spPr bwMode="auto">
            <a:xfrm>
              <a:off x="3733800" y="2422266"/>
              <a:ext cx="685800" cy="40014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11" name="Text Box 7"/>
            <p:cNvSpPr txBox="1">
              <a:spLocks noChangeArrowheads="1"/>
            </p:cNvSpPr>
            <p:nvPr/>
          </p:nvSpPr>
          <p:spPr bwMode="auto">
            <a:xfrm flipH="1">
              <a:off x="4419600" y="524778"/>
              <a:ext cx="11430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12" name="Text Box 8"/>
            <p:cNvSpPr txBox="1">
              <a:spLocks noChangeArrowheads="1"/>
            </p:cNvSpPr>
            <p:nvPr/>
          </p:nvSpPr>
          <p:spPr bwMode="auto">
            <a:xfrm flipH="1">
              <a:off x="5105400" y="1980842"/>
              <a:ext cx="1143000" cy="88761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p:nvSpPr>
          <p:cNvPr id="13" name="Text Placeholder 2"/>
          <p:cNvSpPr txBox="1">
            <a:spLocks/>
          </p:cNvSpPr>
          <p:nvPr/>
        </p:nvSpPr>
        <p:spPr bwMode="auto">
          <a:xfrm>
            <a:off x="76200" y="1143000"/>
            <a:ext cx="44958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Direct effect modification</a:t>
            </a:r>
          </a:p>
        </p:txBody>
      </p:sp>
      <p:sp>
        <p:nvSpPr>
          <p:cNvPr id="14" name="Text Placeholder 2"/>
          <p:cNvSpPr txBox="1">
            <a:spLocks/>
          </p:cNvSpPr>
          <p:nvPr/>
        </p:nvSpPr>
        <p:spPr bwMode="auto">
          <a:xfrm>
            <a:off x="76200" y="5181600"/>
            <a:ext cx="44958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proxy</a:t>
            </a:r>
          </a:p>
        </p:txBody>
      </p:sp>
      <p:sp>
        <p:nvSpPr>
          <p:cNvPr id="15" name="Text Placeholder 2"/>
          <p:cNvSpPr txBox="1">
            <a:spLocks/>
          </p:cNvSpPr>
          <p:nvPr/>
        </p:nvSpPr>
        <p:spPr bwMode="auto">
          <a:xfrm>
            <a:off x="0" y="6934200"/>
            <a:ext cx="51816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common cause</a:t>
            </a:r>
          </a:p>
        </p:txBody>
      </p:sp>
      <p:sp>
        <p:nvSpPr>
          <p:cNvPr id="16" name="Text Placeholder 2"/>
          <p:cNvSpPr txBox="1">
            <a:spLocks/>
          </p:cNvSpPr>
          <p:nvPr/>
        </p:nvSpPr>
        <p:spPr bwMode="auto">
          <a:xfrm>
            <a:off x="76200" y="8686800"/>
            <a:ext cx="51816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defRPr/>
            </a:pPr>
            <a:r>
              <a:rPr lang="en-US" b="1" kern="0" dirty="0" err="1">
                <a:latin typeface="+mn-lt"/>
              </a:rPr>
              <a:t>VanderWeele</a:t>
            </a:r>
            <a:r>
              <a:rPr lang="en-US" b="1" kern="0" dirty="0">
                <a:latin typeface="+mn-lt"/>
              </a:rPr>
              <a:t> </a:t>
            </a:r>
            <a:r>
              <a:rPr lang="en-US" b="1" i="1" kern="0" dirty="0">
                <a:latin typeface="+mn-lt"/>
              </a:rPr>
              <a:t>Epidemiology</a:t>
            </a:r>
            <a:r>
              <a:rPr lang="en-US" b="1" kern="0" dirty="0">
                <a:latin typeface="+mn-lt"/>
              </a:rPr>
              <a:t> 2007</a:t>
            </a:r>
          </a:p>
        </p:txBody>
      </p:sp>
      <p:sp>
        <p:nvSpPr>
          <p:cNvPr id="19" name="Text Box 2"/>
          <p:cNvSpPr txBox="1">
            <a:spLocks noChangeArrowheads="1"/>
          </p:cNvSpPr>
          <p:nvPr/>
        </p:nvSpPr>
        <p:spPr bwMode="auto">
          <a:xfrm flipH="1">
            <a:off x="1981200" y="390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0" name="Freeform 3"/>
          <p:cNvSpPr>
            <a:spLocks/>
          </p:cNvSpPr>
          <p:nvPr/>
        </p:nvSpPr>
        <p:spPr bwMode="auto">
          <a:xfrm rot="428314" flipV="1">
            <a:off x="4892675" y="3932238"/>
            <a:ext cx="769938" cy="30638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1" name="Line 4"/>
          <p:cNvSpPr>
            <a:spLocks noChangeShapeType="1"/>
          </p:cNvSpPr>
          <p:nvPr/>
        </p:nvSpPr>
        <p:spPr bwMode="auto">
          <a:xfrm>
            <a:off x="2743200" y="457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2" name="Text Box 6"/>
          <p:cNvSpPr txBox="1">
            <a:spLocks noChangeArrowheads="1"/>
          </p:cNvSpPr>
          <p:nvPr/>
        </p:nvSpPr>
        <p:spPr bwMode="auto">
          <a:xfrm>
            <a:off x="3962400" y="456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23" name="Text Box 7"/>
          <p:cNvSpPr txBox="1">
            <a:spLocks noChangeArrowheads="1"/>
          </p:cNvSpPr>
          <p:nvPr/>
        </p:nvSpPr>
        <p:spPr bwMode="auto">
          <a:xfrm flipH="1">
            <a:off x="2743200" y="29718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24" name="Text Box 8"/>
          <p:cNvSpPr txBox="1">
            <a:spLocks noChangeArrowheads="1"/>
          </p:cNvSpPr>
          <p:nvPr/>
        </p:nvSpPr>
        <p:spPr bwMode="auto">
          <a:xfrm flipH="1">
            <a:off x="5410200" y="412273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26" name="Text Box 2"/>
          <p:cNvSpPr txBox="1">
            <a:spLocks noChangeArrowheads="1"/>
          </p:cNvSpPr>
          <p:nvPr/>
        </p:nvSpPr>
        <p:spPr bwMode="auto">
          <a:xfrm flipH="1">
            <a:off x="2057400" y="5715000"/>
            <a:ext cx="990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7" name="Freeform 3"/>
          <p:cNvSpPr>
            <a:spLocks/>
          </p:cNvSpPr>
          <p:nvPr/>
        </p:nvSpPr>
        <p:spPr bwMode="auto">
          <a:xfrm rot="1068774" flipV="1">
            <a:off x="5197475" y="5756275"/>
            <a:ext cx="8159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8" name="Line 4"/>
          <p:cNvSpPr>
            <a:spLocks noChangeShapeType="1"/>
          </p:cNvSpPr>
          <p:nvPr/>
        </p:nvSpPr>
        <p:spPr bwMode="auto">
          <a:xfrm>
            <a:off x="2971800" y="6400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9" name="Text Box 6"/>
          <p:cNvSpPr txBox="1">
            <a:spLocks noChangeArrowheads="1"/>
          </p:cNvSpPr>
          <p:nvPr/>
        </p:nvSpPr>
        <p:spPr bwMode="auto">
          <a:xfrm>
            <a:off x="3962400" y="64579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30" name="Text Box 7"/>
          <p:cNvSpPr txBox="1">
            <a:spLocks noChangeArrowheads="1"/>
          </p:cNvSpPr>
          <p:nvPr/>
        </p:nvSpPr>
        <p:spPr bwMode="auto">
          <a:xfrm flipH="1">
            <a:off x="3200400" y="51816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31" name="Text Box 8"/>
          <p:cNvSpPr txBox="1">
            <a:spLocks noChangeArrowheads="1"/>
          </p:cNvSpPr>
          <p:nvPr/>
        </p:nvSpPr>
        <p:spPr bwMode="auto">
          <a:xfrm flipH="1">
            <a:off x="5562600" y="6019800"/>
            <a:ext cx="1143000" cy="8874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33" name="Text Box 2"/>
          <p:cNvSpPr txBox="1">
            <a:spLocks noChangeArrowheads="1"/>
          </p:cNvSpPr>
          <p:nvPr/>
        </p:nvSpPr>
        <p:spPr bwMode="auto">
          <a:xfrm flipH="1">
            <a:off x="2133600" y="771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34" name="Freeform 3"/>
          <p:cNvSpPr>
            <a:spLocks/>
          </p:cNvSpPr>
          <p:nvPr/>
        </p:nvSpPr>
        <p:spPr bwMode="auto">
          <a:xfrm rot="3785926">
            <a:off x="5227638" y="7810500"/>
            <a:ext cx="76200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5" name="Line 4"/>
          <p:cNvSpPr>
            <a:spLocks noChangeShapeType="1"/>
          </p:cNvSpPr>
          <p:nvPr/>
        </p:nvSpPr>
        <p:spPr bwMode="auto">
          <a:xfrm>
            <a:off x="2895600" y="838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6" name="Text Box 6"/>
          <p:cNvSpPr txBox="1">
            <a:spLocks noChangeArrowheads="1"/>
          </p:cNvSpPr>
          <p:nvPr/>
        </p:nvSpPr>
        <p:spPr bwMode="auto">
          <a:xfrm>
            <a:off x="4114800" y="837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37" name="Text Box 7"/>
          <p:cNvSpPr txBox="1">
            <a:spLocks noChangeArrowheads="1"/>
          </p:cNvSpPr>
          <p:nvPr/>
        </p:nvSpPr>
        <p:spPr bwMode="auto">
          <a:xfrm flipH="1">
            <a:off x="4419600" y="69342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38" name="Text Box 8"/>
          <p:cNvSpPr txBox="1">
            <a:spLocks noChangeArrowheads="1"/>
          </p:cNvSpPr>
          <p:nvPr/>
        </p:nvSpPr>
        <p:spPr bwMode="auto">
          <a:xfrm flipH="1">
            <a:off x="5486400" y="802798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39" name="Text Box 7"/>
          <p:cNvSpPr txBox="1">
            <a:spLocks noChangeArrowheads="1"/>
          </p:cNvSpPr>
          <p:nvPr/>
        </p:nvSpPr>
        <p:spPr bwMode="auto">
          <a:xfrm flipH="1">
            <a:off x="4191000" y="30480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40" name="Freeform 3"/>
          <p:cNvSpPr>
            <a:spLocks/>
          </p:cNvSpPr>
          <p:nvPr/>
        </p:nvSpPr>
        <p:spPr bwMode="auto">
          <a:xfrm rot="20690602" flipV="1">
            <a:off x="3684588" y="3524250"/>
            <a:ext cx="76993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1" name="Text Box 7"/>
          <p:cNvSpPr txBox="1">
            <a:spLocks noChangeArrowheads="1"/>
          </p:cNvSpPr>
          <p:nvPr/>
        </p:nvSpPr>
        <p:spPr bwMode="auto">
          <a:xfrm flipH="1">
            <a:off x="4419600" y="48895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42" name="Freeform 3"/>
          <p:cNvSpPr>
            <a:spLocks/>
          </p:cNvSpPr>
          <p:nvPr/>
        </p:nvSpPr>
        <p:spPr bwMode="auto">
          <a:xfrm rot="10230327" flipH="1" flipV="1">
            <a:off x="4208463" y="7662863"/>
            <a:ext cx="54292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3" name="Freeform 3"/>
          <p:cNvSpPr>
            <a:spLocks/>
          </p:cNvSpPr>
          <p:nvPr/>
        </p:nvSpPr>
        <p:spPr bwMode="auto">
          <a:xfrm rot="3843799" flipH="1" flipV="1">
            <a:off x="3337720" y="7625556"/>
            <a:ext cx="5445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4" name="Text Box 7"/>
          <p:cNvSpPr txBox="1">
            <a:spLocks noChangeArrowheads="1"/>
          </p:cNvSpPr>
          <p:nvPr/>
        </p:nvSpPr>
        <p:spPr bwMode="auto">
          <a:xfrm flipH="1">
            <a:off x="2819400" y="6946900"/>
            <a:ext cx="609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45" name="Text Box 7"/>
          <p:cNvSpPr txBox="1">
            <a:spLocks noChangeArrowheads="1"/>
          </p:cNvSpPr>
          <p:nvPr/>
        </p:nvSpPr>
        <p:spPr bwMode="auto">
          <a:xfrm flipH="1">
            <a:off x="3810000" y="7327900"/>
            <a:ext cx="4572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X</a:t>
            </a:r>
          </a:p>
          <a:p>
            <a:pPr algn="ctr" eaLnBrk="0" hangingPunct="0">
              <a:spcBef>
                <a:spcPct val="50000"/>
              </a:spcBef>
              <a:defRPr/>
            </a:pPr>
            <a:endParaRPr lang="en-US" sz="3600" dirty="0">
              <a:solidFill>
                <a:srgbClr val="000000"/>
              </a:solidFill>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Title 4"/>
          <p:cNvSpPr>
            <a:spLocks noGrp="1"/>
          </p:cNvSpPr>
          <p:nvPr>
            <p:ph type="title"/>
          </p:nvPr>
        </p:nvSpPr>
        <p:spPr>
          <a:xfrm>
            <a:off x="609600" y="228600"/>
            <a:ext cx="5830888" cy="1066800"/>
          </a:xfrm>
        </p:spPr>
        <p:txBody>
          <a:bodyPr/>
          <a:lstStyle/>
          <a:p>
            <a:r>
              <a:rPr lang="en-US" altLang="en-US" smtClean="0"/>
              <a:t>DAGs Do Not/Cannot  Show</a:t>
            </a:r>
            <a:br>
              <a:rPr lang="en-US" altLang="en-US" smtClean="0"/>
            </a:br>
            <a:r>
              <a:rPr lang="en-US" altLang="en-US" smtClean="0"/>
              <a:t> Effect-Measure Modification</a:t>
            </a:r>
          </a:p>
        </p:txBody>
      </p:sp>
      <p:sp>
        <p:nvSpPr>
          <p:cNvPr id="215042" name="Content Placeholder 5"/>
          <p:cNvSpPr>
            <a:spLocks noGrp="1"/>
          </p:cNvSpPr>
          <p:nvPr>
            <p:ph idx="1"/>
          </p:nvPr>
        </p:nvSpPr>
        <p:spPr>
          <a:xfrm>
            <a:off x="76200" y="1676400"/>
            <a:ext cx="6553200" cy="6781800"/>
          </a:xfrm>
        </p:spPr>
        <p:txBody>
          <a:bodyPr/>
          <a:lstStyle/>
          <a:p>
            <a:pPr>
              <a:buClrTx/>
            </a:pPr>
            <a:r>
              <a:rPr lang="en-US" altLang="en-US" dirty="0" smtClean="0"/>
              <a:t>The “A” variables </a:t>
            </a:r>
            <a:r>
              <a:rPr lang="en-US" altLang="en-US" i="1" dirty="0" smtClean="0"/>
              <a:t>could</a:t>
            </a:r>
            <a:r>
              <a:rPr lang="en-US" altLang="en-US" dirty="0" smtClean="0"/>
              <a:t> be effect modifiers but only the data will tell us if they are</a:t>
            </a:r>
          </a:p>
          <a:p>
            <a:endParaRPr lang="en-US" altLang="en-US" sz="900" dirty="0" smtClean="0"/>
          </a:p>
          <a:p>
            <a:pPr>
              <a:buClrTx/>
            </a:pPr>
            <a:r>
              <a:rPr lang="en-US" altLang="en-US" dirty="0" smtClean="0"/>
              <a:t>DAGs can find the EM candidates but DAGs cannot predict effect-measure modification</a:t>
            </a:r>
          </a:p>
          <a:p>
            <a:endParaRPr lang="en-US" altLang="en-US" sz="900" dirty="0" smtClean="0"/>
          </a:p>
          <a:p>
            <a:pPr>
              <a:buClrTx/>
            </a:pPr>
            <a:r>
              <a:rPr lang="en-US" altLang="en-US" dirty="0" smtClean="0"/>
              <a:t>Also, DAGs don’t  depict effect-measure modification</a:t>
            </a:r>
          </a:p>
          <a:p>
            <a:pPr lvl="1"/>
            <a:r>
              <a:rPr lang="en-US" altLang="en-US" dirty="0" smtClean="0"/>
              <a:t>This is not surprising because DAGs are qualitative, not quantitative</a:t>
            </a:r>
          </a:p>
          <a:p>
            <a:pPr lvl="1"/>
            <a:r>
              <a:rPr lang="en-US" altLang="en-US" dirty="0" smtClean="0"/>
              <a:t>Effect-measure modification depends upon the numeric measure of </a:t>
            </a:r>
            <a:r>
              <a:rPr lang="en-US" altLang="en-US" dirty="0" smtClean="0"/>
              <a:t>association as well as the scale (additive or multiplicative)</a:t>
            </a:r>
            <a:endParaRPr lang="en-US" altLang="en-US" dirty="0" smtClean="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Title 1"/>
          <p:cNvSpPr>
            <a:spLocks noGrp="1"/>
          </p:cNvSpPr>
          <p:nvPr>
            <p:ph type="title"/>
          </p:nvPr>
        </p:nvSpPr>
        <p:spPr>
          <a:xfrm>
            <a:off x="152400" y="-304800"/>
            <a:ext cx="6629400" cy="1066800"/>
          </a:xfrm>
        </p:spPr>
        <p:txBody>
          <a:bodyPr/>
          <a:lstStyle/>
          <a:p>
            <a:r>
              <a:rPr lang="en-US" altLang="en-US" smtClean="0"/>
              <a:t>Effect modifiers may also be confounders</a:t>
            </a:r>
          </a:p>
        </p:txBody>
      </p:sp>
      <p:sp>
        <p:nvSpPr>
          <p:cNvPr id="217090" name="Text Placeholder 2"/>
          <p:cNvSpPr>
            <a:spLocks noGrp="1"/>
          </p:cNvSpPr>
          <p:nvPr>
            <p:ph type="body" sz="half" idx="1"/>
          </p:nvPr>
        </p:nvSpPr>
        <p:spPr>
          <a:xfrm>
            <a:off x="76200" y="3048000"/>
            <a:ext cx="5867400" cy="533400"/>
          </a:xfrm>
        </p:spPr>
        <p:txBody>
          <a:bodyPr/>
          <a:lstStyle/>
          <a:p>
            <a:pPr>
              <a:buClrTx/>
            </a:pPr>
            <a:r>
              <a:rPr lang="en-US" altLang="en-US" b="1" smtClean="0"/>
              <a:t>Indirect effect modification</a:t>
            </a:r>
          </a:p>
        </p:txBody>
      </p:sp>
      <p:sp>
        <p:nvSpPr>
          <p:cNvPr id="9" name="Freeform 5"/>
          <p:cNvSpPr>
            <a:spLocks/>
          </p:cNvSpPr>
          <p:nvPr/>
        </p:nvSpPr>
        <p:spPr bwMode="auto">
          <a:xfrm rot="7563414" flipV="1">
            <a:off x="4020344" y="5569744"/>
            <a:ext cx="6969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grpSp>
        <p:nvGrpSpPr>
          <p:cNvPr id="217092" name="Group 16"/>
          <p:cNvGrpSpPr>
            <a:grpSpLocks/>
          </p:cNvGrpSpPr>
          <p:nvPr/>
        </p:nvGrpSpPr>
        <p:grpSpPr bwMode="auto">
          <a:xfrm>
            <a:off x="1981200" y="457200"/>
            <a:ext cx="4495800" cy="3055938"/>
            <a:chOff x="1752600" y="524778"/>
            <a:chExt cx="4495800" cy="3056622"/>
          </a:xfrm>
        </p:grpSpPr>
        <p:sp>
          <p:nvSpPr>
            <p:cNvPr id="6" name="Text Box 2"/>
            <p:cNvSpPr txBox="1">
              <a:spLocks noChangeArrowheads="1"/>
            </p:cNvSpPr>
            <p:nvPr/>
          </p:nvSpPr>
          <p:spPr bwMode="auto">
            <a:xfrm flipH="1">
              <a:off x="1752600" y="1764894"/>
              <a:ext cx="9906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7" name="Freeform 3"/>
            <p:cNvSpPr>
              <a:spLocks/>
            </p:cNvSpPr>
            <p:nvPr/>
          </p:nvSpPr>
          <p:spPr bwMode="auto">
            <a:xfrm rot="2774847" flipV="1">
              <a:off x="4902903" y="1738728"/>
              <a:ext cx="817746"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8" name="Line 4"/>
            <p:cNvSpPr>
              <a:spLocks noChangeShapeType="1"/>
            </p:cNvSpPr>
            <p:nvPr/>
          </p:nvSpPr>
          <p:spPr bwMode="auto">
            <a:xfrm>
              <a:off x="2514600" y="2438144"/>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0" name="Text Box 6"/>
            <p:cNvSpPr txBox="1">
              <a:spLocks noChangeArrowheads="1"/>
            </p:cNvSpPr>
            <p:nvPr/>
          </p:nvSpPr>
          <p:spPr bwMode="auto">
            <a:xfrm>
              <a:off x="3733800" y="2422266"/>
              <a:ext cx="685800" cy="40014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11" name="Text Box 7"/>
            <p:cNvSpPr txBox="1">
              <a:spLocks noChangeArrowheads="1"/>
            </p:cNvSpPr>
            <p:nvPr/>
          </p:nvSpPr>
          <p:spPr bwMode="auto">
            <a:xfrm flipH="1">
              <a:off x="4419600" y="524778"/>
              <a:ext cx="11430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12" name="Text Box 8"/>
            <p:cNvSpPr txBox="1">
              <a:spLocks noChangeArrowheads="1"/>
            </p:cNvSpPr>
            <p:nvPr/>
          </p:nvSpPr>
          <p:spPr bwMode="auto">
            <a:xfrm flipH="1">
              <a:off x="5105400" y="1980842"/>
              <a:ext cx="1143000" cy="88761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p:nvSpPr>
          <p:cNvPr id="13" name="Text Placeholder 2"/>
          <p:cNvSpPr txBox="1">
            <a:spLocks/>
          </p:cNvSpPr>
          <p:nvPr/>
        </p:nvSpPr>
        <p:spPr bwMode="auto">
          <a:xfrm>
            <a:off x="76200" y="1143000"/>
            <a:ext cx="44958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Direct effect modification</a:t>
            </a:r>
          </a:p>
        </p:txBody>
      </p:sp>
      <p:sp>
        <p:nvSpPr>
          <p:cNvPr id="14" name="Text Placeholder 2"/>
          <p:cNvSpPr txBox="1">
            <a:spLocks/>
          </p:cNvSpPr>
          <p:nvPr/>
        </p:nvSpPr>
        <p:spPr bwMode="auto">
          <a:xfrm>
            <a:off x="76200" y="5181600"/>
            <a:ext cx="44958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proxy</a:t>
            </a:r>
          </a:p>
        </p:txBody>
      </p:sp>
      <p:sp>
        <p:nvSpPr>
          <p:cNvPr id="15" name="Text Placeholder 2"/>
          <p:cNvSpPr txBox="1">
            <a:spLocks/>
          </p:cNvSpPr>
          <p:nvPr/>
        </p:nvSpPr>
        <p:spPr bwMode="auto">
          <a:xfrm>
            <a:off x="0" y="6934200"/>
            <a:ext cx="51816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common cause</a:t>
            </a:r>
          </a:p>
        </p:txBody>
      </p:sp>
      <p:sp>
        <p:nvSpPr>
          <p:cNvPr id="16" name="Text Placeholder 2"/>
          <p:cNvSpPr txBox="1">
            <a:spLocks/>
          </p:cNvSpPr>
          <p:nvPr/>
        </p:nvSpPr>
        <p:spPr bwMode="auto">
          <a:xfrm>
            <a:off x="76200" y="8686800"/>
            <a:ext cx="51816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defRPr/>
            </a:pPr>
            <a:r>
              <a:rPr lang="en-US" b="1" kern="0" dirty="0" err="1">
                <a:latin typeface="+mn-lt"/>
              </a:rPr>
              <a:t>VanderWeele</a:t>
            </a:r>
            <a:r>
              <a:rPr lang="en-US" b="1" kern="0" dirty="0">
                <a:latin typeface="+mn-lt"/>
              </a:rPr>
              <a:t> </a:t>
            </a:r>
            <a:r>
              <a:rPr lang="en-US" b="1" i="1" kern="0" dirty="0">
                <a:latin typeface="+mn-lt"/>
              </a:rPr>
              <a:t>Epidemiology</a:t>
            </a:r>
            <a:r>
              <a:rPr lang="en-US" b="1" kern="0" dirty="0">
                <a:latin typeface="+mn-lt"/>
              </a:rPr>
              <a:t> 2007</a:t>
            </a:r>
          </a:p>
        </p:txBody>
      </p:sp>
      <p:sp>
        <p:nvSpPr>
          <p:cNvPr id="19" name="Text Box 2"/>
          <p:cNvSpPr txBox="1">
            <a:spLocks noChangeArrowheads="1"/>
          </p:cNvSpPr>
          <p:nvPr/>
        </p:nvSpPr>
        <p:spPr bwMode="auto">
          <a:xfrm flipH="1">
            <a:off x="1981200" y="390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0" name="Freeform 3"/>
          <p:cNvSpPr>
            <a:spLocks/>
          </p:cNvSpPr>
          <p:nvPr/>
        </p:nvSpPr>
        <p:spPr bwMode="auto">
          <a:xfrm rot="428314" flipV="1">
            <a:off x="4892675" y="3932238"/>
            <a:ext cx="769938" cy="30638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1" name="Line 4"/>
          <p:cNvSpPr>
            <a:spLocks noChangeShapeType="1"/>
          </p:cNvSpPr>
          <p:nvPr/>
        </p:nvSpPr>
        <p:spPr bwMode="auto">
          <a:xfrm>
            <a:off x="2743200" y="457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2" name="Text Box 6"/>
          <p:cNvSpPr txBox="1">
            <a:spLocks noChangeArrowheads="1"/>
          </p:cNvSpPr>
          <p:nvPr/>
        </p:nvSpPr>
        <p:spPr bwMode="auto">
          <a:xfrm>
            <a:off x="3962400" y="456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23" name="Text Box 7"/>
          <p:cNvSpPr txBox="1">
            <a:spLocks noChangeArrowheads="1"/>
          </p:cNvSpPr>
          <p:nvPr/>
        </p:nvSpPr>
        <p:spPr bwMode="auto">
          <a:xfrm flipH="1">
            <a:off x="2743200" y="29718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24" name="Text Box 8"/>
          <p:cNvSpPr txBox="1">
            <a:spLocks noChangeArrowheads="1"/>
          </p:cNvSpPr>
          <p:nvPr/>
        </p:nvSpPr>
        <p:spPr bwMode="auto">
          <a:xfrm flipH="1">
            <a:off x="5410200" y="412273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26" name="Text Box 2"/>
          <p:cNvSpPr txBox="1">
            <a:spLocks noChangeArrowheads="1"/>
          </p:cNvSpPr>
          <p:nvPr/>
        </p:nvSpPr>
        <p:spPr bwMode="auto">
          <a:xfrm flipH="1">
            <a:off x="2057400" y="5715000"/>
            <a:ext cx="990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7" name="Freeform 3"/>
          <p:cNvSpPr>
            <a:spLocks/>
          </p:cNvSpPr>
          <p:nvPr/>
        </p:nvSpPr>
        <p:spPr bwMode="auto">
          <a:xfrm rot="1068774" flipV="1">
            <a:off x="5197475" y="5756275"/>
            <a:ext cx="8159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8" name="Line 4"/>
          <p:cNvSpPr>
            <a:spLocks noChangeShapeType="1"/>
          </p:cNvSpPr>
          <p:nvPr/>
        </p:nvSpPr>
        <p:spPr bwMode="auto">
          <a:xfrm>
            <a:off x="2971800" y="6400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9" name="Text Box 6"/>
          <p:cNvSpPr txBox="1">
            <a:spLocks noChangeArrowheads="1"/>
          </p:cNvSpPr>
          <p:nvPr/>
        </p:nvSpPr>
        <p:spPr bwMode="auto">
          <a:xfrm>
            <a:off x="3962400" y="64579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30" name="Text Box 7"/>
          <p:cNvSpPr txBox="1">
            <a:spLocks noChangeArrowheads="1"/>
          </p:cNvSpPr>
          <p:nvPr/>
        </p:nvSpPr>
        <p:spPr bwMode="auto">
          <a:xfrm flipH="1">
            <a:off x="3200400" y="51816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31" name="Text Box 8"/>
          <p:cNvSpPr txBox="1">
            <a:spLocks noChangeArrowheads="1"/>
          </p:cNvSpPr>
          <p:nvPr/>
        </p:nvSpPr>
        <p:spPr bwMode="auto">
          <a:xfrm flipH="1">
            <a:off x="5562600" y="6019800"/>
            <a:ext cx="1143000" cy="8874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33" name="Text Box 2"/>
          <p:cNvSpPr txBox="1">
            <a:spLocks noChangeArrowheads="1"/>
          </p:cNvSpPr>
          <p:nvPr/>
        </p:nvSpPr>
        <p:spPr bwMode="auto">
          <a:xfrm flipH="1">
            <a:off x="2133600" y="771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34" name="Freeform 3"/>
          <p:cNvSpPr>
            <a:spLocks/>
          </p:cNvSpPr>
          <p:nvPr/>
        </p:nvSpPr>
        <p:spPr bwMode="auto">
          <a:xfrm rot="3785926">
            <a:off x="5227638" y="7810500"/>
            <a:ext cx="76200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5" name="Line 4"/>
          <p:cNvSpPr>
            <a:spLocks noChangeShapeType="1"/>
          </p:cNvSpPr>
          <p:nvPr/>
        </p:nvSpPr>
        <p:spPr bwMode="auto">
          <a:xfrm>
            <a:off x="2895600" y="838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6" name="Text Box 6"/>
          <p:cNvSpPr txBox="1">
            <a:spLocks noChangeArrowheads="1"/>
          </p:cNvSpPr>
          <p:nvPr/>
        </p:nvSpPr>
        <p:spPr bwMode="auto">
          <a:xfrm>
            <a:off x="4114800" y="837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37" name="Text Box 7"/>
          <p:cNvSpPr txBox="1">
            <a:spLocks noChangeArrowheads="1"/>
          </p:cNvSpPr>
          <p:nvPr/>
        </p:nvSpPr>
        <p:spPr bwMode="auto">
          <a:xfrm flipH="1">
            <a:off x="4419600" y="69342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38" name="Text Box 8"/>
          <p:cNvSpPr txBox="1">
            <a:spLocks noChangeArrowheads="1"/>
          </p:cNvSpPr>
          <p:nvPr/>
        </p:nvSpPr>
        <p:spPr bwMode="auto">
          <a:xfrm flipH="1">
            <a:off x="5486400" y="802798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39" name="Text Box 7"/>
          <p:cNvSpPr txBox="1">
            <a:spLocks noChangeArrowheads="1"/>
          </p:cNvSpPr>
          <p:nvPr/>
        </p:nvSpPr>
        <p:spPr bwMode="auto">
          <a:xfrm flipH="1">
            <a:off x="4191000" y="30480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40" name="Freeform 3"/>
          <p:cNvSpPr>
            <a:spLocks/>
          </p:cNvSpPr>
          <p:nvPr/>
        </p:nvSpPr>
        <p:spPr bwMode="auto">
          <a:xfrm rot="20690602" flipV="1">
            <a:off x="3684588" y="3524250"/>
            <a:ext cx="76993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1" name="Text Box 7"/>
          <p:cNvSpPr txBox="1">
            <a:spLocks noChangeArrowheads="1"/>
          </p:cNvSpPr>
          <p:nvPr/>
        </p:nvSpPr>
        <p:spPr bwMode="auto">
          <a:xfrm flipH="1">
            <a:off x="4724400" y="4889500"/>
            <a:ext cx="609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42" name="Freeform 3"/>
          <p:cNvSpPr>
            <a:spLocks/>
          </p:cNvSpPr>
          <p:nvPr/>
        </p:nvSpPr>
        <p:spPr bwMode="auto">
          <a:xfrm rot="10230327" flipH="1" flipV="1">
            <a:off x="4208463" y="7662863"/>
            <a:ext cx="54292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3" name="Freeform 3"/>
          <p:cNvSpPr>
            <a:spLocks/>
          </p:cNvSpPr>
          <p:nvPr/>
        </p:nvSpPr>
        <p:spPr bwMode="auto">
          <a:xfrm rot="3843799" flipH="1" flipV="1">
            <a:off x="3337720" y="7625556"/>
            <a:ext cx="5445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4" name="Text Box 7"/>
          <p:cNvSpPr txBox="1">
            <a:spLocks noChangeArrowheads="1"/>
          </p:cNvSpPr>
          <p:nvPr/>
        </p:nvSpPr>
        <p:spPr bwMode="auto">
          <a:xfrm flipH="1">
            <a:off x="2819400" y="6946900"/>
            <a:ext cx="609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45" name="Text Box 7"/>
          <p:cNvSpPr txBox="1">
            <a:spLocks noChangeArrowheads="1"/>
          </p:cNvSpPr>
          <p:nvPr/>
        </p:nvSpPr>
        <p:spPr bwMode="auto">
          <a:xfrm flipH="1">
            <a:off x="3810000" y="7327900"/>
            <a:ext cx="4572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X</a:t>
            </a:r>
          </a:p>
          <a:p>
            <a:pPr algn="ctr" eaLnBrk="0" hangingPunct="0">
              <a:spcBef>
                <a:spcPct val="50000"/>
              </a:spcBef>
              <a:defRPr/>
            </a:pPr>
            <a:endParaRPr lang="en-US" sz="3600" dirty="0">
              <a:solidFill>
                <a:srgbClr val="000000"/>
              </a:solidFill>
            </a:endParaRPr>
          </a:p>
        </p:txBody>
      </p:sp>
      <p:sp>
        <p:nvSpPr>
          <p:cNvPr id="46" name="Freeform 3"/>
          <p:cNvSpPr>
            <a:spLocks/>
          </p:cNvSpPr>
          <p:nvPr/>
        </p:nvSpPr>
        <p:spPr bwMode="auto">
          <a:xfrm rot="20789301" flipH="1" flipV="1">
            <a:off x="2794000" y="1500188"/>
            <a:ext cx="211772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8" name="Freeform 3"/>
          <p:cNvSpPr>
            <a:spLocks/>
          </p:cNvSpPr>
          <p:nvPr/>
        </p:nvSpPr>
        <p:spPr bwMode="auto">
          <a:xfrm rot="20789301" flipH="1" flipV="1">
            <a:off x="2630488" y="3900488"/>
            <a:ext cx="5270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9" name="Freeform 3"/>
          <p:cNvSpPr>
            <a:spLocks/>
          </p:cNvSpPr>
          <p:nvPr/>
        </p:nvSpPr>
        <p:spPr bwMode="auto">
          <a:xfrm rot="21284329" flipH="1" flipV="1">
            <a:off x="2792413" y="6000750"/>
            <a:ext cx="735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50" name="Freeform 3"/>
          <p:cNvSpPr>
            <a:spLocks/>
          </p:cNvSpPr>
          <p:nvPr/>
        </p:nvSpPr>
        <p:spPr bwMode="auto">
          <a:xfrm rot="20789301" flipH="1" flipV="1">
            <a:off x="2554288" y="7853363"/>
            <a:ext cx="3746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Rectangle 2"/>
          <p:cNvSpPr>
            <a:spLocks noGrp="1" noChangeArrowheads="1"/>
          </p:cNvSpPr>
          <p:nvPr>
            <p:ph type="title"/>
          </p:nvPr>
        </p:nvSpPr>
        <p:spPr>
          <a:xfrm>
            <a:off x="609600" y="304800"/>
            <a:ext cx="5830888" cy="533400"/>
          </a:xfrm>
        </p:spPr>
        <p:txBody>
          <a:bodyPr/>
          <a:lstStyle/>
          <a:p>
            <a:r>
              <a:rPr lang="en-US" altLang="en-US" smtClean="0"/>
              <a:t>Additive vs Multiplicative Scales</a:t>
            </a:r>
          </a:p>
        </p:txBody>
      </p:sp>
      <p:sp>
        <p:nvSpPr>
          <p:cNvPr id="219138" name="Rectangle 3"/>
          <p:cNvSpPr>
            <a:spLocks noGrp="1" noChangeArrowheads="1"/>
          </p:cNvSpPr>
          <p:nvPr>
            <p:ph type="body" idx="1"/>
          </p:nvPr>
        </p:nvSpPr>
        <p:spPr>
          <a:xfrm>
            <a:off x="76200" y="1066800"/>
            <a:ext cx="6477000" cy="6781800"/>
          </a:xfrm>
        </p:spPr>
        <p:txBody>
          <a:bodyPr/>
          <a:lstStyle/>
          <a:p>
            <a:r>
              <a:rPr lang="en-US" altLang="en-US" smtClean="0"/>
              <a:t>Which do you want to use?</a:t>
            </a:r>
          </a:p>
          <a:p>
            <a:r>
              <a:rPr lang="en-US" altLang="en-US" smtClean="0"/>
              <a:t>Multiplicative measures (e.g., risk ratio)</a:t>
            </a:r>
          </a:p>
          <a:p>
            <a:pPr lvl="1"/>
            <a:r>
              <a:rPr lang="en-US" altLang="en-US" smtClean="0"/>
              <a:t>commonly used in causal/etiologic research but is not only scale that can be used for this.</a:t>
            </a:r>
          </a:p>
          <a:p>
            <a:pPr lvl="1"/>
            <a:r>
              <a:rPr lang="en-US" altLang="en-US" smtClean="0"/>
              <a:t>not dependent upon background incidence of disease</a:t>
            </a:r>
          </a:p>
          <a:p>
            <a:pPr lvl="1"/>
            <a:r>
              <a:rPr lang="en-US" altLang="en-US" smtClean="0"/>
              <a:t>all that is available in some designs (case-control)</a:t>
            </a:r>
          </a:p>
          <a:p>
            <a:pPr lvl="1"/>
            <a:endParaRPr lang="en-US" altLang="en-US" sz="1000" smtClean="0"/>
          </a:p>
          <a:p>
            <a:r>
              <a:rPr lang="en-US" altLang="en-US" smtClean="0"/>
              <a:t>Additive measures (e.g., risk difference):</a:t>
            </a:r>
          </a:p>
          <a:p>
            <a:pPr lvl="1"/>
            <a:r>
              <a:rPr lang="en-US" altLang="en-US" smtClean="0"/>
              <a:t>readily translated into impact of an exposure (or intervention) in terms of </a:t>
            </a:r>
            <a:r>
              <a:rPr lang="en-US" altLang="en-US" b="1" smtClean="0"/>
              <a:t>absolute number</a:t>
            </a:r>
            <a:r>
              <a:rPr lang="en-US" altLang="en-US" smtClean="0"/>
              <a:t> of outcomes prevented</a:t>
            </a:r>
          </a:p>
          <a:p>
            <a:pPr lvl="2"/>
            <a:r>
              <a:rPr lang="en-US" altLang="en-US" smtClean="0"/>
              <a:t>e.g.  1/risk difference = no. needed to treat to prevent (or avert) one case of disease  </a:t>
            </a:r>
          </a:p>
          <a:p>
            <a:pPr lvl="3">
              <a:buFont typeface="Monotype Sorts"/>
              <a:buNone/>
            </a:pPr>
            <a:r>
              <a:rPr lang="en-US" altLang="en-US" smtClean="0"/>
              <a:t>-  or no. of exposed persons one needs to take the exposure away from to avert one case of disease</a:t>
            </a:r>
          </a:p>
          <a:p>
            <a:pPr lvl="2"/>
            <a:endParaRPr lang="en-US" altLang="en-US" sz="800" smtClean="0"/>
          </a:p>
          <a:p>
            <a:pPr lvl="1"/>
            <a:r>
              <a:rPr lang="en-US" altLang="en-US" smtClean="0"/>
              <a:t>very dependent upon background incidence of disease</a:t>
            </a:r>
          </a:p>
          <a:p>
            <a:pPr lvl="1"/>
            <a:r>
              <a:rPr lang="en-US" altLang="en-US" smtClean="0"/>
              <a:t>gives “public health impact” of the exposure</a:t>
            </a:r>
          </a:p>
          <a:p>
            <a:pPr lvl="1"/>
            <a:endParaRPr lang="en-US" altLang="en-US" sz="800" smtClean="0"/>
          </a:p>
          <a:p>
            <a:pPr lvl="1"/>
            <a:endParaRPr lang="en-US" altLang="en-US" smtClean="0"/>
          </a:p>
          <a:p>
            <a:pPr lvl="1"/>
            <a:endParaRPr lang="en-US" altLang="en-US" smtClean="0"/>
          </a:p>
          <a:p>
            <a:pPr lvl="1"/>
            <a:endParaRPr lang="en-US" altLang="en-US" smtClean="0"/>
          </a:p>
          <a:p>
            <a:pPr lvl="1"/>
            <a:endParaRPr lang="en-US" altLang="en-US" smtClean="0"/>
          </a:p>
        </p:txBody>
      </p:sp>
      <p:sp>
        <p:nvSpPr>
          <p:cNvPr id="219139" name="Text Box 6"/>
          <p:cNvSpPr txBox="1">
            <a:spLocks noChangeArrowheads="1"/>
          </p:cNvSpPr>
          <p:nvPr/>
        </p:nvSpPr>
        <p:spPr bwMode="auto">
          <a:xfrm>
            <a:off x="4343400" y="914400"/>
            <a:ext cx="2209800" cy="585788"/>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3200" b="1">
                <a:solidFill>
                  <a:srgbClr val="FF3300"/>
                </a:solidFill>
              </a:rPr>
              <a:t>Review</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13" name="Rectangle 2"/>
          <p:cNvSpPr>
            <a:spLocks noGrp="1" noChangeArrowheads="1"/>
          </p:cNvSpPr>
          <p:nvPr>
            <p:ph type="title"/>
          </p:nvPr>
        </p:nvSpPr>
        <p:spPr>
          <a:xfrm>
            <a:off x="609600" y="304800"/>
            <a:ext cx="5830888" cy="533400"/>
          </a:xfrm>
        </p:spPr>
        <p:txBody>
          <a:bodyPr/>
          <a:lstStyle/>
          <a:p>
            <a:r>
              <a:rPr lang="en-US" altLang="en-US" smtClean="0"/>
              <a:t>Additive vs Multiplicative Scales</a:t>
            </a:r>
          </a:p>
        </p:txBody>
      </p:sp>
      <p:sp>
        <p:nvSpPr>
          <p:cNvPr id="22614" name="Rectangle 3"/>
          <p:cNvSpPr>
            <a:spLocks noGrp="1" noChangeArrowheads="1"/>
          </p:cNvSpPr>
          <p:nvPr>
            <p:ph type="body" idx="1"/>
          </p:nvPr>
        </p:nvSpPr>
        <p:spPr>
          <a:xfrm>
            <a:off x="152400" y="1371600"/>
            <a:ext cx="6477000" cy="7467600"/>
          </a:xfrm>
        </p:spPr>
        <p:txBody>
          <a:bodyPr/>
          <a:lstStyle/>
          <a:p>
            <a:r>
              <a:rPr lang="en-US" altLang="en-US" smtClean="0"/>
              <a:t>Causally related but minor public health importance</a:t>
            </a:r>
          </a:p>
          <a:p>
            <a:endParaRPr lang="en-US" altLang="en-US" smtClean="0"/>
          </a:p>
          <a:p>
            <a:endParaRPr lang="en-US" altLang="en-US" smtClean="0"/>
          </a:p>
          <a:p>
            <a:pPr lvl="1"/>
            <a:r>
              <a:rPr lang="en-US" altLang="en-US" smtClean="0"/>
              <a:t>Risk ratio = 2	</a:t>
            </a:r>
          </a:p>
          <a:p>
            <a:pPr lvl="1"/>
            <a:r>
              <a:rPr lang="en-US" altLang="en-US" smtClean="0"/>
              <a:t>Risk difference = 0.0001 - 0.00005 = 0.00005</a:t>
            </a:r>
          </a:p>
          <a:p>
            <a:pPr lvl="1"/>
            <a:r>
              <a:rPr lang="en-US" altLang="en-US" smtClean="0"/>
              <a:t>Need to eliminate exposure in 20,000 persons to avert one case of disease</a:t>
            </a:r>
          </a:p>
          <a:p>
            <a:endParaRPr lang="en-US" altLang="en-US" sz="1000" smtClean="0"/>
          </a:p>
          <a:p>
            <a:r>
              <a:rPr lang="en-US" altLang="en-US" smtClean="0"/>
              <a:t>Causally related and major public health importance</a:t>
            </a:r>
          </a:p>
          <a:p>
            <a:endParaRPr lang="en-US" altLang="en-US" smtClean="0"/>
          </a:p>
          <a:p>
            <a:endParaRPr lang="en-US" altLang="en-US" smtClean="0"/>
          </a:p>
          <a:p>
            <a:pPr lvl="1"/>
            <a:r>
              <a:rPr lang="en-US" altLang="en-US" smtClean="0"/>
              <a:t>RR = 2	</a:t>
            </a:r>
          </a:p>
          <a:p>
            <a:pPr lvl="1"/>
            <a:r>
              <a:rPr lang="en-US" altLang="en-US" smtClean="0"/>
              <a:t>RD = 0.2 - 0.1 = 0.1</a:t>
            </a:r>
          </a:p>
          <a:p>
            <a:pPr lvl="1"/>
            <a:r>
              <a:rPr lang="en-US" altLang="en-US" smtClean="0"/>
              <a:t>Need to eliminate exposure in 10 persons to avert one case of disease</a:t>
            </a:r>
          </a:p>
        </p:txBody>
      </p:sp>
      <p:graphicFrame>
        <p:nvGraphicFramePr>
          <p:cNvPr id="22611" name="Object 83"/>
          <p:cNvGraphicFramePr>
            <a:graphicFrameLocks/>
          </p:cNvGraphicFramePr>
          <p:nvPr/>
        </p:nvGraphicFramePr>
        <p:xfrm>
          <a:off x="1524000" y="1676400"/>
          <a:ext cx="4262438" cy="1065213"/>
        </p:xfrm>
        <a:graphic>
          <a:graphicData uri="http://schemas.openxmlformats.org/presentationml/2006/ole">
            <mc:AlternateContent xmlns:mc="http://schemas.openxmlformats.org/markup-compatibility/2006">
              <mc:Choice xmlns:v="urn:schemas-microsoft-com:vml" Requires="v">
                <p:oleObj spid="_x0000_s22673" name="Document" r:id="rId4" imgW="4286816" imgH="1054729" progId="Word.Document.8">
                  <p:embed/>
                </p:oleObj>
              </mc:Choice>
              <mc:Fallback>
                <p:oleObj name="Document" r:id="rId4" imgW="4286816" imgH="1054729" progId="Word.Document.8">
                  <p:embed/>
                  <p:pic>
                    <p:nvPicPr>
                      <p:cNvPr id="0" name="Picture 8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676400"/>
                        <a:ext cx="4262438" cy="1065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12" name="Object 84"/>
          <p:cNvGraphicFramePr>
            <a:graphicFrameLocks/>
          </p:cNvGraphicFramePr>
          <p:nvPr/>
        </p:nvGraphicFramePr>
        <p:xfrm>
          <a:off x="1524000" y="5105400"/>
          <a:ext cx="4262438" cy="1065213"/>
        </p:xfrm>
        <a:graphic>
          <a:graphicData uri="http://schemas.openxmlformats.org/presentationml/2006/ole">
            <mc:AlternateContent xmlns:mc="http://schemas.openxmlformats.org/markup-compatibility/2006">
              <mc:Choice xmlns:v="urn:schemas-microsoft-com:vml" Requires="v">
                <p:oleObj spid="_x0000_s22674" name="Document" r:id="rId6" imgW="4286816" imgH="1054729" progId="Word.Document.8">
                  <p:embed/>
                </p:oleObj>
              </mc:Choice>
              <mc:Fallback>
                <p:oleObj name="Document" r:id="rId6" imgW="4286816" imgH="1054729" progId="Word.Document.8">
                  <p:embed/>
                  <p:pic>
                    <p:nvPicPr>
                      <p:cNvPr id="0" name="Picture 84"/>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5105400"/>
                        <a:ext cx="4262438" cy="1065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09" name="Rectangle 2"/>
          <p:cNvSpPr>
            <a:spLocks noGrp="1" noChangeArrowheads="1"/>
          </p:cNvSpPr>
          <p:nvPr>
            <p:ph type="title"/>
          </p:nvPr>
        </p:nvSpPr>
        <p:spPr>
          <a:xfrm>
            <a:off x="609600" y="0"/>
            <a:ext cx="5830888" cy="1066800"/>
          </a:xfrm>
        </p:spPr>
        <p:txBody>
          <a:bodyPr/>
          <a:lstStyle/>
          <a:p>
            <a:r>
              <a:rPr lang="en-US" altLang="en-US" smtClean="0"/>
              <a:t>Reciprocity of Interaction</a:t>
            </a:r>
          </a:p>
        </p:txBody>
      </p:sp>
      <p:graphicFrame>
        <p:nvGraphicFramePr>
          <p:cNvPr id="24706" name="Object 130"/>
          <p:cNvGraphicFramePr>
            <a:graphicFrameLocks/>
          </p:cNvGraphicFramePr>
          <p:nvPr/>
        </p:nvGraphicFramePr>
        <p:xfrm>
          <a:off x="685800" y="1371600"/>
          <a:ext cx="5051425" cy="1668463"/>
        </p:xfrm>
        <a:graphic>
          <a:graphicData uri="http://schemas.openxmlformats.org/presentationml/2006/ole">
            <mc:AlternateContent xmlns:mc="http://schemas.openxmlformats.org/markup-compatibility/2006">
              <mc:Choice xmlns:v="urn:schemas-microsoft-com:vml" Requires="v">
                <p:oleObj spid="_x0000_s24799" name="Document" r:id="rId4" imgW="4830915" imgH="1654153" progId="Word.Document.8">
                  <p:embed/>
                </p:oleObj>
              </mc:Choice>
              <mc:Fallback>
                <p:oleObj name="Document" r:id="rId4" imgW="4830915" imgH="1654153" progId="Word.Document.8">
                  <p:embed/>
                  <p:pic>
                    <p:nvPicPr>
                      <p:cNvPr id="0" name="Picture 13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371600"/>
                        <a:ext cx="5051425" cy="166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707" name="Object 131"/>
          <p:cNvGraphicFramePr>
            <a:graphicFrameLocks/>
          </p:cNvGraphicFramePr>
          <p:nvPr/>
        </p:nvGraphicFramePr>
        <p:xfrm>
          <a:off x="3387725" y="3124200"/>
          <a:ext cx="3470275" cy="1323975"/>
        </p:xfrm>
        <a:graphic>
          <a:graphicData uri="http://schemas.openxmlformats.org/presentationml/2006/ole">
            <mc:AlternateContent xmlns:mc="http://schemas.openxmlformats.org/markup-compatibility/2006">
              <mc:Choice xmlns:v="urn:schemas-microsoft-com:vml" Requires="v">
                <p:oleObj spid="_x0000_s24800" name="Document" r:id="rId6" imgW="3513767" imgH="1355150" progId="Word.Document.8">
                  <p:embed/>
                </p:oleObj>
              </mc:Choice>
              <mc:Fallback>
                <p:oleObj name="Document" r:id="rId6" imgW="3513767" imgH="1355150" progId="Word.Document.8">
                  <p:embed/>
                  <p:pic>
                    <p:nvPicPr>
                      <p:cNvPr id="0" name="Picture 131"/>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87725" y="3124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710" name="Line 5"/>
          <p:cNvSpPr>
            <a:spLocks noChangeShapeType="1"/>
          </p:cNvSpPr>
          <p:nvPr/>
        </p:nvSpPr>
        <p:spPr bwMode="auto">
          <a:xfrm flipH="1">
            <a:off x="3048000" y="25146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24711" name="Line 6"/>
          <p:cNvSpPr>
            <a:spLocks noChangeShapeType="1"/>
          </p:cNvSpPr>
          <p:nvPr/>
        </p:nvSpPr>
        <p:spPr bwMode="auto">
          <a:xfrm>
            <a:off x="3505200" y="25146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24712" name="Text Box 7"/>
          <p:cNvSpPr txBox="1">
            <a:spLocks noChangeArrowheads="1"/>
          </p:cNvSpPr>
          <p:nvPr/>
        </p:nvSpPr>
        <p:spPr bwMode="auto">
          <a:xfrm>
            <a:off x="304800" y="2514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24713"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24714" name="Text Box 9"/>
          <p:cNvSpPr txBox="1">
            <a:spLocks noChangeArrowheads="1"/>
          </p:cNvSpPr>
          <p:nvPr/>
        </p:nvSpPr>
        <p:spPr bwMode="auto">
          <a:xfrm>
            <a:off x="304800" y="1219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24715" name="Text Box 10"/>
          <p:cNvSpPr txBox="1">
            <a:spLocks noChangeArrowheads="1"/>
          </p:cNvSpPr>
          <p:nvPr/>
        </p:nvSpPr>
        <p:spPr bwMode="auto">
          <a:xfrm>
            <a:off x="3962400" y="2438400"/>
            <a:ext cx="1295400" cy="641350"/>
          </a:xfrm>
          <a:prstGeom prst="rect">
            <a:avLst/>
          </a:prstGeom>
          <a:noFill/>
          <a:ln w="9525">
            <a:noFill/>
            <a:miter lim="800000"/>
            <a:headEnd/>
            <a:tailEnd/>
          </a:ln>
        </p:spPr>
        <p:txBody>
          <a:bodyPr>
            <a:spAutoFit/>
          </a:bodyPr>
          <a:lstStyle/>
          <a:p>
            <a:pPr algn="ctr" eaLnBrk="0" hangingPunct="0">
              <a:spcBef>
                <a:spcPct val="50000"/>
              </a:spcBef>
            </a:pPr>
            <a:r>
              <a:rPr lang="en-US" altLang="en-US" sz="1800"/>
              <a:t>No Smoking</a:t>
            </a:r>
          </a:p>
        </p:txBody>
      </p:sp>
      <p:sp>
        <p:nvSpPr>
          <p:cNvPr id="24716" name="Text Box 11"/>
          <p:cNvSpPr txBox="1">
            <a:spLocks noChangeArrowheads="1"/>
          </p:cNvSpPr>
          <p:nvPr/>
        </p:nvSpPr>
        <p:spPr bwMode="auto">
          <a:xfrm>
            <a:off x="1752600" y="2514600"/>
            <a:ext cx="12954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a:t>Smoking</a:t>
            </a:r>
          </a:p>
        </p:txBody>
      </p:sp>
      <p:sp>
        <p:nvSpPr>
          <p:cNvPr id="24717" name="Text Box 12"/>
          <p:cNvSpPr txBox="1">
            <a:spLocks noChangeArrowheads="1"/>
          </p:cNvSpPr>
          <p:nvPr/>
        </p:nvSpPr>
        <p:spPr bwMode="auto">
          <a:xfrm>
            <a:off x="5029200" y="22860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RR </a:t>
            </a:r>
            <a:r>
              <a:rPr lang="en-US" altLang="en-US" sz="1800" b="1" baseline="-25000">
                <a:latin typeface="Times New Roman" pitchFamily="18" charset="0"/>
              </a:rPr>
              <a:t>crude </a:t>
            </a:r>
            <a:r>
              <a:rPr lang="en-US" altLang="en-US" sz="1800" b="1">
                <a:latin typeface="Times New Roman" pitchFamily="18" charset="0"/>
              </a:rPr>
              <a:t>= 1.7</a:t>
            </a:r>
            <a:endParaRPr lang="en-US" altLang="en-US" sz="2000" b="1">
              <a:latin typeface="Times New Roman" pitchFamily="18" charset="0"/>
            </a:endParaRPr>
          </a:p>
        </p:txBody>
      </p:sp>
      <p:sp>
        <p:nvSpPr>
          <p:cNvPr id="24718" name="Text Box 13"/>
          <p:cNvSpPr txBox="1">
            <a:spLocks noChangeArrowheads="1"/>
          </p:cNvSpPr>
          <p:nvPr/>
        </p:nvSpPr>
        <p:spPr bwMode="auto">
          <a:xfrm>
            <a:off x="3505200" y="44196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RR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2.3</a:t>
            </a:r>
          </a:p>
        </p:txBody>
      </p:sp>
      <p:sp>
        <p:nvSpPr>
          <p:cNvPr id="24719"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24708" name="Object 132"/>
          <p:cNvGraphicFramePr>
            <a:graphicFrameLocks/>
          </p:cNvGraphicFramePr>
          <p:nvPr/>
        </p:nvGraphicFramePr>
        <p:xfrm>
          <a:off x="0" y="3124200"/>
          <a:ext cx="3454400" cy="1323975"/>
        </p:xfrm>
        <a:graphic>
          <a:graphicData uri="http://schemas.openxmlformats.org/presentationml/2006/ole">
            <mc:AlternateContent xmlns:mc="http://schemas.openxmlformats.org/markup-compatibility/2006">
              <mc:Choice xmlns:v="urn:schemas-microsoft-com:vml" Requires="v">
                <p:oleObj spid="_x0000_s24801" name="Document" r:id="rId8" imgW="3452906" imgH="1355150" progId="Word.Document.8">
                  <p:embed/>
                </p:oleObj>
              </mc:Choice>
              <mc:Fallback>
                <p:oleObj name="Document" r:id="rId8" imgW="3452906" imgH="1355150" progId="Word.Document.8">
                  <p:embed/>
                  <p:pic>
                    <p:nvPicPr>
                      <p:cNvPr id="0" name="Picture 132"/>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124200"/>
                        <a:ext cx="3454400"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720" name="Text Box 16"/>
          <p:cNvSpPr txBox="1">
            <a:spLocks noChangeArrowheads="1"/>
          </p:cNvSpPr>
          <p:nvPr/>
        </p:nvSpPr>
        <p:spPr bwMode="auto">
          <a:xfrm>
            <a:off x="0" y="44196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RR</a:t>
            </a:r>
            <a:r>
              <a:rPr lang="en-US" altLang="en-US" sz="2000" b="1" baseline="-25000">
                <a:latin typeface="Times New Roman" pitchFamily="18" charset="0"/>
              </a:rPr>
              <a:t>caffeine use </a:t>
            </a:r>
            <a:r>
              <a:rPr lang="en-US" altLang="en-US" sz="2000" b="1">
                <a:latin typeface="Times New Roman" pitchFamily="18" charset="0"/>
              </a:rPr>
              <a:t>= 0.67</a:t>
            </a:r>
          </a:p>
        </p:txBody>
      </p:sp>
      <p:sp>
        <p:nvSpPr>
          <p:cNvPr id="24721" name="Text Box 17"/>
          <p:cNvSpPr txBox="1">
            <a:spLocks noChangeArrowheads="1"/>
          </p:cNvSpPr>
          <p:nvPr/>
        </p:nvSpPr>
        <p:spPr bwMode="auto">
          <a:xfrm>
            <a:off x="533400" y="5105400"/>
            <a:ext cx="6248400" cy="3295650"/>
          </a:xfrm>
          <a:prstGeom prst="rect">
            <a:avLst/>
          </a:prstGeom>
          <a:noFill/>
          <a:ln w="9525">
            <a:noFill/>
            <a:miter lim="800000"/>
            <a:headEnd/>
            <a:tailEnd/>
          </a:ln>
        </p:spPr>
        <p:txBody>
          <a:bodyPr>
            <a:spAutoFit/>
          </a:bodyPr>
          <a:lstStyle/>
          <a:p>
            <a:pPr eaLnBrk="0" hangingPunct="0">
              <a:spcBef>
                <a:spcPct val="50000"/>
              </a:spcBef>
            </a:pPr>
            <a:endParaRPr lang="en-US" altLang="en-US" sz="800" b="1"/>
          </a:p>
          <a:p>
            <a:pPr eaLnBrk="0" hangingPunct="0">
              <a:spcBef>
                <a:spcPct val="50000"/>
              </a:spcBef>
            </a:pPr>
            <a:r>
              <a:rPr lang="en-US" altLang="en-US" sz="2000" b="1"/>
              <a:t>Caffeine use modifies the effect of smoking on delayed conception </a:t>
            </a:r>
          </a:p>
          <a:p>
            <a:pPr eaLnBrk="0" hangingPunct="0">
              <a:spcBef>
                <a:spcPct val="50000"/>
              </a:spcBef>
            </a:pPr>
            <a:r>
              <a:rPr lang="en-US" altLang="en-US" sz="2000" b="1"/>
              <a:t>or</a:t>
            </a:r>
          </a:p>
          <a:p>
            <a:pPr eaLnBrk="0" hangingPunct="0">
              <a:spcBef>
                <a:spcPct val="50000"/>
              </a:spcBef>
            </a:pPr>
            <a:r>
              <a:rPr lang="en-US" altLang="en-US" sz="2000" b="1"/>
              <a:t>Smoking modifies the effect of caffeine use on delayed conception</a:t>
            </a:r>
          </a:p>
          <a:p>
            <a:pPr eaLnBrk="0" hangingPunct="0">
              <a:spcBef>
                <a:spcPct val="50000"/>
              </a:spcBef>
            </a:pPr>
            <a:endParaRPr lang="en-US" altLang="en-US" sz="1600">
              <a:latin typeface="Times New Roman" pitchFamily="18" charset="0"/>
            </a:endParaRPr>
          </a:p>
          <a:p>
            <a:pPr eaLnBrk="0" hangingPunct="0">
              <a:spcBef>
                <a:spcPct val="50000"/>
              </a:spcBef>
            </a:pPr>
            <a:endParaRPr lang="en-US" altLang="en-US" sz="1600">
              <a:latin typeface="Times New Roman" pitchFamily="18" charset="0"/>
            </a:endParaRPr>
          </a:p>
          <a:p>
            <a:pPr eaLnBrk="0" hangingPunct="0">
              <a:spcBef>
                <a:spcPct val="50000"/>
              </a:spcBef>
            </a:pPr>
            <a:endParaRPr lang="en-US" altLang="en-US" sz="1600">
              <a:latin typeface="Times New Roman" pitchFamily="18" charset="0"/>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2"/>
          <p:cNvSpPr>
            <a:spLocks noGrp="1" noChangeArrowheads="1"/>
          </p:cNvSpPr>
          <p:nvPr>
            <p:ph type="title"/>
          </p:nvPr>
        </p:nvSpPr>
        <p:spPr>
          <a:xfrm>
            <a:off x="76200" y="152400"/>
            <a:ext cx="6705600" cy="533400"/>
          </a:xfrm>
        </p:spPr>
        <p:txBody>
          <a:bodyPr/>
          <a:lstStyle/>
          <a:p>
            <a:r>
              <a:rPr lang="en-US" altLang="en-US" dirty="0" smtClean="0"/>
              <a:t>Interaction: What’s </a:t>
            </a:r>
            <a:r>
              <a:rPr lang="en-US" altLang="en-US" dirty="0" smtClean="0"/>
              <a:t>Being Done in Practice?</a:t>
            </a:r>
          </a:p>
        </p:txBody>
      </p:sp>
      <p:sp>
        <p:nvSpPr>
          <p:cNvPr id="174082" name="Rectangle 3"/>
          <p:cNvSpPr>
            <a:spLocks noGrp="1" noChangeArrowheads="1"/>
          </p:cNvSpPr>
          <p:nvPr>
            <p:ph type="body" idx="1"/>
          </p:nvPr>
        </p:nvSpPr>
        <p:spPr>
          <a:xfrm>
            <a:off x="76200" y="762000"/>
            <a:ext cx="6400800" cy="6781800"/>
          </a:xfrm>
        </p:spPr>
        <p:txBody>
          <a:bodyPr/>
          <a:lstStyle/>
          <a:p>
            <a:r>
              <a:rPr lang="en-US" altLang="en-US" dirty="0" smtClean="0">
                <a:solidFill>
                  <a:srgbClr val="000000"/>
                </a:solidFill>
              </a:rPr>
              <a:t>Interaction is likely one of the least understood concepts in everyday practice</a:t>
            </a:r>
          </a:p>
          <a:p>
            <a:endParaRPr lang="en-US" altLang="en-US" sz="800" dirty="0" smtClean="0">
              <a:solidFill>
                <a:srgbClr val="000000"/>
              </a:solidFill>
            </a:endParaRPr>
          </a:p>
          <a:p>
            <a:r>
              <a:rPr lang="en-US" altLang="en-US" dirty="0" smtClean="0">
                <a:solidFill>
                  <a:srgbClr val="000000"/>
                </a:solidFill>
              </a:rPr>
              <a:t>While most analysts are aware of the concept in general and will look for interaction in their data, few recognize the explicit reason why they are looking (statistical vs mechanistic vs public health)</a:t>
            </a:r>
          </a:p>
          <a:p>
            <a:endParaRPr lang="en-US" altLang="en-US" sz="400" dirty="0" smtClean="0">
              <a:solidFill>
                <a:srgbClr val="000000"/>
              </a:solidFill>
            </a:endParaRPr>
          </a:p>
          <a:p>
            <a:r>
              <a:rPr lang="en-US" altLang="en-US" dirty="0" err="1" smtClean="0">
                <a:solidFill>
                  <a:srgbClr val="000000"/>
                </a:solidFill>
              </a:rPr>
              <a:t>Knol</a:t>
            </a:r>
            <a:r>
              <a:rPr lang="en-US" altLang="en-US" dirty="0" smtClean="0">
                <a:solidFill>
                  <a:srgbClr val="000000"/>
                </a:solidFill>
              </a:rPr>
              <a:t> et al. (Epidemiology 2009) reviewed 138 papers which “addressed” interaction</a:t>
            </a:r>
          </a:p>
          <a:p>
            <a:pPr lvl="1"/>
            <a:r>
              <a:rPr lang="en-US" altLang="en-US" dirty="0" smtClean="0">
                <a:solidFill>
                  <a:srgbClr val="000000"/>
                </a:solidFill>
              </a:rPr>
              <a:t>42% reported at least one scale of interaction with adequate detail</a:t>
            </a:r>
          </a:p>
          <a:p>
            <a:pPr lvl="1"/>
            <a:r>
              <a:rPr lang="en-US" altLang="en-US" dirty="0" smtClean="0">
                <a:solidFill>
                  <a:srgbClr val="000000"/>
                </a:solidFill>
              </a:rPr>
              <a:t>11% provided sufficient detail to allow readers to calculate interaction on both additive and multiplicative scales</a:t>
            </a:r>
          </a:p>
          <a:p>
            <a:pPr lvl="1"/>
            <a:r>
              <a:rPr lang="en-US" altLang="en-US" dirty="0" smtClean="0">
                <a:solidFill>
                  <a:srgbClr val="000000"/>
                </a:solidFill>
              </a:rPr>
              <a:t>3 (2.1%) focused on additive scale</a:t>
            </a:r>
          </a:p>
          <a:p>
            <a:pPr lvl="1"/>
            <a:endParaRPr lang="en-US" altLang="en-US" sz="400" dirty="0" smtClean="0">
              <a:solidFill>
                <a:srgbClr val="000000"/>
              </a:solidFill>
            </a:endParaRPr>
          </a:p>
          <a:p>
            <a:r>
              <a:rPr lang="en-US" altLang="en-US" dirty="0" smtClean="0">
                <a:solidFill>
                  <a:srgbClr val="000000"/>
                </a:solidFill>
              </a:rPr>
              <a:t>Given that most researchers are interested in either mechanistic or public health concepts, the absence of reporting of additive interaction is a major loss for the field</a:t>
            </a:r>
          </a:p>
          <a:p>
            <a:endParaRPr lang="en-US" altLang="en-US" sz="400" dirty="0" smtClean="0">
              <a:solidFill>
                <a:srgbClr val="000000"/>
              </a:solidFill>
            </a:endParaRPr>
          </a:p>
          <a:p>
            <a:pPr lvl="1"/>
            <a:r>
              <a:rPr lang="en-US" altLang="en-US" dirty="0" smtClean="0">
                <a:solidFill>
                  <a:srgbClr val="000000"/>
                </a:solidFill>
              </a:rPr>
              <a:t>Popularity of multiplicative regression models </a:t>
            </a:r>
            <a:r>
              <a:rPr lang="en-US" altLang="en-US" dirty="0" smtClean="0">
                <a:solidFill>
                  <a:srgbClr val="000000"/>
                </a:solidFill>
              </a:rPr>
              <a:t>(e.g., logistic) is </a:t>
            </a:r>
            <a:r>
              <a:rPr lang="en-US" altLang="en-US" dirty="0" smtClean="0">
                <a:solidFill>
                  <a:srgbClr val="000000"/>
                </a:solidFill>
              </a:rPr>
              <a:t>one root cause, but can be overcome by calculating RERI  </a:t>
            </a: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Title 1"/>
          <p:cNvSpPr>
            <a:spLocks noGrp="1"/>
          </p:cNvSpPr>
          <p:nvPr>
            <p:ph type="title"/>
          </p:nvPr>
        </p:nvSpPr>
        <p:spPr>
          <a:xfrm>
            <a:off x="609600" y="152400"/>
            <a:ext cx="5830888" cy="1066800"/>
          </a:xfrm>
        </p:spPr>
        <p:txBody>
          <a:bodyPr/>
          <a:lstStyle/>
          <a:p>
            <a:r>
              <a:rPr lang="en-US" altLang="en-US" smtClean="0"/>
              <a:t>A Note on Vocabulary</a:t>
            </a:r>
          </a:p>
        </p:txBody>
      </p:sp>
      <p:sp>
        <p:nvSpPr>
          <p:cNvPr id="227330" name="Content Placeholder 2"/>
          <p:cNvSpPr>
            <a:spLocks noGrp="1"/>
          </p:cNvSpPr>
          <p:nvPr>
            <p:ph idx="1"/>
          </p:nvPr>
        </p:nvSpPr>
        <p:spPr>
          <a:xfrm>
            <a:off x="228600" y="1371600"/>
            <a:ext cx="6400800" cy="6781800"/>
          </a:xfrm>
        </p:spPr>
        <p:txBody>
          <a:bodyPr/>
          <a:lstStyle/>
          <a:p>
            <a:r>
              <a:rPr lang="en-US" altLang="en-US" smtClean="0"/>
              <a:t>Like other aspects of epidemiologic research, there is inconsistency in the language surrounding interaction</a:t>
            </a:r>
          </a:p>
          <a:p>
            <a:r>
              <a:rPr lang="en-US" altLang="en-US" smtClean="0"/>
              <a:t>Different authors give different meaning to the concepts of interaction, statistical interaction, mechanistic interaction, effect modification, biologic interaction, and public health interaction</a:t>
            </a:r>
          </a:p>
          <a:p>
            <a:pPr lvl="1"/>
            <a:r>
              <a:rPr lang="en-US" altLang="en-US" smtClean="0"/>
              <a:t>See Rothman, Greenland, and Lash.  Modern Epidemiology. 3</a:t>
            </a:r>
            <a:r>
              <a:rPr lang="en-US" altLang="en-US" baseline="30000" smtClean="0"/>
              <a:t>rd</a:t>
            </a:r>
            <a:r>
              <a:rPr lang="en-US" altLang="en-US" smtClean="0"/>
              <a:t> Edition. Lippincott Williams &amp; Wilkins. 2008 for more details.</a:t>
            </a:r>
          </a:p>
          <a:p>
            <a:pPr lvl="1"/>
            <a:endParaRPr lang="en-US" altLang="en-US" sz="1200" smtClean="0"/>
          </a:p>
          <a:p>
            <a:r>
              <a:rPr lang="en-US" altLang="en-US" smtClean="0"/>
              <a:t>Much of the differences relate to:</a:t>
            </a:r>
          </a:p>
          <a:p>
            <a:pPr lvl="1"/>
            <a:r>
              <a:rPr lang="en-US" altLang="en-US" smtClean="0"/>
              <a:t>what can be observed with real data vs theoretical concepts</a:t>
            </a:r>
          </a:p>
          <a:p>
            <a:pPr lvl="1"/>
            <a:r>
              <a:rPr lang="en-US" altLang="en-US" smtClean="0"/>
              <a:t>whether the interacting causes refer to interventions that can be feasibly manipulated vs. other factors</a:t>
            </a:r>
          </a:p>
          <a:p>
            <a:endParaRPr lang="en-US" altLang="en-US" smtClean="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3" name="Rectangle 2"/>
          <p:cNvSpPr>
            <a:spLocks noGrp="1" noChangeArrowheads="1"/>
          </p:cNvSpPr>
          <p:nvPr>
            <p:ph type="title"/>
          </p:nvPr>
        </p:nvSpPr>
        <p:spPr>
          <a:xfrm>
            <a:off x="152400" y="-228600"/>
            <a:ext cx="6440488" cy="1066800"/>
          </a:xfrm>
        </p:spPr>
        <p:txBody>
          <a:bodyPr/>
          <a:lstStyle/>
          <a:p>
            <a:r>
              <a:rPr lang="en-US" altLang="en-US" sz="2200" smtClean="0">
                <a:solidFill>
                  <a:srgbClr val="000000"/>
                </a:solidFill>
              </a:rPr>
              <a:t>Last Week:  3 Reasons to Adjust for a Variable</a:t>
            </a:r>
          </a:p>
        </p:txBody>
      </p:sp>
      <p:sp>
        <p:nvSpPr>
          <p:cNvPr id="75779" name="Rectangle 3"/>
          <p:cNvSpPr>
            <a:spLocks noGrp="1" noChangeArrowheads="1"/>
          </p:cNvSpPr>
          <p:nvPr>
            <p:ph type="body" idx="1"/>
          </p:nvPr>
        </p:nvSpPr>
        <p:spPr>
          <a:xfrm>
            <a:off x="76200" y="1066800"/>
            <a:ext cx="6705600" cy="6781800"/>
          </a:xfrm>
        </p:spPr>
        <p:txBody>
          <a:bodyPr/>
          <a:lstStyle/>
          <a:p>
            <a:pPr marL="457200" indent="-457200">
              <a:buClrTx/>
              <a:buSzPct val="100000"/>
              <a:buFont typeface="Symbol" pitchFamily="18" charset="2"/>
              <a:buAutoNum type="arabicPeriod"/>
              <a:defRPr/>
            </a:pPr>
            <a:r>
              <a:rPr lang="en-US" sz="2400" dirty="0" smtClean="0"/>
              <a:t>Close a non-causal path generated by a non-collider (confounding) or by a conditioned-upon collider (selection bias)</a:t>
            </a:r>
          </a:p>
          <a:p>
            <a:pPr marL="457200" indent="-457200">
              <a:buClrTx/>
              <a:buSzPct val="100000"/>
              <a:buFont typeface="Symbol" pitchFamily="18" charset="2"/>
              <a:buAutoNum type="arabicPeriod"/>
              <a:defRPr/>
            </a:pPr>
            <a:endParaRPr lang="en-US" sz="1050" dirty="0" smtClean="0"/>
          </a:p>
          <a:p>
            <a:pPr marL="457200" indent="-457200">
              <a:buClrTx/>
              <a:buSzPct val="100000"/>
              <a:buFont typeface="Symbol" pitchFamily="18" charset="2"/>
              <a:buAutoNum type="arabicPeriod"/>
              <a:defRPr/>
            </a:pPr>
            <a:r>
              <a:rPr lang="en-US" sz="2400" dirty="0" smtClean="0"/>
              <a:t>Close a causal path which is a nuisance</a:t>
            </a:r>
          </a:p>
          <a:p>
            <a:pPr marL="457200" indent="-457200">
              <a:buClrTx/>
              <a:buSzPct val="100000"/>
              <a:buFont typeface="Symbol" pitchFamily="18" charset="2"/>
              <a:buAutoNum type="arabicPeriod"/>
              <a:defRPr/>
            </a:pPr>
            <a:endParaRPr lang="en-US" sz="1000" dirty="0" smtClean="0"/>
          </a:p>
          <a:p>
            <a:pPr marL="457200" indent="-457200">
              <a:buClrTx/>
              <a:buSzPct val="100000"/>
              <a:buFont typeface="Symbol" pitchFamily="18" charset="2"/>
              <a:buAutoNum type="arabicPeriod"/>
              <a:defRPr/>
            </a:pPr>
            <a:r>
              <a:rPr lang="en-US" sz="2400" dirty="0" smtClean="0"/>
              <a:t>To enhance statistical precision, in the face of a strong determinant of outcome</a:t>
            </a:r>
          </a:p>
          <a:p>
            <a:pPr marL="457200" indent="-457200">
              <a:buFont typeface="Symbol" pitchFamily="18" charset="2"/>
              <a:buAutoNum type="arabicPeriod"/>
              <a:defRPr/>
            </a:pPr>
            <a:endParaRPr lang="en-US" sz="2400" dirty="0" smtClean="0"/>
          </a:p>
          <a:p>
            <a:pPr marL="457200" indent="-457200">
              <a:buFont typeface="Symbol" pitchFamily="18" charset="2"/>
              <a:buAutoNum type="arabicPeriod"/>
              <a:defRPr/>
            </a:pPr>
            <a:endParaRPr lang="en-US" sz="2400" dirty="0" smtClean="0"/>
          </a:p>
          <a:p>
            <a:pPr marL="457200" indent="-457200">
              <a:buFont typeface="Symbol" pitchFamily="18" charset="2"/>
              <a:buAutoNum type="arabicPeriod"/>
              <a:defRPr/>
            </a:pPr>
            <a:endParaRPr lang="en-US" sz="2400" dirty="0" smtClean="0"/>
          </a:p>
          <a:p>
            <a:pPr marL="381000" indent="-381000">
              <a:buFont typeface="Symbol" pitchFamily="18" charset="2"/>
              <a:buAutoNum type="arabicPeriod"/>
              <a:defRPr/>
            </a:pPr>
            <a:endParaRPr lang="en-US" sz="2400" dirty="0" smtClean="0"/>
          </a:p>
          <a:p>
            <a:pPr marL="381000" indent="-381000">
              <a:buFont typeface="Symbol" pitchFamily="18" charset="2"/>
              <a:buAutoNum type="arabicPeriod"/>
              <a:defRPr/>
            </a:pPr>
            <a:endParaRPr lang="en-US" dirty="0" smtClean="0"/>
          </a:p>
          <a:p>
            <a:pPr marL="381000" indent="-381000">
              <a:buFont typeface="Symbol" pitchFamily="18" charset="2"/>
              <a:buAutoNum type="arabicPeriod"/>
              <a:defRPr/>
            </a:pPr>
            <a:endParaRPr lang="en-US" dirty="0" smtClean="0"/>
          </a:p>
          <a:p>
            <a:pPr marL="381000" indent="-381000">
              <a:buFont typeface="Symbol" pitchFamily="18" charset="2"/>
              <a:buNone/>
              <a:defRPr/>
            </a:pPr>
            <a:endParaRPr lang="en-US" dirty="0" smtClean="0"/>
          </a:p>
          <a:p>
            <a:pPr marL="817563" lvl="1" indent="-381000">
              <a:defRPr/>
            </a:pPr>
            <a:endParaRPr lang="en-US" dirty="0" smtClean="0"/>
          </a:p>
          <a:p>
            <a:pPr marL="381000" indent="-381000">
              <a:buFont typeface="Symbol" pitchFamily="18" charset="2"/>
              <a:buNone/>
              <a:defRPr/>
            </a:pPr>
            <a:r>
              <a:rPr lang="en-US" dirty="0" smtClean="0"/>
              <a:t>	</a:t>
            </a:r>
          </a:p>
          <a:p>
            <a:pPr marL="381000" indent="-381000">
              <a:buFont typeface="Symbol" pitchFamily="18" charset="2"/>
              <a:buNone/>
              <a:defRPr/>
            </a:pPr>
            <a:r>
              <a:rPr lang="en-US" dirty="0" smtClean="0"/>
              <a:t>	</a:t>
            </a:r>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381000" indent="-381000">
              <a:buFont typeface="Symbol" pitchFamily="18" charset="2"/>
              <a:buAutoNum type="arabicPeriod"/>
              <a:defRPr/>
            </a:pPr>
            <a:endParaRPr lang="en-US" dirty="0" smtClean="0"/>
          </a:p>
          <a:p>
            <a:pPr marL="817563" lvl="1" indent="-381000">
              <a:defRPr/>
            </a:pPr>
            <a:endParaRPr lang="en-US" dirty="0" smtClean="0"/>
          </a:p>
          <a:p>
            <a:pPr marL="381000" indent="-381000">
              <a:defRPr/>
            </a:pPr>
            <a:endParaRPr lang="en-US" dirty="0" smtClean="0"/>
          </a:p>
          <a:p>
            <a:pPr marL="817563" lvl="1" indent="-381000">
              <a:defRPr/>
            </a:pPr>
            <a:endParaRPr lang="en-US" dirty="0" smtClean="0"/>
          </a:p>
        </p:txBody>
      </p:sp>
      <p:sp>
        <p:nvSpPr>
          <p:cNvPr id="228355" name="Text Box 37"/>
          <p:cNvSpPr txBox="1">
            <a:spLocks noChangeArrowheads="1"/>
          </p:cNvSpPr>
          <p:nvPr/>
        </p:nvSpPr>
        <p:spPr bwMode="auto">
          <a:xfrm>
            <a:off x="3505200" y="0"/>
            <a:ext cx="2743200" cy="519113"/>
          </a:xfrm>
          <a:prstGeom prst="rect">
            <a:avLst/>
          </a:prstGeom>
          <a:noFill/>
          <a:ln w="9525">
            <a:noFill/>
            <a:miter lim="800000"/>
            <a:headEnd/>
            <a:tailEnd/>
          </a:ln>
          <a:effectLst>
            <a:prstShdw prst="shdw17" dist="17961" dir="2700000">
              <a:srgbClr val="999999"/>
            </a:prstShdw>
          </a:effectLst>
        </p:spPr>
        <p:txBody>
          <a:bodyPr>
            <a:spAutoFit/>
          </a:bodyPr>
          <a:lstStyle/>
          <a:p>
            <a:pPr algn="r" eaLnBrk="0" hangingPunct="0">
              <a:spcBef>
                <a:spcPct val="50000"/>
              </a:spcBef>
            </a:pPr>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341313" y="0"/>
            <a:ext cx="6440487" cy="1066800"/>
          </a:xfrm>
        </p:spPr>
        <p:txBody>
          <a:bodyPr/>
          <a:lstStyle/>
          <a:p>
            <a:r>
              <a:rPr lang="en-US" altLang="en-US" smtClean="0"/>
              <a:t>Randomization to Prevent Confounding</a:t>
            </a:r>
          </a:p>
        </p:txBody>
      </p:sp>
      <p:sp>
        <p:nvSpPr>
          <p:cNvPr id="40962" name="Rectangle 3"/>
          <p:cNvSpPr>
            <a:spLocks noGrp="1" noChangeArrowheads="1"/>
          </p:cNvSpPr>
          <p:nvPr>
            <p:ph type="body" idx="1"/>
          </p:nvPr>
        </p:nvSpPr>
        <p:spPr>
          <a:xfrm>
            <a:off x="152400" y="1676400"/>
            <a:ext cx="6705600" cy="6781800"/>
          </a:xfrm>
        </p:spPr>
        <p:txBody>
          <a:bodyPr/>
          <a:lstStyle/>
          <a:p>
            <a:r>
              <a:rPr lang="en-US" altLang="en-US" sz="2200" dirty="0" smtClean="0"/>
              <a:t>Definition:  random assignment of subjects to exposure (e.g., treatment) categories </a:t>
            </a:r>
          </a:p>
          <a:p>
            <a:endParaRPr lang="en-US" altLang="en-US" dirty="0" smtClean="0"/>
          </a:p>
          <a:p>
            <a:r>
              <a:rPr lang="en-US" altLang="en-US" b="1" dirty="0" smtClean="0"/>
              <a:t>All subjects</a:t>
            </a:r>
            <a:r>
              <a:rPr lang="en-US" altLang="en-US" dirty="0" smtClean="0"/>
              <a:t> </a:t>
            </a:r>
            <a:r>
              <a:rPr lang="en-US" altLang="en-US" dirty="0" smtClean="0">
                <a:sym typeface="Symbol" pitchFamily="18" charset="2"/>
              </a:rPr>
              <a:t></a:t>
            </a:r>
            <a:r>
              <a:rPr lang="en-US" altLang="en-US" dirty="0" smtClean="0"/>
              <a:t>  </a:t>
            </a:r>
            <a:r>
              <a:rPr lang="en-US" altLang="en-US" b="1" dirty="0" smtClean="0"/>
              <a:t>Randomize</a:t>
            </a:r>
            <a:endParaRPr lang="en-US" altLang="en-US" dirty="0" smtClean="0"/>
          </a:p>
          <a:p>
            <a:endParaRPr lang="en-US" altLang="en-US" dirty="0" smtClean="0"/>
          </a:p>
          <a:p>
            <a:pPr>
              <a:buFont typeface="Symbol" pitchFamily="18" charset="2"/>
              <a:buNone/>
            </a:pPr>
            <a:r>
              <a:rPr lang="en-US" altLang="en-US" dirty="0" smtClean="0"/>
              <a:t>   </a:t>
            </a:r>
          </a:p>
          <a:p>
            <a:r>
              <a:rPr lang="en-US" altLang="en-US" sz="2200" dirty="0" smtClean="0"/>
              <a:t>Distribution of any variable is theoretically the same in the exposed group as the unexposed</a:t>
            </a:r>
          </a:p>
          <a:p>
            <a:pPr lvl="1"/>
            <a:r>
              <a:rPr lang="en-US" altLang="en-US" sz="2200" dirty="0" smtClean="0"/>
              <a:t>Theoretically, can be no association between exposure and any other variable</a:t>
            </a:r>
          </a:p>
          <a:p>
            <a:endParaRPr lang="en-US" altLang="en-US" sz="1000" dirty="0" smtClean="0"/>
          </a:p>
          <a:p>
            <a:r>
              <a:rPr lang="en-US" altLang="en-US" sz="2200" dirty="0" smtClean="0"/>
              <a:t>Comes close to goal of “exchangeability” or counterfactual ideal (although still </a:t>
            </a:r>
            <a:r>
              <a:rPr lang="en-US" altLang="en-US" sz="2200" dirty="0" smtClean="0"/>
              <a:t>can fall </a:t>
            </a:r>
            <a:r>
              <a:rPr lang="en-US" altLang="en-US" sz="2200" dirty="0" smtClean="0"/>
              <a:t>short)</a:t>
            </a:r>
          </a:p>
          <a:p>
            <a:endParaRPr lang="en-US" altLang="en-US" sz="1000" dirty="0" smtClean="0"/>
          </a:p>
          <a:p>
            <a:r>
              <a:rPr lang="en-US" altLang="en-US" sz="2200" dirty="0" smtClean="0"/>
              <a:t>One of most important inventions of 20th Century!</a:t>
            </a:r>
          </a:p>
        </p:txBody>
      </p:sp>
      <p:sp>
        <p:nvSpPr>
          <p:cNvPr id="40963" name="Text Box 8"/>
          <p:cNvSpPr txBox="1">
            <a:spLocks noChangeArrowheads="1"/>
          </p:cNvSpPr>
          <p:nvPr/>
        </p:nvSpPr>
        <p:spPr bwMode="auto">
          <a:xfrm>
            <a:off x="4800600" y="2416175"/>
            <a:ext cx="2057400" cy="7080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Exposed (treatment)</a:t>
            </a:r>
            <a:endParaRPr lang="en-US" altLang="en-US" b="1">
              <a:solidFill>
                <a:srgbClr val="000000"/>
              </a:solidFill>
            </a:endParaRPr>
          </a:p>
        </p:txBody>
      </p:sp>
      <p:sp>
        <p:nvSpPr>
          <p:cNvPr id="40964" name="Text Box 9"/>
          <p:cNvSpPr txBox="1">
            <a:spLocks noChangeArrowheads="1"/>
          </p:cNvSpPr>
          <p:nvPr/>
        </p:nvSpPr>
        <p:spPr bwMode="auto">
          <a:xfrm>
            <a:off x="4800600" y="3559175"/>
            <a:ext cx="2057400" cy="7080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Unexposed  (no treatment)</a:t>
            </a:r>
            <a:endParaRPr lang="en-US" altLang="en-US" b="1">
              <a:solidFill>
                <a:srgbClr val="000000"/>
              </a:solidFill>
            </a:endParaRPr>
          </a:p>
        </p:txBody>
      </p:sp>
      <p:sp>
        <p:nvSpPr>
          <p:cNvPr id="40965" name="Line 10"/>
          <p:cNvSpPr>
            <a:spLocks noChangeShapeType="1"/>
          </p:cNvSpPr>
          <p:nvPr/>
        </p:nvSpPr>
        <p:spPr bwMode="auto">
          <a:xfrm flipV="1">
            <a:off x="4267200" y="2819400"/>
            <a:ext cx="609600" cy="381000"/>
          </a:xfrm>
          <a:prstGeom prst="line">
            <a:avLst/>
          </a:prstGeom>
          <a:noFill/>
          <a:ln w="9525">
            <a:solidFill>
              <a:schemeClr val="tx1"/>
            </a:solidFill>
            <a:round/>
            <a:headEnd/>
            <a:tailEnd type="triangle" w="med" len="med"/>
          </a:ln>
        </p:spPr>
        <p:txBody>
          <a:bodyPr wrap="none" lIns="95125" tIns="49148" rIns="95125" bIns="49148" anchor="ctr"/>
          <a:lstStyle/>
          <a:p>
            <a:endParaRPr lang="en-US"/>
          </a:p>
        </p:txBody>
      </p:sp>
      <p:sp>
        <p:nvSpPr>
          <p:cNvPr id="40966" name="Line 11"/>
          <p:cNvSpPr>
            <a:spLocks noChangeShapeType="1"/>
          </p:cNvSpPr>
          <p:nvPr/>
        </p:nvSpPr>
        <p:spPr bwMode="auto">
          <a:xfrm>
            <a:off x="4267200" y="3352800"/>
            <a:ext cx="533400" cy="381000"/>
          </a:xfrm>
          <a:prstGeom prst="line">
            <a:avLst/>
          </a:prstGeom>
          <a:noFill/>
          <a:ln w="9525">
            <a:solidFill>
              <a:schemeClr val="tx1"/>
            </a:solidFill>
            <a:round/>
            <a:headEnd/>
            <a:tailEnd type="triangle" w="med" len="med"/>
          </a:ln>
        </p:spPr>
        <p:txBody>
          <a:bodyPr wrap="none" lIns="95125" tIns="49148" rIns="95125" bIns="49148" anchor="ctr"/>
          <a:lstStyle/>
          <a:p>
            <a:endParaRPr lang="en-US"/>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Rectangle 2"/>
          <p:cNvSpPr>
            <a:spLocks noGrp="1" noChangeArrowheads="1"/>
          </p:cNvSpPr>
          <p:nvPr>
            <p:ph type="title"/>
          </p:nvPr>
        </p:nvSpPr>
        <p:spPr>
          <a:xfrm>
            <a:off x="0" y="609600"/>
            <a:ext cx="6858000" cy="762000"/>
          </a:xfrm>
        </p:spPr>
        <p:txBody>
          <a:bodyPr/>
          <a:lstStyle/>
          <a:p>
            <a:r>
              <a:rPr lang="en-US" altLang="en-US" smtClean="0">
                <a:solidFill>
                  <a:srgbClr val="000000"/>
                </a:solidFill>
              </a:rPr>
              <a:t>This Week:  A Fourth Reason to Adjust – </a:t>
            </a:r>
            <a:br>
              <a:rPr lang="en-US" altLang="en-US" smtClean="0">
                <a:solidFill>
                  <a:srgbClr val="000000"/>
                </a:solidFill>
              </a:rPr>
            </a:br>
            <a:r>
              <a:rPr lang="en-US" altLang="en-US" smtClean="0">
                <a:solidFill>
                  <a:srgbClr val="000000"/>
                </a:solidFill>
              </a:rPr>
              <a:t>To  Evaluate for Effect-Measure Modification</a:t>
            </a:r>
            <a:br>
              <a:rPr lang="en-US" altLang="en-US" smtClean="0">
                <a:solidFill>
                  <a:srgbClr val="000000"/>
                </a:solidFill>
              </a:rPr>
            </a:br>
            <a:endParaRPr lang="en-US" altLang="en-US" smtClean="0">
              <a:solidFill>
                <a:srgbClr val="000000"/>
              </a:solidFill>
            </a:endParaRPr>
          </a:p>
        </p:txBody>
      </p:sp>
      <p:sp>
        <p:nvSpPr>
          <p:cNvPr id="230402" name="Rectangle 3"/>
          <p:cNvSpPr>
            <a:spLocks noGrp="1" noChangeArrowheads="1"/>
          </p:cNvSpPr>
          <p:nvPr>
            <p:ph type="body" idx="1"/>
          </p:nvPr>
        </p:nvSpPr>
        <p:spPr>
          <a:xfrm>
            <a:off x="609600" y="990600"/>
            <a:ext cx="5830888" cy="6781800"/>
          </a:xfrm>
        </p:spPr>
        <p:txBody>
          <a:bodyPr/>
          <a:lstStyle/>
          <a:p>
            <a:pPr marL="0" indent="0">
              <a:buFont typeface="Symbol" pitchFamily="18" charset="2"/>
              <a:buAutoNum type="arabicPeriod"/>
            </a:pPr>
            <a:endParaRPr lang="en-US" altLang="en-US" sz="2800" b="1" smtClean="0"/>
          </a:p>
          <a:p>
            <a:pPr marL="0" indent="0">
              <a:buFont typeface="Symbol" pitchFamily="18" charset="2"/>
              <a:buAutoNum type="arabicPeriod"/>
            </a:pPr>
            <a:endParaRPr lang="en-US" altLang="en-US" smtClean="0"/>
          </a:p>
          <a:p>
            <a:pPr marL="0" indent="0">
              <a:buFont typeface="Symbol" pitchFamily="18" charset="2"/>
              <a:buAutoNum type="arabicPeriod"/>
            </a:pPr>
            <a:endParaRPr lang="en-US" altLang="en-US" smtClean="0"/>
          </a:p>
          <a:p>
            <a:pPr marL="0" indent="0">
              <a:buFont typeface="Symbol" pitchFamily="18" charset="2"/>
              <a:buAutoNum type="arabicPeriod"/>
            </a:pPr>
            <a:endParaRPr lang="en-US" altLang="en-US" smtClean="0"/>
          </a:p>
          <a:p>
            <a:pPr marL="0" indent="0">
              <a:buFont typeface="Symbol" pitchFamily="18" charset="2"/>
              <a:buAutoNum type="arabicPeriod"/>
            </a:pPr>
            <a:endParaRPr lang="en-US" altLang="en-US" smtClean="0"/>
          </a:p>
          <a:p>
            <a:pPr marL="0" indent="0">
              <a:buFont typeface="Symbol" pitchFamily="18" charset="2"/>
              <a:buNone/>
            </a:pPr>
            <a:r>
              <a:rPr lang="en-US" altLang="en-US" smtClean="0"/>
              <a:t>	</a:t>
            </a:r>
          </a:p>
          <a:p>
            <a:pPr marL="0" indent="0">
              <a:buFont typeface="Symbol" pitchFamily="18" charset="2"/>
              <a:buNone/>
            </a:pPr>
            <a:r>
              <a:rPr lang="en-US" altLang="en-US" smtClean="0"/>
              <a:t>	</a:t>
            </a:r>
          </a:p>
          <a:p>
            <a:pPr marL="817563" lvl="1" indent="-381000"/>
            <a:endParaRPr lang="en-US" altLang="en-US" smtClean="0"/>
          </a:p>
          <a:p>
            <a:pPr marL="817563" lvl="1" indent="-381000"/>
            <a:endParaRPr lang="en-US" altLang="en-US" smtClean="0"/>
          </a:p>
          <a:p>
            <a:pPr marL="817563" lvl="1" indent="-381000"/>
            <a:endParaRPr lang="en-US" altLang="en-US" smtClean="0"/>
          </a:p>
          <a:p>
            <a:pPr marL="817563" lvl="1" indent="-381000"/>
            <a:endParaRPr lang="en-US" altLang="en-US" smtClean="0"/>
          </a:p>
          <a:p>
            <a:pPr marL="817563" lvl="1" indent="-381000"/>
            <a:endParaRPr lang="en-US" altLang="en-US" smtClean="0"/>
          </a:p>
          <a:p>
            <a:pPr marL="817563" lvl="1" indent="-381000"/>
            <a:endParaRPr lang="en-US" altLang="en-US" smtClean="0"/>
          </a:p>
          <a:p>
            <a:pPr marL="0" indent="0">
              <a:buFont typeface="Symbol" pitchFamily="18" charset="2"/>
              <a:buAutoNum type="arabicPeriod"/>
            </a:pPr>
            <a:endParaRPr lang="en-US" altLang="en-US" smtClean="0"/>
          </a:p>
          <a:p>
            <a:pPr marL="817563" lvl="1" indent="-381000"/>
            <a:endParaRPr lang="en-US" altLang="en-US" smtClean="0"/>
          </a:p>
          <a:p>
            <a:pPr marL="0" indent="0"/>
            <a:endParaRPr lang="en-US" altLang="en-US" smtClean="0"/>
          </a:p>
          <a:p>
            <a:pPr marL="817563" lvl="1" indent="-381000"/>
            <a:endParaRPr lang="en-US" altLang="en-US" smtClean="0"/>
          </a:p>
        </p:txBody>
      </p:sp>
      <p:sp>
        <p:nvSpPr>
          <p:cNvPr id="1285124" name="Text Box 4"/>
          <p:cNvSpPr txBox="1">
            <a:spLocks noChangeArrowheads="1"/>
          </p:cNvSpPr>
          <p:nvPr/>
        </p:nvSpPr>
        <p:spPr bwMode="auto">
          <a:xfrm>
            <a:off x="609600" y="4114800"/>
            <a:ext cx="1676400" cy="579438"/>
          </a:xfrm>
          <a:prstGeom prst="rect">
            <a:avLst/>
          </a:prstGeom>
          <a:noFill/>
          <a:ln w="12700">
            <a:noFill/>
            <a:miter lim="800000"/>
            <a:headEnd/>
            <a:tailEnd/>
          </a:ln>
          <a:effectLst>
            <a:outerShdw dist="107763" dir="2700000" algn="ctr" rotWithShape="0">
              <a:schemeClr val="bg2"/>
            </a:outerShdw>
          </a:effectLst>
        </p:spPr>
        <p:txBody>
          <a:bodyPr>
            <a:spAutoFit/>
          </a:bodyPr>
          <a:lstStyle/>
          <a:p>
            <a:pPr algn="r" eaLnBrk="0" hangingPunct="0">
              <a:spcBef>
                <a:spcPct val="50000"/>
              </a:spcBef>
              <a:defRPr/>
            </a:pPr>
            <a:r>
              <a:rPr lang="en-US" sz="3200" dirty="0"/>
              <a:t>E </a:t>
            </a:r>
          </a:p>
        </p:txBody>
      </p:sp>
      <p:sp>
        <p:nvSpPr>
          <p:cNvPr id="1285125" name="Text Box 5"/>
          <p:cNvSpPr txBox="1">
            <a:spLocks noChangeArrowheads="1"/>
          </p:cNvSpPr>
          <p:nvPr/>
        </p:nvSpPr>
        <p:spPr bwMode="auto">
          <a:xfrm>
            <a:off x="3886200" y="4191000"/>
            <a:ext cx="1600200" cy="579438"/>
          </a:xfrm>
          <a:prstGeom prst="rect">
            <a:avLst/>
          </a:prstGeom>
          <a:noFill/>
          <a:ln w="12700">
            <a:noFill/>
            <a:miter lim="800000"/>
            <a:headEnd/>
            <a:tailEnd/>
          </a:ln>
          <a:effectLst>
            <a:outerShdw dist="107763" dir="2700000" algn="ctr" rotWithShape="0">
              <a:schemeClr val="bg2"/>
            </a:outerShdw>
          </a:effectLst>
        </p:spPr>
        <p:txBody>
          <a:bodyPr>
            <a:spAutoFit/>
          </a:bodyPr>
          <a:lstStyle/>
          <a:p>
            <a:pPr algn="r" eaLnBrk="0" hangingPunct="0">
              <a:spcBef>
                <a:spcPct val="50000"/>
              </a:spcBef>
              <a:defRPr/>
            </a:pPr>
            <a:r>
              <a:rPr lang="en-US" sz="3200" dirty="0"/>
              <a:t>D</a:t>
            </a:r>
          </a:p>
        </p:txBody>
      </p:sp>
      <p:sp>
        <p:nvSpPr>
          <p:cNvPr id="1285126" name="Text Box 6"/>
          <p:cNvSpPr txBox="1">
            <a:spLocks noChangeArrowheads="1"/>
          </p:cNvSpPr>
          <p:nvPr/>
        </p:nvSpPr>
        <p:spPr bwMode="auto">
          <a:xfrm>
            <a:off x="3124200" y="2057400"/>
            <a:ext cx="990600" cy="579438"/>
          </a:xfrm>
          <a:prstGeom prst="rect">
            <a:avLst/>
          </a:prstGeom>
          <a:noFill/>
          <a:ln w="12700">
            <a:no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r>
              <a:rPr lang="en-US" sz="3200" dirty="0"/>
              <a:t>A</a:t>
            </a:r>
          </a:p>
        </p:txBody>
      </p:sp>
      <p:sp>
        <p:nvSpPr>
          <p:cNvPr id="1285127" name="Line 7"/>
          <p:cNvSpPr>
            <a:spLocks noChangeShapeType="1"/>
          </p:cNvSpPr>
          <p:nvPr/>
        </p:nvSpPr>
        <p:spPr bwMode="auto">
          <a:xfrm>
            <a:off x="2286000" y="4419600"/>
            <a:ext cx="25908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85128" name="Text Box 8"/>
          <p:cNvSpPr txBox="1">
            <a:spLocks noChangeArrowheads="1"/>
          </p:cNvSpPr>
          <p:nvPr/>
        </p:nvSpPr>
        <p:spPr bwMode="auto">
          <a:xfrm>
            <a:off x="2971800" y="4572000"/>
            <a:ext cx="685800" cy="45720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r" eaLnBrk="0" hangingPunct="0">
              <a:spcBef>
                <a:spcPct val="50000"/>
              </a:spcBef>
              <a:defRPr/>
            </a:pPr>
            <a:r>
              <a:rPr lang="en-US" sz="2400" dirty="0"/>
              <a:t>?</a:t>
            </a:r>
          </a:p>
        </p:txBody>
      </p:sp>
      <p:sp>
        <p:nvSpPr>
          <p:cNvPr id="1285130" name="Line 10"/>
          <p:cNvSpPr>
            <a:spLocks noChangeShapeType="1"/>
          </p:cNvSpPr>
          <p:nvPr/>
        </p:nvSpPr>
        <p:spPr bwMode="auto">
          <a:xfrm flipH="1" flipV="1">
            <a:off x="3886200" y="2514600"/>
            <a:ext cx="762000" cy="1600200"/>
          </a:xfrm>
          <a:prstGeom prst="line">
            <a:avLst/>
          </a:prstGeom>
          <a:noFill/>
          <a:ln w="38100">
            <a:solidFill>
              <a:schemeClr val="tx1"/>
            </a:solidFill>
            <a:round/>
            <a:headEnd type="triangle" w="med" len="med"/>
            <a:tailEn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85134" name="Text Box 14"/>
          <p:cNvSpPr txBox="1">
            <a:spLocks noChangeArrowheads="1"/>
          </p:cNvSpPr>
          <p:nvPr/>
        </p:nvSpPr>
        <p:spPr bwMode="auto">
          <a:xfrm>
            <a:off x="2971800" y="1905000"/>
            <a:ext cx="1295400" cy="82391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r" eaLnBrk="0" hangingPunct="0">
              <a:spcBef>
                <a:spcPct val="50000"/>
              </a:spcBef>
              <a:defRPr/>
            </a:pPr>
            <a:endParaRPr lang="en-US"/>
          </a:p>
          <a:p>
            <a:pPr algn="r" eaLnBrk="0" hangingPunct="0">
              <a:spcBef>
                <a:spcPct val="50000"/>
              </a:spcBef>
              <a:defRPr/>
            </a:pPr>
            <a:endParaRPr lang="en-US" sz="100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5830888" cy="1066800"/>
          </a:xfrm>
        </p:spPr>
        <p:txBody>
          <a:bodyPr/>
          <a:lstStyle/>
          <a:p>
            <a:r>
              <a:rPr lang="en-US" sz="2800" dirty="0" smtClean="0"/>
              <a:t>Advanced Topics in Interaction </a:t>
            </a:r>
            <a:br>
              <a:rPr lang="en-US" sz="2800" dirty="0" smtClean="0"/>
            </a:br>
            <a:r>
              <a:rPr lang="en-US" sz="2800" dirty="0" smtClean="0"/>
              <a:t>(which we won’t cover)</a:t>
            </a:r>
            <a:endParaRPr lang="en-US" sz="2800" dirty="0"/>
          </a:p>
        </p:txBody>
      </p:sp>
      <p:sp>
        <p:nvSpPr>
          <p:cNvPr id="5" name="Content Placeholder 4"/>
          <p:cNvSpPr>
            <a:spLocks noGrp="1"/>
          </p:cNvSpPr>
          <p:nvPr>
            <p:ph idx="1"/>
          </p:nvPr>
        </p:nvSpPr>
        <p:spPr>
          <a:xfrm>
            <a:off x="-152400" y="1447800"/>
            <a:ext cx="7086600" cy="6781800"/>
          </a:xfrm>
        </p:spPr>
        <p:txBody>
          <a:bodyPr/>
          <a:lstStyle/>
          <a:p>
            <a:pPr marL="388938" indent="-285750">
              <a:lnSpc>
                <a:spcPct val="80000"/>
              </a:lnSpc>
            </a:pPr>
            <a:r>
              <a:rPr lang="en-US" sz="2400" dirty="0" smtClean="0"/>
              <a:t>Interaction </a:t>
            </a:r>
            <a:r>
              <a:rPr lang="en-US" sz="2400" dirty="0"/>
              <a:t>between more than 2 variables</a:t>
            </a:r>
          </a:p>
          <a:p>
            <a:pPr marL="742950" lvl="1" indent="-285750">
              <a:lnSpc>
                <a:spcPct val="80000"/>
              </a:lnSpc>
            </a:pPr>
            <a:endParaRPr lang="en-US" sz="2400" dirty="0" smtClean="0"/>
          </a:p>
          <a:p>
            <a:pPr marL="388938" indent="-285750">
              <a:lnSpc>
                <a:spcPct val="80000"/>
              </a:lnSpc>
            </a:pPr>
            <a:r>
              <a:rPr lang="en-US" sz="2400" dirty="0" smtClean="0"/>
              <a:t>How </a:t>
            </a:r>
            <a:r>
              <a:rPr lang="en-US" sz="2400" dirty="0"/>
              <a:t>additive interaction can be understood in terms of Rothman’s sufficient cause model</a:t>
            </a:r>
          </a:p>
          <a:p>
            <a:pPr marL="742950" lvl="1" indent="-285750">
              <a:lnSpc>
                <a:spcPct val="80000"/>
              </a:lnSpc>
            </a:pPr>
            <a:endParaRPr lang="en-US" sz="2400" dirty="0" smtClean="0"/>
          </a:p>
          <a:p>
            <a:pPr marL="388938" indent="-285750">
              <a:lnSpc>
                <a:spcPct val="80000"/>
              </a:lnSpc>
            </a:pPr>
            <a:r>
              <a:rPr lang="en-US" sz="2400" dirty="0" smtClean="0"/>
              <a:t>How </a:t>
            </a:r>
            <a:r>
              <a:rPr lang="en-US" sz="2400" dirty="0"/>
              <a:t>much you should control for the confounding influences </a:t>
            </a:r>
            <a:r>
              <a:rPr lang="en-US" sz="2400" dirty="0" smtClean="0"/>
              <a:t>on </a:t>
            </a:r>
            <a:r>
              <a:rPr lang="en-US" sz="2400" dirty="0"/>
              <a:t>each of the two </a:t>
            </a:r>
            <a:r>
              <a:rPr lang="en-US" sz="2400" dirty="0" smtClean="0"/>
              <a:t>“interacting” </a:t>
            </a:r>
            <a:r>
              <a:rPr lang="en-US" sz="2400" dirty="0"/>
              <a:t>variables depends upon the goal of the research question.  </a:t>
            </a:r>
            <a:endParaRPr lang="en-US" sz="2400" dirty="0" smtClean="0"/>
          </a:p>
          <a:p>
            <a:pPr marL="742950" lvl="1" indent="-285750">
              <a:lnSpc>
                <a:spcPct val="80000"/>
              </a:lnSpc>
            </a:pPr>
            <a:r>
              <a:rPr lang="en-US" sz="2400" dirty="0"/>
              <a:t>simply knowing that </a:t>
            </a:r>
            <a:r>
              <a:rPr lang="en-US" sz="2400" dirty="0" smtClean="0"/>
              <a:t>exposure A </a:t>
            </a:r>
            <a:r>
              <a:rPr lang="en-US" sz="2400" dirty="0"/>
              <a:t>acts differently across </a:t>
            </a:r>
            <a:r>
              <a:rPr lang="en-US" sz="2400" dirty="0" smtClean="0"/>
              <a:t>levels of variable B</a:t>
            </a:r>
          </a:p>
          <a:p>
            <a:pPr marL="457200" lvl="1" indent="0">
              <a:lnSpc>
                <a:spcPct val="80000"/>
              </a:lnSpc>
              <a:buNone/>
            </a:pPr>
            <a:r>
              <a:rPr lang="en-US" sz="2400" dirty="0" smtClean="0"/>
              <a:t>or</a:t>
            </a:r>
          </a:p>
          <a:p>
            <a:pPr marL="742950" lvl="1" indent="-285750">
              <a:lnSpc>
                <a:spcPct val="80000"/>
              </a:lnSpc>
            </a:pPr>
            <a:r>
              <a:rPr lang="en-US" sz="2400" dirty="0"/>
              <a:t>w</a:t>
            </a:r>
            <a:r>
              <a:rPr lang="en-US" sz="2400" dirty="0" smtClean="0"/>
              <a:t>hether there is </a:t>
            </a:r>
            <a:r>
              <a:rPr lang="en-US" sz="2400" dirty="0"/>
              <a:t>true mechanistic interaction where you might try to intervene upon either of the two interacting variables.</a:t>
            </a:r>
          </a:p>
          <a:p>
            <a:endParaRPr lang="en-US" dirty="0"/>
          </a:p>
        </p:txBody>
      </p:sp>
    </p:spTree>
    <p:extLst>
      <p:ext uri="{BB962C8B-B14F-4D97-AF65-F5344CB8AC3E}">
        <p14:creationId xmlns:p14="http://schemas.microsoft.com/office/powerpoint/2010/main" val="437891170"/>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ct val="5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ct val="5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DDDDDD"/>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90663294</TotalTime>
  <Pages>46</Pages>
  <Words>22684</Words>
  <Application>Microsoft Office PowerPoint</Application>
  <PresentationFormat>Letter Paper (8.5x11 in)</PresentationFormat>
  <Paragraphs>1913</Paragraphs>
  <Slides>91</Slides>
  <Notes>88</Notes>
  <HiddenSlides>0</HiddenSlides>
  <MMClips>0</MMClips>
  <ScaleCrop>false</ScaleCrop>
  <HeadingPairs>
    <vt:vector size="6" baseType="variant">
      <vt:variant>
        <vt:lpstr>Theme</vt:lpstr>
      </vt:variant>
      <vt:variant>
        <vt:i4>1</vt:i4>
      </vt:variant>
      <vt:variant>
        <vt:lpstr>Embedded OLE Servers</vt:lpstr>
      </vt:variant>
      <vt:variant>
        <vt:i4>4</vt:i4>
      </vt:variant>
      <vt:variant>
        <vt:lpstr>Slide Titles</vt:lpstr>
      </vt:variant>
      <vt:variant>
        <vt:i4>91</vt:i4>
      </vt:variant>
    </vt:vector>
  </HeadingPairs>
  <TitlesOfParts>
    <vt:vector size="96" baseType="lpstr">
      <vt:lpstr>Blank Presentation</vt:lpstr>
      <vt:lpstr>Document</vt:lpstr>
      <vt:lpstr>Equation</vt:lpstr>
      <vt:lpstr>Chart</vt:lpstr>
      <vt:lpstr>Microsoft Word 97 - 2003 Document</vt:lpstr>
      <vt:lpstr>PowerPoint Presentation</vt:lpstr>
      <vt:lpstr>PowerPoint Presentation</vt:lpstr>
      <vt:lpstr>PowerPoint Presentation</vt:lpstr>
      <vt:lpstr>Confounding and Interaction: Part II</vt:lpstr>
      <vt:lpstr>PowerPoint Presentation</vt:lpstr>
      <vt:lpstr>PowerPoint Presentation</vt:lpstr>
      <vt:lpstr>PowerPoint Presentation</vt:lpstr>
      <vt:lpstr>Confounding and Interaction: Part II</vt:lpstr>
      <vt:lpstr>Randomization to Prevent Confounding</vt:lpstr>
      <vt:lpstr>PowerPoint Presentation</vt:lpstr>
      <vt:lpstr>Randomization to Prevent Confounding</vt:lpstr>
      <vt:lpstr>PowerPoint Presentation</vt:lpstr>
      <vt:lpstr>PowerPoint Presentation</vt:lpstr>
      <vt:lpstr>PowerPoint Presentation</vt:lpstr>
      <vt:lpstr>Restriction to Prevent Confounding</vt:lpstr>
      <vt:lpstr>Confounding and Interaction: Part II</vt:lpstr>
      <vt:lpstr>PowerPoint Presentation</vt:lpstr>
      <vt:lpstr> Restriction to Reduce Confounding</vt:lpstr>
      <vt:lpstr> Restriction to Reduce Confounding</vt:lpstr>
      <vt:lpstr>Confounding and Interaction: Part II</vt:lpstr>
      <vt:lpstr>Matching to Reduce Confounding </vt:lpstr>
      <vt:lpstr>PowerPoint Presentation</vt:lpstr>
      <vt:lpstr>Advantages of Matching</vt:lpstr>
      <vt:lpstr>Advantages of Matching</vt:lpstr>
      <vt:lpstr>Advantages of Matching</vt:lpstr>
      <vt:lpstr>Smoking,  Matches, and Lung Cancer</vt:lpstr>
      <vt:lpstr>Advantages of Matching</vt:lpstr>
      <vt:lpstr>Disadvantages of Matching</vt:lpstr>
      <vt:lpstr>More Disadvantages of Matching</vt:lpstr>
      <vt:lpstr>Confounding and Interaction: Part II</vt:lpstr>
      <vt:lpstr>Design Phase Techniques to Manage Confounding</vt:lpstr>
      <vt:lpstr>Confounding and Interaction: Part II</vt:lpstr>
      <vt:lpstr>Stratification to Reduce Confounding</vt:lpstr>
      <vt:lpstr>Smoking,  Matches, and Lung Cancer</vt:lpstr>
      <vt:lpstr>Adjusted Estimate from  the Stratified Analyses</vt:lpstr>
      <vt:lpstr>Smoking,  Matches, and Lung Cancer</vt:lpstr>
      <vt:lpstr>Smoking, Caffeine Use  and Delayed Conception</vt:lpstr>
      <vt:lpstr>Smoking, Caffeine Use  and Delayed Conception</vt:lpstr>
      <vt:lpstr>Smoking, Caffeine Use  and Delayed Conception</vt:lpstr>
      <vt:lpstr>Underlying Assumption Needed to Form a Summary of the Unconfounded Stratum-Specific Estimates</vt:lpstr>
      <vt:lpstr>Confounding and Interaction: Part II</vt:lpstr>
      <vt:lpstr>Statistical Interaction</vt:lpstr>
      <vt:lpstr>PowerPoint Presentation</vt:lpstr>
      <vt:lpstr>PowerPoint Presentation</vt:lpstr>
      <vt:lpstr>Interaction is everywhere</vt:lpstr>
      <vt:lpstr>A Ratio is Not the Only  Measure of Association:  Additive vs Multiplicative Interaction</vt:lpstr>
      <vt:lpstr>Additive vs Multiplicative Interaction</vt:lpstr>
      <vt:lpstr>Additive vs Multiplicative Interaction</vt:lpstr>
      <vt:lpstr>Additive vs Multiplicative Interaction</vt:lpstr>
      <vt:lpstr>Additive vs Multiplicative Interaction</vt:lpstr>
      <vt:lpstr>Additive vs Multiplicative Interaction</vt:lpstr>
      <vt:lpstr>Additive vs Multiplicative Interaction</vt:lpstr>
      <vt:lpstr>Presenting Interaction</vt:lpstr>
      <vt:lpstr>Another Way to Think About Interaction</vt:lpstr>
      <vt:lpstr>Another Way to Think About Interaction</vt:lpstr>
      <vt:lpstr>What about case-control studies where p of outcome is not available?</vt:lpstr>
      <vt:lpstr>What about case-control studies where p of outcome is not available?</vt:lpstr>
      <vt:lpstr>Why Should We Bother to Identify Statistical Interaction?</vt:lpstr>
      <vt:lpstr>Statistical Interaction is Just One Type of Interaction: The Four Distinct Concepts of Interaction</vt:lpstr>
      <vt:lpstr>What Scale (Additive or Multiplicative) Should be Used to Look for Different Forms of Interaction?</vt:lpstr>
      <vt:lpstr>What Scale (Additive or Multiplicative)  Should You Be Using?  Depends Upon Your Goal</vt:lpstr>
      <vt:lpstr>Smoking, Family History  and Cancer:  Additive vs Multiplicative Scales</vt:lpstr>
      <vt:lpstr>Chance as a Cause of Interaction?  Are all Non-identical Stratum-specific Estimates Indicative of Interaction?</vt:lpstr>
      <vt:lpstr>Statistical Tests of Interaction:   Test of Homogeneity (Heterogeneity)</vt:lpstr>
      <vt:lpstr>Tests of Homogeneity with Stata</vt:lpstr>
      <vt:lpstr>PowerPoint Presentation</vt:lpstr>
      <vt:lpstr>PowerPoint Presentation</vt:lpstr>
      <vt:lpstr>PowerPoint Presentation</vt:lpstr>
      <vt:lpstr>When to Report or Ignore Interaction?</vt:lpstr>
      <vt:lpstr>Report vs Ignore Effect-Measure Modification? Some Guidelines</vt:lpstr>
      <vt:lpstr>Confounding vs Interaction</vt:lpstr>
      <vt:lpstr>Extra Slides</vt:lpstr>
      <vt:lpstr>Last Week</vt:lpstr>
      <vt:lpstr>Lessons Learned from DAGs for Management of Confounding</vt:lpstr>
      <vt:lpstr>What Makes Bias Detection Hard?</vt:lpstr>
      <vt:lpstr>PowerPoint Presentation</vt:lpstr>
      <vt:lpstr>Overmatching</vt:lpstr>
      <vt:lpstr>PowerPoint Presentation</vt:lpstr>
      <vt:lpstr>Instrumental Variables to Manage Confounding</vt:lpstr>
      <vt:lpstr>What variables should be considered as effect modifiers?</vt:lpstr>
      <vt:lpstr>What variables can be effect modifiers?</vt:lpstr>
      <vt:lpstr>DAGs Do Not/Cannot  Show  Effect-Measure Modification</vt:lpstr>
      <vt:lpstr>Effect modifiers may also be confounders</vt:lpstr>
      <vt:lpstr>Additive vs Multiplicative Scales</vt:lpstr>
      <vt:lpstr>Additive vs Multiplicative Scales</vt:lpstr>
      <vt:lpstr>Reciprocity of Interaction</vt:lpstr>
      <vt:lpstr>Interaction: What’s Being Done in Practice?</vt:lpstr>
      <vt:lpstr>A Note on Vocabulary</vt:lpstr>
      <vt:lpstr>Last Week:  3 Reasons to Adjust for a Variable</vt:lpstr>
      <vt:lpstr>This Week:  A Fourth Reason to Adjust –  To  Evaluate for Effect-Measure Modification </vt:lpstr>
      <vt:lpstr>Advanced Topics in Interaction  (which we won’t cover)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JMartin</dc:creator>
  <cp:lastModifiedBy>Jeff Martin</cp:lastModifiedBy>
  <cp:revision>625</cp:revision>
  <cp:lastPrinted>2001-11-20T02:55:55Z</cp:lastPrinted>
  <dcterms:created xsi:type="dcterms:W3CDTF">1995-06-17T23:31:02Z</dcterms:created>
  <dcterms:modified xsi:type="dcterms:W3CDTF">2014-11-25T08:43:08Z</dcterms:modified>
</cp:coreProperties>
</file>