
<file path=[Content_Types].xml><?xml version="1.0" encoding="utf-8"?>
<Types xmlns="http://schemas.openxmlformats.org/package/2006/content-types">
  <Default Extension="bin" ContentType="application/vnd.openxmlformats-officedocument.oleObject"/>
  <Default Extension="emf" ContentType="image/x-emf"/>
  <Default Extension="pdf" ContentType="application/pd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handoutMasterIdLst>
    <p:handoutMasterId r:id="rId76"/>
  </p:handoutMasterIdLst>
  <p:sldIdLst>
    <p:sldId id="257" r:id="rId2"/>
    <p:sldId id="443" r:id="rId3"/>
    <p:sldId id="444" r:id="rId4"/>
    <p:sldId id="403" r:id="rId5"/>
    <p:sldId id="404" r:id="rId6"/>
    <p:sldId id="405" r:id="rId7"/>
    <p:sldId id="406" r:id="rId8"/>
    <p:sldId id="324" r:id="rId9"/>
    <p:sldId id="325" r:id="rId10"/>
    <p:sldId id="326" r:id="rId11"/>
    <p:sldId id="320" r:id="rId12"/>
    <p:sldId id="308" r:id="rId13"/>
    <p:sldId id="345" r:id="rId14"/>
    <p:sldId id="344" r:id="rId15"/>
    <p:sldId id="346" r:id="rId16"/>
    <p:sldId id="347" r:id="rId17"/>
    <p:sldId id="401" r:id="rId18"/>
    <p:sldId id="348" r:id="rId19"/>
    <p:sldId id="349" r:id="rId20"/>
    <p:sldId id="351" r:id="rId21"/>
    <p:sldId id="352" r:id="rId22"/>
    <p:sldId id="407" r:id="rId23"/>
    <p:sldId id="408" r:id="rId24"/>
    <p:sldId id="409" r:id="rId25"/>
    <p:sldId id="402" r:id="rId26"/>
    <p:sldId id="390" r:id="rId27"/>
    <p:sldId id="395" r:id="rId28"/>
    <p:sldId id="381" r:id="rId29"/>
    <p:sldId id="333" r:id="rId30"/>
    <p:sldId id="397" r:id="rId31"/>
    <p:sldId id="398" r:id="rId32"/>
    <p:sldId id="384" r:id="rId33"/>
    <p:sldId id="410" r:id="rId34"/>
    <p:sldId id="334" r:id="rId35"/>
    <p:sldId id="385" r:id="rId36"/>
    <p:sldId id="336" r:id="rId37"/>
    <p:sldId id="337" r:id="rId38"/>
    <p:sldId id="338" r:id="rId39"/>
    <p:sldId id="367" r:id="rId40"/>
    <p:sldId id="368" r:id="rId41"/>
    <p:sldId id="369" r:id="rId42"/>
    <p:sldId id="370" r:id="rId43"/>
    <p:sldId id="372" r:id="rId44"/>
    <p:sldId id="374" r:id="rId45"/>
    <p:sldId id="413" r:id="rId46"/>
    <p:sldId id="414" r:id="rId47"/>
    <p:sldId id="415" r:id="rId48"/>
    <p:sldId id="416" r:id="rId49"/>
    <p:sldId id="417" r:id="rId50"/>
    <p:sldId id="419" r:id="rId51"/>
    <p:sldId id="422" r:id="rId52"/>
    <p:sldId id="425" r:id="rId53"/>
    <p:sldId id="426" r:id="rId54"/>
    <p:sldId id="427" r:id="rId55"/>
    <p:sldId id="428" r:id="rId56"/>
    <p:sldId id="430" r:id="rId57"/>
    <p:sldId id="445" r:id="rId58"/>
    <p:sldId id="446" r:id="rId59"/>
    <p:sldId id="447" r:id="rId60"/>
    <p:sldId id="431" r:id="rId61"/>
    <p:sldId id="433" r:id="rId62"/>
    <p:sldId id="434" r:id="rId63"/>
    <p:sldId id="435" r:id="rId64"/>
    <p:sldId id="436" r:id="rId65"/>
    <p:sldId id="437" r:id="rId66"/>
    <p:sldId id="438" r:id="rId67"/>
    <p:sldId id="439" r:id="rId68"/>
    <p:sldId id="441" r:id="rId69"/>
    <p:sldId id="448" r:id="rId70"/>
    <p:sldId id="449" r:id="rId71"/>
    <p:sldId id="450" r:id="rId72"/>
    <p:sldId id="451" r:id="rId73"/>
    <p:sldId id="442" r:id="rId7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97"/>
    <p:restoredTop sz="50000" autoAdjust="0"/>
  </p:normalViewPr>
  <p:slideViewPr>
    <p:cSldViewPr>
      <p:cViewPr varScale="1">
        <p:scale>
          <a:sx n="128" d="100"/>
          <a:sy n="128" d="100"/>
        </p:scale>
        <p:origin x="199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d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3F587FA8-8527-ED4D-A4CF-1A4F560EFBFB}" type="datetimeFigureOut">
              <a:rPr lang="en-US"/>
              <a:pPr>
                <a:defRPr/>
              </a:pPr>
              <a:t>10/16/19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8EEA470-B4D7-5346-9110-487AF6339DF0}" type="slidenum">
              <a:rPr lang="en-US" altLang="en-US"/>
              <a:pPr>
                <a:defRPr/>
              </a:pPr>
              <a:t>‹#›</a:t>
            </a:fld>
            <a:endParaRPr lang="en-US" altLang="en-US"/>
          </a:p>
        </p:txBody>
      </p:sp>
    </p:spTree>
    <p:extLst>
      <p:ext uri="{BB962C8B-B14F-4D97-AF65-F5344CB8AC3E}">
        <p14:creationId xmlns:p14="http://schemas.microsoft.com/office/powerpoint/2010/main" val="3816227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B52635EB-BDCB-EF4D-86D8-BFC8F7B891A1}" type="datetimeFigureOut">
              <a:rPr lang="en-US"/>
              <a:pPr>
                <a:defRPr/>
              </a:pPr>
              <a:t>10/16/19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359F94D-0BE0-B147-9146-B9634EF2BB3E}" type="slidenum">
              <a:rPr lang="en-US" altLang="en-US"/>
              <a:pPr>
                <a:defRPr/>
              </a:pPr>
              <a:t>‹#›</a:t>
            </a:fld>
            <a:endParaRPr lang="en-US" altLang="en-US"/>
          </a:p>
        </p:txBody>
      </p:sp>
    </p:spTree>
    <p:extLst>
      <p:ext uri="{BB962C8B-B14F-4D97-AF65-F5344CB8AC3E}">
        <p14:creationId xmlns:p14="http://schemas.microsoft.com/office/powerpoint/2010/main" val="4225102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stdf</a:t>
            </a:r>
            <a:r>
              <a:rPr lang="en-US" baseline="0" dirty="0"/>
              <a:t> option in the </a:t>
            </a:r>
            <a:r>
              <a:rPr lang="en-US" baseline="0" dirty="0" err="1"/>
              <a:t>lfitci</a:t>
            </a:r>
            <a:r>
              <a:rPr lang="en-US" baseline="0" dirty="0"/>
              <a:t> tells </a:t>
            </a:r>
            <a:r>
              <a:rPr lang="en-US" baseline="0" dirty="0" err="1"/>
              <a:t>stata</a:t>
            </a:r>
            <a:r>
              <a:rPr lang="en-US" baseline="0" dirty="0"/>
              <a:t> that you are predicting an individual value</a:t>
            </a:r>
            <a:endParaRPr lang="en-US" dirty="0"/>
          </a:p>
        </p:txBody>
      </p:sp>
      <p:sp>
        <p:nvSpPr>
          <p:cNvPr id="4" name="Slide Number Placeholder 3"/>
          <p:cNvSpPr>
            <a:spLocks noGrp="1"/>
          </p:cNvSpPr>
          <p:nvPr>
            <p:ph type="sldNum" sz="quarter" idx="10"/>
          </p:nvPr>
        </p:nvSpPr>
        <p:spPr/>
        <p:txBody>
          <a:bodyPr/>
          <a:lstStyle/>
          <a:p>
            <a:pPr>
              <a:defRPr/>
            </a:pPr>
            <a:fld id="{9359F94D-0BE0-B147-9146-B9634EF2BB3E}" type="slidenum">
              <a:rPr lang="en-US" altLang="en-US" smtClean="0"/>
              <a:pPr>
                <a:defRPr/>
              </a:pPr>
              <a:t>11</a:t>
            </a:fld>
            <a:endParaRPr lang="en-US" altLang="en-US"/>
          </a:p>
        </p:txBody>
      </p:sp>
    </p:spTree>
    <p:extLst>
      <p:ext uri="{BB962C8B-B14F-4D97-AF65-F5344CB8AC3E}">
        <p14:creationId xmlns:p14="http://schemas.microsoft.com/office/powerpoint/2010/main" val="94832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144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charset="0"/>
              </a:defRPr>
            </a:lvl1pPr>
            <a:lvl2pPr marL="742950" indent="-285750">
              <a:spcBef>
                <a:spcPct val="30000"/>
              </a:spcBef>
              <a:defRPr sz="1200">
                <a:solidFill>
                  <a:schemeClr val="tx1"/>
                </a:solidFill>
                <a:latin typeface="Calibri" charset="0"/>
              </a:defRPr>
            </a:lvl2pPr>
            <a:lvl3pPr marL="1143000" indent="-228600">
              <a:spcBef>
                <a:spcPct val="30000"/>
              </a:spcBef>
              <a:defRPr sz="1200">
                <a:solidFill>
                  <a:schemeClr val="tx1"/>
                </a:solidFill>
                <a:latin typeface="Calibri" charset="0"/>
              </a:defRPr>
            </a:lvl3pPr>
            <a:lvl4pPr marL="1600200" indent="-228600">
              <a:spcBef>
                <a:spcPct val="30000"/>
              </a:spcBef>
              <a:defRPr sz="1200">
                <a:solidFill>
                  <a:schemeClr val="tx1"/>
                </a:solidFill>
                <a:latin typeface="Calibri" charset="0"/>
              </a:defRPr>
            </a:lvl4pPr>
            <a:lvl5pPr marL="2057400" indent="-228600">
              <a:spcBef>
                <a:spcPct val="30000"/>
              </a:spcBef>
              <a:defRPr sz="1200">
                <a:solidFill>
                  <a:schemeClr val="tx1"/>
                </a:solidFill>
                <a:latin typeface="Calibri" charset="0"/>
              </a:defRPr>
            </a:lvl5pPr>
            <a:lvl6pPr marL="2514600" indent="-228600" eaLnBrk="0" fontAlgn="base" hangingPunct="0">
              <a:spcBef>
                <a:spcPct val="30000"/>
              </a:spcBef>
              <a:spcAft>
                <a:spcPct val="0"/>
              </a:spcAft>
              <a:defRPr sz="1200">
                <a:solidFill>
                  <a:schemeClr val="tx1"/>
                </a:solidFill>
                <a:latin typeface="Calibri" charset="0"/>
              </a:defRPr>
            </a:lvl6pPr>
            <a:lvl7pPr marL="2971800" indent="-228600" eaLnBrk="0" fontAlgn="base" hangingPunct="0">
              <a:spcBef>
                <a:spcPct val="30000"/>
              </a:spcBef>
              <a:spcAft>
                <a:spcPct val="0"/>
              </a:spcAft>
              <a:defRPr sz="1200">
                <a:solidFill>
                  <a:schemeClr val="tx1"/>
                </a:solidFill>
                <a:latin typeface="Calibri" charset="0"/>
              </a:defRPr>
            </a:lvl7pPr>
            <a:lvl8pPr marL="3429000" indent="-228600" eaLnBrk="0" fontAlgn="base" hangingPunct="0">
              <a:spcBef>
                <a:spcPct val="30000"/>
              </a:spcBef>
              <a:spcAft>
                <a:spcPct val="0"/>
              </a:spcAft>
              <a:defRPr sz="1200">
                <a:solidFill>
                  <a:schemeClr val="tx1"/>
                </a:solidFill>
                <a:latin typeface="Calibri" charset="0"/>
              </a:defRPr>
            </a:lvl8pPr>
            <a:lvl9pPr marL="3886200" indent="-228600" eaLnBrk="0" fontAlgn="base" hangingPunct="0">
              <a:spcBef>
                <a:spcPct val="30000"/>
              </a:spcBef>
              <a:spcAft>
                <a:spcPct val="0"/>
              </a:spcAft>
              <a:defRPr sz="1200">
                <a:solidFill>
                  <a:schemeClr val="tx1"/>
                </a:solidFill>
                <a:latin typeface="Calibri" charset="0"/>
              </a:defRPr>
            </a:lvl9pPr>
          </a:lstStyle>
          <a:p>
            <a:pPr>
              <a:spcBef>
                <a:spcPct val="0"/>
              </a:spcBef>
            </a:pPr>
            <a:fld id="{72B4ED3C-F19A-C244-A18E-B4E3FE0257A8}" type="slidenum">
              <a:rPr lang="en-US" altLang="en-US">
                <a:latin typeface="Arial" charset="0"/>
              </a:rPr>
              <a:pPr>
                <a:spcBef>
                  <a:spcPct val="0"/>
                </a:spcBef>
              </a:pPr>
              <a:t>27</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3A4315-9080-4F59-AB53-78E76151A934}" type="slidenum">
              <a:rPr lang="en-US" smtClean="0"/>
              <a:pPr>
                <a:defRPr/>
              </a:pPr>
              <a:t>47</a:t>
            </a:fld>
            <a:endParaRPr lang="en-US"/>
          </a:p>
        </p:txBody>
      </p:sp>
    </p:spTree>
    <p:extLst>
      <p:ext uri="{BB962C8B-B14F-4D97-AF65-F5344CB8AC3E}">
        <p14:creationId xmlns:p14="http://schemas.microsoft.com/office/powerpoint/2010/main" val="515269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3A4315-9080-4F59-AB53-78E76151A934}" type="slidenum">
              <a:rPr lang="en-US" smtClean="0"/>
              <a:pPr>
                <a:defRPr/>
              </a:pPr>
              <a:t>51</a:t>
            </a:fld>
            <a:endParaRPr lang="en-US"/>
          </a:p>
        </p:txBody>
      </p:sp>
    </p:spTree>
    <p:extLst>
      <p:ext uri="{BB962C8B-B14F-4D97-AF65-F5344CB8AC3E}">
        <p14:creationId xmlns:p14="http://schemas.microsoft.com/office/powerpoint/2010/main" val="67312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13A4315-9080-4F59-AB53-78E76151A934}" type="slidenum">
              <a:rPr lang="en-US" smtClean="0"/>
              <a:pPr>
                <a:defRPr/>
              </a:pPr>
              <a:t>52</a:t>
            </a:fld>
            <a:endParaRPr lang="en-US"/>
          </a:p>
        </p:txBody>
      </p:sp>
    </p:spTree>
    <p:extLst>
      <p:ext uri="{BB962C8B-B14F-4D97-AF65-F5344CB8AC3E}">
        <p14:creationId xmlns:p14="http://schemas.microsoft.com/office/powerpoint/2010/main" val="1691955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logit to get beta</a:t>
            </a:r>
            <a:r>
              <a:rPr lang="en-US" baseline="0" dirty="0"/>
              <a:t> rather than OR.</a:t>
            </a:r>
            <a:endParaRPr lang="en-US" dirty="0"/>
          </a:p>
        </p:txBody>
      </p:sp>
      <p:sp>
        <p:nvSpPr>
          <p:cNvPr id="4" name="Slide Number Placeholder 3"/>
          <p:cNvSpPr>
            <a:spLocks noGrp="1"/>
          </p:cNvSpPr>
          <p:nvPr>
            <p:ph type="sldNum" sz="quarter" idx="10"/>
          </p:nvPr>
        </p:nvSpPr>
        <p:spPr/>
        <p:txBody>
          <a:bodyPr/>
          <a:lstStyle/>
          <a:p>
            <a:pPr>
              <a:defRPr/>
            </a:pPr>
            <a:fld id="{113A4315-9080-4F59-AB53-78E76151A934}" type="slidenum">
              <a:rPr lang="en-US" smtClean="0"/>
              <a:pPr>
                <a:defRPr/>
              </a:pPr>
              <a:t>55</a:t>
            </a:fld>
            <a:endParaRPr lang="en-US"/>
          </a:p>
        </p:txBody>
      </p:sp>
    </p:spTree>
    <p:extLst>
      <p:ext uri="{BB962C8B-B14F-4D97-AF65-F5344CB8AC3E}">
        <p14:creationId xmlns:p14="http://schemas.microsoft.com/office/powerpoint/2010/main" val="169094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are looking at age because in our preliminary tables, we found that the age in the minimally assessed arm was somewhat younger than in the standard assessment arm.</a:t>
            </a:r>
          </a:p>
        </p:txBody>
      </p:sp>
      <p:sp>
        <p:nvSpPr>
          <p:cNvPr id="471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08B4A88-83BB-4C8E-B628-C94E1438E68C}" type="slidenum">
              <a:rPr lang="en-US" altLang="en-US" smtClean="0">
                <a:latin typeface="Arial" charset="0"/>
              </a:rPr>
              <a:pPr eaLnBrk="1" hangingPunct="1">
                <a:spcBef>
                  <a:spcPct val="0"/>
                </a:spcBef>
              </a:pPr>
              <a:t>62</a:t>
            </a:fld>
            <a:endParaRPr lang="en-US" altLang="en-US">
              <a:latin typeface="Arial" charset="0"/>
            </a:endParaRPr>
          </a:p>
        </p:txBody>
      </p:sp>
    </p:spTree>
    <p:extLst>
      <p:ext uri="{BB962C8B-B14F-4D97-AF65-F5344CB8AC3E}">
        <p14:creationId xmlns:p14="http://schemas.microsoft.com/office/powerpoint/2010/main" val="1873505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Age categories are 15-24, 25-34, 35-44, &gt;=45. If the odds ratios are going</a:t>
            </a:r>
            <a:r>
              <a:rPr lang="en-US" altLang="en-US" baseline="0" dirty="0"/>
              <a:t> up (or down) somewhat monotonically we are somewhat reassured.</a:t>
            </a:r>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FB2BBE4-6A1B-46C1-A5FF-125C8575BA9A}" type="slidenum">
              <a:rPr lang="en-US" altLang="en-US" smtClean="0">
                <a:latin typeface="Arial" charset="0"/>
              </a:rPr>
              <a:pPr eaLnBrk="1" hangingPunct="1">
                <a:spcBef>
                  <a:spcPct val="0"/>
                </a:spcBef>
              </a:pPr>
              <a:t>65</a:t>
            </a:fld>
            <a:endParaRPr lang="en-US" altLang="en-US">
              <a:latin typeface="Arial" charset="0"/>
            </a:endParaRPr>
          </a:p>
        </p:txBody>
      </p:sp>
    </p:spTree>
    <p:extLst>
      <p:ext uri="{BB962C8B-B14F-4D97-AF65-F5344CB8AC3E}">
        <p14:creationId xmlns:p14="http://schemas.microsoft.com/office/powerpoint/2010/main" val="202114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F744939-0C16-47E6-96D2-31B8F61B057F}" type="slidenum">
              <a:rPr lang="en-US" altLang="en-US" smtClean="0">
                <a:latin typeface="Arial" charset="0"/>
              </a:rPr>
              <a:pPr eaLnBrk="1" hangingPunct="1">
                <a:spcBef>
                  <a:spcPct val="0"/>
                </a:spcBef>
              </a:pPr>
              <a:t>73</a:t>
            </a:fld>
            <a:endParaRPr lang="en-US" altLang="en-US">
              <a:latin typeface="Arial" charset="0"/>
            </a:endParaRPr>
          </a:p>
        </p:txBody>
      </p:sp>
    </p:spTree>
    <p:extLst>
      <p:ext uri="{BB962C8B-B14F-4D97-AF65-F5344CB8AC3E}">
        <p14:creationId xmlns:p14="http://schemas.microsoft.com/office/powerpoint/2010/main" val="143146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4CD856E-4EBA-7145-8151-11DD472AB2E7}" type="datetime1">
              <a:rPr lang="en-US"/>
              <a:pPr>
                <a:defRPr/>
              </a:pPr>
              <a:t>10/16/19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C1206-89CC-6A42-97F2-75269CA69AB9}" type="slidenum">
              <a:rPr lang="en-US" altLang="en-US"/>
              <a:pPr>
                <a:defRPr/>
              </a:pPr>
              <a:t>‹#›</a:t>
            </a:fld>
            <a:endParaRPr lang="en-US" altLang="en-US"/>
          </a:p>
        </p:txBody>
      </p:sp>
    </p:spTree>
    <p:extLst>
      <p:ext uri="{BB962C8B-B14F-4D97-AF65-F5344CB8AC3E}">
        <p14:creationId xmlns:p14="http://schemas.microsoft.com/office/powerpoint/2010/main" val="1379341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0299EF-E52A-9B4A-A4BF-528289290E35}" type="datetime1">
              <a:rPr lang="en-US"/>
              <a:pPr>
                <a:defRPr/>
              </a:pPr>
              <a:t>10/16/19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ECF25E-3092-1F4A-B9AC-EB73C359AD60}" type="slidenum">
              <a:rPr lang="en-US" altLang="en-US"/>
              <a:pPr>
                <a:defRPr/>
              </a:pPr>
              <a:t>‹#›</a:t>
            </a:fld>
            <a:endParaRPr lang="en-US" altLang="en-US"/>
          </a:p>
        </p:txBody>
      </p:sp>
    </p:spTree>
    <p:extLst>
      <p:ext uri="{BB962C8B-B14F-4D97-AF65-F5344CB8AC3E}">
        <p14:creationId xmlns:p14="http://schemas.microsoft.com/office/powerpoint/2010/main" val="1038463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08B886-E152-2547-9B16-14206E71A93A}" type="datetime1">
              <a:rPr lang="en-US"/>
              <a:pPr>
                <a:defRPr/>
              </a:pPr>
              <a:t>10/16/19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441B13-BEC6-054C-836E-3E00DD7120EA}" type="slidenum">
              <a:rPr lang="en-US" altLang="en-US"/>
              <a:pPr>
                <a:defRPr/>
              </a:pPr>
              <a:t>‹#›</a:t>
            </a:fld>
            <a:endParaRPr lang="en-US" altLang="en-US"/>
          </a:p>
        </p:txBody>
      </p:sp>
    </p:spTree>
    <p:extLst>
      <p:ext uri="{BB962C8B-B14F-4D97-AF65-F5344CB8AC3E}">
        <p14:creationId xmlns:p14="http://schemas.microsoft.com/office/powerpoint/2010/main" val="859453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90DB4D9-31AC-F943-90B6-D43FDD0D32BE}" type="datetime1">
              <a:rPr lang="en-US"/>
              <a:pPr>
                <a:defRPr/>
              </a:pPr>
              <a:t>10/16/19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C798A-C585-4B45-8FD0-7237CA6F8CF9}" type="slidenum">
              <a:rPr lang="en-US" altLang="en-US"/>
              <a:pPr>
                <a:defRPr/>
              </a:pPr>
              <a:t>‹#›</a:t>
            </a:fld>
            <a:endParaRPr lang="en-US" altLang="en-US"/>
          </a:p>
        </p:txBody>
      </p:sp>
    </p:spTree>
    <p:extLst>
      <p:ext uri="{BB962C8B-B14F-4D97-AF65-F5344CB8AC3E}">
        <p14:creationId xmlns:p14="http://schemas.microsoft.com/office/powerpoint/2010/main" val="50011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D257B4B-00FA-7746-8615-4A3D77B15AC8}" type="datetime1">
              <a:rPr lang="en-US"/>
              <a:pPr>
                <a:defRPr/>
              </a:pPr>
              <a:t>10/16/19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CD1AB8-5B5E-A84B-BB28-45303DF464E1}" type="slidenum">
              <a:rPr lang="en-US" altLang="en-US"/>
              <a:pPr>
                <a:defRPr/>
              </a:pPr>
              <a:t>‹#›</a:t>
            </a:fld>
            <a:endParaRPr lang="en-US" altLang="en-US"/>
          </a:p>
        </p:txBody>
      </p:sp>
    </p:spTree>
    <p:extLst>
      <p:ext uri="{BB962C8B-B14F-4D97-AF65-F5344CB8AC3E}">
        <p14:creationId xmlns:p14="http://schemas.microsoft.com/office/powerpoint/2010/main" val="212500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FD68CC8-B6D1-4148-966D-71C5E80A822E}" type="datetime1">
              <a:rPr lang="en-US"/>
              <a:pPr>
                <a:defRPr/>
              </a:pPr>
              <a:t>10/16/19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5C4408-5D44-4049-BC23-D62C0B47A8E1}" type="slidenum">
              <a:rPr lang="en-US" altLang="en-US"/>
              <a:pPr>
                <a:defRPr/>
              </a:pPr>
              <a:t>‹#›</a:t>
            </a:fld>
            <a:endParaRPr lang="en-US" altLang="en-US"/>
          </a:p>
        </p:txBody>
      </p:sp>
    </p:spTree>
    <p:extLst>
      <p:ext uri="{BB962C8B-B14F-4D97-AF65-F5344CB8AC3E}">
        <p14:creationId xmlns:p14="http://schemas.microsoft.com/office/powerpoint/2010/main" val="22595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34F0703-8673-484A-AD42-53C0EB5376A1}" type="datetime1">
              <a:rPr lang="en-US"/>
              <a:pPr>
                <a:defRPr/>
              </a:pPr>
              <a:t>10/16/19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914315B-E189-094F-99F9-9DE41C8C6156}" type="slidenum">
              <a:rPr lang="en-US" altLang="en-US"/>
              <a:pPr>
                <a:defRPr/>
              </a:pPr>
              <a:t>‹#›</a:t>
            </a:fld>
            <a:endParaRPr lang="en-US" altLang="en-US"/>
          </a:p>
        </p:txBody>
      </p:sp>
    </p:spTree>
    <p:extLst>
      <p:ext uri="{BB962C8B-B14F-4D97-AF65-F5344CB8AC3E}">
        <p14:creationId xmlns:p14="http://schemas.microsoft.com/office/powerpoint/2010/main" val="95538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28CC203-CC51-944A-A043-1DC3C4A7E807}" type="datetime1">
              <a:rPr lang="en-US"/>
              <a:pPr>
                <a:defRPr/>
              </a:pPr>
              <a:t>10/16/19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42BA7C-94CB-7E4F-9B7F-C52F701BC090}" type="slidenum">
              <a:rPr lang="en-US" altLang="en-US"/>
              <a:pPr>
                <a:defRPr/>
              </a:pPr>
              <a:t>‹#›</a:t>
            </a:fld>
            <a:endParaRPr lang="en-US" altLang="en-US"/>
          </a:p>
        </p:txBody>
      </p:sp>
    </p:spTree>
    <p:extLst>
      <p:ext uri="{BB962C8B-B14F-4D97-AF65-F5344CB8AC3E}">
        <p14:creationId xmlns:p14="http://schemas.microsoft.com/office/powerpoint/2010/main" val="476820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A176E7-F0BD-394B-BC78-9D74D53431D8}" type="datetime1">
              <a:rPr lang="en-US"/>
              <a:pPr>
                <a:defRPr/>
              </a:pPr>
              <a:t>10/16/19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3B4651-294C-B742-8635-2F309F0075BB}" type="slidenum">
              <a:rPr lang="en-US" altLang="en-US"/>
              <a:pPr>
                <a:defRPr/>
              </a:pPr>
              <a:t>‹#›</a:t>
            </a:fld>
            <a:endParaRPr lang="en-US" altLang="en-US"/>
          </a:p>
        </p:txBody>
      </p:sp>
    </p:spTree>
    <p:extLst>
      <p:ext uri="{BB962C8B-B14F-4D97-AF65-F5344CB8AC3E}">
        <p14:creationId xmlns:p14="http://schemas.microsoft.com/office/powerpoint/2010/main" val="165648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A9D8D7-D5FB-C944-8313-EE16F20630BD}" type="datetime1">
              <a:rPr lang="en-US"/>
              <a:pPr>
                <a:defRPr/>
              </a:pPr>
              <a:t>10/16/19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920A43-2784-9A45-B0CB-EA423C04C891}" type="slidenum">
              <a:rPr lang="en-US" altLang="en-US"/>
              <a:pPr>
                <a:defRPr/>
              </a:pPr>
              <a:t>‹#›</a:t>
            </a:fld>
            <a:endParaRPr lang="en-US" altLang="en-US"/>
          </a:p>
        </p:txBody>
      </p:sp>
    </p:spTree>
    <p:extLst>
      <p:ext uri="{BB962C8B-B14F-4D97-AF65-F5344CB8AC3E}">
        <p14:creationId xmlns:p14="http://schemas.microsoft.com/office/powerpoint/2010/main" val="62265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2C673C-4585-B84D-91D2-C61EB845C9A9}" type="datetime1">
              <a:rPr lang="en-US"/>
              <a:pPr>
                <a:defRPr/>
              </a:pPr>
              <a:t>10/16/19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C07034-64DE-D244-B94E-9EF1BBEE7C06}" type="slidenum">
              <a:rPr lang="en-US" altLang="en-US"/>
              <a:pPr>
                <a:defRPr/>
              </a:pPr>
              <a:t>‹#›</a:t>
            </a:fld>
            <a:endParaRPr lang="en-US" altLang="en-US"/>
          </a:p>
        </p:txBody>
      </p:sp>
    </p:spTree>
    <p:extLst>
      <p:ext uri="{BB962C8B-B14F-4D97-AF65-F5344CB8AC3E}">
        <p14:creationId xmlns:p14="http://schemas.microsoft.com/office/powerpoint/2010/main" val="304034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shingle">
          <a:fgClr>
            <a:schemeClr val="tx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A4A5FA4D-A57B-7B4C-9805-58CC77706ACC}" type="datetime1">
              <a:rPr lang="en-US"/>
              <a:pPr>
                <a:defRPr/>
              </a:pPr>
              <a:t>10/16/19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0FA73AE-2550-A846-847F-3222EEBB1C4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d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5.wmf"/><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9.emf"/><Relationship Id="rId5" Type="http://schemas.openxmlformats.org/officeDocument/2006/relationships/image" Target="../media/image28.wmf"/><Relationship Id="rId4" Type="http://schemas.openxmlformats.org/officeDocument/2006/relationships/oleObject" Target="../embeddings/oleObject4.bin"/></Relationships>
</file>

<file path=ppt/slides/_rels/slide48.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wmf"/><Relationship Id="rId5" Type="http://schemas.openxmlformats.org/officeDocument/2006/relationships/oleObject" Target="../embeddings/oleObject6.bin"/><Relationship Id="rId4" Type="http://schemas.openxmlformats.org/officeDocument/2006/relationships/image" Target="../media/image28.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3.wmf"/><Relationship Id="rId5" Type="http://schemas.openxmlformats.org/officeDocument/2006/relationships/oleObject" Target="../embeddings/oleObject9.bin"/><Relationship Id="rId4" Type="http://schemas.openxmlformats.org/officeDocument/2006/relationships/image" Target="../media/image32.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www.ats.ucla.edu/stat/stata/webbook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42686" y="1447800"/>
            <a:ext cx="8229600" cy="1143000"/>
          </a:xfrm>
        </p:spPr>
        <p:txBody>
          <a:bodyPr/>
          <a:lstStyle/>
          <a:p>
            <a:pPr eaLnBrk="1" hangingPunct="1"/>
            <a:r>
              <a:rPr lang="en-US" altLang="en-US" dirty="0" err="1"/>
              <a:t>Biostat</a:t>
            </a:r>
            <a:r>
              <a:rPr lang="en-US" altLang="en-US" dirty="0"/>
              <a:t> 200</a:t>
            </a:r>
            <a:br>
              <a:rPr lang="en-US" altLang="en-US" dirty="0"/>
            </a:br>
            <a:br>
              <a:rPr lang="en-US" altLang="en-US" dirty="0"/>
            </a:br>
            <a:r>
              <a:rPr lang="en-US" altLang="en-US" dirty="0"/>
              <a:t>Linear and Logistic Models</a:t>
            </a:r>
          </a:p>
        </p:txBody>
      </p:sp>
      <p:sp>
        <p:nvSpPr>
          <p:cNvPr id="1536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0518FBC4-AEB3-3140-AD40-77691E4DECE8}" type="slidenum">
              <a:rPr lang="en-US" altLang="en-US" sz="1200">
                <a:solidFill>
                  <a:srgbClr val="898989"/>
                </a:solidFill>
                <a:latin typeface="Arial" charset="0"/>
              </a:rPr>
              <a:pPr>
                <a:spcBef>
                  <a:spcPct val="0"/>
                </a:spcBef>
                <a:buFontTx/>
                <a:buNone/>
              </a:pPr>
              <a:t>1</a:t>
            </a:fld>
            <a:endParaRPr lang="en-US" altLang="en-US" sz="1200">
              <a:solidFill>
                <a:srgbClr val="898989"/>
              </a:solidFill>
              <a:latin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4EB38580-386E-8F49-B3FC-5363E173B583}" type="slidenum">
              <a:rPr lang="en-US" altLang="en-US" sz="1200">
                <a:solidFill>
                  <a:srgbClr val="898989"/>
                </a:solidFill>
                <a:latin typeface="Arial" charset="0"/>
              </a:rPr>
              <a:pPr>
                <a:spcBef>
                  <a:spcPct val="0"/>
                </a:spcBef>
                <a:buFontTx/>
                <a:buNone/>
              </a:pPr>
              <a:t>10</a:t>
            </a:fld>
            <a:endParaRPr lang="en-US" altLang="en-US" sz="1200">
              <a:solidFill>
                <a:srgbClr val="898989"/>
              </a:solidFill>
              <a:latin typeface="Arial" charset="0"/>
            </a:endParaRPr>
          </a:p>
        </p:txBody>
      </p:sp>
      <p:sp>
        <p:nvSpPr>
          <p:cNvPr id="34818" name="Rectangle 2"/>
          <p:cNvSpPr>
            <a:spLocks noChangeArrowheads="1"/>
          </p:cNvSpPr>
          <p:nvPr/>
        </p:nvSpPr>
        <p:spPr bwMode="auto">
          <a:xfrm>
            <a:off x="381000" y="0"/>
            <a:ext cx="8077200" cy="698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600">
              <a:latin typeface="Courier New" charset="0"/>
              <a:ea typeface="Courier New" charset="0"/>
              <a:cs typeface="Courier New" charset="0"/>
            </a:endParaRPr>
          </a:p>
          <a:p>
            <a:pPr eaLnBrk="1" hangingPunct="1">
              <a:spcBef>
                <a:spcPct val="0"/>
              </a:spcBef>
              <a:buFontTx/>
              <a:buNone/>
            </a:pPr>
            <a:r>
              <a:rPr lang="en-US" altLang="en-US" sz="1600">
                <a:latin typeface="Courier New" charset="0"/>
                <a:ea typeface="Courier New" charset="0"/>
                <a:cs typeface="Courier New" charset="0"/>
              </a:rPr>
              <a:t>. list fev age fev_pred fev_predse fev_pred_ind</a:t>
            </a:r>
          </a:p>
          <a:p>
            <a:pPr eaLnBrk="1" hangingPunct="1">
              <a:spcBef>
                <a:spcPct val="0"/>
              </a:spcBef>
              <a:buFontTx/>
              <a:buNone/>
            </a:pPr>
            <a:endParaRPr lang="en-US" altLang="en-US" sz="1600">
              <a:latin typeface="Courier New" charset="0"/>
              <a:ea typeface="Courier New" charset="0"/>
              <a:cs typeface="Courier New" charset="0"/>
            </a:endParaRPr>
          </a:p>
          <a:p>
            <a:pPr eaLnBrk="1" hangingPunct="1">
              <a:spcBef>
                <a:spcPct val="0"/>
              </a:spcBef>
              <a:buFontTx/>
              <a:buNone/>
            </a:pPr>
            <a:r>
              <a:rPr lang="en-US" altLang="en-US" sz="1600">
                <a:latin typeface="Courier New" charset="0"/>
                <a:ea typeface="Courier New" charset="0"/>
                <a:cs typeface="Courier New" charset="0"/>
              </a:rPr>
              <a:t>     +----------------------------------------------+</a:t>
            </a:r>
          </a:p>
          <a:p>
            <a:pPr eaLnBrk="1" hangingPunct="1">
              <a:spcBef>
                <a:spcPct val="0"/>
              </a:spcBef>
              <a:buFontTx/>
              <a:buNone/>
            </a:pPr>
            <a:r>
              <a:rPr lang="en-US" altLang="en-US" sz="1600">
                <a:latin typeface="Courier New" charset="0"/>
                <a:ea typeface="Courier New" charset="0"/>
                <a:cs typeface="Courier New" charset="0"/>
              </a:rPr>
              <a:t>     |   fev   age   fev_pred   fev~edse   fev~ndse |</a:t>
            </a:r>
          </a:p>
          <a:p>
            <a:pPr eaLnBrk="1" hangingPunct="1">
              <a:spcBef>
                <a:spcPct val="0"/>
              </a:spcBef>
              <a:buFontTx/>
              <a:buNone/>
            </a:pPr>
            <a:r>
              <a:rPr lang="en-US" altLang="en-US" sz="1600">
                <a:latin typeface="Courier New" charset="0"/>
                <a:ea typeface="Courier New" charset="0"/>
                <a:cs typeface="Courier New" charset="0"/>
              </a:rPr>
              <a:t>     |----------------------------------------------|</a:t>
            </a:r>
          </a:p>
          <a:p>
            <a:pPr eaLnBrk="1" hangingPunct="1">
              <a:spcBef>
                <a:spcPct val="0"/>
              </a:spcBef>
              <a:buFontTx/>
              <a:buNone/>
            </a:pPr>
            <a:r>
              <a:rPr lang="en-US" altLang="en-US" sz="1600">
                <a:latin typeface="Courier New" charset="0"/>
                <a:ea typeface="Courier New" charset="0"/>
                <a:cs typeface="Courier New" charset="0"/>
              </a:rPr>
              <a:t>  1. | 1.708     9   2.430017   .0232702   .5680039 |</a:t>
            </a:r>
          </a:p>
          <a:p>
            <a:pPr eaLnBrk="1" hangingPunct="1">
              <a:spcBef>
                <a:spcPct val="0"/>
              </a:spcBef>
              <a:buFontTx/>
              <a:buNone/>
            </a:pPr>
            <a:r>
              <a:rPr lang="en-US" altLang="en-US" sz="1600">
                <a:latin typeface="Courier New" charset="0"/>
                <a:ea typeface="Courier New" charset="0"/>
                <a:cs typeface="Courier New" charset="0"/>
              </a:rPr>
              <a:t>  2. | 1.724     8   2.207976   .0265199   .5681463 |</a:t>
            </a:r>
          </a:p>
          <a:p>
            <a:pPr eaLnBrk="1" hangingPunct="1">
              <a:spcBef>
                <a:spcPct val="0"/>
              </a:spcBef>
              <a:buFontTx/>
              <a:buNone/>
            </a:pPr>
            <a:r>
              <a:rPr lang="en-US" altLang="en-US" sz="1600">
                <a:latin typeface="Courier New" charset="0"/>
                <a:ea typeface="Courier New" charset="0"/>
                <a:cs typeface="Courier New" charset="0"/>
              </a:rPr>
              <a:t>  3. |  1.72     7   1.985935   .0312756   .5683882 |</a:t>
            </a:r>
          </a:p>
          <a:p>
            <a:pPr eaLnBrk="1" hangingPunct="1">
              <a:spcBef>
                <a:spcPct val="0"/>
              </a:spcBef>
              <a:buFontTx/>
              <a:buNone/>
            </a:pPr>
            <a:r>
              <a:rPr lang="en-US" altLang="en-US" sz="1600">
                <a:latin typeface="Courier New" charset="0"/>
                <a:ea typeface="Courier New" charset="0"/>
                <a:cs typeface="Courier New" charset="0"/>
              </a:rPr>
              <a:t>  4. | 1.558     9   2.430017   .0232702   .5680039 |</a:t>
            </a:r>
          </a:p>
          <a:p>
            <a:pPr eaLnBrk="1" hangingPunct="1">
              <a:spcBef>
                <a:spcPct val="0"/>
              </a:spcBef>
              <a:buFontTx/>
              <a:buNone/>
            </a:pPr>
            <a:r>
              <a:rPr lang="en-US" altLang="en-US" sz="1600">
                <a:latin typeface="Courier New" charset="0"/>
                <a:ea typeface="Courier New" charset="0"/>
                <a:cs typeface="Courier New" charset="0"/>
              </a:rPr>
              <a:t>  5. | 1.895     9   2.430017   .0232702   .5680039 |</a:t>
            </a:r>
          </a:p>
          <a:p>
            <a:pPr eaLnBrk="1" hangingPunct="1">
              <a:spcBef>
                <a:spcPct val="0"/>
              </a:spcBef>
              <a:buFontTx/>
              <a:buNone/>
            </a:pPr>
            <a:r>
              <a:rPr lang="en-US" altLang="en-US" sz="1600">
                <a:latin typeface="Courier New" charset="0"/>
                <a:ea typeface="Courier New" charset="0"/>
                <a:cs typeface="Courier New" charset="0"/>
              </a:rPr>
              <a:t>     |----------------------------------------------|</a:t>
            </a:r>
          </a:p>
          <a:p>
            <a:pPr eaLnBrk="1" hangingPunct="1">
              <a:spcBef>
                <a:spcPct val="0"/>
              </a:spcBef>
              <a:buFontTx/>
              <a:buNone/>
            </a:pPr>
            <a:r>
              <a:rPr lang="en-US" altLang="en-US" sz="1600">
                <a:latin typeface="Courier New" charset="0"/>
                <a:ea typeface="Courier New" charset="0"/>
                <a:cs typeface="Courier New" charset="0"/>
              </a:rPr>
              <a:t>  6. | 2.336     8   2.207976   .0265199   .5681463 |</a:t>
            </a:r>
          </a:p>
          <a:p>
            <a:pPr eaLnBrk="1" hangingPunct="1">
              <a:spcBef>
                <a:spcPct val="0"/>
              </a:spcBef>
              <a:buFontTx/>
              <a:buNone/>
            </a:pPr>
            <a:r>
              <a:rPr lang="en-US" altLang="en-US" sz="1600">
                <a:latin typeface="Courier New" charset="0"/>
                <a:ea typeface="Courier New" charset="0"/>
                <a:cs typeface="Courier New" charset="0"/>
              </a:rPr>
              <a:t>  7. | 1.919     6   1.763894   .0369605   .5687293 |</a:t>
            </a:r>
          </a:p>
          <a:p>
            <a:pPr eaLnBrk="1" hangingPunct="1">
              <a:spcBef>
                <a:spcPct val="0"/>
              </a:spcBef>
              <a:buFontTx/>
              <a:buNone/>
            </a:pPr>
            <a:r>
              <a:rPr lang="en-US" altLang="en-US" sz="1600">
                <a:latin typeface="Courier New" charset="0"/>
                <a:ea typeface="Courier New" charset="0"/>
                <a:cs typeface="Courier New" charset="0"/>
              </a:rPr>
              <a:t>  8. | 1.415     6   1.763894   .0369605   .5687293 |</a:t>
            </a:r>
          </a:p>
          <a:p>
            <a:pPr eaLnBrk="1" hangingPunct="1">
              <a:spcBef>
                <a:spcPct val="0"/>
              </a:spcBef>
              <a:buFontTx/>
              <a:buNone/>
            </a:pPr>
            <a:r>
              <a:rPr lang="en-US" altLang="en-US" sz="1600">
                <a:latin typeface="Courier New" charset="0"/>
                <a:ea typeface="Courier New" charset="0"/>
                <a:cs typeface="Courier New" charset="0"/>
              </a:rPr>
              <a:t>  9. | 1.987     8   2.207976   .0265199   .5681463 |</a:t>
            </a:r>
          </a:p>
          <a:p>
            <a:pPr eaLnBrk="1" hangingPunct="1">
              <a:spcBef>
                <a:spcPct val="0"/>
              </a:spcBef>
              <a:buFontTx/>
              <a:buNone/>
            </a:pPr>
            <a:r>
              <a:rPr lang="en-US" altLang="en-US" sz="1600">
                <a:latin typeface="Courier New" charset="0"/>
                <a:ea typeface="Courier New" charset="0"/>
                <a:cs typeface="Courier New" charset="0"/>
              </a:rPr>
              <a:t> 10. | 1.942     9   2.430017   .0232702   .5680039 |</a:t>
            </a:r>
          </a:p>
          <a:p>
            <a:pPr eaLnBrk="1" hangingPunct="1">
              <a:spcBef>
                <a:spcPct val="0"/>
              </a:spcBef>
              <a:buFontTx/>
              <a:buNone/>
            </a:pPr>
            <a:r>
              <a:rPr lang="en-US" altLang="en-US" sz="1600">
                <a:latin typeface="Courier New" charset="0"/>
                <a:ea typeface="Courier New" charset="0"/>
                <a:cs typeface="Courier New" charset="0"/>
              </a:rPr>
              <a:t>     |----------------------------------------------|</a:t>
            </a:r>
          </a:p>
          <a:p>
            <a:pPr eaLnBrk="1" hangingPunct="1">
              <a:spcBef>
                <a:spcPct val="0"/>
              </a:spcBef>
              <a:buFontTx/>
              <a:buNone/>
            </a:pPr>
            <a:r>
              <a:rPr lang="en-US" altLang="en-US" sz="1600">
                <a:latin typeface="Courier New" charset="0"/>
                <a:ea typeface="Courier New" charset="0"/>
                <a:cs typeface="Courier New" charset="0"/>
              </a:rPr>
              <a:t> 11. | 1.602     6   1.763894   .0369605   .5687293 |</a:t>
            </a:r>
          </a:p>
          <a:p>
            <a:pPr eaLnBrk="1" hangingPunct="1">
              <a:spcBef>
                <a:spcPct val="0"/>
              </a:spcBef>
              <a:buFontTx/>
              <a:buNone/>
            </a:pPr>
            <a:r>
              <a:rPr lang="en-US" altLang="en-US" sz="1600">
                <a:latin typeface="Courier New" charset="0"/>
                <a:ea typeface="Courier New" charset="0"/>
                <a:cs typeface="Courier New" charset="0"/>
              </a:rPr>
              <a:t> 12. | 1.735     8   2.207976   .0265199   .5681463 |</a:t>
            </a:r>
          </a:p>
          <a:p>
            <a:pPr eaLnBrk="1" hangingPunct="1">
              <a:spcBef>
                <a:spcPct val="0"/>
              </a:spcBef>
              <a:buFontTx/>
              <a:buNone/>
            </a:pPr>
            <a:r>
              <a:rPr lang="en-US" altLang="en-US" sz="1600">
                <a:latin typeface="Courier New" charset="0"/>
                <a:ea typeface="Courier New" charset="0"/>
                <a:cs typeface="Courier New" charset="0"/>
              </a:rPr>
              <a:t> 13. | 2.193     8   2.207976   .0265199   .5681463 |</a:t>
            </a:r>
          </a:p>
          <a:p>
            <a:pPr eaLnBrk="1" hangingPunct="1">
              <a:spcBef>
                <a:spcPct val="0"/>
              </a:spcBef>
              <a:buFontTx/>
              <a:buNone/>
            </a:pPr>
            <a:r>
              <a:rPr lang="en-US" altLang="en-US" sz="1600">
                <a:latin typeface="Courier New" charset="0"/>
                <a:ea typeface="Courier New" charset="0"/>
                <a:cs typeface="Courier New" charset="0"/>
              </a:rPr>
              <a:t> 14. | 2.118     8   2.207976   .0265199   .5681463 |</a:t>
            </a:r>
          </a:p>
          <a:p>
            <a:pPr eaLnBrk="1" hangingPunct="1">
              <a:spcBef>
                <a:spcPct val="0"/>
              </a:spcBef>
              <a:buFontTx/>
              <a:buNone/>
            </a:pPr>
            <a:r>
              <a:rPr lang="en-US" altLang="en-US" sz="1600">
                <a:latin typeface="Courier New" charset="0"/>
                <a:ea typeface="Courier New" charset="0"/>
                <a:cs typeface="Courier New" charset="0"/>
              </a:rPr>
              <a:t> 15. | 2.258     8   2.207976   .0265199   .5681463 |</a:t>
            </a:r>
          </a:p>
          <a:p>
            <a:pPr eaLnBrk="1" hangingPunct="1">
              <a:spcBef>
                <a:spcPct val="0"/>
              </a:spcBef>
              <a:buFontTx/>
              <a:buNone/>
            </a:pPr>
            <a:endParaRPr lang="en-US" altLang="en-US" sz="1600">
              <a:latin typeface="Courier New" charset="0"/>
              <a:ea typeface="Courier New" charset="0"/>
              <a:cs typeface="Courier New" charset="0"/>
            </a:endParaRPr>
          </a:p>
          <a:p>
            <a:pPr eaLnBrk="1" hangingPunct="1">
              <a:spcBef>
                <a:spcPct val="0"/>
              </a:spcBef>
              <a:buFontTx/>
              <a:buNone/>
            </a:pPr>
            <a:r>
              <a:rPr lang="en-US" altLang="en-US" sz="1600">
                <a:latin typeface="Courier New" charset="0"/>
                <a:ea typeface="Courier New" charset="0"/>
                <a:cs typeface="Courier New" charset="0"/>
              </a:rPr>
              <a:t>336. | 3.147    13   3.318181   .0320131   .5684292 |</a:t>
            </a:r>
          </a:p>
          <a:p>
            <a:pPr eaLnBrk="1" hangingPunct="1">
              <a:spcBef>
                <a:spcPct val="0"/>
              </a:spcBef>
              <a:buFontTx/>
              <a:buNone/>
            </a:pPr>
            <a:r>
              <a:rPr lang="en-US" altLang="en-US" sz="1600">
                <a:latin typeface="Courier New" charset="0"/>
                <a:ea typeface="Courier New" charset="0"/>
                <a:cs typeface="Courier New" charset="0"/>
              </a:rPr>
              <a:t>337. |  2.52    10   2.652058   .0221981    .567961 |</a:t>
            </a:r>
          </a:p>
          <a:p>
            <a:pPr eaLnBrk="1" hangingPunct="1">
              <a:spcBef>
                <a:spcPct val="0"/>
              </a:spcBef>
              <a:buFontTx/>
              <a:buNone/>
            </a:pPr>
            <a:r>
              <a:rPr lang="en-US" altLang="en-US" sz="1600">
                <a:latin typeface="Courier New" charset="0"/>
                <a:ea typeface="Courier New" charset="0"/>
                <a:cs typeface="Courier New" charset="0"/>
              </a:rPr>
              <a:t>338. | 2.292    10   2.652058   .0221981    .567961 |</a:t>
            </a:r>
          </a:p>
          <a:p>
            <a:pPr eaLnBrk="1" hangingPunct="1">
              <a:spcBef>
                <a:spcPct val="0"/>
              </a:spcBef>
              <a:buFontTx/>
              <a:buNone/>
            </a:pPr>
            <a:endParaRPr lang="en-US" altLang="en-US" sz="1600">
              <a:latin typeface="Courier New" charset="0"/>
              <a:ea typeface="Courier New" charset="0"/>
              <a:cs typeface="Courier New"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5A1FEE8D-02C4-FF48-916F-B2E64627C1F4}" type="slidenum">
              <a:rPr lang="en-US" altLang="en-US" sz="1200">
                <a:solidFill>
                  <a:srgbClr val="898989"/>
                </a:solidFill>
                <a:latin typeface="Arial" charset="0"/>
              </a:rPr>
              <a:pPr>
                <a:spcBef>
                  <a:spcPct val="0"/>
                </a:spcBef>
                <a:buFontTx/>
                <a:buNone/>
              </a:pPr>
              <a:t>11</a:t>
            </a:fld>
            <a:endParaRPr lang="en-US" altLang="en-US" sz="1200">
              <a:solidFill>
                <a:srgbClr val="898989"/>
              </a:solidFill>
              <a:latin typeface="Arial" charset="0"/>
            </a:endParaRPr>
          </a:p>
        </p:txBody>
      </p:sp>
      <p:pic>
        <p:nvPicPr>
          <p:cNvPr id="358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 y="228600"/>
            <a:ext cx="708025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3" name="TextBox 6"/>
          <p:cNvSpPr txBox="1">
            <a:spLocks noChangeArrowheads="1"/>
          </p:cNvSpPr>
          <p:nvPr/>
        </p:nvSpPr>
        <p:spPr bwMode="auto">
          <a:xfrm>
            <a:off x="228600" y="5562600"/>
            <a:ext cx="8534400" cy="147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latin typeface="Courier New" charset="0"/>
                <a:ea typeface="Courier New" charset="0"/>
                <a:cs typeface="Courier New" charset="0"/>
              </a:rPr>
              <a:t>twoway (scatter fev age)   (lfitci fev age, ciplot(rline) blcolor(black) ) (</a:t>
            </a:r>
            <a:r>
              <a:rPr lang="en-US" altLang="en-US" sz="1800" u="sng">
                <a:latin typeface="Courier New" charset="0"/>
                <a:ea typeface="Courier New" charset="0"/>
                <a:cs typeface="Courier New" charset="0"/>
              </a:rPr>
              <a:t>lfitci fev age, stdf</a:t>
            </a:r>
            <a:r>
              <a:rPr lang="en-US" altLang="en-US" sz="1800">
                <a:latin typeface="Courier New" charset="0"/>
                <a:ea typeface="Courier New" charset="0"/>
                <a:cs typeface="Courier New" charset="0"/>
              </a:rPr>
              <a:t> ciplot(rline) blcolor(red) ), legend(off) title(95% prediction interval and CI )</a:t>
            </a:r>
          </a:p>
          <a:p>
            <a:pPr eaLnBrk="1" hangingPunct="1">
              <a:spcBef>
                <a:spcPct val="0"/>
              </a:spcBef>
              <a:buFontTx/>
              <a:buNone/>
            </a:pPr>
            <a:endParaRPr lang="en-US" altLang="en-US" sz="1800">
              <a:latin typeface="Arial" charset="0"/>
            </a:endParaRPr>
          </a:p>
        </p:txBody>
      </p:sp>
      <p:sp>
        <p:nvSpPr>
          <p:cNvPr id="35844" name="TextBox 4"/>
          <p:cNvSpPr txBox="1">
            <a:spLocks noChangeArrowheads="1"/>
          </p:cNvSpPr>
          <p:nvPr/>
        </p:nvSpPr>
        <p:spPr bwMode="auto">
          <a:xfrm>
            <a:off x="6477000" y="3094038"/>
            <a:ext cx="2590800" cy="1477962"/>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latin typeface="Arial" charset="0"/>
              </a:rPr>
              <a:t>Note the width of the confidence intervals for the means at each x versus the width of the prediction intervals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62951" y="152400"/>
            <a:ext cx="8229600" cy="852487"/>
          </a:xfrm>
        </p:spPr>
        <p:txBody>
          <a:bodyPr/>
          <a:lstStyle/>
          <a:p>
            <a:pPr eaLnBrk="1" hangingPunct="1"/>
            <a:r>
              <a:rPr lang="en-US" altLang="en-US"/>
              <a:t>Model fit -- Residuals</a:t>
            </a:r>
          </a:p>
        </p:txBody>
      </p:sp>
      <p:sp>
        <p:nvSpPr>
          <p:cNvPr id="4198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6B21F01-6333-AA46-81CE-E24799109770}" type="slidenum">
              <a:rPr lang="en-US" altLang="en-US" sz="1200">
                <a:solidFill>
                  <a:srgbClr val="898989"/>
                </a:solidFill>
                <a:latin typeface="Arial" charset="0"/>
              </a:rPr>
              <a:pPr>
                <a:spcBef>
                  <a:spcPct val="0"/>
                </a:spcBef>
                <a:buFontTx/>
                <a:buNone/>
              </a:pPr>
              <a:t>12</a:t>
            </a:fld>
            <a:endParaRPr lang="en-US" altLang="en-US" sz="1200">
              <a:solidFill>
                <a:srgbClr val="898989"/>
              </a:solidFill>
              <a:latin typeface="Arial" charset="0"/>
            </a:endParaRPr>
          </a:p>
        </p:txBody>
      </p:sp>
      <p:sp>
        <p:nvSpPr>
          <p:cNvPr id="5" name="Content Placeholder 4"/>
          <p:cNvSpPr>
            <a:spLocks noGrp="1"/>
          </p:cNvSpPr>
          <p:nvPr>
            <p:ph idx="1"/>
          </p:nvPr>
        </p:nvSpPr>
        <p:spPr>
          <a:xfrm>
            <a:off x="381000" y="1078422"/>
            <a:ext cx="8229600" cy="5257800"/>
          </a:xfrm>
        </p:spPr>
        <p:txBody>
          <a:bodyPr>
            <a:normAutofit lnSpcReduction="10000"/>
          </a:bodyPr>
          <a:lstStyle/>
          <a:p>
            <a:pPr>
              <a:defRPr/>
            </a:pPr>
            <a:r>
              <a:rPr lang="en-US" dirty="0"/>
              <a:t>Residuals are the difference between the observed y values and the regression line for each value </a:t>
            </a:r>
            <a:r>
              <a:rPr lang="en-US"/>
              <a:t>of x:     </a:t>
            </a:r>
            <a:r>
              <a:rPr lang="en-US" dirty="0" err="1"/>
              <a:t>y</a:t>
            </a:r>
            <a:r>
              <a:rPr lang="en-US" baseline="-25000" dirty="0" err="1"/>
              <a:t>i</a:t>
            </a:r>
            <a:r>
              <a:rPr lang="en-US" dirty="0" err="1"/>
              <a:t>-ŷ</a:t>
            </a:r>
            <a:r>
              <a:rPr lang="en-US" baseline="-25000" dirty="0" err="1"/>
              <a:t>i</a:t>
            </a:r>
            <a:r>
              <a:rPr lang="en-US" dirty="0"/>
              <a:t> </a:t>
            </a:r>
          </a:p>
          <a:p>
            <a:pPr>
              <a:defRPr/>
            </a:pPr>
            <a:r>
              <a:rPr lang="en-US" dirty="0"/>
              <a:t>If all the points lie along a straight line, the residuals are all 0</a:t>
            </a:r>
          </a:p>
          <a:p>
            <a:pPr>
              <a:defRPr/>
            </a:pPr>
            <a:r>
              <a:rPr lang="en-US" dirty="0"/>
              <a:t>If there is a lot of variability at each level of x, the residuals are large</a:t>
            </a:r>
          </a:p>
          <a:p>
            <a:pPr>
              <a:defRPr/>
            </a:pPr>
            <a:r>
              <a:rPr lang="en-US" dirty="0"/>
              <a:t>The sum of the squared residuals is what was minimized in the least squares method of fitting the line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9D3DE568-5099-4A4F-9796-48E522AF665E}" type="slidenum">
              <a:rPr lang="en-US" altLang="en-US" sz="1200">
                <a:solidFill>
                  <a:srgbClr val="898989"/>
                </a:solidFill>
                <a:latin typeface="Arial" charset="0"/>
              </a:rPr>
              <a:pPr>
                <a:spcBef>
                  <a:spcPct val="0"/>
                </a:spcBef>
                <a:buFontTx/>
                <a:buNone/>
              </a:pPr>
              <a:t>13</a:t>
            </a:fld>
            <a:endParaRPr lang="en-US" altLang="en-US" sz="1200">
              <a:solidFill>
                <a:srgbClr val="898989"/>
              </a:solidFill>
              <a:latin typeface="Arial" charset="0"/>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8305800" cy="607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Arrow Connector 6"/>
          <p:cNvCxnSpPr/>
          <p:nvPr/>
        </p:nvCxnSpPr>
        <p:spPr>
          <a:xfrm rot="5400000">
            <a:off x="5486401" y="2209800"/>
            <a:ext cx="1676400" cy="3175"/>
          </a:xfrm>
          <a:prstGeom prst="straightConnector1">
            <a:avLst/>
          </a:prstGeom>
          <a:ln w="31750">
            <a:solidFill>
              <a:srgbClr val="FF0000"/>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6477001" y="3048000"/>
            <a:ext cx="457200" cy="3175"/>
          </a:xfrm>
          <a:prstGeom prst="straightConnector1">
            <a:avLst/>
          </a:prstGeom>
          <a:ln w="31750">
            <a:solidFill>
              <a:srgbClr val="FF0000"/>
            </a:solidFill>
            <a:prstDash val="sysDash"/>
            <a:headEnd type="diamond"/>
            <a:tailEnd type="diamon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274638"/>
            <a:ext cx="8229600" cy="944562"/>
          </a:xfrm>
        </p:spPr>
        <p:txBody>
          <a:bodyPr/>
          <a:lstStyle/>
          <a:p>
            <a:r>
              <a:rPr lang="en-US" altLang="en-US"/>
              <a:t>Residuals</a:t>
            </a:r>
          </a:p>
        </p:txBody>
      </p:sp>
      <p:sp>
        <p:nvSpPr>
          <p:cNvPr id="27651" name="Content Placeholder 2"/>
          <p:cNvSpPr>
            <a:spLocks noGrp="1"/>
          </p:cNvSpPr>
          <p:nvPr>
            <p:ph idx="1"/>
          </p:nvPr>
        </p:nvSpPr>
        <p:spPr>
          <a:xfrm>
            <a:off x="471577" y="1219200"/>
            <a:ext cx="8229600" cy="4953000"/>
          </a:xfrm>
        </p:spPr>
        <p:txBody>
          <a:bodyPr>
            <a:normAutofit/>
          </a:bodyPr>
          <a:lstStyle/>
          <a:p>
            <a:pPr>
              <a:defRPr/>
            </a:pPr>
            <a:r>
              <a:rPr lang="en-US" sz="3000" dirty="0"/>
              <a:t>We examine the residuals using scatter plots</a:t>
            </a:r>
          </a:p>
          <a:p>
            <a:pPr>
              <a:defRPr/>
            </a:pPr>
            <a:r>
              <a:rPr lang="en-US" sz="3000" dirty="0"/>
              <a:t>We plot the fitted values </a:t>
            </a:r>
            <a:r>
              <a:rPr lang="en-US" sz="3000" dirty="0" err="1"/>
              <a:t>ŷ</a:t>
            </a:r>
            <a:r>
              <a:rPr lang="en-US" sz="3000" baseline="-25000" dirty="0" err="1"/>
              <a:t>i</a:t>
            </a:r>
            <a:r>
              <a:rPr lang="en-US" sz="3000" dirty="0"/>
              <a:t> on the x-axis and the residuals </a:t>
            </a:r>
            <a:r>
              <a:rPr lang="en-US" sz="3000" dirty="0" err="1"/>
              <a:t>y</a:t>
            </a:r>
            <a:r>
              <a:rPr lang="en-US" sz="3000" baseline="-25000" dirty="0" err="1"/>
              <a:t>i</a:t>
            </a:r>
            <a:r>
              <a:rPr lang="en-US" sz="3000" dirty="0" err="1"/>
              <a:t>-ŷ</a:t>
            </a:r>
            <a:r>
              <a:rPr lang="en-US" sz="3000" baseline="-25000" dirty="0" err="1"/>
              <a:t>i</a:t>
            </a:r>
            <a:r>
              <a:rPr lang="en-US" sz="3000" dirty="0"/>
              <a:t> on the y-axis</a:t>
            </a:r>
          </a:p>
          <a:p>
            <a:pPr>
              <a:defRPr/>
            </a:pPr>
            <a:r>
              <a:rPr lang="en-US" sz="3000" dirty="0"/>
              <a:t>We use the fitted values because they have the effect of the independent variable removed</a:t>
            </a:r>
          </a:p>
          <a:p>
            <a:pPr>
              <a:defRPr/>
            </a:pPr>
            <a:r>
              <a:rPr lang="en-US" sz="3000" dirty="0"/>
              <a:t>To calculate the residuals and the fitted values </a:t>
            </a:r>
            <a:r>
              <a:rPr lang="en-US" sz="3000" dirty="0" err="1"/>
              <a:t>Stata</a:t>
            </a:r>
            <a:r>
              <a:rPr lang="en-US" sz="3000" dirty="0"/>
              <a:t>:</a:t>
            </a:r>
          </a:p>
          <a:p>
            <a:pPr lvl="1">
              <a:buFont typeface="Arial" charset="0"/>
              <a:buNone/>
              <a:defRPr/>
            </a:pPr>
            <a:r>
              <a:rPr lang="en-US" sz="2000" dirty="0">
                <a:latin typeface="Courier New" pitchFamily="49" charset="0"/>
                <a:cs typeface="Courier New" pitchFamily="49" charset="0"/>
              </a:rPr>
              <a:t>regress </a:t>
            </a:r>
            <a:r>
              <a:rPr lang="en-US" sz="2000" dirty="0" err="1">
                <a:latin typeface="Courier New" pitchFamily="49" charset="0"/>
                <a:cs typeface="Courier New" pitchFamily="49" charset="0"/>
              </a:rPr>
              <a:t>fev</a:t>
            </a:r>
            <a:r>
              <a:rPr lang="en-US" sz="2000" dirty="0">
                <a:latin typeface="Courier New" pitchFamily="49" charset="0"/>
                <a:cs typeface="Courier New" pitchFamily="49" charset="0"/>
              </a:rPr>
              <a:t> age</a:t>
            </a:r>
          </a:p>
          <a:p>
            <a:pPr lvl="1">
              <a:buFont typeface="Arial" charset="0"/>
              <a:buNone/>
              <a:defRPr/>
            </a:pPr>
            <a:r>
              <a:rPr lang="en-US" sz="2000" dirty="0" err="1">
                <a:latin typeface="Courier New" pitchFamily="49" charset="0"/>
                <a:cs typeface="Courier New" pitchFamily="49" charset="0"/>
              </a:rPr>
              <a:t>rvfplot</a:t>
            </a:r>
            <a:endParaRPr lang="en-US" sz="2000" dirty="0">
              <a:latin typeface="Courier New" pitchFamily="49" charset="0"/>
              <a:cs typeface="Courier New" pitchFamily="49" charset="0"/>
            </a:endParaRPr>
          </a:p>
          <a:p>
            <a:pPr>
              <a:defRPr/>
            </a:pPr>
            <a:r>
              <a:rPr lang="en-US" sz="2800" dirty="0">
                <a:latin typeface="Arial" pitchFamily="34" charset="0"/>
                <a:cs typeface="Arial" pitchFamily="34" charset="0"/>
              </a:rPr>
              <a:t>RVF = residuals versus fitted</a:t>
            </a:r>
          </a:p>
        </p:txBody>
      </p:sp>
      <p:sp>
        <p:nvSpPr>
          <p:cNvPr id="4403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05E0E0EB-047B-384A-A891-5003BE8D132A}" type="slidenum">
              <a:rPr lang="en-US" altLang="en-US" sz="1200">
                <a:solidFill>
                  <a:srgbClr val="898989"/>
                </a:solidFill>
                <a:latin typeface="Arial" charset="0"/>
              </a:rPr>
              <a:pPr>
                <a:spcBef>
                  <a:spcPct val="0"/>
                </a:spcBef>
                <a:buFontTx/>
                <a:buNone/>
              </a:pPr>
              <a:t>14</a:t>
            </a:fld>
            <a:endParaRPr lang="en-US" altLang="en-US" sz="1200">
              <a:solidFill>
                <a:srgbClr val="898989"/>
              </a:solidFill>
              <a:latin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87FD5D4-35FB-804C-BD20-CE3739BDB513}" type="slidenum">
              <a:rPr lang="en-US" altLang="en-US" sz="1200">
                <a:solidFill>
                  <a:srgbClr val="898989"/>
                </a:solidFill>
                <a:latin typeface="Arial" charset="0"/>
              </a:rPr>
              <a:pPr>
                <a:spcBef>
                  <a:spcPct val="0"/>
                </a:spcBef>
                <a:buFontTx/>
                <a:buNone/>
              </a:pPr>
              <a:t>15</a:t>
            </a:fld>
            <a:endParaRPr lang="en-US" altLang="en-US" sz="1200">
              <a:solidFill>
                <a:srgbClr val="898989"/>
              </a:solidFill>
              <a:latin typeface="Arial" charset="0"/>
            </a:endParaRPr>
          </a:p>
        </p:txBody>
      </p:sp>
      <p:sp>
        <p:nvSpPr>
          <p:cNvPr id="45058" name="TextBox 6"/>
          <p:cNvSpPr txBox="1">
            <a:spLocks noChangeArrowheads="1"/>
          </p:cNvSpPr>
          <p:nvPr/>
        </p:nvSpPr>
        <p:spPr bwMode="auto">
          <a:xfrm>
            <a:off x="457200" y="6096000"/>
            <a:ext cx="7239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latin typeface="Courier New" charset="0"/>
                <a:ea typeface="Courier New" charset="0"/>
                <a:cs typeface="Courier New" charset="0"/>
              </a:rPr>
              <a:t>rvfplot, title(Fitted values versus residuals for regression of FEV on age)</a:t>
            </a:r>
          </a:p>
        </p:txBody>
      </p:sp>
      <p:pic>
        <p:nvPicPr>
          <p:cNvPr id="4505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723188" cy="565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457200" y="1295400"/>
            <a:ext cx="8229600" cy="4525963"/>
          </a:xfrm>
        </p:spPr>
        <p:txBody>
          <a:bodyPr/>
          <a:lstStyle/>
          <a:p>
            <a:r>
              <a:rPr lang="en-US" altLang="en-US" sz="2800" dirty="0"/>
              <a:t>This plot shows that as the fitted value of FEV increases, the spread of the residuals increase – this suggests heteroscedasticity</a:t>
            </a:r>
          </a:p>
          <a:p>
            <a:r>
              <a:rPr lang="en-US" altLang="en-US" sz="2800" dirty="0"/>
              <a:t>We would get a similar plot if we plotted age on the x-axis  </a:t>
            </a:r>
          </a:p>
          <a:p>
            <a:pPr>
              <a:buFont typeface="Arial" charset="0"/>
              <a:buNone/>
            </a:pPr>
            <a:r>
              <a:rPr lang="en-US" altLang="en-US" sz="2800" dirty="0"/>
              <a:t>	</a:t>
            </a:r>
            <a:r>
              <a:rPr lang="en-US" altLang="en-US" sz="2800" dirty="0" err="1">
                <a:latin typeface="Courier New" charset="0"/>
                <a:ea typeface="Courier New" charset="0"/>
                <a:cs typeface="Courier New" charset="0"/>
              </a:rPr>
              <a:t>rvpplot</a:t>
            </a:r>
            <a:r>
              <a:rPr lang="en-US" altLang="en-US" sz="2800" dirty="0">
                <a:latin typeface="Courier New" charset="0"/>
                <a:ea typeface="Courier New" charset="0"/>
                <a:cs typeface="Courier New" charset="0"/>
              </a:rPr>
              <a:t> age, name(</a:t>
            </a:r>
            <a:r>
              <a:rPr lang="en-US" altLang="en-US" sz="2800" dirty="0" err="1">
                <a:latin typeface="Courier New" charset="0"/>
                <a:ea typeface="Courier New" charset="0"/>
                <a:cs typeface="Courier New" charset="0"/>
              </a:rPr>
              <a:t>res_v_age</a:t>
            </a:r>
            <a:r>
              <a:rPr lang="en-US" altLang="en-US" sz="2800" dirty="0">
                <a:latin typeface="Courier New" charset="0"/>
                <a:ea typeface="Courier New" charset="0"/>
                <a:cs typeface="Courier New" charset="0"/>
              </a:rPr>
              <a:t>)</a:t>
            </a:r>
          </a:p>
          <a:p>
            <a:r>
              <a:rPr lang="en-US" altLang="en-US" sz="2800" dirty="0">
                <a:latin typeface="Arial" charset="0"/>
                <a:ea typeface="Arial" charset="0"/>
                <a:cs typeface="Arial" charset="0"/>
              </a:rPr>
              <a:t> RVP=residuals versus predictor</a:t>
            </a:r>
          </a:p>
          <a:p>
            <a:r>
              <a:rPr lang="en-US" altLang="en-US" sz="2800" dirty="0"/>
              <a:t>We had a hint of this when looking at the box plots of FEV by age groups in the previous lecture</a:t>
            </a:r>
          </a:p>
        </p:txBody>
      </p:sp>
      <p:sp>
        <p:nvSpPr>
          <p:cNvPr id="4608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C9FCD957-3C80-E545-B100-7715D6B18E84}" type="slidenum">
              <a:rPr lang="en-US" altLang="en-US" sz="1200">
                <a:solidFill>
                  <a:srgbClr val="898989"/>
                </a:solidFill>
                <a:latin typeface="Arial" charset="0"/>
              </a:rPr>
              <a:pPr>
                <a:spcBef>
                  <a:spcPct val="0"/>
                </a:spcBef>
                <a:buFontTx/>
                <a:buNone/>
              </a:pPr>
              <a:t>16</a:t>
            </a:fld>
            <a:endParaRPr lang="en-US" altLang="en-US" sz="1200">
              <a:solidFill>
                <a:srgbClr val="898989"/>
              </a:solidFill>
              <a:latin typeface="Arial" charset="0"/>
            </a:endParaRPr>
          </a:p>
        </p:txBody>
      </p:sp>
      <p:sp>
        <p:nvSpPr>
          <p:cNvPr id="5" name="Title 1"/>
          <p:cNvSpPr>
            <a:spLocks noGrp="1"/>
          </p:cNvSpPr>
          <p:nvPr>
            <p:ph type="title"/>
          </p:nvPr>
        </p:nvSpPr>
        <p:spPr>
          <a:xfrm>
            <a:off x="457200" y="274638"/>
            <a:ext cx="8229600" cy="944562"/>
          </a:xfrm>
        </p:spPr>
        <p:txBody>
          <a:bodyPr/>
          <a:lstStyle/>
          <a:p>
            <a:r>
              <a:rPr lang="en-US" altLang="en-US"/>
              <a:t>Residuals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F9148BAF-6068-FD4E-A8E7-243751D3667D}" type="slidenum">
              <a:rPr lang="en-US" altLang="en-US" sz="1200">
                <a:solidFill>
                  <a:srgbClr val="898989"/>
                </a:solidFill>
                <a:latin typeface="Arial" charset="0"/>
              </a:rPr>
              <a:pPr>
                <a:spcBef>
                  <a:spcPct val="0"/>
                </a:spcBef>
                <a:buFontTx/>
                <a:buNone/>
              </a:pPr>
              <a:t>17</a:t>
            </a:fld>
            <a:endParaRPr lang="en-US" altLang="en-US" sz="1200">
              <a:solidFill>
                <a:srgbClr val="898989"/>
              </a:solidFill>
              <a:latin typeface="Arial" charset="0"/>
            </a:endParaRP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600"/>
            <a:ext cx="7086600" cy="51861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3D83FFB-28F7-9543-92D9-25B150451E68}" type="slidenum">
              <a:rPr lang="en-US" altLang="en-US" sz="1200">
                <a:solidFill>
                  <a:srgbClr val="898989"/>
                </a:solidFill>
                <a:latin typeface="Arial" charset="0"/>
              </a:rPr>
              <a:pPr>
                <a:spcBef>
                  <a:spcPct val="0"/>
                </a:spcBef>
                <a:buFontTx/>
                <a:buNone/>
              </a:pPr>
              <a:t>18</a:t>
            </a:fld>
            <a:endParaRPr lang="en-US" altLang="en-US" sz="1200">
              <a:solidFill>
                <a:srgbClr val="898989"/>
              </a:solidFill>
              <a:latin typeface="Arial" charset="0"/>
            </a:endParaRPr>
          </a:p>
        </p:txBody>
      </p:sp>
      <p:pic>
        <p:nvPicPr>
          <p:cNvPr id="481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381000"/>
            <a:ext cx="6324600" cy="4628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131" name="TextBox 10"/>
          <p:cNvSpPr txBox="1">
            <a:spLocks noChangeArrowheads="1"/>
          </p:cNvSpPr>
          <p:nvPr/>
        </p:nvSpPr>
        <p:spPr bwMode="auto">
          <a:xfrm>
            <a:off x="579437" y="5181600"/>
            <a:ext cx="61118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dirty="0">
                <a:latin typeface="Courier New" charset="0"/>
                <a:ea typeface="Courier New" charset="0"/>
                <a:cs typeface="Courier New" charset="0"/>
              </a:rPr>
              <a:t>graph box </a:t>
            </a:r>
            <a:r>
              <a:rPr lang="en-US" altLang="en-US" sz="1800" dirty="0" err="1">
                <a:latin typeface="Courier New" charset="0"/>
                <a:ea typeface="Courier New" charset="0"/>
                <a:cs typeface="Courier New" charset="0"/>
              </a:rPr>
              <a:t>fev</a:t>
            </a:r>
            <a:r>
              <a:rPr lang="en-US" altLang="en-US" sz="1800" dirty="0">
                <a:latin typeface="Courier New" charset="0"/>
                <a:ea typeface="Courier New" charset="0"/>
                <a:cs typeface="Courier New" charset="0"/>
              </a:rPr>
              <a:t>, over(age) title(FEV by age) </a:t>
            </a:r>
          </a:p>
          <a:p>
            <a:pPr eaLnBrk="1" hangingPunct="1">
              <a:spcBef>
                <a:spcPct val="0"/>
              </a:spcBef>
              <a:buFontTx/>
              <a:buNone/>
            </a:pPr>
            <a:endParaRPr lang="en-US" altLang="en-US" sz="1800" dirty="0">
              <a:latin typeface="Arial" charset="0"/>
            </a:endParaRPr>
          </a:p>
        </p:txBody>
      </p:sp>
      <p:sp>
        <p:nvSpPr>
          <p:cNvPr id="2" name="Rectangle 1"/>
          <p:cNvSpPr/>
          <p:nvPr/>
        </p:nvSpPr>
        <p:spPr>
          <a:xfrm>
            <a:off x="474512" y="5656233"/>
            <a:ext cx="7374087" cy="923330"/>
          </a:xfrm>
          <a:prstGeom prst="rect">
            <a:avLst/>
          </a:prstGeom>
        </p:spPr>
        <p:txBody>
          <a:bodyPr wrap="square">
            <a:spAutoFit/>
          </a:bodyPr>
          <a:lstStyle/>
          <a:p>
            <a:r>
              <a:rPr lang="en-US" altLang="en-US"/>
              <a:t>Note that heteroscedasticity does not bias the estimates of the parameters, but it does </a:t>
            </a:r>
            <a:r>
              <a:rPr lang="en-US" altLang="en-US" u="sng"/>
              <a:t>reduce the precision of the estimates </a:t>
            </a:r>
            <a:r>
              <a:rPr lang="en-US" altLang="en-US"/>
              <a:t>(and therefore reduces power)</a:t>
            </a:r>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15815"/>
            <a:ext cx="8229600" cy="1143000"/>
          </a:xfrm>
        </p:spPr>
        <p:txBody>
          <a:bodyPr/>
          <a:lstStyle/>
          <a:p>
            <a:r>
              <a:rPr lang="en-US" altLang="en-US"/>
              <a:t>Transformations</a:t>
            </a:r>
          </a:p>
        </p:txBody>
      </p:sp>
      <p:sp>
        <p:nvSpPr>
          <p:cNvPr id="50178" name="Content Placeholder 2"/>
          <p:cNvSpPr>
            <a:spLocks noGrp="1"/>
          </p:cNvSpPr>
          <p:nvPr>
            <p:ph idx="1"/>
          </p:nvPr>
        </p:nvSpPr>
        <p:spPr>
          <a:xfrm>
            <a:off x="445698" y="1167441"/>
            <a:ext cx="8229600" cy="5257800"/>
          </a:xfrm>
        </p:spPr>
        <p:txBody>
          <a:bodyPr/>
          <a:lstStyle/>
          <a:p>
            <a:r>
              <a:rPr lang="en-US" altLang="en-US" sz="2800" dirty="0"/>
              <a:t>One way to deal with this is to transform either x or y or both</a:t>
            </a:r>
          </a:p>
          <a:p>
            <a:r>
              <a:rPr lang="en-US" altLang="en-US" sz="2800" dirty="0"/>
              <a:t>A common transformation is the log transformation</a:t>
            </a:r>
          </a:p>
          <a:p>
            <a:r>
              <a:rPr lang="en-US" altLang="en-US" sz="2800" dirty="0"/>
              <a:t>Log transformations bring large values closer to the rest of the data</a:t>
            </a:r>
          </a:p>
          <a:p>
            <a:r>
              <a:rPr lang="en-US" altLang="en-US" sz="2800" dirty="0"/>
              <a:t>There are methods to correct the standard errors for heteroscedasticity other than transformations</a:t>
            </a:r>
          </a:p>
          <a:p>
            <a:pPr>
              <a:buFont typeface="Arial" charset="0"/>
              <a:buNone/>
            </a:pPr>
            <a:endParaRPr lang="en-US" altLang="en-US" dirty="0"/>
          </a:p>
        </p:txBody>
      </p:sp>
      <p:sp>
        <p:nvSpPr>
          <p:cNvPr id="5017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7DA7610E-6F0A-794D-93EF-55BCFA3EC28B}" type="slidenum">
              <a:rPr lang="en-US" altLang="en-US" sz="1200">
                <a:solidFill>
                  <a:srgbClr val="898989"/>
                </a:solidFill>
                <a:latin typeface="Arial" charset="0"/>
              </a:rPr>
              <a:pPr>
                <a:spcBef>
                  <a:spcPct val="0"/>
                </a:spcBef>
                <a:buFontTx/>
                <a:buNone/>
              </a:pPr>
              <a:t>19</a:t>
            </a:fld>
            <a:endParaRPr lang="en-US" altLang="en-US" sz="1200">
              <a:solidFill>
                <a:srgbClr val="898989"/>
              </a:solidFill>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905000"/>
            <a:ext cx="5967156"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76600" y="5105400"/>
            <a:ext cx="2787110" cy="369332"/>
          </a:xfrm>
          <a:prstGeom prst="rect">
            <a:avLst/>
          </a:prstGeom>
          <a:noFill/>
        </p:spPr>
        <p:txBody>
          <a:bodyPr wrap="none" rtlCol="0">
            <a:spAutoFit/>
          </a:bodyPr>
          <a:lstStyle/>
          <a:p>
            <a:r>
              <a:rPr lang="en-US" dirty="0"/>
              <a:t>Correlation is not Causation</a:t>
            </a:r>
          </a:p>
        </p:txBody>
      </p:sp>
    </p:spTree>
    <p:extLst>
      <p:ext uri="{BB962C8B-B14F-4D97-AF65-F5344CB8AC3E}">
        <p14:creationId xmlns:p14="http://schemas.microsoft.com/office/powerpoint/2010/main" val="565508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274638"/>
            <a:ext cx="8229600" cy="792162"/>
          </a:xfrm>
        </p:spPr>
        <p:txBody>
          <a:bodyPr/>
          <a:lstStyle/>
          <a:p>
            <a:r>
              <a:rPr lang="en-US" altLang="en-US"/>
              <a:t>Log transformations</a:t>
            </a:r>
          </a:p>
        </p:txBody>
      </p:sp>
      <p:sp>
        <p:nvSpPr>
          <p:cNvPr id="5325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7515675-E692-D548-AEC6-15333C8592AC}" type="slidenum">
              <a:rPr lang="en-US" altLang="en-US" sz="1200">
                <a:solidFill>
                  <a:srgbClr val="898989"/>
                </a:solidFill>
                <a:latin typeface="Arial" charset="0"/>
              </a:rPr>
              <a:pPr>
                <a:spcBef>
                  <a:spcPct val="0"/>
                </a:spcBef>
                <a:buFontTx/>
                <a:buNone/>
              </a:pPr>
              <a:t>20</a:t>
            </a:fld>
            <a:endParaRPr lang="en-US" altLang="en-US" sz="1200">
              <a:solidFill>
                <a:srgbClr val="898989"/>
              </a:solidFill>
              <a:latin typeface="Arial" charset="0"/>
            </a:endParaRPr>
          </a:p>
        </p:txBody>
      </p:sp>
      <p:graphicFrame>
        <p:nvGraphicFramePr>
          <p:cNvPr id="8" name="Content Placeholder 7"/>
          <p:cNvGraphicFramePr>
            <a:graphicFrameLocks noGrp="1"/>
          </p:cNvGraphicFramePr>
          <p:nvPr>
            <p:ph idx="1"/>
          </p:nvPr>
        </p:nvGraphicFramePr>
        <p:xfrm>
          <a:off x="914400" y="1219200"/>
          <a:ext cx="6705600" cy="3360735"/>
        </p:xfrm>
        <a:graphic>
          <a:graphicData uri="http://schemas.openxmlformats.org/drawingml/2006/table">
            <a:tbl>
              <a:tblPr/>
              <a:tblGrid>
                <a:gridCol w="2235200">
                  <a:extLst>
                    <a:ext uri="{9D8B030D-6E8A-4147-A177-3AD203B41FA5}">
                      <a16:colId xmlns:a16="http://schemas.microsoft.com/office/drawing/2014/main" val="20000"/>
                    </a:ext>
                  </a:extLst>
                </a:gridCol>
                <a:gridCol w="2235200">
                  <a:extLst>
                    <a:ext uri="{9D8B030D-6E8A-4147-A177-3AD203B41FA5}">
                      <a16:colId xmlns:a16="http://schemas.microsoft.com/office/drawing/2014/main" val="20001"/>
                    </a:ext>
                  </a:extLst>
                </a:gridCol>
                <a:gridCol w="2235200">
                  <a:extLst>
                    <a:ext uri="{9D8B030D-6E8A-4147-A177-3AD203B41FA5}">
                      <a16:colId xmlns:a16="http://schemas.microsoft.com/office/drawing/2014/main" val="20002"/>
                    </a:ext>
                  </a:extLst>
                </a:gridCol>
              </a:tblGrid>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Value</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Ln</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Log</a:t>
                      </a:r>
                      <a:r>
                        <a:rPr kumimoji="0" lang="en-US" altLang="en-US" sz="2400" b="0" i="0" u="none" strike="noStrike" cap="none" normalizeH="0" baseline="-25000">
                          <a:ln>
                            <a:noFill/>
                          </a:ln>
                          <a:solidFill>
                            <a:srgbClr val="000000"/>
                          </a:solidFill>
                          <a:effectLst/>
                          <a:latin typeface="Calibri" charset="0"/>
                        </a:rPr>
                        <a:t>10</a:t>
                      </a:r>
                      <a:endParaRPr kumimoji="0" lang="en-US" altLang="en-US" sz="2400" b="0" i="0" u="none" strike="noStrike" cap="none" normalizeH="0" baseline="0">
                        <a:ln>
                          <a:noFill/>
                        </a:ln>
                        <a:solidFill>
                          <a:srgbClr val="000000"/>
                        </a:solidFill>
                        <a:effectLst/>
                        <a:latin typeface="Calibri" charset="0"/>
                      </a:endParaRP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 </a:t>
                      </a:r>
                      <a:endParaRPr kumimoji="0" lang="en-US" altLang="en-US" sz="3200" b="0" i="0" u="none" strike="noStrike" cap="none" normalizeH="0" baseline="0">
                        <a:ln>
                          <a:noFill/>
                        </a:ln>
                        <a:solidFill>
                          <a:srgbClr val="000000"/>
                        </a:solidFill>
                        <a:effectLst/>
                        <a:latin typeface="Calibri" charset="0"/>
                      </a:endParaRP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a:t>
                      </a:r>
                      <a:r>
                        <a:rPr kumimoji="0" lang="en-US" altLang="en-US" sz="1800" b="0" i="0" u="none" strike="noStrike" cap="none" normalizeH="0" baseline="0">
                          <a:ln>
                            <a:noFill/>
                          </a:ln>
                          <a:solidFill>
                            <a:srgbClr val="000000"/>
                          </a:solidFill>
                          <a:effectLst/>
                          <a:latin typeface="Calibri" charset="0"/>
                        </a:rPr>
                        <a:t> </a:t>
                      </a:r>
                      <a:endParaRPr kumimoji="0" lang="en-US" altLang="en-US" sz="2400" b="0" i="0" u="none" strike="noStrike" cap="none" normalizeH="0" baseline="0">
                        <a:ln>
                          <a:noFill/>
                        </a:ln>
                        <a:solidFill>
                          <a:srgbClr val="000000"/>
                        </a:solidFill>
                        <a:effectLst/>
                        <a:latin typeface="Calibri" charset="0"/>
                      </a:endParaRP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charset="0"/>
                        </a:rPr>
                        <a:t>0.001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-6.91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-3.00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0.05</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-3.00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-1.30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0.00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0.00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5</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1.61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0.70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2.30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1.00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50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3.91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1.70</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373415">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103</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Calibri" charset="0"/>
                        </a:rPr>
                        <a:t>4.63</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charset="0"/>
                        </a:rPr>
                        <a:t>2.01</a:t>
                      </a:r>
                    </a:p>
                  </a:txBody>
                  <a:tcPr marL="7620" marR="7620" marT="762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bl>
          </a:graphicData>
        </a:graphic>
      </p:graphicFrame>
      <p:sp>
        <p:nvSpPr>
          <p:cNvPr id="33838" name="TextBox 8"/>
          <p:cNvSpPr txBox="1">
            <a:spLocks noChangeArrowheads="1"/>
          </p:cNvSpPr>
          <p:nvPr/>
        </p:nvSpPr>
        <p:spPr bwMode="auto">
          <a:xfrm>
            <a:off x="304800" y="4922418"/>
            <a:ext cx="8382000" cy="1970088"/>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dirty="0"/>
              <a:t> </a:t>
            </a:r>
            <a:r>
              <a:rPr lang="en-US" sz="2000" dirty="0"/>
              <a:t>Be careful of log(0) or ln(0)</a:t>
            </a:r>
          </a:p>
          <a:p>
            <a:pPr eaLnBrk="1" hangingPunct="1">
              <a:defRPr/>
            </a:pPr>
            <a:r>
              <a:rPr lang="en-US" sz="2000" dirty="0"/>
              <a:t> Be sure you know which log base your computer program is using</a:t>
            </a:r>
          </a:p>
          <a:p>
            <a:pPr lvl="1" eaLnBrk="1" hangingPunct="1">
              <a:buFont typeface="Arial" charset="0"/>
              <a:buChar char="•"/>
              <a:defRPr/>
            </a:pPr>
            <a:r>
              <a:rPr lang="en-US" sz="2000" dirty="0"/>
              <a:t> In Stata log() will give you ln()  </a:t>
            </a:r>
          </a:p>
          <a:p>
            <a:pPr lvl="1" eaLnBrk="1" hangingPunct="1">
              <a:buFont typeface="Arial" charset="0"/>
              <a:buChar char="•"/>
              <a:defRPr/>
            </a:pPr>
            <a:r>
              <a:rPr lang="en-US" sz="2000" dirty="0"/>
              <a:t>If you want log10 use log10()</a:t>
            </a:r>
          </a:p>
          <a:p>
            <a:pPr marL="457200" lvl="1" indent="0" eaLnBrk="1" hangingPunct="1">
              <a:defRPr/>
            </a:pPr>
            <a:endParaRPr lang="en-US" sz="2000" dirty="0"/>
          </a:p>
          <a:p>
            <a:pPr eaLnBrk="1" hangingPunct="1">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idx="1"/>
          </p:nvPr>
        </p:nvSpPr>
        <p:spPr>
          <a:xfrm>
            <a:off x="457200" y="1128712"/>
            <a:ext cx="8229600" cy="5592763"/>
          </a:xfrm>
        </p:spPr>
        <p:txBody>
          <a:bodyPr/>
          <a:lstStyle/>
          <a:p>
            <a:r>
              <a:rPr lang="en-US" altLang="en-US" sz="2800" dirty="0"/>
              <a:t>Transform FEV to ln(FEV)</a:t>
            </a:r>
          </a:p>
          <a:p>
            <a:pPr>
              <a:buFont typeface="Arial" charset="0"/>
              <a:buNone/>
            </a:pPr>
            <a:r>
              <a:rPr lang="en-US" altLang="en-US" sz="1400" dirty="0">
                <a:latin typeface="Courier New" charset="0"/>
                <a:ea typeface="Courier New" charset="0"/>
                <a:cs typeface="Courier New" charset="0"/>
              </a:rPr>
              <a:t>. gen </a:t>
            </a:r>
            <a:r>
              <a:rPr lang="en-US" altLang="en-US" sz="1400" dirty="0" err="1">
                <a:latin typeface="Courier New" charset="0"/>
                <a:ea typeface="Courier New" charset="0"/>
                <a:cs typeface="Courier New" charset="0"/>
              </a:rPr>
              <a:t>fev_ln</a:t>
            </a:r>
            <a:r>
              <a:rPr lang="en-US" altLang="en-US" sz="1400" dirty="0">
                <a:latin typeface="Courier New" charset="0"/>
                <a:ea typeface="Courier New" charset="0"/>
                <a:cs typeface="Courier New" charset="0"/>
              </a:rPr>
              <a:t>=log(</a:t>
            </a:r>
            <a:r>
              <a:rPr lang="en-US" altLang="en-US" sz="1400" dirty="0" err="1">
                <a:latin typeface="Courier New" charset="0"/>
                <a:ea typeface="Courier New" charset="0"/>
                <a:cs typeface="Courier New" charset="0"/>
              </a:rPr>
              <a:t>fev</a:t>
            </a:r>
            <a:r>
              <a:rPr lang="en-US" altLang="en-US" sz="1400" dirty="0">
                <a:latin typeface="Courier New" charset="0"/>
                <a:ea typeface="Courier New" charset="0"/>
                <a:cs typeface="Courier New" charset="0"/>
              </a:rPr>
              <a:t>) </a:t>
            </a:r>
          </a:p>
          <a:p>
            <a:pPr>
              <a:buFont typeface="Arial" charset="0"/>
              <a:buNone/>
            </a:pPr>
            <a:r>
              <a:rPr lang="en-US" altLang="en-US" sz="1400" dirty="0">
                <a:latin typeface="Courier New" charset="0"/>
                <a:ea typeface="Courier New" charset="0"/>
                <a:cs typeface="Courier New" charset="0"/>
              </a:rPr>
              <a:t>. </a:t>
            </a:r>
            <a:r>
              <a:rPr lang="en-US" altLang="en-US" sz="1400" dirty="0" err="1">
                <a:latin typeface="Courier New" charset="0"/>
                <a:ea typeface="Courier New" charset="0"/>
                <a:cs typeface="Courier New" charset="0"/>
              </a:rPr>
              <a:t>summ</a:t>
            </a:r>
            <a:r>
              <a:rPr lang="en-US" altLang="en-US" sz="1400" dirty="0">
                <a:latin typeface="Courier New" charset="0"/>
                <a:ea typeface="Courier New" charset="0"/>
                <a:cs typeface="Courier New" charset="0"/>
              </a:rPr>
              <a:t> </a:t>
            </a:r>
            <a:r>
              <a:rPr lang="en-US" altLang="en-US" sz="1400" dirty="0" err="1">
                <a:latin typeface="Courier New" charset="0"/>
                <a:ea typeface="Courier New" charset="0"/>
                <a:cs typeface="Courier New" charset="0"/>
              </a:rPr>
              <a:t>fev</a:t>
            </a:r>
            <a:r>
              <a:rPr lang="en-US" altLang="en-US" sz="1400" dirty="0">
                <a:latin typeface="Courier New" charset="0"/>
                <a:ea typeface="Courier New" charset="0"/>
                <a:cs typeface="Courier New" charset="0"/>
              </a:rPr>
              <a:t> </a:t>
            </a:r>
            <a:r>
              <a:rPr lang="en-US" altLang="en-US" sz="1400" dirty="0" err="1">
                <a:latin typeface="Courier New" charset="0"/>
                <a:ea typeface="Courier New" charset="0"/>
                <a:cs typeface="Courier New" charset="0"/>
              </a:rPr>
              <a:t>fev_ln</a:t>
            </a:r>
            <a:r>
              <a:rPr lang="en-US" altLang="en-US" sz="1400" dirty="0">
                <a:latin typeface="Courier New" charset="0"/>
                <a:ea typeface="Courier New" charset="0"/>
                <a:cs typeface="Courier New" charset="0"/>
              </a:rPr>
              <a:t> </a:t>
            </a:r>
          </a:p>
          <a:p>
            <a:pPr>
              <a:buFont typeface="Arial" charset="0"/>
              <a:buNone/>
            </a:pPr>
            <a:endParaRPr lang="en-US" altLang="en-US" sz="1400" dirty="0">
              <a:latin typeface="Courier New" charset="0"/>
              <a:ea typeface="Courier New" charset="0"/>
              <a:cs typeface="Courier New" charset="0"/>
            </a:endParaRPr>
          </a:p>
          <a:p>
            <a:pPr>
              <a:buFont typeface="Arial" charset="0"/>
              <a:buNone/>
            </a:pPr>
            <a:r>
              <a:rPr lang="en-US" altLang="en-US" sz="1400" dirty="0">
                <a:latin typeface="Courier New" charset="0"/>
                <a:ea typeface="Courier New" charset="0"/>
                <a:cs typeface="Courier New" charset="0"/>
              </a:rPr>
              <a:t>    Variable |       </a:t>
            </a:r>
            <a:r>
              <a:rPr lang="en-US" altLang="en-US" sz="1400" dirty="0" err="1">
                <a:latin typeface="Courier New" charset="0"/>
                <a:ea typeface="Courier New" charset="0"/>
                <a:cs typeface="Courier New" charset="0"/>
              </a:rPr>
              <a:t>Obs</a:t>
            </a:r>
            <a:r>
              <a:rPr lang="en-US" altLang="en-US" sz="1400" dirty="0">
                <a:latin typeface="Courier New" charset="0"/>
                <a:ea typeface="Courier New" charset="0"/>
                <a:cs typeface="Courier New" charset="0"/>
              </a:rPr>
              <a:t>        Mean    Std. Dev.       Min        Max</a:t>
            </a:r>
          </a:p>
          <a:p>
            <a:pPr>
              <a:buFont typeface="Arial" charset="0"/>
              <a:buNone/>
            </a:pPr>
            <a:r>
              <a:rPr lang="en-US" altLang="en-US" sz="1400" dirty="0">
                <a:latin typeface="Courier New" charset="0"/>
                <a:ea typeface="Courier New" charset="0"/>
                <a:cs typeface="Courier New" charset="0"/>
              </a:rPr>
              <a:t>-------------+--------------------------------------------------------</a:t>
            </a:r>
          </a:p>
          <a:p>
            <a:pPr>
              <a:buFont typeface="Arial" charset="0"/>
              <a:buNone/>
            </a:pPr>
            <a:r>
              <a:rPr lang="en-US" altLang="en-US" sz="1400" dirty="0">
                <a:latin typeface="Courier New" charset="0"/>
                <a:ea typeface="Courier New" charset="0"/>
                <a:cs typeface="Courier New" charset="0"/>
              </a:rPr>
              <a:t>         </a:t>
            </a:r>
            <a:r>
              <a:rPr lang="en-US" altLang="en-US" sz="1400" dirty="0" err="1">
                <a:latin typeface="Courier New" charset="0"/>
                <a:ea typeface="Courier New" charset="0"/>
                <a:cs typeface="Courier New" charset="0"/>
              </a:rPr>
              <a:t>fev</a:t>
            </a:r>
            <a:r>
              <a:rPr lang="en-US" altLang="en-US" sz="1400" dirty="0">
                <a:latin typeface="Courier New" charset="0"/>
                <a:ea typeface="Courier New" charset="0"/>
                <a:cs typeface="Courier New" charset="0"/>
              </a:rPr>
              <a:t> |       654     2.63678    .8670591       .791      5.793</a:t>
            </a:r>
          </a:p>
          <a:p>
            <a:pPr>
              <a:buFont typeface="Arial" charset="0"/>
              <a:buNone/>
            </a:pPr>
            <a:r>
              <a:rPr lang="en-US" altLang="en-US" sz="1400" dirty="0">
                <a:latin typeface="Courier New" charset="0"/>
                <a:ea typeface="Courier New" charset="0"/>
                <a:cs typeface="Courier New" charset="0"/>
              </a:rPr>
              <a:t>      </a:t>
            </a:r>
            <a:r>
              <a:rPr lang="en-US" altLang="en-US" sz="1400" dirty="0" err="1">
                <a:latin typeface="Courier New" charset="0"/>
                <a:ea typeface="Courier New" charset="0"/>
                <a:cs typeface="Courier New" charset="0"/>
              </a:rPr>
              <a:t>fev_ln</a:t>
            </a:r>
            <a:r>
              <a:rPr lang="en-US" altLang="en-US" sz="1400" dirty="0">
                <a:latin typeface="Courier New" charset="0"/>
                <a:ea typeface="Courier New" charset="0"/>
                <a:cs typeface="Courier New" charset="0"/>
              </a:rPr>
              <a:t> |       654     .915437    .3332652  -.2344573    1.75665</a:t>
            </a:r>
            <a:endParaRPr lang="en-US" altLang="en-US" sz="1300" dirty="0">
              <a:latin typeface="Courier New" charset="0"/>
              <a:ea typeface="Courier New" charset="0"/>
              <a:cs typeface="Courier New" charset="0"/>
            </a:endParaRPr>
          </a:p>
          <a:p>
            <a:r>
              <a:rPr lang="en-US" altLang="en-US" sz="2800" dirty="0"/>
              <a:t>Examine the histograms</a:t>
            </a:r>
          </a:p>
          <a:p>
            <a:r>
              <a:rPr lang="en-US" altLang="en-US" sz="2800" dirty="0"/>
              <a:t>Run the regression of ln(FEV) on age and examine the residuals</a:t>
            </a:r>
          </a:p>
          <a:p>
            <a:pPr>
              <a:buFont typeface="Arial" charset="0"/>
              <a:buNone/>
            </a:pPr>
            <a:r>
              <a:rPr lang="en-US" altLang="en-US" sz="2000" dirty="0">
                <a:latin typeface="Courier New" charset="0"/>
                <a:ea typeface="Courier New" charset="0"/>
                <a:cs typeface="Courier New" charset="0"/>
              </a:rPr>
              <a:t>regress </a:t>
            </a:r>
            <a:r>
              <a:rPr lang="en-US" altLang="en-US" sz="2000" dirty="0" err="1">
                <a:latin typeface="Courier New" charset="0"/>
                <a:ea typeface="Courier New" charset="0"/>
                <a:cs typeface="Courier New" charset="0"/>
              </a:rPr>
              <a:t>fev_ln</a:t>
            </a:r>
            <a:r>
              <a:rPr lang="en-US" altLang="en-US" sz="2000" dirty="0">
                <a:latin typeface="Courier New" charset="0"/>
                <a:ea typeface="Courier New" charset="0"/>
                <a:cs typeface="Courier New" charset="0"/>
              </a:rPr>
              <a:t> age</a:t>
            </a:r>
          </a:p>
          <a:p>
            <a:pPr>
              <a:buFont typeface="Arial" charset="0"/>
              <a:buNone/>
            </a:pPr>
            <a:r>
              <a:rPr lang="en-US" altLang="en-US" sz="2000" dirty="0" err="1">
                <a:latin typeface="Courier New" charset="0"/>
                <a:ea typeface="Courier New" charset="0"/>
                <a:cs typeface="Courier New" charset="0"/>
              </a:rPr>
              <a:t>rvfplot</a:t>
            </a:r>
            <a:r>
              <a:rPr lang="en-US" altLang="en-US" sz="2000" dirty="0">
                <a:latin typeface="Courier New" charset="0"/>
                <a:ea typeface="Courier New" charset="0"/>
                <a:cs typeface="Courier New" charset="0"/>
              </a:rPr>
              <a:t>, title(Fitted values versus residuals for regression of </a:t>
            </a:r>
            <a:r>
              <a:rPr lang="en-US" altLang="en-US" sz="2000" dirty="0" err="1">
                <a:latin typeface="Courier New" charset="0"/>
                <a:ea typeface="Courier New" charset="0"/>
                <a:cs typeface="Courier New" charset="0"/>
              </a:rPr>
              <a:t>lnFEV</a:t>
            </a:r>
            <a:r>
              <a:rPr lang="en-US" altLang="en-US" sz="2000" dirty="0">
                <a:latin typeface="Courier New" charset="0"/>
                <a:ea typeface="Courier New" charset="0"/>
                <a:cs typeface="Courier New" charset="0"/>
              </a:rPr>
              <a:t> on age)</a:t>
            </a:r>
          </a:p>
          <a:p>
            <a:pPr>
              <a:buFont typeface="Arial" charset="0"/>
              <a:buNone/>
            </a:pPr>
            <a:endParaRPr lang="en-US" altLang="en-US" dirty="0"/>
          </a:p>
          <a:p>
            <a:pPr>
              <a:buFont typeface="Arial" charset="0"/>
              <a:buNone/>
            </a:pPr>
            <a:endParaRPr lang="en-US" altLang="en-US" dirty="0"/>
          </a:p>
          <a:p>
            <a:pPr>
              <a:buFont typeface="Arial" charset="0"/>
              <a:buNone/>
            </a:pPr>
            <a:endParaRPr lang="en-US" altLang="en-US" dirty="0"/>
          </a:p>
        </p:txBody>
      </p:sp>
      <p:sp>
        <p:nvSpPr>
          <p:cNvPr id="5529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8BAA7024-3404-8C4F-B8D2-790ECA7A50F8}" type="slidenum">
              <a:rPr lang="en-US" altLang="en-US" sz="1200">
                <a:solidFill>
                  <a:srgbClr val="898989"/>
                </a:solidFill>
                <a:latin typeface="Arial" charset="0"/>
              </a:rPr>
              <a:pPr>
                <a:spcBef>
                  <a:spcPct val="0"/>
                </a:spcBef>
                <a:buFontTx/>
                <a:buNone/>
              </a:pPr>
              <a:t>21</a:t>
            </a:fld>
            <a:endParaRPr lang="en-US" altLang="en-US" sz="1200">
              <a:solidFill>
                <a:srgbClr val="898989"/>
              </a:solidFill>
              <a:latin typeface="Arial" charset="0"/>
            </a:endParaRPr>
          </a:p>
        </p:txBody>
      </p:sp>
      <p:sp>
        <p:nvSpPr>
          <p:cNvPr id="4" name="Title 1"/>
          <p:cNvSpPr>
            <a:spLocks noGrp="1"/>
          </p:cNvSpPr>
          <p:nvPr>
            <p:ph type="title"/>
          </p:nvPr>
        </p:nvSpPr>
        <p:spPr>
          <a:xfrm>
            <a:off x="457200" y="15815"/>
            <a:ext cx="8229600" cy="1143000"/>
          </a:xfrm>
        </p:spPr>
        <p:txBody>
          <a:bodyPr/>
          <a:lstStyle/>
          <a:p>
            <a:r>
              <a:rPr lang="en-US" altLang="en-US"/>
              <a:t>Transformations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Regressions: </a:t>
            </a:r>
            <a:r>
              <a:rPr lang="en-US" dirty="0" err="1"/>
              <a:t>fev</a:t>
            </a:r>
            <a:r>
              <a:rPr lang="en-US" dirty="0"/>
              <a:t> &amp; </a:t>
            </a:r>
            <a:r>
              <a:rPr lang="en-US" dirty="0" err="1"/>
              <a:t>fev_ln</a:t>
            </a:r>
            <a:endParaRPr lang="en-US" dirty="0"/>
          </a:p>
        </p:txBody>
      </p:sp>
      <p:pic>
        <p:nvPicPr>
          <p:cNvPr id="5" name="Content Placeholder 4"/>
          <p:cNvPicPr>
            <a:picLocks noGrp="1" noChangeAspect="1"/>
          </p:cNvPicPr>
          <p:nvPr>
            <p:ph idx="1"/>
          </p:nvPr>
        </p:nvPicPr>
        <p:blipFill>
          <a:blip r:embed="rId2"/>
          <a:stretch>
            <a:fillRect/>
          </a:stretch>
        </p:blipFill>
        <p:spPr>
          <a:xfrm>
            <a:off x="2971800" y="1295400"/>
            <a:ext cx="5715000" cy="2596950"/>
          </a:xfrm>
          <a:prstGeom prst="rect">
            <a:avLst/>
          </a:prstGeom>
        </p:spPr>
      </p:pic>
      <p:sp>
        <p:nvSpPr>
          <p:cNvPr id="4" name="Slide Number Placeholder 3"/>
          <p:cNvSpPr>
            <a:spLocks noGrp="1"/>
          </p:cNvSpPr>
          <p:nvPr>
            <p:ph type="sldNum" sz="quarter" idx="12"/>
          </p:nvPr>
        </p:nvSpPr>
        <p:spPr/>
        <p:txBody>
          <a:bodyPr/>
          <a:lstStyle/>
          <a:p>
            <a:pPr>
              <a:defRPr/>
            </a:pPr>
            <a:fld id="{61EC798A-C585-4B45-8FD0-7237CA6F8CF9}" type="slidenum">
              <a:rPr lang="en-US" altLang="en-US" smtClean="0"/>
              <a:pPr>
                <a:defRPr/>
              </a:pPr>
              <a:t>22</a:t>
            </a:fld>
            <a:endParaRPr lang="en-US" altLang="en-US"/>
          </a:p>
        </p:txBody>
      </p:sp>
      <p:pic>
        <p:nvPicPr>
          <p:cNvPr id="6" name="Picture 5"/>
          <p:cNvPicPr>
            <a:picLocks noChangeAspect="1"/>
          </p:cNvPicPr>
          <p:nvPr/>
        </p:nvPicPr>
        <p:blipFill>
          <a:blip r:embed="rId3"/>
          <a:stretch>
            <a:fillRect/>
          </a:stretch>
        </p:blipFill>
        <p:spPr>
          <a:xfrm>
            <a:off x="228600" y="3892349"/>
            <a:ext cx="6019800" cy="2564489"/>
          </a:xfrm>
          <a:prstGeom prst="rect">
            <a:avLst/>
          </a:prstGeom>
        </p:spPr>
      </p:pic>
    </p:spTree>
    <p:extLst>
      <p:ext uri="{BB962C8B-B14F-4D97-AF65-F5344CB8AC3E}">
        <p14:creationId xmlns:p14="http://schemas.microsoft.com/office/powerpoint/2010/main" val="2104403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381000" y="228600"/>
            <a:ext cx="8077200" cy="5874327"/>
          </a:xfrm>
          <a:prstGeom prst="rect">
            <a:avLst/>
          </a:prstGeom>
        </p:spPr>
      </p:pic>
      <p:sp>
        <p:nvSpPr>
          <p:cNvPr id="4" name="Slide Number Placeholder 3"/>
          <p:cNvSpPr>
            <a:spLocks noGrp="1"/>
          </p:cNvSpPr>
          <p:nvPr>
            <p:ph type="sldNum" sz="quarter" idx="12"/>
          </p:nvPr>
        </p:nvSpPr>
        <p:spPr/>
        <p:txBody>
          <a:bodyPr/>
          <a:lstStyle/>
          <a:p>
            <a:pPr>
              <a:defRPr/>
            </a:pPr>
            <a:fld id="{61EC798A-C585-4B45-8FD0-7237CA6F8CF9}" type="slidenum">
              <a:rPr lang="en-US" altLang="en-US" smtClean="0"/>
              <a:pPr>
                <a:defRPr/>
              </a:pPr>
              <a:t>23</a:t>
            </a:fld>
            <a:endParaRPr lang="en-US" altLang="en-US"/>
          </a:p>
        </p:txBody>
      </p:sp>
    </p:spTree>
    <p:extLst>
      <p:ext uri="{BB962C8B-B14F-4D97-AF65-F5344CB8AC3E}">
        <p14:creationId xmlns:p14="http://schemas.microsoft.com/office/powerpoint/2010/main" val="601210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1EC798A-C585-4B45-8FD0-7237CA6F8CF9}" type="slidenum">
              <a:rPr lang="en-US" altLang="en-US" smtClean="0"/>
              <a:pPr>
                <a:defRPr/>
              </a:pPr>
              <a:t>24</a:t>
            </a:fld>
            <a:endParaRPr lang="en-US" altLang="en-US"/>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5" y="3417558"/>
            <a:ext cx="4514805" cy="33039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a:blip r:embed="rId3"/>
          <a:stretch>
            <a:fillRect/>
          </a:stretch>
        </p:blipFill>
        <p:spPr>
          <a:xfrm>
            <a:off x="3643223" y="76200"/>
            <a:ext cx="5029200" cy="3657600"/>
          </a:xfrm>
          <a:prstGeom prst="rect">
            <a:avLst/>
          </a:prstGeom>
        </p:spPr>
      </p:pic>
    </p:spTree>
    <p:extLst>
      <p:ext uri="{BB962C8B-B14F-4D97-AF65-F5344CB8AC3E}">
        <p14:creationId xmlns:p14="http://schemas.microsoft.com/office/powerpoint/2010/main" val="642600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152400"/>
            <a:ext cx="8229600" cy="1143000"/>
          </a:xfrm>
        </p:spPr>
        <p:txBody>
          <a:bodyPr/>
          <a:lstStyle/>
          <a:p>
            <a:r>
              <a:rPr lang="en-US" altLang="en-US" sz="4000" dirty="0"/>
              <a:t>Interpretation of regression coefficients for transformed y value</a:t>
            </a:r>
          </a:p>
        </p:txBody>
      </p:sp>
      <p:sp>
        <p:nvSpPr>
          <p:cNvPr id="3" name="Content Placeholder 2"/>
          <p:cNvSpPr>
            <a:spLocks noGrp="1" noRot="1" noChangeAspect="1" noMove="1" noResize="1" noEditPoints="1" noAdjustHandles="1" noChangeArrowheads="1" noChangeShapeType="1" noTextEdit="1"/>
          </p:cNvSpPr>
          <p:nvPr>
            <p:ph idx="1"/>
          </p:nvPr>
        </p:nvSpPr>
        <p:spPr>
          <a:xfrm>
            <a:off x="304800" y="1600200"/>
            <a:ext cx="8534400" cy="4876800"/>
          </a:xfrm>
          <a:blipFill rotWithShape="1">
            <a:blip r:embed="rId2"/>
            <a:stretch>
              <a:fillRect l="-1571" t="-1625" r="-1071"/>
            </a:stretch>
          </a:blipFill>
        </p:spPr>
        <p:txBody>
          <a:bodyPr/>
          <a:lstStyle/>
          <a:p>
            <a:pPr>
              <a:defRPr/>
            </a:pPr>
            <a:r>
              <a:rPr lang="en-US" dirty="0">
                <a:noFill/>
              </a:rPr>
              <a:t> </a:t>
            </a:r>
          </a:p>
        </p:txBody>
      </p:sp>
      <p:sp>
        <p:nvSpPr>
          <p:cNvPr id="5837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FF63985-5546-0D45-BF79-D2924DF1F5F7}" type="slidenum">
              <a:rPr lang="en-US" altLang="en-US" sz="1200">
                <a:solidFill>
                  <a:srgbClr val="898989"/>
                </a:solidFill>
                <a:latin typeface="Arial" charset="0"/>
              </a:rPr>
              <a:pPr>
                <a:spcBef>
                  <a:spcPct val="0"/>
                </a:spcBef>
                <a:buFontTx/>
                <a:buNone/>
              </a:pPr>
              <a:t>25</a:t>
            </a:fld>
            <a:endParaRPr lang="en-US" altLang="en-US" sz="1200">
              <a:solidFill>
                <a:srgbClr val="898989"/>
              </a:solidFill>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76200"/>
            <a:ext cx="8229600" cy="1143000"/>
          </a:xfrm>
        </p:spPr>
        <p:txBody>
          <a:bodyPr/>
          <a:lstStyle/>
          <a:p>
            <a:r>
              <a:rPr lang="en-US" altLang="en-US" sz="4000" dirty="0"/>
              <a:t>For example…</a:t>
            </a:r>
          </a:p>
        </p:txBody>
      </p:sp>
      <p:sp>
        <p:nvSpPr>
          <p:cNvPr id="3" name="Content Placeholder 2"/>
          <p:cNvSpPr>
            <a:spLocks noGrp="1"/>
          </p:cNvSpPr>
          <p:nvPr>
            <p:ph idx="1"/>
          </p:nvPr>
        </p:nvSpPr>
        <p:spPr>
          <a:xfrm>
            <a:off x="457200" y="1219200"/>
            <a:ext cx="8305800" cy="4938712"/>
          </a:xfrm>
        </p:spPr>
        <p:txBody>
          <a:bodyPr/>
          <a:lstStyle/>
          <a:p>
            <a:pPr>
              <a:defRPr/>
            </a:pPr>
            <a:r>
              <a:rPr lang="en-US" dirty="0"/>
              <a:t>Ln(FEV) = 0.051 + 0.087 age</a:t>
            </a:r>
          </a:p>
          <a:p>
            <a:pPr marL="0" indent="0">
              <a:buFont typeface="Arial" charset="0"/>
              <a:buNone/>
              <a:defRPr/>
            </a:pPr>
            <a:r>
              <a:rPr lang="en-US" dirty="0"/>
              <a:t> </a:t>
            </a:r>
          </a:p>
          <a:p>
            <a:pPr>
              <a:defRPr/>
            </a:pPr>
            <a:r>
              <a:rPr lang="en-US" dirty="0"/>
              <a:t>Ln(FEV</a:t>
            </a:r>
            <a:r>
              <a:rPr lang="en-US" baseline="-25000" dirty="0"/>
              <a:t>age21</a:t>
            </a:r>
            <a:r>
              <a:rPr lang="en-US" dirty="0"/>
              <a:t>) = 0.051 + 0.087*21</a:t>
            </a:r>
          </a:p>
          <a:p>
            <a:pPr>
              <a:defRPr/>
            </a:pPr>
            <a:r>
              <a:rPr lang="en-US" dirty="0"/>
              <a:t>Ln(FEV</a:t>
            </a:r>
            <a:r>
              <a:rPr lang="en-US" baseline="-25000" dirty="0"/>
              <a:t>age20</a:t>
            </a:r>
            <a:r>
              <a:rPr lang="en-US" dirty="0"/>
              <a:t>) = 0.051 + 0.087*20</a:t>
            </a:r>
          </a:p>
          <a:p>
            <a:pPr>
              <a:defRPr/>
            </a:pPr>
            <a:r>
              <a:rPr lang="en-US" dirty="0"/>
              <a:t>Ln(FEV</a:t>
            </a:r>
            <a:r>
              <a:rPr lang="en-US" baseline="-25000" dirty="0"/>
              <a:t>age21</a:t>
            </a:r>
            <a:r>
              <a:rPr lang="en-US" dirty="0"/>
              <a:t>)-</a:t>
            </a:r>
            <a:r>
              <a:rPr lang="en-US" dirty="0" err="1"/>
              <a:t>ln</a:t>
            </a:r>
            <a:r>
              <a:rPr lang="en-US" dirty="0"/>
              <a:t>(FEV</a:t>
            </a:r>
            <a:r>
              <a:rPr lang="en-US" baseline="-25000" dirty="0"/>
              <a:t>age20</a:t>
            </a:r>
            <a:r>
              <a:rPr lang="en-US" dirty="0"/>
              <a:t>) = 0.087</a:t>
            </a:r>
          </a:p>
          <a:p>
            <a:pPr marL="0" indent="0">
              <a:buFont typeface="Arial" charset="0"/>
              <a:buNone/>
              <a:defRPr/>
            </a:pPr>
            <a:r>
              <a:rPr lang="en-US" dirty="0"/>
              <a:t>	Remember </a:t>
            </a:r>
            <a:r>
              <a:rPr lang="en-US" dirty="0" err="1"/>
              <a:t>ln</a:t>
            </a:r>
            <a:r>
              <a:rPr lang="en-US" dirty="0"/>
              <a:t>(a)-</a:t>
            </a:r>
            <a:r>
              <a:rPr lang="en-US" dirty="0" err="1"/>
              <a:t>ln</a:t>
            </a:r>
            <a:r>
              <a:rPr lang="en-US" dirty="0"/>
              <a:t>(b) = </a:t>
            </a:r>
            <a:r>
              <a:rPr lang="en-US" dirty="0" err="1"/>
              <a:t>ln</a:t>
            </a:r>
            <a:r>
              <a:rPr lang="en-US" dirty="0"/>
              <a:t>(a/b)</a:t>
            </a:r>
          </a:p>
          <a:p>
            <a:pPr>
              <a:defRPr/>
            </a:pPr>
            <a:r>
              <a:rPr lang="en-US" dirty="0"/>
              <a:t>Ln(FEV</a:t>
            </a:r>
            <a:r>
              <a:rPr lang="en-US" baseline="-25000" dirty="0"/>
              <a:t>age21 </a:t>
            </a:r>
            <a:r>
              <a:rPr lang="en-US" dirty="0"/>
              <a:t>/FEV</a:t>
            </a:r>
            <a:r>
              <a:rPr lang="en-US" baseline="-25000" dirty="0"/>
              <a:t>age20</a:t>
            </a:r>
            <a:r>
              <a:rPr lang="en-US" dirty="0"/>
              <a:t>)= 0.087</a:t>
            </a:r>
          </a:p>
          <a:p>
            <a:pPr>
              <a:defRPr/>
            </a:pPr>
            <a:r>
              <a:rPr lang="en-US" dirty="0"/>
              <a:t>FEV</a:t>
            </a:r>
            <a:r>
              <a:rPr lang="en-US" baseline="-25000" dirty="0"/>
              <a:t>age21</a:t>
            </a:r>
            <a:r>
              <a:rPr lang="en-US" dirty="0"/>
              <a:t>/FEV</a:t>
            </a:r>
            <a:r>
              <a:rPr lang="en-US" baseline="-25000" dirty="0"/>
              <a:t>age20 </a:t>
            </a:r>
            <a:r>
              <a:rPr lang="en-US" dirty="0"/>
              <a:t>= e</a:t>
            </a:r>
            <a:r>
              <a:rPr lang="en-US" baseline="30000" dirty="0"/>
              <a:t>0.087</a:t>
            </a:r>
            <a:r>
              <a:rPr lang="en-US" dirty="0"/>
              <a:t> = 1.09</a:t>
            </a:r>
          </a:p>
          <a:p>
            <a:pPr>
              <a:defRPr/>
            </a:pPr>
            <a:endParaRPr lang="en-US" dirty="0"/>
          </a:p>
        </p:txBody>
      </p:sp>
      <p:sp>
        <p:nvSpPr>
          <p:cNvPr id="5939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FB15729-F000-8242-8A2B-65D8199FA49A}" type="slidenum">
              <a:rPr lang="en-US" altLang="en-US" sz="1200">
                <a:solidFill>
                  <a:srgbClr val="898989"/>
                </a:solidFill>
                <a:latin typeface="Arial" charset="0"/>
              </a:rPr>
              <a:pPr>
                <a:spcBef>
                  <a:spcPct val="0"/>
                </a:spcBef>
                <a:buFontTx/>
                <a:buNone/>
              </a:pPr>
              <a:t>26</a:t>
            </a:fld>
            <a:endParaRPr lang="en-US" altLang="en-US" sz="1200">
              <a:solidFill>
                <a:srgbClr val="898989"/>
              </a:solidFill>
              <a:latin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76200" y="274638"/>
            <a:ext cx="8915400" cy="1143000"/>
          </a:xfrm>
        </p:spPr>
        <p:txBody>
          <a:bodyPr/>
          <a:lstStyle/>
          <a:p>
            <a:r>
              <a:rPr lang="en-US" altLang="en-US" sz="4000" dirty="0"/>
              <a:t>Now using height as the independent variable</a:t>
            </a:r>
          </a:p>
        </p:txBody>
      </p:sp>
      <p:sp>
        <p:nvSpPr>
          <p:cNvPr id="38915" name="Content Placeholder 2"/>
          <p:cNvSpPr>
            <a:spLocks noGrp="1"/>
          </p:cNvSpPr>
          <p:nvPr>
            <p:ph idx="1"/>
          </p:nvPr>
        </p:nvSpPr>
        <p:spPr>
          <a:xfrm>
            <a:off x="457200" y="1796340"/>
            <a:ext cx="8229600" cy="4525963"/>
          </a:xfrm>
        </p:spPr>
        <p:txBody>
          <a:bodyPr/>
          <a:lstStyle/>
          <a:p>
            <a:pPr marL="514350" indent="-514350">
              <a:buFont typeface="+mj-lt"/>
              <a:buAutoNum type="arabicPeriod"/>
              <a:defRPr/>
            </a:pPr>
            <a:r>
              <a:rPr lang="en-US" dirty="0"/>
              <a:t>Make a scatter plot of FEV by height and </a:t>
            </a:r>
            <a:r>
              <a:rPr lang="en-US" dirty="0" err="1"/>
              <a:t>FEV_ln</a:t>
            </a:r>
            <a:r>
              <a:rPr lang="en-US" dirty="0"/>
              <a:t> by height</a:t>
            </a:r>
          </a:p>
          <a:p>
            <a:pPr marL="514350" indent="-514350">
              <a:buFont typeface="+mj-lt"/>
              <a:buAutoNum type="arabicPeriod"/>
              <a:defRPr/>
            </a:pPr>
            <a:r>
              <a:rPr lang="en-US" dirty="0"/>
              <a:t>Run a regression of FEV on height and </a:t>
            </a:r>
            <a:r>
              <a:rPr lang="en-US" dirty="0" err="1"/>
              <a:t>FEV_ln</a:t>
            </a:r>
            <a:r>
              <a:rPr lang="en-US" dirty="0"/>
              <a:t> on height</a:t>
            </a:r>
          </a:p>
          <a:p>
            <a:pPr marL="514350" indent="-514350">
              <a:buFont typeface="+mj-lt"/>
              <a:buAutoNum type="arabicPeriod"/>
              <a:defRPr/>
            </a:pPr>
            <a:r>
              <a:rPr lang="en-US" dirty="0"/>
              <a:t>What does this tell you?</a:t>
            </a:r>
          </a:p>
          <a:p>
            <a:pPr>
              <a:buFont typeface="Arial" charset="0"/>
              <a:buNone/>
              <a:defRPr/>
            </a:pPr>
            <a:endParaRPr lang="en-US" dirty="0"/>
          </a:p>
        </p:txBody>
      </p:sp>
      <p:sp>
        <p:nvSpPr>
          <p:cNvPr id="6041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E522E4DE-A7CE-0740-9CF1-9B74B35CF53B}" type="slidenum">
              <a:rPr lang="en-US" altLang="en-US" sz="1200">
                <a:solidFill>
                  <a:srgbClr val="898989"/>
                </a:solidFill>
                <a:latin typeface="Arial" charset="0"/>
              </a:rPr>
              <a:pPr>
                <a:spcBef>
                  <a:spcPct val="0"/>
                </a:spcBef>
                <a:buFontTx/>
                <a:buNone/>
              </a:pPr>
              <a:t>27</a:t>
            </a:fld>
            <a:endParaRPr lang="en-US" altLang="en-US" sz="1200">
              <a:solidFill>
                <a:srgbClr val="898989"/>
              </a:solidFill>
              <a:latin typeface="Arial"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76200"/>
            <a:ext cx="3733800" cy="2715491"/>
          </a:xfrm>
          <a:prstGeom prst="rect">
            <a:avLst/>
          </a:prstGeom>
        </p:spPr>
      </p:pic>
      <p:sp>
        <p:nvSpPr>
          <p:cNvPr id="6246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4AFCB90-BECA-7F42-825F-1BD7D55B55A4}" type="slidenum">
              <a:rPr lang="en-US" altLang="en-US" sz="1200">
                <a:solidFill>
                  <a:srgbClr val="898989"/>
                </a:solidFill>
                <a:latin typeface="Arial" charset="0"/>
              </a:rPr>
              <a:pPr>
                <a:spcBef>
                  <a:spcPct val="0"/>
                </a:spcBef>
                <a:buFontTx/>
                <a:buNone/>
              </a:pPr>
              <a:t>28</a:t>
            </a:fld>
            <a:endParaRPr lang="en-US" altLang="en-US" sz="1200">
              <a:solidFill>
                <a:srgbClr val="898989"/>
              </a:solidFill>
              <a:latin typeface="Arial" charset="0"/>
            </a:endParaRPr>
          </a:p>
        </p:txBody>
      </p:sp>
      <p:pic>
        <p:nvPicPr>
          <p:cNvPr id="3" name="Picture 2"/>
          <p:cNvPicPr>
            <a:picLocks noChangeAspect="1"/>
          </p:cNvPicPr>
          <p:nvPr/>
        </p:nvPicPr>
        <p:blipFill>
          <a:blip r:embed="rId3"/>
          <a:stretch>
            <a:fillRect/>
          </a:stretch>
        </p:blipFill>
        <p:spPr>
          <a:xfrm>
            <a:off x="3131755" y="914400"/>
            <a:ext cx="5826410" cy="2813050"/>
          </a:xfrm>
          <a:prstGeom prst="rect">
            <a:avLst/>
          </a:prstGeom>
        </p:spPr>
      </p:pic>
      <p:pic>
        <p:nvPicPr>
          <p:cNvPr id="5" name="Picture 4"/>
          <p:cNvPicPr>
            <a:picLocks noChangeAspect="1"/>
          </p:cNvPicPr>
          <p:nvPr/>
        </p:nvPicPr>
        <p:blipFill>
          <a:blip r:embed="rId4"/>
          <a:stretch>
            <a:fillRect/>
          </a:stretch>
        </p:blipFill>
        <p:spPr>
          <a:xfrm>
            <a:off x="0" y="3567112"/>
            <a:ext cx="4086225" cy="2971800"/>
          </a:xfrm>
          <a:prstGeom prst="rect">
            <a:avLst/>
          </a:prstGeom>
        </p:spPr>
      </p:pic>
      <p:pic>
        <p:nvPicPr>
          <p:cNvPr id="6" name="Picture 5"/>
          <p:cNvPicPr>
            <a:picLocks noChangeAspect="1"/>
          </p:cNvPicPr>
          <p:nvPr/>
        </p:nvPicPr>
        <p:blipFill>
          <a:blip r:embed="rId5"/>
          <a:stretch>
            <a:fillRect/>
          </a:stretch>
        </p:blipFill>
        <p:spPr>
          <a:xfrm>
            <a:off x="3605994" y="4310928"/>
            <a:ext cx="5321367" cy="22669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76200"/>
            <a:ext cx="8229600" cy="1143000"/>
          </a:xfrm>
        </p:spPr>
        <p:txBody>
          <a:bodyPr/>
          <a:lstStyle/>
          <a:p>
            <a:r>
              <a:rPr lang="en-US" altLang="en-US" sz="4000" dirty="0"/>
              <a:t>Categorical independent variables</a:t>
            </a:r>
          </a:p>
        </p:txBody>
      </p:sp>
      <p:sp>
        <p:nvSpPr>
          <p:cNvPr id="66562" name="Content Placeholder 2"/>
          <p:cNvSpPr>
            <a:spLocks noGrp="1"/>
          </p:cNvSpPr>
          <p:nvPr>
            <p:ph idx="1"/>
          </p:nvPr>
        </p:nvSpPr>
        <p:spPr>
          <a:xfrm>
            <a:off x="471791" y="1235075"/>
            <a:ext cx="8229600" cy="5105400"/>
          </a:xfrm>
        </p:spPr>
        <p:txBody>
          <a:bodyPr/>
          <a:lstStyle/>
          <a:p>
            <a:r>
              <a:rPr lang="en-US" altLang="en-US" dirty="0"/>
              <a:t>We previously noted that the independent variable (the X variable) does not need to be normally distributed</a:t>
            </a:r>
          </a:p>
          <a:p>
            <a:r>
              <a:rPr lang="en-US" altLang="en-US" dirty="0"/>
              <a:t>In fact, this variable can be categorical</a:t>
            </a:r>
          </a:p>
        </p:txBody>
      </p:sp>
      <p:sp>
        <p:nvSpPr>
          <p:cNvPr id="6656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103E4C1-11D3-5F45-BDD0-81DC6F1005F6}" type="slidenum">
              <a:rPr lang="en-US" altLang="en-US" sz="1200">
                <a:solidFill>
                  <a:srgbClr val="898989"/>
                </a:solidFill>
                <a:latin typeface="Arial" charset="0"/>
              </a:rPr>
              <a:pPr>
                <a:spcBef>
                  <a:spcPct val="0"/>
                </a:spcBef>
                <a:buFontTx/>
                <a:buNone/>
              </a:pPr>
              <a:t>29</a:t>
            </a:fld>
            <a:endParaRPr lang="en-US" altLang="en-US" sz="1200">
              <a:solidFill>
                <a:srgbClr val="898989"/>
              </a:solidFill>
              <a:latin typeface="Arial"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3825"/>
            <a:ext cx="5486400" cy="661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641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tLang="en-US"/>
              <a:t>Categorical independent variables</a:t>
            </a:r>
          </a:p>
        </p:txBody>
      </p:sp>
      <p:sp>
        <p:nvSpPr>
          <p:cNvPr id="3" name="Content Placeholder 2"/>
          <p:cNvSpPr>
            <a:spLocks noGrp="1"/>
          </p:cNvSpPr>
          <p:nvPr>
            <p:ph idx="1"/>
          </p:nvPr>
        </p:nvSpPr>
        <p:spPr>
          <a:xfrm>
            <a:off x="457200" y="1371600"/>
            <a:ext cx="8229600" cy="5105400"/>
          </a:xfrm>
        </p:spPr>
        <p:txBody>
          <a:bodyPr>
            <a:normAutofit lnSpcReduction="10000"/>
          </a:bodyPr>
          <a:lstStyle/>
          <a:p>
            <a:pPr>
              <a:defRPr/>
            </a:pPr>
            <a:r>
              <a:rPr lang="en-US" dirty="0"/>
              <a:t>Coding: Dichotomous variables in regression models </a:t>
            </a:r>
          </a:p>
          <a:p>
            <a:pPr lvl="1">
              <a:buFont typeface="Arial" charset="0"/>
              <a:buNone/>
              <a:defRPr/>
            </a:pPr>
            <a:r>
              <a:rPr lang="en-US" dirty="0"/>
              <a:t>	1 to represent the level of interest </a:t>
            </a:r>
          </a:p>
          <a:p>
            <a:pPr lvl="1">
              <a:buFont typeface="Arial" charset="0"/>
              <a:buNone/>
              <a:defRPr/>
            </a:pPr>
            <a:r>
              <a:rPr lang="en-US" dirty="0"/>
              <a:t>	0 to represent the comparison or reference group.</a:t>
            </a:r>
          </a:p>
          <a:p>
            <a:pPr lvl="1">
              <a:buFont typeface="Arial" charset="0"/>
              <a:buNone/>
              <a:defRPr/>
            </a:pPr>
            <a:r>
              <a:rPr lang="en-US" dirty="0"/>
              <a:t>These 0-1 variables are called indicator or dummy variables.</a:t>
            </a:r>
          </a:p>
          <a:p>
            <a:pPr>
              <a:defRPr/>
            </a:pPr>
            <a:r>
              <a:rPr lang="en-US" dirty="0"/>
              <a:t>The regression model is the same</a:t>
            </a:r>
          </a:p>
          <a:p>
            <a:pPr>
              <a:defRPr/>
            </a:pPr>
            <a:r>
              <a:rPr lang="en-US" dirty="0"/>
              <a:t>The interpretation is slightly different </a:t>
            </a:r>
          </a:p>
          <a:p>
            <a:pPr lvl="1">
              <a:defRPr/>
            </a:pPr>
            <a:r>
              <a:rPr lang="en-US" dirty="0">
                <a:sym typeface="Symbol"/>
              </a:rPr>
              <a:t></a:t>
            </a:r>
            <a:r>
              <a:rPr lang="en-US" dirty="0"/>
              <a:t>̂ is the change in y that corresponds to being in the group of interest vs. the reference category </a:t>
            </a:r>
          </a:p>
        </p:txBody>
      </p:sp>
      <p:sp>
        <p:nvSpPr>
          <p:cNvPr id="6758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2ABB3B52-C5FD-8247-ACC1-22EE3CA1747D}" type="slidenum">
              <a:rPr lang="en-US" altLang="en-US" sz="1200">
                <a:solidFill>
                  <a:srgbClr val="898989"/>
                </a:solidFill>
                <a:latin typeface="Arial" charset="0"/>
              </a:rPr>
              <a:pPr>
                <a:spcBef>
                  <a:spcPct val="0"/>
                </a:spcBef>
                <a:buFontTx/>
                <a:buNone/>
              </a:pPr>
              <a:t>30</a:t>
            </a:fld>
            <a:endParaRPr lang="en-US" altLang="en-US" sz="1200">
              <a:solidFill>
                <a:srgbClr val="898989"/>
              </a:solidFill>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65306" y="76200"/>
            <a:ext cx="8229600" cy="1143000"/>
          </a:xfrm>
        </p:spPr>
        <p:txBody>
          <a:bodyPr/>
          <a:lstStyle/>
          <a:p>
            <a:r>
              <a:rPr lang="en-US" altLang="en-US" sz="4000" dirty="0"/>
              <a:t>Categorical independent variables</a:t>
            </a:r>
          </a:p>
        </p:txBody>
      </p:sp>
      <p:sp>
        <p:nvSpPr>
          <p:cNvPr id="50179" name="Content Placeholder 2"/>
          <p:cNvSpPr>
            <a:spLocks noGrp="1" noRot="1" noChangeAspect="1" noMove="1" noResize="1" noEditPoints="1" noAdjustHandles="1" noChangeArrowheads="1" noChangeShapeType="1" noTextEdit="1"/>
          </p:cNvSpPr>
          <p:nvPr>
            <p:ph idx="1"/>
          </p:nvPr>
        </p:nvSpPr>
        <p:spPr>
          <a:xfrm>
            <a:off x="457200" y="1371600"/>
            <a:ext cx="8229600" cy="5105400"/>
          </a:xfrm>
          <a:blipFill rotWithShape="1">
            <a:blip r:embed="rId2"/>
            <a:stretch>
              <a:fillRect l="-1630" t="-1551" r="-963" b="-4535"/>
            </a:stretch>
          </a:blipFill>
        </p:spPr>
        <p:txBody>
          <a:bodyPr/>
          <a:lstStyle/>
          <a:p>
            <a:pPr>
              <a:defRPr/>
            </a:pPr>
            <a:r>
              <a:rPr lang="en-US">
                <a:noFill/>
              </a:rPr>
              <a:t> </a:t>
            </a:r>
          </a:p>
        </p:txBody>
      </p:sp>
      <p:sp>
        <p:nvSpPr>
          <p:cNvPr id="6861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8C0F0215-D7F2-DC46-9EA5-9446917DF0C6}" type="slidenum">
              <a:rPr lang="en-US" altLang="en-US" sz="1200">
                <a:solidFill>
                  <a:srgbClr val="898989"/>
                </a:solidFill>
                <a:latin typeface="Arial" charset="0"/>
              </a:rPr>
              <a:pPr>
                <a:spcBef>
                  <a:spcPct val="0"/>
                </a:spcBef>
                <a:buFontTx/>
                <a:buNone/>
              </a:pPr>
              <a:t>31</a:t>
            </a:fld>
            <a:endParaRPr lang="en-US" altLang="en-US" sz="1200">
              <a:solidFill>
                <a:srgbClr val="898989"/>
              </a:solidFill>
              <a:latin typeface="Arial"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198A74EE-DF37-974E-8F4B-AF9ED04E7AB4}" type="slidenum">
              <a:rPr lang="en-US" altLang="en-US" sz="1200">
                <a:solidFill>
                  <a:srgbClr val="898989"/>
                </a:solidFill>
                <a:latin typeface="Arial" charset="0"/>
              </a:rPr>
              <a:pPr>
                <a:spcBef>
                  <a:spcPct val="0"/>
                </a:spcBef>
                <a:buFontTx/>
                <a:buNone/>
              </a:pPr>
              <a:t>32</a:t>
            </a:fld>
            <a:endParaRPr lang="en-US" altLang="en-US" sz="1200">
              <a:solidFill>
                <a:srgbClr val="898989"/>
              </a:solidFill>
              <a:latin typeface="Arial" charset="0"/>
            </a:endParaRPr>
          </a:p>
        </p:txBody>
      </p:sp>
      <p:pic>
        <p:nvPicPr>
          <p:cNvPr id="2" name="Picture 1"/>
          <p:cNvPicPr>
            <a:picLocks noChangeAspect="1"/>
          </p:cNvPicPr>
          <p:nvPr/>
        </p:nvPicPr>
        <p:blipFill>
          <a:blip r:embed="rId2"/>
          <a:stretch>
            <a:fillRect/>
          </a:stretch>
        </p:blipFill>
        <p:spPr>
          <a:xfrm>
            <a:off x="175909" y="152400"/>
            <a:ext cx="8496300" cy="4102100"/>
          </a:xfrm>
          <a:prstGeom prst="rect">
            <a:avLst/>
          </a:prstGeom>
        </p:spPr>
      </p:pic>
      <p:sp>
        <p:nvSpPr>
          <p:cNvPr id="3" name="Rectangle 2"/>
          <p:cNvSpPr/>
          <p:nvPr/>
        </p:nvSpPr>
        <p:spPr>
          <a:xfrm>
            <a:off x="380999" y="4419601"/>
            <a:ext cx="8291209" cy="1477328"/>
          </a:xfrm>
          <a:prstGeom prst="rect">
            <a:avLst/>
          </a:prstGeom>
        </p:spPr>
        <p:txBody>
          <a:bodyPr wrap="square">
            <a:spAutoFit/>
          </a:bodyPr>
          <a:lstStyle/>
          <a:p>
            <a:pPr marL="514350" indent="-514350">
              <a:buFont typeface="+mj-lt"/>
              <a:buAutoNum type="arabicPeriod"/>
              <a:defRPr/>
            </a:pPr>
            <a:r>
              <a:rPr lang="en-US" dirty="0"/>
              <a:t>What is the estimate for beta?  How is it interpreted?</a:t>
            </a:r>
          </a:p>
          <a:p>
            <a:pPr marL="514350" indent="-514350">
              <a:buFont typeface="+mj-lt"/>
              <a:buAutoNum type="arabicPeriod"/>
              <a:defRPr/>
            </a:pPr>
            <a:r>
              <a:rPr lang="en-US" dirty="0"/>
              <a:t>What is the estimate for alpha?  How is it interpreted?</a:t>
            </a:r>
          </a:p>
          <a:p>
            <a:pPr marL="514350" indent="-514350">
              <a:buFont typeface="+mj-lt"/>
              <a:buAutoNum type="arabicPeriod"/>
              <a:defRPr/>
            </a:pPr>
            <a:r>
              <a:rPr lang="en-US" dirty="0"/>
              <a:t>What hypothesis is tested where it says P&gt;|t|?</a:t>
            </a:r>
          </a:p>
          <a:p>
            <a:pPr marL="514350" indent="-514350">
              <a:buFont typeface="+mj-lt"/>
              <a:buAutoNum type="arabicPeriod"/>
              <a:defRPr/>
            </a:pPr>
            <a:r>
              <a:rPr lang="en-US" dirty="0"/>
              <a:t>How much of the variance in FEV is explained by sex? </a:t>
            </a:r>
          </a:p>
          <a:p>
            <a:pPr marL="514350" indent="-514350">
              <a:buFont typeface="+mj-lt"/>
              <a:buAutoNum type="arabicPeriod"/>
              <a:defRPr/>
            </a:pPr>
            <a:r>
              <a:rPr lang="en-US" dirty="0"/>
              <a:t>What does the </a:t>
            </a:r>
            <a:r>
              <a:rPr lang="en-US" dirty="0" err="1"/>
              <a:t>rvfplot</a:t>
            </a:r>
            <a:r>
              <a:rPr lang="en-US" dirty="0"/>
              <a:t> look like?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73B4651-294C-B742-8635-2F309F0075BB}" type="slidenum">
              <a:rPr lang="en-US" altLang="en-US" smtClean="0"/>
              <a:pPr>
                <a:defRPr/>
              </a:pPr>
              <a:t>33</a:t>
            </a:fld>
            <a:endParaRPr lang="en-US" altLang="en-US"/>
          </a:p>
        </p:txBody>
      </p:sp>
      <p:pic>
        <p:nvPicPr>
          <p:cNvPr id="3" name="Picture 2"/>
          <p:cNvPicPr>
            <a:picLocks noChangeAspect="1"/>
          </p:cNvPicPr>
          <p:nvPr/>
        </p:nvPicPr>
        <p:blipFill>
          <a:blip r:embed="rId2"/>
          <a:stretch>
            <a:fillRect/>
          </a:stretch>
        </p:blipFill>
        <p:spPr>
          <a:xfrm>
            <a:off x="304800" y="457200"/>
            <a:ext cx="7467600" cy="5430982"/>
          </a:xfrm>
          <a:prstGeom prst="rect">
            <a:avLst/>
          </a:prstGeom>
        </p:spPr>
      </p:pic>
    </p:spTree>
    <p:extLst>
      <p:ext uri="{BB962C8B-B14F-4D97-AF65-F5344CB8AC3E}">
        <p14:creationId xmlns:p14="http://schemas.microsoft.com/office/powerpoint/2010/main" val="347464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228600"/>
            <a:ext cx="8229600" cy="639762"/>
          </a:xfrm>
        </p:spPr>
        <p:txBody>
          <a:bodyPr/>
          <a:lstStyle/>
          <a:p>
            <a:r>
              <a:rPr lang="en-US" altLang="en-US" sz="4000" dirty="0"/>
              <a:t>Categorical independent variable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2900" y="1196806"/>
                <a:ext cx="8458200" cy="5334000"/>
              </a:xfrm>
            </p:spPr>
            <p:txBody>
              <a:bodyPr>
                <a:normAutofit/>
              </a:bodyPr>
              <a:lstStyle/>
              <a:p>
                <a:pPr>
                  <a:lnSpc>
                    <a:spcPct val="80000"/>
                  </a:lnSpc>
                </a:pPr>
                <a:r>
                  <a:rPr lang="en-US" altLang="en-US" sz="2800" dirty="0"/>
                  <a:t>Remember that the regression equation is </a:t>
                </a:r>
              </a:p>
              <a:p>
                <a:pPr>
                  <a:lnSpc>
                    <a:spcPct val="80000"/>
                  </a:lnSpc>
                  <a:buFont typeface="Arial" charset="0"/>
                  <a:buNone/>
                </a:pPr>
                <a:r>
                  <a:rPr lang="en-US" altLang="en-US" sz="2800" i="1" dirty="0">
                    <a:ea typeface="Arial" charset="0"/>
                    <a:cs typeface="Arial" charset="0"/>
                  </a:rPr>
                  <a:t>            </a:t>
                </a:r>
                <a:r>
                  <a:rPr lang="el-GR" altLang="en-US" sz="2800" i="1" dirty="0">
                    <a:ea typeface="Arial" charset="0"/>
                    <a:cs typeface="Arial" charset="0"/>
                  </a:rPr>
                  <a:t>μ</a:t>
                </a:r>
                <a:r>
                  <a:rPr lang="en-US" altLang="en-US" sz="2800" i="1" baseline="-25000" dirty="0" err="1">
                    <a:ea typeface="Arial" charset="0"/>
                    <a:cs typeface="Arial" charset="0"/>
                  </a:rPr>
                  <a:t>y|x</a:t>
                </a:r>
                <a:r>
                  <a:rPr lang="en-US" altLang="en-US" sz="2800" i="1" dirty="0">
                    <a:ea typeface="Arial" charset="0"/>
                    <a:cs typeface="Arial" charset="0"/>
                  </a:rPr>
                  <a:t> = </a:t>
                </a:r>
                <a:r>
                  <a:rPr lang="el-GR" altLang="en-US" sz="2800" i="1" dirty="0">
                    <a:ea typeface="Arial" charset="0"/>
                    <a:cs typeface="Arial" charset="0"/>
                  </a:rPr>
                  <a:t>α</a:t>
                </a:r>
                <a:r>
                  <a:rPr lang="en-US" altLang="en-US" sz="2800" i="1" dirty="0">
                    <a:ea typeface="Arial" charset="0"/>
                    <a:cs typeface="Arial" charset="0"/>
                  </a:rPr>
                  <a:t> + </a:t>
                </a:r>
                <a:r>
                  <a:rPr lang="el-GR" altLang="en-US" sz="2800" i="1" dirty="0">
                    <a:ea typeface="Arial" charset="0"/>
                    <a:cs typeface="Arial" charset="0"/>
                    <a:sym typeface="Symbol" charset="2"/>
                  </a:rPr>
                  <a:t> </a:t>
                </a:r>
                <a:r>
                  <a:rPr lang="en-US" altLang="en-US" sz="2800" i="1" dirty="0">
                    <a:ea typeface="Arial" charset="0"/>
                    <a:cs typeface="Arial" charset="0"/>
                  </a:rPr>
                  <a:t>x</a:t>
                </a:r>
                <a:r>
                  <a:rPr lang="en-US" altLang="en-US" sz="2800" dirty="0"/>
                  <a:t> </a:t>
                </a:r>
              </a:p>
              <a:p>
                <a:pPr>
                  <a:lnSpc>
                    <a:spcPct val="80000"/>
                  </a:lnSpc>
                </a:pPr>
                <a:endParaRPr lang="en-US" altLang="en-US" sz="2800" dirty="0"/>
              </a:p>
              <a:p>
                <a:pPr>
                  <a:lnSpc>
                    <a:spcPct val="80000"/>
                  </a:lnSpc>
                </a:pPr>
                <a:r>
                  <a:rPr lang="en-US" altLang="en-US" sz="2800" dirty="0"/>
                  <a:t>The only variables x can take are 0 and </a:t>
                </a:r>
                <a:r>
                  <a:rPr lang="en-US" altLang="en-US" sz="2800" i="1" dirty="0">
                    <a:ea typeface="Arial" charset="0"/>
                    <a:cs typeface="Arial" charset="0"/>
                  </a:rPr>
                  <a:t> </a:t>
                </a:r>
                <a:r>
                  <a:rPr lang="el-GR" altLang="en-US" sz="2800" i="1" dirty="0">
                    <a:ea typeface="Arial" charset="0"/>
                    <a:cs typeface="Arial" charset="0"/>
                  </a:rPr>
                  <a:t>μ</a:t>
                </a:r>
                <a:r>
                  <a:rPr lang="en-US" altLang="en-US" sz="2800" i="1" baseline="-25000" dirty="0">
                    <a:ea typeface="Arial" charset="0"/>
                    <a:cs typeface="Arial" charset="0"/>
                  </a:rPr>
                  <a:t>y|0</a:t>
                </a:r>
                <a:r>
                  <a:rPr lang="en-US" altLang="en-US" sz="2800" i="1" dirty="0">
                    <a:ea typeface="Arial" charset="0"/>
                    <a:cs typeface="Arial" charset="0"/>
                  </a:rPr>
                  <a:t> = </a:t>
                </a:r>
                <a:r>
                  <a:rPr lang="el-GR" altLang="en-US" sz="2800" i="1" dirty="0">
                    <a:ea typeface="Arial" charset="0"/>
                    <a:cs typeface="Arial" charset="0"/>
                  </a:rPr>
                  <a:t>α</a:t>
                </a:r>
                <a:r>
                  <a:rPr lang="en-US" altLang="en-US" sz="2800" i="1" dirty="0">
                    <a:ea typeface="Arial" charset="0"/>
                    <a:cs typeface="Arial" charset="0"/>
                  </a:rPr>
                  <a:t>           </a:t>
                </a:r>
                <a:r>
                  <a:rPr lang="el-GR" altLang="en-US" sz="2800" i="1" dirty="0">
                    <a:ea typeface="Arial" charset="0"/>
                    <a:cs typeface="Arial" charset="0"/>
                  </a:rPr>
                  <a:t>μ</a:t>
                </a:r>
                <a:r>
                  <a:rPr lang="en-US" altLang="en-US" sz="2800" i="1" baseline="-25000" dirty="0">
                    <a:ea typeface="Arial" charset="0"/>
                    <a:cs typeface="Arial" charset="0"/>
                  </a:rPr>
                  <a:t>y|1</a:t>
                </a:r>
                <a:r>
                  <a:rPr lang="en-US" altLang="en-US" sz="2800" i="1" dirty="0">
                    <a:ea typeface="Arial" charset="0"/>
                    <a:cs typeface="Arial" charset="0"/>
                  </a:rPr>
                  <a:t> = </a:t>
                </a:r>
                <a:r>
                  <a:rPr lang="el-GR" altLang="en-US" sz="2800" i="1" dirty="0">
                    <a:ea typeface="Arial" charset="0"/>
                    <a:cs typeface="Arial" charset="0"/>
                  </a:rPr>
                  <a:t>α</a:t>
                </a:r>
                <a:r>
                  <a:rPr lang="en-US" altLang="en-US" sz="2800" i="1" dirty="0">
                    <a:ea typeface="Arial" charset="0"/>
                    <a:cs typeface="Arial" charset="0"/>
                  </a:rPr>
                  <a:t> + </a:t>
                </a:r>
                <a:r>
                  <a:rPr lang="el-GR" altLang="en-US" sz="2800" i="1" dirty="0">
                    <a:ea typeface="Arial" charset="0"/>
                    <a:cs typeface="Arial" charset="0"/>
                    <a:sym typeface="Symbol" charset="2"/>
                  </a:rPr>
                  <a:t> </a:t>
                </a:r>
                <a:endParaRPr lang="en-US" altLang="en-US" sz="2800" i="1" dirty="0">
                  <a:ea typeface="Arial" charset="0"/>
                  <a:cs typeface="Arial" charset="0"/>
                  <a:sym typeface="Symbol" charset="2"/>
                </a:endParaRPr>
              </a:p>
              <a:p>
                <a:pPr>
                  <a:lnSpc>
                    <a:spcPct val="80000"/>
                  </a:lnSpc>
                </a:pPr>
                <a:endParaRPr lang="en-US" altLang="en-US" sz="2800" i="1" dirty="0">
                  <a:ea typeface="Arial" charset="0"/>
                  <a:cs typeface="Arial" charset="0"/>
                  <a:sym typeface="Symbol" charset="2"/>
                </a:endParaRPr>
              </a:p>
              <a:p>
                <a:pPr>
                  <a:lnSpc>
                    <a:spcPct val="80000"/>
                  </a:lnSpc>
                </a:pPr>
                <a:r>
                  <a:rPr lang="en-US" altLang="en-US" sz="2800" dirty="0">
                    <a:ea typeface="Arial" charset="0"/>
                    <a:cs typeface="Arial" charset="0"/>
                    <a:sym typeface="Symbol" charset="2"/>
                  </a:rPr>
                  <a:t>The estimated mean FEV for females is </a:t>
                </a:r>
                <a:r>
                  <a:rPr lang="en-US" altLang="en-US" sz="2800" dirty="0">
                    <a:sym typeface="Symbol" charset="2"/>
                  </a:rPr>
                  <a:t></a:t>
                </a:r>
                <a:r>
                  <a:rPr lang="en-US" altLang="en-US" sz="2800" dirty="0"/>
                  <a:t>̂ and the estimated mean FEV for males is </a:t>
                </a:r>
                <a14:m>
                  <m:oMath xmlns:m="http://schemas.openxmlformats.org/officeDocument/2006/math">
                    <m:acc>
                      <m:accPr>
                        <m:chr m:val="̂"/>
                        <m:ctrlPr>
                          <a:rPr lang="en-US" altLang="en-US" sz="2800" i="1" smtClean="0">
                            <a:latin typeface="Cambria Math" panose="02040503050406030204" pitchFamily="18" charset="0"/>
                          </a:rPr>
                        </m:ctrlPr>
                      </m:accPr>
                      <m:e>
                        <m:r>
                          <a:rPr lang="en-US" altLang="en-US" sz="2800" i="1" smtClean="0">
                            <a:latin typeface="Cambria Math" charset="0"/>
                            <a:ea typeface="Cambria Math" charset="0"/>
                            <a:cs typeface="Cambria Math" charset="0"/>
                          </a:rPr>
                          <m:t>𝛼</m:t>
                        </m:r>
                      </m:e>
                    </m:acc>
                    <m:r>
                      <a:rPr lang="en-US" altLang="en-US" sz="2800" b="0" i="1" smtClean="0">
                        <a:latin typeface="Cambria Math" charset="0"/>
                      </a:rPr>
                      <m:t>+ </m:t>
                    </m:r>
                    <m:acc>
                      <m:accPr>
                        <m:chr m:val="̂"/>
                        <m:ctrlPr>
                          <a:rPr lang="en-US" altLang="en-US" sz="2800" b="0" i="1" smtClean="0">
                            <a:latin typeface="Cambria Math" panose="02040503050406030204" pitchFamily="18" charset="0"/>
                          </a:rPr>
                        </m:ctrlPr>
                      </m:accPr>
                      <m:e>
                        <m:r>
                          <a:rPr lang="en-US" altLang="en-US" sz="2800" b="0" i="1" smtClean="0">
                            <a:latin typeface="Cambria Math" charset="0"/>
                            <a:ea typeface="Cambria Math" charset="0"/>
                            <a:cs typeface="Cambria Math" charset="0"/>
                          </a:rPr>
                          <m:t>𝛽</m:t>
                        </m:r>
                        <m:r>
                          <a:rPr lang="en-US" altLang="en-US" sz="2800" b="0" i="1" smtClean="0">
                            <a:latin typeface="Cambria Math" charset="0"/>
                            <a:ea typeface="Cambria Math" charset="0"/>
                            <a:cs typeface="Cambria Math" charset="0"/>
                          </a:rPr>
                          <m:t> </m:t>
                        </m:r>
                      </m:e>
                    </m:acc>
                  </m:oMath>
                </a14:m>
                <a:endParaRPr lang="en-US" altLang="en-US" sz="2800" dirty="0"/>
              </a:p>
              <a:p>
                <a:pPr>
                  <a:lnSpc>
                    <a:spcPct val="80000"/>
                  </a:lnSpc>
                </a:pPr>
                <a:endParaRPr lang="en-US" altLang="en-US" sz="2800" dirty="0">
                  <a:ea typeface="Arial" charset="0"/>
                  <a:cs typeface="Arial" charset="0"/>
                  <a:sym typeface="Symbol" charset="2"/>
                </a:endParaRPr>
              </a:p>
              <a:p>
                <a:pPr>
                  <a:lnSpc>
                    <a:spcPct val="80000"/>
                  </a:lnSpc>
                </a:pPr>
                <a:r>
                  <a:rPr lang="en-US" altLang="en-US" sz="2800" dirty="0">
                    <a:ea typeface="Arial" charset="0"/>
                    <a:cs typeface="Arial" charset="0"/>
                    <a:sym typeface="Symbol" charset="2"/>
                  </a:rPr>
                  <a:t>What other test have we learned that tests the same thing?  </a:t>
                </a:r>
                <a:endParaRPr lang="en-US" alt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2900" y="1196806"/>
                <a:ext cx="8458200" cy="5334000"/>
              </a:xfrm>
              <a:blipFill rotWithShape="0">
                <a:blip r:embed="rId2"/>
                <a:stretch>
                  <a:fillRect l="-1441" t="-2514"/>
                </a:stretch>
              </a:blipFill>
            </p:spPr>
            <p:txBody>
              <a:bodyPr/>
              <a:lstStyle/>
              <a:p>
                <a:r>
                  <a:rPr lang="en-US">
                    <a:noFill/>
                  </a:rPr>
                  <a:t> </a:t>
                </a:r>
              </a:p>
            </p:txBody>
          </p:sp>
        </mc:Fallback>
      </mc:AlternateContent>
      <p:sp>
        <p:nvSpPr>
          <p:cNvPr id="7168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0E1A266C-B353-2E40-B0DA-C5BAC715CDE7}" type="slidenum">
              <a:rPr lang="en-US" altLang="en-US" sz="1200">
                <a:solidFill>
                  <a:srgbClr val="898989"/>
                </a:solidFill>
                <a:latin typeface="Arial" charset="0"/>
              </a:rPr>
              <a:pPr>
                <a:spcBef>
                  <a:spcPct val="0"/>
                </a:spcBef>
                <a:buFontTx/>
                <a:buNone/>
              </a:pPr>
              <a:t>34</a:t>
            </a:fld>
            <a:endParaRPr lang="en-US" altLang="en-US" sz="1200">
              <a:solidFill>
                <a:srgbClr val="898989"/>
              </a:solidFill>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FFFB6C8-F6F5-214B-A596-160590ED41EF}" type="slidenum">
              <a:rPr lang="en-US" altLang="en-US" sz="1200">
                <a:solidFill>
                  <a:srgbClr val="898989"/>
                </a:solidFill>
                <a:latin typeface="Arial" charset="0"/>
              </a:rPr>
              <a:pPr>
                <a:spcBef>
                  <a:spcPct val="0"/>
                </a:spcBef>
                <a:buFontTx/>
                <a:buNone/>
              </a:pPr>
              <a:t>35</a:t>
            </a:fld>
            <a:endParaRPr lang="en-US" altLang="en-US" sz="1200">
              <a:solidFill>
                <a:srgbClr val="898989"/>
              </a:solidFill>
              <a:latin typeface="Arial" charset="0"/>
            </a:endParaRPr>
          </a:p>
        </p:txBody>
      </p:sp>
      <p:pic>
        <p:nvPicPr>
          <p:cNvPr id="2" name="Picture 1"/>
          <p:cNvPicPr>
            <a:picLocks noChangeAspect="1"/>
          </p:cNvPicPr>
          <p:nvPr/>
        </p:nvPicPr>
        <p:blipFill>
          <a:blip r:embed="rId2"/>
          <a:stretch>
            <a:fillRect/>
          </a:stretch>
        </p:blipFill>
        <p:spPr>
          <a:xfrm>
            <a:off x="228600" y="228600"/>
            <a:ext cx="5942703" cy="3206750"/>
          </a:xfrm>
          <a:prstGeom prst="rect">
            <a:avLst/>
          </a:prstGeom>
        </p:spPr>
      </p:pic>
      <p:pic>
        <p:nvPicPr>
          <p:cNvPr id="4" name="Picture 3"/>
          <p:cNvPicPr>
            <a:picLocks noChangeAspect="1"/>
          </p:cNvPicPr>
          <p:nvPr/>
        </p:nvPicPr>
        <p:blipFill>
          <a:blip r:embed="rId3"/>
          <a:stretch>
            <a:fillRect/>
          </a:stretch>
        </p:blipFill>
        <p:spPr>
          <a:xfrm>
            <a:off x="2971800" y="3587750"/>
            <a:ext cx="5813258" cy="28067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228600"/>
            <a:ext cx="8229600" cy="639762"/>
          </a:xfrm>
        </p:spPr>
        <p:txBody>
          <a:bodyPr/>
          <a:lstStyle/>
          <a:p>
            <a:r>
              <a:rPr lang="en-US" altLang="en-US" sz="4000" dirty="0"/>
              <a:t>Categorical independent variables</a:t>
            </a:r>
          </a:p>
        </p:txBody>
      </p:sp>
      <p:sp>
        <p:nvSpPr>
          <p:cNvPr id="74754" name="Content Placeholder 2"/>
          <p:cNvSpPr>
            <a:spLocks noGrp="1"/>
          </p:cNvSpPr>
          <p:nvPr>
            <p:ph idx="1"/>
          </p:nvPr>
        </p:nvSpPr>
        <p:spPr>
          <a:xfrm>
            <a:off x="457200" y="1187078"/>
            <a:ext cx="8229600" cy="5105400"/>
          </a:xfrm>
        </p:spPr>
        <p:txBody>
          <a:bodyPr/>
          <a:lstStyle/>
          <a:p>
            <a:r>
              <a:rPr lang="en-US" altLang="en-US" dirty="0"/>
              <a:t>e.g. Race group = White, Asian/PI, Other</a:t>
            </a:r>
          </a:p>
          <a:p>
            <a:r>
              <a:rPr lang="en-US" altLang="en-US" dirty="0"/>
              <a:t>If Race=White is set as reference category, dummy variables look like:</a:t>
            </a:r>
          </a:p>
          <a:p>
            <a:pPr>
              <a:buFont typeface="Arial" charset="0"/>
              <a:buNone/>
            </a:pPr>
            <a:r>
              <a:rPr lang="en-US" altLang="en-US" dirty="0"/>
              <a:t>   </a:t>
            </a:r>
          </a:p>
          <a:p>
            <a:pPr>
              <a:buFont typeface="Arial" charset="0"/>
              <a:buNone/>
            </a:pPr>
            <a:endParaRPr lang="en-US" altLang="en-US" dirty="0"/>
          </a:p>
          <a:p>
            <a:endParaRPr lang="en-US" altLang="en-US" dirty="0"/>
          </a:p>
        </p:txBody>
      </p:sp>
      <p:sp>
        <p:nvSpPr>
          <p:cNvPr id="74755"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277318F6-F988-1246-A47A-6F2599028147}" type="slidenum">
              <a:rPr lang="en-US" altLang="en-US" sz="1200">
                <a:solidFill>
                  <a:srgbClr val="898989"/>
                </a:solidFill>
                <a:latin typeface="Arial" charset="0"/>
              </a:rPr>
              <a:pPr>
                <a:spcBef>
                  <a:spcPct val="0"/>
                </a:spcBef>
                <a:buFontTx/>
                <a:buNone/>
              </a:pPr>
              <a:t>36</a:t>
            </a:fld>
            <a:endParaRPr lang="en-US" altLang="en-US" sz="1200">
              <a:solidFill>
                <a:srgbClr val="898989"/>
              </a:solidFill>
              <a:latin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22970971"/>
              </p:ext>
            </p:extLst>
          </p:nvPr>
        </p:nvGraphicFramePr>
        <p:xfrm>
          <a:off x="1447800" y="3352800"/>
          <a:ext cx="5791200" cy="2362200"/>
        </p:xfrm>
        <a:graphic>
          <a:graphicData uri="http://schemas.openxmlformats.org/drawingml/2006/table">
            <a:tbl>
              <a:tblPr/>
              <a:tblGrid>
                <a:gridCol w="1930400">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30400">
                  <a:extLst>
                    <a:ext uri="{9D8B030D-6E8A-4147-A177-3AD203B41FA5}">
                      <a16:colId xmlns:a16="http://schemas.microsoft.com/office/drawing/2014/main" val="20002"/>
                    </a:ext>
                  </a:extLst>
                </a:gridCol>
              </a:tblGrid>
              <a:tr h="59055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a:ln>
                          <a:noFill/>
                        </a:ln>
                        <a:solidFill>
                          <a:srgbClr val="FFFFFF"/>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FFFFFF"/>
                          </a:solidFill>
                          <a:effectLst/>
                          <a:latin typeface="Calibri" charset="0"/>
                        </a:rPr>
                        <a:t>x</a:t>
                      </a:r>
                      <a:r>
                        <a:rPr kumimoji="0" lang="en-US" altLang="en-US" sz="2800" b="1" i="0" u="none" strike="noStrike" cap="none" normalizeH="0" baseline="-25000" dirty="0" err="1">
                          <a:ln>
                            <a:noFill/>
                          </a:ln>
                          <a:solidFill>
                            <a:srgbClr val="FFFFFF"/>
                          </a:solidFill>
                          <a:effectLst/>
                          <a:latin typeface="Calibri" charset="0"/>
                        </a:rPr>
                        <a:t>Asian</a:t>
                      </a:r>
                      <a:r>
                        <a:rPr kumimoji="0" lang="en-US" altLang="en-US" sz="2800" b="1" i="0" u="none" strike="noStrike" cap="none" normalizeH="0" baseline="-25000" dirty="0">
                          <a:ln>
                            <a:noFill/>
                          </a:ln>
                          <a:solidFill>
                            <a:srgbClr val="FFFFFF"/>
                          </a:solidFill>
                          <a:effectLst/>
                          <a:latin typeface="Calibri" charset="0"/>
                        </a:rPr>
                        <a:t>/PI</a:t>
                      </a:r>
                      <a:endParaRPr kumimoji="0" lang="en-US" altLang="en-US" sz="2800" b="1" i="0" u="none" strike="noStrike" cap="none" normalizeH="0" baseline="0" dirty="0">
                        <a:ln>
                          <a:noFill/>
                        </a:ln>
                        <a:solidFill>
                          <a:srgbClr val="FFFFFF"/>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a:ln>
                            <a:noFill/>
                          </a:ln>
                          <a:solidFill>
                            <a:srgbClr val="FFFFFF"/>
                          </a:solidFill>
                          <a:effectLst/>
                          <a:latin typeface="Calibri" charset="0"/>
                        </a:rPr>
                        <a:t>x</a:t>
                      </a:r>
                      <a:r>
                        <a:rPr kumimoji="0" lang="en-US" altLang="en-US" sz="2800" b="1" i="0" u="none" strike="noStrike" cap="none" normalizeH="0" baseline="-25000">
                          <a:ln>
                            <a:noFill/>
                          </a:ln>
                          <a:solidFill>
                            <a:srgbClr val="FFFFFF"/>
                          </a:solidFill>
                          <a:effectLst/>
                          <a:latin typeface="Calibri" charset="0"/>
                        </a:rPr>
                        <a:t>Other</a:t>
                      </a:r>
                      <a:endParaRPr kumimoji="0" lang="en-US" altLang="en-US" sz="2800" b="1" i="0" u="none" strike="noStrike" cap="none" normalizeH="0" baseline="0">
                        <a:ln>
                          <a:noFill/>
                        </a:ln>
                        <a:solidFill>
                          <a:srgbClr val="FFFFFF"/>
                        </a:solidFill>
                        <a:effectLst/>
                        <a:latin typeface="Calibri"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9055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White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9055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Asian/PI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590550">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Other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Calibri"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charset="0"/>
                        <a:defRPr sz="2800">
                          <a:solidFill>
                            <a:schemeClr val="tx1"/>
                          </a:solidFill>
                          <a:latin typeface="Calibri" charset="0"/>
                        </a:defRPr>
                      </a:lvl1pPr>
                      <a:lvl2pPr marL="742950" indent="-285750" eaLnBrk="0" hangingPunct="0">
                        <a:spcBef>
                          <a:spcPct val="20000"/>
                        </a:spcBef>
                        <a:buFont typeface="Arial" charset="0"/>
                        <a:defRPr sz="2400">
                          <a:solidFill>
                            <a:schemeClr val="tx1"/>
                          </a:solidFill>
                          <a:latin typeface="Calibri" charset="0"/>
                        </a:defRPr>
                      </a:lvl2pPr>
                      <a:lvl3pPr marL="1143000" indent="-228600" eaLnBrk="0" hangingPunct="0">
                        <a:spcBef>
                          <a:spcPct val="20000"/>
                        </a:spcBef>
                        <a:buFont typeface="Arial" charset="0"/>
                        <a:defRPr sz="2000">
                          <a:solidFill>
                            <a:schemeClr val="tx1"/>
                          </a:solidFill>
                          <a:latin typeface="Calibri" charset="0"/>
                        </a:defRPr>
                      </a:lvl3pPr>
                      <a:lvl4pPr marL="1600200" indent="-228600" eaLnBrk="0" hangingPunct="0">
                        <a:spcBef>
                          <a:spcPct val="20000"/>
                        </a:spcBef>
                        <a:buFont typeface="Arial" charset="0"/>
                        <a:defRPr>
                          <a:solidFill>
                            <a:schemeClr val="tx1"/>
                          </a:solidFill>
                          <a:latin typeface="Calibri" charset="0"/>
                        </a:defRPr>
                      </a:lvl4pPr>
                      <a:lvl5pPr marL="2057400" indent="-228600" eaLnBrk="0" hangingPunct="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alibri"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en-US" altLang="en-US"/>
              <a:t>Categorical independent variables</a:t>
            </a:r>
          </a:p>
        </p:txBody>
      </p:sp>
      <mc:AlternateContent xmlns:mc="http://schemas.openxmlformats.org/markup-compatibility/2006" xmlns:a14="http://schemas.microsoft.com/office/drawing/2010/main">
        <mc:Choice Requires="a14">
          <p:sp>
            <p:nvSpPr>
              <p:cNvPr id="75778" name="Content Placeholder 2"/>
              <p:cNvSpPr>
                <a:spLocks noGrp="1"/>
              </p:cNvSpPr>
              <p:nvPr>
                <p:ph idx="1"/>
              </p:nvPr>
            </p:nvSpPr>
            <p:spPr>
              <a:xfrm>
                <a:off x="457200" y="1371600"/>
                <a:ext cx="8229600" cy="5486400"/>
              </a:xfrm>
            </p:spPr>
            <p:txBody>
              <a:bodyPr/>
              <a:lstStyle/>
              <a:p>
                <a:pPr>
                  <a:lnSpc>
                    <a:spcPct val="90000"/>
                  </a:lnSpc>
                </a:pPr>
                <a:r>
                  <a:rPr lang="en-US" altLang="en-US" sz="3000" dirty="0"/>
                  <a:t>Then the regression equation is:</a:t>
                </a:r>
              </a:p>
              <a:p>
                <a:pPr>
                  <a:lnSpc>
                    <a:spcPct val="90000"/>
                  </a:lnSpc>
                  <a:buFont typeface="Arial" charset="0"/>
                  <a:buNone/>
                </a:pPr>
                <a:r>
                  <a:rPr lang="en-US" altLang="en-US" sz="3000" dirty="0"/>
                  <a:t>		y = </a:t>
                </a:r>
                <a:r>
                  <a:rPr lang="en-US" altLang="en-US" sz="3000" dirty="0">
                    <a:sym typeface="Symbol" charset="2"/>
                  </a:rPr>
                  <a:t> + </a:t>
                </a:r>
                <a:r>
                  <a:rPr lang="en-US" altLang="en-US" sz="3000" baseline="-25000" dirty="0">
                    <a:sym typeface="Symbol" charset="2"/>
                  </a:rPr>
                  <a:t>1 </a:t>
                </a:r>
                <a:r>
                  <a:rPr lang="en-US" altLang="en-US" sz="3000" dirty="0" err="1">
                    <a:sym typeface="Symbol" charset="2"/>
                  </a:rPr>
                  <a:t>x</a:t>
                </a:r>
                <a:r>
                  <a:rPr lang="en-US" altLang="en-US" sz="3000" baseline="-25000" dirty="0" err="1">
                    <a:sym typeface="Symbol" charset="2"/>
                  </a:rPr>
                  <a:t>Asian</a:t>
                </a:r>
                <a:r>
                  <a:rPr lang="en-US" altLang="en-US" sz="3000" baseline="-25000" dirty="0">
                    <a:sym typeface="Symbol" charset="2"/>
                  </a:rPr>
                  <a:t>/PI </a:t>
                </a:r>
                <a:r>
                  <a:rPr lang="en-US" altLang="en-US" sz="3000" dirty="0">
                    <a:sym typeface="Symbol" charset="2"/>
                  </a:rPr>
                  <a:t>+ </a:t>
                </a:r>
                <a:r>
                  <a:rPr lang="en-US" altLang="en-US" sz="3000" baseline="-25000" dirty="0">
                    <a:sym typeface="Symbol" charset="2"/>
                  </a:rPr>
                  <a:t>2 </a:t>
                </a:r>
                <a:r>
                  <a:rPr lang="en-US" altLang="en-US" sz="3000" dirty="0" err="1">
                    <a:sym typeface="Symbol" charset="2"/>
                  </a:rPr>
                  <a:t>x</a:t>
                </a:r>
                <a:r>
                  <a:rPr lang="en-US" altLang="en-US" sz="3000" baseline="-25000" dirty="0" err="1">
                    <a:sym typeface="Symbol" charset="2"/>
                  </a:rPr>
                  <a:t>Other</a:t>
                </a:r>
                <a:r>
                  <a:rPr lang="en-US" altLang="en-US" sz="3000" baseline="-25000" dirty="0">
                    <a:sym typeface="Symbol" charset="2"/>
                  </a:rPr>
                  <a:t> </a:t>
                </a:r>
                <a:r>
                  <a:rPr lang="en-US" altLang="en-US" sz="3000" i="1" dirty="0">
                    <a:ea typeface="Arial" charset="0"/>
                    <a:cs typeface="Arial" charset="0"/>
                  </a:rPr>
                  <a:t>+ </a:t>
                </a:r>
                <a:r>
                  <a:rPr lang="el-GR" altLang="en-US" sz="3000" i="1" dirty="0">
                    <a:ea typeface="Arial" charset="0"/>
                    <a:cs typeface="Arial" charset="0"/>
                  </a:rPr>
                  <a:t>ε</a:t>
                </a:r>
                <a:endParaRPr lang="en-US" altLang="en-US" sz="3000" i="1" dirty="0">
                  <a:ea typeface="Arial" charset="0"/>
                  <a:cs typeface="Arial" charset="0"/>
                </a:endParaRPr>
              </a:p>
              <a:p>
                <a:pPr>
                  <a:lnSpc>
                    <a:spcPct val="90000"/>
                  </a:lnSpc>
                  <a:buFont typeface="Arial" charset="0"/>
                  <a:buNone/>
                </a:pPr>
                <a:r>
                  <a:rPr lang="el-GR" altLang="en-US" sz="3000" i="1" dirty="0">
                    <a:ea typeface="Arial" charset="0"/>
                    <a:cs typeface="Arial" charset="0"/>
                  </a:rPr>
                  <a:t> </a:t>
                </a:r>
                <a:endParaRPr lang="en-US" altLang="en-US" sz="3000" i="1" dirty="0">
                  <a:ea typeface="Arial" charset="0"/>
                  <a:cs typeface="Arial" charset="0"/>
                </a:endParaRPr>
              </a:p>
              <a:p>
                <a:pPr>
                  <a:lnSpc>
                    <a:spcPct val="90000"/>
                  </a:lnSpc>
                </a:pPr>
                <a:r>
                  <a:rPr lang="en-US" altLang="en-US" sz="3000" dirty="0">
                    <a:ea typeface="Arial" charset="0"/>
                    <a:cs typeface="Arial" charset="0"/>
                  </a:rPr>
                  <a:t>For race group=White</a:t>
                </a:r>
              </a:p>
              <a:p>
                <a:pPr>
                  <a:lnSpc>
                    <a:spcPct val="90000"/>
                  </a:lnSpc>
                  <a:buNone/>
                </a:pPr>
                <a:r>
                  <a:rPr lang="en-US" altLang="en-US" sz="3000" dirty="0">
                    <a:ea typeface="Arial" charset="0"/>
                    <a:cs typeface="Arial" charset="0"/>
                  </a:rPr>
                  <a:t>		</a:t>
                </a:r>
                <a14:m>
                  <m:oMath xmlns:m="http://schemas.openxmlformats.org/officeDocument/2006/math">
                    <m:acc>
                      <m:accPr>
                        <m:chr m:val="̂"/>
                        <m:ctrlPr>
                          <a:rPr lang="en-US" altLang="en-US" sz="3000" i="1" smtClean="0">
                            <a:latin typeface="Cambria Math" panose="02040503050406030204" pitchFamily="18" charset="0"/>
                            <a:ea typeface="Arial" charset="0"/>
                            <a:cs typeface="Arial" charset="0"/>
                          </a:rPr>
                        </m:ctrlPr>
                      </m:accPr>
                      <m:e>
                        <m:r>
                          <a:rPr lang="en-US" altLang="en-US" sz="3000" b="0" i="1" smtClean="0">
                            <a:latin typeface="Cambria Math" charset="0"/>
                            <a:ea typeface="Arial" charset="0"/>
                            <a:cs typeface="Arial" charset="0"/>
                          </a:rPr>
                          <m:t>𝑦</m:t>
                        </m:r>
                      </m:e>
                    </m:acc>
                    <m:r>
                      <a:rPr lang="en-US" altLang="en-US" sz="3000" b="0" i="1" smtClean="0">
                        <a:latin typeface="Cambria Math" charset="0"/>
                        <a:ea typeface="Arial" charset="0"/>
                        <a:cs typeface="Arial" charset="0"/>
                      </a:rPr>
                      <m:t>= </m:t>
                    </m:r>
                    <m:acc>
                      <m:accPr>
                        <m:chr m:val="̂"/>
                        <m:ctrlPr>
                          <a:rPr lang="en-US" altLang="en-US" sz="3000" b="0" i="1" smtClean="0">
                            <a:latin typeface="Cambria Math" panose="02040503050406030204" pitchFamily="18" charset="0"/>
                            <a:ea typeface="Arial" charset="0"/>
                            <a:cs typeface="Arial" charset="0"/>
                          </a:rPr>
                        </m:ctrlPr>
                      </m:accPr>
                      <m:e>
                        <m:r>
                          <a:rPr lang="en-US" altLang="en-US" sz="3000" b="0" i="1" smtClean="0">
                            <a:latin typeface="Cambria Math" charset="0"/>
                            <a:ea typeface="Cambria Math" charset="0"/>
                            <a:cs typeface="Cambria Math" charset="0"/>
                          </a:rPr>
                          <m:t>𝛼</m:t>
                        </m:r>
                      </m:e>
                    </m:acc>
                    <m:r>
                      <a:rPr lang="en-US" altLang="en-US" sz="3000" b="0" i="1" smtClean="0">
                        <a:latin typeface="Cambria Math" charset="0"/>
                        <a:ea typeface="Arial" charset="0"/>
                        <a:cs typeface="Arial" charset="0"/>
                      </a:rPr>
                      <m:t>+ </m:t>
                    </m:r>
                    <m:acc>
                      <m:accPr>
                        <m:chr m:val="̂"/>
                        <m:ctrlPr>
                          <a:rPr lang="en-US" altLang="en-US" sz="3000" b="0" i="1" smtClean="0">
                            <a:latin typeface="Cambria Math" panose="02040503050406030204" pitchFamily="18" charset="0"/>
                            <a:ea typeface="Arial" charset="0"/>
                            <a:cs typeface="Arial" charset="0"/>
                          </a:rPr>
                        </m:ctrlPr>
                      </m:accPr>
                      <m:e>
                        <m:sSub>
                          <m:sSubPr>
                            <m:ctrlPr>
                              <a:rPr lang="en-US" altLang="en-US" sz="3000" b="0" i="1" smtClean="0">
                                <a:latin typeface="Cambria Math" panose="02040503050406030204" pitchFamily="18"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Arial" charset="0"/>
                                <a:cs typeface="Arial" charset="0"/>
                              </a:rPr>
                              <m:t>1</m:t>
                            </m:r>
                          </m:sub>
                        </m:sSub>
                      </m:e>
                    </m:acc>
                    <m:r>
                      <a:rPr lang="en-US" altLang="en-US" sz="3000" b="0" i="1" smtClean="0">
                        <a:latin typeface="Cambria Math" charset="0"/>
                        <a:ea typeface="Arial" charset="0"/>
                        <a:cs typeface="Arial" charset="0"/>
                      </a:rPr>
                      <m:t>0+ </m:t>
                    </m:r>
                    <m:acc>
                      <m:accPr>
                        <m:chr m:val="̂"/>
                        <m:ctrlPr>
                          <a:rPr lang="en-US" altLang="en-US" sz="3000" b="0" i="1" smtClean="0">
                            <a:latin typeface="Cambria Math" panose="02040503050406030204" pitchFamily="18" charset="0"/>
                            <a:ea typeface="Arial" charset="0"/>
                            <a:cs typeface="Arial" charset="0"/>
                          </a:rPr>
                        </m:ctrlPr>
                      </m:accPr>
                      <m:e>
                        <m:sSub>
                          <m:sSubPr>
                            <m:ctrlPr>
                              <a:rPr lang="en-US" altLang="en-US" sz="3000" b="0" i="1" smtClean="0">
                                <a:latin typeface="Cambria Math" panose="02040503050406030204" pitchFamily="18"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Cambria Math" charset="0"/>
                                <a:cs typeface="Cambria Math" charset="0"/>
                              </a:rPr>
                              <m:t>2</m:t>
                            </m:r>
                          </m:sub>
                        </m:sSub>
                      </m:e>
                    </m:acc>
                    <m:r>
                      <a:rPr lang="en-US" altLang="en-US" sz="3000" b="0" i="1" smtClean="0">
                        <a:latin typeface="Cambria Math" charset="0"/>
                        <a:ea typeface="Arial" charset="0"/>
                        <a:cs typeface="Arial" charset="0"/>
                      </a:rPr>
                      <m:t>0</m:t>
                    </m:r>
                  </m:oMath>
                </a14:m>
                <a:r>
                  <a:rPr lang="en-US" altLang="en-US" sz="3000" dirty="0">
                    <a:ea typeface="Arial" charset="0"/>
                    <a:cs typeface="Arial" charset="0"/>
                  </a:rPr>
                  <a:t> = </a:t>
                </a:r>
                <a14:m>
                  <m:oMath xmlns:m="http://schemas.openxmlformats.org/officeDocument/2006/math">
                    <m:acc>
                      <m:accPr>
                        <m:chr m:val="̂"/>
                        <m:ctrlPr>
                          <a:rPr lang="en-US" altLang="en-US" sz="3000" i="1" smtClean="0">
                            <a:latin typeface="Cambria Math" panose="02040503050406030204" pitchFamily="18" charset="0"/>
                            <a:ea typeface="Arial" charset="0"/>
                            <a:cs typeface="Arial" charset="0"/>
                          </a:rPr>
                        </m:ctrlPr>
                      </m:accPr>
                      <m:e>
                        <m:r>
                          <a:rPr lang="en-US" altLang="en-US" sz="3000" i="1" smtClean="0">
                            <a:latin typeface="Cambria Math" charset="0"/>
                            <a:ea typeface="Cambria Math" charset="0"/>
                            <a:cs typeface="Cambria Math" charset="0"/>
                          </a:rPr>
                          <m:t>𝛼</m:t>
                        </m:r>
                      </m:e>
                    </m:acc>
                  </m:oMath>
                </a14:m>
                <a:endParaRPr lang="en-US" altLang="en-US" sz="3000" dirty="0">
                  <a:sym typeface="Symbol" charset="2"/>
                </a:endParaRPr>
              </a:p>
              <a:p>
                <a:pPr>
                  <a:lnSpc>
                    <a:spcPct val="90000"/>
                  </a:lnSpc>
                </a:pPr>
                <a:r>
                  <a:rPr lang="en-US" altLang="en-US" sz="3000" dirty="0">
                    <a:ea typeface="Arial" charset="0"/>
                    <a:cs typeface="Arial" charset="0"/>
                  </a:rPr>
                  <a:t>For race group=Asian/PI</a:t>
                </a:r>
              </a:p>
              <a:p>
                <a:pPr>
                  <a:lnSpc>
                    <a:spcPct val="90000"/>
                  </a:lnSpc>
                  <a:buNone/>
                </a:pPr>
                <a:r>
                  <a:rPr lang="en-US" altLang="en-US" sz="3000" dirty="0">
                    <a:ea typeface="Arial" charset="0"/>
                    <a:cs typeface="Arial" charset="0"/>
                  </a:rPr>
                  <a:t>		</a:t>
                </a:r>
                <a14:m>
                  <m:oMath xmlns:m="http://schemas.openxmlformats.org/officeDocument/2006/math">
                    <m:acc>
                      <m:accPr>
                        <m:chr m:val="̂"/>
                        <m:ctrlPr>
                          <a:rPr lang="en-US" altLang="en-US" sz="3000" i="1" smtClean="0">
                            <a:latin typeface="Cambria Math" panose="02040503050406030204" pitchFamily="18" charset="0"/>
                            <a:ea typeface="Arial" charset="0"/>
                            <a:cs typeface="Arial" charset="0"/>
                          </a:rPr>
                        </m:ctrlPr>
                      </m:accPr>
                      <m:e>
                        <m:r>
                          <a:rPr lang="en-US" altLang="en-US" sz="3000" b="0" i="1" smtClean="0">
                            <a:latin typeface="Cambria Math" charset="0"/>
                            <a:ea typeface="Arial" charset="0"/>
                            <a:cs typeface="Arial" charset="0"/>
                          </a:rPr>
                          <m:t>𝑦</m:t>
                        </m:r>
                      </m:e>
                    </m:acc>
                    <m:r>
                      <a:rPr lang="en-US" altLang="en-US" sz="3000" b="0" i="1" smtClean="0">
                        <a:latin typeface="Cambria Math" charset="0"/>
                        <a:ea typeface="Arial" charset="0"/>
                        <a:cs typeface="Arial" charset="0"/>
                      </a:rPr>
                      <m:t>= </m:t>
                    </m:r>
                    <m:acc>
                      <m:accPr>
                        <m:chr m:val="̂"/>
                        <m:ctrlPr>
                          <a:rPr lang="en-US" altLang="en-US" sz="3000" b="0" i="1" smtClean="0">
                            <a:latin typeface="Cambria Math" panose="02040503050406030204" pitchFamily="18" charset="0"/>
                            <a:ea typeface="Arial" charset="0"/>
                            <a:cs typeface="Arial" charset="0"/>
                          </a:rPr>
                        </m:ctrlPr>
                      </m:accPr>
                      <m:e>
                        <m:r>
                          <a:rPr lang="en-US" altLang="en-US" sz="3000" b="0" i="1" smtClean="0">
                            <a:latin typeface="Cambria Math" charset="0"/>
                            <a:ea typeface="Cambria Math" charset="0"/>
                            <a:cs typeface="Cambria Math" charset="0"/>
                          </a:rPr>
                          <m:t>𝛼</m:t>
                        </m:r>
                      </m:e>
                    </m:acc>
                    <m:r>
                      <a:rPr lang="en-US" altLang="en-US" sz="3000" b="0" i="1" smtClean="0">
                        <a:latin typeface="Cambria Math" charset="0"/>
                        <a:ea typeface="Arial" charset="0"/>
                        <a:cs typeface="Arial" charset="0"/>
                      </a:rPr>
                      <m:t>+ </m:t>
                    </m:r>
                    <m:acc>
                      <m:accPr>
                        <m:chr m:val="̂"/>
                        <m:ctrlPr>
                          <a:rPr lang="en-US" altLang="en-US" sz="3000" b="0" i="1" smtClean="0">
                            <a:latin typeface="Cambria Math" panose="02040503050406030204" pitchFamily="18" charset="0"/>
                            <a:ea typeface="Arial" charset="0"/>
                            <a:cs typeface="Arial" charset="0"/>
                          </a:rPr>
                        </m:ctrlPr>
                      </m:accPr>
                      <m:e>
                        <m:sSub>
                          <m:sSubPr>
                            <m:ctrlPr>
                              <a:rPr lang="en-US" altLang="en-US" sz="3000" b="0" i="1" smtClean="0">
                                <a:latin typeface="Cambria Math" panose="02040503050406030204" pitchFamily="18"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Arial" charset="0"/>
                                <a:cs typeface="Arial" charset="0"/>
                              </a:rPr>
                              <m:t>1</m:t>
                            </m:r>
                          </m:sub>
                        </m:sSub>
                      </m:e>
                    </m:acc>
                    <m:r>
                      <a:rPr lang="en-US" altLang="en-US" sz="3000" b="0" i="1" smtClean="0">
                        <a:latin typeface="Cambria Math" charset="0"/>
                        <a:ea typeface="Arial" charset="0"/>
                        <a:cs typeface="Arial" charset="0"/>
                      </a:rPr>
                      <m:t>1+ </m:t>
                    </m:r>
                    <m:acc>
                      <m:accPr>
                        <m:chr m:val="̂"/>
                        <m:ctrlPr>
                          <a:rPr lang="en-US" altLang="en-US" sz="3000" b="0" i="1" smtClean="0">
                            <a:latin typeface="Cambria Math" panose="02040503050406030204" pitchFamily="18" charset="0"/>
                            <a:ea typeface="Arial" charset="0"/>
                            <a:cs typeface="Arial" charset="0"/>
                          </a:rPr>
                        </m:ctrlPr>
                      </m:accPr>
                      <m:e>
                        <m:sSub>
                          <m:sSubPr>
                            <m:ctrlPr>
                              <a:rPr lang="en-US" altLang="en-US" sz="3000" b="0" i="1" smtClean="0">
                                <a:latin typeface="Cambria Math" panose="02040503050406030204" pitchFamily="18"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Cambria Math" charset="0"/>
                                <a:cs typeface="Cambria Math" charset="0"/>
                              </a:rPr>
                              <m:t>2</m:t>
                            </m:r>
                          </m:sub>
                        </m:sSub>
                      </m:e>
                    </m:acc>
                    <m:r>
                      <a:rPr lang="en-US" altLang="en-US" sz="3000" b="0" i="1" smtClean="0">
                        <a:latin typeface="Cambria Math" charset="0"/>
                        <a:ea typeface="Arial" charset="0"/>
                        <a:cs typeface="Arial" charset="0"/>
                      </a:rPr>
                      <m:t>0</m:t>
                    </m:r>
                  </m:oMath>
                </a14:m>
                <a:r>
                  <a:rPr lang="en-US" altLang="en-US" sz="3000" dirty="0">
                    <a:ea typeface="Arial" charset="0"/>
                    <a:cs typeface="Arial" charset="0"/>
                  </a:rPr>
                  <a:t> = </a:t>
                </a:r>
                <a14:m>
                  <m:oMath xmlns:m="http://schemas.openxmlformats.org/officeDocument/2006/math">
                    <m:acc>
                      <m:accPr>
                        <m:chr m:val="̂"/>
                        <m:ctrlPr>
                          <a:rPr lang="en-US" altLang="en-US" sz="3000" i="1" smtClean="0">
                            <a:latin typeface="Cambria Math" panose="02040503050406030204" pitchFamily="18" charset="0"/>
                            <a:ea typeface="Arial" charset="0"/>
                            <a:cs typeface="Arial" charset="0"/>
                          </a:rPr>
                        </m:ctrlPr>
                      </m:accPr>
                      <m:e>
                        <m:r>
                          <a:rPr lang="en-US" altLang="en-US" sz="3000" i="1" smtClean="0">
                            <a:latin typeface="Cambria Math" charset="0"/>
                            <a:ea typeface="Cambria Math" charset="0"/>
                            <a:cs typeface="Cambria Math" charset="0"/>
                          </a:rPr>
                          <m:t>𝛼</m:t>
                        </m:r>
                      </m:e>
                    </m:acc>
                  </m:oMath>
                </a14:m>
                <a:r>
                  <a:rPr lang="en-US" altLang="en-US" sz="3000" dirty="0">
                    <a:ea typeface="Arial" charset="0"/>
                    <a:cs typeface="Arial" charset="0"/>
                    <a:sym typeface="Symbol" charset="2"/>
                  </a:rPr>
                  <a:t> + </a:t>
                </a:r>
                <a14:m>
                  <m:oMath xmlns:m="http://schemas.openxmlformats.org/officeDocument/2006/math">
                    <m:acc>
                      <m:accPr>
                        <m:chr m:val="̂"/>
                        <m:ctrlPr>
                          <a:rPr lang="en-US" altLang="en-US" sz="3000" i="1" smtClean="0">
                            <a:latin typeface="Cambria Math" panose="02040503050406030204" pitchFamily="18" charset="0"/>
                            <a:ea typeface="Arial" charset="0"/>
                            <a:cs typeface="Arial" charset="0"/>
                            <a:sym typeface="Symbol" charset="2"/>
                          </a:rPr>
                        </m:ctrlPr>
                      </m:accPr>
                      <m:e>
                        <m:sSub>
                          <m:sSubPr>
                            <m:ctrlPr>
                              <a:rPr lang="en-US" altLang="en-US" sz="3000" i="1" smtClean="0">
                                <a:latin typeface="Cambria Math" panose="02040503050406030204" pitchFamily="18" charset="0"/>
                                <a:ea typeface="Arial" charset="0"/>
                                <a:cs typeface="Arial" charset="0"/>
                                <a:sym typeface="Symbol" charset="2"/>
                              </a:rPr>
                            </m:ctrlPr>
                          </m:sSubPr>
                          <m:e>
                            <m:r>
                              <a:rPr lang="en-US" altLang="en-US" sz="3000" i="1" smtClean="0">
                                <a:latin typeface="Cambria Math" charset="0"/>
                                <a:ea typeface="Cambria Math" charset="0"/>
                                <a:cs typeface="Cambria Math" charset="0"/>
                                <a:sym typeface="Symbol" charset="2"/>
                              </a:rPr>
                              <m:t>𝛽</m:t>
                            </m:r>
                          </m:e>
                          <m:sub>
                            <m:r>
                              <a:rPr lang="en-US" altLang="en-US" sz="3000" b="0" i="1" smtClean="0">
                                <a:latin typeface="Cambria Math" charset="0"/>
                                <a:ea typeface="Arial" charset="0"/>
                                <a:cs typeface="Arial" charset="0"/>
                                <a:sym typeface="Symbol" charset="2"/>
                              </a:rPr>
                              <m:t>1</m:t>
                            </m:r>
                          </m:sub>
                        </m:sSub>
                      </m:e>
                    </m:acc>
                  </m:oMath>
                </a14:m>
                <a:endParaRPr lang="en-US" altLang="en-US" sz="3000" dirty="0">
                  <a:ea typeface="Arial" charset="0"/>
                  <a:cs typeface="Arial" charset="0"/>
                  <a:sym typeface="Symbol" charset="2"/>
                </a:endParaRPr>
              </a:p>
              <a:p>
                <a:pPr>
                  <a:lnSpc>
                    <a:spcPct val="90000"/>
                  </a:lnSpc>
                </a:pPr>
                <a:r>
                  <a:rPr lang="en-US" altLang="en-US" sz="3000" dirty="0">
                    <a:ea typeface="Arial" charset="0"/>
                    <a:cs typeface="Arial" charset="0"/>
                    <a:sym typeface="Symbol" charset="2"/>
                  </a:rPr>
                  <a:t>For </a:t>
                </a:r>
                <a:r>
                  <a:rPr lang="en-US" altLang="en-US" sz="3000" dirty="0">
                    <a:ea typeface="Arial" charset="0"/>
                    <a:cs typeface="Arial" charset="0"/>
                  </a:rPr>
                  <a:t>race group=other</a:t>
                </a:r>
              </a:p>
              <a:p>
                <a:pPr>
                  <a:lnSpc>
                    <a:spcPct val="90000"/>
                  </a:lnSpc>
                  <a:buNone/>
                </a:pPr>
                <a:r>
                  <a:rPr lang="en-US" altLang="en-US" sz="3000" dirty="0">
                    <a:ea typeface="Arial" charset="0"/>
                    <a:cs typeface="Arial" charset="0"/>
                    <a:sym typeface="Symbol" charset="2"/>
                  </a:rPr>
                  <a:t>		</a:t>
                </a:r>
                <a14:m>
                  <m:oMath xmlns:m="http://schemas.openxmlformats.org/officeDocument/2006/math">
                    <m:acc>
                      <m:accPr>
                        <m:chr m:val="̂"/>
                        <m:ctrlPr>
                          <a:rPr lang="en-US" altLang="en-US" sz="3000" i="1" smtClean="0">
                            <a:latin typeface="Cambria Math" panose="02040503050406030204" pitchFamily="18" charset="0"/>
                            <a:ea typeface="Arial" charset="0"/>
                            <a:cs typeface="Arial" charset="0"/>
                          </a:rPr>
                        </m:ctrlPr>
                      </m:accPr>
                      <m:e>
                        <m:r>
                          <a:rPr lang="en-US" altLang="en-US" sz="3000" b="0" i="1" smtClean="0">
                            <a:latin typeface="Cambria Math" charset="0"/>
                            <a:ea typeface="Arial" charset="0"/>
                            <a:cs typeface="Arial" charset="0"/>
                          </a:rPr>
                          <m:t>𝑦</m:t>
                        </m:r>
                      </m:e>
                    </m:acc>
                    <m:r>
                      <a:rPr lang="en-US" altLang="en-US" sz="3000" b="0" i="1" smtClean="0">
                        <a:latin typeface="Cambria Math" charset="0"/>
                        <a:ea typeface="Arial" charset="0"/>
                        <a:cs typeface="Arial" charset="0"/>
                      </a:rPr>
                      <m:t>= </m:t>
                    </m:r>
                    <m:acc>
                      <m:accPr>
                        <m:chr m:val="̂"/>
                        <m:ctrlPr>
                          <a:rPr lang="en-US" altLang="en-US" sz="3000" b="0" i="1" smtClean="0">
                            <a:latin typeface="Cambria Math" panose="02040503050406030204" pitchFamily="18" charset="0"/>
                            <a:ea typeface="Arial" charset="0"/>
                            <a:cs typeface="Arial" charset="0"/>
                          </a:rPr>
                        </m:ctrlPr>
                      </m:accPr>
                      <m:e>
                        <m:r>
                          <a:rPr lang="en-US" altLang="en-US" sz="3000" b="0" i="1" smtClean="0">
                            <a:latin typeface="Cambria Math" charset="0"/>
                            <a:ea typeface="Cambria Math" charset="0"/>
                            <a:cs typeface="Cambria Math" charset="0"/>
                          </a:rPr>
                          <m:t>𝛼</m:t>
                        </m:r>
                      </m:e>
                    </m:acc>
                    <m:r>
                      <a:rPr lang="en-US" altLang="en-US" sz="3000" b="0" i="1" smtClean="0">
                        <a:latin typeface="Cambria Math" charset="0"/>
                        <a:ea typeface="Arial" charset="0"/>
                        <a:cs typeface="Arial" charset="0"/>
                      </a:rPr>
                      <m:t>+ </m:t>
                    </m:r>
                    <m:acc>
                      <m:accPr>
                        <m:chr m:val="̂"/>
                        <m:ctrlPr>
                          <a:rPr lang="en-US" altLang="en-US" sz="3000" b="0" i="1" smtClean="0">
                            <a:latin typeface="Cambria Math" panose="02040503050406030204" pitchFamily="18" charset="0"/>
                            <a:ea typeface="Arial" charset="0"/>
                            <a:cs typeface="Arial" charset="0"/>
                          </a:rPr>
                        </m:ctrlPr>
                      </m:accPr>
                      <m:e>
                        <m:sSub>
                          <m:sSubPr>
                            <m:ctrlPr>
                              <a:rPr lang="en-US" altLang="en-US" sz="3000" b="0" i="1" smtClean="0">
                                <a:latin typeface="Cambria Math" panose="02040503050406030204" pitchFamily="18"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Arial" charset="0"/>
                                <a:cs typeface="Arial" charset="0"/>
                              </a:rPr>
                              <m:t>1</m:t>
                            </m:r>
                          </m:sub>
                        </m:sSub>
                      </m:e>
                    </m:acc>
                    <m:r>
                      <a:rPr lang="en-US" altLang="en-US" sz="3000" b="0" i="1" smtClean="0">
                        <a:latin typeface="Cambria Math" charset="0"/>
                        <a:ea typeface="Arial" charset="0"/>
                        <a:cs typeface="Arial" charset="0"/>
                      </a:rPr>
                      <m:t>0+ </m:t>
                    </m:r>
                    <m:acc>
                      <m:accPr>
                        <m:chr m:val="̂"/>
                        <m:ctrlPr>
                          <a:rPr lang="en-US" altLang="en-US" sz="3000" b="0" i="1" smtClean="0">
                            <a:latin typeface="Cambria Math" panose="02040503050406030204" pitchFamily="18" charset="0"/>
                            <a:ea typeface="Arial" charset="0"/>
                            <a:cs typeface="Arial" charset="0"/>
                          </a:rPr>
                        </m:ctrlPr>
                      </m:accPr>
                      <m:e>
                        <m:sSub>
                          <m:sSubPr>
                            <m:ctrlPr>
                              <a:rPr lang="en-US" altLang="en-US" sz="3000" b="0" i="1" smtClean="0">
                                <a:latin typeface="Cambria Math" panose="02040503050406030204" pitchFamily="18" charset="0"/>
                                <a:ea typeface="Arial" charset="0"/>
                                <a:cs typeface="Arial" charset="0"/>
                              </a:rPr>
                            </m:ctrlPr>
                          </m:sSubPr>
                          <m:e>
                            <m:r>
                              <a:rPr lang="en-US" altLang="en-US" sz="3000" b="0" i="1" smtClean="0">
                                <a:latin typeface="Cambria Math" charset="0"/>
                                <a:ea typeface="Cambria Math" charset="0"/>
                                <a:cs typeface="Cambria Math" charset="0"/>
                              </a:rPr>
                              <m:t>𝛽</m:t>
                            </m:r>
                          </m:e>
                          <m:sub>
                            <m:r>
                              <a:rPr lang="en-US" altLang="en-US" sz="3000" b="0" i="1" smtClean="0">
                                <a:latin typeface="Cambria Math" charset="0"/>
                                <a:ea typeface="Cambria Math" charset="0"/>
                                <a:cs typeface="Cambria Math" charset="0"/>
                              </a:rPr>
                              <m:t>2</m:t>
                            </m:r>
                          </m:sub>
                        </m:sSub>
                      </m:e>
                    </m:acc>
                    <m:r>
                      <a:rPr lang="en-US" altLang="en-US" sz="3000" b="0" i="1" smtClean="0">
                        <a:latin typeface="Cambria Math" charset="0"/>
                        <a:ea typeface="Arial" charset="0"/>
                        <a:cs typeface="Arial" charset="0"/>
                      </a:rPr>
                      <m:t>1 </m:t>
                    </m:r>
                  </m:oMath>
                </a14:m>
                <a:r>
                  <a:rPr lang="en-US" altLang="en-US" sz="3000" dirty="0">
                    <a:ea typeface="Arial" charset="0"/>
                    <a:cs typeface="Arial" charset="0"/>
                  </a:rPr>
                  <a:t>= </a:t>
                </a:r>
                <a14:m>
                  <m:oMath xmlns:m="http://schemas.openxmlformats.org/officeDocument/2006/math">
                    <m:acc>
                      <m:accPr>
                        <m:chr m:val="̂"/>
                        <m:ctrlPr>
                          <a:rPr lang="en-US" altLang="en-US" sz="3000" i="1" smtClean="0">
                            <a:latin typeface="Cambria Math" panose="02040503050406030204" pitchFamily="18" charset="0"/>
                            <a:ea typeface="Arial" charset="0"/>
                            <a:cs typeface="Arial" charset="0"/>
                          </a:rPr>
                        </m:ctrlPr>
                      </m:accPr>
                      <m:e>
                        <m:r>
                          <a:rPr lang="en-US" altLang="en-US" sz="3000" i="1" smtClean="0">
                            <a:latin typeface="Cambria Math" charset="0"/>
                            <a:ea typeface="Cambria Math" charset="0"/>
                            <a:cs typeface="Cambria Math" charset="0"/>
                          </a:rPr>
                          <m:t>𝛼</m:t>
                        </m:r>
                      </m:e>
                    </m:acc>
                  </m:oMath>
                </a14:m>
                <a:r>
                  <a:rPr lang="en-US" altLang="en-US" sz="3000" dirty="0">
                    <a:ea typeface="Arial" charset="0"/>
                    <a:cs typeface="Arial" charset="0"/>
                    <a:sym typeface="Symbol" charset="2"/>
                  </a:rPr>
                  <a:t> + </a:t>
                </a:r>
                <a14:m>
                  <m:oMath xmlns:m="http://schemas.openxmlformats.org/officeDocument/2006/math">
                    <m:acc>
                      <m:accPr>
                        <m:chr m:val="̂"/>
                        <m:ctrlPr>
                          <a:rPr lang="en-US" altLang="en-US" sz="3000" i="1" smtClean="0">
                            <a:latin typeface="Cambria Math" panose="02040503050406030204" pitchFamily="18" charset="0"/>
                            <a:ea typeface="Arial" charset="0"/>
                            <a:cs typeface="Arial" charset="0"/>
                            <a:sym typeface="Symbol" charset="2"/>
                          </a:rPr>
                        </m:ctrlPr>
                      </m:accPr>
                      <m:e>
                        <m:sSub>
                          <m:sSubPr>
                            <m:ctrlPr>
                              <a:rPr lang="en-US" altLang="en-US" sz="3000" i="1" smtClean="0">
                                <a:latin typeface="Cambria Math" panose="02040503050406030204" pitchFamily="18" charset="0"/>
                                <a:ea typeface="Arial" charset="0"/>
                                <a:cs typeface="Arial" charset="0"/>
                                <a:sym typeface="Symbol" charset="2"/>
                              </a:rPr>
                            </m:ctrlPr>
                          </m:sSubPr>
                          <m:e>
                            <m:r>
                              <a:rPr lang="en-US" altLang="en-US" sz="3000" i="1" smtClean="0">
                                <a:latin typeface="Cambria Math" charset="0"/>
                                <a:ea typeface="Cambria Math" charset="0"/>
                                <a:cs typeface="Cambria Math" charset="0"/>
                                <a:sym typeface="Symbol" charset="2"/>
                              </a:rPr>
                              <m:t>𝛽</m:t>
                            </m:r>
                          </m:e>
                          <m:sub>
                            <m:r>
                              <a:rPr lang="en-US" altLang="en-US" sz="3000" b="0" i="1" smtClean="0">
                                <a:latin typeface="Cambria Math" charset="0"/>
                                <a:ea typeface="Arial" charset="0"/>
                                <a:cs typeface="Arial" charset="0"/>
                                <a:sym typeface="Symbol" charset="2"/>
                              </a:rPr>
                              <m:t>2</m:t>
                            </m:r>
                          </m:sub>
                        </m:sSub>
                      </m:e>
                    </m:acc>
                  </m:oMath>
                </a14:m>
                <a:endParaRPr lang="en-US" altLang="en-US" sz="3000" dirty="0">
                  <a:ea typeface="Arial" charset="0"/>
                  <a:cs typeface="Arial" charset="0"/>
                  <a:sym typeface="Symbol" charset="2"/>
                </a:endParaRPr>
              </a:p>
              <a:p>
                <a:pPr lvl="1">
                  <a:lnSpc>
                    <a:spcPct val="90000"/>
                  </a:lnSpc>
                  <a:buFont typeface="Arial" charset="0"/>
                  <a:buNone/>
                </a:pPr>
                <a:r>
                  <a:rPr lang="en-US" altLang="en-US" sz="2600" dirty="0">
                    <a:ea typeface="Arial" charset="0"/>
                    <a:cs typeface="Arial" charset="0"/>
                  </a:rPr>
                  <a:t>	</a:t>
                </a:r>
                <a:endParaRPr lang="en-US" altLang="en-US" sz="2600" dirty="0"/>
              </a:p>
              <a:p>
                <a:pPr>
                  <a:lnSpc>
                    <a:spcPct val="90000"/>
                  </a:lnSpc>
                  <a:buFont typeface="Arial" charset="0"/>
                  <a:buNone/>
                </a:pPr>
                <a:endParaRPr lang="en-US" altLang="en-US" sz="3000" dirty="0"/>
              </a:p>
              <a:p>
                <a:pPr>
                  <a:lnSpc>
                    <a:spcPct val="90000"/>
                  </a:lnSpc>
                </a:pPr>
                <a:endParaRPr lang="en-US" altLang="en-US" sz="3000" dirty="0"/>
              </a:p>
            </p:txBody>
          </p:sp>
        </mc:Choice>
        <mc:Fallback xmlns="">
          <p:sp>
            <p:nvSpPr>
              <p:cNvPr id="75778" name="Content Placeholder 2"/>
              <p:cNvSpPr>
                <a:spLocks noGrp="1" noRot="1" noChangeAspect="1" noMove="1" noResize="1" noEditPoints="1" noAdjustHandles="1" noChangeArrowheads="1" noChangeShapeType="1" noTextEdit="1"/>
              </p:cNvSpPr>
              <p:nvPr>
                <p:ph idx="1"/>
              </p:nvPr>
            </p:nvSpPr>
            <p:spPr>
              <a:xfrm>
                <a:off x="457200" y="1371600"/>
                <a:ext cx="8229600" cy="5486400"/>
              </a:xfrm>
              <a:blipFill rotWithShape="0">
                <a:blip r:embed="rId2"/>
                <a:stretch>
                  <a:fillRect l="-1481" t="-2222"/>
                </a:stretch>
              </a:blipFill>
            </p:spPr>
            <p:txBody>
              <a:bodyPr/>
              <a:lstStyle/>
              <a:p>
                <a:r>
                  <a:rPr lang="en-US">
                    <a:noFill/>
                  </a:rPr>
                  <a:t> </a:t>
                </a:r>
              </a:p>
            </p:txBody>
          </p:sp>
        </mc:Fallback>
      </mc:AlternateContent>
      <p:sp>
        <p:nvSpPr>
          <p:cNvPr id="7577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AC1C9425-069E-5247-BEBA-31FA9A5B7697}" type="slidenum">
              <a:rPr lang="en-US" altLang="en-US" sz="1200">
                <a:solidFill>
                  <a:srgbClr val="898989"/>
                </a:solidFill>
                <a:latin typeface="Arial" charset="0"/>
              </a:rPr>
              <a:pPr>
                <a:spcBef>
                  <a:spcPct val="0"/>
                </a:spcBef>
                <a:buFontTx/>
                <a:buNone/>
              </a:pPr>
              <a:t>37</a:t>
            </a:fld>
            <a:endParaRPr lang="en-US" altLang="en-US" sz="1200">
              <a:solidFill>
                <a:srgbClr val="898989"/>
              </a:solidFill>
              <a:latin typeface="Arial"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2"/>
          <p:cNvSpPr>
            <a:spLocks noGrp="1"/>
          </p:cNvSpPr>
          <p:nvPr>
            <p:ph idx="1"/>
          </p:nvPr>
        </p:nvSpPr>
        <p:spPr>
          <a:xfrm>
            <a:off x="304800" y="721841"/>
            <a:ext cx="8229600" cy="4525963"/>
          </a:xfrm>
        </p:spPr>
        <p:txBody>
          <a:bodyPr/>
          <a:lstStyle/>
          <a:p>
            <a:r>
              <a:rPr lang="en-US" altLang="en-US" sz="2800" dirty="0"/>
              <a:t>You actually don’t have to make the dummy variables yourself</a:t>
            </a:r>
          </a:p>
          <a:p>
            <a:r>
              <a:rPr lang="en-US" altLang="en-US" sz="2800" dirty="0"/>
              <a:t>All you have to do is tell Stata that a variable is categorical using </a:t>
            </a:r>
            <a:r>
              <a:rPr lang="en-US" altLang="en-US" sz="2800" dirty="0" err="1"/>
              <a:t>i</a:t>
            </a:r>
            <a:r>
              <a:rPr lang="en-US" altLang="en-US" sz="2800" dirty="0"/>
              <a:t>. before a variable name</a:t>
            </a:r>
          </a:p>
          <a:p>
            <a:r>
              <a:rPr lang="en-US" altLang="en-US" sz="2800" dirty="0"/>
              <a:t>The regression of FEV regressed on age group</a:t>
            </a:r>
          </a:p>
          <a:p>
            <a:pPr>
              <a:buFont typeface="Arial" charset="0"/>
              <a:buNone/>
            </a:pPr>
            <a:r>
              <a:rPr lang="en-US" altLang="en-US" sz="2800" dirty="0"/>
              <a:t>		</a:t>
            </a:r>
            <a:r>
              <a:rPr lang="en-US" altLang="en-US" sz="2800" dirty="0">
                <a:latin typeface="Courier New" charset="0"/>
                <a:ea typeface="Courier New" charset="0"/>
                <a:cs typeface="Courier New" charset="0"/>
              </a:rPr>
              <a:t>regress </a:t>
            </a:r>
            <a:r>
              <a:rPr lang="en-US" altLang="en-US" sz="2800" dirty="0" err="1">
                <a:latin typeface="Courier New" charset="0"/>
                <a:ea typeface="Courier New" charset="0"/>
                <a:cs typeface="Courier New" charset="0"/>
              </a:rPr>
              <a:t>fev</a:t>
            </a:r>
            <a:r>
              <a:rPr lang="en-US" altLang="en-US" sz="2800" dirty="0">
                <a:latin typeface="Courier New" charset="0"/>
                <a:ea typeface="Courier New" charset="0"/>
                <a:cs typeface="Courier New" charset="0"/>
              </a:rPr>
              <a:t> </a:t>
            </a:r>
            <a:r>
              <a:rPr lang="en-US" altLang="en-US" sz="2800" dirty="0" err="1">
                <a:latin typeface="Courier New" charset="0"/>
                <a:ea typeface="Courier New" charset="0"/>
                <a:cs typeface="Courier New" charset="0"/>
              </a:rPr>
              <a:t>i.agecat</a:t>
            </a:r>
            <a:endParaRPr lang="en-US" altLang="en-US" sz="2800" dirty="0">
              <a:latin typeface="Courier New" charset="0"/>
              <a:ea typeface="Courier New" charset="0"/>
              <a:cs typeface="Courier New" charset="0"/>
            </a:endParaRPr>
          </a:p>
        </p:txBody>
      </p:sp>
      <p:sp>
        <p:nvSpPr>
          <p:cNvPr id="7680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F41B622A-A681-5B46-AFE1-37E4DAFC1B24}" type="slidenum">
              <a:rPr lang="en-US" altLang="en-US" sz="1200">
                <a:solidFill>
                  <a:srgbClr val="898989"/>
                </a:solidFill>
                <a:latin typeface="Arial" charset="0"/>
              </a:rPr>
              <a:pPr>
                <a:spcBef>
                  <a:spcPct val="0"/>
                </a:spcBef>
                <a:buFontTx/>
                <a:buNone/>
              </a:pPr>
              <a:t>38</a:t>
            </a:fld>
            <a:endParaRPr lang="en-US" altLang="en-US" sz="1200">
              <a:solidFill>
                <a:srgbClr val="898989"/>
              </a:solidFill>
              <a:latin typeface="Arial" charset="0"/>
            </a:endParaRPr>
          </a:p>
        </p:txBody>
      </p:sp>
      <p:sp>
        <p:nvSpPr>
          <p:cNvPr id="2" name="TextBox 1"/>
          <p:cNvSpPr txBox="1"/>
          <p:nvPr/>
        </p:nvSpPr>
        <p:spPr>
          <a:xfrm>
            <a:off x="1524000" y="13955"/>
            <a:ext cx="5660524" cy="707886"/>
          </a:xfrm>
          <a:prstGeom prst="rect">
            <a:avLst/>
          </a:prstGeom>
          <a:noFill/>
        </p:spPr>
        <p:txBody>
          <a:bodyPr wrap="none" rtlCol="0">
            <a:spAutoFit/>
          </a:bodyPr>
          <a:lstStyle/>
          <a:p>
            <a:r>
              <a:rPr lang="en-US" sz="4000" dirty="0"/>
              <a:t>Stata indicator variables</a:t>
            </a:r>
          </a:p>
        </p:txBody>
      </p:sp>
      <p:pic>
        <p:nvPicPr>
          <p:cNvPr id="3" name="Picture 2"/>
          <p:cNvPicPr>
            <a:picLocks noChangeAspect="1"/>
          </p:cNvPicPr>
          <p:nvPr/>
        </p:nvPicPr>
        <p:blipFill>
          <a:blip r:embed="rId2"/>
          <a:stretch>
            <a:fillRect/>
          </a:stretch>
        </p:blipFill>
        <p:spPr>
          <a:xfrm>
            <a:off x="1066800" y="3593629"/>
            <a:ext cx="6381750" cy="330834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60325"/>
            <a:ext cx="8229600" cy="930275"/>
          </a:xfrm>
        </p:spPr>
        <p:txBody>
          <a:bodyPr/>
          <a:lstStyle/>
          <a:p>
            <a:r>
              <a:rPr lang="en-US" altLang="en-US" dirty="0"/>
              <a:t>Multiple regression</a:t>
            </a:r>
          </a:p>
        </p:txBody>
      </p:sp>
      <p:sp>
        <p:nvSpPr>
          <p:cNvPr id="83970" name="Content Placeholder 2"/>
          <p:cNvSpPr>
            <a:spLocks noGrp="1"/>
          </p:cNvSpPr>
          <p:nvPr>
            <p:ph idx="1"/>
          </p:nvPr>
        </p:nvSpPr>
        <p:spPr>
          <a:xfrm>
            <a:off x="228600" y="969523"/>
            <a:ext cx="8610600" cy="5181600"/>
          </a:xfrm>
        </p:spPr>
        <p:txBody>
          <a:bodyPr/>
          <a:lstStyle/>
          <a:p>
            <a:r>
              <a:rPr lang="en-US" altLang="en-US" dirty="0"/>
              <a:t>Additional explanatory variables might increase our understanding of a dependent variable</a:t>
            </a:r>
          </a:p>
          <a:p>
            <a:r>
              <a:rPr lang="en-US" altLang="en-US" dirty="0"/>
              <a:t>We can posit the population equation</a:t>
            </a:r>
          </a:p>
          <a:p>
            <a:pPr>
              <a:buFont typeface="Arial" charset="0"/>
              <a:buNone/>
            </a:pPr>
            <a:r>
              <a:rPr lang="en-US" altLang="en-US" dirty="0"/>
              <a:t>	</a:t>
            </a:r>
            <a:r>
              <a:rPr lang="el-GR" altLang="en-US" i="1" dirty="0">
                <a:ea typeface="Arial" charset="0"/>
                <a:cs typeface="Arial" charset="0"/>
              </a:rPr>
              <a:t> μ</a:t>
            </a:r>
            <a:r>
              <a:rPr lang="en-US" altLang="en-US" i="1" baseline="-25000" dirty="0">
                <a:ea typeface="Arial" charset="0"/>
                <a:cs typeface="Arial" charset="0"/>
              </a:rPr>
              <a:t>y|x1,x2,...,</a:t>
            </a:r>
            <a:r>
              <a:rPr lang="en-US" altLang="en-US" i="1" baseline="-25000" dirty="0" err="1">
                <a:ea typeface="Arial" charset="0"/>
                <a:cs typeface="Arial" charset="0"/>
              </a:rPr>
              <a:t>xq</a:t>
            </a:r>
            <a:r>
              <a:rPr lang="en-US" altLang="en-US" i="1" dirty="0">
                <a:ea typeface="Arial" charset="0"/>
                <a:cs typeface="Arial" charset="0"/>
              </a:rPr>
              <a:t> = </a:t>
            </a:r>
            <a:r>
              <a:rPr lang="el-GR" altLang="en-US" i="1" dirty="0">
                <a:ea typeface="Arial" charset="0"/>
                <a:cs typeface="Arial" charset="0"/>
              </a:rPr>
              <a:t>α</a:t>
            </a:r>
            <a:r>
              <a:rPr lang="en-US" altLang="en-US" i="1" dirty="0">
                <a:ea typeface="Arial" charset="0"/>
                <a:cs typeface="Arial" charset="0"/>
              </a:rPr>
              <a:t> + </a:t>
            </a:r>
            <a:r>
              <a:rPr lang="el-GR" altLang="en-US" i="1" dirty="0">
                <a:ea typeface="Arial" charset="0"/>
                <a:cs typeface="Arial" charset="0"/>
                <a:sym typeface="Symbol" charset="2"/>
              </a:rPr>
              <a:t></a:t>
            </a:r>
            <a:r>
              <a:rPr lang="en-US" altLang="en-US" i="1" baseline="-25000" dirty="0">
                <a:ea typeface="Arial" charset="0"/>
                <a:cs typeface="Arial" charset="0"/>
                <a:sym typeface="Symbol" charset="2"/>
              </a:rPr>
              <a:t>1</a:t>
            </a:r>
            <a:r>
              <a:rPr lang="en-US" altLang="en-US" i="1" dirty="0">
                <a:ea typeface="Arial" charset="0"/>
                <a:cs typeface="Arial" charset="0"/>
              </a:rPr>
              <a:t>x</a:t>
            </a:r>
            <a:r>
              <a:rPr lang="en-US" altLang="en-US" i="1" baseline="-25000" dirty="0">
                <a:ea typeface="Arial" charset="0"/>
                <a:cs typeface="Arial" charset="0"/>
              </a:rPr>
              <a:t>1</a:t>
            </a:r>
            <a:r>
              <a:rPr lang="en-US" altLang="en-US" i="1" dirty="0">
                <a:ea typeface="Arial" charset="0"/>
                <a:cs typeface="Arial" charset="0"/>
              </a:rPr>
              <a:t> + </a:t>
            </a:r>
            <a:r>
              <a:rPr lang="el-GR" altLang="en-US" i="1" dirty="0">
                <a:ea typeface="Arial" charset="0"/>
                <a:cs typeface="Arial" charset="0"/>
                <a:sym typeface="Symbol" charset="2"/>
              </a:rPr>
              <a:t></a:t>
            </a:r>
            <a:r>
              <a:rPr lang="en-US" altLang="en-US" i="1" baseline="-25000" dirty="0">
                <a:ea typeface="Arial" charset="0"/>
                <a:cs typeface="Arial" charset="0"/>
                <a:sym typeface="Symbol" charset="2"/>
              </a:rPr>
              <a:t>2</a:t>
            </a:r>
            <a:r>
              <a:rPr lang="en-US" altLang="en-US" i="1" dirty="0">
                <a:ea typeface="Arial" charset="0"/>
                <a:cs typeface="Arial" charset="0"/>
              </a:rPr>
              <a:t>x</a:t>
            </a:r>
            <a:r>
              <a:rPr lang="en-US" altLang="en-US" i="1" baseline="-25000" dirty="0">
                <a:ea typeface="Arial" charset="0"/>
                <a:cs typeface="Arial" charset="0"/>
              </a:rPr>
              <a:t>2</a:t>
            </a:r>
            <a:r>
              <a:rPr lang="en-US" altLang="en-US" i="1" dirty="0">
                <a:ea typeface="Arial" charset="0"/>
                <a:cs typeface="Arial" charset="0"/>
              </a:rPr>
              <a:t> + ... + </a:t>
            </a:r>
            <a:r>
              <a:rPr lang="el-GR" altLang="en-US" i="1" dirty="0">
                <a:ea typeface="Arial" charset="0"/>
                <a:cs typeface="Arial" charset="0"/>
                <a:sym typeface="Symbol" charset="2"/>
              </a:rPr>
              <a:t></a:t>
            </a:r>
            <a:r>
              <a:rPr lang="en-US" altLang="en-US" i="1" baseline="-25000" dirty="0" err="1">
                <a:ea typeface="Arial" charset="0"/>
                <a:cs typeface="Arial" charset="0"/>
                <a:sym typeface="Symbol" charset="2"/>
              </a:rPr>
              <a:t>q</a:t>
            </a:r>
            <a:r>
              <a:rPr lang="en-US" altLang="en-US" i="1" dirty="0" err="1">
                <a:ea typeface="Arial" charset="0"/>
                <a:cs typeface="Arial" charset="0"/>
              </a:rPr>
              <a:t>x</a:t>
            </a:r>
            <a:r>
              <a:rPr lang="en-US" altLang="en-US" i="1" baseline="-25000" dirty="0" err="1">
                <a:ea typeface="Arial" charset="0"/>
                <a:cs typeface="Arial" charset="0"/>
              </a:rPr>
              <a:t>q</a:t>
            </a:r>
            <a:r>
              <a:rPr lang="en-US" altLang="en-US" i="1" dirty="0">
                <a:ea typeface="Arial" charset="0"/>
                <a:cs typeface="Arial" charset="0"/>
              </a:rPr>
              <a:t> </a:t>
            </a:r>
          </a:p>
          <a:p>
            <a:r>
              <a:rPr lang="en-US" altLang="en-US" dirty="0">
                <a:ea typeface="Arial" charset="0"/>
                <a:cs typeface="Arial" charset="0"/>
              </a:rPr>
              <a:t> </a:t>
            </a:r>
            <a:r>
              <a:rPr lang="el-GR" altLang="en-US" i="1" dirty="0">
                <a:ea typeface="Arial" charset="0"/>
                <a:cs typeface="Arial" charset="0"/>
              </a:rPr>
              <a:t>α</a:t>
            </a:r>
            <a:r>
              <a:rPr lang="en-US" altLang="en-US" i="1" dirty="0">
                <a:ea typeface="Arial" charset="0"/>
                <a:cs typeface="Arial" charset="0"/>
              </a:rPr>
              <a:t> </a:t>
            </a:r>
            <a:r>
              <a:rPr lang="en-US" altLang="en-US" dirty="0">
                <a:ea typeface="Arial" charset="0"/>
                <a:cs typeface="Arial" charset="0"/>
              </a:rPr>
              <a:t>is the  mean of y when all the explanatory variables are 0</a:t>
            </a:r>
          </a:p>
          <a:p>
            <a:r>
              <a:rPr lang="el-GR" altLang="en-US" i="1" dirty="0">
                <a:ea typeface="Arial" charset="0"/>
                <a:cs typeface="Arial" charset="0"/>
                <a:sym typeface="Symbol" charset="2"/>
              </a:rPr>
              <a:t></a:t>
            </a:r>
            <a:r>
              <a:rPr lang="en-US" altLang="en-US" i="1" baseline="-25000" dirty="0" err="1">
                <a:ea typeface="Arial" charset="0"/>
                <a:cs typeface="Arial" charset="0"/>
                <a:sym typeface="Symbol" charset="2"/>
              </a:rPr>
              <a:t>i</a:t>
            </a:r>
            <a:r>
              <a:rPr lang="en-US" altLang="en-US" i="1" baseline="-25000" dirty="0">
                <a:ea typeface="Arial" charset="0"/>
                <a:cs typeface="Arial" charset="0"/>
                <a:sym typeface="Symbol" charset="2"/>
              </a:rPr>
              <a:t> </a:t>
            </a:r>
            <a:r>
              <a:rPr lang="en-US" altLang="en-US" i="1" dirty="0">
                <a:ea typeface="Arial" charset="0"/>
                <a:cs typeface="Arial" charset="0"/>
                <a:sym typeface="Symbol" charset="2"/>
              </a:rPr>
              <a:t> </a:t>
            </a:r>
            <a:r>
              <a:rPr lang="en-US" altLang="en-US" dirty="0">
                <a:ea typeface="Arial" charset="0"/>
                <a:cs typeface="Arial" charset="0"/>
                <a:sym typeface="Symbol" charset="2"/>
              </a:rPr>
              <a:t>is the change in the mean value of y the corresponds to a 1 unit change in </a:t>
            </a:r>
            <a:r>
              <a:rPr lang="en-US" altLang="en-US" i="1" dirty="0">
                <a:ea typeface="Arial" charset="0"/>
                <a:cs typeface="Arial" charset="0"/>
              </a:rPr>
              <a:t>x</a:t>
            </a:r>
            <a:r>
              <a:rPr lang="en-US" altLang="en-US" i="1" baseline="-25000" dirty="0">
                <a:ea typeface="Arial" charset="0"/>
                <a:cs typeface="Arial" charset="0"/>
              </a:rPr>
              <a:t>i</a:t>
            </a:r>
            <a:r>
              <a:rPr lang="en-US" altLang="en-US" i="1" dirty="0">
                <a:ea typeface="Arial" charset="0"/>
                <a:cs typeface="Arial" charset="0"/>
              </a:rPr>
              <a:t> </a:t>
            </a:r>
            <a:r>
              <a:rPr lang="en-US" altLang="en-US" dirty="0">
                <a:ea typeface="Arial" charset="0"/>
                <a:cs typeface="Arial" charset="0"/>
              </a:rPr>
              <a:t>when all the other explanatory variables are held constant</a:t>
            </a:r>
          </a:p>
          <a:p>
            <a:endParaRPr lang="en-US" altLang="en-US" dirty="0"/>
          </a:p>
        </p:txBody>
      </p:sp>
      <p:sp>
        <p:nvSpPr>
          <p:cNvPr id="8397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2AA247EE-E170-0F4D-88EB-D7E5CC201168}" type="slidenum">
              <a:rPr lang="en-US" altLang="en-US" sz="1200">
                <a:solidFill>
                  <a:srgbClr val="898989"/>
                </a:solidFill>
                <a:latin typeface="Arial" charset="0"/>
              </a:rPr>
              <a:pPr>
                <a:spcBef>
                  <a:spcPct val="0"/>
                </a:spcBef>
                <a:buFontTx/>
                <a:buNone/>
              </a:pPr>
              <a:t>39</a:t>
            </a:fld>
            <a:endParaRPr lang="en-US" altLang="en-US" sz="1200">
              <a:solidFill>
                <a:srgbClr val="898989"/>
              </a:solidFill>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76200"/>
            <a:ext cx="8229600" cy="1143000"/>
          </a:xfrm>
        </p:spPr>
        <p:txBody>
          <a:bodyPr/>
          <a:lstStyle/>
          <a:p>
            <a:r>
              <a:rPr lang="en-US" altLang="en-US" sz="4000" i="1" dirty="0"/>
              <a:t>Review: Inference</a:t>
            </a:r>
            <a:r>
              <a:rPr lang="en-US" altLang="en-US" sz="4000" dirty="0"/>
              <a:t> for </a:t>
            </a:r>
            <a:r>
              <a:rPr lang="en-US" altLang="en-US" sz="4000" b="1" dirty="0"/>
              <a:t>predicted values</a:t>
            </a:r>
          </a:p>
        </p:txBody>
      </p:sp>
      <p:sp>
        <p:nvSpPr>
          <p:cNvPr id="26626" name="Content Placeholder 2"/>
          <p:cNvSpPr>
            <a:spLocks noGrp="1"/>
          </p:cNvSpPr>
          <p:nvPr>
            <p:ph idx="1"/>
          </p:nvPr>
        </p:nvSpPr>
        <p:spPr>
          <a:xfrm>
            <a:off x="457200" y="1219200"/>
            <a:ext cx="8229600" cy="4525963"/>
          </a:xfrm>
        </p:spPr>
        <p:txBody>
          <a:bodyPr/>
          <a:lstStyle/>
          <a:p>
            <a:r>
              <a:rPr lang="en-US" altLang="en-US" sz="2800" dirty="0"/>
              <a:t>We might want to estimate the mean value of y at a particular value of x</a:t>
            </a:r>
          </a:p>
          <a:p>
            <a:r>
              <a:rPr lang="en-US" altLang="en-US" sz="2800" dirty="0"/>
              <a:t>What is the mean FEV for children who are 10 years old?   </a:t>
            </a:r>
            <a:r>
              <a:rPr lang="en-US" altLang="en-US" sz="2400" dirty="0"/>
              <a:t>ŷ = .432 + .222*x = .432 + .222*10 = 2.643 liters</a:t>
            </a:r>
          </a:p>
          <a:p>
            <a:r>
              <a:rPr lang="en-US" altLang="en-US" sz="2800" dirty="0"/>
              <a:t>We can construct a 95% confidence interval for the estimated mean</a:t>
            </a:r>
          </a:p>
          <a:p>
            <a:pPr lvl="1"/>
            <a:r>
              <a:rPr lang="en-US" altLang="en-US" sz="2000" dirty="0">
                <a:sym typeface="Symbol" charset="2"/>
              </a:rPr>
              <a:t>( </a:t>
            </a:r>
            <a:r>
              <a:rPr lang="en-US" altLang="en-US" sz="2000" dirty="0"/>
              <a:t>ŷ - t</a:t>
            </a:r>
            <a:r>
              <a:rPr lang="en-US" altLang="en-US" sz="2000" baseline="-25000" dirty="0"/>
              <a:t>n-2,.025</a:t>
            </a:r>
            <a:r>
              <a:rPr lang="en-US" altLang="en-US" sz="2000" dirty="0"/>
              <a:t>se(ŷ) , ŷ + t</a:t>
            </a:r>
            <a:r>
              <a:rPr lang="en-US" altLang="en-US" sz="2000" baseline="-25000" dirty="0"/>
              <a:t>n-2,.025</a:t>
            </a:r>
            <a:r>
              <a:rPr lang="en-US" altLang="en-US" sz="2000" dirty="0"/>
              <a:t>se(ŷ) ), where</a:t>
            </a:r>
          </a:p>
          <a:p>
            <a:pPr>
              <a:buFont typeface="Arial" charset="0"/>
              <a:buNone/>
            </a:pPr>
            <a:endParaRPr lang="en-US" altLang="en-US" sz="2800" dirty="0"/>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44C35A48-4485-DE49-826A-1D8AEAB9CCC0}" type="slidenum">
              <a:rPr lang="en-US" altLang="en-US" sz="1200">
                <a:solidFill>
                  <a:srgbClr val="898989"/>
                </a:solidFill>
                <a:latin typeface="Arial" charset="0"/>
              </a:rPr>
              <a:pPr>
                <a:spcBef>
                  <a:spcPct val="0"/>
                </a:spcBef>
                <a:buFontTx/>
                <a:buNone/>
              </a:pPr>
              <a:t>4</a:t>
            </a:fld>
            <a:endParaRPr lang="en-US" altLang="en-US" sz="1200">
              <a:solidFill>
                <a:srgbClr val="898989"/>
              </a:solidFill>
              <a:latin typeface="Arial" charset="0"/>
            </a:endParaRPr>
          </a:p>
        </p:txBody>
      </p:sp>
      <p:graphicFrame>
        <p:nvGraphicFramePr>
          <p:cNvPr id="2" name="Object 1"/>
          <p:cNvGraphicFramePr>
            <a:graphicFrameLocks noChangeAspect="1"/>
          </p:cNvGraphicFramePr>
          <p:nvPr/>
        </p:nvGraphicFramePr>
        <p:xfrm>
          <a:off x="1676400" y="4724400"/>
          <a:ext cx="3276600" cy="1479780"/>
        </p:xfrm>
        <a:graphic>
          <a:graphicData uri="http://schemas.openxmlformats.org/presentationml/2006/ole">
            <mc:AlternateContent xmlns:mc="http://schemas.openxmlformats.org/markup-compatibility/2006">
              <mc:Choice xmlns:v="urn:schemas-microsoft-com:vml" Requires="v">
                <p:oleObj spid="_x0000_s1050" r:id="rId3" imgW="54419500" imgH="24574500" progId="">
                  <p:embed/>
                </p:oleObj>
              </mc:Choice>
              <mc:Fallback>
                <p:oleObj r:id="rId3" imgW="54419500" imgH="24574500" progId="">
                  <p:embed/>
                  <p:pic>
                    <p:nvPicPr>
                      <p:cNvPr id="0" name=""/>
                      <p:cNvPicPr/>
                      <p:nvPr/>
                    </p:nvPicPr>
                    <p:blipFill>
                      <a:blip r:embed="rId4"/>
                      <a:stretch>
                        <a:fillRect/>
                      </a:stretch>
                    </p:blipFill>
                    <p:spPr>
                      <a:xfrm>
                        <a:off x="1676400" y="4724400"/>
                        <a:ext cx="3276600" cy="1479780"/>
                      </a:xfrm>
                      <a:prstGeom prst="rect">
                        <a:avLst/>
                      </a:prstGeom>
                    </p:spPr>
                  </p:pic>
                </p:oleObj>
              </mc:Fallback>
            </mc:AlternateContent>
          </a:graphicData>
        </a:graphic>
      </p:graphicFrame>
    </p:spTree>
    <p:extLst>
      <p:ext uri="{BB962C8B-B14F-4D97-AF65-F5344CB8AC3E}">
        <p14:creationId xmlns:p14="http://schemas.microsoft.com/office/powerpoint/2010/main" val="469189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Content Placeholder 2"/>
          <p:cNvSpPr>
            <a:spLocks noGrp="1"/>
          </p:cNvSpPr>
          <p:nvPr>
            <p:ph idx="1"/>
          </p:nvPr>
        </p:nvSpPr>
        <p:spPr>
          <a:xfrm>
            <a:off x="381000" y="990600"/>
            <a:ext cx="8229600" cy="6248400"/>
          </a:xfrm>
        </p:spPr>
        <p:txBody>
          <a:bodyPr/>
          <a:lstStyle/>
          <a:p>
            <a:r>
              <a:rPr lang="en-US" altLang="en-US" i="1">
                <a:ea typeface="Arial" charset="0"/>
                <a:cs typeface="Arial" charset="0"/>
              </a:rPr>
              <a:t>y </a:t>
            </a:r>
            <a:r>
              <a:rPr lang="en-US" altLang="en-US" i="1" dirty="0">
                <a:ea typeface="Arial" charset="0"/>
                <a:cs typeface="Arial" charset="0"/>
              </a:rPr>
              <a:t>= </a:t>
            </a:r>
            <a:r>
              <a:rPr lang="el-GR" altLang="en-US" i="1" dirty="0">
                <a:ea typeface="Arial" charset="0"/>
                <a:cs typeface="Arial" charset="0"/>
              </a:rPr>
              <a:t>α</a:t>
            </a:r>
            <a:r>
              <a:rPr lang="en-US" altLang="en-US" i="1" dirty="0">
                <a:ea typeface="Arial" charset="0"/>
                <a:cs typeface="Arial" charset="0"/>
              </a:rPr>
              <a:t> + </a:t>
            </a:r>
            <a:r>
              <a:rPr lang="el-GR" altLang="en-US" i="1" dirty="0">
                <a:ea typeface="Arial" charset="0"/>
                <a:cs typeface="Arial" charset="0"/>
                <a:sym typeface="Symbol" charset="2"/>
              </a:rPr>
              <a:t></a:t>
            </a:r>
            <a:r>
              <a:rPr lang="en-US" altLang="en-US" i="1" baseline="-25000" dirty="0">
                <a:ea typeface="Arial" charset="0"/>
                <a:cs typeface="Arial" charset="0"/>
                <a:sym typeface="Symbol" charset="2"/>
              </a:rPr>
              <a:t>1</a:t>
            </a:r>
            <a:r>
              <a:rPr lang="en-US" altLang="en-US" i="1" dirty="0">
                <a:ea typeface="Arial" charset="0"/>
                <a:cs typeface="Arial" charset="0"/>
              </a:rPr>
              <a:t>x</a:t>
            </a:r>
            <a:r>
              <a:rPr lang="en-US" altLang="en-US" i="1" baseline="-25000" dirty="0">
                <a:ea typeface="Arial" charset="0"/>
                <a:cs typeface="Arial" charset="0"/>
              </a:rPr>
              <a:t>1</a:t>
            </a:r>
            <a:r>
              <a:rPr lang="en-US" altLang="en-US" i="1" dirty="0">
                <a:ea typeface="Arial" charset="0"/>
                <a:cs typeface="Arial" charset="0"/>
              </a:rPr>
              <a:t> + </a:t>
            </a:r>
            <a:r>
              <a:rPr lang="el-GR" altLang="en-US" i="1" dirty="0">
                <a:ea typeface="Arial" charset="0"/>
                <a:cs typeface="Arial" charset="0"/>
                <a:sym typeface="Symbol" charset="2"/>
              </a:rPr>
              <a:t></a:t>
            </a:r>
            <a:r>
              <a:rPr lang="en-US" altLang="en-US" i="1" baseline="-25000" dirty="0">
                <a:ea typeface="Arial" charset="0"/>
                <a:cs typeface="Arial" charset="0"/>
                <a:sym typeface="Symbol" charset="2"/>
              </a:rPr>
              <a:t>2</a:t>
            </a:r>
            <a:r>
              <a:rPr lang="en-US" altLang="en-US" i="1" dirty="0">
                <a:ea typeface="Arial" charset="0"/>
                <a:cs typeface="Arial" charset="0"/>
              </a:rPr>
              <a:t>x</a:t>
            </a:r>
            <a:r>
              <a:rPr lang="en-US" altLang="en-US" i="1" baseline="-25000" dirty="0">
                <a:ea typeface="Arial" charset="0"/>
                <a:cs typeface="Arial" charset="0"/>
              </a:rPr>
              <a:t>2</a:t>
            </a:r>
            <a:r>
              <a:rPr lang="en-US" altLang="en-US" i="1" dirty="0">
                <a:ea typeface="Arial" charset="0"/>
                <a:cs typeface="Arial" charset="0"/>
              </a:rPr>
              <a:t> + ... + </a:t>
            </a:r>
            <a:r>
              <a:rPr lang="el-GR" altLang="en-US" i="1" dirty="0">
                <a:ea typeface="Arial" charset="0"/>
                <a:cs typeface="Arial" charset="0"/>
                <a:sym typeface="Symbol" charset="2"/>
              </a:rPr>
              <a:t></a:t>
            </a:r>
            <a:r>
              <a:rPr lang="en-US" altLang="en-US" i="1" baseline="-25000" dirty="0" err="1">
                <a:ea typeface="Arial" charset="0"/>
                <a:cs typeface="Arial" charset="0"/>
                <a:sym typeface="Symbol" charset="2"/>
              </a:rPr>
              <a:t>q</a:t>
            </a:r>
            <a:r>
              <a:rPr lang="en-US" altLang="en-US" i="1" dirty="0" err="1">
                <a:ea typeface="Arial" charset="0"/>
                <a:cs typeface="Arial" charset="0"/>
              </a:rPr>
              <a:t>x</a:t>
            </a:r>
            <a:r>
              <a:rPr lang="en-US" altLang="en-US" i="1" baseline="-25000" dirty="0" err="1">
                <a:ea typeface="Arial" charset="0"/>
                <a:cs typeface="Arial" charset="0"/>
              </a:rPr>
              <a:t>q</a:t>
            </a:r>
            <a:r>
              <a:rPr lang="en-US" altLang="en-US" i="1" baseline="-25000" dirty="0">
                <a:ea typeface="Arial" charset="0"/>
                <a:cs typeface="Arial" charset="0"/>
              </a:rPr>
              <a:t> </a:t>
            </a:r>
            <a:r>
              <a:rPr lang="en-US" altLang="en-US" i="1" dirty="0">
                <a:ea typeface="Arial" charset="0"/>
                <a:cs typeface="Arial" charset="0"/>
              </a:rPr>
              <a:t>+ </a:t>
            </a:r>
            <a:r>
              <a:rPr lang="en-US" altLang="en-US" i="1" dirty="0">
                <a:ea typeface="Arial" charset="0"/>
                <a:cs typeface="Arial" charset="0"/>
                <a:sym typeface="Symbol" charset="2"/>
              </a:rPr>
              <a:t></a:t>
            </a:r>
          </a:p>
          <a:p>
            <a:r>
              <a:rPr lang="en-US" altLang="en-US" dirty="0">
                <a:ea typeface="Arial" charset="0"/>
                <a:cs typeface="Arial" charset="0"/>
                <a:sym typeface="Symbol" charset="2"/>
              </a:rPr>
              <a:t>Assumptions</a:t>
            </a:r>
          </a:p>
          <a:p>
            <a:pPr lvl="1"/>
            <a:r>
              <a:rPr lang="en-US" altLang="en-US" dirty="0">
                <a:ea typeface="Arial" charset="0"/>
                <a:cs typeface="Arial" charset="0"/>
                <a:sym typeface="Symbol" charset="2"/>
              </a:rPr>
              <a:t>x</a:t>
            </a:r>
            <a:r>
              <a:rPr lang="en-US" altLang="en-US" baseline="-25000" dirty="0">
                <a:ea typeface="Arial" charset="0"/>
                <a:cs typeface="Arial" charset="0"/>
                <a:sym typeface="Symbol" charset="2"/>
              </a:rPr>
              <a:t>1</a:t>
            </a:r>
            <a:r>
              <a:rPr lang="en-US" altLang="en-US" dirty="0">
                <a:ea typeface="Arial" charset="0"/>
                <a:cs typeface="Arial" charset="0"/>
                <a:sym typeface="Symbol" charset="2"/>
              </a:rPr>
              <a:t>,x</a:t>
            </a:r>
            <a:r>
              <a:rPr lang="en-US" altLang="en-US" baseline="-25000" dirty="0">
                <a:ea typeface="Arial" charset="0"/>
                <a:cs typeface="Arial" charset="0"/>
                <a:sym typeface="Symbol" charset="2"/>
              </a:rPr>
              <a:t>2</a:t>
            </a:r>
            <a:r>
              <a:rPr lang="en-US" altLang="en-US" dirty="0">
                <a:ea typeface="Arial" charset="0"/>
                <a:cs typeface="Arial" charset="0"/>
                <a:sym typeface="Symbol" charset="2"/>
              </a:rPr>
              <a:t>,...,</a:t>
            </a:r>
            <a:r>
              <a:rPr lang="en-US" altLang="en-US" dirty="0" err="1">
                <a:ea typeface="Arial" charset="0"/>
                <a:cs typeface="Arial" charset="0"/>
                <a:sym typeface="Symbol" charset="2"/>
              </a:rPr>
              <a:t>x</a:t>
            </a:r>
            <a:r>
              <a:rPr lang="en-US" altLang="en-US" baseline="-25000" dirty="0" err="1">
                <a:ea typeface="Arial" charset="0"/>
                <a:cs typeface="Arial" charset="0"/>
                <a:sym typeface="Symbol" charset="2"/>
              </a:rPr>
              <a:t>q</a:t>
            </a:r>
            <a:r>
              <a:rPr lang="en-US" altLang="en-US" baseline="-25000" dirty="0">
                <a:ea typeface="Arial" charset="0"/>
                <a:cs typeface="Arial" charset="0"/>
                <a:sym typeface="Symbol" charset="2"/>
              </a:rPr>
              <a:t> </a:t>
            </a:r>
            <a:r>
              <a:rPr lang="en-US" altLang="en-US" dirty="0">
                <a:ea typeface="Arial" charset="0"/>
                <a:cs typeface="Arial" charset="0"/>
                <a:sym typeface="Symbol" charset="2"/>
              </a:rPr>
              <a:t> are measured without error</a:t>
            </a:r>
          </a:p>
          <a:p>
            <a:pPr lvl="1"/>
            <a:r>
              <a:rPr lang="en-US" altLang="en-US" dirty="0">
                <a:ea typeface="Arial" charset="0"/>
                <a:cs typeface="Arial" charset="0"/>
                <a:sym typeface="Symbol" charset="2"/>
              </a:rPr>
              <a:t>The distribution of y is normal with mean </a:t>
            </a:r>
            <a:r>
              <a:rPr lang="el-GR" altLang="en-US" i="1" dirty="0">
                <a:ea typeface="Arial" charset="0"/>
                <a:cs typeface="Arial" charset="0"/>
              </a:rPr>
              <a:t>μ</a:t>
            </a:r>
            <a:r>
              <a:rPr lang="en-US" altLang="en-US" i="1" baseline="-25000" dirty="0">
                <a:ea typeface="Arial" charset="0"/>
                <a:cs typeface="Arial" charset="0"/>
              </a:rPr>
              <a:t>y|x1,x2,...,</a:t>
            </a:r>
            <a:r>
              <a:rPr lang="en-US" altLang="en-US" i="1" baseline="-25000" dirty="0" err="1">
                <a:ea typeface="Arial" charset="0"/>
                <a:cs typeface="Arial" charset="0"/>
              </a:rPr>
              <a:t>xq</a:t>
            </a:r>
            <a:r>
              <a:rPr lang="en-US" altLang="en-US" i="1" dirty="0">
                <a:ea typeface="Arial" charset="0"/>
                <a:cs typeface="Arial" charset="0"/>
              </a:rPr>
              <a:t>  </a:t>
            </a:r>
            <a:r>
              <a:rPr lang="en-US" altLang="en-US" dirty="0">
                <a:ea typeface="Arial" charset="0"/>
                <a:cs typeface="Arial" charset="0"/>
              </a:rPr>
              <a:t>and standard deviation </a:t>
            </a:r>
            <a:r>
              <a:rPr lang="el-GR" altLang="en-US" i="1" dirty="0">
                <a:ea typeface="Arial" charset="0"/>
                <a:cs typeface="Arial" charset="0"/>
              </a:rPr>
              <a:t>σ</a:t>
            </a:r>
            <a:r>
              <a:rPr lang="en-US" altLang="en-US" i="1" baseline="-25000" dirty="0">
                <a:ea typeface="Arial" charset="0"/>
                <a:cs typeface="Arial" charset="0"/>
              </a:rPr>
              <a:t>y|x1,x2,...,</a:t>
            </a:r>
            <a:r>
              <a:rPr lang="en-US" altLang="en-US" i="1" baseline="-25000" dirty="0" err="1">
                <a:ea typeface="Arial" charset="0"/>
                <a:cs typeface="Arial" charset="0"/>
              </a:rPr>
              <a:t>xq</a:t>
            </a:r>
            <a:r>
              <a:rPr lang="en-US" altLang="en-US" i="1" dirty="0">
                <a:ea typeface="Arial" charset="0"/>
                <a:cs typeface="Arial" charset="0"/>
              </a:rPr>
              <a:t> </a:t>
            </a:r>
          </a:p>
          <a:p>
            <a:pPr lvl="1"/>
            <a:r>
              <a:rPr lang="en-US" altLang="en-US" dirty="0">
                <a:ea typeface="Arial" charset="0"/>
                <a:cs typeface="Arial" charset="0"/>
              </a:rPr>
              <a:t>The population regression model holds</a:t>
            </a:r>
          </a:p>
          <a:p>
            <a:pPr lvl="1"/>
            <a:r>
              <a:rPr lang="en-US" altLang="en-US" dirty="0">
                <a:ea typeface="Arial" charset="0"/>
                <a:cs typeface="Arial" charset="0"/>
              </a:rPr>
              <a:t>For any set of values of the explanatory variables, </a:t>
            </a:r>
            <a:r>
              <a:rPr lang="en-US" altLang="en-US" dirty="0">
                <a:ea typeface="Arial" charset="0"/>
                <a:cs typeface="Arial" charset="0"/>
                <a:sym typeface="Symbol" charset="2"/>
              </a:rPr>
              <a:t>x</a:t>
            </a:r>
            <a:r>
              <a:rPr lang="en-US" altLang="en-US" baseline="-25000" dirty="0">
                <a:ea typeface="Arial" charset="0"/>
                <a:cs typeface="Arial" charset="0"/>
                <a:sym typeface="Symbol" charset="2"/>
              </a:rPr>
              <a:t>1</a:t>
            </a:r>
            <a:r>
              <a:rPr lang="en-US" altLang="en-US" dirty="0">
                <a:ea typeface="Arial" charset="0"/>
                <a:cs typeface="Arial" charset="0"/>
                <a:sym typeface="Symbol" charset="2"/>
              </a:rPr>
              <a:t>,x</a:t>
            </a:r>
            <a:r>
              <a:rPr lang="en-US" altLang="en-US" baseline="-25000" dirty="0">
                <a:ea typeface="Arial" charset="0"/>
                <a:cs typeface="Arial" charset="0"/>
                <a:sym typeface="Symbol" charset="2"/>
              </a:rPr>
              <a:t>2</a:t>
            </a:r>
            <a:r>
              <a:rPr lang="en-US" altLang="en-US" dirty="0">
                <a:ea typeface="Arial" charset="0"/>
                <a:cs typeface="Arial" charset="0"/>
                <a:sym typeface="Symbol" charset="2"/>
              </a:rPr>
              <a:t>,...,</a:t>
            </a:r>
            <a:r>
              <a:rPr lang="en-US" altLang="en-US" dirty="0" err="1">
                <a:ea typeface="Arial" charset="0"/>
                <a:cs typeface="Arial" charset="0"/>
                <a:sym typeface="Symbol" charset="2"/>
              </a:rPr>
              <a:t>x</a:t>
            </a:r>
            <a:r>
              <a:rPr lang="en-US" altLang="en-US" baseline="-25000" dirty="0" err="1">
                <a:ea typeface="Arial" charset="0"/>
                <a:cs typeface="Arial" charset="0"/>
                <a:sym typeface="Symbol" charset="2"/>
              </a:rPr>
              <a:t>q</a:t>
            </a:r>
            <a:r>
              <a:rPr lang="en-US" altLang="en-US" baseline="-25000" dirty="0">
                <a:ea typeface="Arial" charset="0"/>
                <a:cs typeface="Arial" charset="0"/>
                <a:sym typeface="Symbol" charset="2"/>
              </a:rPr>
              <a:t> </a:t>
            </a:r>
            <a:r>
              <a:rPr lang="en-US" altLang="en-US" dirty="0">
                <a:ea typeface="Arial" charset="0"/>
                <a:cs typeface="Arial" charset="0"/>
                <a:sym typeface="Symbol" charset="2"/>
              </a:rPr>
              <a:t>, </a:t>
            </a:r>
            <a:r>
              <a:rPr lang="el-GR" altLang="en-US" i="1" dirty="0">
                <a:ea typeface="Arial" charset="0"/>
                <a:cs typeface="Arial" charset="0"/>
              </a:rPr>
              <a:t>σ</a:t>
            </a:r>
            <a:r>
              <a:rPr lang="en-US" altLang="en-US" i="1" baseline="-25000" dirty="0">
                <a:ea typeface="Arial" charset="0"/>
                <a:cs typeface="Arial" charset="0"/>
              </a:rPr>
              <a:t>y|x1,x2,...,</a:t>
            </a:r>
            <a:r>
              <a:rPr lang="en-US" altLang="en-US" i="1" baseline="-25000" dirty="0" err="1">
                <a:ea typeface="Arial" charset="0"/>
                <a:cs typeface="Arial" charset="0"/>
              </a:rPr>
              <a:t>xq</a:t>
            </a:r>
            <a:r>
              <a:rPr lang="en-US" altLang="en-US" i="1" dirty="0">
                <a:ea typeface="Arial" charset="0"/>
                <a:cs typeface="Arial" charset="0"/>
              </a:rPr>
              <a:t> </a:t>
            </a:r>
            <a:r>
              <a:rPr lang="en-US" altLang="en-US" dirty="0">
                <a:ea typeface="Arial" charset="0"/>
                <a:cs typeface="Arial" charset="0"/>
              </a:rPr>
              <a:t>is constant – homoscedasticity</a:t>
            </a:r>
          </a:p>
          <a:p>
            <a:pPr lvl="1"/>
            <a:r>
              <a:rPr lang="en-US" altLang="en-US" dirty="0">
                <a:ea typeface="Arial" charset="0"/>
                <a:cs typeface="Arial" charset="0"/>
              </a:rPr>
              <a:t>The y outcomes are independent</a:t>
            </a:r>
          </a:p>
          <a:p>
            <a:pPr lvl="1"/>
            <a:endParaRPr lang="en-US" altLang="en-US" dirty="0"/>
          </a:p>
        </p:txBody>
      </p:sp>
      <p:sp>
        <p:nvSpPr>
          <p:cNvPr id="8499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B3AF026F-17D6-CA47-AFFD-155EF43FB051}" type="slidenum">
              <a:rPr lang="en-US" altLang="en-US" sz="1200">
                <a:solidFill>
                  <a:srgbClr val="898989"/>
                </a:solidFill>
                <a:latin typeface="Arial" charset="0"/>
              </a:rPr>
              <a:pPr>
                <a:spcBef>
                  <a:spcPct val="0"/>
                </a:spcBef>
                <a:buFontTx/>
                <a:buNone/>
              </a:pPr>
              <a:t>40</a:t>
            </a:fld>
            <a:endParaRPr lang="en-US" altLang="en-US" sz="1200">
              <a:solidFill>
                <a:srgbClr val="898989"/>
              </a:solidFill>
              <a:latin typeface="Arial" charset="0"/>
            </a:endParaRPr>
          </a:p>
        </p:txBody>
      </p:sp>
      <p:sp>
        <p:nvSpPr>
          <p:cNvPr id="4" name="Title 1"/>
          <p:cNvSpPr>
            <a:spLocks noGrp="1"/>
          </p:cNvSpPr>
          <p:nvPr>
            <p:ph type="title"/>
          </p:nvPr>
        </p:nvSpPr>
        <p:spPr>
          <a:xfrm>
            <a:off x="457200" y="60325"/>
            <a:ext cx="8229600" cy="930275"/>
          </a:xfrm>
        </p:spPr>
        <p:txBody>
          <a:bodyPr/>
          <a:lstStyle/>
          <a:p>
            <a:r>
              <a:rPr lang="en-US" altLang="en-US" dirty="0"/>
              <a:t>Multiple regression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381000" y="227013"/>
            <a:ext cx="8229600" cy="1143000"/>
          </a:xfrm>
        </p:spPr>
        <p:txBody>
          <a:bodyPr/>
          <a:lstStyle/>
          <a:p>
            <a:r>
              <a:rPr lang="en-US" altLang="en-US" sz="4000" dirty="0"/>
              <a:t>Multiple regression – Least Squares</a:t>
            </a:r>
          </a:p>
        </p:txBody>
      </p:sp>
      <mc:AlternateContent xmlns:mc="http://schemas.openxmlformats.org/markup-compatibility/2006" xmlns:a14="http://schemas.microsoft.com/office/drawing/2010/main">
        <mc:Choice Requires="a14">
          <p:sp>
            <p:nvSpPr>
              <p:cNvPr id="86018" name="Content Placeholder 2"/>
              <p:cNvSpPr>
                <a:spLocks noGrp="1"/>
              </p:cNvSpPr>
              <p:nvPr>
                <p:ph idx="1"/>
              </p:nvPr>
            </p:nvSpPr>
            <p:spPr>
              <a:xfrm>
                <a:off x="432543" y="1404060"/>
                <a:ext cx="8229600" cy="4525963"/>
              </a:xfrm>
            </p:spPr>
            <p:txBody>
              <a:bodyPr/>
              <a:lstStyle/>
              <a:p>
                <a:r>
                  <a:rPr lang="en-US" altLang="en-US" sz="2800" dirty="0"/>
                  <a:t>We estimate the regression line</a:t>
                </a:r>
              </a:p>
              <a:p>
                <a:pPr>
                  <a:buNone/>
                </a:pPr>
                <a:r>
                  <a:rPr lang="en-US" altLang="en-US" sz="2800" i="1" dirty="0"/>
                  <a:t>	</a:t>
                </a:r>
                <a14:m>
                  <m:oMath xmlns:m="http://schemas.openxmlformats.org/officeDocument/2006/math">
                    <m:acc>
                      <m:accPr>
                        <m:chr m:val="̂"/>
                        <m:ctrlPr>
                          <a:rPr lang="en-US" altLang="en-US" sz="2800" i="1" smtClean="0">
                            <a:latin typeface="Cambria Math" panose="02040503050406030204" pitchFamily="18" charset="0"/>
                          </a:rPr>
                        </m:ctrlPr>
                      </m:accPr>
                      <m:e>
                        <m:r>
                          <a:rPr lang="en-US" altLang="en-US" sz="2800" b="0" i="1" smtClean="0">
                            <a:latin typeface="Cambria Math" charset="0"/>
                          </a:rPr>
                          <m:t>𝑦</m:t>
                        </m:r>
                      </m:e>
                    </m:acc>
                    <m:r>
                      <a:rPr lang="en-US" altLang="en-US" sz="2800" b="0" i="1" smtClean="0">
                        <a:latin typeface="Cambria Math" charset="0"/>
                      </a:rPr>
                      <m:t>= </m:t>
                    </m:r>
                    <m:acc>
                      <m:accPr>
                        <m:chr m:val="̂"/>
                        <m:ctrlPr>
                          <a:rPr lang="en-US" altLang="en-US" sz="2800" b="0" i="1" smtClean="0">
                            <a:latin typeface="Cambria Math" panose="02040503050406030204" pitchFamily="18" charset="0"/>
                          </a:rPr>
                        </m:ctrlPr>
                      </m:accPr>
                      <m:e>
                        <m:r>
                          <a:rPr lang="en-US" altLang="en-US" sz="2800" b="0" i="1" smtClean="0">
                            <a:latin typeface="Cambria Math" charset="0"/>
                            <a:ea typeface="Cambria Math" charset="0"/>
                            <a:cs typeface="Cambria Math" charset="0"/>
                          </a:rPr>
                          <m:t>𝛼</m:t>
                        </m:r>
                      </m:e>
                    </m:acc>
                    <m:r>
                      <a:rPr lang="en-US" altLang="en-US" sz="2800" b="0" i="1" smtClean="0">
                        <a:latin typeface="Cambria Math" charset="0"/>
                      </a:rPr>
                      <m:t>+ </m:t>
                    </m:r>
                    <m:acc>
                      <m:accPr>
                        <m:chr m:val="̂"/>
                        <m:ctrlPr>
                          <a:rPr lang="en-US" altLang="en-US" sz="2800" b="0" i="1" smtClean="0">
                            <a:latin typeface="Cambria Math" panose="02040503050406030204" pitchFamily="18" charset="0"/>
                          </a:rPr>
                        </m:ctrlPr>
                      </m:accPr>
                      <m:e>
                        <m:sSub>
                          <m:sSubPr>
                            <m:ctrlPr>
                              <a:rPr lang="en-US" altLang="en-US" sz="2800" b="0" i="1" smtClean="0">
                                <a:latin typeface="Cambria Math" panose="02040503050406030204" pitchFamily="18" charset="0"/>
                              </a:rPr>
                            </m:ctrlPr>
                          </m:sSubPr>
                          <m:e>
                            <m:r>
                              <a:rPr lang="en-US" altLang="en-US" sz="2800" b="0" i="1" smtClean="0">
                                <a:latin typeface="Cambria Math" charset="0"/>
                                <a:ea typeface="Cambria Math" charset="0"/>
                                <a:cs typeface="Cambria Math" charset="0"/>
                              </a:rPr>
                              <m:t>𝛽</m:t>
                            </m:r>
                          </m:e>
                          <m:sub>
                            <m:r>
                              <a:rPr lang="en-US" altLang="en-US" sz="2800" b="0" i="1" smtClean="0">
                                <a:latin typeface="Cambria Math" charset="0"/>
                              </a:rPr>
                              <m:t>1</m:t>
                            </m:r>
                          </m:sub>
                        </m:sSub>
                      </m:e>
                    </m:acc>
                  </m:oMath>
                </a14:m>
                <a:r>
                  <a:rPr lang="en-US" altLang="en-US" sz="2800" i="1" dirty="0"/>
                  <a:t> </a:t>
                </a:r>
                <a14:m>
                  <m:oMath xmlns:m="http://schemas.openxmlformats.org/officeDocument/2006/math">
                    <m:sSub>
                      <m:sSubPr>
                        <m:ctrlPr>
                          <a:rPr lang="en-US" altLang="en-US" sz="2800" i="1" dirty="0" smtClean="0">
                            <a:latin typeface="Cambria Math" panose="02040503050406030204" pitchFamily="18" charset="0"/>
                          </a:rPr>
                        </m:ctrlPr>
                      </m:sSubPr>
                      <m:e>
                        <m:r>
                          <a:rPr lang="en-US" altLang="en-US" sz="2800" b="0" i="1" dirty="0" smtClean="0">
                            <a:latin typeface="Cambria Math" charset="0"/>
                          </a:rPr>
                          <m:t>𝑥</m:t>
                        </m:r>
                      </m:e>
                      <m:sub>
                        <m:r>
                          <a:rPr lang="en-US" altLang="en-US" sz="2800" b="0" i="1" dirty="0" smtClean="0">
                            <a:latin typeface="Cambria Math" charset="0"/>
                          </a:rPr>
                          <m:t>1</m:t>
                        </m:r>
                      </m:sub>
                    </m:sSub>
                    <m:r>
                      <a:rPr lang="en-US" altLang="en-US" sz="2800" b="0" i="1" dirty="0" smtClean="0">
                        <a:latin typeface="Cambria Math" charset="0"/>
                      </a:rPr>
                      <m:t>+ </m:t>
                    </m:r>
                    <m:acc>
                      <m:accPr>
                        <m:chr m:val="̂"/>
                        <m:ctrlPr>
                          <a:rPr lang="en-US" altLang="en-US" sz="2800" b="0" i="1" smtClean="0">
                            <a:latin typeface="Cambria Math" panose="02040503050406030204" pitchFamily="18" charset="0"/>
                          </a:rPr>
                        </m:ctrlPr>
                      </m:accPr>
                      <m:e>
                        <m:sSub>
                          <m:sSubPr>
                            <m:ctrlPr>
                              <a:rPr lang="en-US" altLang="en-US" sz="2800" b="0" i="1" smtClean="0">
                                <a:latin typeface="Cambria Math" panose="02040503050406030204" pitchFamily="18" charset="0"/>
                              </a:rPr>
                            </m:ctrlPr>
                          </m:sSubPr>
                          <m:e>
                            <m:r>
                              <a:rPr lang="en-US" altLang="en-US" sz="2800" b="0" i="1" smtClean="0">
                                <a:latin typeface="Cambria Math" charset="0"/>
                                <a:ea typeface="Cambria Math" charset="0"/>
                                <a:cs typeface="Cambria Math" charset="0"/>
                              </a:rPr>
                              <m:t>𝛽</m:t>
                            </m:r>
                          </m:e>
                          <m:sub>
                            <m:r>
                              <a:rPr lang="en-US" altLang="en-US" sz="2800" b="0" i="1" smtClean="0">
                                <a:latin typeface="Cambria Math" charset="0"/>
                                <a:ea typeface="Cambria Math" charset="0"/>
                                <a:cs typeface="Cambria Math" charset="0"/>
                              </a:rPr>
                              <m:t>2</m:t>
                            </m:r>
                          </m:sub>
                        </m:sSub>
                      </m:e>
                    </m:acc>
                  </m:oMath>
                </a14:m>
                <a:r>
                  <a:rPr lang="en-US" altLang="en-US" sz="2800" i="1" dirty="0"/>
                  <a:t> </a:t>
                </a:r>
                <a14:m>
                  <m:oMath xmlns:m="http://schemas.openxmlformats.org/officeDocument/2006/math">
                    <m:sSub>
                      <m:sSubPr>
                        <m:ctrlPr>
                          <a:rPr lang="en-US" altLang="en-US" sz="2800" i="1" dirty="0" smtClean="0">
                            <a:latin typeface="Cambria Math" panose="02040503050406030204" pitchFamily="18" charset="0"/>
                          </a:rPr>
                        </m:ctrlPr>
                      </m:sSubPr>
                      <m:e>
                        <m:r>
                          <a:rPr lang="en-US" altLang="en-US" sz="2800" b="0" i="1" dirty="0" smtClean="0">
                            <a:latin typeface="Cambria Math" charset="0"/>
                          </a:rPr>
                          <m:t>𝑥</m:t>
                        </m:r>
                      </m:e>
                      <m:sub>
                        <m:r>
                          <a:rPr lang="en-US" altLang="en-US" sz="2800" b="0" i="1" dirty="0" smtClean="0">
                            <a:latin typeface="Cambria Math" charset="0"/>
                          </a:rPr>
                          <m:t>2</m:t>
                        </m:r>
                      </m:sub>
                    </m:sSub>
                    <m:r>
                      <a:rPr lang="en-US" altLang="en-US" sz="2800" b="0" i="1" dirty="0" smtClean="0">
                        <a:latin typeface="Cambria Math" charset="0"/>
                      </a:rPr>
                      <m:t>+ …</m:t>
                    </m:r>
                    <m:acc>
                      <m:accPr>
                        <m:chr m:val="̂"/>
                        <m:ctrlPr>
                          <a:rPr lang="en-US" altLang="en-US" sz="2800" b="0" i="1" smtClean="0">
                            <a:latin typeface="Cambria Math" panose="02040503050406030204" pitchFamily="18" charset="0"/>
                          </a:rPr>
                        </m:ctrlPr>
                      </m:accPr>
                      <m:e>
                        <m:sSub>
                          <m:sSubPr>
                            <m:ctrlPr>
                              <a:rPr lang="en-US" altLang="en-US" sz="2800" b="0" i="1" smtClean="0">
                                <a:latin typeface="Cambria Math" panose="02040503050406030204" pitchFamily="18" charset="0"/>
                              </a:rPr>
                            </m:ctrlPr>
                          </m:sSubPr>
                          <m:e>
                            <m:r>
                              <a:rPr lang="en-US" altLang="en-US" sz="2800" b="0" i="1" smtClean="0">
                                <a:latin typeface="Cambria Math" charset="0"/>
                                <a:ea typeface="Cambria Math" charset="0"/>
                                <a:cs typeface="Cambria Math" charset="0"/>
                              </a:rPr>
                              <m:t>𝛽</m:t>
                            </m:r>
                          </m:e>
                          <m:sub>
                            <m:r>
                              <a:rPr lang="en-US" altLang="en-US" sz="2800" b="0" i="1" smtClean="0">
                                <a:latin typeface="Cambria Math" charset="0"/>
                                <a:ea typeface="Cambria Math" charset="0"/>
                                <a:cs typeface="Cambria Math" charset="0"/>
                              </a:rPr>
                              <m:t>𝑞</m:t>
                            </m:r>
                          </m:sub>
                        </m:sSub>
                      </m:e>
                    </m:acc>
                    <m:r>
                      <m:rPr>
                        <m:nor/>
                      </m:rPr>
                      <a:rPr lang="en-US" altLang="en-US" sz="2800" i="1" dirty="0" smtClean="0"/>
                      <m:t> </m:t>
                    </m:r>
                    <m:sSub>
                      <m:sSubPr>
                        <m:ctrlPr>
                          <a:rPr lang="en-US" altLang="en-US" sz="2800" i="1" dirty="0" smtClean="0">
                            <a:latin typeface="Cambria Math" panose="02040503050406030204" pitchFamily="18" charset="0"/>
                          </a:rPr>
                        </m:ctrlPr>
                      </m:sSubPr>
                      <m:e>
                        <m:r>
                          <a:rPr lang="en-US" altLang="en-US" sz="2800" b="0" i="1" dirty="0" smtClean="0">
                            <a:latin typeface="Cambria Math" charset="0"/>
                          </a:rPr>
                          <m:t>𝑥</m:t>
                        </m:r>
                      </m:e>
                      <m:sub>
                        <m:r>
                          <a:rPr lang="en-US" altLang="en-US" sz="2800" b="0" i="1" dirty="0" smtClean="0">
                            <a:latin typeface="Cambria Math" charset="0"/>
                          </a:rPr>
                          <m:t>𝑞</m:t>
                        </m:r>
                      </m:sub>
                    </m:sSub>
                  </m:oMath>
                </a14:m>
                <a:r>
                  <a:rPr lang="en-US" altLang="en-US" sz="2800" i="1" dirty="0"/>
                  <a:t>		</a:t>
                </a:r>
              </a:p>
              <a:p>
                <a:pPr>
                  <a:buFont typeface="Arial" charset="0"/>
                  <a:buNone/>
                </a:pPr>
                <a:r>
                  <a:rPr lang="en-US" altLang="en-US" sz="2800" dirty="0"/>
                  <a:t>using the method of least squares to minimize </a:t>
                </a:r>
              </a:p>
              <a:p>
                <a:pPr>
                  <a:buFont typeface="Arial" charset="0"/>
                  <a:buNone/>
                </a:pPr>
                <a:endParaRPr lang="en-US" altLang="en-US" dirty="0"/>
              </a:p>
              <a:p>
                <a:pPr>
                  <a:buFont typeface="Arial" charset="0"/>
                  <a:buNone/>
                </a:pPr>
                <a:endParaRPr lang="en-US" altLang="en-US" dirty="0"/>
              </a:p>
            </p:txBody>
          </p:sp>
        </mc:Choice>
        <mc:Fallback xmlns="">
          <p:sp>
            <p:nvSpPr>
              <p:cNvPr id="86018" name="Content Placeholder 2"/>
              <p:cNvSpPr>
                <a:spLocks noGrp="1" noRot="1" noChangeAspect="1" noMove="1" noResize="1" noEditPoints="1" noAdjustHandles="1" noChangeArrowheads="1" noChangeShapeType="1" noTextEdit="1"/>
              </p:cNvSpPr>
              <p:nvPr>
                <p:ph idx="1"/>
              </p:nvPr>
            </p:nvSpPr>
            <p:spPr>
              <a:xfrm>
                <a:off x="432543" y="1404060"/>
                <a:ext cx="8229600" cy="4525963"/>
              </a:xfrm>
              <a:blipFill rotWithShape="0">
                <a:blip r:embed="rId3"/>
                <a:stretch>
                  <a:fillRect l="-1556" t="-1211"/>
                </a:stretch>
              </a:blipFill>
            </p:spPr>
            <p:txBody>
              <a:bodyPr/>
              <a:lstStyle/>
              <a:p>
                <a:r>
                  <a:rPr lang="en-US">
                    <a:noFill/>
                  </a:rPr>
                  <a:t> </a:t>
                </a:r>
              </a:p>
            </p:txBody>
          </p:sp>
        </mc:Fallback>
      </mc:AlternateContent>
      <p:sp>
        <p:nvSpPr>
          <p:cNvPr id="8601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CC9EFD2D-7CE2-1945-A57B-E16DF3642990}" type="slidenum">
              <a:rPr lang="en-US" altLang="en-US" sz="1200">
                <a:solidFill>
                  <a:srgbClr val="898989"/>
                </a:solidFill>
                <a:latin typeface="Arial" charset="0"/>
              </a:rPr>
              <a:pPr>
                <a:spcBef>
                  <a:spcPct val="0"/>
                </a:spcBef>
                <a:buFontTx/>
                <a:buNone/>
              </a:pPr>
              <a:t>41</a:t>
            </a:fld>
            <a:endParaRPr lang="en-US" altLang="en-US" sz="1200">
              <a:solidFill>
                <a:srgbClr val="898989"/>
              </a:solidFill>
              <a:latin typeface="Arial" charset="0"/>
            </a:endParaRPr>
          </a:p>
        </p:txBody>
      </p:sp>
      <p:graphicFrame>
        <p:nvGraphicFramePr>
          <p:cNvPr id="86020" name="Object 4"/>
          <p:cNvGraphicFramePr>
            <a:graphicFrameLocks noChangeAspect="1"/>
          </p:cNvGraphicFramePr>
          <p:nvPr>
            <p:extLst>
              <p:ext uri="{D42A27DB-BD31-4B8C-83A1-F6EECF244321}">
                <p14:modId xmlns:p14="http://schemas.microsoft.com/office/powerpoint/2010/main" val="25115851"/>
              </p:ext>
            </p:extLst>
          </p:nvPr>
        </p:nvGraphicFramePr>
        <p:xfrm>
          <a:off x="1143000" y="3356213"/>
          <a:ext cx="6065838" cy="1879600"/>
        </p:xfrm>
        <a:graphic>
          <a:graphicData uri="http://schemas.openxmlformats.org/presentationml/2006/ole">
            <mc:AlternateContent xmlns:mc="http://schemas.openxmlformats.org/markup-compatibility/2006">
              <mc:Choice xmlns:v="urn:schemas-microsoft-com:vml" Requires="v">
                <p:oleObj spid="_x0000_s86054" name="Equation" r:id="rId4" imgW="2870200" imgH="889000" progId="Equation.3">
                  <p:embed/>
                </p:oleObj>
              </mc:Choice>
              <mc:Fallback>
                <p:oleObj name="Equation" r:id="rId4" imgW="2870200" imgH="8890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356213"/>
                        <a:ext cx="6065838" cy="1879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26396" y="0"/>
            <a:ext cx="8229600" cy="1143000"/>
          </a:xfrm>
        </p:spPr>
        <p:txBody>
          <a:bodyPr/>
          <a:lstStyle/>
          <a:p>
            <a:r>
              <a:rPr lang="en-US" altLang="en-US" sz="4000" dirty="0"/>
              <a:t>Multiple regression</a:t>
            </a:r>
          </a:p>
        </p:txBody>
      </p:sp>
      <p:sp>
        <p:nvSpPr>
          <p:cNvPr id="3" name="Content Placeholder 2"/>
          <p:cNvSpPr>
            <a:spLocks noGrp="1"/>
          </p:cNvSpPr>
          <p:nvPr>
            <p:ph idx="1"/>
          </p:nvPr>
        </p:nvSpPr>
        <p:spPr>
          <a:xfrm>
            <a:off x="228600" y="1066800"/>
            <a:ext cx="8763000" cy="5181600"/>
          </a:xfrm>
        </p:spPr>
        <p:txBody>
          <a:bodyPr>
            <a:normAutofit/>
          </a:bodyPr>
          <a:lstStyle/>
          <a:p>
            <a:pPr>
              <a:lnSpc>
                <a:spcPct val="90000"/>
              </a:lnSpc>
            </a:pPr>
            <a:r>
              <a:rPr lang="en-US" altLang="en-US" sz="2800" dirty="0"/>
              <a:t>For one explanatory variable – the regression model represents a straight line through a cloud of points --  in 2 dimensions</a:t>
            </a:r>
          </a:p>
          <a:p>
            <a:pPr>
              <a:lnSpc>
                <a:spcPct val="90000"/>
              </a:lnSpc>
            </a:pPr>
            <a:r>
              <a:rPr lang="en-US" altLang="en-US" sz="2800" dirty="0"/>
              <a:t>With 2 explanatory variables, the model is a plane in 3 dimensional space (one for each variable)</a:t>
            </a:r>
          </a:p>
          <a:p>
            <a:pPr>
              <a:lnSpc>
                <a:spcPct val="90000"/>
              </a:lnSpc>
            </a:pPr>
            <a:r>
              <a:rPr lang="en-US" altLang="en-US" sz="2800" dirty="0"/>
              <a:t>etc.</a:t>
            </a:r>
          </a:p>
          <a:p>
            <a:pPr>
              <a:lnSpc>
                <a:spcPct val="90000"/>
              </a:lnSpc>
            </a:pPr>
            <a:r>
              <a:rPr lang="en-US" altLang="en-US" sz="2800" dirty="0"/>
              <a:t>In Stata we just add explanatory variables to the regress statement</a:t>
            </a:r>
          </a:p>
          <a:p>
            <a:pPr>
              <a:lnSpc>
                <a:spcPct val="90000"/>
              </a:lnSpc>
            </a:pPr>
            <a:r>
              <a:rPr lang="en-US" altLang="en-US" sz="2800" dirty="0">
                <a:latin typeface="Courier New" charset="0"/>
                <a:ea typeface="Courier New" charset="0"/>
                <a:cs typeface="Courier New" charset="0"/>
              </a:rPr>
              <a:t>regress </a:t>
            </a:r>
            <a:r>
              <a:rPr lang="en-US" altLang="en-US" sz="2800" dirty="0" err="1">
                <a:latin typeface="Courier New" charset="0"/>
                <a:ea typeface="Courier New" charset="0"/>
                <a:cs typeface="Courier New" charset="0"/>
              </a:rPr>
              <a:t>fev</a:t>
            </a:r>
            <a:r>
              <a:rPr lang="en-US" altLang="en-US" sz="2800" dirty="0">
                <a:latin typeface="Courier New" charset="0"/>
                <a:ea typeface="Courier New" charset="0"/>
                <a:cs typeface="Courier New" charset="0"/>
              </a:rPr>
              <a:t> age </a:t>
            </a:r>
            <a:r>
              <a:rPr lang="en-US" altLang="en-US" sz="2800" dirty="0" err="1">
                <a:latin typeface="Courier New" charset="0"/>
                <a:ea typeface="Courier New" charset="0"/>
                <a:cs typeface="Courier New" charset="0"/>
              </a:rPr>
              <a:t>ht</a:t>
            </a:r>
            <a:r>
              <a:rPr lang="en-US" altLang="en-US" sz="2800" dirty="0">
                <a:latin typeface="Courier New" charset="0"/>
                <a:ea typeface="Courier New" charset="0"/>
                <a:cs typeface="Courier New" charset="0"/>
              </a:rPr>
              <a:t> </a:t>
            </a:r>
          </a:p>
        </p:txBody>
      </p:sp>
      <p:sp>
        <p:nvSpPr>
          <p:cNvPr id="8704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015BD77-8849-6B46-AC9C-9672F12F499D}" type="slidenum">
              <a:rPr lang="en-US" altLang="en-US" sz="1200">
                <a:solidFill>
                  <a:srgbClr val="898989"/>
                </a:solidFill>
                <a:latin typeface="Arial" charset="0"/>
              </a:rPr>
              <a:pPr>
                <a:spcBef>
                  <a:spcPct val="0"/>
                </a:spcBef>
                <a:buFontTx/>
                <a:buNone/>
              </a:pPr>
              <a:t>42</a:t>
            </a:fld>
            <a:endParaRPr lang="en-US" altLang="en-US" sz="1200">
              <a:solidFill>
                <a:srgbClr val="898989"/>
              </a:solidFill>
              <a:latin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67A79B0C-A572-E848-95C5-0FD6C3895E74}" type="slidenum">
              <a:rPr lang="en-US" altLang="en-US" sz="1200">
                <a:solidFill>
                  <a:srgbClr val="898989"/>
                </a:solidFill>
                <a:latin typeface="Arial" charset="0"/>
              </a:rPr>
              <a:pPr>
                <a:spcBef>
                  <a:spcPct val="0"/>
                </a:spcBef>
                <a:buFontTx/>
                <a:buNone/>
              </a:pPr>
              <a:t>43</a:t>
            </a:fld>
            <a:endParaRPr lang="en-US" altLang="en-US" sz="1200">
              <a:solidFill>
                <a:srgbClr val="898989"/>
              </a:solidFill>
              <a:latin typeface="Arial" charset="0"/>
            </a:endParaRPr>
          </a:p>
        </p:txBody>
      </p:sp>
      <p:sp>
        <p:nvSpPr>
          <p:cNvPr id="90114" name="Rectangle 4"/>
          <p:cNvSpPr>
            <a:spLocks noChangeArrowheads="1"/>
          </p:cNvSpPr>
          <p:nvPr/>
        </p:nvSpPr>
        <p:spPr bwMode="auto">
          <a:xfrm>
            <a:off x="381000" y="381000"/>
            <a:ext cx="8305800" cy="369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endParaRPr lang="en-US" altLang="en-US" sz="1300" b="1" dirty="0">
              <a:latin typeface="Courier New" charset="0"/>
              <a:ea typeface="Courier New" charset="0"/>
              <a:cs typeface="Courier New" charset="0"/>
            </a:endParaRPr>
          </a:p>
          <a:p>
            <a:pPr eaLnBrk="1" hangingPunct="1">
              <a:spcBef>
                <a:spcPct val="0"/>
              </a:spcBef>
              <a:buFontTx/>
              <a:buNone/>
            </a:pPr>
            <a:r>
              <a:rPr lang="en-US" altLang="en-US" sz="1300" b="1" dirty="0">
                <a:latin typeface="Courier New" charset="0"/>
                <a:ea typeface="Courier New" charset="0"/>
                <a:cs typeface="Courier New" charset="0"/>
              </a:rPr>
              <a:t>. regress </a:t>
            </a:r>
            <a:r>
              <a:rPr lang="en-US" altLang="en-US" sz="1300" b="1" dirty="0" err="1">
                <a:latin typeface="Courier New" charset="0"/>
                <a:ea typeface="Courier New" charset="0"/>
                <a:cs typeface="Courier New" charset="0"/>
              </a:rPr>
              <a:t>fev</a:t>
            </a:r>
            <a:r>
              <a:rPr lang="en-US" altLang="en-US" sz="1300" b="1" dirty="0">
                <a:latin typeface="Courier New" charset="0"/>
                <a:ea typeface="Courier New" charset="0"/>
                <a:cs typeface="Courier New" charset="0"/>
              </a:rPr>
              <a:t> age </a:t>
            </a:r>
            <a:r>
              <a:rPr lang="en-US" altLang="en-US" sz="1300" b="1" dirty="0" err="1">
                <a:latin typeface="Courier New" charset="0"/>
                <a:ea typeface="Courier New" charset="0"/>
                <a:cs typeface="Courier New" charset="0"/>
              </a:rPr>
              <a:t>ht</a:t>
            </a:r>
            <a:endParaRPr lang="en-US" altLang="en-US" sz="1300" b="1" dirty="0">
              <a:latin typeface="Courier New" charset="0"/>
              <a:ea typeface="Courier New" charset="0"/>
              <a:cs typeface="Courier New" charset="0"/>
            </a:endParaRPr>
          </a:p>
          <a:p>
            <a:pPr eaLnBrk="1" hangingPunct="1">
              <a:spcBef>
                <a:spcPct val="0"/>
              </a:spcBef>
              <a:buFontTx/>
              <a:buNone/>
            </a:pPr>
            <a:endParaRPr lang="en-US" altLang="en-US" sz="1300" b="1" dirty="0">
              <a:latin typeface="Courier New" charset="0"/>
              <a:ea typeface="Courier New" charset="0"/>
              <a:cs typeface="Courier New" charset="0"/>
            </a:endParaRPr>
          </a:p>
          <a:p>
            <a:pPr eaLnBrk="1" hangingPunct="1">
              <a:spcBef>
                <a:spcPct val="0"/>
              </a:spcBef>
              <a:buFontTx/>
              <a:buNone/>
            </a:pPr>
            <a:r>
              <a:rPr lang="en-US" altLang="en-US" sz="1300" b="1" dirty="0">
                <a:latin typeface="Courier New" charset="0"/>
                <a:ea typeface="Courier New" charset="0"/>
                <a:cs typeface="Courier New" charset="0"/>
              </a:rPr>
              <a:t>      Source |       SS       </a:t>
            </a:r>
            <a:r>
              <a:rPr lang="en-US" altLang="en-US" sz="1300" b="1" dirty="0" err="1">
                <a:latin typeface="Courier New" charset="0"/>
                <a:ea typeface="Courier New" charset="0"/>
                <a:cs typeface="Courier New" charset="0"/>
              </a:rPr>
              <a:t>df</a:t>
            </a:r>
            <a:r>
              <a:rPr lang="en-US" altLang="en-US" sz="1300" b="1" dirty="0">
                <a:latin typeface="Courier New" charset="0"/>
                <a:ea typeface="Courier New" charset="0"/>
                <a:cs typeface="Courier New" charset="0"/>
              </a:rPr>
              <a:t>       MS              Number of </a:t>
            </a:r>
            <a:r>
              <a:rPr lang="en-US" altLang="en-US" sz="1300" b="1" dirty="0" err="1">
                <a:latin typeface="Courier New" charset="0"/>
                <a:ea typeface="Courier New" charset="0"/>
                <a:cs typeface="Courier New" charset="0"/>
              </a:rPr>
              <a:t>obs</a:t>
            </a:r>
            <a:r>
              <a:rPr lang="en-US" altLang="en-US" sz="1300" b="1" dirty="0">
                <a:latin typeface="Courier New" charset="0"/>
                <a:ea typeface="Courier New" charset="0"/>
                <a:cs typeface="Courier New" charset="0"/>
              </a:rPr>
              <a:t> =     654</a:t>
            </a:r>
          </a:p>
          <a:p>
            <a:pPr eaLnBrk="1" hangingPunct="1">
              <a:spcBef>
                <a:spcPct val="0"/>
              </a:spcBef>
              <a:buFontTx/>
              <a:buNone/>
            </a:pPr>
            <a:r>
              <a:rPr lang="en-US" altLang="en-US" sz="1300" b="1" dirty="0">
                <a:latin typeface="Courier New" charset="0"/>
                <a:ea typeface="Courier New" charset="0"/>
                <a:cs typeface="Courier New" charset="0"/>
              </a:rPr>
              <a:t>-------------+------------------------------           F(  2,   651) = 1067.96</a:t>
            </a:r>
          </a:p>
          <a:p>
            <a:pPr eaLnBrk="1" hangingPunct="1">
              <a:spcBef>
                <a:spcPct val="0"/>
              </a:spcBef>
              <a:buFontTx/>
              <a:buNone/>
            </a:pPr>
            <a:r>
              <a:rPr lang="en-US" altLang="en-US" sz="1300" b="1" dirty="0">
                <a:latin typeface="Courier New" charset="0"/>
                <a:ea typeface="Courier New" charset="0"/>
                <a:cs typeface="Courier New" charset="0"/>
              </a:rPr>
              <a:t>       Model |  376.244941     2  188.122471           </a:t>
            </a:r>
            <a:r>
              <a:rPr lang="en-US" altLang="en-US" sz="1300" b="1" dirty="0" err="1">
                <a:latin typeface="Courier New" charset="0"/>
                <a:ea typeface="Courier New" charset="0"/>
                <a:cs typeface="Courier New" charset="0"/>
              </a:rPr>
              <a:t>Prob</a:t>
            </a:r>
            <a:r>
              <a:rPr lang="en-US" altLang="en-US" sz="1300" b="1" dirty="0">
                <a:latin typeface="Courier New" charset="0"/>
                <a:ea typeface="Courier New" charset="0"/>
                <a:cs typeface="Courier New" charset="0"/>
              </a:rPr>
              <a:t> &gt; F      =  0.0000</a:t>
            </a:r>
          </a:p>
          <a:p>
            <a:pPr eaLnBrk="1" hangingPunct="1">
              <a:spcBef>
                <a:spcPct val="0"/>
              </a:spcBef>
              <a:buFontTx/>
              <a:buNone/>
            </a:pPr>
            <a:r>
              <a:rPr lang="en-US" altLang="en-US" sz="1300" b="1" dirty="0">
                <a:latin typeface="Courier New" charset="0"/>
                <a:ea typeface="Courier New" charset="0"/>
                <a:cs typeface="Courier New" charset="0"/>
              </a:rPr>
              <a:t>    Residual |  114.674892   651  .176151908           R-squared     =  0.7664</a:t>
            </a:r>
          </a:p>
          <a:p>
            <a:pPr eaLnBrk="1" hangingPunct="1">
              <a:spcBef>
                <a:spcPct val="0"/>
              </a:spcBef>
              <a:buFontTx/>
              <a:buNone/>
            </a:pPr>
            <a:r>
              <a:rPr lang="en-US" altLang="en-US" sz="1300" b="1" dirty="0">
                <a:latin typeface="Courier New" charset="0"/>
                <a:ea typeface="Courier New" charset="0"/>
                <a:cs typeface="Courier New" charset="0"/>
              </a:rPr>
              <a:t>-------------+------------------------------           </a:t>
            </a:r>
            <a:r>
              <a:rPr lang="en-US" altLang="en-US" sz="1300" b="1" dirty="0" err="1">
                <a:latin typeface="Courier New" charset="0"/>
                <a:ea typeface="Courier New" charset="0"/>
                <a:cs typeface="Courier New" charset="0"/>
              </a:rPr>
              <a:t>Adj</a:t>
            </a:r>
            <a:r>
              <a:rPr lang="en-US" altLang="en-US" sz="1300" b="1" dirty="0">
                <a:latin typeface="Courier New" charset="0"/>
                <a:ea typeface="Courier New" charset="0"/>
                <a:cs typeface="Courier New" charset="0"/>
              </a:rPr>
              <a:t> R-squared =  0.7657</a:t>
            </a:r>
          </a:p>
          <a:p>
            <a:pPr eaLnBrk="1" hangingPunct="1">
              <a:spcBef>
                <a:spcPct val="0"/>
              </a:spcBef>
              <a:buFontTx/>
              <a:buNone/>
            </a:pPr>
            <a:r>
              <a:rPr lang="en-US" altLang="en-US" sz="1300" b="1" dirty="0">
                <a:latin typeface="Courier New" charset="0"/>
                <a:ea typeface="Courier New" charset="0"/>
                <a:cs typeface="Courier New" charset="0"/>
              </a:rPr>
              <a:t>       Total |  490.919833   653  .751791475           Root MSE      =   .4197</a:t>
            </a:r>
          </a:p>
          <a:p>
            <a:pPr eaLnBrk="1" hangingPunct="1">
              <a:spcBef>
                <a:spcPct val="0"/>
              </a:spcBef>
              <a:buFontTx/>
              <a:buNone/>
            </a:pPr>
            <a:endParaRPr lang="en-US" altLang="en-US" sz="1300" b="1" dirty="0">
              <a:latin typeface="Courier New" charset="0"/>
              <a:ea typeface="Courier New" charset="0"/>
              <a:cs typeface="Courier New" charset="0"/>
            </a:endParaRPr>
          </a:p>
          <a:p>
            <a:pPr eaLnBrk="1" hangingPunct="1">
              <a:spcBef>
                <a:spcPct val="0"/>
              </a:spcBef>
              <a:buFontTx/>
              <a:buNone/>
            </a:pPr>
            <a:r>
              <a:rPr lang="en-US" altLang="en-US" sz="1300" b="1" dirty="0">
                <a:latin typeface="Courier New" charset="0"/>
                <a:ea typeface="Courier New" charset="0"/>
                <a:cs typeface="Courier New" charset="0"/>
              </a:rPr>
              <a:t>------------------------------------------------------------------------------</a:t>
            </a:r>
          </a:p>
          <a:p>
            <a:pPr eaLnBrk="1" hangingPunct="1">
              <a:spcBef>
                <a:spcPct val="0"/>
              </a:spcBef>
              <a:buFontTx/>
              <a:buNone/>
            </a:pPr>
            <a:r>
              <a:rPr lang="en-US" altLang="en-US" sz="1300" b="1" dirty="0">
                <a:latin typeface="Courier New" charset="0"/>
                <a:ea typeface="Courier New" charset="0"/>
                <a:cs typeface="Courier New" charset="0"/>
              </a:rPr>
              <a:t>         </a:t>
            </a:r>
            <a:r>
              <a:rPr lang="en-US" altLang="en-US" sz="1300" b="1" dirty="0" err="1">
                <a:latin typeface="Courier New" charset="0"/>
                <a:ea typeface="Courier New" charset="0"/>
                <a:cs typeface="Courier New" charset="0"/>
              </a:rPr>
              <a:t>fev</a:t>
            </a:r>
            <a:r>
              <a:rPr lang="en-US" altLang="en-US" sz="1300" b="1" dirty="0">
                <a:latin typeface="Courier New" charset="0"/>
                <a:ea typeface="Courier New" charset="0"/>
                <a:cs typeface="Courier New" charset="0"/>
              </a:rPr>
              <a:t> |      </a:t>
            </a:r>
            <a:r>
              <a:rPr lang="en-US" altLang="en-US" sz="1300" b="1" dirty="0" err="1">
                <a:latin typeface="Courier New" charset="0"/>
                <a:ea typeface="Courier New" charset="0"/>
                <a:cs typeface="Courier New" charset="0"/>
              </a:rPr>
              <a:t>Coef</a:t>
            </a:r>
            <a:r>
              <a:rPr lang="en-US" altLang="en-US" sz="1300" b="1" dirty="0">
                <a:latin typeface="Courier New" charset="0"/>
                <a:ea typeface="Courier New" charset="0"/>
                <a:cs typeface="Courier New" charset="0"/>
              </a:rPr>
              <a:t>.   Std. Err.      t    P&gt;|t|     [95% Conf. Interval]</a:t>
            </a:r>
          </a:p>
          <a:p>
            <a:pPr eaLnBrk="1" hangingPunct="1">
              <a:spcBef>
                <a:spcPct val="0"/>
              </a:spcBef>
              <a:buFontTx/>
              <a:buNone/>
            </a:pPr>
            <a:r>
              <a:rPr lang="en-US" altLang="en-US" sz="1300" b="1" dirty="0">
                <a:latin typeface="Courier New" charset="0"/>
                <a:ea typeface="Courier New" charset="0"/>
                <a:cs typeface="Courier New" charset="0"/>
              </a:rPr>
              <a:t>-------------+----------------------------------------------------------------</a:t>
            </a:r>
          </a:p>
          <a:p>
            <a:pPr eaLnBrk="1" hangingPunct="1">
              <a:spcBef>
                <a:spcPct val="0"/>
              </a:spcBef>
              <a:buFontTx/>
              <a:buNone/>
            </a:pPr>
            <a:r>
              <a:rPr lang="en-US" altLang="en-US" sz="1300" b="1" dirty="0">
                <a:latin typeface="Courier New" charset="0"/>
                <a:ea typeface="Courier New" charset="0"/>
                <a:cs typeface="Courier New" charset="0"/>
              </a:rPr>
              <a:t>         age |   .0542807   .0091061     5.96   0.000     .0363998    .0721616</a:t>
            </a:r>
          </a:p>
          <a:p>
            <a:pPr eaLnBrk="1" hangingPunct="1">
              <a:spcBef>
                <a:spcPct val="0"/>
              </a:spcBef>
              <a:buFontTx/>
              <a:buNone/>
            </a:pPr>
            <a:r>
              <a:rPr lang="en-US" altLang="en-US" sz="1300" b="1" dirty="0">
                <a:latin typeface="Courier New" charset="0"/>
                <a:ea typeface="Courier New" charset="0"/>
                <a:cs typeface="Courier New" charset="0"/>
              </a:rPr>
              <a:t>          </a:t>
            </a:r>
            <a:r>
              <a:rPr lang="en-US" altLang="en-US" sz="1300" b="1" dirty="0" err="1">
                <a:latin typeface="Courier New" charset="0"/>
                <a:ea typeface="Courier New" charset="0"/>
                <a:cs typeface="Courier New" charset="0"/>
              </a:rPr>
              <a:t>ht</a:t>
            </a:r>
            <a:r>
              <a:rPr lang="en-US" altLang="en-US" sz="1300" b="1" dirty="0">
                <a:latin typeface="Courier New" charset="0"/>
                <a:ea typeface="Courier New" charset="0"/>
                <a:cs typeface="Courier New" charset="0"/>
              </a:rPr>
              <a:t> |   .1097118   .0047162    23.26   0.000      .100451    .1189726</a:t>
            </a:r>
          </a:p>
          <a:p>
            <a:pPr eaLnBrk="1" hangingPunct="1">
              <a:spcBef>
                <a:spcPct val="0"/>
              </a:spcBef>
              <a:buFontTx/>
              <a:buNone/>
            </a:pPr>
            <a:r>
              <a:rPr lang="en-US" altLang="en-US" sz="1300" b="1" dirty="0">
                <a:latin typeface="Courier New" charset="0"/>
                <a:ea typeface="Courier New" charset="0"/>
                <a:cs typeface="Courier New" charset="0"/>
              </a:rPr>
              <a:t>       _cons |  -4.610466   .2242706   -20.56   0.000    -5.050847   -4.170085</a:t>
            </a:r>
          </a:p>
          <a:p>
            <a:pPr eaLnBrk="1" hangingPunct="1">
              <a:spcBef>
                <a:spcPct val="0"/>
              </a:spcBef>
              <a:buFontTx/>
              <a:buNone/>
            </a:pPr>
            <a:r>
              <a:rPr lang="en-US" altLang="en-US" sz="1300" b="1" dirty="0">
                <a:latin typeface="Courier New" charset="0"/>
                <a:ea typeface="Courier New" charset="0"/>
                <a:cs typeface="Courier New" charset="0"/>
              </a:rPr>
              <a:t>------------------------------------------------------------------------------</a:t>
            </a:r>
          </a:p>
          <a:p>
            <a:pPr eaLnBrk="1" hangingPunct="1">
              <a:spcBef>
                <a:spcPct val="0"/>
              </a:spcBef>
              <a:buFontTx/>
              <a:buNone/>
            </a:pPr>
            <a:endParaRPr lang="en-US" altLang="en-US" sz="1300" b="1" dirty="0">
              <a:latin typeface="Courier New" charset="0"/>
              <a:ea typeface="Courier New" charset="0"/>
              <a:cs typeface="Courier New" charset="0"/>
            </a:endParaRPr>
          </a:p>
        </p:txBody>
      </p:sp>
      <p:sp>
        <p:nvSpPr>
          <p:cNvPr id="90115" name="TextBox 5"/>
          <p:cNvSpPr txBox="1">
            <a:spLocks noChangeArrowheads="1"/>
          </p:cNvSpPr>
          <p:nvPr/>
        </p:nvSpPr>
        <p:spPr bwMode="auto">
          <a:xfrm>
            <a:off x="228600" y="3962400"/>
            <a:ext cx="876300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pPr>
            <a:r>
              <a:rPr lang="en-US" altLang="en-US" sz="2000" dirty="0">
                <a:latin typeface="Arial" charset="0"/>
              </a:rPr>
              <a:t>Now the F-test has 2 degrees of freedom in the numerator because there are 2 explanatory variables</a:t>
            </a:r>
          </a:p>
          <a:p>
            <a:pPr eaLnBrk="1" hangingPunct="1">
              <a:spcBef>
                <a:spcPct val="0"/>
              </a:spcBef>
            </a:pPr>
            <a:endParaRPr lang="en-US" altLang="en-US" sz="2000" dirty="0">
              <a:latin typeface="Arial" charset="0"/>
            </a:endParaRPr>
          </a:p>
          <a:p>
            <a:pPr eaLnBrk="1" hangingPunct="1">
              <a:spcBef>
                <a:spcPct val="0"/>
              </a:spcBef>
            </a:pPr>
            <a:r>
              <a:rPr lang="en-US" altLang="en-US" sz="2000" dirty="0">
                <a:latin typeface="Arial" charset="0"/>
              </a:rPr>
              <a:t>R</a:t>
            </a:r>
            <a:r>
              <a:rPr lang="en-US" altLang="en-US" sz="2000" baseline="30000" dirty="0">
                <a:latin typeface="Arial" charset="0"/>
              </a:rPr>
              <a:t>2 </a:t>
            </a:r>
            <a:r>
              <a:rPr lang="en-US" altLang="en-US" sz="2000" dirty="0">
                <a:latin typeface="Arial" charset="0"/>
              </a:rPr>
              <a:t>will always increase as you add more variables into the model</a:t>
            </a:r>
          </a:p>
          <a:p>
            <a:pPr eaLnBrk="1" hangingPunct="1">
              <a:spcBef>
                <a:spcPct val="0"/>
              </a:spcBef>
            </a:pPr>
            <a:endParaRPr lang="en-US" altLang="en-US" sz="2000" dirty="0">
              <a:latin typeface="Arial" charset="0"/>
            </a:endParaRPr>
          </a:p>
          <a:p>
            <a:pPr eaLnBrk="1" hangingPunct="1">
              <a:spcBef>
                <a:spcPct val="0"/>
              </a:spcBef>
            </a:pPr>
            <a:r>
              <a:rPr lang="en-US" altLang="en-US" sz="2000" dirty="0">
                <a:latin typeface="Arial" charset="0"/>
              </a:rPr>
              <a:t>The </a:t>
            </a:r>
            <a:r>
              <a:rPr lang="en-US" altLang="en-US" sz="2000" dirty="0" err="1">
                <a:latin typeface="Arial" charset="0"/>
              </a:rPr>
              <a:t>Adj</a:t>
            </a:r>
            <a:r>
              <a:rPr lang="en-US" altLang="en-US" sz="2000" dirty="0">
                <a:latin typeface="Arial" charset="0"/>
              </a:rPr>
              <a:t> R-squared accounts for the addition of variables and is comparable across models with different numbers of parameters</a:t>
            </a:r>
          </a:p>
          <a:p>
            <a:pPr eaLnBrk="1" hangingPunct="1">
              <a:spcBef>
                <a:spcPct val="0"/>
              </a:spcBef>
            </a:pPr>
            <a:endParaRPr lang="en-US" altLang="en-US" sz="2000" dirty="0">
              <a:latin typeface="Arial"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0"/>
            <a:ext cx="8229600" cy="838200"/>
          </a:xfrm>
        </p:spPr>
        <p:txBody>
          <a:bodyPr/>
          <a:lstStyle/>
          <a:p>
            <a:r>
              <a:rPr lang="en-US" altLang="en-US" sz="4000" dirty="0"/>
              <a:t>Examine the residuals…</a:t>
            </a:r>
          </a:p>
        </p:txBody>
      </p:sp>
      <p:sp>
        <p:nvSpPr>
          <p:cNvPr id="9113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8F89B163-E406-7E44-AF09-4E61B5E026F7}" type="slidenum">
              <a:rPr lang="en-US" altLang="en-US" sz="1200">
                <a:solidFill>
                  <a:srgbClr val="898989"/>
                </a:solidFill>
                <a:latin typeface="Arial" charset="0"/>
              </a:rPr>
              <a:pPr>
                <a:spcBef>
                  <a:spcPct val="0"/>
                </a:spcBef>
                <a:buFontTx/>
                <a:buNone/>
              </a:pPr>
              <a:t>44</a:t>
            </a:fld>
            <a:endParaRPr lang="en-US" altLang="en-US" sz="1200">
              <a:solidFill>
                <a:srgbClr val="898989"/>
              </a:solidFill>
              <a:latin typeface="Arial" charset="0"/>
            </a:endParaRPr>
          </a:p>
        </p:txBody>
      </p:sp>
      <p:pic>
        <p:nvPicPr>
          <p:cNvPr id="7475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4495800" cy="32225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819400"/>
            <a:ext cx="5046194" cy="355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6396" y="0"/>
            <a:ext cx="8229600" cy="1143000"/>
          </a:xfrm>
        </p:spPr>
        <p:txBody>
          <a:bodyPr/>
          <a:lstStyle/>
          <a:p>
            <a:pPr eaLnBrk="1" hangingPunct="1"/>
            <a:r>
              <a:rPr lang="en-US" altLang="en-US" sz="4000" dirty="0"/>
              <a:t>Logistic regression</a:t>
            </a:r>
          </a:p>
        </p:txBody>
      </p:sp>
      <p:sp>
        <p:nvSpPr>
          <p:cNvPr id="15363" name="Rectangle 3"/>
          <p:cNvSpPr>
            <a:spLocks noGrp="1" noChangeArrowheads="1"/>
          </p:cNvSpPr>
          <p:nvPr>
            <p:ph idx="1"/>
          </p:nvPr>
        </p:nvSpPr>
        <p:spPr>
          <a:xfrm>
            <a:off x="312096" y="990600"/>
            <a:ext cx="8458200" cy="4953000"/>
          </a:xfrm>
        </p:spPr>
        <p:txBody>
          <a:bodyPr/>
          <a:lstStyle/>
          <a:p>
            <a:pPr eaLnBrk="1" hangingPunct="1">
              <a:defRPr/>
            </a:pPr>
            <a:r>
              <a:rPr lang="en-US" sz="2800" dirty="0"/>
              <a:t>For linear regression</a:t>
            </a:r>
          </a:p>
          <a:p>
            <a:pPr lvl="1" eaLnBrk="1" hangingPunct="1">
              <a:defRPr/>
            </a:pPr>
            <a:r>
              <a:rPr lang="en-US" dirty="0"/>
              <a:t>The predicted values can be from   -</a:t>
            </a:r>
            <a:r>
              <a:rPr lang="en-US" dirty="0">
                <a:cs typeface="Arial" charset="0"/>
              </a:rPr>
              <a:t>∞ to +∞</a:t>
            </a:r>
          </a:p>
          <a:p>
            <a:pPr lvl="1" eaLnBrk="1" hangingPunct="1">
              <a:defRPr/>
            </a:pPr>
            <a:r>
              <a:rPr lang="en-US" dirty="0">
                <a:cs typeface="Arial" charset="0"/>
              </a:rPr>
              <a:t>Y values are assumed to follow a normal distribution</a:t>
            </a:r>
          </a:p>
          <a:p>
            <a:pPr eaLnBrk="1" hangingPunct="1">
              <a:defRPr/>
            </a:pPr>
            <a:endParaRPr lang="en-US" sz="2800" dirty="0">
              <a:cs typeface="Arial" charset="0"/>
            </a:endParaRPr>
          </a:p>
          <a:p>
            <a:pPr eaLnBrk="1" hangingPunct="1">
              <a:defRPr/>
            </a:pPr>
            <a:r>
              <a:rPr lang="en-US" sz="2800" dirty="0">
                <a:cs typeface="Arial" charset="0"/>
              </a:rPr>
              <a:t>For many situations we want to model a dichotomous outcome, such as disease/no disease and cannot use linear regression</a:t>
            </a:r>
          </a:p>
          <a:p>
            <a:pPr marL="0" indent="0" eaLnBrk="1" hangingPunct="1">
              <a:buFont typeface="Arial" charset="0"/>
              <a:buNone/>
              <a:defRPr/>
            </a:pPr>
            <a:endParaRPr lang="en-US" sz="2800" dirty="0">
              <a:cs typeface="Arial" charset="0"/>
            </a:endParaRPr>
          </a:p>
          <a:p>
            <a:pPr eaLnBrk="1" hangingPunct="1">
              <a:defRPr/>
            </a:pPr>
            <a:r>
              <a:rPr lang="en-US" sz="2800" dirty="0"/>
              <a:t>We want to model p, the probability of disease</a:t>
            </a:r>
          </a:p>
        </p:txBody>
      </p:sp>
      <p:sp>
        <p:nvSpPr>
          <p:cNvPr id="4" name="Slide Number Placeholder 3"/>
          <p:cNvSpPr>
            <a:spLocks noGrp="1"/>
          </p:cNvSpPr>
          <p:nvPr>
            <p:ph type="sldNum" sz="quarter" idx="12"/>
          </p:nvPr>
        </p:nvSpPr>
        <p:spPr/>
        <p:txBody>
          <a:bodyPr/>
          <a:lstStyle/>
          <a:p>
            <a:pPr>
              <a:defRPr/>
            </a:pPr>
            <a:fld id="{8DD47447-1059-41B6-B9B2-22CD27785BB1}" type="slidenum">
              <a:rPr lang="en-US"/>
              <a:pPr>
                <a:defRPr/>
              </a:pPr>
              <a:t>45</a:t>
            </a:fld>
            <a:endParaRPr lang="en-US"/>
          </a:p>
        </p:txBody>
      </p:sp>
    </p:spTree>
    <p:extLst>
      <p:ext uri="{BB962C8B-B14F-4D97-AF65-F5344CB8AC3E}">
        <p14:creationId xmlns:p14="http://schemas.microsoft.com/office/powerpoint/2010/main" val="1360251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44230" y="22698"/>
            <a:ext cx="8229600" cy="1143000"/>
          </a:xfrm>
        </p:spPr>
        <p:txBody>
          <a:bodyPr/>
          <a:lstStyle/>
          <a:p>
            <a:pPr eaLnBrk="1" hangingPunct="1"/>
            <a:r>
              <a:rPr lang="en-US" altLang="en-US" sz="4000"/>
              <a:t>Logistic regression</a:t>
            </a:r>
          </a:p>
        </p:txBody>
      </p:sp>
      <p:sp>
        <p:nvSpPr>
          <p:cNvPr id="15363" name="Rectangle 3"/>
          <p:cNvSpPr>
            <a:spLocks noGrp="1" noChangeArrowheads="1"/>
          </p:cNvSpPr>
          <p:nvPr>
            <p:ph idx="1"/>
          </p:nvPr>
        </p:nvSpPr>
        <p:spPr>
          <a:xfrm>
            <a:off x="329930" y="1199745"/>
            <a:ext cx="8458200" cy="4953000"/>
          </a:xfrm>
        </p:spPr>
        <p:txBody>
          <a:bodyPr/>
          <a:lstStyle/>
          <a:p>
            <a:pPr eaLnBrk="1" hangingPunct="1">
              <a:defRPr/>
            </a:pPr>
            <a:r>
              <a:rPr lang="en-US" sz="2800" dirty="0">
                <a:cs typeface="Arial" charset="0"/>
              </a:rPr>
              <a:t>p=P(Y=1)    i.e. P(outcome=disease)</a:t>
            </a:r>
          </a:p>
          <a:p>
            <a:pPr marL="0" indent="0" eaLnBrk="1" hangingPunct="1">
              <a:buFont typeface="Arial" charset="0"/>
              <a:buNone/>
              <a:defRPr/>
            </a:pPr>
            <a:endParaRPr lang="en-US" sz="2800" dirty="0"/>
          </a:p>
          <a:p>
            <a:pPr eaLnBrk="1" hangingPunct="1">
              <a:defRPr/>
            </a:pPr>
            <a:r>
              <a:rPr lang="en-US" sz="2800" dirty="0"/>
              <a:t>A model of the form p=</a:t>
            </a:r>
            <a:r>
              <a:rPr lang="el-GR" sz="2800" i="1" dirty="0">
                <a:cs typeface="Arial" charset="0"/>
              </a:rPr>
              <a:t> α</a:t>
            </a:r>
            <a:r>
              <a:rPr lang="en-US" sz="2800" i="1" dirty="0">
                <a:cs typeface="Arial" charset="0"/>
              </a:rPr>
              <a:t> + </a:t>
            </a:r>
            <a:r>
              <a:rPr lang="el-GR" sz="2800" i="1" dirty="0">
                <a:cs typeface="Arial" charset="0"/>
              </a:rPr>
              <a:t>β</a:t>
            </a:r>
            <a:r>
              <a:rPr lang="en-US" sz="2800" i="1" dirty="0">
                <a:cs typeface="Arial" charset="0"/>
              </a:rPr>
              <a:t>x  </a:t>
            </a:r>
            <a:r>
              <a:rPr lang="en-US" sz="2800" dirty="0">
                <a:cs typeface="Arial" charset="0"/>
              </a:rPr>
              <a:t>would be able to take on negative values or values more than 1</a:t>
            </a:r>
          </a:p>
          <a:p>
            <a:pPr marL="0" indent="0" eaLnBrk="1" hangingPunct="1">
              <a:buFont typeface="Arial" charset="0"/>
              <a:buNone/>
              <a:defRPr/>
            </a:pPr>
            <a:endParaRPr lang="en-US" sz="2800" dirty="0">
              <a:cs typeface="Arial" charset="0"/>
            </a:endParaRPr>
          </a:p>
          <a:p>
            <a:pPr eaLnBrk="1" hangingPunct="1">
              <a:defRPr/>
            </a:pPr>
            <a:r>
              <a:rPr lang="en-US" sz="2800" dirty="0">
                <a:cs typeface="Arial" charset="0"/>
              </a:rPr>
              <a:t>p=e</a:t>
            </a:r>
            <a:r>
              <a:rPr lang="el-GR" sz="2800" i="1" baseline="30000" dirty="0">
                <a:cs typeface="Arial" charset="0"/>
              </a:rPr>
              <a:t>α</a:t>
            </a:r>
            <a:r>
              <a:rPr lang="en-US" sz="2800" i="1" baseline="30000" dirty="0">
                <a:cs typeface="Arial" charset="0"/>
              </a:rPr>
              <a:t> + </a:t>
            </a:r>
            <a:r>
              <a:rPr lang="el-GR" sz="2800" i="1" baseline="30000" dirty="0">
                <a:cs typeface="Arial" charset="0"/>
              </a:rPr>
              <a:t>β</a:t>
            </a:r>
            <a:r>
              <a:rPr lang="en-US" sz="2800" i="1" baseline="30000" dirty="0">
                <a:cs typeface="Arial" charset="0"/>
              </a:rPr>
              <a:t>x  </a:t>
            </a:r>
            <a:r>
              <a:rPr lang="en-US" sz="2800" dirty="0">
                <a:cs typeface="Arial" charset="0"/>
              </a:rPr>
              <a:t>is an improvement because it cannot be negative, but it still could be greater than 1</a:t>
            </a:r>
            <a:endParaRPr lang="en-US" sz="2000" dirty="0">
              <a:cs typeface="Arial" charset="0"/>
            </a:endParaRPr>
          </a:p>
          <a:p>
            <a:pPr marL="0" indent="0" eaLnBrk="1" hangingPunct="1">
              <a:lnSpc>
                <a:spcPct val="90000"/>
              </a:lnSpc>
              <a:buFont typeface="Arial" charset="0"/>
              <a:buNone/>
              <a:defRPr/>
            </a:pPr>
            <a:endParaRPr lang="en-US" sz="2400" dirty="0">
              <a:cs typeface="Arial" charset="0"/>
            </a:endParaRPr>
          </a:p>
        </p:txBody>
      </p:sp>
      <p:sp>
        <p:nvSpPr>
          <p:cNvPr id="4" name="Slide Number Placeholder 3"/>
          <p:cNvSpPr>
            <a:spLocks noGrp="1"/>
          </p:cNvSpPr>
          <p:nvPr>
            <p:ph type="sldNum" sz="quarter" idx="12"/>
          </p:nvPr>
        </p:nvSpPr>
        <p:spPr/>
        <p:txBody>
          <a:bodyPr/>
          <a:lstStyle/>
          <a:p>
            <a:pPr>
              <a:defRPr/>
            </a:pPr>
            <a:fld id="{4CFD1D19-DEFF-42DC-8005-B499AE63FE39}" type="slidenum">
              <a:rPr lang="en-US"/>
              <a:pPr>
                <a:defRPr/>
              </a:pPr>
              <a:t>46</a:t>
            </a:fld>
            <a:endParaRPr lang="en-US"/>
          </a:p>
        </p:txBody>
      </p:sp>
    </p:spTree>
    <p:extLst>
      <p:ext uri="{BB962C8B-B14F-4D97-AF65-F5344CB8AC3E}">
        <p14:creationId xmlns:p14="http://schemas.microsoft.com/office/powerpoint/2010/main" val="1777739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45851" y="93663"/>
            <a:ext cx="8229600" cy="655637"/>
          </a:xfrm>
        </p:spPr>
        <p:txBody>
          <a:bodyPr/>
          <a:lstStyle/>
          <a:p>
            <a:pPr eaLnBrk="1" hangingPunct="1"/>
            <a:r>
              <a:rPr lang="en-US" altLang="en-US" sz="4000"/>
              <a:t>Logistic regression</a:t>
            </a:r>
          </a:p>
        </p:txBody>
      </p:sp>
      <p:sp>
        <p:nvSpPr>
          <p:cNvPr id="26627" name="Rectangle 3"/>
          <p:cNvSpPr>
            <a:spLocks noGrp="1" noChangeArrowheads="1"/>
          </p:cNvSpPr>
          <p:nvPr>
            <p:ph idx="1"/>
          </p:nvPr>
        </p:nvSpPr>
        <p:spPr>
          <a:xfrm>
            <a:off x="152400" y="823912"/>
            <a:ext cx="8610600" cy="5715000"/>
          </a:xfrm>
        </p:spPr>
        <p:txBody>
          <a:bodyPr rtlCol="0">
            <a:normAutofit fontScale="92500" lnSpcReduction="20000"/>
          </a:bodyPr>
          <a:lstStyle/>
          <a:p>
            <a:pPr eaLnBrk="1" fontAlgn="auto" hangingPunct="1">
              <a:spcAft>
                <a:spcPts val="0"/>
              </a:spcAft>
              <a:buFont typeface="Arial" pitchFamily="34" charset="0"/>
              <a:buChar char="•"/>
              <a:defRPr/>
            </a:pPr>
            <a:r>
              <a:rPr lang="en-US" sz="2400" dirty="0"/>
              <a:t>How about the function? </a:t>
            </a:r>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endParaRPr lang="en-US" sz="2400" dirty="0"/>
          </a:p>
          <a:p>
            <a:pPr eaLnBrk="1" fontAlgn="auto" hangingPunct="1">
              <a:lnSpc>
                <a:spcPct val="90000"/>
              </a:lnSpc>
              <a:spcAft>
                <a:spcPts val="0"/>
              </a:spcAft>
              <a:buFont typeface="Arial" pitchFamily="34" charset="0"/>
              <a:buChar char="•"/>
              <a:defRPr/>
            </a:pPr>
            <a:endParaRPr lang="en-US" sz="2400" dirty="0">
              <a:cs typeface="Arial" charset="0"/>
            </a:endParaRPr>
          </a:p>
          <a:p>
            <a:pPr eaLnBrk="1" fontAlgn="auto" hangingPunct="1">
              <a:lnSpc>
                <a:spcPct val="90000"/>
              </a:lnSpc>
              <a:spcAft>
                <a:spcPts val="0"/>
              </a:spcAft>
              <a:buFont typeface="Arial" pitchFamily="34" charset="0"/>
              <a:buChar char="•"/>
              <a:defRPr/>
            </a:pPr>
            <a:endParaRPr lang="en-US" sz="2400" dirty="0">
              <a:cs typeface="Arial" charset="0"/>
            </a:endParaRPr>
          </a:p>
          <a:p>
            <a:pPr eaLnBrk="1" fontAlgn="auto" hangingPunct="1">
              <a:lnSpc>
                <a:spcPct val="90000"/>
              </a:lnSpc>
              <a:spcAft>
                <a:spcPts val="0"/>
              </a:spcAft>
              <a:buFont typeface="Arial" pitchFamily="34" charset="0"/>
              <a:buChar char="•"/>
              <a:defRPr/>
            </a:pPr>
            <a:endParaRPr lang="en-US" sz="2400" dirty="0">
              <a:cs typeface="Arial" charset="0"/>
            </a:endParaRPr>
          </a:p>
          <a:p>
            <a:pPr eaLnBrk="1" fontAlgn="auto" hangingPunct="1">
              <a:lnSpc>
                <a:spcPct val="90000"/>
              </a:lnSpc>
              <a:spcAft>
                <a:spcPts val="0"/>
              </a:spcAft>
              <a:buFont typeface="Arial" pitchFamily="34" charset="0"/>
              <a:buChar char="•"/>
              <a:defRPr/>
            </a:pPr>
            <a:endParaRPr lang="en-US" sz="2400" dirty="0">
              <a:cs typeface="Arial" charset="0"/>
            </a:endParaRPr>
          </a:p>
          <a:p>
            <a:pPr marL="0" indent="0" eaLnBrk="1" fontAlgn="auto" hangingPunct="1">
              <a:lnSpc>
                <a:spcPct val="90000"/>
              </a:lnSpc>
              <a:spcAft>
                <a:spcPts val="0"/>
              </a:spcAft>
              <a:buNone/>
              <a:defRPr/>
            </a:pPr>
            <a:endParaRPr lang="en-US" sz="2400" dirty="0">
              <a:cs typeface="Arial" charset="0"/>
            </a:endParaRPr>
          </a:p>
          <a:p>
            <a:pPr eaLnBrk="1" fontAlgn="auto" hangingPunct="1">
              <a:lnSpc>
                <a:spcPct val="90000"/>
              </a:lnSpc>
              <a:spcAft>
                <a:spcPts val="0"/>
              </a:spcAft>
              <a:buFont typeface="Arial" pitchFamily="34" charset="0"/>
              <a:buChar char="•"/>
              <a:defRPr/>
            </a:pPr>
            <a:r>
              <a:rPr lang="en-US" sz="2400" dirty="0">
                <a:cs typeface="Arial" charset="0"/>
              </a:rPr>
              <a:t>When </a:t>
            </a:r>
            <a:r>
              <a:rPr lang="el-GR" sz="2400" i="1" dirty="0">
                <a:cs typeface="Arial" charset="0"/>
              </a:rPr>
              <a:t>α</a:t>
            </a:r>
            <a:r>
              <a:rPr lang="en-US" sz="2400" i="1" dirty="0">
                <a:cs typeface="Arial" charset="0"/>
              </a:rPr>
              <a:t> + </a:t>
            </a:r>
            <a:r>
              <a:rPr lang="el-GR" sz="2400" i="1" dirty="0">
                <a:cs typeface="Arial" charset="0"/>
              </a:rPr>
              <a:t>β</a:t>
            </a:r>
            <a:r>
              <a:rPr lang="en-US" sz="2400" i="1" dirty="0">
                <a:cs typeface="Arial" charset="0"/>
              </a:rPr>
              <a:t>x =0, </a:t>
            </a:r>
            <a:r>
              <a:rPr lang="en-US" sz="2400" dirty="0">
                <a:cs typeface="Arial" charset="0"/>
              </a:rPr>
              <a:t>p=1/(1+1) = 0.5</a:t>
            </a:r>
            <a:endParaRPr lang="en-US" sz="2400" i="1" dirty="0">
              <a:cs typeface="Arial" charset="0"/>
            </a:endParaRPr>
          </a:p>
          <a:p>
            <a:r>
              <a:rPr lang="en-US" sz="2400" dirty="0"/>
              <a:t>When x=big negative number,</a:t>
            </a:r>
            <a:r>
              <a:rPr lang="en-US" sz="2400" baseline="0" dirty="0"/>
              <a:t> p nears 0/(1+0) = 0</a:t>
            </a:r>
          </a:p>
          <a:p>
            <a:r>
              <a:rPr lang="en-US" sz="2400" dirty="0"/>
              <a:t>When x=big</a:t>
            </a:r>
            <a:r>
              <a:rPr lang="en-US" sz="2400" baseline="0" dirty="0"/>
              <a:t> positive number, p nears (big number)/(1+big number) = 1</a:t>
            </a:r>
            <a:endParaRPr lang="en-US" sz="2400" i="1" dirty="0">
              <a:cs typeface="Arial" charset="0"/>
            </a:endParaRPr>
          </a:p>
          <a:p>
            <a:pPr eaLnBrk="1" fontAlgn="auto" hangingPunct="1">
              <a:lnSpc>
                <a:spcPct val="90000"/>
              </a:lnSpc>
              <a:spcAft>
                <a:spcPts val="0"/>
              </a:spcAft>
              <a:buFont typeface="Arial" pitchFamily="34" charset="0"/>
              <a:buChar char="•"/>
              <a:defRPr/>
            </a:pPr>
            <a:r>
              <a:rPr lang="en-US" sz="2400" dirty="0">
                <a:cs typeface="Arial" charset="0"/>
              </a:rPr>
              <a:t>The function models the probability slowly increasing over the values of X, until there is a steep rise, and another leveling off</a:t>
            </a:r>
          </a:p>
        </p:txBody>
      </p:sp>
      <p:sp>
        <p:nvSpPr>
          <p:cNvPr id="4" name="Slide Number Placeholder 3"/>
          <p:cNvSpPr>
            <a:spLocks noGrp="1"/>
          </p:cNvSpPr>
          <p:nvPr>
            <p:ph type="sldNum" sz="quarter" idx="12"/>
          </p:nvPr>
        </p:nvSpPr>
        <p:spPr/>
        <p:txBody>
          <a:bodyPr/>
          <a:lstStyle/>
          <a:p>
            <a:pPr>
              <a:defRPr/>
            </a:pPr>
            <a:fld id="{8679BC2D-0DD1-4FAE-98CE-E606BD62CD4B}" type="slidenum">
              <a:rPr lang="en-US"/>
              <a:pPr>
                <a:defRPr/>
              </a:pPr>
              <a:t>47</a:t>
            </a:fld>
            <a:endParaRPr lang="en-US"/>
          </a:p>
        </p:txBody>
      </p:sp>
      <p:graphicFrame>
        <p:nvGraphicFramePr>
          <p:cNvPr id="14341" name="Object 5"/>
          <p:cNvGraphicFramePr>
            <a:graphicFrameLocks noChangeAspect="1"/>
          </p:cNvGraphicFramePr>
          <p:nvPr>
            <p:extLst>
              <p:ext uri="{D42A27DB-BD31-4B8C-83A1-F6EECF244321}">
                <p14:modId xmlns:p14="http://schemas.microsoft.com/office/powerpoint/2010/main" val="689057789"/>
              </p:ext>
            </p:extLst>
          </p:nvPr>
        </p:nvGraphicFramePr>
        <p:xfrm>
          <a:off x="4560651" y="823912"/>
          <a:ext cx="1600200" cy="825500"/>
        </p:xfrm>
        <a:graphic>
          <a:graphicData uri="http://schemas.openxmlformats.org/presentationml/2006/ole">
            <mc:AlternateContent xmlns:mc="http://schemas.openxmlformats.org/markup-compatibility/2006">
              <mc:Choice xmlns:v="urn:schemas-microsoft-com:vml" Requires="v">
                <p:oleObj spid="_x0000_s90129" name="Equation" r:id="rId4" imgW="812447" imgH="418918" progId="Equation.3">
                  <p:embed/>
                </p:oleObj>
              </mc:Choice>
              <mc:Fallback>
                <p:oleObj name="Equation" r:id="rId4" imgW="812447" imgH="418918"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651" y="823912"/>
                        <a:ext cx="1600200" cy="825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434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1447800"/>
            <a:ext cx="3776663" cy="2763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333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23153" y="105569"/>
            <a:ext cx="8229600" cy="550862"/>
          </a:xfrm>
        </p:spPr>
        <p:txBody>
          <a:bodyPr/>
          <a:lstStyle/>
          <a:p>
            <a:pPr eaLnBrk="1" hangingPunct="1"/>
            <a:r>
              <a:rPr lang="en-US" altLang="en-US" sz="4000" dirty="0"/>
              <a:t>Logistic regression</a:t>
            </a:r>
          </a:p>
        </p:txBody>
      </p:sp>
      <p:sp>
        <p:nvSpPr>
          <p:cNvPr id="15363" name="Rectangle 3"/>
          <p:cNvSpPr>
            <a:spLocks noGrp="1" noChangeArrowheads="1"/>
          </p:cNvSpPr>
          <p:nvPr>
            <p:ph idx="1"/>
          </p:nvPr>
        </p:nvSpPr>
        <p:spPr>
          <a:xfrm>
            <a:off x="192932" y="929481"/>
            <a:ext cx="8458200" cy="5181600"/>
          </a:xfrm>
        </p:spPr>
        <p:txBody>
          <a:bodyPr/>
          <a:lstStyle/>
          <a:p>
            <a:pPr eaLnBrk="1" hangingPunct="1"/>
            <a:r>
              <a:rPr lang="en-US" altLang="en-US" sz="2400" dirty="0"/>
              <a:t>The logistic function</a:t>
            </a:r>
          </a:p>
          <a:p>
            <a:pPr eaLnBrk="1" hangingPunct="1"/>
            <a:endParaRPr lang="en-US" altLang="en-US" sz="2400" dirty="0"/>
          </a:p>
          <a:p>
            <a:pPr eaLnBrk="1" hangingPunct="1"/>
            <a:r>
              <a:rPr lang="en-US" altLang="en-US" sz="2400" dirty="0"/>
              <a:t>Now check this out:</a:t>
            </a:r>
          </a:p>
          <a:p>
            <a:pPr eaLnBrk="1" hangingPunct="1"/>
            <a:endParaRPr lang="en-US" altLang="en-US" sz="2400" dirty="0"/>
          </a:p>
          <a:p>
            <a:pPr eaLnBrk="1" hangingPunct="1">
              <a:buFont typeface="Arial" charset="0"/>
              <a:buNone/>
            </a:pPr>
            <a:endParaRPr lang="en-US" altLang="en-US" sz="2400" dirty="0"/>
          </a:p>
          <a:p>
            <a:pPr eaLnBrk="1" hangingPunct="1"/>
            <a:r>
              <a:rPr lang="en-US" altLang="en-US" sz="2400" dirty="0"/>
              <a:t>So odds of disease/success are</a:t>
            </a:r>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r>
              <a:rPr lang="en-US" altLang="en-US" sz="2400" dirty="0"/>
              <a:t>And therefore  ln(p/(1-p)) = ln(e</a:t>
            </a:r>
            <a:r>
              <a:rPr lang="el-GR" altLang="en-US" sz="2400" baseline="30000" dirty="0"/>
              <a:t>α</a:t>
            </a:r>
            <a:r>
              <a:rPr lang="en-US" altLang="en-US" sz="2400" baseline="30000" dirty="0"/>
              <a:t>+</a:t>
            </a:r>
            <a:r>
              <a:rPr lang="el-GR" altLang="en-US" sz="2400" baseline="30000" dirty="0"/>
              <a:t>β</a:t>
            </a:r>
            <a:r>
              <a:rPr lang="en-US" altLang="en-US" sz="2400" baseline="30000" dirty="0"/>
              <a:t>x</a:t>
            </a:r>
            <a:r>
              <a:rPr lang="en-US" altLang="en-US" sz="2400" dirty="0"/>
              <a:t>) = </a:t>
            </a:r>
            <a:r>
              <a:rPr lang="el-GR" altLang="en-US" sz="2400" i="1" dirty="0">
                <a:cs typeface="Arial" charset="0"/>
              </a:rPr>
              <a:t>α</a:t>
            </a:r>
            <a:r>
              <a:rPr lang="en-US" altLang="en-US" sz="2400" i="1" dirty="0">
                <a:cs typeface="Arial" charset="0"/>
              </a:rPr>
              <a:t> + </a:t>
            </a:r>
            <a:r>
              <a:rPr lang="el-GR" altLang="en-US" sz="2400" i="1" dirty="0">
                <a:latin typeface="Arial Symbol" pitchFamily="34" charset="0"/>
                <a:cs typeface="Arial" charset="0"/>
              </a:rPr>
              <a:t>b</a:t>
            </a:r>
            <a:r>
              <a:rPr lang="en-US" altLang="en-US" sz="2400" i="1" dirty="0">
                <a:cs typeface="Arial" charset="0"/>
              </a:rPr>
              <a:t>x</a:t>
            </a:r>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1800" dirty="0">
              <a:cs typeface="Arial" charset="0"/>
            </a:endParaRPr>
          </a:p>
          <a:p>
            <a:pPr eaLnBrk="1" hangingPunct="1">
              <a:lnSpc>
                <a:spcPct val="90000"/>
              </a:lnSpc>
            </a:pPr>
            <a:endParaRPr lang="en-US" altLang="en-US" sz="2400" dirty="0">
              <a:cs typeface="Arial" charset="0"/>
            </a:endParaRPr>
          </a:p>
        </p:txBody>
      </p:sp>
      <p:sp>
        <p:nvSpPr>
          <p:cNvPr id="4" name="Slide Number Placeholder 3"/>
          <p:cNvSpPr>
            <a:spLocks noGrp="1"/>
          </p:cNvSpPr>
          <p:nvPr>
            <p:ph type="sldNum" sz="quarter" idx="12"/>
          </p:nvPr>
        </p:nvSpPr>
        <p:spPr/>
        <p:txBody>
          <a:bodyPr/>
          <a:lstStyle/>
          <a:p>
            <a:pPr>
              <a:defRPr/>
            </a:pPr>
            <a:fld id="{22E0A887-2654-48A4-9026-F8A9B00ADAC6}" type="slidenum">
              <a:rPr lang="en-US"/>
              <a:pPr>
                <a:defRPr/>
              </a:pPr>
              <a:t>48</a:t>
            </a:fld>
            <a:endParaRPr lang="en-US"/>
          </a:p>
        </p:txBody>
      </p:sp>
      <p:graphicFrame>
        <p:nvGraphicFramePr>
          <p:cNvPr id="15365" name="Object 5"/>
          <p:cNvGraphicFramePr>
            <a:graphicFrameLocks noChangeAspect="1"/>
          </p:cNvGraphicFramePr>
          <p:nvPr>
            <p:extLst>
              <p:ext uri="{D42A27DB-BD31-4B8C-83A1-F6EECF244321}">
                <p14:modId xmlns:p14="http://schemas.microsoft.com/office/powerpoint/2010/main" val="1435253993"/>
              </p:ext>
            </p:extLst>
          </p:nvPr>
        </p:nvGraphicFramePr>
        <p:xfrm>
          <a:off x="3810000" y="944072"/>
          <a:ext cx="1600200" cy="825500"/>
        </p:xfrm>
        <a:graphic>
          <a:graphicData uri="http://schemas.openxmlformats.org/presentationml/2006/ole">
            <mc:AlternateContent xmlns:mc="http://schemas.openxmlformats.org/markup-compatibility/2006">
              <mc:Choice xmlns:v="urn:schemas-microsoft-com:vml" Requires="v">
                <p:oleObj spid="_x0000_s91179" name="Equation" r:id="rId3" imgW="812447" imgH="418918" progId="Equation.3">
                  <p:embed/>
                </p:oleObj>
              </mc:Choice>
              <mc:Fallback>
                <p:oleObj name="Equation" r:id="rId3" imgW="812447" imgH="418918"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44072"/>
                        <a:ext cx="1600200" cy="825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5"/>
          <p:cNvGraphicFramePr>
            <a:graphicFrameLocks noChangeAspect="1"/>
          </p:cNvGraphicFramePr>
          <p:nvPr>
            <p:extLst>
              <p:ext uri="{D42A27DB-BD31-4B8C-83A1-F6EECF244321}">
                <p14:modId xmlns:p14="http://schemas.microsoft.com/office/powerpoint/2010/main" val="1777537247"/>
              </p:ext>
            </p:extLst>
          </p:nvPr>
        </p:nvGraphicFramePr>
        <p:xfrm>
          <a:off x="1600284" y="2284109"/>
          <a:ext cx="5875338" cy="825500"/>
        </p:xfrm>
        <a:graphic>
          <a:graphicData uri="http://schemas.openxmlformats.org/presentationml/2006/ole">
            <mc:AlternateContent xmlns:mc="http://schemas.openxmlformats.org/markup-compatibility/2006">
              <mc:Choice xmlns:v="urn:schemas-microsoft-com:vml" Requires="v">
                <p:oleObj spid="_x0000_s91180" name="Equation" r:id="rId5" imgW="2984500" imgH="419100" progId="Equation.3">
                  <p:embed/>
                </p:oleObj>
              </mc:Choice>
              <mc:Fallback>
                <p:oleObj name="Equation" r:id="rId5" imgW="29845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84" y="2284109"/>
                        <a:ext cx="5875338" cy="825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7" name="Object 5"/>
          <p:cNvGraphicFramePr>
            <a:graphicFrameLocks noChangeAspect="1"/>
          </p:cNvGraphicFramePr>
          <p:nvPr>
            <p:extLst>
              <p:ext uri="{D42A27DB-BD31-4B8C-83A1-F6EECF244321}">
                <p14:modId xmlns:p14="http://schemas.microsoft.com/office/powerpoint/2010/main" val="1423496912"/>
              </p:ext>
            </p:extLst>
          </p:nvPr>
        </p:nvGraphicFramePr>
        <p:xfrm>
          <a:off x="2819400" y="3503613"/>
          <a:ext cx="2924175" cy="1525587"/>
        </p:xfrm>
        <a:graphic>
          <a:graphicData uri="http://schemas.openxmlformats.org/presentationml/2006/ole">
            <mc:AlternateContent xmlns:mc="http://schemas.openxmlformats.org/markup-compatibility/2006">
              <mc:Choice xmlns:v="urn:schemas-microsoft-com:vml" Requires="v">
                <p:oleObj spid="_x0000_s91181" name="Equation" r:id="rId7" imgW="1485255" imgH="774364" progId="Equation.3">
                  <p:embed/>
                </p:oleObj>
              </mc:Choice>
              <mc:Fallback>
                <p:oleObj name="Equation" r:id="rId7" imgW="1485255" imgH="774364"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3503613"/>
                        <a:ext cx="2924175" cy="1525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3" name="Straight Arrow Connector 2"/>
          <p:cNvCxnSpPr/>
          <p:nvPr/>
        </p:nvCxnSpPr>
        <p:spPr>
          <a:xfrm flipH="1">
            <a:off x="4876800" y="4385587"/>
            <a:ext cx="533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971800" y="4686300"/>
            <a:ext cx="304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2789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34047"/>
            <a:ext cx="8229600" cy="1143000"/>
          </a:xfrm>
        </p:spPr>
        <p:txBody>
          <a:bodyPr/>
          <a:lstStyle/>
          <a:p>
            <a:pPr eaLnBrk="1" hangingPunct="1"/>
            <a:r>
              <a:rPr lang="en-US" altLang="en-US" sz="4000" dirty="0"/>
              <a:t>Logistic regression</a:t>
            </a:r>
          </a:p>
        </p:txBody>
      </p:sp>
      <p:sp>
        <p:nvSpPr>
          <p:cNvPr id="16387" name="Rectangle 3"/>
          <p:cNvSpPr>
            <a:spLocks noGrp="1" noChangeArrowheads="1"/>
          </p:cNvSpPr>
          <p:nvPr>
            <p:ph idx="1"/>
          </p:nvPr>
        </p:nvSpPr>
        <p:spPr>
          <a:xfrm>
            <a:off x="228600" y="1100847"/>
            <a:ext cx="8458200" cy="5181600"/>
          </a:xfrm>
        </p:spPr>
        <p:txBody>
          <a:bodyPr/>
          <a:lstStyle/>
          <a:p>
            <a:pPr eaLnBrk="1" hangingPunct="1"/>
            <a:r>
              <a:rPr lang="en-US" altLang="en-US" sz="2800" dirty="0"/>
              <a:t>So instead of assuming that the relationship between p and X is linear (as in linear regression), we are assuming that the relationship between ln(p/(1-p)) and X is linear.</a:t>
            </a:r>
          </a:p>
          <a:p>
            <a:pPr eaLnBrk="1" hangingPunct="1"/>
            <a:r>
              <a:rPr lang="en-US" altLang="en-US" sz="2800" dirty="0"/>
              <a:t>ln(p/(1-p)) is called the </a:t>
            </a:r>
            <a:r>
              <a:rPr lang="en-US" altLang="en-US" sz="2800" u="sng" dirty="0"/>
              <a:t>logit</a:t>
            </a:r>
            <a:r>
              <a:rPr lang="en-US" altLang="en-US" sz="2800" dirty="0"/>
              <a:t> function</a:t>
            </a:r>
          </a:p>
          <a:p>
            <a:pPr eaLnBrk="1" hangingPunct="1"/>
            <a:r>
              <a:rPr lang="en-US" altLang="en-US" sz="2800" dirty="0"/>
              <a:t>Logit(p) = ln(p/(1-p)) </a:t>
            </a:r>
          </a:p>
          <a:p>
            <a:pPr eaLnBrk="1" hangingPunct="1"/>
            <a:r>
              <a:rPr lang="en-US" altLang="en-US" sz="2800" dirty="0"/>
              <a:t>In generalized linear models, some function of the outcome variable is assumed to be linear </a:t>
            </a:r>
          </a:p>
          <a:p>
            <a:pPr lvl="1" eaLnBrk="1" hangingPunct="1">
              <a:buNone/>
            </a:pPr>
            <a:r>
              <a:rPr lang="en-US" altLang="en-US" sz="2400" dirty="0"/>
              <a:t>  e.g.   </a:t>
            </a:r>
            <a:r>
              <a:rPr lang="en-US" altLang="en-US" sz="2400" i="1" dirty="0"/>
              <a:t>f</a:t>
            </a:r>
            <a:r>
              <a:rPr lang="en-US" altLang="en-US" sz="2400" dirty="0"/>
              <a:t>(y) = </a:t>
            </a:r>
            <a:r>
              <a:rPr lang="el-GR" altLang="en-US" sz="2400" i="1" dirty="0">
                <a:cs typeface="Arial" charset="0"/>
              </a:rPr>
              <a:t>α</a:t>
            </a:r>
            <a:r>
              <a:rPr lang="en-US" altLang="en-US" sz="2400" i="1" dirty="0">
                <a:cs typeface="Arial" charset="0"/>
              </a:rPr>
              <a:t> + </a:t>
            </a:r>
            <a:r>
              <a:rPr lang="el-GR" altLang="en-US" sz="2400" i="1" dirty="0">
                <a:cs typeface="Arial" charset="0"/>
              </a:rPr>
              <a:t>β</a:t>
            </a:r>
            <a:r>
              <a:rPr lang="en-US" altLang="en-US" sz="2400" i="1" dirty="0">
                <a:cs typeface="Arial" charset="0"/>
              </a:rPr>
              <a:t>x    </a:t>
            </a:r>
            <a:r>
              <a:rPr lang="en-US" altLang="en-US" sz="2400" dirty="0">
                <a:cs typeface="Arial" charset="0"/>
              </a:rPr>
              <a:t>or   </a:t>
            </a:r>
            <a:r>
              <a:rPr lang="en-US" altLang="en-US" sz="2400" i="1" dirty="0"/>
              <a:t>f</a:t>
            </a:r>
            <a:r>
              <a:rPr lang="en-US" altLang="en-US" sz="2400" dirty="0"/>
              <a:t>(p) = </a:t>
            </a:r>
            <a:r>
              <a:rPr lang="el-GR" altLang="en-US" sz="2400" i="1" dirty="0">
                <a:cs typeface="Arial" charset="0"/>
              </a:rPr>
              <a:t>α</a:t>
            </a:r>
            <a:r>
              <a:rPr lang="en-US" altLang="en-US" sz="2400" i="1" dirty="0">
                <a:cs typeface="Arial" charset="0"/>
              </a:rPr>
              <a:t> + </a:t>
            </a:r>
            <a:r>
              <a:rPr lang="el-GR" altLang="en-US" sz="2400" i="1" dirty="0">
                <a:cs typeface="Arial" charset="0"/>
              </a:rPr>
              <a:t>β </a:t>
            </a:r>
            <a:r>
              <a:rPr lang="en-US" altLang="en-US" sz="2400" i="1" dirty="0">
                <a:cs typeface="Arial" charset="0"/>
              </a:rPr>
              <a:t>x    </a:t>
            </a:r>
          </a:p>
          <a:p>
            <a:pPr lvl="1" eaLnBrk="1" hangingPunct="1">
              <a:buNone/>
            </a:pPr>
            <a:r>
              <a:rPr lang="en-US" altLang="en-US" sz="2400" i="1" dirty="0">
                <a:cs typeface="Arial" charset="0"/>
              </a:rPr>
              <a:t>				</a:t>
            </a:r>
            <a:r>
              <a:rPr lang="en-US" altLang="en-US" sz="2400" dirty="0">
                <a:cs typeface="Arial" charset="0"/>
              </a:rPr>
              <a:t>e.g. logit(p)=</a:t>
            </a:r>
            <a:r>
              <a:rPr lang="el-GR" altLang="en-US" sz="2400" i="1" dirty="0">
                <a:cs typeface="Arial" charset="0"/>
              </a:rPr>
              <a:t> α</a:t>
            </a:r>
            <a:r>
              <a:rPr lang="en-US" altLang="en-US" sz="2400" i="1" dirty="0">
                <a:cs typeface="Arial" charset="0"/>
              </a:rPr>
              <a:t> + </a:t>
            </a:r>
            <a:r>
              <a:rPr lang="el-GR" altLang="en-US" sz="2400" i="1" dirty="0">
                <a:cs typeface="Arial" charset="0"/>
              </a:rPr>
              <a:t>β </a:t>
            </a:r>
            <a:r>
              <a:rPr lang="en-US" altLang="en-US" sz="2400" i="1" dirty="0">
                <a:cs typeface="Arial" charset="0"/>
              </a:rPr>
              <a:t>x </a:t>
            </a:r>
            <a:endParaRPr lang="en-US" altLang="en-US" sz="2400" dirty="0"/>
          </a:p>
          <a:p>
            <a:pPr eaLnBrk="1" hangingPunct="1"/>
            <a:endParaRPr lang="en-US" altLang="en-US" sz="2800" dirty="0"/>
          </a:p>
          <a:p>
            <a:pPr eaLnBrk="1" hangingPunct="1"/>
            <a:endParaRPr lang="en-US" altLang="en-US" sz="2800" dirty="0"/>
          </a:p>
          <a:p>
            <a:pPr eaLnBrk="1" hangingPunct="1">
              <a:buFont typeface="Arial" charset="0"/>
              <a:buNone/>
            </a:pPr>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2400" dirty="0"/>
          </a:p>
          <a:p>
            <a:pPr eaLnBrk="1" hangingPunct="1"/>
            <a:endParaRPr lang="en-US" altLang="en-US" sz="1800" dirty="0">
              <a:cs typeface="Arial" charset="0"/>
            </a:endParaRPr>
          </a:p>
          <a:p>
            <a:pPr eaLnBrk="1" hangingPunct="1">
              <a:lnSpc>
                <a:spcPct val="90000"/>
              </a:lnSpc>
            </a:pPr>
            <a:endParaRPr lang="en-US" altLang="en-US" sz="2400" dirty="0">
              <a:cs typeface="Arial" charset="0"/>
            </a:endParaRPr>
          </a:p>
        </p:txBody>
      </p:sp>
      <p:sp>
        <p:nvSpPr>
          <p:cNvPr id="4" name="Slide Number Placeholder 3"/>
          <p:cNvSpPr>
            <a:spLocks noGrp="1"/>
          </p:cNvSpPr>
          <p:nvPr>
            <p:ph type="sldNum" sz="quarter" idx="12"/>
          </p:nvPr>
        </p:nvSpPr>
        <p:spPr/>
        <p:txBody>
          <a:bodyPr/>
          <a:lstStyle/>
          <a:p>
            <a:pPr>
              <a:defRPr/>
            </a:pPr>
            <a:fld id="{9F62638E-CC02-4882-ABA9-479C1DBFE58C}" type="slidenum">
              <a:rPr lang="en-US"/>
              <a:pPr>
                <a:defRPr/>
              </a:pPr>
              <a:t>49</a:t>
            </a:fld>
            <a:endParaRPr lang="en-US"/>
          </a:p>
        </p:txBody>
      </p:sp>
    </p:spTree>
    <p:extLst>
      <p:ext uri="{BB962C8B-B14F-4D97-AF65-F5344CB8AC3E}">
        <p14:creationId xmlns:p14="http://schemas.microsoft.com/office/powerpoint/2010/main" val="7744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rot="16200000" flipV="1">
            <a:off x="3581400" y="3810000"/>
            <a:ext cx="838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74" name="Title 1"/>
          <p:cNvSpPr>
            <a:spLocks noGrp="1"/>
          </p:cNvSpPr>
          <p:nvPr>
            <p:ph type="title"/>
          </p:nvPr>
        </p:nvSpPr>
        <p:spPr>
          <a:xfrm>
            <a:off x="457200" y="274638"/>
            <a:ext cx="8229600" cy="792162"/>
          </a:xfrm>
        </p:spPr>
        <p:txBody>
          <a:bodyPr/>
          <a:lstStyle/>
          <a:p>
            <a:r>
              <a:rPr lang="en-US" altLang="en-US" sz="4000" dirty="0"/>
              <a:t>Use Stata for your prediction</a:t>
            </a:r>
          </a:p>
        </p:txBody>
      </p:sp>
      <p:sp>
        <p:nvSpPr>
          <p:cNvPr id="3" name="Content Placeholder 2"/>
          <p:cNvSpPr>
            <a:spLocks noGrp="1"/>
          </p:cNvSpPr>
          <p:nvPr>
            <p:ph idx="1"/>
          </p:nvPr>
        </p:nvSpPr>
        <p:spPr>
          <a:xfrm>
            <a:off x="228600" y="1295400"/>
            <a:ext cx="8686800" cy="4525963"/>
          </a:xfrm>
        </p:spPr>
        <p:txBody>
          <a:bodyPr/>
          <a:lstStyle/>
          <a:p>
            <a:r>
              <a:rPr lang="en-US" altLang="en-US" sz="2800" dirty="0"/>
              <a:t>Stata will calculate the fitted regression values and the standard errors</a:t>
            </a:r>
          </a:p>
          <a:p>
            <a:pPr lvl="1"/>
            <a:r>
              <a:rPr lang="en-US" altLang="en-US" sz="2400" dirty="0">
                <a:latin typeface="Courier New" charset="0"/>
                <a:ea typeface="Courier New" charset="0"/>
                <a:cs typeface="Courier New" charset="0"/>
              </a:rPr>
              <a:t>regress </a:t>
            </a:r>
            <a:r>
              <a:rPr lang="en-US" altLang="en-US" sz="2400" dirty="0" err="1">
                <a:latin typeface="Courier New" charset="0"/>
                <a:ea typeface="Courier New" charset="0"/>
                <a:cs typeface="Courier New" charset="0"/>
              </a:rPr>
              <a:t>fev</a:t>
            </a:r>
            <a:r>
              <a:rPr lang="en-US" altLang="en-US" sz="2400" dirty="0">
                <a:latin typeface="Courier New" charset="0"/>
                <a:ea typeface="Courier New" charset="0"/>
                <a:cs typeface="Courier New" charset="0"/>
              </a:rPr>
              <a:t> age</a:t>
            </a:r>
          </a:p>
          <a:p>
            <a:pPr lvl="1"/>
            <a:r>
              <a:rPr lang="en-US" altLang="en-US" sz="2400" dirty="0">
                <a:latin typeface="Courier New" charset="0"/>
                <a:ea typeface="Courier New" charset="0"/>
                <a:cs typeface="Courier New" charset="0"/>
              </a:rPr>
              <a:t>predict </a:t>
            </a:r>
            <a:r>
              <a:rPr lang="en-US" altLang="en-US" sz="2400" dirty="0" err="1">
                <a:latin typeface="Courier New" charset="0"/>
                <a:ea typeface="Courier New" charset="0"/>
                <a:cs typeface="Courier New" charset="0"/>
              </a:rPr>
              <a:t>fev_pred</a:t>
            </a:r>
            <a:r>
              <a:rPr lang="en-US" altLang="en-US" sz="2400" dirty="0">
                <a:latin typeface="Courier New" charset="0"/>
                <a:ea typeface="Courier New" charset="0"/>
                <a:cs typeface="Courier New" charset="0"/>
              </a:rPr>
              <a:t>, </a:t>
            </a:r>
            <a:r>
              <a:rPr lang="en-US" altLang="en-US" sz="2400" dirty="0" err="1">
                <a:latin typeface="Courier New" charset="0"/>
                <a:ea typeface="Courier New" charset="0"/>
                <a:cs typeface="Courier New" charset="0"/>
              </a:rPr>
              <a:t>xb</a:t>
            </a:r>
            <a:r>
              <a:rPr lang="en-US" altLang="en-US" sz="2400" dirty="0">
                <a:latin typeface="Courier New" charset="0"/>
                <a:ea typeface="Courier New" charset="0"/>
                <a:cs typeface="Courier New" charset="0"/>
              </a:rPr>
              <a:t> </a:t>
            </a:r>
            <a:r>
              <a:rPr lang="en-US" altLang="en-US" sz="2400" dirty="0">
                <a:latin typeface="Arial" charset="0"/>
                <a:ea typeface="Arial" charset="0"/>
                <a:cs typeface="Arial" charset="0"/>
              </a:rPr>
              <a:t>-&gt; predicted mean values (</a:t>
            </a:r>
            <a:r>
              <a:rPr lang="en-US" altLang="en-US" sz="2400" dirty="0"/>
              <a:t>ŷ)</a:t>
            </a:r>
            <a:endParaRPr lang="en-US" altLang="en-US" sz="2400" dirty="0">
              <a:latin typeface="Arial" charset="0"/>
              <a:ea typeface="Arial" charset="0"/>
              <a:cs typeface="Arial" charset="0"/>
            </a:endParaRPr>
          </a:p>
          <a:p>
            <a:pPr lvl="1"/>
            <a:r>
              <a:rPr lang="en-US" altLang="en-US" sz="2400" dirty="0">
                <a:latin typeface="Courier New" charset="0"/>
                <a:ea typeface="Courier New" charset="0"/>
                <a:cs typeface="Courier New" charset="0"/>
              </a:rPr>
              <a:t>predict </a:t>
            </a:r>
            <a:r>
              <a:rPr lang="en-US" altLang="en-US" sz="2400" dirty="0" err="1">
                <a:latin typeface="Courier New" charset="0"/>
                <a:ea typeface="Courier New" charset="0"/>
                <a:cs typeface="Courier New" charset="0"/>
              </a:rPr>
              <a:t>fev_predse</a:t>
            </a:r>
            <a:r>
              <a:rPr lang="en-US" altLang="en-US" sz="2400" dirty="0">
                <a:latin typeface="Courier New" charset="0"/>
                <a:ea typeface="Courier New" charset="0"/>
                <a:cs typeface="Courier New" charset="0"/>
              </a:rPr>
              <a:t>, </a:t>
            </a:r>
            <a:r>
              <a:rPr lang="en-US" altLang="en-US" sz="2400" dirty="0" err="1">
                <a:latin typeface="Courier New" charset="0"/>
                <a:ea typeface="Courier New" charset="0"/>
                <a:cs typeface="Courier New" charset="0"/>
              </a:rPr>
              <a:t>stdp</a:t>
            </a:r>
            <a:r>
              <a:rPr lang="en-US" altLang="en-US" sz="2400" dirty="0">
                <a:latin typeface="Courier New" charset="0"/>
                <a:ea typeface="Courier New" charset="0"/>
                <a:cs typeface="Courier New" charset="0"/>
              </a:rPr>
              <a:t> </a:t>
            </a:r>
            <a:r>
              <a:rPr lang="en-US" altLang="en-US" sz="2400" dirty="0">
                <a:latin typeface="Arial" charset="0"/>
                <a:ea typeface="Arial" charset="0"/>
                <a:cs typeface="Arial" charset="0"/>
              </a:rPr>
              <a:t>-&gt; se of </a:t>
            </a:r>
            <a:r>
              <a:rPr lang="en-US" altLang="en-US" sz="2400" dirty="0"/>
              <a:t>ŷ </a:t>
            </a:r>
            <a:r>
              <a:rPr lang="en-US" altLang="en-US" sz="2400" dirty="0">
                <a:latin typeface="Arial" charset="0"/>
                <a:ea typeface="Arial" charset="0"/>
                <a:cs typeface="Arial" charset="0"/>
              </a:rPr>
              <a:t>values</a:t>
            </a:r>
            <a:endParaRPr lang="en-US" altLang="en-US" sz="2400" dirty="0">
              <a:latin typeface="Courier New" charset="0"/>
              <a:ea typeface="Courier New" charset="0"/>
              <a:cs typeface="Courier New" charset="0"/>
            </a:endParaRPr>
          </a:p>
          <a:p>
            <a:pPr>
              <a:buFont typeface="Arial" charset="0"/>
              <a:buNone/>
            </a:pPr>
            <a:endParaRPr lang="en-US" altLang="en-US" sz="2600" dirty="0">
              <a:ea typeface="Courier New" charset="0"/>
              <a:cs typeface="Courier New" charset="0"/>
              <a:sym typeface="Symbol" charset="2"/>
            </a:endParaRPr>
          </a:p>
          <a:p>
            <a:pPr>
              <a:buFont typeface="Arial" charset="0"/>
              <a:buNone/>
            </a:pPr>
            <a:endParaRPr lang="en-US" altLang="en-US" sz="2600" dirty="0">
              <a:ea typeface="Courier New" charset="0"/>
              <a:cs typeface="Courier New" charset="0"/>
              <a:sym typeface="Symbol" charset="2"/>
            </a:endParaRPr>
          </a:p>
          <a:p>
            <a:pPr>
              <a:buFont typeface="Arial" charset="0"/>
              <a:buNone/>
            </a:pPr>
            <a:r>
              <a:rPr lang="en-US" altLang="en-US" sz="2600" dirty="0">
                <a:ea typeface="Courier New" charset="0"/>
                <a:cs typeface="Courier New" charset="0"/>
                <a:sym typeface="Symbol" charset="2"/>
              </a:rPr>
              <a:t>You don’t have to calculate these to get a plot with the 95% CI:</a:t>
            </a:r>
          </a:p>
          <a:p>
            <a:pPr>
              <a:buFont typeface="Arial" charset="0"/>
              <a:buNone/>
            </a:pPr>
            <a:r>
              <a:rPr lang="en-US" altLang="en-US" sz="2800" dirty="0">
                <a:latin typeface="Courier New" charset="0"/>
                <a:ea typeface="Courier New" charset="0"/>
                <a:cs typeface="Courier New" charset="0"/>
              </a:rPr>
              <a:t>	 </a:t>
            </a:r>
            <a:r>
              <a:rPr lang="en-US" altLang="en-US" sz="2000" dirty="0" err="1">
                <a:latin typeface="Courier New" charset="0"/>
                <a:ea typeface="Courier New" charset="0"/>
                <a:cs typeface="Courier New" charset="0"/>
              </a:rPr>
              <a:t>twoway</a:t>
            </a:r>
            <a:r>
              <a:rPr lang="en-US" altLang="en-US" sz="2000" dirty="0">
                <a:latin typeface="Courier New" charset="0"/>
                <a:ea typeface="Courier New" charset="0"/>
                <a:cs typeface="Courier New" charset="0"/>
              </a:rPr>
              <a:t> (</a:t>
            </a:r>
            <a:r>
              <a:rPr lang="en-US" altLang="en-US" sz="2000" dirty="0" err="1">
                <a:latin typeface="Courier New" charset="0"/>
                <a:ea typeface="Courier New" charset="0"/>
                <a:cs typeface="Courier New" charset="0"/>
              </a:rPr>
              <a:t>lfitci</a:t>
            </a:r>
            <a:r>
              <a:rPr lang="en-US" altLang="en-US" sz="2000" dirty="0">
                <a:latin typeface="Courier New" charset="0"/>
                <a:ea typeface="Courier New" charset="0"/>
                <a:cs typeface="Courier New" charset="0"/>
              </a:rPr>
              <a:t> </a:t>
            </a:r>
            <a:r>
              <a:rPr lang="en-US" altLang="en-US" sz="2000" dirty="0" err="1">
                <a:latin typeface="Courier New" charset="0"/>
                <a:ea typeface="Courier New" charset="0"/>
                <a:cs typeface="Courier New" charset="0"/>
              </a:rPr>
              <a:t>fev</a:t>
            </a:r>
            <a:r>
              <a:rPr lang="en-US" altLang="en-US" sz="2000" dirty="0">
                <a:latin typeface="Courier New" charset="0"/>
                <a:ea typeface="Courier New" charset="0"/>
                <a:cs typeface="Courier New" charset="0"/>
              </a:rPr>
              <a:t> age)</a:t>
            </a:r>
            <a:endParaRPr lang="en-US" altLang="en-US" sz="2600" dirty="0">
              <a:ea typeface="Courier New" charset="0"/>
              <a:cs typeface="Courier New" charset="0"/>
              <a:sym typeface="Symbol" charset="2"/>
            </a:endParaRPr>
          </a:p>
          <a:p>
            <a:pPr>
              <a:buFont typeface="Arial" charset="0"/>
              <a:buNone/>
            </a:pPr>
            <a:endParaRPr lang="en-US" altLang="en-US" sz="2600" dirty="0">
              <a:ea typeface="Courier New" charset="0"/>
              <a:cs typeface="Courier New" charset="0"/>
            </a:endParaRPr>
          </a:p>
          <a:p>
            <a:pPr>
              <a:buFont typeface="Arial" charset="0"/>
              <a:buNone/>
            </a:pPr>
            <a:endParaRPr lang="en-US" altLang="en-US" sz="2000" dirty="0">
              <a:latin typeface="Courier New" charset="0"/>
              <a:ea typeface="Courier New" charset="0"/>
              <a:cs typeface="Courier New" charset="0"/>
            </a:endParaRPr>
          </a:p>
          <a:p>
            <a:pPr>
              <a:buFont typeface="Arial" charset="0"/>
              <a:buNone/>
            </a:pPr>
            <a:endParaRPr lang="en-US" altLang="en-US" dirty="0"/>
          </a:p>
          <a:p>
            <a:pPr lvl="1">
              <a:buFont typeface="Arial" charset="0"/>
              <a:buNone/>
            </a:pPr>
            <a:endParaRPr lang="en-US" altLang="en-US" dirty="0"/>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9CDF5C32-F58E-E745-B0B9-F6FAA718508A}" type="slidenum">
              <a:rPr lang="en-US" altLang="en-US" sz="1200">
                <a:solidFill>
                  <a:srgbClr val="898989"/>
                </a:solidFill>
                <a:latin typeface="Arial" charset="0"/>
              </a:rPr>
              <a:pPr>
                <a:spcBef>
                  <a:spcPct val="0"/>
                </a:spcBef>
                <a:buFontTx/>
                <a:buNone/>
              </a:pPr>
              <a:t>5</a:t>
            </a:fld>
            <a:endParaRPr lang="en-US" altLang="en-US" sz="1200">
              <a:solidFill>
                <a:srgbClr val="898989"/>
              </a:solidFill>
              <a:latin typeface="Arial" charset="0"/>
            </a:endParaRPr>
          </a:p>
        </p:txBody>
      </p:sp>
      <p:sp>
        <p:nvSpPr>
          <p:cNvPr id="28677" name="TextBox 4"/>
          <p:cNvSpPr txBox="1">
            <a:spLocks noChangeArrowheads="1"/>
          </p:cNvSpPr>
          <p:nvPr/>
        </p:nvSpPr>
        <p:spPr bwMode="auto">
          <a:xfrm>
            <a:off x="4148807" y="3974523"/>
            <a:ext cx="3813175" cy="3698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latin typeface="Arial" charset="0"/>
              </a:rPr>
              <a:t>New variable names that I made up</a:t>
            </a:r>
          </a:p>
        </p:txBody>
      </p:sp>
      <p:cxnSp>
        <p:nvCxnSpPr>
          <p:cNvPr id="7" name="Straight Arrow Connector 6"/>
          <p:cNvCxnSpPr/>
          <p:nvPr/>
        </p:nvCxnSpPr>
        <p:spPr>
          <a:xfrm rot="16200000" flipV="1">
            <a:off x="3810000" y="4038600"/>
            <a:ext cx="3810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679" name="TextBox 4"/>
          <p:cNvSpPr txBox="1">
            <a:spLocks noChangeArrowheads="1"/>
          </p:cNvSpPr>
          <p:nvPr/>
        </p:nvSpPr>
        <p:spPr bwMode="auto">
          <a:xfrm>
            <a:off x="3276600" y="5638800"/>
            <a:ext cx="4648200" cy="646113"/>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800">
                <a:latin typeface="Arial" charset="0"/>
              </a:rPr>
              <a:t>Stands for linear fit for the line, CI for the confidence interval</a:t>
            </a:r>
          </a:p>
        </p:txBody>
      </p:sp>
      <p:cxnSp>
        <p:nvCxnSpPr>
          <p:cNvPr id="10" name="Straight Arrow Connector 9"/>
          <p:cNvCxnSpPr/>
          <p:nvPr/>
        </p:nvCxnSpPr>
        <p:spPr>
          <a:xfrm flipH="1" flipV="1">
            <a:off x="2819400" y="5334000"/>
            <a:ext cx="4572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35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31260" y="126494"/>
            <a:ext cx="8229600" cy="487362"/>
          </a:xfrm>
        </p:spPr>
        <p:txBody>
          <a:bodyPr/>
          <a:lstStyle/>
          <a:p>
            <a:r>
              <a:rPr lang="en-US" altLang="en-US" sz="4000" dirty="0"/>
              <a:t>Logistic regression</a:t>
            </a:r>
          </a:p>
        </p:txBody>
      </p:sp>
      <p:sp>
        <p:nvSpPr>
          <p:cNvPr id="18435" name="Content Placeholder 2"/>
          <p:cNvSpPr>
            <a:spLocks noGrp="1"/>
          </p:cNvSpPr>
          <p:nvPr>
            <p:ph idx="1"/>
          </p:nvPr>
        </p:nvSpPr>
        <p:spPr>
          <a:xfrm>
            <a:off x="126460" y="685800"/>
            <a:ext cx="8839200" cy="4525963"/>
          </a:xfrm>
        </p:spPr>
        <p:txBody>
          <a:bodyPr/>
          <a:lstStyle/>
          <a:p>
            <a:r>
              <a:rPr lang="en-US" altLang="en-US" sz="2800" dirty="0"/>
              <a:t>Assumptions</a:t>
            </a:r>
          </a:p>
          <a:p>
            <a:pPr lvl="1"/>
            <a:r>
              <a:rPr lang="en-US" altLang="en-US" sz="2400" dirty="0"/>
              <a:t>Y</a:t>
            </a:r>
            <a:r>
              <a:rPr lang="en-US" altLang="en-US" sz="2400" baseline="-25000" dirty="0"/>
              <a:t>i </a:t>
            </a:r>
            <a:r>
              <a:rPr lang="en-US" altLang="en-US" sz="2400" dirty="0"/>
              <a:t>follows a </a:t>
            </a:r>
            <a:r>
              <a:rPr lang="en-US" altLang="en-US" sz="2400" dirty="0" err="1"/>
              <a:t>bernoulli</a:t>
            </a:r>
            <a:r>
              <a:rPr lang="en-US" altLang="en-US" sz="2400" dirty="0"/>
              <a:t> distribution (0,1)</a:t>
            </a:r>
          </a:p>
          <a:p>
            <a:pPr lvl="1"/>
            <a:r>
              <a:rPr lang="en-US" altLang="en-US" sz="2400" dirty="0"/>
              <a:t>The mean of Y at every X, P(Y=1|x) is given by the logistic function</a:t>
            </a:r>
          </a:p>
          <a:p>
            <a:pPr lvl="1"/>
            <a:r>
              <a:rPr lang="en-US" altLang="en-US" sz="2400" dirty="0"/>
              <a:t>The values of the outcomes are independent</a:t>
            </a:r>
          </a:p>
          <a:p>
            <a:r>
              <a:rPr lang="en-US" altLang="en-US" sz="2800" dirty="0"/>
              <a:t>Estimation</a:t>
            </a:r>
          </a:p>
          <a:p>
            <a:pPr lvl="1"/>
            <a:r>
              <a:rPr lang="en-US" altLang="en-US" sz="2400" dirty="0"/>
              <a:t>The parameters are estimated via a procedure called </a:t>
            </a:r>
            <a:r>
              <a:rPr lang="en-US" altLang="en-US" sz="2400" i="1" dirty="0"/>
              <a:t>maximum likelihood</a:t>
            </a:r>
            <a:endParaRPr lang="en-US" altLang="en-US" sz="2400" dirty="0"/>
          </a:p>
          <a:p>
            <a:pPr lvl="1"/>
            <a:r>
              <a:rPr lang="en-US" altLang="en-US" sz="2400" dirty="0"/>
              <a:t>There is not a closed form solution of the maximization (i.e. we cannot write down a solution) – it is an iterative procedure</a:t>
            </a:r>
          </a:p>
          <a:p>
            <a:pPr lvl="1"/>
            <a:endParaRPr lang="en-US" altLang="en-US" sz="2400" dirty="0"/>
          </a:p>
        </p:txBody>
      </p:sp>
      <p:sp>
        <p:nvSpPr>
          <p:cNvPr id="4" name="Slide Number Placeholder 3"/>
          <p:cNvSpPr>
            <a:spLocks noGrp="1"/>
          </p:cNvSpPr>
          <p:nvPr>
            <p:ph type="sldNum" sz="quarter" idx="12"/>
          </p:nvPr>
        </p:nvSpPr>
        <p:spPr/>
        <p:txBody>
          <a:bodyPr/>
          <a:lstStyle/>
          <a:p>
            <a:pPr>
              <a:defRPr/>
            </a:pPr>
            <a:fld id="{515F76E6-1103-4D57-B475-36063216D3FC}" type="slidenum">
              <a:rPr lang="en-US" smtClean="0"/>
              <a:pPr>
                <a:defRPr/>
              </a:pPr>
              <a:t>50</a:t>
            </a:fld>
            <a:endParaRPr lang="en-US"/>
          </a:p>
        </p:txBody>
      </p:sp>
    </p:spTree>
    <p:extLst>
      <p:ext uri="{BB962C8B-B14F-4D97-AF65-F5344CB8AC3E}">
        <p14:creationId xmlns:p14="http://schemas.microsoft.com/office/powerpoint/2010/main" val="11645513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6006"/>
            <a:ext cx="8229600" cy="954594"/>
          </a:xfrm>
        </p:spPr>
        <p:txBody>
          <a:bodyPr/>
          <a:lstStyle/>
          <a:p>
            <a:r>
              <a:rPr lang="en-US" altLang="en-US" sz="4000" dirty="0"/>
              <a:t>Interpretation of coefficients</a:t>
            </a:r>
          </a:p>
        </p:txBody>
      </p:sp>
      <p:sp>
        <p:nvSpPr>
          <p:cNvPr id="20483" name="Content Placeholder 2"/>
          <p:cNvSpPr>
            <a:spLocks noGrp="1"/>
          </p:cNvSpPr>
          <p:nvPr>
            <p:ph idx="1"/>
          </p:nvPr>
        </p:nvSpPr>
        <p:spPr>
          <a:xfrm>
            <a:off x="304800" y="1022350"/>
            <a:ext cx="8229600" cy="5334000"/>
          </a:xfrm>
        </p:spPr>
        <p:txBody>
          <a:bodyPr>
            <a:normAutofit fontScale="92500" lnSpcReduction="20000"/>
          </a:bodyPr>
          <a:lstStyle/>
          <a:p>
            <a:pPr>
              <a:defRPr/>
            </a:pPr>
            <a:r>
              <a:rPr lang="en-US" altLang="en-US" sz="2800" dirty="0"/>
              <a:t>One dichotomous explanatory variable</a:t>
            </a:r>
          </a:p>
          <a:p>
            <a:pPr>
              <a:defRPr/>
            </a:pPr>
            <a:endParaRPr lang="en-US" altLang="en-US" sz="2800" dirty="0"/>
          </a:p>
          <a:p>
            <a:pPr>
              <a:defRPr/>
            </a:pPr>
            <a:r>
              <a:rPr lang="en-US" altLang="en-US" sz="3000" dirty="0"/>
              <a:t>For x=0 </a:t>
            </a:r>
            <a:r>
              <a:rPr lang="en-US" altLang="en-US" sz="2800" dirty="0"/>
              <a:t>	logit(p</a:t>
            </a:r>
            <a:r>
              <a:rPr lang="en-US" altLang="en-US" sz="2800" baseline="-25000" dirty="0"/>
              <a:t>0</a:t>
            </a:r>
            <a:r>
              <a:rPr lang="en-US" altLang="en-US" sz="2800" dirty="0"/>
              <a:t>) = ln(p</a:t>
            </a:r>
            <a:r>
              <a:rPr lang="en-US" altLang="en-US" sz="2800" baseline="-25000" dirty="0"/>
              <a:t>0</a:t>
            </a:r>
            <a:r>
              <a:rPr lang="en-US" altLang="en-US" sz="2800" dirty="0"/>
              <a:t>/(1-p</a:t>
            </a:r>
            <a:r>
              <a:rPr lang="en-US" altLang="en-US" sz="2800" baseline="-25000" dirty="0"/>
              <a:t>0</a:t>
            </a:r>
            <a:r>
              <a:rPr lang="en-US" altLang="en-US" sz="2800" dirty="0"/>
              <a:t>)) </a:t>
            </a:r>
          </a:p>
          <a:p>
            <a:pPr>
              <a:buNone/>
              <a:defRPr/>
            </a:pPr>
            <a:r>
              <a:rPr lang="en-US" altLang="en-US" sz="2800" dirty="0"/>
              <a:t>			=  ln(P(Y=1|X=0)/(1- P(Y=1|X=0))) </a:t>
            </a:r>
          </a:p>
          <a:p>
            <a:pPr>
              <a:buNone/>
              <a:defRPr/>
            </a:pPr>
            <a:r>
              <a:rPr lang="en-US" altLang="en-US" sz="2800" dirty="0"/>
              <a:t>			= ln(odds of the outcome when x=0)</a:t>
            </a:r>
          </a:p>
          <a:p>
            <a:pPr>
              <a:buNone/>
              <a:defRPr/>
            </a:pPr>
            <a:r>
              <a:rPr lang="en-US" altLang="en-US" sz="2800" dirty="0"/>
              <a:t>	       		= </a:t>
            </a:r>
            <a:r>
              <a:rPr lang="en-US" altLang="en-US" sz="2800" dirty="0">
                <a:sym typeface="Symbol" pitchFamily="18" charset="2"/>
              </a:rPr>
              <a:t> + *x  =  + *0 = </a:t>
            </a:r>
            <a:r>
              <a:rPr lang="en-US" altLang="en-US" sz="2800" b="1" dirty="0">
                <a:sym typeface="Symbol" pitchFamily="18" charset="2"/>
              </a:rPr>
              <a:t></a:t>
            </a:r>
          </a:p>
          <a:p>
            <a:pPr>
              <a:buNone/>
              <a:defRPr/>
            </a:pPr>
            <a:endParaRPr lang="en-US" altLang="en-US" sz="2800" b="1" dirty="0">
              <a:sym typeface="Symbol" pitchFamily="18" charset="2"/>
            </a:endParaRPr>
          </a:p>
          <a:p>
            <a:pPr>
              <a:defRPr/>
            </a:pPr>
            <a:r>
              <a:rPr lang="en-US" altLang="en-US" sz="3000" dirty="0"/>
              <a:t>For x=1 </a:t>
            </a:r>
            <a:r>
              <a:rPr lang="en-US" altLang="en-US" sz="2800" dirty="0"/>
              <a:t>	logit(p</a:t>
            </a:r>
            <a:r>
              <a:rPr lang="en-US" altLang="en-US" sz="2800" baseline="-25000" dirty="0"/>
              <a:t>1</a:t>
            </a:r>
            <a:r>
              <a:rPr lang="en-US" altLang="en-US" sz="2800" dirty="0"/>
              <a:t>) = ln(p</a:t>
            </a:r>
            <a:r>
              <a:rPr lang="en-US" altLang="en-US" sz="2800" baseline="-25000" dirty="0"/>
              <a:t>1</a:t>
            </a:r>
            <a:r>
              <a:rPr lang="en-US" altLang="en-US" sz="2800" dirty="0"/>
              <a:t>/(1-p</a:t>
            </a:r>
            <a:r>
              <a:rPr lang="en-US" altLang="en-US" sz="2800" baseline="-25000" dirty="0"/>
              <a:t>1</a:t>
            </a:r>
            <a:r>
              <a:rPr lang="en-US" altLang="en-US" sz="2800" dirty="0"/>
              <a:t>)) </a:t>
            </a:r>
          </a:p>
          <a:p>
            <a:pPr>
              <a:buNone/>
              <a:defRPr/>
            </a:pPr>
            <a:r>
              <a:rPr lang="en-US" altLang="en-US" sz="2800" dirty="0"/>
              <a:t>			= ln(P(Y=1|X=1)/(1- P(Y=1|X=1))) </a:t>
            </a:r>
          </a:p>
          <a:p>
            <a:pPr>
              <a:buNone/>
              <a:defRPr/>
            </a:pPr>
            <a:r>
              <a:rPr lang="en-US" altLang="en-US" sz="2800" dirty="0"/>
              <a:t>			= odds of the outcome when x=1</a:t>
            </a:r>
          </a:p>
          <a:p>
            <a:pPr>
              <a:buNone/>
              <a:defRPr/>
            </a:pPr>
            <a:r>
              <a:rPr lang="en-US" altLang="en-US" sz="2800" dirty="0"/>
              <a:t>			= </a:t>
            </a:r>
            <a:r>
              <a:rPr lang="en-US" altLang="en-US" sz="2800" dirty="0">
                <a:sym typeface="Symbol" pitchFamily="18" charset="2"/>
              </a:rPr>
              <a:t> + *1</a:t>
            </a:r>
            <a:r>
              <a:rPr lang="en-US" altLang="en-US" sz="2800" dirty="0"/>
              <a:t>  = </a:t>
            </a:r>
            <a:r>
              <a:rPr lang="en-US" altLang="en-US" sz="2800" b="1" dirty="0">
                <a:sym typeface="Symbol" pitchFamily="18" charset="2"/>
              </a:rPr>
              <a:t> + </a:t>
            </a:r>
          </a:p>
          <a:p>
            <a:pPr>
              <a:defRPr/>
            </a:pPr>
            <a:endParaRPr lang="en-US" altLang="en-US" sz="2800" dirty="0"/>
          </a:p>
          <a:p>
            <a:pPr>
              <a:buNone/>
              <a:defRPr/>
            </a:pPr>
            <a:r>
              <a:rPr lang="en-US" altLang="en-US" sz="2800" dirty="0"/>
              <a:t>		</a:t>
            </a:r>
            <a:endParaRPr lang="en-US" altLang="en-US" sz="2800" b="1" dirty="0">
              <a:sym typeface="Symbol" pitchFamily="18" charset="2"/>
            </a:endParaRPr>
          </a:p>
        </p:txBody>
      </p:sp>
      <p:sp>
        <p:nvSpPr>
          <p:cNvPr id="4" name="Slide Number Placeholder 3"/>
          <p:cNvSpPr>
            <a:spLocks noGrp="1"/>
          </p:cNvSpPr>
          <p:nvPr>
            <p:ph type="sldNum" sz="quarter" idx="12"/>
          </p:nvPr>
        </p:nvSpPr>
        <p:spPr/>
        <p:txBody>
          <a:bodyPr/>
          <a:lstStyle/>
          <a:p>
            <a:pPr>
              <a:defRPr/>
            </a:pPr>
            <a:fld id="{46F97D88-C213-41CC-A9F7-66A7DFFA2517}" type="slidenum">
              <a:rPr lang="en-US" smtClean="0"/>
              <a:pPr>
                <a:defRPr/>
              </a:pPr>
              <a:t>51</a:t>
            </a:fld>
            <a:endParaRPr lang="en-US"/>
          </a:p>
        </p:txBody>
      </p:sp>
    </p:spTree>
    <p:extLst>
      <p:ext uri="{BB962C8B-B14F-4D97-AF65-F5344CB8AC3E}">
        <p14:creationId xmlns:p14="http://schemas.microsoft.com/office/powerpoint/2010/main" val="1826393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274638"/>
            <a:ext cx="8991600" cy="1143000"/>
          </a:xfrm>
        </p:spPr>
        <p:txBody>
          <a:bodyPr/>
          <a:lstStyle/>
          <a:p>
            <a:r>
              <a:rPr lang="en-US" altLang="en-US" sz="4000" dirty="0"/>
              <a:t>Difference between treatment arms in </a:t>
            </a:r>
            <a:r>
              <a:rPr lang="en-US" altLang="en-US" sz="4000" dirty="0" err="1"/>
              <a:t>PEth</a:t>
            </a:r>
            <a:r>
              <a:rPr lang="en-US" altLang="en-US" sz="4000" dirty="0"/>
              <a:t> outcome (&gt;50 ng/ml)*</a:t>
            </a:r>
          </a:p>
        </p:txBody>
      </p:sp>
      <p:sp>
        <p:nvSpPr>
          <p:cNvPr id="23555" name="Content Placeholder 2"/>
          <p:cNvSpPr>
            <a:spLocks noGrp="1"/>
          </p:cNvSpPr>
          <p:nvPr>
            <p:ph idx="1"/>
          </p:nvPr>
        </p:nvSpPr>
        <p:spPr>
          <a:xfrm>
            <a:off x="228600" y="1417638"/>
            <a:ext cx="8229600" cy="4525963"/>
          </a:xfrm>
        </p:spPr>
        <p:txBody>
          <a:bodyPr/>
          <a:lstStyle/>
          <a:p>
            <a:pPr>
              <a:buFont typeface="Arial" charset="0"/>
              <a:buNone/>
            </a:pPr>
            <a:endParaRPr lang="en-US" altLang="en-US" sz="1300" b="1" dirty="0">
              <a:latin typeface="Courier New" pitchFamily="49" charset="0"/>
              <a:cs typeface="Courier New" pitchFamily="49" charset="0"/>
            </a:endParaRPr>
          </a:p>
          <a:p>
            <a:pPr>
              <a:buFont typeface="Arial" charset="0"/>
              <a:buNone/>
            </a:pPr>
            <a:endParaRPr lang="en-US" altLang="en-US" sz="1300" b="1" dirty="0">
              <a:latin typeface="Courier New" pitchFamily="49" charset="0"/>
              <a:cs typeface="Courier New" pitchFamily="49" charset="0"/>
            </a:endParaRPr>
          </a:p>
          <a:p>
            <a:pPr>
              <a:buFont typeface="Arial" charset="0"/>
              <a:buNone/>
            </a:pPr>
            <a:endParaRPr lang="en-US" altLang="en-US" sz="1300" b="1" dirty="0">
              <a:latin typeface="Courier New" pitchFamily="49" charset="0"/>
              <a:cs typeface="Courier New" pitchFamily="49" charset="0"/>
            </a:endParaRPr>
          </a:p>
          <a:p>
            <a:pPr>
              <a:buNone/>
            </a:pPr>
            <a:r>
              <a:rPr lang="en-US" altLang="en-US" sz="1300" b="1" dirty="0">
                <a:solidFill>
                  <a:srgbClr val="FF0000"/>
                </a:solidFill>
                <a:latin typeface="Courier New" pitchFamily="49" charset="0"/>
                <a:cs typeface="Courier New" pitchFamily="49" charset="0"/>
              </a:rPr>
              <a:t>logistic </a:t>
            </a:r>
            <a:r>
              <a:rPr lang="en-US" altLang="en-US" sz="1300" b="1" dirty="0">
                <a:latin typeface="Courier New" pitchFamily="49" charset="0"/>
                <a:cs typeface="Courier New" pitchFamily="49" charset="0"/>
              </a:rPr>
              <a:t>peth_audit_50 </a:t>
            </a:r>
            <a:r>
              <a:rPr lang="en-US" altLang="en-US" sz="1300" b="1" dirty="0" err="1">
                <a:latin typeface="Courier New" pitchFamily="49" charset="0"/>
                <a:cs typeface="Courier New" pitchFamily="49" charset="0"/>
              </a:rPr>
              <a:t>i.studyarm_n</a:t>
            </a:r>
            <a:endParaRPr lang="en-US" altLang="en-US" sz="1300" b="1" dirty="0">
              <a:latin typeface="Courier New" pitchFamily="49" charset="0"/>
              <a:cs typeface="Courier New" pitchFamily="49" charset="0"/>
            </a:endParaRPr>
          </a:p>
          <a:p>
            <a:pPr>
              <a:buNone/>
            </a:pPr>
            <a:endParaRPr lang="en-US" altLang="en-US" sz="1300" b="1" dirty="0">
              <a:latin typeface="Courier New" pitchFamily="49" charset="0"/>
              <a:cs typeface="Courier New" pitchFamily="49" charset="0"/>
            </a:endParaRPr>
          </a:p>
          <a:p>
            <a:pPr>
              <a:buNone/>
            </a:pPr>
            <a:r>
              <a:rPr lang="en-US" altLang="en-US" sz="1300" b="1" dirty="0">
                <a:latin typeface="Courier New" pitchFamily="49" charset="0"/>
                <a:cs typeface="Courier New" pitchFamily="49" charset="0"/>
              </a:rPr>
              <a:t>Logistic regression                               Number of </a:t>
            </a:r>
            <a:r>
              <a:rPr lang="en-US" altLang="en-US" sz="1300" b="1" dirty="0" err="1">
                <a:latin typeface="Courier New" pitchFamily="49" charset="0"/>
                <a:cs typeface="Courier New" pitchFamily="49" charset="0"/>
              </a:rPr>
              <a:t>obs</a:t>
            </a:r>
            <a:r>
              <a:rPr lang="en-US" altLang="en-US" sz="1300" b="1" dirty="0">
                <a:latin typeface="Courier New" pitchFamily="49" charset="0"/>
                <a:cs typeface="Courier New" pitchFamily="49" charset="0"/>
              </a:rPr>
              <a:t>   =        324</a:t>
            </a:r>
          </a:p>
          <a:p>
            <a:pPr>
              <a:buNone/>
            </a:pPr>
            <a:r>
              <a:rPr lang="en-US" altLang="en-US" sz="1300" b="1" dirty="0">
                <a:latin typeface="Courier New" pitchFamily="49" charset="0"/>
                <a:cs typeface="Courier New" pitchFamily="49" charset="0"/>
              </a:rPr>
              <a:t>                                                  LR chi2(1)      =       1.14</a:t>
            </a:r>
          </a:p>
          <a:p>
            <a:pPr>
              <a:buNone/>
            </a:pPr>
            <a:r>
              <a:rPr lang="en-US" altLang="en-US" sz="1300" b="1" dirty="0">
                <a:latin typeface="Courier New" pitchFamily="49" charset="0"/>
                <a:cs typeface="Courier New" pitchFamily="49" charset="0"/>
              </a:rPr>
              <a:t>                                                  </a:t>
            </a:r>
            <a:r>
              <a:rPr lang="en-US" altLang="en-US" sz="1300" b="1" dirty="0" err="1">
                <a:latin typeface="Courier New" pitchFamily="49" charset="0"/>
                <a:cs typeface="Courier New" pitchFamily="49" charset="0"/>
              </a:rPr>
              <a:t>Prob</a:t>
            </a:r>
            <a:r>
              <a:rPr lang="en-US" altLang="en-US" sz="1300" b="1" dirty="0">
                <a:latin typeface="Courier New" pitchFamily="49" charset="0"/>
                <a:cs typeface="Courier New" pitchFamily="49" charset="0"/>
              </a:rPr>
              <a:t> &gt; chi2     =     0.2858</a:t>
            </a:r>
          </a:p>
          <a:p>
            <a:pPr>
              <a:buNone/>
            </a:pPr>
            <a:r>
              <a:rPr lang="en-US" altLang="en-US" sz="1300" b="1" dirty="0">
                <a:latin typeface="Courier New" pitchFamily="49" charset="0"/>
                <a:cs typeface="Courier New" pitchFamily="49" charset="0"/>
              </a:rPr>
              <a:t>Log likelihood = -223.91123                       Pseudo R2       =     0.0025</a:t>
            </a:r>
          </a:p>
          <a:p>
            <a:pPr>
              <a:buNone/>
            </a:pPr>
            <a:endParaRPr lang="en-US" altLang="en-US" sz="1300" b="1" dirty="0">
              <a:latin typeface="Courier New" pitchFamily="49" charset="0"/>
              <a:cs typeface="Courier New" pitchFamily="49" charset="0"/>
            </a:endParaRPr>
          </a:p>
          <a:p>
            <a:pPr>
              <a:buNone/>
            </a:pPr>
            <a:r>
              <a:rPr lang="en-US" altLang="en-US" sz="1300" b="1" dirty="0">
                <a:latin typeface="Courier New" pitchFamily="49" charset="0"/>
                <a:cs typeface="Courier New" pitchFamily="49" charset="0"/>
              </a:rPr>
              <a:t>-------------------------------------------------------------------------------</a:t>
            </a:r>
          </a:p>
          <a:p>
            <a:pPr>
              <a:buNone/>
            </a:pPr>
            <a:r>
              <a:rPr lang="en-US" altLang="en-US" sz="1300" b="1" dirty="0">
                <a:latin typeface="Courier New" pitchFamily="49" charset="0"/>
                <a:cs typeface="Courier New" pitchFamily="49" charset="0"/>
              </a:rPr>
              <a:t>peth_audit_50 | Odds Ratio   Std. Err.      z    P&gt;|z|     [95% Conf. Interval]</a:t>
            </a:r>
          </a:p>
          <a:p>
            <a:pPr>
              <a:buNone/>
            </a:pPr>
            <a:r>
              <a:rPr lang="en-US" altLang="en-US" sz="1300" b="1" dirty="0">
                <a:latin typeface="Courier New" pitchFamily="49" charset="0"/>
                <a:cs typeface="Courier New" pitchFamily="49" charset="0"/>
              </a:rPr>
              <a:t>--------------+----------------------------------------------------------------</a:t>
            </a:r>
          </a:p>
          <a:p>
            <a:pPr>
              <a:buNone/>
            </a:pPr>
            <a:r>
              <a:rPr lang="en-US" altLang="en-US" sz="1300" b="1" dirty="0">
                <a:latin typeface="Courier New" pitchFamily="49" charset="0"/>
                <a:cs typeface="Courier New" pitchFamily="49" charset="0"/>
              </a:rPr>
              <a:t> 1.studyarm_n |   .7869577   .1768227    -1.07   0.286     .5066332    1.222388</a:t>
            </a:r>
          </a:p>
          <a:p>
            <a:pPr>
              <a:buNone/>
            </a:pPr>
            <a:r>
              <a:rPr lang="en-US" altLang="en-US" sz="1300" b="1" dirty="0">
                <a:latin typeface="Courier New" pitchFamily="49" charset="0"/>
                <a:cs typeface="Courier New" pitchFamily="49" charset="0"/>
              </a:rPr>
              <a:t>        _cons |    1.05618   .1562084     0.37   0.712     .7903976    1.411335</a:t>
            </a:r>
          </a:p>
          <a:p>
            <a:pPr>
              <a:buNone/>
            </a:pPr>
            <a:r>
              <a:rPr lang="en-US" altLang="en-US" sz="1300" b="1" dirty="0">
                <a:latin typeface="Courier New" pitchFamily="49" charset="0"/>
                <a:cs typeface="Courier New" pitchFamily="49" charset="0"/>
              </a:rPr>
              <a:t>-------------------------------------------------------------------------------</a:t>
            </a:r>
          </a:p>
        </p:txBody>
      </p:sp>
      <p:sp>
        <p:nvSpPr>
          <p:cNvPr id="4" name="Slide Number Placeholder 3"/>
          <p:cNvSpPr>
            <a:spLocks noGrp="1"/>
          </p:cNvSpPr>
          <p:nvPr>
            <p:ph type="sldNum" sz="quarter" idx="12"/>
          </p:nvPr>
        </p:nvSpPr>
        <p:spPr/>
        <p:txBody>
          <a:bodyPr/>
          <a:lstStyle/>
          <a:p>
            <a:pPr>
              <a:defRPr/>
            </a:pPr>
            <a:fld id="{C7796962-A645-4EF5-A01A-EB7C5AC36D6A}" type="slidenum">
              <a:rPr lang="en-US" smtClean="0"/>
              <a:pPr>
                <a:defRPr/>
              </a:pPr>
              <a:t>52</a:t>
            </a:fld>
            <a:endParaRPr lang="en-US"/>
          </a:p>
        </p:txBody>
      </p:sp>
      <p:sp>
        <p:nvSpPr>
          <p:cNvPr id="23557" name="TextBox 1"/>
          <p:cNvSpPr txBox="1">
            <a:spLocks noChangeArrowheads="1"/>
          </p:cNvSpPr>
          <p:nvPr/>
        </p:nvSpPr>
        <p:spPr bwMode="auto">
          <a:xfrm>
            <a:off x="3352800" y="6248400"/>
            <a:ext cx="447648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charset="0"/>
              </a:rPr>
              <a:t>*BREATH cohort and comparisons_v3.dta</a:t>
            </a:r>
          </a:p>
        </p:txBody>
      </p:sp>
    </p:spTree>
    <p:extLst>
      <p:ext uri="{BB962C8B-B14F-4D97-AF65-F5344CB8AC3E}">
        <p14:creationId xmlns:p14="http://schemas.microsoft.com/office/powerpoint/2010/main" val="1755576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192966"/>
            <a:ext cx="9067800" cy="1143000"/>
          </a:xfrm>
        </p:spPr>
        <p:txBody>
          <a:bodyPr/>
          <a:lstStyle/>
          <a:p>
            <a:r>
              <a:rPr lang="en-US" altLang="en-US" sz="4000" dirty="0"/>
              <a:t>Difference between treatment arms in </a:t>
            </a:r>
            <a:r>
              <a:rPr lang="en-US" altLang="en-US" sz="4000" dirty="0" err="1"/>
              <a:t>PEth</a:t>
            </a:r>
            <a:r>
              <a:rPr lang="en-US" altLang="en-US" sz="4000" dirty="0"/>
              <a:t> outcome (&gt;50 ng/ml)</a:t>
            </a:r>
          </a:p>
        </p:txBody>
      </p:sp>
      <p:sp>
        <p:nvSpPr>
          <p:cNvPr id="24579" name="Content Placeholder 2"/>
          <p:cNvSpPr>
            <a:spLocks noGrp="1"/>
          </p:cNvSpPr>
          <p:nvPr>
            <p:ph idx="1"/>
          </p:nvPr>
        </p:nvSpPr>
        <p:spPr/>
        <p:txBody>
          <a:bodyPr/>
          <a:lstStyle/>
          <a:p>
            <a:pPr>
              <a:spcBef>
                <a:spcPct val="0"/>
              </a:spcBef>
              <a:buFont typeface="Arial" charset="0"/>
              <a:buNone/>
            </a:pPr>
            <a:r>
              <a:rPr lang="en-US" altLang="en-US" sz="1400" b="1" dirty="0">
                <a:latin typeface="Arial" charset="0"/>
                <a:cs typeface="Arial" charset="0"/>
              </a:rPr>
              <a:t>logistic </a:t>
            </a:r>
            <a:r>
              <a:rPr lang="en-US" altLang="en-US" sz="1400" b="1" dirty="0" err="1">
                <a:latin typeface="Arial" charset="0"/>
                <a:cs typeface="Arial" charset="0"/>
              </a:rPr>
              <a:t>depvar</a:t>
            </a:r>
            <a:r>
              <a:rPr lang="en-US" altLang="en-US" sz="1400" b="1" dirty="0">
                <a:latin typeface="Arial" charset="0"/>
                <a:cs typeface="Arial" charset="0"/>
              </a:rPr>
              <a:t> </a:t>
            </a:r>
            <a:r>
              <a:rPr lang="en-US" altLang="en-US" sz="1400" b="1" dirty="0" err="1">
                <a:latin typeface="Arial" charset="0"/>
                <a:cs typeface="Arial" charset="0"/>
              </a:rPr>
              <a:t>indepvar</a:t>
            </a:r>
            <a:endParaRPr lang="en-US" altLang="en-US" sz="1400" b="1" dirty="0">
              <a:latin typeface="Arial" charset="0"/>
              <a:cs typeface="Arial" charset="0"/>
            </a:endParaRPr>
          </a:p>
          <a:p>
            <a:pPr>
              <a:spcBef>
                <a:spcPct val="0"/>
              </a:spcBef>
              <a:buFont typeface="Arial" charset="0"/>
              <a:buNone/>
            </a:pPr>
            <a:endParaRPr lang="en-US" altLang="en-US" sz="1300" b="1" dirty="0">
              <a:latin typeface="Courier New" pitchFamily="49" charset="0"/>
              <a:cs typeface="Courier New" pitchFamily="49" charset="0"/>
            </a:endParaRPr>
          </a:p>
          <a:p>
            <a:pPr>
              <a:spcBef>
                <a:spcPct val="0"/>
              </a:spcBef>
              <a:buNone/>
            </a:pPr>
            <a:r>
              <a:rPr lang="en-US" altLang="en-US" sz="1300" b="1" dirty="0">
                <a:latin typeface="Courier New" pitchFamily="49" charset="0"/>
                <a:cs typeface="Courier New" pitchFamily="49" charset="0"/>
              </a:rPr>
              <a:t>logistic peth_audit_50 </a:t>
            </a:r>
            <a:r>
              <a:rPr lang="en-US" altLang="en-US" sz="1300" b="1" dirty="0" err="1">
                <a:latin typeface="Courier New" pitchFamily="49" charset="0"/>
                <a:cs typeface="Courier New" pitchFamily="49" charset="0"/>
              </a:rPr>
              <a:t>i.studyarm_n</a:t>
            </a:r>
            <a:endParaRPr lang="en-US" altLang="en-US" sz="1300" b="1" dirty="0">
              <a:latin typeface="Courier New" pitchFamily="49" charset="0"/>
              <a:cs typeface="Courier New" pitchFamily="49" charset="0"/>
            </a:endParaRPr>
          </a:p>
          <a:p>
            <a:pPr>
              <a:spcBef>
                <a:spcPct val="0"/>
              </a:spcBef>
              <a:buNone/>
            </a:pPr>
            <a:endParaRPr lang="en-US" altLang="en-US" sz="1300" b="1" dirty="0">
              <a:latin typeface="Courier New" pitchFamily="49" charset="0"/>
              <a:cs typeface="Courier New" pitchFamily="49" charset="0"/>
            </a:endParaRPr>
          </a:p>
          <a:p>
            <a:pPr>
              <a:spcBef>
                <a:spcPct val="0"/>
              </a:spcBef>
              <a:buNone/>
            </a:pPr>
            <a:r>
              <a:rPr lang="en-US" altLang="en-US" sz="1300" b="1" dirty="0">
                <a:latin typeface="Courier New" pitchFamily="49" charset="0"/>
                <a:cs typeface="Courier New" pitchFamily="49" charset="0"/>
              </a:rPr>
              <a:t>Logistic regression                               Number of </a:t>
            </a:r>
            <a:r>
              <a:rPr lang="en-US" altLang="en-US" sz="1300" b="1" dirty="0" err="1">
                <a:latin typeface="Courier New" pitchFamily="49" charset="0"/>
                <a:cs typeface="Courier New" pitchFamily="49" charset="0"/>
              </a:rPr>
              <a:t>obs</a:t>
            </a:r>
            <a:r>
              <a:rPr lang="en-US" altLang="en-US" sz="1300" b="1" dirty="0">
                <a:latin typeface="Courier New" pitchFamily="49" charset="0"/>
                <a:cs typeface="Courier New" pitchFamily="49" charset="0"/>
              </a:rPr>
              <a:t>   =        324</a:t>
            </a:r>
          </a:p>
          <a:p>
            <a:pPr>
              <a:spcBef>
                <a:spcPct val="0"/>
              </a:spcBef>
              <a:buNone/>
            </a:pPr>
            <a:r>
              <a:rPr lang="en-US" altLang="en-US" sz="1300" b="1" dirty="0">
                <a:latin typeface="Courier New" pitchFamily="49" charset="0"/>
                <a:cs typeface="Courier New" pitchFamily="49" charset="0"/>
              </a:rPr>
              <a:t>                                                  LR chi2(1)      =       1.14</a:t>
            </a:r>
          </a:p>
          <a:p>
            <a:pPr>
              <a:spcBef>
                <a:spcPct val="0"/>
              </a:spcBef>
              <a:buNone/>
            </a:pPr>
            <a:r>
              <a:rPr lang="en-US" altLang="en-US" sz="1300" b="1" dirty="0">
                <a:latin typeface="Courier New" pitchFamily="49" charset="0"/>
                <a:cs typeface="Courier New" pitchFamily="49" charset="0"/>
              </a:rPr>
              <a:t>                                                  </a:t>
            </a:r>
            <a:r>
              <a:rPr lang="en-US" altLang="en-US" sz="1300" b="1" dirty="0" err="1">
                <a:latin typeface="Courier New" pitchFamily="49" charset="0"/>
                <a:cs typeface="Courier New" pitchFamily="49" charset="0"/>
              </a:rPr>
              <a:t>Prob</a:t>
            </a:r>
            <a:r>
              <a:rPr lang="en-US" altLang="en-US" sz="1300" b="1" dirty="0">
                <a:latin typeface="Courier New" pitchFamily="49" charset="0"/>
                <a:cs typeface="Courier New" pitchFamily="49" charset="0"/>
              </a:rPr>
              <a:t> &gt; chi2     =     0.2858</a:t>
            </a:r>
          </a:p>
          <a:p>
            <a:pPr>
              <a:spcBef>
                <a:spcPct val="0"/>
              </a:spcBef>
              <a:buNone/>
            </a:pPr>
            <a:r>
              <a:rPr lang="en-US" altLang="en-US" sz="1300" b="1" dirty="0">
                <a:latin typeface="Courier New" pitchFamily="49" charset="0"/>
                <a:cs typeface="Courier New" pitchFamily="49" charset="0"/>
              </a:rPr>
              <a:t>Log likelihood = -223.91123                       Pseudo R2       =     0.0025</a:t>
            </a:r>
          </a:p>
          <a:p>
            <a:pPr>
              <a:spcBef>
                <a:spcPct val="0"/>
              </a:spcBef>
              <a:buNone/>
            </a:pPr>
            <a:endParaRPr lang="en-US" altLang="en-US" sz="1300" b="1" dirty="0">
              <a:latin typeface="Courier New" pitchFamily="49" charset="0"/>
              <a:cs typeface="Courier New" pitchFamily="49" charset="0"/>
            </a:endParaRPr>
          </a:p>
          <a:p>
            <a:pPr>
              <a:spcBef>
                <a:spcPct val="0"/>
              </a:spcBef>
              <a:buNone/>
            </a:pPr>
            <a:r>
              <a:rPr lang="en-US" altLang="en-US" sz="1300" b="1" dirty="0">
                <a:latin typeface="Courier New" pitchFamily="49" charset="0"/>
                <a:cs typeface="Courier New" pitchFamily="49" charset="0"/>
              </a:rPr>
              <a:t>-------------------------------------------------------------------------------</a:t>
            </a:r>
          </a:p>
          <a:p>
            <a:pPr>
              <a:spcBef>
                <a:spcPct val="0"/>
              </a:spcBef>
              <a:buNone/>
            </a:pPr>
            <a:r>
              <a:rPr lang="en-US" altLang="en-US" sz="1300" b="1" dirty="0">
                <a:latin typeface="Courier New" pitchFamily="49" charset="0"/>
                <a:cs typeface="Courier New" pitchFamily="49" charset="0"/>
              </a:rPr>
              <a:t>peth_audit_50 | Odds Ratio   Std. Err.      z    P&gt;|z|     [95% Conf. Interval]</a:t>
            </a:r>
          </a:p>
          <a:p>
            <a:pPr>
              <a:spcBef>
                <a:spcPct val="0"/>
              </a:spcBef>
              <a:buNone/>
            </a:pPr>
            <a:r>
              <a:rPr lang="en-US" altLang="en-US" sz="1300" b="1" dirty="0">
                <a:latin typeface="Courier New" pitchFamily="49" charset="0"/>
                <a:cs typeface="Courier New" pitchFamily="49" charset="0"/>
              </a:rPr>
              <a:t>--------------+----------------------------------------------------------------</a:t>
            </a:r>
          </a:p>
          <a:p>
            <a:pPr>
              <a:spcBef>
                <a:spcPct val="0"/>
              </a:spcBef>
              <a:buNone/>
            </a:pPr>
            <a:r>
              <a:rPr lang="en-US" altLang="en-US" sz="1300" b="1" dirty="0">
                <a:latin typeface="Courier New" pitchFamily="49" charset="0"/>
                <a:cs typeface="Courier New" pitchFamily="49" charset="0"/>
              </a:rPr>
              <a:t> 1.studyarm_n |   .7869577   .1768227    -1.07   0.286     .5066332    1.222388</a:t>
            </a:r>
          </a:p>
          <a:p>
            <a:pPr>
              <a:spcBef>
                <a:spcPct val="0"/>
              </a:spcBef>
              <a:buNone/>
            </a:pPr>
            <a:r>
              <a:rPr lang="en-US" altLang="en-US" sz="1300" b="1" dirty="0">
                <a:latin typeface="Courier New" pitchFamily="49" charset="0"/>
                <a:cs typeface="Courier New" pitchFamily="49" charset="0"/>
              </a:rPr>
              <a:t>        _cons |    1.05618   .1562084     0.37   0.712     .7903976    1.411335</a:t>
            </a:r>
          </a:p>
          <a:p>
            <a:pPr>
              <a:spcBef>
                <a:spcPct val="0"/>
              </a:spcBef>
              <a:buNone/>
            </a:pPr>
            <a:r>
              <a:rPr lang="en-US" altLang="en-US" sz="1300" b="1" dirty="0">
                <a:latin typeface="Courier New" pitchFamily="49" charset="0"/>
                <a:cs typeface="Courier New" pitchFamily="49" charset="0"/>
              </a:rPr>
              <a:t>-------------------------------------------------------------------------------</a:t>
            </a:r>
          </a:p>
          <a:p>
            <a:pPr>
              <a:spcBef>
                <a:spcPct val="0"/>
              </a:spcBef>
              <a:buFont typeface="Arial" charset="0"/>
              <a:buNone/>
            </a:pPr>
            <a:endParaRPr lang="en-US" altLang="en-US" sz="1300" b="1" dirty="0">
              <a:latin typeface="Courier New" pitchFamily="49" charset="0"/>
              <a:cs typeface="Courier New" pitchFamily="49" charset="0"/>
            </a:endParaRPr>
          </a:p>
          <a:p>
            <a:pPr>
              <a:spcBef>
                <a:spcPct val="0"/>
              </a:spcBef>
              <a:buFont typeface="Arial" charset="0"/>
              <a:buNone/>
            </a:pPr>
            <a:endParaRPr lang="en-US" altLang="en-US" sz="1300" b="1"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99949AD3-2B4B-4758-A95C-F2E47616A712}" type="slidenum">
              <a:rPr lang="en-US" smtClean="0"/>
              <a:pPr>
                <a:defRPr/>
              </a:pPr>
              <a:t>53</a:t>
            </a:fld>
            <a:endParaRPr lang="en-US"/>
          </a:p>
        </p:txBody>
      </p:sp>
      <p:sp>
        <p:nvSpPr>
          <p:cNvPr id="24581" name="TextBox 4"/>
          <p:cNvSpPr txBox="1">
            <a:spLocks noChangeArrowheads="1"/>
          </p:cNvSpPr>
          <p:nvPr/>
        </p:nvSpPr>
        <p:spPr bwMode="auto">
          <a:xfrm>
            <a:off x="3810000" y="4953000"/>
            <a:ext cx="4953000" cy="6461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Test of whether the model fit differs from the model with only </a:t>
            </a:r>
            <a:r>
              <a:rPr lang="en-US" altLang="en-US" sz="1800">
                <a:latin typeface="Arial" charset="0"/>
                <a:sym typeface="Symbol" pitchFamily="18" charset="2"/>
              </a:rPr>
              <a:t> and no covariates</a:t>
            </a:r>
            <a:endParaRPr lang="en-US" altLang="en-US" sz="1800">
              <a:latin typeface="Arial" charset="0"/>
            </a:endParaRPr>
          </a:p>
        </p:txBody>
      </p:sp>
      <p:cxnSp>
        <p:nvCxnSpPr>
          <p:cNvPr id="19" name="Shape 18"/>
          <p:cNvCxnSpPr/>
          <p:nvPr/>
        </p:nvCxnSpPr>
        <p:spPr>
          <a:xfrm flipH="1" flipV="1">
            <a:off x="8305800" y="2886075"/>
            <a:ext cx="457200" cy="2609850"/>
          </a:xfrm>
          <a:prstGeom prst="bentConnector4">
            <a:avLst>
              <a:gd name="adj1" fmla="val -50000"/>
              <a:gd name="adj2" fmla="val 9777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3" name="TextBox 20"/>
          <p:cNvSpPr txBox="1">
            <a:spLocks noChangeArrowheads="1"/>
          </p:cNvSpPr>
          <p:nvPr/>
        </p:nvSpPr>
        <p:spPr bwMode="auto">
          <a:xfrm>
            <a:off x="152400" y="5257800"/>
            <a:ext cx="3429000" cy="9239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This is used in comparing nested models of the same data set</a:t>
            </a:r>
          </a:p>
        </p:txBody>
      </p:sp>
      <p:cxnSp>
        <p:nvCxnSpPr>
          <p:cNvPr id="23" name="Elbow Connector 22"/>
          <p:cNvCxnSpPr/>
          <p:nvPr/>
        </p:nvCxnSpPr>
        <p:spPr>
          <a:xfrm rot="16200000" flipV="1">
            <a:off x="-381000" y="3962400"/>
            <a:ext cx="2133600" cy="457200"/>
          </a:xfrm>
          <a:prstGeom prst="bentConnector3">
            <a:avLst>
              <a:gd name="adj1" fmla="val 1658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585" name="TextBox 8"/>
          <p:cNvSpPr txBox="1">
            <a:spLocks noChangeArrowheads="1"/>
          </p:cNvSpPr>
          <p:nvPr/>
        </p:nvSpPr>
        <p:spPr bwMode="auto">
          <a:xfrm>
            <a:off x="3846478" y="5789444"/>
            <a:ext cx="4840321"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The Pseudo R</a:t>
            </a:r>
            <a:r>
              <a:rPr lang="en-US" altLang="en-US" sz="1800" baseline="30000">
                <a:latin typeface="Arial" charset="0"/>
              </a:rPr>
              <a:t>2</a:t>
            </a:r>
            <a:r>
              <a:rPr lang="en-US" altLang="en-US" sz="1800">
                <a:latin typeface="Arial" charset="0"/>
              </a:rPr>
              <a:t> is an attempt to be analogous with linear regression but it is not</a:t>
            </a:r>
          </a:p>
        </p:txBody>
      </p:sp>
      <p:sp>
        <p:nvSpPr>
          <p:cNvPr id="24586" name="TextBox 9"/>
          <p:cNvSpPr txBox="1">
            <a:spLocks noChangeArrowheads="1"/>
          </p:cNvSpPr>
          <p:nvPr/>
        </p:nvSpPr>
        <p:spPr bwMode="auto">
          <a:xfrm>
            <a:off x="2133600" y="4583113"/>
            <a:ext cx="531813" cy="369887"/>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=e</a:t>
            </a:r>
            <a:r>
              <a:rPr lang="en-US" altLang="en-US" sz="1800" baseline="30000">
                <a:latin typeface="Arial" charset="0"/>
                <a:sym typeface="Symbol" pitchFamily="18" charset="2"/>
              </a:rPr>
              <a:t></a:t>
            </a:r>
            <a:endParaRPr lang="en-US" altLang="en-US" sz="1800">
              <a:latin typeface="Arial" charset="0"/>
            </a:endParaRPr>
          </a:p>
        </p:txBody>
      </p:sp>
      <p:cxnSp>
        <p:nvCxnSpPr>
          <p:cNvPr id="12" name="Straight Arrow Connector 11"/>
          <p:cNvCxnSpPr>
            <a:stCxn id="24586" idx="0"/>
          </p:cNvCxnSpPr>
          <p:nvPr/>
        </p:nvCxnSpPr>
        <p:spPr>
          <a:xfrm rot="16200000" flipV="1">
            <a:off x="2184400" y="4367213"/>
            <a:ext cx="392113" cy="39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5320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76200"/>
            <a:ext cx="8229600" cy="1143000"/>
          </a:xfrm>
        </p:spPr>
        <p:txBody>
          <a:bodyPr/>
          <a:lstStyle/>
          <a:p>
            <a:r>
              <a:rPr lang="en-US" altLang="en-US" dirty="0"/>
              <a:t>Stata logistic notes</a:t>
            </a:r>
          </a:p>
        </p:txBody>
      </p:sp>
      <p:sp>
        <p:nvSpPr>
          <p:cNvPr id="25603" name="Content Placeholder 2"/>
          <p:cNvSpPr>
            <a:spLocks noGrp="1"/>
          </p:cNvSpPr>
          <p:nvPr>
            <p:ph idx="1"/>
          </p:nvPr>
        </p:nvSpPr>
        <p:spPr>
          <a:xfrm>
            <a:off x="457200" y="1371600"/>
            <a:ext cx="8229600" cy="4525963"/>
          </a:xfrm>
        </p:spPr>
        <p:txBody>
          <a:bodyPr/>
          <a:lstStyle/>
          <a:p>
            <a:r>
              <a:rPr lang="en-US" altLang="en-US" u="sng"/>
              <a:t>logistic</a:t>
            </a:r>
            <a:r>
              <a:rPr lang="en-US" altLang="en-US"/>
              <a:t> </a:t>
            </a:r>
            <a:r>
              <a:rPr lang="en-US" altLang="en-US" dirty="0" err="1"/>
              <a:t>depvar</a:t>
            </a:r>
            <a:r>
              <a:rPr lang="en-US" altLang="en-US" dirty="0"/>
              <a:t> </a:t>
            </a:r>
            <a:r>
              <a:rPr lang="en-US" altLang="en-US" dirty="0" err="1"/>
              <a:t>indepvars</a:t>
            </a:r>
            <a:r>
              <a:rPr lang="en-US" altLang="en-US" dirty="0"/>
              <a:t> </a:t>
            </a:r>
          </a:p>
          <a:p>
            <a:pPr lvl="1"/>
            <a:r>
              <a:rPr lang="en-US" altLang="en-US" dirty="0"/>
              <a:t>gives you odds ratios</a:t>
            </a:r>
          </a:p>
          <a:p>
            <a:r>
              <a:rPr lang="en-US" altLang="en-US" dirty="0"/>
              <a:t>logistic </a:t>
            </a:r>
            <a:r>
              <a:rPr lang="en-US" altLang="en-US" dirty="0" err="1"/>
              <a:t>depvar</a:t>
            </a:r>
            <a:r>
              <a:rPr lang="en-US" altLang="en-US" dirty="0"/>
              <a:t> </a:t>
            </a:r>
            <a:r>
              <a:rPr lang="en-US" altLang="en-US" dirty="0" err="1"/>
              <a:t>indepvars</a:t>
            </a:r>
            <a:r>
              <a:rPr lang="en-US" altLang="en-US" dirty="0"/>
              <a:t>, </a:t>
            </a:r>
            <a:r>
              <a:rPr lang="en-US" altLang="en-US" u="sng" dirty="0" err="1"/>
              <a:t>coef</a:t>
            </a:r>
            <a:r>
              <a:rPr lang="en-US" altLang="en-US" dirty="0"/>
              <a:t> </a:t>
            </a:r>
          </a:p>
          <a:p>
            <a:pPr lvl="1"/>
            <a:r>
              <a:rPr lang="en-US" altLang="en-US" dirty="0"/>
              <a:t>gives you coefficients (alphas and betas)</a:t>
            </a:r>
          </a:p>
          <a:p>
            <a:r>
              <a:rPr lang="en-US" altLang="en-US" dirty="0"/>
              <a:t>logit </a:t>
            </a:r>
            <a:r>
              <a:rPr lang="en-US" altLang="en-US" dirty="0" err="1"/>
              <a:t>depvar</a:t>
            </a:r>
            <a:r>
              <a:rPr lang="en-US" altLang="en-US" dirty="0"/>
              <a:t> </a:t>
            </a:r>
            <a:r>
              <a:rPr lang="en-US" altLang="en-US" dirty="0" err="1"/>
              <a:t>indepvars</a:t>
            </a:r>
            <a:endParaRPr lang="en-US" altLang="en-US" dirty="0"/>
          </a:p>
          <a:p>
            <a:pPr lvl="1"/>
            <a:r>
              <a:rPr lang="en-US" altLang="en-US" dirty="0"/>
              <a:t>gives you coefficients</a:t>
            </a:r>
          </a:p>
          <a:p>
            <a:r>
              <a:rPr lang="en-US" altLang="en-US" dirty="0"/>
              <a:t>logit </a:t>
            </a:r>
            <a:r>
              <a:rPr lang="en-US" altLang="en-US" dirty="0" err="1"/>
              <a:t>depvar</a:t>
            </a:r>
            <a:r>
              <a:rPr lang="en-US" altLang="en-US" dirty="0"/>
              <a:t> </a:t>
            </a:r>
            <a:r>
              <a:rPr lang="en-US" altLang="en-US" dirty="0" err="1"/>
              <a:t>indepvars</a:t>
            </a:r>
            <a:r>
              <a:rPr lang="en-US" altLang="en-US" dirty="0"/>
              <a:t>, </a:t>
            </a:r>
            <a:r>
              <a:rPr lang="en-US" altLang="en-US" u="sng" dirty="0"/>
              <a:t>or</a:t>
            </a:r>
            <a:endParaRPr lang="en-US" altLang="en-US" dirty="0"/>
          </a:p>
          <a:p>
            <a:pPr lvl="1"/>
            <a:r>
              <a:rPr lang="en-US" altLang="en-US" dirty="0"/>
              <a:t>gives you odds ratios</a:t>
            </a:r>
          </a:p>
          <a:p>
            <a:pPr lvl="1"/>
            <a:endParaRPr lang="en-US" altLang="en-US" dirty="0"/>
          </a:p>
        </p:txBody>
      </p:sp>
      <p:sp>
        <p:nvSpPr>
          <p:cNvPr id="4" name="Slide Number Placeholder 3"/>
          <p:cNvSpPr>
            <a:spLocks noGrp="1"/>
          </p:cNvSpPr>
          <p:nvPr>
            <p:ph type="sldNum" sz="quarter" idx="12"/>
          </p:nvPr>
        </p:nvSpPr>
        <p:spPr/>
        <p:txBody>
          <a:bodyPr/>
          <a:lstStyle/>
          <a:p>
            <a:pPr>
              <a:defRPr/>
            </a:pPr>
            <a:fld id="{0AD8DD56-E19E-484A-9741-4BA03242E1CB}" type="slidenum">
              <a:rPr lang="en-US" smtClean="0"/>
              <a:pPr>
                <a:defRPr/>
              </a:pPr>
              <a:t>54</a:t>
            </a:fld>
            <a:endParaRPr lang="en-US"/>
          </a:p>
        </p:txBody>
      </p:sp>
    </p:spTree>
    <p:extLst>
      <p:ext uri="{BB962C8B-B14F-4D97-AF65-F5344CB8AC3E}">
        <p14:creationId xmlns:p14="http://schemas.microsoft.com/office/powerpoint/2010/main" val="1471280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170" y="1066800"/>
            <a:ext cx="8229600" cy="4525963"/>
          </a:xfrm>
        </p:spPr>
        <p:txBody>
          <a:bodyPr/>
          <a:lstStyle/>
          <a:p>
            <a:pPr marL="0" indent="0">
              <a:buNone/>
            </a:pPr>
            <a:r>
              <a:rPr lang="en-US" sz="1200" b="1" dirty="0">
                <a:solidFill>
                  <a:srgbClr val="FF0000"/>
                </a:solidFill>
                <a:latin typeface="Courier New" charset="0"/>
                <a:ea typeface="Courier New" charset="0"/>
                <a:cs typeface="Courier New" charset="0"/>
              </a:rPr>
              <a:t>logit</a:t>
            </a:r>
            <a:r>
              <a:rPr lang="en-US" sz="1200" b="1" dirty="0">
                <a:latin typeface="Courier New" charset="0"/>
                <a:ea typeface="Courier New" charset="0"/>
                <a:cs typeface="Courier New" charset="0"/>
              </a:rPr>
              <a:t> peth_50  </a:t>
            </a:r>
            <a:r>
              <a:rPr lang="en-US" sz="1200" b="1" dirty="0" err="1">
                <a:latin typeface="Courier New" charset="0"/>
                <a:ea typeface="Courier New" charset="0"/>
                <a:cs typeface="Courier New" charset="0"/>
              </a:rPr>
              <a:t>i.studyarm_n</a:t>
            </a:r>
            <a:endParaRPr lang="en-US" sz="1200" b="1" dirty="0">
              <a:latin typeface="Courier New" charset="0"/>
              <a:ea typeface="Courier New" charset="0"/>
              <a:cs typeface="Courier New" charset="0"/>
            </a:endParaRPr>
          </a:p>
          <a:p>
            <a:pPr marL="0" indent="0">
              <a:buNone/>
            </a:pPr>
            <a:r>
              <a:rPr lang="en-US" sz="1200" b="1" dirty="0">
                <a:latin typeface="Courier New" charset="0"/>
                <a:ea typeface="Courier New" charset="0"/>
                <a:cs typeface="Courier New" charset="0"/>
              </a:rPr>
              <a:t> </a:t>
            </a:r>
          </a:p>
          <a:p>
            <a:pPr marL="0" indent="0">
              <a:buNone/>
            </a:pPr>
            <a:r>
              <a:rPr lang="en-US" sz="1200" b="1" dirty="0">
                <a:latin typeface="Courier New" charset="0"/>
                <a:ea typeface="Courier New" charset="0"/>
                <a:cs typeface="Courier New" charset="0"/>
              </a:rPr>
              <a:t>Iteration 0:   log likelihood = -198.01065  </a:t>
            </a:r>
          </a:p>
          <a:p>
            <a:pPr marL="0" indent="0">
              <a:buNone/>
            </a:pPr>
            <a:r>
              <a:rPr lang="en-US" sz="1200" b="1" dirty="0">
                <a:latin typeface="Courier New" charset="0"/>
                <a:ea typeface="Courier New" charset="0"/>
                <a:cs typeface="Courier New" charset="0"/>
              </a:rPr>
              <a:t>Iteration 1:   log likelihood = -197.99359  </a:t>
            </a:r>
          </a:p>
          <a:p>
            <a:pPr marL="0" indent="0">
              <a:buNone/>
            </a:pPr>
            <a:r>
              <a:rPr lang="en-US" sz="1200" b="1" dirty="0">
                <a:latin typeface="Courier New" charset="0"/>
                <a:ea typeface="Courier New" charset="0"/>
                <a:cs typeface="Courier New" charset="0"/>
              </a:rPr>
              <a:t>Iteration 2:   log likelihood = -197.99359  </a:t>
            </a:r>
          </a:p>
          <a:p>
            <a:pPr marL="0" indent="0">
              <a:buNone/>
            </a:pPr>
            <a:r>
              <a:rPr lang="en-US" sz="1200" b="1" dirty="0">
                <a:latin typeface="Courier New" charset="0"/>
                <a:ea typeface="Courier New" charset="0"/>
                <a:cs typeface="Courier New" charset="0"/>
              </a:rPr>
              <a:t> </a:t>
            </a:r>
          </a:p>
          <a:p>
            <a:pPr marL="0" indent="0">
              <a:buNone/>
            </a:pPr>
            <a:r>
              <a:rPr lang="en-US" sz="1200" b="1" dirty="0">
                <a:latin typeface="Courier New" charset="0"/>
                <a:ea typeface="Courier New" charset="0"/>
                <a:cs typeface="Courier New" charset="0"/>
              </a:rPr>
              <a:t>Logistic regression                             Number of </a:t>
            </a:r>
            <a:r>
              <a:rPr lang="en-US" sz="1200" b="1" dirty="0" err="1">
                <a:latin typeface="Courier New" charset="0"/>
                <a:ea typeface="Courier New" charset="0"/>
                <a:cs typeface="Courier New" charset="0"/>
              </a:rPr>
              <a:t>obs</a:t>
            </a:r>
            <a:r>
              <a:rPr lang="en-US" sz="1200" b="1" dirty="0">
                <a:latin typeface="Courier New" charset="0"/>
                <a:ea typeface="Courier New" charset="0"/>
                <a:cs typeface="Courier New" charset="0"/>
              </a:rPr>
              <a:t>     =        287</a:t>
            </a:r>
          </a:p>
          <a:p>
            <a:pPr marL="0" indent="0">
              <a:buNone/>
            </a:pPr>
            <a:r>
              <a:rPr lang="en-US" sz="1200" b="1" dirty="0">
                <a:latin typeface="Courier New" charset="0"/>
                <a:ea typeface="Courier New" charset="0"/>
                <a:cs typeface="Courier New" charset="0"/>
              </a:rPr>
              <a:t>                                                LR chi2(1)        =       0.03</a:t>
            </a:r>
          </a:p>
          <a:p>
            <a:pPr marL="0" indent="0">
              <a:buNone/>
            </a:pPr>
            <a:r>
              <a:rPr lang="en-US" sz="1200" b="1" dirty="0">
                <a:latin typeface="Courier New" charset="0"/>
                <a:ea typeface="Courier New" charset="0"/>
                <a:cs typeface="Courier New" charset="0"/>
              </a:rPr>
              <a:t>                                                </a:t>
            </a:r>
            <a:r>
              <a:rPr lang="en-US" sz="1200" b="1" dirty="0" err="1">
                <a:latin typeface="Courier New" charset="0"/>
                <a:ea typeface="Courier New" charset="0"/>
                <a:cs typeface="Courier New" charset="0"/>
              </a:rPr>
              <a:t>Prob</a:t>
            </a:r>
            <a:r>
              <a:rPr lang="en-US" sz="1200" b="1" dirty="0">
                <a:latin typeface="Courier New" charset="0"/>
                <a:ea typeface="Courier New" charset="0"/>
                <a:cs typeface="Courier New" charset="0"/>
              </a:rPr>
              <a:t> &gt; chi2       =     0.8534</a:t>
            </a:r>
          </a:p>
          <a:p>
            <a:pPr marL="0" indent="0">
              <a:buNone/>
            </a:pPr>
            <a:r>
              <a:rPr lang="en-US" sz="1200" b="1" dirty="0">
                <a:latin typeface="Courier New" charset="0"/>
                <a:ea typeface="Courier New" charset="0"/>
                <a:cs typeface="Courier New" charset="0"/>
              </a:rPr>
              <a:t>Log likelihood = -197.99359                     Pseudo R2         =     0.0001</a:t>
            </a:r>
          </a:p>
          <a:p>
            <a:pPr marL="0" indent="0">
              <a:buNone/>
            </a:pPr>
            <a:r>
              <a:rPr lang="en-US" sz="1200" b="1" dirty="0">
                <a:latin typeface="Courier New" charset="0"/>
                <a:ea typeface="Courier New" charset="0"/>
                <a:cs typeface="Courier New" charset="0"/>
              </a:rPr>
              <a:t> </a:t>
            </a:r>
          </a:p>
          <a:p>
            <a:pPr marL="0" indent="0">
              <a:buNone/>
            </a:pPr>
            <a:r>
              <a:rPr lang="en-US" sz="1200" b="1" dirty="0">
                <a:latin typeface="Courier New" charset="0"/>
                <a:ea typeface="Courier New" charset="0"/>
                <a:cs typeface="Courier New" charset="0"/>
              </a:rPr>
              <a:t>------------------------------------------------------------------------------</a:t>
            </a:r>
          </a:p>
          <a:p>
            <a:pPr marL="0" indent="0">
              <a:buNone/>
            </a:pPr>
            <a:r>
              <a:rPr lang="en-US" sz="1200" b="1" dirty="0">
                <a:latin typeface="Courier New" charset="0"/>
                <a:ea typeface="Courier New" charset="0"/>
                <a:cs typeface="Courier New" charset="0"/>
              </a:rPr>
              <a:t>     peth_50 |      </a:t>
            </a:r>
            <a:r>
              <a:rPr lang="en-US" sz="1200" b="1" dirty="0" err="1">
                <a:solidFill>
                  <a:srgbClr val="FF0000"/>
                </a:solidFill>
                <a:latin typeface="Courier New" charset="0"/>
                <a:ea typeface="Courier New" charset="0"/>
                <a:cs typeface="Courier New" charset="0"/>
              </a:rPr>
              <a:t>Coef</a:t>
            </a:r>
            <a:r>
              <a:rPr lang="en-US" sz="1200" b="1" dirty="0">
                <a:latin typeface="Courier New" charset="0"/>
                <a:ea typeface="Courier New" charset="0"/>
                <a:cs typeface="Courier New" charset="0"/>
              </a:rPr>
              <a:t>.   Std. Err.      z    P&gt;|z|     [95% Conf. Interval]</a:t>
            </a:r>
          </a:p>
          <a:p>
            <a:pPr marL="0" indent="0">
              <a:buNone/>
            </a:pPr>
            <a:r>
              <a:rPr lang="en-US" sz="1200" b="1" dirty="0">
                <a:latin typeface="Courier New" charset="0"/>
                <a:ea typeface="Courier New" charset="0"/>
                <a:cs typeface="Courier New" charset="0"/>
              </a:rPr>
              <a:t>-------------+----------------------------------------------------------------</a:t>
            </a:r>
          </a:p>
          <a:p>
            <a:pPr marL="0" indent="0">
              <a:buNone/>
            </a:pPr>
            <a:r>
              <a:rPr lang="en-US" sz="1200" b="1" dirty="0">
                <a:latin typeface="Courier New" charset="0"/>
                <a:ea typeface="Courier New" charset="0"/>
                <a:cs typeface="Courier New" charset="0"/>
              </a:rPr>
              <a:t>1.studyarm_n |  -.0453478   .2455377    -0.18   0.853    -.5265928    .4358972</a:t>
            </a:r>
          </a:p>
          <a:p>
            <a:pPr marL="0" indent="0">
              <a:buNone/>
            </a:pPr>
            <a:r>
              <a:rPr lang="en-US" sz="1200" b="1" dirty="0">
                <a:latin typeface="Courier New" charset="0"/>
                <a:ea typeface="Courier New" charset="0"/>
                <a:cs typeface="Courier New" charset="0"/>
              </a:rPr>
              <a:t>       _cons |  -.1438942   .1490438    -0.97   0.334    -.4360146    .1482262</a:t>
            </a:r>
          </a:p>
          <a:p>
            <a:pPr marL="0" indent="0">
              <a:buNone/>
            </a:pPr>
            <a:r>
              <a:rPr lang="en-US" sz="1200" b="1" dirty="0">
                <a:latin typeface="Courier New" charset="0"/>
                <a:ea typeface="Courier New" charset="0"/>
                <a:cs typeface="Courier New" charset="0"/>
              </a:rPr>
              <a:t>------------------------------------------------------------------------------</a:t>
            </a:r>
          </a:p>
          <a:p>
            <a:pPr marL="0" indent="0" eaLnBrk="1" fontAlgn="auto" hangingPunct="1">
              <a:spcBef>
                <a:spcPts val="0"/>
              </a:spcBef>
              <a:spcAft>
                <a:spcPts val="0"/>
              </a:spcAft>
              <a:buNone/>
            </a:pPr>
            <a:endParaRPr lang="en-US" sz="1200" dirty="0">
              <a:latin typeface="Courier New" charset="0"/>
              <a:ea typeface="Courier New" charset="0"/>
              <a:cs typeface="Courier New" charset="0"/>
            </a:endParaRPr>
          </a:p>
        </p:txBody>
      </p:sp>
      <p:sp>
        <p:nvSpPr>
          <p:cNvPr id="4" name="Slide Number Placeholder 3"/>
          <p:cNvSpPr>
            <a:spLocks noGrp="1"/>
          </p:cNvSpPr>
          <p:nvPr>
            <p:ph type="sldNum" sz="quarter" idx="12"/>
          </p:nvPr>
        </p:nvSpPr>
        <p:spPr/>
        <p:txBody>
          <a:bodyPr/>
          <a:lstStyle/>
          <a:p>
            <a:pPr>
              <a:defRPr/>
            </a:pPr>
            <a:fld id="{43BED5B1-593C-4E43-9710-3E692F2DCF3E}" type="slidenum">
              <a:rPr lang="en-US" smtClean="0"/>
              <a:pPr>
                <a:defRPr/>
              </a:pPr>
              <a:t>55</a:t>
            </a:fld>
            <a:endParaRPr lang="en-US"/>
          </a:p>
        </p:txBody>
      </p:sp>
    </p:spTree>
    <p:extLst>
      <p:ext uri="{BB962C8B-B14F-4D97-AF65-F5344CB8AC3E}">
        <p14:creationId xmlns:p14="http://schemas.microsoft.com/office/powerpoint/2010/main" val="1684534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z="4000" dirty="0"/>
              <a:t>Odds ratio of </a:t>
            </a:r>
            <a:r>
              <a:rPr lang="en-US" altLang="en-US" sz="4000" dirty="0" err="1"/>
              <a:t>PEth</a:t>
            </a:r>
            <a:r>
              <a:rPr lang="en-US" altLang="en-US" sz="4000" dirty="0"/>
              <a:t>&gt;=50 for comparison vs. standard group </a:t>
            </a:r>
          </a:p>
        </p:txBody>
      </p:sp>
      <p:sp>
        <p:nvSpPr>
          <p:cNvPr id="26627" name="Content Placeholder 2"/>
          <p:cNvSpPr>
            <a:spLocks noGrp="1"/>
          </p:cNvSpPr>
          <p:nvPr>
            <p:ph idx="1"/>
          </p:nvPr>
        </p:nvSpPr>
        <p:spPr>
          <a:xfrm>
            <a:off x="304800" y="1619148"/>
            <a:ext cx="8382000" cy="4525963"/>
          </a:xfrm>
        </p:spPr>
        <p:txBody>
          <a:bodyPr/>
          <a:lstStyle/>
          <a:p>
            <a:pPr>
              <a:spcBef>
                <a:spcPct val="0"/>
              </a:spcBef>
              <a:buFont typeface="Arial" charset="0"/>
              <a:buNone/>
              <a:defRPr/>
            </a:pPr>
            <a:endParaRPr lang="en-US" sz="1300" b="1" dirty="0">
              <a:latin typeface="Courier New" pitchFamily="49" charset="0"/>
              <a:cs typeface="Courier New" pitchFamily="49" charset="0"/>
            </a:endParaRPr>
          </a:p>
          <a:p>
            <a:pPr>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tabodds</a:t>
            </a:r>
            <a:r>
              <a:rPr lang="en-US" sz="1300" b="1" dirty="0">
                <a:latin typeface="Courier New" pitchFamily="49" charset="0"/>
                <a:cs typeface="Courier New" pitchFamily="49" charset="0"/>
              </a:rPr>
              <a:t> peth_audit_50 </a:t>
            </a:r>
            <a:r>
              <a:rPr lang="en-US" sz="1300" b="1" dirty="0" err="1">
                <a:latin typeface="Courier New" pitchFamily="49" charset="0"/>
                <a:cs typeface="Courier New" pitchFamily="49" charset="0"/>
              </a:rPr>
              <a:t>studyarm_n</a:t>
            </a:r>
            <a:r>
              <a:rPr lang="en-US" sz="1300" b="1" dirty="0">
                <a:latin typeface="Courier New" pitchFamily="49" charset="0"/>
                <a:cs typeface="Courier New" pitchFamily="49" charset="0"/>
              </a:rPr>
              <a:t>, or</a:t>
            </a:r>
          </a:p>
          <a:p>
            <a:pPr>
              <a:spcBef>
                <a:spcPct val="0"/>
              </a:spcBef>
              <a:buNone/>
              <a:defRPr/>
            </a:pPr>
            <a:endParaRPr lang="en-US" sz="1300" b="1" dirty="0">
              <a:latin typeface="Courier New" pitchFamily="49" charset="0"/>
              <a:cs typeface="Courier New" pitchFamily="49" charset="0"/>
            </a:endParaRPr>
          </a:p>
          <a:p>
            <a:pPr>
              <a:spcBef>
                <a:spcPct val="0"/>
              </a:spcBef>
              <a:buNone/>
              <a:defRPr/>
            </a:pPr>
            <a:r>
              <a:rPr lang="en-US" sz="1300" b="1" dirty="0">
                <a:latin typeface="Courier New" pitchFamily="49" charset="0"/>
                <a:cs typeface="Courier New" pitchFamily="49" charset="0"/>
              </a:rPr>
              <a:t>---------------------------------------------------------------------------</a:t>
            </a:r>
          </a:p>
          <a:p>
            <a:pPr>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studyarm_n</a:t>
            </a:r>
            <a:r>
              <a:rPr lang="en-US" sz="1300" b="1" dirty="0">
                <a:latin typeface="Courier New" pitchFamily="49" charset="0"/>
                <a:cs typeface="Courier New" pitchFamily="49" charset="0"/>
              </a:rPr>
              <a:t> |  Odds Ratio       chi2       P&gt;chi2     [95% Conf. Interval]</a:t>
            </a:r>
          </a:p>
          <a:p>
            <a:pPr>
              <a:spcBef>
                <a:spcPct val="0"/>
              </a:spcBef>
              <a:buNone/>
              <a:defRPr/>
            </a:pPr>
            <a:r>
              <a:rPr lang="en-US" sz="1300" b="1" dirty="0">
                <a:latin typeface="Courier New" pitchFamily="49" charset="0"/>
                <a:cs typeface="Courier New" pitchFamily="49" charset="0"/>
              </a:rPr>
              <a:t>-------------+-------------------------------------------------------------</a:t>
            </a:r>
          </a:p>
          <a:p>
            <a:pPr>
              <a:spcBef>
                <a:spcPct val="0"/>
              </a:spcBef>
              <a:buNone/>
              <a:defRPr/>
            </a:pPr>
            <a:r>
              <a:rPr lang="en-US" sz="1300" b="1" dirty="0">
                <a:latin typeface="Courier New" pitchFamily="49" charset="0"/>
                <a:cs typeface="Courier New" pitchFamily="49" charset="0"/>
              </a:rPr>
              <a:t>           0 |    1.000000          .           .              .          .</a:t>
            </a:r>
          </a:p>
          <a:p>
            <a:pPr>
              <a:spcBef>
                <a:spcPct val="0"/>
              </a:spcBef>
              <a:buNone/>
              <a:defRPr/>
            </a:pPr>
            <a:r>
              <a:rPr lang="en-US" sz="1300" b="1" dirty="0">
                <a:latin typeface="Courier New" pitchFamily="49" charset="0"/>
                <a:cs typeface="Courier New" pitchFamily="49" charset="0"/>
              </a:rPr>
              <a:t>           1 |    0.786958       1.13       0.2867      0.505895   1.224172</a:t>
            </a:r>
          </a:p>
          <a:p>
            <a:pPr>
              <a:spcBef>
                <a:spcPct val="0"/>
              </a:spcBef>
              <a:buNone/>
              <a:defRPr/>
            </a:pPr>
            <a:r>
              <a:rPr lang="en-US" sz="1300" b="1" dirty="0">
                <a:latin typeface="Courier New" pitchFamily="49" charset="0"/>
                <a:cs typeface="Courier New" pitchFamily="49" charset="0"/>
              </a:rPr>
              <a:t>---------------------------------------------------------------------------</a:t>
            </a:r>
          </a:p>
          <a:p>
            <a:pPr>
              <a:spcBef>
                <a:spcPct val="0"/>
              </a:spcBef>
              <a:buNone/>
              <a:defRPr/>
            </a:pPr>
            <a:r>
              <a:rPr lang="en-US" sz="1300" b="1" dirty="0">
                <a:latin typeface="Courier New" pitchFamily="49" charset="0"/>
                <a:cs typeface="Courier New" pitchFamily="49" charset="0"/>
              </a:rPr>
              <a:t>Test of homogeneity (equal odds): chi2(1)  =     1.13</a:t>
            </a:r>
          </a:p>
          <a:p>
            <a:pPr>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Pr</a:t>
            </a:r>
            <a:r>
              <a:rPr lang="en-US" sz="1300" b="1" dirty="0">
                <a:latin typeface="Courier New" pitchFamily="49" charset="0"/>
                <a:cs typeface="Courier New" pitchFamily="49" charset="0"/>
              </a:rPr>
              <a:t>&gt;chi2  =   0.2867</a:t>
            </a:r>
          </a:p>
          <a:p>
            <a:pPr>
              <a:spcBef>
                <a:spcPct val="0"/>
              </a:spcBef>
              <a:buNone/>
              <a:defRPr/>
            </a:pPr>
            <a:endParaRPr lang="en-US" sz="1300" b="1" dirty="0">
              <a:latin typeface="Courier New" pitchFamily="49" charset="0"/>
              <a:cs typeface="Courier New" pitchFamily="49" charset="0"/>
            </a:endParaRPr>
          </a:p>
          <a:p>
            <a:pPr>
              <a:spcBef>
                <a:spcPct val="0"/>
              </a:spcBef>
              <a:buNone/>
              <a:defRPr/>
            </a:pPr>
            <a:r>
              <a:rPr lang="en-US" sz="1300" b="1" dirty="0">
                <a:latin typeface="Courier New" pitchFamily="49" charset="0"/>
                <a:cs typeface="Courier New" pitchFamily="49" charset="0"/>
              </a:rPr>
              <a:t>Score test for trend of odds:     chi2(1)  =     1.13</a:t>
            </a:r>
          </a:p>
          <a:p>
            <a:pPr>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Pr</a:t>
            </a:r>
            <a:r>
              <a:rPr lang="en-US" sz="1300" b="1" dirty="0">
                <a:latin typeface="Courier New" pitchFamily="49" charset="0"/>
                <a:cs typeface="Courier New" pitchFamily="49" charset="0"/>
              </a:rPr>
              <a:t>&gt;chi2  =   0.2867</a:t>
            </a:r>
          </a:p>
          <a:p>
            <a:pPr>
              <a:spcBef>
                <a:spcPct val="0"/>
              </a:spcBef>
              <a:buNone/>
              <a:defRPr/>
            </a:pPr>
            <a:endParaRPr lang="en-US" sz="2400" dirty="0">
              <a:latin typeface="+mj-lt"/>
              <a:cs typeface="Courier New" pitchFamily="49" charset="0"/>
            </a:endParaRPr>
          </a:p>
          <a:p>
            <a:pPr>
              <a:spcBef>
                <a:spcPct val="0"/>
              </a:spcBef>
              <a:buFont typeface="Arial" charset="0"/>
              <a:buNone/>
              <a:defRPr/>
            </a:pPr>
            <a:r>
              <a:rPr lang="en-US" sz="2400" dirty="0">
                <a:latin typeface="+mj-lt"/>
                <a:cs typeface="Courier New" pitchFamily="49" charset="0"/>
              </a:rPr>
              <a:t>For </a:t>
            </a:r>
            <a:r>
              <a:rPr lang="en-US" sz="2400" u="sng" dirty="0">
                <a:latin typeface="+mj-lt"/>
                <a:cs typeface="Courier New" pitchFamily="49" charset="0"/>
              </a:rPr>
              <a:t>one independent variable that is categorical</a:t>
            </a:r>
            <a:r>
              <a:rPr lang="en-US" sz="2400" dirty="0">
                <a:latin typeface="+mj-lt"/>
                <a:cs typeface="Courier New" pitchFamily="49" charset="0"/>
              </a:rPr>
              <a:t>, the odds ratio estimate is the same for logistic regression as for tabular methods.</a:t>
            </a:r>
          </a:p>
          <a:p>
            <a:pPr>
              <a:spcBef>
                <a:spcPct val="0"/>
              </a:spcBef>
              <a:buFont typeface="Arial" charset="0"/>
              <a:buNone/>
              <a:defRPr/>
            </a:pPr>
            <a:endParaRPr lang="en-US" sz="1300" b="1" dirty="0">
              <a:latin typeface="Courier New" pitchFamily="49" charset="0"/>
              <a:cs typeface="Courier New" pitchFamily="49" charset="0"/>
            </a:endParaRPr>
          </a:p>
          <a:p>
            <a:pPr>
              <a:spcBef>
                <a:spcPct val="0"/>
              </a:spcBef>
              <a:buFont typeface="Arial" charset="0"/>
              <a:buNone/>
              <a:defRPr/>
            </a:pPr>
            <a:endParaRPr lang="en-US" sz="1300" b="1"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93F8B071-D0D9-4B6D-A121-A99069379555}" type="slidenum">
              <a:rPr lang="en-US" smtClean="0"/>
              <a:pPr>
                <a:defRPr/>
              </a:pPr>
              <a:t>56</a:t>
            </a:fld>
            <a:endParaRPr lang="en-US"/>
          </a:p>
        </p:txBody>
      </p:sp>
    </p:spTree>
    <p:extLst>
      <p:ext uri="{BB962C8B-B14F-4D97-AF65-F5344CB8AC3E}">
        <p14:creationId xmlns:p14="http://schemas.microsoft.com/office/powerpoint/2010/main" val="4527915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What is the </a:t>
            </a:r>
            <a:r>
              <a:rPr lang="en-US" b="1" i="1" u="sng"/>
              <a:t>odds ratio</a:t>
            </a:r>
            <a:r>
              <a:rPr lang="en-US"/>
              <a:t>?</a:t>
            </a:r>
          </a:p>
        </p:txBody>
      </p:sp>
      <p:sp>
        <p:nvSpPr>
          <p:cNvPr id="65539" name="Rectangle 3"/>
          <p:cNvSpPr>
            <a:spLocks noGrp="1" noChangeArrowheads="1"/>
          </p:cNvSpPr>
          <p:nvPr>
            <p:ph type="body" idx="1"/>
          </p:nvPr>
        </p:nvSpPr>
        <p:spPr>
          <a:xfrm>
            <a:off x="468313" y="1844675"/>
            <a:ext cx="8229600" cy="4530725"/>
          </a:xfrm>
        </p:spPr>
        <p:txBody>
          <a:bodyPr/>
          <a:lstStyle/>
          <a:p>
            <a:pPr>
              <a:lnSpc>
                <a:spcPct val="90000"/>
              </a:lnSpc>
            </a:pPr>
            <a:r>
              <a:rPr lang="en-US" sz="2400">
                <a:effectLst/>
                <a:latin typeface="Arial" pitchFamily="34" charset="0"/>
                <a:cs typeface="Arial" pitchFamily="34" charset="0"/>
              </a:rPr>
              <a:t>The odds ratio represents the change in the odds of membership in the “target” category (e.g., the category coded as 1.0), given a 1-unit increase in the predictor variable. </a:t>
            </a:r>
          </a:p>
          <a:p>
            <a:pPr>
              <a:lnSpc>
                <a:spcPct val="90000"/>
              </a:lnSpc>
            </a:pPr>
            <a:r>
              <a:rPr lang="en-US" sz="2400">
                <a:effectLst/>
                <a:latin typeface="Arial" pitchFamily="34" charset="0"/>
              </a:rPr>
              <a:t>Odds ratio is the increase (or decrease if negative) in odds of being in one outcome category when the value of the predictor variable increases by one unit.</a:t>
            </a:r>
            <a:endParaRPr lang="en-US" sz="2400">
              <a:effectLst/>
              <a:latin typeface="Arial" pitchFamily="34" charset="0"/>
              <a:cs typeface="Arial" pitchFamily="34" charset="0"/>
            </a:endParaRPr>
          </a:p>
          <a:p>
            <a:pPr>
              <a:lnSpc>
                <a:spcPct val="90000"/>
              </a:lnSpc>
            </a:pPr>
            <a:r>
              <a:rPr lang="en-US" sz="2400">
                <a:effectLst/>
                <a:latin typeface="Arial" pitchFamily="34" charset="0"/>
                <a:cs typeface="Times New Roman" pitchFamily="18" charset="0"/>
              </a:rPr>
              <a:t>The odds ratio is calculated by the formula: e</a:t>
            </a:r>
            <a:r>
              <a:rPr lang="en-US" sz="2400" baseline="30000">
                <a:effectLst/>
                <a:latin typeface="Arial" pitchFamily="34" charset="0"/>
                <a:cs typeface="Times New Roman" pitchFamily="18" charset="0"/>
              </a:rPr>
              <a:t>g</a:t>
            </a:r>
            <a:r>
              <a:rPr lang="en-US" sz="2400">
                <a:effectLst/>
                <a:latin typeface="Arial" pitchFamily="34" charset="0"/>
                <a:cs typeface="Times New Roman" pitchFamily="18" charset="0"/>
              </a:rPr>
              <a:t> (where e = 2.718, and g = the b coefficient from the logistic regression output).</a:t>
            </a:r>
            <a:r>
              <a:rPr lang="en-US" sz="2400">
                <a:effectLst/>
                <a:latin typeface="Arial" pitchFamily="34" charset="0"/>
                <a:cs typeface="Arial" pitchFamily="34" charset="0"/>
              </a:rPr>
              <a:t> </a:t>
            </a:r>
          </a:p>
        </p:txBody>
      </p:sp>
    </p:spTree>
    <p:extLst>
      <p:ext uri="{BB962C8B-B14F-4D97-AF65-F5344CB8AC3E}">
        <p14:creationId xmlns:p14="http://schemas.microsoft.com/office/powerpoint/2010/main" val="734885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762000" y="1447800"/>
            <a:ext cx="7772400" cy="4114800"/>
          </a:xfrm>
        </p:spPr>
        <p:txBody>
          <a:bodyPr/>
          <a:lstStyle/>
          <a:p>
            <a:pPr>
              <a:lnSpc>
                <a:spcPct val="90000"/>
              </a:lnSpc>
            </a:pPr>
            <a:r>
              <a:rPr lang="en-US" sz="2800"/>
              <a:t>For example:</a:t>
            </a:r>
          </a:p>
          <a:p>
            <a:pPr lvl="1">
              <a:lnSpc>
                <a:spcPct val="90000"/>
              </a:lnSpc>
            </a:pPr>
            <a:r>
              <a:rPr lang="en-US" sz="2400"/>
              <a:t>An odds ratio of 1.5 indicates that that outcome of “1” is 1.5 times as likely (or 50% more likely) with a 1-unit increase in the predictor. The odds increase by 50%.</a:t>
            </a:r>
          </a:p>
          <a:p>
            <a:pPr lvl="1">
              <a:lnSpc>
                <a:spcPct val="90000"/>
              </a:lnSpc>
            </a:pPr>
            <a:r>
              <a:rPr lang="en-US" sz="2400"/>
              <a:t>An odds ratio of 0.80 indicates that an outcome of “1” is 0.8 times as likely (or 20% less likely [1 – 0.8 = 0.2] with a 1-unit increase in the predictor; the odds are decreased  by 20%.</a:t>
            </a:r>
          </a:p>
        </p:txBody>
      </p:sp>
      <p:sp>
        <p:nvSpPr>
          <p:cNvPr id="3" name="Rectangle 2"/>
          <p:cNvSpPr>
            <a:spLocks noGrp="1" noChangeArrowheads="1"/>
          </p:cNvSpPr>
          <p:nvPr>
            <p:ph type="title"/>
          </p:nvPr>
        </p:nvSpPr>
        <p:spPr>
          <a:xfrm>
            <a:off x="457200" y="274638"/>
            <a:ext cx="8229600" cy="1143000"/>
          </a:xfrm>
        </p:spPr>
        <p:txBody>
          <a:bodyPr/>
          <a:lstStyle/>
          <a:p>
            <a:r>
              <a:rPr lang="en-US"/>
              <a:t>What is the </a:t>
            </a:r>
            <a:r>
              <a:rPr lang="en-US" b="1" i="1" u="sng"/>
              <a:t>odds ratio</a:t>
            </a:r>
            <a:r>
              <a:rPr lang="en-US"/>
              <a:t>?</a:t>
            </a:r>
          </a:p>
        </p:txBody>
      </p:sp>
    </p:spTree>
    <p:extLst>
      <p:ext uri="{BB962C8B-B14F-4D97-AF65-F5344CB8AC3E}">
        <p14:creationId xmlns:p14="http://schemas.microsoft.com/office/powerpoint/2010/main" val="1042951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l"/>
            <a:r>
              <a:rPr lang="en-US" sz="3200" u="sng">
                <a:cs typeface="Arial" pitchFamily="34" charset="0"/>
              </a:rPr>
              <a:t>How do you compute the probability of being in the “target” group, for a specific individual?</a:t>
            </a:r>
          </a:p>
        </p:txBody>
      </p:sp>
      <p:sp>
        <p:nvSpPr>
          <p:cNvPr id="68611" name="Rectangle 3"/>
          <p:cNvSpPr>
            <a:spLocks noGrp="1" noChangeArrowheads="1"/>
          </p:cNvSpPr>
          <p:nvPr>
            <p:ph type="body" idx="1"/>
          </p:nvPr>
        </p:nvSpPr>
        <p:spPr>
          <a:xfrm>
            <a:off x="457200" y="2514600"/>
            <a:ext cx="7772400" cy="4114800"/>
          </a:xfrm>
        </p:spPr>
        <p:txBody>
          <a:bodyPr/>
          <a:lstStyle/>
          <a:p>
            <a:r>
              <a:rPr lang="en-US">
                <a:latin typeface="Arial" pitchFamily="34" charset="0"/>
                <a:cs typeface="Arial" pitchFamily="34" charset="0"/>
              </a:rPr>
              <a:t>Multiply each predictor value by its “b” coefficient, and add them to the constant.  That sum is called “g.”</a:t>
            </a:r>
            <a:r>
              <a:rPr lang="en-US"/>
              <a:t> </a:t>
            </a:r>
          </a:p>
          <a:p>
            <a:r>
              <a:rPr lang="en-US">
                <a:latin typeface="Arial" pitchFamily="34" charset="0"/>
                <a:cs typeface="Arial" pitchFamily="34" charset="0"/>
              </a:rPr>
              <a:t>Use “g” in the following formula:</a:t>
            </a:r>
            <a:endParaRPr lang="en-US">
              <a:cs typeface="Times New Roman" pitchFamily="18" charset="0"/>
            </a:endParaRPr>
          </a:p>
          <a:p>
            <a:r>
              <a:rPr lang="en-US">
                <a:latin typeface="Arial" pitchFamily="34" charset="0"/>
                <a:cs typeface="Arial" pitchFamily="34" charset="0"/>
              </a:rPr>
              <a:t> </a:t>
            </a:r>
            <a:r>
              <a:rPr lang="en-US" b="1">
                <a:latin typeface="Arial" pitchFamily="34" charset="0"/>
                <a:cs typeface="Arial" pitchFamily="34" charset="0"/>
              </a:rPr>
              <a:t>e</a:t>
            </a:r>
            <a:r>
              <a:rPr lang="en-US" b="1" baseline="30000">
                <a:latin typeface="Arial" pitchFamily="34" charset="0"/>
                <a:cs typeface="Arial" pitchFamily="34" charset="0"/>
              </a:rPr>
              <a:t>g</a:t>
            </a:r>
            <a:r>
              <a:rPr lang="en-US" b="1">
                <a:latin typeface="Arial" pitchFamily="34" charset="0"/>
                <a:cs typeface="Arial" pitchFamily="34" charset="0"/>
              </a:rPr>
              <a:t> / 1 + e</a:t>
            </a:r>
            <a:r>
              <a:rPr lang="en-US" b="1" baseline="30000">
                <a:latin typeface="Arial" pitchFamily="34" charset="0"/>
                <a:cs typeface="Arial" pitchFamily="34" charset="0"/>
              </a:rPr>
              <a:t>g</a:t>
            </a:r>
            <a:r>
              <a:rPr lang="en-US"/>
              <a:t> </a:t>
            </a:r>
          </a:p>
        </p:txBody>
      </p:sp>
    </p:spTree>
    <p:extLst>
      <p:ext uri="{BB962C8B-B14F-4D97-AF65-F5344CB8AC3E}">
        <p14:creationId xmlns:p14="http://schemas.microsoft.com/office/powerpoint/2010/main" val="115714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381000" y="76200"/>
            <a:ext cx="8229600" cy="6172200"/>
          </a:xfrm>
        </p:spPr>
        <p:txBody>
          <a:bodyPr/>
          <a:lstStyle/>
          <a:p>
            <a:pPr marL="0" indent="0">
              <a:spcBef>
                <a:spcPct val="0"/>
              </a:spcBef>
              <a:buFont typeface="Arial" charset="0"/>
              <a:buNone/>
            </a:pPr>
            <a:r>
              <a:rPr lang="en-US" altLang="en-US" sz="1600">
                <a:latin typeface="Courier New" charset="0"/>
                <a:ea typeface="Courier New" charset="0"/>
                <a:cs typeface="Courier New" charset="0"/>
              </a:rPr>
              <a:t>. list fev age fev_pred fev_predse</a:t>
            </a:r>
          </a:p>
          <a:p>
            <a:pPr marL="0" indent="0">
              <a:spcBef>
                <a:spcPct val="0"/>
              </a:spcBef>
              <a:buFont typeface="Arial" charset="0"/>
              <a:buNone/>
            </a:pPr>
            <a:endParaRPr lang="en-US" altLang="en-US" sz="1600">
              <a:latin typeface="Courier New" charset="0"/>
              <a:ea typeface="Courier New" charset="0"/>
              <a:cs typeface="Courier New" charset="0"/>
            </a:endParaRPr>
          </a:p>
          <a:p>
            <a:pPr marL="0" indent="0">
              <a:spcBef>
                <a:spcPct val="0"/>
              </a:spcBef>
              <a:buFont typeface="Arial" charset="0"/>
              <a:buNone/>
            </a:pPr>
            <a:r>
              <a:rPr lang="en-US" altLang="en-US" sz="1600">
                <a:latin typeface="Courier New" charset="0"/>
                <a:ea typeface="Courier New" charset="0"/>
                <a:cs typeface="Courier New" charset="0"/>
              </a:rPr>
              <a:t>     +-----------------------------------+</a:t>
            </a:r>
          </a:p>
          <a:p>
            <a:pPr marL="0" indent="0">
              <a:spcBef>
                <a:spcPct val="0"/>
              </a:spcBef>
              <a:buFont typeface="Arial" charset="0"/>
              <a:buNone/>
            </a:pPr>
            <a:r>
              <a:rPr lang="en-US" altLang="en-US" sz="1600">
                <a:latin typeface="Courier New" charset="0"/>
                <a:ea typeface="Courier New" charset="0"/>
                <a:cs typeface="Courier New" charset="0"/>
              </a:rPr>
              <a:t>     |   fev   age   fev_pred   fev_pr~e |</a:t>
            </a:r>
          </a:p>
          <a:p>
            <a:pPr marL="0" indent="0">
              <a:spcBef>
                <a:spcPct val="0"/>
              </a:spcBef>
              <a:buFont typeface="Arial" charset="0"/>
              <a:buNone/>
            </a:pPr>
            <a:r>
              <a:rPr lang="en-US" altLang="en-US" sz="1600">
                <a:latin typeface="Courier New" charset="0"/>
                <a:ea typeface="Courier New" charset="0"/>
                <a:cs typeface="Courier New" charset="0"/>
              </a:rPr>
              <a:t>     |-----------------------------------|</a:t>
            </a:r>
          </a:p>
          <a:p>
            <a:pPr marL="0" indent="0">
              <a:spcBef>
                <a:spcPct val="0"/>
              </a:spcBef>
              <a:buFont typeface="Arial" charset="0"/>
              <a:buNone/>
            </a:pPr>
            <a:r>
              <a:rPr lang="en-US" altLang="en-US" sz="1600">
                <a:latin typeface="Courier New" charset="0"/>
                <a:ea typeface="Courier New" charset="0"/>
                <a:cs typeface="Courier New" charset="0"/>
              </a:rPr>
              <a:t>  1. | 1.708     9   2.430017   .0232702 |</a:t>
            </a:r>
          </a:p>
          <a:p>
            <a:pPr marL="0" indent="0">
              <a:spcBef>
                <a:spcPct val="0"/>
              </a:spcBef>
              <a:buFont typeface="Arial" charset="0"/>
              <a:buNone/>
            </a:pPr>
            <a:r>
              <a:rPr lang="en-US" altLang="en-US" sz="1600">
                <a:latin typeface="Courier New" charset="0"/>
                <a:ea typeface="Courier New" charset="0"/>
                <a:cs typeface="Courier New" charset="0"/>
              </a:rPr>
              <a:t>  2. | 1.724     8   2.207976   .0265199 |</a:t>
            </a:r>
          </a:p>
          <a:p>
            <a:pPr marL="0" indent="0">
              <a:spcBef>
                <a:spcPct val="0"/>
              </a:spcBef>
              <a:buFont typeface="Arial" charset="0"/>
              <a:buNone/>
            </a:pPr>
            <a:r>
              <a:rPr lang="en-US" altLang="en-US" sz="1600">
                <a:latin typeface="Courier New" charset="0"/>
                <a:ea typeface="Courier New" charset="0"/>
                <a:cs typeface="Courier New" charset="0"/>
              </a:rPr>
              <a:t>  3. |  1.72     7   1.985935   .0312756 |</a:t>
            </a:r>
          </a:p>
          <a:p>
            <a:pPr marL="0" indent="0">
              <a:spcBef>
                <a:spcPct val="0"/>
              </a:spcBef>
              <a:buFont typeface="Arial" charset="0"/>
              <a:buNone/>
            </a:pPr>
            <a:r>
              <a:rPr lang="en-US" altLang="en-US" sz="1600">
                <a:latin typeface="Courier New" charset="0"/>
                <a:ea typeface="Courier New" charset="0"/>
                <a:cs typeface="Courier New" charset="0"/>
              </a:rPr>
              <a:t>  4. | 1.558     9   2.430017   .0232702 |</a:t>
            </a:r>
          </a:p>
          <a:p>
            <a:pPr marL="0" indent="0">
              <a:spcBef>
                <a:spcPct val="0"/>
              </a:spcBef>
              <a:buFont typeface="Arial" charset="0"/>
              <a:buNone/>
            </a:pPr>
            <a:r>
              <a:rPr lang="en-US" altLang="en-US" sz="1600">
                <a:latin typeface="Courier New" charset="0"/>
                <a:ea typeface="Courier New" charset="0"/>
                <a:cs typeface="Courier New" charset="0"/>
              </a:rPr>
              <a:t>  5. | 1.895     9   2.430017   .0232702 |</a:t>
            </a:r>
          </a:p>
          <a:p>
            <a:pPr marL="0" indent="0">
              <a:spcBef>
                <a:spcPct val="0"/>
              </a:spcBef>
              <a:buFont typeface="Arial" charset="0"/>
              <a:buNone/>
            </a:pPr>
            <a:r>
              <a:rPr lang="en-US" altLang="en-US" sz="1600">
                <a:latin typeface="Courier New" charset="0"/>
                <a:ea typeface="Courier New" charset="0"/>
                <a:cs typeface="Courier New" charset="0"/>
              </a:rPr>
              <a:t>     |-----------------------------------|</a:t>
            </a:r>
          </a:p>
          <a:p>
            <a:pPr marL="0" indent="0">
              <a:spcBef>
                <a:spcPct val="0"/>
              </a:spcBef>
              <a:buFont typeface="Arial" charset="0"/>
              <a:buNone/>
            </a:pPr>
            <a:r>
              <a:rPr lang="en-US" altLang="en-US" sz="1600">
                <a:latin typeface="Courier New" charset="0"/>
                <a:ea typeface="Courier New" charset="0"/>
                <a:cs typeface="Courier New" charset="0"/>
              </a:rPr>
              <a:t>  6. | 2.336     8   2.207976   .0265199 |</a:t>
            </a:r>
          </a:p>
          <a:p>
            <a:pPr marL="0" indent="0">
              <a:spcBef>
                <a:spcPct val="0"/>
              </a:spcBef>
              <a:buFont typeface="Arial" charset="0"/>
              <a:buNone/>
            </a:pPr>
            <a:r>
              <a:rPr lang="en-US" altLang="en-US" sz="1600">
                <a:latin typeface="Courier New" charset="0"/>
                <a:ea typeface="Courier New" charset="0"/>
                <a:cs typeface="Courier New" charset="0"/>
              </a:rPr>
              <a:t>  7. | 1.919     6   1.763894   .0369605 |</a:t>
            </a:r>
          </a:p>
          <a:p>
            <a:pPr marL="0" indent="0">
              <a:spcBef>
                <a:spcPct val="0"/>
              </a:spcBef>
              <a:buFont typeface="Arial" charset="0"/>
              <a:buNone/>
            </a:pPr>
            <a:r>
              <a:rPr lang="en-US" altLang="en-US" sz="1600">
                <a:latin typeface="Courier New" charset="0"/>
                <a:ea typeface="Courier New" charset="0"/>
                <a:cs typeface="Courier New" charset="0"/>
              </a:rPr>
              <a:t>  8. | 1.415     6   1.763894   .0369605 |</a:t>
            </a:r>
          </a:p>
          <a:p>
            <a:pPr marL="0" indent="0">
              <a:spcBef>
                <a:spcPct val="0"/>
              </a:spcBef>
              <a:buFont typeface="Arial" charset="0"/>
              <a:buNone/>
            </a:pPr>
            <a:r>
              <a:rPr lang="en-US" altLang="en-US" sz="1600">
                <a:latin typeface="Courier New" charset="0"/>
                <a:ea typeface="Courier New" charset="0"/>
                <a:cs typeface="Courier New" charset="0"/>
              </a:rPr>
              <a:t>  9. | 1.987     8   2.207976   .0265199 |</a:t>
            </a:r>
          </a:p>
          <a:p>
            <a:pPr marL="0" indent="0">
              <a:spcBef>
                <a:spcPct val="0"/>
              </a:spcBef>
              <a:buFont typeface="Arial" charset="0"/>
              <a:buNone/>
            </a:pPr>
            <a:r>
              <a:rPr lang="en-US" altLang="en-US" sz="1600">
                <a:latin typeface="Courier New" charset="0"/>
                <a:ea typeface="Courier New" charset="0"/>
                <a:cs typeface="Courier New" charset="0"/>
              </a:rPr>
              <a:t> 10. | 1.942     9   2.430017   .0232702 |</a:t>
            </a:r>
          </a:p>
          <a:p>
            <a:pPr marL="0" indent="0">
              <a:spcBef>
                <a:spcPct val="0"/>
              </a:spcBef>
              <a:buFont typeface="Arial" charset="0"/>
              <a:buNone/>
            </a:pPr>
            <a:r>
              <a:rPr lang="en-US" altLang="en-US" sz="1600">
                <a:latin typeface="Courier New" charset="0"/>
                <a:ea typeface="Courier New" charset="0"/>
                <a:cs typeface="Courier New" charset="0"/>
              </a:rPr>
              <a:t>     |-----------------------------------|</a:t>
            </a:r>
          </a:p>
          <a:p>
            <a:pPr marL="0" indent="0">
              <a:spcBef>
                <a:spcPct val="0"/>
              </a:spcBef>
              <a:buFont typeface="Arial" charset="0"/>
              <a:buNone/>
            </a:pPr>
            <a:r>
              <a:rPr lang="en-US" altLang="en-US" sz="1600">
                <a:latin typeface="Courier New" charset="0"/>
                <a:ea typeface="Courier New" charset="0"/>
                <a:cs typeface="Courier New" charset="0"/>
              </a:rPr>
              <a:t> 11. | 1.602     6   1.763894   .0369605 |</a:t>
            </a:r>
          </a:p>
          <a:p>
            <a:pPr marL="0" indent="0">
              <a:spcBef>
                <a:spcPct val="0"/>
              </a:spcBef>
              <a:buFont typeface="Arial" charset="0"/>
              <a:buNone/>
            </a:pPr>
            <a:r>
              <a:rPr lang="en-US" altLang="en-US" sz="1600">
                <a:latin typeface="Courier New" charset="0"/>
                <a:ea typeface="Courier New" charset="0"/>
                <a:cs typeface="Courier New" charset="0"/>
              </a:rPr>
              <a:t> 12. | 1.735     8   2.207976   .0265199 |</a:t>
            </a:r>
          </a:p>
          <a:p>
            <a:pPr marL="0" indent="0">
              <a:spcBef>
                <a:spcPct val="0"/>
              </a:spcBef>
              <a:buFont typeface="Arial" charset="0"/>
              <a:buNone/>
            </a:pPr>
            <a:r>
              <a:rPr lang="en-US" altLang="en-US" sz="1600">
                <a:latin typeface="Courier New" charset="0"/>
                <a:ea typeface="Courier New" charset="0"/>
                <a:cs typeface="Courier New" charset="0"/>
              </a:rPr>
              <a:t> 13. | 2.193     8   2.207976   .0265199 |</a:t>
            </a:r>
          </a:p>
          <a:p>
            <a:pPr marL="0" indent="0">
              <a:spcBef>
                <a:spcPct val="0"/>
              </a:spcBef>
              <a:buFont typeface="Arial" charset="0"/>
              <a:buNone/>
            </a:pPr>
            <a:r>
              <a:rPr lang="en-US" altLang="en-US" sz="1600">
                <a:latin typeface="Courier New" charset="0"/>
                <a:ea typeface="Courier New" charset="0"/>
                <a:cs typeface="Courier New" charset="0"/>
              </a:rPr>
              <a:t> 14. | 2.118     8   2.207976   .0265199 |</a:t>
            </a:r>
          </a:p>
          <a:p>
            <a:pPr marL="0" indent="0">
              <a:spcBef>
                <a:spcPct val="0"/>
              </a:spcBef>
              <a:buFont typeface="Arial" charset="0"/>
              <a:buNone/>
            </a:pPr>
            <a:r>
              <a:rPr lang="en-US" altLang="en-US" sz="1600">
                <a:latin typeface="Courier New" charset="0"/>
                <a:ea typeface="Courier New" charset="0"/>
                <a:cs typeface="Courier New" charset="0"/>
              </a:rPr>
              <a:t> 15. | 2.258     8   2.207976   .0265199 |</a:t>
            </a:r>
          </a:p>
          <a:p>
            <a:pPr marL="0" indent="0">
              <a:spcBef>
                <a:spcPct val="0"/>
              </a:spcBef>
              <a:buFont typeface="Arial" charset="0"/>
              <a:buNone/>
            </a:pPr>
            <a:endParaRPr lang="en-US" altLang="en-US" sz="1600">
              <a:latin typeface="Courier New" charset="0"/>
              <a:ea typeface="Courier New" charset="0"/>
              <a:cs typeface="Courier New" charset="0"/>
            </a:endParaRPr>
          </a:p>
          <a:p>
            <a:pPr marL="0" indent="0">
              <a:spcBef>
                <a:spcPct val="0"/>
              </a:spcBef>
              <a:buFont typeface="Arial" charset="0"/>
              <a:buNone/>
            </a:pPr>
            <a:r>
              <a:rPr lang="en-US" altLang="en-US" sz="1600">
                <a:latin typeface="Courier New" charset="0"/>
                <a:ea typeface="Courier New" charset="0"/>
                <a:cs typeface="Courier New" charset="0"/>
              </a:rPr>
              <a:t>336. | 3.147    13   3.318181   .0320131 |</a:t>
            </a:r>
          </a:p>
          <a:p>
            <a:pPr marL="0" indent="0">
              <a:spcBef>
                <a:spcPct val="0"/>
              </a:spcBef>
              <a:buFont typeface="Arial" charset="0"/>
              <a:buNone/>
            </a:pPr>
            <a:r>
              <a:rPr lang="en-US" altLang="en-US" sz="1600">
                <a:latin typeface="Courier New" charset="0"/>
                <a:ea typeface="Courier New" charset="0"/>
                <a:cs typeface="Courier New" charset="0"/>
              </a:rPr>
              <a:t>337. |  2.52    10   2.652058   .0221981 |</a:t>
            </a:r>
          </a:p>
          <a:p>
            <a:pPr marL="0" indent="0">
              <a:spcBef>
                <a:spcPct val="0"/>
              </a:spcBef>
              <a:buFont typeface="Arial" charset="0"/>
              <a:buNone/>
            </a:pPr>
            <a:r>
              <a:rPr lang="en-US" altLang="en-US" sz="1600">
                <a:latin typeface="Courier New" charset="0"/>
                <a:ea typeface="Courier New" charset="0"/>
                <a:cs typeface="Courier New" charset="0"/>
              </a:rPr>
              <a:t>338. | 2.292    10   2.652058   .0221981 |</a:t>
            </a:r>
          </a:p>
          <a:p>
            <a:pPr marL="0" indent="0">
              <a:spcBef>
                <a:spcPct val="0"/>
              </a:spcBef>
              <a:buFont typeface="Arial" charset="0"/>
              <a:buNone/>
            </a:pPr>
            <a:endParaRPr lang="en-US" altLang="en-US" sz="1600">
              <a:latin typeface="Courier New" charset="0"/>
              <a:ea typeface="Courier New" charset="0"/>
              <a:cs typeface="Courier New" charset="0"/>
            </a:endParaRPr>
          </a:p>
          <a:p>
            <a:pPr marL="0" indent="0">
              <a:spcBef>
                <a:spcPct val="0"/>
              </a:spcBef>
              <a:buFont typeface="Arial" charset="0"/>
              <a:buNone/>
            </a:pPr>
            <a:endParaRPr lang="en-US" altLang="en-US" sz="1600">
              <a:latin typeface="Courier New" charset="0"/>
              <a:ea typeface="Courier New" charset="0"/>
              <a:cs typeface="Courier New" charset="0"/>
            </a:endParaRPr>
          </a:p>
        </p:txBody>
      </p:sp>
      <p:sp>
        <p:nvSpPr>
          <p:cNvPr id="2969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FF0F967F-932E-494C-A85B-4B100EA750B4}" type="slidenum">
              <a:rPr lang="en-US" altLang="en-US" sz="1200">
                <a:solidFill>
                  <a:srgbClr val="898989"/>
                </a:solidFill>
                <a:latin typeface="Arial" charset="0"/>
              </a:rPr>
              <a:pPr>
                <a:spcBef>
                  <a:spcPct val="0"/>
                </a:spcBef>
                <a:buFontTx/>
                <a:buNone/>
              </a:pPr>
              <a:t>6</a:t>
            </a:fld>
            <a:endParaRPr lang="en-US" altLang="en-US" sz="1200">
              <a:solidFill>
                <a:srgbClr val="898989"/>
              </a:solidFill>
              <a:latin typeface="Arial" charset="0"/>
            </a:endParaRPr>
          </a:p>
        </p:txBody>
      </p:sp>
    </p:spTree>
    <p:extLst>
      <p:ext uri="{BB962C8B-B14F-4D97-AF65-F5344CB8AC3E}">
        <p14:creationId xmlns:p14="http://schemas.microsoft.com/office/powerpoint/2010/main" val="12204772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6213"/>
            <a:ext cx="8229600" cy="1143000"/>
          </a:xfrm>
        </p:spPr>
        <p:txBody>
          <a:bodyPr/>
          <a:lstStyle/>
          <a:p>
            <a:r>
              <a:rPr lang="en-US" altLang="en-US" sz="4000" dirty="0"/>
              <a:t>Continuous explanatory variable</a:t>
            </a:r>
          </a:p>
        </p:txBody>
      </p:sp>
      <p:sp>
        <p:nvSpPr>
          <p:cNvPr id="27651" name="Content Placeholder 2"/>
          <p:cNvSpPr>
            <a:spLocks noGrp="1"/>
          </p:cNvSpPr>
          <p:nvPr>
            <p:ph idx="1"/>
          </p:nvPr>
        </p:nvSpPr>
        <p:spPr>
          <a:xfrm>
            <a:off x="533400" y="1143000"/>
            <a:ext cx="8229600" cy="4525963"/>
          </a:xfrm>
        </p:spPr>
        <p:txBody>
          <a:bodyPr/>
          <a:lstStyle/>
          <a:p>
            <a:pPr marL="0" indent="0">
              <a:spcBef>
                <a:spcPct val="0"/>
              </a:spcBef>
              <a:buFont typeface="Arial" charset="0"/>
              <a:buNone/>
              <a:defRPr/>
            </a:pPr>
            <a:r>
              <a:rPr lang="en-US" sz="1300" b="1" dirty="0">
                <a:latin typeface="Courier New" pitchFamily="49" charset="0"/>
                <a:cs typeface="Courier New" pitchFamily="49" charset="0"/>
              </a:rPr>
              <a:t>. </a:t>
            </a:r>
          </a:p>
          <a:p>
            <a:pPr marL="0" indent="0">
              <a:spcBef>
                <a:spcPct val="0"/>
              </a:spcBef>
              <a:buNone/>
              <a:defRPr/>
            </a:pPr>
            <a:r>
              <a:rPr lang="en-US" sz="1300" b="1" dirty="0">
                <a:latin typeface="Courier New" pitchFamily="49" charset="0"/>
                <a:cs typeface="Courier New" pitchFamily="49" charset="0"/>
              </a:rPr>
              <a:t>. . logistic peth_audit_50 </a:t>
            </a:r>
            <a:r>
              <a:rPr lang="en-US" sz="1300" b="1" dirty="0" err="1">
                <a:latin typeface="Courier New" pitchFamily="49" charset="0"/>
                <a:cs typeface="Courier New" pitchFamily="49" charset="0"/>
              </a:rPr>
              <a:t>age_b</a:t>
            </a:r>
            <a:endParaRPr lang="en-US" sz="1300" b="1" dirty="0">
              <a:latin typeface="Courier New" pitchFamily="49" charset="0"/>
              <a:cs typeface="Courier New" pitchFamily="49" charset="0"/>
            </a:endParaRPr>
          </a:p>
          <a:p>
            <a:pPr marL="0" indent="0">
              <a:spcBef>
                <a:spcPct val="0"/>
              </a:spcBef>
              <a:buNone/>
              <a:defRPr/>
            </a:pPr>
            <a:endParaRPr lang="en-US" sz="1300" b="1" dirty="0">
              <a:latin typeface="Courier New" pitchFamily="49" charset="0"/>
              <a:cs typeface="Courier New" pitchFamily="49" charset="0"/>
            </a:endParaRPr>
          </a:p>
          <a:p>
            <a:pPr marL="0" indent="0">
              <a:spcBef>
                <a:spcPct val="0"/>
              </a:spcBef>
              <a:buNone/>
              <a:defRPr/>
            </a:pPr>
            <a:r>
              <a:rPr lang="en-US" sz="1300" b="1" dirty="0">
                <a:latin typeface="Courier New" pitchFamily="49" charset="0"/>
                <a:cs typeface="Courier New" pitchFamily="49" charset="0"/>
              </a:rPr>
              <a:t>Logistic regression                               Number of </a:t>
            </a:r>
            <a:r>
              <a:rPr lang="en-US" sz="1300" b="1" dirty="0" err="1">
                <a:latin typeface="Courier New" pitchFamily="49" charset="0"/>
                <a:cs typeface="Courier New" pitchFamily="49" charset="0"/>
              </a:rPr>
              <a:t>obs</a:t>
            </a:r>
            <a:r>
              <a:rPr lang="en-US" sz="1300" b="1" dirty="0">
                <a:latin typeface="Courier New" pitchFamily="49" charset="0"/>
                <a:cs typeface="Courier New" pitchFamily="49" charset="0"/>
              </a:rPr>
              <a:t>   =        324</a:t>
            </a:r>
          </a:p>
          <a:p>
            <a:pPr marL="0" indent="0">
              <a:spcBef>
                <a:spcPct val="0"/>
              </a:spcBef>
              <a:buNone/>
              <a:defRPr/>
            </a:pPr>
            <a:r>
              <a:rPr lang="en-US" sz="1300" b="1" dirty="0">
                <a:latin typeface="Courier New" pitchFamily="49" charset="0"/>
                <a:cs typeface="Courier New" pitchFamily="49" charset="0"/>
              </a:rPr>
              <a:t>                                                  LR chi2(1)      =       5.32</a:t>
            </a:r>
          </a:p>
          <a:p>
            <a:pPr marL="0" indent="0">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Prob</a:t>
            </a:r>
            <a:r>
              <a:rPr lang="en-US" sz="1300" b="1" dirty="0">
                <a:latin typeface="Courier New" pitchFamily="49" charset="0"/>
                <a:cs typeface="Courier New" pitchFamily="49" charset="0"/>
              </a:rPr>
              <a:t> &gt; chi2     =     0.0210</a:t>
            </a:r>
          </a:p>
          <a:p>
            <a:pPr marL="0" indent="0">
              <a:spcBef>
                <a:spcPct val="0"/>
              </a:spcBef>
              <a:buNone/>
              <a:defRPr/>
            </a:pPr>
            <a:r>
              <a:rPr lang="en-US" sz="1300" b="1" dirty="0">
                <a:latin typeface="Courier New" pitchFamily="49" charset="0"/>
                <a:cs typeface="Courier New" pitchFamily="49" charset="0"/>
              </a:rPr>
              <a:t>Log likelihood = -221.81862                       Pseudo R2       =     0.0119</a:t>
            </a:r>
          </a:p>
          <a:p>
            <a:pPr marL="0" indent="0">
              <a:spcBef>
                <a:spcPct val="0"/>
              </a:spcBef>
              <a:buNone/>
              <a:defRPr/>
            </a:pPr>
            <a:endParaRPr lang="en-US" sz="1300" b="1" dirty="0">
              <a:latin typeface="Courier New" pitchFamily="49" charset="0"/>
              <a:cs typeface="Courier New" pitchFamily="49" charset="0"/>
            </a:endParaRPr>
          </a:p>
          <a:p>
            <a:pPr marL="0" indent="0">
              <a:spcBef>
                <a:spcPct val="0"/>
              </a:spcBef>
              <a:buNone/>
              <a:defRPr/>
            </a:pPr>
            <a:r>
              <a:rPr lang="en-US" sz="1300" b="1" dirty="0">
                <a:latin typeface="Courier New" pitchFamily="49" charset="0"/>
                <a:cs typeface="Courier New" pitchFamily="49" charset="0"/>
              </a:rPr>
              <a:t>-------------------------------------------------------------------------------</a:t>
            </a:r>
          </a:p>
          <a:p>
            <a:pPr marL="0" indent="0">
              <a:spcBef>
                <a:spcPct val="0"/>
              </a:spcBef>
              <a:buNone/>
              <a:defRPr/>
            </a:pPr>
            <a:r>
              <a:rPr lang="en-US" sz="1300" b="1" dirty="0">
                <a:latin typeface="Courier New" pitchFamily="49" charset="0"/>
                <a:cs typeface="Courier New" pitchFamily="49" charset="0"/>
              </a:rPr>
              <a:t>peth_audit_50 | Odds Ratio   Std. Err.      z    P&gt;|z|     [95% Conf. Interval]</a:t>
            </a:r>
          </a:p>
          <a:p>
            <a:pPr marL="0" indent="0">
              <a:spcBef>
                <a:spcPct val="0"/>
              </a:spcBef>
              <a:buNone/>
              <a:defRPr/>
            </a:pPr>
            <a:r>
              <a:rPr lang="en-US" sz="1300" b="1" dirty="0">
                <a:latin typeface="Courier New" pitchFamily="49" charset="0"/>
                <a:cs typeface="Courier New" pitchFamily="49" charset="0"/>
              </a:rPr>
              <a:t>--------------+----------------------------------------------------------------</a:t>
            </a:r>
          </a:p>
          <a:p>
            <a:pPr marL="0" indent="0">
              <a:spcBef>
                <a:spcPct val="0"/>
              </a:spcBef>
              <a:buNone/>
              <a:defRPr/>
            </a:pPr>
            <a:r>
              <a:rPr lang="en-US" sz="1300" b="1" dirty="0">
                <a:latin typeface="Courier New" pitchFamily="49" charset="0"/>
                <a:cs typeface="Courier New" pitchFamily="49" charset="0"/>
              </a:rPr>
              <a:t>        </a:t>
            </a:r>
            <a:r>
              <a:rPr lang="en-US" sz="1300" b="1" dirty="0" err="1">
                <a:latin typeface="Courier New" pitchFamily="49" charset="0"/>
                <a:cs typeface="Courier New" pitchFamily="49" charset="0"/>
              </a:rPr>
              <a:t>age_b</a:t>
            </a:r>
            <a:r>
              <a:rPr lang="en-US" sz="1300" b="1" dirty="0">
                <a:latin typeface="Courier New" pitchFamily="49" charset="0"/>
                <a:cs typeface="Courier New" pitchFamily="49" charset="0"/>
              </a:rPr>
              <a:t> |   1.029989   .0133876     2.27   0.023     1.004081    1.056565</a:t>
            </a:r>
          </a:p>
          <a:p>
            <a:pPr marL="0" indent="0">
              <a:spcBef>
                <a:spcPct val="0"/>
              </a:spcBef>
              <a:buNone/>
              <a:defRPr/>
            </a:pPr>
            <a:r>
              <a:rPr lang="en-US" sz="1300" b="1" dirty="0">
                <a:latin typeface="Courier New" pitchFamily="49" charset="0"/>
                <a:cs typeface="Courier New" pitchFamily="49" charset="0"/>
              </a:rPr>
              <a:t>        _cons |   .3782632   .1590054    -2.31   0.021     .1659534    .8621885</a:t>
            </a:r>
          </a:p>
          <a:p>
            <a:pPr marL="0" indent="0">
              <a:spcBef>
                <a:spcPct val="0"/>
              </a:spcBef>
              <a:buNone/>
              <a:defRPr/>
            </a:pPr>
            <a:r>
              <a:rPr lang="en-US" sz="1300" b="1" dirty="0">
                <a:latin typeface="Courier New" pitchFamily="49" charset="0"/>
                <a:cs typeface="Courier New" pitchFamily="49" charset="0"/>
              </a:rPr>
              <a:t>-------------------------------------------------------------------------------</a:t>
            </a:r>
          </a:p>
          <a:p>
            <a:pPr marL="0" indent="0">
              <a:spcBef>
                <a:spcPct val="0"/>
              </a:spcBef>
              <a:buFont typeface="Arial" charset="0"/>
              <a:buNone/>
              <a:defRPr/>
            </a:pPr>
            <a:endParaRPr lang="en-US" sz="1300" b="1" dirty="0">
              <a:latin typeface="Courier New" pitchFamily="49" charset="0"/>
              <a:cs typeface="Courier New" pitchFamily="49" charset="0"/>
            </a:endParaRPr>
          </a:p>
          <a:p>
            <a:pPr marL="0" indent="0">
              <a:spcBef>
                <a:spcPct val="0"/>
              </a:spcBef>
              <a:buFont typeface="Arial" charset="0"/>
              <a:buNone/>
              <a:defRPr/>
            </a:pPr>
            <a:endParaRPr lang="en-US" sz="1300" b="1" dirty="0">
              <a:latin typeface="Courier New" pitchFamily="49" charset="0"/>
              <a:cs typeface="Courier New" pitchFamily="49" charset="0"/>
            </a:endParaRPr>
          </a:p>
          <a:p>
            <a:pPr marL="0" indent="0">
              <a:spcBef>
                <a:spcPct val="0"/>
              </a:spcBef>
              <a:buFont typeface="Arial" charset="0"/>
              <a:buNone/>
              <a:defRPr/>
            </a:pPr>
            <a:endParaRPr lang="en-US" sz="1300" b="1" dirty="0">
              <a:latin typeface="Courier New" pitchFamily="49" charset="0"/>
              <a:cs typeface="Courier New" pitchFamily="49" charset="0"/>
            </a:endParaRPr>
          </a:p>
          <a:p>
            <a:pPr>
              <a:spcBef>
                <a:spcPct val="0"/>
              </a:spcBef>
              <a:defRPr/>
            </a:pPr>
            <a:r>
              <a:rPr lang="en-US" sz="2300" dirty="0">
                <a:latin typeface="Arial" charset="0"/>
                <a:cs typeface="Arial" charset="0"/>
              </a:rPr>
              <a:t>Interpretation of the coefficients:  T</a:t>
            </a:r>
            <a:r>
              <a:rPr lang="en-US" sz="2300" dirty="0">
                <a:latin typeface="Arial" charset="0"/>
                <a:cs typeface="Arial" charset="0"/>
                <a:sym typeface="Symbol" pitchFamily="18" charset="2"/>
              </a:rPr>
              <a:t>he odds ratio is for a one unit change in the predictor  </a:t>
            </a:r>
          </a:p>
          <a:p>
            <a:pPr>
              <a:spcBef>
                <a:spcPct val="0"/>
              </a:spcBef>
              <a:defRPr/>
            </a:pPr>
            <a:r>
              <a:rPr lang="en-US" sz="2300" dirty="0">
                <a:latin typeface="Arial" charset="0"/>
                <a:cs typeface="Arial" charset="0"/>
                <a:sym typeface="Symbol" pitchFamily="18" charset="2"/>
              </a:rPr>
              <a:t>For this example 1.03 is the odds ratio for a one-year difference in age</a:t>
            </a:r>
          </a:p>
          <a:p>
            <a:pPr>
              <a:spcBef>
                <a:spcPct val="0"/>
              </a:spcBef>
              <a:defRPr/>
            </a:pPr>
            <a:endParaRPr lang="en-US" sz="2400" dirty="0">
              <a:latin typeface="Arial" charset="0"/>
              <a:cs typeface="Arial" charset="0"/>
            </a:endParaRPr>
          </a:p>
          <a:p>
            <a:pPr>
              <a:spcBef>
                <a:spcPct val="0"/>
              </a:spcBef>
              <a:defRPr/>
            </a:pPr>
            <a:endParaRPr lang="en-US" sz="28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B5BF2042-3AF0-4082-9185-9095645C627B}" type="slidenum">
              <a:rPr lang="en-US" smtClean="0"/>
              <a:pPr>
                <a:defRPr/>
              </a:pPr>
              <a:t>60</a:t>
            </a:fld>
            <a:endParaRPr lang="en-US"/>
          </a:p>
        </p:txBody>
      </p:sp>
    </p:spTree>
    <p:extLst>
      <p:ext uri="{BB962C8B-B14F-4D97-AF65-F5344CB8AC3E}">
        <p14:creationId xmlns:p14="http://schemas.microsoft.com/office/powerpoint/2010/main" val="15333556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52400"/>
            <a:ext cx="8229600" cy="1143000"/>
          </a:xfrm>
        </p:spPr>
        <p:txBody>
          <a:bodyPr/>
          <a:lstStyle/>
          <a:p>
            <a:r>
              <a:rPr lang="en-US" altLang="en-US"/>
              <a:t>Continuous explanatory variable</a:t>
            </a:r>
          </a:p>
        </p:txBody>
      </p:sp>
      <p:sp>
        <p:nvSpPr>
          <p:cNvPr id="25603" name="Content Placeholder 2"/>
          <p:cNvSpPr>
            <a:spLocks noGrp="1"/>
          </p:cNvSpPr>
          <p:nvPr>
            <p:ph idx="1"/>
          </p:nvPr>
        </p:nvSpPr>
        <p:spPr>
          <a:xfrm>
            <a:off x="457200" y="1066800"/>
            <a:ext cx="8229600" cy="4525963"/>
          </a:xfrm>
        </p:spPr>
        <p:txBody>
          <a:bodyPr/>
          <a:lstStyle/>
          <a:p>
            <a:pPr marL="0" indent="0">
              <a:spcBef>
                <a:spcPct val="0"/>
              </a:spcBef>
              <a:buFont typeface="Arial" charset="0"/>
              <a:buNone/>
              <a:defRPr/>
            </a:pPr>
            <a:endParaRPr lang="en-US" sz="2300" dirty="0">
              <a:latin typeface="Arial" charset="0"/>
              <a:cs typeface="Arial" charset="0"/>
              <a:sym typeface="Symbol" pitchFamily="18" charset="2"/>
            </a:endParaRPr>
          </a:p>
          <a:p>
            <a:pPr>
              <a:spcBef>
                <a:spcPct val="0"/>
              </a:spcBef>
              <a:defRPr/>
            </a:pPr>
            <a:r>
              <a:rPr lang="en-US" sz="2300" dirty="0">
                <a:latin typeface="Arial" charset="0"/>
                <a:cs typeface="Arial" charset="0"/>
                <a:sym typeface="Symbol" pitchFamily="18" charset="2"/>
              </a:rPr>
              <a:t>When the explanatory variable is a continuous variable, there is no equivalent tabular method without dividing the variable into groups (e.g. age groups)</a:t>
            </a:r>
          </a:p>
          <a:p>
            <a:pPr>
              <a:spcBef>
                <a:spcPct val="0"/>
              </a:spcBef>
              <a:defRPr/>
            </a:pPr>
            <a:endParaRPr lang="en-US" sz="2300" dirty="0">
              <a:latin typeface="Arial" charset="0"/>
              <a:cs typeface="Arial" charset="0"/>
              <a:sym typeface="Symbol" pitchFamily="18" charset="2"/>
            </a:endParaRPr>
          </a:p>
          <a:p>
            <a:pPr>
              <a:spcBef>
                <a:spcPct val="0"/>
              </a:spcBef>
              <a:defRPr/>
            </a:pPr>
            <a:r>
              <a:rPr lang="en-US" sz="2300" dirty="0">
                <a:latin typeface="Arial" charset="0"/>
                <a:cs typeface="Arial" charset="0"/>
                <a:sym typeface="Symbol" pitchFamily="18" charset="2"/>
              </a:rPr>
              <a:t>You need to use logistic regression when you want to model the relationship between a dichotomous outcome and a continuous explanatory variable</a:t>
            </a:r>
            <a:endParaRPr lang="en-US" sz="2300" dirty="0">
              <a:latin typeface="Arial" charset="0"/>
              <a:cs typeface="Arial" charset="0"/>
            </a:endParaRPr>
          </a:p>
          <a:p>
            <a:pPr>
              <a:spcBef>
                <a:spcPct val="0"/>
              </a:spcBef>
              <a:defRPr/>
            </a:pPr>
            <a:endParaRPr lang="en-US" sz="2400" dirty="0">
              <a:latin typeface="Arial" charset="0"/>
              <a:cs typeface="Arial" charset="0"/>
            </a:endParaRPr>
          </a:p>
          <a:p>
            <a:pPr>
              <a:spcBef>
                <a:spcPct val="0"/>
              </a:spcBef>
              <a:defRPr/>
            </a:pPr>
            <a:endParaRPr lang="en-US" sz="28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10F31E92-FAFF-434A-850C-83ACC141E723}" type="slidenum">
              <a:rPr lang="en-US" smtClean="0"/>
              <a:pPr>
                <a:defRPr/>
              </a:pPr>
              <a:t>61</a:t>
            </a:fld>
            <a:endParaRPr lang="en-US"/>
          </a:p>
        </p:txBody>
      </p:sp>
    </p:spTree>
    <p:extLst>
      <p:ext uri="{BB962C8B-B14F-4D97-AF65-F5344CB8AC3E}">
        <p14:creationId xmlns:p14="http://schemas.microsoft.com/office/powerpoint/2010/main" val="2943017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76200"/>
            <a:ext cx="8229600" cy="1143000"/>
          </a:xfrm>
        </p:spPr>
        <p:txBody>
          <a:bodyPr/>
          <a:lstStyle/>
          <a:p>
            <a:r>
              <a:rPr lang="en-US" altLang="en-US" sz="4000" dirty="0"/>
              <a:t>Continuous explanatory variable</a:t>
            </a:r>
          </a:p>
        </p:txBody>
      </p:sp>
      <p:sp>
        <p:nvSpPr>
          <p:cNvPr id="30723" name="Content Placeholder 2"/>
          <p:cNvSpPr>
            <a:spLocks noGrp="1"/>
          </p:cNvSpPr>
          <p:nvPr>
            <p:ph idx="1"/>
          </p:nvPr>
        </p:nvSpPr>
        <p:spPr>
          <a:xfrm>
            <a:off x="457200" y="1255661"/>
            <a:ext cx="8229600" cy="4525963"/>
          </a:xfrm>
        </p:spPr>
        <p:txBody>
          <a:bodyPr/>
          <a:lstStyle/>
          <a:p>
            <a:r>
              <a:rPr lang="en-US" altLang="en-US" sz="2400" dirty="0">
                <a:latin typeface="Arial" charset="0"/>
                <a:cs typeface="Arial" charset="0"/>
              </a:rPr>
              <a:t>To find the OR for a 10-year change in age</a:t>
            </a:r>
          </a:p>
          <a:p>
            <a:pPr>
              <a:buFont typeface="Arial" charset="0"/>
              <a:buNone/>
            </a:pPr>
            <a:r>
              <a:rPr lang="en-US" altLang="en-US" sz="1300" dirty="0">
                <a:latin typeface="Courier New" pitchFamily="49" charset="0"/>
                <a:cs typeface="Courier New" pitchFamily="49" charset="0"/>
              </a:rPr>
              <a:t>. </a:t>
            </a:r>
          </a:p>
          <a:p>
            <a:pPr>
              <a:buNone/>
            </a:pPr>
            <a:r>
              <a:rPr lang="en-US" altLang="en-US" sz="1300" dirty="0">
                <a:latin typeface="Courier New" pitchFamily="49" charset="0"/>
                <a:cs typeface="Courier New" pitchFamily="49" charset="0"/>
              </a:rPr>
              <a:t>. logistic peth_audit_50 </a:t>
            </a:r>
            <a:r>
              <a:rPr lang="en-US" altLang="en-US" sz="1300" dirty="0" err="1">
                <a:latin typeface="Courier New" pitchFamily="49" charset="0"/>
                <a:cs typeface="Courier New" pitchFamily="49" charset="0"/>
              </a:rPr>
              <a:t>age_b</a:t>
            </a:r>
            <a:r>
              <a:rPr lang="en-US" altLang="en-US" sz="1300" dirty="0">
                <a:latin typeface="Courier New" pitchFamily="49" charset="0"/>
                <a:cs typeface="Courier New" pitchFamily="49" charset="0"/>
              </a:rPr>
              <a:t>, </a:t>
            </a:r>
            <a:r>
              <a:rPr lang="en-US" altLang="en-US" sz="1300" dirty="0" err="1">
                <a:latin typeface="Courier New" pitchFamily="49" charset="0"/>
                <a:cs typeface="Courier New" pitchFamily="49" charset="0"/>
              </a:rPr>
              <a:t>coef</a:t>
            </a:r>
            <a:endParaRPr lang="en-US" altLang="en-US" sz="1300" dirty="0">
              <a:latin typeface="Courier New" pitchFamily="49" charset="0"/>
              <a:cs typeface="Courier New" pitchFamily="49" charset="0"/>
            </a:endParaRPr>
          </a:p>
          <a:p>
            <a:pPr>
              <a:buNone/>
            </a:pPr>
            <a:endParaRPr lang="en-US" altLang="en-US" sz="1300" dirty="0">
              <a:latin typeface="Courier New" pitchFamily="49" charset="0"/>
              <a:cs typeface="Courier New" pitchFamily="49" charset="0"/>
            </a:endParaRPr>
          </a:p>
          <a:p>
            <a:pPr>
              <a:buNone/>
            </a:pPr>
            <a:r>
              <a:rPr lang="en-US" altLang="en-US" sz="1300" dirty="0">
                <a:latin typeface="Courier New" pitchFamily="49" charset="0"/>
                <a:cs typeface="Courier New" pitchFamily="49" charset="0"/>
              </a:rPr>
              <a:t>Logistic regression                               Number of </a:t>
            </a:r>
            <a:r>
              <a:rPr lang="en-US" altLang="en-US" sz="1300" dirty="0" err="1">
                <a:latin typeface="Courier New" pitchFamily="49" charset="0"/>
                <a:cs typeface="Courier New" pitchFamily="49" charset="0"/>
              </a:rPr>
              <a:t>obs</a:t>
            </a:r>
            <a:r>
              <a:rPr lang="en-US" altLang="en-US" sz="1300" dirty="0">
                <a:latin typeface="Courier New" pitchFamily="49" charset="0"/>
                <a:cs typeface="Courier New" pitchFamily="49" charset="0"/>
              </a:rPr>
              <a:t>   =        324</a:t>
            </a:r>
          </a:p>
          <a:p>
            <a:pPr>
              <a:buNone/>
            </a:pPr>
            <a:r>
              <a:rPr lang="en-US" altLang="en-US" sz="1300" dirty="0">
                <a:latin typeface="Courier New" pitchFamily="49" charset="0"/>
                <a:cs typeface="Courier New" pitchFamily="49" charset="0"/>
              </a:rPr>
              <a:t>                                                  LR chi2(1)      =       5.32</a:t>
            </a:r>
          </a:p>
          <a:p>
            <a:pPr>
              <a:buNone/>
            </a:pPr>
            <a:r>
              <a:rPr lang="en-US" altLang="en-US" sz="1300" dirty="0">
                <a:latin typeface="Courier New" pitchFamily="49" charset="0"/>
                <a:cs typeface="Courier New" pitchFamily="49" charset="0"/>
              </a:rPr>
              <a:t>                                                  </a:t>
            </a:r>
            <a:r>
              <a:rPr lang="en-US" altLang="en-US" sz="1300" dirty="0" err="1">
                <a:latin typeface="Courier New" pitchFamily="49" charset="0"/>
                <a:cs typeface="Courier New" pitchFamily="49" charset="0"/>
              </a:rPr>
              <a:t>Prob</a:t>
            </a:r>
            <a:r>
              <a:rPr lang="en-US" altLang="en-US" sz="1300" dirty="0">
                <a:latin typeface="Courier New" pitchFamily="49" charset="0"/>
                <a:cs typeface="Courier New" pitchFamily="49" charset="0"/>
              </a:rPr>
              <a:t> &gt; chi2     =     0.0210</a:t>
            </a:r>
          </a:p>
          <a:p>
            <a:pPr>
              <a:buNone/>
            </a:pPr>
            <a:r>
              <a:rPr lang="en-US" altLang="en-US" sz="1300" dirty="0">
                <a:latin typeface="Courier New" pitchFamily="49" charset="0"/>
                <a:cs typeface="Courier New" pitchFamily="49" charset="0"/>
              </a:rPr>
              <a:t>Log likelihood = -221.81862                       Pseudo R2       =     0.0119</a:t>
            </a:r>
          </a:p>
          <a:p>
            <a:pPr>
              <a:buNone/>
            </a:pPr>
            <a:endParaRPr lang="en-US" altLang="en-US" sz="1300" dirty="0">
              <a:latin typeface="Courier New" pitchFamily="49" charset="0"/>
              <a:cs typeface="Courier New" pitchFamily="49" charset="0"/>
            </a:endParaRPr>
          </a:p>
          <a:p>
            <a:pPr>
              <a:buNone/>
            </a:pPr>
            <a:r>
              <a:rPr lang="en-US" altLang="en-US" sz="1300" dirty="0">
                <a:latin typeface="Courier New" pitchFamily="49" charset="0"/>
                <a:cs typeface="Courier New" pitchFamily="49" charset="0"/>
              </a:rPr>
              <a:t>-------------------------------------------------------------------------------</a:t>
            </a:r>
          </a:p>
          <a:p>
            <a:pPr>
              <a:buNone/>
            </a:pPr>
            <a:r>
              <a:rPr lang="en-US" altLang="en-US" sz="1300" dirty="0">
                <a:latin typeface="Courier New" pitchFamily="49" charset="0"/>
                <a:cs typeface="Courier New" pitchFamily="49" charset="0"/>
              </a:rPr>
              <a:t>peth_audit_50 |      </a:t>
            </a:r>
            <a:r>
              <a:rPr lang="en-US" altLang="en-US" sz="1300" dirty="0" err="1">
                <a:latin typeface="Courier New" pitchFamily="49" charset="0"/>
                <a:cs typeface="Courier New" pitchFamily="49" charset="0"/>
              </a:rPr>
              <a:t>Coef</a:t>
            </a:r>
            <a:r>
              <a:rPr lang="en-US" altLang="en-US" sz="1300" dirty="0">
                <a:latin typeface="Courier New" pitchFamily="49" charset="0"/>
                <a:cs typeface="Courier New" pitchFamily="49" charset="0"/>
              </a:rPr>
              <a:t>.   Std. Err.      z    P&gt;|z|     [95% Conf. Interval]</a:t>
            </a:r>
          </a:p>
          <a:p>
            <a:pPr>
              <a:buNone/>
            </a:pPr>
            <a:r>
              <a:rPr lang="en-US" altLang="en-US" sz="1300" dirty="0">
                <a:latin typeface="Courier New" pitchFamily="49" charset="0"/>
                <a:cs typeface="Courier New" pitchFamily="49" charset="0"/>
              </a:rPr>
              <a:t>--------------+----------------------------------------------------------------</a:t>
            </a:r>
          </a:p>
          <a:p>
            <a:pPr>
              <a:buNone/>
            </a:pPr>
            <a:r>
              <a:rPr lang="en-US" altLang="en-US" sz="1300" dirty="0">
                <a:latin typeface="Courier New" pitchFamily="49" charset="0"/>
                <a:cs typeface="Courier New" pitchFamily="49" charset="0"/>
              </a:rPr>
              <a:t>        </a:t>
            </a:r>
            <a:r>
              <a:rPr lang="en-US" altLang="en-US" sz="1300" dirty="0" err="1">
                <a:latin typeface="Courier New" pitchFamily="49" charset="0"/>
                <a:cs typeface="Courier New" pitchFamily="49" charset="0"/>
              </a:rPr>
              <a:t>age_b</a:t>
            </a:r>
            <a:r>
              <a:rPr lang="en-US" altLang="en-US" sz="1300" dirty="0">
                <a:latin typeface="Courier New" pitchFamily="49" charset="0"/>
                <a:cs typeface="Courier New" pitchFamily="49" charset="0"/>
              </a:rPr>
              <a:t> |   .0295481   .0129978     2.27   0.023     .0040729    .0550234</a:t>
            </a:r>
          </a:p>
          <a:p>
            <a:pPr>
              <a:buNone/>
            </a:pPr>
            <a:r>
              <a:rPr lang="en-US" altLang="en-US" sz="1300" dirty="0">
                <a:latin typeface="Courier New" pitchFamily="49" charset="0"/>
                <a:cs typeface="Courier New" pitchFamily="49" charset="0"/>
              </a:rPr>
              <a:t>        _cons |   -.972165   .4203565    -2.31   0.021    -1.796049   -.1482814</a:t>
            </a:r>
          </a:p>
          <a:p>
            <a:pPr>
              <a:buNone/>
            </a:pPr>
            <a:r>
              <a:rPr lang="en-US" altLang="en-US" sz="1300" dirty="0">
                <a:latin typeface="Courier New" pitchFamily="49" charset="0"/>
                <a:cs typeface="Courier New" pitchFamily="49" charset="0"/>
              </a:rPr>
              <a:t>------------------------------------------------------------------------------- </a:t>
            </a:r>
          </a:p>
          <a:p>
            <a:pPr>
              <a:buNone/>
            </a:pPr>
            <a:endParaRPr lang="en-US" altLang="en-US" sz="1300" dirty="0">
              <a:latin typeface="Courier New" pitchFamily="49" charset="0"/>
              <a:cs typeface="Courier New" pitchFamily="49" charset="0"/>
            </a:endParaRPr>
          </a:p>
          <a:p>
            <a:pPr>
              <a:buNone/>
            </a:pPr>
            <a:r>
              <a:rPr lang="en-US" altLang="en-US" sz="2400" dirty="0">
                <a:latin typeface="Arial" charset="0"/>
                <a:cs typeface="Arial" charset="0"/>
              </a:rPr>
              <a:t>OR for a 10-year change in age = </a:t>
            </a:r>
            <a:r>
              <a:rPr lang="en-US" altLang="en-US" sz="2400" dirty="0" err="1">
                <a:latin typeface="Arial" charset="0"/>
                <a:cs typeface="Arial" charset="0"/>
              </a:rPr>
              <a:t>exp</a:t>
            </a:r>
            <a:r>
              <a:rPr lang="en-US" altLang="en-US" sz="2400" dirty="0">
                <a:latin typeface="Arial" charset="0"/>
                <a:cs typeface="Arial" charset="0"/>
              </a:rPr>
              <a:t>(10*0.029) = 1.34</a:t>
            </a:r>
          </a:p>
          <a:p>
            <a:pPr>
              <a:buFont typeface="Arial" charset="0"/>
              <a:buNone/>
            </a:pPr>
            <a:r>
              <a:rPr lang="en-US" altLang="en-US" sz="2400" dirty="0">
                <a:latin typeface="Arial" charset="0"/>
                <a:cs typeface="Arial" charset="0"/>
              </a:rPr>
              <a:t>. </a:t>
            </a:r>
          </a:p>
          <a:p>
            <a:pPr>
              <a:buFont typeface="Arial" charset="0"/>
              <a:buNone/>
            </a:pPr>
            <a:endParaRPr lang="en-US" altLang="en-US" sz="24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04F22330-49CA-4BDE-9EF7-8A87620F58B9}" type="slidenum">
              <a:rPr lang="en-US" smtClean="0"/>
              <a:pPr>
                <a:defRPr/>
              </a:pPr>
              <a:t>62</a:t>
            </a:fld>
            <a:endParaRPr lang="en-US" dirty="0"/>
          </a:p>
        </p:txBody>
      </p:sp>
    </p:spTree>
    <p:extLst>
      <p:ext uri="{BB962C8B-B14F-4D97-AF65-F5344CB8AC3E}">
        <p14:creationId xmlns:p14="http://schemas.microsoft.com/office/powerpoint/2010/main" val="675009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z="4000" dirty="0"/>
              <a:t>Continuous explanatory variable</a:t>
            </a:r>
          </a:p>
        </p:txBody>
      </p:sp>
      <p:sp>
        <p:nvSpPr>
          <p:cNvPr id="29699" name="Content Placeholder 2"/>
          <p:cNvSpPr>
            <a:spLocks noGrp="1"/>
          </p:cNvSpPr>
          <p:nvPr>
            <p:ph idx="1"/>
          </p:nvPr>
        </p:nvSpPr>
        <p:spPr>
          <a:xfrm>
            <a:off x="76200" y="1600200"/>
            <a:ext cx="9067800" cy="4525963"/>
          </a:xfrm>
        </p:spPr>
        <p:txBody>
          <a:bodyPr/>
          <a:lstStyle/>
          <a:p>
            <a:pPr>
              <a:defRPr/>
            </a:pPr>
            <a:r>
              <a:rPr lang="en-US" altLang="en-US" sz="2400" dirty="0">
                <a:latin typeface="Arial" charset="0"/>
                <a:cs typeface="Arial" charset="0"/>
              </a:rPr>
              <a:t>To find the OR for a 10-year change in age</a:t>
            </a:r>
          </a:p>
          <a:p>
            <a:pPr>
              <a:buFont typeface="Arial" charset="0"/>
              <a:buNone/>
              <a:defRPr/>
            </a:pPr>
            <a:r>
              <a:rPr lang="en-US" altLang="en-US" sz="1300" dirty="0">
                <a:latin typeface="Courier New" pitchFamily="49" charset="0"/>
                <a:cs typeface="Courier New" pitchFamily="49" charset="0"/>
              </a:rPr>
              <a:t>. </a:t>
            </a:r>
          </a:p>
          <a:p>
            <a:pPr indent="0">
              <a:spcBef>
                <a:spcPts val="0"/>
              </a:spcBef>
              <a:buNone/>
              <a:defRPr/>
            </a:pPr>
            <a:r>
              <a:rPr lang="en-US" altLang="en-US" sz="1400" dirty="0">
                <a:latin typeface="Courier New" panose="02070309020205020404" pitchFamily="49" charset="0"/>
                <a:cs typeface="Courier New" panose="02070309020205020404" pitchFamily="49" charset="0"/>
              </a:rPr>
              <a:t>. </a:t>
            </a:r>
            <a:r>
              <a:rPr lang="en-US" altLang="en-US" sz="1400" b="1" dirty="0" err="1">
                <a:latin typeface="Courier New" panose="02070309020205020404" pitchFamily="49" charset="0"/>
                <a:cs typeface="Courier New" panose="02070309020205020404" pitchFamily="49" charset="0"/>
              </a:rPr>
              <a:t>lincom</a:t>
            </a:r>
            <a:r>
              <a:rPr lang="en-US" altLang="en-US" sz="1400" dirty="0">
                <a:latin typeface="Courier New" panose="02070309020205020404" pitchFamily="49" charset="0"/>
                <a:cs typeface="Courier New" panose="02070309020205020404" pitchFamily="49" charset="0"/>
              </a:rPr>
              <a:t> </a:t>
            </a:r>
            <a:r>
              <a:rPr lang="en-US" altLang="en-US" sz="1400" dirty="0" err="1">
                <a:latin typeface="Courier New" panose="02070309020205020404" pitchFamily="49" charset="0"/>
                <a:cs typeface="Courier New" panose="02070309020205020404" pitchFamily="49" charset="0"/>
              </a:rPr>
              <a:t>age_b</a:t>
            </a:r>
            <a:r>
              <a:rPr lang="en-US" altLang="en-US" sz="1400" dirty="0">
                <a:latin typeface="Courier New" panose="02070309020205020404" pitchFamily="49" charset="0"/>
                <a:cs typeface="Courier New" panose="02070309020205020404" pitchFamily="49" charset="0"/>
              </a:rPr>
              <a:t>*10</a:t>
            </a:r>
          </a:p>
          <a:p>
            <a:pPr indent="0">
              <a:spcBef>
                <a:spcPts val="0"/>
              </a:spcBef>
              <a:buNone/>
              <a:defRPr/>
            </a:pPr>
            <a:endParaRPr lang="en-US" altLang="en-US" sz="1400" dirty="0">
              <a:latin typeface="Courier New" panose="02070309020205020404" pitchFamily="49" charset="0"/>
              <a:cs typeface="Courier New" panose="02070309020205020404" pitchFamily="49" charset="0"/>
            </a:endParaRPr>
          </a:p>
          <a:p>
            <a:pPr indent="0">
              <a:spcBef>
                <a:spcPts val="0"/>
              </a:spcBef>
              <a:buNone/>
              <a:defRPr/>
            </a:pPr>
            <a:r>
              <a:rPr lang="en-US" altLang="en-US" sz="1400" dirty="0">
                <a:latin typeface="Courier New" panose="02070309020205020404" pitchFamily="49" charset="0"/>
                <a:cs typeface="Courier New" panose="02070309020205020404" pitchFamily="49" charset="0"/>
              </a:rPr>
              <a:t> ( 1)  10*[peth_audit_50]</a:t>
            </a:r>
            <a:r>
              <a:rPr lang="en-US" altLang="en-US" sz="1400" dirty="0" err="1">
                <a:latin typeface="Courier New" panose="02070309020205020404" pitchFamily="49" charset="0"/>
                <a:cs typeface="Courier New" panose="02070309020205020404" pitchFamily="49" charset="0"/>
              </a:rPr>
              <a:t>age_b</a:t>
            </a:r>
            <a:r>
              <a:rPr lang="en-US" altLang="en-US" sz="1400" dirty="0">
                <a:latin typeface="Courier New" panose="02070309020205020404" pitchFamily="49" charset="0"/>
                <a:cs typeface="Courier New" panose="02070309020205020404" pitchFamily="49" charset="0"/>
              </a:rPr>
              <a:t> = 0</a:t>
            </a:r>
          </a:p>
          <a:p>
            <a:pPr indent="0">
              <a:spcBef>
                <a:spcPts val="0"/>
              </a:spcBef>
              <a:buNone/>
              <a:defRPr/>
            </a:pPr>
            <a:endParaRPr lang="en-US" altLang="en-US" sz="1400" dirty="0">
              <a:latin typeface="Courier New" panose="02070309020205020404" pitchFamily="49" charset="0"/>
              <a:cs typeface="Courier New" panose="02070309020205020404" pitchFamily="49" charset="0"/>
            </a:endParaRPr>
          </a:p>
          <a:p>
            <a:pPr indent="0">
              <a:spcBef>
                <a:spcPts val="0"/>
              </a:spcBef>
              <a:buNone/>
              <a:defRPr/>
            </a:pPr>
            <a:r>
              <a:rPr lang="en-US" altLang="en-US" sz="1400" dirty="0">
                <a:latin typeface="Courier New" panose="02070309020205020404" pitchFamily="49" charset="0"/>
                <a:cs typeface="Courier New" panose="02070309020205020404" pitchFamily="49" charset="0"/>
              </a:rPr>
              <a:t>------------------------------------------------------------------------------</a:t>
            </a:r>
          </a:p>
          <a:p>
            <a:pPr indent="0">
              <a:spcBef>
                <a:spcPts val="0"/>
              </a:spcBef>
              <a:buNone/>
              <a:defRPr/>
            </a:pPr>
            <a:r>
              <a:rPr lang="en-US" altLang="en-US" sz="1400" dirty="0">
                <a:latin typeface="Courier New" panose="02070309020205020404" pitchFamily="49" charset="0"/>
                <a:cs typeface="Courier New" panose="02070309020205020404" pitchFamily="49" charset="0"/>
              </a:rPr>
              <a:t>peth_audi~50 | Odds Ratio   Std. Err.      z    P&gt;|z|     [95% Conf. Interval]</a:t>
            </a:r>
          </a:p>
          <a:p>
            <a:pPr indent="0">
              <a:spcBef>
                <a:spcPts val="0"/>
              </a:spcBef>
              <a:buNone/>
              <a:defRPr/>
            </a:pPr>
            <a:r>
              <a:rPr lang="en-US" altLang="en-US" sz="1400" dirty="0">
                <a:latin typeface="Courier New" panose="02070309020205020404" pitchFamily="49" charset="0"/>
                <a:cs typeface="Courier New" panose="02070309020205020404" pitchFamily="49" charset="0"/>
              </a:rPr>
              <a:t>-------------+----------------------------------------------------------------</a:t>
            </a:r>
          </a:p>
          <a:p>
            <a:pPr indent="0">
              <a:spcBef>
                <a:spcPts val="0"/>
              </a:spcBef>
              <a:buNone/>
              <a:defRPr/>
            </a:pPr>
            <a:r>
              <a:rPr lang="en-US" altLang="en-US" sz="1400" dirty="0">
                <a:latin typeface="Courier New" panose="02070309020205020404" pitchFamily="49" charset="0"/>
                <a:cs typeface="Courier New" panose="02070309020205020404" pitchFamily="49" charset="0"/>
              </a:rPr>
              <a:t>         (1) |   1.343773   .1746612     2.27   0.023      1.04157    1.733658</a:t>
            </a:r>
          </a:p>
          <a:p>
            <a:pPr indent="0">
              <a:spcBef>
                <a:spcPts val="0"/>
              </a:spcBef>
              <a:buNone/>
              <a:defRPr/>
            </a:pPr>
            <a:r>
              <a:rPr lang="en-US" altLang="en-US" sz="1400" dirty="0">
                <a:latin typeface="Courier New" panose="02070309020205020404" pitchFamily="49" charset="0"/>
                <a:cs typeface="Courier New" panose="02070309020205020404" pitchFamily="49" charset="0"/>
              </a:rPr>
              <a:t>------------------------------------------------------------------------------</a:t>
            </a:r>
            <a:endParaRPr lang="en-US" altLang="en-US" sz="2400" dirty="0">
              <a:latin typeface="Arial" charset="0"/>
              <a:cs typeface="Arial" charset="0"/>
            </a:endParaRPr>
          </a:p>
          <a:p>
            <a:pPr>
              <a:buFont typeface="Arial" charset="0"/>
              <a:buNone/>
              <a:defRPr/>
            </a:pPr>
            <a:r>
              <a:rPr lang="en-US" altLang="en-US" sz="2400" dirty="0">
                <a:latin typeface="Arial" charset="0"/>
                <a:cs typeface="Arial" charset="0"/>
              </a:rPr>
              <a:t>. </a:t>
            </a:r>
          </a:p>
          <a:p>
            <a:pPr>
              <a:buFont typeface="Arial" charset="0"/>
              <a:buNone/>
              <a:defRPr/>
            </a:pPr>
            <a:endParaRPr lang="en-US" altLang="en-US" sz="2400" dirty="0">
              <a:latin typeface="Arial" charset="0"/>
              <a:cs typeface="Arial" charset="0"/>
            </a:endParaRPr>
          </a:p>
        </p:txBody>
      </p:sp>
      <p:sp>
        <p:nvSpPr>
          <p:cNvPr id="4" name="Slide Number Placeholder 3"/>
          <p:cNvSpPr>
            <a:spLocks noGrp="1"/>
          </p:cNvSpPr>
          <p:nvPr>
            <p:ph type="sldNum" sz="quarter" idx="12"/>
          </p:nvPr>
        </p:nvSpPr>
        <p:spPr/>
        <p:txBody>
          <a:bodyPr/>
          <a:lstStyle/>
          <a:p>
            <a:pPr>
              <a:defRPr/>
            </a:pPr>
            <a:fld id="{389C0371-DC87-4A9D-8B60-6578C3A1914F}" type="slidenum">
              <a:rPr lang="en-US" smtClean="0"/>
              <a:pPr>
                <a:defRPr/>
              </a:pPr>
              <a:t>63</a:t>
            </a:fld>
            <a:endParaRPr lang="en-US" dirty="0"/>
          </a:p>
        </p:txBody>
      </p:sp>
    </p:spTree>
    <p:extLst>
      <p:ext uri="{BB962C8B-B14F-4D97-AF65-F5344CB8AC3E}">
        <p14:creationId xmlns:p14="http://schemas.microsoft.com/office/powerpoint/2010/main" val="15964792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7638"/>
            <a:ext cx="8229600" cy="4525963"/>
          </a:xfrm>
        </p:spPr>
        <p:txBody>
          <a:bodyPr/>
          <a:lstStyle/>
          <a:p>
            <a:pPr>
              <a:defRPr/>
            </a:pPr>
            <a:r>
              <a:rPr lang="en-US" sz="2800" dirty="0">
                <a:latin typeface="Arial" charset="0"/>
                <a:cs typeface="Arial" charset="0"/>
              </a:rPr>
              <a:t>Another way to find the OR for a 10-year change in age</a:t>
            </a:r>
          </a:p>
          <a:p>
            <a:pPr indent="0">
              <a:spcBef>
                <a:spcPts val="0"/>
              </a:spcBef>
              <a:buFont typeface="Arial" charset="0"/>
              <a:buNone/>
              <a:defRPr/>
            </a:pPr>
            <a:endParaRPr lang="en-US" sz="1200" b="1" dirty="0">
              <a:latin typeface="Courier New" pitchFamily="49" charset="0"/>
              <a:cs typeface="Courier New" pitchFamily="49" charset="0"/>
            </a:endParaRPr>
          </a:p>
          <a:p>
            <a:pPr indent="0">
              <a:spcBef>
                <a:spcPts val="0"/>
              </a:spcBef>
              <a:buFont typeface="Arial" charset="0"/>
              <a:buNone/>
              <a:defRPr/>
            </a:pPr>
            <a:r>
              <a:rPr lang="en-US" sz="1200" b="1" dirty="0">
                <a:latin typeface="Courier New" pitchFamily="49" charset="0"/>
                <a:cs typeface="Courier New" pitchFamily="49" charset="0"/>
              </a:rPr>
              <a:t>gen age_10 = </a:t>
            </a:r>
            <a:r>
              <a:rPr lang="en-US" sz="1200" b="1" dirty="0" err="1">
                <a:latin typeface="Courier New" pitchFamily="49" charset="0"/>
                <a:cs typeface="Courier New" pitchFamily="49" charset="0"/>
              </a:rPr>
              <a:t>age_b</a:t>
            </a:r>
            <a:r>
              <a:rPr lang="en-US" sz="1200" b="1" dirty="0">
                <a:latin typeface="Courier New" pitchFamily="49" charset="0"/>
                <a:cs typeface="Courier New" pitchFamily="49" charset="0"/>
              </a:rPr>
              <a:t>/10</a:t>
            </a:r>
          </a:p>
          <a:p>
            <a:pPr indent="0">
              <a:spcBef>
                <a:spcPts val="0"/>
              </a:spcBef>
              <a:buFont typeface="Arial" charset="0"/>
              <a:buNone/>
              <a:defRPr/>
            </a:pPr>
            <a:endParaRPr lang="en-US" sz="1200" b="1" dirty="0">
              <a:latin typeface="Courier New" pitchFamily="49" charset="0"/>
              <a:cs typeface="Courier New" pitchFamily="49" charset="0"/>
            </a:endParaRPr>
          </a:p>
          <a:p>
            <a:pPr indent="0">
              <a:spcBef>
                <a:spcPts val="0"/>
              </a:spcBef>
              <a:buNone/>
              <a:defRPr/>
            </a:pPr>
            <a:r>
              <a:rPr lang="en-US" sz="1200" b="1" dirty="0">
                <a:latin typeface="Courier New" pitchFamily="49" charset="0"/>
                <a:cs typeface="Courier New" pitchFamily="49" charset="0"/>
              </a:rPr>
              <a:t>. logistic peth_audit_50 age_10</a:t>
            </a:r>
          </a:p>
          <a:p>
            <a:pPr indent="0">
              <a:spcBef>
                <a:spcPts val="0"/>
              </a:spcBef>
              <a:buNone/>
              <a:defRPr/>
            </a:pPr>
            <a:endParaRPr lang="en-US" sz="1200" b="1" dirty="0">
              <a:latin typeface="Courier New" pitchFamily="49" charset="0"/>
              <a:cs typeface="Courier New" pitchFamily="49" charset="0"/>
            </a:endParaRPr>
          </a:p>
          <a:p>
            <a:pPr indent="0">
              <a:spcBef>
                <a:spcPts val="0"/>
              </a:spcBef>
              <a:buNone/>
              <a:defRPr/>
            </a:pPr>
            <a:r>
              <a:rPr lang="en-US" sz="1200" b="1" dirty="0">
                <a:latin typeface="Courier New" pitchFamily="49" charset="0"/>
                <a:cs typeface="Courier New" pitchFamily="49" charset="0"/>
              </a:rPr>
              <a:t>Logistic regression                               Number of </a:t>
            </a:r>
            <a:r>
              <a:rPr lang="en-US" sz="1200" b="1" dirty="0" err="1">
                <a:latin typeface="Courier New" pitchFamily="49" charset="0"/>
                <a:cs typeface="Courier New" pitchFamily="49" charset="0"/>
              </a:rPr>
              <a:t>obs</a:t>
            </a:r>
            <a:r>
              <a:rPr lang="en-US" sz="1200" b="1" dirty="0">
                <a:latin typeface="Courier New" pitchFamily="49" charset="0"/>
                <a:cs typeface="Courier New" pitchFamily="49" charset="0"/>
              </a:rPr>
              <a:t>   =        324</a:t>
            </a:r>
          </a:p>
          <a:p>
            <a:pPr indent="0">
              <a:spcBef>
                <a:spcPts val="0"/>
              </a:spcBef>
              <a:buNone/>
              <a:defRPr/>
            </a:pPr>
            <a:r>
              <a:rPr lang="en-US" sz="1200" b="1" dirty="0">
                <a:latin typeface="Courier New" pitchFamily="49" charset="0"/>
                <a:cs typeface="Courier New" pitchFamily="49" charset="0"/>
              </a:rPr>
              <a:t>                                                  LR chi2(1)      =       5.32</a:t>
            </a:r>
          </a:p>
          <a:p>
            <a:pPr indent="0">
              <a:spcBef>
                <a:spcPts val="0"/>
              </a:spcBef>
              <a:buNone/>
              <a:defRPr/>
            </a:pP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Prob</a:t>
            </a:r>
            <a:r>
              <a:rPr lang="en-US" sz="1200" b="1" dirty="0">
                <a:latin typeface="Courier New" pitchFamily="49" charset="0"/>
                <a:cs typeface="Courier New" pitchFamily="49" charset="0"/>
              </a:rPr>
              <a:t> &gt; chi2     =     0.0210</a:t>
            </a:r>
          </a:p>
          <a:p>
            <a:pPr indent="0">
              <a:spcBef>
                <a:spcPts val="0"/>
              </a:spcBef>
              <a:buNone/>
              <a:defRPr/>
            </a:pPr>
            <a:r>
              <a:rPr lang="en-US" sz="1200" b="1" dirty="0">
                <a:latin typeface="Courier New" pitchFamily="49" charset="0"/>
                <a:cs typeface="Courier New" pitchFamily="49" charset="0"/>
              </a:rPr>
              <a:t>Log likelihood = -221.81862                       Pseudo R2       =     0.0119</a:t>
            </a:r>
          </a:p>
          <a:p>
            <a:pPr indent="0">
              <a:spcBef>
                <a:spcPts val="0"/>
              </a:spcBef>
              <a:buNone/>
              <a:defRPr/>
            </a:pPr>
            <a:endParaRPr lang="en-US" sz="1200" b="1" dirty="0">
              <a:latin typeface="Courier New" pitchFamily="49" charset="0"/>
              <a:cs typeface="Courier New" pitchFamily="49" charset="0"/>
            </a:endParaRPr>
          </a:p>
          <a:p>
            <a:pPr indent="0">
              <a:spcBef>
                <a:spcPts val="0"/>
              </a:spcBef>
              <a:buNone/>
              <a:defRPr/>
            </a:pPr>
            <a:r>
              <a:rPr lang="en-US" sz="1200" b="1" dirty="0">
                <a:latin typeface="Courier New" pitchFamily="49" charset="0"/>
                <a:cs typeface="Courier New" pitchFamily="49" charset="0"/>
              </a:rPr>
              <a:t>-------------------------------------------------------------------------------</a:t>
            </a:r>
          </a:p>
          <a:p>
            <a:pPr indent="0">
              <a:spcBef>
                <a:spcPts val="0"/>
              </a:spcBef>
              <a:buNone/>
              <a:defRPr/>
            </a:pPr>
            <a:r>
              <a:rPr lang="en-US" sz="1200" b="1" dirty="0">
                <a:latin typeface="Courier New" pitchFamily="49" charset="0"/>
                <a:cs typeface="Courier New" pitchFamily="49" charset="0"/>
              </a:rPr>
              <a:t>peth_audit_50 | Odds Ratio   Std. Err.      z    P&gt;|z|     [95% Conf. Interval]</a:t>
            </a:r>
          </a:p>
          <a:p>
            <a:pPr indent="0">
              <a:spcBef>
                <a:spcPts val="0"/>
              </a:spcBef>
              <a:buNone/>
              <a:defRPr/>
            </a:pPr>
            <a:r>
              <a:rPr lang="en-US" sz="1200" b="1" dirty="0">
                <a:latin typeface="Courier New" pitchFamily="49" charset="0"/>
                <a:cs typeface="Courier New" pitchFamily="49" charset="0"/>
              </a:rPr>
              <a:t>--------------+----------------------------------------------------------------</a:t>
            </a:r>
          </a:p>
          <a:p>
            <a:pPr indent="0">
              <a:spcBef>
                <a:spcPts val="0"/>
              </a:spcBef>
              <a:buNone/>
              <a:defRPr/>
            </a:pPr>
            <a:r>
              <a:rPr lang="en-US" sz="1200" b="1" dirty="0">
                <a:latin typeface="Courier New" pitchFamily="49" charset="0"/>
                <a:cs typeface="Courier New" pitchFamily="49" charset="0"/>
              </a:rPr>
              <a:t>       age_10 |   1.343773   .1746612     2.27   0.023      1.04157    1.733658</a:t>
            </a:r>
          </a:p>
          <a:p>
            <a:pPr indent="0">
              <a:spcBef>
                <a:spcPts val="0"/>
              </a:spcBef>
              <a:buNone/>
              <a:defRPr/>
            </a:pPr>
            <a:r>
              <a:rPr lang="en-US" sz="1200" b="1" dirty="0">
                <a:latin typeface="Courier New" pitchFamily="49" charset="0"/>
                <a:cs typeface="Courier New" pitchFamily="49" charset="0"/>
              </a:rPr>
              <a:t>        _cons |   .3782632   .1590054    -2.31   0.021     .1659534    .8621885</a:t>
            </a:r>
          </a:p>
          <a:p>
            <a:pPr indent="0">
              <a:spcBef>
                <a:spcPts val="0"/>
              </a:spcBef>
              <a:buNone/>
              <a:defRPr/>
            </a:pPr>
            <a:r>
              <a:rPr lang="en-US" sz="1200" b="1" dirty="0">
                <a:latin typeface="Courier New" pitchFamily="49" charset="0"/>
                <a:cs typeface="Courier New" pitchFamily="49" charset="0"/>
              </a:rPr>
              <a:t>-------------------------------------------------------------------------------</a:t>
            </a:r>
          </a:p>
          <a:p>
            <a:pPr indent="0">
              <a:spcBef>
                <a:spcPts val="0"/>
              </a:spcBef>
              <a:buFont typeface="Arial" charset="0"/>
              <a:buNone/>
              <a:defRPr/>
            </a:pPr>
            <a:endParaRPr lang="en-US" sz="1200" b="1" dirty="0">
              <a:latin typeface="Courier New" pitchFamily="49" charset="0"/>
              <a:cs typeface="Courier New" pitchFamily="49" charset="0"/>
            </a:endParaRPr>
          </a:p>
          <a:p>
            <a:pPr indent="0">
              <a:spcBef>
                <a:spcPts val="0"/>
              </a:spcBef>
              <a:buFont typeface="Arial" charset="0"/>
              <a:buNone/>
              <a:defRPr/>
            </a:pPr>
            <a:endParaRPr lang="en-US" sz="1200" b="1" dirty="0">
              <a:latin typeface="Courier New" pitchFamily="49" charset="0"/>
              <a:cs typeface="Courier New" pitchFamily="49" charset="0"/>
            </a:endParaRPr>
          </a:p>
          <a:p>
            <a:pPr marL="0" indent="0">
              <a:spcBef>
                <a:spcPts val="0"/>
              </a:spcBef>
              <a:buFont typeface="Arial" charset="0"/>
              <a:buNone/>
              <a:defRPr/>
            </a:pPr>
            <a:endParaRPr lang="en-US" sz="1000" b="1"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87253947-D0F2-466C-AE5E-82E0BECE0BEC}" type="slidenum">
              <a:rPr lang="en-US" smtClean="0"/>
              <a:pPr>
                <a:defRPr/>
              </a:pPr>
              <a:t>64</a:t>
            </a:fld>
            <a:endParaRPr lang="en-US"/>
          </a:p>
        </p:txBody>
      </p:sp>
      <p:sp>
        <p:nvSpPr>
          <p:cNvPr id="5" name="Title 1"/>
          <p:cNvSpPr>
            <a:spLocks noGrp="1"/>
          </p:cNvSpPr>
          <p:nvPr>
            <p:ph type="title"/>
          </p:nvPr>
        </p:nvSpPr>
        <p:spPr>
          <a:xfrm>
            <a:off x="457200" y="274638"/>
            <a:ext cx="8229600" cy="1143000"/>
          </a:xfrm>
        </p:spPr>
        <p:txBody>
          <a:bodyPr/>
          <a:lstStyle/>
          <a:p>
            <a:r>
              <a:rPr lang="en-US" altLang="en-US" sz="4000" dirty="0"/>
              <a:t>Continuous explanatory variable</a:t>
            </a:r>
          </a:p>
        </p:txBody>
      </p:sp>
    </p:spTree>
    <p:extLst>
      <p:ext uri="{BB962C8B-B14F-4D97-AF65-F5344CB8AC3E}">
        <p14:creationId xmlns:p14="http://schemas.microsoft.com/office/powerpoint/2010/main" val="13653800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0"/>
            <a:ext cx="8229600" cy="1143000"/>
          </a:xfrm>
        </p:spPr>
        <p:txBody>
          <a:bodyPr/>
          <a:lstStyle/>
          <a:p>
            <a:r>
              <a:rPr lang="en-US" altLang="en-US" sz="4000" dirty="0"/>
              <a:t>Checking logit-linearity</a:t>
            </a:r>
          </a:p>
        </p:txBody>
      </p:sp>
      <p:sp>
        <p:nvSpPr>
          <p:cNvPr id="33795" name="Content Placeholder 2"/>
          <p:cNvSpPr>
            <a:spLocks noGrp="1"/>
          </p:cNvSpPr>
          <p:nvPr>
            <p:ph idx="1"/>
          </p:nvPr>
        </p:nvSpPr>
        <p:spPr>
          <a:xfrm>
            <a:off x="304800" y="990600"/>
            <a:ext cx="8229600" cy="4525963"/>
          </a:xfrm>
        </p:spPr>
        <p:txBody>
          <a:bodyPr/>
          <a:lstStyle/>
          <a:p>
            <a:pPr marL="0">
              <a:spcBef>
                <a:spcPct val="0"/>
              </a:spcBef>
              <a:buFont typeface="Arial" charset="0"/>
              <a:buNone/>
            </a:pPr>
            <a:r>
              <a:rPr lang="en-US" altLang="en-US" sz="1200" b="1" dirty="0">
                <a:latin typeface="Courier New" pitchFamily="49" charset="0"/>
                <a:cs typeface="Courier New" pitchFamily="49" charset="0"/>
              </a:rPr>
              <a:t> </a:t>
            </a:r>
          </a:p>
          <a:p>
            <a:pPr marL="0">
              <a:spcBef>
                <a:spcPct val="0"/>
              </a:spcBef>
              <a:buFont typeface="Arial" charset="0"/>
              <a:buNone/>
            </a:pPr>
            <a:r>
              <a:rPr lang="en-US" altLang="en-US" sz="1200" b="1" dirty="0">
                <a:latin typeface="Courier New" pitchFamily="49" charset="0"/>
                <a:cs typeface="Courier New" pitchFamily="49" charset="0"/>
              </a:rPr>
              <a:t>. tab </a:t>
            </a:r>
            <a:r>
              <a:rPr lang="en-US" altLang="en-US" sz="1200" b="1" dirty="0" err="1">
                <a:latin typeface="Courier New" pitchFamily="49" charset="0"/>
                <a:cs typeface="Courier New" pitchFamily="49" charset="0"/>
              </a:rPr>
              <a:t>agecat</a:t>
            </a:r>
            <a:endParaRPr lang="en-US" altLang="en-US" sz="1200" b="1" dirty="0">
              <a:latin typeface="Courier New" pitchFamily="49" charset="0"/>
              <a:cs typeface="Courier New" pitchFamily="49" charset="0"/>
            </a:endParaRPr>
          </a:p>
          <a:p>
            <a:pPr marL="0">
              <a:spcBef>
                <a:spcPct val="0"/>
              </a:spcBef>
              <a:buFont typeface="Arial" charset="0"/>
              <a:buNone/>
            </a:pPr>
            <a:endParaRPr lang="en-US" altLang="en-US" sz="1200" b="1" dirty="0">
              <a:latin typeface="Courier New" pitchFamily="49" charset="0"/>
              <a:cs typeface="Courier New" pitchFamily="49" charset="0"/>
            </a:endParaRPr>
          </a:p>
          <a:p>
            <a:pPr marL="0">
              <a:spcBef>
                <a:spcPct val="0"/>
              </a:spcBef>
              <a:buFont typeface="Arial" charset="0"/>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agecat</a:t>
            </a:r>
            <a:r>
              <a:rPr lang="en-US" altLang="en-US" sz="1200" b="1" dirty="0">
                <a:latin typeface="Courier New" pitchFamily="49" charset="0"/>
                <a:cs typeface="Courier New" pitchFamily="49" charset="0"/>
              </a:rPr>
              <a:t> |      Freq.     Percent        Cum.</a:t>
            </a:r>
          </a:p>
          <a:p>
            <a:pPr marL="0">
              <a:spcBef>
                <a:spcPct val="0"/>
              </a:spcBef>
              <a:buFont typeface="Arial" charset="0"/>
              <a:buNone/>
            </a:pPr>
            <a:r>
              <a:rPr lang="en-US" altLang="en-US" sz="1200" b="1" dirty="0">
                <a:latin typeface="Courier New" pitchFamily="49" charset="0"/>
                <a:cs typeface="Courier New" pitchFamily="49" charset="0"/>
              </a:rPr>
              <a:t>------------+-----------------------------------</a:t>
            </a:r>
          </a:p>
          <a:p>
            <a:pPr marL="0">
              <a:spcBef>
                <a:spcPct val="0"/>
              </a:spcBef>
              <a:buFont typeface="Arial" charset="0"/>
              <a:buNone/>
            </a:pPr>
            <a:r>
              <a:rPr lang="en-US" altLang="en-US" sz="1200" b="1" dirty="0">
                <a:latin typeface="Courier New" pitchFamily="49" charset="0"/>
                <a:cs typeface="Courier New" pitchFamily="49" charset="0"/>
              </a:rPr>
              <a:t>         15 |         80       24.69       24.69</a:t>
            </a:r>
          </a:p>
          <a:p>
            <a:pPr marL="0">
              <a:spcBef>
                <a:spcPct val="0"/>
              </a:spcBef>
              <a:buFont typeface="Arial" charset="0"/>
              <a:buNone/>
            </a:pPr>
            <a:r>
              <a:rPr lang="en-US" altLang="en-US" sz="1200" b="1" dirty="0">
                <a:latin typeface="Courier New" pitchFamily="49" charset="0"/>
                <a:cs typeface="Courier New" pitchFamily="49" charset="0"/>
              </a:rPr>
              <a:t>         25 |        136       41.98       66.67</a:t>
            </a:r>
          </a:p>
          <a:p>
            <a:pPr marL="0">
              <a:spcBef>
                <a:spcPct val="0"/>
              </a:spcBef>
              <a:buFont typeface="Arial" charset="0"/>
              <a:buNone/>
            </a:pPr>
            <a:r>
              <a:rPr lang="en-US" altLang="en-US" sz="1200" b="1" dirty="0">
                <a:latin typeface="Courier New" pitchFamily="49" charset="0"/>
                <a:cs typeface="Courier New" pitchFamily="49" charset="0"/>
              </a:rPr>
              <a:t>         35 |         80       24.69       91.36</a:t>
            </a:r>
          </a:p>
          <a:p>
            <a:pPr marL="0">
              <a:spcBef>
                <a:spcPct val="0"/>
              </a:spcBef>
              <a:buFont typeface="Arial" charset="0"/>
              <a:buNone/>
            </a:pPr>
            <a:r>
              <a:rPr lang="en-US" altLang="en-US" sz="1200" b="1" dirty="0">
                <a:latin typeface="Courier New" pitchFamily="49" charset="0"/>
                <a:cs typeface="Courier New" pitchFamily="49" charset="0"/>
              </a:rPr>
              <a:t>         45 |         28        8.64      100.00</a:t>
            </a:r>
          </a:p>
          <a:p>
            <a:pPr marL="0">
              <a:spcBef>
                <a:spcPct val="0"/>
              </a:spcBef>
              <a:buFont typeface="Arial" charset="0"/>
              <a:buNone/>
            </a:pPr>
            <a:r>
              <a:rPr lang="en-US" altLang="en-US" sz="1200" b="1" dirty="0">
                <a:latin typeface="Courier New" pitchFamily="49" charset="0"/>
                <a:cs typeface="Courier New" pitchFamily="49" charset="0"/>
              </a:rPr>
              <a:t>------------+-----------------------------------</a:t>
            </a:r>
          </a:p>
          <a:p>
            <a:pPr marL="0">
              <a:spcBef>
                <a:spcPct val="0"/>
              </a:spcBef>
              <a:buFont typeface="Arial" charset="0"/>
              <a:buNone/>
            </a:pPr>
            <a:r>
              <a:rPr lang="en-US" altLang="en-US" sz="1200" b="1" dirty="0">
                <a:latin typeface="Courier New" pitchFamily="49" charset="0"/>
                <a:cs typeface="Courier New" pitchFamily="49" charset="0"/>
              </a:rPr>
              <a:t>      Total |        324      100.00</a:t>
            </a:r>
          </a:p>
          <a:p>
            <a:pPr marL="0">
              <a:spcBef>
                <a:spcPct val="0"/>
              </a:spcBef>
              <a:buFont typeface="Arial" charset="0"/>
              <a:buNone/>
            </a:pPr>
            <a:endParaRPr lang="en-US" altLang="en-US" sz="1200" b="1" dirty="0">
              <a:latin typeface="Courier New" pitchFamily="49" charset="0"/>
              <a:cs typeface="Courier New" pitchFamily="49" charset="0"/>
            </a:endParaRPr>
          </a:p>
          <a:p>
            <a:pPr marL="0">
              <a:spcBef>
                <a:spcPct val="0"/>
              </a:spcBef>
              <a:buFont typeface="Arial" charset="0"/>
              <a:buNone/>
            </a:pPr>
            <a:endParaRPr lang="en-US" altLang="en-US" sz="1200" b="1" dirty="0">
              <a:latin typeface="Courier New" pitchFamily="49" charset="0"/>
              <a:cs typeface="Courier New" pitchFamily="49" charset="0"/>
            </a:endParaRPr>
          </a:p>
          <a:p>
            <a:pPr marL="0">
              <a:spcBef>
                <a:spcPct val="0"/>
              </a:spcBef>
              <a:buNone/>
            </a:pPr>
            <a:r>
              <a:rPr lang="en-US" altLang="en-US" sz="1200" b="1" dirty="0">
                <a:latin typeface="Courier New" pitchFamily="49" charset="0"/>
                <a:cs typeface="Courier New" pitchFamily="49" charset="0"/>
              </a:rPr>
              <a:t> logistic peth_audit_50 </a:t>
            </a:r>
            <a:r>
              <a:rPr lang="en-US" altLang="en-US" sz="1200" b="1" dirty="0" err="1">
                <a:latin typeface="Courier New" pitchFamily="49" charset="0"/>
                <a:cs typeface="Courier New" pitchFamily="49" charset="0"/>
              </a:rPr>
              <a:t>i.agecat</a:t>
            </a:r>
            <a:endParaRPr lang="en-US" altLang="en-US" sz="1200" b="1" dirty="0">
              <a:latin typeface="Courier New" pitchFamily="49" charset="0"/>
              <a:cs typeface="Courier New" pitchFamily="49" charset="0"/>
            </a:endParaRPr>
          </a:p>
          <a:p>
            <a:pPr marL="0">
              <a:spcBef>
                <a:spcPct val="0"/>
              </a:spcBef>
              <a:buNone/>
            </a:pPr>
            <a:endParaRPr lang="en-US" altLang="en-US" sz="1200" b="1" dirty="0">
              <a:latin typeface="Courier New" pitchFamily="49" charset="0"/>
              <a:cs typeface="Courier New" pitchFamily="49" charset="0"/>
            </a:endParaRPr>
          </a:p>
          <a:p>
            <a:pPr marL="0">
              <a:spcBef>
                <a:spcPct val="0"/>
              </a:spcBef>
              <a:buNone/>
            </a:pPr>
            <a:r>
              <a:rPr lang="en-US" altLang="en-US" sz="1200" b="1" dirty="0">
                <a:latin typeface="Courier New" pitchFamily="49" charset="0"/>
                <a:cs typeface="Courier New" pitchFamily="49" charset="0"/>
              </a:rPr>
              <a:t>Logistic regression                               Number of </a:t>
            </a:r>
            <a:r>
              <a:rPr lang="en-US" altLang="en-US" sz="1200" b="1" dirty="0" err="1">
                <a:latin typeface="Courier New" pitchFamily="49" charset="0"/>
                <a:cs typeface="Courier New" pitchFamily="49" charset="0"/>
              </a:rPr>
              <a:t>obs</a:t>
            </a:r>
            <a:r>
              <a:rPr lang="en-US" altLang="en-US" sz="1200" b="1" dirty="0">
                <a:latin typeface="Courier New" pitchFamily="49" charset="0"/>
                <a:cs typeface="Courier New" pitchFamily="49" charset="0"/>
              </a:rPr>
              <a:t>   =        324</a:t>
            </a:r>
          </a:p>
          <a:p>
            <a:pPr marL="0">
              <a:spcBef>
                <a:spcPct val="0"/>
              </a:spcBef>
              <a:buNone/>
            </a:pPr>
            <a:r>
              <a:rPr lang="en-US" altLang="en-US" sz="1200" b="1" dirty="0">
                <a:latin typeface="Courier New" pitchFamily="49" charset="0"/>
                <a:cs typeface="Courier New" pitchFamily="49" charset="0"/>
              </a:rPr>
              <a:t>                                                  LR chi2(3)      =       8.22</a:t>
            </a:r>
          </a:p>
          <a:p>
            <a:pPr marL="0">
              <a:spcBef>
                <a:spcPct val="0"/>
              </a:spcBef>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Prob</a:t>
            </a:r>
            <a:r>
              <a:rPr lang="en-US" altLang="en-US" sz="1200" b="1" dirty="0">
                <a:latin typeface="Courier New" pitchFamily="49" charset="0"/>
                <a:cs typeface="Courier New" pitchFamily="49" charset="0"/>
              </a:rPr>
              <a:t> &gt; chi2     =     0.0416</a:t>
            </a:r>
          </a:p>
          <a:p>
            <a:pPr marL="0">
              <a:spcBef>
                <a:spcPct val="0"/>
              </a:spcBef>
              <a:buNone/>
            </a:pPr>
            <a:r>
              <a:rPr lang="en-US" altLang="en-US" sz="1200" b="1" dirty="0">
                <a:latin typeface="Courier New" pitchFamily="49" charset="0"/>
                <a:cs typeface="Courier New" pitchFamily="49" charset="0"/>
              </a:rPr>
              <a:t>Log likelihood =  -220.3693                       Pseudo R2       =     0.0183</a:t>
            </a:r>
          </a:p>
          <a:p>
            <a:pPr marL="0">
              <a:spcBef>
                <a:spcPct val="0"/>
              </a:spcBef>
              <a:buNone/>
            </a:pPr>
            <a:endParaRPr lang="en-US" altLang="en-US" sz="1200" b="1" dirty="0">
              <a:latin typeface="Courier New" pitchFamily="49" charset="0"/>
              <a:cs typeface="Courier New" pitchFamily="49" charset="0"/>
            </a:endParaRPr>
          </a:p>
          <a:p>
            <a:pPr marL="0">
              <a:spcBef>
                <a:spcPct val="0"/>
              </a:spcBef>
              <a:buNone/>
            </a:pPr>
            <a:r>
              <a:rPr lang="en-US" altLang="en-US" sz="1200" b="1" dirty="0">
                <a:latin typeface="Courier New" pitchFamily="49" charset="0"/>
                <a:cs typeface="Courier New" pitchFamily="49" charset="0"/>
              </a:rPr>
              <a:t>-------------------------------------------------------------------------------</a:t>
            </a:r>
          </a:p>
          <a:p>
            <a:pPr marL="0">
              <a:spcBef>
                <a:spcPct val="0"/>
              </a:spcBef>
              <a:buNone/>
            </a:pPr>
            <a:r>
              <a:rPr lang="en-US" altLang="en-US" sz="1200" b="1" dirty="0">
                <a:latin typeface="Courier New" pitchFamily="49" charset="0"/>
                <a:cs typeface="Courier New" pitchFamily="49" charset="0"/>
              </a:rPr>
              <a:t>peth_audit_50 | Odds Ratio   Std. Err.      z    P&gt;|z|     [95% Conf. Interval]</a:t>
            </a:r>
          </a:p>
          <a:p>
            <a:pPr marL="0">
              <a:spcBef>
                <a:spcPct val="0"/>
              </a:spcBef>
              <a:buNone/>
            </a:pPr>
            <a:r>
              <a:rPr lang="en-US" altLang="en-US" sz="1200" b="1" dirty="0">
                <a:latin typeface="Courier New" pitchFamily="49" charset="0"/>
                <a:cs typeface="Courier New" pitchFamily="49" charset="0"/>
              </a:rPr>
              <a:t>--------------+----------------------------------------------------------------</a:t>
            </a:r>
          </a:p>
          <a:p>
            <a:pPr marL="0">
              <a:spcBef>
                <a:spcPct val="0"/>
              </a:spcBef>
              <a:buNone/>
            </a:pPr>
            <a:r>
              <a:rPr lang="en-US" altLang="en-US" sz="1200" b="1" dirty="0">
                <a:latin typeface="Courier New" pitchFamily="49" charset="0"/>
                <a:cs typeface="Courier New" pitchFamily="49" charset="0"/>
              </a:rPr>
              <a:t>       </a:t>
            </a:r>
            <a:r>
              <a:rPr lang="en-US" altLang="en-US" sz="1200" b="1" dirty="0" err="1">
                <a:latin typeface="Courier New" pitchFamily="49" charset="0"/>
                <a:cs typeface="Courier New" pitchFamily="49" charset="0"/>
              </a:rPr>
              <a:t>agecat</a:t>
            </a:r>
            <a:r>
              <a:rPr lang="en-US" altLang="en-US" sz="1200" b="1" dirty="0">
                <a:latin typeface="Courier New" pitchFamily="49" charset="0"/>
                <a:cs typeface="Courier New" pitchFamily="49" charset="0"/>
              </a:rPr>
              <a:t> |</a:t>
            </a:r>
          </a:p>
          <a:p>
            <a:pPr marL="0">
              <a:spcBef>
                <a:spcPct val="0"/>
              </a:spcBef>
              <a:buNone/>
            </a:pPr>
            <a:r>
              <a:rPr lang="en-US" altLang="en-US" sz="1200" b="1" dirty="0">
                <a:latin typeface="Courier New" pitchFamily="49" charset="0"/>
                <a:cs typeface="Courier New" pitchFamily="49" charset="0"/>
              </a:rPr>
              <a:t>          25  |   1.525822   .4390615     1.47   0.142     .8680944    2.681887</a:t>
            </a:r>
          </a:p>
          <a:p>
            <a:pPr marL="0">
              <a:spcBef>
                <a:spcPct val="0"/>
              </a:spcBef>
              <a:buNone/>
            </a:pPr>
            <a:r>
              <a:rPr lang="en-US" altLang="en-US" sz="1200" b="1" dirty="0">
                <a:latin typeface="Courier New" pitchFamily="49" charset="0"/>
                <a:cs typeface="Courier New" pitchFamily="49" charset="0"/>
              </a:rPr>
              <a:t>          35  |   2.254902    .728875     2.52   0.012     1.196699    4.248838</a:t>
            </a:r>
          </a:p>
          <a:p>
            <a:pPr marL="0">
              <a:spcBef>
                <a:spcPct val="0"/>
              </a:spcBef>
              <a:buNone/>
            </a:pPr>
            <a:r>
              <a:rPr lang="en-US" altLang="en-US" sz="1200" b="1" dirty="0">
                <a:latin typeface="Courier New" pitchFamily="49" charset="0"/>
                <a:cs typeface="Courier New" pitchFamily="49" charset="0"/>
              </a:rPr>
              <a:t>          45  |   2.575758    1.16071     2.10   0.036      1.06495    6.229893</a:t>
            </a:r>
          </a:p>
          <a:p>
            <a:pPr marL="0">
              <a:spcBef>
                <a:spcPct val="0"/>
              </a:spcBef>
              <a:buNone/>
            </a:pPr>
            <a:r>
              <a:rPr lang="en-US" altLang="en-US" sz="1200" b="1" dirty="0">
                <a:latin typeface="Courier New" pitchFamily="49" charset="0"/>
                <a:cs typeface="Courier New" pitchFamily="49" charset="0"/>
              </a:rPr>
              <a:t>              |</a:t>
            </a:r>
          </a:p>
          <a:p>
            <a:pPr marL="0">
              <a:spcBef>
                <a:spcPct val="0"/>
              </a:spcBef>
              <a:buNone/>
            </a:pPr>
            <a:r>
              <a:rPr lang="en-US" altLang="en-US" sz="1200" b="1" dirty="0">
                <a:latin typeface="Courier New" pitchFamily="49" charset="0"/>
                <a:cs typeface="Courier New" pitchFamily="49" charset="0"/>
              </a:rPr>
              <a:t>        _cons |         .6   .1385641    -2.21   0.027     .3815704    .9434694</a:t>
            </a:r>
          </a:p>
          <a:p>
            <a:pPr marL="0">
              <a:spcBef>
                <a:spcPct val="0"/>
              </a:spcBef>
              <a:buNone/>
            </a:pPr>
            <a:r>
              <a:rPr lang="en-US" altLang="en-US" sz="1200" b="1" dirty="0">
                <a:latin typeface="Courier New" pitchFamily="49" charset="0"/>
                <a:cs typeface="Courier New" pitchFamily="49" charset="0"/>
              </a:rPr>
              <a:t>-------------------------------------------------------------------------------</a:t>
            </a:r>
          </a:p>
          <a:p>
            <a:pPr marL="0">
              <a:spcBef>
                <a:spcPct val="0"/>
              </a:spcBef>
              <a:buFont typeface="Arial" charset="0"/>
              <a:buNone/>
            </a:pPr>
            <a:endParaRPr lang="en-US" altLang="en-US" sz="1200" b="1" dirty="0">
              <a:latin typeface="Courier New" pitchFamily="49" charset="0"/>
              <a:cs typeface="Courier New" pitchFamily="49" charset="0"/>
            </a:endParaRPr>
          </a:p>
          <a:p>
            <a:pPr marL="0">
              <a:spcBef>
                <a:spcPct val="0"/>
              </a:spcBef>
              <a:buFont typeface="Arial" charset="0"/>
              <a:buNone/>
            </a:pPr>
            <a:endParaRPr lang="en-US" altLang="en-US" sz="1200" dirty="0">
              <a:latin typeface="Courier New" pitchFamily="49" charset="0"/>
              <a:cs typeface="Courier New" pitchFamily="49" charset="0"/>
            </a:endParaRPr>
          </a:p>
          <a:p>
            <a:pPr marL="0">
              <a:spcBef>
                <a:spcPct val="0"/>
              </a:spcBef>
              <a:buFont typeface="Arial" charset="0"/>
              <a:buNone/>
            </a:pPr>
            <a:endParaRPr lang="en-US" altLang="en-US" sz="1200"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60CD1283-60B8-4474-8269-64A9DBBE8485}" type="slidenum">
              <a:rPr lang="en-US" smtClean="0"/>
              <a:pPr>
                <a:defRPr/>
              </a:pPr>
              <a:t>65</a:t>
            </a:fld>
            <a:endParaRPr lang="en-US"/>
          </a:p>
        </p:txBody>
      </p:sp>
    </p:spTree>
    <p:extLst>
      <p:ext uri="{BB962C8B-B14F-4D97-AF65-F5344CB8AC3E}">
        <p14:creationId xmlns:p14="http://schemas.microsoft.com/office/powerpoint/2010/main" val="20796481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274638"/>
            <a:ext cx="8610600" cy="1143000"/>
          </a:xfrm>
        </p:spPr>
        <p:txBody>
          <a:bodyPr/>
          <a:lstStyle/>
          <a:p>
            <a:pPr eaLnBrk="1" hangingPunct="1"/>
            <a:r>
              <a:rPr lang="en-US" altLang="en-US" sz="4000" dirty="0"/>
              <a:t>Logistic regression with &gt;1 explanatory variable</a:t>
            </a:r>
          </a:p>
        </p:txBody>
      </p:sp>
      <p:sp>
        <p:nvSpPr>
          <p:cNvPr id="34819" name="Rectangle 3"/>
          <p:cNvSpPr>
            <a:spLocks noGrp="1" noChangeArrowheads="1"/>
          </p:cNvSpPr>
          <p:nvPr>
            <p:ph idx="1"/>
          </p:nvPr>
        </p:nvSpPr>
        <p:spPr>
          <a:xfrm>
            <a:off x="457200" y="1722438"/>
            <a:ext cx="8229600" cy="4525962"/>
          </a:xfrm>
        </p:spPr>
        <p:txBody>
          <a:bodyPr/>
          <a:lstStyle/>
          <a:p>
            <a:pPr eaLnBrk="1" hangingPunct="1"/>
            <a:r>
              <a:rPr lang="en-US" altLang="en-US" sz="2800" dirty="0">
                <a:cs typeface="Arial" charset="0"/>
              </a:rPr>
              <a:t>In multiple logistic regression, the probability of success depends on more than one explanatory variable</a:t>
            </a:r>
          </a:p>
          <a:p>
            <a:pPr eaLnBrk="1" hangingPunct="1"/>
            <a:endParaRPr lang="en-US" altLang="en-US" i="1" dirty="0">
              <a:cs typeface="Arial" charset="0"/>
            </a:endParaRPr>
          </a:p>
          <a:p>
            <a:pPr eaLnBrk="1" hangingPunct="1"/>
            <a:endParaRPr lang="en-US" altLang="en-US" dirty="0">
              <a:cs typeface="Arial" charset="0"/>
            </a:endParaRPr>
          </a:p>
          <a:p>
            <a:pPr eaLnBrk="1" hangingPunct="1">
              <a:buFont typeface="Arial" charset="0"/>
              <a:buNone/>
            </a:pPr>
            <a:endParaRPr lang="en-US" altLang="en-US" dirty="0">
              <a:cs typeface="Arial" charset="0"/>
            </a:endParaRPr>
          </a:p>
          <a:p>
            <a:pPr eaLnBrk="1" hangingPunct="1"/>
            <a:r>
              <a:rPr lang="en-US" altLang="en-US" sz="2800" dirty="0">
                <a:cs typeface="Arial" charset="0"/>
              </a:rPr>
              <a:t>Therefore </a:t>
            </a:r>
          </a:p>
          <a:p>
            <a:pPr eaLnBrk="1" hangingPunct="1">
              <a:buFont typeface="Arial" charset="0"/>
              <a:buNone/>
            </a:pPr>
            <a:r>
              <a:rPr lang="en-US" altLang="en-US" sz="2800" i="1" dirty="0">
                <a:cs typeface="Arial" charset="0"/>
              </a:rPr>
              <a:t>   ln(p/(1-p)) =  </a:t>
            </a:r>
            <a:r>
              <a:rPr lang="el-GR" altLang="en-US" sz="2800" i="1" dirty="0">
                <a:cs typeface="Arial" charset="0"/>
              </a:rPr>
              <a:t>α</a:t>
            </a:r>
            <a:r>
              <a:rPr lang="en-US" altLang="en-US" sz="2800" i="1" dirty="0">
                <a:cs typeface="Arial" charset="0"/>
              </a:rPr>
              <a:t> + </a:t>
            </a:r>
            <a:r>
              <a:rPr lang="el-GR" altLang="en-US" sz="2800" i="1" dirty="0">
                <a:cs typeface="Arial" charset="0"/>
                <a:sym typeface="Symbol" pitchFamily="18" charset="2"/>
              </a:rPr>
              <a:t></a:t>
            </a:r>
            <a:r>
              <a:rPr lang="en-US" altLang="en-US" sz="2800" i="1" baseline="-25000" dirty="0">
                <a:cs typeface="Arial" charset="0"/>
              </a:rPr>
              <a:t>1 </a:t>
            </a:r>
            <a:r>
              <a:rPr lang="en-US" altLang="en-US" sz="2800" i="1" dirty="0">
                <a:cs typeface="Arial" charset="0"/>
              </a:rPr>
              <a:t>x</a:t>
            </a:r>
            <a:r>
              <a:rPr lang="en-US" altLang="en-US" sz="2800" i="1" baseline="-25000" dirty="0">
                <a:cs typeface="Arial" charset="0"/>
              </a:rPr>
              <a:t>1 </a:t>
            </a:r>
            <a:r>
              <a:rPr lang="en-US" altLang="en-US" sz="2800" i="1" dirty="0">
                <a:cs typeface="Arial" charset="0"/>
              </a:rPr>
              <a:t>+ </a:t>
            </a:r>
            <a:r>
              <a:rPr lang="el-GR" altLang="en-US" sz="2800" i="1" dirty="0">
                <a:cs typeface="Arial" charset="0"/>
                <a:sym typeface="Symbol" pitchFamily="18" charset="2"/>
              </a:rPr>
              <a:t></a:t>
            </a:r>
            <a:r>
              <a:rPr lang="en-US" altLang="en-US" sz="2800" i="1" baseline="-25000" dirty="0">
                <a:cs typeface="Arial" charset="0"/>
              </a:rPr>
              <a:t>2 </a:t>
            </a:r>
            <a:r>
              <a:rPr lang="en-US" altLang="en-US" sz="2800" i="1" dirty="0">
                <a:cs typeface="Arial" charset="0"/>
              </a:rPr>
              <a:t>x</a:t>
            </a:r>
            <a:r>
              <a:rPr lang="en-US" altLang="en-US" sz="2800" i="1" baseline="-25000" dirty="0">
                <a:cs typeface="Arial" charset="0"/>
              </a:rPr>
              <a:t>2</a:t>
            </a:r>
            <a:r>
              <a:rPr lang="en-US" altLang="en-US" sz="2800" i="1" dirty="0">
                <a:cs typeface="Arial" charset="0"/>
              </a:rPr>
              <a:t>+ ... + </a:t>
            </a:r>
            <a:r>
              <a:rPr lang="el-GR" altLang="en-US" sz="2800" i="1" dirty="0">
                <a:cs typeface="Arial" charset="0"/>
                <a:sym typeface="Symbol" pitchFamily="18" charset="2"/>
              </a:rPr>
              <a:t></a:t>
            </a:r>
            <a:r>
              <a:rPr lang="en-US" altLang="en-US" sz="2800" i="1" baseline="-25000" dirty="0">
                <a:cs typeface="Arial" charset="0"/>
              </a:rPr>
              <a:t>k </a:t>
            </a:r>
            <a:r>
              <a:rPr lang="en-US" altLang="en-US" sz="2800" i="1" dirty="0" err="1">
                <a:cs typeface="Arial" charset="0"/>
              </a:rPr>
              <a:t>x</a:t>
            </a:r>
            <a:r>
              <a:rPr lang="en-US" altLang="en-US" sz="2800" i="1" baseline="-25000" dirty="0" err="1">
                <a:cs typeface="Arial" charset="0"/>
              </a:rPr>
              <a:t>k</a:t>
            </a:r>
            <a:r>
              <a:rPr lang="en-US" altLang="en-US" sz="2800" i="1" baseline="-25000" dirty="0">
                <a:cs typeface="Arial" charset="0"/>
              </a:rPr>
              <a:t> </a:t>
            </a:r>
          </a:p>
          <a:p>
            <a:pPr eaLnBrk="1" hangingPunct="1">
              <a:buFont typeface="Wingdings" pitchFamily="2" charset="2"/>
              <a:buNone/>
            </a:pPr>
            <a:endParaRPr lang="en-US" altLang="en-US" sz="2800" dirty="0">
              <a:cs typeface="Arial" charset="0"/>
            </a:endParaRPr>
          </a:p>
        </p:txBody>
      </p:sp>
      <p:sp>
        <p:nvSpPr>
          <p:cNvPr id="4" name="Slide Number Placeholder 3"/>
          <p:cNvSpPr>
            <a:spLocks noGrp="1"/>
          </p:cNvSpPr>
          <p:nvPr>
            <p:ph type="sldNum" sz="quarter" idx="12"/>
          </p:nvPr>
        </p:nvSpPr>
        <p:spPr/>
        <p:txBody>
          <a:bodyPr/>
          <a:lstStyle/>
          <a:p>
            <a:pPr>
              <a:defRPr/>
            </a:pPr>
            <a:fld id="{969DD327-B01A-4603-95EB-F7DDBAD4E89E}" type="slidenum">
              <a:rPr lang="en-US"/>
              <a:pPr>
                <a:defRPr/>
              </a:pPr>
              <a:t>66</a:t>
            </a:fld>
            <a:endParaRPr lang="en-US"/>
          </a:p>
        </p:txBody>
      </p:sp>
      <p:graphicFrame>
        <p:nvGraphicFramePr>
          <p:cNvPr id="34821" name="Object 5"/>
          <p:cNvGraphicFramePr>
            <a:graphicFrameLocks noChangeAspect="1"/>
          </p:cNvGraphicFramePr>
          <p:nvPr/>
        </p:nvGraphicFramePr>
        <p:xfrm>
          <a:off x="3581400" y="3048000"/>
          <a:ext cx="3505200" cy="996950"/>
        </p:xfrm>
        <a:graphic>
          <a:graphicData uri="http://schemas.openxmlformats.org/presentationml/2006/ole">
            <mc:AlternateContent xmlns:mc="http://schemas.openxmlformats.org/markup-compatibility/2006">
              <mc:Choice xmlns:v="urn:schemas-microsoft-com:vml" Requires="v">
                <p:oleObj spid="_x0000_s93214" name="Equation" r:id="rId3" imgW="1473200" imgH="419100" progId="Equation.3">
                  <p:embed/>
                </p:oleObj>
              </mc:Choice>
              <mc:Fallback>
                <p:oleObj name="Equation" r:id="rId3" imgW="14732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048000"/>
                        <a:ext cx="3505200" cy="996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822" name="Object 5"/>
          <p:cNvGraphicFramePr>
            <a:graphicFrameLocks noChangeAspect="1"/>
          </p:cNvGraphicFramePr>
          <p:nvPr/>
        </p:nvGraphicFramePr>
        <p:xfrm>
          <a:off x="2990850" y="4038600"/>
          <a:ext cx="4078288" cy="996950"/>
        </p:xfrm>
        <a:graphic>
          <a:graphicData uri="http://schemas.openxmlformats.org/presentationml/2006/ole">
            <mc:AlternateContent xmlns:mc="http://schemas.openxmlformats.org/markup-compatibility/2006">
              <mc:Choice xmlns:v="urn:schemas-microsoft-com:vml" Requires="v">
                <p:oleObj spid="_x0000_s93215" name="Equation" r:id="rId5" imgW="1714500" imgH="419100" progId="Equation.3">
                  <p:embed/>
                </p:oleObj>
              </mc:Choice>
              <mc:Fallback>
                <p:oleObj name="Equation" r:id="rId5" imgW="1714500" imgH="4191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0850" y="4038600"/>
                        <a:ext cx="4078288" cy="996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7628563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89626" y="-14591"/>
            <a:ext cx="8229600" cy="1143000"/>
          </a:xfrm>
        </p:spPr>
        <p:txBody>
          <a:bodyPr/>
          <a:lstStyle/>
          <a:p>
            <a:r>
              <a:rPr lang="en-US" altLang="en-US" sz="3600" dirty="0"/>
              <a:t>Interpretation of the coefficients</a:t>
            </a:r>
          </a:p>
        </p:txBody>
      </p:sp>
      <p:sp>
        <p:nvSpPr>
          <p:cNvPr id="35843" name="Content Placeholder 2"/>
          <p:cNvSpPr>
            <a:spLocks noGrp="1"/>
          </p:cNvSpPr>
          <p:nvPr>
            <p:ph idx="1"/>
          </p:nvPr>
        </p:nvSpPr>
        <p:spPr>
          <a:xfrm>
            <a:off x="457200" y="1295400"/>
            <a:ext cx="8229600" cy="4525963"/>
          </a:xfrm>
        </p:spPr>
        <p:txBody>
          <a:bodyPr/>
          <a:lstStyle/>
          <a:p>
            <a:r>
              <a:rPr lang="en-US" altLang="en-US" sz="2800" dirty="0"/>
              <a:t>Example:  2 independent variables, </a:t>
            </a:r>
            <a:r>
              <a:rPr lang="en-US" altLang="en-US" sz="2800" dirty="0">
                <a:sym typeface="Symbol" pitchFamily="18" charset="2"/>
              </a:rPr>
              <a:t>X</a:t>
            </a:r>
            <a:r>
              <a:rPr lang="en-US" altLang="en-US" sz="2800" baseline="-25000" dirty="0">
                <a:sym typeface="Symbol" pitchFamily="18" charset="2"/>
              </a:rPr>
              <a:t>1 </a:t>
            </a:r>
            <a:r>
              <a:rPr lang="en-US" altLang="en-US" sz="2800" dirty="0">
                <a:sym typeface="Symbol" pitchFamily="18" charset="2"/>
              </a:rPr>
              <a:t>a numerical variable, X</a:t>
            </a:r>
            <a:r>
              <a:rPr lang="en-US" altLang="en-US" sz="2800" baseline="-25000" dirty="0"/>
              <a:t>2</a:t>
            </a:r>
            <a:r>
              <a:rPr lang="en-US" altLang="en-US" sz="2800" dirty="0"/>
              <a:t> a dichotomous exposure variable</a:t>
            </a:r>
          </a:p>
          <a:p>
            <a:r>
              <a:rPr lang="en-US" altLang="en-US" sz="2800" dirty="0"/>
              <a:t>logit(p) = log(p/(1-p)) = </a:t>
            </a:r>
            <a:r>
              <a:rPr lang="en-US" altLang="en-US" sz="2800" dirty="0">
                <a:sym typeface="Symbol" pitchFamily="18" charset="2"/>
              </a:rPr>
              <a:t>+ </a:t>
            </a:r>
            <a:r>
              <a:rPr lang="en-US" altLang="en-US" sz="2800" baseline="-25000" dirty="0">
                <a:sym typeface="Symbol" pitchFamily="18" charset="2"/>
              </a:rPr>
              <a:t>1</a:t>
            </a:r>
            <a:r>
              <a:rPr lang="en-US" altLang="en-US" sz="2800" dirty="0">
                <a:sym typeface="Symbol" pitchFamily="18" charset="2"/>
              </a:rPr>
              <a:t>x</a:t>
            </a:r>
            <a:r>
              <a:rPr lang="en-US" altLang="en-US" sz="2800" baseline="-25000" dirty="0">
                <a:sym typeface="Symbol" pitchFamily="18" charset="2"/>
              </a:rPr>
              <a:t>1</a:t>
            </a:r>
            <a:r>
              <a:rPr lang="en-US" altLang="en-US" sz="2800" dirty="0">
                <a:sym typeface="Symbol" pitchFamily="18" charset="2"/>
              </a:rPr>
              <a:t> + </a:t>
            </a:r>
            <a:r>
              <a:rPr lang="en-US" altLang="en-US" sz="2800" baseline="-25000" dirty="0">
                <a:sym typeface="Symbol" pitchFamily="18" charset="2"/>
              </a:rPr>
              <a:t>2</a:t>
            </a:r>
            <a:r>
              <a:rPr lang="en-US" altLang="en-US" sz="2800" dirty="0">
                <a:sym typeface="Symbol" pitchFamily="18" charset="2"/>
              </a:rPr>
              <a:t>x</a:t>
            </a:r>
            <a:r>
              <a:rPr lang="en-US" altLang="en-US" sz="2800" baseline="-25000" dirty="0">
                <a:sym typeface="Symbol" pitchFamily="18" charset="2"/>
              </a:rPr>
              <a:t>2</a:t>
            </a:r>
          </a:p>
          <a:p>
            <a:pPr>
              <a:buFont typeface="Arial" charset="0"/>
              <a:buNone/>
            </a:pPr>
            <a:endParaRPr lang="en-US" altLang="en-US" sz="2800" baseline="-25000" dirty="0">
              <a:sym typeface="Symbol" pitchFamily="18" charset="2"/>
            </a:endParaRPr>
          </a:p>
          <a:p>
            <a:r>
              <a:rPr lang="en-US" altLang="en-US" sz="2800" dirty="0">
                <a:sym typeface="Symbol" pitchFamily="18" charset="2"/>
              </a:rPr>
              <a:t>When x</a:t>
            </a:r>
            <a:r>
              <a:rPr lang="en-US" altLang="en-US" sz="2800" baseline="-25000" dirty="0">
                <a:sym typeface="Symbol" pitchFamily="18" charset="2"/>
              </a:rPr>
              <a:t>2</a:t>
            </a:r>
            <a:r>
              <a:rPr lang="en-US" altLang="en-US" sz="2800" dirty="0">
                <a:sym typeface="Symbol" pitchFamily="18" charset="2"/>
              </a:rPr>
              <a:t>=1 (exposed), holding x</a:t>
            </a:r>
            <a:r>
              <a:rPr lang="en-US" altLang="en-US" sz="2800" baseline="-25000" dirty="0">
                <a:sym typeface="Symbol" pitchFamily="18" charset="2"/>
              </a:rPr>
              <a:t>1 </a:t>
            </a:r>
            <a:r>
              <a:rPr lang="en-US" altLang="en-US" sz="2800" dirty="0">
                <a:sym typeface="Symbol" pitchFamily="18" charset="2"/>
              </a:rPr>
              <a:t>constant, </a:t>
            </a:r>
          </a:p>
          <a:p>
            <a:pPr lvl="1">
              <a:buFont typeface="Arial" charset="0"/>
              <a:buNone/>
            </a:pPr>
            <a:r>
              <a:rPr lang="en-US" altLang="en-US" sz="2400" dirty="0">
                <a:sym typeface="Symbol" pitchFamily="18" charset="2"/>
              </a:rPr>
              <a:t>			logit(p</a:t>
            </a:r>
            <a:r>
              <a:rPr lang="en-US" altLang="en-US" sz="2400" baseline="-25000" dirty="0">
                <a:sym typeface="Symbol" pitchFamily="18" charset="2"/>
              </a:rPr>
              <a:t>1</a:t>
            </a:r>
            <a:r>
              <a:rPr lang="en-US" altLang="en-US" sz="2400" dirty="0">
                <a:sym typeface="Symbol" pitchFamily="18" charset="2"/>
              </a:rPr>
              <a:t>) = + </a:t>
            </a:r>
            <a:r>
              <a:rPr lang="en-US" altLang="en-US" sz="2400" baseline="-25000" dirty="0">
                <a:sym typeface="Symbol" pitchFamily="18" charset="2"/>
              </a:rPr>
              <a:t>1</a:t>
            </a:r>
            <a:r>
              <a:rPr lang="en-US" altLang="en-US" sz="2400" dirty="0">
                <a:sym typeface="Symbol" pitchFamily="18" charset="2"/>
              </a:rPr>
              <a:t>x</a:t>
            </a:r>
            <a:r>
              <a:rPr lang="en-US" altLang="en-US" sz="2400" baseline="-25000" dirty="0">
                <a:sym typeface="Symbol" pitchFamily="18" charset="2"/>
              </a:rPr>
              <a:t>1</a:t>
            </a:r>
            <a:r>
              <a:rPr lang="en-US" altLang="en-US" sz="2400" dirty="0">
                <a:sym typeface="Symbol" pitchFamily="18" charset="2"/>
              </a:rPr>
              <a:t> + </a:t>
            </a:r>
            <a:r>
              <a:rPr lang="en-US" altLang="en-US" sz="2400" baseline="-25000" dirty="0">
                <a:sym typeface="Symbol" pitchFamily="18" charset="2"/>
              </a:rPr>
              <a:t>2</a:t>
            </a:r>
          </a:p>
          <a:p>
            <a:pPr lvl="1">
              <a:buFont typeface="Arial" charset="0"/>
              <a:buNone/>
            </a:pPr>
            <a:endParaRPr lang="en-US" altLang="en-US" sz="2400" dirty="0">
              <a:sym typeface="Symbol" pitchFamily="18" charset="2"/>
            </a:endParaRPr>
          </a:p>
          <a:p>
            <a:r>
              <a:rPr lang="en-US" altLang="en-US" sz="2800" dirty="0">
                <a:sym typeface="Symbol" pitchFamily="18" charset="2"/>
              </a:rPr>
              <a:t>When x</a:t>
            </a:r>
            <a:r>
              <a:rPr lang="en-US" altLang="en-US" sz="2800" baseline="-25000" dirty="0">
                <a:sym typeface="Symbol" pitchFamily="18" charset="2"/>
              </a:rPr>
              <a:t>2</a:t>
            </a:r>
            <a:r>
              <a:rPr lang="en-US" altLang="en-US" sz="2800" dirty="0">
                <a:sym typeface="Symbol" pitchFamily="18" charset="2"/>
              </a:rPr>
              <a:t>=0 (not exposed), holding x</a:t>
            </a:r>
            <a:r>
              <a:rPr lang="en-US" altLang="en-US" sz="2800" baseline="-25000" dirty="0">
                <a:sym typeface="Symbol" pitchFamily="18" charset="2"/>
              </a:rPr>
              <a:t>1 </a:t>
            </a:r>
            <a:r>
              <a:rPr lang="en-US" altLang="en-US" sz="2800" dirty="0">
                <a:sym typeface="Symbol" pitchFamily="18" charset="2"/>
              </a:rPr>
              <a:t>constant,</a:t>
            </a:r>
          </a:p>
          <a:p>
            <a:pPr lvl="1">
              <a:buFont typeface="Arial" charset="0"/>
              <a:buNone/>
            </a:pPr>
            <a:r>
              <a:rPr lang="en-US" altLang="en-US" dirty="0">
                <a:sym typeface="Symbol" pitchFamily="18" charset="2"/>
              </a:rPr>
              <a:t>			</a:t>
            </a:r>
            <a:r>
              <a:rPr lang="en-US" altLang="en-US" sz="2400" dirty="0">
                <a:sym typeface="Symbol" pitchFamily="18" charset="2"/>
              </a:rPr>
              <a:t>logit(p</a:t>
            </a:r>
            <a:r>
              <a:rPr lang="en-US" altLang="en-US" sz="2400" baseline="-25000" dirty="0">
                <a:sym typeface="Symbol" pitchFamily="18" charset="2"/>
              </a:rPr>
              <a:t>0</a:t>
            </a:r>
            <a:r>
              <a:rPr lang="en-US" altLang="en-US" sz="2400" dirty="0">
                <a:sym typeface="Symbol" pitchFamily="18" charset="2"/>
              </a:rPr>
              <a:t>) = + </a:t>
            </a:r>
            <a:r>
              <a:rPr lang="en-US" altLang="en-US" sz="2400" baseline="-25000" dirty="0">
                <a:sym typeface="Symbol" pitchFamily="18" charset="2"/>
              </a:rPr>
              <a:t>1</a:t>
            </a:r>
            <a:r>
              <a:rPr lang="en-US" altLang="en-US" sz="2400" dirty="0">
                <a:sym typeface="Symbol" pitchFamily="18" charset="2"/>
              </a:rPr>
              <a:t>x</a:t>
            </a:r>
            <a:r>
              <a:rPr lang="en-US" altLang="en-US" sz="2400" baseline="-25000" dirty="0">
                <a:sym typeface="Symbol" pitchFamily="18" charset="2"/>
              </a:rPr>
              <a:t>1</a:t>
            </a:r>
            <a:endParaRPr lang="en-US" altLang="en-US" baseline="-25000" dirty="0">
              <a:sym typeface="Symbol" pitchFamily="18" charset="2"/>
            </a:endParaRPr>
          </a:p>
          <a:p>
            <a:pPr>
              <a:buFont typeface="Arial" charset="0"/>
              <a:buNone/>
            </a:pPr>
            <a:r>
              <a:rPr lang="en-US" altLang="en-US" sz="2800" baseline="-25000" dirty="0">
                <a:sym typeface="Symbol" pitchFamily="18" charset="2"/>
              </a:rPr>
              <a:t>	</a:t>
            </a:r>
            <a:endParaRPr lang="en-US" altLang="en-US" dirty="0">
              <a:sym typeface="Symbol" pitchFamily="18" charset="2"/>
            </a:endParaRPr>
          </a:p>
          <a:p>
            <a:pPr>
              <a:buFont typeface="Arial" charset="0"/>
              <a:buNone/>
            </a:pPr>
            <a:endParaRPr lang="en-US" altLang="en-US" dirty="0">
              <a:sym typeface="Symbol" pitchFamily="18" charset="2"/>
            </a:endParaRPr>
          </a:p>
          <a:p>
            <a:pPr>
              <a:buFont typeface="Arial" charset="0"/>
              <a:buNone/>
            </a:pPr>
            <a:endParaRPr lang="en-US" altLang="en-US" dirty="0"/>
          </a:p>
          <a:p>
            <a:endParaRPr lang="en-US" altLang="en-US" dirty="0"/>
          </a:p>
        </p:txBody>
      </p:sp>
      <p:sp>
        <p:nvSpPr>
          <p:cNvPr id="4" name="Slide Number Placeholder 3"/>
          <p:cNvSpPr>
            <a:spLocks noGrp="1"/>
          </p:cNvSpPr>
          <p:nvPr>
            <p:ph type="sldNum" sz="quarter" idx="12"/>
          </p:nvPr>
        </p:nvSpPr>
        <p:spPr/>
        <p:txBody>
          <a:bodyPr/>
          <a:lstStyle/>
          <a:p>
            <a:pPr>
              <a:defRPr/>
            </a:pPr>
            <a:fld id="{3769CD6E-0E8F-42A8-8AF3-8B4F76D9E186}" type="slidenum">
              <a:rPr lang="en-US" smtClean="0"/>
              <a:pPr>
                <a:defRPr/>
              </a:pPr>
              <a:t>67</a:t>
            </a:fld>
            <a:endParaRPr lang="en-US"/>
          </a:p>
        </p:txBody>
      </p:sp>
    </p:spTree>
    <p:extLst>
      <p:ext uri="{BB962C8B-B14F-4D97-AF65-F5344CB8AC3E}">
        <p14:creationId xmlns:p14="http://schemas.microsoft.com/office/powerpoint/2010/main" val="1642599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76200" y="457200"/>
            <a:ext cx="8915400" cy="5257800"/>
          </a:xfrm>
        </p:spPr>
        <p:txBody>
          <a:bodyPr/>
          <a:lstStyle/>
          <a:p>
            <a:pPr>
              <a:buFont typeface="Arial" charset="0"/>
              <a:buNone/>
            </a:pPr>
            <a:endParaRPr lang="en-US" altLang="en-US" sz="1300" b="1" dirty="0">
              <a:latin typeface="Courier New" pitchFamily="49" charset="0"/>
              <a:cs typeface="Courier New" pitchFamily="49" charset="0"/>
            </a:endParaRPr>
          </a:p>
          <a:p>
            <a:pPr>
              <a:buFont typeface="Arial" charset="0"/>
              <a:buNone/>
            </a:pPr>
            <a:endParaRPr lang="en-US" altLang="en-US" sz="1300" b="1" dirty="0">
              <a:latin typeface="Courier New" pitchFamily="49" charset="0"/>
              <a:cs typeface="Courier New" pitchFamily="49" charset="0"/>
            </a:endParaRPr>
          </a:p>
          <a:p>
            <a:pPr>
              <a:buNone/>
            </a:pPr>
            <a:r>
              <a:rPr lang="en-US" altLang="en-US" sz="1300" b="1" dirty="0">
                <a:latin typeface="Courier New" pitchFamily="49" charset="0"/>
                <a:cs typeface="Courier New" pitchFamily="49" charset="0"/>
              </a:rPr>
              <a:t>. logistic peth_audit_50 age_10 </a:t>
            </a:r>
            <a:r>
              <a:rPr lang="en-US" altLang="en-US" sz="1300" b="1" dirty="0" err="1">
                <a:latin typeface="Courier New" pitchFamily="49" charset="0"/>
                <a:cs typeface="Courier New" pitchFamily="49" charset="0"/>
              </a:rPr>
              <a:t>i.studyarm_n</a:t>
            </a:r>
            <a:endParaRPr lang="en-US" altLang="en-US" sz="1300" b="1" dirty="0">
              <a:latin typeface="Courier New" pitchFamily="49" charset="0"/>
              <a:cs typeface="Courier New" pitchFamily="49" charset="0"/>
            </a:endParaRPr>
          </a:p>
          <a:p>
            <a:pPr>
              <a:buNone/>
            </a:pPr>
            <a:endParaRPr lang="en-US" altLang="en-US" sz="1300" b="1" dirty="0">
              <a:latin typeface="Courier New" pitchFamily="49" charset="0"/>
              <a:cs typeface="Courier New" pitchFamily="49" charset="0"/>
            </a:endParaRPr>
          </a:p>
          <a:p>
            <a:pPr>
              <a:buNone/>
            </a:pPr>
            <a:r>
              <a:rPr lang="en-US" altLang="en-US" sz="1300" b="1" dirty="0">
                <a:latin typeface="Courier New" pitchFamily="49" charset="0"/>
                <a:cs typeface="Courier New" pitchFamily="49" charset="0"/>
              </a:rPr>
              <a:t>Logistic regression                               Number of </a:t>
            </a:r>
            <a:r>
              <a:rPr lang="en-US" altLang="en-US" sz="1300" b="1" dirty="0" err="1">
                <a:latin typeface="Courier New" pitchFamily="49" charset="0"/>
                <a:cs typeface="Courier New" pitchFamily="49" charset="0"/>
              </a:rPr>
              <a:t>obs</a:t>
            </a:r>
            <a:r>
              <a:rPr lang="en-US" altLang="en-US" sz="1300" b="1" dirty="0">
                <a:latin typeface="Courier New" pitchFamily="49" charset="0"/>
                <a:cs typeface="Courier New" pitchFamily="49" charset="0"/>
              </a:rPr>
              <a:t>   =        324</a:t>
            </a:r>
          </a:p>
          <a:p>
            <a:pPr>
              <a:buNone/>
            </a:pPr>
            <a:r>
              <a:rPr lang="en-US" altLang="en-US" sz="1300" b="1" dirty="0">
                <a:latin typeface="Courier New" pitchFamily="49" charset="0"/>
                <a:cs typeface="Courier New" pitchFamily="49" charset="0"/>
              </a:rPr>
              <a:t>                                                  LR chi2(2)      =       6.00</a:t>
            </a:r>
          </a:p>
          <a:p>
            <a:pPr>
              <a:buNone/>
            </a:pPr>
            <a:r>
              <a:rPr lang="en-US" altLang="en-US" sz="1300" b="1" dirty="0">
                <a:latin typeface="Courier New" pitchFamily="49" charset="0"/>
                <a:cs typeface="Courier New" pitchFamily="49" charset="0"/>
              </a:rPr>
              <a:t>                                                  </a:t>
            </a:r>
            <a:r>
              <a:rPr lang="en-US" altLang="en-US" sz="1300" b="1" dirty="0" err="1">
                <a:latin typeface="Courier New" pitchFamily="49" charset="0"/>
                <a:cs typeface="Courier New" pitchFamily="49" charset="0"/>
              </a:rPr>
              <a:t>Prob</a:t>
            </a:r>
            <a:r>
              <a:rPr lang="en-US" altLang="en-US" sz="1300" b="1" dirty="0">
                <a:latin typeface="Courier New" pitchFamily="49" charset="0"/>
                <a:cs typeface="Courier New" pitchFamily="49" charset="0"/>
              </a:rPr>
              <a:t> &gt; chi2     =     0.0498</a:t>
            </a:r>
          </a:p>
          <a:p>
            <a:pPr>
              <a:buNone/>
            </a:pPr>
            <a:r>
              <a:rPr lang="en-US" altLang="en-US" sz="1300" b="1" dirty="0">
                <a:latin typeface="Courier New" pitchFamily="49" charset="0"/>
                <a:cs typeface="Courier New" pitchFamily="49" charset="0"/>
              </a:rPr>
              <a:t>Log likelihood = -221.48068                       Pseudo R2       =     0.0134</a:t>
            </a:r>
          </a:p>
          <a:p>
            <a:pPr>
              <a:buNone/>
            </a:pPr>
            <a:endParaRPr lang="en-US" altLang="en-US" sz="1300" b="1" dirty="0">
              <a:latin typeface="Courier New" pitchFamily="49" charset="0"/>
              <a:cs typeface="Courier New" pitchFamily="49" charset="0"/>
            </a:endParaRPr>
          </a:p>
          <a:p>
            <a:pPr>
              <a:buNone/>
            </a:pPr>
            <a:r>
              <a:rPr lang="en-US" altLang="en-US" sz="1300" b="1" dirty="0">
                <a:latin typeface="Courier New" pitchFamily="49" charset="0"/>
                <a:cs typeface="Courier New" pitchFamily="49" charset="0"/>
              </a:rPr>
              <a:t>-------------------------------------------------------------------------------</a:t>
            </a:r>
          </a:p>
          <a:p>
            <a:pPr>
              <a:buNone/>
            </a:pPr>
            <a:r>
              <a:rPr lang="en-US" altLang="en-US" sz="1300" b="1" dirty="0">
                <a:latin typeface="Courier New" pitchFamily="49" charset="0"/>
                <a:cs typeface="Courier New" pitchFamily="49" charset="0"/>
              </a:rPr>
              <a:t>peth_audit_50 | Odds Ratio   Std. Err.      z    P&gt;|z|     [95% Conf. Interval]</a:t>
            </a:r>
          </a:p>
          <a:p>
            <a:pPr>
              <a:buNone/>
            </a:pPr>
            <a:r>
              <a:rPr lang="en-US" altLang="en-US" sz="1300" b="1" dirty="0">
                <a:latin typeface="Courier New" pitchFamily="49" charset="0"/>
                <a:cs typeface="Courier New" pitchFamily="49" charset="0"/>
              </a:rPr>
              <a:t>--------------+----------------------------------------------------------------</a:t>
            </a:r>
          </a:p>
          <a:p>
            <a:pPr>
              <a:buNone/>
            </a:pPr>
            <a:r>
              <a:rPr lang="en-US" altLang="en-US" sz="1300" b="1" dirty="0">
                <a:latin typeface="Courier New" pitchFamily="49" charset="0"/>
                <a:cs typeface="Courier New" pitchFamily="49" charset="0"/>
              </a:rPr>
              <a:t>       age_10 |   1.328877   .1737573     2.17   0.030     1.028457    1.717053</a:t>
            </a:r>
          </a:p>
          <a:p>
            <a:pPr>
              <a:buNone/>
            </a:pPr>
            <a:r>
              <a:rPr lang="en-US" altLang="en-US" sz="1300" b="1" dirty="0">
                <a:latin typeface="Courier New" pitchFamily="49" charset="0"/>
                <a:cs typeface="Courier New" pitchFamily="49" charset="0"/>
              </a:rPr>
              <a:t> 1.studyarm_n |   .8295213   .1886524    -0.82   0.411     .5311835     1.29542</a:t>
            </a:r>
          </a:p>
          <a:p>
            <a:pPr>
              <a:buNone/>
            </a:pPr>
            <a:r>
              <a:rPr lang="en-US" altLang="en-US" sz="1300" b="1" dirty="0">
                <a:latin typeface="Courier New" pitchFamily="49" charset="0"/>
                <a:cs typeface="Courier New" pitchFamily="49" charset="0"/>
              </a:rPr>
              <a:t>        _cons |   .4248297    .188248    -1.93   0.053     .1782524    1.012498</a:t>
            </a:r>
          </a:p>
          <a:p>
            <a:pPr>
              <a:buNone/>
            </a:pPr>
            <a:r>
              <a:rPr lang="en-US" altLang="en-US" sz="1300" b="1" dirty="0">
                <a:latin typeface="Courier New" pitchFamily="49" charset="0"/>
                <a:cs typeface="Courier New" pitchFamily="49" charset="0"/>
              </a:rPr>
              <a:t>-------------------------------------------------------------------------------</a:t>
            </a:r>
          </a:p>
          <a:p>
            <a:pPr>
              <a:buFont typeface="Arial" charset="0"/>
              <a:buNone/>
            </a:pPr>
            <a:r>
              <a:rPr lang="en-US" altLang="en-US" sz="2800" dirty="0">
                <a:latin typeface="Arial" charset="0"/>
                <a:cs typeface="Arial" charset="0"/>
                <a:sym typeface="Symbol" pitchFamily="18" charset="2"/>
              </a:rPr>
              <a:t>0.83 is the odds ratio for </a:t>
            </a:r>
            <a:r>
              <a:rPr lang="en-US" altLang="en-US" sz="2800" dirty="0" err="1">
                <a:latin typeface="Arial" charset="0"/>
                <a:cs typeface="Arial" charset="0"/>
                <a:sym typeface="Symbol" pitchFamily="18" charset="2"/>
              </a:rPr>
              <a:t>PEth</a:t>
            </a:r>
            <a:r>
              <a:rPr lang="en-US" altLang="en-US" sz="2800" dirty="0">
                <a:latin typeface="Arial" charset="0"/>
                <a:cs typeface="Arial" charset="0"/>
                <a:sym typeface="Symbol" pitchFamily="18" charset="2"/>
              </a:rPr>
              <a:t>&gt;=50 for being in the minimally assessed vs. standard study arm when you hold age constant</a:t>
            </a:r>
            <a:endParaRPr lang="en-US" altLang="en-US" sz="2800" dirty="0">
              <a:latin typeface="Arial" charset="0"/>
              <a:cs typeface="Arial" charset="0"/>
            </a:endParaRPr>
          </a:p>
          <a:p>
            <a:pPr>
              <a:buFont typeface="Arial" charset="0"/>
              <a:buNone/>
            </a:pPr>
            <a:endParaRPr lang="en-US" altLang="en-US" sz="2500" b="1" dirty="0">
              <a:cs typeface="Courier New" pitchFamily="49" charset="0"/>
            </a:endParaRPr>
          </a:p>
          <a:p>
            <a:pPr>
              <a:buFont typeface="Arial" charset="0"/>
              <a:buNone/>
            </a:pPr>
            <a:endParaRPr lang="en-US" altLang="en-US" sz="1300" b="1" dirty="0">
              <a:latin typeface="Courier New" pitchFamily="49" charset="0"/>
              <a:cs typeface="Courier New" pitchFamily="49" charset="0"/>
            </a:endParaRPr>
          </a:p>
          <a:p>
            <a:pPr>
              <a:buFont typeface="Arial" charset="0"/>
              <a:buNone/>
            </a:pPr>
            <a:endParaRPr lang="en-US" altLang="en-US" sz="1300" b="1"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E97F43C3-E831-476C-8E9B-50336E9F9858}" type="slidenum">
              <a:rPr lang="en-US" smtClean="0"/>
              <a:pPr>
                <a:defRPr/>
              </a:pPr>
              <a:t>68</a:t>
            </a:fld>
            <a:endParaRPr lang="en-US"/>
          </a:p>
        </p:txBody>
      </p:sp>
    </p:spTree>
    <p:extLst>
      <p:ext uri="{BB962C8B-B14F-4D97-AF65-F5344CB8AC3E}">
        <p14:creationId xmlns:p14="http://schemas.microsoft.com/office/powerpoint/2010/main" val="1464178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To sum up…</a:t>
            </a:r>
          </a:p>
        </p:txBody>
      </p:sp>
      <p:sp>
        <p:nvSpPr>
          <p:cNvPr id="90115" name="Rectangle 3"/>
          <p:cNvSpPr>
            <a:spLocks noGrp="1" noChangeArrowheads="1"/>
          </p:cNvSpPr>
          <p:nvPr>
            <p:ph type="body" sz="half" idx="1"/>
          </p:nvPr>
        </p:nvSpPr>
        <p:spPr>
          <a:xfrm>
            <a:off x="457200" y="1600200"/>
            <a:ext cx="4037013" cy="4530725"/>
          </a:xfrm>
        </p:spPr>
        <p:txBody>
          <a:bodyPr/>
          <a:lstStyle/>
          <a:p>
            <a:pPr marL="469900" indent="-469900">
              <a:buFont typeface="Wingdings" pitchFamily="2" charset="2"/>
              <a:buNone/>
            </a:pPr>
            <a:r>
              <a:rPr lang="en-US" sz="2400" u="sng"/>
              <a:t>OLS</a:t>
            </a:r>
            <a:endParaRPr lang="en-US" sz="2400"/>
          </a:p>
          <a:p>
            <a:pPr marL="469900" indent="-469900"/>
            <a:r>
              <a:rPr lang="en-US" sz="2400"/>
              <a:t>Response variable = Y</a:t>
            </a:r>
          </a:p>
          <a:p>
            <a:pPr marL="469900" indent="-469900"/>
            <a:r>
              <a:rPr lang="en-US" sz="2400"/>
              <a:t>Link function between the response variable and what is being modeled =1</a:t>
            </a:r>
          </a:p>
          <a:p>
            <a:pPr marL="469900" indent="-469900"/>
            <a:r>
              <a:rPr lang="en-US" sz="2400"/>
              <a:t>Eq. Y=a+bX</a:t>
            </a:r>
          </a:p>
          <a:p>
            <a:pPr marL="469900" indent="-469900"/>
            <a:r>
              <a:rPr lang="en-US" sz="2400"/>
              <a:t>Distr. = Normal</a:t>
            </a:r>
          </a:p>
          <a:p>
            <a:pPr marL="469900" indent="-469900"/>
            <a:r>
              <a:rPr lang="en-US" sz="2400"/>
              <a:t>Var. = Constant</a:t>
            </a:r>
          </a:p>
        </p:txBody>
      </p:sp>
      <p:sp>
        <p:nvSpPr>
          <p:cNvPr id="90116" name="Rectangle 4"/>
          <p:cNvSpPr>
            <a:spLocks noGrp="1" noChangeArrowheads="1"/>
          </p:cNvSpPr>
          <p:nvPr>
            <p:ph type="body" sz="half" idx="2"/>
          </p:nvPr>
        </p:nvSpPr>
        <p:spPr>
          <a:xfrm>
            <a:off x="4572000" y="1557338"/>
            <a:ext cx="4195763" cy="4267200"/>
          </a:xfrm>
        </p:spPr>
        <p:txBody>
          <a:bodyPr/>
          <a:lstStyle/>
          <a:p>
            <a:pPr marL="469900" indent="-469900">
              <a:buFont typeface="Wingdings" pitchFamily="2" charset="2"/>
              <a:buNone/>
            </a:pPr>
            <a:r>
              <a:rPr lang="en-US" sz="2400" u="sng"/>
              <a:t>Logistic</a:t>
            </a:r>
            <a:endParaRPr lang="en-US" sz="2400"/>
          </a:p>
          <a:p>
            <a:pPr marL="469900" indent="-469900"/>
            <a:r>
              <a:rPr lang="en-US" sz="2400"/>
              <a:t>Response variable = Y</a:t>
            </a:r>
          </a:p>
          <a:p>
            <a:pPr marL="469900" indent="-469900"/>
            <a:r>
              <a:rPr lang="en-US" sz="2400"/>
              <a:t>Link function between the response variable and what is being modeled= logit</a:t>
            </a:r>
          </a:p>
          <a:p>
            <a:pPr marL="469900" indent="-469900"/>
            <a:r>
              <a:rPr lang="en-US" sz="2400"/>
              <a:t>Ln(</a:t>
            </a:r>
            <a:r>
              <a:rPr lang="en-US" sz="2400">
                <a:sym typeface="Symbol" pitchFamily="18" charset="2"/>
              </a:rPr>
              <a:t>/1-)</a:t>
            </a:r>
            <a:r>
              <a:rPr lang="en-US" sz="2400"/>
              <a:t>=a+bX</a:t>
            </a:r>
          </a:p>
          <a:p>
            <a:pPr marL="469900" indent="-469900"/>
            <a:r>
              <a:rPr lang="en-US" sz="2400"/>
              <a:t>Distr. = Binomial</a:t>
            </a:r>
          </a:p>
          <a:p>
            <a:pPr marL="469900" indent="-469900"/>
            <a:r>
              <a:rPr lang="en-US" sz="2400"/>
              <a:t>Var = Not Constant</a:t>
            </a:r>
          </a:p>
        </p:txBody>
      </p:sp>
    </p:spTree>
    <p:extLst>
      <p:ext uri="{BB962C8B-B14F-4D97-AF65-F5344CB8AC3E}">
        <p14:creationId xmlns:p14="http://schemas.microsoft.com/office/powerpoint/2010/main" val="47693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7BFDBEA1-7D87-2D49-B30C-4C66F5E54B23}" type="slidenum">
              <a:rPr lang="en-US" altLang="en-US" sz="1200">
                <a:solidFill>
                  <a:srgbClr val="898989"/>
                </a:solidFill>
                <a:latin typeface="Arial" charset="0"/>
              </a:rPr>
              <a:pPr>
                <a:spcBef>
                  <a:spcPct val="0"/>
                </a:spcBef>
                <a:buFontTx/>
                <a:buNone/>
              </a:pPr>
              <a:t>7</a:t>
            </a:fld>
            <a:endParaRPr lang="en-US" altLang="en-US" sz="1200">
              <a:solidFill>
                <a:srgbClr val="898989"/>
              </a:solidFill>
              <a:latin typeface="Arial" charset="0"/>
            </a:endParaRPr>
          </a:p>
        </p:txBody>
      </p:sp>
      <p:sp>
        <p:nvSpPr>
          <p:cNvPr id="30722" name="TextBox 5"/>
          <p:cNvSpPr txBox="1">
            <a:spLocks noChangeArrowheads="1"/>
          </p:cNvSpPr>
          <p:nvPr/>
        </p:nvSpPr>
        <p:spPr bwMode="auto">
          <a:xfrm>
            <a:off x="685800" y="5754688"/>
            <a:ext cx="7924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600" dirty="0" err="1">
                <a:latin typeface="Courier New" charset="0"/>
                <a:ea typeface="Courier New" charset="0"/>
                <a:cs typeface="Courier New" charset="0"/>
              </a:rPr>
              <a:t>twoway</a:t>
            </a:r>
            <a:r>
              <a:rPr lang="en-US" altLang="en-US" sz="1600" dirty="0">
                <a:latin typeface="Courier New" charset="0"/>
                <a:ea typeface="Courier New" charset="0"/>
                <a:cs typeface="Courier New" charset="0"/>
              </a:rPr>
              <a:t> (scatter </a:t>
            </a:r>
            <a:r>
              <a:rPr lang="en-US" altLang="en-US" sz="1600" dirty="0" err="1">
                <a:latin typeface="Courier New" charset="0"/>
                <a:ea typeface="Courier New" charset="0"/>
                <a:cs typeface="Courier New" charset="0"/>
              </a:rPr>
              <a:t>fev</a:t>
            </a:r>
            <a:r>
              <a:rPr lang="en-US" altLang="en-US" sz="1600" dirty="0">
                <a:latin typeface="Courier New" charset="0"/>
                <a:ea typeface="Courier New" charset="0"/>
                <a:cs typeface="Courier New" charset="0"/>
              </a:rPr>
              <a:t> age)  (</a:t>
            </a:r>
            <a:r>
              <a:rPr lang="en-US" altLang="en-US" sz="1600" u="sng" dirty="0" err="1">
                <a:latin typeface="Courier New" charset="0"/>
                <a:ea typeface="Courier New" charset="0"/>
                <a:cs typeface="Courier New" charset="0"/>
              </a:rPr>
              <a:t>lfitci</a:t>
            </a:r>
            <a:r>
              <a:rPr lang="en-US" altLang="en-US" sz="1600" u="sng" dirty="0">
                <a:latin typeface="Courier New" charset="0"/>
                <a:ea typeface="Courier New" charset="0"/>
                <a:cs typeface="Courier New" charset="0"/>
              </a:rPr>
              <a:t> </a:t>
            </a:r>
            <a:r>
              <a:rPr lang="en-US" altLang="en-US" sz="1600" u="sng" dirty="0" err="1">
                <a:latin typeface="Courier New" charset="0"/>
                <a:ea typeface="Courier New" charset="0"/>
                <a:cs typeface="Courier New" charset="0"/>
              </a:rPr>
              <a:t>fev</a:t>
            </a:r>
            <a:r>
              <a:rPr lang="en-US" altLang="en-US" sz="1600" u="sng" dirty="0">
                <a:latin typeface="Courier New" charset="0"/>
                <a:ea typeface="Courier New" charset="0"/>
                <a:cs typeface="Courier New" charset="0"/>
              </a:rPr>
              <a:t> age, </a:t>
            </a:r>
            <a:r>
              <a:rPr lang="en-US" altLang="en-US" sz="1600" u="sng" dirty="0" err="1">
                <a:latin typeface="Courier New" charset="0"/>
                <a:ea typeface="Courier New" charset="0"/>
                <a:cs typeface="Courier New" charset="0"/>
              </a:rPr>
              <a:t>ciplot</a:t>
            </a:r>
            <a:r>
              <a:rPr lang="en-US" altLang="en-US" sz="1600" u="sng" dirty="0">
                <a:latin typeface="Courier New" charset="0"/>
                <a:ea typeface="Courier New" charset="0"/>
                <a:cs typeface="Courier New" charset="0"/>
              </a:rPr>
              <a:t>(</a:t>
            </a:r>
            <a:r>
              <a:rPr lang="en-US" altLang="en-US" sz="1600" u="sng" dirty="0" err="1">
                <a:latin typeface="Courier New" charset="0"/>
                <a:ea typeface="Courier New" charset="0"/>
                <a:cs typeface="Courier New" charset="0"/>
              </a:rPr>
              <a:t>rline</a:t>
            </a:r>
            <a:r>
              <a:rPr lang="en-US" altLang="en-US" sz="1600" u="sng" dirty="0">
                <a:latin typeface="Courier New" charset="0"/>
                <a:ea typeface="Courier New" charset="0"/>
                <a:cs typeface="Courier New" charset="0"/>
              </a:rPr>
              <a:t>) </a:t>
            </a:r>
            <a:r>
              <a:rPr lang="en-US" altLang="en-US" sz="1600" dirty="0" err="1">
                <a:latin typeface="Courier New" charset="0"/>
                <a:ea typeface="Courier New" charset="0"/>
                <a:cs typeface="Courier New" charset="0"/>
              </a:rPr>
              <a:t>blcolor</a:t>
            </a:r>
            <a:r>
              <a:rPr lang="en-US" altLang="en-US" sz="1600" dirty="0">
                <a:latin typeface="Courier New" charset="0"/>
                <a:ea typeface="Courier New" charset="0"/>
                <a:cs typeface="Courier New" charset="0"/>
              </a:rPr>
              <a:t>(black)), legend(off) title(95% CI for the predicted means for each age )</a:t>
            </a: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80963"/>
            <a:ext cx="7569200" cy="554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4" name="TextBox 6"/>
          <p:cNvSpPr txBox="1">
            <a:spLocks noChangeArrowheads="1"/>
          </p:cNvSpPr>
          <p:nvPr/>
        </p:nvSpPr>
        <p:spPr bwMode="auto">
          <a:xfrm>
            <a:off x="6858000" y="3852666"/>
            <a:ext cx="2133600" cy="1569660"/>
          </a:xfrm>
          <a:prstGeom prst="rect">
            <a:avLst/>
          </a:prstGeom>
          <a:solidFill>
            <a:schemeClr val="bg1"/>
          </a:solidFill>
          <a:ln w="9525">
            <a:solidFill>
              <a:schemeClr val="tx1"/>
            </a:solidFill>
            <a:miter lim="800000"/>
            <a:headEnd/>
            <a:tailEnd/>
          </a:ln>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600" dirty="0">
                <a:latin typeface="Arial" charset="0"/>
              </a:rPr>
              <a:t>Remember that the Cis get wider as you get farther from x̅ ;</a:t>
            </a:r>
          </a:p>
          <a:p>
            <a:pPr eaLnBrk="1" hangingPunct="1">
              <a:spcBef>
                <a:spcPct val="0"/>
              </a:spcBef>
              <a:buFontTx/>
              <a:buNone/>
            </a:pPr>
            <a:r>
              <a:rPr lang="en-US" altLang="en-US" sz="1600" dirty="0">
                <a:latin typeface="Arial" charset="0"/>
              </a:rPr>
              <a:t>but here n is large so the CI is still very narrow</a:t>
            </a:r>
          </a:p>
        </p:txBody>
      </p:sp>
    </p:spTree>
    <p:extLst>
      <p:ext uri="{BB962C8B-B14F-4D97-AF65-F5344CB8AC3E}">
        <p14:creationId xmlns:p14="http://schemas.microsoft.com/office/powerpoint/2010/main" val="19444584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To sum up…</a:t>
            </a:r>
          </a:p>
        </p:txBody>
      </p:sp>
      <p:sp>
        <p:nvSpPr>
          <p:cNvPr id="91139" name="Rectangle 3"/>
          <p:cNvSpPr>
            <a:spLocks noGrp="1" noChangeArrowheads="1"/>
          </p:cNvSpPr>
          <p:nvPr>
            <p:ph type="body" sz="half" idx="1"/>
          </p:nvPr>
        </p:nvSpPr>
        <p:spPr>
          <a:xfrm>
            <a:off x="457200" y="1600200"/>
            <a:ext cx="4037013" cy="4530725"/>
          </a:xfrm>
        </p:spPr>
        <p:txBody>
          <a:bodyPr/>
          <a:lstStyle/>
          <a:p>
            <a:pPr marL="469900" indent="-469900">
              <a:buFont typeface="Wingdings" pitchFamily="2" charset="2"/>
              <a:buNone/>
            </a:pPr>
            <a:r>
              <a:rPr lang="en-US" u="sng" dirty="0"/>
              <a:t>OLS</a:t>
            </a:r>
            <a:endParaRPr lang="en-US" dirty="0"/>
          </a:p>
          <a:p>
            <a:pPr marL="469900" indent="-469900"/>
            <a:r>
              <a:rPr lang="en-US" dirty="0"/>
              <a:t>Y=</a:t>
            </a:r>
            <a:r>
              <a:rPr lang="en-US" dirty="0" err="1"/>
              <a:t>a+bX</a:t>
            </a:r>
            <a:endParaRPr lang="en-US" dirty="0"/>
          </a:p>
          <a:p>
            <a:pPr marL="469900" indent="-469900"/>
            <a:r>
              <a:rPr lang="en-US" dirty="0"/>
              <a:t>Interpretation of b</a:t>
            </a:r>
          </a:p>
          <a:p>
            <a:pPr marL="469900" indent="-469900"/>
            <a:r>
              <a:rPr lang="en-US" dirty="0"/>
              <a:t>Omnibus test =F</a:t>
            </a:r>
          </a:p>
          <a:p>
            <a:pPr marL="469900" indent="-469900"/>
            <a:r>
              <a:rPr lang="en-US" dirty="0"/>
              <a:t>Testing of b = t</a:t>
            </a:r>
          </a:p>
          <a:p>
            <a:pPr marL="469900" indent="-469900"/>
            <a:r>
              <a:rPr lang="en-US" dirty="0"/>
              <a:t>Goodness of fit=R</a:t>
            </a:r>
            <a:r>
              <a:rPr lang="en-US" baseline="30000" dirty="0"/>
              <a:t>2</a:t>
            </a:r>
          </a:p>
        </p:txBody>
      </p:sp>
      <p:sp>
        <p:nvSpPr>
          <p:cNvPr id="91140" name="Rectangle 4"/>
          <p:cNvSpPr>
            <a:spLocks noGrp="1" noChangeArrowheads="1"/>
          </p:cNvSpPr>
          <p:nvPr>
            <p:ph type="body" sz="half" idx="2"/>
          </p:nvPr>
        </p:nvSpPr>
        <p:spPr>
          <a:xfrm>
            <a:off x="4500563" y="1484313"/>
            <a:ext cx="4195762" cy="4267200"/>
          </a:xfrm>
        </p:spPr>
        <p:txBody>
          <a:bodyPr/>
          <a:lstStyle/>
          <a:p>
            <a:pPr marL="469900" indent="-469900">
              <a:buFont typeface="Wingdings" pitchFamily="2" charset="2"/>
              <a:buNone/>
            </a:pPr>
            <a:r>
              <a:rPr lang="en-US" u="sng" dirty="0"/>
              <a:t>Logistic</a:t>
            </a:r>
            <a:endParaRPr lang="en-US" dirty="0"/>
          </a:p>
          <a:p>
            <a:pPr marL="469900" indent="-469900"/>
            <a:r>
              <a:rPr lang="en-US" dirty="0"/>
              <a:t>Ln(</a:t>
            </a:r>
            <a:r>
              <a:rPr lang="en-US" dirty="0">
                <a:sym typeface="Symbol" pitchFamily="18" charset="2"/>
              </a:rPr>
              <a:t>/1-)</a:t>
            </a:r>
            <a:r>
              <a:rPr lang="en-US" dirty="0"/>
              <a:t>=</a:t>
            </a:r>
            <a:r>
              <a:rPr lang="en-US" dirty="0" err="1"/>
              <a:t>a+bX</a:t>
            </a:r>
            <a:endParaRPr lang="en-US" dirty="0"/>
          </a:p>
          <a:p>
            <a:pPr marL="469900" indent="-469900"/>
            <a:r>
              <a:rPr lang="en-US" dirty="0"/>
              <a:t>Interpretation of b</a:t>
            </a:r>
          </a:p>
          <a:p>
            <a:pPr marL="469900" indent="-469900"/>
            <a:r>
              <a:rPr lang="en-US" dirty="0"/>
              <a:t>Omnibus test =-2LL</a:t>
            </a:r>
          </a:p>
          <a:p>
            <a:pPr marL="469900" indent="-469900"/>
            <a:r>
              <a:rPr lang="en-US" dirty="0"/>
              <a:t>Testing of b = Wald</a:t>
            </a:r>
          </a:p>
          <a:p>
            <a:pPr marL="469900" indent="-469900"/>
            <a:r>
              <a:rPr lang="en-US" dirty="0"/>
              <a:t>Goodness of fit= -2LL, pseudo-R</a:t>
            </a:r>
            <a:r>
              <a:rPr lang="en-US" baseline="30000" dirty="0"/>
              <a:t>2</a:t>
            </a:r>
          </a:p>
        </p:txBody>
      </p:sp>
    </p:spTree>
    <p:extLst>
      <p:ext uri="{BB962C8B-B14F-4D97-AF65-F5344CB8AC3E}">
        <p14:creationId xmlns:p14="http://schemas.microsoft.com/office/powerpoint/2010/main" val="13622622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To sum up… assumptions</a:t>
            </a:r>
          </a:p>
        </p:txBody>
      </p:sp>
      <p:sp>
        <p:nvSpPr>
          <p:cNvPr id="92163" name="Rectangle 3"/>
          <p:cNvSpPr>
            <a:spLocks noGrp="1" noChangeArrowheads="1"/>
          </p:cNvSpPr>
          <p:nvPr>
            <p:ph type="body" sz="half" idx="1"/>
          </p:nvPr>
        </p:nvSpPr>
        <p:spPr>
          <a:xfrm>
            <a:off x="457200" y="1600200"/>
            <a:ext cx="4037013" cy="4530725"/>
          </a:xfrm>
        </p:spPr>
        <p:txBody>
          <a:bodyPr/>
          <a:lstStyle/>
          <a:p>
            <a:pPr marL="469900" indent="-469900">
              <a:buFont typeface="Wingdings" pitchFamily="2" charset="2"/>
              <a:buNone/>
            </a:pPr>
            <a:r>
              <a:rPr lang="en-US" sz="2400" u="sng"/>
              <a:t>OLS</a:t>
            </a:r>
            <a:endParaRPr lang="en-US" sz="2400"/>
          </a:p>
          <a:p>
            <a:pPr marL="469900" indent="-469900"/>
            <a:r>
              <a:rPr lang="en-US" sz="2400"/>
              <a:t>Linearity</a:t>
            </a:r>
          </a:p>
          <a:p>
            <a:pPr marL="469900" indent="-469900"/>
            <a:r>
              <a:rPr lang="en-US" sz="2400"/>
              <a:t>Additivity</a:t>
            </a:r>
          </a:p>
          <a:p>
            <a:pPr marL="469900" indent="-469900"/>
            <a:r>
              <a:rPr lang="en-US" sz="2400"/>
              <a:t>Normal distribution</a:t>
            </a:r>
          </a:p>
          <a:p>
            <a:pPr marL="469900" indent="-469900"/>
            <a:r>
              <a:rPr lang="en-US" sz="2400"/>
              <a:t>Errors terms are independent</a:t>
            </a:r>
          </a:p>
        </p:txBody>
      </p:sp>
      <p:sp>
        <p:nvSpPr>
          <p:cNvPr id="92164" name="Rectangle 4"/>
          <p:cNvSpPr>
            <a:spLocks noGrp="1" noChangeArrowheads="1"/>
          </p:cNvSpPr>
          <p:nvPr>
            <p:ph type="body" sz="half" idx="2"/>
          </p:nvPr>
        </p:nvSpPr>
        <p:spPr>
          <a:xfrm>
            <a:off x="4500563" y="1557338"/>
            <a:ext cx="4195762" cy="4267200"/>
          </a:xfrm>
        </p:spPr>
        <p:txBody>
          <a:bodyPr/>
          <a:lstStyle/>
          <a:p>
            <a:pPr marL="469900" indent="-469900">
              <a:buFont typeface="Wingdings" pitchFamily="2" charset="2"/>
              <a:buNone/>
            </a:pPr>
            <a:r>
              <a:rPr lang="en-US" sz="2400" u="sng"/>
              <a:t>Logistic</a:t>
            </a:r>
          </a:p>
          <a:p>
            <a:pPr marL="469900" indent="-469900"/>
            <a:r>
              <a:rPr lang="en-US" sz="2400"/>
              <a:t>Non-Linearity … however assumes a linear relationship between the logit of the dependent and the independent variables.</a:t>
            </a:r>
          </a:p>
          <a:p>
            <a:pPr marL="469900" indent="-469900"/>
            <a:r>
              <a:rPr lang="en-US" sz="2400"/>
              <a:t>Additivity</a:t>
            </a:r>
          </a:p>
          <a:p>
            <a:pPr marL="469900" indent="-469900"/>
            <a:r>
              <a:rPr lang="en-US" sz="2400"/>
              <a:t>Non-normal distribution</a:t>
            </a:r>
          </a:p>
          <a:p>
            <a:pPr marL="469900" indent="-469900"/>
            <a:r>
              <a:rPr lang="en-US" sz="2400"/>
              <a:t>Errors terms are independent</a:t>
            </a:r>
          </a:p>
          <a:p>
            <a:pPr marL="469900" indent="-469900">
              <a:buFont typeface="Wingdings" pitchFamily="2" charset="2"/>
              <a:buNone/>
            </a:pPr>
            <a:endParaRPr lang="en-US" sz="2400"/>
          </a:p>
        </p:txBody>
      </p:sp>
    </p:spTree>
    <p:extLst>
      <p:ext uri="{BB962C8B-B14F-4D97-AF65-F5344CB8AC3E}">
        <p14:creationId xmlns:p14="http://schemas.microsoft.com/office/powerpoint/2010/main" val="12181221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To sum up… assumptions</a:t>
            </a:r>
          </a:p>
        </p:txBody>
      </p:sp>
      <p:sp>
        <p:nvSpPr>
          <p:cNvPr id="93187" name="Rectangle 3"/>
          <p:cNvSpPr>
            <a:spLocks noGrp="1" noChangeArrowheads="1"/>
          </p:cNvSpPr>
          <p:nvPr>
            <p:ph type="body" sz="half" idx="1"/>
          </p:nvPr>
        </p:nvSpPr>
        <p:spPr>
          <a:xfrm>
            <a:off x="457200" y="1600200"/>
            <a:ext cx="4037013" cy="4530725"/>
          </a:xfrm>
        </p:spPr>
        <p:txBody>
          <a:bodyPr/>
          <a:lstStyle/>
          <a:p>
            <a:pPr marL="469900" indent="-469900">
              <a:lnSpc>
                <a:spcPct val="90000"/>
              </a:lnSpc>
              <a:buFont typeface="Wingdings" pitchFamily="2" charset="2"/>
              <a:buNone/>
            </a:pPr>
            <a:r>
              <a:rPr lang="en-US" sz="2400" u="sng"/>
              <a:t>OLS</a:t>
            </a:r>
          </a:p>
          <a:p>
            <a:pPr marL="469900" indent="-469900">
              <a:lnSpc>
                <a:spcPct val="90000"/>
              </a:lnSpc>
            </a:pPr>
            <a:r>
              <a:rPr lang="en-US" sz="2400"/>
              <a:t>OLS relies on the central limit theorem which states that ‘as we increase the sample size of the statistics that make up the sampling distribution,.., the form of the distribution becomes increasingly symmetrical and bell-shaped</a:t>
            </a:r>
          </a:p>
        </p:txBody>
      </p:sp>
      <p:sp>
        <p:nvSpPr>
          <p:cNvPr id="93188" name="Rectangle 4"/>
          <p:cNvSpPr>
            <a:spLocks noGrp="1" noChangeArrowheads="1"/>
          </p:cNvSpPr>
          <p:nvPr>
            <p:ph type="body" sz="half" idx="2"/>
          </p:nvPr>
        </p:nvSpPr>
        <p:spPr>
          <a:xfrm>
            <a:off x="4572000" y="1557338"/>
            <a:ext cx="4195763" cy="4267200"/>
          </a:xfrm>
        </p:spPr>
        <p:txBody>
          <a:bodyPr/>
          <a:lstStyle/>
          <a:p>
            <a:pPr marL="469900" indent="-469900">
              <a:buFont typeface="Wingdings" pitchFamily="2" charset="2"/>
              <a:buNone/>
            </a:pPr>
            <a:r>
              <a:rPr lang="en-US" u="sng"/>
              <a:t>Logistic</a:t>
            </a:r>
          </a:p>
          <a:p>
            <a:pPr marL="469900" indent="-469900"/>
            <a:r>
              <a:rPr lang="en-US" sz="2400"/>
              <a:t>‘Maximum likelihood estimation (MLE) relies on large-sample asymptotic normality which means that reliability of estimates decline when there are few cases for each observed combination of X variables.’</a:t>
            </a:r>
          </a:p>
        </p:txBody>
      </p:sp>
    </p:spTree>
    <p:extLst>
      <p:ext uri="{BB962C8B-B14F-4D97-AF65-F5344CB8AC3E}">
        <p14:creationId xmlns:p14="http://schemas.microsoft.com/office/powerpoint/2010/main" val="10171329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4BFDB78-3624-4625-9764-44FBD31FFE4C}" type="slidenum">
              <a:rPr lang="en-US" smtClean="0"/>
              <a:pPr>
                <a:defRPr/>
              </a:pPr>
              <a:t>73</a:t>
            </a:fld>
            <a:endParaRPr lang="en-US" dirty="0"/>
          </a:p>
        </p:txBody>
      </p:sp>
      <p:sp>
        <p:nvSpPr>
          <p:cNvPr id="38915" name="Content Placeholder 1"/>
          <p:cNvSpPr>
            <a:spLocks noGrp="1"/>
          </p:cNvSpPr>
          <p:nvPr>
            <p:ph idx="1"/>
          </p:nvPr>
        </p:nvSpPr>
        <p:spPr>
          <a:xfrm>
            <a:off x="457200" y="990600"/>
            <a:ext cx="8229600" cy="4525963"/>
          </a:xfrm>
        </p:spPr>
        <p:txBody>
          <a:bodyPr/>
          <a:lstStyle/>
          <a:p>
            <a:r>
              <a:rPr lang="en-US" altLang="en-US" dirty="0"/>
              <a:t>Next week </a:t>
            </a:r>
            <a:r>
              <a:rPr lang="mr-IN" altLang="en-US" dirty="0"/>
              <a:t>–</a:t>
            </a:r>
            <a:r>
              <a:rPr lang="en-US" altLang="en-US" dirty="0"/>
              <a:t> more multiple regression and multivariate logistic regression</a:t>
            </a:r>
          </a:p>
          <a:p>
            <a:r>
              <a:rPr lang="en-US" altLang="en-US" dirty="0"/>
              <a:t>Review of methods this term</a:t>
            </a:r>
          </a:p>
          <a:p>
            <a:r>
              <a:rPr lang="en-US" altLang="en-US" dirty="0"/>
              <a:t>Good website for Stata statistical methods:</a:t>
            </a:r>
          </a:p>
          <a:p>
            <a:pPr lvl="1">
              <a:buFont typeface="Arial" charset="0"/>
              <a:buNone/>
            </a:pPr>
            <a:r>
              <a:rPr lang="en-US" altLang="en-US" sz="2400" dirty="0"/>
              <a:t>    </a:t>
            </a:r>
            <a:r>
              <a:rPr lang="en-US" altLang="en-US" sz="2400" dirty="0">
                <a:hlinkClick r:id="rId3"/>
              </a:rPr>
              <a:t>http://www.ats.ucla.edu/stat/stata/webbooks/</a:t>
            </a:r>
            <a:endParaRPr lang="en-US" altLang="en-US" sz="2400" dirty="0"/>
          </a:p>
          <a:p>
            <a:pPr lvl="1">
              <a:buFont typeface="Arial" charset="0"/>
              <a:buNone/>
            </a:pPr>
            <a:endParaRPr lang="en-US" altLang="en-US" sz="2400" dirty="0"/>
          </a:p>
        </p:txBody>
      </p:sp>
    </p:spTree>
    <p:extLst>
      <p:ext uri="{BB962C8B-B14F-4D97-AF65-F5344CB8AC3E}">
        <p14:creationId xmlns:p14="http://schemas.microsoft.com/office/powerpoint/2010/main" val="43796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altLang="en-US"/>
              <a:t>Prediction intervals</a:t>
            </a:r>
          </a:p>
        </p:txBody>
      </p:sp>
      <p:sp>
        <p:nvSpPr>
          <p:cNvPr id="32770" name="Content Placeholder 2"/>
          <p:cNvSpPr>
            <a:spLocks noGrp="1"/>
          </p:cNvSpPr>
          <p:nvPr>
            <p:ph idx="1"/>
          </p:nvPr>
        </p:nvSpPr>
        <p:spPr/>
        <p:txBody>
          <a:bodyPr/>
          <a:lstStyle/>
          <a:p>
            <a:r>
              <a:rPr lang="en-US" altLang="en-US" dirty="0"/>
              <a:t>The intervals we just made were for means of y at particular values of x</a:t>
            </a:r>
          </a:p>
          <a:p>
            <a:r>
              <a:rPr lang="en-US" altLang="en-US" dirty="0"/>
              <a:t>What if we want to predict the FEV value for an </a:t>
            </a:r>
            <a:r>
              <a:rPr lang="en-US" altLang="en-US" i="1" dirty="0"/>
              <a:t>individual child </a:t>
            </a:r>
            <a:r>
              <a:rPr lang="en-US" altLang="en-US" dirty="0"/>
              <a:t>at age 10?</a:t>
            </a:r>
          </a:p>
          <a:p>
            <a:r>
              <a:rPr lang="en-US" altLang="en-US" dirty="0"/>
              <a:t>The prediction is the same – plug into the regression equation: ỹ =.432 + .222*10 = 2.643 liters</a:t>
            </a:r>
          </a:p>
          <a:p>
            <a:r>
              <a:rPr lang="en-US" altLang="en-US" dirty="0"/>
              <a:t>But the standard error of ỹ is not the same as the standard error of ŷ</a:t>
            </a:r>
          </a:p>
          <a:p>
            <a:endParaRPr lang="en-US" altLang="en-US" dirty="0"/>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7ED1C9C2-8772-D84B-9995-1B1FF0830AB2}" type="slidenum">
              <a:rPr lang="en-US" altLang="en-US" sz="1200">
                <a:solidFill>
                  <a:srgbClr val="898989"/>
                </a:solidFill>
                <a:latin typeface="Arial" charset="0"/>
              </a:rPr>
              <a:pPr>
                <a:spcBef>
                  <a:spcPct val="0"/>
                </a:spcBef>
                <a:buFontTx/>
                <a:buNone/>
              </a:pPr>
              <a:t>8</a:t>
            </a:fld>
            <a:endParaRPr lang="en-US" altLang="en-US" sz="1200">
              <a:solidFill>
                <a:srgbClr val="898989"/>
              </a:solidFill>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152400"/>
            <a:ext cx="8229600" cy="609600"/>
          </a:xfrm>
        </p:spPr>
        <p:txBody>
          <a:bodyPr/>
          <a:lstStyle/>
          <a:p>
            <a:r>
              <a:rPr lang="en-US" altLang="en-US" dirty="0"/>
              <a:t>Prediction intervals</a:t>
            </a:r>
          </a:p>
        </p:txBody>
      </p:sp>
      <p:sp>
        <p:nvSpPr>
          <p:cNvPr id="3379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spcBef>
                <a:spcPct val="0"/>
              </a:spcBef>
              <a:buFontTx/>
              <a:buNone/>
            </a:pPr>
            <a:fld id="{F55A8D64-7B02-DD4F-884D-E92BE6770029}" type="slidenum">
              <a:rPr lang="en-US" altLang="en-US" sz="1200">
                <a:solidFill>
                  <a:srgbClr val="898989"/>
                </a:solidFill>
                <a:latin typeface="Arial" charset="0"/>
              </a:rPr>
              <a:pPr>
                <a:spcBef>
                  <a:spcPct val="0"/>
                </a:spcBef>
                <a:buFontTx/>
                <a:buNone/>
              </a:pPr>
              <a:t>9</a:t>
            </a:fld>
            <a:endParaRPr lang="en-US" altLang="en-US" sz="1200">
              <a:solidFill>
                <a:srgbClr val="898989"/>
              </a:solidFill>
              <a:latin typeface="Arial" charset="0"/>
            </a:endParaRPr>
          </a:p>
        </p:txBody>
      </p:sp>
      <p:graphicFrame>
        <p:nvGraphicFramePr>
          <p:cNvPr id="33795" name="Object 2"/>
          <p:cNvGraphicFramePr>
            <a:graphicFrameLocks noGrp="1" noChangeAspect="1"/>
          </p:cNvGraphicFramePr>
          <p:nvPr>
            <p:ph idx="1"/>
            <p:extLst>
              <p:ext uri="{D42A27DB-BD31-4B8C-83A1-F6EECF244321}">
                <p14:modId xmlns:p14="http://schemas.microsoft.com/office/powerpoint/2010/main" val="880287537"/>
              </p:ext>
            </p:extLst>
          </p:nvPr>
        </p:nvGraphicFramePr>
        <p:xfrm>
          <a:off x="533400" y="954087"/>
          <a:ext cx="3200400" cy="1736725"/>
        </p:xfrm>
        <a:graphic>
          <a:graphicData uri="http://schemas.openxmlformats.org/presentationml/2006/ole">
            <mc:AlternateContent xmlns:mc="http://schemas.openxmlformats.org/markup-compatibility/2006">
              <mc:Choice xmlns:v="urn:schemas-microsoft-com:vml" Requires="v">
                <p:oleObj spid="_x0000_s33830" name="Equation" r:id="rId3" imgW="2120900" imgH="1117600" progId="Equation.3">
                  <p:embed/>
                </p:oleObj>
              </mc:Choice>
              <mc:Fallback>
                <p:oleObj name="Equation" r:id="rId3" imgW="2120900" imgH="1117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954087"/>
                        <a:ext cx="3200400" cy="173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3796" name="TextBox 7"/>
          <p:cNvSpPr txBox="1">
            <a:spLocks noChangeArrowheads="1"/>
          </p:cNvSpPr>
          <p:nvPr/>
        </p:nvSpPr>
        <p:spPr bwMode="auto">
          <a:xfrm>
            <a:off x="533400" y="2882899"/>
            <a:ext cx="784860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pPr>
            <a:r>
              <a:rPr lang="en-US" altLang="en-US" sz="2800" dirty="0">
                <a:latin typeface="Arial" charset="0"/>
              </a:rPr>
              <a:t> </a:t>
            </a:r>
            <a:r>
              <a:rPr lang="en-US" altLang="en-US" sz="2400" dirty="0">
                <a:latin typeface="Arial" charset="0"/>
              </a:rPr>
              <a:t>This differs from the se(ŷ) only by the extra variance of y in the formula but it makes a big difference</a:t>
            </a:r>
          </a:p>
          <a:p>
            <a:pPr eaLnBrk="1" hangingPunct="1">
              <a:spcBef>
                <a:spcPct val="0"/>
              </a:spcBef>
            </a:pPr>
            <a:r>
              <a:rPr lang="en-US" altLang="en-US" sz="2400" dirty="0">
                <a:latin typeface="Arial" charset="0"/>
              </a:rPr>
              <a:t> There is much more uncertainty in predicting a future value versus predicting a mean</a:t>
            </a:r>
          </a:p>
          <a:p>
            <a:pPr eaLnBrk="1" hangingPunct="1">
              <a:spcBef>
                <a:spcPct val="0"/>
              </a:spcBef>
            </a:pPr>
            <a:r>
              <a:rPr lang="en-US" altLang="en-US" sz="2400" dirty="0">
                <a:latin typeface="Arial" charset="0"/>
              </a:rPr>
              <a:t>Stata will calculate these using</a:t>
            </a:r>
          </a:p>
          <a:p>
            <a:pPr eaLnBrk="1" hangingPunct="1">
              <a:spcBef>
                <a:spcPct val="0"/>
              </a:spcBef>
              <a:buFontTx/>
              <a:buNone/>
            </a:pPr>
            <a:r>
              <a:rPr lang="en-US" altLang="en-US" sz="2400" dirty="0">
                <a:latin typeface="Arial" charset="0"/>
              </a:rPr>
              <a:t> </a:t>
            </a:r>
            <a:r>
              <a:rPr lang="en-US" altLang="en-US" sz="2400" dirty="0">
                <a:latin typeface="Courier New" charset="0"/>
                <a:ea typeface="Courier New" charset="0"/>
                <a:cs typeface="Courier New" charset="0"/>
              </a:rPr>
              <a:t>predict </a:t>
            </a:r>
            <a:r>
              <a:rPr lang="en-US" altLang="en-US" sz="2400" dirty="0" err="1">
                <a:latin typeface="Courier New" charset="0"/>
                <a:ea typeface="Courier New" charset="0"/>
                <a:cs typeface="Courier New" charset="0"/>
              </a:rPr>
              <a:t>fev_predse_ind</a:t>
            </a:r>
            <a:r>
              <a:rPr lang="en-US" altLang="en-US" sz="2400" dirty="0">
                <a:latin typeface="Courier New" charset="0"/>
                <a:ea typeface="Courier New" charset="0"/>
                <a:cs typeface="Courier New" charset="0"/>
              </a:rPr>
              <a:t>, </a:t>
            </a:r>
            <a:r>
              <a:rPr lang="en-US" altLang="en-US" sz="2400" dirty="0" err="1">
                <a:latin typeface="Courier New" charset="0"/>
                <a:ea typeface="Courier New" charset="0"/>
                <a:cs typeface="Courier New" charset="0"/>
              </a:rPr>
              <a:t>stdf</a:t>
            </a:r>
            <a:r>
              <a:rPr lang="en-US" altLang="en-US" sz="2400" dirty="0">
                <a:latin typeface="Courier New" charset="0"/>
                <a:ea typeface="Courier New" charset="0"/>
                <a:cs typeface="Courier New" charset="0"/>
              </a:rPr>
              <a:t> </a:t>
            </a:r>
          </a:p>
          <a:p>
            <a:pPr eaLnBrk="1" hangingPunct="1">
              <a:spcBef>
                <a:spcPct val="0"/>
              </a:spcBef>
              <a:buFontTx/>
              <a:buNone/>
            </a:pPr>
            <a:endParaRPr lang="en-US" altLang="en-US" sz="2400" dirty="0">
              <a:latin typeface="Courier New" charset="0"/>
              <a:ea typeface="Courier New" charset="0"/>
              <a:cs typeface="Courier New" charset="0"/>
            </a:endParaRPr>
          </a:p>
          <a:p>
            <a:pPr eaLnBrk="1" hangingPunct="1">
              <a:spcBef>
                <a:spcPct val="0"/>
              </a:spcBef>
              <a:buFontTx/>
              <a:buNone/>
            </a:pPr>
            <a:r>
              <a:rPr lang="en-US" altLang="en-US" sz="2400" dirty="0">
                <a:latin typeface="Arial" charset="0"/>
                <a:ea typeface="Arial" charset="0"/>
                <a:cs typeface="Arial" charset="0"/>
              </a:rPr>
              <a:t>Where the </a:t>
            </a:r>
            <a:r>
              <a:rPr lang="en-US" altLang="en-US" sz="2400" b="1" dirty="0">
                <a:latin typeface="Arial" charset="0"/>
                <a:ea typeface="Arial" charset="0"/>
                <a:cs typeface="Arial" charset="0"/>
              </a:rPr>
              <a:t>f</a:t>
            </a:r>
            <a:r>
              <a:rPr lang="en-US" altLang="en-US" sz="2400" dirty="0">
                <a:latin typeface="Arial" charset="0"/>
                <a:ea typeface="Arial" charset="0"/>
                <a:cs typeface="Arial" charset="0"/>
              </a:rPr>
              <a:t> is for forecast</a:t>
            </a:r>
          </a:p>
          <a:p>
            <a:pPr eaLnBrk="1" hangingPunct="1">
              <a:spcBef>
                <a:spcPct val="0"/>
              </a:spcBef>
            </a:pPr>
            <a:endParaRPr lang="en-US" altLang="en-US" sz="2800" dirty="0">
              <a:latin typeface="Arial"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36870</TotalTime>
  <Words>5180</Words>
  <Application>Microsoft Macintosh PowerPoint</Application>
  <PresentationFormat>On-screen Show (4:3)</PresentationFormat>
  <Paragraphs>730</Paragraphs>
  <Slides>73</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1" baseType="lpstr">
      <vt:lpstr>Arial</vt:lpstr>
      <vt:lpstr>Arial Symbol</vt:lpstr>
      <vt:lpstr>Calibri</vt:lpstr>
      <vt:lpstr>Cambria Math</vt:lpstr>
      <vt:lpstr>Courier New</vt:lpstr>
      <vt:lpstr>Wingdings</vt:lpstr>
      <vt:lpstr>Office Theme</vt:lpstr>
      <vt:lpstr>Equation</vt:lpstr>
      <vt:lpstr>Biostat 200  Linear and Logistic Models</vt:lpstr>
      <vt:lpstr>PowerPoint Presentation</vt:lpstr>
      <vt:lpstr>PowerPoint Presentation</vt:lpstr>
      <vt:lpstr>Review: Inference for predicted values</vt:lpstr>
      <vt:lpstr>Use Stata for your prediction</vt:lpstr>
      <vt:lpstr>PowerPoint Presentation</vt:lpstr>
      <vt:lpstr>PowerPoint Presentation</vt:lpstr>
      <vt:lpstr>Prediction intervals</vt:lpstr>
      <vt:lpstr>Prediction intervals</vt:lpstr>
      <vt:lpstr>PowerPoint Presentation</vt:lpstr>
      <vt:lpstr>PowerPoint Presentation</vt:lpstr>
      <vt:lpstr>Model fit -- Residuals</vt:lpstr>
      <vt:lpstr>PowerPoint Presentation</vt:lpstr>
      <vt:lpstr>Residuals</vt:lpstr>
      <vt:lpstr>PowerPoint Presentation</vt:lpstr>
      <vt:lpstr>Residuals</vt:lpstr>
      <vt:lpstr>PowerPoint Presentation</vt:lpstr>
      <vt:lpstr>PowerPoint Presentation</vt:lpstr>
      <vt:lpstr>Transformations</vt:lpstr>
      <vt:lpstr>Log transformations</vt:lpstr>
      <vt:lpstr>Transformations</vt:lpstr>
      <vt:lpstr>Regressions: fev &amp; fev_ln</vt:lpstr>
      <vt:lpstr>PowerPoint Presentation</vt:lpstr>
      <vt:lpstr>PowerPoint Presentation</vt:lpstr>
      <vt:lpstr>Interpretation of regression coefficients for transformed y value</vt:lpstr>
      <vt:lpstr>For example…</vt:lpstr>
      <vt:lpstr>Now using height as the independent variable</vt:lpstr>
      <vt:lpstr>PowerPoint Presentation</vt:lpstr>
      <vt:lpstr>Categorical independent variables</vt:lpstr>
      <vt:lpstr>Categorical independent variables</vt:lpstr>
      <vt:lpstr>Categorical independent variables</vt:lpstr>
      <vt:lpstr>PowerPoint Presentation</vt:lpstr>
      <vt:lpstr>PowerPoint Presentation</vt:lpstr>
      <vt:lpstr>Categorical independent variable</vt:lpstr>
      <vt:lpstr>PowerPoint Presentation</vt:lpstr>
      <vt:lpstr>Categorical independent variables</vt:lpstr>
      <vt:lpstr>Categorical independent variables</vt:lpstr>
      <vt:lpstr>PowerPoint Presentation</vt:lpstr>
      <vt:lpstr>Multiple regression</vt:lpstr>
      <vt:lpstr>Multiple regression</vt:lpstr>
      <vt:lpstr>Multiple regression – Least Squares</vt:lpstr>
      <vt:lpstr>Multiple regression</vt:lpstr>
      <vt:lpstr>PowerPoint Presentation</vt:lpstr>
      <vt:lpstr>Examine the residuals…</vt:lpstr>
      <vt:lpstr>Logistic regression</vt:lpstr>
      <vt:lpstr>Logistic regression</vt:lpstr>
      <vt:lpstr>Logistic regression</vt:lpstr>
      <vt:lpstr>Logistic regression</vt:lpstr>
      <vt:lpstr>Logistic regression</vt:lpstr>
      <vt:lpstr>Logistic regression</vt:lpstr>
      <vt:lpstr>Interpretation of coefficients</vt:lpstr>
      <vt:lpstr>Difference between treatment arms in PEth outcome (&gt;50 ng/ml)*</vt:lpstr>
      <vt:lpstr>Difference between treatment arms in PEth outcome (&gt;50 ng/ml)</vt:lpstr>
      <vt:lpstr>Stata logistic notes</vt:lpstr>
      <vt:lpstr>PowerPoint Presentation</vt:lpstr>
      <vt:lpstr>Odds ratio of PEth&gt;=50 for comparison vs. standard group </vt:lpstr>
      <vt:lpstr>What is the odds ratio?</vt:lpstr>
      <vt:lpstr>What is the odds ratio?</vt:lpstr>
      <vt:lpstr>How do you compute the probability of being in the “target” group, for a specific individual?</vt:lpstr>
      <vt:lpstr>Continuous explanatory variable</vt:lpstr>
      <vt:lpstr>Continuous explanatory variable</vt:lpstr>
      <vt:lpstr>Continuous explanatory variable</vt:lpstr>
      <vt:lpstr>Continuous explanatory variable</vt:lpstr>
      <vt:lpstr>Continuous explanatory variable</vt:lpstr>
      <vt:lpstr>Checking logit-linearity</vt:lpstr>
      <vt:lpstr>Logistic regression with &gt;1 explanatory variable</vt:lpstr>
      <vt:lpstr>Interpretation of the coefficients</vt:lpstr>
      <vt:lpstr>PowerPoint Presentation</vt:lpstr>
      <vt:lpstr>To sum up…</vt:lpstr>
      <vt:lpstr>To sum up…</vt:lpstr>
      <vt:lpstr>To sum up… assumptions</vt:lpstr>
      <vt:lpstr>To sum up… assumptions</vt:lpstr>
      <vt:lpstr>PowerPoint Presentation</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10</dc:title>
  <dc:creator>Judy Hahn</dc:creator>
  <cp:lastModifiedBy>Isabel Allen</cp:lastModifiedBy>
  <cp:revision>148</cp:revision>
  <cp:lastPrinted>2017-11-14T17:07:51Z</cp:lastPrinted>
  <dcterms:created xsi:type="dcterms:W3CDTF">2010-10-02T17:22:38Z</dcterms:created>
  <dcterms:modified xsi:type="dcterms:W3CDTF">2019-10-16T20:51:20Z</dcterms:modified>
</cp:coreProperties>
</file>