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4"/>
  </p:notesMasterIdLst>
  <p:handoutMasterIdLst>
    <p:handoutMasterId r:id="rId35"/>
  </p:handoutMasterIdLst>
  <p:sldIdLst>
    <p:sldId id="256" r:id="rId2"/>
    <p:sldId id="828" r:id="rId3"/>
    <p:sldId id="829" r:id="rId4"/>
    <p:sldId id="835" r:id="rId5"/>
    <p:sldId id="920" r:id="rId6"/>
    <p:sldId id="875" r:id="rId7"/>
    <p:sldId id="919" r:id="rId8"/>
    <p:sldId id="922" r:id="rId9"/>
    <p:sldId id="861" r:id="rId10"/>
    <p:sldId id="895" r:id="rId11"/>
    <p:sldId id="876" r:id="rId12"/>
    <p:sldId id="925" r:id="rId13"/>
    <p:sldId id="923" r:id="rId14"/>
    <p:sldId id="863" r:id="rId15"/>
    <p:sldId id="911" r:id="rId16"/>
    <p:sldId id="864" r:id="rId17"/>
    <p:sldId id="880" r:id="rId18"/>
    <p:sldId id="881" r:id="rId19"/>
    <p:sldId id="866" r:id="rId20"/>
    <p:sldId id="867" r:id="rId21"/>
    <p:sldId id="868" r:id="rId22"/>
    <p:sldId id="888" r:id="rId23"/>
    <p:sldId id="882" r:id="rId24"/>
    <p:sldId id="918" r:id="rId25"/>
    <p:sldId id="915" r:id="rId26"/>
    <p:sldId id="917" r:id="rId27"/>
    <p:sldId id="916" r:id="rId28"/>
    <p:sldId id="926" r:id="rId29"/>
    <p:sldId id="893" r:id="rId30"/>
    <p:sldId id="789" r:id="rId31"/>
    <p:sldId id="870" r:id="rId32"/>
    <p:sldId id="792" r:id="rId33"/>
  </p:sldIdLst>
  <p:sldSz cx="9144000" cy="6858000" type="screen4x3"/>
  <p:notesSz cx="6946900" cy="9321800"/>
  <p:defaultTextStyle>
    <a:defPPr>
      <a:defRPr lang="en-US"/>
    </a:defPPr>
    <a:lvl1pPr algn="l" rtl="0" eaLnBrk="0" fontAlgn="base" hangingPunct="0">
      <a:spcBef>
        <a:spcPct val="0"/>
      </a:spcBef>
      <a:spcAft>
        <a:spcPct val="0"/>
      </a:spcAft>
      <a:defRPr kern="1200">
        <a:solidFill>
          <a:schemeClr val="tx1"/>
        </a:solidFill>
        <a:latin typeface="Tahoma"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Tahoma"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Tahoma"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Tahoma"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Tahoma" charset="0"/>
        <a:ea typeface="MS PGothic" charset="0"/>
        <a:cs typeface="MS PGothic" charset="0"/>
      </a:defRPr>
    </a:lvl5pPr>
    <a:lvl6pPr marL="2286000" algn="l" defTabSz="457200" rtl="0" eaLnBrk="1" latinLnBrk="0" hangingPunct="1">
      <a:defRPr kern="1200">
        <a:solidFill>
          <a:schemeClr val="tx1"/>
        </a:solidFill>
        <a:latin typeface="Tahoma" charset="0"/>
        <a:ea typeface="MS PGothic" charset="0"/>
        <a:cs typeface="MS PGothic" charset="0"/>
      </a:defRPr>
    </a:lvl6pPr>
    <a:lvl7pPr marL="2743200" algn="l" defTabSz="457200" rtl="0" eaLnBrk="1" latinLnBrk="0" hangingPunct="1">
      <a:defRPr kern="1200">
        <a:solidFill>
          <a:schemeClr val="tx1"/>
        </a:solidFill>
        <a:latin typeface="Tahoma" charset="0"/>
        <a:ea typeface="MS PGothic" charset="0"/>
        <a:cs typeface="MS PGothic" charset="0"/>
      </a:defRPr>
    </a:lvl7pPr>
    <a:lvl8pPr marL="3200400" algn="l" defTabSz="457200" rtl="0" eaLnBrk="1" latinLnBrk="0" hangingPunct="1">
      <a:defRPr kern="1200">
        <a:solidFill>
          <a:schemeClr val="tx1"/>
        </a:solidFill>
        <a:latin typeface="Tahoma" charset="0"/>
        <a:ea typeface="MS PGothic" charset="0"/>
        <a:cs typeface="MS PGothic" charset="0"/>
      </a:defRPr>
    </a:lvl8pPr>
    <a:lvl9pPr marL="3657600" algn="l" defTabSz="457200" rtl="0" eaLnBrk="1" latinLnBrk="0" hangingPunct="1">
      <a:defRPr kern="1200">
        <a:solidFill>
          <a:schemeClr val="tx1"/>
        </a:solidFill>
        <a:latin typeface="Tahom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1"/>
    <p:restoredTop sz="80098" autoAdjust="0"/>
  </p:normalViewPr>
  <p:slideViewPr>
    <p:cSldViewPr>
      <p:cViewPr varScale="1">
        <p:scale>
          <a:sx n="114" d="100"/>
          <a:sy n="114" d="100"/>
        </p:scale>
        <p:origin x="290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makohn\Box%20Sync\Epi204_2019\Session_6_CombiningTests\NT_NBA_DecisionCurv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Treat All</c:v>
          </c:tx>
          <c:spPr>
            <a:ln w="19050" cap="rnd">
              <a:solidFill>
                <a:schemeClr val="accent1"/>
              </a:solidFill>
              <a:round/>
            </a:ln>
            <a:effectLst/>
          </c:spPr>
          <c:marker>
            <c:symbol val="none"/>
          </c:marker>
          <c:xVal>
            <c:numRef>
              <c:f>Sheet1!$V$3:$V$52</c:f>
              <c:numCache>
                <c:formatCode>General</c:formatCode>
                <c:ptCount val="50"/>
                <c:pt idx="0">
                  <c:v>0</c:v>
                </c:pt>
                <c:pt idx="1">
                  <c:v>2.0007695267410544E-2</c:v>
                </c:pt>
                <c:pt idx="2">
                  <c:v>2.4866420057542128E-2</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numCache>
            </c:numRef>
          </c:xVal>
          <c:yVal>
            <c:numRef>
              <c:f>Sheet1!$X$3:$X$52</c:f>
              <c:numCache>
                <c:formatCode>General</c:formatCode>
                <c:ptCount val="50"/>
                <c:pt idx="0">
                  <c:v>5.9935205183585312E-2</c:v>
                </c:pt>
                <c:pt idx="1">
                  <c:v>4.0742676981601188E-2</c:v>
                </c:pt>
                <c:pt idx="2">
                  <c:v>3.5963057623461775E-2</c:v>
                </c:pt>
                <c:pt idx="3">
                  <c:v>2.0765838732901363E-2</c:v>
                </c:pt>
                <c:pt idx="4">
                  <c:v>1.0458110719563488E-2</c:v>
                </c:pt>
                <c:pt idx="5">
                  <c:v>-6.8930655760299041E-5</c:v>
                </c:pt>
                <c:pt idx="6">
                  <c:v>-1.0822360017650221E-2</c:v>
                </c:pt>
                <c:pt idx="7">
                  <c:v>-2.180955958305944E-2</c:v>
                </c:pt>
                <c:pt idx="8">
                  <c:v>-3.3038236061994165E-2</c:v>
                </c:pt>
                <c:pt idx="9">
                  <c:v>-4.4516438684905214E-2</c:v>
                </c:pt>
                <c:pt idx="10">
                  <c:v>-5.6252578445409755E-2</c:v>
                </c:pt>
                <c:pt idx="11">
                  <c:v>-6.8255448655016676E-2</c:v>
                </c:pt>
                <c:pt idx="12">
                  <c:v>-8.0534246915419203E-2</c:v>
                </c:pt>
                <c:pt idx="13">
                  <c:v>-9.3098598623738024E-2</c:v>
                </c:pt>
                <c:pt idx="14">
                  <c:v>-0.10595858213695847</c:v>
                </c:pt>
                <c:pt idx="15">
                  <c:v>-0.11912475573382704</c:v>
                </c:pt>
                <c:pt idx="16">
                  <c:v>-0.13260818652580084</c:v>
                </c:pt>
                <c:pt idx="17">
                  <c:v>-0.14642048148343251</c:v>
                </c:pt>
                <c:pt idx="18">
                  <c:v>-0.16057382076100576</c:v>
                </c:pt>
                <c:pt idx="19">
                  <c:v>-0.17508099352051837</c:v>
                </c:pt>
                <c:pt idx="20">
                  <c:v>-0.18995543647647428</c:v>
                </c:pt>
                <c:pt idx="21">
                  <c:v>-0.20521127540565987</c:v>
                </c:pt>
                <c:pt idx="22">
                  <c:v>-0.22086336989144761</c:v>
                </c:pt>
                <c:pt idx="23">
                  <c:v>-0.23692736160054562</c:v>
                </c:pt>
                <c:pt idx="24">
                  <c:v>-0.25341972642188626</c:v>
                </c:pt>
                <c:pt idx="25">
                  <c:v>-0.27035783083299281</c:v>
                </c:pt>
                <c:pt idx="26">
                  <c:v>-0.28775999289919824</c:v>
                </c:pt>
                <c:pt idx="27">
                  <c:v>-0.30564554835613156</c:v>
                </c:pt>
                <c:pt idx="28">
                  <c:v>-0.32403492227664044</c:v>
                </c:pt>
                <c:pt idx="29">
                  <c:v>-0.34294970688059245</c:v>
                </c:pt>
                <c:pt idx="30">
                  <c:v>-0.36241274611074592</c:v>
                </c:pt>
                <c:pt idx="31">
                  <c:v>-0.38244822767119807</c:v>
                </c:pt>
                <c:pt idx="32">
                  <c:v>-0.4030817833080817</c:v>
                </c:pt>
                <c:pt idx="33">
                  <c:v>-0.42434059820668896</c:v>
                </c:pt>
                <c:pt idx="34">
                  <c:v>-0.44625353048679178</c:v>
                </c:pt>
                <c:pt idx="35">
                  <c:v>-0.46885124190064797</c:v>
                </c:pt>
                <c:pt idx="36">
                  <c:v>-0.49216634097843609</c:v>
                </c:pt>
                <c:pt idx="37">
                  <c:v>-0.51623354002647537</c:v>
                </c:pt>
                <c:pt idx="38">
                  <c:v>-0.54108982756789292</c:v>
                </c:pt>
                <c:pt idx="39">
                  <c:v>-0.56677465802735794</c:v>
                </c:pt>
                <c:pt idx="40">
                  <c:v>-0.59333016070578737</c:v>
                </c:pt>
                <c:pt idx="41">
                  <c:v>-0.62080137037312866</c:v>
                </c:pt>
                <c:pt idx="42">
                  <c:v>-0.64923648213406082</c:v>
                </c:pt>
                <c:pt idx="43">
                  <c:v>-0.6786871336007404</c:v>
                </c:pt>
                <c:pt idx="44">
                  <c:v>-0.70920871784802664</c:v>
                </c:pt>
                <c:pt idx="45">
                  <c:v>-0.74086073114150874</c:v>
                </c:pt>
                <c:pt idx="46">
                  <c:v>-0.77370716003097095</c:v>
                </c:pt>
                <c:pt idx="47">
                  <c:v>-0.80781691310848969</c:v>
                </c:pt>
                <c:pt idx="48">
                  <c:v>-0.84326430356159743</c:v>
                </c:pt>
                <c:pt idx="49">
                  <c:v>-0.88012958963282939</c:v>
                </c:pt>
              </c:numCache>
            </c:numRef>
          </c:yVal>
          <c:smooth val="1"/>
          <c:extLst>
            <c:ext xmlns:c16="http://schemas.microsoft.com/office/drawing/2014/chart" uri="{C3380CC4-5D6E-409C-BE32-E72D297353CC}">
              <c16:uniqueId val="{00000000-9BA5-D042-8E36-29338E6E88EC}"/>
            </c:ext>
          </c:extLst>
        </c:ser>
        <c:ser>
          <c:idx val="1"/>
          <c:order val="1"/>
          <c:tx>
            <c:v>NBA</c:v>
          </c:tx>
          <c:spPr>
            <a:ln w="19050" cap="rnd">
              <a:solidFill>
                <a:schemeClr val="accent2"/>
              </a:solidFill>
              <a:round/>
            </a:ln>
            <a:effectLst/>
          </c:spPr>
          <c:marker>
            <c:symbol val="none"/>
          </c:marker>
          <c:xVal>
            <c:numRef>
              <c:f>Sheet1!$V$3:$V$52</c:f>
              <c:numCache>
                <c:formatCode>General</c:formatCode>
                <c:ptCount val="50"/>
                <c:pt idx="0">
                  <c:v>0</c:v>
                </c:pt>
                <c:pt idx="1">
                  <c:v>2.0007695267410544E-2</c:v>
                </c:pt>
                <c:pt idx="2">
                  <c:v>2.4866420057542128E-2</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numCache>
            </c:numRef>
          </c:xVal>
          <c:yVal>
            <c:numRef>
              <c:f>Sheet1!$Y$3:$Y$52</c:f>
              <c:numCache>
                <c:formatCode>General</c:formatCode>
                <c:ptCount val="50"/>
                <c:pt idx="0">
                  <c:v>4.1216702663786894E-2</c:v>
                </c:pt>
                <c:pt idx="1">
                  <c:v>4.0742676981601188E-2</c:v>
                </c:pt>
                <c:pt idx="2">
                  <c:v>4.0624627795845879E-2</c:v>
                </c:pt>
                <c:pt idx="3">
                  <c:v>4.0249280057595392E-2</c:v>
                </c:pt>
                <c:pt idx="4">
                  <c:v>3.9994695161229207E-2</c:v>
                </c:pt>
                <c:pt idx="5">
                  <c:v>3.9734693564940332E-2</c:v>
                </c:pt>
                <c:pt idx="6">
                  <c:v>3.9469100536473213E-2</c:v>
                </c:pt>
                <c:pt idx="7">
                  <c:v>3.9197733746517673E-2</c:v>
                </c:pt>
                <c:pt idx="8">
                  <c:v>3.892040285128838E-2</c:v>
                </c:pt>
                <c:pt idx="9">
                  <c:v>3.8636909047276215E-2</c:v>
                </c:pt>
                <c:pt idx="10">
                  <c:v>3.8347044595982885E-2</c:v>
                </c:pt>
                <c:pt idx="11">
                  <c:v>3.8050592316251061E-2</c:v>
                </c:pt>
                <c:pt idx="12">
                  <c:v>3.7747325041582881E-2</c:v>
                </c:pt>
                <c:pt idx="13">
                  <c:v>3.7437005039596835E-2</c:v>
                </c:pt>
                <c:pt idx="14">
                  <c:v>3.7119383390505231E-2</c:v>
                </c:pt>
                <c:pt idx="15">
                  <c:v>3.6794199321197159E-2</c:v>
                </c:pt>
                <c:pt idx="16">
                  <c:v>3.6461179491182875E-2</c:v>
                </c:pt>
                <c:pt idx="17">
                  <c:v>3.6120037226290189E-2</c:v>
                </c:pt>
                <c:pt idx="18">
                  <c:v>3.5770471695597682E-2</c:v>
                </c:pt>
                <c:pt idx="19">
                  <c:v>3.5412167026637867E-2</c:v>
                </c:pt>
                <c:pt idx="20">
                  <c:v>3.5044791353400592E-2</c:v>
                </c:pt>
                <c:pt idx="21">
                  <c:v>3.4667995791105945E-2</c:v>
                </c:pt>
                <c:pt idx="22">
                  <c:v>3.4281413331089354E-2</c:v>
                </c:pt>
                <c:pt idx="23">
                  <c:v>3.3884657648440758E-2</c:v>
                </c:pt>
                <c:pt idx="24">
                  <c:v>3.3477321814254862E-2</c:v>
                </c:pt>
                <c:pt idx="25">
                  <c:v>3.3058976903469345E-2</c:v>
                </c:pt>
                <c:pt idx="26">
                  <c:v>3.2629170488278743E-2</c:v>
                </c:pt>
                <c:pt idx="27">
                  <c:v>3.2187425005999519E-2</c:v>
                </c:pt>
                <c:pt idx="28">
                  <c:v>3.17332359890082E-2</c:v>
                </c:pt>
                <c:pt idx="29">
                  <c:v>3.1266070142959991E-2</c:v>
                </c:pt>
                <c:pt idx="30">
                  <c:v>3.0785363257895888E-2</c:v>
                </c:pt>
                <c:pt idx="31">
                  <c:v>3.0290517935035784E-2</c:v>
                </c:pt>
                <c:pt idx="32">
                  <c:v>2.9780901110000747E-2</c:v>
                </c:pt>
                <c:pt idx="33">
                  <c:v>2.9255841350873744E-2</c:v>
                </c:pt>
                <c:pt idx="34">
                  <c:v>2.8714625906850529E-2</c:v>
                </c:pt>
                <c:pt idx="35">
                  <c:v>2.8156497480201582E-2</c:v>
                </c:pt>
                <c:pt idx="36">
                  <c:v>2.7580650690801879E-2</c:v>
                </c:pt>
                <c:pt idx="37">
                  <c:v>2.6986228198518314E-2</c:v>
                </c:pt>
                <c:pt idx="38">
                  <c:v>2.6372316444192662E-2</c:v>
                </c:pt>
                <c:pt idx="39">
                  <c:v>2.5737940964722823E-2</c:v>
                </c:pt>
                <c:pt idx="40">
                  <c:v>2.5082061231711635E-2</c:v>
                </c:pt>
                <c:pt idx="41">
                  <c:v>2.440356495618282E-2</c:v>
                </c:pt>
                <c:pt idx="42">
                  <c:v>2.3701261793793341E-2</c:v>
                </c:pt>
                <c:pt idx="43">
                  <c:v>2.2973876375604236E-2</c:v>
                </c:pt>
                <c:pt idx="44">
                  <c:v>2.2220040578571899E-2</c:v>
                </c:pt>
                <c:pt idx="45">
                  <c:v>2.1438284937205024E-2</c:v>
                </c:pt>
                <c:pt idx="46">
                  <c:v>2.0627029082956383E-2</c:v>
                </c:pt>
                <c:pt idx="47">
                  <c:v>1.9784571080467411E-2</c:v>
                </c:pt>
                <c:pt idx="48">
                  <c:v>1.890907550925338E-2</c:v>
                </c:pt>
                <c:pt idx="49">
                  <c:v>1.7998560115190784E-2</c:v>
                </c:pt>
              </c:numCache>
            </c:numRef>
          </c:yVal>
          <c:smooth val="1"/>
          <c:extLst>
            <c:ext xmlns:c16="http://schemas.microsoft.com/office/drawing/2014/chart" uri="{C3380CC4-5D6E-409C-BE32-E72D297353CC}">
              <c16:uniqueId val="{00000001-9BA5-D042-8E36-29338E6E88EC}"/>
            </c:ext>
          </c:extLst>
        </c:ser>
        <c:ser>
          <c:idx val="2"/>
          <c:order val="2"/>
          <c:tx>
            <c:v>NT</c:v>
          </c:tx>
          <c:spPr>
            <a:ln w="19050" cap="rnd">
              <a:solidFill>
                <a:schemeClr val="accent3"/>
              </a:solidFill>
              <a:round/>
            </a:ln>
            <a:effectLst/>
          </c:spPr>
          <c:marker>
            <c:symbol val="none"/>
          </c:marker>
          <c:xVal>
            <c:numRef>
              <c:f>Sheet1!$V$3:$V$52</c:f>
              <c:numCache>
                <c:formatCode>General</c:formatCode>
                <c:ptCount val="50"/>
                <c:pt idx="0">
                  <c:v>0</c:v>
                </c:pt>
                <c:pt idx="1">
                  <c:v>2.0007695267410544E-2</c:v>
                </c:pt>
                <c:pt idx="2">
                  <c:v>2.4866420057542128E-2</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numCache>
            </c:numRef>
          </c:xVal>
          <c:yVal>
            <c:numRef>
              <c:f>Sheet1!$Z$3:$Z$52</c:f>
              <c:numCache>
                <c:formatCode>General</c:formatCode>
                <c:ptCount val="50"/>
                <c:pt idx="0">
                  <c:v>3.8156947444204461E-2</c:v>
                </c:pt>
                <c:pt idx="1">
                  <c:v>3.640048018773339E-2</c:v>
                </c:pt>
                <c:pt idx="2">
                  <c:v>3.5963057623461775E-2</c:v>
                </c:pt>
                <c:pt idx="3">
                  <c:v>3.45722342212623E-2</c:v>
                </c:pt>
                <c:pt idx="4">
                  <c:v>3.3628888636277519E-2</c:v>
                </c:pt>
                <c:pt idx="5">
                  <c:v>3.2665471868633486E-2</c:v>
                </c:pt>
                <c:pt idx="6">
                  <c:v>3.1681336460825063E-2</c:v>
                </c:pt>
                <c:pt idx="7">
                  <c:v>3.0675806805020817E-2</c:v>
                </c:pt>
                <c:pt idx="8">
                  <c:v>2.9648177596341748E-2</c:v>
                </c:pt>
                <c:pt idx="9">
                  <c:v>2.8597712183025356E-2</c:v>
                </c:pt>
                <c:pt idx="10">
                  <c:v>2.7523640805364784E-2</c:v>
                </c:pt>
                <c:pt idx="11">
                  <c:v>2.6425158714575559E-2</c:v>
                </c:pt>
                <c:pt idx="12">
                  <c:v>2.5301424161929112E-2</c:v>
                </c:pt>
                <c:pt idx="13">
                  <c:v>2.4151556247593218E-2</c:v>
                </c:pt>
                <c:pt idx="14">
                  <c:v>2.2974632617625883E-2</c:v>
                </c:pt>
                <c:pt idx="15">
                  <c:v>2.1769686996468852E-2</c:v>
                </c:pt>
                <c:pt idx="16">
                  <c:v>2.0535706541067074E-2</c:v>
                </c:pt>
                <c:pt idx="17">
                  <c:v>1.9271629001387208E-2</c:v>
                </c:pt>
                <c:pt idx="18">
                  <c:v>1.7976339670604129E-2</c:v>
                </c:pt>
                <c:pt idx="19">
                  <c:v>1.6648668106551474E-2</c:v>
                </c:pt>
                <c:pt idx="20">
                  <c:v>1.5287384604168378E-2</c:v>
                </c:pt>
                <c:pt idx="21">
                  <c:v>1.3891196396595966E-2</c:v>
                </c:pt>
                <c:pt idx="22">
                  <c:v>1.2458743560255442E-2</c:v>
                </c:pt>
                <c:pt idx="23">
                  <c:v>1.0988594596642795E-2</c:v>
                </c:pt>
                <c:pt idx="24">
                  <c:v>9.4792416606671506E-3</c:v>
                </c:pt>
                <c:pt idx="25">
                  <c:v>7.929095402097559E-3</c:v>
                </c:pt>
                <c:pt idx="26">
                  <c:v>6.3364793830192204E-3</c:v>
                </c:pt>
                <c:pt idx="27">
                  <c:v>4.6996240300775892E-3</c:v>
                </c:pt>
                <c:pt idx="28">
                  <c:v>3.0166600756446537E-3</c:v>
                </c:pt>
                <c:pt idx="29">
                  <c:v>1.2856114367993411E-3</c:v>
                </c:pt>
                <c:pt idx="30">
                  <c:v>-4.9561252491105308E-4</c:v>
                </c:pt>
                <c:pt idx="31">
                  <c:v>-2.3292254266717529E-3</c:v>
                </c:pt>
                <c:pt idx="32">
                  <c:v>-4.2175730419178499E-3</c:v>
                </c:pt>
                <c:pt idx="33">
                  <c:v>-6.1631433121713966E-3</c:v>
                </c:pt>
                <c:pt idx="34">
                  <c:v>-8.1685772830481212E-3</c:v>
                </c:pt>
                <c:pt idx="35">
                  <c:v>-1.0236681065514759E-2</c:v>
                </c:pt>
                <c:pt idx="36">
                  <c:v>-1.2370438936313666E-2</c:v>
                </c:pt>
                <c:pt idx="37">
                  <c:v>-1.4573027706170609E-2</c:v>
                </c:pt>
                <c:pt idx="38">
                  <c:v>-1.6847832501268759E-2</c:v>
                </c:pt>
                <c:pt idx="39">
                  <c:v>-1.9198464122870174E-2</c:v>
                </c:pt>
                <c:pt idx="40">
                  <c:v>-2.1628778172322474E-2</c:v>
                </c:pt>
                <c:pt idx="41">
                  <c:v>-2.414289615451453E-2</c:v>
                </c:pt>
                <c:pt idx="42">
                  <c:v>-2.6745228802748405E-2</c:v>
                </c:pt>
                <c:pt idx="43">
                  <c:v>-2.9440501902704922E-2</c:v>
                </c:pt>
                <c:pt idx="44">
                  <c:v>-3.2233784933568946E-2</c:v>
                </c:pt>
                <c:pt idx="45">
                  <c:v>-3.5130522891502008E-2</c:v>
                </c:pt>
                <c:pt idx="46">
                  <c:v>-3.8136571715772165E-2</c:v>
                </c:pt>
                <c:pt idx="47">
                  <c:v>-4.125823780251426E-2</c:v>
                </c:pt>
                <c:pt idx="48">
                  <c:v>-4.450232216716779E-2</c:v>
                </c:pt>
                <c:pt idx="49">
                  <c:v>-4.7876169906407487E-2</c:v>
                </c:pt>
              </c:numCache>
            </c:numRef>
          </c:yVal>
          <c:smooth val="1"/>
          <c:extLst>
            <c:ext xmlns:c16="http://schemas.microsoft.com/office/drawing/2014/chart" uri="{C3380CC4-5D6E-409C-BE32-E72D297353CC}">
              <c16:uniqueId val="{00000002-9BA5-D042-8E36-29338E6E88EC}"/>
            </c:ext>
          </c:extLst>
        </c:ser>
        <c:dLbls>
          <c:showLegendKey val="0"/>
          <c:showVal val="0"/>
          <c:showCatName val="0"/>
          <c:showSerName val="0"/>
          <c:showPercent val="0"/>
          <c:showBubbleSize val="0"/>
        </c:dLbls>
        <c:axId val="719302495"/>
        <c:axId val="746311183"/>
      </c:scatterChart>
      <c:valAx>
        <c:axId val="719302495"/>
        <c:scaling>
          <c:orientation val="minMax"/>
          <c:max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CVS Probability Threshold</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6311183"/>
        <c:crosses val="autoZero"/>
        <c:crossBetween val="midCat"/>
      </c:valAx>
      <c:valAx>
        <c:axId val="746311183"/>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Net Benefit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9302495"/>
        <c:crosses val="autoZero"/>
        <c:crossBetween val="midCat"/>
      </c:valAx>
      <c:spPr>
        <a:noFill/>
        <a:ln>
          <a:noFill/>
        </a:ln>
        <a:effectLst/>
      </c:spPr>
    </c:plotArea>
    <c:legend>
      <c:legendPos val="r"/>
      <c:layout>
        <c:manualLayout>
          <c:xMode val="edge"/>
          <c:yMode val="edge"/>
          <c:x val="0.58320808708721339"/>
          <c:y val="0.13678333197826709"/>
          <c:w val="0.13407916443913276"/>
          <c:h val="0.1623408070707188"/>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5" name="Rectangle 3"/>
          <p:cNvSpPr>
            <a:spLocks noGrp="1" noChangeArrowheads="1"/>
          </p:cNvSpPr>
          <p:nvPr>
            <p:ph type="dt" sz="quarter"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202756" name="Rectangle 4"/>
          <p:cNvSpPr>
            <a:spLocks noGrp="1" noChangeArrowheads="1"/>
          </p:cNvSpPr>
          <p:nvPr>
            <p:ph type="ftr" sz="quarter" idx="2"/>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7" name="Rectangle 5"/>
          <p:cNvSpPr>
            <a:spLocks noGrp="1" noChangeArrowheads="1"/>
          </p:cNvSpPr>
          <p:nvPr>
            <p:ph type="sldNum" sz="quarter" idx="3"/>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F3949B48-3251-4B49-B632-5FB9F3BA471F}" type="slidenum">
              <a:rPr lang="en-US"/>
              <a:pPr>
                <a:defRPr/>
              </a:pPr>
              <a:t>‹#›</a:t>
            </a:fld>
            <a:endParaRPr lang="en-US"/>
          </a:p>
        </p:txBody>
      </p:sp>
    </p:spTree>
    <p:extLst>
      <p:ext uri="{BB962C8B-B14F-4D97-AF65-F5344CB8AC3E}">
        <p14:creationId xmlns:p14="http://schemas.microsoft.com/office/powerpoint/2010/main" val="3508931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1" name="Rectangle 3"/>
          <p:cNvSpPr>
            <a:spLocks noGrp="1" noChangeArrowheads="1"/>
          </p:cNvSpPr>
          <p:nvPr>
            <p:ph type="dt"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43000" y="698500"/>
            <a:ext cx="4660900" cy="34956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1493" name="Rectangle 5"/>
          <p:cNvSpPr>
            <a:spLocks noGrp="1" noChangeArrowheads="1"/>
          </p:cNvSpPr>
          <p:nvPr>
            <p:ph type="body" sz="quarter" idx="3"/>
          </p:nvPr>
        </p:nvSpPr>
        <p:spPr bwMode="auto">
          <a:xfrm>
            <a:off x="695325" y="4427538"/>
            <a:ext cx="5556250" cy="4195762"/>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1494" name="Rectangle 6"/>
          <p:cNvSpPr>
            <a:spLocks noGrp="1" noChangeArrowheads="1"/>
          </p:cNvSpPr>
          <p:nvPr>
            <p:ph type="ftr" sz="quarter" idx="4"/>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5" name="Rectangle 7"/>
          <p:cNvSpPr>
            <a:spLocks noGrp="1" noChangeArrowheads="1"/>
          </p:cNvSpPr>
          <p:nvPr>
            <p:ph type="sldNum" sz="quarter" idx="5"/>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8718408D-8456-394C-B3AF-D2A6073BA1DE}" type="slidenum">
              <a:rPr lang="en-US"/>
              <a:pPr>
                <a:defRPr/>
              </a:pPr>
              <a:t>‹#›</a:t>
            </a:fld>
            <a:endParaRPr lang="en-US"/>
          </a:p>
        </p:txBody>
      </p:sp>
    </p:spTree>
    <p:extLst>
      <p:ext uri="{BB962C8B-B14F-4D97-AF65-F5344CB8AC3E}">
        <p14:creationId xmlns:p14="http://schemas.microsoft.com/office/powerpoint/2010/main" val="39324242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a:t>
            </a:fld>
            <a:endParaRPr lang="en-US"/>
          </a:p>
        </p:txBody>
      </p:sp>
    </p:spTree>
    <p:extLst>
      <p:ext uri="{BB962C8B-B14F-4D97-AF65-F5344CB8AC3E}">
        <p14:creationId xmlns:p14="http://schemas.microsoft.com/office/powerpoint/2010/main" val="3018464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being addressed: Can only do one, NBA or NT.  Which one?  </a:t>
            </a:r>
          </a:p>
          <a:p>
            <a:endParaRPr lang="en-US" dirty="0"/>
          </a:p>
          <a:p>
            <a:r>
              <a:rPr lang="en-US" dirty="0" err="1"/>
              <a:t>Ptt</a:t>
            </a:r>
            <a:r>
              <a:rPr lang="en-US" dirty="0"/>
              <a:t> &lt; 0.02. (P(D+) in NBA- group).  Don’t split.  Treat everybody</a:t>
            </a:r>
          </a:p>
          <a:p>
            <a:endParaRPr lang="en-US" dirty="0"/>
          </a:p>
          <a:p>
            <a:r>
              <a:rPr lang="en-US" dirty="0" err="1"/>
              <a:t>Ptt</a:t>
            </a:r>
            <a:r>
              <a:rPr lang="en-US" dirty="0"/>
              <a:t> &gt; 0.02.  (Up to 0.81). Do NBA, not NT.</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10</a:t>
            </a:fld>
            <a:endParaRPr lang="en-US"/>
          </a:p>
        </p:txBody>
      </p:sp>
    </p:spTree>
    <p:extLst>
      <p:ext uri="{BB962C8B-B14F-4D97-AF65-F5344CB8AC3E}">
        <p14:creationId xmlns:p14="http://schemas.microsoft.com/office/powerpoint/2010/main" val="3360490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Net Benefit is always TP – (C/B)*FP. NBA has both more TP (229 vs 212) and fewer FP (129 vs 478), so it is always preferred to NBA.</a:t>
            </a:r>
          </a:p>
          <a:p>
            <a:endParaRPr lang="en-US" dirty="0"/>
          </a:p>
          <a:p>
            <a:endParaRPr lang="en-US" dirty="0"/>
          </a:p>
          <a:p>
            <a:r>
              <a:rPr lang="en-US" dirty="0"/>
              <a:t>Note that the probabilities at the nodes are P(D+|node),</a:t>
            </a:r>
            <a:r>
              <a:rPr lang="en-US" baseline="0" dirty="0"/>
              <a:t> not the proportion of the population that the node represents</a:t>
            </a:r>
            <a:r>
              <a:rPr lang="en-US" dirty="0"/>
              <a:t>  This will help with at least one of the homework problems.  7.10 (a)</a:t>
            </a:r>
          </a:p>
          <a:p>
            <a:endParaRPr lang="en-US" dirty="0"/>
          </a:p>
          <a:p>
            <a:r>
              <a:rPr lang="en-US" dirty="0"/>
              <a:t>If treatment threshold is 20% C/B = ¼, then you would not treat initially.  NBA+ </a:t>
            </a:r>
            <a:r>
              <a:rPr lang="en-US" dirty="0">
                <a:sym typeface="Wingdings" pitchFamily="2" charset="2"/>
              </a:rPr>
              <a:t> Treat. NBA-  No treat.   NB = [229 - ¼(129)]/5556 = 0.035 (with NT is 0.017)</a:t>
            </a:r>
          </a:p>
          <a:p>
            <a:endParaRPr lang="en-US" dirty="0"/>
          </a:p>
          <a:p>
            <a:r>
              <a:rPr lang="en-US" dirty="0"/>
              <a:t>If treatment threshold is 4.8% C/B = 1/20, then you would treat initially.  NBA+ </a:t>
            </a:r>
            <a:r>
              <a:rPr lang="en-US" dirty="0">
                <a:sym typeface="Wingdings" pitchFamily="2" charset="2"/>
              </a:rPr>
              <a:t> Treat. NBA-  No treat.   NB(Treat all)  = [333 -  (1/20)(5233) ]/ 5556 = 0.013. NB = [229 - 1/20(129)]/5556 = 0.04 (with NT is 0.034).  Diff =0.027 (with NT is 0.021).</a:t>
            </a:r>
          </a:p>
          <a:p>
            <a:endParaRPr lang="en-US" dirty="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ym typeface="Wingdings" pitchFamily="2" charset="2"/>
              </a:rPr>
              <a:t>At both treatment thresholds NBA is better than NT.  This will be the case at any treatment threshold where NBA changes the default decision.</a:t>
            </a:r>
            <a:endParaRPr lang="en-US" dirty="0"/>
          </a:p>
          <a:p>
            <a:endParaRPr lang="en-US" dirty="0">
              <a:sym typeface="Wingdings" pitchFamily="2" charset="2"/>
            </a:endParaRPr>
          </a:p>
          <a:p>
            <a:r>
              <a:rPr lang="en-US" dirty="0">
                <a:sym typeface="Wingdings" pitchFamily="2" charset="2"/>
              </a:rPr>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11</a:t>
            </a:fld>
            <a:endParaRPr lang="en-US"/>
          </a:p>
        </p:txBody>
      </p:sp>
    </p:spTree>
    <p:extLst>
      <p:ext uri="{BB962C8B-B14F-4D97-AF65-F5344CB8AC3E}">
        <p14:creationId xmlns:p14="http://schemas.microsoft.com/office/powerpoint/2010/main" val="269653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Net Benefit is always TP – (C/B)*FP. NBA has both more TP (229 vs 212) and fewer FP (129 vs 478), so it is always preferred to NBA.</a:t>
            </a:r>
          </a:p>
          <a:p>
            <a:endParaRPr lang="en-US" dirty="0"/>
          </a:p>
          <a:p>
            <a:endParaRPr lang="en-US" dirty="0"/>
          </a:p>
          <a:p>
            <a:r>
              <a:rPr lang="en-US" dirty="0"/>
              <a:t>Note that the probabilities at the nodes are P(D+|node),</a:t>
            </a:r>
            <a:r>
              <a:rPr lang="en-US" baseline="0" dirty="0"/>
              <a:t> not the proportion of the population that the node represents</a:t>
            </a:r>
            <a:r>
              <a:rPr lang="en-US" dirty="0"/>
              <a:t>  This will help with at least one of the homework problems.  7.10 (a)</a:t>
            </a:r>
          </a:p>
          <a:p>
            <a:endParaRPr lang="en-US" dirty="0"/>
          </a:p>
          <a:p>
            <a:r>
              <a:rPr lang="en-US" dirty="0"/>
              <a:t>If treatment threshold is 20% C/B = ¼, then you would not treat initially.  NBA+ </a:t>
            </a:r>
            <a:r>
              <a:rPr lang="en-US" dirty="0">
                <a:sym typeface="Wingdings" pitchFamily="2" charset="2"/>
              </a:rPr>
              <a:t> Treat. NBA-  No treat.   NB = [229 - ¼(129)]/5556 = 0.035 (with NT is 0.017)</a:t>
            </a:r>
          </a:p>
          <a:p>
            <a:endParaRPr lang="en-US" dirty="0"/>
          </a:p>
          <a:p>
            <a:r>
              <a:rPr lang="en-US" dirty="0"/>
              <a:t>If treatment threshold is 4.8% C/B = 1/20, then you would treat initially.  NBA+ </a:t>
            </a:r>
            <a:r>
              <a:rPr lang="en-US" dirty="0">
                <a:sym typeface="Wingdings" pitchFamily="2" charset="2"/>
              </a:rPr>
              <a:t> Treat. NBA-  No treat.   NB(Treat all)  = [333 -  (1/20)(5233) ]/ 5556 = 0.013. NB = [229 - 1/20(129)]/5556 = 0.04 (with NT is 0.034).  Diff =0.027 (with NT is 0.021).</a:t>
            </a:r>
          </a:p>
          <a:p>
            <a:endParaRPr lang="en-US" dirty="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ym typeface="Wingdings" pitchFamily="2" charset="2"/>
              </a:rPr>
              <a:t>At both treatment thresholds NBA is better than NT.  This will be the case at any treatment threshold where NBA changes the default decision.</a:t>
            </a:r>
            <a:endParaRPr lang="en-US" dirty="0"/>
          </a:p>
          <a:p>
            <a:endParaRPr lang="en-US" dirty="0">
              <a:sym typeface="Wingdings" pitchFamily="2" charset="2"/>
            </a:endParaRPr>
          </a:p>
          <a:p>
            <a:r>
              <a:rPr lang="en-US" dirty="0">
                <a:sym typeface="Wingdings" pitchFamily="2" charset="2"/>
              </a:rPr>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12</a:t>
            </a:fld>
            <a:endParaRPr lang="en-US"/>
          </a:p>
        </p:txBody>
      </p:sp>
    </p:spTree>
    <p:extLst>
      <p:ext uri="{BB962C8B-B14F-4D97-AF65-F5344CB8AC3E}">
        <p14:creationId xmlns:p14="http://schemas.microsoft.com/office/powerpoint/2010/main" val="4093325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Net Benefit is always TP – (C/B)*FP. NBA has both more TP (229 vs 212) and fewer FP (129 vs 478), so it is always preferred to NBA.</a:t>
            </a:r>
          </a:p>
          <a:p>
            <a:endParaRPr lang="en-US" dirty="0"/>
          </a:p>
          <a:p>
            <a:endParaRPr lang="en-US" dirty="0"/>
          </a:p>
          <a:p>
            <a:r>
              <a:rPr lang="en-US" dirty="0"/>
              <a:t>Note that the probabilities at the nodes are P(D+|node),</a:t>
            </a:r>
            <a:r>
              <a:rPr lang="en-US" baseline="0" dirty="0"/>
              <a:t> not the proportion of the population that the node represents</a:t>
            </a:r>
            <a:r>
              <a:rPr lang="en-US" dirty="0"/>
              <a:t>  This will help with at least one of the homework problems.  7.10 (a)</a:t>
            </a:r>
          </a:p>
          <a:p>
            <a:endParaRPr lang="en-US" dirty="0"/>
          </a:p>
          <a:p>
            <a:r>
              <a:rPr lang="en-US" dirty="0"/>
              <a:t>If treatment threshold is 20% C/B = ¼, then you would not treat initially.  NBA+ </a:t>
            </a:r>
            <a:r>
              <a:rPr lang="en-US" dirty="0">
                <a:sym typeface="Wingdings" pitchFamily="2" charset="2"/>
              </a:rPr>
              <a:t> Treat. NBA-  No treat.   NB = [229 - ¼(129)]/5556 = 0.035 (with NT is 0.017)</a:t>
            </a:r>
          </a:p>
          <a:p>
            <a:endParaRPr lang="en-US" dirty="0"/>
          </a:p>
          <a:p>
            <a:r>
              <a:rPr lang="en-US" dirty="0"/>
              <a:t>If treatment threshold is 4.8% C/B = 1/20, then you would treat initially.  NBA+ </a:t>
            </a:r>
            <a:r>
              <a:rPr lang="en-US" dirty="0">
                <a:sym typeface="Wingdings" pitchFamily="2" charset="2"/>
              </a:rPr>
              <a:t> Treat. NBA-  No treat.   NB(Treat all)  = [333 -  (1/20)(5233) ]/ 5556 = 0.013. NB = [229 - 1/20(129)]/5556 = 0.04 (with NT is 0.034).  Diff =0.027 (with NT is 0.021).</a:t>
            </a:r>
          </a:p>
          <a:p>
            <a:endParaRPr lang="en-US" dirty="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ym typeface="Wingdings" pitchFamily="2" charset="2"/>
              </a:rPr>
              <a:t>At both treatment thresholds NBA is better than NT.  This will be the case at any treatment threshold where NBA changes the default decision.</a:t>
            </a:r>
            <a:endParaRPr lang="en-US" dirty="0"/>
          </a:p>
          <a:p>
            <a:endParaRPr lang="en-US" dirty="0">
              <a:sym typeface="Wingdings" pitchFamily="2" charset="2"/>
            </a:endParaRPr>
          </a:p>
          <a:p>
            <a:r>
              <a:rPr lang="en-US" dirty="0">
                <a:sym typeface="Wingdings" pitchFamily="2" charset="2"/>
              </a:rPr>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13</a:t>
            </a:fld>
            <a:endParaRPr lang="en-US"/>
          </a:p>
        </p:txBody>
      </p:sp>
    </p:spTree>
    <p:extLst>
      <p:ext uri="{BB962C8B-B14F-4D97-AF65-F5344CB8AC3E}">
        <p14:creationId xmlns:p14="http://schemas.microsoft.com/office/powerpoint/2010/main" val="4024268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rPr>
              <a:t>Ch07.57 a(ii)</a:t>
            </a:r>
          </a:p>
          <a:p>
            <a:endParaRPr lang="en-US" dirty="0">
              <a:ea typeface="ＭＳ Ｐゴシック" charset="0"/>
            </a:endParaRPr>
          </a:p>
          <a:p>
            <a:endParaRPr lang="en-US" dirty="0">
              <a:ea typeface="ＭＳ Ｐゴシック" charset="0"/>
            </a:endParaRPr>
          </a:p>
          <a:p>
            <a:endParaRPr lang="en-US" dirty="0">
              <a:ea typeface="ＭＳ Ｐゴシック" charset="0"/>
            </a:endParaRPr>
          </a:p>
          <a:p>
            <a:endParaRPr lang="en-US" dirty="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endParaRPr>
          </a:p>
          <a:p>
            <a:endParaRPr lang="en-US" dirty="0">
              <a:ea typeface="ＭＳ Ｐゴシック" charset="0"/>
            </a:endParaRPr>
          </a:p>
          <a:p>
            <a:endParaRPr lang="en-US" dirty="0">
              <a:ea typeface="ＭＳ Ｐゴシック" charset="0"/>
            </a:endParaRPr>
          </a:p>
        </p:txBody>
      </p:sp>
    </p:spTree>
    <p:extLst>
      <p:ext uri="{BB962C8B-B14F-4D97-AF65-F5344CB8AC3E}">
        <p14:creationId xmlns:p14="http://schemas.microsoft.com/office/powerpoint/2010/main" val="1005804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16</a:t>
            </a:fld>
            <a:endParaRPr lang="en-US"/>
          </a:p>
        </p:txBody>
      </p:sp>
    </p:spTree>
    <p:extLst>
      <p:ext uri="{BB962C8B-B14F-4D97-AF65-F5344CB8AC3E}">
        <p14:creationId xmlns:p14="http://schemas.microsoft.com/office/powerpoint/2010/main" val="2724935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17</a:t>
            </a:fld>
            <a:endParaRPr lang="en-US"/>
          </a:p>
        </p:txBody>
      </p:sp>
    </p:spTree>
    <p:extLst>
      <p:ext uri="{BB962C8B-B14F-4D97-AF65-F5344CB8AC3E}">
        <p14:creationId xmlns:p14="http://schemas.microsoft.com/office/powerpoint/2010/main" val="1603994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logarithm of the product</a:t>
            </a:r>
            <a:r>
              <a:rPr lang="en-US" baseline="0" dirty="0"/>
              <a:t> is the sum of the logarithms</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18</a:t>
            </a:fld>
            <a:endParaRPr lang="en-US"/>
          </a:p>
        </p:txBody>
      </p:sp>
    </p:spTree>
    <p:extLst>
      <p:ext uri="{BB962C8B-B14F-4D97-AF65-F5344CB8AC3E}">
        <p14:creationId xmlns:p14="http://schemas.microsoft.com/office/powerpoint/2010/main" val="1373182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data for gestational age = 16 weeks from the </a:t>
            </a:r>
            <a:r>
              <a:rPr lang="en-US" dirty="0" err="1"/>
              <a:t>Snijders</a:t>
            </a:r>
            <a:r>
              <a:rPr lang="en-US" dirty="0"/>
              <a:t> reference given.</a:t>
            </a:r>
          </a:p>
          <a:p>
            <a:endParaRPr lang="en-US" dirty="0"/>
          </a:p>
          <a:p>
            <a:r>
              <a:rPr lang="en-US" dirty="0"/>
              <a:t>Tables 1 and 2 give the information for Maternal ages 35-45.  They didn’t report actual risks for 30-34, so I fudged and used predicted risk.  Even though the study had 57,614 women, after limiting it to gestation age = 16, it was only 19968, and only 1147 with both GA=16 and Maternal Age = 40,  There were only 10 with trisomy 21.  10/1147 = 0.87%.  </a:t>
            </a:r>
          </a:p>
          <a:p>
            <a:endParaRPr lang="en-US" dirty="0"/>
          </a:p>
          <a:p>
            <a:r>
              <a:rPr lang="en-US" dirty="0"/>
              <a:t>So, the smoothness from 30-34 is artificial.  The authors didn’t report actual data, so I used predicted (already smoothed).  The variability 35-45 is consistent with random error.  Sample size was small because I only looked at GA = 16.</a:t>
            </a:r>
          </a:p>
          <a:p>
            <a:endParaRPr lang="en-US" dirty="0"/>
          </a:p>
          <a:p>
            <a:r>
              <a:rPr lang="en-US" dirty="0"/>
              <a:t>There were only 25 women aged 45 (and GA = 16), and 2 of them had trisomy 21 fetuses.  2/25 = 7.4%</a:t>
            </a:r>
          </a:p>
          <a:p>
            <a:endParaRPr lang="en-US" dirty="0"/>
          </a:p>
          <a:p>
            <a:r>
              <a:rPr lang="en-US" dirty="0"/>
              <a:t>But isn’t this the point?  That if you take log odds, you get a linear trend in data that you can fit to account for random error.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19</a:t>
            </a:fld>
            <a:endParaRPr lang="en-US"/>
          </a:p>
        </p:txBody>
      </p:sp>
    </p:spTree>
    <p:extLst>
      <p:ext uri="{BB962C8B-B14F-4D97-AF65-F5344CB8AC3E}">
        <p14:creationId xmlns:p14="http://schemas.microsoft.com/office/powerpoint/2010/main" val="179352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a:t>
            </a:fld>
            <a:endParaRPr lang="en-US"/>
          </a:p>
        </p:txBody>
      </p:sp>
    </p:spTree>
    <p:extLst>
      <p:ext uri="{BB962C8B-B14F-4D97-AF65-F5344CB8AC3E}">
        <p14:creationId xmlns:p14="http://schemas.microsoft.com/office/powerpoint/2010/main" val="3738391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20</a:t>
            </a:fld>
            <a:endParaRPr lang="en-US"/>
          </a:p>
        </p:txBody>
      </p:sp>
    </p:spTree>
    <p:extLst>
      <p:ext uri="{BB962C8B-B14F-4D97-AF65-F5344CB8AC3E}">
        <p14:creationId xmlns:p14="http://schemas.microsoft.com/office/powerpoint/2010/main" val="1672960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5597946F-510F-9944-A378-4B3A2095EA6E}" type="slidenum">
              <a:rPr lang="en-US" sz="1200">
                <a:latin typeface="Arial" charset="0"/>
              </a:rPr>
              <a:pPr/>
              <a:t>21</a:t>
            </a:fld>
            <a:endParaRPr lang="en-US" sz="1200">
              <a:latin typeface="Arial"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ＭＳ Ｐゴシック" charset="0"/>
              </a:rPr>
              <a:t>Note, you couldn’t represent this with a tree.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22</a:t>
            </a:fld>
            <a:endParaRPr lang="en-US"/>
          </a:p>
        </p:txBody>
      </p:sp>
    </p:spTree>
    <p:extLst>
      <p:ext uri="{BB962C8B-B14F-4D97-AF65-F5344CB8AC3E}">
        <p14:creationId xmlns:p14="http://schemas.microsoft.com/office/powerpoint/2010/main" val="3991323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 the logistic regression coefficient for  a dichotomous predictor is the ln of the multivariate odds ratio</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23</a:t>
            </a:fld>
            <a:endParaRPr lang="en-US"/>
          </a:p>
        </p:txBody>
      </p:sp>
    </p:spTree>
    <p:extLst>
      <p:ext uri="{BB962C8B-B14F-4D97-AF65-F5344CB8AC3E}">
        <p14:creationId xmlns:p14="http://schemas.microsoft.com/office/powerpoint/2010/main" val="2804629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 the logistic regression coefficient for  a dichotomous predictor is the ln of the multivariate odds ratio</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24</a:t>
            </a:fld>
            <a:endParaRPr lang="en-US"/>
          </a:p>
        </p:txBody>
      </p:sp>
    </p:spTree>
    <p:extLst>
      <p:ext uri="{BB962C8B-B14F-4D97-AF65-F5344CB8AC3E}">
        <p14:creationId xmlns:p14="http://schemas.microsoft.com/office/powerpoint/2010/main" val="1979667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25</a:t>
            </a:fld>
            <a:endParaRPr lang="en-US"/>
          </a:p>
        </p:txBody>
      </p:sp>
    </p:spTree>
    <p:extLst>
      <p:ext uri="{BB962C8B-B14F-4D97-AF65-F5344CB8AC3E}">
        <p14:creationId xmlns:p14="http://schemas.microsoft.com/office/powerpoint/2010/main" val="3120566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26</a:t>
            </a:fld>
            <a:endParaRPr lang="en-US"/>
          </a:p>
        </p:txBody>
      </p:sp>
    </p:spTree>
    <p:extLst>
      <p:ext uri="{BB962C8B-B14F-4D97-AF65-F5344CB8AC3E}">
        <p14:creationId xmlns:p14="http://schemas.microsoft.com/office/powerpoint/2010/main" val="2085519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risk factors the causal arrow points from the risk factor to the disease.  P(D+|r) tends to remain constant and P(D+) depends on P(r).  </a:t>
            </a:r>
          </a:p>
          <a:p>
            <a:endParaRPr lang="en-US" dirty="0"/>
          </a:p>
          <a:p>
            <a:r>
              <a:rPr lang="en-US" dirty="0"/>
              <a:t>For symptoms, signs, and test results, the causal arrow points from the disease to the test result. P(</a:t>
            </a:r>
            <a:r>
              <a:rPr lang="en-US" dirty="0" err="1"/>
              <a:t>r|D</a:t>
            </a:r>
            <a:r>
              <a:rPr lang="en-US" dirty="0"/>
              <a:t>+) tends to remain constant and P(r) depends on P(D+).</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27</a:t>
            </a:fld>
            <a:endParaRPr lang="en-US"/>
          </a:p>
        </p:txBody>
      </p:sp>
    </p:spTree>
    <p:extLst>
      <p:ext uri="{BB962C8B-B14F-4D97-AF65-F5344CB8AC3E}">
        <p14:creationId xmlns:p14="http://schemas.microsoft.com/office/powerpoint/2010/main" val="2028038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may to spend more time on this.</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28</a:t>
            </a:fld>
            <a:endParaRPr lang="en-US"/>
          </a:p>
        </p:txBody>
      </p:sp>
    </p:spTree>
    <p:extLst>
      <p:ext uri="{BB962C8B-B14F-4D97-AF65-F5344CB8AC3E}">
        <p14:creationId xmlns:p14="http://schemas.microsoft.com/office/powerpoint/2010/main" val="3881159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S PGothic" pitchFamily="34" charset="-128"/>
                <a:cs typeface="MS PGothic" charset="0"/>
              </a:rPr>
              <a:t>Machine learning</a:t>
            </a:r>
            <a:r>
              <a:rPr lang="en-US" sz="1200" kern="1200" baseline="0" dirty="0">
                <a:solidFill>
                  <a:schemeClr val="tx1"/>
                </a:solidFill>
                <a:latin typeface="Arial" charset="0"/>
                <a:ea typeface="MS PGothic" pitchFamily="34" charset="-128"/>
                <a:cs typeface="MS PGothic" charset="0"/>
              </a:rPr>
              <a:t> algorithms tend to use the whole dataset (all variables).  In random forests, variable selection is done randomly and then all the rules are combined in an ensemble.  The records are also selected randomly, which is called bootstrap aggregation.  Bootstrap aggregation is different from cross-validation, because it is random sampling of records with replacement.</a:t>
            </a:r>
            <a:endParaRPr lang="en-US" sz="1200" b="0" u="sng" kern="1200" dirty="0">
              <a:solidFill>
                <a:schemeClr val="tx1"/>
              </a:solidFill>
              <a:latin typeface="Arial" charset="0"/>
              <a:ea typeface="MS PGothic" pitchFamily="34" charset="-128"/>
              <a:cs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29</a:t>
            </a:fld>
            <a:endParaRPr lang="en-US"/>
          </a:p>
        </p:txBody>
      </p:sp>
    </p:spTree>
    <p:extLst>
      <p:ext uri="{BB962C8B-B14F-4D97-AF65-F5344CB8AC3E}">
        <p14:creationId xmlns:p14="http://schemas.microsoft.com/office/powerpoint/2010/main" val="152065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491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F1361CD6-F226-6347-B653-96A54A6B7486}" type="slidenum">
              <a:rPr lang="en-US" sz="1200">
                <a:latin typeface="Arial" charset="0"/>
              </a:rPr>
              <a:pPr/>
              <a:t>3</a:t>
            </a:fld>
            <a:endParaRPr lang="en-US" sz="120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a:ln/>
        </p:spPr>
      </p:sp>
      <p:sp>
        <p:nvSpPr>
          <p:cNvPr id="24678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1167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EE283990-5112-A643-8132-FE7EBE0B0974}" type="slidenum">
              <a:rPr lang="en-US" sz="1200">
                <a:latin typeface="Arial" charset="0"/>
              </a:rPr>
              <a:pPr/>
              <a:t>31</a:t>
            </a:fld>
            <a:endParaRPr lang="en-US" sz="120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32</a:t>
            </a:fld>
            <a:endParaRPr lang="en-US"/>
          </a:p>
        </p:txBody>
      </p:sp>
    </p:spTree>
    <p:extLst>
      <p:ext uri="{BB962C8B-B14F-4D97-AF65-F5344CB8AC3E}">
        <p14:creationId xmlns:p14="http://schemas.microsoft.com/office/powerpoint/2010/main" val="396218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b="1" dirty="0">
              <a:ea typeface="ＭＳ Ｐゴシック" charset="0"/>
            </a:endParaRPr>
          </a:p>
        </p:txBody>
      </p:sp>
      <p:sp>
        <p:nvSpPr>
          <p:cNvPr id="5837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BA57DDF1-EA40-2A41-864A-1B00FB5716F8}" type="slidenum">
              <a:rPr lang="en-US" sz="1200">
                <a:latin typeface="Arial" charset="0"/>
              </a:rPr>
              <a:pPr/>
              <a:t>4</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5</a:t>
            </a:fld>
            <a:endParaRPr lang="en-US"/>
          </a:p>
        </p:txBody>
      </p:sp>
    </p:spTree>
    <p:extLst>
      <p:ext uri="{BB962C8B-B14F-4D97-AF65-F5344CB8AC3E}">
        <p14:creationId xmlns:p14="http://schemas.microsoft.com/office/powerpoint/2010/main" val="4115635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Net Benefit is always (TP – (C/B)*FP.)/N .     NBA has both more TP (229 vs 212) and fewer FP (129 vs 478), so it is always preferred to NBA.</a:t>
            </a:r>
          </a:p>
          <a:p>
            <a:endParaRPr lang="en-US" dirty="0"/>
          </a:p>
          <a:p>
            <a:r>
              <a:rPr lang="en-US" dirty="0"/>
              <a:t>If treatment threshold is 20% C/B = ¼, then you would not treat initially.  NT+ </a:t>
            </a:r>
            <a:r>
              <a:rPr lang="en-US" dirty="0">
                <a:sym typeface="Wingdings" pitchFamily="2" charset="2"/>
              </a:rPr>
              <a:t> Treat. NT-  No treat.   NB = [212 - ¼(478)5556 = 0.0167 (For NBA was 0.035.)</a:t>
            </a:r>
          </a:p>
          <a:p>
            <a:endParaRPr lang="en-US" dirty="0"/>
          </a:p>
          <a:p>
            <a:r>
              <a:rPr lang="en-US" dirty="0"/>
              <a:t>If treatment threshold is 4.8% C/B = 1/20, then you would treat initially.  NT+ </a:t>
            </a:r>
            <a:r>
              <a:rPr lang="en-US" dirty="0">
                <a:sym typeface="Wingdings" pitchFamily="2" charset="2"/>
              </a:rPr>
              <a:t> Treat. NT-  No treat.   NB(Treat all)  = [333 -  (1/20)(5233) ]/ 5556 = 0.013. NB = [212 - 1/20(478)]/5556 = 0.034 (for NBA was 0.040).  Diff = 0.021 (with NBA was 0.027)</a:t>
            </a:r>
          </a:p>
          <a:p>
            <a:endParaRPr lang="en-US" dirty="0">
              <a:sym typeface="Wingdings" pitchFamily="2" charset="2"/>
            </a:endParaRPr>
          </a:p>
          <a:p>
            <a:r>
              <a:rPr lang="en-US" dirty="0">
                <a:sym typeface="Wingdings" pitchFamily="2" charset="2"/>
              </a:rPr>
              <a:t>At both treatment thresholds NBA is better than NT.  This will be the case at any treatment threshold where NBA and changes the default decision.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a:t>
            </a:fld>
            <a:endParaRPr lang="en-US"/>
          </a:p>
        </p:txBody>
      </p:sp>
    </p:spTree>
    <p:extLst>
      <p:ext uri="{BB962C8B-B14F-4D97-AF65-F5344CB8AC3E}">
        <p14:creationId xmlns:p14="http://schemas.microsoft.com/office/powerpoint/2010/main" val="14943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Net Benefit is always (TP – (C/B)*FP.)/N .     NBA has both more TP (229 vs 212) and fewer FP (129 vs 478), so it is always preferred to NBA.</a:t>
            </a:r>
          </a:p>
          <a:p>
            <a:endParaRPr lang="en-US" dirty="0"/>
          </a:p>
          <a:p>
            <a:r>
              <a:rPr lang="en-US" dirty="0"/>
              <a:t>If treatment threshold is 20% C/B = ¼, then you would not treat initially.  NT+ </a:t>
            </a:r>
            <a:r>
              <a:rPr lang="en-US" dirty="0">
                <a:sym typeface="Wingdings" pitchFamily="2" charset="2"/>
              </a:rPr>
              <a:t> Treat. NT-  No treat.   NB = [212 - ¼(478)5556 = 0.0167 (For NBA was 0.035.)</a:t>
            </a:r>
          </a:p>
          <a:p>
            <a:endParaRPr lang="en-US" dirty="0"/>
          </a:p>
          <a:p>
            <a:r>
              <a:rPr lang="en-US" dirty="0"/>
              <a:t>If treatment threshold is 4.8% C/B = 1/20, then you would treat initially.  NT+ </a:t>
            </a:r>
            <a:r>
              <a:rPr lang="en-US" dirty="0">
                <a:sym typeface="Wingdings" pitchFamily="2" charset="2"/>
              </a:rPr>
              <a:t> Treat. NT-  No treat.   NB(Treat all)  = [333 -  (1/20)(5233) ]/ 5556 = 0.013. NB = [212 - 1/20(478)]/5556 = 0.034 (for NBA was 0.040).  Diff = 0.021 (with NBA was 0.027)</a:t>
            </a:r>
          </a:p>
          <a:p>
            <a:endParaRPr lang="en-US" dirty="0">
              <a:sym typeface="Wingdings" pitchFamily="2" charset="2"/>
            </a:endParaRPr>
          </a:p>
          <a:p>
            <a:r>
              <a:rPr lang="en-US" dirty="0">
                <a:sym typeface="Wingdings" pitchFamily="2" charset="2"/>
              </a:rPr>
              <a:t>At both treatment thresholds NBA is better than NT.  This will be the case at any treatment threshold where NBA and changes the default decision.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7</a:t>
            </a:fld>
            <a:endParaRPr lang="en-US"/>
          </a:p>
        </p:txBody>
      </p:sp>
    </p:spTree>
    <p:extLst>
      <p:ext uri="{BB962C8B-B14F-4D97-AF65-F5344CB8AC3E}">
        <p14:creationId xmlns:p14="http://schemas.microsoft.com/office/powerpoint/2010/main" val="3371975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Net Benefit is always TP – (C/B)*FP. NBA has both more TP (229 vs 212) and fewer FP (129 vs 478), so it is always preferred to NBA.</a:t>
            </a:r>
          </a:p>
          <a:p>
            <a:endParaRPr lang="en-US" dirty="0"/>
          </a:p>
          <a:p>
            <a:endParaRPr lang="en-US" dirty="0"/>
          </a:p>
          <a:p>
            <a:r>
              <a:rPr lang="en-US" dirty="0"/>
              <a:t>Note that the probabilities at the nodes are P(D+|node),</a:t>
            </a:r>
            <a:r>
              <a:rPr lang="en-US" baseline="0" dirty="0"/>
              <a:t> not the proportion of the population that the node represents</a:t>
            </a:r>
            <a:r>
              <a:rPr lang="en-US" dirty="0"/>
              <a:t>  This will help with at least one of the homework problems.  7.10 (a)</a:t>
            </a:r>
          </a:p>
          <a:p>
            <a:endParaRPr lang="en-US" dirty="0"/>
          </a:p>
          <a:p>
            <a:r>
              <a:rPr lang="en-US" dirty="0"/>
              <a:t>If treatment threshold is 20% C/B = ¼, then you would not treat initially.  NBA+ </a:t>
            </a:r>
            <a:r>
              <a:rPr lang="en-US" dirty="0">
                <a:sym typeface="Wingdings" pitchFamily="2" charset="2"/>
              </a:rPr>
              <a:t> Treat. NBA-  No treat.   NB = [229 - ¼(129)]/5556 = 0.035 (with NT is 0.017)</a:t>
            </a:r>
          </a:p>
          <a:p>
            <a:endParaRPr lang="en-US" dirty="0"/>
          </a:p>
          <a:p>
            <a:r>
              <a:rPr lang="en-US" dirty="0"/>
              <a:t>If treatment threshold is 4.8% C/B = 1/20, then you would treat initially.  NBA+ </a:t>
            </a:r>
            <a:r>
              <a:rPr lang="en-US" dirty="0">
                <a:sym typeface="Wingdings" pitchFamily="2" charset="2"/>
              </a:rPr>
              <a:t> Treat. NBA-  No treat.   NB(Treat all)  = [333 -  (1/20)(5233) ]/ 5556 = 0.013. NB = [229 - 1/20(129)]/5556 = 0.04 (with NT is 0.034).  Diff =0.027 (with NT is 0.021).</a:t>
            </a:r>
          </a:p>
          <a:p>
            <a:endParaRPr lang="en-US" dirty="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ym typeface="Wingdings" pitchFamily="2" charset="2"/>
              </a:rPr>
              <a:t>At both treatment thresholds NBA is better than NT.  This will be the case at any treatment threshold where NBA changes the default decision.</a:t>
            </a:r>
            <a:endParaRPr lang="en-US" dirty="0"/>
          </a:p>
          <a:p>
            <a:endParaRPr lang="en-US" dirty="0">
              <a:sym typeface="Wingdings" pitchFamily="2" charset="2"/>
            </a:endParaRPr>
          </a:p>
          <a:p>
            <a:r>
              <a:rPr lang="en-US" dirty="0">
                <a:sym typeface="Wingdings" pitchFamily="2" charset="2"/>
              </a:rPr>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8</a:t>
            </a:fld>
            <a:endParaRPr lang="en-US"/>
          </a:p>
        </p:txBody>
      </p:sp>
    </p:spTree>
    <p:extLst>
      <p:ext uri="{BB962C8B-B14F-4D97-AF65-F5344CB8AC3E}">
        <p14:creationId xmlns:p14="http://schemas.microsoft.com/office/powerpoint/2010/main" val="337789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NB(Treat All) = N</a:t>
            </a:r>
            <a:r>
              <a:rPr lang="en-US" baseline="30000" dirty="0"/>
              <a:t>+</a:t>
            </a:r>
            <a:r>
              <a:rPr lang="en-US" baseline="0" dirty="0"/>
              <a:t> - (C/B) × N</a:t>
            </a:r>
            <a:r>
              <a:rPr lang="en-US" baseline="30000" dirty="0"/>
              <a:t>-</a:t>
            </a:r>
            <a:r>
              <a:rPr lang="en-US" baseline="0" dirty="0"/>
              <a:t> </a:t>
            </a:r>
            <a:r>
              <a:rPr lang="en-US" baseline="0"/>
              <a:t>(all divided </a:t>
            </a:r>
            <a:r>
              <a:rPr lang="en-US" baseline="0" dirty="0"/>
              <a:t>by N)</a:t>
            </a:r>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9</a:t>
            </a:fld>
            <a:endParaRPr lang="en-US"/>
          </a:p>
        </p:txBody>
      </p:sp>
    </p:spTree>
    <p:extLst>
      <p:ext uri="{BB962C8B-B14F-4D97-AF65-F5344CB8AC3E}">
        <p14:creationId xmlns:p14="http://schemas.microsoft.com/office/powerpoint/2010/main" val="271239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7412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474125" name="Rectangle 1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D4CC0F9-F59E-734D-BF9A-588934D688F4}" type="slidenum">
              <a:rPr lang="en-US"/>
              <a:pPr>
                <a:defRPr/>
              </a:pPr>
              <a:t>‹#›</a:t>
            </a:fld>
            <a:endParaRPr lang="en-US"/>
          </a:p>
        </p:txBody>
      </p:sp>
    </p:spTree>
    <p:extLst>
      <p:ext uri="{BB962C8B-B14F-4D97-AF65-F5344CB8AC3E}">
        <p14:creationId xmlns:p14="http://schemas.microsoft.com/office/powerpoint/2010/main" val="189269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52460AD-A705-6748-B7C1-C7FC5CA98E4F}" type="slidenum">
              <a:rPr lang="en-US"/>
              <a:pPr>
                <a:defRPr/>
              </a:pPr>
              <a:t>‹#›</a:t>
            </a:fld>
            <a:endParaRPr lang="en-US"/>
          </a:p>
        </p:txBody>
      </p:sp>
    </p:spTree>
    <p:extLst>
      <p:ext uri="{BB962C8B-B14F-4D97-AF65-F5344CB8AC3E}">
        <p14:creationId xmlns:p14="http://schemas.microsoft.com/office/powerpoint/2010/main" val="183160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2D1BF33-2013-C345-A28D-DD49C6EA3946}" type="slidenum">
              <a:rPr lang="en-US"/>
              <a:pPr>
                <a:defRPr/>
              </a:pPr>
              <a:t>‹#›</a:t>
            </a:fld>
            <a:endParaRPr lang="en-US"/>
          </a:p>
        </p:txBody>
      </p:sp>
    </p:spTree>
    <p:extLst>
      <p:ext uri="{BB962C8B-B14F-4D97-AF65-F5344CB8AC3E}">
        <p14:creationId xmlns:p14="http://schemas.microsoft.com/office/powerpoint/2010/main" val="273403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30F710-0998-BD42-BF78-11C6B62FFA8A}" type="slidenum">
              <a:rPr lang="en-US"/>
              <a:pPr>
                <a:defRPr/>
              </a:pPr>
              <a:t>‹#›</a:t>
            </a:fld>
            <a:endParaRPr lang="en-US"/>
          </a:p>
        </p:txBody>
      </p:sp>
    </p:spTree>
    <p:extLst>
      <p:ext uri="{BB962C8B-B14F-4D97-AF65-F5344CB8AC3E}">
        <p14:creationId xmlns:p14="http://schemas.microsoft.com/office/powerpoint/2010/main" val="383947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70CF1B1-AA47-B34B-9B18-40744FAC0177}" type="slidenum">
              <a:rPr lang="en-US"/>
              <a:pPr>
                <a:defRPr/>
              </a:pPr>
              <a:t>‹#›</a:t>
            </a:fld>
            <a:endParaRPr lang="en-US"/>
          </a:p>
        </p:txBody>
      </p:sp>
    </p:spTree>
    <p:extLst>
      <p:ext uri="{BB962C8B-B14F-4D97-AF65-F5344CB8AC3E}">
        <p14:creationId xmlns:p14="http://schemas.microsoft.com/office/powerpoint/2010/main" val="10286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D02DCA-C8D4-E941-B011-5782302033C0}" type="slidenum">
              <a:rPr lang="en-US"/>
              <a:pPr>
                <a:defRPr/>
              </a:pPr>
              <a:t>‹#›</a:t>
            </a:fld>
            <a:endParaRPr lang="en-US"/>
          </a:p>
        </p:txBody>
      </p:sp>
    </p:spTree>
    <p:extLst>
      <p:ext uri="{BB962C8B-B14F-4D97-AF65-F5344CB8AC3E}">
        <p14:creationId xmlns:p14="http://schemas.microsoft.com/office/powerpoint/2010/main" val="125180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695FB46-317A-7244-A213-1A91E436DB68}" type="slidenum">
              <a:rPr lang="en-US"/>
              <a:pPr>
                <a:defRPr/>
              </a:pPr>
              <a:t>‹#›</a:t>
            </a:fld>
            <a:endParaRPr lang="en-US"/>
          </a:p>
        </p:txBody>
      </p:sp>
    </p:spTree>
    <p:extLst>
      <p:ext uri="{BB962C8B-B14F-4D97-AF65-F5344CB8AC3E}">
        <p14:creationId xmlns:p14="http://schemas.microsoft.com/office/powerpoint/2010/main" val="373234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FD698B58-6A52-1D47-8970-961FE0E260EE}" type="slidenum">
              <a:rPr lang="en-US"/>
              <a:pPr>
                <a:defRPr/>
              </a:pPr>
              <a:t>‹#›</a:t>
            </a:fld>
            <a:endParaRPr lang="en-US"/>
          </a:p>
        </p:txBody>
      </p:sp>
    </p:spTree>
    <p:extLst>
      <p:ext uri="{BB962C8B-B14F-4D97-AF65-F5344CB8AC3E}">
        <p14:creationId xmlns:p14="http://schemas.microsoft.com/office/powerpoint/2010/main" val="305389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2E70253-7AA3-4A41-9558-8250F034602A}" type="slidenum">
              <a:rPr lang="en-US"/>
              <a:pPr>
                <a:defRPr/>
              </a:pPr>
              <a:t>‹#›</a:t>
            </a:fld>
            <a:endParaRPr lang="en-US"/>
          </a:p>
        </p:txBody>
      </p:sp>
    </p:spTree>
    <p:extLst>
      <p:ext uri="{BB962C8B-B14F-4D97-AF65-F5344CB8AC3E}">
        <p14:creationId xmlns:p14="http://schemas.microsoft.com/office/powerpoint/2010/main" val="353564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5658D01E-B3B9-A143-8F8C-1F8AEAD31DC2}" type="slidenum">
              <a:rPr lang="en-US"/>
              <a:pPr>
                <a:defRPr/>
              </a:pPr>
              <a:t>‹#›</a:t>
            </a:fld>
            <a:endParaRPr lang="en-US"/>
          </a:p>
        </p:txBody>
      </p:sp>
    </p:spTree>
    <p:extLst>
      <p:ext uri="{BB962C8B-B14F-4D97-AF65-F5344CB8AC3E}">
        <p14:creationId xmlns:p14="http://schemas.microsoft.com/office/powerpoint/2010/main" val="367898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0DE6788-BB91-E74D-8B76-F4700A40FCE1}" type="slidenum">
              <a:rPr lang="en-US"/>
              <a:pPr>
                <a:defRPr/>
              </a:pPr>
              <a:t>‹#›</a:t>
            </a:fld>
            <a:endParaRPr lang="en-US"/>
          </a:p>
        </p:txBody>
      </p:sp>
    </p:spTree>
    <p:extLst>
      <p:ext uri="{BB962C8B-B14F-4D97-AF65-F5344CB8AC3E}">
        <p14:creationId xmlns:p14="http://schemas.microsoft.com/office/powerpoint/2010/main" val="129635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365EE41-375D-0940-AD26-E507E38847DD}" type="slidenum">
              <a:rPr lang="en-US"/>
              <a:pPr>
                <a:defRPr/>
              </a:pPr>
              <a:t>‹#›</a:t>
            </a:fld>
            <a:endParaRPr lang="en-US"/>
          </a:p>
        </p:txBody>
      </p:sp>
    </p:spTree>
    <p:extLst>
      <p:ext uri="{BB962C8B-B14F-4D97-AF65-F5344CB8AC3E}">
        <p14:creationId xmlns:p14="http://schemas.microsoft.com/office/powerpoint/2010/main" val="425505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309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charset="0"/>
                <a:ea typeface="+mn-ea"/>
                <a:cs typeface="+mn-cs"/>
              </a:defRPr>
            </a:lvl1pPr>
          </a:lstStyle>
          <a:p>
            <a:pPr>
              <a:defRPr/>
            </a:pPr>
            <a:endParaRPr lang="en-US"/>
          </a:p>
        </p:txBody>
      </p:sp>
      <p:sp>
        <p:nvSpPr>
          <p:cNvPr id="47310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charset="0"/>
                <a:ea typeface="+mn-ea"/>
                <a:cs typeface="+mn-cs"/>
              </a:defRPr>
            </a:lvl1pPr>
          </a:lstStyle>
          <a:p>
            <a:pPr>
              <a:defRPr/>
            </a:pPr>
            <a:endParaRPr lang="en-US"/>
          </a:p>
        </p:txBody>
      </p:sp>
      <p:sp>
        <p:nvSpPr>
          <p:cNvPr id="47310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6FD88F2A-078C-FE4B-A870-4374961B6E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 id="2147485335" r:id="rId12"/>
  </p:sldLayoutIdLst>
  <p:hf hdr="0" ftr="0" dt="0"/>
  <p:txStyles>
    <p:title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4"/>
          <p:cNvSpPr>
            <a:spLocks noChangeArrowheads="1"/>
          </p:cNvSpPr>
          <p:nvPr/>
        </p:nvSpPr>
        <p:spPr bwMode="auto">
          <a:xfrm>
            <a:off x="1447800" y="5181600"/>
            <a:ext cx="6400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latin typeface="Arial" charset="0"/>
              </a:rPr>
              <a:t>Michael A. Kohn, MD, MPP</a:t>
            </a:r>
          </a:p>
          <a:p>
            <a:pPr algn="ctr" eaLnBrk="1" hangingPunct="1"/>
            <a:r>
              <a:rPr lang="en-US" sz="2800" dirty="0">
                <a:latin typeface="Arial" charset="0"/>
              </a:rPr>
              <a:t>10/22/2020</a:t>
            </a:r>
          </a:p>
          <a:p>
            <a:pPr algn="ctr" eaLnBrk="1" hangingPunct="1"/>
            <a:endParaRPr lang="en-US" sz="2800" dirty="0">
              <a:latin typeface="Arial" charset="0"/>
            </a:endParaRPr>
          </a:p>
        </p:txBody>
      </p:sp>
      <p:sp>
        <p:nvSpPr>
          <p:cNvPr id="129026" name="Text Box 5"/>
          <p:cNvSpPr txBox="1">
            <a:spLocks noChangeArrowheads="1"/>
          </p:cNvSpPr>
          <p:nvPr/>
        </p:nvSpPr>
        <p:spPr bwMode="auto">
          <a:xfrm>
            <a:off x="914400" y="1752600"/>
            <a:ext cx="7620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3600" dirty="0">
                <a:latin typeface="Arial" charset="0"/>
              </a:rPr>
              <a:t>Classification Trees and Logistic Regression: simplified introduction</a:t>
            </a:r>
          </a:p>
        </p:txBody>
      </p:sp>
      <p:sp>
        <p:nvSpPr>
          <p:cNvPr id="12902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E2917F4-F0E8-1340-B919-EA288DA4DE71}" type="slidenum">
              <a:rPr lang="en-US" sz="1400">
                <a:solidFill>
                  <a:schemeClr val="bg2"/>
                </a:solidFill>
              </a:rPr>
              <a:pPr/>
              <a:t>1</a:t>
            </a:fld>
            <a:endParaRPr lang="en-US" sz="140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7568F3-F58D-DD40-AD26-B1DEA84F05BE}"/>
              </a:ext>
            </a:extLst>
          </p:cNvPr>
          <p:cNvSpPr>
            <a:spLocks noGrp="1"/>
          </p:cNvSpPr>
          <p:nvPr>
            <p:ph type="sldNum" sz="quarter" idx="12"/>
          </p:nvPr>
        </p:nvSpPr>
        <p:spPr/>
        <p:txBody>
          <a:bodyPr/>
          <a:lstStyle/>
          <a:p>
            <a:pPr>
              <a:defRPr/>
            </a:pPr>
            <a:fld id="{5658D01E-B3B9-A143-8F8C-1F8AEAD31DC2}" type="slidenum">
              <a:rPr lang="en-US" smtClean="0"/>
              <a:pPr>
                <a:defRPr/>
              </a:pPr>
              <a:t>10</a:t>
            </a:fld>
            <a:endParaRPr lang="en-US"/>
          </a:p>
        </p:txBody>
      </p:sp>
      <p:graphicFrame>
        <p:nvGraphicFramePr>
          <p:cNvPr id="4" name="Chart 3">
            <a:extLst>
              <a:ext uri="{FF2B5EF4-FFF2-40B4-BE49-F238E27FC236}">
                <a16:creationId xmlns:a16="http://schemas.microsoft.com/office/drawing/2014/main" id="{C062DBFA-B9A6-CD47-B308-DF024393B538}"/>
              </a:ext>
            </a:extLst>
          </p:cNvPr>
          <p:cNvGraphicFramePr>
            <a:graphicFrameLocks/>
          </p:cNvGraphicFramePr>
          <p:nvPr>
            <p:extLst>
              <p:ext uri="{D42A27DB-BD31-4B8C-83A1-F6EECF244321}">
                <p14:modId xmlns:p14="http://schemas.microsoft.com/office/powerpoint/2010/main" val="1753034136"/>
              </p:ext>
            </p:extLst>
          </p:nvPr>
        </p:nvGraphicFramePr>
        <p:xfrm>
          <a:off x="685800" y="304800"/>
          <a:ext cx="7924800" cy="5938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545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157162"/>
            <a:ext cx="7793037" cy="1519238"/>
          </a:xfrm>
        </p:spPr>
        <p:txBody>
          <a:bodyPr/>
          <a:lstStyle/>
          <a:p>
            <a:r>
              <a:rPr lang="en-US" dirty="0"/>
              <a:t>Split on NBA first</a:t>
            </a:r>
            <a:br>
              <a:rPr lang="en-US" dirty="0"/>
            </a:br>
            <a:r>
              <a:rPr lang="en-US" dirty="0"/>
              <a:t>Can NT help? P</a:t>
            </a:r>
            <a:r>
              <a:rPr lang="en-US" baseline="-25000" dirty="0"/>
              <a:t>TT</a:t>
            </a:r>
            <a:r>
              <a:rPr lang="en-US" dirty="0"/>
              <a:t> = 4.8%</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11</a:t>
            </a:fld>
            <a:endParaRPr lang="en-US"/>
          </a:p>
        </p:txBody>
      </p:sp>
      <p:pic>
        <p:nvPicPr>
          <p:cNvPr id="5" name="Picture 4">
            <a:extLst>
              <a:ext uri="{FF2B5EF4-FFF2-40B4-BE49-F238E27FC236}">
                <a16:creationId xmlns:a16="http://schemas.microsoft.com/office/drawing/2014/main" id="{65C50CD3-E3BE-D145-812C-44EC6A4B65B0}"/>
              </a:ext>
            </a:extLst>
          </p:cNvPr>
          <p:cNvPicPr/>
          <p:nvPr/>
        </p:nvPicPr>
        <p:blipFill>
          <a:blip r:embed="rId3"/>
          <a:stretch>
            <a:fillRect/>
          </a:stretch>
        </p:blipFill>
        <p:spPr>
          <a:xfrm>
            <a:off x="-76200" y="1905000"/>
            <a:ext cx="9220200" cy="3429000"/>
          </a:xfrm>
          <a:prstGeom prst="rect">
            <a:avLst/>
          </a:prstGeom>
        </p:spPr>
      </p:pic>
      <p:sp>
        <p:nvSpPr>
          <p:cNvPr id="3" name="Oval 2">
            <a:extLst>
              <a:ext uri="{FF2B5EF4-FFF2-40B4-BE49-F238E27FC236}">
                <a16:creationId xmlns:a16="http://schemas.microsoft.com/office/drawing/2014/main" id="{FBDAC5C3-4A27-A44C-930C-CE47E89EF796}"/>
              </a:ext>
            </a:extLst>
          </p:cNvPr>
          <p:cNvSpPr/>
          <p:nvPr/>
        </p:nvSpPr>
        <p:spPr bwMode="auto">
          <a:xfrm>
            <a:off x="0" y="3810000"/>
            <a:ext cx="4495800" cy="2133600"/>
          </a:xfrm>
          <a:prstGeom prst="ellipse">
            <a:avLst/>
          </a:prstGeom>
          <a:noFill/>
          <a:ln w="254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6" name="TextBox 5">
            <a:extLst>
              <a:ext uri="{FF2B5EF4-FFF2-40B4-BE49-F238E27FC236}">
                <a16:creationId xmlns:a16="http://schemas.microsoft.com/office/drawing/2014/main" id="{B93EED14-06AF-7E48-B8BD-27BDD264686B}"/>
              </a:ext>
            </a:extLst>
          </p:cNvPr>
          <p:cNvSpPr txBox="1"/>
          <p:nvPr/>
        </p:nvSpPr>
        <p:spPr>
          <a:xfrm>
            <a:off x="1524000" y="5956300"/>
            <a:ext cx="1143000" cy="369332"/>
          </a:xfrm>
          <a:prstGeom prst="rect">
            <a:avLst/>
          </a:prstGeom>
          <a:noFill/>
        </p:spPr>
        <p:txBody>
          <a:bodyPr wrap="square" rtlCol="0">
            <a:spAutoFit/>
          </a:bodyPr>
          <a:lstStyle/>
          <a:p>
            <a:r>
              <a:rPr lang="en-US" dirty="0">
                <a:solidFill>
                  <a:srgbClr val="7030A0"/>
                </a:solidFill>
              </a:rPr>
              <a:t>Not Here</a:t>
            </a:r>
          </a:p>
        </p:txBody>
      </p:sp>
      <p:sp>
        <p:nvSpPr>
          <p:cNvPr id="7" name="Oval 6">
            <a:extLst>
              <a:ext uri="{FF2B5EF4-FFF2-40B4-BE49-F238E27FC236}">
                <a16:creationId xmlns:a16="http://schemas.microsoft.com/office/drawing/2014/main" id="{2673A502-7363-B74A-877B-7F22C8FBBD01}"/>
              </a:ext>
            </a:extLst>
          </p:cNvPr>
          <p:cNvSpPr/>
          <p:nvPr/>
        </p:nvSpPr>
        <p:spPr bwMode="auto">
          <a:xfrm>
            <a:off x="4648200" y="3822700"/>
            <a:ext cx="4495800" cy="21336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07657DFC-DA0C-204A-9619-E232D1C76876}"/>
              </a:ext>
            </a:extLst>
          </p:cNvPr>
          <p:cNvSpPr txBox="1"/>
          <p:nvPr/>
        </p:nvSpPr>
        <p:spPr>
          <a:xfrm>
            <a:off x="6324600" y="6001266"/>
            <a:ext cx="1143000" cy="369332"/>
          </a:xfrm>
          <a:prstGeom prst="rect">
            <a:avLst/>
          </a:prstGeom>
          <a:noFill/>
        </p:spPr>
        <p:txBody>
          <a:bodyPr wrap="square" rtlCol="0">
            <a:spAutoFit/>
          </a:bodyPr>
          <a:lstStyle/>
          <a:p>
            <a:r>
              <a:rPr lang="en-US" dirty="0">
                <a:solidFill>
                  <a:srgbClr val="C00000"/>
                </a:solidFill>
              </a:rPr>
              <a:t>But Here</a:t>
            </a:r>
          </a:p>
        </p:txBody>
      </p:sp>
    </p:spTree>
    <p:extLst>
      <p:ext uri="{BB962C8B-B14F-4D97-AF65-F5344CB8AC3E}">
        <p14:creationId xmlns:p14="http://schemas.microsoft.com/office/powerpoint/2010/main" val="149019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6" grpId="0"/>
      <p:bldP spid="7" grpId="1"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157162"/>
            <a:ext cx="7793037" cy="1519238"/>
          </a:xfrm>
        </p:spPr>
        <p:txBody>
          <a:bodyPr/>
          <a:lstStyle/>
          <a:p>
            <a:r>
              <a:rPr lang="en-US" dirty="0"/>
              <a:t>Split on NBA first</a:t>
            </a:r>
            <a:br>
              <a:rPr lang="en-US" dirty="0"/>
            </a:br>
            <a:r>
              <a:rPr lang="en-US" dirty="0"/>
              <a:t>Can NT help? P</a:t>
            </a:r>
            <a:r>
              <a:rPr lang="en-US" baseline="-25000" dirty="0"/>
              <a:t>TT</a:t>
            </a:r>
            <a:r>
              <a:rPr lang="en-US" dirty="0"/>
              <a:t> = 4.8%</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12</a:t>
            </a:fld>
            <a:endParaRPr lang="en-US"/>
          </a:p>
        </p:txBody>
      </p:sp>
      <p:grpSp>
        <p:nvGrpSpPr>
          <p:cNvPr id="10" name="Group 9">
            <a:extLst>
              <a:ext uri="{FF2B5EF4-FFF2-40B4-BE49-F238E27FC236}">
                <a16:creationId xmlns:a16="http://schemas.microsoft.com/office/drawing/2014/main" id="{FEA274D4-E18A-8D48-8D86-1A764AAC8A37}"/>
              </a:ext>
            </a:extLst>
          </p:cNvPr>
          <p:cNvGrpSpPr/>
          <p:nvPr/>
        </p:nvGrpSpPr>
        <p:grpSpPr>
          <a:xfrm>
            <a:off x="-76200" y="1905000"/>
            <a:ext cx="9220200" cy="3657600"/>
            <a:chOff x="-76200" y="1905000"/>
            <a:chExt cx="9220200" cy="3657600"/>
          </a:xfrm>
        </p:grpSpPr>
        <p:pic>
          <p:nvPicPr>
            <p:cNvPr id="5" name="Picture 4">
              <a:extLst>
                <a:ext uri="{FF2B5EF4-FFF2-40B4-BE49-F238E27FC236}">
                  <a16:creationId xmlns:a16="http://schemas.microsoft.com/office/drawing/2014/main" id="{65C50CD3-E3BE-D145-812C-44EC6A4B65B0}"/>
                </a:ext>
              </a:extLst>
            </p:cNvPr>
            <p:cNvPicPr/>
            <p:nvPr/>
          </p:nvPicPr>
          <p:blipFill>
            <a:blip r:embed="rId3"/>
            <a:stretch>
              <a:fillRect/>
            </a:stretch>
          </p:blipFill>
          <p:spPr>
            <a:xfrm>
              <a:off x="-76200" y="1905000"/>
              <a:ext cx="9220200" cy="3429000"/>
            </a:xfrm>
            <a:prstGeom prst="rect">
              <a:avLst/>
            </a:prstGeom>
          </p:spPr>
        </p:pic>
        <p:sp>
          <p:nvSpPr>
            <p:cNvPr id="9" name="Rectangle 8">
              <a:extLst>
                <a:ext uri="{FF2B5EF4-FFF2-40B4-BE49-F238E27FC236}">
                  <a16:creationId xmlns:a16="http://schemas.microsoft.com/office/drawing/2014/main" id="{C00F1AC6-531E-B345-81D8-B249D4EA5E6C}"/>
                </a:ext>
              </a:extLst>
            </p:cNvPr>
            <p:cNvSpPr/>
            <p:nvPr/>
          </p:nvSpPr>
          <p:spPr bwMode="auto">
            <a:xfrm>
              <a:off x="0" y="4038600"/>
              <a:ext cx="4419600" cy="15240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grpSp>
    </p:spTree>
    <p:extLst>
      <p:ext uri="{BB962C8B-B14F-4D97-AF65-F5344CB8AC3E}">
        <p14:creationId xmlns:p14="http://schemas.microsoft.com/office/powerpoint/2010/main" val="223226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157162"/>
            <a:ext cx="7793037" cy="1519238"/>
          </a:xfrm>
        </p:spPr>
        <p:txBody>
          <a:bodyPr/>
          <a:lstStyle/>
          <a:p>
            <a:r>
              <a:rPr lang="en-US" dirty="0"/>
              <a:t>Split on NBA first</a:t>
            </a:r>
            <a:br>
              <a:rPr lang="en-US" dirty="0"/>
            </a:br>
            <a:r>
              <a:rPr lang="en-US" dirty="0"/>
              <a:t>Can NT help? P</a:t>
            </a:r>
            <a:r>
              <a:rPr lang="en-US" baseline="-25000" dirty="0"/>
              <a:t>TT</a:t>
            </a:r>
            <a:r>
              <a:rPr lang="en-US" dirty="0"/>
              <a:t> = 4.8%</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13</a:t>
            </a:fld>
            <a:endParaRPr lang="en-US"/>
          </a:p>
        </p:txBody>
      </p:sp>
      <p:grpSp>
        <p:nvGrpSpPr>
          <p:cNvPr id="10" name="Group 9">
            <a:extLst>
              <a:ext uri="{FF2B5EF4-FFF2-40B4-BE49-F238E27FC236}">
                <a16:creationId xmlns:a16="http://schemas.microsoft.com/office/drawing/2014/main" id="{FEA274D4-E18A-8D48-8D86-1A764AAC8A37}"/>
              </a:ext>
            </a:extLst>
          </p:cNvPr>
          <p:cNvGrpSpPr/>
          <p:nvPr/>
        </p:nvGrpSpPr>
        <p:grpSpPr>
          <a:xfrm>
            <a:off x="-76200" y="1905000"/>
            <a:ext cx="9220200" cy="3657600"/>
            <a:chOff x="-76200" y="1905000"/>
            <a:chExt cx="9220200" cy="3657600"/>
          </a:xfrm>
        </p:grpSpPr>
        <p:pic>
          <p:nvPicPr>
            <p:cNvPr id="5" name="Picture 4">
              <a:extLst>
                <a:ext uri="{FF2B5EF4-FFF2-40B4-BE49-F238E27FC236}">
                  <a16:creationId xmlns:a16="http://schemas.microsoft.com/office/drawing/2014/main" id="{65C50CD3-E3BE-D145-812C-44EC6A4B65B0}"/>
                </a:ext>
              </a:extLst>
            </p:cNvPr>
            <p:cNvPicPr/>
            <p:nvPr/>
          </p:nvPicPr>
          <p:blipFill>
            <a:blip r:embed="rId3"/>
            <a:stretch>
              <a:fillRect/>
            </a:stretch>
          </p:blipFill>
          <p:spPr>
            <a:xfrm>
              <a:off x="-76200" y="1905000"/>
              <a:ext cx="9220200" cy="3429000"/>
            </a:xfrm>
            <a:prstGeom prst="rect">
              <a:avLst/>
            </a:prstGeom>
          </p:spPr>
        </p:pic>
        <p:sp>
          <p:nvSpPr>
            <p:cNvPr id="9" name="Rectangle 8">
              <a:extLst>
                <a:ext uri="{FF2B5EF4-FFF2-40B4-BE49-F238E27FC236}">
                  <a16:creationId xmlns:a16="http://schemas.microsoft.com/office/drawing/2014/main" id="{C00F1AC6-531E-B345-81D8-B249D4EA5E6C}"/>
                </a:ext>
              </a:extLst>
            </p:cNvPr>
            <p:cNvSpPr/>
            <p:nvPr/>
          </p:nvSpPr>
          <p:spPr bwMode="auto">
            <a:xfrm>
              <a:off x="0" y="4038600"/>
              <a:ext cx="4419600" cy="15240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grpSp>
      <p:sp>
        <p:nvSpPr>
          <p:cNvPr id="11" name="Rectangle 10">
            <a:extLst>
              <a:ext uri="{FF2B5EF4-FFF2-40B4-BE49-F238E27FC236}">
                <a16:creationId xmlns:a16="http://schemas.microsoft.com/office/drawing/2014/main" id="{AF43169F-944C-354C-A50E-78B6AC53C8EA}"/>
              </a:ext>
            </a:extLst>
          </p:cNvPr>
          <p:cNvSpPr/>
          <p:nvPr/>
        </p:nvSpPr>
        <p:spPr>
          <a:xfrm>
            <a:off x="196850" y="5334000"/>
            <a:ext cx="7010399" cy="830997"/>
          </a:xfrm>
          <a:prstGeom prst="rect">
            <a:avLst/>
          </a:prstGeom>
          <a:solidFill>
            <a:schemeClr val="bg1">
              <a:alpha val="83000"/>
            </a:schemeClr>
          </a:solidFill>
        </p:spPr>
        <p:txBody>
          <a:bodyPr wrap="square">
            <a:spAutoFit/>
          </a:bodyPr>
          <a:lstStyle/>
          <a:p>
            <a:r>
              <a:rPr lang="en-US" sz="2400" dirty="0"/>
              <a:t>NB*(Tree) = 283 – (1/20) 571= 254</a:t>
            </a:r>
          </a:p>
          <a:p>
            <a:r>
              <a:rPr lang="en-US" sz="2400" dirty="0"/>
              <a:t>NB*(NBA) = 229– (1/20) ×129 = 223</a:t>
            </a:r>
          </a:p>
        </p:txBody>
      </p:sp>
      <p:sp>
        <p:nvSpPr>
          <p:cNvPr id="12" name="Rectangle 11">
            <a:extLst>
              <a:ext uri="{FF2B5EF4-FFF2-40B4-BE49-F238E27FC236}">
                <a16:creationId xmlns:a16="http://schemas.microsoft.com/office/drawing/2014/main" id="{F0454EEE-B922-1543-8C81-B192E9FE96A3}"/>
              </a:ext>
            </a:extLst>
          </p:cNvPr>
          <p:cNvSpPr/>
          <p:nvPr/>
        </p:nvSpPr>
        <p:spPr>
          <a:xfrm>
            <a:off x="196850" y="6429345"/>
            <a:ext cx="4038600" cy="400110"/>
          </a:xfrm>
          <a:prstGeom prst="rect">
            <a:avLst/>
          </a:prstGeom>
        </p:spPr>
        <p:txBody>
          <a:bodyPr wrap="square">
            <a:spAutoFit/>
          </a:bodyPr>
          <a:lstStyle/>
          <a:p>
            <a:r>
              <a:rPr lang="en-US" sz="2000" dirty="0"/>
              <a:t>Note: NB = NB*/N = NB*/5556</a:t>
            </a:r>
          </a:p>
        </p:txBody>
      </p:sp>
    </p:spTree>
    <p:extLst>
      <p:ext uri="{BB962C8B-B14F-4D97-AF65-F5344CB8AC3E}">
        <p14:creationId xmlns:p14="http://schemas.microsoft.com/office/powerpoint/2010/main" val="2368836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dirty="0">
                <a:latin typeface="Tahoma" charset="0"/>
                <a:ea typeface="ＭＳ Ｐゴシック" charset="0"/>
              </a:rPr>
              <a:t>Classification Trees</a:t>
            </a:r>
          </a:p>
        </p:txBody>
      </p:sp>
      <p:sp>
        <p:nvSpPr>
          <p:cNvPr id="105474" name="Rectangle 3"/>
          <p:cNvSpPr>
            <a:spLocks noGrp="1" noChangeArrowheads="1"/>
          </p:cNvSpPr>
          <p:nvPr>
            <p:ph type="body" idx="1"/>
          </p:nvPr>
        </p:nvSpPr>
        <p:spPr>
          <a:xfrm>
            <a:off x="1219200" y="2017713"/>
            <a:ext cx="7735888" cy="3849687"/>
          </a:xfrm>
        </p:spPr>
        <p:txBody>
          <a:bodyPr/>
          <a:lstStyle/>
          <a:p>
            <a:pPr eaLnBrk="1" hangingPunct="1">
              <a:lnSpc>
                <a:spcPct val="90000"/>
              </a:lnSpc>
            </a:pPr>
            <a:r>
              <a:rPr lang="en-US" dirty="0">
                <a:latin typeface="Tahoma" charset="0"/>
                <a:ea typeface="ＭＳ Ｐゴシック" charset="0"/>
              </a:rPr>
              <a:t>May not deal well with continuous test results*</a:t>
            </a:r>
          </a:p>
          <a:p>
            <a:pPr eaLnBrk="1" hangingPunct="1">
              <a:lnSpc>
                <a:spcPct val="90000"/>
              </a:lnSpc>
            </a:pPr>
            <a:r>
              <a:rPr lang="en-US" dirty="0">
                <a:latin typeface="Tahoma" charset="0"/>
                <a:ea typeface="ＭＳ Ｐゴシック" charset="0"/>
              </a:rPr>
              <a:t>Results in rules or algorithms, i.e. trees, not scores or formulas</a:t>
            </a:r>
          </a:p>
          <a:p>
            <a:pPr eaLnBrk="1" hangingPunct="1">
              <a:lnSpc>
                <a:spcPct val="90000"/>
              </a:lnSpc>
            </a:pPr>
            <a:r>
              <a:rPr lang="en-US" dirty="0">
                <a:latin typeface="Tahoma" charset="0"/>
                <a:ea typeface="ＭＳ Ｐゴシック" charset="0"/>
              </a:rPr>
              <a:t>Evaluation with calibration plots, ROC curves, net benefit calculations, and decision curves more difficult</a:t>
            </a:r>
          </a:p>
          <a:p>
            <a:pPr eaLnBrk="1" hangingPunct="1">
              <a:lnSpc>
                <a:spcPct val="90000"/>
              </a:lnSpc>
            </a:pPr>
            <a:endParaRPr lang="en-US"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r>
              <a:rPr lang="en-US" sz="1800" dirty="0">
                <a:latin typeface="Tahoma" charset="0"/>
                <a:ea typeface="ＭＳ Ｐゴシック" charset="0"/>
              </a:rPr>
              <a:t>*when there is a monotonic relationship between the test result and the probability of disease</a:t>
            </a:r>
          </a:p>
        </p:txBody>
      </p:sp>
      <p:sp>
        <p:nvSpPr>
          <p:cNvPr id="10547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CF744AA-B0D8-2547-BECA-9B475884EF72}" type="slidenum">
              <a:rPr lang="en-US" sz="1400"/>
              <a:pPr/>
              <a:t>14</a:t>
            </a:fld>
            <a:endParaRPr lang="en-US" sz="1400"/>
          </a:p>
        </p:txBody>
      </p:sp>
      <p:sp>
        <p:nvSpPr>
          <p:cNvPr id="2" name="TextBox 1"/>
          <p:cNvSpPr txBox="1"/>
          <p:nvPr/>
        </p:nvSpPr>
        <p:spPr>
          <a:xfrm>
            <a:off x="533498" y="5710456"/>
            <a:ext cx="6477000" cy="830997"/>
          </a:xfrm>
          <a:prstGeom prst="rect">
            <a:avLst/>
          </a:prstGeom>
          <a:noFill/>
        </p:spPr>
        <p:txBody>
          <a:bodyPr wrap="square" rtlCol="0">
            <a:spAutoFit/>
          </a:bodyPr>
          <a:lstStyle/>
          <a:p>
            <a:r>
              <a:rPr lang="en-US" sz="2400" dirty="0"/>
              <a:t>*that have a monotonic relationship with the risk of the outcome.</a:t>
            </a:r>
          </a:p>
        </p:txBody>
      </p:sp>
    </p:spTree>
    <p:extLst>
      <p:ext uri="{BB962C8B-B14F-4D97-AF65-F5344CB8AC3E}">
        <p14:creationId xmlns:p14="http://schemas.microsoft.com/office/powerpoint/2010/main" val="182965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dirty="0">
                <a:latin typeface="Tahoma" charset="0"/>
                <a:ea typeface="ＭＳ Ｐゴシック" charset="0"/>
              </a:rPr>
              <a:t>Random Forests</a:t>
            </a:r>
          </a:p>
        </p:txBody>
      </p:sp>
      <p:sp>
        <p:nvSpPr>
          <p:cNvPr id="105474" name="Rectangle 3"/>
          <p:cNvSpPr>
            <a:spLocks noGrp="1" noChangeArrowheads="1"/>
          </p:cNvSpPr>
          <p:nvPr>
            <p:ph type="body" idx="1"/>
          </p:nvPr>
        </p:nvSpPr>
        <p:spPr>
          <a:xfrm>
            <a:off x="1219200" y="2017713"/>
            <a:ext cx="7735888" cy="3849687"/>
          </a:xfrm>
        </p:spPr>
        <p:txBody>
          <a:bodyPr/>
          <a:lstStyle/>
          <a:p>
            <a:pPr eaLnBrk="1" hangingPunct="1">
              <a:lnSpc>
                <a:spcPct val="90000"/>
              </a:lnSpc>
            </a:pPr>
            <a:r>
              <a:rPr lang="en-US">
                <a:latin typeface="Tahoma" charset="0"/>
                <a:ea typeface="ＭＳ Ｐゴシック" charset="0"/>
              </a:rPr>
              <a:t>Create </a:t>
            </a:r>
            <a:r>
              <a:rPr lang="en-US" dirty="0">
                <a:latin typeface="Tahoma" charset="0"/>
                <a:ea typeface="ＭＳ Ｐゴシック" charset="0"/>
              </a:rPr>
              <a:t>of 1000s of </a:t>
            </a:r>
            <a:r>
              <a:rPr lang="en-US">
                <a:latin typeface="Tahoma" charset="0"/>
                <a:ea typeface="ＭＳ Ｐゴシック" charset="0"/>
              </a:rPr>
              <a:t>classification trees and average </a:t>
            </a:r>
            <a:r>
              <a:rPr lang="en-US" dirty="0">
                <a:latin typeface="Tahoma" charset="0"/>
                <a:ea typeface="ＭＳ Ｐゴシック" charset="0"/>
              </a:rPr>
              <a:t>the results</a:t>
            </a:r>
          </a:p>
          <a:p>
            <a:pPr eaLnBrk="1" hangingPunct="1">
              <a:lnSpc>
                <a:spcPct val="90000"/>
              </a:lnSpc>
            </a:pPr>
            <a:r>
              <a:rPr lang="en-US" dirty="0">
                <a:latin typeface="Tahoma" charset="0"/>
                <a:ea typeface="ＭＳ Ｐゴシック" charset="0"/>
              </a:rPr>
              <a:t>Bootstrap resampling of records</a:t>
            </a:r>
          </a:p>
          <a:p>
            <a:pPr eaLnBrk="1" hangingPunct="1">
              <a:lnSpc>
                <a:spcPct val="90000"/>
              </a:lnSpc>
            </a:pPr>
            <a:r>
              <a:rPr lang="en-US" dirty="0">
                <a:latin typeface="Tahoma" charset="0"/>
                <a:ea typeface="ＭＳ Ｐゴシック" charset="0"/>
              </a:rPr>
              <a:t>Random selection of candidate splitting variables</a:t>
            </a:r>
          </a:p>
          <a:p>
            <a:pPr eaLnBrk="1" hangingPunct="1">
              <a:lnSpc>
                <a:spcPct val="90000"/>
              </a:lnSpc>
            </a:pPr>
            <a:r>
              <a:rPr lang="en-US" dirty="0">
                <a:latin typeface="Tahoma" charset="0"/>
                <a:ea typeface="ＭＳ Ｐゴシック" charset="0"/>
              </a:rPr>
              <a:t>Black Box: Risk estimate with no explanation what went into it</a:t>
            </a:r>
          </a:p>
          <a:p>
            <a:pPr eaLnBrk="1" hangingPunct="1">
              <a:lnSpc>
                <a:spcPct val="90000"/>
              </a:lnSpc>
            </a:pPr>
            <a:r>
              <a:rPr lang="en-US" dirty="0">
                <a:latin typeface="Tahoma" charset="0"/>
                <a:ea typeface="ＭＳ Ｐゴシック" charset="0"/>
              </a:rPr>
              <a:t>Surprisingly accurate risk predictions</a:t>
            </a:r>
          </a:p>
          <a:p>
            <a:pPr eaLnBrk="1" hangingPunct="1">
              <a:lnSpc>
                <a:spcPct val="90000"/>
              </a:lnSpc>
            </a:pPr>
            <a:endParaRPr lang="en-US"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r>
              <a:rPr lang="en-US" sz="1800" dirty="0">
                <a:latin typeface="Tahoma" charset="0"/>
                <a:ea typeface="ＭＳ Ｐゴシック" charset="0"/>
              </a:rPr>
              <a:t>*when there is a monotonic relationship between the test result and the probability of disease</a:t>
            </a:r>
          </a:p>
        </p:txBody>
      </p:sp>
      <p:sp>
        <p:nvSpPr>
          <p:cNvPr id="10547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CF744AA-B0D8-2547-BECA-9B475884EF72}" type="slidenum">
              <a:rPr lang="en-US" sz="1400"/>
              <a:pPr/>
              <a:t>15</a:t>
            </a:fld>
            <a:endParaRPr lang="en-US" sz="1400"/>
          </a:p>
        </p:txBody>
      </p:sp>
    </p:spTree>
    <p:extLst>
      <p:ext uri="{BB962C8B-B14F-4D97-AF65-F5344CB8AC3E}">
        <p14:creationId xmlns:p14="http://schemas.microsoft.com/office/powerpoint/2010/main" val="2262196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a:latin typeface="Tahoma" charset="0"/>
                <a:ea typeface="ＭＳ Ｐゴシック" charset="0"/>
              </a:rPr>
              <a:t>Logistic Regression</a:t>
            </a:r>
          </a:p>
        </p:txBody>
      </p:sp>
      <p:sp>
        <p:nvSpPr>
          <p:cNvPr id="107522" name="Rectangle 3"/>
          <p:cNvSpPr>
            <a:spLocks noGrp="1" noChangeArrowheads="1"/>
          </p:cNvSpPr>
          <p:nvPr>
            <p:ph type="body" idx="1"/>
          </p:nvPr>
        </p:nvSpPr>
        <p:spPr/>
        <p:txBody>
          <a:bodyPr/>
          <a:lstStyle/>
          <a:p>
            <a:pPr eaLnBrk="1" hangingPunct="1">
              <a:buFont typeface="Wingdings" charset="0"/>
              <a:buNone/>
            </a:pPr>
            <a:r>
              <a:rPr lang="en-US" sz="2400" dirty="0" err="1">
                <a:latin typeface="Tahoma" charset="0"/>
                <a:ea typeface="ＭＳ Ｐゴシック" charset="0"/>
              </a:rPr>
              <a:t>ln</a:t>
            </a:r>
            <a:r>
              <a:rPr lang="en-US" sz="2400" dirty="0">
                <a:latin typeface="Tahoma" charset="0"/>
                <a:ea typeface="ＭＳ Ｐゴシック" charset="0"/>
              </a:rPr>
              <a:t>(Odds(D+)) = </a:t>
            </a:r>
          </a:p>
          <a:p>
            <a:pPr eaLnBrk="1" hangingPunct="1">
              <a:buFont typeface="Wingdings" charset="0"/>
              <a:buNone/>
            </a:pPr>
            <a:r>
              <a:rPr lang="en-US" sz="2400" dirty="0">
                <a:latin typeface="Tahoma" charset="0"/>
                <a:ea typeface="ＭＳ Ｐゴシック" charset="0"/>
              </a:rPr>
              <a:t>a + </a:t>
            </a:r>
            <a:r>
              <a:rPr lang="en-US" sz="2400" dirty="0" err="1">
                <a:latin typeface="Tahoma" charset="0"/>
                <a:ea typeface="ＭＳ Ｐゴシック" charset="0"/>
              </a:rPr>
              <a:t>b</a:t>
            </a:r>
            <a:r>
              <a:rPr lang="en-US" sz="2400" baseline="-25000" dirty="0" err="1">
                <a:latin typeface="Tahoma" charset="0"/>
                <a:ea typeface="ＭＳ Ｐゴシック" charset="0"/>
              </a:rPr>
              <a:t>NT</a:t>
            </a:r>
            <a:r>
              <a:rPr lang="en-US" sz="2400" dirty="0" err="1">
                <a:latin typeface="Tahoma" charset="0"/>
                <a:ea typeface="ＭＳ Ｐゴシック" charset="0"/>
              </a:rPr>
              <a:t>NT</a:t>
            </a:r>
            <a:r>
              <a:rPr lang="en-US" sz="2400" dirty="0">
                <a:latin typeface="Tahoma" charset="0"/>
                <a:ea typeface="ＭＳ Ｐゴシック" charset="0"/>
              </a:rPr>
              <a:t>+ </a:t>
            </a:r>
            <a:r>
              <a:rPr lang="en-US" sz="2400" dirty="0" err="1">
                <a:latin typeface="Tahoma" charset="0"/>
                <a:ea typeface="ＭＳ Ｐゴシック" charset="0"/>
              </a:rPr>
              <a:t>b</a:t>
            </a:r>
            <a:r>
              <a:rPr lang="en-US" sz="2400" baseline="-25000" dirty="0" err="1">
                <a:latin typeface="Tahoma" charset="0"/>
                <a:ea typeface="ＭＳ Ｐゴシック" charset="0"/>
              </a:rPr>
              <a:t>NBA</a:t>
            </a:r>
            <a:r>
              <a:rPr lang="en-US" sz="2400" dirty="0" err="1">
                <a:latin typeface="Tahoma" charset="0"/>
                <a:ea typeface="ＭＳ Ｐゴシック" charset="0"/>
              </a:rPr>
              <a:t>NBA</a:t>
            </a:r>
            <a:r>
              <a:rPr lang="en-US" sz="2400" dirty="0">
                <a:latin typeface="Tahoma" charset="0"/>
                <a:ea typeface="ＭＳ Ｐゴシック" charset="0"/>
              </a:rPr>
              <a:t> + </a:t>
            </a:r>
            <a:r>
              <a:rPr lang="en-US" sz="2400" dirty="0" err="1">
                <a:latin typeface="Tahoma" charset="0"/>
                <a:ea typeface="ＭＳ Ｐゴシック" charset="0"/>
              </a:rPr>
              <a:t>b</a:t>
            </a:r>
            <a:r>
              <a:rPr lang="en-US" sz="2400" baseline="-25000" dirty="0" err="1">
                <a:latin typeface="Tahoma" charset="0"/>
                <a:ea typeface="ＭＳ Ｐゴシック" charset="0"/>
              </a:rPr>
              <a:t>interact</a:t>
            </a:r>
            <a:r>
              <a:rPr lang="en-US" sz="2400" dirty="0">
                <a:latin typeface="Tahoma" charset="0"/>
                <a:ea typeface="ＭＳ Ｐゴシック" charset="0"/>
              </a:rPr>
              <a:t>(NT)(NBA)</a:t>
            </a:r>
          </a:p>
          <a:p>
            <a:pPr eaLnBrk="1" hangingPunct="1">
              <a:buFont typeface="Wingdings" charset="0"/>
              <a:buNone/>
            </a:pPr>
            <a:r>
              <a:rPr lang="en-US" sz="2400" dirty="0">
                <a:latin typeface="Tahoma" charset="0"/>
                <a:ea typeface="ＭＳ Ｐゴシック" charset="0"/>
              </a:rPr>
              <a:t>“+” = 1</a:t>
            </a:r>
          </a:p>
          <a:p>
            <a:pPr eaLnBrk="1" hangingPunct="1">
              <a:buFont typeface="Wingdings" charset="0"/>
              <a:buNone/>
            </a:pPr>
            <a:r>
              <a:rPr lang="en-US" sz="2400" dirty="0">
                <a:latin typeface="Tahoma" charset="0"/>
                <a:ea typeface="ＭＳ Ｐゴシック" charset="0"/>
              </a:rPr>
              <a:t>“-” = 0</a:t>
            </a:r>
          </a:p>
          <a:p>
            <a:pPr eaLnBrk="1" hangingPunct="1">
              <a:buFont typeface="Wingdings" charset="0"/>
              <a:buNone/>
            </a:pPr>
            <a:endParaRPr lang="en-US" dirty="0">
              <a:latin typeface="Tahoma" charset="0"/>
              <a:ea typeface="ＭＳ Ｐゴシック" charset="0"/>
            </a:endParaRPr>
          </a:p>
        </p:txBody>
      </p:sp>
      <p:sp>
        <p:nvSpPr>
          <p:cNvPr id="10752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08A2CC-057D-FD46-9EBE-CF4D530330B2}" type="slidenum">
              <a:rPr lang="en-US" sz="1400"/>
              <a:pPr/>
              <a:t>16</a:t>
            </a:fld>
            <a:endParaRPr lang="en-US" sz="1400"/>
          </a:p>
        </p:txBody>
      </p:sp>
    </p:spTree>
    <p:extLst>
      <p:ext uri="{BB962C8B-B14F-4D97-AF65-F5344CB8AC3E}">
        <p14:creationId xmlns:p14="http://schemas.microsoft.com/office/powerpoint/2010/main" val="298796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591C619-4778-438B-9046-FE855FDB2D05}"/>
              </a:ext>
            </a:extLst>
          </p:cNvPr>
          <p:cNvGraphicFramePr>
            <a:graphicFrameLocks noGrp="1"/>
          </p:cNvGraphicFramePr>
          <p:nvPr>
            <p:ph idx="1"/>
            <p:extLst>
              <p:ext uri="{D42A27DB-BD31-4B8C-83A1-F6EECF244321}">
                <p14:modId xmlns:p14="http://schemas.microsoft.com/office/powerpoint/2010/main" val="1947720507"/>
              </p:ext>
            </p:extLst>
          </p:nvPr>
        </p:nvGraphicFramePr>
        <p:xfrm>
          <a:off x="1524000" y="1917782"/>
          <a:ext cx="6553200" cy="4777740"/>
        </p:xfrm>
        <a:graphic>
          <a:graphicData uri="http://schemas.openxmlformats.org/drawingml/2006/table">
            <a:tbl>
              <a:tblPr>
                <a:tableStyleId>{5C22544A-7EE6-4342-B048-85BDC9FD1C3A}</a:tableStyleId>
              </a:tblPr>
              <a:tblGrid>
                <a:gridCol w="2184400">
                  <a:extLst>
                    <a:ext uri="{9D8B030D-6E8A-4147-A177-3AD203B41FA5}">
                      <a16:colId xmlns:a16="http://schemas.microsoft.com/office/drawing/2014/main" val="3523823655"/>
                    </a:ext>
                  </a:extLst>
                </a:gridCol>
                <a:gridCol w="2184400">
                  <a:extLst>
                    <a:ext uri="{9D8B030D-6E8A-4147-A177-3AD203B41FA5}">
                      <a16:colId xmlns:a16="http://schemas.microsoft.com/office/drawing/2014/main" val="2880667623"/>
                    </a:ext>
                  </a:extLst>
                </a:gridCol>
                <a:gridCol w="2184400">
                  <a:extLst>
                    <a:ext uri="{9D8B030D-6E8A-4147-A177-3AD203B41FA5}">
                      <a16:colId xmlns:a16="http://schemas.microsoft.com/office/drawing/2014/main" val="20002"/>
                    </a:ext>
                  </a:extLst>
                </a:gridCol>
              </a:tblGrid>
              <a:tr h="408709">
                <a:tc>
                  <a:txBody>
                    <a:bodyPr/>
                    <a:lstStyle/>
                    <a:p>
                      <a:pPr algn="ctr" fontAlgn="b"/>
                      <a:r>
                        <a:rPr lang="en-US" sz="2800" u="none" strike="noStrike" dirty="0">
                          <a:effectLst/>
                        </a:rPr>
                        <a:t>a</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Log(a)</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i="0" u="none" strike="noStrike" dirty="0">
                          <a:solidFill>
                            <a:srgbClr val="000000"/>
                          </a:solidFill>
                          <a:effectLst/>
                          <a:latin typeface="Calibri" panose="020F0502020204030204" pitchFamily="34" charset="0"/>
                        </a:rPr>
                        <a:t>Ln(a)</a:t>
                      </a:r>
                    </a:p>
                  </a:txBody>
                  <a:tcPr marL="7620" marR="7620" marT="7620" marB="0" anchor="b"/>
                </a:tc>
                <a:extLst>
                  <a:ext uri="{0D108BD9-81ED-4DB2-BD59-A6C34878D82A}">
                    <a16:rowId xmlns:a16="http://schemas.microsoft.com/office/drawing/2014/main" val="3495861787"/>
                  </a:ext>
                </a:extLst>
              </a:tr>
              <a:tr h="408709">
                <a:tc>
                  <a:txBody>
                    <a:bodyPr/>
                    <a:lstStyle/>
                    <a:p>
                      <a:pPr algn="r" fontAlgn="b"/>
                      <a:r>
                        <a:rPr lang="en-US" sz="2800" u="none" strike="noStrike" dirty="0">
                          <a:effectLst/>
                        </a:rPr>
                        <a:t>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2876636496"/>
                  </a:ext>
                </a:extLst>
              </a:tr>
              <a:tr h="408709">
                <a:tc>
                  <a:txBody>
                    <a:bodyPr/>
                    <a:lstStyle/>
                    <a:p>
                      <a:pPr algn="r" fontAlgn="b"/>
                      <a:r>
                        <a:rPr lang="en-US" sz="2800" u="none" strike="noStrike">
                          <a:effectLst/>
                        </a:rPr>
                        <a:t>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0.30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0.69</a:t>
                      </a:r>
                    </a:p>
                  </a:txBody>
                  <a:tcPr marL="7620" marR="7620" marT="7620" marB="0" anchor="b"/>
                </a:tc>
                <a:extLst>
                  <a:ext uri="{0D108BD9-81ED-4DB2-BD59-A6C34878D82A}">
                    <a16:rowId xmlns:a16="http://schemas.microsoft.com/office/drawing/2014/main" val="527852493"/>
                  </a:ext>
                </a:extLst>
              </a:tr>
              <a:tr h="408709">
                <a:tc>
                  <a:txBody>
                    <a:bodyPr/>
                    <a:lstStyle/>
                    <a:p>
                      <a:pPr algn="r" fontAlgn="b"/>
                      <a:r>
                        <a:rPr lang="en-US" sz="2800" u="none" strike="noStrike" dirty="0">
                          <a:effectLst/>
                        </a:rPr>
                        <a:t>3</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0.48*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1.10</a:t>
                      </a:r>
                    </a:p>
                  </a:txBody>
                  <a:tcPr marL="7620" marR="7620" marT="7620" marB="0" anchor="b"/>
                </a:tc>
                <a:extLst>
                  <a:ext uri="{0D108BD9-81ED-4DB2-BD59-A6C34878D82A}">
                    <a16:rowId xmlns:a16="http://schemas.microsoft.com/office/drawing/2014/main" val="1178797245"/>
                  </a:ext>
                </a:extLst>
              </a:tr>
              <a:tr h="408709">
                <a:tc>
                  <a:txBody>
                    <a:bodyPr/>
                    <a:lstStyle/>
                    <a:p>
                      <a:pPr algn="r" fontAlgn="b"/>
                      <a:r>
                        <a:rPr lang="en-US" sz="2800" u="none" strike="noStrike" dirty="0">
                          <a:effectLst/>
                        </a:rPr>
                        <a:t>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0.60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1.38</a:t>
                      </a:r>
                    </a:p>
                  </a:txBody>
                  <a:tcPr marL="7620" marR="7620" marT="7620" marB="0" anchor="b"/>
                </a:tc>
                <a:extLst>
                  <a:ext uri="{0D108BD9-81ED-4DB2-BD59-A6C34878D82A}">
                    <a16:rowId xmlns:a16="http://schemas.microsoft.com/office/drawing/2014/main" val="2324869809"/>
                  </a:ext>
                </a:extLst>
              </a:tr>
              <a:tr h="408709">
                <a:tc>
                  <a:txBody>
                    <a:bodyPr/>
                    <a:lstStyle/>
                    <a:p>
                      <a:pPr algn="r" fontAlgn="b"/>
                      <a:r>
                        <a:rPr lang="en-US" sz="2800" u="none" strike="noStrike">
                          <a:effectLst/>
                        </a:rPr>
                        <a:t>5</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0.70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1.61</a:t>
                      </a:r>
                    </a:p>
                  </a:txBody>
                  <a:tcPr marL="7620" marR="7620" marT="7620" marB="0" anchor="b"/>
                </a:tc>
                <a:extLst>
                  <a:ext uri="{0D108BD9-81ED-4DB2-BD59-A6C34878D82A}">
                    <a16:rowId xmlns:a16="http://schemas.microsoft.com/office/drawing/2014/main" val="1938007204"/>
                  </a:ext>
                </a:extLst>
              </a:tr>
              <a:tr h="408709">
                <a:tc>
                  <a:txBody>
                    <a:bodyPr/>
                    <a:lstStyle/>
                    <a:p>
                      <a:pPr algn="r" fontAlgn="b"/>
                      <a:r>
                        <a:rPr lang="en-US" sz="2800" u="none" strike="noStrike">
                          <a:effectLst/>
                        </a:rPr>
                        <a:t>6</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1.79</a:t>
                      </a:r>
                    </a:p>
                  </a:txBody>
                  <a:tcPr marL="7620" marR="7620" marT="7620" marB="0" anchor="b"/>
                </a:tc>
                <a:extLst>
                  <a:ext uri="{0D108BD9-81ED-4DB2-BD59-A6C34878D82A}">
                    <a16:rowId xmlns:a16="http://schemas.microsoft.com/office/drawing/2014/main" val="1876592485"/>
                  </a:ext>
                </a:extLst>
              </a:tr>
              <a:tr h="408709">
                <a:tc>
                  <a:txBody>
                    <a:bodyPr/>
                    <a:lstStyle/>
                    <a:p>
                      <a:pPr algn="r" fontAlgn="b"/>
                      <a:r>
                        <a:rPr lang="en-US" sz="2800" u="none" strike="noStrike">
                          <a:effectLst/>
                        </a:rPr>
                        <a:t>7</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0.85</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1.96</a:t>
                      </a:r>
                    </a:p>
                  </a:txBody>
                  <a:tcPr marL="7620" marR="7620" marT="7620" marB="0" anchor="b"/>
                </a:tc>
                <a:extLst>
                  <a:ext uri="{0D108BD9-81ED-4DB2-BD59-A6C34878D82A}">
                    <a16:rowId xmlns:a16="http://schemas.microsoft.com/office/drawing/2014/main" val="15497123"/>
                  </a:ext>
                </a:extLst>
              </a:tr>
              <a:tr h="408709">
                <a:tc>
                  <a:txBody>
                    <a:bodyPr/>
                    <a:lstStyle/>
                    <a:p>
                      <a:pPr algn="r" fontAlgn="b"/>
                      <a:r>
                        <a:rPr lang="en-US" sz="2800" u="none" strike="noStrike">
                          <a:effectLst/>
                        </a:rPr>
                        <a:t>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0.90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2.07</a:t>
                      </a:r>
                    </a:p>
                  </a:txBody>
                  <a:tcPr marL="7620" marR="7620" marT="7620" marB="0" anchor="b"/>
                </a:tc>
                <a:extLst>
                  <a:ext uri="{0D108BD9-81ED-4DB2-BD59-A6C34878D82A}">
                    <a16:rowId xmlns:a16="http://schemas.microsoft.com/office/drawing/2014/main" val="2036677682"/>
                  </a:ext>
                </a:extLst>
              </a:tr>
              <a:tr h="408709">
                <a:tc>
                  <a:txBody>
                    <a:bodyPr/>
                    <a:lstStyle/>
                    <a:p>
                      <a:pPr algn="r" fontAlgn="b"/>
                      <a:r>
                        <a:rPr lang="en-US" sz="2800" u="none" strike="noStrike">
                          <a:effectLst/>
                        </a:rPr>
                        <a:t>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0.95</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2.19</a:t>
                      </a:r>
                    </a:p>
                  </a:txBody>
                  <a:tcPr marL="7620" marR="7620" marT="7620" marB="0" anchor="b"/>
                </a:tc>
                <a:extLst>
                  <a:ext uri="{0D108BD9-81ED-4DB2-BD59-A6C34878D82A}">
                    <a16:rowId xmlns:a16="http://schemas.microsoft.com/office/drawing/2014/main" val="1560191955"/>
                  </a:ext>
                </a:extLst>
              </a:tr>
              <a:tr h="408709">
                <a:tc>
                  <a:txBody>
                    <a:bodyPr/>
                    <a:lstStyle/>
                    <a:p>
                      <a:pPr algn="r" fontAlgn="b"/>
                      <a:r>
                        <a:rPr lang="en-US" sz="2800" u="none" strike="noStrike">
                          <a:effectLst/>
                        </a:rPr>
                        <a:t>10</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2.3</a:t>
                      </a:r>
                    </a:p>
                  </a:txBody>
                  <a:tcPr marL="7620" marR="7620" marT="7620" marB="0" anchor="b"/>
                </a:tc>
                <a:extLst>
                  <a:ext uri="{0D108BD9-81ED-4DB2-BD59-A6C34878D82A}">
                    <a16:rowId xmlns:a16="http://schemas.microsoft.com/office/drawing/2014/main" val="98153571"/>
                  </a:ext>
                </a:extLst>
              </a:tr>
            </a:tbl>
          </a:graphicData>
        </a:graphic>
      </p:graphicFrame>
      <p:sp>
        <p:nvSpPr>
          <p:cNvPr id="4" name="Slide Number Placeholder 3">
            <a:extLst>
              <a:ext uri="{FF2B5EF4-FFF2-40B4-BE49-F238E27FC236}">
                <a16:creationId xmlns:a16="http://schemas.microsoft.com/office/drawing/2014/main" id="{362F71E6-35E2-4104-AB15-8120A97AA860}"/>
              </a:ext>
            </a:extLst>
          </p:cNvPr>
          <p:cNvSpPr>
            <a:spLocks noGrp="1"/>
          </p:cNvSpPr>
          <p:nvPr>
            <p:ph type="sldNum" sz="quarter" idx="12"/>
          </p:nvPr>
        </p:nvSpPr>
        <p:spPr/>
        <p:txBody>
          <a:bodyPr/>
          <a:lstStyle/>
          <a:p>
            <a:pPr>
              <a:defRPr/>
            </a:pPr>
            <a:fld id="{E70CF1B1-AA47-B34B-9B18-40744FAC0177}" type="slidenum">
              <a:rPr lang="en-US" smtClean="0"/>
              <a:pPr>
                <a:defRPr/>
              </a:pPr>
              <a:t>17</a:t>
            </a:fld>
            <a:endParaRPr lang="en-US"/>
          </a:p>
        </p:txBody>
      </p:sp>
      <p:sp>
        <p:nvSpPr>
          <p:cNvPr id="3" name="Rectangle 2"/>
          <p:cNvSpPr/>
          <p:nvPr/>
        </p:nvSpPr>
        <p:spPr>
          <a:xfrm>
            <a:off x="1905000" y="609600"/>
            <a:ext cx="5839609" cy="923330"/>
          </a:xfrm>
          <a:prstGeom prst="rect">
            <a:avLst/>
          </a:prstGeom>
        </p:spPr>
        <p:txBody>
          <a:bodyPr wrap="none">
            <a:spAutoFit/>
          </a:bodyPr>
          <a:lstStyle/>
          <a:p>
            <a:pPr marL="0" indent="0">
              <a:buNone/>
            </a:pPr>
            <a:r>
              <a:rPr lang="en-US" sz="5400" dirty="0" err="1"/>
              <a:t>ln</a:t>
            </a:r>
            <a:r>
              <a:rPr lang="en-US" sz="5400" dirty="0"/>
              <a:t>(a) = 2.3×log(a)</a:t>
            </a:r>
          </a:p>
        </p:txBody>
      </p:sp>
    </p:spTree>
    <p:extLst>
      <p:ext uri="{BB962C8B-B14F-4D97-AF65-F5344CB8AC3E}">
        <p14:creationId xmlns:p14="http://schemas.microsoft.com/office/powerpoint/2010/main" val="262435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3200"/>
            <a:ext cx="6019800" cy="2300287"/>
          </a:xfrm>
        </p:spPr>
        <p:txBody>
          <a:bodyPr/>
          <a:lstStyle/>
          <a:p>
            <a:pPr marL="0" indent="0"/>
            <a:r>
              <a:rPr lang="en-US" dirty="0" err="1"/>
              <a:t>ln</a:t>
            </a:r>
            <a:r>
              <a:rPr lang="en-US" dirty="0"/>
              <a:t>(</a:t>
            </a:r>
            <a:r>
              <a:rPr lang="en-US" dirty="0" err="1"/>
              <a:t>xy</a:t>
            </a:r>
            <a:r>
              <a:rPr lang="en-US" dirty="0"/>
              <a:t>) = </a:t>
            </a:r>
            <a:r>
              <a:rPr lang="en-US" dirty="0" err="1"/>
              <a:t>ln</a:t>
            </a:r>
            <a:r>
              <a:rPr lang="en-US" dirty="0"/>
              <a:t>(x) + </a:t>
            </a:r>
            <a:r>
              <a:rPr lang="en-US" dirty="0" err="1"/>
              <a:t>ln</a:t>
            </a:r>
            <a:r>
              <a:rPr lang="en-US" dirty="0"/>
              <a:t>(y)</a:t>
            </a:r>
            <a:br>
              <a:rPr lang="en-US" dirty="0"/>
            </a:br>
            <a:br>
              <a:rPr lang="en-US" dirty="0"/>
            </a:br>
            <a:r>
              <a:rPr lang="en-US" dirty="0" err="1"/>
              <a:t>ln</a:t>
            </a:r>
            <a:r>
              <a:rPr lang="en-US" dirty="0"/>
              <a:t>(x/y) = </a:t>
            </a:r>
            <a:r>
              <a:rPr lang="en-US" dirty="0" err="1"/>
              <a:t>ln</a:t>
            </a:r>
            <a:r>
              <a:rPr lang="en-US" dirty="0"/>
              <a:t>(x) </a:t>
            </a:r>
            <a:r>
              <a:rPr lang="mr-IN" dirty="0"/>
              <a:t>–</a:t>
            </a:r>
            <a:r>
              <a:rPr lang="en-US" dirty="0"/>
              <a:t> </a:t>
            </a:r>
            <a:r>
              <a:rPr lang="en-US" dirty="0" err="1"/>
              <a:t>ln</a:t>
            </a:r>
            <a:r>
              <a:rPr lang="en-US" dirty="0"/>
              <a:t>(y)</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18</a:t>
            </a:fld>
            <a:endParaRPr lang="en-US"/>
          </a:p>
        </p:txBody>
      </p:sp>
    </p:spTree>
    <p:extLst>
      <p:ext uri="{BB962C8B-B14F-4D97-AF65-F5344CB8AC3E}">
        <p14:creationId xmlns:p14="http://schemas.microsoft.com/office/powerpoint/2010/main" val="385263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descr="08-10_from_pdf"/>
          <p:cNvPicPr>
            <a:picLocks noChangeAspect="1" noChangeArrowheads="1"/>
          </p:cNvPicPr>
          <p:nvPr/>
        </p:nvPicPr>
        <p:blipFill>
          <a:blip r:embed="rId3">
            <a:extLst>
              <a:ext uri="{28A0092B-C50C-407E-A947-70E740481C1C}">
                <a14:useLocalDpi xmlns:a14="http://schemas.microsoft.com/office/drawing/2010/main" val="0"/>
              </a:ext>
            </a:extLst>
          </a:blip>
          <a:srcRect l="23039" t="16716" r="21576" b="56824"/>
          <a:stretch>
            <a:fillRect/>
          </a:stretch>
        </p:blipFill>
        <p:spPr bwMode="auto">
          <a:xfrm>
            <a:off x="457200" y="1204913"/>
            <a:ext cx="8153400" cy="503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570" name="Text Box 3"/>
          <p:cNvSpPr txBox="1">
            <a:spLocks noChangeArrowheads="1"/>
          </p:cNvSpPr>
          <p:nvPr/>
        </p:nvSpPr>
        <p:spPr bwMode="auto">
          <a:xfrm>
            <a:off x="533400" y="457200"/>
            <a:ext cx="800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a:latin typeface="Arial" charset="0"/>
              </a:rPr>
              <a:t>Probability of Trisomy 21 vs. Maternal Age</a:t>
            </a:r>
          </a:p>
        </p:txBody>
      </p:sp>
      <p:sp>
        <p:nvSpPr>
          <p:cNvPr id="10957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BF89679-DA70-9F49-B8CB-56EF0D49ED33}" type="slidenum">
              <a:rPr lang="en-US" sz="1400"/>
              <a:pPr/>
              <a:t>19</a:t>
            </a:fld>
            <a:endParaRPr lang="en-US" sz="1400"/>
          </a:p>
        </p:txBody>
      </p:sp>
      <p:sp>
        <p:nvSpPr>
          <p:cNvPr id="2" name="Rectangle 1">
            <a:extLst>
              <a:ext uri="{FF2B5EF4-FFF2-40B4-BE49-F238E27FC236}">
                <a16:creationId xmlns:a16="http://schemas.microsoft.com/office/drawing/2014/main" id="{C128D910-5C52-214E-861C-2F7439984346}"/>
              </a:ext>
            </a:extLst>
          </p:cNvPr>
          <p:cNvSpPr/>
          <p:nvPr/>
        </p:nvSpPr>
        <p:spPr>
          <a:xfrm>
            <a:off x="381000" y="6054507"/>
            <a:ext cx="7696200" cy="646331"/>
          </a:xfrm>
          <a:prstGeom prst="rect">
            <a:avLst/>
          </a:prstGeom>
        </p:spPr>
        <p:txBody>
          <a:bodyPr wrap="square">
            <a:spAutoFit/>
          </a:bodyPr>
          <a:lstStyle/>
          <a:p>
            <a:pPr marL="0" marR="0"/>
            <a:r>
              <a:rPr lang="en-US" dirty="0">
                <a:latin typeface="Times New Roman" panose="02020603050405020304" pitchFamily="18" charset="0"/>
                <a:ea typeface="Times New Roman" panose="02020603050405020304" pitchFamily="18" charset="0"/>
              </a:rPr>
              <a:t>Data from </a:t>
            </a:r>
            <a:r>
              <a:rPr lang="en-US" dirty="0" err="1">
                <a:latin typeface="Times New Roman" panose="02020603050405020304" pitchFamily="18" charset="0"/>
                <a:ea typeface="Times New Roman" panose="02020603050405020304" pitchFamily="18" charset="0"/>
              </a:rPr>
              <a:t>Snijders</a:t>
            </a:r>
            <a:r>
              <a:rPr lang="en-US" dirty="0">
                <a:latin typeface="Times New Roman" panose="02020603050405020304" pitchFamily="18" charset="0"/>
                <a:ea typeface="Times New Roman" panose="02020603050405020304" pitchFamily="18" charset="0"/>
              </a:rPr>
              <a:t> et al. </a:t>
            </a:r>
            <a:r>
              <a:rPr lang="en-US" dirty="0"/>
              <a:t>Ultrasound </a:t>
            </a:r>
            <a:r>
              <a:rPr lang="en-US" dirty="0" err="1"/>
              <a:t>Obstet</a:t>
            </a:r>
            <a:r>
              <a:rPr lang="en-US" dirty="0"/>
              <a:t> Gynecol. 1999;13(3):167-70. </a:t>
            </a:r>
            <a:r>
              <a:rPr lang="en-US" dirty="0">
                <a:latin typeface="Times New Roman" panose="02020603050405020304" pitchFamily="18" charset="0"/>
                <a:ea typeface="Times New Roman" panose="02020603050405020304" pitchFamily="18" charset="0"/>
              </a:rPr>
              <a:t>Tables 1 and 2, GA = 16)</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155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4000">
                <a:latin typeface="Tahoma" charset="0"/>
                <a:ea typeface="ＭＳ Ｐゴシック" charset="0"/>
              </a:rPr>
              <a:t>Combining Tests</a:t>
            </a:r>
            <a:br>
              <a:rPr lang="en-US" sz="4000">
                <a:latin typeface="Tahoma" charset="0"/>
                <a:ea typeface="ＭＳ Ｐゴシック" charset="0"/>
              </a:rPr>
            </a:br>
            <a:r>
              <a:rPr lang="en-US" sz="4000">
                <a:latin typeface="Tahoma" charset="0"/>
                <a:ea typeface="ＭＳ Ｐゴシック" charset="0"/>
              </a:rPr>
              <a:t>Example</a:t>
            </a:r>
          </a:p>
        </p:txBody>
      </p:sp>
      <p:sp>
        <p:nvSpPr>
          <p:cNvPr id="47106" name="Rectangle 3"/>
          <p:cNvSpPr>
            <a:spLocks noGrp="1" noChangeArrowheads="1"/>
          </p:cNvSpPr>
          <p:nvPr>
            <p:ph type="body" idx="1"/>
          </p:nvPr>
        </p:nvSpPr>
        <p:spPr>
          <a:xfrm>
            <a:off x="1182688" y="2501900"/>
            <a:ext cx="7772400" cy="1593850"/>
          </a:xfrm>
        </p:spPr>
        <p:txBody>
          <a:bodyPr/>
          <a:lstStyle/>
          <a:p>
            <a:pPr eaLnBrk="1" hangingPunct="1">
              <a:buFont typeface="Wingdings" charset="0"/>
              <a:buNone/>
            </a:pPr>
            <a:r>
              <a:rPr lang="en-US">
                <a:latin typeface="Tahoma" charset="0"/>
                <a:ea typeface="ＭＳ Ｐゴシック" charset="0"/>
              </a:rPr>
              <a:t>Prenatal sonographic Nuchal Translucency (NT) and Nasal Bone Exam as dichotomous tests for Trisomy 21*</a:t>
            </a:r>
          </a:p>
        </p:txBody>
      </p:sp>
      <p:sp>
        <p:nvSpPr>
          <p:cNvPr id="47107" name="Text Box 4"/>
          <p:cNvSpPr txBox="1">
            <a:spLocks noChangeArrowheads="1"/>
          </p:cNvSpPr>
          <p:nvPr/>
        </p:nvSpPr>
        <p:spPr bwMode="auto">
          <a:xfrm>
            <a:off x="457200" y="5791200"/>
            <a:ext cx="81534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200">
                <a:latin typeface="Arial" charset="0"/>
              </a:rPr>
              <a:t>*Cicero, S., G. Rembouskos, et al. (2004). "Likelihood ratio for trisomy 21 in fetuses with absent nasal bone at the 11-14-week scan." </a:t>
            </a:r>
            <a:r>
              <a:rPr lang="en-US" sz="1200" u="sng">
                <a:latin typeface="Arial" charset="0"/>
              </a:rPr>
              <a:t>Ultrasound Obstet Gynecol</a:t>
            </a:r>
            <a:r>
              <a:rPr lang="en-US" sz="1200">
                <a:latin typeface="Arial" charset="0"/>
              </a:rPr>
              <a:t> </a:t>
            </a:r>
            <a:r>
              <a:rPr lang="en-US" sz="1200" b="1">
                <a:latin typeface="Arial" charset="0"/>
              </a:rPr>
              <a:t>23</a:t>
            </a:r>
            <a:r>
              <a:rPr lang="en-US" sz="1200">
                <a:latin typeface="Arial" charset="0"/>
              </a:rPr>
              <a:t>(3): 218-23.</a:t>
            </a:r>
          </a:p>
          <a:p>
            <a:pPr eaLnBrk="1" hangingPunct="1"/>
            <a:endParaRPr lang="en-US" sz="1200">
              <a:latin typeface="Arial" charset="0"/>
            </a:endParaRPr>
          </a:p>
        </p:txBody>
      </p:sp>
      <p:sp>
        <p:nvSpPr>
          <p:cNvPr id="47108"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AD3ED99-0787-3F46-B48F-97F0388300ED}" type="slidenum">
              <a:rPr lang="en-US" sz="1400"/>
              <a:pPr/>
              <a:t>2</a:t>
            </a:fld>
            <a:endParaRPr lang="en-US" sz="1400"/>
          </a:p>
        </p:txBody>
      </p:sp>
    </p:spTree>
    <p:extLst>
      <p:ext uri="{BB962C8B-B14F-4D97-AF65-F5344CB8AC3E}">
        <p14:creationId xmlns:p14="http://schemas.microsoft.com/office/powerpoint/2010/main" val="2331063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08-10_from_pdf"/>
          <p:cNvPicPr>
            <a:picLocks noChangeAspect="1" noChangeArrowheads="1"/>
          </p:cNvPicPr>
          <p:nvPr/>
        </p:nvPicPr>
        <p:blipFill>
          <a:blip r:embed="rId3">
            <a:extLst>
              <a:ext uri="{28A0092B-C50C-407E-A947-70E740481C1C}">
                <a14:useLocalDpi xmlns:a14="http://schemas.microsoft.com/office/drawing/2010/main" val="0"/>
              </a:ext>
            </a:extLst>
          </a:blip>
          <a:srcRect l="26207" t="41663" r="22556" b="31012"/>
          <a:stretch>
            <a:fillRect/>
          </a:stretch>
        </p:blipFill>
        <p:spPr bwMode="auto">
          <a:xfrm>
            <a:off x="685800" y="1371600"/>
            <a:ext cx="7620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594" name="Text Box 3"/>
          <p:cNvSpPr txBox="1">
            <a:spLocks noChangeArrowheads="1"/>
          </p:cNvSpPr>
          <p:nvPr/>
        </p:nvSpPr>
        <p:spPr bwMode="auto">
          <a:xfrm>
            <a:off x="533400" y="457200"/>
            <a:ext cx="800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a:latin typeface="Arial" charset="0"/>
              </a:rPr>
              <a:t>Ln(Odds) of Trisomy 21 vs. Maternal Age</a:t>
            </a:r>
          </a:p>
        </p:txBody>
      </p:sp>
      <p:sp>
        <p:nvSpPr>
          <p:cNvPr id="11059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4818231-A2D7-C94B-8245-0F3E56F8E40D}" type="slidenum">
              <a:rPr lang="en-US" sz="1400"/>
              <a:pPr/>
              <a:t>20</a:t>
            </a:fld>
            <a:endParaRPr lang="en-US" sz="1400"/>
          </a:p>
        </p:txBody>
      </p:sp>
    </p:spTree>
    <p:extLst>
      <p:ext uri="{BB962C8B-B14F-4D97-AF65-F5344CB8AC3E}">
        <p14:creationId xmlns:p14="http://schemas.microsoft.com/office/powerpoint/2010/main" val="1223832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idx="4294967295"/>
          </p:nvPr>
        </p:nvSpPr>
        <p:spPr>
          <a:xfrm>
            <a:off x="533400" y="152400"/>
            <a:ext cx="8229600" cy="1143000"/>
          </a:xfrm>
        </p:spPr>
        <p:txBody>
          <a:bodyPr anchor="ctr"/>
          <a:lstStyle/>
          <a:p>
            <a:pPr eaLnBrk="1" hangingPunct="1"/>
            <a:r>
              <a:rPr lang="en-US">
                <a:latin typeface="Tahoma" charset="0"/>
                <a:ea typeface="ＭＳ Ｐゴシック" charset="0"/>
              </a:rPr>
              <a:t>Combining 2 Continuous Tests</a:t>
            </a:r>
          </a:p>
        </p:txBody>
      </p:sp>
      <p:pic>
        <p:nvPicPr>
          <p:cNvPr id="111618" name="Picture 3" descr="08-11_from_page_proof"/>
          <p:cNvPicPr>
            <a:picLocks noChangeAspect="1" noChangeArrowheads="1"/>
          </p:cNvPicPr>
          <p:nvPr/>
        </p:nvPicPr>
        <p:blipFill>
          <a:blip r:embed="rId3">
            <a:extLst>
              <a:ext uri="{28A0092B-C50C-407E-A947-70E740481C1C}">
                <a14:useLocalDpi xmlns:a14="http://schemas.microsoft.com/office/drawing/2010/main" val="0"/>
              </a:ext>
            </a:extLst>
          </a:blip>
          <a:srcRect l="23555" t="10617" r="10799" b="57581"/>
          <a:stretch>
            <a:fillRect/>
          </a:stretch>
        </p:blipFill>
        <p:spPr bwMode="auto">
          <a:xfrm>
            <a:off x="838200" y="1219200"/>
            <a:ext cx="8305800" cy="520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19" name="Text Box 4"/>
          <p:cNvSpPr txBox="1">
            <a:spLocks noChangeArrowheads="1"/>
          </p:cNvSpPr>
          <p:nvPr/>
        </p:nvSpPr>
        <p:spPr bwMode="auto">
          <a:xfrm>
            <a:off x="3352800" y="2209800"/>
            <a:ext cx="43275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&gt; 1% Probability of Trisomy 21</a:t>
            </a:r>
          </a:p>
        </p:txBody>
      </p:sp>
      <p:sp>
        <p:nvSpPr>
          <p:cNvPr id="111620" name="Text Box 5"/>
          <p:cNvSpPr txBox="1">
            <a:spLocks noChangeArrowheads="1"/>
          </p:cNvSpPr>
          <p:nvPr/>
        </p:nvSpPr>
        <p:spPr bwMode="auto">
          <a:xfrm>
            <a:off x="3276600" y="4876800"/>
            <a:ext cx="43275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&lt; 1% Probability of Trisomy 21</a:t>
            </a:r>
          </a:p>
        </p:txBody>
      </p:sp>
      <p:sp>
        <p:nvSpPr>
          <p:cNvPr id="111621" name="Text Box 6"/>
          <p:cNvSpPr txBox="1">
            <a:spLocks noChangeArrowheads="1"/>
          </p:cNvSpPr>
          <p:nvPr/>
        </p:nvSpPr>
        <p:spPr bwMode="auto">
          <a:xfrm>
            <a:off x="914400" y="6248400"/>
            <a:ext cx="7696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endParaRPr lang="en-US">
              <a:latin typeface="Arial" charset="0"/>
            </a:endParaRPr>
          </a:p>
        </p:txBody>
      </p:sp>
      <p:sp>
        <p:nvSpPr>
          <p:cNvPr id="11162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CBDFDEC-26BF-0E4B-9E67-77EF8CE8A9D2}" type="slidenum">
              <a:rPr lang="en-US" sz="1400"/>
              <a:pPr/>
              <a:t>21</a:t>
            </a:fld>
            <a:endParaRPr lang="en-US" sz="1400"/>
          </a:p>
        </p:txBody>
      </p:sp>
    </p:spTree>
    <p:extLst>
      <p:ext uri="{BB962C8B-B14F-4D97-AF65-F5344CB8AC3E}">
        <p14:creationId xmlns:p14="http://schemas.microsoft.com/office/powerpoint/2010/main" val="3390768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dirty="0">
                <a:latin typeface="Tahoma" charset="0"/>
                <a:ea typeface="ＭＳ Ｐゴシック" charset="0"/>
              </a:rPr>
              <a:t>Logistic Regression</a:t>
            </a:r>
          </a:p>
        </p:txBody>
      </p:sp>
      <p:sp>
        <p:nvSpPr>
          <p:cNvPr id="107522" name="Rectangle 3"/>
          <p:cNvSpPr>
            <a:spLocks noGrp="1" noChangeArrowheads="1"/>
          </p:cNvSpPr>
          <p:nvPr>
            <p:ph type="body" idx="1"/>
          </p:nvPr>
        </p:nvSpPr>
        <p:spPr>
          <a:xfrm>
            <a:off x="1143000" y="1905000"/>
            <a:ext cx="7772400" cy="4114800"/>
          </a:xfrm>
        </p:spPr>
        <p:txBody>
          <a:bodyPr/>
          <a:lstStyle/>
          <a:p>
            <a:pPr eaLnBrk="1" hangingPunct="1">
              <a:buNone/>
            </a:pPr>
            <a:r>
              <a:rPr lang="en-US" dirty="0" err="1">
                <a:latin typeface="Tahoma" charset="0"/>
                <a:ea typeface="ＭＳ Ｐゴシック" charset="0"/>
              </a:rPr>
              <a:t>ln</a:t>
            </a:r>
            <a:r>
              <a:rPr lang="en-US" dirty="0">
                <a:latin typeface="Tahoma" charset="0"/>
                <a:ea typeface="ＭＳ Ｐゴシック" charset="0"/>
              </a:rPr>
              <a:t>(Odds(D+)) = </a:t>
            </a:r>
          </a:p>
          <a:p>
            <a:pPr eaLnBrk="1" hangingPunct="1">
              <a:buNone/>
            </a:pPr>
            <a:r>
              <a:rPr lang="en-US" dirty="0">
                <a:latin typeface="Tahoma" charset="0"/>
                <a:ea typeface="ＭＳ Ｐゴシック" charset="0"/>
              </a:rPr>
              <a:t>a + </a:t>
            </a:r>
            <a:r>
              <a:rPr lang="en-US" dirty="0" err="1">
                <a:latin typeface="Tahoma" charset="0"/>
                <a:ea typeface="ＭＳ Ｐゴシック" charset="0"/>
              </a:rPr>
              <a:t>b</a:t>
            </a:r>
            <a:r>
              <a:rPr lang="en-US" baseline="-25000" dirty="0" err="1">
                <a:latin typeface="Tahoma" charset="0"/>
                <a:ea typeface="ＭＳ Ｐゴシック" charset="0"/>
              </a:rPr>
              <a:t>NT</a:t>
            </a:r>
            <a:r>
              <a:rPr lang="en-US" dirty="0" err="1">
                <a:latin typeface="Tahoma" charset="0"/>
                <a:ea typeface="ＭＳ Ｐゴシック" charset="0"/>
              </a:rPr>
              <a:t>NT</a:t>
            </a:r>
            <a:r>
              <a:rPr lang="en-US" dirty="0">
                <a:latin typeface="Tahoma" charset="0"/>
                <a:ea typeface="ＭＳ Ｐゴシック" charset="0"/>
              </a:rPr>
              <a:t>+ </a:t>
            </a:r>
            <a:r>
              <a:rPr lang="en-US" dirty="0" err="1">
                <a:latin typeface="Tahoma" charset="0"/>
                <a:ea typeface="ＭＳ Ｐゴシック" charset="0"/>
              </a:rPr>
              <a:t>b</a:t>
            </a:r>
            <a:r>
              <a:rPr lang="en-US" baseline="-25000" dirty="0" err="1">
                <a:latin typeface="Tahoma" charset="0"/>
                <a:ea typeface="ＭＳ Ｐゴシック" charset="0"/>
              </a:rPr>
              <a:t>NBA</a:t>
            </a:r>
            <a:r>
              <a:rPr lang="en-US" dirty="0" err="1">
                <a:latin typeface="Tahoma" charset="0"/>
                <a:ea typeface="ＭＳ Ｐゴシック" charset="0"/>
              </a:rPr>
              <a:t>NBA</a:t>
            </a:r>
            <a:r>
              <a:rPr lang="en-US" dirty="0">
                <a:latin typeface="Tahoma" charset="0"/>
                <a:ea typeface="ＭＳ Ｐゴシック" charset="0"/>
              </a:rPr>
              <a:t> + </a:t>
            </a:r>
            <a:r>
              <a:rPr lang="en-US" dirty="0" err="1">
                <a:latin typeface="Tahoma" charset="0"/>
                <a:ea typeface="ＭＳ Ｐゴシック" charset="0"/>
              </a:rPr>
              <a:t>b</a:t>
            </a:r>
            <a:r>
              <a:rPr lang="en-US" baseline="-25000" dirty="0" err="1">
                <a:latin typeface="Tahoma" charset="0"/>
                <a:ea typeface="ＭＳ Ｐゴシック" charset="0"/>
              </a:rPr>
              <a:t>interact</a:t>
            </a:r>
            <a:r>
              <a:rPr lang="en-US" dirty="0">
                <a:latin typeface="Tahoma" charset="0"/>
                <a:ea typeface="ＭＳ Ｐゴシック" charset="0"/>
              </a:rPr>
              <a:t>(NT)(NBA)</a:t>
            </a:r>
          </a:p>
          <a:p>
            <a:pPr eaLnBrk="1" hangingPunct="1">
              <a:buFont typeface="Wingdings" charset="0"/>
              <a:buNone/>
            </a:pPr>
            <a:endParaRPr lang="en-US" dirty="0">
              <a:latin typeface="Tahoma" charset="0"/>
              <a:ea typeface="ＭＳ Ｐゴシック" charset="0"/>
            </a:endParaRPr>
          </a:p>
          <a:p>
            <a:pPr eaLnBrk="1" hangingPunct="1">
              <a:buFont typeface="Wingdings" charset="0"/>
              <a:buNone/>
            </a:pPr>
            <a:r>
              <a:rPr lang="en-US" dirty="0">
                <a:latin typeface="Tahoma" charset="0"/>
                <a:ea typeface="ＭＳ Ｐゴシック" charset="0"/>
              </a:rPr>
              <a:t>Used to create risk scores, </a:t>
            </a:r>
            <a:r>
              <a:rPr lang="en-US" dirty="0" err="1">
                <a:latin typeface="Tahoma" charset="0"/>
                <a:ea typeface="ＭＳ Ｐゴシック" charset="0"/>
              </a:rPr>
              <a:t>formulas,or</a:t>
            </a:r>
            <a:r>
              <a:rPr lang="en-US" dirty="0">
                <a:latin typeface="Tahoma" charset="0"/>
                <a:ea typeface="ＭＳ Ｐゴシック" charset="0"/>
              </a:rPr>
              <a:t> </a:t>
            </a:r>
            <a:r>
              <a:rPr lang="en-US" dirty="0" err="1">
                <a:latin typeface="Tahoma" charset="0"/>
                <a:ea typeface="ＭＳ Ｐゴシック" charset="0"/>
              </a:rPr>
              <a:t>nomograms</a:t>
            </a:r>
            <a:r>
              <a:rPr lang="en-US" dirty="0">
                <a:latin typeface="Tahoma" charset="0"/>
                <a:ea typeface="ＭＳ Ｐゴシック" charset="0"/>
              </a:rPr>
              <a:t>, not trees.</a:t>
            </a:r>
          </a:p>
          <a:p>
            <a:pPr eaLnBrk="1" hangingPunct="1">
              <a:buNone/>
            </a:pPr>
            <a:endParaRPr lang="en-US" dirty="0">
              <a:latin typeface="Tahoma" charset="0"/>
              <a:ea typeface="ＭＳ Ｐゴシック" charset="0"/>
            </a:endParaRPr>
          </a:p>
          <a:p>
            <a:pPr eaLnBrk="1" hangingPunct="1">
              <a:buNone/>
            </a:pPr>
            <a:r>
              <a:rPr lang="en-US" dirty="0">
                <a:latin typeface="Tahoma" charset="0"/>
                <a:ea typeface="ＭＳ Ｐゴシック" charset="0"/>
              </a:rPr>
              <a:t>Evaluation with calibration plots, ROC curves, net benefit calculations, and decision curves is natural</a:t>
            </a:r>
          </a:p>
          <a:p>
            <a:pPr eaLnBrk="1" hangingPunct="1">
              <a:buNone/>
            </a:pPr>
            <a:endParaRPr lang="en-US" dirty="0">
              <a:latin typeface="Tahoma" charset="0"/>
              <a:ea typeface="ＭＳ Ｐゴシック" charset="0"/>
            </a:endParaRPr>
          </a:p>
        </p:txBody>
      </p:sp>
      <p:sp>
        <p:nvSpPr>
          <p:cNvPr id="10752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08A2CC-057D-FD46-9EBE-CF4D530330B2}" type="slidenum">
              <a:rPr lang="en-US" sz="1400"/>
              <a:pPr/>
              <a:t>22</a:t>
            </a:fld>
            <a:endParaRPr lang="en-US" sz="1400"/>
          </a:p>
        </p:txBody>
      </p:sp>
    </p:spTree>
    <p:extLst>
      <p:ext uri="{BB962C8B-B14F-4D97-AF65-F5344CB8AC3E}">
        <p14:creationId xmlns:p14="http://schemas.microsoft.com/office/powerpoint/2010/main" val="1242342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dirty="0">
                <a:latin typeface="Tahoma" charset="0"/>
                <a:ea typeface="ＭＳ Ｐゴシック" charset="0"/>
              </a:rPr>
              <a:t>Logistic Regression Coefficients</a:t>
            </a:r>
          </a:p>
        </p:txBody>
      </p:sp>
      <p:sp>
        <p:nvSpPr>
          <p:cNvPr id="107522" name="Rectangle 3"/>
          <p:cNvSpPr>
            <a:spLocks noGrp="1" noChangeArrowheads="1"/>
          </p:cNvSpPr>
          <p:nvPr>
            <p:ph type="body" idx="1"/>
          </p:nvPr>
        </p:nvSpPr>
        <p:spPr>
          <a:xfrm>
            <a:off x="990600" y="1905000"/>
            <a:ext cx="7772400" cy="4114800"/>
          </a:xfrm>
        </p:spPr>
        <p:txBody>
          <a:bodyPr/>
          <a:lstStyle/>
          <a:p>
            <a:pPr eaLnBrk="1" hangingPunct="1">
              <a:buNone/>
            </a:pPr>
            <a:r>
              <a:rPr lang="en-US" sz="4000" dirty="0"/>
              <a:t>The logistic regression coefficient for  a dichotomous predictor is the ln of the multivariate odds ratio.</a:t>
            </a:r>
            <a:endParaRPr lang="en-US" sz="4000" dirty="0">
              <a:latin typeface="Tahoma" charset="0"/>
              <a:ea typeface="ＭＳ Ｐゴシック" charset="0"/>
            </a:endParaRPr>
          </a:p>
        </p:txBody>
      </p:sp>
      <p:sp>
        <p:nvSpPr>
          <p:cNvPr id="10752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08A2CC-057D-FD46-9EBE-CF4D530330B2}" type="slidenum">
              <a:rPr lang="en-US" sz="1400"/>
              <a:pPr/>
              <a:t>23</a:t>
            </a:fld>
            <a:endParaRPr lang="en-US" sz="1400"/>
          </a:p>
        </p:txBody>
      </p:sp>
    </p:spTree>
    <p:extLst>
      <p:ext uri="{BB962C8B-B14F-4D97-AF65-F5344CB8AC3E}">
        <p14:creationId xmlns:p14="http://schemas.microsoft.com/office/powerpoint/2010/main" val="6611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dirty="0">
                <a:latin typeface="Tahoma" charset="0"/>
                <a:ea typeface="ＭＳ Ｐゴシック" charset="0"/>
              </a:rPr>
              <a:t>Logistic Regression Coefficients</a:t>
            </a:r>
          </a:p>
        </p:txBody>
      </p:sp>
      <p:sp>
        <p:nvSpPr>
          <p:cNvPr id="107522" name="Rectangle 3"/>
          <p:cNvSpPr>
            <a:spLocks noGrp="1" noChangeArrowheads="1"/>
          </p:cNvSpPr>
          <p:nvPr>
            <p:ph type="body" idx="1"/>
          </p:nvPr>
        </p:nvSpPr>
        <p:spPr>
          <a:xfrm>
            <a:off x="196850" y="1902619"/>
            <a:ext cx="8791575" cy="4741068"/>
          </a:xfrm>
        </p:spPr>
        <p:txBody>
          <a:bodyPr/>
          <a:lstStyle/>
          <a:p>
            <a:pPr eaLnBrk="1" hangingPunct="1">
              <a:buNone/>
            </a:pPr>
            <a:r>
              <a:rPr lang="en-US" sz="2600" dirty="0">
                <a:latin typeface="Tahoma" charset="0"/>
                <a:ea typeface="ＭＳ Ｐゴシック" charset="0"/>
              </a:rPr>
              <a:t>ln(Odds(D+)) = a + </a:t>
            </a:r>
            <a:r>
              <a:rPr lang="en-US" sz="2600" dirty="0" err="1">
                <a:latin typeface="Tahoma" charset="0"/>
                <a:ea typeface="ＭＳ Ｐゴシック" charset="0"/>
              </a:rPr>
              <a:t>b</a:t>
            </a:r>
            <a:r>
              <a:rPr lang="en-US" sz="2600" baseline="-25000" dirty="0" err="1">
                <a:latin typeface="Tahoma" charset="0"/>
                <a:ea typeface="ＭＳ Ｐゴシック" charset="0"/>
              </a:rPr>
              <a:t>NT</a:t>
            </a:r>
            <a:r>
              <a:rPr lang="en-US" sz="2600" dirty="0" err="1">
                <a:latin typeface="Tahoma" charset="0"/>
                <a:ea typeface="ＭＳ Ｐゴシック" charset="0"/>
              </a:rPr>
              <a:t>×NT</a:t>
            </a:r>
            <a:r>
              <a:rPr lang="en-US" sz="2600" dirty="0">
                <a:latin typeface="Tahoma" charset="0"/>
                <a:ea typeface="ＭＳ Ｐゴシック" charset="0"/>
              </a:rPr>
              <a:t> + </a:t>
            </a:r>
            <a:r>
              <a:rPr lang="en-US" sz="2600" dirty="0" err="1">
                <a:latin typeface="Tahoma" charset="0"/>
                <a:ea typeface="ＭＳ Ｐゴシック" charset="0"/>
              </a:rPr>
              <a:t>b</a:t>
            </a:r>
            <a:r>
              <a:rPr lang="en-US" sz="2600" baseline="-25000" dirty="0" err="1">
                <a:latin typeface="Tahoma" charset="0"/>
                <a:ea typeface="ＭＳ Ｐゴシック" charset="0"/>
              </a:rPr>
              <a:t>NBA</a:t>
            </a:r>
            <a:r>
              <a:rPr lang="en-US" sz="2600" dirty="0" err="1">
                <a:latin typeface="Tahoma" charset="0"/>
                <a:ea typeface="ＭＳ Ｐゴシック" charset="0"/>
              </a:rPr>
              <a:t>×NBA</a:t>
            </a:r>
            <a:endParaRPr lang="en-US" sz="2600" dirty="0">
              <a:latin typeface="Tahoma" charset="0"/>
              <a:ea typeface="ＭＳ Ｐゴシック" charset="0"/>
            </a:endParaRPr>
          </a:p>
          <a:p>
            <a:pPr eaLnBrk="1" hangingPunct="1">
              <a:buNone/>
            </a:pPr>
            <a:r>
              <a:rPr lang="en-US" sz="2600" dirty="0">
                <a:latin typeface="Tahoma" charset="0"/>
                <a:ea typeface="ＭＳ Ｐゴシック" charset="0"/>
              </a:rPr>
              <a:t>NBA+ (NBA = 1); NBA− (NBA = 0)</a:t>
            </a:r>
          </a:p>
          <a:p>
            <a:pPr eaLnBrk="1" hangingPunct="1">
              <a:buNone/>
            </a:pPr>
            <a:r>
              <a:rPr lang="en-US" sz="2600" dirty="0">
                <a:latin typeface="Tahoma" charset="0"/>
                <a:ea typeface="ＭＳ Ｐゴシック" charset="0"/>
              </a:rPr>
              <a:t>ln[Odds(D+|NBA+)] = a + </a:t>
            </a:r>
            <a:r>
              <a:rPr lang="en-US" sz="2600" dirty="0" err="1">
                <a:latin typeface="Tahoma" charset="0"/>
                <a:ea typeface="ＭＳ Ｐゴシック" charset="0"/>
              </a:rPr>
              <a:t>b</a:t>
            </a:r>
            <a:r>
              <a:rPr lang="en-US" sz="2600" baseline="-25000" dirty="0" err="1">
                <a:latin typeface="Tahoma" charset="0"/>
                <a:ea typeface="ＭＳ Ｐゴシック" charset="0"/>
              </a:rPr>
              <a:t>NT</a:t>
            </a:r>
            <a:r>
              <a:rPr lang="en-US" sz="2600" dirty="0" err="1">
                <a:latin typeface="Tahoma" charset="0"/>
                <a:ea typeface="ＭＳ Ｐゴシック" charset="0"/>
              </a:rPr>
              <a:t>×NT</a:t>
            </a:r>
            <a:r>
              <a:rPr lang="en-US" sz="2600" dirty="0">
                <a:latin typeface="Tahoma" charset="0"/>
                <a:ea typeface="ＭＳ Ｐゴシック" charset="0"/>
              </a:rPr>
              <a:t> + b×1</a:t>
            </a:r>
          </a:p>
          <a:p>
            <a:pPr eaLnBrk="1" hangingPunct="1">
              <a:buNone/>
            </a:pPr>
            <a:r>
              <a:rPr lang="en-US" sz="2600" dirty="0">
                <a:latin typeface="Tahoma" charset="0"/>
                <a:ea typeface="ＭＳ Ｐゴシック" charset="0"/>
              </a:rPr>
              <a:t>ln[Odds(D+|NBA−)] = a + </a:t>
            </a:r>
            <a:r>
              <a:rPr lang="en-US" sz="2600" dirty="0" err="1">
                <a:latin typeface="Tahoma" charset="0"/>
                <a:ea typeface="ＭＳ Ｐゴシック" charset="0"/>
              </a:rPr>
              <a:t>b</a:t>
            </a:r>
            <a:r>
              <a:rPr lang="en-US" sz="2600" baseline="-25000" dirty="0" err="1">
                <a:latin typeface="Tahoma" charset="0"/>
                <a:ea typeface="ＭＳ Ｐゴシック" charset="0"/>
              </a:rPr>
              <a:t>NT</a:t>
            </a:r>
            <a:r>
              <a:rPr lang="en-US" sz="2600" dirty="0" err="1">
                <a:latin typeface="Tahoma" charset="0"/>
                <a:ea typeface="ＭＳ Ｐゴシック" charset="0"/>
              </a:rPr>
              <a:t>×NT</a:t>
            </a:r>
            <a:r>
              <a:rPr lang="en-US" sz="2600" dirty="0">
                <a:latin typeface="Tahoma" charset="0"/>
                <a:ea typeface="ＭＳ Ｐゴシック" charset="0"/>
              </a:rPr>
              <a:t> + b×0</a:t>
            </a:r>
          </a:p>
          <a:p>
            <a:pPr eaLnBrk="1" hangingPunct="1">
              <a:buNone/>
            </a:pPr>
            <a:r>
              <a:rPr lang="en-US" sz="2600" dirty="0">
                <a:latin typeface="Tahoma" charset="0"/>
                <a:ea typeface="ＭＳ Ｐゴシック" charset="0"/>
              </a:rPr>
              <a:t>Subtract…</a:t>
            </a:r>
          </a:p>
          <a:p>
            <a:pPr eaLnBrk="1" hangingPunct="1">
              <a:buNone/>
            </a:pPr>
            <a:r>
              <a:rPr lang="en-US" sz="2600" dirty="0">
                <a:latin typeface="Tahoma" charset="0"/>
                <a:ea typeface="ＭＳ Ｐゴシック" charset="0"/>
              </a:rPr>
              <a:t>ln[Odds(D+|NBA+)] – Ln[Odds(D+|NBA-)] = b</a:t>
            </a:r>
          </a:p>
          <a:p>
            <a:pPr eaLnBrk="1" hangingPunct="1">
              <a:buNone/>
            </a:pPr>
            <a:r>
              <a:rPr lang="en-US" sz="2600" dirty="0">
                <a:latin typeface="Tahoma" charset="0"/>
                <a:ea typeface="ＭＳ Ｐゴシック" charset="0"/>
              </a:rPr>
              <a:t>ln[Odds(D+|NBA+)/Odds(D+|NBA-)] = b</a:t>
            </a:r>
          </a:p>
          <a:p>
            <a:pPr eaLnBrk="1" hangingPunct="1">
              <a:buNone/>
            </a:pPr>
            <a:r>
              <a:rPr lang="en-US" sz="2600" dirty="0">
                <a:latin typeface="Tahoma" charset="0"/>
                <a:ea typeface="ＭＳ Ｐゴシック" charset="0"/>
              </a:rPr>
              <a:t>		Odds(D+|NBA+) / Odds(D+|NBA-) = OR</a:t>
            </a:r>
            <a:r>
              <a:rPr lang="en-US" sz="2600" baseline="-25000" dirty="0">
                <a:latin typeface="Tahoma" charset="0"/>
                <a:ea typeface="ＭＳ Ｐゴシック" charset="0"/>
              </a:rPr>
              <a:t>NBA</a:t>
            </a:r>
            <a:endParaRPr lang="en-US" sz="2600" dirty="0">
              <a:latin typeface="Tahoma" charset="0"/>
              <a:ea typeface="ＭＳ Ｐゴシック" charset="0"/>
            </a:endParaRPr>
          </a:p>
          <a:p>
            <a:pPr eaLnBrk="1" hangingPunct="1">
              <a:buNone/>
            </a:pPr>
            <a:r>
              <a:rPr lang="en-US" sz="2600" dirty="0">
                <a:latin typeface="Tahoma" charset="0"/>
                <a:ea typeface="ＭＳ Ｐゴシック" charset="0"/>
              </a:rPr>
              <a:t>ln(OR</a:t>
            </a:r>
            <a:r>
              <a:rPr lang="en-US" sz="2600" baseline="-25000" dirty="0">
                <a:latin typeface="Tahoma" charset="0"/>
                <a:ea typeface="ＭＳ Ｐゴシック" charset="0"/>
              </a:rPr>
              <a:t>NBA</a:t>
            </a:r>
            <a:r>
              <a:rPr lang="en-US" sz="2600" dirty="0">
                <a:latin typeface="Tahoma" charset="0"/>
                <a:ea typeface="ＭＳ Ｐゴシック" charset="0"/>
              </a:rPr>
              <a:t>) = b</a:t>
            </a:r>
          </a:p>
          <a:p>
            <a:pPr eaLnBrk="1" hangingPunct="1">
              <a:buNone/>
            </a:pPr>
            <a:r>
              <a:rPr lang="en-US" sz="2600" dirty="0">
                <a:latin typeface="Tahoma" charset="0"/>
                <a:ea typeface="ＭＳ Ｐゴシック" charset="0"/>
              </a:rPr>
              <a:t>OR</a:t>
            </a:r>
            <a:r>
              <a:rPr lang="en-US" sz="2600" baseline="-25000" dirty="0">
                <a:latin typeface="Tahoma" charset="0"/>
                <a:ea typeface="ＭＳ Ｐゴシック" charset="0"/>
              </a:rPr>
              <a:t>NBA </a:t>
            </a:r>
            <a:r>
              <a:rPr lang="en-US" sz="2600" dirty="0">
                <a:latin typeface="Tahoma" charset="0"/>
                <a:ea typeface="ＭＳ Ｐゴシック" charset="0"/>
              </a:rPr>
              <a:t>=</a:t>
            </a:r>
            <a:r>
              <a:rPr lang="en-US" sz="2600" baseline="-25000" dirty="0">
                <a:latin typeface="Tahoma" charset="0"/>
                <a:ea typeface="ＭＳ Ｐゴシック" charset="0"/>
              </a:rPr>
              <a:t> </a:t>
            </a:r>
            <a:r>
              <a:rPr lang="en-US" sz="2600" dirty="0">
                <a:latin typeface="Tahoma" charset="0"/>
                <a:ea typeface="ＭＳ Ｐゴシック" charset="0"/>
              </a:rPr>
              <a:t>e</a:t>
            </a:r>
            <a:r>
              <a:rPr lang="en-US" sz="2600" baseline="30000" dirty="0">
                <a:latin typeface="Tahoma" charset="0"/>
                <a:ea typeface="ＭＳ Ｐゴシック" charset="0"/>
              </a:rPr>
              <a:t>b</a:t>
            </a:r>
            <a:endParaRPr lang="en-US" sz="2600" dirty="0">
              <a:latin typeface="Tahoma" charset="0"/>
              <a:ea typeface="ＭＳ Ｐゴシック" charset="0"/>
            </a:endParaRPr>
          </a:p>
        </p:txBody>
      </p:sp>
      <p:sp>
        <p:nvSpPr>
          <p:cNvPr id="10752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08A2CC-057D-FD46-9EBE-CF4D530330B2}" type="slidenum">
              <a:rPr lang="en-US" sz="1400"/>
              <a:pPr/>
              <a:t>24</a:t>
            </a:fld>
            <a:endParaRPr lang="en-US" sz="1400"/>
          </a:p>
        </p:txBody>
      </p:sp>
    </p:spTree>
    <p:extLst>
      <p:ext uri="{BB962C8B-B14F-4D97-AF65-F5344CB8AC3E}">
        <p14:creationId xmlns:p14="http://schemas.microsoft.com/office/powerpoint/2010/main" val="2876957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0A64-E71E-4A3A-B57F-004B32D6D12A}"/>
              </a:ext>
            </a:extLst>
          </p:cNvPr>
          <p:cNvSpPr>
            <a:spLocks noGrp="1"/>
          </p:cNvSpPr>
          <p:nvPr>
            <p:ph type="title"/>
          </p:nvPr>
        </p:nvSpPr>
        <p:spPr/>
        <p:txBody>
          <a:bodyPr/>
          <a:lstStyle/>
          <a:p>
            <a:r>
              <a:rPr lang="en-US" dirty="0"/>
              <a:t>ORs vs. LRs</a:t>
            </a:r>
          </a:p>
        </p:txBody>
      </p:sp>
      <p:sp>
        <p:nvSpPr>
          <p:cNvPr id="4" name="Slide Number Placeholder 3">
            <a:extLst>
              <a:ext uri="{FF2B5EF4-FFF2-40B4-BE49-F238E27FC236}">
                <a16:creationId xmlns:a16="http://schemas.microsoft.com/office/drawing/2014/main" id="{3F753B39-FB35-428A-A72C-22E255B4BBED}"/>
              </a:ext>
            </a:extLst>
          </p:cNvPr>
          <p:cNvSpPr>
            <a:spLocks noGrp="1"/>
          </p:cNvSpPr>
          <p:nvPr>
            <p:ph type="sldNum" sz="quarter" idx="12"/>
          </p:nvPr>
        </p:nvSpPr>
        <p:spPr/>
        <p:txBody>
          <a:bodyPr/>
          <a:lstStyle/>
          <a:p>
            <a:pPr>
              <a:defRPr/>
            </a:pPr>
            <a:fld id="{E70CF1B1-AA47-B34B-9B18-40744FAC0177}" type="slidenum">
              <a:rPr lang="en-US" smtClean="0"/>
              <a:pPr>
                <a:defRPr/>
              </a:pPr>
              <a:t>25</a:t>
            </a:fld>
            <a:endParaRPr lang="en-US"/>
          </a:p>
        </p:txBody>
      </p:sp>
      <p:sp>
        <p:nvSpPr>
          <p:cNvPr id="7" name="Rectangle 6">
            <a:extLst>
              <a:ext uri="{FF2B5EF4-FFF2-40B4-BE49-F238E27FC236}">
                <a16:creationId xmlns:a16="http://schemas.microsoft.com/office/drawing/2014/main" id="{AEC56CCB-1BF5-430B-A057-71B7886B0E2A}"/>
              </a:ext>
            </a:extLst>
          </p:cNvPr>
          <p:cNvSpPr/>
          <p:nvPr/>
        </p:nvSpPr>
        <p:spPr>
          <a:xfrm>
            <a:off x="647700" y="2286000"/>
            <a:ext cx="7848600" cy="3970318"/>
          </a:xfrm>
          <a:prstGeom prst="rect">
            <a:avLst/>
          </a:prstGeom>
        </p:spPr>
        <p:txBody>
          <a:bodyPr wrap="square">
            <a:spAutoFit/>
          </a:bodyPr>
          <a:lstStyle/>
          <a:p>
            <a:pPr marL="0" marR="0"/>
            <a:r>
              <a:rPr lang="en-US" sz="2800" dirty="0">
                <a:latin typeface="Times New Roman" panose="02020603050405020304" pitchFamily="18" charset="0"/>
                <a:ea typeface="Times New Roman" panose="02020603050405020304" pitchFamily="18" charset="0"/>
              </a:rPr>
              <a:t>Odds of disease given a positive test or exposure</a:t>
            </a:r>
          </a:p>
          <a:p>
            <a:pPr marL="0" marR="0"/>
            <a:r>
              <a:rPr lang="en-US" sz="2800" dirty="0">
                <a:latin typeface="Times New Roman" panose="02020603050405020304" pitchFamily="18" charset="0"/>
                <a:ea typeface="Times New Roman" panose="02020603050405020304" pitchFamily="18" charset="0"/>
              </a:rPr>
              <a:t>Odds(D+|+) = Odds(D+) × LR(+)</a:t>
            </a:r>
          </a:p>
          <a:p>
            <a:pPr marL="0" marR="0"/>
            <a:r>
              <a:rPr lang="en-US" sz="2800" dirty="0">
                <a:latin typeface="Times New Roman" panose="02020603050405020304" pitchFamily="18" charset="0"/>
                <a:ea typeface="Times New Roman" panose="02020603050405020304" pitchFamily="18" charset="0"/>
              </a:rPr>
              <a:t>Odds of disease given a negative test or no exposure = Odds(D+|−) = Odds(D+) × LR(−)</a:t>
            </a:r>
          </a:p>
          <a:p>
            <a:pPr marL="0" marR="0"/>
            <a:endParaRPr lang="en-US" sz="2800" dirty="0">
              <a:latin typeface="Times New Roman" panose="02020603050405020304" pitchFamily="18" charset="0"/>
              <a:ea typeface="Times New Roman" panose="02020603050405020304" pitchFamily="18" charset="0"/>
            </a:endParaRPr>
          </a:p>
          <a:p>
            <a:r>
              <a:rPr lang="en-US" sz="2800" dirty="0"/>
              <a:t>OR = Odds(D+|+)</a:t>
            </a:r>
            <a:r>
              <a:rPr lang="en-US" sz="2800" i="1" dirty="0"/>
              <a:t>/</a:t>
            </a:r>
            <a:r>
              <a:rPr lang="en-US" sz="2800" dirty="0"/>
              <a:t>Odds(D+|−) </a:t>
            </a:r>
          </a:p>
          <a:p>
            <a:r>
              <a:rPr lang="en-US" sz="2800" dirty="0"/>
              <a:t>= [Odds(D+)× LR(+)] </a:t>
            </a:r>
            <a:r>
              <a:rPr lang="en-US" sz="2800" i="1" dirty="0"/>
              <a:t>/ </a:t>
            </a:r>
            <a:r>
              <a:rPr lang="en-US" sz="2800" dirty="0"/>
              <a:t>[Odds(D+) × LR(−)]</a:t>
            </a:r>
          </a:p>
          <a:p>
            <a:r>
              <a:rPr lang="en-US" sz="2800" dirty="0"/>
              <a:t>= LR(+)</a:t>
            </a:r>
            <a:r>
              <a:rPr lang="en-US" sz="2800" i="1" dirty="0"/>
              <a:t>/</a:t>
            </a:r>
            <a:r>
              <a:rPr lang="en-US" sz="2800" dirty="0"/>
              <a:t>LR(−)</a:t>
            </a:r>
          </a:p>
          <a:p>
            <a:pPr marL="0" marR="0"/>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8430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0A64-E71E-4A3A-B57F-004B32D6D12A}"/>
              </a:ext>
            </a:extLst>
          </p:cNvPr>
          <p:cNvSpPr>
            <a:spLocks noGrp="1"/>
          </p:cNvSpPr>
          <p:nvPr>
            <p:ph type="title"/>
          </p:nvPr>
        </p:nvSpPr>
        <p:spPr/>
        <p:txBody>
          <a:bodyPr/>
          <a:lstStyle/>
          <a:p>
            <a:r>
              <a:rPr lang="en-US" dirty="0"/>
              <a:t>ORs vs. LRs</a:t>
            </a:r>
          </a:p>
        </p:txBody>
      </p:sp>
      <p:sp>
        <p:nvSpPr>
          <p:cNvPr id="3" name="Content Placeholder 2">
            <a:extLst>
              <a:ext uri="{FF2B5EF4-FFF2-40B4-BE49-F238E27FC236}">
                <a16:creationId xmlns:a16="http://schemas.microsoft.com/office/drawing/2014/main" id="{29B69B4F-3C46-4D84-8F5E-B8DD26BADDAB}"/>
              </a:ext>
            </a:extLst>
          </p:cNvPr>
          <p:cNvSpPr>
            <a:spLocks noGrp="1"/>
          </p:cNvSpPr>
          <p:nvPr>
            <p:ph idx="1"/>
          </p:nvPr>
        </p:nvSpPr>
        <p:spPr>
          <a:xfrm>
            <a:off x="533400" y="1828800"/>
            <a:ext cx="8389938" cy="3987800"/>
          </a:xfrm>
        </p:spPr>
        <p:txBody>
          <a:bodyPr/>
          <a:lstStyle/>
          <a:p>
            <a:r>
              <a:rPr lang="en-US" dirty="0"/>
              <a:t>Use LRs for test results, symptoms, or findings (caused by the disease) </a:t>
            </a:r>
          </a:p>
          <a:p>
            <a:r>
              <a:rPr lang="en-US" dirty="0"/>
              <a:t>Use ORs for risk factors that cause the disease</a:t>
            </a:r>
          </a:p>
          <a:p>
            <a:pPr lvl="1"/>
            <a:r>
              <a:rPr lang="en-US" dirty="0"/>
              <a:t>The prevalence of the risk factor will affect the prevalence (pre-test probability) of the disease</a:t>
            </a:r>
          </a:p>
          <a:p>
            <a:pPr lvl="1"/>
            <a:r>
              <a:rPr lang="en-US" dirty="0"/>
              <a:t>Risk factor rare, prevalence low, and LR(+) high</a:t>
            </a:r>
          </a:p>
          <a:p>
            <a:pPr lvl="1"/>
            <a:r>
              <a:rPr lang="en-US" dirty="0"/>
              <a:t>Risk factor common, prevalence high, and LR(+) low.</a:t>
            </a:r>
          </a:p>
          <a:p>
            <a:pPr lvl="1"/>
            <a:endParaRPr lang="en-US" dirty="0"/>
          </a:p>
        </p:txBody>
      </p:sp>
      <p:sp>
        <p:nvSpPr>
          <p:cNvPr id="4" name="Slide Number Placeholder 3">
            <a:extLst>
              <a:ext uri="{FF2B5EF4-FFF2-40B4-BE49-F238E27FC236}">
                <a16:creationId xmlns:a16="http://schemas.microsoft.com/office/drawing/2014/main" id="{3F753B39-FB35-428A-A72C-22E255B4BBED}"/>
              </a:ext>
            </a:extLst>
          </p:cNvPr>
          <p:cNvSpPr>
            <a:spLocks noGrp="1"/>
          </p:cNvSpPr>
          <p:nvPr>
            <p:ph type="sldNum" sz="quarter" idx="12"/>
          </p:nvPr>
        </p:nvSpPr>
        <p:spPr/>
        <p:txBody>
          <a:bodyPr/>
          <a:lstStyle/>
          <a:p>
            <a:pPr>
              <a:defRPr/>
            </a:pPr>
            <a:fld id="{E70CF1B1-AA47-B34B-9B18-40744FAC0177}" type="slidenum">
              <a:rPr lang="en-US" smtClean="0"/>
              <a:pPr>
                <a:defRPr/>
              </a:pPr>
              <a:t>26</a:t>
            </a:fld>
            <a:endParaRPr lang="en-US"/>
          </a:p>
        </p:txBody>
      </p:sp>
    </p:spTree>
    <p:extLst>
      <p:ext uri="{BB962C8B-B14F-4D97-AF65-F5344CB8AC3E}">
        <p14:creationId xmlns:p14="http://schemas.microsoft.com/office/powerpoint/2010/main" val="3524837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EDF63-013A-4293-90DA-35D1F44CB476}"/>
              </a:ext>
            </a:extLst>
          </p:cNvPr>
          <p:cNvSpPr>
            <a:spLocks noGrp="1"/>
          </p:cNvSpPr>
          <p:nvPr>
            <p:ph type="sldNum" sz="quarter" idx="12"/>
          </p:nvPr>
        </p:nvSpPr>
        <p:spPr/>
        <p:txBody>
          <a:bodyPr/>
          <a:lstStyle/>
          <a:p>
            <a:pPr>
              <a:defRPr/>
            </a:pPr>
            <a:fld id="{E70CF1B1-AA47-B34B-9B18-40744FAC0177}" type="slidenum">
              <a:rPr lang="en-US" smtClean="0"/>
              <a:pPr>
                <a:defRPr/>
              </a:pPr>
              <a:t>27</a:t>
            </a:fld>
            <a:endParaRPr lang="en-US"/>
          </a:p>
        </p:txBody>
      </p:sp>
      <p:pic>
        <p:nvPicPr>
          <p:cNvPr id="5" name="Picture 4">
            <a:extLst>
              <a:ext uri="{FF2B5EF4-FFF2-40B4-BE49-F238E27FC236}">
                <a16:creationId xmlns:a16="http://schemas.microsoft.com/office/drawing/2014/main" id="{EA89A7B6-DA0F-4597-A2E8-C964E566CAF6}"/>
              </a:ext>
            </a:extLst>
          </p:cNvPr>
          <p:cNvPicPr/>
          <p:nvPr/>
        </p:nvPicPr>
        <p:blipFill>
          <a:blip r:embed="rId3"/>
          <a:stretch>
            <a:fillRect/>
          </a:stretch>
        </p:blipFill>
        <p:spPr>
          <a:xfrm>
            <a:off x="1600200" y="944561"/>
            <a:ext cx="5486400" cy="5578475"/>
          </a:xfrm>
          <a:prstGeom prst="rect">
            <a:avLst/>
          </a:prstGeom>
        </p:spPr>
      </p:pic>
      <p:pic>
        <p:nvPicPr>
          <p:cNvPr id="6" name="Picture 5">
            <a:extLst>
              <a:ext uri="{FF2B5EF4-FFF2-40B4-BE49-F238E27FC236}">
                <a16:creationId xmlns:a16="http://schemas.microsoft.com/office/drawing/2014/main" id="{9AF5C791-D3D6-4D9D-8B1D-6539A9DDBF9F}"/>
              </a:ext>
            </a:extLst>
          </p:cNvPr>
          <p:cNvPicPr/>
          <p:nvPr/>
        </p:nvPicPr>
        <p:blipFill>
          <a:blip r:embed="rId3"/>
          <a:stretch>
            <a:fillRect/>
          </a:stretch>
        </p:blipFill>
        <p:spPr>
          <a:xfrm>
            <a:off x="1981200" y="792162"/>
            <a:ext cx="5486400" cy="5578475"/>
          </a:xfrm>
          <a:prstGeom prst="rect">
            <a:avLst/>
          </a:prstGeom>
        </p:spPr>
      </p:pic>
      <p:pic>
        <p:nvPicPr>
          <p:cNvPr id="7" name="Picture 6">
            <a:extLst>
              <a:ext uri="{FF2B5EF4-FFF2-40B4-BE49-F238E27FC236}">
                <a16:creationId xmlns:a16="http://schemas.microsoft.com/office/drawing/2014/main" id="{C5FE91A0-EE8E-4576-BCC7-04AA0CA6D86B}"/>
              </a:ext>
            </a:extLst>
          </p:cNvPr>
          <p:cNvPicPr/>
          <p:nvPr/>
        </p:nvPicPr>
        <p:blipFill>
          <a:blip r:embed="rId3"/>
          <a:stretch>
            <a:fillRect/>
          </a:stretch>
        </p:blipFill>
        <p:spPr>
          <a:xfrm>
            <a:off x="2133600" y="944562"/>
            <a:ext cx="5486400" cy="5578475"/>
          </a:xfrm>
          <a:prstGeom prst="rect">
            <a:avLst/>
          </a:prstGeom>
        </p:spPr>
      </p:pic>
      <p:pic>
        <p:nvPicPr>
          <p:cNvPr id="8" name="Picture 7">
            <a:extLst>
              <a:ext uri="{FF2B5EF4-FFF2-40B4-BE49-F238E27FC236}">
                <a16:creationId xmlns:a16="http://schemas.microsoft.com/office/drawing/2014/main" id="{4F4A7948-D8E0-4743-98A3-2D0C70914CAE}"/>
              </a:ext>
            </a:extLst>
          </p:cNvPr>
          <p:cNvPicPr/>
          <p:nvPr/>
        </p:nvPicPr>
        <p:blipFill>
          <a:blip r:embed="rId3"/>
          <a:stretch>
            <a:fillRect/>
          </a:stretch>
        </p:blipFill>
        <p:spPr>
          <a:xfrm>
            <a:off x="1066800" y="0"/>
            <a:ext cx="6705600" cy="6675437"/>
          </a:xfrm>
          <a:prstGeom prst="rect">
            <a:avLst/>
          </a:prstGeom>
        </p:spPr>
      </p:pic>
    </p:spTree>
    <p:extLst>
      <p:ext uri="{BB962C8B-B14F-4D97-AF65-F5344CB8AC3E}">
        <p14:creationId xmlns:p14="http://schemas.microsoft.com/office/powerpoint/2010/main" val="1992624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E4EF-842E-A346-ABA9-2AF2E79DBE90}"/>
              </a:ext>
            </a:extLst>
          </p:cNvPr>
          <p:cNvSpPr>
            <a:spLocks noGrp="1"/>
          </p:cNvSpPr>
          <p:nvPr>
            <p:ph type="title"/>
          </p:nvPr>
        </p:nvSpPr>
        <p:spPr/>
        <p:txBody>
          <a:bodyPr/>
          <a:lstStyle/>
          <a:p>
            <a:r>
              <a:rPr lang="en-US" dirty="0"/>
              <a:t>Bigger Issue</a:t>
            </a:r>
          </a:p>
        </p:txBody>
      </p:sp>
      <p:sp>
        <p:nvSpPr>
          <p:cNvPr id="3" name="Content Placeholder 2">
            <a:extLst>
              <a:ext uri="{FF2B5EF4-FFF2-40B4-BE49-F238E27FC236}">
                <a16:creationId xmlns:a16="http://schemas.microsoft.com/office/drawing/2014/main" id="{17D42D3F-2684-DC47-9B10-2ADCB87F0B77}"/>
              </a:ext>
            </a:extLst>
          </p:cNvPr>
          <p:cNvSpPr>
            <a:spLocks noGrp="1"/>
          </p:cNvSpPr>
          <p:nvPr>
            <p:ph idx="1"/>
          </p:nvPr>
        </p:nvSpPr>
        <p:spPr>
          <a:xfrm>
            <a:off x="304800" y="1966119"/>
            <a:ext cx="8534400" cy="4506119"/>
          </a:xfrm>
        </p:spPr>
        <p:txBody>
          <a:bodyPr/>
          <a:lstStyle/>
          <a:p>
            <a:r>
              <a:rPr lang="en-US" dirty="0"/>
              <a:t>Risk factors</a:t>
            </a:r>
          </a:p>
          <a:p>
            <a:pPr lvl="1"/>
            <a:r>
              <a:rPr lang="en-US" dirty="0"/>
              <a:t>causal arrow points from the risk factor R to D+</a:t>
            </a:r>
          </a:p>
          <a:p>
            <a:pPr lvl="1"/>
            <a:r>
              <a:rPr lang="en-US" dirty="0"/>
              <a:t>P(D+|R) tends to remain constant</a:t>
            </a:r>
          </a:p>
          <a:p>
            <a:pPr lvl="1"/>
            <a:r>
              <a:rPr lang="en-US" dirty="0"/>
              <a:t>P(D+) depends on P(R)  </a:t>
            </a:r>
          </a:p>
          <a:p>
            <a:r>
              <a:rPr lang="en-US" dirty="0"/>
              <a:t>Symptoms, signs, and test results</a:t>
            </a:r>
          </a:p>
          <a:p>
            <a:pPr lvl="1"/>
            <a:r>
              <a:rPr lang="en-US" dirty="0"/>
              <a:t>causal arrow points from D+ to test result r </a:t>
            </a:r>
          </a:p>
          <a:p>
            <a:pPr lvl="1"/>
            <a:r>
              <a:rPr lang="en-US" dirty="0"/>
              <a:t>P(</a:t>
            </a:r>
            <a:r>
              <a:rPr lang="en-US" dirty="0" err="1"/>
              <a:t>r|D</a:t>
            </a:r>
            <a:r>
              <a:rPr lang="en-US" dirty="0"/>
              <a:t>+) tends to remain constant</a:t>
            </a:r>
          </a:p>
          <a:p>
            <a:pPr lvl="1"/>
            <a:r>
              <a:rPr lang="en-US" dirty="0"/>
              <a:t>P(r) depends on P(D+).</a:t>
            </a:r>
          </a:p>
          <a:p>
            <a:endParaRPr lang="en-US" dirty="0"/>
          </a:p>
        </p:txBody>
      </p:sp>
      <p:sp>
        <p:nvSpPr>
          <p:cNvPr id="4" name="Slide Number Placeholder 3">
            <a:extLst>
              <a:ext uri="{FF2B5EF4-FFF2-40B4-BE49-F238E27FC236}">
                <a16:creationId xmlns:a16="http://schemas.microsoft.com/office/drawing/2014/main" id="{B6D5F933-E7D5-B545-928E-5CFAFE0B911E}"/>
              </a:ext>
            </a:extLst>
          </p:cNvPr>
          <p:cNvSpPr>
            <a:spLocks noGrp="1"/>
          </p:cNvSpPr>
          <p:nvPr>
            <p:ph type="sldNum" sz="quarter" idx="12"/>
          </p:nvPr>
        </p:nvSpPr>
        <p:spPr/>
        <p:txBody>
          <a:bodyPr/>
          <a:lstStyle/>
          <a:p>
            <a:pPr>
              <a:defRPr/>
            </a:pPr>
            <a:fld id="{E70CF1B1-AA47-B34B-9B18-40744FAC0177}" type="slidenum">
              <a:rPr lang="en-US" smtClean="0"/>
              <a:pPr>
                <a:defRPr/>
              </a:pPr>
              <a:t>28</a:t>
            </a:fld>
            <a:endParaRPr lang="en-US"/>
          </a:p>
        </p:txBody>
      </p:sp>
    </p:spTree>
    <p:extLst>
      <p:ext uri="{BB962C8B-B14F-4D97-AF65-F5344CB8AC3E}">
        <p14:creationId xmlns:p14="http://schemas.microsoft.com/office/powerpoint/2010/main" val="2399303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29</a:t>
            </a:fld>
            <a:endParaRPr lang="en-US"/>
          </a:p>
        </p:txBody>
      </p:sp>
      <p:sp>
        <p:nvSpPr>
          <p:cNvPr id="3" name="Rectangle 2"/>
          <p:cNvSpPr/>
          <p:nvPr/>
        </p:nvSpPr>
        <p:spPr>
          <a:xfrm>
            <a:off x="1143000" y="1828800"/>
            <a:ext cx="7086600" cy="3785652"/>
          </a:xfrm>
          <a:prstGeom prst="rect">
            <a:avLst/>
          </a:prstGeom>
        </p:spPr>
        <p:txBody>
          <a:bodyPr wrap="square">
            <a:spAutoFit/>
          </a:bodyPr>
          <a:lstStyle/>
          <a:p>
            <a:r>
              <a:rPr lang="en-US" sz="4000" dirty="0"/>
              <a:t>“Use well-established theory, past research, clinical observations, preliminary statistical analysis, or some sensible combination of these </a:t>
            </a:r>
            <a:r>
              <a:rPr lang="mr-IN" sz="4000" dirty="0"/>
              <a:t>…</a:t>
            </a:r>
            <a:r>
              <a:rPr lang="en-US" sz="4000" dirty="0"/>
              <a:t>.”</a:t>
            </a:r>
          </a:p>
        </p:txBody>
      </p:sp>
      <p:sp>
        <p:nvSpPr>
          <p:cNvPr id="5" name="Rectangle 4"/>
          <p:cNvSpPr/>
          <p:nvPr/>
        </p:nvSpPr>
        <p:spPr>
          <a:xfrm>
            <a:off x="3124200" y="5410200"/>
            <a:ext cx="4572000" cy="923330"/>
          </a:xfrm>
          <a:prstGeom prst="rect">
            <a:avLst/>
          </a:prstGeom>
        </p:spPr>
        <p:txBody>
          <a:bodyPr>
            <a:spAutoFit/>
          </a:bodyPr>
          <a:lstStyle/>
          <a:p>
            <a:pPr>
              <a:spcBef>
                <a:spcPct val="30000"/>
              </a:spcBef>
              <a:defRPr/>
            </a:pPr>
            <a:r>
              <a:rPr lang="en-US" dirty="0" err="1">
                <a:latin typeface="Arial" charset="0"/>
                <a:ea typeface="MS PGothic" pitchFamily="34" charset="-128"/>
              </a:rPr>
              <a:t>Stoltzfus</a:t>
            </a:r>
            <a:r>
              <a:rPr lang="en-US" dirty="0">
                <a:latin typeface="Arial" charset="0"/>
                <a:ea typeface="MS PGothic" pitchFamily="34" charset="-128"/>
              </a:rPr>
              <a:t>, J. C. (2011). "Logistic regression: a brief primer." </a:t>
            </a:r>
            <a:r>
              <a:rPr lang="en-US" u="sng" dirty="0" err="1">
                <a:latin typeface="Arial" charset="0"/>
                <a:ea typeface="MS PGothic" pitchFamily="34" charset="-128"/>
              </a:rPr>
              <a:t>Acad</a:t>
            </a:r>
            <a:r>
              <a:rPr lang="en-US" u="sng" dirty="0">
                <a:latin typeface="Arial" charset="0"/>
                <a:ea typeface="MS PGothic" pitchFamily="34" charset="-128"/>
              </a:rPr>
              <a:t> </a:t>
            </a:r>
            <a:r>
              <a:rPr lang="en-US" u="sng" dirty="0" err="1">
                <a:latin typeface="Arial" charset="0"/>
                <a:ea typeface="MS PGothic" pitchFamily="34" charset="-128"/>
              </a:rPr>
              <a:t>Emerg</a:t>
            </a:r>
            <a:r>
              <a:rPr lang="en-US" u="sng" dirty="0">
                <a:latin typeface="Arial" charset="0"/>
                <a:ea typeface="MS PGothic" pitchFamily="34" charset="-128"/>
              </a:rPr>
              <a:t> Med </a:t>
            </a:r>
            <a:r>
              <a:rPr lang="en-US" b="1" u="sng" dirty="0">
                <a:latin typeface="Arial" charset="0"/>
                <a:ea typeface="MS PGothic" pitchFamily="34" charset="-128"/>
              </a:rPr>
              <a:t>18</a:t>
            </a:r>
            <a:r>
              <a:rPr lang="en-US" u="sng" dirty="0">
                <a:latin typeface="Arial" charset="0"/>
                <a:ea typeface="MS PGothic" pitchFamily="34" charset="-128"/>
              </a:rPr>
              <a:t>(10): 1099-1104.</a:t>
            </a:r>
          </a:p>
        </p:txBody>
      </p:sp>
      <p:sp>
        <p:nvSpPr>
          <p:cNvPr id="6" name="Rectangle 2"/>
          <p:cNvSpPr txBox="1">
            <a:spLocks noChangeArrowheads="1"/>
          </p:cNvSpPr>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pPr eaLnBrk="1" hangingPunct="1"/>
            <a:r>
              <a:rPr lang="en-US" sz="4000" dirty="0">
                <a:latin typeface="Tahoma" charset="0"/>
                <a:ea typeface="ＭＳ Ｐゴシック" charset="0"/>
              </a:rPr>
              <a:t>Choosing Which Tests to Include in the Risk Model</a:t>
            </a:r>
          </a:p>
        </p:txBody>
      </p:sp>
    </p:spTree>
    <p:extLst>
      <p:ext uri="{BB962C8B-B14F-4D97-AF65-F5344CB8AC3E}">
        <p14:creationId xmlns:p14="http://schemas.microsoft.com/office/powerpoint/2010/main" val="260172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nuchaltransluc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
            <a:ext cx="7162800" cy="502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0" name="Text Box 3"/>
          <p:cNvSpPr txBox="1">
            <a:spLocks noChangeArrowheads="1"/>
          </p:cNvSpPr>
          <p:nvPr/>
        </p:nvSpPr>
        <p:spPr bwMode="auto">
          <a:xfrm>
            <a:off x="2286000" y="5562600"/>
            <a:ext cx="55816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If NT </a:t>
            </a:r>
            <a:r>
              <a:rPr lang="en-US">
                <a:latin typeface="Arial" charset="0"/>
                <a:cs typeface="Arial" charset="0"/>
              </a:rPr>
              <a:t>≥ 3.5 mm Positive for Trisomy 21* </a:t>
            </a:r>
          </a:p>
        </p:txBody>
      </p:sp>
      <p:sp>
        <p:nvSpPr>
          <p:cNvPr id="48131" name="Text Box 4"/>
          <p:cNvSpPr txBox="1">
            <a:spLocks noChangeArrowheads="1"/>
          </p:cNvSpPr>
          <p:nvPr/>
        </p:nvSpPr>
        <p:spPr bwMode="auto">
          <a:xfrm>
            <a:off x="3505200" y="6248400"/>
            <a:ext cx="33226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1600">
                <a:latin typeface="Arial" charset="0"/>
              </a:rPr>
              <a:t>*What’s wrong with this definition? </a:t>
            </a:r>
          </a:p>
        </p:txBody>
      </p:sp>
      <p:sp>
        <p:nvSpPr>
          <p:cNvPr id="4813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38ACF4-32A7-8445-B349-33DF3833AB70}" type="slidenum">
              <a:rPr lang="en-US" sz="1400"/>
              <a:pPr/>
              <a:t>3</a:t>
            </a:fld>
            <a:endParaRPr lang="en-US" sz="1400"/>
          </a:p>
        </p:txBody>
      </p:sp>
    </p:spTree>
    <p:extLst>
      <p:ext uri="{BB962C8B-B14F-4D97-AF65-F5344CB8AC3E}">
        <p14:creationId xmlns:p14="http://schemas.microsoft.com/office/powerpoint/2010/main" val="1450199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ChangeArrowheads="1"/>
          </p:cNvSpPr>
          <p:nvPr>
            <p:ph type="title" idx="4294967295"/>
          </p:nvPr>
        </p:nvSpPr>
        <p:spPr/>
        <p:txBody>
          <a:bodyPr anchor="ctr"/>
          <a:lstStyle/>
          <a:p>
            <a:pPr eaLnBrk="1" hangingPunct="1"/>
            <a:r>
              <a:rPr lang="en-US">
                <a:latin typeface="Tahoma" charset="0"/>
              </a:rPr>
              <a:t>Need for Validation</a:t>
            </a:r>
          </a:p>
        </p:txBody>
      </p:sp>
      <p:sp>
        <p:nvSpPr>
          <p:cNvPr id="245762" name="Rectangle 3"/>
          <p:cNvSpPr>
            <a:spLocks noGrp="1" noChangeArrowheads="1"/>
          </p:cNvSpPr>
          <p:nvPr>
            <p:ph type="body" idx="4294967295"/>
          </p:nvPr>
        </p:nvSpPr>
        <p:spPr>
          <a:xfrm>
            <a:off x="457200" y="2235908"/>
            <a:ext cx="8229600" cy="4525963"/>
          </a:xfrm>
        </p:spPr>
        <p:txBody>
          <a:bodyPr/>
          <a:lstStyle/>
          <a:p>
            <a:pPr eaLnBrk="1" hangingPunct="1">
              <a:lnSpc>
                <a:spcPct val="90000"/>
              </a:lnSpc>
              <a:buFont typeface="Wingdings" charset="0"/>
              <a:buNone/>
            </a:pPr>
            <a:r>
              <a:rPr lang="en-US" dirty="0">
                <a:latin typeface="Tahoma" charset="0"/>
              </a:rPr>
              <a:t>Develop risk model by choosing a few tests and findings from a large number of candidates, based on which work the best.</a:t>
            </a:r>
          </a:p>
          <a:p>
            <a:pPr eaLnBrk="1" hangingPunct="1">
              <a:lnSpc>
                <a:spcPct val="90000"/>
              </a:lnSpc>
              <a:buFont typeface="Wingdings" charset="0"/>
              <a:buNone/>
            </a:pPr>
            <a:r>
              <a:rPr lang="en-US" dirty="0">
                <a:latin typeface="Tahoma" charset="0"/>
              </a:rPr>
              <a:t>Takes advantage of chance variations in the data.</a:t>
            </a:r>
          </a:p>
          <a:p>
            <a:pPr eaLnBrk="1" hangingPunct="1">
              <a:lnSpc>
                <a:spcPct val="90000"/>
              </a:lnSpc>
              <a:buFont typeface="Wingdings" charset="0"/>
              <a:buNone/>
            </a:pPr>
            <a:r>
              <a:rPr lang="en-US" dirty="0">
                <a:latin typeface="Tahoma" charset="0"/>
              </a:rPr>
              <a:t>Predictive ability of model will probably decrease or even disappear when you try to validate on a new dataset.</a:t>
            </a:r>
          </a:p>
          <a:p>
            <a:pPr eaLnBrk="1" hangingPunct="1">
              <a:lnSpc>
                <a:spcPct val="90000"/>
              </a:lnSpc>
              <a:buFont typeface="Wingdings" charset="0"/>
              <a:buNone/>
            </a:pPr>
            <a:r>
              <a:rPr lang="en-US" dirty="0">
                <a:latin typeface="Tahoma" charset="0"/>
              </a:rPr>
              <a:t>Can be referred to as </a:t>
            </a:r>
            <a:r>
              <a:rPr lang="ja-JP" altLang="en-US" dirty="0">
                <a:latin typeface="Tahoma" charset="0"/>
              </a:rPr>
              <a:t>“</a:t>
            </a:r>
            <a:r>
              <a:rPr lang="en-US" altLang="ja-JP" dirty="0" err="1">
                <a:latin typeface="Tahoma" charset="0"/>
              </a:rPr>
              <a:t>overfitting</a:t>
            </a:r>
            <a:r>
              <a:rPr lang="en-US" altLang="ja-JP" dirty="0">
                <a:latin typeface="Tahoma" charset="0"/>
              </a:rPr>
              <a:t>.</a:t>
            </a:r>
            <a:r>
              <a:rPr lang="ja-JP" altLang="en-US" dirty="0">
                <a:latin typeface="Tahoma" charset="0"/>
              </a:rPr>
              <a:t>”</a:t>
            </a:r>
            <a:r>
              <a:rPr lang="en-US" altLang="ja-JP" dirty="0">
                <a:latin typeface="Tahoma" charset="0"/>
              </a:rPr>
              <a:t> </a:t>
            </a:r>
            <a:endParaRPr lang="en-US" dirty="0">
              <a:latin typeface="Tahoma" charset="0"/>
            </a:endParaRPr>
          </a:p>
        </p:txBody>
      </p:sp>
    </p:spTree>
    <p:extLst>
      <p:ext uri="{BB962C8B-B14F-4D97-AF65-F5344CB8AC3E}">
        <p14:creationId xmlns:p14="http://schemas.microsoft.com/office/powerpoint/2010/main" val="742101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nchor="ctr"/>
          <a:lstStyle/>
          <a:p>
            <a:pPr eaLnBrk="1" hangingPunct="1"/>
            <a:r>
              <a:rPr lang="en-US" sz="4000" dirty="0">
                <a:latin typeface="Tahoma" charset="0"/>
                <a:ea typeface="ＭＳ Ｐゴシック" charset="0"/>
              </a:rPr>
              <a:t>Need to Test the Model in a Separate Dataset</a:t>
            </a:r>
          </a:p>
        </p:txBody>
      </p:sp>
      <p:sp>
        <p:nvSpPr>
          <p:cNvPr id="115714" name="Content Placeholder 1"/>
          <p:cNvSpPr>
            <a:spLocks noGrp="1"/>
          </p:cNvSpPr>
          <p:nvPr>
            <p:ph idx="1"/>
          </p:nvPr>
        </p:nvSpPr>
        <p:spPr/>
        <p:txBody>
          <a:bodyPr/>
          <a:lstStyle/>
          <a:p>
            <a:r>
              <a:rPr lang="en-US" dirty="0">
                <a:latin typeface="Tahoma" charset="0"/>
                <a:ea typeface="ＭＳ Ｐゴシック" charset="0"/>
              </a:rPr>
              <a:t>Derivation </a:t>
            </a:r>
            <a:r>
              <a:rPr lang="en-US" dirty="0">
                <a:latin typeface="Tahoma" charset="0"/>
                <a:ea typeface="ＭＳ Ｐゴシック" charset="0"/>
                <a:sym typeface="Wingdings" charset="0"/>
              </a:rPr>
              <a:t> Validation</a:t>
            </a:r>
          </a:p>
          <a:p>
            <a:r>
              <a:rPr lang="en-US" dirty="0">
                <a:latin typeface="Tahoma" charset="0"/>
                <a:ea typeface="ＭＳ Ｐゴシック" charset="0"/>
                <a:sym typeface="Wingdings" charset="0"/>
              </a:rPr>
              <a:t>Training  Test</a:t>
            </a:r>
          </a:p>
          <a:p>
            <a:endParaRPr lang="en-US" dirty="0">
              <a:latin typeface="Tahoma" charset="0"/>
              <a:ea typeface="ＭＳ Ｐゴシック" charset="0"/>
              <a:sym typeface="Wingdings" charset="0"/>
            </a:endParaRPr>
          </a:p>
          <a:p>
            <a:r>
              <a:rPr lang="en-US" dirty="0">
                <a:latin typeface="Tahoma" charset="0"/>
                <a:ea typeface="ＭＳ Ｐゴシック" charset="0"/>
                <a:sym typeface="Wingdings" charset="0"/>
              </a:rPr>
              <a:t>Beware of Tweaking the Model</a:t>
            </a:r>
            <a:endParaRPr lang="en-US" dirty="0">
              <a:latin typeface="Tahoma" charset="0"/>
              <a:ea typeface="ＭＳ Ｐゴシック" charset="0"/>
            </a:endParaRPr>
          </a:p>
        </p:txBody>
      </p:sp>
      <p:sp>
        <p:nvSpPr>
          <p:cNvPr id="11571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69F1A47-FC23-5648-A03F-2A06D7CBC2C0}" type="slidenum">
              <a:rPr lang="en-US" sz="1400"/>
              <a:pPr/>
              <a:t>31</a:t>
            </a:fld>
            <a:endParaRPr lang="en-US" sz="1400"/>
          </a:p>
        </p:txBody>
      </p:sp>
    </p:spTree>
    <p:extLst>
      <p:ext uri="{BB962C8B-B14F-4D97-AF65-F5344CB8AC3E}">
        <p14:creationId xmlns:p14="http://schemas.microsoft.com/office/powerpoint/2010/main" val="3114315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p:txBody>
          <a:bodyPr/>
          <a:lstStyle/>
          <a:p>
            <a:pPr eaLnBrk="1" hangingPunct="1"/>
            <a:r>
              <a:rPr lang="en-US">
                <a:latin typeface="Tahoma" charset="0"/>
              </a:rPr>
              <a:t>Validation Dataset</a:t>
            </a:r>
          </a:p>
        </p:txBody>
      </p:sp>
      <p:sp>
        <p:nvSpPr>
          <p:cNvPr id="250882" name="Rectangle 3"/>
          <p:cNvSpPr>
            <a:spLocks noGrp="1" noChangeArrowheads="1"/>
          </p:cNvSpPr>
          <p:nvPr>
            <p:ph type="body" idx="1"/>
          </p:nvPr>
        </p:nvSpPr>
        <p:spPr/>
        <p:txBody>
          <a:bodyPr/>
          <a:lstStyle/>
          <a:p>
            <a:pPr eaLnBrk="1" hangingPunct="1">
              <a:buFont typeface="Wingdings" charset="0"/>
              <a:buNone/>
            </a:pPr>
            <a:r>
              <a:rPr lang="en-US" dirty="0">
                <a:latin typeface="Tahoma" charset="0"/>
              </a:rPr>
              <a:t>Measure all the variables needed for the model.</a:t>
            </a:r>
          </a:p>
          <a:p>
            <a:pPr eaLnBrk="1" hangingPunct="1">
              <a:buFont typeface="Wingdings" charset="0"/>
              <a:buNone/>
            </a:pPr>
            <a:r>
              <a:rPr lang="en-US" dirty="0">
                <a:latin typeface="Tahoma" charset="0"/>
              </a:rPr>
              <a:t>Determine disease/outcome status (D+ or D-) on all subjects.</a:t>
            </a:r>
          </a:p>
        </p:txBody>
      </p:sp>
    </p:spTree>
    <p:extLst>
      <p:ext uri="{BB962C8B-B14F-4D97-AF65-F5344CB8AC3E}">
        <p14:creationId xmlns:p14="http://schemas.microsoft.com/office/powerpoint/2010/main" val="219777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CiceroNasalBoneNor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3035300" cy="257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46" name="Picture 3" descr="CiceroNasalBoneABs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81200"/>
            <a:ext cx="3027363" cy="2405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Text Box 4"/>
          <p:cNvSpPr txBox="1">
            <a:spLocks noChangeArrowheads="1"/>
          </p:cNvSpPr>
          <p:nvPr/>
        </p:nvSpPr>
        <p:spPr bwMode="auto">
          <a:xfrm>
            <a:off x="1400175" y="4724400"/>
            <a:ext cx="2776538"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Nasal Bone Seen</a:t>
            </a:r>
          </a:p>
          <a:p>
            <a:pPr algn="ctr" eaLnBrk="1" hangingPunct="1"/>
            <a:r>
              <a:rPr lang="en-US">
                <a:latin typeface="Arial" charset="0"/>
              </a:rPr>
              <a:t>NBA=“No”</a:t>
            </a:r>
          </a:p>
          <a:p>
            <a:pPr algn="ctr" eaLnBrk="1" hangingPunct="1"/>
            <a:r>
              <a:rPr lang="en-US">
                <a:latin typeface="Arial" charset="0"/>
              </a:rPr>
              <a:t>Neg for Trisomy 21</a:t>
            </a:r>
          </a:p>
        </p:txBody>
      </p:sp>
      <p:sp>
        <p:nvSpPr>
          <p:cNvPr id="57348" name="Line 5"/>
          <p:cNvSpPr>
            <a:spLocks noChangeShapeType="1"/>
          </p:cNvSpPr>
          <p:nvPr/>
        </p:nvSpPr>
        <p:spPr bwMode="auto">
          <a:xfrm flipH="1" flipV="1">
            <a:off x="2667000" y="2667000"/>
            <a:ext cx="457200" cy="1981200"/>
          </a:xfrm>
          <a:prstGeom prst="line">
            <a:avLst/>
          </a:prstGeom>
          <a:noFill/>
          <a:ln w="25400">
            <a:solidFill>
              <a:schemeClr val="bg1"/>
            </a:solidFill>
            <a:round/>
            <a:headEnd/>
            <a:tailEnd type="stealth" w="lg" len="lg"/>
          </a:ln>
          <a:extLst>
            <a:ext uri="{909E8E84-426E-40dd-AFC4-6F175D3DCCD1}">
              <a14:hiddenFill xmlns="" xmlns:a14="http://schemas.microsoft.com/office/drawing/2010/main">
                <a:noFill/>
              </a14:hiddenFill>
            </a:ext>
          </a:extLst>
        </p:spPr>
        <p:txBody>
          <a:bodyPr/>
          <a:lstStyle/>
          <a:p>
            <a:endParaRPr lang="en-US"/>
          </a:p>
        </p:txBody>
      </p:sp>
      <p:sp>
        <p:nvSpPr>
          <p:cNvPr id="57349" name="Text Box 6"/>
          <p:cNvSpPr txBox="1">
            <a:spLocks noChangeArrowheads="1"/>
          </p:cNvSpPr>
          <p:nvPr/>
        </p:nvSpPr>
        <p:spPr bwMode="auto">
          <a:xfrm>
            <a:off x="4876800" y="4724400"/>
            <a:ext cx="2795588"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Nasal Bone Absent</a:t>
            </a:r>
          </a:p>
          <a:p>
            <a:pPr algn="ctr" eaLnBrk="1" hangingPunct="1"/>
            <a:r>
              <a:rPr lang="en-US">
                <a:latin typeface="Arial" charset="0"/>
              </a:rPr>
              <a:t>NBA=“Yes”</a:t>
            </a:r>
          </a:p>
          <a:p>
            <a:pPr algn="ctr" eaLnBrk="1" hangingPunct="1"/>
            <a:r>
              <a:rPr lang="en-US">
                <a:latin typeface="Arial" charset="0"/>
              </a:rPr>
              <a:t>Pos for Trisomy 21</a:t>
            </a:r>
          </a:p>
        </p:txBody>
      </p:sp>
      <p:sp>
        <p:nvSpPr>
          <p:cNvPr id="57350" name="Line 7"/>
          <p:cNvSpPr>
            <a:spLocks noChangeShapeType="1"/>
          </p:cNvSpPr>
          <p:nvPr/>
        </p:nvSpPr>
        <p:spPr bwMode="auto">
          <a:xfrm flipH="1" flipV="1">
            <a:off x="5867400" y="2743200"/>
            <a:ext cx="457200" cy="1981200"/>
          </a:xfrm>
          <a:prstGeom prst="line">
            <a:avLst/>
          </a:prstGeom>
          <a:noFill/>
          <a:ln w="25400">
            <a:solidFill>
              <a:schemeClr val="bg1"/>
            </a:solidFill>
            <a:round/>
            <a:headEnd/>
            <a:tailEnd type="stealth" w="lg" len="lg"/>
          </a:ln>
          <a:extLst>
            <a:ext uri="{909E8E84-426E-40dd-AFC4-6F175D3DCCD1}">
              <a14:hiddenFill xmlns="" xmlns:a14="http://schemas.microsoft.com/office/drawing/2010/main">
                <a:noFill/>
              </a14:hiddenFill>
            </a:ext>
          </a:extLst>
        </p:spPr>
        <p:txBody>
          <a:bodyPr/>
          <a:lstStyle/>
          <a:p>
            <a:endParaRPr lang="en-US"/>
          </a:p>
        </p:txBody>
      </p:sp>
      <p:sp>
        <p:nvSpPr>
          <p:cNvPr id="5735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C3C5785-2586-CE41-A81E-50E9A17B8D0F}" type="slidenum">
              <a:rPr lang="en-US" sz="1400"/>
              <a:pPr/>
              <a:t>4</a:t>
            </a:fld>
            <a:endParaRPr lang="en-US" sz="1400"/>
          </a:p>
        </p:txBody>
      </p:sp>
    </p:spTree>
    <p:extLst>
      <p:ext uri="{BB962C8B-B14F-4D97-AF65-F5344CB8AC3E}">
        <p14:creationId xmlns:p14="http://schemas.microsoft.com/office/powerpoint/2010/main" val="15725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7B5B0-F9F3-9F43-BD9D-30E8649CCE8B}"/>
              </a:ext>
            </a:extLst>
          </p:cNvPr>
          <p:cNvSpPr>
            <a:spLocks noGrp="1"/>
          </p:cNvSpPr>
          <p:nvPr>
            <p:ph type="title"/>
          </p:nvPr>
        </p:nvSpPr>
        <p:spPr/>
        <p:txBody>
          <a:bodyPr/>
          <a:lstStyle/>
          <a:p>
            <a:br>
              <a:rPr lang="en-US" dirty="0"/>
            </a:br>
            <a:r>
              <a:rPr lang="en-US" dirty="0"/>
              <a:t>Assumption</a:t>
            </a:r>
          </a:p>
        </p:txBody>
      </p:sp>
      <p:sp>
        <p:nvSpPr>
          <p:cNvPr id="3" name="Content Placeholder 2">
            <a:extLst>
              <a:ext uri="{FF2B5EF4-FFF2-40B4-BE49-F238E27FC236}">
                <a16:creationId xmlns:a16="http://schemas.microsoft.com/office/drawing/2014/main" id="{FFA498E1-E464-964C-9C66-13A6BB5C820B}"/>
              </a:ext>
            </a:extLst>
          </p:cNvPr>
          <p:cNvSpPr>
            <a:spLocks noGrp="1"/>
          </p:cNvSpPr>
          <p:nvPr>
            <p:ph idx="1"/>
          </p:nvPr>
        </p:nvSpPr>
        <p:spPr>
          <a:xfrm>
            <a:off x="1182688" y="2017712"/>
            <a:ext cx="7772400" cy="4535487"/>
          </a:xfrm>
        </p:spPr>
        <p:txBody>
          <a:bodyPr/>
          <a:lstStyle/>
          <a:p>
            <a:r>
              <a:rPr lang="en-US" dirty="0"/>
              <a:t>Decision = Chorionic Villus Sampling (CVS) = “Treatment”</a:t>
            </a:r>
          </a:p>
          <a:p>
            <a:r>
              <a:rPr lang="en-US" dirty="0"/>
              <a:t>Willing to do CVS on 20 </a:t>
            </a:r>
            <a:r>
              <a:rPr lang="en-US" dirty="0" err="1"/>
              <a:t>normals</a:t>
            </a:r>
            <a:r>
              <a:rPr lang="en-US" dirty="0"/>
              <a:t> to identify one abnormal</a:t>
            </a:r>
          </a:p>
          <a:p>
            <a:r>
              <a:rPr lang="en-US" dirty="0"/>
              <a:t>C/B = 1/20 = 0.050 = 1:20</a:t>
            </a:r>
          </a:p>
          <a:p>
            <a:r>
              <a:rPr lang="en-US" dirty="0"/>
              <a:t>P</a:t>
            </a:r>
            <a:r>
              <a:rPr lang="en-US" baseline="-25000" dirty="0"/>
              <a:t>TT</a:t>
            </a:r>
            <a:r>
              <a:rPr lang="en-US" dirty="0"/>
              <a:t>  = 1/21 = 0.048 = 4.8%</a:t>
            </a:r>
          </a:p>
          <a:p>
            <a:pPr marL="0" indent="0">
              <a:buNone/>
            </a:pPr>
            <a:r>
              <a:rPr lang="en-US" dirty="0"/>
              <a:t>(This threshold is much higher than used in practice.)</a:t>
            </a:r>
          </a:p>
        </p:txBody>
      </p:sp>
      <p:sp>
        <p:nvSpPr>
          <p:cNvPr id="4" name="Slide Number Placeholder 3">
            <a:extLst>
              <a:ext uri="{FF2B5EF4-FFF2-40B4-BE49-F238E27FC236}">
                <a16:creationId xmlns:a16="http://schemas.microsoft.com/office/drawing/2014/main" id="{348621FD-ADA8-564F-BD40-0FC93EAE059B}"/>
              </a:ext>
            </a:extLst>
          </p:cNvPr>
          <p:cNvSpPr>
            <a:spLocks noGrp="1"/>
          </p:cNvSpPr>
          <p:nvPr>
            <p:ph type="sldNum" sz="quarter" idx="12"/>
          </p:nvPr>
        </p:nvSpPr>
        <p:spPr/>
        <p:txBody>
          <a:bodyPr/>
          <a:lstStyle/>
          <a:p>
            <a:pPr>
              <a:defRPr/>
            </a:pPr>
            <a:fld id="{E70CF1B1-AA47-B34B-9B18-40744FAC0177}" type="slidenum">
              <a:rPr lang="en-US" smtClean="0"/>
              <a:pPr>
                <a:defRPr/>
              </a:pPr>
              <a:t>5</a:t>
            </a:fld>
            <a:endParaRPr lang="en-US"/>
          </a:p>
        </p:txBody>
      </p:sp>
    </p:spTree>
    <p:extLst>
      <p:ext uri="{BB962C8B-B14F-4D97-AF65-F5344CB8AC3E}">
        <p14:creationId xmlns:p14="http://schemas.microsoft.com/office/powerpoint/2010/main" val="152291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6</a:t>
            </a:fld>
            <a:endParaRPr lang="en-US"/>
          </a:p>
        </p:txBody>
      </p:sp>
      <p:sp>
        <p:nvSpPr>
          <p:cNvPr id="6" name="Rectangle 2"/>
          <p:cNvSpPr>
            <a:spLocks noGrp="1" noChangeArrowheads="1"/>
          </p:cNvSpPr>
          <p:nvPr>
            <p:ph type="title"/>
          </p:nvPr>
        </p:nvSpPr>
        <p:spPr/>
        <p:txBody>
          <a:bodyPr anchor="b"/>
          <a:lstStyle/>
          <a:p>
            <a:pPr eaLnBrk="1" hangingPunct="1">
              <a:defRPr/>
            </a:pPr>
            <a:r>
              <a:rPr lang="en-US" sz="4000" dirty="0">
                <a:cs typeface="+mj-cs"/>
              </a:rPr>
              <a:t>Treat/No Treat?</a:t>
            </a:r>
          </a:p>
        </p:txBody>
      </p:sp>
      <p:pic>
        <p:nvPicPr>
          <p:cNvPr id="5" name="Picture 4">
            <a:extLst>
              <a:ext uri="{FF2B5EF4-FFF2-40B4-BE49-F238E27FC236}">
                <a16:creationId xmlns:a16="http://schemas.microsoft.com/office/drawing/2014/main" id="{D3B2FEE5-7482-D644-8C6F-FBC504BC0831}"/>
              </a:ext>
            </a:extLst>
          </p:cNvPr>
          <p:cNvPicPr/>
          <p:nvPr/>
        </p:nvPicPr>
        <p:blipFill rotWithShape="1">
          <a:blip r:embed="rId3"/>
          <a:srcRect l="34534" t="2026" r="34858" b="73664"/>
          <a:stretch/>
        </p:blipFill>
        <p:spPr>
          <a:xfrm>
            <a:off x="3276600" y="2057400"/>
            <a:ext cx="2743200" cy="914400"/>
          </a:xfrm>
          <a:prstGeom prst="rect">
            <a:avLst/>
          </a:prstGeom>
        </p:spPr>
      </p:pic>
      <p:sp>
        <p:nvSpPr>
          <p:cNvPr id="2" name="Rectangle 1">
            <a:extLst>
              <a:ext uri="{FF2B5EF4-FFF2-40B4-BE49-F238E27FC236}">
                <a16:creationId xmlns:a16="http://schemas.microsoft.com/office/drawing/2014/main" id="{23B725EE-5D64-9B45-9375-31FACD641B02}"/>
              </a:ext>
            </a:extLst>
          </p:cNvPr>
          <p:cNvSpPr/>
          <p:nvPr/>
        </p:nvSpPr>
        <p:spPr>
          <a:xfrm>
            <a:off x="1676400" y="3489355"/>
            <a:ext cx="6164262" cy="1384995"/>
          </a:xfrm>
          <a:prstGeom prst="rect">
            <a:avLst/>
          </a:prstGeom>
        </p:spPr>
        <p:txBody>
          <a:bodyPr wrap="square">
            <a:spAutoFit/>
          </a:bodyPr>
          <a:lstStyle/>
          <a:p>
            <a:r>
              <a:rPr lang="en-US" sz="2800" dirty="0"/>
              <a:t>6% &gt; P</a:t>
            </a:r>
            <a:r>
              <a:rPr lang="en-US" sz="2800" baseline="-25000" dirty="0"/>
              <a:t>TT</a:t>
            </a:r>
            <a:r>
              <a:rPr lang="en-US" sz="2800" dirty="0"/>
              <a:t> = 4.8%. Decision = Treat</a:t>
            </a:r>
          </a:p>
          <a:p>
            <a:r>
              <a:rPr lang="en-US" sz="2800" dirty="0"/>
              <a:t>NB* = 333 – (1/20)×5223 = 72</a:t>
            </a:r>
          </a:p>
          <a:p>
            <a:r>
              <a:rPr lang="en-US" sz="2800" dirty="0"/>
              <a:t>NB*(Treat All) = 72</a:t>
            </a:r>
          </a:p>
        </p:txBody>
      </p:sp>
      <p:sp>
        <p:nvSpPr>
          <p:cNvPr id="7" name="Rectangle 6">
            <a:extLst>
              <a:ext uri="{FF2B5EF4-FFF2-40B4-BE49-F238E27FC236}">
                <a16:creationId xmlns:a16="http://schemas.microsoft.com/office/drawing/2014/main" id="{D9555B24-F7CE-8543-A4C2-F10C48C8F791}"/>
              </a:ext>
            </a:extLst>
          </p:cNvPr>
          <p:cNvSpPr/>
          <p:nvPr/>
        </p:nvSpPr>
        <p:spPr>
          <a:xfrm>
            <a:off x="1714500" y="5158884"/>
            <a:ext cx="4038600" cy="400110"/>
          </a:xfrm>
          <a:prstGeom prst="rect">
            <a:avLst/>
          </a:prstGeom>
        </p:spPr>
        <p:txBody>
          <a:bodyPr wrap="square">
            <a:spAutoFit/>
          </a:bodyPr>
          <a:lstStyle/>
          <a:p>
            <a:r>
              <a:rPr lang="en-US" sz="2000" dirty="0"/>
              <a:t>Note: NB = NB*/N = NB*/5556</a:t>
            </a:r>
          </a:p>
        </p:txBody>
      </p:sp>
    </p:spTree>
    <p:extLst>
      <p:ext uri="{BB962C8B-B14F-4D97-AF65-F5344CB8AC3E}">
        <p14:creationId xmlns:p14="http://schemas.microsoft.com/office/powerpoint/2010/main" val="131427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7</a:t>
            </a:fld>
            <a:endParaRPr lang="en-US"/>
          </a:p>
        </p:txBody>
      </p:sp>
      <p:sp>
        <p:nvSpPr>
          <p:cNvPr id="6" name="Rectangle 2"/>
          <p:cNvSpPr>
            <a:spLocks noGrp="1" noChangeArrowheads="1"/>
          </p:cNvSpPr>
          <p:nvPr>
            <p:ph type="title"/>
          </p:nvPr>
        </p:nvSpPr>
        <p:spPr/>
        <p:txBody>
          <a:bodyPr anchor="b"/>
          <a:lstStyle/>
          <a:p>
            <a:pPr eaLnBrk="1" hangingPunct="1">
              <a:defRPr/>
            </a:pPr>
            <a:r>
              <a:rPr lang="en-US" sz="4000" dirty="0">
                <a:cs typeface="+mj-cs"/>
              </a:rPr>
              <a:t>Can NT help?</a:t>
            </a:r>
          </a:p>
        </p:txBody>
      </p:sp>
      <p:pic>
        <p:nvPicPr>
          <p:cNvPr id="5" name="Picture 4">
            <a:extLst>
              <a:ext uri="{FF2B5EF4-FFF2-40B4-BE49-F238E27FC236}">
                <a16:creationId xmlns:a16="http://schemas.microsoft.com/office/drawing/2014/main" id="{D3B2FEE5-7482-D644-8C6F-FBC504BC0831}"/>
              </a:ext>
            </a:extLst>
          </p:cNvPr>
          <p:cNvPicPr/>
          <p:nvPr/>
        </p:nvPicPr>
        <p:blipFill rotWithShape="1">
          <a:blip r:embed="rId3"/>
          <a:srcRect b="41698"/>
          <a:stretch/>
        </p:blipFill>
        <p:spPr>
          <a:xfrm>
            <a:off x="0" y="1877377"/>
            <a:ext cx="9144000" cy="2237423"/>
          </a:xfrm>
          <a:prstGeom prst="rect">
            <a:avLst/>
          </a:prstGeom>
        </p:spPr>
      </p:pic>
      <p:sp>
        <p:nvSpPr>
          <p:cNvPr id="2" name="Rectangle 1">
            <a:extLst>
              <a:ext uri="{FF2B5EF4-FFF2-40B4-BE49-F238E27FC236}">
                <a16:creationId xmlns:a16="http://schemas.microsoft.com/office/drawing/2014/main" id="{DB6BC508-381C-9444-9098-07D2D50E9ACF}"/>
              </a:ext>
            </a:extLst>
          </p:cNvPr>
          <p:cNvSpPr/>
          <p:nvPr/>
        </p:nvSpPr>
        <p:spPr>
          <a:xfrm>
            <a:off x="5784850" y="4315777"/>
            <a:ext cx="2514600" cy="369332"/>
          </a:xfrm>
          <a:prstGeom prst="rect">
            <a:avLst/>
          </a:prstGeom>
        </p:spPr>
        <p:txBody>
          <a:bodyPr wrap="square">
            <a:spAutoFit/>
          </a:bodyPr>
          <a:lstStyle/>
          <a:p>
            <a:r>
              <a:rPr lang="en-US" dirty="0"/>
              <a:t>Moves 4866 below P</a:t>
            </a:r>
            <a:r>
              <a:rPr lang="en-US" baseline="-25000" dirty="0"/>
              <a:t>TT</a:t>
            </a:r>
            <a:endParaRPr lang="en-US" dirty="0"/>
          </a:p>
        </p:txBody>
      </p:sp>
      <p:sp>
        <p:nvSpPr>
          <p:cNvPr id="7" name="Rectangle 6">
            <a:extLst>
              <a:ext uri="{FF2B5EF4-FFF2-40B4-BE49-F238E27FC236}">
                <a16:creationId xmlns:a16="http://schemas.microsoft.com/office/drawing/2014/main" id="{160B8DA0-A9C0-6247-AD6A-095AC3E9F994}"/>
              </a:ext>
            </a:extLst>
          </p:cNvPr>
          <p:cNvSpPr/>
          <p:nvPr/>
        </p:nvSpPr>
        <p:spPr>
          <a:xfrm>
            <a:off x="1498600" y="4847986"/>
            <a:ext cx="7010399" cy="1384995"/>
          </a:xfrm>
          <a:prstGeom prst="rect">
            <a:avLst/>
          </a:prstGeom>
        </p:spPr>
        <p:txBody>
          <a:bodyPr wrap="square">
            <a:spAutoFit/>
          </a:bodyPr>
          <a:lstStyle/>
          <a:p>
            <a:r>
              <a:rPr lang="en-US" sz="2800" dirty="0"/>
              <a:t>NB*(NT) = 212 – (1/20)×478 = 188</a:t>
            </a:r>
          </a:p>
          <a:p>
            <a:r>
              <a:rPr lang="en-US" sz="2800" dirty="0"/>
              <a:t>NB*(Treat All) = 72</a:t>
            </a:r>
          </a:p>
          <a:p>
            <a:r>
              <a:rPr lang="en-US" sz="2800" dirty="0"/>
              <a:t>NB*(NT) &gt; NB*(Treat All)</a:t>
            </a:r>
          </a:p>
        </p:txBody>
      </p:sp>
      <p:sp>
        <p:nvSpPr>
          <p:cNvPr id="8" name="Rectangle 7">
            <a:extLst>
              <a:ext uri="{FF2B5EF4-FFF2-40B4-BE49-F238E27FC236}">
                <a16:creationId xmlns:a16="http://schemas.microsoft.com/office/drawing/2014/main" id="{4FB05B7F-A1FA-C548-B6B9-5B5E6CF1F5EA}"/>
              </a:ext>
            </a:extLst>
          </p:cNvPr>
          <p:cNvSpPr/>
          <p:nvPr/>
        </p:nvSpPr>
        <p:spPr>
          <a:xfrm>
            <a:off x="1524000" y="6273204"/>
            <a:ext cx="4038600" cy="400110"/>
          </a:xfrm>
          <a:prstGeom prst="rect">
            <a:avLst/>
          </a:prstGeom>
        </p:spPr>
        <p:txBody>
          <a:bodyPr wrap="square">
            <a:spAutoFit/>
          </a:bodyPr>
          <a:lstStyle/>
          <a:p>
            <a:r>
              <a:rPr lang="en-US" sz="2000" dirty="0"/>
              <a:t>Note: NB = NB*/N = NB*/5556</a:t>
            </a:r>
          </a:p>
        </p:txBody>
      </p:sp>
    </p:spTree>
    <p:extLst>
      <p:ext uri="{BB962C8B-B14F-4D97-AF65-F5344CB8AC3E}">
        <p14:creationId xmlns:p14="http://schemas.microsoft.com/office/powerpoint/2010/main" val="2917962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r>
              <a:rPr lang="en-US" dirty="0"/>
              <a:t>Can NBA help?</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8</a:t>
            </a:fld>
            <a:endParaRPr lang="en-US"/>
          </a:p>
        </p:txBody>
      </p:sp>
      <p:pic>
        <p:nvPicPr>
          <p:cNvPr id="5" name="Picture 4">
            <a:extLst>
              <a:ext uri="{FF2B5EF4-FFF2-40B4-BE49-F238E27FC236}">
                <a16:creationId xmlns:a16="http://schemas.microsoft.com/office/drawing/2014/main" id="{65C50CD3-E3BE-D145-812C-44EC6A4B65B0}"/>
              </a:ext>
            </a:extLst>
          </p:cNvPr>
          <p:cNvPicPr/>
          <p:nvPr/>
        </p:nvPicPr>
        <p:blipFill rotWithShape="1">
          <a:blip r:embed="rId3"/>
          <a:srcRect b="37778"/>
          <a:stretch/>
        </p:blipFill>
        <p:spPr>
          <a:xfrm>
            <a:off x="-76200" y="1905000"/>
            <a:ext cx="9220200" cy="2133600"/>
          </a:xfrm>
          <a:prstGeom prst="rect">
            <a:avLst/>
          </a:prstGeom>
        </p:spPr>
      </p:pic>
      <p:sp>
        <p:nvSpPr>
          <p:cNvPr id="6" name="Rectangle 5">
            <a:extLst>
              <a:ext uri="{FF2B5EF4-FFF2-40B4-BE49-F238E27FC236}">
                <a16:creationId xmlns:a16="http://schemas.microsoft.com/office/drawing/2014/main" id="{22E01504-C876-3045-A169-01D479C88538}"/>
              </a:ext>
            </a:extLst>
          </p:cNvPr>
          <p:cNvSpPr/>
          <p:nvPr/>
        </p:nvSpPr>
        <p:spPr>
          <a:xfrm>
            <a:off x="1524000" y="4431922"/>
            <a:ext cx="7010399" cy="1815882"/>
          </a:xfrm>
          <a:prstGeom prst="rect">
            <a:avLst/>
          </a:prstGeom>
        </p:spPr>
        <p:txBody>
          <a:bodyPr wrap="square">
            <a:spAutoFit/>
          </a:bodyPr>
          <a:lstStyle/>
          <a:p>
            <a:r>
              <a:rPr lang="en-US" sz="2800" dirty="0"/>
              <a:t>NB*(NBA) = 229 – (1/20) ×129 = 223</a:t>
            </a:r>
          </a:p>
          <a:p>
            <a:r>
              <a:rPr lang="en-US" sz="2800" dirty="0"/>
              <a:t>NB*(NT) = 212 – (1/20)×478 = 188</a:t>
            </a:r>
          </a:p>
          <a:p>
            <a:r>
              <a:rPr lang="en-US" sz="2800" dirty="0"/>
              <a:t>NB*(Treat All) = 72</a:t>
            </a:r>
          </a:p>
          <a:p>
            <a:r>
              <a:rPr lang="en-US" sz="2800" dirty="0"/>
              <a:t>NB*(NBA) &gt; NB*(NT) &gt; NB*(Treat All)</a:t>
            </a:r>
          </a:p>
        </p:txBody>
      </p:sp>
      <p:sp>
        <p:nvSpPr>
          <p:cNvPr id="7" name="Rectangle 6">
            <a:extLst>
              <a:ext uri="{FF2B5EF4-FFF2-40B4-BE49-F238E27FC236}">
                <a16:creationId xmlns:a16="http://schemas.microsoft.com/office/drawing/2014/main" id="{0A6737CB-68C1-D04B-8EBC-EE51943DFA74}"/>
              </a:ext>
            </a:extLst>
          </p:cNvPr>
          <p:cNvSpPr/>
          <p:nvPr/>
        </p:nvSpPr>
        <p:spPr>
          <a:xfrm>
            <a:off x="1524000" y="6273204"/>
            <a:ext cx="4038600" cy="400110"/>
          </a:xfrm>
          <a:prstGeom prst="rect">
            <a:avLst/>
          </a:prstGeom>
        </p:spPr>
        <p:txBody>
          <a:bodyPr wrap="square">
            <a:spAutoFit/>
          </a:bodyPr>
          <a:lstStyle/>
          <a:p>
            <a:r>
              <a:rPr lang="en-US" sz="2000" dirty="0"/>
              <a:t>Note: NB = NB*/N = NB*/5556</a:t>
            </a:r>
          </a:p>
        </p:txBody>
      </p:sp>
      <p:sp>
        <p:nvSpPr>
          <p:cNvPr id="8" name="Rectangle 7">
            <a:extLst>
              <a:ext uri="{FF2B5EF4-FFF2-40B4-BE49-F238E27FC236}">
                <a16:creationId xmlns:a16="http://schemas.microsoft.com/office/drawing/2014/main" id="{A2E60C56-ED59-034F-9ADA-BC851DCB3956}"/>
              </a:ext>
            </a:extLst>
          </p:cNvPr>
          <p:cNvSpPr/>
          <p:nvPr/>
        </p:nvSpPr>
        <p:spPr>
          <a:xfrm>
            <a:off x="5575300" y="4082534"/>
            <a:ext cx="2514600" cy="369332"/>
          </a:xfrm>
          <a:prstGeom prst="rect">
            <a:avLst/>
          </a:prstGeom>
        </p:spPr>
        <p:txBody>
          <a:bodyPr wrap="square">
            <a:spAutoFit/>
          </a:bodyPr>
          <a:lstStyle/>
          <a:p>
            <a:r>
              <a:rPr lang="en-US" dirty="0"/>
              <a:t>Moves 5198 below P</a:t>
            </a:r>
            <a:r>
              <a:rPr lang="en-US" baseline="-25000" dirty="0"/>
              <a:t>TT</a:t>
            </a:r>
            <a:endParaRPr lang="en-US" dirty="0"/>
          </a:p>
        </p:txBody>
      </p:sp>
    </p:spTree>
    <p:extLst>
      <p:ext uri="{BB962C8B-B14F-4D97-AF65-F5344CB8AC3E}">
        <p14:creationId xmlns:p14="http://schemas.microsoft.com/office/powerpoint/2010/main" val="126878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dirty="0">
                <a:latin typeface="Tahoma" charset="0"/>
                <a:ea typeface="ＭＳ Ｐゴシック" charset="0"/>
              </a:rPr>
              <a:t>Split on NBA first</a:t>
            </a:r>
          </a:p>
        </p:txBody>
      </p:sp>
      <p:sp>
        <p:nvSpPr>
          <p:cNvPr id="99330" name="Rectangle 3"/>
          <p:cNvSpPr>
            <a:spLocks noGrp="1" noChangeArrowheads="1"/>
          </p:cNvSpPr>
          <p:nvPr>
            <p:ph type="body" idx="1"/>
          </p:nvPr>
        </p:nvSpPr>
        <p:spPr/>
        <p:txBody>
          <a:bodyPr/>
          <a:lstStyle/>
          <a:p>
            <a:pPr eaLnBrk="1" hangingPunct="1"/>
            <a:r>
              <a:rPr lang="en-US" dirty="0">
                <a:latin typeface="Tahoma" charset="0"/>
                <a:ea typeface="ＭＳ Ｐゴシック" charset="0"/>
              </a:rPr>
              <a:t>NBA+ (TP = 229, FP = 129)</a:t>
            </a:r>
          </a:p>
          <a:p>
            <a:pPr eaLnBrk="1" hangingPunct="1"/>
            <a:r>
              <a:rPr lang="en-US" dirty="0">
                <a:latin typeface="Tahoma" charset="0"/>
                <a:ea typeface="ＭＳ Ｐゴシック" charset="0"/>
              </a:rPr>
              <a:t>NT+ (TP = 212, FP = 478)</a:t>
            </a:r>
          </a:p>
          <a:p>
            <a:pPr eaLnBrk="1" hangingPunct="1"/>
            <a:r>
              <a:rPr lang="en-US" dirty="0">
                <a:latin typeface="Tahoma" charset="0"/>
                <a:ea typeface="ＭＳ Ｐゴシック" charset="0"/>
              </a:rPr>
              <a:t>Net Benefit = TP - (C/B)×FP  (all divided by N)</a:t>
            </a:r>
          </a:p>
          <a:p>
            <a:pPr eaLnBrk="1" hangingPunct="1"/>
            <a:r>
              <a:rPr lang="en-US" dirty="0">
                <a:latin typeface="Tahoma" charset="0"/>
                <a:ea typeface="ＭＳ Ｐゴシック" charset="0"/>
              </a:rPr>
              <a:t>Net Benefit of NBA+ always &gt; NT+</a:t>
            </a:r>
          </a:p>
          <a:p>
            <a:pPr marL="0" indent="0" eaLnBrk="1" hangingPunct="1">
              <a:buNone/>
            </a:pPr>
            <a:endParaRPr lang="en-US" dirty="0">
              <a:latin typeface="Tahoma" charset="0"/>
              <a:ea typeface="ＭＳ Ｐゴシック" charset="0"/>
            </a:endParaRPr>
          </a:p>
          <a:p>
            <a:pPr marL="0" indent="0" eaLnBrk="1" hangingPunct="1">
              <a:buNone/>
            </a:pPr>
            <a:r>
              <a:rPr lang="en-US" sz="2400" dirty="0">
                <a:latin typeface="Tahoma" charset="0"/>
                <a:ea typeface="ＭＳ Ｐゴシック" charset="0"/>
              </a:rPr>
              <a:t>But might be &lt; NB(Treat All) or &lt; 0 = NB(Treat None)</a:t>
            </a:r>
          </a:p>
          <a:p>
            <a:pPr marL="0" indent="0" eaLnBrk="1" hangingPunct="1">
              <a:buNone/>
            </a:pPr>
            <a:endParaRPr lang="en-US" dirty="0">
              <a:latin typeface="Tahoma" charset="0"/>
              <a:ea typeface="ＭＳ Ｐゴシック" charset="0"/>
            </a:endParaRPr>
          </a:p>
        </p:txBody>
      </p:sp>
      <p:sp>
        <p:nvSpPr>
          <p:cNvPr id="9933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343D5C2-C01C-1E4D-8A22-C8A852A6BAB2}" type="slidenum">
              <a:rPr lang="en-US" sz="1400"/>
              <a:pPr/>
              <a:t>9</a:t>
            </a:fld>
            <a:endParaRPr lang="en-US" sz="1400"/>
          </a:p>
        </p:txBody>
      </p:sp>
    </p:spTree>
    <p:extLst>
      <p:ext uri="{BB962C8B-B14F-4D97-AF65-F5344CB8AC3E}">
        <p14:creationId xmlns:p14="http://schemas.microsoft.com/office/powerpoint/2010/main" val="2222234795"/>
      </p:ext>
    </p:extLst>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37168</TotalTime>
  <Words>3194</Words>
  <Application>Microsoft Macintosh PowerPoint</Application>
  <PresentationFormat>On-screen Show (4:3)</PresentationFormat>
  <Paragraphs>335</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Tahoma</vt:lpstr>
      <vt:lpstr>Times New Roman</vt:lpstr>
      <vt:lpstr>Wingdings</vt:lpstr>
      <vt:lpstr>Blends</vt:lpstr>
      <vt:lpstr>PowerPoint Presentation</vt:lpstr>
      <vt:lpstr>Combining Tests Example</vt:lpstr>
      <vt:lpstr>PowerPoint Presentation</vt:lpstr>
      <vt:lpstr>PowerPoint Presentation</vt:lpstr>
      <vt:lpstr> Assumption</vt:lpstr>
      <vt:lpstr>Treat/No Treat?</vt:lpstr>
      <vt:lpstr>Can NT help?</vt:lpstr>
      <vt:lpstr>  Can NBA help?</vt:lpstr>
      <vt:lpstr>Split on NBA first</vt:lpstr>
      <vt:lpstr>PowerPoint Presentation</vt:lpstr>
      <vt:lpstr>Split on NBA first Can NT help? PTT = 4.8%</vt:lpstr>
      <vt:lpstr>Split on NBA first Can NT help? PTT = 4.8%</vt:lpstr>
      <vt:lpstr>Split on NBA first Can NT help? PTT = 4.8%</vt:lpstr>
      <vt:lpstr>Classification Trees</vt:lpstr>
      <vt:lpstr>Random Forests</vt:lpstr>
      <vt:lpstr>Logistic Regression</vt:lpstr>
      <vt:lpstr>PowerPoint Presentation</vt:lpstr>
      <vt:lpstr>ln(xy) = ln(x) + ln(y)  ln(x/y) = ln(x) – ln(y)</vt:lpstr>
      <vt:lpstr>PowerPoint Presentation</vt:lpstr>
      <vt:lpstr>PowerPoint Presentation</vt:lpstr>
      <vt:lpstr>Combining 2 Continuous Tests</vt:lpstr>
      <vt:lpstr>Logistic Regression</vt:lpstr>
      <vt:lpstr>Logistic Regression Coefficients</vt:lpstr>
      <vt:lpstr>Logistic Regression Coefficients</vt:lpstr>
      <vt:lpstr>ORs vs. LRs</vt:lpstr>
      <vt:lpstr>ORs vs. LRs</vt:lpstr>
      <vt:lpstr>PowerPoint Presentation</vt:lpstr>
      <vt:lpstr>Bigger Issue</vt:lpstr>
      <vt:lpstr>PowerPoint Presentation</vt:lpstr>
      <vt:lpstr>Need for Validation</vt:lpstr>
      <vt:lpstr>Need to Test the Model in a Separate Dataset</vt:lpstr>
      <vt:lpstr>Validation Dataset</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Information from Multilevel (Ordinal) and Continuous Tests</dc:title>
  <dc:creator>Michael Kohn</dc:creator>
  <cp:lastModifiedBy>Michael A. Kohn</cp:lastModifiedBy>
  <cp:revision>894</cp:revision>
  <cp:lastPrinted>2014-10-23T06:02:15Z</cp:lastPrinted>
  <dcterms:created xsi:type="dcterms:W3CDTF">2010-10-28T15:27:07Z</dcterms:created>
  <dcterms:modified xsi:type="dcterms:W3CDTF">2020-10-23T05:47:37Z</dcterms:modified>
</cp:coreProperties>
</file>