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charts/chart3.xml" ContentType="application/vnd.openxmlformats-officedocument.drawingml.chart+xml"/>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711" r:id="rId3"/>
    <p:sldId id="732" r:id="rId4"/>
    <p:sldId id="719" r:id="rId5"/>
    <p:sldId id="739" r:id="rId6"/>
    <p:sldId id="722" r:id="rId7"/>
    <p:sldId id="729" r:id="rId8"/>
    <p:sldId id="730" r:id="rId9"/>
    <p:sldId id="731" r:id="rId10"/>
    <p:sldId id="743" r:id="rId11"/>
    <p:sldId id="720" r:id="rId12"/>
    <p:sldId id="740" r:id="rId13"/>
    <p:sldId id="721" r:id="rId14"/>
    <p:sldId id="724" r:id="rId15"/>
    <p:sldId id="735" r:id="rId16"/>
    <p:sldId id="736" r:id="rId17"/>
    <p:sldId id="741" r:id="rId18"/>
    <p:sldId id="746" r:id="rId19"/>
    <p:sldId id="745" r:id="rId20"/>
    <p:sldId id="742" r:id="rId21"/>
    <p:sldId id="744" r:id="rId22"/>
    <p:sldId id="737" r:id="rId23"/>
    <p:sldId id="725" r:id="rId24"/>
    <p:sldId id="728" r:id="rId25"/>
    <p:sldId id="726" r:id="rId26"/>
    <p:sldId id="727" r:id="rId27"/>
    <p:sldId id="734" r:id="rId28"/>
    <p:sldId id="723" r:id="rId29"/>
    <p:sldId id="747" r:id="rId30"/>
    <p:sldId id="718"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55"/>
    <a:srgbClr val="92D050"/>
    <a:srgbClr val="AE2A00"/>
    <a:srgbClr val="83C57A"/>
    <a:srgbClr val="E8B54D"/>
    <a:srgbClr val="0070C0"/>
    <a:srgbClr val="BEE395"/>
    <a:srgbClr val="FFFF00"/>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9" autoAdjust="0"/>
    <p:restoredTop sz="80769" autoAdjust="0"/>
  </p:normalViewPr>
  <p:slideViewPr>
    <p:cSldViewPr>
      <p:cViewPr varScale="1">
        <p:scale>
          <a:sx n="97" d="100"/>
          <a:sy n="97" d="100"/>
        </p:scale>
        <p:origin x="-928" y="-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07" d="100"/>
          <a:sy n="107" d="100"/>
        </p:scale>
        <p:origin x="-58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barChart>
        <c:barDir val="col"/>
        <c:grouping val="clustered"/>
        <c:varyColors val="0"/>
        <c:ser>
          <c:idx val="0"/>
          <c:order val="0"/>
          <c:tx>
            <c:strRef>
              <c:f>Sheet1!$B$1</c:f>
              <c:strCache>
                <c:ptCount val="1"/>
                <c:pt idx="0">
                  <c:v>USA</c:v>
                </c:pt>
              </c:strCache>
            </c:strRef>
          </c:tx>
          <c:spPr>
            <a:solidFill>
              <a:schemeClr val="bg1">
                <a:lumMod val="75000"/>
              </a:schemeClr>
            </a:solidFill>
          </c:spPr>
          <c:invertIfNegative val="0"/>
          <c:cat>
            <c:strRef>
              <c:f>Sheet1!$A$2:$A$5</c:f>
              <c:strCache>
                <c:ptCount val="4"/>
                <c:pt idx="0">
                  <c:v>Q1</c:v>
                </c:pt>
                <c:pt idx="1">
                  <c:v>Q2</c:v>
                </c:pt>
                <c:pt idx="2">
                  <c:v>Q3</c:v>
                </c:pt>
                <c:pt idx="3">
                  <c:v>Q4</c:v>
                </c:pt>
              </c:strCache>
            </c:strRef>
          </c:cat>
          <c:val>
            <c:numRef>
              <c:f>Sheet1!$B$2:$B$5</c:f>
              <c:numCache>
                <c:formatCode>General</c:formatCode>
                <c:ptCount val="4"/>
                <c:pt idx="0">
                  <c:v>22000.0</c:v>
                </c:pt>
                <c:pt idx="1">
                  <c:v>39000.0</c:v>
                </c:pt>
                <c:pt idx="2">
                  <c:v>78000.0</c:v>
                </c:pt>
                <c:pt idx="3">
                  <c:v>110000.0</c:v>
                </c:pt>
              </c:numCache>
            </c:numRef>
          </c:val>
        </c:ser>
        <c:ser>
          <c:idx val="1"/>
          <c:order val="1"/>
          <c:tx>
            <c:strRef>
              <c:f>Sheet1!$C$1</c:f>
              <c:strCache>
                <c:ptCount val="1"/>
                <c:pt idx="0">
                  <c:v>Finland</c:v>
                </c:pt>
              </c:strCache>
            </c:strRef>
          </c:tx>
          <c:spPr>
            <a:solidFill>
              <a:schemeClr val="tx1">
                <a:lumMod val="65000"/>
                <a:lumOff val="35000"/>
              </a:schemeClr>
            </a:solidFill>
          </c:spPr>
          <c:invertIfNegative val="0"/>
          <c:cat>
            <c:strRef>
              <c:f>Sheet1!$A$2:$A$5</c:f>
              <c:strCache>
                <c:ptCount val="4"/>
                <c:pt idx="0">
                  <c:v>Q1</c:v>
                </c:pt>
                <c:pt idx="1">
                  <c:v>Q2</c:v>
                </c:pt>
                <c:pt idx="2">
                  <c:v>Q3</c:v>
                </c:pt>
                <c:pt idx="3">
                  <c:v>Q4</c:v>
                </c:pt>
              </c:strCache>
            </c:strRef>
          </c:cat>
          <c:val>
            <c:numRef>
              <c:f>Sheet1!$C$2:$C$5</c:f>
              <c:numCache>
                <c:formatCode>General</c:formatCode>
                <c:ptCount val="4"/>
                <c:pt idx="0">
                  <c:v>24000.0</c:v>
                </c:pt>
                <c:pt idx="1">
                  <c:v>42000.0</c:v>
                </c:pt>
                <c:pt idx="2">
                  <c:v>64000.0</c:v>
                </c:pt>
                <c:pt idx="3">
                  <c:v>88000.0</c:v>
                </c:pt>
              </c:numCache>
            </c:numRef>
          </c:val>
        </c:ser>
        <c:ser>
          <c:idx val="2"/>
          <c:order val="2"/>
          <c:tx>
            <c:strRef>
              <c:f>Sheet1!$D$1</c:f>
              <c:strCache>
                <c:ptCount val="1"/>
                <c:pt idx="0">
                  <c:v>Germany</c:v>
                </c:pt>
              </c:strCache>
            </c:strRef>
          </c:tx>
          <c:spPr>
            <a:solidFill>
              <a:schemeClr val="tx1"/>
            </a:solidFill>
          </c:spPr>
          <c:invertIfNegative val="0"/>
          <c:cat>
            <c:strRef>
              <c:f>Sheet1!$A$2:$A$5</c:f>
              <c:strCache>
                <c:ptCount val="4"/>
                <c:pt idx="0">
                  <c:v>Q1</c:v>
                </c:pt>
                <c:pt idx="1">
                  <c:v>Q2</c:v>
                </c:pt>
                <c:pt idx="2">
                  <c:v>Q3</c:v>
                </c:pt>
                <c:pt idx="3">
                  <c:v>Q4</c:v>
                </c:pt>
              </c:strCache>
            </c:strRef>
          </c:cat>
          <c:val>
            <c:numRef>
              <c:f>Sheet1!$D$2:$D$5</c:f>
              <c:numCache>
                <c:formatCode>General</c:formatCode>
                <c:ptCount val="4"/>
                <c:pt idx="0">
                  <c:v>28000.0</c:v>
                </c:pt>
                <c:pt idx="1">
                  <c:v>40000.0</c:v>
                </c:pt>
                <c:pt idx="2">
                  <c:v>89000.0</c:v>
                </c:pt>
                <c:pt idx="3">
                  <c:v>130000.0</c:v>
                </c:pt>
              </c:numCache>
            </c:numRef>
          </c:val>
        </c:ser>
        <c:dLbls>
          <c:showLegendKey val="0"/>
          <c:showVal val="0"/>
          <c:showCatName val="0"/>
          <c:showSerName val="0"/>
          <c:showPercent val="0"/>
          <c:showBubbleSize val="0"/>
        </c:dLbls>
        <c:gapWidth val="150"/>
        <c:axId val="-2085420600"/>
        <c:axId val="-2084163112"/>
      </c:barChart>
      <c:catAx>
        <c:axId val="-2085420600"/>
        <c:scaling>
          <c:orientation val="minMax"/>
        </c:scaling>
        <c:delete val="0"/>
        <c:axPos val="b"/>
        <c:majorTickMark val="out"/>
        <c:minorTickMark val="none"/>
        <c:tickLblPos val="nextTo"/>
        <c:spPr>
          <a:ln>
            <a:solidFill>
              <a:schemeClr val="tx1"/>
            </a:solidFill>
          </a:ln>
        </c:spPr>
        <c:txPr>
          <a:bodyPr/>
          <a:lstStyle/>
          <a:p>
            <a:pPr>
              <a:defRPr sz="1600">
                <a:solidFill>
                  <a:srgbClr val="000090"/>
                </a:solidFill>
              </a:defRPr>
            </a:pPr>
            <a:endParaRPr lang="en-US"/>
          </a:p>
        </c:txPr>
        <c:crossAx val="-2084163112"/>
        <c:crosses val="autoZero"/>
        <c:auto val="1"/>
        <c:lblAlgn val="ctr"/>
        <c:lblOffset val="100"/>
        <c:noMultiLvlLbl val="0"/>
      </c:catAx>
      <c:valAx>
        <c:axId val="-2084163112"/>
        <c:scaling>
          <c:orientation val="minMax"/>
        </c:scaling>
        <c:delete val="0"/>
        <c:axPos val="l"/>
        <c:numFmt formatCode="General" sourceLinked="1"/>
        <c:majorTickMark val="out"/>
        <c:minorTickMark val="none"/>
        <c:tickLblPos val="nextTo"/>
        <c:spPr>
          <a:ln>
            <a:solidFill>
              <a:schemeClr val="tx1"/>
            </a:solidFill>
          </a:ln>
        </c:spPr>
        <c:txPr>
          <a:bodyPr/>
          <a:lstStyle/>
          <a:p>
            <a:pPr>
              <a:defRPr sz="1600">
                <a:solidFill>
                  <a:srgbClr val="000090"/>
                </a:solidFill>
              </a:defRPr>
            </a:pPr>
            <a:endParaRPr lang="en-US"/>
          </a:p>
        </c:txPr>
        <c:crossAx val="-2085420600"/>
        <c:crosses val="autoZero"/>
        <c:crossBetween val="between"/>
      </c:valAx>
    </c:plotArea>
    <c:legend>
      <c:legendPos val="r"/>
      <c:legendEntry>
        <c:idx val="0"/>
        <c:txPr>
          <a:bodyPr/>
          <a:lstStyle/>
          <a:p>
            <a:pPr>
              <a:defRPr sz="1400" b="1">
                <a:solidFill>
                  <a:srgbClr val="000090"/>
                </a:solidFill>
              </a:defRPr>
            </a:pPr>
            <a:endParaRPr lang="en-US"/>
          </a:p>
        </c:txPr>
      </c:legendEntry>
      <c:legendEntry>
        <c:idx val="1"/>
        <c:txPr>
          <a:bodyPr/>
          <a:lstStyle/>
          <a:p>
            <a:pPr>
              <a:defRPr sz="1400" b="1">
                <a:solidFill>
                  <a:srgbClr val="000090"/>
                </a:solidFill>
              </a:defRPr>
            </a:pPr>
            <a:endParaRPr lang="en-US"/>
          </a:p>
        </c:txPr>
      </c:legendEntry>
      <c:legendEntry>
        <c:idx val="2"/>
        <c:txPr>
          <a:bodyPr/>
          <a:lstStyle/>
          <a:p>
            <a:pPr>
              <a:defRPr sz="1400" b="1">
                <a:solidFill>
                  <a:srgbClr val="000090"/>
                </a:solidFill>
              </a:defRPr>
            </a:pPr>
            <a:endParaRPr lang="en-US"/>
          </a:p>
        </c:txPr>
      </c:legendEntry>
      <c:layout>
        <c:manualLayout>
          <c:xMode val="edge"/>
          <c:yMode val="edge"/>
          <c:x val="0.220436966863517"/>
          <c:y val="0.0465827912815246"/>
          <c:w val="0.249554040119985"/>
          <c:h val="0.286519497562805"/>
        </c:manualLayout>
      </c:layout>
      <c:overlay val="0"/>
      <c:txPr>
        <a:bodyPr/>
        <a:lstStyle/>
        <a:p>
          <a:pPr>
            <a:defRPr>
              <a:solidFill>
                <a:srgbClr val="00009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manualLayout>
          <c:layoutTarget val="inner"/>
          <c:xMode val="edge"/>
          <c:yMode val="edge"/>
          <c:x val="0.193575268817204"/>
          <c:y val="0.0626984126984127"/>
          <c:w val="0.484004741342816"/>
          <c:h val="0.779563804524434"/>
        </c:manualLayout>
      </c:layout>
      <c:barChart>
        <c:barDir val="col"/>
        <c:grouping val="clustered"/>
        <c:varyColors val="0"/>
        <c:ser>
          <c:idx val="0"/>
          <c:order val="0"/>
          <c:tx>
            <c:strRef>
              <c:f>Sheet1!$B$1</c:f>
              <c:strCache>
                <c:ptCount val="1"/>
                <c:pt idx="0">
                  <c:v>USA</c:v>
                </c:pt>
              </c:strCache>
            </c:strRef>
          </c:tx>
          <c:spPr>
            <a:pattFill prst="ltDnDiag">
              <a:fgClr>
                <a:schemeClr val="tx1"/>
              </a:fgClr>
              <a:bgClr>
                <a:prstClr val="white"/>
              </a:bgClr>
            </a:pattFill>
            <a:ln>
              <a:solidFill>
                <a:schemeClr val="tx1"/>
              </a:solidFill>
            </a:ln>
          </c:spPr>
          <c:invertIfNegative val="0"/>
          <c:cat>
            <c:strRef>
              <c:f>Sheet1!$A$2:$A$5</c:f>
              <c:strCache>
                <c:ptCount val="4"/>
                <c:pt idx="0">
                  <c:v>Q1</c:v>
                </c:pt>
                <c:pt idx="1">
                  <c:v>Q2</c:v>
                </c:pt>
                <c:pt idx="2">
                  <c:v>Q3</c:v>
                </c:pt>
                <c:pt idx="3">
                  <c:v>Q4</c:v>
                </c:pt>
              </c:strCache>
            </c:strRef>
          </c:cat>
          <c:val>
            <c:numRef>
              <c:f>Sheet1!$B$2:$B$5</c:f>
              <c:numCache>
                <c:formatCode>General</c:formatCode>
                <c:ptCount val="4"/>
                <c:pt idx="0">
                  <c:v>22000.0</c:v>
                </c:pt>
                <c:pt idx="1">
                  <c:v>39000.0</c:v>
                </c:pt>
                <c:pt idx="2">
                  <c:v>78000.0</c:v>
                </c:pt>
                <c:pt idx="3">
                  <c:v>110000.0</c:v>
                </c:pt>
              </c:numCache>
            </c:numRef>
          </c:val>
        </c:ser>
        <c:ser>
          <c:idx val="1"/>
          <c:order val="1"/>
          <c:tx>
            <c:strRef>
              <c:f>Sheet1!$C$1</c:f>
              <c:strCache>
                <c:ptCount val="1"/>
                <c:pt idx="0">
                  <c:v>Finland</c:v>
                </c:pt>
              </c:strCache>
            </c:strRef>
          </c:tx>
          <c:spPr>
            <a:pattFill prst="dkHorz">
              <a:fgClr>
                <a:schemeClr val="tx1">
                  <a:lumMod val="65000"/>
                  <a:lumOff val="35000"/>
                </a:schemeClr>
              </a:fgClr>
              <a:bgClr>
                <a:prstClr val="white"/>
              </a:bgClr>
            </a:pattFill>
            <a:ln>
              <a:solidFill>
                <a:schemeClr val="tx1"/>
              </a:solidFill>
            </a:ln>
          </c:spPr>
          <c:invertIfNegative val="0"/>
          <c:cat>
            <c:strRef>
              <c:f>Sheet1!$A$2:$A$5</c:f>
              <c:strCache>
                <c:ptCount val="4"/>
                <c:pt idx="0">
                  <c:v>Q1</c:v>
                </c:pt>
                <c:pt idx="1">
                  <c:v>Q2</c:v>
                </c:pt>
                <c:pt idx="2">
                  <c:v>Q3</c:v>
                </c:pt>
                <c:pt idx="3">
                  <c:v>Q4</c:v>
                </c:pt>
              </c:strCache>
            </c:strRef>
          </c:cat>
          <c:val>
            <c:numRef>
              <c:f>Sheet1!$C$2:$C$5</c:f>
              <c:numCache>
                <c:formatCode>General</c:formatCode>
                <c:ptCount val="4"/>
                <c:pt idx="0">
                  <c:v>24000.0</c:v>
                </c:pt>
                <c:pt idx="1">
                  <c:v>42000.0</c:v>
                </c:pt>
                <c:pt idx="2">
                  <c:v>64000.0</c:v>
                </c:pt>
                <c:pt idx="3">
                  <c:v>88000.0</c:v>
                </c:pt>
              </c:numCache>
            </c:numRef>
          </c:val>
        </c:ser>
        <c:ser>
          <c:idx val="2"/>
          <c:order val="2"/>
          <c:tx>
            <c:strRef>
              <c:f>Sheet1!$D$1</c:f>
              <c:strCache>
                <c:ptCount val="1"/>
                <c:pt idx="0">
                  <c:v>Germany</c:v>
                </c:pt>
              </c:strCache>
            </c:strRef>
          </c:tx>
          <c:spPr>
            <a:pattFill prst="openDmnd">
              <a:fgClr>
                <a:schemeClr val="tx1"/>
              </a:fgClr>
              <a:bgClr>
                <a:prstClr val="white"/>
              </a:bgClr>
            </a:pattFill>
            <a:ln>
              <a:solidFill>
                <a:schemeClr val="tx1"/>
              </a:solidFill>
            </a:ln>
          </c:spPr>
          <c:invertIfNegative val="0"/>
          <c:cat>
            <c:strRef>
              <c:f>Sheet1!$A$2:$A$5</c:f>
              <c:strCache>
                <c:ptCount val="4"/>
                <c:pt idx="0">
                  <c:v>Q1</c:v>
                </c:pt>
                <c:pt idx="1">
                  <c:v>Q2</c:v>
                </c:pt>
                <c:pt idx="2">
                  <c:v>Q3</c:v>
                </c:pt>
                <c:pt idx="3">
                  <c:v>Q4</c:v>
                </c:pt>
              </c:strCache>
            </c:strRef>
          </c:cat>
          <c:val>
            <c:numRef>
              <c:f>Sheet1!$D$2:$D$5</c:f>
              <c:numCache>
                <c:formatCode>General</c:formatCode>
                <c:ptCount val="4"/>
                <c:pt idx="0">
                  <c:v>28000.0</c:v>
                </c:pt>
                <c:pt idx="1">
                  <c:v>40000.0</c:v>
                </c:pt>
                <c:pt idx="2">
                  <c:v>89000.0</c:v>
                </c:pt>
                <c:pt idx="3">
                  <c:v>130000.0</c:v>
                </c:pt>
              </c:numCache>
            </c:numRef>
          </c:val>
        </c:ser>
        <c:dLbls>
          <c:showLegendKey val="0"/>
          <c:showVal val="0"/>
          <c:showCatName val="0"/>
          <c:showSerName val="0"/>
          <c:showPercent val="0"/>
          <c:showBubbleSize val="0"/>
        </c:dLbls>
        <c:gapWidth val="150"/>
        <c:axId val="2087102952"/>
        <c:axId val="-2128353432"/>
      </c:barChart>
      <c:catAx>
        <c:axId val="2087102952"/>
        <c:scaling>
          <c:orientation val="minMax"/>
        </c:scaling>
        <c:delete val="0"/>
        <c:axPos val="b"/>
        <c:majorTickMark val="out"/>
        <c:minorTickMark val="none"/>
        <c:tickLblPos val="nextTo"/>
        <c:spPr>
          <a:ln>
            <a:solidFill>
              <a:schemeClr val="tx1"/>
            </a:solidFill>
          </a:ln>
        </c:spPr>
        <c:crossAx val="-2128353432"/>
        <c:crosses val="autoZero"/>
        <c:auto val="1"/>
        <c:lblAlgn val="ctr"/>
        <c:lblOffset val="100"/>
        <c:noMultiLvlLbl val="0"/>
      </c:catAx>
      <c:valAx>
        <c:axId val="-2128353432"/>
        <c:scaling>
          <c:orientation val="minMax"/>
        </c:scaling>
        <c:delete val="0"/>
        <c:axPos val="l"/>
        <c:numFmt formatCode="General" sourceLinked="1"/>
        <c:majorTickMark val="out"/>
        <c:minorTickMark val="none"/>
        <c:tickLblPos val="nextTo"/>
        <c:spPr>
          <a:ln>
            <a:solidFill>
              <a:schemeClr val="tx1"/>
            </a:solidFill>
          </a:ln>
        </c:spPr>
        <c:crossAx val="2087102952"/>
        <c:crosses val="autoZero"/>
        <c:crossBetween val="between"/>
      </c:valAx>
      <c:spPr>
        <a:ln>
          <a:solidFill>
            <a:srgbClr val="000000"/>
          </a:solidFill>
        </a:ln>
      </c:spPr>
    </c:plotArea>
    <c:legend>
      <c:legendPos val="r"/>
      <c:layout>
        <c:manualLayout>
          <c:xMode val="edge"/>
          <c:yMode val="edge"/>
          <c:x val="0.691035052070104"/>
          <c:y val="0.523290838645169"/>
          <c:w val="0.244636031824147"/>
          <c:h val="0.311536288942143"/>
        </c:manualLayout>
      </c:layout>
      <c:overlay val="0"/>
      <c:spPr>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col"/>
        <c:grouping val="clustered"/>
        <c:varyColors val="0"/>
        <c:ser>
          <c:idx val="0"/>
          <c:order val="0"/>
          <c:tx>
            <c:strRef>
              <c:f>Sheet1!$B$1</c:f>
              <c:strCache>
                <c:ptCount val="1"/>
                <c:pt idx="0">
                  <c:v>USA</c:v>
                </c:pt>
              </c:strCache>
            </c:strRef>
          </c:tx>
          <c:spPr>
            <a:solidFill>
              <a:schemeClr val="bg1">
                <a:lumMod val="75000"/>
              </a:schemeClr>
            </a:solidFill>
          </c:spPr>
          <c:invertIfNegative val="0"/>
          <c:cat>
            <c:strRef>
              <c:f>Sheet1!$A$2:$A$3</c:f>
              <c:strCache>
                <c:ptCount val="2"/>
                <c:pt idx="0">
                  <c:v>F</c:v>
                </c:pt>
                <c:pt idx="1">
                  <c:v>M</c:v>
                </c:pt>
              </c:strCache>
            </c:strRef>
          </c:cat>
          <c:val>
            <c:numRef>
              <c:f>Sheet1!$B$2:$B$3</c:f>
              <c:numCache>
                <c:formatCode>General</c:formatCode>
                <c:ptCount val="2"/>
                <c:pt idx="0">
                  <c:v>36.0</c:v>
                </c:pt>
                <c:pt idx="1">
                  <c:v>22.0</c:v>
                </c:pt>
              </c:numCache>
            </c:numRef>
          </c:val>
        </c:ser>
        <c:dLbls>
          <c:showLegendKey val="0"/>
          <c:showVal val="0"/>
          <c:showCatName val="0"/>
          <c:showSerName val="0"/>
          <c:showPercent val="0"/>
          <c:showBubbleSize val="0"/>
        </c:dLbls>
        <c:gapWidth val="150"/>
        <c:axId val="-2070456504"/>
        <c:axId val="-1995269880"/>
      </c:barChart>
      <c:catAx>
        <c:axId val="-2070456504"/>
        <c:scaling>
          <c:orientation val="minMax"/>
        </c:scaling>
        <c:delete val="0"/>
        <c:axPos val="b"/>
        <c:majorTickMark val="out"/>
        <c:minorTickMark val="none"/>
        <c:tickLblPos val="nextTo"/>
        <c:spPr>
          <a:ln>
            <a:solidFill>
              <a:schemeClr val="tx1"/>
            </a:solidFill>
          </a:ln>
        </c:spPr>
        <c:txPr>
          <a:bodyPr/>
          <a:lstStyle/>
          <a:p>
            <a:pPr>
              <a:defRPr sz="1600">
                <a:solidFill>
                  <a:srgbClr val="000090"/>
                </a:solidFill>
              </a:defRPr>
            </a:pPr>
            <a:endParaRPr lang="en-US"/>
          </a:p>
        </c:txPr>
        <c:crossAx val="-1995269880"/>
        <c:crosses val="autoZero"/>
        <c:auto val="1"/>
        <c:lblAlgn val="ctr"/>
        <c:lblOffset val="100"/>
        <c:noMultiLvlLbl val="0"/>
      </c:catAx>
      <c:valAx>
        <c:axId val="-1995269880"/>
        <c:scaling>
          <c:orientation val="minMax"/>
        </c:scaling>
        <c:delete val="0"/>
        <c:axPos val="l"/>
        <c:numFmt formatCode="General" sourceLinked="1"/>
        <c:majorTickMark val="out"/>
        <c:minorTickMark val="none"/>
        <c:tickLblPos val="nextTo"/>
        <c:spPr>
          <a:ln>
            <a:solidFill>
              <a:schemeClr val="tx1"/>
            </a:solidFill>
          </a:ln>
        </c:spPr>
        <c:txPr>
          <a:bodyPr/>
          <a:lstStyle/>
          <a:p>
            <a:pPr>
              <a:defRPr sz="1600">
                <a:solidFill>
                  <a:srgbClr val="000090"/>
                </a:solidFill>
              </a:defRPr>
            </a:pPr>
            <a:endParaRPr lang="en-US"/>
          </a:p>
        </c:txPr>
        <c:crossAx val="-2070456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a:latin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3884027" y="0"/>
            <a:ext cx="2972421"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a:latin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1" y="8829675"/>
            <a:ext cx="2972421"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a:latin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3884027" y="8829675"/>
            <a:ext cx="2972421"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a:latin typeface="Arial" charset="0"/>
              </a:defRPr>
            </a:lvl1pPr>
          </a:lstStyle>
          <a:p>
            <a:pPr>
              <a:defRPr/>
            </a:pPr>
            <a:fld id="{55AAE13B-DC80-4157-AD4B-FFBE941DE3D3}" type="slidenum">
              <a:rPr lang="en-US"/>
              <a:pPr>
                <a:defRPr/>
              </a:pPr>
              <a:t>‹#›</a:t>
            </a:fld>
            <a:endParaRPr lang="en-US"/>
          </a:p>
        </p:txBody>
      </p:sp>
    </p:spTree>
    <p:extLst>
      <p:ext uri="{BB962C8B-B14F-4D97-AF65-F5344CB8AC3E}">
        <p14:creationId xmlns:p14="http://schemas.microsoft.com/office/powerpoint/2010/main" val="12850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086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0179" name="Rectangle 3"/>
          <p:cNvSpPr>
            <a:spLocks noGrp="1" noChangeArrowheads="1"/>
          </p:cNvSpPr>
          <p:nvPr>
            <p:ph type="dt" idx="1"/>
          </p:nvPr>
        </p:nvSpPr>
        <p:spPr bwMode="auto">
          <a:xfrm>
            <a:off x="3885579" y="0"/>
            <a:ext cx="297086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7086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0183" name="Rectangle 7"/>
          <p:cNvSpPr>
            <a:spLocks noGrp="1" noChangeArrowheads="1"/>
          </p:cNvSpPr>
          <p:nvPr>
            <p:ph type="sldNum" sz="quarter" idx="5"/>
          </p:nvPr>
        </p:nvSpPr>
        <p:spPr bwMode="auto">
          <a:xfrm>
            <a:off x="3885579" y="8829675"/>
            <a:ext cx="297086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526496-1C9E-421C-A836-91E1D39E3427}" type="slidenum">
              <a:rPr lang="en-US"/>
              <a:pPr>
                <a:defRPr/>
              </a:pPr>
              <a:t>‹#›</a:t>
            </a:fld>
            <a:endParaRPr lang="en-US"/>
          </a:p>
        </p:txBody>
      </p:sp>
    </p:spTree>
    <p:extLst>
      <p:ext uri="{BB962C8B-B14F-4D97-AF65-F5344CB8AC3E}">
        <p14:creationId xmlns:p14="http://schemas.microsoft.com/office/powerpoint/2010/main" val="3887103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4CB01BF-2E45-4578-835F-CC99683714F7}"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7F15ED-F88D-F048-96EE-91591FD32C9F}" type="slidenum">
              <a:rPr lang="en-US" sz="1200"/>
              <a:pPr eaLnBrk="1" hangingPunct="1"/>
              <a:t>17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Comments on this graphic. </a:t>
            </a:r>
            <a:r>
              <a:rPr lang="en-US">
                <a:latin typeface="Calibri" charset="0"/>
              </a:rPr>
              <a:t>Scientifically, it shows how antiretroviral therapy (whose goal is to suppress the HIV RNA plasma level in patients) has been given with increasing success over the last decade, judging by the percent of patients with an undetectable viral load (blue). It also shows historical trends about how treatment expanded in patients of different CD4+ count ranges, depending on what the prevailing guidelines were in different years. Lastly, in the &gt;500 CD4 group, it shows how the SF General HIV clinic’s new policy of offering antiretroviral therapy to all patients regardless of CD4 count resulted in a more recent improvement in virologic suppression among patients in this CD4 range (lower right panel, blue color).</a:t>
            </a:r>
          </a:p>
          <a:p>
            <a:endParaRPr lang="en-US" b="1">
              <a:latin typeface="Calibri" charset="0"/>
            </a:endParaRPr>
          </a:p>
          <a:p>
            <a:r>
              <a:rPr lang="en-US" b="1">
                <a:latin typeface="Calibri" charset="0"/>
              </a:rPr>
              <a:t>In terms of design features:</a:t>
            </a:r>
            <a:r>
              <a:rPr lang="en-US">
                <a:latin typeface="Calibri" charset="0"/>
              </a:rPr>
              <a:t> this is a type of graph called the stacked bar graph- shows proportions of a variable, adding up to 100%. Here the graphic utilizes multiple techniques. First, it is a stacked bar: within any given year, it shows the proportion with 4 different strata of viral load (the 4 colors). Second, it shows how these proportions change over 11 years (displaying trends over time). Third, it shows these changing proportions over 11 years within 4 types of patients (using idea of “multiples” – where you digest the first panel, and several other panels are identically constructed. This graphic conveys very dense numeric information that would be very difficult to convey in tabular format. </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ABCDD7-144B-8345-A00C-6C98F1681D63}" type="slidenum">
              <a:rPr lang="en-US" sz="1200"/>
              <a:pPr eaLnBrk="1" hangingPunct="1"/>
              <a:t>19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761CA9-4D36-4ED2-99F9-0C3F9BED12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E1A5F2-C13B-47D9-93DF-0431BE7A61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1B66E4-06E2-42C0-A92E-00091A433D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E05DE-1B71-47B5-BB5C-F2C89C2052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B5AB6-076D-4B66-B4C7-ADCD9B4B51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DB526-73B8-46D9-BB91-EE82528199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4D205-E8D0-46CB-AF4F-95DF5BA024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F51245-3561-4326-B264-CA9172C1C7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568B7E-A010-4F30-8DA6-663005C0F7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9E8D35-3A7C-4FB8-B92D-7F1CE00E33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88D62-D413-4D98-A127-E8E80A8CBE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662BA6-74D2-4499-81A2-51BFA5A3AB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9144000" cy="1066800"/>
          </a:xfrm>
          <a:prstGeom prst="rect">
            <a:avLst/>
          </a:prstGeom>
          <a:solidFill>
            <a:srgbClr val="8C7B70"/>
          </a:solidFill>
          <a:ln w="25400" cap="rnd" algn="ctr">
            <a:noFill/>
            <a:miter lim="800000"/>
            <a:headEnd/>
            <a:tailEnd/>
          </a:ln>
        </p:spPr>
        <p:txBody>
          <a:bodyPr anchor="ctr"/>
          <a:lstStyle/>
          <a:p>
            <a:pPr algn="ctr"/>
            <a:endParaRPr lang="en-US">
              <a:solidFill>
                <a:srgbClr val="000000"/>
              </a:solidFill>
              <a:latin typeface="Calibri" pitchFamily="34" charset="0"/>
            </a:endParaRPr>
          </a:p>
        </p:txBody>
      </p:sp>
      <p:sp>
        <p:nvSpPr>
          <p:cNvPr id="1027" name="Rectangle 2"/>
          <p:cNvSpPr>
            <a:spLocks noGrp="1" noChangeArrowheads="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5CF6E6E-CE52-4B7D-AD7C-473E3E2574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rgbClr val="FFFF00"/>
          </a:solidFill>
          <a:latin typeface="Gill Sans MT" pitchFamily="34" charset="0"/>
        </a:defRPr>
      </a:lvl6pPr>
      <a:lvl7pPr marL="914400" algn="ctr" rtl="0" fontAlgn="base">
        <a:spcBef>
          <a:spcPct val="0"/>
        </a:spcBef>
        <a:spcAft>
          <a:spcPct val="0"/>
        </a:spcAft>
        <a:defRPr sz="4400">
          <a:solidFill>
            <a:srgbClr val="FFFF00"/>
          </a:solidFill>
          <a:latin typeface="Gill Sans MT" pitchFamily="34" charset="0"/>
        </a:defRPr>
      </a:lvl7pPr>
      <a:lvl8pPr marL="1371600" algn="ctr" rtl="0" fontAlgn="base">
        <a:spcBef>
          <a:spcPct val="0"/>
        </a:spcBef>
        <a:spcAft>
          <a:spcPct val="0"/>
        </a:spcAft>
        <a:defRPr sz="4400">
          <a:solidFill>
            <a:srgbClr val="FFFF00"/>
          </a:solidFill>
          <a:latin typeface="Gill Sans MT" pitchFamily="34" charset="0"/>
        </a:defRPr>
      </a:lvl8pPr>
      <a:lvl9pPr marL="1828800" algn="ctr" rtl="0" fontAlgn="base">
        <a:spcBef>
          <a:spcPct val="0"/>
        </a:spcBef>
        <a:spcAft>
          <a:spcPct val="0"/>
        </a:spcAft>
        <a:defRPr sz="4400">
          <a:solidFill>
            <a:srgbClr val="FFFF00"/>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rgbClr val="003155"/>
          </a:solidFill>
          <a:latin typeface="+mn-lt"/>
          <a:ea typeface="+mn-ea"/>
          <a:cs typeface="+mn-cs"/>
        </a:defRPr>
      </a:lvl1pPr>
      <a:lvl2pPr marL="742950" indent="-285750" algn="l" rtl="0" eaLnBrk="0" fontAlgn="base" hangingPunct="0">
        <a:spcBef>
          <a:spcPct val="20000"/>
        </a:spcBef>
        <a:spcAft>
          <a:spcPct val="0"/>
        </a:spcAft>
        <a:buChar char="–"/>
        <a:defRPr sz="2800">
          <a:solidFill>
            <a:srgbClr val="003155"/>
          </a:solidFill>
          <a:latin typeface="+mn-lt"/>
        </a:defRPr>
      </a:lvl2pPr>
      <a:lvl3pPr marL="1143000" indent="-228600" algn="l" rtl="0" eaLnBrk="0" fontAlgn="base" hangingPunct="0">
        <a:spcBef>
          <a:spcPct val="20000"/>
        </a:spcBef>
        <a:spcAft>
          <a:spcPct val="0"/>
        </a:spcAft>
        <a:buChar char="•"/>
        <a:defRPr sz="2400">
          <a:solidFill>
            <a:srgbClr val="003155"/>
          </a:solidFill>
          <a:latin typeface="+mn-lt"/>
        </a:defRPr>
      </a:lvl3pPr>
      <a:lvl4pPr marL="1600200" indent="-228600" algn="l" rtl="0" eaLnBrk="0" fontAlgn="base" hangingPunct="0">
        <a:spcBef>
          <a:spcPct val="20000"/>
        </a:spcBef>
        <a:spcAft>
          <a:spcPct val="0"/>
        </a:spcAft>
        <a:buChar char="–"/>
        <a:defRPr sz="2000">
          <a:solidFill>
            <a:srgbClr val="003155"/>
          </a:solidFill>
          <a:latin typeface="+mn-lt"/>
        </a:defRPr>
      </a:lvl4pPr>
      <a:lvl5pPr marL="2057400" indent="-228600" algn="l" rtl="0" eaLnBrk="0" fontAlgn="base" hangingPunct="0">
        <a:spcBef>
          <a:spcPct val="20000"/>
        </a:spcBef>
        <a:spcAft>
          <a:spcPct val="0"/>
        </a:spcAft>
        <a:buChar char="»"/>
        <a:defRPr sz="2000">
          <a:solidFill>
            <a:srgbClr val="003155"/>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file:///\\localhost\Users\vivek\Documents\VJ%20Talks\2015\2015-04-21%20Epi212%20figures%20lecture\!OLE_LINK3" TargetMode="External"/><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9.emf"/><Relationship Id="rId5" Type="http://schemas.openxmlformats.org/officeDocument/2006/relationships/chart" Target="../charts/chart3.xm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0.emf"/><Relationship Id="rId5" Type="http://schemas.openxmlformats.org/officeDocument/2006/relationships/oleObject" Target="../embeddings/oleObject4.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9100" y="1349375"/>
            <a:ext cx="8305800" cy="1470025"/>
          </a:xfrm>
        </p:spPr>
        <p:txBody>
          <a:bodyPr/>
          <a:lstStyle/>
          <a:p>
            <a:pPr eaLnBrk="1" hangingPunct="1"/>
            <a:r>
              <a:rPr lang="en-US" sz="3600" b="1" dirty="0" smtClean="0">
                <a:solidFill>
                  <a:srgbClr val="002060"/>
                </a:solidFill>
                <a:latin typeface="Gill Sans MT"/>
                <a:cs typeface="Gill Sans MT"/>
              </a:rPr>
              <a:t>Publishing and Presenting</a:t>
            </a:r>
            <a:br>
              <a:rPr lang="en-US" sz="3600" b="1" dirty="0" smtClean="0">
                <a:solidFill>
                  <a:srgbClr val="002060"/>
                </a:solidFill>
                <a:latin typeface="Gill Sans MT"/>
                <a:cs typeface="Gill Sans MT"/>
              </a:rPr>
            </a:br>
            <a:r>
              <a:rPr lang="en-US" sz="3600" b="1" dirty="0" smtClean="0">
                <a:solidFill>
                  <a:srgbClr val="002060"/>
                </a:solidFill>
                <a:latin typeface="Gill Sans MT"/>
                <a:cs typeface="Gill Sans MT"/>
              </a:rPr>
              <a:t>Clinical Research</a:t>
            </a:r>
            <a:br>
              <a:rPr lang="en-US" sz="3600" b="1" dirty="0" smtClean="0">
                <a:solidFill>
                  <a:srgbClr val="002060"/>
                </a:solidFill>
                <a:latin typeface="Gill Sans MT"/>
                <a:cs typeface="Gill Sans MT"/>
              </a:rPr>
            </a:br>
            <a:r>
              <a:rPr lang="en-US" sz="3600" b="1" dirty="0" smtClean="0">
                <a:solidFill>
                  <a:srgbClr val="002060"/>
                </a:solidFill>
                <a:latin typeface="Gill Sans MT"/>
                <a:cs typeface="Gill Sans MT"/>
              </a:rPr>
              <a:t>2015</a:t>
            </a:r>
            <a:endParaRPr lang="en-US" sz="3200" i="1" dirty="0" smtClean="0">
              <a:solidFill>
                <a:srgbClr val="002060"/>
              </a:solidFill>
              <a:latin typeface="Gill Sans MT"/>
              <a:cs typeface="Gill Sans MT"/>
            </a:endParaRPr>
          </a:p>
        </p:txBody>
      </p:sp>
      <p:sp>
        <p:nvSpPr>
          <p:cNvPr id="2051" name="Rectangle 3"/>
          <p:cNvSpPr>
            <a:spLocks noGrp="1" noChangeArrowheads="1"/>
          </p:cNvSpPr>
          <p:nvPr>
            <p:ph type="subTitle" idx="1"/>
          </p:nvPr>
        </p:nvSpPr>
        <p:spPr>
          <a:xfrm>
            <a:off x="685800" y="3124200"/>
            <a:ext cx="7848600" cy="3352800"/>
          </a:xfrm>
        </p:spPr>
        <p:txBody>
          <a:bodyPr/>
          <a:lstStyle/>
          <a:p>
            <a:pPr eaLnBrk="1" hangingPunct="1"/>
            <a:r>
              <a:rPr lang="en-US" dirty="0" smtClean="0">
                <a:solidFill>
                  <a:srgbClr val="0070C0"/>
                </a:solidFill>
                <a:latin typeface="Gill Sans MT"/>
                <a:cs typeface="Gill Sans MT"/>
              </a:rPr>
              <a:t>Lecture </a:t>
            </a:r>
            <a:r>
              <a:rPr lang="en-US" dirty="0" smtClean="0">
                <a:solidFill>
                  <a:srgbClr val="0070C0"/>
                </a:solidFill>
                <a:latin typeface="Gill Sans MT"/>
                <a:cs typeface="Gill Sans MT"/>
              </a:rPr>
              <a:t>2: </a:t>
            </a:r>
            <a:r>
              <a:rPr lang="en-US" dirty="0" smtClean="0">
                <a:solidFill>
                  <a:srgbClr val="0070C0"/>
                </a:solidFill>
                <a:latin typeface="Gill Sans MT"/>
                <a:cs typeface="Gill Sans MT"/>
              </a:rPr>
              <a:t>Figures &amp; Tables</a:t>
            </a:r>
          </a:p>
          <a:p>
            <a:pPr eaLnBrk="1" hangingPunct="1"/>
            <a:endParaRPr lang="en-US" sz="2800" dirty="0" smtClean="0">
              <a:solidFill>
                <a:srgbClr val="0070C0"/>
              </a:solidFill>
              <a:latin typeface="Gill Sans MT"/>
              <a:cs typeface="Gill Sans MT"/>
            </a:endParaRPr>
          </a:p>
          <a:p>
            <a:pPr eaLnBrk="1" hangingPunct="1"/>
            <a:r>
              <a:rPr lang="en-US" sz="2800" dirty="0" smtClean="0">
                <a:solidFill>
                  <a:srgbClr val="0070C0"/>
                </a:solidFill>
                <a:latin typeface="Gill Sans MT"/>
                <a:cs typeface="Gill Sans MT"/>
              </a:rPr>
              <a:t>April 21, 2015</a:t>
            </a:r>
          </a:p>
          <a:p>
            <a:pPr eaLnBrk="1" hangingPunct="1"/>
            <a:endParaRPr lang="en-US" sz="2400" dirty="0" smtClean="0">
              <a:solidFill>
                <a:srgbClr val="663300"/>
              </a:solidFill>
              <a:latin typeface="Gill Sans MT"/>
              <a:cs typeface="Gill Sans MT"/>
            </a:endParaRPr>
          </a:p>
          <a:p>
            <a:pPr eaLnBrk="1" hangingPunct="1"/>
            <a:r>
              <a:rPr lang="en-US" sz="2400" dirty="0" smtClean="0">
                <a:solidFill>
                  <a:schemeClr val="tx1">
                    <a:lumMod val="65000"/>
                    <a:lumOff val="35000"/>
                  </a:schemeClr>
                </a:solidFill>
                <a:latin typeface="Gill Sans MT"/>
                <a:cs typeface="Gill Sans MT"/>
              </a:rPr>
              <a:t>Vivek Jain, M.D., M.A.S.</a:t>
            </a:r>
          </a:p>
          <a:p>
            <a:pPr eaLnBrk="1" hangingPunct="1"/>
            <a:r>
              <a:rPr lang="en-US" sz="1800" dirty="0" smtClean="0">
                <a:solidFill>
                  <a:schemeClr val="tx1">
                    <a:lumMod val="65000"/>
                    <a:lumOff val="35000"/>
                  </a:schemeClr>
                </a:solidFill>
                <a:latin typeface="Gill Sans MT"/>
                <a:cs typeface="Gill Sans MT"/>
              </a:rPr>
              <a:t>Assistant Professor of Medicine</a:t>
            </a:r>
          </a:p>
          <a:p>
            <a:pPr eaLnBrk="1" hangingPunct="1"/>
            <a:r>
              <a:rPr lang="en-US" sz="1800" dirty="0" smtClean="0">
                <a:solidFill>
                  <a:schemeClr val="tx1">
                    <a:lumMod val="65000"/>
                    <a:lumOff val="35000"/>
                  </a:schemeClr>
                </a:solidFill>
                <a:latin typeface="Gill Sans MT"/>
                <a:cs typeface="Gill Sans MT"/>
              </a:rPr>
              <a:t>HIV/AIDS Division</a:t>
            </a:r>
            <a:endParaRPr lang="en-US" sz="1800" dirty="0">
              <a:solidFill>
                <a:schemeClr val="tx1">
                  <a:lumMod val="65000"/>
                  <a:lumOff val="35000"/>
                </a:schemeClr>
              </a:solidFill>
              <a:latin typeface="Gill Sans MT"/>
              <a:cs typeface="Gill Sans MT"/>
            </a:endParaRPr>
          </a:p>
          <a:p>
            <a:pPr eaLnBrk="1" hangingPunct="1"/>
            <a:r>
              <a:rPr lang="en-US" sz="1800" dirty="0" smtClean="0">
                <a:solidFill>
                  <a:schemeClr val="tx1">
                    <a:lumMod val="65000"/>
                    <a:lumOff val="35000"/>
                  </a:schemeClr>
                </a:solidFill>
                <a:latin typeface="Gill Sans MT"/>
                <a:cs typeface="Gill Sans MT"/>
              </a:rPr>
              <a:t>San Francisco General Hospital, UCSF</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114800" cy="914400"/>
          </a:xfrm>
        </p:spPr>
        <p:txBody>
          <a:bodyPr/>
          <a:lstStyle/>
          <a:p>
            <a:r>
              <a:rPr lang="en-US" sz="4000" dirty="0" smtClean="0">
                <a:latin typeface="Gill Sans MT"/>
                <a:cs typeface="Gill Sans MT"/>
              </a:rPr>
              <a:t>For discussion</a:t>
            </a:r>
            <a:endParaRPr lang="en-US" sz="4000" dirty="0">
              <a:latin typeface="Gill Sans MT"/>
              <a:cs typeface="Gill Sans MT"/>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141310543"/>
              </p:ext>
            </p:extLst>
          </p:nvPr>
        </p:nvGraphicFramePr>
        <p:xfrm>
          <a:off x="4335771" y="228600"/>
          <a:ext cx="4800600" cy="6400800"/>
        </p:xfrm>
        <a:graphic>
          <a:graphicData uri="http://schemas.openxmlformats.org/presentationml/2006/ole">
            <mc:AlternateContent xmlns:mc="http://schemas.openxmlformats.org/markup-compatibility/2006">
              <mc:Choice xmlns:v="urn:schemas-microsoft-com:vml" Requires="v">
                <p:oleObj spid="_x0000_s7183" name="Document" r:id="rId3" imgW="22552381" imgH="30069841" progId="Word.Document.12">
                  <p:link updateAutomatic="1"/>
                </p:oleObj>
              </mc:Choice>
              <mc:Fallback>
                <p:oleObj name="Document" r:id="rId3" imgW="22552381" imgH="3006984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771" y="228600"/>
                        <a:ext cx="4800600" cy="6400800"/>
                      </a:xfrm>
                      <a:prstGeom prst="rect">
                        <a:avLst/>
                      </a:prstGeom>
                      <a:noFill/>
                      <a:ln>
                        <a:noFill/>
                      </a:ln>
                      <a:effectLst/>
                    </p:spPr>
                  </p:pic>
                </p:oleObj>
              </mc:Fallback>
            </mc:AlternateContent>
          </a:graphicData>
        </a:graphic>
      </p:graphicFrame>
      <p:sp>
        <p:nvSpPr>
          <p:cNvPr id="5" name="Oval 4"/>
          <p:cNvSpPr/>
          <p:nvPr/>
        </p:nvSpPr>
        <p:spPr>
          <a:xfrm>
            <a:off x="6400800" y="7620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086600" y="16002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486400" y="11430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343400" y="28194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172200" y="41910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696200" y="16002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696200" y="49530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257800" y="381000"/>
            <a:ext cx="152400" cy="15240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43400" y="1600200"/>
            <a:ext cx="152400" cy="15240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867400" y="1371600"/>
            <a:ext cx="152400" cy="15240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086600" y="1371600"/>
            <a:ext cx="152400" cy="15240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4800" y="1447800"/>
            <a:ext cx="3216145" cy="1477328"/>
          </a:xfrm>
          <a:prstGeom prst="rect">
            <a:avLst/>
          </a:prstGeom>
          <a:noFill/>
        </p:spPr>
        <p:txBody>
          <a:bodyPr wrap="none" rtlCol="0">
            <a:spAutoFit/>
          </a:bodyPr>
          <a:lstStyle/>
          <a:p>
            <a:r>
              <a:rPr lang="en-US" dirty="0" smtClean="0">
                <a:solidFill>
                  <a:srgbClr val="008000"/>
                </a:solidFill>
                <a:latin typeface="Gill Sans MT"/>
                <a:cs typeface="Gill Sans MT"/>
              </a:rPr>
              <a:t>Good title</a:t>
            </a:r>
          </a:p>
          <a:p>
            <a:r>
              <a:rPr lang="en-US" dirty="0" smtClean="0">
                <a:solidFill>
                  <a:srgbClr val="008000"/>
                </a:solidFill>
                <a:latin typeface="Gill Sans MT"/>
                <a:cs typeface="Gill Sans MT"/>
              </a:rPr>
              <a:t>Overall organization good</a:t>
            </a:r>
          </a:p>
          <a:p>
            <a:r>
              <a:rPr lang="en-US" dirty="0" smtClean="0">
                <a:solidFill>
                  <a:srgbClr val="008000"/>
                </a:solidFill>
                <a:latin typeface="Gill Sans MT"/>
                <a:cs typeface="Gill Sans MT"/>
              </a:rPr>
              <a:t>Categorical variables clear</a:t>
            </a:r>
          </a:p>
          <a:p>
            <a:r>
              <a:rPr lang="en-US" dirty="0" smtClean="0">
                <a:solidFill>
                  <a:srgbClr val="008000"/>
                </a:solidFill>
                <a:latin typeface="Gill Sans MT"/>
                <a:cs typeface="Gill Sans MT"/>
              </a:rPr>
              <a:t>Referent is very clear</a:t>
            </a:r>
          </a:p>
          <a:p>
            <a:r>
              <a:rPr lang="en-US" dirty="0" smtClean="0">
                <a:solidFill>
                  <a:srgbClr val="008000"/>
                </a:solidFill>
                <a:latin typeface="Gill Sans MT"/>
                <a:cs typeface="Gill Sans MT"/>
              </a:rPr>
              <a:t>OR=1.0 included (or can say ---)</a:t>
            </a:r>
          </a:p>
        </p:txBody>
      </p:sp>
      <p:sp>
        <p:nvSpPr>
          <p:cNvPr id="18" name="Rectangle 17"/>
          <p:cNvSpPr/>
          <p:nvPr/>
        </p:nvSpPr>
        <p:spPr>
          <a:xfrm>
            <a:off x="304800" y="3276600"/>
            <a:ext cx="4572000" cy="2308324"/>
          </a:xfrm>
          <a:prstGeom prst="rect">
            <a:avLst/>
          </a:prstGeom>
        </p:spPr>
        <p:txBody>
          <a:bodyPr>
            <a:spAutoFit/>
          </a:bodyPr>
          <a:lstStyle/>
          <a:p>
            <a:r>
              <a:rPr lang="en-US" dirty="0">
                <a:solidFill>
                  <a:srgbClr val="FF0000"/>
                </a:solidFill>
                <a:latin typeface="Gill Sans MT"/>
                <a:cs typeface="Gill Sans MT"/>
              </a:rPr>
              <a:t>Vertical lines</a:t>
            </a:r>
          </a:p>
          <a:p>
            <a:r>
              <a:rPr lang="en-US" dirty="0">
                <a:solidFill>
                  <a:srgbClr val="FF0000"/>
                </a:solidFill>
                <a:latin typeface="Gill Sans MT"/>
                <a:cs typeface="Gill Sans MT"/>
              </a:rPr>
              <a:t>Needs top and bottom lines</a:t>
            </a:r>
          </a:p>
          <a:p>
            <a:r>
              <a:rPr lang="en-US" dirty="0">
                <a:solidFill>
                  <a:srgbClr val="FF0000"/>
                </a:solidFill>
                <a:latin typeface="Gill Sans MT"/>
                <a:cs typeface="Gill Sans MT"/>
              </a:rPr>
              <a:t>Too many thick lines</a:t>
            </a:r>
          </a:p>
          <a:p>
            <a:r>
              <a:rPr lang="en-US" dirty="0">
                <a:solidFill>
                  <a:srgbClr val="FF0000"/>
                </a:solidFill>
                <a:latin typeface="Gill Sans MT"/>
                <a:cs typeface="Gill Sans MT"/>
              </a:rPr>
              <a:t>Could separate OR from 95% CI</a:t>
            </a:r>
          </a:p>
          <a:p>
            <a:r>
              <a:rPr lang="en-US" dirty="0">
                <a:solidFill>
                  <a:srgbClr val="FF0000"/>
                </a:solidFill>
                <a:latin typeface="Gill Sans MT"/>
                <a:cs typeface="Gill Sans MT"/>
              </a:rPr>
              <a:t>P-values could go one decimal, especially</a:t>
            </a:r>
          </a:p>
          <a:p>
            <a:r>
              <a:rPr lang="en-US" dirty="0">
                <a:solidFill>
                  <a:srgbClr val="FF0000"/>
                </a:solidFill>
                <a:latin typeface="Gill Sans MT"/>
                <a:cs typeface="Gill Sans MT"/>
              </a:rPr>
              <a:t>     the ones &lt;0.05</a:t>
            </a:r>
          </a:p>
          <a:p>
            <a:r>
              <a:rPr lang="en-US" dirty="0">
                <a:solidFill>
                  <a:srgbClr val="FF0000"/>
                </a:solidFill>
                <a:latin typeface="Gill Sans MT"/>
                <a:cs typeface="Gill Sans MT"/>
              </a:rPr>
              <a:t>“Non-academic” description </a:t>
            </a:r>
            <a:r>
              <a:rPr lang="en-US" dirty="0">
                <a:solidFill>
                  <a:srgbClr val="FF0000"/>
                </a:solidFill>
                <a:latin typeface="Gill Sans MT"/>
                <a:cs typeface="Gill Sans MT"/>
                <a:sym typeface="Wingdings"/>
              </a:rPr>
              <a:t> footnote</a:t>
            </a:r>
          </a:p>
          <a:p>
            <a:r>
              <a:rPr lang="en-US" dirty="0">
                <a:solidFill>
                  <a:srgbClr val="FF0000"/>
                </a:solidFill>
                <a:latin typeface="Gill Sans MT"/>
                <a:cs typeface="Gill Sans MT"/>
                <a:sym typeface="Wingdings"/>
              </a:rPr>
              <a:t>No need to bold the significant p-values</a:t>
            </a:r>
            <a:endParaRPr lang="en-US" dirty="0">
              <a:solidFill>
                <a:srgbClr val="FF0000"/>
              </a:solidFill>
              <a:latin typeface="Gill Sans MT"/>
              <a:cs typeface="Gill Sans MT"/>
            </a:endParaRPr>
          </a:p>
        </p:txBody>
      </p:sp>
    </p:spTree>
    <p:extLst>
      <p:ext uri="{BB962C8B-B14F-4D97-AF65-F5344CB8AC3E}">
        <p14:creationId xmlns:p14="http://schemas.microsoft.com/office/powerpoint/2010/main" val="1554734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Figures: General Principles</a:t>
            </a:r>
            <a:endParaRPr lang="en-US" sz="4000" dirty="0">
              <a:latin typeface="Gill Sans MT"/>
              <a:cs typeface="Gill Sans MT"/>
            </a:endParaRPr>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r>
              <a:rPr lang="en-US" b="1" dirty="0" smtClean="0">
                <a:latin typeface="Gill Sans MT"/>
                <a:cs typeface="Gill Sans MT"/>
              </a:rPr>
              <a:t>When to use</a:t>
            </a:r>
          </a:p>
          <a:p>
            <a:pPr lvl="1"/>
            <a:r>
              <a:rPr lang="en-US" dirty="0" smtClean="0">
                <a:latin typeface="Gill Sans MT"/>
                <a:cs typeface="Gill Sans MT"/>
              </a:rPr>
              <a:t>demonstrating overall effects, comparisons</a:t>
            </a:r>
          </a:p>
          <a:p>
            <a:pPr lvl="1"/>
            <a:r>
              <a:rPr lang="en-US" dirty="0" smtClean="0">
                <a:latin typeface="Gill Sans MT"/>
                <a:cs typeface="Gill Sans MT"/>
              </a:rPr>
              <a:t>showing trends, longitudinal variation</a:t>
            </a:r>
          </a:p>
          <a:p>
            <a:pPr lvl="1"/>
            <a:endParaRPr lang="en-US" dirty="0" smtClean="0">
              <a:latin typeface="Gill Sans MT"/>
              <a:cs typeface="Gill Sans MT"/>
            </a:endParaRPr>
          </a:p>
          <a:p>
            <a:r>
              <a:rPr lang="en-US" b="1" dirty="0" smtClean="0">
                <a:latin typeface="Gill Sans MT"/>
                <a:cs typeface="Gill Sans MT"/>
              </a:rPr>
              <a:t>When not to use</a:t>
            </a:r>
          </a:p>
          <a:p>
            <a:pPr lvl="1"/>
            <a:r>
              <a:rPr lang="en-US" dirty="0" smtClean="0">
                <a:latin typeface="Gill Sans MT"/>
                <a:cs typeface="Gill Sans MT"/>
              </a:rPr>
              <a:t>can data be displayed in text? as a table?</a:t>
            </a:r>
          </a:p>
          <a:p>
            <a:pPr lvl="1"/>
            <a:endParaRPr lang="en-US" dirty="0" smtClean="0">
              <a:latin typeface="Gill Sans MT"/>
              <a:cs typeface="Gill Sans MT"/>
            </a:endParaRPr>
          </a:p>
          <a:p>
            <a:r>
              <a:rPr lang="en-US" b="1" dirty="0" smtClean="0">
                <a:latin typeface="Gill Sans MT"/>
                <a:cs typeface="Gill Sans MT"/>
              </a:rPr>
              <a:t>Design features</a:t>
            </a:r>
          </a:p>
          <a:p>
            <a:pPr lvl="1"/>
            <a:r>
              <a:rPr lang="en-US" dirty="0" smtClean="0">
                <a:latin typeface="Gill Sans MT"/>
                <a:cs typeface="Gill Sans MT"/>
              </a:rPr>
              <a:t>dimensionality of data</a:t>
            </a:r>
          </a:p>
          <a:p>
            <a:pPr lvl="1"/>
            <a:r>
              <a:rPr lang="en-US" dirty="0" smtClean="0">
                <a:latin typeface="Gill Sans MT"/>
                <a:cs typeface="Gill Sans MT"/>
              </a:rPr>
              <a:t>data to ink ratio</a:t>
            </a:r>
          </a:p>
          <a:p>
            <a:pPr lvl="1"/>
            <a:r>
              <a:rPr lang="en-US" dirty="0" smtClean="0">
                <a:latin typeface="Gill Sans MT"/>
                <a:cs typeface="Gill Sans MT"/>
              </a:rPr>
              <a:t>simple design, large easy to read labels, all axes labeled, sans serif fonts</a:t>
            </a:r>
          </a:p>
          <a:p>
            <a:pPr lvl="1"/>
            <a:r>
              <a:rPr lang="en-US" dirty="0" smtClean="0">
                <a:latin typeface="Gill Sans MT"/>
                <a:cs typeface="Gill Sans MT"/>
              </a:rPr>
              <a:t>sketch out by hand before making the graphic</a:t>
            </a:r>
            <a:endParaRPr lang="en-US" dirty="0">
              <a:latin typeface="Gill Sans MT"/>
              <a:cs typeface="Gill Sans MT"/>
            </a:endParaRPr>
          </a:p>
        </p:txBody>
      </p:sp>
    </p:spTree>
    <p:extLst>
      <p:ext uri="{BB962C8B-B14F-4D97-AF65-F5344CB8AC3E}">
        <p14:creationId xmlns:p14="http://schemas.microsoft.com/office/powerpoint/2010/main" val="39143993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Diagrams</a:t>
            </a:r>
            <a:endParaRPr lang="en-US" sz="4000" dirty="0">
              <a:latin typeface="Gill Sans MT"/>
              <a:cs typeface="Gill Sans MT"/>
            </a:endParaRPr>
          </a:p>
        </p:txBody>
      </p:sp>
      <p:sp>
        <p:nvSpPr>
          <p:cNvPr id="3" name="Content Placeholder 2"/>
          <p:cNvSpPr>
            <a:spLocks noGrp="1"/>
          </p:cNvSpPr>
          <p:nvPr>
            <p:ph idx="1"/>
          </p:nvPr>
        </p:nvSpPr>
        <p:spPr>
          <a:xfrm>
            <a:off x="228600" y="1447800"/>
            <a:ext cx="2743200" cy="5181600"/>
          </a:xfrm>
        </p:spPr>
        <p:txBody>
          <a:bodyPr>
            <a:normAutofit fontScale="92500" lnSpcReduction="20000"/>
          </a:bodyPr>
          <a:lstStyle/>
          <a:p>
            <a:r>
              <a:rPr lang="en-US" sz="2400" b="1" dirty="0" smtClean="0">
                <a:latin typeface="Gill Sans MT"/>
                <a:cs typeface="Gill Sans MT"/>
              </a:rPr>
              <a:t>Study subject flow, CONSORT diagrams</a:t>
            </a:r>
          </a:p>
          <a:p>
            <a:endParaRPr lang="en-US" sz="2400" dirty="0" smtClean="0">
              <a:latin typeface="Gill Sans MT"/>
              <a:cs typeface="Gill Sans MT"/>
            </a:endParaRPr>
          </a:p>
          <a:p>
            <a:r>
              <a:rPr lang="en-US" sz="2400" dirty="0" smtClean="0">
                <a:latin typeface="Gill Sans MT"/>
                <a:cs typeface="Gill Sans MT"/>
              </a:rPr>
              <a:t>PowerPoint versatile; Word can make these but not as well</a:t>
            </a:r>
          </a:p>
          <a:p>
            <a:endParaRPr lang="en-US" sz="2400" dirty="0" smtClean="0">
              <a:latin typeface="Gill Sans MT"/>
              <a:cs typeface="Gill Sans MT"/>
            </a:endParaRPr>
          </a:p>
          <a:p>
            <a:r>
              <a:rPr lang="en-US" sz="2400" dirty="0" smtClean="0">
                <a:latin typeface="Gill Sans MT"/>
                <a:cs typeface="Gill Sans MT"/>
              </a:rPr>
              <a:t>Note </a:t>
            </a:r>
            <a:r>
              <a:rPr lang="en-US" sz="2400" b="1" dirty="0" smtClean="0">
                <a:latin typeface="Gill Sans MT"/>
                <a:cs typeface="Gill Sans MT"/>
              </a:rPr>
              <a:t>vertical</a:t>
            </a:r>
            <a:r>
              <a:rPr lang="en-US" sz="2400" dirty="0" smtClean="0">
                <a:latin typeface="Gill Sans MT"/>
                <a:cs typeface="Gill Sans MT"/>
              </a:rPr>
              <a:t> </a:t>
            </a:r>
            <a:r>
              <a:rPr lang="en-US" sz="2400" dirty="0" err="1" smtClean="0">
                <a:latin typeface="Gill Sans MT"/>
                <a:cs typeface="Gill Sans MT"/>
              </a:rPr>
              <a:t>vs</a:t>
            </a:r>
            <a:r>
              <a:rPr lang="en-US" sz="2400" dirty="0" smtClean="0">
                <a:latin typeface="Gill Sans MT"/>
                <a:cs typeface="Gill Sans MT"/>
              </a:rPr>
              <a:t> horizontal flow</a:t>
            </a:r>
          </a:p>
          <a:p>
            <a:endParaRPr lang="en-US" sz="2400" dirty="0">
              <a:latin typeface="Gill Sans MT"/>
              <a:cs typeface="Gill Sans MT"/>
            </a:endParaRPr>
          </a:p>
          <a:p>
            <a:r>
              <a:rPr lang="en-US" sz="2400" dirty="0" smtClean="0">
                <a:latin typeface="Gill Sans MT"/>
                <a:cs typeface="Gill Sans MT"/>
              </a:rPr>
              <a:t>Generally want to avoid unnecessary “boxing” of words, but here it is helpful…</a:t>
            </a:r>
            <a:endParaRPr lang="en-US" sz="2400" dirty="0">
              <a:latin typeface="Gill Sans MT"/>
              <a:cs typeface="Gill Sans MT"/>
            </a:endParaRPr>
          </a:p>
        </p:txBody>
      </p:sp>
      <p:pic>
        <p:nvPicPr>
          <p:cNvPr id="6" name="Picture 5"/>
          <p:cNvPicPr>
            <a:picLocks noChangeAspect="1"/>
          </p:cNvPicPr>
          <p:nvPr/>
        </p:nvPicPr>
        <p:blipFill>
          <a:blip r:embed="rId2"/>
          <a:stretch>
            <a:fillRect/>
          </a:stretch>
        </p:blipFill>
        <p:spPr>
          <a:xfrm>
            <a:off x="3107087" y="1066800"/>
            <a:ext cx="5808313" cy="5638800"/>
          </a:xfrm>
          <a:prstGeom prst="rect">
            <a:avLst/>
          </a:prstGeom>
        </p:spPr>
      </p:pic>
      <p:sp>
        <p:nvSpPr>
          <p:cNvPr id="7" name="TextBox 5"/>
          <p:cNvSpPr txBox="1">
            <a:spLocks noChangeArrowheads="1"/>
          </p:cNvSpPr>
          <p:nvPr/>
        </p:nvSpPr>
        <p:spPr bwMode="auto">
          <a:xfrm>
            <a:off x="0" y="6581001"/>
            <a:ext cx="9135255" cy="276999"/>
          </a:xfrm>
          <a:prstGeom prst="rect">
            <a:avLst/>
          </a:prstGeom>
          <a:noFill/>
          <a:ln w="9525">
            <a:noFill/>
            <a:miter lim="800000"/>
            <a:headEnd/>
            <a:tailEnd/>
          </a:ln>
        </p:spPr>
        <p:txBody>
          <a:bodyPr wrap="square" lIns="0" anchor="b">
            <a:spAutoFit/>
          </a:bodyPr>
          <a:lstStyle/>
          <a:p>
            <a:pPr algn="r"/>
            <a:r>
              <a:rPr lang="en-US" sz="1200" dirty="0" err="1" smtClean="0">
                <a:solidFill>
                  <a:schemeClr val="bg1">
                    <a:lumMod val="50000"/>
                  </a:schemeClr>
                </a:solidFill>
                <a:latin typeface="Gill Sans MT"/>
                <a:ea typeface="MS PGothic" pitchFamily="34" charset="-128"/>
                <a:cs typeface="Gill Sans MT"/>
              </a:rPr>
              <a:t>Saliba</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err="1" smtClean="0">
                <a:solidFill>
                  <a:schemeClr val="bg1">
                    <a:lumMod val="50000"/>
                  </a:schemeClr>
                </a:solidFill>
                <a:latin typeface="Gill Sans MT"/>
                <a:ea typeface="MS PGothic" pitchFamily="34" charset="-128"/>
                <a:cs typeface="Gill Sans MT"/>
              </a:rPr>
              <a:t>Clin</a:t>
            </a:r>
            <a:r>
              <a:rPr lang="en-US" sz="1200" i="1" dirty="0" smtClean="0">
                <a:solidFill>
                  <a:schemeClr val="bg1">
                    <a:lumMod val="50000"/>
                  </a:schemeClr>
                </a:solidFill>
                <a:latin typeface="Gill Sans MT"/>
                <a:ea typeface="MS PGothic" pitchFamily="34" charset="-128"/>
                <a:cs typeface="Gill Sans MT"/>
              </a:rPr>
              <a:t> Infect Dis</a:t>
            </a:r>
            <a:r>
              <a:rPr lang="en-US" sz="1200" dirty="0" smtClean="0">
                <a:solidFill>
                  <a:schemeClr val="bg1">
                    <a:lumMod val="50000"/>
                  </a:schemeClr>
                </a:solidFill>
                <a:latin typeface="Gill Sans MT"/>
                <a:ea typeface="MS PGothic" pitchFamily="34" charset="-128"/>
                <a:cs typeface="Gill Sans MT"/>
              </a:rPr>
              <a:t>, 2015</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18169778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Scatterplots</a:t>
            </a:r>
            <a:endParaRPr lang="en-US" sz="4000" dirty="0">
              <a:latin typeface="Gill Sans MT"/>
              <a:cs typeface="Gill Sans MT"/>
            </a:endParaRPr>
          </a:p>
        </p:txBody>
      </p:sp>
      <p:sp>
        <p:nvSpPr>
          <p:cNvPr id="3" name="Content Placeholder 2"/>
          <p:cNvSpPr>
            <a:spLocks noGrp="1"/>
          </p:cNvSpPr>
          <p:nvPr>
            <p:ph idx="1"/>
          </p:nvPr>
        </p:nvSpPr>
        <p:spPr>
          <a:xfrm>
            <a:off x="457200" y="1143000"/>
            <a:ext cx="8229600" cy="4678363"/>
          </a:xfrm>
        </p:spPr>
        <p:txBody>
          <a:bodyPr/>
          <a:lstStyle/>
          <a:p>
            <a:r>
              <a:rPr lang="en-US" sz="2400" dirty="0" smtClean="0">
                <a:latin typeface="Gill Sans MT"/>
                <a:cs typeface="Gill Sans MT"/>
              </a:rPr>
              <a:t>Often very useful</a:t>
            </a:r>
          </a:p>
          <a:p>
            <a:pPr lvl="1"/>
            <a:r>
              <a:rPr lang="en-US" sz="2000" dirty="0" smtClean="0">
                <a:latin typeface="Gill Sans MT"/>
                <a:cs typeface="Gill Sans MT"/>
              </a:rPr>
              <a:t>shows all discrete data points, including interesting outliers</a:t>
            </a:r>
          </a:p>
          <a:p>
            <a:pPr lvl="1"/>
            <a:r>
              <a:rPr lang="en-US" sz="2000" dirty="0" smtClean="0">
                <a:latin typeface="Gill Sans MT"/>
                <a:cs typeface="Gill Sans MT"/>
              </a:rPr>
              <a:t>essential first step in examining data</a:t>
            </a:r>
          </a:p>
        </p:txBody>
      </p:sp>
      <p:pic>
        <p:nvPicPr>
          <p:cNvPr id="4" name="Picture 3" descr="tufte scatterplot 1.pdf"/>
          <p:cNvPicPr>
            <a:picLocks noChangeAspect="1"/>
          </p:cNvPicPr>
          <p:nvPr/>
        </p:nvPicPr>
        <p:blipFill rotWithShape="1">
          <a:blip r:embed="rId2">
            <a:extLst>
              <a:ext uri="{28A0092B-C50C-407E-A947-70E740481C1C}">
                <a14:useLocalDpi xmlns:a14="http://schemas.microsoft.com/office/drawing/2010/main" val="0"/>
              </a:ext>
            </a:extLst>
          </a:blip>
          <a:srcRect l="1252" t="1617" r="39720"/>
          <a:stretch/>
        </p:blipFill>
        <p:spPr>
          <a:xfrm rot="161126">
            <a:off x="456293" y="2534698"/>
            <a:ext cx="4188352" cy="3312230"/>
          </a:xfrm>
          <a:prstGeom prst="rect">
            <a:avLst/>
          </a:prstGeom>
          <a:scene3d>
            <a:camera prst="orthographicFront">
              <a:rot lat="0" lon="0" rev="120000"/>
            </a:camera>
            <a:lightRig rig="threePt" dir="t"/>
          </a:scene3d>
        </p:spPr>
      </p:pic>
      <p:pic>
        <p:nvPicPr>
          <p:cNvPr id="6" name="Picture 5" descr="tufte scatterplot 1.pdf"/>
          <p:cNvPicPr>
            <a:picLocks noChangeAspect="1"/>
          </p:cNvPicPr>
          <p:nvPr/>
        </p:nvPicPr>
        <p:blipFill rotWithShape="1">
          <a:blip r:embed="rId2">
            <a:extLst>
              <a:ext uri="{28A0092B-C50C-407E-A947-70E740481C1C}">
                <a14:useLocalDpi xmlns:a14="http://schemas.microsoft.com/office/drawing/2010/main" val="0"/>
              </a:ext>
            </a:extLst>
          </a:blip>
          <a:srcRect l="3129" t="35896" r="41009" b="6693"/>
          <a:stretch/>
        </p:blipFill>
        <p:spPr>
          <a:xfrm rot="161126">
            <a:off x="-349206" y="3673194"/>
            <a:ext cx="3963703" cy="1932849"/>
          </a:xfrm>
          <a:prstGeom prst="rect">
            <a:avLst/>
          </a:prstGeom>
          <a:scene3d>
            <a:camera prst="orthographicFront">
              <a:rot lat="0" lon="0" rev="120000"/>
            </a:camera>
            <a:lightRig rig="threePt" dir="t"/>
          </a:scene3d>
        </p:spPr>
      </p:pic>
      <p:pic>
        <p:nvPicPr>
          <p:cNvPr id="5" name="Picture 4" descr="NYS payment 2.pdf"/>
          <p:cNvPicPr>
            <a:picLocks noChangeAspect="1"/>
          </p:cNvPicPr>
          <p:nvPr/>
        </p:nvPicPr>
        <p:blipFill rotWithShape="1">
          <a:blip r:embed="rId3">
            <a:extLst>
              <a:ext uri="{28A0092B-C50C-407E-A947-70E740481C1C}">
                <a14:useLocalDpi xmlns:a14="http://schemas.microsoft.com/office/drawing/2010/main" val="0"/>
              </a:ext>
            </a:extLst>
          </a:blip>
          <a:srcRect l="3506" t="3598" r="6063" b="14540"/>
          <a:stretch/>
        </p:blipFill>
        <p:spPr>
          <a:xfrm rot="10800000">
            <a:off x="3220936" y="2356289"/>
            <a:ext cx="6075464" cy="4501710"/>
          </a:xfrm>
          <a:prstGeom prst="rect">
            <a:avLst/>
          </a:prstGeom>
        </p:spPr>
      </p:pic>
      <p:sp>
        <p:nvSpPr>
          <p:cNvPr id="7" name="TextBox 5"/>
          <p:cNvSpPr txBox="1">
            <a:spLocks noChangeArrowheads="1"/>
          </p:cNvSpPr>
          <p:nvPr/>
        </p:nvSpPr>
        <p:spPr bwMode="auto">
          <a:xfrm>
            <a:off x="152401" y="6477000"/>
            <a:ext cx="2438400" cy="276999"/>
          </a:xfrm>
          <a:prstGeom prst="rect">
            <a:avLst/>
          </a:prstGeom>
          <a:noFill/>
          <a:ln w="9525">
            <a:noFill/>
            <a:miter lim="800000"/>
            <a:headEnd/>
            <a:tailEnd/>
          </a:ln>
        </p:spPr>
        <p:txBody>
          <a:bodyPr wrap="square" lIns="0" anchor="b">
            <a:spAutoFit/>
          </a:bodyPr>
          <a:lstStyle/>
          <a:p>
            <a:r>
              <a:rPr lang="en-US" sz="1200" dirty="0" err="1" smtClean="0">
                <a:solidFill>
                  <a:schemeClr val="bg1">
                    <a:lumMod val="50000"/>
                  </a:schemeClr>
                </a:solidFill>
                <a:latin typeface="Gill Sans MT"/>
                <a:ea typeface="MS PGothic" pitchFamily="34" charset="-128"/>
                <a:cs typeface="Gill Sans MT"/>
              </a:rPr>
              <a:t>Tufte</a:t>
            </a:r>
            <a:r>
              <a:rPr lang="en-US" sz="1200" dirty="0" smtClean="0">
                <a:solidFill>
                  <a:schemeClr val="bg1">
                    <a:lumMod val="50000"/>
                  </a:schemeClr>
                </a:solidFill>
                <a:latin typeface="Gill Sans MT"/>
                <a:ea typeface="MS PGothic" pitchFamily="34" charset="-128"/>
                <a:cs typeface="Gill Sans MT"/>
              </a:rPr>
              <a:t>, ER, </a:t>
            </a:r>
            <a:r>
              <a:rPr lang="en-US" sz="1200" i="1" dirty="0" smtClean="0">
                <a:solidFill>
                  <a:schemeClr val="bg1">
                    <a:lumMod val="50000"/>
                  </a:schemeClr>
                </a:solidFill>
                <a:latin typeface="Gill Sans MT"/>
                <a:ea typeface="MS PGothic" pitchFamily="34" charset="-128"/>
                <a:cs typeface="Gill Sans MT"/>
              </a:rPr>
              <a:t>VDQI</a:t>
            </a:r>
            <a:r>
              <a:rPr lang="en-US" sz="1200" dirty="0" smtClean="0">
                <a:solidFill>
                  <a:schemeClr val="bg1">
                    <a:lumMod val="50000"/>
                  </a:schemeClr>
                </a:solidFill>
                <a:latin typeface="Gill Sans MT"/>
                <a:ea typeface="MS PGothic" pitchFamily="34" charset="-128"/>
                <a:cs typeface="Gill Sans MT"/>
              </a:rPr>
              <a:t>, 2</a:t>
            </a:r>
            <a:r>
              <a:rPr lang="en-US" sz="1200" baseline="30000" dirty="0" smtClean="0">
                <a:solidFill>
                  <a:schemeClr val="bg1">
                    <a:lumMod val="50000"/>
                  </a:schemeClr>
                </a:solidFill>
                <a:latin typeface="Gill Sans MT"/>
                <a:ea typeface="MS PGothic" pitchFamily="34" charset="-128"/>
                <a:cs typeface="Gill Sans MT"/>
              </a:rPr>
              <a:t>nd</a:t>
            </a:r>
            <a:r>
              <a:rPr lang="en-US" sz="1200" dirty="0" smtClean="0">
                <a:solidFill>
                  <a:schemeClr val="bg1">
                    <a:lumMod val="50000"/>
                  </a:schemeClr>
                </a:solidFill>
                <a:latin typeface="Gill Sans MT"/>
                <a:ea typeface="MS PGothic" pitchFamily="34" charset="-128"/>
                <a:cs typeface="Gill Sans MT"/>
              </a:rPr>
              <a:t> Ed., p.14-15</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3141479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143000" y="3733800"/>
            <a:ext cx="2286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43000" y="4114800"/>
            <a:ext cx="2286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143000" y="4495800"/>
            <a:ext cx="2286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43000" y="4800600"/>
            <a:ext cx="2286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43000" y="5181600"/>
            <a:ext cx="2286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43000" y="5562600"/>
            <a:ext cx="22860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latin typeface="Gill Sans MT"/>
                <a:cs typeface="Gill Sans MT"/>
              </a:rPr>
              <a:t>Bar Graphs</a:t>
            </a:r>
            <a:endParaRPr lang="en-US" dirty="0">
              <a:latin typeface="Gill Sans MT"/>
              <a:cs typeface="Gill Sans MT"/>
            </a:endParaRPr>
          </a:p>
        </p:txBody>
      </p:sp>
      <p:sp>
        <p:nvSpPr>
          <p:cNvPr id="3" name="Content Placeholder 2"/>
          <p:cNvSpPr>
            <a:spLocks noGrp="1"/>
          </p:cNvSpPr>
          <p:nvPr>
            <p:ph idx="1"/>
          </p:nvPr>
        </p:nvSpPr>
        <p:spPr/>
        <p:txBody>
          <a:bodyPr/>
          <a:lstStyle/>
          <a:p>
            <a:r>
              <a:rPr lang="en-US" sz="2400" dirty="0" smtClean="0">
                <a:latin typeface="Gill Sans MT"/>
                <a:cs typeface="Gill Sans MT"/>
              </a:rPr>
              <a:t>Ubiquitous, often very useful</a:t>
            </a:r>
          </a:p>
          <a:p>
            <a:r>
              <a:rPr lang="en-US" sz="2400" dirty="0" smtClean="0">
                <a:latin typeface="Gill Sans MT"/>
                <a:cs typeface="Gill Sans MT"/>
              </a:rPr>
              <a:t>Stacked bar: useful for showing proportions, trends, be careful with y-axis</a:t>
            </a:r>
          </a:p>
          <a:p>
            <a:r>
              <a:rPr lang="en-US" sz="2400" dirty="0" smtClean="0">
                <a:latin typeface="Gill Sans MT"/>
                <a:cs typeface="Gill Sans MT"/>
              </a:rPr>
              <a:t>Avoid color unless needed; avoid </a:t>
            </a:r>
            <a:r>
              <a:rPr lang="en-US" sz="2400" dirty="0" err="1">
                <a:latin typeface="Gill Sans MT"/>
                <a:cs typeface="Gill Sans MT"/>
              </a:rPr>
              <a:t>moire</a:t>
            </a:r>
            <a:r>
              <a:rPr lang="en-US" sz="2400" dirty="0">
                <a:latin typeface="Gill Sans MT"/>
                <a:cs typeface="Gill Sans MT"/>
              </a:rPr>
              <a:t> </a:t>
            </a:r>
            <a:r>
              <a:rPr lang="en-US" sz="2400" dirty="0" smtClean="0">
                <a:latin typeface="Gill Sans MT"/>
                <a:cs typeface="Gill Sans MT"/>
              </a:rPr>
              <a:t>effects-use </a:t>
            </a:r>
            <a:r>
              <a:rPr lang="en-US" sz="2400" dirty="0" err="1">
                <a:latin typeface="Gill Sans MT"/>
                <a:cs typeface="Gill Sans MT"/>
              </a:rPr>
              <a:t>grayscales</a:t>
            </a:r>
            <a:endParaRPr lang="en-US" sz="2400" dirty="0">
              <a:latin typeface="Gill Sans MT"/>
              <a:cs typeface="Gill Sans MT"/>
            </a:endParaRPr>
          </a:p>
          <a:p>
            <a:endParaRPr lang="en-US" sz="2400" dirty="0" smtClean="0">
              <a:latin typeface="Gill Sans MT"/>
              <a:cs typeface="Gill Sans MT"/>
            </a:endParaRPr>
          </a:p>
        </p:txBody>
      </p:sp>
      <p:graphicFrame>
        <p:nvGraphicFramePr>
          <p:cNvPr id="4" name="Chart 3"/>
          <p:cNvGraphicFramePr/>
          <p:nvPr>
            <p:extLst>
              <p:ext uri="{D42A27DB-BD31-4B8C-83A1-F6EECF244321}">
                <p14:modId xmlns:p14="http://schemas.microsoft.com/office/powerpoint/2010/main" val="2940261685"/>
              </p:ext>
            </p:extLst>
          </p:nvPr>
        </p:nvGraphicFramePr>
        <p:xfrm>
          <a:off x="5943600" y="3276600"/>
          <a:ext cx="4267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689517205"/>
              </p:ext>
            </p:extLst>
          </p:nvPr>
        </p:nvGraphicFramePr>
        <p:xfrm>
          <a:off x="228600" y="3200400"/>
          <a:ext cx="4724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419600" y="3267670"/>
            <a:ext cx="1524000" cy="923330"/>
          </a:xfrm>
          <a:prstGeom prst="rect">
            <a:avLst/>
          </a:prstGeom>
          <a:noFill/>
        </p:spPr>
        <p:txBody>
          <a:bodyPr wrap="square" rtlCol="0">
            <a:spAutoFit/>
          </a:bodyPr>
          <a:lstStyle/>
          <a:p>
            <a:pPr algn="r"/>
            <a:r>
              <a:rPr lang="en-US" b="1" dirty="0" smtClean="0">
                <a:solidFill>
                  <a:srgbClr val="000090"/>
                </a:solidFill>
                <a:latin typeface="Gill Sans MT"/>
                <a:cs typeface="Gill Sans MT"/>
              </a:rPr>
              <a:t>Median</a:t>
            </a:r>
          </a:p>
          <a:p>
            <a:pPr algn="r"/>
            <a:r>
              <a:rPr lang="en-US" b="1" dirty="0" smtClean="0">
                <a:solidFill>
                  <a:srgbClr val="000090"/>
                </a:solidFill>
                <a:latin typeface="Gill Sans MT"/>
                <a:cs typeface="Gill Sans MT"/>
              </a:rPr>
              <a:t>Household income ($)</a:t>
            </a:r>
            <a:endParaRPr lang="en-US" b="1" dirty="0">
              <a:solidFill>
                <a:srgbClr val="000090"/>
              </a:solidFill>
              <a:latin typeface="Gill Sans MT"/>
              <a:cs typeface="Gill Sans MT"/>
            </a:endParaRPr>
          </a:p>
        </p:txBody>
      </p:sp>
      <p:sp>
        <p:nvSpPr>
          <p:cNvPr id="7" name="TextBox 6"/>
          <p:cNvSpPr txBox="1"/>
          <p:nvPr/>
        </p:nvSpPr>
        <p:spPr>
          <a:xfrm>
            <a:off x="7239000" y="6400800"/>
            <a:ext cx="1524000" cy="369332"/>
          </a:xfrm>
          <a:prstGeom prst="rect">
            <a:avLst/>
          </a:prstGeom>
          <a:noFill/>
        </p:spPr>
        <p:txBody>
          <a:bodyPr wrap="square" rtlCol="0">
            <a:spAutoFit/>
          </a:bodyPr>
          <a:lstStyle/>
          <a:p>
            <a:pPr algn="ctr"/>
            <a:r>
              <a:rPr lang="en-US" b="1" dirty="0" smtClean="0">
                <a:solidFill>
                  <a:srgbClr val="000090"/>
                </a:solidFill>
                <a:latin typeface="Gill Sans MT"/>
                <a:cs typeface="Gill Sans MT"/>
              </a:rPr>
              <a:t>Quartile</a:t>
            </a:r>
            <a:endParaRPr lang="en-US" b="1" dirty="0">
              <a:solidFill>
                <a:srgbClr val="000090"/>
              </a:solidFill>
              <a:latin typeface="Gill Sans MT"/>
              <a:cs typeface="Gill Sans MT"/>
            </a:endParaRPr>
          </a:p>
        </p:txBody>
      </p:sp>
      <p:sp>
        <p:nvSpPr>
          <p:cNvPr id="8" name="Oval 7"/>
          <p:cNvSpPr/>
          <p:nvPr/>
        </p:nvSpPr>
        <p:spPr>
          <a:xfrm>
            <a:off x="152400" y="43434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352800" y="33528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114800" y="48006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71600" y="55626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209800" y="64008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419600" y="53340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828800" y="36576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rot="3623016">
            <a:off x="4887388" y="4689117"/>
            <a:ext cx="207097" cy="495461"/>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442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Stacked Bar 1: components</a:t>
            </a:r>
            <a:endParaRPr lang="en-US" sz="4000" dirty="0">
              <a:latin typeface="Gill Sans MT"/>
              <a:cs typeface="Gill Sans MT"/>
            </a:endParaRPr>
          </a:p>
        </p:txBody>
      </p:sp>
      <p:pic>
        <p:nvPicPr>
          <p:cNvPr id="4" name="Picture 3"/>
          <p:cNvPicPr>
            <a:picLocks noChangeAspect="1"/>
          </p:cNvPicPr>
          <p:nvPr/>
        </p:nvPicPr>
        <p:blipFill>
          <a:blip r:embed="rId2"/>
          <a:stretch>
            <a:fillRect/>
          </a:stretch>
        </p:blipFill>
        <p:spPr>
          <a:xfrm>
            <a:off x="990600" y="1645920"/>
            <a:ext cx="7162800" cy="5212080"/>
          </a:xfrm>
          <a:prstGeom prst="rect">
            <a:avLst/>
          </a:prstGeom>
        </p:spPr>
      </p:pic>
      <p:pic>
        <p:nvPicPr>
          <p:cNvPr id="5" name="Picture 4"/>
          <p:cNvPicPr>
            <a:picLocks noChangeAspect="1"/>
          </p:cNvPicPr>
          <p:nvPr/>
        </p:nvPicPr>
        <p:blipFill>
          <a:blip r:embed="rId3"/>
          <a:stretch>
            <a:fillRect/>
          </a:stretch>
        </p:blipFill>
        <p:spPr>
          <a:xfrm>
            <a:off x="152400" y="1219200"/>
            <a:ext cx="6705600" cy="435320"/>
          </a:xfrm>
          <a:prstGeom prst="rect">
            <a:avLst/>
          </a:prstGeom>
        </p:spPr>
      </p:pic>
      <p:sp>
        <p:nvSpPr>
          <p:cNvPr id="6" name="TextBox 5"/>
          <p:cNvSpPr txBox="1">
            <a:spLocks noChangeArrowheads="1"/>
          </p:cNvSpPr>
          <p:nvPr/>
        </p:nvSpPr>
        <p:spPr bwMode="auto">
          <a:xfrm>
            <a:off x="0" y="6581001"/>
            <a:ext cx="9135255" cy="276999"/>
          </a:xfrm>
          <a:prstGeom prst="rect">
            <a:avLst/>
          </a:prstGeom>
          <a:noFill/>
          <a:ln w="9525">
            <a:noFill/>
            <a:miter lim="800000"/>
            <a:headEnd/>
            <a:tailEnd/>
          </a:ln>
        </p:spPr>
        <p:txBody>
          <a:bodyPr wrap="square" lIns="0" anchor="b">
            <a:spAutoFit/>
          </a:bodyPr>
          <a:lstStyle/>
          <a:p>
            <a:pPr algn="r"/>
            <a:r>
              <a:rPr lang="en-US" sz="1200" dirty="0" err="1" smtClean="0">
                <a:solidFill>
                  <a:schemeClr val="bg1">
                    <a:lumMod val="50000"/>
                  </a:schemeClr>
                </a:solidFill>
                <a:latin typeface="Gill Sans MT"/>
                <a:ea typeface="MS PGothic" pitchFamily="34" charset="-128"/>
                <a:cs typeface="Gill Sans MT"/>
              </a:rPr>
              <a:t>Tagar</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smtClean="0">
                <a:solidFill>
                  <a:schemeClr val="bg1">
                    <a:lumMod val="50000"/>
                  </a:schemeClr>
                </a:solidFill>
                <a:latin typeface="Gill Sans MT"/>
                <a:ea typeface="MS PGothic" pitchFamily="34" charset="-128"/>
                <a:cs typeface="Gill Sans MT"/>
              </a:rPr>
              <a:t>PLOS ONE, </a:t>
            </a:r>
            <a:r>
              <a:rPr lang="en-US" sz="1200" dirty="0" smtClean="0">
                <a:solidFill>
                  <a:schemeClr val="bg1">
                    <a:lumMod val="50000"/>
                  </a:schemeClr>
                </a:solidFill>
                <a:latin typeface="Gill Sans MT"/>
                <a:ea typeface="MS PGothic" pitchFamily="34" charset="-128"/>
                <a:cs typeface="Gill Sans MT"/>
              </a:rPr>
              <a:t>2014</a:t>
            </a:r>
            <a:endParaRPr lang="en-US" sz="1200" dirty="0">
              <a:solidFill>
                <a:schemeClr val="bg1">
                  <a:lumMod val="50000"/>
                </a:schemeClr>
              </a:solidFill>
              <a:latin typeface="Gill Sans MT"/>
              <a:ea typeface="MS PGothic" pitchFamily="34" charset="-128"/>
              <a:cs typeface="Gill Sans MT"/>
            </a:endParaRPr>
          </a:p>
        </p:txBody>
      </p:sp>
      <p:sp>
        <p:nvSpPr>
          <p:cNvPr id="7" name="Oval 6"/>
          <p:cNvSpPr/>
          <p:nvPr/>
        </p:nvSpPr>
        <p:spPr>
          <a:xfrm>
            <a:off x="2819400" y="1447800"/>
            <a:ext cx="152400" cy="1524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38200" y="37338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696200" y="61722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086600" y="2286000"/>
            <a:ext cx="152400" cy="1524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315200" y="22860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96000" y="6553200"/>
            <a:ext cx="152400" cy="1524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24600" y="65532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028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Stacked Bar 2: adds to 100%</a:t>
            </a:r>
            <a:endParaRPr lang="en-US" sz="4000" dirty="0">
              <a:latin typeface="Gill Sans MT"/>
              <a:cs typeface="Gill Sans MT"/>
            </a:endParaRPr>
          </a:p>
        </p:txBody>
      </p:sp>
      <p:pic>
        <p:nvPicPr>
          <p:cNvPr id="4" name="Picture 3"/>
          <p:cNvPicPr>
            <a:picLocks noChangeAspect="1"/>
          </p:cNvPicPr>
          <p:nvPr/>
        </p:nvPicPr>
        <p:blipFill>
          <a:blip r:embed="rId2"/>
          <a:stretch>
            <a:fillRect/>
          </a:stretch>
        </p:blipFill>
        <p:spPr>
          <a:xfrm>
            <a:off x="457200" y="1905000"/>
            <a:ext cx="8153400" cy="4439073"/>
          </a:xfrm>
          <a:prstGeom prst="rect">
            <a:avLst/>
          </a:prstGeom>
        </p:spPr>
      </p:pic>
      <p:pic>
        <p:nvPicPr>
          <p:cNvPr id="5" name="Picture 4"/>
          <p:cNvPicPr>
            <a:picLocks noChangeAspect="1"/>
          </p:cNvPicPr>
          <p:nvPr/>
        </p:nvPicPr>
        <p:blipFill>
          <a:blip r:embed="rId3"/>
          <a:stretch>
            <a:fillRect/>
          </a:stretch>
        </p:blipFill>
        <p:spPr>
          <a:xfrm>
            <a:off x="152400" y="1219200"/>
            <a:ext cx="8763000" cy="548654"/>
          </a:xfrm>
          <a:prstGeom prst="rect">
            <a:avLst/>
          </a:prstGeom>
        </p:spPr>
      </p:pic>
      <p:sp>
        <p:nvSpPr>
          <p:cNvPr id="6" name="TextBox 5"/>
          <p:cNvSpPr txBox="1">
            <a:spLocks noChangeArrowheads="1"/>
          </p:cNvSpPr>
          <p:nvPr/>
        </p:nvSpPr>
        <p:spPr bwMode="auto">
          <a:xfrm>
            <a:off x="0" y="6581001"/>
            <a:ext cx="9135255" cy="276999"/>
          </a:xfrm>
          <a:prstGeom prst="rect">
            <a:avLst/>
          </a:prstGeom>
          <a:noFill/>
          <a:ln w="9525">
            <a:noFill/>
            <a:miter lim="800000"/>
            <a:headEnd/>
            <a:tailEnd/>
          </a:ln>
        </p:spPr>
        <p:txBody>
          <a:bodyPr wrap="square" lIns="0" anchor="b">
            <a:spAutoFit/>
          </a:bodyPr>
          <a:lstStyle/>
          <a:p>
            <a:pPr algn="r"/>
            <a:r>
              <a:rPr lang="en-US" sz="1200" dirty="0" err="1" smtClean="0">
                <a:solidFill>
                  <a:schemeClr val="bg1">
                    <a:lumMod val="50000"/>
                  </a:schemeClr>
                </a:solidFill>
                <a:latin typeface="Gill Sans MT"/>
                <a:ea typeface="MS PGothic" pitchFamily="34" charset="-128"/>
                <a:cs typeface="Gill Sans MT"/>
              </a:rPr>
              <a:t>Tagar</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smtClean="0">
                <a:solidFill>
                  <a:schemeClr val="bg1">
                    <a:lumMod val="50000"/>
                  </a:schemeClr>
                </a:solidFill>
                <a:latin typeface="Gill Sans MT"/>
                <a:ea typeface="MS PGothic" pitchFamily="34" charset="-128"/>
                <a:cs typeface="Gill Sans MT"/>
              </a:rPr>
              <a:t>PLOS ONE, </a:t>
            </a:r>
            <a:r>
              <a:rPr lang="en-US" sz="1200" dirty="0" smtClean="0">
                <a:solidFill>
                  <a:schemeClr val="bg1">
                    <a:lumMod val="50000"/>
                  </a:schemeClr>
                </a:solidFill>
                <a:latin typeface="Gill Sans MT"/>
                <a:ea typeface="MS PGothic" pitchFamily="34" charset="-128"/>
                <a:cs typeface="Gill Sans MT"/>
              </a:rPr>
              <a:t>2014</a:t>
            </a:r>
            <a:endParaRPr lang="en-US" sz="1200" dirty="0">
              <a:solidFill>
                <a:schemeClr val="bg1">
                  <a:lumMod val="50000"/>
                </a:schemeClr>
              </a:solidFill>
              <a:latin typeface="Gill Sans MT"/>
              <a:ea typeface="MS PGothic" pitchFamily="34" charset="-128"/>
              <a:cs typeface="Gill Sans MT"/>
            </a:endParaRPr>
          </a:p>
        </p:txBody>
      </p:sp>
      <p:sp>
        <p:nvSpPr>
          <p:cNvPr id="7" name="Oval 6"/>
          <p:cNvSpPr/>
          <p:nvPr/>
        </p:nvSpPr>
        <p:spPr>
          <a:xfrm>
            <a:off x="228600" y="1752600"/>
            <a:ext cx="152400" cy="1524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143000" y="35814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352800" y="55626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1000" y="5943600"/>
            <a:ext cx="152400" cy="1524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6065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
          <p:cNvSpPr txBox="1">
            <a:spLocks noChangeArrowheads="1"/>
          </p:cNvSpPr>
          <p:nvPr/>
        </p:nvSpPr>
        <p:spPr bwMode="auto">
          <a:xfrm>
            <a:off x="207962" y="244475"/>
            <a:ext cx="87836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solidFill>
                  <a:schemeClr val="bg1"/>
                </a:solidFill>
                <a:latin typeface="Gill Sans MT"/>
                <a:cs typeface="Gill Sans MT"/>
              </a:rPr>
              <a:t>Table vs. Stacked Bar Graph</a:t>
            </a:r>
          </a:p>
        </p:txBody>
      </p:sp>
      <p:graphicFrame>
        <p:nvGraphicFramePr>
          <p:cNvPr id="54274" name="Content Placeholder 7"/>
          <p:cNvGraphicFramePr>
            <a:graphicFrameLocks noGrp="1"/>
          </p:cNvGraphicFramePr>
          <p:nvPr>
            <p:ph idx="1"/>
            <p:extLst>
              <p:ext uri="{D42A27DB-BD31-4B8C-83A1-F6EECF244321}">
                <p14:modId xmlns:p14="http://schemas.microsoft.com/office/powerpoint/2010/main" val="2505427774"/>
              </p:ext>
            </p:extLst>
          </p:nvPr>
        </p:nvGraphicFramePr>
        <p:xfrm>
          <a:off x="4495800" y="1447800"/>
          <a:ext cx="4569375" cy="3387725"/>
        </p:xfrm>
        <a:graphic>
          <a:graphicData uri="http://schemas.openxmlformats.org/presentationml/2006/ole">
            <mc:AlternateContent xmlns:mc="http://schemas.openxmlformats.org/markup-compatibility/2006">
              <mc:Choice xmlns:v="urn:schemas-microsoft-com:vml" Requires="v">
                <p:oleObj spid="_x0000_s1041" name="Worksheet" r:id="rId5" imgW="5943600" imgH="4406900" progId="Excel.Sheet.8">
                  <p:embed/>
                </p:oleObj>
              </mc:Choice>
              <mc:Fallback>
                <p:oleObj name="Worksheet" r:id="rId5" imgW="5943600" imgH="4406900" progId="Excel.Sheet.8">
                  <p:embed/>
                  <p:pic>
                    <p:nvPicPr>
                      <p:cNvPr id="0" name=""/>
                      <p:cNvPicPr>
                        <a:picLocks noGrp="1" noChangeArrowheads="1"/>
                      </p:cNvPicPr>
                      <p:nvPr/>
                    </p:nvPicPr>
                    <p:blipFill>
                      <a:blip r:embed="rId6"/>
                      <a:srcRect/>
                      <a:stretch>
                        <a:fillRect/>
                      </a:stretch>
                    </p:blipFill>
                    <p:spPr bwMode="auto">
                      <a:xfrm>
                        <a:off x="4495800" y="1447800"/>
                        <a:ext cx="4569375" cy="3387725"/>
                      </a:xfrm>
                      <a:prstGeom prst="rect">
                        <a:avLst/>
                      </a:prstGeom>
                      <a:noFill/>
                      <a:ln>
                        <a:noFill/>
                      </a:ln>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59101944"/>
              </p:ext>
            </p:extLst>
          </p:nvPr>
        </p:nvGraphicFramePr>
        <p:xfrm>
          <a:off x="304800" y="1447800"/>
          <a:ext cx="4114799" cy="2398231"/>
        </p:xfrm>
        <a:graphic>
          <a:graphicData uri="http://schemas.openxmlformats.org/drawingml/2006/table">
            <a:tbl>
              <a:tblPr firstRow="1" bandRow="1">
                <a:tableStyleId>{793D81CF-94F2-401A-BA57-92F5A7B2D0C5}</a:tableStyleId>
              </a:tblPr>
              <a:tblGrid>
                <a:gridCol w="1427558"/>
                <a:gridCol w="1106511"/>
                <a:gridCol w="1580730"/>
              </a:tblGrid>
              <a:tr h="640271">
                <a:tc>
                  <a:txBody>
                    <a:bodyPr/>
                    <a:lstStyle/>
                    <a:p>
                      <a:r>
                        <a:rPr lang="en-US" sz="1800" dirty="0" smtClean="0">
                          <a:solidFill>
                            <a:srgbClr val="000090"/>
                          </a:solidFill>
                        </a:rPr>
                        <a:t>CD4+ Group</a:t>
                      </a:r>
                    </a:p>
                    <a:p>
                      <a:r>
                        <a:rPr lang="en-US" sz="1800" dirty="0" smtClean="0">
                          <a:solidFill>
                            <a:srgbClr val="000090"/>
                          </a:solidFill>
                        </a:rPr>
                        <a:t>(cells/</a:t>
                      </a:r>
                      <a:r>
                        <a:rPr lang="en-US" sz="1800" dirty="0" err="1" smtClean="0">
                          <a:solidFill>
                            <a:srgbClr val="000090"/>
                          </a:solidFill>
                        </a:rPr>
                        <a:t>uL</a:t>
                      </a:r>
                      <a:r>
                        <a:rPr lang="en-US" sz="1800" dirty="0" smtClean="0">
                          <a:solidFill>
                            <a:srgbClr val="000090"/>
                          </a:solidFill>
                        </a:rPr>
                        <a:t>)</a:t>
                      </a:r>
                      <a:endParaRPr lang="en-US" sz="1800" dirty="0">
                        <a:solidFill>
                          <a:srgbClr val="000090"/>
                        </a:solidFill>
                      </a:endParaRPr>
                    </a:p>
                  </a:txBody>
                  <a:tcPr marL="91438" marR="91438" marT="45734" marB="45734" anchor="ctr">
                    <a:lnL w="12700" cmpd="sng">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rgbClr val="000090"/>
                          </a:solidFill>
                        </a:rPr>
                        <a:t>Clinic (n)</a:t>
                      </a:r>
                      <a:endParaRPr lang="en-US" sz="1800" dirty="0">
                        <a:solidFill>
                          <a:srgbClr val="000090"/>
                        </a:solidFill>
                      </a:endParaRPr>
                    </a:p>
                  </a:txBody>
                  <a:tcPr marL="91438" marR="91438" marT="45734" marB="45734" anchor="ctr">
                    <a:lnL>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smtClean="0">
                          <a:solidFill>
                            <a:srgbClr val="000090"/>
                          </a:solidFill>
                        </a:rPr>
                        <a:t>Community (n)</a:t>
                      </a:r>
                      <a:endParaRPr lang="en-US" sz="1800" dirty="0">
                        <a:solidFill>
                          <a:srgbClr val="000090"/>
                        </a:solidFill>
                      </a:endParaRPr>
                    </a:p>
                  </a:txBody>
                  <a:tcPr marL="91438" marR="91438" marT="45734" marB="45734" anchor="ctr">
                    <a:lnL>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70951">
                <a:tc>
                  <a:txBody>
                    <a:bodyPr/>
                    <a:lstStyle/>
                    <a:p>
                      <a:r>
                        <a:rPr lang="en-US" sz="1800" dirty="0" smtClean="0">
                          <a:solidFill>
                            <a:srgbClr val="000090"/>
                          </a:solidFill>
                        </a:rPr>
                        <a:t>&gt;500</a:t>
                      </a:r>
                      <a:endParaRPr lang="en-US" sz="1800" dirty="0">
                        <a:solidFill>
                          <a:srgbClr val="000090"/>
                        </a:solidFill>
                      </a:endParaRPr>
                    </a:p>
                  </a:txBody>
                  <a:tcPr marL="91438" marR="91438" marT="45734" marB="45734" anchor="ctr">
                    <a:lnL w="12700" cmpd="sng">
                      <a:noFill/>
                    </a:lnL>
                    <a:lnR>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200</a:t>
                      </a:r>
                      <a:endParaRPr lang="en-US" sz="1800" dirty="0">
                        <a:solidFill>
                          <a:srgbClr val="000090"/>
                        </a:solidFill>
                      </a:endParaRPr>
                    </a:p>
                  </a:txBody>
                  <a:tcPr marL="91438" marR="91438" marT="45734" marB="45734" anchor="ctr">
                    <a:lnL>
                      <a:noFill/>
                    </a:lnL>
                    <a:lnR>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350</a:t>
                      </a:r>
                      <a:endParaRPr lang="en-US" sz="1800" dirty="0">
                        <a:solidFill>
                          <a:srgbClr val="000090"/>
                        </a:solidFill>
                      </a:endParaRPr>
                    </a:p>
                  </a:txBody>
                  <a:tcPr marL="91438" marR="91438" marT="45734" marB="45734" anchor="ctr">
                    <a:lnL>
                      <a:noFill/>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951">
                <a:tc>
                  <a:txBody>
                    <a:bodyPr/>
                    <a:lstStyle/>
                    <a:p>
                      <a:r>
                        <a:rPr lang="en-US" sz="1800" dirty="0" smtClean="0">
                          <a:solidFill>
                            <a:srgbClr val="000090"/>
                          </a:solidFill>
                        </a:rPr>
                        <a:t>350-500</a:t>
                      </a:r>
                      <a:endParaRPr lang="en-US" sz="1800" dirty="0">
                        <a:solidFill>
                          <a:srgbClr val="000090"/>
                        </a:solidFill>
                      </a:endParaRPr>
                    </a:p>
                  </a:txBody>
                  <a:tcPr marL="91438" marR="91438" marT="45734" marB="45734"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200</a:t>
                      </a:r>
                      <a:endParaRPr lang="en-US" sz="1800" dirty="0">
                        <a:solidFill>
                          <a:srgbClr val="000090"/>
                        </a:solidFill>
                      </a:endParaRPr>
                    </a:p>
                  </a:txBody>
                  <a:tcPr marL="91438" marR="91438" marT="45734" marB="4573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300</a:t>
                      </a:r>
                      <a:endParaRPr lang="en-US" sz="1800" dirty="0">
                        <a:solidFill>
                          <a:srgbClr val="000090"/>
                        </a:solidFill>
                      </a:endParaRPr>
                    </a:p>
                  </a:txBody>
                  <a:tcPr marL="91438" marR="91438" marT="45734" marB="45734" anchor="ctr">
                    <a:lnL>
                      <a:noFill/>
                    </a:lnL>
                    <a:lnR w="12700" cmpd="sng">
                      <a:noFill/>
                    </a:lnR>
                    <a:lnT w="12700" cmpd="sng">
                      <a:noFill/>
                    </a:lnT>
                    <a:lnB w="12700" cmpd="sng">
                      <a:noFill/>
                    </a:lnB>
                    <a:lnTlToBr w="12700" cmpd="sng">
                      <a:noFill/>
                      <a:prstDash val="solid"/>
                    </a:lnTlToBr>
                    <a:lnBlToTr w="12700" cmpd="sng">
                      <a:noFill/>
                      <a:prstDash val="solid"/>
                    </a:lnBlToTr>
                    <a:noFill/>
                  </a:tcPr>
                </a:tc>
              </a:tr>
              <a:tr h="370951">
                <a:tc>
                  <a:txBody>
                    <a:bodyPr/>
                    <a:lstStyle/>
                    <a:p>
                      <a:r>
                        <a:rPr lang="en-US" sz="1800" dirty="0" smtClean="0">
                          <a:solidFill>
                            <a:srgbClr val="000090"/>
                          </a:solidFill>
                        </a:rPr>
                        <a:t>200-350</a:t>
                      </a:r>
                      <a:endParaRPr lang="en-US" sz="1800" dirty="0">
                        <a:solidFill>
                          <a:srgbClr val="000090"/>
                        </a:solidFill>
                      </a:endParaRPr>
                    </a:p>
                  </a:txBody>
                  <a:tcPr marL="91438" marR="91438" marT="45734" marB="45734"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200</a:t>
                      </a:r>
                      <a:endParaRPr lang="en-US" sz="1800" dirty="0">
                        <a:solidFill>
                          <a:srgbClr val="000090"/>
                        </a:solidFill>
                      </a:endParaRPr>
                    </a:p>
                  </a:txBody>
                  <a:tcPr marL="91438" marR="91438" marT="45734" marB="4573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200</a:t>
                      </a:r>
                      <a:endParaRPr lang="en-US" sz="1800" dirty="0">
                        <a:solidFill>
                          <a:srgbClr val="000090"/>
                        </a:solidFill>
                      </a:endParaRPr>
                    </a:p>
                  </a:txBody>
                  <a:tcPr marL="91438" marR="91438" marT="45734" marB="45734" anchor="ctr">
                    <a:lnL>
                      <a:noFill/>
                    </a:lnL>
                    <a:lnR w="12700" cmpd="sng">
                      <a:noFill/>
                    </a:lnR>
                    <a:lnT w="12700" cmpd="sng">
                      <a:noFill/>
                    </a:lnT>
                    <a:lnB w="12700" cmpd="sng">
                      <a:noFill/>
                    </a:lnB>
                    <a:lnTlToBr w="12700" cmpd="sng">
                      <a:noFill/>
                      <a:prstDash val="solid"/>
                    </a:lnTlToBr>
                    <a:lnBlToTr w="12700" cmpd="sng">
                      <a:noFill/>
                      <a:prstDash val="solid"/>
                    </a:lnBlToTr>
                    <a:noFill/>
                  </a:tcPr>
                </a:tc>
              </a:tr>
              <a:tr h="370951">
                <a:tc>
                  <a:txBody>
                    <a:bodyPr/>
                    <a:lstStyle/>
                    <a:p>
                      <a:r>
                        <a:rPr lang="en-US" sz="1800" dirty="0" smtClean="0">
                          <a:solidFill>
                            <a:srgbClr val="000090"/>
                          </a:solidFill>
                        </a:rPr>
                        <a:t>&lt;200</a:t>
                      </a:r>
                      <a:endParaRPr lang="en-US" sz="1800" dirty="0">
                        <a:solidFill>
                          <a:srgbClr val="000090"/>
                        </a:solidFill>
                      </a:endParaRPr>
                    </a:p>
                  </a:txBody>
                  <a:tcPr marL="91438" marR="91438" marT="45734" marB="45734"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400</a:t>
                      </a:r>
                      <a:endParaRPr lang="en-US" sz="1800" dirty="0">
                        <a:solidFill>
                          <a:srgbClr val="000090"/>
                        </a:solidFill>
                      </a:endParaRPr>
                    </a:p>
                  </a:txBody>
                  <a:tcPr marL="91438" marR="91438" marT="45734" marB="45734"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solidFill>
                            <a:srgbClr val="000090"/>
                          </a:solidFill>
                        </a:rPr>
                        <a:t>150</a:t>
                      </a:r>
                      <a:endParaRPr lang="en-US" sz="1800" dirty="0">
                        <a:solidFill>
                          <a:srgbClr val="000090"/>
                        </a:solidFill>
                      </a:endParaRPr>
                    </a:p>
                  </a:txBody>
                  <a:tcPr marL="91438" marR="91438" marT="45734" marB="45734"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a:spLocks noChangeArrowheads="1"/>
          </p:cNvSpPr>
          <p:nvPr/>
        </p:nvSpPr>
        <p:spPr bwMode="auto">
          <a:xfrm>
            <a:off x="8745" y="6477000"/>
            <a:ext cx="9135255" cy="276999"/>
          </a:xfrm>
          <a:prstGeom prst="rect">
            <a:avLst/>
          </a:prstGeom>
          <a:noFill/>
          <a:ln w="9525">
            <a:noFill/>
            <a:miter lim="800000"/>
            <a:headEnd/>
            <a:tailEnd/>
          </a:ln>
        </p:spPr>
        <p:txBody>
          <a:bodyPr wrap="square" lIns="0" anchor="b">
            <a:spAutoFit/>
          </a:bodyPr>
          <a:lstStyle/>
          <a:p>
            <a:pPr algn="r"/>
            <a:r>
              <a:rPr lang="en-US" sz="1200" dirty="0" smtClean="0">
                <a:solidFill>
                  <a:schemeClr val="bg1">
                    <a:lumMod val="50000"/>
                  </a:schemeClr>
                </a:solidFill>
                <a:latin typeface="Gill Sans MT"/>
                <a:ea typeface="MS PGothic" pitchFamily="34" charset="-128"/>
                <a:cs typeface="Gill Sans MT"/>
              </a:rPr>
              <a:t>Simulated data</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25484351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2286000" cy="914400"/>
          </a:xfrm>
        </p:spPr>
        <p:txBody>
          <a:bodyPr/>
          <a:lstStyle/>
          <a:p>
            <a:r>
              <a:rPr lang="en-US" sz="3200" dirty="0" smtClean="0">
                <a:latin typeface="Gill Sans MT"/>
                <a:cs typeface="Gill Sans MT"/>
              </a:rPr>
              <a:t>Small Multiples</a:t>
            </a:r>
            <a:endParaRPr lang="en-US" sz="3200" dirty="0">
              <a:latin typeface="Gill Sans MT"/>
              <a:cs typeface="Gill Sans MT"/>
            </a:endParaRPr>
          </a:p>
        </p:txBody>
      </p:sp>
      <p:sp>
        <p:nvSpPr>
          <p:cNvPr id="6" name="Content Placeholder 2"/>
          <p:cNvSpPr>
            <a:spLocks noGrp="1"/>
          </p:cNvSpPr>
          <p:nvPr>
            <p:ph idx="1"/>
          </p:nvPr>
        </p:nvSpPr>
        <p:spPr>
          <a:xfrm>
            <a:off x="228600" y="1447800"/>
            <a:ext cx="1752600" cy="2133600"/>
          </a:xfrm>
        </p:spPr>
        <p:txBody>
          <a:bodyPr>
            <a:normAutofit/>
          </a:bodyPr>
          <a:lstStyle/>
          <a:p>
            <a:pPr marL="0" indent="0">
              <a:buNone/>
            </a:pPr>
            <a:r>
              <a:rPr lang="en-US" sz="1800" dirty="0" smtClean="0">
                <a:latin typeface="Gill Sans MT"/>
                <a:cs typeface="Gill Sans MT"/>
              </a:rPr>
              <a:t>The eye trains on the first complex image; rest of content is then rapidly absorbed.</a:t>
            </a:r>
            <a:endParaRPr lang="en-US" sz="1800" dirty="0">
              <a:latin typeface="Gill Sans MT"/>
              <a:cs typeface="Gill Sans MT"/>
            </a:endParaRPr>
          </a:p>
        </p:txBody>
      </p:sp>
      <p:sp>
        <p:nvSpPr>
          <p:cNvPr id="7" name="Rectangle 6"/>
          <p:cNvSpPr/>
          <p:nvPr/>
        </p:nvSpPr>
        <p:spPr>
          <a:xfrm>
            <a:off x="0" y="6411815"/>
            <a:ext cx="2209800" cy="415498"/>
          </a:xfrm>
          <a:prstGeom prst="rect">
            <a:avLst/>
          </a:prstGeom>
        </p:spPr>
        <p:txBody>
          <a:bodyPr wrap="square">
            <a:spAutoFit/>
          </a:bodyPr>
          <a:lstStyle/>
          <a:p>
            <a:r>
              <a:rPr lang="en-US" sz="1050" dirty="0">
                <a:solidFill>
                  <a:srgbClr val="808080"/>
                </a:solidFill>
                <a:latin typeface="Gill Sans MT"/>
                <a:cs typeface="Gill Sans MT"/>
              </a:rPr>
              <a:t>http://</a:t>
            </a:r>
            <a:r>
              <a:rPr lang="en-US" sz="1050" dirty="0" err="1">
                <a:solidFill>
                  <a:srgbClr val="808080"/>
                </a:solidFill>
                <a:latin typeface="Gill Sans MT"/>
                <a:cs typeface="Gill Sans MT"/>
              </a:rPr>
              <a:t>andrewgelman.com</a:t>
            </a:r>
            <a:r>
              <a:rPr lang="en-US" sz="1050" dirty="0">
                <a:solidFill>
                  <a:srgbClr val="808080"/>
                </a:solidFill>
                <a:latin typeface="Gill Sans MT"/>
                <a:cs typeface="Gill Sans MT"/>
              </a:rPr>
              <a:t>/2009/07/15/</a:t>
            </a:r>
            <a:r>
              <a:rPr lang="en-US" sz="1050" dirty="0" err="1">
                <a:solidFill>
                  <a:srgbClr val="808080"/>
                </a:solidFill>
                <a:latin typeface="Gill Sans MT"/>
                <a:cs typeface="Gill Sans MT"/>
              </a:rPr>
              <a:t>hard_sell_for_b</a:t>
            </a:r>
            <a:r>
              <a:rPr lang="en-US" sz="1050" dirty="0">
                <a:solidFill>
                  <a:srgbClr val="808080"/>
                </a:solidFill>
                <a:latin typeface="Gill Sans MT"/>
                <a:cs typeface="Gill Sans MT"/>
              </a:rPr>
              <a:t>/</a:t>
            </a:r>
          </a:p>
        </p:txBody>
      </p:sp>
      <p:pic>
        <p:nvPicPr>
          <p:cNvPr id="8" name="Picture 7" descr="vouchermapsRAW2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3008462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6850" y="1556191"/>
            <a:ext cx="3048000" cy="1981200"/>
          </a:xfrm>
        </p:spPr>
      </p:pic>
      <p:pic>
        <p:nvPicPr>
          <p:cNvPr id="56322"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630612" y="1556191"/>
            <a:ext cx="3048000" cy="1981200"/>
          </a:xfrm>
        </p:spPr>
      </p:pic>
      <p:pic>
        <p:nvPicPr>
          <p:cNvPr id="56323" name="Content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37" y="4104129"/>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Content Placeholder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4104129"/>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18"/>
          <p:cNvSpPr txBox="1">
            <a:spLocks noChangeArrowheads="1"/>
          </p:cNvSpPr>
          <p:nvPr/>
        </p:nvSpPr>
        <p:spPr bwMode="auto">
          <a:xfrm>
            <a:off x="257175" y="1324614"/>
            <a:ext cx="3751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latin typeface="Gill Sans MT"/>
                <a:cs typeface="Gill Sans MT"/>
              </a:rPr>
              <a:t>CD4 Level &lt;200/µl at Clinic Entry</a:t>
            </a:r>
          </a:p>
        </p:txBody>
      </p:sp>
      <p:sp>
        <p:nvSpPr>
          <p:cNvPr id="56326" name="TextBox 19"/>
          <p:cNvSpPr txBox="1">
            <a:spLocks noChangeArrowheads="1"/>
          </p:cNvSpPr>
          <p:nvPr/>
        </p:nvSpPr>
        <p:spPr bwMode="auto">
          <a:xfrm>
            <a:off x="220662" y="3874139"/>
            <a:ext cx="411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latin typeface="Gill Sans MT"/>
                <a:cs typeface="Gill Sans MT"/>
              </a:rPr>
              <a:t>CD4 Level 351-500/µl at Clinic Entry</a:t>
            </a:r>
          </a:p>
        </p:txBody>
      </p:sp>
      <p:sp>
        <p:nvSpPr>
          <p:cNvPr id="56327" name="TextBox 21"/>
          <p:cNvSpPr txBox="1">
            <a:spLocks noChangeArrowheads="1"/>
          </p:cNvSpPr>
          <p:nvPr/>
        </p:nvSpPr>
        <p:spPr bwMode="auto">
          <a:xfrm>
            <a:off x="3792537" y="3839214"/>
            <a:ext cx="3151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latin typeface="Gill Sans MT"/>
                <a:cs typeface="Gill Sans MT"/>
              </a:rPr>
              <a:t>CD4 Level &gt;500/µl at Clinic Entry</a:t>
            </a:r>
          </a:p>
        </p:txBody>
      </p:sp>
      <p:sp>
        <p:nvSpPr>
          <p:cNvPr id="56328" name="TextBox 20"/>
          <p:cNvSpPr txBox="1">
            <a:spLocks noChangeArrowheads="1"/>
          </p:cNvSpPr>
          <p:nvPr/>
        </p:nvSpPr>
        <p:spPr bwMode="auto">
          <a:xfrm>
            <a:off x="3657600" y="1324614"/>
            <a:ext cx="411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latin typeface="Gill Sans MT"/>
                <a:cs typeface="Gill Sans MT"/>
              </a:rPr>
              <a:t>CD4 Level 200-350/µl at Clinic Entry</a:t>
            </a:r>
          </a:p>
        </p:txBody>
      </p:sp>
      <p:grpSp>
        <p:nvGrpSpPr>
          <p:cNvPr id="56329" name="Group 14"/>
          <p:cNvGrpSpPr>
            <a:grpSpLocks/>
          </p:cNvGrpSpPr>
          <p:nvPr/>
        </p:nvGrpSpPr>
        <p:grpSpPr bwMode="auto">
          <a:xfrm>
            <a:off x="6916738" y="1355725"/>
            <a:ext cx="2125662" cy="1828800"/>
            <a:chOff x="6858000" y="1295400"/>
            <a:chExt cx="2362200" cy="1828800"/>
          </a:xfrm>
        </p:grpSpPr>
        <p:grpSp>
          <p:nvGrpSpPr>
            <p:cNvPr id="56337" name="Group 5"/>
            <p:cNvGrpSpPr>
              <a:grpSpLocks/>
            </p:cNvGrpSpPr>
            <p:nvPr/>
          </p:nvGrpSpPr>
          <p:grpSpPr bwMode="auto">
            <a:xfrm>
              <a:off x="7009352" y="1741279"/>
              <a:ext cx="1269385" cy="215444"/>
              <a:chOff x="330200" y="304800"/>
              <a:chExt cx="1269385" cy="215444"/>
            </a:xfrm>
          </p:grpSpPr>
          <p:sp>
            <p:nvSpPr>
              <p:cNvPr id="56349" name="Rectangle 86"/>
              <p:cNvSpPr>
                <a:spLocks noChangeArrowheads="1"/>
              </p:cNvSpPr>
              <p:nvPr/>
            </p:nvSpPr>
            <p:spPr bwMode="auto">
              <a:xfrm>
                <a:off x="330200" y="357188"/>
                <a:ext cx="407988" cy="141287"/>
              </a:xfrm>
              <a:prstGeom prst="rect">
                <a:avLst/>
              </a:prstGeom>
              <a:solidFill>
                <a:srgbClr val="1A476F"/>
              </a:solidFill>
              <a:ln w="0">
                <a:solidFill>
                  <a:srgbClr val="1A476F"/>
                </a:solidFill>
                <a:miter lim="800000"/>
                <a:headEnd/>
                <a:tailEnd/>
              </a:ln>
            </p:spPr>
            <p:txBody>
              <a:bodyPr/>
              <a:lstStyle/>
              <a:p>
                <a:endParaRPr lang="en-US" sz="1000"/>
              </a:p>
            </p:txBody>
          </p:sp>
          <p:sp>
            <p:nvSpPr>
              <p:cNvPr id="56350" name="Rectangle 90"/>
              <p:cNvSpPr>
                <a:spLocks noChangeArrowheads="1"/>
              </p:cNvSpPr>
              <p:nvPr/>
            </p:nvSpPr>
            <p:spPr bwMode="auto">
              <a:xfrm>
                <a:off x="787400" y="304800"/>
                <a:ext cx="8121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Gill Sans MT"/>
                    <a:cs typeface="Gill Sans MT"/>
                  </a:rPr>
                  <a:t>&lt;500 c/ml</a:t>
                </a:r>
                <a:endParaRPr lang="en-US" sz="1400" dirty="0">
                  <a:latin typeface="Gill Sans MT"/>
                  <a:cs typeface="Gill Sans MT"/>
                </a:endParaRPr>
              </a:p>
            </p:txBody>
          </p:sp>
        </p:grpSp>
        <p:grpSp>
          <p:nvGrpSpPr>
            <p:cNvPr id="56338" name="Group 4"/>
            <p:cNvGrpSpPr>
              <a:grpSpLocks/>
            </p:cNvGrpSpPr>
            <p:nvPr/>
          </p:nvGrpSpPr>
          <p:grpSpPr bwMode="auto">
            <a:xfrm>
              <a:off x="7009352" y="2080293"/>
              <a:ext cx="1689725" cy="215444"/>
              <a:chOff x="2278633" y="304800"/>
              <a:chExt cx="1689725" cy="215444"/>
            </a:xfrm>
          </p:grpSpPr>
          <p:sp>
            <p:nvSpPr>
              <p:cNvPr id="56347" name="Rectangle 87"/>
              <p:cNvSpPr>
                <a:spLocks noChangeArrowheads="1"/>
              </p:cNvSpPr>
              <p:nvPr/>
            </p:nvSpPr>
            <p:spPr bwMode="auto">
              <a:xfrm>
                <a:off x="2278633" y="357188"/>
                <a:ext cx="407988" cy="141287"/>
              </a:xfrm>
              <a:prstGeom prst="rect">
                <a:avLst/>
              </a:prstGeom>
              <a:solidFill>
                <a:srgbClr val="90353B"/>
              </a:solidFill>
              <a:ln w="0">
                <a:solidFill>
                  <a:srgbClr val="90353B"/>
                </a:solidFill>
                <a:miter lim="800000"/>
                <a:headEnd/>
                <a:tailEnd/>
              </a:ln>
            </p:spPr>
            <p:txBody>
              <a:bodyPr/>
              <a:lstStyle/>
              <a:p>
                <a:endParaRPr lang="en-US" sz="1000"/>
              </a:p>
            </p:txBody>
          </p:sp>
          <p:sp>
            <p:nvSpPr>
              <p:cNvPr id="56348" name="Rectangle 91"/>
              <p:cNvSpPr>
                <a:spLocks noChangeArrowheads="1"/>
              </p:cNvSpPr>
              <p:nvPr/>
            </p:nvSpPr>
            <p:spPr bwMode="auto">
              <a:xfrm>
                <a:off x="2765425" y="304800"/>
                <a:ext cx="1202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Gill Sans MT"/>
                    <a:cs typeface="Gill Sans MT"/>
                  </a:rPr>
                  <a:t>501-5,000 c/ml</a:t>
                </a:r>
                <a:endParaRPr lang="en-US" sz="1400">
                  <a:latin typeface="Gill Sans MT"/>
                  <a:cs typeface="Gill Sans MT"/>
                </a:endParaRPr>
              </a:p>
            </p:txBody>
          </p:sp>
        </p:grpSp>
        <p:grpSp>
          <p:nvGrpSpPr>
            <p:cNvPr id="56339" name="Group 3"/>
            <p:cNvGrpSpPr>
              <a:grpSpLocks/>
            </p:cNvGrpSpPr>
            <p:nvPr/>
          </p:nvGrpSpPr>
          <p:grpSpPr bwMode="auto">
            <a:xfrm>
              <a:off x="7009352" y="2419307"/>
              <a:ext cx="1936726" cy="215444"/>
              <a:chOff x="4579938" y="304800"/>
              <a:chExt cx="1936726" cy="215444"/>
            </a:xfrm>
          </p:grpSpPr>
          <p:sp>
            <p:nvSpPr>
              <p:cNvPr id="56345" name="Rectangle 88"/>
              <p:cNvSpPr>
                <a:spLocks noChangeArrowheads="1"/>
              </p:cNvSpPr>
              <p:nvPr/>
            </p:nvSpPr>
            <p:spPr bwMode="auto">
              <a:xfrm>
                <a:off x="4579938" y="357188"/>
                <a:ext cx="407987" cy="141287"/>
              </a:xfrm>
              <a:prstGeom prst="rect">
                <a:avLst/>
              </a:prstGeom>
              <a:solidFill>
                <a:srgbClr val="55752F"/>
              </a:solidFill>
              <a:ln w="0">
                <a:solidFill>
                  <a:srgbClr val="55752F"/>
                </a:solidFill>
                <a:miter lim="800000"/>
                <a:headEnd/>
                <a:tailEnd/>
              </a:ln>
            </p:spPr>
            <p:txBody>
              <a:bodyPr/>
              <a:lstStyle/>
              <a:p>
                <a:endParaRPr lang="en-US" sz="1000"/>
              </a:p>
            </p:txBody>
          </p:sp>
          <p:sp>
            <p:nvSpPr>
              <p:cNvPr id="56346" name="Rectangle 92"/>
              <p:cNvSpPr>
                <a:spLocks noChangeArrowheads="1"/>
              </p:cNvSpPr>
              <p:nvPr/>
            </p:nvSpPr>
            <p:spPr bwMode="auto">
              <a:xfrm>
                <a:off x="5070475" y="304800"/>
                <a:ext cx="1446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Gill Sans MT"/>
                    <a:cs typeface="Gill Sans MT"/>
                  </a:rPr>
                  <a:t>5,001-50,000 c/ml</a:t>
                </a:r>
                <a:endParaRPr lang="en-US" sz="1400">
                  <a:latin typeface="Gill Sans MT"/>
                  <a:cs typeface="Gill Sans MT"/>
                </a:endParaRPr>
              </a:p>
            </p:txBody>
          </p:sp>
        </p:grpSp>
        <p:grpSp>
          <p:nvGrpSpPr>
            <p:cNvPr id="56340" name="Group 2"/>
            <p:cNvGrpSpPr>
              <a:grpSpLocks/>
            </p:cNvGrpSpPr>
            <p:nvPr/>
          </p:nvGrpSpPr>
          <p:grpSpPr bwMode="auto">
            <a:xfrm>
              <a:off x="7009352" y="2758322"/>
              <a:ext cx="1560742" cy="215444"/>
              <a:chOff x="7152798" y="304800"/>
              <a:chExt cx="1560742" cy="215444"/>
            </a:xfrm>
          </p:grpSpPr>
          <p:sp>
            <p:nvSpPr>
              <p:cNvPr id="56343" name="Rectangle 89"/>
              <p:cNvSpPr>
                <a:spLocks noChangeArrowheads="1"/>
              </p:cNvSpPr>
              <p:nvPr/>
            </p:nvSpPr>
            <p:spPr bwMode="auto">
              <a:xfrm>
                <a:off x="7152798" y="357188"/>
                <a:ext cx="407987" cy="141287"/>
              </a:xfrm>
              <a:prstGeom prst="rect">
                <a:avLst/>
              </a:prstGeom>
              <a:solidFill>
                <a:srgbClr val="E37E00"/>
              </a:solidFill>
              <a:ln w="0">
                <a:solidFill>
                  <a:srgbClr val="E37E00"/>
                </a:solidFill>
                <a:miter lim="800000"/>
                <a:headEnd/>
                <a:tailEnd/>
              </a:ln>
            </p:spPr>
            <p:txBody>
              <a:bodyPr/>
              <a:lstStyle/>
              <a:p>
                <a:endParaRPr lang="en-US" sz="1000"/>
              </a:p>
            </p:txBody>
          </p:sp>
          <p:sp>
            <p:nvSpPr>
              <p:cNvPr id="56344" name="Rectangle 93"/>
              <p:cNvSpPr>
                <a:spLocks noChangeArrowheads="1"/>
              </p:cNvSpPr>
              <p:nvPr/>
            </p:nvSpPr>
            <p:spPr bwMode="auto">
              <a:xfrm>
                <a:off x="7658100" y="304800"/>
                <a:ext cx="10554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Gill Sans MT"/>
                    <a:cs typeface="Gill Sans MT"/>
                  </a:rPr>
                  <a:t>&gt;50,000 c/ml</a:t>
                </a:r>
                <a:endParaRPr lang="en-US" sz="1400" dirty="0">
                  <a:latin typeface="Gill Sans MT"/>
                  <a:cs typeface="Gill Sans MT"/>
                </a:endParaRPr>
              </a:p>
            </p:txBody>
          </p:sp>
        </p:grpSp>
        <p:sp>
          <p:nvSpPr>
            <p:cNvPr id="56341" name="Rectangle 6"/>
            <p:cNvSpPr>
              <a:spLocks noChangeArrowheads="1"/>
            </p:cNvSpPr>
            <p:nvPr/>
          </p:nvSpPr>
          <p:spPr bwMode="auto">
            <a:xfrm>
              <a:off x="6904484" y="1335797"/>
              <a:ext cx="18906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00000"/>
                  </a:solidFill>
                  <a:latin typeface="Gill Sans MT"/>
                  <a:cs typeface="Gill Sans MT"/>
                </a:rPr>
                <a:t>Viral Load Strata</a:t>
              </a:r>
              <a:endParaRPr lang="en-US" sz="1600" b="1" dirty="0">
                <a:latin typeface="Gill Sans MT"/>
                <a:cs typeface="Gill Sans MT"/>
              </a:endParaRPr>
            </a:p>
          </p:txBody>
        </p:sp>
        <p:sp>
          <p:nvSpPr>
            <p:cNvPr id="14" name="Rectangle 13"/>
            <p:cNvSpPr/>
            <p:nvPr/>
          </p:nvSpPr>
          <p:spPr>
            <a:xfrm>
              <a:off x="6858000" y="1295400"/>
              <a:ext cx="2362200" cy="1828800"/>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5"/>
          <p:cNvSpPr txBox="1"/>
          <p:nvPr/>
        </p:nvSpPr>
        <p:spPr>
          <a:xfrm>
            <a:off x="504825" y="3380229"/>
            <a:ext cx="2746722" cy="315471"/>
          </a:xfrm>
          <a:prstGeom prst="rect">
            <a:avLst/>
          </a:prstGeom>
          <a:solidFill>
            <a:schemeClr val="bg1"/>
          </a:solidFill>
        </p:spPr>
        <p:txBody>
          <a:bodyPr wrap="none">
            <a:spAutoFit/>
          </a:bodyPr>
          <a:lstStyle/>
          <a:p>
            <a:pPr>
              <a:defRPr/>
            </a:pPr>
            <a:r>
              <a:rPr lang="en-US" sz="1450" dirty="0">
                <a:latin typeface="Gill Sans MT"/>
                <a:cs typeface="Gill Sans MT"/>
              </a:rPr>
              <a:t>01 02 03 04 05 06 07 08 09 10 11</a:t>
            </a:r>
          </a:p>
        </p:txBody>
      </p:sp>
      <p:sp>
        <p:nvSpPr>
          <p:cNvPr id="29" name="TextBox 28"/>
          <p:cNvSpPr txBox="1"/>
          <p:nvPr/>
        </p:nvSpPr>
        <p:spPr>
          <a:xfrm>
            <a:off x="3963987" y="3372291"/>
            <a:ext cx="2746722" cy="315471"/>
          </a:xfrm>
          <a:prstGeom prst="rect">
            <a:avLst/>
          </a:prstGeom>
          <a:solidFill>
            <a:schemeClr val="bg1"/>
          </a:solidFill>
        </p:spPr>
        <p:txBody>
          <a:bodyPr wrap="none">
            <a:spAutoFit/>
          </a:bodyPr>
          <a:lstStyle/>
          <a:p>
            <a:pPr>
              <a:defRPr/>
            </a:pPr>
            <a:r>
              <a:rPr lang="en-US" sz="1450" dirty="0">
                <a:latin typeface="Gill Sans MT"/>
                <a:cs typeface="Gill Sans MT"/>
              </a:rPr>
              <a:t>01 02 03 04 05 06 07 08 09 10 11</a:t>
            </a:r>
          </a:p>
        </p:txBody>
      </p:sp>
      <p:sp>
        <p:nvSpPr>
          <p:cNvPr id="30" name="TextBox 29"/>
          <p:cNvSpPr txBox="1"/>
          <p:nvPr/>
        </p:nvSpPr>
        <p:spPr>
          <a:xfrm>
            <a:off x="422275" y="5932929"/>
            <a:ext cx="2746722" cy="315471"/>
          </a:xfrm>
          <a:prstGeom prst="rect">
            <a:avLst/>
          </a:prstGeom>
          <a:solidFill>
            <a:schemeClr val="bg1"/>
          </a:solidFill>
        </p:spPr>
        <p:txBody>
          <a:bodyPr wrap="none">
            <a:spAutoFit/>
          </a:bodyPr>
          <a:lstStyle/>
          <a:p>
            <a:pPr>
              <a:defRPr/>
            </a:pPr>
            <a:r>
              <a:rPr lang="en-US" sz="1450" dirty="0">
                <a:latin typeface="Gill Sans MT"/>
                <a:cs typeface="Gill Sans MT"/>
              </a:rPr>
              <a:t>01 02 03 04 05 06 07 08 09 10 11</a:t>
            </a:r>
          </a:p>
        </p:txBody>
      </p:sp>
      <p:sp>
        <p:nvSpPr>
          <p:cNvPr id="31" name="TextBox 30"/>
          <p:cNvSpPr txBox="1"/>
          <p:nvPr/>
        </p:nvSpPr>
        <p:spPr>
          <a:xfrm>
            <a:off x="4016375" y="5929754"/>
            <a:ext cx="2746722" cy="315471"/>
          </a:xfrm>
          <a:prstGeom prst="rect">
            <a:avLst/>
          </a:prstGeom>
          <a:solidFill>
            <a:schemeClr val="bg1"/>
          </a:solidFill>
        </p:spPr>
        <p:txBody>
          <a:bodyPr wrap="none">
            <a:spAutoFit/>
          </a:bodyPr>
          <a:lstStyle/>
          <a:p>
            <a:pPr>
              <a:defRPr/>
            </a:pPr>
            <a:r>
              <a:rPr lang="en-US" sz="1450" dirty="0">
                <a:latin typeface="Gill Sans MT"/>
                <a:cs typeface="Gill Sans MT"/>
              </a:rPr>
              <a:t>01 02 03 04 05 06 07 08 09 10 11</a:t>
            </a:r>
          </a:p>
        </p:txBody>
      </p:sp>
      <p:sp>
        <p:nvSpPr>
          <p:cNvPr id="56334" name="TextBox 17"/>
          <p:cNvSpPr txBox="1">
            <a:spLocks noChangeArrowheads="1"/>
          </p:cNvSpPr>
          <p:nvPr/>
        </p:nvSpPr>
        <p:spPr bwMode="auto">
          <a:xfrm>
            <a:off x="207963" y="244475"/>
            <a:ext cx="8777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chemeClr val="bg1"/>
                </a:solidFill>
                <a:latin typeface="Gill Sans MT"/>
                <a:cs typeface="Gill Sans MT"/>
              </a:rPr>
              <a:t>Stacked Bar Graph with </a:t>
            </a:r>
            <a:r>
              <a:rPr lang="en-US" sz="2800" dirty="0" smtClean="0">
                <a:solidFill>
                  <a:schemeClr val="bg1"/>
                </a:solidFill>
                <a:latin typeface="Gill Sans MT"/>
                <a:cs typeface="Gill Sans MT"/>
              </a:rPr>
              <a:t>Small Multiples</a:t>
            </a:r>
            <a:r>
              <a:rPr lang="en-US" sz="2800" dirty="0">
                <a:solidFill>
                  <a:schemeClr val="bg1"/>
                </a:solidFill>
                <a:latin typeface="Gill Sans MT"/>
                <a:cs typeface="Gill Sans MT"/>
              </a:rPr>
              <a:t>: </a:t>
            </a:r>
            <a:r>
              <a:rPr lang="en-US" sz="2800" dirty="0" smtClean="0">
                <a:solidFill>
                  <a:schemeClr val="bg1"/>
                </a:solidFill>
                <a:latin typeface="Gill Sans MT"/>
                <a:cs typeface="Gill Sans MT"/>
              </a:rPr>
              <a:t>Dense </a:t>
            </a:r>
            <a:r>
              <a:rPr lang="en-US" sz="2800" dirty="0">
                <a:solidFill>
                  <a:schemeClr val="bg1"/>
                </a:solidFill>
                <a:latin typeface="Gill Sans MT"/>
                <a:cs typeface="Gill Sans MT"/>
              </a:rPr>
              <a:t>Information</a:t>
            </a:r>
          </a:p>
        </p:txBody>
      </p:sp>
      <p:sp>
        <p:nvSpPr>
          <p:cNvPr id="56335" name="Rectangle 18"/>
          <p:cNvSpPr>
            <a:spLocks noChangeArrowheads="1"/>
          </p:cNvSpPr>
          <p:nvPr/>
        </p:nvSpPr>
        <p:spPr bwMode="auto">
          <a:xfrm>
            <a:off x="6954838" y="3340100"/>
            <a:ext cx="2087562" cy="31393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latin typeface="Gill Sans MT"/>
                <a:cs typeface="Gill Sans MT"/>
              </a:rPr>
              <a:t>Graph shows:</a:t>
            </a:r>
          </a:p>
          <a:p>
            <a:r>
              <a:rPr lang="en-US" sz="1400" b="1" dirty="0">
                <a:latin typeface="Gill Sans MT"/>
                <a:cs typeface="Gill Sans MT"/>
              </a:rPr>
              <a:t>1) </a:t>
            </a:r>
            <a:r>
              <a:rPr lang="en-US" sz="1400" dirty="0">
                <a:latin typeface="Gill Sans MT"/>
                <a:cs typeface="Gill Sans MT"/>
              </a:rPr>
              <a:t>rising viral suppression of HIV over a decade (blue)</a:t>
            </a:r>
          </a:p>
          <a:p>
            <a:endParaRPr lang="en-US" sz="1400" b="1" dirty="0" smtClean="0">
              <a:latin typeface="Gill Sans MT"/>
              <a:cs typeface="Gill Sans MT"/>
            </a:endParaRPr>
          </a:p>
          <a:p>
            <a:r>
              <a:rPr lang="en-US" sz="1400" b="1" dirty="0" smtClean="0">
                <a:latin typeface="Gill Sans MT"/>
                <a:cs typeface="Gill Sans MT"/>
              </a:rPr>
              <a:t>2</a:t>
            </a:r>
            <a:r>
              <a:rPr lang="en-US" sz="1400" b="1" dirty="0">
                <a:latin typeface="Gill Sans MT"/>
                <a:cs typeface="Gill Sans MT"/>
              </a:rPr>
              <a:t>) </a:t>
            </a:r>
            <a:r>
              <a:rPr lang="en-US" sz="1400" dirty="0">
                <a:latin typeface="Gill Sans MT"/>
                <a:cs typeface="Gill Sans MT"/>
              </a:rPr>
              <a:t>this occurs in 4 different patient groups (CD4 counts</a:t>
            </a:r>
            <a:r>
              <a:rPr lang="en-US" sz="1400" dirty="0" smtClean="0">
                <a:latin typeface="Gill Sans MT"/>
                <a:cs typeface="Gill Sans MT"/>
              </a:rPr>
              <a:t>)</a:t>
            </a:r>
          </a:p>
          <a:p>
            <a:endParaRPr lang="en-US" sz="1400" dirty="0">
              <a:latin typeface="Gill Sans MT"/>
              <a:cs typeface="Gill Sans MT"/>
            </a:endParaRPr>
          </a:p>
          <a:p>
            <a:r>
              <a:rPr lang="en-US" sz="1400" b="1" dirty="0">
                <a:latin typeface="Gill Sans MT"/>
                <a:cs typeface="Gill Sans MT"/>
              </a:rPr>
              <a:t>3) </a:t>
            </a:r>
            <a:r>
              <a:rPr lang="en-US" sz="1400" dirty="0">
                <a:latin typeface="Gill Sans MT"/>
                <a:cs typeface="Gill Sans MT"/>
              </a:rPr>
              <a:t>in high CD4+ patients, this occurs later, when guidelines changed favoring treatment in this group.</a:t>
            </a:r>
          </a:p>
        </p:txBody>
      </p:sp>
      <p:sp>
        <p:nvSpPr>
          <p:cNvPr id="56336" name="TextBox 19"/>
          <p:cNvSpPr txBox="1">
            <a:spLocks noChangeArrowheads="1"/>
          </p:cNvSpPr>
          <p:nvPr/>
        </p:nvSpPr>
        <p:spPr bwMode="auto">
          <a:xfrm>
            <a:off x="5248" y="6581092"/>
            <a:ext cx="57118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dirty="0" err="1" smtClean="0">
                <a:solidFill>
                  <a:schemeClr val="bg2"/>
                </a:solidFill>
                <a:latin typeface="Gill Sans MT"/>
                <a:cs typeface="Gill Sans MT"/>
              </a:rPr>
              <a:t>Geng</a:t>
            </a:r>
            <a:r>
              <a:rPr lang="en-US" sz="1050" dirty="0" smtClean="0">
                <a:solidFill>
                  <a:schemeClr val="bg2"/>
                </a:solidFill>
                <a:latin typeface="Gill Sans MT"/>
                <a:cs typeface="Gill Sans MT"/>
              </a:rPr>
              <a:t> et al. </a:t>
            </a:r>
            <a:r>
              <a:rPr lang="en-US" sz="1050" i="1" dirty="0" err="1" smtClean="0">
                <a:solidFill>
                  <a:schemeClr val="bg2"/>
                </a:solidFill>
                <a:latin typeface="Gill Sans MT"/>
                <a:cs typeface="Gill Sans MT"/>
              </a:rPr>
              <a:t>Clin</a:t>
            </a:r>
            <a:r>
              <a:rPr lang="en-US" sz="1050" i="1" dirty="0" smtClean="0">
                <a:solidFill>
                  <a:schemeClr val="bg2"/>
                </a:solidFill>
                <a:latin typeface="Gill Sans MT"/>
                <a:cs typeface="Gill Sans MT"/>
              </a:rPr>
              <a:t> Infect Dis.</a:t>
            </a:r>
            <a:r>
              <a:rPr lang="en-US" sz="1050" dirty="0" smtClean="0">
                <a:solidFill>
                  <a:schemeClr val="bg2"/>
                </a:solidFill>
                <a:latin typeface="Gill Sans MT"/>
                <a:cs typeface="Gill Sans MT"/>
              </a:rPr>
              <a:t> </a:t>
            </a:r>
            <a:r>
              <a:rPr lang="en-US" sz="1050" dirty="0">
                <a:solidFill>
                  <a:schemeClr val="bg2"/>
                </a:solidFill>
                <a:latin typeface="Gill Sans MT"/>
                <a:cs typeface="Gill Sans MT"/>
              </a:rPr>
              <a:t>2012</a:t>
            </a:r>
            <a:r>
              <a:rPr lang="en-US" sz="1050" dirty="0" smtClean="0">
                <a:solidFill>
                  <a:schemeClr val="bg2"/>
                </a:solidFill>
                <a:latin typeface="Gill Sans MT"/>
                <a:cs typeface="Gill Sans MT"/>
              </a:rPr>
              <a:t>.</a:t>
            </a:r>
            <a:endParaRPr lang="en-US" sz="1050" dirty="0">
              <a:solidFill>
                <a:schemeClr val="bg2"/>
              </a:solidFill>
              <a:latin typeface="Gill Sans MT"/>
              <a:cs typeface="Gill Sans MT"/>
            </a:endParaRPr>
          </a:p>
        </p:txBody>
      </p:sp>
    </p:spTree>
    <p:extLst>
      <p:ext uri="{BB962C8B-B14F-4D97-AF65-F5344CB8AC3E}">
        <p14:creationId xmlns:p14="http://schemas.microsoft.com/office/powerpoint/2010/main" val="2231724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Goals</a:t>
            </a:r>
            <a:endParaRPr lang="en-US" sz="4000" dirty="0">
              <a:latin typeface="Gill Sans MT"/>
              <a:cs typeface="Gill Sans MT"/>
            </a:endParaRPr>
          </a:p>
        </p:txBody>
      </p:sp>
      <p:sp>
        <p:nvSpPr>
          <p:cNvPr id="3" name="Content Placeholder 2"/>
          <p:cNvSpPr>
            <a:spLocks noGrp="1"/>
          </p:cNvSpPr>
          <p:nvPr>
            <p:ph idx="1"/>
          </p:nvPr>
        </p:nvSpPr>
        <p:spPr/>
        <p:txBody>
          <a:bodyPr>
            <a:normAutofit fontScale="92500"/>
          </a:bodyPr>
          <a:lstStyle/>
          <a:p>
            <a:r>
              <a:rPr lang="en-US" dirty="0" smtClean="0">
                <a:solidFill>
                  <a:srgbClr val="003155"/>
                </a:solidFill>
                <a:latin typeface="Gill Sans MT"/>
                <a:cs typeface="Gill Sans MT"/>
              </a:rPr>
              <a:t>Highlight points from Warren Browner: </a:t>
            </a:r>
            <a:r>
              <a:rPr lang="en-US" i="1" dirty="0" smtClean="0">
                <a:solidFill>
                  <a:srgbClr val="003155"/>
                </a:solidFill>
                <a:latin typeface="Gill Sans MT"/>
                <a:cs typeface="Gill Sans MT"/>
              </a:rPr>
              <a:t>Publishing and Presenting Clinical Research, 3</a:t>
            </a:r>
            <a:r>
              <a:rPr lang="en-US" i="1" baseline="30000" dirty="0" smtClean="0">
                <a:solidFill>
                  <a:srgbClr val="003155"/>
                </a:solidFill>
                <a:latin typeface="Gill Sans MT"/>
                <a:cs typeface="Gill Sans MT"/>
              </a:rPr>
              <a:t>rd</a:t>
            </a:r>
            <a:r>
              <a:rPr lang="en-US" i="1" dirty="0" smtClean="0">
                <a:solidFill>
                  <a:srgbClr val="003155"/>
                </a:solidFill>
                <a:latin typeface="Gill Sans MT"/>
                <a:cs typeface="Gill Sans MT"/>
              </a:rPr>
              <a:t> Edition</a:t>
            </a:r>
          </a:p>
          <a:p>
            <a:r>
              <a:rPr lang="en-US" dirty="0" smtClean="0">
                <a:solidFill>
                  <a:srgbClr val="003155"/>
                </a:solidFill>
                <a:latin typeface="Gill Sans MT"/>
                <a:cs typeface="Gill Sans MT"/>
              </a:rPr>
              <a:t>Explore the best use of tables and figures to graphically display quantitative data</a:t>
            </a:r>
          </a:p>
          <a:p>
            <a:r>
              <a:rPr lang="en-US" dirty="0" smtClean="0">
                <a:solidFill>
                  <a:srgbClr val="003155"/>
                </a:solidFill>
                <a:latin typeface="Gill Sans MT"/>
                <a:cs typeface="Gill Sans MT"/>
              </a:rPr>
              <a:t>Conveying maximum information in easiest format to understand</a:t>
            </a:r>
          </a:p>
          <a:p>
            <a:r>
              <a:rPr lang="en-US" dirty="0" smtClean="0">
                <a:solidFill>
                  <a:srgbClr val="003155"/>
                </a:solidFill>
                <a:latin typeface="Gill Sans MT"/>
                <a:cs typeface="Gill Sans MT"/>
              </a:rPr>
              <a:t>Design considerations for different displays</a:t>
            </a:r>
          </a:p>
          <a:p>
            <a:r>
              <a:rPr lang="en-US" dirty="0" smtClean="0">
                <a:latin typeface="Gill Sans MT"/>
                <a:cs typeface="Gill Sans MT"/>
              </a:rPr>
              <a:t>Making design itself invisible</a:t>
            </a:r>
          </a:p>
          <a:p>
            <a:r>
              <a:rPr lang="en-US" dirty="0" smtClean="0">
                <a:solidFill>
                  <a:srgbClr val="003155"/>
                </a:solidFill>
                <a:latin typeface="Gill Sans MT"/>
                <a:cs typeface="Gill Sans MT"/>
              </a:rPr>
              <a:t>Illustrations</a:t>
            </a:r>
          </a:p>
        </p:txBody>
      </p:sp>
      <p:sp>
        <p:nvSpPr>
          <p:cNvPr id="4" name="Oval 3"/>
          <p:cNvSpPr/>
          <p:nvPr/>
        </p:nvSpPr>
        <p:spPr>
          <a:xfrm>
            <a:off x="8001000" y="4724400"/>
            <a:ext cx="152400" cy="152400"/>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696200" y="4724400"/>
            <a:ext cx="152400" cy="152400"/>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708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3D Bar Graphs</a:t>
            </a:r>
            <a:endParaRPr lang="en-US" sz="4000" dirty="0">
              <a:latin typeface="Gill Sans MT"/>
              <a:cs typeface="Gill Sans MT"/>
            </a:endParaRPr>
          </a:p>
        </p:txBody>
      </p:sp>
      <p:graphicFrame>
        <p:nvGraphicFramePr>
          <p:cNvPr id="4" name="Object 2"/>
          <p:cNvGraphicFramePr>
            <a:graphicFrameLocks noGrp="1" noChangeAspect="1"/>
          </p:cNvGraphicFramePr>
          <p:nvPr>
            <p:ph idx="4294967295"/>
            <p:extLst>
              <p:ext uri="{D42A27DB-BD31-4B8C-83A1-F6EECF244321}">
                <p14:modId xmlns:p14="http://schemas.microsoft.com/office/powerpoint/2010/main" val="3925688977"/>
              </p:ext>
            </p:extLst>
          </p:nvPr>
        </p:nvGraphicFramePr>
        <p:xfrm>
          <a:off x="-1295400" y="2022475"/>
          <a:ext cx="8223250" cy="4302125"/>
        </p:xfrm>
        <a:graphic>
          <a:graphicData uri="http://schemas.openxmlformats.org/presentationml/2006/ole">
            <mc:AlternateContent xmlns:mc="http://schemas.openxmlformats.org/markup-compatibility/2006">
              <mc:Choice xmlns:v="urn:schemas-microsoft-com:vml" Requires="v">
                <p:oleObj spid="_x0000_s8207" name="Chart" r:id="rId3" imgW="5499100" imgH="2882900" progId="MSGraph.Chart.8">
                  <p:embed followColorScheme="full"/>
                </p:oleObj>
              </mc:Choice>
              <mc:Fallback>
                <p:oleObj name="Chart" r:id="rId3" imgW="5499100" imgH="288290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22475"/>
                        <a:ext cx="82232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5334000" y="3505200"/>
            <a:ext cx="1752600" cy="12954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52600" y="4321314"/>
            <a:ext cx="425367" cy="707886"/>
          </a:xfrm>
          <a:prstGeom prst="rect">
            <a:avLst/>
          </a:prstGeom>
          <a:noFill/>
        </p:spPr>
        <p:txBody>
          <a:bodyPr wrap="none" rtlCol="0">
            <a:spAutoFit/>
          </a:bodyPr>
          <a:lstStyle/>
          <a:p>
            <a:r>
              <a:rPr lang="en-US" sz="4000" dirty="0" smtClean="0">
                <a:latin typeface="Gill Sans MT"/>
                <a:cs typeface="Gill Sans MT"/>
              </a:rPr>
              <a:t>F</a:t>
            </a:r>
            <a:endParaRPr lang="en-US" sz="4000" dirty="0">
              <a:latin typeface="Gill Sans MT"/>
              <a:cs typeface="Gill Sans MT"/>
            </a:endParaRPr>
          </a:p>
        </p:txBody>
      </p:sp>
      <p:sp>
        <p:nvSpPr>
          <p:cNvPr id="7" name="TextBox 6"/>
          <p:cNvSpPr txBox="1"/>
          <p:nvPr/>
        </p:nvSpPr>
        <p:spPr>
          <a:xfrm>
            <a:off x="2514600" y="4473714"/>
            <a:ext cx="585166" cy="707886"/>
          </a:xfrm>
          <a:prstGeom prst="rect">
            <a:avLst/>
          </a:prstGeom>
          <a:noFill/>
        </p:spPr>
        <p:txBody>
          <a:bodyPr wrap="none" rtlCol="0">
            <a:spAutoFit/>
          </a:bodyPr>
          <a:lstStyle/>
          <a:p>
            <a:r>
              <a:rPr lang="en-US" sz="4000" dirty="0" smtClean="0">
                <a:solidFill>
                  <a:schemeClr val="bg1"/>
                </a:solidFill>
                <a:latin typeface="Gill Sans MT"/>
                <a:cs typeface="Gill Sans MT"/>
              </a:rPr>
              <a:t>M</a:t>
            </a:r>
            <a:endParaRPr lang="en-US" sz="4000" dirty="0">
              <a:solidFill>
                <a:schemeClr val="bg1"/>
              </a:solidFill>
              <a:latin typeface="Gill Sans MT"/>
              <a:cs typeface="Gill Sans MT"/>
            </a:endParaRPr>
          </a:p>
        </p:txBody>
      </p:sp>
      <p:graphicFrame>
        <p:nvGraphicFramePr>
          <p:cNvPr id="8" name="Chart 7"/>
          <p:cNvGraphicFramePr/>
          <p:nvPr>
            <p:extLst>
              <p:ext uri="{D42A27DB-BD31-4B8C-83A1-F6EECF244321}">
                <p14:modId xmlns:p14="http://schemas.microsoft.com/office/powerpoint/2010/main" val="1601392718"/>
              </p:ext>
            </p:extLst>
          </p:nvPr>
        </p:nvGraphicFramePr>
        <p:xfrm>
          <a:off x="5105400" y="1295400"/>
          <a:ext cx="25146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76200" y="1143000"/>
            <a:ext cx="4648200" cy="646331"/>
          </a:xfrm>
          <a:prstGeom prst="rect">
            <a:avLst/>
          </a:prstGeom>
        </p:spPr>
        <p:txBody>
          <a:bodyPr wrap="square">
            <a:spAutoFit/>
          </a:bodyPr>
          <a:lstStyle/>
          <a:p>
            <a:pPr lvl="0" eaLnBrk="0" hangingPunct="0">
              <a:spcBef>
                <a:spcPct val="20000"/>
              </a:spcBef>
            </a:pPr>
            <a:r>
              <a:rPr lang="en-US" kern="0" dirty="0" smtClean="0">
                <a:latin typeface="Gill Sans MT"/>
                <a:cs typeface="Gill Sans MT"/>
              </a:rPr>
              <a:t>Fig. 1. Proportion of men and women who reported voting</a:t>
            </a:r>
            <a:endParaRPr lang="en-US" kern="0" dirty="0">
              <a:latin typeface="Gill Sans MT"/>
              <a:cs typeface="Gill Sans MT"/>
            </a:endParaRPr>
          </a:p>
        </p:txBody>
      </p:sp>
      <p:sp>
        <p:nvSpPr>
          <p:cNvPr id="10" name="Rectangle 9"/>
          <p:cNvSpPr/>
          <p:nvPr/>
        </p:nvSpPr>
        <p:spPr>
          <a:xfrm>
            <a:off x="1600200" y="5638800"/>
            <a:ext cx="685800" cy="53922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536455940"/>
              </p:ext>
            </p:extLst>
          </p:nvPr>
        </p:nvGraphicFramePr>
        <p:xfrm>
          <a:off x="5486400" y="4419600"/>
          <a:ext cx="2133600" cy="1011222"/>
        </p:xfrm>
        <a:graphic>
          <a:graphicData uri="http://schemas.openxmlformats.org/drawingml/2006/table">
            <a:tbl>
              <a:tblPr firstRow="1" bandRow="1">
                <a:tableStyleId>{793D81CF-94F2-401A-BA57-92F5A7B2D0C5}</a:tableStyleId>
              </a:tblPr>
              <a:tblGrid>
                <a:gridCol w="1066799"/>
                <a:gridCol w="1066801"/>
              </a:tblGrid>
              <a:tr h="640271">
                <a:tc>
                  <a:txBody>
                    <a:bodyPr/>
                    <a:lstStyle/>
                    <a:p>
                      <a:pPr algn="ctr"/>
                      <a:r>
                        <a:rPr lang="en-US" sz="1800" dirty="0" smtClean="0">
                          <a:solidFill>
                            <a:srgbClr val="000090"/>
                          </a:solidFill>
                        </a:rPr>
                        <a:t>Female</a:t>
                      </a:r>
                      <a:endParaRPr lang="en-US" sz="1800" dirty="0">
                        <a:solidFill>
                          <a:srgbClr val="000090"/>
                        </a:solidFill>
                      </a:endParaRPr>
                    </a:p>
                  </a:txBody>
                  <a:tcPr marL="91438" marR="91438" marT="45734" marB="45734" anchor="ctr">
                    <a:lnL w="12700" cmpd="sng">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rgbClr val="000090"/>
                          </a:solidFill>
                        </a:rPr>
                        <a:t>Male</a:t>
                      </a:r>
                      <a:endParaRPr lang="en-US" sz="1800" dirty="0">
                        <a:solidFill>
                          <a:srgbClr val="000090"/>
                        </a:solidFill>
                      </a:endParaRPr>
                    </a:p>
                  </a:txBody>
                  <a:tcPr marL="91438" marR="91438" marT="45734" marB="45734" anchor="ctr">
                    <a:lnL>
                      <a:noFill/>
                    </a:lnL>
                    <a:lnR>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370951">
                <a:tc>
                  <a:txBody>
                    <a:bodyPr/>
                    <a:lstStyle/>
                    <a:p>
                      <a:pPr algn="ctr"/>
                      <a:r>
                        <a:rPr lang="en-US" sz="1800" dirty="0" smtClean="0">
                          <a:solidFill>
                            <a:srgbClr val="000090"/>
                          </a:solidFill>
                        </a:rPr>
                        <a:t>36%</a:t>
                      </a:r>
                      <a:endParaRPr lang="en-US" sz="1800" dirty="0">
                        <a:solidFill>
                          <a:srgbClr val="000090"/>
                        </a:solidFill>
                      </a:endParaRPr>
                    </a:p>
                  </a:txBody>
                  <a:tcPr marL="91438" marR="91438" marT="45734" marB="45734" anchor="ctr">
                    <a:lnL w="12700" cmpd="sng">
                      <a:noFill/>
                    </a:lnL>
                    <a:lnR>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800" dirty="0" smtClean="0">
                          <a:solidFill>
                            <a:srgbClr val="000090"/>
                          </a:solidFill>
                        </a:rPr>
                        <a:t>22%</a:t>
                      </a:r>
                      <a:endParaRPr lang="en-US" sz="1800" dirty="0">
                        <a:solidFill>
                          <a:srgbClr val="000090"/>
                        </a:solidFill>
                      </a:endParaRPr>
                    </a:p>
                  </a:txBody>
                  <a:tcPr marL="91438" marR="91438" marT="45734" marB="45734" anchor="ctr">
                    <a:lnL>
                      <a:noFill/>
                    </a:lnL>
                    <a:lnR>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12" name="Rectangle 11"/>
          <p:cNvSpPr/>
          <p:nvPr/>
        </p:nvSpPr>
        <p:spPr>
          <a:xfrm>
            <a:off x="5181600" y="6019800"/>
            <a:ext cx="2971800" cy="646331"/>
          </a:xfrm>
          <a:prstGeom prst="rect">
            <a:avLst/>
          </a:prstGeom>
        </p:spPr>
        <p:txBody>
          <a:bodyPr wrap="square">
            <a:spAutoFit/>
          </a:bodyPr>
          <a:lstStyle/>
          <a:p>
            <a:pPr lvl="0" eaLnBrk="0" hangingPunct="0">
              <a:spcBef>
                <a:spcPct val="20000"/>
              </a:spcBef>
            </a:pPr>
            <a:r>
              <a:rPr lang="en-US" kern="0" dirty="0" smtClean="0">
                <a:latin typeface="Gill Sans MT"/>
                <a:cs typeface="Gill Sans MT"/>
              </a:rPr>
              <a:t>“Overall, 36% of women and 22% of men reported voting.”</a:t>
            </a:r>
            <a:endParaRPr lang="en-US" kern="0" dirty="0">
              <a:latin typeface="Gill Sans MT"/>
              <a:cs typeface="Gill Sans MT"/>
            </a:endParaRPr>
          </a:p>
        </p:txBody>
      </p:sp>
      <p:sp>
        <p:nvSpPr>
          <p:cNvPr id="13" name="Up Arrow 12"/>
          <p:cNvSpPr/>
          <p:nvPr/>
        </p:nvSpPr>
        <p:spPr>
          <a:xfrm rot="2759943">
            <a:off x="4302312" y="2459844"/>
            <a:ext cx="264572" cy="1481111"/>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rot="10800000">
            <a:off x="6400800" y="3962400"/>
            <a:ext cx="228600" cy="346542"/>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10800000">
            <a:off x="6477000" y="5562600"/>
            <a:ext cx="228600" cy="346543"/>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286000" y="19050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752600" y="1524000"/>
            <a:ext cx="152400" cy="15240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305800" y="25146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305800" y="5029200"/>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305800" y="6324600"/>
            <a:ext cx="152400" cy="152400"/>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7978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3D Bar Graphs: Better Example</a:t>
            </a:r>
            <a:endParaRPr lang="en-US" sz="4000" dirty="0">
              <a:latin typeface="Gill Sans MT"/>
              <a:cs typeface="Gill Sans MT"/>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3708711220"/>
              </p:ext>
            </p:extLst>
          </p:nvPr>
        </p:nvGraphicFramePr>
        <p:xfrm>
          <a:off x="152400" y="2895600"/>
          <a:ext cx="5943600" cy="3838575"/>
        </p:xfrm>
        <a:graphic>
          <a:graphicData uri="http://schemas.openxmlformats.org/presentationml/2006/ole">
            <mc:AlternateContent xmlns:mc="http://schemas.openxmlformats.org/markup-compatibility/2006">
              <mc:Choice xmlns:v="urn:schemas-microsoft-com:vml" Requires="v">
                <p:oleObj spid="_x0000_s9237" name="Chart" r:id="rId3" imgW="5930900" imgH="3644900" progId="Excel.Chart.8">
                  <p:embed/>
                </p:oleObj>
              </mc:Choice>
              <mc:Fallback>
                <p:oleObj name="Chart" r:id="rId3" imgW="5930900" imgH="36449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5943600" cy="3838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352657722"/>
              </p:ext>
            </p:extLst>
          </p:nvPr>
        </p:nvGraphicFramePr>
        <p:xfrm>
          <a:off x="4343400" y="1219200"/>
          <a:ext cx="5634038" cy="3570288"/>
        </p:xfrm>
        <a:graphic>
          <a:graphicData uri="http://schemas.openxmlformats.org/presentationml/2006/ole">
            <mc:AlternateContent xmlns:mc="http://schemas.openxmlformats.org/markup-compatibility/2006">
              <mc:Choice xmlns:v="urn:schemas-microsoft-com:vml" Requires="v">
                <p:oleObj spid="_x0000_s9238" name="Chart" r:id="rId5" imgW="5283200" imgH="3352800" progId="Excel.Chart.8">
                  <p:embed/>
                </p:oleObj>
              </mc:Choice>
              <mc:Fallback>
                <p:oleObj name="Chart" r:id="rId5" imgW="5283200" imgH="33528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219200"/>
                        <a:ext cx="5634038"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Up Arrow 6"/>
          <p:cNvSpPr/>
          <p:nvPr/>
        </p:nvSpPr>
        <p:spPr>
          <a:xfrm rot="2759943">
            <a:off x="4503165" y="4019874"/>
            <a:ext cx="237132" cy="1180452"/>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430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Stacked Line Graph</a:t>
            </a:r>
            <a:endParaRPr lang="en-US" sz="4000" dirty="0">
              <a:latin typeface="Gill Sans MT"/>
              <a:cs typeface="Gill Sans MT"/>
            </a:endParaRPr>
          </a:p>
        </p:txBody>
      </p:sp>
      <p:pic>
        <p:nvPicPr>
          <p:cNvPr id="4" name="Picture 3"/>
          <p:cNvPicPr>
            <a:picLocks noChangeAspect="1"/>
          </p:cNvPicPr>
          <p:nvPr/>
        </p:nvPicPr>
        <p:blipFill>
          <a:blip r:embed="rId2"/>
          <a:stretch>
            <a:fillRect/>
          </a:stretch>
        </p:blipFill>
        <p:spPr>
          <a:xfrm>
            <a:off x="1828800" y="1143000"/>
            <a:ext cx="5263550" cy="5054600"/>
          </a:xfrm>
          <a:prstGeom prst="rect">
            <a:avLst/>
          </a:prstGeom>
        </p:spPr>
      </p:pic>
      <p:sp>
        <p:nvSpPr>
          <p:cNvPr id="5" name="TextBox 5"/>
          <p:cNvSpPr txBox="1">
            <a:spLocks noChangeArrowheads="1"/>
          </p:cNvSpPr>
          <p:nvPr/>
        </p:nvSpPr>
        <p:spPr bwMode="auto">
          <a:xfrm>
            <a:off x="4191001" y="6581001"/>
            <a:ext cx="4944254" cy="276999"/>
          </a:xfrm>
          <a:prstGeom prst="rect">
            <a:avLst/>
          </a:prstGeom>
          <a:noFill/>
          <a:ln w="9525">
            <a:noFill/>
            <a:miter lim="800000"/>
            <a:headEnd/>
            <a:tailEnd/>
          </a:ln>
        </p:spPr>
        <p:txBody>
          <a:bodyPr wrap="square" lIns="0" anchor="b">
            <a:spAutoFit/>
          </a:bodyPr>
          <a:lstStyle/>
          <a:p>
            <a:pPr algn="r"/>
            <a:r>
              <a:rPr lang="en-US" sz="1200" dirty="0" err="1" smtClean="0">
                <a:solidFill>
                  <a:schemeClr val="bg1">
                    <a:lumMod val="50000"/>
                  </a:schemeClr>
                </a:solidFill>
                <a:latin typeface="Gill Sans MT"/>
                <a:ea typeface="MS PGothic" pitchFamily="34" charset="-128"/>
                <a:cs typeface="Gill Sans MT"/>
              </a:rPr>
              <a:t>Menzies</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smtClean="0">
                <a:solidFill>
                  <a:schemeClr val="bg1">
                    <a:lumMod val="50000"/>
                  </a:schemeClr>
                </a:solidFill>
                <a:latin typeface="Gill Sans MT"/>
                <a:ea typeface="MS PGothic" pitchFamily="34" charset="-128"/>
                <a:cs typeface="Gill Sans MT"/>
              </a:rPr>
              <a:t>AIDS</a:t>
            </a:r>
            <a:r>
              <a:rPr lang="en-US" sz="1200" dirty="0" smtClean="0">
                <a:solidFill>
                  <a:schemeClr val="bg1">
                    <a:lumMod val="50000"/>
                  </a:schemeClr>
                </a:solidFill>
                <a:latin typeface="Gill Sans MT"/>
                <a:ea typeface="MS PGothic" pitchFamily="34" charset="-128"/>
                <a:cs typeface="Gill Sans MT"/>
              </a:rPr>
              <a:t>, 2011</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23454807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Pie Charts: rarely indicated</a:t>
            </a:r>
            <a:endParaRPr lang="en-US" sz="4000" dirty="0">
              <a:latin typeface="Gill Sans MT"/>
              <a:cs typeface="Gill Sans MT"/>
            </a:endParaRPr>
          </a:p>
        </p:txBody>
      </p:sp>
      <p:pic>
        <p:nvPicPr>
          <p:cNvPr id="4" name="Picture 3"/>
          <p:cNvPicPr>
            <a:picLocks noChangeAspect="1"/>
          </p:cNvPicPr>
          <p:nvPr/>
        </p:nvPicPr>
        <p:blipFill>
          <a:blip r:embed="rId2"/>
          <a:stretch>
            <a:fillRect/>
          </a:stretch>
        </p:blipFill>
        <p:spPr>
          <a:xfrm>
            <a:off x="304800" y="1295400"/>
            <a:ext cx="4191000" cy="31432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3000" y="1295400"/>
            <a:ext cx="4071466" cy="2517831"/>
          </a:xfrm>
          <a:prstGeom prst="rect">
            <a:avLst/>
          </a:prstGeom>
        </p:spPr>
      </p:pic>
      <p:sp>
        <p:nvSpPr>
          <p:cNvPr id="6" name="Rectangle 5"/>
          <p:cNvSpPr/>
          <p:nvPr/>
        </p:nvSpPr>
        <p:spPr>
          <a:xfrm>
            <a:off x="457200" y="4648200"/>
            <a:ext cx="3733800" cy="1015663"/>
          </a:xfrm>
          <a:prstGeom prst="rect">
            <a:avLst/>
          </a:prstGeom>
        </p:spPr>
        <p:txBody>
          <a:bodyPr wrap="square">
            <a:spAutoFit/>
          </a:bodyPr>
          <a:lstStyle/>
          <a:p>
            <a:pPr lvl="0" eaLnBrk="0" hangingPunct="0">
              <a:spcBef>
                <a:spcPct val="20000"/>
              </a:spcBef>
            </a:pPr>
            <a:r>
              <a:rPr lang="en-US" sz="2000" kern="0" dirty="0" smtClean="0">
                <a:solidFill>
                  <a:srgbClr val="003155"/>
                </a:solidFill>
                <a:latin typeface="Gill Sans MT"/>
                <a:cs typeface="Gill Sans MT"/>
              </a:rPr>
              <a:t>“74% of respondents said they preferred newspapers with color photos.”</a:t>
            </a:r>
            <a:endParaRPr lang="en-US" sz="2000" kern="0" dirty="0">
              <a:solidFill>
                <a:srgbClr val="003155"/>
              </a:solidFill>
              <a:latin typeface="Gill Sans MT"/>
              <a:cs typeface="Gill Sans MT"/>
            </a:endParaRPr>
          </a:p>
        </p:txBody>
      </p:sp>
      <p:graphicFrame>
        <p:nvGraphicFramePr>
          <p:cNvPr id="7" name="Group 136"/>
          <p:cNvGraphicFramePr>
            <a:graphicFrameLocks noGrp="1"/>
          </p:cNvGraphicFramePr>
          <p:nvPr>
            <p:extLst>
              <p:ext uri="{D42A27DB-BD31-4B8C-83A1-F6EECF244321}">
                <p14:modId xmlns:p14="http://schemas.microsoft.com/office/powerpoint/2010/main" val="1174039788"/>
              </p:ext>
            </p:extLst>
          </p:nvPr>
        </p:nvGraphicFramePr>
        <p:xfrm>
          <a:off x="5486400" y="4191000"/>
          <a:ext cx="2895600" cy="2542410"/>
        </p:xfrm>
        <a:graphic>
          <a:graphicData uri="http://schemas.openxmlformats.org/drawingml/2006/table">
            <a:tbl>
              <a:tblPr>
                <a:tableStyleId>{2D5ABB26-0587-4C30-8999-92F81FD0307C}</a:tableStyleId>
              </a:tblPr>
              <a:tblGrid>
                <a:gridCol w="1632065"/>
                <a:gridCol w="1263535"/>
              </a:tblGrid>
              <a:tr h="378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ill Sans MT"/>
                          <a:cs typeface="Gill Sans MT"/>
                        </a:rPr>
                        <a:t>Component</a:t>
                      </a:r>
                      <a:endParaRPr kumimoji="0" lang="en-US" sz="1800" b="1" i="0" u="none" strike="noStrike" cap="none" normalizeH="0" baseline="0" dirty="0">
                        <a:ln>
                          <a:noFill/>
                        </a:ln>
                        <a:solidFill>
                          <a:schemeClr val="tx1"/>
                        </a:solidFill>
                        <a:effectLst/>
                        <a:latin typeface="Gill Sans MT"/>
                        <a:ea typeface="Times New Roman" charset="0"/>
                        <a:cs typeface="Gill Sans MT"/>
                      </a:endParaRPr>
                    </a:p>
                  </a:txBody>
                  <a:tcPr marT="45725" marB="45725" anchor="ctr" horzOverflow="overflow">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ill Sans MT"/>
                          <a:cs typeface="Gill Sans MT"/>
                        </a:rPr>
                        <a:t>Cost</a:t>
                      </a:r>
                      <a:endParaRPr kumimoji="0" lang="en-US" sz="1800" b="1" i="0" u="none" strike="noStrike" cap="none" normalizeH="0" baseline="0" dirty="0">
                        <a:ln>
                          <a:noFill/>
                        </a:ln>
                        <a:solidFill>
                          <a:schemeClr val="tx1"/>
                        </a:solidFill>
                        <a:effectLst/>
                        <a:latin typeface="Gill Sans MT"/>
                        <a:ea typeface="Times New Roman" charset="0"/>
                        <a:cs typeface="Gill Sans MT"/>
                      </a:endParaRPr>
                    </a:p>
                  </a:txBody>
                  <a:tcPr marT="45725" marB="45725" anchor="ctr" horzOverflow="overflow">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295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a:ea typeface="+mn-ea"/>
                          <a:cs typeface="Gill Sans MT"/>
                        </a:rPr>
                        <a:t>Financial Aid</a:t>
                      </a:r>
                      <a:endParaRPr kumimoji="0" lang="en-US" sz="1600" b="0" i="0" u="none" strike="noStrike" cap="none" normalizeH="0" baseline="0" dirty="0">
                        <a:ln>
                          <a:noFill/>
                        </a:ln>
                        <a:solidFill>
                          <a:schemeClr val="tx1"/>
                        </a:solidFill>
                        <a:effectLst/>
                        <a:latin typeface="Gill Sans MT"/>
                        <a:ea typeface="ＭＳ Ｐゴシック" charset="0"/>
                        <a:cs typeface="Gill Sans MT"/>
                      </a:endParaRPr>
                    </a:p>
                  </a:txBody>
                  <a:tcPr marT="45725" marB="45725" horzOverflow="overflow">
                    <a:lnT w="1905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a:ea typeface="ＭＳ Ｐゴシック" charset="0"/>
                          <a:cs typeface="Gill Sans MT"/>
                        </a:rPr>
                        <a:t>$15,560</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lnT w="19050" cap="flat" cmpd="sng" algn="ctr">
                      <a:solidFill>
                        <a:scrgbClr r="0" g="0" b="0"/>
                      </a:solidFill>
                      <a:prstDash val="solid"/>
                      <a:round/>
                      <a:headEnd type="none" w="med" len="med"/>
                      <a:tailEnd type="none" w="med" len="med"/>
                    </a:lnT>
                  </a:tcPr>
                </a:tc>
              </a:tr>
              <a:tr h="51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effectLst/>
                          <a:latin typeface="Gill Sans MT"/>
                          <a:cs typeface="Gill Sans MT"/>
                        </a:rPr>
                        <a:t>Division operations</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effectLst/>
                          <a:latin typeface="Gill Sans MT"/>
                          <a:cs typeface="Gill Sans MT"/>
                        </a:rPr>
                        <a:t>$18,230</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solidFill>
                      <a:schemeClr val="bg1">
                        <a:lumMod val="85000"/>
                      </a:schemeClr>
                    </a:solidFill>
                  </a:tcPr>
                </a:tc>
              </a:tr>
              <a:tr h="51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effectLst/>
                          <a:latin typeface="Gill Sans MT"/>
                          <a:cs typeface="Gill Sans MT"/>
                        </a:rPr>
                        <a:t>Administrative compensation</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a:ea typeface="ＭＳ Ｐゴシック" charset="0"/>
                          <a:cs typeface="Gill Sans MT"/>
                        </a:rPr>
                        <a:t>$25,620</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tc>
              </a:tr>
              <a:tr h="295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Gill Sans MT"/>
                          <a:ea typeface="ＭＳ Ｐゴシック" charset="0"/>
                          <a:cs typeface="Gill Sans MT"/>
                        </a:rPr>
                        <a:t>Debt service</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effectLst/>
                          <a:latin typeface="Gill Sans MT"/>
                          <a:cs typeface="Gill Sans MT"/>
                        </a:rPr>
                        <a:t>$12,640</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solidFill>
                      <a:srgbClr val="D9D9D9"/>
                    </a:solidFill>
                  </a:tcPr>
                </a:tc>
              </a:tr>
              <a:tr h="2958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Gill Sans MT"/>
                          <a:ea typeface="ＭＳ Ｐゴシック" charset="0"/>
                          <a:cs typeface="Gill Sans MT"/>
                        </a:rPr>
                        <a:t>Financial aid</a:t>
                      </a:r>
                      <a:endParaRPr kumimoji="0" lang="en-US" sz="1600" b="0" i="0" u="none" strike="noStrike" cap="none" normalizeH="0" baseline="0" dirty="0" smtClean="0">
                        <a:ln>
                          <a:noFill/>
                        </a:ln>
                        <a:solidFill>
                          <a:schemeClr val="tx1"/>
                        </a:solidFill>
                        <a:effectLst/>
                        <a:latin typeface="Gill Sans MT"/>
                        <a:ea typeface="Times New Roman" charset="0"/>
                        <a:cs typeface="Gill Sans MT"/>
                      </a:endParaRPr>
                    </a:p>
                  </a:txBody>
                  <a:tcPr marT="45725" marB="45725" horzOverflow="overflow">
                    <a:lnB w="381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u="none" strike="noStrike" cap="none" normalizeH="0" baseline="0" dirty="0" smtClean="0">
                          <a:ln>
                            <a:noFill/>
                          </a:ln>
                          <a:effectLst/>
                          <a:latin typeface="Gill Sans MT"/>
                          <a:cs typeface="Gill Sans MT"/>
                        </a:rPr>
                        <a:t>$14,150</a:t>
                      </a:r>
                      <a:endParaRPr kumimoji="0" lang="en-US" sz="1600" b="0" i="0" u="none" strike="noStrike" cap="none" normalizeH="0" baseline="0" dirty="0">
                        <a:ln>
                          <a:noFill/>
                        </a:ln>
                        <a:solidFill>
                          <a:schemeClr val="tx1"/>
                        </a:solidFill>
                        <a:effectLst/>
                        <a:latin typeface="Gill Sans MT"/>
                        <a:ea typeface="Times New Roman" charset="0"/>
                        <a:cs typeface="Gill Sans MT"/>
                      </a:endParaRPr>
                    </a:p>
                  </a:txBody>
                  <a:tcPr marT="45725" marB="45725" horzOverflow="overflow">
                    <a:lnB w="38100" cap="flat" cmpd="sng" algn="ctr">
                      <a:solidFill>
                        <a:scrgbClr r="0" g="0" b="0"/>
                      </a:solidFill>
                      <a:prstDash val="solid"/>
                      <a:round/>
                      <a:headEnd type="none" w="med" len="med"/>
                      <a:tailEnd type="none" w="med" len="med"/>
                    </a:lnB>
                  </a:tcPr>
                </a:tc>
              </a:tr>
            </a:tbl>
          </a:graphicData>
        </a:graphic>
      </p:graphicFrame>
      <p:sp>
        <p:nvSpPr>
          <p:cNvPr id="8" name="Up Arrow 7"/>
          <p:cNvSpPr/>
          <p:nvPr/>
        </p:nvSpPr>
        <p:spPr>
          <a:xfrm rot="10800000">
            <a:off x="6858000" y="3733800"/>
            <a:ext cx="228600" cy="346542"/>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rot="10800000">
            <a:off x="2057400" y="4191000"/>
            <a:ext cx="228600" cy="346542"/>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315200" y="3657600"/>
            <a:ext cx="1676400" cy="276999"/>
          </a:xfrm>
          <a:prstGeom prst="rect">
            <a:avLst/>
          </a:prstGeom>
        </p:spPr>
        <p:txBody>
          <a:bodyPr wrap="square">
            <a:spAutoFit/>
          </a:bodyPr>
          <a:lstStyle/>
          <a:p>
            <a:pPr algn="r"/>
            <a:r>
              <a:rPr lang="en-US" sz="600" dirty="0">
                <a:solidFill>
                  <a:schemeClr val="tx1">
                    <a:lumMod val="50000"/>
                    <a:lumOff val="50000"/>
                  </a:schemeClr>
                </a:solidFill>
                <a:latin typeface="Gill Sans MT"/>
                <a:cs typeface="Gill Sans MT"/>
              </a:rPr>
              <a:t>http://</a:t>
            </a:r>
            <a:r>
              <a:rPr lang="en-US" sz="600" dirty="0" err="1">
                <a:solidFill>
                  <a:schemeClr val="tx1">
                    <a:lumMod val="50000"/>
                    <a:lumOff val="50000"/>
                  </a:schemeClr>
                </a:solidFill>
                <a:latin typeface="Gill Sans MT"/>
                <a:cs typeface="Gill Sans MT"/>
              </a:rPr>
              <a:t>www.bowdoindailysun.com</a:t>
            </a:r>
            <a:r>
              <a:rPr lang="en-US" sz="600" dirty="0">
                <a:solidFill>
                  <a:schemeClr val="tx1">
                    <a:lumMod val="50000"/>
                    <a:lumOff val="50000"/>
                  </a:schemeClr>
                </a:solidFill>
                <a:latin typeface="Gill Sans MT"/>
                <a:cs typeface="Gill Sans MT"/>
              </a:rPr>
              <a:t>/</a:t>
            </a:r>
            <a:r>
              <a:rPr lang="en-US" sz="600" dirty="0" err="1">
                <a:solidFill>
                  <a:schemeClr val="tx1">
                    <a:lumMod val="50000"/>
                    <a:lumOff val="50000"/>
                  </a:schemeClr>
                </a:solidFill>
                <a:latin typeface="Gill Sans MT"/>
                <a:cs typeface="Gill Sans MT"/>
              </a:rPr>
              <a:t>wp</a:t>
            </a:r>
            <a:r>
              <a:rPr lang="en-US" sz="600" dirty="0">
                <a:solidFill>
                  <a:schemeClr val="tx1">
                    <a:lumMod val="50000"/>
                    <a:lumOff val="50000"/>
                  </a:schemeClr>
                </a:solidFill>
                <a:latin typeface="Gill Sans MT"/>
                <a:cs typeface="Gill Sans MT"/>
              </a:rPr>
              <a:t>-content/uploads/2010/07/PieChart-e1279277617776.jpg</a:t>
            </a:r>
          </a:p>
        </p:txBody>
      </p:sp>
      <p:sp>
        <p:nvSpPr>
          <p:cNvPr id="11" name="Rectangle 10"/>
          <p:cNvSpPr/>
          <p:nvPr/>
        </p:nvSpPr>
        <p:spPr>
          <a:xfrm>
            <a:off x="2438400" y="3914001"/>
            <a:ext cx="1600200" cy="276999"/>
          </a:xfrm>
          <a:prstGeom prst="rect">
            <a:avLst/>
          </a:prstGeom>
        </p:spPr>
        <p:txBody>
          <a:bodyPr wrap="square">
            <a:spAutoFit/>
          </a:bodyPr>
          <a:lstStyle/>
          <a:p>
            <a:pPr algn="r"/>
            <a:r>
              <a:rPr lang="en-US" sz="600" dirty="0">
                <a:solidFill>
                  <a:srgbClr val="7F7F7F"/>
                </a:solidFill>
                <a:latin typeface="Gill Sans MT"/>
                <a:cs typeface="Gill Sans MT"/>
              </a:rPr>
              <a:t>http://pollysnella2newspaper.blogspot.com/2012/08/audience-research-pie-</a:t>
            </a:r>
            <a:r>
              <a:rPr lang="en-US" sz="600" dirty="0" err="1">
                <a:solidFill>
                  <a:srgbClr val="7F7F7F"/>
                </a:solidFill>
                <a:latin typeface="Gill Sans MT"/>
                <a:cs typeface="Gill Sans MT"/>
              </a:rPr>
              <a:t>charts.html</a:t>
            </a:r>
            <a:endParaRPr lang="en-US" sz="600" dirty="0">
              <a:solidFill>
                <a:srgbClr val="7F7F7F"/>
              </a:solidFill>
              <a:latin typeface="Gill Sans MT"/>
              <a:cs typeface="Gill Sans MT"/>
            </a:endParaRPr>
          </a:p>
        </p:txBody>
      </p:sp>
    </p:spTree>
    <p:extLst>
      <p:ext uri="{BB962C8B-B14F-4D97-AF65-F5344CB8AC3E}">
        <p14:creationId xmlns:p14="http://schemas.microsoft.com/office/powerpoint/2010/main" val="3303326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Line Graphs</a:t>
            </a:r>
            <a:endParaRPr lang="en-US" sz="4000" dirty="0">
              <a:latin typeface="Gill Sans MT"/>
              <a:cs typeface="Gill Sans MT"/>
            </a:endParaRPr>
          </a:p>
        </p:txBody>
      </p:sp>
      <p:sp>
        <p:nvSpPr>
          <p:cNvPr id="4" name="Content Placeholder 2"/>
          <p:cNvSpPr txBox="1">
            <a:spLocks/>
          </p:cNvSpPr>
          <p:nvPr/>
        </p:nvSpPr>
        <p:spPr bwMode="auto">
          <a:xfrm>
            <a:off x="609600" y="13716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ct val="20000"/>
              </a:spcBef>
              <a:spcAft>
                <a:spcPct val="0"/>
              </a:spcAft>
              <a:buChar char="•"/>
              <a:defRPr sz="3200">
                <a:solidFill>
                  <a:srgbClr val="003155"/>
                </a:solidFill>
                <a:latin typeface="+mn-lt"/>
                <a:ea typeface="+mn-ea"/>
                <a:cs typeface="+mn-cs"/>
              </a:defRPr>
            </a:lvl1pPr>
            <a:lvl2pPr marL="742950" indent="-285750" algn="l" rtl="0" eaLnBrk="0" fontAlgn="base" hangingPunct="0">
              <a:lnSpc>
                <a:spcPct val="100000"/>
              </a:lnSpc>
              <a:spcBef>
                <a:spcPct val="20000"/>
              </a:spcBef>
              <a:spcAft>
                <a:spcPct val="0"/>
              </a:spcAft>
              <a:buChar char="–"/>
              <a:defRPr sz="2800">
                <a:solidFill>
                  <a:srgbClr val="003155"/>
                </a:solidFill>
                <a:latin typeface="+mn-lt"/>
              </a:defRPr>
            </a:lvl2pPr>
            <a:lvl3pPr marL="1143000" indent="-228600" algn="l" rtl="0" eaLnBrk="0" fontAlgn="base" hangingPunct="0">
              <a:lnSpc>
                <a:spcPct val="100000"/>
              </a:lnSpc>
              <a:spcBef>
                <a:spcPct val="20000"/>
              </a:spcBef>
              <a:spcAft>
                <a:spcPct val="0"/>
              </a:spcAft>
              <a:buChar char="•"/>
              <a:defRPr sz="2400">
                <a:solidFill>
                  <a:srgbClr val="003155"/>
                </a:solidFill>
                <a:latin typeface="+mn-lt"/>
              </a:defRPr>
            </a:lvl3pPr>
            <a:lvl4pPr marL="1600200" indent="-228600" algn="l" rtl="0" eaLnBrk="0" fontAlgn="base" hangingPunct="0">
              <a:lnSpc>
                <a:spcPct val="100000"/>
              </a:lnSpc>
              <a:spcBef>
                <a:spcPct val="20000"/>
              </a:spcBef>
              <a:spcAft>
                <a:spcPct val="0"/>
              </a:spcAft>
              <a:buChar char="–"/>
              <a:defRPr sz="2000">
                <a:solidFill>
                  <a:srgbClr val="003155"/>
                </a:solidFill>
                <a:latin typeface="+mn-lt"/>
              </a:defRPr>
            </a:lvl4pPr>
            <a:lvl5pPr marL="2057400" indent="-228600" algn="l" rtl="0" eaLnBrk="0" fontAlgn="base" hangingPunct="0">
              <a:lnSpc>
                <a:spcPct val="100000"/>
              </a:lnSpc>
              <a:spcBef>
                <a:spcPct val="20000"/>
              </a:spcBef>
              <a:spcAft>
                <a:spcPct val="0"/>
              </a:spcAft>
              <a:buChar char="»"/>
              <a:defRPr sz="2000">
                <a:solidFill>
                  <a:srgbClr val="003155"/>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sz="2400" dirty="0" smtClean="0">
                <a:latin typeface="Gill Sans MT"/>
                <a:cs typeface="Gill Sans MT"/>
              </a:rPr>
              <a:t>Very useful for showing longitudinal data: within-subject or within-group data over multiple </a:t>
            </a:r>
            <a:r>
              <a:rPr lang="en-US" sz="2400" dirty="0" err="1" smtClean="0">
                <a:latin typeface="Gill Sans MT"/>
                <a:cs typeface="Gill Sans MT"/>
              </a:rPr>
              <a:t>timepoints</a:t>
            </a:r>
            <a:endParaRPr lang="en-US" sz="2400" dirty="0">
              <a:latin typeface="Gill Sans MT"/>
              <a:cs typeface="Gill Sans MT"/>
            </a:endParaRPr>
          </a:p>
        </p:txBody>
      </p:sp>
      <p:pic>
        <p:nvPicPr>
          <p:cNvPr id="7" name="Picture 6" descr="Screen Shot 2015-04-20 at 3.0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46" y="2286000"/>
            <a:ext cx="8747954" cy="4388931"/>
          </a:xfrm>
          <a:prstGeom prst="rect">
            <a:avLst/>
          </a:prstGeom>
        </p:spPr>
      </p:pic>
      <p:sp>
        <p:nvSpPr>
          <p:cNvPr id="8" name="TextBox 5"/>
          <p:cNvSpPr txBox="1">
            <a:spLocks noChangeArrowheads="1"/>
          </p:cNvSpPr>
          <p:nvPr/>
        </p:nvSpPr>
        <p:spPr bwMode="auto">
          <a:xfrm>
            <a:off x="4191001" y="6581001"/>
            <a:ext cx="4944254" cy="276999"/>
          </a:xfrm>
          <a:prstGeom prst="rect">
            <a:avLst/>
          </a:prstGeom>
          <a:noFill/>
          <a:ln w="9525">
            <a:noFill/>
            <a:miter lim="800000"/>
            <a:headEnd/>
            <a:tailEnd/>
          </a:ln>
        </p:spPr>
        <p:txBody>
          <a:bodyPr wrap="square" lIns="0" anchor="b">
            <a:spAutoFit/>
          </a:bodyPr>
          <a:lstStyle/>
          <a:p>
            <a:pPr algn="r"/>
            <a:r>
              <a:rPr lang="en-US" sz="1200" dirty="0" err="1" smtClean="0">
                <a:solidFill>
                  <a:schemeClr val="bg1">
                    <a:lumMod val="50000"/>
                  </a:schemeClr>
                </a:solidFill>
                <a:latin typeface="Gill Sans MT"/>
                <a:ea typeface="MS PGothic" pitchFamily="34" charset="-128"/>
                <a:cs typeface="Gill Sans MT"/>
              </a:rPr>
              <a:t>Saliba</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err="1" smtClean="0">
                <a:solidFill>
                  <a:schemeClr val="bg1">
                    <a:lumMod val="50000"/>
                  </a:schemeClr>
                </a:solidFill>
                <a:latin typeface="Gill Sans MT"/>
                <a:ea typeface="MS PGothic" pitchFamily="34" charset="-128"/>
                <a:cs typeface="Gill Sans MT"/>
              </a:rPr>
              <a:t>Clin</a:t>
            </a:r>
            <a:r>
              <a:rPr lang="en-US" sz="1200" i="1" dirty="0" smtClean="0">
                <a:solidFill>
                  <a:schemeClr val="bg1">
                    <a:lumMod val="50000"/>
                  </a:schemeClr>
                </a:solidFill>
                <a:latin typeface="Gill Sans MT"/>
                <a:ea typeface="MS PGothic" pitchFamily="34" charset="-128"/>
                <a:cs typeface="Gill Sans MT"/>
              </a:rPr>
              <a:t> Infect Dis</a:t>
            </a:r>
            <a:r>
              <a:rPr lang="en-US" sz="1200" dirty="0" smtClean="0">
                <a:solidFill>
                  <a:schemeClr val="bg1">
                    <a:lumMod val="50000"/>
                  </a:schemeClr>
                </a:solidFill>
                <a:latin typeface="Gill Sans MT"/>
                <a:ea typeface="MS PGothic" pitchFamily="34" charset="-128"/>
                <a:cs typeface="Gill Sans MT"/>
              </a:rPr>
              <a:t>, 2015</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38312752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Spaghetti Plots</a:t>
            </a:r>
            <a:endParaRPr lang="en-US" sz="4000" dirty="0">
              <a:latin typeface="Gill Sans MT"/>
              <a:cs typeface="Gill Sans MT"/>
            </a:endParaRPr>
          </a:p>
        </p:txBody>
      </p:sp>
      <p:grpSp>
        <p:nvGrpSpPr>
          <p:cNvPr id="4" name="Group 104"/>
          <p:cNvGrpSpPr>
            <a:grpSpLocks/>
          </p:cNvGrpSpPr>
          <p:nvPr/>
        </p:nvGrpSpPr>
        <p:grpSpPr bwMode="auto">
          <a:xfrm>
            <a:off x="3276600" y="1263960"/>
            <a:ext cx="2959156" cy="1631640"/>
            <a:chOff x="3619492" y="6535651"/>
            <a:chExt cx="3276708" cy="1805814"/>
          </a:xfrm>
        </p:grpSpPr>
        <p:grpSp>
          <p:nvGrpSpPr>
            <p:cNvPr id="5" name="Group 105"/>
            <p:cNvGrpSpPr>
              <a:grpSpLocks/>
            </p:cNvGrpSpPr>
            <p:nvPr/>
          </p:nvGrpSpPr>
          <p:grpSpPr bwMode="auto">
            <a:xfrm>
              <a:off x="4059377" y="6667485"/>
              <a:ext cx="2651573" cy="1292225"/>
              <a:chOff x="4036564" y="6934200"/>
              <a:chExt cx="2651573" cy="1292225"/>
            </a:xfrm>
          </p:grpSpPr>
          <p:sp>
            <p:nvSpPr>
              <p:cNvPr id="17" name="Line 3425"/>
              <p:cNvSpPr>
                <a:spLocks noChangeShapeType="1"/>
              </p:cNvSpPr>
              <p:nvPr/>
            </p:nvSpPr>
            <p:spPr bwMode="auto">
              <a:xfrm>
                <a:off x="4065548" y="8096250"/>
                <a:ext cx="2622589"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426"/>
              <p:cNvSpPr>
                <a:spLocks noChangeShapeType="1"/>
              </p:cNvSpPr>
              <p:nvPr/>
            </p:nvSpPr>
            <p:spPr bwMode="auto">
              <a:xfrm>
                <a:off x="4065548" y="7848600"/>
                <a:ext cx="2622589"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427"/>
              <p:cNvSpPr>
                <a:spLocks noChangeShapeType="1"/>
              </p:cNvSpPr>
              <p:nvPr/>
            </p:nvSpPr>
            <p:spPr bwMode="auto">
              <a:xfrm>
                <a:off x="4065548" y="7600950"/>
                <a:ext cx="2622589"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428"/>
              <p:cNvSpPr>
                <a:spLocks noChangeShapeType="1"/>
              </p:cNvSpPr>
              <p:nvPr/>
            </p:nvSpPr>
            <p:spPr bwMode="auto">
              <a:xfrm>
                <a:off x="4065548" y="7353300"/>
                <a:ext cx="2622589"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429"/>
              <p:cNvSpPr>
                <a:spLocks noChangeShapeType="1"/>
              </p:cNvSpPr>
              <p:nvPr/>
            </p:nvSpPr>
            <p:spPr bwMode="auto">
              <a:xfrm>
                <a:off x="4065548" y="7104062"/>
                <a:ext cx="2622589"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430"/>
              <p:cNvSpPr>
                <a:spLocks noChangeShapeType="1"/>
              </p:cNvSpPr>
              <p:nvPr/>
            </p:nvSpPr>
            <p:spPr bwMode="auto">
              <a:xfrm flipV="1">
                <a:off x="4113231" y="7202487"/>
                <a:ext cx="842407" cy="161925"/>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31"/>
              <p:cNvSpPr>
                <a:spLocks noChangeShapeType="1"/>
              </p:cNvSpPr>
              <p:nvPr/>
            </p:nvSpPr>
            <p:spPr bwMode="auto">
              <a:xfrm>
                <a:off x="4955639" y="7202487"/>
                <a:ext cx="843342" cy="341313"/>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432"/>
              <p:cNvSpPr>
                <a:spLocks noChangeShapeType="1"/>
              </p:cNvSpPr>
              <p:nvPr/>
            </p:nvSpPr>
            <p:spPr bwMode="auto">
              <a:xfrm>
                <a:off x="5798981" y="7543800"/>
                <a:ext cx="841472" cy="117475"/>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33"/>
              <p:cNvSpPr>
                <a:spLocks noChangeShapeType="1"/>
              </p:cNvSpPr>
              <p:nvPr/>
            </p:nvSpPr>
            <p:spPr bwMode="auto">
              <a:xfrm flipV="1">
                <a:off x="4113231" y="7292975"/>
                <a:ext cx="842407" cy="125413"/>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434"/>
              <p:cNvSpPr>
                <a:spLocks noChangeShapeType="1"/>
              </p:cNvSpPr>
              <p:nvPr/>
            </p:nvSpPr>
            <p:spPr bwMode="auto">
              <a:xfrm>
                <a:off x="4955639" y="7292975"/>
                <a:ext cx="843342" cy="130175"/>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435"/>
              <p:cNvSpPr>
                <a:spLocks noChangeShapeType="1"/>
              </p:cNvSpPr>
              <p:nvPr/>
            </p:nvSpPr>
            <p:spPr bwMode="auto">
              <a:xfrm flipV="1">
                <a:off x="4113231" y="7077075"/>
                <a:ext cx="842407" cy="222250"/>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436"/>
              <p:cNvSpPr>
                <a:spLocks noChangeShapeType="1"/>
              </p:cNvSpPr>
              <p:nvPr/>
            </p:nvSpPr>
            <p:spPr bwMode="auto">
              <a:xfrm>
                <a:off x="4955639" y="7077075"/>
                <a:ext cx="843342" cy="350838"/>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437"/>
              <p:cNvSpPr>
                <a:spLocks noChangeShapeType="1"/>
              </p:cNvSpPr>
              <p:nvPr/>
            </p:nvSpPr>
            <p:spPr bwMode="auto">
              <a:xfrm>
                <a:off x="5798981" y="7427912"/>
                <a:ext cx="841472" cy="177800"/>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438"/>
              <p:cNvSpPr>
                <a:spLocks noChangeShapeType="1"/>
              </p:cNvSpPr>
              <p:nvPr/>
            </p:nvSpPr>
            <p:spPr bwMode="auto">
              <a:xfrm flipV="1">
                <a:off x="4113231" y="7065962"/>
                <a:ext cx="842407" cy="309563"/>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439"/>
              <p:cNvSpPr>
                <a:spLocks noChangeShapeType="1"/>
              </p:cNvSpPr>
              <p:nvPr/>
            </p:nvSpPr>
            <p:spPr bwMode="auto">
              <a:xfrm>
                <a:off x="4955639" y="7065962"/>
                <a:ext cx="843342" cy="360363"/>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440"/>
              <p:cNvSpPr>
                <a:spLocks noChangeShapeType="1"/>
              </p:cNvSpPr>
              <p:nvPr/>
            </p:nvSpPr>
            <p:spPr bwMode="auto">
              <a:xfrm>
                <a:off x="5798981" y="7426325"/>
                <a:ext cx="841472" cy="296863"/>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441"/>
              <p:cNvSpPr>
                <a:spLocks noChangeShapeType="1"/>
              </p:cNvSpPr>
              <p:nvPr/>
            </p:nvSpPr>
            <p:spPr bwMode="auto">
              <a:xfrm flipV="1">
                <a:off x="4113231" y="7639050"/>
                <a:ext cx="842407" cy="163513"/>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442"/>
              <p:cNvSpPr>
                <a:spLocks noChangeShapeType="1"/>
              </p:cNvSpPr>
              <p:nvPr/>
            </p:nvSpPr>
            <p:spPr bwMode="auto">
              <a:xfrm>
                <a:off x="4955639" y="7639050"/>
                <a:ext cx="843342" cy="85725"/>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443"/>
              <p:cNvSpPr>
                <a:spLocks noChangeShapeType="1"/>
              </p:cNvSpPr>
              <p:nvPr/>
            </p:nvSpPr>
            <p:spPr bwMode="auto">
              <a:xfrm flipV="1">
                <a:off x="5798981" y="7691437"/>
                <a:ext cx="841472" cy="33338"/>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444"/>
              <p:cNvSpPr>
                <a:spLocks noChangeShapeType="1"/>
              </p:cNvSpPr>
              <p:nvPr/>
            </p:nvSpPr>
            <p:spPr bwMode="auto">
              <a:xfrm flipV="1">
                <a:off x="4113231" y="7475537"/>
                <a:ext cx="842407" cy="103188"/>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445"/>
              <p:cNvSpPr>
                <a:spLocks noChangeShapeType="1"/>
              </p:cNvSpPr>
              <p:nvPr/>
            </p:nvSpPr>
            <p:spPr bwMode="auto">
              <a:xfrm>
                <a:off x="4955639" y="7475537"/>
                <a:ext cx="843342" cy="350838"/>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446"/>
              <p:cNvSpPr>
                <a:spLocks noChangeShapeType="1"/>
              </p:cNvSpPr>
              <p:nvPr/>
            </p:nvSpPr>
            <p:spPr bwMode="auto">
              <a:xfrm>
                <a:off x="5798981" y="7826375"/>
                <a:ext cx="841472" cy="69850"/>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447"/>
              <p:cNvSpPr>
                <a:spLocks noChangeShapeType="1"/>
              </p:cNvSpPr>
              <p:nvPr/>
            </p:nvSpPr>
            <p:spPr bwMode="auto">
              <a:xfrm flipV="1">
                <a:off x="4113231" y="7215187"/>
                <a:ext cx="842407" cy="484188"/>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448"/>
              <p:cNvSpPr>
                <a:spLocks noChangeShapeType="1"/>
              </p:cNvSpPr>
              <p:nvPr/>
            </p:nvSpPr>
            <p:spPr bwMode="auto">
              <a:xfrm>
                <a:off x="4955639" y="7215187"/>
                <a:ext cx="843342" cy="592138"/>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449"/>
              <p:cNvSpPr>
                <a:spLocks noChangeShapeType="1"/>
              </p:cNvSpPr>
              <p:nvPr/>
            </p:nvSpPr>
            <p:spPr bwMode="auto">
              <a:xfrm flipV="1">
                <a:off x="4113231" y="7353300"/>
                <a:ext cx="842407" cy="209550"/>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450"/>
              <p:cNvSpPr>
                <a:spLocks noChangeShapeType="1"/>
              </p:cNvSpPr>
              <p:nvPr/>
            </p:nvSpPr>
            <p:spPr bwMode="auto">
              <a:xfrm>
                <a:off x="4955639" y="7353300"/>
                <a:ext cx="843342" cy="382588"/>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451"/>
              <p:cNvSpPr>
                <a:spLocks noChangeShapeType="1"/>
              </p:cNvSpPr>
              <p:nvPr/>
            </p:nvSpPr>
            <p:spPr bwMode="auto">
              <a:xfrm>
                <a:off x="5798981" y="7735887"/>
                <a:ext cx="841472" cy="112713"/>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452"/>
              <p:cNvSpPr>
                <a:spLocks noChangeShapeType="1"/>
              </p:cNvSpPr>
              <p:nvPr/>
            </p:nvSpPr>
            <p:spPr bwMode="auto">
              <a:xfrm flipV="1">
                <a:off x="4113231" y="7472362"/>
                <a:ext cx="842407" cy="149225"/>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453"/>
              <p:cNvSpPr>
                <a:spLocks noChangeShapeType="1"/>
              </p:cNvSpPr>
              <p:nvPr/>
            </p:nvSpPr>
            <p:spPr bwMode="auto">
              <a:xfrm>
                <a:off x="4955639" y="7472362"/>
                <a:ext cx="843342" cy="211138"/>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3454"/>
              <p:cNvSpPr>
                <a:spLocks noChangeShapeType="1"/>
              </p:cNvSpPr>
              <p:nvPr/>
            </p:nvSpPr>
            <p:spPr bwMode="auto">
              <a:xfrm>
                <a:off x="5798981" y="7683500"/>
                <a:ext cx="841472" cy="177800"/>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455"/>
              <p:cNvSpPr>
                <a:spLocks noChangeShapeType="1"/>
              </p:cNvSpPr>
              <p:nvPr/>
            </p:nvSpPr>
            <p:spPr bwMode="auto">
              <a:xfrm flipV="1">
                <a:off x="4113231" y="7350125"/>
                <a:ext cx="842407" cy="144463"/>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3456"/>
              <p:cNvSpPr>
                <a:spLocks noChangeShapeType="1"/>
              </p:cNvSpPr>
              <p:nvPr/>
            </p:nvSpPr>
            <p:spPr bwMode="auto">
              <a:xfrm>
                <a:off x="4955639" y="7350125"/>
                <a:ext cx="843342" cy="409575"/>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3457"/>
              <p:cNvSpPr>
                <a:spLocks noChangeShapeType="1"/>
              </p:cNvSpPr>
              <p:nvPr/>
            </p:nvSpPr>
            <p:spPr bwMode="auto">
              <a:xfrm>
                <a:off x="5798981" y="7759700"/>
                <a:ext cx="841472" cy="77788"/>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3458"/>
              <p:cNvSpPr>
                <a:spLocks noChangeShapeType="1"/>
              </p:cNvSpPr>
              <p:nvPr/>
            </p:nvSpPr>
            <p:spPr bwMode="auto">
              <a:xfrm flipV="1">
                <a:off x="4113231" y="7580312"/>
                <a:ext cx="842407" cy="101600"/>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3459"/>
              <p:cNvSpPr>
                <a:spLocks noChangeShapeType="1"/>
              </p:cNvSpPr>
              <p:nvPr/>
            </p:nvSpPr>
            <p:spPr bwMode="auto">
              <a:xfrm>
                <a:off x="4955639" y="7580312"/>
                <a:ext cx="843342" cy="280988"/>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3460"/>
              <p:cNvSpPr>
                <a:spLocks noChangeShapeType="1"/>
              </p:cNvSpPr>
              <p:nvPr/>
            </p:nvSpPr>
            <p:spPr bwMode="auto">
              <a:xfrm>
                <a:off x="5798981" y="7861300"/>
                <a:ext cx="841472" cy="169863"/>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3461"/>
              <p:cNvSpPr>
                <a:spLocks noChangeShapeType="1"/>
              </p:cNvSpPr>
              <p:nvPr/>
            </p:nvSpPr>
            <p:spPr bwMode="auto">
              <a:xfrm flipV="1">
                <a:off x="4113231" y="7186612"/>
                <a:ext cx="842407" cy="390525"/>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3462"/>
              <p:cNvSpPr>
                <a:spLocks noChangeShapeType="1"/>
              </p:cNvSpPr>
              <p:nvPr/>
            </p:nvSpPr>
            <p:spPr bwMode="auto">
              <a:xfrm>
                <a:off x="4955639" y="7186612"/>
                <a:ext cx="843342" cy="368300"/>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3463"/>
              <p:cNvSpPr>
                <a:spLocks noChangeShapeType="1"/>
              </p:cNvSpPr>
              <p:nvPr/>
            </p:nvSpPr>
            <p:spPr bwMode="auto">
              <a:xfrm>
                <a:off x="5798981" y="7554912"/>
                <a:ext cx="841472" cy="169863"/>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3464"/>
              <p:cNvSpPr>
                <a:spLocks noChangeShapeType="1"/>
              </p:cNvSpPr>
              <p:nvPr/>
            </p:nvSpPr>
            <p:spPr bwMode="auto">
              <a:xfrm>
                <a:off x="4113231" y="7599362"/>
                <a:ext cx="842407" cy="68263"/>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3465"/>
              <p:cNvSpPr>
                <a:spLocks noChangeShapeType="1"/>
              </p:cNvSpPr>
              <p:nvPr/>
            </p:nvSpPr>
            <p:spPr bwMode="auto">
              <a:xfrm>
                <a:off x="4955639" y="7667625"/>
                <a:ext cx="843342" cy="207963"/>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3466"/>
              <p:cNvSpPr>
                <a:spLocks noChangeShapeType="1"/>
              </p:cNvSpPr>
              <p:nvPr/>
            </p:nvSpPr>
            <p:spPr bwMode="auto">
              <a:xfrm>
                <a:off x="4113231" y="7013575"/>
                <a:ext cx="842407" cy="17463"/>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467"/>
              <p:cNvSpPr>
                <a:spLocks noChangeShapeType="1"/>
              </p:cNvSpPr>
              <p:nvPr/>
            </p:nvSpPr>
            <p:spPr bwMode="auto">
              <a:xfrm>
                <a:off x="4955639" y="7031037"/>
                <a:ext cx="843342" cy="561975"/>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3468"/>
              <p:cNvSpPr>
                <a:spLocks noChangeShapeType="1"/>
              </p:cNvSpPr>
              <p:nvPr/>
            </p:nvSpPr>
            <p:spPr bwMode="auto">
              <a:xfrm>
                <a:off x="5798981" y="7593012"/>
                <a:ext cx="841472" cy="146050"/>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3469"/>
              <p:cNvSpPr>
                <a:spLocks noChangeShapeType="1"/>
              </p:cNvSpPr>
              <p:nvPr/>
            </p:nvSpPr>
            <p:spPr bwMode="auto">
              <a:xfrm flipV="1">
                <a:off x="4113231" y="7416800"/>
                <a:ext cx="842407" cy="73025"/>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3470"/>
              <p:cNvSpPr>
                <a:spLocks noChangeShapeType="1"/>
              </p:cNvSpPr>
              <p:nvPr/>
            </p:nvSpPr>
            <p:spPr bwMode="auto">
              <a:xfrm>
                <a:off x="4955639" y="7416800"/>
                <a:ext cx="843342" cy="293688"/>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3471"/>
              <p:cNvSpPr>
                <a:spLocks noChangeShapeType="1"/>
              </p:cNvSpPr>
              <p:nvPr/>
            </p:nvSpPr>
            <p:spPr bwMode="auto">
              <a:xfrm>
                <a:off x="5798981" y="7710487"/>
                <a:ext cx="841472" cy="12700"/>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3472"/>
              <p:cNvSpPr>
                <a:spLocks noChangeShapeType="1"/>
              </p:cNvSpPr>
              <p:nvPr/>
            </p:nvSpPr>
            <p:spPr bwMode="auto">
              <a:xfrm>
                <a:off x="4113231" y="7264400"/>
                <a:ext cx="842407" cy="71438"/>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3473"/>
              <p:cNvSpPr>
                <a:spLocks noChangeShapeType="1"/>
              </p:cNvSpPr>
              <p:nvPr/>
            </p:nvSpPr>
            <p:spPr bwMode="auto">
              <a:xfrm>
                <a:off x="4955639" y="7335837"/>
                <a:ext cx="843342" cy="301625"/>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3474"/>
              <p:cNvSpPr>
                <a:spLocks noChangeShapeType="1"/>
              </p:cNvSpPr>
              <p:nvPr/>
            </p:nvSpPr>
            <p:spPr bwMode="auto">
              <a:xfrm flipV="1">
                <a:off x="4113231" y="7431087"/>
                <a:ext cx="842407" cy="1588"/>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3475"/>
              <p:cNvSpPr>
                <a:spLocks noChangeShapeType="1"/>
              </p:cNvSpPr>
              <p:nvPr/>
            </p:nvSpPr>
            <p:spPr bwMode="auto">
              <a:xfrm>
                <a:off x="4955639" y="7431087"/>
                <a:ext cx="843342" cy="198438"/>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3476"/>
              <p:cNvSpPr>
                <a:spLocks noChangeShapeType="1"/>
              </p:cNvSpPr>
              <p:nvPr/>
            </p:nvSpPr>
            <p:spPr bwMode="auto">
              <a:xfrm>
                <a:off x="5798981" y="7629525"/>
                <a:ext cx="841472" cy="103188"/>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3477"/>
              <p:cNvSpPr>
                <a:spLocks noChangeShapeType="1"/>
              </p:cNvSpPr>
              <p:nvPr/>
            </p:nvSpPr>
            <p:spPr bwMode="auto">
              <a:xfrm flipV="1">
                <a:off x="4113231" y="7272337"/>
                <a:ext cx="842407" cy="184150"/>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3478"/>
              <p:cNvSpPr>
                <a:spLocks noChangeShapeType="1"/>
              </p:cNvSpPr>
              <p:nvPr/>
            </p:nvSpPr>
            <p:spPr bwMode="auto">
              <a:xfrm>
                <a:off x="4955639" y="7272337"/>
                <a:ext cx="843342" cy="153988"/>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3479"/>
              <p:cNvSpPr>
                <a:spLocks noChangeShapeType="1"/>
              </p:cNvSpPr>
              <p:nvPr/>
            </p:nvSpPr>
            <p:spPr bwMode="auto">
              <a:xfrm>
                <a:off x="5798981" y="7426325"/>
                <a:ext cx="841472" cy="52388"/>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3480"/>
              <p:cNvSpPr>
                <a:spLocks noChangeShapeType="1"/>
              </p:cNvSpPr>
              <p:nvPr/>
            </p:nvSpPr>
            <p:spPr bwMode="auto">
              <a:xfrm flipV="1">
                <a:off x="4113231" y="7559675"/>
                <a:ext cx="842407" cy="123825"/>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3481"/>
              <p:cNvSpPr>
                <a:spLocks noChangeShapeType="1"/>
              </p:cNvSpPr>
              <p:nvPr/>
            </p:nvSpPr>
            <p:spPr bwMode="auto">
              <a:xfrm>
                <a:off x="4955639" y="7559675"/>
                <a:ext cx="843342" cy="179388"/>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3482"/>
              <p:cNvSpPr>
                <a:spLocks noChangeShapeType="1"/>
              </p:cNvSpPr>
              <p:nvPr/>
            </p:nvSpPr>
            <p:spPr bwMode="auto">
              <a:xfrm flipV="1">
                <a:off x="4113231" y="7675562"/>
                <a:ext cx="842407" cy="200025"/>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3483"/>
              <p:cNvSpPr>
                <a:spLocks noChangeShapeType="1"/>
              </p:cNvSpPr>
              <p:nvPr/>
            </p:nvSpPr>
            <p:spPr bwMode="auto">
              <a:xfrm>
                <a:off x="4955639" y="7675562"/>
                <a:ext cx="843342" cy="111125"/>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3484"/>
              <p:cNvSpPr>
                <a:spLocks noChangeShapeType="1"/>
              </p:cNvSpPr>
              <p:nvPr/>
            </p:nvSpPr>
            <p:spPr bwMode="auto">
              <a:xfrm flipV="1">
                <a:off x="4113231" y="7605712"/>
                <a:ext cx="842407" cy="84138"/>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3485"/>
              <p:cNvSpPr>
                <a:spLocks noChangeShapeType="1"/>
              </p:cNvSpPr>
              <p:nvPr/>
            </p:nvSpPr>
            <p:spPr bwMode="auto">
              <a:xfrm>
                <a:off x="4955639" y="7605712"/>
                <a:ext cx="843342" cy="219075"/>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486"/>
              <p:cNvSpPr>
                <a:spLocks noChangeShapeType="1"/>
              </p:cNvSpPr>
              <p:nvPr/>
            </p:nvSpPr>
            <p:spPr bwMode="auto">
              <a:xfrm>
                <a:off x="5798981" y="7824787"/>
                <a:ext cx="841472" cy="61913"/>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487"/>
              <p:cNvSpPr>
                <a:spLocks noChangeShapeType="1"/>
              </p:cNvSpPr>
              <p:nvPr/>
            </p:nvSpPr>
            <p:spPr bwMode="auto">
              <a:xfrm flipV="1">
                <a:off x="4113231" y="7172325"/>
                <a:ext cx="842407" cy="582613"/>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488"/>
              <p:cNvSpPr>
                <a:spLocks noChangeShapeType="1"/>
              </p:cNvSpPr>
              <p:nvPr/>
            </p:nvSpPr>
            <p:spPr bwMode="auto">
              <a:xfrm>
                <a:off x="4955639" y="7172325"/>
                <a:ext cx="843342" cy="574675"/>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3489"/>
              <p:cNvSpPr>
                <a:spLocks noChangeShapeType="1"/>
              </p:cNvSpPr>
              <p:nvPr/>
            </p:nvSpPr>
            <p:spPr bwMode="auto">
              <a:xfrm>
                <a:off x="5798981" y="7747000"/>
                <a:ext cx="841472" cy="125413"/>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3490"/>
              <p:cNvSpPr>
                <a:spLocks noChangeShapeType="1"/>
              </p:cNvSpPr>
              <p:nvPr/>
            </p:nvSpPr>
            <p:spPr bwMode="auto">
              <a:xfrm flipV="1">
                <a:off x="4113231" y="7621587"/>
                <a:ext cx="842407" cy="165100"/>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3491"/>
              <p:cNvSpPr>
                <a:spLocks noChangeShapeType="1"/>
              </p:cNvSpPr>
              <p:nvPr/>
            </p:nvSpPr>
            <p:spPr bwMode="auto">
              <a:xfrm>
                <a:off x="4955639" y="7621587"/>
                <a:ext cx="843342" cy="349250"/>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3492"/>
              <p:cNvSpPr>
                <a:spLocks noChangeShapeType="1"/>
              </p:cNvSpPr>
              <p:nvPr/>
            </p:nvSpPr>
            <p:spPr bwMode="auto">
              <a:xfrm flipV="1">
                <a:off x="5798981" y="7966075"/>
                <a:ext cx="841472" cy="4763"/>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3493"/>
              <p:cNvSpPr>
                <a:spLocks noChangeShapeType="1"/>
              </p:cNvSpPr>
              <p:nvPr/>
            </p:nvSpPr>
            <p:spPr bwMode="auto">
              <a:xfrm flipV="1">
                <a:off x="4113231" y="7494587"/>
                <a:ext cx="842407" cy="184150"/>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3494"/>
              <p:cNvSpPr>
                <a:spLocks noChangeShapeType="1"/>
              </p:cNvSpPr>
              <p:nvPr/>
            </p:nvSpPr>
            <p:spPr bwMode="auto">
              <a:xfrm>
                <a:off x="4955639" y="7494587"/>
                <a:ext cx="843342" cy="355600"/>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3495"/>
              <p:cNvSpPr>
                <a:spLocks noChangeShapeType="1"/>
              </p:cNvSpPr>
              <p:nvPr/>
            </p:nvSpPr>
            <p:spPr bwMode="auto">
              <a:xfrm>
                <a:off x="5798981" y="7850187"/>
                <a:ext cx="841472" cy="1588"/>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3496"/>
              <p:cNvSpPr>
                <a:spLocks noChangeShapeType="1"/>
              </p:cNvSpPr>
              <p:nvPr/>
            </p:nvSpPr>
            <p:spPr bwMode="auto">
              <a:xfrm flipV="1">
                <a:off x="4113231" y="7435850"/>
                <a:ext cx="842407" cy="254000"/>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3497"/>
              <p:cNvSpPr>
                <a:spLocks noChangeShapeType="1"/>
              </p:cNvSpPr>
              <p:nvPr/>
            </p:nvSpPr>
            <p:spPr bwMode="auto">
              <a:xfrm>
                <a:off x="4955639" y="7435850"/>
                <a:ext cx="843342" cy="309563"/>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3498"/>
              <p:cNvSpPr>
                <a:spLocks noChangeShapeType="1"/>
              </p:cNvSpPr>
              <p:nvPr/>
            </p:nvSpPr>
            <p:spPr bwMode="auto">
              <a:xfrm flipV="1">
                <a:off x="5798981" y="7734300"/>
                <a:ext cx="841472" cy="11113"/>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3499"/>
              <p:cNvSpPr>
                <a:spLocks noChangeShapeType="1"/>
              </p:cNvSpPr>
              <p:nvPr/>
            </p:nvSpPr>
            <p:spPr bwMode="auto">
              <a:xfrm>
                <a:off x="4113231" y="7459662"/>
                <a:ext cx="842407" cy="11113"/>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3500"/>
              <p:cNvSpPr>
                <a:spLocks noChangeShapeType="1"/>
              </p:cNvSpPr>
              <p:nvPr/>
            </p:nvSpPr>
            <p:spPr bwMode="auto">
              <a:xfrm>
                <a:off x="4955639" y="7470775"/>
                <a:ext cx="843342" cy="346075"/>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3501"/>
              <p:cNvSpPr>
                <a:spLocks noChangeShapeType="1"/>
              </p:cNvSpPr>
              <p:nvPr/>
            </p:nvSpPr>
            <p:spPr bwMode="auto">
              <a:xfrm>
                <a:off x="5798981" y="7816850"/>
                <a:ext cx="841472" cy="87313"/>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3502"/>
              <p:cNvSpPr>
                <a:spLocks noChangeShapeType="1"/>
              </p:cNvSpPr>
              <p:nvPr/>
            </p:nvSpPr>
            <p:spPr bwMode="auto">
              <a:xfrm flipV="1">
                <a:off x="4113231" y="7096125"/>
                <a:ext cx="842407" cy="174625"/>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3503"/>
              <p:cNvSpPr>
                <a:spLocks noChangeShapeType="1"/>
              </p:cNvSpPr>
              <p:nvPr/>
            </p:nvSpPr>
            <p:spPr bwMode="auto">
              <a:xfrm>
                <a:off x="4955639" y="7096125"/>
                <a:ext cx="843342" cy="555625"/>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3504"/>
              <p:cNvSpPr>
                <a:spLocks noChangeShapeType="1"/>
              </p:cNvSpPr>
              <p:nvPr/>
            </p:nvSpPr>
            <p:spPr bwMode="auto">
              <a:xfrm>
                <a:off x="5798981" y="7651750"/>
                <a:ext cx="841472" cy="90488"/>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3505"/>
              <p:cNvSpPr>
                <a:spLocks noChangeShapeType="1"/>
              </p:cNvSpPr>
              <p:nvPr/>
            </p:nvSpPr>
            <p:spPr bwMode="auto">
              <a:xfrm flipV="1">
                <a:off x="4113231" y="7567612"/>
                <a:ext cx="842407" cy="177800"/>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3506"/>
              <p:cNvSpPr>
                <a:spLocks noChangeShapeType="1"/>
              </p:cNvSpPr>
              <p:nvPr/>
            </p:nvSpPr>
            <p:spPr bwMode="auto">
              <a:xfrm>
                <a:off x="4955639" y="7567612"/>
                <a:ext cx="843342" cy="244475"/>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3507"/>
              <p:cNvSpPr>
                <a:spLocks noChangeShapeType="1"/>
              </p:cNvSpPr>
              <p:nvPr/>
            </p:nvSpPr>
            <p:spPr bwMode="auto">
              <a:xfrm flipV="1">
                <a:off x="5798981" y="7756525"/>
                <a:ext cx="841472" cy="55563"/>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3508"/>
              <p:cNvSpPr>
                <a:spLocks noChangeShapeType="1"/>
              </p:cNvSpPr>
              <p:nvPr/>
            </p:nvSpPr>
            <p:spPr bwMode="auto">
              <a:xfrm>
                <a:off x="4113231" y="7292975"/>
                <a:ext cx="842407" cy="152400"/>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3509"/>
              <p:cNvSpPr>
                <a:spLocks noChangeShapeType="1"/>
              </p:cNvSpPr>
              <p:nvPr/>
            </p:nvSpPr>
            <p:spPr bwMode="auto">
              <a:xfrm>
                <a:off x="4955639" y="7445375"/>
                <a:ext cx="843342" cy="160338"/>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3510"/>
              <p:cNvSpPr>
                <a:spLocks noChangeShapeType="1"/>
              </p:cNvSpPr>
              <p:nvPr/>
            </p:nvSpPr>
            <p:spPr bwMode="auto">
              <a:xfrm flipV="1">
                <a:off x="5798981" y="7577137"/>
                <a:ext cx="841472" cy="28575"/>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3511"/>
              <p:cNvSpPr>
                <a:spLocks noChangeShapeType="1"/>
              </p:cNvSpPr>
              <p:nvPr/>
            </p:nvSpPr>
            <p:spPr bwMode="auto">
              <a:xfrm>
                <a:off x="4113231" y="7234237"/>
                <a:ext cx="842407" cy="296863"/>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3512"/>
              <p:cNvSpPr>
                <a:spLocks noChangeShapeType="1"/>
              </p:cNvSpPr>
              <p:nvPr/>
            </p:nvSpPr>
            <p:spPr bwMode="auto">
              <a:xfrm>
                <a:off x="4955639" y="7531100"/>
                <a:ext cx="843342" cy="430213"/>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3513"/>
              <p:cNvSpPr>
                <a:spLocks noChangeShapeType="1"/>
              </p:cNvSpPr>
              <p:nvPr/>
            </p:nvSpPr>
            <p:spPr bwMode="auto">
              <a:xfrm>
                <a:off x="4113231" y="7450137"/>
                <a:ext cx="842407" cy="82550"/>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3514"/>
              <p:cNvSpPr>
                <a:spLocks noChangeShapeType="1"/>
              </p:cNvSpPr>
              <p:nvPr/>
            </p:nvSpPr>
            <p:spPr bwMode="auto">
              <a:xfrm>
                <a:off x="4955639" y="7532687"/>
                <a:ext cx="843342" cy="271463"/>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3515"/>
              <p:cNvSpPr>
                <a:spLocks noChangeShapeType="1"/>
              </p:cNvSpPr>
              <p:nvPr/>
            </p:nvSpPr>
            <p:spPr bwMode="auto">
              <a:xfrm flipV="1">
                <a:off x="5798981" y="7793037"/>
                <a:ext cx="841472" cy="11113"/>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3516"/>
              <p:cNvSpPr>
                <a:spLocks noChangeShapeType="1"/>
              </p:cNvSpPr>
              <p:nvPr/>
            </p:nvSpPr>
            <p:spPr bwMode="auto">
              <a:xfrm flipV="1">
                <a:off x="4113231" y="7321550"/>
                <a:ext cx="842407" cy="76200"/>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3517"/>
              <p:cNvSpPr>
                <a:spLocks noChangeShapeType="1"/>
              </p:cNvSpPr>
              <p:nvPr/>
            </p:nvSpPr>
            <p:spPr bwMode="auto">
              <a:xfrm>
                <a:off x="4955639" y="7321550"/>
                <a:ext cx="843342" cy="434975"/>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3518"/>
              <p:cNvSpPr>
                <a:spLocks noChangeShapeType="1"/>
              </p:cNvSpPr>
              <p:nvPr/>
            </p:nvSpPr>
            <p:spPr bwMode="auto">
              <a:xfrm flipV="1">
                <a:off x="5798981" y="7721600"/>
                <a:ext cx="841472" cy="34925"/>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3519"/>
              <p:cNvSpPr>
                <a:spLocks noChangeShapeType="1"/>
              </p:cNvSpPr>
              <p:nvPr/>
            </p:nvSpPr>
            <p:spPr bwMode="auto">
              <a:xfrm flipV="1">
                <a:off x="4065548" y="6934200"/>
                <a:ext cx="0" cy="12430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3520"/>
              <p:cNvSpPr>
                <a:spLocks noChangeShapeType="1"/>
              </p:cNvSpPr>
              <p:nvPr/>
            </p:nvSpPr>
            <p:spPr bwMode="auto">
              <a:xfrm flipH="1">
                <a:off x="4036564" y="8096250"/>
                <a:ext cx="28984"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3522"/>
              <p:cNvSpPr>
                <a:spLocks noChangeShapeType="1"/>
              </p:cNvSpPr>
              <p:nvPr/>
            </p:nvSpPr>
            <p:spPr bwMode="auto">
              <a:xfrm flipH="1">
                <a:off x="4036564" y="7848600"/>
                <a:ext cx="28984"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3525"/>
              <p:cNvSpPr>
                <a:spLocks noChangeShapeType="1"/>
              </p:cNvSpPr>
              <p:nvPr/>
            </p:nvSpPr>
            <p:spPr bwMode="auto">
              <a:xfrm flipH="1">
                <a:off x="4036564" y="7600950"/>
                <a:ext cx="28984"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3528"/>
              <p:cNvSpPr>
                <a:spLocks noChangeShapeType="1"/>
              </p:cNvSpPr>
              <p:nvPr/>
            </p:nvSpPr>
            <p:spPr bwMode="auto">
              <a:xfrm flipH="1">
                <a:off x="4036564" y="7353300"/>
                <a:ext cx="28984"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3531"/>
              <p:cNvSpPr>
                <a:spLocks noChangeShapeType="1"/>
              </p:cNvSpPr>
              <p:nvPr/>
            </p:nvSpPr>
            <p:spPr bwMode="auto">
              <a:xfrm flipH="1">
                <a:off x="4036564" y="7104062"/>
                <a:ext cx="28984"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3544"/>
              <p:cNvSpPr>
                <a:spLocks noChangeShapeType="1"/>
              </p:cNvSpPr>
              <p:nvPr/>
            </p:nvSpPr>
            <p:spPr bwMode="auto">
              <a:xfrm>
                <a:off x="4065548" y="8177212"/>
                <a:ext cx="2622589"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3545"/>
              <p:cNvSpPr>
                <a:spLocks noChangeShapeType="1"/>
              </p:cNvSpPr>
              <p:nvPr/>
            </p:nvSpPr>
            <p:spPr bwMode="auto">
              <a:xfrm>
                <a:off x="4113231" y="8177212"/>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3548"/>
              <p:cNvSpPr>
                <a:spLocks noChangeShapeType="1"/>
              </p:cNvSpPr>
              <p:nvPr/>
            </p:nvSpPr>
            <p:spPr bwMode="auto">
              <a:xfrm>
                <a:off x="4955639" y="8177212"/>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3551"/>
              <p:cNvSpPr>
                <a:spLocks noChangeShapeType="1"/>
              </p:cNvSpPr>
              <p:nvPr/>
            </p:nvSpPr>
            <p:spPr bwMode="auto">
              <a:xfrm>
                <a:off x="5798981" y="8177212"/>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3554"/>
              <p:cNvSpPr>
                <a:spLocks noChangeShapeType="1"/>
              </p:cNvSpPr>
              <p:nvPr/>
            </p:nvSpPr>
            <p:spPr bwMode="auto">
              <a:xfrm>
                <a:off x="6640453" y="8177212"/>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06"/>
            <p:cNvGrpSpPr>
              <a:grpSpLocks/>
            </p:cNvGrpSpPr>
            <p:nvPr/>
          </p:nvGrpSpPr>
          <p:grpSpPr bwMode="auto">
            <a:xfrm>
              <a:off x="3823356" y="6673948"/>
              <a:ext cx="267759" cy="1271498"/>
              <a:chOff x="431885" y="3034373"/>
              <a:chExt cx="267759" cy="1271498"/>
            </a:xfrm>
          </p:grpSpPr>
          <p:sp>
            <p:nvSpPr>
              <p:cNvPr id="12" name="TextBox 112"/>
              <p:cNvSpPr txBox="1">
                <a:spLocks noChangeArrowheads="1"/>
              </p:cNvSpPr>
              <p:nvPr/>
            </p:nvSpPr>
            <p:spPr bwMode="auto">
              <a:xfrm rot="-5400000">
                <a:off x="448390" y="4060767"/>
                <a:ext cx="2285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0</a:t>
                </a:r>
              </a:p>
            </p:txBody>
          </p:sp>
          <p:sp>
            <p:nvSpPr>
              <p:cNvPr id="13" name="TextBox 113"/>
              <p:cNvSpPr txBox="1">
                <a:spLocks noChangeArrowheads="1"/>
              </p:cNvSpPr>
              <p:nvPr/>
            </p:nvSpPr>
            <p:spPr bwMode="auto">
              <a:xfrm rot="16200000">
                <a:off x="363067" y="3820852"/>
                <a:ext cx="411557"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dirty="0"/>
                  <a:t>20</a:t>
                </a:r>
              </a:p>
            </p:txBody>
          </p:sp>
          <p:sp>
            <p:nvSpPr>
              <p:cNvPr id="14" name="TextBox 114"/>
              <p:cNvSpPr txBox="1">
                <a:spLocks noChangeArrowheads="1"/>
              </p:cNvSpPr>
              <p:nvPr/>
            </p:nvSpPr>
            <p:spPr bwMode="auto">
              <a:xfrm rot="-5400000">
                <a:off x="372192" y="3566697"/>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40</a:t>
                </a:r>
              </a:p>
            </p:txBody>
          </p:sp>
          <p:sp>
            <p:nvSpPr>
              <p:cNvPr id="15" name="TextBox 115"/>
              <p:cNvSpPr txBox="1">
                <a:spLocks noChangeArrowheads="1"/>
              </p:cNvSpPr>
              <p:nvPr/>
            </p:nvSpPr>
            <p:spPr bwMode="auto">
              <a:xfrm rot="-5400000">
                <a:off x="383302" y="3313634"/>
                <a:ext cx="3587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60</a:t>
                </a:r>
              </a:p>
            </p:txBody>
          </p:sp>
          <p:sp>
            <p:nvSpPr>
              <p:cNvPr id="16" name="TextBox 116"/>
              <p:cNvSpPr txBox="1">
                <a:spLocks noChangeArrowheads="1"/>
              </p:cNvSpPr>
              <p:nvPr/>
            </p:nvSpPr>
            <p:spPr bwMode="auto">
              <a:xfrm rot="-5400000">
                <a:off x="396005" y="3070255"/>
                <a:ext cx="3333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80</a:t>
                </a:r>
              </a:p>
            </p:txBody>
          </p:sp>
        </p:grpSp>
        <p:sp>
          <p:nvSpPr>
            <p:cNvPr id="7" name="Rectangle 169"/>
            <p:cNvSpPr>
              <a:spLocks noChangeArrowheads="1"/>
            </p:cNvSpPr>
            <p:nvPr/>
          </p:nvSpPr>
          <p:spPr bwMode="auto">
            <a:xfrm rot="16200000">
              <a:off x="2958519" y="7196624"/>
              <a:ext cx="1509388" cy="18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100" b="1">
                  <a:solidFill>
                    <a:srgbClr val="000000"/>
                  </a:solidFill>
                </a:rPr>
                <a:t>% (CD38+/HLA-DR+)</a:t>
              </a:r>
              <a:endParaRPr lang="en-US" sz="1100" b="1"/>
            </a:p>
          </p:txBody>
        </p:sp>
        <p:sp>
          <p:nvSpPr>
            <p:cNvPr id="8" name="Rectangle 84"/>
            <p:cNvSpPr>
              <a:spLocks noChangeArrowheads="1"/>
            </p:cNvSpPr>
            <p:nvPr/>
          </p:nvSpPr>
          <p:spPr bwMode="auto">
            <a:xfrm>
              <a:off x="3903924" y="7966771"/>
              <a:ext cx="617503" cy="374694"/>
            </a:xfrm>
            <a:prstGeom prst="rect">
              <a:avLst/>
            </a:prstGeom>
            <a:noFill/>
            <a:ln w="9525">
              <a:noFill/>
              <a:miter lim="800000"/>
              <a:headEnd/>
              <a:tailEnd/>
            </a:ln>
          </p:spPr>
          <p:txBody>
            <a:bodyPr wrap="square" lIns="0" tIns="0" rIns="0" bIns="0">
              <a:spAutoFit/>
            </a:bodyPr>
            <a:lstStyle/>
            <a:p>
              <a:pPr algn="ctr">
                <a:defRPr/>
              </a:pPr>
              <a:r>
                <a:rPr lang="en-US" sz="1100" b="1" dirty="0">
                  <a:solidFill>
                    <a:srgbClr val="000000"/>
                  </a:solidFill>
                  <a:ea typeface="+mn-ea"/>
                </a:rPr>
                <a:t>Acute HIV</a:t>
              </a:r>
              <a:endParaRPr lang="en-US" sz="1100" b="1" dirty="0">
                <a:ea typeface="+mn-ea"/>
              </a:endParaRPr>
            </a:p>
          </p:txBody>
        </p:sp>
        <p:sp>
          <p:nvSpPr>
            <p:cNvPr id="9" name="Rectangle 84"/>
            <p:cNvSpPr>
              <a:spLocks noChangeArrowheads="1"/>
            </p:cNvSpPr>
            <p:nvPr/>
          </p:nvSpPr>
          <p:spPr bwMode="auto">
            <a:xfrm>
              <a:off x="4688107" y="7966771"/>
              <a:ext cx="603217" cy="374694"/>
            </a:xfrm>
            <a:prstGeom prst="rect">
              <a:avLst/>
            </a:prstGeom>
            <a:noFill/>
            <a:ln w="9525">
              <a:noFill/>
              <a:miter lim="800000"/>
              <a:headEnd/>
              <a:tailEnd/>
            </a:ln>
          </p:spPr>
          <p:txBody>
            <a:bodyPr lIns="0" tIns="0" rIns="0" bIns="0">
              <a:spAutoFit/>
            </a:bodyPr>
            <a:lstStyle/>
            <a:p>
              <a:pPr algn="ctr">
                <a:defRPr/>
              </a:pPr>
              <a:r>
                <a:rPr lang="en-US" sz="1100" b="1" dirty="0">
                  <a:solidFill>
                    <a:srgbClr val="000000"/>
                  </a:solidFill>
                  <a:ea typeface="+mn-ea"/>
                </a:rPr>
                <a:t>Pre-</a:t>
              </a:r>
            </a:p>
            <a:p>
              <a:pPr algn="ctr">
                <a:defRPr/>
              </a:pPr>
              <a:r>
                <a:rPr lang="en-US" sz="1100" b="1" dirty="0">
                  <a:solidFill>
                    <a:srgbClr val="000000"/>
                  </a:solidFill>
                  <a:ea typeface="+mn-ea"/>
                </a:rPr>
                <a:t>ART</a:t>
              </a:r>
              <a:endParaRPr lang="en-US" sz="1100" b="1" dirty="0">
                <a:ea typeface="+mn-ea"/>
              </a:endParaRPr>
            </a:p>
          </p:txBody>
        </p:sp>
        <p:sp>
          <p:nvSpPr>
            <p:cNvPr id="10" name="Rectangle 84"/>
            <p:cNvSpPr>
              <a:spLocks noChangeArrowheads="1"/>
            </p:cNvSpPr>
            <p:nvPr/>
          </p:nvSpPr>
          <p:spPr bwMode="auto">
            <a:xfrm>
              <a:off x="6435850" y="7966771"/>
              <a:ext cx="460350" cy="374694"/>
            </a:xfrm>
            <a:prstGeom prst="rect">
              <a:avLst/>
            </a:prstGeom>
            <a:noFill/>
            <a:ln w="9525">
              <a:noFill/>
              <a:miter lim="800000"/>
              <a:headEnd/>
              <a:tailEnd/>
            </a:ln>
          </p:spPr>
          <p:txBody>
            <a:bodyPr lIns="0" tIns="0" rIns="0" bIns="0">
              <a:spAutoFit/>
            </a:bodyPr>
            <a:lstStyle/>
            <a:p>
              <a:pPr algn="ctr">
                <a:defRPr/>
              </a:pPr>
              <a:r>
                <a:rPr lang="en-US" sz="1100" b="1" dirty="0">
                  <a:solidFill>
                    <a:srgbClr val="000000"/>
                  </a:solidFill>
                  <a:ea typeface="+mn-ea"/>
                </a:rPr>
                <a:t>Max</a:t>
              </a:r>
            </a:p>
            <a:p>
              <a:pPr algn="ctr">
                <a:defRPr/>
              </a:pPr>
              <a:r>
                <a:rPr lang="en-US" sz="1100" b="1" dirty="0">
                  <a:solidFill>
                    <a:srgbClr val="000000"/>
                  </a:solidFill>
                  <a:ea typeface="+mn-ea"/>
                </a:rPr>
                <a:t>ART</a:t>
              </a:r>
              <a:endParaRPr lang="en-US" sz="1100" b="1" dirty="0">
                <a:ea typeface="+mn-ea"/>
              </a:endParaRPr>
            </a:p>
          </p:txBody>
        </p:sp>
        <p:sp>
          <p:nvSpPr>
            <p:cNvPr id="11" name="Rectangle 84"/>
            <p:cNvSpPr>
              <a:spLocks noChangeArrowheads="1"/>
            </p:cNvSpPr>
            <p:nvPr/>
          </p:nvSpPr>
          <p:spPr bwMode="auto">
            <a:xfrm>
              <a:off x="5534199" y="7966771"/>
              <a:ext cx="604805" cy="374694"/>
            </a:xfrm>
            <a:prstGeom prst="rect">
              <a:avLst/>
            </a:prstGeom>
            <a:noFill/>
            <a:ln w="9525">
              <a:noFill/>
              <a:miter lim="800000"/>
              <a:headEnd/>
              <a:tailEnd/>
            </a:ln>
          </p:spPr>
          <p:txBody>
            <a:bodyPr lIns="0" tIns="0" rIns="0" bIns="0">
              <a:spAutoFit/>
            </a:bodyPr>
            <a:lstStyle/>
            <a:p>
              <a:pPr algn="ctr">
                <a:defRPr/>
              </a:pPr>
              <a:r>
                <a:rPr lang="en-US" sz="1100" b="1" dirty="0">
                  <a:solidFill>
                    <a:srgbClr val="000000"/>
                  </a:solidFill>
                  <a:ea typeface="+mn-ea"/>
                </a:rPr>
                <a:t>1Y</a:t>
              </a:r>
            </a:p>
            <a:p>
              <a:pPr algn="ctr">
                <a:defRPr/>
              </a:pPr>
              <a:r>
                <a:rPr lang="en-US" sz="1100" b="1" dirty="0">
                  <a:solidFill>
                    <a:srgbClr val="000000"/>
                  </a:solidFill>
                  <a:ea typeface="+mn-ea"/>
                </a:rPr>
                <a:t>ART</a:t>
              </a:r>
              <a:endParaRPr lang="en-US" sz="1100" b="1" dirty="0">
                <a:ea typeface="+mn-ea"/>
              </a:endParaRPr>
            </a:p>
          </p:txBody>
        </p:sp>
      </p:grpSp>
      <p:grpSp>
        <p:nvGrpSpPr>
          <p:cNvPr id="122" name="Group 8"/>
          <p:cNvGrpSpPr>
            <a:grpSpLocks/>
          </p:cNvGrpSpPr>
          <p:nvPr/>
        </p:nvGrpSpPr>
        <p:grpSpPr bwMode="auto">
          <a:xfrm>
            <a:off x="165034" y="1248436"/>
            <a:ext cx="3012209" cy="1643058"/>
            <a:chOff x="3619482" y="4576716"/>
            <a:chExt cx="3335732" cy="1818319"/>
          </a:xfrm>
        </p:grpSpPr>
        <p:grpSp>
          <p:nvGrpSpPr>
            <p:cNvPr id="123" name="Group 9"/>
            <p:cNvGrpSpPr>
              <a:grpSpLocks/>
            </p:cNvGrpSpPr>
            <p:nvPr/>
          </p:nvGrpSpPr>
          <p:grpSpPr bwMode="auto">
            <a:xfrm>
              <a:off x="4058287" y="4725973"/>
              <a:ext cx="2652663" cy="1292225"/>
              <a:chOff x="4035474" y="4992688"/>
              <a:chExt cx="2652663" cy="1292225"/>
            </a:xfrm>
          </p:grpSpPr>
          <p:sp>
            <p:nvSpPr>
              <p:cNvPr id="135" name="Line 2455"/>
              <p:cNvSpPr>
                <a:spLocks noChangeShapeType="1"/>
              </p:cNvSpPr>
              <p:nvPr/>
            </p:nvSpPr>
            <p:spPr bwMode="auto">
              <a:xfrm>
                <a:off x="4066276" y="6154738"/>
                <a:ext cx="2621861"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456"/>
              <p:cNvSpPr>
                <a:spLocks noChangeShapeType="1"/>
              </p:cNvSpPr>
              <p:nvPr/>
            </p:nvSpPr>
            <p:spPr bwMode="auto">
              <a:xfrm>
                <a:off x="4066276" y="5888038"/>
                <a:ext cx="2621861"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457"/>
              <p:cNvSpPr>
                <a:spLocks noChangeShapeType="1"/>
              </p:cNvSpPr>
              <p:nvPr/>
            </p:nvSpPr>
            <p:spPr bwMode="auto">
              <a:xfrm>
                <a:off x="4066276" y="5678488"/>
                <a:ext cx="2621861"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2458"/>
              <p:cNvSpPr>
                <a:spLocks noChangeShapeType="1"/>
              </p:cNvSpPr>
              <p:nvPr/>
            </p:nvSpPr>
            <p:spPr bwMode="auto">
              <a:xfrm>
                <a:off x="4066276" y="5353050"/>
                <a:ext cx="2621861"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2459"/>
              <p:cNvSpPr>
                <a:spLocks noChangeShapeType="1"/>
              </p:cNvSpPr>
              <p:nvPr/>
            </p:nvSpPr>
            <p:spPr bwMode="auto">
              <a:xfrm>
                <a:off x="4066276" y="5086350"/>
                <a:ext cx="2621861" cy="0"/>
              </a:xfrm>
              <a:prstGeom prst="line">
                <a:avLst/>
              </a:prstGeom>
              <a:noFill/>
              <a:ln w="7">
                <a:solidFill>
                  <a:srgbClr val="EAF2F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2460"/>
              <p:cNvSpPr>
                <a:spLocks noChangeShapeType="1"/>
              </p:cNvSpPr>
              <p:nvPr/>
            </p:nvSpPr>
            <p:spPr bwMode="auto">
              <a:xfrm>
                <a:off x="4112011" y="5546725"/>
                <a:ext cx="1264728" cy="449263"/>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2461"/>
              <p:cNvSpPr>
                <a:spLocks noChangeShapeType="1"/>
              </p:cNvSpPr>
              <p:nvPr/>
            </p:nvSpPr>
            <p:spPr bwMode="auto">
              <a:xfrm flipV="1">
                <a:off x="5376740" y="5884863"/>
                <a:ext cx="1263795" cy="111125"/>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2462"/>
              <p:cNvSpPr>
                <a:spLocks noChangeShapeType="1"/>
              </p:cNvSpPr>
              <p:nvPr/>
            </p:nvSpPr>
            <p:spPr bwMode="auto">
              <a:xfrm>
                <a:off x="4112011" y="5816600"/>
                <a:ext cx="1264728" cy="82550"/>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2463"/>
              <p:cNvSpPr>
                <a:spLocks noChangeShapeType="1"/>
              </p:cNvSpPr>
              <p:nvPr/>
            </p:nvSpPr>
            <p:spPr bwMode="auto">
              <a:xfrm flipV="1">
                <a:off x="5376740" y="5876925"/>
                <a:ext cx="1263795" cy="22225"/>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2464"/>
              <p:cNvSpPr>
                <a:spLocks noChangeShapeType="1"/>
              </p:cNvSpPr>
              <p:nvPr/>
            </p:nvSpPr>
            <p:spPr bwMode="auto">
              <a:xfrm>
                <a:off x="4112011" y="5102225"/>
                <a:ext cx="1264728" cy="292100"/>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2465"/>
              <p:cNvSpPr>
                <a:spLocks noChangeShapeType="1"/>
              </p:cNvSpPr>
              <p:nvPr/>
            </p:nvSpPr>
            <p:spPr bwMode="auto">
              <a:xfrm>
                <a:off x="5376740" y="5394325"/>
                <a:ext cx="1263795" cy="236538"/>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2466"/>
              <p:cNvSpPr>
                <a:spLocks noChangeShapeType="1"/>
              </p:cNvSpPr>
              <p:nvPr/>
            </p:nvSpPr>
            <p:spPr bwMode="auto">
              <a:xfrm flipV="1">
                <a:off x="4112011" y="5884863"/>
                <a:ext cx="1264728" cy="68263"/>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2467"/>
              <p:cNvSpPr>
                <a:spLocks noChangeShapeType="1"/>
              </p:cNvSpPr>
              <p:nvPr/>
            </p:nvSpPr>
            <p:spPr bwMode="auto">
              <a:xfrm>
                <a:off x="5376740" y="5884863"/>
                <a:ext cx="1263795" cy="87313"/>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2468"/>
              <p:cNvSpPr>
                <a:spLocks noChangeShapeType="1"/>
              </p:cNvSpPr>
              <p:nvPr/>
            </p:nvSpPr>
            <p:spPr bwMode="auto">
              <a:xfrm>
                <a:off x="4112011" y="5757863"/>
                <a:ext cx="1264728" cy="180975"/>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2469"/>
              <p:cNvSpPr>
                <a:spLocks noChangeShapeType="1"/>
              </p:cNvSpPr>
              <p:nvPr/>
            </p:nvSpPr>
            <p:spPr bwMode="auto">
              <a:xfrm>
                <a:off x="5376740" y="5938838"/>
                <a:ext cx="1263795" cy="49213"/>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2470"/>
              <p:cNvSpPr>
                <a:spLocks noChangeShapeType="1"/>
              </p:cNvSpPr>
              <p:nvPr/>
            </p:nvSpPr>
            <p:spPr bwMode="auto">
              <a:xfrm>
                <a:off x="4112011" y="5318125"/>
                <a:ext cx="1264728" cy="633413"/>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2471"/>
              <p:cNvSpPr>
                <a:spLocks noChangeShapeType="1"/>
              </p:cNvSpPr>
              <p:nvPr/>
            </p:nvSpPr>
            <p:spPr bwMode="auto">
              <a:xfrm flipV="1">
                <a:off x="5376740" y="5937250"/>
                <a:ext cx="1263795" cy="14288"/>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2472"/>
              <p:cNvSpPr>
                <a:spLocks noChangeShapeType="1"/>
              </p:cNvSpPr>
              <p:nvPr/>
            </p:nvSpPr>
            <p:spPr bwMode="auto">
              <a:xfrm>
                <a:off x="4112011" y="5815013"/>
                <a:ext cx="1264728" cy="107950"/>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2473"/>
              <p:cNvSpPr>
                <a:spLocks noChangeShapeType="1"/>
              </p:cNvSpPr>
              <p:nvPr/>
            </p:nvSpPr>
            <p:spPr bwMode="auto">
              <a:xfrm flipV="1">
                <a:off x="5376740" y="5815013"/>
                <a:ext cx="1263795" cy="107950"/>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2474"/>
              <p:cNvSpPr>
                <a:spLocks noChangeShapeType="1"/>
              </p:cNvSpPr>
              <p:nvPr/>
            </p:nvSpPr>
            <p:spPr bwMode="auto">
              <a:xfrm>
                <a:off x="4112011" y="5657850"/>
                <a:ext cx="1264728" cy="292100"/>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2475"/>
              <p:cNvSpPr>
                <a:spLocks noChangeShapeType="1"/>
              </p:cNvSpPr>
              <p:nvPr/>
            </p:nvSpPr>
            <p:spPr bwMode="auto">
              <a:xfrm flipV="1">
                <a:off x="5376740" y="5894388"/>
                <a:ext cx="1263795" cy="55563"/>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2476"/>
              <p:cNvSpPr>
                <a:spLocks noChangeShapeType="1"/>
              </p:cNvSpPr>
              <p:nvPr/>
            </p:nvSpPr>
            <p:spPr bwMode="auto">
              <a:xfrm>
                <a:off x="4112011" y="5338763"/>
                <a:ext cx="1264728" cy="407988"/>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2477"/>
              <p:cNvSpPr>
                <a:spLocks noChangeShapeType="1"/>
              </p:cNvSpPr>
              <p:nvPr/>
            </p:nvSpPr>
            <p:spPr bwMode="auto">
              <a:xfrm>
                <a:off x="5376740" y="5746750"/>
                <a:ext cx="1263795" cy="179388"/>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2478"/>
              <p:cNvSpPr>
                <a:spLocks noChangeShapeType="1"/>
              </p:cNvSpPr>
              <p:nvPr/>
            </p:nvSpPr>
            <p:spPr bwMode="auto">
              <a:xfrm>
                <a:off x="4112011" y="5680075"/>
                <a:ext cx="1264728" cy="114300"/>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2479"/>
              <p:cNvSpPr>
                <a:spLocks noChangeShapeType="1"/>
              </p:cNvSpPr>
              <p:nvPr/>
            </p:nvSpPr>
            <p:spPr bwMode="auto">
              <a:xfrm flipV="1">
                <a:off x="5376740" y="5467350"/>
                <a:ext cx="1263795" cy="327025"/>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2480"/>
              <p:cNvSpPr>
                <a:spLocks noChangeShapeType="1"/>
              </p:cNvSpPr>
              <p:nvPr/>
            </p:nvSpPr>
            <p:spPr bwMode="auto">
              <a:xfrm>
                <a:off x="4112011" y="5481638"/>
                <a:ext cx="1264728" cy="352425"/>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2481"/>
              <p:cNvSpPr>
                <a:spLocks noChangeShapeType="1"/>
              </p:cNvSpPr>
              <p:nvPr/>
            </p:nvSpPr>
            <p:spPr bwMode="auto">
              <a:xfrm>
                <a:off x="5376740" y="5834063"/>
                <a:ext cx="1263795" cy="147638"/>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2482"/>
              <p:cNvSpPr>
                <a:spLocks noChangeShapeType="1"/>
              </p:cNvSpPr>
              <p:nvPr/>
            </p:nvSpPr>
            <p:spPr bwMode="auto">
              <a:xfrm>
                <a:off x="4112011" y="5145088"/>
                <a:ext cx="1264728" cy="714375"/>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2483"/>
              <p:cNvSpPr>
                <a:spLocks noChangeShapeType="1"/>
              </p:cNvSpPr>
              <p:nvPr/>
            </p:nvSpPr>
            <p:spPr bwMode="auto">
              <a:xfrm>
                <a:off x="5376740" y="5859463"/>
                <a:ext cx="1263795" cy="20638"/>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2484"/>
              <p:cNvSpPr>
                <a:spLocks noChangeShapeType="1"/>
              </p:cNvSpPr>
              <p:nvPr/>
            </p:nvSpPr>
            <p:spPr bwMode="auto">
              <a:xfrm flipV="1">
                <a:off x="4112011" y="5875338"/>
                <a:ext cx="1264728" cy="53975"/>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2485"/>
              <p:cNvSpPr>
                <a:spLocks noChangeShapeType="1"/>
              </p:cNvSpPr>
              <p:nvPr/>
            </p:nvSpPr>
            <p:spPr bwMode="auto">
              <a:xfrm flipV="1">
                <a:off x="5376740" y="5818188"/>
                <a:ext cx="1263795" cy="57150"/>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2486"/>
              <p:cNvSpPr>
                <a:spLocks noChangeShapeType="1"/>
              </p:cNvSpPr>
              <p:nvPr/>
            </p:nvSpPr>
            <p:spPr bwMode="auto">
              <a:xfrm>
                <a:off x="4112011" y="5602288"/>
                <a:ext cx="1264728" cy="417513"/>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2487"/>
              <p:cNvSpPr>
                <a:spLocks noChangeShapeType="1"/>
              </p:cNvSpPr>
              <p:nvPr/>
            </p:nvSpPr>
            <p:spPr bwMode="auto">
              <a:xfrm>
                <a:off x="5376740" y="6019800"/>
                <a:ext cx="1263795" cy="47625"/>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2488"/>
              <p:cNvSpPr>
                <a:spLocks noChangeShapeType="1"/>
              </p:cNvSpPr>
              <p:nvPr/>
            </p:nvSpPr>
            <p:spPr bwMode="auto">
              <a:xfrm>
                <a:off x="4112011" y="5948363"/>
                <a:ext cx="1264728" cy="101600"/>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489"/>
              <p:cNvSpPr>
                <a:spLocks noChangeShapeType="1"/>
              </p:cNvSpPr>
              <p:nvPr/>
            </p:nvSpPr>
            <p:spPr bwMode="auto">
              <a:xfrm flipV="1">
                <a:off x="5376740" y="6015038"/>
                <a:ext cx="1263795" cy="34925"/>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490"/>
              <p:cNvSpPr>
                <a:spLocks noChangeShapeType="1"/>
              </p:cNvSpPr>
              <p:nvPr/>
            </p:nvSpPr>
            <p:spPr bwMode="auto">
              <a:xfrm>
                <a:off x="4112011" y="5314950"/>
                <a:ext cx="1264728" cy="709613"/>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2491"/>
              <p:cNvSpPr>
                <a:spLocks noChangeShapeType="1"/>
              </p:cNvSpPr>
              <p:nvPr/>
            </p:nvSpPr>
            <p:spPr bwMode="auto">
              <a:xfrm>
                <a:off x="5376740" y="6024563"/>
                <a:ext cx="1263795" cy="30163"/>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2492"/>
              <p:cNvSpPr>
                <a:spLocks noChangeShapeType="1"/>
              </p:cNvSpPr>
              <p:nvPr/>
            </p:nvSpPr>
            <p:spPr bwMode="auto">
              <a:xfrm>
                <a:off x="4112011" y="5080000"/>
                <a:ext cx="1264728" cy="595313"/>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2493"/>
              <p:cNvSpPr>
                <a:spLocks noChangeShapeType="1"/>
              </p:cNvSpPr>
              <p:nvPr/>
            </p:nvSpPr>
            <p:spPr bwMode="auto">
              <a:xfrm>
                <a:off x="5376740" y="5675313"/>
                <a:ext cx="1263795" cy="157163"/>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2494"/>
              <p:cNvSpPr>
                <a:spLocks noChangeShapeType="1"/>
              </p:cNvSpPr>
              <p:nvPr/>
            </p:nvSpPr>
            <p:spPr bwMode="auto">
              <a:xfrm>
                <a:off x="4112011" y="5772150"/>
                <a:ext cx="1264728" cy="84138"/>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2495"/>
              <p:cNvSpPr>
                <a:spLocks noChangeShapeType="1"/>
              </p:cNvSpPr>
              <p:nvPr/>
            </p:nvSpPr>
            <p:spPr bwMode="auto">
              <a:xfrm>
                <a:off x="5376740" y="5856288"/>
                <a:ext cx="1263795" cy="152400"/>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2496"/>
              <p:cNvSpPr>
                <a:spLocks noChangeShapeType="1"/>
              </p:cNvSpPr>
              <p:nvPr/>
            </p:nvSpPr>
            <p:spPr bwMode="auto">
              <a:xfrm>
                <a:off x="4112011" y="5422900"/>
                <a:ext cx="1264728" cy="123825"/>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2497"/>
              <p:cNvSpPr>
                <a:spLocks noChangeShapeType="1"/>
              </p:cNvSpPr>
              <p:nvPr/>
            </p:nvSpPr>
            <p:spPr bwMode="auto">
              <a:xfrm>
                <a:off x="5376740" y="5546725"/>
                <a:ext cx="1263795" cy="234950"/>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2498"/>
              <p:cNvSpPr>
                <a:spLocks noChangeShapeType="1"/>
              </p:cNvSpPr>
              <p:nvPr/>
            </p:nvSpPr>
            <p:spPr bwMode="auto">
              <a:xfrm>
                <a:off x="4112011" y="5211763"/>
                <a:ext cx="1264728" cy="595313"/>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2499"/>
              <p:cNvSpPr>
                <a:spLocks noChangeShapeType="1"/>
              </p:cNvSpPr>
              <p:nvPr/>
            </p:nvSpPr>
            <p:spPr bwMode="auto">
              <a:xfrm>
                <a:off x="5376740" y="5807075"/>
                <a:ext cx="1263795" cy="22225"/>
              </a:xfrm>
              <a:prstGeom prst="line">
                <a:avLst/>
              </a:prstGeom>
              <a:noFill/>
              <a:ln w="7">
                <a:solidFill>
                  <a:srgbClr val="6E8E8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2500"/>
              <p:cNvSpPr>
                <a:spLocks noChangeShapeType="1"/>
              </p:cNvSpPr>
              <p:nvPr/>
            </p:nvSpPr>
            <p:spPr bwMode="auto">
              <a:xfrm>
                <a:off x="4112011" y="5256213"/>
                <a:ext cx="1264728" cy="498475"/>
              </a:xfrm>
              <a:prstGeom prst="line">
                <a:avLst/>
              </a:prstGeom>
              <a:noFill/>
              <a:ln w="7">
                <a:solidFill>
                  <a:srgbClr val="C1053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2501"/>
              <p:cNvSpPr>
                <a:spLocks noChangeShapeType="1"/>
              </p:cNvSpPr>
              <p:nvPr/>
            </p:nvSpPr>
            <p:spPr bwMode="auto">
              <a:xfrm>
                <a:off x="4112011" y="5573713"/>
                <a:ext cx="1264728" cy="304800"/>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2502"/>
              <p:cNvSpPr>
                <a:spLocks noChangeShapeType="1"/>
              </p:cNvSpPr>
              <p:nvPr/>
            </p:nvSpPr>
            <p:spPr bwMode="auto">
              <a:xfrm flipV="1">
                <a:off x="5376740" y="5711825"/>
                <a:ext cx="1263795" cy="166688"/>
              </a:xfrm>
              <a:prstGeom prst="line">
                <a:avLst/>
              </a:prstGeom>
              <a:noFill/>
              <a:ln w="7">
                <a:solidFill>
                  <a:srgbClr val="938DD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2503"/>
              <p:cNvSpPr>
                <a:spLocks noChangeShapeType="1"/>
              </p:cNvSpPr>
              <p:nvPr/>
            </p:nvSpPr>
            <p:spPr bwMode="auto">
              <a:xfrm>
                <a:off x="4112011" y="5303838"/>
                <a:ext cx="1264728" cy="668338"/>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2504"/>
              <p:cNvSpPr>
                <a:spLocks noChangeShapeType="1"/>
              </p:cNvSpPr>
              <p:nvPr/>
            </p:nvSpPr>
            <p:spPr bwMode="auto">
              <a:xfrm flipV="1">
                <a:off x="5376740" y="5905500"/>
                <a:ext cx="1263795" cy="66675"/>
              </a:xfrm>
              <a:prstGeom prst="line">
                <a:avLst/>
              </a:prstGeom>
              <a:noFill/>
              <a:ln w="7">
                <a:solidFill>
                  <a:srgbClr val="CAC27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2505"/>
              <p:cNvSpPr>
                <a:spLocks noChangeShapeType="1"/>
              </p:cNvSpPr>
              <p:nvPr/>
            </p:nvSpPr>
            <p:spPr bwMode="auto">
              <a:xfrm>
                <a:off x="4112011" y="5672138"/>
                <a:ext cx="1264728" cy="239713"/>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2506"/>
              <p:cNvSpPr>
                <a:spLocks noChangeShapeType="1"/>
              </p:cNvSpPr>
              <p:nvPr/>
            </p:nvSpPr>
            <p:spPr bwMode="auto">
              <a:xfrm>
                <a:off x="5376740" y="5911850"/>
                <a:ext cx="1263795" cy="38100"/>
              </a:xfrm>
              <a:prstGeom prst="line">
                <a:avLst/>
              </a:prstGeom>
              <a:noFill/>
              <a:ln w="7">
                <a:solidFill>
                  <a:srgbClr val="A0522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2507"/>
              <p:cNvSpPr>
                <a:spLocks noChangeShapeType="1"/>
              </p:cNvSpPr>
              <p:nvPr/>
            </p:nvSpPr>
            <p:spPr bwMode="auto">
              <a:xfrm>
                <a:off x="4112011" y="5132388"/>
                <a:ext cx="1264728" cy="701675"/>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2508"/>
              <p:cNvSpPr>
                <a:spLocks noChangeShapeType="1"/>
              </p:cNvSpPr>
              <p:nvPr/>
            </p:nvSpPr>
            <p:spPr bwMode="auto">
              <a:xfrm>
                <a:off x="5376740" y="5834063"/>
                <a:ext cx="1263795" cy="130175"/>
              </a:xfrm>
              <a:prstGeom prst="line">
                <a:avLst/>
              </a:prstGeom>
              <a:noFill/>
              <a:ln w="7">
                <a:solidFill>
                  <a:srgbClr val="7B92A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2509"/>
              <p:cNvSpPr>
                <a:spLocks noChangeShapeType="1"/>
              </p:cNvSpPr>
              <p:nvPr/>
            </p:nvSpPr>
            <p:spPr bwMode="auto">
              <a:xfrm>
                <a:off x="4112011" y="5151438"/>
                <a:ext cx="1264728" cy="769938"/>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2510"/>
              <p:cNvSpPr>
                <a:spLocks noChangeShapeType="1"/>
              </p:cNvSpPr>
              <p:nvPr/>
            </p:nvSpPr>
            <p:spPr bwMode="auto">
              <a:xfrm flipV="1">
                <a:off x="5376740" y="5884863"/>
                <a:ext cx="1263795" cy="36513"/>
              </a:xfrm>
              <a:prstGeom prst="line">
                <a:avLst/>
              </a:prstGeom>
              <a:noFill/>
              <a:ln w="7">
                <a:solidFill>
                  <a:srgbClr val="2D6D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2511"/>
              <p:cNvSpPr>
                <a:spLocks noChangeShapeType="1"/>
              </p:cNvSpPr>
              <p:nvPr/>
            </p:nvSpPr>
            <p:spPr bwMode="auto">
              <a:xfrm>
                <a:off x="4112011" y="5434013"/>
                <a:ext cx="1264728" cy="608013"/>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2512"/>
              <p:cNvSpPr>
                <a:spLocks noChangeShapeType="1"/>
              </p:cNvSpPr>
              <p:nvPr/>
            </p:nvSpPr>
            <p:spPr bwMode="auto">
              <a:xfrm>
                <a:off x="5376740" y="6042025"/>
                <a:ext cx="1263795" cy="50800"/>
              </a:xfrm>
              <a:prstGeom prst="line">
                <a:avLst/>
              </a:prstGeom>
              <a:noFill/>
              <a:ln w="7">
                <a:solidFill>
                  <a:srgbClr val="9C88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2513"/>
              <p:cNvSpPr>
                <a:spLocks noChangeShapeType="1"/>
              </p:cNvSpPr>
              <p:nvPr/>
            </p:nvSpPr>
            <p:spPr bwMode="auto">
              <a:xfrm>
                <a:off x="4112011" y="5191125"/>
                <a:ext cx="1264728" cy="633413"/>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2514"/>
              <p:cNvSpPr>
                <a:spLocks noChangeShapeType="1"/>
              </p:cNvSpPr>
              <p:nvPr/>
            </p:nvSpPr>
            <p:spPr bwMode="auto">
              <a:xfrm>
                <a:off x="5376740" y="5824538"/>
                <a:ext cx="1263795" cy="109538"/>
              </a:xfrm>
              <a:prstGeom prst="line">
                <a:avLst/>
              </a:prstGeom>
              <a:noFill/>
              <a:ln w="7">
                <a:solidFill>
                  <a:srgbClr val="BFA19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2515"/>
              <p:cNvSpPr>
                <a:spLocks noChangeShapeType="1"/>
              </p:cNvSpPr>
              <p:nvPr/>
            </p:nvSpPr>
            <p:spPr bwMode="auto">
              <a:xfrm>
                <a:off x="4112011" y="5611813"/>
                <a:ext cx="1264728" cy="277813"/>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2516"/>
              <p:cNvSpPr>
                <a:spLocks noChangeShapeType="1"/>
              </p:cNvSpPr>
              <p:nvPr/>
            </p:nvSpPr>
            <p:spPr bwMode="auto">
              <a:xfrm>
                <a:off x="5376740" y="5889625"/>
                <a:ext cx="1263795" cy="79375"/>
              </a:xfrm>
              <a:prstGeom prst="line">
                <a:avLst/>
              </a:prstGeom>
              <a:noFill/>
              <a:ln w="7">
                <a:solidFill>
                  <a:srgbClr val="FFD2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2517"/>
              <p:cNvSpPr>
                <a:spLocks noChangeShapeType="1"/>
              </p:cNvSpPr>
              <p:nvPr/>
            </p:nvSpPr>
            <p:spPr bwMode="auto">
              <a:xfrm>
                <a:off x="4112011" y="5072063"/>
                <a:ext cx="1264728" cy="673100"/>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2518"/>
              <p:cNvSpPr>
                <a:spLocks noChangeShapeType="1"/>
              </p:cNvSpPr>
              <p:nvPr/>
            </p:nvSpPr>
            <p:spPr bwMode="auto">
              <a:xfrm>
                <a:off x="5376740" y="5745163"/>
                <a:ext cx="1263795" cy="173038"/>
              </a:xfrm>
              <a:prstGeom prst="line">
                <a:avLst/>
              </a:prstGeom>
              <a:noFill/>
              <a:ln w="7">
                <a:solidFill>
                  <a:srgbClr val="D9E6E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519"/>
              <p:cNvSpPr>
                <a:spLocks noChangeShapeType="1"/>
              </p:cNvSpPr>
              <p:nvPr/>
            </p:nvSpPr>
            <p:spPr bwMode="auto">
              <a:xfrm flipV="1">
                <a:off x="4112011" y="5607050"/>
                <a:ext cx="1264728" cy="115888"/>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520"/>
              <p:cNvSpPr>
                <a:spLocks noChangeShapeType="1"/>
              </p:cNvSpPr>
              <p:nvPr/>
            </p:nvSpPr>
            <p:spPr bwMode="auto">
              <a:xfrm>
                <a:off x="5376740" y="5607050"/>
                <a:ext cx="1263795" cy="31750"/>
              </a:xfrm>
              <a:prstGeom prst="line">
                <a:avLst/>
              </a:prstGeom>
              <a:noFill/>
              <a:ln w="7">
                <a:solidFill>
                  <a:srgbClr val="1A476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521"/>
              <p:cNvSpPr>
                <a:spLocks noChangeShapeType="1"/>
              </p:cNvSpPr>
              <p:nvPr/>
            </p:nvSpPr>
            <p:spPr bwMode="auto">
              <a:xfrm flipV="1">
                <a:off x="4112011" y="5635625"/>
                <a:ext cx="1264728" cy="19050"/>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522"/>
              <p:cNvSpPr>
                <a:spLocks noChangeShapeType="1"/>
              </p:cNvSpPr>
              <p:nvPr/>
            </p:nvSpPr>
            <p:spPr bwMode="auto">
              <a:xfrm>
                <a:off x="5376740" y="5635625"/>
                <a:ext cx="1263795" cy="87313"/>
              </a:xfrm>
              <a:prstGeom prst="line">
                <a:avLst/>
              </a:prstGeom>
              <a:noFill/>
              <a:ln w="7">
                <a:solidFill>
                  <a:srgbClr val="90353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523"/>
              <p:cNvSpPr>
                <a:spLocks noChangeShapeType="1"/>
              </p:cNvSpPr>
              <p:nvPr/>
            </p:nvSpPr>
            <p:spPr bwMode="auto">
              <a:xfrm>
                <a:off x="4112011" y="5197475"/>
                <a:ext cx="1264728" cy="582613"/>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524"/>
              <p:cNvSpPr>
                <a:spLocks noChangeShapeType="1"/>
              </p:cNvSpPr>
              <p:nvPr/>
            </p:nvSpPr>
            <p:spPr bwMode="auto">
              <a:xfrm flipV="1">
                <a:off x="5376740" y="5626100"/>
                <a:ext cx="1263795" cy="153988"/>
              </a:xfrm>
              <a:prstGeom prst="line">
                <a:avLst/>
              </a:prstGeom>
              <a:noFill/>
              <a:ln w="7">
                <a:solidFill>
                  <a:srgbClr val="55752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2525"/>
              <p:cNvSpPr>
                <a:spLocks noChangeShapeType="1"/>
              </p:cNvSpPr>
              <p:nvPr/>
            </p:nvSpPr>
            <p:spPr bwMode="auto">
              <a:xfrm>
                <a:off x="4112011" y="5362575"/>
                <a:ext cx="1264728" cy="614363"/>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2526"/>
              <p:cNvSpPr>
                <a:spLocks noChangeShapeType="1"/>
              </p:cNvSpPr>
              <p:nvPr/>
            </p:nvSpPr>
            <p:spPr bwMode="auto">
              <a:xfrm flipV="1">
                <a:off x="5376740" y="5861050"/>
                <a:ext cx="1263795" cy="115888"/>
              </a:xfrm>
              <a:prstGeom prst="line">
                <a:avLst/>
              </a:prstGeom>
              <a:noFill/>
              <a:ln w="7">
                <a:solidFill>
                  <a:srgbClr val="E37E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2527"/>
              <p:cNvSpPr>
                <a:spLocks noChangeShapeType="1"/>
              </p:cNvSpPr>
              <p:nvPr/>
            </p:nvSpPr>
            <p:spPr bwMode="auto">
              <a:xfrm flipV="1">
                <a:off x="4066276" y="4992688"/>
                <a:ext cx="0" cy="12430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2528"/>
              <p:cNvSpPr>
                <a:spLocks noChangeShapeType="1"/>
              </p:cNvSpPr>
              <p:nvPr/>
            </p:nvSpPr>
            <p:spPr bwMode="auto">
              <a:xfrm flipH="1">
                <a:off x="4035474" y="6154738"/>
                <a:ext cx="30802"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2530"/>
              <p:cNvSpPr>
                <a:spLocks noChangeShapeType="1"/>
              </p:cNvSpPr>
              <p:nvPr/>
            </p:nvSpPr>
            <p:spPr bwMode="auto">
              <a:xfrm flipH="1">
                <a:off x="4035474" y="5888038"/>
                <a:ext cx="30802"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2533"/>
              <p:cNvSpPr>
                <a:spLocks noChangeShapeType="1"/>
              </p:cNvSpPr>
              <p:nvPr/>
            </p:nvSpPr>
            <p:spPr bwMode="auto">
              <a:xfrm flipH="1">
                <a:off x="4035474" y="5621338"/>
                <a:ext cx="30802"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2536"/>
              <p:cNvSpPr>
                <a:spLocks noChangeShapeType="1"/>
              </p:cNvSpPr>
              <p:nvPr/>
            </p:nvSpPr>
            <p:spPr bwMode="auto">
              <a:xfrm flipH="1">
                <a:off x="4035474" y="5353050"/>
                <a:ext cx="30802"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2539"/>
              <p:cNvSpPr>
                <a:spLocks noChangeShapeType="1"/>
              </p:cNvSpPr>
              <p:nvPr/>
            </p:nvSpPr>
            <p:spPr bwMode="auto">
              <a:xfrm flipH="1">
                <a:off x="4035474" y="5086350"/>
                <a:ext cx="30802"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552"/>
              <p:cNvSpPr>
                <a:spLocks noChangeShapeType="1"/>
              </p:cNvSpPr>
              <p:nvPr/>
            </p:nvSpPr>
            <p:spPr bwMode="auto">
              <a:xfrm>
                <a:off x="4066276" y="6235700"/>
                <a:ext cx="2621861" cy="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2553"/>
              <p:cNvSpPr>
                <a:spLocks noChangeShapeType="1"/>
              </p:cNvSpPr>
              <p:nvPr/>
            </p:nvSpPr>
            <p:spPr bwMode="auto">
              <a:xfrm>
                <a:off x="4112011" y="6235700"/>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561"/>
              <p:cNvSpPr>
                <a:spLocks noChangeShapeType="1"/>
              </p:cNvSpPr>
              <p:nvPr/>
            </p:nvSpPr>
            <p:spPr bwMode="auto">
              <a:xfrm>
                <a:off x="5376740" y="6235700"/>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2569"/>
              <p:cNvSpPr>
                <a:spLocks noChangeShapeType="1"/>
              </p:cNvSpPr>
              <p:nvPr/>
            </p:nvSpPr>
            <p:spPr bwMode="auto">
              <a:xfrm>
                <a:off x="6640534" y="6235700"/>
                <a:ext cx="0" cy="4921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4" name="Group 10"/>
            <p:cNvGrpSpPr>
              <a:grpSpLocks/>
            </p:cNvGrpSpPr>
            <p:nvPr/>
          </p:nvGrpSpPr>
          <p:grpSpPr bwMode="auto">
            <a:xfrm>
              <a:off x="3823356" y="4639811"/>
              <a:ext cx="270161" cy="1369190"/>
              <a:chOff x="431885" y="2959226"/>
              <a:chExt cx="270161" cy="1369190"/>
            </a:xfrm>
          </p:grpSpPr>
          <p:sp>
            <p:nvSpPr>
              <p:cNvPr id="130" name="TextBox 16"/>
              <p:cNvSpPr txBox="1">
                <a:spLocks noChangeArrowheads="1"/>
              </p:cNvSpPr>
              <p:nvPr/>
            </p:nvSpPr>
            <p:spPr bwMode="auto">
              <a:xfrm rot="-5400000">
                <a:off x="448390" y="4083312"/>
                <a:ext cx="2285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0</a:t>
                </a:r>
              </a:p>
            </p:txBody>
          </p:sp>
          <p:sp>
            <p:nvSpPr>
              <p:cNvPr id="131" name="TextBox 17"/>
              <p:cNvSpPr txBox="1">
                <a:spLocks noChangeArrowheads="1"/>
              </p:cNvSpPr>
              <p:nvPr/>
            </p:nvSpPr>
            <p:spPr bwMode="auto">
              <a:xfrm rot="16200000">
                <a:off x="347769" y="3836377"/>
                <a:ext cx="446935"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dirty="0"/>
                  <a:t>20</a:t>
                </a:r>
              </a:p>
            </p:txBody>
          </p:sp>
          <p:sp>
            <p:nvSpPr>
              <p:cNvPr id="132" name="TextBox 18"/>
              <p:cNvSpPr txBox="1">
                <a:spLocks noChangeArrowheads="1"/>
              </p:cNvSpPr>
              <p:nvPr/>
            </p:nvSpPr>
            <p:spPr bwMode="auto">
              <a:xfrm rot="-5400000">
                <a:off x="372191" y="3540395"/>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40</a:t>
                </a:r>
              </a:p>
            </p:txBody>
          </p:sp>
          <p:sp>
            <p:nvSpPr>
              <p:cNvPr id="133" name="TextBox 19"/>
              <p:cNvSpPr txBox="1">
                <a:spLocks noChangeArrowheads="1"/>
              </p:cNvSpPr>
              <p:nvPr/>
            </p:nvSpPr>
            <p:spPr bwMode="auto">
              <a:xfrm rot="-5400000">
                <a:off x="383302" y="3268546"/>
                <a:ext cx="3587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60</a:t>
                </a:r>
              </a:p>
            </p:txBody>
          </p:sp>
          <p:sp>
            <p:nvSpPr>
              <p:cNvPr id="134" name="TextBox 20"/>
              <p:cNvSpPr txBox="1">
                <a:spLocks noChangeArrowheads="1"/>
              </p:cNvSpPr>
              <p:nvPr/>
            </p:nvSpPr>
            <p:spPr bwMode="auto">
              <a:xfrm rot="-5400000">
                <a:off x="396004" y="2995108"/>
                <a:ext cx="3333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100" b="1"/>
                  <a:t>80</a:t>
                </a:r>
              </a:p>
            </p:txBody>
          </p:sp>
        </p:grpSp>
        <p:sp>
          <p:nvSpPr>
            <p:cNvPr id="125" name="Rectangle 169"/>
            <p:cNvSpPr>
              <a:spLocks noChangeArrowheads="1"/>
            </p:cNvSpPr>
            <p:nvPr/>
          </p:nvSpPr>
          <p:spPr bwMode="auto">
            <a:xfrm rot="16200000">
              <a:off x="2958572" y="5237626"/>
              <a:ext cx="1509278" cy="18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100" b="1">
                  <a:solidFill>
                    <a:srgbClr val="000000"/>
                  </a:solidFill>
                </a:rPr>
                <a:t>% (CD38+/HLA-DR+)</a:t>
              </a:r>
              <a:endParaRPr lang="en-US" sz="1100" b="1"/>
            </a:p>
          </p:txBody>
        </p:sp>
        <p:grpSp>
          <p:nvGrpSpPr>
            <p:cNvPr id="126" name="Group 12"/>
            <p:cNvGrpSpPr>
              <a:grpSpLocks/>
            </p:cNvGrpSpPr>
            <p:nvPr/>
          </p:nvGrpSpPr>
          <p:grpSpPr bwMode="auto">
            <a:xfrm>
              <a:off x="3849973" y="6020368"/>
              <a:ext cx="3105241" cy="374667"/>
              <a:chOff x="3827160" y="2373984"/>
              <a:chExt cx="3105241" cy="374667"/>
            </a:xfrm>
          </p:grpSpPr>
          <p:sp>
            <p:nvSpPr>
              <p:cNvPr id="127" name="Rectangle 84"/>
              <p:cNvSpPr>
                <a:spLocks noChangeArrowheads="1"/>
              </p:cNvSpPr>
              <p:nvPr/>
            </p:nvSpPr>
            <p:spPr bwMode="auto">
              <a:xfrm>
                <a:off x="3827160" y="2373984"/>
                <a:ext cx="576280" cy="374667"/>
              </a:xfrm>
              <a:prstGeom prst="rect">
                <a:avLst/>
              </a:prstGeom>
              <a:noFill/>
              <a:ln w="9525">
                <a:noFill/>
                <a:miter lim="800000"/>
                <a:headEnd/>
                <a:tailEnd/>
              </a:ln>
            </p:spPr>
            <p:txBody>
              <a:bodyPr lIns="0" tIns="0" rIns="0" bIns="0">
                <a:spAutoFit/>
              </a:bodyPr>
              <a:lstStyle/>
              <a:p>
                <a:pPr algn="ctr">
                  <a:defRPr/>
                </a:pPr>
                <a:r>
                  <a:rPr lang="en-US" sz="1100" b="1" dirty="0">
                    <a:solidFill>
                      <a:srgbClr val="000000"/>
                    </a:solidFill>
                    <a:ea typeface="+mn-ea"/>
                  </a:rPr>
                  <a:t>Acute HIV</a:t>
                </a:r>
                <a:endParaRPr lang="en-US" sz="1100" b="1" dirty="0">
                  <a:ea typeface="+mn-ea"/>
                </a:endParaRPr>
              </a:p>
            </p:txBody>
          </p:sp>
          <p:sp>
            <p:nvSpPr>
              <p:cNvPr id="128" name="Rectangle 84"/>
              <p:cNvSpPr>
                <a:spLocks noChangeArrowheads="1"/>
              </p:cNvSpPr>
              <p:nvPr/>
            </p:nvSpPr>
            <p:spPr bwMode="auto">
              <a:xfrm>
                <a:off x="5035283" y="2373984"/>
                <a:ext cx="752497" cy="374667"/>
              </a:xfrm>
              <a:prstGeom prst="rect">
                <a:avLst/>
              </a:prstGeom>
              <a:noFill/>
              <a:ln w="9525">
                <a:noFill/>
                <a:miter lim="800000"/>
                <a:headEnd/>
                <a:tailEnd/>
              </a:ln>
            </p:spPr>
            <p:txBody>
              <a:bodyPr lIns="0" tIns="0" rIns="0" bIns="0">
                <a:spAutoFit/>
              </a:bodyPr>
              <a:lstStyle/>
              <a:p>
                <a:pPr algn="ctr">
                  <a:defRPr/>
                </a:pPr>
                <a:r>
                  <a:rPr lang="en-US" sz="1100" b="1" dirty="0">
                    <a:solidFill>
                      <a:srgbClr val="000000"/>
                    </a:solidFill>
                    <a:ea typeface="+mn-ea"/>
                  </a:rPr>
                  <a:t>1Y</a:t>
                </a:r>
              </a:p>
              <a:p>
                <a:pPr algn="ctr">
                  <a:defRPr/>
                </a:pPr>
                <a:r>
                  <a:rPr lang="en-US" sz="1100" b="1" dirty="0">
                    <a:solidFill>
                      <a:srgbClr val="000000"/>
                    </a:solidFill>
                    <a:ea typeface="+mn-ea"/>
                  </a:rPr>
                  <a:t>ART</a:t>
                </a:r>
                <a:endParaRPr lang="en-US" sz="1100" b="1" dirty="0">
                  <a:ea typeface="+mn-ea"/>
                </a:endParaRPr>
              </a:p>
            </p:txBody>
          </p:sp>
          <p:sp>
            <p:nvSpPr>
              <p:cNvPr id="129" name="Rectangle 84"/>
              <p:cNvSpPr>
                <a:spLocks noChangeArrowheads="1"/>
              </p:cNvSpPr>
              <p:nvPr/>
            </p:nvSpPr>
            <p:spPr bwMode="auto">
              <a:xfrm>
                <a:off x="6357709" y="2373984"/>
                <a:ext cx="574692" cy="374667"/>
              </a:xfrm>
              <a:prstGeom prst="rect">
                <a:avLst/>
              </a:prstGeom>
              <a:noFill/>
              <a:ln w="9525">
                <a:noFill/>
                <a:miter lim="800000"/>
                <a:headEnd/>
                <a:tailEnd/>
              </a:ln>
            </p:spPr>
            <p:txBody>
              <a:bodyPr lIns="0" tIns="0" rIns="0" bIns="0">
                <a:spAutoFit/>
              </a:bodyPr>
              <a:lstStyle/>
              <a:p>
                <a:pPr algn="ctr">
                  <a:defRPr/>
                </a:pPr>
                <a:r>
                  <a:rPr lang="en-US" sz="1100" b="1" dirty="0">
                    <a:solidFill>
                      <a:srgbClr val="000000"/>
                    </a:solidFill>
                    <a:ea typeface="+mn-ea"/>
                  </a:rPr>
                  <a:t>Max</a:t>
                </a:r>
              </a:p>
              <a:p>
                <a:pPr algn="ctr">
                  <a:defRPr/>
                </a:pPr>
                <a:r>
                  <a:rPr lang="en-US" sz="1100" b="1" dirty="0">
                    <a:solidFill>
                      <a:srgbClr val="000000"/>
                    </a:solidFill>
                    <a:ea typeface="+mn-ea"/>
                  </a:rPr>
                  <a:t>ART</a:t>
                </a:r>
                <a:endParaRPr lang="en-US" sz="1100" b="1" dirty="0">
                  <a:ea typeface="+mn-ea"/>
                </a:endParaRPr>
              </a:p>
            </p:txBody>
          </p:sp>
        </p:grpSp>
      </p:grpSp>
      <p:pic>
        <p:nvPicPr>
          <p:cNvPr id="217" name="Picture 2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50000" y="1295400"/>
            <a:ext cx="2641600" cy="1981200"/>
          </a:xfrm>
          <a:prstGeom prst="rect">
            <a:avLst/>
          </a:prstGeom>
        </p:spPr>
      </p:pic>
      <p:sp>
        <p:nvSpPr>
          <p:cNvPr id="218" name="Rectangle 217"/>
          <p:cNvSpPr/>
          <p:nvPr/>
        </p:nvSpPr>
        <p:spPr>
          <a:xfrm>
            <a:off x="6324600" y="3352800"/>
            <a:ext cx="2667000" cy="457200"/>
          </a:xfrm>
          <a:prstGeom prst="rect">
            <a:avLst/>
          </a:prstGeom>
        </p:spPr>
        <p:txBody>
          <a:bodyPr wrap="square">
            <a:spAutoFit/>
          </a:bodyPr>
          <a:lstStyle/>
          <a:p>
            <a:r>
              <a:rPr lang="en-US" sz="1200" dirty="0">
                <a:solidFill>
                  <a:schemeClr val="bg1">
                    <a:lumMod val="50000"/>
                  </a:schemeClr>
                </a:solidFill>
                <a:latin typeface="Gill Sans MT"/>
                <a:cs typeface="Gill Sans MT"/>
              </a:rPr>
              <a:t>https://</a:t>
            </a:r>
            <a:r>
              <a:rPr lang="en-US" sz="1200" dirty="0" err="1">
                <a:solidFill>
                  <a:schemeClr val="bg1">
                    <a:lumMod val="50000"/>
                  </a:schemeClr>
                </a:solidFill>
                <a:latin typeface="Gill Sans MT"/>
                <a:cs typeface="Gill Sans MT"/>
              </a:rPr>
              <a:t>cbsboston.files.wordpress.com</a:t>
            </a:r>
            <a:r>
              <a:rPr lang="en-US" sz="1200" dirty="0">
                <a:solidFill>
                  <a:schemeClr val="bg1">
                    <a:lumMod val="50000"/>
                  </a:schemeClr>
                </a:solidFill>
                <a:latin typeface="Gill Sans MT"/>
                <a:cs typeface="Gill Sans MT"/>
              </a:rPr>
              <a:t>/2012/10/</a:t>
            </a:r>
            <a:r>
              <a:rPr lang="en-US" sz="1200" dirty="0" err="1">
                <a:solidFill>
                  <a:schemeClr val="bg1">
                    <a:lumMod val="50000"/>
                  </a:schemeClr>
                </a:solidFill>
                <a:latin typeface="Gill Sans MT"/>
                <a:cs typeface="Gill Sans MT"/>
              </a:rPr>
              <a:t>spaghetti.jpg</a:t>
            </a:r>
            <a:endParaRPr lang="en-US" sz="1200" dirty="0">
              <a:solidFill>
                <a:schemeClr val="bg1">
                  <a:lumMod val="50000"/>
                </a:schemeClr>
              </a:solidFill>
              <a:latin typeface="Gill Sans MT"/>
              <a:cs typeface="Gill Sans MT"/>
            </a:endParaRPr>
          </a:p>
        </p:txBody>
      </p:sp>
      <p:sp>
        <p:nvSpPr>
          <p:cNvPr id="219" name="Rectangle 218"/>
          <p:cNvSpPr/>
          <p:nvPr/>
        </p:nvSpPr>
        <p:spPr>
          <a:xfrm>
            <a:off x="4800600" y="2971800"/>
            <a:ext cx="1371600" cy="276999"/>
          </a:xfrm>
          <a:prstGeom prst="rect">
            <a:avLst/>
          </a:prstGeom>
        </p:spPr>
        <p:txBody>
          <a:bodyPr wrap="square">
            <a:spAutoFit/>
          </a:bodyPr>
          <a:lstStyle/>
          <a:p>
            <a:pPr algn="r"/>
            <a:r>
              <a:rPr lang="en-US" sz="1200" dirty="0" smtClean="0">
                <a:solidFill>
                  <a:schemeClr val="bg1">
                    <a:lumMod val="50000"/>
                  </a:schemeClr>
                </a:solidFill>
                <a:latin typeface="Gill Sans MT"/>
                <a:cs typeface="Gill Sans MT"/>
              </a:rPr>
              <a:t>Jain et al., </a:t>
            </a:r>
            <a:r>
              <a:rPr lang="en-US" sz="1200" i="1" dirty="0" smtClean="0">
                <a:solidFill>
                  <a:schemeClr val="bg1">
                    <a:lumMod val="50000"/>
                  </a:schemeClr>
                </a:solidFill>
                <a:latin typeface="Gill Sans MT"/>
                <a:cs typeface="Gill Sans MT"/>
              </a:rPr>
              <a:t>JID</a:t>
            </a:r>
            <a:r>
              <a:rPr lang="en-US" sz="1200" dirty="0" smtClean="0">
                <a:solidFill>
                  <a:schemeClr val="bg1">
                    <a:lumMod val="50000"/>
                  </a:schemeClr>
                </a:solidFill>
                <a:latin typeface="Gill Sans MT"/>
                <a:cs typeface="Gill Sans MT"/>
              </a:rPr>
              <a:t>, 2013</a:t>
            </a:r>
            <a:endParaRPr lang="en-US" sz="1200" dirty="0">
              <a:solidFill>
                <a:schemeClr val="bg1">
                  <a:lumMod val="50000"/>
                </a:schemeClr>
              </a:solidFill>
              <a:latin typeface="Gill Sans MT"/>
              <a:cs typeface="Gill Sans MT"/>
            </a:endParaRPr>
          </a:p>
        </p:txBody>
      </p:sp>
      <p:pic>
        <p:nvPicPr>
          <p:cNvPr id="222" name="Picture 221" descr="Hunt 2011 JID - Valgan immune activation in incomplete CD4 recovery pts.pdf"/>
          <p:cNvPicPr>
            <a:picLocks noChangeAspect="1"/>
          </p:cNvPicPr>
          <p:nvPr/>
        </p:nvPicPr>
        <p:blipFill rotWithShape="1">
          <a:blip r:embed="rId3" cstate="print">
            <a:extLst>
              <a:ext uri="{28A0092B-C50C-407E-A947-70E740481C1C}">
                <a14:useLocalDpi xmlns:a14="http://schemas.microsoft.com/office/drawing/2010/main"/>
              </a:ext>
            </a:extLst>
          </a:blip>
          <a:srcRect l="7715" t="3591" r="38538" b="79506"/>
          <a:stretch/>
        </p:blipFill>
        <p:spPr>
          <a:xfrm>
            <a:off x="76200" y="3581400"/>
            <a:ext cx="6433271" cy="2667000"/>
          </a:xfrm>
          <a:prstGeom prst="rect">
            <a:avLst/>
          </a:prstGeom>
        </p:spPr>
      </p:pic>
      <p:sp>
        <p:nvSpPr>
          <p:cNvPr id="223" name="Rectangle 222"/>
          <p:cNvSpPr/>
          <p:nvPr/>
        </p:nvSpPr>
        <p:spPr>
          <a:xfrm>
            <a:off x="4419600" y="6248400"/>
            <a:ext cx="1828800" cy="276999"/>
          </a:xfrm>
          <a:prstGeom prst="rect">
            <a:avLst/>
          </a:prstGeom>
        </p:spPr>
        <p:txBody>
          <a:bodyPr wrap="square">
            <a:spAutoFit/>
          </a:bodyPr>
          <a:lstStyle/>
          <a:p>
            <a:pPr algn="r"/>
            <a:r>
              <a:rPr lang="en-US" sz="1200" dirty="0" smtClean="0">
                <a:solidFill>
                  <a:schemeClr val="bg1">
                    <a:lumMod val="50000"/>
                  </a:schemeClr>
                </a:solidFill>
                <a:latin typeface="Gill Sans MT"/>
                <a:cs typeface="Gill Sans MT"/>
              </a:rPr>
              <a:t>Hunt et al., </a:t>
            </a:r>
            <a:r>
              <a:rPr lang="en-US" sz="1200" i="1" dirty="0" smtClean="0">
                <a:solidFill>
                  <a:schemeClr val="bg1">
                    <a:lumMod val="50000"/>
                  </a:schemeClr>
                </a:solidFill>
                <a:latin typeface="Gill Sans MT"/>
                <a:cs typeface="Gill Sans MT"/>
              </a:rPr>
              <a:t>AIDS</a:t>
            </a:r>
            <a:r>
              <a:rPr lang="en-US" sz="1200" dirty="0" smtClean="0">
                <a:solidFill>
                  <a:schemeClr val="bg1">
                    <a:lumMod val="50000"/>
                  </a:schemeClr>
                </a:solidFill>
                <a:latin typeface="Gill Sans MT"/>
                <a:cs typeface="Gill Sans MT"/>
              </a:rPr>
              <a:t>, 2011</a:t>
            </a:r>
            <a:endParaRPr lang="en-US" sz="1200" dirty="0">
              <a:solidFill>
                <a:schemeClr val="bg1">
                  <a:lumMod val="50000"/>
                </a:schemeClr>
              </a:solidFill>
              <a:latin typeface="Gill Sans MT"/>
              <a:cs typeface="Gill Sans MT"/>
            </a:endParaRPr>
          </a:p>
        </p:txBody>
      </p:sp>
    </p:spTree>
    <p:extLst>
      <p:ext uri="{BB962C8B-B14F-4D97-AF65-F5344CB8AC3E}">
        <p14:creationId xmlns:p14="http://schemas.microsoft.com/office/powerpoint/2010/main" val="33915141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Box Plots &amp; Christmas Tree Plots</a:t>
            </a:r>
            <a:endParaRPr lang="en-US" sz="4000" dirty="0">
              <a:latin typeface="Gill Sans MT"/>
              <a:cs typeface="Gill Sans MT"/>
            </a:endParaRPr>
          </a:p>
        </p:txBody>
      </p:sp>
      <p:pic>
        <p:nvPicPr>
          <p:cNvPr id="4" name="Picture 3" descr="Hunt 2011 PLoS ONE - Treg T cell activation in elites.pdf"/>
          <p:cNvPicPr>
            <a:picLocks noChangeAspect="1"/>
          </p:cNvPicPr>
          <p:nvPr/>
        </p:nvPicPr>
        <p:blipFill rotWithShape="1">
          <a:blip r:embed="rId2" cstate="print">
            <a:extLst>
              <a:ext uri="{28A0092B-C50C-407E-A947-70E740481C1C}">
                <a14:useLocalDpi xmlns:a14="http://schemas.microsoft.com/office/drawing/2010/main"/>
              </a:ext>
            </a:extLst>
          </a:blip>
          <a:srcRect l="9374" t="10762" r="63624" b="72349"/>
          <a:stretch/>
        </p:blipFill>
        <p:spPr>
          <a:xfrm>
            <a:off x="4648200" y="1295400"/>
            <a:ext cx="3770598" cy="3048000"/>
          </a:xfrm>
          <a:prstGeom prst="rect">
            <a:avLst/>
          </a:prstGeom>
        </p:spPr>
      </p:pic>
      <p:pic>
        <p:nvPicPr>
          <p:cNvPr id="6" name="Picture 5" descr="Screen Shot 2015-04-20 at 4.25.4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1066800"/>
            <a:ext cx="3886200" cy="3102545"/>
          </a:xfrm>
          <a:prstGeom prst="rect">
            <a:avLst/>
          </a:prstGeom>
        </p:spPr>
      </p:pic>
      <p:pic>
        <p:nvPicPr>
          <p:cNvPr id="7" name="Picture 6" descr="Screen Shot 2015-04-20 at 4.25.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191000"/>
            <a:ext cx="3124200" cy="2384354"/>
          </a:xfrm>
          <a:prstGeom prst="rect">
            <a:avLst/>
          </a:prstGeom>
        </p:spPr>
      </p:pic>
      <p:sp>
        <p:nvSpPr>
          <p:cNvPr id="8" name="Rectangle 7"/>
          <p:cNvSpPr/>
          <p:nvPr/>
        </p:nvSpPr>
        <p:spPr>
          <a:xfrm>
            <a:off x="1981200" y="6477000"/>
            <a:ext cx="1828800" cy="276999"/>
          </a:xfrm>
          <a:prstGeom prst="rect">
            <a:avLst/>
          </a:prstGeom>
        </p:spPr>
        <p:txBody>
          <a:bodyPr wrap="square">
            <a:spAutoFit/>
          </a:bodyPr>
          <a:lstStyle/>
          <a:p>
            <a:pPr algn="r"/>
            <a:r>
              <a:rPr lang="en-US" sz="1200" dirty="0" smtClean="0">
                <a:solidFill>
                  <a:schemeClr val="bg1">
                    <a:lumMod val="50000"/>
                  </a:schemeClr>
                </a:solidFill>
                <a:latin typeface="+mn-lt"/>
              </a:rPr>
              <a:t>Hunt et al., </a:t>
            </a:r>
            <a:r>
              <a:rPr lang="en-US" sz="1200" i="1" dirty="0" smtClean="0">
                <a:solidFill>
                  <a:schemeClr val="bg1">
                    <a:lumMod val="50000"/>
                  </a:schemeClr>
                </a:solidFill>
                <a:latin typeface="+mn-lt"/>
              </a:rPr>
              <a:t>JID</a:t>
            </a:r>
            <a:r>
              <a:rPr lang="en-US" sz="1200" dirty="0" smtClean="0">
                <a:solidFill>
                  <a:schemeClr val="bg1">
                    <a:lumMod val="50000"/>
                  </a:schemeClr>
                </a:solidFill>
                <a:latin typeface="+mn-lt"/>
              </a:rPr>
              <a:t>, 2008</a:t>
            </a:r>
            <a:endParaRPr lang="en-US" sz="1200" dirty="0">
              <a:solidFill>
                <a:schemeClr val="bg1">
                  <a:lumMod val="50000"/>
                </a:schemeClr>
              </a:solidFill>
              <a:latin typeface="+mn-lt"/>
            </a:endParaRPr>
          </a:p>
        </p:txBody>
      </p:sp>
      <p:sp>
        <p:nvSpPr>
          <p:cNvPr id="9" name="Rectangle 8"/>
          <p:cNvSpPr/>
          <p:nvPr/>
        </p:nvSpPr>
        <p:spPr>
          <a:xfrm>
            <a:off x="5638800" y="4267200"/>
            <a:ext cx="2362200" cy="276999"/>
          </a:xfrm>
          <a:prstGeom prst="rect">
            <a:avLst/>
          </a:prstGeom>
        </p:spPr>
        <p:txBody>
          <a:bodyPr wrap="square">
            <a:spAutoFit/>
          </a:bodyPr>
          <a:lstStyle/>
          <a:p>
            <a:pPr algn="r"/>
            <a:r>
              <a:rPr lang="en-US" sz="1200" dirty="0" smtClean="0">
                <a:solidFill>
                  <a:schemeClr val="bg1">
                    <a:lumMod val="50000"/>
                  </a:schemeClr>
                </a:solidFill>
                <a:latin typeface="+mn-lt"/>
              </a:rPr>
              <a:t>Hunt et al., </a:t>
            </a:r>
            <a:r>
              <a:rPr lang="en-US" sz="1200" i="1" dirty="0" smtClean="0">
                <a:solidFill>
                  <a:schemeClr val="bg1">
                    <a:lumMod val="50000"/>
                  </a:schemeClr>
                </a:solidFill>
                <a:latin typeface="+mn-lt"/>
              </a:rPr>
              <a:t>PLOS ONE</a:t>
            </a:r>
            <a:r>
              <a:rPr lang="en-US" sz="1200" dirty="0" smtClean="0">
                <a:solidFill>
                  <a:schemeClr val="bg1">
                    <a:lumMod val="50000"/>
                  </a:schemeClr>
                </a:solidFill>
                <a:latin typeface="+mn-lt"/>
              </a:rPr>
              <a:t>, 2011</a:t>
            </a:r>
            <a:endParaRPr lang="en-US" sz="1200" dirty="0">
              <a:solidFill>
                <a:schemeClr val="bg1">
                  <a:lumMod val="50000"/>
                </a:schemeClr>
              </a:solidFill>
              <a:latin typeface="+mn-lt"/>
            </a:endParaRPr>
          </a:p>
        </p:txBody>
      </p:sp>
    </p:spTree>
    <p:extLst>
      <p:ext uri="{BB962C8B-B14F-4D97-AF65-F5344CB8AC3E}">
        <p14:creationId xmlns:p14="http://schemas.microsoft.com/office/powerpoint/2010/main" val="18118809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Box Plot</a:t>
            </a:r>
            <a:endParaRPr lang="en-US" sz="4000" dirty="0">
              <a:latin typeface="Gill Sans MT"/>
              <a:cs typeface="Gill Sans MT"/>
            </a:endParaRPr>
          </a:p>
        </p:txBody>
      </p:sp>
      <p:pic>
        <p:nvPicPr>
          <p:cNvPr id="4" name="Picture 3"/>
          <p:cNvPicPr>
            <a:picLocks noChangeAspect="1"/>
          </p:cNvPicPr>
          <p:nvPr/>
        </p:nvPicPr>
        <p:blipFill>
          <a:blip r:embed="rId2"/>
          <a:stretch>
            <a:fillRect/>
          </a:stretch>
        </p:blipFill>
        <p:spPr>
          <a:xfrm>
            <a:off x="685800" y="1828800"/>
            <a:ext cx="6477000" cy="4499330"/>
          </a:xfrm>
          <a:prstGeom prst="rect">
            <a:avLst/>
          </a:prstGeom>
        </p:spPr>
      </p:pic>
      <p:sp>
        <p:nvSpPr>
          <p:cNvPr id="5" name="TextBox 4"/>
          <p:cNvSpPr txBox="1">
            <a:spLocks noChangeArrowheads="1"/>
          </p:cNvSpPr>
          <p:nvPr/>
        </p:nvSpPr>
        <p:spPr bwMode="auto">
          <a:xfrm>
            <a:off x="0" y="6581001"/>
            <a:ext cx="9135255" cy="276999"/>
          </a:xfrm>
          <a:prstGeom prst="rect">
            <a:avLst/>
          </a:prstGeom>
          <a:noFill/>
          <a:ln w="9525">
            <a:noFill/>
            <a:miter lim="800000"/>
            <a:headEnd/>
            <a:tailEnd/>
          </a:ln>
        </p:spPr>
        <p:txBody>
          <a:bodyPr wrap="square" lIns="0" anchor="b">
            <a:spAutoFit/>
          </a:bodyPr>
          <a:lstStyle/>
          <a:p>
            <a:pPr algn="r"/>
            <a:r>
              <a:rPr lang="en-US" sz="1200" dirty="0" err="1" smtClean="0">
                <a:solidFill>
                  <a:schemeClr val="bg1">
                    <a:lumMod val="50000"/>
                  </a:schemeClr>
                </a:solidFill>
                <a:latin typeface="Gill Sans MT"/>
                <a:ea typeface="MS PGothic" pitchFamily="34" charset="-128"/>
                <a:cs typeface="Gill Sans MT"/>
              </a:rPr>
              <a:t>Tagar</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smtClean="0">
                <a:solidFill>
                  <a:schemeClr val="bg1">
                    <a:lumMod val="50000"/>
                  </a:schemeClr>
                </a:solidFill>
                <a:latin typeface="Gill Sans MT"/>
                <a:ea typeface="MS PGothic" pitchFamily="34" charset="-128"/>
                <a:cs typeface="Gill Sans MT"/>
              </a:rPr>
              <a:t>PLOS ONE, </a:t>
            </a:r>
            <a:r>
              <a:rPr lang="en-US" sz="1200" dirty="0" smtClean="0">
                <a:solidFill>
                  <a:schemeClr val="bg1">
                    <a:lumMod val="50000"/>
                  </a:schemeClr>
                </a:solidFill>
                <a:latin typeface="Gill Sans MT"/>
                <a:ea typeface="MS PGothic" pitchFamily="34" charset="-128"/>
                <a:cs typeface="Gill Sans MT"/>
              </a:rPr>
              <a:t>2014</a:t>
            </a:r>
            <a:endParaRPr lang="en-US" sz="1200" dirty="0">
              <a:solidFill>
                <a:schemeClr val="bg1">
                  <a:lumMod val="50000"/>
                </a:schemeClr>
              </a:solidFill>
              <a:latin typeface="Gill Sans MT"/>
              <a:ea typeface="MS PGothic" pitchFamily="34" charset="-128"/>
              <a:cs typeface="Gill Sans MT"/>
            </a:endParaRPr>
          </a:p>
        </p:txBody>
      </p:sp>
      <p:pic>
        <p:nvPicPr>
          <p:cNvPr id="3" name="Picture 2" descr="Screen Shot 2015-04-20 at 4.33.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4648200" cy="541163"/>
          </a:xfrm>
          <a:prstGeom prst="rect">
            <a:avLst/>
          </a:prstGeom>
        </p:spPr>
      </p:pic>
    </p:spTree>
    <p:extLst>
      <p:ext uri="{BB962C8B-B14F-4D97-AF65-F5344CB8AC3E}">
        <p14:creationId xmlns:p14="http://schemas.microsoft.com/office/powerpoint/2010/main" val="19887258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Graphics: Responsibility</a:t>
            </a:r>
            <a:endParaRPr lang="en-US" sz="4000" dirty="0">
              <a:latin typeface="Gill Sans MT"/>
              <a:cs typeface="Gill Sans MT"/>
            </a:endParaRPr>
          </a:p>
        </p:txBody>
      </p:sp>
      <p:sp>
        <p:nvSpPr>
          <p:cNvPr id="3" name="Content Placeholder 2"/>
          <p:cNvSpPr>
            <a:spLocks noGrp="1"/>
          </p:cNvSpPr>
          <p:nvPr>
            <p:ph idx="1"/>
          </p:nvPr>
        </p:nvSpPr>
        <p:spPr>
          <a:xfrm>
            <a:off x="228600" y="1219200"/>
            <a:ext cx="8458200" cy="4678363"/>
          </a:xfrm>
        </p:spPr>
        <p:txBody>
          <a:bodyPr/>
          <a:lstStyle/>
          <a:p>
            <a:r>
              <a:rPr lang="en-US" sz="2600" dirty="0" smtClean="0">
                <a:latin typeface="Gill Sans MT"/>
                <a:cs typeface="Gill Sans MT"/>
              </a:rPr>
              <a:t>Graphics are powerful – with great power comes great responsibility</a:t>
            </a:r>
          </a:p>
        </p:txBody>
      </p:sp>
      <p:pic>
        <p:nvPicPr>
          <p:cNvPr id="4" name="Picture 2" descr="Attachment-1.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2286000"/>
            <a:ext cx="74363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152400" y="2514600"/>
            <a:ext cx="121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Gill Sans MT"/>
                <a:cs typeface="Gill Sans MT"/>
              </a:rPr>
              <a:t>Courtesy: Fox News, 5/3</a:t>
            </a:r>
            <a:r>
              <a:rPr lang="en-US" sz="1800" dirty="0" smtClean="0">
                <a:latin typeface="Gill Sans MT"/>
                <a:cs typeface="Gill Sans MT"/>
              </a:rPr>
              <a:t>/2014 </a:t>
            </a:r>
            <a:endParaRPr lang="en-US" sz="1800" dirty="0">
              <a:latin typeface="Gill Sans MT"/>
              <a:cs typeface="Gill Sans MT"/>
            </a:endParaRPr>
          </a:p>
        </p:txBody>
      </p:sp>
    </p:spTree>
    <p:extLst>
      <p:ext uri="{BB962C8B-B14F-4D97-AF65-F5344CB8AC3E}">
        <p14:creationId xmlns:p14="http://schemas.microsoft.com/office/powerpoint/2010/main" val="11704754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Summary</a:t>
            </a:r>
            <a:endParaRPr lang="en-US" sz="4000" dirty="0">
              <a:latin typeface="Gill Sans MT"/>
              <a:cs typeface="Gill Sans MT"/>
            </a:endParaRPr>
          </a:p>
        </p:txBody>
      </p:sp>
      <p:sp>
        <p:nvSpPr>
          <p:cNvPr id="3" name="Content Placeholder 2"/>
          <p:cNvSpPr>
            <a:spLocks noGrp="1"/>
          </p:cNvSpPr>
          <p:nvPr>
            <p:ph idx="1"/>
          </p:nvPr>
        </p:nvSpPr>
        <p:spPr/>
        <p:txBody>
          <a:bodyPr>
            <a:normAutofit fontScale="92500" lnSpcReduction="10000"/>
          </a:bodyPr>
          <a:lstStyle/>
          <a:p>
            <a:r>
              <a:rPr lang="en-US" sz="3000" dirty="0" smtClean="0">
                <a:latin typeface="Gill Sans MT"/>
                <a:cs typeface="Gill Sans MT"/>
              </a:rPr>
              <a:t>Examine data and the hoped for message it will convey</a:t>
            </a:r>
          </a:p>
          <a:p>
            <a:r>
              <a:rPr lang="en-US" sz="3000" dirty="0" smtClean="0">
                <a:latin typeface="Gill Sans MT"/>
                <a:cs typeface="Gill Sans MT"/>
              </a:rPr>
              <a:t>Choose graphical display based on this</a:t>
            </a:r>
          </a:p>
          <a:p>
            <a:r>
              <a:rPr lang="en-US" sz="3000" dirty="0" smtClean="0">
                <a:latin typeface="Gill Sans MT"/>
                <a:cs typeface="Gill Sans MT"/>
              </a:rPr>
              <a:t>Graphical excellence</a:t>
            </a:r>
          </a:p>
          <a:p>
            <a:r>
              <a:rPr lang="en-US" sz="3000" dirty="0" smtClean="0">
                <a:latin typeface="Gill Sans MT"/>
                <a:cs typeface="Gill Sans MT"/>
              </a:rPr>
              <a:t>Data-to-ink ratio</a:t>
            </a:r>
          </a:p>
          <a:p>
            <a:r>
              <a:rPr lang="en-US" sz="3000" dirty="0" smtClean="0">
                <a:latin typeface="Gill Sans MT"/>
                <a:cs typeface="Gill Sans MT"/>
              </a:rPr>
              <a:t>Eliminate unnecessary embellishments, lines, boxes, etc.</a:t>
            </a:r>
          </a:p>
          <a:p>
            <a:r>
              <a:rPr lang="en-US" sz="3000" dirty="0" smtClean="0">
                <a:latin typeface="Gill Sans MT"/>
                <a:cs typeface="Gill Sans MT"/>
              </a:rPr>
              <a:t>Don’t be afraid to label in order to explain:</a:t>
            </a:r>
          </a:p>
          <a:p>
            <a:pPr lvl="1"/>
            <a:r>
              <a:rPr lang="en-US" sz="2600" dirty="0" smtClean="0">
                <a:latin typeface="Gill Sans MT"/>
                <a:cs typeface="Gill Sans MT"/>
              </a:rPr>
              <a:t>“To clarify, add detail”</a:t>
            </a:r>
          </a:p>
          <a:p>
            <a:r>
              <a:rPr lang="en-US" sz="3000" dirty="0" smtClean="0">
                <a:latin typeface="Gill Sans MT"/>
                <a:cs typeface="Gill Sans MT"/>
              </a:rPr>
              <a:t>Develop preferred formats and use them repeatedly</a:t>
            </a:r>
          </a:p>
          <a:p>
            <a:endParaRPr lang="en-US" dirty="0">
              <a:latin typeface="Gill Sans MT"/>
              <a:cs typeface="Gill Sans MT"/>
            </a:endParaRPr>
          </a:p>
        </p:txBody>
      </p:sp>
    </p:spTree>
    <p:extLst>
      <p:ext uri="{BB962C8B-B14F-4D97-AF65-F5344CB8AC3E}">
        <p14:creationId xmlns:p14="http://schemas.microsoft.com/office/powerpoint/2010/main" val="20599410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Books</a:t>
            </a:r>
            <a:endParaRPr lang="en-US" sz="4000" dirty="0">
              <a:latin typeface="Gill Sans MT"/>
              <a:cs typeface="Gill Sans MT"/>
            </a:endParaRPr>
          </a:p>
        </p:txBody>
      </p:sp>
      <p:pic>
        <p:nvPicPr>
          <p:cNvPr id="4" name="Content Placeholder 3" descr="Screen Shot 2015-04-19 at 5.45.07 PM.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838200" y="1447800"/>
            <a:ext cx="3270909" cy="4678363"/>
          </a:xfrm>
        </p:spPr>
      </p:pic>
      <p:pic>
        <p:nvPicPr>
          <p:cNvPr id="6" name="Picture 5"/>
          <p:cNvPicPr>
            <a:picLocks noChangeAspect="1"/>
          </p:cNvPicPr>
          <p:nvPr/>
        </p:nvPicPr>
        <p:blipFill>
          <a:blip r:embed="rId3"/>
          <a:stretch>
            <a:fillRect/>
          </a:stretch>
        </p:blipFill>
        <p:spPr>
          <a:xfrm>
            <a:off x="4662655" y="1447800"/>
            <a:ext cx="3719345" cy="4682097"/>
          </a:xfrm>
          <a:prstGeom prst="rect">
            <a:avLst/>
          </a:prstGeom>
        </p:spPr>
      </p:pic>
    </p:spTree>
    <p:extLst>
      <p:ext uri="{BB962C8B-B14F-4D97-AF65-F5344CB8AC3E}">
        <p14:creationId xmlns:p14="http://schemas.microsoft.com/office/powerpoint/2010/main" val="9819892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a:cs typeface="Gill Sans MT"/>
              </a:rPr>
              <a:t>Thanks!</a:t>
            </a:r>
            <a:endParaRPr lang="en-US" dirty="0">
              <a:latin typeface="Gill Sans MT"/>
              <a:cs typeface="Gill Sans MT"/>
            </a:endParaRPr>
          </a:p>
        </p:txBody>
      </p:sp>
      <p:sp>
        <p:nvSpPr>
          <p:cNvPr id="3" name="Content Placeholder 2"/>
          <p:cNvSpPr>
            <a:spLocks noGrp="1"/>
          </p:cNvSpPr>
          <p:nvPr>
            <p:ph idx="1"/>
          </p:nvPr>
        </p:nvSpPr>
        <p:spPr>
          <a:xfrm>
            <a:off x="457200" y="1905000"/>
            <a:ext cx="8229600" cy="4221163"/>
          </a:xfrm>
        </p:spPr>
        <p:txBody>
          <a:bodyPr/>
          <a:lstStyle/>
          <a:p>
            <a:pPr marL="0" indent="0" algn="ctr">
              <a:buNone/>
            </a:pPr>
            <a:r>
              <a:rPr lang="en-US" dirty="0" smtClean="0">
                <a:latin typeface="Gill Sans MT"/>
                <a:cs typeface="Gill Sans MT"/>
              </a:rPr>
              <a:t>Happy to take any questions</a:t>
            </a:r>
            <a:r>
              <a:rPr lang="en-US" dirty="0">
                <a:latin typeface="Gill Sans MT"/>
                <a:cs typeface="Gill Sans MT"/>
              </a:rPr>
              <a:t>!</a:t>
            </a:r>
            <a:endParaRPr lang="en-US" dirty="0" smtClean="0">
              <a:latin typeface="Gill Sans MT"/>
              <a:cs typeface="Gill Sans MT"/>
            </a:endParaRPr>
          </a:p>
        </p:txBody>
      </p:sp>
    </p:spTree>
    <p:extLst>
      <p:ext uri="{BB962C8B-B14F-4D97-AF65-F5344CB8AC3E}">
        <p14:creationId xmlns:p14="http://schemas.microsoft.com/office/powerpoint/2010/main" val="11521447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Tables</a:t>
            </a:r>
            <a:endParaRPr lang="en-US" dirty="0">
              <a:latin typeface="Gill Sans MT"/>
              <a:cs typeface="Gill Sans MT"/>
            </a:endParaRPr>
          </a:p>
        </p:txBody>
      </p:sp>
      <p:sp>
        <p:nvSpPr>
          <p:cNvPr id="3" name="Content Placeholder 2"/>
          <p:cNvSpPr>
            <a:spLocks noGrp="1"/>
          </p:cNvSpPr>
          <p:nvPr>
            <p:ph idx="1"/>
          </p:nvPr>
        </p:nvSpPr>
        <p:spPr/>
        <p:txBody>
          <a:bodyPr/>
          <a:lstStyle/>
          <a:p>
            <a:r>
              <a:rPr lang="en-US" dirty="0" smtClean="0">
                <a:latin typeface="Gill Sans MT"/>
                <a:cs typeface="Gill Sans MT"/>
              </a:rPr>
              <a:t>When to use:</a:t>
            </a:r>
          </a:p>
          <a:p>
            <a:pPr lvl="1"/>
            <a:r>
              <a:rPr lang="en-US" dirty="0" smtClean="0">
                <a:latin typeface="Gill Sans MT"/>
                <a:cs typeface="Gill Sans MT"/>
              </a:rPr>
              <a:t>display comparison</a:t>
            </a:r>
          </a:p>
          <a:p>
            <a:pPr lvl="1"/>
            <a:r>
              <a:rPr lang="en-US" dirty="0" smtClean="0">
                <a:latin typeface="Gill Sans MT"/>
                <a:cs typeface="Gill Sans MT"/>
              </a:rPr>
              <a:t>enumerate a list that cannot be in text form</a:t>
            </a:r>
          </a:p>
          <a:p>
            <a:r>
              <a:rPr lang="en-US" dirty="0" smtClean="0">
                <a:latin typeface="Gill Sans MT"/>
                <a:cs typeface="Gill Sans MT"/>
              </a:rPr>
              <a:t>When not to use</a:t>
            </a:r>
          </a:p>
          <a:p>
            <a:pPr lvl="1"/>
            <a:r>
              <a:rPr lang="en-US" dirty="0" smtClean="0">
                <a:latin typeface="Gill Sans MT"/>
                <a:cs typeface="Gill Sans MT"/>
              </a:rPr>
              <a:t>when dimensionality &gt;2 and can’t be easily handled</a:t>
            </a:r>
          </a:p>
          <a:p>
            <a:pPr lvl="1"/>
            <a:r>
              <a:rPr lang="en-US" dirty="0" smtClean="0">
                <a:latin typeface="Gill Sans MT"/>
                <a:cs typeface="Gill Sans MT"/>
              </a:rPr>
              <a:t>when longitudinal data is better shown as a line, graph, etc. rather than numbers</a:t>
            </a:r>
            <a:endParaRPr lang="en-US" dirty="0">
              <a:latin typeface="Gill Sans MT"/>
              <a:cs typeface="Gill Sans MT"/>
            </a:endParaRPr>
          </a:p>
        </p:txBody>
      </p:sp>
    </p:spTree>
    <p:extLst>
      <p:ext uri="{BB962C8B-B14F-4D97-AF65-F5344CB8AC3E}">
        <p14:creationId xmlns:p14="http://schemas.microsoft.com/office/powerpoint/2010/main" val="12560055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Tables: design considerations</a:t>
            </a:r>
            <a:endParaRPr lang="en-US" sz="4000" dirty="0">
              <a:latin typeface="Gill Sans MT"/>
              <a:cs typeface="Gill Sans MT"/>
            </a:endParaRPr>
          </a:p>
        </p:txBody>
      </p:sp>
      <p:sp>
        <p:nvSpPr>
          <p:cNvPr id="3" name="Content Placeholder 2"/>
          <p:cNvSpPr>
            <a:spLocks noGrp="1"/>
          </p:cNvSpPr>
          <p:nvPr>
            <p:ph idx="1"/>
          </p:nvPr>
        </p:nvSpPr>
        <p:spPr/>
        <p:txBody>
          <a:bodyPr/>
          <a:lstStyle/>
          <a:p>
            <a:r>
              <a:rPr lang="en-US" dirty="0" smtClean="0">
                <a:latin typeface="Gill Sans MT"/>
                <a:cs typeface="Gill Sans MT"/>
              </a:rPr>
              <a:t>Title: describe succinctly but with detail—not too little, not too much</a:t>
            </a:r>
          </a:p>
        </p:txBody>
      </p:sp>
      <p:graphicFrame>
        <p:nvGraphicFramePr>
          <p:cNvPr id="4" name="Table 3"/>
          <p:cNvGraphicFramePr>
            <a:graphicFrameLocks noGrp="1"/>
          </p:cNvGraphicFramePr>
          <p:nvPr>
            <p:extLst>
              <p:ext uri="{D42A27DB-BD31-4B8C-83A1-F6EECF244321}">
                <p14:modId xmlns:p14="http://schemas.microsoft.com/office/powerpoint/2010/main" val="3092396520"/>
              </p:ext>
            </p:extLst>
          </p:nvPr>
        </p:nvGraphicFramePr>
        <p:xfrm>
          <a:off x="838200" y="2590800"/>
          <a:ext cx="7848600" cy="3677919"/>
        </p:xfrm>
        <a:graphic>
          <a:graphicData uri="http://schemas.openxmlformats.org/drawingml/2006/table">
            <a:tbl>
              <a:tblPr firstRow="1" bandRow="1">
                <a:tableStyleId>{2D5ABB26-0587-4C30-8999-92F81FD0307C}</a:tableStyleId>
              </a:tblPr>
              <a:tblGrid>
                <a:gridCol w="5410200"/>
                <a:gridCol w="2438400"/>
              </a:tblGrid>
              <a:tr h="370840">
                <a:tc>
                  <a:txBody>
                    <a:bodyPr/>
                    <a:lstStyle/>
                    <a:p>
                      <a:r>
                        <a:rPr lang="en-US" sz="1800" b="1" dirty="0" smtClean="0"/>
                        <a:t>Table title</a:t>
                      </a:r>
                      <a:endParaRPr lang="en-US" sz="1800" b="1" dirty="0"/>
                    </a:p>
                  </a:txBody>
                  <a:tcPr>
                    <a:lnB w="12700" cap="flat" cmpd="sng" algn="ctr">
                      <a:solidFill>
                        <a:scrgbClr r="0" g="0" b="0"/>
                      </a:solidFill>
                      <a:prstDash val="solid"/>
                      <a:round/>
                      <a:headEnd type="none" w="med" len="med"/>
                      <a:tailEnd type="none" w="med" len="med"/>
                    </a:lnB>
                  </a:tcPr>
                </a:tc>
                <a:tc>
                  <a:txBody>
                    <a:bodyPr/>
                    <a:lstStyle/>
                    <a:p>
                      <a:r>
                        <a:rPr lang="en-US" sz="1800" b="1" dirty="0" smtClean="0"/>
                        <a:t>Comment</a:t>
                      </a:r>
                      <a:endParaRPr lang="en-US" sz="1800" b="1" dirty="0"/>
                    </a:p>
                  </a:txBody>
                  <a:tcPr>
                    <a:lnB w="12700" cap="flat" cmpd="sng" algn="ctr">
                      <a:solidFill>
                        <a:scrgbClr r="0" g="0" b="0"/>
                      </a:solidFill>
                      <a:prstDash val="solid"/>
                      <a:round/>
                      <a:headEnd type="none" w="med" len="med"/>
                      <a:tailEnd type="none" w="med" len="med"/>
                    </a:lnB>
                  </a:tcPr>
                </a:tc>
              </a:tr>
              <a:tr h="370840">
                <a:tc>
                  <a:txBody>
                    <a:bodyPr/>
                    <a:lstStyle/>
                    <a:p>
                      <a:r>
                        <a:rPr lang="en-US" sz="1400" dirty="0" smtClean="0"/>
                        <a:t>Table 1. Baseline Characteristics of the Participants</a:t>
                      </a:r>
                      <a:endParaRPr lang="en-US" sz="1400" dirty="0"/>
                    </a:p>
                  </a:txBody>
                  <a:tcPr anchor="ctr">
                    <a:lnT w="12700" cap="flat" cmpd="sng" algn="ctr">
                      <a:solidFill>
                        <a:scrgbClr r="0" g="0" b="0"/>
                      </a:solidFill>
                      <a:prstDash val="solid"/>
                      <a:round/>
                      <a:headEnd type="none" w="med" len="med"/>
                      <a:tailEnd type="none" w="med" len="med"/>
                    </a:lnT>
                  </a:tcPr>
                </a:tc>
                <a:tc>
                  <a:txBody>
                    <a:bodyPr/>
                    <a:lstStyle/>
                    <a:p>
                      <a:r>
                        <a:rPr lang="en-US" sz="1400" dirty="0" smtClean="0"/>
                        <a:t>Standard</a:t>
                      </a:r>
                      <a:r>
                        <a:rPr lang="en-US" sz="1400" baseline="0" dirty="0" smtClean="0"/>
                        <a:t> Table 1 title;</a:t>
                      </a:r>
                    </a:p>
                    <a:p>
                      <a:r>
                        <a:rPr lang="en-US" sz="1400" baseline="0" dirty="0" smtClean="0"/>
                        <a:t>Could include n=X sample size</a:t>
                      </a:r>
                      <a:endParaRPr lang="en-US" sz="1400" dirty="0"/>
                    </a:p>
                  </a:txBody>
                  <a:tcPr anchor="ctr">
                    <a:lnT w="12700" cap="flat" cmpd="sng" algn="ctr">
                      <a:solidFill>
                        <a:scrgbClr r="0" g="0" b="0"/>
                      </a:solidFill>
                      <a:prstDash val="solid"/>
                      <a:round/>
                      <a:headEnd type="none" w="med" len="med"/>
                      <a:tailEnd type="none" w="med" len="med"/>
                    </a:lnT>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Table 2. Clinical Characteristics of the Patients at Baseline</a:t>
                      </a:r>
                    </a:p>
                  </a:txBody>
                  <a:tcPr anchor="ctr">
                    <a:solidFill>
                      <a:schemeClr val="bg1">
                        <a:lumMod val="85000"/>
                      </a:schemeClr>
                    </a:solidFill>
                  </a:tcPr>
                </a:tc>
                <a:tc>
                  <a:txBody>
                    <a:bodyPr/>
                    <a:lstStyle/>
                    <a:p>
                      <a:r>
                        <a:rPr lang="en-US" sz="1400" dirty="0" smtClean="0"/>
                        <a:t>Could</a:t>
                      </a:r>
                      <a:r>
                        <a:rPr lang="en-US" sz="1400" baseline="0" dirty="0" smtClean="0"/>
                        <a:t> include sample size</a:t>
                      </a:r>
                      <a:endParaRPr lang="en-US" sz="1400" dirty="0"/>
                    </a:p>
                  </a:txBody>
                  <a:tcPr anchor="ctr">
                    <a:solidFill>
                      <a:schemeClr val="bg1">
                        <a:lumMod val="85000"/>
                      </a:schemeClr>
                    </a:solidFill>
                  </a:tcPr>
                </a:tc>
              </a:tr>
              <a:tr h="370840">
                <a:tc>
                  <a:txBody>
                    <a:bodyPr/>
                    <a:lstStyle/>
                    <a:p>
                      <a:r>
                        <a:rPr lang="en-US" sz="1400" dirty="0" smtClean="0"/>
                        <a:t>Table 2. Adverse Events up to Day 91.</a:t>
                      </a:r>
                      <a:endParaRPr lang="en-US" sz="1400" dirty="0"/>
                    </a:p>
                  </a:txBody>
                  <a:tcPr anchor="ctr"/>
                </a:tc>
                <a:tc>
                  <a:txBody>
                    <a:bodyPr/>
                    <a:lstStyle/>
                    <a:p>
                      <a:r>
                        <a:rPr lang="en-US" sz="1400" dirty="0" smtClean="0"/>
                        <a:t>Adverse</a:t>
                      </a:r>
                      <a:r>
                        <a:rPr lang="en-US" sz="1400" baseline="0" dirty="0" smtClean="0"/>
                        <a:t> clinical events up to Day 91 in aerosolized vs. subcutaneous vaccine groups</a:t>
                      </a:r>
                      <a:endParaRPr lang="en-US" sz="1400" dirty="0"/>
                    </a:p>
                  </a:txBody>
                  <a:tcPr anchor="ctr"/>
                </a:tc>
              </a:tr>
              <a:tr h="370840">
                <a:tc>
                  <a:txBody>
                    <a:bodyPr/>
                    <a:lstStyle/>
                    <a:p>
                      <a:r>
                        <a:rPr lang="en-US" sz="1400" dirty="0" smtClean="0"/>
                        <a:t>Table 3. Description of the air pollutants at the 39 schools</a:t>
                      </a:r>
                      <a:endParaRPr lang="en-US" sz="1400" dirty="0"/>
                    </a:p>
                  </a:txBody>
                  <a:tcPr anchor="ctr">
                    <a:solidFill>
                      <a:schemeClr val="bg1">
                        <a:lumMod val="85000"/>
                      </a:schemeClr>
                    </a:solidFill>
                  </a:tcPr>
                </a:tc>
                <a:tc>
                  <a:txBody>
                    <a:bodyPr/>
                    <a:lstStyle/>
                    <a:p>
                      <a:r>
                        <a:rPr lang="en-US" sz="1400" dirty="0" smtClean="0"/>
                        <a:t>Great</a:t>
                      </a:r>
                      <a:endParaRPr lang="en-US" sz="1400" dirty="0"/>
                    </a:p>
                  </a:txBody>
                  <a:tcPr anchor="ctr">
                    <a:solidFill>
                      <a:schemeClr val="bg1">
                        <a:lumMod val="85000"/>
                      </a:schemeClr>
                    </a:solidFill>
                  </a:tcPr>
                </a:tc>
              </a:tr>
              <a:tr h="370840">
                <a:tc>
                  <a:txBody>
                    <a:bodyPr/>
                    <a:lstStyle/>
                    <a:p>
                      <a:r>
                        <a:rPr lang="en-US" sz="1400" dirty="0" smtClean="0"/>
                        <a:t>Table 5. Population and school characteristics by school traffic</a:t>
                      </a:r>
                      <a:endParaRPr lang="en-US" sz="1400" dirty="0"/>
                    </a:p>
                  </a:txBody>
                  <a:tcPr anchor="ctr"/>
                </a:tc>
                <a:tc>
                  <a:txBody>
                    <a:bodyPr/>
                    <a:lstStyle/>
                    <a:p>
                      <a:r>
                        <a:rPr lang="en-US" sz="1400" dirty="0" smtClean="0"/>
                        <a:t>Great</a:t>
                      </a:r>
                      <a:endParaRPr lang="en-US" sz="1400" dirty="0"/>
                    </a:p>
                  </a:txBody>
                  <a:tcPr anchor="ctr"/>
                </a:tc>
              </a:tr>
              <a:tr h="370840">
                <a:tc>
                  <a:txBody>
                    <a:bodyPr/>
                    <a:lstStyle/>
                    <a:p>
                      <a:r>
                        <a:rPr lang="en-US" sz="1400" dirty="0" smtClean="0"/>
                        <a:t>Table 6. Difference in cognitive development, at baseline and 12-mo change, by school air pollution exposure (high/low group or interquartile range increase) in 2,715 children and 10,112 tests from 39 schools.</a:t>
                      </a:r>
                      <a:endParaRPr lang="en-US" sz="1400" dirty="0"/>
                    </a:p>
                  </a:txBody>
                  <a:tcPr anchor="ctr">
                    <a:solidFill>
                      <a:schemeClr val="bg1">
                        <a:lumMod val="85000"/>
                      </a:schemeClr>
                    </a:solidFill>
                  </a:tcPr>
                </a:tc>
                <a:tc>
                  <a:txBody>
                    <a:bodyPr/>
                    <a:lstStyle/>
                    <a:p>
                      <a:r>
                        <a:rPr lang="en-US" sz="1400" dirty="0" smtClean="0"/>
                        <a:t>Changes in cognitive development by air pollution</a:t>
                      </a:r>
                      <a:r>
                        <a:rPr lang="en-US" sz="1400" baseline="0" dirty="0" smtClean="0"/>
                        <a:t> exposure at 39 schools (n=2,715)</a:t>
                      </a:r>
                      <a:endParaRPr lang="en-US" sz="1400" dirty="0"/>
                    </a:p>
                  </a:txBody>
                  <a:tcPr anchor="ctr">
                    <a:solidFill>
                      <a:schemeClr val="bg1">
                        <a:lumMod val="85000"/>
                      </a:schemeClr>
                    </a:solidFill>
                  </a:tcPr>
                </a:tc>
              </a:tr>
            </a:tbl>
          </a:graphicData>
        </a:graphic>
      </p:graphicFrame>
      <p:sp>
        <p:nvSpPr>
          <p:cNvPr id="5" name="TextBox 5"/>
          <p:cNvSpPr txBox="1">
            <a:spLocks noChangeArrowheads="1"/>
          </p:cNvSpPr>
          <p:nvPr/>
        </p:nvSpPr>
        <p:spPr bwMode="auto">
          <a:xfrm>
            <a:off x="0" y="6581001"/>
            <a:ext cx="9135255" cy="276999"/>
          </a:xfrm>
          <a:prstGeom prst="rect">
            <a:avLst/>
          </a:prstGeom>
          <a:noFill/>
          <a:ln w="9525">
            <a:noFill/>
            <a:miter lim="800000"/>
            <a:headEnd/>
            <a:tailEnd/>
          </a:ln>
        </p:spPr>
        <p:txBody>
          <a:bodyPr wrap="square" lIns="0" anchor="b">
            <a:spAutoFit/>
          </a:bodyPr>
          <a:lstStyle/>
          <a:p>
            <a:pPr algn="r"/>
            <a:r>
              <a:rPr lang="en-US" sz="1200" dirty="0" smtClean="0">
                <a:solidFill>
                  <a:schemeClr val="bg1">
                    <a:lumMod val="50000"/>
                  </a:schemeClr>
                </a:solidFill>
                <a:latin typeface="Gill Sans MT"/>
                <a:ea typeface="MS PGothic" pitchFamily="34" charset="-128"/>
                <a:cs typeface="Gill Sans MT"/>
              </a:rPr>
              <a:t>Low et </a:t>
            </a:r>
            <a:r>
              <a:rPr lang="en-US" sz="1200" dirty="0">
                <a:solidFill>
                  <a:schemeClr val="bg1">
                    <a:lumMod val="50000"/>
                  </a:schemeClr>
                </a:solidFill>
                <a:latin typeface="Gill Sans MT"/>
                <a:ea typeface="MS PGothic" pitchFamily="34" charset="-128"/>
                <a:cs typeface="Gill Sans MT"/>
              </a:rPr>
              <a:t>al</a:t>
            </a:r>
            <a:r>
              <a:rPr lang="en-US" sz="1200" dirty="0" smtClean="0">
                <a:solidFill>
                  <a:schemeClr val="bg1">
                    <a:lumMod val="50000"/>
                  </a:schemeClr>
                </a:solidFill>
                <a:latin typeface="Gill Sans MT"/>
                <a:ea typeface="MS PGothic" pitchFamily="34" charset="-128"/>
                <a:cs typeface="Gill Sans MT"/>
              </a:rPr>
              <a:t>. </a:t>
            </a:r>
            <a:r>
              <a:rPr lang="en-US" sz="1200" i="1" dirty="0" smtClean="0">
                <a:solidFill>
                  <a:schemeClr val="bg1">
                    <a:lumMod val="50000"/>
                  </a:schemeClr>
                </a:solidFill>
                <a:latin typeface="Gill Sans MT"/>
                <a:ea typeface="MS PGothic" pitchFamily="34" charset="-128"/>
                <a:cs typeface="Gill Sans MT"/>
              </a:rPr>
              <a:t>NEJM</a:t>
            </a:r>
            <a:r>
              <a:rPr lang="en-US" sz="1200" dirty="0" smtClean="0">
                <a:solidFill>
                  <a:schemeClr val="bg1">
                    <a:lumMod val="50000"/>
                  </a:schemeClr>
                </a:solidFill>
                <a:latin typeface="Gill Sans MT"/>
                <a:ea typeface="MS PGothic" pitchFamily="34" charset="-128"/>
                <a:cs typeface="Gill Sans MT"/>
              </a:rPr>
              <a:t>, 2015; Robinson et al., </a:t>
            </a:r>
            <a:r>
              <a:rPr lang="en-US" sz="1200" i="1" dirty="0" smtClean="0">
                <a:solidFill>
                  <a:schemeClr val="bg1">
                    <a:lumMod val="50000"/>
                  </a:schemeClr>
                </a:solidFill>
                <a:latin typeface="Gill Sans MT"/>
                <a:ea typeface="MS PGothic" pitchFamily="34" charset="-128"/>
                <a:cs typeface="Gill Sans MT"/>
              </a:rPr>
              <a:t>NEJM</a:t>
            </a:r>
            <a:r>
              <a:rPr lang="en-US" sz="1200" dirty="0" smtClean="0">
                <a:solidFill>
                  <a:schemeClr val="bg1">
                    <a:lumMod val="50000"/>
                  </a:schemeClr>
                </a:solidFill>
                <a:latin typeface="Gill Sans MT"/>
                <a:ea typeface="MS PGothic" pitchFamily="34" charset="-128"/>
                <a:cs typeface="Gill Sans MT"/>
              </a:rPr>
              <a:t>, 2015; </a:t>
            </a:r>
            <a:r>
              <a:rPr lang="en-US" sz="1200" dirty="0" err="1" smtClean="0">
                <a:solidFill>
                  <a:schemeClr val="bg1">
                    <a:lumMod val="50000"/>
                  </a:schemeClr>
                </a:solidFill>
                <a:latin typeface="Gill Sans MT"/>
                <a:ea typeface="MS PGothic" pitchFamily="34" charset="-128"/>
                <a:cs typeface="Gill Sans MT"/>
              </a:rPr>
              <a:t>Sunyer</a:t>
            </a:r>
            <a:r>
              <a:rPr lang="en-US" sz="1200" dirty="0" smtClean="0">
                <a:solidFill>
                  <a:schemeClr val="bg1">
                    <a:lumMod val="50000"/>
                  </a:schemeClr>
                </a:solidFill>
                <a:latin typeface="Gill Sans MT"/>
                <a:ea typeface="MS PGothic" pitchFamily="34" charset="-128"/>
                <a:cs typeface="Gill Sans MT"/>
              </a:rPr>
              <a:t> et </a:t>
            </a:r>
            <a:r>
              <a:rPr lang="en-US" sz="1200" dirty="0">
                <a:solidFill>
                  <a:schemeClr val="bg1">
                    <a:lumMod val="50000"/>
                  </a:schemeClr>
                </a:solidFill>
                <a:latin typeface="Gill Sans MT"/>
                <a:ea typeface="MS PGothic" pitchFamily="34" charset="-128"/>
                <a:cs typeface="Gill Sans MT"/>
              </a:rPr>
              <a:t>al. </a:t>
            </a:r>
            <a:r>
              <a:rPr lang="en-US" sz="1200" i="1" dirty="0" smtClean="0">
                <a:solidFill>
                  <a:schemeClr val="bg1">
                    <a:lumMod val="50000"/>
                  </a:schemeClr>
                </a:solidFill>
                <a:latin typeface="Gill Sans MT"/>
                <a:ea typeface="MS PGothic" pitchFamily="34" charset="-128"/>
                <a:cs typeface="Gill Sans MT"/>
              </a:rPr>
              <a:t>PLOS Medicine</a:t>
            </a:r>
            <a:r>
              <a:rPr lang="en-US" sz="1200" dirty="0" smtClean="0">
                <a:solidFill>
                  <a:schemeClr val="bg1">
                    <a:lumMod val="50000"/>
                  </a:schemeClr>
                </a:solidFill>
                <a:latin typeface="Gill Sans MT"/>
                <a:ea typeface="MS PGothic" pitchFamily="34" charset="-128"/>
                <a:cs typeface="Gill Sans MT"/>
              </a:rPr>
              <a:t>, 2015</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35981249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Tables: design considerations</a:t>
            </a:r>
            <a:endParaRPr lang="en-US" sz="4000" dirty="0">
              <a:latin typeface="Gill Sans MT"/>
              <a:cs typeface="Gill Sans MT"/>
            </a:endParaRPr>
          </a:p>
        </p:txBody>
      </p:sp>
      <p:sp>
        <p:nvSpPr>
          <p:cNvPr id="3" name="Content Placeholder 2"/>
          <p:cNvSpPr>
            <a:spLocks noGrp="1"/>
          </p:cNvSpPr>
          <p:nvPr>
            <p:ph idx="1"/>
          </p:nvPr>
        </p:nvSpPr>
        <p:spPr>
          <a:xfrm>
            <a:off x="457200" y="1447800"/>
            <a:ext cx="8229600" cy="5029200"/>
          </a:xfrm>
        </p:spPr>
        <p:txBody>
          <a:bodyPr>
            <a:normAutofit fontScale="62500" lnSpcReduction="20000"/>
          </a:bodyPr>
          <a:lstStyle/>
          <a:p>
            <a:r>
              <a:rPr lang="en-US" b="1" dirty="0" smtClean="0">
                <a:latin typeface="Gill Sans MT"/>
                <a:cs typeface="Gill Sans MT"/>
              </a:rPr>
              <a:t>The eye reads across </a:t>
            </a:r>
            <a:r>
              <a:rPr lang="en-US" b="1" dirty="0" smtClean="0">
                <a:latin typeface="Gill Sans MT"/>
                <a:cs typeface="Gill Sans MT"/>
                <a:sym typeface="Wingdings"/>
              </a:rPr>
              <a:t></a:t>
            </a:r>
            <a:r>
              <a:rPr lang="en-US" b="1" dirty="0" smtClean="0">
                <a:latin typeface="Gill Sans MT"/>
                <a:cs typeface="Gill Sans MT"/>
              </a:rPr>
              <a:t> set up comparisons horizontally</a:t>
            </a:r>
          </a:p>
          <a:p>
            <a:pPr lvl="1"/>
            <a:r>
              <a:rPr lang="en-US" dirty="0" smtClean="0">
                <a:latin typeface="Gill Sans MT"/>
                <a:cs typeface="Gill Sans MT"/>
              </a:rPr>
              <a:t>often, table can make sense both ways: decide what is the primary item to be compared</a:t>
            </a:r>
          </a:p>
          <a:p>
            <a:r>
              <a:rPr lang="en-US" b="1" dirty="0" smtClean="0">
                <a:latin typeface="Gill Sans MT"/>
                <a:cs typeface="Gill Sans MT"/>
              </a:rPr>
              <a:t>Use horizontal lines </a:t>
            </a:r>
            <a:r>
              <a:rPr lang="en-US" dirty="0" smtClean="0">
                <a:latin typeface="Gill Sans MT"/>
                <a:cs typeface="Gill Sans MT"/>
              </a:rPr>
              <a:t>to ease/guide interpretation</a:t>
            </a:r>
          </a:p>
          <a:p>
            <a:r>
              <a:rPr lang="en-US" b="1" dirty="0" smtClean="0">
                <a:latin typeface="Gill Sans MT"/>
                <a:cs typeface="Gill Sans MT"/>
              </a:rPr>
              <a:t>No vertical lines</a:t>
            </a:r>
            <a:r>
              <a:rPr lang="en-US" dirty="0" smtClean="0">
                <a:latin typeface="Gill Sans MT"/>
                <a:cs typeface="Gill Sans MT"/>
              </a:rPr>
              <a:t>; only horizontal</a:t>
            </a:r>
          </a:p>
          <a:p>
            <a:r>
              <a:rPr lang="en-US" b="1" dirty="0" smtClean="0">
                <a:latin typeface="Gill Sans MT"/>
                <a:cs typeface="Gill Sans MT"/>
              </a:rPr>
              <a:t>Labeling</a:t>
            </a:r>
          </a:p>
          <a:p>
            <a:pPr lvl="1"/>
            <a:r>
              <a:rPr lang="en-US" dirty="0" smtClean="0">
                <a:latin typeface="Gill Sans MT"/>
                <a:cs typeface="Gill Sans MT"/>
              </a:rPr>
              <a:t>Label columns and rows in good size font</a:t>
            </a:r>
          </a:p>
          <a:p>
            <a:pPr lvl="1"/>
            <a:r>
              <a:rPr lang="en-US" dirty="0" smtClean="0">
                <a:latin typeface="Gill Sans MT"/>
                <a:cs typeface="Gill Sans MT"/>
              </a:rPr>
              <a:t>Give units</a:t>
            </a:r>
          </a:p>
          <a:p>
            <a:pPr lvl="1"/>
            <a:r>
              <a:rPr lang="en-US" dirty="0" smtClean="0">
                <a:latin typeface="Gill Sans MT"/>
                <a:cs typeface="Gill Sans MT"/>
              </a:rPr>
              <a:t>Be clear on groups, no acronyms</a:t>
            </a:r>
          </a:p>
          <a:p>
            <a:pPr lvl="1"/>
            <a:r>
              <a:rPr lang="en-US" dirty="0" smtClean="0">
                <a:latin typeface="Gill Sans MT"/>
                <a:cs typeface="Gill Sans MT"/>
              </a:rPr>
              <a:t>Avoid “Arm A/Arm B”, or “Intervention/Control”, “Group 1/2” </a:t>
            </a:r>
            <a:r>
              <a:rPr lang="en-US" dirty="0" err="1" smtClean="0">
                <a:latin typeface="Gill Sans MT"/>
                <a:cs typeface="Gill Sans MT"/>
              </a:rPr>
              <a:t>etc</a:t>
            </a:r>
            <a:endParaRPr lang="en-US" dirty="0" smtClean="0">
              <a:latin typeface="Gill Sans MT"/>
              <a:cs typeface="Gill Sans MT"/>
            </a:endParaRPr>
          </a:p>
          <a:p>
            <a:pPr lvl="1"/>
            <a:r>
              <a:rPr lang="en-US" dirty="0" smtClean="0">
                <a:latin typeface="Gill Sans MT"/>
                <a:cs typeface="Gill Sans MT"/>
              </a:rPr>
              <a:t>Eliminate footnotes, asterisks, p-values in the footer</a:t>
            </a:r>
          </a:p>
          <a:p>
            <a:pPr lvl="1"/>
            <a:r>
              <a:rPr lang="en-US" dirty="0" smtClean="0">
                <a:latin typeface="Gill Sans MT"/>
                <a:cs typeface="Gill Sans MT"/>
              </a:rPr>
              <a:t>Think about centering (+/-)</a:t>
            </a:r>
          </a:p>
          <a:p>
            <a:pPr lvl="1"/>
            <a:r>
              <a:rPr lang="en-US" dirty="0" smtClean="0">
                <a:latin typeface="Gill Sans MT"/>
                <a:cs typeface="Gill Sans MT"/>
              </a:rPr>
              <a:t>Merge cells and group labels</a:t>
            </a:r>
          </a:p>
          <a:p>
            <a:pPr lvl="1"/>
            <a:endParaRPr lang="en-US" dirty="0" smtClean="0">
              <a:latin typeface="Gill Sans MT"/>
              <a:cs typeface="Gill Sans MT"/>
            </a:endParaRPr>
          </a:p>
          <a:p>
            <a:r>
              <a:rPr lang="en-US" dirty="0" smtClean="0">
                <a:solidFill>
                  <a:srgbClr val="008000"/>
                </a:solidFill>
                <a:latin typeface="Gill Sans MT"/>
                <a:cs typeface="Gill Sans MT"/>
              </a:rPr>
              <a:t>In manuscripts, don’t double space.. print all on one page</a:t>
            </a:r>
          </a:p>
          <a:p>
            <a:r>
              <a:rPr lang="en-US" dirty="0" smtClean="0">
                <a:solidFill>
                  <a:srgbClr val="008000"/>
                </a:solidFill>
                <a:latin typeface="Gill Sans MT"/>
                <a:cs typeface="Gill Sans MT"/>
              </a:rPr>
              <a:t>Make one or two nice tables formatted the way you like, then re-use these every time you write a paper</a:t>
            </a:r>
            <a:endParaRPr lang="en-US" dirty="0">
              <a:solidFill>
                <a:srgbClr val="008000"/>
              </a:solidFill>
              <a:latin typeface="Gill Sans MT"/>
              <a:cs typeface="Gill Sans MT"/>
            </a:endParaRPr>
          </a:p>
        </p:txBody>
      </p:sp>
    </p:spTree>
    <p:extLst>
      <p:ext uri="{BB962C8B-B14F-4D97-AF65-F5344CB8AC3E}">
        <p14:creationId xmlns:p14="http://schemas.microsoft.com/office/powerpoint/2010/main" val="2122226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Example: not easy to look at</a:t>
            </a:r>
            <a:endParaRPr lang="en-US" sz="4000" dirty="0">
              <a:latin typeface="Gill Sans MT"/>
              <a:cs typeface="Gill Sans MT"/>
            </a:endParaRPr>
          </a:p>
        </p:txBody>
      </p:sp>
      <p:graphicFrame>
        <p:nvGraphicFramePr>
          <p:cNvPr id="4" name="Group 136"/>
          <p:cNvGraphicFramePr>
            <a:graphicFrameLocks noGrp="1"/>
          </p:cNvGraphicFramePr>
          <p:nvPr>
            <p:extLst>
              <p:ext uri="{D42A27DB-BD31-4B8C-83A1-F6EECF244321}">
                <p14:modId xmlns:p14="http://schemas.microsoft.com/office/powerpoint/2010/main" val="2607645894"/>
              </p:ext>
            </p:extLst>
          </p:nvPr>
        </p:nvGraphicFramePr>
        <p:xfrm>
          <a:off x="990600" y="2362200"/>
          <a:ext cx="6705601" cy="3481724"/>
        </p:xfrm>
        <a:graphic>
          <a:graphicData uri="http://schemas.openxmlformats.org/drawingml/2006/table">
            <a:tbl>
              <a:tblPr/>
              <a:tblGrid>
                <a:gridCol w="1915886"/>
                <a:gridCol w="1915886"/>
                <a:gridCol w="1915886"/>
                <a:gridCol w="957943"/>
              </a:tblGrid>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a:ea typeface="ＭＳ Ｐゴシック" charset="0"/>
                          <a:cs typeface="Times New Roman"/>
                        </a:rPr>
                        <a:t>Characteristic</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a:ea typeface="ＭＳ Ｐゴシック" charset="0"/>
                          <a:cs typeface="Times New Roman"/>
                        </a:rPr>
                        <a:t>Group I</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a:ea typeface="ＭＳ Ｐゴシック" charset="0"/>
                          <a:cs typeface="Times New Roman"/>
                        </a:rPr>
                        <a:t>Group II</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a:ea typeface="ＭＳ Ｐゴシック" charset="0"/>
                          <a:cs typeface="Times New Roman"/>
                        </a:rPr>
                        <a:t>P</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a:ea typeface="ＭＳ Ｐゴシック" charset="0"/>
                          <a:cs typeface="Times New Roman"/>
                        </a:rPr>
                        <a:t>Male</a:t>
                      </a: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265/401=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66%</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197/402=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49%</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a:ea typeface="ＭＳ Ｐゴシック" charset="0"/>
                          <a:cs typeface="Times New Roman"/>
                        </a:rPr>
                        <a:t>*</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a:ea typeface="ＭＳ Ｐゴシック" charset="0"/>
                          <a:cs typeface="Times New Roman"/>
                        </a:rPr>
                        <a:t>Female</a:t>
                      </a: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136/401=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34%</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205/402=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51%</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a:ea typeface="ＭＳ Ｐゴシック" charset="0"/>
                          <a:cs typeface="Times New Roman"/>
                        </a:rPr>
                        <a:t>*</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a:ea typeface="ＭＳ Ｐゴシック" charset="0"/>
                          <a:cs typeface="Times New Roman"/>
                        </a:rPr>
                        <a:t>CHD</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43/401= 11%</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48/402= 12%</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a:ea typeface="ＭＳ Ｐゴシック" charset="0"/>
                          <a:cs typeface="Times New Roman"/>
                        </a:rPr>
                        <a:t>NS</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4641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Income in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dollars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$59,323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 $13,358</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$61,482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 16,552</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a:ea typeface="ＭＳ Ｐゴシック" charset="0"/>
                          <a:cs typeface="Times New Roman"/>
                        </a:rPr>
                        <a:t>NS</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a:ea typeface="ＭＳ Ｐゴシック" charset="0"/>
                          <a:cs typeface="Times New Roman"/>
                        </a:rPr>
                        <a:t>Age (years)</a:t>
                      </a:r>
                      <a:endParaRPr kumimoji="0" lang="en-US" sz="1600" b="0" i="0" u="none" strike="noStrike" cap="none" normalizeH="0" baseline="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48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 </a:t>
                      </a: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16</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49 </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 </a:t>
                      </a: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17</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a:ea typeface="ＭＳ Ｐゴシック" charset="0"/>
                          <a:cs typeface="Times New Roman"/>
                        </a:rPr>
                        <a:t>NS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&lt;30 years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80/401 (20%)</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84/402 (21%)</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NS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31-65 years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45%</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45%</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a:ea typeface="ＭＳ Ｐゴシック" charset="0"/>
                          <a:cs typeface="Times New Roman"/>
                        </a:rPr>
                        <a:t>NS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&gt;65 years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35%</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34%</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a:ea typeface="ＭＳ Ｐゴシック" charset="0"/>
                          <a:cs typeface="Times New Roman"/>
                        </a:rPr>
                        <a:t>NS</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9272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a:ea typeface="ＭＳ Ｐゴシック" charset="0"/>
                          <a:cs typeface="Times New Roman"/>
                        </a:rPr>
                        <a:t>*p &lt; 0 .05. NS = </a:t>
                      </a:r>
                      <a:r>
                        <a:rPr kumimoji="0" lang="en-US" sz="1600" b="0" i="0" u="none" strike="noStrike" cap="none" normalizeH="0" baseline="0" dirty="0" err="1">
                          <a:ln>
                            <a:noFill/>
                          </a:ln>
                          <a:solidFill>
                            <a:schemeClr val="tx1"/>
                          </a:solidFill>
                          <a:effectLst/>
                          <a:latin typeface="Times New Roman"/>
                          <a:ea typeface="ＭＳ Ｐゴシック" charset="0"/>
                          <a:cs typeface="Times New Roman"/>
                        </a:rPr>
                        <a:t>nonsignificant</a:t>
                      </a:r>
                      <a:r>
                        <a:rPr kumimoji="0" lang="en-US" sz="1600" b="0" i="0" u="none" strike="noStrike" cap="none" normalizeH="0" baseline="0" dirty="0">
                          <a:ln>
                            <a:noFill/>
                          </a:ln>
                          <a:solidFill>
                            <a:schemeClr val="tx1"/>
                          </a:solidFill>
                          <a:effectLst/>
                          <a:latin typeface="Times New Roman"/>
                          <a:ea typeface="ＭＳ Ｐゴシック" charset="0"/>
                          <a:cs typeface="Times New Roman"/>
                        </a:rPr>
                        <a:t>.</a:t>
                      </a:r>
                      <a:endParaRPr kumimoji="0" lang="en-US" sz="1600" b="0" i="0" u="none" strike="noStrike" cap="none" normalizeH="0" baseline="0" dirty="0">
                        <a:ln>
                          <a:noFill/>
                        </a:ln>
                        <a:solidFill>
                          <a:schemeClr val="tx1"/>
                        </a:solidFill>
                        <a:effectLst/>
                        <a:latin typeface="Times New Roman"/>
                        <a:ea typeface="Times New Roman" charset="0"/>
                        <a:cs typeface="Times New Roman"/>
                      </a:endParaRPr>
                    </a:p>
                  </a:txBody>
                  <a:tcPr marT="45725" marB="45725"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381000" y="1371600"/>
            <a:ext cx="8382000" cy="381000"/>
          </a:xfrm>
          <a:prstGeom prst="rect">
            <a:avLst/>
          </a:prstGeom>
        </p:spPr>
        <p:txBody>
          <a:bodyPr wrap="square">
            <a:spAutoFit/>
          </a:bodyPr>
          <a:lstStyle/>
          <a:p>
            <a:pPr lvl="0" eaLnBrk="0" hangingPunct="0"/>
            <a:r>
              <a:rPr lang="en-US" b="1" i="1" dirty="0">
                <a:latin typeface="Times New Roman"/>
                <a:ea typeface="ＭＳ Ｐゴシック" charset="0"/>
                <a:cs typeface="Times New Roman"/>
                <a:sym typeface="Wingdings" charset="0"/>
              </a:rPr>
              <a:t>Comparison of Selected Characteristics of the Two Groups of Subjects.</a:t>
            </a:r>
          </a:p>
        </p:txBody>
      </p:sp>
      <p:sp>
        <p:nvSpPr>
          <p:cNvPr id="6" name="Rectangle 5"/>
          <p:cNvSpPr/>
          <p:nvPr/>
        </p:nvSpPr>
        <p:spPr>
          <a:xfrm>
            <a:off x="24510" y="1066800"/>
            <a:ext cx="2057400" cy="307777"/>
          </a:xfrm>
          <a:prstGeom prst="rect">
            <a:avLst/>
          </a:prstGeom>
        </p:spPr>
        <p:txBody>
          <a:bodyPr wrap="square">
            <a:spAutoFit/>
          </a:bodyPr>
          <a:lstStyle/>
          <a:p>
            <a:r>
              <a:rPr lang="en-US" sz="1400" kern="0" dirty="0" smtClean="0">
                <a:solidFill>
                  <a:srgbClr val="FF0000"/>
                </a:solidFill>
                <a:latin typeface="Gill Sans MT"/>
                <a:cs typeface="Gill Sans MT"/>
              </a:rPr>
              <a:t>Improve the title</a:t>
            </a:r>
            <a:endParaRPr lang="en-US" sz="1400" dirty="0">
              <a:solidFill>
                <a:srgbClr val="FF0000"/>
              </a:solidFill>
              <a:latin typeface="Gill Sans MT"/>
              <a:cs typeface="Gill Sans MT"/>
            </a:endParaRPr>
          </a:p>
        </p:txBody>
      </p:sp>
      <p:sp>
        <p:nvSpPr>
          <p:cNvPr id="7" name="Rectangle 6"/>
          <p:cNvSpPr/>
          <p:nvPr/>
        </p:nvSpPr>
        <p:spPr>
          <a:xfrm>
            <a:off x="2895600" y="1752600"/>
            <a:ext cx="1905000" cy="523220"/>
          </a:xfrm>
          <a:prstGeom prst="rect">
            <a:avLst/>
          </a:prstGeom>
        </p:spPr>
        <p:txBody>
          <a:bodyPr wrap="square">
            <a:spAutoFit/>
          </a:bodyPr>
          <a:lstStyle/>
          <a:p>
            <a:r>
              <a:rPr lang="en-US" sz="1400" kern="0" dirty="0" smtClean="0">
                <a:solidFill>
                  <a:srgbClr val="FF0000"/>
                </a:solidFill>
                <a:latin typeface="Gill Sans MT"/>
                <a:cs typeface="Gill Sans MT"/>
              </a:rPr>
              <a:t>Say what intervention was; include N</a:t>
            </a:r>
            <a:endParaRPr lang="en-US" sz="1400" dirty="0">
              <a:solidFill>
                <a:srgbClr val="FF0000"/>
              </a:solidFill>
              <a:latin typeface="Gill Sans MT"/>
              <a:cs typeface="Gill Sans MT"/>
            </a:endParaRPr>
          </a:p>
        </p:txBody>
      </p:sp>
      <p:sp>
        <p:nvSpPr>
          <p:cNvPr id="8" name="Rectangle 7"/>
          <p:cNvSpPr/>
          <p:nvPr/>
        </p:nvSpPr>
        <p:spPr>
          <a:xfrm>
            <a:off x="4800600" y="1752600"/>
            <a:ext cx="1905000" cy="523220"/>
          </a:xfrm>
          <a:prstGeom prst="rect">
            <a:avLst/>
          </a:prstGeom>
        </p:spPr>
        <p:txBody>
          <a:bodyPr wrap="square">
            <a:spAutoFit/>
          </a:bodyPr>
          <a:lstStyle/>
          <a:p>
            <a:r>
              <a:rPr lang="en-US" sz="1400" kern="0" dirty="0" smtClean="0">
                <a:solidFill>
                  <a:srgbClr val="FF0000"/>
                </a:solidFill>
                <a:latin typeface="Gill Sans MT"/>
                <a:cs typeface="Gill Sans MT"/>
              </a:rPr>
              <a:t>Label as control &amp;</a:t>
            </a:r>
          </a:p>
          <a:p>
            <a:r>
              <a:rPr lang="en-US" sz="1400" kern="0" dirty="0" smtClean="0">
                <a:solidFill>
                  <a:srgbClr val="FF0000"/>
                </a:solidFill>
                <a:latin typeface="Gill Sans MT"/>
                <a:cs typeface="Gill Sans MT"/>
              </a:rPr>
              <a:t>include N</a:t>
            </a:r>
            <a:endParaRPr lang="en-US" sz="1400" dirty="0">
              <a:solidFill>
                <a:srgbClr val="FF0000"/>
              </a:solidFill>
              <a:latin typeface="Gill Sans MT"/>
              <a:cs typeface="Gill Sans MT"/>
            </a:endParaRPr>
          </a:p>
        </p:txBody>
      </p:sp>
      <p:sp>
        <p:nvSpPr>
          <p:cNvPr id="9" name="Rectangle 8"/>
          <p:cNvSpPr/>
          <p:nvPr/>
        </p:nvSpPr>
        <p:spPr>
          <a:xfrm>
            <a:off x="6781800" y="1828800"/>
            <a:ext cx="1905000" cy="523220"/>
          </a:xfrm>
          <a:prstGeom prst="rect">
            <a:avLst/>
          </a:prstGeom>
        </p:spPr>
        <p:txBody>
          <a:bodyPr wrap="square">
            <a:spAutoFit/>
          </a:bodyPr>
          <a:lstStyle/>
          <a:p>
            <a:r>
              <a:rPr lang="en-US" sz="1400" kern="0" dirty="0" smtClean="0">
                <a:solidFill>
                  <a:srgbClr val="FF0000"/>
                </a:solidFill>
                <a:latin typeface="Gill Sans MT"/>
                <a:cs typeface="Gill Sans MT"/>
              </a:rPr>
              <a:t>Give effect size &amp; CI, then p-value</a:t>
            </a:r>
            <a:endParaRPr lang="en-US" sz="1400" dirty="0">
              <a:solidFill>
                <a:srgbClr val="FF0000"/>
              </a:solidFill>
              <a:latin typeface="Gill Sans MT"/>
              <a:cs typeface="Gill Sans MT"/>
            </a:endParaRPr>
          </a:p>
        </p:txBody>
      </p:sp>
      <p:sp>
        <p:nvSpPr>
          <p:cNvPr id="10" name="Rectangle 9"/>
          <p:cNvSpPr/>
          <p:nvPr/>
        </p:nvSpPr>
        <p:spPr>
          <a:xfrm>
            <a:off x="7772400" y="2667000"/>
            <a:ext cx="1219200" cy="738664"/>
          </a:xfrm>
          <a:prstGeom prst="rect">
            <a:avLst/>
          </a:prstGeom>
        </p:spPr>
        <p:txBody>
          <a:bodyPr wrap="square">
            <a:spAutoFit/>
          </a:bodyPr>
          <a:lstStyle/>
          <a:p>
            <a:r>
              <a:rPr lang="en-US" sz="1400" kern="0" dirty="0" smtClean="0">
                <a:solidFill>
                  <a:srgbClr val="FF0000"/>
                </a:solidFill>
                <a:latin typeface="Gill Sans MT"/>
                <a:cs typeface="Gill Sans MT"/>
              </a:rPr>
              <a:t>Give p-value</a:t>
            </a:r>
          </a:p>
          <a:p>
            <a:r>
              <a:rPr lang="en-US" sz="1400" kern="0" dirty="0" smtClean="0">
                <a:solidFill>
                  <a:srgbClr val="FF0000"/>
                </a:solidFill>
                <a:latin typeface="Gill Sans MT"/>
                <a:cs typeface="Gill Sans MT"/>
              </a:rPr>
              <a:t>right here not in footnote</a:t>
            </a:r>
            <a:endParaRPr lang="en-US" sz="1400" dirty="0">
              <a:solidFill>
                <a:srgbClr val="FF0000"/>
              </a:solidFill>
              <a:latin typeface="Gill Sans MT"/>
              <a:cs typeface="Gill Sans MT"/>
            </a:endParaRPr>
          </a:p>
        </p:txBody>
      </p:sp>
      <p:sp>
        <p:nvSpPr>
          <p:cNvPr id="11" name="Rectangle 10"/>
          <p:cNvSpPr/>
          <p:nvPr/>
        </p:nvSpPr>
        <p:spPr>
          <a:xfrm>
            <a:off x="0" y="2362200"/>
            <a:ext cx="974346" cy="954107"/>
          </a:xfrm>
          <a:prstGeom prst="rect">
            <a:avLst/>
          </a:prstGeom>
        </p:spPr>
        <p:txBody>
          <a:bodyPr wrap="square">
            <a:spAutoFit/>
          </a:bodyPr>
          <a:lstStyle/>
          <a:p>
            <a:r>
              <a:rPr lang="en-US" sz="1400" kern="0" dirty="0" smtClean="0">
                <a:solidFill>
                  <a:srgbClr val="FF0000"/>
                </a:solidFill>
                <a:latin typeface="Gill Sans MT"/>
                <a:cs typeface="Gill Sans MT"/>
              </a:rPr>
              <a:t>Female row</a:t>
            </a:r>
          </a:p>
          <a:p>
            <a:r>
              <a:rPr lang="en-US" sz="1400" kern="0" dirty="0" smtClean="0">
                <a:solidFill>
                  <a:srgbClr val="FF0000"/>
                </a:solidFill>
                <a:latin typeface="Gill Sans MT"/>
                <a:cs typeface="Gill Sans MT"/>
              </a:rPr>
              <a:t>duplicates info</a:t>
            </a:r>
            <a:endParaRPr lang="en-US" sz="1400" dirty="0">
              <a:solidFill>
                <a:srgbClr val="FF0000"/>
              </a:solidFill>
              <a:latin typeface="Gill Sans MT"/>
              <a:cs typeface="Gill Sans MT"/>
            </a:endParaRPr>
          </a:p>
        </p:txBody>
      </p:sp>
      <p:sp>
        <p:nvSpPr>
          <p:cNvPr id="3" name="Rectangle 2"/>
          <p:cNvSpPr/>
          <p:nvPr/>
        </p:nvSpPr>
        <p:spPr>
          <a:xfrm>
            <a:off x="990600" y="3048000"/>
            <a:ext cx="9144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 y="1371600"/>
            <a:ext cx="7924800" cy="3810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429000" y="2362200"/>
            <a:ext cx="28956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781800" y="2362200"/>
            <a:ext cx="9144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81800" y="2743200"/>
            <a:ext cx="9144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752600" y="3733800"/>
            <a:ext cx="9144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733800" y="4191000"/>
            <a:ext cx="6096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781800" y="4191000"/>
            <a:ext cx="3810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rot="1954053">
            <a:off x="2310676" y="4719520"/>
            <a:ext cx="242432" cy="1861201"/>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rot="1954053">
            <a:off x="4215677" y="4719520"/>
            <a:ext cx="242432" cy="1861201"/>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rot="1954053">
            <a:off x="6120677" y="4719520"/>
            <a:ext cx="242432" cy="1861201"/>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895600" y="6477000"/>
            <a:ext cx="2362200" cy="307777"/>
          </a:xfrm>
          <a:prstGeom prst="rect">
            <a:avLst/>
          </a:prstGeom>
        </p:spPr>
        <p:txBody>
          <a:bodyPr wrap="square">
            <a:spAutoFit/>
          </a:bodyPr>
          <a:lstStyle/>
          <a:p>
            <a:r>
              <a:rPr lang="en-US" sz="1400" kern="0" dirty="0" smtClean="0">
                <a:solidFill>
                  <a:srgbClr val="FF0000"/>
                </a:solidFill>
                <a:latin typeface="Gill Sans MT"/>
                <a:cs typeface="Gill Sans MT"/>
              </a:rPr>
              <a:t>Eliminate vertical lines</a:t>
            </a:r>
            <a:endParaRPr lang="en-US" sz="1400" dirty="0">
              <a:solidFill>
                <a:srgbClr val="FF0000"/>
              </a:solidFill>
              <a:latin typeface="Gill Sans MT"/>
              <a:cs typeface="Gill Sans MT"/>
            </a:endParaRPr>
          </a:p>
        </p:txBody>
      </p:sp>
      <p:sp>
        <p:nvSpPr>
          <p:cNvPr id="23" name="Rectangle 22"/>
          <p:cNvSpPr/>
          <p:nvPr/>
        </p:nvSpPr>
        <p:spPr>
          <a:xfrm>
            <a:off x="2590800" y="3733800"/>
            <a:ext cx="457200" cy="307777"/>
          </a:xfrm>
          <a:prstGeom prst="rect">
            <a:avLst/>
          </a:prstGeom>
        </p:spPr>
        <p:txBody>
          <a:bodyPr wrap="square">
            <a:spAutoFit/>
          </a:bodyPr>
          <a:lstStyle/>
          <a:p>
            <a:r>
              <a:rPr lang="en-US" sz="1400" kern="0" dirty="0" smtClean="0">
                <a:solidFill>
                  <a:srgbClr val="FF0000"/>
                </a:solidFill>
                <a:latin typeface="Gill Sans MT"/>
                <a:cs typeface="Gill Sans MT"/>
              </a:rPr>
              <a:t>($)</a:t>
            </a:r>
            <a:endParaRPr lang="en-US" sz="1400" dirty="0">
              <a:solidFill>
                <a:srgbClr val="FF0000"/>
              </a:solidFill>
              <a:latin typeface="Gill Sans MT"/>
              <a:cs typeface="Gill Sans MT"/>
            </a:endParaRPr>
          </a:p>
        </p:txBody>
      </p:sp>
      <p:sp>
        <p:nvSpPr>
          <p:cNvPr id="24" name="Rectangle 23"/>
          <p:cNvSpPr/>
          <p:nvPr/>
        </p:nvSpPr>
        <p:spPr>
          <a:xfrm>
            <a:off x="990600" y="4495800"/>
            <a:ext cx="1295400" cy="9906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990600" y="3429000"/>
            <a:ext cx="609600" cy="30480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0" y="3429000"/>
            <a:ext cx="974346" cy="307777"/>
          </a:xfrm>
          <a:prstGeom prst="rect">
            <a:avLst/>
          </a:prstGeom>
        </p:spPr>
        <p:txBody>
          <a:bodyPr wrap="square">
            <a:spAutoFit/>
          </a:bodyPr>
          <a:lstStyle/>
          <a:p>
            <a:r>
              <a:rPr lang="en-US" sz="1400" kern="0" dirty="0" smtClean="0">
                <a:solidFill>
                  <a:srgbClr val="FF0000"/>
                </a:solidFill>
                <a:latin typeface="Gill Sans MT"/>
                <a:cs typeface="Gill Sans MT"/>
              </a:rPr>
              <a:t>Acronym</a:t>
            </a:r>
            <a:endParaRPr lang="en-US" sz="1400" dirty="0">
              <a:solidFill>
                <a:srgbClr val="FF0000"/>
              </a:solidFill>
              <a:latin typeface="Gill Sans MT"/>
              <a:cs typeface="Gill Sans MT"/>
            </a:endParaRPr>
          </a:p>
        </p:txBody>
      </p:sp>
      <p:sp>
        <p:nvSpPr>
          <p:cNvPr id="27" name="Rectangle 26"/>
          <p:cNvSpPr/>
          <p:nvPr/>
        </p:nvSpPr>
        <p:spPr>
          <a:xfrm>
            <a:off x="6934200" y="6019800"/>
            <a:ext cx="1905000" cy="307777"/>
          </a:xfrm>
          <a:prstGeom prst="rect">
            <a:avLst/>
          </a:prstGeom>
        </p:spPr>
        <p:txBody>
          <a:bodyPr wrap="square">
            <a:spAutoFit/>
          </a:bodyPr>
          <a:lstStyle/>
          <a:p>
            <a:r>
              <a:rPr lang="en-US" sz="1400" kern="0" dirty="0" smtClean="0">
                <a:solidFill>
                  <a:srgbClr val="FF0000"/>
                </a:solidFill>
                <a:latin typeface="Gill Sans MT"/>
                <a:cs typeface="Gill Sans MT"/>
              </a:rPr>
              <a:t>Use a sans serif font</a:t>
            </a:r>
            <a:endParaRPr lang="en-US" sz="1400" dirty="0">
              <a:solidFill>
                <a:srgbClr val="FF0000"/>
              </a:solidFill>
              <a:latin typeface="Gill Sans MT"/>
              <a:cs typeface="Gill Sans MT"/>
            </a:endParaRPr>
          </a:p>
        </p:txBody>
      </p:sp>
    </p:spTree>
    <p:extLst>
      <p:ext uri="{BB962C8B-B14F-4D97-AF65-F5344CB8AC3E}">
        <p14:creationId xmlns:p14="http://schemas.microsoft.com/office/powerpoint/2010/main" val="3691944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animBg="1"/>
      <p:bldP spid="25" grpId="1" animBg="1"/>
      <p:bldP spid="26" grpId="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Improvements</a:t>
            </a:r>
            <a:endParaRPr lang="en-US" sz="4000" dirty="0">
              <a:latin typeface="Gill Sans MT"/>
              <a:cs typeface="Gill Sans MT"/>
            </a:endParaRPr>
          </a:p>
        </p:txBody>
      </p:sp>
      <p:graphicFrame>
        <p:nvGraphicFramePr>
          <p:cNvPr id="4" name="Group 136"/>
          <p:cNvGraphicFramePr>
            <a:graphicFrameLocks noGrp="1"/>
          </p:cNvGraphicFramePr>
          <p:nvPr>
            <p:extLst>
              <p:ext uri="{D42A27DB-BD31-4B8C-83A1-F6EECF244321}">
                <p14:modId xmlns:p14="http://schemas.microsoft.com/office/powerpoint/2010/main" val="3129820575"/>
              </p:ext>
            </p:extLst>
          </p:nvPr>
        </p:nvGraphicFramePr>
        <p:xfrm>
          <a:off x="457201" y="2209800"/>
          <a:ext cx="7848599" cy="4293596"/>
        </p:xfrm>
        <a:graphic>
          <a:graphicData uri="http://schemas.openxmlformats.org/drawingml/2006/table">
            <a:tbl>
              <a:tblPr>
                <a:tableStyleId>{2D5ABB26-0587-4C30-8999-92F81FD0307C}</a:tableStyleId>
              </a:tblPr>
              <a:tblGrid>
                <a:gridCol w="2362199"/>
                <a:gridCol w="1828800"/>
                <a:gridCol w="1828800"/>
                <a:gridCol w="1828800"/>
              </a:tblGrid>
              <a:tr h="903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Arial"/>
                          <a:cs typeface="Arial"/>
                        </a:rPr>
                        <a:t>Characteristic</a:t>
                      </a:r>
                      <a:endParaRPr kumimoji="0" lang="en-US" sz="1800" b="1" i="0" u="none" strike="noStrike" cap="none" normalizeH="0" baseline="0" dirty="0">
                        <a:ln>
                          <a:noFill/>
                        </a:ln>
                        <a:solidFill>
                          <a:schemeClr val="tx1"/>
                        </a:solidFill>
                        <a:effectLst/>
                        <a:latin typeface="Arial"/>
                        <a:ea typeface="Times New Roman" charset="0"/>
                        <a:cs typeface="Arial"/>
                      </a:endParaRPr>
                    </a:p>
                  </a:txBody>
                  <a:tcPr marT="45725" marB="45725" anchor="ctr" horzOverflow="overflow">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Exercise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Intervention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(N = 401)</a:t>
                      </a:r>
                      <a:endParaRPr kumimoji="0" lang="en-US" sz="1800" b="1" i="0" u="none" strike="noStrike" cap="none" normalizeH="0" baseline="0" dirty="0">
                        <a:ln>
                          <a:noFill/>
                        </a:ln>
                        <a:solidFill>
                          <a:schemeClr val="tx1"/>
                        </a:solidFill>
                        <a:effectLst/>
                        <a:latin typeface="Arial"/>
                        <a:ea typeface="Times New Roman" charset="0"/>
                        <a:cs typeface="Arial"/>
                      </a:endParaRPr>
                    </a:p>
                  </a:txBody>
                  <a:tcPr marT="45725" marB="45725" anchor="ctr" horzOverflow="overflow">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No-exercise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Control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(N=402)</a:t>
                      </a:r>
                      <a:endParaRPr kumimoji="0" lang="en-US" sz="1800" b="1" i="0" u="none" strike="noStrike" cap="none" normalizeH="0" baseline="0" dirty="0">
                        <a:ln>
                          <a:noFill/>
                        </a:ln>
                        <a:solidFill>
                          <a:schemeClr val="tx1"/>
                        </a:solidFill>
                        <a:effectLst/>
                        <a:latin typeface="Arial"/>
                        <a:ea typeface="Times New Roman" charset="0"/>
                        <a:cs typeface="Arial"/>
                      </a:endParaRPr>
                    </a:p>
                  </a:txBody>
                  <a:tcPr marT="45725" marB="45725" anchor="ctr" horzOverflow="overflow">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Arial"/>
                          <a:cs typeface="Arial"/>
                        </a:rPr>
                        <a:t>P-value</a:t>
                      </a:r>
                      <a:endParaRPr kumimoji="0" lang="en-US" sz="1800" b="1" i="0" u="none" strike="noStrike" cap="none" normalizeH="0" baseline="0" dirty="0">
                        <a:ln>
                          <a:noFill/>
                        </a:ln>
                        <a:solidFill>
                          <a:srgbClr val="0070C0"/>
                        </a:solidFill>
                        <a:effectLst/>
                        <a:latin typeface="Arial"/>
                        <a:ea typeface="Times New Roman" charset="0"/>
                        <a:cs typeface="Arial"/>
                      </a:endParaRPr>
                    </a:p>
                  </a:txBody>
                  <a:tcPr marT="45725" marB="45725" anchor="ctr" horzOverflow="overflow">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68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Arial"/>
                          <a:cs typeface="Arial"/>
                        </a:rPr>
                        <a:t>Male</a:t>
                      </a:r>
                      <a:r>
                        <a:rPr kumimoji="0" lang="en-US" sz="1600" u="none" strike="noStrike" cap="none" normalizeH="0" baseline="0" dirty="0" smtClean="0">
                          <a:ln>
                            <a:noFill/>
                          </a:ln>
                          <a:effectLst/>
                          <a:latin typeface="Arial"/>
                          <a:cs typeface="Arial"/>
                        </a:rPr>
                        <a:t>, n (%)</a:t>
                      </a:r>
                      <a:endParaRPr kumimoji="0" lang="en-US" sz="1600" b="0" i="0" u="none" strike="noStrike" cap="none" normalizeH="0" baseline="0" dirty="0">
                        <a:ln>
                          <a:noFill/>
                        </a:ln>
                        <a:solidFill>
                          <a:schemeClr val="tx1"/>
                        </a:solidFill>
                        <a:effectLst/>
                        <a:latin typeface="Arial"/>
                        <a:ea typeface="ＭＳ Ｐゴシック" charset="0"/>
                        <a:cs typeface="Arial"/>
                      </a:endParaRPr>
                    </a:p>
                  </a:txBody>
                  <a:tcPr marT="45725" marB="45725" horzOverflow="overflow">
                    <a:lnT w="1905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Times New Roman" charset="0"/>
                        </a:rPr>
                        <a:t>265 (66)</a:t>
                      </a:r>
                      <a:endParaRPr kumimoji="0" lang="en-US" sz="1600" b="0" i="0" u="none" strike="noStrike" cap="none" normalizeH="0" baseline="0" dirty="0">
                        <a:ln>
                          <a:noFill/>
                        </a:ln>
                        <a:solidFill>
                          <a:schemeClr val="tx1"/>
                        </a:solidFill>
                        <a:effectLst/>
                        <a:latin typeface="Arial" charset="0"/>
                        <a:ea typeface="Times New Roman" charset="0"/>
                        <a:cs typeface="Times New Roman" charset="0"/>
                      </a:endParaRPr>
                    </a:p>
                  </a:txBody>
                  <a:tcPr marT="45725" marB="45725" horzOverflow="overflow">
                    <a:lnT w="1905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Times New Roman" charset="0"/>
                        </a:rPr>
                        <a:t>197 (49</a:t>
                      </a:r>
                      <a:r>
                        <a:rPr kumimoji="0" lang="en-US" sz="1600" b="0" i="0" u="none" strike="noStrike" cap="none" normalizeH="0" baseline="0" dirty="0">
                          <a:ln>
                            <a:noFill/>
                          </a:ln>
                          <a:solidFill>
                            <a:schemeClr val="tx1"/>
                          </a:solidFill>
                          <a:effectLst/>
                          <a:latin typeface="Arial" charset="0"/>
                          <a:ea typeface="ＭＳ Ｐゴシック" charset="0"/>
                          <a:cs typeface="Times New Roman" charset="0"/>
                        </a:rPr>
                        <a:t>)</a:t>
                      </a:r>
                      <a:endParaRPr kumimoji="0" lang="en-US" sz="1600" b="0" i="0" u="none" strike="noStrike" cap="none" normalizeH="0" baseline="0" dirty="0">
                        <a:ln>
                          <a:noFill/>
                        </a:ln>
                        <a:solidFill>
                          <a:schemeClr val="tx1"/>
                        </a:solidFill>
                        <a:effectLst/>
                        <a:latin typeface="Arial" charset="0"/>
                        <a:ea typeface="Times New Roman" charset="0"/>
                        <a:cs typeface="Times New Roman" charset="0"/>
                      </a:endParaRPr>
                    </a:p>
                  </a:txBody>
                  <a:tcPr marT="45725" marB="45725" horzOverflow="overflow">
                    <a:lnT w="19050" cap="flat" cmpd="sng" algn="ctr">
                      <a:solidFill>
                        <a:scrgbClr r="0" g="0" b="0"/>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&lt;0.01</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lnT w="19050" cap="flat" cmpd="sng" algn="ctr">
                      <a:solidFill>
                        <a:scrgbClr r="0" g="0" b="0"/>
                      </a:solidFill>
                      <a:prstDash val="solid"/>
                      <a:round/>
                      <a:headEnd type="none" w="med" len="med"/>
                      <a:tailEnd type="none" w="med" len="med"/>
                    </a:lnT>
                  </a:tcPr>
                </a:tc>
              </a:tr>
              <a:tr h="635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Arial"/>
                          <a:cs typeface="Arial"/>
                        </a:rPr>
                        <a:t>Coronary heart disease</a:t>
                      </a:r>
                      <a:r>
                        <a:rPr kumimoji="0" lang="en-US" sz="1600" u="none" strike="noStrike" cap="none" normalizeH="0" baseline="0" dirty="0" smtClean="0">
                          <a:ln>
                            <a:noFill/>
                          </a:ln>
                          <a:effectLst/>
                          <a:latin typeface="Arial"/>
                          <a:cs typeface="Arial"/>
                        </a:rPr>
                        <a:t>, n (%)</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43 (11)</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48 (12%)</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0.6</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solidFill>
                      <a:schemeClr val="bg1">
                        <a:lumMod val="85000"/>
                      </a:schemeClr>
                    </a:solidFill>
                  </a:tcPr>
                </a:tc>
              </a:tr>
              <a:tr h="635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Arial"/>
                          <a:cs typeface="Arial"/>
                        </a:rPr>
                        <a:t>Median 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(years </a:t>
                      </a:r>
                      <a:r>
                        <a:rPr kumimoji="0" lang="en-US" sz="1600" b="0" i="0" u="none" strike="noStrike" cap="none" normalizeH="0" baseline="0" dirty="0" smtClean="0">
                          <a:ln>
                            <a:noFill/>
                          </a:ln>
                          <a:solidFill>
                            <a:schemeClr val="tx1"/>
                          </a:solidFill>
                          <a:effectLst/>
                          <a:latin typeface="Arial"/>
                          <a:ea typeface="ＭＳ Ｐゴシック" charset="0"/>
                          <a:cs typeface="Arial"/>
                        </a:rPr>
                        <a:t>± IQR</a:t>
                      </a:r>
                      <a:r>
                        <a:rPr kumimoji="0" lang="en-US" sz="1600" u="none" strike="noStrike" cap="none" normalizeH="0" baseline="0" dirty="0" smtClean="0">
                          <a:ln>
                            <a:noFill/>
                          </a:ln>
                          <a:effectLst/>
                          <a:latin typeface="Arial"/>
                          <a:cs typeface="Arial"/>
                        </a:rPr>
                        <a:t>)</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charset="0"/>
                          <a:cs typeface="Arial"/>
                        </a:rPr>
                        <a:t>48 </a:t>
                      </a:r>
                      <a:r>
                        <a:rPr kumimoji="0" lang="en-US" sz="1600" b="0" i="0" u="none" strike="noStrike" cap="none" normalizeH="0" baseline="0" dirty="0">
                          <a:ln>
                            <a:noFill/>
                          </a:ln>
                          <a:solidFill>
                            <a:schemeClr val="tx1"/>
                          </a:solidFill>
                          <a:effectLst/>
                          <a:latin typeface="Arial"/>
                          <a:ea typeface="ＭＳ Ｐゴシック" charset="0"/>
                          <a:cs typeface="Arial"/>
                        </a:rPr>
                        <a:t>± </a:t>
                      </a:r>
                      <a:r>
                        <a:rPr kumimoji="0" lang="en-US" sz="1600" b="0" i="0" u="none" strike="noStrike" cap="none" normalizeH="0" baseline="0" dirty="0" smtClean="0">
                          <a:ln>
                            <a:noFill/>
                          </a:ln>
                          <a:solidFill>
                            <a:schemeClr val="tx1"/>
                          </a:solidFill>
                          <a:effectLst/>
                          <a:latin typeface="Arial"/>
                          <a:ea typeface="ＭＳ Ｐゴシック" charset="0"/>
                          <a:cs typeface="Arial"/>
                        </a:rPr>
                        <a:t>16</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charset="0"/>
                          <a:cs typeface="Arial"/>
                        </a:rPr>
                        <a:t>49 </a:t>
                      </a:r>
                      <a:r>
                        <a:rPr kumimoji="0" lang="en-US" sz="1600" b="0" i="0" u="none" strike="noStrike" cap="none" normalizeH="0" baseline="0" dirty="0">
                          <a:ln>
                            <a:noFill/>
                          </a:ln>
                          <a:solidFill>
                            <a:schemeClr val="tx1"/>
                          </a:solidFill>
                          <a:effectLst/>
                          <a:latin typeface="Arial"/>
                          <a:ea typeface="ＭＳ Ｐゴシック" charset="0"/>
                          <a:cs typeface="Arial"/>
                        </a:rPr>
                        <a:t>± </a:t>
                      </a:r>
                      <a:r>
                        <a:rPr kumimoji="0" lang="en-US" sz="1600" b="0" i="0" u="none" strike="noStrike" cap="none" normalizeH="0" baseline="0" dirty="0" smtClean="0">
                          <a:ln>
                            <a:noFill/>
                          </a:ln>
                          <a:solidFill>
                            <a:schemeClr val="tx1"/>
                          </a:solidFill>
                          <a:effectLst/>
                          <a:latin typeface="Arial"/>
                          <a:ea typeface="ＭＳ Ｐゴシック" charset="0"/>
                          <a:cs typeface="Arial"/>
                        </a:rPr>
                        <a:t>17</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0.4</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tc>
              </a:tr>
              <a:tr h="368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ea typeface="ＭＳ Ｐゴシック" charset="0"/>
                          <a:cs typeface="Arial"/>
                        </a:rPr>
                        <a:t>     &lt;30 years, n (%)</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80 (20)</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84 (21)</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&lt;0.001</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solidFill>
                      <a:srgbClr val="D9D9D9"/>
                    </a:solidFill>
                  </a:tcPr>
                </a:tc>
              </a:tr>
              <a:tr h="36803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a:ea typeface="ＭＳ Ｐゴシック" charset="0"/>
                          <a:cs typeface="Arial"/>
                        </a:rPr>
                        <a:t>     31-65 years, n (%)</a:t>
                      </a:r>
                      <a:endParaRPr kumimoji="0" lang="en-US" sz="1600" b="0" i="0" u="none" strike="noStrike" cap="none" normalizeH="0" baseline="0" dirty="0" smtClean="0">
                        <a:ln>
                          <a:noFill/>
                        </a:ln>
                        <a:solidFill>
                          <a:schemeClr val="tx1"/>
                        </a:solidFill>
                        <a:effectLst/>
                        <a:latin typeface="Arial"/>
                        <a:ea typeface="Times New Roman" charset="0"/>
                        <a:cs typeface="Arial"/>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180 (45)</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181 (45)</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0.5</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tc>
              </a:tr>
              <a:tr h="36803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a:ea typeface="ＭＳ Ｐゴシック" charset="0"/>
                          <a:cs typeface="Arial"/>
                        </a:rPr>
                        <a:t>     &gt;65 years, n (%)</a:t>
                      </a:r>
                      <a:endParaRPr kumimoji="0" lang="en-US" sz="1600" b="0" i="0" u="none" strike="noStrike" cap="none" normalizeH="0" baseline="0" dirty="0" smtClean="0">
                        <a:ln>
                          <a:noFill/>
                        </a:ln>
                        <a:solidFill>
                          <a:schemeClr val="tx1"/>
                        </a:solidFill>
                        <a:effectLst/>
                        <a:latin typeface="Arial"/>
                        <a:ea typeface="Times New Roman" charset="0"/>
                        <a:cs typeface="Arial"/>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140 (35)</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137 (34)</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0.5</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solidFill>
                      <a:srgbClr val="D9D9D9"/>
                    </a:solidFill>
                  </a:tcPr>
                </a:tc>
              </a:tr>
              <a:tr h="635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latin typeface="Arial"/>
                          <a:cs typeface="Arial"/>
                        </a:rPr>
                        <a:t>Median 2014 </a:t>
                      </a:r>
                      <a:r>
                        <a:rPr kumimoji="0" lang="en-US" sz="1600" b="1" u="none" strike="noStrike" cap="none" normalizeH="0" baseline="0" dirty="0" smtClean="0">
                          <a:ln>
                            <a:noFill/>
                          </a:ln>
                          <a:effectLst/>
                          <a:latin typeface="Arial"/>
                          <a:cs typeface="Arial"/>
                        </a:rPr>
                        <a:t>Income</a:t>
                      </a:r>
                      <a:r>
                        <a:rPr kumimoji="0" lang="en-US" sz="1600" u="none" strike="noStrike" cap="none" normalizeH="0" baseline="0" dirty="0" smtClean="0">
                          <a:ln>
                            <a:noFill/>
                          </a:ln>
                          <a:effectLst/>
                          <a:latin typeface="Arial"/>
                          <a:cs typeface="Arial"/>
                        </a:rPr>
                        <a:t> ($ </a:t>
                      </a:r>
                      <a:r>
                        <a:rPr kumimoji="0" lang="en-US" sz="1600" b="0" i="0" u="none" strike="noStrike" cap="none" normalizeH="0" baseline="0" dirty="0" smtClean="0">
                          <a:ln>
                            <a:noFill/>
                          </a:ln>
                          <a:solidFill>
                            <a:schemeClr val="tx1"/>
                          </a:solidFill>
                          <a:effectLst/>
                          <a:latin typeface="Arial"/>
                          <a:ea typeface="ＭＳ Ｐゴシック" charset="0"/>
                          <a:cs typeface="Arial"/>
                        </a:rPr>
                        <a:t>± IQR</a:t>
                      </a:r>
                      <a:r>
                        <a:rPr kumimoji="0" lang="en-US" sz="1600" u="none" strike="noStrike" cap="none" normalizeH="0" baseline="0" dirty="0" smtClean="0">
                          <a:ln>
                            <a:noFill/>
                          </a:ln>
                          <a:effectLst/>
                          <a:latin typeface="Arial"/>
                          <a:cs typeface="Arial"/>
                        </a:rPr>
                        <a:t>)</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lnB w="381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$59,323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 </a:t>
                      </a:r>
                      <a:r>
                        <a:rPr kumimoji="0" lang="en-US" sz="1600" u="none" strike="noStrike" cap="none" normalizeH="0" baseline="0" dirty="0">
                          <a:ln>
                            <a:noFill/>
                          </a:ln>
                          <a:effectLst/>
                          <a:latin typeface="Arial"/>
                          <a:cs typeface="Arial"/>
                        </a:rPr>
                        <a:t>$13,358</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lnB w="381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$61,482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 </a:t>
                      </a:r>
                      <a:r>
                        <a:rPr kumimoji="0" lang="en-US" sz="1600" u="none" strike="noStrike" cap="none" normalizeH="0" baseline="0" dirty="0">
                          <a:ln>
                            <a:noFill/>
                          </a:ln>
                          <a:effectLst/>
                          <a:latin typeface="Arial"/>
                          <a:cs typeface="Arial"/>
                        </a:rPr>
                        <a:t>16,552</a:t>
                      </a:r>
                      <a:endParaRPr kumimoji="0" lang="en-US" sz="1600" b="0" i="0" u="none" strike="noStrike" cap="none" normalizeH="0" baseline="0" dirty="0">
                        <a:ln>
                          <a:noFill/>
                        </a:ln>
                        <a:solidFill>
                          <a:schemeClr val="tx1"/>
                        </a:solidFill>
                        <a:effectLst/>
                        <a:latin typeface="Arial"/>
                        <a:ea typeface="Times New Roman" charset="0"/>
                        <a:cs typeface="Arial"/>
                      </a:endParaRPr>
                    </a:p>
                  </a:txBody>
                  <a:tcPr marT="45725" marB="45725" horzOverflow="overflow">
                    <a:lnB w="38100" cap="flat" cmpd="sng" algn="ctr">
                      <a:solidFill>
                        <a:scrgbClr r="0" g="0" b="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Arial"/>
                          <a:cs typeface="Arial"/>
                        </a:rPr>
                        <a:t>0.7</a:t>
                      </a:r>
                      <a:endParaRPr kumimoji="0" lang="en-US" sz="1600" b="0" i="0" u="none" strike="noStrike" cap="none" normalizeH="0" baseline="0" dirty="0">
                        <a:ln>
                          <a:noFill/>
                        </a:ln>
                        <a:solidFill>
                          <a:srgbClr val="0070C0"/>
                        </a:solidFill>
                        <a:effectLst/>
                        <a:latin typeface="Arial"/>
                        <a:ea typeface="Times New Roman" charset="0"/>
                        <a:cs typeface="Arial"/>
                      </a:endParaRPr>
                    </a:p>
                  </a:txBody>
                  <a:tcPr marT="45725" marB="45725" horzOverflow="overflow">
                    <a:lnB w="38100" cap="flat" cmpd="sng" algn="ctr">
                      <a:solidFill>
                        <a:scrgbClr r="0" g="0" b="0"/>
                      </a:solidFill>
                      <a:prstDash val="solid"/>
                      <a:round/>
                      <a:headEnd type="none" w="med" len="med"/>
                      <a:tailEnd type="none" w="med" len="med"/>
                    </a:lnB>
                  </a:tcPr>
                </a:tc>
              </a:tr>
            </a:tbl>
          </a:graphicData>
        </a:graphic>
      </p:graphicFrame>
      <p:sp>
        <p:nvSpPr>
          <p:cNvPr id="5" name="Rectangle 4"/>
          <p:cNvSpPr/>
          <p:nvPr/>
        </p:nvSpPr>
        <p:spPr>
          <a:xfrm>
            <a:off x="381000" y="1371600"/>
            <a:ext cx="8229600" cy="646331"/>
          </a:xfrm>
          <a:prstGeom prst="rect">
            <a:avLst/>
          </a:prstGeom>
        </p:spPr>
        <p:txBody>
          <a:bodyPr wrap="square">
            <a:spAutoFit/>
          </a:bodyPr>
          <a:lstStyle/>
          <a:p>
            <a:pPr lvl="0" eaLnBrk="0" hangingPunct="0"/>
            <a:r>
              <a:rPr lang="en-US" b="1" dirty="0" smtClean="0">
                <a:ea typeface="ＭＳ Ｐゴシック" charset="0"/>
                <a:cs typeface="Times New Roman" charset="0"/>
                <a:sym typeface="Wingdings" charset="0"/>
              </a:rPr>
              <a:t>Table 1. </a:t>
            </a:r>
            <a:r>
              <a:rPr lang="en-US" dirty="0" smtClean="0">
                <a:ea typeface="ＭＳ Ｐゴシック" charset="0"/>
                <a:cs typeface="Times New Roman" charset="0"/>
                <a:sym typeface="Wingdings" charset="0"/>
              </a:rPr>
              <a:t>Baseline clinical and socioeconomic characteristics of exercise intervention (n=401) and no-exercise control (n=402) participants.</a:t>
            </a:r>
          </a:p>
        </p:txBody>
      </p:sp>
    </p:spTree>
    <p:extLst>
      <p:ext uri="{BB962C8B-B14F-4D97-AF65-F5344CB8AC3E}">
        <p14:creationId xmlns:p14="http://schemas.microsoft.com/office/powerpoint/2010/main" val="377974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Gill Sans MT"/>
                <a:cs typeface="Gill Sans MT"/>
              </a:rPr>
              <a:t>Table of Regression Output</a:t>
            </a:r>
            <a:endParaRPr lang="en-US" sz="4000" dirty="0">
              <a:latin typeface="Gill Sans MT"/>
              <a:cs typeface="Gill Sans MT"/>
            </a:endParaRPr>
          </a:p>
        </p:txBody>
      </p:sp>
      <p:sp>
        <p:nvSpPr>
          <p:cNvPr id="3" name="Content Placeholder 2"/>
          <p:cNvSpPr>
            <a:spLocks noGrp="1"/>
          </p:cNvSpPr>
          <p:nvPr>
            <p:ph idx="1"/>
          </p:nvPr>
        </p:nvSpPr>
        <p:spPr/>
        <p:txBody>
          <a:bodyPr/>
          <a:lstStyle/>
          <a:p>
            <a:r>
              <a:rPr lang="en-US" sz="2400" dirty="0" smtClean="0">
                <a:latin typeface="Gill Sans MT"/>
                <a:cs typeface="Gill Sans MT"/>
              </a:rPr>
              <a:t>Predictors: describe, and display as: “age (per 10 years)”, e.g.</a:t>
            </a:r>
          </a:p>
          <a:p>
            <a:r>
              <a:rPr lang="en-US" sz="2400" dirty="0" smtClean="0">
                <a:latin typeface="Gill Sans MT"/>
                <a:cs typeface="Gill Sans MT"/>
              </a:rPr>
              <a:t>No regression coefficients</a:t>
            </a:r>
          </a:p>
          <a:p>
            <a:r>
              <a:rPr lang="en-US" sz="2400" dirty="0" smtClean="0">
                <a:latin typeface="Gill Sans MT"/>
                <a:cs typeface="Gill Sans MT"/>
              </a:rPr>
              <a:t>Favor 95% CI over p-values</a:t>
            </a:r>
            <a:endParaRPr lang="en-US" sz="2400" dirty="0">
              <a:latin typeface="Gill Sans MT"/>
              <a:cs typeface="Gill Sans MT"/>
            </a:endParaRPr>
          </a:p>
        </p:txBody>
      </p:sp>
      <p:pic>
        <p:nvPicPr>
          <p:cNvPr id="4" name="Picture 3" descr="Screen Shot 2015-04-20 at 12.2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71800"/>
            <a:ext cx="5867973" cy="3210778"/>
          </a:xfrm>
          <a:prstGeom prst="rect">
            <a:avLst/>
          </a:prstGeom>
        </p:spPr>
      </p:pic>
      <p:pic>
        <p:nvPicPr>
          <p:cNvPr id="5" name="Picture 4" descr="Screen Shot 2015-04-20 at 12.28.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48000"/>
            <a:ext cx="7226300" cy="3353173"/>
          </a:xfrm>
          <a:prstGeom prst="rect">
            <a:avLst/>
          </a:prstGeom>
        </p:spPr>
      </p:pic>
      <p:sp>
        <p:nvSpPr>
          <p:cNvPr id="6" name="TextBox 5"/>
          <p:cNvSpPr txBox="1">
            <a:spLocks noChangeArrowheads="1"/>
          </p:cNvSpPr>
          <p:nvPr/>
        </p:nvSpPr>
        <p:spPr bwMode="auto">
          <a:xfrm>
            <a:off x="0" y="6581001"/>
            <a:ext cx="9135255" cy="276999"/>
          </a:xfrm>
          <a:prstGeom prst="rect">
            <a:avLst/>
          </a:prstGeom>
          <a:noFill/>
          <a:ln w="9525">
            <a:noFill/>
            <a:miter lim="800000"/>
            <a:headEnd/>
            <a:tailEnd/>
          </a:ln>
        </p:spPr>
        <p:txBody>
          <a:bodyPr wrap="square" lIns="0" anchor="b">
            <a:spAutoFit/>
          </a:bodyPr>
          <a:lstStyle/>
          <a:p>
            <a:pPr algn="r"/>
            <a:r>
              <a:rPr lang="en-US" sz="1200" dirty="0" smtClean="0">
                <a:solidFill>
                  <a:schemeClr val="bg1">
                    <a:lumMod val="50000"/>
                  </a:schemeClr>
                </a:solidFill>
                <a:latin typeface="Gill Sans MT"/>
                <a:ea typeface="MS PGothic" pitchFamily="34" charset="-128"/>
                <a:cs typeface="Gill Sans MT"/>
              </a:rPr>
              <a:t>Browner, Publishing and Presenting Clinical Research, 2</a:t>
            </a:r>
            <a:r>
              <a:rPr lang="en-US" sz="1200" baseline="30000" dirty="0" smtClean="0">
                <a:solidFill>
                  <a:schemeClr val="bg1">
                    <a:lumMod val="50000"/>
                  </a:schemeClr>
                </a:solidFill>
                <a:latin typeface="Gill Sans MT"/>
                <a:ea typeface="MS PGothic" pitchFamily="34" charset="-128"/>
                <a:cs typeface="Gill Sans MT"/>
              </a:rPr>
              <a:t>nd</a:t>
            </a:r>
            <a:r>
              <a:rPr lang="en-US" sz="1200" dirty="0" smtClean="0">
                <a:solidFill>
                  <a:schemeClr val="bg1">
                    <a:lumMod val="50000"/>
                  </a:schemeClr>
                </a:solidFill>
                <a:latin typeface="Gill Sans MT"/>
                <a:ea typeface="MS PGothic" pitchFamily="34" charset="-128"/>
                <a:cs typeface="Gill Sans MT"/>
              </a:rPr>
              <a:t> Ed.</a:t>
            </a:r>
            <a:endParaRPr lang="en-US" sz="1200" dirty="0">
              <a:solidFill>
                <a:schemeClr val="bg1">
                  <a:lumMod val="50000"/>
                </a:schemeClr>
              </a:solidFill>
              <a:latin typeface="Gill Sans MT"/>
              <a:ea typeface="MS PGothic" pitchFamily="34" charset="-128"/>
              <a:cs typeface="Gill Sans MT"/>
            </a:endParaRPr>
          </a:p>
        </p:txBody>
      </p:sp>
    </p:spTree>
    <p:extLst>
      <p:ext uri="{BB962C8B-B14F-4D97-AF65-F5344CB8AC3E}">
        <p14:creationId xmlns:p14="http://schemas.microsoft.com/office/powerpoint/2010/main" val="2430111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36305</TotalTime>
  <Words>2046</Words>
  <Application>Microsoft Macintosh PowerPoint</Application>
  <PresentationFormat>On-screen Show (4:3)</PresentationFormat>
  <Paragraphs>334</Paragraphs>
  <Slides>30</Slides>
  <Notes>3</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30</vt:i4>
      </vt:variant>
    </vt:vector>
  </HeadingPairs>
  <TitlesOfParts>
    <vt:vector size="34" baseType="lpstr">
      <vt:lpstr>Default Design</vt:lpstr>
      <vt:lpstr>\\localhost\Users\vivek\Documents\VJ Talks\2015\2015-04-21 Epi212 figures lecture\!OLE_LINK3</vt:lpstr>
      <vt:lpstr>Worksheet</vt:lpstr>
      <vt:lpstr>Chart</vt:lpstr>
      <vt:lpstr>Publishing and Presenting Clinical Research 2015</vt:lpstr>
      <vt:lpstr>Goals</vt:lpstr>
      <vt:lpstr>Books</vt:lpstr>
      <vt:lpstr>Tables</vt:lpstr>
      <vt:lpstr>Tables: design considerations</vt:lpstr>
      <vt:lpstr>Tables: design considerations</vt:lpstr>
      <vt:lpstr>Example: not easy to look at</vt:lpstr>
      <vt:lpstr>Improvements</vt:lpstr>
      <vt:lpstr>Table of Regression Output</vt:lpstr>
      <vt:lpstr>For discussion</vt:lpstr>
      <vt:lpstr>Figures: General Principles</vt:lpstr>
      <vt:lpstr>Diagrams</vt:lpstr>
      <vt:lpstr>Scatterplots</vt:lpstr>
      <vt:lpstr>Bar Graphs</vt:lpstr>
      <vt:lpstr>Stacked Bar 1: components</vt:lpstr>
      <vt:lpstr>Stacked Bar 2: adds to 100%</vt:lpstr>
      <vt:lpstr>PowerPoint Presentation</vt:lpstr>
      <vt:lpstr>Small Multiples</vt:lpstr>
      <vt:lpstr>PowerPoint Presentation</vt:lpstr>
      <vt:lpstr>3D Bar Graphs</vt:lpstr>
      <vt:lpstr>3D Bar Graphs: Better Example</vt:lpstr>
      <vt:lpstr>Stacked Line Graph</vt:lpstr>
      <vt:lpstr>Pie Charts: rarely indicated</vt:lpstr>
      <vt:lpstr>Line Graphs</vt:lpstr>
      <vt:lpstr>Spaghetti Plots</vt:lpstr>
      <vt:lpstr>Box Plots &amp; Christmas Tree Plots</vt:lpstr>
      <vt:lpstr>Box Plot</vt:lpstr>
      <vt:lpstr>Graphics: Responsibility</vt:lpstr>
      <vt:lpstr>Summary</vt:lpstr>
      <vt:lpstr>Thanks!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Grand Rounds</dc:title>
  <dc:creator>Vivek Jain</dc:creator>
  <cp:lastModifiedBy>Vivek Jain</cp:lastModifiedBy>
  <cp:revision>750</cp:revision>
  <cp:lastPrinted>2011-12-14T04:13:47Z</cp:lastPrinted>
  <dcterms:created xsi:type="dcterms:W3CDTF">2009-10-20T21:19:43Z</dcterms:created>
  <dcterms:modified xsi:type="dcterms:W3CDTF">2015-04-21T04:15:43Z</dcterms:modified>
</cp:coreProperties>
</file>