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embeddings/oleObject1.bin" ContentType="application/vnd.openxmlformats-officedocument.oleObject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39"/>
  </p:notesMasterIdLst>
  <p:handoutMasterIdLst>
    <p:handoutMasterId r:id="rId40"/>
  </p:handoutMasterIdLst>
  <p:sldIdLst>
    <p:sldId id="406" r:id="rId7"/>
    <p:sldId id="628" r:id="rId8"/>
    <p:sldId id="630" r:id="rId9"/>
    <p:sldId id="631" r:id="rId10"/>
    <p:sldId id="632" r:id="rId11"/>
    <p:sldId id="633" r:id="rId12"/>
    <p:sldId id="673" r:id="rId13"/>
    <p:sldId id="634" r:id="rId14"/>
    <p:sldId id="676" r:id="rId15"/>
    <p:sldId id="677" r:id="rId16"/>
    <p:sldId id="678" r:id="rId17"/>
    <p:sldId id="679" r:id="rId18"/>
    <p:sldId id="680" r:id="rId19"/>
    <p:sldId id="681" r:id="rId20"/>
    <p:sldId id="683" r:id="rId21"/>
    <p:sldId id="686" r:id="rId22"/>
    <p:sldId id="689" r:id="rId23"/>
    <p:sldId id="690" r:id="rId24"/>
    <p:sldId id="691" r:id="rId25"/>
    <p:sldId id="692" r:id="rId26"/>
    <p:sldId id="693" r:id="rId27"/>
    <p:sldId id="694" r:id="rId28"/>
    <p:sldId id="695" r:id="rId29"/>
    <p:sldId id="696" r:id="rId30"/>
    <p:sldId id="697" r:id="rId31"/>
    <p:sldId id="698" r:id="rId32"/>
    <p:sldId id="656" r:id="rId33"/>
    <p:sldId id="671" r:id="rId34"/>
    <p:sldId id="657" r:id="rId35"/>
    <p:sldId id="488" r:id="rId36"/>
    <p:sldId id="674" r:id="rId37"/>
    <p:sldId id="675" r:id="rId3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80" autoAdjust="0"/>
    <p:restoredTop sz="89011" autoAdjust="0"/>
  </p:normalViewPr>
  <p:slideViewPr>
    <p:cSldViewPr snapToGrid="0" snapToObjects="1" showGuides="1">
      <p:cViewPr>
        <p:scale>
          <a:sx n="100" d="100"/>
          <a:sy n="100" d="100"/>
        </p:scale>
        <p:origin x="-1016" y="80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464"/>
        <p:guide orient="horz" pos="3938"/>
        <p:guide orient="horz" pos="231"/>
        <p:guide pos="230"/>
        <p:guide pos="5530"/>
        <p:guide pos="2880"/>
        <p:guide pos="1120"/>
        <p:guide pos="1411"/>
        <p:guide pos="5287"/>
        <p:guide pos="456"/>
        <p:guide pos="48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50243719535"/>
          <c:y val="0.0427339901477838"/>
          <c:w val="0.699632663104612"/>
          <c:h val="0.7113752375780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Ages</c:v>
                </c:pt>
              </c:strCache>
            </c:strRef>
          </c:tx>
          <c:spPr>
            <a:ln w="762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1950-60</c:v>
                </c:pt>
                <c:pt idx="1">
                  <c:v>1960-70</c:v>
                </c:pt>
                <c:pt idx="2">
                  <c:v>1970-80</c:v>
                </c:pt>
                <c:pt idx="3">
                  <c:v>1980-90</c:v>
                </c:pt>
                <c:pt idx="4">
                  <c:v>1990-00</c:v>
                </c:pt>
                <c:pt idx="5">
                  <c:v>2000-10</c:v>
                </c:pt>
                <c:pt idx="6">
                  <c:v>2010-20</c:v>
                </c:pt>
                <c:pt idx="7">
                  <c:v>2020-30</c:v>
                </c:pt>
                <c:pt idx="8">
                  <c:v>2030-40</c:v>
                </c:pt>
                <c:pt idx="9">
                  <c:v>2040-50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1.784999999999996</c:v>
                </c:pt>
                <c:pt idx="1">
                  <c:v>1.980000000000004</c:v>
                </c:pt>
                <c:pt idx="2">
                  <c:v>1.855</c:v>
                </c:pt>
                <c:pt idx="3">
                  <c:v>1.754999999999996</c:v>
                </c:pt>
                <c:pt idx="4">
                  <c:v>1.45</c:v>
                </c:pt>
                <c:pt idx="5">
                  <c:v>1.22</c:v>
                </c:pt>
                <c:pt idx="6">
                  <c:v>1.054999999999996</c:v>
                </c:pt>
                <c:pt idx="7">
                  <c:v>0.795</c:v>
                </c:pt>
                <c:pt idx="8">
                  <c:v>0.575000000000001</c:v>
                </c:pt>
                <c:pt idx="9">
                  <c:v>0.390000000000001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5963368"/>
        <c:axId val="2085969016"/>
      </c:lineChart>
      <c:catAx>
        <c:axId val="2085963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low"/>
        <c:crossAx val="2085969016"/>
        <c:crosses val="autoZero"/>
        <c:auto val="1"/>
        <c:lblAlgn val="ctr"/>
        <c:lblOffset val="100"/>
        <c:noMultiLvlLbl val="0"/>
      </c:catAx>
      <c:valAx>
        <c:axId val="2085969016"/>
        <c:scaling>
          <c:orientation val="minMax"/>
          <c:max val="4.0"/>
          <c:min val="-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Ave. Annual Percent Growth</a:t>
                </a:r>
                <a:endParaRPr lang="en-US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085963368"/>
        <c:crosses val="autoZero"/>
        <c:crossBetween val="between"/>
        <c:majorUnit val="1.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108462455304"/>
          <c:y val="0.0628465804066544"/>
          <c:w val="0.855780691299167"/>
          <c:h val="0.7763401109057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Proportion surviving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Sheet1!$B$2:$B$57</c:f>
              <c:numCache>
                <c:formatCode>General</c:formatCode>
                <c:ptCount val="56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99.0</c:v>
                </c:pt>
                <c:pt idx="8">
                  <c:v>99.0</c:v>
                </c:pt>
                <c:pt idx="9">
                  <c:v>99.0</c:v>
                </c:pt>
                <c:pt idx="10">
                  <c:v>99.0</c:v>
                </c:pt>
                <c:pt idx="11">
                  <c:v>99.0</c:v>
                </c:pt>
                <c:pt idx="12">
                  <c:v>99.0</c:v>
                </c:pt>
                <c:pt idx="13">
                  <c:v>98.0</c:v>
                </c:pt>
                <c:pt idx="14">
                  <c:v>98.0</c:v>
                </c:pt>
                <c:pt idx="15">
                  <c:v>98.0</c:v>
                </c:pt>
                <c:pt idx="16">
                  <c:v>98.0</c:v>
                </c:pt>
                <c:pt idx="17">
                  <c:v>98.0</c:v>
                </c:pt>
                <c:pt idx="18">
                  <c:v>97.0</c:v>
                </c:pt>
                <c:pt idx="19">
                  <c:v>97.0</c:v>
                </c:pt>
                <c:pt idx="20">
                  <c:v>97.0</c:v>
                </c:pt>
                <c:pt idx="21">
                  <c:v>97.0</c:v>
                </c:pt>
                <c:pt idx="22">
                  <c:v>97.0</c:v>
                </c:pt>
                <c:pt idx="23">
                  <c:v>97.0</c:v>
                </c:pt>
                <c:pt idx="24">
                  <c:v>97.0</c:v>
                </c:pt>
                <c:pt idx="25">
                  <c:v>96.0</c:v>
                </c:pt>
                <c:pt idx="26">
                  <c:v>96.0</c:v>
                </c:pt>
                <c:pt idx="27">
                  <c:v>96.0</c:v>
                </c:pt>
                <c:pt idx="28">
                  <c:v>96.0</c:v>
                </c:pt>
                <c:pt idx="29">
                  <c:v>95.0</c:v>
                </c:pt>
                <c:pt idx="30">
                  <c:v>95.0</c:v>
                </c:pt>
                <c:pt idx="31">
                  <c:v>95.0</c:v>
                </c:pt>
                <c:pt idx="32">
                  <c:v>95.0</c:v>
                </c:pt>
                <c:pt idx="33">
                  <c:v>95.0</c:v>
                </c:pt>
                <c:pt idx="34">
                  <c:v>95.0</c:v>
                </c:pt>
                <c:pt idx="35">
                  <c:v>95.0</c:v>
                </c:pt>
                <c:pt idx="36">
                  <c:v>94.0</c:v>
                </c:pt>
                <c:pt idx="37">
                  <c:v>93.0</c:v>
                </c:pt>
                <c:pt idx="38">
                  <c:v>92.0</c:v>
                </c:pt>
                <c:pt idx="39">
                  <c:v>91.0</c:v>
                </c:pt>
                <c:pt idx="40">
                  <c:v>90.0</c:v>
                </c:pt>
                <c:pt idx="41">
                  <c:v>89.0</c:v>
                </c:pt>
                <c:pt idx="42">
                  <c:v>88.0</c:v>
                </c:pt>
                <c:pt idx="43">
                  <c:v>88.0</c:v>
                </c:pt>
                <c:pt idx="44">
                  <c:v>88.0</c:v>
                </c:pt>
                <c:pt idx="45">
                  <c:v>88.0</c:v>
                </c:pt>
                <c:pt idx="46">
                  <c:v>80.0</c:v>
                </c:pt>
                <c:pt idx="47">
                  <c:v>70.0</c:v>
                </c:pt>
                <c:pt idx="48">
                  <c:v>60.0</c:v>
                </c:pt>
                <c:pt idx="49">
                  <c:v>40.0</c:v>
                </c:pt>
                <c:pt idx="50">
                  <c:v>20.0</c:v>
                </c:pt>
                <c:pt idx="51">
                  <c:v>8.0</c:v>
                </c:pt>
                <c:pt idx="52">
                  <c:v>5.0</c:v>
                </c:pt>
                <c:pt idx="53">
                  <c:v>3.0</c:v>
                </c:pt>
                <c:pt idx="54">
                  <c:v>2.0</c:v>
                </c:pt>
                <c:pt idx="55">
                  <c:v>1.0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Surviving without morbidity</c:v>
                </c:pt>
              </c:strCache>
            </c:strRef>
          </c:tx>
          <c:spPr>
            <a:ln w="88900" cmpd="sng">
              <a:solidFill>
                <a:srgbClr val="92D050"/>
              </a:solidFill>
            </a:ln>
          </c:spPr>
          <c:marker>
            <c:symbol val="none"/>
          </c:marker>
          <c:val>
            <c:numRef>
              <c:f>Sheet1!$C$2:$C$57</c:f>
              <c:numCache>
                <c:formatCode>General</c:formatCode>
                <c:ptCount val="56"/>
                <c:pt idx="0">
                  <c:v>100.0</c:v>
                </c:pt>
                <c:pt idx="1">
                  <c:v>99.0</c:v>
                </c:pt>
                <c:pt idx="2">
                  <c:v>99.0</c:v>
                </c:pt>
                <c:pt idx="3">
                  <c:v>99.0</c:v>
                </c:pt>
                <c:pt idx="4">
                  <c:v>99.0</c:v>
                </c:pt>
                <c:pt idx="5">
                  <c:v>98.0</c:v>
                </c:pt>
                <c:pt idx="6">
                  <c:v>98.0</c:v>
                </c:pt>
                <c:pt idx="7">
                  <c:v>98.0</c:v>
                </c:pt>
                <c:pt idx="8">
                  <c:v>98.0</c:v>
                </c:pt>
                <c:pt idx="9">
                  <c:v>97.0</c:v>
                </c:pt>
                <c:pt idx="10">
                  <c:v>97.0</c:v>
                </c:pt>
                <c:pt idx="11">
                  <c:v>97.0</c:v>
                </c:pt>
                <c:pt idx="12">
                  <c:v>97.0</c:v>
                </c:pt>
                <c:pt idx="13">
                  <c:v>96.0</c:v>
                </c:pt>
                <c:pt idx="14">
                  <c:v>96.0</c:v>
                </c:pt>
                <c:pt idx="15">
                  <c:v>96.0</c:v>
                </c:pt>
                <c:pt idx="16">
                  <c:v>96.0</c:v>
                </c:pt>
                <c:pt idx="17">
                  <c:v>96.0</c:v>
                </c:pt>
                <c:pt idx="18">
                  <c:v>95.0</c:v>
                </c:pt>
                <c:pt idx="19">
                  <c:v>95.0</c:v>
                </c:pt>
                <c:pt idx="20">
                  <c:v>95.0</c:v>
                </c:pt>
                <c:pt idx="21">
                  <c:v>95.0</c:v>
                </c:pt>
                <c:pt idx="22">
                  <c:v>95.0</c:v>
                </c:pt>
                <c:pt idx="23">
                  <c:v>94.0</c:v>
                </c:pt>
                <c:pt idx="24">
                  <c:v>94.0</c:v>
                </c:pt>
                <c:pt idx="25">
                  <c:v>94.0</c:v>
                </c:pt>
                <c:pt idx="26">
                  <c:v>93.0</c:v>
                </c:pt>
                <c:pt idx="27">
                  <c:v>91.0</c:v>
                </c:pt>
                <c:pt idx="28">
                  <c:v>91.0</c:v>
                </c:pt>
                <c:pt idx="29">
                  <c:v>91.0</c:v>
                </c:pt>
                <c:pt idx="30">
                  <c:v>91.0</c:v>
                </c:pt>
                <c:pt idx="31">
                  <c:v>88.0</c:v>
                </c:pt>
                <c:pt idx="32">
                  <c:v>85.0</c:v>
                </c:pt>
                <c:pt idx="33">
                  <c:v>82.0</c:v>
                </c:pt>
                <c:pt idx="34">
                  <c:v>78.0</c:v>
                </c:pt>
                <c:pt idx="35">
                  <c:v>74.0</c:v>
                </c:pt>
                <c:pt idx="36">
                  <c:v>70.0</c:v>
                </c:pt>
                <c:pt idx="37">
                  <c:v>66.0</c:v>
                </c:pt>
                <c:pt idx="38">
                  <c:v>62.0</c:v>
                </c:pt>
                <c:pt idx="39">
                  <c:v>55.0</c:v>
                </c:pt>
                <c:pt idx="40">
                  <c:v>48.0</c:v>
                </c:pt>
                <c:pt idx="41">
                  <c:v>46.0</c:v>
                </c:pt>
                <c:pt idx="42">
                  <c:v>44.0</c:v>
                </c:pt>
                <c:pt idx="43">
                  <c:v>42.0</c:v>
                </c:pt>
                <c:pt idx="44">
                  <c:v>40.0</c:v>
                </c:pt>
                <c:pt idx="45">
                  <c:v>38.0</c:v>
                </c:pt>
                <c:pt idx="46">
                  <c:v>36.0</c:v>
                </c:pt>
                <c:pt idx="47">
                  <c:v>30.0</c:v>
                </c:pt>
                <c:pt idx="48">
                  <c:v>20.0</c:v>
                </c:pt>
                <c:pt idx="49">
                  <c:v>10.0</c:v>
                </c:pt>
                <c:pt idx="50">
                  <c:v>6.0</c:v>
                </c:pt>
                <c:pt idx="51">
                  <c:v>4.0</c:v>
                </c:pt>
                <c:pt idx="52">
                  <c:v>3.0</c:v>
                </c:pt>
                <c:pt idx="53">
                  <c:v>2.0</c:v>
                </c:pt>
                <c:pt idx="54">
                  <c:v>1.0</c:v>
                </c:pt>
                <c:pt idx="55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480248"/>
        <c:axId val="2100474056"/>
      </c:lineChart>
      <c:catAx>
        <c:axId val="2100480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525625744934446"/>
              <c:y val="0.918669131238448"/>
            </c:manualLayout>
          </c:layout>
          <c:overlay val="0"/>
          <c:spPr>
            <a:noFill/>
            <a:ln w="25392">
              <a:noFill/>
            </a:ln>
          </c:spPr>
        </c:title>
        <c:numFmt formatCode="General" sourceLinked="1"/>
        <c:majorTickMark val="out"/>
        <c:minorTickMark val="none"/>
        <c:tickLblPos val="none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00474056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100474056"/>
        <c:scaling>
          <c:orientation val="minMax"/>
          <c:max val="100.0"/>
        </c:scaling>
        <c:delete val="0"/>
        <c:axPos val="l"/>
        <c:majorGridlines>
          <c:spPr>
            <a:ln w="317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 surviving to age</a:t>
                </a:r>
              </a:p>
            </c:rich>
          </c:tx>
          <c:layout>
            <c:manualLayout>
              <c:xMode val="edge"/>
              <c:yMode val="edge"/>
              <c:x val="0.0"/>
              <c:y val="0.171903881700555"/>
            </c:manualLayout>
          </c:layout>
          <c:overlay val="0"/>
          <c:spPr>
            <a:noFill/>
            <a:ln w="2539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00480248"/>
        <c:crosses val="autoZero"/>
        <c:crossBetween val="between"/>
        <c:majorUnit val="10.0"/>
      </c:valAx>
      <c:spPr>
        <a:noFill/>
        <a:ln w="1269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90719910011"/>
          <c:y val="0.0304187192118227"/>
          <c:w val="0.699632663104612"/>
          <c:h val="0.7113752375780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65+</c:v>
                </c:pt>
              </c:strCache>
            </c:strRef>
          </c:tx>
          <c:spPr>
            <a:ln w="76200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1950-60</c:v>
                </c:pt>
                <c:pt idx="1">
                  <c:v>1960-70</c:v>
                </c:pt>
                <c:pt idx="2">
                  <c:v>1970-80</c:v>
                </c:pt>
                <c:pt idx="3">
                  <c:v>1980-90</c:v>
                </c:pt>
                <c:pt idx="4">
                  <c:v>1990-00</c:v>
                </c:pt>
                <c:pt idx="5">
                  <c:v>2000-10</c:v>
                </c:pt>
                <c:pt idx="6">
                  <c:v>2010-20</c:v>
                </c:pt>
                <c:pt idx="7">
                  <c:v>2020-30</c:v>
                </c:pt>
                <c:pt idx="8">
                  <c:v>2030-40</c:v>
                </c:pt>
                <c:pt idx="9">
                  <c:v>2040-50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2.0</c:v>
                </c:pt>
                <c:pt idx="1">
                  <c:v>2.3</c:v>
                </c:pt>
                <c:pt idx="2">
                  <c:v>2.6</c:v>
                </c:pt>
                <c:pt idx="3">
                  <c:v>2.1</c:v>
                </c:pt>
                <c:pt idx="4">
                  <c:v>2.6</c:v>
                </c:pt>
                <c:pt idx="5">
                  <c:v>2.3</c:v>
                </c:pt>
                <c:pt idx="6">
                  <c:v>3.1</c:v>
                </c:pt>
                <c:pt idx="7">
                  <c:v>3.1</c:v>
                </c:pt>
                <c:pt idx="8">
                  <c:v>2.6</c:v>
                </c:pt>
                <c:pt idx="9">
                  <c:v>1.7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15 to 64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1950-60</c:v>
                </c:pt>
                <c:pt idx="1">
                  <c:v>1960-70</c:v>
                </c:pt>
                <c:pt idx="2">
                  <c:v>1970-80</c:v>
                </c:pt>
                <c:pt idx="3">
                  <c:v>1980-90</c:v>
                </c:pt>
                <c:pt idx="4">
                  <c:v>1990-00</c:v>
                </c:pt>
                <c:pt idx="5">
                  <c:v>2000-10</c:v>
                </c:pt>
                <c:pt idx="6">
                  <c:v>2010-20</c:v>
                </c:pt>
                <c:pt idx="7">
                  <c:v>2020-30</c:v>
                </c:pt>
                <c:pt idx="8">
                  <c:v>2030-40</c:v>
                </c:pt>
                <c:pt idx="9">
                  <c:v>2040-50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1.3</c:v>
                </c:pt>
                <c:pt idx="1">
                  <c:v>1.9</c:v>
                </c:pt>
                <c:pt idx="2">
                  <c:v>2.1</c:v>
                </c:pt>
                <c:pt idx="3">
                  <c:v>2.1</c:v>
                </c:pt>
                <c:pt idx="4">
                  <c:v>1.7</c:v>
                </c:pt>
                <c:pt idx="5">
                  <c:v>1.6</c:v>
                </c:pt>
                <c:pt idx="6">
                  <c:v>1.1</c:v>
                </c:pt>
                <c:pt idx="7">
                  <c:v>0.8</c:v>
                </c:pt>
                <c:pt idx="8">
                  <c:v>0.5</c:v>
                </c:pt>
                <c:pt idx="9">
                  <c:v>0.2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 to 14</c:v>
                </c:pt>
              </c:strCache>
            </c:strRef>
          </c:tx>
          <c:spPr>
            <a:ln w="762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1950-60</c:v>
                </c:pt>
                <c:pt idx="1">
                  <c:v>1960-70</c:v>
                </c:pt>
                <c:pt idx="2">
                  <c:v>1970-80</c:v>
                </c:pt>
                <c:pt idx="3">
                  <c:v>1980-90</c:v>
                </c:pt>
                <c:pt idx="4">
                  <c:v>1990-00</c:v>
                </c:pt>
                <c:pt idx="5">
                  <c:v>2000-10</c:v>
                </c:pt>
                <c:pt idx="6">
                  <c:v>2010-20</c:v>
                </c:pt>
                <c:pt idx="7">
                  <c:v>2020-30</c:v>
                </c:pt>
                <c:pt idx="8">
                  <c:v>2030-40</c:v>
                </c:pt>
                <c:pt idx="9">
                  <c:v>2040-50</c:v>
                </c:pt>
              </c:strCache>
            </c:strRef>
          </c:cat>
          <c:val>
            <c:numRef>
              <c:f>Sheet1!$D$2:$D$11</c:f>
              <c:numCache>
                <c:formatCode>0.00</c:formatCode>
                <c:ptCount val="10"/>
                <c:pt idx="0">
                  <c:v>2.6</c:v>
                </c:pt>
                <c:pt idx="1">
                  <c:v>2.1</c:v>
                </c:pt>
                <c:pt idx="2">
                  <c:v>1.3</c:v>
                </c:pt>
                <c:pt idx="3">
                  <c:v>1.0</c:v>
                </c:pt>
                <c:pt idx="4">
                  <c:v>0.600000000000001</c:v>
                </c:pt>
                <c:pt idx="5">
                  <c:v>0.0</c:v>
                </c:pt>
                <c:pt idx="6">
                  <c:v>0.3</c:v>
                </c:pt>
                <c:pt idx="7">
                  <c:v>-0.2</c:v>
                </c:pt>
                <c:pt idx="8">
                  <c:v>-0.3</c:v>
                </c:pt>
                <c:pt idx="9">
                  <c:v>-0.2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1142536"/>
        <c:axId val="2101148184"/>
      </c:lineChart>
      <c:catAx>
        <c:axId val="2101142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low"/>
        <c:crossAx val="2101148184"/>
        <c:crosses val="autoZero"/>
        <c:auto val="1"/>
        <c:lblAlgn val="ctr"/>
        <c:lblOffset val="100"/>
        <c:noMultiLvlLbl val="0"/>
      </c:catAx>
      <c:valAx>
        <c:axId val="2101148184"/>
        <c:scaling>
          <c:orientation val="minMax"/>
          <c:max val="4.0"/>
          <c:min val="-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Ave. Annual Percent Growth</a:t>
                </a:r>
                <a:endParaRPr lang="en-US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2101142536"/>
        <c:crosses val="autoZero"/>
        <c:crossBetween val="between"/>
        <c:majorUnit val="1.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7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Patterns of </a:t>
            </a:r>
            <a:r>
              <a:rPr lang="en-US" dirty="0" smtClean="0"/>
              <a:t>population aging</a:t>
            </a:r>
            <a:endParaRPr lang="en-US" dirty="0"/>
          </a:p>
        </c:rich>
      </c:tx>
      <c:layout>
        <c:manualLayout>
          <c:xMode val="edge"/>
          <c:yMode val="edge"/>
          <c:x val="0.250546852148682"/>
          <c:y val="0.027739193315121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579064587973274"/>
          <c:y val="0.161500815660685"/>
          <c:w val="0.726057906458798"/>
          <c:h val="0.745513866231647"/>
        </c:manualLayout>
      </c:layout>
      <c:lineChart>
        <c:grouping val="standard"/>
        <c:varyColors val="0"/>
        <c:ser>
          <c:idx val="8"/>
          <c:order val="0"/>
          <c:tx>
            <c:strRef>
              <c:f>Sheet1!$A$2</c:f>
              <c:strCache>
                <c:ptCount val="1"/>
                <c:pt idx="0">
                  <c:v>Japan</c:v>
                </c:pt>
              </c:strCache>
            </c:strRef>
          </c:tx>
          <c:spPr>
            <a:ln w="38099">
              <a:solidFill>
                <a:srgbClr val="CC3300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2010.0</c:v>
                </c:pt>
                <c:pt idx="7">
                  <c:v>2020.0</c:v>
                </c:pt>
                <c:pt idx="8">
                  <c:v>2030.0</c:v>
                </c:pt>
                <c:pt idx="9">
                  <c:v>2040.0</c:v>
                </c:pt>
                <c:pt idx="10">
                  <c:v>2050.0</c:v>
                </c:pt>
              </c:numCache>
            </c:numRef>
          </c:cat>
          <c:val>
            <c:numRef>
              <c:f>Sheet1!$B$2:$L$2</c:f>
              <c:numCache>
                <c:formatCode>General</c:formatCode>
                <c:ptCount val="11"/>
                <c:pt idx="0">
                  <c:v>7.7</c:v>
                </c:pt>
                <c:pt idx="1">
                  <c:v>8.9</c:v>
                </c:pt>
                <c:pt idx="2">
                  <c:v>10.6</c:v>
                </c:pt>
                <c:pt idx="3">
                  <c:v>12.9</c:v>
                </c:pt>
                <c:pt idx="4">
                  <c:v>17.4</c:v>
                </c:pt>
                <c:pt idx="5">
                  <c:v>23.2</c:v>
                </c:pt>
                <c:pt idx="6">
                  <c:v>30.0</c:v>
                </c:pt>
                <c:pt idx="7">
                  <c:v>33.7</c:v>
                </c:pt>
                <c:pt idx="8">
                  <c:v>36.9</c:v>
                </c:pt>
                <c:pt idx="9">
                  <c:v>41.3</c:v>
                </c:pt>
                <c:pt idx="10">
                  <c:v>42.3</c:v>
                </c:pt>
              </c:numCache>
            </c:numRef>
          </c:val>
          <c:smooth val="0"/>
        </c:ser>
        <c:ser>
          <c:idx val="9"/>
          <c:order val="1"/>
          <c:tx>
            <c:strRef>
              <c:f>Sheet1!$A$3</c:f>
              <c:strCache>
                <c:ptCount val="1"/>
                <c:pt idx="0">
                  <c:v>Germany</c:v>
                </c:pt>
              </c:strCache>
            </c:strRef>
          </c:tx>
          <c:spPr>
            <a:ln w="38099">
              <a:solidFill>
                <a:srgbClr val="FFCC00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2010.0</c:v>
                </c:pt>
                <c:pt idx="7">
                  <c:v>2020.0</c:v>
                </c:pt>
                <c:pt idx="8">
                  <c:v>2030.0</c:v>
                </c:pt>
                <c:pt idx="9">
                  <c:v>2040.0</c:v>
                </c:pt>
                <c:pt idx="10">
                  <c:v>2050.0</c:v>
                </c:pt>
              </c:numCache>
            </c:num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14.6</c:v>
                </c:pt>
                <c:pt idx="1">
                  <c:v>17.3</c:v>
                </c:pt>
                <c:pt idx="2">
                  <c:v>19.9</c:v>
                </c:pt>
                <c:pt idx="3">
                  <c:v>19.3</c:v>
                </c:pt>
                <c:pt idx="4">
                  <c:v>20.4</c:v>
                </c:pt>
                <c:pt idx="5">
                  <c:v>23.2</c:v>
                </c:pt>
                <c:pt idx="6">
                  <c:v>25.7</c:v>
                </c:pt>
                <c:pt idx="7">
                  <c:v>29.9</c:v>
                </c:pt>
                <c:pt idx="8">
                  <c:v>36.1</c:v>
                </c:pt>
                <c:pt idx="9">
                  <c:v>37.0</c:v>
                </c:pt>
                <c:pt idx="10">
                  <c:v>38.1</c:v>
                </c:pt>
              </c:numCache>
            </c:numRef>
          </c:val>
          <c:smooth val="0"/>
        </c:ser>
        <c:ser>
          <c:idx val="10"/>
          <c:order val="2"/>
          <c:tx>
            <c:strRef>
              <c:f>Sheet1!$A$4</c:f>
              <c:strCache>
                <c:ptCount val="1"/>
                <c:pt idx="0">
                  <c:v>China</c:v>
                </c:pt>
              </c:strCache>
            </c:strRef>
          </c:tx>
          <c:spPr>
            <a:ln w="38099">
              <a:solidFill>
                <a:srgbClr val="669900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2010.0</c:v>
                </c:pt>
                <c:pt idx="7">
                  <c:v>2020.0</c:v>
                </c:pt>
                <c:pt idx="8">
                  <c:v>2030.0</c:v>
                </c:pt>
                <c:pt idx="9">
                  <c:v>2040.0</c:v>
                </c:pt>
                <c:pt idx="10">
                  <c:v>2050.0</c:v>
                </c:pt>
              </c:numCache>
            </c:numRef>
          </c:cat>
          <c:val>
            <c:numRef>
              <c:f>Sheet1!$B$4:$L$4</c:f>
              <c:numCache>
                <c:formatCode>General</c:formatCode>
                <c:ptCount val="11"/>
                <c:pt idx="0">
                  <c:v>7.5</c:v>
                </c:pt>
                <c:pt idx="1">
                  <c:v>7.2</c:v>
                </c:pt>
                <c:pt idx="2">
                  <c:v>6.8</c:v>
                </c:pt>
                <c:pt idx="3">
                  <c:v>7.4</c:v>
                </c:pt>
                <c:pt idx="4">
                  <c:v>8.6</c:v>
                </c:pt>
                <c:pt idx="5">
                  <c:v>10.1</c:v>
                </c:pt>
                <c:pt idx="6">
                  <c:v>12.3</c:v>
                </c:pt>
                <c:pt idx="7">
                  <c:v>16.7</c:v>
                </c:pt>
                <c:pt idx="8">
                  <c:v>23.3</c:v>
                </c:pt>
                <c:pt idx="9">
                  <c:v>27.3</c:v>
                </c:pt>
                <c:pt idx="10">
                  <c:v>29.9</c:v>
                </c:pt>
              </c:numCache>
            </c:numRef>
          </c:val>
          <c:smooth val="0"/>
        </c:ser>
        <c:ser>
          <c:idx val="11"/>
          <c:order val="3"/>
          <c:tx>
            <c:strRef>
              <c:f>Sheet1!$A$5</c:f>
              <c:strCache>
                <c:ptCount val="1"/>
                <c:pt idx="0">
                  <c:v>United States</c:v>
                </c:pt>
              </c:strCache>
            </c:strRef>
          </c:tx>
          <c:spPr>
            <a:ln w="38099">
              <a:solidFill>
                <a:srgbClr val="CC00CC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2010.0</c:v>
                </c:pt>
                <c:pt idx="7">
                  <c:v>2020.0</c:v>
                </c:pt>
                <c:pt idx="8">
                  <c:v>2030.0</c:v>
                </c:pt>
                <c:pt idx="9">
                  <c:v>2040.0</c:v>
                </c:pt>
                <c:pt idx="10">
                  <c:v>2050.0</c:v>
                </c:pt>
              </c:numCache>
            </c:numRef>
          </c:cat>
          <c:val>
            <c:numRef>
              <c:f>Sheet1!$B$5:$L$5</c:f>
              <c:numCache>
                <c:formatCode>General</c:formatCode>
                <c:ptCount val="11"/>
                <c:pt idx="0">
                  <c:v>12.5</c:v>
                </c:pt>
                <c:pt idx="1">
                  <c:v>13.3</c:v>
                </c:pt>
                <c:pt idx="2">
                  <c:v>14.1</c:v>
                </c:pt>
                <c:pt idx="3">
                  <c:v>15.6</c:v>
                </c:pt>
                <c:pt idx="4">
                  <c:v>16.6</c:v>
                </c:pt>
                <c:pt idx="5">
                  <c:v>16.1</c:v>
                </c:pt>
                <c:pt idx="6">
                  <c:v>18.3</c:v>
                </c:pt>
                <c:pt idx="7">
                  <c:v>22.8</c:v>
                </c:pt>
                <c:pt idx="8">
                  <c:v>25.8</c:v>
                </c:pt>
                <c:pt idx="9">
                  <c:v>26.3</c:v>
                </c:pt>
                <c:pt idx="10">
                  <c:v>26.9</c:v>
                </c:pt>
              </c:numCache>
            </c:numRef>
          </c:val>
          <c:smooth val="0"/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Brazil</c:v>
                </c:pt>
              </c:strCache>
            </c:strRef>
          </c:tx>
          <c:spPr>
            <a:ln w="3809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2010.0</c:v>
                </c:pt>
                <c:pt idx="7">
                  <c:v>2020.0</c:v>
                </c:pt>
                <c:pt idx="8">
                  <c:v>2030.0</c:v>
                </c:pt>
                <c:pt idx="9">
                  <c:v>2040.0</c:v>
                </c:pt>
                <c:pt idx="10">
                  <c:v>2050.0</c:v>
                </c:pt>
              </c:numCache>
            </c:numRef>
          </c:cat>
          <c:val>
            <c:numRef>
              <c:f>Sheet1!$B$6:$L$6</c:f>
              <c:numCache>
                <c:formatCode>General</c:formatCode>
                <c:ptCount val="11"/>
                <c:pt idx="0">
                  <c:v>4.9</c:v>
                </c:pt>
                <c:pt idx="1">
                  <c:v>5.3</c:v>
                </c:pt>
                <c:pt idx="2">
                  <c:v>5.7</c:v>
                </c:pt>
                <c:pt idx="3">
                  <c:v>6.2</c:v>
                </c:pt>
                <c:pt idx="4">
                  <c:v>6.7</c:v>
                </c:pt>
                <c:pt idx="5">
                  <c:v>7.8</c:v>
                </c:pt>
                <c:pt idx="6">
                  <c:v>9.700000000000001</c:v>
                </c:pt>
                <c:pt idx="7">
                  <c:v>13.1</c:v>
                </c:pt>
                <c:pt idx="8">
                  <c:v>17.1</c:v>
                </c:pt>
                <c:pt idx="9">
                  <c:v>20.6</c:v>
                </c:pt>
                <c:pt idx="10">
                  <c:v>23.6</c:v>
                </c:pt>
              </c:numCache>
            </c:numRef>
          </c:val>
          <c:smooth val="0"/>
        </c:ser>
        <c:ser>
          <c:idx val="12"/>
          <c:order val="5"/>
          <c:tx>
            <c:strRef>
              <c:f>Sheet1!$A$7</c:f>
              <c:strCache>
                <c:ptCount val="1"/>
                <c:pt idx="0">
                  <c:v>India</c:v>
                </c:pt>
              </c:strCache>
            </c:strRef>
          </c:tx>
          <c:spPr>
            <a:ln w="38099">
              <a:solidFill>
                <a:srgbClr val="0099FF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2010.0</c:v>
                </c:pt>
                <c:pt idx="7">
                  <c:v>2020.0</c:v>
                </c:pt>
                <c:pt idx="8">
                  <c:v>2030.0</c:v>
                </c:pt>
                <c:pt idx="9">
                  <c:v>2040.0</c:v>
                </c:pt>
                <c:pt idx="10">
                  <c:v>2050.0</c:v>
                </c:pt>
              </c:numCache>
            </c:numRef>
          </c:cat>
          <c:val>
            <c:numRef>
              <c:f>Sheet1!$B$7:$L$7</c:f>
              <c:numCache>
                <c:formatCode>General</c:formatCode>
                <c:ptCount val="11"/>
                <c:pt idx="0">
                  <c:v>5.6</c:v>
                </c:pt>
                <c:pt idx="1">
                  <c:v>5.7</c:v>
                </c:pt>
                <c:pt idx="2">
                  <c:v>6.0</c:v>
                </c:pt>
                <c:pt idx="3">
                  <c:v>6.5</c:v>
                </c:pt>
                <c:pt idx="4">
                  <c:v>6.8</c:v>
                </c:pt>
                <c:pt idx="5">
                  <c:v>7.6</c:v>
                </c:pt>
                <c:pt idx="6">
                  <c:v>8.700000000000001</c:v>
                </c:pt>
                <c:pt idx="7">
                  <c:v>11.0</c:v>
                </c:pt>
                <c:pt idx="8">
                  <c:v>14.0</c:v>
                </c:pt>
                <c:pt idx="9">
                  <c:v>17.1</c:v>
                </c:pt>
                <c:pt idx="10">
                  <c:v>20.6</c:v>
                </c:pt>
              </c:numCache>
            </c:numRef>
          </c:val>
          <c:smooth val="0"/>
        </c:ser>
        <c:ser>
          <c:idx val="1"/>
          <c:order val="6"/>
          <c:tx>
            <c:strRef>
              <c:f>Sheet1!$A$8</c:f>
              <c:strCache>
                <c:ptCount val="1"/>
                <c:pt idx="0">
                  <c:v>Cambodia</c:v>
                </c:pt>
              </c:strCache>
            </c:strRef>
          </c:tx>
          <c:spPr>
            <a:ln w="38099">
              <a:solidFill>
                <a:srgbClr val="000000"/>
              </a:solidFill>
              <a:prstDash val="solid"/>
            </a:ln>
          </c:spPr>
          <c:marker>
            <c:symbol val="square"/>
            <c:size val="8"/>
            <c:spPr>
              <a:noFill/>
              <a:ln>
                <a:solidFill>
                  <a:srgbClr val="808080"/>
                </a:solidFill>
                <a:prstDash val="solid"/>
              </a:ln>
            </c:spPr>
          </c:marker>
          <c:cat>
            <c:numRef>
              <c:f>Sheet1!$B$1:$L$1</c:f>
              <c:numCache>
                <c:formatCode>General</c:formatCode>
                <c:ptCount val="11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2010.0</c:v>
                </c:pt>
                <c:pt idx="7">
                  <c:v>2020.0</c:v>
                </c:pt>
                <c:pt idx="8">
                  <c:v>2030.0</c:v>
                </c:pt>
                <c:pt idx="9">
                  <c:v>2040.0</c:v>
                </c:pt>
                <c:pt idx="10">
                  <c:v>2050.0</c:v>
                </c:pt>
              </c:numCache>
            </c:numRef>
          </c:cat>
          <c:val>
            <c:numRef>
              <c:f>Sheet1!$B$8:$L$8</c:f>
              <c:numCache>
                <c:formatCode>General</c:formatCode>
                <c:ptCount val="11"/>
                <c:pt idx="0">
                  <c:v>4.5</c:v>
                </c:pt>
                <c:pt idx="1">
                  <c:v>4.5</c:v>
                </c:pt>
                <c:pt idx="2">
                  <c:v>4.6</c:v>
                </c:pt>
                <c:pt idx="3">
                  <c:v>4.9</c:v>
                </c:pt>
                <c:pt idx="4">
                  <c:v>4.4</c:v>
                </c:pt>
                <c:pt idx="5">
                  <c:v>4.4</c:v>
                </c:pt>
                <c:pt idx="6">
                  <c:v>5.0</c:v>
                </c:pt>
                <c:pt idx="7">
                  <c:v>6.0</c:v>
                </c:pt>
                <c:pt idx="8">
                  <c:v>7.4</c:v>
                </c:pt>
                <c:pt idx="9">
                  <c:v>7.7</c:v>
                </c:pt>
                <c:pt idx="10">
                  <c:v>11.7</c:v>
                </c:pt>
              </c:numCache>
            </c:numRef>
          </c:val>
          <c:smooth val="0"/>
        </c:ser>
        <c:ser>
          <c:idx val="6"/>
          <c:order val="7"/>
          <c:tx>
            <c:strRef>
              <c:f>Sheet1!$A$9</c:f>
              <c:strCache>
                <c:ptCount val="1"/>
                <c:pt idx="0">
                  <c:v>Nigeria</c:v>
                </c:pt>
              </c:strCache>
            </c:strRef>
          </c:tx>
          <c:spPr>
            <a:ln w="38099">
              <a:solidFill>
                <a:srgbClr val="00FF00"/>
              </a:solidFill>
              <a:prstDash val="solid"/>
            </a:ln>
          </c:spPr>
          <c:marker>
            <c:symbol val="square"/>
            <c:size val="8"/>
            <c:spPr>
              <a:noFill/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Sheet1!$B$1:$L$1</c:f>
              <c:numCache>
                <c:formatCode>General</c:formatCode>
                <c:ptCount val="11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2010.0</c:v>
                </c:pt>
                <c:pt idx="7">
                  <c:v>2020.0</c:v>
                </c:pt>
                <c:pt idx="8">
                  <c:v>2030.0</c:v>
                </c:pt>
                <c:pt idx="9">
                  <c:v>2040.0</c:v>
                </c:pt>
                <c:pt idx="10">
                  <c:v>2050.0</c:v>
                </c:pt>
              </c:numCache>
            </c:numRef>
          </c:cat>
          <c:val>
            <c:numRef>
              <c:f>Sheet1!$B$9:$L$9</c:f>
              <c:numCache>
                <c:formatCode>General</c:formatCode>
                <c:ptCount val="11"/>
                <c:pt idx="0">
                  <c:v>5.1</c:v>
                </c:pt>
                <c:pt idx="1">
                  <c:v>5.2</c:v>
                </c:pt>
                <c:pt idx="2">
                  <c:v>4.9</c:v>
                </c:pt>
                <c:pt idx="3">
                  <c:v>4.7</c:v>
                </c:pt>
                <c:pt idx="4">
                  <c:v>4.7</c:v>
                </c:pt>
                <c:pt idx="5">
                  <c:v>4.8</c:v>
                </c:pt>
                <c:pt idx="6">
                  <c:v>4.9</c:v>
                </c:pt>
                <c:pt idx="7">
                  <c:v>5.4</c:v>
                </c:pt>
                <c:pt idx="8">
                  <c:v>6.1</c:v>
                </c:pt>
                <c:pt idx="9">
                  <c:v>7.7</c:v>
                </c:pt>
                <c:pt idx="10">
                  <c:v>10.3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5650280"/>
        <c:axId val="2085645112"/>
      </c:lineChart>
      <c:catAx>
        <c:axId val="2085650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85645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85645112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85650280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0668151447661"/>
          <c:y val="0.127243066884176"/>
          <c:w val="0.199331848552339"/>
          <c:h val="0.721044045676999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47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Japan</c:v>
                </c:pt>
              </c:strCache>
            </c:strRef>
          </c:tx>
          <c:spPr>
            <a:ln w="50800">
              <a:solidFill>
                <a:srgbClr val="6600FF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</c:strCache>
            </c:strRef>
          </c:cat>
          <c:val>
            <c:numRef>
              <c:f>Sheet1!$C$2:$C$14</c:f>
              <c:numCache>
                <c:formatCode>0.00</c:formatCode>
                <c:ptCount val="13"/>
                <c:pt idx="0">
                  <c:v>63.93</c:v>
                </c:pt>
                <c:pt idx="1">
                  <c:v>68.47</c:v>
                </c:pt>
                <c:pt idx="2">
                  <c:v>71.48</c:v>
                </c:pt>
                <c:pt idx="3">
                  <c:v>73.93</c:v>
                </c:pt>
                <c:pt idx="4">
                  <c:v>75.78</c:v>
                </c:pt>
                <c:pt idx="5">
                  <c:v>77.88</c:v>
                </c:pt>
                <c:pt idx="6">
                  <c:v>79.63</c:v>
                </c:pt>
                <c:pt idx="7">
                  <c:v>81.3</c:v>
                </c:pt>
                <c:pt idx="8">
                  <c:v>82.43</c:v>
                </c:pt>
                <c:pt idx="9">
                  <c:v>83.7</c:v>
                </c:pt>
                <c:pt idx="10">
                  <c:v>85.21000000000002</c:v>
                </c:pt>
                <c:pt idx="11">
                  <c:v>85.98</c:v>
                </c:pt>
                <c:pt idx="12">
                  <c:v>86.49000000000002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Sheet1!$D$1</c:f>
              <c:strCache>
                <c:ptCount val="1"/>
                <c:pt idx="0">
                  <c:v>Sweden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</c:strCache>
            </c:strRef>
          </c:cat>
          <c:val>
            <c:numRef>
              <c:f>Sheet1!$D$2:$D$14</c:f>
              <c:numCache>
                <c:formatCode>0.00</c:formatCode>
                <c:ptCount val="13"/>
                <c:pt idx="0">
                  <c:v>73.14</c:v>
                </c:pt>
                <c:pt idx="1">
                  <c:v>74.56</c:v>
                </c:pt>
                <c:pt idx="2">
                  <c:v>75.44000000000002</c:v>
                </c:pt>
                <c:pt idx="3">
                  <c:v>76.43</c:v>
                </c:pt>
                <c:pt idx="4">
                  <c:v>77.56</c:v>
                </c:pt>
                <c:pt idx="5">
                  <c:v>78.38</c:v>
                </c:pt>
                <c:pt idx="6">
                  <c:v>79.4</c:v>
                </c:pt>
                <c:pt idx="7">
                  <c:v>80.08</c:v>
                </c:pt>
                <c:pt idx="8">
                  <c:v>80.78</c:v>
                </c:pt>
                <c:pt idx="9">
                  <c:v>81.74</c:v>
                </c:pt>
                <c:pt idx="10">
                  <c:v>82.29</c:v>
                </c:pt>
                <c:pt idx="11">
                  <c:v>83.1</c:v>
                </c:pt>
                <c:pt idx="12">
                  <c:v>83.71000000000002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Sheet1!$F$1</c:f>
              <c:strCache>
                <c:ptCount val="1"/>
                <c:pt idx="0">
                  <c:v>U.S.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</c:strCache>
            </c:strRef>
          </c:cat>
          <c:val>
            <c:numRef>
              <c:f>Sheet1!$F$2:$F$14</c:f>
              <c:numCache>
                <c:formatCode>0.00</c:formatCode>
                <c:ptCount val="13"/>
                <c:pt idx="0">
                  <c:v>71.69</c:v>
                </c:pt>
                <c:pt idx="1">
                  <c:v>72.97</c:v>
                </c:pt>
                <c:pt idx="2">
                  <c:v>73.59</c:v>
                </c:pt>
                <c:pt idx="3">
                  <c:v>74.15</c:v>
                </c:pt>
                <c:pt idx="4">
                  <c:v>75.19</c:v>
                </c:pt>
                <c:pt idx="5">
                  <c:v>77.04</c:v>
                </c:pt>
                <c:pt idx="6">
                  <c:v>77.94000000000002</c:v>
                </c:pt>
                <c:pt idx="7">
                  <c:v>78.36</c:v>
                </c:pt>
                <c:pt idx="8">
                  <c:v>79.02</c:v>
                </c:pt>
                <c:pt idx="9">
                  <c:v>79.33</c:v>
                </c:pt>
                <c:pt idx="10">
                  <c:v>79.71</c:v>
                </c:pt>
                <c:pt idx="11">
                  <c:v>80.6</c:v>
                </c:pt>
                <c:pt idx="12">
                  <c:v>81.25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Sheet1!$G$1</c:f>
              <c:strCache>
                <c:ptCount val="1"/>
                <c:pt idx="0">
                  <c:v>Argentina</c:v>
                </c:pt>
              </c:strCache>
            </c:strRef>
          </c:tx>
          <c:spPr>
            <a:ln w="50800"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</c:strCache>
            </c:strRef>
          </c:cat>
          <c:val>
            <c:numRef>
              <c:f>Sheet1!$G$2:$G$14</c:f>
              <c:numCache>
                <c:formatCode>0.00</c:formatCode>
                <c:ptCount val="13"/>
                <c:pt idx="0">
                  <c:v>65.14</c:v>
                </c:pt>
                <c:pt idx="1">
                  <c:v>67.44000000000002</c:v>
                </c:pt>
                <c:pt idx="2">
                  <c:v>68.62</c:v>
                </c:pt>
                <c:pt idx="3">
                  <c:v>69.33</c:v>
                </c:pt>
                <c:pt idx="4">
                  <c:v>70.78</c:v>
                </c:pt>
                <c:pt idx="5">
                  <c:v>72.22</c:v>
                </c:pt>
                <c:pt idx="6">
                  <c:v>73.74</c:v>
                </c:pt>
                <c:pt idx="7">
                  <c:v>74.62</c:v>
                </c:pt>
                <c:pt idx="8">
                  <c:v>75.8</c:v>
                </c:pt>
                <c:pt idx="9">
                  <c:v>76.95</c:v>
                </c:pt>
                <c:pt idx="10">
                  <c:v>78.1</c:v>
                </c:pt>
                <c:pt idx="11">
                  <c:v>79.01</c:v>
                </c:pt>
                <c:pt idx="12">
                  <c:v>79.83</c:v>
                </c:pt>
              </c:numCache>
            </c:numRef>
          </c:val>
          <c:smooth val="0"/>
        </c:ser>
        <c:ser>
          <c:idx val="1"/>
          <c:order val="4"/>
          <c:tx>
            <c:strRef>
              <c:f>Sheet1!$B$1</c:f>
              <c:strCache>
                <c:ptCount val="1"/>
                <c:pt idx="0">
                  <c:v>China</c:v>
                </c:pt>
              </c:strCache>
            </c:strRef>
          </c:tx>
          <c:spPr>
            <a:ln w="50800">
              <a:solidFill>
                <a:srgbClr val="008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</c:strCache>
            </c:strRef>
          </c:cat>
          <c:val>
            <c:numRef>
              <c:f>Sheet1!$B$2:$B$14</c:f>
              <c:numCache>
                <c:formatCode>0.00</c:formatCode>
                <c:ptCount val="13"/>
                <c:pt idx="0">
                  <c:v>44.84</c:v>
                </c:pt>
                <c:pt idx="1">
                  <c:v>45.67</c:v>
                </c:pt>
                <c:pt idx="2">
                  <c:v>45.49</c:v>
                </c:pt>
                <c:pt idx="3">
                  <c:v>57.06</c:v>
                </c:pt>
                <c:pt idx="4">
                  <c:v>62.84</c:v>
                </c:pt>
                <c:pt idx="5">
                  <c:v>66.6</c:v>
                </c:pt>
                <c:pt idx="6">
                  <c:v>69.02</c:v>
                </c:pt>
                <c:pt idx="7">
                  <c:v>70.25</c:v>
                </c:pt>
                <c:pt idx="8">
                  <c:v>71.22</c:v>
                </c:pt>
                <c:pt idx="9">
                  <c:v>72.52</c:v>
                </c:pt>
                <c:pt idx="10">
                  <c:v>74.44000000000002</c:v>
                </c:pt>
                <c:pt idx="11">
                  <c:v>76.1</c:v>
                </c:pt>
                <c:pt idx="12">
                  <c:v>77.02</c:v>
                </c:pt>
              </c:numCache>
            </c:numRef>
          </c:val>
          <c:smooth val="0"/>
        </c:ser>
        <c:ser>
          <c:idx val="0"/>
          <c:order val="5"/>
          <c:tx>
            <c:strRef>
              <c:f>Sheet1!$E$1</c:f>
              <c:strCache>
                <c:ptCount val="1"/>
                <c:pt idx="0">
                  <c:v>India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</c:strCache>
            </c:strRef>
          </c:cat>
          <c:val>
            <c:numRef>
              <c:f>Sheet1!$E$2:$E$14</c:f>
              <c:numCache>
                <c:formatCode>0.00</c:formatCode>
                <c:ptCount val="13"/>
                <c:pt idx="0">
                  <c:v>36.0</c:v>
                </c:pt>
                <c:pt idx="1">
                  <c:v>38.93</c:v>
                </c:pt>
                <c:pt idx="2">
                  <c:v>41.98</c:v>
                </c:pt>
                <c:pt idx="3">
                  <c:v>45.38</c:v>
                </c:pt>
                <c:pt idx="4">
                  <c:v>48.96</c:v>
                </c:pt>
                <c:pt idx="5">
                  <c:v>52.56</c:v>
                </c:pt>
                <c:pt idx="6">
                  <c:v>55.12000000000001</c:v>
                </c:pt>
                <c:pt idx="7">
                  <c:v>56.97</c:v>
                </c:pt>
                <c:pt idx="8">
                  <c:v>59.73000000000001</c:v>
                </c:pt>
                <c:pt idx="9">
                  <c:v>62.41</c:v>
                </c:pt>
                <c:pt idx="10">
                  <c:v>64.46</c:v>
                </c:pt>
                <c:pt idx="11">
                  <c:v>66.46</c:v>
                </c:pt>
                <c:pt idx="12">
                  <c:v>68.93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1775720"/>
        <c:axId val="2101778824"/>
      </c:lineChart>
      <c:catAx>
        <c:axId val="2101775720"/>
        <c:scaling>
          <c:orientation val="minMax"/>
        </c:scaling>
        <c:delete val="0"/>
        <c:axPos val="b"/>
        <c:majorTickMark val="out"/>
        <c:minorTickMark val="none"/>
        <c:tickLblPos val="nextTo"/>
        <c:crossAx val="2101778824"/>
        <c:crosses val="autoZero"/>
        <c:auto val="1"/>
        <c:lblAlgn val="ctr"/>
        <c:lblOffset val="100"/>
        <c:noMultiLvlLbl val="0"/>
      </c:catAx>
      <c:valAx>
        <c:axId val="2101778824"/>
        <c:scaling>
          <c:orientation val="minMax"/>
          <c:max val="90.0"/>
          <c:min val="3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101775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359751760002"/>
          <c:y val="0.0"/>
          <c:w val="0.177640248239998"/>
          <c:h val="0.3886334645669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401972872997"/>
          <c:y val="0.0604838709677421"/>
          <c:w val="0.853267570900123"/>
          <c:h val="0.60887096774193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Scenario 1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val>
            <c:numRef>
              <c:f>Sheet1!$B$2:$B$57</c:f>
              <c:numCache>
                <c:formatCode>General</c:formatCode>
                <c:ptCount val="56"/>
                <c:pt idx="0">
                  <c:v>100.0</c:v>
                </c:pt>
                <c:pt idx="1">
                  <c:v>66.0</c:v>
                </c:pt>
                <c:pt idx="2">
                  <c:v>64.0</c:v>
                </c:pt>
                <c:pt idx="3">
                  <c:v>62.0</c:v>
                </c:pt>
                <c:pt idx="4">
                  <c:v>60.0</c:v>
                </c:pt>
                <c:pt idx="5">
                  <c:v>59.0</c:v>
                </c:pt>
                <c:pt idx="6">
                  <c:v>58.0</c:v>
                </c:pt>
                <c:pt idx="7">
                  <c:v>57.0</c:v>
                </c:pt>
                <c:pt idx="8">
                  <c:v>56.0</c:v>
                </c:pt>
                <c:pt idx="9">
                  <c:v>55.0</c:v>
                </c:pt>
                <c:pt idx="10">
                  <c:v>54.0</c:v>
                </c:pt>
                <c:pt idx="11">
                  <c:v>53.0</c:v>
                </c:pt>
                <c:pt idx="12">
                  <c:v>52.0</c:v>
                </c:pt>
                <c:pt idx="13">
                  <c:v>51.0</c:v>
                </c:pt>
                <c:pt idx="14">
                  <c:v>50.0</c:v>
                </c:pt>
                <c:pt idx="15">
                  <c:v>49.0</c:v>
                </c:pt>
                <c:pt idx="16">
                  <c:v>48.0</c:v>
                </c:pt>
                <c:pt idx="17">
                  <c:v>47.0</c:v>
                </c:pt>
                <c:pt idx="18">
                  <c:v>46.0</c:v>
                </c:pt>
                <c:pt idx="19">
                  <c:v>45.0</c:v>
                </c:pt>
                <c:pt idx="20">
                  <c:v>44.0</c:v>
                </c:pt>
                <c:pt idx="21">
                  <c:v>43.0</c:v>
                </c:pt>
                <c:pt idx="22">
                  <c:v>42.0</c:v>
                </c:pt>
                <c:pt idx="23">
                  <c:v>41.0</c:v>
                </c:pt>
                <c:pt idx="24">
                  <c:v>40.0</c:v>
                </c:pt>
                <c:pt idx="25">
                  <c:v>38.0</c:v>
                </c:pt>
                <c:pt idx="26">
                  <c:v>37.0</c:v>
                </c:pt>
                <c:pt idx="27">
                  <c:v>36.0</c:v>
                </c:pt>
                <c:pt idx="28">
                  <c:v>35.0</c:v>
                </c:pt>
                <c:pt idx="29">
                  <c:v>33.0</c:v>
                </c:pt>
                <c:pt idx="30">
                  <c:v>31.0</c:v>
                </c:pt>
                <c:pt idx="31">
                  <c:v>29.0</c:v>
                </c:pt>
                <c:pt idx="32">
                  <c:v>28.0</c:v>
                </c:pt>
                <c:pt idx="33">
                  <c:v>27.0</c:v>
                </c:pt>
                <c:pt idx="34">
                  <c:v>26.0</c:v>
                </c:pt>
                <c:pt idx="35">
                  <c:v>24.0</c:v>
                </c:pt>
                <c:pt idx="36">
                  <c:v>22.0</c:v>
                </c:pt>
                <c:pt idx="37">
                  <c:v>20.0</c:v>
                </c:pt>
                <c:pt idx="38">
                  <c:v>19.0</c:v>
                </c:pt>
                <c:pt idx="39">
                  <c:v>18.0</c:v>
                </c:pt>
                <c:pt idx="40">
                  <c:v>17.0</c:v>
                </c:pt>
                <c:pt idx="41">
                  <c:v>16.0</c:v>
                </c:pt>
                <c:pt idx="42">
                  <c:v>15.0</c:v>
                </c:pt>
                <c:pt idx="43">
                  <c:v>14.0</c:v>
                </c:pt>
                <c:pt idx="44">
                  <c:v>13.0</c:v>
                </c:pt>
                <c:pt idx="45">
                  <c:v>12.0</c:v>
                </c:pt>
                <c:pt idx="46">
                  <c:v>11.0</c:v>
                </c:pt>
                <c:pt idx="47">
                  <c:v>9.0</c:v>
                </c:pt>
                <c:pt idx="48">
                  <c:v>7.0</c:v>
                </c:pt>
                <c:pt idx="49">
                  <c:v>5.0</c:v>
                </c:pt>
                <c:pt idx="50">
                  <c:v>4.0</c:v>
                </c:pt>
                <c:pt idx="51">
                  <c:v>3.0</c:v>
                </c:pt>
                <c:pt idx="52">
                  <c:v>2.0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Scenario 2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val>
            <c:numRef>
              <c:f>Sheet1!$C$2:$C$57</c:f>
              <c:numCache>
                <c:formatCode>General</c:formatCode>
                <c:ptCount val="56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99.0</c:v>
                </c:pt>
                <c:pt idx="6">
                  <c:v>99.0</c:v>
                </c:pt>
                <c:pt idx="7">
                  <c:v>99.0</c:v>
                </c:pt>
                <c:pt idx="8">
                  <c:v>99.0</c:v>
                </c:pt>
                <c:pt idx="9">
                  <c:v>99.0</c:v>
                </c:pt>
                <c:pt idx="10">
                  <c:v>99.0</c:v>
                </c:pt>
                <c:pt idx="11">
                  <c:v>98.0</c:v>
                </c:pt>
                <c:pt idx="12">
                  <c:v>98.0</c:v>
                </c:pt>
                <c:pt idx="13">
                  <c:v>98.0</c:v>
                </c:pt>
                <c:pt idx="14">
                  <c:v>98.0</c:v>
                </c:pt>
                <c:pt idx="15">
                  <c:v>98.0</c:v>
                </c:pt>
                <c:pt idx="16">
                  <c:v>98.0</c:v>
                </c:pt>
                <c:pt idx="17">
                  <c:v>97.0</c:v>
                </c:pt>
                <c:pt idx="18">
                  <c:v>97.0</c:v>
                </c:pt>
                <c:pt idx="19">
                  <c:v>97.0</c:v>
                </c:pt>
                <c:pt idx="20">
                  <c:v>97.0</c:v>
                </c:pt>
                <c:pt idx="21">
                  <c:v>96.0</c:v>
                </c:pt>
                <c:pt idx="22">
                  <c:v>96.0</c:v>
                </c:pt>
                <c:pt idx="23">
                  <c:v>95.0</c:v>
                </c:pt>
                <c:pt idx="24">
                  <c:v>95.0</c:v>
                </c:pt>
                <c:pt idx="25">
                  <c:v>94.0</c:v>
                </c:pt>
                <c:pt idx="26">
                  <c:v>94.0</c:v>
                </c:pt>
                <c:pt idx="27">
                  <c:v>93.0</c:v>
                </c:pt>
                <c:pt idx="28">
                  <c:v>93.0</c:v>
                </c:pt>
                <c:pt idx="29">
                  <c:v>92.0</c:v>
                </c:pt>
                <c:pt idx="30">
                  <c:v>91.0</c:v>
                </c:pt>
                <c:pt idx="31">
                  <c:v>90.0</c:v>
                </c:pt>
                <c:pt idx="32">
                  <c:v>88.0</c:v>
                </c:pt>
                <c:pt idx="33">
                  <c:v>86.0</c:v>
                </c:pt>
                <c:pt idx="34">
                  <c:v>84.0</c:v>
                </c:pt>
                <c:pt idx="35">
                  <c:v>82.0</c:v>
                </c:pt>
                <c:pt idx="36">
                  <c:v>80.0</c:v>
                </c:pt>
                <c:pt idx="37">
                  <c:v>75.0</c:v>
                </c:pt>
                <c:pt idx="38">
                  <c:v>70.0</c:v>
                </c:pt>
                <c:pt idx="39">
                  <c:v>65.0</c:v>
                </c:pt>
                <c:pt idx="40">
                  <c:v>60.0</c:v>
                </c:pt>
                <c:pt idx="41">
                  <c:v>55.0</c:v>
                </c:pt>
                <c:pt idx="42">
                  <c:v>50.0</c:v>
                </c:pt>
                <c:pt idx="43">
                  <c:v>45.0</c:v>
                </c:pt>
                <c:pt idx="44">
                  <c:v>35.0</c:v>
                </c:pt>
                <c:pt idx="45">
                  <c:v>25.0</c:v>
                </c:pt>
                <c:pt idx="46">
                  <c:v>15.0</c:v>
                </c:pt>
                <c:pt idx="47">
                  <c:v>11.0</c:v>
                </c:pt>
                <c:pt idx="48">
                  <c:v>8.0</c:v>
                </c:pt>
                <c:pt idx="49">
                  <c:v>7.0</c:v>
                </c:pt>
                <c:pt idx="50">
                  <c:v>6.0</c:v>
                </c:pt>
                <c:pt idx="51">
                  <c:v>5.0</c:v>
                </c:pt>
                <c:pt idx="52">
                  <c:v>4.0</c:v>
                </c:pt>
                <c:pt idx="53">
                  <c:v>3.0</c:v>
                </c:pt>
                <c:pt idx="54">
                  <c:v>2.0</c:v>
                </c:pt>
                <c:pt idx="55">
                  <c:v>0.0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Scenario 3</c:v>
                </c:pt>
              </c:strCache>
            </c:strRef>
          </c:tx>
          <c:spPr>
            <a:ln w="50800"/>
          </c:spPr>
          <c:marker>
            <c:symbol val="none"/>
          </c:marker>
          <c:val>
            <c:numRef>
              <c:f>Sheet1!$D$2:$D$57</c:f>
              <c:numCache>
                <c:formatCode>General</c:formatCode>
                <c:ptCount val="56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99.0</c:v>
                </c:pt>
                <c:pt idx="14">
                  <c:v>99.0</c:v>
                </c:pt>
                <c:pt idx="15">
                  <c:v>99.0</c:v>
                </c:pt>
                <c:pt idx="16">
                  <c:v>99.0</c:v>
                </c:pt>
                <c:pt idx="17">
                  <c:v>99.0</c:v>
                </c:pt>
                <c:pt idx="18">
                  <c:v>99.0</c:v>
                </c:pt>
                <c:pt idx="19">
                  <c:v>98.0</c:v>
                </c:pt>
                <c:pt idx="20">
                  <c:v>98.0</c:v>
                </c:pt>
                <c:pt idx="21">
                  <c:v>98.0</c:v>
                </c:pt>
                <c:pt idx="22">
                  <c:v>98.0</c:v>
                </c:pt>
                <c:pt idx="23">
                  <c:v>98.0</c:v>
                </c:pt>
                <c:pt idx="24">
                  <c:v>98.0</c:v>
                </c:pt>
                <c:pt idx="25">
                  <c:v>97.0</c:v>
                </c:pt>
                <c:pt idx="26">
                  <c:v>97.0</c:v>
                </c:pt>
                <c:pt idx="27">
                  <c:v>97.0</c:v>
                </c:pt>
                <c:pt idx="28">
                  <c:v>96.0</c:v>
                </c:pt>
                <c:pt idx="29">
                  <c:v>96.0</c:v>
                </c:pt>
                <c:pt idx="30">
                  <c:v>96.0</c:v>
                </c:pt>
                <c:pt idx="31">
                  <c:v>95.0</c:v>
                </c:pt>
                <c:pt idx="32">
                  <c:v>95.0</c:v>
                </c:pt>
                <c:pt idx="33">
                  <c:v>94.0</c:v>
                </c:pt>
                <c:pt idx="34">
                  <c:v>94.0</c:v>
                </c:pt>
                <c:pt idx="35">
                  <c:v>93.0</c:v>
                </c:pt>
                <c:pt idx="36">
                  <c:v>93.0</c:v>
                </c:pt>
                <c:pt idx="37">
                  <c:v>92.0</c:v>
                </c:pt>
                <c:pt idx="38">
                  <c:v>92.0</c:v>
                </c:pt>
                <c:pt idx="39">
                  <c:v>91.0</c:v>
                </c:pt>
                <c:pt idx="40">
                  <c:v>91.0</c:v>
                </c:pt>
                <c:pt idx="41">
                  <c:v>90.0</c:v>
                </c:pt>
                <c:pt idx="42">
                  <c:v>90.0</c:v>
                </c:pt>
                <c:pt idx="43">
                  <c:v>87.0</c:v>
                </c:pt>
                <c:pt idx="44">
                  <c:v>84.0</c:v>
                </c:pt>
                <c:pt idx="45">
                  <c:v>81.0</c:v>
                </c:pt>
                <c:pt idx="46">
                  <c:v>78.0</c:v>
                </c:pt>
                <c:pt idx="47">
                  <c:v>75.0</c:v>
                </c:pt>
                <c:pt idx="48">
                  <c:v>70.0</c:v>
                </c:pt>
                <c:pt idx="49">
                  <c:v>65.0</c:v>
                </c:pt>
                <c:pt idx="50">
                  <c:v>55.0</c:v>
                </c:pt>
                <c:pt idx="51">
                  <c:v>45.0</c:v>
                </c:pt>
                <c:pt idx="52">
                  <c:v>35.0</c:v>
                </c:pt>
                <c:pt idx="53">
                  <c:v>25.0</c:v>
                </c:pt>
                <c:pt idx="54">
                  <c:v>10.0</c:v>
                </c:pt>
                <c:pt idx="55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1861528"/>
        <c:axId val="2101867736"/>
      </c:lineChart>
      <c:catAx>
        <c:axId val="2101861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9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532675709001233"/>
              <c:y val="0.816532258064516"/>
            </c:manualLayout>
          </c:layout>
          <c:overlay val="0"/>
          <c:spPr>
            <a:noFill/>
            <a:ln w="23853">
              <a:noFill/>
            </a:ln>
          </c:spPr>
        </c:title>
        <c:numFmt formatCode="General" sourceLinked="1"/>
        <c:majorTickMark val="out"/>
        <c:minorTickMark val="none"/>
        <c:tickLblPos val="none"/>
        <c:spPr>
          <a:ln w="298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9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101867736"/>
        <c:crosses val="autoZero"/>
        <c:auto val="1"/>
        <c:lblAlgn val="ctr"/>
        <c:lblOffset val="100"/>
        <c:tickMarkSkip val="1"/>
        <c:noMultiLvlLbl val="0"/>
      </c:catAx>
      <c:valAx>
        <c:axId val="2101867736"/>
        <c:scaling>
          <c:orientation val="minMax"/>
          <c:max val="100.0"/>
        </c:scaling>
        <c:delete val="0"/>
        <c:axPos val="l"/>
        <c:majorGridlines>
          <c:spPr>
            <a:ln w="2982">
              <a:solidFill>
                <a:srgbClr val="3366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9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Percent surviving to age</a:t>
                </a:r>
              </a:p>
            </c:rich>
          </c:tx>
          <c:layout>
            <c:manualLayout>
              <c:xMode val="edge"/>
              <c:yMode val="edge"/>
              <c:x val="0.0135635018495686"/>
              <c:y val="0.106854838709677"/>
            </c:manualLayout>
          </c:layout>
          <c:overlay val="0"/>
          <c:spPr>
            <a:noFill/>
            <a:ln w="2385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8945">
            <a:noFill/>
          </a:ln>
        </c:spPr>
        <c:txPr>
          <a:bodyPr rot="0" vert="horz"/>
          <a:lstStyle/>
          <a:p>
            <a:pPr>
              <a:defRPr sz="169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101861528"/>
        <c:crosses val="autoZero"/>
        <c:crossBetween val="between"/>
        <c:majorUnit val="10.0"/>
      </c:valAx>
      <c:spPr>
        <a:noFill/>
        <a:ln w="11926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41676942046856"/>
          <c:y val="0.921370967741932"/>
          <c:w val="0.539366671714113"/>
          <c:h val="0.0549589800183147"/>
        </c:manualLayout>
      </c:layout>
      <c:overlay val="0"/>
      <c:spPr>
        <a:noFill/>
        <a:ln w="2982">
          <a:solidFill>
            <a:schemeClr val="tx1"/>
          </a:solidFill>
          <a:prstDash val="solid"/>
        </a:ln>
      </c:spPr>
      <c:txPr>
        <a:bodyPr/>
        <a:lstStyle/>
        <a:p>
          <a:pPr>
            <a:defRPr sz="1554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9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108462455304"/>
          <c:y val="0.0628465804066544"/>
          <c:w val="0.855780691299166"/>
          <c:h val="0.776340110905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Proportion surviving</c:v>
                </c:pt>
              </c:strCache>
            </c:strRef>
          </c:tx>
          <c:spPr>
            <a:ln w="25392">
              <a:solidFill>
                <a:srgbClr val="FF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Sheet1!$A$2:$A$57</c:f>
              <c:numCache>
                <c:formatCode>General</c:formatCode>
                <c:ptCount val="56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  <c:pt idx="7">
                  <c:v>14.0</c:v>
                </c:pt>
                <c:pt idx="8">
                  <c:v>16.0</c:v>
                </c:pt>
                <c:pt idx="9">
                  <c:v>18.0</c:v>
                </c:pt>
                <c:pt idx="10">
                  <c:v>20.0</c:v>
                </c:pt>
                <c:pt idx="11">
                  <c:v>22.0</c:v>
                </c:pt>
                <c:pt idx="12">
                  <c:v>24.0</c:v>
                </c:pt>
                <c:pt idx="13">
                  <c:v>26.0</c:v>
                </c:pt>
                <c:pt idx="14">
                  <c:v>28.0</c:v>
                </c:pt>
                <c:pt idx="15">
                  <c:v>30.0</c:v>
                </c:pt>
                <c:pt idx="16">
                  <c:v>32.0</c:v>
                </c:pt>
                <c:pt idx="17">
                  <c:v>34.0</c:v>
                </c:pt>
                <c:pt idx="18">
                  <c:v>36.0</c:v>
                </c:pt>
                <c:pt idx="19">
                  <c:v>38.0</c:v>
                </c:pt>
                <c:pt idx="20">
                  <c:v>40.0</c:v>
                </c:pt>
                <c:pt idx="21">
                  <c:v>42.0</c:v>
                </c:pt>
                <c:pt idx="22">
                  <c:v>44.0</c:v>
                </c:pt>
                <c:pt idx="23">
                  <c:v>46.0</c:v>
                </c:pt>
                <c:pt idx="24">
                  <c:v>48.0</c:v>
                </c:pt>
                <c:pt idx="25">
                  <c:v>50.0</c:v>
                </c:pt>
                <c:pt idx="26">
                  <c:v>52.0</c:v>
                </c:pt>
                <c:pt idx="27">
                  <c:v>54.0</c:v>
                </c:pt>
                <c:pt idx="28">
                  <c:v>56.0</c:v>
                </c:pt>
                <c:pt idx="29">
                  <c:v>58.0</c:v>
                </c:pt>
                <c:pt idx="30">
                  <c:v>60.0</c:v>
                </c:pt>
                <c:pt idx="31">
                  <c:v>62.0</c:v>
                </c:pt>
                <c:pt idx="32">
                  <c:v>64.0</c:v>
                </c:pt>
                <c:pt idx="33">
                  <c:v>66.0</c:v>
                </c:pt>
                <c:pt idx="34">
                  <c:v>68.0</c:v>
                </c:pt>
                <c:pt idx="35">
                  <c:v>70.0</c:v>
                </c:pt>
                <c:pt idx="36">
                  <c:v>72.0</c:v>
                </c:pt>
                <c:pt idx="37">
                  <c:v>74.0</c:v>
                </c:pt>
                <c:pt idx="38">
                  <c:v>76.0</c:v>
                </c:pt>
                <c:pt idx="39">
                  <c:v>78.0</c:v>
                </c:pt>
                <c:pt idx="40">
                  <c:v>80.0</c:v>
                </c:pt>
                <c:pt idx="41">
                  <c:v>82.0</c:v>
                </c:pt>
                <c:pt idx="42">
                  <c:v>84.0</c:v>
                </c:pt>
                <c:pt idx="43">
                  <c:v>86.0</c:v>
                </c:pt>
                <c:pt idx="44">
                  <c:v>88.0</c:v>
                </c:pt>
                <c:pt idx="45">
                  <c:v>90.0</c:v>
                </c:pt>
                <c:pt idx="46">
                  <c:v>92.0</c:v>
                </c:pt>
                <c:pt idx="47">
                  <c:v>94.0</c:v>
                </c:pt>
                <c:pt idx="48">
                  <c:v>96.0</c:v>
                </c:pt>
                <c:pt idx="49">
                  <c:v>98.0</c:v>
                </c:pt>
                <c:pt idx="50">
                  <c:v>100.0</c:v>
                </c:pt>
                <c:pt idx="51">
                  <c:v>102.0</c:v>
                </c:pt>
                <c:pt idx="52">
                  <c:v>104.0</c:v>
                </c:pt>
                <c:pt idx="53">
                  <c:v>106.0</c:v>
                </c:pt>
                <c:pt idx="54">
                  <c:v>108.0</c:v>
                </c:pt>
                <c:pt idx="55">
                  <c:v>110.0</c:v>
                </c:pt>
              </c:numCache>
            </c:numRef>
          </c:cat>
          <c:val>
            <c:numRef>
              <c:f>Sheet1!$B$2:$B$57</c:f>
              <c:numCache>
                <c:formatCode>General</c:formatCode>
                <c:ptCount val="56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99.5</c:v>
                </c:pt>
                <c:pt idx="5">
                  <c:v>99.0</c:v>
                </c:pt>
                <c:pt idx="6">
                  <c:v>99.0</c:v>
                </c:pt>
                <c:pt idx="7">
                  <c:v>99.0</c:v>
                </c:pt>
                <c:pt idx="8">
                  <c:v>98.5</c:v>
                </c:pt>
                <c:pt idx="9">
                  <c:v>98.5</c:v>
                </c:pt>
                <c:pt idx="10">
                  <c:v>98.0</c:v>
                </c:pt>
                <c:pt idx="11">
                  <c:v>98.0</c:v>
                </c:pt>
                <c:pt idx="12">
                  <c:v>98.0</c:v>
                </c:pt>
                <c:pt idx="13">
                  <c:v>98.0</c:v>
                </c:pt>
                <c:pt idx="14">
                  <c:v>98.0</c:v>
                </c:pt>
                <c:pt idx="15">
                  <c:v>97.5</c:v>
                </c:pt>
                <c:pt idx="16">
                  <c:v>97.0</c:v>
                </c:pt>
                <c:pt idx="17">
                  <c:v>97.0</c:v>
                </c:pt>
                <c:pt idx="18">
                  <c:v>97.0</c:v>
                </c:pt>
                <c:pt idx="19">
                  <c:v>96.5</c:v>
                </c:pt>
                <c:pt idx="20">
                  <c:v>96.0</c:v>
                </c:pt>
                <c:pt idx="21">
                  <c:v>95.5</c:v>
                </c:pt>
                <c:pt idx="22">
                  <c:v>95.0</c:v>
                </c:pt>
                <c:pt idx="23">
                  <c:v>94.5</c:v>
                </c:pt>
                <c:pt idx="24">
                  <c:v>94.0</c:v>
                </c:pt>
                <c:pt idx="25">
                  <c:v>93.0</c:v>
                </c:pt>
                <c:pt idx="26">
                  <c:v>92.0</c:v>
                </c:pt>
                <c:pt idx="27">
                  <c:v>91.0</c:v>
                </c:pt>
                <c:pt idx="28">
                  <c:v>90.0</c:v>
                </c:pt>
                <c:pt idx="29">
                  <c:v>89.0</c:v>
                </c:pt>
                <c:pt idx="30">
                  <c:v>88.0</c:v>
                </c:pt>
                <c:pt idx="31">
                  <c:v>87.0</c:v>
                </c:pt>
                <c:pt idx="32">
                  <c:v>85.0</c:v>
                </c:pt>
                <c:pt idx="33">
                  <c:v>83.0</c:v>
                </c:pt>
                <c:pt idx="34">
                  <c:v>81.0</c:v>
                </c:pt>
                <c:pt idx="35">
                  <c:v>79.0</c:v>
                </c:pt>
                <c:pt idx="36">
                  <c:v>76.0</c:v>
                </c:pt>
                <c:pt idx="37">
                  <c:v>73.0</c:v>
                </c:pt>
                <c:pt idx="38">
                  <c:v>70.0</c:v>
                </c:pt>
                <c:pt idx="39">
                  <c:v>67.0</c:v>
                </c:pt>
                <c:pt idx="40">
                  <c:v>64.0</c:v>
                </c:pt>
                <c:pt idx="41">
                  <c:v>60.0</c:v>
                </c:pt>
                <c:pt idx="42">
                  <c:v>55.0</c:v>
                </c:pt>
                <c:pt idx="43">
                  <c:v>47.0</c:v>
                </c:pt>
                <c:pt idx="44">
                  <c:v>41.0</c:v>
                </c:pt>
                <c:pt idx="45">
                  <c:v>34.0</c:v>
                </c:pt>
                <c:pt idx="46">
                  <c:v>28.0</c:v>
                </c:pt>
                <c:pt idx="47">
                  <c:v>22.0</c:v>
                </c:pt>
                <c:pt idx="48">
                  <c:v>17.0</c:v>
                </c:pt>
                <c:pt idx="49">
                  <c:v>13.0</c:v>
                </c:pt>
                <c:pt idx="50">
                  <c:v>9.0</c:v>
                </c:pt>
                <c:pt idx="51">
                  <c:v>7.0</c:v>
                </c:pt>
                <c:pt idx="52">
                  <c:v>5.0</c:v>
                </c:pt>
                <c:pt idx="53">
                  <c:v>3.0</c:v>
                </c:pt>
                <c:pt idx="54">
                  <c:v>2.0</c:v>
                </c:pt>
                <c:pt idx="55">
                  <c:v>1.0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Surviving without morbidity</c:v>
                </c:pt>
              </c:strCache>
            </c:strRef>
          </c:tx>
          <c:spPr>
            <a:ln w="25392">
              <a:solidFill>
                <a:srgbClr val="808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808000"/>
              </a:solidFill>
              <a:ln>
                <a:solidFill>
                  <a:srgbClr val="808000"/>
                </a:solidFill>
                <a:prstDash val="solid"/>
              </a:ln>
            </c:spPr>
          </c:marker>
          <c:cat>
            <c:numRef>
              <c:f>Sheet1!$A$2:$A$57</c:f>
              <c:numCache>
                <c:formatCode>General</c:formatCode>
                <c:ptCount val="56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  <c:pt idx="7">
                  <c:v>14.0</c:v>
                </c:pt>
                <c:pt idx="8">
                  <c:v>16.0</c:v>
                </c:pt>
                <c:pt idx="9">
                  <c:v>18.0</c:v>
                </c:pt>
                <c:pt idx="10">
                  <c:v>20.0</c:v>
                </c:pt>
                <c:pt idx="11">
                  <c:v>22.0</c:v>
                </c:pt>
                <c:pt idx="12">
                  <c:v>24.0</c:v>
                </c:pt>
                <c:pt idx="13">
                  <c:v>26.0</c:v>
                </c:pt>
                <c:pt idx="14">
                  <c:v>28.0</c:v>
                </c:pt>
                <c:pt idx="15">
                  <c:v>30.0</c:v>
                </c:pt>
                <c:pt idx="16">
                  <c:v>32.0</c:v>
                </c:pt>
                <c:pt idx="17">
                  <c:v>34.0</c:v>
                </c:pt>
                <c:pt idx="18">
                  <c:v>36.0</c:v>
                </c:pt>
                <c:pt idx="19">
                  <c:v>38.0</c:v>
                </c:pt>
                <c:pt idx="20">
                  <c:v>40.0</c:v>
                </c:pt>
                <c:pt idx="21">
                  <c:v>42.0</c:v>
                </c:pt>
                <c:pt idx="22">
                  <c:v>44.0</c:v>
                </c:pt>
                <c:pt idx="23">
                  <c:v>46.0</c:v>
                </c:pt>
                <c:pt idx="24">
                  <c:v>48.0</c:v>
                </c:pt>
                <c:pt idx="25">
                  <c:v>50.0</c:v>
                </c:pt>
                <c:pt idx="26">
                  <c:v>52.0</c:v>
                </c:pt>
                <c:pt idx="27">
                  <c:v>54.0</c:v>
                </c:pt>
                <c:pt idx="28">
                  <c:v>56.0</c:v>
                </c:pt>
                <c:pt idx="29">
                  <c:v>58.0</c:v>
                </c:pt>
                <c:pt idx="30">
                  <c:v>60.0</c:v>
                </c:pt>
                <c:pt idx="31">
                  <c:v>62.0</c:v>
                </c:pt>
                <c:pt idx="32">
                  <c:v>64.0</c:v>
                </c:pt>
                <c:pt idx="33">
                  <c:v>66.0</c:v>
                </c:pt>
                <c:pt idx="34">
                  <c:v>68.0</c:v>
                </c:pt>
                <c:pt idx="35">
                  <c:v>70.0</c:v>
                </c:pt>
                <c:pt idx="36">
                  <c:v>72.0</c:v>
                </c:pt>
                <c:pt idx="37">
                  <c:v>74.0</c:v>
                </c:pt>
                <c:pt idx="38">
                  <c:v>76.0</c:v>
                </c:pt>
                <c:pt idx="39">
                  <c:v>78.0</c:v>
                </c:pt>
                <c:pt idx="40">
                  <c:v>80.0</c:v>
                </c:pt>
                <c:pt idx="41">
                  <c:v>82.0</c:v>
                </c:pt>
                <c:pt idx="42">
                  <c:v>84.0</c:v>
                </c:pt>
                <c:pt idx="43">
                  <c:v>86.0</c:v>
                </c:pt>
                <c:pt idx="44">
                  <c:v>88.0</c:v>
                </c:pt>
                <c:pt idx="45">
                  <c:v>90.0</c:v>
                </c:pt>
                <c:pt idx="46">
                  <c:v>92.0</c:v>
                </c:pt>
                <c:pt idx="47">
                  <c:v>94.0</c:v>
                </c:pt>
                <c:pt idx="48">
                  <c:v>96.0</c:v>
                </c:pt>
                <c:pt idx="49">
                  <c:v>98.0</c:v>
                </c:pt>
                <c:pt idx="50">
                  <c:v>100.0</c:v>
                </c:pt>
                <c:pt idx="51">
                  <c:v>102.0</c:v>
                </c:pt>
                <c:pt idx="52">
                  <c:v>104.0</c:v>
                </c:pt>
                <c:pt idx="53">
                  <c:v>106.0</c:v>
                </c:pt>
                <c:pt idx="54">
                  <c:v>108.0</c:v>
                </c:pt>
                <c:pt idx="55">
                  <c:v>110.0</c:v>
                </c:pt>
              </c:numCache>
            </c:numRef>
          </c:cat>
          <c:val>
            <c:numRef>
              <c:f>Sheet1!$C$2:$C$57</c:f>
              <c:numCache>
                <c:formatCode>General</c:formatCode>
                <c:ptCount val="56"/>
                <c:pt idx="0">
                  <c:v>100.0</c:v>
                </c:pt>
                <c:pt idx="1">
                  <c:v>99.0</c:v>
                </c:pt>
                <c:pt idx="2">
                  <c:v>99.0</c:v>
                </c:pt>
                <c:pt idx="3">
                  <c:v>98.0</c:v>
                </c:pt>
                <c:pt idx="4">
                  <c:v>98.0</c:v>
                </c:pt>
                <c:pt idx="5">
                  <c:v>98.0</c:v>
                </c:pt>
                <c:pt idx="6">
                  <c:v>97.0</c:v>
                </c:pt>
                <c:pt idx="7">
                  <c:v>97.0</c:v>
                </c:pt>
                <c:pt idx="8">
                  <c:v>97.0</c:v>
                </c:pt>
                <c:pt idx="9">
                  <c:v>97.0</c:v>
                </c:pt>
                <c:pt idx="10">
                  <c:v>96.0</c:v>
                </c:pt>
                <c:pt idx="11">
                  <c:v>96.0</c:v>
                </c:pt>
                <c:pt idx="12">
                  <c:v>96.0</c:v>
                </c:pt>
                <c:pt idx="13">
                  <c:v>96.0</c:v>
                </c:pt>
                <c:pt idx="14">
                  <c:v>96.0</c:v>
                </c:pt>
                <c:pt idx="15">
                  <c:v>95.0</c:v>
                </c:pt>
                <c:pt idx="16">
                  <c:v>94.0</c:v>
                </c:pt>
                <c:pt idx="17">
                  <c:v>92.0</c:v>
                </c:pt>
                <c:pt idx="18">
                  <c:v>90.0</c:v>
                </c:pt>
                <c:pt idx="19">
                  <c:v>88.0</c:v>
                </c:pt>
                <c:pt idx="20">
                  <c:v>86.0</c:v>
                </c:pt>
                <c:pt idx="21">
                  <c:v>84.0</c:v>
                </c:pt>
                <c:pt idx="22">
                  <c:v>82.0</c:v>
                </c:pt>
                <c:pt idx="23">
                  <c:v>80.0</c:v>
                </c:pt>
                <c:pt idx="24">
                  <c:v>77.0</c:v>
                </c:pt>
                <c:pt idx="25">
                  <c:v>74.0</c:v>
                </c:pt>
                <c:pt idx="26">
                  <c:v>70.0</c:v>
                </c:pt>
                <c:pt idx="27">
                  <c:v>66.0</c:v>
                </c:pt>
                <c:pt idx="28">
                  <c:v>62.0</c:v>
                </c:pt>
                <c:pt idx="29">
                  <c:v>58.0</c:v>
                </c:pt>
                <c:pt idx="30">
                  <c:v>54.0</c:v>
                </c:pt>
                <c:pt idx="31">
                  <c:v>50.0</c:v>
                </c:pt>
                <c:pt idx="32">
                  <c:v>46.0</c:v>
                </c:pt>
                <c:pt idx="33">
                  <c:v>42.0</c:v>
                </c:pt>
                <c:pt idx="34">
                  <c:v>37.0</c:v>
                </c:pt>
                <c:pt idx="35">
                  <c:v>33.0</c:v>
                </c:pt>
                <c:pt idx="36">
                  <c:v>30.0</c:v>
                </c:pt>
                <c:pt idx="37">
                  <c:v>27.0</c:v>
                </c:pt>
                <c:pt idx="38">
                  <c:v>24.0</c:v>
                </c:pt>
                <c:pt idx="39">
                  <c:v>21.0</c:v>
                </c:pt>
                <c:pt idx="40">
                  <c:v>18.0</c:v>
                </c:pt>
                <c:pt idx="41">
                  <c:v>16.0</c:v>
                </c:pt>
                <c:pt idx="42">
                  <c:v>14.0</c:v>
                </c:pt>
                <c:pt idx="43">
                  <c:v>12.0</c:v>
                </c:pt>
                <c:pt idx="44">
                  <c:v>10.0</c:v>
                </c:pt>
                <c:pt idx="45">
                  <c:v>8.0</c:v>
                </c:pt>
                <c:pt idx="46">
                  <c:v>6.0</c:v>
                </c:pt>
                <c:pt idx="47">
                  <c:v>5.0</c:v>
                </c:pt>
                <c:pt idx="48">
                  <c:v>4.0</c:v>
                </c:pt>
                <c:pt idx="49">
                  <c:v>3.0</c:v>
                </c:pt>
                <c:pt idx="50">
                  <c:v>2.0</c:v>
                </c:pt>
                <c:pt idx="51">
                  <c:v>2.0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1294456"/>
        <c:axId val="2101303736"/>
      </c:lineChart>
      <c:catAx>
        <c:axId val="2101294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525625744934446"/>
              <c:y val="0.918669131238448"/>
            </c:manualLayout>
          </c:layout>
          <c:overlay val="0"/>
          <c:spPr>
            <a:noFill/>
            <a:ln w="2539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01303736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101303736"/>
        <c:scaling>
          <c:orientation val="minMax"/>
          <c:max val="100.0"/>
        </c:scaling>
        <c:delete val="0"/>
        <c:axPos val="l"/>
        <c:majorGridlines>
          <c:spPr>
            <a:ln w="317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 surviving to age</a:t>
                </a:r>
              </a:p>
            </c:rich>
          </c:tx>
          <c:layout>
            <c:manualLayout>
              <c:xMode val="edge"/>
              <c:yMode val="edge"/>
              <c:x val="0.0"/>
              <c:y val="0.171903881700555"/>
            </c:manualLayout>
          </c:layout>
          <c:overlay val="0"/>
          <c:spPr>
            <a:noFill/>
            <a:ln w="2539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01294456"/>
        <c:crosses val="autoZero"/>
        <c:crossBetween val="between"/>
        <c:majorUnit val="10.0"/>
      </c:valAx>
      <c:spPr>
        <a:noFill/>
        <a:ln w="1269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108462455304"/>
          <c:y val="0.0628465804066544"/>
          <c:w val="0.855780691299167"/>
          <c:h val="0.776340110905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Proportion surviving</c:v>
                </c:pt>
              </c:strCache>
            </c:strRef>
          </c:tx>
          <c:spPr>
            <a:ln w="635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Sheet1!$A$2:$A$57</c:f>
              <c:numCache>
                <c:formatCode>General</c:formatCode>
                <c:ptCount val="56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  <c:pt idx="7">
                  <c:v>14.0</c:v>
                </c:pt>
                <c:pt idx="8">
                  <c:v>16.0</c:v>
                </c:pt>
                <c:pt idx="9">
                  <c:v>18.0</c:v>
                </c:pt>
                <c:pt idx="10">
                  <c:v>20.0</c:v>
                </c:pt>
                <c:pt idx="11">
                  <c:v>22.0</c:v>
                </c:pt>
                <c:pt idx="12">
                  <c:v>24.0</c:v>
                </c:pt>
                <c:pt idx="13">
                  <c:v>26.0</c:v>
                </c:pt>
                <c:pt idx="14">
                  <c:v>28.0</c:v>
                </c:pt>
                <c:pt idx="15">
                  <c:v>30.0</c:v>
                </c:pt>
                <c:pt idx="16">
                  <c:v>32.0</c:v>
                </c:pt>
                <c:pt idx="17">
                  <c:v>34.0</c:v>
                </c:pt>
                <c:pt idx="18">
                  <c:v>36.0</c:v>
                </c:pt>
                <c:pt idx="19">
                  <c:v>38.0</c:v>
                </c:pt>
                <c:pt idx="20">
                  <c:v>40.0</c:v>
                </c:pt>
                <c:pt idx="21">
                  <c:v>42.0</c:v>
                </c:pt>
                <c:pt idx="22">
                  <c:v>44.0</c:v>
                </c:pt>
                <c:pt idx="23">
                  <c:v>46.0</c:v>
                </c:pt>
                <c:pt idx="24">
                  <c:v>48.0</c:v>
                </c:pt>
                <c:pt idx="25">
                  <c:v>50.0</c:v>
                </c:pt>
                <c:pt idx="26">
                  <c:v>52.0</c:v>
                </c:pt>
                <c:pt idx="27">
                  <c:v>54.0</c:v>
                </c:pt>
                <c:pt idx="28">
                  <c:v>56.0</c:v>
                </c:pt>
                <c:pt idx="29">
                  <c:v>58.0</c:v>
                </c:pt>
                <c:pt idx="30">
                  <c:v>60.0</c:v>
                </c:pt>
                <c:pt idx="31">
                  <c:v>62.0</c:v>
                </c:pt>
                <c:pt idx="32">
                  <c:v>64.0</c:v>
                </c:pt>
                <c:pt idx="33">
                  <c:v>66.0</c:v>
                </c:pt>
                <c:pt idx="34">
                  <c:v>68.0</c:v>
                </c:pt>
                <c:pt idx="35">
                  <c:v>70.0</c:v>
                </c:pt>
                <c:pt idx="36">
                  <c:v>72.0</c:v>
                </c:pt>
                <c:pt idx="37">
                  <c:v>74.0</c:v>
                </c:pt>
                <c:pt idx="38">
                  <c:v>76.0</c:v>
                </c:pt>
                <c:pt idx="39">
                  <c:v>78.0</c:v>
                </c:pt>
                <c:pt idx="40">
                  <c:v>80.0</c:v>
                </c:pt>
                <c:pt idx="41">
                  <c:v>82.0</c:v>
                </c:pt>
                <c:pt idx="42">
                  <c:v>84.0</c:v>
                </c:pt>
                <c:pt idx="43">
                  <c:v>86.0</c:v>
                </c:pt>
                <c:pt idx="44">
                  <c:v>88.0</c:v>
                </c:pt>
                <c:pt idx="45">
                  <c:v>90.0</c:v>
                </c:pt>
                <c:pt idx="46">
                  <c:v>92.0</c:v>
                </c:pt>
                <c:pt idx="47">
                  <c:v>94.0</c:v>
                </c:pt>
                <c:pt idx="48">
                  <c:v>96.0</c:v>
                </c:pt>
                <c:pt idx="49">
                  <c:v>98.0</c:v>
                </c:pt>
                <c:pt idx="50">
                  <c:v>100.0</c:v>
                </c:pt>
                <c:pt idx="51">
                  <c:v>102.0</c:v>
                </c:pt>
                <c:pt idx="52">
                  <c:v>104.0</c:v>
                </c:pt>
                <c:pt idx="53">
                  <c:v>106.0</c:v>
                </c:pt>
                <c:pt idx="54">
                  <c:v>108.0</c:v>
                </c:pt>
                <c:pt idx="55">
                  <c:v>110.0</c:v>
                </c:pt>
              </c:numCache>
            </c:numRef>
          </c:cat>
          <c:val>
            <c:numRef>
              <c:f>Sheet1!$B$2:$B$57</c:f>
              <c:numCache>
                <c:formatCode>General</c:formatCode>
                <c:ptCount val="56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99.0</c:v>
                </c:pt>
                <c:pt idx="8">
                  <c:v>99.0</c:v>
                </c:pt>
                <c:pt idx="9">
                  <c:v>99.0</c:v>
                </c:pt>
                <c:pt idx="10">
                  <c:v>99.0</c:v>
                </c:pt>
                <c:pt idx="11">
                  <c:v>99.0</c:v>
                </c:pt>
                <c:pt idx="12">
                  <c:v>99.0</c:v>
                </c:pt>
                <c:pt idx="13">
                  <c:v>98.0</c:v>
                </c:pt>
                <c:pt idx="14">
                  <c:v>98.0</c:v>
                </c:pt>
                <c:pt idx="15">
                  <c:v>98.0</c:v>
                </c:pt>
                <c:pt idx="16">
                  <c:v>98.0</c:v>
                </c:pt>
                <c:pt idx="17">
                  <c:v>98.0</c:v>
                </c:pt>
                <c:pt idx="18">
                  <c:v>97.0</c:v>
                </c:pt>
                <c:pt idx="19">
                  <c:v>97.0</c:v>
                </c:pt>
                <c:pt idx="20">
                  <c:v>97.0</c:v>
                </c:pt>
                <c:pt idx="21">
                  <c:v>97.0</c:v>
                </c:pt>
                <c:pt idx="22">
                  <c:v>97.0</c:v>
                </c:pt>
                <c:pt idx="23">
                  <c:v>97.0</c:v>
                </c:pt>
                <c:pt idx="24">
                  <c:v>97.0</c:v>
                </c:pt>
                <c:pt idx="25">
                  <c:v>96.0</c:v>
                </c:pt>
                <c:pt idx="26">
                  <c:v>96.0</c:v>
                </c:pt>
                <c:pt idx="27">
                  <c:v>96.0</c:v>
                </c:pt>
                <c:pt idx="28">
                  <c:v>96.0</c:v>
                </c:pt>
                <c:pt idx="29">
                  <c:v>95.0</c:v>
                </c:pt>
                <c:pt idx="30">
                  <c:v>95.0</c:v>
                </c:pt>
                <c:pt idx="31">
                  <c:v>95.0</c:v>
                </c:pt>
                <c:pt idx="32">
                  <c:v>95.0</c:v>
                </c:pt>
                <c:pt idx="33">
                  <c:v>95.0</c:v>
                </c:pt>
                <c:pt idx="34">
                  <c:v>95.0</c:v>
                </c:pt>
                <c:pt idx="35">
                  <c:v>95.0</c:v>
                </c:pt>
                <c:pt idx="36">
                  <c:v>94.0</c:v>
                </c:pt>
                <c:pt idx="37">
                  <c:v>93.0</c:v>
                </c:pt>
                <c:pt idx="38">
                  <c:v>92.0</c:v>
                </c:pt>
                <c:pt idx="39">
                  <c:v>91.0</c:v>
                </c:pt>
                <c:pt idx="40">
                  <c:v>90.0</c:v>
                </c:pt>
                <c:pt idx="41">
                  <c:v>89.0</c:v>
                </c:pt>
                <c:pt idx="42">
                  <c:v>88.0</c:v>
                </c:pt>
                <c:pt idx="43">
                  <c:v>88.0</c:v>
                </c:pt>
                <c:pt idx="44">
                  <c:v>88.0</c:v>
                </c:pt>
                <c:pt idx="45">
                  <c:v>88.0</c:v>
                </c:pt>
                <c:pt idx="46">
                  <c:v>80.0</c:v>
                </c:pt>
                <c:pt idx="47">
                  <c:v>70.0</c:v>
                </c:pt>
                <c:pt idx="48">
                  <c:v>60.0</c:v>
                </c:pt>
                <c:pt idx="49">
                  <c:v>40.0</c:v>
                </c:pt>
                <c:pt idx="50">
                  <c:v>20.0</c:v>
                </c:pt>
                <c:pt idx="51">
                  <c:v>8.0</c:v>
                </c:pt>
                <c:pt idx="52">
                  <c:v>5.0</c:v>
                </c:pt>
                <c:pt idx="53">
                  <c:v>3.0</c:v>
                </c:pt>
                <c:pt idx="54">
                  <c:v>2.0</c:v>
                </c:pt>
                <c:pt idx="55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653832"/>
        <c:axId val="2100647624"/>
      </c:lineChart>
      <c:catAx>
        <c:axId val="2100653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525625744934446"/>
              <c:y val="0.918669131238448"/>
            </c:manualLayout>
          </c:layout>
          <c:overlay val="0"/>
          <c:spPr>
            <a:noFill/>
            <a:ln w="2539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00647624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100647624"/>
        <c:scaling>
          <c:orientation val="minMax"/>
          <c:max val="100.0"/>
        </c:scaling>
        <c:delete val="0"/>
        <c:axPos val="l"/>
        <c:majorGridlines>
          <c:spPr>
            <a:ln w="317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 surviving to age</a:t>
                </a:r>
              </a:p>
            </c:rich>
          </c:tx>
          <c:layout>
            <c:manualLayout>
              <c:xMode val="edge"/>
              <c:yMode val="edge"/>
              <c:x val="0.0"/>
              <c:y val="0.171903881700555"/>
            </c:manualLayout>
          </c:layout>
          <c:overlay val="0"/>
          <c:spPr>
            <a:noFill/>
            <a:ln w="2539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00653832"/>
        <c:crosses val="autoZero"/>
        <c:crossBetween val="between"/>
        <c:majorUnit val="10.0"/>
      </c:valAx>
      <c:spPr>
        <a:noFill/>
        <a:ln w="1269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108462455304"/>
          <c:y val="0.0628465804066544"/>
          <c:w val="0.855780691299167"/>
          <c:h val="0.7763401109057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Proportion surviving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Sheet1!$B$2:$B$57</c:f>
              <c:numCache>
                <c:formatCode>General</c:formatCode>
                <c:ptCount val="56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99.0</c:v>
                </c:pt>
                <c:pt idx="8">
                  <c:v>99.0</c:v>
                </c:pt>
                <c:pt idx="9">
                  <c:v>99.0</c:v>
                </c:pt>
                <c:pt idx="10">
                  <c:v>99.0</c:v>
                </c:pt>
                <c:pt idx="11">
                  <c:v>99.0</c:v>
                </c:pt>
                <c:pt idx="12">
                  <c:v>99.0</c:v>
                </c:pt>
                <c:pt idx="13">
                  <c:v>98.0</c:v>
                </c:pt>
                <c:pt idx="14">
                  <c:v>98.0</c:v>
                </c:pt>
                <c:pt idx="15">
                  <c:v>98.0</c:v>
                </c:pt>
                <c:pt idx="16">
                  <c:v>98.0</c:v>
                </c:pt>
                <c:pt idx="17">
                  <c:v>98.0</c:v>
                </c:pt>
                <c:pt idx="18">
                  <c:v>97.0</c:v>
                </c:pt>
                <c:pt idx="19">
                  <c:v>97.0</c:v>
                </c:pt>
                <c:pt idx="20">
                  <c:v>97.0</c:v>
                </c:pt>
                <c:pt idx="21">
                  <c:v>97.0</c:v>
                </c:pt>
                <c:pt idx="22">
                  <c:v>97.0</c:v>
                </c:pt>
                <c:pt idx="23">
                  <c:v>97.0</c:v>
                </c:pt>
                <c:pt idx="24">
                  <c:v>97.0</c:v>
                </c:pt>
                <c:pt idx="25">
                  <c:v>96.0</c:v>
                </c:pt>
                <c:pt idx="26">
                  <c:v>96.0</c:v>
                </c:pt>
                <c:pt idx="27">
                  <c:v>96.0</c:v>
                </c:pt>
                <c:pt idx="28">
                  <c:v>96.0</c:v>
                </c:pt>
                <c:pt idx="29">
                  <c:v>95.0</c:v>
                </c:pt>
                <c:pt idx="30">
                  <c:v>95.0</c:v>
                </c:pt>
                <c:pt idx="31">
                  <c:v>95.0</c:v>
                </c:pt>
                <c:pt idx="32">
                  <c:v>95.0</c:v>
                </c:pt>
                <c:pt idx="33">
                  <c:v>95.0</c:v>
                </c:pt>
                <c:pt idx="34">
                  <c:v>95.0</c:v>
                </c:pt>
                <c:pt idx="35">
                  <c:v>95.0</c:v>
                </c:pt>
                <c:pt idx="36">
                  <c:v>94.0</c:v>
                </c:pt>
                <c:pt idx="37">
                  <c:v>93.0</c:v>
                </c:pt>
                <c:pt idx="38">
                  <c:v>92.0</c:v>
                </c:pt>
                <c:pt idx="39">
                  <c:v>91.0</c:v>
                </c:pt>
                <c:pt idx="40">
                  <c:v>90.0</c:v>
                </c:pt>
                <c:pt idx="41">
                  <c:v>89.0</c:v>
                </c:pt>
                <c:pt idx="42">
                  <c:v>88.0</c:v>
                </c:pt>
                <c:pt idx="43">
                  <c:v>88.0</c:v>
                </c:pt>
                <c:pt idx="44">
                  <c:v>88.0</c:v>
                </c:pt>
                <c:pt idx="45">
                  <c:v>88.0</c:v>
                </c:pt>
                <c:pt idx="46">
                  <c:v>80.0</c:v>
                </c:pt>
                <c:pt idx="47">
                  <c:v>70.0</c:v>
                </c:pt>
                <c:pt idx="48">
                  <c:v>60.0</c:v>
                </c:pt>
                <c:pt idx="49">
                  <c:v>40.0</c:v>
                </c:pt>
                <c:pt idx="50">
                  <c:v>20.0</c:v>
                </c:pt>
                <c:pt idx="51">
                  <c:v>8.0</c:v>
                </c:pt>
                <c:pt idx="52">
                  <c:v>5.0</c:v>
                </c:pt>
                <c:pt idx="53">
                  <c:v>3.0</c:v>
                </c:pt>
                <c:pt idx="54">
                  <c:v>2.0</c:v>
                </c:pt>
                <c:pt idx="55">
                  <c:v>1.0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Surviving without morbidity</c:v>
                </c:pt>
              </c:strCache>
            </c:strRef>
          </c:tx>
          <c:spPr>
            <a:ln w="88900" cmpd="sng">
              <a:solidFill>
                <a:srgbClr val="92D050"/>
              </a:solidFill>
            </a:ln>
          </c:spPr>
          <c:marker>
            <c:symbol val="none"/>
          </c:marker>
          <c:val>
            <c:numRef>
              <c:f>Sheet1!$C$2:$C$57</c:f>
              <c:numCache>
                <c:formatCode>General</c:formatCode>
                <c:ptCount val="56"/>
                <c:pt idx="0">
                  <c:v>100.0</c:v>
                </c:pt>
                <c:pt idx="1">
                  <c:v>99.0</c:v>
                </c:pt>
                <c:pt idx="2">
                  <c:v>99.0</c:v>
                </c:pt>
                <c:pt idx="3">
                  <c:v>98.0</c:v>
                </c:pt>
                <c:pt idx="4">
                  <c:v>98.0</c:v>
                </c:pt>
                <c:pt idx="5">
                  <c:v>98.0</c:v>
                </c:pt>
                <c:pt idx="6">
                  <c:v>97.0</c:v>
                </c:pt>
                <c:pt idx="7">
                  <c:v>97.0</c:v>
                </c:pt>
                <c:pt idx="8">
                  <c:v>97.0</c:v>
                </c:pt>
                <c:pt idx="9">
                  <c:v>97.0</c:v>
                </c:pt>
                <c:pt idx="10">
                  <c:v>96.0</c:v>
                </c:pt>
                <c:pt idx="11">
                  <c:v>96.0</c:v>
                </c:pt>
                <c:pt idx="12">
                  <c:v>96.0</c:v>
                </c:pt>
                <c:pt idx="13">
                  <c:v>96.0</c:v>
                </c:pt>
                <c:pt idx="14">
                  <c:v>96.0</c:v>
                </c:pt>
                <c:pt idx="15">
                  <c:v>95.0</c:v>
                </c:pt>
                <c:pt idx="16">
                  <c:v>94.0</c:v>
                </c:pt>
                <c:pt idx="17">
                  <c:v>92.0</c:v>
                </c:pt>
                <c:pt idx="18">
                  <c:v>90.0</c:v>
                </c:pt>
                <c:pt idx="19">
                  <c:v>88.0</c:v>
                </c:pt>
                <c:pt idx="20">
                  <c:v>86.0</c:v>
                </c:pt>
                <c:pt idx="21">
                  <c:v>84.0</c:v>
                </c:pt>
                <c:pt idx="22">
                  <c:v>82.0</c:v>
                </c:pt>
                <c:pt idx="23">
                  <c:v>80.0</c:v>
                </c:pt>
                <c:pt idx="24">
                  <c:v>77.0</c:v>
                </c:pt>
                <c:pt idx="25">
                  <c:v>74.0</c:v>
                </c:pt>
                <c:pt idx="26">
                  <c:v>70.0</c:v>
                </c:pt>
                <c:pt idx="27">
                  <c:v>66.0</c:v>
                </c:pt>
                <c:pt idx="28">
                  <c:v>62.0</c:v>
                </c:pt>
                <c:pt idx="29">
                  <c:v>58.0</c:v>
                </c:pt>
                <c:pt idx="30">
                  <c:v>54.0</c:v>
                </c:pt>
                <c:pt idx="31">
                  <c:v>50.0</c:v>
                </c:pt>
                <c:pt idx="32">
                  <c:v>46.0</c:v>
                </c:pt>
                <c:pt idx="33">
                  <c:v>42.0</c:v>
                </c:pt>
                <c:pt idx="34">
                  <c:v>37.0</c:v>
                </c:pt>
                <c:pt idx="35">
                  <c:v>33.0</c:v>
                </c:pt>
                <c:pt idx="36">
                  <c:v>30.0</c:v>
                </c:pt>
                <c:pt idx="37">
                  <c:v>27.0</c:v>
                </c:pt>
                <c:pt idx="38">
                  <c:v>24.0</c:v>
                </c:pt>
                <c:pt idx="39">
                  <c:v>21.0</c:v>
                </c:pt>
                <c:pt idx="40">
                  <c:v>18.0</c:v>
                </c:pt>
                <c:pt idx="41">
                  <c:v>16.0</c:v>
                </c:pt>
                <c:pt idx="42">
                  <c:v>14.0</c:v>
                </c:pt>
                <c:pt idx="43">
                  <c:v>12.0</c:v>
                </c:pt>
                <c:pt idx="44">
                  <c:v>10.0</c:v>
                </c:pt>
                <c:pt idx="45">
                  <c:v>8.0</c:v>
                </c:pt>
                <c:pt idx="46">
                  <c:v>6.0</c:v>
                </c:pt>
                <c:pt idx="47">
                  <c:v>5.0</c:v>
                </c:pt>
                <c:pt idx="48">
                  <c:v>4.0</c:v>
                </c:pt>
                <c:pt idx="49">
                  <c:v>3.0</c:v>
                </c:pt>
                <c:pt idx="50">
                  <c:v>2.0</c:v>
                </c:pt>
                <c:pt idx="51">
                  <c:v>2.0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598712"/>
        <c:axId val="2100592536"/>
      </c:lineChart>
      <c:catAx>
        <c:axId val="2100598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525625744934446"/>
              <c:y val="0.918669131238448"/>
            </c:manualLayout>
          </c:layout>
          <c:overlay val="0"/>
          <c:spPr>
            <a:noFill/>
            <a:ln w="25392">
              <a:noFill/>
            </a:ln>
          </c:spPr>
        </c:title>
        <c:numFmt formatCode="General" sourceLinked="1"/>
        <c:majorTickMark val="out"/>
        <c:minorTickMark val="none"/>
        <c:tickLblPos val="none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00592536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100592536"/>
        <c:scaling>
          <c:orientation val="minMax"/>
          <c:max val="100.0"/>
        </c:scaling>
        <c:delete val="0"/>
        <c:axPos val="l"/>
        <c:majorGridlines>
          <c:spPr>
            <a:ln w="317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 surviving to age</a:t>
                </a:r>
              </a:p>
            </c:rich>
          </c:tx>
          <c:layout>
            <c:manualLayout>
              <c:xMode val="edge"/>
              <c:yMode val="edge"/>
              <c:x val="0.0"/>
              <c:y val="0.171903881700555"/>
            </c:manualLayout>
          </c:layout>
          <c:overlay val="0"/>
          <c:spPr>
            <a:noFill/>
            <a:ln w="2539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00598712"/>
        <c:crosses val="autoZero"/>
        <c:crossBetween val="between"/>
        <c:majorUnit val="10.0"/>
      </c:valAx>
      <c:spPr>
        <a:noFill/>
        <a:ln w="1269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108462455304"/>
          <c:y val="0.0628465804066544"/>
          <c:w val="0.855780691299167"/>
          <c:h val="0.7763401109057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Proportion surviving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Sheet1!$B$2:$B$57</c:f>
              <c:numCache>
                <c:formatCode>General</c:formatCode>
                <c:ptCount val="56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99.0</c:v>
                </c:pt>
                <c:pt idx="8">
                  <c:v>99.0</c:v>
                </c:pt>
                <c:pt idx="9">
                  <c:v>99.0</c:v>
                </c:pt>
                <c:pt idx="10">
                  <c:v>99.0</c:v>
                </c:pt>
                <c:pt idx="11">
                  <c:v>99.0</c:v>
                </c:pt>
                <c:pt idx="12">
                  <c:v>99.0</c:v>
                </c:pt>
                <c:pt idx="13">
                  <c:v>98.0</c:v>
                </c:pt>
                <c:pt idx="14">
                  <c:v>98.0</c:v>
                </c:pt>
                <c:pt idx="15">
                  <c:v>98.0</c:v>
                </c:pt>
                <c:pt idx="16">
                  <c:v>98.0</c:v>
                </c:pt>
                <c:pt idx="17">
                  <c:v>98.0</c:v>
                </c:pt>
                <c:pt idx="18">
                  <c:v>97.0</c:v>
                </c:pt>
                <c:pt idx="19">
                  <c:v>97.0</c:v>
                </c:pt>
                <c:pt idx="20">
                  <c:v>97.0</c:v>
                </c:pt>
                <c:pt idx="21">
                  <c:v>97.0</c:v>
                </c:pt>
                <c:pt idx="22">
                  <c:v>97.0</c:v>
                </c:pt>
                <c:pt idx="23">
                  <c:v>97.0</c:v>
                </c:pt>
                <c:pt idx="24">
                  <c:v>97.0</c:v>
                </c:pt>
                <c:pt idx="25">
                  <c:v>96.0</c:v>
                </c:pt>
                <c:pt idx="26">
                  <c:v>96.0</c:v>
                </c:pt>
                <c:pt idx="27">
                  <c:v>96.0</c:v>
                </c:pt>
                <c:pt idx="28">
                  <c:v>96.0</c:v>
                </c:pt>
                <c:pt idx="29">
                  <c:v>95.0</c:v>
                </c:pt>
                <c:pt idx="30">
                  <c:v>95.0</c:v>
                </c:pt>
                <c:pt idx="31">
                  <c:v>95.0</c:v>
                </c:pt>
                <c:pt idx="32">
                  <c:v>95.0</c:v>
                </c:pt>
                <c:pt idx="33">
                  <c:v>95.0</c:v>
                </c:pt>
                <c:pt idx="34">
                  <c:v>95.0</c:v>
                </c:pt>
                <c:pt idx="35">
                  <c:v>95.0</c:v>
                </c:pt>
                <c:pt idx="36">
                  <c:v>94.0</c:v>
                </c:pt>
                <c:pt idx="37">
                  <c:v>93.0</c:v>
                </c:pt>
                <c:pt idx="38">
                  <c:v>92.0</c:v>
                </c:pt>
                <c:pt idx="39">
                  <c:v>91.0</c:v>
                </c:pt>
                <c:pt idx="40">
                  <c:v>90.0</c:v>
                </c:pt>
                <c:pt idx="41">
                  <c:v>89.0</c:v>
                </c:pt>
                <c:pt idx="42">
                  <c:v>88.0</c:v>
                </c:pt>
                <c:pt idx="43">
                  <c:v>88.0</c:v>
                </c:pt>
                <c:pt idx="44">
                  <c:v>88.0</c:v>
                </c:pt>
                <c:pt idx="45">
                  <c:v>88.0</c:v>
                </c:pt>
                <c:pt idx="46">
                  <c:v>80.0</c:v>
                </c:pt>
                <c:pt idx="47">
                  <c:v>70.0</c:v>
                </c:pt>
                <c:pt idx="48">
                  <c:v>60.0</c:v>
                </c:pt>
                <c:pt idx="49">
                  <c:v>40.0</c:v>
                </c:pt>
                <c:pt idx="50">
                  <c:v>20.0</c:v>
                </c:pt>
                <c:pt idx="51">
                  <c:v>8.0</c:v>
                </c:pt>
                <c:pt idx="52">
                  <c:v>5.0</c:v>
                </c:pt>
                <c:pt idx="53">
                  <c:v>3.0</c:v>
                </c:pt>
                <c:pt idx="54">
                  <c:v>2.0</c:v>
                </c:pt>
                <c:pt idx="55">
                  <c:v>1.0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Surviving without morbidity</c:v>
                </c:pt>
              </c:strCache>
            </c:strRef>
          </c:tx>
          <c:spPr>
            <a:ln w="88900" cmpd="sng">
              <a:solidFill>
                <a:srgbClr val="92D050"/>
              </a:solidFill>
            </a:ln>
          </c:spPr>
          <c:marker>
            <c:symbol val="none"/>
          </c:marker>
          <c:val>
            <c:numRef>
              <c:f>Sheet1!$C$2:$C$57</c:f>
              <c:numCache>
                <c:formatCode>General</c:formatCode>
                <c:ptCount val="56"/>
                <c:pt idx="0">
                  <c:v>100.0</c:v>
                </c:pt>
                <c:pt idx="1">
                  <c:v>99.0</c:v>
                </c:pt>
                <c:pt idx="2">
                  <c:v>99.0</c:v>
                </c:pt>
                <c:pt idx="3">
                  <c:v>99.0</c:v>
                </c:pt>
                <c:pt idx="4">
                  <c:v>99.0</c:v>
                </c:pt>
                <c:pt idx="5">
                  <c:v>98.0</c:v>
                </c:pt>
                <c:pt idx="6">
                  <c:v>98.0</c:v>
                </c:pt>
                <c:pt idx="7">
                  <c:v>98.0</c:v>
                </c:pt>
                <c:pt idx="8">
                  <c:v>98.0</c:v>
                </c:pt>
                <c:pt idx="9">
                  <c:v>97.0</c:v>
                </c:pt>
                <c:pt idx="10">
                  <c:v>97.0</c:v>
                </c:pt>
                <c:pt idx="11">
                  <c:v>97.0</c:v>
                </c:pt>
                <c:pt idx="12">
                  <c:v>97.0</c:v>
                </c:pt>
                <c:pt idx="13">
                  <c:v>96.0</c:v>
                </c:pt>
                <c:pt idx="14">
                  <c:v>96.0</c:v>
                </c:pt>
                <c:pt idx="15">
                  <c:v>96.0</c:v>
                </c:pt>
                <c:pt idx="16">
                  <c:v>96.0</c:v>
                </c:pt>
                <c:pt idx="17">
                  <c:v>96.0</c:v>
                </c:pt>
                <c:pt idx="18">
                  <c:v>95.0</c:v>
                </c:pt>
                <c:pt idx="19">
                  <c:v>95.0</c:v>
                </c:pt>
                <c:pt idx="20">
                  <c:v>95.0</c:v>
                </c:pt>
                <c:pt idx="21">
                  <c:v>95.0</c:v>
                </c:pt>
                <c:pt idx="22">
                  <c:v>95.0</c:v>
                </c:pt>
                <c:pt idx="23">
                  <c:v>94.0</c:v>
                </c:pt>
                <c:pt idx="24">
                  <c:v>94.0</c:v>
                </c:pt>
                <c:pt idx="25">
                  <c:v>94.0</c:v>
                </c:pt>
                <c:pt idx="26">
                  <c:v>93.0</c:v>
                </c:pt>
                <c:pt idx="27">
                  <c:v>91.0</c:v>
                </c:pt>
                <c:pt idx="28">
                  <c:v>91.0</c:v>
                </c:pt>
                <c:pt idx="29">
                  <c:v>91.0</c:v>
                </c:pt>
                <c:pt idx="30">
                  <c:v>91.0</c:v>
                </c:pt>
                <c:pt idx="31">
                  <c:v>89.0</c:v>
                </c:pt>
                <c:pt idx="32">
                  <c:v>89.0</c:v>
                </c:pt>
                <c:pt idx="33">
                  <c:v>89.0</c:v>
                </c:pt>
                <c:pt idx="34">
                  <c:v>89.0</c:v>
                </c:pt>
                <c:pt idx="35">
                  <c:v>89.0</c:v>
                </c:pt>
                <c:pt idx="36">
                  <c:v>88.0</c:v>
                </c:pt>
                <c:pt idx="37">
                  <c:v>87.0</c:v>
                </c:pt>
                <c:pt idx="38">
                  <c:v>86.0</c:v>
                </c:pt>
                <c:pt idx="39">
                  <c:v>84.0</c:v>
                </c:pt>
                <c:pt idx="40">
                  <c:v>83.0</c:v>
                </c:pt>
                <c:pt idx="41">
                  <c:v>82.0</c:v>
                </c:pt>
                <c:pt idx="42">
                  <c:v>80.0</c:v>
                </c:pt>
                <c:pt idx="43">
                  <c:v>79.0</c:v>
                </c:pt>
                <c:pt idx="44">
                  <c:v>78.0</c:v>
                </c:pt>
                <c:pt idx="45">
                  <c:v>76.0</c:v>
                </c:pt>
                <c:pt idx="46">
                  <c:v>65.0</c:v>
                </c:pt>
                <c:pt idx="47">
                  <c:v>55.0</c:v>
                </c:pt>
                <c:pt idx="48">
                  <c:v>40.0</c:v>
                </c:pt>
                <c:pt idx="49">
                  <c:v>15.0</c:v>
                </c:pt>
                <c:pt idx="50">
                  <c:v>10.0</c:v>
                </c:pt>
                <c:pt idx="51">
                  <c:v>4.0</c:v>
                </c:pt>
                <c:pt idx="52">
                  <c:v>3.0</c:v>
                </c:pt>
                <c:pt idx="53">
                  <c:v>2.0</c:v>
                </c:pt>
                <c:pt idx="54">
                  <c:v>1.0</c:v>
                </c:pt>
                <c:pt idx="55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539240"/>
        <c:axId val="2100533064"/>
      </c:lineChart>
      <c:catAx>
        <c:axId val="2100539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525625744934446"/>
              <c:y val="0.918669131238448"/>
            </c:manualLayout>
          </c:layout>
          <c:overlay val="0"/>
          <c:spPr>
            <a:noFill/>
            <a:ln w="25392">
              <a:noFill/>
            </a:ln>
          </c:spPr>
        </c:title>
        <c:numFmt formatCode="General" sourceLinked="1"/>
        <c:majorTickMark val="out"/>
        <c:minorTickMark val="none"/>
        <c:tickLblPos val="none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00533064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100533064"/>
        <c:scaling>
          <c:orientation val="minMax"/>
          <c:max val="100.0"/>
        </c:scaling>
        <c:delete val="0"/>
        <c:axPos val="l"/>
        <c:majorGridlines>
          <c:spPr>
            <a:ln w="317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 surviving to age</a:t>
                </a:r>
              </a:p>
            </c:rich>
          </c:tx>
          <c:layout>
            <c:manualLayout>
              <c:xMode val="edge"/>
              <c:yMode val="edge"/>
              <c:x val="0.0"/>
              <c:y val="0.171903881700555"/>
            </c:manualLayout>
          </c:layout>
          <c:overlay val="0"/>
          <c:spPr>
            <a:noFill/>
            <a:ln w="2539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00539240"/>
        <c:crosses val="autoZero"/>
        <c:crossBetween val="between"/>
        <c:majorUnit val="10.0"/>
      </c:valAx>
      <c:spPr>
        <a:noFill/>
        <a:ln w="1269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0.09125</cdr:x>
      <cdr:y>0.97783</cdr:y>
    </cdr:from>
    <cdr:to>
      <cdr:x>0.59563</cdr:x>
      <cdr:y>1</cdr:y>
    </cdr:to>
    <cdr:sp macro="" textlink="">
      <cdr:nvSpPr>
        <cdr:cNvPr id="2" name="Footer Placeholder 5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779961" y="6520928"/>
          <a:ext cx="4310907" cy="137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b" anchorCtr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900" i="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Acknowledgement to Zachary Zimmer</a:t>
          </a:r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6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10/9/16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6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8028" y="399934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10/9/16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10/9/16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B8088-78FE-4578-8979-150BB12EB9A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8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boiler plate language: 2 versions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Through its singular focus on health, UCSF is leading revolutions in health.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UCSF is driven by the idea that great breakthroughs are achieved when the best research, the best education and the best patient care converge.</a:t>
            </a:r>
            <a:endParaRPr lang="en-US" smtClean="0"/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81535CF-1E6D-4F58-ADCA-A0D754487971}" type="datetime1">
              <a:rPr lang="en-US" smtClean="0">
                <a:latin typeface="Arial" pitchFamily="34" charset="0"/>
                <a:cs typeface="Arial" pitchFamily="34" charset="0"/>
              </a:rPr>
              <a:t>10/9/16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Relationship Id="rId3" Type="http://schemas.openxmlformats.org/officeDocument/2006/relationships/image" Target="../media/image6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Relationship Id="rId3" Type="http://schemas.openxmlformats.org/officeDocument/2006/relationships/image" Target="../media/image6.e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emf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6150A5-0478-4814-9F6F-313D0B0598FE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6F5B01-31EA-46FA-A31F-D71521F3C0AE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E4F006E-5431-4BDD-8829-6B0B1D987D3A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3693AB-E85E-4A83-93AE-7C2C33716FFD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669700-339D-4BC3-9C61-1670B9701C57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7F4196-1AA7-489C-AB25-66F2A1CDE0B2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412304-4450-4BFA-A76B-D97C72798D07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10/9/16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EBE84A-0E68-414A-8E8B-1246064E67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13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DCB52-7A3C-4F17-9519-2F1F19ADAF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42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20800" y="1981200"/>
            <a:ext cx="6570663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2756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4" name="Picture 3" descr="UCSF_SubLogo_GlobalHealthSci_whit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36601"/>
            <a:ext cx="2465211" cy="53944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 descr="UCSF_SubLogo_GlobalHealthSci_whit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36601"/>
            <a:ext cx="2465211" cy="5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17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23803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3502429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6" name="Picture 15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20" Type="http://schemas.openxmlformats.org/officeDocument/2006/relationships/image" Target="../media/image6.emf"/><Relationship Id="rId10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4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20" Type="http://schemas.openxmlformats.org/officeDocument/2006/relationships/image" Target="../media/image6.emf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2.xml"/><Relationship Id="rId19" Type="http://schemas.openxmlformats.org/officeDocument/2006/relationships/theme" Target="../theme/theme3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  <p:sldLayoutId id="2147484017" r:id="rId24"/>
    <p:sldLayoutId id="2147484018" r:id="rId25"/>
    <p:sldLayoutId id="2147484019" r:id="rId26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2849426"/>
            <a:ext cx="6595720" cy="652743"/>
          </a:xfrm>
        </p:spPr>
        <p:txBody>
          <a:bodyPr/>
          <a:lstStyle/>
          <a:p>
            <a:r>
              <a:rPr lang="en-US" dirty="0" smtClean="0">
                <a:ea typeface="MS PGothic" charset="0"/>
              </a:rPr>
              <a:t>Data quality and aging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/>
            </a:r>
            <a:br>
              <a:rPr lang="en-US" dirty="0">
                <a:ea typeface="MS PGothic" charset="0"/>
              </a:rPr>
            </a:b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47713" y="4667513"/>
            <a:ext cx="6477000" cy="1936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+mn-lt"/>
              </a:rPr>
              <a:t>Nadia Diamond-Smith, PhD, MSc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Global Average Annual Growth Rates</a:t>
            </a:r>
            <a:endParaRPr lang="en-US" sz="32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371600"/>
          <a:ext cx="85344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Acknowledgement to Zachary Zimmer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But, There is Great Variation by Age</a:t>
            </a:r>
            <a:endParaRPr lang="en-US" sz="32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81000" y="1371600"/>
          <a:ext cx="85344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Acknowledgement to Zachary Zimmer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2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Older persons are continually making up a larger proportion of the population</a:t>
            </a:r>
          </a:p>
          <a:p>
            <a:r>
              <a:rPr lang="en-US" dirty="0" smtClean="0"/>
              <a:t>This is occurring in every world region</a:t>
            </a:r>
            <a:r>
              <a:rPr lang="en-US" dirty="0"/>
              <a:t> </a:t>
            </a:r>
            <a:r>
              <a:rPr lang="en-US" dirty="0" smtClean="0"/>
              <a:t>and in nearly every country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Acknowledgement to Zachary Zimmer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7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41019460"/>
              </p:ext>
            </p:extLst>
          </p:nvPr>
        </p:nvGraphicFramePr>
        <p:xfrm>
          <a:off x="304800" y="279400"/>
          <a:ext cx="8547100" cy="622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20620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228600" y="1474086"/>
            <a:ext cx="8534400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 smtClean="0">
                <a:solidFill>
                  <a:srgbClr val="000099"/>
                </a:solidFill>
              </a:rPr>
              <a:t>RETOOLING HEALTH </a:t>
            </a:r>
            <a:r>
              <a:rPr lang="en-US" sz="2000" b="1" dirty="0">
                <a:solidFill>
                  <a:srgbClr val="000099"/>
                </a:solidFill>
              </a:rPr>
              <a:t>CARE SYSTEMS </a:t>
            </a:r>
          </a:p>
          <a:p>
            <a:pPr marL="342900" indent="-342900">
              <a:spcBef>
                <a:spcPct val="50000"/>
              </a:spcBef>
            </a:pPr>
            <a:endParaRPr lang="en-US" sz="2000" b="1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US" b="1" dirty="0"/>
              <a:t>	In most of the world, health care systems have been designed around a particular set of needs, e.g.:</a:t>
            </a:r>
          </a:p>
          <a:p>
            <a:pPr marL="342900" indent="-342900">
              <a:spcBef>
                <a:spcPct val="50000"/>
              </a:spcBef>
            </a:pPr>
            <a:r>
              <a:rPr lang="en-US" b="1" dirty="0"/>
              <a:t>		child and maternal health</a:t>
            </a:r>
          </a:p>
          <a:p>
            <a:pPr marL="342900" indent="-342900">
              <a:spcBef>
                <a:spcPct val="50000"/>
              </a:spcBef>
            </a:pPr>
            <a:r>
              <a:rPr lang="en-US" b="1" dirty="0"/>
              <a:t>		infectious and communicable </a:t>
            </a:r>
            <a:r>
              <a:rPr lang="en-US" b="1" dirty="0" smtClean="0"/>
              <a:t>disease</a:t>
            </a:r>
            <a:endParaRPr lang="en-US" b="1" dirty="0"/>
          </a:p>
          <a:p>
            <a:pPr marL="342900" indent="-342900">
              <a:spcBef>
                <a:spcPct val="50000"/>
              </a:spcBef>
            </a:pPr>
            <a:r>
              <a:rPr lang="en-US" b="1" dirty="0"/>
              <a:t>	An aging world requires a change in health care philosophy toward</a:t>
            </a:r>
          </a:p>
          <a:p>
            <a:pPr marL="342900" indent="-342900">
              <a:spcBef>
                <a:spcPct val="50000"/>
              </a:spcBef>
            </a:pPr>
            <a:r>
              <a:rPr lang="en-US" b="1" dirty="0"/>
              <a:t>		degenerative disease</a:t>
            </a:r>
          </a:p>
          <a:p>
            <a:pPr marL="342900" indent="-342900">
              <a:spcBef>
                <a:spcPct val="50000"/>
              </a:spcBef>
            </a:pPr>
            <a:r>
              <a:rPr lang="en-US" b="1" dirty="0"/>
              <a:t>		long-term </a:t>
            </a:r>
            <a:r>
              <a:rPr lang="en-US" b="1" dirty="0" smtClean="0"/>
              <a:t>care</a:t>
            </a:r>
          </a:p>
          <a:p>
            <a:pPr marL="342900" indent="-342900">
              <a:spcBef>
                <a:spcPct val="50000"/>
              </a:spcBef>
            </a:pPr>
            <a:r>
              <a:rPr lang="en-US" b="1" dirty="0"/>
              <a:t>Expenditure studies show costs of health care in old age to be significantly greater than costs at any other age.</a:t>
            </a:r>
          </a:p>
          <a:p>
            <a:pPr marL="342900" indent="-342900">
              <a:spcBef>
                <a:spcPct val="50000"/>
              </a:spcBef>
            </a:pPr>
            <a:endParaRPr lang="en-US" dirty="0"/>
          </a:p>
          <a:p>
            <a:pPr marL="342900" indent="-342900">
              <a:spcBef>
                <a:spcPct val="50000"/>
              </a:spcBef>
            </a:pPr>
            <a:r>
              <a:rPr lang="en-US" dirty="0"/>
              <a:t>   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200" dirty="0" smtClean="0"/>
              <a:t>Possible implications of global population aging for public health</a:t>
            </a:r>
            <a:endParaRPr lang="en-US" sz="32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Acknowledgement to Zachary Zimmer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845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85344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 smtClean="0">
                <a:solidFill>
                  <a:srgbClr val="000099"/>
                </a:solidFill>
              </a:rPr>
              <a:t>DETERMINING HOW TO SPEND HEALTH CARE DOLLARS</a:t>
            </a:r>
            <a:endParaRPr lang="en-US" sz="2000" b="1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en-US" dirty="0">
              <a:solidFill>
                <a:srgbClr val="CCFF66"/>
              </a:solidFill>
            </a:endParaRPr>
          </a:p>
        </p:txBody>
      </p:sp>
      <p:graphicFrame>
        <p:nvGraphicFramePr>
          <p:cNvPr id="198660" name="Group 4"/>
          <p:cNvGraphicFramePr>
            <a:graphicFrameLocks noGrp="1"/>
          </p:cNvGraphicFramePr>
          <p:nvPr>
            <p:ph idx="1"/>
          </p:nvPr>
        </p:nvGraphicFramePr>
        <p:xfrm>
          <a:off x="381000" y="1905000"/>
          <a:ext cx="8229600" cy="2560320"/>
        </p:xfrm>
        <a:graphic>
          <a:graphicData uri="http://schemas.openxmlformats.org/drawingml/2006/table">
            <a:tbl>
              <a:tblPr/>
              <a:tblGrid>
                <a:gridCol w="2362200"/>
                <a:gridCol w="5867400"/>
              </a:tblGrid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Health expenditures per capita, 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U.S.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$8,508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Norway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$5,669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Canada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$4,522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Nigeria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Ethiopia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Congo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5"/>
          <p:cNvSpPr txBox="1">
            <a:spLocks/>
          </p:cNvSpPr>
          <p:nvPr/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Acknowledgement to Zachary Zimmer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819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629905794"/>
              </p:ext>
            </p:extLst>
          </p:nvPr>
        </p:nvGraphicFramePr>
        <p:xfrm>
          <a:off x="381000" y="838200"/>
          <a:ext cx="81534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3810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Life expectancy at birth for females in five countries, 1950 to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250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490"/>
            <a:ext cx="8229600" cy="1143000"/>
          </a:xfrm>
        </p:spPr>
        <p:txBody>
          <a:bodyPr/>
          <a:lstStyle/>
          <a:p>
            <a:pPr marL="0" indent="0"/>
            <a:r>
              <a:rPr lang="en-US" sz="3200" dirty="0" smtClean="0"/>
              <a:t>Implications for public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918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- Goal of medical science to reduce the gap between life span and longevity.</a:t>
            </a:r>
          </a:p>
          <a:p>
            <a:pPr marL="0" indent="0">
              <a:buNone/>
            </a:pPr>
            <a:r>
              <a:rPr lang="en-US" sz="2400" dirty="0" smtClean="0"/>
              <a:t>- Increasing one may not mean increasing the other.</a:t>
            </a:r>
          </a:p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en-US" sz="2400" dirty="0" err="1" smtClean="0"/>
              <a:t>Rectangularization</a:t>
            </a:r>
            <a:r>
              <a:rPr lang="en-US" sz="2400" dirty="0" smtClean="0"/>
              <a:t> of mortality: Life span remains </a:t>
            </a:r>
          </a:p>
          <a:p>
            <a:pPr marL="0" indent="0">
              <a:buNone/>
            </a:pPr>
            <a:r>
              <a:rPr lang="en-US" sz="2400" dirty="0" smtClean="0"/>
              <a:t>the same but variation in age at death declines.</a:t>
            </a:r>
            <a:endParaRPr lang="en-US" sz="24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Acknowledgement to Zachary Zimmer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70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r>
              <a:rPr lang="en-US" sz="2800" b="1" i="1" u="sng" dirty="0" err="1" smtClean="0"/>
              <a:t>Rectangularization</a:t>
            </a:r>
            <a:r>
              <a:rPr lang="en-US" sz="2800" b="1" i="1" u="sng" dirty="0" smtClean="0"/>
              <a:t> of mortality</a:t>
            </a:r>
            <a:endParaRPr lang="en-US" sz="2800" b="1" i="1" u="sng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723085"/>
              </p:ext>
            </p:extLst>
          </p:nvPr>
        </p:nvGraphicFramePr>
        <p:xfrm>
          <a:off x="533400" y="1295400"/>
          <a:ext cx="7924800" cy="532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503063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24800" y="5040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110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Acknowledgement to Zachary Zimmer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407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1211263" y="1935163"/>
            <a:ext cx="62579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Page 21 fig 1.3</a:t>
            </a:r>
          </a:p>
        </p:txBody>
      </p:sp>
      <p:graphicFrame>
        <p:nvGraphicFramePr>
          <p:cNvPr id="147459" name="Object 3"/>
          <p:cNvGraphicFramePr>
            <a:graphicFrameLocks noChangeAspect="1"/>
          </p:cNvGraphicFramePr>
          <p:nvPr/>
        </p:nvGraphicFramePr>
        <p:xfrm>
          <a:off x="561975" y="639763"/>
          <a:ext cx="8067675" cy="509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hoto Editor Photo" r:id="rId3" imgW="21495238" imgH="12161905" progId="">
                  <p:embed/>
                </p:oleObj>
              </mc:Choice>
              <mc:Fallback>
                <p:oleObj name="Photo Editor Photo" r:id="rId3" imgW="21495238" imgH="121619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639763"/>
                        <a:ext cx="8067675" cy="509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Rectangularization is evident in places where data is available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</p:spPr>
        <p:txBody>
          <a:bodyPr/>
          <a:lstStyle/>
          <a:p>
            <a:r>
              <a:rPr lang="en-US" dirty="0" smtClean="0"/>
              <a:t>Acknowledgement to Zachary Zimmer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307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Common Sources of Demographic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380392"/>
            <a:ext cx="8325548" cy="4011502"/>
          </a:xfrm>
        </p:spPr>
        <p:txBody>
          <a:bodyPr/>
          <a:lstStyle/>
          <a:p>
            <a:pPr lvl="0"/>
            <a:r>
              <a:rPr lang="en-US" dirty="0">
                <a:latin typeface="+mn-lt"/>
              </a:rPr>
              <a:t>Vital Registration/Statistics</a:t>
            </a:r>
          </a:p>
          <a:p>
            <a:pPr lvl="0"/>
            <a:r>
              <a:rPr lang="en-US" dirty="0">
                <a:latin typeface="+mn-lt"/>
              </a:rPr>
              <a:t>Population Registers (provides info about life events and population at risk)</a:t>
            </a:r>
          </a:p>
          <a:p>
            <a:pPr lvl="0"/>
            <a:r>
              <a:rPr lang="en-US" dirty="0">
                <a:latin typeface="+mn-lt"/>
              </a:rPr>
              <a:t>Census</a:t>
            </a:r>
          </a:p>
          <a:p>
            <a:pPr lvl="0"/>
            <a:r>
              <a:rPr lang="en-US" dirty="0">
                <a:latin typeface="+mn-lt"/>
              </a:rPr>
              <a:t>Sample Surveys </a:t>
            </a:r>
          </a:p>
          <a:p>
            <a:pPr lvl="0"/>
            <a:r>
              <a:rPr lang="en-US" dirty="0">
                <a:latin typeface="+mn-lt"/>
              </a:rPr>
              <a:t>Record linkage</a:t>
            </a:r>
          </a:p>
          <a:p>
            <a:pPr lvl="0"/>
            <a:r>
              <a:rPr lang="en-US" dirty="0">
                <a:latin typeface="+mn-lt"/>
              </a:rPr>
              <a:t>Other sources of demographic data</a:t>
            </a:r>
          </a:p>
          <a:p>
            <a:pPr lvl="1"/>
            <a:r>
              <a:rPr lang="en-US" dirty="0">
                <a:latin typeface="+mn-lt"/>
              </a:rPr>
              <a:t>Administrative Data: Medical claims, Hospital</a:t>
            </a:r>
          </a:p>
          <a:p>
            <a:pPr lvl="1"/>
            <a:r>
              <a:rPr lang="en-US" dirty="0">
                <a:latin typeface="+mn-lt"/>
              </a:rPr>
              <a:t>Qualitative sources</a:t>
            </a:r>
          </a:p>
          <a:p>
            <a:pPr lvl="1"/>
            <a:r>
              <a:rPr lang="en-US" dirty="0">
                <a:latin typeface="+mn-lt"/>
              </a:rPr>
              <a:t>Geographic Information Systems (GIS)</a:t>
            </a:r>
          </a:p>
          <a:p>
            <a:pPr lvl="1"/>
            <a:r>
              <a:rPr lang="en-US" dirty="0">
                <a:latin typeface="+mn-lt"/>
              </a:rPr>
              <a:t>Historical sources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908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330676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/>
              <a:t>Are </a:t>
            </a:r>
            <a:r>
              <a:rPr lang="en-US" sz="2400" dirty="0"/>
              <a:t>the extra years of life healthy years, or are we extending our years lived in poor </a:t>
            </a:r>
            <a:r>
              <a:rPr lang="en-US" sz="2400" dirty="0" smtClean="0"/>
              <a:t>health?</a:t>
            </a:r>
            <a:endParaRPr 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6407" y="609600"/>
            <a:ext cx="853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000099"/>
                </a:solidFill>
              </a:rPr>
              <a:t>QUANTITY VERSUS QUALITY OF LIFE</a:t>
            </a:r>
            <a:endParaRPr lang="en-US" dirty="0">
              <a:solidFill>
                <a:srgbClr val="000099"/>
              </a:solidFill>
            </a:endParaRPr>
          </a:p>
          <a:p>
            <a:pPr marL="342900" indent="-342900"/>
            <a:r>
              <a:rPr lang="en-US" dirty="0"/>
              <a:t>	</a:t>
            </a:r>
          </a:p>
          <a:p>
            <a:pPr marL="342900" indent="-342900"/>
            <a:r>
              <a:rPr lang="en-US" dirty="0">
                <a:solidFill>
                  <a:srgbClr val="CCFF66"/>
                </a:solidFill>
              </a:rPr>
              <a:t>	</a:t>
            </a:r>
            <a:endParaRPr lang="en-US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2514600"/>
            <a:ext cx="82296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Optimistic view: There has been a compression of morbidity into the final years of life.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Pessimistic view: Modern medicine extends life but it does so by saving people from dying without giving them years of healthy life.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Acknowledgement to Zachary Zimmer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02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09575" y="1193800"/>
          <a:ext cx="7986713" cy="51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5635625" y="1962150"/>
            <a:ext cx="24320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Proportion surviving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080000" y="2743200"/>
            <a:ext cx="12636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Surviving</a:t>
            </a:r>
          </a:p>
          <a:p>
            <a:r>
              <a:rPr lang="en-US" b="1" dirty="0">
                <a:solidFill>
                  <a:schemeClr val="tx2"/>
                </a:solidFill>
              </a:rPr>
              <a:t>unhealthy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1598613" y="2770188"/>
            <a:ext cx="208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33"/>
                </a:solidFill>
              </a:rPr>
              <a:t>Surviving healthy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685800" y="228600"/>
            <a:ext cx="77724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Standardized survival, disability, and morbidity curves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</p:spPr>
        <p:txBody>
          <a:bodyPr/>
          <a:lstStyle/>
          <a:p>
            <a:r>
              <a:rPr lang="en-US" dirty="0" smtClean="0"/>
              <a:t>Acknowledgement to Zachary Zimmer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057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09575" y="1193800"/>
          <a:ext cx="7986713" cy="51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5791200" y="1524000"/>
            <a:ext cx="24320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hlink"/>
                </a:solidFill>
              </a:rPr>
              <a:t>Proportion surviving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685800" y="228600"/>
            <a:ext cx="77724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Standardized survival, disability, and morbidity curves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</p:spPr>
        <p:txBody>
          <a:bodyPr/>
          <a:lstStyle/>
          <a:p>
            <a:r>
              <a:rPr lang="en-US" dirty="0" smtClean="0"/>
              <a:t>Acknowledgement to Zachary Zimmer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119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09575" y="1193800"/>
          <a:ext cx="7986713" cy="51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5791200" y="1524000"/>
            <a:ext cx="24320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hlink"/>
                </a:solidFill>
              </a:rPr>
              <a:t>Proportion surviving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685800" y="228600"/>
            <a:ext cx="77724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Expansion of morbidity – longer life worsening health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80000" y="2743200"/>
            <a:ext cx="12636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Surviving</a:t>
            </a:r>
          </a:p>
          <a:p>
            <a:r>
              <a:rPr lang="en-US" b="1" dirty="0">
                <a:solidFill>
                  <a:schemeClr val="tx2"/>
                </a:solidFill>
              </a:rPr>
              <a:t>unhealthy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98613" y="2770188"/>
            <a:ext cx="208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33"/>
                </a:solidFill>
              </a:rPr>
              <a:t>Surviving healthy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</p:spPr>
        <p:txBody>
          <a:bodyPr/>
          <a:lstStyle/>
          <a:p>
            <a:r>
              <a:rPr lang="en-US" dirty="0" smtClean="0"/>
              <a:t>Acknowledgement to Zachary Zimmer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076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09575" y="1193800"/>
          <a:ext cx="7986713" cy="51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5791200" y="1524000"/>
            <a:ext cx="24320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hlink"/>
                </a:solidFill>
              </a:rPr>
              <a:t>Proportion surviving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685800" y="228600"/>
            <a:ext cx="77724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Compression of morbidity – longer life better health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80000" y="2743200"/>
            <a:ext cx="12636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Surviving</a:t>
            </a:r>
          </a:p>
          <a:p>
            <a:r>
              <a:rPr lang="en-US" b="1" dirty="0">
                <a:solidFill>
                  <a:schemeClr val="tx2"/>
                </a:solidFill>
              </a:rPr>
              <a:t>unhealthy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98613" y="2770188"/>
            <a:ext cx="208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33"/>
                </a:solidFill>
              </a:rPr>
              <a:t>Surviving healthy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</p:spPr>
        <p:txBody>
          <a:bodyPr/>
          <a:lstStyle/>
          <a:p>
            <a:r>
              <a:rPr lang="en-US" dirty="0" smtClean="0"/>
              <a:t>Acknowledgement to Zachary Zimmer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186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09575" y="1193800"/>
          <a:ext cx="7986713" cy="51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5791200" y="1524000"/>
            <a:ext cx="24320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hlink"/>
                </a:solidFill>
              </a:rPr>
              <a:t>Proportion surviving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685800" y="228600"/>
            <a:ext cx="77724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Dynamic equilibrium – healthy years to increase proportionately to total years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0" y="2286000"/>
            <a:ext cx="12636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Surviving</a:t>
            </a:r>
          </a:p>
          <a:p>
            <a:r>
              <a:rPr lang="en-US" b="1" dirty="0">
                <a:solidFill>
                  <a:schemeClr val="tx2"/>
                </a:solidFill>
              </a:rPr>
              <a:t>unhealthy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0" y="2819400"/>
            <a:ext cx="208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33"/>
                </a:solidFill>
              </a:rPr>
              <a:t>Surviving healthy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</p:spPr>
        <p:txBody>
          <a:bodyPr/>
          <a:lstStyle/>
          <a:p>
            <a:r>
              <a:rPr lang="en-US" dirty="0" smtClean="0"/>
              <a:t>Acknowledgement to Zachary Zimmer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353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853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685800" y="1371600"/>
            <a:ext cx="7696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/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Global population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aging is likely to be the most important demographic phenomenon influencing health and welfare policies globally over the next half century.</a:t>
            </a:r>
            <a:endParaRPr lang="en-US" sz="240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Acknowledgement to Zachary Zimmer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47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Dependency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Ratio describing the number of people of working age compared to older and/or younger people of non-working age in a population</a:t>
            </a:r>
          </a:p>
          <a:p>
            <a:r>
              <a:rPr lang="en-US" dirty="0" smtClean="0">
                <a:latin typeface="+mn-lt"/>
              </a:rPr>
              <a:t>Way to describe the burden of aging populations and/or growing populations on the working age population </a:t>
            </a:r>
          </a:p>
          <a:p>
            <a:pPr lvl="1"/>
            <a:r>
              <a:rPr lang="en-US" dirty="0" smtClean="0">
                <a:latin typeface="+mn-lt"/>
              </a:rPr>
              <a:t>Burden in care giving, financial support, government resources </a:t>
            </a:r>
          </a:p>
          <a:p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Can also calculate the youth and elderly dependency ratios on their own	</a:t>
            </a:r>
            <a:endParaRPr lang="en-US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63057"/>
              </p:ext>
            </p:extLst>
          </p:nvPr>
        </p:nvGraphicFramePr>
        <p:xfrm>
          <a:off x="729161" y="4167764"/>
          <a:ext cx="7293116" cy="978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3" imgW="3975100" imgH="533400" progId="Equation.3">
                  <p:embed/>
                </p:oleObj>
              </mc:Choice>
              <mc:Fallback>
                <p:oleObj name="Equation" r:id="rId3" imgW="39751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9161" y="4167764"/>
                        <a:ext cx="7293116" cy="978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82691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Dependency Ratios by Country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310" y="1055063"/>
            <a:ext cx="5169520" cy="51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709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Demographic Dividend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32" y="1386761"/>
            <a:ext cx="8325548" cy="401150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A transitional period that countries go through while fertility is falling and mortality is falling</a:t>
            </a:r>
          </a:p>
          <a:p>
            <a:r>
              <a:rPr lang="en-US" dirty="0" smtClean="0">
                <a:latin typeface="+mn-lt"/>
              </a:rPr>
              <a:t>Idea that falling fertility will lead to a small youth population, while there is still a relatively small old age population  </a:t>
            </a:r>
          </a:p>
          <a:p>
            <a:r>
              <a:rPr lang="en-US" dirty="0" smtClean="0">
                <a:latin typeface="+mn-lt"/>
              </a:rPr>
              <a:t>So the working aged population will grow more than the elderly or young population for a few years</a:t>
            </a:r>
          </a:p>
          <a:p>
            <a:r>
              <a:rPr lang="en-US" dirty="0" smtClean="0">
                <a:latin typeface="+mn-lt"/>
              </a:rPr>
              <a:t>Should lead to a time of increasing productivity because labor force population is growing more than the dependent population</a:t>
            </a:r>
          </a:p>
          <a:p>
            <a:r>
              <a:rPr lang="en-US" dirty="0" smtClean="0">
                <a:latin typeface="+mn-lt"/>
              </a:rPr>
              <a:t>A short period in time, lasts maybe 5 decades</a:t>
            </a:r>
          </a:p>
          <a:p>
            <a:pPr lvl="1"/>
            <a:r>
              <a:rPr lang="en-US" dirty="0" smtClean="0">
                <a:latin typeface="+mn-lt"/>
              </a:rPr>
              <a:t>Then population aging begins</a:t>
            </a:r>
          </a:p>
          <a:p>
            <a:r>
              <a:rPr lang="en-US" dirty="0" smtClean="0">
                <a:latin typeface="+mn-lt"/>
              </a:rPr>
              <a:t>Much interest in capitalizing on the demographic dividend in Africa especially where fertility is just beginning to fall</a:t>
            </a:r>
            <a:endParaRPr lang="en-US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136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Vital Registration Systems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38226" y="1338776"/>
            <a:ext cx="8087171" cy="483954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 smtClean="0">
                <a:solidFill>
                  <a:srgbClr val="052049"/>
                </a:solidFill>
                <a:latin typeface="+mn-lt"/>
              </a:rPr>
              <a:t>Data:</a:t>
            </a:r>
          </a:p>
          <a:p>
            <a:pPr marL="800100" lvl="1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 smtClean="0">
                <a:solidFill>
                  <a:srgbClr val="052049"/>
                </a:solidFill>
                <a:latin typeface="+mn-lt"/>
              </a:rPr>
              <a:t>Mortality</a:t>
            </a:r>
          </a:p>
          <a:p>
            <a:pPr marL="800100" lvl="1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 smtClean="0">
                <a:solidFill>
                  <a:srgbClr val="052049"/>
                </a:solidFill>
                <a:latin typeface="+mn-lt"/>
              </a:rPr>
              <a:t>Fertility</a:t>
            </a:r>
          </a:p>
          <a:p>
            <a:pPr marL="800100" lvl="1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 err="1" smtClean="0">
                <a:solidFill>
                  <a:srgbClr val="052049"/>
                </a:solidFill>
                <a:latin typeface="+mn-lt"/>
              </a:rPr>
              <a:t>Nuptuality</a:t>
            </a:r>
            <a:r>
              <a:rPr lang="en-US" dirty="0" smtClean="0">
                <a:solidFill>
                  <a:srgbClr val="052049"/>
                </a:solidFill>
                <a:latin typeface="+mn-lt"/>
              </a:rPr>
              <a:t> (marriage/divorce)</a:t>
            </a:r>
          </a:p>
          <a:p>
            <a:pPr marL="800100" lvl="1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 smtClean="0">
                <a:solidFill>
                  <a:srgbClr val="052049"/>
                </a:solidFill>
                <a:latin typeface="+mn-lt"/>
              </a:rPr>
              <a:t>Migration</a:t>
            </a:r>
          </a:p>
          <a:p>
            <a:pPr marL="342900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 smtClean="0">
                <a:solidFill>
                  <a:srgbClr val="052049"/>
                </a:solidFill>
                <a:latin typeface="+mn-lt"/>
              </a:rPr>
              <a:t>US Vital registration/statistics: </a:t>
            </a:r>
          </a:p>
          <a:p>
            <a:pPr marL="800100" lvl="1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 smtClean="0">
                <a:solidFill>
                  <a:srgbClr val="052049"/>
                </a:solidFill>
                <a:latin typeface="+mn-lt"/>
              </a:rPr>
              <a:t>Death registration since 1900s (not for black population until 1968)</a:t>
            </a:r>
          </a:p>
          <a:p>
            <a:pPr marL="800100" lvl="1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 smtClean="0">
                <a:solidFill>
                  <a:srgbClr val="052049"/>
                </a:solidFill>
                <a:latin typeface="+mn-lt"/>
              </a:rPr>
              <a:t>Births since 1915</a:t>
            </a:r>
          </a:p>
          <a:p>
            <a:pPr marL="800100" lvl="1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 smtClean="0">
                <a:solidFill>
                  <a:srgbClr val="052049"/>
                </a:solidFill>
                <a:latin typeface="+mn-lt"/>
              </a:rPr>
              <a:t>1933: National Vital Statistics System started</a:t>
            </a:r>
          </a:p>
          <a:p>
            <a:pPr marL="342900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 smtClean="0">
                <a:solidFill>
                  <a:srgbClr val="052049"/>
                </a:solidFill>
                <a:latin typeface="+mn-lt"/>
              </a:rPr>
              <a:t>Problems: </a:t>
            </a:r>
          </a:p>
          <a:p>
            <a:pPr marL="800100" lvl="1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>
                <a:solidFill>
                  <a:srgbClr val="052049"/>
                </a:solidFill>
                <a:latin typeface="+mn-lt"/>
              </a:rPr>
              <a:t>C</a:t>
            </a:r>
            <a:r>
              <a:rPr lang="en-US" dirty="0" smtClean="0">
                <a:solidFill>
                  <a:srgbClr val="052049"/>
                </a:solidFill>
                <a:latin typeface="+mn-lt"/>
              </a:rPr>
              <a:t>hanges in cause of death classification over time</a:t>
            </a:r>
          </a:p>
          <a:p>
            <a:pPr marL="800100" lvl="1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 smtClean="0">
                <a:solidFill>
                  <a:srgbClr val="052049"/>
                </a:solidFill>
                <a:latin typeface="+mn-lt"/>
              </a:rPr>
              <a:t>Missing Populations</a:t>
            </a:r>
          </a:p>
          <a:p>
            <a:pPr marL="800100" lvl="1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 smtClean="0">
                <a:solidFill>
                  <a:srgbClr val="052049"/>
                </a:solidFill>
                <a:latin typeface="+mn-lt"/>
              </a:rPr>
              <a:t>Incomplete in many countries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935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endParaRPr lang="en-US" dirty="0"/>
          </a:p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53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 smtClean="0"/>
              <a:t>Detection and quantification of age attraction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Whipple’s Index (</a:t>
            </a:r>
            <a:r>
              <a:rPr lang="en-US" dirty="0" err="1" smtClean="0"/>
              <a:t>I</a:t>
            </a:r>
            <a:r>
              <a:rPr lang="en-US" baseline="-25000" dirty="0" err="1" smtClean="0"/>
              <a:t>w</a:t>
            </a:r>
            <a:r>
              <a:rPr lang="en-US" dirty="0" smtClean="0"/>
              <a:t>): </a:t>
            </a:r>
          </a:p>
          <a:p>
            <a:r>
              <a:rPr lang="en-US" dirty="0" smtClean="0"/>
              <a:t>Where </a:t>
            </a:r>
            <a:r>
              <a:rPr lang="en-US" i="1" dirty="0" err="1"/>
              <a:t>Px</a:t>
            </a:r>
            <a:r>
              <a:rPr lang="en-US" i="1" dirty="0"/>
              <a:t> </a:t>
            </a:r>
            <a:r>
              <a:rPr lang="en-US" dirty="0"/>
              <a:t>is the population aged </a:t>
            </a:r>
            <a:r>
              <a:rPr lang="en-US" i="1" dirty="0"/>
              <a:t>x</a:t>
            </a:r>
            <a:r>
              <a:rPr lang="en-US" dirty="0"/>
              <a:t>, and </a:t>
            </a:r>
            <a:r>
              <a:rPr lang="en-US" i="1" dirty="0"/>
              <a:t>P*x </a:t>
            </a:r>
            <a:r>
              <a:rPr lang="en-US" dirty="0"/>
              <a:t>is the population of an age </a:t>
            </a:r>
            <a:r>
              <a:rPr lang="en-US" i="1" dirty="0"/>
              <a:t>x </a:t>
            </a:r>
            <a:r>
              <a:rPr lang="en-US" dirty="0"/>
              <a:t>ending in “0” or “5”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4686" t="42443"/>
          <a:stretch/>
        </p:blipFill>
        <p:spPr>
          <a:xfrm>
            <a:off x="2536465" y="2976706"/>
            <a:ext cx="3717127" cy="19161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5092807"/>
            <a:ext cx="68072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681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Other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age ratios</a:t>
            </a:r>
          </a:p>
          <a:p>
            <a:pPr lvl="1"/>
            <a:r>
              <a:rPr lang="en-US" dirty="0" smtClean="0"/>
              <a:t>Ages in one 5 year group should be fairly similar (or smoothly related to) the ones before and after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Compare sex ratios</a:t>
            </a:r>
          </a:p>
          <a:p>
            <a:pPr lvl="1"/>
            <a:r>
              <a:rPr lang="en-US" dirty="0" smtClean="0"/>
              <a:t>Only works for some countries</a:t>
            </a:r>
          </a:p>
          <a:p>
            <a:r>
              <a:rPr lang="en-US" dirty="0" smtClean="0"/>
              <a:t>UN: Age-sex accuracy index</a:t>
            </a:r>
          </a:p>
          <a:p>
            <a:r>
              <a:rPr lang="en-US" dirty="0" err="1" smtClean="0"/>
              <a:t>Intercensal</a:t>
            </a:r>
            <a:r>
              <a:rPr lang="en-US" dirty="0" smtClean="0"/>
              <a:t> cohort comparisons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544" y="3172896"/>
            <a:ext cx="49022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596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British Vital Registration: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38227" y="1563684"/>
            <a:ext cx="2391034" cy="2511096"/>
          </a:xfrm>
        </p:spPr>
        <p:txBody>
          <a:bodyPr/>
          <a:lstStyle/>
          <a:p>
            <a:r>
              <a:rPr lang="en-US" dirty="0">
                <a:solidFill>
                  <a:srgbClr val="052049"/>
                </a:solidFill>
                <a:latin typeface="+mn-lt"/>
              </a:rPr>
              <a:t>Originally collected in church/parishes in Europe, then governments took over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147" y="1440017"/>
            <a:ext cx="57150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255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Censuses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228003"/>
            <a:ext cx="4069307" cy="401150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Full count of a population at a certain point in time</a:t>
            </a:r>
          </a:p>
          <a:p>
            <a:pPr lvl="1"/>
            <a:r>
              <a:rPr lang="en-US" dirty="0" smtClean="0">
                <a:latin typeface="+mn-lt"/>
              </a:rPr>
              <a:t>Age</a:t>
            </a:r>
          </a:p>
          <a:p>
            <a:pPr lvl="1"/>
            <a:r>
              <a:rPr lang="en-US" dirty="0" smtClean="0">
                <a:latin typeface="+mn-lt"/>
              </a:rPr>
              <a:t>Sex</a:t>
            </a:r>
          </a:p>
          <a:p>
            <a:pPr lvl="1"/>
            <a:r>
              <a:rPr lang="en-US" dirty="0" smtClean="0">
                <a:latin typeface="+mn-lt"/>
              </a:rPr>
              <a:t>Geographic locator</a:t>
            </a:r>
          </a:p>
          <a:p>
            <a:pPr lvl="1"/>
            <a:r>
              <a:rPr lang="en-US" dirty="0" smtClean="0">
                <a:latin typeface="+mn-lt"/>
              </a:rPr>
              <a:t>Some have data on recent mortality</a:t>
            </a:r>
          </a:p>
          <a:p>
            <a:r>
              <a:rPr lang="en-US" dirty="0" smtClean="0">
                <a:latin typeface="+mn-lt"/>
              </a:rPr>
              <a:t>Pros: full country, most countries have them </a:t>
            </a:r>
          </a:p>
          <a:p>
            <a:pPr lvl="1"/>
            <a:r>
              <a:rPr lang="en-US" dirty="0" smtClean="0">
                <a:latin typeface="+mn-lt"/>
              </a:rPr>
              <a:t>&gt;90% of world population covered by census</a:t>
            </a:r>
          </a:p>
          <a:p>
            <a:pPr marL="168275" lvl="1" indent="-168275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Cons: Only </a:t>
            </a:r>
            <a:r>
              <a:rPr lang="en-US" dirty="0">
                <a:latin typeface="+mn-lt"/>
              </a:rPr>
              <a:t>available at intervals, often 10 years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682" y="1878632"/>
            <a:ext cx="4256241" cy="316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427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pPr lvl="1" algn="l" rtl="0">
              <a:lnSpc>
                <a:spcPct val="85000"/>
              </a:lnSpc>
              <a:spcBef>
                <a:spcPct val="0"/>
              </a:spcBef>
            </a:pPr>
            <a:r>
              <a:rPr lang="en-US" sz="3600" dirty="0" smtClean="0">
                <a:latin typeface="+mn-lt"/>
              </a:rPr>
              <a:t>Censuses: Types of errors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360301"/>
            <a:ext cx="8325548" cy="479155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n-lt"/>
              </a:rPr>
              <a:t>Sampling</a:t>
            </a:r>
          </a:p>
          <a:p>
            <a:r>
              <a:rPr lang="en-US" dirty="0" smtClean="0">
                <a:latin typeface="+mn-lt"/>
              </a:rPr>
              <a:t>Non-sampling</a:t>
            </a:r>
          </a:p>
          <a:p>
            <a:pPr lvl="1"/>
            <a:r>
              <a:rPr lang="en-US" dirty="0" smtClean="0">
                <a:latin typeface="+mn-lt"/>
              </a:rPr>
              <a:t>Coverage</a:t>
            </a:r>
          </a:p>
          <a:p>
            <a:pPr lvl="2"/>
            <a:r>
              <a:rPr lang="en-US" dirty="0" smtClean="0">
                <a:latin typeface="+mn-lt"/>
              </a:rPr>
              <a:t>Under enumeration; prone </a:t>
            </a:r>
            <a:r>
              <a:rPr lang="en-US" dirty="0">
                <a:latin typeface="+mn-lt"/>
              </a:rPr>
              <a:t>to missing </a:t>
            </a:r>
            <a:r>
              <a:rPr lang="en-US" dirty="0" smtClean="0">
                <a:latin typeface="+mn-lt"/>
              </a:rPr>
              <a:t>data</a:t>
            </a:r>
          </a:p>
          <a:p>
            <a:pPr lvl="3"/>
            <a:r>
              <a:rPr lang="en-US" dirty="0" smtClean="0">
                <a:latin typeface="+mn-lt"/>
              </a:rPr>
              <a:t>Recent births, migrants, homeless, hard to reach, minorities</a:t>
            </a:r>
          </a:p>
          <a:p>
            <a:pPr lvl="3"/>
            <a:r>
              <a:rPr lang="en-US" dirty="0" smtClean="0">
                <a:latin typeface="+mn-lt"/>
              </a:rPr>
              <a:t>Ways to estimate using inter-censual projections</a:t>
            </a:r>
          </a:p>
          <a:p>
            <a:pPr lvl="2"/>
            <a:r>
              <a:rPr lang="en-US" dirty="0">
                <a:latin typeface="+mn-lt"/>
              </a:rPr>
              <a:t>O</a:t>
            </a:r>
            <a:r>
              <a:rPr lang="en-US" dirty="0" smtClean="0">
                <a:latin typeface="+mn-lt"/>
              </a:rPr>
              <a:t>ver enumeration: Kashmir and Jammu</a:t>
            </a:r>
          </a:p>
          <a:p>
            <a:pPr lvl="1"/>
            <a:r>
              <a:rPr lang="en-US" dirty="0" smtClean="0">
                <a:latin typeface="+mn-lt"/>
              </a:rPr>
              <a:t>Content error: </a:t>
            </a:r>
          </a:p>
          <a:p>
            <a:pPr lvl="2"/>
            <a:r>
              <a:rPr lang="en-US" dirty="0" smtClean="0">
                <a:latin typeface="+mn-lt"/>
              </a:rPr>
              <a:t>Prone </a:t>
            </a:r>
            <a:r>
              <a:rPr lang="en-US" dirty="0">
                <a:latin typeface="+mn-lt"/>
              </a:rPr>
              <a:t>to age-heaping</a:t>
            </a:r>
          </a:p>
          <a:p>
            <a:pPr lvl="3"/>
            <a:r>
              <a:rPr lang="en-US" dirty="0">
                <a:latin typeface="+mn-lt"/>
              </a:rPr>
              <a:t>Can use indirect estimation techniques to adjust for </a:t>
            </a:r>
            <a:r>
              <a:rPr lang="en-US" dirty="0" smtClean="0">
                <a:latin typeface="+mn-lt"/>
              </a:rPr>
              <a:t>these</a:t>
            </a:r>
          </a:p>
          <a:p>
            <a:pPr lvl="2"/>
            <a:r>
              <a:rPr lang="en-US" dirty="0" smtClean="0">
                <a:latin typeface="+mn-lt"/>
              </a:rPr>
              <a:t>Income notoriously hard to collet data on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724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Ethiopia Census: 2007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065" y="1164222"/>
            <a:ext cx="6100774" cy="50318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358009" y="1865402"/>
            <a:ext cx="2393459" cy="123110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Age attraction</a:t>
            </a:r>
          </a:p>
          <a:p>
            <a:endParaRPr lang="en-US" sz="2000" dirty="0"/>
          </a:p>
          <a:p>
            <a:r>
              <a:rPr lang="en-US" sz="2000" dirty="0" smtClean="0"/>
              <a:t>Under reporting of children?</a:t>
            </a:r>
          </a:p>
        </p:txBody>
      </p:sp>
    </p:spTree>
    <p:extLst>
      <p:ext uri="{BB962C8B-B14F-4D97-AF65-F5344CB8AC3E}">
        <p14:creationId xmlns:p14="http://schemas.microsoft.com/office/powerpoint/2010/main" val="20587862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Sample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32" y="1254463"/>
            <a:ext cx="8325548" cy="401150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Used to validate vital statistics or Censuses, or provide information in inter-censual periods</a:t>
            </a:r>
          </a:p>
          <a:p>
            <a:r>
              <a:rPr lang="en-US" dirty="0" smtClean="0">
                <a:latin typeface="+mn-lt"/>
              </a:rPr>
              <a:t>Most focused on fertility and health</a:t>
            </a:r>
          </a:p>
          <a:p>
            <a:pPr lvl="1"/>
            <a:r>
              <a:rPr lang="en-US" dirty="0" smtClean="0">
                <a:latin typeface="+mn-lt"/>
              </a:rPr>
              <a:t>Demographic and Health Surveys (International) </a:t>
            </a:r>
          </a:p>
          <a:p>
            <a:pPr lvl="1"/>
            <a:r>
              <a:rPr lang="en-US" dirty="0" smtClean="0">
                <a:latin typeface="+mn-lt"/>
              </a:rPr>
              <a:t>Also general household surveys, labor force surveys, etc. </a:t>
            </a:r>
          </a:p>
          <a:p>
            <a:r>
              <a:rPr lang="en-US" dirty="0" smtClean="0">
                <a:latin typeface="+mn-lt"/>
              </a:rPr>
              <a:t>Pros</a:t>
            </a:r>
          </a:p>
          <a:p>
            <a:pPr lvl="1"/>
            <a:r>
              <a:rPr lang="en-US" dirty="0" smtClean="0">
                <a:latin typeface="+mn-lt"/>
              </a:rPr>
              <a:t>Can be more in depth, ask different types of questions</a:t>
            </a:r>
          </a:p>
          <a:p>
            <a:pPr lvl="1"/>
            <a:r>
              <a:rPr lang="en-US" dirty="0" smtClean="0">
                <a:latin typeface="+mn-lt"/>
              </a:rPr>
              <a:t>Can occur more frequently but still not continuous (compared to vital statistics) </a:t>
            </a:r>
          </a:p>
          <a:p>
            <a:r>
              <a:rPr lang="en-US" dirty="0" smtClean="0">
                <a:latin typeface="+mn-lt"/>
              </a:rPr>
              <a:t>Suffers from errors as well </a:t>
            </a:r>
          </a:p>
          <a:p>
            <a:pPr lvl="1"/>
            <a:r>
              <a:rPr lang="en-US" dirty="0" smtClean="0">
                <a:latin typeface="+mn-lt"/>
              </a:rPr>
              <a:t>Sampling errors and biases: DHS and questionnaire length</a:t>
            </a:r>
            <a:endParaRPr lang="en-US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12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Aging: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Demographic study of older populations</a:t>
            </a:r>
          </a:p>
          <a:p>
            <a:pPr lvl="1"/>
            <a:r>
              <a:rPr lang="en-US" dirty="0"/>
              <a:t>Their size and composition</a:t>
            </a:r>
          </a:p>
          <a:p>
            <a:pPr lvl="1"/>
            <a:r>
              <a:rPr lang="en-US" dirty="0"/>
              <a:t>Their mortality and morbidity</a:t>
            </a:r>
          </a:p>
          <a:p>
            <a:pPr lvl="1"/>
            <a:r>
              <a:rPr lang="en-US" dirty="0"/>
              <a:t>The causes of demographic change among older populations</a:t>
            </a:r>
          </a:p>
          <a:p>
            <a:pPr lvl="1"/>
            <a:r>
              <a:rPr lang="en-US" dirty="0"/>
              <a:t>The consequences of demographic change among older populations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Acknowledgement to Zachary Zimmer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452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63183</TotalTime>
  <Words>1220</Words>
  <Application>Microsoft Macintosh PowerPoint</Application>
  <PresentationFormat>On-screen Show (4:3)</PresentationFormat>
  <Paragraphs>257</Paragraphs>
  <Slides>32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UCSF PPT Template</vt:lpstr>
      <vt:lpstr>UCSF PPT Template-Blue</vt:lpstr>
      <vt:lpstr>UCSF PPT Template-Blue Bar</vt:lpstr>
      <vt:lpstr>Photo Editor Photo</vt:lpstr>
      <vt:lpstr>Equation</vt:lpstr>
      <vt:lpstr>Data quality and aging</vt:lpstr>
      <vt:lpstr>Common Sources of Demographic Data</vt:lpstr>
      <vt:lpstr>Vital Registration Systems</vt:lpstr>
      <vt:lpstr>British Vital Registration: </vt:lpstr>
      <vt:lpstr>Censuses</vt:lpstr>
      <vt:lpstr>Censuses: Types of errors</vt:lpstr>
      <vt:lpstr>Ethiopia Census: 2007</vt:lpstr>
      <vt:lpstr>Sample Surveys</vt:lpstr>
      <vt:lpstr>Aging: </vt:lpstr>
      <vt:lpstr>PowerPoint Presentation</vt:lpstr>
      <vt:lpstr>PowerPoint Presentation</vt:lpstr>
      <vt:lpstr>Population aging</vt:lpstr>
      <vt:lpstr>PowerPoint Presentation</vt:lpstr>
      <vt:lpstr>Possible implications of global population aging for public health</vt:lpstr>
      <vt:lpstr>PowerPoint Presentation</vt:lpstr>
      <vt:lpstr>PowerPoint Presentation</vt:lpstr>
      <vt:lpstr>Implications for public health</vt:lpstr>
      <vt:lpstr>Rectangularization of mortality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Dependency Ratio</vt:lpstr>
      <vt:lpstr>Dependency Ratios by Country</vt:lpstr>
      <vt:lpstr>Demographic Dividend</vt:lpstr>
      <vt:lpstr>PowerPoint Presentation</vt:lpstr>
      <vt:lpstr>Detection and quantification of age attraction</vt:lpstr>
      <vt:lpstr>Other methods</vt:lpstr>
    </vt:vector>
  </TitlesOfParts>
  <Company>UCSF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test</cp:lastModifiedBy>
  <cp:revision>448</cp:revision>
  <dcterms:created xsi:type="dcterms:W3CDTF">2012-05-07T17:59:34Z</dcterms:created>
  <dcterms:modified xsi:type="dcterms:W3CDTF">2016-10-10T19:37:22Z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