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2" strictFirstAndLastChars="0" saveSubsetFonts="1" autoCompressPictures="0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98" r:id="rId2"/>
    <p:sldId id="376" r:id="rId3"/>
    <p:sldId id="377" r:id="rId4"/>
    <p:sldId id="386" r:id="rId5"/>
    <p:sldId id="400" r:id="rId6"/>
    <p:sldId id="387" r:id="rId7"/>
    <p:sldId id="388" r:id="rId8"/>
    <p:sldId id="392" r:id="rId9"/>
    <p:sldId id="390" r:id="rId10"/>
    <p:sldId id="389" r:id="rId11"/>
    <p:sldId id="401" r:id="rId12"/>
    <p:sldId id="402" r:id="rId13"/>
    <p:sldId id="403" r:id="rId14"/>
    <p:sldId id="398" r:id="rId15"/>
    <p:sldId id="399" r:id="rId1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59D2"/>
    <a:srgbClr val="1347A3"/>
    <a:srgbClr val="0033CC"/>
    <a:srgbClr val="006699"/>
    <a:srgbClr val="003399"/>
    <a:srgbClr val="6699CC"/>
    <a:srgbClr val="003366"/>
    <a:srgbClr val="3366CC"/>
    <a:srgbClr val="004E9B"/>
    <a:srgbClr val="001E6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874" autoAdjust="0"/>
    <p:restoredTop sz="99188" autoAdjust="0"/>
  </p:normalViewPr>
  <p:slideViewPr>
    <p:cSldViewPr snapToGrid="0">
      <p:cViewPr varScale="1">
        <p:scale>
          <a:sx n="140" d="100"/>
          <a:sy n="140" d="100"/>
        </p:scale>
        <p:origin x="-96" y="-5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handoutMaster" Target="handoutMasters/handoutMaster1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F90DE971-1B05-624C-8014-B5FF50231265}" type="datetimeFigureOut">
              <a:rPr lang="en-US"/>
              <a:pPr>
                <a:defRPr/>
              </a:pPr>
              <a:t>2/13/15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FB78CFFF-AAB8-B040-B8F0-D986EB0A32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58073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56319EE0-4095-2148-B50B-FD190B1BB2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16065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 userDrawn="1"/>
        </p:nvGrpSpPr>
        <p:grpSpPr>
          <a:xfrm>
            <a:off x="2693056" y="5273191"/>
            <a:ext cx="3667689" cy="1444900"/>
            <a:chOff x="831213" y="5253401"/>
            <a:chExt cx="3667689" cy="1444900"/>
          </a:xfrm>
        </p:grpSpPr>
        <p:pic>
          <p:nvPicPr>
            <p:cNvPr id="4" name="Picture 7" descr="ucsf-logo"/>
            <p:cNvPicPr>
              <a:picLocks noChangeAspect="1" noChangeArrowheads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42160" y="5253401"/>
              <a:ext cx="1276109" cy="578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" name="Rectangle 11"/>
            <p:cNvSpPr>
              <a:spLocks noChangeArrowheads="1"/>
            </p:cNvSpPr>
            <p:nvPr userDrawn="1"/>
          </p:nvSpPr>
          <p:spPr bwMode="auto">
            <a:xfrm>
              <a:off x="831213" y="5874620"/>
              <a:ext cx="3667689" cy="8236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en-US" sz="20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Division of Hospital Medicine</a:t>
              </a:r>
            </a:p>
            <a:p>
              <a:r>
                <a:rPr lang="en-US" sz="20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Palliative Care Program</a:t>
              </a:r>
            </a:p>
          </p:txBody>
        </p:sp>
      </p:grpSp>
      <p:sp>
        <p:nvSpPr>
          <p:cNvPr id="7" name="Rectangle 6"/>
          <p:cNvSpPr/>
          <p:nvPr userDrawn="1"/>
        </p:nvSpPr>
        <p:spPr bwMode="auto">
          <a:xfrm>
            <a:off x="1349375" y="4874280"/>
            <a:ext cx="7794625" cy="225425"/>
          </a:xfrm>
          <a:prstGeom prst="rect">
            <a:avLst/>
          </a:prstGeom>
          <a:solidFill>
            <a:srgbClr val="3C8C93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13"/>
          <p:cNvSpPr>
            <a:spLocks noChangeArrowheads="1"/>
          </p:cNvSpPr>
          <p:nvPr userDrawn="1"/>
        </p:nvSpPr>
        <p:spPr bwMode="auto">
          <a:xfrm>
            <a:off x="0" y="4872692"/>
            <a:ext cx="1323348" cy="22612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xtLst/>
        </p:spPr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6866" name="Rectangle 2"/>
          <p:cNvSpPr>
            <a:spLocks noGrp="1" noChangeArrowheads="1"/>
          </p:cNvSpPr>
          <p:nvPr userDrawn="1">
            <p:ph type="ctrTitle"/>
          </p:nvPr>
        </p:nvSpPr>
        <p:spPr>
          <a:xfrm>
            <a:off x="685800" y="1348008"/>
            <a:ext cx="7772400" cy="1600200"/>
          </a:xfrm>
        </p:spPr>
        <p:txBody>
          <a:bodyPr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 smtClean="0"/>
              <a:t>Click to edit Master title style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 userDrawn="1">
            <p:ph type="subTitle" idx="1"/>
          </p:nvPr>
        </p:nvSpPr>
        <p:spPr>
          <a:xfrm>
            <a:off x="1371600" y="3214908"/>
            <a:ext cx="6400800" cy="1418203"/>
          </a:xfrm>
        </p:spPr>
        <p:txBody>
          <a:bodyPr/>
          <a:lstStyle>
            <a:lvl1pPr marL="0" indent="0" algn="ctr">
              <a:buFont typeface="Wingdings" charset="0"/>
              <a:buNone/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8867611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733800" y="6235700"/>
            <a:ext cx="4995863" cy="457200"/>
          </a:xfrm>
          <a:prstGeom prst="rect">
            <a:avLst/>
          </a:prstGeom>
        </p:spPr>
        <p:txBody>
          <a:bodyPr/>
          <a:lstStyle>
            <a:lvl1pPr algn="r">
              <a:defRPr sz="160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/>
              <a:t>Porter-Williamson K, …Evans WG Acad Med 2004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8167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880088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4207" y="446690"/>
            <a:ext cx="8233103" cy="5964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4207" y="1592077"/>
            <a:ext cx="8233103" cy="4549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70ABB3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Rectangle 19"/>
          <p:cNvSpPr/>
          <p:nvPr userDrawn="1"/>
        </p:nvSpPr>
        <p:spPr bwMode="auto">
          <a:xfrm>
            <a:off x="468841" y="1227667"/>
            <a:ext cx="8226425" cy="127000"/>
          </a:xfrm>
          <a:prstGeom prst="rect">
            <a:avLst/>
          </a:prstGeom>
          <a:solidFill>
            <a:srgbClr val="3C8C93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60606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606060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606060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606060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606060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rgbClr val="484848"/>
          </a:solidFill>
          <a:latin typeface="Arial" charset="0"/>
          <a:ea typeface="ＭＳ Ｐゴシック" charset="0"/>
          <a:cs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rgbClr val="484848"/>
          </a:solidFill>
          <a:latin typeface="Arial" charset="0"/>
          <a:ea typeface="ＭＳ Ｐゴシック" charset="0"/>
          <a:cs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rgbClr val="484848"/>
          </a:solidFill>
          <a:latin typeface="Arial" charset="0"/>
          <a:ea typeface="ＭＳ Ｐゴシック" charset="0"/>
          <a:cs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rgbClr val="484848"/>
          </a:solidFill>
          <a:latin typeface="Arial" charset="0"/>
          <a:ea typeface="ＭＳ Ｐゴシック" charset="0"/>
          <a:cs typeface="ＭＳ Ｐゴシック" charset="0"/>
        </a:defRPr>
      </a:lvl9pPr>
    </p:titleStyle>
    <p:bodyStyle>
      <a:lvl1pPr marL="292100" indent="-292100" algn="l" rtl="0" eaLnBrk="0" fontAlgn="base" hangingPunct="0">
        <a:spcBef>
          <a:spcPts val="763"/>
        </a:spcBef>
        <a:spcAft>
          <a:spcPct val="0"/>
        </a:spcAft>
        <a:buClr>
          <a:schemeClr val="tx2"/>
        </a:buClr>
        <a:buFont typeface="Wingdings" charset="0"/>
        <a:buChar char="§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571500" indent="-228600" algn="l" rtl="0" eaLnBrk="0" fontAlgn="base" hangingPunct="0">
        <a:spcBef>
          <a:spcPts val="163"/>
        </a:spcBef>
        <a:spcAft>
          <a:spcPct val="0"/>
        </a:spcAft>
        <a:buClr>
          <a:srgbClr val="70ABB3"/>
        </a:buClr>
        <a:buSzPct val="50000"/>
        <a:buFont typeface="Wingdings 3" charset="0"/>
        <a:buChar char=""/>
        <a:defRPr sz="2400">
          <a:solidFill>
            <a:schemeClr val="tx1"/>
          </a:solidFill>
          <a:latin typeface="+mn-lt"/>
          <a:ea typeface="+mn-ea"/>
        </a:defRPr>
      </a:lvl2pPr>
      <a:lvl3pPr marL="1085850" indent="-228600" algn="l" rtl="0" eaLnBrk="0" fontAlgn="base" hangingPunct="0">
        <a:spcBef>
          <a:spcPts val="763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428750" indent="-228600" algn="l" rtl="0" eaLnBrk="0" fontAlgn="base" hangingPunct="0">
        <a:spcBef>
          <a:spcPts val="763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1771650" indent="-228600" algn="l" rtl="0" eaLnBrk="0" fontAlgn="base" hangingPunct="0">
        <a:spcBef>
          <a:spcPts val="763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22885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68605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14325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60045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tif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tif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itle 1"/>
          <p:cNvSpPr>
            <a:spLocks noGrp="1"/>
          </p:cNvSpPr>
          <p:nvPr>
            <p:ph type="ctrTitle"/>
          </p:nvPr>
        </p:nvSpPr>
        <p:spPr>
          <a:xfrm>
            <a:off x="685800" y="524928"/>
            <a:ext cx="7772400" cy="1981200"/>
          </a:xfrm>
        </p:spPr>
        <p:txBody>
          <a:bodyPr/>
          <a:lstStyle/>
          <a:p>
            <a:r>
              <a:rPr lang="en-US" dirty="0" smtClean="0"/>
              <a:t>Quantitative Content Analysis</a:t>
            </a:r>
            <a:endParaRPr lang="en-US" dirty="0"/>
          </a:p>
        </p:txBody>
      </p:sp>
      <p:sp>
        <p:nvSpPr>
          <p:cNvPr id="11266" name="Subtitle 2"/>
          <p:cNvSpPr>
            <a:spLocks noGrp="1"/>
          </p:cNvSpPr>
          <p:nvPr>
            <p:ph type="subTitle" idx="1"/>
          </p:nvPr>
        </p:nvSpPr>
        <p:spPr>
          <a:xfrm>
            <a:off x="863600" y="2590799"/>
            <a:ext cx="7632700" cy="2031995"/>
          </a:xfrm>
        </p:spPr>
        <p:txBody>
          <a:bodyPr/>
          <a:lstStyle/>
          <a:p>
            <a:r>
              <a:rPr lang="en-US" dirty="0"/>
              <a:t>Wendy Anderson, MD </a:t>
            </a:r>
            <a:r>
              <a:rPr lang="en-US" dirty="0" smtClean="0"/>
              <a:t>MS</a:t>
            </a:r>
          </a:p>
          <a:p>
            <a:r>
              <a:rPr lang="en-US" dirty="0" smtClean="0"/>
              <a:t>UCSF CTSI Training in Clinical Research</a:t>
            </a:r>
          </a:p>
          <a:p>
            <a:r>
              <a:rPr lang="en-US" dirty="0" smtClean="0"/>
              <a:t>EPI 240: Qualitative </a:t>
            </a:r>
            <a:r>
              <a:rPr lang="en-US" smtClean="0"/>
              <a:t>Research </a:t>
            </a:r>
            <a:r>
              <a:rPr lang="en-US" smtClean="0"/>
              <a:t>Methods</a:t>
            </a:r>
            <a:endParaRPr lang="en-US" dirty="0" smtClean="0"/>
          </a:p>
        </p:txBody>
      </p:sp>
    </p:spTree>
  </p:cSld>
  <p:clrMapOvr>
    <a:masterClrMapping/>
  </p:clrMapOvr>
  <p:transition xmlns:p14="http://schemas.microsoft.com/office/powerpoint/2010/main" spd="slow" advTm="11643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Effect of an Intervention: SCOPE Study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207" y="1592077"/>
            <a:ext cx="8233103" cy="463939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Can a computerized intervention increase oncologists’ expressions of empathy?</a:t>
            </a:r>
          </a:p>
          <a:p>
            <a:endParaRPr lang="en-US" dirty="0" smtClean="0"/>
          </a:p>
          <a:p>
            <a:r>
              <a:rPr lang="en-US" dirty="0" smtClean="0"/>
              <a:t>RCT of tailored CD-ROM vs. lecture</a:t>
            </a:r>
          </a:p>
          <a:p>
            <a:endParaRPr lang="en-US" dirty="0" smtClean="0"/>
          </a:p>
          <a:p>
            <a:r>
              <a:rPr lang="en-US" dirty="0" smtClean="0"/>
              <a:t>Audio-recorded post-intervention patient encounter</a:t>
            </a:r>
            <a:r>
              <a:rPr lang="en-US" dirty="0"/>
              <a:t>s</a:t>
            </a:r>
            <a:endParaRPr lang="en-US" dirty="0" smtClean="0"/>
          </a:p>
          <a:p>
            <a:pPr lvl="1"/>
            <a:r>
              <a:rPr lang="en-US" dirty="0" smtClean="0"/>
              <a:t>Coded % of patient expressions of negative emotion to which oncologists responded with empathy</a:t>
            </a:r>
          </a:p>
          <a:p>
            <a:pPr lvl="1"/>
            <a:endParaRPr lang="en-US" dirty="0" smtClean="0"/>
          </a:p>
          <a:p>
            <a:r>
              <a:rPr lang="en-US" dirty="0"/>
              <a:t>CD-ROM </a:t>
            </a:r>
            <a:r>
              <a:rPr lang="en-US" dirty="0" smtClean="0"/>
              <a:t>oncologists more likely to express empathy; higher patient trust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61851" y="6137310"/>
            <a:ext cx="82363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/>
              <a:t>Tulsky</a:t>
            </a:r>
            <a:r>
              <a:rPr lang="en-US" sz="1400" dirty="0"/>
              <a:t> JA, et al. Enhancing communication between oncologists and patients with a computer-based training program: a randomized trial. </a:t>
            </a:r>
            <a:r>
              <a:rPr lang="en-US" sz="1400" dirty="0" smtClean="0"/>
              <a:t>Ann Intern Med 2011;155</a:t>
            </a:r>
            <a:r>
              <a:rPr lang="en-US" sz="1400" dirty="0"/>
              <a:t>:593-601.</a:t>
            </a:r>
            <a:endParaRPr lang="en-US" sz="1400" dirty="0" smtClean="0"/>
          </a:p>
        </p:txBody>
      </p:sp>
    </p:spTree>
    <p:extLst>
      <p:ext uri="{BB962C8B-B14F-4D97-AF65-F5344CB8AC3E}">
        <p14:creationId xmlns:p14="http://schemas.microsoft.com/office/powerpoint/2010/main" val="1292875945"/>
      </p:ext>
    </p:extLst>
  </p:cSld>
  <p:clrMapOvr>
    <a:masterClrMapping/>
  </p:clrMapOvr>
  <p:transition xmlns:p14="http://schemas.microsoft.com/office/powerpoint/2010/main" spd="slow" advTm="20525"/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Code Book Creation and 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Identify key variables: from qualitative analysis and/or literature review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Create definitions for when each variable will be tested: example, when to code, when not to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Test and refine codebook iteratively as you apply it to samples of your data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Assess inter-coder reliability: </a:t>
            </a:r>
          </a:p>
          <a:p>
            <a:pPr marL="744538" lvl="1" indent="-231775"/>
            <a:r>
              <a:rPr lang="en-US" dirty="0" smtClean="0"/>
              <a:t>Qualitatively, quantitatively (double code 20% of data)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Apply final codebook to data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29691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Codebook Structure: Example 1</a:t>
            </a:r>
            <a:endParaRPr lang="en-US" dirty="0"/>
          </a:p>
        </p:txBody>
      </p:sp>
      <p:pic>
        <p:nvPicPr>
          <p:cNvPr id="5" name="Picture 4" descr="codebook example.tif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5094" y="1482121"/>
            <a:ext cx="6706479" cy="5129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9116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Codebook Structure: Example 2</a:t>
            </a:r>
            <a:endParaRPr lang="en-US" dirty="0"/>
          </a:p>
        </p:txBody>
      </p:sp>
      <p:pic>
        <p:nvPicPr>
          <p:cNvPr id="4" name="Picture 3" descr="codebook structure.tiff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475"/>
          <a:stretch/>
        </p:blipFill>
        <p:spPr>
          <a:xfrm>
            <a:off x="112260" y="1971009"/>
            <a:ext cx="8917725" cy="1497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77452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Reliability: Inter-rater Agreement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207" y="1510432"/>
            <a:ext cx="8233103" cy="4631641"/>
          </a:xfrm>
        </p:spPr>
        <p:txBody>
          <a:bodyPr/>
          <a:lstStyle/>
          <a:p>
            <a:r>
              <a:rPr lang="en-US" dirty="0" smtClean="0"/>
              <a:t>Percent agreement – does not adjust for chance</a:t>
            </a:r>
          </a:p>
          <a:p>
            <a:r>
              <a:rPr lang="en-US" dirty="0" smtClean="0"/>
              <a:t>Cohen’s Kappa score </a:t>
            </a:r>
            <a:r>
              <a:rPr lang="en-US" dirty="0"/>
              <a:t>– </a:t>
            </a:r>
            <a:endParaRPr lang="en-US" dirty="0" smtClean="0"/>
          </a:p>
          <a:p>
            <a:pPr lvl="1"/>
            <a:r>
              <a:rPr lang="en-US" dirty="0" smtClean="0"/>
              <a:t>Adjusted for </a:t>
            </a:r>
            <a:r>
              <a:rPr lang="en-US" dirty="0"/>
              <a:t>the proportion of cases in which the raters would agree by </a:t>
            </a:r>
            <a:r>
              <a:rPr lang="en-US" dirty="0" smtClean="0"/>
              <a:t>chance</a:t>
            </a:r>
          </a:p>
          <a:p>
            <a:pPr lvl="1"/>
            <a:r>
              <a:rPr lang="en-US" dirty="0" smtClean="0"/>
              <a:t>Weighted vs. </a:t>
            </a:r>
            <a:r>
              <a:rPr lang="en-US" dirty="0" err="1" smtClean="0"/>
              <a:t>unweighted</a:t>
            </a:r>
            <a:r>
              <a:rPr lang="en-US" dirty="0" smtClean="0"/>
              <a:t>; Bi-rater vs. </a:t>
            </a:r>
            <a:r>
              <a:rPr lang="en-US" dirty="0" err="1" smtClean="0"/>
              <a:t>mult</a:t>
            </a:r>
            <a:r>
              <a:rPr lang="en-US" dirty="0" smtClean="0"/>
              <a:t>-irater</a:t>
            </a:r>
          </a:p>
          <a:p>
            <a:r>
              <a:rPr lang="en-US" dirty="0" smtClean="0"/>
              <a:t>Kappa interpretation by convention</a:t>
            </a:r>
            <a:endParaRPr lang="en-US" dirty="0"/>
          </a:p>
          <a:p>
            <a:pPr marL="342900" lvl="1" indent="0">
              <a:buNone/>
            </a:pPr>
            <a:r>
              <a:rPr lang="en-US" dirty="0" smtClean="0"/>
              <a:t>&lt; 0 No agreement </a:t>
            </a:r>
          </a:p>
          <a:p>
            <a:pPr marL="342900" lvl="1" indent="0">
              <a:buNone/>
            </a:pPr>
            <a:r>
              <a:rPr lang="en-US" dirty="0" smtClean="0"/>
              <a:t>0.0 </a:t>
            </a:r>
            <a:r>
              <a:rPr lang="en-US" dirty="0"/>
              <a:t>— 0.20 Slight agreement </a:t>
            </a:r>
          </a:p>
          <a:p>
            <a:pPr marL="342900" lvl="1" indent="0">
              <a:buNone/>
            </a:pPr>
            <a:r>
              <a:rPr lang="en-US" dirty="0"/>
              <a:t>0.21 — 0.40 Fair agreement </a:t>
            </a:r>
          </a:p>
          <a:p>
            <a:pPr marL="342900" lvl="1" indent="0">
              <a:buNone/>
            </a:pPr>
            <a:r>
              <a:rPr lang="en-US" dirty="0" smtClean="0"/>
              <a:t>0.41 — 0.60 Moderate agreement </a:t>
            </a:r>
          </a:p>
          <a:p>
            <a:pPr marL="342900" lvl="1" indent="0">
              <a:buNone/>
            </a:pPr>
            <a:r>
              <a:rPr lang="en-US" dirty="0" smtClean="0"/>
              <a:t>0.61 </a:t>
            </a:r>
            <a:r>
              <a:rPr lang="en-US" dirty="0"/>
              <a:t>— 0.80 Substantial agreement </a:t>
            </a:r>
          </a:p>
          <a:p>
            <a:pPr marL="342900" lvl="1" indent="0">
              <a:buNone/>
            </a:pPr>
            <a:r>
              <a:rPr lang="en-US" dirty="0"/>
              <a:t>0.81 — 1.00 Almost perfect </a:t>
            </a:r>
            <a:r>
              <a:rPr lang="en-US" dirty="0" smtClean="0"/>
              <a:t>agreement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7092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Kappa: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207" y="1592078"/>
            <a:ext cx="8233103" cy="1571564"/>
          </a:xfrm>
        </p:spPr>
        <p:txBody>
          <a:bodyPr/>
          <a:lstStyle/>
          <a:p>
            <a:pPr marL="0" indent="0">
              <a:lnSpc>
                <a:spcPct val="80000"/>
              </a:lnSpc>
              <a:buNone/>
            </a:pPr>
            <a:r>
              <a:rPr lang="en-US" sz="2400" dirty="0" smtClean="0"/>
              <a:t>Provider speech turns in encounter = 1907</a:t>
            </a:r>
            <a:endParaRPr lang="en-US" sz="2400" dirty="0"/>
          </a:p>
          <a:p>
            <a:pPr marL="0" indent="0">
              <a:lnSpc>
                <a:spcPct val="80000"/>
              </a:lnSpc>
              <a:buNone/>
            </a:pPr>
            <a:r>
              <a:rPr lang="en-US" sz="2400" dirty="0" smtClean="0"/>
              <a:t>Both raters coded = </a:t>
            </a:r>
            <a:r>
              <a:rPr lang="en-US" sz="2400" dirty="0"/>
              <a:t>21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n-US" sz="2400" dirty="0" smtClean="0"/>
              <a:t>Coded only by Rater #1 = </a:t>
            </a:r>
            <a:r>
              <a:rPr lang="en-US" sz="2400" dirty="0"/>
              <a:t>6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n-US" sz="2400" dirty="0" smtClean="0"/>
              <a:t>Coded only by Rater #2 = 7</a:t>
            </a:r>
          </a:p>
          <a:p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2703697"/>
              </p:ext>
            </p:extLst>
          </p:nvPr>
        </p:nvGraphicFramePr>
        <p:xfrm>
          <a:off x="1336122" y="3380851"/>
          <a:ext cx="6276675" cy="148336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1866431"/>
                <a:gridCol w="1756935"/>
                <a:gridCol w="1448691"/>
                <a:gridCol w="1204618"/>
              </a:tblGrid>
              <a:tr h="3708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 </a:t>
                      </a:r>
                      <a:endParaRPr lang="en-US" sz="1800" b="1" dirty="0">
                        <a:effectLst/>
                        <a:latin typeface="+mj-lt"/>
                        <a:ea typeface="Cambri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effectLst/>
                        </a:rPr>
                        <a:t>Not</a:t>
                      </a:r>
                      <a:r>
                        <a:rPr lang="en-US" sz="1800" b="1" baseline="0" dirty="0" smtClean="0">
                          <a:effectLst/>
                        </a:rPr>
                        <a:t> coded R#1</a:t>
                      </a:r>
                      <a:endParaRPr lang="en-US" sz="1800" b="1" dirty="0">
                        <a:effectLst/>
                        <a:latin typeface="+mj-lt"/>
                        <a:ea typeface="Cambri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effectLst/>
                        </a:rPr>
                        <a:t>Coded R#1</a:t>
                      </a:r>
                      <a:endParaRPr lang="en-US" sz="1800" b="1" dirty="0">
                        <a:effectLst/>
                        <a:latin typeface="+mj-lt"/>
                        <a:ea typeface="Cambri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r>
                        <a:rPr lang="en-US" sz="1800" b="1" dirty="0" smtClean="0"/>
                        <a:t>Total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effectLst/>
                        </a:rPr>
                        <a:t>Not Coded R#2</a:t>
                      </a:r>
                      <a:endParaRPr lang="en-US" sz="1800" b="1" dirty="0">
                        <a:effectLst/>
                        <a:latin typeface="+mj-lt"/>
                        <a:ea typeface="Cambri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1873</a:t>
                      </a:r>
                      <a:endParaRPr lang="en-US" sz="1800" dirty="0">
                        <a:effectLst/>
                        <a:latin typeface="+mj-lt"/>
                        <a:ea typeface="Cambri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6</a:t>
                      </a:r>
                      <a:endParaRPr lang="en-US" sz="1800" dirty="0">
                        <a:effectLst/>
                        <a:latin typeface="+mj-lt"/>
                        <a:ea typeface="Cambri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1879</a:t>
                      </a:r>
                      <a:endParaRPr lang="en-US" sz="1800">
                        <a:effectLst/>
                        <a:latin typeface="+mj-lt"/>
                        <a:ea typeface="Cambri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effectLst/>
                        </a:rPr>
                        <a:t>Coded R#2</a:t>
                      </a:r>
                      <a:endParaRPr lang="en-US" sz="1800" b="1" dirty="0">
                        <a:effectLst/>
                        <a:latin typeface="+mj-lt"/>
                        <a:ea typeface="Cambri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7</a:t>
                      </a:r>
                      <a:endParaRPr lang="en-US" sz="1800" dirty="0">
                        <a:effectLst/>
                        <a:latin typeface="+mj-lt"/>
                        <a:ea typeface="Cambri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21</a:t>
                      </a:r>
                      <a:endParaRPr lang="en-US" sz="1800" dirty="0">
                        <a:effectLst/>
                        <a:latin typeface="+mj-lt"/>
                        <a:ea typeface="Cambri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28</a:t>
                      </a:r>
                      <a:endParaRPr lang="en-US" sz="1800" dirty="0">
                        <a:effectLst/>
                        <a:latin typeface="+mj-lt"/>
                        <a:ea typeface="Cambri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Total</a:t>
                      </a:r>
                      <a:endParaRPr lang="en-US" sz="1800" b="1" dirty="0">
                        <a:effectLst/>
                        <a:latin typeface="+mj-lt"/>
                        <a:ea typeface="Cambri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1880</a:t>
                      </a:r>
                      <a:endParaRPr lang="en-US" sz="1800" dirty="0">
                        <a:effectLst/>
                        <a:latin typeface="+mj-lt"/>
                        <a:ea typeface="Cambri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27</a:t>
                      </a:r>
                      <a:endParaRPr lang="en-US" sz="1800" dirty="0">
                        <a:effectLst/>
                        <a:latin typeface="+mj-lt"/>
                        <a:ea typeface="Cambri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1907</a:t>
                      </a:r>
                      <a:endParaRPr lang="en-US" sz="1800" dirty="0">
                        <a:effectLst/>
                        <a:latin typeface="+mj-lt"/>
                        <a:ea typeface="Cambri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512435" y="5035890"/>
            <a:ext cx="793453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Calculate </a:t>
            </a:r>
            <a:r>
              <a:rPr lang="en-US" dirty="0" smtClean="0"/>
              <a:t>Kappa:</a:t>
            </a:r>
          </a:p>
          <a:p>
            <a:r>
              <a:rPr lang="en-US" dirty="0"/>
              <a:t>on-</a:t>
            </a:r>
            <a:r>
              <a:rPr lang="en-US" dirty="0" smtClean="0"/>
              <a:t>line: http</a:t>
            </a:r>
            <a:r>
              <a:rPr lang="en-US" dirty="0"/>
              <a:t>://</a:t>
            </a:r>
            <a:r>
              <a:rPr lang="en-US" dirty="0" err="1"/>
              <a:t>www.vassarstats.net</a:t>
            </a:r>
            <a:r>
              <a:rPr lang="en-US" dirty="0"/>
              <a:t>/</a:t>
            </a:r>
            <a:r>
              <a:rPr lang="en-US" dirty="0" err="1"/>
              <a:t>kappa.html</a:t>
            </a:r>
            <a:r>
              <a:rPr lang="en-US" dirty="0"/>
              <a:t> </a:t>
            </a:r>
            <a:endParaRPr lang="en-US" dirty="0" smtClean="0"/>
          </a:p>
          <a:p>
            <a:r>
              <a:rPr lang="en-US" dirty="0" smtClean="0"/>
              <a:t>(or can use statistical package)</a:t>
            </a:r>
            <a:endParaRPr lang="en-US" dirty="0"/>
          </a:p>
          <a:p>
            <a:r>
              <a:rPr lang="en-US" dirty="0" smtClean="0"/>
              <a:t>Kappa</a:t>
            </a:r>
            <a:r>
              <a:rPr lang="en-US" dirty="0"/>
              <a:t> </a:t>
            </a:r>
            <a:r>
              <a:rPr lang="en-US" dirty="0" smtClean="0"/>
              <a:t>= 0.76 (substantial agreement)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64099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lvl="0" indent="-514350">
              <a:spcAft>
                <a:spcPts val="600"/>
              </a:spcAft>
              <a:buFont typeface="+mj-lt"/>
              <a:buAutoNum type="arabicPeriod"/>
            </a:pPr>
            <a:r>
              <a:rPr lang="en-US" dirty="0" smtClean="0"/>
              <a:t>Define quantitative content analysis</a:t>
            </a:r>
            <a:endParaRPr lang="en-US" dirty="0"/>
          </a:p>
          <a:p>
            <a:pPr marL="514350" lvl="0" indent="-514350">
              <a:spcAft>
                <a:spcPts val="600"/>
              </a:spcAft>
              <a:buFont typeface="+mj-lt"/>
              <a:buAutoNum type="arabicPeriod"/>
            </a:pPr>
            <a:r>
              <a:rPr lang="en-US" dirty="0" smtClean="0"/>
              <a:t>Identify when quantitative content analysis is a helpful method to employ</a:t>
            </a:r>
            <a:endParaRPr lang="en-US" dirty="0"/>
          </a:p>
          <a:p>
            <a:pPr marL="514350" lvl="0" indent="-514350">
              <a:spcAft>
                <a:spcPts val="600"/>
              </a:spcAft>
              <a:buFont typeface="+mj-lt"/>
              <a:buAutoNum type="arabicPeriod"/>
            </a:pPr>
            <a:r>
              <a:rPr lang="en-US" dirty="0" smtClean="0"/>
              <a:t>Practice the steps of developing a codebook from study data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28992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Brief presentation and discussion: </a:t>
            </a:r>
          </a:p>
          <a:p>
            <a:pPr lvl="1"/>
            <a:r>
              <a:rPr lang="en-US" dirty="0"/>
              <a:t>Definition, examples of use, process</a:t>
            </a:r>
          </a:p>
          <a:p>
            <a:r>
              <a:rPr lang="en-US" dirty="0"/>
              <a:t>Working with data: </a:t>
            </a:r>
          </a:p>
          <a:p>
            <a:pPr lvl="1"/>
            <a:r>
              <a:rPr lang="en-US" dirty="0"/>
              <a:t>Identify possible categories in a sample of survey data (patient concerns)</a:t>
            </a:r>
          </a:p>
          <a:p>
            <a:pPr lvl="1"/>
            <a:r>
              <a:rPr lang="en-US" dirty="0"/>
              <a:t>Discuss how you might create a system to categorize them</a:t>
            </a:r>
          </a:p>
          <a:p>
            <a:r>
              <a:rPr lang="en-US" dirty="0"/>
              <a:t>Conclusion and take home </a:t>
            </a:r>
            <a:r>
              <a:rPr lang="en-US" dirty="0" smtClean="0"/>
              <a:t>points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5397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207" y="1592077"/>
            <a:ext cx="8233103" cy="4639390"/>
          </a:xfrm>
        </p:spPr>
        <p:txBody>
          <a:bodyPr/>
          <a:lstStyle/>
          <a:p>
            <a:r>
              <a:rPr lang="en-US" dirty="0" smtClean="0"/>
              <a:t>A systematic investigation aimed at describing the content of data</a:t>
            </a:r>
          </a:p>
          <a:p>
            <a:pPr lvl="1"/>
            <a:r>
              <a:rPr lang="en-US" dirty="0" smtClean="0"/>
              <a:t>Can be qualitative or quantitative</a:t>
            </a:r>
          </a:p>
          <a:p>
            <a:r>
              <a:rPr lang="en-US" dirty="0" smtClean="0"/>
              <a:t>Quantitative content analysis aims to reliably code the presence or absence or frequency of occurrence of an element of content</a:t>
            </a:r>
          </a:p>
          <a:p>
            <a:pPr lvl="1"/>
            <a:r>
              <a:rPr lang="en-US" dirty="0" smtClean="0"/>
              <a:t>Can be used to test association </a:t>
            </a:r>
            <a:r>
              <a:rPr lang="en-US" dirty="0"/>
              <a:t>between qualitative data (e.g. </a:t>
            </a:r>
            <a:r>
              <a:rPr lang="en-US" dirty="0" smtClean="0"/>
              <a:t>communication) </a:t>
            </a:r>
            <a:r>
              <a:rPr lang="en-US" dirty="0"/>
              <a:t>and predictors or outcomes </a:t>
            </a:r>
            <a:endParaRPr lang="en-US" dirty="0" smtClean="0"/>
          </a:p>
          <a:p>
            <a:r>
              <a:rPr lang="en-US" dirty="0" smtClean="0"/>
              <a:t>Can be applied to a number of data sources: survey responses, recorded communication, visual data, etc.</a:t>
            </a:r>
          </a:p>
        </p:txBody>
      </p:sp>
    </p:spTree>
    <p:extLst>
      <p:ext uri="{BB962C8B-B14F-4D97-AF65-F5344CB8AC3E}">
        <p14:creationId xmlns:p14="http://schemas.microsoft.com/office/powerpoint/2010/main" val="1038226300"/>
      </p:ext>
    </p:extLst>
  </p:cSld>
  <p:clrMapOvr>
    <a:masterClrMapping/>
  </p:clrMapOvr>
  <p:transition xmlns:p14="http://schemas.microsoft.com/office/powerpoint/2010/main" spd="slow" advTm="20525"/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Coding Schemes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65659836"/>
              </p:ext>
            </p:extLst>
          </p:nvPr>
        </p:nvGraphicFramePr>
        <p:xfrm>
          <a:off x="463550" y="1592263"/>
          <a:ext cx="8234364" cy="3723640"/>
        </p:xfrm>
        <a:graphic>
          <a:graphicData uri="http://schemas.openxmlformats.org/drawingml/2006/table">
            <a:tbl>
              <a:tblPr firstRow="1">
                <a:tableStyleId>{2D5ABB26-0587-4C30-8999-92F81FD0307C}</a:tableStyleId>
              </a:tblPr>
              <a:tblGrid>
                <a:gridCol w="1918737"/>
                <a:gridCol w="3186403"/>
                <a:gridCol w="3129224"/>
              </a:tblGrid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Advantages</a:t>
                      </a:r>
                      <a:endParaRPr lang="en-US" sz="2000" b="1" dirty="0"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Disadvantages</a:t>
                      </a:r>
                      <a:endParaRPr lang="en-US" sz="2000" b="1" dirty="0"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Make your own codebook</a:t>
                      </a:r>
                      <a:endParaRPr lang="en-US" sz="2000" dirty="0"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marR="0" lvl="0" indent="-28575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US" sz="2000" dirty="0">
                          <a:effectLst/>
                        </a:rPr>
                        <a:t>Can design based on your data</a:t>
                      </a:r>
                    </a:p>
                    <a:p>
                      <a:pPr marL="285750" marR="0" lvl="0" indent="-28575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US" sz="2000" dirty="0">
                          <a:effectLst/>
                        </a:rPr>
                        <a:t>Best when there is not an existing coding scheme you can employ</a:t>
                      </a:r>
                      <a:endParaRPr lang="en-US" sz="2000" dirty="0"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2000">
                          <a:effectLst/>
                        </a:rPr>
                        <a:t>May be seen as less rigorous / validated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2000">
                          <a:effectLst/>
                        </a:rPr>
                        <a:t>Time investment in codebook development and testing</a:t>
                      </a:r>
                      <a:endParaRPr lang="en-US" sz="2000"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Use an established </a:t>
                      </a:r>
                      <a:r>
                        <a:rPr lang="en-US" sz="2000" dirty="0" smtClean="0">
                          <a:effectLst/>
                        </a:rPr>
                        <a:t>scheme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(e.g. RIAS, Verona coding)</a:t>
                      </a:r>
                      <a:endParaRPr lang="en-US" sz="2000" dirty="0"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marR="0" lvl="0" indent="-28575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US" sz="2000" dirty="0">
                          <a:effectLst/>
                        </a:rPr>
                        <a:t>You are not re-inventing the wheel; builds on current knowledge base and experience</a:t>
                      </a:r>
                    </a:p>
                    <a:p>
                      <a:pPr marL="285750" marR="0" lvl="0" indent="-28575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US" sz="2000" dirty="0">
                          <a:effectLst/>
                        </a:rPr>
                        <a:t>Validity established</a:t>
                      </a:r>
                      <a:endParaRPr lang="en-US" sz="2000" dirty="0"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2000" dirty="0">
                          <a:effectLst/>
                        </a:rPr>
                        <a:t>May not exactly fit your data / research question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2000" dirty="0">
                          <a:effectLst/>
                        </a:rPr>
                        <a:t>Time investment in training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2000" dirty="0">
                          <a:effectLst/>
                        </a:rPr>
                        <a:t>May be costly</a:t>
                      </a:r>
                      <a:endParaRPr lang="en-US" sz="2000" dirty="0"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0526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Survey Data: Patient Concerns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dirty="0" smtClean="0"/>
              <a:t>What are hospitalized patients most concerned about at admission?</a:t>
            </a:r>
          </a:p>
          <a:p>
            <a:pPr>
              <a:spcBef>
                <a:spcPts val="600"/>
              </a:spcBef>
            </a:pPr>
            <a:endParaRPr lang="en-US" sz="1700" dirty="0" smtClean="0"/>
          </a:p>
          <a:p>
            <a:pPr>
              <a:spcBef>
                <a:spcPts val="600"/>
              </a:spcBef>
            </a:pPr>
            <a:r>
              <a:rPr lang="en-US" dirty="0" smtClean="0"/>
              <a:t>Surveyed 109 patients admitted to medicine svc</a:t>
            </a:r>
          </a:p>
          <a:p>
            <a:pPr lvl="1">
              <a:spcBef>
                <a:spcPts val="600"/>
              </a:spcBef>
            </a:pPr>
            <a:r>
              <a:rPr lang="en-US" dirty="0" smtClean="0"/>
              <a:t>“Please list all </a:t>
            </a:r>
            <a:r>
              <a:rPr lang="en-US" dirty="0"/>
              <a:t>of the problems and </a:t>
            </a:r>
            <a:r>
              <a:rPr lang="en-US" dirty="0" smtClean="0"/>
              <a:t>concerns you </a:t>
            </a:r>
            <a:r>
              <a:rPr lang="en-US" dirty="0"/>
              <a:t>want to talk with the doctor about </a:t>
            </a:r>
            <a:r>
              <a:rPr lang="en-US" dirty="0" smtClean="0"/>
              <a:t>today”</a:t>
            </a:r>
            <a:endParaRPr lang="en-US" dirty="0"/>
          </a:p>
          <a:p>
            <a:pPr>
              <a:spcBef>
                <a:spcPts val="600"/>
              </a:spcBef>
            </a:pPr>
            <a:endParaRPr lang="en-US" sz="1700" dirty="0" smtClean="0"/>
          </a:p>
          <a:p>
            <a:pPr>
              <a:spcBef>
                <a:spcPts val="600"/>
              </a:spcBef>
            </a:pPr>
            <a:r>
              <a:rPr lang="en-US" dirty="0" smtClean="0"/>
              <a:t>Quantitative content analysis: </a:t>
            </a:r>
          </a:p>
          <a:p>
            <a:pPr lvl="1">
              <a:spcBef>
                <a:spcPts val="600"/>
              </a:spcBef>
            </a:pPr>
            <a:r>
              <a:rPr lang="en-US" dirty="0" smtClean="0"/>
              <a:t>Define categories of concerns</a:t>
            </a:r>
          </a:p>
          <a:p>
            <a:pPr lvl="1">
              <a:spcBef>
                <a:spcPts val="600"/>
              </a:spcBef>
            </a:pPr>
            <a:r>
              <a:rPr lang="en-US" dirty="0" smtClean="0"/>
              <a:t>Identify most frequent categories</a:t>
            </a:r>
          </a:p>
          <a:p>
            <a:pPr lvl="1">
              <a:spcBef>
                <a:spcPts val="600"/>
              </a:spcBef>
            </a:pPr>
            <a:r>
              <a:rPr lang="en-US" dirty="0" smtClean="0"/>
              <a:t>Illustrate whether these were relevant to hospital care</a:t>
            </a:r>
          </a:p>
          <a:p>
            <a:pPr lvl="1">
              <a:spcBef>
                <a:spcPts val="600"/>
              </a:spcBef>
            </a:pPr>
            <a:endParaRPr lang="en-US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465667" y="6128844"/>
            <a:ext cx="82325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Anderson WG, Winters K, </a:t>
            </a:r>
            <a:r>
              <a:rPr lang="en-US" sz="1400" dirty="0" err="1"/>
              <a:t>Auerbach</a:t>
            </a:r>
            <a:r>
              <a:rPr lang="en-US" sz="1400" dirty="0"/>
              <a:t> AD. Patient concerns at hospital admission. Arch Intern Med. 2011 Aug 8;171(15):1399-400</a:t>
            </a:r>
            <a:r>
              <a:rPr lang="en-US" sz="1400" dirty="0" smtClean="0"/>
              <a:t>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606441356"/>
      </p:ext>
    </p:extLst>
  </p:cSld>
  <p:clrMapOvr>
    <a:masterClrMapping/>
  </p:clrMapOvr>
  <p:transition xmlns:p14="http://schemas.microsoft.com/office/powerpoint/2010/main" spd="slow" advTm="20525"/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</a:t>
            </a:r>
            <a:r>
              <a:rPr lang="en-US" dirty="0" smtClean="0"/>
              <a:t>ecorded Communication: Empathy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207" y="1490770"/>
            <a:ext cx="8233103" cy="4651303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How do physicians respond when patients express emotion in outpatient encounters?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96 video-taped consultations</a:t>
            </a:r>
          </a:p>
          <a:p>
            <a:r>
              <a:rPr lang="en-US" dirty="0"/>
              <a:t>Verona Coding Definitions of Emotional </a:t>
            </a:r>
            <a:r>
              <a:rPr lang="en-US" dirty="0" smtClean="0"/>
              <a:t>Sequences </a:t>
            </a:r>
          </a:p>
          <a:p>
            <a:pPr lvl="1"/>
            <a:r>
              <a:rPr lang="en-US" dirty="0"/>
              <a:t>I</a:t>
            </a:r>
            <a:r>
              <a:rPr lang="en-US" dirty="0" smtClean="0"/>
              <a:t>dentify </a:t>
            </a:r>
            <a:r>
              <a:rPr lang="en-US" dirty="0"/>
              <a:t>patients' expression of negative emotions </a:t>
            </a:r>
            <a:endParaRPr lang="en-US" dirty="0" smtClean="0"/>
          </a:p>
          <a:p>
            <a:pPr lvl="1"/>
            <a:r>
              <a:rPr lang="en-US" dirty="0"/>
              <a:t>C</a:t>
            </a:r>
            <a:r>
              <a:rPr lang="en-US" dirty="0" smtClean="0"/>
              <a:t>ode </a:t>
            </a:r>
            <a:r>
              <a:rPr lang="en-US" dirty="0"/>
              <a:t>physicians' subsequent responses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Identified 163 expressions of emotion</a:t>
            </a:r>
          </a:p>
          <a:p>
            <a:r>
              <a:rPr lang="en-US" dirty="0" smtClean="0"/>
              <a:t>Only 22 (13%) of physician responses provided space for patients to discuss emotion further</a:t>
            </a:r>
          </a:p>
          <a:p>
            <a:pPr lvl="1"/>
            <a:r>
              <a:rPr lang="en-US" dirty="0" smtClean="0"/>
              <a:t>No difference in physician response by gender, age</a:t>
            </a:r>
          </a:p>
          <a:p>
            <a:pPr lvl="1"/>
            <a:r>
              <a:rPr lang="en-US" dirty="0" smtClean="0"/>
              <a:t>Surgeons more likely to give space-reducing responses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65667" y="6184008"/>
            <a:ext cx="82325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/>
              <a:t>Mjaaland</a:t>
            </a:r>
            <a:r>
              <a:rPr lang="en-US" sz="1400" dirty="0"/>
              <a:t> </a:t>
            </a:r>
            <a:r>
              <a:rPr lang="en-US" sz="1400" dirty="0" smtClean="0"/>
              <a:t>et al. </a:t>
            </a:r>
            <a:r>
              <a:rPr lang="en-US" sz="1400" dirty="0"/>
              <a:t>Physicians' responses to patients' expressions of negative emotions in hospital consultations: a video-based observational study. Patient </a:t>
            </a:r>
            <a:r>
              <a:rPr lang="en-US" sz="1400" dirty="0" err="1"/>
              <a:t>Educ</a:t>
            </a:r>
            <a:r>
              <a:rPr lang="en-US" sz="1400" dirty="0"/>
              <a:t> </a:t>
            </a:r>
            <a:r>
              <a:rPr lang="en-US" sz="1400" dirty="0" err="1"/>
              <a:t>Couns</a:t>
            </a:r>
            <a:r>
              <a:rPr lang="en-US" sz="1400" dirty="0"/>
              <a:t>. 2011 Sep;84(3):332-7.</a:t>
            </a:r>
            <a:endParaRPr lang="en-US" sz="1400" dirty="0" smtClean="0"/>
          </a:p>
        </p:txBody>
      </p:sp>
    </p:spTree>
    <p:extLst>
      <p:ext uri="{BB962C8B-B14F-4D97-AF65-F5344CB8AC3E}">
        <p14:creationId xmlns:p14="http://schemas.microsoft.com/office/powerpoint/2010/main" val="2987412424"/>
      </p:ext>
    </p:extLst>
  </p:cSld>
  <p:clrMapOvr>
    <a:masterClrMapping/>
  </p:clrMapOvr>
  <p:transition xmlns:p14="http://schemas.microsoft.com/office/powerpoint/2010/main" spd="slow" advTm="20525"/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>
          <a:xfrm>
            <a:off x="464206" y="446690"/>
            <a:ext cx="8231061" cy="596464"/>
          </a:xfrm>
        </p:spPr>
        <p:txBody>
          <a:bodyPr/>
          <a:lstStyle/>
          <a:p>
            <a:r>
              <a:rPr lang="en-US" dirty="0" smtClean="0"/>
              <a:t>Recorded Communication: Satisfaction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207" y="1592077"/>
            <a:ext cx="8233103" cy="463939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Does content of the </a:t>
            </a:r>
            <a:r>
              <a:rPr lang="en-US" dirty="0"/>
              <a:t>different phases of </a:t>
            </a:r>
            <a:r>
              <a:rPr lang="en-US" dirty="0" smtClean="0"/>
              <a:t>an oncology consultation predict patient </a:t>
            </a:r>
            <a:r>
              <a:rPr lang="en-US" dirty="0"/>
              <a:t>satisfaction with </a:t>
            </a:r>
            <a:r>
              <a:rPr lang="en-US" dirty="0" smtClean="0"/>
              <a:t>the visit?</a:t>
            </a:r>
          </a:p>
          <a:p>
            <a:endParaRPr lang="en-US" dirty="0" smtClean="0"/>
          </a:p>
          <a:p>
            <a:r>
              <a:rPr lang="en-US" dirty="0" smtClean="0"/>
              <a:t>Audio-recorded 36 cancer patients’ consultations with oncologists</a:t>
            </a:r>
          </a:p>
          <a:p>
            <a:pPr lvl="1"/>
            <a:r>
              <a:rPr lang="en-US" dirty="0" err="1" smtClean="0"/>
              <a:t>Roter</a:t>
            </a:r>
            <a:r>
              <a:rPr lang="en-US" dirty="0" smtClean="0"/>
              <a:t> </a:t>
            </a:r>
            <a:r>
              <a:rPr lang="en-US" dirty="0"/>
              <a:t>Interaction Analysis </a:t>
            </a:r>
            <a:r>
              <a:rPr lang="en-US" dirty="0" smtClean="0"/>
              <a:t>System (RIAS) to describe communication</a:t>
            </a:r>
          </a:p>
          <a:p>
            <a:r>
              <a:rPr lang="en-US" dirty="0" smtClean="0"/>
              <a:t>Surveyed patients to assess satisfaction</a:t>
            </a:r>
          </a:p>
          <a:p>
            <a:endParaRPr lang="en-US" dirty="0" smtClean="0"/>
          </a:p>
          <a:p>
            <a:r>
              <a:rPr lang="en-US" dirty="0" smtClean="0"/>
              <a:t>Physician focus on </a:t>
            </a:r>
            <a:r>
              <a:rPr lang="en-US" dirty="0"/>
              <a:t>psychosocial exchange </a:t>
            </a:r>
            <a:r>
              <a:rPr lang="en-US" dirty="0" smtClean="0"/>
              <a:t>predicted lower patient satisfaction</a:t>
            </a:r>
          </a:p>
          <a:p>
            <a:endParaRPr lang="en-US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461851" y="6227106"/>
            <a:ext cx="82363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/>
              <a:t>Eide</a:t>
            </a:r>
            <a:r>
              <a:rPr lang="en-US" sz="1400" dirty="0"/>
              <a:t> </a:t>
            </a:r>
            <a:r>
              <a:rPr lang="en-US" sz="1400" dirty="0" smtClean="0"/>
              <a:t>et al. </a:t>
            </a:r>
            <a:r>
              <a:rPr lang="en-US" sz="1400" dirty="0"/>
              <a:t>Physician communication in different phases of a consultation at an oncology outpatient clinic related to patient satisfaction. Patient </a:t>
            </a:r>
            <a:r>
              <a:rPr lang="en-US" sz="1400" dirty="0" err="1"/>
              <a:t>Educ</a:t>
            </a:r>
            <a:r>
              <a:rPr lang="en-US" sz="1400" dirty="0"/>
              <a:t> </a:t>
            </a:r>
            <a:r>
              <a:rPr lang="en-US" sz="1400" dirty="0" err="1"/>
              <a:t>Couns</a:t>
            </a:r>
            <a:r>
              <a:rPr lang="en-US" sz="1400" dirty="0"/>
              <a:t>. 2003 Nov;51(3):259-66</a:t>
            </a:r>
            <a:endParaRPr lang="en-US" sz="1400" dirty="0" smtClean="0"/>
          </a:p>
        </p:txBody>
      </p:sp>
    </p:spTree>
    <p:extLst>
      <p:ext uri="{BB962C8B-B14F-4D97-AF65-F5344CB8AC3E}">
        <p14:creationId xmlns:p14="http://schemas.microsoft.com/office/powerpoint/2010/main" val="467659697"/>
      </p:ext>
    </p:extLst>
  </p:cSld>
  <p:clrMapOvr>
    <a:masterClrMapping/>
  </p:clrMapOvr>
  <p:transition xmlns:p14="http://schemas.microsoft.com/office/powerpoint/2010/main" spd="slow" advTm="20525"/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Recorded Communication: ICU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207" y="1592077"/>
            <a:ext cx="8233103" cy="463939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Is provision of emotional support associated with higher family satisfaction in ICU meetings?</a:t>
            </a:r>
          </a:p>
          <a:p>
            <a:endParaRPr lang="en-US" dirty="0" smtClean="0"/>
          </a:p>
          <a:p>
            <a:r>
              <a:rPr lang="en-US" dirty="0" smtClean="0"/>
              <a:t>Audio-recorded 51 ICU family meetings</a:t>
            </a:r>
          </a:p>
          <a:p>
            <a:pPr lvl="1"/>
            <a:r>
              <a:rPr lang="en-US" dirty="0" smtClean="0"/>
              <a:t>Coded clinicians statements of emotional support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Linear regression: association statements and satisfaction</a:t>
            </a:r>
          </a:p>
          <a:p>
            <a:endParaRPr lang="en-US" dirty="0" smtClean="0"/>
          </a:p>
          <a:p>
            <a:r>
              <a:rPr lang="en-US" dirty="0" smtClean="0"/>
              <a:t>3 types of statements associated with higher satisfaction: non-abandonment, ensuring comfort, supporting family decision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61851" y="6188622"/>
            <a:ext cx="82363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Stapleton RD, et al. Clinician statements and family satisfaction with family conferences in the intensive care unit. </a:t>
            </a:r>
            <a:r>
              <a:rPr lang="en-US" sz="1400" dirty="0" err="1" smtClean="0"/>
              <a:t>Crit</a:t>
            </a:r>
            <a:r>
              <a:rPr lang="en-US" sz="1400" dirty="0" smtClean="0"/>
              <a:t> Care Med 2006;34</a:t>
            </a:r>
            <a:r>
              <a:rPr lang="en-US" sz="1400" dirty="0"/>
              <a:t>:1679-85.</a:t>
            </a:r>
            <a:endParaRPr lang="en-US" sz="1400" dirty="0" smtClean="0"/>
          </a:p>
        </p:txBody>
      </p:sp>
    </p:spTree>
    <p:extLst>
      <p:ext uri="{BB962C8B-B14F-4D97-AF65-F5344CB8AC3E}">
        <p14:creationId xmlns:p14="http://schemas.microsoft.com/office/powerpoint/2010/main" val="690197941"/>
      </p:ext>
    </p:extLst>
  </p:cSld>
  <p:clrMapOvr>
    <a:masterClrMapping/>
  </p:clrMapOvr>
  <p:transition xmlns:p14="http://schemas.microsoft.com/office/powerpoint/2010/main" spd="slow" advTm="20525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3679</TotalTime>
  <Words>972</Words>
  <Application>Microsoft Macintosh PowerPoint</Application>
  <PresentationFormat>On-screen Show (4:3)</PresentationFormat>
  <Paragraphs>136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Blank Presentation</vt:lpstr>
      <vt:lpstr>Quantitative Content Analysis</vt:lpstr>
      <vt:lpstr>Objectives </vt:lpstr>
      <vt:lpstr>Activities</vt:lpstr>
      <vt:lpstr>Content Analysis</vt:lpstr>
      <vt:lpstr>Coding Schemes</vt:lpstr>
      <vt:lpstr>Survey Data: Patient Concerns</vt:lpstr>
      <vt:lpstr>Recorded Communication: Empathy</vt:lpstr>
      <vt:lpstr>Recorded Communication: Satisfaction</vt:lpstr>
      <vt:lpstr>Recorded Communication: ICU</vt:lpstr>
      <vt:lpstr>Effect of an Intervention: SCOPE Study</vt:lpstr>
      <vt:lpstr>Code Book Creation and Testing</vt:lpstr>
      <vt:lpstr>Codebook Structure: Example 1</vt:lpstr>
      <vt:lpstr>Codebook Structure: Example 2</vt:lpstr>
      <vt:lpstr>Reliability: Inter-rater Agreement</vt:lpstr>
      <vt:lpstr>Kappa: Example</vt:lpstr>
    </vt:vector>
  </TitlesOfParts>
  <Company>Wendy Anderson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Studying Doctor-Patient Communication in the Hospital</dc:title>
  <dc:creator>Wendy Anderson</dc:creator>
  <cp:lastModifiedBy>Wendy Anderson</cp:lastModifiedBy>
  <cp:revision>1176</cp:revision>
  <dcterms:created xsi:type="dcterms:W3CDTF">2009-09-08T19:50:18Z</dcterms:created>
  <dcterms:modified xsi:type="dcterms:W3CDTF">2015-02-13T22:05:20Z</dcterms:modified>
</cp:coreProperties>
</file>