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Action1.xml" ContentType="application/vnd.ms-office.inkAction+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ppt/tags/tag9.xml" ContentType="application/vnd.openxmlformats-officedocument.presentationml.tags+xml"/>
  <Override PartName="/ppt/notesSlides/notesSlide30.xml" ContentType="application/vnd.openxmlformats-officedocument.presentationml.notesSlide+xml"/>
  <Override PartName="/ppt/tags/tag10.xml" ContentType="application/vnd.openxmlformats-officedocument.presentationml.tags+xml"/>
  <Override PartName="/ppt/notesSlides/notesSlide31.xml" ContentType="application/vnd.openxmlformats-officedocument.presentationml.notesSlide+xml"/>
  <Override PartName="/ppt/tags/tag1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0"/>
  </p:notesMasterIdLst>
  <p:sldIdLst>
    <p:sldId id="256" r:id="rId2"/>
    <p:sldId id="318" r:id="rId3"/>
    <p:sldId id="267" r:id="rId4"/>
    <p:sldId id="322" r:id="rId5"/>
    <p:sldId id="275" r:id="rId6"/>
    <p:sldId id="268" r:id="rId7"/>
    <p:sldId id="323" r:id="rId8"/>
    <p:sldId id="326" r:id="rId9"/>
    <p:sldId id="300" r:id="rId10"/>
    <p:sldId id="320" r:id="rId11"/>
    <p:sldId id="298" r:id="rId12"/>
    <p:sldId id="325" r:id="rId13"/>
    <p:sldId id="327" r:id="rId14"/>
    <p:sldId id="301" r:id="rId15"/>
    <p:sldId id="328" r:id="rId16"/>
    <p:sldId id="329" r:id="rId17"/>
    <p:sldId id="330" r:id="rId18"/>
    <p:sldId id="331" r:id="rId19"/>
    <p:sldId id="780" r:id="rId20"/>
    <p:sldId id="289" r:id="rId21"/>
    <p:sldId id="781" r:id="rId22"/>
    <p:sldId id="321" r:id="rId23"/>
    <p:sldId id="332" r:id="rId24"/>
    <p:sldId id="303" r:id="rId25"/>
    <p:sldId id="302" r:id="rId26"/>
    <p:sldId id="270" r:id="rId27"/>
    <p:sldId id="334" r:id="rId28"/>
    <p:sldId id="271" r:id="rId29"/>
    <p:sldId id="783" r:id="rId30"/>
    <p:sldId id="784" r:id="rId31"/>
    <p:sldId id="1071" r:id="rId32"/>
    <p:sldId id="297" r:id="rId33"/>
    <p:sldId id="786" r:id="rId34"/>
    <p:sldId id="305" r:id="rId35"/>
    <p:sldId id="272" r:id="rId36"/>
    <p:sldId id="274" r:id="rId37"/>
    <p:sldId id="273" r:id="rId38"/>
    <p:sldId id="307" r:id="rId39"/>
    <p:sldId id="335" r:id="rId40"/>
    <p:sldId id="276" r:id="rId41"/>
    <p:sldId id="277" r:id="rId42"/>
    <p:sldId id="317" r:id="rId43"/>
    <p:sldId id="308" r:id="rId44"/>
    <p:sldId id="292" r:id="rId45"/>
    <p:sldId id="311" r:id="rId46"/>
    <p:sldId id="315" r:id="rId47"/>
    <p:sldId id="278" r:id="rId48"/>
    <p:sldId id="336" r:id="rId49"/>
    <p:sldId id="1073" r:id="rId50"/>
    <p:sldId id="774" r:id="rId51"/>
    <p:sldId id="775" r:id="rId52"/>
    <p:sldId id="287" r:id="rId53"/>
    <p:sldId id="776" r:id="rId54"/>
    <p:sldId id="280" r:id="rId55"/>
    <p:sldId id="312" r:id="rId56"/>
    <p:sldId id="288" r:id="rId57"/>
    <p:sldId id="777" r:id="rId58"/>
    <p:sldId id="282" r:id="rId59"/>
    <p:sldId id="286" r:id="rId60"/>
    <p:sldId id="778" r:id="rId61"/>
    <p:sldId id="283" r:id="rId62"/>
    <p:sldId id="314" r:id="rId63"/>
    <p:sldId id="771" r:id="rId64"/>
    <p:sldId id="646" r:id="rId65"/>
    <p:sldId id="647" r:id="rId66"/>
    <p:sldId id="599" r:id="rId67"/>
    <p:sldId id="600" r:id="rId68"/>
    <p:sldId id="601" r:id="rId69"/>
    <p:sldId id="473" r:id="rId70"/>
    <p:sldId id="475" r:id="rId71"/>
    <p:sldId id="758" r:id="rId72"/>
    <p:sldId id="596" r:id="rId73"/>
    <p:sldId id="687" r:id="rId74"/>
    <p:sldId id="496" r:id="rId75"/>
    <p:sldId id="497" r:id="rId76"/>
    <p:sldId id="602" r:id="rId77"/>
    <p:sldId id="500" r:id="rId78"/>
    <p:sldId id="764" r:id="rId79"/>
    <p:sldId id="694" r:id="rId80"/>
    <p:sldId id="503" r:id="rId81"/>
    <p:sldId id="623" r:id="rId82"/>
    <p:sldId id="504" r:id="rId83"/>
    <p:sldId id="700" r:id="rId84"/>
    <p:sldId id="483" r:id="rId85"/>
    <p:sldId id="701" r:id="rId86"/>
    <p:sldId id="604" r:id="rId87"/>
    <p:sldId id="1072" r:id="rId88"/>
    <p:sldId id="772" r:id="rId8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Graff" initials="RG" lastIdx="7" clrIdx="0">
    <p:extLst>
      <p:ext uri="{19B8F6BF-5375-455C-9EA6-DF929625EA0E}">
        <p15:presenceInfo xmlns:p15="http://schemas.microsoft.com/office/powerpoint/2012/main" userId="a6ba10420d7fc8b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26" autoAdjust="0"/>
    <p:restoredTop sz="68475" autoAdjust="0"/>
  </p:normalViewPr>
  <p:slideViewPr>
    <p:cSldViewPr snapToGrid="0">
      <p:cViewPr varScale="1">
        <p:scale>
          <a:sx n="80" d="100"/>
          <a:sy n="80" d="100"/>
        </p:scale>
        <p:origin x="1024" y="18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10T18:53:29.40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41214">
    <iact:property name="dataType"/>
    <iact:actionData xml:id="d0">
      <inkml:trace xmlns:inkml="http://www.w3.org/2003/InkML" xml:id="stk0" contextRef="#ctx0" brushRef="#br0">7569 6264 115 0,'0'0'10'23,"-9"0"-10"-23,9 0 0 0,0 0 0 2,-9-4 151-2,-1 4 28 0,1 0 5 0,0-4 2 0,-1 4-135 0,-8 0-27 10,8 0-6-10,1-8-1 5,0 8 0-5,0-5 0 6,-1 1 0-6,1 4 0 9,0-8-9-9,4 4-8 10,5 4 9-10,-9-8-9 5,-1-1 28-5,6 5-1 6,4 4 0-6,-5-4 0 8,5-8 13-7,-9-1 4 6,9 5 0-7,-10 8 0 9,1-12-28-9,9 3-6 8,-9 9-1-8,-1-12 0 9,10 8-9-9,-9-9 0 3,-9 9 0-3,8-4 8 9,-4 0 20-9,0 3 3 7,0 1 1-7,0 0 0 8,5-4-16-8,-5 8-4 8,5-12 0-8,-1 7 0 16,1-7 16-15,-9 0 4-1,8 3 0 0,1 5 0 9,0-4-12-7,-1 0-1 8,-8-1-1-8,8 5 0-2,-4-8-3 0,-4 8-1 10,-1-1 0-8,0-3 0-2,1 4-6 0,-1 4-8 11,1-4 11-9,-1 4-11 8,-9 0 0-8,0 0-12-2,-4 4 0 0,4 0 0 7,0-4 2-5,0 8 1 4,-5-8 0-5,5 9 0 6,0-1 19-6,10-8 4 6,-10 4 1-6,9 0 0 6,-9 5 5-3,9-9 0-4,1 4 1 0,-1 0 0 8,-4 4-7-8,4-8-2 8,1 4 0-7,-10 0 0 7,9 9 5-6,-9-9 1 6,5 8 0-5,-5-7 0-3,9 7-18 0,-9-4 0 10,10 5 0-9,-10 3 0 9,-9 1 0-7,9-1 0-3,-5-3-11 0,5 3 11 8,0 1 0-7,0-1 0 10,0-3 0-9,10 3 0-2,-10 1 0 0,5-9 0 9,4 5 0-7,0-1 0 8,1 0 0-9,8-3 0-1,-8 7 0 0,4-12 0 10,0 9 0-6,0-9 0-4,4 0 0 0,1 4 0 11,5 1 0-10,-6-5 0 8,6 8 0-4,-6 1 0-5,10-9 0 0,-9 8 0 8,0-8 0-3,9 5 0-5,-10-1 0 1,10 8 0 13,-9-7 12-13,9-1-3-1,0 0-9 0,0-8 12 16,0 13-12-11,0-5 12-4,9 4-12-1,-9 1 0 0,10 3 0 0,-10-12 0 15,9 5 0-13,-9 3 0-2,9 1 0 0,1 3 0 27,-10-12 0-26,9 13 0-1,0-1 0 0,0 1 0 0,1-13 0 0,-1 9 8 0,5-5-8 0,0 4 8 58,-5-4-8-56,15 5 12-2,-15-1-12 0,10-3 12 0,-1 3-4 0,1 0 0 0,-1-3 0 0,10 3 0 0,-4-4 4 0,4 5 0 0,0-1 0 0,-1-3 0 0,-3 3-12 0,-1 4 8 0,0-7-8 0,1 7 8 51,8-3-8-49,-4 3 0-2,-9-7 0 0,-1 3 8 0,6 0-8 0,-1 5 0 0,0-5 0 0,5 1 0 0,-9-1 0 0,9 5 0 0,-10-9 0 0,-4 0 0 0,5 5 0 0,4-1 0 43,-4 1 0-41,4-5 0-2,-4 4 0 0,-1-3 0 0,10 3 0 0,-9 0 0 0,4-7 0 0,0 7 0 0,5-8 0 0,5 0 0 0,-5 4 17 0,0-3 2 16,0 3 0-15,-5 0 0-1,10-8-7 0,-1 4-2 14,-4 0 0-12,-9 5 0-1,9-5-10-1,0 8 0 0,-5-12 0 0,0 4 0 12,1 1 0-9,-6 3 8-3,1-8-8 0,-1 8 0 12,1-4 0-9,0 5 8-2,-1-9-8-1,6 0 0 12,-6 4 0-8,1-4 0-4,9 0 0 0,-10 0 0 11,1 0 0-7,4 0 8-4,1 0-8 0,4 0 0 8,4 0 9-7,-4 0-9 7,0 0 10-7,-5 0-10 6,1 0 13-6,3 4-3 7,-3 4-1-5,4-8 0-3,0 0-1 0,-10 0 0 7,6 4 0-4,-6 9 0 5,1-13-8-7,-1 0 0 11,-4 4 9-11,0 0-9-1,5 0 0 0,9 0 8 14,-19-4-8-12,10 0 0-2,-5 0 0 0,4 0 0 12,-4 0 0-9,5-4 0-3,4 4 0 0,-4-4 0 9,0 4 0-6,-1-4 0-3,1 0 0 0,-1 4 8 16,6-9-8-15,-1 5 0-1,0 0 19 0,5 4-1 10,0 0 0-9,0-8 0 1,5 8-18-2,-5 0 0 12,-5 0 0-9,0 8 0-3,14-8 0 0,-9 0 0 10,-28 0 0-9,14 0 0 6,14 0 0-5,0 4 0 6,-9-8 0-5,-1 4 0-3,1 0 0 0,9 0-11 8,0 0 2-5,-14-8 0 4,0 4 9-4,5 0 0-3,13-5 0 0,-4 1-8 9,0 0 8-7,0 4 0 11,-5-5 0-11,10 1-8-2,-5 4 8 0,4 0 0 15,-4-5 0-13,0 5 0-2,14 0 13 0,-9 4-1 1,-10-8-1-1,5 8 0 13,0 0-11-11,4 0 0-1,-8 0 0-1,-1 0 8 13,0 0-18-11,1 0-4-2,3 0-1 0,-8 0 0 9,0 8 15-9,-5-8 0 8,9 0 0-7,0 0 0 5,-4 0 0-4,9-8 0 6,-10 8 0-6,10-4-9 4,0 0 9-1,-9 4 0-5,4-5 0 0,5 5 0 14,9 0 0-13,-9 0 0-1,-9-8 0 0,14 8 0 9,4-4 0-8,0 4 8 10,-18-4-8-9,9 4 8-2,0 0 1 0,-1 0 1 7,1 0 0-4,-4-8 0 7,4 8-1-8,0 8 0-2,0-8 0 0,-10 0 0 9,1 0-9-8,4 0 0 7,0 4 0-7,1 0 0 1,4-4 0-2,-10 0 0 7,1 0 0-6,-1 8 0 13,6-8 0-12,-1 0 0-2,0 0 0 0,5 0 0 8,-9 0 0-6,9 0 0 7,-10 0 0-6,6 0 0-3,-1 0 0 0,5 0 0 8,4 0 0-6,-4 0 0 5,0 0 0-6,-9 0 0 8,9 0 0-8,0 0 0-1,4 0 0 0,-4-8 0 9,0 8 0-9,-9-4 0 9,14 4 8-8,-6-4-8 8,-3 4 8-7,8 0-8-2,-4 0 0 0,-9-8 0 17,13 4 0-16,-4 4 0-1,-4-5 0 0,8 5 0 8,-4 0 0-7,0 0 0 9,0 0 0-8,0 0 8-2,5 0-8 0,-5 0 8 9,-1-8-8-7,11 8 0 12,-20 0 0-10,10 0 8-4,0 0-8 0,-4 8 0 0,3-8 0 0,1 0 0 9,-9 0 0-9,9 5 0 8,-5-5 0-7,1 0 0 6,-1 0 0-6,5 0 0 8,0 0 0-6,-10 0 0-3,6 0 0 1,-1 0 0 6,5-5 0-5,-5 5 0 6,5 0 0-7,0-8 0 8,5 4 0-6,-6 4 0-3,1-4 0 0,10 4 0 8,-10 0 0-6,9 0 0 7,-14 0 0-6,10 0 0-3,-1 0 0 0,6-8 0 9,-11 8 0-8,6 0 0 6,-5 0 0-5,5-5 0 8,-1 5 0-8,-4 0 0-2,0 0 0 0,0 0 0 9,0-4 0-8,0 0 0 7,4 4 0-7,-4-8 0 9,0 8 0-9,0-4 0-1,5 0 0 0,4 4 0 7,-9 0 0-5,0-9 0 7,5 5 0-6,-1 0 0-2,10 4 0-1,-5 0 8 15,1 0-8-14,-1-8 0-1,0 8 13 0,5 0-2 10,-14 0-1-9,9 0 0 8,-4 0-10-6,-1 0 8-2,1 0-8-1,-5 0 8 6,0 8-8-3,0-8 0 8,0 0 9-9,4 0-9-2,-4 0 0 0,9 4 0 8,-9-4 0-5,5 4 0 5,0-4 8-6,-5 0-8-2,4 0 8 0,5 0-8 16,-9 0 0-14,0 9 0-2,5-9 0 0,-5 0-8 10,0 0 8-8,0 4 0-2,0 0 0 0,-5-4-8 17,5 8 8-16,0-8 0-1,0 0 0 0,0 0 0 12,-10 4 0-10,10 0 0-2,0-4 0 0,0 0 0 9,5 0 0-5,-5 0 0-4,0-4 0 2,4 0 0 5,-4 4 0-6,5 0 8 9,-1 0-8-8,5 0 0-2,-9 0 0 0,5-8 0 10,0 8 0-8,-1-4 0 8,-4 4 0-8,0-4 0-2,0 4 0 0,-5 0 8 10,5-9-8-7,0 1 0-3,-9 8 0 0,9-8 8 16,-10-1-8-15,6 1 0-1,-6 0 0 0,6 4 8 18,-1-13-8-15,5 9 0-3,-10-9 0 0,10 5 0 0,-9 4 0 0,-5-9 8 18,14 1-8-17,-10 7 0-1,6-11 17 0,-10 3-1 20,4 0 0-19,1-7 0-1,0 3-16 0,-1 0 0 0,1 5 0 0,4-1 0 21,0-8 0-20,1 0 0-1,-6-3 0 0,10 3 0 0,-9 0 0 0,-1 4 0 20,-4-8 0-17,5 4 0-3,-5 9 0 1,0-1 0-1,-5-3 0 0,1 3 0 20,-1-8 0-19,0 4-16-1,1 5 2 0,-1 8 0 0,-9-9 14 0,0 1 0 21,0 3 9-20,0 5-9-1,0-5 10 0,-9 9-10 0,9-12 10 0,-10 3-10 17,10 1 11-15,-9 4-11-2,0 3 12 0,4-11-12 28,-4 3 10-26,-1 9-10-2,1-8 8 0,-5 4-8 0,0-1 0 0,5 1 0 1,-10 0 8 0,10 0-8-1,-19-1 0 2,9 1 10 36,10 8-10-36,-14-12 10-2,-1 3-10 0,1 1 0 0,4 4-12 0,1 0 12 0,-10 4-9 0,0 0 9 0,0-13 0 0,0 9 0 43,-4 4-9-41,4-12 9-2,0 8 0 0,0-5-9 0,-5 5 9 0,5-4 9 0,0 0-1 0,0 4-8 0,0-1 0 0,-9-11 0 0,5 8-12 0,-1 3 3 34,0-3 9-32,-4 8 0-2,-9-16 0 0,8 7-8 0,-4 1 8 0,5 0 0 0,9-1 0 0,-14 1 0 0,0-4 0 0,10 3 0 21,-5 1 0-19,-1-4-8-2,1 8 8 0,4-9 0 0,-4 1 8 0,9 8-8 21,-9-5 0-18,-5 1 0-3,0 0 0 0,10 0 0 0,-15-1 0 0,5 1 0 21,0-4 0-19,10 3 0-2,-6 1 0 0,1 0-13 0,0-1 5 0,0-3 8 19,4 8-10-18,-4-8 10-1,0 3 0 0,4 1-9 0,0 4 17 0,1 0 3 22,-5-9 1-20,4 9 0-2,-4 4-12 0,-1-8 0 0,1 8 0 0,-9-4 0 20,-1 0-10-19,5 4-4-1,5 0-1 0,-10 0 0 0,-4 0 15 0,14 0 0 20,-10 0 0-19,1 4 0-1,4-4 9 0,5 4 5 0,-1-4 1 0,-8 8 0 11,4-8-26-9,0 0-5-2,0 4 0 0,-4-4-1 20,-1 0 26-16,5 0 6-4,-4 4 1 0,-1 5 0 0,-4-9-16 0,14 0 0 9,-10 0 0-8,5 0 0 19,0 4 0-19,0 0-21-1,5-4 3 0,0 8 1 0,-5-8 27 0,5 4 6 10,-1 1 0-6,-8-5 1-4,4 0-17 0,5 0 0 21,-10 0 0-19,10 0 0-2,-14 0-11 0,13 0 1 0,1 0 0 0,-9 0 0 10,8 0 18-6,6-5 3-4,-1 5 1 0,10-4 0 11,-14 4-12-10,4 0-16 8,5-8 4-6,0 8 1-3,0 0 11 0,0 0 16 22,-9 0-4-21,4 0-1-1,1 0-11 0,-5 0-17 0,4 0 4 0,-4 0 1 11,9 0 12-8,-5 0 0-3,1 0 0 0,8 0 0 8,-13 0 0-6,9 0 0 9,0 0 0-10,5 0 0-1,0 0 0 0,-1 0 16 10,-4 0-3-9,10 0-1 10,-10 8-12-8,5-8-13-3,-1 0 2 0,1 4 1 12,4 1 10-10,-9-1 0-2,1 4 0 0,-11-8 0 21,10 4 11-20,0 8-3-1,5-12 0 0,-14 5 0 0,-10-1-8 0,15 4-16 10,4-8 4-7,0 8 1 8,-9-4 11-9,-1 1 0-2,10-1 0 0,0 0 0 21,5 0 0-19,-5-4 0-2,0 0 0 1,0 8 0-1,10-8 12 2,-5 4-3-2,-5 9 0 0,0-13 0 24,9 0-9-22,0 0 0-2,-9 0 0 0,1 4 0 0,-11 0 0 0,10 4 0 23,5-8 0-19,-14 0 0-4,0 5 0 0,-1-5-16 0,20 0 4 0,-6 0 1 0,-13-5 11 0,0 5 16 25,18 0-4-20,-13 0-1-5,4-12-11 0,0 12 0 0,0-4 0 0,9 4 0 0,-9-8 0 0,10 3 0 16,-20 5 0-14,15 0 0-2,0-4-12 0,0 4-4 16,-15 0 0-14,10 4-1-2,-4 1 17 0,-1 3 0 0,1-8 0 0,-6 0 0 13,-8 4-8-11,13 0-8-2,5 4-2 0,0-3 0 23,-18-1 18-21,4 4 0-2,14-4-8 0,-5 0 8 0,1 0 0 0,-5 5 12 25,-1-1-1-22,6 0-1-3,4-8-10 0,0 0 8 0,0 0-8 0,-9 0 8 0,9 0 0 0,4 0-8 24,-4-8 12-23,1 8-4-1,-1-4 4 0,0 4 1 0,-5 0 0 0,5-4 0 12,-4 4-4-10,8-9-1-2,-13 9 0 0,9 0 0 23,-5-4-8-22,6 4-14-1,-6-4 3 0,10 4 1 0,-5 0 10 0,0 4 14 23,-5 0-3-21,10-4-1-2,0 9-10 0,4-9 0 0,-9 0 0 1,9 0 0-1,1 0 0 0,-10 4 0 17,5-4 0-15,-1 0 0-2,6 0 0 0,-6 0 8 28,6 4-8-26,-1 4 8-2,1-8-8 0,-6 0 0 0,1 0 0 0,0 4-11 0,-1-4 11 0,1 4 0 47,-5 5 0-45,0-9 0-2,10 0 0 0,4 0 0 0,-10 8 0 0,6-4 0 0,-5-4-12 0,4 0 2 0,0 8 1 0,1-8 0 53,-1 0-19-52,-4 0-3-1,9 0-1 0,0 5 0 0,0-1-20 0,0-4-4 0,0-4 0 0,5 4-1 0,-5 4-163 0,4 4-33 0,-27-4-7 0,18 9 0 0</inkml:trace>
    </iact:actionData>
  </iact:action>
  <iact:action type="add" startTime="50665">
    <iact:property name="dataType"/>
    <iact:actionData xml:id="d1">
      <inkml:trace xmlns:inkml="http://www.w3.org/2003/InkML" xml:id="stk1" contextRef="#ctx0" brushRef="#br0">9706 4364 864 0,'0'0'76'3,"0"0"-60"3,-9 0-16-6,-5-12 0 9,5 8 112-9,0-4 20 8,-5 3 4-8,0 1 1 7,-5-4-93-7,10 0-20 7,-1 4-3-5,-8-9-1 4,-1 9-20-4,10-13 0 5,-1 5 0-7,1 0 8 5,-5-1 5-5,5 1 2 8,-5-5 0-8,5 5 0 7,4-5 5-7,-9 5 2 7,0-5 0-7,5 5 0 10,-1-1-8-10,1 1-2 5,-19 4 0-5,10 0 0 8,-1-1 4-8,0 5 1 9,1 0 0-9,-6 4 0 8,-4 4-9-8,10 9-8 5,-1-13 12-4,-9 16-12 10,-14-4 0-10,10 5 0 2,18 0-12-3,-5-1 3 8,-18 13 9-8,9-8-8 8,0 0 8-7,0 7-8 7,5-3 8-6,4 4 0 4,-9 4-9-4,10-4 9 6,8 0-11-5,-8 9 3-3,-6-5 0 0,6 8 0 7,4 5 8-6,-5 3 0 8,5-11 0-7,-14 3 0 5,19 4 0-3,-10-7-8-4,10 3 8 0,-10-4-8 8,-4 1 8-6,14 3 11 7,4-4-3-6,1 1 0-3,-10-1 8 0,4 4 0 10,10 1 1-8,0 3 0 6,-4-4-5-6,4-3-2-2,4 3 0 0,1 5 0 11,4-9 15-10,1-4 3 6,-6-4 1-3,5 4 0-1,10 0-14-3,0 0-3 6,-10 0-1-4,0-12 0 9,10 8 5-9,0-4 2-2,-1-4 0 0,-4-1 0 13,0 5-4-11,5-8-1-2,9-1 0 0,-5 5 0 14,-4-13-1-13,9 5 0-1,4-1 0 0,1-4 0 11,-15-4 3-7,15 1 0-3,-5 3 0-1,9-8 0 8,5-4-1-7,0 0 0 7,-9-1 0-4,4 1 0-4,9 0-2 0,-4 0-1 7,-14-8 0-7,9 7 0 10,1-7 10-9,-6 0 3 10,-4-1 0-10,5 5 0-1,-1 0-24 0,6-5-13 8,-1 1 1-7,-5 4 1 10,-13-9 19-9,9 5 3-2,9 3 1 0,1-3 0 10,-11-1-12-9,1 1-14 9,5 0 3-7,4-1 1-3,-9 5 10 0,-9-9 12 8,-1 1-2-7,6-1-1 11,-1 1-9-10,-4-5 0-2,4 4 0 0,-14-3 0 11,10-5 8-8,-1-4 7-3,1 4 1 0,-10-4 0 9,1 0-7-6,-1 0-1 8,0 0 0-9,1-12 0-2,-1 12-8 0,-4-8 10 13,-1 4-10-12,1-5 10-1,0 5-10 0,-5-4 0 13,0-4 0-11,0 3 8-2,0 5-8 0,-5-4 0 13,5 0 0-11,-5-1 8-2,1 5 3 0,-6 8 0 14,1-12 0-12,4 4 0-2,1-4 10 0,-6 4 3 16,1-5 0-13,-5 10 0-3,5-6-16 0,-1 10-8 0,-8-10 8 0,-1 5-8 16,1-4 8-15,-6 4-8-1,1-4 10 0,0 4-10 16,-5 4 0-15,0-3 8 0,0-6-8-1,0 5 0 13,-5 0 8-11,1 0 0-2,9 5-8 0,-5-5 12 12,9 4 0-11,0 4-1-1,-4-4 0 0,4 9 0 14,5 3-11-13,1-3-11-1,-15-1 3 0,0 9 0 15,9 0 8-13,0 4-12-2,-18-1 12 0,9 1-12 18,-4 4-39-17,4 4-8-1,-10 1-1 0,-3-1-1 22,-11 4-114-21,20 0-22-1,-6 9-5 0,1-1-1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F31FA2-1D23-444D-BC02-A9A6048CAA07}" type="datetimeFigureOut">
              <a:rPr lang="en-US" smtClean="0"/>
              <a:t>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D3DC8E-344A-4AFD-831C-16B2F2D6DCE1}" type="slidenum">
              <a:rPr lang="en-US" smtClean="0"/>
              <a:t>‹#›</a:t>
            </a:fld>
            <a:endParaRPr lang="en-US"/>
          </a:p>
        </p:txBody>
      </p:sp>
    </p:spTree>
    <p:extLst>
      <p:ext uri="{BB962C8B-B14F-4D97-AF65-F5344CB8AC3E}">
        <p14:creationId xmlns:p14="http://schemas.microsoft.com/office/powerpoint/2010/main" val="2430811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a:t>
            </a:fld>
            <a:endParaRPr lang="en-US"/>
          </a:p>
        </p:txBody>
      </p:sp>
    </p:spTree>
    <p:extLst>
      <p:ext uri="{BB962C8B-B14F-4D97-AF65-F5344CB8AC3E}">
        <p14:creationId xmlns:p14="http://schemas.microsoft.com/office/powerpoint/2010/main" val="490980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this slides shows incidence density sampling which you learned about in EPI203. In this study design, controls are selected for cases matched on time of diagnosis. To orient you to the chart, the x-axis is </a:t>
            </a:r>
            <a:r>
              <a:rPr lang="en-US" dirty="0" err="1"/>
              <a:t>calender</a:t>
            </a:r>
            <a:r>
              <a:rPr lang="en-US" dirty="0"/>
              <a:t> time and the y-axis includes the cohort participants. X’s indicate cases and the circles indicate matched controls. You can see that people are eligible to be selected as a control for a case as long as they are at risk for the disease, even if they later go on to develop the disease themselves. Incidence density sampling is also called risk set sampling.</a:t>
            </a:r>
          </a:p>
        </p:txBody>
      </p:sp>
      <p:sp>
        <p:nvSpPr>
          <p:cNvPr id="4" name="Slide Number Placeholder 3"/>
          <p:cNvSpPr>
            <a:spLocks noGrp="1"/>
          </p:cNvSpPr>
          <p:nvPr>
            <p:ph type="sldNum" sz="quarter" idx="5"/>
          </p:nvPr>
        </p:nvSpPr>
        <p:spPr/>
        <p:txBody>
          <a:bodyPr/>
          <a:lstStyle/>
          <a:p>
            <a:fld id="{C3D3DC8E-344A-4AFD-831C-16B2F2D6DCE1}" type="slidenum">
              <a:rPr lang="en-US" smtClean="0"/>
              <a:t>10</a:t>
            </a:fld>
            <a:endParaRPr lang="en-US"/>
          </a:p>
        </p:txBody>
      </p:sp>
    </p:spTree>
    <p:extLst>
      <p:ext uri="{BB962C8B-B14F-4D97-AF65-F5344CB8AC3E}">
        <p14:creationId xmlns:p14="http://schemas.microsoft.com/office/powerpoint/2010/main" val="992763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Frequency matching</a:t>
            </a:r>
            <a:r>
              <a:rPr lang="en-US" baseline="0" dirty="0"/>
              <a:t> is another type of matching in which the distribution of the matching factor is similar between cases and controls at the group-level. For example, if you are matching on sex and use frequency matching, the percentage of men and women in the cases and controls would be the same. </a:t>
            </a:r>
          </a:p>
        </p:txBody>
      </p:sp>
      <p:sp>
        <p:nvSpPr>
          <p:cNvPr id="4" name="Slide Number Placeholder 3"/>
          <p:cNvSpPr>
            <a:spLocks noGrp="1"/>
          </p:cNvSpPr>
          <p:nvPr>
            <p:ph type="sldNum" sz="quarter" idx="10"/>
          </p:nvPr>
        </p:nvSpPr>
        <p:spPr/>
        <p:txBody>
          <a:bodyPr/>
          <a:lstStyle/>
          <a:p>
            <a:fld id="{C3D3DC8E-344A-4AFD-831C-16B2F2D6DCE1}" type="slidenum">
              <a:rPr lang="en-US" smtClean="0"/>
              <a:t>11</a:t>
            </a:fld>
            <a:endParaRPr lang="en-US"/>
          </a:p>
        </p:txBody>
      </p:sp>
    </p:spTree>
    <p:extLst>
      <p:ext uri="{BB962C8B-B14F-4D97-AF65-F5344CB8AC3E}">
        <p14:creationId xmlns:p14="http://schemas.microsoft.com/office/powerpoint/2010/main" val="2530972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Frequency matching</a:t>
            </a:r>
            <a:r>
              <a:rPr lang="en-US" baseline="0" dirty="0"/>
              <a:t> is appropriate when you are matching on one or two variables with few categories. T</a:t>
            </a:r>
            <a:r>
              <a:rPr lang="en-US" dirty="0"/>
              <a:t>he more variables that you are matching on, and/or the more potential</a:t>
            </a:r>
            <a:r>
              <a:rPr lang="en-US" baseline="0" dirty="0"/>
              <a:t> categories for those variables</a:t>
            </a:r>
            <a:r>
              <a:rPr lang="en-US" dirty="0"/>
              <a:t>, the more you will need to use individual</a:t>
            </a:r>
            <a:r>
              <a:rPr lang="en-US" baseline="0" dirty="0"/>
              <a:t> matching.</a:t>
            </a:r>
          </a:p>
          <a:p>
            <a:endParaRPr lang="en-US" baseline="0" dirty="0"/>
          </a:p>
          <a:p>
            <a:r>
              <a:rPr lang="en-US" baseline="0" dirty="0"/>
              <a:t>Easier to find controls but not controlling for higher order interactions between the matching factors</a:t>
            </a:r>
          </a:p>
          <a:p>
            <a:endParaRPr lang="en-US" baseline="0" dirty="0"/>
          </a:p>
          <a:p>
            <a:r>
              <a:rPr lang="en-US" baseline="0" dirty="0"/>
              <a:t>You can use unconditional logistic regression to analyze frequency matched data. The matching factors need to be included in the multivariate model, which we will discuss more in the following slides.</a:t>
            </a:r>
          </a:p>
        </p:txBody>
      </p:sp>
      <p:sp>
        <p:nvSpPr>
          <p:cNvPr id="4" name="Slide Number Placeholder 3"/>
          <p:cNvSpPr>
            <a:spLocks noGrp="1"/>
          </p:cNvSpPr>
          <p:nvPr>
            <p:ph type="sldNum" sz="quarter" idx="10"/>
          </p:nvPr>
        </p:nvSpPr>
        <p:spPr/>
        <p:txBody>
          <a:bodyPr/>
          <a:lstStyle/>
          <a:p>
            <a:fld id="{C3D3DC8E-344A-4AFD-831C-16B2F2D6DCE1}" type="slidenum">
              <a:rPr lang="en-US" smtClean="0"/>
              <a:t>12</a:t>
            </a:fld>
            <a:endParaRPr lang="en-US"/>
          </a:p>
        </p:txBody>
      </p:sp>
    </p:spTree>
    <p:extLst>
      <p:ext uri="{BB962C8B-B14F-4D97-AF65-F5344CB8AC3E}">
        <p14:creationId xmlns:p14="http://schemas.microsoft.com/office/powerpoint/2010/main" val="4245972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C3D3DC8E-344A-4AFD-831C-16B2F2D6DCE1}" type="slidenum">
              <a:rPr lang="en-US" smtClean="0"/>
              <a:t>13</a:t>
            </a:fld>
            <a:endParaRPr lang="en-US"/>
          </a:p>
        </p:txBody>
      </p:sp>
    </p:spTree>
    <p:extLst>
      <p:ext uri="{BB962C8B-B14F-4D97-AF65-F5344CB8AC3E}">
        <p14:creationId xmlns:p14="http://schemas.microsoft.com/office/powerpoint/2010/main" val="2133705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study that</a:t>
            </a:r>
            <a:r>
              <a:rPr lang="en-US" baseline="0" dirty="0"/>
              <a:t> used frequency matching. The investigators were interested in heritability of autism spectrum disorders and set out to examine whether higher parental social responsiveness scores were associated with an increased risk of a child with an autism spectrum disorder. </a:t>
            </a:r>
          </a:p>
          <a:p>
            <a:endParaRPr lang="en-US" baseline="0" dirty="0"/>
          </a:p>
          <a:p>
            <a:r>
              <a:rPr lang="en-US" baseline="0" dirty="0"/>
              <a:t>They conducted a nested case-control study where cases and controls were selected from participants in the Nurses Health Study. </a:t>
            </a:r>
          </a:p>
          <a:p>
            <a:endParaRPr lang="en-US" baseline="0" dirty="0"/>
          </a:p>
          <a:p>
            <a:r>
              <a:rPr lang="en-US" baseline="0" dirty="0"/>
              <a:t>The participants in the study were asked if they had a child with an autism spectrum disorder. Those parent-child pairs were considered the cases and they were frequency matched to participants who had a child that did not have a autism spectrum disorder diagnosis based on the children’s birth year. Because they were only matching on one variable, they used frequency matching. </a:t>
            </a:r>
          </a:p>
          <a:p>
            <a:endParaRPr lang="en-US" baseline="0" dirty="0"/>
          </a:p>
          <a:p>
            <a:r>
              <a:rPr lang="en-US" baseline="0" dirty="0"/>
              <a:t>The exposure was a score assessed using the social responsiveness scale, a validated survey. </a:t>
            </a:r>
          </a:p>
          <a:p>
            <a:endParaRPr lang="en-US" baseline="0" dirty="0"/>
          </a:p>
          <a:p>
            <a:r>
              <a:rPr lang="en-US" baseline="0" dirty="0"/>
              <a:t>They used logistic regression, because they used frequency matching, and adjusted for the matching factor as well as other potential confounders in their analyses. </a:t>
            </a:r>
          </a:p>
          <a:p>
            <a:endParaRPr lang="en-US" baseline="0" dirty="0"/>
          </a:p>
          <a:p>
            <a:r>
              <a:rPr lang="en-US" baseline="0" dirty="0"/>
              <a:t>They found that children whose parents both had elevated SRS had 85% increased risk of an ASD and children who had one parent with an elevated SRS score had 52% increased odds of ASD.</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14</a:t>
            </a:fld>
            <a:endParaRPr lang="en-US"/>
          </a:p>
        </p:txBody>
      </p:sp>
    </p:spTree>
    <p:extLst>
      <p:ext uri="{BB962C8B-B14F-4D97-AF65-F5344CB8AC3E}">
        <p14:creationId xmlns:p14="http://schemas.microsoft.com/office/powerpoint/2010/main" val="3849310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Reference series is generally:</a:t>
            </a:r>
          </a:p>
          <a:p>
            <a:pPr marL="628650" lvl="1" indent="-171450">
              <a:buFontTx/>
              <a:buChar char="-"/>
            </a:pPr>
            <a:r>
              <a:rPr lang="en-US" dirty="0"/>
              <a:t>unexposed individuals in a cohort study</a:t>
            </a:r>
          </a:p>
          <a:p>
            <a:pPr marL="628650" lvl="1" indent="-171450">
              <a:buFontTx/>
              <a:buChar char="-"/>
            </a:pPr>
            <a:r>
              <a:rPr lang="en-US"/>
              <a:t>non-cases (controls) in a case-control study</a:t>
            </a:r>
            <a:endParaRPr lang="en-US" dirty="0"/>
          </a:p>
        </p:txBody>
      </p:sp>
      <p:sp>
        <p:nvSpPr>
          <p:cNvPr id="4" name="Slide Number Placeholder 3"/>
          <p:cNvSpPr>
            <a:spLocks noGrp="1"/>
          </p:cNvSpPr>
          <p:nvPr>
            <p:ph type="sldNum" sz="quarter" idx="5"/>
          </p:nvPr>
        </p:nvSpPr>
        <p:spPr/>
        <p:txBody>
          <a:bodyPr/>
          <a:lstStyle/>
          <a:p>
            <a:fld id="{C3D3DC8E-344A-4AFD-831C-16B2F2D6DCE1}" type="slidenum">
              <a:rPr lang="en-US" smtClean="0"/>
              <a:t>15</a:t>
            </a:fld>
            <a:endParaRPr lang="en-US"/>
          </a:p>
        </p:txBody>
      </p:sp>
    </p:spTree>
    <p:extLst>
      <p:ext uri="{BB962C8B-B14F-4D97-AF65-F5344CB8AC3E}">
        <p14:creationId xmlns:p14="http://schemas.microsoft.com/office/powerpoint/2010/main" val="1091983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8363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cohor</a:t>
            </a:r>
            <a:r>
              <a:rPr lang="en-US" baseline="0" dirty="0"/>
              <a:t>t study, you match exposed individuals to one or more unexposed individuals.</a:t>
            </a:r>
          </a:p>
          <a:p>
            <a:endParaRPr lang="en-US" baseline="0" dirty="0"/>
          </a:p>
          <a:p>
            <a:r>
              <a:rPr lang="en-US" baseline="0" dirty="0"/>
              <a:t>By doing so, you eliminate the potential association between the exposure and matching factor, and thus control for confounding by the matching factor. This does require critical assumptions of no loss to follow-up or competing risks, however.</a:t>
            </a:r>
          </a:p>
          <a:p>
            <a:endParaRPr lang="en-US" baseline="0" dirty="0"/>
          </a:p>
          <a:p>
            <a:r>
              <a:rPr lang="en-US" baseline="0" dirty="0"/>
              <a:t>It is worth noting that matched cohort studies are not common. Matching is used in the design phase to control for confounding, and the variables used for matching depend on the specific research question. Because you are forcing the unexposed to be more similar to the exposed, matching alters the covariate distribution so that the study population is no longer representative of the target population. The matched cohort used for one research question may not be appropriate for a different research question. Matching also adds time and expense.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1941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24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latin typeface="Arial" panose="020B0604020202020204" pitchFamily="34" charset="0"/>
                <a:cs typeface="Arial" panose="020B0604020202020204" pitchFamily="34" charset="0"/>
              </a:rPr>
              <a:t>Selection into the cohort depends on exposure A in that exposed individuals are more likely to be selected into the matched sub-cohort</a:t>
            </a:r>
          </a:p>
          <a:p>
            <a:pPr marL="171450" indent="-171450">
              <a:buFontTx/>
              <a:buChar char="-"/>
            </a:pPr>
            <a:r>
              <a:rPr lang="en-US" dirty="0">
                <a:latin typeface="Arial" panose="020B0604020202020204" pitchFamily="34" charset="0"/>
                <a:cs typeface="Arial" panose="020B0604020202020204" pitchFamily="34" charset="0"/>
              </a:rPr>
              <a:t>The arrow from M to S indicates that, among unexposed individuals, a subject’s value of the matching factors will affect selection given that M affects 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20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2</a:t>
            </a:fld>
            <a:endParaRPr lang="en-US"/>
          </a:p>
        </p:txBody>
      </p:sp>
    </p:spTree>
    <p:extLst>
      <p:ext uri="{BB962C8B-B14F-4D97-AF65-F5344CB8AC3E}">
        <p14:creationId xmlns:p14="http://schemas.microsoft.com/office/powerpoint/2010/main" val="1565046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latin typeface="Arial" panose="020B0604020202020204" pitchFamily="34" charset="0"/>
                <a:cs typeface="Arial" panose="020B0604020202020204" pitchFamily="34" charset="0"/>
              </a:rPr>
              <a:t>There is both a direct arrow from M to A and path from M to A through the collider S on which we’ve conditioned; </a:t>
            </a:r>
            <a:r>
              <a:rPr lang="en-US" dirty="0"/>
              <a:t>the variables M and A are d-connected</a:t>
            </a:r>
            <a:endParaRPr lang="en-US"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Nonetheless, M and A are independent (by design) in the matched sub-cohort.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Matching induces an association via the path M-S-A that is of equal magnitude, but opposite direction, to the association via the path M-A, which ensures that M and A are independent in the matched sub-cohort.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Thus, because of the matching, the joint distribution of the matched data is what is called unfaithful to the DAG in the Figure.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Faithfulness is the assumption that, for three disjoint sets A, B, C on a causal DAG, (where C may be the empty set), A independent of B given A implies A is d-separated from B given C (see Fine Point 6.2 in </a:t>
            </a:r>
            <a:r>
              <a:rPr lang="en-US" dirty="0" err="1"/>
              <a:t>Hernán</a:t>
            </a:r>
            <a:r>
              <a:rPr lang="en-US" dirty="0"/>
              <a:t> &amp; Robins).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Even though the DAG suggests that we have to adjust for M, the independence of A and M ensures there is no confounding by M in the matched sub-cohort, and that adjustment for the matching factors is NOT necessary to obtain valid point estimates of the effect of A on Y in the exposed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12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2049"/>
                </a:solidFill>
                <a:effectLst/>
                <a:uLnTx/>
                <a:uFillTx/>
                <a:latin typeface="Calibri Light"/>
                <a:ea typeface="+mn-ea"/>
                <a:cs typeface="+mn-cs"/>
              </a:rPr>
              <a:t>| [footer text here]</a:t>
            </a:r>
            <a:endParaRPr kumimoji="0" lang="en-US" sz="800" b="0" i="0" u="none" strike="noStrike" kern="1200" cap="none" spc="0" normalizeH="0" baseline="0" noProof="0" dirty="0">
              <a:ln>
                <a:noFill/>
              </a:ln>
              <a:solidFill>
                <a:srgbClr val="052049"/>
              </a:solidFill>
              <a:effectLst/>
              <a:uLnTx/>
              <a:uFillTx/>
              <a:latin typeface="Calibri Light"/>
              <a:ea typeface="+mn-ea"/>
              <a:cs typeface="+mn-cs"/>
            </a:endParaRPr>
          </a:p>
        </p:txBody>
      </p:sp>
    </p:spTree>
    <p:extLst>
      <p:ext uri="{BB962C8B-B14F-4D97-AF65-F5344CB8AC3E}">
        <p14:creationId xmlns:p14="http://schemas.microsoft.com/office/powerpoint/2010/main" val="1279808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DAG more easily conveys that the matching factor no longer confounds the relationship between A and Y and that one does not need to adjust for M in the analysis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Not the correct </a:t>
            </a:r>
            <a:r>
              <a:rPr lang="en-US" i="1" dirty="0"/>
              <a:t>causal</a:t>
            </a:r>
            <a:r>
              <a:rPr lang="en-US" i="0" dirty="0"/>
              <a:t> DAG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i="0" dirty="0"/>
              <a:t>Nevertheless, used for simplicity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5047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Importantly,</a:t>
            </a:r>
            <a:r>
              <a:rPr lang="en-US" baseline="0" dirty="0"/>
              <a:t> the lack of confounding from matching in a cohort study relies on the assumption of complete follow-up and no competing risks.</a:t>
            </a:r>
          </a:p>
          <a:p>
            <a:endParaRPr lang="en-US" baseline="0" dirty="0"/>
          </a:p>
          <a:p>
            <a:r>
              <a:rPr lang="en-US" baseline="0" dirty="0"/>
              <a:t>If the exposure and matching factor are associated with competing risks or loss to follow-up, the balance that resulted from matching may not be present in the analyzable data. </a:t>
            </a:r>
          </a:p>
          <a:p>
            <a:endParaRPr lang="en-US" baseline="0" dirty="0"/>
          </a:p>
          <a:p>
            <a:r>
              <a:rPr lang="en-US" baseline="0" dirty="0"/>
              <a:t>As you can see in the DAG, there is an open path between the exposure and outcome by conditioning on a collider (the competing risk).</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0345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example, let’s say you are interested in whether BMI is associated with risk of colon cancer. You are concerned about potential confounding by age, so match your obese and normal weight subjects on age. As a result, there is no arrow between age and BMI in the DAG shown. </a:t>
            </a:r>
          </a:p>
          <a:p>
            <a:endParaRPr lang="en-US" baseline="0" dirty="0"/>
          </a:p>
          <a:p>
            <a:r>
              <a:rPr lang="en-US" baseline="0" dirty="0"/>
              <a:t>However, both age and BMI are associated with risk of fatal MI, whereby obese individuals are more likely to have a fatal MI than normal weight individuals and older individuals are at increased risk of fatal MI than younger individuals. </a:t>
            </a:r>
          </a:p>
          <a:p>
            <a:endParaRPr lang="en-US" baseline="0" dirty="0"/>
          </a:p>
          <a:p>
            <a:r>
              <a:rPr lang="en-US" baseline="0" dirty="0"/>
              <a:t>As a result, the balanced distribution of ages between the obese and normal weight groups is lost among people who did not experience a fatal MI and there is still potential for confounding by age when studying the relation between BMI and colon cancer in the analyzable data. </a:t>
            </a:r>
          </a:p>
          <a:p>
            <a:endParaRPr lang="en-US" baseline="0" dirty="0"/>
          </a:p>
          <a:p>
            <a:r>
              <a:rPr lang="en-US" baseline="0" dirty="0"/>
              <a:t>You can block this confounding path however in the analysis by adjusting for the matching factor, age.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3267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important to recognize</a:t>
            </a:r>
            <a:r>
              <a:rPr lang="en-US" baseline="0" dirty="0"/>
              <a:t> that while matching can control for confounding (with perfect data) in a cohort study, it does alter the distribution of both the matching factor and potentially any covariates correlated with the matching factor in the study population to match that of the exposed individuals.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a:t>
            </a:r>
            <a:r>
              <a:rPr lang="en-US" sz="1200" kern="1200" baseline="0" dirty="0">
                <a:solidFill>
                  <a:schemeClr val="tx1"/>
                </a:solidFill>
                <a:effectLst/>
                <a:latin typeface="+mn-lt"/>
                <a:ea typeface="+mn-ea"/>
                <a:cs typeface="+mn-cs"/>
              </a:rPr>
              <a:t> a result, </a:t>
            </a:r>
            <a:r>
              <a:rPr lang="en-US" sz="1200" kern="1200" dirty="0">
                <a:solidFill>
                  <a:schemeClr val="tx1"/>
                </a:solidFill>
                <a:effectLst/>
                <a:latin typeface="+mn-lt"/>
                <a:ea typeface="+mn-ea"/>
                <a:cs typeface="+mn-cs"/>
              </a:rPr>
              <a:t>the estimated effect in the matched pop does not equal the causal effect in the whole pop.</a:t>
            </a:r>
            <a:r>
              <a:rPr lang="en-US" sz="1200" kern="1200" baseline="0" dirty="0">
                <a:solidFill>
                  <a:schemeClr val="tx1"/>
                </a:solidFill>
                <a:effectLst/>
                <a:latin typeface="+mn-lt"/>
                <a:ea typeface="+mn-ea"/>
                <a:cs typeface="+mn-cs"/>
              </a:rPr>
              <a:t> To estimate the overall effect estimate, you must a</a:t>
            </a:r>
            <a:r>
              <a:rPr lang="en-US" baseline="0" dirty="0"/>
              <a:t>djusting for the matching factor and assuming no effect modification by the matching factor. </a:t>
            </a:r>
          </a:p>
          <a:p>
            <a:endParaRPr lang="en-US" baseline="0" dirty="0"/>
          </a:p>
          <a:p>
            <a:r>
              <a:rPr lang="en-US" baseline="0" dirty="0"/>
              <a:t>Adjusting is also important in matched cohort studies to accurately estimate the confidence intervals for the risk difference and ratio estimates because of the increased correlation between the exposed and unexposed individuals due to matching.</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2679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a:t>
            </a:r>
            <a:r>
              <a:rPr lang="en-US" baseline="0" dirty="0"/>
              <a:t> of a cohort study that used matching. The authors conducted a retrospective matched cohort study among 52,315 patients to examine whether the sex of the surgeon was associated with patient outcomes. </a:t>
            </a:r>
          </a:p>
          <a:p>
            <a:endParaRPr lang="en-US" baseline="0" dirty="0"/>
          </a:p>
          <a:p>
            <a:r>
              <a:rPr lang="en-US" baseline="0" dirty="0"/>
              <a:t>They </a:t>
            </a:r>
            <a:r>
              <a:rPr lang="en-US" dirty="0"/>
              <a:t>matched patients</a:t>
            </a:r>
            <a:r>
              <a:rPr lang="en-US" baseline="0" dirty="0"/>
              <a:t> who had surgery performed by a female surgeon to patients who had surgery performed by a male surgeon based on the patients’ age, sex, and comorbidities, the surgeon’s practice volume and age, and the hospital. </a:t>
            </a:r>
          </a:p>
          <a:p>
            <a:endParaRPr lang="en-US" baseline="0" dirty="0"/>
          </a:p>
          <a:p>
            <a:r>
              <a:rPr lang="en-US" baseline="0" dirty="0"/>
              <a:t>They used generalized estimating equations to account for the correlation in the matched data and concluded that patients treated by female surgeons had 4% lower risk of a composite outcome of death, readmission and complications and 12% lower likelihood of death within 30 days of surgery.</a:t>
            </a:r>
          </a:p>
          <a:p>
            <a:endParaRPr lang="en-US" baseline="0" dirty="0"/>
          </a:p>
          <a:p>
            <a:r>
              <a:rPr lang="en-US" baseline="0" dirty="0"/>
              <a:t>Although the authors state that they matched to control for confounding, they had access to the full dataset and actually ran the analysis both ways (using matched and unmatched data). The results were essentially identical, supporting the conclusion that the matching was unnecessary in the design phase to control for confounding when the investigators could use the full dataset and adjust for confounding in the analysis phase.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205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lthough adjusting for the matching factors is not necessary in a cohort study to control for confounding in ideal conditions, it is recommended to correctly estimate confidence intervals and to control for potential residual confounding that may occur if there are competing risks present or loss to follow-up occurs. </a:t>
            </a:r>
          </a:p>
          <a:p>
            <a:endParaRPr lang="en-US" baseline="0"/>
          </a:p>
          <a:p>
            <a:r>
              <a:rPr lang="en-US"/>
              <a:t>Matching </a:t>
            </a:r>
            <a:r>
              <a:rPr lang="en-US" dirty="0"/>
              <a:t>in</a:t>
            </a:r>
            <a:r>
              <a:rPr lang="en-US" baseline="0" dirty="0"/>
              <a:t> cohort studies is not common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Because in matched cohort studies, the distribution of the matching factors and any of the their correlates are altered so they match the distribution in the exposed group, results from matched cohort studies should be interpreted keeping in mind that matching alters the population about which inferences can be made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Matching is generally not advantageous since it alters the study population based on one specific research question and adds time and expense.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9126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4817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3893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5496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example, in a case-control study of pancreatic cancer, you may choose to match cases and controls on age so that the distribution of ages would be the same in your cases and controls to reduce potential confounding by age.</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3</a:t>
            </a:fld>
            <a:endParaRPr lang="en-US"/>
          </a:p>
        </p:txBody>
      </p:sp>
    </p:spTree>
    <p:extLst>
      <p:ext uri="{BB962C8B-B14F-4D97-AF65-F5344CB8AC3E}">
        <p14:creationId xmlns:p14="http://schemas.microsoft.com/office/powerpoint/2010/main" val="2006437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There is an arrow from Y to S because, by definition of a matched case-control study, disease status affects selection. </a:t>
            </a:r>
          </a:p>
          <a:p>
            <a:pPr marL="171450" indent="-171450">
              <a:buFontTx/>
              <a:buChar char="-"/>
            </a:pPr>
            <a:r>
              <a:rPr lang="en-US" dirty="0"/>
              <a:t>The arrow from M to S indicates that, among the controls, a subject’s value of M will affect selection given that M affects Y (both directly and indirectly).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3900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The variables M and Y are d-connected via three paths: M-Y, M-A-Y and M-S-Y. </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Nonetheless, M and Y are independent in the matched population.</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Matching induces an association between M and Y, via the path M-S-Y, that is of equal magnitude but opposite direction to the net association via the paths M-A-Y and M-Y, ensuring that M and Y are unconditionally independent in the matched distribution.</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Thus, because of the matching, the joint distribution of the matched data is unfaithful to the DAG in the figure.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12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2049"/>
                </a:solidFill>
                <a:effectLst/>
                <a:uLnTx/>
                <a:uFillTx/>
                <a:latin typeface="Calibri Light"/>
                <a:ea typeface="+mn-ea"/>
                <a:cs typeface="+mn-cs"/>
              </a:rPr>
              <a:t>| [footer text here]</a:t>
            </a:r>
            <a:endParaRPr kumimoji="0" lang="en-US" sz="800" b="0" i="0" u="none" strike="noStrike" kern="1200" cap="none" spc="0" normalizeH="0" baseline="0" noProof="0" dirty="0">
              <a:ln>
                <a:noFill/>
              </a:ln>
              <a:solidFill>
                <a:srgbClr val="052049"/>
              </a:solidFill>
              <a:effectLst/>
              <a:uLnTx/>
              <a:uFillTx/>
              <a:latin typeface="Calibri Light"/>
              <a:ea typeface="+mn-ea"/>
              <a:cs typeface="+mn-cs"/>
            </a:endParaRPr>
          </a:p>
        </p:txBody>
      </p:sp>
    </p:spTree>
    <p:extLst>
      <p:ext uri="{BB962C8B-B14F-4D97-AF65-F5344CB8AC3E}">
        <p14:creationId xmlns:p14="http://schemas.microsoft.com/office/powerpoint/2010/main" val="16058808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DAG more easily conveys that the matching factor is no longer associated with Y, but that you still need to adjust for it in the analyses due to the open pathway from Y to S to M to 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While it isn’t technically the correct </a:t>
            </a:r>
            <a:r>
              <a:rPr lang="en-US" i="1" dirty="0"/>
              <a:t>causal</a:t>
            </a:r>
            <a:r>
              <a:rPr lang="en-US" i="0" dirty="0"/>
              <a:t> DAG, it’s often used for simplicity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3652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a:t>
            </a:r>
            <a:r>
              <a:rPr lang="en-US" baseline="0" dirty="0"/>
              <a:t> the bias introduced by matching, it is important to remember the purpose of the controls in a case-control study. Controls are used to estimate the distribution of the exposure in the population that gave rise to the cases. Therefore, t</a:t>
            </a:r>
            <a:r>
              <a:rPr lang="en-US" dirty="0"/>
              <a:t>o</a:t>
            </a:r>
            <a:r>
              <a:rPr lang="en-US" baseline="0" dirty="0"/>
              <a:t> the extent that the matching factor is associated with the exposure, the controls’ exposure distribution in the matched study population will be more similar to the cases compared to the exposure distribution in controls randomly selected from the population that gave rise to the cases. SO matching on a confounder in a case-control study may actually introduce bias in the raw matched dataset.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2242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bias can be accounted for however, but adjusting</a:t>
            </a:r>
            <a:r>
              <a:rPr lang="en-US" baseline="0" dirty="0"/>
              <a:t> for the matching factor in your analysis. Thus, a key point is that matching alone does not control for confounding in a case-control study. You must also adjust for the matching factor in the analysis phase.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6364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if matching introduces bias in a case-control</a:t>
            </a:r>
            <a:r>
              <a:rPr lang="en-US" baseline="0" dirty="0"/>
              <a:t> study, why do 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Matching in a case-control study will increase the efficiency or statistical power that you have for controlling for confounding by that factor. In the analysis of a case-control study, strata without a case or a control do not contribute to the estimate of the main effect. Matching ensures you have a control in every strata of the matching factor present among the cases, so none of the cases drop out of the analysis and you maximize your statistical power for estimating the association between exposure and disease.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a:t>
            </a:r>
            <a:r>
              <a:rPr lang="en-US" baseline="0" dirty="0"/>
              <a:t>t is important not to m</a:t>
            </a:r>
            <a:r>
              <a:rPr lang="en-US" dirty="0"/>
              <a:t>atch</a:t>
            </a:r>
            <a:r>
              <a:rPr lang="en-US" baseline="0" dirty="0"/>
              <a:t> on variables that are not confounders. Matching improves efficiency under the assumption that the matching factor must be adjusted for (whether or not you have matched on it). If you did not need to stratify by the factor to begin with, because it wasn’t a confounder, matching and stratifying by it will decrease efficiency compared to the unadjusted, unmatched analysis.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666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There</a:t>
            </a:r>
            <a:r>
              <a:rPr lang="en-US" baseline="0" dirty="0"/>
              <a:t> are additional costs of matching in a case-control study. </a:t>
            </a:r>
          </a:p>
          <a:p>
            <a:pPr lvl="1"/>
            <a:endParaRPr lang="en-US" baseline="0" dirty="0"/>
          </a:p>
          <a:p>
            <a:pPr lvl="1"/>
            <a:r>
              <a:rPr lang="en-US" baseline="0" dirty="0"/>
              <a:t>Because you have eliminated the association between the matching factor and disease, you can no longer examine this potential association in your matched dataset. You can examine effect modification by the matching factor, however.</a:t>
            </a:r>
          </a:p>
          <a:p>
            <a:pPr lvl="1"/>
            <a:endParaRPr lang="en-US" baseline="0" dirty="0"/>
          </a:p>
          <a:p>
            <a:pPr lvl="1"/>
            <a:r>
              <a:rPr lang="en-US" baseline="0" dirty="0"/>
              <a:t>Matching increases the time and money needed to find controls, and the increased statistical efficiency gained by matching may not counteract the decreased cost efficiency. </a:t>
            </a:r>
            <a:r>
              <a:rPr lang="en-US" dirty="0"/>
              <a:t>You could use the time and money to recruit more subjects, which could balance out the statistical efficiency gain.</a:t>
            </a:r>
            <a:r>
              <a:rPr lang="en-US" baseline="0" dirty="0"/>
              <a:t> </a:t>
            </a:r>
            <a:r>
              <a:rPr lang="en-US" dirty="0"/>
              <a:t>This applies to cohort studies as well.</a:t>
            </a:r>
            <a:endParaRPr lang="en-US" baseline="0" dirty="0"/>
          </a:p>
          <a:p>
            <a:pPr lvl="1"/>
            <a:endParaRPr lang="en-US" baseline="0" dirty="0"/>
          </a:p>
          <a:p>
            <a:pPr lvl="1"/>
            <a:r>
              <a:rPr lang="en-US" baseline="0" dirty="0"/>
              <a:t>As we mentioned on the previous slide, if the matching factor is not in fact a confounder, statistical precision may actually decrease.</a:t>
            </a:r>
          </a:p>
          <a:p>
            <a:pPr lvl="1"/>
            <a:endParaRPr lang="en-US" baseline="0" dirty="0"/>
          </a:p>
          <a:p>
            <a:pPr lvl="1"/>
            <a:r>
              <a:rPr lang="en-US" baseline="0" dirty="0"/>
              <a:t>And finally, the decision is permanent. If you have matched on an intermediate or collider, rather than a confounder, the data will not be useful for answering your research question.</a:t>
            </a:r>
          </a:p>
          <a:p>
            <a:pPr lvl="1"/>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94877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a:t>
            </a:r>
            <a:r>
              <a:rPr lang="en-US" baseline="0" dirty="0"/>
              <a:t> demonstrates why it takes more time and money to find controls in a matched study than an unmatched study, and in an individually matched study compared to a frequency matched study. </a:t>
            </a:r>
          </a:p>
          <a:p>
            <a:endParaRPr lang="en-US" baseline="0" dirty="0"/>
          </a:p>
          <a:p>
            <a:r>
              <a:rPr lang="en-US" baseline="0" dirty="0"/>
              <a:t>For this example, there are 1,373 eligible potential controls for your cases. In an unmatched analysis, you can randomly sample from this group to identify your controls. </a:t>
            </a:r>
          </a:p>
          <a:p>
            <a:endParaRPr lang="en-US" baseline="0" dirty="0"/>
          </a:p>
          <a:p>
            <a:r>
              <a:rPr lang="en-US" baseline="0" dirty="0"/>
              <a:t>In a matched study using frequency matching to control for age, you would need to conditionally randomly sample your controls so that 53% of your controls are over 65 y (same proportion as the cases). </a:t>
            </a:r>
          </a:p>
          <a:p>
            <a:endParaRPr lang="en-US" baseline="0" dirty="0"/>
          </a:p>
          <a:p>
            <a:r>
              <a:rPr lang="en-US" baseline="0" dirty="0"/>
              <a:t>Now imagine you are doing an individually matched study matching on age, smoking status, and BMI and you have a case who is a 62 year old, overweight, past smoker. Starting from your 1373 potential controls, you first have to identify those that fall into the same 5-year age category, of which there are 281. Then you need to determine who is also overweight, bringing the number of potential controls to 58. Finally, you need those who are past smokers, for 22 remaining eligible controls. This is clearly far fewer than 1373. It can be difficult to enroll individuals in a research study, so reducing the number of potentially eligible patients can cause delays and increase staff effort to identify, recruit and enroll participants.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83413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put</a:t>
            </a:r>
            <a:r>
              <a:rPr lang="en-US" baseline="0" dirty="0"/>
              <a:t> this quote from Rothman here again, which I mentioned in Part I of this lecture, to remind us that matching should not necessarily be the default approach to adjusting for confounding in a case-control study.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8034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ther</a:t>
            </a:r>
            <a:r>
              <a:rPr lang="en-US" baseline="0" dirty="0"/>
              <a:t>e are benefits to matching as well. In particular, if obtaining the exposure and covariate info is expensive, which many biomarkers may be, it can be better to maximize the information you are obtaining from a few subjects rather than enrolling more people. If there is no confounding, you don’t need to match, but if confounding is present, matching ensures you can analyze all the data that was expensive or burdensome to collect because you will have controls in all the strata where there are cases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7106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4</a:t>
            </a:fld>
            <a:endParaRPr lang="en-US"/>
          </a:p>
        </p:txBody>
      </p:sp>
    </p:spTree>
    <p:extLst>
      <p:ext uri="{BB962C8B-B14F-4D97-AF65-F5344CB8AC3E}">
        <p14:creationId xmlns:p14="http://schemas.microsoft.com/office/powerpoint/2010/main" val="28978840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Matching is beneficial</a:t>
            </a:r>
            <a:r>
              <a:rPr lang="en-US" baseline="0" dirty="0"/>
              <a:t> when randomly selected controls may not have the same level of the potential confounder as the cases. For example if the confounder has many possible categories and/or there are few people in each category of the confounder, matching will ensure that you have controls in every level of the matching factor where there are cases.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3130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benefit extends to continuous</a:t>
            </a:r>
            <a:r>
              <a:rPr lang="en-US" baseline="0" dirty="0"/>
              <a:t> variables as well, by improving the overlap in the distribution of the matching factor between the cases and controls. For example, say you are studying whether aspirin use is associated with risk of prostate cancer. Age is an important potential confounder, because age is positively associated with aspirin use and prostate cancer risk. The median age at prostate cancer diagnosis is 66 years, and a random sample of men at risk for prostate cancer may very well have a lower median age. As a result, cases at the older end of the age spectrum would drop out of the analysis because they have no controls in their age strata. Matching ensures that you enroll controls at older ages so that the older cases contribute to your estimate of the effect of aspirin on prostate cancer risk.</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31551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 a situation where</a:t>
            </a:r>
            <a:r>
              <a:rPr lang="en-US" baseline="0" dirty="0"/>
              <a:t> matching would be beneficial and you need to decide which variables to match on and which to control for in the analysis phase, </a:t>
            </a:r>
            <a:r>
              <a:rPr lang="en-US" dirty="0"/>
              <a:t>Rothman’s recommends</a:t>
            </a:r>
            <a:r>
              <a:rPr lang="en-US" baseline="0" dirty="0"/>
              <a:t> matching on age, sex and one or 2 nominal confounders with many possible categories and then control for the remaining potential confounders in the analysis phase.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52255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we’ve discussed, matching on a factor may necessitate adjusting for it in the analysis phase.</a:t>
            </a:r>
          </a:p>
          <a:p>
            <a:endParaRPr lang="en-US" baseline="0" dirty="0"/>
          </a:p>
          <a:p>
            <a:r>
              <a:rPr lang="en-US" baseline="0" dirty="0"/>
              <a:t>This is especially true in a case-control study if the matching factor is associated with exposure, even if it is not associated with disease in the underlying causal DAG, because matching alters the exposure distribution in the controls to be more similar to the cases.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05141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category of the matching factor should be adjusted for as it’s own stratum. If multiple case-control</a:t>
            </a:r>
            <a:r>
              <a:rPr lang="en-US" baseline="0" dirty="0"/>
              <a:t> pairs have the same values for the matching factor, those cases and controls can be collapsed into one stratum. It is important to use the same – or finer – categories for the strata used in the analysis phase as those used for matching. For example, if you match in 5-y age categories, you must adjust for age in 5-year or even 1-year age categories. You cannot use 10-year age categories in your analysis or you may have residual confounding or selection bias present.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63058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Conditional logistic</a:t>
            </a:r>
            <a:r>
              <a:rPr lang="en-US" baseline="0" dirty="0"/>
              <a:t> regression is the model used to analyze matched case-control data. You will learn more about this regression approach in </a:t>
            </a:r>
            <a:r>
              <a:rPr lang="en-US" baseline="0" dirty="0" err="1"/>
              <a:t>Biostat</a:t>
            </a:r>
            <a:r>
              <a:rPr lang="en-US" baseline="0" dirty="0"/>
              <a:t> 209, but this slide presents a brief overview. Key points include that there is a new intercept for each matched pair. Risk sets are informative if they have both a case and a control. And actually only the discordant pairs contribute to the likelihood estimate of the exposure-disease association. But strata with concordant pairs can still contribute to the estimate of the covariate effects and improve control for confounding by those factors. Lastly, the OR from this model estimates the incidence rate ratio or hazard ratio from a cox proportional hazards regression model if incidence density sampling is used.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17836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55770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95253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91262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8933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Matching is one approach that can be used in the design phase of a study to control for confounding, but the benefits and costs will depend on the specific study design and question.</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5</a:t>
            </a:fld>
            <a:endParaRPr lang="en-US"/>
          </a:p>
        </p:txBody>
      </p:sp>
    </p:spTree>
    <p:extLst>
      <p:ext uri="{BB962C8B-B14F-4D97-AF65-F5344CB8AC3E}">
        <p14:creationId xmlns:p14="http://schemas.microsoft.com/office/powerpoint/2010/main" val="34823973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When you have a factor that confounds the relationship between exposure and outcome, you need to adjust for it in your analysis, whether or not you’ve matched.</a:t>
            </a:r>
          </a:p>
          <a:p>
            <a:pPr marL="171450" indent="-171450">
              <a:buFontTx/>
              <a:buChar char="-"/>
            </a:pPr>
            <a:r>
              <a:rPr lang="en-US" dirty="0"/>
              <a:t>In a case-control study, matching unto itself does not control for all of the bias, so you need to perform a stratified analysis</a:t>
            </a:r>
          </a:p>
          <a:p>
            <a:pPr marL="628650" lvl="1" indent="-171450">
              <a:buFontTx/>
              <a:buChar char="-"/>
            </a:pPr>
            <a:r>
              <a:rPr lang="en-US" dirty="0"/>
              <a:t>The two table cells that are not stratified will necessarily have bias</a:t>
            </a:r>
          </a:p>
          <a:p>
            <a:pPr marL="171450" lvl="0" indent="-171450">
              <a:buFontTx/>
              <a:buChar char="-"/>
            </a:pPr>
            <a:r>
              <a:rPr lang="en-US" dirty="0"/>
              <a:t>The matched analysis is more precise because you have a more even distribution of cases and controls across strata</a:t>
            </a:r>
          </a:p>
          <a:p>
            <a:pPr marL="628650" lvl="1" indent="-171450">
              <a:buFontTx/>
              <a:buChar char="-"/>
            </a:pPr>
            <a:r>
              <a:rPr lang="en-US" baseline="0" dirty="0"/>
              <a:t>The strength of the association between the exposure and matching factor influences how much more precision you get through adjustment</a:t>
            </a:r>
          </a:p>
          <a:p>
            <a:endParaRPr lang="en-US" dirty="0"/>
          </a:p>
          <a:p>
            <a:r>
              <a:rPr lang="en-US" baseline="0" dirty="0"/>
              <a:t>This is the only time you should match</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95080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sym typeface="Wingdings" pitchFamily="2" charset="2"/>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4169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Which cell in this table is both valid and the most precise?</a:t>
            </a:r>
          </a:p>
          <a:p>
            <a:pPr marL="628650" lvl="1" indent="-171450">
              <a:buFontTx/>
              <a:buChar char="-"/>
            </a:pPr>
            <a:r>
              <a:rPr lang="en-US" dirty="0"/>
              <a:t>Because this isn’t confounding, we aren’t likely to match or stratify </a:t>
            </a:r>
            <a:r>
              <a:rPr lang="en-US" dirty="0">
                <a:sym typeface="Wingdings" pitchFamily="2" charset="2"/>
              </a:rPr>
              <a:t> not matched, not stratified</a:t>
            </a:r>
            <a:endParaRPr lang="en-US" dirty="0"/>
          </a:p>
          <a:p>
            <a:pPr marL="628650" lvl="1" indent="-171450">
              <a:buFontTx/>
              <a:buChar char="-"/>
            </a:pPr>
            <a:r>
              <a:rPr lang="en-US" dirty="0"/>
              <a:t>The valid and most precise approach for this scenario is not matching or stratifying. The crude association would be unbiased </a:t>
            </a:r>
            <a:r>
              <a:rPr lang="en-US" dirty="0">
                <a:sym typeface="Wingdings" pitchFamily="2" charset="2"/>
              </a:rPr>
              <a:t> have the most precision if you don’t stratify the data</a:t>
            </a:r>
          </a:p>
          <a:p>
            <a:pPr marL="171450" lvl="0" indent="-171450">
              <a:buFontTx/>
              <a:buChar char="-"/>
            </a:pPr>
            <a:r>
              <a:rPr lang="en-US" dirty="0">
                <a:sym typeface="Wingdings" pitchFamily="2" charset="2"/>
              </a:rPr>
              <a:t>Not matched, stratified</a:t>
            </a:r>
          </a:p>
          <a:p>
            <a:pPr marL="628650" lvl="1" indent="-171450">
              <a:buFontTx/>
              <a:buChar char="-"/>
            </a:pPr>
            <a:r>
              <a:rPr lang="en-US" dirty="0">
                <a:sym typeface="Wingdings" pitchFamily="2" charset="2"/>
              </a:rPr>
              <a:t>Still valid but reduced precision</a:t>
            </a:r>
          </a:p>
          <a:p>
            <a:pPr marL="171450" lvl="0" indent="-171450">
              <a:buFontTx/>
              <a:buChar char="-"/>
            </a:pPr>
            <a:r>
              <a:rPr lang="en-US" dirty="0">
                <a:sym typeface="Wingdings" pitchFamily="2" charset="2"/>
              </a:rPr>
              <a:t>Matched, stratified</a:t>
            </a:r>
          </a:p>
          <a:p>
            <a:pPr marL="628650" lvl="1" indent="-171450">
              <a:buFontTx/>
              <a:buChar char="-"/>
            </a:pPr>
            <a:r>
              <a:rPr lang="en-US" dirty="0">
                <a:sym typeface="Wingdings" pitchFamily="2" charset="2"/>
              </a:rPr>
              <a:t>Valid but less precision than unmatched, unstratified. You’ve spread the data out across strata unnecessarily</a:t>
            </a:r>
          </a:p>
          <a:p>
            <a:pPr marL="171450" lvl="0" indent="-171450">
              <a:buFontTx/>
              <a:buChar char="-"/>
            </a:pPr>
            <a:r>
              <a:rPr lang="en-US" dirty="0">
                <a:sym typeface="Wingdings" pitchFamily="2" charset="2"/>
              </a:rPr>
              <a:t>Matched, not stratified</a:t>
            </a:r>
          </a:p>
          <a:p>
            <a:pPr marL="628650" lvl="1" indent="-171450">
              <a:buFontTx/>
              <a:buChar char="-"/>
            </a:pPr>
            <a:r>
              <a:rPr lang="en-US" dirty="0">
                <a:sym typeface="Wingdings" pitchFamily="2" charset="2"/>
              </a:rPr>
              <a:t>Bias. The purpose of the controls in a case-control study is to give you an estimate of the exposure distribution in the population that gave rise to the cases. If you match on a factor that is associated with exposure, then you’re forcing the exposure distribution in your controls to be more similar to the cases than it might otherwise have been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96676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97177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50647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38931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Never want to match on or adjust for an intermediate</a:t>
            </a:r>
          </a:p>
          <a:p>
            <a:pPr marL="628650" lvl="1" indent="-171450">
              <a:buFontTx/>
              <a:buChar char="-"/>
            </a:pPr>
            <a:r>
              <a:rPr lang="en-US" dirty="0"/>
              <a:t>Blocking the pathway;</a:t>
            </a:r>
            <a:r>
              <a:rPr lang="en-US" baseline="0" dirty="0"/>
              <a:t> </a:t>
            </a:r>
            <a:r>
              <a:rPr lang="en-US" dirty="0"/>
              <a:t>you won’t see an association if it</a:t>
            </a:r>
            <a:r>
              <a:rPr lang="en-US" baseline="0" dirty="0"/>
              <a:t> is there.</a:t>
            </a:r>
          </a:p>
          <a:p>
            <a:pPr marL="628650" lvl="1" indent="-171450">
              <a:buFontTx/>
              <a:buChar char="-"/>
            </a:pPr>
            <a:r>
              <a:rPr lang="en-US" baseline="0" dirty="0"/>
              <a:t>Can’t evaluate association between exposure and disease using this data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36196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why decisions about matching need to be made very carefully.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92851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11746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Crude is valid, because</a:t>
            </a:r>
            <a:r>
              <a:rPr lang="en-US" baseline="0" dirty="0"/>
              <a:t> not a confounder</a:t>
            </a:r>
          </a:p>
          <a:p>
            <a:pPr marL="171450" indent="-171450">
              <a:buFont typeface="Arial" panose="020B0604020202020204" pitchFamily="34" charset="0"/>
              <a:buChar char="•"/>
            </a:pPr>
            <a:r>
              <a:rPr lang="en-US" baseline="0" dirty="0"/>
              <a:t>Stratified analysis is valid, but less precise because breaking up the data unnecessarily</a:t>
            </a:r>
          </a:p>
          <a:p>
            <a:pPr marL="171450" indent="-171450">
              <a:buFont typeface="Arial" panose="020B0604020202020204" pitchFamily="34" charset="0"/>
              <a:buChar char="•"/>
            </a:pPr>
            <a:r>
              <a:rPr lang="en-US" baseline="0" dirty="0"/>
              <a:t>Never do this </a:t>
            </a:r>
            <a:r>
              <a:rPr lang="mr-IN" baseline="0" dirty="0"/>
              <a:t>–</a:t>
            </a:r>
            <a:r>
              <a:rPr lang="en-US" baseline="0" dirty="0"/>
              <a:t> a waste of time and money and can’t be sure the factor isn’t actually an exposure (if you match, always stratify just in case)</a:t>
            </a:r>
          </a:p>
          <a:p>
            <a:pPr marL="171450" indent="-171450">
              <a:buFont typeface="Arial" panose="020B0604020202020204" pitchFamily="34" charset="0"/>
              <a:buChar char="•"/>
            </a:pPr>
            <a:r>
              <a:rPr lang="en-US" baseline="0" dirty="0"/>
              <a:t>Matching doesn’t alter distribution of exposure in controls since matching factor isn’t associated with exposure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1964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main types of matching – individual</a:t>
            </a:r>
            <a:r>
              <a:rPr lang="en-US" baseline="0" dirty="0"/>
              <a:t> and frequency matching.  Individual matching is also called pair-wise matching, and involves matching a specific case to a specific control or a specific exposed individual to a specific unexposed individual. In contrast, frequency matching is done a group level. The following slides go into these two types of matching in more detail. </a:t>
            </a:r>
          </a:p>
        </p:txBody>
      </p:sp>
      <p:sp>
        <p:nvSpPr>
          <p:cNvPr id="4" name="Slide Number Placeholder 3"/>
          <p:cNvSpPr>
            <a:spLocks noGrp="1"/>
          </p:cNvSpPr>
          <p:nvPr>
            <p:ph type="sldNum" sz="quarter" idx="10"/>
          </p:nvPr>
        </p:nvSpPr>
        <p:spPr/>
        <p:txBody>
          <a:bodyPr/>
          <a:lstStyle/>
          <a:p>
            <a:fld id="{C3D3DC8E-344A-4AFD-831C-16B2F2D6DCE1}" type="slidenum">
              <a:rPr lang="en-US" smtClean="0"/>
              <a:t>6</a:t>
            </a:fld>
            <a:endParaRPr lang="en-US"/>
          </a:p>
        </p:txBody>
      </p:sp>
    </p:spTree>
    <p:extLst>
      <p:ext uri="{BB962C8B-B14F-4D97-AF65-F5344CB8AC3E}">
        <p14:creationId xmlns:p14="http://schemas.microsoft.com/office/powerpoint/2010/main" val="25309721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Choose the lowest cost strategy that is expected to have the least bias!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44445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04516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40217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7781220-2040-7F48-82C8-0359E1CED616}"/>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6B8535-F73B-0846-84C0-A677F4CB61B9}"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16387" name="Rectangle 2">
            <a:extLst>
              <a:ext uri="{FF2B5EF4-FFF2-40B4-BE49-F238E27FC236}">
                <a16:creationId xmlns:a16="http://schemas.microsoft.com/office/drawing/2014/main" id="{7A58B8FD-F9CF-C545-8C83-24EFB68AAB24}"/>
              </a:ext>
            </a:extLst>
          </p:cNvPr>
          <p:cNvSpPr>
            <a:spLocks noGrp="1" noRot="1" noChangeAspect="1" noChangeArrowheads="1" noTextEdit="1"/>
          </p:cNvSpPr>
          <p:nvPr>
            <p:ph type="sldImg"/>
          </p:nvPr>
        </p:nvSpPr>
        <p:spPr>
          <a:xfrm>
            <a:off x="407988" y="696913"/>
            <a:ext cx="6197600" cy="3486150"/>
          </a:xfrm>
          <a:ln/>
        </p:spPr>
      </p:sp>
      <p:sp>
        <p:nvSpPr>
          <p:cNvPr id="16388" name="Rectangle 3">
            <a:extLst>
              <a:ext uri="{FF2B5EF4-FFF2-40B4-BE49-F238E27FC236}">
                <a16:creationId xmlns:a16="http://schemas.microsoft.com/office/drawing/2014/main" id="{BC77ABB8-2CBC-B747-8569-4AE0AB594F47}"/>
              </a:ext>
            </a:extLst>
          </p:cNvPr>
          <p:cNvSpPr>
            <a:spLocks noGrp="1" noChangeArrowheads="1"/>
          </p:cNvSpPr>
          <p:nvPr>
            <p:ph type="body" idx="1"/>
          </p:nvPr>
        </p:nvSpPr>
        <p:spPr>
          <a:xfrm>
            <a:off x="935038" y="4414838"/>
            <a:ext cx="5140325" cy="4184650"/>
          </a:xfrm>
          <a:noFill/>
        </p:spPr>
        <p:txBody>
          <a:bodyPr/>
          <a:lstStyle/>
          <a:p>
            <a:pPr eaLnBrk="1" hangingPunct="1"/>
            <a:r>
              <a:rPr lang="en-US" altLang="en-US" dirty="0"/>
              <a:t>Crossover randomized controlled trials use self-control, meaning the participants are their own controls. Participants are randomized to receive one of two or more treatments at enrollment, then receive that treatment for a short time period, then have a break where they are not receiving any treatment (called a washout period) and then receive the other treatment for the short time period. Outcomes are assessed and compared during the two treatment periods.</a:t>
            </a:r>
          </a:p>
          <a:p>
            <a:pPr eaLnBrk="1" hangingPunct="1"/>
            <a:endParaRPr lang="en-US" altLang="en-US" dirty="0"/>
          </a:p>
          <a:p>
            <a:pPr eaLnBrk="1" hangingPunct="1"/>
            <a:r>
              <a:rPr lang="en-US" altLang="en-US" dirty="0"/>
              <a:t>This design is useful for studying short term effects of treatments on acute onset outcomes. It’s important that the effect of the exposure has a limited amount of carryover, meaning that the effect is removed when the treatment is removed. </a:t>
            </a:r>
          </a:p>
          <a:p>
            <a:pPr eaLnBrk="1" hangingPunct="1"/>
            <a:endParaRPr lang="en-US" altLang="en-US" dirty="0"/>
          </a:p>
          <a:p>
            <a:pPr eaLnBrk="1" hangingPunct="1"/>
            <a:r>
              <a:rPr lang="en-US" altLang="en-US" dirty="0"/>
              <a:t>An advantage of this design is that it controls for confounding by factors that do not vary within a person, such as sex at birth or race. It is also an efficient design because it reduces variability in factors that affecting the outcome.</a:t>
            </a:r>
          </a:p>
        </p:txBody>
      </p:sp>
    </p:spTree>
    <p:extLst>
      <p:ext uri="{BB962C8B-B14F-4D97-AF65-F5344CB8AC3E}">
        <p14:creationId xmlns:p14="http://schemas.microsoft.com/office/powerpoint/2010/main" val="26995138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8BC87A9D-79E4-3846-9BAD-19FE55B4CA97}"/>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343466A-B5D9-C548-BEE2-5ADDCBFC511B}"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18435" name="Rectangle 2">
            <a:extLst>
              <a:ext uri="{FF2B5EF4-FFF2-40B4-BE49-F238E27FC236}">
                <a16:creationId xmlns:a16="http://schemas.microsoft.com/office/drawing/2014/main" id="{DEF29095-6D3B-5B43-A452-D28190F54DBF}"/>
              </a:ext>
            </a:extLst>
          </p:cNvPr>
          <p:cNvSpPr>
            <a:spLocks noGrp="1" noRot="1" noChangeAspect="1" noChangeArrowheads="1" noTextEdit="1"/>
          </p:cNvSpPr>
          <p:nvPr>
            <p:ph type="sldImg"/>
          </p:nvPr>
        </p:nvSpPr>
        <p:spPr>
          <a:xfrm>
            <a:off x="407988" y="696913"/>
            <a:ext cx="6197600" cy="3486150"/>
          </a:xfrm>
          <a:ln/>
        </p:spPr>
      </p:sp>
      <p:sp>
        <p:nvSpPr>
          <p:cNvPr id="18436" name="Rectangle 3">
            <a:extLst>
              <a:ext uri="{FF2B5EF4-FFF2-40B4-BE49-F238E27FC236}">
                <a16:creationId xmlns:a16="http://schemas.microsoft.com/office/drawing/2014/main" id="{DE018F17-19F7-1B4B-B535-EE503985EF80}"/>
              </a:ext>
            </a:extLst>
          </p:cNvPr>
          <p:cNvSpPr>
            <a:spLocks noGrp="1" noChangeArrowheads="1"/>
          </p:cNvSpPr>
          <p:nvPr>
            <p:ph type="body" idx="1"/>
          </p:nvPr>
        </p:nvSpPr>
        <p:spPr>
          <a:xfrm>
            <a:off x="935038" y="4414838"/>
            <a:ext cx="5140325" cy="4184650"/>
          </a:xfrm>
          <a:noFill/>
        </p:spPr>
        <p:txBody>
          <a:bodyPr/>
          <a:lstStyle/>
          <a:p>
            <a:pPr eaLnBrk="1" hangingPunct="1"/>
            <a:r>
              <a:rPr lang="en-US" altLang="en-US" dirty="0"/>
              <a:t>The case-crossover study design is analogous to the crossover trial, except it is observational.</a:t>
            </a:r>
          </a:p>
          <a:p>
            <a:pPr eaLnBrk="1" hangingPunct="1"/>
            <a:endParaRPr lang="en-US" altLang="en-US" dirty="0"/>
          </a:p>
          <a:p>
            <a:pPr eaLnBrk="1" hangingPunct="1"/>
            <a:r>
              <a:rPr lang="en-US" altLang="en-US" dirty="0"/>
              <a:t>You can think of a case-crossover study as one in which the cases are matched to themselves at different times. So rather than using other people to give you an estimate of the exposure distribution in the population that gave rise to the cases, you are using the cases to obtain this measure. </a:t>
            </a:r>
          </a:p>
          <a:p>
            <a:pPr eaLnBrk="1" hangingPunct="1"/>
            <a:endParaRPr lang="en-US" altLang="en-US" dirty="0"/>
          </a:p>
          <a:p>
            <a:pPr eaLnBrk="1" hangingPunct="1"/>
            <a:r>
              <a:rPr lang="en-US" altLang="en-US" dirty="0"/>
              <a:t>To conduct a case-crossover study, the exposure must vary within a person. Recall that only discordant cases and controls contribute to the effect estimate of a case-control study.</a:t>
            </a:r>
          </a:p>
          <a:p>
            <a:pPr eaLnBrk="1" hangingPunct="1"/>
            <a:endParaRPr lang="en-US" altLang="en-US" dirty="0"/>
          </a:p>
          <a:p>
            <a:pPr eaLnBrk="1" hangingPunct="1"/>
            <a:r>
              <a:rPr lang="en-US" altLang="en-US" dirty="0"/>
              <a:t>Other important assumptions include a short induction period, meaning the effect of the exposure on the outcome occurs soon after the exposure, limited carryover effect (so that the control period exposure is not affecting the outcome), and acute onset outcome. </a:t>
            </a:r>
          </a:p>
        </p:txBody>
      </p:sp>
    </p:spTree>
    <p:extLst>
      <p:ext uri="{BB962C8B-B14F-4D97-AF65-F5344CB8AC3E}">
        <p14:creationId xmlns:p14="http://schemas.microsoft.com/office/powerpoint/2010/main" val="29723222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77EFA7A4-9055-D345-A004-7A40F3F320A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accent2"/>
                </a:solidFill>
                <a:latin typeface="Arial Rounded MT Bold" panose="020F0704030504030204" pitchFamily="34" charset="77"/>
              </a:defRPr>
            </a:lvl1pPr>
            <a:lvl2pPr marL="37931725" indent="-37474525">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9F119E0-3C50-9B49-9766-4BF2537717B6}"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6627" name="Rectangle 2">
            <a:extLst>
              <a:ext uri="{FF2B5EF4-FFF2-40B4-BE49-F238E27FC236}">
                <a16:creationId xmlns:a16="http://schemas.microsoft.com/office/drawing/2014/main" id="{96F1BB9C-911F-E946-80D3-5325F84237E7}"/>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C7F2AC0-D69E-C84E-A2ED-6E55D422D36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Recall that case-control studies often match on time. In this diagram, the horizontal lines are individuals in a cohort. Black is unexposed person-time and red is exposed person-time, and the circles are when events occur. If you are doing a case-control study with incidence density sampling, you would select all of the cases and select controls that were at risk for the outcome at the time the case occurred (as shown by the blue boxes).</a:t>
            </a:r>
          </a:p>
        </p:txBody>
      </p:sp>
    </p:spTree>
    <p:extLst>
      <p:ext uri="{BB962C8B-B14F-4D97-AF65-F5344CB8AC3E}">
        <p14:creationId xmlns:p14="http://schemas.microsoft.com/office/powerpoint/2010/main" val="17491202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979AF6BF-6770-5E42-A9D4-EBB871DFAE7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accent2"/>
                </a:solidFill>
                <a:latin typeface="Arial Rounded MT Bold" panose="020F0704030504030204" pitchFamily="34" charset="77"/>
              </a:defRPr>
            </a:lvl1pPr>
            <a:lvl2pPr marL="37931725" indent="-37474525">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3F7ABBD-EDAE-1D4A-8C60-D55AAEC0B90A}"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8675" name="Rectangle 2">
            <a:extLst>
              <a:ext uri="{FF2B5EF4-FFF2-40B4-BE49-F238E27FC236}">
                <a16:creationId xmlns:a16="http://schemas.microsoft.com/office/drawing/2014/main" id="{C5749F0C-4119-3049-B6DC-523F26D5EBE6}"/>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A64490A0-EFC3-AD48-879E-9DD294A91CC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Now imagine that instead of matching on time, you matched on person. So you keep all the cases and compare the exposure at the time that the event occurred to the individual’s exposure history.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Case-crossover studies are matched studies that take personal matching to its limit: </a:t>
            </a:r>
          </a:p>
          <a:p>
            <a:pPr eaLnBrk="1" hangingPunct="1"/>
            <a:r>
              <a:rPr lang="en-US" altLang="en-US" dirty="0">
                <a:latin typeface="Arial" panose="020B0604020202020204" pitchFamily="34" charset="0"/>
              </a:rPr>
              <a:t>The individual forms the unit of stratification, and the comparison is between different exposure windows within individuals.</a:t>
            </a:r>
          </a:p>
        </p:txBody>
      </p:sp>
    </p:spTree>
    <p:extLst>
      <p:ext uri="{BB962C8B-B14F-4D97-AF65-F5344CB8AC3E}">
        <p14:creationId xmlns:p14="http://schemas.microsoft.com/office/powerpoint/2010/main" val="2933923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483DD20B-CF62-CE49-85D4-65932CDC50C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accent2"/>
                </a:solidFill>
                <a:latin typeface="Arial Rounded MT Bold" panose="020F0704030504030204" pitchFamily="34" charset="77"/>
              </a:defRPr>
            </a:lvl1pPr>
            <a:lvl2pPr marL="37931725" indent="-37474525">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830803-1928-324C-A156-AA8FF6B34D1C}"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0723" name="Rectangle 2">
            <a:extLst>
              <a:ext uri="{FF2B5EF4-FFF2-40B4-BE49-F238E27FC236}">
                <a16:creationId xmlns:a16="http://schemas.microsoft.com/office/drawing/2014/main" id="{4586FEC4-D2F6-0C42-A804-2B9EF7DFD586}"/>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66C4F1B5-467B-7745-8FE0-498F3655464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It may be difficult to measure all of the cases’ past exposure, so you can sample instead. </a:t>
            </a:r>
          </a:p>
        </p:txBody>
      </p:sp>
    </p:spTree>
    <p:extLst>
      <p:ext uri="{BB962C8B-B14F-4D97-AF65-F5344CB8AC3E}">
        <p14:creationId xmlns:p14="http://schemas.microsoft.com/office/powerpoint/2010/main" val="7861867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E0AA1ADE-0E5E-AC40-8B89-7296CCB6698F}"/>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FE68769-AD8B-FA4F-81B3-0DD607109FD4}"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2771" name="Rectangle 2">
            <a:extLst>
              <a:ext uri="{FF2B5EF4-FFF2-40B4-BE49-F238E27FC236}">
                <a16:creationId xmlns:a16="http://schemas.microsoft.com/office/drawing/2014/main" id="{5EA581DB-DA61-C64F-AA02-6A48C3B8FE17}"/>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96FE4DCA-E7CC-7748-A74E-9348CC60F0EF}"/>
              </a:ext>
            </a:extLst>
          </p:cNvPr>
          <p:cNvSpPr>
            <a:spLocks noGrp="1" noChangeArrowheads="1"/>
          </p:cNvSpPr>
          <p:nvPr>
            <p:ph type="body" idx="1"/>
          </p:nvPr>
        </p:nvSpPr>
        <p:spPr>
          <a:noFill/>
        </p:spPr>
        <p:txBody>
          <a:bodyPr/>
          <a:lstStyle/>
          <a:p>
            <a:pPr marL="171450" indent="-171450" eaLnBrk="1" hangingPunct="1">
              <a:buFontTx/>
              <a:buChar char="-"/>
            </a:pPr>
            <a:r>
              <a:rPr lang="en-US" altLang="en-US" dirty="0"/>
              <a:t>You end up with what the case-crossover design might look like from within a cohort study concept</a:t>
            </a:r>
          </a:p>
        </p:txBody>
      </p:sp>
    </p:spTree>
    <p:extLst>
      <p:ext uri="{BB962C8B-B14F-4D97-AF65-F5344CB8AC3E}">
        <p14:creationId xmlns:p14="http://schemas.microsoft.com/office/powerpoint/2010/main" val="12004952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A098590F-2A03-0E44-88A8-44A0B09F43AE}"/>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C37FA62-B567-7244-9812-F8BB1E81216C}"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5843" name="Rectangle 2">
            <a:extLst>
              <a:ext uri="{FF2B5EF4-FFF2-40B4-BE49-F238E27FC236}">
                <a16:creationId xmlns:a16="http://schemas.microsoft.com/office/drawing/2014/main" id="{5BEA1D23-AEFD-5F4B-97DB-C298A4CF4727}"/>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5B4BE92A-5194-A843-873D-9D2AB3373F82}"/>
              </a:ext>
            </a:extLst>
          </p:cNvPr>
          <p:cNvSpPr>
            <a:spLocks noGrp="1" noChangeArrowheads="1"/>
          </p:cNvSpPr>
          <p:nvPr>
            <p:ph type="body" idx="1"/>
          </p:nvPr>
        </p:nvSpPr>
        <p:spPr>
          <a:noFill/>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dirty="0"/>
              <a:t>Once you drop the non-cases from the study, you’re left what what you see here.</a:t>
            </a:r>
          </a:p>
          <a:p>
            <a:pPr marL="171450" indent="-171450" eaLnBrk="1" hangingPunct="1">
              <a:buFontTx/>
              <a:buChar char="-"/>
            </a:pPr>
            <a:r>
              <a:rPr lang="en-US" altLang="en-US" dirty="0"/>
              <a:t>Each individual now makes up their own stratum</a:t>
            </a:r>
          </a:p>
          <a:p>
            <a:pPr marL="171450" indent="-171450" eaLnBrk="1" hangingPunct="1">
              <a:buFontTx/>
              <a:buChar char="-"/>
            </a:pPr>
            <a:r>
              <a:rPr lang="en-US" altLang="en-US" dirty="0"/>
              <a:t>The case window (or effect period) is the time right before the event occurs</a:t>
            </a:r>
          </a:p>
          <a:p>
            <a:pPr marL="171450" indent="-171450" eaLnBrk="1" hangingPunct="1">
              <a:buFontTx/>
              <a:buChar char="-"/>
            </a:pPr>
            <a:r>
              <a:rPr lang="en-US" altLang="en-US" dirty="0"/>
              <a:t>The control window is a set time or it could be multiple times, usually prior to when the event occurs</a:t>
            </a:r>
          </a:p>
        </p:txBody>
      </p:sp>
    </p:spTree>
    <p:extLst>
      <p:ext uri="{BB962C8B-B14F-4D97-AF65-F5344CB8AC3E}">
        <p14:creationId xmlns:p14="http://schemas.microsoft.com/office/powerpoint/2010/main" val="94355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Individual matching is</a:t>
            </a:r>
            <a:r>
              <a:rPr lang="en-US" baseline="0" dirty="0"/>
              <a:t> appropriate, or even necessary, if you are matching on a large number of potential confounding factors</a:t>
            </a:r>
          </a:p>
        </p:txBody>
      </p:sp>
      <p:sp>
        <p:nvSpPr>
          <p:cNvPr id="4" name="Slide Number Placeholder 3"/>
          <p:cNvSpPr>
            <a:spLocks noGrp="1"/>
          </p:cNvSpPr>
          <p:nvPr>
            <p:ph type="sldNum" sz="quarter" idx="10"/>
          </p:nvPr>
        </p:nvSpPr>
        <p:spPr/>
        <p:txBody>
          <a:bodyPr/>
          <a:lstStyle/>
          <a:p>
            <a:fld id="{C3D3DC8E-344A-4AFD-831C-16B2F2D6DCE1}" type="slidenum">
              <a:rPr lang="en-US" smtClean="0"/>
              <a:t>7</a:t>
            </a:fld>
            <a:endParaRPr lang="en-US"/>
          </a:p>
        </p:txBody>
      </p:sp>
    </p:spTree>
    <p:extLst>
      <p:ext uri="{BB962C8B-B14F-4D97-AF65-F5344CB8AC3E}">
        <p14:creationId xmlns:p14="http://schemas.microsoft.com/office/powerpoint/2010/main" val="20704551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7585EECE-D61E-C04C-87C3-B94290E91397}"/>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454CA8B0-7291-CB46-984A-B1C2BD06142B}"/>
              </a:ext>
            </a:extLst>
          </p:cNvPr>
          <p:cNvSpPr>
            <a:spLocks noGrp="1" noChangeArrowheads="1"/>
          </p:cNvSpPr>
          <p:nvPr>
            <p:ph type="body" idx="1"/>
          </p:nvPr>
        </p:nvSpPr>
        <p:spPr>
          <a:noFill/>
        </p:spPr>
        <p:txBody>
          <a:bodyPr/>
          <a:lstStyle/>
          <a:p>
            <a:r>
              <a:rPr lang="en-US" altLang="en-US" b="1" dirty="0"/>
              <a:t>True.</a:t>
            </a:r>
            <a:r>
              <a:rPr lang="en-US" altLang="en-US" dirty="0"/>
              <a:t> The exposure comparisons involve the case’s exposure window and preceding exposure information for the case.</a:t>
            </a:r>
          </a:p>
        </p:txBody>
      </p:sp>
      <p:sp>
        <p:nvSpPr>
          <p:cNvPr id="41988" name="Slide Number Placeholder 3">
            <a:extLst>
              <a:ext uri="{FF2B5EF4-FFF2-40B4-BE49-F238E27FC236}">
                <a16:creationId xmlns:a16="http://schemas.microsoft.com/office/drawing/2014/main" id="{80A17010-D905-BA4D-AC22-B67F4DBE90E6}"/>
              </a:ext>
            </a:extLst>
          </p:cNvPr>
          <p:cNvSpPr>
            <a:spLocks noGrp="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B7A38D-DF41-B54D-B681-E638F7C5CDD1}"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Tree>
    <p:extLst>
      <p:ext uri="{BB962C8B-B14F-4D97-AF65-F5344CB8AC3E}">
        <p14:creationId xmlns:p14="http://schemas.microsoft.com/office/powerpoint/2010/main" val="16431324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A9FF8159-1DDC-3E45-A9FE-B84592B73B0B}"/>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C8CE68B6-8742-CA48-9F5E-1E805D15F811}"/>
              </a:ext>
            </a:extLst>
          </p:cNvPr>
          <p:cNvSpPr>
            <a:spLocks noGrp="1" noChangeArrowheads="1"/>
          </p:cNvSpPr>
          <p:nvPr>
            <p:ph type="body" idx="1"/>
          </p:nvPr>
        </p:nvSpPr>
        <p:spPr>
          <a:noFill/>
        </p:spPr>
        <p:txBody>
          <a:bodyPr/>
          <a:lstStyle/>
          <a:p>
            <a:pPr marL="171450" indent="-171450" eaLnBrk="1" hangingPunct="1">
              <a:buFontTx/>
              <a:buChar char="-"/>
            </a:pPr>
            <a:r>
              <a:rPr lang="en-US" altLang="en-US" dirty="0"/>
              <a:t>To review, when conducting a case-crossover study, you identify a sample of cases from the underlying population of interest. </a:t>
            </a:r>
          </a:p>
          <a:p>
            <a:pPr marL="171450" indent="-171450" eaLnBrk="1" hangingPunct="1">
              <a:buFontTx/>
              <a:buChar char="-"/>
            </a:pPr>
            <a:r>
              <a:rPr lang="en-US" altLang="en-US" dirty="0"/>
              <a:t>Measure their exposure in what is called the “case window.” It should be measured based on what you hypothesize is the effect period. </a:t>
            </a:r>
          </a:p>
          <a:p>
            <a:pPr marL="628650" lvl="1" indent="-171450" eaLnBrk="1" hangingPunct="1">
              <a:buFontTx/>
              <a:buChar char="-"/>
            </a:pPr>
            <a:r>
              <a:rPr lang="en-US" altLang="en-US" dirty="0"/>
              <a:t>The </a:t>
            </a:r>
            <a:r>
              <a:rPr lang="en-US" sz="1200" kern="1200" dirty="0">
                <a:solidFill>
                  <a:schemeClr val="tx1"/>
                </a:solidFill>
                <a:effectLst/>
                <a:latin typeface="+mn-lt"/>
                <a:ea typeface="+mn-ea"/>
                <a:cs typeface="+mn-cs"/>
              </a:rPr>
              <a:t>“effect period” is the period of time following exposure when the risk in the population differs from the baseline risk. </a:t>
            </a:r>
          </a:p>
          <a:p>
            <a:pPr marL="628650" lvl="1" indent="-171450" eaLnBrk="1" hangingPunct="1">
              <a:buFontTx/>
              <a:buChar char="-"/>
            </a:pPr>
            <a:r>
              <a:rPr lang="en-US" sz="1200" kern="1200" dirty="0">
                <a:solidFill>
                  <a:schemeClr val="tx1"/>
                </a:solidFill>
                <a:effectLst/>
                <a:latin typeface="+mn-lt"/>
                <a:ea typeface="+mn-ea"/>
                <a:cs typeface="+mn-cs"/>
              </a:rPr>
              <a:t>It’s when you want to measure the effect of exposure on outcome.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ltLang="en-US" dirty="0"/>
              <a:t>It’s usually a short time period before the event occurred but can to some extent be empirically derived. You may not know how long that period should be or when it should be. You can use the data to inform your decisions but we’ll circle back to that. </a:t>
            </a:r>
            <a:endParaRPr lang="en-US" altLang="en-US" sz="1200" kern="1200" dirty="0">
              <a:solidFill>
                <a:schemeClr val="tx1"/>
              </a:solidFill>
              <a:effectLst/>
              <a:latin typeface="+mn-lt"/>
              <a:ea typeface="+mn-ea"/>
              <a:cs typeface="+mn-cs"/>
            </a:endParaRPr>
          </a:p>
        </p:txBody>
      </p:sp>
      <p:sp>
        <p:nvSpPr>
          <p:cNvPr id="47108" name="Slide Number Placeholder 3">
            <a:extLst>
              <a:ext uri="{FF2B5EF4-FFF2-40B4-BE49-F238E27FC236}">
                <a16:creationId xmlns:a16="http://schemas.microsoft.com/office/drawing/2014/main" id="{00EE1D72-B9A5-654A-A55B-907915F7013E}"/>
              </a:ext>
            </a:extLst>
          </p:cNvPr>
          <p:cNvSpPr>
            <a:spLocks noGrp="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B68DBD-9357-0C42-A372-857C89E805DF}"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Tree>
    <p:extLst>
      <p:ext uri="{BB962C8B-B14F-4D97-AF65-F5344CB8AC3E}">
        <p14:creationId xmlns:p14="http://schemas.microsoft.com/office/powerpoint/2010/main" val="38417205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971A04F5-172A-7649-BA9F-1E07B414795E}"/>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C8292D17-0EA4-184E-B618-EE540EA73E5A}"/>
              </a:ext>
            </a:extLst>
          </p:cNvPr>
          <p:cNvSpPr>
            <a:spLocks noGrp="1" noChangeArrowheads="1"/>
          </p:cNvSpPr>
          <p:nvPr>
            <p:ph type="body" idx="1"/>
          </p:nvPr>
        </p:nvSpPr>
        <p:spPr>
          <a:noFill/>
        </p:spPr>
        <p:txBody>
          <a:bodyPr/>
          <a:lstStyle/>
          <a:p>
            <a:pPr marL="171450" indent="-171450" eaLnBrk="1" hangingPunct="1">
              <a:buFontTx/>
              <a:buChar char="-"/>
            </a:pPr>
            <a:r>
              <a:rPr lang="en-US" altLang="en-US" dirty="0"/>
              <a:t>You then will estimate the expected exposure in the case window from exposure in one or more control windows. </a:t>
            </a:r>
          </a:p>
          <a:p>
            <a:pPr marL="628650" lvl="1" indent="-171450" eaLnBrk="1" hangingPunct="1">
              <a:buFontTx/>
              <a:buChar char="-"/>
            </a:pPr>
            <a:r>
              <a:rPr lang="en-US" altLang="en-US" dirty="0"/>
              <a:t>How you select your control window or windows might depend on resources or the type of research question you’re trying to answer</a:t>
            </a:r>
          </a:p>
          <a:p>
            <a:pPr marL="628650" lvl="1" indent="-171450" eaLnBrk="1" hangingPunct="1">
              <a:buFontTx/>
              <a:buChar char="-"/>
            </a:pPr>
            <a:r>
              <a:rPr lang="en-US" altLang="en-US" dirty="0"/>
              <a:t>You may want to match your control window to your case window on certain factors (e.g., time of day, day of week, season, etc.) in order to account for recurring exposure patterns</a:t>
            </a:r>
          </a:p>
          <a:p>
            <a:pPr marL="628650" lvl="1" indent="-171450" eaLnBrk="1" hangingPunct="1">
              <a:buFontTx/>
              <a:buChar char="-"/>
            </a:pPr>
            <a:r>
              <a:rPr lang="en-US" altLang="en-US" dirty="0"/>
              <a:t>You might also look at the usual frequency of exposure over a longer time (as in the diagrams with the larger boxes drawn)</a:t>
            </a:r>
          </a:p>
          <a:p>
            <a:pPr marL="171450" lvl="0" indent="-171450" eaLnBrk="1" hangingPunct="1">
              <a:buFontTx/>
              <a:buChar char="-"/>
            </a:pPr>
            <a:r>
              <a:rPr lang="en-US" altLang="en-US" dirty="0"/>
              <a:t>Once you have your observed exposure during the case window, you can compare it to the expected exposure based on the control window</a:t>
            </a:r>
          </a:p>
          <a:p>
            <a:pPr marL="628650" lvl="1" indent="-171450" eaLnBrk="1" hangingPunct="1">
              <a:buFontTx/>
              <a:buChar char="-"/>
            </a:pPr>
            <a:r>
              <a:rPr lang="en-US" altLang="en-US" dirty="0"/>
              <a:t>Depending on the structure of the models you can use the Mantel Haenszel odds ratio for counts or conditional logistic regression for person-time data</a:t>
            </a:r>
            <a:endParaRPr lang="en-US" dirty="0">
              <a:effectLst/>
            </a:endParaRPr>
          </a:p>
          <a:p>
            <a:pPr eaLnBrk="1" hangingPunct="1"/>
            <a:endParaRPr lang="en-US" altLang="en-US" dirty="0"/>
          </a:p>
        </p:txBody>
      </p:sp>
      <p:sp>
        <p:nvSpPr>
          <p:cNvPr id="49156" name="Slide Number Placeholder 3">
            <a:extLst>
              <a:ext uri="{FF2B5EF4-FFF2-40B4-BE49-F238E27FC236}">
                <a16:creationId xmlns:a16="http://schemas.microsoft.com/office/drawing/2014/main" id="{E377FD97-0662-EB4A-BCED-54538D736139}"/>
              </a:ext>
            </a:extLst>
          </p:cNvPr>
          <p:cNvSpPr>
            <a:spLocks noGrp="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F3DF62-D6A4-1F4D-97EF-82ECD75680C3}"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Tree>
    <p:extLst>
      <p:ext uri="{BB962C8B-B14F-4D97-AF65-F5344CB8AC3E}">
        <p14:creationId xmlns:p14="http://schemas.microsoft.com/office/powerpoint/2010/main" val="37781720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A838D01D-FB72-6C48-9252-EFE1ECBB3DE2}"/>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3A158E4-F70C-DA45-B107-0D1628C87B18}"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52227" name="Rectangle 2">
            <a:extLst>
              <a:ext uri="{FF2B5EF4-FFF2-40B4-BE49-F238E27FC236}">
                <a16:creationId xmlns:a16="http://schemas.microsoft.com/office/drawing/2014/main" id="{A24172E9-917C-444C-9862-3FCBC8E5781A}"/>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BBD68CAD-027B-D94D-A354-99245CA80C50}"/>
              </a:ext>
            </a:extLst>
          </p:cNvPr>
          <p:cNvSpPr>
            <a:spLocks noGrp="1" noChangeArrowheads="1"/>
          </p:cNvSpPr>
          <p:nvPr>
            <p:ph type="body" idx="1"/>
          </p:nvPr>
        </p:nvSpPr>
        <p:spPr>
          <a:noFill/>
        </p:spPr>
        <p:txBody>
          <a:bodyPr/>
          <a:lstStyle/>
          <a:p>
            <a:pPr marL="171450" indent="-171450" eaLnBrk="1" hangingPunct="1">
              <a:buFontTx/>
              <a:buChar char="-"/>
            </a:pPr>
            <a:r>
              <a:rPr lang="en-US" altLang="en-US" dirty="0"/>
              <a:t>There are a lot of choices that have to be made by the investigators to specify the effect period</a:t>
            </a:r>
          </a:p>
          <a:p>
            <a:pPr marL="171450" indent="-171450" eaLnBrk="1" hangingPunct="1">
              <a:buFontTx/>
              <a:buChar char="-"/>
            </a:pPr>
            <a:r>
              <a:rPr lang="en-US" altLang="en-US" dirty="0"/>
              <a:t>Here you have time on the x-axis, and the risk of MI on the y-axis</a:t>
            </a:r>
          </a:p>
          <a:p>
            <a:pPr marL="171450" indent="-171450" eaLnBrk="1" hangingPunct="1">
              <a:buFontTx/>
              <a:buChar char="-"/>
            </a:pPr>
            <a:r>
              <a:rPr lang="en-US" altLang="en-US" dirty="0"/>
              <a:t>This is an appropriate research question for a case-crossover design because you have exercise, an exposure that occurs at a point in time. </a:t>
            </a:r>
          </a:p>
          <a:p>
            <a:pPr marL="628650" lvl="1" indent="-171450" eaLnBrk="1" hangingPunct="1">
              <a:buFontTx/>
              <a:buChar char="-"/>
            </a:pPr>
            <a:r>
              <a:rPr lang="en-US" altLang="en-US" dirty="0"/>
              <a:t>Risk goes up pretty quickly following exposure. That’s your induction period – the amount of time between exposure and the increased risk of the outcome</a:t>
            </a:r>
          </a:p>
          <a:p>
            <a:pPr marL="171450" lvl="0" indent="-171450" eaLnBrk="1" hangingPunct="1">
              <a:buFontTx/>
              <a:buChar char="-"/>
            </a:pPr>
            <a:r>
              <a:rPr lang="en-US" altLang="en-US" dirty="0"/>
              <a:t>Then you have your effect period during which the risk is highest</a:t>
            </a:r>
          </a:p>
          <a:p>
            <a:pPr marL="171450" lvl="0" indent="-171450" eaLnBrk="1" hangingPunct="1">
              <a:buFontTx/>
              <a:buChar char="-"/>
            </a:pPr>
            <a:r>
              <a:rPr lang="en-US" altLang="en-US" dirty="0"/>
              <a:t>And then there’s some carryover during which the effect of exposure has mostly gone away but hasn’t yet gotten all the way back to baseline</a:t>
            </a:r>
          </a:p>
        </p:txBody>
      </p:sp>
    </p:spTree>
    <p:extLst>
      <p:ext uri="{BB962C8B-B14F-4D97-AF65-F5344CB8AC3E}">
        <p14:creationId xmlns:p14="http://schemas.microsoft.com/office/powerpoint/2010/main" val="21775000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D0247075-54D7-664B-8EC1-3DD1384710AE}"/>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4EBE2D8-1943-384C-8045-DC6192D538C4}"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59395" name="Rectangle 2">
            <a:extLst>
              <a:ext uri="{FF2B5EF4-FFF2-40B4-BE49-F238E27FC236}">
                <a16:creationId xmlns:a16="http://schemas.microsoft.com/office/drawing/2014/main" id="{452B6FDC-948E-3549-AE17-CA49DC34DE95}"/>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863C4F55-7855-FB48-8DE1-6B35643D7295}"/>
              </a:ext>
            </a:extLst>
          </p:cNvPr>
          <p:cNvSpPr>
            <a:spLocks noGrp="1" noChangeArrowheads="1"/>
          </p:cNvSpPr>
          <p:nvPr>
            <p:ph type="body" idx="1"/>
          </p:nvPr>
        </p:nvSpPr>
        <p:spPr>
          <a:noFill/>
        </p:spPr>
        <p:txBody>
          <a:bodyPr/>
          <a:lstStyle/>
          <a:p>
            <a:pPr marL="171450" lvl="0" indent="-171450" eaLnBrk="1" hangingPunct="1">
              <a:buFontTx/>
              <a:buChar char="-"/>
            </a:pPr>
            <a:r>
              <a:rPr lang="en-US" altLang="en-US" dirty="0"/>
              <a:t>You have to make the choice of when the effect window should be and think about whether there will be carry over</a:t>
            </a:r>
          </a:p>
          <a:p>
            <a:pPr marL="171450" lvl="0" indent="-171450" eaLnBrk="1" hangingPunct="1">
              <a:buFontTx/>
              <a:buChar char="-"/>
            </a:pPr>
            <a:r>
              <a:rPr lang="en-US" altLang="en-US" dirty="0"/>
              <a:t>These decisions will depend on your hypothesis and what the exposure and outcome are</a:t>
            </a:r>
          </a:p>
          <a:p>
            <a:pPr marL="171450" lvl="0" indent="-171450" eaLnBrk="1" hangingPunct="1">
              <a:buFontTx/>
              <a:buChar char="-"/>
            </a:pPr>
            <a:r>
              <a:rPr lang="en-US" altLang="en-US" dirty="0"/>
              <a:t>If there is uncertainty about the duration of the effect-period, the investigator can evaluate it empirically using the data </a:t>
            </a:r>
            <a:r>
              <a:rPr lang="en-US" altLang="en-US" sz="1000" dirty="0"/>
              <a:t>by examining the change in magnitude of the relative risk under different assumptions about duration. </a:t>
            </a:r>
          </a:p>
          <a:p>
            <a:pPr marL="628650" lvl="1" indent="-171450" eaLnBrk="1" hangingPunct="1">
              <a:buFontTx/>
              <a:buChar char="-"/>
            </a:pPr>
            <a:r>
              <a:rPr lang="en-US" altLang="en-US" sz="1000" dirty="0"/>
              <a:t>The best estimate of duration is the one that maximizes the RR estimate. </a:t>
            </a:r>
          </a:p>
          <a:p>
            <a:pPr marL="628650" lvl="1" indent="-171450" eaLnBrk="1" hangingPunct="1">
              <a:buFontTx/>
              <a:buChar char="-"/>
            </a:pPr>
            <a:r>
              <a:rPr lang="en-US" altLang="en-US" sz="1000" dirty="0"/>
              <a:t>For example, in the optional reading on forest fire smoke exposure and out-of-hospital cardiac arrests, analyses </a:t>
            </a:r>
            <a:r>
              <a:rPr lang="en-US" sz="1200" kern="1200" dirty="0">
                <a:solidFill>
                  <a:schemeClr val="tx1"/>
                </a:solidFill>
                <a:effectLst/>
                <a:latin typeface="+mn-lt"/>
                <a:ea typeface="+mn-ea"/>
                <a:cs typeface="+mn-cs"/>
              </a:rPr>
              <a:t>were done for lag 0 (hour of arrest), lag 1 (hour before arrest), lag 2, and so on, and average concentrations of lag 0–2 (average of hour of arrest, lag 1, and lag 2), lag 0–3, lag 0–4, lag 0–8, lag 0–12, lag 0–24, and lag 0–48. In addition, analyses were done using the whole year (from 1 July 2006 through 30 June 2007) and for the fire season only (1 November 2006 through 31 March 2007).  </a:t>
            </a:r>
          </a:p>
          <a:p>
            <a:pPr eaLnBrk="1" hangingPunct="1"/>
            <a:endParaRPr lang="en-US" altLang="en-US" sz="1000" dirty="0"/>
          </a:p>
          <a:p>
            <a:pPr eaLnBrk="1" hangingPunct="1"/>
            <a:endParaRPr lang="en-US" altLang="en-US" dirty="0"/>
          </a:p>
          <a:p>
            <a:pPr eaLnBrk="1" hangingPunct="1"/>
            <a:endParaRPr lang="en-US" altLang="en-US" sz="1000" dirty="0"/>
          </a:p>
        </p:txBody>
      </p:sp>
    </p:spTree>
    <p:extLst>
      <p:ext uri="{BB962C8B-B14F-4D97-AF65-F5344CB8AC3E}">
        <p14:creationId xmlns:p14="http://schemas.microsoft.com/office/powerpoint/2010/main" val="22648049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Here we’re back the physical activity and MI example. You can see that in the one hour prior to MI there’s a big spike in risk but that effect is pretty much gone after the hour is over.</a:t>
            </a:r>
          </a:p>
          <a:p>
            <a:pPr marL="171450" indent="-171450">
              <a:buFontTx/>
              <a:buChar char="-"/>
            </a:pPr>
            <a:r>
              <a:rPr lang="en-US" dirty="0"/>
              <a:t>You’d thus infer that there’s very little induction time, the relevant effect is right away, and there is very little carry over as well</a:t>
            </a:r>
          </a:p>
          <a:p>
            <a:pPr marL="171450" indent="-171450">
              <a:buFontTx/>
              <a:buChar char="-"/>
            </a:pPr>
            <a:r>
              <a:rPr lang="en-US" dirty="0"/>
              <a:t>In this scenario, if you chose a different effect period from one hour then you could get a very different result</a:t>
            </a:r>
          </a:p>
          <a:p>
            <a:pPr marL="171450" indent="-171450">
              <a:buFontTx/>
              <a:buChar char="-"/>
            </a:pPr>
            <a:r>
              <a:rPr lang="en-US" dirty="0"/>
              <a:t>It’s acceptable in a case-crossover study to look at these different scenarios to understand when risk is truly elevated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41856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7F42DE35-5423-984B-84DA-3FB2324CB0C0}"/>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19C18F-5959-E54D-BF5D-77591DDD75B4}"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64515" name="Rectangle 2">
            <a:extLst>
              <a:ext uri="{FF2B5EF4-FFF2-40B4-BE49-F238E27FC236}">
                <a16:creationId xmlns:a16="http://schemas.microsoft.com/office/drawing/2014/main" id="{6F9FB226-4A1B-BD4B-A95D-D31528419031}"/>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705E6E3D-6A78-9446-8B68-640A2BF2CBB3}"/>
              </a:ext>
            </a:extLst>
          </p:cNvPr>
          <p:cNvSpPr>
            <a:spLocks noGrp="1" noChangeArrowheads="1"/>
          </p:cNvSpPr>
          <p:nvPr>
            <p:ph type="body" idx="1"/>
          </p:nvPr>
        </p:nvSpPr>
        <p:spPr>
          <a:noFill/>
        </p:spPr>
        <p:txBody>
          <a:bodyPr/>
          <a:lstStyle/>
          <a:p>
            <a:pPr marL="171450" indent="-171450" eaLnBrk="1" hangingPunct="1">
              <a:buFontTx/>
              <a:buChar char="-"/>
            </a:pPr>
            <a:r>
              <a:rPr lang="en-US" altLang="en-US" sz="1000" dirty="0"/>
              <a:t>Once you’ve selected the length of your case window, your control window or windows should be the same length, but not overlapping</a:t>
            </a:r>
          </a:p>
          <a:p>
            <a:pPr marL="171450" indent="-171450" eaLnBrk="1" hangingPunct="1">
              <a:buFontTx/>
              <a:buChar char="-"/>
            </a:pPr>
            <a:r>
              <a:rPr lang="en-US" altLang="en-US" sz="1000" dirty="0"/>
              <a:t>To decide </a:t>
            </a:r>
            <a:r>
              <a:rPr lang="en-US" altLang="en-US" sz="1000" i="1" dirty="0"/>
              <a:t>when</a:t>
            </a:r>
            <a:r>
              <a:rPr lang="en-US" altLang="en-US" sz="1000" i="0" dirty="0"/>
              <a:t> the reference window should be, you have to ensure that your subject would have been at risk for the outcome</a:t>
            </a:r>
          </a:p>
          <a:p>
            <a:pPr marL="171450" indent="-171450" eaLnBrk="1" hangingPunct="1">
              <a:buFontTx/>
              <a:buChar char="-"/>
            </a:pPr>
            <a:r>
              <a:rPr lang="en-US" altLang="en-US" sz="1000" dirty="0"/>
              <a:t>You also want the control windows close enough in time so that the baseline risk of outcome might be the same in the case and control window but not so close together that the exposure might be correlated</a:t>
            </a:r>
          </a:p>
          <a:p>
            <a:pPr marL="171450" indent="-171450" eaLnBrk="1" hangingPunct="1">
              <a:buFontTx/>
              <a:buChar char="-"/>
            </a:pPr>
            <a:r>
              <a:rPr lang="en-US" altLang="en-US" sz="1000" dirty="0"/>
              <a:t>You’ll have to decide whether the reference period will be before or after the case window</a:t>
            </a:r>
          </a:p>
          <a:p>
            <a:pPr marL="628650" lvl="1" indent="-171450" eaLnBrk="1" hangingPunct="1">
              <a:buFontTx/>
              <a:buChar char="-"/>
            </a:pPr>
            <a:r>
              <a:rPr lang="en-US" altLang="en-US" sz="1000" dirty="0"/>
              <a:t>Before is much more common because a reference period after is only appropriate if you can assume that the event does not affect exposure</a:t>
            </a:r>
          </a:p>
          <a:p>
            <a:pPr marL="628650" lvl="1" indent="-171450" eaLnBrk="1" hangingPunct="1">
              <a:buFontTx/>
              <a:buChar char="-"/>
            </a:pPr>
            <a:r>
              <a:rPr lang="en-US" altLang="en-US" sz="1000" dirty="0"/>
              <a:t>Example of after</a:t>
            </a:r>
            <a:r>
              <a:rPr lang="en-US" altLang="en-US" sz="1000" dirty="0">
                <a:sym typeface="Wingdings" pitchFamily="2" charset="2"/>
              </a:rPr>
              <a:t> – common in environmental epi – smoke exposure and acute cardiac events</a:t>
            </a:r>
            <a:endParaRPr lang="en-US" altLang="en-US" sz="1000" dirty="0"/>
          </a:p>
          <a:p>
            <a:pPr marL="171450" indent="-171450" eaLnBrk="1" hangingPunct="1">
              <a:buFontTx/>
              <a:buChar char="-"/>
            </a:pPr>
            <a:r>
              <a:rPr lang="en-US" altLang="en-US" sz="1000" dirty="0"/>
              <a:t>Whether or not an adjacent period is appropriate will depend on any carryover effects.</a:t>
            </a:r>
          </a:p>
          <a:p>
            <a:pPr marL="171450" indent="-171450" eaLnBrk="1" hangingPunct="1">
              <a:buFontTx/>
              <a:buChar char="-"/>
            </a:pPr>
            <a:r>
              <a:rPr lang="en-US" altLang="en-US" sz="1000" dirty="0"/>
              <a:t>You’ll also have to decide how many control windows you should use.</a:t>
            </a:r>
          </a:p>
          <a:p>
            <a:pPr marL="628650" lvl="1" indent="-171450" eaLnBrk="1" hangingPunct="1">
              <a:buFontTx/>
              <a:buChar char="-"/>
            </a:pPr>
            <a:r>
              <a:rPr lang="en-US" altLang="en-US" sz="1000" dirty="0"/>
              <a:t>You get the most out of your data in terms of efficiency if you use the usual frequency approach, but that might not be feasible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000" dirty="0"/>
              <a:t>The overall goal is to select control windows that reflect the exposure distribution in the person-time at risk. </a:t>
            </a:r>
            <a:r>
              <a:rPr lang="en-US" sz="1000" b="0" kern="1200" dirty="0">
                <a:solidFill>
                  <a:schemeClr val="tx1"/>
                </a:solidFill>
                <a:effectLst/>
                <a:latin typeface="+mn-lt"/>
                <a:ea typeface="+mn-ea"/>
                <a:cs typeface="+mn-cs"/>
              </a:rPr>
              <a:t>You’re assuming that control periods reflect the long-term exposure distribution in the study base that gave rise to the cases (i.e. no time trend in exposure)</a:t>
            </a:r>
            <a:endParaRPr lang="en-US" sz="1000" dirty="0"/>
          </a:p>
          <a:p>
            <a:endParaRPr lang="en-US" sz="1000" dirty="0"/>
          </a:p>
          <a:p>
            <a:pPr eaLnBrk="1" hangingPunct="1"/>
            <a:endParaRPr lang="en-US" altLang="en-US" sz="1000" dirty="0"/>
          </a:p>
        </p:txBody>
      </p:sp>
    </p:spTree>
    <p:extLst>
      <p:ext uri="{BB962C8B-B14F-4D97-AF65-F5344CB8AC3E}">
        <p14:creationId xmlns:p14="http://schemas.microsoft.com/office/powerpoint/2010/main" val="42935186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8F13F100-E682-994D-8A04-0A81CA46D83F}"/>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D3A300CC-DD65-8044-8115-B50F707390D8}"/>
              </a:ext>
            </a:extLst>
          </p:cNvPr>
          <p:cNvSpPr>
            <a:spLocks noGrp="1" noChangeArrowheads="1"/>
          </p:cNvSpPr>
          <p:nvPr>
            <p:ph type="body" idx="1"/>
          </p:nvPr>
        </p:nvSpPr>
        <p:spPr>
          <a:noFill/>
        </p:spPr>
        <p:txBody>
          <a:bodyPr/>
          <a:lstStyle/>
          <a:p>
            <a:r>
              <a:rPr lang="en-US" altLang="en-US" dirty="0"/>
              <a:t>No, MI would affect exercise behavior</a:t>
            </a:r>
          </a:p>
        </p:txBody>
      </p:sp>
      <p:sp>
        <p:nvSpPr>
          <p:cNvPr id="67588" name="Slide Number Placeholder 3">
            <a:extLst>
              <a:ext uri="{FF2B5EF4-FFF2-40B4-BE49-F238E27FC236}">
                <a16:creationId xmlns:a16="http://schemas.microsoft.com/office/drawing/2014/main" id="{BADE5AA5-93C2-0C4A-9127-FAF03697E9D7}"/>
              </a:ext>
            </a:extLst>
          </p:cNvPr>
          <p:cNvSpPr>
            <a:spLocks noGrp="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3EFF9E-D761-BF49-A988-3A4253FD8924}"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Tree>
    <p:extLst>
      <p:ext uri="{BB962C8B-B14F-4D97-AF65-F5344CB8AC3E}">
        <p14:creationId xmlns:p14="http://schemas.microsoft.com/office/powerpoint/2010/main" val="29106639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 case-crossover is most useful when you have an intermittent exposure</a:t>
            </a:r>
          </a:p>
          <a:p>
            <a:pPr marL="171450" indent="-171450">
              <a:buFontTx/>
              <a:buChar char="-"/>
            </a:pPr>
            <a:r>
              <a:rPr lang="en-US" altLang="en-US" dirty="0"/>
              <a:t>The effect of the exposure on the outcome occurs soon after the exposure</a:t>
            </a:r>
            <a:endParaRPr lang="en-US" dirty="0"/>
          </a:p>
          <a:p>
            <a:pPr marL="171450" indent="-171450">
              <a:buFontTx/>
              <a:buChar char="-"/>
            </a:pPr>
            <a:r>
              <a:rPr lang="en-US" dirty="0"/>
              <a:t>And the effect of the exposure is transient…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If exposure changes systematically over time and you only sample control periods prior to the event, the referent periods may all have higher or lower exposure = you may observe an association on average even under the null due to the temporal trend in exposure</a:t>
            </a:r>
            <a:endParaRPr lang="en-US" dirty="0"/>
          </a:p>
          <a:p>
            <a:pPr marL="171450" indent="-171450">
              <a:buFontTx/>
              <a:buChar char="-"/>
            </a:pPr>
            <a:r>
              <a:rPr lang="en-US" dirty="0"/>
              <a:t>The exposure should be the last component cause of the outcome.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04480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BC0A8F8B-C1A8-2E43-95E8-BF3AC95D6B88}"/>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4D0EF8-A35E-AD40-ACAE-FD648534C1AD}"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113667" name="Rectangle 2">
            <a:extLst>
              <a:ext uri="{FF2B5EF4-FFF2-40B4-BE49-F238E27FC236}">
                <a16:creationId xmlns:a16="http://schemas.microsoft.com/office/drawing/2014/main" id="{A239E414-2A38-0547-8032-16931D6EDD50}"/>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882890D4-29C5-DC41-805A-E390C8839F9A}"/>
              </a:ext>
            </a:extLst>
          </p:cNvPr>
          <p:cNvSpPr>
            <a:spLocks noGrp="1" noChangeArrowheads="1"/>
          </p:cNvSpPr>
          <p:nvPr>
            <p:ph type="body" idx="1"/>
          </p:nvPr>
        </p:nvSpPr>
        <p:spPr>
          <a:noFill/>
        </p:spPr>
        <p:txBody>
          <a:bodyPr/>
          <a:lstStyle/>
          <a:p>
            <a:pPr marL="171450" marR="0" lvl="0" indent="-171450" algn="l" defTabSz="914400" rtl="0" eaLnBrk="1" fontAlgn="auto" latinLnBrk="0" hangingPunct="1">
              <a:lnSpc>
                <a:spcPct val="90000"/>
              </a:lnSpc>
              <a:spcBef>
                <a:spcPts val="0"/>
              </a:spcBef>
              <a:spcAft>
                <a:spcPts val="0"/>
              </a:spcAft>
              <a:buClrTx/>
              <a:buSzTx/>
              <a:buFontTx/>
              <a:buChar char="-"/>
              <a:tabLst/>
              <a:defRPr/>
            </a:pPr>
            <a:r>
              <a:rPr lang="en-US" altLang="en-US" dirty="0"/>
              <a:t>The first advantage of the case-crossover design is that by using the same subject as his or her own control we automatically matched by all characteristics that do not change within individuals</a:t>
            </a:r>
          </a:p>
          <a:p>
            <a:pPr marL="171450" marR="0" lvl="0" indent="-171450" algn="l" defTabSz="914400" rtl="0" eaLnBrk="1" fontAlgn="auto" latinLnBrk="0" hangingPunct="1">
              <a:lnSpc>
                <a:spcPct val="90000"/>
              </a:lnSpc>
              <a:spcBef>
                <a:spcPts val="0"/>
              </a:spcBef>
              <a:spcAft>
                <a:spcPts val="0"/>
              </a:spcAft>
              <a:buClrTx/>
              <a:buSzTx/>
              <a:buFontTx/>
              <a:buChar char="-"/>
              <a:tabLst/>
              <a:defRPr/>
            </a:pPr>
            <a:r>
              <a:rPr lang="en-US" altLang="en-US" dirty="0"/>
              <a:t>Within the case-crossover analysis, any fixed personal characteristics that may affect the incidence of the outcome event are removed as confounders, though they may be examined still as effect modifiers</a:t>
            </a:r>
          </a:p>
          <a:p>
            <a:pPr eaLnBrk="1" hangingPunct="1">
              <a:lnSpc>
                <a:spcPct val="90000"/>
              </a:lnSpc>
            </a:pPr>
            <a:endParaRPr lang="en-US" altLang="en-US" dirty="0"/>
          </a:p>
          <a:p>
            <a:pPr eaLnBrk="1" hangingPunct="1">
              <a:lnSpc>
                <a:spcPct val="90000"/>
              </a:lnSpc>
            </a:pPr>
            <a:endParaRPr lang="en-US" altLang="en-US" dirty="0"/>
          </a:p>
          <a:p>
            <a:pPr eaLnBrk="1" hangingPunct="1">
              <a:lnSpc>
                <a:spcPct val="90000"/>
              </a:lnSpc>
            </a:pPr>
            <a:endParaRPr lang="en-US" altLang="en-US" sz="1400" dirty="0"/>
          </a:p>
        </p:txBody>
      </p:sp>
    </p:spTree>
    <p:extLst>
      <p:ext uri="{BB962C8B-B14F-4D97-AF65-F5344CB8AC3E}">
        <p14:creationId xmlns:p14="http://schemas.microsoft.com/office/powerpoint/2010/main" val="821669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Conditional logistic regression is generally the preferred analytical method for individually matched case-control studies.</a:t>
            </a:r>
          </a:p>
          <a:p>
            <a:pPr marL="628650" lvl="1" indent="-171450">
              <a:buFontTx/>
              <a:buChar char="-"/>
            </a:pPr>
            <a:r>
              <a:rPr lang="en-US" dirty="0"/>
              <a:t>Conditional logistic regression models study the association between a binary dependent variable – in this scenario case-control status – in relation to your exposure and any potential confounders on which you did NOT match.</a:t>
            </a:r>
          </a:p>
          <a:p>
            <a:pPr marL="628650" lvl="1" indent="-171450">
              <a:buFontTx/>
              <a:buChar char="-"/>
            </a:pPr>
            <a:r>
              <a:rPr lang="en-US" dirty="0"/>
              <a:t>You needn’t include matching factors as independent variables in the model because conditional logistic regression stratifies on each matched set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You can see in the model specified that </a:t>
            </a:r>
            <a:r>
              <a:rPr lang="en-US" sz="1200" kern="1200" dirty="0">
                <a:solidFill>
                  <a:srgbClr val="052049"/>
                </a:solidFill>
                <a:effectLst/>
                <a:latin typeface="+mn-lt"/>
                <a:ea typeface="+mn-ea"/>
                <a:cs typeface="Arial" pitchFamily="34" charset="0"/>
              </a:rPr>
              <a:t>the intercept term varies for each matched stratum </a:t>
            </a:r>
            <a:r>
              <a:rPr lang="en-US" sz="1200" i="1" kern="1200" dirty="0" err="1">
                <a:solidFill>
                  <a:srgbClr val="052049"/>
                </a:solidFill>
                <a:effectLst/>
                <a:latin typeface="+mn-lt"/>
                <a:ea typeface="+mn-ea"/>
                <a:cs typeface="Arial" pitchFamily="34" charset="0"/>
              </a:rPr>
              <a:t>i</a:t>
            </a:r>
            <a:endParaRPr lang="en-US" dirty="0"/>
          </a:p>
          <a:p>
            <a:pPr marL="171450" indent="-171450">
              <a:buFontTx/>
              <a:buChar char="-"/>
            </a:pPr>
            <a:r>
              <a:rPr lang="en-US" dirty="0"/>
              <a:t>For case-control studies, one can alternatively use unconditional logistic regression adjusted for the matching factors, though doing so is typically less efficient</a:t>
            </a:r>
          </a:p>
          <a:p>
            <a:pPr marL="628650" lvl="1" indent="-171450">
              <a:buFontTx/>
              <a:buChar char="-"/>
            </a:pPr>
            <a:r>
              <a:rPr lang="en-US" dirty="0"/>
              <a:t>It might become necessary, however, when case-control pairs are broken due to missing data</a:t>
            </a:r>
          </a:p>
          <a:p>
            <a:pPr marL="171450" lvl="0" indent="-171450">
              <a:buFontTx/>
              <a:buChar char="-"/>
            </a:pPr>
            <a:r>
              <a:rPr lang="en-US" dirty="0"/>
              <a:t>For both conditional and unconditional logistic regression, beta1 can be interpreted as the </a:t>
            </a:r>
            <a:r>
              <a:rPr lang="en-US" sz="1100" kern="1200" dirty="0">
                <a:solidFill>
                  <a:srgbClr val="052049"/>
                </a:solidFill>
                <a:effectLst/>
                <a:latin typeface="+mn-lt"/>
                <a:ea typeface="+mn-ea"/>
                <a:cs typeface="Arial" pitchFamily="34" charset="0"/>
              </a:rPr>
              <a:t>log odds ratio comparing X1=1 to X1=0 for a binary variable </a:t>
            </a:r>
            <a:r>
              <a:rPr lang="en-US" sz="1200" kern="1200" dirty="0">
                <a:solidFill>
                  <a:srgbClr val="052049"/>
                </a:solidFill>
                <a:effectLst/>
                <a:latin typeface="+mn-lt"/>
                <a:ea typeface="+mn-ea"/>
                <a:cs typeface="Arial" pitchFamily="34" charset="0"/>
              </a:rPr>
              <a:t>or the log odds ratio associated with a one unit change of X1 for a continuous variable, controlling for other variables</a:t>
            </a:r>
          </a:p>
          <a:p>
            <a:pPr marL="628650" lvl="1" indent="-171450">
              <a:buFontTx/>
              <a:buChar char="-"/>
            </a:pPr>
            <a:r>
              <a:rPr lang="en-US" kern="1200" dirty="0">
                <a:solidFill>
                  <a:srgbClr val="052049"/>
                </a:solidFill>
                <a:effectLst/>
                <a:latin typeface="+mn-lt"/>
                <a:ea typeface="+mn-ea"/>
                <a:cs typeface="Arial" pitchFamily="34" charset="0"/>
              </a:rPr>
              <a:t>The exponential function of b1 is the odds ratio</a:t>
            </a:r>
            <a:endParaRPr lang="en-US" dirty="0"/>
          </a:p>
          <a:p>
            <a:pPr marL="171450" indent="-171450">
              <a:buFontTx/>
              <a:buChar char="-"/>
            </a:pPr>
            <a:r>
              <a:rPr lang="en-US" dirty="0"/>
              <a:t>In individually matched cohort studies, one can also perform time-to-event analyses that account for matching</a:t>
            </a:r>
          </a:p>
          <a:p>
            <a:pPr marL="628650" lvl="1" indent="-171450">
              <a:buFontTx/>
              <a:buChar char="-"/>
            </a:pPr>
            <a:r>
              <a:rPr lang="en-US" dirty="0"/>
              <a:t>For example, one could run use a Cox proportional hazards model with stratification on matched pairs</a:t>
            </a:r>
          </a:p>
        </p:txBody>
      </p:sp>
      <p:sp>
        <p:nvSpPr>
          <p:cNvPr id="4" name="Slide Number Placeholder 3"/>
          <p:cNvSpPr>
            <a:spLocks noGrp="1"/>
          </p:cNvSpPr>
          <p:nvPr>
            <p:ph type="sldNum" sz="quarter" idx="5"/>
          </p:nvPr>
        </p:nvSpPr>
        <p:spPr/>
        <p:txBody>
          <a:bodyPr/>
          <a:lstStyle/>
          <a:p>
            <a:fld id="{C3D3DC8E-344A-4AFD-831C-16B2F2D6DCE1}" type="slidenum">
              <a:rPr lang="en-US" smtClean="0"/>
              <a:t>8</a:t>
            </a:fld>
            <a:endParaRPr lang="en-US"/>
          </a:p>
        </p:txBody>
      </p:sp>
    </p:spTree>
    <p:extLst>
      <p:ext uri="{BB962C8B-B14F-4D97-AF65-F5344CB8AC3E}">
        <p14:creationId xmlns:p14="http://schemas.microsoft.com/office/powerpoint/2010/main" val="14292675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766A18D1-4F16-2A43-9263-910BC4443928}"/>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E6DF7F2-A102-8D4A-AA8F-6B638895F039}"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115715" name="Rectangle 2">
            <a:extLst>
              <a:ext uri="{FF2B5EF4-FFF2-40B4-BE49-F238E27FC236}">
                <a16:creationId xmlns:a16="http://schemas.microsoft.com/office/drawing/2014/main" id="{51108A10-B623-0F4D-BE64-3A4FFE07977B}"/>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F826830A-8E7B-ED4C-ACAC-D4989326B61C}"/>
              </a:ext>
            </a:extLst>
          </p:cNvPr>
          <p:cNvSpPr>
            <a:spLocks noGrp="1" noChangeArrowheads="1"/>
          </p:cNvSpPr>
          <p:nvPr>
            <p:ph type="body" idx="1"/>
          </p:nvPr>
        </p:nvSpPr>
        <p:spPr>
          <a:noFill/>
        </p:spPr>
        <p:txBody>
          <a:bodyPr/>
          <a:lstStyle/>
          <a:p>
            <a:pPr marL="171450" indent="-171450" eaLnBrk="1" hangingPunct="1">
              <a:lnSpc>
                <a:spcPct val="90000"/>
              </a:lnSpc>
              <a:buFontTx/>
              <a:buChar char="-"/>
            </a:pPr>
            <a:r>
              <a:rPr lang="en-US" altLang="en-US" dirty="0"/>
              <a:t>A parallel challenge is that case-crossover studies do not control for within individual confounding by those characteristics that do change over time. </a:t>
            </a:r>
          </a:p>
          <a:p>
            <a:pPr marL="171450" indent="-171450" eaLnBrk="1" hangingPunct="1">
              <a:lnSpc>
                <a:spcPct val="90000"/>
              </a:lnSpc>
              <a:buFontTx/>
              <a:buChar char="-"/>
            </a:pPr>
            <a:r>
              <a:rPr lang="en-US" altLang="en-US" dirty="0"/>
              <a:t>You can control for them though it can be challenging to measure them correctly.</a:t>
            </a:r>
          </a:p>
          <a:p>
            <a:pPr marL="171450" indent="-171450" eaLnBrk="1" hangingPunct="1">
              <a:lnSpc>
                <a:spcPct val="90000"/>
              </a:lnSpc>
              <a:buFontTx/>
              <a:buChar char="-"/>
            </a:pPr>
            <a:r>
              <a:rPr lang="en-US" altLang="en-US" dirty="0"/>
              <a:t>Time-varying factors have strong potential to confound these studies</a:t>
            </a:r>
          </a:p>
          <a:p>
            <a:pPr marL="628650" lvl="1" indent="-171450" eaLnBrk="1" hangingPunct="1">
              <a:lnSpc>
                <a:spcPct val="90000"/>
              </a:lnSpc>
              <a:buFontTx/>
              <a:buChar char="-"/>
            </a:pPr>
            <a:r>
              <a:rPr lang="en-US" altLang="en-US" dirty="0"/>
              <a:t>This problem arises when multiple transient exposures are correlated in time within an individual (confounding factor coincides with the exposure of interest).</a:t>
            </a:r>
          </a:p>
          <a:p>
            <a:pPr marL="628650" lvl="1" indent="-171450" eaLnBrk="1" hangingPunct="1">
              <a:lnSpc>
                <a:spcPct val="90000"/>
              </a:lnSpc>
              <a:buFontTx/>
              <a:buChar char="-"/>
            </a:pPr>
            <a:r>
              <a:rPr lang="en-US" altLang="en-US" dirty="0"/>
              <a:t>Provided that there exists good data regarding the temporal correlation between exposures (better in short periods before outcome), confounding could be controlled as long as the temporal correlation among exposure episodes in the study population is not too high (e.g. coffee/sex)</a:t>
            </a:r>
            <a:endParaRPr lang="en-US" altLang="en-US" sz="1400" dirty="0"/>
          </a:p>
        </p:txBody>
      </p:sp>
    </p:spTree>
    <p:extLst>
      <p:ext uri="{BB962C8B-B14F-4D97-AF65-F5344CB8AC3E}">
        <p14:creationId xmlns:p14="http://schemas.microsoft.com/office/powerpoint/2010/main" val="39059458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8725BA5F-A4F7-5846-AC6B-3A81A8FED593}"/>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83CA0B0-3853-C346-A824-41A16F2A1ECE}"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117763" name="Rectangle 2">
            <a:extLst>
              <a:ext uri="{FF2B5EF4-FFF2-40B4-BE49-F238E27FC236}">
                <a16:creationId xmlns:a16="http://schemas.microsoft.com/office/drawing/2014/main" id="{F887972B-4712-DA46-A9B9-1DDF0681BD5E}"/>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082E3A68-A97F-5A41-B7E8-F9573A329E03}"/>
              </a:ext>
            </a:extLst>
          </p:cNvPr>
          <p:cNvSpPr>
            <a:spLocks noGrp="1" noChangeArrowheads="1"/>
          </p:cNvSpPr>
          <p:nvPr>
            <p:ph type="body" idx="1"/>
          </p:nvPr>
        </p:nvSpPr>
        <p:spPr>
          <a:noFill/>
        </p:spPr>
        <p:txBody>
          <a:bodyPr/>
          <a:lstStyle/>
          <a:p>
            <a:pPr marL="171450" indent="-171450" eaLnBrk="1" hangingPunct="1">
              <a:lnSpc>
                <a:spcPct val="80000"/>
              </a:lnSpc>
              <a:buFontTx/>
              <a:buChar char="-"/>
            </a:pPr>
            <a:r>
              <a:rPr lang="en-US" altLang="en-US" sz="900" dirty="0"/>
              <a:t>Another advantage is that data collection is restricted to just cases, which improves cost and time efficiency.</a:t>
            </a:r>
          </a:p>
          <a:p>
            <a:pPr marL="628650" lvl="1" indent="-171450" eaLnBrk="1" hangingPunct="1">
              <a:lnSpc>
                <a:spcPct val="80000"/>
              </a:lnSpc>
              <a:buFontTx/>
              <a:buChar char="-"/>
            </a:pPr>
            <a:r>
              <a:rPr lang="en-US" altLang="en-US" sz="900" dirty="0"/>
              <a:t>You can have half the sample size of a traditional case-control study.</a:t>
            </a:r>
          </a:p>
          <a:p>
            <a:pPr marL="171450" lvl="0" indent="-171450" eaLnBrk="1" hangingPunct="1">
              <a:lnSpc>
                <a:spcPct val="80000"/>
              </a:lnSpc>
              <a:buFontTx/>
              <a:buChar char="-"/>
            </a:pPr>
            <a:r>
              <a:rPr lang="en-US" altLang="en-US" sz="900" dirty="0"/>
              <a:t>It also avoids the selection bias that can result from the selection of controls</a:t>
            </a:r>
          </a:p>
          <a:p>
            <a:pPr marL="628650" lvl="1" indent="-171450" eaLnBrk="1" hangingPunct="1">
              <a:lnSpc>
                <a:spcPct val="80000"/>
              </a:lnSpc>
              <a:buFontTx/>
              <a:buChar char="-"/>
            </a:pPr>
            <a:r>
              <a:rPr lang="en-US" altLang="en-US" sz="900" dirty="0"/>
              <a:t>Self-matched controls guarantee representativeness since the most appropriate population source for the cases are the cases themselves. </a:t>
            </a:r>
          </a:p>
        </p:txBody>
      </p:sp>
    </p:spTree>
    <p:extLst>
      <p:ext uri="{BB962C8B-B14F-4D97-AF65-F5344CB8AC3E}">
        <p14:creationId xmlns:p14="http://schemas.microsoft.com/office/powerpoint/2010/main" val="26604517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AD9E780E-1622-004D-BDE4-E22512AAE8EB}"/>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871149-83E5-8A4F-8078-92FA0CC231F0}"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119811" name="Rectangle 2">
            <a:extLst>
              <a:ext uri="{FF2B5EF4-FFF2-40B4-BE49-F238E27FC236}">
                <a16:creationId xmlns:a16="http://schemas.microsoft.com/office/drawing/2014/main" id="{ABA1F210-747F-1647-BE24-0B67F91755B2}"/>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E84CFAE4-E852-8D40-9754-CB15BDB8C2C4}"/>
              </a:ext>
            </a:extLst>
          </p:cNvPr>
          <p:cNvSpPr>
            <a:spLocks noGrp="1" noChangeArrowheads="1"/>
          </p:cNvSpPr>
          <p:nvPr>
            <p:ph type="body" idx="1"/>
          </p:nvPr>
        </p:nvSpPr>
        <p:spPr>
          <a:noFill/>
        </p:spPr>
        <p:txBody>
          <a:bodyPr/>
          <a:lstStyle/>
          <a:p>
            <a:pPr marL="171450" marR="0" lvl="0" indent="-171450" algn="l" defTabSz="914400" rtl="0" eaLnBrk="1" fontAlgn="auto" latinLnBrk="0" hangingPunct="1">
              <a:lnSpc>
                <a:spcPct val="80000"/>
              </a:lnSpc>
              <a:spcBef>
                <a:spcPts val="0"/>
              </a:spcBef>
              <a:spcAft>
                <a:spcPts val="0"/>
              </a:spcAft>
              <a:buClrTx/>
              <a:buSzTx/>
              <a:buFontTx/>
              <a:buChar char="-"/>
              <a:tabLst/>
              <a:defRPr/>
            </a:pPr>
            <a:r>
              <a:rPr lang="en-US" altLang="en-US" sz="1000" dirty="0"/>
              <a:t>However, biased case-selection is still possible</a:t>
            </a:r>
          </a:p>
          <a:p>
            <a:pPr marL="628650" marR="0" lvl="1" indent="-171450" algn="l" defTabSz="914400" rtl="0" eaLnBrk="1" fontAlgn="auto" latinLnBrk="0" hangingPunct="1">
              <a:lnSpc>
                <a:spcPct val="80000"/>
              </a:lnSpc>
              <a:spcBef>
                <a:spcPts val="0"/>
              </a:spcBef>
              <a:spcAft>
                <a:spcPts val="0"/>
              </a:spcAft>
              <a:buClrTx/>
              <a:buSzTx/>
              <a:buFontTx/>
              <a:buChar char="-"/>
              <a:tabLst/>
              <a:defRPr/>
            </a:pPr>
            <a:r>
              <a:rPr lang="en-US" altLang="en-US" sz="1000" dirty="0"/>
              <a:t>If the cases aren’t a random sample of the cases that have occurred in the population, then you could end up with a form of selection bias called participation bias</a:t>
            </a:r>
          </a:p>
          <a:p>
            <a:pPr marL="628650" marR="0" lvl="1" indent="-171450" algn="l" defTabSz="914400" rtl="0" eaLnBrk="1" fontAlgn="auto" latinLnBrk="0" hangingPunct="1">
              <a:lnSpc>
                <a:spcPct val="80000"/>
              </a:lnSpc>
              <a:spcBef>
                <a:spcPts val="0"/>
              </a:spcBef>
              <a:spcAft>
                <a:spcPts val="0"/>
              </a:spcAft>
              <a:buClrTx/>
              <a:buSzTx/>
              <a:buFontTx/>
              <a:buChar char="-"/>
              <a:tabLst/>
              <a:defRPr/>
            </a:pPr>
            <a:r>
              <a:rPr lang="en-US" altLang="en-US" sz="1000" dirty="0"/>
              <a:t>If participation is related to exposure around the event then effect estimates can be biased.</a:t>
            </a:r>
          </a:p>
          <a:p>
            <a:pPr marL="628650" marR="0" lvl="1" indent="-171450" algn="l" defTabSz="914400" rtl="0" eaLnBrk="1" fontAlgn="auto" latinLnBrk="0" hangingPunct="1">
              <a:lnSpc>
                <a:spcPct val="80000"/>
              </a:lnSpc>
              <a:spcBef>
                <a:spcPts val="0"/>
              </a:spcBef>
              <a:spcAft>
                <a:spcPts val="0"/>
              </a:spcAft>
              <a:buClrTx/>
              <a:buSzTx/>
              <a:buFontTx/>
              <a:buChar char="-"/>
              <a:tabLst/>
              <a:defRPr/>
            </a:pPr>
            <a:r>
              <a:rPr lang="en-US" altLang="en-US" sz="1000" dirty="0"/>
              <a:t>An example might be looking at cocaine use and MI. If cocaine use influences whether or not someone participates in a research study, then you might not get valid estimates</a:t>
            </a:r>
          </a:p>
          <a:p>
            <a:pPr marL="171450" marR="0" lvl="0" indent="-171450" algn="l" defTabSz="914400" rtl="0" eaLnBrk="1" fontAlgn="auto" latinLnBrk="0" hangingPunct="1">
              <a:lnSpc>
                <a:spcPct val="80000"/>
              </a:lnSpc>
              <a:spcBef>
                <a:spcPts val="0"/>
              </a:spcBef>
              <a:spcAft>
                <a:spcPts val="0"/>
              </a:spcAft>
              <a:buClrTx/>
              <a:buSzTx/>
              <a:buFontTx/>
              <a:buChar char="-"/>
              <a:tabLst/>
              <a:defRPr/>
            </a:pPr>
            <a:r>
              <a:rPr lang="en-US" altLang="en-US" sz="1000" dirty="0"/>
              <a:t>Selection can also be difficult when considering person-time at risk, especially for the control windows</a:t>
            </a:r>
          </a:p>
          <a:p>
            <a:pPr marL="628650" marR="0" lvl="1" indent="-171450" algn="l" defTabSz="914400" rtl="0" eaLnBrk="1" fontAlgn="auto" latinLnBrk="0" hangingPunct="1">
              <a:lnSpc>
                <a:spcPct val="80000"/>
              </a:lnSpc>
              <a:spcBef>
                <a:spcPts val="0"/>
              </a:spcBef>
              <a:spcAft>
                <a:spcPts val="0"/>
              </a:spcAft>
              <a:buClrTx/>
              <a:buSzTx/>
              <a:buFontTx/>
              <a:buChar char="-"/>
              <a:tabLst/>
              <a:defRPr/>
            </a:pPr>
            <a:r>
              <a:rPr lang="en-US" altLang="en-US" sz="1000" dirty="0"/>
              <a:t>Person time should be selected to be periods in which the event can occur</a:t>
            </a:r>
          </a:p>
          <a:p>
            <a:pPr marL="628650" marR="0" lvl="1" indent="-171450" algn="l" defTabSz="914400" rtl="0" eaLnBrk="1" fontAlgn="auto" latinLnBrk="0" hangingPunct="1">
              <a:lnSpc>
                <a:spcPct val="80000"/>
              </a:lnSpc>
              <a:spcBef>
                <a:spcPts val="0"/>
              </a:spcBef>
              <a:spcAft>
                <a:spcPts val="0"/>
              </a:spcAft>
              <a:buClrTx/>
              <a:buSzTx/>
              <a:buFontTx/>
              <a:buChar char="-"/>
              <a:tabLst/>
              <a:defRPr/>
            </a:pPr>
            <a:r>
              <a:rPr lang="en-US" altLang="en-US" sz="1000" dirty="0"/>
              <a:t>E.g. with cell phone usage and car accidents, the person time is driving time, not all time (not an issue for the studies of MI)</a:t>
            </a:r>
          </a:p>
          <a:p>
            <a:pPr marL="171450" marR="0" lvl="0" indent="-171450" algn="l" defTabSz="914400" rtl="0" eaLnBrk="1" fontAlgn="auto" latinLnBrk="0" hangingPunct="1">
              <a:lnSpc>
                <a:spcPct val="80000"/>
              </a:lnSpc>
              <a:spcBef>
                <a:spcPts val="0"/>
              </a:spcBef>
              <a:spcAft>
                <a:spcPts val="0"/>
              </a:spcAft>
              <a:buClrTx/>
              <a:buSzTx/>
              <a:buFontTx/>
              <a:buChar char="-"/>
              <a:tabLst/>
              <a:defRPr/>
            </a:pPr>
            <a:r>
              <a:rPr lang="en-US" altLang="en-US" sz="1000" dirty="0"/>
              <a:t>There can be temptation to exclude person time in which the exposure could not have occurred (for example during sleep)</a:t>
            </a:r>
          </a:p>
          <a:p>
            <a:pPr marL="628650" marR="0" lvl="1" indent="-171450" algn="l" defTabSz="914400" rtl="0" eaLnBrk="1" fontAlgn="auto" latinLnBrk="0" hangingPunct="1">
              <a:lnSpc>
                <a:spcPct val="80000"/>
              </a:lnSpc>
              <a:spcBef>
                <a:spcPts val="0"/>
              </a:spcBef>
              <a:spcAft>
                <a:spcPts val="0"/>
              </a:spcAft>
              <a:buClrTx/>
              <a:buSzTx/>
              <a:buFontTx/>
              <a:buChar char="-"/>
              <a:tabLst/>
              <a:defRPr/>
            </a:pPr>
            <a:r>
              <a:rPr lang="en-US" altLang="en-US" sz="1000" dirty="0"/>
              <a:t>This is only alright if the </a:t>
            </a:r>
            <a:r>
              <a:rPr lang="en-US" altLang="en-US" sz="1000" u="sng" dirty="0"/>
              <a:t>same restriction</a:t>
            </a:r>
            <a:r>
              <a:rPr lang="en-US" altLang="en-US" sz="1000" dirty="0"/>
              <a:t> is used for cases and for control time</a:t>
            </a:r>
          </a:p>
          <a:p>
            <a:pPr marL="628650" marR="0" lvl="1" indent="-171450" algn="l" defTabSz="914400" rtl="0" eaLnBrk="1" fontAlgn="auto" latinLnBrk="0" hangingPunct="1">
              <a:lnSpc>
                <a:spcPct val="80000"/>
              </a:lnSpc>
              <a:spcBef>
                <a:spcPts val="0"/>
              </a:spcBef>
              <a:spcAft>
                <a:spcPts val="0"/>
              </a:spcAft>
              <a:buClrTx/>
              <a:buSzTx/>
              <a:buFontTx/>
              <a:buChar char="-"/>
              <a:tabLst/>
              <a:defRPr/>
            </a:pPr>
            <a:r>
              <a:rPr lang="en-US" altLang="en-US" sz="1000" dirty="0"/>
              <a:t>If different restrictions are imposed this can result in bias</a:t>
            </a:r>
          </a:p>
          <a:p>
            <a:pPr marL="1085850" marR="0" lvl="2" indent="-171450" algn="l" defTabSz="914400" rtl="0" eaLnBrk="1" fontAlgn="auto" latinLnBrk="0" hangingPunct="1">
              <a:lnSpc>
                <a:spcPct val="80000"/>
              </a:lnSpc>
              <a:spcBef>
                <a:spcPts val="0"/>
              </a:spcBef>
              <a:spcAft>
                <a:spcPts val="0"/>
              </a:spcAft>
              <a:buClrTx/>
              <a:buSzTx/>
              <a:buFontTx/>
              <a:buChar char="-"/>
              <a:tabLst/>
              <a:defRPr/>
            </a:pPr>
            <a:r>
              <a:rPr lang="en-US" altLang="en-US" sz="1000" dirty="0"/>
              <a:t>e.g. if sleep is excluded from control time but not cases, may get downward bias</a:t>
            </a:r>
          </a:p>
          <a:p>
            <a:pPr marL="171450" marR="0" lvl="0" indent="-171450" algn="l" defTabSz="914400" rtl="0" eaLnBrk="1" fontAlgn="auto" latinLnBrk="0" hangingPunct="1">
              <a:lnSpc>
                <a:spcPct val="80000"/>
              </a:lnSpc>
              <a:spcBef>
                <a:spcPts val="0"/>
              </a:spcBef>
              <a:spcAft>
                <a:spcPts val="0"/>
              </a:spcAft>
              <a:buClrTx/>
              <a:buSzTx/>
              <a:buFontTx/>
              <a:buChar char="-"/>
              <a:tabLst/>
              <a:defRPr/>
            </a:pPr>
            <a:r>
              <a:rPr lang="en-US" altLang="en-US" sz="1000" dirty="0"/>
              <a:t>It can be challenging to choose when the control periods should be</a:t>
            </a:r>
          </a:p>
        </p:txBody>
      </p:sp>
    </p:spTree>
    <p:extLst>
      <p:ext uri="{BB962C8B-B14F-4D97-AF65-F5344CB8AC3E}">
        <p14:creationId xmlns:p14="http://schemas.microsoft.com/office/powerpoint/2010/main" val="42614645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1C4B2B49-806C-B743-A5EF-CA14E6C057D2}"/>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9B89D37-19C0-CC41-ACCC-84B89CEC3AB0}"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121859" name="Rectangle 2">
            <a:extLst>
              <a:ext uri="{FF2B5EF4-FFF2-40B4-BE49-F238E27FC236}">
                <a16:creationId xmlns:a16="http://schemas.microsoft.com/office/drawing/2014/main" id="{8B4EF4DC-D732-E149-990C-4915EEB042C7}"/>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F80E4380-8C17-1A47-925D-125F32799D97}"/>
              </a:ext>
            </a:extLst>
          </p:cNvPr>
          <p:cNvSpPr>
            <a:spLocks noGrp="1" noChangeArrowheads="1"/>
          </p:cNvSpPr>
          <p:nvPr>
            <p:ph type="body" idx="1"/>
          </p:nvPr>
        </p:nvSpPr>
        <p:spPr>
          <a:noFill/>
        </p:spPr>
        <p:txBody>
          <a:bodyPr/>
          <a:lstStyle/>
          <a:p>
            <a:pPr marL="171450" indent="-171450" eaLnBrk="1" hangingPunct="1">
              <a:buFontTx/>
              <a:buChar char="-"/>
            </a:pPr>
            <a:r>
              <a:rPr lang="en-US" altLang="en-US" dirty="0"/>
              <a:t>Another advantage is the elimination of between subject differential misclassification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dirty="0"/>
              <a:t>Case-crossover studies </a:t>
            </a:r>
            <a:r>
              <a:rPr lang="en-US" altLang="en-US" b="1" dirty="0"/>
              <a:t>OFTEN</a:t>
            </a:r>
            <a:r>
              <a:rPr lang="en-US" altLang="en-US" dirty="0"/>
              <a:t> share with case-control studies the property that data collection for research is not initiated until after the event, and they share in the risk that the event itself may distort the data, through changes in memory, or through changes in information recording (e.g., the creation of a medical chart).</a:t>
            </a:r>
          </a:p>
          <a:p>
            <a:pPr marL="171450" indent="-171450" eaLnBrk="1" hangingPunct="1">
              <a:buFontTx/>
              <a:buChar char="-"/>
            </a:pPr>
            <a:r>
              <a:rPr lang="en-US" altLang="en-US" dirty="0"/>
              <a:t>You’re not asking cases to recall their exposure and then separate controls to recall their exposure. It’s the same person.</a:t>
            </a:r>
          </a:p>
          <a:p>
            <a:pPr marL="171450" indent="-171450" eaLnBrk="1" hangingPunct="1">
              <a:buFontTx/>
              <a:buChar char="-"/>
            </a:pPr>
            <a:endParaRPr lang="en-US" altLang="en-US" dirty="0"/>
          </a:p>
        </p:txBody>
      </p:sp>
    </p:spTree>
    <p:extLst>
      <p:ext uri="{BB962C8B-B14F-4D97-AF65-F5344CB8AC3E}">
        <p14:creationId xmlns:p14="http://schemas.microsoft.com/office/powerpoint/2010/main" val="30474291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540905A0-DEB8-0542-B05C-24B5338CEE3E}"/>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9BE770-F65A-B041-83B9-EA90D5E24241}"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123907" name="Rectangle 2">
            <a:extLst>
              <a:ext uri="{FF2B5EF4-FFF2-40B4-BE49-F238E27FC236}">
                <a16:creationId xmlns:a16="http://schemas.microsoft.com/office/drawing/2014/main" id="{AD22BD96-B81C-FA41-8F14-E59B7F1CC5E4}"/>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364C2EC9-7B9B-814A-9CDF-ACFE029E2B85}"/>
              </a:ext>
            </a:extLst>
          </p:cNvPr>
          <p:cNvSpPr>
            <a:spLocks noGrp="1" noChangeArrowheads="1"/>
          </p:cNvSpPr>
          <p:nvPr>
            <p:ph type="body" idx="1"/>
          </p:nvPr>
        </p:nvSpPr>
        <p:spPr>
          <a:noFill/>
        </p:spPr>
        <p:txBody>
          <a:bodyPr/>
          <a:lstStyle/>
          <a:p>
            <a:pPr marL="171450" indent="-171450" eaLnBrk="1" hangingPunct="1">
              <a:buFontTx/>
              <a:buChar char="-"/>
            </a:pPr>
            <a:r>
              <a:rPr lang="en-US" altLang="en-US" dirty="0"/>
              <a:t>But you may still have differential misclassification because time since the outcome may affect how well exposure is recalled</a:t>
            </a:r>
          </a:p>
          <a:p>
            <a:pPr marL="171450" indent="-171450" eaLnBrk="1" hangingPunct="1">
              <a:buFontTx/>
              <a:buChar char="-"/>
            </a:pPr>
            <a:r>
              <a:rPr lang="en-US" altLang="en-US" sz="1200" dirty="0"/>
              <a:t>Interviewers might make more of an effort to interview patients consistent with the hypothesis (reduced by standardized procedures) and temporal differences between case and control windows can bias results. Memory recall of exposure during case and control intervals may differ (e.g. exaggeration or denial of the exposure the day of the outcome). However, in the example of physical activity and MI, it was unlikely since patients were unaware of the hypothesis; the entire 26-hour period before the MI was treated as one long hazard period; heavy physical exertion is a rare event and is easy to remember and assess.</a:t>
            </a:r>
          </a:p>
          <a:p>
            <a:pPr marL="171450" indent="-171450" eaLnBrk="1" hangingPunct="1">
              <a:buFontTx/>
              <a:buChar char="-"/>
            </a:pPr>
            <a:r>
              <a:rPr lang="en-US" altLang="en-US" sz="1200" dirty="0"/>
              <a:t>More prone to misclassification than non-matched designs. Hence, information bias can be more severe than in case control studies. Non-differential misclassification tends to bias toward the null.</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ltLang="en-US" sz="1200" dirty="0"/>
              <a:t>E.g., random data entry errors in case and control windows</a:t>
            </a:r>
          </a:p>
          <a:p>
            <a:pPr marL="171450" indent="-171450" eaLnBrk="1" hangingPunct="1">
              <a:buFontTx/>
              <a:buChar char="-"/>
            </a:pPr>
            <a:r>
              <a:rPr lang="en-US" altLang="en-US" sz="1200" dirty="0"/>
              <a:t>Trends in exposure information quality will also bias the results.</a:t>
            </a:r>
          </a:p>
        </p:txBody>
      </p:sp>
    </p:spTree>
    <p:extLst>
      <p:ext uri="{BB962C8B-B14F-4D97-AF65-F5344CB8AC3E}">
        <p14:creationId xmlns:p14="http://schemas.microsoft.com/office/powerpoint/2010/main" val="35041433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20629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5597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study that used individual matching.</a:t>
            </a:r>
            <a:r>
              <a:rPr lang="en-US" baseline="0" dirty="0"/>
              <a:t> The investigators set out to answer the question of whether different types of HPV in the oral cavity was associated with risk of head and neck squamous cell carcinoma. This was a nested case-control study using data from two cohorts. </a:t>
            </a:r>
          </a:p>
          <a:p>
            <a:endParaRPr lang="en-US" baseline="0" dirty="0"/>
          </a:p>
          <a:p>
            <a:r>
              <a:rPr lang="en-US" baseline="0" dirty="0"/>
              <a:t>They identified 132 incidence cases of head and neck cancer among 96,650 people over a mean follow-up of 3.9 years. This is a rare disease, so a case-control study design is appropriate.</a:t>
            </a:r>
          </a:p>
          <a:p>
            <a:endParaRPr lang="en-US" baseline="0" dirty="0"/>
          </a:p>
          <a:p>
            <a:r>
              <a:rPr lang="en-US" baseline="0" dirty="0"/>
              <a:t>They selected 3 controls per case using incidence density sampling</a:t>
            </a:r>
          </a:p>
          <a:p>
            <a:endParaRPr lang="en-US" baseline="0" dirty="0"/>
          </a:p>
          <a:p>
            <a:r>
              <a:rPr lang="en-US" baseline="0" dirty="0"/>
              <a:t>Cases and controls were individually matched on age, sex, race/ethnicity, and time since mouthwash collection.</a:t>
            </a:r>
          </a:p>
          <a:p>
            <a:endParaRPr lang="en-US" baseline="0" dirty="0"/>
          </a:p>
          <a:p>
            <a:r>
              <a:rPr lang="en-US" baseline="0" dirty="0"/>
              <a:t>They used banked oral rinse samples to measure oral HPV types and then used conditional logistic regression to examine whether the type of oral HPV was associated with risk of head and neck cancer. </a:t>
            </a:r>
          </a:p>
          <a:p>
            <a:endParaRPr lang="en-US" baseline="0" dirty="0"/>
          </a:p>
          <a:p>
            <a:r>
              <a:rPr lang="en-US" baseline="0" dirty="0"/>
              <a:t>As you can see, they observed very strong associations between certain types of HPV and head and neck cancer. </a:t>
            </a:r>
          </a:p>
          <a:p>
            <a:endParaRPr lang="en-US" baseline="0" dirty="0"/>
          </a:p>
          <a:p>
            <a:r>
              <a:rPr lang="en-US" baseline="0" dirty="0"/>
              <a:t>This is a great example of a well-designed study. They had both a rare disease and an exposure that was somewhat burdensome to measure and would be important to measure prior to development of the disease, since the cancer or cancer treatment may affect the oral </a:t>
            </a:r>
            <a:r>
              <a:rPr lang="en-US" baseline="0" dirty="0" err="1"/>
              <a:t>microbiome</a:t>
            </a:r>
            <a:r>
              <a:rPr lang="en-US" baseline="0" dirty="0"/>
              <a:t>. Since they had to match on many factors, individual matching was appropriate. </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9</a:t>
            </a:fld>
            <a:endParaRPr lang="en-US"/>
          </a:p>
        </p:txBody>
      </p:sp>
    </p:spTree>
    <p:extLst>
      <p:ext uri="{BB962C8B-B14F-4D97-AF65-F5344CB8AC3E}">
        <p14:creationId xmlns:p14="http://schemas.microsoft.com/office/powerpoint/2010/main" val="4077051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Presentation Title</a:t>
            </a:r>
          </a:p>
        </p:txBody>
      </p:sp>
      <p:sp>
        <p:nvSpPr>
          <p:cNvPr id="14" name="Slide Number Placeholder 13"/>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itle 15"/>
          <p:cNvSpPr>
            <a:spLocks noGrp="1"/>
          </p:cNvSpPr>
          <p:nvPr>
            <p:ph type="title" hasCustomPrompt="1"/>
          </p:nvPr>
        </p:nvSpPr>
        <p:spPr>
          <a:xfrm>
            <a:off x="604780" y="425003"/>
            <a:ext cx="10898107" cy="611449"/>
          </a:xfrm>
        </p:spPr>
        <p:txBody>
          <a:bodyPr anchor="b">
            <a:noAutofit/>
          </a:bodyPr>
          <a:lstStyle>
            <a:lvl1pPr>
              <a:defRPr sz="3600">
                <a:latin typeface="+mj-lt"/>
              </a:defRPr>
            </a:lvl1pPr>
          </a:lstStyle>
          <a:p>
            <a:r>
              <a:rPr lang="en-US" dirty="0"/>
              <a:t>Slide Title Here</a:t>
            </a:r>
          </a:p>
        </p:txBody>
      </p:sp>
      <p:sp>
        <p:nvSpPr>
          <p:cNvPr id="9" name="Text Placeholder 3"/>
          <p:cNvSpPr>
            <a:spLocks noGrp="1"/>
          </p:cNvSpPr>
          <p:nvPr>
            <p:ph type="body" sz="quarter" idx="15" hasCustomPrompt="1"/>
          </p:nvPr>
        </p:nvSpPr>
        <p:spPr>
          <a:xfrm>
            <a:off x="609603" y="927657"/>
            <a:ext cx="10893285"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3"/>
          <p:cNvSpPr>
            <a:spLocks noGrp="1"/>
          </p:cNvSpPr>
          <p:nvPr>
            <p:ph idx="1"/>
          </p:nvPr>
        </p:nvSpPr>
        <p:spPr>
          <a:xfrm>
            <a:off x="612915" y="1868558"/>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390599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2438400"/>
            <a:ext cx="10363200" cy="3657600"/>
          </a:xfrm>
        </p:spPr>
        <p:txBody>
          <a:bodyPr/>
          <a:lstStyle/>
          <a:p>
            <a:pPr lvl="0"/>
            <a:endParaRPr lang="en-US" noProof="0"/>
          </a:p>
        </p:txBody>
      </p:sp>
      <p:sp>
        <p:nvSpPr>
          <p:cNvPr id="4" name="Rectangle 4">
            <a:extLst>
              <a:ext uri="{FF2B5EF4-FFF2-40B4-BE49-F238E27FC236}">
                <a16:creationId xmlns:a16="http://schemas.microsoft.com/office/drawing/2014/main" id="{0AAE612B-23B6-6F43-B2E4-11639859ADD3}"/>
              </a:ext>
            </a:extLst>
          </p:cNvPr>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E92DFC7-0950-064D-91AB-A3525311279C}" type="datetime1">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2/2/22</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5">
            <a:extLst>
              <a:ext uri="{FF2B5EF4-FFF2-40B4-BE49-F238E27FC236}">
                <a16:creationId xmlns:a16="http://schemas.microsoft.com/office/drawing/2014/main" id="{CC968FB1-6243-AC4C-BF3C-767C50946FC9}"/>
              </a:ext>
            </a:extLst>
          </p:cNvPr>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t>Sonia Hernandez-Diaz</a:t>
            </a:r>
          </a:p>
        </p:txBody>
      </p:sp>
      <p:sp>
        <p:nvSpPr>
          <p:cNvPr id="6" name="Rectangle 6">
            <a:extLst>
              <a:ext uri="{FF2B5EF4-FFF2-40B4-BE49-F238E27FC236}">
                <a16:creationId xmlns:a16="http://schemas.microsoft.com/office/drawing/2014/main" id="{A1FA4E12-8233-DB4D-9D89-0A04AC3164BD}"/>
              </a:ext>
            </a:extLst>
          </p:cNvPr>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AD12AFC-67C9-974D-BA12-5D1737993D38}"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502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FE80C933-BA8D-4A43-87AE-7E44A037315A}"/>
              </a:ext>
            </a:extLst>
          </p:cNvPr>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0CC0147-6769-DC41-9984-F094C6B45D7B}" type="datetime1">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3">
            <a:extLst>
              <a:ext uri="{FF2B5EF4-FFF2-40B4-BE49-F238E27FC236}">
                <a16:creationId xmlns:a16="http://schemas.microsoft.com/office/drawing/2014/main" id="{4CA3B743-07AA-794A-9761-9AF5393BC678}"/>
              </a:ext>
            </a:extLst>
          </p:cNvPr>
          <p:cNvSpPr>
            <a:spLocks noGrp="1" noChangeArrowheads="1"/>
          </p:cNvSpPr>
          <p:nvPr>
            <p:ph type="sldNum" sz="quarter" idx="11"/>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6B3EF1C-B4C0-0340-BECC-0B82604001C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14">
            <a:extLst>
              <a:ext uri="{FF2B5EF4-FFF2-40B4-BE49-F238E27FC236}">
                <a16:creationId xmlns:a16="http://schemas.microsoft.com/office/drawing/2014/main" id="{3BFF6386-C724-3F49-AFF5-DF23B4B7CFC4}"/>
              </a:ext>
            </a:extLst>
          </p:cNvPr>
          <p:cNvSpPr>
            <a:spLocks noGrp="1" noChangeArrowheads="1"/>
          </p:cNvSpPr>
          <p:nvPr>
            <p:ph type="ftr" sz="quarter" idx="12"/>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Breast Cancer Screening</a:t>
            </a:r>
          </a:p>
        </p:txBody>
      </p:sp>
    </p:spTree>
    <p:extLst>
      <p:ext uri="{BB962C8B-B14F-4D97-AF65-F5344CB8AC3E}">
        <p14:creationId xmlns:p14="http://schemas.microsoft.com/office/powerpoint/2010/main" val="512187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1/relationships/inkAction" Target="../ink/inkAction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tags" Target="../tags/tag10.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notesSlide" Target="../notesSlides/notesSlide70.xml"/><Relationship Id="rId4"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8355" y="1122363"/>
            <a:ext cx="10696753" cy="2387600"/>
          </a:xfrm>
        </p:spPr>
        <p:txBody>
          <a:bodyPr>
            <a:normAutofit/>
          </a:bodyPr>
          <a:lstStyle/>
          <a:p>
            <a:r>
              <a:rPr lang="en-US" dirty="0"/>
              <a:t>Introduction to Matching</a:t>
            </a:r>
            <a:br>
              <a:rPr lang="en-US" dirty="0"/>
            </a:br>
            <a:r>
              <a:rPr lang="en-US" dirty="0"/>
              <a:t>EPI 207</a:t>
            </a:r>
          </a:p>
        </p:txBody>
      </p:sp>
      <p:sp>
        <p:nvSpPr>
          <p:cNvPr id="3" name="Subtitle 2"/>
          <p:cNvSpPr>
            <a:spLocks noGrp="1"/>
          </p:cNvSpPr>
          <p:nvPr>
            <p:ph type="subTitle" idx="1"/>
          </p:nvPr>
        </p:nvSpPr>
        <p:spPr>
          <a:xfrm>
            <a:off x="1603513" y="3973098"/>
            <a:ext cx="9144000" cy="1655762"/>
          </a:xfrm>
        </p:spPr>
        <p:txBody>
          <a:bodyPr>
            <a:noAutofit/>
          </a:bodyPr>
          <a:lstStyle/>
          <a:p>
            <a:r>
              <a:rPr lang="en-US" dirty="0"/>
              <a:t>Erin Van Blarigan, ScD</a:t>
            </a:r>
          </a:p>
          <a:p>
            <a:r>
              <a:rPr lang="en-US" dirty="0"/>
              <a:t>Associate Professor</a:t>
            </a:r>
          </a:p>
          <a:p>
            <a:r>
              <a:rPr lang="en-US" dirty="0"/>
              <a:t>Department of Epidemiology and Biostatistics</a:t>
            </a:r>
          </a:p>
          <a:p>
            <a:r>
              <a:rPr lang="en-US" dirty="0"/>
              <a:t>University of California, San Francisco</a:t>
            </a:r>
          </a:p>
        </p:txBody>
      </p:sp>
    </p:spTree>
    <p:extLst>
      <p:ext uri="{BB962C8B-B14F-4D97-AF65-F5344CB8AC3E}">
        <p14:creationId xmlns:p14="http://schemas.microsoft.com/office/powerpoint/2010/main" val="208477131"/>
      </p:ext>
    </p:extLst>
  </p:cSld>
  <p:clrMapOvr>
    <a:masterClrMapping/>
  </p:clrMapOvr>
  <mc:AlternateContent xmlns:mc="http://schemas.openxmlformats.org/markup-compatibility/2006" xmlns:p14="http://schemas.microsoft.com/office/powerpoint/2010/main">
    <mc:Choice Requires="p14">
      <p:transition spd="slow" p14:dur="2000" advTm="18570"/>
    </mc:Choice>
    <mc:Fallback xmlns="">
      <p:transition spd="slow" advTm="1857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2136775" y="228600"/>
            <a:ext cx="8153400" cy="990600"/>
          </a:xfrm>
        </p:spPr>
        <p:txBody>
          <a:bodyPr/>
          <a:lstStyle/>
          <a:p>
            <a:pPr eaLnBrk="1" hangingPunct="1"/>
            <a:r>
              <a:rPr lang="en-US" dirty="0"/>
              <a:t>Incidence Density Sampling</a:t>
            </a:r>
          </a:p>
        </p:txBody>
      </p:sp>
      <p:cxnSp>
        <p:nvCxnSpPr>
          <p:cNvPr id="5" name="Straight Connector 4"/>
          <p:cNvCxnSpPr/>
          <p:nvPr/>
        </p:nvCxnSpPr>
        <p:spPr>
          <a:xfrm>
            <a:off x="2438400" y="1600200"/>
            <a:ext cx="0" cy="4572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2438400" y="6172200"/>
            <a:ext cx="7315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438400" y="3886200"/>
            <a:ext cx="678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438400" y="3733800"/>
            <a:ext cx="6400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438400" y="3581400"/>
            <a:ext cx="5943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438400" y="3429000"/>
            <a:ext cx="5486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3276600"/>
            <a:ext cx="5029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438400" y="3124200"/>
            <a:ext cx="45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438400" y="2971800"/>
            <a:ext cx="411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438400" y="2819400"/>
            <a:ext cx="3657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445150" y="2667000"/>
            <a:ext cx="3124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438400" y="2514600"/>
            <a:ext cx="2743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438400" y="2362200"/>
            <a:ext cx="228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438400" y="2209800"/>
            <a:ext cx="1828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438400" y="2057400"/>
            <a:ext cx="1371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438400" y="1905000"/>
            <a:ext cx="914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2438400" y="40386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438400" y="41910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438400" y="43434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2438400" y="44958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2438400" y="46482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438400" y="48006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2438400" y="49530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2438400" y="51054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2438400" y="52578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438400" y="54102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2438400" y="55626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2438400" y="57150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2438400" y="58674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2438400" y="60198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276600" y="1676400"/>
            <a:ext cx="228600" cy="400050"/>
          </a:xfrm>
          <a:prstGeom prst="rect">
            <a:avLst/>
          </a:prstGeom>
          <a:noFill/>
        </p:spPr>
        <p:txBody>
          <a:bodyPr>
            <a:spAutoFit/>
          </a:bodyPr>
          <a:lstStyle/>
          <a:p>
            <a:pPr>
              <a:defRPr/>
            </a:pPr>
            <a:r>
              <a:rPr lang="en-US" sz="2000" b="1" dirty="0"/>
              <a:t>X</a:t>
            </a:r>
          </a:p>
        </p:txBody>
      </p:sp>
      <p:sp>
        <p:nvSpPr>
          <p:cNvPr id="51" name="TextBox 50"/>
          <p:cNvSpPr txBox="1"/>
          <p:nvPr/>
        </p:nvSpPr>
        <p:spPr>
          <a:xfrm>
            <a:off x="4724400" y="2133600"/>
            <a:ext cx="228600" cy="400050"/>
          </a:xfrm>
          <a:prstGeom prst="rect">
            <a:avLst/>
          </a:prstGeom>
          <a:noFill/>
        </p:spPr>
        <p:txBody>
          <a:bodyPr>
            <a:spAutoFit/>
          </a:bodyPr>
          <a:lstStyle/>
          <a:p>
            <a:pPr>
              <a:defRPr/>
            </a:pPr>
            <a:r>
              <a:rPr lang="en-US" sz="2000" b="1" dirty="0"/>
              <a:t>X</a:t>
            </a:r>
          </a:p>
        </p:txBody>
      </p:sp>
      <p:sp>
        <p:nvSpPr>
          <p:cNvPr id="52" name="TextBox 51"/>
          <p:cNvSpPr txBox="1"/>
          <p:nvPr/>
        </p:nvSpPr>
        <p:spPr>
          <a:xfrm>
            <a:off x="6553200" y="2754313"/>
            <a:ext cx="228600" cy="400050"/>
          </a:xfrm>
          <a:prstGeom prst="rect">
            <a:avLst/>
          </a:prstGeom>
          <a:noFill/>
        </p:spPr>
        <p:txBody>
          <a:bodyPr>
            <a:spAutoFit/>
          </a:bodyPr>
          <a:lstStyle/>
          <a:p>
            <a:pPr>
              <a:defRPr/>
            </a:pPr>
            <a:r>
              <a:rPr lang="en-US" sz="2000" b="1" dirty="0"/>
              <a:t>X</a:t>
            </a:r>
          </a:p>
        </p:txBody>
      </p:sp>
      <p:sp>
        <p:nvSpPr>
          <p:cNvPr id="53" name="TextBox 52"/>
          <p:cNvSpPr txBox="1"/>
          <p:nvPr/>
        </p:nvSpPr>
        <p:spPr>
          <a:xfrm>
            <a:off x="7924800" y="3187700"/>
            <a:ext cx="228600" cy="400050"/>
          </a:xfrm>
          <a:prstGeom prst="rect">
            <a:avLst/>
          </a:prstGeom>
          <a:noFill/>
        </p:spPr>
        <p:txBody>
          <a:bodyPr>
            <a:spAutoFit/>
          </a:bodyPr>
          <a:lstStyle/>
          <a:p>
            <a:pPr>
              <a:defRPr/>
            </a:pPr>
            <a:r>
              <a:rPr lang="en-US" sz="2000" b="1" dirty="0"/>
              <a:t>X</a:t>
            </a:r>
          </a:p>
        </p:txBody>
      </p:sp>
      <p:sp>
        <p:nvSpPr>
          <p:cNvPr id="68" name="TextBox 67"/>
          <p:cNvSpPr txBox="1"/>
          <p:nvPr/>
        </p:nvSpPr>
        <p:spPr>
          <a:xfrm>
            <a:off x="9242425" y="3663950"/>
            <a:ext cx="228600" cy="400050"/>
          </a:xfrm>
          <a:prstGeom prst="rect">
            <a:avLst/>
          </a:prstGeom>
          <a:noFill/>
        </p:spPr>
        <p:txBody>
          <a:bodyPr>
            <a:spAutoFit/>
          </a:bodyPr>
          <a:lstStyle/>
          <a:p>
            <a:pPr>
              <a:defRPr/>
            </a:pPr>
            <a:r>
              <a:rPr lang="en-US" sz="2000" b="1" dirty="0"/>
              <a:t>X</a:t>
            </a:r>
          </a:p>
        </p:txBody>
      </p:sp>
      <p:sp>
        <p:nvSpPr>
          <p:cNvPr id="69" name="TextBox 68"/>
          <p:cNvSpPr txBox="1"/>
          <p:nvPr/>
        </p:nvSpPr>
        <p:spPr>
          <a:xfrm>
            <a:off x="5562600" y="6324600"/>
            <a:ext cx="762000" cy="369888"/>
          </a:xfrm>
          <a:prstGeom prst="rect">
            <a:avLst/>
          </a:prstGeom>
          <a:noFill/>
        </p:spPr>
        <p:txBody>
          <a:bodyPr>
            <a:spAutoFit/>
          </a:bodyPr>
          <a:lstStyle/>
          <a:p>
            <a:pPr>
              <a:defRPr/>
            </a:pPr>
            <a:r>
              <a:rPr lang="en-US" dirty="0"/>
              <a:t>Time</a:t>
            </a:r>
          </a:p>
        </p:txBody>
      </p:sp>
      <p:sp>
        <p:nvSpPr>
          <p:cNvPr id="54" name="Oval 53"/>
          <p:cNvSpPr/>
          <p:nvPr/>
        </p:nvSpPr>
        <p:spPr>
          <a:xfrm>
            <a:off x="3352800" y="22860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 name="Oval 55"/>
          <p:cNvSpPr/>
          <p:nvPr/>
        </p:nvSpPr>
        <p:spPr>
          <a:xfrm>
            <a:off x="3352800" y="59436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7" name="Oval 56"/>
          <p:cNvSpPr/>
          <p:nvPr/>
        </p:nvSpPr>
        <p:spPr>
          <a:xfrm>
            <a:off x="4800600" y="32004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8" name="Oval 57"/>
          <p:cNvSpPr/>
          <p:nvPr/>
        </p:nvSpPr>
        <p:spPr>
          <a:xfrm>
            <a:off x="4800600" y="42672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9" name="Oval 58"/>
          <p:cNvSpPr/>
          <p:nvPr/>
        </p:nvSpPr>
        <p:spPr>
          <a:xfrm>
            <a:off x="6629400" y="42672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0" name="Oval 59"/>
          <p:cNvSpPr/>
          <p:nvPr/>
        </p:nvSpPr>
        <p:spPr>
          <a:xfrm>
            <a:off x="6629400" y="50292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1" name="Oval 60"/>
          <p:cNvSpPr/>
          <p:nvPr/>
        </p:nvSpPr>
        <p:spPr>
          <a:xfrm>
            <a:off x="8001000" y="53340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2" name="Oval 61"/>
          <p:cNvSpPr/>
          <p:nvPr/>
        </p:nvSpPr>
        <p:spPr>
          <a:xfrm>
            <a:off x="8001000" y="48768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5" name="Oval 54"/>
          <p:cNvSpPr/>
          <p:nvPr/>
        </p:nvSpPr>
        <p:spPr>
          <a:xfrm>
            <a:off x="9372600" y="44196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3" name="Oval 62"/>
          <p:cNvSpPr/>
          <p:nvPr/>
        </p:nvSpPr>
        <p:spPr>
          <a:xfrm>
            <a:off x="9372600" y="56388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73" name="Straight Connector 72"/>
          <p:cNvCxnSpPr>
            <a:endCxn id="60" idx="0"/>
          </p:cNvCxnSpPr>
          <p:nvPr/>
        </p:nvCxnSpPr>
        <p:spPr>
          <a:xfrm>
            <a:off x="6705600" y="3048000"/>
            <a:ext cx="0" cy="19812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endCxn id="61" idx="0"/>
          </p:cNvCxnSpPr>
          <p:nvPr/>
        </p:nvCxnSpPr>
        <p:spPr>
          <a:xfrm>
            <a:off x="8077200" y="3505200"/>
            <a:ext cx="0" cy="18288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endCxn id="63" idx="0"/>
          </p:cNvCxnSpPr>
          <p:nvPr/>
        </p:nvCxnSpPr>
        <p:spPr>
          <a:xfrm>
            <a:off x="9448800" y="3962400"/>
            <a:ext cx="0" cy="16764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endCxn id="58" idx="0"/>
          </p:cNvCxnSpPr>
          <p:nvPr/>
        </p:nvCxnSpPr>
        <p:spPr>
          <a:xfrm>
            <a:off x="4876800" y="2438400"/>
            <a:ext cx="0" cy="18288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endCxn id="56" idx="0"/>
          </p:cNvCxnSpPr>
          <p:nvPr/>
        </p:nvCxnSpPr>
        <p:spPr>
          <a:xfrm>
            <a:off x="3429000" y="1981200"/>
            <a:ext cx="0" cy="39624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823C305-44F0-0F40-A044-26B78C8DAB32}"/>
              </a:ext>
            </a:extLst>
          </p:cNvPr>
          <p:cNvSpPr txBox="1"/>
          <p:nvPr/>
        </p:nvSpPr>
        <p:spPr>
          <a:xfrm rot="16200000">
            <a:off x="786646" y="3682242"/>
            <a:ext cx="2324580" cy="369332"/>
          </a:xfrm>
          <a:prstGeom prst="rect">
            <a:avLst/>
          </a:prstGeom>
          <a:noFill/>
        </p:spPr>
        <p:txBody>
          <a:bodyPr wrap="square" rtlCol="0">
            <a:spAutoFit/>
          </a:bodyPr>
          <a:lstStyle/>
          <a:p>
            <a:r>
              <a:rPr lang="en-US" dirty="0"/>
              <a:t>Cohort Participants</a:t>
            </a:r>
          </a:p>
        </p:txBody>
      </p:sp>
      <p:sp>
        <p:nvSpPr>
          <p:cNvPr id="3" name="TextBox 2">
            <a:extLst>
              <a:ext uri="{FF2B5EF4-FFF2-40B4-BE49-F238E27FC236}">
                <a16:creationId xmlns:a16="http://schemas.microsoft.com/office/drawing/2014/main" id="{846439EB-918F-A144-8F44-985344169A8C}"/>
              </a:ext>
            </a:extLst>
          </p:cNvPr>
          <p:cNvSpPr txBox="1"/>
          <p:nvPr/>
        </p:nvSpPr>
        <p:spPr>
          <a:xfrm>
            <a:off x="6324600" y="1342401"/>
            <a:ext cx="5336887" cy="1200329"/>
          </a:xfrm>
          <a:prstGeom prst="rect">
            <a:avLst/>
          </a:prstGeom>
          <a:noFill/>
        </p:spPr>
        <p:txBody>
          <a:bodyPr wrap="square" rtlCol="0">
            <a:spAutoFit/>
          </a:bodyPr>
          <a:lstStyle/>
          <a:p>
            <a:pPr marL="285750" indent="-285750">
              <a:buFont typeface="Arial" panose="020B0604020202020204" pitchFamily="34" charset="0"/>
              <a:buChar char="•"/>
            </a:pPr>
            <a:r>
              <a:rPr lang="en-US" i="1" dirty="0"/>
              <a:t>X = case; O = time-matched controls</a:t>
            </a:r>
          </a:p>
          <a:p>
            <a:pPr marL="285750" indent="-285750">
              <a:buFont typeface="Arial" panose="020B0604020202020204" pitchFamily="34" charset="0"/>
              <a:buChar char="•"/>
            </a:pPr>
            <a:r>
              <a:rPr lang="en-US" i="1" dirty="0"/>
              <a:t>Individuals can be selected as a control as long as they are “at risk” for the disease of interest. </a:t>
            </a:r>
          </a:p>
          <a:p>
            <a:pPr marL="285750" indent="-285750">
              <a:buFont typeface="Arial" panose="020B0604020202020204" pitchFamily="34" charset="0"/>
              <a:buChar char="•"/>
            </a:pPr>
            <a:r>
              <a:rPr lang="en-US" i="1" dirty="0"/>
              <a:t>Controls can become cases at later time points.</a:t>
            </a:r>
          </a:p>
        </p:txBody>
      </p:sp>
      <mc:AlternateContent xmlns:mc="http://schemas.openxmlformats.org/markup-compatibility/2006" xmlns:p14="http://schemas.microsoft.com/office/powerpoint/2010/main" xmlns:iact="http://schemas.microsoft.com/office/powerpoint/2014/inkAction">
        <mc:Choice Requires="p14 iact">
          <p:contentPart p14:bwMode="auto" r:id="rId3">
            <p14:nvContentPartPr>
              <p14:cNvPr id="7" name="Ink 6">
                <a:extLst>
                  <a:ext uri="{FF2B5EF4-FFF2-40B4-BE49-F238E27FC236}">
                    <a16:creationId xmlns:a16="http://schemas.microsoft.com/office/drawing/2014/main" id="{9A395B9E-0CC8-4AF9-9BAB-7B8454616822}"/>
                  </a:ext>
                </a:extLst>
              </p14:cNvPr>
              <p14:cNvContentPartPr/>
              <p14:nvPr>
                <p:extLst>
                  <p:ext uri="{42D2F446-02D8-4167-A562-619A0277C38B}">
                    <p15:isNarration xmlns:p15="http://schemas.microsoft.com/office/powerpoint/2012/main" val="1"/>
                  </p:ext>
                </p:extLst>
              </p14:nvPr>
            </p14:nvContentPartPr>
            <p14:xfrm>
              <a:off x="2088000" y="1408680"/>
              <a:ext cx="3339360" cy="1211760"/>
            </p14:xfrm>
          </p:contentPart>
        </mc:Choice>
        <mc:Fallback xmlns="">
          <p:pic>
            <p:nvPicPr>
              <p:cNvPr id="7" name="Ink 6">
                <a:extLst>
                  <a:ext uri="{FF2B5EF4-FFF2-40B4-BE49-F238E27FC236}">
                    <a16:creationId xmlns:a16="http://schemas.microsoft.com/office/drawing/2014/main" id="{9A395B9E-0CC8-4AF9-9BAB-7B8454616822}"/>
                  </a:ext>
                </a:extLst>
              </p:cNvPr>
              <p:cNvPicPr>
                <a:picLocks noGrp="1" noRot="1" noChangeAspect="1" noMove="1" noResize="1" noEditPoints="1" noAdjustHandles="1" noChangeArrowheads="1" noChangeShapeType="1"/>
              </p:cNvPicPr>
              <p:nvPr/>
            </p:nvPicPr>
            <p:blipFill>
              <a:blip r:embed="rId6"/>
              <a:stretch>
                <a:fillRect/>
              </a:stretch>
            </p:blipFill>
            <p:spPr>
              <a:xfrm>
                <a:off x="2072160" y="1345320"/>
                <a:ext cx="3370680" cy="1338480"/>
              </a:xfrm>
              <a:prstGeom prst="rect">
                <a:avLst/>
              </a:prstGeom>
            </p:spPr>
          </p:pic>
        </mc:Fallback>
      </mc:AlternateContent>
    </p:spTree>
    <p:extLst>
      <p:ext uri="{BB962C8B-B14F-4D97-AF65-F5344CB8AC3E}">
        <p14:creationId xmlns:p14="http://schemas.microsoft.com/office/powerpoint/2010/main" val="3953479375"/>
      </p:ext>
    </p:extLst>
  </p:cSld>
  <p:clrMapOvr>
    <a:masterClrMapping/>
  </p:clrMapOvr>
  <mc:AlternateContent xmlns:mc="http://schemas.openxmlformats.org/markup-compatibility/2006" xmlns:p14="http://schemas.microsoft.com/office/powerpoint/2010/main">
    <mc:Choice Requires="p14">
      <p:transition spd="slow" p14:dur="2000" advTm="70676"/>
    </mc:Choice>
    <mc:Fallback xmlns="">
      <p:transition spd="slow" advTm="70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md type="call" cmd="playFrom(0.0)">
                                      <p:cBhvr>
                                        <p:cTn id="7"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Matching</a:t>
            </a:r>
          </a:p>
        </p:txBody>
      </p:sp>
      <p:sp>
        <p:nvSpPr>
          <p:cNvPr id="3" name="Content Placeholder 2"/>
          <p:cNvSpPr>
            <a:spLocks noGrp="1"/>
          </p:cNvSpPr>
          <p:nvPr>
            <p:ph idx="1"/>
          </p:nvPr>
        </p:nvSpPr>
        <p:spPr/>
        <p:txBody>
          <a:bodyPr>
            <a:normAutofit/>
          </a:bodyPr>
          <a:lstStyle/>
          <a:p>
            <a:pPr marL="0" indent="0">
              <a:buNone/>
            </a:pPr>
            <a:r>
              <a:rPr lang="en-US" b="1" dirty="0"/>
              <a:t>Frequency matching</a:t>
            </a:r>
            <a:r>
              <a:rPr lang="en-US" dirty="0"/>
              <a:t>: matching groups of subjects</a:t>
            </a:r>
          </a:p>
          <a:p>
            <a:r>
              <a:rPr lang="en-US" dirty="0"/>
              <a:t>Selection of an entire stratum of reference subjects with matching factor values equal to that of a stratum of index subjects</a:t>
            </a:r>
          </a:p>
          <a:p>
            <a:r>
              <a:rPr lang="en-US" dirty="0"/>
              <a:t>Ex: In a case-control study matched on sex, a stratum of male controls would be selected for the male cases and a stratum of female controls would be selected for the female cases.</a:t>
            </a:r>
            <a:r>
              <a:rPr lang="en-US" dirty="0">
                <a:sym typeface="Wingdings"/>
              </a:rPr>
              <a:t></a:t>
            </a:r>
            <a:r>
              <a:rPr lang="en-US" dirty="0"/>
              <a:t> </a:t>
            </a:r>
          </a:p>
          <a:p>
            <a:pPr marL="0" indent="0">
              <a:buNone/>
            </a:pPr>
            <a:r>
              <a:rPr lang="en-US" dirty="0"/>
              <a:t>   % of men/women in the cases and controls would be the same</a:t>
            </a:r>
          </a:p>
        </p:txBody>
      </p:sp>
    </p:spTree>
    <p:extLst>
      <p:ext uri="{BB962C8B-B14F-4D97-AF65-F5344CB8AC3E}">
        <p14:creationId xmlns:p14="http://schemas.microsoft.com/office/powerpoint/2010/main" val="1071870159"/>
      </p:ext>
    </p:extLst>
  </p:cSld>
  <p:clrMapOvr>
    <a:masterClrMapping/>
  </p:clrMapOvr>
  <mc:AlternateContent xmlns:mc="http://schemas.openxmlformats.org/markup-compatibility/2006" xmlns:p14="http://schemas.microsoft.com/office/powerpoint/2010/main">
    <mc:Choice Requires="p14">
      <p:transition spd="slow" p14:dur="2000" advTm="45185"/>
    </mc:Choice>
    <mc:Fallback xmlns="">
      <p:transition spd="slow" advTm="4518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Matching</a:t>
            </a:r>
          </a:p>
        </p:txBody>
      </p:sp>
      <p:sp>
        <p:nvSpPr>
          <p:cNvPr id="3" name="Content Placeholder 2"/>
          <p:cNvSpPr>
            <a:spLocks noGrp="1"/>
          </p:cNvSpPr>
          <p:nvPr>
            <p:ph idx="1"/>
          </p:nvPr>
        </p:nvSpPr>
        <p:spPr/>
        <p:txBody>
          <a:bodyPr>
            <a:normAutofit/>
          </a:bodyPr>
          <a:lstStyle/>
          <a:p>
            <a:pPr marL="0" indent="0">
              <a:buNone/>
            </a:pPr>
            <a:r>
              <a:rPr lang="en-US" b="1" dirty="0"/>
              <a:t>Frequency matching</a:t>
            </a:r>
            <a:r>
              <a:rPr lang="en-US" dirty="0"/>
              <a:t>: matching groups of subjects</a:t>
            </a:r>
          </a:p>
          <a:p>
            <a:r>
              <a:rPr lang="en-US" dirty="0"/>
              <a:t>Use if matching on few variables with limited number of categories</a:t>
            </a:r>
          </a:p>
          <a:p>
            <a:r>
              <a:rPr lang="en-US" dirty="0"/>
              <a:t>Easier to find controls, but not adjusting for higher order interactions between matching factors</a:t>
            </a:r>
          </a:p>
          <a:p>
            <a:r>
              <a:rPr lang="en-US" dirty="0"/>
              <a:t>Each matched set represents a level of potential confounders observed repeatedly – all subjects with same level can be collapsed into one stratum for analysis</a:t>
            </a:r>
          </a:p>
          <a:p>
            <a:r>
              <a:rPr lang="en-US" dirty="0"/>
              <a:t>Analysis: unconditional logistic regression, adjust for main effects of matching factors in the multivariate model</a:t>
            </a:r>
          </a:p>
        </p:txBody>
      </p:sp>
    </p:spTree>
    <p:extLst>
      <p:ext uri="{BB962C8B-B14F-4D97-AF65-F5344CB8AC3E}">
        <p14:creationId xmlns:p14="http://schemas.microsoft.com/office/powerpoint/2010/main" val="3469632791"/>
      </p:ext>
    </p:extLst>
  </p:cSld>
  <p:clrMapOvr>
    <a:masterClrMapping/>
  </p:clrMapOvr>
  <mc:AlternateContent xmlns:mc="http://schemas.openxmlformats.org/markup-compatibility/2006" xmlns:p14="http://schemas.microsoft.com/office/powerpoint/2010/main">
    <mc:Choice Requires="p14">
      <p:transition spd="slow" p14:dur="2000" advTm="57136"/>
    </mc:Choice>
    <mc:Fallback xmlns="">
      <p:transition spd="slow" advTm="5713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D3555-C89B-7E48-BCDC-6134BE024269}"/>
              </a:ext>
            </a:extLst>
          </p:cNvPr>
          <p:cNvSpPr>
            <a:spLocks noGrp="1"/>
          </p:cNvSpPr>
          <p:nvPr>
            <p:ph type="title"/>
          </p:nvPr>
        </p:nvSpPr>
        <p:spPr/>
        <p:txBody>
          <a:bodyPr/>
          <a:lstStyle/>
          <a:p>
            <a:r>
              <a:rPr lang="en-US" dirty="0"/>
              <a:t>Clarification</a:t>
            </a:r>
          </a:p>
        </p:txBody>
      </p:sp>
      <p:sp>
        <p:nvSpPr>
          <p:cNvPr id="3" name="Content Placeholder 2">
            <a:extLst>
              <a:ext uri="{FF2B5EF4-FFF2-40B4-BE49-F238E27FC236}">
                <a16:creationId xmlns:a16="http://schemas.microsoft.com/office/drawing/2014/main" id="{D0706C64-75A6-C541-8B55-EEF906D4BC9F}"/>
              </a:ext>
            </a:extLst>
          </p:cNvPr>
          <p:cNvSpPr>
            <a:spLocks noGrp="1"/>
          </p:cNvSpPr>
          <p:nvPr>
            <p:ph idx="1"/>
          </p:nvPr>
        </p:nvSpPr>
        <p:spPr/>
        <p:txBody>
          <a:bodyPr/>
          <a:lstStyle/>
          <a:p>
            <a:r>
              <a:rPr lang="en-US" dirty="0"/>
              <a:t>For frequency matched cohort studies:</a:t>
            </a:r>
          </a:p>
          <a:p>
            <a:pPr lvl="1"/>
            <a:r>
              <a:rPr lang="en-US" dirty="0"/>
              <a:t>One can also perform time-to-event analyses that account for matching</a:t>
            </a:r>
          </a:p>
          <a:p>
            <a:pPr lvl="1"/>
            <a:endParaRPr lang="en-US" dirty="0"/>
          </a:p>
        </p:txBody>
      </p:sp>
    </p:spTree>
    <p:extLst>
      <p:ext uri="{BB962C8B-B14F-4D97-AF65-F5344CB8AC3E}">
        <p14:creationId xmlns:p14="http://schemas.microsoft.com/office/powerpoint/2010/main" val="2396886339"/>
      </p:ext>
    </p:extLst>
  </p:cSld>
  <p:clrMapOvr>
    <a:masterClrMapping/>
  </p:clrMapOvr>
  <mc:AlternateContent xmlns:mc="http://schemas.openxmlformats.org/markup-compatibility/2006" xmlns:p14="http://schemas.microsoft.com/office/powerpoint/2010/main">
    <mc:Choice Requires="p14">
      <p:transition spd="slow" p14:dur="2000" advTm="12958"/>
    </mc:Choice>
    <mc:Fallback xmlns="">
      <p:transition spd="slow" advTm="1295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Shot 2018-02-16 at 10.42.08 AM.png"/>
          <p:cNvPicPr>
            <a:picLocks noGrp="1" noChangeAspect="1"/>
          </p:cNvPicPr>
          <p:nvPr>
            <p:ph idx="1"/>
          </p:nvPr>
        </p:nvPicPr>
        <p:blipFill rotWithShape="1">
          <a:blip r:embed="rId4">
            <a:extLst>
              <a:ext uri="{28A0092B-C50C-407E-A947-70E740481C1C}">
                <a14:useLocalDpi xmlns:a14="http://schemas.microsoft.com/office/drawing/2010/main" val="0"/>
              </a:ext>
            </a:extLst>
          </a:blip>
          <a:srcRect t="-1110" r="1486" b="-569"/>
          <a:stretch/>
        </p:blipFill>
        <p:spPr>
          <a:xfrm>
            <a:off x="935912" y="100237"/>
            <a:ext cx="10359387" cy="3174227"/>
          </a:xfrm>
        </p:spPr>
      </p:pic>
      <p:sp>
        <p:nvSpPr>
          <p:cNvPr id="10" name="Content Placeholder 2"/>
          <p:cNvSpPr txBox="1">
            <a:spLocks/>
          </p:cNvSpPr>
          <p:nvPr/>
        </p:nvSpPr>
        <p:spPr>
          <a:xfrm>
            <a:off x="838200" y="3408117"/>
            <a:ext cx="10515600" cy="276884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Nested case-control study in the Nurses’ Health Study</a:t>
            </a:r>
          </a:p>
          <a:p>
            <a:r>
              <a:rPr lang="en-US" dirty="0"/>
              <a:t>256 cases (participants who reported a child with ASD) frequency matched to 1393 controls by case children’s year of birth</a:t>
            </a:r>
          </a:p>
          <a:p>
            <a:r>
              <a:rPr lang="en-US" dirty="0"/>
              <a:t>Exposure: Social Responsiveness Scale (SRS) scores</a:t>
            </a:r>
          </a:p>
          <a:p>
            <a:r>
              <a:rPr lang="en-US" dirty="0"/>
              <a:t>Logistic regression analyses</a:t>
            </a:r>
          </a:p>
          <a:p>
            <a:r>
              <a:rPr lang="en-US" dirty="0"/>
              <a:t>Risk of ASD increased 85% in children whose parents had concordantly elevated SRS scores and 52% when the score of either parent was elevated</a:t>
            </a:r>
          </a:p>
        </p:txBody>
      </p:sp>
    </p:spTree>
    <p:custDataLst>
      <p:tags r:id="rId1"/>
    </p:custDataLst>
    <p:extLst>
      <p:ext uri="{BB962C8B-B14F-4D97-AF65-F5344CB8AC3E}">
        <p14:creationId xmlns:p14="http://schemas.microsoft.com/office/powerpoint/2010/main" val="1412160008"/>
      </p:ext>
    </p:extLst>
  </p:cSld>
  <p:clrMapOvr>
    <a:masterClrMapping/>
  </p:clrMapOvr>
  <mc:AlternateContent xmlns:mc="http://schemas.openxmlformats.org/markup-compatibility/2006" xmlns:p14="http://schemas.microsoft.com/office/powerpoint/2010/main">
    <mc:Choice Requires="p14">
      <p:transition spd="slow" p14:dur="2000" advTm="111360"/>
    </mc:Choice>
    <mc:Fallback xmlns="">
      <p:transition spd="slow" advTm="1113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AC89E-CB9D-5841-97B4-E26C5ACA3E98}"/>
              </a:ext>
            </a:extLst>
          </p:cNvPr>
          <p:cNvSpPr>
            <a:spLocks noGrp="1"/>
          </p:cNvSpPr>
          <p:nvPr>
            <p:ph type="title"/>
          </p:nvPr>
        </p:nvSpPr>
        <p:spPr/>
        <p:txBody>
          <a:bodyPr/>
          <a:lstStyle/>
          <a:p>
            <a:r>
              <a:rPr lang="en-US" dirty="0"/>
              <a:t>Introduction to Matching Summary</a:t>
            </a:r>
          </a:p>
        </p:txBody>
      </p:sp>
      <p:sp>
        <p:nvSpPr>
          <p:cNvPr id="3" name="Content Placeholder 2">
            <a:extLst>
              <a:ext uri="{FF2B5EF4-FFF2-40B4-BE49-F238E27FC236}">
                <a16:creationId xmlns:a16="http://schemas.microsoft.com/office/drawing/2014/main" id="{1E4075B3-0691-7643-871E-ACDFB4024F01}"/>
              </a:ext>
            </a:extLst>
          </p:cNvPr>
          <p:cNvSpPr>
            <a:spLocks noGrp="1"/>
          </p:cNvSpPr>
          <p:nvPr>
            <p:ph idx="1"/>
          </p:nvPr>
        </p:nvSpPr>
        <p:spPr/>
        <p:txBody>
          <a:bodyPr/>
          <a:lstStyle/>
          <a:p>
            <a:r>
              <a:rPr lang="en-US" dirty="0"/>
              <a:t>Matching entails the selection of a reference series that is comparable to the index series with respect to (a) potential confounding factor(s)</a:t>
            </a:r>
          </a:p>
          <a:p>
            <a:r>
              <a:rPr lang="en-US" dirty="0"/>
              <a:t>Its primary purpose is to control for confounding (cohort studies) and increase statistical efficiency (case-control studies)</a:t>
            </a:r>
          </a:p>
          <a:p>
            <a:r>
              <a:rPr lang="en-US" dirty="0"/>
              <a:t>The two types of matching are individual and frequency</a:t>
            </a:r>
          </a:p>
          <a:p>
            <a:endParaRPr lang="en-US" dirty="0"/>
          </a:p>
          <a:p>
            <a:endParaRPr lang="en-US" dirty="0"/>
          </a:p>
        </p:txBody>
      </p:sp>
    </p:spTree>
    <p:extLst>
      <p:ext uri="{BB962C8B-B14F-4D97-AF65-F5344CB8AC3E}">
        <p14:creationId xmlns:p14="http://schemas.microsoft.com/office/powerpoint/2010/main" val="160713178"/>
      </p:ext>
    </p:extLst>
  </p:cSld>
  <p:clrMapOvr>
    <a:masterClrMapping/>
  </p:clrMapOvr>
  <mc:AlternateContent xmlns:mc="http://schemas.openxmlformats.org/markup-compatibility/2006" xmlns:p14="http://schemas.microsoft.com/office/powerpoint/2010/main">
    <mc:Choice Requires="p14">
      <p:transition spd="slow" p14:dur="2000" advTm="31961"/>
    </mc:Choice>
    <mc:Fallback xmlns="">
      <p:transition spd="slow" advTm="3196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Matching in Cohort Studies</a:t>
            </a:r>
          </a:p>
        </p:txBody>
      </p:sp>
    </p:spTree>
    <p:extLst>
      <p:ext uri="{BB962C8B-B14F-4D97-AF65-F5344CB8AC3E}">
        <p14:creationId xmlns:p14="http://schemas.microsoft.com/office/powerpoint/2010/main" val="662838100"/>
      </p:ext>
    </p:extLst>
  </p:cSld>
  <p:clrMapOvr>
    <a:masterClrMapping/>
  </p:clrMapOvr>
  <mc:AlternateContent xmlns:mc="http://schemas.openxmlformats.org/markup-compatibility/2006" xmlns:p14="http://schemas.microsoft.com/office/powerpoint/2010/main">
    <mc:Choice Requires="p14">
      <p:transition spd="slow" p14:dur="2000" advTm="5733"/>
    </mc:Choice>
    <mc:Fallback xmlns="">
      <p:transition spd="slow" advTm="573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Cohort Studies</a:t>
            </a:r>
          </a:p>
        </p:txBody>
      </p:sp>
      <p:sp>
        <p:nvSpPr>
          <p:cNvPr id="3" name="Content Placeholder 2"/>
          <p:cNvSpPr>
            <a:spLocks noGrp="1"/>
          </p:cNvSpPr>
          <p:nvPr>
            <p:ph idx="1"/>
          </p:nvPr>
        </p:nvSpPr>
        <p:spPr>
          <a:xfrm>
            <a:off x="838200" y="1825625"/>
            <a:ext cx="10515600" cy="4667250"/>
          </a:xfrm>
        </p:spPr>
        <p:txBody>
          <a:bodyPr>
            <a:normAutofit lnSpcReduction="10000"/>
          </a:bodyPr>
          <a:lstStyle/>
          <a:p>
            <a:r>
              <a:rPr lang="en-US" dirty="0"/>
              <a:t>Index subject is an exposed individual </a:t>
            </a:r>
          </a:p>
          <a:p>
            <a:r>
              <a:rPr lang="en-US" dirty="0"/>
              <a:t>One or more unexposed individuals are matched to the exposed individual</a:t>
            </a:r>
          </a:p>
          <a:p>
            <a:endParaRPr lang="en-US" dirty="0"/>
          </a:p>
          <a:p>
            <a:r>
              <a:rPr lang="en-US" dirty="0"/>
              <a:t>Controls for confounding by the matching factor, without having to adjust for the matching factor in the analysis</a:t>
            </a:r>
          </a:p>
          <a:p>
            <a:pPr lvl="1"/>
            <a:r>
              <a:rPr lang="en-US" dirty="0"/>
              <a:t>ONLY IF we can assume no loss to follow-up or competing risks</a:t>
            </a:r>
          </a:p>
          <a:p>
            <a:endParaRPr lang="en-US" b="1" i="1" dirty="0"/>
          </a:p>
          <a:p>
            <a:r>
              <a:rPr lang="en-US" dirty="0"/>
              <a:t>Matched cohort studies are not common</a:t>
            </a:r>
          </a:p>
          <a:p>
            <a:pPr lvl="1"/>
            <a:r>
              <a:rPr lang="en-US" sz="2800" dirty="0"/>
              <a:t>Often interested in more than one research question</a:t>
            </a:r>
          </a:p>
          <a:p>
            <a:pPr lvl="1"/>
            <a:r>
              <a:rPr lang="en-US" sz="2800" dirty="0"/>
              <a:t>Adds expense and time</a:t>
            </a:r>
          </a:p>
          <a:p>
            <a:endParaRPr lang="en-US" b="1" dirty="0"/>
          </a:p>
          <a:p>
            <a:pPr marL="0" indent="0">
              <a:buNone/>
            </a:pPr>
            <a:endParaRPr lang="en-US" dirty="0"/>
          </a:p>
        </p:txBody>
      </p:sp>
    </p:spTree>
    <p:extLst>
      <p:ext uri="{BB962C8B-B14F-4D97-AF65-F5344CB8AC3E}">
        <p14:creationId xmlns:p14="http://schemas.microsoft.com/office/powerpoint/2010/main" val="940338341"/>
      </p:ext>
    </p:extLst>
  </p:cSld>
  <p:clrMapOvr>
    <a:masterClrMapping/>
  </p:clrMapOvr>
  <mc:AlternateContent xmlns:mc="http://schemas.openxmlformats.org/markup-compatibility/2006" xmlns:p14="http://schemas.microsoft.com/office/powerpoint/2010/main">
    <mc:Choice Requires="p14">
      <p:transition spd="slow" p14:dur="2000" advTm="75470"/>
    </mc:Choice>
    <mc:Fallback xmlns="">
      <p:transition spd="slow" advTm="7547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DAG for a Cohort Study</a:t>
            </a:r>
          </a:p>
        </p:txBody>
      </p:sp>
      <p:sp>
        <p:nvSpPr>
          <p:cNvPr id="40" name="Content Placeholder 5">
            <a:extLst>
              <a:ext uri="{FF2B5EF4-FFF2-40B4-BE49-F238E27FC236}">
                <a16:creationId xmlns:a16="http://schemas.microsoft.com/office/drawing/2014/main" id="{6704DA43-37F2-AC42-8DFE-639EADF210CC}"/>
              </a:ext>
            </a:extLst>
          </p:cNvPr>
          <p:cNvSpPr>
            <a:spLocks noGrp="1"/>
          </p:cNvSpPr>
          <p:nvPr>
            <p:ph idx="1"/>
          </p:nvPr>
        </p:nvSpPr>
        <p:spPr>
          <a:xfrm>
            <a:off x="459686" y="1622840"/>
            <a:ext cx="11597995" cy="2954214"/>
          </a:xfrm>
        </p:spPr>
        <p:txBody>
          <a:bodyPr/>
          <a:lstStyle/>
          <a:p>
            <a:pPr marL="0" indent="0">
              <a:buNone/>
            </a:pPr>
            <a:r>
              <a:rPr lang="en-US" sz="1600" dirty="0"/>
              <a:t>A: Statin therapy</a:t>
            </a:r>
          </a:p>
          <a:p>
            <a:pPr marL="0" indent="0">
              <a:buNone/>
            </a:pPr>
            <a:r>
              <a:rPr lang="en-US" sz="1600" dirty="0"/>
              <a:t>Y: Cardiovascular disease</a:t>
            </a:r>
          </a:p>
          <a:p>
            <a:pPr marL="0" indent="0">
              <a:buNone/>
            </a:pPr>
            <a:r>
              <a:rPr lang="en-US" sz="1600" dirty="0"/>
              <a:t>M: Hypercholesterolemia</a:t>
            </a:r>
          </a:p>
          <a:p>
            <a:pPr marL="0" indent="0">
              <a:buNone/>
            </a:pPr>
            <a:r>
              <a:rPr lang="en-US" sz="1600" dirty="0"/>
              <a:t>S: Selection into the study</a:t>
            </a:r>
          </a:p>
          <a:p>
            <a:pPr marL="0" indent="0">
              <a:buNone/>
            </a:pPr>
            <a:endParaRPr lang="en-US" sz="1600" dirty="0"/>
          </a:p>
          <a:p>
            <a:pPr marL="0" indent="0">
              <a:buNone/>
            </a:pPr>
            <a:r>
              <a:rPr lang="en-US" dirty="0"/>
              <a:t>What does the DAG look like that does NOT match on hypercholesterolemia?</a:t>
            </a:r>
          </a:p>
        </p:txBody>
      </p:sp>
      <p:grpSp>
        <p:nvGrpSpPr>
          <p:cNvPr id="41" name="Group 40">
            <a:extLst>
              <a:ext uri="{FF2B5EF4-FFF2-40B4-BE49-F238E27FC236}">
                <a16:creationId xmlns:a16="http://schemas.microsoft.com/office/drawing/2014/main" id="{16B54538-F41A-5A4C-9E2D-CB205A0C497A}"/>
              </a:ext>
            </a:extLst>
          </p:cNvPr>
          <p:cNvGrpSpPr/>
          <p:nvPr/>
        </p:nvGrpSpPr>
        <p:grpSpPr>
          <a:xfrm>
            <a:off x="4369153" y="4577054"/>
            <a:ext cx="3226384" cy="433405"/>
            <a:chOff x="3224659" y="4765147"/>
            <a:chExt cx="3226384" cy="433405"/>
          </a:xfrm>
        </p:grpSpPr>
        <p:sp>
          <p:nvSpPr>
            <p:cNvPr id="42" name="Content Placeholder 5">
              <a:extLst>
                <a:ext uri="{FF2B5EF4-FFF2-40B4-BE49-F238E27FC236}">
                  <a16:creationId xmlns:a16="http://schemas.microsoft.com/office/drawing/2014/main" id="{774A0615-8DA5-204A-9190-1C4E91D7882F}"/>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M</a:t>
              </a:r>
            </a:p>
          </p:txBody>
        </p:sp>
        <p:sp>
          <p:nvSpPr>
            <p:cNvPr id="43" name="Content Placeholder 5">
              <a:extLst>
                <a:ext uri="{FF2B5EF4-FFF2-40B4-BE49-F238E27FC236}">
                  <a16:creationId xmlns:a16="http://schemas.microsoft.com/office/drawing/2014/main" id="{72EB3CE3-10D0-744E-82FE-0FE7AD597B77}"/>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a:t>
              </a:r>
            </a:p>
          </p:txBody>
        </p:sp>
        <p:sp>
          <p:nvSpPr>
            <p:cNvPr id="44" name="Content Placeholder 5">
              <a:extLst>
                <a:ext uri="{FF2B5EF4-FFF2-40B4-BE49-F238E27FC236}">
                  <a16:creationId xmlns:a16="http://schemas.microsoft.com/office/drawing/2014/main" id="{678D2310-A800-6147-844F-EAE9CF77CC77}"/>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Y</a:t>
              </a:r>
            </a:p>
          </p:txBody>
        </p:sp>
        <p:cxnSp>
          <p:nvCxnSpPr>
            <p:cNvPr id="45" name="Straight Arrow Connector 44">
              <a:extLst>
                <a:ext uri="{FF2B5EF4-FFF2-40B4-BE49-F238E27FC236}">
                  <a16:creationId xmlns:a16="http://schemas.microsoft.com/office/drawing/2014/main" id="{F8B35D31-F428-9C4B-9411-679B475A9D72}"/>
                </a:ext>
              </a:extLst>
            </p:cNvPr>
            <p:cNvCxnSpPr>
              <a:stCxn id="42" idx="3"/>
              <a:endCxn id="43"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65F891B-27E1-DC46-8402-F9604CE55DD2}"/>
                </a:ext>
              </a:extLst>
            </p:cNvPr>
            <p:cNvCxnSpPr>
              <a:cxnSpLocks/>
              <a:stCxn id="43"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78326B18-858D-3443-B7E6-2D19A7FBC605}"/>
                </a:ext>
              </a:extLst>
            </p:cNvPr>
            <p:cNvCxnSpPr>
              <a:stCxn id="42" idx="0"/>
              <a:endCxn id="44"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243374031"/>
      </p:ext>
    </p:extLst>
  </p:cSld>
  <p:clrMapOvr>
    <a:masterClrMapping/>
  </p:clrMapOvr>
  <mc:AlternateContent xmlns:mc="http://schemas.openxmlformats.org/markup-compatibility/2006" xmlns:p14="http://schemas.microsoft.com/office/powerpoint/2010/main">
    <mc:Choice Requires="p14">
      <p:transition spd="slow" p14:dur="2000" advTm="39911"/>
    </mc:Choice>
    <mc:Fallback xmlns="">
      <p:transition spd="slow" advTm="399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DAG for a Matched Cohort Study</a:t>
            </a:r>
          </a:p>
        </p:txBody>
      </p:sp>
      <p:sp>
        <p:nvSpPr>
          <p:cNvPr id="40" name="Content Placeholder 5">
            <a:extLst>
              <a:ext uri="{FF2B5EF4-FFF2-40B4-BE49-F238E27FC236}">
                <a16:creationId xmlns:a16="http://schemas.microsoft.com/office/drawing/2014/main" id="{6704DA43-37F2-AC42-8DFE-639EADF210CC}"/>
              </a:ext>
            </a:extLst>
          </p:cNvPr>
          <p:cNvSpPr>
            <a:spLocks noGrp="1"/>
          </p:cNvSpPr>
          <p:nvPr>
            <p:ph idx="1"/>
          </p:nvPr>
        </p:nvSpPr>
        <p:spPr>
          <a:xfrm>
            <a:off x="459686" y="1622839"/>
            <a:ext cx="11597995" cy="4870036"/>
          </a:xfrm>
        </p:spPr>
        <p:txBody>
          <a:bodyPr>
            <a:normAutofit/>
          </a:bodyPr>
          <a:lstStyle/>
          <a:p>
            <a:pPr marL="0" indent="0">
              <a:buNone/>
            </a:pPr>
            <a:r>
              <a:rPr lang="en-US" sz="1600" dirty="0"/>
              <a:t>A: Statin therapy</a:t>
            </a:r>
          </a:p>
          <a:p>
            <a:pPr marL="0" indent="0">
              <a:buNone/>
            </a:pPr>
            <a:r>
              <a:rPr lang="en-US" sz="1600" dirty="0"/>
              <a:t>Y: Cardiovascular disease</a:t>
            </a:r>
          </a:p>
          <a:p>
            <a:pPr marL="0" indent="0">
              <a:buNone/>
            </a:pPr>
            <a:r>
              <a:rPr lang="en-US" sz="1600" dirty="0"/>
              <a:t>M: Hypercholesterolemia</a:t>
            </a:r>
          </a:p>
          <a:p>
            <a:pPr marL="0" indent="0">
              <a:buNone/>
            </a:pPr>
            <a:r>
              <a:rPr lang="en-US" sz="1600" dirty="0"/>
              <a:t>S: Selection into the study</a:t>
            </a:r>
          </a:p>
          <a:p>
            <a:pPr marL="0" indent="0">
              <a:buNone/>
            </a:pPr>
            <a:endParaRPr lang="en-US" sz="1600" dirty="0"/>
          </a:p>
          <a:p>
            <a:pPr marL="0" indent="0">
              <a:buNone/>
            </a:pPr>
            <a:r>
              <a:rPr lang="en-US" dirty="0"/>
              <a:t>What does the DAG look like that DOES match on the above factors?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But don’t M and A appear to be associated in this DAG?</a:t>
            </a:r>
          </a:p>
        </p:txBody>
      </p:sp>
      <p:grpSp>
        <p:nvGrpSpPr>
          <p:cNvPr id="11" name="Group 10">
            <a:extLst>
              <a:ext uri="{FF2B5EF4-FFF2-40B4-BE49-F238E27FC236}">
                <a16:creationId xmlns:a16="http://schemas.microsoft.com/office/drawing/2014/main" id="{0D4CB2CC-D6E6-104C-85CB-E806E84FA688}"/>
              </a:ext>
            </a:extLst>
          </p:cNvPr>
          <p:cNvGrpSpPr/>
          <p:nvPr/>
        </p:nvGrpSpPr>
        <p:grpSpPr>
          <a:xfrm>
            <a:off x="4482808" y="4346313"/>
            <a:ext cx="3226384" cy="1160330"/>
            <a:chOff x="2958808" y="4767186"/>
            <a:chExt cx="3226384" cy="1160330"/>
          </a:xfrm>
        </p:grpSpPr>
        <p:grpSp>
          <p:nvGrpSpPr>
            <p:cNvPr id="12" name="Group 11">
              <a:extLst>
                <a:ext uri="{FF2B5EF4-FFF2-40B4-BE49-F238E27FC236}">
                  <a16:creationId xmlns:a16="http://schemas.microsoft.com/office/drawing/2014/main" id="{BDAD71A2-C43D-E44B-AE78-C6C3C8191374}"/>
                </a:ext>
              </a:extLst>
            </p:cNvPr>
            <p:cNvGrpSpPr/>
            <p:nvPr/>
          </p:nvGrpSpPr>
          <p:grpSpPr>
            <a:xfrm>
              <a:off x="2958808" y="4767186"/>
              <a:ext cx="3226384" cy="433405"/>
              <a:chOff x="3224659" y="4765147"/>
              <a:chExt cx="3226384" cy="433405"/>
            </a:xfrm>
          </p:grpSpPr>
          <p:sp>
            <p:nvSpPr>
              <p:cNvPr id="16" name="Content Placeholder 5">
                <a:extLst>
                  <a:ext uri="{FF2B5EF4-FFF2-40B4-BE49-F238E27FC236}">
                    <a16:creationId xmlns:a16="http://schemas.microsoft.com/office/drawing/2014/main" id="{4867D696-7635-4B46-97DA-65681F273687}"/>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M</a:t>
                </a:r>
              </a:p>
            </p:txBody>
          </p:sp>
          <p:sp>
            <p:nvSpPr>
              <p:cNvPr id="17" name="Content Placeholder 5">
                <a:extLst>
                  <a:ext uri="{FF2B5EF4-FFF2-40B4-BE49-F238E27FC236}">
                    <a16:creationId xmlns:a16="http://schemas.microsoft.com/office/drawing/2014/main" id="{E0695938-1A54-7243-B3B7-BEC6AAB572E6}"/>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a:t>
                </a:r>
              </a:p>
            </p:txBody>
          </p:sp>
          <p:sp>
            <p:nvSpPr>
              <p:cNvPr id="18" name="Content Placeholder 5">
                <a:extLst>
                  <a:ext uri="{FF2B5EF4-FFF2-40B4-BE49-F238E27FC236}">
                    <a16:creationId xmlns:a16="http://schemas.microsoft.com/office/drawing/2014/main" id="{5B5283A4-3776-4B4C-A95E-62F964BF1E46}"/>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Y</a:t>
                </a:r>
              </a:p>
            </p:txBody>
          </p:sp>
          <p:cxnSp>
            <p:nvCxnSpPr>
              <p:cNvPr id="19" name="Straight Arrow Connector 18">
                <a:extLst>
                  <a:ext uri="{FF2B5EF4-FFF2-40B4-BE49-F238E27FC236}">
                    <a16:creationId xmlns:a16="http://schemas.microsoft.com/office/drawing/2014/main" id="{4A5F52BC-808C-4240-8800-DE3440D982B8}"/>
                  </a:ext>
                </a:extLst>
              </p:cNvPr>
              <p:cNvCxnSpPr>
                <a:stCxn id="16" idx="3"/>
                <a:endCxn id="17"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9465BB1-C428-C344-B80F-66FC89981A47}"/>
                  </a:ext>
                </a:extLst>
              </p:cNvPr>
              <p:cNvCxnSpPr>
                <a:cxnSpLocks/>
                <a:stCxn id="17"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00AD668D-ED0A-DC41-8785-9FB000F1EBA2}"/>
                  </a:ext>
                </a:extLst>
              </p:cNvPr>
              <p:cNvCxnSpPr>
                <a:stCxn id="16" idx="0"/>
                <a:endCxn id="18"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Content Placeholder 5">
              <a:extLst>
                <a:ext uri="{FF2B5EF4-FFF2-40B4-BE49-F238E27FC236}">
                  <a16:creationId xmlns:a16="http://schemas.microsoft.com/office/drawing/2014/main" id="{200A25F9-5B98-824F-8EED-AAE986ABCADA}"/>
                </a:ext>
              </a:extLst>
            </p:cNvPr>
            <p:cNvSpPr txBox="1">
              <a:spLocks/>
            </p:cNvSpPr>
            <p:nvPr/>
          </p:nvSpPr>
          <p:spPr>
            <a:xfrm>
              <a:off x="5179492" y="5500461"/>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S</a:t>
              </a:r>
            </a:p>
          </p:txBody>
        </p:sp>
        <p:cxnSp>
          <p:nvCxnSpPr>
            <p:cNvPr id="14" name="Straight Arrow Connector 13">
              <a:extLst>
                <a:ext uri="{FF2B5EF4-FFF2-40B4-BE49-F238E27FC236}">
                  <a16:creationId xmlns:a16="http://schemas.microsoft.com/office/drawing/2014/main" id="{6A8C0655-BEDD-8942-AD9C-68AFA4FC0791}"/>
                </a:ext>
              </a:extLst>
            </p:cNvPr>
            <p:cNvCxnSpPr>
              <a:cxnSpLocks/>
              <a:stCxn id="16" idx="2"/>
              <a:endCxn id="13" idx="1"/>
            </p:cNvCxnSpPr>
            <p:nvPr/>
          </p:nvCxnSpPr>
          <p:spPr>
            <a:xfrm>
              <a:off x="3145134" y="5200591"/>
              <a:ext cx="2034358" cy="51339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2EF4F5-8A4E-1C44-9685-6D31DE243CAC}"/>
                </a:ext>
              </a:extLst>
            </p:cNvPr>
            <p:cNvCxnSpPr>
              <a:cxnSpLocks/>
              <a:stCxn id="17" idx="2"/>
            </p:cNvCxnSpPr>
            <p:nvPr/>
          </p:nvCxnSpPr>
          <p:spPr>
            <a:xfrm>
              <a:off x="4572000" y="5200591"/>
              <a:ext cx="599715" cy="46571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864527491"/>
      </p:ext>
    </p:extLst>
  </p:cSld>
  <p:clrMapOvr>
    <a:masterClrMapping/>
  </p:clrMapOvr>
  <mc:AlternateContent xmlns:mc="http://schemas.openxmlformats.org/markup-compatibility/2006" xmlns:p14="http://schemas.microsoft.com/office/powerpoint/2010/main">
    <mc:Choice Requires="p14">
      <p:transition spd="slow" p14:dur="2000" advTm="53258"/>
    </mc:Choice>
    <mc:Fallback xmlns="">
      <p:transition spd="slow" advTm="532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(Week 5)</a:t>
            </a:r>
          </a:p>
        </p:txBody>
      </p:sp>
      <p:sp>
        <p:nvSpPr>
          <p:cNvPr id="3" name="Content Placeholder 2"/>
          <p:cNvSpPr>
            <a:spLocks noGrp="1"/>
          </p:cNvSpPr>
          <p:nvPr>
            <p:ph idx="1"/>
          </p:nvPr>
        </p:nvSpPr>
        <p:spPr/>
        <p:txBody>
          <a:bodyPr>
            <a:normAutofit/>
          </a:bodyPr>
          <a:lstStyle/>
          <a:p>
            <a:r>
              <a:rPr lang="en-US" dirty="0"/>
              <a:t>Introduction to Matching</a:t>
            </a:r>
          </a:p>
          <a:p>
            <a:r>
              <a:rPr lang="en-US" dirty="0"/>
              <a:t>Matching in Cohort Studies</a:t>
            </a:r>
          </a:p>
          <a:p>
            <a:r>
              <a:rPr lang="en-US" dirty="0"/>
              <a:t>Matching in Case-Control Studies</a:t>
            </a:r>
          </a:p>
          <a:p>
            <a:endParaRPr lang="en-US" dirty="0"/>
          </a:p>
        </p:txBody>
      </p:sp>
    </p:spTree>
    <p:extLst>
      <p:ext uri="{BB962C8B-B14F-4D97-AF65-F5344CB8AC3E}">
        <p14:creationId xmlns:p14="http://schemas.microsoft.com/office/powerpoint/2010/main" val="632724344"/>
      </p:ext>
    </p:extLst>
  </p:cSld>
  <p:clrMapOvr>
    <a:masterClrMapping/>
  </p:clrMapOvr>
  <mc:AlternateContent xmlns:mc="http://schemas.openxmlformats.org/markup-compatibility/2006" xmlns:p14="http://schemas.microsoft.com/office/powerpoint/2010/main">
    <mc:Choice Requires="p14">
      <p:transition spd="slow" p14:dur="2000" advTm="17266"/>
    </mc:Choice>
    <mc:Fallback xmlns="">
      <p:transition spd="slow" advTm="1726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Faithfulness</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604781" y="1426868"/>
            <a:ext cx="11251422" cy="4582047"/>
          </a:xfrm>
        </p:spPr>
        <p:txBody>
          <a:bodyPr/>
          <a:lstStyle/>
          <a:p>
            <a:endParaRPr lang="en-US" dirty="0"/>
          </a:p>
          <a:p>
            <a:endParaRPr lang="en-US" dirty="0"/>
          </a:p>
          <a:p>
            <a:endParaRPr lang="en-US" dirty="0"/>
          </a:p>
          <a:p>
            <a:r>
              <a:rPr lang="en-US" dirty="0"/>
              <a:t>In a </a:t>
            </a:r>
            <a:r>
              <a:rPr lang="en-US" u="sng" dirty="0"/>
              <a:t>causal</a:t>
            </a:r>
            <a:r>
              <a:rPr lang="en-US" dirty="0"/>
              <a:t> DAG, the absence of an arrow indicates that the </a:t>
            </a:r>
            <a:r>
              <a:rPr lang="en-US" u="sng" dirty="0"/>
              <a:t>sharp</a:t>
            </a:r>
            <a:r>
              <a:rPr lang="en-US" dirty="0"/>
              <a:t> null hypothesis holds</a:t>
            </a:r>
          </a:p>
          <a:p>
            <a:pPr lvl="1"/>
            <a:r>
              <a:rPr lang="en-US" dirty="0"/>
              <a:t>E.g., Hypercholesterolemia affects the use of statin therapy, incidence of cardiovascular disease, and selection into the study for at least one individual</a:t>
            </a:r>
          </a:p>
          <a:p>
            <a:r>
              <a:rPr lang="en-US" dirty="0"/>
              <a:t>Matching ensures that M and A are not associated</a:t>
            </a:r>
          </a:p>
          <a:p>
            <a:pPr lvl="1"/>
            <a:r>
              <a:rPr lang="en-US" dirty="0"/>
              <a:t>Equal magnitude of M </a:t>
            </a:r>
            <a:r>
              <a:rPr lang="en-US" dirty="0">
                <a:sym typeface="Wingdings" pitchFamily="2" charset="2"/>
              </a:rPr>
              <a:t> S  A and M  A</a:t>
            </a:r>
          </a:p>
          <a:p>
            <a:pPr lvl="1"/>
            <a:r>
              <a:rPr lang="en-US" dirty="0">
                <a:sym typeface="Wingdings" pitchFamily="2" charset="2"/>
              </a:rPr>
              <a:t>The matched data are </a:t>
            </a:r>
            <a:r>
              <a:rPr lang="en-US" i="1" dirty="0">
                <a:sym typeface="Wingdings" pitchFamily="2" charset="2"/>
              </a:rPr>
              <a:t>unfaithful</a:t>
            </a:r>
            <a:r>
              <a:rPr lang="en-US" dirty="0">
                <a:sym typeface="Wingdings" pitchFamily="2" charset="2"/>
              </a:rPr>
              <a:t> to the DAG in the figure</a:t>
            </a:r>
          </a:p>
          <a:p>
            <a:r>
              <a:rPr lang="en-US" dirty="0"/>
              <a:t>Do we need to adjust for M in the analysis?</a:t>
            </a:r>
          </a:p>
          <a:p>
            <a:pPr lvl="1"/>
            <a:r>
              <a:rPr lang="en-US" dirty="0"/>
              <a:t>No!</a:t>
            </a:r>
          </a:p>
          <a:p>
            <a:endParaRPr lang="en-US" dirty="0">
              <a:sym typeface="Wingdings" pitchFamily="2" charset="2"/>
            </a:endParaRPr>
          </a:p>
          <a:p>
            <a:endParaRPr lang="en-US" dirty="0"/>
          </a:p>
          <a:p>
            <a:endParaRPr lang="en-US" dirty="0"/>
          </a:p>
        </p:txBody>
      </p:sp>
      <p:grpSp>
        <p:nvGrpSpPr>
          <p:cNvPr id="17" name="Group 16">
            <a:extLst>
              <a:ext uri="{FF2B5EF4-FFF2-40B4-BE49-F238E27FC236}">
                <a16:creationId xmlns:a16="http://schemas.microsoft.com/office/drawing/2014/main" id="{2B507A75-B4B5-C641-818D-1BFB0C7A4C8F}"/>
              </a:ext>
            </a:extLst>
          </p:cNvPr>
          <p:cNvGrpSpPr/>
          <p:nvPr/>
        </p:nvGrpSpPr>
        <p:grpSpPr>
          <a:xfrm>
            <a:off x="4482808" y="1591160"/>
            <a:ext cx="3226384" cy="1160330"/>
            <a:chOff x="2958808" y="4767186"/>
            <a:chExt cx="3226384" cy="1160330"/>
          </a:xfrm>
        </p:grpSpPr>
        <p:grpSp>
          <p:nvGrpSpPr>
            <p:cNvPr id="18" name="Group 17">
              <a:extLst>
                <a:ext uri="{FF2B5EF4-FFF2-40B4-BE49-F238E27FC236}">
                  <a16:creationId xmlns:a16="http://schemas.microsoft.com/office/drawing/2014/main" id="{82FD0DDE-2DC5-244B-A8E2-9F8A33DEF9BA}"/>
                </a:ext>
              </a:extLst>
            </p:cNvPr>
            <p:cNvGrpSpPr/>
            <p:nvPr/>
          </p:nvGrpSpPr>
          <p:grpSpPr>
            <a:xfrm>
              <a:off x="2958808" y="4767186"/>
              <a:ext cx="3226384" cy="433405"/>
              <a:chOff x="3224659" y="4765147"/>
              <a:chExt cx="3226384" cy="433405"/>
            </a:xfrm>
          </p:grpSpPr>
          <p:sp>
            <p:nvSpPr>
              <p:cNvPr id="22" name="Content Placeholder 5">
                <a:extLst>
                  <a:ext uri="{FF2B5EF4-FFF2-40B4-BE49-F238E27FC236}">
                    <a16:creationId xmlns:a16="http://schemas.microsoft.com/office/drawing/2014/main" id="{A5311AAA-369F-2D43-AC5A-127C16269B57}"/>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M</a:t>
                </a:r>
              </a:p>
            </p:txBody>
          </p:sp>
          <p:sp>
            <p:nvSpPr>
              <p:cNvPr id="23" name="Content Placeholder 5">
                <a:extLst>
                  <a:ext uri="{FF2B5EF4-FFF2-40B4-BE49-F238E27FC236}">
                    <a16:creationId xmlns:a16="http://schemas.microsoft.com/office/drawing/2014/main" id="{E0982F3B-5ED9-6F41-BE1F-BA1366BD2BF1}"/>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a:t>
                </a:r>
              </a:p>
            </p:txBody>
          </p:sp>
          <p:sp>
            <p:nvSpPr>
              <p:cNvPr id="24" name="Content Placeholder 5">
                <a:extLst>
                  <a:ext uri="{FF2B5EF4-FFF2-40B4-BE49-F238E27FC236}">
                    <a16:creationId xmlns:a16="http://schemas.microsoft.com/office/drawing/2014/main" id="{5C7C8EB2-5A9D-BA46-AC71-9532464EB36A}"/>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Y</a:t>
                </a:r>
              </a:p>
            </p:txBody>
          </p:sp>
          <p:cxnSp>
            <p:nvCxnSpPr>
              <p:cNvPr id="25" name="Straight Arrow Connector 24">
                <a:extLst>
                  <a:ext uri="{FF2B5EF4-FFF2-40B4-BE49-F238E27FC236}">
                    <a16:creationId xmlns:a16="http://schemas.microsoft.com/office/drawing/2014/main" id="{0AB9D318-D5FA-C54C-9207-80B623FDD8D9}"/>
                  </a:ext>
                </a:extLst>
              </p:cNvPr>
              <p:cNvCxnSpPr>
                <a:stCxn id="22" idx="3"/>
                <a:endCxn id="23"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619CC7B-3182-C14A-B805-40D0313AAFDE}"/>
                  </a:ext>
                </a:extLst>
              </p:cNvPr>
              <p:cNvCxnSpPr>
                <a:cxnSpLocks/>
                <a:stCxn id="23"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0E696FAE-C20D-3C4E-8D66-229C675AB5C2}"/>
                  </a:ext>
                </a:extLst>
              </p:cNvPr>
              <p:cNvCxnSpPr>
                <a:stCxn id="22" idx="0"/>
                <a:endCxn id="24"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Content Placeholder 5">
              <a:extLst>
                <a:ext uri="{FF2B5EF4-FFF2-40B4-BE49-F238E27FC236}">
                  <a16:creationId xmlns:a16="http://schemas.microsoft.com/office/drawing/2014/main" id="{8B76CFE7-C18E-6D42-A96B-BD3C7F8CAC96}"/>
                </a:ext>
              </a:extLst>
            </p:cNvPr>
            <p:cNvSpPr txBox="1">
              <a:spLocks/>
            </p:cNvSpPr>
            <p:nvPr/>
          </p:nvSpPr>
          <p:spPr>
            <a:xfrm>
              <a:off x="5179492" y="5500461"/>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S</a:t>
              </a:r>
            </a:p>
          </p:txBody>
        </p:sp>
        <p:cxnSp>
          <p:nvCxnSpPr>
            <p:cNvPr id="20" name="Straight Arrow Connector 19">
              <a:extLst>
                <a:ext uri="{FF2B5EF4-FFF2-40B4-BE49-F238E27FC236}">
                  <a16:creationId xmlns:a16="http://schemas.microsoft.com/office/drawing/2014/main" id="{F515C8DC-AB2F-FF4D-889A-DD35358C1816}"/>
                </a:ext>
              </a:extLst>
            </p:cNvPr>
            <p:cNvCxnSpPr>
              <a:cxnSpLocks/>
              <a:stCxn id="22" idx="2"/>
              <a:endCxn id="19" idx="1"/>
            </p:cNvCxnSpPr>
            <p:nvPr/>
          </p:nvCxnSpPr>
          <p:spPr>
            <a:xfrm>
              <a:off x="3145134" y="5200591"/>
              <a:ext cx="2034358" cy="51339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3B465B0-D3E1-C441-9D90-CA8CF6093081}"/>
                </a:ext>
              </a:extLst>
            </p:cNvPr>
            <p:cNvCxnSpPr>
              <a:cxnSpLocks/>
              <a:stCxn id="23" idx="2"/>
            </p:cNvCxnSpPr>
            <p:nvPr/>
          </p:nvCxnSpPr>
          <p:spPr>
            <a:xfrm>
              <a:off x="4572000" y="5200591"/>
              <a:ext cx="599715" cy="46571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653563172"/>
      </p:ext>
    </p:extLst>
  </p:cSld>
  <p:clrMapOvr>
    <a:masterClrMapping/>
  </p:clrMapOvr>
  <p:transition advTm="11258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Alternative (Technically Incorrect) DAG</a:t>
            </a:r>
          </a:p>
        </p:txBody>
      </p:sp>
      <p:sp>
        <p:nvSpPr>
          <p:cNvPr id="40" name="Content Placeholder 5">
            <a:extLst>
              <a:ext uri="{FF2B5EF4-FFF2-40B4-BE49-F238E27FC236}">
                <a16:creationId xmlns:a16="http://schemas.microsoft.com/office/drawing/2014/main" id="{6704DA43-37F2-AC42-8DFE-639EADF210CC}"/>
              </a:ext>
            </a:extLst>
          </p:cNvPr>
          <p:cNvSpPr>
            <a:spLocks noGrp="1"/>
          </p:cNvSpPr>
          <p:nvPr>
            <p:ph idx="1"/>
          </p:nvPr>
        </p:nvSpPr>
        <p:spPr>
          <a:xfrm>
            <a:off x="459686" y="1622839"/>
            <a:ext cx="11597995" cy="4870036"/>
          </a:xfrm>
        </p:spPr>
        <p:txBody>
          <a:bodyPr>
            <a:normAutofit/>
          </a:bodyPr>
          <a:lstStyle/>
          <a:p>
            <a:pPr marL="0" indent="0">
              <a:buNone/>
            </a:pPr>
            <a:r>
              <a:rPr lang="en-US" sz="1600" dirty="0"/>
              <a:t>A: Statin therapy</a:t>
            </a:r>
          </a:p>
          <a:p>
            <a:pPr marL="0" indent="0">
              <a:buNone/>
            </a:pPr>
            <a:r>
              <a:rPr lang="en-US" sz="1600" dirty="0"/>
              <a:t>Y: Cardiovascular disease</a:t>
            </a:r>
          </a:p>
          <a:p>
            <a:pPr marL="0" indent="0">
              <a:buNone/>
            </a:pPr>
            <a:r>
              <a:rPr lang="en-US" sz="1600" dirty="0"/>
              <a:t>M: Hypercholesterolemia</a:t>
            </a:r>
          </a:p>
          <a:p>
            <a:pPr marL="0" indent="0">
              <a:buNone/>
            </a:pPr>
            <a:r>
              <a:rPr lang="en-US" sz="1600" dirty="0"/>
              <a:t>S: Selection into the study</a:t>
            </a:r>
          </a:p>
        </p:txBody>
      </p:sp>
      <p:sp>
        <p:nvSpPr>
          <p:cNvPr id="16" name="Content Placeholder 5">
            <a:extLst>
              <a:ext uri="{FF2B5EF4-FFF2-40B4-BE49-F238E27FC236}">
                <a16:creationId xmlns:a16="http://schemas.microsoft.com/office/drawing/2014/main" id="{4867D696-7635-4B46-97DA-65681F273687}"/>
              </a:ext>
            </a:extLst>
          </p:cNvPr>
          <p:cNvSpPr txBox="1">
            <a:spLocks/>
          </p:cNvSpPr>
          <p:nvPr/>
        </p:nvSpPr>
        <p:spPr>
          <a:xfrm>
            <a:off x="4482808" y="3484042"/>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M</a:t>
            </a:r>
          </a:p>
        </p:txBody>
      </p:sp>
      <p:sp>
        <p:nvSpPr>
          <p:cNvPr id="17" name="Content Placeholder 5">
            <a:extLst>
              <a:ext uri="{FF2B5EF4-FFF2-40B4-BE49-F238E27FC236}">
                <a16:creationId xmlns:a16="http://schemas.microsoft.com/office/drawing/2014/main" id="{E0695938-1A54-7243-B3B7-BEC6AAB572E6}"/>
              </a:ext>
            </a:extLst>
          </p:cNvPr>
          <p:cNvSpPr txBox="1">
            <a:spLocks/>
          </p:cNvSpPr>
          <p:nvPr/>
        </p:nvSpPr>
        <p:spPr>
          <a:xfrm>
            <a:off x="5909674" y="3484042"/>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a:t>
            </a:r>
          </a:p>
        </p:txBody>
      </p:sp>
      <p:sp>
        <p:nvSpPr>
          <p:cNvPr id="18" name="Content Placeholder 5">
            <a:extLst>
              <a:ext uri="{FF2B5EF4-FFF2-40B4-BE49-F238E27FC236}">
                <a16:creationId xmlns:a16="http://schemas.microsoft.com/office/drawing/2014/main" id="{5B5283A4-3776-4B4C-A95E-62F964BF1E46}"/>
              </a:ext>
            </a:extLst>
          </p:cNvPr>
          <p:cNvSpPr txBox="1">
            <a:spLocks/>
          </p:cNvSpPr>
          <p:nvPr/>
        </p:nvSpPr>
        <p:spPr>
          <a:xfrm>
            <a:off x="7336540" y="3484042"/>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Y</a:t>
            </a:r>
          </a:p>
        </p:txBody>
      </p:sp>
      <p:cxnSp>
        <p:nvCxnSpPr>
          <p:cNvPr id="20" name="Straight Arrow Connector 19">
            <a:extLst>
              <a:ext uri="{FF2B5EF4-FFF2-40B4-BE49-F238E27FC236}">
                <a16:creationId xmlns:a16="http://schemas.microsoft.com/office/drawing/2014/main" id="{29465BB1-C428-C344-B80F-66FC89981A47}"/>
              </a:ext>
            </a:extLst>
          </p:cNvPr>
          <p:cNvCxnSpPr>
            <a:cxnSpLocks/>
            <a:stCxn id="17" idx="3"/>
          </p:cNvCxnSpPr>
          <p:nvPr/>
        </p:nvCxnSpPr>
        <p:spPr>
          <a:xfrm>
            <a:off x="6282326" y="3697570"/>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00AD668D-ED0A-DC41-8785-9FB000F1EBA2}"/>
              </a:ext>
            </a:extLst>
          </p:cNvPr>
          <p:cNvCxnSpPr>
            <a:cxnSpLocks/>
            <a:stCxn id="16" idx="0"/>
            <a:endCxn id="18" idx="0"/>
          </p:cNvCxnSpPr>
          <p:nvPr/>
        </p:nvCxnSpPr>
        <p:spPr>
          <a:xfrm rot="5400000" flipH="1" flipV="1">
            <a:off x="6096000" y="2057176"/>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044797"/>
      </p:ext>
    </p:extLst>
  </p:cSld>
  <p:clrMapOvr>
    <a:masterClrMapping/>
  </p:clrMapOvr>
  <mc:AlternateContent xmlns:mc="http://schemas.openxmlformats.org/markup-compatibility/2006" xmlns:p14="http://schemas.microsoft.com/office/powerpoint/2010/main">
    <mc:Choice Requires="p14">
      <p:transition spd="slow" p14:dur="2000" advTm="35811"/>
    </mc:Choice>
    <mc:Fallback xmlns="">
      <p:transition spd="slow" advTm="3581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Cohort Studies, cont.</a:t>
            </a:r>
          </a:p>
        </p:txBody>
      </p:sp>
      <p:sp>
        <p:nvSpPr>
          <p:cNvPr id="3" name="Content Placeholder 2"/>
          <p:cNvSpPr>
            <a:spLocks noGrp="1"/>
          </p:cNvSpPr>
          <p:nvPr>
            <p:ph idx="1"/>
          </p:nvPr>
        </p:nvSpPr>
        <p:spPr/>
        <p:txBody>
          <a:bodyPr>
            <a:normAutofit/>
          </a:bodyPr>
          <a:lstStyle/>
          <a:p>
            <a:pPr marL="0" indent="0">
              <a:buNone/>
            </a:pPr>
            <a:r>
              <a:rPr lang="en-US" dirty="0"/>
              <a:t>If the exposure and matching factor affect competing risks (CR) or censoring (loss to follow-up, LTFU), the balance produced by matching between the exposed and unexposed at baseline may not exist in the data available for analysis</a:t>
            </a:r>
          </a:p>
        </p:txBody>
      </p:sp>
      <p:sp>
        <p:nvSpPr>
          <p:cNvPr id="4" name="TextBox 3"/>
          <p:cNvSpPr txBox="1"/>
          <p:nvPr/>
        </p:nvSpPr>
        <p:spPr>
          <a:xfrm>
            <a:off x="1696062" y="4665783"/>
            <a:ext cx="152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Exposure</a:t>
            </a:r>
          </a:p>
        </p:txBody>
      </p:sp>
      <p:sp>
        <p:nvSpPr>
          <p:cNvPr id="5" name="TextBox 4"/>
          <p:cNvSpPr txBox="1"/>
          <p:nvPr/>
        </p:nvSpPr>
        <p:spPr>
          <a:xfrm>
            <a:off x="8882310" y="4329721"/>
            <a:ext cx="152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Outcome</a:t>
            </a:r>
          </a:p>
        </p:txBody>
      </p:sp>
      <p:sp>
        <p:nvSpPr>
          <p:cNvPr id="6" name="TextBox 5"/>
          <p:cNvSpPr txBox="1"/>
          <p:nvPr/>
        </p:nvSpPr>
        <p:spPr>
          <a:xfrm>
            <a:off x="5150462" y="5599722"/>
            <a:ext cx="15240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Matching Factor</a:t>
            </a:r>
          </a:p>
        </p:txBody>
      </p:sp>
      <p:cxnSp>
        <p:nvCxnSpPr>
          <p:cNvPr id="7" name="Straight Arrow Connector 6"/>
          <p:cNvCxnSpPr/>
          <p:nvPr/>
        </p:nvCxnSpPr>
        <p:spPr>
          <a:xfrm flipV="1">
            <a:off x="5881077" y="4665783"/>
            <a:ext cx="2888" cy="90268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009786" y="3700583"/>
            <a:ext cx="186809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Competing Risk</a:t>
            </a:r>
          </a:p>
        </p:txBody>
      </p:sp>
      <p:cxnSp>
        <p:nvCxnSpPr>
          <p:cNvPr id="9" name="Straight Arrow Connector 8"/>
          <p:cNvCxnSpPr/>
          <p:nvPr/>
        </p:nvCxnSpPr>
        <p:spPr>
          <a:xfrm flipV="1">
            <a:off x="6557230" y="4826000"/>
            <a:ext cx="2547693" cy="1262183"/>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208337" y="4024923"/>
            <a:ext cx="1891201" cy="746368"/>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Frame 20"/>
          <p:cNvSpPr/>
          <p:nvPr/>
        </p:nvSpPr>
        <p:spPr>
          <a:xfrm>
            <a:off x="5079999" y="3614615"/>
            <a:ext cx="1820987" cy="916965"/>
          </a:xfrm>
          <a:prstGeom prst="frame">
            <a:avLst/>
          </a:prstGeom>
          <a:solidFill>
            <a:schemeClr val="tx1"/>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842247"/>
      </p:ext>
    </p:extLst>
  </p:cSld>
  <p:clrMapOvr>
    <a:masterClrMapping/>
  </p:clrMapOvr>
  <mc:AlternateContent xmlns:mc="http://schemas.openxmlformats.org/markup-compatibility/2006" xmlns:p14="http://schemas.microsoft.com/office/powerpoint/2010/main">
    <mc:Choice Requires="p14">
      <p:transition spd="slow" p14:dur="2000" advTm="34372"/>
    </mc:Choice>
    <mc:Fallback xmlns="">
      <p:transition spd="slow" advTm="3437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Cohort Studies, cont.</a:t>
            </a:r>
          </a:p>
        </p:txBody>
      </p:sp>
      <p:sp>
        <p:nvSpPr>
          <p:cNvPr id="4" name="TextBox 3"/>
          <p:cNvSpPr txBox="1"/>
          <p:nvPr/>
        </p:nvSpPr>
        <p:spPr>
          <a:xfrm>
            <a:off x="1696062" y="3724878"/>
            <a:ext cx="15240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Exposure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(BMI)</a:t>
            </a:r>
          </a:p>
        </p:txBody>
      </p:sp>
      <p:sp>
        <p:nvSpPr>
          <p:cNvPr id="5" name="TextBox 4"/>
          <p:cNvSpPr txBox="1"/>
          <p:nvPr/>
        </p:nvSpPr>
        <p:spPr>
          <a:xfrm>
            <a:off x="9104923" y="3469596"/>
            <a:ext cx="204164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Outcome (Colon Cancer)</a:t>
            </a:r>
          </a:p>
        </p:txBody>
      </p:sp>
      <p:sp>
        <p:nvSpPr>
          <p:cNvPr id="6" name="TextBox 5"/>
          <p:cNvSpPr txBox="1"/>
          <p:nvPr/>
        </p:nvSpPr>
        <p:spPr>
          <a:xfrm>
            <a:off x="4698022" y="4751790"/>
            <a:ext cx="236610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Matching Factor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(age)</a:t>
            </a:r>
          </a:p>
        </p:txBody>
      </p:sp>
      <p:cxnSp>
        <p:nvCxnSpPr>
          <p:cNvPr id="7" name="Straight Arrow Connector 6"/>
          <p:cNvCxnSpPr/>
          <p:nvPr/>
        </p:nvCxnSpPr>
        <p:spPr>
          <a:xfrm flipV="1">
            <a:off x="6029739" y="3590677"/>
            <a:ext cx="0" cy="106814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009787" y="2759678"/>
            <a:ext cx="2459888"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Competing Risk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(Fatal MI)</a:t>
            </a:r>
          </a:p>
        </p:txBody>
      </p:sp>
      <p:cxnSp>
        <p:nvCxnSpPr>
          <p:cNvPr id="9" name="Straight Arrow Connector 8"/>
          <p:cNvCxnSpPr>
            <a:stCxn id="6" idx="3"/>
          </p:cNvCxnSpPr>
          <p:nvPr/>
        </p:nvCxnSpPr>
        <p:spPr>
          <a:xfrm flipV="1">
            <a:off x="7064131" y="3885096"/>
            <a:ext cx="2040792" cy="1282193"/>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208337" y="3084018"/>
            <a:ext cx="1891201" cy="746368"/>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4698022" y="4658818"/>
            <a:ext cx="2259369" cy="92397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5150462" y="2759678"/>
            <a:ext cx="2191242" cy="83099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630558023"/>
      </p:ext>
    </p:extLst>
  </p:cSld>
  <p:clrMapOvr>
    <a:masterClrMapping/>
  </p:clrMapOvr>
  <mc:AlternateContent xmlns:mc="http://schemas.openxmlformats.org/markup-compatibility/2006" xmlns:p14="http://schemas.microsoft.com/office/powerpoint/2010/main">
    <mc:Choice Requires="p14">
      <p:transition spd="slow" p14:dur="2000" advTm="90916"/>
    </mc:Choice>
    <mc:Fallback xmlns="">
      <p:transition spd="slow" advTm="909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Cohort Studies, cont.</a:t>
            </a:r>
          </a:p>
        </p:txBody>
      </p:sp>
      <p:sp>
        <p:nvSpPr>
          <p:cNvPr id="3" name="Content Placeholder 2"/>
          <p:cNvSpPr>
            <a:spLocks noGrp="1"/>
          </p:cNvSpPr>
          <p:nvPr>
            <p:ph idx="1"/>
          </p:nvPr>
        </p:nvSpPr>
        <p:spPr/>
        <p:txBody>
          <a:bodyPr>
            <a:normAutofit/>
          </a:bodyPr>
          <a:lstStyle/>
          <a:p>
            <a:r>
              <a:rPr lang="en-US" dirty="0"/>
              <a:t>Matched selection in an observational cohort study alters covariate distribution of the study population (compared to study base)</a:t>
            </a:r>
          </a:p>
          <a:p>
            <a:endParaRPr lang="en-US" dirty="0"/>
          </a:p>
          <a:p>
            <a:r>
              <a:rPr lang="en-US" dirty="0"/>
              <a:t>Matching in a cohort study yields conditional effect estimates </a:t>
            </a:r>
            <a:r>
              <a:rPr lang="en-US" dirty="0">
                <a:sym typeface="Wingdings" panose="05000000000000000000" pitchFamily="2" charset="2"/>
              </a:rPr>
              <a:t> </a:t>
            </a:r>
            <a:r>
              <a:rPr lang="en-US" dirty="0"/>
              <a:t>estimated effect depends on distribution of the matching factor</a:t>
            </a:r>
          </a:p>
          <a:p>
            <a:endParaRPr lang="en-US" dirty="0"/>
          </a:p>
          <a:p>
            <a:r>
              <a:rPr lang="en-US" dirty="0"/>
              <a:t>Controlling for matching factors is necessary to calculate valid standard deviations for the risk difference and ratio estimates</a:t>
            </a:r>
          </a:p>
        </p:txBody>
      </p:sp>
    </p:spTree>
    <p:extLst>
      <p:ext uri="{BB962C8B-B14F-4D97-AF65-F5344CB8AC3E}">
        <p14:creationId xmlns:p14="http://schemas.microsoft.com/office/powerpoint/2010/main" val="2144761770"/>
      </p:ext>
    </p:extLst>
  </p:cSld>
  <p:clrMapOvr>
    <a:masterClrMapping/>
  </p:clrMapOvr>
  <mc:AlternateContent xmlns:mc="http://schemas.openxmlformats.org/markup-compatibility/2006" xmlns:p14="http://schemas.microsoft.com/office/powerpoint/2010/main">
    <mc:Choice Requires="p14">
      <p:transition spd="slow" p14:dur="2000" advTm="64586"/>
    </mc:Choice>
    <mc:Fallback xmlns="">
      <p:transition spd="slow" advTm="6458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8-02-16 at 11.07.20 AM.png"/>
          <p:cNvPicPr>
            <a:picLocks noGrp="1" noChangeAspect="1"/>
          </p:cNvPicPr>
          <p:nvPr>
            <p:ph idx="1"/>
          </p:nvPr>
        </p:nvPicPr>
        <p:blipFill rotWithShape="1">
          <a:blip r:embed="rId4">
            <a:extLst>
              <a:ext uri="{28A0092B-C50C-407E-A947-70E740481C1C}">
                <a14:useLocalDpi xmlns:a14="http://schemas.microsoft.com/office/drawing/2010/main" val="0"/>
              </a:ext>
            </a:extLst>
          </a:blip>
          <a:srcRect t="-12149" b="56449"/>
          <a:stretch/>
        </p:blipFill>
        <p:spPr>
          <a:xfrm>
            <a:off x="838200" y="-346075"/>
            <a:ext cx="10515600" cy="1949895"/>
          </a:xfrm>
        </p:spPr>
      </p:pic>
      <p:sp>
        <p:nvSpPr>
          <p:cNvPr id="6" name="Content Placeholder 2"/>
          <p:cNvSpPr txBox="1">
            <a:spLocks/>
          </p:cNvSpPr>
          <p:nvPr/>
        </p:nvSpPr>
        <p:spPr>
          <a:xfrm>
            <a:off x="838200" y="1603820"/>
            <a:ext cx="10515600" cy="45731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Wallis C et al. BMJ 2017.</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Retrospective population-based matched cohort study in Ontario, Canada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52,315 patients undergoing surgery performed by a female surgeon were matched (1:1) by age, sex, comorbidity, surgeon volume, surgeon age, and hospital to patients undergoing the same operation by a male surgeon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Exposure: Sex of treating surgeon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Outcome: Composite of death, re-admission, complications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Generalised</a:t>
            </a:r>
            <a:r>
              <a:rPr kumimoji="0" lang="en-US" sz="2400" b="0" i="0" u="none" strike="noStrike" kern="1200" cap="none" spc="0" normalizeH="0" baseline="0" noProof="0" dirty="0">
                <a:ln>
                  <a:noFill/>
                </a:ln>
                <a:solidFill>
                  <a:prstClr val="black"/>
                </a:solidFill>
                <a:effectLst/>
                <a:uLnTx/>
                <a:uFillTx/>
                <a:latin typeface="Calibri"/>
                <a:ea typeface="+mn-ea"/>
                <a:cs typeface="+mn-cs"/>
              </a:rPr>
              <a:t> estimating equations, account for correlation of matched data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Patients treated by female surgeons had 4% lower risk of composite outcome (OR: 0.96; 0.92, 0.99) and had 12% lower likelihood of death within 30 days of surgery (OR: 0.88; 0.78, 0.99)</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Corresponding unmatched data results: 0.96 (0.93, 0.99) and 0.85 (0.73, 0.99)</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250289731"/>
      </p:ext>
    </p:extLst>
  </p:cSld>
  <p:clrMapOvr>
    <a:masterClrMapping/>
  </p:clrMapOvr>
  <mc:AlternateContent xmlns:mc="http://schemas.openxmlformats.org/markup-compatibility/2006" xmlns:p14="http://schemas.microsoft.com/office/powerpoint/2010/main">
    <mc:Choice Requires="p14">
      <p:transition spd="slow" p14:dur="2000" advTm="128696"/>
    </mc:Choice>
    <mc:Fallback xmlns="">
      <p:transition spd="slow" advTm="1286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Cohort Studies Summary</a:t>
            </a:r>
          </a:p>
        </p:txBody>
      </p:sp>
      <p:sp>
        <p:nvSpPr>
          <p:cNvPr id="3" name="Content Placeholder 2"/>
          <p:cNvSpPr>
            <a:spLocks noGrp="1"/>
          </p:cNvSpPr>
          <p:nvPr>
            <p:ph idx="1"/>
          </p:nvPr>
        </p:nvSpPr>
        <p:spPr>
          <a:xfrm>
            <a:off x="838200" y="1825624"/>
            <a:ext cx="10515600" cy="4879975"/>
          </a:xfrm>
        </p:spPr>
        <p:txBody>
          <a:bodyPr>
            <a:normAutofit fontScale="92500" lnSpcReduction="10000"/>
          </a:bodyPr>
          <a:lstStyle/>
          <a:p>
            <a:r>
              <a:rPr lang="en-US" b="1" dirty="0"/>
              <a:t>CONCLUSION</a:t>
            </a:r>
            <a:r>
              <a:rPr lang="en-US" dirty="0"/>
              <a:t>: </a:t>
            </a:r>
          </a:p>
          <a:p>
            <a:pPr lvl="1"/>
            <a:r>
              <a:rPr lang="en-US" dirty="0"/>
              <a:t>Matching exposed and unexposed individuals in a cohort study controls for confounding, without adjustment in the multivariate model, under </a:t>
            </a:r>
            <a:r>
              <a:rPr lang="en-US" i="1" dirty="0"/>
              <a:t>ideal conditions</a:t>
            </a:r>
            <a:endParaRPr lang="en-US" dirty="0"/>
          </a:p>
          <a:p>
            <a:pPr lvl="1"/>
            <a:r>
              <a:rPr lang="en-US" dirty="0"/>
              <a:t>BUT you should adjust for the matching factors in the analysis to control for potential residual confounding due to competing risks or loss to follow-up, and to correctly estimate confidence intervals</a:t>
            </a:r>
          </a:p>
          <a:p>
            <a:endParaRPr lang="en-US" dirty="0"/>
          </a:p>
          <a:p>
            <a:r>
              <a:rPr lang="en-US" dirty="0"/>
              <a:t>Matching in cohort studies is not common</a:t>
            </a:r>
          </a:p>
          <a:p>
            <a:pPr lvl="1"/>
            <a:r>
              <a:rPr lang="en-US" sz="2800" dirty="0"/>
              <a:t>Results from matched cohort studies should be interpreted keeping in mind that matching alters the population about which inferences can be made </a:t>
            </a:r>
          </a:p>
          <a:p>
            <a:pPr lvl="1"/>
            <a:r>
              <a:rPr lang="en-US" sz="2800" dirty="0"/>
              <a:t>Cohort studies are often interested in more than one research question</a:t>
            </a:r>
          </a:p>
          <a:p>
            <a:pPr lvl="1"/>
            <a:r>
              <a:rPr lang="en-US" sz="2800" dirty="0"/>
              <a:t>Adds expense and time</a:t>
            </a:r>
          </a:p>
          <a:p>
            <a:endParaRPr lang="en-US" dirty="0"/>
          </a:p>
          <a:p>
            <a:pPr marL="457200" lvl="1" indent="0">
              <a:buNone/>
            </a:pPr>
            <a:endParaRPr lang="en-US" dirty="0"/>
          </a:p>
          <a:p>
            <a:endParaRPr lang="en-US" dirty="0"/>
          </a:p>
        </p:txBody>
      </p:sp>
    </p:spTree>
    <p:extLst>
      <p:ext uri="{BB962C8B-B14F-4D97-AF65-F5344CB8AC3E}">
        <p14:creationId xmlns:p14="http://schemas.microsoft.com/office/powerpoint/2010/main" val="2532038000"/>
      </p:ext>
    </p:extLst>
  </p:cSld>
  <p:clrMapOvr>
    <a:masterClrMapping/>
  </p:clrMapOvr>
  <mc:AlternateContent xmlns:mc="http://schemas.openxmlformats.org/markup-compatibility/2006" xmlns:p14="http://schemas.microsoft.com/office/powerpoint/2010/main">
    <mc:Choice Requires="p14">
      <p:transition spd="slow" p14:dur="2000" advTm="55807"/>
    </mc:Choice>
    <mc:Fallback xmlns="">
      <p:transition spd="slow" advTm="55807"/>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Matching in Case-Control Studies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791050689"/>
      </p:ext>
    </p:extLst>
  </p:cSld>
  <p:clrMapOvr>
    <a:masterClrMapping/>
  </p:clrMapOvr>
  <mc:AlternateContent xmlns:mc="http://schemas.openxmlformats.org/markup-compatibility/2006" xmlns:p14="http://schemas.microsoft.com/office/powerpoint/2010/main">
    <mc:Choice Requires="p14">
      <p:transition spd="slow" p14:dur="2000" advTm="6351"/>
    </mc:Choice>
    <mc:Fallback xmlns="">
      <p:transition spd="slow" advTm="6351"/>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Case-Control Studies</a:t>
            </a:r>
          </a:p>
        </p:txBody>
      </p:sp>
      <p:sp>
        <p:nvSpPr>
          <p:cNvPr id="3" name="Content Placeholder 2"/>
          <p:cNvSpPr>
            <a:spLocks noGrp="1"/>
          </p:cNvSpPr>
          <p:nvPr>
            <p:ph idx="1"/>
          </p:nvPr>
        </p:nvSpPr>
        <p:spPr/>
        <p:txBody>
          <a:bodyPr>
            <a:normAutofit/>
          </a:bodyPr>
          <a:lstStyle/>
          <a:p>
            <a:r>
              <a:rPr lang="en-US" dirty="0"/>
              <a:t>Index subject is a case</a:t>
            </a:r>
          </a:p>
          <a:p>
            <a:endParaRPr lang="en-US" dirty="0"/>
          </a:p>
          <a:p>
            <a:r>
              <a:rPr lang="en-US" dirty="0"/>
              <a:t>One or more controls are matched to each case</a:t>
            </a:r>
          </a:p>
          <a:p>
            <a:endParaRPr lang="en-US" dirty="0"/>
          </a:p>
          <a:p>
            <a:r>
              <a:rPr lang="en-US" dirty="0"/>
              <a:t>Matching is performed in a case-control study to reduce the variance of the effect estimates </a:t>
            </a:r>
            <a:r>
              <a:rPr lang="en-US" i="1" dirty="0"/>
              <a:t>after adjusting for matching factors</a:t>
            </a:r>
          </a:p>
          <a:p>
            <a:endParaRPr lang="en-US" dirty="0"/>
          </a:p>
        </p:txBody>
      </p:sp>
    </p:spTree>
    <p:extLst>
      <p:ext uri="{BB962C8B-B14F-4D97-AF65-F5344CB8AC3E}">
        <p14:creationId xmlns:p14="http://schemas.microsoft.com/office/powerpoint/2010/main" val="3403546719"/>
      </p:ext>
    </p:extLst>
  </p:cSld>
  <p:clrMapOvr>
    <a:masterClrMapping/>
  </p:clrMapOvr>
  <mc:AlternateContent xmlns:mc="http://schemas.openxmlformats.org/markup-compatibility/2006" xmlns:p14="http://schemas.microsoft.com/office/powerpoint/2010/main">
    <mc:Choice Requires="p14">
      <p:transition spd="slow" p14:dur="2000" advTm="54423"/>
    </mc:Choice>
    <mc:Fallback xmlns="">
      <p:transition spd="slow" advTm="5442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DAG for a Case-control Study</a:t>
            </a:r>
          </a:p>
        </p:txBody>
      </p:sp>
      <p:sp>
        <p:nvSpPr>
          <p:cNvPr id="40" name="Content Placeholder 5">
            <a:extLst>
              <a:ext uri="{FF2B5EF4-FFF2-40B4-BE49-F238E27FC236}">
                <a16:creationId xmlns:a16="http://schemas.microsoft.com/office/drawing/2014/main" id="{6704DA43-37F2-AC42-8DFE-639EADF210CC}"/>
              </a:ext>
            </a:extLst>
          </p:cNvPr>
          <p:cNvSpPr>
            <a:spLocks noGrp="1"/>
          </p:cNvSpPr>
          <p:nvPr>
            <p:ph idx="1"/>
          </p:nvPr>
        </p:nvSpPr>
        <p:spPr>
          <a:xfrm>
            <a:off x="459686" y="1622840"/>
            <a:ext cx="11597995" cy="2954214"/>
          </a:xfrm>
        </p:spPr>
        <p:txBody>
          <a:bodyPr/>
          <a:lstStyle/>
          <a:p>
            <a:pPr marL="0" indent="0">
              <a:buNone/>
            </a:pPr>
            <a:r>
              <a:rPr lang="en-US" sz="1600" dirty="0"/>
              <a:t>A: Statin therapy</a:t>
            </a:r>
          </a:p>
          <a:p>
            <a:pPr marL="0" indent="0">
              <a:buNone/>
            </a:pPr>
            <a:r>
              <a:rPr lang="en-US" sz="1600" dirty="0"/>
              <a:t>Y: Cardiovascular disease</a:t>
            </a:r>
          </a:p>
          <a:p>
            <a:pPr marL="0" indent="0">
              <a:buNone/>
            </a:pPr>
            <a:r>
              <a:rPr lang="en-US" sz="1600" dirty="0"/>
              <a:t>M: Hypercholesterolemia</a:t>
            </a:r>
          </a:p>
          <a:p>
            <a:pPr marL="0" indent="0">
              <a:buNone/>
            </a:pPr>
            <a:r>
              <a:rPr lang="en-US" sz="1600" dirty="0"/>
              <a:t>S: Selection into the study</a:t>
            </a:r>
          </a:p>
          <a:p>
            <a:pPr marL="0" indent="0">
              <a:buNone/>
            </a:pPr>
            <a:endParaRPr lang="en-US" sz="1600" dirty="0"/>
          </a:p>
          <a:p>
            <a:pPr marL="0" indent="0">
              <a:buNone/>
            </a:pPr>
            <a:r>
              <a:rPr lang="en-US" dirty="0"/>
              <a:t>What does the DAG look like that does NOT match on the above factors?</a:t>
            </a:r>
          </a:p>
        </p:txBody>
      </p:sp>
      <p:grpSp>
        <p:nvGrpSpPr>
          <p:cNvPr id="41" name="Group 40">
            <a:extLst>
              <a:ext uri="{FF2B5EF4-FFF2-40B4-BE49-F238E27FC236}">
                <a16:creationId xmlns:a16="http://schemas.microsoft.com/office/drawing/2014/main" id="{16B54538-F41A-5A4C-9E2D-CB205A0C497A}"/>
              </a:ext>
            </a:extLst>
          </p:cNvPr>
          <p:cNvGrpSpPr/>
          <p:nvPr/>
        </p:nvGrpSpPr>
        <p:grpSpPr>
          <a:xfrm>
            <a:off x="4369153" y="4577054"/>
            <a:ext cx="3226384" cy="433405"/>
            <a:chOff x="3224659" y="4765147"/>
            <a:chExt cx="3226384" cy="433405"/>
          </a:xfrm>
        </p:grpSpPr>
        <p:sp>
          <p:nvSpPr>
            <p:cNvPr id="42" name="Content Placeholder 5">
              <a:extLst>
                <a:ext uri="{FF2B5EF4-FFF2-40B4-BE49-F238E27FC236}">
                  <a16:creationId xmlns:a16="http://schemas.microsoft.com/office/drawing/2014/main" id="{774A0615-8DA5-204A-9190-1C4E91D7882F}"/>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M</a:t>
              </a:r>
            </a:p>
          </p:txBody>
        </p:sp>
        <p:sp>
          <p:nvSpPr>
            <p:cNvPr id="43" name="Content Placeholder 5">
              <a:extLst>
                <a:ext uri="{FF2B5EF4-FFF2-40B4-BE49-F238E27FC236}">
                  <a16:creationId xmlns:a16="http://schemas.microsoft.com/office/drawing/2014/main" id="{72EB3CE3-10D0-744E-82FE-0FE7AD597B77}"/>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a:t>
              </a:r>
            </a:p>
          </p:txBody>
        </p:sp>
        <p:sp>
          <p:nvSpPr>
            <p:cNvPr id="44" name="Content Placeholder 5">
              <a:extLst>
                <a:ext uri="{FF2B5EF4-FFF2-40B4-BE49-F238E27FC236}">
                  <a16:creationId xmlns:a16="http://schemas.microsoft.com/office/drawing/2014/main" id="{678D2310-A800-6147-844F-EAE9CF77CC77}"/>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Y</a:t>
              </a:r>
            </a:p>
          </p:txBody>
        </p:sp>
        <p:cxnSp>
          <p:nvCxnSpPr>
            <p:cNvPr id="45" name="Straight Arrow Connector 44">
              <a:extLst>
                <a:ext uri="{FF2B5EF4-FFF2-40B4-BE49-F238E27FC236}">
                  <a16:creationId xmlns:a16="http://schemas.microsoft.com/office/drawing/2014/main" id="{F8B35D31-F428-9C4B-9411-679B475A9D72}"/>
                </a:ext>
              </a:extLst>
            </p:cNvPr>
            <p:cNvCxnSpPr>
              <a:stCxn id="42" idx="3"/>
              <a:endCxn id="43"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65F891B-27E1-DC46-8402-F9604CE55DD2}"/>
                </a:ext>
              </a:extLst>
            </p:cNvPr>
            <p:cNvCxnSpPr>
              <a:cxnSpLocks/>
              <a:stCxn id="43"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78326B18-858D-3443-B7E6-2D19A7FBC605}"/>
                </a:ext>
              </a:extLst>
            </p:cNvPr>
            <p:cNvCxnSpPr>
              <a:stCxn id="42" idx="0"/>
              <a:endCxn id="44"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690628275"/>
      </p:ext>
    </p:extLst>
  </p:cSld>
  <p:clrMapOvr>
    <a:masterClrMapping/>
  </p:clrMapOvr>
  <mc:AlternateContent xmlns:mc="http://schemas.openxmlformats.org/markup-compatibility/2006" xmlns:p14="http://schemas.microsoft.com/office/powerpoint/2010/main">
    <mc:Choice Requires="p14">
      <p:transition spd="slow" p14:dur="2000" advTm="23129"/>
    </mc:Choice>
    <mc:Fallback xmlns="">
      <p:transition spd="slow" advTm="231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Matching</a:t>
            </a:r>
          </a:p>
        </p:txBody>
      </p:sp>
      <p:sp>
        <p:nvSpPr>
          <p:cNvPr id="3" name="Content Placeholder 2"/>
          <p:cNvSpPr>
            <a:spLocks noGrp="1"/>
          </p:cNvSpPr>
          <p:nvPr>
            <p:ph idx="1"/>
          </p:nvPr>
        </p:nvSpPr>
        <p:spPr>
          <a:xfrm>
            <a:off x="1359379" y="2242868"/>
            <a:ext cx="9473242" cy="3951348"/>
          </a:xfrm>
        </p:spPr>
        <p:txBody>
          <a:bodyPr/>
          <a:lstStyle/>
          <a:p>
            <a:pPr marL="0" indent="0" algn="ctr">
              <a:buNone/>
            </a:pPr>
            <a:r>
              <a:rPr lang="en-US" dirty="0"/>
              <a:t>Selection of a reference series (unexposed subjects in a cohort study or controls in a case-control study) that is identical, or nearly so, to the index series (exposed subjects in a cohort study, cases in a case-control study) with respect to the distribution of one or more potentially confounding factors</a:t>
            </a:r>
          </a:p>
        </p:txBody>
      </p:sp>
    </p:spTree>
    <p:extLst>
      <p:ext uri="{BB962C8B-B14F-4D97-AF65-F5344CB8AC3E}">
        <p14:creationId xmlns:p14="http://schemas.microsoft.com/office/powerpoint/2010/main" val="3585022214"/>
      </p:ext>
    </p:extLst>
  </p:cSld>
  <p:clrMapOvr>
    <a:masterClrMapping/>
  </p:clrMapOvr>
  <mc:AlternateContent xmlns:mc="http://schemas.openxmlformats.org/markup-compatibility/2006" xmlns:p14="http://schemas.microsoft.com/office/powerpoint/2010/main">
    <mc:Choice Requires="p14">
      <p:transition spd="slow" p14:dur="2000" advTm="43204"/>
    </mc:Choice>
    <mc:Fallback xmlns="">
      <p:transition spd="slow" advTm="4320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DAG for a Matched Case-control Study</a:t>
            </a:r>
          </a:p>
        </p:txBody>
      </p:sp>
      <p:sp>
        <p:nvSpPr>
          <p:cNvPr id="40" name="Content Placeholder 5">
            <a:extLst>
              <a:ext uri="{FF2B5EF4-FFF2-40B4-BE49-F238E27FC236}">
                <a16:creationId xmlns:a16="http://schemas.microsoft.com/office/drawing/2014/main" id="{6704DA43-37F2-AC42-8DFE-639EADF210CC}"/>
              </a:ext>
            </a:extLst>
          </p:cNvPr>
          <p:cNvSpPr>
            <a:spLocks noGrp="1"/>
          </p:cNvSpPr>
          <p:nvPr>
            <p:ph idx="1"/>
          </p:nvPr>
        </p:nvSpPr>
        <p:spPr>
          <a:xfrm>
            <a:off x="459686" y="1622839"/>
            <a:ext cx="11597995" cy="4870036"/>
          </a:xfrm>
        </p:spPr>
        <p:txBody>
          <a:bodyPr>
            <a:normAutofit/>
          </a:bodyPr>
          <a:lstStyle/>
          <a:p>
            <a:pPr marL="0" indent="0">
              <a:buNone/>
            </a:pPr>
            <a:r>
              <a:rPr lang="en-US" sz="1600" dirty="0"/>
              <a:t>A: Statin therapy</a:t>
            </a:r>
          </a:p>
          <a:p>
            <a:pPr marL="0" indent="0">
              <a:buNone/>
            </a:pPr>
            <a:r>
              <a:rPr lang="en-US" sz="1600" dirty="0"/>
              <a:t>Y: Cardiovascular disease</a:t>
            </a:r>
          </a:p>
          <a:p>
            <a:pPr marL="0" indent="0">
              <a:buNone/>
            </a:pPr>
            <a:r>
              <a:rPr lang="en-US" sz="1600" dirty="0"/>
              <a:t>M: Hypercholesterolemia</a:t>
            </a:r>
          </a:p>
          <a:p>
            <a:pPr marL="0" indent="0">
              <a:buNone/>
            </a:pPr>
            <a:r>
              <a:rPr lang="en-US" sz="1600" dirty="0"/>
              <a:t>S: Selection into the study</a:t>
            </a:r>
          </a:p>
          <a:p>
            <a:pPr marL="0" indent="0">
              <a:buNone/>
            </a:pPr>
            <a:endParaRPr lang="en-US" sz="1600" dirty="0"/>
          </a:p>
          <a:p>
            <a:pPr marL="0" indent="0">
              <a:buNone/>
            </a:pPr>
            <a:r>
              <a:rPr lang="en-US" dirty="0"/>
              <a:t>What does the DAG look like that DOES match on the above factors?</a:t>
            </a:r>
          </a:p>
          <a:p>
            <a:pPr marL="0" indent="0">
              <a:buNone/>
            </a:pPr>
            <a:endParaRPr lang="en-US" dirty="0"/>
          </a:p>
          <a:p>
            <a:pPr marL="0" indent="0">
              <a:buNone/>
            </a:pPr>
            <a:endParaRPr lang="en-US" dirty="0"/>
          </a:p>
          <a:p>
            <a:pPr marL="0" indent="0">
              <a:buNone/>
            </a:pPr>
            <a:endParaRPr lang="en-US" dirty="0"/>
          </a:p>
          <a:p>
            <a:pPr marL="0" indent="0">
              <a:buNone/>
            </a:pPr>
            <a:endParaRPr lang="en-US" sz="800" dirty="0"/>
          </a:p>
          <a:p>
            <a:pPr marL="0" indent="0">
              <a:buNone/>
            </a:pPr>
            <a:r>
              <a:rPr lang="en-US" dirty="0"/>
              <a:t>But don’t M and Y appear to be associated in this DAG?</a:t>
            </a:r>
          </a:p>
        </p:txBody>
      </p:sp>
      <p:grpSp>
        <p:nvGrpSpPr>
          <p:cNvPr id="22" name="Group 21">
            <a:extLst>
              <a:ext uri="{FF2B5EF4-FFF2-40B4-BE49-F238E27FC236}">
                <a16:creationId xmlns:a16="http://schemas.microsoft.com/office/drawing/2014/main" id="{63842F22-4439-FA47-8EEF-D3960F56185F}"/>
              </a:ext>
            </a:extLst>
          </p:cNvPr>
          <p:cNvGrpSpPr/>
          <p:nvPr/>
        </p:nvGrpSpPr>
        <p:grpSpPr>
          <a:xfrm>
            <a:off x="3592059" y="4408928"/>
            <a:ext cx="4346620" cy="433405"/>
            <a:chOff x="2958808" y="4348088"/>
            <a:chExt cx="4346620" cy="433405"/>
          </a:xfrm>
        </p:grpSpPr>
        <p:grpSp>
          <p:nvGrpSpPr>
            <p:cNvPr id="23" name="Group 22">
              <a:extLst>
                <a:ext uri="{FF2B5EF4-FFF2-40B4-BE49-F238E27FC236}">
                  <a16:creationId xmlns:a16="http://schemas.microsoft.com/office/drawing/2014/main" id="{862CFA93-15D3-2C44-9053-73DCDF583022}"/>
                </a:ext>
              </a:extLst>
            </p:cNvPr>
            <p:cNvGrpSpPr/>
            <p:nvPr/>
          </p:nvGrpSpPr>
          <p:grpSpPr>
            <a:xfrm>
              <a:off x="2958808" y="4348088"/>
              <a:ext cx="4346620" cy="433405"/>
              <a:chOff x="2958808" y="4767186"/>
              <a:chExt cx="4346620" cy="433405"/>
            </a:xfrm>
          </p:grpSpPr>
          <p:grpSp>
            <p:nvGrpSpPr>
              <p:cNvPr id="25" name="Group 24">
                <a:extLst>
                  <a:ext uri="{FF2B5EF4-FFF2-40B4-BE49-F238E27FC236}">
                    <a16:creationId xmlns:a16="http://schemas.microsoft.com/office/drawing/2014/main" id="{3BA4FC25-06B9-734F-B5BB-5842A6E275B9}"/>
                  </a:ext>
                </a:extLst>
              </p:cNvPr>
              <p:cNvGrpSpPr/>
              <p:nvPr/>
            </p:nvGrpSpPr>
            <p:grpSpPr>
              <a:xfrm>
                <a:off x="2958808" y="4767186"/>
                <a:ext cx="3226384" cy="433405"/>
                <a:chOff x="3224659" y="4765147"/>
                <a:chExt cx="3226384" cy="433405"/>
              </a:xfrm>
            </p:grpSpPr>
            <p:sp>
              <p:nvSpPr>
                <p:cNvPr id="28" name="Content Placeholder 5">
                  <a:extLst>
                    <a:ext uri="{FF2B5EF4-FFF2-40B4-BE49-F238E27FC236}">
                      <a16:creationId xmlns:a16="http://schemas.microsoft.com/office/drawing/2014/main" id="{889D9785-BB37-8843-B7A1-EDE8D47CB626}"/>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M</a:t>
                  </a:r>
                </a:p>
              </p:txBody>
            </p:sp>
            <p:sp>
              <p:nvSpPr>
                <p:cNvPr id="29" name="Content Placeholder 5">
                  <a:extLst>
                    <a:ext uri="{FF2B5EF4-FFF2-40B4-BE49-F238E27FC236}">
                      <a16:creationId xmlns:a16="http://schemas.microsoft.com/office/drawing/2014/main" id="{0C0CFFB2-CF5F-C646-83E4-237340713643}"/>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a:t>
                  </a:r>
                </a:p>
              </p:txBody>
            </p:sp>
            <p:sp>
              <p:nvSpPr>
                <p:cNvPr id="30" name="Content Placeholder 5">
                  <a:extLst>
                    <a:ext uri="{FF2B5EF4-FFF2-40B4-BE49-F238E27FC236}">
                      <a16:creationId xmlns:a16="http://schemas.microsoft.com/office/drawing/2014/main" id="{08402046-1B72-BE45-974F-E73081B1C844}"/>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Y</a:t>
                  </a:r>
                </a:p>
              </p:txBody>
            </p:sp>
            <p:cxnSp>
              <p:nvCxnSpPr>
                <p:cNvPr id="31" name="Straight Arrow Connector 30">
                  <a:extLst>
                    <a:ext uri="{FF2B5EF4-FFF2-40B4-BE49-F238E27FC236}">
                      <a16:creationId xmlns:a16="http://schemas.microsoft.com/office/drawing/2014/main" id="{773710E9-1F60-4943-A5F1-B51B4C33AD34}"/>
                    </a:ext>
                  </a:extLst>
                </p:cNvPr>
                <p:cNvCxnSpPr>
                  <a:stCxn id="28" idx="3"/>
                  <a:endCxn id="29"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33F061B-0E54-8D4D-AC13-FDC0AA9DBFFE}"/>
                    </a:ext>
                  </a:extLst>
                </p:cNvPr>
                <p:cNvCxnSpPr>
                  <a:cxnSpLocks/>
                  <a:stCxn id="29"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id="{50CB7B29-E442-6B4A-B395-87B2B2BF84C1}"/>
                    </a:ext>
                  </a:extLst>
                </p:cNvPr>
                <p:cNvCxnSpPr>
                  <a:stCxn id="28" idx="0"/>
                  <a:endCxn id="30"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Content Placeholder 5">
                <a:extLst>
                  <a:ext uri="{FF2B5EF4-FFF2-40B4-BE49-F238E27FC236}">
                    <a16:creationId xmlns:a16="http://schemas.microsoft.com/office/drawing/2014/main" id="{E8710140-C7C8-464F-95AE-07390689C395}"/>
                  </a:ext>
                </a:extLst>
              </p:cNvPr>
              <p:cNvSpPr txBox="1">
                <a:spLocks/>
              </p:cNvSpPr>
              <p:nvPr/>
            </p:nvSpPr>
            <p:spPr>
              <a:xfrm>
                <a:off x="6932776" y="4767186"/>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S</a:t>
                </a:r>
              </a:p>
            </p:txBody>
          </p:sp>
          <p:cxnSp>
            <p:nvCxnSpPr>
              <p:cNvPr id="27" name="Straight Arrow Connector 26">
                <a:extLst>
                  <a:ext uri="{FF2B5EF4-FFF2-40B4-BE49-F238E27FC236}">
                    <a16:creationId xmlns:a16="http://schemas.microsoft.com/office/drawing/2014/main" id="{60AC71BE-FFD1-2448-9EFE-51333EE5775E}"/>
                  </a:ext>
                </a:extLst>
              </p:cNvPr>
              <p:cNvCxnSpPr>
                <a:cxnSpLocks/>
                <a:stCxn id="30" idx="3"/>
                <a:endCxn id="26" idx="1"/>
              </p:cNvCxnSpPr>
              <p:nvPr/>
            </p:nvCxnSpPr>
            <p:spPr>
              <a:xfrm flipV="1">
                <a:off x="6185192" y="4980714"/>
                <a:ext cx="747584" cy="63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 name="Curved Connector 23">
              <a:extLst>
                <a:ext uri="{FF2B5EF4-FFF2-40B4-BE49-F238E27FC236}">
                  <a16:creationId xmlns:a16="http://schemas.microsoft.com/office/drawing/2014/main" id="{8A395016-2447-8647-AA53-850908ECFBE7}"/>
                </a:ext>
              </a:extLst>
            </p:cNvPr>
            <p:cNvCxnSpPr>
              <a:cxnSpLocks/>
              <a:stCxn id="28" idx="2"/>
              <a:endCxn id="26" idx="2"/>
            </p:cNvCxnSpPr>
            <p:nvPr/>
          </p:nvCxnSpPr>
          <p:spPr>
            <a:xfrm rot="5400000" flipH="1" flipV="1">
              <a:off x="5128943" y="2791334"/>
              <a:ext cx="6350" cy="3973968"/>
            </a:xfrm>
            <a:prstGeom prst="curvedConnector3">
              <a:avLst>
                <a:gd name="adj1" fmla="val -5245717"/>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873159864"/>
      </p:ext>
    </p:extLst>
  </p:cSld>
  <p:clrMapOvr>
    <a:masterClrMapping/>
  </p:clrMapOvr>
  <mc:AlternateContent xmlns:mc="http://schemas.openxmlformats.org/markup-compatibility/2006" xmlns:p14="http://schemas.microsoft.com/office/powerpoint/2010/main">
    <mc:Choice Requires="p14">
      <p:transition spd="slow" p14:dur="2000" advTm="40561"/>
    </mc:Choice>
    <mc:Fallback xmlns="">
      <p:transition spd="slow" advTm="405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Faithfulness</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604781" y="1426868"/>
            <a:ext cx="11142934" cy="4582047"/>
          </a:xfrm>
        </p:spPr>
        <p:txBody>
          <a:bodyPr/>
          <a:lstStyle/>
          <a:p>
            <a:endParaRPr lang="en-US" dirty="0"/>
          </a:p>
          <a:p>
            <a:endParaRPr lang="en-US" dirty="0"/>
          </a:p>
          <a:p>
            <a:endParaRPr lang="en-US" dirty="0"/>
          </a:p>
          <a:p>
            <a:r>
              <a:rPr lang="en-US" dirty="0"/>
              <a:t>In a </a:t>
            </a:r>
            <a:r>
              <a:rPr lang="en-US" u="sng" dirty="0"/>
              <a:t>causal</a:t>
            </a:r>
            <a:r>
              <a:rPr lang="en-US" dirty="0"/>
              <a:t> DAG, the absence of an arrow indicates that the </a:t>
            </a:r>
            <a:r>
              <a:rPr lang="en-US" u="sng" dirty="0"/>
              <a:t>sharp</a:t>
            </a:r>
            <a:r>
              <a:rPr lang="en-US" dirty="0"/>
              <a:t> null hypothesis holds</a:t>
            </a:r>
          </a:p>
          <a:p>
            <a:pPr lvl="1"/>
            <a:r>
              <a:rPr lang="en-US" dirty="0"/>
              <a:t>E.g., The matching factor affect statin use, cardiovascular disease, and selection into the study for at least one individual</a:t>
            </a:r>
          </a:p>
          <a:p>
            <a:r>
              <a:rPr lang="en-US" dirty="0"/>
              <a:t>Matching ensures that M and Y are not associated</a:t>
            </a:r>
          </a:p>
          <a:p>
            <a:pPr lvl="1"/>
            <a:r>
              <a:rPr lang="en-US" dirty="0"/>
              <a:t>Equal magnitude of M </a:t>
            </a:r>
            <a:r>
              <a:rPr lang="en-US" dirty="0">
                <a:sym typeface="Wingdings" pitchFamily="2" charset="2"/>
              </a:rPr>
              <a:t> S  Y and the net association of M  A  Y and M  Y</a:t>
            </a:r>
          </a:p>
          <a:p>
            <a:pPr lvl="1"/>
            <a:r>
              <a:rPr lang="en-US" dirty="0">
                <a:sym typeface="Wingdings" pitchFamily="2" charset="2"/>
              </a:rPr>
              <a:t>The matched data are </a:t>
            </a:r>
            <a:r>
              <a:rPr lang="en-US" i="1" dirty="0">
                <a:sym typeface="Wingdings" pitchFamily="2" charset="2"/>
              </a:rPr>
              <a:t>unfaithful</a:t>
            </a:r>
            <a:r>
              <a:rPr lang="en-US" dirty="0">
                <a:sym typeface="Wingdings" pitchFamily="2" charset="2"/>
              </a:rPr>
              <a:t> to the DAG in the figure</a:t>
            </a:r>
            <a:endParaRPr lang="en-US" dirty="0"/>
          </a:p>
          <a:p>
            <a:endParaRPr lang="en-US" dirty="0"/>
          </a:p>
        </p:txBody>
      </p:sp>
      <p:grpSp>
        <p:nvGrpSpPr>
          <p:cNvPr id="28" name="Group 27">
            <a:extLst>
              <a:ext uri="{FF2B5EF4-FFF2-40B4-BE49-F238E27FC236}">
                <a16:creationId xmlns:a16="http://schemas.microsoft.com/office/drawing/2014/main" id="{89271FF2-9664-E74F-AAC5-8F6F9F65FC8C}"/>
              </a:ext>
            </a:extLst>
          </p:cNvPr>
          <p:cNvGrpSpPr/>
          <p:nvPr/>
        </p:nvGrpSpPr>
        <p:grpSpPr>
          <a:xfrm>
            <a:off x="3922690" y="1572382"/>
            <a:ext cx="4346620" cy="433405"/>
            <a:chOff x="2958808" y="4348088"/>
            <a:chExt cx="4346620" cy="433405"/>
          </a:xfrm>
        </p:grpSpPr>
        <p:grpSp>
          <p:nvGrpSpPr>
            <p:cNvPr id="29" name="Group 28">
              <a:extLst>
                <a:ext uri="{FF2B5EF4-FFF2-40B4-BE49-F238E27FC236}">
                  <a16:creationId xmlns:a16="http://schemas.microsoft.com/office/drawing/2014/main" id="{F0BA8CD5-8251-6D40-B4C7-D8CE6FEA885C}"/>
                </a:ext>
              </a:extLst>
            </p:cNvPr>
            <p:cNvGrpSpPr/>
            <p:nvPr/>
          </p:nvGrpSpPr>
          <p:grpSpPr>
            <a:xfrm>
              <a:off x="2958808" y="4348088"/>
              <a:ext cx="4346620" cy="433405"/>
              <a:chOff x="2958808" y="4767186"/>
              <a:chExt cx="4346620" cy="433405"/>
            </a:xfrm>
          </p:grpSpPr>
          <p:grpSp>
            <p:nvGrpSpPr>
              <p:cNvPr id="32" name="Group 31">
                <a:extLst>
                  <a:ext uri="{FF2B5EF4-FFF2-40B4-BE49-F238E27FC236}">
                    <a16:creationId xmlns:a16="http://schemas.microsoft.com/office/drawing/2014/main" id="{12E92E72-3494-2D48-9277-7E7761F3680C}"/>
                  </a:ext>
                </a:extLst>
              </p:cNvPr>
              <p:cNvGrpSpPr/>
              <p:nvPr/>
            </p:nvGrpSpPr>
            <p:grpSpPr>
              <a:xfrm>
                <a:off x="2958808" y="4767186"/>
                <a:ext cx="3226384" cy="433405"/>
                <a:chOff x="3224659" y="4765147"/>
                <a:chExt cx="3226384" cy="433405"/>
              </a:xfrm>
            </p:grpSpPr>
            <p:sp>
              <p:nvSpPr>
                <p:cNvPr id="35" name="Content Placeholder 5">
                  <a:extLst>
                    <a:ext uri="{FF2B5EF4-FFF2-40B4-BE49-F238E27FC236}">
                      <a16:creationId xmlns:a16="http://schemas.microsoft.com/office/drawing/2014/main" id="{7822EA90-C9A7-DA4E-8F7C-99A1C6A6FDF2}"/>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M</a:t>
                  </a:r>
                </a:p>
              </p:txBody>
            </p:sp>
            <p:sp>
              <p:nvSpPr>
                <p:cNvPr id="36" name="Content Placeholder 5">
                  <a:extLst>
                    <a:ext uri="{FF2B5EF4-FFF2-40B4-BE49-F238E27FC236}">
                      <a16:creationId xmlns:a16="http://schemas.microsoft.com/office/drawing/2014/main" id="{670CC90D-3355-EE45-AA4F-34B2EE7DFE54}"/>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a:t>
                  </a:r>
                </a:p>
              </p:txBody>
            </p:sp>
            <p:sp>
              <p:nvSpPr>
                <p:cNvPr id="37" name="Content Placeholder 5">
                  <a:extLst>
                    <a:ext uri="{FF2B5EF4-FFF2-40B4-BE49-F238E27FC236}">
                      <a16:creationId xmlns:a16="http://schemas.microsoft.com/office/drawing/2014/main" id="{21B3ABD0-470B-494E-969C-48B135C9C8E9}"/>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Y</a:t>
                  </a:r>
                </a:p>
              </p:txBody>
            </p:sp>
            <p:cxnSp>
              <p:nvCxnSpPr>
                <p:cNvPr id="38" name="Straight Arrow Connector 37">
                  <a:extLst>
                    <a:ext uri="{FF2B5EF4-FFF2-40B4-BE49-F238E27FC236}">
                      <a16:creationId xmlns:a16="http://schemas.microsoft.com/office/drawing/2014/main" id="{38AFB0BB-588B-5E40-AB4D-AA67E46B93CC}"/>
                    </a:ext>
                  </a:extLst>
                </p:cNvPr>
                <p:cNvCxnSpPr>
                  <a:stCxn id="35" idx="3"/>
                  <a:endCxn id="36"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36E22E5-1FE5-5B4D-A724-E3A51E7C7E76}"/>
                    </a:ext>
                  </a:extLst>
                </p:cNvPr>
                <p:cNvCxnSpPr>
                  <a:cxnSpLocks/>
                  <a:stCxn id="36"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7E1A4158-3A79-564F-9A5C-0DA5912A70B5}"/>
                    </a:ext>
                  </a:extLst>
                </p:cNvPr>
                <p:cNvCxnSpPr>
                  <a:stCxn id="35" idx="0"/>
                  <a:endCxn id="37"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Content Placeholder 5">
                <a:extLst>
                  <a:ext uri="{FF2B5EF4-FFF2-40B4-BE49-F238E27FC236}">
                    <a16:creationId xmlns:a16="http://schemas.microsoft.com/office/drawing/2014/main" id="{89A44BC7-B298-C84D-B3E4-C5199536D8D2}"/>
                  </a:ext>
                </a:extLst>
              </p:cNvPr>
              <p:cNvSpPr txBox="1">
                <a:spLocks/>
              </p:cNvSpPr>
              <p:nvPr/>
            </p:nvSpPr>
            <p:spPr>
              <a:xfrm>
                <a:off x="6932776" y="4767186"/>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S</a:t>
                </a:r>
              </a:p>
            </p:txBody>
          </p:sp>
          <p:cxnSp>
            <p:nvCxnSpPr>
              <p:cNvPr id="34" name="Straight Arrow Connector 33">
                <a:extLst>
                  <a:ext uri="{FF2B5EF4-FFF2-40B4-BE49-F238E27FC236}">
                    <a16:creationId xmlns:a16="http://schemas.microsoft.com/office/drawing/2014/main" id="{E1A24E42-50BA-3746-B9F3-2DDF8F22BF4A}"/>
                  </a:ext>
                </a:extLst>
              </p:cNvPr>
              <p:cNvCxnSpPr>
                <a:cxnSpLocks/>
                <a:stCxn id="37" idx="3"/>
                <a:endCxn id="33" idx="1"/>
              </p:cNvCxnSpPr>
              <p:nvPr/>
            </p:nvCxnSpPr>
            <p:spPr>
              <a:xfrm flipV="1">
                <a:off x="6185192" y="4980714"/>
                <a:ext cx="747584" cy="63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1" name="Curved Connector 30">
              <a:extLst>
                <a:ext uri="{FF2B5EF4-FFF2-40B4-BE49-F238E27FC236}">
                  <a16:creationId xmlns:a16="http://schemas.microsoft.com/office/drawing/2014/main" id="{5C253424-237B-3D47-A87F-83EEDD240881}"/>
                </a:ext>
              </a:extLst>
            </p:cNvPr>
            <p:cNvCxnSpPr>
              <a:cxnSpLocks/>
              <a:stCxn id="35" idx="2"/>
              <a:endCxn id="33" idx="2"/>
            </p:cNvCxnSpPr>
            <p:nvPr/>
          </p:nvCxnSpPr>
          <p:spPr>
            <a:xfrm rot="5400000" flipH="1" flipV="1">
              <a:off x="5128943" y="2791334"/>
              <a:ext cx="6350" cy="3973968"/>
            </a:xfrm>
            <a:prstGeom prst="curvedConnector3">
              <a:avLst>
                <a:gd name="adj1" fmla="val -5245717"/>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69611585"/>
      </p:ext>
    </p:extLst>
  </p:cSld>
  <p:clrMapOvr>
    <a:masterClrMapping/>
  </p:clrMapOvr>
  <p:transition advTm="6520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Adjustment for the Matching Factor(s)</a:t>
            </a:r>
          </a:p>
        </p:txBody>
      </p:sp>
      <p:sp>
        <p:nvSpPr>
          <p:cNvPr id="5" name="Content Placeholder 5">
            <a:extLst>
              <a:ext uri="{FF2B5EF4-FFF2-40B4-BE49-F238E27FC236}">
                <a16:creationId xmlns:a16="http://schemas.microsoft.com/office/drawing/2014/main" id="{A6793A48-5F36-8843-BA8B-D5B62A640A5B}"/>
              </a:ext>
            </a:extLst>
          </p:cNvPr>
          <p:cNvSpPr>
            <a:spLocks noGrp="1"/>
          </p:cNvSpPr>
          <p:nvPr>
            <p:ph idx="1"/>
          </p:nvPr>
        </p:nvSpPr>
        <p:spPr>
          <a:xfrm>
            <a:off x="1984376" y="1427164"/>
            <a:ext cx="8137525" cy="4351337"/>
          </a:xfrm>
        </p:spPr>
        <p:txBody>
          <a:bodyPr/>
          <a:lstStyle/>
          <a:p>
            <a:pPr marL="0" indent="0">
              <a:buNone/>
            </a:pPr>
            <a:endParaRPr lang="en-US" sz="1600" dirty="0"/>
          </a:p>
          <a:p>
            <a:pPr marL="0" indent="0">
              <a:buNone/>
            </a:pPr>
            <a:endParaRPr lang="en-US" sz="1600" dirty="0"/>
          </a:p>
        </p:txBody>
      </p:sp>
      <p:sp>
        <p:nvSpPr>
          <p:cNvPr id="31" name="Content Placeholder 5">
            <a:extLst>
              <a:ext uri="{FF2B5EF4-FFF2-40B4-BE49-F238E27FC236}">
                <a16:creationId xmlns:a16="http://schemas.microsoft.com/office/drawing/2014/main" id="{070825D2-4F0E-2B44-9F73-5E76A8D6A515}"/>
              </a:ext>
            </a:extLst>
          </p:cNvPr>
          <p:cNvSpPr txBox="1">
            <a:spLocks/>
          </p:cNvSpPr>
          <p:nvPr/>
        </p:nvSpPr>
        <p:spPr>
          <a:xfrm>
            <a:off x="604781" y="2526993"/>
            <a:ext cx="11127436" cy="3810307"/>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95268" marR="0" lvl="0" indent="-295268" algn="l" defTabSz="640064" rtl="0" eaLnBrk="1" fontAlgn="auto" latinLnBrk="0" hangingPunct="1">
              <a:lnSpc>
                <a:spcPct val="100000"/>
              </a:lnSpc>
              <a:spcBef>
                <a:spcPts val="0"/>
              </a:spcBef>
              <a:spcAft>
                <a:spcPts val="600"/>
              </a:spcAft>
              <a:buClr>
                <a:srgbClr val="5B9BD5"/>
              </a:buClr>
              <a:buSzPct val="80000"/>
              <a:buFont typeface="Wingdings" charset="2"/>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Do we need to adjust for M in the analysis?</a:t>
            </a:r>
          </a:p>
          <a:p>
            <a:pPr marL="579424" marR="0" lvl="1" indent="-284156" algn="l" defTabSz="640064" rtl="0" eaLnBrk="1" fontAlgn="auto" latinLnBrk="0" hangingPunct="1">
              <a:lnSpc>
                <a:spcPct val="100000"/>
              </a:lnSpc>
              <a:spcBef>
                <a:spcPts val="0"/>
              </a:spcBef>
              <a:spcAft>
                <a:spcPts val="600"/>
              </a:spcAft>
              <a:buClr>
                <a:srgbClr val="4472C4">
                  <a:lumMod val="50000"/>
                </a:srgbClr>
              </a:buClr>
              <a:buSzPct val="100000"/>
              <a:buFont typeface=".AppleSystemUIFont"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Yes!</a:t>
            </a:r>
          </a:p>
          <a:p>
            <a:pPr marL="295268" marR="0" lvl="0" indent="-295268" algn="l" defTabSz="640064" rtl="0" eaLnBrk="1" fontAlgn="auto" latinLnBrk="0" hangingPunct="1">
              <a:lnSpc>
                <a:spcPct val="100000"/>
              </a:lnSpc>
              <a:spcBef>
                <a:spcPts val="0"/>
              </a:spcBef>
              <a:spcAft>
                <a:spcPts val="600"/>
              </a:spcAft>
              <a:buClr>
                <a:srgbClr val="5B9BD5"/>
              </a:buClr>
              <a:buSzPct val="80000"/>
              <a:buFont typeface="Wingdings" charset="2"/>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 cancellation over M-S-Y and M-A-Y / M-Y implies that the net association over the two paths M-S-Y and M-Y is not zero, implying that M and Y are associated conditional on A</a:t>
            </a:r>
          </a:p>
          <a:p>
            <a:pPr marL="579424" marR="0" lvl="1" indent="-284156" algn="l" defTabSz="640064" rtl="0" eaLnBrk="1" fontAlgn="auto" latinLnBrk="0" hangingPunct="1">
              <a:lnSpc>
                <a:spcPct val="100000"/>
              </a:lnSpc>
              <a:spcBef>
                <a:spcPts val="0"/>
              </a:spcBef>
              <a:spcAft>
                <a:spcPts val="600"/>
              </a:spcAft>
              <a:buClr>
                <a:srgbClr val="4472C4">
                  <a:lumMod val="50000"/>
                </a:srgbClr>
              </a:buClr>
              <a:buSzPct val="100000"/>
              <a:buFont typeface=".AppleSystemUIFont"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I.e., matching does not break the biasing path A-M-Y </a:t>
            </a:r>
            <a:r>
              <a:rPr kumimoji="0" lang="en-US" sz="2400" b="0" i="0" u="none" strike="noStrike" kern="1200" cap="none" spc="0" normalizeH="0" baseline="0" noProof="0" dirty="0">
                <a:ln>
                  <a:noFill/>
                </a:ln>
                <a:solidFill>
                  <a:prstClr val="black"/>
                </a:solidFill>
                <a:effectLst/>
                <a:uLnTx/>
                <a:uFillTx/>
                <a:latin typeface="Calibri"/>
                <a:ea typeface="+mn-ea"/>
                <a:cs typeface="+mn-cs"/>
                <a:sym typeface="Wingdings" pitchFamily="2" charset="2"/>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matching on M does not adjust for confounding due to M</a:t>
            </a:r>
          </a:p>
          <a:p>
            <a:pPr marL="295268" marR="0" lvl="0" indent="-295268" algn="l" defTabSz="640064" rtl="0" eaLnBrk="1" fontAlgn="auto" latinLnBrk="0" hangingPunct="1">
              <a:lnSpc>
                <a:spcPct val="100000"/>
              </a:lnSpc>
              <a:spcBef>
                <a:spcPts val="0"/>
              </a:spcBef>
              <a:spcAft>
                <a:spcPts val="600"/>
              </a:spcAft>
              <a:buClr>
                <a:srgbClr val="5B9BD5"/>
              </a:buClr>
              <a:buSzPct val="80000"/>
              <a:buFont typeface="Wingdings" charset="2"/>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Case-control matching on M also introduces selection bias via the path A-M-S-Y</a:t>
            </a:r>
          </a:p>
          <a:p>
            <a:pPr marL="295268" marR="0" lvl="0" indent="-295268" algn="l" defTabSz="640064" rtl="0" eaLnBrk="1" fontAlgn="auto" latinLnBrk="0" hangingPunct="1">
              <a:lnSpc>
                <a:spcPct val="100000"/>
              </a:lnSpc>
              <a:spcBef>
                <a:spcPts val="0"/>
              </a:spcBef>
              <a:spcAft>
                <a:spcPts val="600"/>
              </a:spcAft>
              <a:buClr>
                <a:srgbClr val="5B9BD5"/>
              </a:buClr>
              <a:buSzPct val="80000"/>
              <a:buFont typeface="Wingdings" charset="2"/>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Adjusting for M addresses confounding and selection bias</a:t>
            </a:r>
          </a:p>
          <a:p>
            <a:pPr marL="579424" marR="0" lvl="1" indent="-284156" algn="l" defTabSz="640064" rtl="0" eaLnBrk="1" fontAlgn="auto" latinLnBrk="0" hangingPunct="1">
              <a:lnSpc>
                <a:spcPct val="100000"/>
              </a:lnSpc>
              <a:spcBef>
                <a:spcPts val="0"/>
              </a:spcBef>
              <a:spcAft>
                <a:spcPts val="600"/>
              </a:spcAft>
              <a:buClr>
                <a:srgbClr val="4472C4">
                  <a:lumMod val="50000"/>
                </a:srgbClr>
              </a:buClr>
              <a:buSzPct val="100000"/>
              <a:buFont typeface=".AppleSystemUIFont"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9163803E-C487-5244-8E9F-E44246600423}"/>
              </a:ext>
            </a:extLst>
          </p:cNvPr>
          <p:cNvGrpSpPr/>
          <p:nvPr/>
        </p:nvGrpSpPr>
        <p:grpSpPr>
          <a:xfrm>
            <a:off x="3922690" y="1523086"/>
            <a:ext cx="4346620" cy="433405"/>
            <a:chOff x="2958808" y="4348088"/>
            <a:chExt cx="4346620" cy="433405"/>
          </a:xfrm>
        </p:grpSpPr>
        <p:grpSp>
          <p:nvGrpSpPr>
            <p:cNvPr id="20" name="Group 19">
              <a:extLst>
                <a:ext uri="{FF2B5EF4-FFF2-40B4-BE49-F238E27FC236}">
                  <a16:creationId xmlns:a16="http://schemas.microsoft.com/office/drawing/2014/main" id="{4A9D89C4-9BCE-0148-8EB0-369BC2CAC512}"/>
                </a:ext>
              </a:extLst>
            </p:cNvPr>
            <p:cNvGrpSpPr/>
            <p:nvPr/>
          </p:nvGrpSpPr>
          <p:grpSpPr>
            <a:xfrm>
              <a:off x="2958808" y="4348088"/>
              <a:ext cx="4346620" cy="433405"/>
              <a:chOff x="2958808" y="4767186"/>
              <a:chExt cx="4346620" cy="433405"/>
            </a:xfrm>
          </p:grpSpPr>
          <p:grpSp>
            <p:nvGrpSpPr>
              <p:cNvPr id="22" name="Group 21">
                <a:extLst>
                  <a:ext uri="{FF2B5EF4-FFF2-40B4-BE49-F238E27FC236}">
                    <a16:creationId xmlns:a16="http://schemas.microsoft.com/office/drawing/2014/main" id="{FCB9DE08-AA2A-1747-BC9B-340E69DEBEB1}"/>
                  </a:ext>
                </a:extLst>
              </p:cNvPr>
              <p:cNvGrpSpPr/>
              <p:nvPr/>
            </p:nvGrpSpPr>
            <p:grpSpPr>
              <a:xfrm>
                <a:off x="2958808" y="4767186"/>
                <a:ext cx="3226384" cy="433405"/>
                <a:chOff x="3224659" y="4765147"/>
                <a:chExt cx="3226384" cy="433405"/>
              </a:xfrm>
            </p:grpSpPr>
            <p:sp>
              <p:nvSpPr>
                <p:cNvPr id="25" name="Content Placeholder 5">
                  <a:extLst>
                    <a:ext uri="{FF2B5EF4-FFF2-40B4-BE49-F238E27FC236}">
                      <a16:creationId xmlns:a16="http://schemas.microsoft.com/office/drawing/2014/main" id="{73493857-BE24-4D43-AB2E-3E8318523A08}"/>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M</a:t>
                  </a:r>
                </a:p>
              </p:txBody>
            </p:sp>
            <p:sp>
              <p:nvSpPr>
                <p:cNvPr id="26" name="Content Placeholder 5">
                  <a:extLst>
                    <a:ext uri="{FF2B5EF4-FFF2-40B4-BE49-F238E27FC236}">
                      <a16:creationId xmlns:a16="http://schemas.microsoft.com/office/drawing/2014/main" id="{9FD28927-05B2-624C-9197-F61E74866E43}"/>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a:t>
                  </a:r>
                </a:p>
              </p:txBody>
            </p:sp>
            <p:sp>
              <p:nvSpPr>
                <p:cNvPr id="27" name="Content Placeholder 5">
                  <a:extLst>
                    <a:ext uri="{FF2B5EF4-FFF2-40B4-BE49-F238E27FC236}">
                      <a16:creationId xmlns:a16="http://schemas.microsoft.com/office/drawing/2014/main" id="{F99F87FC-5768-714C-A338-B05DBA60D155}"/>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Y</a:t>
                  </a:r>
                </a:p>
              </p:txBody>
            </p:sp>
            <p:cxnSp>
              <p:nvCxnSpPr>
                <p:cNvPr id="28" name="Straight Arrow Connector 27">
                  <a:extLst>
                    <a:ext uri="{FF2B5EF4-FFF2-40B4-BE49-F238E27FC236}">
                      <a16:creationId xmlns:a16="http://schemas.microsoft.com/office/drawing/2014/main" id="{AA339F5D-1E0C-EC4F-9FD9-8CE649F1E84B}"/>
                    </a:ext>
                  </a:extLst>
                </p:cNvPr>
                <p:cNvCxnSpPr>
                  <a:stCxn id="25" idx="3"/>
                  <a:endCxn id="26"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5F3F60A-0F84-E048-92CF-C9BA65772E7F}"/>
                    </a:ext>
                  </a:extLst>
                </p:cNvPr>
                <p:cNvCxnSpPr>
                  <a:cxnSpLocks/>
                  <a:stCxn id="26"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74528C99-D94D-624A-9C94-9FFC8D9C234E}"/>
                    </a:ext>
                  </a:extLst>
                </p:cNvPr>
                <p:cNvCxnSpPr>
                  <a:stCxn id="25" idx="0"/>
                  <a:endCxn id="27"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Content Placeholder 5">
                <a:extLst>
                  <a:ext uri="{FF2B5EF4-FFF2-40B4-BE49-F238E27FC236}">
                    <a16:creationId xmlns:a16="http://schemas.microsoft.com/office/drawing/2014/main" id="{72E0B0BD-7362-834F-8E19-F850498FACBF}"/>
                  </a:ext>
                </a:extLst>
              </p:cNvPr>
              <p:cNvSpPr txBox="1">
                <a:spLocks/>
              </p:cNvSpPr>
              <p:nvPr/>
            </p:nvSpPr>
            <p:spPr>
              <a:xfrm>
                <a:off x="6932776" y="4767186"/>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S</a:t>
                </a:r>
              </a:p>
            </p:txBody>
          </p:sp>
          <p:cxnSp>
            <p:nvCxnSpPr>
              <p:cNvPr id="24" name="Straight Arrow Connector 23">
                <a:extLst>
                  <a:ext uri="{FF2B5EF4-FFF2-40B4-BE49-F238E27FC236}">
                    <a16:creationId xmlns:a16="http://schemas.microsoft.com/office/drawing/2014/main" id="{F32223D1-3A90-BA41-AD40-47CD18B6B227}"/>
                  </a:ext>
                </a:extLst>
              </p:cNvPr>
              <p:cNvCxnSpPr>
                <a:cxnSpLocks/>
                <a:stCxn id="27" idx="3"/>
                <a:endCxn id="23" idx="1"/>
              </p:cNvCxnSpPr>
              <p:nvPr/>
            </p:nvCxnSpPr>
            <p:spPr>
              <a:xfrm flipV="1">
                <a:off x="6185192" y="4980714"/>
                <a:ext cx="747584" cy="63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1" name="Curved Connector 20">
              <a:extLst>
                <a:ext uri="{FF2B5EF4-FFF2-40B4-BE49-F238E27FC236}">
                  <a16:creationId xmlns:a16="http://schemas.microsoft.com/office/drawing/2014/main" id="{4EA8A546-BB57-6A4A-8B20-AE0614B02585}"/>
                </a:ext>
              </a:extLst>
            </p:cNvPr>
            <p:cNvCxnSpPr>
              <a:cxnSpLocks/>
              <a:stCxn id="25" idx="2"/>
              <a:endCxn id="23" idx="2"/>
            </p:cNvCxnSpPr>
            <p:nvPr/>
          </p:nvCxnSpPr>
          <p:spPr>
            <a:xfrm rot="5400000" flipH="1" flipV="1">
              <a:off x="5128943" y="2791334"/>
              <a:ext cx="6350" cy="3973968"/>
            </a:xfrm>
            <a:prstGeom prst="curvedConnector3">
              <a:avLst>
                <a:gd name="adj1" fmla="val -5245717"/>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65A0BCED-149E-2949-911E-6A80D7613627}"/>
              </a:ext>
            </a:extLst>
          </p:cNvPr>
          <p:cNvSpPr/>
          <p:nvPr/>
        </p:nvSpPr>
        <p:spPr bwMode="auto">
          <a:xfrm>
            <a:off x="3922690" y="1535786"/>
            <a:ext cx="372652" cy="427055"/>
          </a:xfrm>
          <a:prstGeom prst="rect">
            <a:avLst/>
          </a:prstGeom>
          <a:noFill/>
          <a:ln w="28575" algn="ctr">
            <a:solidFill>
              <a:schemeClr val="tx2"/>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prstClr val="white"/>
              </a:solidFill>
              <a:effectLst/>
              <a:uLnTx/>
              <a:uFillTx/>
              <a:latin typeface="Calibri Light"/>
              <a:ea typeface="+mn-ea"/>
              <a:cs typeface="+mn-cs"/>
            </a:endParaRPr>
          </a:p>
        </p:txBody>
      </p:sp>
    </p:spTree>
    <p:custDataLst>
      <p:tags r:id="rId1"/>
    </p:custDataLst>
    <p:extLst>
      <p:ext uri="{BB962C8B-B14F-4D97-AF65-F5344CB8AC3E}">
        <p14:creationId xmlns:p14="http://schemas.microsoft.com/office/powerpoint/2010/main" val="820435647"/>
      </p:ext>
    </p:extLst>
  </p:cSld>
  <p:clrMapOvr>
    <a:masterClrMapping/>
  </p:clrMapOvr>
  <p:transition advTm="5094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Alternative (Technically Incorrect) DAG</a:t>
            </a:r>
          </a:p>
        </p:txBody>
      </p:sp>
      <p:sp>
        <p:nvSpPr>
          <p:cNvPr id="40" name="Content Placeholder 5">
            <a:extLst>
              <a:ext uri="{FF2B5EF4-FFF2-40B4-BE49-F238E27FC236}">
                <a16:creationId xmlns:a16="http://schemas.microsoft.com/office/drawing/2014/main" id="{6704DA43-37F2-AC42-8DFE-639EADF210CC}"/>
              </a:ext>
            </a:extLst>
          </p:cNvPr>
          <p:cNvSpPr>
            <a:spLocks noGrp="1"/>
          </p:cNvSpPr>
          <p:nvPr>
            <p:ph idx="1"/>
          </p:nvPr>
        </p:nvSpPr>
        <p:spPr>
          <a:xfrm>
            <a:off x="459686" y="1622839"/>
            <a:ext cx="11597995" cy="4870036"/>
          </a:xfrm>
        </p:spPr>
        <p:txBody>
          <a:bodyPr>
            <a:normAutofit/>
          </a:bodyPr>
          <a:lstStyle/>
          <a:p>
            <a:pPr marL="0" indent="0">
              <a:buNone/>
            </a:pPr>
            <a:r>
              <a:rPr lang="en-US" sz="1600" dirty="0"/>
              <a:t>A: Statin therapy</a:t>
            </a:r>
          </a:p>
          <a:p>
            <a:pPr marL="0" indent="0">
              <a:buNone/>
            </a:pPr>
            <a:r>
              <a:rPr lang="en-US" sz="1600" dirty="0"/>
              <a:t>Y: Cardiovascular disease</a:t>
            </a:r>
          </a:p>
          <a:p>
            <a:pPr marL="0" indent="0">
              <a:buNone/>
            </a:pPr>
            <a:r>
              <a:rPr lang="en-US" sz="1600" dirty="0"/>
              <a:t>M: Hypercholesterolemia</a:t>
            </a:r>
          </a:p>
          <a:p>
            <a:pPr marL="0" indent="0">
              <a:buNone/>
            </a:pPr>
            <a:r>
              <a:rPr lang="en-US" sz="1600" dirty="0"/>
              <a:t>S: Selection into the study</a:t>
            </a:r>
          </a:p>
        </p:txBody>
      </p:sp>
      <p:grpSp>
        <p:nvGrpSpPr>
          <p:cNvPr id="9" name="Group 8">
            <a:extLst>
              <a:ext uri="{FF2B5EF4-FFF2-40B4-BE49-F238E27FC236}">
                <a16:creationId xmlns:a16="http://schemas.microsoft.com/office/drawing/2014/main" id="{4BB6BD1A-D9CF-9248-B2AC-60754D6987AF}"/>
              </a:ext>
            </a:extLst>
          </p:cNvPr>
          <p:cNvGrpSpPr/>
          <p:nvPr/>
        </p:nvGrpSpPr>
        <p:grpSpPr>
          <a:xfrm>
            <a:off x="3922690" y="3429000"/>
            <a:ext cx="4346620" cy="433405"/>
            <a:chOff x="2958808" y="4348088"/>
            <a:chExt cx="4346620" cy="433405"/>
          </a:xfrm>
        </p:grpSpPr>
        <p:grpSp>
          <p:nvGrpSpPr>
            <p:cNvPr id="10" name="Group 9">
              <a:extLst>
                <a:ext uri="{FF2B5EF4-FFF2-40B4-BE49-F238E27FC236}">
                  <a16:creationId xmlns:a16="http://schemas.microsoft.com/office/drawing/2014/main" id="{0179ABF6-FA25-D54C-8167-AD249FDD3DAA}"/>
                </a:ext>
              </a:extLst>
            </p:cNvPr>
            <p:cNvGrpSpPr/>
            <p:nvPr/>
          </p:nvGrpSpPr>
          <p:grpSpPr>
            <a:xfrm>
              <a:off x="2958808" y="4348088"/>
              <a:ext cx="4346620" cy="433405"/>
              <a:chOff x="2958808" y="4767186"/>
              <a:chExt cx="4346620" cy="433405"/>
            </a:xfrm>
          </p:grpSpPr>
          <p:grpSp>
            <p:nvGrpSpPr>
              <p:cNvPr id="12" name="Group 11">
                <a:extLst>
                  <a:ext uri="{FF2B5EF4-FFF2-40B4-BE49-F238E27FC236}">
                    <a16:creationId xmlns:a16="http://schemas.microsoft.com/office/drawing/2014/main" id="{30468B0F-789D-8F4F-BE63-248CD5937927}"/>
                  </a:ext>
                </a:extLst>
              </p:cNvPr>
              <p:cNvGrpSpPr/>
              <p:nvPr/>
            </p:nvGrpSpPr>
            <p:grpSpPr>
              <a:xfrm>
                <a:off x="2958808" y="4773536"/>
                <a:ext cx="3226384" cy="427055"/>
                <a:chOff x="3224659" y="4771497"/>
                <a:chExt cx="3226384" cy="427055"/>
              </a:xfrm>
            </p:grpSpPr>
            <p:sp>
              <p:nvSpPr>
                <p:cNvPr id="15" name="Content Placeholder 5">
                  <a:extLst>
                    <a:ext uri="{FF2B5EF4-FFF2-40B4-BE49-F238E27FC236}">
                      <a16:creationId xmlns:a16="http://schemas.microsoft.com/office/drawing/2014/main" id="{0A8118DA-4BA3-1040-8598-E03AD526A147}"/>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M</a:t>
                  </a:r>
                </a:p>
              </p:txBody>
            </p:sp>
            <p:sp>
              <p:nvSpPr>
                <p:cNvPr id="19" name="Content Placeholder 5">
                  <a:extLst>
                    <a:ext uri="{FF2B5EF4-FFF2-40B4-BE49-F238E27FC236}">
                      <a16:creationId xmlns:a16="http://schemas.microsoft.com/office/drawing/2014/main" id="{C88FB732-6A66-164F-A538-DCD09727E843}"/>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a:t>
                  </a:r>
                </a:p>
              </p:txBody>
            </p:sp>
            <p:sp>
              <p:nvSpPr>
                <p:cNvPr id="22" name="Content Placeholder 5">
                  <a:extLst>
                    <a:ext uri="{FF2B5EF4-FFF2-40B4-BE49-F238E27FC236}">
                      <a16:creationId xmlns:a16="http://schemas.microsoft.com/office/drawing/2014/main" id="{0667FD67-A05A-F643-9554-4C25C6A9EB75}"/>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Y</a:t>
                  </a:r>
                </a:p>
              </p:txBody>
            </p:sp>
            <p:cxnSp>
              <p:nvCxnSpPr>
                <p:cNvPr id="23" name="Straight Arrow Connector 22">
                  <a:extLst>
                    <a:ext uri="{FF2B5EF4-FFF2-40B4-BE49-F238E27FC236}">
                      <a16:creationId xmlns:a16="http://schemas.microsoft.com/office/drawing/2014/main" id="{DCB2AD32-22C6-674E-AD8C-F691B0DC9566}"/>
                    </a:ext>
                  </a:extLst>
                </p:cNvPr>
                <p:cNvCxnSpPr>
                  <a:stCxn id="15" idx="3"/>
                  <a:endCxn id="19"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B75B22A-AF7B-854D-A865-5661423F9850}"/>
                    </a:ext>
                  </a:extLst>
                </p:cNvPr>
                <p:cNvCxnSpPr>
                  <a:cxnSpLocks/>
                  <a:stCxn id="19"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Content Placeholder 5">
                <a:extLst>
                  <a:ext uri="{FF2B5EF4-FFF2-40B4-BE49-F238E27FC236}">
                    <a16:creationId xmlns:a16="http://schemas.microsoft.com/office/drawing/2014/main" id="{74E24744-620D-9047-B4F4-547DC3A3CBCB}"/>
                  </a:ext>
                </a:extLst>
              </p:cNvPr>
              <p:cNvSpPr txBox="1">
                <a:spLocks/>
              </p:cNvSpPr>
              <p:nvPr/>
            </p:nvSpPr>
            <p:spPr>
              <a:xfrm>
                <a:off x="6932776" y="4767186"/>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S</a:t>
                </a:r>
              </a:p>
            </p:txBody>
          </p:sp>
          <p:cxnSp>
            <p:nvCxnSpPr>
              <p:cNvPr id="14" name="Straight Arrow Connector 13">
                <a:extLst>
                  <a:ext uri="{FF2B5EF4-FFF2-40B4-BE49-F238E27FC236}">
                    <a16:creationId xmlns:a16="http://schemas.microsoft.com/office/drawing/2014/main" id="{4F4FEB8C-E57A-4A44-A6B3-CA39FB8B5D68}"/>
                  </a:ext>
                </a:extLst>
              </p:cNvPr>
              <p:cNvCxnSpPr>
                <a:cxnSpLocks/>
                <a:stCxn id="22" idx="3"/>
                <a:endCxn id="13" idx="1"/>
              </p:cNvCxnSpPr>
              <p:nvPr/>
            </p:nvCxnSpPr>
            <p:spPr>
              <a:xfrm flipV="1">
                <a:off x="6185192" y="4980714"/>
                <a:ext cx="747584" cy="63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 name="Curved Connector 10">
              <a:extLst>
                <a:ext uri="{FF2B5EF4-FFF2-40B4-BE49-F238E27FC236}">
                  <a16:creationId xmlns:a16="http://schemas.microsoft.com/office/drawing/2014/main" id="{6D7C417C-2D8C-6249-9066-A1D62AEA664D}"/>
                </a:ext>
              </a:extLst>
            </p:cNvPr>
            <p:cNvCxnSpPr>
              <a:cxnSpLocks/>
              <a:stCxn id="15" idx="2"/>
              <a:endCxn id="13" idx="2"/>
            </p:cNvCxnSpPr>
            <p:nvPr/>
          </p:nvCxnSpPr>
          <p:spPr>
            <a:xfrm rot="5400000" flipH="1" flipV="1">
              <a:off x="5128943" y="2791334"/>
              <a:ext cx="6350" cy="3973968"/>
            </a:xfrm>
            <a:prstGeom prst="curvedConnector3">
              <a:avLst>
                <a:gd name="adj1" fmla="val -5245717"/>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6939988"/>
      </p:ext>
    </p:extLst>
  </p:cSld>
  <p:clrMapOvr>
    <a:masterClrMapping/>
  </p:clrMapOvr>
  <mc:AlternateContent xmlns:mc="http://schemas.openxmlformats.org/markup-compatibility/2006" xmlns:p14="http://schemas.microsoft.com/office/powerpoint/2010/main">
    <mc:Choice Requires="p14">
      <p:transition spd="slow" p14:dur="2000" advTm="29836"/>
    </mc:Choice>
    <mc:Fallback xmlns="">
      <p:transition spd="slow" advTm="29836"/>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Case-Control Studies</a:t>
            </a:r>
          </a:p>
        </p:txBody>
      </p:sp>
      <p:sp>
        <p:nvSpPr>
          <p:cNvPr id="3" name="Content Placeholder 2"/>
          <p:cNvSpPr>
            <a:spLocks noGrp="1"/>
          </p:cNvSpPr>
          <p:nvPr>
            <p:ph idx="1"/>
          </p:nvPr>
        </p:nvSpPr>
        <p:spPr/>
        <p:txBody>
          <a:bodyPr>
            <a:normAutofit/>
          </a:bodyPr>
          <a:lstStyle/>
          <a:p>
            <a:r>
              <a:rPr lang="en-US" dirty="0"/>
              <a:t>If the matching factor is associated with exposure, the controls’ exposure distribution in the matched study population will be more similar to that of the cases compared to the exposure distribution of controls selected at random from the study base</a:t>
            </a:r>
          </a:p>
          <a:p>
            <a:pPr lvl="1"/>
            <a:r>
              <a:rPr lang="en-US" dirty="0"/>
              <a:t>Resulting bias tends to be toward the null</a:t>
            </a:r>
          </a:p>
          <a:p>
            <a:pPr lvl="1"/>
            <a:endParaRPr lang="en-US" dirty="0"/>
          </a:p>
          <a:p>
            <a:r>
              <a:rPr lang="en-US" b="1" dirty="0"/>
              <a:t>Key point: Matching on a confounder in a case-control study introduces bias in the crude data</a:t>
            </a:r>
          </a:p>
        </p:txBody>
      </p:sp>
    </p:spTree>
    <p:extLst>
      <p:ext uri="{BB962C8B-B14F-4D97-AF65-F5344CB8AC3E}">
        <p14:creationId xmlns:p14="http://schemas.microsoft.com/office/powerpoint/2010/main" val="2888540856"/>
      </p:ext>
    </p:extLst>
  </p:cSld>
  <p:clrMapOvr>
    <a:masterClrMapping/>
  </p:clrMapOvr>
  <mc:AlternateContent xmlns:mc="http://schemas.openxmlformats.org/markup-compatibility/2006" xmlns:p14="http://schemas.microsoft.com/office/powerpoint/2010/main">
    <mc:Choice Requires="p14">
      <p:transition spd="slow" p14:dur="2000" advTm="43558"/>
    </mc:Choice>
    <mc:Fallback xmlns="">
      <p:transition spd="slow" advTm="43558"/>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Case-Control Studies, cont.</a:t>
            </a:r>
          </a:p>
        </p:txBody>
      </p:sp>
      <p:sp>
        <p:nvSpPr>
          <p:cNvPr id="3" name="Content Placeholder 2"/>
          <p:cNvSpPr>
            <a:spLocks noGrp="1"/>
          </p:cNvSpPr>
          <p:nvPr>
            <p:ph idx="1"/>
          </p:nvPr>
        </p:nvSpPr>
        <p:spPr/>
        <p:txBody>
          <a:bodyPr>
            <a:normAutofit/>
          </a:bodyPr>
          <a:lstStyle/>
          <a:p>
            <a:r>
              <a:rPr lang="en-US" dirty="0"/>
              <a:t>Both the selection bias introduced by matching and the confounding that the matching is designed to control can be remedied using a stratified analysis</a:t>
            </a:r>
          </a:p>
          <a:p>
            <a:endParaRPr lang="en-US" dirty="0"/>
          </a:p>
          <a:p>
            <a:r>
              <a:rPr lang="en-US" b="1" dirty="0"/>
              <a:t>Key point: Adjustment for the matching factors in the analysis of a case-control study is necessary for valid estimates of association</a:t>
            </a:r>
          </a:p>
          <a:p>
            <a:endParaRPr lang="en-US" dirty="0"/>
          </a:p>
        </p:txBody>
      </p:sp>
    </p:spTree>
    <p:extLst>
      <p:ext uri="{BB962C8B-B14F-4D97-AF65-F5344CB8AC3E}">
        <p14:creationId xmlns:p14="http://schemas.microsoft.com/office/powerpoint/2010/main" val="1871756038"/>
      </p:ext>
    </p:extLst>
  </p:cSld>
  <p:clrMapOvr>
    <a:masterClrMapping/>
  </p:clrMapOvr>
  <mc:AlternateContent xmlns:mc="http://schemas.openxmlformats.org/markup-compatibility/2006" xmlns:p14="http://schemas.microsoft.com/office/powerpoint/2010/main">
    <mc:Choice Requires="p14">
      <p:transition spd="slow" p14:dur="2000" advTm="23490"/>
    </mc:Choice>
    <mc:Fallback xmlns="">
      <p:transition spd="slow" advTm="2349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Matching in Case-Control Studies</a:t>
            </a:r>
          </a:p>
        </p:txBody>
      </p:sp>
      <p:sp>
        <p:nvSpPr>
          <p:cNvPr id="3" name="Content Placeholder 2"/>
          <p:cNvSpPr>
            <a:spLocks noGrp="1"/>
          </p:cNvSpPr>
          <p:nvPr>
            <p:ph idx="1"/>
          </p:nvPr>
        </p:nvSpPr>
        <p:spPr/>
        <p:txBody>
          <a:bodyPr>
            <a:normAutofit/>
          </a:bodyPr>
          <a:lstStyle/>
          <a:p>
            <a:r>
              <a:rPr lang="en-US" sz="3200" dirty="0"/>
              <a:t>Primary purpose of matching in a case-control study is to increase statistical efficiency </a:t>
            </a:r>
          </a:p>
          <a:p>
            <a:r>
              <a:rPr lang="en-US" sz="3200" dirty="0"/>
              <a:t>In a case-control analysis, strata without a case or control do not contribute to the main effect estimate</a:t>
            </a:r>
          </a:p>
          <a:p>
            <a:r>
              <a:rPr lang="en-US" sz="3200" dirty="0"/>
              <a:t>Matching ensures you have an even distribution of cases &amp; controls in all strata of a potential confounder</a:t>
            </a:r>
          </a:p>
          <a:p>
            <a:endParaRPr lang="en-US" sz="3200" dirty="0"/>
          </a:p>
        </p:txBody>
      </p:sp>
      <p:pic>
        <p:nvPicPr>
          <p:cNvPr id="5" name="Audio 3">
            <a:hlinkClick r:id="" action="ppaction://media"/>
            <a:extLst>
              <a:ext uri="{FF2B5EF4-FFF2-40B4-BE49-F238E27FC236}">
                <a16:creationId xmlns:a16="http://schemas.microsoft.com/office/drawing/2014/main" id="{96BD3C2B-10D0-DC41-83FC-84ABB14B23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1646503427"/>
      </p:ext>
    </p:extLst>
  </p:cSld>
  <p:clrMapOvr>
    <a:masterClrMapping/>
  </p:clrMapOvr>
  <mc:AlternateContent xmlns:mc="http://schemas.openxmlformats.org/markup-compatibility/2006" xmlns:p14="http://schemas.microsoft.com/office/powerpoint/2010/main">
    <mc:Choice Requires="p14">
      <p:transition spd="slow" p14:dur="2000" advTm="79047"/>
    </mc:Choice>
    <mc:Fallback xmlns="">
      <p:transition spd="slow" advTm="79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Costs of Matching in a Case-Control Study</a:t>
            </a:r>
          </a:p>
        </p:txBody>
      </p:sp>
      <p:sp>
        <p:nvSpPr>
          <p:cNvPr id="3" name="Content Placeholder 2"/>
          <p:cNvSpPr>
            <a:spLocks noGrp="1"/>
          </p:cNvSpPr>
          <p:nvPr>
            <p:ph idx="1"/>
          </p:nvPr>
        </p:nvSpPr>
        <p:spPr/>
        <p:txBody>
          <a:bodyPr>
            <a:noAutofit/>
          </a:bodyPr>
          <a:lstStyle/>
          <a:p>
            <a:r>
              <a:rPr lang="en-US" dirty="0"/>
              <a:t>Cannot examine the association between the matching factor and disease (can examine effect modification)</a:t>
            </a:r>
          </a:p>
          <a:p>
            <a:r>
              <a:rPr lang="en-US" dirty="0"/>
              <a:t>Increased time and money to find controls (esp. individual matching)</a:t>
            </a:r>
          </a:p>
          <a:p>
            <a:r>
              <a:rPr lang="en-US" dirty="0"/>
              <a:t>The increased statistical efficiency in a matched analysis (fewer subjects required) may not counteract the decreased cost efficiency (increased time and money per subject)</a:t>
            </a:r>
          </a:p>
          <a:p>
            <a:r>
              <a:rPr lang="en-US" dirty="0"/>
              <a:t>If the matching factor isn’t a confounder, statistical precision may decrease</a:t>
            </a:r>
          </a:p>
          <a:p>
            <a:r>
              <a:rPr lang="en-US" dirty="0"/>
              <a:t>Decisions are irrevocable – if you match on a mediator or collider, the data have permanent bias</a:t>
            </a:r>
          </a:p>
          <a:p>
            <a:endParaRPr lang="en-US" dirty="0"/>
          </a:p>
        </p:txBody>
      </p:sp>
      <p:pic>
        <p:nvPicPr>
          <p:cNvPr id="4" name="Audio 3">
            <a:hlinkClick r:id="" action="ppaction://media"/>
            <a:extLst>
              <a:ext uri="{FF2B5EF4-FFF2-40B4-BE49-F238E27FC236}">
                <a16:creationId xmlns:a16="http://schemas.microsoft.com/office/drawing/2014/main" id="{395DE00F-419B-482E-A456-5EA276D4DD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104267849"/>
      </p:ext>
    </p:extLst>
  </p:cSld>
  <p:clrMapOvr>
    <a:masterClrMapping/>
  </p:clrMapOvr>
  <mc:AlternateContent xmlns:mc="http://schemas.openxmlformats.org/markup-compatibility/2006" xmlns:p14="http://schemas.microsoft.com/office/powerpoint/2010/main">
    <mc:Choice Requires="p14">
      <p:transition spd="slow" p14:dur="2000" advTm="73446"/>
    </mc:Choice>
    <mc:Fallback xmlns="">
      <p:transition spd="slow" advTm="73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Decrease in Available Controls with More Matching Factors</a:t>
            </a:r>
          </a:p>
        </p:txBody>
      </p:sp>
      <p:sp>
        <p:nvSpPr>
          <p:cNvPr id="3" name="Content Placeholder 2"/>
          <p:cNvSpPr>
            <a:spLocks noGrp="1"/>
          </p:cNvSpPr>
          <p:nvPr>
            <p:ph idx="1"/>
          </p:nvPr>
        </p:nvSpPr>
        <p:spPr/>
        <p:txBody>
          <a:bodyPr>
            <a:normAutofit lnSpcReduction="10000"/>
          </a:bodyPr>
          <a:lstStyle/>
          <a:p>
            <a:r>
              <a:rPr lang="en-US" dirty="0"/>
              <a:t>Unmatched analysis: randomly sample 1373 eligible cohort members for each case</a:t>
            </a:r>
          </a:p>
          <a:p>
            <a:r>
              <a:rPr lang="en-US" dirty="0"/>
              <a:t>Frequency matched on age: 53% of cases are &gt;65 y, conditionally randomly sample the eligible cohort to obtain 53% of controls &gt;65 y</a:t>
            </a:r>
          </a:p>
          <a:p>
            <a:r>
              <a:rPr lang="en-US" dirty="0"/>
              <a:t>Individually match on age (5-y categories), smoking status, and BMI: Case is a 62 year old, overweight, past smoker</a:t>
            </a:r>
          </a:p>
          <a:p>
            <a:pPr marL="0" indent="0">
              <a:buNone/>
            </a:pPr>
            <a:r>
              <a:rPr lang="en-US" dirty="0"/>
              <a:t>   </a:t>
            </a:r>
            <a:r>
              <a:rPr lang="en-US" dirty="0">
                <a:sym typeface="Wingdings" panose="05000000000000000000" pitchFamily="2" charset="2"/>
              </a:rPr>
              <a:t> 1373 potential controls</a:t>
            </a:r>
            <a:endParaRPr lang="en-US" dirty="0"/>
          </a:p>
          <a:p>
            <a:pPr marL="457200" lvl="1" indent="0">
              <a:buNone/>
            </a:pPr>
            <a:r>
              <a:rPr lang="en-US" sz="2800" dirty="0">
                <a:sym typeface="Wingdings"/>
              </a:rPr>
              <a:t> 281 are</a:t>
            </a:r>
            <a:r>
              <a:rPr lang="en-US" sz="2800" dirty="0"/>
              <a:t> 60-64 years old</a:t>
            </a:r>
          </a:p>
          <a:p>
            <a:pPr lvl="2">
              <a:buFont typeface="Wingdings" charset="0"/>
              <a:buChar char="à"/>
            </a:pPr>
            <a:r>
              <a:rPr lang="en-US" sz="2800" dirty="0"/>
              <a:t>58 are 60-64 years old and overweight</a:t>
            </a:r>
          </a:p>
          <a:p>
            <a:pPr lvl="3">
              <a:buFont typeface="Wingdings" charset="0"/>
              <a:buChar char="à"/>
            </a:pPr>
            <a:r>
              <a:rPr lang="en-US" sz="2800" dirty="0"/>
              <a:t> 22 are 60-64 years old, overweight, and past smokers</a:t>
            </a:r>
          </a:p>
        </p:txBody>
      </p:sp>
      <p:pic>
        <p:nvPicPr>
          <p:cNvPr id="4" name="Audio 3">
            <a:hlinkClick r:id="" action="ppaction://media"/>
            <a:extLst>
              <a:ext uri="{FF2B5EF4-FFF2-40B4-BE49-F238E27FC236}">
                <a16:creationId xmlns:a16="http://schemas.microsoft.com/office/drawing/2014/main" id="{31584030-A982-48C2-93FD-20570D6A67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664644530"/>
      </p:ext>
    </p:extLst>
  </p:cSld>
  <p:clrMapOvr>
    <a:masterClrMapping/>
  </p:clrMapOvr>
  <mc:AlternateContent xmlns:mc="http://schemas.openxmlformats.org/markup-compatibility/2006" xmlns:p14="http://schemas.microsoft.com/office/powerpoint/2010/main">
    <mc:Choice Requires="p14">
      <p:transition spd="slow" p14:dur="2000" advTm="103208"/>
    </mc:Choice>
    <mc:Fallback xmlns="">
      <p:transition spd="slow" advTm="103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Costs of Matching in a Case-Control Study</a:t>
            </a:r>
          </a:p>
        </p:txBody>
      </p:sp>
      <p:sp>
        <p:nvSpPr>
          <p:cNvPr id="3" name="Content Placeholder 2"/>
          <p:cNvSpPr>
            <a:spLocks noGrp="1"/>
          </p:cNvSpPr>
          <p:nvPr>
            <p:ph idx="1"/>
          </p:nvPr>
        </p:nvSpPr>
        <p:spPr>
          <a:xfrm>
            <a:off x="838200" y="2432649"/>
            <a:ext cx="10515600" cy="3744314"/>
          </a:xfrm>
        </p:spPr>
        <p:txBody>
          <a:bodyPr/>
          <a:lstStyle/>
          <a:p>
            <a:pPr marL="0" indent="0" algn="ctr">
              <a:buNone/>
            </a:pPr>
            <a:r>
              <a:rPr lang="en-US" dirty="0"/>
              <a:t>“A wider appreciation for the costs that matching imposes and the often meager advantage it offers would presumably reduce the use of matching and the number of variables on which matching is performed.” (pg. 178 in Rothman)</a:t>
            </a:r>
          </a:p>
          <a:p>
            <a:pPr marL="0" indent="0">
              <a:buNone/>
            </a:pPr>
            <a:endParaRPr lang="en-US" dirty="0"/>
          </a:p>
          <a:p>
            <a:endParaRPr lang="en-US" dirty="0"/>
          </a:p>
        </p:txBody>
      </p:sp>
      <p:pic>
        <p:nvPicPr>
          <p:cNvPr id="5" name="Audio 4">
            <a:hlinkClick r:id="" action="ppaction://media"/>
            <a:extLst>
              <a:ext uri="{FF2B5EF4-FFF2-40B4-BE49-F238E27FC236}">
                <a16:creationId xmlns:a16="http://schemas.microsoft.com/office/drawing/2014/main" id="{0DAEE2FB-6D14-403E-BD59-207649E9F2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1037374529"/>
      </p:ext>
    </p:extLst>
  </p:cSld>
  <p:clrMapOvr>
    <a:masterClrMapping/>
  </p:clrMapOvr>
  <mc:AlternateContent xmlns:mc="http://schemas.openxmlformats.org/markup-compatibility/2006" xmlns:p14="http://schemas.microsoft.com/office/powerpoint/2010/main">
    <mc:Choice Requires="p14">
      <p:transition spd="slow" p14:dur="2000" advTm="16669"/>
    </mc:Choice>
    <mc:Fallback xmlns="">
      <p:transition spd="slow" advTm="16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match?</a:t>
            </a:r>
          </a:p>
        </p:txBody>
      </p:sp>
      <p:sp>
        <p:nvSpPr>
          <p:cNvPr id="3" name="Content Placeholder 2"/>
          <p:cNvSpPr>
            <a:spLocks noGrp="1"/>
          </p:cNvSpPr>
          <p:nvPr>
            <p:ph idx="1"/>
          </p:nvPr>
        </p:nvSpPr>
        <p:spPr/>
        <p:txBody>
          <a:bodyPr/>
          <a:lstStyle/>
          <a:p>
            <a:r>
              <a:rPr lang="en-US" b="1" dirty="0"/>
              <a:t>Cohort Study:</a:t>
            </a:r>
            <a:r>
              <a:rPr lang="en-US" dirty="0"/>
              <a:t> Control for confounding</a:t>
            </a:r>
          </a:p>
          <a:p>
            <a:endParaRPr lang="en-US" dirty="0"/>
          </a:p>
          <a:p>
            <a:r>
              <a:rPr lang="en-US" b="1" dirty="0"/>
              <a:t>Case-control Study:</a:t>
            </a:r>
            <a:r>
              <a:rPr lang="en-US" dirty="0"/>
              <a:t> Improve statistical efficiency</a:t>
            </a:r>
          </a:p>
          <a:p>
            <a:pPr lvl="1"/>
            <a:r>
              <a:rPr lang="en-US" dirty="0"/>
              <a:t>Ensures a balanced number of cases and controls across strata of important confounding factors</a:t>
            </a:r>
          </a:p>
        </p:txBody>
      </p:sp>
    </p:spTree>
    <p:extLst>
      <p:ext uri="{BB962C8B-B14F-4D97-AF65-F5344CB8AC3E}">
        <p14:creationId xmlns:p14="http://schemas.microsoft.com/office/powerpoint/2010/main" val="1524322215"/>
      </p:ext>
    </p:extLst>
  </p:cSld>
  <p:clrMapOvr>
    <a:masterClrMapping/>
  </p:clrMapOvr>
  <mc:AlternateContent xmlns:mc="http://schemas.openxmlformats.org/markup-compatibility/2006" xmlns:p14="http://schemas.microsoft.com/office/powerpoint/2010/main">
    <mc:Choice Requires="p14">
      <p:transition spd="slow" p14:dur="2000" advTm="26727"/>
    </mc:Choice>
    <mc:Fallback xmlns="">
      <p:transition spd="slow" advTm="26727"/>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Matching in a Case-Control Study</a:t>
            </a:r>
          </a:p>
        </p:txBody>
      </p:sp>
      <p:sp>
        <p:nvSpPr>
          <p:cNvPr id="3" name="Content Placeholder 2"/>
          <p:cNvSpPr>
            <a:spLocks noGrp="1"/>
          </p:cNvSpPr>
          <p:nvPr>
            <p:ph idx="1"/>
          </p:nvPr>
        </p:nvSpPr>
        <p:spPr/>
        <p:txBody>
          <a:bodyPr>
            <a:normAutofit/>
          </a:bodyPr>
          <a:lstStyle/>
          <a:p>
            <a:r>
              <a:rPr lang="en-US" sz="3200" dirty="0"/>
              <a:t>If obtaining exposure and covariate info is expensive, it may be better to maximize the amount of info you get from each subject rather than enrolling more people (ex: expensive lab test on blood samples)</a:t>
            </a:r>
          </a:p>
          <a:p>
            <a:pPr lvl="1"/>
            <a:r>
              <a:rPr lang="en-US" sz="3200" dirty="0"/>
              <a:t>If a variable isn’t a confounder, then there is no need to match on it</a:t>
            </a:r>
          </a:p>
          <a:p>
            <a:pPr lvl="1"/>
            <a:r>
              <a:rPr lang="en-US" sz="3200" dirty="0"/>
              <a:t>But if confounding, matching ensures you don’t lose info that was expensive to collect by having strata without cases or controls</a:t>
            </a:r>
          </a:p>
        </p:txBody>
      </p:sp>
      <p:pic>
        <p:nvPicPr>
          <p:cNvPr id="5" name="Audio 4">
            <a:hlinkClick r:id="" action="ppaction://media"/>
            <a:extLst>
              <a:ext uri="{FF2B5EF4-FFF2-40B4-BE49-F238E27FC236}">
                <a16:creationId xmlns:a16="http://schemas.microsoft.com/office/drawing/2014/main" id="{032EC9A9-DADF-4E50-96AB-8DCEFE8E45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931624734"/>
      </p:ext>
    </p:extLst>
  </p:cSld>
  <p:clrMapOvr>
    <a:masterClrMapping/>
  </p:clrMapOvr>
  <mc:AlternateContent xmlns:mc="http://schemas.openxmlformats.org/markup-compatibility/2006" xmlns:p14="http://schemas.microsoft.com/office/powerpoint/2010/main">
    <mc:Choice Requires="p14">
      <p:transition spd="slow" p14:dur="2000" advTm="34961"/>
    </mc:Choice>
    <mc:Fallback xmlns="">
      <p:transition spd="slow" advTm="34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Matching in Case-Control Studies, cont.</a:t>
            </a:r>
          </a:p>
        </p:txBody>
      </p:sp>
      <p:sp>
        <p:nvSpPr>
          <p:cNvPr id="3" name="Content Placeholder 2"/>
          <p:cNvSpPr>
            <a:spLocks noGrp="1"/>
          </p:cNvSpPr>
          <p:nvPr>
            <p:ph idx="1"/>
          </p:nvPr>
        </p:nvSpPr>
        <p:spPr>
          <a:xfrm>
            <a:off x="838200" y="1973385"/>
            <a:ext cx="10515600" cy="4203578"/>
          </a:xfrm>
        </p:spPr>
        <p:txBody>
          <a:bodyPr>
            <a:noAutofit/>
          </a:bodyPr>
          <a:lstStyle/>
          <a:p>
            <a:r>
              <a:rPr lang="en-US" sz="3200" dirty="0"/>
              <a:t>Confounders measured on a nominal scale with many categories (e.g., neighborhood, referring physician) may need to be matched on to efficiently control for them</a:t>
            </a:r>
          </a:p>
          <a:p>
            <a:r>
              <a:rPr lang="en-US" sz="3200" dirty="0"/>
              <a:t>Small number of potential subjects available for each possible category, so randomly selected controls may result in no controls from neighborhoods present in the case group</a:t>
            </a:r>
          </a:p>
          <a:p>
            <a:r>
              <a:rPr lang="en-US" sz="3200" dirty="0"/>
              <a:t>By ensuring a balanced number of cases and controls within strata, statistical precision may be increased</a:t>
            </a:r>
          </a:p>
        </p:txBody>
      </p:sp>
      <p:pic>
        <p:nvPicPr>
          <p:cNvPr id="4" name="Audio 3">
            <a:hlinkClick r:id="" action="ppaction://media"/>
            <a:extLst>
              <a:ext uri="{FF2B5EF4-FFF2-40B4-BE49-F238E27FC236}">
                <a16:creationId xmlns:a16="http://schemas.microsoft.com/office/drawing/2014/main" id="{A24D6D71-B4DA-44A7-B046-8F59C9FC03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767804162"/>
      </p:ext>
    </p:extLst>
  </p:cSld>
  <p:clrMapOvr>
    <a:masterClrMapping/>
  </p:clrMapOvr>
  <mc:AlternateContent xmlns:mc="http://schemas.openxmlformats.org/markup-compatibility/2006" xmlns:p14="http://schemas.microsoft.com/office/powerpoint/2010/main">
    <mc:Choice Requires="p14">
      <p:transition spd="slow" p14:dur="2000" advTm="24315"/>
    </mc:Choice>
    <mc:Fallback xmlns="">
      <p:transition spd="slow" advTm="24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Matching in Case-control Studies, cont.</a:t>
            </a:r>
          </a:p>
        </p:txBody>
      </p:sp>
      <p:sp>
        <p:nvSpPr>
          <p:cNvPr id="3" name="Content Placeholder 2"/>
          <p:cNvSpPr>
            <a:spLocks noGrp="1"/>
          </p:cNvSpPr>
          <p:nvPr>
            <p:ph idx="1"/>
          </p:nvPr>
        </p:nvSpPr>
        <p:spPr/>
        <p:txBody>
          <a:bodyPr>
            <a:normAutofit/>
          </a:bodyPr>
          <a:lstStyle/>
          <a:p>
            <a:r>
              <a:rPr lang="en-US" sz="2400" dirty="0"/>
              <a:t>Advantage for complex nominal variables extends to continuous and ordinal variables</a:t>
            </a:r>
          </a:p>
          <a:p>
            <a:r>
              <a:rPr lang="en-US" sz="2400" dirty="0"/>
              <a:t>Ensures overlap between cases and controls in distribution of confounder(s)</a:t>
            </a:r>
          </a:p>
          <a:p>
            <a:r>
              <a:rPr lang="en-US" sz="2400" dirty="0"/>
              <a:t>Ex: Case-control study of aspirin use and prostate cancer, confounding by age</a:t>
            </a:r>
          </a:p>
          <a:p>
            <a:pPr lvl="1"/>
            <a:r>
              <a:rPr lang="en-US" dirty="0"/>
              <a:t>Cases – many old individuals; random sample for controls may not contain oldest individuals</a:t>
            </a:r>
          </a:p>
          <a:p>
            <a:pPr lvl="1"/>
            <a:r>
              <a:rPr lang="en-US" dirty="0"/>
              <a:t>Matching ensures complete overlap in age between cases and controls</a:t>
            </a:r>
          </a:p>
          <a:p>
            <a:endParaRPr lang="en-US" sz="2400" dirty="0"/>
          </a:p>
        </p:txBody>
      </p:sp>
      <p:grpSp>
        <p:nvGrpSpPr>
          <p:cNvPr id="4" name="Group 3"/>
          <p:cNvGrpSpPr/>
          <p:nvPr/>
        </p:nvGrpSpPr>
        <p:grpSpPr>
          <a:xfrm>
            <a:off x="1600200" y="5085388"/>
            <a:ext cx="3429000" cy="1644650"/>
            <a:chOff x="1600200" y="4419600"/>
            <a:chExt cx="3429000" cy="1644650"/>
          </a:xfrm>
        </p:grpSpPr>
        <p:sp>
          <p:nvSpPr>
            <p:cNvPr id="5" name="Freeform 4"/>
            <p:cNvSpPr>
              <a:spLocks/>
            </p:cNvSpPr>
            <p:nvPr/>
          </p:nvSpPr>
          <p:spPr bwMode="auto">
            <a:xfrm>
              <a:off x="3048000" y="4724400"/>
              <a:ext cx="990600" cy="762000"/>
            </a:xfrm>
            <a:custGeom>
              <a:avLst/>
              <a:gdLst>
                <a:gd name="T0" fmla="*/ 0 w 1776"/>
                <a:gd name="T1" fmla="*/ 2147483647 h 1536"/>
                <a:gd name="T2" fmla="*/ 2147483647 w 1776"/>
                <a:gd name="T3" fmla="*/ 0 h 1536"/>
                <a:gd name="T4" fmla="*/ 2147483647 w 1776"/>
                <a:gd name="T5" fmla="*/ 2147483647 h 1536"/>
                <a:gd name="T6" fmla="*/ 0 60000 65536"/>
                <a:gd name="T7" fmla="*/ 0 60000 65536"/>
                <a:gd name="T8" fmla="*/ 0 60000 65536"/>
                <a:gd name="T9" fmla="*/ 0 w 1776"/>
                <a:gd name="T10" fmla="*/ 0 h 1536"/>
                <a:gd name="T11" fmla="*/ 1776 w 1776"/>
                <a:gd name="T12" fmla="*/ 1536 h 1536"/>
              </a:gdLst>
              <a:ahLst/>
              <a:cxnLst>
                <a:cxn ang="T6">
                  <a:pos x="T0" y="T1"/>
                </a:cxn>
                <a:cxn ang="T7">
                  <a:pos x="T2" y="T3"/>
                </a:cxn>
                <a:cxn ang="T8">
                  <a:pos x="T4" y="T5"/>
                </a:cxn>
              </a:cxnLst>
              <a:rect l="T9" t="T10" r="T11" b="T12"/>
              <a:pathLst>
                <a:path w="1776" h="1536">
                  <a:moveTo>
                    <a:pt x="0" y="1536"/>
                  </a:moveTo>
                  <a:cubicBezTo>
                    <a:pt x="260" y="768"/>
                    <a:pt x="520" y="0"/>
                    <a:pt x="816" y="0"/>
                  </a:cubicBezTo>
                  <a:cubicBezTo>
                    <a:pt x="1112" y="0"/>
                    <a:pt x="1444" y="768"/>
                    <a:pt x="1776" y="1536"/>
                  </a:cubicBezTo>
                </a:path>
              </a:pathLst>
            </a:custGeom>
            <a:noFill/>
            <a:ln w="47625" cap="flat">
              <a:solidFill>
                <a:schemeClr val="tx1"/>
              </a:solidFill>
              <a:prstDash val="sysDot"/>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7"/>
            <p:cNvSpPr>
              <a:spLocks/>
            </p:cNvSpPr>
            <p:nvPr/>
          </p:nvSpPr>
          <p:spPr bwMode="auto">
            <a:xfrm>
              <a:off x="2438400" y="4724400"/>
              <a:ext cx="1371600" cy="762000"/>
            </a:xfrm>
            <a:custGeom>
              <a:avLst/>
              <a:gdLst>
                <a:gd name="T0" fmla="*/ 0 w 1776"/>
                <a:gd name="T1" fmla="*/ 2147483647 h 1536"/>
                <a:gd name="T2" fmla="*/ 2147483647 w 1776"/>
                <a:gd name="T3" fmla="*/ 0 h 1536"/>
                <a:gd name="T4" fmla="*/ 2147483647 w 1776"/>
                <a:gd name="T5" fmla="*/ 2147483647 h 1536"/>
                <a:gd name="T6" fmla="*/ 0 60000 65536"/>
                <a:gd name="T7" fmla="*/ 0 60000 65536"/>
                <a:gd name="T8" fmla="*/ 0 60000 65536"/>
                <a:gd name="T9" fmla="*/ 0 w 1776"/>
                <a:gd name="T10" fmla="*/ 0 h 1536"/>
                <a:gd name="T11" fmla="*/ 1776 w 1776"/>
                <a:gd name="T12" fmla="*/ 1536 h 1536"/>
              </a:gdLst>
              <a:ahLst/>
              <a:cxnLst>
                <a:cxn ang="T6">
                  <a:pos x="T0" y="T1"/>
                </a:cxn>
                <a:cxn ang="T7">
                  <a:pos x="T2" y="T3"/>
                </a:cxn>
                <a:cxn ang="T8">
                  <a:pos x="T4" y="T5"/>
                </a:cxn>
              </a:cxnLst>
              <a:rect l="T9" t="T10" r="T11" b="T12"/>
              <a:pathLst>
                <a:path w="1776" h="1536">
                  <a:moveTo>
                    <a:pt x="0" y="1536"/>
                  </a:moveTo>
                  <a:cubicBezTo>
                    <a:pt x="260" y="768"/>
                    <a:pt x="520" y="0"/>
                    <a:pt x="816" y="0"/>
                  </a:cubicBezTo>
                  <a:cubicBezTo>
                    <a:pt x="1112" y="0"/>
                    <a:pt x="1444" y="768"/>
                    <a:pt x="1776" y="1536"/>
                  </a:cubicBezTo>
                </a:path>
              </a:pathLst>
            </a:custGeom>
            <a:noFill/>
            <a:ln w="47625" cap="flat">
              <a:solidFill>
                <a:schemeClr val="tx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p:cNvGrpSpPr/>
            <p:nvPr/>
          </p:nvGrpSpPr>
          <p:grpSpPr>
            <a:xfrm>
              <a:off x="1600200" y="4419600"/>
              <a:ext cx="3429000" cy="1644650"/>
              <a:chOff x="1600200" y="4321175"/>
              <a:chExt cx="3429000" cy="1644650"/>
            </a:xfrm>
          </p:grpSpPr>
          <p:sp>
            <p:nvSpPr>
              <p:cNvPr id="8" name="Text Box 8"/>
              <p:cNvSpPr txBox="1">
                <a:spLocks noChangeArrowheads="1"/>
              </p:cNvSpPr>
              <p:nvPr/>
            </p:nvSpPr>
            <p:spPr bwMode="auto">
              <a:xfrm>
                <a:off x="4038600" y="4321175"/>
                <a:ext cx="990600" cy="403225"/>
              </a:xfrm>
              <a:prstGeom prst="rect">
                <a:avLst/>
              </a:prstGeom>
              <a:noFill/>
              <a:ln w="9525">
                <a:noFill/>
                <a:miter lim="800000"/>
                <a:headEnd/>
                <a:tailEnd/>
              </a:ln>
            </p:spPr>
            <p:txBody>
              <a:bodyPr lIns="95125" tIns="49148" rIns="95125" bIns="49148">
                <a:spAutoFit/>
              </a:bodyPr>
              <a:lstStyle/>
              <a:p>
                <a:pPr marL="0" marR="0" lvl="0" indent="0" algn="l" defTabSz="457200" rtl="0" eaLnBrk="0" fontAlgn="auto" latinLnBrk="0" hangingPunct="0">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a:ea typeface="+mn-ea"/>
                    <a:cs typeface="+mn-cs"/>
                  </a:rPr>
                  <a:t>cases</a:t>
                </a:r>
              </a:p>
            </p:txBody>
          </p:sp>
          <p:sp>
            <p:nvSpPr>
              <p:cNvPr id="9" name="Text Box 9"/>
              <p:cNvSpPr txBox="1">
                <a:spLocks noChangeArrowheads="1"/>
              </p:cNvSpPr>
              <p:nvPr/>
            </p:nvSpPr>
            <p:spPr bwMode="auto">
              <a:xfrm>
                <a:off x="1676400" y="4321175"/>
                <a:ext cx="1295400" cy="403225"/>
              </a:xfrm>
              <a:prstGeom prst="rect">
                <a:avLst/>
              </a:prstGeom>
              <a:noFill/>
              <a:ln w="9525">
                <a:noFill/>
                <a:miter lim="800000"/>
                <a:headEnd/>
                <a:tailEnd/>
              </a:ln>
            </p:spPr>
            <p:txBody>
              <a:bodyPr lIns="95125" tIns="49148" rIns="95125" bIns="49148">
                <a:spAutoFit/>
              </a:bodyPr>
              <a:lstStyle/>
              <a:p>
                <a:pPr marL="0" marR="0" lvl="0" indent="0" algn="l" defTabSz="457200" rtl="0" eaLnBrk="0" fontAlgn="auto" latinLnBrk="0" hangingPunct="0">
                  <a:lnSpc>
                    <a:spcPct val="100000"/>
                  </a:lnSpc>
                  <a:spcBef>
                    <a:spcPct val="5000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alibri"/>
                    <a:ea typeface="+mn-ea"/>
                    <a:cs typeface="+mn-cs"/>
                  </a:rPr>
                  <a:t>controls</a:t>
                </a:r>
              </a:p>
            </p:txBody>
          </p:sp>
          <p:sp>
            <p:nvSpPr>
              <p:cNvPr id="10" name="Line 11"/>
              <p:cNvSpPr>
                <a:spLocks noChangeShapeType="1"/>
              </p:cNvSpPr>
              <p:nvPr/>
            </p:nvSpPr>
            <p:spPr bwMode="auto">
              <a:xfrm>
                <a:off x="2057400" y="4724400"/>
                <a:ext cx="381000" cy="282575"/>
              </a:xfrm>
              <a:prstGeom prst="line">
                <a:avLst/>
              </a:prstGeom>
              <a:noFill/>
              <a:ln w="9525">
                <a:solidFill>
                  <a:schemeClr val="tx1"/>
                </a:solidFill>
                <a:round/>
                <a:headEnd/>
                <a:tailEnd type="triangle" w="med" len="med"/>
              </a:ln>
            </p:spPr>
            <p:txBody>
              <a:bodyPr lIns="95125" tIns="49148" rIns="95125" bIns="49148"/>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Line 12"/>
              <p:cNvSpPr>
                <a:spLocks noChangeShapeType="1"/>
              </p:cNvSpPr>
              <p:nvPr/>
            </p:nvSpPr>
            <p:spPr bwMode="auto">
              <a:xfrm flipH="1">
                <a:off x="3962400" y="4724400"/>
                <a:ext cx="304800" cy="228600"/>
              </a:xfrm>
              <a:prstGeom prst="line">
                <a:avLst/>
              </a:prstGeom>
              <a:noFill/>
              <a:ln w="9525">
                <a:solidFill>
                  <a:schemeClr val="tx1"/>
                </a:solidFill>
                <a:round/>
                <a:headEnd/>
                <a:tailEnd type="triangle" w="med" len="med"/>
              </a:ln>
            </p:spPr>
            <p:txBody>
              <a:bodyPr lIns="95125" tIns="49148" rIns="95125" bIns="49148"/>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4"/>
              <p:cNvGrpSpPr>
                <a:grpSpLocks/>
              </p:cNvGrpSpPr>
              <p:nvPr/>
            </p:nvGrpSpPr>
            <p:grpSpPr bwMode="auto">
              <a:xfrm>
                <a:off x="1600200" y="4495800"/>
                <a:ext cx="3352800" cy="1470025"/>
                <a:chOff x="1008" y="2592"/>
                <a:chExt cx="2112" cy="926"/>
              </a:xfrm>
            </p:grpSpPr>
            <p:sp>
              <p:nvSpPr>
                <p:cNvPr id="13" name="Line 5"/>
                <p:cNvSpPr>
                  <a:spLocks noChangeShapeType="1"/>
                </p:cNvSpPr>
                <p:nvPr/>
              </p:nvSpPr>
              <p:spPr bwMode="auto">
                <a:xfrm flipH="1">
                  <a:off x="1008" y="2592"/>
                  <a:ext cx="0" cy="624"/>
                </a:xfrm>
                <a:prstGeom prst="line">
                  <a:avLst/>
                </a:pr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Line 6"/>
                <p:cNvSpPr>
                  <a:spLocks noChangeShapeType="1"/>
                </p:cNvSpPr>
                <p:nvPr/>
              </p:nvSpPr>
              <p:spPr bwMode="auto">
                <a:xfrm flipH="1">
                  <a:off x="1008" y="3216"/>
                  <a:ext cx="2112" cy="0"/>
                </a:xfrm>
                <a:prstGeom prst="line">
                  <a:avLst/>
                </a:pr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 Box 13"/>
                <p:cNvSpPr txBox="1">
                  <a:spLocks noChangeArrowheads="1"/>
                </p:cNvSpPr>
                <p:nvPr/>
              </p:nvSpPr>
              <p:spPr bwMode="auto">
                <a:xfrm>
                  <a:off x="1776" y="3264"/>
                  <a:ext cx="624" cy="254"/>
                </a:xfrm>
                <a:prstGeom prst="rect">
                  <a:avLst/>
                </a:prstGeom>
                <a:noFill/>
                <a:ln w="9525">
                  <a:noFill/>
                  <a:miter lim="800000"/>
                  <a:headEnd/>
                  <a:tailEnd/>
                </a:ln>
              </p:spPr>
              <p:txBody>
                <a:bodyPr lIns="95125" tIns="49148" rIns="95125" bIns="49148">
                  <a:spAutoFit/>
                </a:bodyPr>
                <a:lstStyle/>
                <a:p>
                  <a:pPr marL="0" marR="0" lvl="0" indent="0" algn="l" defTabSz="457200" rtl="0" eaLnBrk="0" fontAlgn="auto" latinLnBrk="0" hangingPunct="0">
                    <a:lnSpc>
                      <a:spcPct val="100000"/>
                    </a:lnSpc>
                    <a:spcBef>
                      <a:spcPct val="5000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alibri"/>
                      <a:ea typeface="+mn-ea"/>
                      <a:cs typeface="+mn-cs"/>
                    </a:rPr>
                    <a:t>Age</a:t>
                  </a:r>
                </a:p>
              </p:txBody>
            </p:sp>
          </p:grpSp>
        </p:grpSp>
      </p:grpSp>
      <p:grpSp>
        <p:nvGrpSpPr>
          <p:cNvPr id="16" name="Group 15"/>
          <p:cNvGrpSpPr/>
          <p:nvPr/>
        </p:nvGrpSpPr>
        <p:grpSpPr>
          <a:xfrm>
            <a:off x="7190117" y="5260013"/>
            <a:ext cx="3352800" cy="1470025"/>
            <a:chOff x="1600200" y="7010400"/>
            <a:chExt cx="3352800" cy="1470025"/>
          </a:xfrm>
        </p:grpSpPr>
        <p:grpSp>
          <p:nvGrpSpPr>
            <p:cNvPr id="17" name="Group 15"/>
            <p:cNvGrpSpPr>
              <a:grpSpLocks/>
            </p:cNvGrpSpPr>
            <p:nvPr/>
          </p:nvGrpSpPr>
          <p:grpSpPr bwMode="auto">
            <a:xfrm>
              <a:off x="1600200" y="7010400"/>
              <a:ext cx="3352800" cy="1470025"/>
              <a:chOff x="1008" y="2592"/>
              <a:chExt cx="2112" cy="926"/>
            </a:xfrm>
          </p:grpSpPr>
          <p:sp>
            <p:nvSpPr>
              <p:cNvPr id="20" name="Line 16"/>
              <p:cNvSpPr>
                <a:spLocks noChangeShapeType="1"/>
              </p:cNvSpPr>
              <p:nvPr/>
            </p:nvSpPr>
            <p:spPr bwMode="auto">
              <a:xfrm flipH="1">
                <a:off x="1008" y="2592"/>
                <a:ext cx="0" cy="624"/>
              </a:xfrm>
              <a:prstGeom prst="line">
                <a:avLst/>
              </a:pr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Line 17"/>
              <p:cNvSpPr>
                <a:spLocks noChangeShapeType="1"/>
              </p:cNvSpPr>
              <p:nvPr/>
            </p:nvSpPr>
            <p:spPr bwMode="auto">
              <a:xfrm flipH="1">
                <a:off x="1008" y="3216"/>
                <a:ext cx="2112" cy="0"/>
              </a:xfrm>
              <a:prstGeom prst="line">
                <a:avLst/>
              </a:pr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 Box 18"/>
              <p:cNvSpPr txBox="1">
                <a:spLocks noChangeArrowheads="1"/>
              </p:cNvSpPr>
              <p:nvPr/>
            </p:nvSpPr>
            <p:spPr bwMode="auto">
              <a:xfrm>
                <a:off x="1776" y="3264"/>
                <a:ext cx="624" cy="254"/>
              </a:xfrm>
              <a:prstGeom prst="rect">
                <a:avLst/>
              </a:prstGeom>
              <a:noFill/>
              <a:ln w="9525">
                <a:noFill/>
                <a:miter lim="800000"/>
                <a:headEnd/>
                <a:tailEnd/>
              </a:ln>
            </p:spPr>
            <p:txBody>
              <a:bodyPr lIns="95125" tIns="49148" rIns="95125" bIns="49148">
                <a:spAutoFit/>
              </a:bodyPr>
              <a:lstStyle/>
              <a:p>
                <a:pPr marL="0" marR="0" lvl="0" indent="0" algn="l" defTabSz="457200" rtl="0" eaLnBrk="0" fontAlgn="auto" latinLnBrk="0" hangingPunct="0">
                  <a:lnSpc>
                    <a:spcPct val="100000"/>
                  </a:lnSpc>
                  <a:spcBef>
                    <a:spcPct val="5000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alibri"/>
                    <a:ea typeface="+mn-ea"/>
                    <a:cs typeface="+mn-cs"/>
                  </a:rPr>
                  <a:t>Age</a:t>
                </a:r>
              </a:p>
            </p:txBody>
          </p:sp>
        </p:grpSp>
        <p:sp>
          <p:nvSpPr>
            <p:cNvPr id="18" name="Freeform 19"/>
            <p:cNvSpPr>
              <a:spLocks/>
            </p:cNvSpPr>
            <p:nvPr/>
          </p:nvSpPr>
          <p:spPr bwMode="auto">
            <a:xfrm>
              <a:off x="3200400" y="7239000"/>
              <a:ext cx="990600" cy="762000"/>
            </a:xfrm>
            <a:custGeom>
              <a:avLst/>
              <a:gdLst>
                <a:gd name="T0" fmla="*/ 0 w 1776"/>
                <a:gd name="T1" fmla="*/ 2147483647 h 1536"/>
                <a:gd name="T2" fmla="*/ 2147483647 w 1776"/>
                <a:gd name="T3" fmla="*/ 0 h 1536"/>
                <a:gd name="T4" fmla="*/ 2147483647 w 1776"/>
                <a:gd name="T5" fmla="*/ 2147483647 h 1536"/>
                <a:gd name="T6" fmla="*/ 0 60000 65536"/>
                <a:gd name="T7" fmla="*/ 0 60000 65536"/>
                <a:gd name="T8" fmla="*/ 0 60000 65536"/>
                <a:gd name="T9" fmla="*/ 0 w 1776"/>
                <a:gd name="T10" fmla="*/ 0 h 1536"/>
                <a:gd name="T11" fmla="*/ 1776 w 1776"/>
                <a:gd name="T12" fmla="*/ 1536 h 1536"/>
              </a:gdLst>
              <a:ahLst/>
              <a:cxnLst>
                <a:cxn ang="T6">
                  <a:pos x="T0" y="T1"/>
                </a:cxn>
                <a:cxn ang="T7">
                  <a:pos x="T2" y="T3"/>
                </a:cxn>
                <a:cxn ang="T8">
                  <a:pos x="T4" y="T5"/>
                </a:cxn>
              </a:cxnLst>
              <a:rect l="T9" t="T10" r="T11" b="T12"/>
              <a:pathLst>
                <a:path w="1776" h="1536">
                  <a:moveTo>
                    <a:pt x="0" y="1536"/>
                  </a:moveTo>
                  <a:cubicBezTo>
                    <a:pt x="260" y="768"/>
                    <a:pt x="520" y="0"/>
                    <a:pt x="816" y="0"/>
                  </a:cubicBezTo>
                  <a:cubicBezTo>
                    <a:pt x="1112" y="0"/>
                    <a:pt x="1444" y="768"/>
                    <a:pt x="1776" y="1536"/>
                  </a:cubicBezTo>
                </a:path>
              </a:pathLst>
            </a:custGeom>
            <a:noFill/>
            <a:ln w="47625" cap="flat">
              <a:solidFill>
                <a:schemeClr val="tx1"/>
              </a:solidFill>
              <a:prstDash val="sysDot"/>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20"/>
            <p:cNvSpPr>
              <a:spLocks/>
            </p:cNvSpPr>
            <p:nvPr/>
          </p:nvSpPr>
          <p:spPr bwMode="auto">
            <a:xfrm>
              <a:off x="3124200" y="7086600"/>
              <a:ext cx="1143000" cy="914400"/>
            </a:xfrm>
            <a:custGeom>
              <a:avLst/>
              <a:gdLst>
                <a:gd name="T0" fmla="*/ 0 w 1776"/>
                <a:gd name="T1" fmla="*/ 2147483647 h 1536"/>
                <a:gd name="T2" fmla="*/ 2147483647 w 1776"/>
                <a:gd name="T3" fmla="*/ 0 h 1536"/>
                <a:gd name="T4" fmla="*/ 2147483647 w 1776"/>
                <a:gd name="T5" fmla="*/ 2147483647 h 1536"/>
                <a:gd name="T6" fmla="*/ 0 60000 65536"/>
                <a:gd name="T7" fmla="*/ 0 60000 65536"/>
                <a:gd name="T8" fmla="*/ 0 60000 65536"/>
                <a:gd name="T9" fmla="*/ 0 w 1776"/>
                <a:gd name="T10" fmla="*/ 0 h 1536"/>
                <a:gd name="T11" fmla="*/ 1776 w 1776"/>
                <a:gd name="T12" fmla="*/ 1536 h 1536"/>
              </a:gdLst>
              <a:ahLst/>
              <a:cxnLst>
                <a:cxn ang="T6">
                  <a:pos x="T0" y="T1"/>
                </a:cxn>
                <a:cxn ang="T7">
                  <a:pos x="T2" y="T3"/>
                </a:cxn>
                <a:cxn ang="T8">
                  <a:pos x="T4" y="T5"/>
                </a:cxn>
              </a:cxnLst>
              <a:rect l="T9" t="T10" r="T11" b="T12"/>
              <a:pathLst>
                <a:path w="1776" h="1536">
                  <a:moveTo>
                    <a:pt x="0" y="1536"/>
                  </a:moveTo>
                  <a:cubicBezTo>
                    <a:pt x="260" y="768"/>
                    <a:pt x="520" y="0"/>
                    <a:pt x="816" y="0"/>
                  </a:cubicBezTo>
                  <a:cubicBezTo>
                    <a:pt x="1112" y="0"/>
                    <a:pt x="1444" y="768"/>
                    <a:pt x="1776" y="1536"/>
                  </a:cubicBezTo>
                </a:path>
              </a:pathLst>
            </a:custGeom>
            <a:noFill/>
            <a:ln w="47625" cap="flat">
              <a:solidFill>
                <a:schemeClr val="tx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 Box 8"/>
          <p:cNvSpPr txBox="1">
            <a:spLocks noChangeArrowheads="1"/>
          </p:cNvSpPr>
          <p:nvPr/>
        </p:nvSpPr>
        <p:spPr bwMode="auto">
          <a:xfrm>
            <a:off x="10134600" y="5260013"/>
            <a:ext cx="990600" cy="403225"/>
          </a:xfrm>
          <a:prstGeom prst="rect">
            <a:avLst/>
          </a:prstGeom>
          <a:noFill/>
          <a:ln w="9525">
            <a:noFill/>
            <a:miter lim="800000"/>
            <a:headEnd/>
            <a:tailEnd/>
          </a:ln>
        </p:spPr>
        <p:txBody>
          <a:bodyPr lIns="95125" tIns="49148" rIns="95125" bIns="49148">
            <a:spAutoFit/>
          </a:bodyPr>
          <a:lstStyle/>
          <a:p>
            <a:pPr marL="0" marR="0" lvl="0" indent="0" algn="l" defTabSz="457200" rtl="0" eaLnBrk="0" fontAlgn="auto" latinLnBrk="0" hangingPunct="0">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a:ea typeface="+mn-ea"/>
                <a:cs typeface="+mn-cs"/>
              </a:rPr>
              <a:t>cases</a:t>
            </a:r>
          </a:p>
        </p:txBody>
      </p:sp>
      <p:sp>
        <p:nvSpPr>
          <p:cNvPr id="24" name="Text Box 9"/>
          <p:cNvSpPr txBox="1">
            <a:spLocks noChangeArrowheads="1"/>
          </p:cNvSpPr>
          <p:nvPr/>
        </p:nvSpPr>
        <p:spPr bwMode="auto">
          <a:xfrm>
            <a:off x="7444597" y="5112866"/>
            <a:ext cx="1295400" cy="403225"/>
          </a:xfrm>
          <a:prstGeom prst="rect">
            <a:avLst/>
          </a:prstGeom>
          <a:noFill/>
          <a:ln w="9525">
            <a:noFill/>
            <a:miter lim="800000"/>
            <a:headEnd/>
            <a:tailEnd/>
          </a:ln>
        </p:spPr>
        <p:txBody>
          <a:bodyPr lIns="95125" tIns="49148" rIns="95125" bIns="49148">
            <a:spAutoFit/>
          </a:bodyPr>
          <a:lstStyle/>
          <a:p>
            <a:pPr marL="0" marR="0" lvl="0" indent="0" algn="l" defTabSz="457200" rtl="0" eaLnBrk="0" fontAlgn="auto" latinLnBrk="0" hangingPunct="0">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a:ea typeface="+mn-ea"/>
                <a:cs typeface="+mn-cs"/>
              </a:rPr>
              <a:t>controls</a:t>
            </a:r>
          </a:p>
        </p:txBody>
      </p:sp>
      <p:sp>
        <p:nvSpPr>
          <p:cNvPr id="25" name="Line 11"/>
          <p:cNvSpPr>
            <a:spLocks noChangeShapeType="1"/>
          </p:cNvSpPr>
          <p:nvPr/>
        </p:nvSpPr>
        <p:spPr bwMode="auto">
          <a:xfrm>
            <a:off x="7962900" y="5507918"/>
            <a:ext cx="887082" cy="134937"/>
          </a:xfrm>
          <a:prstGeom prst="line">
            <a:avLst/>
          </a:prstGeom>
          <a:noFill/>
          <a:ln w="9525">
            <a:solidFill>
              <a:schemeClr val="tx1"/>
            </a:solidFill>
            <a:round/>
            <a:headEnd/>
            <a:tailEnd type="triangle" w="med" len="med"/>
          </a:ln>
        </p:spPr>
        <p:txBody>
          <a:bodyPr lIns="95125" tIns="49148" rIns="95125" bIns="49148"/>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Line 12"/>
          <p:cNvSpPr>
            <a:spLocks noChangeShapeType="1"/>
          </p:cNvSpPr>
          <p:nvPr/>
        </p:nvSpPr>
        <p:spPr bwMode="auto">
          <a:xfrm flipH="1">
            <a:off x="9269082" y="5507918"/>
            <a:ext cx="903618" cy="0"/>
          </a:xfrm>
          <a:prstGeom prst="line">
            <a:avLst/>
          </a:prstGeom>
          <a:noFill/>
          <a:ln w="9525">
            <a:solidFill>
              <a:schemeClr val="tx1"/>
            </a:solidFill>
            <a:round/>
            <a:headEnd/>
            <a:tailEnd type="triangle" w="med" len="med"/>
          </a:ln>
        </p:spPr>
        <p:txBody>
          <a:bodyPr lIns="95125" tIns="49148" rIns="95125" bIns="49148"/>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7" name="Audio 26">
            <a:hlinkClick r:id="" action="ppaction://media"/>
            <a:extLst>
              <a:ext uri="{FF2B5EF4-FFF2-40B4-BE49-F238E27FC236}">
                <a16:creationId xmlns:a16="http://schemas.microsoft.com/office/drawing/2014/main" id="{8ECB0D76-A820-4321-8EFB-EB6FC0F559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84704563"/>
      </p:ext>
    </p:extLst>
  </p:cSld>
  <p:clrMapOvr>
    <a:masterClrMapping/>
  </p:clrMapOvr>
  <mc:AlternateContent xmlns:mc="http://schemas.openxmlformats.org/markup-compatibility/2006" xmlns:p14="http://schemas.microsoft.com/office/powerpoint/2010/main">
    <mc:Choice Requires="p14">
      <p:transition spd="slow" p14:dur="2000" advTm="56972"/>
    </mc:Choice>
    <mc:Fallback xmlns="">
      <p:transition spd="slow" advTm="56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Matching in Case-Control Studies, cont.</a:t>
            </a:r>
          </a:p>
        </p:txBody>
      </p:sp>
      <p:sp>
        <p:nvSpPr>
          <p:cNvPr id="3" name="Content Placeholder 2"/>
          <p:cNvSpPr>
            <a:spLocks noGrp="1"/>
          </p:cNvSpPr>
          <p:nvPr>
            <p:ph idx="1"/>
          </p:nvPr>
        </p:nvSpPr>
        <p:spPr/>
        <p:txBody>
          <a:bodyPr>
            <a:normAutofit/>
          </a:bodyPr>
          <a:lstStyle/>
          <a:p>
            <a:pPr marL="0" indent="0">
              <a:buNone/>
            </a:pPr>
            <a:r>
              <a:rPr lang="en-US" sz="3200" dirty="0"/>
              <a:t>In a situation with many likely confounders </a:t>
            </a:r>
            <a:r>
              <a:rPr lang="en-US" sz="3200" dirty="0">
                <a:sym typeface="Wingdings" panose="05000000000000000000" pitchFamily="2" charset="2"/>
              </a:rPr>
              <a:t> </a:t>
            </a:r>
          </a:p>
          <a:p>
            <a:r>
              <a:rPr lang="en-US" sz="3200" dirty="0">
                <a:sym typeface="Wingdings" panose="05000000000000000000" pitchFamily="2" charset="2"/>
              </a:rPr>
              <a:t>Match on age, sex, and 1 or 2 nominal confounders with a large number of possible values</a:t>
            </a:r>
          </a:p>
          <a:p>
            <a:r>
              <a:rPr lang="en-US" sz="3200" dirty="0">
                <a:sym typeface="Wingdings" panose="05000000000000000000" pitchFamily="2" charset="2"/>
              </a:rPr>
              <a:t>Control for remaining confounders along with matching factors using stratification/regression methods</a:t>
            </a:r>
            <a:endParaRPr lang="en-US" sz="3200" dirty="0"/>
          </a:p>
        </p:txBody>
      </p:sp>
      <p:pic>
        <p:nvPicPr>
          <p:cNvPr id="4" name="Audio 3">
            <a:hlinkClick r:id="" action="ppaction://media"/>
            <a:extLst>
              <a:ext uri="{FF2B5EF4-FFF2-40B4-BE49-F238E27FC236}">
                <a16:creationId xmlns:a16="http://schemas.microsoft.com/office/drawing/2014/main" id="{B25CF176-3808-4485-AE78-77FA552028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1025369936"/>
      </p:ext>
    </p:extLst>
  </p:cSld>
  <p:clrMapOvr>
    <a:masterClrMapping/>
  </p:clrMapOvr>
  <mc:AlternateContent xmlns:mc="http://schemas.openxmlformats.org/markup-compatibility/2006" xmlns:p14="http://schemas.microsoft.com/office/powerpoint/2010/main">
    <mc:Choice Requires="p14">
      <p:transition spd="slow" p14:dur="2000" advTm="26479"/>
    </mc:Choice>
    <mc:Fallback xmlns="">
      <p:transition spd="slow" advTm="26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of Matched Data</a:t>
            </a:r>
          </a:p>
        </p:txBody>
      </p:sp>
      <p:sp>
        <p:nvSpPr>
          <p:cNvPr id="3" name="Content Placeholder 2"/>
          <p:cNvSpPr>
            <a:spLocks noGrp="1"/>
          </p:cNvSpPr>
          <p:nvPr>
            <p:ph idx="1"/>
          </p:nvPr>
        </p:nvSpPr>
        <p:spPr/>
        <p:txBody>
          <a:bodyPr>
            <a:normAutofit/>
          </a:bodyPr>
          <a:lstStyle/>
          <a:p>
            <a:r>
              <a:rPr lang="en-US" sz="3200" dirty="0"/>
              <a:t>Matching on a factor may necessitate adjusting for the variable in the analysis</a:t>
            </a:r>
          </a:p>
          <a:p>
            <a:r>
              <a:rPr lang="en-US" sz="3200" dirty="0"/>
              <a:t>Especially true in case-control studies, where matching may lead to biased effect estimates due to selection bias</a:t>
            </a:r>
          </a:p>
          <a:p>
            <a:r>
              <a:rPr lang="en-US" sz="3200" dirty="0"/>
              <a:t>Must stratify in a case-control study if matching factor is associated with the exposure, even if it is not associated with the disease</a:t>
            </a:r>
          </a:p>
        </p:txBody>
      </p:sp>
      <p:pic>
        <p:nvPicPr>
          <p:cNvPr id="5" name="Audio 4">
            <a:hlinkClick r:id="" action="ppaction://media"/>
            <a:extLst>
              <a:ext uri="{FF2B5EF4-FFF2-40B4-BE49-F238E27FC236}">
                <a16:creationId xmlns:a16="http://schemas.microsoft.com/office/drawing/2014/main" id="{B3F05C08-CBDC-4AE7-852B-B387AD410F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111314469"/>
      </p:ext>
    </p:extLst>
  </p:cSld>
  <p:clrMapOvr>
    <a:masterClrMapping/>
  </p:clrMapOvr>
  <mc:AlternateContent xmlns:mc="http://schemas.openxmlformats.org/markup-compatibility/2006" xmlns:p14="http://schemas.microsoft.com/office/powerpoint/2010/main">
    <mc:Choice Requires="p14">
      <p:transition spd="slow" p14:dur="2000" advTm="22316"/>
    </mc:Choice>
    <mc:Fallback xmlns="">
      <p:transition spd="slow" advTm="22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of Matched Data</a:t>
            </a:r>
          </a:p>
        </p:txBody>
      </p:sp>
      <p:sp>
        <p:nvSpPr>
          <p:cNvPr id="3" name="Content Placeholder 2"/>
          <p:cNvSpPr>
            <a:spLocks noGrp="1"/>
          </p:cNvSpPr>
          <p:nvPr>
            <p:ph idx="1"/>
          </p:nvPr>
        </p:nvSpPr>
        <p:spPr/>
        <p:txBody>
          <a:bodyPr>
            <a:noAutofit/>
          </a:bodyPr>
          <a:lstStyle/>
          <a:p>
            <a:r>
              <a:rPr lang="en-US" sz="3200" dirty="0"/>
              <a:t>Each matching category should be treated as a unique stratum initially</a:t>
            </a:r>
          </a:p>
          <a:p>
            <a:r>
              <a:rPr lang="en-US" sz="3200" dirty="0"/>
              <a:t>Combine data from matched pairs with identical matching factor values</a:t>
            </a:r>
          </a:p>
          <a:p>
            <a:r>
              <a:rPr lang="en-US" sz="3200" dirty="0"/>
              <a:t>Use the same, or finer, categories to define strata </a:t>
            </a:r>
            <a:r>
              <a:rPr lang="mr-IN" sz="3200" dirty="0"/>
              <a:t>–</a:t>
            </a:r>
            <a:r>
              <a:rPr lang="en-US" sz="3200" dirty="0"/>
              <a:t> larger categories will not remove bias introduced by matching</a:t>
            </a:r>
          </a:p>
          <a:p>
            <a:pPr lvl="1"/>
            <a:r>
              <a:rPr lang="en-US" sz="3200" dirty="0"/>
              <a:t>Ex: If you matched on 5-y age categories, must control for 5-y (or smaller) age categories. Cannot control for 10-y age categories. </a:t>
            </a:r>
          </a:p>
        </p:txBody>
      </p:sp>
      <p:pic>
        <p:nvPicPr>
          <p:cNvPr id="5" name="Audio 4">
            <a:hlinkClick r:id="" action="ppaction://media"/>
            <a:extLst>
              <a:ext uri="{FF2B5EF4-FFF2-40B4-BE49-F238E27FC236}">
                <a16:creationId xmlns:a16="http://schemas.microsoft.com/office/drawing/2014/main" id="{3E0F2F31-BB46-45A3-A5B6-22B3DFDBF0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736389570"/>
      </p:ext>
    </p:extLst>
  </p:cSld>
  <p:clrMapOvr>
    <a:masterClrMapping/>
  </p:clrMapOvr>
  <mc:AlternateContent xmlns:mc="http://schemas.openxmlformats.org/markup-compatibility/2006" xmlns:p14="http://schemas.microsoft.com/office/powerpoint/2010/main">
    <mc:Choice Requires="p14">
      <p:transition spd="slow" p14:dur="2000" advTm="45728"/>
    </mc:Choice>
    <mc:Fallback xmlns="">
      <p:transition spd="slow" advTm="45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Conditional Logistic Regression</a:t>
            </a:r>
          </a:p>
        </p:txBody>
      </p:sp>
      <p:sp>
        <p:nvSpPr>
          <p:cNvPr id="3" name="Content Placeholder 2"/>
          <p:cNvSpPr>
            <a:spLocks noGrp="1"/>
          </p:cNvSpPr>
          <p:nvPr>
            <p:ph idx="1"/>
          </p:nvPr>
        </p:nvSpPr>
        <p:spPr/>
        <p:txBody>
          <a:bodyPr/>
          <a:lstStyle/>
          <a:p>
            <a:r>
              <a:rPr lang="en-US" dirty="0"/>
              <a:t>Model used to analyze individually matched case-control studies</a:t>
            </a:r>
          </a:p>
          <a:p>
            <a:r>
              <a:rPr lang="en-US" dirty="0"/>
              <a:t>New intercept for each matched pair</a:t>
            </a:r>
          </a:p>
          <a:p>
            <a:r>
              <a:rPr lang="en-US" dirty="0"/>
              <a:t>Risk sets are informative if they have at least 1 case and 1 control</a:t>
            </a:r>
          </a:p>
          <a:p>
            <a:r>
              <a:rPr lang="en-US" dirty="0"/>
              <a:t>Only discordant pairs contribute to likelihood estimate, but strata that are not informative for exposure may contribute to estimates for other covariates</a:t>
            </a:r>
          </a:p>
          <a:p>
            <a:r>
              <a:rPr lang="en-US" dirty="0"/>
              <a:t>OR approaches IRR estimate from a Cox PH regression model if incidence density sampling is used (matched on time)</a:t>
            </a:r>
          </a:p>
          <a:p>
            <a:endParaRPr lang="en-US" dirty="0"/>
          </a:p>
          <a:p>
            <a:endParaRPr lang="en-US" dirty="0"/>
          </a:p>
        </p:txBody>
      </p:sp>
      <p:pic>
        <p:nvPicPr>
          <p:cNvPr id="7" name="Audio 6">
            <a:hlinkClick r:id="" action="ppaction://media"/>
            <a:extLst>
              <a:ext uri="{FF2B5EF4-FFF2-40B4-BE49-F238E27FC236}">
                <a16:creationId xmlns:a16="http://schemas.microsoft.com/office/drawing/2014/main" id="{ECD8C5E2-6376-42B2-BD29-F07D56E577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pic>
        <p:nvPicPr>
          <p:cNvPr id="6" name="Picture 5">
            <a:extLst>
              <a:ext uri="{FF2B5EF4-FFF2-40B4-BE49-F238E27FC236}">
                <a16:creationId xmlns:a16="http://schemas.microsoft.com/office/drawing/2014/main" id="{30A94FEA-D738-F440-9F07-0E764C51E05A}"/>
              </a:ext>
            </a:extLst>
          </p:cNvPr>
          <p:cNvPicPr>
            <a:picLocks noChangeAspect="1"/>
          </p:cNvPicPr>
          <p:nvPr/>
        </p:nvPicPr>
        <p:blipFill>
          <a:blip r:embed="rId6"/>
          <a:stretch>
            <a:fillRect/>
          </a:stretch>
        </p:blipFill>
        <p:spPr>
          <a:xfrm>
            <a:off x="3123535" y="5762888"/>
            <a:ext cx="5944929" cy="414075"/>
          </a:xfrm>
          <a:prstGeom prst="rect">
            <a:avLst/>
          </a:prstGeom>
        </p:spPr>
      </p:pic>
      <p:sp>
        <p:nvSpPr>
          <p:cNvPr id="8" name="TextBox 7">
            <a:extLst>
              <a:ext uri="{FF2B5EF4-FFF2-40B4-BE49-F238E27FC236}">
                <a16:creationId xmlns:a16="http://schemas.microsoft.com/office/drawing/2014/main" id="{5881F422-9F2D-AD4D-9D5E-A0A1F0A824DF}"/>
              </a:ext>
            </a:extLst>
          </p:cNvPr>
          <p:cNvSpPr txBox="1"/>
          <p:nvPr/>
        </p:nvSpPr>
        <p:spPr bwMode="auto">
          <a:xfrm>
            <a:off x="6787116" y="5879819"/>
            <a:ext cx="85061" cy="246221"/>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srgbClr val="FF0000"/>
                </a:solidFill>
                <a:effectLst/>
                <a:uLnTx/>
                <a:uFillTx/>
                <a:latin typeface="Calibri"/>
                <a:ea typeface="+mn-ea"/>
                <a:cs typeface="+mn-cs"/>
              </a:rPr>
              <a:t>i</a:t>
            </a:r>
            <a:endParaRPr kumimoji="0" lang="en-US" sz="1600" b="0" i="1"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434086245"/>
      </p:ext>
    </p:extLst>
  </p:cSld>
  <p:clrMapOvr>
    <a:masterClrMapping/>
  </p:clrMapOvr>
  <mc:AlternateContent xmlns:mc="http://schemas.openxmlformats.org/markup-compatibility/2006" xmlns:p14="http://schemas.microsoft.com/office/powerpoint/2010/main">
    <mc:Choice Requires="p14">
      <p:transition spd="slow" p14:dur="2000" advTm="60896"/>
    </mc:Choice>
    <mc:Fallback xmlns="">
      <p:transition spd="slow" advTm="60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Matched Case-Control Studies</a:t>
            </a:r>
          </a:p>
        </p:txBody>
      </p:sp>
      <p:sp>
        <p:nvSpPr>
          <p:cNvPr id="3" name="Content Placeholder 2"/>
          <p:cNvSpPr>
            <a:spLocks noGrp="1"/>
          </p:cNvSpPr>
          <p:nvPr>
            <p:ph idx="1"/>
          </p:nvPr>
        </p:nvSpPr>
        <p:spPr/>
        <p:txBody>
          <a:bodyPr>
            <a:normAutofit/>
          </a:bodyPr>
          <a:lstStyle/>
          <a:p>
            <a:r>
              <a:rPr lang="en-US" sz="3200" dirty="0"/>
              <a:t>Matching is done in case-control studies to improve efficiency to control for confounding</a:t>
            </a:r>
          </a:p>
          <a:p>
            <a:r>
              <a:rPr lang="en-US" sz="3200" dirty="0"/>
              <a:t>Case-control matching is helpful for known confounders measured on a nominal scale, especially those with many possible values</a:t>
            </a:r>
          </a:p>
          <a:p>
            <a:r>
              <a:rPr lang="en-US" sz="3200" dirty="0"/>
              <a:t>Control for the matching factors in the analysis phase to account for confounding and selection bias</a:t>
            </a:r>
          </a:p>
        </p:txBody>
      </p:sp>
    </p:spTree>
    <p:extLst>
      <p:ext uri="{BB962C8B-B14F-4D97-AF65-F5344CB8AC3E}">
        <p14:creationId xmlns:p14="http://schemas.microsoft.com/office/powerpoint/2010/main" val="743371321"/>
      </p:ext>
    </p:extLst>
  </p:cSld>
  <p:clrMapOvr>
    <a:masterClrMapping/>
  </p:clrMapOvr>
  <mc:AlternateContent xmlns:mc="http://schemas.openxmlformats.org/markup-compatibility/2006" xmlns:p14="http://schemas.microsoft.com/office/powerpoint/2010/main">
    <mc:Choice Requires="p14">
      <p:transition spd="slow" p14:dur="2000" advTm="25416"/>
    </mc:Choice>
    <mc:Fallback xmlns="">
      <p:transition spd="slow" advTm="25416"/>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8355" y="1122363"/>
            <a:ext cx="10696753" cy="2387600"/>
          </a:xfrm>
        </p:spPr>
        <p:txBody>
          <a:bodyPr>
            <a:normAutofit fontScale="90000"/>
          </a:bodyPr>
          <a:lstStyle/>
          <a:p>
            <a:r>
              <a:rPr lang="en-US" dirty="0"/>
              <a:t>Matching (Brief Review)</a:t>
            </a:r>
            <a:br>
              <a:rPr lang="en-US" dirty="0"/>
            </a:br>
            <a:r>
              <a:rPr lang="en-US" dirty="0"/>
              <a:t>&amp; Case-Crossover Studies</a:t>
            </a:r>
            <a:br>
              <a:rPr lang="en-US" dirty="0"/>
            </a:br>
            <a:r>
              <a:rPr lang="en-US" dirty="0"/>
              <a:t>EPI 207</a:t>
            </a:r>
          </a:p>
        </p:txBody>
      </p:sp>
      <p:sp>
        <p:nvSpPr>
          <p:cNvPr id="3" name="Subtitle 2"/>
          <p:cNvSpPr>
            <a:spLocks noGrp="1"/>
          </p:cNvSpPr>
          <p:nvPr>
            <p:ph type="subTitle" idx="1"/>
          </p:nvPr>
        </p:nvSpPr>
        <p:spPr>
          <a:xfrm>
            <a:off x="1603513" y="3973098"/>
            <a:ext cx="9144000" cy="1655762"/>
          </a:xfrm>
        </p:spPr>
        <p:txBody>
          <a:bodyPr>
            <a:noAutofit/>
          </a:bodyPr>
          <a:lstStyle/>
          <a:p>
            <a:r>
              <a:rPr lang="en-US" dirty="0"/>
              <a:t>Rebecca Graff, ScD</a:t>
            </a:r>
          </a:p>
          <a:p>
            <a:r>
              <a:rPr lang="en-US" sz="1200" dirty="0"/>
              <a:t>based on slides from:</a:t>
            </a:r>
          </a:p>
          <a:p>
            <a:r>
              <a:rPr lang="en-US" dirty="0"/>
              <a:t>Erin Van Blarigan, ScD</a:t>
            </a:r>
          </a:p>
          <a:p>
            <a:r>
              <a:rPr lang="en-US" dirty="0"/>
              <a:t>Associate Professor</a:t>
            </a:r>
          </a:p>
          <a:p>
            <a:r>
              <a:rPr lang="en-US" dirty="0"/>
              <a:t>Department of Epidemiology and Biostatistics</a:t>
            </a:r>
          </a:p>
          <a:p>
            <a:r>
              <a:rPr lang="en-US" dirty="0"/>
              <a:t>University of California, San Francisco</a:t>
            </a:r>
          </a:p>
        </p:txBody>
      </p:sp>
    </p:spTree>
    <p:extLst>
      <p:ext uri="{BB962C8B-B14F-4D97-AF65-F5344CB8AC3E}">
        <p14:creationId xmlns:p14="http://schemas.microsoft.com/office/powerpoint/2010/main" val="4293052777"/>
      </p:ext>
    </p:extLst>
  </p:cSld>
  <p:clrMapOvr>
    <a:masterClrMapping/>
  </p:clrMapOvr>
  <mc:AlternateContent xmlns:mc="http://schemas.openxmlformats.org/markup-compatibility/2006" xmlns:p14="http://schemas.microsoft.com/office/powerpoint/2010/main">
    <mc:Choice Requires="p14">
      <p:transition spd="slow" p14:dur="2000" advTm="25655"/>
    </mc:Choice>
    <mc:Fallback xmlns="">
      <p:transition spd="slow" advTm="25655"/>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281E2-CB9E-994E-AB49-25FB69B628FF}"/>
              </a:ext>
            </a:extLst>
          </p:cNvPr>
          <p:cNvSpPr>
            <a:spLocks noGrp="1"/>
          </p:cNvSpPr>
          <p:nvPr>
            <p:ph type="title"/>
          </p:nvPr>
        </p:nvSpPr>
        <p:spPr/>
        <p:txBody>
          <a:bodyPr/>
          <a:lstStyle/>
          <a:p>
            <a:r>
              <a:rPr lang="en-US" dirty="0"/>
              <a:t>Utility of Matching in Case-Control Studies</a:t>
            </a:r>
          </a:p>
        </p:txBody>
      </p:sp>
      <p:sp>
        <p:nvSpPr>
          <p:cNvPr id="3" name="Content Placeholder 2">
            <a:extLst>
              <a:ext uri="{FF2B5EF4-FFF2-40B4-BE49-F238E27FC236}">
                <a16:creationId xmlns:a16="http://schemas.microsoft.com/office/drawing/2014/main" id="{AE525A2D-7C50-5C41-B3E3-1328CDE47214}"/>
              </a:ext>
            </a:extLst>
          </p:cNvPr>
          <p:cNvSpPr>
            <a:spLocks noGrp="1"/>
          </p:cNvSpPr>
          <p:nvPr>
            <p:ph idx="1"/>
          </p:nvPr>
        </p:nvSpPr>
        <p:spPr/>
        <p:txBody>
          <a:bodyPr/>
          <a:lstStyle/>
          <a:p>
            <a:r>
              <a:rPr lang="en-US" dirty="0"/>
              <a:t>Appropriate Matching: Matching that improves statistical efficiency when adjusting for the matching factors</a:t>
            </a:r>
          </a:p>
          <a:p>
            <a:endParaRPr lang="en-US" dirty="0"/>
          </a:p>
          <a:p>
            <a:r>
              <a:rPr lang="en-US" dirty="0"/>
              <a:t>Overmatching: Matching that harms statistical efficiency, validity, or cost efficiency</a:t>
            </a:r>
          </a:p>
          <a:p>
            <a:pPr lvl="1"/>
            <a:r>
              <a:rPr lang="en-US" dirty="0"/>
              <a:t>Unnecessary Matching: Overmatching that harms cost efficiency</a:t>
            </a:r>
          </a:p>
        </p:txBody>
      </p:sp>
    </p:spTree>
    <p:extLst>
      <p:ext uri="{BB962C8B-B14F-4D97-AF65-F5344CB8AC3E}">
        <p14:creationId xmlns:p14="http://schemas.microsoft.com/office/powerpoint/2010/main" val="599732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Costs of Matching</a:t>
            </a:r>
          </a:p>
        </p:txBody>
      </p:sp>
      <p:sp>
        <p:nvSpPr>
          <p:cNvPr id="3" name="Content Placeholder 2"/>
          <p:cNvSpPr>
            <a:spLocks noGrp="1"/>
          </p:cNvSpPr>
          <p:nvPr>
            <p:ph idx="1"/>
          </p:nvPr>
        </p:nvSpPr>
        <p:spPr>
          <a:xfrm>
            <a:off x="838200" y="2432649"/>
            <a:ext cx="10515600" cy="3744314"/>
          </a:xfrm>
        </p:spPr>
        <p:txBody>
          <a:bodyPr/>
          <a:lstStyle/>
          <a:p>
            <a:pPr marL="0" indent="0" algn="ctr">
              <a:buNone/>
            </a:pPr>
            <a:r>
              <a:rPr lang="en-US" dirty="0"/>
              <a:t>“A wider appreciation for the costs that matching imposes and the often meager advantage it offers would presumably reduce the use of matching and the number of variables on which matching is performed.” (pg. 178 in Rothman)</a:t>
            </a:r>
          </a:p>
          <a:p>
            <a:pPr marL="0" indent="0">
              <a:buNone/>
            </a:pPr>
            <a:endParaRPr lang="en-US" dirty="0"/>
          </a:p>
          <a:p>
            <a:endParaRPr lang="en-US" dirty="0"/>
          </a:p>
        </p:txBody>
      </p:sp>
    </p:spTree>
    <p:extLst>
      <p:ext uri="{BB962C8B-B14F-4D97-AF65-F5344CB8AC3E}">
        <p14:creationId xmlns:p14="http://schemas.microsoft.com/office/powerpoint/2010/main" val="3068664052"/>
      </p:ext>
    </p:extLst>
  </p:cSld>
  <p:clrMapOvr>
    <a:masterClrMapping/>
  </p:clrMapOvr>
  <mc:AlternateContent xmlns:mc="http://schemas.openxmlformats.org/markup-compatibility/2006" xmlns:p14="http://schemas.microsoft.com/office/powerpoint/2010/main">
    <mc:Choice Requires="p14">
      <p:transition spd="slow" p14:dur="2000" advTm="35288"/>
    </mc:Choice>
    <mc:Fallback xmlns="">
      <p:transition spd="slow" advTm="35288"/>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Appropriate or Overmatching?</a:t>
            </a:r>
          </a:p>
        </p:txBody>
      </p:sp>
      <p:sp>
        <p:nvSpPr>
          <p:cNvPr id="3" name="Content Placeholder 2"/>
          <p:cNvSpPr>
            <a:spLocks noGrp="1"/>
          </p:cNvSpPr>
          <p:nvPr>
            <p:ph idx="1"/>
          </p:nvPr>
        </p:nvSpPr>
        <p:spPr/>
        <p:txBody>
          <a:bodyPr>
            <a:normAutofit/>
          </a:bodyPr>
          <a:lstStyle/>
          <a:p>
            <a:r>
              <a:rPr lang="en-US" sz="3200" dirty="0"/>
              <a:t>Matching factor is a confounder</a:t>
            </a:r>
          </a:p>
        </p:txBody>
      </p:sp>
      <p:graphicFrame>
        <p:nvGraphicFramePr>
          <p:cNvPr id="4" name="Table 3"/>
          <p:cNvGraphicFramePr>
            <a:graphicFrameLocks noGrp="1"/>
          </p:cNvGraphicFramePr>
          <p:nvPr/>
        </p:nvGraphicFramePr>
        <p:xfrm>
          <a:off x="2540000" y="4646899"/>
          <a:ext cx="7079963" cy="1828800"/>
        </p:xfrm>
        <a:graphic>
          <a:graphicData uri="http://schemas.openxmlformats.org/drawingml/2006/table">
            <a:tbl>
              <a:tblPr firstRow="1" bandRow="1">
                <a:tableStyleId>{5C22544A-7EE6-4342-B048-85BDC9FD1C3A}</a:tableStyleId>
              </a:tblPr>
              <a:tblGrid>
                <a:gridCol w="1803767">
                  <a:extLst>
                    <a:ext uri="{9D8B030D-6E8A-4147-A177-3AD203B41FA5}">
                      <a16:colId xmlns:a16="http://schemas.microsoft.com/office/drawing/2014/main" val="20000"/>
                    </a:ext>
                  </a:extLst>
                </a:gridCol>
                <a:gridCol w="2684562">
                  <a:extLst>
                    <a:ext uri="{9D8B030D-6E8A-4147-A177-3AD203B41FA5}">
                      <a16:colId xmlns:a16="http://schemas.microsoft.com/office/drawing/2014/main" val="20001"/>
                    </a:ext>
                  </a:extLst>
                </a:gridCol>
                <a:gridCol w="2591634">
                  <a:extLst>
                    <a:ext uri="{9D8B030D-6E8A-4147-A177-3AD203B41FA5}">
                      <a16:colId xmlns:a16="http://schemas.microsoft.com/office/drawing/2014/main" val="20002"/>
                    </a:ext>
                  </a:extLst>
                </a:gridCol>
              </a:tblGrid>
              <a:tr h="370840">
                <a:tc>
                  <a:txBody>
                    <a:bodyPr/>
                    <a:lstStyle/>
                    <a:p>
                      <a:endParaRPr lang="en-US" sz="2400" dirty="0"/>
                    </a:p>
                  </a:txBody>
                  <a:tcPr/>
                </a:tc>
                <a:tc gridSpan="2">
                  <a:txBody>
                    <a:bodyPr/>
                    <a:lstStyle/>
                    <a:p>
                      <a:pPr algn="ctr"/>
                      <a:r>
                        <a:rPr lang="en-US" sz="2400" dirty="0"/>
                        <a:t>Analysis</a:t>
                      </a:r>
                    </a:p>
                  </a:txBody>
                  <a:tcPr anchor="ct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2400" b="1" dirty="0"/>
                        <a:t>Design</a:t>
                      </a:r>
                    </a:p>
                  </a:txBody>
                  <a:tcPr/>
                </a:tc>
                <a:tc>
                  <a:txBody>
                    <a:bodyPr/>
                    <a:lstStyle/>
                    <a:p>
                      <a:r>
                        <a:rPr lang="en-US" sz="2400" b="1" dirty="0"/>
                        <a:t>Stratified</a:t>
                      </a:r>
                    </a:p>
                  </a:txBody>
                  <a:tcPr/>
                </a:tc>
                <a:tc>
                  <a:txBody>
                    <a:bodyPr/>
                    <a:lstStyle/>
                    <a:p>
                      <a:r>
                        <a:rPr lang="en-US" sz="2400" b="1" dirty="0"/>
                        <a:t>Not Stratified</a:t>
                      </a:r>
                    </a:p>
                  </a:txBody>
                  <a:tcPr/>
                </a:tc>
                <a:extLst>
                  <a:ext uri="{0D108BD9-81ED-4DB2-BD59-A6C34878D82A}">
                    <a16:rowId xmlns:a16="http://schemas.microsoft.com/office/drawing/2014/main" val="10001"/>
                  </a:ext>
                </a:extLst>
              </a:tr>
              <a:tr h="370840">
                <a:tc>
                  <a:txBody>
                    <a:bodyPr/>
                    <a:lstStyle/>
                    <a:p>
                      <a:r>
                        <a:rPr lang="en-US" sz="2400" dirty="0"/>
                        <a:t>Matched</a:t>
                      </a:r>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10002"/>
                  </a:ext>
                </a:extLst>
              </a:tr>
              <a:tr h="370840">
                <a:tc>
                  <a:txBody>
                    <a:bodyPr/>
                    <a:lstStyle/>
                    <a:p>
                      <a:r>
                        <a:rPr lang="en-US" sz="2400" dirty="0"/>
                        <a:t>Not matched</a:t>
                      </a:r>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2637692" y="2715845"/>
            <a:ext cx="20659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Exposure</a:t>
            </a:r>
          </a:p>
        </p:txBody>
      </p:sp>
      <p:sp>
        <p:nvSpPr>
          <p:cNvPr id="6" name="TextBox 5"/>
          <p:cNvSpPr txBox="1"/>
          <p:nvPr/>
        </p:nvSpPr>
        <p:spPr>
          <a:xfrm flipH="1">
            <a:off x="7835488" y="2715846"/>
            <a:ext cx="142574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Disease</a:t>
            </a:r>
          </a:p>
        </p:txBody>
      </p:sp>
      <p:sp>
        <p:nvSpPr>
          <p:cNvPr id="7" name="TextBox 6"/>
          <p:cNvSpPr txBox="1"/>
          <p:nvPr/>
        </p:nvSpPr>
        <p:spPr>
          <a:xfrm>
            <a:off x="4671469" y="3536462"/>
            <a:ext cx="297364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Matching Factor</a:t>
            </a:r>
          </a:p>
        </p:txBody>
      </p:sp>
      <p:cxnSp>
        <p:nvCxnSpPr>
          <p:cNvPr id="9" name="Straight Arrow Connector 8"/>
          <p:cNvCxnSpPr/>
          <p:nvPr/>
        </p:nvCxnSpPr>
        <p:spPr>
          <a:xfrm flipV="1">
            <a:off x="7268308" y="3184769"/>
            <a:ext cx="566615" cy="4298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4239846" y="3243385"/>
            <a:ext cx="703385" cy="37123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70446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Appropriate Matching</a:t>
            </a:r>
          </a:p>
        </p:txBody>
      </p:sp>
      <p:sp>
        <p:nvSpPr>
          <p:cNvPr id="3" name="Content Placeholder 2"/>
          <p:cNvSpPr>
            <a:spLocks noGrp="1"/>
          </p:cNvSpPr>
          <p:nvPr>
            <p:ph idx="1"/>
          </p:nvPr>
        </p:nvSpPr>
        <p:spPr/>
        <p:txBody>
          <a:bodyPr>
            <a:normAutofit/>
          </a:bodyPr>
          <a:lstStyle/>
          <a:p>
            <a:r>
              <a:rPr lang="en-US" sz="3200"/>
              <a:t>Matching factor is a confounder</a:t>
            </a:r>
            <a:endParaRPr lang="en-US" sz="3200" dirty="0"/>
          </a:p>
        </p:txBody>
      </p:sp>
      <p:graphicFrame>
        <p:nvGraphicFramePr>
          <p:cNvPr id="4" name="Table 3"/>
          <p:cNvGraphicFramePr>
            <a:graphicFrameLocks noGrp="1"/>
          </p:cNvGraphicFramePr>
          <p:nvPr/>
        </p:nvGraphicFramePr>
        <p:xfrm>
          <a:off x="2540000" y="4646899"/>
          <a:ext cx="7079963" cy="1828800"/>
        </p:xfrm>
        <a:graphic>
          <a:graphicData uri="http://schemas.openxmlformats.org/drawingml/2006/table">
            <a:tbl>
              <a:tblPr firstRow="1" bandRow="1">
                <a:tableStyleId>{5C22544A-7EE6-4342-B048-85BDC9FD1C3A}</a:tableStyleId>
              </a:tblPr>
              <a:tblGrid>
                <a:gridCol w="1803767">
                  <a:extLst>
                    <a:ext uri="{9D8B030D-6E8A-4147-A177-3AD203B41FA5}">
                      <a16:colId xmlns:a16="http://schemas.microsoft.com/office/drawing/2014/main" val="20000"/>
                    </a:ext>
                  </a:extLst>
                </a:gridCol>
                <a:gridCol w="3381197">
                  <a:extLst>
                    <a:ext uri="{9D8B030D-6E8A-4147-A177-3AD203B41FA5}">
                      <a16:colId xmlns:a16="http://schemas.microsoft.com/office/drawing/2014/main" val="20001"/>
                    </a:ext>
                  </a:extLst>
                </a:gridCol>
                <a:gridCol w="1894999">
                  <a:extLst>
                    <a:ext uri="{9D8B030D-6E8A-4147-A177-3AD203B41FA5}">
                      <a16:colId xmlns:a16="http://schemas.microsoft.com/office/drawing/2014/main" val="20002"/>
                    </a:ext>
                  </a:extLst>
                </a:gridCol>
              </a:tblGrid>
              <a:tr h="370840">
                <a:tc>
                  <a:txBody>
                    <a:bodyPr/>
                    <a:lstStyle/>
                    <a:p>
                      <a:endParaRPr lang="en-US" sz="2400" dirty="0"/>
                    </a:p>
                  </a:txBody>
                  <a:tcPr/>
                </a:tc>
                <a:tc gridSpan="2">
                  <a:txBody>
                    <a:bodyPr/>
                    <a:lstStyle/>
                    <a:p>
                      <a:pPr algn="ctr"/>
                      <a:r>
                        <a:rPr lang="en-US" sz="2400" dirty="0"/>
                        <a:t>Analysis</a:t>
                      </a:r>
                    </a:p>
                  </a:txBody>
                  <a:tcPr anchor="ct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2400" b="1" dirty="0"/>
                        <a:t>Design</a:t>
                      </a:r>
                    </a:p>
                  </a:txBody>
                  <a:tcPr/>
                </a:tc>
                <a:tc>
                  <a:txBody>
                    <a:bodyPr/>
                    <a:lstStyle/>
                    <a:p>
                      <a:r>
                        <a:rPr lang="en-US" sz="2400" b="1" dirty="0"/>
                        <a:t>Stratified</a:t>
                      </a:r>
                    </a:p>
                  </a:txBody>
                  <a:tcPr/>
                </a:tc>
                <a:tc>
                  <a:txBody>
                    <a:bodyPr/>
                    <a:lstStyle/>
                    <a:p>
                      <a:r>
                        <a:rPr lang="en-US" sz="2400" b="1" dirty="0"/>
                        <a:t>Not Stratified</a:t>
                      </a:r>
                    </a:p>
                  </a:txBody>
                  <a:tcPr/>
                </a:tc>
                <a:extLst>
                  <a:ext uri="{0D108BD9-81ED-4DB2-BD59-A6C34878D82A}">
                    <a16:rowId xmlns:a16="http://schemas.microsoft.com/office/drawing/2014/main" val="10001"/>
                  </a:ext>
                </a:extLst>
              </a:tr>
              <a:tr h="370840">
                <a:tc>
                  <a:txBody>
                    <a:bodyPr/>
                    <a:lstStyle/>
                    <a:p>
                      <a:r>
                        <a:rPr lang="en-US" sz="2400" dirty="0"/>
                        <a:t>Matched</a:t>
                      </a:r>
                    </a:p>
                  </a:txBody>
                  <a:tcPr/>
                </a:tc>
                <a:tc>
                  <a:txBody>
                    <a:bodyPr/>
                    <a:lstStyle/>
                    <a:p>
                      <a:pPr algn="ctr"/>
                      <a:r>
                        <a:rPr lang="en-US" sz="2400" dirty="0"/>
                        <a:t>Valid, maximum precision</a:t>
                      </a:r>
                    </a:p>
                  </a:txBody>
                  <a:tcPr/>
                </a:tc>
                <a:tc>
                  <a:txBody>
                    <a:bodyPr/>
                    <a:lstStyle/>
                    <a:p>
                      <a:pPr algn="ctr"/>
                      <a:r>
                        <a:rPr lang="en-US" sz="2400" dirty="0"/>
                        <a:t>BIAS</a:t>
                      </a:r>
                    </a:p>
                  </a:txBody>
                  <a:tcPr/>
                </a:tc>
                <a:extLst>
                  <a:ext uri="{0D108BD9-81ED-4DB2-BD59-A6C34878D82A}">
                    <a16:rowId xmlns:a16="http://schemas.microsoft.com/office/drawing/2014/main" val="10002"/>
                  </a:ext>
                </a:extLst>
              </a:tr>
              <a:tr h="370840">
                <a:tc>
                  <a:txBody>
                    <a:bodyPr/>
                    <a:lstStyle/>
                    <a:p>
                      <a:r>
                        <a:rPr lang="en-US" sz="2400" dirty="0"/>
                        <a:t>Not matched</a:t>
                      </a:r>
                    </a:p>
                  </a:txBody>
                  <a:tcPr/>
                </a:tc>
                <a:tc>
                  <a:txBody>
                    <a:bodyPr/>
                    <a:lstStyle/>
                    <a:p>
                      <a:pPr algn="ctr"/>
                      <a:r>
                        <a:rPr lang="en-US" sz="2400" dirty="0"/>
                        <a:t>Valid,</a:t>
                      </a:r>
                      <a:r>
                        <a:rPr lang="en-US" sz="2400" baseline="0" dirty="0"/>
                        <a:t> reduced precision</a:t>
                      </a:r>
                      <a:endParaRPr lang="en-US" sz="2400" dirty="0"/>
                    </a:p>
                  </a:txBody>
                  <a:tcPr/>
                </a:tc>
                <a:tc>
                  <a:txBody>
                    <a:bodyPr/>
                    <a:lstStyle/>
                    <a:p>
                      <a:pPr algn="ctr"/>
                      <a:r>
                        <a:rPr lang="en-US" sz="2400" dirty="0"/>
                        <a:t>BIAS</a:t>
                      </a:r>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2637692" y="2715845"/>
            <a:ext cx="20659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Exposure</a:t>
            </a:r>
          </a:p>
        </p:txBody>
      </p:sp>
      <p:sp>
        <p:nvSpPr>
          <p:cNvPr id="6" name="TextBox 5"/>
          <p:cNvSpPr txBox="1"/>
          <p:nvPr/>
        </p:nvSpPr>
        <p:spPr>
          <a:xfrm flipH="1">
            <a:off x="7835488" y="2715846"/>
            <a:ext cx="142574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Disease</a:t>
            </a:r>
          </a:p>
        </p:txBody>
      </p:sp>
      <p:sp>
        <p:nvSpPr>
          <p:cNvPr id="7" name="TextBox 6"/>
          <p:cNvSpPr txBox="1"/>
          <p:nvPr/>
        </p:nvSpPr>
        <p:spPr>
          <a:xfrm>
            <a:off x="4671469" y="3536462"/>
            <a:ext cx="297364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Matching Factor</a:t>
            </a:r>
          </a:p>
        </p:txBody>
      </p:sp>
      <p:cxnSp>
        <p:nvCxnSpPr>
          <p:cNvPr id="9" name="Straight Arrow Connector 8"/>
          <p:cNvCxnSpPr/>
          <p:nvPr/>
        </p:nvCxnSpPr>
        <p:spPr>
          <a:xfrm flipV="1">
            <a:off x="7268308" y="3184769"/>
            <a:ext cx="566615" cy="4298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4239846" y="3243385"/>
            <a:ext cx="703385" cy="37123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30027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a:t>Matching factor is correlated ONLY with exposure</a:t>
            </a:r>
          </a:p>
        </p:txBody>
      </p:sp>
      <p:graphicFrame>
        <p:nvGraphicFramePr>
          <p:cNvPr id="4" name="Table 3"/>
          <p:cNvGraphicFramePr>
            <a:graphicFrameLocks noGrp="1"/>
          </p:cNvGraphicFramePr>
          <p:nvPr/>
        </p:nvGraphicFramePr>
        <p:xfrm>
          <a:off x="1934308" y="4549207"/>
          <a:ext cx="8346489" cy="1828800"/>
        </p:xfrm>
        <a:graphic>
          <a:graphicData uri="http://schemas.openxmlformats.org/drawingml/2006/table">
            <a:tbl>
              <a:tblPr firstRow="1" bandRow="1">
                <a:tableStyleId>{5C22544A-7EE6-4342-B048-85BDC9FD1C3A}</a:tableStyleId>
              </a:tblPr>
              <a:tblGrid>
                <a:gridCol w="1803767">
                  <a:extLst>
                    <a:ext uri="{9D8B030D-6E8A-4147-A177-3AD203B41FA5}">
                      <a16:colId xmlns:a16="http://schemas.microsoft.com/office/drawing/2014/main" val="20000"/>
                    </a:ext>
                  </a:extLst>
                </a:gridCol>
                <a:gridCol w="3161526">
                  <a:extLst>
                    <a:ext uri="{9D8B030D-6E8A-4147-A177-3AD203B41FA5}">
                      <a16:colId xmlns:a16="http://schemas.microsoft.com/office/drawing/2014/main" val="20001"/>
                    </a:ext>
                  </a:extLst>
                </a:gridCol>
                <a:gridCol w="3381196">
                  <a:extLst>
                    <a:ext uri="{9D8B030D-6E8A-4147-A177-3AD203B41FA5}">
                      <a16:colId xmlns:a16="http://schemas.microsoft.com/office/drawing/2014/main" val="20002"/>
                    </a:ext>
                  </a:extLst>
                </a:gridCol>
              </a:tblGrid>
              <a:tr h="370840">
                <a:tc>
                  <a:txBody>
                    <a:bodyPr/>
                    <a:lstStyle/>
                    <a:p>
                      <a:pPr algn="l"/>
                      <a:endParaRPr lang="en-US" sz="2400" dirty="0"/>
                    </a:p>
                  </a:txBody>
                  <a:tcPr/>
                </a:tc>
                <a:tc gridSpan="2">
                  <a:txBody>
                    <a:bodyPr/>
                    <a:lstStyle/>
                    <a:p>
                      <a:pPr algn="ctr"/>
                      <a:r>
                        <a:rPr lang="en-US" sz="2400" dirty="0"/>
                        <a:t>Analysis</a:t>
                      </a:r>
                    </a:p>
                  </a:txBody>
                  <a:tcPr anchor="ct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l"/>
                      <a:r>
                        <a:rPr lang="en-US" sz="2400" b="1" dirty="0"/>
                        <a:t>Design</a:t>
                      </a:r>
                    </a:p>
                  </a:txBody>
                  <a:tcPr/>
                </a:tc>
                <a:tc>
                  <a:txBody>
                    <a:bodyPr/>
                    <a:lstStyle/>
                    <a:p>
                      <a:pPr algn="ctr"/>
                      <a:r>
                        <a:rPr lang="en-US" sz="2400" b="1" dirty="0"/>
                        <a:t>Stratified</a:t>
                      </a:r>
                    </a:p>
                  </a:txBody>
                  <a:tcPr/>
                </a:tc>
                <a:tc>
                  <a:txBody>
                    <a:bodyPr/>
                    <a:lstStyle/>
                    <a:p>
                      <a:pPr algn="ctr"/>
                      <a:r>
                        <a:rPr lang="en-US" sz="2400" b="1" dirty="0"/>
                        <a:t>Not Stratified</a:t>
                      </a:r>
                    </a:p>
                  </a:txBody>
                  <a:tcPr/>
                </a:tc>
                <a:extLst>
                  <a:ext uri="{0D108BD9-81ED-4DB2-BD59-A6C34878D82A}">
                    <a16:rowId xmlns:a16="http://schemas.microsoft.com/office/drawing/2014/main" val="10001"/>
                  </a:ext>
                </a:extLst>
              </a:tr>
              <a:tr h="370840">
                <a:tc>
                  <a:txBody>
                    <a:bodyPr/>
                    <a:lstStyle/>
                    <a:p>
                      <a:pPr algn="l"/>
                      <a:r>
                        <a:rPr lang="en-US" sz="2400" dirty="0"/>
                        <a:t>Matched</a:t>
                      </a:r>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10002"/>
                  </a:ext>
                </a:extLst>
              </a:tr>
              <a:tr h="370840">
                <a:tc>
                  <a:txBody>
                    <a:bodyPr/>
                    <a:lstStyle/>
                    <a:p>
                      <a:pPr algn="l"/>
                      <a:r>
                        <a:rPr lang="en-US" sz="2400" dirty="0"/>
                        <a:t>Not matched</a:t>
                      </a:r>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1895231" y="2715845"/>
            <a:ext cx="274058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Exposure</a:t>
            </a:r>
          </a:p>
        </p:txBody>
      </p:sp>
      <p:sp>
        <p:nvSpPr>
          <p:cNvPr id="6" name="TextBox 5"/>
          <p:cNvSpPr txBox="1"/>
          <p:nvPr/>
        </p:nvSpPr>
        <p:spPr>
          <a:xfrm flipH="1">
            <a:off x="7877869" y="2715846"/>
            <a:ext cx="189136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Disease</a:t>
            </a:r>
          </a:p>
        </p:txBody>
      </p:sp>
      <p:sp>
        <p:nvSpPr>
          <p:cNvPr id="7" name="TextBox 6"/>
          <p:cNvSpPr txBox="1"/>
          <p:nvPr/>
        </p:nvSpPr>
        <p:spPr>
          <a:xfrm>
            <a:off x="4474604" y="3536462"/>
            <a:ext cx="394477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Matching Factor</a:t>
            </a:r>
          </a:p>
        </p:txBody>
      </p:sp>
      <p:cxnSp>
        <p:nvCxnSpPr>
          <p:cNvPr id="9" name="Straight Arrow Connector 8"/>
          <p:cNvCxnSpPr/>
          <p:nvPr/>
        </p:nvCxnSpPr>
        <p:spPr>
          <a:xfrm flipH="1" flipV="1">
            <a:off x="3907692" y="3302000"/>
            <a:ext cx="1016000" cy="351697"/>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itle 1">
            <a:extLst>
              <a:ext uri="{FF2B5EF4-FFF2-40B4-BE49-F238E27FC236}">
                <a16:creationId xmlns:a16="http://schemas.microsoft.com/office/drawing/2014/main" id="{9FBB3802-9C09-4E44-8AF2-C4CC63F81382}"/>
              </a:ext>
            </a:extLst>
          </p:cNvPr>
          <p:cNvSpPr>
            <a:spLocks noGrp="1"/>
          </p:cNvSpPr>
          <p:nvPr>
            <p:ph type="title"/>
          </p:nvPr>
        </p:nvSpPr>
        <p:spPr>
          <a:xfrm>
            <a:off x="838200" y="365125"/>
            <a:ext cx="10515600" cy="1325563"/>
          </a:xfrm>
        </p:spPr>
        <p:txBody>
          <a:bodyPr/>
          <a:lstStyle/>
          <a:p>
            <a:pPr algn="ctr"/>
            <a:r>
              <a:rPr lang="en-US" dirty="0"/>
              <a:t>Appropriate or Over Matching?</a:t>
            </a:r>
          </a:p>
        </p:txBody>
      </p:sp>
    </p:spTree>
    <p:extLst>
      <p:ext uri="{BB962C8B-B14F-4D97-AF65-F5344CB8AC3E}">
        <p14:creationId xmlns:p14="http://schemas.microsoft.com/office/powerpoint/2010/main" val="28893893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Overmatching: Decreased Statistical Efficiency</a:t>
            </a:r>
          </a:p>
        </p:txBody>
      </p:sp>
      <p:sp>
        <p:nvSpPr>
          <p:cNvPr id="3" name="Content Placeholder 2"/>
          <p:cNvSpPr>
            <a:spLocks noGrp="1"/>
          </p:cNvSpPr>
          <p:nvPr>
            <p:ph idx="1"/>
          </p:nvPr>
        </p:nvSpPr>
        <p:spPr/>
        <p:txBody>
          <a:bodyPr>
            <a:normAutofit/>
          </a:bodyPr>
          <a:lstStyle/>
          <a:p>
            <a:r>
              <a:rPr lang="en-US" sz="3200" dirty="0"/>
              <a:t>Matching factor is correlated ONLY with exposure</a:t>
            </a:r>
          </a:p>
        </p:txBody>
      </p:sp>
      <p:graphicFrame>
        <p:nvGraphicFramePr>
          <p:cNvPr id="4" name="Table 3"/>
          <p:cNvGraphicFramePr>
            <a:graphicFrameLocks noGrp="1"/>
          </p:cNvGraphicFramePr>
          <p:nvPr/>
        </p:nvGraphicFramePr>
        <p:xfrm>
          <a:off x="1934308" y="4549207"/>
          <a:ext cx="8346489" cy="1828800"/>
        </p:xfrm>
        <a:graphic>
          <a:graphicData uri="http://schemas.openxmlformats.org/drawingml/2006/table">
            <a:tbl>
              <a:tblPr firstRow="1" bandRow="1">
                <a:tableStyleId>{5C22544A-7EE6-4342-B048-85BDC9FD1C3A}</a:tableStyleId>
              </a:tblPr>
              <a:tblGrid>
                <a:gridCol w="1803767">
                  <a:extLst>
                    <a:ext uri="{9D8B030D-6E8A-4147-A177-3AD203B41FA5}">
                      <a16:colId xmlns:a16="http://schemas.microsoft.com/office/drawing/2014/main" val="20000"/>
                    </a:ext>
                  </a:extLst>
                </a:gridCol>
                <a:gridCol w="3161526">
                  <a:extLst>
                    <a:ext uri="{9D8B030D-6E8A-4147-A177-3AD203B41FA5}">
                      <a16:colId xmlns:a16="http://schemas.microsoft.com/office/drawing/2014/main" val="20001"/>
                    </a:ext>
                  </a:extLst>
                </a:gridCol>
                <a:gridCol w="3381196">
                  <a:extLst>
                    <a:ext uri="{9D8B030D-6E8A-4147-A177-3AD203B41FA5}">
                      <a16:colId xmlns:a16="http://schemas.microsoft.com/office/drawing/2014/main" val="20002"/>
                    </a:ext>
                  </a:extLst>
                </a:gridCol>
              </a:tblGrid>
              <a:tr h="370840">
                <a:tc>
                  <a:txBody>
                    <a:bodyPr/>
                    <a:lstStyle/>
                    <a:p>
                      <a:pPr algn="l"/>
                      <a:endParaRPr lang="en-US" sz="2400" dirty="0"/>
                    </a:p>
                  </a:txBody>
                  <a:tcPr/>
                </a:tc>
                <a:tc gridSpan="2">
                  <a:txBody>
                    <a:bodyPr/>
                    <a:lstStyle/>
                    <a:p>
                      <a:pPr algn="ctr"/>
                      <a:r>
                        <a:rPr lang="en-US" sz="2400" dirty="0"/>
                        <a:t>Analysis</a:t>
                      </a:r>
                    </a:p>
                  </a:txBody>
                  <a:tcPr anchor="ct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l"/>
                      <a:r>
                        <a:rPr lang="en-US" sz="2400" b="1" dirty="0"/>
                        <a:t>Design</a:t>
                      </a:r>
                    </a:p>
                  </a:txBody>
                  <a:tcPr/>
                </a:tc>
                <a:tc>
                  <a:txBody>
                    <a:bodyPr/>
                    <a:lstStyle/>
                    <a:p>
                      <a:pPr algn="ctr"/>
                      <a:r>
                        <a:rPr lang="en-US" sz="2400" b="1" dirty="0"/>
                        <a:t>Stratified</a:t>
                      </a:r>
                    </a:p>
                  </a:txBody>
                  <a:tcPr/>
                </a:tc>
                <a:tc>
                  <a:txBody>
                    <a:bodyPr/>
                    <a:lstStyle/>
                    <a:p>
                      <a:pPr algn="ctr"/>
                      <a:r>
                        <a:rPr lang="en-US" sz="2400" b="1" dirty="0"/>
                        <a:t>Not Stratified</a:t>
                      </a:r>
                    </a:p>
                  </a:txBody>
                  <a:tcPr/>
                </a:tc>
                <a:extLst>
                  <a:ext uri="{0D108BD9-81ED-4DB2-BD59-A6C34878D82A}">
                    <a16:rowId xmlns:a16="http://schemas.microsoft.com/office/drawing/2014/main" val="10001"/>
                  </a:ext>
                </a:extLst>
              </a:tr>
              <a:tr h="370840">
                <a:tc>
                  <a:txBody>
                    <a:bodyPr/>
                    <a:lstStyle/>
                    <a:p>
                      <a:pPr algn="l"/>
                      <a:r>
                        <a:rPr lang="en-US" sz="2400" dirty="0"/>
                        <a:t>Matched</a:t>
                      </a:r>
                    </a:p>
                  </a:txBody>
                  <a:tcPr/>
                </a:tc>
                <a:tc>
                  <a:txBody>
                    <a:bodyPr/>
                    <a:lstStyle/>
                    <a:p>
                      <a:pPr algn="ctr"/>
                      <a:r>
                        <a:rPr lang="en-US" sz="2400" dirty="0"/>
                        <a:t>Valid, </a:t>
                      </a:r>
                      <a:r>
                        <a:rPr lang="en-US" sz="2400" baseline="0" dirty="0"/>
                        <a:t>reduced </a:t>
                      </a:r>
                      <a:r>
                        <a:rPr lang="en-US" sz="2400" dirty="0"/>
                        <a:t>precision</a:t>
                      </a:r>
                    </a:p>
                  </a:txBody>
                  <a:tcPr/>
                </a:tc>
                <a:tc>
                  <a:txBody>
                    <a:bodyPr/>
                    <a:lstStyle/>
                    <a:p>
                      <a:pPr algn="ctr"/>
                      <a:r>
                        <a:rPr lang="en-US" sz="2400" dirty="0"/>
                        <a:t>BIAS</a:t>
                      </a:r>
                    </a:p>
                  </a:txBody>
                  <a:tcPr/>
                </a:tc>
                <a:extLst>
                  <a:ext uri="{0D108BD9-81ED-4DB2-BD59-A6C34878D82A}">
                    <a16:rowId xmlns:a16="http://schemas.microsoft.com/office/drawing/2014/main" val="10002"/>
                  </a:ext>
                </a:extLst>
              </a:tr>
              <a:tr h="370840">
                <a:tc>
                  <a:txBody>
                    <a:bodyPr/>
                    <a:lstStyle/>
                    <a:p>
                      <a:pPr algn="l"/>
                      <a:r>
                        <a:rPr lang="en-US" sz="2400" dirty="0"/>
                        <a:t>Not matched</a:t>
                      </a:r>
                    </a:p>
                  </a:txBody>
                  <a:tcPr/>
                </a:tc>
                <a:tc>
                  <a:txBody>
                    <a:bodyPr/>
                    <a:lstStyle/>
                    <a:p>
                      <a:pPr algn="ctr"/>
                      <a:r>
                        <a:rPr lang="en-US" sz="2400" dirty="0"/>
                        <a:t>Valid,</a:t>
                      </a:r>
                      <a:r>
                        <a:rPr lang="en-US" sz="2400" baseline="0" dirty="0"/>
                        <a:t> reduced precision</a:t>
                      </a:r>
                      <a:endParaRPr lang="en-US" sz="2400" dirty="0"/>
                    </a:p>
                  </a:txBody>
                  <a:tcPr/>
                </a:tc>
                <a:tc>
                  <a:txBody>
                    <a:bodyPr/>
                    <a:lstStyle/>
                    <a:p>
                      <a:pPr algn="ctr"/>
                      <a:r>
                        <a:rPr lang="en-US" sz="2400" dirty="0"/>
                        <a:t>Valid, maximum precision</a:t>
                      </a:r>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1895231" y="2715845"/>
            <a:ext cx="274058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Exposure</a:t>
            </a:r>
          </a:p>
        </p:txBody>
      </p:sp>
      <p:sp>
        <p:nvSpPr>
          <p:cNvPr id="6" name="TextBox 5"/>
          <p:cNvSpPr txBox="1"/>
          <p:nvPr/>
        </p:nvSpPr>
        <p:spPr>
          <a:xfrm flipH="1">
            <a:off x="7877869" y="2715846"/>
            <a:ext cx="189136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Disease</a:t>
            </a:r>
          </a:p>
        </p:txBody>
      </p:sp>
      <p:sp>
        <p:nvSpPr>
          <p:cNvPr id="7" name="TextBox 6"/>
          <p:cNvSpPr txBox="1"/>
          <p:nvPr/>
        </p:nvSpPr>
        <p:spPr>
          <a:xfrm>
            <a:off x="4474604" y="3536462"/>
            <a:ext cx="394477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Matching Factor</a:t>
            </a:r>
          </a:p>
        </p:txBody>
      </p:sp>
      <p:cxnSp>
        <p:nvCxnSpPr>
          <p:cNvPr id="9" name="Straight Arrow Connector 8"/>
          <p:cNvCxnSpPr/>
          <p:nvPr/>
        </p:nvCxnSpPr>
        <p:spPr>
          <a:xfrm flipH="1" flipV="1">
            <a:off x="3907692" y="3302000"/>
            <a:ext cx="1016000" cy="351697"/>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62834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Overmatching: Decreased Statistical Efficiency</a:t>
            </a:r>
          </a:p>
        </p:txBody>
      </p:sp>
      <p:sp>
        <p:nvSpPr>
          <p:cNvPr id="3" name="Content Placeholder 2"/>
          <p:cNvSpPr>
            <a:spLocks noGrp="1"/>
          </p:cNvSpPr>
          <p:nvPr>
            <p:ph idx="1"/>
          </p:nvPr>
        </p:nvSpPr>
        <p:spPr>
          <a:xfrm>
            <a:off x="838200" y="2038594"/>
            <a:ext cx="10515600" cy="4351338"/>
          </a:xfrm>
        </p:spPr>
        <p:txBody>
          <a:bodyPr>
            <a:normAutofit/>
          </a:bodyPr>
          <a:lstStyle/>
          <a:p>
            <a:r>
              <a:rPr lang="en-US" sz="2400" dirty="0">
                <a:latin typeface="Helvetica Neue" panose="02000503000000020004" pitchFamily="2" charset="0"/>
                <a:ea typeface="Helvetica Neue" panose="02000503000000020004" pitchFamily="2" charset="0"/>
                <a:cs typeface="Helvetica Neue" panose="02000503000000020004" pitchFamily="2" charset="0"/>
              </a:rPr>
              <a:t>Case-control matching on a variable associated with exposure, but not disease</a:t>
            </a:r>
          </a:p>
          <a:p>
            <a:r>
              <a:rPr lang="en-US" sz="2400" dirty="0">
                <a:latin typeface="Helvetica Neue" panose="02000503000000020004" pitchFamily="2" charset="0"/>
                <a:ea typeface="Helvetica Neue" panose="02000503000000020004" pitchFamily="2" charset="0"/>
                <a:cs typeface="Helvetica Neue" panose="02000503000000020004" pitchFamily="2" charset="0"/>
              </a:rPr>
              <a:t>Control of factor now necessary for valid inferences; would not be in unmatched data</a:t>
            </a:r>
          </a:p>
          <a:p>
            <a:r>
              <a:rPr lang="en-US" sz="2400" dirty="0">
                <a:latin typeface="Helvetica Neue" panose="02000503000000020004" pitchFamily="2" charset="0"/>
                <a:ea typeface="Helvetica Neue" panose="02000503000000020004" pitchFamily="2" charset="0"/>
                <a:cs typeface="Helvetica Neue" panose="02000503000000020004" pitchFamily="2" charset="0"/>
              </a:rPr>
              <a:t>Stratifying on correlates of exposure increases the number of cases and controls who have the same exposure status</a:t>
            </a:r>
          </a:p>
          <a:p>
            <a:pPr lvl="1"/>
            <a:r>
              <a:rPr lang="en-US" dirty="0">
                <a:latin typeface="Helvetica Neue" panose="02000503000000020004" pitchFamily="2" charset="0"/>
                <a:ea typeface="Helvetica Neue" panose="02000503000000020004" pitchFamily="2" charset="0"/>
                <a:cs typeface="Helvetica Neue" panose="02000503000000020004" pitchFamily="2" charset="0"/>
              </a:rPr>
              <a:t>Case-control pairs with the same exposure value do not contribute info to the stratified analysis</a:t>
            </a:r>
          </a:p>
          <a:p>
            <a:pPr lvl="1"/>
            <a:r>
              <a:rPr lang="en-US" dirty="0">
                <a:latin typeface="Helvetica Neue" panose="02000503000000020004" pitchFamily="2" charset="0"/>
                <a:ea typeface="Helvetica Neue" panose="02000503000000020004" pitchFamily="2" charset="0"/>
                <a:cs typeface="Helvetica Neue" panose="02000503000000020004" pitchFamily="2" charset="0"/>
              </a:rPr>
              <a:t>Only discordant cases/control pairs contribute to effect estimate</a:t>
            </a:r>
          </a:p>
          <a:p>
            <a:pPr lvl="1"/>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899848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Overmatching: Decreased Statistical Efficiency</a:t>
            </a:r>
          </a:p>
        </p:txBody>
      </p:sp>
      <p:sp>
        <p:nvSpPr>
          <p:cNvPr id="3" name="Content Placeholder 2"/>
          <p:cNvSpPr>
            <a:spLocks noGrp="1"/>
          </p:cNvSpPr>
          <p:nvPr>
            <p:ph idx="1"/>
          </p:nvPr>
        </p:nvSpPr>
        <p:spPr>
          <a:xfrm>
            <a:off x="838200" y="1756728"/>
            <a:ext cx="10515600" cy="4122941"/>
          </a:xfrm>
        </p:spPr>
        <p:txBody>
          <a:bodyPr>
            <a:noAutofit/>
          </a:bodyPr>
          <a:lstStyle/>
          <a:p>
            <a:r>
              <a:rPr lang="en-US" sz="2400" dirty="0">
                <a:latin typeface="Helvetica Neue" panose="02000503000000020004" pitchFamily="2" charset="0"/>
                <a:ea typeface="Helvetica Neue" panose="02000503000000020004" pitchFamily="2" charset="0"/>
                <a:cs typeface="Helvetica Neue" panose="02000503000000020004" pitchFamily="2" charset="0"/>
              </a:rPr>
              <a:t>Extent to which info is lost depends on magnitude of correlation between exposure and matching factor</a:t>
            </a:r>
          </a:p>
          <a:p>
            <a:r>
              <a:rPr lang="en-US" sz="2400" dirty="0">
                <a:latin typeface="Helvetica Neue" panose="02000503000000020004" pitchFamily="2" charset="0"/>
                <a:ea typeface="Helvetica Neue" panose="02000503000000020004" pitchFamily="2" charset="0"/>
                <a:cs typeface="Helvetica Neue" panose="02000503000000020004" pitchFamily="2" charset="0"/>
              </a:rPr>
              <a:t>Stronger correlation </a:t>
            </a:r>
            <a:r>
              <a:rPr lang="en-US" sz="2400" dirty="0">
                <a:latin typeface="Helvetica Neue" panose="02000503000000020004" pitchFamily="2" charset="0"/>
                <a:ea typeface="Helvetica Neue" panose="02000503000000020004" pitchFamily="2" charset="0"/>
                <a:cs typeface="Helvetica Neue" panose="02000503000000020004" pitchFamily="2" charset="0"/>
                <a:sym typeface="Wingdings"/>
              </a:rPr>
              <a:t> </a:t>
            </a:r>
            <a:r>
              <a:rPr lang="en-US" sz="2400" dirty="0">
                <a:latin typeface="Helvetica Neue" panose="02000503000000020004" pitchFamily="2" charset="0"/>
                <a:ea typeface="Helvetica Neue" panose="02000503000000020004" pitchFamily="2" charset="0"/>
                <a:cs typeface="Helvetica Neue" panose="02000503000000020004" pitchFamily="2" charset="0"/>
              </a:rPr>
              <a:t>more cases and controls with same exposure within strata</a:t>
            </a:r>
          </a:p>
          <a:p>
            <a:r>
              <a:rPr lang="en-US" sz="2400" dirty="0">
                <a:latin typeface="Helvetica Neue" panose="02000503000000020004" pitchFamily="2" charset="0"/>
                <a:ea typeface="Helvetica Neue" panose="02000503000000020004" pitchFamily="2" charset="0"/>
                <a:cs typeface="Helvetica Neue" panose="02000503000000020004" pitchFamily="2" charset="0"/>
              </a:rPr>
              <a:t>Note: Strata that are not informative for exposure contribute to estimates for other covariates. If other covariates are confounders, those strata may indirectly add information to the estimate of exposure = don’t discard concordant pairs when using a multivariate model</a:t>
            </a:r>
          </a:p>
          <a:p>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9060539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a:t>Matching factor is an intermediate / mediator</a:t>
            </a:r>
          </a:p>
        </p:txBody>
      </p:sp>
      <p:graphicFrame>
        <p:nvGraphicFramePr>
          <p:cNvPr id="4" name="Table 3"/>
          <p:cNvGraphicFramePr>
            <a:graphicFrameLocks noGrp="1"/>
          </p:cNvGraphicFramePr>
          <p:nvPr/>
        </p:nvGraphicFramePr>
        <p:xfrm>
          <a:off x="2833077" y="4744590"/>
          <a:ext cx="6540759" cy="1828800"/>
        </p:xfrm>
        <a:graphic>
          <a:graphicData uri="http://schemas.openxmlformats.org/drawingml/2006/table">
            <a:tbl>
              <a:tblPr firstRow="1" bandRow="1">
                <a:tableStyleId>{5C22544A-7EE6-4342-B048-85BDC9FD1C3A}</a:tableStyleId>
              </a:tblPr>
              <a:tblGrid>
                <a:gridCol w="1803767">
                  <a:extLst>
                    <a:ext uri="{9D8B030D-6E8A-4147-A177-3AD203B41FA5}">
                      <a16:colId xmlns:a16="http://schemas.microsoft.com/office/drawing/2014/main" val="20000"/>
                    </a:ext>
                  </a:extLst>
                </a:gridCol>
                <a:gridCol w="1355795">
                  <a:extLst>
                    <a:ext uri="{9D8B030D-6E8A-4147-A177-3AD203B41FA5}">
                      <a16:colId xmlns:a16="http://schemas.microsoft.com/office/drawing/2014/main" val="20001"/>
                    </a:ext>
                  </a:extLst>
                </a:gridCol>
                <a:gridCol w="3381197">
                  <a:extLst>
                    <a:ext uri="{9D8B030D-6E8A-4147-A177-3AD203B41FA5}">
                      <a16:colId xmlns:a16="http://schemas.microsoft.com/office/drawing/2014/main" val="20002"/>
                    </a:ext>
                  </a:extLst>
                </a:gridCol>
              </a:tblGrid>
              <a:tr h="370840">
                <a:tc>
                  <a:txBody>
                    <a:bodyPr/>
                    <a:lstStyle/>
                    <a:p>
                      <a:endParaRPr lang="en-US" sz="2400" dirty="0"/>
                    </a:p>
                  </a:txBody>
                  <a:tcPr/>
                </a:tc>
                <a:tc gridSpan="2">
                  <a:txBody>
                    <a:bodyPr/>
                    <a:lstStyle/>
                    <a:p>
                      <a:pPr algn="ctr"/>
                      <a:r>
                        <a:rPr lang="en-US" sz="2400" dirty="0"/>
                        <a:t>Analysis</a:t>
                      </a:r>
                    </a:p>
                  </a:txBody>
                  <a:tcPr anchor="ct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2400" b="1" dirty="0"/>
                        <a:t>Design</a:t>
                      </a:r>
                    </a:p>
                  </a:txBody>
                  <a:tcPr/>
                </a:tc>
                <a:tc>
                  <a:txBody>
                    <a:bodyPr/>
                    <a:lstStyle/>
                    <a:p>
                      <a:pPr algn="ctr"/>
                      <a:r>
                        <a:rPr lang="en-US" sz="2400" b="1" dirty="0"/>
                        <a:t>Stratified</a:t>
                      </a:r>
                    </a:p>
                  </a:txBody>
                  <a:tcPr/>
                </a:tc>
                <a:tc>
                  <a:txBody>
                    <a:bodyPr/>
                    <a:lstStyle/>
                    <a:p>
                      <a:pPr algn="ctr"/>
                      <a:r>
                        <a:rPr lang="en-US" sz="2400" b="1" dirty="0"/>
                        <a:t>Not Stratified</a:t>
                      </a:r>
                    </a:p>
                  </a:txBody>
                  <a:tcPr/>
                </a:tc>
                <a:extLst>
                  <a:ext uri="{0D108BD9-81ED-4DB2-BD59-A6C34878D82A}">
                    <a16:rowId xmlns:a16="http://schemas.microsoft.com/office/drawing/2014/main" val="10001"/>
                  </a:ext>
                </a:extLst>
              </a:tr>
              <a:tr h="370840">
                <a:tc>
                  <a:txBody>
                    <a:bodyPr/>
                    <a:lstStyle/>
                    <a:p>
                      <a:r>
                        <a:rPr lang="en-US" sz="2400" dirty="0"/>
                        <a:t>Matched</a:t>
                      </a:r>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10002"/>
                  </a:ext>
                </a:extLst>
              </a:tr>
              <a:tr h="370840">
                <a:tc>
                  <a:txBody>
                    <a:bodyPr/>
                    <a:lstStyle/>
                    <a:p>
                      <a:r>
                        <a:rPr lang="en-US" sz="2400" dirty="0"/>
                        <a:t>Not matched</a:t>
                      </a:r>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1274614" y="2910281"/>
            <a:ext cx="287926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Exposure</a:t>
            </a:r>
          </a:p>
        </p:txBody>
      </p:sp>
      <p:sp>
        <p:nvSpPr>
          <p:cNvPr id="6" name="TextBox 5"/>
          <p:cNvSpPr txBox="1"/>
          <p:nvPr/>
        </p:nvSpPr>
        <p:spPr>
          <a:xfrm flipH="1">
            <a:off x="8868469" y="2910282"/>
            <a:ext cx="198707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Disease</a:t>
            </a:r>
          </a:p>
        </p:txBody>
      </p:sp>
      <p:sp>
        <p:nvSpPr>
          <p:cNvPr id="7" name="TextBox 6"/>
          <p:cNvSpPr txBox="1"/>
          <p:nvPr/>
        </p:nvSpPr>
        <p:spPr>
          <a:xfrm>
            <a:off x="4079940" y="2910282"/>
            <a:ext cx="414439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Matching Factor</a:t>
            </a:r>
          </a:p>
        </p:txBody>
      </p:sp>
      <p:cxnSp>
        <p:nvCxnSpPr>
          <p:cNvPr id="9" name="Straight Arrow Connector 8"/>
          <p:cNvCxnSpPr/>
          <p:nvPr/>
        </p:nvCxnSpPr>
        <p:spPr>
          <a:xfrm flipV="1">
            <a:off x="3522930" y="3195961"/>
            <a:ext cx="1187965" cy="20487"/>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557913" y="3195962"/>
            <a:ext cx="1187965" cy="2048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itle 1">
            <a:extLst>
              <a:ext uri="{FF2B5EF4-FFF2-40B4-BE49-F238E27FC236}">
                <a16:creationId xmlns:a16="http://schemas.microsoft.com/office/drawing/2014/main" id="{F754F101-5367-A442-8B0D-F3D039BAAE7F}"/>
              </a:ext>
            </a:extLst>
          </p:cNvPr>
          <p:cNvSpPr>
            <a:spLocks noGrp="1"/>
          </p:cNvSpPr>
          <p:nvPr>
            <p:ph type="title"/>
          </p:nvPr>
        </p:nvSpPr>
        <p:spPr>
          <a:xfrm>
            <a:off x="838200" y="365125"/>
            <a:ext cx="10515600" cy="1325563"/>
          </a:xfrm>
        </p:spPr>
        <p:txBody>
          <a:bodyPr/>
          <a:lstStyle/>
          <a:p>
            <a:pPr algn="ctr"/>
            <a:r>
              <a:rPr lang="en-US" dirty="0"/>
              <a:t>Appropriate or Over Matching?</a:t>
            </a:r>
          </a:p>
        </p:txBody>
      </p:sp>
    </p:spTree>
    <p:extLst>
      <p:ext uri="{BB962C8B-B14F-4D97-AF65-F5344CB8AC3E}">
        <p14:creationId xmlns:p14="http://schemas.microsoft.com/office/powerpoint/2010/main" val="35141191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Overmatching: Decreased Validity</a:t>
            </a:r>
          </a:p>
        </p:txBody>
      </p:sp>
      <p:sp>
        <p:nvSpPr>
          <p:cNvPr id="3" name="Content Placeholder 2"/>
          <p:cNvSpPr>
            <a:spLocks noGrp="1"/>
          </p:cNvSpPr>
          <p:nvPr>
            <p:ph idx="1"/>
          </p:nvPr>
        </p:nvSpPr>
        <p:spPr/>
        <p:txBody>
          <a:bodyPr>
            <a:normAutofit/>
          </a:bodyPr>
          <a:lstStyle/>
          <a:p>
            <a:r>
              <a:rPr lang="en-US" sz="3200" dirty="0"/>
              <a:t>Matching factor is an intermediate / mediator</a:t>
            </a:r>
          </a:p>
        </p:txBody>
      </p:sp>
      <p:graphicFrame>
        <p:nvGraphicFramePr>
          <p:cNvPr id="4" name="Table 3"/>
          <p:cNvGraphicFramePr>
            <a:graphicFrameLocks noGrp="1"/>
          </p:cNvGraphicFramePr>
          <p:nvPr/>
        </p:nvGraphicFramePr>
        <p:xfrm>
          <a:off x="2833077" y="4744590"/>
          <a:ext cx="6540759" cy="1828800"/>
        </p:xfrm>
        <a:graphic>
          <a:graphicData uri="http://schemas.openxmlformats.org/drawingml/2006/table">
            <a:tbl>
              <a:tblPr firstRow="1" bandRow="1">
                <a:tableStyleId>{5C22544A-7EE6-4342-B048-85BDC9FD1C3A}</a:tableStyleId>
              </a:tblPr>
              <a:tblGrid>
                <a:gridCol w="1803767">
                  <a:extLst>
                    <a:ext uri="{9D8B030D-6E8A-4147-A177-3AD203B41FA5}">
                      <a16:colId xmlns:a16="http://schemas.microsoft.com/office/drawing/2014/main" val="20000"/>
                    </a:ext>
                  </a:extLst>
                </a:gridCol>
                <a:gridCol w="1355795">
                  <a:extLst>
                    <a:ext uri="{9D8B030D-6E8A-4147-A177-3AD203B41FA5}">
                      <a16:colId xmlns:a16="http://schemas.microsoft.com/office/drawing/2014/main" val="20001"/>
                    </a:ext>
                  </a:extLst>
                </a:gridCol>
                <a:gridCol w="3381197">
                  <a:extLst>
                    <a:ext uri="{9D8B030D-6E8A-4147-A177-3AD203B41FA5}">
                      <a16:colId xmlns:a16="http://schemas.microsoft.com/office/drawing/2014/main" val="20002"/>
                    </a:ext>
                  </a:extLst>
                </a:gridCol>
              </a:tblGrid>
              <a:tr h="370840">
                <a:tc>
                  <a:txBody>
                    <a:bodyPr/>
                    <a:lstStyle/>
                    <a:p>
                      <a:endParaRPr lang="en-US" sz="2400" dirty="0"/>
                    </a:p>
                  </a:txBody>
                  <a:tcPr/>
                </a:tc>
                <a:tc gridSpan="2">
                  <a:txBody>
                    <a:bodyPr/>
                    <a:lstStyle/>
                    <a:p>
                      <a:pPr algn="ctr"/>
                      <a:r>
                        <a:rPr lang="en-US" sz="2400" dirty="0"/>
                        <a:t>Analysis</a:t>
                      </a:r>
                    </a:p>
                  </a:txBody>
                  <a:tcPr anchor="ct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2400" b="1" dirty="0"/>
                        <a:t>Design</a:t>
                      </a:r>
                    </a:p>
                  </a:txBody>
                  <a:tcPr/>
                </a:tc>
                <a:tc>
                  <a:txBody>
                    <a:bodyPr/>
                    <a:lstStyle/>
                    <a:p>
                      <a:pPr algn="ctr"/>
                      <a:r>
                        <a:rPr lang="en-US" sz="2400" b="1" dirty="0"/>
                        <a:t>Stratified</a:t>
                      </a:r>
                    </a:p>
                  </a:txBody>
                  <a:tcPr/>
                </a:tc>
                <a:tc>
                  <a:txBody>
                    <a:bodyPr/>
                    <a:lstStyle/>
                    <a:p>
                      <a:pPr algn="ctr"/>
                      <a:r>
                        <a:rPr lang="en-US" sz="2400" b="1" dirty="0"/>
                        <a:t>Not Stratified</a:t>
                      </a:r>
                    </a:p>
                  </a:txBody>
                  <a:tcPr/>
                </a:tc>
                <a:extLst>
                  <a:ext uri="{0D108BD9-81ED-4DB2-BD59-A6C34878D82A}">
                    <a16:rowId xmlns:a16="http://schemas.microsoft.com/office/drawing/2014/main" val="10001"/>
                  </a:ext>
                </a:extLst>
              </a:tr>
              <a:tr h="370840">
                <a:tc>
                  <a:txBody>
                    <a:bodyPr/>
                    <a:lstStyle/>
                    <a:p>
                      <a:r>
                        <a:rPr lang="en-US" sz="2400" dirty="0"/>
                        <a:t>Matched</a:t>
                      </a:r>
                    </a:p>
                  </a:txBody>
                  <a:tcPr/>
                </a:tc>
                <a:tc>
                  <a:txBody>
                    <a:bodyPr/>
                    <a:lstStyle/>
                    <a:p>
                      <a:pPr algn="ctr"/>
                      <a:r>
                        <a:rPr lang="en-US" sz="2400" dirty="0"/>
                        <a:t>BIAS</a:t>
                      </a:r>
                    </a:p>
                  </a:txBody>
                  <a:tcPr/>
                </a:tc>
                <a:tc>
                  <a:txBody>
                    <a:bodyPr/>
                    <a:lstStyle/>
                    <a:p>
                      <a:pPr algn="ctr"/>
                      <a:r>
                        <a:rPr lang="en-US" sz="2400" dirty="0"/>
                        <a:t>BIAS</a:t>
                      </a:r>
                    </a:p>
                  </a:txBody>
                  <a:tcPr/>
                </a:tc>
                <a:extLst>
                  <a:ext uri="{0D108BD9-81ED-4DB2-BD59-A6C34878D82A}">
                    <a16:rowId xmlns:a16="http://schemas.microsoft.com/office/drawing/2014/main" val="10002"/>
                  </a:ext>
                </a:extLst>
              </a:tr>
              <a:tr h="370840">
                <a:tc>
                  <a:txBody>
                    <a:bodyPr/>
                    <a:lstStyle/>
                    <a:p>
                      <a:r>
                        <a:rPr lang="en-US" sz="2400" dirty="0"/>
                        <a:t>Not matched</a:t>
                      </a:r>
                    </a:p>
                  </a:txBody>
                  <a:tcPr/>
                </a:tc>
                <a:tc>
                  <a:txBody>
                    <a:bodyPr/>
                    <a:lstStyle/>
                    <a:p>
                      <a:pPr algn="ctr"/>
                      <a:r>
                        <a:rPr lang="en-US" sz="2400" dirty="0"/>
                        <a:t>BIAS</a:t>
                      </a:r>
                    </a:p>
                  </a:txBody>
                  <a:tcPr/>
                </a:tc>
                <a:tc>
                  <a:txBody>
                    <a:bodyPr/>
                    <a:lstStyle/>
                    <a:p>
                      <a:pPr algn="ctr"/>
                      <a:r>
                        <a:rPr lang="en-US" sz="2400" dirty="0"/>
                        <a:t>Valid, maximum precision</a:t>
                      </a:r>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1274614" y="2910281"/>
            <a:ext cx="287926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Exposure</a:t>
            </a:r>
          </a:p>
        </p:txBody>
      </p:sp>
      <p:sp>
        <p:nvSpPr>
          <p:cNvPr id="6" name="TextBox 5"/>
          <p:cNvSpPr txBox="1"/>
          <p:nvPr/>
        </p:nvSpPr>
        <p:spPr>
          <a:xfrm flipH="1">
            <a:off x="8868469" y="2910282"/>
            <a:ext cx="198707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Disease</a:t>
            </a:r>
          </a:p>
        </p:txBody>
      </p:sp>
      <p:sp>
        <p:nvSpPr>
          <p:cNvPr id="7" name="TextBox 6"/>
          <p:cNvSpPr txBox="1"/>
          <p:nvPr/>
        </p:nvSpPr>
        <p:spPr>
          <a:xfrm>
            <a:off x="4079940" y="2910282"/>
            <a:ext cx="414439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Matching Factor</a:t>
            </a:r>
          </a:p>
        </p:txBody>
      </p:sp>
      <p:cxnSp>
        <p:nvCxnSpPr>
          <p:cNvPr id="9" name="Straight Arrow Connector 8"/>
          <p:cNvCxnSpPr/>
          <p:nvPr/>
        </p:nvCxnSpPr>
        <p:spPr>
          <a:xfrm flipV="1">
            <a:off x="3522930" y="3195961"/>
            <a:ext cx="1187965" cy="20487"/>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557913" y="3195962"/>
            <a:ext cx="1187965" cy="2048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39310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Overmatching: Decreased Validity</a:t>
            </a:r>
          </a:p>
        </p:txBody>
      </p:sp>
      <p:sp>
        <p:nvSpPr>
          <p:cNvPr id="7" name="Content Placeholder 2">
            <a:extLst>
              <a:ext uri="{FF2B5EF4-FFF2-40B4-BE49-F238E27FC236}">
                <a16:creationId xmlns:a16="http://schemas.microsoft.com/office/drawing/2014/main" id="{9E887D7C-8DFA-2F43-A580-D01DA315B91C}"/>
              </a:ext>
            </a:extLst>
          </p:cNvPr>
          <p:cNvSpPr>
            <a:spLocks noGrp="1"/>
          </p:cNvSpPr>
          <p:nvPr>
            <p:ph idx="1"/>
          </p:nvPr>
        </p:nvSpPr>
        <p:spPr>
          <a:xfrm>
            <a:off x="838200" y="1825625"/>
            <a:ext cx="10515600" cy="4351338"/>
          </a:xfrm>
        </p:spPr>
        <p:txBody>
          <a:bodyPr>
            <a:normAutofit/>
          </a:bodyPr>
          <a:lstStyle/>
          <a:p>
            <a:r>
              <a:rPr lang="en-US" sz="3200" dirty="0"/>
              <a:t>Matching on an intermediate or a factor affected by both exposure and disease</a:t>
            </a:r>
          </a:p>
          <a:p>
            <a:r>
              <a:rPr lang="en-US" sz="3200" dirty="0"/>
              <a:t>Can result in an irreparable form of selection bias</a:t>
            </a:r>
          </a:p>
          <a:p>
            <a:endParaRPr lang="en-US" sz="3200" dirty="0"/>
          </a:p>
          <a:p>
            <a:r>
              <a:rPr lang="en-US" sz="3200" dirty="0"/>
              <a:t>(Note: matching on a factor that is affected by exposure but unrelated to disease will typically reduce statistical efficiency)</a:t>
            </a:r>
          </a:p>
        </p:txBody>
      </p:sp>
    </p:spTree>
    <p:extLst>
      <p:ext uri="{BB962C8B-B14F-4D97-AF65-F5344CB8AC3E}">
        <p14:creationId xmlns:p14="http://schemas.microsoft.com/office/powerpoint/2010/main" val="1455293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a:t>Matching factor is not correlated with exposure</a:t>
            </a:r>
          </a:p>
        </p:txBody>
      </p:sp>
      <p:graphicFrame>
        <p:nvGraphicFramePr>
          <p:cNvPr id="4" name="Table 3"/>
          <p:cNvGraphicFramePr>
            <a:graphicFrameLocks noGrp="1"/>
          </p:cNvGraphicFramePr>
          <p:nvPr/>
        </p:nvGraphicFramePr>
        <p:xfrm>
          <a:off x="1445846" y="4568744"/>
          <a:ext cx="9288126" cy="1828800"/>
        </p:xfrm>
        <a:graphic>
          <a:graphicData uri="http://schemas.openxmlformats.org/drawingml/2006/table">
            <a:tbl>
              <a:tblPr firstRow="1" bandRow="1">
                <a:tableStyleId>{5C22544A-7EE6-4342-B048-85BDC9FD1C3A}</a:tableStyleId>
              </a:tblPr>
              <a:tblGrid>
                <a:gridCol w="1803767">
                  <a:extLst>
                    <a:ext uri="{9D8B030D-6E8A-4147-A177-3AD203B41FA5}">
                      <a16:colId xmlns:a16="http://schemas.microsoft.com/office/drawing/2014/main" val="20000"/>
                    </a:ext>
                  </a:extLst>
                </a:gridCol>
                <a:gridCol w="4103162">
                  <a:extLst>
                    <a:ext uri="{9D8B030D-6E8A-4147-A177-3AD203B41FA5}">
                      <a16:colId xmlns:a16="http://schemas.microsoft.com/office/drawing/2014/main" val="20001"/>
                    </a:ext>
                  </a:extLst>
                </a:gridCol>
                <a:gridCol w="3381197">
                  <a:extLst>
                    <a:ext uri="{9D8B030D-6E8A-4147-A177-3AD203B41FA5}">
                      <a16:colId xmlns:a16="http://schemas.microsoft.com/office/drawing/2014/main" val="20002"/>
                    </a:ext>
                  </a:extLst>
                </a:gridCol>
              </a:tblGrid>
              <a:tr h="370840">
                <a:tc>
                  <a:txBody>
                    <a:bodyPr/>
                    <a:lstStyle/>
                    <a:p>
                      <a:endParaRPr lang="en-US" sz="2400" dirty="0"/>
                    </a:p>
                  </a:txBody>
                  <a:tcPr/>
                </a:tc>
                <a:tc gridSpan="2">
                  <a:txBody>
                    <a:bodyPr/>
                    <a:lstStyle/>
                    <a:p>
                      <a:pPr algn="ctr"/>
                      <a:r>
                        <a:rPr lang="en-US" sz="2400" dirty="0"/>
                        <a:t>Analysis</a:t>
                      </a:r>
                    </a:p>
                  </a:txBody>
                  <a:tcPr anchor="ct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2400" b="1" dirty="0"/>
                        <a:t>Design</a:t>
                      </a:r>
                    </a:p>
                  </a:txBody>
                  <a:tcPr/>
                </a:tc>
                <a:tc>
                  <a:txBody>
                    <a:bodyPr/>
                    <a:lstStyle/>
                    <a:p>
                      <a:pPr algn="ctr"/>
                      <a:r>
                        <a:rPr lang="en-US" sz="2400" b="1" dirty="0"/>
                        <a:t>Stratified</a:t>
                      </a:r>
                    </a:p>
                  </a:txBody>
                  <a:tcPr/>
                </a:tc>
                <a:tc>
                  <a:txBody>
                    <a:bodyPr/>
                    <a:lstStyle/>
                    <a:p>
                      <a:pPr algn="ctr"/>
                      <a:r>
                        <a:rPr lang="en-US" sz="2400" b="1" dirty="0"/>
                        <a:t>Not Stratified</a:t>
                      </a:r>
                    </a:p>
                  </a:txBody>
                  <a:tcPr/>
                </a:tc>
                <a:extLst>
                  <a:ext uri="{0D108BD9-81ED-4DB2-BD59-A6C34878D82A}">
                    <a16:rowId xmlns:a16="http://schemas.microsoft.com/office/drawing/2014/main" val="10001"/>
                  </a:ext>
                </a:extLst>
              </a:tr>
              <a:tr h="370840">
                <a:tc>
                  <a:txBody>
                    <a:bodyPr/>
                    <a:lstStyle/>
                    <a:p>
                      <a:r>
                        <a:rPr lang="en-US" sz="2400" dirty="0"/>
                        <a:t>Matched</a:t>
                      </a:r>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10002"/>
                  </a:ext>
                </a:extLst>
              </a:tr>
              <a:tr h="370840">
                <a:tc>
                  <a:txBody>
                    <a:bodyPr/>
                    <a:lstStyle/>
                    <a:p>
                      <a:r>
                        <a:rPr lang="en-US" sz="2400" dirty="0"/>
                        <a:t>Not matched</a:t>
                      </a:r>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2676769" y="2715845"/>
            <a:ext cx="168030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Exposure</a:t>
            </a:r>
          </a:p>
        </p:txBody>
      </p:sp>
      <p:sp>
        <p:nvSpPr>
          <p:cNvPr id="6" name="TextBox 5"/>
          <p:cNvSpPr txBox="1"/>
          <p:nvPr/>
        </p:nvSpPr>
        <p:spPr>
          <a:xfrm flipH="1">
            <a:off x="8160214" y="2715846"/>
            <a:ext cx="115963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Disease</a:t>
            </a:r>
          </a:p>
        </p:txBody>
      </p:sp>
      <p:sp>
        <p:nvSpPr>
          <p:cNvPr id="7" name="TextBox 6"/>
          <p:cNvSpPr txBox="1"/>
          <p:nvPr/>
        </p:nvSpPr>
        <p:spPr>
          <a:xfrm>
            <a:off x="4615221" y="3536462"/>
            <a:ext cx="241862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Matching Factor</a:t>
            </a:r>
          </a:p>
        </p:txBody>
      </p:sp>
      <p:cxnSp>
        <p:nvCxnSpPr>
          <p:cNvPr id="9" name="Straight Arrow Connector 8"/>
          <p:cNvCxnSpPr>
            <a:stCxn id="7" idx="3"/>
          </p:cNvCxnSpPr>
          <p:nvPr/>
        </p:nvCxnSpPr>
        <p:spPr>
          <a:xfrm flipV="1">
            <a:off x="7033846" y="3165231"/>
            <a:ext cx="1016000" cy="60206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itle 1">
            <a:extLst>
              <a:ext uri="{FF2B5EF4-FFF2-40B4-BE49-F238E27FC236}">
                <a16:creationId xmlns:a16="http://schemas.microsoft.com/office/drawing/2014/main" id="{BC0EB7FD-708E-6D4C-AB4D-659EA39D5C93}"/>
              </a:ext>
            </a:extLst>
          </p:cNvPr>
          <p:cNvSpPr>
            <a:spLocks noGrp="1"/>
          </p:cNvSpPr>
          <p:nvPr>
            <p:ph type="title"/>
          </p:nvPr>
        </p:nvSpPr>
        <p:spPr>
          <a:xfrm>
            <a:off x="838200" y="365125"/>
            <a:ext cx="10515600" cy="1325563"/>
          </a:xfrm>
        </p:spPr>
        <p:txBody>
          <a:bodyPr/>
          <a:lstStyle/>
          <a:p>
            <a:pPr algn="ctr"/>
            <a:r>
              <a:rPr lang="en-US" dirty="0"/>
              <a:t>Appropriate or Over Matching?</a:t>
            </a:r>
          </a:p>
        </p:txBody>
      </p:sp>
    </p:spTree>
    <p:extLst>
      <p:ext uri="{BB962C8B-B14F-4D97-AF65-F5344CB8AC3E}">
        <p14:creationId xmlns:p14="http://schemas.microsoft.com/office/powerpoint/2010/main" val="3727209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Matching</a:t>
            </a:r>
          </a:p>
        </p:txBody>
      </p:sp>
      <p:sp>
        <p:nvSpPr>
          <p:cNvPr id="3" name="Content Placeholder 2"/>
          <p:cNvSpPr>
            <a:spLocks noGrp="1"/>
          </p:cNvSpPr>
          <p:nvPr>
            <p:ph idx="1"/>
          </p:nvPr>
        </p:nvSpPr>
        <p:spPr/>
        <p:txBody>
          <a:bodyPr>
            <a:normAutofit/>
          </a:bodyPr>
          <a:lstStyle/>
          <a:p>
            <a:r>
              <a:rPr lang="en-US" b="1" dirty="0"/>
              <a:t>Individual matching</a:t>
            </a:r>
            <a:r>
              <a:rPr lang="en-US" dirty="0"/>
              <a:t>: subject by subject (aka “pair-wise”)</a:t>
            </a:r>
          </a:p>
          <a:p>
            <a:endParaRPr lang="en-US" dirty="0"/>
          </a:p>
          <a:p>
            <a:r>
              <a:rPr lang="en-US" b="1" dirty="0"/>
              <a:t>Frequency matching</a:t>
            </a:r>
            <a:r>
              <a:rPr lang="en-US" dirty="0"/>
              <a:t>: matching groups of subjects</a:t>
            </a:r>
          </a:p>
        </p:txBody>
      </p:sp>
    </p:spTree>
    <p:extLst>
      <p:ext uri="{BB962C8B-B14F-4D97-AF65-F5344CB8AC3E}">
        <p14:creationId xmlns:p14="http://schemas.microsoft.com/office/powerpoint/2010/main" val="3884902117"/>
      </p:ext>
    </p:extLst>
  </p:cSld>
  <p:clrMapOvr>
    <a:masterClrMapping/>
  </p:clrMapOvr>
  <mc:AlternateContent xmlns:mc="http://schemas.openxmlformats.org/markup-compatibility/2006" xmlns:p14="http://schemas.microsoft.com/office/powerpoint/2010/main">
    <mc:Choice Requires="p14">
      <p:transition spd="slow" p14:dur="2000" advTm="27787"/>
    </mc:Choice>
    <mc:Fallback xmlns="">
      <p:transition spd="slow" advTm="27787"/>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a:t>Matching factor is not correlated with exposure</a:t>
            </a:r>
          </a:p>
        </p:txBody>
      </p:sp>
      <p:graphicFrame>
        <p:nvGraphicFramePr>
          <p:cNvPr id="4" name="Table 3"/>
          <p:cNvGraphicFramePr>
            <a:graphicFrameLocks noGrp="1"/>
          </p:cNvGraphicFramePr>
          <p:nvPr/>
        </p:nvGraphicFramePr>
        <p:xfrm>
          <a:off x="1445846" y="4568744"/>
          <a:ext cx="9288126" cy="1828800"/>
        </p:xfrm>
        <a:graphic>
          <a:graphicData uri="http://schemas.openxmlformats.org/drawingml/2006/table">
            <a:tbl>
              <a:tblPr firstRow="1" bandRow="1">
                <a:tableStyleId>{5C22544A-7EE6-4342-B048-85BDC9FD1C3A}</a:tableStyleId>
              </a:tblPr>
              <a:tblGrid>
                <a:gridCol w="1803767">
                  <a:extLst>
                    <a:ext uri="{9D8B030D-6E8A-4147-A177-3AD203B41FA5}">
                      <a16:colId xmlns:a16="http://schemas.microsoft.com/office/drawing/2014/main" val="20000"/>
                    </a:ext>
                  </a:extLst>
                </a:gridCol>
                <a:gridCol w="4103162">
                  <a:extLst>
                    <a:ext uri="{9D8B030D-6E8A-4147-A177-3AD203B41FA5}">
                      <a16:colId xmlns:a16="http://schemas.microsoft.com/office/drawing/2014/main" val="20001"/>
                    </a:ext>
                  </a:extLst>
                </a:gridCol>
                <a:gridCol w="3381197">
                  <a:extLst>
                    <a:ext uri="{9D8B030D-6E8A-4147-A177-3AD203B41FA5}">
                      <a16:colId xmlns:a16="http://schemas.microsoft.com/office/drawing/2014/main" val="20002"/>
                    </a:ext>
                  </a:extLst>
                </a:gridCol>
              </a:tblGrid>
              <a:tr h="370840">
                <a:tc>
                  <a:txBody>
                    <a:bodyPr/>
                    <a:lstStyle/>
                    <a:p>
                      <a:endParaRPr lang="en-US" sz="2400" dirty="0"/>
                    </a:p>
                  </a:txBody>
                  <a:tcPr/>
                </a:tc>
                <a:tc gridSpan="2">
                  <a:txBody>
                    <a:bodyPr/>
                    <a:lstStyle/>
                    <a:p>
                      <a:pPr algn="ctr"/>
                      <a:r>
                        <a:rPr lang="en-US" sz="2400" dirty="0"/>
                        <a:t>Analysis</a:t>
                      </a:r>
                    </a:p>
                  </a:txBody>
                  <a:tcPr anchor="ct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2400" b="1" dirty="0"/>
                        <a:t>Design</a:t>
                      </a:r>
                    </a:p>
                  </a:txBody>
                  <a:tcPr/>
                </a:tc>
                <a:tc>
                  <a:txBody>
                    <a:bodyPr/>
                    <a:lstStyle/>
                    <a:p>
                      <a:pPr algn="ctr"/>
                      <a:r>
                        <a:rPr lang="en-US" sz="2400" b="1" dirty="0"/>
                        <a:t>Stratified</a:t>
                      </a:r>
                    </a:p>
                  </a:txBody>
                  <a:tcPr/>
                </a:tc>
                <a:tc>
                  <a:txBody>
                    <a:bodyPr/>
                    <a:lstStyle/>
                    <a:p>
                      <a:pPr algn="ctr"/>
                      <a:r>
                        <a:rPr lang="en-US" sz="2400" b="1" dirty="0"/>
                        <a:t>Not Stratified</a:t>
                      </a:r>
                    </a:p>
                  </a:txBody>
                  <a:tcPr/>
                </a:tc>
                <a:extLst>
                  <a:ext uri="{0D108BD9-81ED-4DB2-BD59-A6C34878D82A}">
                    <a16:rowId xmlns:a16="http://schemas.microsoft.com/office/drawing/2014/main" val="10001"/>
                  </a:ext>
                </a:extLst>
              </a:tr>
              <a:tr h="370840">
                <a:tc>
                  <a:txBody>
                    <a:bodyPr/>
                    <a:lstStyle/>
                    <a:p>
                      <a:r>
                        <a:rPr lang="en-US" sz="2400" dirty="0"/>
                        <a:t>Matched</a:t>
                      </a:r>
                    </a:p>
                  </a:txBody>
                  <a:tcPr/>
                </a:tc>
                <a:tc>
                  <a:txBody>
                    <a:bodyPr/>
                    <a:lstStyle/>
                    <a:p>
                      <a:pPr algn="ctr"/>
                      <a:r>
                        <a:rPr lang="en-US" sz="2400" dirty="0"/>
                        <a:t>Valid, slightly reduced precision</a:t>
                      </a:r>
                    </a:p>
                  </a:txBody>
                  <a:tcPr/>
                </a:tc>
                <a:tc>
                  <a:txBody>
                    <a:bodyPr/>
                    <a:lstStyle/>
                    <a:p>
                      <a:pPr algn="ctr"/>
                      <a:r>
                        <a:rPr lang="en-US" sz="2400" dirty="0"/>
                        <a:t>Valid, maximum precision</a:t>
                      </a:r>
                    </a:p>
                  </a:txBody>
                  <a:tcPr/>
                </a:tc>
                <a:extLst>
                  <a:ext uri="{0D108BD9-81ED-4DB2-BD59-A6C34878D82A}">
                    <a16:rowId xmlns:a16="http://schemas.microsoft.com/office/drawing/2014/main" val="10002"/>
                  </a:ext>
                </a:extLst>
              </a:tr>
              <a:tr h="370840">
                <a:tc>
                  <a:txBody>
                    <a:bodyPr/>
                    <a:lstStyle/>
                    <a:p>
                      <a:r>
                        <a:rPr lang="en-US" sz="2400" dirty="0"/>
                        <a:t>Not matched</a:t>
                      </a:r>
                    </a:p>
                  </a:txBody>
                  <a:tcPr/>
                </a:tc>
                <a:tc>
                  <a:txBody>
                    <a:bodyPr/>
                    <a:lstStyle/>
                    <a:p>
                      <a:pPr algn="ctr"/>
                      <a:r>
                        <a:rPr lang="en-US" sz="2400" dirty="0"/>
                        <a:t>Valid, slightly reduced precision</a:t>
                      </a:r>
                    </a:p>
                  </a:txBody>
                  <a:tcPr/>
                </a:tc>
                <a:tc>
                  <a:txBody>
                    <a:bodyPr/>
                    <a:lstStyle/>
                    <a:p>
                      <a:pPr algn="ctr"/>
                      <a:r>
                        <a:rPr lang="en-US" sz="2400" dirty="0"/>
                        <a:t>Valid, maximum precision</a:t>
                      </a:r>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2676769" y="2715845"/>
            <a:ext cx="168030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Exposure</a:t>
            </a:r>
          </a:p>
        </p:txBody>
      </p:sp>
      <p:sp>
        <p:nvSpPr>
          <p:cNvPr id="6" name="TextBox 5"/>
          <p:cNvSpPr txBox="1"/>
          <p:nvPr/>
        </p:nvSpPr>
        <p:spPr>
          <a:xfrm flipH="1">
            <a:off x="8160214" y="2715846"/>
            <a:ext cx="115963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Disease</a:t>
            </a:r>
          </a:p>
        </p:txBody>
      </p:sp>
      <p:sp>
        <p:nvSpPr>
          <p:cNvPr id="7" name="TextBox 6"/>
          <p:cNvSpPr txBox="1"/>
          <p:nvPr/>
        </p:nvSpPr>
        <p:spPr>
          <a:xfrm>
            <a:off x="4615221" y="3536462"/>
            <a:ext cx="241862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Matching Factor</a:t>
            </a:r>
          </a:p>
        </p:txBody>
      </p:sp>
      <p:cxnSp>
        <p:nvCxnSpPr>
          <p:cNvPr id="9" name="Straight Arrow Connector 8"/>
          <p:cNvCxnSpPr>
            <a:stCxn id="7" idx="3"/>
          </p:cNvCxnSpPr>
          <p:nvPr/>
        </p:nvCxnSpPr>
        <p:spPr>
          <a:xfrm flipV="1">
            <a:off x="7033846" y="3165231"/>
            <a:ext cx="1016000" cy="60206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itle 1">
            <a:extLst>
              <a:ext uri="{FF2B5EF4-FFF2-40B4-BE49-F238E27FC236}">
                <a16:creationId xmlns:a16="http://schemas.microsoft.com/office/drawing/2014/main" id="{BC0EB7FD-708E-6D4C-AB4D-659EA39D5C93}"/>
              </a:ext>
            </a:extLst>
          </p:cNvPr>
          <p:cNvSpPr>
            <a:spLocks noGrp="1"/>
          </p:cNvSpPr>
          <p:nvPr>
            <p:ph type="title"/>
          </p:nvPr>
        </p:nvSpPr>
        <p:spPr>
          <a:xfrm>
            <a:off x="838200" y="365125"/>
            <a:ext cx="10515600" cy="1325563"/>
          </a:xfrm>
        </p:spPr>
        <p:txBody>
          <a:bodyPr/>
          <a:lstStyle/>
          <a:p>
            <a:pPr algn="ctr"/>
            <a:r>
              <a:rPr lang="en-US" dirty="0"/>
              <a:t>Over (Unnecessary) Matching</a:t>
            </a:r>
          </a:p>
        </p:txBody>
      </p:sp>
    </p:spTree>
    <p:extLst>
      <p:ext uri="{BB962C8B-B14F-4D97-AF65-F5344CB8AC3E}">
        <p14:creationId xmlns:p14="http://schemas.microsoft.com/office/powerpoint/2010/main" val="28401357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 Matching: Cost Efficiency</a:t>
            </a:r>
          </a:p>
        </p:txBody>
      </p:sp>
      <p:sp>
        <p:nvSpPr>
          <p:cNvPr id="3" name="Content Placeholder 2"/>
          <p:cNvSpPr>
            <a:spLocks noGrp="1"/>
          </p:cNvSpPr>
          <p:nvPr>
            <p:ph idx="1"/>
          </p:nvPr>
        </p:nvSpPr>
        <p:spPr>
          <a:xfrm>
            <a:off x="838200" y="1825625"/>
            <a:ext cx="10755702" cy="4351338"/>
          </a:xfrm>
        </p:spPr>
        <p:txBody>
          <a:bodyPr>
            <a:noAutofit/>
          </a:bodyPr>
          <a:lstStyle/>
          <a:p>
            <a:r>
              <a:rPr lang="en-US" sz="3200" dirty="0"/>
              <a:t>Some methods for control selection automatically involve matching (e.g., neighborhood, sibling, friends)</a:t>
            </a:r>
          </a:p>
          <a:p>
            <a:r>
              <a:rPr lang="en-US" sz="3200" dirty="0"/>
              <a:t>Such controls can introduce bias </a:t>
            </a:r>
            <a:r>
              <a:rPr lang="en-US" sz="3200" dirty="0">
                <a:sym typeface="Wingdings"/>
              </a:rPr>
              <a:t> controls’ </a:t>
            </a:r>
            <a:r>
              <a:rPr lang="en-US" sz="3200" dirty="0"/>
              <a:t>exposure may not be representative of exposure distribution in study base</a:t>
            </a:r>
          </a:p>
          <a:p>
            <a:r>
              <a:rPr lang="en-US" sz="3200" dirty="0"/>
              <a:t>Even if the bias is negligible, may decrease statistical efficiency if the matching factor (friendship) is associated with exposure</a:t>
            </a:r>
          </a:p>
          <a:p>
            <a:r>
              <a:rPr lang="en-US" sz="3200" dirty="0"/>
              <a:t>Decision to use convenient controls should weigh any cost savings against statistical efficiency loss and potential bias</a:t>
            </a:r>
          </a:p>
        </p:txBody>
      </p:sp>
    </p:spTree>
    <p:extLst>
      <p:ext uri="{BB962C8B-B14F-4D97-AF65-F5344CB8AC3E}">
        <p14:creationId xmlns:p14="http://schemas.microsoft.com/office/powerpoint/2010/main" val="40411952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DA7767-1273-FD41-93FC-A1E1D894A8BB}"/>
              </a:ext>
            </a:extLst>
          </p:cNvPr>
          <p:cNvSpPr>
            <a:spLocks noGrp="1"/>
          </p:cNvSpPr>
          <p:nvPr>
            <p:ph type="title"/>
          </p:nvPr>
        </p:nvSpPr>
        <p:spPr/>
        <p:txBody>
          <a:bodyPr/>
          <a:lstStyle/>
          <a:p>
            <a:r>
              <a:rPr lang="en-US" dirty="0"/>
              <a:t>Case-crossover studies</a:t>
            </a:r>
          </a:p>
        </p:txBody>
      </p:sp>
      <p:sp>
        <p:nvSpPr>
          <p:cNvPr id="5" name="Text Placeholder 4">
            <a:extLst>
              <a:ext uri="{FF2B5EF4-FFF2-40B4-BE49-F238E27FC236}">
                <a16:creationId xmlns:a16="http://schemas.microsoft.com/office/drawing/2014/main" id="{3C991E0D-4E2C-2C43-B066-5F50C026F4FD}"/>
              </a:ext>
            </a:extLst>
          </p:cNvPr>
          <p:cNvSpPr>
            <a:spLocks noGrp="1"/>
          </p:cNvSpPr>
          <p:nvPr>
            <p:ph type="body" idx="1"/>
          </p:nvPr>
        </p:nvSpPr>
        <p:spPr/>
        <p:txBody>
          <a:bodyPr/>
          <a:lstStyle/>
          <a:p>
            <a:r>
              <a:rPr lang="en-US" dirty="0">
                <a:solidFill>
                  <a:schemeClr val="tx1"/>
                </a:solidFill>
              </a:rPr>
              <a:t>CREDIT: </a:t>
            </a:r>
            <a:r>
              <a:rPr lang="en-US" altLang="en-US" dirty="0">
                <a:solidFill>
                  <a:schemeClr val="tx1"/>
                </a:solidFill>
              </a:rPr>
              <a:t>Sonia Hernández-Díaz, MD, DrPH and Murray </a:t>
            </a:r>
            <a:r>
              <a:rPr lang="en-US" altLang="en-US" dirty="0" err="1">
                <a:solidFill>
                  <a:schemeClr val="tx1"/>
                </a:solidFill>
              </a:rPr>
              <a:t>Mittleman</a:t>
            </a:r>
            <a:r>
              <a:rPr lang="en-US" altLang="en-US" dirty="0">
                <a:solidFill>
                  <a:schemeClr val="tx1"/>
                </a:solidFill>
              </a:rPr>
              <a:t>, MD</a:t>
            </a:r>
          </a:p>
          <a:p>
            <a:r>
              <a:rPr lang="en-US" dirty="0">
                <a:solidFill>
                  <a:schemeClr val="tx1"/>
                </a:solidFill>
              </a:rPr>
              <a:t>Harvard TH Chan School of Public Health</a:t>
            </a:r>
          </a:p>
        </p:txBody>
      </p:sp>
    </p:spTree>
    <p:extLst>
      <p:ext uri="{BB962C8B-B14F-4D97-AF65-F5344CB8AC3E}">
        <p14:creationId xmlns:p14="http://schemas.microsoft.com/office/powerpoint/2010/main" val="11923690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771F2B-D4AB-9645-9A61-90CDA07CB977}"/>
              </a:ext>
            </a:extLst>
          </p:cNvPr>
          <p:cNvSpPr>
            <a:spLocks noGrp="1"/>
          </p:cNvSpPr>
          <p:nvPr>
            <p:ph type="title"/>
          </p:nvPr>
        </p:nvSpPr>
        <p:spPr/>
        <p:txBody>
          <a:bodyPr/>
          <a:lstStyle/>
          <a:p>
            <a:r>
              <a:rPr lang="en-US" dirty="0"/>
              <a:t>Key Terms</a:t>
            </a:r>
          </a:p>
        </p:txBody>
      </p:sp>
      <p:sp>
        <p:nvSpPr>
          <p:cNvPr id="5" name="Content Placeholder 4">
            <a:extLst>
              <a:ext uri="{FF2B5EF4-FFF2-40B4-BE49-F238E27FC236}">
                <a16:creationId xmlns:a16="http://schemas.microsoft.com/office/drawing/2014/main" id="{25F6A2E3-8634-9748-B95E-DCE708D77E5F}"/>
              </a:ext>
            </a:extLst>
          </p:cNvPr>
          <p:cNvSpPr>
            <a:spLocks noGrp="1"/>
          </p:cNvSpPr>
          <p:nvPr>
            <p:ph idx="1"/>
          </p:nvPr>
        </p:nvSpPr>
        <p:spPr/>
        <p:txBody>
          <a:bodyPr/>
          <a:lstStyle/>
          <a:p>
            <a:r>
              <a:rPr lang="en-US" dirty="0"/>
              <a:t>Induction period</a:t>
            </a:r>
          </a:p>
          <a:p>
            <a:r>
              <a:rPr lang="en-US" dirty="0"/>
              <a:t>Wash-out period</a:t>
            </a:r>
          </a:p>
          <a:p>
            <a:r>
              <a:rPr lang="en-US" dirty="0"/>
              <a:t>Effect/trigger/hazard period</a:t>
            </a:r>
          </a:p>
          <a:p>
            <a:r>
              <a:rPr lang="en-US" dirty="0"/>
              <a:t>Case window</a:t>
            </a:r>
          </a:p>
          <a:p>
            <a:r>
              <a:rPr lang="en-US" dirty="0"/>
              <a:t>Control window</a:t>
            </a:r>
          </a:p>
          <a:p>
            <a:endParaRPr lang="en-US" dirty="0"/>
          </a:p>
        </p:txBody>
      </p:sp>
    </p:spTree>
    <p:extLst>
      <p:ext uri="{BB962C8B-B14F-4D97-AF65-F5344CB8AC3E}">
        <p14:creationId xmlns:p14="http://schemas.microsoft.com/office/powerpoint/2010/main" val="32441800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9022F7A-EB3D-EB47-A7B1-FA3C67165202}"/>
              </a:ext>
            </a:extLst>
          </p:cNvPr>
          <p:cNvSpPr>
            <a:spLocks noGrp="1" noChangeArrowheads="1"/>
          </p:cNvSpPr>
          <p:nvPr>
            <p:ph type="title"/>
          </p:nvPr>
        </p:nvSpPr>
        <p:spPr/>
        <p:txBody>
          <a:bodyPr/>
          <a:lstStyle/>
          <a:p>
            <a:pPr eaLnBrk="1" hangingPunct="1"/>
            <a:r>
              <a:rPr lang="en-US" altLang="en-US" dirty="0">
                <a:latin typeface="Helvetica Neue" panose="02000503000000020004" pitchFamily="2" charset="0"/>
                <a:ea typeface="Helvetica Neue" panose="02000503000000020004" pitchFamily="2" charset="0"/>
                <a:cs typeface="Helvetica Neue" panose="02000503000000020004" pitchFamily="2" charset="0"/>
              </a:rPr>
              <a:t>Self-controlled randomized experiments</a:t>
            </a:r>
          </a:p>
        </p:txBody>
      </p:sp>
      <p:sp>
        <p:nvSpPr>
          <p:cNvPr id="15363" name="Text Box 3">
            <a:extLst>
              <a:ext uri="{FF2B5EF4-FFF2-40B4-BE49-F238E27FC236}">
                <a16:creationId xmlns:a16="http://schemas.microsoft.com/office/drawing/2014/main" id="{E9366D6E-3D85-D144-A9F7-6418E09D0260}"/>
              </a:ext>
            </a:extLst>
          </p:cNvPr>
          <p:cNvSpPr txBox="1">
            <a:spLocks noChangeArrowheads="1"/>
          </p:cNvSpPr>
          <p:nvPr/>
        </p:nvSpPr>
        <p:spPr bwMode="white">
          <a:xfrm>
            <a:off x="3392488" y="2417763"/>
            <a:ext cx="5853112" cy="641350"/>
          </a:xfrm>
          <a:prstGeom prst="rect">
            <a:avLst/>
          </a:prstGeom>
          <a:noFill/>
          <a:ln>
            <a:noFill/>
          </a:ln>
          <a:effectLst/>
          <a:extLst>
            <a:ext uri="{909E8E84-426E-40DD-AFC4-6F175D3DCCD1}">
              <a14:hiddenFill xmlns:a14="http://schemas.microsoft.com/office/drawing/2010/main">
                <a:gradFill rotWithShape="0">
                  <a:gsLst>
                    <a:gs pos="0">
                      <a:srgbClr val="0B1620"/>
                    </a:gs>
                    <a:gs pos="100000">
                      <a:srgbClr val="336699"/>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3600" b="1" i="0" u="none" strike="noStrike" kern="1200" cap="none" spc="0" normalizeH="0" baseline="0" noProof="0">
              <a:ln>
                <a:noFill/>
              </a:ln>
              <a:solidFill>
                <a:srgbClr val="ED7D3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64581" name="Text Box 5">
            <a:extLst>
              <a:ext uri="{FF2B5EF4-FFF2-40B4-BE49-F238E27FC236}">
                <a16:creationId xmlns:a16="http://schemas.microsoft.com/office/drawing/2014/main" id="{823EEA22-46CB-3B41-8438-DA2783CC5D9F}"/>
              </a:ext>
            </a:extLst>
          </p:cNvPr>
          <p:cNvSpPr txBox="1">
            <a:spLocks noChangeArrowheads="1"/>
          </p:cNvSpPr>
          <p:nvPr/>
        </p:nvSpPr>
        <p:spPr bwMode="white">
          <a:xfrm>
            <a:off x="914400" y="2028825"/>
            <a:ext cx="10744200" cy="3970318"/>
          </a:xfrm>
          <a:prstGeom prst="rect">
            <a:avLst/>
          </a:prstGeom>
          <a:noFill/>
          <a:ln>
            <a:noFill/>
          </a:ln>
          <a:effectLst/>
          <a:extLst>
            <a:ext uri="{909E8E84-426E-40DD-AFC4-6F175D3DCCD1}">
              <a14:hiddenFill xmlns:a14="http://schemas.microsoft.com/office/drawing/2010/main">
                <a:gradFill rotWithShape="0">
                  <a:gsLst>
                    <a:gs pos="0">
                      <a:srgbClr val="0B1620"/>
                    </a:gs>
                    <a:gs pos="100000">
                      <a:srgbClr val="336699"/>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00050" indent="-400050">
              <a:spcBef>
                <a:spcPct val="20000"/>
              </a:spcBef>
              <a:buChar char="•"/>
              <a:defRPr sz="3200" b="1">
                <a:solidFill>
                  <a:schemeClr val="tx1"/>
                </a:solidFill>
                <a:latin typeface="Arial Rounded MT Bold" panose="020F0704030504030204" pitchFamily="34" charset="77"/>
              </a:defRPr>
            </a:lvl1pPr>
            <a:lvl2pPr marL="57150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400050" marR="0" lvl="0" indent="-400050" algn="l" defTabSz="457200" rtl="0" eaLnBrk="1" fontAlgn="auto" latinLnBrk="0" hangingPunct="1">
              <a:lnSpc>
                <a:spcPct val="100000"/>
              </a:lnSpc>
              <a:spcBef>
                <a:spcPct val="50000"/>
              </a:spcBef>
              <a:spcAft>
                <a:spcPts val="0"/>
              </a:spcAft>
              <a:buClrTx/>
              <a:buSzTx/>
              <a:buFontTx/>
              <a:buChar char="•"/>
              <a:tabLst/>
              <a:defRPr/>
            </a:pPr>
            <a:r>
              <a:rPr kumimoji="0" lang="en-US" altLang="en-US"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Crossover randomized trial</a:t>
            </a:r>
            <a:r>
              <a:rPr kumimoji="0" lang="en-US" altLang="en-US" sz="2400" b="0" i="0" u="none" strike="noStrike" kern="1200" cap="none" spc="0" normalizeH="0" baseline="0" noProof="0" dirty="0">
                <a:ln>
                  <a:noFill/>
                </a:ln>
                <a:solidFill>
                  <a:srgbClr val="FF9933"/>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uses self-control in an experimental design</a:t>
            </a:r>
          </a:p>
          <a:p>
            <a:pPr marL="400050" marR="0" lvl="0" indent="-400050" algn="l" defTabSz="4572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Subjects receive 2 (or more) treatments at different times, in random order</a:t>
            </a:r>
          </a:p>
          <a:p>
            <a:pPr marL="400050" marR="0" lvl="0" indent="-400050" algn="l" defTabSz="4572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Outcomes measured after each treatment is given</a:t>
            </a:r>
          </a:p>
          <a:p>
            <a:pPr marL="571500" marR="0" lvl="1" indent="-285750" algn="l" defTabSz="4572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Effects studied limited to </a:t>
            </a:r>
            <a:r>
              <a:rPr kumimoji="0" lang="en-US" altLang="en-US"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short-term effects</a:t>
            </a:r>
            <a:endPar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571500" marR="0" lvl="1" indent="-285750" algn="l" defTabSz="4572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Often</a:t>
            </a:r>
            <a:r>
              <a:rPr kumimoji="0" lang="en-US" altLang="en-US"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require a </a:t>
            </a:r>
            <a:r>
              <a:rPr kumimoji="0" lang="ja-JP" altLang="en-US" sz="2400" b="1" i="0" u="none" strike="noStrike" kern="1200" cap="none" spc="0" normalizeH="0" baseline="0" noProof="0">
                <a:ln>
                  <a:noFill/>
                </a:ln>
                <a:solidFill>
                  <a:prstClr val="black"/>
                </a:solidFill>
                <a:effectLst/>
                <a:uLnTx/>
                <a:uFillTx/>
                <a:latin typeface="Helvetica Neue" panose="02000503000000020004" pitchFamily="2" charset="0"/>
                <a:ea typeface="MS PGothic" panose="020B0600070205080204" pitchFamily="34" charset="-128"/>
                <a:cs typeface="Helvetica Neue" panose="02000503000000020004" pitchFamily="2" charset="0"/>
              </a:rPr>
              <a:t>‘</a:t>
            </a:r>
            <a:r>
              <a:rPr kumimoji="0" lang="en-US" altLang="ja-JP"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wash-out period</a:t>
            </a:r>
            <a:r>
              <a:rPr kumimoji="0" lang="ja-JP" altLang="en-US" sz="2400" b="1" i="0" u="none" strike="noStrike" kern="1200" cap="none" spc="0" normalizeH="0" baseline="0" noProof="0">
                <a:ln>
                  <a:noFill/>
                </a:ln>
                <a:solidFill>
                  <a:prstClr val="black"/>
                </a:solidFill>
                <a:effectLst/>
                <a:uLnTx/>
                <a:uFillTx/>
                <a:latin typeface="Helvetica Neue" panose="02000503000000020004" pitchFamily="2" charset="0"/>
                <a:ea typeface="MS PGothic" panose="020B0600070205080204" pitchFamily="34" charset="-128"/>
                <a:cs typeface="Helvetica Neue" panose="02000503000000020004" pitchFamily="2" charset="0"/>
              </a:rPr>
              <a:t>’</a:t>
            </a:r>
            <a:r>
              <a:rPr kumimoji="0" lang="en-US" altLang="ja-JP"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altLang="ja-JP"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so previous treatment does not affect outcomes in the second treatment period (</a:t>
            </a:r>
            <a:r>
              <a:rPr kumimoji="0" lang="en-US" altLang="ja-JP"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carryover effect</a:t>
            </a:r>
            <a:r>
              <a:rPr kumimoji="0" lang="en-US" altLang="ja-JP"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r>
            <a:endParaRPr kumimoji="0" lang="en-US" altLang="ja-JP"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400050" marR="0" lvl="0" indent="-400050" algn="l" defTabSz="4572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Self-matching </a:t>
            </a:r>
            <a:r>
              <a:rPr kumimoji="0" lang="en-US" altLang="en-US"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reduces potential for confounding</a:t>
            </a: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and </a:t>
            </a:r>
            <a:r>
              <a:rPr kumimoji="0" lang="en-US" altLang="en-US"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improves efficiency </a:t>
            </a: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by reducing variability of factors affecting the outcome</a:t>
            </a:r>
          </a:p>
        </p:txBody>
      </p:sp>
      <p:sp>
        <p:nvSpPr>
          <p:cNvPr id="15365" name="Slide Number Placeholder 1">
            <a:extLst>
              <a:ext uri="{FF2B5EF4-FFF2-40B4-BE49-F238E27FC236}">
                <a16:creationId xmlns:a16="http://schemas.microsoft.com/office/drawing/2014/main" id="{E5412B93-4702-E045-998D-69B987D2276E}"/>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54D3C8B9-468C-B643-91F9-7191074E0F6E}" type="slidenum">
              <a:rPr kumimoji="0" lang="en-US" altLang="en-US" sz="14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r" defTabSz="457200" rtl="0" eaLnBrk="1" fontAlgn="auto" latinLnBrk="0" hangingPunct="1">
                <a:lnSpc>
                  <a:spcPct val="100000"/>
                </a:lnSpc>
                <a:spcBef>
                  <a:spcPct val="0"/>
                </a:spcBef>
                <a:spcAft>
                  <a:spcPts val="0"/>
                </a:spcAft>
                <a:buClrTx/>
                <a:buSzTx/>
                <a:buFontTx/>
                <a:buNone/>
                <a:tabLst/>
                <a:defRPr/>
              </a:pPr>
              <a:t>64</a:t>
            </a:fld>
            <a:endParaRPr kumimoji="0" lang="en-US" altLang="en-US" sz="14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91572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45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458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458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458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6458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458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4581"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0BF926D-4E03-FC49-9AEC-505D9068A212}"/>
              </a:ext>
            </a:extLst>
          </p:cNvPr>
          <p:cNvSpPr>
            <a:spLocks noGrp="1" noChangeArrowheads="1"/>
          </p:cNvSpPr>
          <p:nvPr>
            <p:ph type="title"/>
          </p:nvPr>
        </p:nvSpPr>
        <p:spPr/>
        <p:txBody>
          <a:bodyPr/>
          <a:lstStyle/>
          <a:p>
            <a:pPr eaLnBrk="1" hangingPunct="1"/>
            <a:r>
              <a:rPr lang="en-US" altLang="en-US">
                <a:latin typeface="Helvetica Neue" panose="02000503000000020004" pitchFamily="2" charset="0"/>
                <a:ea typeface="Helvetica Neue" panose="02000503000000020004" pitchFamily="2" charset="0"/>
                <a:cs typeface="Helvetica Neue" panose="02000503000000020004" pitchFamily="2" charset="0"/>
              </a:rPr>
              <a:t>Case-crossover studies</a:t>
            </a:r>
          </a:p>
        </p:txBody>
      </p:sp>
      <p:sp>
        <p:nvSpPr>
          <p:cNvPr id="17411" name="Text Box 3">
            <a:extLst>
              <a:ext uri="{FF2B5EF4-FFF2-40B4-BE49-F238E27FC236}">
                <a16:creationId xmlns:a16="http://schemas.microsoft.com/office/drawing/2014/main" id="{7D8B555F-ABC9-334C-AD44-2A611A302B1C}"/>
              </a:ext>
            </a:extLst>
          </p:cNvPr>
          <p:cNvSpPr txBox="1">
            <a:spLocks noChangeArrowheads="1"/>
          </p:cNvSpPr>
          <p:nvPr/>
        </p:nvSpPr>
        <p:spPr bwMode="white">
          <a:xfrm>
            <a:off x="3392488" y="2417763"/>
            <a:ext cx="5853112" cy="641350"/>
          </a:xfrm>
          <a:prstGeom prst="rect">
            <a:avLst/>
          </a:prstGeom>
          <a:noFill/>
          <a:ln>
            <a:noFill/>
          </a:ln>
          <a:effectLst/>
          <a:extLst>
            <a:ext uri="{909E8E84-426E-40DD-AFC4-6F175D3DCCD1}">
              <a14:hiddenFill xmlns:a14="http://schemas.microsoft.com/office/drawing/2010/main">
                <a:gradFill rotWithShape="0">
                  <a:gsLst>
                    <a:gs pos="0">
                      <a:srgbClr val="0B1620"/>
                    </a:gs>
                    <a:gs pos="100000">
                      <a:srgbClr val="336699"/>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3600" b="1" i="0" u="none" strike="noStrike" kern="1200" cap="none" spc="0" normalizeH="0" baseline="0" noProof="0">
              <a:ln>
                <a:noFill/>
              </a:ln>
              <a:solidFill>
                <a:srgbClr val="ED7D3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02468" name="Text Box 4">
            <a:extLst>
              <a:ext uri="{FF2B5EF4-FFF2-40B4-BE49-F238E27FC236}">
                <a16:creationId xmlns:a16="http://schemas.microsoft.com/office/drawing/2014/main" id="{A7256699-C4AD-3247-9215-806147C25B43}"/>
              </a:ext>
            </a:extLst>
          </p:cNvPr>
          <p:cNvSpPr txBox="1">
            <a:spLocks noChangeArrowheads="1"/>
          </p:cNvSpPr>
          <p:nvPr/>
        </p:nvSpPr>
        <p:spPr bwMode="white">
          <a:xfrm>
            <a:off x="527538" y="1832035"/>
            <a:ext cx="11236569" cy="4154984"/>
          </a:xfrm>
          <a:prstGeom prst="rect">
            <a:avLst/>
          </a:prstGeom>
          <a:noFill/>
          <a:ln>
            <a:noFill/>
          </a:ln>
          <a:effectLst/>
          <a:extLst>
            <a:ext uri="{909E8E84-426E-40DD-AFC4-6F175D3DCCD1}">
              <a14:hiddenFill xmlns:a14="http://schemas.microsoft.com/office/drawing/2010/main">
                <a:gradFill rotWithShape="0">
                  <a:gsLst>
                    <a:gs pos="0">
                      <a:srgbClr val="0B1620"/>
                    </a:gs>
                    <a:gs pos="100000">
                      <a:srgbClr val="336699"/>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00050" indent="-400050">
              <a:spcBef>
                <a:spcPct val="20000"/>
              </a:spcBef>
              <a:buChar char="•"/>
              <a:defRPr sz="3200" b="1">
                <a:solidFill>
                  <a:schemeClr val="tx1"/>
                </a:solidFill>
                <a:latin typeface="Arial Rounded MT Bold" panose="020F0704030504030204" pitchFamily="34" charset="77"/>
              </a:defRPr>
            </a:lvl1pPr>
            <a:lvl2pPr marL="57150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400050" marR="0" lvl="0" indent="-400050" algn="l" defTabSz="4572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Case-control analogue of the crossover trial. Observational; no randomization</a:t>
            </a:r>
          </a:p>
          <a:p>
            <a:pPr marL="400050" marR="0" lvl="0" indent="-400050" algn="l" defTabSz="4572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Matched case-control study with </a:t>
            </a:r>
            <a:r>
              <a:rPr kumimoji="0" lang="en-US" altLang="en-US"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each case matched to itself </a:t>
            </a: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 different time or times</a:t>
            </a:r>
          </a:p>
          <a:p>
            <a:pPr marL="400050" marR="0" lvl="0" indent="-400050" algn="l" defTabSz="4572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Exposures not assigned, but must vary within some individuals</a:t>
            </a:r>
          </a:p>
          <a:p>
            <a:pPr marL="400050" marR="0" lvl="0" indent="-400050" algn="l" defTabSz="4572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Like crossover experiment, assumes:</a:t>
            </a:r>
          </a:p>
          <a:p>
            <a:pPr marL="571500" marR="0" lvl="1" indent="-285750" algn="l" defTabSz="4572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short induction period</a:t>
            </a:r>
          </a:p>
          <a:p>
            <a:pPr marL="571500" marR="0" lvl="1" indent="-285750" algn="l" defTabSz="4572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limited carryover effects (transient effect)</a:t>
            </a:r>
          </a:p>
          <a:p>
            <a:pPr marL="571500" marR="0" lvl="1" indent="-285750" algn="l" defTabSz="4572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acute onset outcome</a:t>
            </a:r>
          </a:p>
        </p:txBody>
      </p:sp>
      <p:sp>
        <p:nvSpPr>
          <p:cNvPr id="17413" name="Slide Number Placeholder 1">
            <a:extLst>
              <a:ext uri="{FF2B5EF4-FFF2-40B4-BE49-F238E27FC236}">
                <a16:creationId xmlns:a16="http://schemas.microsoft.com/office/drawing/2014/main" id="{6A42259D-76D6-CB4E-BEB2-2BB42F1E7FDF}"/>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DBF785D2-3069-6348-8125-EC27E48FE49E}"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65</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09434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24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246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246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246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0246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2468">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0246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8"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EDE01E81-F0CF-6744-B603-BD801AE6D415}"/>
              </a:ext>
            </a:extLst>
          </p:cNvPr>
          <p:cNvSpPr>
            <a:spLocks noGrp="1" noChangeArrowheads="1"/>
          </p:cNvSpPr>
          <p:nvPr>
            <p:ph type="title"/>
          </p:nvPr>
        </p:nvSpPr>
        <p:spPr>
          <a:xfrm>
            <a:off x="838200" y="-4763"/>
            <a:ext cx="10515600" cy="1143001"/>
          </a:xfrm>
        </p:spPr>
        <p:txBody>
          <a:bodyPr/>
          <a:lstStyle/>
          <a:p>
            <a:pPr eaLnBrk="1" hangingPunct="1"/>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Case-</a:t>
            </a:r>
            <a:r>
              <a:rPr lang="en-US" altLang="en-US" sz="2400" u="sng" dirty="0">
                <a:latin typeface="Helvetica Neue" panose="02000503000000020004" pitchFamily="2" charset="0"/>
                <a:ea typeface="Helvetica Neue" panose="02000503000000020004" pitchFamily="2" charset="0"/>
                <a:cs typeface="Helvetica Neue" panose="02000503000000020004" pitchFamily="2" charset="0"/>
              </a:rPr>
              <a:t>Control</a:t>
            </a:r>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 Studies Often Match on Time</a:t>
            </a:r>
          </a:p>
        </p:txBody>
      </p:sp>
      <p:sp>
        <p:nvSpPr>
          <p:cNvPr id="25603" name="Line 3">
            <a:extLst>
              <a:ext uri="{FF2B5EF4-FFF2-40B4-BE49-F238E27FC236}">
                <a16:creationId xmlns:a16="http://schemas.microsoft.com/office/drawing/2014/main" id="{28EFCA65-49C7-0C44-9A9C-3A79DF509770}"/>
              </a:ext>
            </a:extLst>
          </p:cNvPr>
          <p:cNvSpPr>
            <a:spLocks noChangeShapeType="1"/>
          </p:cNvSpPr>
          <p:nvPr/>
        </p:nvSpPr>
        <p:spPr bwMode="auto">
          <a:xfrm>
            <a:off x="2590800" y="2438400"/>
            <a:ext cx="10668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04" name="Line 4">
            <a:extLst>
              <a:ext uri="{FF2B5EF4-FFF2-40B4-BE49-F238E27FC236}">
                <a16:creationId xmlns:a16="http://schemas.microsoft.com/office/drawing/2014/main" id="{B542934F-E4C8-2E41-9DA7-65FEE17EF343}"/>
              </a:ext>
            </a:extLst>
          </p:cNvPr>
          <p:cNvSpPr>
            <a:spLocks noChangeShapeType="1"/>
          </p:cNvSpPr>
          <p:nvPr/>
        </p:nvSpPr>
        <p:spPr bwMode="auto">
          <a:xfrm>
            <a:off x="3657600" y="2438400"/>
            <a:ext cx="5638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05" name="Line 5">
            <a:extLst>
              <a:ext uri="{FF2B5EF4-FFF2-40B4-BE49-F238E27FC236}">
                <a16:creationId xmlns:a16="http://schemas.microsoft.com/office/drawing/2014/main" id="{2A54EFB0-C518-6341-8415-8CF15F5FFBC1}"/>
              </a:ext>
            </a:extLst>
          </p:cNvPr>
          <p:cNvSpPr>
            <a:spLocks noChangeShapeType="1"/>
          </p:cNvSpPr>
          <p:nvPr/>
        </p:nvSpPr>
        <p:spPr bwMode="auto">
          <a:xfrm>
            <a:off x="2590800" y="2819400"/>
            <a:ext cx="3733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06" name="Line 6">
            <a:extLst>
              <a:ext uri="{FF2B5EF4-FFF2-40B4-BE49-F238E27FC236}">
                <a16:creationId xmlns:a16="http://schemas.microsoft.com/office/drawing/2014/main" id="{61CE93A1-2C92-CE48-9949-193B70C774EF}"/>
              </a:ext>
            </a:extLst>
          </p:cNvPr>
          <p:cNvSpPr>
            <a:spLocks noChangeShapeType="1"/>
          </p:cNvSpPr>
          <p:nvPr/>
        </p:nvSpPr>
        <p:spPr bwMode="auto">
          <a:xfrm>
            <a:off x="6324600" y="2819400"/>
            <a:ext cx="1447800" cy="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07" name="Line 7">
            <a:extLst>
              <a:ext uri="{FF2B5EF4-FFF2-40B4-BE49-F238E27FC236}">
                <a16:creationId xmlns:a16="http://schemas.microsoft.com/office/drawing/2014/main" id="{2ADE5323-2B03-8545-98BB-F63400074E1C}"/>
              </a:ext>
            </a:extLst>
          </p:cNvPr>
          <p:cNvSpPr>
            <a:spLocks noChangeShapeType="1"/>
          </p:cNvSpPr>
          <p:nvPr/>
        </p:nvSpPr>
        <p:spPr bwMode="auto">
          <a:xfrm>
            <a:off x="2590800" y="3276600"/>
            <a:ext cx="6705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08" name="Line 8">
            <a:extLst>
              <a:ext uri="{FF2B5EF4-FFF2-40B4-BE49-F238E27FC236}">
                <a16:creationId xmlns:a16="http://schemas.microsoft.com/office/drawing/2014/main" id="{1F9F5ECD-C2F1-0F4F-9EC1-92A4BD71E168}"/>
              </a:ext>
            </a:extLst>
          </p:cNvPr>
          <p:cNvSpPr>
            <a:spLocks noChangeShapeType="1"/>
          </p:cNvSpPr>
          <p:nvPr/>
        </p:nvSpPr>
        <p:spPr bwMode="auto">
          <a:xfrm>
            <a:off x="2667000" y="3733800"/>
            <a:ext cx="2971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09" name="Line 9">
            <a:extLst>
              <a:ext uri="{FF2B5EF4-FFF2-40B4-BE49-F238E27FC236}">
                <a16:creationId xmlns:a16="http://schemas.microsoft.com/office/drawing/2014/main" id="{9D22E25A-4C6E-0B42-A14D-29322B87E961}"/>
              </a:ext>
            </a:extLst>
          </p:cNvPr>
          <p:cNvSpPr>
            <a:spLocks noChangeShapeType="1"/>
          </p:cNvSpPr>
          <p:nvPr/>
        </p:nvSpPr>
        <p:spPr bwMode="auto">
          <a:xfrm>
            <a:off x="6553200" y="3733800"/>
            <a:ext cx="2743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10" name="Line 10">
            <a:extLst>
              <a:ext uri="{FF2B5EF4-FFF2-40B4-BE49-F238E27FC236}">
                <a16:creationId xmlns:a16="http://schemas.microsoft.com/office/drawing/2014/main" id="{E873F5B3-9891-7641-9379-6A752BC81DA2}"/>
              </a:ext>
            </a:extLst>
          </p:cNvPr>
          <p:cNvSpPr>
            <a:spLocks noChangeShapeType="1"/>
          </p:cNvSpPr>
          <p:nvPr/>
        </p:nvSpPr>
        <p:spPr bwMode="auto">
          <a:xfrm>
            <a:off x="5562600" y="3733800"/>
            <a:ext cx="990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11" name="Line 11">
            <a:extLst>
              <a:ext uri="{FF2B5EF4-FFF2-40B4-BE49-F238E27FC236}">
                <a16:creationId xmlns:a16="http://schemas.microsoft.com/office/drawing/2014/main" id="{E214E69F-279B-A141-B6A2-F47F0B9ECA4F}"/>
              </a:ext>
            </a:extLst>
          </p:cNvPr>
          <p:cNvSpPr>
            <a:spLocks noChangeShapeType="1"/>
          </p:cNvSpPr>
          <p:nvPr/>
        </p:nvSpPr>
        <p:spPr bwMode="auto">
          <a:xfrm>
            <a:off x="2590800" y="4267200"/>
            <a:ext cx="12954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12" name="Line 12">
            <a:extLst>
              <a:ext uri="{FF2B5EF4-FFF2-40B4-BE49-F238E27FC236}">
                <a16:creationId xmlns:a16="http://schemas.microsoft.com/office/drawing/2014/main" id="{4B714756-0CFE-5641-86B0-550E9A7E226B}"/>
              </a:ext>
            </a:extLst>
          </p:cNvPr>
          <p:cNvSpPr>
            <a:spLocks noChangeShapeType="1"/>
          </p:cNvSpPr>
          <p:nvPr/>
        </p:nvSpPr>
        <p:spPr bwMode="auto">
          <a:xfrm>
            <a:off x="4724400" y="4267200"/>
            <a:ext cx="26670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13" name="Line 13">
            <a:extLst>
              <a:ext uri="{FF2B5EF4-FFF2-40B4-BE49-F238E27FC236}">
                <a16:creationId xmlns:a16="http://schemas.microsoft.com/office/drawing/2014/main" id="{7E800A2C-7B7C-5242-92B6-608BC6499056}"/>
              </a:ext>
            </a:extLst>
          </p:cNvPr>
          <p:cNvSpPr>
            <a:spLocks noChangeShapeType="1"/>
          </p:cNvSpPr>
          <p:nvPr/>
        </p:nvSpPr>
        <p:spPr bwMode="auto">
          <a:xfrm>
            <a:off x="2667000" y="5943600"/>
            <a:ext cx="12954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14" name="Line 14">
            <a:extLst>
              <a:ext uri="{FF2B5EF4-FFF2-40B4-BE49-F238E27FC236}">
                <a16:creationId xmlns:a16="http://schemas.microsoft.com/office/drawing/2014/main" id="{8C6528FF-531E-9942-9B88-D40F22CC0FEB}"/>
              </a:ext>
            </a:extLst>
          </p:cNvPr>
          <p:cNvSpPr>
            <a:spLocks noChangeShapeType="1"/>
          </p:cNvSpPr>
          <p:nvPr/>
        </p:nvSpPr>
        <p:spPr bwMode="auto">
          <a:xfrm>
            <a:off x="3886200" y="4267200"/>
            <a:ext cx="9144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15" name="Line 15">
            <a:extLst>
              <a:ext uri="{FF2B5EF4-FFF2-40B4-BE49-F238E27FC236}">
                <a16:creationId xmlns:a16="http://schemas.microsoft.com/office/drawing/2014/main" id="{F14ECAA1-9B42-FA40-BBB6-7F904C2BCD11}"/>
              </a:ext>
            </a:extLst>
          </p:cNvPr>
          <p:cNvSpPr>
            <a:spLocks noChangeShapeType="1"/>
          </p:cNvSpPr>
          <p:nvPr/>
        </p:nvSpPr>
        <p:spPr bwMode="auto">
          <a:xfrm>
            <a:off x="7391400" y="4267200"/>
            <a:ext cx="685800" cy="0"/>
          </a:xfrm>
          <a:prstGeom prst="line">
            <a:avLst/>
          </a:prstGeom>
          <a:noFill/>
          <a:ln w="38100">
            <a:solidFill>
              <a:srgbClr val="FF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16" name="Line 16">
            <a:extLst>
              <a:ext uri="{FF2B5EF4-FFF2-40B4-BE49-F238E27FC236}">
                <a16:creationId xmlns:a16="http://schemas.microsoft.com/office/drawing/2014/main" id="{8EF09F02-E4C1-0D4C-A486-D08E4806DA5C}"/>
              </a:ext>
            </a:extLst>
          </p:cNvPr>
          <p:cNvSpPr>
            <a:spLocks noChangeShapeType="1"/>
          </p:cNvSpPr>
          <p:nvPr/>
        </p:nvSpPr>
        <p:spPr bwMode="auto">
          <a:xfrm>
            <a:off x="2590800" y="3048000"/>
            <a:ext cx="3276600" cy="0"/>
          </a:xfrm>
          <a:prstGeom prst="line">
            <a:avLst/>
          </a:prstGeom>
          <a:noFill/>
          <a:ln w="28575">
            <a:solidFill>
              <a:srgbClr val="00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17" name="Line 17">
            <a:extLst>
              <a:ext uri="{FF2B5EF4-FFF2-40B4-BE49-F238E27FC236}">
                <a16:creationId xmlns:a16="http://schemas.microsoft.com/office/drawing/2014/main" id="{6D04D062-DF11-8E4A-8A34-F408BCC04185}"/>
              </a:ext>
            </a:extLst>
          </p:cNvPr>
          <p:cNvSpPr>
            <a:spLocks noChangeShapeType="1"/>
          </p:cNvSpPr>
          <p:nvPr/>
        </p:nvSpPr>
        <p:spPr bwMode="auto">
          <a:xfrm>
            <a:off x="4267200" y="3505200"/>
            <a:ext cx="4038600" cy="0"/>
          </a:xfrm>
          <a:prstGeom prst="line">
            <a:avLst/>
          </a:prstGeom>
          <a:noFill/>
          <a:ln w="28575">
            <a:solidFill>
              <a:srgbClr val="00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18" name="Line 18">
            <a:extLst>
              <a:ext uri="{FF2B5EF4-FFF2-40B4-BE49-F238E27FC236}">
                <a16:creationId xmlns:a16="http://schemas.microsoft.com/office/drawing/2014/main" id="{F1E17BCE-E118-1641-A849-D41EE29E6108}"/>
              </a:ext>
            </a:extLst>
          </p:cNvPr>
          <p:cNvSpPr>
            <a:spLocks noChangeShapeType="1"/>
          </p:cNvSpPr>
          <p:nvPr/>
        </p:nvSpPr>
        <p:spPr bwMode="auto">
          <a:xfrm>
            <a:off x="3505200" y="3962400"/>
            <a:ext cx="3352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19" name="Line 19">
            <a:extLst>
              <a:ext uri="{FF2B5EF4-FFF2-40B4-BE49-F238E27FC236}">
                <a16:creationId xmlns:a16="http://schemas.microsoft.com/office/drawing/2014/main" id="{6630FC27-AF77-CD43-AEEF-9EBBF895A48C}"/>
              </a:ext>
            </a:extLst>
          </p:cNvPr>
          <p:cNvSpPr>
            <a:spLocks noChangeShapeType="1"/>
          </p:cNvSpPr>
          <p:nvPr/>
        </p:nvSpPr>
        <p:spPr bwMode="auto">
          <a:xfrm>
            <a:off x="2590800" y="4648200"/>
            <a:ext cx="6781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20" name="Line 20">
            <a:extLst>
              <a:ext uri="{FF2B5EF4-FFF2-40B4-BE49-F238E27FC236}">
                <a16:creationId xmlns:a16="http://schemas.microsoft.com/office/drawing/2014/main" id="{B75B60FE-E874-A14E-A717-CCA42F466920}"/>
              </a:ext>
            </a:extLst>
          </p:cNvPr>
          <p:cNvSpPr>
            <a:spLocks noChangeShapeType="1"/>
          </p:cNvSpPr>
          <p:nvPr/>
        </p:nvSpPr>
        <p:spPr bwMode="auto">
          <a:xfrm>
            <a:off x="2590800" y="5029200"/>
            <a:ext cx="4495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21" name="Line 21">
            <a:extLst>
              <a:ext uri="{FF2B5EF4-FFF2-40B4-BE49-F238E27FC236}">
                <a16:creationId xmlns:a16="http://schemas.microsoft.com/office/drawing/2014/main" id="{E468F3A5-E4F2-2B48-B34A-6EF2841D8DB3}"/>
              </a:ext>
            </a:extLst>
          </p:cNvPr>
          <p:cNvSpPr>
            <a:spLocks noChangeShapeType="1"/>
          </p:cNvSpPr>
          <p:nvPr/>
        </p:nvSpPr>
        <p:spPr bwMode="auto">
          <a:xfrm>
            <a:off x="7772400" y="5029200"/>
            <a:ext cx="990600" cy="0"/>
          </a:xfrm>
          <a:prstGeom prst="line">
            <a:avLst/>
          </a:prstGeom>
          <a:noFill/>
          <a:ln w="28575">
            <a:solidFill>
              <a:srgbClr val="00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22" name="Line 22">
            <a:extLst>
              <a:ext uri="{FF2B5EF4-FFF2-40B4-BE49-F238E27FC236}">
                <a16:creationId xmlns:a16="http://schemas.microsoft.com/office/drawing/2014/main" id="{4AEBF4D0-DE0A-E84B-A979-2D38F204D2F0}"/>
              </a:ext>
            </a:extLst>
          </p:cNvPr>
          <p:cNvSpPr>
            <a:spLocks noChangeShapeType="1"/>
          </p:cNvSpPr>
          <p:nvPr/>
        </p:nvSpPr>
        <p:spPr bwMode="auto">
          <a:xfrm>
            <a:off x="7010400" y="5029200"/>
            <a:ext cx="762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23" name="Line 23">
            <a:extLst>
              <a:ext uri="{FF2B5EF4-FFF2-40B4-BE49-F238E27FC236}">
                <a16:creationId xmlns:a16="http://schemas.microsoft.com/office/drawing/2014/main" id="{1E3A265A-4B67-7C4E-B406-156B488CAB52}"/>
              </a:ext>
            </a:extLst>
          </p:cNvPr>
          <p:cNvSpPr>
            <a:spLocks noChangeShapeType="1"/>
          </p:cNvSpPr>
          <p:nvPr/>
        </p:nvSpPr>
        <p:spPr bwMode="auto">
          <a:xfrm>
            <a:off x="3352800" y="5334000"/>
            <a:ext cx="2209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24" name="Line 24">
            <a:extLst>
              <a:ext uri="{FF2B5EF4-FFF2-40B4-BE49-F238E27FC236}">
                <a16:creationId xmlns:a16="http://schemas.microsoft.com/office/drawing/2014/main" id="{44088A7E-7A79-1045-A75C-0585E3821870}"/>
              </a:ext>
            </a:extLst>
          </p:cNvPr>
          <p:cNvSpPr>
            <a:spLocks noChangeShapeType="1"/>
          </p:cNvSpPr>
          <p:nvPr/>
        </p:nvSpPr>
        <p:spPr bwMode="auto">
          <a:xfrm>
            <a:off x="5562600" y="5334000"/>
            <a:ext cx="685800" cy="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25" name="Line 25">
            <a:extLst>
              <a:ext uri="{FF2B5EF4-FFF2-40B4-BE49-F238E27FC236}">
                <a16:creationId xmlns:a16="http://schemas.microsoft.com/office/drawing/2014/main" id="{D03635FF-D881-5445-B48F-CD4F330BF4FA}"/>
              </a:ext>
            </a:extLst>
          </p:cNvPr>
          <p:cNvSpPr>
            <a:spLocks noChangeShapeType="1"/>
          </p:cNvSpPr>
          <p:nvPr/>
        </p:nvSpPr>
        <p:spPr bwMode="auto">
          <a:xfrm>
            <a:off x="2590800" y="2667000"/>
            <a:ext cx="1219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26" name="Line 26">
            <a:extLst>
              <a:ext uri="{FF2B5EF4-FFF2-40B4-BE49-F238E27FC236}">
                <a16:creationId xmlns:a16="http://schemas.microsoft.com/office/drawing/2014/main" id="{34716D99-774B-D140-8E6C-A54E61AD3ED0}"/>
              </a:ext>
            </a:extLst>
          </p:cNvPr>
          <p:cNvSpPr>
            <a:spLocks noChangeShapeType="1"/>
          </p:cNvSpPr>
          <p:nvPr/>
        </p:nvSpPr>
        <p:spPr bwMode="auto">
          <a:xfrm>
            <a:off x="3810000" y="2667000"/>
            <a:ext cx="685800" cy="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27" name="Line 27">
            <a:extLst>
              <a:ext uri="{FF2B5EF4-FFF2-40B4-BE49-F238E27FC236}">
                <a16:creationId xmlns:a16="http://schemas.microsoft.com/office/drawing/2014/main" id="{B366005A-DD04-CE4E-BD47-4D67C9F05DBE}"/>
              </a:ext>
            </a:extLst>
          </p:cNvPr>
          <p:cNvSpPr>
            <a:spLocks noChangeShapeType="1"/>
          </p:cNvSpPr>
          <p:nvPr/>
        </p:nvSpPr>
        <p:spPr bwMode="auto">
          <a:xfrm>
            <a:off x="2667000" y="5638800"/>
            <a:ext cx="1371600" cy="0"/>
          </a:xfrm>
          <a:prstGeom prst="line">
            <a:avLst/>
          </a:prstGeom>
          <a:noFill/>
          <a:ln w="28575">
            <a:solidFill>
              <a:srgbClr val="00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28" name="Line 28">
            <a:extLst>
              <a:ext uri="{FF2B5EF4-FFF2-40B4-BE49-F238E27FC236}">
                <a16:creationId xmlns:a16="http://schemas.microsoft.com/office/drawing/2014/main" id="{894DA0E3-2B6C-8144-9FDF-FDE0D25A3045}"/>
              </a:ext>
            </a:extLst>
          </p:cNvPr>
          <p:cNvSpPr>
            <a:spLocks noChangeShapeType="1"/>
          </p:cNvSpPr>
          <p:nvPr/>
        </p:nvSpPr>
        <p:spPr bwMode="auto">
          <a:xfrm>
            <a:off x="3962400" y="5943600"/>
            <a:ext cx="8382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29" name="Line 29">
            <a:extLst>
              <a:ext uri="{FF2B5EF4-FFF2-40B4-BE49-F238E27FC236}">
                <a16:creationId xmlns:a16="http://schemas.microsoft.com/office/drawing/2014/main" id="{9B0BF805-CD1C-BD4C-A6A8-57961CC31701}"/>
              </a:ext>
            </a:extLst>
          </p:cNvPr>
          <p:cNvSpPr>
            <a:spLocks noChangeShapeType="1"/>
          </p:cNvSpPr>
          <p:nvPr/>
        </p:nvSpPr>
        <p:spPr bwMode="auto">
          <a:xfrm>
            <a:off x="4800600" y="5943600"/>
            <a:ext cx="3505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30" name="Line 30">
            <a:extLst>
              <a:ext uri="{FF2B5EF4-FFF2-40B4-BE49-F238E27FC236}">
                <a16:creationId xmlns:a16="http://schemas.microsoft.com/office/drawing/2014/main" id="{9F3E00FE-B8F1-E647-B13E-1CFD1E792C7B}"/>
              </a:ext>
            </a:extLst>
          </p:cNvPr>
          <p:cNvSpPr>
            <a:spLocks noChangeShapeType="1"/>
          </p:cNvSpPr>
          <p:nvPr/>
        </p:nvSpPr>
        <p:spPr bwMode="auto">
          <a:xfrm>
            <a:off x="8305800" y="5943600"/>
            <a:ext cx="990600" cy="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31" name="Line 31">
            <a:extLst>
              <a:ext uri="{FF2B5EF4-FFF2-40B4-BE49-F238E27FC236}">
                <a16:creationId xmlns:a16="http://schemas.microsoft.com/office/drawing/2014/main" id="{611D21A5-DD9C-B647-8E27-F9418C1ACC30}"/>
              </a:ext>
            </a:extLst>
          </p:cNvPr>
          <p:cNvSpPr>
            <a:spLocks noChangeShapeType="1"/>
          </p:cNvSpPr>
          <p:nvPr/>
        </p:nvSpPr>
        <p:spPr bwMode="auto">
          <a:xfrm>
            <a:off x="5029200" y="5562600"/>
            <a:ext cx="35814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32" name="Line 32">
            <a:extLst>
              <a:ext uri="{FF2B5EF4-FFF2-40B4-BE49-F238E27FC236}">
                <a16:creationId xmlns:a16="http://schemas.microsoft.com/office/drawing/2014/main" id="{745B32AE-1D4D-4742-9124-48490C257BFF}"/>
              </a:ext>
            </a:extLst>
          </p:cNvPr>
          <p:cNvSpPr>
            <a:spLocks noChangeShapeType="1"/>
          </p:cNvSpPr>
          <p:nvPr/>
        </p:nvSpPr>
        <p:spPr bwMode="auto">
          <a:xfrm>
            <a:off x="5867400" y="2133600"/>
            <a:ext cx="2286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633" name="Line 33">
            <a:extLst>
              <a:ext uri="{FF2B5EF4-FFF2-40B4-BE49-F238E27FC236}">
                <a16:creationId xmlns:a16="http://schemas.microsoft.com/office/drawing/2014/main" id="{0FF4E869-2C8B-D04E-A4EA-98C69D78072C}"/>
              </a:ext>
            </a:extLst>
          </p:cNvPr>
          <p:cNvSpPr>
            <a:spLocks noChangeShapeType="1"/>
          </p:cNvSpPr>
          <p:nvPr/>
        </p:nvSpPr>
        <p:spPr bwMode="auto">
          <a:xfrm>
            <a:off x="8153400" y="2133600"/>
            <a:ext cx="1143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634" name="Rectangle 49">
            <a:extLst>
              <a:ext uri="{FF2B5EF4-FFF2-40B4-BE49-F238E27FC236}">
                <a16:creationId xmlns:a16="http://schemas.microsoft.com/office/drawing/2014/main" id="{8394126E-311E-6945-AEA4-725CAB45DAED}"/>
              </a:ext>
            </a:extLst>
          </p:cNvPr>
          <p:cNvSpPr>
            <a:spLocks noChangeArrowheads="1"/>
          </p:cNvSpPr>
          <p:nvPr/>
        </p:nvSpPr>
        <p:spPr bwMode="auto">
          <a:xfrm>
            <a:off x="9220200" y="1752600"/>
            <a:ext cx="228600" cy="48006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5635" name="Rectangle 49">
            <a:extLst>
              <a:ext uri="{FF2B5EF4-FFF2-40B4-BE49-F238E27FC236}">
                <a16:creationId xmlns:a16="http://schemas.microsoft.com/office/drawing/2014/main" id="{1B2B4566-254E-7143-A254-4DF9F6246152}"/>
              </a:ext>
            </a:extLst>
          </p:cNvPr>
          <p:cNvSpPr>
            <a:spLocks noChangeArrowheads="1"/>
          </p:cNvSpPr>
          <p:nvPr/>
        </p:nvSpPr>
        <p:spPr bwMode="auto">
          <a:xfrm>
            <a:off x="7978775" y="1752600"/>
            <a:ext cx="228600" cy="48006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5636" name="Rectangle 49">
            <a:extLst>
              <a:ext uri="{FF2B5EF4-FFF2-40B4-BE49-F238E27FC236}">
                <a16:creationId xmlns:a16="http://schemas.microsoft.com/office/drawing/2014/main" id="{4D2D8640-E408-F24A-B1BF-CF5EF28C4B74}"/>
              </a:ext>
            </a:extLst>
          </p:cNvPr>
          <p:cNvSpPr>
            <a:spLocks noChangeArrowheads="1"/>
          </p:cNvSpPr>
          <p:nvPr/>
        </p:nvSpPr>
        <p:spPr bwMode="auto">
          <a:xfrm>
            <a:off x="7662863" y="1752600"/>
            <a:ext cx="228600" cy="48006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5637" name="Rectangle 49">
            <a:extLst>
              <a:ext uri="{FF2B5EF4-FFF2-40B4-BE49-F238E27FC236}">
                <a16:creationId xmlns:a16="http://schemas.microsoft.com/office/drawing/2014/main" id="{1350EA7D-BA26-434B-BEEA-F99047C77EB5}"/>
              </a:ext>
            </a:extLst>
          </p:cNvPr>
          <p:cNvSpPr>
            <a:spLocks noChangeArrowheads="1"/>
          </p:cNvSpPr>
          <p:nvPr/>
        </p:nvSpPr>
        <p:spPr bwMode="auto">
          <a:xfrm>
            <a:off x="8686800" y="1752600"/>
            <a:ext cx="228600" cy="48006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5638" name="Rectangle 49">
            <a:extLst>
              <a:ext uri="{FF2B5EF4-FFF2-40B4-BE49-F238E27FC236}">
                <a16:creationId xmlns:a16="http://schemas.microsoft.com/office/drawing/2014/main" id="{FFCFC3C3-6625-A649-B303-94F9263F76AD}"/>
              </a:ext>
            </a:extLst>
          </p:cNvPr>
          <p:cNvSpPr>
            <a:spLocks noChangeArrowheads="1"/>
          </p:cNvSpPr>
          <p:nvPr/>
        </p:nvSpPr>
        <p:spPr bwMode="auto">
          <a:xfrm>
            <a:off x="8229600" y="1752600"/>
            <a:ext cx="228600" cy="48006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5639" name="Rectangle 49">
            <a:extLst>
              <a:ext uri="{FF2B5EF4-FFF2-40B4-BE49-F238E27FC236}">
                <a16:creationId xmlns:a16="http://schemas.microsoft.com/office/drawing/2014/main" id="{F97B193A-A5E2-CB46-908B-86961BB82C21}"/>
              </a:ext>
            </a:extLst>
          </p:cNvPr>
          <p:cNvSpPr>
            <a:spLocks noChangeArrowheads="1"/>
          </p:cNvSpPr>
          <p:nvPr/>
        </p:nvSpPr>
        <p:spPr bwMode="auto">
          <a:xfrm>
            <a:off x="6138863" y="1752600"/>
            <a:ext cx="228600" cy="48006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5640" name="Rectangle 49">
            <a:extLst>
              <a:ext uri="{FF2B5EF4-FFF2-40B4-BE49-F238E27FC236}">
                <a16:creationId xmlns:a16="http://schemas.microsoft.com/office/drawing/2014/main" id="{EB308023-186F-4940-AEEC-AE6886E1E7F2}"/>
              </a:ext>
            </a:extLst>
          </p:cNvPr>
          <p:cNvSpPr>
            <a:spLocks noChangeArrowheads="1"/>
          </p:cNvSpPr>
          <p:nvPr/>
        </p:nvSpPr>
        <p:spPr bwMode="auto">
          <a:xfrm>
            <a:off x="5737225" y="1752600"/>
            <a:ext cx="228600" cy="48006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5641" name="Rectangle 49">
            <a:extLst>
              <a:ext uri="{FF2B5EF4-FFF2-40B4-BE49-F238E27FC236}">
                <a16:creationId xmlns:a16="http://schemas.microsoft.com/office/drawing/2014/main" id="{A8AB6169-6481-6948-9E94-AF00248CA1A3}"/>
              </a:ext>
            </a:extLst>
          </p:cNvPr>
          <p:cNvSpPr>
            <a:spLocks noChangeArrowheads="1"/>
          </p:cNvSpPr>
          <p:nvPr/>
        </p:nvSpPr>
        <p:spPr bwMode="auto">
          <a:xfrm>
            <a:off x="4397375" y="1752600"/>
            <a:ext cx="228600" cy="48006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5642" name="Rectangle 49">
            <a:extLst>
              <a:ext uri="{FF2B5EF4-FFF2-40B4-BE49-F238E27FC236}">
                <a16:creationId xmlns:a16="http://schemas.microsoft.com/office/drawing/2014/main" id="{B4A47D1F-87D6-FE49-95CD-6E4D31CDBB61}"/>
              </a:ext>
            </a:extLst>
          </p:cNvPr>
          <p:cNvSpPr>
            <a:spLocks noChangeArrowheads="1"/>
          </p:cNvSpPr>
          <p:nvPr/>
        </p:nvSpPr>
        <p:spPr bwMode="auto">
          <a:xfrm>
            <a:off x="3908425" y="1752600"/>
            <a:ext cx="228600" cy="48006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6667" name="TextBox 42">
            <a:extLst>
              <a:ext uri="{FF2B5EF4-FFF2-40B4-BE49-F238E27FC236}">
                <a16:creationId xmlns:a16="http://schemas.microsoft.com/office/drawing/2014/main" id="{CAABE991-BBBD-4A05-9F3A-609C5EE11FB2}"/>
              </a:ext>
            </a:extLst>
          </p:cNvPr>
          <p:cNvSpPr txBox="1">
            <a:spLocks noChangeArrowheads="1"/>
          </p:cNvSpPr>
          <p:nvPr/>
        </p:nvSpPr>
        <p:spPr bwMode="auto">
          <a:xfrm>
            <a:off x="1600200" y="990600"/>
            <a:ext cx="9067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anose="020B0604030504040204" pitchFamily="34" charset="0"/>
                <a:ea typeface="MS PGothic" panose="020B0600070205080204" pitchFamily="34" charset="-128"/>
              </a:defRPr>
            </a:lvl1pPr>
            <a:lvl2pPr marL="37931725" indent="-37474525">
              <a:defRPr sz="2800">
                <a:solidFill>
                  <a:schemeClr val="tx1"/>
                </a:solidFill>
                <a:latin typeface="Verdana" panose="020B0604030504040204" pitchFamily="34" charset="0"/>
                <a:ea typeface="MS PGothic" panose="020B0600070205080204" pitchFamily="34" charset="-128"/>
              </a:defRPr>
            </a:lvl2pPr>
            <a:lvl3pPr>
              <a:defRPr sz="2800">
                <a:solidFill>
                  <a:schemeClr val="tx1"/>
                </a:solidFill>
                <a:latin typeface="Verdana" panose="020B0604030504040204" pitchFamily="34" charset="0"/>
                <a:ea typeface="MS PGothic" panose="020B0600070205080204" pitchFamily="34" charset="-128"/>
              </a:defRPr>
            </a:lvl3pPr>
            <a:lvl4pPr>
              <a:defRPr sz="2800">
                <a:solidFill>
                  <a:schemeClr val="tx1"/>
                </a:solidFill>
                <a:latin typeface="Verdana" panose="020B0604030504040204" pitchFamily="34" charset="0"/>
                <a:ea typeface="MS PGothic" panose="020B0600070205080204" pitchFamily="34" charset="-128"/>
              </a:defRPr>
            </a:lvl4pPr>
            <a:lvl5pPr>
              <a:defRPr sz="2800">
                <a:solidFill>
                  <a:schemeClr val="tx1"/>
                </a:solidFill>
                <a:latin typeface="Verdana" panose="020B0604030504040204" pitchFamily="34" charset="0"/>
                <a:ea typeface="MS PGothic" panose="020B0600070205080204" pitchFamily="34" charset="-128"/>
              </a:defRPr>
            </a:lvl5pPr>
            <a:lvl6pPr marL="4572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6pPr>
            <a:lvl7pPr marL="9144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7pPr>
            <a:lvl8pPr marL="13716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8pPr>
            <a:lvl9pPr marL="18288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 sample of persons at risk on the day a case occurs is compared to that day’s case with respect to exposure</a:t>
            </a:r>
            <a:r>
              <a:rPr kumimoji="0" lang="en-US" altLang="en-US" sz="20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25653" name="Slide Number Placeholder 1">
            <a:extLst>
              <a:ext uri="{FF2B5EF4-FFF2-40B4-BE49-F238E27FC236}">
                <a16:creationId xmlns:a16="http://schemas.microsoft.com/office/drawing/2014/main" id="{C0BE781A-442C-9546-B6EB-4A2A151B2AC8}"/>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C94AE22F-6A1B-4746-950E-E95F14063A8F}"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66</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646569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D6F904DD-1E9E-3343-81F1-F5AF67C7D154}"/>
              </a:ext>
            </a:extLst>
          </p:cNvPr>
          <p:cNvSpPr>
            <a:spLocks noGrp="1" noChangeArrowheads="1"/>
          </p:cNvSpPr>
          <p:nvPr>
            <p:ph type="title"/>
          </p:nvPr>
        </p:nvSpPr>
        <p:spPr>
          <a:xfrm>
            <a:off x="2209800" y="0"/>
            <a:ext cx="7772400" cy="1143000"/>
          </a:xfrm>
        </p:spPr>
        <p:txBody>
          <a:bodyPr/>
          <a:lstStyle/>
          <a:p>
            <a:pPr eaLnBrk="1" hangingPunct="1"/>
            <a:r>
              <a:rPr lang="en-US" altLang="en-US"/>
              <a:t>You Can Also Match on Person</a:t>
            </a:r>
          </a:p>
        </p:txBody>
      </p:sp>
      <p:sp>
        <p:nvSpPr>
          <p:cNvPr id="27651" name="Line 3">
            <a:extLst>
              <a:ext uri="{FF2B5EF4-FFF2-40B4-BE49-F238E27FC236}">
                <a16:creationId xmlns:a16="http://schemas.microsoft.com/office/drawing/2014/main" id="{1B6AA673-7F9B-8F4F-B90A-1A5745504D25}"/>
              </a:ext>
            </a:extLst>
          </p:cNvPr>
          <p:cNvSpPr>
            <a:spLocks noChangeShapeType="1"/>
          </p:cNvSpPr>
          <p:nvPr/>
        </p:nvSpPr>
        <p:spPr bwMode="auto">
          <a:xfrm>
            <a:off x="2590800" y="2438400"/>
            <a:ext cx="10668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52" name="Line 4">
            <a:extLst>
              <a:ext uri="{FF2B5EF4-FFF2-40B4-BE49-F238E27FC236}">
                <a16:creationId xmlns:a16="http://schemas.microsoft.com/office/drawing/2014/main" id="{31C45181-6B08-ED41-BDD9-5E6E296326D0}"/>
              </a:ext>
            </a:extLst>
          </p:cNvPr>
          <p:cNvSpPr>
            <a:spLocks noChangeShapeType="1"/>
          </p:cNvSpPr>
          <p:nvPr/>
        </p:nvSpPr>
        <p:spPr bwMode="auto">
          <a:xfrm>
            <a:off x="3657600" y="2438400"/>
            <a:ext cx="5638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53" name="Line 5">
            <a:extLst>
              <a:ext uri="{FF2B5EF4-FFF2-40B4-BE49-F238E27FC236}">
                <a16:creationId xmlns:a16="http://schemas.microsoft.com/office/drawing/2014/main" id="{25AB7B24-4241-D648-93FC-958EC7679302}"/>
              </a:ext>
            </a:extLst>
          </p:cNvPr>
          <p:cNvSpPr>
            <a:spLocks noChangeShapeType="1"/>
          </p:cNvSpPr>
          <p:nvPr/>
        </p:nvSpPr>
        <p:spPr bwMode="auto">
          <a:xfrm>
            <a:off x="2590800" y="2819400"/>
            <a:ext cx="3733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54" name="Line 6">
            <a:extLst>
              <a:ext uri="{FF2B5EF4-FFF2-40B4-BE49-F238E27FC236}">
                <a16:creationId xmlns:a16="http://schemas.microsoft.com/office/drawing/2014/main" id="{ABB0553E-C310-8840-BFDB-09DDF1CC46BD}"/>
              </a:ext>
            </a:extLst>
          </p:cNvPr>
          <p:cNvSpPr>
            <a:spLocks noChangeShapeType="1"/>
          </p:cNvSpPr>
          <p:nvPr/>
        </p:nvSpPr>
        <p:spPr bwMode="auto">
          <a:xfrm>
            <a:off x="6324600" y="2819400"/>
            <a:ext cx="1447800" cy="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55" name="Line 7">
            <a:extLst>
              <a:ext uri="{FF2B5EF4-FFF2-40B4-BE49-F238E27FC236}">
                <a16:creationId xmlns:a16="http://schemas.microsoft.com/office/drawing/2014/main" id="{DD2B9D80-7567-2249-B5D0-570F879B1BA7}"/>
              </a:ext>
            </a:extLst>
          </p:cNvPr>
          <p:cNvSpPr>
            <a:spLocks noChangeShapeType="1"/>
          </p:cNvSpPr>
          <p:nvPr/>
        </p:nvSpPr>
        <p:spPr bwMode="auto">
          <a:xfrm>
            <a:off x="2590800" y="3276600"/>
            <a:ext cx="6705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56" name="Line 8">
            <a:extLst>
              <a:ext uri="{FF2B5EF4-FFF2-40B4-BE49-F238E27FC236}">
                <a16:creationId xmlns:a16="http://schemas.microsoft.com/office/drawing/2014/main" id="{D2A327A5-6738-794B-92BF-4001C2D827E1}"/>
              </a:ext>
            </a:extLst>
          </p:cNvPr>
          <p:cNvSpPr>
            <a:spLocks noChangeShapeType="1"/>
          </p:cNvSpPr>
          <p:nvPr/>
        </p:nvSpPr>
        <p:spPr bwMode="auto">
          <a:xfrm>
            <a:off x="2667000" y="3733800"/>
            <a:ext cx="2971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57" name="Line 9">
            <a:extLst>
              <a:ext uri="{FF2B5EF4-FFF2-40B4-BE49-F238E27FC236}">
                <a16:creationId xmlns:a16="http://schemas.microsoft.com/office/drawing/2014/main" id="{C560C171-AEEE-684D-988E-CB022DC087A2}"/>
              </a:ext>
            </a:extLst>
          </p:cNvPr>
          <p:cNvSpPr>
            <a:spLocks noChangeShapeType="1"/>
          </p:cNvSpPr>
          <p:nvPr/>
        </p:nvSpPr>
        <p:spPr bwMode="auto">
          <a:xfrm>
            <a:off x="6553200" y="3733800"/>
            <a:ext cx="2743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58" name="Line 10">
            <a:extLst>
              <a:ext uri="{FF2B5EF4-FFF2-40B4-BE49-F238E27FC236}">
                <a16:creationId xmlns:a16="http://schemas.microsoft.com/office/drawing/2014/main" id="{96CBF440-B00E-714C-A0D3-961CF81C2501}"/>
              </a:ext>
            </a:extLst>
          </p:cNvPr>
          <p:cNvSpPr>
            <a:spLocks noChangeShapeType="1"/>
          </p:cNvSpPr>
          <p:nvPr/>
        </p:nvSpPr>
        <p:spPr bwMode="auto">
          <a:xfrm>
            <a:off x="5562600" y="3733800"/>
            <a:ext cx="990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59" name="Line 11">
            <a:extLst>
              <a:ext uri="{FF2B5EF4-FFF2-40B4-BE49-F238E27FC236}">
                <a16:creationId xmlns:a16="http://schemas.microsoft.com/office/drawing/2014/main" id="{489F8683-7FD3-9A4A-93A4-A4561D85FB23}"/>
              </a:ext>
            </a:extLst>
          </p:cNvPr>
          <p:cNvSpPr>
            <a:spLocks noChangeShapeType="1"/>
          </p:cNvSpPr>
          <p:nvPr/>
        </p:nvSpPr>
        <p:spPr bwMode="auto">
          <a:xfrm>
            <a:off x="2590800" y="4267200"/>
            <a:ext cx="12954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0" name="Line 12">
            <a:extLst>
              <a:ext uri="{FF2B5EF4-FFF2-40B4-BE49-F238E27FC236}">
                <a16:creationId xmlns:a16="http://schemas.microsoft.com/office/drawing/2014/main" id="{DFA3C178-B459-354D-82FB-8BC3149D1482}"/>
              </a:ext>
            </a:extLst>
          </p:cNvPr>
          <p:cNvSpPr>
            <a:spLocks noChangeShapeType="1"/>
          </p:cNvSpPr>
          <p:nvPr/>
        </p:nvSpPr>
        <p:spPr bwMode="auto">
          <a:xfrm>
            <a:off x="4724400" y="4267200"/>
            <a:ext cx="26670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1" name="Line 13">
            <a:extLst>
              <a:ext uri="{FF2B5EF4-FFF2-40B4-BE49-F238E27FC236}">
                <a16:creationId xmlns:a16="http://schemas.microsoft.com/office/drawing/2014/main" id="{5CFCA76F-6A4C-BC4D-9F58-87821240DBC4}"/>
              </a:ext>
            </a:extLst>
          </p:cNvPr>
          <p:cNvSpPr>
            <a:spLocks noChangeShapeType="1"/>
          </p:cNvSpPr>
          <p:nvPr/>
        </p:nvSpPr>
        <p:spPr bwMode="auto">
          <a:xfrm>
            <a:off x="2667000" y="5943600"/>
            <a:ext cx="12954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2" name="Line 14">
            <a:extLst>
              <a:ext uri="{FF2B5EF4-FFF2-40B4-BE49-F238E27FC236}">
                <a16:creationId xmlns:a16="http://schemas.microsoft.com/office/drawing/2014/main" id="{FA621C05-9787-164C-8749-CF0B6C6BF52C}"/>
              </a:ext>
            </a:extLst>
          </p:cNvPr>
          <p:cNvSpPr>
            <a:spLocks noChangeShapeType="1"/>
          </p:cNvSpPr>
          <p:nvPr/>
        </p:nvSpPr>
        <p:spPr bwMode="auto">
          <a:xfrm>
            <a:off x="3886200" y="4267200"/>
            <a:ext cx="9144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3" name="Line 15">
            <a:extLst>
              <a:ext uri="{FF2B5EF4-FFF2-40B4-BE49-F238E27FC236}">
                <a16:creationId xmlns:a16="http://schemas.microsoft.com/office/drawing/2014/main" id="{510FFD03-435E-6546-BB2A-BCE32BA02541}"/>
              </a:ext>
            </a:extLst>
          </p:cNvPr>
          <p:cNvSpPr>
            <a:spLocks noChangeShapeType="1"/>
          </p:cNvSpPr>
          <p:nvPr/>
        </p:nvSpPr>
        <p:spPr bwMode="auto">
          <a:xfrm>
            <a:off x="7391400" y="4267200"/>
            <a:ext cx="685800" cy="0"/>
          </a:xfrm>
          <a:prstGeom prst="line">
            <a:avLst/>
          </a:prstGeom>
          <a:noFill/>
          <a:ln w="38100">
            <a:solidFill>
              <a:srgbClr val="FF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4" name="Line 16">
            <a:extLst>
              <a:ext uri="{FF2B5EF4-FFF2-40B4-BE49-F238E27FC236}">
                <a16:creationId xmlns:a16="http://schemas.microsoft.com/office/drawing/2014/main" id="{6872A236-9E6D-9B40-B154-63601DB964FB}"/>
              </a:ext>
            </a:extLst>
          </p:cNvPr>
          <p:cNvSpPr>
            <a:spLocks noChangeShapeType="1"/>
          </p:cNvSpPr>
          <p:nvPr/>
        </p:nvSpPr>
        <p:spPr bwMode="auto">
          <a:xfrm>
            <a:off x="2590800" y="3048000"/>
            <a:ext cx="3276600" cy="0"/>
          </a:xfrm>
          <a:prstGeom prst="line">
            <a:avLst/>
          </a:prstGeom>
          <a:noFill/>
          <a:ln w="28575">
            <a:solidFill>
              <a:srgbClr val="00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5" name="Line 17">
            <a:extLst>
              <a:ext uri="{FF2B5EF4-FFF2-40B4-BE49-F238E27FC236}">
                <a16:creationId xmlns:a16="http://schemas.microsoft.com/office/drawing/2014/main" id="{705B692C-708A-0A4D-A7E3-F14404563BD5}"/>
              </a:ext>
            </a:extLst>
          </p:cNvPr>
          <p:cNvSpPr>
            <a:spLocks noChangeShapeType="1"/>
          </p:cNvSpPr>
          <p:nvPr/>
        </p:nvSpPr>
        <p:spPr bwMode="auto">
          <a:xfrm>
            <a:off x="4267200" y="3505200"/>
            <a:ext cx="4038600" cy="0"/>
          </a:xfrm>
          <a:prstGeom prst="line">
            <a:avLst/>
          </a:prstGeom>
          <a:noFill/>
          <a:ln w="28575">
            <a:solidFill>
              <a:srgbClr val="00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6" name="Line 18">
            <a:extLst>
              <a:ext uri="{FF2B5EF4-FFF2-40B4-BE49-F238E27FC236}">
                <a16:creationId xmlns:a16="http://schemas.microsoft.com/office/drawing/2014/main" id="{ED34DF5D-A64D-CB4D-B644-1604F12DA5ED}"/>
              </a:ext>
            </a:extLst>
          </p:cNvPr>
          <p:cNvSpPr>
            <a:spLocks noChangeShapeType="1"/>
          </p:cNvSpPr>
          <p:nvPr/>
        </p:nvSpPr>
        <p:spPr bwMode="auto">
          <a:xfrm>
            <a:off x="3505200" y="3962400"/>
            <a:ext cx="3352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7" name="Line 19">
            <a:extLst>
              <a:ext uri="{FF2B5EF4-FFF2-40B4-BE49-F238E27FC236}">
                <a16:creationId xmlns:a16="http://schemas.microsoft.com/office/drawing/2014/main" id="{89CDC0E0-88C7-514D-8FA6-E7B7458DB413}"/>
              </a:ext>
            </a:extLst>
          </p:cNvPr>
          <p:cNvSpPr>
            <a:spLocks noChangeShapeType="1"/>
          </p:cNvSpPr>
          <p:nvPr/>
        </p:nvSpPr>
        <p:spPr bwMode="auto">
          <a:xfrm>
            <a:off x="2590800" y="4648200"/>
            <a:ext cx="6781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8" name="Line 20">
            <a:extLst>
              <a:ext uri="{FF2B5EF4-FFF2-40B4-BE49-F238E27FC236}">
                <a16:creationId xmlns:a16="http://schemas.microsoft.com/office/drawing/2014/main" id="{EF79EA6A-2588-7E40-A5E5-2F022FAFFAD6}"/>
              </a:ext>
            </a:extLst>
          </p:cNvPr>
          <p:cNvSpPr>
            <a:spLocks noChangeShapeType="1"/>
          </p:cNvSpPr>
          <p:nvPr/>
        </p:nvSpPr>
        <p:spPr bwMode="auto">
          <a:xfrm>
            <a:off x="2590800" y="5029200"/>
            <a:ext cx="4495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9" name="Line 21">
            <a:extLst>
              <a:ext uri="{FF2B5EF4-FFF2-40B4-BE49-F238E27FC236}">
                <a16:creationId xmlns:a16="http://schemas.microsoft.com/office/drawing/2014/main" id="{571F017B-3C36-AC44-BE4F-E2F56366212C}"/>
              </a:ext>
            </a:extLst>
          </p:cNvPr>
          <p:cNvSpPr>
            <a:spLocks noChangeShapeType="1"/>
          </p:cNvSpPr>
          <p:nvPr/>
        </p:nvSpPr>
        <p:spPr bwMode="auto">
          <a:xfrm>
            <a:off x="7772400" y="5029200"/>
            <a:ext cx="990600" cy="0"/>
          </a:xfrm>
          <a:prstGeom prst="line">
            <a:avLst/>
          </a:prstGeom>
          <a:noFill/>
          <a:ln w="28575">
            <a:solidFill>
              <a:srgbClr val="00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70" name="Line 22">
            <a:extLst>
              <a:ext uri="{FF2B5EF4-FFF2-40B4-BE49-F238E27FC236}">
                <a16:creationId xmlns:a16="http://schemas.microsoft.com/office/drawing/2014/main" id="{1206981D-3DE4-3D43-A561-31350B6A7B04}"/>
              </a:ext>
            </a:extLst>
          </p:cNvPr>
          <p:cNvSpPr>
            <a:spLocks noChangeShapeType="1"/>
          </p:cNvSpPr>
          <p:nvPr/>
        </p:nvSpPr>
        <p:spPr bwMode="auto">
          <a:xfrm>
            <a:off x="7010400" y="5029200"/>
            <a:ext cx="762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71" name="Line 23">
            <a:extLst>
              <a:ext uri="{FF2B5EF4-FFF2-40B4-BE49-F238E27FC236}">
                <a16:creationId xmlns:a16="http://schemas.microsoft.com/office/drawing/2014/main" id="{7505BB6D-E8EF-394C-9019-372FB17A6F8F}"/>
              </a:ext>
            </a:extLst>
          </p:cNvPr>
          <p:cNvSpPr>
            <a:spLocks noChangeShapeType="1"/>
          </p:cNvSpPr>
          <p:nvPr/>
        </p:nvSpPr>
        <p:spPr bwMode="auto">
          <a:xfrm>
            <a:off x="3352800" y="5334000"/>
            <a:ext cx="2209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72" name="Line 24">
            <a:extLst>
              <a:ext uri="{FF2B5EF4-FFF2-40B4-BE49-F238E27FC236}">
                <a16:creationId xmlns:a16="http://schemas.microsoft.com/office/drawing/2014/main" id="{D6DC7E26-35EF-4940-B9A7-13BEDD657D10}"/>
              </a:ext>
            </a:extLst>
          </p:cNvPr>
          <p:cNvSpPr>
            <a:spLocks noChangeShapeType="1"/>
          </p:cNvSpPr>
          <p:nvPr/>
        </p:nvSpPr>
        <p:spPr bwMode="auto">
          <a:xfrm>
            <a:off x="5562600" y="5334000"/>
            <a:ext cx="685800" cy="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73" name="Line 25">
            <a:extLst>
              <a:ext uri="{FF2B5EF4-FFF2-40B4-BE49-F238E27FC236}">
                <a16:creationId xmlns:a16="http://schemas.microsoft.com/office/drawing/2014/main" id="{7ED7714E-B77C-1C43-9CA7-EE7312CAF2E0}"/>
              </a:ext>
            </a:extLst>
          </p:cNvPr>
          <p:cNvSpPr>
            <a:spLocks noChangeShapeType="1"/>
          </p:cNvSpPr>
          <p:nvPr/>
        </p:nvSpPr>
        <p:spPr bwMode="auto">
          <a:xfrm>
            <a:off x="2590800" y="2667000"/>
            <a:ext cx="1219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74" name="Line 26">
            <a:extLst>
              <a:ext uri="{FF2B5EF4-FFF2-40B4-BE49-F238E27FC236}">
                <a16:creationId xmlns:a16="http://schemas.microsoft.com/office/drawing/2014/main" id="{6920626B-0435-4445-91B5-73EDEBF17148}"/>
              </a:ext>
            </a:extLst>
          </p:cNvPr>
          <p:cNvSpPr>
            <a:spLocks noChangeShapeType="1"/>
          </p:cNvSpPr>
          <p:nvPr/>
        </p:nvSpPr>
        <p:spPr bwMode="auto">
          <a:xfrm>
            <a:off x="3810000" y="2667000"/>
            <a:ext cx="685800" cy="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75" name="Line 27">
            <a:extLst>
              <a:ext uri="{FF2B5EF4-FFF2-40B4-BE49-F238E27FC236}">
                <a16:creationId xmlns:a16="http://schemas.microsoft.com/office/drawing/2014/main" id="{9C752530-E49A-B74B-A754-370D22107D68}"/>
              </a:ext>
            </a:extLst>
          </p:cNvPr>
          <p:cNvSpPr>
            <a:spLocks noChangeShapeType="1"/>
          </p:cNvSpPr>
          <p:nvPr/>
        </p:nvSpPr>
        <p:spPr bwMode="auto">
          <a:xfrm>
            <a:off x="2667000" y="5638800"/>
            <a:ext cx="1371600" cy="0"/>
          </a:xfrm>
          <a:prstGeom prst="line">
            <a:avLst/>
          </a:prstGeom>
          <a:noFill/>
          <a:ln w="28575">
            <a:solidFill>
              <a:srgbClr val="00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76" name="Line 28">
            <a:extLst>
              <a:ext uri="{FF2B5EF4-FFF2-40B4-BE49-F238E27FC236}">
                <a16:creationId xmlns:a16="http://schemas.microsoft.com/office/drawing/2014/main" id="{DA1496BD-16FE-EC41-A67E-9166EFE97A5C}"/>
              </a:ext>
            </a:extLst>
          </p:cNvPr>
          <p:cNvSpPr>
            <a:spLocks noChangeShapeType="1"/>
          </p:cNvSpPr>
          <p:nvPr/>
        </p:nvSpPr>
        <p:spPr bwMode="auto">
          <a:xfrm>
            <a:off x="3962400" y="5943600"/>
            <a:ext cx="8382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77" name="Line 29">
            <a:extLst>
              <a:ext uri="{FF2B5EF4-FFF2-40B4-BE49-F238E27FC236}">
                <a16:creationId xmlns:a16="http://schemas.microsoft.com/office/drawing/2014/main" id="{0C451D31-EE77-5A46-8E1C-990D48CF562D}"/>
              </a:ext>
            </a:extLst>
          </p:cNvPr>
          <p:cNvSpPr>
            <a:spLocks noChangeShapeType="1"/>
          </p:cNvSpPr>
          <p:nvPr/>
        </p:nvSpPr>
        <p:spPr bwMode="auto">
          <a:xfrm>
            <a:off x="4800600" y="5943600"/>
            <a:ext cx="3505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78" name="Line 30">
            <a:extLst>
              <a:ext uri="{FF2B5EF4-FFF2-40B4-BE49-F238E27FC236}">
                <a16:creationId xmlns:a16="http://schemas.microsoft.com/office/drawing/2014/main" id="{BD6268CE-BE2A-A448-81B2-BDDB28046E2E}"/>
              </a:ext>
            </a:extLst>
          </p:cNvPr>
          <p:cNvSpPr>
            <a:spLocks noChangeShapeType="1"/>
          </p:cNvSpPr>
          <p:nvPr/>
        </p:nvSpPr>
        <p:spPr bwMode="auto">
          <a:xfrm>
            <a:off x="8305800" y="5943600"/>
            <a:ext cx="990600" cy="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79" name="Line 31">
            <a:extLst>
              <a:ext uri="{FF2B5EF4-FFF2-40B4-BE49-F238E27FC236}">
                <a16:creationId xmlns:a16="http://schemas.microsoft.com/office/drawing/2014/main" id="{DC306E89-B295-2043-823D-834AE59CE2D1}"/>
              </a:ext>
            </a:extLst>
          </p:cNvPr>
          <p:cNvSpPr>
            <a:spLocks noChangeShapeType="1"/>
          </p:cNvSpPr>
          <p:nvPr/>
        </p:nvSpPr>
        <p:spPr bwMode="auto">
          <a:xfrm>
            <a:off x="5029200" y="5562600"/>
            <a:ext cx="35814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80" name="Line 32">
            <a:extLst>
              <a:ext uri="{FF2B5EF4-FFF2-40B4-BE49-F238E27FC236}">
                <a16:creationId xmlns:a16="http://schemas.microsoft.com/office/drawing/2014/main" id="{29966BF7-FCE4-8B4C-B209-D22C2A3ABDB0}"/>
              </a:ext>
            </a:extLst>
          </p:cNvPr>
          <p:cNvSpPr>
            <a:spLocks noChangeShapeType="1"/>
          </p:cNvSpPr>
          <p:nvPr/>
        </p:nvSpPr>
        <p:spPr bwMode="auto">
          <a:xfrm>
            <a:off x="5867400" y="2133600"/>
            <a:ext cx="2286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81" name="Line 33">
            <a:extLst>
              <a:ext uri="{FF2B5EF4-FFF2-40B4-BE49-F238E27FC236}">
                <a16:creationId xmlns:a16="http://schemas.microsoft.com/office/drawing/2014/main" id="{725B0075-58B4-D746-8168-FB2D111B639B}"/>
              </a:ext>
            </a:extLst>
          </p:cNvPr>
          <p:cNvSpPr>
            <a:spLocks noChangeShapeType="1"/>
          </p:cNvSpPr>
          <p:nvPr/>
        </p:nvSpPr>
        <p:spPr bwMode="auto">
          <a:xfrm>
            <a:off x="8153400" y="2133600"/>
            <a:ext cx="1143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82" name="Rectangle 49">
            <a:extLst>
              <a:ext uri="{FF2B5EF4-FFF2-40B4-BE49-F238E27FC236}">
                <a16:creationId xmlns:a16="http://schemas.microsoft.com/office/drawing/2014/main" id="{FEC29789-E175-F449-AE75-2F808840F2CB}"/>
              </a:ext>
            </a:extLst>
          </p:cNvPr>
          <p:cNvSpPr>
            <a:spLocks noChangeArrowheads="1"/>
          </p:cNvSpPr>
          <p:nvPr/>
        </p:nvSpPr>
        <p:spPr bwMode="auto">
          <a:xfrm rot="16200000" flipH="1">
            <a:off x="5029200" y="228600"/>
            <a:ext cx="152400" cy="51816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7683" name="Rectangle 49">
            <a:extLst>
              <a:ext uri="{FF2B5EF4-FFF2-40B4-BE49-F238E27FC236}">
                <a16:creationId xmlns:a16="http://schemas.microsoft.com/office/drawing/2014/main" id="{00CA050B-0FD5-824A-98B7-788AF79C20D8}"/>
              </a:ext>
            </a:extLst>
          </p:cNvPr>
          <p:cNvSpPr>
            <a:spLocks noChangeArrowheads="1"/>
          </p:cNvSpPr>
          <p:nvPr/>
        </p:nvSpPr>
        <p:spPr bwMode="auto">
          <a:xfrm rot="16200000" flipH="1">
            <a:off x="4076700" y="1409700"/>
            <a:ext cx="152400" cy="32766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7684" name="Rectangle 49">
            <a:extLst>
              <a:ext uri="{FF2B5EF4-FFF2-40B4-BE49-F238E27FC236}">
                <a16:creationId xmlns:a16="http://schemas.microsoft.com/office/drawing/2014/main" id="{9FC16977-1C4B-9342-8E14-B8873C69B5D8}"/>
              </a:ext>
            </a:extLst>
          </p:cNvPr>
          <p:cNvSpPr>
            <a:spLocks noChangeArrowheads="1"/>
          </p:cNvSpPr>
          <p:nvPr/>
        </p:nvSpPr>
        <p:spPr bwMode="auto">
          <a:xfrm rot="16200000" flipH="1">
            <a:off x="6172200" y="1524000"/>
            <a:ext cx="152400" cy="39624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7685" name="Rectangle 49">
            <a:extLst>
              <a:ext uri="{FF2B5EF4-FFF2-40B4-BE49-F238E27FC236}">
                <a16:creationId xmlns:a16="http://schemas.microsoft.com/office/drawing/2014/main" id="{979F8395-BDF8-5A4B-8992-F46367D06C95}"/>
              </a:ext>
            </a:extLst>
          </p:cNvPr>
          <p:cNvSpPr>
            <a:spLocks noChangeArrowheads="1"/>
          </p:cNvSpPr>
          <p:nvPr/>
        </p:nvSpPr>
        <p:spPr bwMode="auto">
          <a:xfrm rot="16200000" flipH="1">
            <a:off x="5181600" y="1524000"/>
            <a:ext cx="152400" cy="54864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7686" name="Rectangle 49">
            <a:extLst>
              <a:ext uri="{FF2B5EF4-FFF2-40B4-BE49-F238E27FC236}">
                <a16:creationId xmlns:a16="http://schemas.microsoft.com/office/drawing/2014/main" id="{FEF67A47-8AD4-A240-A981-C2175BD9F9A5}"/>
              </a:ext>
            </a:extLst>
          </p:cNvPr>
          <p:cNvSpPr>
            <a:spLocks noChangeArrowheads="1"/>
          </p:cNvSpPr>
          <p:nvPr/>
        </p:nvSpPr>
        <p:spPr bwMode="auto">
          <a:xfrm rot="16200000" flipH="1">
            <a:off x="5524500" y="1943100"/>
            <a:ext cx="152400" cy="61722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7687" name="Rectangle 49">
            <a:extLst>
              <a:ext uri="{FF2B5EF4-FFF2-40B4-BE49-F238E27FC236}">
                <a16:creationId xmlns:a16="http://schemas.microsoft.com/office/drawing/2014/main" id="{4BC78CED-4998-3B4E-BDBD-BF406A987689}"/>
              </a:ext>
            </a:extLst>
          </p:cNvPr>
          <p:cNvSpPr>
            <a:spLocks noChangeArrowheads="1"/>
          </p:cNvSpPr>
          <p:nvPr/>
        </p:nvSpPr>
        <p:spPr bwMode="auto">
          <a:xfrm rot="16200000" flipH="1">
            <a:off x="5867400" y="2667000"/>
            <a:ext cx="152400" cy="65532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7688" name="Rectangle 49">
            <a:extLst>
              <a:ext uri="{FF2B5EF4-FFF2-40B4-BE49-F238E27FC236}">
                <a16:creationId xmlns:a16="http://schemas.microsoft.com/office/drawing/2014/main" id="{0CE8C2C8-568F-454E-9D8F-BD7AD959206D}"/>
              </a:ext>
            </a:extLst>
          </p:cNvPr>
          <p:cNvSpPr>
            <a:spLocks noChangeArrowheads="1"/>
          </p:cNvSpPr>
          <p:nvPr/>
        </p:nvSpPr>
        <p:spPr bwMode="auto">
          <a:xfrm rot="16200000" flipH="1">
            <a:off x="4686300" y="3924300"/>
            <a:ext cx="152400" cy="28194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7689" name="Rectangle 49">
            <a:extLst>
              <a:ext uri="{FF2B5EF4-FFF2-40B4-BE49-F238E27FC236}">
                <a16:creationId xmlns:a16="http://schemas.microsoft.com/office/drawing/2014/main" id="{2B1F1BD5-C893-8249-8EA6-51AD714606D0}"/>
              </a:ext>
            </a:extLst>
          </p:cNvPr>
          <p:cNvSpPr>
            <a:spLocks noChangeArrowheads="1"/>
          </p:cNvSpPr>
          <p:nvPr/>
        </p:nvSpPr>
        <p:spPr bwMode="auto">
          <a:xfrm rot="16200000" flipH="1">
            <a:off x="3390900" y="1714500"/>
            <a:ext cx="152400" cy="19050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7690" name="Rectangle 49">
            <a:extLst>
              <a:ext uri="{FF2B5EF4-FFF2-40B4-BE49-F238E27FC236}">
                <a16:creationId xmlns:a16="http://schemas.microsoft.com/office/drawing/2014/main" id="{7E894174-8F50-474F-8318-0C6F390DD018}"/>
              </a:ext>
            </a:extLst>
          </p:cNvPr>
          <p:cNvSpPr>
            <a:spLocks noChangeArrowheads="1"/>
          </p:cNvSpPr>
          <p:nvPr/>
        </p:nvSpPr>
        <p:spPr bwMode="auto">
          <a:xfrm rot="16200000" flipH="1">
            <a:off x="3238500" y="4991100"/>
            <a:ext cx="152400" cy="12954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8715" name="TextBox 42">
            <a:extLst>
              <a:ext uri="{FF2B5EF4-FFF2-40B4-BE49-F238E27FC236}">
                <a16:creationId xmlns:a16="http://schemas.microsoft.com/office/drawing/2014/main" id="{062557E9-9B70-4889-94F1-3044DD40C99C}"/>
              </a:ext>
            </a:extLst>
          </p:cNvPr>
          <p:cNvSpPr txBox="1">
            <a:spLocks noChangeArrowheads="1"/>
          </p:cNvSpPr>
          <p:nvPr/>
        </p:nvSpPr>
        <p:spPr bwMode="auto">
          <a:xfrm>
            <a:off x="1676400" y="1066801"/>
            <a:ext cx="876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anose="020B0604030504040204" pitchFamily="34" charset="0"/>
                <a:ea typeface="MS PGothic" panose="020B0600070205080204" pitchFamily="34" charset="-128"/>
              </a:defRPr>
            </a:lvl1pPr>
            <a:lvl2pPr marL="37931725" indent="-37474525">
              <a:defRPr sz="2800">
                <a:solidFill>
                  <a:schemeClr val="tx1"/>
                </a:solidFill>
                <a:latin typeface="Verdana" panose="020B0604030504040204" pitchFamily="34" charset="0"/>
                <a:ea typeface="MS PGothic" panose="020B0600070205080204" pitchFamily="34" charset="-128"/>
              </a:defRPr>
            </a:lvl2pPr>
            <a:lvl3pPr>
              <a:defRPr sz="2800">
                <a:solidFill>
                  <a:schemeClr val="tx1"/>
                </a:solidFill>
                <a:latin typeface="Verdana" panose="020B0604030504040204" pitchFamily="34" charset="0"/>
                <a:ea typeface="MS PGothic" panose="020B0600070205080204" pitchFamily="34" charset="-128"/>
              </a:defRPr>
            </a:lvl3pPr>
            <a:lvl4pPr>
              <a:defRPr sz="2800">
                <a:solidFill>
                  <a:schemeClr val="tx1"/>
                </a:solidFill>
                <a:latin typeface="Verdana" panose="020B0604030504040204" pitchFamily="34" charset="0"/>
                <a:ea typeface="MS PGothic" panose="020B0600070205080204" pitchFamily="34" charset="-128"/>
              </a:defRPr>
            </a:lvl4pPr>
            <a:lvl5pPr>
              <a:defRPr sz="2800">
                <a:solidFill>
                  <a:schemeClr val="tx1"/>
                </a:solidFill>
                <a:latin typeface="Verdana" panose="020B0604030504040204" pitchFamily="34" charset="0"/>
                <a:ea typeface="MS PGothic" panose="020B0600070205080204" pitchFamily="34" charset="-128"/>
              </a:defRPr>
            </a:lvl5pPr>
            <a:lvl6pPr marL="4572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6pPr>
            <a:lvl7pPr marL="9144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7pPr>
            <a:lvl8pPr marL="13716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8pPr>
            <a:lvl9pPr marL="18288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The exposure status of each case on the occurrence date is compared to the </a:t>
            </a:r>
            <a:r>
              <a:rPr kumimoji="0" lang="en-US" altLang="en-US" sz="20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fraction of time spent exposed in the past.</a:t>
            </a:r>
          </a:p>
        </p:txBody>
      </p:sp>
      <p:sp>
        <p:nvSpPr>
          <p:cNvPr id="27692" name="Slide Number Placeholder 1">
            <a:extLst>
              <a:ext uri="{FF2B5EF4-FFF2-40B4-BE49-F238E27FC236}">
                <a16:creationId xmlns:a16="http://schemas.microsoft.com/office/drawing/2014/main" id="{BA60CDD9-EC96-1740-B820-B228CF7C0474}"/>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19D93EC2-EA86-DC40-98F1-053CB236BE46}"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67</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831526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FA127CB-B27D-B04F-BD65-DA6B1FB504DF}"/>
              </a:ext>
            </a:extLst>
          </p:cNvPr>
          <p:cNvSpPr>
            <a:spLocks noGrp="1" noChangeArrowheads="1"/>
          </p:cNvSpPr>
          <p:nvPr>
            <p:ph type="title"/>
          </p:nvPr>
        </p:nvSpPr>
        <p:spPr>
          <a:xfrm>
            <a:off x="474785" y="355599"/>
            <a:ext cx="11166230" cy="1444625"/>
          </a:xfrm>
        </p:spPr>
        <p:txBody>
          <a:bodyPr/>
          <a:lstStyle/>
          <a:p>
            <a:pPr eaLnBrk="1" hangingPunct="1"/>
            <a:r>
              <a:rPr lang="en-US" altLang="en-US" sz="3200" dirty="0"/>
              <a:t>If It’s Difficult to Ascertain Exposure at all Times in the Past, </a:t>
            </a:r>
            <a:r>
              <a:rPr lang="en-US" altLang="en-US" sz="3200" i="1" dirty="0"/>
              <a:t>Sample</a:t>
            </a:r>
          </a:p>
        </p:txBody>
      </p:sp>
      <p:sp>
        <p:nvSpPr>
          <p:cNvPr id="29699" name="Line 3">
            <a:extLst>
              <a:ext uri="{FF2B5EF4-FFF2-40B4-BE49-F238E27FC236}">
                <a16:creationId xmlns:a16="http://schemas.microsoft.com/office/drawing/2014/main" id="{871849F7-21F3-C74E-8046-CD3A00AC6417}"/>
              </a:ext>
            </a:extLst>
          </p:cNvPr>
          <p:cNvSpPr>
            <a:spLocks noChangeShapeType="1"/>
          </p:cNvSpPr>
          <p:nvPr/>
        </p:nvSpPr>
        <p:spPr bwMode="auto">
          <a:xfrm>
            <a:off x="2590800" y="2438400"/>
            <a:ext cx="10668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00" name="Line 4">
            <a:extLst>
              <a:ext uri="{FF2B5EF4-FFF2-40B4-BE49-F238E27FC236}">
                <a16:creationId xmlns:a16="http://schemas.microsoft.com/office/drawing/2014/main" id="{55077E5C-E864-2548-9481-FBC83CA59501}"/>
              </a:ext>
            </a:extLst>
          </p:cNvPr>
          <p:cNvSpPr>
            <a:spLocks noChangeShapeType="1"/>
          </p:cNvSpPr>
          <p:nvPr/>
        </p:nvSpPr>
        <p:spPr bwMode="auto">
          <a:xfrm>
            <a:off x="3657600" y="2438400"/>
            <a:ext cx="5638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01" name="Line 5">
            <a:extLst>
              <a:ext uri="{FF2B5EF4-FFF2-40B4-BE49-F238E27FC236}">
                <a16:creationId xmlns:a16="http://schemas.microsoft.com/office/drawing/2014/main" id="{4B23D814-49D9-E940-9AE0-317769E4DC50}"/>
              </a:ext>
            </a:extLst>
          </p:cNvPr>
          <p:cNvSpPr>
            <a:spLocks noChangeShapeType="1"/>
          </p:cNvSpPr>
          <p:nvPr/>
        </p:nvSpPr>
        <p:spPr bwMode="auto">
          <a:xfrm>
            <a:off x="2590800" y="2819400"/>
            <a:ext cx="3733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02" name="Line 6">
            <a:extLst>
              <a:ext uri="{FF2B5EF4-FFF2-40B4-BE49-F238E27FC236}">
                <a16:creationId xmlns:a16="http://schemas.microsoft.com/office/drawing/2014/main" id="{121E5E62-9C3F-8947-8D63-1D8779307AE8}"/>
              </a:ext>
            </a:extLst>
          </p:cNvPr>
          <p:cNvSpPr>
            <a:spLocks noChangeShapeType="1"/>
          </p:cNvSpPr>
          <p:nvPr/>
        </p:nvSpPr>
        <p:spPr bwMode="auto">
          <a:xfrm>
            <a:off x="6324600" y="2819400"/>
            <a:ext cx="1447800" cy="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03" name="Line 7">
            <a:extLst>
              <a:ext uri="{FF2B5EF4-FFF2-40B4-BE49-F238E27FC236}">
                <a16:creationId xmlns:a16="http://schemas.microsoft.com/office/drawing/2014/main" id="{BE16753A-8948-4E47-AFCD-9CBB4FD0108B}"/>
              </a:ext>
            </a:extLst>
          </p:cNvPr>
          <p:cNvSpPr>
            <a:spLocks noChangeShapeType="1"/>
          </p:cNvSpPr>
          <p:nvPr/>
        </p:nvSpPr>
        <p:spPr bwMode="auto">
          <a:xfrm>
            <a:off x="2590800" y="3276600"/>
            <a:ext cx="6705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04" name="Line 8">
            <a:extLst>
              <a:ext uri="{FF2B5EF4-FFF2-40B4-BE49-F238E27FC236}">
                <a16:creationId xmlns:a16="http://schemas.microsoft.com/office/drawing/2014/main" id="{18D5ECFF-8F0B-9D46-8B5C-2C467887629F}"/>
              </a:ext>
            </a:extLst>
          </p:cNvPr>
          <p:cNvSpPr>
            <a:spLocks noChangeShapeType="1"/>
          </p:cNvSpPr>
          <p:nvPr/>
        </p:nvSpPr>
        <p:spPr bwMode="auto">
          <a:xfrm>
            <a:off x="2667000" y="3733800"/>
            <a:ext cx="2971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05" name="Line 9">
            <a:extLst>
              <a:ext uri="{FF2B5EF4-FFF2-40B4-BE49-F238E27FC236}">
                <a16:creationId xmlns:a16="http://schemas.microsoft.com/office/drawing/2014/main" id="{ABD2BF79-82E8-FC4A-AA5E-80DA7F0792A4}"/>
              </a:ext>
            </a:extLst>
          </p:cNvPr>
          <p:cNvSpPr>
            <a:spLocks noChangeShapeType="1"/>
          </p:cNvSpPr>
          <p:nvPr/>
        </p:nvSpPr>
        <p:spPr bwMode="auto">
          <a:xfrm>
            <a:off x="6553200" y="3733800"/>
            <a:ext cx="2743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06" name="Line 10">
            <a:extLst>
              <a:ext uri="{FF2B5EF4-FFF2-40B4-BE49-F238E27FC236}">
                <a16:creationId xmlns:a16="http://schemas.microsoft.com/office/drawing/2014/main" id="{8C9A97C0-0035-5C41-B938-D8419EA6F8CB}"/>
              </a:ext>
            </a:extLst>
          </p:cNvPr>
          <p:cNvSpPr>
            <a:spLocks noChangeShapeType="1"/>
          </p:cNvSpPr>
          <p:nvPr/>
        </p:nvSpPr>
        <p:spPr bwMode="auto">
          <a:xfrm>
            <a:off x="5562600" y="3733800"/>
            <a:ext cx="990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07" name="Line 11">
            <a:extLst>
              <a:ext uri="{FF2B5EF4-FFF2-40B4-BE49-F238E27FC236}">
                <a16:creationId xmlns:a16="http://schemas.microsoft.com/office/drawing/2014/main" id="{27956D05-C75F-7548-A66E-F1FA76140367}"/>
              </a:ext>
            </a:extLst>
          </p:cNvPr>
          <p:cNvSpPr>
            <a:spLocks noChangeShapeType="1"/>
          </p:cNvSpPr>
          <p:nvPr/>
        </p:nvSpPr>
        <p:spPr bwMode="auto">
          <a:xfrm>
            <a:off x="2590800" y="4267200"/>
            <a:ext cx="12954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08" name="Line 12">
            <a:extLst>
              <a:ext uri="{FF2B5EF4-FFF2-40B4-BE49-F238E27FC236}">
                <a16:creationId xmlns:a16="http://schemas.microsoft.com/office/drawing/2014/main" id="{36CCC897-6877-7C43-A277-E33DC1259343}"/>
              </a:ext>
            </a:extLst>
          </p:cNvPr>
          <p:cNvSpPr>
            <a:spLocks noChangeShapeType="1"/>
          </p:cNvSpPr>
          <p:nvPr/>
        </p:nvSpPr>
        <p:spPr bwMode="auto">
          <a:xfrm>
            <a:off x="4724400" y="4267200"/>
            <a:ext cx="26670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09" name="Line 13">
            <a:extLst>
              <a:ext uri="{FF2B5EF4-FFF2-40B4-BE49-F238E27FC236}">
                <a16:creationId xmlns:a16="http://schemas.microsoft.com/office/drawing/2014/main" id="{4D5BAAEA-EB4A-234A-A906-00906B85956F}"/>
              </a:ext>
            </a:extLst>
          </p:cNvPr>
          <p:cNvSpPr>
            <a:spLocks noChangeShapeType="1"/>
          </p:cNvSpPr>
          <p:nvPr/>
        </p:nvSpPr>
        <p:spPr bwMode="auto">
          <a:xfrm>
            <a:off x="2667000" y="5943600"/>
            <a:ext cx="12954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10" name="Line 14">
            <a:extLst>
              <a:ext uri="{FF2B5EF4-FFF2-40B4-BE49-F238E27FC236}">
                <a16:creationId xmlns:a16="http://schemas.microsoft.com/office/drawing/2014/main" id="{74A28B87-97F2-034C-BA2D-1138FD12D8AD}"/>
              </a:ext>
            </a:extLst>
          </p:cNvPr>
          <p:cNvSpPr>
            <a:spLocks noChangeShapeType="1"/>
          </p:cNvSpPr>
          <p:nvPr/>
        </p:nvSpPr>
        <p:spPr bwMode="auto">
          <a:xfrm>
            <a:off x="3886200" y="4267200"/>
            <a:ext cx="9144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11" name="Line 15">
            <a:extLst>
              <a:ext uri="{FF2B5EF4-FFF2-40B4-BE49-F238E27FC236}">
                <a16:creationId xmlns:a16="http://schemas.microsoft.com/office/drawing/2014/main" id="{5699E741-4066-6D40-A889-5D128DF3E918}"/>
              </a:ext>
            </a:extLst>
          </p:cNvPr>
          <p:cNvSpPr>
            <a:spLocks noChangeShapeType="1"/>
          </p:cNvSpPr>
          <p:nvPr/>
        </p:nvSpPr>
        <p:spPr bwMode="auto">
          <a:xfrm>
            <a:off x="7391400" y="4267200"/>
            <a:ext cx="685800" cy="0"/>
          </a:xfrm>
          <a:prstGeom prst="line">
            <a:avLst/>
          </a:prstGeom>
          <a:noFill/>
          <a:ln w="38100">
            <a:solidFill>
              <a:srgbClr val="FF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12" name="Line 16">
            <a:extLst>
              <a:ext uri="{FF2B5EF4-FFF2-40B4-BE49-F238E27FC236}">
                <a16:creationId xmlns:a16="http://schemas.microsoft.com/office/drawing/2014/main" id="{2CD7C2CB-A968-4A45-8D49-0ED2586731CE}"/>
              </a:ext>
            </a:extLst>
          </p:cNvPr>
          <p:cNvSpPr>
            <a:spLocks noChangeShapeType="1"/>
          </p:cNvSpPr>
          <p:nvPr/>
        </p:nvSpPr>
        <p:spPr bwMode="auto">
          <a:xfrm>
            <a:off x="2590800" y="3048000"/>
            <a:ext cx="3276600" cy="0"/>
          </a:xfrm>
          <a:prstGeom prst="line">
            <a:avLst/>
          </a:prstGeom>
          <a:noFill/>
          <a:ln w="28575">
            <a:solidFill>
              <a:srgbClr val="00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13" name="Line 17">
            <a:extLst>
              <a:ext uri="{FF2B5EF4-FFF2-40B4-BE49-F238E27FC236}">
                <a16:creationId xmlns:a16="http://schemas.microsoft.com/office/drawing/2014/main" id="{11CC18A2-88B3-B140-AB2F-94258D68851D}"/>
              </a:ext>
            </a:extLst>
          </p:cNvPr>
          <p:cNvSpPr>
            <a:spLocks noChangeShapeType="1"/>
          </p:cNvSpPr>
          <p:nvPr/>
        </p:nvSpPr>
        <p:spPr bwMode="auto">
          <a:xfrm>
            <a:off x="4267200" y="3505200"/>
            <a:ext cx="4038600" cy="0"/>
          </a:xfrm>
          <a:prstGeom prst="line">
            <a:avLst/>
          </a:prstGeom>
          <a:noFill/>
          <a:ln w="28575">
            <a:solidFill>
              <a:srgbClr val="00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14" name="Line 18">
            <a:extLst>
              <a:ext uri="{FF2B5EF4-FFF2-40B4-BE49-F238E27FC236}">
                <a16:creationId xmlns:a16="http://schemas.microsoft.com/office/drawing/2014/main" id="{6FD0000A-5648-5B43-A009-0D980AF3C9C1}"/>
              </a:ext>
            </a:extLst>
          </p:cNvPr>
          <p:cNvSpPr>
            <a:spLocks noChangeShapeType="1"/>
          </p:cNvSpPr>
          <p:nvPr/>
        </p:nvSpPr>
        <p:spPr bwMode="auto">
          <a:xfrm>
            <a:off x="3505200" y="3962400"/>
            <a:ext cx="3352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15" name="Line 19">
            <a:extLst>
              <a:ext uri="{FF2B5EF4-FFF2-40B4-BE49-F238E27FC236}">
                <a16:creationId xmlns:a16="http://schemas.microsoft.com/office/drawing/2014/main" id="{BBFCD844-DB57-F24A-9B82-C9669A210B7F}"/>
              </a:ext>
            </a:extLst>
          </p:cNvPr>
          <p:cNvSpPr>
            <a:spLocks noChangeShapeType="1"/>
          </p:cNvSpPr>
          <p:nvPr/>
        </p:nvSpPr>
        <p:spPr bwMode="auto">
          <a:xfrm>
            <a:off x="2590800" y="4648200"/>
            <a:ext cx="6781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16" name="Line 20">
            <a:extLst>
              <a:ext uri="{FF2B5EF4-FFF2-40B4-BE49-F238E27FC236}">
                <a16:creationId xmlns:a16="http://schemas.microsoft.com/office/drawing/2014/main" id="{E35119F9-6BFB-DB4C-9247-49B3E51D7FE2}"/>
              </a:ext>
            </a:extLst>
          </p:cNvPr>
          <p:cNvSpPr>
            <a:spLocks noChangeShapeType="1"/>
          </p:cNvSpPr>
          <p:nvPr/>
        </p:nvSpPr>
        <p:spPr bwMode="auto">
          <a:xfrm>
            <a:off x="2590800" y="5029200"/>
            <a:ext cx="4495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17" name="Line 21">
            <a:extLst>
              <a:ext uri="{FF2B5EF4-FFF2-40B4-BE49-F238E27FC236}">
                <a16:creationId xmlns:a16="http://schemas.microsoft.com/office/drawing/2014/main" id="{D6749BDF-AE90-2940-BB0E-0CD1D709245C}"/>
              </a:ext>
            </a:extLst>
          </p:cNvPr>
          <p:cNvSpPr>
            <a:spLocks noChangeShapeType="1"/>
          </p:cNvSpPr>
          <p:nvPr/>
        </p:nvSpPr>
        <p:spPr bwMode="auto">
          <a:xfrm>
            <a:off x="7772400" y="5029200"/>
            <a:ext cx="990600" cy="0"/>
          </a:xfrm>
          <a:prstGeom prst="line">
            <a:avLst/>
          </a:prstGeom>
          <a:noFill/>
          <a:ln w="28575">
            <a:solidFill>
              <a:srgbClr val="00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18" name="Line 22">
            <a:extLst>
              <a:ext uri="{FF2B5EF4-FFF2-40B4-BE49-F238E27FC236}">
                <a16:creationId xmlns:a16="http://schemas.microsoft.com/office/drawing/2014/main" id="{A047106C-A30B-AD40-9CD3-0920A64860CB}"/>
              </a:ext>
            </a:extLst>
          </p:cNvPr>
          <p:cNvSpPr>
            <a:spLocks noChangeShapeType="1"/>
          </p:cNvSpPr>
          <p:nvPr/>
        </p:nvSpPr>
        <p:spPr bwMode="auto">
          <a:xfrm>
            <a:off x="7010400" y="5029200"/>
            <a:ext cx="762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19" name="Line 23">
            <a:extLst>
              <a:ext uri="{FF2B5EF4-FFF2-40B4-BE49-F238E27FC236}">
                <a16:creationId xmlns:a16="http://schemas.microsoft.com/office/drawing/2014/main" id="{0A7DAA08-EBAF-134A-9A44-40DE2FB4AB8A}"/>
              </a:ext>
            </a:extLst>
          </p:cNvPr>
          <p:cNvSpPr>
            <a:spLocks noChangeShapeType="1"/>
          </p:cNvSpPr>
          <p:nvPr/>
        </p:nvSpPr>
        <p:spPr bwMode="auto">
          <a:xfrm>
            <a:off x="3352800" y="5334000"/>
            <a:ext cx="2209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0" name="Line 24">
            <a:extLst>
              <a:ext uri="{FF2B5EF4-FFF2-40B4-BE49-F238E27FC236}">
                <a16:creationId xmlns:a16="http://schemas.microsoft.com/office/drawing/2014/main" id="{36F1A95B-CFBC-5C4A-A0AA-B2F8D76C9FC8}"/>
              </a:ext>
            </a:extLst>
          </p:cNvPr>
          <p:cNvSpPr>
            <a:spLocks noChangeShapeType="1"/>
          </p:cNvSpPr>
          <p:nvPr/>
        </p:nvSpPr>
        <p:spPr bwMode="auto">
          <a:xfrm>
            <a:off x="5562600" y="5334000"/>
            <a:ext cx="685800" cy="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1" name="Line 25">
            <a:extLst>
              <a:ext uri="{FF2B5EF4-FFF2-40B4-BE49-F238E27FC236}">
                <a16:creationId xmlns:a16="http://schemas.microsoft.com/office/drawing/2014/main" id="{7BA8DD76-A7AD-F84E-9776-D41C3A182255}"/>
              </a:ext>
            </a:extLst>
          </p:cNvPr>
          <p:cNvSpPr>
            <a:spLocks noChangeShapeType="1"/>
          </p:cNvSpPr>
          <p:nvPr/>
        </p:nvSpPr>
        <p:spPr bwMode="auto">
          <a:xfrm>
            <a:off x="2590800" y="2667000"/>
            <a:ext cx="1219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2" name="Line 26">
            <a:extLst>
              <a:ext uri="{FF2B5EF4-FFF2-40B4-BE49-F238E27FC236}">
                <a16:creationId xmlns:a16="http://schemas.microsoft.com/office/drawing/2014/main" id="{7241795E-1A17-DC42-AD90-9E3FD745F42C}"/>
              </a:ext>
            </a:extLst>
          </p:cNvPr>
          <p:cNvSpPr>
            <a:spLocks noChangeShapeType="1"/>
          </p:cNvSpPr>
          <p:nvPr/>
        </p:nvSpPr>
        <p:spPr bwMode="auto">
          <a:xfrm>
            <a:off x="3810000" y="2667000"/>
            <a:ext cx="685800" cy="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3" name="Line 27">
            <a:extLst>
              <a:ext uri="{FF2B5EF4-FFF2-40B4-BE49-F238E27FC236}">
                <a16:creationId xmlns:a16="http://schemas.microsoft.com/office/drawing/2014/main" id="{A2AD141A-EB3F-224D-8106-3213AD7964D2}"/>
              </a:ext>
            </a:extLst>
          </p:cNvPr>
          <p:cNvSpPr>
            <a:spLocks noChangeShapeType="1"/>
          </p:cNvSpPr>
          <p:nvPr/>
        </p:nvSpPr>
        <p:spPr bwMode="auto">
          <a:xfrm>
            <a:off x="2667000" y="5638800"/>
            <a:ext cx="1371600" cy="0"/>
          </a:xfrm>
          <a:prstGeom prst="line">
            <a:avLst/>
          </a:prstGeom>
          <a:noFill/>
          <a:ln w="28575">
            <a:solidFill>
              <a:srgbClr val="00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4" name="Line 28">
            <a:extLst>
              <a:ext uri="{FF2B5EF4-FFF2-40B4-BE49-F238E27FC236}">
                <a16:creationId xmlns:a16="http://schemas.microsoft.com/office/drawing/2014/main" id="{805B9050-94C0-8941-B37D-544E86E700E7}"/>
              </a:ext>
            </a:extLst>
          </p:cNvPr>
          <p:cNvSpPr>
            <a:spLocks noChangeShapeType="1"/>
          </p:cNvSpPr>
          <p:nvPr/>
        </p:nvSpPr>
        <p:spPr bwMode="auto">
          <a:xfrm>
            <a:off x="3962400" y="5943600"/>
            <a:ext cx="8382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5" name="Line 29">
            <a:extLst>
              <a:ext uri="{FF2B5EF4-FFF2-40B4-BE49-F238E27FC236}">
                <a16:creationId xmlns:a16="http://schemas.microsoft.com/office/drawing/2014/main" id="{1ADB3C51-ECB8-D948-B1B4-7D1E54958946}"/>
              </a:ext>
            </a:extLst>
          </p:cNvPr>
          <p:cNvSpPr>
            <a:spLocks noChangeShapeType="1"/>
          </p:cNvSpPr>
          <p:nvPr/>
        </p:nvSpPr>
        <p:spPr bwMode="auto">
          <a:xfrm>
            <a:off x="4800600" y="5943600"/>
            <a:ext cx="3505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6" name="Line 30">
            <a:extLst>
              <a:ext uri="{FF2B5EF4-FFF2-40B4-BE49-F238E27FC236}">
                <a16:creationId xmlns:a16="http://schemas.microsoft.com/office/drawing/2014/main" id="{F034C2B4-272A-BB46-B7C8-A3729B339F11}"/>
              </a:ext>
            </a:extLst>
          </p:cNvPr>
          <p:cNvSpPr>
            <a:spLocks noChangeShapeType="1"/>
          </p:cNvSpPr>
          <p:nvPr/>
        </p:nvSpPr>
        <p:spPr bwMode="auto">
          <a:xfrm>
            <a:off x="8305800" y="5943600"/>
            <a:ext cx="990600" cy="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7" name="Line 31">
            <a:extLst>
              <a:ext uri="{FF2B5EF4-FFF2-40B4-BE49-F238E27FC236}">
                <a16:creationId xmlns:a16="http://schemas.microsoft.com/office/drawing/2014/main" id="{BFE364D7-64C8-8F41-AFE3-B1B7E6724C60}"/>
              </a:ext>
            </a:extLst>
          </p:cNvPr>
          <p:cNvSpPr>
            <a:spLocks noChangeShapeType="1"/>
          </p:cNvSpPr>
          <p:nvPr/>
        </p:nvSpPr>
        <p:spPr bwMode="auto">
          <a:xfrm>
            <a:off x="5029200" y="5562600"/>
            <a:ext cx="35814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8" name="Line 32">
            <a:extLst>
              <a:ext uri="{FF2B5EF4-FFF2-40B4-BE49-F238E27FC236}">
                <a16:creationId xmlns:a16="http://schemas.microsoft.com/office/drawing/2014/main" id="{89325D3C-31C5-DF4A-BE82-1CE5F5B2FBA2}"/>
              </a:ext>
            </a:extLst>
          </p:cNvPr>
          <p:cNvSpPr>
            <a:spLocks noChangeShapeType="1"/>
          </p:cNvSpPr>
          <p:nvPr/>
        </p:nvSpPr>
        <p:spPr bwMode="auto">
          <a:xfrm>
            <a:off x="5867400" y="2133600"/>
            <a:ext cx="2286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9" name="Line 33">
            <a:extLst>
              <a:ext uri="{FF2B5EF4-FFF2-40B4-BE49-F238E27FC236}">
                <a16:creationId xmlns:a16="http://schemas.microsoft.com/office/drawing/2014/main" id="{05F1657D-A17F-F349-AF66-4A84BCA46FD2}"/>
              </a:ext>
            </a:extLst>
          </p:cNvPr>
          <p:cNvSpPr>
            <a:spLocks noChangeShapeType="1"/>
          </p:cNvSpPr>
          <p:nvPr/>
        </p:nvSpPr>
        <p:spPr bwMode="auto">
          <a:xfrm>
            <a:off x="8153400" y="2133600"/>
            <a:ext cx="1143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37" name="Rectangle 49">
            <a:extLst>
              <a:ext uri="{FF2B5EF4-FFF2-40B4-BE49-F238E27FC236}">
                <a16:creationId xmlns:a16="http://schemas.microsoft.com/office/drawing/2014/main" id="{5800C5C9-227F-9948-8C26-EB2DE6B1906D}"/>
              </a:ext>
            </a:extLst>
          </p:cNvPr>
          <p:cNvSpPr>
            <a:spLocks noChangeArrowheads="1"/>
          </p:cNvSpPr>
          <p:nvPr/>
        </p:nvSpPr>
        <p:spPr bwMode="auto">
          <a:xfrm rot="16200000" flipH="1">
            <a:off x="3147650" y="2230315"/>
            <a:ext cx="152400" cy="9144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9739" name="TextBox 42">
            <a:extLst>
              <a:ext uri="{FF2B5EF4-FFF2-40B4-BE49-F238E27FC236}">
                <a16:creationId xmlns:a16="http://schemas.microsoft.com/office/drawing/2014/main" id="{30A44D50-A266-D742-BE26-F627665EC7D7}"/>
              </a:ext>
            </a:extLst>
          </p:cNvPr>
          <p:cNvSpPr txBox="1">
            <a:spLocks noChangeArrowheads="1"/>
          </p:cNvSpPr>
          <p:nvPr/>
        </p:nvSpPr>
        <p:spPr bwMode="auto">
          <a:xfrm rot="16200000">
            <a:off x="-204350" y="3730001"/>
            <a:ext cx="44726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t>Sampling Frames for Controls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1" i="1"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t>Choose  past days from</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1" i="1"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t> the matching person.</a:t>
            </a:r>
          </a:p>
        </p:txBody>
      </p:sp>
      <p:sp>
        <p:nvSpPr>
          <p:cNvPr id="29740" name="Slide Number Placeholder 1">
            <a:extLst>
              <a:ext uri="{FF2B5EF4-FFF2-40B4-BE49-F238E27FC236}">
                <a16:creationId xmlns:a16="http://schemas.microsoft.com/office/drawing/2014/main" id="{2EA9AD89-A7E7-2542-B845-4F345910E8B2}"/>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8058D6BF-2D23-FF4D-A3D0-DFF4F6FEC9F9}"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68</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5" name="Rectangle 49">
            <a:extLst>
              <a:ext uri="{FF2B5EF4-FFF2-40B4-BE49-F238E27FC236}">
                <a16:creationId xmlns:a16="http://schemas.microsoft.com/office/drawing/2014/main" id="{21794771-3E40-3D40-8241-0A5C185792A5}"/>
              </a:ext>
            </a:extLst>
          </p:cNvPr>
          <p:cNvSpPr>
            <a:spLocks noChangeArrowheads="1"/>
          </p:cNvSpPr>
          <p:nvPr/>
        </p:nvSpPr>
        <p:spPr bwMode="auto">
          <a:xfrm rot="16200000" flipH="1">
            <a:off x="6477000" y="2362200"/>
            <a:ext cx="152400" cy="9144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46" name="Rectangle 49">
            <a:extLst>
              <a:ext uri="{FF2B5EF4-FFF2-40B4-BE49-F238E27FC236}">
                <a16:creationId xmlns:a16="http://schemas.microsoft.com/office/drawing/2014/main" id="{F9A72346-DD23-3B48-AD75-9B2D6AF12FEE}"/>
              </a:ext>
            </a:extLst>
          </p:cNvPr>
          <p:cNvSpPr>
            <a:spLocks noChangeArrowheads="1"/>
          </p:cNvSpPr>
          <p:nvPr/>
        </p:nvSpPr>
        <p:spPr bwMode="auto">
          <a:xfrm rot="16200000" flipH="1">
            <a:off x="4432215" y="2590799"/>
            <a:ext cx="152400" cy="9144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47" name="Rectangle 49">
            <a:extLst>
              <a:ext uri="{FF2B5EF4-FFF2-40B4-BE49-F238E27FC236}">
                <a16:creationId xmlns:a16="http://schemas.microsoft.com/office/drawing/2014/main" id="{2A106B75-CCBD-6A44-8CDC-DA0060A32F34}"/>
              </a:ext>
            </a:extLst>
          </p:cNvPr>
          <p:cNvSpPr>
            <a:spLocks noChangeArrowheads="1"/>
          </p:cNvSpPr>
          <p:nvPr/>
        </p:nvSpPr>
        <p:spPr bwMode="auto">
          <a:xfrm rot="16200000" flipH="1">
            <a:off x="6781800" y="3047999"/>
            <a:ext cx="152400" cy="9144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48" name="Rectangle 49">
            <a:extLst>
              <a:ext uri="{FF2B5EF4-FFF2-40B4-BE49-F238E27FC236}">
                <a16:creationId xmlns:a16="http://schemas.microsoft.com/office/drawing/2014/main" id="{09683F7C-B406-4040-8B62-5E5D4B4E8FCB}"/>
              </a:ext>
            </a:extLst>
          </p:cNvPr>
          <p:cNvSpPr>
            <a:spLocks noChangeArrowheads="1"/>
          </p:cNvSpPr>
          <p:nvPr/>
        </p:nvSpPr>
        <p:spPr bwMode="auto">
          <a:xfrm rot="16200000" flipH="1">
            <a:off x="6505166" y="3812930"/>
            <a:ext cx="152400" cy="9144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49" name="Rectangle 49">
            <a:extLst>
              <a:ext uri="{FF2B5EF4-FFF2-40B4-BE49-F238E27FC236}">
                <a16:creationId xmlns:a16="http://schemas.microsoft.com/office/drawing/2014/main" id="{4E2A86C9-BD0B-FF4E-9F9B-7AA3B19CBCA0}"/>
              </a:ext>
            </a:extLst>
          </p:cNvPr>
          <p:cNvSpPr>
            <a:spLocks noChangeArrowheads="1"/>
          </p:cNvSpPr>
          <p:nvPr/>
        </p:nvSpPr>
        <p:spPr bwMode="auto">
          <a:xfrm rot="16200000" flipH="1">
            <a:off x="7239000" y="4587875"/>
            <a:ext cx="152400" cy="9144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50" name="Rectangle 49">
            <a:extLst>
              <a:ext uri="{FF2B5EF4-FFF2-40B4-BE49-F238E27FC236}">
                <a16:creationId xmlns:a16="http://schemas.microsoft.com/office/drawing/2014/main" id="{326B7C15-FDC1-9F4B-B43E-79C39C934DDC}"/>
              </a:ext>
            </a:extLst>
          </p:cNvPr>
          <p:cNvSpPr>
            <a:spLocks noChangeArrowheads="1"/>
          </p:cNvSpPr>
          <p:nvPr/>
        </p:nvSpPr>
        <p:spPr bwMode="auto">
          <a:xfrm rot="16200000" flipH="1">
            <a:off x="2905068" y="5345045"/>
            <a:ext cx="152386" cy="628523"/>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51" name="Rectangle 49">
            <a:extLst>
              <a:ext uri="{FF2B5EF4-FFF2-40B4-BE49-F238E27FC236}">
                <a16:creationId xmlns:a16="http://schemas.microsoft.com/office/drawing/2014/main" id="{A0F42D28-EE31-A249-B4FF-875FCA2A1457}"/>
              </a:ext>
            </a:extLst>
          </p:cNvPr>
          <p:cNvSpPr>
            <a:spLocks noChangeArrowheads="1"/>
          </p:cNvSpPr>
          <p:nvPr/>
        </p:nvSpPr>
        <p:spPr bwMode="auto">
          <a:xfrm rot="16200000" flipH="1">
            <a:off x="4903181" y="4884738"/>
            <a:ext cx="152400" cy="9144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52" name="Rectangle 49">
            <a:extLst>
              <a:ext uri="{FF2B5EF4-FFF2-40B4-BE49-F238E27FC236}">
                <a16:creationId xmlns:a16="http://schemas.microsoft.com/office/drawing/2014/main" id="{1F9E2CA3-5DF5-0E4C-8FEC-6A8563A087EB}"/>
              </a:ext>
            </a:extLst>
          </p:cNvPr>
          <p:cNvSpPr>
            <a:spLocks noChangeArrowheads="1"/>
          </p:cNvSpPr>
          <p:nvPr/>
        </p:nvSpPr>
        <p:spPr bwMode="auto">
          <a:xfrm rot="16200000" flipH="1">
            <a:off x="8001000" y="5489331"/>
            <a:ext cx="152400" cy="9144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4392282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a:extLst>
              <a:ext uri="{FF2B5EF4-FFF2-40B4-BE49-F238E27FC236}">
                <a16:creationId xmlns:a16="http://schemas.microsoft.com/office/drawing/2014/main" id="{74E0F3C0-F26C-0145-8EAA-254B18B43C6C}"/>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292CA7C3-C003-9D4F-96A0-69266DAECB6E}"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69</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1747" name="Rectangle 2">
            <a:extLst>
              <a:ext uri="{FF2B5EF4-FFF2-40B4-BE49-F238E27FC236}">
                <a16:creationId xmlns:a16="http://schemas.microsoft.com/office/drawing/2014/main" id="{CA9CC14E-C789-ED4D-88D0-4C3850295687}"/>
              </a:ext>
            </a:extLst>
          </p:cNvPr>
          <p:cNvSpPr>
            <a:spLocks noGrp="1" noChangeArrowheads="1"/>
          </p:cNvSpPr>
          <p:nvPr>
            <p:ph type="title"/>
          </p:nvPr>
        </p:nvSpPr>
        <p:spPr/>
        <p:txBody>
          <a:bodyPr/>
          <a:lstStyle/>
          <a:p>
            <a:pPr eaLnBrk="1" hangingPunct="1"/>
            <a:r>
              <a:rPr lang="en-US" altLang="en-US" dirty="0"/>
              <a:t>Case-crossover</a:t>
            </a:r>
          </a:p>
        </p:txBody>
      </p:sp>
      <p:sp>
        <p:nvSpPr>
          <p:cNvPr id="31748" name="Line 3">
            <a:extLst>
              <a:ext uri="{FF2B5EF4-FFF2-40B4-BE49-F238E27FC236}">
                <a16:creationId xmlns:a16="http://schemas.microsoft.com/office/drawing/2014/main" id="{A98ACC6D-4F5E-174D-8416-BFD588AF1C9E}"/>
              </a:ext>
            </a:extLst>
          </p:cNvPr>
          <p:cNvSpPr>
            <a:spLocks noChangeShapeType="1"/>
          </p:cNvSpPr>
          <p:nvPr/>
        </p:nvSpPr>
        <p:spPr bwMode="auto">
          <a:xfrm>
            <a:off x="2590800" y="2438400"/>
            <a:ext cx="1066800"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49" name="Line 4">
            <a:extLst>
              <a:ext uri="{FF2B5EF4-FFF2-40B4-BE49-F238E27FC236}">
                <a16:creationId xmlns:a16="http://schemas.microsoft.com/office/drawing/2014/main" id="{B2DE3CA5-E3C2-9D47-A9E3-CE347A3E3B12}"/>
              </a:ext>
            </a:extLst>
          </p:cNvPr>
          <p:cNvSpPr>
            <a:spLocks noChangeShapeType="1"/>
          </p:cNvSpPr>
          <p:nvPr/>
        </p:nvSpPr>
        <p:spPr bwMode="auto">
          <a:xfrm>
            <a:off x="3657600" y="2438400"/>
            <a:ext cx="5638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50" name="Line 5">
            <a:extLst>
              <a:ext uri="{FF2B5EF4-FFF2-40B4-BE49-F238E27FC236}">
                <a16:creationId xmlns:a16="http://schemas.microsoft.com/office/drawing/2014/main" id="{B734658A-E5C6-6140-8CF6-BE852B20A280}"/>
              </a:ext>
            </a:extLst>
          </p:cNvPr>
          <p:cNvSpPr>
            <a:spLocks noChangeShapeType="1"/>
          </p:cNvSpPr>
          <p:nvPr/>
        </p:nvSpPr>
        <p:spPr bwMode="auto">
          <a:xfrm>
            <a:off x="2590800" y="2819400"/>
            <a:ext cx="3733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51" name="Line 6">
            <a:extLst>
              <a:ext uri="{FF2B5EF4-FFF2-40B4-BE49-F238E27FC236}">
                <a16:creationId xmlns:a16="http://schemas.microsoft.com/office/drawing/2014/main" id="{C9337898-033B-0143-93D0-E7190DBA0282}"/>
              </a:ext>
            </a:extLst>
          </p:cNvPr>
          <p:cNvSpPr>
            <a:spLocks noChangeShapeType="1"/>
          </p:cNvSpPr>
          <p:nvPr/>
        </p:nvSpPr>
        <p:spPr bwMode="auto">
          <a:xfrm>
            <a:off x="6324600" y="2819400"/>
            <a:ext cx="1447800" cy="0"/>
          </a:xfrm>
          <a:prstGeom prst="line">
            <a:avLst/>
          </a:prstGeom>
          <a:noFill/>
          <a:ln w="38100">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52" name="Line 7">
            <a:extLst>
              <a:ext uri="{FF2B5EF4-FFF2-40B4-BE49-F238E27FC236}">
                <a16:creationId xmlns:a16="http://schemas.microsoft.com/office/drawing/2014/main" id="{B1D84238-90C7-6D45-8D5D-90C771D66A19}"/>
              </a:ext>
            </a:extLst>
          </p:cNvPr>
          <p:cNvSpPr>
            <a:spLocks noChangeShapeType="1"/>
          </p:cNvSpPr>
          <p:nvPr/>
        </p:nvSpPr>
        <p:spPr bwMode="auto">
          <a:xfrm>
            <a:off x="2590800" y="3276600"/>
            <a:ext cx="6705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53" name="Line 8">
            <a:extLst>
              <a:ext uri="{FF2B5EF4-FFF2-40B4-BE49-F238E27FC236}">
                <a16:creationId xmlns:a16="http://schemas.microsoft.com/office/drawing/2014/main" id="{CCBC761A-BD51-1844-800C-F399A850A410}"/>
              </a:ext>
            </a:extLst>
          </p:cNvPr>
          <p:cNvSpPr>
            <a:spLocks noChangeShapeType="1"/>
          </p:cNvSpPr>
          <p:nvPr/>
        </p:nvSpPr>
        <p:spPr bwMode="auto">
          <a:xfrm>
            <a:off x="2667000" y="3733800"/>
            <a:ext cx="2971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54" name="Line 9">
            <a:extLst>
              <a:ext uri="{FF2B5EF4-FFF2-40B4-BE49-F238E27FC236}">
                <a16:creationId xmlns:a16="http://schemas.microsoft.com/office/drawing/2014/main" id="{F75B84CE-E443-AA4E-8FAA-A18363161972}"/>
              </a:ext>
            </a:extLst>
          </p:cNvPr>
          <p:cNvSpPr>
            <a:spLocks noChangeShapeType="1"/>
          </p:cNvSpPr>
          <p:nvPr/>
        </p:nvSpPr>
        <p:spPr bwMode="auto">
          <a:xfrm>
            <a:off x="6553200" y="3733800"/>
            <a:ext cx="2743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55" name="Line 10">
            <a:extLst>
              <a:ext uri="{FF2B5EF4-FFF2-40B4-BE49-F238E27FC236}">
                <a16:creationId xmlns:a16="http://schemas.microsoft.com/office/drawing/2014/main" id="{D070FC7C-2202-D049-89CE-C3B781F674E8}"/>
              </a:ext>
            </a:extLst>
          </p:cNvPr>
          <p:cNvSpPr>
            <a:spLocks noChangeShapeType="1"/>
          </p:cNvSpPr>
          <p:nvPr/>
        </p:nvSpPr>
        <p:spPr bwMode="auto">
          <a:xfrm>
            <a:off x="5562600" y="3733800"/>
            <a:ext cx="9906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56" name="Line 11">
            <a:extLst>
              <a:ext uri="{FF2B5EF4-FFF2-40B4-BE49-F238E27FC236}">
                <a16:creationId xmlns:a16="http://schemas.microsoft.com/office/drawing/2014/main" id="{B0FBA346-5C46-E047-8272-DCF3EC6FED64}"/>
              </a:ext>
            </a:extLst>
          </p:cNvPr>
          <p:cNvSpPr>
            <a:spLocks noChangeShapeType="1"/>
          </p:cNvSpPr>
          <p:nvPr/>
        </p:nvSpPr>
        <p:spPr bwMode="auto">
          <a:xfrm>
            <a:off x="2590800" y="4267200"/>
            <a:ext cx="1295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57" name="Line 12">
            <a:extLst>
              <a:ext uri="{FF2B5EF4-FFF2-40B4-BE49-F238E27FC236}">
                <a16:creationId xmlns:a16="http://schemas.microsoft.com/office/drawing/2014/main" id="{460EBFA2-E689-0E40-BDBE-ABD2747A7276}"/>
              </a:ext>
            </a:extLst>
          </p:cNvPr>
          <p:cNvSpPr>
            <a:spLocks noChangeShapeType="1"/>
          </p:cNvSpPr>
          <p:nvPr/>
        </p:nvSpPr>
        <p:spPr bwMode="auto">
          <a:xfrm>
            <a:off x="4724400" y="4267200"/>
            <a:ext cx="2667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58" name="Line 13">
            <a:extLst>
              <a:ext uri="{FF2B5EF4-FFF2-40B4-BE49-F238E27FC236}">
                <a16:creationId xmlns:a16="http://schemas.microsoft.com/office/drawing/2014/main" id="{586188EA-2D85-DB4B-90BD-5CC85AB2DE7E}"/>
              </a:ext>
            </a:extLst>
          </p:cNvPr>
          <p:cNvSpPr>
            <a:spLocks noChangeShapeType="1"/>
          </p:cNvSpPr>
          <p:nvPr/>
        </p:nvSpPr>
        <p:spPr bwMode="auto">
          <a:xfrm>
            <a:off x="2667000" y="5943600"/>
            <a:ext cx="1295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59" name="Line 14">
            <a:extLst>
              <a:ext uri="{FF2B5EF4-FFF2-40B4-BE49-F238E27FC236}">
                <a16:creationId xmlns:a16="http://schemas.microsoft.com/office/drawing/2014/main" id="{97606855-E918-7344-8610-B43FBC35C04E}"/>
              </a:ext>
            </a:extLst>
          </p:cNvPr>
          <p:cNvSpPr>
            <a:spLocks noChangeShapeType="1"/>
          </p:cNvSpPr>
          <p:nvPr/>
        </p:nvSpPr>
        <p:spPr bwMode="auto">
          <a:xfrm>
            <a:off x="3886200" y="4267200"/>
            <a:ext cx="9144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60" name="Line 15">
            <a:extLst>
              <a:ext uri="{FF2B5EF4-FFF2-40B4-BE49-F238E27FC236}">
                <a16:creationId xmlns:a16="http://schemas.microsoft.com/office/drawing/2014/main" id="{0D0585D5-BB36-A548-A66D-A727C21FEFFC}"/>
              </a:ext>
            </a:extLst>
          </p:cNvPr>
          <p:cNvSpPr>
            <a:spLocks noChangeShapeType="1"/>
          </p:cNvSpPr>
          <p:nvPr/>
        </p:nvSpPr>
        <p:spPr bwMode="auto">
          <a:xfrm>
            <a:off x="7391400" y="4267200"/>
            <a:ext cx="685800" cy="0"/>
          </a:xfrm>
          <a:prstGeom prst="line">
            <a:avLst/>
          </a:prstGeom>
          <a:noFill/>
          <a:ln w="38100">
            <a:solidFill>
              <a:srgbClr val="FF0000"/>
            </a:solidFill>
            <a:round/>
            <a:headEnd/>
            <a:tailEnd type="oval"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61" name="Line 16">
            <a:extLst>
              <a:ext uri="{FF2B5EF4-FFF2-40B4-BE49-F238E27FC236}">
                <a16:creationId xmlns:a16="http://schemas.microsoft.com/office/drawing/2014/main" id="{3793575F-CC17-F440-84F1-2413302485ED}"/>
              </a:ext>
            </a:extLst>
          </p:cNvPr>
          <p:cNvSpPr>
            <a:spLocks noChangeShapeType="1"/>
          </p:cNvSpPr>
          <p:nvPr/>
        </p:nvSpPr>
        <p:spPr bwMode="auto">
          <a:xfrm>
            <a:off x="2590800" y="3048000"/>
            <a:ext cx="3276600" cy="0"/>
          </a:xfrm>
          <a:prstGeom prst="line">
            <a:avLst/>
          </a:prstGeom>
          <a:noFill/>
          <a:ln w="28575">
            <a:solidFill>
              <a:schemeClr val="tx1"/>
            </a:solidFill>
            <a:round/>
            <a:headEnd/>
            <a:tailEnd type="oval"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62" name="Line 17">
            <a:extLst>
              <a:ext uri="{FF2B5EF4-FFF2-40B4-BE49-F238E27FC236}">
                <a16:creationId xmlns:a16="http://schemas.microsoft.com/office/drawing/2014/main" id="{C1C1080B-7710-8342-80FB-FC6CDA462869}"/>
              </a:ext>
            </a:extLst>
          </p:cNvPr>
          <p:cNvSpPr>
            <a:spLocks noChangeShapeType="1"/>
          </p:cNvSpPr>
          <p:nvPr/>
        </p:nvSpPr>
        <p:spPr bwMode="auto">
          <a:xfrm>
            <a:off x="4267200" y="3505200"/>
            <a:ext cx="4038600" cy="0"/>
          </a:xfrm>
          <a:prstGeom prst="line">
            <a:avLst/>
          </a:prstGeom>
          <a:noFill/>
          <a:ln w="28575">
            <a:solidFill>
              <a:schemeClr val="tx1"/>
            </a:solidFill>
            <a:round/>
            <a:headEnd/>
            <a:tailEnd type="oval"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63" name="Line 18">
            <a:extLst>
              <a:ext uri="{FF2B5EF4-FFF2-40B4-BE49-F238E27FC236}">
                <a16:creationId xmlns:a16="http://schemas.microsoft.com/office/drawing/2014/main" id="{76E27258-4640-E449-88F7-AFD0A710EE3D}"/>
              </a:ext>
            </a:extLst>
          </p:cNvPr>
          <p:cNvSpPr>
            <a:spLocks noChangeShapeType="1"/>
          </p:cNvSpPr>
          <p:nvPr/>
        </p:nvSpPr>
        <p:spPr bwMode="auto">
          <a:xfrm>
            <a:off x="3505200" y="3962400"/>
            <a:ext cx="3352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64" name="Line 19">
            <a:extLst>
              <a:ext uri="{FF2B5EF4-FFF2-40B4-BE49-F238E27FC236}">
                <a16:creationId xmlns:a16="http://schemas.microsoft.com/office/drawing/2014/main" id="{5757E1E9-48B1-3E47-B45D-8A1E8F872C02}"/>
              </a:ext>
            </a:extLst>
          </p:cNvPr>
          <p:cNvSpPr>
            <a:spLocks noChangeShapeType="1"/>
          </p:cNvSpPr>
          <p:nvPr/>
        </p:nvSpPr>
        <p:spPr bwMode="auto">
          <a:xfrm>
            <a:off x="2590800" y="4648200"/>
            <a:ext cx="6781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65" name="Line 20">
            <a:extLst>
              <a:ext uri="{FF2B5EF4-FFF2-40B4-BE49-F238E27FC236}">
                <a16:creationId xmlns:a16="http://schemas.microsoft.com/office/drawing/2014/main" id="{EA1EE7A7-D0BE-134B-858B-323F89191ABA}"/>
              </a:ext>
            </a:extLst>
          </p:cNvPr>
          <p:cNvSpPr>
            <a:spLocks noChangeShapeType="1"/>
          </p:cNvSpPr>
          <p:nvPr/>
        </p:nvSpPr>
        <p:spPr bwMode="auto">
          <a:xfrm>
            <a:off x="2590800" y="5029200"/>
            <a:ext cx="4495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66" name="Line 21">
            <a:extLst>
              <a:ext uri="{FF2B5EF4-FFF2-40B4-BE49-F238E27FC236}">
                <a16:creationId xmlns:a16="http://schemas.microsoft.com/office/drawing/2014/main" id="{3DCB2550-6EB1-4141-BAB1-65556C9A30C3}"/>
              </a:ext>
            </a:extLst>
          </p:cNvPr>
          <p:cNvSpPr>
            <a:spLocks noChangeShapeType="1"/>
          </p:cNvSpPr>
          <p:nvPr/>
        </p:nvSpPr>
        <p:spPr bwMode="auto">
          <a:xfrm>
            <a:off x="7772400" y="5029200"/>
            <a:ext cx="990600" cy="0"/>
          </a:xfrm>
          <a:prstGeom prst="line">
            <a:avLst/>
          </a:prstGeom>
          <a:noFill/>
          <a:ln w="28575">
            <a:solidFill>
              <a:schemeClr val="tx1"/>
            </a:solidFill>
            <a:round/>
            <a:headEnd/>
            <a:tailEnd type="oval"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67" name="Line 22">
            <a:extLst>
              <a:ext uri="{FF2B5EF4-FFF2-40B4-BE49-F238E27FC236}">
                <a16:creationId xmlns:a16="http://schemas.microsoft.com/office/drawing/2014/main" id="{48646179-B0C0-BB4E-89D9-B5D1B114C872}"/>
              </a:ext>
            </a:extLst>
          </p:cNvPr>
          <p:cNvSpPr>
            <a:spLocks noChangeShapeType="1"/>
          </p:cNvSpPr>
          <p:nvPr/>
        </p:nvSpPr>
        <p:spPr bwMode="auto">
          <a:xfrm>
            <a:off x="7010400" y="5029200"/>
            <a:ext cx="762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68" name="Line 23">
            <a:extLst>
              <a:ext uri="{FF2B5EF4-FFF2-40B4-BE49-F238E27FC236}">
                <a16:creationId xmlns:a16="http://schemas.microsoft.com/office/drawing/2014/main" id="{E46136F7-D809-2740-A45D-DC164AE53E5A}"/>
              </a:ext>
            </a:extLst>
          </p:cNvPr>
          <p:cNvSpPr>
            <a:spLocks noChangeShapeType="1"/>
          </p:cNvSpPr>
          <p:nvPr/>
        </p:nvSpPr>
        <p:spPr bwMode="auto">
          <a:xfrm>
            <a:off x="3352800" y="5334000"/>
            <a:ext cx="2209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69" name="Line 24">
            <a:extLst>
              <a:ext uri="{FF2B5EF4-FFF2-40B4-BE49-F238E27FC236}">
                <a16:creationId xmlns:a16="http://schemas.microsoft.com/office/drawing/2014/main" id="{15826F55-9C35-E847-97BD-05B0DA73F161}"/>
              </a:ext>
            </a:extLst>
          </p:cNvPr>
          <p:cNvSpPr>
            <a:spLocks noChangeShapeType="1"/>
          </p:cNvSpPr>
          <p:nvPr/>
        </p:nvSpPr>
        <p:spPr bwMode="auto">
          <a:xfrm>
            <a:off x="5562600" y="5334000"/>
            <a:ext cx="685800" cy="0"/>
          </a:xfrm>
          <a:prstGeom prst="line">
            <a:avLst/>
          </a:prstGeom>
          <a:noFill/>
          <a:ln w="38100">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70" name="Line 25">
            <a:extLst>
              <a:ext uri="{FF2B5EF4-FFF2-40B4-BE49-F238E27FC236}">
                <a16:creationId xmlns:a16="http://schemas.microsoft.com/office/drawing/2014/main" id="{8AD2D98E-57AB-D347-A2FE-131EA6072650}"/>
              </a:ext>
            </a:extLst>
          </p:cNvPr>
          <p:cNvSpPr>
            <a:spLocks noChangeShapeType="1"/>
          </p:cNvSpPr>
          <p:nvPr/>
        </p:nvSpPr>
        <p:spPr bwMode="auto">
          <a:xfrm>
            <a:off x="2590800" y="2667000"/>
            <a:ext cx="1219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71" name="Line 26">
            <a:extLst>
              <a:ext uri="{FF2B5EF4-FFF2-40B4-BE49-F238E27FC236}">
                <a16:creationId xmlns:a16="http://schemas.microsoft.com/office/drawing/2014/main" id="{9718559E-FF09-9948-941B-EF27337BF1AD}"/>
              </a:ext>
            </a:extLst>
          </p:cNvPr>
          <p:cNvSpPr>
            <a:spLocks noChangeShapeType="1"/>
          </p:cNvSpPr>
          <p:nvPr/>
        </p:nvSpPr>
        <p:spPr bwMode="auto">
          <a:xfrm>
            <a:off x="3810000" y="2667000"/>
            <a:ext cx="685800" cy="0"/>
          </a:xfrm>
          <a:prstGeom prst="line">
            <a:avLst/>
          </a:prstGeom>
          <a:noFill/>
          <a:ln w="38100">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72" name="Line 27">
            <a:extLst>
              <a:ext uri="{FF2B5EF4-FFF2-40B4-BE49-F238E27FC236}">
                <a16:creationId xmlns:a16="http://schemas.microsoft.com/office/drawing/2014/main" id="{721B6133-3365-9842-A360-D7A50C23549D}"/>
              </a:ext>
            </a:extLst>
          </p:cNvPr>
          <p:cNvSpPr>
            <a:spLocks noChangeShapeType="1"/>
          </p:cNvSpPr>
          <p:nvPr/>
        </p:nvSpPr>
        <p:spPr bwMode="auto">
          <a:xfrm>
            <a:off x="2667000" y="5638800"/>
            <a:ext cx="1371600" cy="0"/>
          </a:xfrm>
          <a:prstGeom prst="line">
            <a:avLst/>
          </a:prstGeom>
          <a:noFill/>
          <a:ln w="28575">
            <a:solidFill>
              <a:schemeClr val="tx1"/>
            </a:solidFill>
            <a:round/>
            <a:headEnd/>
            <a:tailEnd type="oval"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73" name="Line 28">
            <a:extLst>
              <a:ext uri="{FF2B5EF4-FFF2-40B4-BE49-F238E27FC236}">
                <a16:creationId xmlns:a16="http://schemas.microsoft.com/office/drawing/2014/main" id="{F45F66E5-ABAA-9849-B74A-CAB5DEEB7A34}"/>
              </a:ext>
            </a:extLst>
          </p:cNvPr>
          <p:cNvSpPr>
            <a:spLocks noChangeShapeType="1"/>
          </p:cNvSpPr>
          <p:nvPr/>
        </p:nvSpPr>
        <p:spPr bwMode="auto">
          <a:xfrm>
            <a:off x="3962400" y="5943600"/>
            <a:ext cx="838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74" name="Line 29">
            <a:extLst>
              <a:ext uri="{FF2B5EF4-FFF2-40B4-BE49-F238E27FC236}">
                <a16:creationId xmlns:a16="http://schemas.microsoft.com/office/drawing/2014/main" id="{35DC1C0C-107F-B24A-A66B-BEA597FDABBA}"/>
              </a:ext>
            </a:extLst>
          </p:cNvPr>
          <p:cNvSpPr>
            <a:spLocks noChangeShapeType="1"/>
          </p:cNvSpPr>
          <p:nvPr/>
        </p:nvSpPr>
        <p:spPr bwMode="auto">
          <a:xfrm>
            <a:off x="4800600" y="5943600"/>
            <a:ext cx="3505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75" name="Line 30">
            <a:extLst>
              <a:ext uri="{FF2B5EF4-FFF2-40B4-BE49-F238E27FC236}">
                <a16:creationId xmlns:a16="http://schemas.microsoft.com/office/drawing/2014/main" id="{4696064E-4CBA-7E45-9300-B65000C54374}"/>
              </a:ext>
            </a:extLst>
          </p:cNvPr>
          <p:cNvSpPr>
            <a:spLocks noChangeShapeType="1"/>
          </p:cNvSpPr>
          <p:nvPr/>
        </p:nvSpPr>
        <p:spPr bwMode="auto">
          <a:xfrm>
            <a:off x="8305800" y="5943600"/>
            <a:ext cx="990600" cy="0"/>
          </a:xfrm>
          <a:prstGeom prst="line">
            <a:avLst/>
          </a:prstGeom>
          <a:noFill/>
          <a:ln w="38100">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76" name="Line 31">
            <a:extLst>
              <a:ext uri="{FF2B5EF4-FFF2-40B4-BE49-F238E27FC236}">
                <a16:creationId xmlns:a16="http://schemas.microsoft.com/office/drawing/2014/main" id="{615E4A0D-4B12-5D4E-A8EF-D04C1D253BF9}"/>
              </a:ext>
            </a:extLst>
          </p:cNvPr>
          <p:cNvSpPr>
            <a:spLocks noChangeShapeType="1"/>
          </p:cNvSpPr>
          <p:nvPr/>
        </p:nvSpPr>
        <p:spPr bwMode="auto">
          <a:xfrm>
            <a:off x="5029200" y="5562600"/>
            <a:ext cx="3581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77" name="Line 32">
            <a:extLst>
              <a:ext uri="{FF2B5EF4-FFF2-40B4-BE49-F238E27FC236}">
                <a16:creationId xmlns:a16="http://schemas.microsoft.com/office/drawing/2014/main" id="{5A316CDF-0922-944B-9EDB-31C74AC5B608}"/>
              </a:ext>
            </a:extLst>
          </p:cNvPr>
          <p:cNvSpPr>
            <a:spLocks noChangeShapeType="1"/>
          </p:cNvSpPr>
          <p:nvPr/>
        </p:nvSpPr>
        <p:spPr bwMode="auto">
          <a:xfrm>
            <a:off x="5867400" y="2133600"/>
            <a:ext cx="2286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78" name="Line 33">
            <a:extLst>
              <a:ext uri="{FF2B5EF4-FFF2-40B4-BE49-F238E27FC236}">
                <a16:creationId xmlns:a16="http://schemas.microsoft.com/office/drawing/2014/main" id="{53BC07E5-110B-9A4C-8B64-BAE8C52F92DF}"/>
              </a:ext>
            </a:extLst>
          </p:cNvPr>
          <p:cNvSpPr>
            <a:spLocks noChangeShapeType="1"/>
          </p:cNvSpPr>
          <p:nvPr/>
        </p:nvSpPr>
        <p:spPr bwMode="auto">
          <a:xfrm>
            <a:off x="8153400" y="2133600"/>
            <a:ext cx="1143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79" name="AutoShape 34">
            <a:extLst>
              <a:ext uri="{FF2B5EF4-FFF2-40B4-BE49-F238E27FC236}">
                <a16:creationId xmlns:a16="http://schemas.microsoft.com/office/drawing/2014/main" id="{9029FC58-9B23-D943-A073-8E851AE3D2CC}"/>
              </a:ext>
            </a:extLst>
          </p:cNvPr>
          <p:cNvSpPr>
            <a:spLocks noChangeArrowheads="1"/>
          </p:cNvSpPr>
          <p:nvPr/>
        </p:nvSpPr>
        <p:spPr bwMode="auto">
          <a:xfrm rot="10975747">
            <a:off x="3200400" y="2738438"/>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1780" name="AutoShape 35">
            <a:extLst>
              <a:ext uri="{FF2B5EF4-FFF2-40B4-BE49-F238E27FC236}">
                <a16:creationId xmlns:a16="http://schemas.microsoft.com/office/drawing/2014/main" id="{7538693F-DFD3-7C49-85A3-94EFF3A49406}"/>
              </a:ext>
            </a:extLst>
          </p:cNvPr>
          <p:cNvSpPr>
            <a:spLocks noChangeArrowheads="1"/>
          </p:cNvSpPr>
          <p:nvPr/>
        </p:nvSpPr>
        <p:spPr bwMode="auto">
          <a:xfrm rot="10975747">
            <a:off x="6477000" y="2895600"/>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1781" name="AutoShape 36">
            <a:extLst>
              <a:ext uri="{FF2B5EF4-FFF2-40B4-BE49-F238E27FC236}">
                <a16:creationId xmlns:a16="http://schemas.microsoft.com/office/drawing/2014/main" id="{FAC121E0-B900-484D-96B3-4B27C4F99E2D}"/>
              </a:ext>
            </a:extLst>
          </p:cNvPr>
          <p:cNvSpPr>
            <a:spLocks noChangeArrowheads="1"/>
          </p:cNvSpPr>
          <p:nvPr/>
        </p:nvSpPr>
        <p:spPr bwMode="auto">
          <a:xfrm rot="10975747">
            <a:off x="4572000" y="3124200"/>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1782" name="AutoShape 37">
            <a:extLst>
              <a:ext uri="{FF2B5EF4-FFF2-40B4-BE49-F238E27FC236}">
                <a16:creationId xmlns:a16="http://schemas.microsoft.com/office/drawing/2014/main" id="{F2F1D542-3AD5-6142-8125-FC5632508ED0}"/>
              </a:ext>
            </a:extLst>
          </p:cNvPr>
          <p:cNvSpPr>
            <a:spLocks noChangeArrowheads="1"/>
          </p:cNvSpPr>
          <p:nvPr/>
        </p:nvSpPr>
        <p:spPr bwMode="auto">
          <a:xfrm rot="10975747">
            <a:off x="7086600" y="3581400"/>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1783" name="AutoShape 38">
            <a:extLst>
              <a:ext uri="{FF2B5EF4-FFF2-40B4-BE49-F238E27FC236}">
                <a16:creationId xmlns:a16="http://schemas.microsoft.com/office/drawing/2014/main" id="{D715CF6A-2D01-204E-A614-BD9DE5A896BF}"/>
              </a:ext>
            </a:extLst>
          </p:cNvPr>
          <p:cNvSpPr>
            <a:spLocks noChangeArrowheads="1"/>
          </p:cNvSpPr>
          <p:nvPr/>
        </p:nvSpPr>
        <p:spPr bwMode="auto">
          <a:xfrm rot="10975747">
            <a:off x="6781800" y="4343400"/>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1784" name="AutoShape 39">
            <a:extLst>
              <a:ext uri="{FF2B5EF4-FFF2-40B4-BE49-F238E27FC236}">
                <a16:creationId xmlns:a16="http://schemas.microsoft.com/office/drawing/2014/main" id="{AAAF6339-7F11-2747-B169-A11A892EC6BB}"/>
              </a:ext>
            </a:extLst>
          </p:cNvPr>
          <p:cNvSpPr>
            <a:spLocks noChangeArrowheads="1"/>
          </p:cNvSpPr>
          <p:nvPr/>
        </p:nvSpPr>
        <p:spPr bwMode="auto">
          <a:xfrm rot="10975747">
            <a:off x="4953000" y="5410200"/>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1785" name="AutoShape 40">
            <a:extLst>
              <a:ext uri="{FF2B5EF4-FFF2-40B4-BE49-F238E27FC236}">
                <a16:creationId xmlns:a16="http://schemas.microsoft.com/office/drawing/2014/main" id="{5F6911E8-FF87-7F42-8445-173670CB264B}"/>
              </a:ext>
            </a:extLst>
          </p:cNvPr>
          <p:cNvSpPr>
            <a:spLocks noChangeArrowheads="1"/>
          </p:cNvSpPr>
          <p:nvPr/>
        </p:nvSpPr>
        <p:spPr bwMode="auto">
          <a:xfrm rot="10975747">
            <a:off x="2743200" y="5638800"/>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1786" name="AutoShape 41">
            <a:extLst>
              <a:ext uri="{FF2B5EF4-FFF2-40B4-BE49-F238E27FC236}">
                <a16:creationId xmlns:a16="http://schemas.microsoft.com/office/drawing/2014/main" id="{C708E826-CB26-EF43-8418-58085C0A5B1E}"/>
              </a:ext>
            </a:extLst>
          </p:cNvPr>
          <p:cNvSpPr>
            <a:spLocks noChangeArrowheads="1"/>
          </p:cNvSpPr>
          <p:nvPr/>
        </p:nvSpPr>
        <p:spPr bwMode="auto">
          <a:xfrm rot="10975747">
            <a:off x="7315200" y="5100638"/>
            <a:ext cx="1524000" cy="381000"/>
          </a:xfrm>
          <a:prstGeom prst="curvedDownArrow">
            <a:avLst>
              <a:gd name="adj1" fmla="val 70778"/>
              <a:gd name="adj2" fmla="val 130778"/>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1787" name="AutoShape 42">
            <a:extLst>
              <a:ext uri="{FF2B5EF4-FFF2-40B4-BE49-F238E27FC236}">
                <a16:creationId xmlns:a16="http://schemas.microsoft.com/office/drawing/2014/main" id="{DB1C3945-EA1A-5541-8D86-C5074B808EFC}"/>
              </a:ext>
            </a:extLst>
          </p:cNvPr>
          <p:cNvSpPr>
            <a:spLocks noChangeArrowheads="1"/>
          </p:cNvSpPr>
          <p:nvPr/>
        </p:nvSpPr>
        <p:spPr bwMode="auto">
          <a:xfrm rot="10975747">
            <a:off x="7696200" y="5937250"/>
            <a:ext cx="1600200" cy="381000"/>
          </a:xfrm>
          <a:prstGeom prst="curvedDownArrow">
            <a:avLst>
              <a:gd name="adj1" fmla="val 74317"/>
              <a:gd name="adj2" fmla="val 137317"/>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Tree>
    <p:extLst>
      <p:ext uri="{BB962C8B-B14F-4D97-AF65-F5344CB8AC3E}">
        <p14:creationId xmlns:p14="http://schemas.microsoft.com/office/powerpoint/2010/main" val="1476699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Matching</a:t>
            </a:r>
          </a:p>
        </p:txBody>
      </p:sp>
      <p:sp>
        <p:nvSpPr>
          <p:cNvPr id="3" name="Content Placeholder 2"/>
          <p:cNvSpPr>
            <a:spLocks noGrp="1"/>
          </p:cNvSpPr>
          <p:nvPr>
            <p:ph idx="1"/>
          </p:nvPr>
        </p:nvSpPr>
        <p:spPr/>
        <p:txBody>
          <a:bodyPr>
            <a:normAutofit/>
          </a:bodyPr>
          <a:lstStyle/>
          <a:p>
            <a:pPr marL="0" indent="0">
              <a:buNone/>
            </a:pPr>
            <a:r>
              <a:rPr lang="en-US" b="1" dirty="0"/>
              <a:t>Individual matching</a:t>
            </a:r>
            <a:r>
              <a:rPr lang="en-US" dirty="0"/>
              <a:t>: subject by subject (aka “pair-wise”)</a:t>
            </a:r>
          </a:p>
          <a:p>
            <a:r>
              <a:rPr lang="en-US" dirty="0"/>
              <a:t>Ex: In a case-control study matching on sex, age in 5-year age categories, and smoking (current, past, never):</a:t>
            </a:r>
          </a:p>
          <a:p>
            <a:pPr marL="0" indent="0">
              <a:buNone/>
            </a:pPr>
            <a:endParaRPr lang="en-US" dirty="0"/>
          </a:p>
          <a:p>
            <a:pPr marL="0" indent="0">
              <a:buNone/>
            </a:pPr>
            <a:r>
              <a:rPr lang="en-US" dirty="0"/>
              <a:t>If you have a case that is 58 years old, female, and a never smoker, you have to find a control that is also between 55-59 years of age, female, and a never smoker.</a:t>
            </a:r>
          </a:p>
          <a:p>
            <a:pPr marL="0" indent="0">
              <a:buNone/>
            </a:pPr>
            <a:endParaRPr lang="en-US" dirty="0"/>
          </a:p>
          <a:p>
            <a:r>
              <a:rPr lang="en-US" dirty="0"/>
              <a:t>Use if you are matching on many factors</a:t>
            </a:r>
          </a:p>
        </p:txBody>
      </p:sp>
    </p:spTree>
    <p:extLst>
      <p:ext uri="{BB962C8B-B14F-4D97-AF65-F5344CB8AC3E}">
        <p14:creationId xmlns:p14="http://schemas.microsoft.com/office/powerpoint/2010/main" val="2175343998"/>
      </p:ext>
    </p:extLst>
  </p:cSld>
  <p:clrMapOvr>
    <a:masterClrMapping/>
  </p:clrMapOvr>
  <mc:AlternateContent xmlns:mc="http://schemas.openxmlformats.org/markup-compatibility/2006" xmlns:p14="http://schemas.microsoft.com/office/powerpoint/2010/main">
    <mc:Choice Requires="p14">
      <p:transition spd="slow" p14:dur="2000" advTm="32352"/>
    </mc:Choice>
    <mc:Fallback xmlns="">
      <p:transition spd="slow" advTm="32352"/>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a:extLst>
              <a:ext uri="{FF2B5EF4-FFF2-40B4-BE49-F238E27FC236}">
                <a16:creationId xmlns:a16="http://schemas.microsoft.com/office/drawing/2014/main" id="{4B468F07-A27C-3447-8031-E0A34E3BF666}"/>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99FB12B5-07C4-E949-BB41-9CDE03128AFF}"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70</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4819" name="Rectangle 2">
            <a:extLst>
              <a:ext uri="{FF2B5EF4-FFF2-40B4-BE49-F238E27FC236}">
                <a16:creationId xmlns:a16="http://schemas.microsoft.com/office/drawing/2014/main" id="{57B5B23D-B548-734C-B6E1-8FCF0412BC49}"/>
              </a:ext>
            </a:extLst>
          </p:cNvPr>
          <p:cNvSpPr>
            <a:spLocks noGrp="1" noChangeArrowheads="1"/>
          </p:cNvSpPr>
          <p:nvPr>
            <p:ph type="title"/>
          </p:nvPr>
        </p:nvSpPr>
        <p:spPr>
          <a:xfrm>
            <a:off x="876300" y="273735"/>
            <a:ext cx="10515600" cy="1325563"/>
          </a:xfrm>
        </p:spPr>
        <p:txBody>
          <a:bodyPr/>
          <a:lstStyle/>
          <a:p>
            <a:pPr eaLnBrk="1" hangingPunct="1"/>
            <a:r>
              <a:rPr lang="en-US" altLang="en-US" dirty="0"/>
              <a:t>Case-crossover</a:t>
            </a:r>
          </a:p>
        </p:txBody>
      </p:sp>
      <p:sp>
        <p:nvSpPr>
          <p:cNvPr id="34820" name="Line 3">
            <a:extLst>
              <a:ext uri="{FF2B5EF4-FFF2-40B4-BE49-F238E27FC236}">
                <a16:creationId xmlns:a16="http://schemas.microsoft.com/office/drawing/2014/main" id="{6CF5DB8E-ABCA-8245-8E34-ACDD5D0B47B2}"/>
              </a:ext>
            </a:extLst>
          </p:cNvPr>
          <p:cNvSpPr>
            <a:spLocks noChangeShapeType="1"/>
          </p:cNvSpPr>
          <p:nvPr/>
        </p:nvSpPr>
        <p:spPr bwMode="auto">
          <a:xfrm>
            <a:off x="7543800" y="2971800"/>
            <a:ext cx="228600" cy="0"/>
          </a:xfrm>
          <a:prstGeom prst="line">
            <a:avLst/>
          </a:prstGeom>
          <a:noFill/>
          <a:ln w="38100">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21" name="Line 4">
            <a:extLst>
              <a:ext uri="{FF2B5EF4-FFF2-40B4-BE49-F238E27FC236}">
                <a16:creationId xmlns:a16="http://schemas.microsoft.com/office/drawing/2014/main" id="{E79FCD93-2037-0845-A17E-3CAB2A0D7405}"/>
              </a:ext>
            </a:extLst>
          </p:cNvPr>
          <p:cNvSpPr>
            <a:spLocks noChangeShapeType="1"/>
          </p:cNvSpPr>
          <p:nvPr/>
        </p:nvSpPr>
        <p:spPr bwMode="auto">
          <a:xfrm>
            <a:off x="6858000" y="4419600"/>
            <a:ext cx="228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22" name="Line 5">
            <a:extLst>
              <a:ext uri="{FF2B5EF4-FFF2-40B4-BE49-F238E27FC236}">
                <a16:creationId xmlns:a16="http://schemas.microsoft.com/office/drawing/2014/main" id="{FC27DDB5-8061-294D-A24E-5CEFF5BAC43E}"/>
              </a:ext>
            </a:extLst>
          </p:cNvPr>
          <p:cNvSpPr>
            <a:spLocks noChangeShapeType="1"/>
          </p:cNvSpPr>
          <p:nvPr/>
        </p:nvSpPr>
        <p:spPr bwMode="auto">
          <a:xfrm>
            <a:off x="7848600" y="4419600"/>
            <a:ext cx="228600" cy="0"/>
          </a:xfrm>
          <a:prstGeom prst="line">
            <a:avLst/>
          </a:prstGeom>
          <a:noFill/>
          <a:ln w="38100">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23" name="Line 6">
            <a:extLst>
              <a:ext uri="{FF2B5EF4-FFF2-40B4-BE49-F238E27FC236}">
                <a16:creationId xmlns:a16="http://schemas.microsoft.com/office/drawing/2014/main" id="{75DC128D-23A8-DE4F-A1EB-32AFFA62E4C2}"/>
              </a:ext>
            </a:extLst>
          </p:cNvPr>
          <p:cNvSpPr>
            <a:spLocks noChangeShapeType="1"/>
          </p:cNvSpPr>
          <p:nvPr/>
        </p:nvSpPr>
        <p:spPr bwMode="auto">
          <a:xfrm>
            <a:off x="5638800" y="3200400"/>
            <a:ext cx="228600" cy="0"/>
          </a:xfrm>
          <a:prstGeom prst="line">
            <a:avLst/>
          </a:prstGeom>
          <a:noFill/>
          <a:ln w="28575">
            <a:solidFill>
              <a:schemeClr val="tx1"/>
            </a:solidFill>
            <a:round/>
            <a:headEnd/>
            <a:tailEnd type="oval"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24" name="Line 7">
            <a:extLst>
              <a:ext uri="{FF2B5EF4-FFF2-40B4-BE49-F238E27FC236}">
                <a16:creationId xmlns:a16="http://schemas.microsoft.com/office/drawing/2014/main" id="{89D670A5-EEAB-C541-AFE0-398F81237448}"/>
              </a:ext>
            </a:extLst>
          </p:cNvPr>
          <p:cNvSpPr>
            <a:spLocks noChangeShapeType="1"/>
          </p:cNvSpPr>
          <p:nvPr/>
        </p:nvSpPr>
        <p:spPr bwMode="auto">
          <a:xfrm>
            <a:off x="8001000" y="3657600"/>
            <a:ext cx="304800" cy="0"/>
          </a:xfrm>
          <a:prstGeom prst="line">
            <a:avLst/>
          </a:prstGeom>
          <a:noFill/>
          <a:ln w="28575">
            <a:solidFill>
              <a:schemeClr val="tx1"/>
            </a:solidFill>
            <a:round/>
            <a:headEnd/>
            <a:tailEnd type="oval"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25" name="Line 8">
            <a:extLst>
              <a:ext uri="{FF2B5EF4-FFF2-40B4-BE49-F238E27FC236}">
                <a16:creationId xmlns:a16="http://schemas.microsoft.com/office/drawing/2014/main" id="{3C52E60A-FBFD-EF41-88E9-2AD82746246C}"/>
              </a:ext>
            </a:extLst>
          </p:cNvPr>
          <p:cNvSpPr>
            <a:spLocks noChangeShapeType="1"/>
          </p:cNvSpPr>
          <p:nvPr/>
        </p:nvSpPr>
        <p:spPr bwMode="auto">
          <a:xfrm>
            <a:off x="8458200" y="5181600"/>
            <a:ext cx="304800" cy="0"/>
          </a:xfrm>
          <a:prstGeom prst="line">
            <a:avLst/>
          </a:prstGeom>
          <a:noFill/>
          <a:ln w="28575">
            <a:solidFill>
              <a:schemeClr val="tx1"/>
            </a:solidFill>
            <a:round/>
            <a:headEnd/>
            <a:tailEnd type="oval"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26" name="Line 9">
            <a:extLst>
              <a:ext uri="{FF2B5EF4-FFF2-40B4-BE49-F238E27FC236}">
                <a16:creationId xmlns:a16="http://schemas.microsoft.com/office/drawing/2014/main" id="{DD985B08-8DE3-CE45-8C97-34B80B4462F6}"/>
              </a:ext>
            </a:extLst>
          </p:cNvPr>
          <p:cNvSpPr>
            <a:spLocks noChangeShapeType="1"/>
          </p:cNvSpPr>
          <p:nvPr/>
        </p:nvSpPr>
        <p:spPr bwMode="auto">
          <a:xfrm>
            <a:off x="7391400" y="5181600"/>
            <a:ext cx="381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27" name="Line 10">
            <a:extLst>
              <a:ext uri="{FF2B5EF4-FFF2-40B4-BE49-F238E27FC236}">
                <a16:creationId xmlns:a16="http://schemas.microsoft.com/office/drawing/2014/main" id="{0FF80B8F-0A78-6549-9176-92BD0065AD6C}"/>
              </a:ext>
            </a:extLst>
          </p:cNvPr>
          <p:cNvSpPr>
            <a:spLocks noChangeShapeType="1"/>
          </p:cNvSpPr>
          <p:nvPr/>
        </p:nvSpPr>
        <p:spPr bwMode="auto">
          <a:xfrm>
            <a:off x="5029200" y="54864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28" name="Line 11">
            <a:extLst>
              <a:ext uri="{FF2B5EF4-FFF2-40B4-BE49-F238E27FC236}">
                <a16:creationId xmlns:a16="http://schemas.microsoft.com/office/drawing/2014/main" id="{6A6419BA-87F1-314E-8369-7E5A1B46A782}"/>
              </a:ext>
            </a:extLst>
          </p:cNvPr>
          <p:cNvSpPr>
            <a:spLocks noChangeShapeType="1"/>
          </p:cNvSpPr>
          <p:nvPr/>
        </p:nvSpPr>
        <p:spPr bwMode="auto">
          <a:xfrm>
            <a:off x="6019800" y="5486400"/>
            <a:ext cx="228600" cy="0"/>
          </a:xfrm>
          <a:prstGeom prst="line">
            <a:avLst/>
          </a:prstGeom>
          <a:noFill/>
          <a:ln w="38100">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29" name="Line 12">
            <a:extLst>
              <a:ext uri="{FF2B5EF4-FFF2-40B4-BE49-F238E27FC236}">
                <a16:creationId xmlns:a16="http://schemas.microsoft.com/office/drawing/2014/main" id="{51BB5435-5AF2-2043-A307-DACF729EA9BC}"/>
              </a:ext>
            </a:extLst>
          </p:cNvPr>
          <p:cNvSpPr>
            <a:spLocks noChangeShapeType="1"/>
          </p:cNvSpPr>
          <p:nvPr/>
        </p:nvSpPr>
        <p:spPr bwMode="auto">
          <a:xfrm>
            <a:off x="3276600" y="28194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30" name="Line 13">
            <a:extLst>
              <a:ext uri="{FF2B5EF4-FFF2-40B4-BE49-F238E27FC236}">
                <a16:creationId xmlns:a16="http://schemas.microsoft.com/office/drawing/2014/main" id="{68F45A23-58B9-4C43-B509-1299126645FD}"/>
              </a:ext>
            </a:extLst>
          </p:cNvPr>
          <p:cNvSpPr>
            <a:spLocks noChangeShapeType="1"/>
          </p:cNvSpPr>
          <p:nvPr/>
        </p:nvSpPr>
        <p:spPr bwMode="auto">
          <a:xfrm>
            <a:off x="4191000" y="2819400"/>
            <a:ext cx="304800" cy="0"/>
          </a:xfrm>
          <a:prstGeom prst="line">
            <a:avLst/>
          </a:prstGeom>
          <a:noFill/>
          <a:ln w="38100">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31" name="Line 14">
            <a:extLst>
              <a:ext uri="{FF2B5EF4-FFF2-40B4-BE49-F238E27FC236}">
                <a16:creationId xmlns:a16="http://schemas.microsoft.com/office/drawing/2014/main" id="{3369FFA6-1FFB-8745-AA08-E5096B017343}"/>
              </a:ext>
            </a:extLst>
          </p:cNvPr>
          <p:cNvSpPr>
            <a:spLocks noChangeShapeType="1"/>
          </p:cNvSpPr>
          <p:nvPr/>
        </p:nvSpPr>
        <p:spPr bwMode="auto">
          <a:xfrm>
            <a:off x="3810000" y="5791200"/>
            <a:ext cx="228600" cy="0"/>
          </a:xfrm>
          <a:prstGeom prst="line">
            <a:avLst/>
          </a:prstGeom>
          <a:noFill/>
          <a:ln w="28575">
            <a:solidFill>
              <a:schemeClr val="tx1"/>
            </a:solidFill>
            <a:round/>
            <a:headEnd/>
            <a:tailEnd type="oval"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32" name="Line 15">
            <a:extLst>
              <a:ext uri="{FF2B5EF4-FFF2-40B4-BE49-F238E27FC236}">
                <a16:creationId xmlns:a16="http://schemas.microsoft.com/office/drawing/2014/main" id="{3432F640-7CA5-9747-AAE5-2ABED382259E}"/>
              </a:ext>
            </a:extLst>
          </p:cNvPr>
          <p:cNvSpPr>
            <a:spLocks noChangeShapeType="1"/>
          </p:cNvSpPr>
          <p:nvPr/>
        </p:nvSpPr>
        <p:spPr bwMode="auto">
          <a:xfrm>
            <a:off x="7848600" y="60198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33" name="Line 16">
            <a:extLst>
              <a:ext uri="{FF2B5EF4-FFF2-40B4-BE49-F238E27FC236}">
                <a16:creationId xmlns:a16="http://schemas.microsoft.com/office/drawing/2014/main" id="{644B9A4E-848A-AD45-A311-CAED037551FF}"/>
              </a:ext>
            </a:extLst>
          </p:cNvPr>
          <p:cNvSpPr>
            <a:spLocks noChangeShapeType="1"/>
          </p:cNvSpPr>
          <p:nvPr/>
        </p:nvSpPr>
        <p:spPr bwMode="auto">
          <a:xfrm>
            <a:off x="8991600" y="6019800"/>
            <a:ext cx="304800" cy="0"/>
          </a:xfrm>
          <a:prstGeom prst="line">
            <a:avLst/>
          </a:prstGeom>
          <a:noFill/>
          <a:ln w="38100">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34" name="AutoShape 17">
            <a:extLst>
              <a:ext uri="{FF2B5EF4-FFF2-40B4-BE49-F238E27FC236}">
                <a16:creationId xmlns:a16="http://schemas.microsoft.com/office/drawing/2014/main" id="{1FF3EC83-C6AE-C645-BFA1-A3FB2C5DEC58}"/>
              </a:ext>
            </a:extLst>
          </p:cNvPr>
          <p:cNvSpPr>
            <a:spLocks noChangeArrowheads="1"/>
          </p:cNvSpPr>
          <p:nvPr/>
        </p:nvSpPr>
        <p:spPr bwMode="auto">
          <a:xfrm rot="10975747">
            <a:off x="3200400" y="2890838"/>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4835" name="AutoShape 18">
            <a:extLst>
              <a:ext uri="{FF2B5EF4-FFF2-40B4-BE49-F238E27FC236}">
                <a16:creationId xmlns:a16="http://schemas.microsoft.com/office/drawing/2014/main" id="{6358F0F4-AC97-1D4E-BD35-312506EFBE81}"/>
              </a:ext>
            </a:extLst>
          </p:cNvPr>
          <p:cNvSpPr>
            <a:spLocks noChangeArrowheads="1"/>
          </p:cNvSpPr>
          <p:nvPr/>
        </p:nvSpPr>
        <p:spPr bwMode="auto">
          <a:xfrm rot="10975747">
            <a:off x="6477000" y="3048000"/>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4836" name="AutoShape 19">
            <a:extLst>
              <a:ext uri="{FF2B5EF4-FFF2-40B4-BE49-F238E27FC236}">
                <a16:creationId xmlns:a16="http://schemas.microsoft.com/office/drawing/2014/main" id="{8FADCF11-ACB3-7640-B36F-468E9C945E30}"/>
              </a:ext>
            </a:extLst>
          </p:cNvPr>
          <p:cNvSpPr>
            <a:spLocks noChangeArrowheads="1"/>
          </p:cNvSpPr>
          <p:nvPr/>
        </p:nvSpPr>
        <p:spPr bwMode="auto">
          <a:xfrm rot="10975747">
            <a:off x="4572000" y="3276600"/>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4837" name="AutoShape 20">
            <a:extLst>
              <a:ext uri="{FF2B5EF4-FFF2-40B4-BE49-F238E27FC236}">
                <a16:creationId xmlns:a16="http://schemas.microsoft.com/office/drawing/2014/main" id="{A06A9B0A-4BDC-354E-8F69-6696EF9DFDA1}"/>
              </a:ext>
            </a:extLst>
          </p:cNvPr>
          <p:cNvSpPr>
            <a:spLocks noChangeArrowheads="1"/>
          </p:cNvSpPr>
          <p:nvPr/>
        </p:nvSpPr>
        <p:spPr bwMode="auto">
          <a:xfrm rot="10975747">
            <a:off x="7086600" y="3733800"/>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4838" name="AutoShape 21">
            <a:extLst>
              <a:ext uri="{FF2B5EF4-FFF2-40B4-BE49-F238E27FC236}">
                <a16:creationId xmlns:a16="http://schemas.microsoft.com/office/drawing/2014/main" id="{DC63FADE-CC89-F740-A8C0-37CE63F18E23}"/>
              </a:ext>
            </a:extLst>
          </p:cNvPr>
          <p:cNvSpPr>
            <a:spLocks noChangeArrowheads="1"/>
          </p:cNvSpPr>
          <p:nvPr/>
        </p:nvSpPr>
        <p:spPr bwMode="auto">
          <a:xfrm rot="10975747">
            <a:off x="6781800" y="4495800"/>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4839" name="AutoShape 22">
            <a:extLst>
              <a:ext uri="{FF2B5EF4-FFF2-40B4-BE49-F238E27FC236}">
                <a16:creationId xmlns:a16="http://schemas.microsoft.com/office/drawing/2014/main" id="{9018ECF0-1A5F-1C45-9DAA-B5E26780CE7E}"/>
              </a:ext>
            </a:extLst>
          </p:cNvPr>
          <p:cNvSpPr>
            <a:spLocks noChangeArrowheads="1"/>
          </p:cNvSpPr>
          <p:nvPr/>
        </p:nvSpPr>
        <p:spPr bwMode="auto">
          <a:xfrm rot="10975747">
            <a:off x="4953000" y="5562600"/>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4840" name="AutoShape 23">
            <a:extLst>
              <a:ext uri="{FF2B5EF4-FFF2-40B4-BE49-F238E27FC236}">
                <a16:creationId xmlns:a16="http://schemas.microsoft.com/office/drawing/2014/main" id="{E222EF3C-6E0E-634E-B4F6-F2B450ACEC2E}"/>
              </a:ext>
            </a:extLst>
          </p:cNvPr>
          <p:cNvSpPr>
            <a:spLocks noChangeArrowheads="1"/>
          </p:cNvSpPr>
          <p:nvPr/>
        </p:nvSpPr>
        <p:spPr bwMode="auto">
          <a:xfrm rot="10975747">
            <a:off x="2743200" y="5867400"/>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4841" name="AutoShape 24">
            <a:extLst>
              <a:ext uri="{FF2B5EF4-FFF2-40B4-BE49-F238E27FC236}">
                <a16:creationId xmlns:a16="http://schemas.microsoft.com/office/drawing/2014/main" id="{40468143-EA8C-5D45-9AEC-5888FB9C63AB}"/>
              </a:ext>
            </a:extLst>
          </p:cNvPr>
          <p:cNvSpPr>
            <a:spLocks noChangeArrowheads="1"/>
          </p:cNvSpPr>
          <p:nvPr/>
        </p:nvSpPr>
        <p:spPr bwMode="auto">
          <a:xfrm rot="10975747">
            <a:off x="7315200" y="5253038"/>
            <a:ext cx="1524000" cy="381000"/>
          </a:xfrm>
          <a:prstGeom prst="curvedDownArrow">
            <a:avLst>
              <a:gd name="adj1" fmla="val 70778"/>
              <a:gd name="adj2" fmla="val 130778"/>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4842" name="AutoShape 25">
            <a:extLst>
              <a:ext uri="{FF2B5EF4-FFF2-40B4-BE49-F238E27FC236}">
                <a16:creationId xmlns:a16="http://schemas.microsoft.com/office/drawing/2014/main" id="{E92705C0-30AF-564B-AFBF-FE678C0E2C04}"/>
              </a:ext>
            </a:extLst>
          </p:cNvPr>
          <p:cNvSpPr>
            <a:spLocks noChangeArrowheads="1"/>
          </p:cNvSpPr>
          <p:nvPr/>
        </p:nvSpPr>
        <p:spPr bwMode="auto">
          <a:xfrm rot="10975747">
            <a:off x="7696200" y="6089650"/>
            <a:ext cx="1600200" cy="381000"/>
          </a:xfrm>
          <a:prstGeom prst="curvedDownArrow">
            <a:avLst>
              <a:gd name="adj1" fmla="val 74317"/>
              <a:gd name="adj2" fmla="val 137317"/>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4843" name="Line 26">
            <a:extLst>
              <a:ext uri="{FF2B5EF4-FFF2-40B4-BE49-F238E27FC236}">
                <a16:creationId xmlns:a16="http://schemas.microsoft.com/office/drawing/2014/main" id="{51A38717-2C23-F843-95CB-DE2EF7FF3F00}"/>
              </a:ext>
            </a:extLst>
          </p:cNvPr>
          <p:cNvSpPr>
            <a:spLocks noChangeShapeType="1"/>
          </p:cNvSpPr>
          <p:nvPr/>
        </p:nvSpPr>
        <p:spPr bwMode="auto">
          <a:xfrm>
            <a:off x="6477000" y="2971800"/>
            <a:ext cx="381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44" name="Line 27">
            <a:extLst>
              <a:ext uri="{FF2B5EF4-FFF2-40B4-BE49-F238E27FC236}">
                <a16:creationId xmlns:a16="http://schemas.microsoft.com/office/drawing/2014/main" id="{B6F7A8EE-785D-2C47-9B6C-38A744A43DD9}"/>
              </a:ext>
            </a:extLst>
          </p:cNvPr>
          <p:cNvSpPr>
            <a:spLocks noChangeShapeType="1"/>
          </p:cNvSpPr>
          <p:nvPr/>
        </p:nvSpPr>
        <p:spPr bwMode="auto">
          <a:xfrm>
            <a:off x="4648200" y="32004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45" name="Line 28">
            <a:extLst>
              <a:ext uri="{FF2B5EF4-FFF2-40B4-BE49-F238E27FC236}">
                <a16:creationId xmlns:a16="http://schemas.microsoft.com/office/drawing/2014/main" id="{AF5115CA-CB18-0B4B-A3DD-6353CAD8B311}"/>
              </a:ext>
            </a:extLst>
          </p:cNvPr>
          <p:cNvSpPr>
            <a:spLocks noChangeShapeType="1"/>
          </p:cNvSpPr>
          <p:nvPr/>
        </p:nvSpPr>
        <p:spPr bwMode="auto">
          <a:xfrm>
            <a:off x="7162800" y="36576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46" name="Line 29">
            <a:extLst>
              <a:ext uri="{FF2B5EF4-FFF2-40B4-BE49-F238E27FC236}">
                <a16:creationId xmlns:a16="http://schemas.microsoft.com/office/drawing/2014/main" id="{343AF13D-078E-F747-8302-4A308B26E4EA}"/>
              </a:ext>
            </a:extLst>
          </p:cNvPr>
          <p:cNvSpPr>
            <a:spLocks noChangeShapeType="1"/>
          </p:cNvSpPr>
          <p:nvPr/>
        </p:nvSpPr>
        <p:spPr bwMode="auto">
          <a:xfrm>
            <a:off x="2819400" y="5791200"/>
            <a:ext cx="381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47" name="Text Box 30">
            <a:extLst>
              <a:ext uri="{FF2B5EF4-FFF2-40B4-BE49-F238E27FC236}">
                <a16:creationId xmlns:a16="http://schemas.microsoft.com/office/drawing/2014/main" id="{13F14FA5-44CB-B04D-A87D-563E4252F4D4}"/>
              </a:ext>
            </a:extLst>
          </p:cNvPr>
          <p:cNvSpPr txBox="1">
            <a:spLocks noChangeArrowheads="1"/>
          </p:cNvSpPr>
          <p:nvPr/>
        </p:nvSpPr>
        <p:spPr bwMode="auto">
          <a:xfrm>
            <a:off x="3938954" y="4686300"/>
            <a:ext cx="1752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000" b="0" i="1" u="none" strike="noStrike" kern="1200" cap="none" spc="0" normalizeH="0" baseline="0" noProof="0" dirty="0">
                <a:ln>
                  <a:noFill/>
                </a:ln>
                <a:solidFill>
                  <a:prstClr val="black"/>
                </a:solidFill>
                <a:effectLst/>
                <a:uLnTx/>
                <a:uFillTx/>
                <a:latin typeface="Arial Rounded MT Bold" panose="020F0704030504030204" pitchFamily="34" charset="77"/>
                <a:ea typeface="+mn-ea"/>
                <a:cs typeface="+mn-cs"/>
              </a:rPr>
              <a:t>Case window</a:t>
            </a:r>
          </a:p>
        </p:txBody>
      </p:sp>
      <p:sp>
        <p:nvSpPr>
          <p:cNvPr id="34848" name="Text Box 31">
            <a:extLst>
              <a:ext uri="{FF2B5EF4-FFF2-40B4-BE49-F238E27FC236}">
                <a16:creationId xmlns:a16="http://schemas.microsoft.com/office/drawing/2014/main" id="{0B5628F4-29DD-5041-826B-6AF20354B02D}"/>
              </a:ext>
            </a:extLst>
          </p:cNvPr>
          <p:cNvSpPr txBox="1">
            <a:spLocks noChangeArrowheads="1"/>
          </p:cNvSpPr>
          <p:nvPr/>
        </p:nvSpPr>
        <p:spPr bwMode="auto">
          <a:xfrm>
            <a:off x="1315915" y="4706263"/>
            <a:ext cx="1752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000" b="0" i="1" u="none" strike="noStrike" kern="1200" cap="none" spc="0" normalizeH="0" baseline="0" noProof="0" dirty="0">
                <a:ln>
                  <a:noFill/>
                </a:ln>
                <a:solidFill>
                  <a:prstClr val="black"/>
                </a:solidFill>
                <a:effectLst/>
                <a:uLnTx/>
                <a:uFillTx/>
                <a:latin typeface="Arial Rounded MT Bold" panose="020F0704030504030204" pitchFamily="34" charset="77"/>
                <a:ea typeface="+mn-ea"/>
                <a:cs typeface="+mn-cs"/>
              </a:rPr>
              <a:t>Control window</a:t>
            </a:r>
          </a:p>
        </p:txBody>
      </p:sp>
      <p:sp>
        <p:nvSpPr>
          <p:cNvPr id="34849" name="AutoShape 32">
            <a:extLst>
              <a:ext uri="{FF2B5EF4-FFF2-40B4-BE49-F238E27FC236}">
                <a16:creationId xmlns:a16="http://schemas.microsoft.com/office/drawing/2014/main" id="{DC3D3DF0-4C79-4A46-88B1-73D6C3E59DDB}"/>
              </a:ext>
            </a:extLst>
          </p:cNvPr>
          <p:cNvSpPr>
            <a:spLocks noChangeArrowheads="1"/>
          </p:cNvSpPr>
          <p:nvPr/>
        </p:nvSpPr>
        <p:spPr bwMode="auto">
          <a:xfrm>
            <a:off x="4144108" y="4668903"/>
            <a:ext cx="1600200" cy="838200"/>
          </a:xfrm>
          <a:prstGeom prst="wedgeEllipseCallout">
            <a:avLst>
              <a:gd name="adj1" fmla="val -52977"/>
              <a:gd name="adj2" fmla="val 63259"/>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4850" name="AutoShape 33">
            <a:extLst>
              <a:ext uri="{FF2B5EF4-FFF2-40B4-BE49-F238E27FC236}">
                <a16:creationId xmlns:a16="http://schemas.microsoft.com/office/drawing/2014/main" id="{6BF42300-E178-C64E-9DA0-79FAC98F799D}"/>
              </a:ext>
            </a:extLst>
          </p:cNvPr>
          <p:cNvSpPr>
            <a:spLocks noChangeArrowheads="1"/>
          </p:cNvSpPr>
          <p:nvPr/>
        </p:nvSpPr>
        <p:spPr bwMode="auto">
          <a:xfrm>
            <a:off x="1447800" y="4648200"/>
            <a:ext cx="1600200" cy="838200"/>
          </a:xfrm>
          <a:prstGeom prst="wedgeEllipseCallout">
            <a:avLst>
              <a:gd name="adj1" fmla="val 29167"/>
              <a:gd name="adj2" fmla="val 67801"/>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5" name="TextBox 34">
            <a:extLst>
              <a:ext uri="{FF2B5EF4-FFF2-40B4-BE49-F238E27FC236}">
                <a16:creationId xmlns:a16="http://schemas.microsoft.com/office/drawing/2014/main" id="{B4E7AB39-CFDB-1E4E-AC1A-046A2EC6F060}"/>
              </a:ext>
            </a:extLst>
          </p:cNvPr>
          <p:cNvSpPr txBox="1">
            <a:spLocks noChangeArrowheads="1"/>
          </p:cNvSpPr>
          <p:nvPr/>
        </p:nvSpPr>
        <p:spPr bwMode="auto">
          <a:xfrm>
            <a:off x="574431" y="1527296"/>
            <a:ext cx="110431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342900" marR="0" lvl="0" indent="-3429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With the individual as the unit of stratum formation, all the individuals for whom no event is recorded (all strata in which no event occurs) drop out of the analysis. </a:t>
            </a:r>
          </a:p>
          <a:p>
            <a:pPr marL="342900" marR="0" lvl="0" indent="-3429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Enormous implications for data gathering and cost.</a:t>
            </a:r>
          </a:p>
        </p:txBody>
      </p:sp>
      <p:sp>
        <p:nvSpPr>
          <p:cNvPr id="36" name="Rectangle 2">
            <a:extLst>
              <a:ext uri="{FF2B5EF4-FFF2-40B4-BE49-F238E27FC236}">
                <a16:creationId xmlns:a16="http://schemas.microsoft.com/office/drawing/2014/main" id="{997999B5-774B-BC4E-9E75-A59CC55DBBEF}"/>
              </a:ext>
            </a:extLst>
          </p:cNvPr>
          <p:cNvSpPr txBox="1">
            <a:spLocks noChangeArrowheads="1"/>
          </p:cNvSpPr>
          <p:nvPr/>
        </p:nvSpPr>
        <p:spPr>
          <a:xfrm>
            <a:off x="381000" y="585256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Calibri Light"/>
                <a:ea typeface="+mj-ea"/>
                <a:cs typeface="+mj-cs"/>
              </a:rPr>
              <a:t>Final product: Matched sets of person-days</a:t>
            </a:r>
            <a:endParaRPr kumimoji="0" lang="en-US" altLang="en-US" sz="4000" b="0" i="0" u="none" strike="noStrike" kern="1200" cap="none" spc="0" normalizeH="0" baseline="0" noProof="0" dirty="0">
              <a:ln>
                <a:noFill/>
              </a:ln>
              <a:solidFill>
                <a:prstClr val="black"/>
              </a:solidFill>
              <a:effectLst/>
              <a:uLnTx/>
              <a:uFillTx/>
              <a:latin typeface="Calibri Light"/>
              <a:ea typeface="+mj-ea"/>
              <a:cs typeface="+mj-cs"/>
            </a:endParaRPr>
          </a:p>
        </p:txBody>
      </p:sp>
    </p:spTree>
    <p:extLst>
      <p:ext uri="{BB962C8B-B14F-4D97-AF65-F5344CB8AC3E}">
        <p14:creationId xmlns:p14="http://schemas.microsoft.com/office/powerpoint/2010/main" val="27217611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PQuestion">
            <a:extLst>
              <a:ext uri="{FF2B5EF4-FFF2-40B4-BE49-F238E27FC236}">
                <a16:creationId xmlns:a16="http://schemas.microsoft.com/office/drawing/2014/main" id="{D9A49DD0-FC20-8749-B660-DED05DDB437E}"/>
              </a:ext>
            </a:extLst>
          </p:cNvPr>
          <p:cNvSpPr>
            <a:spLocks noGrp="1" noChangeArrowheads="1"/>
          </p:cNvSpPr>
          <p:nvPr>
            <p:ph type="title"/>
          </p:nvPr>
        </p:nvSpPr>
        <p:spPr>
          <a:xfrm>
            <a:off x="598854" y="381000"/>
            <a:ext cx="11092960" cy="1371600"/>
          </a:xfrm>
        </p:spPr>
        <p:txBody>
          <a:bodyPr/>
          <a:lstStyle/>
          <a:p>
            <a:pPr algn="l"/>
            <a:r>
              <a:rPr lang="en-US" altLang="en-US" sz="2800" dirty="0"/>
              <a:t>Case-crossover studies require historical exposure data from cases, but not from anyone else in the source population.</a:t>
            </a:r>
          </a:p>
        </p:txBody>
      </p:sp>
      <p:sp>
        <p:nvSpPr>
          <p:cNvPr id="40963" name="TPAnswers">
            <a:extLst>
              <a:ext uri="{FF2B5EF4-FFF2-40B4-BE49-F238E27FC236}">
                <a16:creationId xmlns:a16="http://schemas.microsoft.com/office/drawing/2014/main" id="{BDCCA98F-4AAF-AC4A-8B1C-CDE9E3492358}"/>
              </a:ext>
            </a:extLst>
          </p:cNvPr>
          <p:cNvSpPr>
            <a:spLocks noGrp="1" noChangeArrowheads="1"/>
          </p:cNvSpPr>
          <p:nvPr>
            <p:ph type="body" idx="1"/>
            <p:custDataLst>
              <p:tags r:id="rId2"/>
            </p:custDataLst>
          </p:nvPr>
        </p:nvSpPr>
        <p:spPr>
          <a:xfrm>
            <a:off x="1981200" y="2362201"/>
            <a:ext cx="4648200" cy="3763963"/>
          </a:xfrm>
        </p:spPr>
        <p:txBody>
          <a:bodyPr/>
          <a:lstStyle/>
          <a:p>
            <a:pPr marL="514350" indent="-514350">
              <a:lnSpc>
                <a:spcPct val="120000"/>
              </a:lnSpc>
              <a:buFont typeface="Wingdings" pitchFamily="2" charset="2"/>
              <a:buAutoNum type="alphaUcPeriod"/>
            </a:pPr>
            <a:r>
              <a:rPr lang="en-US" altLang="en-US" b="0" dirty="0"/>
              <a:t>True</a:t>
            </a:r>
          </a:p>
          <a:p>
            <a:pPr marL="514350" indent="-514350">
              <a:lnSpc>
                <a:spcPct val="120000"/>
              </a:lnSpc>
              <a:buFont typeface="Wingdings" pitchFamily="2" charset="2"/>
              <a:buAutoNum type="alphaUcPeriod"/>
            </a:pPr>
            <a:r>
              <a:rPr lang="en-US" altLang="en-US" b="0" dirty="0"/>
              <a:t>False</a:t>
            </a:r>
          </a:p>
        </p:txBody>
      </p:sp>
      <p:sp>
        <p:nvSpPr>
          <p:cNvPr id="40964" name="Slide Number Placeholder 4">
            <a:extLst>
              <a:ext uri="{FF2B5EF4-FFF2-40B4-BE49-F238E27FC236}">
                <a16:creationId xmlns:a16="http://schemas.microsoft.com/office/drawing/2014/main" id="{5A74353A-B7FC-CF4C-8ADF-73B335FEACCB}"/>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2FEBDE77-DDF5-164B-8DC1-317FF12C50F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71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PChart" descr="True got 0.5, False got 0.5, ">
            <a:extLst>
              <a:ext uri="{FF2B5EF4-FFF2-40B4-BE49-F238E27FC236}">
                <a16:creationId xmlns:a16="http://schemas.microsoft.com/office/drawing/2014/main" id="{953F8DBC-5DC6-6D47-AC24-1AD2AA906C56}"/>
              </a:ext>
            </a:extLst>
          </p:cNvPr>
          <p:cNvSpPr>
            <a:spLocks noChangeArrowheads="1"/>
          </p:cNvSpPr>
          <p:nvPr>
            <p:custDataLst>
              <p:tags r:id="rId3"/>
            </p:custDataLst>
          </p:nvPr>
        </p:nvSpPr>
        <p:spPr bwMode="auto">
          <a:xfrm>
            <a:off x="6032500" y="1600200"/>
            <a:ext cx="4572000" cy="5143500"/>
          </a:xfrm>
          <a:prstGeom prst="rect">
            <a:avLst/>
          </a:prstGeom>
          <a:blipFill dpi="0" rotWithShape="1">
            <a:blip r:embed="rId6"/>
            <a:srcRect/>
            <a:stretch>
              <a:fillRect/>
            </a:stretch>
          </a:blipFill>
          <a:ln>
            <a:noFill/>
          </a:ln>
          <a:effectLst/>
          <a:extLst>
            <a:ext uri="{91240B29-F687-4F45-9708-019B960494DF}">
              <a14:hiddenLine xmlns:a14="http://schemas.microsoft.com/office/drawing/2010/main" w="28575"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2" name="TPPolling">
            <a:extLst>
              <a:ext uri="{FF2B5EF4-FFF2-40B4-BE49-F238E27FC236}">
                <a16:creationId xmlns:a16="http://schemas.microsoft.com/office/drawing/2014/main" id="{B48C29D8-BB04-FD4A-BDD1-055219706089}"/>
              </a:ext>
            </a:extLst>
          </p:cNvPr>
          <p:cNvSpPr>
            <a:spLocks noChangeArrowheads="1"/>
          </p:cNvSpPr>
          <p:nvPr/>
        </p:nvSpPr>
        <p:spPr bwMode="auto">
          <a:xfrm>
            <a:off x="1524000" y="0"/>
            <a:ext cx="12700" cy="12700"/>
          </a:xfrm>
          <a:prstGeom prst="rect">
            <a:avLst/>
          </a:prstGeom>
          <a:solidFill>
            <a:schemeClr val="accent1">
              <a:alpha val="10196"/>
            </a:schemeClr>
          </a:solidFill>
          <a:ln>
            <a:noFill/>
          </a:ln>
          <a:effectLst/>
          <a:extLst>
            <a:ext uri="{91240B29-F687-4F45-9708-019B960494DF}">
              <a14:hiddenLine xmlns:a14="http://schemas.microsoft.com/office/drawing/2010/main" w="28575"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 name="Rectangle 2">
            <a:extLst>
              <a:ext uri="{FF2B5EF4-FFF2-40B4-BE49-F238E27FC236}">
                <a16:creationId xmlns:a16="http://schemas.microsoft.com/office/drawing/2014/main" id="{C2128A61-BBF5-E842-978D-FD2EFC8EE1F4}"/>
              </a:ext>
            </a:extLst>
          </p:cNvPr>
          <p:cNvSpPr/>
          <p:nvPr/>
        </p:nvSpPr>
        <p:spPr>
          <a:xfrm>
            <a:off x="1917032" y="2362201"/>
            <a:ext cx="1435768" cy="65371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12994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5A85D7B7-A07F-8C48-9C2E-F8CB03B2A691}"/>
              </a:ext>
            </a:extLst>
          </p:cNvPr>
          <p:cNvSpPr>
            <a:spLocks noGrp="1" noChangeArrowheads="1"/>
          </p:cNvSpPr>
          <p:nvPr>
            <p:ph type="title"/>
          </p:nvPr>
        </p:nvSpPr>
        <p:spPr/>
        <p:txBody>
          <a:bodyPr/>
          <a:lstStyle/>
          <a:p>
            <a:pPr eaLnBrk="1" hangingPunct="1"/>
            <a:r>
              <a:rPr lang="en-US" altLang="en-US"/>
              <a:t>Case-Crossover Approach</a:t>
            </a:r>
          </a:p>
        </p:txBody>
      </p:sp>
      <p:sp>
        <p:nvSpPr>
          <p:cNvPr id="46083" name="Content Placeholder 2">
            <a:extLst>
              <a:ext uri="{FF2B5EF4-FFF2-40B4-BE49-F238E27FC236}">
                <a16:creationId xmlns:a16="http://schemas.microsoft.com/office/drawing/2014/main" id="{40BB7F70-2393-EA48-BA97-041E97DF8797}"/>
              </a:ext>
            </a:extLst>
          </p:cNvPr>
          <p:cNvSpPr>
            <a:spLocks noGrp="1" noChangeArrowheads="1"/>
          </p:cNvSpPr>
          <p:nvPr>
            <p:ph idx="1"/>
          </p:nvPr>
        </p:nvSpPr>
        <p:spPr>
          <a:xfrm>
            <a:off x="838200" y="2133600"/>
            <a:ext cx="10873154" cy="3886200"/>
          </a:xfrm>
        </p:spPr>
        <p:txBody>
          <a:bodyPr/>
          <a:lstStyle/>
          <a:p>
            <a:pPr eaLnBrk="1" hangingPunct="1"/>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Identify a sample of cases from the underlying population base of interest</a:t>
            </a:r>
          </a:p>
          <a:p>
            <a:pPr eaLnBrk="1" hangingPunct="1"/>
            <a:endParaRPr lang="en-US" altLang="en-US" sz="2400" dirty="0">
              <a:latin typeface="Helvetica Neue" panose="02000503000000020004" pitchFamily="2" charset="0"/>
              <a:ea typeface="Helvetica Neue" panose="02000503000000020004" pitchFamily="2" charset="0"/>
              <a:cs typeface="Helvetica Neue" panose="02000503000000020004" pitchFamily="2" charset="0"/>
            </a:endParaRPr>
          </a:p>
          <a:p>
            <a:pPr eaLnBrk="1" hangingPunct="1"/>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For each case, identify the presence or absence of the exposure during the postulated case window</a:t>
            </a:r>
          </a:p>
          <a:p>
            <a:pPr eaLnBrk="1" hangingPunct="1"/>
            <a:endParaRPr lang="en-US" altLang="en-US" sz="2400" dirty="0">
              <a:latin typeface="Helvetica Neue" panose="02000503000000020004" pitchFamily="2" charset="0"/>
              <a:ea typeface="Helvetica Neue" panose="02000503000000020004" pitchFamily="2" charset="0"/>
              <a:cs typeface="Helvetica Neue" panose="02000503000000020004" pitchFamily="2" charset="0"/>
            </a:endParaRPr>
          </a:p>
          <a:p>
            <a:pPr eaLnBrk="1" hangingPunct="1"/>
            <a:r>
              <a:rPr lang="en-US" altLang="en-US" sz="2400" b="1" dirty="0">
                <a:latin typeface="Helvetica Neue" panose="02000503000000020004" pitchFamily="2" charset="0"/>
                <a:ea typeface="Helvetica Neue" panose="02000503000000020004" pitchFamily="2" charset="0"/>
                <a:cs typeface="Helvetica Neue" panose="02000503000000020004" pitchFamily="2" charset="0"/>
              </a:rPr>
              <a:t>Effect period (trigger period, hazard period</a:t>
            </a:r>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a:t>
            </a:r>
            <a:r>
              <a:rPr lang="en-US" altLang="ja-JP" sz="2400" dirty="0">
                <a:latin typeface="Helvetica Neue" panose="02000503000000020004" pitchFamily="2" charset="0"/>
                <a:ea typeface="Helvetica Neue" panose="02000503000000020004" pitchFamily="2" charset="0"/>
                <a:cs typeface="Helvetica Neue" panose="02000503000000020004" pitchFamily="2" charset="0"/>
              </a:rPr>
              <a:t>: the period during which one desires to assess the effect of the exposure on the outcome</a:t>
            </a:r>
          </a:p>
        </p:txBody>
      </p:sp>
      <p:sp>
        <p:nvSpPr>
          <p:cNvPr id="46084" name="Slide Number Placeholder 3">
            <a:extLst>
              <a:ext uri="{FF2B5EF4-FFF2-40B4-BE49-F238E27FC236}">
                <a16:creationId xmlns:a16="http://schemas.microsoft.com/office/drawing/2014/main" id="{1C36B87E-2FBF-F449-9A3C-53E9A3EC1577}"/>
              </a:ext>
            </a:extLst>
          </p:cNvPr>
          <p:cNvSpPr>
            <a:spLocks noGrp="1"/>
          </p:cNvSpPr>
          <p:nvPr>
            <p:ph type="sldNum" sz="quarter" idx="12"/>
          </p:nvPr>
        </p:nvSpPr>
        <p:spPr>
          <a:xfrm>
            <a:off x="2209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fld id="{11801C6A-3B33-864C-9751-0323009C0326}" type="slidenum">
              <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l" defTabSz="457200" rtl="0" eaLnBrk="1" fontAlgn="auto" latinLnBrk="0" hangingPunct="1">
                <a:lnSpc>
                  <a:spcPct val="100000"/>
                </a:lnSpc>
                <a:spcBef>
                  <a:spcPct val="0"/>
                </a:spcBef>
                <a:spcAft>
                  <a:spcPts val="0"/>
                </a:spcAft>
                <a:buClrTx/>
                <a:buSzTx/>
                <a:buFontTx/>
                <a:buNone/>
                <a:tabLst/>
                <a:defRPr/>
              </a:pPr>
              <a:t>72</a:t>
            </a:fld>
            <a:endPar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2874253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136586A0-0FC8-AF47-9FB0-1D29C00D2BEF}"/>
              </a:ext>
            </a:extLst>
          </p:cNvPr>
          <p:cNvSpPr>
            <a:spLocks noGrp="1" noChangeArrowheads="1"/>
          </p:cNvSpPr>
          <p:nvPr>
            <p:ph type="title"/>
          </p:nvPr>
        </p:nvSpPr>
        <p:spPr/>
        <p:txBody>
          <a:bodyPr/>
          <a:lstStyle/>
          <a:p>
            <a:pPr eaLnBrk="1" hangingPunct="1"/>
            <a:r>
              <a:rPr lang="en-US" altLang="en-US"/>
              <a:t>Case-Crossover Approach</a:t>
            </a:r>
          </a:p>
        </p:txBody>
      </p:sp>
      <p:sp>
        <p:nvSpPr>
          <p:cNvPr id="48131" name="Content Placeholder 2">
            <a:extLst>
              <a:ext uri="{FF2B5EF4-FFF2-40B4-BE49-F238E27FC236}">
                <a16:creationId xmlns:a16="http://schemas.microsoft.com/office/drawing/2014/main" id="{4AAB3062-45DF-A344-A19A-CA06E8901997}"/>
              </a:ext>
            </a:extLst>
          </p:cNvPr>
          <p:cNvSpPr>
            <a:spLocks noGrp="1" noChangeArrowheads="1"/>
          </p:cNvSpPr>
          <p:nvPr>
            <p:ph idx="1"/>
          </p:nvPr>
        </p:nvSpPr>
        <p:spPr>
          <a:xfrm>
            <a:off x="838199" y="2057400"/>
            <a:ext cx="10515599" cy="3886200"/>
          </a:xfrm>
        </p:spPr>
        <p:txBody>
          <a:bodyPr>
            <a:noAutofit/>
          </a:bodyPr>
          <a:lstStyle/>
          <a:p>
            <a:pPr>
              <a:spcBef>
                <a:spcPts val="600"/>
              </a:spcBef>
              <a:spcAft>
                <a:spcPts val="600"/>
              </a:spcAft>
            </a:pPr>
            <a:r>
              <a:rPr lang="en-US" altLang="en-US" sz="2200" dirty="0">
                <a:latin typeface="Helvetica Neue" panose="02000503000000020004" pitchFamily="2" charset="0"/>
                <a:ea typeface="Helvetica Neue" panose="02000503000000020004" pitchFamily="2" charset="0"/>
                <a:cs typeface="Helvetica Neue" panose="02000503000000020004" pitchFamily="2" charset="0"/>
              </a:rPr>
              <a:t>Identify the “expected” exposure in the case window from:</a:t>
            </a:r>
          </a:p>
          <a:p>
            <a:pPr lvl="1" eaLnBrk="1" hangingPunct="1">
              <a:spcBef>
                <a:spcPct val="0"/>
              </a:spcBef>
              <a:spcAft>
                <a:spcPts val="600"/>
              </a:spcAft>
            </a:pPr>
            <a:r>
              <a:rPr lang="en-US" altLang="en-US" sz="2200" dirty="0">
                <a:latin typeface="Helvetica Neue" panose="02000503000000020004" pitchFamily="2" charset="0"/>
                <a:ea typeface="Helvetica Neue" panose="02000503000000020004" pitchFamily="2" charset="0"/>
                <a:cs typeface="Helvetica Neue" panose="02000503000000020004" pitchFamily="2" charset="0"/>
              </a:rPr>
              <a:t>Occurrence of exposure during 1+ comparable times (</a:t>
            </a:r>
            <a:r>
              <a:rPr lang="en-US" altLang="en-US" sz="2200" b="1" dirty="0">
                <a:latin typeface="Helvetica Neue" panose="02000503000000020004" pitchFamily="2" charset="0"/>
                <a:ea typeface="Helvetica Neue" panose="02000503000000020004" pitchFamily="2" charset="0"/>
                <a:cs typeface="Helvetica Neue" panose="02000503000000020004" pitchFamily="2" charset="0"/>
              </a:rPr>
              <a:t>control windows</a:t>
            </a:r>
            <a:r>
              <a:rPr lang="en-US" altLang="en-US" sz="2200" dirty="0">
                <a:latin typeface="Helvetica Neue" panose="02000503000000020004" pitchFamily="2" charset="0"/>
                <a:ea typeface="Helvetica Neue" panose="02000503000000020004" pitchFamily="2" charset="0"/>
                <a:cs typeface="Helvetica Neue" panose="02000503000000020004" pitchFamily="2" charset="0"/>
              </a:rPr>
              <a:t>)</a:t>
            </a:r>
          </a:p>
          <a:p>
            <a:pPr lvl="2" eaLnBrk="1" hangingPunct="1">
              <a:spcBef>
                <a:spcPct val="0"/>
              </a:spcBef>
              <a:spcAft>
                <a:spcPts val="600"/>
              </a:spcAft>
            </a:pPr>
            <a:r>
              <a:rPr lang="en-US" altLang="en-US" sz="2200" dirty="0">
                <a:latin typeface="Helvetica Neue" panose="02000503000000020004" pitchFamily="2" charset="0"/>
                <a:ea typeface="Helvetica Neue" panose="02000503000000020004" pitchFamily="2" charset="0"/>
                <a:cs typeface="Helvetica Neue" panose="02000503000000020004" pitchFamily="2" charset="0"/>
              </a:rPr>
              <a:t>E.g., exposure during same period as when event occurred, usually in the past (previous day, week, etc.)</a:t>
            </a:r>
          </a:p>
          <a:p>
            <a:pPr lvl="1" eaLnBrk="1" hangingPunct="1">
              <a:spcBef>
                <a:spcPct val="0"/>
              </a:spcBef>
              <a:spcAft>
                <a:spcPts val="600"/>
              </a:spcAft>
            </a:pPr>
            <a:r>
              <a:rPr lang="en-US" altLang="en-US" sz="2200" dirty="0">
                <a:latin typeface="Helvetica Neue" panose="02000503000000020004" pitchFamily="2" charset="0"/>
                <a:ea typeface="Helvetica Neue" panose="02000503000000020004" pitchFamily="2" charset="0"/>
                <a:cs typeface="Helvetica Neue" panose="02000503000000020004" pitchFamily="2" charset="0"/>
              </a:rPr>
              <a:t>Usual frequency of exposure over a long time</a:t>
            </a:r>
          </a:p>
          <a:p>
            <a:pPr lvl="2" eaLnBrk="1" hangingPunct="1">
              <a:spcBef>
                <a:spcPct val="0"/>
              </a:spcBef>
              <a:spcAft>
                <a:spcPts val="600"/>
              </a:spcAft>
            </a:pPr>
            <a:r>
              <a:rPr lang="en-US" altLang="en-US" sz="2200" dirty="0">
                <a:latin typeface="Helvetica Neue" panose="02000503000000020004" pitchFamily="2" charset="0"/>
                <a:ea typeface="Helvetica Neue" panose="02000503000000020004" pitchFamily="2" charset="0"/>
                <a:cs typeface="Helvetica Neue" panose="02000503000000020004" pitchFamily="2" charset="0"/>
              </a:rPr>
              <a:t>E.g., proportion of time exposed in the last week or year</a:t>
            </a:r>
          </a:p>
          <a:p>
            <a:pPr lvl="2" eaLnBrk="1" hangingPunct="1">
              <a:spcBef>
                <a:spcPct val="0"/>
              </a:spcBef>
              <a:spcAft>
                <a:spcPts val="600"/>
              </a:spcAft>
            </a:pPr>
            <a:endParaRPr lang="en-US" altLang="en-US" sz="2200" dirty="0">
              <a:latin typeface="Helvetica Neue" panose="02000503000000020004" pitchFamily="2" charset="0"/>
              <a:ea typeface="Helvetica Neue" panose="02000503000000020004" pitchFamily="2" charset="0"/>
              <a:cs typeface="Helvetica Neue" panose="02000503000000020004" pitchFamily="2" charset="0"/>
            </a:endParaRPr>
          </a:p>
          <a:p>
            <a:pPr>
              <a:spcBef>
                <a:spcPts val="600"/>
              </a:spcBef>
              <a:spcAft>
                <a:spcPts val="600"/>
              </a:spcAft>
            </a:pPr>
            <a:r>
              <a:rPr lang="en-US" altLang="en-US" sz="2200" dirty="0">
                <a:latin typeface="Helvetica Neue" panose="02000503000000020004" pitchFamily="2" charset="0"/>
                <a:ea typeface="Helvetica Neue" panose="02000503000000020004" pitchFamily="2" charset="0"/>
                <a:cs typeface="Helvetica Neue" panose="02000503000000020004" pitchFamily="2" charset="0"/>
              </a:rPr>
              <a:t>Summarize Observed to Expected ratio across all cases. Use Mantel </a:t>
            </a:r>
            <a:r>
              <a:rPr lang="en-US" altLang="en-US" sz="2200" dirty="0" err="1">
                <a:latin typeface="Helvetica Neue" panose="02000503000000020004" pitchFamily="2" charset="0"/>
                <a:ea typeface="Helvetica Neue" panose="02000503000000020004" pitchFamily="2" charset="0"/>
                <a:cs typeface="Helvetica Neue" panose="02000503000000020004" pitchFamily="2" charset="0"/>
              </a:rPr>
              <a:t>Haenszel</a:t>
            </a:r>
            <a:r>
              <a:rPr lang="en-US" altLang="en-US" sz="2200" dirty="0">
                <a:latin typeface="Helvetica Neue" panose="02000503000000020004" pitchFamily="2" charset="0"/>
                <a:ea typeface="Helvetica Neue" panose="02000503000000020004" pitchFamily="2" charset="0"/>
                <a:cs typeface="Helvetica Neue" panose="02000503000000020004" pitchFamily="2" charset="0"/>
              </a:rPr>
              <a:t> OR to estimate rate ratio for exposure-disease relation during the </a:t>
            </a:r>
            <a:r>
              <a:rPr lang="ja-JP" altLang="en-US" sz="2200">
                <a:latin typeface="Helvetica Neue" panose="02000503000000020004" pitchFamily="2" charset="0"/>
                <a:ea typeface="MS PGothic" panose="020B0600070205080204" pitchFamily="34" charset="-128"/>
                <a:cs typeface="Helvetica Neue" panose="02000503000000020004" pitchFamily="2" charset="0"/>
              </a:rPr>
              <a:t>‘</a:t>
            </a:r>
            <a:r>
              <a:rPr lang="en-US" altLang="ja-JP" sz="2200" dirty="0">
                <a:latin typeface="Helvetica Neue" panose="02000503000000020004" pitchFamily="2" charset="0"/>
                <a:ea typeface="Helvetica Neue" panose="02000503000000020004" pitchFamily="2" charset="0"/>
                <a:cs typeface="Helvetica Neue" panose="02000503000000020004" pitchFamily="2" charset="0"/>
              </a:rPr>
              <a:t>effect period</a:t>
            </a:r>
            <a:r>
              <a:rPr lang="ja-JP" altLang="en-US" sz="2200">
                <a:latin typeface="Helvetica Neue" panose="02000503000000020004" pitchFamily="2" charset="0"/>
                <a:ea typeface="MS PGothic" panose="020B0600070205080204" pitchFamily="34" charset="-128"/>
                <a:cs typeface="Helvetica Neue" panose="02000503000000020004" pitchFamily="2" charset="0"/>
              </a:rPr>
              <a:t>’</a:t>
            </a:r>
            <a:endParaRPr lang="en-US" altLang="en-US" sz="2200" dirty="0">
              <a:latin typeface="Helvetica Neue" panose="02000503000000020004" pitchFamily="2" charset="0"/>
              <a:ea typeface="Helvetica Neue" panose="02000503000000020004" pitchFamily="2" charset="0"/>
              <a:cs typeface="Helvetica Neue" panose="02000503000000020004" pitchFamily="2" charset="0"/>
            </a:endParaRPr>
          </a:p>
          <a:p>
            <a:pPr eaLnBrk="1" hangingPunct="1">
              <a:lnSpc>
                <a:spcPct val="90000"/>
              </a:lnSpc>
              <a:spcBef>
                <a:spcPct val="0"/>
              </a:spcBef>
              <a:spcAft>
                <a:spcPts val="600"/>
              </a:spcAft>
              <a:buFontTx/>
              <a:buNone/>
            </a:pPr>
            <a:r>
              <a:rPr lang="en-US" altLang="en-US" sz="2200" dirty="0">
                <a:latin typeface="Helvetica Neue" panose="02000503000000020004" pitchFamily="2" charset="0"/>
                <a:ea typeface="Helvetica Neue" panose="02000503000000020004" pitchFamily="2" charset="0"/>
                <a:cs typeface="Helvetica Neue" panose="02000503000000020004" pitchFamily="2" charset="0"/>
              </a:rPr>
              <a:t>	</a:t>
            </a:r>
          </a:p>
          <a:p>
            <a:pPr eaLnBrk="1" hangingPunct="1">
              <a:spcAft>
                <a:spcPts val="600"/>
              </a:spcAft>
            </a:pPr>
            <a:endParaRPr lang="en-US" altLang="en-US"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8132" name="Slide Number Placeholder 3">
            <a:extLst>
              <a:ext uri="{FF2B5EF4-FFF2-40B4-BE49-F238E27FC236}">
                <a16:creationId xmlns:a16="http://schemas.microsoft.com/office/drawing/2014/main" id="{2A116652-BC43-DB43-9D82-D204E9CC6099}"/>
              </a:ext>
            </a:extLst>
          </p:cNvPr>
          <p:cNvSpPr>
            <a:spLocks noGrp="1"/>
          </p:cNvSpPr>
          <p:nvPr>
            <p:ph type="sldNum" sz="quarter" idx="12"/>
          </p:nvPr>
        </p:nvSpPr>
        <p:spPr>
          <a:xfrm>
            <a:off x="2209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fld id="{89A26D12-1619-1F4F-AD97-7D3ADB55050C}" type="slidenum">
              <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l" defTabSz="457200" rtl="0" eaLnBrk="1" fontAlgn="auto" latinLnBrk="0" hangingPunct="1">
                <a:lnSpc>
                  <a:spcPct val="100000"/>
                </a:lnSpc>
                <a:spcBef>
                  <a:spcPct val="0"/>
                </a:spcBef>
                <a:spcAft>
                  <a:spcPts val="0"/>
                </a:spcAft>
                <a:buClrTx/>
                <a:buSzTx/>
                <a:buFontTx/>
                <a:buNone/>
                <a:tabLst/>
                <a:defRPr/>
              </a:pPr>
              <a:t>73</a:t>
            </a:fld>
            <a:endPar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2108593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a:extLst>
              <a:ext uri="{FF2B5EF4-FFF2-40B4-BE49-F238E27FC236}">
                <a16:creationId xmlns:a16="http://schemas.microsoft.com/office/drawing/2014/main" id="{7A9331B4-E5C2-AD44-A173-80693C6B9144}"/>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6845956C-9B41-EE4F-9FBA-2FD69DE5AF85}"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74</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51203" name="Rectangle 2">
            <a:extLst>
              <a:ext uri="{FF2B5EF4-FFF2-40B4-BE49-F238E27FC236}">
                <a16:creationId xmlns:a16="http://schemas.microsoft.com/office/drawing/2014/main" id="{D5CD1E93-9268-B64B-9BCA-1AB6B914D3A6}"/>
              </a:ext>
            </a:extLst>
          </p:cNvPr>
          <p:cNvSpPr>
            <a:spLocks noGrp="1" noChangeArrowheads="1"/>
          </p:cNvSpPr>
          <p:nvPr>
            <p:ph type="title"/>
          </p:nvPr>
        </p:nvSpPr>
        <p:spPr/>
        <p:txBody>
          <a:bodyPr/>
          <a:lstStyle/>
          <a:p>
            <a:pPr eaLnBrk="1" hangingPunct="1"/>
            <a:r>
              <a:rPr lang="en-US" altLang="en-US" b="0" dirty="0"/>
              <a:t>Effect period</a:t>
            </a:r>
            <a:endParaRPr lang="en-US" altLang="en-US" dirty="0"/>
          </a:p>
        </p:txBody>
      </p:sp>
      <p:sp>
        <p:nvSpPr>
          <p:cNvPr id="51204" name="Freeform 3">
            <a:extLst>
              <a:ext uri="{FF2B5EF4-FFF2-40B4-BE49-F238E27FC236}">
                <a16:creationId xmlns:a16="http://schemas.microsoft.com/office/drawing/2014/main" id="{810FF9BC-6097-A04D-8736-3CADE67018FE}"/>
              </a:ext>
            </a:extLst>
          </p:cNvPr>
          <p:cNvSpPr>
            <a:spLocks/>
          </p:cNvSpPr>
          <p:nvPr/>
        </p:nvSpPr>
        <p:spPr bwMode="auto">
          <a:xfrm>
            <a:off x="4137026" y="3040063"/>
            <a:ext cx="5853113" cy="2005012"/>
          </a:xfrm>
          <a:custGeom>
            <a:avLst/>
            <a:gdLst>
              <a:gd name="T0" fmla="*/ 2147483646 w 3687"/>
              <a:gd name="T1" fmla="*/ 2147483646 h 1263"/>
              <a:gd name="T2" fmla="*/ 2147483646 w 3687"/>
              <a:gd name="T3" fmla="*/ 2147483646 h 1263"/>
              <a:gd name="T4" fmla="*/ 2147483646 w 3687"/>
              <a:gd name="T5" fmla="*/ 2147483646 h 1263"/>
              <a:gd name="T6" fmla="*/ 2147483646 w 3687"/>
              <a:gd name="T7" fmla="*/ 2147483646 h 1263"/>
              <a:gd name="T8" fmla="*/ 2147483646 w 3687"/>
              <a:gd name="T9" fmla="*/ 2147483646 h 1263"/>
              <a:gd name="T10" fmla="*/ 2147483646 w 3687"/>
              <a:gd name="T11" fmla="*/ 2147483646 h 1263"/>
              <a:gd name="T12" fmla="*/ 2147483646 w 3687"/>
              <a:gd name="T13" fmla="*/ 2147483646 h 1263"/>
              <a:gd name="T14" fmla="*/ 2147483646 w 3687"/>
              <a:gd name="T15" fmla="*/ 2147483646 h 1263"/>
              <a:gd name="T16" fmla="*/ 2147483646 w 3687"/>
              <a:gd name="T17" fmla="*/ 2147483646 h 1263"/>
              <a:gd name="T18" fmla="*/ 2147483646 w 3687"/>
              <a:gd name="T19" fmla="*/ 2147483646 h 1263"/>
              <a:gd name="T20" fmla="*/ 2147483646 w 3687"/>
              <a:gd name="T21" fmla="*/ 2147483646 h 1263"/>
              <a:gd name="T22" fmla="*/ 2147483646 w 3687"/>
              <a:gd name="T23" fmla="*/ 2147483646 h 1263"/>
              <a:gd name="T24" fmla="*/ 2147483646 w 3687"/>
              <a:gd name="T25" fmla="*/ 2147483646 h 1263"/>
              <a:gd name="T26" fmla="*/ 2147483646 w 3687"/>
              <a:gd name="T27" fmla="*/ 2147483646 h 1263"/>
              <a:gd name="T28" fmla="*/ 2147483646 w 3687"/>
              <a:gd name="T29" fmla="*/ 2147483646 h 1263"/>
              <a:gd name="T30" fmla="*/ 2147483646 w 3687"/>
              <a:gd name="T31" fmla="*/ 2147483646 h 1263"/>
              <a:gd name="T32" fmla="*/ 2147483646 w 3687"/>
              <a:gd name="T33" fmla="*/ 2147483646 h 1263"/>
              <a:gd name="T34" fmla="*/ 2147483646 w 3687"/>
              <a:gd name="T35" fmla="*/ 2147483646 h 1263"/>
              <a:gd name="T36" fmla="*/ 2147483646 w 3687"/>
              <a:gd name="T37" fmla="*/ 2147483646 h 1263"/>
              <a:gd name="T38" fmla="*/ 2147483646 w 3687"/>
              <a:gd name="T39" fmla="*/ 2147483646 h 1263"/>
              <a:gd name="T40" fmla="*/ 2147483646 w 3687"/>
              <a:gd name="T41" fmla="*/ 2147483646 h 1263"/>
              <a:gd name="T42" fmla="*/ 2147483646 w 3687"/>
              <a:gd name="T43" fmla="*/ 2147483646 h 1263"/>
              <a:gd name="T44" fmla="*/ 2147483646 w 3687"/>
              <a:gd name="T45" fmla="*/ 2147483646 h 1263"/>
              <a:gd name="T46" fmla="*/ 2147483646 w 3687"/>
              <a:gd name="T47" fmla="*/ 2147483646 h 1263"/>
              <a:gd name="T48" fmla="*/ 2147483646 w 3687"/>
              <a:gd name="T49" fmla="*/ 2147483646 h 1263"/>
              <a:gd name="T50" fmla="*/ 2147483646 w 3687"/>
              <a:gd name="T51" fmla="*/ 2147483646 h 1263"/>
              <a:gd name="T52" fmla="*/ 2147483646 w 3687"/>
              <a:gd name="T53" fmla="*/ 2147483646 h 1263"/>
              <a:gd name="T54" fmla="*/ 2147483646 w 3687"/>
              <a:gd name="T55" fmla="*/ 2147483646 h 1263"/>
              <a:gd name="T56" fmla="*/ 2147483646 w 3687"/>
              <a:gd name="T57" fmla="*/ 2147483646 h 1263"/>
              <a:gd name="T58" fmla="*/ 2147483646 w 3687"/>
              <a:gd name="T59" fmla="*/ 2147483646 h 1263"/>
              <a:gd name="T60" fmla="*/ 2147483646 w 3687"/>
              <a:gd name="T61" fmla="*/ 2147483646 h 1263"/>
              <a:gd name="T62" fmla="*/ 2147483646 w 3687"/>
              <a:gd name="T63" fmla="*/ 2147483646 h 1263"/>
              <a:gd name="T64" fmla="*/ 2147483646 w 3687"/>
              <a:gd name="T65" fmla="*/ 2147483646 h 1263"/>
              <a:gd name="T66" fmla="*/ 2147483646 w 3687"/>
              <a:gd name="T67" fmla="*/ 2147483646 h 1263"/>
              <a:gd name="T68" fmla="*/ 2147483646 w 3687"/>
              <a:gd name="T69" fmla="*/ 2147483646 h 1263"/>
              <a:gd name="T70" fmla="*/ 2147483646 w 3687"/>
              <a:gd name="T71" fmla="*/ 2147483646 h 1263"/>
              <a:gd name="T72" fmla="*/ 2147483646 w 3687"/>
              <a:gd name="T73" fmla="*/ 2147483646 h 1263"/>
              <a:gd name="T74" fmla="*/ 2147483646 w 3687"/>
              <a:gd name="T75" fmla="*/ 2147483646 h 1263"/>
              <a:gd name="T76" fmla="*/ 2147483646 w 3687"/>
              <a:gd name="T77" fmla="*/ 2147483646 h 1263"/>
              <a:gd name="T78" fmla="*/ 2147483646 w 3687"/>
              <a:gd name="T79" fmla="*/ 2147483646 h 1263"/>
              <a:gd name="T80" fmla="*/ 2147483646 w 3687"/>
              <a:gd name="T81" fmla="*/ 2147483646 h 1263"/>
              <a:gd name="T82" fmla="*/ 2147483646 w 3687"/>
              <a:gd name="T83" fmla="*/ 0 h 1263"/>
              <a:gd name="T84" fmla="*/ 2147483646 w 3687"/>
              <a:gd name="T85" fmla="*/ 2147483646 h 1263"/>
              <a:gd name="T86" fmla="*/ 2147483646 w 3687"/>
              <a:gd name="T87" fmla="*/ 2147483646 h 1263"/>
              <a:gd name="T88" fmla="*/ 2147483646 w 3687"/>
              <a:gd name="T89" fmla="*/ 2147483646 h 1263"/>
              <a:gd name="T90" fmla="*/ 2147483646 w 3687"/>
              <a:gd name="T91" fmla="*/ 2147483646 h 1263"/>
              <a:gd name="T92" fmla="*/ 2147483646 w 3687"/>
              <a:gd name="T93" fmla="*/ 2147483646 h 1263"/>
              <a:gd name="T94" fmla="*/ 2147483646 w 3687"/>
              <a:gd name="T95" fmla="*/ 2147483646 h 1263"/>
              <a:gd name="T96" fmla="*/ 2147483646 w 3687"/>
              <a:gd name="T97" fmla="*/ 2147483646 h 1263"/>
              <a:gd name="T98" fmla="*/ 2147483646 w 3687"/>
              <a:gd name="T99" fmla="*/ 2147483646 h 1263"/>
              <a:gd name="T100" fmla="*/ 2147483646 w 3687"/>
              <a:gd name="T101" fmla="*/ 2147483646 h 1263"/>
              <a:gd name="T102" fmla="*/ 2147483646 w 3687"/>
              <a:gd name="T103" fmla="*/ 2147483646 h 1263"/>
              <a:gd name="T104" fmla="*/ 2147483646 w 3687"/>
              <a:gd name="T105" fmla="*/ 2147483646 h 1263"/>
              <a:gd name="T106" fmla="*/ 2147483646 w 3687"/>
              <a:gd name="T107" fmla="*/ 2147483646 h 1263"/>
              <a:gd name="T108" fmla="*/ 2147483646 w 3687"/>
              <a:gd name="T109" fmla="*/ 2147483646 h 126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687" h="1263">
                <a:moveTo>
                  <a:pt x="0" y="1229"/>
                </a:moveTo>
                <a:lnTo>
                  <a:pt x="15" y="1258"/>
                </a:lnTo>
                <a:lnTo>
                  <a:pt x="43" y="1248"/>
                </a:lnTo>
                <a:lnTo>
                  <a:pt x="29" y="1234"/>
                </a:lnTo>
                <a:lnTo>
                  <a:pt x="29" y="1253"/>
                </a:lnTo>
                <a:lnTo>
                  <a:pt x="67" y="1243"/>
                </a:lnTo>
                <a:lnTo>
                  <a:pt x="111" y="1239"/>
                </a:lnTo>
                <a:lnTo>
                  <a:pt x="159" y="1229"/>
                </a:lnTo>
                <a:lnTo>
                  <a:pt x="207" y="1215"/>
                </a:lnTo>
                <a:lnTo>
                  <a:pt x="216" y="1210"/>
                </a:lnTo>
                <a:lnTo>
                  <a:pt x="264" y="1186"/>
                </a:lnTo>
                <a:lnTo>
                  <a:pt x="308" y="1157"/>
                </a:lnTo>
                <a:lnTo>
                  <a:pt x="346" y="1119"/>
                </a:lnTo>
                <a:lnTo>
                  <a:pt x="370" y="1071"/>
                </a:lnTo>
                <a:lnTo>
                  <a:pt x="375" y="1056"/>
                </a:lnTo>
                <a:lnTo>
                  <a:pt x="399" y="994"/>
                </a:lnTo>
                <a:lnTo>
                  <a:pt x="423" y="922"/>
                </a:lnTo>
                <a:lnTo>
                  <a:pt x="442" y="840"/>
                </a:lnTo>
                <a:lnTo>
                  <a:pt x="456" y="763"/>
                </a:lnTo>
                <a:lnTo>
                  <a:pt x="476" y="682"/>
                </a:lnTo>
                <a:lnTo>
                  <a:pt x="495" y="615"/>
                </a:lnTo>
                <a:lnTo>
                  <a:pt x="509" y="557"/>
                </a:lnTo>
                <a:lnTo>
                  <a:pt x="528" y="500"/>
                </a:lnTo>
                <a:lnTo>
                  <a:pt x="548" y="456"/>
                </a:lnTo>
                <a:lnTo>
                  <a:pt x="576" y="375"/>
                </a:lnTo>
                <a:lnTo>
                  <a:pt x="562" y="375"/>
                </a:lnTo>
                <a:lnTo>
                  <a:pt x="572" y="384"/>
                </a:lnTo>
                <a:lnTo>
                  <a:pt x="591" y="346"/>
                </a:lnTo>
                <a:lnTo>
                  <a:pt x="610" y="312"/>
                </a:lnTo>
                <a:lnTo>
                  <a:pt x="639" y="279"/>
                </a:lnTo>
                <a:lnTo>
                  <a:pt x="672" y="250"/>
                </a:lnTo>
                <a:lnTo>
                  <a:pt x="711" y="216"/>
                </a:lnTo>
                <a:lnTo>
                  <a:pt x="759" y="183"/>
                </a:lnTo>
                <a:lnTo>
                  <a:pt x="812" y="154"/>
                </a:lnTo>
                <a:lnTo>
                  <a:pt x="864" y="125"/>
                </a:lnTo>
                <a:lnTo>
                  <a:pt x="980" y="82"/>
                </a:lnTo>
                <a:lnTo>
                  <a:pt x="965" y="68"/>
                </a:lnTo>
                <a:lnTo>
                  <a:pt x="965" y="87"/>
                </a:lnTo>
                <a:lnTo>
                  <a:pt x="1018" y="68"/>
                </a:lnTo>
                <a:lnTo>
                  <a:pt x="1066" y="48"/>
                </a:lnTo>
                <a:lnTo>
                  <a:pt x="1100" y="39"/>
                </a:lnTo>
                <a:lnTo>
                  <a:pt x="1138" y="34"/>
                </a:lnTo>
                <a:lnTo>
                  <a:pt x="1200" y="34"/>
                </a:lnTo>
                <a:lnTo>
                  <a:pt x="1263" y="48"/>
                </a:lnTo>
                <a:lnTo>
                  <a:pt x="1325" y="63"/>
                </a:lnTo>
                <a:lnTo>
                  <a:pt x="1330" y="63"/>
                </a:lnTo>
                <a:lnTo>
                  <a:pt x="1412" y="92"/>
                </a:lnTo>
                <a:lnTo>
                  <a:pt x="1493" y="125"/>
                </a:lnTo>
                <a:lnTo>
                  <a:pt x="1493" y="106"/>
                </a:lnTo>
                <a:lnTo>
                  <a:pt x="1484" y="120"/>
                </a:lnTo>
                <a:lnTo>
                  <a:pt x="1565" y="159"/>
                </a:lnTo>
                <a:lnTo>
                  <a:pt x="1642" y="207"/>
                </a:lnTo>
                <a:lnTo>
                  <a:pt x="1704" y="255"/>
                </a:lnTo>
                <a:lnTo>
                  <a:pt x="1762" y="312"/>
                </a:lnTo>
                <a:lnTo>
                  <a:pt x="1815" y="380"/>
                </a:lnTo>
                <a:lnTo>
                  <a:pt x="1877" y="447"/>
                </a:lnTo>
                <a:lnTo>
                  <a:pt x="1940" y="514"/>
                </a:lnTo>
                <a:lnTo>
                  <a:pt x="2007" y="586"/>
                </a:lnTo>
                <a:lnTo>
                  <a:pt x="2074" y="663"/>
                </a:lnTo>
                <a:lnTo>
                  <a:pt x="2151" y="735"/>
                </a:lnTo>
                <a:lnTo>
                  <a:pt x="2304" y="855"/>
                </a:lnTo>
                <a:lnTo>
                  <a:pt x="2477" y="970"/>
                </a:lnTo>
                <a:lnTo>
                  <a:pt x="2564" y="1023"/>
                </a:lnTo>
                <a:lnTo>
                  <a:pt x="2660" y="1075"/>
                </a:lnTo>
                <a:lnTo>
                  <a:pt x="2756" y="1123"/>
                </a:lnTo>
                <a:lnTo>
                  <a:pt x="2770" y="1128"/>
                </a:lnTo>
                <a:lnTo>
                  <a:pt x="2852" y="1162"/>
                </a:lnTo>
                <a:lnTo>
                  <a:pt x="2895" y="1176"/>
                </a:lnTo>
                <a:lnTo>
                  <a:pt x="2924" y="1186"/>
                </a:lnTo>
                <a:lnTo>
                  <a:pt x="2981" y="1200"/>
                </a:lnTo>
                <a:lnTo>
                  <a:pt x="3010" y="1200"/>
                </a:lnTo>
                <a:lnTo>
                  <a:pt x="3044" y="1205"/>
                </a:lnTo>
                <a:lnTo>
                  <a:pt x="3082" y="1210"/>
                </a:lnTo>
                <a:lnTo>
                  <a:pt x="3130" y="1215"/>
                </a:lnTo>
                <a:lnTo>
                  <a:pt x="3188" y="1219"/>
                </a:lnTo>
                <a:lnTo>
                  <a:pt x="3260" y="1229"/>
                </a:lnTo>
                <a:lnTo>
                  <a:pt x="3332" y="1234"/>
                </a:lnTo>
                <a:lnTo>
                  <a:pt x="3413" y="1243"/>
                </a:lnTo>
                <a:lnTo>
                  <a:pt x="3490" y="1248"/>
                </a:lnTo>
                <a:lnTo>
                  <a:pt x="3567" y="1258"/>
                </a:lnTo>
                <a:lnTo>
                  <a:pt x="3629" y="1258"/>
                </a:lnTo>
                <a:lnTo>
                  <a:pt x="3687" y="1263"/>
                </a:lnTo>
                <a:lnTo>
                  <a:pt x="3687" y="1229"/>
                </a:lnTo>
                <a:lnTo>
                  <a:pt x="3629" y="1224"/>
                </a:lnTo>
                <a:lnTo>
                  <a:pt x="3567" y="1224"/>
                </a:lnTo>
                <a:lnTo>
                  <a:pt x="3490" y="1215"/>
                </a:lnTo>
                <a:lnTo>
                  <a:pt x="3413" y="1210"/>
                </a:lnTo>
                <a:lnTo>
                  <a:pt x="3332" y="1200"/>
                </a:lnTo>
                <a:lnTo>
                  <a:pt x="3260" y="1195"/>
                </a:lnTo>
                <a:lnTo>
                  <a:pt x="3188" y="1186"/>
                </a:lnTo>
                <a:lnTo>
                  <a:pt x="3135" y="1181"/>
                </a:lnTo>
                <a:lnTo>
                  <a:pt x="3082" y="1176"/>
                </a:lnTo>
                <a:lnTo>
                  <a:pt x="3044" y="1171"/>
                </a:lnTo>
                <a:lnTo>
                  <a:pt x="3010" y="1167"/>
                </a:lnTo>
                <a:lnTo>
                  <a:pt x="2981" y="1167"/>
                </a:lnTo>
                <a:lnTo>
                  <a:pt x="2924" y="1152"/>
                </a:lnTo>
                <a:lnTo>
                  <a:pt x="2895" y="1143"/>
                </a:lnTo>
                <a:lnTo>
                  <a:pt x="2861" y="1133"/>
                </a:lnTo>
                <a:lnTo>
                  <a:pt x="2770" y="1095"/>
                </a:lnTo>
                <a:lnTo>
                  <a:pt x="2770" y="1114"/>
                </a:lnTo>
                <a:lnTo>
                  <a:pt x="2780" y="1099"/>
                </a:lnTo>
                <a:lnTo>
                  <a:pt x="2684" y="1051"/>
                </a:lnTo>
                <a:lnTo>
                  <a:pt x="2588" y="999"/>
                </a:lnTo>
                <a:lnTo>
                  <a:pt x="2496" y="946"/>
                </a:lnTo>
                <a:lnTo>
                  <a:pt x="2328" y="831"/>
                </a:lnTo>
                <a:lnTo>
                  <a:pt x="2170" y="711"/>
                </a:lnTo>
                <a:lnTo>
                  <a:pt x="2160" y="720"/>
                </a:lnTo>
                <a:lnTo>
                  <a:pt x="2175" y="711"/>
                </a:lnTo>
                <a:lnTo>
                  <a:pt x="2098" y="639"/>
                </a:lnTo>
                <a:lnTo>
                  <a:pt x="2031" y="562"/>
                </a:lnTo>
                <a:lnTo>
                  <a:pt x="1964" y="490"/>
                </a:lnTo>
                <a:lnTo>
                  <a:pt x="1901" y="423"/>
                </a:lnTo>
                <a:lnTo>
                  <a:pt x="1839" y="356"/>
                </a:lnTo>
                <a:lnTo>
                  <a:pt x="1786" y="288"/>
                </a:lnTo>
                <a:lnTo>
                  <a:pt x="1728" y="231"/>
                </a:lnTo>
                <a:lnTo>
                  <a:pt x="1661" y="183"/>
                </a:lnTo>
                <a:lnTo>
                  <a:pt x="1589" y="135"/>
                </a:lnTo>
                <a:lnTo>
                  <a:pt x="1508" y="96"/>
                </a:lnTo>
                <a:lnTo>
                  <a:pt x="1493" y="92"/>
                </a:lnTo>
                <a:lnTo>
                  <a:pt x="1412" y="58"/>
                </a:lnTo>
                <a:lnTo>
                  <a:pt x="1335" y="34"/>
                </a:lnTo>
                <a:lnTo>
                  <a:pt x="1330" y="48"/>
                </a:lnTo>
                <a:lnTo>
                  <a:pt x="1335" y="34"/>
                </a:lnTo>
                <a:lnTo>
                  <a:pt x="1263" y="15"/>
                </a:lnTo>
                <a:lnTo>
                  <a:pt x="1200" y="0"/>
                </a:lnTo>
                <a:lnTo>
                  <a:pt x="1138" y="0"/>
                </a:lnTo>
                <a:lnTo>
                  <a:pt x="1100" y="5"/>
                </a:lnTo>
                <a:lnTo>
                  <a:pt x="1056" y="20"/>
                </a:lnTo>
                <a:lnTo>
                  <a:pt x="1018" y="34"/>
                </a:lnTo>
                <a:lnTo>
                  <a:pt x="965" y="53"/>
                </a:lnTo>
                <a:lnTo>
                  <a:pt x="956" y="58"/>
                </a:lnTo>
                <a:lnTo>
                  <a:pt x="840" y="101"/>
                </a:lnTo>
                <a:lnTo>
                  <a:pt x="788" y="130"/>
                </a:lnTo>
                <a:lnTo>
                  <a:pt x="735" y="159"/>
                </a:lnTo>
                <a:lnTo>
                  <a:pt x="687" y="192"/>
                </a:lnTo>
                <a:lnTo>
                  <a:pt x="648" y="226"/>
                </a:lnTo>
                <a:lnTo>
                  <a:pt x="615" y="255"/>
                </a:lnTo>
                <a:lnTo>
                  <a:pt x="586" y="288"/>
                </a:lnTo>
                <a:lnTo>
                  <a:pt x="567" y="322"/>
                </a:lnTo>
                <a:lnTo>
                  <a:pt x="548" y="360"/>
                </a:lnTo>
                <a:lnTo>
                  <a:pt x="543" y="375"/>
                </a:lnTo>
                <a:lnTo>
                  <a:pt x="514" y="456"/>
                </a:lnTo>
                <a:lnTo>
                  <a:pt x="495" y="500"/>
                </a:lnTo>
                <a:lnTo>
                  <a:pt x="480" y="548"/>
                </a:lnTo>
                <a:lnTo>
                  <a:pt x="461" y="615"/>
                </a:lnTo>
                <a:lnTo>
                  <a:pt x="442" y="682"/>
                </a:lnTo>
                <a:lnTo>
                  <a:pt x="423" y="763"/>
                </a:lnTo>
                <a:lnTo>
                  <a:pt x="408" y="840"/>
                </a:lnTo>
                <a:lnTo>
                  <a:pt x="389" y="922"/>
                </a:lnTo>
                <a:lnTo>
                  <a:pt x="365" y="994"/>
                </a:lnTo>
                <a:lnTo>
                  <a:pt x="341" y="1056"/>
                </a:lnTo>
                <a:lnTo>
                  <a:pt x="360" y="1056"/>
                </a:lnTo>
                <a:lnTo>
                  <a:pt x="346" y="1047"/>
                </a:lnTo>
                <a:lnTo>
                  <a:pt x="322" y="1099"/>
                </a:lnTo>
                <a:lnTo>
                  <a:pt x="284" y="1133"/>
                </a:lnTo>
                <a:lnTo>
                  <a:pt x="240" y="1162"/>
                </a:lnTo>
                <a:lnTo>
                  <a:pt x="192" y="1186"/>
                </a:lnTo>
                <a:lnTo>
                  <a:pt x="207" y="1195"/>
                </a:lnTo>
                <a:lnTo>
                  <a:pt x="207" y="1181"/>
                </a:lnTo>
                <a:lnTo>
                  <a:pt x="159" y="1195"/>
                </a:lnTo>
                <a:lnTo>
                  <a:pt x="111" y="1205"/>
                </a:lnTo>
                <a:lnTo>
                  <a:pt x="67" y="1210"/>
                </a:lnTo>
                <a:lnTo>
                  <a:pt x="29" y="1219"/>
                </a:lnTo>
                <a:lnTo>
                  <a:pt x="19" y="1224"/>
                </a:lnTo>
                <a:lnTo>
                  <a:pt x="0" y="122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05" name="Line 4">
            <a:extLst>
              <a:ext uri="{FF2B5EF4-FFF2-40B4-BE49-F238E27FC236}">
                <a16:creationId xmlns:a16="http://schemas.microsoft.com/office/drawing/2014/main" id="{771A0A39-13EA-7F41-8D35-E9D14813487A}"/>
              </a:ext>
            </a:extLst>
          </p:cNvPr>
          <p:cNvSpPr>
            <a:spLocks noChangeShapeType="1"/>
          </p:cNvSpPr>
          <p:nvPr/>
        </p:nvSpPr>
        <p:spPr bwMode="auto">
          <a:xfrm>
            <a:off x="2819401" y="5029200"/>
            <a:ext cx="2125663" cy="158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06" name="Rectangle 5">
            <a:extLst>
              <a:ext uri="{FF2B5EF4-FFF2-40B4-BE49-F238E27FC236}">
                <a16:creationId xmlns:a16="http://schemas.microsoft.com/office/drawing/2014/main" id="{B6430CF8-CE6D-004D-B378-B9948913C786}"/>
              </a:ext>
            </a:extLst>
          </p:cNvPr>
          <p:cNvSpPr>
            <a:spLocks noChangeArrowheads="1"/>
          </p:cNvSpPr>
          <p:nvPr/>
        </p:nvSpPr>
        <p:spPr bwMode="auto">
          <a:xfrm>
            <a:off x="4960938" y="2781300"/>
            <a:ext cx="288766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51207" name="Rectangle 6">
            <a:extLst>
              <a:ext uri="{FF2B5EF4-FFF2-40B4-BE49-F238E27FC236}">
                <a16:creationId xmlns:a16="http://schemas.microsoft.com/office/drawing/2014/main" id="{5B1763FA-97E5-9542-9477-ABCF430D8D55}"/>
              </a:ext>
            </a:extLst>
          </p:cNvPr>
          <p:cNvSpPr>
            <a:spLocks noChangeArrowheads="1"/>
          </p:cNvSpPr>
          <p:nvPr/>
        </p:nvSpPr>
        <p:spPr bwMode="auto">
          <a:xfrm>
            <a:off x="5086934" y="2827338"/>
            <a:ext cx="4328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51208" name="Line 7">
            <a:extLst>
              <a:ext uri="{FF2B5EF4-FFF2-40B4-BE49-F238E27FC236}">
                <a16:creationId xmlns:a16="http://schemas.microsoft.com/office/drawing/2014/main" id="{A507A927-AFE2-2248-BAE2-E81B552B055F}"/>
              </a:ext>
            </a:extLst>
          </p:cNvPr>
          <p:cNvSpPr>
            <a:spLocks noChangeShapeType="1"/>
          </p:cNvSpPr>
          <p:nvPr/>
        </p:nvSpPr>
        <p:spPr bwMode="auto">
          <a:xfrm flipH="1" flipV="1">
            <a:off x="4953000" y="3429000"/>
            <a:ext cx="0" cy="160020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09" name="Rectangle 8">
            <a:extLst>
              <a:ext uri="{FF2B5EF4-FFF2-40B4-BE49-F238E27FC236}">
                <a16:creationId xmlns:a16="http://schemas.microsoft.com/office/drawing/2014/main" id="{06F23FAD-5ADD-3545-83AE-5CCB85A9C935}"/>
              </a:ext>
            </a:extLst>
          </p:cNvPr>
          <p:cNvSpPr>
            <a:spLocks noChangeArrowheads="1"/>
          </p:cNvSpPr>
          <p:nvPr/>
        </p:nvSpPr>
        <p:spPr bwMode="auto">
          <a:xfrm>
            <a:off x="4960938" y="2781300"/>
            <a:ext cx="288766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51210" name="Rectangle 9">
            <a:extLst>
              <a:ext uri="{FF2B5EF4-FFF2-40B4-BE49-F238E27FC236}">
                <a16:creationId xmlns:a16="http://schemas.microsoft.com/office/drawing/2014/main" id="{54B00781-9FF3-414D-9423-20D9E1E0F4FB}"/>
              </a:ext>
            </a:extLst>
          </p:cNvPr>
          <p:cNvSpPr>
            <a:spLocks noChangeArrowheads="1"/>
          </p:cNvSpPr>
          <p:nvPr/>
        </p:nvSpPr>
        <p:spPr bwMode="auto">
          <a:xfrm>
            <a:off x="5086934" y="2827338"/>
            <a:ext cx="4328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51211" name="Line 10">
            <a:extLst>
              <a:ext uri="{FF2B5EF4-FFF2-40B4-BE49-F238E27FC236}">
                <a16:creationId xmlns:a16="http://schemas.microsoft.com/office/drawing/2014/main" id="{CD5636CD-7DC9-9749-AB31-B0970FEC7448}"/>
              </a:ext>
            </a:extLst>
          </p:cNvPr>
          <p:cNvSpPr>
            <a:spLocks noChangeShapeType="1"/>
          </p:cNvSpPr>
          <p:nvPr/>
        </p:nvSpPr>
        <p:spPr bwMode="auto">
          <a:xfrm>
            <a:off x="4975225" y="3398839"/>
            <a:ext cx="2279650" cy="158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12" name="Rectangle 11">
            <a:extLst>
              <a:ext uri="{FF2B5EF4-FFF2-40B4-BE49-F238E27FC236}">
                <a16:creationId xmlns:a16="http://schemas.microsoft.com/office/drawing/2014/main" id="{560D5D45-C224-A548-AD1B-072DF95192AF}"/>
              </a:ext>
            </a:extLst>
          </p:cNvPr>
          <p:cNvSpPr>
            <a:spLocks noChangeArrowheads="1"/>
          </p:cNvSpPr>
          <p:nvPr/>
        </p:nvSpPr>
        <p:spPr bwMode="auto">
          <a:xfrm>
            <a:off x="4975225" y="2789238"/>
            <a:ext cx="28892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51213" name="Rectangle 12">
            <a:extLst>
              <a:ext uri="{FF2B5EF4-FFF2-40B4-BE49-F238E27FC236}">
                <a16:creationId xmlns:a16="http://schemas.microsoft.com/office/drawing/2014/main" id="{3D8C8DEE-4370-8D44-863C-4EC76EF10DA5}"/>
              </a:ext>
            </a:extLst>
          </p:cNvPr>
          <p:cNvSpPr>
            <a:spLocks noChangeArrowheads="1"/>
          </p:cNvSpPr>
          <p:nvPr/>
        </p:nvSpPr>
        <p:spPr bwMode="auto">
          <a:xfrm>
            <a:off x="5102809" y="2843213"/>
            <a:ext cx="4328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51214" name="Line 13">
            <a:extLst>
              <a:ext uri="{FF2B5EF4-FFF2-40B4-BE49-F238E27FC236}">
                <a16:creationId xmlns:a16="http://schemas.microsoft.com/office/drawing/2014/main" id="{0F62E52D-6E95-EA4E-BCDB-DB972C841465}"/>
              </a:ext>
            </a:extLst>
          </p:cNvPr>
          <p:cNvSpPr>
            <a:spLocks noChangeShapeType="1"/>
          </p:cNvSpPr>
          <p:nvPr/>
        </p:nvSpPr>
        <p:spPr bwMode="auto">
          <a:xfrm>
            <a:off x="7254875" y="3398838"/>
            <a:ext cx="1588" cy="90646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15" name="Line 14">
            <a:extLst>
              <a:ext uri="{FF2B5EF4-FFF2-40B4-BE49-F238E27FC236}">
                <a16:creationId xmlns:a16="http://schemas.microsoft.com/office/drawing/2014/main" id="{E2BA977D-8D7C-B444-9744-E23A00577AF6}"/>
              </a:ext>
            </a:extLst>
          </p:cNvPr>
          <p:cNvSpPr>
            <a:spLocks noChangeShapeType="1"/>
          </p:cNvSpPr>
          <p:nvPr/>
        </p:nvSpPr>
        <p:spPr bwMode="auto">
          <a:xfrm>
            <a:off x="7254876" y="4305300"/>
            <a:ext cx="1287463" cy="158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16" name="Line 15">
            <a:extLst>
              <a:ext uri="{FF2B5EF4-FFF2-40B4-BE49-F238E27FC236}">
                <a16:creationId xmlns:a16="http://schemas.microsoft.com/office/drawing/2014/main" id="{095A2043-2751-A943-B169-AA40F07FA29D}"/>
              </a:ext>
            </a:extLst>
          </p:cNvPr>
          <p:cNvSpPr>
            <a:spLocks noChangeShapeType="1"/>
          </p:cNvSpPr>
          <p:nvPr/>
        </p:nvSpPr>
        <p:spPr bwMode="auto">
          <a:xfrm>
            <a:off x="8542339" y="4305300"/>
            <a:ext cx="1587" cy="68580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17" name="Line 16">
            <a:extLst>
              <a:ext uri="{FF2B5EF4-FFF2-40B4-BE49-F238E27FC236}">
                <a16:creationId xmlns:a16="http://schemas.microsoft.com/office/drawing/2014/main" id="{CF530566-37F3-E144-B91C-848DE421BB34}"/>
              </a:ext>
            </a:extLst>
          </p:cNvPr>
          <p:cNvSpPr>
            <a:spLocks noChangeShapeType="1"/>
          </p:cNvSpPr>
          <p:nvPr/>
        </p:nvSpPr>
        <p:spPr bwMode="auto">
          <a:xfrm>
            <a:off x="8542338" y="4991100"/>
            <a:ext cx="1295400" cy="158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1218" name="Group 17">
            <a:extLst>
              <a:ext uri="{FF2B5EF4-FFF2-40B4-BE49-F238E27FC236}">
                <a16:creationId xmlns:a16="http://schemas.microsoft.com/office/drawing/2014/main" id="{BC8D910D-D3E2-8B44-BA36-002AD22F282A}"/>
              </a:ext>
            </a:extLst>
          </p:cNvPr>
          <p:cNvGrpSpPr>
            <a:grpSpLocks/>
          </p:cNvGrpSpPr>
          <p:nvPr/>
        </p:nvGrpSpPr>
        <p:grpSpPr bwMode="auto">
          <a:xfrm>
            <a:off x="4114800" y="3886200"/>
            <a:ext cx="152400" cy="1066800"/>
            <a:chOff x="1665" y="2520"/>
            <a:chExt cx="63" cy="629"/>
          </a:xfrm>
        </p:grpSpPr>
        <p:sp>
          <p:nvSpPr>
            <p:cNvPr id="51235" name="Line 18">
              <a:extLst>
                <a:ext uri="{FF2B5EF4-FFF2-40B4-BE49-F238E27FC236}">
                  <a16:creationId xmlns:a16="http://schemas.microsoft.com/office/drawing/2014/main" id="{6755CD30-079B-484B-AFC7-B1A6A44DB345}"/>
                </a:ext>
              </a:extLst>
            </p:cNvPr>
            <p:cNvSpPr>
              <a:spLocks noChangeShapeType="1"/>
            </p:cNvSpPr>
            <p:nvPr/>
          </p:nvSpPr>
          <p:spPr bwMode="auto">
            <a:xfrm>
              <a:off x="1694" y="2520"/>
              <a:ext cx="1" cy="57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36" name="Freeform 19">
              <a:extLst>
                <a:ext uri="{FF2B5EF4-FFF2-40B4-BE49-F238E27FC236}">
                  <a16:creationId xmlns:a16="http://schemas.microsoft.com/office/drawing/2014/main" id="{3775E85A-A7C1-3440-910D-637D5D90960A}"/>
                </a:ext>
              </a:extLst>
            </p:cNvPr>
            <p:cNvSpPr>
              <a:spLocks/>
            </p:cNvSpPr>
            <p:nvPr/>
          </p:nvSpPr>
          <p:spPr bwMode="auto">
            <a:xfrm>
              <a:off x="1665" y="3082"/>
              <a:ext cx="63" cy="67"/>
            </a:xfrm>
            <a:custGeom>
              <a:avLst/>
              <a:gdLst>
                <a:gd name="T0" fmla="*/ 0 w 63"/>
                <a:gd name="T1" fmla="*/ 0 h 67"/>
                <a:gd name="T2" fmla="*/ 34 w 63"/>
                <a:gd name="T3" fmla="*/ 67 h 67"/>
                <a:gd name="T4" fmla="*/ 63 w 63"/>
                <a:gd name="T5" fmla="*/ 0 h 67"/>
                <a:gd name="T6" fmla="*/ 0 w 63"/>
                <a:gd name="T7" fmla="*/ 0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67">
                  <a:moveTo>
                    <a:pt x="0" y="0"/>
                  </a:moveTo>
                  <a:lnTo>
                    <a:pt x="34" y="67"/>
                  </a:lnTo>
                  <a:lnTo>
                    <a:pt x="6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1219" name="Group 20">
            <a:extLst>
              <a:ext uri="{FF2B5EF4-FFF2-40B4-BE49-F238E27FC236}">
                <a16:creationId xmlns:a16="http://schemas.microsoft.com/office/drawing/2014/main" id="{DF204A37-3901-2949-A3D5-C0DF21C2F884}"/>
              </a:ext>
            </a:extLst>
          </p:cNvPr>
          <p:cNvGrpSpPr>
            <a:grpSpLocks/>
          </p:cNvGrpSpPr>
          <p:nvPr/>
        </p:nvGrpSpPr>
        <p:grpSpPr bwMode="auto">
          <a:xfrm>
            <a:off x="4953001" y="4572001"/>
            <a:ext cx="3567113" cy="100013"/>
            <a:chOff x="2179" y="2875"/>
            <a:chExt cx="2247" cy="63"/>
          </a:xfrm>
        </p:grpSpPr>
        <p:sp>
          <p:nvSpPr>
            <p:cNvPr id="51232" name="Line 21">
              <a:extLst>
                <a:ext uri="{FF2B5EF4-FFF2-40B4-BE49-F238E27FC236}">
                  <a16:creationId xmlns:a16="http://schemas.microsoft.com/office/drawing/2014/main" id="{582A4C6B-3EF1-0440-9ACD-80C8667FBB0F}"/>
                </a:ext>
              </a:extLst>
            </p:cNvPr>
            <p:cNvSpPr>
              <a:spLocks noChangeShapeType="1"/>
            </p:cNvSpPr>
            <p:nvPr/>
          </p:nvSpPr>
          <p:spPr bwMode="auto">
            <a:xfrm>
              <a:off x="2227" y="2904"/>
              <a:ext cx="214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33" name="Freeform 22">
              <a:extLst>
                <a:ext uri="{FF2B5EF4-FFF2-40B4-BE49-F238E27FC236}">
                  <a16:creationId xmlns:a16="http://schemas.microsoft.com/office/drawing/2014/main" id="{3F730556-1E26-714B-863C-B1EFCD22FDFE}"/>
                </a:ext>
              </a:extLst>
            </p:cNvPr>
            <p:cNvSpPr>
              <a:spLocks/>
            </p:cNvSpPr>
            <p:nvPr/>
          </p:nvSpPr>
          <p:spPr bwMode="auto">
            <a:xfrm>
              <a:off x="2179" y="2875"/>
              <a:ext cx="63" cy="63"/>
            </a:xfrm>
            <a:custGeom>
              <a:avLst/>
              <a:gdLst>
                <a:gd name="T0" fmla="*/ 63 w 63"/>
                <a:gd name="T1" fmla="*/ 0 h 63"/>
                <a:gd name="T2" fmla="*/ 0 w 63"/>
                <a:gd name="T3" fmla="*/ 34 h 63"/>
                <a:gd name="T4" fmla="*/ 63 w 63"/>
                <a:gd name="T5" fmla="*/ 63 h 63"/>
                <a:gd name="T6" fmla="*/ 63 w 63"/>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63">
                  <a:moveTo>
                    <a:pt x="63" y="0"/>
                  </a:moveTo>
                  <a:lnTo>
                    <a:pt x="0" y="34"/>
                  </a:lnTo>
                  <a:lnTo>
                    <a:pt x="63" y="63"/>
                  </a:lnTo>
                  <a:lnTo>
                    <a:pt x="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34" name="Freeform 23">
              <a:extLst>
                <a:ext uri="{FF2B5EF4-FFF2-40B4-BE49-F238E27FC236}">
                  <a16:creationId xmlns:a16="http://schemas.microsoft.com/office/drawing/2014/main" id="{03036C1C-438B-6145-B7A6-97D6F8024703}"/>
                </a:ext>
              </a:extLst>
            </p:cNvPr>
            <p:cNvSpPr>
              <a:spLocks/>
            </p:cNvSpPr>
            <p:nvPr/>
          </p:nvSpPr>
          <p:spPr bwMode="auto">
            <a:xfrm>
              <a:off x="4359" y="2875"/>
              <a:ext cx="67" cy="63"/>
            </a:xfrm>
            <a:custGeom>
              <a:avLst/>
              <a:gdLst>
                <a:gd name="T0" fmla="*/ 0 w 67"/>
                <a:gd name="T1" fmla="*/ 63 h 63"/>
                <a:gd name="T2" fmla="*/ 67 w 67"/>
                <a:gd name="T3" fmla="*/ 34 h 63"/>
                <a:gd name="T4" fmla="*/ 0 w 67"/>
                <a:gd name="T5" fmla="*/ 0 h 63"/>
                <a:gd name="T6" fmla="*/ 0 w 67"/>
                <a:gd name="T7" fmla="*/ 63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 h="63">
                  <a:moveTo>
                    <a:pt x="0" y="63"/>
                  </a:moveTo>
                  <a:lnTo>
                    <a:pt x="67" y="34"/>
                  </a:lnTo>
                  <a:lnTo>
                    <a:pt x="0" y="0"/>
                  </a:lnTo>
                  <a:lnTo>
                    <a:pt x="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220" name="Text Box 24">
            <a:extLst>
              <a:ext uri="{FF2B5EF4-FFF2-40B4-BE49-F238E27FC236}">
                <a16:creationId xmlns:a16="http://schemas.microsoft.com/office/drawing/2014/main" id="{CC56A829-8B98-C54D-A920-AE564A2A6FCC}"/>
              </a:ext>
            </a:extLst>
          </p:cNvPr>
          <p:cNvSpPr txBox="1">
            <a:spLocks noChangeArrowheads="1"/>
          </p:cNvSpPr>
          <p:nvPr/>
        </p:nvSpPr>
        <p:spPr bwMode="auto">
          <a:xfrm>
            <a:off x="1828800" y="5105401"/>
            <a:ext cx="2590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t>Time</a:t>
            </a:r>
          </a:p>
        </p:txBody>
      </p:sp>
      <p:sp>
        <p:nvSpPr>
          <p:cNvPr id="51221" name="Line 25">
            <a:extLst>
              <a:ext uri="{FF2B5EF4-FFF2-40B4-BE49-F238E27FC236}">
                <a16:creationId xmlns:a16="http://schemas.microsoft.com/office/drawing/2014/main" id="{FEF2CF0D-F5A3-A34F-B8DE-6C64C4CB516A}"/>
              </a:ext>
            </a:extLst>
          </p:cNvPr>
          <p:cNvSpPr>
            <a:spLocks noChangeShapeType="1"/>
          </p:cNvSpPr>
          <p:nvPr/>
        </p:nvSpPr>
        <p:spPr bwMode="auto">
          <a:xfrm>
            <a:off x="2819400" y="2667000"/>
            <a:ext cx="0" cy="2362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22" name="Text Box 26">
            <a:extLst>
              <a:ext uri="{FF2B5EF4-FFF2-40B4-BE49-F238E27FC236}">
                <a16:creationId xmlns:a16="http://schemas.microsoft.com/office/drawing/2014/main" id="{26491D13-B7BE-B041-BC6C-8811C90FF44D}"/>
              </a:ext>
            </a:extLst>
          </p:cNvPr>
          <p:cNvSpPr txBox="1">
            <a:spLocks noChangeArrowheads="1"/>
          </p:cNvSpPr>
          <p:nvPr/>
        </p:nvSpPr>
        <p:spPr bwMode="auto">
          <a:xfrm>
            <a:off x="1139382" y="3124201"/>
            <a:ext cx="152761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rial Rounded MT Bold" panose="020F0704030504030204" pitchFamily="34" charset="77"/>
                <a:ea typeface="+mn-ea"/>
                <a:cs typeface="+mn-cs"/>
              </a:rPr>
              <a:t>Risk of acute onset disease </a:t>
            </a:r>
            <a:r>
              <a:rPr kumimoji="0" lang="en-US" altLang="en-US" sz="2000" b="1" i="0" u="none" strike="noStrike" kern="1200" cap="none" spc="0" normalizeH="0" baseline="0" noProof="0" dirty="0">
                <a:ln>
                  <a:noFill/>
                </a:ln>
                <a:solidFill>
                  <a:srgbClr val="0066FF"/>
                </a:solidFill>
                <a:effectLst/>
                <a:uLnTx/>
                <a:uFillTx/>
                <a:latin typeface="Arial Rounded MT Bold" panose="020F0704030504030204" pitchFamily="34" charset="77"/>
                <a:ea typeface="+mn-ea"/>
                <a:cs typeface="+mn-cs"/>
              </a:rPr>
              <a:t>(MI)</a:t>
            </a:r>
            <a:endParaRPr kumimoji="0" lang="en-US" altLang="en-US" sz="2000" b="1" i="0" u="none" strike="noStrike" kern="1200" cap="none" spc="0" normalizeH="0" baseline="0" noProof="0" dirty="0">
              <a:ln>
                <a:noFill/>
              </a:ln>
              <a:solidFill>
                <a:srgbClr val="00B0F0"/>
              </a:solidFill>
              <a:effectLst/>
              <a:uLnTx/>
              <a:uFillTx/>
              <a:latin typeface="Arial Rounded MT Bold" panose="020F0704030504030204" pitchFamily="34" charset="77"/>
              <a:ea typeface="+mn-ea"/>
              <a:cs typeface="+mn-cs"/>
            </a:endParaRPr>
          </a:p>
        </p:txBody>
      </p:sp>
      <p:sp>
        <p:nvSpPr>
          <p:cNvPr id="51224" name="Line 28">
            <a:extLst>
              <a:ext uri="{FF2B5EF4-FFF2-40B4-BE49-F238E27FC236}">
                <a16:creationId xmlns:a16="http://schemas.microsoft.com/office/drawing/2014/main" id="{1E095386-C2CB-184B-8B9C-0F1147DD361D}"/>
              </a:ext>
            </a:extLst>
          </p:cNvPr>
          <p:cNvSpPr>
            <a:spLocks noChangeShapeType="1"/>
          </p:cNvSpPr>
          <p:nvPr/>
        </p:nvSpPr>
        <p:spPr bwMode="auto">
          <a:xfrm>
            <a:off x="4191000" y="5334000"/>
            <a:ext cx="762000" cy="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25" name="Line 29">
            <a:extLst>
              <a:ext uri="{FF2B5EF4-FFF2-40B4-BE49-F238E27FC236}">
                <a16:creationId xmlns:a16="http://schemas.microsoft.com/office/drawing/2014/main" id="{29C2F8F2-96A4-7E4F-9239-F2D02FA21789}"/>
              </a:ext>
            </a:extLst>
          </p:cNvPr>
          <p:cNvSpPr>
            <a:spLocks noChangeShapeType="1"/>
          </p:cNvSpPr>
          <p:nvPr/>
        </p:nvSpPr>
        <p:spPr bwMode="auto">
          <a:xfrm>
            <a:off x="5029200" y="5334000"/>
            <a:ext cx="2209800" cy="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26" name="Line 30">
            <a:extLst>
              <a:ext uri="{FF2B5EF4-FFF2-40B4-BE49-F238E27FC236}">
                <a16:creationId xmlns:a16="http://schemas.microsoft.com/office/drawing/2014/main" id="{BBB3A60B-6C3F-6C41-92EE-26C7541D0816}"/>
              </a:ext>
            </a:extLst>
          </p:cNvPr>
          <p:cNvSpPr>
            <a:spLocks noChangeShapeType="1"/>
          </p:cNvSpPr>
          <p:nvPr/>
        </p:nvSpPr>
        <p:spPr bwMode="auto">
          <a:xfrm>
            <a:off x="7315200" y="5334000"/>
            <a:ext cx="1295400" cy="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27" name="Text Box 31">
            <a:extLst>
              <a:ext uri="{FF2B5EF4-FFF2-40B4-BE49-F238E27FC236}">
                <a16:creationId xmlns:a16="http://schemas.microsoft.com/office/drawing/2014/main" id="{F972F76D-8CE8-1E42-99DF-EB83F9EA3349}"/>
              </a:ext>
            </a:extLst>
          </p:cNvPr>
          <p:cNvSpPr txBox="1">
            <a:spLocks noChangeArrowheads="1"/>
          </p:cNvSpPr>
          <p:nvPr/>
        </p:nvSpPr>
        <p:spPr bwMode="auto">
          <a:xfrm>
            <a:off x="3810000" y="5715001"/>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t>Induction</a:t>
            </a:r>
          </a:p>
        </p:txBody>
      </p:sp>
      <p:sp>
        <p:nvSpPr>
          <p:cNvPr id="51228" name="Text Box 32">
            <a:extLst>
              <a:ext uri="{FF2B5EF4-FFF2-40B4-BE49-F238E27FC236}">
                <a16:creationId xmlns:a16="http://schemas.microsoft.com/office/drawing/2014/main" id="{41B1D7AB-E3A3-7246-B642-21DD5314DB15}"/>
              </a:ext>
            </a:extLst>
          </p:cNvPr>
          <p:cNvSpPr txBox="1">
            <a:spLocks noChangeArrowheads="1"/>
          </p:cNvSpPr>
          <p:nvPr/>
        </p:nvSpPr>
        <p:spPr bwMode="auto">
          <a:xfrm>
            <a:off x="5486400" y="5791201"/>
            <a:ext cx="15240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Rounded MT Bold" panose="020F0704030504030204" pitchFamily="34" charset="77"/>
                <a:ea typeface="+mn-ea"/>
                <a:cs typeface="+mn-cs"/>
              </a:rPr>
              <a:t>Effect</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srgbClr val="0066FF"/>
                </a:solidFill>
                <a:effectLst/>
                <a:uLnTx/>
                <a:uFillTx/>
                <a:latin typeface="Arial Rounded MT Bold" panose="020F0704030504030204" pitchFamily="34" charset="77"/>
                <a:ea typeface="+mn-ea"/>
                <a:cs typeface="+mn-cs"/>
              </a:rPr>
              <a:t>(Transient)</a:t>
            </a:r>
            <a:endParaRPr kumimoji="0" lang="en-US" altLang="en-US" sz="1800" b="1" i="0" u="none" strike="noStrike" kern="1200" cap="none" spc="0" normalizeH="0" baseline="0" noProof="0" dirty="0">
              <a:ln>
                <a:noFill/>
              </a:ln>
              <a:solidFill>
                <a:prstClr val="black"/>
              </a:solidFill>
              <a:effectLst/>
              <a:uLnTx/>
              <a:uFillTx/>
              <a:latin typeface="Arial Rounded MT Bold" panose="020F0704030504030204" pitchFamily="34" charset="77"/>
              <a:ea typeface="+mn-ea"/>
              <a:cs typeface="+mn-cs"/>
            </a:endParaRPr>
          </a:p>
        </p:txBody>
      </p:sp>
      <p:sp>
        <p:nvSpPr>
          <p:cNvPr id="51229" name="Text Box 33">
            <a:extLst>
              <a:ext uri="{FF2B5EF4-FFF2-40B4-BE49-F238E27FC236}">
                <a16:creationId xmlns:a16="http://schemas.microsoft.com/office/drawing/2014/main" id="{CCAE164C-055B-F74D-AC64-854F75D86DC0}"/>
              </a:ext>
            </a:extLst>
          </p:cNvPr>
          <p:cNvSpPr txBox="1">
            <a:spLocks noChangeArrowheads="1"/>
          </p:cNvSpPr>
          <p:nvPr/>
        </p:nvSpPr>
        <p:spPr bwMode="auto">
          <a:xfrm>
            <a:off x="7391400" y="5715001"/>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t>Carry-over</a:t>
            </a:r>
          </a:p>
        </p:txBody>
      </p:sp>
      <p:sp>
        <p:nvSpPr>
          <p:cNvPr id="51230" name="Line 34">
            <a:extLst>
              <a:ext uri="{FF2B5EF4-FFF2-40B4-BE49-F238E27FC236}">
                <a16:creationId xmlns:a16="http://schemas.microsoft.com/office/drawing/2014/main" id="{448AE256-F58F-DA42-8C4B-A4676ACB1625}"/>
              </a:ext>
            </a:extLst>
          </p:cNvPr>
          <p:cNvSpPr>
            <a:spLocks noChangeShapeType="1"/>
          </p:cNvSpPr>
          <p:nvPr/>
        </p:nvSpPr>
        <p:spPr bwMode="auto">
          <a:xfrm>
            <a:off x="3429000" y="5334000"/>
            <a:ext cx="3048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5">
            <a:extLst>
              <a:ext uri="{FF2B5EF4-FFF2-40B4-BE49-F238E27FC236}">
                <a16:creationId xmlns:a16="http://schemas.microsoft.com/office/drawing/2014/main" id="{DE4056BC-9692-40E7-BB0A-D6A68ED321D5}"/>
              </a:ext>
            </a:extLst>
          </p:cNvPr>
          <p:cNvSpPr txBox="1">
            <a:spLocks noChangeArrowheads="1"/>
          </p:cNvSpPr>
          <p:nvPr/>
        </p:nvSpPr>
        <p:spPr bwMode="auto">
          <a:xfrm>
            <a:off x="7315200" y="406954"/>
            <a:ext cx="45145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Verdana" panose="020B0604030504040204" pitchFamily="34" charset="0"/>
                <a:ea typeface="MS PGothic" panose="020B0600070205080204" pitchFamily="34" charset="-128"/>
              </a:defRPr>
            </a:lvl1pPr>
            <a:lvl2pPr marL="37931725" indent="-37474525">
              <a:defRPr sz="2800">
                <a:solidFill>
                  <a:schemeClr val="tx1"/>
                </a:solidFill>
                <a:latin typeface="Verdana" panose="020B0604030504040204" pitchFamily="34" charset="0"/>
                <a:ea typeface="MS PGothic" panose="020B0600070205080204" pitchFamily="34" charset="-128"/>
              </a:defRPr>
            </a:lvl2pPr>
            <a:lvl3pPr>
              <a:defRPr sz="2800">
                <a:solidFill>
                  <a:schemeClr val="tx1"/>
                </a:solidFill>
                <a:latin typeface="Verdana" panose="020B0604030504040204" pitchFamily="34" charset="0"/>
                <a:ea typeface="MS PGothic" panose="020B0600070205080204" pitchFamily="34" charset="-128"/>
              </a:defRPr>
            </a:lvl3pPr>
            <a:lvl4pPr>
              <a:defRPr sz="2800">
                <a:solidFill>
                  <a:schemeClr val="tx1"/>
                </a:solidFill>
                <a:latin typeface="Verdana" panose="020B0604030504040204" pitchFamily="34" charset="0"/>
                <a:ea typeface="MS PGothic" panose="020B0600070205080204" pitchFamily="34" charset="-128"/>
              </a:defRPr>
            </a:lvl4pPr>
            <a:lvl5pPr>
              <a:defRPr sz="2800">
                <a:solidFill>
                  <a:schemeClr val="tx1"/>
                </a:solidFill>
                <a:latin typeface="Verdana" panose="020B0604030504040204" pitchFamily="34" charset="0"/>
                <a:ea typeface="MS PGothic" panose="020B0600070205080204" pitchFamily="34" charset="-128"/>
              </a:defRPr>
            </a:lvl5pPr>
            <a:lvl6pPr marL="4572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6pPr>
            <a:lvl7pPr marL="9144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7pPr>
            <a:lvl8pPr marL="13716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8pPr>
            <a:lvl9pPr marL="18288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Maclure M. Am J Epidemiol 1991:133:144-53. </a:t>
            </a:r>
          </a:p>
        </p:txBody>
      </p:sp>
      <p:sp>
        <p:nvSpPr>
          <p:cNvPr id="37" name="Text Box 19">
            <a:extLst>
              <a:ext uri="{FF2B5EF4-FFF2-40B4-BE49-F238E27FC236}">
                <a16:creationId xmlns:a16="http://schemas.microsoft.com/office/drawing/2014/main" id="{CCB451D0-3A2F-134A-92C4-4366E2903562}"/>
              </a:ext>
            </a:extLst>
          </p:cNvPr>
          <p:cNvSpPr txBox="1">
            <a:spLocks noChangeArrowheads="1"/>
          </p:cNvSpPr>
          <p:nvPr/>
        </p:nvSpPr>
        <p:spPr bwMode="auto">
          <a:xfrm>
            <a:off x="3265046" y="2849562"/>
            <a:ext cx="1447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rial Rounded MT Bold" panose="020F0704030504030204" pitchFamily="34" charset="77"/>
                <a:ea typeface="+mn-ea"/>
                <a:cs typeface="+mn-cs"/>
              </a:rPr>
              <a:t>Point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rial Rounded MT Bold" panose="020F0704030504030204" pitchFamily="34" charset="77"/>
                <a:ea typeface="+mn-ea"/>
                <a:cs typeface="+mn-cs"/>
              </a:rPr>
              <a:t>Exposure </a:t>
            </a:r>
            <a:r>
              <a:rPr kumimoji="0" lang="en-US" altLang="en-US" sz="2000" b="1" i="0" u="none" strike="noStrike" kern="1200" cap="none" spc="0" normalizeH="0" baseline="0" noProof="0" dirty="0">
                <a:ln>
                  <a:noFill/>
                </a:ln>
                <a:solidFill>
                  <a:srgbClr val="0066FF"/>
                </a:solidFill>
                <a:effectLst/>
                <a:uLnTx/>
                <a:uFillTx/>
                <a:latin typeface="Arial Rounded MT Bold" panose="020F0704030504030204" pitchFamily="34" charset="77"/>
                <a:ea typeface="+mn-ea"/>
                <a:cs typeface="+mn-cs"/>
              </a:rPr>
              <a:t>(Exercise)</a:t>
            </a:r>
          </a:p>
        </p:txBody>
      </p:sp>
    </p:spTree>
    <p:extLst>
      <p:ext uri="{BB962C8B-B14F-4D97-AF65-F5344CB8AC3E}">
        <p14:creationId xmlns:p14="http://schemas.microsoft.com/office/powerpoint/2010/main" val="11054483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a:extLst>
              <a:ext uri="{FF2B5EF4-FFF2-40B4-BE49-F238E27FC236}">
                <a16:creationId xmlns:a16="http://schemas.microsoft.com/office/drawing/2014/main" id="{CD1928AD-55FC-C941-ABBD-4B2A1EE91D27}"/>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A759EFA5-388D-DB49-841A-9A997A734F11}"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75</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58371" name="Rectangle 2">
            <a:extLst>
              <a:ext uri="{FF2B5EF4-FFF2-40B4-BE49-F238E27FC236}">
                <a16:creationId xmlns:a16="http://schemas.microsoft.com/office/drawing/2014/main" id="{F64A24A3-1234-8040-9EE8-CFB9DC86E662}"/>
              </a:ext>
            </a:extLst>
          </p:cNvPr>
          <p:cNvSpPr>
            <a:spLocks noGrp="1" noChangeArrowheads="1"/>
          </p:cNvSpPr>
          <p:nvPr>
            <p:ph type="title"/>
          </p:nvPr>
        </p:nvSpPr>
        <p:spPr/>
        <p:txBody>
          <a:bodyPr/>
          <a:lstStyle/>
          <a:p>
            <a:pPr eaLnBrk="1" hangingPunct="1"/>
            <a:r>
              <a:rPr lang="en-US" altLang="en-US" b="0" dirty="0"/>
              <a:t>Effect period</a:t>
            </a:r>
            <a:endParaRPr lang="en-US" altLang="en-US" dirty="0"/>
          </a:p>
        </p:txBody>
      </p:sp>
      <p:sp>
        <p:nvSpPr>
          <p:cNvPr id="54276" name="Text Box 3">
            <a:extLst>
              <a:ext uri="{FF2B5EF4-FFF2-40B4-BE49-F238E27FC236}">
                <a16:creationId xmlns:a16="http://schemas.microsoft.com/office/drawing/2014/main" id="{62A0FBCE-A95B-8B4F-A9CB-0F8C965A9CAC}"/>
              </a:ext>
            </a:extLst>
          </p:cNvPr>
          <p:cNvSpPr txBox="1">
            <a:spLocks noChangeArrowheads="1"/>
          </p:cNvSpPr>
          <p:nvPr/>
        </p:nvSpPr>
        <p:spPr bwMode="auto">
          <a:xfrm>
            <a:off x="838200" y="1951893"/>
            <a:ext cx="10515600" cy="3524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har char="•"/>
              <a:defRPr sz="3200" b="1">
                <a:solidFill>
                  <a:schemeClr val="tx1"/>
                </a:solidFill>
                <a:latin typeface="Arial Rounded MT Bold" panose="020F0704030504030204" pitchFamily="34" charset="77"/>
              </a:defRPr>
            </a:lvl1pPr>
            <a:lvl2pPr marL="342900" indent="-57150">
              <a:spcBef>
                <a:spcPct val="20000"/>
              </a:spcBef>
              <a:buChar char="–"/>
              <a:defRPr sz="2800" b="1">
                <a:solidFill>
                  <a:schemeClr val="tx1"/>
                </a:solidFill>
                <a:latin typeface="Arial Rounded MT Bold" panose="020F0704030504030204" pitchFamily="34" charset="77"/>
              </a:defRPr>
            </a:lvl2pPr>
            <a:lvl3pPr marL="971550" indent="-457200">
              <a:spcBef>
                <a:spcPct val="20000"/>
              </a:spcBef>
              <a:buChar char="•"/>
              <a:defRPr sz="2400" b="1">
                <a:solidFill>
                  <a:schemeClr val="tx1"/>
                </a:solidFill>
                <a:latin typeface="Arial Rounded MT Bold" panose="020F0704030504030204" pitchFamily="34" charset="77"/>
              </a:defRPr>
            </a:lvl3pPr>
            <a:lvl4pPr marL="2114550" indent="-228600">
              <a:spcBef>
                <a:spcPct val="20000"/>
              </a:spcBef>
              <a:buChar char="–"/>
              <a:defRPr sz="2000" b="1">
                <a:solidFill>
                  <a:schemeClr val="tx1"/>
                </a:solidFill>
                <a:latin typeface="Arial Rounded MT Bold" panose="020F0704030504030204" pitchFamily="34" charset="77"/>
              </a:defRPr>
            </a:lvl4pPr>
            <a:lvl5pPr marL="2228850" indent="-228600">
              <a:spcBef>
                <a:spcPct val="20000"/>
              </a:spcBef>
              <a:buChar char="»"/>
              <a:defRPr sz="2000" b="1">
                <a:solidFill>
                  <a:schemeClr val="tx1"/>
                </a:solidFill>
                <a:latin typeface="Arial Rounded MT Bold" panose="020F0704030504030204" pitchFamily="34" charset="77"/>
              </a:defRPr>
            </a:lvl5pPr>
            <a:lvl6pPr marL="268605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314325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60045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405765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457200" marR="0" lvl="0" indent="-457200" algn="l" defTabSz="457200" rtl="0" eaLnBrk="1" fontAlgn="auto" latinLnBrk="0" hangingPunct="1">
              <a:lnSpc>
                <a:spcPct val="100000"/>
              </a:lnSpc>
              <a:spcBef>
                <a:spcPts val="600"/>
              </a:spcBef>
              <a:spcAft>
                <a:spcPts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Duration of effect-window?</a:t>
            </a:r>
          </a:p>
          <a:p>
            <a:pPr marL="457200" marR="0" lvl="0" indent="-457200" algn="l" defTabSz="457200" rtl="0" eaLnBrk="1" fontAlgn="auto" latinLnBrk="0" hangingPunct="1">
              <a:lnSpc>
                <a:spcPct val="100000"/>
              </a:lnSpc>
              <a:spcBef>
                <a:spcPts val="600"/>
              </a:spcBef>
              <a:spcAft>
                <a:spcPts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Carry-over?</a:t>
            </a:r>
          </a:p>
          <a:p>
            <a:pPr marL="457200" marR="0" lvl="0" indent="-457200" algn="l" defTabSz="457200" rtl="0" eaLnBrk="1" fontAlgn="auto" latinLnBrk="0" hangingPunct="1">
              <a:lnSpc>
                <a:spcPct val="100000"/>
              </a:lnSpc>
              <a:spcBef>
                <a:spcPts val="600"/>
              </a:spcBef>
              <a:spcAft>
                <a:spcPts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Investigator chooses unit of analysis (duration)</a:t>
            </a:r>
          </a:p>
          <a:p>
            <a:pPr marL="342900" marR="0" lvl="1" indent="-57150" algn="l" defTabSz="457200" rtl="0" eaLnBrk="1" fontAlgn="auto" latinLnBrk="0" hangingPunct="1">
              <a:lnSpc>
                <a:spcPct val="100000"/>
              </a:lnSpc>
              <a:spcBef>
                <a:spcPts val="6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Depends on:</a:t>
            </a:r>
          </a:p>
          <a:p>
            <a:pPr marL="971550" marR="0" lvl="2" indent="-457200" algn="l" defTabSz="457200" rtl="0" eaLnBrk="1" fontAlgn="auto" latinLnBrk="0" hangingPunct="1">
              <a:lnSpc>
                <a:spcPct val="100000"/>
              </a:lnSpc>
              <a:spcBef>
                <a:spcPct val="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Hypothesis</a:t>
            </a:r>
          </a:p>
          <a:p>
            <a:pPr marL="971550" marR="0" lvl="2" indent="-457200" algn="l" defTabSz="457200" rtl="0" eaLnBrk="1" fontAlgn="auto" latinLnBrk="0" hangingPunct="1">
              <a:lnSpc>
                <a:spcPct val="100000"/>
              </a:lnSpc>
              <a:spcBef>
                <a:spcPct val="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Exposure</a:t>
            </a:r>
          </a:p>
          <a:p>
            <a:pPr marL="971550" marR="0" lvl="2" indent="-457200" algn="l" defTabSz="457200" rtl="0" eaLnBrk="1" fontAlgn="auto" latinLnBrk="0" hangingPunct="1">
              <a:lnSpc>
                <a:spcPct val="100000"/>
              </a:lnSpc>
              <a:spcBef>
                <a:spcPct val="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Outcome</a:t>
            </a:r>
          </a:p>
          <a:p>
            <a:pPr marL="342900" marR="0" lvl="1" indent="-57150" algn="l" defTabSz="457200" rtl="0" eaLnBrk="1" fontAlgn="auto" latinLnBrk="0" hangingPunct="1">
              <a:lnSpc>
                <a:spcPct val="100000"/>
              </a:lnSpc>
              <a:spcBef>
                <a:spcPct val="0"/>
              </a:spcBef>
              <a:spcAft>
                <a:spcPts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Empirically defined = maximizes RR</a:t>
            </a:r>
          </a:p>
        </p:txBody>
      </p:sp>
    </p:spTree>
    <p:extLst>
      <p:ext uri="{BB962C8B-B14F-4D97-AF65-F5344CB8AC3E}">
        <p14:creationId xmlns:p14="http://schemas.microsoft.com/office/powerpoint/2010/main" val="26132370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95E272F1-1577-1E44-9022-7C67C5231318}"/>
              </a:ext>
            </a:extLst>
          </p:cNvPr>
          <p:cNvSpPr>
            <a:spLocks noGrp="1" noChangeArrowheads="1"/>
          </p:cNvSpPr>
          <p:nvPr>
            <p:ph type="title"/>
          </p:nvPr>
        </p:nvSpPr>
        <p:spPr/>
        <p:txBody>
          <a:bodyPr/>
          <a:lstStyle/>
          <a:p>
            <a:pPr eaLnBrk="1" hangingPunct="1"/>
            <a:r>
              <a:rPr lang="en-US" altLang="en-US"/>
              <a:t>Exertion and MI</a:t>
            </a:r>
          </a:p>
        </p:txBody>
      </p:sp>
      <p:sp>
        <p:nvSpPr>
          <p:cNvPr id="60419" name="Slide Number Placeholder 3">
            <a:extLst>
              <a:ext uri="{FF2B5EF4-FFF2-40B4-BE49-F238E27FC236}">
                <a16:creationId xmlns:a16="http://schemas.microsoft.com/office/drawing/2014/main" id="{ACD10969-F848-604C-B116-6E2F52E1A5CA}"/>
              </a:ext>
            </a:extLst>
          </p:cNvPr>
          <p:cNvSpPr>
            <a:spLocks noGrp="1"/>
          </p:cNvSpPr>
          <p:nvPr>
            <p:ph type="sldNum" sz="quarter" idx="12"/>
          </p:nvPr>
        </p:nvSpPr>
        <p:spPr>
          <a:xfrm>
            <a:off x="2209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fld id="{09B34B26-3FF4-674F-B040-47F57561512E}" type="slidenum">
              <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l" defTabSz="457200" rtl="0" eaLnBrk="1" fontAlgn="auto" latinLnBrk="0" hangingPunct="1">
                <a:lnSpc>
                  <a:spcPct val="100000"/>
                </a:lnSpc>
                <a:spcBef>
                  <a:spcPct val="0"/>
                </a:spcBef>
                <a:spcAft>
                  <a:spcPts val="0"/>
                </a:spcAft>
                <a:buClrTx/>
                <a:buSzTx/>
                <a:buFontTx/>
                <a:buNone/>
                <a:tabLst/>
                <a:defRPr/>
              </a:pPr>
              <a:t>76</a:t>
            </a:fld>
            <a:endPar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55300" name="TextBox 5">
            <a:extLst>
              <a:ext uri="{FF2B5EF4-FFF2-40B4-BE49-F238E27FC236}">
                <a16:creationId xmlns:a16="http://schemas.microsoft.com/office/drawing/2014/main" id="{2A5F8B31-FE05-492B-8992-3FA87D64FE76}"/>
              </a:ext>
            </a:extLst>
          </p:cNvPr>
          <p:cNvSpPr txBox="1">
            <a:spLocks noChangeArrowheads="1"/>
          </p:cNvSpPr>
          <p:nvPr/>
        </p:nvSpPr>
        <p:spPr bwMode="auto">
          <a:xfrm>
            <a:off x="2667001" y="6324600"/>
            <a:ext cx="55165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anose="020B0604030504040204" pitchFamily="34" charset="0"/>
                <a:ea typeface="MS PGothic" panose="020B0600070205080204" pitchFamily="34" charset="-128"/>
              </a:defRPr>
            </a:lvl1pPr>
            <a:lvl2pPr marL="37931725" indent="-37474525">
              <a:defRPr sz="2800">
                <a:solidFill>
                  <a:schemeClr val="tx1"/>
                </a:solidFill>
                <a:latin typeface="Verdana" panose="020B0604030504040204" pitchFamily="34" charset="0"/>
                <a:ea typeface="MS PGothic" panose="020B0600070205080204" pitchFamily="34" charset="-128"/>
              </a:defRPr>
            </a:lvl2pPr>
            <a:lvl3pPr>
              <a:defRPr sz="2800">
                <a:solidFill>
                  <a:schemeClr val="tx1"/>
                </a:solidFill>
                <a:latin typeface="Verdana" panose="020B0604030504040204" pitchFamily="34" charset="0"/>
                <a:ea typeface="MS PGothic" panose="020B0600070205080204" pitchFamily="34" charset="-128"/>
              </a:defRPr>
            </a:lvl3pPr>
            <a:lvl4pPr>
              <a:defRPr sz="2800">
                <a:solidFill>
                  <a:schemeClr val="tx1"/>
                </a:solidFill>
                <a:latin typeface="Verdana" panose="020B0604030504040204" pitchFamily="34" charset="0"/>
                <a:ea typeface="MS PGothic" panose="020B0600070205080204" pitchFamily="34" charset="-128"/>
              </a:defRPr>
            </a:lvl4pPr>
            <a:lvl5pPr>
              <a:defRPr sz="2800">
                <a:solidFill>
                  <a:schemeClr val="tx1"/>
                </a:solidFill>
                <a:latin typeface="Verdana" panose="020B0604030504040204" pitchFamily="34" charset="0"/>
                <a:ea typeface="MS PGothic" panose="020B0600070205080204" pitchFamily="34" charset="-128"/>
              </a:defRPr>
            </a:lvl5pPr>
            <a:lvl6pPr marL="4572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6pPr>
            <a:lvl7pPr marL="9144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7pPr>
            <a:lvl8pPr marL="13716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8pPr>
            <a:lvl9pPr marL="18288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Mittleman</a:t>
            </a:r>
            <a:r>
              <a:rPr kumimoji="0" lang="en-US" altLang="en-US" sz="16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M et al. N </a:t>
            </a:r>
            <a:r>
              <a:rPr kumimoji="0" lang="en-US" altLang="en-US" sz="16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Engl</a:t>
            </a:r>
            <a:r>
              <a:rPr kumimoji="0" lang="en-US" altLang="en-US" sz="16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J Med 1993; 329:1677-168</a:t>
            </a:r>
          </a:p>
        </p:txBody>
      </p:sp>
      <p:pic>
        <p:nvPicPr>
          <p:cNvPr id="60421" name="Picture 8">
            <a:extLst>
              <a:ext uri="{FF2B5EF4-FFF2-40B4-BE49-F238E27FC236}">
                <a16:creationId xmlns:a16="http://schemas.microsoft.com/office/drawing/2014/main" id="{19749D31-956D-5F48-A504-FF932EC2F947}"/>
              </a:ext>
            </a:extLst>
          </p:cNvPr>
          <p:cNvPicPr>
            <a:picLocks noChangeAspect="1"/>
          </p:cNvPicPr>
          <p:nvPr/>
        </p:nvPicPr>
        <p:blipFill>
          <a:blip r:embed="rId3">
            <a:clrChange>
              <a:clrFrom>
                <a:srgbClr val="FEFFFD"/>
              </a:clrFrom>
              <a:clrTo>
                <a:srgbClr val="FEFFFD">
                  <a:alpha val="0"/>
                </a:srgbClr>
              </a:clrTo>
            </a:clrChange>
            <a:extLst>
              <a:ext uri="{28A0092B-C50C-407E-A947-70E740481C1C}">
                <a14:useLocalDpi xmlns:a14="http://schemas.microsoft.com/office/drawing/2010/main" val="0"/>
              </a:ext>
            </a:extLst>
          </a:blip>
          <a:srcRect/>
          <a:stretch>
            <a:fillRect/>
          </a:stretch>
        </p:blipFill>
        <p:spPr bwMode="auto">
          <a:xfrm>
            <a:off x="2590800" y="2209801"/>
            <a:ext cx="3721100"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Box 1">
            <a:extLst>
              <a:ext uri="{FF2B5EF4-FFF2-40B4-BE49-F238E27FC236}">
                <a16:creationId xmlns:a16="http://schemas.microsoft.com/office/drawing/2014/main" id="{303FE9D5-C54C-B842-8A8F-95136EBEB2F7}"/>
              </a:ext>
            </a:extLst>
          </p:cNvPr>
          <p:cNvSpPr txBox="1">
            <a:spLocks noChangeArrowheads="1"/>
          </p:cNvSpPr>
          <p:nvPr/>
        </p:nvSpPr>
        <p:spPr bwMode="auto">
          <a:xfrm>
            <a:off x="5425282" y="2461438"/>
            <a:ext cx="6084276"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It appears relevant effect period has no delay</a:t>
            </a:r>
          </a:p>
          <a:p>
            <a:pPr marL="0" marR="0" lvl="0" indent="0" algn="l" defTabSz="457200" rtl="0" eaLnBrk="1" fontAlgn="auto" latinLnBrk="0" hangingPunct="1">
              <a:lnSpc>
                <a:spcPct val="90000"/>
              </a:lnSpc>
              <a:spcBef>
                <a:spcPct val="0"/>
              </a:spcBef>
              <a:spcAft>
                <a:spcPts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Note: If effect period was selected to be 2 hours instead of 1, we would have a diluted RR (3?)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977556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5">
            <a:extLst>
              <a:ext uri="{FF2B5EF4-FFF2-40B4-BE49-F238E27FC236}">
                <a16:creationId xmlns:a16="http://schemas.microsoft.com/office/drawing/2014/main" id="{BDFAE655-D75F-344F-9C49-9D5ED83FE081}"/>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FEEFE9E2-B2C1-734C-A850-A68EA48FB229}"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77</a:t>
            </a:fld>
            <a:endPar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63491" name="Rectangle 2">
            <a:extLst>
              <a:ext uri="{FF2B5EF4-FFF2-40B4-BE49-F238E27FC236}">
                <a16:creationId xmlns:a16="http://schemas.microsoft.com/office/drawing/2014/main" id="{7C4C6745-2F71-894D-BE91-D98F9693F370}"/>
              </a:ext>
            </a:extLst>
          </p:cNvPr>
          <p:cNvSpPr>
            <a:spLocks noGrp="1" noChangeArrowheads="1"/>
          </p:cNvSpPr>
          <p:nvPr>
            <p:ph type="title"/>
          </p:nvPr>
        </p:nvSpPr>
        <p:spPr/>
        <p:txBody>
          <a:bodyPr/>
          <a:lstStyle/>
          <a:p>
            <a:pPr eaLnBrk="1" hangingPunct="1"/>
            <a:r>
              <a:rPr lang="en-US" altLang="en-US" b="0"/>
              <a:t>Reference period</a:t>
            </a:r>
            <a:endParaRPr lang="en-US" altLang="en-US"/>
          </a:p>
        </p:txBody>
      </p:sp>
      <p:sp>
        <p:nvSpPr>
          <p:cNvPr id="63492" name="Text Box 3">
            <a:extLst>
              <a:ext uri="{FF2B5EF4-FFF2-40B4-BE49-F238E27FC236}">
                <a16:creationId xmlns:a16="http://schemas.microsoft.com/office/drawing/2014/main" id="{9160702F-F90D-7240-A234-667FE91479DE}"/>
              </a:ext>
            </a:extLst>
          </p:cNvPr>
          <p:cNvSpPr txBox="1">
            <a:spLocks noChangeArrowheads="1"/>
          </p:cNvSpPr>
          <p:nvPr/>
        </p:nvSpPr>
        <p:spPr bwMode="auto">
          <a:xfrm>
            <a:off x="838200" y="2086002"/>
            <a:ext cx="10515600" cy="386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har char="•"/>
              <a:defRPr sz="3200" b="1">
                <a:solidFill>
                  <a:schemeClr val="tx1"/>
                </a:solidFill>
                <a:latin typeface="Arial Rounded MT Bold" panose="020F0704030504030204" pitchFamily="34" charset="77"/>
              </a:defRPr>
            </a:lvl1pPr>
            <a:lvl2pPr marL="742950" indent="-171450">
              <a:spcBef>
                <a:spcPct val="20000"/>
              </a:spcBef>
              <a:buChar char="–"/>
              <a:defRPr sz="2800" b="1">
                <a:solidFill>
                  <a:schemeClr val="tx1"/>
                </a:solidFill>
                <a:latin typeface="Arial Rounded MT Bold" panose="020F0704030504030204" pitchFamily="34" charset="77"/>
              </a:defRPr>
            </a:lvl2pPr>
            <a:lvl3pPr marL="1085850" indent="-3429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457200" marR="0" lvl="0" indent="-457200" algn="l" defTabSz="457200" rtl="0" eaLnBrk="1" fontAlgn="auto" latinLnBrk="0" hangingPunct="1">
              <a:lnSpc>
                <a:spcPct val="100000"/>
              </a:lnSpc>
              <a:spcBef>
                <a:spcPct val="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Length of the </a:t>
            </a:r>
            <a:r>
              <a:rPr kumimoji="0" lang="en-US" altLang="en-US" sz="24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control window</a:t>
            </a: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 must be equal to the </a:t>
            </a:r>
            <a:r>
              <a:rPr kumimoji="0" lang="en-US" altLang="en-US" sz="24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case window</a:t>
            </a:r>
          </a:p>
          <a:p>
            <a:pPr marL="457200" marR="0" lvl="0" indent="-457200" algn="l" defTabSz="457200" rtl="0" eaLnBrk="1" fontAlgn="auto" latinLnBrk="0" hangingPunct="1">
              <a:lnSpc>
                <a:spcPct val="100000"/>
              </a:lnSpc>
              <a:spcBef>
                <a:spcPct val="0"/>
              </a:spcBef>
              <a:spcAft>
                <a:spcPts val="0"/>
              </a:spcAft>
              <a:buClrTx/>
              <a:buSzTx/>
              <a:buFontTx/>
              <a:buChar char="•"/>
              <a:tabLst/>
              <a:defRPr/>
            </a:pPr>
            <a:endPar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457200" marR="0" lvl="0" indent="-457200" algn="l" defTabSz="457200" rtl="0" eaLnBrk="1" fontAlgn="auto" latinLnBrk="0" hangingPunct="1">
              <a:lnSpc>
                <a:spcPct val="100000"/>
              </a:lnSpc>
              <a:spcBef>
                <a:spcPts val="6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Best reference window…</a:t>
            </a:r>
          </a:p>
          <a:p>
            <a:pPr marL="1085850" marR="0" lvl="2" indent="-342900" algn="l" defTabSz="457200" rtl="0" eaLnBrk="1" fontAlgn="auto" latinLnBrk="0" hangingPunct="1">
              <a:lnSpc>
                <a:spcPct val="100000"/>
              </a:lnSpc>
              <a:spcBef>
                <a:spcPct val="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Subject at risk of the outcome</a:t>
            </a:r>
          </a:p>
          <a:p>
            <a:pPr marL="1085850" marR="0" lvl="2" indent="-342900" algn="l" defTabSz="457200" rtl="0" eaLnBrk="1" fontAlgn="auto" latinLnBrk="0" hangingPunct="1">
              <a:lnSpc>
                <a:spcPct val="100000"/>
              </a:lnSpc>
              <a:spcBef>
                <a:spcPct val="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Close enough in time to case window so that baseline risk is similar</a:t>
            </a:r>
          </a:p>
          <a:p>
            <a:pPr marL="1085850" marR="0" lvl="2" indent="-342900" algn="l" defTabSz="457200" rtl="0" eaLnBrk="1" fontAlgn="auto" latinLnBrk="0" hangingPunct="1">
              <a:lnSpc>
                <a:spcPct val="100000"/>
              </a:lnSpc>
              <a:spcBef>
                <a:spcPct val="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Separated enough in</a:t>
            </a:r>
            <a:r>
              <a:rPr kumimoji="0" lang="en-US" altLang="en-US" sz="2400" b="0" i="0" u="none" strike="noStrike" kern="1200" cap="none" spc="0" normalizeH="0" baseline="0" noProof="0" dirty="0">
                <a:ln>
                  <a:noFill/>
                </a:ln>
                <a:solidFill>
                  <a:srgbClr val="ED7D31"/>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time so that exposures are uncorrelated</a:t>
            </a:r>
          </a:p>
          <a:p>
            <a:pPr marL="742950" marR="0" lvl="2" indent="0" algn="l"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Decisions:</a:t>
            </a:r>
          </a:p>
          <a:p>
            <a:pPr marL="1085850" marR="0" lvl="2" indent="-342900" algn="l" defTabSz="457200" rtl="0" eaLnBrk="1" fontAlgn="auto" latinLnBrk="0" hangingPunct="1">
              <a:lnSpc>
                <a:spcPct val="100000"/>
              </a:lnSpc>
              <a:spcBef>
                <a:spcPct val="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Before or after the case window?</a:t>
            </a:r>
          </a:p>
          <a:p>
            <a:pPr marL="1085850" marR="0" lvl="2" indent="-342900" algn="l" defTabSz="457200" rtl="0" eaLnBrk="1" fontAlgn="auto" latinLnBrk="0" hangingPunct="1">
              <a:lnSpc>
                <a:spcPct val="100000"/>
              </a:lnSpc>
              <a:spcBef>
                <a:spcPct val="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Adjacent or “wash-out” period?</a:t>
            </a:r>
          </a:p>
          <a:p>
            <a:pPr marL="1085850" marR="0" lvl="2" indent="-342900" algn="l" defTabSz="457200" rtl="0" eaLnBrk="1" fontAlgn="auto" latinLnBrk="0" hangingPunct="1">
              <a:lnSpc>
                <a:spcPct val="100000"/>
              </a:lnSpc>
              <a:spcBef>
                <a:spcPct val="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How many?</a:t>
            </a:r>
          </a:p>
        </p:txBody>
      </p:sp>
    </p:spTree>
    <p:extLst>
      <p:ext uri="{BB962C8B-B14F-4D97-AF65-F5344CB8AC3E}">
        <p14:creationId xmlns:p14="http://schemas.microsoft.com/office/powerpoint/2010/main" val="7926880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PQuestion">
            <a:extLst>
              <a:ext uri="{FF2B5EF4-FFF2-40B4-BE49-F238E27FC236}">
                <a16:creationId xmlns:a16="http://schemas.microsoft.com/office/drawing/2014/main" id="{0B194A04-690E-6E40-B8C7-42B0ECB51B07}"/>
              </a:ext>
            </a:extLst>
          </p:cNvPr>
          <p:cNvSpPr>
            <a:spLocks noGrp="1" noChangeArrowheads="1"/>
          </p:cNvSpPr>
          <p:nvPr>
            <p:ph type="title"/>
          </p:nvPr>
        </p:nvSpPr>
        <p:spPr>
          <a:xfrm>
            <a:off x="1676400" y="381000"/>
            <a:ext cx="8686800" cy="1371600"/>
          </a:xfrm>
        </p:spPr>
        <p:txBody>
          <a:bodyPr/>
          <a:lstStyle/>
          <a:p>
            <a:pPr algn="l"/>
            <a:r>
              <a:rPr lang="en-US" altLang="en-US" sz="2800" dirty="0"/>
              <a:t>To study exercise and MI, would you use as a reference window a period 14 days after the event?</a:t>
            </a:r>
          </a:p>
        </p:txBody>
      </p:sp>
      <p:sp>
        <p:nvSpPr>
          <p:cNvPr id="66563" name="TPAnswers">
            <a:extLst>
              <a:ext uri="{FF2B5EF4-FFF2-40B4-BE49-F238E27FC236}">
                <a16:creationId xmlns:a16="http://schemas.microsoft.com/office/drawing/2014/main" id="{B928AB0B-AAA5-BD4C-BA0D-99A2BF7E22BF}"/>
              </a:ext>
            </a:extLst>
          </p:cNvPr>
          <p:cNvSpPr>
            <a:spLocks noGrp="1" noChangeArrowheads="1"/>
          </p:cNvSpPr>
          <p:nvPr>
            <p:ph type="body" idx="1"/>
            <p:custDataLst>
              <p:tags r:id="rId2"/>
            </p:custDataLst>
          </p:nvPr>
        </p:nvSpPr>
        <p:spPr>
          <a:xfrm>
            <a:off x="1981200" y="2362201"/>
            <a:ext cx="4648200" cy="3763963"/>
          </a:xfrm>
        </p:spPr>
        <p:txBody>
          <a:bodyPr/>
          <a:lstStyle/>
          <a:p>
            <a:pPr marL="514350" indent="-514350">
              <a:lnSpc>
                <a:spcPct val="120000"/>
              </a:lnSpc>
              <a:buFont typeface="Wingdings" pitchFamily="2" charset="2"/>
              <a:buAutoNum type="alphaUcPeriod"/>
            </a:pPr>
            <a:r>
              <a:rPr lang="en-US" altLang="en-US" sz="2400"/>
              <a:t>Yes</a:t>
            </a:r>
          </a:p>
          <a:p>
            <a:pPr marL="514350" indent="-514350">
              <a:lnSpc>
                <a:spcPct val="120000"/>
              </a:lnSpc>
              <a:buFont typeface="Wingdings" pitchFamily="2" charset="2"/>
              <a:buAutoNum type="alphaUcPeriod"/>
            </a:pPr>
            <a:r>
              <a:rPr lang="en-US" altLang="en-US" sz="2400"/>
              <a:t>No</a:t>
            </a:r>
          </a:p>
        </p:txBody>
      </p:sp>
      <p:sp>
        <p:nvSpPr>
          <p:cNvPr id="66564" name="Slide Number Placeholder 4">
            <a:extLst>
              <a:ext uri="{FF2B5EF4-FFF2-40B4-BE49-F238E27FC236}">
                <a16:creationId xmlns:a16="http://schemas.microsoft.com/office/drawing/2014/main" id="{02D393D9-BB97-3942-932D-E0899B7AB565}"/>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2D41CA43-27DF-DC48-BA60-232F8F586A7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78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PPolling">
            <a:extLst>
              <a:ext uri="{FF2B5EF4-FFF2-40B4-BE49-F238E27FC236}">
                <a16:creationId xmlns:a16="http://schemas.microsoft.com/office/drawing/2014/main" id="{3154A799-218A-1643-9366-749198203DE0}"/>
              </a:ext>
            </a:extLst>
          </p:cNvPr>
          <p:cNvSpPr>
            <a:spLocks noChangeArrowheads="1"/>
          </p:cNvSpPr>
          <p:nvPr/>
        </p:nvSpPr>
        <p:spPr bwMode="auto">
          <a:xfrm>
            <a:off x="1524000" y="0"/>
            <a:ext cx="12700" cy="12700"/>
          </a:xfrm>
          <a:prstGeom prst="rect">
            <a:avLst/>
          </a:prstGeom>
          <a:solidFill>
            <a:schemeClr val="accent1">
              <a:alpha val="10196"/>
            </a:schemeClr>
          </a:solidFill>
          <a:ln>
            <a:noFill/>
          </a:ln>
          <a:effectLst/>
          <a:extLst>
            <a:ext uri="{91240B29-F687-4F45-9708-019B960494DF}">
              <a14:hiddenLine xmlns:a14="http://schemas.microsoft.com/office/drawing/2010/main" w="28575"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6" name="Rectangle 5">
            <a:extLst>
              <a:ext uri="{FF2B5EF4-FFF2-40B4-BE49-F238E27FC236}">
                <a16:creationId xmlns:a16="http://schemas.microsoft.com/office/drawing/2014/main" id="{805241A7-7DEF-5F43-BB5D-B864A04C71DE}"/>
              </a:ext>
            </a:extLst>
          </p:cNvPr>
          <p:cNvSpPr/>
          <p:nvPr/>
        </p:nvSpPr>
        <p:spPr>
          <a:xfrm>
            <a:off x="1836821" y="2875549"/>
            <a:ext cx="1435768" cy="65371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66348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980A18CE-6E99-EB41-BEC7-AD662CF80DF9}"/>
              </a:ext>
            </a:extLst>
          </p:cNvPr>
          <p:cNvSpPr>
            <a:spLocks noGrp="1" noChangeArrowheads="1"/>
          </p:cNvSpPr>
          <p:nvPr>
            <p:ph type="title"/>
          </p:nvPr>
        </p:nvSpPr>
        <p:spPr>
          <a:xfrm>
            <a:off x="838200" y="838200"/>
            <a:ext cx="9448800" cy="838200"/>
          </a:xfrm>
        </p:spPr>
        <p:txBody>
          <a:bodyPr/>
          <a:lstStyle/>
          <a:p>
            <a:pPr eaLnBrk="1" hangingPunct="1"/>
            <a:r>
              <a:rPr lang="en-US" altLang="en-US" dirty="0"/>
              <a:t>When is the case-crossover useful?</a:t>
            </a:r>
          </a:p>
        </p:txBody>
      </p:sp>
      <p:sp>
        <p:nvSpPr>
          <p:cNvPr id="38914" name="Rectangle 3">
            <a:extLst>
              <a:ext uri="{FF2B5EF4-FFF2-40B4-BE49-F238E27FC236}">
                <a16:creationId xmlns:a16="http://schemas.microsoft.com/office/drawing/2014/main" id="{F3ADAF15-601E-4E45-8043-956BAC4F1FA2}"/>
              </a:ext>
            </a:extLst>
          </p:cNvPr>
          <p:cNvSpPr>
            <a:spLocks noGrp="1" noChangeArrowheads="1"/>
          </p:cNvSpPr>
          <p:nvPr>
            <p:ph type="body" idx="1"/>
          </p:nvPr>
        </p:nvSpPr>
        <p:spPr>
          <a:xfrm>
            <a:off x="838200" y="2057400"/>
            <a:ext cx="10515600" cy="4343400"/>
          </a:xfrm>
        </p:spPr>
        <p:txBody>
          <a:bodyPr/>
          <a:lstStyle/>
          <a:p>
            <a:pPr marL="457200" indent="-457200">
              <a:spcBef>
                <a:spcPts val="600"/>
              </a:spcBef>
              <a:buFont typeface="+mj-lt"/>
              <a:buAutoNum type="arabicPeriod"/>
              <a:defRPr/>
            </a:pPr>
            <a:r>
              <a:rPr lang="en-US" altLang="en-US" sz="2400" dirty="0"/>
              <a:t>Intermittent exposure (cross-over) </a:t>
            </a:r>
          </a:p>
          <a:p>
            <a:pPr marL="457200" indent="-457200">
              <a:spcBef>
                <a:spcPts val="600"/>
              </a:spcBef>
              <a:buFont typeface="+mj-lt"/>
              <a:buAutoNum type="arabicPeriod"/>
              <a:defRPr/>
            </a:pPr>
            <a:r>
              <a:rPr lang="en-US" altLang="en-US" sz="2400" dirty="0"/>
              <a:t>Exposure has a short induction period</a:t>
            </a:r>
          </a:p>
          <a:p>
            <a:pPr marL="457200" indent="-457200">
              <a:spcBef>
                <a:spcPts val="600"/>
              </a:spcBef>
              <a:buFont typeface="+mj-lt"/>
              <a:buAutoNum type="arabicPeriod"/>
              <a:defRPr/>
            </a:pPr>
            <a:r>
              <a:rPr lang="en-US" altLang="en-US" sz="2400" dirty="0"/>
              <a:t>Effect of the exposure is transient: </a:t>
            </a:r>
            <a:r>
              <a:rPr lang="en-US" altLang="en-US" sz="2400" i="1" dirty="0"/>
              <a:t>“Was this event triggered by something unusual that happened just before the event”</a:t>
            </a:r>
          </a:p>
          <a:p>
            <a:pPr lvl="1">
              <a:spcBef>
                <a:spcPts val="600"/>
              </a:spcBef>
              <a:defRPr/>
            </a:pPr>
            <a:r>
              <a:rPr lang="en-US" altLang="en-US" sz="2000" dirty="0"/>
              <a:t>Even if the exposure or its the effects are not transient, at least one of its effects should be</a:t>
            </a:r>
          </a:p>
          <a:p>
            <a:pPr lvl="1">
              <a:spcBef>
                <a:spcPts val="600"/>
              </a:spcBef>
              <a:defRPr/>
            </a:pPr>
            <a:r>
              <a:rPr lang="en-US" altLang="en-US" sz="2000" dirty="0"/>
              <a:t>E.g. Death of a spouse is not transient but the effect may be</a:t>
            </a:r>
          </a:p>
          <a:p>
            <a:pPr lvl="1">
              <a:spcBef>
                <a:spcPts val="600"/>
              </a:spcBef>
              <a:defRPr/>
            </a:pPr>
            <a:r>
              <a:rPr lang="en-US" altLang="en-US" sz="2000" dirty="0"/>
              <a:t>E.g. Physical activity may have long term benefit, but also have an immediate effect</a:t>
            </a:r>
          </a:p>
          <a:p>
            <a:pPr marL="403225" indent="-403225">
              <a:spcBef>
                <a:spcPts val="600"/>
              </a:spcBef>
              <a:buNone/>
              <a:defRPr/>
            </a:pPr>
            <a:r>
              <a:rPr lang="en-US" altLang="en-US" sz="2400" dirty="0"/>
              <a:t>4.	Exposure does not change over time in a systematic way</a:t>
            </a:r>
          </a:p>
          <a:p>
            <a:pPr marL="403225" indent="-403225">
              <a:spcBef>
                <a:spcPts val="600"/>
              </a:spcBef>
              <a:buNone/>
              <a:defRPr/>
            </a:pPr>
            <a:r>
              <a:rPr lang="en-US" altLang="en-US" sz="2400" dirty="0"/>
              <a:t>5.	The effect of the exposure on triggering the outcome is of interest</a:t>
            </a:r>
          </a:p>
        </p:txBody>
      </p:sp>
      <p:sp>
        <p:nvSpPr>
          <p:cNvPr id="109572" name="Slide Number Placeholder 3">
            <a:extLst>
              <a:ext uri="{FF2B5EF4-FFF2-40B4-BE49-F238E27FC236}">
                <a16:creationId xmlns:a16="http://schemas.microsoft.com/office/drawing/2014/main" id="{3E6A7CB7-D269-A547-A892-28DB6AEB7B6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33867311-9F11-BA45-AF60-4CB8C032ABA8}" type="slidenum">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79</a:t>
            </a:fld>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8174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D3555-C89B-7E48-BCDC-6134BE024269}"/>
              </a:ext>
            </a:extLst>
          </p:cNvPr>
          <p:cNvSpPr>
            <a:spLocks noGrp="1"/>
          </p:cNvSpPr>
          <p:nvPr>
            <p:ph type="title"/>
          </p:nvPr>
        </p:nvSpPr>
        <p:spPr/>
        <p:txBody>
          <a:bodyPr/>
          <a:lstStyle/>
          <a:p>
            <a:r>
              <a:rPr lang="en-US" dirty="0"/>
              <a:t>Analysis of Individually Matched Studies</a:t>
            </a:r>
          </a:p>
        </p:txBody>
      </p:sp>
      <p:sp>
        <p:nvSpPr>
          <p:cNvPr id="3" name="Content Placeholder 2">
            <a:extLst>
              <a:ext uri="{FF2B5EF4-FFF2-40B4-BE49-F238E27FC236}">
                <a16:creationId xmlns:a16="http://schemas.microsoft.com/office/drawing/2014/main" id="{D0706C64-75A6-C541-8B55-EEF906D4BC9F}"/>
              </a:ext>
            </a:extLst>
          </p:cNvPr>
          <p:cNvSpPr>
            <a:spLocks noGrp="1"/>
          </p:cNvSpPr>
          <p:nvPr>
            <p:ph idx="1"/>
          </p:nvPr>
        </p:nvSpPr>
        <p:spPr/>
        <p:txBody>
          <a:bodyPr/>
          <a:lstStyle/>
          <a:p>
            <a:r>
              <a:rPr lang="en-US" dirty="0"/>
              <a:t>For individually matched case-control studies:</a:t>
            </a:r>
          </a:p>
          <a:p>
            <a:pPr lvl="1"/>
            <a:r>
              <a:rPr lang="en-US" dirty="0"/>
              <a:t>Conditional logistic regression is the preferred analytical method</a:t>
            </a:r>
          </a:p>
          <a:p>
            <a:pPr lvl="1"/>
            <a:endParaRPr lang="en-US" dirty="0"/>
          </a:p>
          <a:p>
            <a:pPr marL="457200" lvl="1" indent="0">
              <a:buNone/>
            </a:pPr>
            <a:endParaRPr lang="en-US" dirty="0"/>
          </a:p>
          <a:p>
            <a:pPr lvl="1"/>
            <a:r>
              <a:rPr lang="en-US" dirty="0"/>
              <a:t>Unconditional logistic regression adjusted for the matching factors is also an option (especially when case-control pairs are broken due to missing data)</a:t>
            </a:r>
          </a:p>
          <a:p>
            <a:pPr lvl="1"/>
            <a:endParaRPr lang="en-US" dirty="0"/>
          </a:p>
          <a:p>
            <a:pPr lvl="1"/>
            <a:endParaRPr lang="en-US" dirty="0"/>
          </a:p>
          <a:p>
            <a:r>
              <a:rPr lang="en-US" dirty="0"/>
              <a:t>For individually matched cohort studies:</a:t>
            </a:r>
          </a:p>
          <a:p>
            <a:pPr lvl="1"/>
            <a:r>
              <a:rPr lang="en-US" dirty="0"/>
              <a:t>One can </a:t>
            </a:r>
            <a:r>
              <a:rPr lang="en-US" b="1" dirty="0"/>
              <a:t>also</a:t>
            </a:r>
            <a:r>
              <a:rPr lang="en-US" dirty="0"/>
              <a:t> perform time-to-event analyses that account for matching</a:t>
            </a:r>
          </a:p>
          <a:p>
            <a:pPr lvl="1"/>
            <a:endParaRPr lang="en-US" dirty="0"/>
          </a:p>
        </p:txBody>
      </p:sp>
      <p:grpSp>
        <p:nvGrpSpPr>
          <p:cNvPr id="6" name="Group 5">
            <a:extLst>
              <a:ext uri="{FF2B5EF4-FFF2-40B4-BE49-F238E27FC236}">
                <a16:creationId xmlns:a16="http://schemas.microsoft.com/office/drawing/2014/main" id="{C33FE6B8-8B04-9144-AB02-587122C8FAD8}"/>
              </a:ext>
            </a:extLst>
          </p:cNvPr>
          <p:cNvGrpSpPr/>
          <p:nvPr/>
        </p:nvGrpSpPr>
        <p:grpSpPr>
          <a:xfrm>
            <a:off x="3123535" y="2886188"/>
            <a:ext cx="5944929" cy="414075"/>
            <a:chOff x="1599535" y="3515492"/>
            <a:chExt cx="5944929" cy="414075"/>
          </a:xfrm>
        </p:grpSpPr>
        <p:pic>
          <p:nvPicPr>
            <p:cNvPr id="7" name="Picture 6">
              <a:extLst>
                <a:ext uri="{FF2B5EF4-FFF2-40B4-BE49-F238E27FC236}">
                  <a16:creationId xmlns:a16="http://schemas.microsoft.com/office/drawing/2014/main" id="{8343D6F0-1EED-D745-8F16-1A4F5A76D8D5}"/>
                </a:ext>
              </a:extLst>
            </p:cNvPr>
            <p:cNvPicPr>
              <a:picLocks noChangeAspect="1"/>
            </p:cNvPicPr>
            <p:nvPr/>
          </p:nvPicPr>
          <p:blipFill>
            <a:blip r:embed="rId3"/>
            <a:stretch>
              <a:fillRect/>
            </a:stretch>
          </p:blipFill>
          <p:spPr>
            <a:xfrm>
              <a:off x="1599535" y="3515492"/>
              <a:ext cx="5944929" cy="414075"/>
            </a:xfrm>
            <a:prstGeom prst="rect">
              <a:avLst/>
            </a:prstGeom>
          </p:spPr>
        </p:pic>
        <p:sp>
          <p:nvSpPr>
            <p:cNvPr id="8" name="TextBox 7">
              <a:extLst>
                <a:ext uri="{FF2B5EF4-FFF2-40B4-BE49-F238E27FC236}">
                  <a16:creationId xmlns:a16="http://schemas.microsoft.com/office/drawing/2014/main" id="{A918CE68-AC7E-A94B-ABB4-EFD64D9A23B5}"/>
                </a:ext>
              </a:extLst>
            </p:cNvPr>
            <p:cNvSpPr txBox="1"/>
            <p:nvPr/>
          </p:nvSpPr>
          <p:spPr bwMode="auto">
            <a:xfrm>
              <a:off x="5263116" y="3632423"/>
              <a:ext cx="85061" cy="246221"/>
            </a:xfrm>
            <a:prstGeom prst="rect">
              <a:avLst/>
            </a:prstGeom>
            <a:noFill/>
            <a:ln w="19050" algn="ctr">
              <a:noFill/>
              <a:miter lim="800000"/>
              <a:headEnd/>
              <a:tailEnd/>
            </a:ln>
          </p:spPr>
          <p:txBody>
            <a:bodyPr wrap="square" lIns="0" tIns="0" rIns="0" bIns="0" rtlCol="0">
              <a:spAutoFit/>
            </a:bodyPr>
            <a:lstStyle/>
            <a:p>
              <a:r>
                <a:rPr lang="en-US" sz="1600" i="1" dirty="0" err="1">
                  <a:solidFill>
                    <a:srgbClr val="FF0000"/>
                  </a:solidFill>
                </a:rPr>
                <a:t>i</a:t>
              </a:r>
              <a:endParaRPr lang="en-US" sz="1600" i="1" dirty="0">
                <a:solidFill>
                  <a:srgbClr val="FF0000"/>
                </a:solidFill>
              </a:endParaRPr>
            </a:p>
          </p:txBody>
        </p:sp>
      </p:grpSp>
      <p:pic>
        <p:nvPicPr>
          <p:cNvPr id="9" name="Picture 8">
            <a:extLst>
              <a:ext uri="{FF2B5EF4-FFF2-40B4-BE49-F238E27FC236}">
                <a16:creationId xmlns:a16="http://schemas.microsoft.com/office/drawing/2014/main" id="{1C96A547-1D2D-764A-ABBB-82C0362E2FD9}"/>
              </a:ext>
            </a:extLst>
          </p:cNvPr>
          <p:cNvPicPr>
            <a:picLocks noChangeAspect="1"/>
          </p:cNvPicPr>
          <p:nvPr/>
        </p:nvPicPr>
        <p:blipFill>
          <a:blip r:embed="rId3"/>
          <a:stretch>
            <a:fillRect/>
          </a:stretch>
        </p:blipFill>
        <p:spPr>
          <a:xfrm>
            <a:off x="3123534" y="4417692"/>
            <a:ext cx="5944929" cy="414075"/>
          </a:xfrm>
          <a:prstGeom prst="rect">
            <a:avLst/>
          </a:prstGeom>
        </p:spPr>
      </p:pic>
    </p:spTree>
    <p:extLst>
      <p:ext uri="{BB962C8B-B14F-4D97-AF65-F5344CB8AC3E}">
        <p14:creationId xmlns:p14="http://schemas.microsoft.com/office/powerpoint/2010/main" val="4033284459"/>
      </p:ext>
    </p:extLst>
  </p:cSld>
  <p:clrMapOvr>
    <a:masterClrMapping/>
  </p:clrMapOvr>
  <mc:AlternateContent xmlns:mc="http://schemas.openxmlformats.org/markup-compatibility/2006" xmlns:p14="http://schemas.microsoft.com/office/powerpoint/2010/main">
    <mc:Choice Requires="p14">
      <p:transition spd="slow" p14:dur="2000" advTm="108755"/>
    </mc:Choice>
    <mc:Fallback xmlns="">
      <p:transition spd="slow" advTm="108755"/>
    </mc:Fallback>
  </mc:AlternateContent>
  <p:extLst>
    <p:ext uri="{3A86A75C-4F4B-4683-9AE1-C65F6400EC91}">
      <p14:laserTraceLst xmlns:p14="http://schemas.microsoft.com/office/powerpoint/2010/main">
        <p14:tracePtLst>
          <p14:tracePt t="1523" x="1136650" y="3498850"/>
          <p14:tracePt t="36149" x="3200400" y="6807200"/>
          <p14:tracePt t="36156" x="3333750" y="6756400"/>
          <p14:tracePt t="36163" x="3473450" y="6705600"/>
          <p14:tracePt t="36171" x="3575050" y="6654800"/>
          <p14:tracePt t="36178" x="3587750" y="6635750"/>
          <p14:tracePt t="36193" x="3587750" y="6623050"/>
          <p14:tracePt t="36201" x="3587750" y="6604000"/>
          <p14:tracePt t="36216" x="3587750" y="6572250"/>
          <p14:tracePt t="36222" x="3587750" y="6553200"/>
          <p14:tracePt t="36231" x="3587750" y="6534150"/>
          <p14:tracePt t="36245" x="3587750" y="6521450"/>
          <p14:tracePt t="36252" x="3587750" y="6502400"/>
          <p14:tracePt t="36268" x="3606800" y="6470650"/>
          <p14:tracePt t="36276" x="3606800" y="6432550"/>
          <p14:tracePt t="36284" x="3606800" y="6419850"/>
          <p14:tracePt t="36291" x="3606800" y="6381750"/>
          <p14:tracePt t="36299" x="3606800" y="6369050"/>
          <p14:tracePt t="36313" x="3606800" y="6330950"/>
          <p14:tracePt t="36320" x="3606800" y="6267450"/>
          <p14:tracePt t="36336" x="3638550" y="6197600"/>
          <p14:tracePt t="36344" x="3689350" y="6096000"/>
          <p14:tracePt t="36351" x="3759200" y="6013450"/>
          <p14:tracePt t="36358" x="3860800" y="5911850"/>
          <p14:tracePt t="36366" x="3981450" y="5791200"/>
          <p14:tracePt t="36373" x="4083050" y="5689600"/>
          <p14:tracePt t="36381" x="4197350" y="5588000"/>
          <p14:tracePt t="36388" x="4337050" y="5486400"/>
          <p14:tracePt t="36396" x="4451350" y="5384800"/>
          <p14:tracePt t="36404" x="4572000" y="5302250"/>
          <p14:tracePt t="36411" x="4692650" y="5213350"/>
          <p14:tracePt t="36418" x="4775200" y="5149850"/>
          <p14:tracePt t="36424" x="4806950" y="5080000"/>
          <p14:tracePt t="36433" x="4845050" y="5048250"/>
          <p14:tracePt t="36441" x="4845050" y="5010150"/>
          <p14:tracePt t="36456" x="4857750" y="4959350"/>
          <p14:tracePt t="36464" x="4857750" y="4946650"/>
          <p14:tracePt t="36471" x="4857750" y="4895850"/>
          <p14:tracePt t="36478" x="4895850" y="4826000"/>
          <p14:tracePt t="36486" x="4946650" y="4743450"/>
          <p14:tracePt t="36493" x="4997450" y="4641850"/>
          <p14:tracePt t="36501" x="5080000" y="4540250"/>
          <p14:tracePt t="36508" x="5181600" y="4419600"/>
          <p14:tracePt t="36516" x="5314950" y="4298950"/>
          <p14:tracePt t="36524" x="5435600" y="4184650"/>
          <p14:tracePt t="36531" x="5556250" y="4083050"/>
          <p14:tracePt t="36538" x="5657850" y="3994150"/>
          <p14:tracePt t="36548" x="5721350" y="3911600"/>
          <p14:tracePt t="36554" x="5759450" y="3860800"/>
          <p14:tracePt t="36565" x="5791200" y="3810000"/>
          <p14:tracePt t="36576" x="5810250" y="3759200"/>
          <p14:tracePt t="36584" x="5822950" y="3708400"/>
          <p14:tracePt t="36591" x="5842000" y="3625850"/>
          <p14:tracePt t="36599" x="5873750" y="3536950"/>
          <p14:tracePt t="36606" x="5943600" y="3454400"/>
          <p14:tracePt t="36615" x="5994400" y="3352800"/>
          <p14:tracePt t="36622" x="6026150" y="3270250"/>
          <p14:tracePt t="36632" x="6064250" y="3200400"/>
          <p14:tracePt t="36636" x="6076950" y="3130550"/>
          <p14:tracePt t="36648" x="6076950" y="3117850"/>
          <p14:tracePt t="36658" x="6076950" y="3098800"/>
          <p14:tracePt t="36666" x="6096000" y="3098800"/>
          <p14:tracePt t="36710" x="6115050" y="3098800"/>
          <p14:tracePt t="36718" x="6146800" y="3079750"/>
          <p14:tracePt t="36726" x="6146800" y="3067050"/>
          <p14:tracePt t="36732" x="6165850" y="3048000"/>
          <p14:tracePt t="36741" x="6197600" y="3016250"/>
          <p14:tracePt t="36748" x="6229350" y="2978150"/>
          <p14:tracePt t="36756" x="6248400" y="2946400"/>
          <p14:tracePt t="36764" x="6299200" y="2927350"/>
          <p14:tracePt t="36771" x="6330950" y="2895600"/>
          <p14:tracePt t="36778" x="6381750" y="2863850"/>
          <p14:tracePt t="36786" x="6419850" y="2863850"/>
          <p14:tracePt t="36793" x="6470650" y="2825750"/>
          <p14:tracePt t="36801" x="6483350" y="2825750"/>
          <p14:tracePt t="36921" x="6502400" y="2825750"/>
          <p14:tracePt t="36928" x="6502400" y="2844800"/>
          <p14:tracePt t="36941" x="6521450" y="2844800"/>
          <p14:tracePt t="36973" x="6534150" y="2876550"/>
          <p14:tracePt t="36981" x="6534150" y="2914650"/>
          <p14:tracePt t="36989" x="6534150" y="2965450"/>
          <p14:tracePt t="36996" x="6534150" y="3016250"/>
          <p14:tracePt t="37003" x="6553200" y="3067050"/>
          <p14:tracePt t="37011" x="6553200" y="3098800"/>
          <p14:tracePt t="37018" x="6572250" y="3130550"/>
          <p14:tracePt t="37033" x="6572250" y="3149600"/>
          <p14:tracePt t="37084" x="6584950" y="3149600"/>
          <p14:tracePt t="37091" x="6584950" y="3168650"/>
          <p14:tracePt t="37116" x="6604000" y="3168650"/>
          <p14:tracePt t="37123" x="6604000" y="3181350"/>
          <p14:tracePt t="37161" x="6604000" y="3200400"/>
          <p14:tracePt t="37168" x="6623050" y="3200400"/>
          <p14:tracePt t="37213" x="6604000" y="3219450"/>
          <p14:tracePt t="37234" x="6604000" y="3232150"/>
          <p14:tracePt t="37285" x="6623050" y="3232150"/>
          <p14:tracePt t="37301" x="6654800" y="3232150"/>
          <p14:tracePt t="37309" x="6673850" y="3232150"/>
          <p14:tracePt t="37324" x="6686550" y="3232150"/>
          <p14:tracePt t="37444" x="6705600" y="3232150"/>
          <p14:tracePt t="37489" x="6724650" y="3232150"/>
          <p14:tracePt t="37511" x="6737350" y="3232150"/>
          <p14:tracePt t="37526" x="6737350" y="3251200"/>
          <p14:tracePt t="37571" x="6724650" y="3251200"/>
          <p14:tracePt t="37579" x="6705600" y="3270250"/>
          <p14:tracePt t="37594" x="6686550" y="3270250"/>
          <p14:tracePt t="37616" x="6673850" y="3270250"/>
          <p14:tracePt t="37639" x="6654800" y="3270250"/>
          <p14:tracePt t="37654" x="6635750" y="3270250"/>
          <p14:tracePt t="37662" x="6604000" y="3282950"/>
          <p14:tracePt t="37669" x="6553200" y="3282950"/>
          <p14:tracePt t="37676" x="6502400" y="3302000"/>
          <p14:tracePt t="37684" x="6432550" y="3302000"/>
          <p14:tracePt t="37691" x="6400800" y="3302000"/>
          <p14:tracePt t="37722" x="6381750" y="3302000"/>
          <p14:tracePt t="37729" x="6400800" y="3302000"/>
          <p14:tracePt t="37736" x="6451600" y="3302000"/>
          <p14:tracePt t="37744" x="6534150" y="3302000"/>
          <p14:tracePt t="37751" x="6654800" y="3302000"/>
          <p14:tracePt t="37759" x="6737350" y="3302000"/>
          <p14:tracePt t="37766" x="6756400" y="3302000"/>
          <p14:tracePt t="37811" x="6775450" y="3302000"/>
          <p14:tracePt t="37842" x="6775450" y="3321050"/>
          <p14:tracePt t="37991" x="6724650" y="3321050"/>
          <p14:tracePt t="37999" x="6673850" y="3321050"/>
          <p14:tracePt t="38006" x="6623050" y="3333750"/>
          <p14:tracePt t="38014" x="6604000" y="3333750"/>
          <p14:tracePt t="38036" x="6584950" y="3333750"/>
          <p14:tracePt t="38133" x="6572250" y="3333750"/>
          <p14:tracePt t="40723" x="6553200" y="3333750"/>
          <p14:tracePt t="40761" x="6534150" y="3333750"/>
          <p14:tracePt t="40774" x="6521450" y="3333750"/>
          <p14:tracePt t="40788" x="6502400" y="3333750"/>
          <p14:tracePt t="40825" x="6502400" y="3352800"/>
          <p14:tracePt t="41037" x="6521450" y="3352800"/>
          <p14:tracePt t="41053" x="6553200" y="3352800"/>
          <p14:tracePt t="45958" x="6584950" y="3473450"/>
          <p14:tracePt t="45965" x="6623050" y="3638550"/>
          <p14:tracePt t="45974" x="6686550" y="3841750"/>
          <p14:tracePt t="45981" x="6756400" y="4032250"/>
          <p14:tracePt t="45988" x="6838950" y="4197350"/>
          <p14:tracePt t="45995" x="6927850" y="4368800"/>
          <p14:tracePt t="46003" x="7010400" y="4552950"/>
          <p14:tracePt t="46018" x="7080250" y="4775200"/>
          <p14:tracePt t="46025" x="7181850" y="4997450"/>
          <p14:tracePt t="46033" x="7264400" y="5213350"/>
          <p14:tracePt t="46040" x="7334250" y="5416550"/>
          <p14:tracePt t="46048" x="7385050" y="5638800"/>
          <p14:tracePt t="46055" x="7416800" y="5842000"/>
          <p14:tracePt t="46063" x="7448550" y="6026150"/>
          <p14:tracePt t="46070" x="7467600" y="6216650"/>
          <p14:tracePt t="46078" x="7486650" y="6432550"/>
          <p14:tracePt t="46085" x="7518400" y="6635750"/>
          <p14:tracePt t="46093" x="7550150" y="6838950"/>
        </p14:tracePtLst>
      </p14:laserTraceLst>
    </p:ext>
  </p:extLs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5">
            <a:extLst>
              <a:ext uri="{FF2B5EF4-FFF2-40B4-BE49-F238E27FC236}">
                <a16:creationId xmlns:a16="http://schemas.microsoft.com/office/drawing/2014/main" id="{ABA4F987-972D-CF4A-9FF8-42EAC0BFB299}"/>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F5D45627-F5A1-8145-B03D-EB20DE27BBE2}"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80</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643" name="Text Box 2">
            <a:extLst>
              <a:ext uri="{FF2B5EF4-FFF2-40B4-BE49-F238E27FC236}">
                <a16:creationId xmlns:a16="http://schemas.microsoft.com/office/drawing/2014/main" id="{ED535C47-0597-A348-89D6-7B98486DFAED}"/>
              </a:ext>
            </a:extLst>
          </p:cNvPr>
          <p:cNvSpPr txBox="1">
            <a:spLocks noChangeArrowheads="1"/>
          </p:cNvSpPr>
          <p:nvPr/>
        </p:nvSpPr>
        <p:spPr bwMode="auto">
          <a:xfrm>
            <a:off x="838200" y="1690688"/>
            <a:ext cx="10515599" cy="216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Eliminates </a:t>
            </a:r>
            <a:r>
              <a:rPr kumimoji="0" lang="en-US" altLang="en-US" sz="24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between subject</a:t>
            </a: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confounding (self-matched)</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Eliminates within subject confounding by characteristics that remain constant (they may be examined as effect modifiers)</a:t>
            </a:r>
          </a:p>
        </p:txBody>
      </p:sp>
      <p:sp>
        <p:nvSpPr>
          <p:cNvPr id="112644" name="Rectangle 3">
            <a:extLst>
              <a:ext uri="{FF2B5EF4-FFF2-40B4-BE49-F238E27FC236}">
                <a16:creationId xmlns:a16="http://schemas.microsoft.com/office/drawing/2014/main" id="{C8AD0A1B-5B38-8941-9793-3353EEE9FF32}"/>
              </a:ext>
            </a:extLst>
          </p:cNvPr>
          <p:cNvSpPr>
            <a:spLocks noGrp="1" noChangeArrowheads="1"/>
          </p:cNvSpPr>
          <p:nvPr>
            <p:ph type="title"/>
          </p:nvPr>
        </p:nvSpPr>
        <p:spPr>
          <a:noFill/>
        </p:spPr>
        <p:txBody>
          <a:bodyPr/>
          <a:lstStyle/>
          <a:p>
            <a:pPr eaLnBrk="1" hangingPunct="1"/>
            <a:r>
              <a:rPr lang="en-US" altLang="en-US"/>
              <a:t>Advantage</a:t>
            </a:r>
          </a:p>
        </p:txBody>
      </p:sp>
    </p:spTree>
    <p:extLst>
      <p:ext uri="{BB962C8B-B14F-4D97-AF65-F5344CB8AC3E}">
        <p14:creationId xmlns:p14="http://schemas.microsoft.com/office/powerpoint/2010/main" val="19219861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5">
            <a:extLst>
              <a:ext uri="{FF2B5EF4-FFF2-40B4-BE49-F238E27FC236}">
                <a16:creationId xmlns:a16="http://schemas.microsoft.com/office/drawing/2014/main" id="{CDAAE1F8-6D2C-8946-8229-3CC00CA6CEB4}"/>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8B831CFA-A5FE-5F48-8600-0034EE62D359}"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81</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4691" name="Text Box 2">
            <a:extLst>
              <a:ext uri="{FF2B5EF4-FFF2-40B4-BE49-F238E27FC236}">
                <a16:creationId xmlns:a16="http://schemas.microsoft.com/office/drawing/2014/main" id="{5CFDD44C-9044-5C49-8ABF-4A9341059B90}"/>
              </a:ext>
            </a:extLst>
          </p:cNvPr>
          <p:cNvSpPr txBox="1">
            <a:spLocks noChangeArrowheads="1"/>
          </p:cNvSpPr>
          <p:nvPr/>
        </p:nvSpPr>
        <p:spPr bwMode="auto">
          <a:xfrm>
            <a:off x="838200" y="1927560"/>
            <a:ext cx="10240108" cy="381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b="1">
                <a:solidFill>
                  <a:schemeClr val="tx1"/>
                </a:solidFill>
                <a:latin typeface="Arial Rounded MT Bold" panose="020F0704030504030204" pitchFamily="34" charset="77"/>
              </a:defRPr>
            </a:lvl1pPr>
            <a:lvl2pPr marL="800100" indent="-34290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Does not eliminate </a:t>
            </a:r>
            <a:r>
              <a:rPr kumimoji="0" lang="en-US" altLang="en-US" sz="24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within subject</a:t>
            </a: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confounding by risk factors that vary over time in synchrony with exposure status</a:t>
            </a:r>
          </a:p>
          <a:p>
            <a:pPr marL="800100" marR="0" lvl="1" indent="-342900" algn="l" defTabSz="457200" rtl="0" eaLnBrk="1" fontAlgn="auto" latinLnBrk="0" hangingPunct="1">
              <a:lnSpc>
                <a:spcPct val="100000"/>
              </a:lnSpc>
              <a:spcBef>
                <a:spcPct val="20000"/>
              </a:spcBef>
              <a:spcAft>
                <a:spcPts val="0"/>
              </a:spcAft>
              <a:buClrTx/>
              <a:buSzTx/>
              <a:buFontTx/>
              <a:buChar char="–"/>
              <a:tabLst/>
              <a:defRPr/>
            </a:pPr>
            <a:r>
              <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Within-person confounding can be controlled using standard approaches</a:t>
            </a:r>
          </a:p>
          <a:p>
            <a:pPr marL="342900" marR="0" lvl="0" indent="-342900" algn="l" defTabSz="457200" rtl="0" eaLnBrk="1" fontAlgn="auto" latinLnBrk="0" hangingPunct="1">
              <a:lnSpc>
                <a:spcPct val="100000"/>
              </a:lnSpc>
              <a:spcBef>
                <a:spcPct val="20000"/>
              </a:spcBef>
              <a:spcAft>
                <a:spcPts val="0"/>
              </a:spcAft>
              <a:buClrTx/>
              <a:buSzTx/>
              <a:buFontTx/>
              <a:buChar char="•"/>
              <a:tabLst/>
              <a:defRPr/>
            </a:pPr>
            <a:endPar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altLang="en-US"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Time-dependent confounding </a:t>
            </a: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is a threat</a:t>
            </a:r>
          </a:p>
          <a:p>
            <a:pPr marL="800100" marR="0" lvl="1"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Exposures and outcomes for which case-crossover studies are most useful are susceptible to strong confounding by time-varying factors </a:t>
            </a:r>
          </a:p>
          <a:p>
            <a:pPr marL="800100" marR="0" lvl="1"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Ex: the illness that causes the drug to be taken might also be the origin of the adverse “reaction”</a:t>
            </a:r>
          </a:p>
          <a:p>
            <a:pPr marL="800100" marR="0" lvl="1"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4692" name="Rectangle 3">
            <a:extLst>
              <a:ext uri="{FF2B5EF4-FFF2-40B4-BE49-F238E27FC236}">
                <a16:creationId xmlns:a16="http://schemas.microsoft.com/office/drawing/2014/main" id="{A0A314EF-0A23-044A-BA27-C8D3A3A972CE}"/>
              </a:ext>
            </a:extLst>
          </p:cNvPr>
          <p:cNvSpPr>
            <a:spLocks noGrp="1" noChangeArrowheads="1"/>
          </p:cNvSpPr>
          <p:nvPr>
            <p:ph type="title"/>
          </p:nvPr>
        </p:nvSpPr>
        <p:spPr>
          <a:noFill/>
        </p:spPr>
        <p:txBody>
          <a:bodyPr/>
          <a:lstStyle/>
          <a:p>
            <a:pPr eaLnBrk="1" hangingPunct="1"/>
            <a:r>
              <a:rPr lang="en-US" altLang="en-US"/>
              <a:t>Challenge</a:t>
            </a:r>
          </a:p>
        </p:txBody>
      </p:sp>
    </p:spTree>
    <p:extLst>
      <p:ext uri="{BB962C8B-B14F-4D97-AF65-F5344CB8AC3E}">
        <p14:creationId xmlns:p14="http://schemas.microsoft.com/office/powerpoint/2010/main" val="17147787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5">
            <a:extLst>
              <a:ext uri="{FF2B5EF4-FFF2-40B4-BE49-F238E27FC236}">
                <a16:creationId xmlns:a16="http://schemas.microsoft.com/office/drawing/2014/main" id="{A61D468A-1C8F-0E43-A608-EC2765E82727}"/>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68A8E7FA-C775-C04E-9A52-6FA6DA84D332}"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82</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6739" name="Text Box 2">
            <a:extLst>
              <a:ext uri="{FF2B5EF4-FFF2-40B4-BE49-F238E27FC236}">
                <a16:creationId xmlns:a16="http://schemas.microsoft.com/office/drawing/2014/main" id="{38FC6723-25B5-3B4C-A354-F475072B7D51}"/>
              </a:ext>
            </a:extLst>
          </p:cNvPr>
          <p:cNvSpPr txBox="1">
            <a:spLocks noChangeArrowheads="1"/>
          </p:cNvSpPr>
          <p:nvPr/>
        </p:nvSpPr>
        <p:spPr bwMode="auto">
          <a:xfrm>
            <a:off x="838199" y="2286001"/>
            <a:ext cx="10515599" cy="335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har char="•"/>
              <a:defRPr sz="3200" b="1">
                <a:solidFill>
                  <a:schemeClr val="tx1"/>
                </a:solidFill>
                <a:latin typeface="Arial Rounded MT Bold" panose="020F0704030504030204" pitchFamily="34" charset="77"/>
              </a:defRPr>
            </a:lvl1pPr>
            <a:lvl2pPr marL="857250" indent="-34290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457200" marR="0" lvl="0" indent="-457200" algn="l" defTabSz="457200" rtl="0" eaLnBrk="1" fontAlgn="auto" latinLnBrk="0" hangingPunct="1">
              <a:lnSpc>
                <a:spcPct val="100000"/>
              </a:lnSpc>
              <a:spcBef>
                <a:spcPct val="0"/>
              </a:spcBef>
              <a:spcAft>
                <a:spcPts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Data collection is restricted to those individuals who experience an event</a:t>
            </a:r>
          </a:p>
          <a:p>
            <a:pPr marL="457200" marR="0" lvl="0" indent="-457200" algn="l" defTabSz="457200" rtl="0" eaLnBrk="1" fontAlgn="auto" latinLnBrk="0" hangingPunct="1">
              <a:lnSpc>
                <a:spcPct val="100000"/>
              </a:lnSpc>
              <a:spcBef>
                <a:spcPct val="0"/>
              </a:spcBef>
              <a:spcAft>
                <a:spcPts val="0"/>
              </a:spcAft>
              <a:buClrTx/>
              <a:buSzTx/>
              <a:buFontTx/>
              <a:buChar char="•"/>
              <a:tabLst/>
              <a:defRPr/>
            </a:pPr>
            <a:endParaRPr kumimoji="0" lang="en-US" alt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457200" marR="0" lvl="0" indent="-457200" algn="l" defTabSz="457200" rtl="0" eaLnBrk="1" fontAlgn="auto" latinLnBrk="0" hangingPunct="1">
              <a:lnSpc>
                <a:spcPct val="100000"/>
              </a:lnSpc>
              <a:spcBef>
                <a:spcPct val="0"/>
              </a:spcBef>
              <a:spcAft>
                <a:spcPts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Avoids selection of control subjects</a:t>
            </a:r>
          </a:p>
          <a:p>
            <a:pPr marL="857250" marR="0" lvl="1" indent="-3429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Avoids some selection bias </a:t>
            </a: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concerns</a:t>
            </a:r>
          </a:p>
          <a:p>
            <a:pPr marL="857250" marR="0" lvl="1" indent="-3429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Highly </a:t>
            </a:r>
            <a:r>
              <a:rPr kumimoji="0" lang="en-US" altLang="en-US"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cost efficient</a:t>
            </a:r>
          </a:p>
          <a:p>
            <a:pPr marL="457200" marR="0" lvl="0" indent="-457200" algn="l" defTabSz="457200" rtl="0" eaLnBrk="1" fontAlgn="auto" latinLnBrk="0" hangingPunct="1">
              <a:lnSpc>
                <a:spcPct val="100000"/>
              </a:lnSpc>
              <a:spcBef>
                <a:spcPct val="0"/>
              </a:spcBef>
              <a:spcAft>
                <a:spcPts val="0"/>
              </a:spcAft>
              <a:buClrTx/>
              <a:buSzTx/>
              <a:buFontTx/>
              <a:buChar char="•"/>
              <a:tabLst/>
              <a:defRPr/>
            </a:pPr>
            <a:endPar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457200" marR="0" lvl="0" indent="-457200" algn="l" defTabSz="457200" rtl="0" eaLnBrk="1" fontAlgn="auto" latinLnBrk="0" hangingPunct="1">
              <a:lnSpc>
                <a:spcPct val="100000"/>
              </a:lnSpc>
              <a:spcBef>
                <a:spcPct val="0"/>
              </a:spcBef>
              <a:spcAft>
                <a:spcPts val="0"/>
              </a:spcAft>
              <a:buClrTx/>
              <a:buSzTx/>
              <a:buFont typeface="Symbol" pitchFamily="2" charset="2"/>
              <a:buNone/>
              <a:tabLst/>
              <a:defRPr/>
            </a:pPr>
            <a:endParaRPr kumimoji="0" lang="en-US" alt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6740" name="Rectangle 3">
            <a:extLst>
              <a:ext uri="{FF2B5EF4-FFF2-40B4-BE49-F238E27FC236}">
                <a16:creationId xmlns:a16="http://schemas.microsoft.com/office/drawing/2014/main" id="{D6EF2A76-A2D5-9B49-84C6-04C39FE407F6}"/>
              </a:ext>
            </a:extLst>
          </p:cNvPr>
          <p:cNvSpPr>
            <a:spLocks noGrp="1" noChangeArrowheads="1"/>
          </p:cNvSpPr>
          <p:nvPr>
            <p:ph type="title"/>
          </p:nvPr>
        </p:nvSpPr>
        <p:spPr>
          <a:noFill/>
        </p:spPr>
        <p:txBody>
          <a:bodyPr/>
          <a:lstStyle/>
          <a:p>
            <a:pPr eaLnBrk="1" hangingPunct="1"/>
            <a:r>
              <a:rPr lang="en-US" altLang="en-US"/>
              <a:t>Advantage</a:t>
            </a:r>
          </a:p>
        </p:txBody>
      </p:sp>
    </p:spTree>
    <p:extLst>
      <p:ext uri="{BB962C8B-B14F-4D97-AF65-F5344CB8AC3E}">
        <p14:creationId xmlns:p14="http://schemas.microsoft.com/office/powerpoint/2010/main" val="39934335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5">
            <a:extLst>
              <a:ext uri="{FF2B5EF4-FFF2-40B4-BE49-F238E27FC236}">
                <a16:creationId xmlns:a16="http://schemas.microsoft.com/office/drawing/2014/main" id="{04A367CD-969E-4D46-BFAF-69DB79B92A88}"/>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254BDF61-F20D-2B48-82FD-CF61E4ED635E}"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83</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8787" name="Text Box 2">
            <a:extLst>
              <a:ext uri="{FF2B5EF4-FFF2-40B4-BE49-F238E27FC236}">
                <a16:creationId xmlns:a16="http://schemas.microsoft.com/office/drawing/2014/main" id="{34CB1269-C7A3-DB48-8D98-229BA22694A2}"/>
              </a:ext>
            </a:extLst>
          </p:cNvPr>
          <p:cNvSpPr txBox="1">
            <a:spLocks noChangeArrowheads="1"/>
          </p:cNvSpPr>
          <p:nvPr/>
        </p:nvSpPr>
        <p:spPr bwMode="auto">
          <a:xfrm>
            <a:off x="838200" y="2099915"/>
            <a:ext cx="10515600"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spcBef>
                <a:spcPct val="20000"/>
              </a:spcBef>
              <a:buChar char="•"/>
              <a:defRPr sz="3200" b="1">
                <a:solidFill>
                  <a:schemeClr val="tx1"/>
                </a:solidFill>
                <a:latin typeface="Arial Rounded MT Bold" panose="020F0704030504030204" pitchFamily="34" charset="77"/>
              </a:defRPr>
            </a:lvl1pPr>
            <a:lvl2pPr marL="857250" indent="-34290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857250" marR="0" lvl="1" indent="-3429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Identify cases. Risk of case selection / </a:t>
            </a:r>
            <a:r>
              <a:rPr kumimoji="0" lang="en-US" altLang="en-US"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participation bias</a:t>
            </a:r>
            <a:endPar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1143000" marR="0" lvl="2" indent="-2286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If exposure is related to participation = effect estimates may be biased</a:t>
            </a:r>
          </a:p>
          <a:p>
            <a:pPr marL="1143000" marR="0" lvl="2" indent="-2286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857250" marR="0" lvl="1" indent="-3429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Identify </a:t>
            </a:r>
            <a:r>
              <a:rPr kumimoji="0" lang="en-US" altLang="en-US"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person-time at risk </a:t>
            </a: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(e.g., if the event of interest is car accidents, person-time evaluated should only be driving time)</a:t>
            </a:r>
          </a:p>
          <a:p>
            <a:pPr marL="857250" marR="0" lvl="1" indent="-3429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857250" marR="0" lvl="1" indent="-3429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Identify </a:t>
            </a:r>
            <a:r>
              <a:rPr kumimoji="0" lang="en-US" altLang="en-US"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control periods</a:t>
            </a:r>
          </a:p>
          <a:p>
            <a:pPr marL="228600" marR="0" lvl="0" indent="-228600" algn="l" defTabSz="457200" rtl="0" eaLnBrk="1" fontAlgn="auto" latinLnBrk="0" hangingPunct="1">
              <a:lnSpc>
                <a:spcPct val="100000"/>
              </a:lnSpc>
              <a:spcBef>
                <a:spcPct val="0"/>
              </a:spcBef>
              <a:spcAft>
                <a:spcPts val="0"/>
              </a:spcAft>
              <a:buClrTx/>
              <a:buSzTx/>
              <a:buFont typeface="Symbol" pitchFamily="2" charset="2"/>
              <a:buNone/>
              <a:tabLst/>
              <a:defRPr/>
            </a:pPr>
            <a:endParaRPr kumimoji="0" lang="en-US" alt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8788" name="Rectangle 3">
            <a:extLst>
              <a:ext uri="{FF2B5EF4-FFF2-40B4-BE49-F238E27FC236}">
                <a16:creationId xmlns:a16="http://schemas.microsoft.com/office/drawing/2014/main" id="{1C934653-0695-674A-8C9E-2F58A200A758}"/>
              </a:ext>
            </a:extLst>
          </p:cNvPr>
          <p:cNvSpPr>
            <a:spLocks noGrp="1" noChangeArrowheads="1"/>
          </p:cNvSpPr>
          <p:nvPr>
            <p:ph type="title"/>
          </p:nvPr>
        </p:nvSpPr>
        <p:spPr>
          <a:noFill/>
        </p:spPr>
        <p:txBody>
          <a:bodyPr/>
          <a:lstStyle/>
          <a:p>
            <a:pPr eaLnBrk="1" hangingPunct="1"/>
            <a:r>
              <a:rPr lang="en-US" altLang="en-US"/>
              <a:t>Challenge</a:t>
            </a:r>
          </a:p>
        </p:txBody>
      </p:sp>
    </p:spTree>
    <p:extLst>
      <p:ext uri="{BB962C8B-B14F-4D97-AF65-F5344CB8AC3E}">
        <p14:creationId xmlns:p14="http://schemas.microsoft.com/office/powerpoint/2010/main" val="33018405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5">
            <a:extLst>
              <a:ext uri="{FF2B5EF4-FFF2-40B4-BE49-F238E27FC236}">
                <a16:creationId xmlns:a16="http://schemas.microsoft.com/office/drawing/2014/main" id="{B04E3E22-34F0-7843-8279-E5E3320F6E34}"/>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DDE9BBB6-F511-F146-83EB-27A7209D3B10}"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84</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0835" name="Rectangle 2">
            <a:extLst>
              <a:ext uri="{FF2B5EF4-FFF2-40B4-BE49-F238E27FC236}">
                <a16:creationId xmlns:a16="http://schemas.microsoft.com/office/drawing/2014/main" id="{DFFDB513-A0FC-DB4F-A2A1-C8B8C4B15C3F}"/>
              </a:ext>
            </a:extLst>
          </p:cNvPr>
          <p:cNvSpPr>
            <a:spLocks noGrp="1" noChangeArrowheads="1"/>
          </p:cNvSpPr>
          <p:nvPr>
            <p:ph type="title"/>
          </p:nvPr>
        </p:nvSpPr>
        <p:spPr/>
        <p:txBody>
          <a:bodyPr/>
          <a:lstStyle/>
          <a:p>
            <a:pPr eaLnBrk="1" hangingPunct="1"/>
            <a:r>
              <a:rPr lang="en-US" altLang="en-US"/>
              <a:t>Advantage</a:t>
            </a:r>
          </a:p>
        </p:txBody>
      </p:sp>
      <p:sp>
        <p:nvSpPr>
          <p:cNvPr id="120836" name="Rectangle 3">
            <a:extLst>
              <a:ext uri="{FF2B5EF4-FFF2-40B4-BE49-F238E27FC236}">
                <a16:creationId xmlns:a16="http://schemas.microsoft.com/office/drawing/2014/main" id="{FDC94376-792A-6A49-B57D-FD6CB216398B}"/>
              </a:ext>
            </a:extLst>
          </p:cNvPr>
          <p:cNvSpPr>
            <a:spLocks noGrp="1" noChangeArrowheads="1"/>
          </p:cNvSpPr>
          <p:nvPr>
            <p:ph type="body" idx="1"/>
          </p:nvPr>
        </p:nvSpPr>
        <p:spPr>
          <a:xfrm>
            <a:off x="838200" y="2133600"/>
            <a:ext cx="10515600" cy="3962400"/>
          </a:xfrm>
        </p:spPr>
        <p:txBody>
          <a:bodyPr/>
          <a:lstStyle/>
          <a:p>
            <a:pPr eaLnBrk="1" hangingPunct="1"/>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Eliminates </a:t>
            </a:r>
            <a:r>
              <a:rPr lang="en-US" altLang="en-US" sz="2400" i="1" dirty="0">
                <a:latin typeface="Helvetica Neue" panose="02000503000000020004" pitchFamily="2" charset="0"/>
                <a:ea typeface="Helvetica Neue" panose="02000503000000020004" pitchFamily="2" charset="0"/>
                <a:cs typeface="Helvetica Neue" panose="02000503000000020004" pitchFamily="2" charset="0"/>
              </a:rPr>
              <a:t>between subject</a:t>
            </a:r>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 differential misclassification (recall bias)</a:t>
            </a:r>
          </a:p>
        </p:txBody>
      </p:sp>
    </p:spTree>
    <p:extLst>
      <p:ext uri="{BB962C8B-B14F-4D97-AF65-F5344CB8AC3E}">
        <p14:creationId xmlns:p14="http://schemas.microsoft.com/office/powerpoint/2010/main" val="11866619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5">
            <a:extLst>
              <a:ext uri="{FF2B5EF4-FFF2-40B4-BE49-F238E27FC236}">
                <a16:creationId xmlns:a16="http://schemas.microsoft.com/office/drawing/2014/main" id="{78BBB6FF-B897-5E42-A8C0-DCB168F520DF}"/>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BC2CA43F-8891-D741-B5D5-996516CF981E}"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85</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2883" name="Rectangle 2">
            <a:extLst>
              <a:ext uri="{FF2B5EF4-FFF2-40B4-BE49-F238E27FC236}">
                <a16:creationId xmlns:a16="http://schemas.microsoft.com/office/drawing/2014/main" id="{CA6D7703-8A9B-6B47-9C6A-DFAC3731F40A}"/>
              </a:ext>
            </a:extLst>
          </p:cNvPr>
          <p:cNvSpPr>
            <a:spLocks noGrp="1" noChangeArrowheads="1"/>
          </p:cNvSpPr>
          <p:nvPr>
            <p:ph type="title"/>
          </p:nvPr>
        </p:nvSpPr>
        <p:spPr/>
        <p:txBody>
          <a:bodyPr/>
          <a:lstStyle/>
          <a:p>
            <a:pPr eaLnBrk="1" hangingPunct="1"/>
            <a:r>
              <a:rPr lang="en-US" altLang="en-US"/>
              <a:t>Challenge</a:t>
            </a:r>
          </a:p>
        </p:txBody>
      </p:sp>
      <p:sp>
        <p:nvSpPr>
          <p:cNvPr id="122884" name="Rectangle 3">
            <a:extLst>
              <a:ext uri="{FF2B5EF4-FFF2-40B4-BE49-F238E27FC236}">
                <a16:creationId xmlns:a16="http://schemas.microsoft.com/office/drawing/2014/main" id="{975226B2-7311-5749-8CBC-F857A9B7B533}"/>
              </a:ext>
            </a:extLst>
          </p:cNvPr>
          <p:cNvSpPr>
            <a:spLocks noGrp="1" noChangeArrowheads="1"/>
          </p:cNvSpPr>
          <p:nvPr>
            <p:ph type="body" idx="1"/>
          </p:nvPr>
        </p:nvSpPr>
        <p:spPr>
          <a:xfrm>
            <a:off x="838199" y="2057400"/>
            <a:ext cx="10515599" cy="3962400"/>
          </a:xfrm>
        </p:spPr>
        <p:txBody>
          <a:bodyPr/>
          <a:lstStyle/>
          <a:p>
            <a:pPr eaLnBrk="1" hangingPunct="1"/>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Does not eliminate </a:t>
            </a:r>
            <a:r>
              <a:rPr lang="en-US" altLang="en-US" sz="2400" i="1" dirty="0">
                <a:latin typeface="Helvetica Neue" panose="02000503000000020004" pitchFamily="2" charset="0"/>
                <a:ea typeface="Helvetica Neue" panose="02000503000000020004" pitchFamily="2" charset="0"/>
                <a:cs typeface="Helvetica Neue" panose="02000503000000020004" pitchFamily="2" charset="0"/>
              </a:rPr>
              <a:t>within subject</a:t>
            </a:r>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 differential misclassification</a:t>
            </a:r>
          </a:p>
          <a:p>
            <a:pPr lvl="1">
              <a:spcBef>
                <a:spcPts val="600"/>
              </a:spcBef>
            </a:pPr>
            <a:r>
              <a:rPr lang="en-US" altLang="en-US" sz="2200" dirty="0">
                <a:latin typeface="Helvetica Neue" panose="02000503000000020004" pitchFamily="2" charset="0"/>
                <a:ea typeface="Helvetica Neue" panose="02000503000000020004" pitchFamily="2" charset="0"/>
                <a:cs typeface="Helvetica Neue" panose="02000503000000020004" pitchFamily="2" charset="0"/>
              </a:rPr>
              <a:t>Comparability of information, retrospective, self-reported exposure</a:t>
            </a:r>
          </a:p>
          <a:p>
            <a:pPr lvl="1">
              <a:spcBef>
                <a:spcPts val="600"/>
              </a:spcBef>
            </a:pPr>
            <a:r>
              <a:rPr lang="en-US" altLang="en-US" sz="2200" dirty="0">
                <a:latin typeface="Helvetica Neue" panose="02000503000000020004" pitchFamily="2" charset="0"/>
                <a:ea typeface="Helvetica Neue" panose="02000503000000020004" pitchFamily="2" charset="0"/>
                <a:cs typeface="Helvetica Neue" panose="02000503000000020004" pitchFamily="2" charset="0"/>
              </a:rPr>
              <a:t>Recall bias: Cases may move up exposure to be within effect period if experiencing the outcome was traumatic or may exaggerate exposure (e.g., report heavier physical activity than was actually performed)</a:t>
            </a:r>
          </a:p>
          <a:p>
            <a:pPr lvl="1">
              <a:spcBef>
                <a:spcPts val="600"/>
              </a:spcBef>
            </a:pPr>
            <a:endParaRPr lang="en-US" altLang="en-US" sz="2200" dirty="0">
              <a:latin typeface="Helvetica Neue" panose="02000503000000020004" pitchFamily="2" charset="0"/>
              <a:ea typeface="Helvetica Neue" panose="02000503000000020004" pitchFamily="2" charset="0"/>
              <a:cs typeface="Helvetica Neue" panose="02000503000000020004" pitchFamily="2" charset="0"/>
            </a:endParaRPr>
          </a:p>
          <a:p>
            <a:pPr eaLnBrk="1" hangingPunct="1"/>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Does not eliminate non-differential misclassification</a:t>
            </a:r>
          </a:p>
        </p:txBody>
      </p:sp>
    </p:spTree>
    <p:extLst>
      <p:ext uri="{BB962C8B-B14F-4D97-AF65-F5344CB8AC3E}">
        <p14:creationId xmlns:p14="http://schemas.microsoft.com/office/powerpoint/2010/main" val="17409180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ABB8A2B8-8C43-DD47-9E83-EBDE63A381BC}"/>
              </a:ext>
            </a:extLst>
          </p:cNvPr>
          <p:cNvSpPr>
            <a:spLocks noGrp="1" noChangeArrowheads="1"/>
          </p:cNvSpPr>
          <p:nvPr>
            <p:ph type="title"/>
          </p:nvPr>
        </p:nvSpPr>
        <p:spPr/>
        <p:txBody>
          <a:bodyPr/>
          <a:lstStyle/>
          <a:p>
            <a:pPr eaLnBrk="1" hangingPunct="1"/>
            <a:r>
              <a:rPr lang="en-US" altLang="en-US" dirty="0">
                <a:latin typeface="Helvetica Neue" panose="02000503000000020004" pitchFamily="2" charset="0"/>
                <a:ea typeface="Helvetica Neue" panose="02000503000000020004" pitchFamily="2" charset="0"/>
                <a:cs typeface="Helvetica Neue" panose="02000503000000020004" pitchFamily="2" charset="0"/>
              </a:rPr>
              <a:t>Summary</a:t>
            </a:r>
          </a:p>
        </p:txBody>
      </p:sp>
      <p:sp>
        <p:nvSpPr>
          <p:cNvPr id="152579" name="Content Placeholder 2">
            <a:extLst>
              <a:ext uri="{FF2B5EF4-FFF2-40B4-BE49-F238E27FC236}">
                <a16:creationId xmlns:a16="http://schemas.microsoft.com/office/drawing/2014/main" id="{6F963276-5934-4D40-A5DC-85F6C62F66F5}"/>
              </a:ext>
            </a:extLst>
          </p:cNvPr>
          <p:cNvSpPr>
            <a:spLocks noGrp="1" noChangeArrowheads="1"/>
          </p:cNvSpPr>
          <p:nvPr>
            <p:ph idx="1"/>
          </p:nvPr>
        </p:nvSpPr>
        <p:spPr>
          <a:xfrm>
            <a:off x="838200" y="1863969"/>
            <a:ext cx="10515599" cy="4308231"/>
          </a:xfrm>
        </p:spPr>
        <p:txBody>
          <a:bodyPr>
            <a:normAutofit/>
          </a:bodyPr>
          <a:lstStyle/>
          <a:p>
            <a:pPr eaLnBrk="1" hangingPunct="1"/>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Case crossover studies compare exposure at the time of an event to the historical frequency of exposure in the same person</a:t>
            </a:r>
          </a:p>
          <a:p>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Case-crossover designs can be useful because of: (</a:t>
            </a:r>
            <a:r>
              <a:rPr lang="en-US" altLang="en-US" sz="2400" dirty="0" err="1">
                <a:latin typeface="Helvetica Neue" panose="02000503000000020004" pitchFamily="2" charset="0"/>
                <a:ea typeface="Helvetica Neue" panose="02000503000000020004" pitchFamily="2" charset="0"/>
                <a:cs typeface="Helvetica Neue" panose="02000503000000020004" pitchFamily="2" charset="0"/>
              </a:rPr>
              <a:t>i</a:t>
            </a:r>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 no control selection, (ii) limits potential confounding, (iii) limits potential measurement bias</a:t>
            </a:r>
          </a:p>
          <a:p>
            <a:pPr eaLnBrk="1" hangingPunct="1"/>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Give mathematical meaning to: “Were you doing anything unusual just before you got sick?”</a:t>
            </a:r>
          </a:p>
          <a:p>
            <a:pPr eaLnBrk="1" hangingPunct="1"/>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Work for easily ascertained, intermittent exposures whose associated risks rise and fall quickly</a:t>
            </a:r>
          </a:p>
          <a:p>
            <a:pPr eaLnBrk="1" hangingPunct="1"/>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Requires that the onset time of the outcome event can be pinned down with precision</a:t>
            </a:r>
          </a:p>
        </p:txBody>
      </p:sp>
      <p:sp>
        <p:nvSpPr>
          <p:cNvPr id="152580" name="Slide Number Placeholder 3">
            <a:extLst>
              <a:ext uri="{FF2B5EF4-FFF2-40B4-BE49-F238E27FC236}">
                <a16:creationId xmlns:a16="http://schemas.microsoft.com/office/drawing/2014/main" id="{89B288F3-BADE-7F4F-8EF0-E8D6F522F602}"/>
              </a:ext>
            </a:extLst>
          </p:cNvPr>
          <p:cNvSpPr>
            <a:spLocks noGrp="1"/>
          </p:cNvSpPr>
          <p:nvPr>
            <p:ph type="sldNum" sz="quarter" idx="12"/>
          </p:nvPr>
        </p:nvSpPr>
        <p:spPr>
          <a:xfrm>
            <a:off x="2209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fld id="{C947641C-9C7F-F147-AA50-0BC6911CAED8}" type="slidenum">
              <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l" defTabSz="457200" rtl="0" eaLnBrk="1" fontAlgn="auto" latinLnBrk="0" hangingPunct="1">
                <a:lnSpc>
                  <a:spcPct val="100000"/>
                </a:lnSpc>
                <a:spcBef>
                  <a:spcPct val="0"/>
                </a:spcBef>
                <a:spcAft>
                  <a:spcPts val="0"/>
                </a:spcAft>
                <a:buClrTx/>
                <a:buSzTx/>
                <a:buFontTx/>
                <a:buNone/>
                <a:tabLst/>
                <a:defRPr/>
              </a:pPr>
              <a:t>86</a:t>
            </a:fld>
            <a:endPar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4230549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B3216-4F72-C24B-994C-619520FCE71B}"/>
              </a:ext>
            </a:extLst>
          </p:cNvPr>
          <p:cNvSpPr>
            <a:spLocks noGrp="1"/>
          </p:cNvSpPr>
          <p:nvPr>
            <p:ph type="title"/>
          </p:nvPr>
        </p:nvSpPr>
        <p:spPr/>
        <p:txBody>
          <a:bodyPr/>
          <a:lstStyle/>
          <a:p>
            <a:r>
              <a:rPr lang="en-US" dirty="0"/>
              <a:t>Until Next Time…</a:t>
            </a:r>
          </a:p>
        </p:txBody>
      </p:sp>
      <p:sp>
        <p:nvSpPr>
          <p:cNvPr id="3" name="Content Placeholder 2">
            <a:extLst>
              <a:ext uri="{FF2B5EF4-FFF2-40B4-BE49-F238E27FC236}">
                <a16:creationId xmlns:a16="http://schemas.microsoft.com/office/drawing/2014/main" id="{E162F299-87D7-1E4D-8E67-3EC6BD5C577E}"/>
              </a:ext>
            </a:extLst>
          </p:cNvPr>
          <p:cNvSpPr>
            <a:spLocks noGrp="1"/>
          </p:cNvSpPr>
          <p:nvPr>
            <p:ph idx="1"/>
          </p:nvPr>
        </p:nvSpPr>
        <p:spPr/>
        <p:txBody>
          <a:bodyPr/>
          <a:lstStyle/>
          <a:p>
            <a:r>
              <a:rPr lang="en-US" dirty="0"/>
              <a:t>Matching Homework</a:t>
            </a:r>
          </a:p>
          <a:p>
            <a:r>
              <a:rPr lang="en-US" dirty="0"/>
              <a:t>Readings and recorded lectures regarding interaction / effect modification</a:t>
            </a:r>
          </a:p>
          <a:p>
            <a:r>
              <a:rPr lang="en-US" dirty="0"/>
              <a:t>Office Hours: Monday @ 4:10pm on Zoom</a:t>
            </a:r>
          </a:p>
          <a:p>
            <a:endParaRPr lang="en-US" dirty="0"/>
          </a:p>
        </p:txBody>
      </p:sp>
    </p:spTree>
    <p:extLst>
      <p:ext uri="{BB962C8B-B14F-4D97-AF65-F5344CB8AC3E}">
        <p14:creationId xmlns:p14="http://schemas.microsoft.com/office/powerpoint/2010/main" val="13190763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B5B55-9CD3-7C4C-846F-A963CFDA9F9B}"/>
              </a:ext>
            </a:extLst>
          </p:cNvPr>
          <p:cNvSpPr>
            <a:spLocks noGrp="1"/>
          </p:cNvSpPr>
          <p:nvPr>
            <p:ph type="title"/>
          </p:nvPr>
        </p:nvSpPr>
        <p:spPr/>
        <p:txBody>
          <a:bodyPr/>
          <a:lstStyle/>
          <a:p>
            <a:pPr algn="ctr"/>
            <a:r>
              <a:rPr lang="en-US" dirty="0"/>
              <a:t>Questions?</a:t>
            </a:r>
          </a:p>
        </p:txBody>
      </p:sp>
      <p:sp>
        <p:nvSpPr>
          <p:cNvPr id="3" name="Content Placeholder 2">
            <a:extLst>
              <a:ext uri="{FF2B5EF4-FFF2-40B4-BE49-F238E27FC236}">
                <a16:creationId xmlns:a16="http://schemas.microsoft.com/office/drawing/2014/main" id="{FBB89E15-509B-874F-ACA3-85D94E87C3A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92510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2-16 at 10.25.3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801" y="218008"/>
            <a:ext cx="9537700" cy="1955800"/>
          </a:xfrm>
          <a:prstGeom prst="rect">
            <a:avLst/>
          </a:prstGeom>
        </p:spPr>
      </p:pic>
      <p:sp>
        <p:nvSpPr>
          <p:cNvPr id="6" name="Content Placeholder 2"/>
          <p:cNvSpPr>
            <a:spLocks noGrp="1"/>
          </p:cNvSpPr>
          <p:nvPr>
            <p:ph idx="1"/>
          </p:nvPr>
        </p:nvSpPr>
        <p:spPr>
          <a:xfrm>
            <a:off x="838200" y="2386343"/>
            <a:ext cx="10515600" cy="3790619"/>
          </a:xfrm>
        </p:spPr>
        <p:txBody>
          <a:bodyPr>
            <a:normAutofit fontScale="92500" lnSpcReduction="10000"/>
          </a:bodyPr>
          <a:lstStyle/>
          <a:p>
            <a:r>
              <a:rPr lang="en-US" dirty="0"/>
              <a:t>Nested case-control study using data from 2 prospective cohort studies</a:t>
            </a:r>
          </a:p>
          <a:p>
            <a:r>
              <a:rPr lang="en-US" dirty="0"/>
              <a:t>Incident cases of head and neck squamous cell carcinoma (HNSCC; n=132)</a:t>
            </a:r>
          </a:p>
          <a:p>
            <a:r>
              <a:rPr lang="en-US" dirty="0"/>
              <a:t>3 controls per case (n=396) selected through incidence density sampling</a:t>
            </a:r>
          </a:p>
          <a:p>
            <a:r>
              <a:rPr lang="en-US" dirty="0"/>
              <a:t>Individually matched on age, sex, race/ethnicity, and time since mouthwash collection</a:t>
            </a:r>
          </a:p>
          <a:p>
            <a:r>
              <a:rPr lang="en-US" dirty="0"/>
              <a:t>Exposure: Oral HPV types</a:t>
            </a:r>
          </a:p>
          <a:p>
            <a:r>
              <a:rPr lang="en-US" dirty="0"/>
              <a:t>Conditional logistic regression models for matched risk sets</a:t>
            </a:r>
          </a:p>
          <a:p>
            <a:r>
              <a:rPr lang="en-US" dirty="0"/>
              <a:t>HPV-16 associated with a 7-fold increased odds of HNSCC and 22-fold increased risk of </a:t>
            </a:r>
            <a:r>
              <a:rPr lang="en-US" dirty="0" err="1"/>
              <a:t>oropharyngeal</a:t>
            </a:r>
            <a:r>
              <a:rPr lang="en-US" dirty="0"/>
              <a:t> SCC</a:t>
            </a:r>
          </a:p>
          <a:p>
            <a:endParaRPr lang="en-US" dirty="0"/>
          </a:p>
        </p:txBody>
      </p:sp>
    </p:spTree>
    <p:custDataLst>
      <p:tags r:id="rId1"/>
    </p:custDataLst>
    <p:extLst>
      <p:ext uri="{BB962C8B-B14F-4D97-AF65-F5344CB8AC3E}">
        <p14:creationId xmlns:p14="http://schemas.microsoft.com/office/powerpoint/2010/main" val="1608293316"/>
      </p:ext>
    </p:extLst>
  </p:cSld>
  <p:clrMapOvr>
    <a:masterClrMapping/>
  </p:clrMapOvr>
  <mc:AlternateContent xmlns:mc="http://schemas.openxmlformats.org/markup-compatibility/2006" xmlns:p14="http://schemas.microsoft.com/office/powerpoint/2010/main">
    <mc:Choice Requires="p14">
      <p:transition spd="slow" p14:dur="2000" advTm="139979"/>
    </mc:Choice>
    <mc:Fallback xmlns="">
      <p:transition spd="slow" advTm="1399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8|20.3|22.4|24.1"/>
</p:tagLst>
</file>

<file path=ppt/tags/tag10.xml><?xml version="1.0" encoding="utf-8"?>
<p:tagLst xmlns:a="http://schemas.openxmlformats.org/drawingml/2006/main" xmlns:r="http://schemas.openxmlformats.org/officeDocument/2006/relationships" xmlns:p="http://schemas.openxmlformats.org/presentationml/2006/main">
  <p:tag name="TIMING" val="|31.7|6.2|10.7"/>
</p:tagLst>
</file>

<file path=ppt/tags/tag11.xml><?xml version="1.0" encoding="utf-8"?>
<p:tagLst xmlns:a="http://schemas.openxmlformats.org/drawingml/2006/main" xmlns:r="http://schemas.openxmlformats.org/officeDocument/2006/relationships" xmlns:p="http://schemas.openxmlformats.org/presentationml/2006/main">
  <p:tag name="TIMING" val="|4|1.6|18.8|10.1|10.4"/>
</p:tagLst>
</file>

<file path=ppt/tags/tag12.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3;&#10;&lt;questionlist&gt;&#13;&#10;    &lt;properties&gt;&#13;&#10;        &lt;guid&gt;766C5721673C49C4B01FB1082077E5DE&lt;/guid&gt;&#13;&#10;        &lt;description /&gt;&#13;&#10;        &lt;date&gt;4/10/2016 3:41:48 PM&lt;/date&gt;&#13;&#10;    &lt;/properties&gt;&#13;&#10;    &lt;questionlisttemplate&gt;&#13;&#10;        &lt;correctvalue&gt;1&lt;/correctvalue&gt;&#13;&#10;        &lt;incorrectvalue&gt;0&lt;/incorrectvalue&gt;&#13;&#10;        &lt;questiontype&gt;1&lt;/questiontype&gt;&#13;&#10;        &lt;numberofchoices&gt;4&lt;/numberofchoices&gt;&#13;&#10;        &lt;bulletstyle&gt;2&lt;/bulletstyle&gt;&#13;&#10;        &lt;questionfont&gt;Verdana&lt;/questionfont&gt;&#13;&#10;        &lt;questionfontsize&gt;12&lt;/questionfontsize&gt;&#13;&#10;        &lt;answerfont&gt;Verdana&lt;/answerfont&gt;&#13;&#10;        &lt;answerfontsize&gt;12&lt;/answerfontsize&gt;&#13;&#10;        &lt;showresults&gt;True&lt;/showresults&gt;&#13;&#10;        &lt;countdowntime&gt;30&lt;/countdowntime&gt;&#13;&#10;        &lt;responsegrid&gt;0&lt;/responsegrid&gt;&#13;&#10;    &lt;/questionlisttemplate&gt;&#13;&#10;    &lt;questions&gt;&#13;&#10;        &lt;multichoice&gt;&#13;&#10;            &lt;guid&gt;33350314F83543AE96F516DC5D256811&lt;/guid&gt;&#13;&#10;            &lt;repollguid&gt;7AB300C433E841548747237AAC41DBEC&lt;/repollguid&gt;&#13;&#10;            &lt;sourceid&gt;41D7EC1205A54970AA9994B119C63783&lt;/sourceid&gt;&#13;&#10;            &lt;questiontext&gt;Case-crossover studies require historical exposure data from cases, but not from anyone else in the source population&lt;/questiontext&gt;&#13;&#10;            &lt;showresults&gt;True&lt;/showresults&gt;&#13;&#10;            &lt;responsegrid&gt;0&lt;/responsegrid&gt;&#13;&#10;            &lt;countdowntimer&gt;False&lt;/countdowntimer&gt;&#13;&#10;            &lt;countdowntime&gt;30&lt;/countdowntime&gt;&#13;&#10;            &lt;correctvalue&gt;1&lt;/correctvalue&gt;&#13;&#10;            &lt;incorrectvalue&gt;0&lt;/incorrectvalue&gt;&#13;&#10;            &lt;responselimit&gt;1&lt;/responselimit&gt;&#13;&#10;            &lt;bulletstyle&gt;2&lt;/bulletstyle&gt;&#13;&#10;            &lt;answers&gt;&#13;&#10;                &lt;answer&gt;&#13;&#10;                    &lt;guid&gt;91863AF149244E269E5A42EED03B7312&lt;/guid&gt;&#13;&#10;                    &lt;answertext&gt;True&lt;/answertext&gt;&#13;&#10;                    &lt;valuetype&gt;0&lt;/valuetype&gt;&#13;&#10;                &lt;/answer&gt;&#13;&#10;                &lt;answer&gt;&#13;&#10;                    &lt;guid&gt;5BE4709E15E0495A84396BB578FFFE58&lt;/guid&gt;&#13;&#10;                    &lt;answertext&gt;False&lt;/answertext&gt;&#13;&#10;                    &lt;valuetype&gt;0&lt;/valuetype&gt;&#13;&#10;                &lt;/answer&gt;&#13;&#10;            &lt;/answers&gt;&#13;&#10;            &lt;metadata&gt;&#13;&#10;                &lt;entry&gt;&#13;&#10;                    &lt;key&gt;AUTOFORMATCHART&lt;/key&gt;&#13;&#10;                    &lt;value&gt;True&lt;/value&gt;&#13;&#10;                &lt;/entry&gt;&#13;&#10;                &lt;entry&gt;&#13;&#10;                    &lt;key&gt;AUTOOPENPOLL&lt;/key&gt;&#13;&#10;                    &lt;value&gt;True&lt;/value&gt;&#13;&#10;                &lt;/entry&gt;&#13;&#10;                &lt;entry&gt;&#13;&#10;                    &lt;key&gt;LIVECHARTING&lt;/key&gt;&#13;&#10;                    &lt;value&gt;False&lt;/value&gt;&#13;&#10;                &lt;/entry&gt;&#13;&#10;            &lt;/metadata&gt;&#13;&#10;        &lt;/multichoice&gt;&#13;&#10;    &lt;/questions&gt;&#13;&#10;&lt;/questionlist&gt;"/>
  <p:tag name="HASRESULTS" val="False"/>
  <p:tag name="LIVECHARTING" val="False"/>
  <p:tag name="AUTOOPENPOLL" val="True"/>
  <p:tag name="AUTOFORMATCHART" val="True"/>
</p:tagLst>
</file>

<file path=ppt/tags/tag13.xml><?xml version="1.0" encoding="utf-8"?>
<p:tagLst xmlns:a="http://schemas.openxmlformats.org/drawingml/2006/main" xmlns:r="http://schemas.openxmlformats.org/officeDocument/2006/relationships" xmlns:p="http://schemas.openxmlformats.org/presentationml/2006/main">
  <p:tag name="ZEROBASED" val="False"/>
</p:tagLst>
</file>

<file path=ppt/tags/tag14.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LABELFORMAT" val="0"/>
  <p:tag name="NUMBERFORMAT" val="0"/>
  <p:tag name="RGBCOLORS" val="-16724839,-13421620,-1,-65536,-16711936,-8355712,-256,-65281,-16711681,-8388608,-16777216"/>
  <p:tag name="COLORTYPE" val="DEFINED"/>
  <p:tag name="CHARTFORMAT" val="UEsDBBQABgAIAAAAIQAncm1TAQEAANABAAATAAAAW0NvbnRlbnRfVHlwZXNdLnhtbHyRTU/DMAyG70j8hyhX1KRwQAi13YGPI3AYP8AkbhstX0qysf173HZIMA0uUWL7ff3EblZ7Z9kOUzbBt/xa1JyhV0EbP7T8ff1c3XGWC3gNNnhs+QEzX3WXF836EDEzUvvc8rGUeC9lViM6yCJE9JTpQ3JQ6JkGGUFtYEB5U9e3UgVf0JeqTB68ax6xh60t7GlP4YXkw0XOHpa6qVXLjZv0U1yeVSS0+UQCMVqjoNDf5M7rE67qyCRIOdfk0cR8ReB/dJgyv5l+NjjqXmmYyWhkb5DKCzgil2qk+3KK/03OUIa+Nwp1UFtHMxM6wSctx1kxu37jynkf3RcAAAD//wMAUEsDBBQABgAIAAAAIQAZqpLz0QAAALMBAAALAAAAX3JlbHMvLnJlbHOskMuKAjEQRfcD/kOovV3dLkQG025EcCv6ATVJdXew8yCJon9vnNlMizCbWRaXOvdw15ubHcWVYzLeSWiqGgQ75bVxvYTTcTdfgUiZnKbRO5Zw5wSbdvaxPvBIuTylwYQkCsUlCUPO4RMxqYEtpcoHdiXpfLSUyxl7DKTO1DMu6nqJ8TcD2glT7LWEuNcLEMd7KM1/s33XGcVbry6WXX5TgcaW7gKk2HOWoAaKGS1rQz9RU33ZAPjepPlPk6nrq9K3WFWme7rgZOr2AQAA//8DAFBLAwQUAAYACAAAACEAjuTTSMgFAAC5EgAADwAAAGNoYXJ0L2NoYXJ0LnhtbNxYW4/aOBR+X2n/A4q0jxnIhauGqZgAu1WZzqgzbXf3zSQGvDh2ajsMtOp/3+PYCYGi6YWptFpecI6PT87l83cOXL7YprSxwUISzoaOd9FyGpjFPCFsOXTePkzdntOQCrEEUc7w0Nlh6by4+vWXy3gQr5BQ9xmKcQOMMDmIh85KqWzQbMp4hVMkL3iGGewtuEiRgkexbCYCPYLxlDb9VqvTLIw41gD6AQMpIqw8L77lPF8sSIzHPM5TzJTxQmCKFGRArkgmS2ux1xH+FxZTEgsu+UJdxDxtGmNlUGDMazerqK4gSQlS2Ou3wsYG0aHTcppaSBFbGgFm7tt7IxQ8ZwlOIi4YlKOmn8aDEVVYMDAVcabAa5uv9JsyniKxzjMX3M0gyDmhRO2KsJ2rS7AdrTjko/EGf8iJwHLoxF64T0H4vQlodZu9pm/rCsF64UCqHcUmIK/l62ib1XsLF6aI0jmK1zo3NeVKdb+vDx4nQ5+KqbhB2e1GnA/F+dIbOlR5TkNtYZWsYTVfAhCo8rUMVskaViiOoRKgYRelBPaNpNIJSklQ6kBWjQ5k2izapaRdSjqlpOM0VpSwNVRCfzmNBad/GEG5Mggq7pLOBsoVfyCK4jGmWOHE5t5obQh+DMZaTXD1Zw1nheCvQ8GILUfbA1EG4MxwrMjGlrRTgLoZD/aGF5Rzod+gViReMyzrcAbNal+SBL+H4j+hW1fRGPmKel0lo1yNBEbaOkU7niu9ShHLEZ1Vz9sbnthQcLLEJkm7U0KbiN5FcPjxJ25gj5lUdS+8TivsBz2/WyzCiVtgOR482lxe9Ptep/bpmvOrcrvX6vW7bd/zwkCzR2CuwrHzkMp9XHMkgnGkOVlHCU9jIoy5mFNjfgkckwH5WjHNJdAKTszmBoldxCkvucczYomLSpLkEAZcJNiat6Smtvq9Uok3eKGvOFS/kBAG7UW9XLzGS6CfEjX2UDKbU1mcy+7Ov7tXl2jA+JRQem5DgQDQgLJzzewd0hnRFrUELxZwgWaypPEfbnsmzRJSV6RwxR9neIlZ8grvLJBsDWHnHYI+r3tQWVeQRUi9RqkFv62IBPk9Fifld1hozvvC9nU+n1N8Tz5+aWqGEQBlRoAEDo7hrU6AdhtWjVyQofMpmnTaQXfkuePONHLDRaft9sd9z+36fhiF/bDdu77+vG9NQJlH48bXenO9LbUHOtLT7gF2wasCw6WfIKqwGqPC8TrUrQgSrENieVpdAisq7RzEGwS9VhSFbnvcmbhhqx+515PAdyddf+z3u0E7iKJavNAQvjPesNaGO4OckQ85fmm7waeW+YRuGEzh7X67544iyHbQ96fhpDcNxl74WePndDYsL1RJMdn8KvpqKPup6KvXa4my9yRRlly9duUDyixg4x30U8CpuS5oWybJ9/zQC/3Qnjje6BhehoZbnSg04eWHbAzwGBVkuFc8Mi1jBC4sNXq4IHDJinnUXJmUsBu0taWoKSZFdz+4Vmh7x+1Fm5tgAIvTVMHMoEfwCFrd0Pkdw4SJKAz2PIcLDZdzjZOKGFL0DxcP0LdvYG40xqFzGmPgyfEeg58FZlPBGaDzygEGmH/gZk9z1Nmj2fNwcuNx6HQCAMEpcobKlXSqx3xZDj+mWlW9i72S0fS09TcWNlL9ZLJmiZbO6YgumZHFymIMpLeLhcSWTL2WhRjjNzlVZLahkMpaacGxCkRAKafRVPlXA8kTaIJxgli/StjWDj6NLjtRnEBX67efDqwKcv8PWFX88gSsiq1rrB4xtiWbmwd9vwAcFhOwqk+9ev2OyFtG7UBgMZkQmV3Dr9C1HFm2kBli9qpCWxwD+OQtzG3AO0cgLAfMZ0v9f2pg+1ZyUNtn4rM5T3aVqXMGQRgupbovfmmbf2POM5Y9x+hbDKZokODFG4hRfoQe0zNEB7Ow3YRx9Q4JpBX03yJDp/pLROsU2NbJLhb7f5yu/gUAAP//AwBQSwMEFAAGAAgAAAAhAATy4L1DBgAANhsAABYAAABjaGFydC9tZWRpYS9pbWFnZTEuYm1w7JhJUFNZFIZvkn2vu6oX2orggEQzrxpELVdtabmDlGZroVa56epVpwcHcEIRAZkCqASQBIWESSBqQkIIiEAShlCEwW4ZRVHLWft/74bX6ZRJ+SB29YJTyaub98495zv/PTcveck/Kr4jrClw3Ij3tsBbQL7FiJrtG0KY95J9WrVVBf6vCjxlrY+1+vp6vV6fl5eXkZGBwddGRubx8XFkttlswamRHQwwnITBAW44iUG0kLjUNAWKRXxqyIuPOA+qzsZGr9G42NX18uXL+fl5ZH///v3i4iIGgIE/wHghhVMbodiK/1UyDe7701LjTmoY22Hzaa9t3PhQJuuTycoPHJicnETq169fU30oD7C/hAelcQtNU3Mldzc1DTscr169evv2LUKh8JCAZY2ay+2kxCPIaCRlSzzX9u+nPG/evEGoXNbMZrPVag2Z/tmP4ElPT4czSp554rePalGvc0JbdeCHB1Jpr1RqSE199uwZ5s7NzblcLsiIemFIcSI/OdtBdB7B2Saii4vrYf3L9u2bmJiAP6qgg8/mjXASJKdPnwbS7II/vZ6pN8tKru5eA/0fgketpjyzs7OZmZm03vLycvBcrtwf4GkmxXFx8Ad/2d69fr8f6d69ezc4OBghb4RLqPrGjRtZOSczGkiJV3DxHinYE+AxqtW0LaHP0NBQcJDSBg144H++hRTGxjI8Mlnlnj0+nw9u6Gc6CJ7Ca9xmrT3TxMTPvEuuKtYhOPSpOXiQ02dmZiY4YGm9JtvO+J+7Q66yPOhn/e7dw8PDcIM+o6Ojwf58x95Ry7kWxBdmWkihcj1dr0g8DWw/szy5Gzb0sPtLv2sXlRH6jI2N8WUI9h/w/8NTrFwf0OfQIbpeECdUH46nhVyJiQFPP/TZuZPq8+HDh+X1M4c0OG4538roc6GNUB5smZuHD4fjKanXZNmY9cKsXNk68Ljlcn1ystfrRcyPHz/Sjc/F5zsYmrCAhPKUKGOgD3gMaWkcz/T0dHBMhsca4MmRreuWSsFTsWNHf38/YGButzvYn+94eNKCTqY8pcqYPrkcX0HVaWnPnz9HKMCE8pgD+qCKbOn34PHI5QaVqre3l/KscH/df6C7xNQrhP5lqg39cjlSGI4cefHixWd5dKYAz8W75IqM4YE+RpWK02dkZISvJsH+7X0MTyl4WpjvfwSPzFNcR/cXsx+zWR7oU61UOp3Ox48fT01N0cYOTsFrbHfrLt0npQPCc83kOsvTJZUajx7l9EGK4IDFtQEeZr3AI5OBp2bLFmxzLBlshfu9w6PDfoE+Z5tJ+aZNCO6SSIzHjqEt8c2PVQjhKWJ54H/BQrJka2n/3IqPD2Zeydg5oGPu114hvqX14FEowNN2/PjCwgL0xzEkuMmuhT/0RL9dkq2FmCihNno8dTYaX4S72M3Nm8HTKZHUqtUhGNxHU7sWK1XYI7zQSs5vXwMer0JRFx8/x97fObdlD8wOLe5HpQOiM42kKDYWyqMZbofn8T2y5JqSTlWsxVGXmOhiecxbtz5hf48tG4ObWO/UXulgePCro9N6/S+nEy/uauRBUWJip1Q6oFCYosfT6NLmdgrQn+lmgntrZICQq4VLPNBnIUr6NHVRHtGpOuIZ4ceDNmP0USobosfT/ECb5xKUeEUna4nbx48HbUZ5mhISnkZJn/JWTV4Xw3PiNukf5sdzS63ukEgGlcrm6PHo72ryu4UlHtEfNQS/7T/xMehDee4kJIzY7XymhvWtuKcp6BHqPMLl8TgkkiGVqk0s9jscYXPwuVBlBY9A5xb9biAz834+Uz8ZU1Mpj0UsHosmD/QR/VZNpnny4G8as14qlWXbtvEo8eTUJeWz+vxaRabn+OlTnZJiX+KZ6OjgpW045zxzEl0vbSWZmuXHU5WS0r59O/qnRSyejBJPflNSwUMh9vsvFbx5KlNS0Mm9CkWrWDweJZ6C5qSMBgFePxWRcBqGOz9kMHRnZd37+WccFx89CufG9/yTRT9efGet+v83CuAxzgoT0adqOOKhDYx9MsQc8PQGZloyPDyB5eTkRE4HBzz5wRFzEe3Lw9KJmBtiOE+NAizhmFg665eUDwY4YzoXeSlkTriYVARWD+ZAJYpc+OrVVQW+hgJ/AwAA//8DAFBLAQItABQABgAIAAAAIQAncm1TAQEAANABAAATAAAAAAAAAAAAAAAAAAAAAABbQ29udGVudF9UeXBlc10ueG1sUEsBAi0AFAAGAAgAAAAhABmqkvPRAAAAswEAAAsAAAAAAAAAAAAAAAAAMgEAAF9yZWxzLy5yZWxzUEsBAi0AFAAGAAgAAAAhAI7k00jIBQAAuRIAAA8AAAAAAAAAAAAAAAAALAIAAGNoYXJ0L2NoYXJ0LnhtbFBLAQItABQABgAIAAAAIQAE8uC9QwYAADYbAAAWAAAAAAAAAAAAAAAAACEIAABjaGFydC9tZWRpYS9pbWFnZTEuYm1wUEsFBgAAAAAEAAQA+wAAAJgOAAAAAA=="/>
</p:tagLst>
</file>

<file path=ppt/tags/tag15.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3;&#10;&lt;questionlist&gt;&#13;&#10;    &lt;properties&gt;&#13;&#10;        &lt;guid&gt;766C5721673C49C4B01FB1082077E5DE&lt;/guid&gt;&#13;&#10;        &lt;description /&gt;&#13;&#10;        &lt;date&gt;4/10/2016 3:41:48 PM&lt;/date&gt;&#13;&#10;    &lt;/properties&gt;&#13;&#10;    &lt;questionlisttemplate&gt;&#13;&#10;        &lt;correctvalue&gt;1&lt;/correctvalue&gt;&#13;&#10;        &lt;incorrectvalue&gt;0&lt;/incorrectvalue&gt;&#13;&#10;        &lt;questiontype&gt;1&lt;/questiontype&gt;&#13;&#10;        &lt;numberofchoices&gt;4&lt;/numberofchoices&gt;&#13;&#10;        &lt;bulletstyle&gt;2&lt;/bulletstyle&gt;&#13;&#10;        &lt;questionfont&gt;Verdana&lt;/questionfont&gt;&#13;&#10;        &lt;questionfontsize&gt;12&lt;/questionfontsize&gt;&#13;&#10;        &lt;answerfont&gt;Verdana&lt;/answerfont&gt;&#13;&#10;        &lt;answerfontsize&gt;12&lt;/answerfontsize&gt;&#13;&#10;        &lt;showresults&gt;True&lt;/showresults&gt;&#13;&#10;        &lt;countdowntime&gt;30&lt;/countdowntime&gt;&#13;&#10;        &lt;responsegrid&gt;0&lt;/responsegrid&gt;&#13;&#10;    &lt;/questionlisttemplate&gt;&#13;&#10;    &lt;questions&gt;&#13;&#10;        &lt;multichoice&gt;&#13;&#10;            &lt;guid&gt;3805399F259D4BBCBCD23FEBCD518CF2&lt;/guid&gt;&#13;&#10;            &lt;repollguid&gt;7AB300C433E841548747237AAC41DBEC&lt;/repollguid&gt;&#13;&#10;            &lt;sourceid&gt;41D7EC1205A54970AA9994B119C63783&lt;/sourceid&gt;&#13;&#10;            &lt;questiontext&gt;To study exercise and MI, would you use as a reference window a period 14 days after the event?&lt;/questiontext&gt;&#13;&#10;            &lt;showresults&gt;True&lt;/showresults&gt;&#13;&#10;            &lt;responsegrid&gt;0&lt;/responsegrid&gt;&#13;&#10;            &lt;countdowntimer&gt;False&lt;/countdowntimer&gt;&#13;&#10;            &lt;countdowntime&gt;30&lt;/countdowntime&gt;&#13;&#10;            &lt;correctvalue&gt;1&lt;/correctvalue&gt;&#13;&#10;            &lt;incorrectvalue&gt;0&lt;/incorrectvalue&gt;&#13;&#10;            &lt;responselimit&gt;1&lt;/responselimit&gt;&#13;&#10;            &lt;bulletstyle&gt;2&lt;/bulletstyle&gt;&#13;&#10;            &lt;answers&gt;&#13;&#10;                &lt;answer&gt;&#13;&#10;                    &lt;guid&gt;91863AF149244E269E5A42EED03B7312&lt;/guid&gt;&#13;&#10;                    &lt;answertext&gt;Yes&lt;/answertext&gt;&#13;&#10;                    &lt;valuetype&gt;0&lt;/valuetype&gt;&#13;&#10;                &lt;/answer&gt;&#13;&#10;                &lt;answer&gt;&#13;&#10;                    &lt;guid&gt;5BE4709E15E0495A84396BB578FFFE58&lt;/guid&gt;&#13;&#10;                    &lt;answertext&gt;No&lt;/answertext&gt;&#13;&#10;                    &lt;valuetype&gt;0&lt;/valuetype&gt;&#13;&#10;                &lt;/answer&gt;&#13;&#10;            &lt;/answers&gt;&#13;&#10;            &lt;metadata&gt;&#13;&#10;                &lt;entry&gt;&#13;&#10;                    &lt;key&gt;AUTOFORMATCHART&lt;/key&gt;&#13;&#10;                    &lt;value&gt;True&lt;/value&gt;&#13;&#10;                &lt;/entry&gt;&#13;&#10;                &lt;entry&gt;&#13;&#10;                    &lt;key&gt;AUTOOPENPOLL&lt;/key&gt;&#13;&#10;                    &lt;value&gt;True&lt;/value&gt;&#13;&#10;                &lt;/entry&gt;&#13;&#10;                &lt;entry&gt;&#13;&#10;                    &lt;key&gt;LIVECHARTING&lt;/key&gt;&#13;&#10;                    &lt;value&gt;False&lt;/value&gt;&#13;&#10;                &lt;/entry&gt;&#13;&#10;            &lt;/metadata&gt;&#13;&#10;        &lt;/multichoice&gt;&#13;&#10;    &lt;/questions&gt;&#13;&#10;&lt;/questionlist&gt;"/>
  <p:tag name="HASRESULTS" val="False"/>
  <p:tag name="LIVECHARTING" val="False"/>
  <p:tag name="AUTOOPENPOLL" val="True"/>
  <p:tag name="AUTOFORMATCHART" val="True"/>
</p:tagLst>
</file>

<file path=ppt/tags/tag16.xml><?xml version="1.0" encoding="utf-8"?>
<p:tagLst xmlns:a="http://schemas.openxmlformats.org/drawingml/2006/main" xmlns:r="http://schemas.openxmlformats.org/officeDocument/2006/relationships" xmlns:p="http://schemas.openxmlformats.org/presentationml/2006/main">
  <p:tag name="ZEROBASED" val="False"/>
</p:tagLst>
</file>

<file path=ppt/tags/tag2.xml><?xml version="1.0" encoding="utf-8"?>
<p:tagLst xmlns:a="http://schemas.openxmlformats.org/drawingml/2006/main" xmlns:r="http://schemas.openxmlformats.org/officeDocument/2006/relationships" xmlns:p="http://schemas.openxmlformats.org/presentationml/2006/main">
  <p:tag name="TIMING" val="|19.3|46.1|10.3"/>
</p:tagLst>
</file>

<file path=ppt/tags/tag3.xml><?xml version="1.0" encoding="utf-8"?>
<p:tagLst xmlns:a="http://schemas.openxmlformats.org/drawingml/2006/main" xmlns:r="http://schemas.openxmlformats.org/officeDocument/2006/relationships" xmlns:p="http://schemas.openxmlformats.org/presentationml/2006/main">
  <p:tag name="TIMING" val="|26.8"/>
</p:tagLst>
</file>

<file path=ppt/tags/tag4.xml><?xml version="1.0" encoding="utf-8"?>
<p:tagLst xmlns:a="http://schemas.openxmlformats.org/drawingml/2006/main" xmlns:r="http://schemas.openxmlformats.org/officeDocument/2006/relationships" xmlns:p="http://schemas.openxmlformats.org/presentationml/2006/main">
  <p:tag name="TIMING" val="|8.4|32.3"/>
</p:tagLst>
</file>

<file path=ppt/tags/tag5.xml><?xml version="1.0" encoding="utf-8"?>
<p:tagLst xmlns:a="http://schemas.openxmlformats.org/drawingml/2006/main" xmlns:r="http://schemas.openxmlformats.org/officeDocument/2006/relationships" xmlns:p="http://schemas.openxmlformats.org/presentationml/2006/main">
  <p:tag name="TIMING" val="|47.2|35.3|15.6"/>
</p:tagLst>
</file>

<file path=ppt/tags/tag6.xml><?xml version="1.0" encoding="utf-8"?>
<p:tagLst xmlns:a="http://schemas.openxmlformats.org/drawingml/2006/main" xmlns:r="http://schemas.openxmlformats.org/officeDocument/2006/relationships" xmlns:p="http://schemas.openxmlformats.org/presentationml/2006/main">
  <p:tag name="TIMING" val="|80.1"/>
</p:tagLst>
</file>

<file path=ppt/tags/tag7.xml><?xml version="1.0" encoding="utf-8"?>
<p:tagLst xmlns:a="http://schemas.openxmlformats.org/drawingml/2006/main" xmlns:r="http://schemas.openxmlformats.org/officeDocument/2006/relationships" xmlns:p="http://schemas.openxmlformats.org/presentationml/2006/main">
  <p:tag name="TIMING" val="|23|25.5|53.5"/>
</p:tagLst>
</file>

<file path=ppt/tags/tag8.xml><?xml version="1.0" encoding="utf-8"?>
<p:tagLst xmlns:a="http://schemas.openxmlformats.org/drawingml/2006/main" xmlns:r="http://schemas.openxmlformats.org/officeDocument/2006/relationships" xmlns:p="http://schemas.openxmlformats.org/presentationml/2006/main">
  <p:tag name="TIMING" val="|19.5"/>
</p:tagLst>
</file>

<file path=ppt/tags/tag9.xml><?xml version="1.0" encoding="utf-8"?>
<p:tagLst xmlns:a="http://schemas.openxmlformats.org/drawingml/2006/main" xmlns:r="http://schemas.openxmlformats.org/officeDocument/2006/relationships" xmlns:p="http://schemas.openxmlformats.org/presentationml/2006/main">
  <p:tag name="TIMING" val="|4.2|26.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12998</TotalTime>
  <Words>11488</Words>
  <Application>Microsoft Macintosh PowerPoint</Application>
  <PresentationFormat>Widescreen</PresentationFormat>
  <Paragraphs>979</Paragraphs>
  <Slides>88</Slides>
  <Notes>86</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88</vt:i4>
      </vt:variant>
    </vt:vector>
  </HeadingPairs>
  <TitlesOfParts>
    <vt:vector size="99" baseType="lpstr">
      <vt:lpstr>.AppleSystemUIFont</vt:lpstr>
      <vt:lpstr>Arial</vt:lpstr>
      <vt:lpstr>Arial Rounded MT Bold</vt:lpstr>
      <vt:lpstr>Calibri</vt:lpstr>
      <vt:lpstr>Calibri Light</vt:lpstr>
      <vt:lpstr>Helvetica Neue</vt:lpstr>
      <vt:lpstr>Symbol</vt:lpstr>
      <vt:lpstr>Times New Roman</vt:lpstr>
      <vt:lpstr>Verdana</vt:lpstr>
      <vt:lpstr>Wingdings</vt:lpstr>
      <vt:lpstr>Office Theme</vt:lpstr>
      <vt:lpstr>Introduction to Matching EPI 207</vt:lpstr>
      <vt:lpstr>Outline (Week 5)</vt:lpstr>
      <vt:lpstr>Definition of Matching</vt:lpstr>
      <vt:lpstr>Why match?</vt:lpstr>
      <vt:lpstr>Costs of Matching</vt:lpstr>
      <vt:lpstr>Types of Matching</vt:lpstr>
      <vt:lpstr>Individual Matching</vt:lpstr>
      <vt:lpstr>Analysis of Individually Matched Studies</vt:lpstr>
      <vt:lpstr>PowerPoint Presentation</vt:lpstr>
      <vt:lpstr>Incidence Density Sampling</vt:lpstr>
      <vt:lpstr>Frequency Matching</vt:lpstr>
      <vt:lpstr>Frequency Matching</vt:lpstr>
      <vt:lpstr>Clarification</vt:lpstr>
      <vt:lpstr>PowerPoint Presentation</vt:lpstr>
      <vt:lpstr>Introduction to Matching Summary</vt:lpstr>
      <vt:lpstr>Matching in Cohort Studies</vt:lpstr>
      <vt:lpstr>Matching in Cohort Studies</vt:lpstr>
      <vt:lpstr>DAG for a Cohort Study</vt:lpstr>
      <vt:lpstr>DAG for a Matched Cohort Study</vt:lpstr>
      <vt:lpstr>Faithfulness</vt:lpstr>
      <vt:lpstr>An Alternative (Technically Incorrect) DAG</vt:lpstr>
      <vt:lpstr>Matching in Cohort Studies, cont.</vt:lpstr>
      <vt:lpstr>Matching in Cohort Studies, cont.</vt:lpstr>
      <vt:lpstr>Matching in Cohort Studies, cont.</vt:lpstr>
      <vt:lpstr>PowerPoint Presentation</vt:lpstr>
      <vt:lpstr>Matching in Cohort Studies Summary</vt:lpstr>
      <vt:lpstr>Matching in Case-Control Studies</vt:lpstr>
      <vt:lpstr>Matching in Case-Control Studies</vt:lpstr>
      <vt:lpstr>DAG for a Case-control Study</vt:lpstr>
      <vt:lpstr>DAG for a Matched Case-control Study</vt:lpstr>
      <vt:lpstr>Faithfulness</vt:lpstr>
      <vt:lpstr>Adjustment for the Matching Factor(s)</vt:lpstr>
      <vt:lpstr>An Alternative (Technically Incorrect) DAG</vt:lpstr>
      <vt:lpstr>Matching in Case-Control Studies</vt:lpstr>
      <vt:lpstr>Matching in Case-Control Studies, cont.</vt:lpstr>
      <vt:lpstr>Purpose of Matching in Case-Control Studies</vt:lpstr>
      <vt:lpstr>Costs of Matching in a Case-Control Study</vt:lpstr>
      <vt:lpstr>Decrease in Available Controls with More Matching Factors</vt:lpstr>
      <vt:lpstr>Costs of Matching in a Case-Control Study</vt:lpstr>
      <vt:lpstr>Benefits of Matching in a Case-Control Study</vt:lpstr>
      <vt:lpstr>Benefits of Matching in Case-Control Studies, cont.</vt:lpstr>
      <vt:lpstr>Benefits of Matching in Case-control Studies, cont.</vt:lpstr>
      <vt:lpstr>Benefits of Matching in Case-Control Studies, cont.</vt:lpstr>
      <vt:lpstr>Analysis of Matched Data</vt:lpstr>
      <vt:lpstr>Analysis of Matched Data</vt:lpstr>
      <vt:lpstr>Conditional Logistic Regression</vt:lpstr>
      <vt:lpstr>Summary of Matched Case-Control Studies</vt:lpstr>
      <vt:lpstr>Matching (Brief Review) &amp; Case-Crossover Studies EPI 207</vt:lpstr>
      <vt:lpstr>Utility of Matching in Case-Control Studies</vt:lpstr>
      <vt:lpstr>Appropriate or Overmatching?</vt:lpstr>
      <vt:lpstr>Appropriate Matching</vt:lpstr>
      <vt:lpstr>Appropriate or Over Matching?</vt:lpstr>
      <vt:lpstr>Overmatching: Decreased Statistical Efficiency</vt:lpstr>
      <vt:lpstr>Overmatching: Decreased Statistical Efficiency</vt:lpstr>
      <vt:lpstr>Overmatching: Decreased Statistical Efficiency</vt:lpstr>
      <vt:lpstr>Appropriate or Over Matching?</vt:lpstr>
      <vt:lpstr>Overmatching: Decreased Validity</vt:lpstr>
      <vt:lpstr>Overmatching: Decreased Validity</vt:lpstr>
      <vt:lpstr>Appropriate or Over Matching?</vt:lpstr>
      <vt:lpstr>Over (Unnecessary) Matching</vt:lpstr>
      <vt:lpstr>Over Matching: Cost Efficiency</vt:lpstr>
      <vt:lpstr>Case-crossover studies</vt:lpstr>
      <vt:lpstr>Key Terms</vt:lpstr>
      <vt:lpstr>Self-controlled randomized experiments</vt:lpstr>
      <vt:lpstr>Case-crossover studies</vt:lpstr>
      <vt:lpstr>Case-Control Studies Often Match on Time</vt:lpstr>
      <vt:lpstr>You Can Also Match on Person</vt:lpstr>
      <vt:lpstr>If It’s Difficult to Ascertain Exposure at all Times in the Past, Sample</vt:lpstr>
      <vt:lpstr>Case-crossover</vt:lpstr>
      <vt:lpstr>Case-crossover</vt:lpstr>
      <vt:lpstr>Case-crossover studies require historical exposure data from cases, but not from anyone else in the source population.</vt:lpstr>
      <vt:lpstr>Case-Crossover Approach</vt:lpstr>
      <vt:lpstr>Case-Crossover Approach</vt:lpstr>
      <vt:lpstr>Effect period</vt:lpstr>
      <vt:lpstr>Effect period</vt:lpstr>
      <vt:lpstr>Exertion and MI</vt:lpstr>
      <vt:lpstr>Reference period</vt:lpstr>
      <vt:lpstr>To study exercise and MI, would you use as a reference window a period 14 days after the event?</vt:lpstr>
      <vt:lpstr>When is the case-crossover useful?</vt:lpstr>
      <vt:lpstr>Advantage</vt:lpstr>
      <vt:lpstr>Challenge</vt:lpstr>
      <vt:lpstr>Advantage</vt:lpstr>
      <vt:lpstr>Challenge</vt:lpstr>
      <vt:lpstr>Advantage</vt:lpstr>
      <vt:lpstr>Challenge</vt:lpstr>
      <vt:lpstr>Summary</vt:lpstr>
      <vt:lpstr>Until Next Time…</vt:lpstr>
      <vt:lpstr>Questions?</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of Case-Control Study Design &amp; Introduction to Matching</dc:title>
  <dc:creator>Van Blarigan, Erin</dc:creator>
  <cp:lastModifiedBy>Rebecca Graff</cp:lastModifiedBy>
  <cp:revision>255</cp:revision>
  <dcterms:created xsi:type="dcterms:W3CDTF">2018-02-06T23:39:25Z</dcterms:created>
  <dcterms:modified xsi:type="dcterms:W3CDTF">2022-02-03T07:42:46Z</dcterms:modified>
</cp:coreProperties>
</file>