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4"/>
  </p:notesMasterIdLst>
  <p:sldIdLst>
    <p:sldId id="322" r:id="rId2"/>
    <p:sldId id="257" r:id="rId3"/>
    <p:sldId id="261" r:id="rId4"/>
    <p:sldId id="262" r:id="rId5"/>
    <p:sldId id="264" r:id="rId6"/>
    <p:sldId id="265" r:id="rId7"/>
    <p:sldId id="266" r:id="rId8"/>
    <p:sldId id="267" r:id="rId9"/>
    <p:sldId id="268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86" r:id="rId27"/>
    <p:sldId id="323" r:id="rId28"/>
    <p:sldId id="324" r:id="rId29"/>
    <p:sldId id="294" r:id="rId30"/>
    <p:sldId id="295" r:id="rId31"/>
    <p:sldId id="296" r:id="rId32"/>
    <p:sldId id="297" r:id="rId33"/>
    <p:sldId id="298" r:id="rId34"/>
    <p:sldId id="325" r:id="rId35"/>
    <p:sldId id="299" r:id="rId36"/>
    <p:sldId id="326" r:id="rId37"/>
    <p:sldId id="301" r:id="rId38"/>
    <p:sldId id="302" r:id="rId39"/>
    <p:sldId id="303" r:id="rId40"/>
    <p:sldId id="304" r:id="rId41"/>
    <p:sldId id="305" r:id="rId42"/>
    <p:sldId id="306" r:id="rId43"/>
    <p:sldId id="307" r:id="rId44"/>
    <p:sldId id="309" r:id="rId45"/>
    <p:sldId id="327" r:id="rId46"/>
    <p:sldId id="311" r:id="rId47"/>
    <p:sldId id="312" r:id="rId48"/>
    <p:sldId id="313" r:id="rId49"/>
    <p:sldId id="314" r:id="rId50"/>
    <p:sldId id="315" r:id="rId51"/>
    <p:sldId id="316" r:id="rId52"/>
    <p:sldId id="317" r:id="rId53"/>
  </p:sldIdLst>
  <p:sldSz cx="9144000" cy="6858000" type="screen4x3"/>
  <p:notesSz cx="7008813" cy="9294813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1pPr>
    <a:lvl2pPr marL="742950" indent="-28575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2pPr>
    <a:lvl3pPr marL="11430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3pPr>
    <a:lvl4pPr marL="16002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4pPr>
    <a:lvl5pPr marL="20574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60" y="-10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notesMaster" Target="notesMasters/notesMaster1.xml"/><Relationship Id="rId55" Type="http://schemas.openxmlformats.org/officeDocument/2006/relationships/printerSettings" Target="printerSettings/printerSettings1.bin"/><Relationship Id="rId56" Type="http://schemas.openxmlformats.org/officeDocument/2006/relationships/presProps" Target="presProps.xml"/><Relationship Id="rId57" Type="http://schemas.openxmlformats.org/officeDocument/2006/relationships/viewProps" Target="viewProps.xml"/><Relationship Id="rId58" Type="http://schemas.openxmlformats.org/officeDocument/2006/relationships/theme" Target="theme/theme1.xml"/><Relationship Id="rId59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7008813" cy="9294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7008813" cy="9294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0"/>
            <a:ext cx="7008813" cy="9294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0" y="0"/>
            <a:ext cx="7008813" cy="9294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053" name="AutoShape 5"/>
          <p:cNvSpPr>
            <a:spLocks noChangeArrowheads="1"/>
          </p:cNvSpPr>
          <p:nvPr/>
        </p:nvSpPr>
        <p:spPr bwMode="auto">
          <a:xfrm>
            <a:off x="0" y="0"/>
            <a:ext cx="7008813" cy="9294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054" name="AutoShape 6"/>
          <p:cNvSpPr>
            <a:spLocks noChangeArrowheads="1"/>
          </p:cNvSpPr>
          <p:nvPr/>
        </p:nvSpPr>
        <p:spPr bwMode="auto">
          <a:xfrm>
            <a:off x="0" y="0"/>
            <a:ext cx="7008813" cy="9294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0" y="0"/>
            <a:ext cx="30591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3976688" y="0"/>
            <a:ext cx="30591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057" name="Rectangle 9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33475" y="687388"/>
            <a:ext cx="4679950" cy="3506787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058" name="Rectangle 10"/>
          <p:cNvSpPr>
            <a:spLocks noGrp="1" noChangeArrowheads="1"/>
          </p:cNvSpPr>
          <p:nvPr>
            <p:ph type="body"/>
          </p:nvPr>
        </p:nvSpPr>
        <p:spPr bwMode="auto">
          <a:xfrm>
            <a:off x="919163" y="4432300"/>
            <a:ext cx="5113337" cy="4192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0" y="8864600"/>
            <a:ext cx="30591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sldNum"/>
          </p:nvPr>
        </p:nvSpPr>
        <p:spPr bwMode="auto">
          <a:xfrm>
            <a:off x="3976688" y="8864600"/>
            <a:ext cx="3049587" cy="447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cs typeface="Segoe UI" charset="0"/>
              </a:defRPr>
            </a:lvl1pPr>
          </a:lstStyle>
          <a:p>
            <a:pPr>
              <a:defRPr/>
            </a:pPr>
            <a:fld id="{C594414D-FC71-F440-920C-F161B3224D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7242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ＭＳ Ｐゴシック" charset="0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4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4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4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4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5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5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9761B776-C1A1-4341-AD1B-C9ACF6FEC6DA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24929" name="Text Box 1"/>
          <p:cNvSpPr txBox="1">
            <a:spLocks noChangeArrowheads="1"/>
          </p:cNvSpPr>
          <p:nvPr/>
        </p:nvSpPr>
        <p:spPr bwMode="auto">
          <a:xfrm>
            <a:off x="3976688" y="8864600"/>
            <a:ext cx="30591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C71D2397-4A41-FC46-BDB1-936A28728186}" type="slidenum">
              <a:rPr lang="en-US" sz="1200" smtClean="0">
                <a:latin typeface="Times New Roman" charset="0"/>
              </a:rPr>
              <a:pPr algn="r">
                <a:buClrTx/>
                <a:buFontTx/>
                <a:buNone/>
                <a:defRPr/>
              </a:pPr>
              <a:t>1</a:t>
            </a:fld>
            <a:endParaRPr lang="en-US" sz="1200" smtClean="0">
              <a:latin typeface="Times New Roman" charset="0"/>
            </a:endParaRPr>
          </a:p>
        </p:txBody>
      </p:sp>
      <p:sp>
        <p:nvSpPr>
          <p:cNvPr id="124930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5063" y="687388"/>
            <a:ext cx="4686300" cy="351472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24931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8CBE977F-950C-FC48-B9B5-2ABEA9CDA00A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84993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3475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84994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ts val="450"/>
              </a:spcBef>
              <a:buClrTx/>
              <a:buFontTx/>
              <a:buNone/>
              <a:defRPr/>
            </a:pPr>
            <a:r>
              <a:rPr lang="en-US" smtClean="0">
                <a:cs typeface="Microsoft YaHei" charset="0"/>
              </a:rPr>
              <a:t>A = main effect</a:t>
            </a:r>
          </a:p>
          <a:p>
            <a:pPr>
              <a:spcBef>
                <a:spcPts val="450"/>
              </a:spcBef>
              <a:buClrTx/>
              <a:buFontTx/>
              <a:buNone/>
              <a:defRPr/>
            </a:pPr>
            <a:r>
              <a:rPr lang="en-US" smtClean="0">
                <a:cs typeface="Microsoft YaHei" charset="0"/>
              </a:rPr>
              <a:t>D = interacting effect at same locus</a:t>
            </a:r>
          </a:p>
        </p:txBody>
      </p:sp>
      <p:sp>
        <p:nvSpPr>
          <p:cNvPr id="84995" name="Text Box 3"/>
          <p:cNvSpPr txBox="1">
            <a:spLocks noChangeArrowheads="1"/>
          </p:cNvSpPr>
          <p:nvPr/>
        </p:nvSpPr>
        <p:spPr bwMode="auto">
          <a:xfrm>
            <a:off x="3976688" y="8864600"/>
            <a:ext cx="30591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6DC2AC34-1657-B24F-A47D-003C01AB40D5}" type="slidenum">
              <a:rPr lang="en-US" sz="1200" smtClean="0">
                <a:latin typeface="Times New Roman" charset="0"/>
              </a:rPr>
              <a:pPr algn="r">
                <a:buClrTx/>
                <a:buFontTx/>
                <a:buNone/>
                <a:defRPr/>
              </a:pPr>
              <a:t>10</a:t>
            </a:fld>
            <a:endParaRPr lang="en-US" sz="1200" smtClean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BFAEBA71-B13C-5D44-ABD0-AD51A253BA44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86017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3475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86018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F011D2B4-96C7-4E4B-95EC-ABC48E3C89E5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8704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3475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8704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9BF05910-23BD-2C43-A48D-76743BF5B09E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88065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3475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88066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E4E441B2-2DDA-9F49-A14D-FD9941C29C31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89089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1888" y="687388"/>
            <a:ext cx="4595812" cy="344805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89090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65625"/>
            <a:ext cx="5029200" cy="4137025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F369D208-480A-4142-A966-901655929DA0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90113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5063" y="687388"/>
            <a:ext cx="4678362" cy="350837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90114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14925" cy="4194175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783F7EBA-5D0A-8B49-A9E7-A3D90339BE2C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91137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5063" y="687388"/>
            <a:ext cx="4678362" cy="350837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91138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14925" cy="4194175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001D8974-145D-B246-8624-A3D42DDC7C09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9216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3475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9216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F6D97FE3-25D5-7D40-9A50-7A4DA6B41341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93185" name="Text Box 1"/>
          <p:cNvSpPr txBox="1">
            <a:spLocks noChangeArrowheads="1"/>
          </p:cNvSpPr>
          <p:nvPr/>
        </p:nvSpPr>
        <p:spPr bwMode="auto">
          <a:xfrm>
            <a:off x="3976688" y="8864600"/>
            <a:ext cx="30591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5BAD8C3A-D906-9E48-BB8E-72E4DC6BBDDA}" type="slidenum">
              <a:rPr lang="en-US" sz="1200" smtClean="0">
                <a:latin typeface="Times New Roman" charset="0"/>
              </a:rPr>
              <a:pPr algn="r">
                <a:buClrTx/>
                <a:buFontTx/>
                <a:buNone/>
                <a:defRPr/>
              </a:pPr>
              <a:t>18</a:t>
            </a:fld>
            <a:endParaRPr lang="en-US" sz="1200" smtClean="0">
              <a:latin typeface="Times New Roman" charset="0"/>
            </a:endParaRPr>
          </a:p>
        </p:txBody>
      </p:sp>
      <p:sp>
        <p:nvSpPr>
          <p:cNvPr id="93186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9318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4998D1B1-4AD6-5E4E-803F-48B4BD366853}" type="slidenum">
              <a:rPr lang="en-US"/>
              <a:pPr>
                <a:defRPr/>
              </a:pPr>
              <a:t>19</a:t>
            </a:fld>
            <a:endParaRPr lang="en-US"/>
          </a:p>
        </p:txBody>
      </p:sp>
      <p:sp>
        <p:nvSpPr>
          <p:cNvPr id="94209" name="Text Box 1"/>
          <p:cNvSpPr txBox="1">
            <a:spLocks noChangeArrowheads="1"/>
          </p:cNvSpPr>
          <p:nvPr/>
        </p:nvSpPr>
        <p:spPr bwMode="auto">
          <a:xfrm>
            <a:off x="3976688" y="8864600"/>
            <a:ext cx="30591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A6BD80C7-BC78-5548-8EDD-592074A9EB82}" type="slidenum">
              <a:rPr lang="en-US" sz="1200" smtClean="0">
                <a:latin typeface="Times New Roman" charset="0"/>
              </a:rPr>
              <a:pPr algn="r">
                <a:buClrTx/>
                <a:buFontTx/>
                <a:buNone/>
                <a:defRPr/>
              </a:pPr>
              <a:t>19</a:t>
            </a:fld>
            <a:endParaRPr lang="en-US" sz="1200" smtClean="0">
              <a:latin typeface="Times New Roman" charset="0"/>
            </a:endParaRPr>
          </a:p>
        </p:txBody>
      </p:sp>
      <p:sp>
        <p:nvSpPr>
          <p:cNvPr id="94210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94211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676D2E4C-5DC9-3943-910A-5DCEF54B08C9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7168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7168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C5338076-9500-9044-8420-6C7ADF458C47}" type="slidenum">
              <a:rPr lang="en-US"/>
              <a:pPr>
                <a:defRPr/>
              </a:pPr>
              <a:t>20</a:t>
            </a:fld>
            <a:endParaRPr lang="en-US"/>
          </a:p>
        </p:txBody>
      </p:sp>
      <p:sp>
        <p:nvSpPr>
          <p:cNvPr id="95233" name="Text Box 1"/>
          <p:cNvSpPr txBox="1">
            <a:spLocks noChangeArrowheads="1"/>
          </p:cNvSpPr>
          <p:nvPr/>
        </p:nvSpPr>
        <p:spPr bwMode="auto">
          <a:xfrm>
            <a:off x="3976688" y="8864600"/>
            <a:ext cx="30591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E489F740-2892-C443-B826-3BDDD7D75FC7}" type="slidenum">
              <a:rPr lang="en-US" sz="1200" smtClean="0">
                <a:latin typeface="Times New Roman" charset="0"/>
              </a:rPr>
              <a:pPr algn="r">
                <a:buClrTx/>
                <a:buFontTx/>
                <a:buNone/>
                <a:defRPr/>
              </a:pPr>
              <a:t>20</a:t>
            </a:fld>
            <a:endParaRPr lang="en-US" sz="1200" smtClean="0">
              <a:latin typeface="Times New Roman" charset="0"/>
            </a:endParaRPr>
          </a:p>
        </p:txBody>
      </p:sp>
      <p:sp>
        <p:nvSpPr>
          <p:cNvPr id="95234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95235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7A57E760-1BA4-F848-8A28-05D302A37342}" type="slidenum">
              <a:rPr lang="en-US"/>
              <a:pPr>
                <a:defRPr/>
              </a:pPr>
              <a:t>21</a:t>
            </a:fld>
            <a:endParaRPr lang="en-US"/>
          </a:p>
        </p:txBody>
      </p:sp>
      <p:sp>
        <p:nvSpPr>
          <p:cNvPr id="96257" name="Text Box 1"/>
          <p:cNvSpPr txBox="1">
            <a:spLocks noChangeArrowheads="1"/>
          </p:cNvSpPr>
          <p:nvPr/>
        </p:nvSpPr>
        <p:spPr bwMode="auto">
          <a:xfrm>
            <a:off x="3976688" y="8864600"/>
            <a:ext cx="30591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A3D6802A-E1F7-E141-8101-07EFB8FED428}" type="slidenum">
              <a:rPr lang="en-US" sz="1200" smtClean="0">
                <a:latin typeface="Times New Roman" charset="0"/>
              </a:rPr>
              <a:pPr algn="r">
                <a:buClrTx/>
                <a:buFontTx/>
                <a:buNone/>
                <a:defRPr/>
              </a:pPr>
              <a:t>21</a:t>
            </a:fld>
            <a:endParaRPr lang="en-US" sz="1200" smtClean="0">
              <a:latin typeface="Times New Roman" charset="0"/>
            </a:endParaRPr>
          </a:p>
        </p:txBody>
      </p:sp>
      <p:sp>
        <p:nvSpPr>
          <p:cNvPr id="96258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9625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46C4B0A8-0461-BB40-8270-1061388FAB81}" type="slidenum">
              <a:rPr lang="en-US"/>
              <a:pPr>
                <a:defRPr/>
              </a:pPr>
              <a:t>22</a:t>
            </a:fld>
            <a:endParaRPr lang="en-US"/>
          </a:p>
        </p:txBody>
      </p:sp>
      <p:sp>
        <p:nvSpPr>
          <p:cNvPr id="9728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3475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9728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B5D3084D-6CD8-3F4A-91FC-FB3ED2AD15C8}" type="slidenum">
              <a:rPr lang="en-US"/>
              <a:pPr>
                <a:defRPr/>
              </a:pPr>
              <a:t>23</a:t>
            </a:fld>
            <a:endParaRPr lang="en-US"/>
          </a:p>
        </p:txBody>
      </p:sp>
      <p:sp>
        <p:nvSpPr>
          <p:cNvPr id="98305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3475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98306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11ECC3A4-F677-0A46-B214-453996CA4C71}" type="slidenum">
              <a:rPr lang="en-US"/>
              <a:pPr>
                <a:defRPr/>
              </a:pPr>
              <a:t>24</a:t>
            </a:fld>
            <a:endParaRPr lang="en-US"/>
          </a:p>
        </p:txBody>
      </p:sp>
      <p:sp>
        <p:nvSpPr>
          <p:cNvPr id="99329" name="Text Box 1"/>
          <p:cNvSpPr txBox="1">
            <a:spLocks noChangeArrowheads="1"/>
          </p:cNvSpPr>
          <p:nvPr/>
        </p:nvSpPr>
        <p:spPr bwMode="auto">
          <a:xfrm>
            <a:off x="3976688" y="8864600"/>
            <a:ext cx="30591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F39DD793-9BB5-7442-BFF0-E8FE93C70718}" type="slidenum">
              <a:rPr lang="en-US" sz="1200" smtClean="0">
                <a:latin typeface="Times New Roman" charset="0"/>
              </a:rPr>
              <a:pPr algn="r">
                <a:buClrTx/>
                <a:buFontTx/>
                <a:buNone/>
                <a:defRPr/>
              </a:pPr>
              <a:t>24</a:t>
            </a:fld>
            <a:endParaRPr lang="en-US" sz="1200" smtClean="0">
              <a:latin typeface="Times New Roman" charset="0"/>
            </a:endParaRPr>
          </a:p>
        </p:txBody>
      </p:sp>
      <p:sp>
        <p:nvSpPr>
          <p:cNvPr id="99330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3475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99331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066A020F-3B61-2349-AC75-76D6C3B21833}" type="slidenum">
              <a:rPr lang="en-US"/>
              <a:pPr>
                <a:defRPr/>
              </a:pPr>
              <a:t>25</a:t>
            </a:fld>
            <a:endParaRPr lang="en-US"/>
          </a:p>
        </p:txBody>
      </p:sp>
      <p:sp>
        <p:nvSpPr>
          <p:cNvPr id="100353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5063" y="687388"/>
            <a:ext cx="4678362" cy="350837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00354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14925" cy="4194175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EBC65F12-CB09-8E4F-A802-E869CC3B43E9}" type="slidenum">
              <a:rPr lang="en-US"/>
              <a:pPr>
                <a:defRPr/>
              </a:pPr>
              <a:t>26</a:t>
            </a:fld>
            <a:endParaRPr lang="en-US"/>
          </a:p>
        </p:txBody>
      </p:sp>
      <p:sp>
        <p:nvSpPr>
          <p:cNvPr id="101377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5063" y="687388"/>
            <a:ext cx="4678362" cy="350837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01378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14925" cy="4194175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EB9943D0-61E5-E64F-B5C3-28858D83AE00}" type="slidenum">
              <a:rPr lang="en-US"/>
              <a:pPr>
                <a:defRPr/>
              </a:pPr>
              <a:t>28</a:t>
            </a:fld>
            <a:endParaRPr lang="en-US"/>
          </a:p>
        </p:txBody>
      </p:sp>
      <p:sp>
        <p:nvSpPr>
          <p:cNvPr id="7168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7168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B8E469A8-1C24-1849-96FA-2207ECA1F6C6}" type="slidenum">
              <a:rPr lang="en-US"/>
              <a:pPr>
                <a:defRPr/>
              </a:pPr>
              <a:t>29</a:t>
            </a:fld>
            <a:endParaRPr lang="en-US"/>
          </a:p>
        </p:txBody>
      </p:sp>
      <p:sp>
        <p:nvSpPr>
          <p:cNvPr id="109569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48E0B58F-1D1B-264E-B7E8-95154E4EC4CD}" type="slidenum">
              <a:rPr lang="en-US" sz="1200" smtClean="0"/>
              <a:pPr algn="r">
                <a:buClrTx/>
                <a:buFontTx/>
                <a:buNone/>
                <a:defRPr/>
              </a:pPr>
              <a:t>29</a:t>
            </a:fld>
            <a:endParaRPr lang="en-US" sz="1200" smtClean="0"/>
          </a:p>
        </p:txBody>
      </p:sp>
      <p:sp>
        <p:nvSpPr>
          <p:cNvPr id="109570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09571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BCA8F154-8976-B444-9D09-14880552ECAC}" type="slidenum">
              <a:rPr lang="en-US"/>
              <a:pPr>
                <a:defRPr/>
              </a:pPr>
              <a:t>30</a:t>
            </a:fld>
            <a:endParaRPr lang="en-US"/>
          </a:p>
        </p:txBody>
      </p:sp>
      <p:sp>
        <p:nvSpPr>
          <p:cNvPr id="110593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4DCBD6F2-7ED7-6E40-9198-870DC79973B7}" type="slidenum">
              <a:rPr lang="en-US" sz="1200" smtClean="0"/>
              <a:pPr algn="r">
                <a:buClrTx/>
                <a:buFontTx/>
                <a:buNone/>
                <a:defRPr/>
              </a:pPr>
              <a:t>30</a:t>
            </a:fld>
            <a:endParaRPr lang="en-US" sz="1200" smtClean="0"/>
          </a:p>
        </p:txBody>
      </p:sp>
      <p:sp>
        <p:nvSpPr>
          <p:cNvPr id="110594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10595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AD7CD9D1-A811-8D4F-B451-72A5B5D830BC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75777" name="Text Box 1"/>
          <p:cNvSpPr txBox="1">
            <a:spLocks noChangeArrowheads="1"/>
          </p:cNvSpPr>
          <p:nvPr/>
        </p:nvSpPr>
        <p:spPr bwMode="auto">
          <a:xfrm>
            <a:off x="3976688" y="8864600"/>
            <a:ext cx="30591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509E0883-03BD-364F-A325-2FF6D9F140FC}" type="slidenum">
              <a:rPr lang="en-US" sz="1200" smtClean="0">
                <a:latin typeface="Times New Roman" charset="0"/>
              </a:rPr>
              <a:pPr algn="r">
                <a:buClrTx/>
                <a:buFontTx/>
                <a:buNone/>
                <a:defRPr/>
              </a:pPr>
              <a:t>3</a:t>
            </a:fld>
            <a:endParaRPr lang="en-US" sz="1200" smtClean="0">
              <a:latin typeface="Times New Roman" charset="0"/>
            </a:endParaRPr>
          </a:p>
        </p:txBody>
      </p:sp>
      <p:sp>
        <p:nvSpPr>
          <p:cNvPr id="75778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5063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7577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 marL="228600" indent="-219075"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ts val="450"/>
              </a:spcBef>
              <a:buClrTx/>
              <a:buFontTx/>
              <a:buNone/>
              <a:defRPr/>
            </a:pPr>
            <a:r>
              <a:rPr lang="en-US" smtClean="0">
                <a:cs typeface="Microsoft YaHei" charset="0"/>
              </a:rPr>
              <a:t>For a common disease or one that manifests as a continuous trait, one might simply enroll a random series of families and look at the pattern of correlations in the disease between different types of relatives (e.g., sibling-sibling, parent-offspring, etc.).</a:t>
            </a:r>
          </a:p>
          <a:p>
            <a:pPr>
              <a:spcBef>
                <a:spcPts val="450"/>
              </a:spcBef>
              <a:buClrTx/>
              <a:buFontTx/>
              <a:buNone/>
              <a:defRPr/>
            </a:pPr>
            <a:endParaRPr lang="en-US" smtClean="0">
              <a:cs typeface="Microsoft YaHei" charset="0"/>
            </a:endParaRPr>
          </a:p>
          <a:p>
            <a:pPr>
              <a:spcBef>
                <a:spcPts val="450"/>
              </a:spcBef>
              <a:buClrTx/>
              <a:buFontTx/>
              <a:buNone/>
              <a:defRPr/>
            </a:pPr>
            <a:r>
              <a:rPr lang="en-US" smtClean="0">
                <a:cs typeface="Microsoft YaHei" charset="0"/>
              </a:rPr>
              <a:t>For a rare dichotomous disease, one would generally begin with the identification of probands, preferably in some population-based fashion, together with a comparable control series from the same population.</a:t>
            </a:r>
          </a:p>
          <a:p>
            <a:pPr>
              <a:spcBef>
                <a:spcPts val="450"/>
              </a:spcBef>
              <a:buClrTx/>
              <a:buFontTx/>
              <a:buNone/>
              <a:defRPr/>
            </a:pPr>
            <a:r>
              <a:rPr lang="en-US" smtClean="0">
                <a:cs typeface="Microsoft YaHei" charset="0"/>
              </a:rPr>
              <a:t>For each subject, one can then obtain a structured family history (i.e., to generate a pedigree), collecting disease and other (e.g., age, time at risk, etc.) information.</a:t>
            </a:r>
          </a:p>
          <a:p>
            <a:pPr>
              <a:spcBef>
                <a:spcPts val="450"/>
              </a:spcBef>
              <a:buClrTx/>
              <a:buFontTx/>
              <a:buNone/>
              <a:defRPr/>
            </a:pPr>
            <a:r>
              <a:rPr lang="en-US" smtClean="0">
                <a:cs typeface="Microsoft YaHei" charset="0"/>
              </a:rPr>
              <a:t>One could then consider two approaches to the analysis of such data.</a:t>
            </a:r>
          </a:p>
          <a:p>
            <a:pPr>
              <a:spcBef>
                <a:spcPts val="450"/>
              </a:spcBef>
              <a:buClrTx/>
              <a:buFontTx/>
              <a:buNone/>
              <a:defRPr/>
            </a:pPr>
            <a:endParaRPr lang="en-US" smtClean="0">
              <a:cs typeface="Microsoft YaHei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059C0798-3EE7-AD4B-935E-BF6E3C803F4E}" type="slidenum">
              <a:rPr lang="en-US"/>
              <a:pPr>
                <a:defRPr/>
              </a:pPr>
              <a:t>31</a:t>
            </a:fld>
            <a:endParaRPr lang="en-US"/>
          </a:p>
        </p:txBody>
      </p:sp>
      <p:sp>
        <p:nvSpPr>
          <p:cNvPr id="11161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5C53D885-CA61-8945-92B4-DBC04110E193}" type="slidenum">
              <a:rPr lang="en-US" sz="1200" smtClean="0"/>
              <a:pPr algn="r">
                <a:buClrTx/>
                <a:buFontTx/>
                <a:buNone/>
                <a:defRPr/>
              </a:pPr>
              <a:t>31</a:t>
            </a:fld>
            <a:endParaRPr lang="en-US" sz="1200" smtClean="0"/>
          </a:p>
        </p:txBody>
      </p:sp>
      <p:sp>
        <p:nvSpPr>
          <p:cNvPr id="111618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1161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A9CEBD9E-BF52-3D4B-86F1-D9795E5FF655}" type="slidenum">
              <a:rPr lang="en-US"/>
              <a:pPr>
                <a:defRPr/>
              </a:pPr>
              <a:t>32</a:t>
            </a:fld>
            <a:endParaRPr lang="en-US"/>
          </a:p>
        </p:txBody>
      </p:sp>
      <p:sp>
        <p:nvSpPr>
          <p:cNvPr id="112641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08C5510E-6A62-4F47-97BA-8D29CCDB04A5}" type="slidenum">
              <a:rPr lang="en-US" sz="1200" smtClean="0"/>
              <a:pPr algn="r">
                <a:buClrTx/>
                <a:buFontTx/>
                <a:buNone/>
                <a:defRPr/>
              </a:pPr>
              <a:t>32</a:t>
            </a:fld>
            <a:endParaRPr lang="en-US" sz="1200" smtClean="0"/>
          </a:p>
        </p:txBody>
      </p:sp>
      <p:sp>
        <p:nvSpPr>
          <p:cNvPr id="112642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12643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A1935946-19AC-884A-8202-AB069705DE28}" type="slidenum">
              <a:rPr lang="en-US"/>
              <a:pPr>
                <a:defRPr/>
              </a:pPr>
              <a:t>33</a:t>
            </a:fld>
            <a:endParaRPr lang="en-US"/>
          </a:p>
        </p:txBody>
      </p:sp>
      <p:sp>
        <p:nvSpPr>
          <p:cNvPr id="11366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84429AEC-B074-6C43-81D1-075252CD05F6}" type="slidenum">
              <a:rPr lang="en-US" sz="1200" smtClean="0"/>
              <a:pPr algn="r">
                <a:buClrTx/>
                <a:buFontTx/>
                <a:buNone/>
                <a:defRPr/>
              </a:pPr>
              <a:t>33</a:t>
            </a:fld>
            <a:endParaRPr lang="en-US" sz="1200" smtClean="0"/>
          </a:p>
        </p:txBody>
      </p:sp>
      <p:sp>
        <p:nvSpPr>
          <p:cNvPr id="113666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1366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dirty="0" smtClean="0"/>
              <a:t>Population 1: p= 0.45+0.1 = 0.55</a:t>
            </a:r>
          </a:p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dirty="0" smtClean="0"/>
              <a:t>		q = 0.45</a:t>
            </a:r>
          </a:p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 smtClean="0"/>
          </a:p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dirty="0" err="1" smtClean="0"/>
              <a:t>Popln</a:t>
            </a:r>
            <a:r>
              <a:rPr lang="en-US" dirty="0" smtClean="0"/>
              <a:t> 2: p = 0.225+0.325 = 0.55</a:t>
            </a:r>
          </a:p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dirty="0" smtClean="0"/>
              <a:t>	q = 0.125+0.325 = 0.45</a:t>
            </a:r>
            <a:endParaRPr lang="en-US" dirty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CDC1D90A-4CC8-614F-941E-AFD2B1C113EA}" type="slidenum">
              <a:rPr lang="en-US"/>
              <a:pPr>
                <a:defRPr/>
              </a:pPr>
              <a:t>34</a:t>
            </a:fld>
            <a:endParaRPr lang="en-US"/>
          </a:p>
        </p:txBody>
      </p:sp>
      <p:sp>
        <p:nvSpPr>
          <p:cNvPr id="11366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F531ADAE-EAEB-FD47-9F55-D1143C9A47E6}" type="slidenum">
              <a:rPr lang="en-US" sz="1200" smtClean="0"/>
              <a:pPr algn="r">
                <a:buClrTx/>
                <a:buFontTx/>
                <a:buNone/>
                <a:defRPr/>
              </a:pPr>
              <a:t>34</a:t>
            </a:fld>
            <a:endParaRPr lang="en-US" sz="1200" smtClean="0"/>
          </a:p>
        </p:txBody>
      </p:sp>
      <p:sp>
        <p:nvSpPr>
          <p:cNvPr id="113666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1366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dirty="0" smtClean="0"/>
              <a:t>Population 1: p= 0.45+0.1 = 0.55</a:t>
            </a:r>
          </a:p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dirty="0" smtClean="0"/>
              <a:t>		q = 0.45</a:t>
            </a:r>
          </a:p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 smtClean="0"/>
          </a:p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dirty="0" err="1" smtClean="0"/>
              <a:t>Popln</a:t>
            </a:r>
            <a:r>
              <a:rPr lang="en-US" dirty="0" smtClean="0"/>
              <a:t> 2: p = 0.225+0.325 = 0.55</a:t>
            </a:r>
          </a:p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dirty="0" smtClean="0"/>
              <a:t>	q = 0.125+0.325 = 0.45</a:t>
            </a:r>
            <a:endParaRPr lang="en-US" dirty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422C1376-09B2-794B-BC78-6009342BEC95}" type="slidenum">
              <a:rPr lang="en-US"/>
              <a:pPr>
                <a:defRPr/>
              </a:pPr>
              <a:t>35</a:t>
            </a:fld>
            <a:endParaRPr lang="en-US"/>
          </a:p>
        </p:txBody>
      </p:sp>
      <p:sp>
        <p:nvSpPr>
          <p:cNvPr id="114689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E5575F09-76C9-374A-ADF0-447B8DB54E67}" type="slidenum">
              <a:rPr lang="en-US" sz="1200" smtClean="0"/>
              <a:pPr algn="r">
                <a:buClrTx/>
                <a:buFontTx/>
                <a:buNone/>
                <a:defRPr/>
              </a:pPr>
              <a:t>35</a:t>
            </a:fld>
            <a:endParaRPr lang="en-US" sz="1200" smtClean="0"/>
          </a:p>
        </p:txBody>
      </p:sp>
      <p:sp>
        <p:nvSpPr>
          <p:cNvPr id="114690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14691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157068DA-69A7-884D-8D59-87B21F5CA2DA}" type="slidenum">
              <a:rPr lang="en-US"/>
              <a:pPr>
                <a:defRPr/>
              </a:pPr>
              <a:t>36</a:t>
            </a:fld>
            <a:endParaRPr lang="en-US"/>
          </a:p>
        </p:txBody>
      </p:sp>
      <p:sp>
        <p:nvSpPr>
          <p:cNvPr id="7168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7168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90217FAC-250A-594B-A70A-375861ADF709}" type="slidenum">
              <a:rPr lang="en-US"/>
              <a:pPr>
                <a:defRPr/>
              </a:pPr>
              <a:t>37</a:t>
            </a:fld>
            <a:endParaRPr lang="en-US"/>
          </a:p>
        </p:txBody>
      </p:sp>
      <p:sp>
        <p:nvSpPr>
          <p:cNvPr id="11673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4D477216-D5FF-324B-9F5F-B36C9BA73AC3}" type="slidenum">
              <a:rPr lang="en-US" sz="1200" smtClean="0"/>
              <a:pPr algn="r">
                <a:buClrTx/>
                <a:buFontTx/>
                <a:buNone/>
                <a:defRPr/>
              </a:pPr>
              <a:t>37</a:t>
            </a:fld>
            <a:endParaRPr lang="en-US" sz="1200" smtClean="0"/>
          </a:p>
        </p:txBody>
      </p:sp>
      <p:sp>
        <p:nvSpPr>
          <p:cNvPr id="116738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1673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34604BBC-99C3-B943-9B8C-711D16AD7D53}" type="slidenum">
              <a:rPr lang="en-US"/>
              <a:pPr>
                <a:defRPr/>
              </a:pPr>
              <a:t>38</a:t>
            </a:fld>
            <a:endParaRPr lang="en-US"/>
          </a:p>
        </p:txBody>
      </p:sp>
      <p:sp>
        <p:nvSpPr>
          <p:cNvPr id="117761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CD221226-7AED-E34A-9AC1-46ADA0C7A984}" type="slidenum">
              <a:rPr lang="en-US" sz="1200" smtClean="0"/>
              <a:pPr algn="r">
                <a:buClrTx/>
                <a:buFontTx/>
                <a:buNone/>
                <a:defRPr/>
              </a:pPr>
              <a:t>38</a:t>
            </a:fld>
            <a:endParaRPr lang="en-US" sz="1200" smtClean="0"/>
          </a:p>
        </p:txBody>
      </p:sp>
      <p:sp>
        <p:nvSpPr>
          <p:cNvPr id="117762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17763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CBA1DBEE-9291-DF47-9ECC-BC501D63EF86}" type="slidenum">
              <a:rPr lang="en-US"/>
              <a:pPr>
                <a:defRPr/>
              </a:pPr>
              <a:t>39</a:t>
            </a:fld>
            <a:endParaRPr lang="en-US"/>
          </a:p>
        </p:txBody>
      </p:sp>
      <p:sp>
        <p:nvSpPr>
          <p:cNvPr id="11878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C9EAE534-0CCB-2345-8BF7-8A7C088359EC}" type="slidenum">
              <a:rPr lang="en-US" sz="1200" smtClean="0"/>
              <a:pPr algn="r">
                <a:buClrTx/>
                <a:buFontTx/>
                <a:buNone/>
                <a:defRPr/>
              </a:pPr>
              <a:t>39</a:t>
            </a:fld>
            <a:endParaRPr lang="en-US" sz="1200" smtClean="0"/>
          </a:p>
        </p:txBody>
      </p:sp>
      <p:sp>
        <p:nvSpPr>
          <p:cNvPr id="118786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1878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73C5139C-D28F-6940-B40E-4811F66F317A}" type="slidenum">
              <a:rPr lang="en-US"/>
              <a:pPr>
                <a:defRPr/>
              </a:pPr>
              <a:t>40</a:t>
            </a:fld>
            <a:endParaRPr lang="en-US"/>
          </a:p>
        </p:txBody>
      </p:sp>
      <p:sp>
        <p:nvSpPr>
          <p:cNvPr id="119809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E783F4C4-2F2F-4C4F-8C8F-E3A88814C0A8}" type="slidenum">
              <a:rPr lang="en-US" sz="1200" smtClean="0"/>
              <a:pPr algn="r">
                <a:buClrTx/>
                <a:buFontTx/>
                <a:buNone/>
                <a:defRPr/>
              </a:pPr>
              <a:t>40</a:t>
            </a:fld>
            <a:endParaRPr lang="en-US" sz="1200" smtClean="0"/>
          </a:p>
        </p:txBody>
      </p:sp>
      <p:sp>
        <p:nvSpPr>
          <p:cNvPr id="119810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19811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5739506C-124E-4545-9B6B-FFEAF87B02FF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7680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5063" y="687388"/>
            <a:ext cx="4678362" cy="350837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7680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14925" cy="4194175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E0253ABE-30A9-4848-9365-9C462FB6BDA3}" type="slidenum">
              <a:rPr lang="en-US"/>
              <a:pPr>
                <a:defRPr/>
              </a:pPr>
              <a:t>41</a:t>
            </a:fld>
            <a:endParaRPr lang="en-US"/>
          </a:p>
        </p:txBody>
      </p:sp>
      <p:sp>
        <p:nvSpPr>
          <p:cNvPr id="120833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7FD40FC0-221D-F54E-A807-1EA0DEED24CF}" type="slidenum">
              <a:rPr lang="en-US" sz="1200" smtClean="0"/>
              <a:pPr algn="r">
                <a:buClrTx/>
                <a:buFontTx/>
                <a:buNone/>
                <a:defRPr/>
              </a:pPr>
              <a:t>41</a:t>
            </a:fld>
            <a:endParaRPr lang="en-US" sz="1200" smtClean="0"/>
          </a:p>
        </p:txBody>
      </p:sp>
      <p:sp>
        <p:nvSpPr>
          <p:cNvPr id="120834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20835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4DD212CC-2C54-E94B-91A2-763D1985F25E}" type="slidenum">
              <a:rPr lang="en-US"/>
              <a:pPr>
                <a:defRPr/>
              </a:pPr>
              <a:t>42</a:t>
            </a:fld>
            <a:endParaRPr lang="en-US"/>
          </a:p>
        </p:txBody>
      </p:sp>
      <p:sp>
        <p:nvSpPr>
          <p:cNvPr id="12185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50DFA79E-5A08-284F-ABEE-7B85C5CCD2D7}" type="slidenum">
              <a:rPr lang="en-US" sz="1200" smtClean="0"/>
              <a:pPr algn="r">
                <a:buClrTx/>
                <a:buFontTx/>
                <a:buNone/>
                <a:defRPr/>
              </a:pPr>
              <a:t>42</a:t>
            </a:fld>
            <a:endParaRPr lang="en-US" sz="1200" smtClean="0"/>
          </a:p>
        </p:txBody>
      </p:sp>
      <p:sp>
        <p:nvSpPr>
          <p:cNvPr id="121858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2185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1A35D251-D613-3B43-878A-622E2D5FC5D9}" type="slidenum">
              <a:rPr lang="en-US"/>
              <a:pPr>
                <a:defRPr/>
              </a:pPr>
              <a:t>43</a:t>
            </a:fld>
            <a:endParaRPr lang="en-US"/>
          </a:p>
        </p:txBody>
      </p:sp>
      <p:sp>
        <p:nvSpPr>
          <p:cNvPr id="122881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9F6B263F-545A-334B-85FD-9C1A1B0AD5D6}" type="slidenum">
              <a:rPr lang="en-US" sz="1200" smtClean="0"/>
              <a:pPr algn="r">
                <a:buClrTx/>
                <a:buFontTx/>
                <a:buNone/>
                <a:defRPr/>
              </a:pPr>
              <a:t>43</a:t>
            </a:fld>
            <a:endParaRPr lang="en-US" sz="1200" smtClean="0"/>
          </a:p>
        </p:txBody>
      </p:sp>
      <p:sp>
        <p:nvSpPr>
          <p:cNvPr id="122882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22883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EE04E476-7B18-8C42-9AB9-72294C4AB76C}" type="slidenum">
              <a:rPr lang="en-US"/>
              <a:pPr>
                <a:defRPr/>
              </a:pPr>
              <a:t>44</a:t>
            </a:fld>
            <a:endParaRPr lang="en-US"/>
          </a:p>
        </p:txBody>
      </p:sp>
      <p:sp>
        <p:nvSpPr>
          <p:cNvPr id="124929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2F2D0A91-4DBF-C14A-9026-B61D0AFAB0CE}" type="slidenum">
              <a:rPr lang="en-US" sz="1200" smtClean="0"/>
              <a:pPr algn="r">
                <a:buClrTx/>
                <a:buFontTx/>
                <a:buNone/>
                <a:defRPr/>
              </a:pPr>
              <a:t>44</a:t>
            </a:fld>
            <a:endParaRPr lang="en-US" sz="1200" smtClean="0"/>
          </a:p>
        </p:txBody>
      </p:sp>
      <p:sp>
        <p:nvSpPr>
          <p:cNvPr id="124930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24931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E4FC262C-A014-334E-9B5A-2F71FA9BED8E}" type="slidenum">
              <a:rPr lang="en-US"/>
              <a:pPr>
                <a:defRPr/>
              </a:pPr>
              <a:t>45</a:t>
            </a:fld>
            <a:endParaRPr lang="en-US"/>
          </a:p>
        </p:txBody>
      </p:sp>
      <p:sp>
        <p:nvSpPr>
          <p:cNvPr id="7168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7168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C4219F13-F5B6-0849-A71B-9B86FDB56F1B}" type="slidenum">
              <a:rPr lang="en-US"/>
              <a:pPr>
                <a:defRPr/>
              </a:pPr>
              <a:t>46</a:t>
            </a:fld>
            <a:endParaRPr lang="en-US"/>
          </a:p>
        </p:txBody>
      </p:sp>
      <p:sp>
        <p:nvSpPr>
          <p:cNvPr id="12697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941AD5F1-AFAF-4840-8928-648EB9E82961}" type="slidenum">
              <a:rPr lang="en-US" sz="1200" smtClean="0"/>
              <a:pPr algn="r">
                <a:buClrTx/>
                <a:buFontTx/>
                <a:buNone/>
                <a:defRPr/>
              </a:pPr>
              <a:t>46</a:t>
            </a:fld>
            <a:endParaRPr lang="en-US" sz="1200" smtClean="0"/>
          </a:p>
        </p:txBody>
      </p:sp>
      <p:sp>
        <p:nvSpPr>
          <p:cNvPr id="126978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2697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235E1589-C1CC-FC44-8D7E-0722F89DF4DA}" type="slidenum">
              <a:rPr lang="en-US"/>
              <a:pPr>
                <a:defRPr/>
              </a:pPr>
              <a:t>47</a:t>
            </a:fld>
            <a:endParaRPr lang="en-US"/>
          </a:p>
        </p:txBody>
      </p:sp>
      <p:sp>
        <p:nvSpPr>
          <p:cNvPr id="128001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0A1A4E0A-B97C-904D-8B27-37F4A1D32E8F}" type="slidenum">
              <a:rPr lang="en-US" sz="1200" smtClean="0"/>
              <a:pPr algn="r">
                <a:buClrTx/>
                <a:buFontTx/>
                <a:buNone/>
                <a:defRPr/>
              </a:pPr>
              <a:t>47</a:t>
            </a:fld>
            <a:endParaRPr lang="en-US" sz="1200" smtClean="0"/>
          </a:p>
        </p:txBody>
      </p:sp>
      <p:sp>
        <p:nvSpPr>
          <p:cNvPr id="128002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28003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ABD24F20-D241-4946-9CFF-8F42A7FD3539}" type="slidenum">
              <a:rPr lang="en-US"/>
              <a:pPr>
                <a:defRPr/>
              </a:pPr>
              <a:t>48</a:t>
            </a:fld>
            <a:endParaRPr lang="en-US"/>
          </a:p>
        </p:txBody>
      </p:sp>
      <p:sp>
        <p:nvSpPr>
          <p:cNvPr id="12902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07094553-75F3-9C4B-A8A6-C6B0DC9C6C2B}" type="slidenum">
              <a:rPr lang="en-US" sz="1200" smtClean="0"/>
              <a:pPr algn="r">
                <a:buClrTx/>
                <a:buFontTx/>
                <a:buNone/>
                <a:defRPr/>
              </a:pPr>
              <a:t>48</a:t>
            </a:fld>
            <a:endParaRPr lang="en-US" sz="1200" smtClean="0"/>
          </a:p>
        </p:txBody>
      </p:sp>
      <p:sp>
        <p:nvSpPr>
          <p:cNvPr id="129026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2902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EEDCFAFA-56C7-074A-9E46-BBE49F2B3118}" type="slidenum">
              <a:rPr lang="en-US"/>
              <a:pPr>
                <a:defRPr/>
              </a:pPr>
              <a:t>49</a:t>
            </a:fld>
            <a:endParaRPr lang="en-US"/>
          </a:p>
        </p:txBody>
      </p:sp>
      <p:sp>
        <p:nvSpPr>
          <p:cNvPr id="130049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D2B653EA-AD21-444F-8FB7-03F817FEDA27}" type="slidenum">
              <a:rPr lang="en-US" sz="1200" smtClean="0"/>
              <a:pPr algn="r">
                <a:buClrTx/>
                <a:buFontTx/>
                <a:buNone/>
                <a:defRPr/>
              </a:pPr>
              <a:t>49</a:t>
            </a:fld>
            <a:endParaRPr lang="en-US" sz="1200" smtClean="0"/>
          </a:p>
        </p:txBody>
      </p:sp>
      <p:sp>
        <p:nvSpPr>
          <p:cNvPr id="130050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30051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76F8E8F5-B64B-DA4D-A921-336EB51581A0}" type="slidenum">
              <a:rPr lang="en-US"/>
              <a:pPr>
                <a:defRPr/>
              </a:pPr>
              <a:t>50</a:t>
            </a:fld>
            <a:endParaRPr lang="en-US"/>
          </a:p>
        </p:txBody>
      </p:sp>
      <p:sp>
        <p:nvSpPr>
          <p:cNvPr id="131073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F3B34369-F3FF-0C47-8F9D-0176DBEA5EA8}" type="slidenum">
              <a:rPr lang="en-US" sz="1200" smtClean="0"/>
              <a:pPr algn="r">
                <a:buClrTx/>
                <a:buFontTx/>
                <a:buNone/>
                <a:defRPr/>
              </a:pPr>
              <a:t>50</a:t>
            </a:fld>
            <a:endParaRPr lang="en-US" sz="1200" smtClean="0"/>
          </a:p>
        </p:txBody>
      </p:sp>
      <p:sp>
        <p:nvSpPr>
          <p:cNvPr id="131074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31075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F08F4150-14AC-D14C-B1E4-B3497EB5A2D1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78849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5063" y="687388"/>
            <a:ext cx="4678362" cy="350837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78850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14925" cy="4194175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CDFE3E98-07CA-5946-8781-93C6B917AFC6}" type="slidenum">
              <a:rPr lang="en-US"/>
              <a:pPr>
                <a:defRPr/>
              </a:pPr>
              <a:t>51</a:t>
            </a:fld>
            <a:endParaRPr lang="en-US"/>
          </a:p>
        </p:txBody>
      </p:sp>
      <p:sp>
        <p:nvSpPr>
          <p:cNvPr id="13209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2499E0A8-B8DD-DA44-9CA5-820DF97FC00D}" type="slidenum">
              <a:rPr lang="en-US" sz="1200" smtClean="0"/>
              <a:pPr algn="r">
                <a:buClrTx/>
                <a:buFontTx/>
                <a:buNone/>
                <a:defRPr/>
              </a:pPr>
              <a:t>51</a:t>
            </a:fld>
            <a:endParaRPr lang="en-US" sz="1200" smtClean="0"/>
          </a:p>
        </p:txBody>
      </p:sp>
      <p:sp>
        <p:nvSpPr>
          <p:cNvPr id="132098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3209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CBC09D1A-841E-A445-B4AC-0D1A0EBF00DB}" type="slidenum">
              <a:rPr lang="en-US"/>
              <a:pPr>
                <a:defRPr/>
              </a:pPr>
              <a:t>52</a:t>
            </a:fld>
            <a:endParaRPr lang="en-US"/>
          </a:p>
        </p:txBody>
      </p:sp>
      <p:sp>
        <p:nvSpPr>
          <p:cNvPr id="133121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EE732E9D-D263-7747-9E0B-2DFCB9CFF32E}" type="slidenum">
              <a:rPr lang="en-US" sz="1200" smtClean="0"/>
              <a:pPr algn="r">
                <a:buClrTx/>
                <a:buFontTx/>
                <a:buNone/>
                <a:defRPr/>
              </a:pPr>
              <a:t>52</a:t>
            </a:fld>
            <a:endParaRPr lang="en-US" sz="1200" smtClean="0"/>
          </a:p>
        </p:txBody>
      </p:sp>
      <p:sp>
        <p:nvSpPr>
          <p:cNvPr id="133122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33123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0992EEC7-35D8-EB40-B912-45BAEED25E92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79873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3475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79874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DCB11FD4-230A-A048-B697-4F05512BB34A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80897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3475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80898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8E122260-C1B9-954A-946D-A58AA1A1BDA6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8192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3475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8192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713A0A3A-8359-4347-8B60-8EE23F9978C7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82945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1888" y="687388"/>
            <a:ext cx="4595812" cy="344805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82946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65625"/>
            <a:ext cx="5029200" cy="4137025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7F8141-BFB9-F745-A6A9-4668EB702A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542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3924F1-8529-C641-965E-D9E0CD2BE8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68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3050" y="274638"/>
            <a:ext cx="2054225" cy="584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3450" cy="5842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C050F3-F096-AF45-87A1-F99C3E6B18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410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7512D-820C-8443-BA43-E3ABDCD328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3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2CB0E8-220C-F041-B02E-611268711C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842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3838" cy="451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600200"/>
            <a:ext cx="4033837" cy="451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23B156-AC27-D245-843C-F5DBACA451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854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FD3DB5-A8B0-204D-A997-06D30EF9A9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909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3DBDF-6B0F-2047-A520-9FB86DD5D0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145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715115-066B-504B-83D1-931CB52A97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660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ACD4E2-0D91-9848-B94C-78390E2F16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877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8EC556-6876-7240-AC27-46A8BF178E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114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0075" cy="113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0075" cy="4516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4075" cy="46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cs typeface="Microsoft YaHei" charset="0"/>
              </a:defRPr>
            </a:lvl1pPr>
          </a:lstStyle>
          <a:p>
            <a:pPr>
              <a:defRPr/>
            </a:pPr>
            <a:fld id="{F8FFDD72-F380-7C4E-A600-CB59B35AEC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Microsoft YaHei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Microsoft YaHei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Microsoft YaHei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Microsoft YaHei" charset="0"/>
        </a:defRPr>
      </a:lvl5pPr>
      <a:lvl6pPr marL="25146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Microsoft YaHei" charset="0"/>
        </a:defRPr>
      </a:lvl6pPr>
      <a:lvl7pPr marL="29718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Microsoft YaHei" charset="0"/>
        </a:defRPr>
      </a:lvl7pPr>
      <a:lvl8pPr marL="34290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Microsoft YaHei" charset="0"/>
        </a:defRPr>
      </a:lvl8pPr>
      <a:lvl9pPr marL="38862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Microsoft YaHei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9966CC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0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9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0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9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0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1.xml"/><Relationship Id="rId3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ext Box 1"/>
          <p:cNvSpPr txBox="1">
            <a:spLocks noChangeArrowheads="1"/>
          </p:cNvSpPr>
          <p:nvPr/>
        </p:nvSpPr>
        <p:spPr bwMode="auto">
          <a:xfrm>
            <a:off x="0" y="204788"/>
            <a:ext cx="9372600" cy="1189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3600" b="1" dirty="0" smtClean="0"/>
              <a:t>Epidemiology 217</a:t>
            </a:r>
            <a:br>
              <a:rPr lang="en-US" sz="3600" b="1" dirty="0" smtClean="0"/>
            </a:br>
            <a:r>
              <a:rPr lang="en-US" sz="3600" b="1" dirty="0" smtClean="0"/>
              <a:t>Lecture #2: Population Genetics</a:t>
            </a:r>
          </a:p>
        </p:txBody>
      </p:sp>
      <p:sp>
        <p:nvSpPr>
          <p:cNvPr id="65538" name="Rectangle 2"/>
          <p:cNvSpPr>
            <a:spLocks noChangeArrowheads="1"/>
          </p:cNvSpPr>
          <p:nvPr/>
        </p:nvSpPr>
        <p:spPr bwMode="auto">
          <a:xfrm>
            <a:off x="1598613" y="11430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pic>
        <p:nvPicPr>
          <p:cNvPr id="6553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3013" y="1463675"/>
            <a:ext cx="6746875" cy="528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dirty="0" smtClean="0"/>
              <a:t>2. Heritability Analysis</a:t>
            </a:r>
          </a:p>
        </p:txBody>
      </p:sp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457200" y="1708150"/>
            <a:ext cx="8229600" cy="490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 marL="334963" indent="-333375"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 marL="1076325" indent="-617538"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marL="458788" indent="-457200">
              <a:spcBef>
                <a:spcPts val="800"/>
              </a:spcBef>
              <a:buClrTx/>
              <a:buFont typeface="Arial"/>
              <a:buChar char="•"/>
              <a:defRPr/>
            </a:pPr>
            <a:r>
              <a:rPr lang="en-US" sz="2800" dirty="0" smtClean="0"/>
              <a:t>Evaluates the genetic contribution to a trait in terms of variance explained.</a:t>
            </a:r>
          </a:p>
          <a:p>
            <a:pPr marL="458788" indent="-457200">
              <a:spcBef>
                <a:spcPts val="800"/>
              </a:spcBef>
              <a:buClrTx/>
              <a:buFont typeface="Arial"/>
              <a:buChar char="•"/>
              <a:defRPr/>
            </a:pPr>
            <a:endParaRPr lang="en-US" sz="2800" dirty="0" smtClean="0"/>
          </a:p>
          <a:p>
            <a:pPr marL="458788" indent="-457200">
              <a:spcBef>
                <a:spcPts val="800"/>
              </a:spcBef>
              <a:buClrTx/>
              <a:buFont typeface="Arial"/>
              <a:buChar char="•"/>
              <a:defRPr/>
            </a:pPr>
            <a:r>
              <a:rPr lang="en-US" sz="2800" dirty="0" smtClean="0"/>
              <a:t>Phenotype = Mean + Genetics + Environment</a:t>
            </a:r>
          </a:p>
          <a:p>
            <a:pPr>
              <a:spcBef>
                <a:spcPts val="800"/>
              </a:spcBef>
              <a:buClrTx/>
              <a:buFontTx/>
              <a:buNone/>
              <a:defRPr/>
            </a:pPr>
            <a:r>
              <a:rPr lang="en-US" sz="2800" dirty="0" smtClean="0"/>
              <a:t>                 P</a:t>
            </a:r>
            <a:r>
              <a:rPr lang="en-US" sz="2800" dirty="0"/>
              <a:t> </a:t>
            </a:r>
            <a:r>
              <a:rPr lang="en-US" sz="2800" dirty="0" smtClean="0"/>
              <a:t>= </a:t>
            </a:r>
            <a:r>
              <a:rPr lang="en-US" sz="2800" dirty="0" smtClean="0">
                <a:cs typeface="Arial" charset="0"/>
              </a:rPr>
              <a:t>µ</a:t>
            </a:r>
            <a:r>
              <a:rPr lang="en-US" sz="2800" dirty="0" smtClean="0"/>
              <a:t> + G + E</a:t>
            </a:r>
          </a:p>
          <a:p>
            <a:pPr marL="458788" indent="-457200">
              <a:spcBef>
                <a:spcPts val="800"/>
              </a:spcBef>
              <a:buClrTx/>
              <a:buFont typeface="Arial"/>
              <a:buChar char="•"/>
              <a:defRPr/>
            </a:pPr>
            <a:r>
              <a:rPr lang="en-US" sz="2800" dirty="0" smtClean="0"/>
              <a:t>Overall variation in Phenotype P</a:t>
            </a:r>
          </a:p>
          <a:p>
            <a:pPr marL="1588" indent="0">
              <a:spcBef>
                <a:spcPts val="800"/>
              </a:spcBef>
              <a:buClrTx/>
              <a:defRPr/>
            </a:pPr>
            <a:r>
              <a:rPr lang="en-US" sz="2800" dirty="0"/>
              <a:t>	</a:t>
            </a:r>
            <a:r>
              <a:rPr lang="en-US" sz="2800" dirty="0" smtClean="0"/>
              <a:t>		</a:t>
            </a:r>
            <a:r>
              <a:rPr lang="en-US" sz="2800" dirty="0" err="1" smtClean="0"/>
              <a:t>Var</a:t>
            </a:r>
            <a:r>
              <a:rPr lang="en-US" sz="2800" dirty="0" smtClean="0"/>
              <a:t>(P) = </a:t>
            </a:r>
            <a:r>
              <a:rPr lang="en-US" sz="2800" dirty="0" smtClean="0">
                <a:cs typeface="Arial" charset="0"/>
              </a:rPr>
              <a:t>σ</a:t>
            </a:r>
            <a:r>
              <a:rPr lang="en-US" sz="2800" baseline="33000" dirty="0" smtClean="0">
                <a:cs typeface="Arial" charset="0"/>
              </a:rPr>
              <a:t>2</a:t>
            </a:r>
            <a:r>
              <a:rPr lang="en-US" sz="2800" baseline="-33000" dirty="0" smtClean="0">
                <a:cs typeface="Arial" charset="0"/>
              </a:rPr>
              <a:t>P</a:t>
            </a:r>
            <a:r>
              <a:rPr lang="en-US" sz="2800" dirty="0" smtClean="0"/>
              <a:t> = </a:t>
            </a:r>
            <a:r>
              <a:rPr lang="en-US" sz="2800" dirty="0" smtClean="0">
                <a:cs typeface="Arial" charset="0"/>
              </a:rPr>
              <a:t>σ</a:t>
            </a:r>
            <a:r>
              <a:rPr lang="en-US" sz="2800" baseline="33000" dirty="0" smtClean="0">
                <a:cs typeface="Arial" charset="0"/>
              </a:rPr>
              <a:t>2</a:t>
            </a:r>
            <a:r>
              <a:rPr lang="en-US" sz="2800" baseline="-33000" dirty="0" smtClean="0">
                <a:cs typeface="Arial" charset="0"/>
              </a:rPr>
              <a:t>G</a:t>
            </a:r>
            <a:r>
              <a:rPr lang="en-US" sz="2800" dirty="0" smtClean="0"/>
              <a:t> + </a:t>
            </a:r>
            <a:r>
              <a:rPr lang="en-US" sz="2800" dirty="0" smtClean="0">
                <a:cs typeface="Arial" charset="0"/>
              </a:rPr>
              <a:t>σ</a:t>
            </a:r>
            <a:r>
              <a:rPr lang="en-US" sz="2800" baseline="33000" dirty="0" smtClean="0">
                <a:cs typeface="Arial" charset="0"/>
              </a:rPr>
              <a:t>2</a:t>
            </a:r>
            <a:r>
              <a:rPr lang="en-US" sz="2800" baseline="-33000" dirty="0" smtClean="0">
                <a:cs typeface="Arial" charset="0"/>
              </a:rPr>
              <a:t>E</a:t>
            </a:r>
          </a:p>
          <a:p>
            <a:pPr lvl="1">
              <a:spcBef>
                <a:spcPts val="700"/>
              </a:spcBef>
              <a:buClrTx/>
              <a:buFontTx/>
              <a:buNone/>
              <a:defRPr/>
            </a:pPr>
            <a:r>
              <a:rPr lang="en-US" sz="2800" dirty="0" smtClean="0"/>
              <a:t>		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smtClean="0"/>
              <a:t>Broad Sense Heritability</a:t>
            </a:r>
          </a:p>
        </p:txBody>
      </p:sp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381000" y="1676400"/>
            <a:ext cx="8229600" cy="7100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marL="457200" indent="-457200">
              <a:spcBef>
                <a:spcPts val="800"/>
              </a:spcBef>
              <a:buFont typeface="Arial"/>
              <a:buChar char="•"/>
              <a:defRPr/>
            </a:pPr>
            <a:r>
              <a:rPr lang="en-US" sz="2800" dirty="0"/>
              <a:t>Proportion of the </a:t>
            </a:r>
            <a:r>
              <a:rPr lang="en-US" sz="2800" dirty="0" smtClean="0"/>
              <a:t>overall phenotypic </a:t>
            </a:r>
            <a:r>
              <a:rPr lang="en-US" sz="2800" dirty="0"/>
              <a:t>variance attributable to genetic influences</a:t>
            </a:r>
          </a:p>
          <a:p>
            <a:pPr>
              <a:spcBef>
                <a:spcPts val="800"/>
              </a:spcBef>
              <a:defRPr/>
            </a:pPr>
            <a:r>
              <a:rPr lang="en-US" sz="2800" dirty="0" smtClean="0"/>
              <a:t>		</a:t>
            </a:r>
          </a:p>
          <a:p>
            <a:pPr>
              <a:spcBef>
                <a:spcPts val="800"/>
              </a:spcBef>
              <a:defRPr/>
            </a:pPr>
            <a:r>
              <a:rPr lang="en-US" sz="2800" dirty="0"/>
              <a:t>	</a:t>
            </a:r>
            <a:r>
              <a:rPr lang="en-US" sz="2800" dirty="0" smtClean="0"/>
              <a:t>				H</a:t>
            </a:r>
            <a:r>
              <a:rPr lang="en-US" sz="2800" baseline="33000" dirty="0" smtClean="0"/>
              <a:t>2</a:t>
            </a:r>
            <a:r>
              <a:rPr lang="en-US" sz="2800" dirty="0" smtClean="0"/>
              <a:t>=</a:t>
            </a:r>
            <a:r>
              <a:rPr lang="en-US" sz="2800" dirty="0" smtClean="0">
                <a:cs typeface="Arial" charset="0"/>
              </a:rPr>
              <a:t>σ</a:t>
            </a:r>
            <a:r>
              <a:rPr lang="en-US" sz="2800" baseline="33000" dirty="0" smtClean="0">
                <a:cs typeface="Arial" charset="0"/>
              </a:rPr>
              <a:t>2</a:t>
            </a:r>
            <a:r>
              <a:rPr lang="en-US" sz="2800" baseline="-33000" dirty="0" smtClean="0">
                <a:cs typeface="Arial" charset="0"/>
              </a:rPr>
              <a:t>G</a:t>
            </a:r>
            <a:r>
              <a:rPr lang="en-US" sz="2800" dirty="0" smtClean="0"/>
              <a:t>/</a:t>
            </a:r>
            <a:r>
              <a:rPr lang="en-US" sz="2800" dirty="0" smtClean="0">
                <a:cs typeface="Arial" charset="0"/>
              </a:rPr>
              <a:t>σ</a:t>
            </a:r>
            <a:r>
              <a:rPr lang="en-US" sz="2800" baseline="33000" dirty="0" smtClean="0">
                <a:cs typeface="Arial" charset="0"/>
              </a:rPr>
              <a:t>2</a:t>
            </a:r>
            <a:r>
              <a:rPr lang="en-US" sz="2800" baseline="-33000" dirty="0" smtClean="0">
                <a:cs typeface="Arial" charset="0"/>
              </a:rPr>
              <a:t>P </a:t>
            </a:r>
          </a:p>
          <a:p>
            <a:pPr marL="457200" indent="-457200">
              <a:spcBef>
                <a:spcPts val="800"/>
              </a:spcBef>
              <a:buFont typeface="Arial"/>
              <a:buChar char="•"/>
              <a:defRPr/>
            </a:pPr>
            <a:endParaRPr lang="en-US" sz="2800" dirty="0" smtClean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smtClean="0"/>
              <a:t>Narrow Sense Heritability</a:t>
            </a:r>
          </a:p>
        </p:txBody>
      </p:sp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457200" y="1384300"/>
            <a:ext cx="8229600" cy="7100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marL="457200" indent="-457200">
              <a:spcBef>
                <a:spcPts val="800"/>
              </a:spcBef>
              <a:buFont typeface="Arial"/>
              <a:buChar char="•"/>
              <a:defRPr/>
            </a:pPr>
            <a:r>
              <a:rPr lang="en-US" sz="2800" dirty="0">
                <a:cs typeface="Arial" charset="0"/>
              </a:rPr>
              <a:t>Proportion of variance explained only by additive genetic </a:t>
            </a:r>
            <a:r>
              <a:rPr lang="en-US" sz="2800" dirty="0" smtClean="0">
                <a:cs typeface="Arial" charset="0"/>
              </a:rPr>
              <a:t>effects</a:t>
            </a:r>
            <a:r>
              <a:rPr lang="en-US" sz="2800" dirty="0" smtClean="0"/>
              <a:t>.</a:t>
            </a:r>
          </a:p>
          <a:p>
            <a:pPr marL="457200" indent="-457200">
              <a:spcBef>
                <a:spcPts val="800"/>
              </a:spcBef>
              <a:buFont typeface="Arial"/>
              <a:buChar char="•"/>
              <a:defRPr/>
            </a:pPr>
            <a:r>
              <a:rPr lang="en-US" sz="2800" dirty="0" smtClean="0"/>
              <a:t>Most commonly calculated estimate since additive explains most variation. </a:t>
            </a:r>
          </a:p>
          <a:p>
            <a:pPr>
              <a:spcBef>
                <a:spcPts val="800"/>
              </a:spcBef>
              <a:defRPr/>
            </a:pPr>
            <a:r>
              <a:rPr lang="en-US" sz="2800" dirty="0" smtClean="0"/>
              <a:t>		(Recall: </a:t>
            </a:r>
            <a:r>
              <a:rPr lang="en-US" sz="2600" dirty="0" smtClean="0">
                <a:cs typeface="Arial" charset="0"/>
              </a:rPr>
              <a:t>σ</a:t>
            </a:r>
            <a:r>
              <a:rPr lang="en-US" sz="2600" baseline="33000" dirty="0" smtClean="0">
                <a:cs typeface="Arial" charset="0"/>
              </a:rPr>
              <a:t>2</a:t>
            </a:r>
            <a:r>
              <a:rPr lang="en-US" sz="2600" baseline="-33000" dirty="0" smtClean="0">
                <a:cs typeface="Arial" charset="0"/>
              </a:rPr>
              <a:t>P</a:t>
            </a:r>
            <a:r>
              <a:rPr lang="en-US" sz="2600" dirty="0" smtClean="0"/>
              <a:t> = </a:t>
            </a:r>
            <a:r>
              <a:rPr lang="en-US" sz="2600" dirty="0" smtClean="0">
                <a:cs typeface="Arial" charset="0"/>
              </a:rPr>
              <a:t>σ</a:t>
            </a:r>
            <a:r>
              <a:rPr lang="en-US" sz="2600" baseline="33000" dirty="0" smtClean="0">
                <a:cs typeface="Arial" charset="0"/>
              </a:rPr>
              <a:t>2</a:t>
            </a:r>
            <a:r>
              <a:rPr lang="en-US" sz="2600" baseline="-33000" dirty="0" smtClean="0">
                <a:cs typeface="Arial" charset="0"/>
              </a:rPr>
              <a:t>G</a:t>
            </a:r>
            <a:r>
              <a:rPr lang="en-US" sz="2600" dirty="0" smtClean="0"/>
              <a:t> + </a:t>
            </a:r>
            <a:r>
              <a:rPr lang="en-US" sz="2600" dirty="0" smtClean="0">
                <a:cs typeface="Arial" charset="0"/>
              </a:rPr>
              <a:t>σ</a:t>
            </a:r>
            <a:r>
              <a:rPr lang="en-US" sz="2600" baseline="33000" dirty="0" smtClean="0">
                <a:cs typeface="Arial" charset="0"/>
              </a:rPr>
              <a:t>2</a:t>
            </a:r>
            <a:r>
              <a:rPr lang="en-US" sz="2600" baseline="-33000" dirty="0" smtClean="0">
                <a:cs typeface="Arial" charset="0"/>
              </a:rPr>
              <a:t>E</a:t>
            </a:r>
            <a:r>
              <a:rPr lang="en-US" sz="2800" dirty="0" smtClean="0"/>
              <a:t>)</a:t>
            </a:r>
          </a:p>
          <a:p>
            <a:pPr>
              <a:spcBef>
                <a:spcPts val="800"/>
              </a:spcBef>
              <a:defRPr/>
            </a:pPr>
            <a:r>
              <a:rPr lang="en-US" sz="2800" dirty="0"/>
              <a:t>	</a:t>
            </a:r>
            <a:r>
              <a:rPr lang="en-US" sz="2800" dirty="0" smtClean="0"/>
              <a:t>	</a:t>
            </a:r>
            <a:r>
              <a:rPr lang="en-US" sz="2600" dirty="0" smtClean="0">
                <a:cs typeface="Arial" charset="0"/>
              </a:rPr>
              <a:t>σ</a:t>
            </a:r>
            <a:r>
              <a:rPr lang="en-US" sz="2600" baseline="33000" dirty="0" smtClean="0">
                <a:cs typeface="Arial" charset="0"/>
              </a:rPr>
              <a:t>2</a:t>
            </a:r>
            <a:r>
              <a:rPr lang="en-US" sz="2600" baseline="-33000" dirty="0" smtClean="0">
                <a:cs typeface="Arial" charset="0"/>
              </a:rPr>
              <a:t>G </a:t>
            </a:r>
            <a:r>
              <a:rPr lang="en-US" sz="2800" dirty="0" smtClean="0"/>
              <a:t>= </a:t>
            </a:r>
            <a:r>
              <a:rPr lang="en-US" sz="2600" dirty="0" smtClean="0">
                <a:cs typeface="Arial" charset="0"/>
              </a:rPr>
              <a:t>σ</a:t>
            </a:r>
            <a:r>
              <a:rPr lang="en-US" sz="2600" baseline="33000" dirty="0" smtClean="0">
                <a:cs typeface="Arial" charset="0"/>
              </a:rPr>
              <a:t>2</a:t>
            </a:r>
            <a:r>
              <a:rPr lang="en-US" sz="2600" baseline="-33000" dirty="0" smtClean="0">
                <a:cs typeface="Arial" charset="0"/>
              </a:rPr>
              <a:t>A </a:t>
            </a:r>
            <a:r>
              <a:rPr lang="en-US" sz="2800" dirty="0" smtClean="0"/>
              <a:t>+ </a:t>
            </a:r>
            <a:r>
              <a:rPr lang="en-US" sz="2600" dirty="0" smtClean="0">
                <a:cs typeface="Arial" charset="0"/>
              </a:rPr>
              <a:t>σ</a:t>
            </a:r>
            <a:r>
              <a:rPr lang="en-US" sz="2600" baseline="33000" dirty="0" smtClean="0">
                <a:cs typeface="Arial" charset="0"/>
              </a:rPr>
              <a:t>2</a:t>
            </a:r>
            <a:r>
              <a:rPr lang="en-US" sz="2600" baseline="-33000" dirty="0" smtClean="0">
                <a:cs typeface="Arial" charset="0"/>
              </a:rPr>
              <a:t>D</a:t>
            </a:r>
          </a:p>
          <a:p>
            <a:pPr>
              <a:spcBef>
                <a:spcPts val="800"/>
              </a:spcBef>
              <a:defRPr/>
            </a:pPr>
            <a:r>
              <a:rPr lang="en-US" sz="2600" dirty="0" smtClean="0">
                <a:cs typeface="Arial" charset="0"/>
              </a:rPr>
              <a:t>		A: Additive effect</a:t>
            </a:r>
          </a:p>
          <a:p>
            <a:pPr>
              <a:spcBef>
                <a:spcPts val="800"/>
              </a:spcBef>
              <a:defRPr/>
            </a:pPr>
            <a:r>
              <a:rPr lang="en-US" sz="2600" dirty="0">
                <a:cs typeface="Arial" charset="0"/>
              </a:rPr>
              <a:t>	</a:t>
            </a:r>
            <a:r>
              <a:rPr lang="en-US" sz="2600" dirty="0" smtClean="0">
                <a:cs typeface="Arial" charset="0"/>
              </a:rPr>
              <a:t>	D: Dominance effect</a:t>
            </a:r>
          </a:p>
          <a:p>
            <a:pPr>
              <a:spcBef>
                <a:spcPts val="800"/>
              </a:spcBef>
              <a:defRPr/>
            </a:pPr>
            <a:r>
              <a:rPr lang="en-US" sz="2800" dirty="0" smtClean="0"/>
              <a:t>“Broad sense”: H</a:t>
            </a:r>
            <a:r>
              <a:rPr lang="en-US" sz="2800" baseline="33000" dirty="0" smtClean="0"/>
              <a:t>2</a:t>
            </a:r>
            <a:r>
              <a:rPr lang="en-US" sz="2800" dirty="0" smtClean="0"/>
              <a:t>=</a:t>
            </a:r>
            <a:r>
              <a:rPr lang="en-US" sz="2600" dirty="0" smtClean="0">
                <a:cs typeface="Arial" charset="0"/>
              </a:rPr>
              <a:t>σ</a:t>
            </a:r>
            <a:r>
              <a:rPr lang="en-US" sz="2600" baseline="33000" dirty="0" smtClean="0">
                <a:cs typeface="Arial" charset="0"/>
              </a:rPr>
              <a:t>2</a:t>
            </a:r>
            <a:r>
              <a:rPr lang="en-US" sz="2600" baseline="-33000" dirty="0" smtClean="0">
                <a:cs typeface="Arial" charset="0"/>
              </a:rPr>
              <a:t>G</a:t>
            </a:r>
            <a:r>
              <a:rPr lang="en-US" sz="2800" dirty="0" smtClean="0"/>
              <a:t>/</a:t>
            </a:r>
            <a:r>
              <a:rPr lang="en-US" sz="2600" dirty="0" smtClean="0">
                <a:cs typeface="Arial" charset="0"/>
              </a:rPr>
              <a:t>σ</a:t>
            </a:r>
            <a:r>
              <a:rPr lang="en-US" sz="2600" baseline="33000" dirty="0" smtClean="0">
                <a:cs typeface="Arial" charset="0"/>
              </a:rPr>
              <a:t>2</a:t>
            </a:r>
            <a:r>
              <a:rPr lang="en-US" sz="2600" baseline="-33000" dirty="0" smtClean="0">
                <a:cs typeface="Arial" charset="0"/>
              </a:rPr>
              <a:t>P</a:t>
            </a:r>
            <a:r>
              <a:rPr lang="en-US" sz="2800" dirty="0" smtClean="0">
                <a:cs typeface="Arial" charset="0"/>
              </a:rPr>
              <a:t>=(</a:t>
            </a:r>
            <a:r>
              <a:rPr lang="en-US" sz="2600" dirty="0" smtClean="0">
                <a:cs typeface="Arial" charset="0"/>
              </a:rPr>
              <a:t>σ</a:t>
            </a:r>
            <a:r>
              <a:rPr lang="en-US" sz="2600" baseline="33000" dirty="0" smtClean="0">
                <a:cs typeface="Arial" charset="0"/>
              </a:rPr>
              <a:t>2</a:t>
            </a:r>
            <a:r>
              <a:rPr lang="en-US" sz="2600" baseline="-33000" dirty="0" smtClean="0">
                <a:cs typeface="Arial" charset="0"/>
              </a:rPr>
              <a:t>A </a:t>
            </a:r>
            <a:r>
              <a:rPr lang="en-US" sz="2800" dirty="0" smtClean="0">
                <a:cs typeface="Arial" charset="0"/>
              </a:rPr>
              <a:t>+ </a:t>
            </a:r>
            <a:r>
              <a:rPr lang="en-US" sz="2600" dirty="0" smtClean="0">
                <a:cs typeface="Arial" charset="0"/>
              </a:rPr>
              <a:t>σ</a:t>
            </a:r>
            <a:r>
              <a:rPr lang="en-US" sz="2600" baseline="33000" dirty="0" smtClean="0">
                <a:cs typeface="Arial" charset="0"/>
              </a:rPr>
              <a:t>2</a:t>
            </a:r>
            <a:r>
              <a:rPr lang="en-US" sz="2600" baseline="-33000" dirty="0" smtClean="0">
                <a:cs typeface="Arial" charset="0"/>
              </a:rPr>
              <a:t>D</a:t>
            </a:r>
            <a:r>
              <a:rPr lang="en-US" sz="2800" dirty="0" smtClean="0">
                <a:cs typeface="Arial" charset="0"/>
              </a:rPr>
              <a:t>)/</a:t>
            </a:r>
            <a:r>
              <a:rPr lang="en-US" sz="2600" dirty="0" smtClean="0">
                <a:cs typeface="Arial" charset="0"/>
              </a:rPr>
              <a:t>σ</a:t>
            </a:r>
            <a:r>
              <a:rPr lang="en-US" sz="2600" baseline="33000" dirty="0" smtClean="0">
                <a:cs typeface="Arial" charset="0"/>
              </a:rPr>
              <a:t>2</a:t>
            </a:r>
            <a:r>
              <a:rPr lang="en-US" sz="2600" baseline="-33000" dirty="0" smtClean="0">
                <a:cs typeface="Arial" charset="0"/>
              </a:rPr>
              <a:t>P</a:t>
            </a:r>
          </a:p>
          <a:p>
            <a:pPr>
              <a:spcBef>
                <a:spcPts val="800"/>
              </a:spcBef>
              <a:defRPr/>
            </a:pPr>
            <a:r>
              <a:rPr lang="en-US" sz="2600" dirty="0" smtClean="0"/>
              <a:t>“Narrow sense”: h</a:t>
            </a:r>
            <a:r>
              <a:rPr lang="en-US" sz="2600" baseline="30000" dirty="0" smtClean="0"/>
              <a:t>2</a:t>
            </a:r>
            <a:r>
              <a:rPr lang="en-US" sz="2600" dirty="0" smtClean="0"/>
              <a:t> = </a:t>
            </a:r>
            <a:r>
              <a:rPr lang="en-US" sz="2600" dirty="0" smtClean="0">
                <a:cs typeface="Arial" charset="0"/>
              </a:rPr>
              <a:t>σ</a:t>
            </a:r>
            <a:r>
              <a:rPr lang="en-US" sz="2600" baseline="33000" dirty="0" smtClean="0">
                <a:cs typeface="Arial" charset="0"/>
              </a:rPr>
              <a:t>2</a:t>
            </a:r>
            <a:r>
              <a:rPr lang="en-US" sz="2600" baseline="-33000" dirty="0" smtClean="0">
                <a:cs typeface="Arial" charset="0"/>
              </a:rPr>
              <a:t>A </a:t>
            </a:r>
            <a:r>
              <a:rPr lang="en-US" sz="2800" dirty="0" smtClean="0">
                <a:cs typeface="Arial" charset="0"/>
              </a:rPr>
              <a:t>/</a:t>
            </a:r>
            <a:r>
              <a:rPr lang="en-US" sz="2600" dirty="0" smtClean="0">
                <a:cs typeface="Arial" charset="0"/>
              </a:rPr>
              <a:t>σ</a:t>
            </a:r>
            <a:r>
              <a:rPr lang="en-US" sz="2600" baseline="33000" dirty="0" smtClean="0">
                <a:cs typeface="Arial" charset="0"/>
              </a:rPr>
              <a:t>2</a:t>
            </a:r>
            <a:r>
              <a:rPr lang="en-US" sz="2600" baseline="-33000" dirty="0" smtClean="0">
                <a:cs typeface="Arial" charset="0"/>
              </a:rPr>
              <a:t>P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rrowheads="1"/>
          </p:cNvSpPr>
          <p:nvPr/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smtClean="0"/>
              <a:t>Narrow Sense Heritability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457200" y="1112838"/>
            <a:ext cx="8229600" cy="565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 marL="333375" indent="-333375"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 marL="457200"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800"/>
              </a:spcBef>
              <a:buFont typeface="Arial" charset="0"/>
              <a:buChar char="•"/>
              <a:defRPr/>
            </a:pPr>
            <a:r>
              <a:rPr lang="en-US" sz="3200" dirty="0" smtClean="0"/>
              <a:t>Can estimate from regression:</a:t>
            </a:r>
          </a:p>
          <a:p>
            <a:pPr lvl="1" indent="0">
              <a:spcBef>
                <a:spcPts val="700"/>
              </a:spcBef>
              <a:buFont typeface="Arial" charset="0"/>
              <a:buChar char="–"/>
              <a:defRPr/>
            </a:pPr>
            <a:r>
              <a:rPr lang="en-US" sz="2800" dirty="0" smtClean="0"/>
              <a:t> Additive: 0, 1, 2 for alleles</a:t>
            </a:r>
          </a:p>
          <a:p>
            <a:pPr lvl="1" indent="0">
              <a:spcBef>
                <a:spcPts val="700"/>
              </a:spcBef>
              <a:buFont typeface="Arial" charset="0"/>
              <a:buChar char="–"/>
              <a:defRPr/>
            </a:pPr>
            <a:r>
              <a:rPr lang="en-US" sz="2800" dirty="0" smtClean="0"/>
              <a:t> Dominance: 0, 1, 0 for departure</a:t>
            </a:r>
          </a:p>
          <a:p>
            <a:pPr>
              <a:spcBef>
                <a:spcPts val="800"/>
              </a:spcBef>
              <a:buFont typeface="Arial" charset="0"/>
              <a:buChar char="•"/>
              <a:defRPr/>
            </a:pPr>
            <a:r>
              <a:rPr lang="en-US" sz="3200" i="1" dirty="0" smtClean="0"/>
              <a:t>Or estimate from twin studies...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34938"/>
            <a:ext cx="6553200" cy="6646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1663" cy="1135062"/>
          </a:xfrm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mtClean="0"/>
              <a:t>Liability model</a:t>
            </a: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3932238" cy="5075238"/>
          </a:xfrm>
        </p:spPr>
        <p:txBody>
          <a:bodyPr/>
          <a:lstStyle/>
          <a:p>
            <a:pPr marL="458787" indent="-457200">
              <a:buClrTx/>
              <a:buFont typeface="Arial"/>
              <a:buChar char="•"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sz="2800" dirty="0" smtClean="0">
                <a:solidFill>
                  <a:srgbClr val="000000"/>
                </a:solidFill>
              </a:rPr>
              <a:t>Two unlinked loci, with allele a and risk allele A; and allele b and risk allele B.</a:t>
            </a:r>
          </a:p>
          <a:p>
            <a:pPr marL="458787" indent="-457200">
              <a:buClrTx/>
              <a:buFont typeface="Arial"/>
              <a:buChar char="•"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sz="2800" dirty="0" smtClean="0">
                <a:solidFill>
                  <a:srgbClr val="000000"/>
                </a:solidFill>
              </a:rPr>
              <a:t>Increase the risk by 1 unit on liability scale.</a:t>
            </a:r>
          </a:p>
          <a:p>
            <a:pPr indent="-341313"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endParaRPr lang="en-US" sz="2800" dirty="0" smtClean="0">
              <a:solidFill>
                <a:srgbClr val="000000"/>
              </a:solidFill>
            </a:endParaRPr>
          </a:p>
        </p:txBody>
      </p:sp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4075" y="1246188"/>
            <a:ext cx="4389438" cy="259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2253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9038" y="3840163"/>
            <a:ext cx="3962400" cy="305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22533" name="Line 5"/>
          <p:cNvSpPr>
            <a:spLocks noChangeShapeType="1"/>
          </p:cNvSpPr>
          <p:nvPr/>
        </p:nvSpPr>
        <p:spPr bwMode="auto">
          <a:xfrm flipH="1">
            <a:off x="7770813" y="731838"/>
            <a:ext cx="909637" cy="2103437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7040563" y="184150"/>
            <a:ext cx="1920875" cy="912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defRPr/>
            </a:pPr>
            <a:r>
              <a:rPr lang="en-US" smtClean="0">
                <a:solidFill>
                  <a:srgbClr val="FF0000"/>
                </a:solidFill>
              </a:rPr>
              <a:t>Two copies of capitol letter (risk allele)</a:t>
            </a: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104775" y="6492875"/>
            <a:ext cx="1798638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defRPr/>
            </a:pPr>
            <a:r>
              <a:rPr lang="en-US" smtClean="0"/>
              <a:t>Austin 2013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500" y="76200"/>
            <a:ext cx="4764088" cy="678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133350" y="1600200"/>
            <a:ext cx="3932238" cy="5075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1313"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marL="458787" indent="-457200">
              <a:spcBef>
                <a:spcPts val="800"/>
              </a:spcBef>
              <a:buClrTx/>
              <a:buFont typeface="Arial"/>
              <a:buChar char="•"/>
              <a:defRPr/>
            </a:pPr>
            <a:r>
              <a:rPr lang="en-US" sz="2800" i="1" dirty="0" smtClean="0"/>
              <a:t>Three</a:t>
            </a:r>
            <a:r>
              <a:rPr lang="en-US" sz="2800" dirty="0" smtClean="0"/>
              <a:t> unlinked loci </a:t>
            </a:r>
            <a:r>
              <a:rPr lang="en-US" sz="2800" dirty="0" err="1" smtClean="0"/>
              <a:t>Aa</a:t>
            </a:r>
            <a:r>
              <a:rPr lang="en-US" sz="2800" dirty="0" smtClean="0"/>
              <a:t>, Bb, Cc (capitol is risk allele)</a:t>
            </a:r>
          </a:p>
          <a:p>
            <a:pPr marL="458787" indent="-457200">
              <a:spcBef>
                <a:spcPts val="800"/>
              </a:spcBef>
              <a:buClrTx/>
              <a:buFont typeface="Arial"/>
              <a:buChar char="•"/>
              <a:defRPr/>
            </a:pPr>
            <a:r>
              <a:rPr lang="en-US" sz="2800" dirty="0" smtClean="0"/>
              <a:t>Increase the risk by 1 unit on liability scale</a:t>
            </a:r>
          </a:p>
          <a:p>
            <a:pPr marL="458787" indent="-457200">
              <a:spcBef>
                <a:spcPts val="800"/>
              </a:spcBef>
              <a:buClrTx/>
              <a:buFont typeface="Arial"/>
              <a:buChar char="•"/>
              <a:defRPr/>
            </a:pPr>
            <a:r>
              <a:rPr lang="en-US" sz="2800" dirty="0" smtClean="0"/>
              <a:t>If dichotomous, threshold determines disease status</a:t>
            </a:r>
          </a:p>
        </p:txBody>
      </p:sp>
      <p:sp>
        <p:nvSpPr>
          <p:cNvPr id="23555" name="Line 3"/>
          <p:cNvSpPr>
            <a:spLocks noChangeShapeType="1"/>
          </p:cNvSpPr>
          <p:nvPr/>
        </p:nvSpPr>
        <p:spPr bwMode="auto">
          <a:xfrm flipV="1">
            <a:off x="2925763" y="3565525"/>
            <a:ext cx="4206875" cy="155733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>
            <a:off x="7132638" y="3292475"/>
            <a:ext cx="1587" cy="2193925"/>
          </a:xfrm>
          <a:prstGeom prst="line">
            <a:avLst/>
          </a:prstGeom>
          <a:noFill/>
          <a:ln w="3672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1"/>
          <p:cNvSpPr txBox="1">
            <a:spLocks noChangeArrowheads="1"/>
          </p:cNvSpPr>
          <p:nvPr/>
        </p:nvSpPr>
        <p:spPr bwMode="auto">
          <a:xfrm>
            <a:off x="609600" y="-76200"/>
            <a:ext cx="7793038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smtClean="0"/>
              <a:t>Twin Studies</a:t>
            </a:r>
          </a:p>
        </p:txBody>
      </p:sp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533400" y="990600"/>
            <a:ext cx="7772400" cy="1887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 marL="457200" indent="-45720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700"/>
              </a:spcBef>
              <a:buFont typeface="Arial" charset="0"/>
              <a:buChar char="•"/>
              <a:defRPr/>
            </a:pPr>
            <a:r>
              <a:rPr lang="en-US" sz="2800" smtClean="0"/>
              <a:t>Compare the phenotype correlation or disease concordance rates of MZ (identical) and DZ (fraternal) twins.</a:t>
            </a:r>
          </a:p>
          <a:p>
            <a:pPr>
              <a:spcBef>
                <a:spcPts val="700"/>
              </a:spcBef>
              <a:buClrTx/>
              <a:buFontTx/>
              <a:buNone/>
              <a:defRPr/>
            </a:pPr>
            <a:endParaRPr lang="en-US" sz="2800" smtClean="0"/>
          </a:p>
        </p:txBody>
      </p:sp>
      <p:grpSp>
        <p:nvGrpSpPr>
          <p:cNvPr id="24579" name="Group 3"/>
          <p:cNvGrpSpPr>
            <a:grpSpLocks/>
          </p:cNvGrpSpPr>
          <p:nvPr/>
        </p:nvGrpSpPr>
        <p:grpSpPr bwMode="auto">
          <a:xfrm>
            <a:off x="1371600" y="2971800"/>
            <a:ext cx="6238875" cy="3571875"/>
            <a:chOff x="864" y="1872"/>
            <a:chExt cx="3930" cy="2250"/>
          </a:xfrm>
        </p:grpSpPr>
        <p:sp>
          <p:nvSpPr>
            <p:cNvPr id="24580" name="AutoShape 4"/>
            <p:cNvSpPr>
              <a:spLocks noChangeArrowheads="1"/>
            </p:cNvSpPr>
            <p:nvPr/>
          </p:nvSpPr>
          <p:spPr bwMode="auto">
            <a:xfrm>
              <a:off x="1433" y="1872"/>
              <a:ext cx="81" cy="961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Microsoft YaHei" charset="0"/>
              </a:endParaRPr>
            </a:p>
          </p:txBody>
        </p:sp>
        <p:sp>
          <p:nvSpPr>
            <p:cNvPr id="24581" name="AutoShape 5"/>
            <p:cNvSpPr>
              <a:spLocks noChangeArrowheads="1"/>
            </p:cNvSpPr>
            <p:nvPr/>
          </p:nvSpPr>
          <p:spPr bwMode="auto">
            <a:xfrm>
              <a:off x="4057" y="1912"/>
              <a:ext cx="81" cy="961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Microsoft YaHei" charset="0"/>
              </a:endParaRPr>
            </a:p>
          </p:txBody>
        </p:sp>
        <p:sp>
          <p:nvSpPr>
            <p:cNvPr id="24582" name="Line 6"/>
            <p:cNvSpPr>
              <a:spLocks noChangeShapeType="1"/>
            </p:cNvSpPr>
            <p:nvPr/>
          </p:nvSpPr>
          <p:spPr bwMode="auto">
            <a:xfrm>
              <a:off x="2701" y="2194"/>
              <a:ext cx="694" cy="397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Microsoft YaHei" charset="0"/>
              </a:endParaRPr>
            </a:p>
          </p:txBody>
        </p:sp>
        <p:sp>
          <p:nvSpPr>
            <p:cNvPr id="24583" name="Line 7"/>
            <p:cNvSpPr>
              <a:spLocks noChangeShapeType="1"/>
            </p:cNvSpPr>
            <p:nvPr/>
          </p:nvSpPr>
          <p:spPr bwMode="auto">
            <a:xfrm flipH="1">
              <a:off x="2694" y="2194"/>
              <a:ext cx="706" cy="397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Microsoft YaHei" charset="0"/>
              </a:endParaRPr>
            </a:p>
          </p:txBody>
        </p:sp>
        <p:sp>
          <p:nvSpPr>
            <p:cNvPr id="24584" name="Line 8"/>
            <p:cNvSpPr>
              <a:spLocks noChangeShapeType="1"/>
            </p:cNvSpPr>
            <p:nvPr/>
          </p:nvSpPr>
          <p:spPr bwMode="auto">
            <a:xfrm>
              <a:off x="3051" y="2637"/>
              <a:ext cx="0" cy="477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Microsoft YaHei" charset="0"/>
              </a:endParaRPr>
            </a:p>
          </p:txBody>
        </p:sp>
        <p:sp>
          <p:nvSpPr>
            <p:cNvPr id="24585" name="AutoShape 9"/>
            <p:cNvSpPr>
              <a:spLocks noChangeArrowheads="1"/>
            </p:cNvSpPr>
            <p:nvPr/>
          </p:nvSpPr>
          <p:spPr bwMode="auto">
            <a:xfrm>
              <a:off x="1913" y="1872"/>
              <a:ext cx="81" cy="961"/>
            </a:xfrm>
            <a:prstGeom prst="roundRect">
              <a:avLst>
                <a:gd name="adj" fmla="val 16667"/>
              </a:avLst>
            </a:prstGeom>
            <a:solidFill>
              <a:srgbClr val="00000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Microsoft YaHei" charset="0"/>
              </a:endParaRPr>
            </a:p>
          </p:txBody>
        </p:sp>
        <p:sp>
          <p:nvSpPr>
            <p:cNvPr id="24586" name="AutoShape 10"/>
            <p:cNvSpPr>
              <a:spLocks noChangeArrowheads="1"/>
            </p:cNvSpPr>
            <p:nvPr/>
          </p:nvSpPr>
          <p:spPr bwMode="auto">
            <a:xfrm>
              <a:off x="3269" y="3161"/>
              <a:ext cx="81" cy="961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Microsoft YaHei" charset="0"/>
              </a:endParaRPr>
            </a:p>
          </p:txBody>
        </p:sp>
        <p:sp>
          <p:nvSpPr>
            <p:cNvPr id="24587" name="AutoShape 11"/>
            <p:cNvSpPr>
              <a:spLocks noChangeArrowheads="1"/>
            </p:cNvSpPr>
            <p:nvPr/>
          </p:nvSpPr>
          <p:spPr bwMode="auto">
            <a:xfrm>
              <a:off x="1870" y="3161"/>
              <a:ext cx="81" cy="961"/>
            </a:xfrm>
            <a:prstGeom prst="roundRect">
              <a:avLst>
                <a:gd name="adj" fmla="val 16667"/>
              </a:avLst>
            </a:prstGeom>
            <a:solidFill>
              <a:srgbClr val="00000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Microsoft YaHei" charset="0"/>
              </a:endParaRPr>
            </a:p>
          </p:txBody>
        </p:sp>
        <p:sp>
          <p:nvSpPr>
            <p:cNvPr id="24588" name="AutoShape 12"/>
            <p:cNvSpPr>
              <a:spLocks noChangeArrowheads="1"/>
            </p:cNvSpPr>
            <p:nvPr/>
          </p:nvSpPr>
          <p:spPr bwMode="auto">
            <a:xfrm>
              <a:off x="4494" y="1912"/>
              <a:ext cx="81" cy="961"/>
            </a:xfrm>
            <a:prstGeom prst="roundRect">
              <a:avLst>
                <a:gd name="adj" fmla="val 16667"/>
              </a:avLst>
            </a:prstGeom>
            <a:solidFill>
              <a:srgbClr val="00800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Microsoft YaHei" charset="0"/>
              </a:endParaRPr>
            </a:p>
          </p:txBody>
        </p:sp>
        <p:sp>
          <p:nvSpPr>
            <p:cNvPr id="24589" name="AutoShape 13"/>
            <p:cNvSpPr>
              <a:spLocks noChangeArrowheads="1"/>
            </p:cNvSpPr>
            <p:nvPr/>
          </p:nvSpPr>
          <p:spPr bwMode="auto">
            <a:xfrm>
              <a:off x="2307" y="3161"/>
              <a:ext cx="81" cy="961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Microsoft YaHei" charset="0"/>
              </a:endParaRPr>
            </a:p>
          </p:txBody>
        </p:sp>
        <p:sp>
          <p:nvSpPr>
            <p:cNvPr id="24590" name="AutoShape 14"/>
            <p:cNvSpPr>
              <a:spLocks noChangeArrowheads="1"/>
            </p:cNvSpPr>
            <p:nvPr/>
          </p:nvSpPr>
          <p:spPr bwMode="auto">
            <a:xfrm>
              <a:off x="3707" y="3161"/>
              <a:ext cx="81" cy="961"/>
            </a:xfrm>
            <a:prstGeom prst="roundRect">
              <a:avLst>
                <a:gd name="adj" fmla="val 16667"/>
              </a:avLst>
            </a:prstGeom>
            <a:solidFill>
              <a:srgbClr val="00800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Microsoft YaHei" charset="0"/>
              </a:endParaRPr>
            </a:p>
          </p:txBody>
        </p:sp>
        <p:sp>
          <p:nvSpPr>
            <p:cNvPr id="24591" name="AutoShape 15"/>
            <p:cNvSpPr>
              <a:spLocks noChangeArrowheads="1"/>
            </p:cNvSpPr>
            <p:nvPr/>
          </p:nvSpPr>
          <p:spPr bwMode="auto">
            <a:xfrm>
              <a:off x="4319" y="3161"/>
              <a:ext cx="81" cy="961"/>
            </a:xfrm>
            <a:prstGeom prst="roundRect">
              <a:avLst>
                <a:gd name="adj" fmla="val 16667"/>
              </a:avLst>
            </a:prstGeom>
            <a:solidFill>
              <a:srgbClr val="00000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Microsoft YaHei" charset="0"/>
              </a:endParaRPr>
            </a:p>
          </p:txBody>
        </p:sp>
        <p:sp>
          <p:nvSpPr>
            <p:cNvPr id="24592" name="AutoShape 16"/>
            <p:cNvSpPr>
              <a:spLocks noChangeArrowheads="1"/>
            </p:cNvSpPr>
            <p:nvPr/>
          </p:nvSpPr>
          <p:spPr bwMode="auto">
            <a:xfrm>
              <a:off x="864" y="3161"/>
              <a:ext cx="81" cy="961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Microsoft YaHei" charset="0"/>
              </a:endParaRPr>
            </a:p>
          </p:txBody>
        </p:sp>
        <p:sp>
          <p:nvSpPr>
            <p:cNvPr id="24593" name="AutoShape 17"/>
            <p:cNvSpPr>
              <a:spLocks noChangeArrowheads="1"/>
            </p:cNvSpPr>
            <p:nvPr/>
          </p:nvSpPr>
          <p:spPr bwMode="auto">
            <a:xfrm>
              <a:off x="4713" y="3161"/>
              <a:ext cx="81" cy="961"/>
            </a:xfrm>
            <a:prstGeom prst="roundRect">
              <a:avLst>
                <a:gd name="adj" fmla="val 16667"/>
              </a:avLst>
            </a:prstGeom>
            <a:solidFill>
              <a:srgbClr val="00800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Microsoft YaHei" charset="0"/>
              </a:endParaRPr>
            </a:p>
          </p:txBody>
        </p:sp>
        <p:sp>
          <p:nvSpPr>
            <p:cNvPr id="24594" name="AutoShape 18"/>
            <p:cNvSpPr>
              <a:spLocks noChangeArrowheads="1"/>
            </p:cNvSpPr>
            <p:nvPr/>
          </p:nvSpPr>
          <p:spPr bwMode="auto">
            <a:xfrm>
              <a:off x="1214" y="3161"/>
              <a:ext cx="81" cy="961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Microsoft YaHei" charset="0"/>
              </a:endParaRPr>
            </a:p>
          </p:txBody>
        </p:sp>
      </p:grpSp>
      <p:sp>
        <p:nvSpPr>
          <p:cNvPr id="24595" name="Text Box 19"/>
          <p:cNvSpPr txBox="1">
            <a:spLocks noChangeArrowheads="1"/>
          </p:cNvSpPr>
          <p:nvPr/>
        </p:nvSpPr>
        <p:spPr bwMode="auto">
          <a:xfrm>
            <a:off x="365125" y="3475038"/>
            <a:ext cx="12795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mtClean="0"/>
              <a:t>Parents:</a:t>
            </a:r>
          </a:p>
        </p:txBody>
      </p:sp>
      <p:sp>
        <p:nvSpPr>
          <p:cNvPr id="24596" name="Text Box 20"/>
          <p:cNvSpPr txBox="1">
            <a:spLocks noChangeArrowheads="1"/>
          </p:cNvSpPr>
          <p:nvPr/>
        </p:nvSpPr>
        <p:spPr bwMode="auto">
          <a:xfrm>
            <a:off x="92075" y="5394325"/>
            <a:ext cx="1096963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mtClean="0"/>
              <a:t>Possible offspring</a:t>
            </a:r>
          </a:p>
        </p:txBody>
      </p:sp>
      <p:sp>
        <p:nvSpPr>
          <p:cNvPr id="24597" name="Text Box 21"/>
          <p:cNvSpPr txBox="1">
            <a:spLocks noChangeArrowheads="1"/>
          </p:cNvSpPr>
          <p:nvPr/>
        </p:nvSpPr>
        <p:spPr bwMode="auto">
          <a:xfrm>
            <a:off x="7040563" y="92075"/>
            <a:ext cx="1920875" cy="54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defRPr/>
            </a:pPr>
            <a:r>
              <a:rPr lang="en-US" sz="1500" i="1" smtClean="0">
                <a:solidFill>
                  <a:srgbClr val="0084D1"/>
                </a:solidFill>
              </a:rPr>
              <a:t>(More background than is in the text...)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smtClean="0"/>
              <a:t>MZ Twins (Identical)</a:t>
            </a:r>
          </a:p>
        </p:txBody>
      </p:sp>
      <p:sp>
        <p:nvSpPr>
          <p:cNvPr id="25602" name="AutoShape 2"/>
          <p:cNvSpPr>
            <a:spLocks noChangeArrowheads="1"/>
          </p:cNvSpPr>
          <p:nvPr/>
        </p:nvSpPr>
        <p:spPr bwMode="auto">
          <a:xfrm>
            <a:off x="1981200" y="22860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5603" name="AutoShape 3"/>
          <p:cNvSpPr>
            <a:spLocks noChangeArrowheads="1"/>
          </p:cNvSpPr>
          <p:nvPr/>
        </p:nvSpPr>
        <p:spPr bwMode="auto">
          <a:xfrm>
            <a:off x="2667000" y="22860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5604" name="AutoShape 4"/>
          <p:cNvSpPr>
            <a:spLocks noChangeArrowheads="1"/>
          </p:cNvSpPr>
          <p:nvPr/>
        </p:nvSpPr>
        <p:spPr bwMode="auto">
          <a:xfrm>
            <a:off x="51816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5605" name="AutoShape 5"/>
          <p:cNvSpPr>
            <a:spLocks noChangeArrowheads="1"/>
          </p:cNvSpPr>
          <p:nvPr/>
        </p:nvSpPr>
        <p:spPr bwMode="auto">
          <a:xfrm>
            <a:off x="27432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5606" name="AutoShape 6"/>
          <p:cNvSpPr>
            <a:spLocks noChangeArrowheads="1"/>
          </p:cNvSpPr>
          <p:nvPr/>
        </p:nvSpPr>
        <p:spPr bwMode="auto">
          <a:xfrm>
            <a:off x="35052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5607" name="AutoShape 7"/>
          <p:cNvSpPr>
            <a:spLocks noChangeArrowheads="1"/>
          </p:cNvSpPr>
          <p:nvPr/>
        </p:nvSpPr>
        <p:spPr bwMode="auto">
          <a:xfrm>
            <a:off x="59436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008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5608" name="AutoShape 8"/>
          <p:cNvSpPr>
            <a:spLocks noChangeArrowheads="1"/>
          </p:cNvSpPr>
          <p:nvPr/>
        </p:nvSpPr>
        <p:spPr bwMode="auto">
          <a:xfrm>
            <a:off x="70104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5609" name="AutoShape 9"/>
          <p:cNvSpPr>
            <a:spLocks noChangeArrowheads="1"/>
          </p:cNvSpPr>
          <p:nvPr/>
        </p:nvSpPr>
        <p:spPr bwMode="auto">
          <a:xfrm>
            <a:off x="9906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5610" name="AutoShape 10"/>
          <p:cNvSpPr>
            <a:spLocks noChangeArrowheads="1"/>
          </p:cNvSpPr>
          <p:nvPr/>
        </p:nvSpPr>
        <p:spPr bwMode="auto">
          <a:xfrm>
            <a:off x="76962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008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5611" name="AutoShape 11"/>
          <p:cNvSpPr>
            <a:spLocks noChangeArrowheads="1"/>
          </p:cNvSpPr>
          <p:nvPr/>
        </p:nvSpPr>
        <p:spPr bwMode="auto">
          <a:xfrm>
            <a:off x="16002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5612" name="Text Box 12"/>
          <p:cNvSpPr txBox="1">
            <a:spLocks noChangeArrowheads="1"/>
          </p:cNvSpPr>
          <p:nvPr/>
        </p:nvSpPr>
        <p:spPr bwMode="auto">
          <a:xfrm>
            <a:off x="1311275" y="1522413"/>
            <a:ext cx="2895600" cy="763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2750"/>
              </a:spcBef>
              <a:buClrTx/>
              <a:buFontTx/>
              <a:buNone/>
              <a:defRPr/>
            </a:pPr>
            <a:r>
              <a:rPr lang="en-US" sz="4400" smtClean="0">
                <a:latin typeface="Garamond" charset="0"/>
              </a:rPr>
              <a:t>If twin 1 is</a:t>
            </a:r>
          </a:p>
        </p:txBody>
      </p:sp>
      <p:sp>
        <p:nvSpPr>
          <p:cNvPr id="25613" name="Text Box 13"/>
          <p:cNvSpPr txBox="1">
            <a:spLocks noChangeArrowheads="1"/>
          </p:cNvSpPr>
          <p:nvPr/>
        </p:nvSpPr>
        <p:spPr bwMode="auto">
          <a:xfrm>
            <a:off x="2971800" y="3581400"/>
            <a:ext cx="5257800" cy="763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2750"/>
              </a:spcBef>
              <a:buClrTx/>
              <a:buFontTx/>
              <a:buNone/>
              <a:defRPr/>
            </a:pPr>
            <a:r>
              <a:rPr lang="en-US" sz="4400" smtClean="0">
                <a:latin typeface="Garamond" charset="0"/>
              </a:rPr>
              <a:t>Then twin 2 must be:</a:t>
            </a:r>
          </a:p>
        </p:txBody>
      </p:sp>
      <p:sp>
        <p:nvSpPr>
          <p:cNvPr id="25614" name="Text Box 14"/>
          <p:cNvSpPr txBox="1">
            <a:spLocks noChangeArrowheads="1"/>
          </p:cNvSpPr>
          <p:nvPr/>
        </p:nvSpPr>
        <p:spPr bwMode="auto">
          <a:xfrm>
            <a:off x="3581400" y="2346325"/>
            <a:ext cx="5334000" cy="1068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2000"/>
              </a:spcBef>
              <a:buClrTx/>
              <a:buFontTx/>
              <a:buNone/>
              <a:defRPr/>
            </a:pPr>
            <a:r>
              <a:rPr lang="en-US" sz="3200" smtClean="0"/>
              <a:t>Both alleles are shared identical by descent (IBD)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 animBg="1"/>
      <p:bldP spid="25603" grpId="0" animBg="1"/>
      <p:bldP spid="25604" grpId="0" animBg="1"/>
      <p:bldP spid="25605" grpId="0" animBg="1"/>
      <p:bldP spid="25606" grpId="0" animBg="1"/>
      <p:bldP spid="25607" grpId="0" animBg="1"/>
      <p:bldP spid="25608" grpId="0" animBg="1"/>
      <p:bldP spid="25609" grpId="0" animBg="1"/>
      <p:bldP spid="25610" grpId="0" animBg="1"/>
      <p:bldP spid="2561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smtClean="0"/>
              <a:t>MZ Twins (Identical)</a:t>
            </a:r>
          </a:p>
        </p:txBody>
      </p:sp>
      <p:sp>
        <p:nvSpPr>
          <p:cNvPr id="26626" name="AutoShape 2"/>
          <p:cNvSpPr>
            <a:spLocks noChangeArrowheads="1"/>
          </p:cNvSpPr>
          <p:nvPr/>
        </p:nvSpPr>
        <p:spPr bwMode="auto">
          <a:xfrm>
            <a:off x="1981200" y="22860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6627" name="AutoShape 3"/>
          <p:cNvSpPr>
            <a:spLocks noChangeArrowheads="1"/>
          </p:cNvSpPr>
          <p:nvPr/>
        </p:nvSpPr>
        <p:spPr bwMode="auto">
          <a:xfrm>
            <a:off x="2667000" y="22860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6628" name="AutoShape 4"/>
          <p:cNvSpPr>
            <a:spLocks noChangeArrowheads="1"/>
          </p:cNvSpPr>
          <p:nvPr/>
        </p:nvSpPr>
        <p:spPr bwMode="auto">
          <a:xfrm>
            <a:off x="51816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6629" name="AutoShape 5"/>
          <p:cNvSpPr>
            <a:spLocks noChangeArrowheads="1"/>
          </p:cNvSpPr>
          <p:nvPr/>
        </p:nvSpPr>
        <p:spPr bwMode="auto">
          <a:xfrm>
            <a:off x="27432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6630" name="AutoShape 6"/>
          <p:cNvSpPr>
            <a:spLocks noChangeArrowheads="1"/>
          </p:cNvSpPr>
          <p:nvPr/>
        </p:nvSpPr>
        <p:spPr bwMode="auto">
          <a:xfrm>
            <a:off x="35052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6631" name="AutoShape 7"/>
          <p:cNvSpPr>
            <a:spLocks noChangeArrowheads="1"/>
          </p:cNvSpPr>
          <p:nvPr/>
        </p:nvSpPr>
        <p:spPr bwMode="auto">
          <a:xfrm>
            <a:off x="59436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008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6632" name="AutoShape 8"/>
          <p:cNvSpPr>
            <a:spLocks noChangeArrowheads="1"/>
          </p:cNvSpPr>
          <p:nvPr/>
        </p:nvSpPr>
        <p:spPr bwMode="auto">
          <a:xfrm>
            <a:off x="70104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6633" name="AutoShape 9"/>
          <p:cNvSpPr>
            <a:spLocks noChangeArrowheads="1"/>
          </p:cNvSpPr>
          <p:nvPr/>
        </p:nvSpPr>
        <p:spPr bwMode="auto">
          <a:xfrm>
            <a:off x="9906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6634" name="AutoShape 10"/>
          <p:cNvSpPr>
            <a:spLocks noChangeArrowheads="1"/>
          </p:cNvSpPr>
          <p:nvPr/>
        </p:nvSpPr>
        <p:spPr bwMode="auto">
          <a:xfrm>
            <a:off x="76962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008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6635" name="AutoShape 11"/>
          <p:cNvSpPr>
            <a:spLocks noChangeArrowheads="1"/>
          </p:cNvSpPr>
          <p:nvPr/>
        </p:nvSpPr>
        <p:spPr bwMode="auto">
          <a:xfrm>
            <a:off x="16002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1311275" y="1522413"/>
            <a:ext cx="2895600" cy="763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2750"/>
              </a:spcBef>
              <a:buClrTx/>
              <a:buFontTx/>
              <a:buNone/>
              <a:defRPr/>
            </a:pPr>
            <a:r>
              <a:rPr lang="en-US" sz="4400" smtClean="0">
                <a:latin typeface="Garamond" charset="0"/>
              </a:rPr>
              <a:t>If twin 1 is</a:t>
            </a:r>
          </a:p>
        </p:txBody>
      </p:sp>
      <p:sp>
        <p:nvSpPr>
          <p:cNvPr id="26637" name="Oval 13"/>
          <p:cNvSpPr>
            <a:spLocks noChangeArrowheads="1"/>
          </p:cNvSpPr>
          <p:nvPr/>
        </p:nvSpPr>
        <p:spPr bwMode="auto">
          <a:xfrm>
            <a:off x="762000" y="4267200"/>
            <a:ext cx="1219200" cy="2590800"/>
          </a:xfrm>
          <a:prstGeom prst="ellipse">
            <a:avLst/>
          </a:prstGeom>
          <a:noFill/>
          <a:ln w="381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2971800" y="3581400"/>
            <a:ext cx="5257800" cy="763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2750"/>
              </a:spcBef>
              <a:buClrTx/>
              <a:buFontTx/>
              <a:buNone/>
              <a:defRPr/>
            </a:pPr>
            <a:r>
              <a:rPr lang="en-US" sz="4400" smtClean="0">
                <a:latin typeface="Garamond" charset="0"/>
              </a:rPr>
              <a:t>Then twin 2 must be:</a:t>
            </a:r>
          </a:p>
        </p:txBody>
      </p:sp>
      <p:sp>
        <p:nvSpPr>
          <p:cNvPr id="26639" name="Text Box 15"/>
          <p:cNvSpPr txBox="1">
            <a:spLocks noChangeArrowheads="1"/>
          </p:cNvSpPr>
          <p:nvPr/>
        </p:nvSpPr>
        <p:spPr bwMode="auto">
          <a:xfrm>
            <a:off x="3581400" y="2346325"/>
            <a:ext cx="5334000" cy="1068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2000"/>
              </a:spcBef>
              <a:buClrTx/>
              <a:buFontTx/>
              <a:buNone/>
              <a:defRPr/>
            </a:pPr>
            <a:r>
              <a:rPr lang="en-US" sz="3200" smtClean="0"/>
              <a:t>Both alleles are shared identical by descent (IBD)</a:t>
            </a:r>
          </a:p>
        </p:txBody>
      </p:sp>
      <p:sp>
        <p:nvSpPr>
          <p:cNvPr id="26640" name="Line 16"/>
          <p:cNvSpPr>
            <a:spLocks noChangeShapeType="1"/>
          </p:cNvSpPr>
          <p:nvPr/>
        </p:nvSpPr>
        <p:spPr bwMode="auto">
          <a:xfrm flipH="1">
            <a:off x="1819275" y="4206875"/>
            <a:ext cx="1162050" cy="45720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 animBg="1"/>
      <p:bldP spid="26627" grpId="0" animBg="1"/>
      <p:bldP spid="26628" grpId="0" animBg="1"/>
      <p:bldP spid="26629" grpId="0" animBg="1"/>
      <p:bldP spid="26630" grpId="0" animBg="1"/>
      <p:bldP spid="26631" grpId="0" animBg="1"/>
      <p:bldP spid="26632" grpId="0" animBg="1"/>
      <p:bldP spid="26633" grpId="0" animBg="1"/>
      <p:bldP spid="26634" grpId="0" animBg="1"/>
      <p:bldP spid="26635" grpId="0" animBg="1"/>
      <p:bldP spid="2663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3352800" y="457200"/>
            <a:ext cx="1951038" cy="709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4000" b="1" dirty="0">
                <a:solidFill>
                  <a:srgbClr val="000000"/>
                </a:solidFill>
                <a:cs typeface="Microsoft YaHei" charset="0"/>
              </a:rPr>
              <a:t>Outline</a:t>
            </a:r>
            <a:endParaRPr lang="en-US" sz="4000" b="1" dirty="0">
              <a:solidFill>
                <a:srgbClr val="000000"/>
              </a:solidFill>
              <a:cs typeface="Microsoft YaHei" charset="0"/>
            </a:endParaRPr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822325" y="1524000"/>
            <a:ext cx="7954963" cy="397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 marL="741363" indent="-284163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SzPct val="45000"/>
              <a:defRPr/>
            </a:pPr>
            <a:r>
              <a:rPr lang="en-US" sz="2800" dirty="0" smtClean="0"/>
              <a:t>Several methods to answer the question: Is the trait genetic? [Austin Ch. 2]</a:t>
            </a:r>
          </a:p>
          <a:p>
            <a:pPr marL="457200" lvl="1" indent="0">
              <a:defRPr/>
            </a:pPr>
            <a:r>
              <a:rPr lang="en-US" sz="2800" dirty="0" smtClean="0"/>
              <a:t>1. Familial Aggregation and recurrence risks</a:t>
            </a:r>
          </a:p>
          <a:p>
            <a:pPr marL="457200" lvl="1" indent="0">
              <a:defRPr/>
            </a:pPr>
            <a:r>
              <a:rPr lang="en-US" sz="2800" dirty="0" smtClean="0"/>
              <a:t>2. Heritability</a:t>
            </a:r>
          </a:p>
          <a:p>
            <a:pPr>
              <a:buSzPct val="45000"/>
              <a:defRPr/>
            </a:pPr>
            <a:endParaRPr lang="en-US" sz="2800" dirty="0" smtClean="0"/>
          </a:p>
          <a:p>
            <a:pPr>
              <a:buSzPct val="45000"/>
              <a:defRPr/>
            </a:pPr>
            <a:r>
              <a:rPr lang="en-US" sz="2800" dirty="0" smtClean="0"/>
              <a:t>Genetic concepts [Austin Ch. 3]</a:t>
            </a:r>
          </a:p>
          <a:p>
            <a:pPr marL="457200" lvl="1" indent="0">
              <a:defRPr/>
            </a:pPr>
            <a:r>
              <a:rPr lang="en-US" sz="2800" dirty="0" smtClean="0"/>
              <a:t>3. Allele Frequency Estimation</a:t>
            </a:r>
          </a:p>
          <a:p>
            <a:pPr marL="457200" lvl="1" indent="0">
              <a:defRPr/>
            </a:pPr>
            <a:r>
              <a:rPr lang="en-US" sz="2800" dirty="0" smtClean="0"/>
              <a:t>4. Hardy-Weinberg equilibrium (HWE)</a:t>
            </a:r>
          </a:p>
          <a:p>
            <a:pPr marL="457200" lvl="1" indent="0">
              <a:defRPr/>
            </a:pPr>
            <a:r>
              <a:rPr lang="en-US" sz="2800" dirty="0" smtClean="0"/>
              <a:t>5. Population Substructure/Stratification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smtClean="0"/>
              <a:t>DZ Twins (Fraternal)</a:t>
            </a:r>
          </a:p>
        </p:txBody>
      </p:sp>
      <p:sp>
        <p:nvSpPr>
          <p:cNvPr id="27650" name="AutoShape 2"/>
          <p:cNvSpPr>
            <a:spLocks noChangeArrowheads="1"/>
          </p:cNvSpPr>
          <p:nvPr/>
        </p:nvSpPr>
        <p:spPr bwMode="auto">
          <a:xfrm>
            <a:off x="1981200" y="22860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7651" name="AutoShape 3"/>
          <p:cNvSpPr>
            <a:spLocks noChangeArrowheads="1"/>
          </p:cNvSpPr>
          <p:nvPr/>
        </p:nvSpPr>
        <p:spPr bwMode="auto">
          <a:xfrm>
            <a:off x="2667000" y="22860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7652" name="AutoShape 4"/>
          <p:cNvSpPr>
            <a:spLocks noChangeArrowheads="1"/>
          </p:cNvSpPr>
          <p:nvPr/>
        </p:nvSpPr>
        <p:spPr bwMode="auto">
          <a:xfrm>
            <a:off x="51816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7653" name="AutoShape 5"/>
          <p:cNvSpPr>
            <a:spLocks noChangeArrowheads="1"/>
          </p:cNvSpPr>
          <p:nvPr/>
        </p:nvSpPr>
        <p:spPr bwMode="auto">
          <a:xfrm>
            <a:off x="27432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7654" name="AutoShape 6"/>
          <p:cNvSpPr>
            <a:spLocks noChangeArrowheads="1"/>
          </p:cNvSpPr>
          <p:nvPr/>
        </p:nvSpPr>
        <p:spPr bwMode="auto">
          <a:xfrm>
            <a:off x="35052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7655" name="AutoShape 7"/>
          <p:cNvSpPr>
            <a:spLocks noChangeArrowheads="1"/>
          </p:cNvSpPr>
          <p:nvPr/>
        </p:nvSpPr>
        <p:spPr bwMode="auto">
          <a:xfrm>
            <a:off x="59436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008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7656" name="AutoShape 8"/>
          <p:cNvSpPr>
            <a:spLocks noChangeArrowheads="1"/>
          </p:cNvSpPr>
          <p:nvPr/>
        </p:nvSpPr>
        <p:spPr bwMode="auto">
          <a:xfrm>
            <a:off x="70104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7657" name="AutoShape 9"/>
          <p:cNvSpPr>
            <a:spLocks noChangeArrowheads="1"/>
          </p:cNvSpPr>
          <p:nvPr/>
        </p:nvSpPr>
        <p:spPr bwMode="auto">
          <a:xfrm>
            <a:off x="9906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7658" name="AutoShape 10"/>
          <p:cNvSpPr>
            <a:spLocks noChangeArrowheads="1"/>
          </p:cNvSpPr>
          <p:nvPr/>
        </p:nvSpPr>
        <p:spPr bwMode="auto">
          <a:xfrm>
            <a:off x="76962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008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7659" name="AutoShape 11"/>
          <p:cNvSpPr>
            <a:spLocks noChangeArrowheads="1"/>
          </p:cNvSpPr>
          <p:nvPr/>
        </p:nvSpPr>
        <p:spPr bwMode="auto">
          <a:xfrm>
            <a:off x="16002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7660" name="Text Box 12"/>
          <p:cNvSpPr txBox="1">
            <a:spLocks noChangeArrowheads="1"/>
          </p:cNvSpPr>
          <p:nvPr/>
        </p:nvSpPr>
        <p:spPr bwMode="auto">
          <a:xfrm>
            <a:off x="1600200" y="1524000"/>
            <a:ext cx="1981200" cy="763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2750"/>
              </a:spcBef>
              <a:buClrTx/>
              <a:buFontTx/>
              <a:buNone/>
              <a:defRPr/>
            </a:pPr>
            <a:r>
              <a:rPr lang="en-US" sz="4400" smtClean="0">
                <a:latin typeface="Garamond" charset="0"/>
              </a:rPr>
              <a:t>Twin 1</a:t>
            </a:r>
          </a:p>
        </p:txBody>
      </p:sp>
      <p:sp>
        <p:nvSpPr>
          <p:cNvPr id="27661" name="Text Box 13"/>
          <p:cNvSpPr txBox="1">
            <a:spLocks noChangeArrowheads="1"/>
          </p:cNvSpPr>
          <p:nvPr/>
        </p:nvSpPr>
        <p:spPr bwMode="auto">
          <a:xfrm>
            <a:off x="1143000" y="3962400"/>
            <a:ext cx="6858000" cy="763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2750"/>
              </a:spcBef>
              <a:buClrTx/>
              <a:buFontTx/>
              <a:buNone/>
              <a:defRPr/>
            </a:pPr>
            <a:r>
              <a:rPr lang="en-US" sz="4400" smtClean="0">
                <a:latin typeface="Garamond" charset="0"/>
              </a:rPr>
              <a:t>2		1		    1		    0</a:t>
            </a:r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3794125" y="2011363"/>
            <a:ext cx="5257800" cy="1476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2250"/>
              </a:spcBef>
              <a:buClrTx/>
              <a:buFontTx/>
              <a:buNone/>
              <a:defRPr/>
            </a:pPr>
            <a:r>
              <a:rPr lang="en-US" sz="3600" smtClean="0"/>
              <a:t>Twin 2: any of the four</a:t>
            </a:r>
          </a:p>
          <a:p>
            <a:pPr>
              <a:spcBef>
                <a:spcPts val="2250"/>
              </a:spcBef>
              <a:buClrTx/>
              <a:buFontTx/>
              <a:buNone/>
              <a:defRPr/>
            </a:pPr>
            <a:r>
              <a:rPr lang="en-US" sz="3600" smtClean="0"/>
              <a:t>IBD can be 2, 1, or 0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 animBg="1"/>
      <p:bldP spid="27651" grpId="0" animBg="1"/>
      <p:bldP spid="27652" grpId="0" animBg="1"/>
      <p:bldP spid="27653" grpId="0" animBg="1"/>
      <p:bldP spid="27654" grpId="0" animBg="1"/>
      <p:bldP spid="27655" grpId="0" animBg="1"/>
      <p:bldP spid="27656" grpId="0" animBg="1"/>
      <p:bldP spid="27657" grpId="0" animBg="1"/>
      <p:bldP spid="27658" grpId="0" animBg="1"/>
      <p:bldP spid="2765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smtClean="0"/>
              <a:t>DZ Twins (Fraternal)</a:t>
            </a:r>
          </a:p>
        </p:txBody>
      </p:sp>
      <p:sp>
        <p:nvSpPr>
          <p:cNvPr id="28674" name="AutoShape 2"/>
          <p:cNvSpPr>
            <a:spLocks noChangeArrowheads="1"/>
          </p:cNvSpPr>
          <p:nvPr/>
        </p:nvSpPr>
        <p:spPr bwMode="auto">
          <a:xfrm>
            <a:off x="1981200" y="22860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8675" name="AutoShape 3"/>
          <p:cNvSpPr>
            <a:spLocks noChangeArrowheads="1"/>
          </p:cNvSpPr>
          <p:nvPr/>
        </p:nvSpPr>
        <p:spPr bwMode="auto">
          <a:xfrm>
            <a:off x="2667000" y="22860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8676" name="AutoShape 4"/>
          <p:cNvSpPr>
            <a:spLocks noChangeArrowheads="1"/>
          </p:cNvSpPr>
          <p:nvPr/>
        </p:nvSpPr>
        <p:spPr bwMode="auto">
          <a:xfrm>
            <a:off x="51816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8677" name="AutoShape 5"/>
          <p:cNvSpPr>
            <a:spLocks noChangeArrowheads="1"/>
          </p:cNvSpPr>
          <p:nvPr/>
        </p:nvSpPr>
        <p:spPr bwMode="auto">
          <a:xfrm>
            <a:off x="27432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8678" name="AutoShape 6"/>
          <p:cNvSpPr>
            <a:spLocks noChangeArrowheads="1"/>
          </p:cNvSpPr>
          <p:nvPr/>
        </p:nvSpPr>
        <p:spPr bwMode="auto">
          <a:xfrm>
            <a:off x="35052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8679" name="AutoShape 7"/>
          <p:cNvSpPr>
            <a:spLocks noChangeArrowheads="1"/>
          </p:cNvSpPr>
          <p:nvPr/>
        </p:nvSpPr>
        <p:spPr bwMode="auto">
          <a:xfrm>
            <a:off x="59436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008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8680" name="AutoShape 8"/>
          <p:cNvSpPr>
            <a:spLocks noChangeArrowheads="1"/>
          </p:cNvSpPr>
          <p:nvPr/>
        </p:nvSpPr>
        <p:spPr bwMode="auto">
          <a:xfrm>
            <a:off x="70104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8681" name="AutoShape 9"/>
          <p:cNvSpPr>
            <a:spLocks noChangeArrowheads="1"/>
          </p:cNvSpPr>
          <p:nvPr/>
        </p:nvSpPr>
        <p:spPr bwMode="auto">
          <a:xfrm>
            <a:off x="9906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8682" name="AutoShape 10"/>
          <p:cNvSpPr>
            <a:spLocks noChangeArrowheads="1"/>
          </p:cNvSpPr>
          <p:nvPr/>
        </p:nvSpPr>
        <p:spPr bwMode="auto">
          <a:xfrm>
            <a:off x="76962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008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8683" name="AutoShape 11"/>
          <p:cNvSpPr>
            <a:spLocks noChangeArrowheads="1"/>
          </p:cNvSpPr>
          <p:nvPr/>
        </p:nvSpPr>
        <p:spPr bwMode="auto">
          <a:xfrm>
            <a:off x="16002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8684" name="Text Box 12"/>
          <p:cNvSpPr txBox="1">
            <a:spLocks noChangeArrowheads="1"/>
          </p:cNvSpPr>
          <p:nvPr/>
        </p:nvSpPr>
        <p:spPr bwMode="auto">
          <a:xfrm>
            <a:off x="1600200" y="1524000"/>
            <a:ext cx="1981200" cy="763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2750"/>
              </a:spcBef>
              <a:buClrTx/>
              <a:buFontTx/>
              <a:buNone/>
              <a:defRPr/>
            </a:pPr>
            <a:r>
              <a:rPr lang="en-US" sz="4400" smtClean="0">
                <a:latin typeface="Garamond" charset="0"/>
              </a:rPr>
              <a:t>Twin 1</a:t>
            </a:r>
          </a:p>
        </p:txBody>
      </p:sp>
      <p:sp>
        <p:nvSpPr>
          <p:cNvPr id="28685" name="Text Box 13"/>
          <p:cNvSpPr txBox="1">
            <a:spLocks noChangeArrowheads="1"/>
          </p:cNvSpPr>
          <p:nvPr/>
        </p:nvSpPr>
        <p:spPr bwMode="auto">
          <a:xfrm>
            <a:off x="838200" y="4054475"/>
            <a:ext cx="7772400" cy="763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2750"/>
              </a:spcBef>
              <a:buClrTx/>
              <a:buFontTx/>
              <a:buNone/>
              <a:defRPr/>
            </a:pPr>
            <a:r>
              <a:rPr lang="en-US" sz="4400" smtClean="0">
                <a:latin typeface="Garamond" charset="0"/>
              </a:rPr>
              <a:t>100%	 50%	     50%		0%</a:t>
            </a:r>
          </a:p>
        </p:txBody>
      </p:sp>
      <p:sp>
        <p:nvSpPr>
          <p:cNvPr id="28686" name="Text Box 14"/>
          <p:cNvSpPr txBox="1">
            <a:spLocks noChangeArrowheads="1"/>
          </p:cNvSpPr>
          <p:nvPr/>
        </p:nvSpPr>
        <p:spPr bwMode="auto">
          <a:xfrm>
            <a:off x="3505200" y="2879725"/>
            <a:ext cx="52578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2000"/>
              </a:spcBef>
              <a:buClrTx/>
              <a:buFontTx/>
              <a:buNone/>
              <a:defRPr/>
            </a:pPr>
            <a:r>
              <a:rPr lang="en-US" sz="3200" smtClean="0"/>
              <a:t>Average sharing is 50%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 animBg="1"/>
      <p:bldP spid="28675" grpId="0" animBg="1"/>
      <p:bldP spid="28676" grpId="0" animBg="1"/>
      <p:bldP spid="28677" grpId="0" animBg="1"/>
      <p:bldP spid="28678" grpId="0" animBg="1"/>
      <p:bldP spid="28679" grpId="0" animBg="1"/>
      <p:bldP spid="28680" grpId="0" animBg="1"/>
      <p:bldP spid="28681" grpId="0" animBg="1"/>
      <p:bldP spid="28682" grpId="0" animBg="1"/>
      <p:bldP spid="2868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dirty="0" smtClean="0"/>
              <a:t>IBD Sharing</a:t>
            </a:r>
          </a:p>
        </p:txBody>
      </p:sp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228600" y="1600200"/>
            <a:ext cx="8915400" cy="4875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 marL="342900" indent="-333375">
              <a:tabLst>
                <a:tab pos="742950" algn="l"/>
                <a:tab pos="904875" algn="l"/>
                <a:tab pos="1819275" algn="l"/>
                <a:tab pos="2733675" algn="l"/>
                <a:tab pos="3648075" algn="l"/>
                <a:tab pos="4562475" algn="l"/>
                <a:tab pos="5476875" algn="l"/>
                <a:tab pos="6391275" algn="l"/>
                <a:tab pos="7305675" algn="l"/>
                <a:tab pos="8220075" algn="l"/>
                <a:tab pos="9134475" algn="l"/>
                <a:tab pos="10048875" algn="l"/>
                <a:tab pos="10050463" algn="l"/>
                <a:tab pos="10507663" algn="l"/>
                <a:tab pos="10509250" algn="l"/>
                <a:tab pos="10510838" algn="l"/>
                <a:tab pos="10512425" algn="l"/>
                <a:tab pos="105140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 indent="-276225">
              <a:tabLst>
                <a:tab pos="742950" algn="l"/>
                <a:tab pos="904875" algn="l"/>
                <a:tab pos="1819275" algn="l"/>
                <a:tab pos="2733675" algn="l"/>
                <a:tab pos="3648075" algn="l"/>
                <a:tab pos="4562475" algn="l"/>
                <a:tab pos="5476875" algn="l"/>
                <a:tab pos="6391275" algn="l"/>
                <a:tab pos="7305675" algn="l"/>
                <a:tab pos="8220075" algn="l"/>
                <a:tab pos="9134475" algn="l"/>
                <a:tab pos="10048875" algn="l"/>
                <a:tab pos="10050463" algn="l"/>
                <a:tab pos="10507663" algn="l"/>
                <a:tab pos="10509250" algn="l"/>
                <a:tab pos="10510838" algn="l"/>
                <a:tab pos="10512425" algn="l"/>
                <a:tab pos="105140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742950" algn="l"/>
                <a:tab pos="904875" algn="l"/>
                <a:tab pos="1819275" algn="l"/>
                <a:tab pos="2733675" algn="l"/>
                <a:tab pos="3648075" algn="l"/>
                <a:tab pos="4562475" algn="l"/>
                <a:tab pos="5476875" algn="l"/>
                <a:tab pos="6391275" algn="l"/>
                <a:tab pos="7305675" algn="l"/>
                <a:tab pos="8220075" algn="l"/>
                <a:tab pos="9134475" algn="l"/>
                <a:tab pos="10048875" algn="l"/>
                <a:tab pos="10050463" algn="l"/>
                <a:tab pos="10507663" algn="l"/>
                <a:tab pos="10509250" algn="l"/>
                <a:tab pos="10510838" algn="l"/>
                <a:tab pos="10512425" algn="l"/>
                <a:tab pos="105140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742950" algn="l"/>
                <a:tab pos="904875" algn="l"/>
                <a:tab pos="1819275" algn="l"/>
                <a:tab pos="2733675" algn="l"/>
                <a:tab pos="3648075" algn="l"/>
                <a:tab pos="4562475" algn="l"/>
                <a:tab pos="5476875" algn="l"/>
                <a:tab pos="6391275" algn="l"/>
                <a:tab pos="7305675" algn="l"/>
                <a:tab pos="8220075" algn="l"/>
                <a:tab pos="9134475" algn="l"/>
                <a:tab pos="10048875" algn="l"/>
                <a:tab pos="10050463" algn="l"/>
                <a:tab pos="10507663" algn="l"/>
                <a:tab pos="10509250" algn="l"/>
                <a:tab pos="10510838" algn="l"/>
                <a:tab pos="10512425" algn="l"/>
                <a:tab pos="105140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742950" algn="l"/>
                <a:tab pos="904875" algn="l"/>
                <a:tab pos="1819275" algn="l"/>
                <a:tab pos="2733675" algn="l"/>
                <a:tab pos="3648075" algn="l"/>
                <a:tab pos="4562475" algn="l"/>
                <a:tab pos="5476875" algn="l"/>
                <a:tab pos="6391275" algn="l"/>
                <a:tab pos="7305675" algn="l"/>
                <a:tab pos="8220075" algn="l"/>
                <a:tab pos="9134475" algn="l"/>
                <a:tab pos="10048875" algn="l"/>
                <a:tab pos="10050463" algn="l"/>
                <a:tab pos="10507663" algn="l"/>
                <a:tab pos="10509250" algn="l"/>
                <a:tab pos="10510838" algn="l"/>
                <a:tab pos="10512425" algn="l"/>
                <a:tab pos="105140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42950" algn="l"/>
                <a:tab pos="904875" algn="l"/>
                <a:tab pos="1819275" algn="l"/>
                <a:tab pos="2733675" algn="l"/>
                <a:tab pos="3648075" algn="l"/>
                <a:tab pos="4562475" algn="l"/>
                <a:tab pos="5476875" algn="l"/>
                <a:tab pos="6391275" algn="l"/>
                <a:tab pos="7305675" algn="l"/>
                <a:tab pos="8220075" algn="l"/>
                <a:tab pos="9134475" algn="l"/>
                <a:tab pos="10048875" algn="l"/>
                <a:tab pos="10050463" algn="l"/>
                <a:tab pos="10507663" algn="l"/>
                <a:tab pos="10509250" algn="l"/>
                <a:tab pos="10510838" algn="l"/>
                <a:tab pos="10512425" algn="l"/>
                <a:tab pos="105140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42950" algn="l"/>
                <a:tab pos="904875" algn="l"/>
                <a:tab pos="1819275" algn="l"/>
                <a:tab pos="2733675" algn="l"/>
                <a:tab pos="3648075" algn="l"/>
                <a:tab pos="4562475" algn="l"/>
                <a:tab pos="5476875" algn="l"/>
                <a:tab pos="6391275" algn="l"/>
                <a:tab pos="7305675" algn="l"/>
                <a:tab pos="8220075" algn="l"/>
                <a:tab pos="9134475" algn="l"/>
                <a:tab pos="10048875" algn="l"/>
                <a:tab pos="10050463" algn="l"/>
                <a:tab pos="10507663" algn="l"/>
                <a:tab pos="10509250" algn="l"/>
                <a:tab pos="10510838" algn="l"/>
                <a:tab pos="10512425" algn="l"/>
                <a:tab pos="105140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42950" algn="l"/>
                <a:tab pos="904875" algn="l"/>
                <a:tab pos="1819275" algn="l"/>
                <a:tab pos="2733675" algn="l"/>
                <a:tab pos="3648075" algn="l"/>
                <a:tab pos="4562475" algn="l"/>
                <a:tab pos="5476875" algn="l"/>
                <a:tab pos="6391275" algn="l"/>
                <a:tab pos="7305675" algn="l"/>
                <a:tab pos="8220075" algn="l"/>
                <a:tab pos="9134475" algn="l"/>
                <a:tab pos="10048875" algn="l"/>
                <a:tab pos="10050463" algn="l"/>
                <a:tab pos="10507663" algn="l"/>
                <a:tab pos="10509250" algn="l"/>
                <a:tab pos="10510838" algn="l"/>
                <a:tab pos="10512425" algn="l"/>
                <a:tab pos="105140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42950" algn="l"/>
                <a:tab pos="904875" algn="l"/>
                <a:tab pos="1819275" algn="l"/>
                <a:tab pos="2733675" algn="l"/>
                <a:tab pos="3648075" algn="l"/>
                <a:tab pos="4562475" algn="l"/>
                <a:tab pos="5476875" algn="l"/>
                <a:tab pos="6391275" algn="l"/>
                <a:tab pos="7305675" algn="l"/>
                <a:tab pos="8220075" algn="l"/>
                <a:tab pos="9134475" algn="l"/>
                <a:tab pos="10048875" algn="l"/>
                <a:tab pos="10050463" algn="l"/>
                <a:tab pos="10507663" algn="l"/>
                <a:tab pos="10509250" algn="l"/>
                <a:tab pos="10510838" algn="l"/>
                <a:tab pos="10512425" algn="l"/>
                <a:tab pos="105140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lvl="1">
              <a:lnSpc>
                <a:spcPct val="90000"/>
              </a:lnSpc>
              <a:spcBef>
                <a:spcPts val="600"/>
              </a:spcBef>
              <a:buClrTx/>
              <a:buFontTx/>
              <a:buNone/>
              <a:defRPr/>
            </a:pPr>
            <a:r>
              <a:rPr lang="en-US" sz="2400" dirty="0" smtClean="0">
                <a:latin typeface="CMSS10~23" charset="0"/>
              </a:rPr>
              <a:t>					# of alleles shared IBD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buClrTx/>
              <a:buFontTx/>
              <a:buNone/>
              <a:defRPr/>
            </a:pPr>
            <a:r>
              <a:rPr lang="en-US" sz="2400" dirty="0" smtClean="0">
                <a:latin typeface="CMSS10~23" charset="0"/>
              </a:rPr>
              <a:t>					2	1	0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buClrTx/>
              <a:buFontTx/>
              <a:buNone/>
              <a:defRPr/>
            </a:pPr>
            <a:r>
              <a:rPr lang="en-US" sz="2400" dirty="0" smtClean="0">
                <a:latin typeface="CMSS10~23" charset="0"/>
              </a:rPr>
              <a:t>					</a:t>
            </a:r>
            <a:r>
              <a:rPr lang="en-US" sz="2400" dirty="0" err="1" smtClean="0">
                <a:latin typeface="CMSS10~23" charset="0"/>
              </a:rPr>
              <a:t>Pr</a:t>
            </a:r>
            <a:r>
              <a:rPr lang="en-US" sz="2400" dirty="0" smtClean="0">
                <a:latin typeface="CMSS10~23" charset="0"/>
              </a:rPr>
              <a:t>(2)	</a:t>
            </a:r>
            <a:r>
              <a:rPr lang="en-US" sz="2400" dirty="0" err="1" smtClean="0">
                <a:latin typeface="CMSS10~23" charset="0"/>
              </a:rPr>
              <a:t>Pr</a:t>
            </a:r>
            <a:r>
              <a:rPr lang="en-US" sz="2400" dirty="0" smtClean="0">
                <a:latin typeface="CMSS10~23" charset="0"/>
              </a:rPr>
              <a:t>(1)	</a:t>
            </a:r>
            <a:r>
              <a:rPr lang="en-US" sz="2400" dirty="0" err="1" smtClean="0">
                <a:latin typeface="CMSS10~23" charset="0"/>
              </a:rPr>
              <a:t>Pr</a:t>
            </a:r>
            <a:r>
              <a:rPr lang="en-US" sz="2400" dirty="0" smtClean="0">
                <a:latin typeface="CMSS10~23" charset="0"/>
              </a:rPr>
              <a:t>(0)	   Prop IBD</a:t>
            </a:r>
          </a:p>
          <a:p>
            <a:pPr>
              <a:lnSpc>
                <a:spcPct val="90000"/>
              </a:lnSpc>
              <a:spcBef>
                <a:spcPts val="600"/>
              </a:spcBef>
              <a:buClrTx/>
              <a:buFontTx/>
              <a:buNone/>
              <a:defRPr/>
            </a:pPr>
            <a:r>
              <a:rPr lang="en-US" sz="2400" dirty="0" smtClean="0">
                <a:latin typeface="CMSS10~23" charset="0"/>
              </a:rPr>
              <a:t>Relationship 		</a:t>
            </a:r>
          </a:p>
          <a:p>
            <a:pPr>
              <a:lnSpc>
                <a:spcPct val="90000"/>
              </a:lnSpc>
              <a:spcBef>
                <a:spcPts val="600"/>
              </a:spcBef>
              <a:buClrTx/>
              <a:buFontTx/>
              <a:buNone/>
              <a:defRPr/>
            </a:pPr>
            <a:r>
              <a:rPr lang="en-US" sz="2400" dirty="0" smtClean="0">
                <a:latin typeface="CMSS10~23" charset="0"/>
              </a:rPr>
              <a:t>Self, MZ twins	 	1 	0	0 		1</a:t>
            </a:r>
          </a:p>
          <a:p>
            <a:pPr>
              <a:lnSpc>
                <a:spcPct val="90000"/>
              </a:lnSpc>
              <a:spcBef>
                <a:spcPts val="600"/>
              </a:spcBef>
              <a:buClrTx/>
              <a:buFontTx/>
              <a:buNone/>
              <a:defRPr/>
            </a:pPr>
            <a:r>
              <a:rPr lang="en-US" sz="2400" dirty="0" smtClean="0">
                <a:latin typeface="CMSS10~23" charset="0"/>
              </a:rPr>
              <a:t>Parent, Offspring 		0 	1 	0 		1/2</a:t>
            </a:r>
          </a:p>
          <a:p>
            <a:pPr>
              <a:lnSpc>
                <a:spcPct val="90000"/>
              </a:lnSpc>
              <a:spcBef>
                <a:spcPts val="600"/>
              </a:spcBef>
              <a:buClrTx/>
              <a:buFontTx/>
              <a:buNone/>
              <a:defRPr/>
            </a:pPr>
            <a:r>
              <a:rPr lang="en-US" sz="2400" dirty="0" smtClean="0">
                <a:latin typeface="CMSS10~23" charset="0"/>
              </a:rPr>
              <a:t>Full siblings 			1/4 	1/2 	1/4		1/2</a:t>
            </a:r>
          </a:p>
          <a:p>
            <a:pPr>
              <a:lnSpc>
                <a:spcPct val="90000"/>
              </a:lnSpc>
              <a:spcBef>
                <a:spcPts val="600"/>
              </a:spcBef>
              <a:buClrTx/>
              <a:buFontTx/>
              <a:buNone/>
              <a:defRPr/>
            </a:pPr>
            <a:r>
              <a:rPr lang="en-US" sz="2400" dirty="0" smtClean="0">
                <a:latin typeface="CMSS10~23" charset="0"/>
              </a:rPr>
              <a:t>Gr-child, Gr-</a:t>
            </a:r>
            <a:r>
              <a:rPr lang="en-US" sz="2400" dirty="0" err="1" smtClean="0">
                <a:latin typeface="CMSS10~23" charset="0"/>
              </a:rPr>
              <a:t>prt</a:t>
            </a:r>
            <a:r>
              <a:rPr lang="en-US" sz="2400" dirty="0" smtClean="0">
                <a:latin typeface="CMSS10~23" charset="0"/>
              </a:rPr>
              <a:t>		0	1/4	3/4		1/4</a:t>
            </a:r>
          </a:p>
          <a:p>
            <a:pPr>
              <a:lnSpc>
                <a:spcPct val="90000"/>
              </a:lnSpc>
              <a:spcBef>
                <a:spcPts val="600"/>
              </a:spcBef>
              <a:buClrTx/>
              <a:buFontTx/>
              <a:buNone/>
              <a:defRPr/>
            </a:pPr>
            <a:r>
              <a:rPr lang="en-US" sz="2400" dirty="0" smtClean="0">
                <a:latin typeface="CMSS10~23" charset="0"/>
              </a:rPr>
              <a:t>First cousins 			0 	1/4 	3/4 		1/8</a:t>
            </a:r>
          </a:p>
          <a:p>
            <a:pPr>
              <a:lnSpc>
                <a:spcPct val="90000"/>
              </a:lnSpc>
              <a:spcBef>
                <a:spcPts val="600"/>
              </a:spcBef>
              <a:buClrTx/>
              <a:buFontTx/>
              <a:buNone/>
              <a:defRPr/>
            </a:pPr>
            <a:endParaRPr lang="en-US" sz="2400" dirty="0" smtClean="0">
              <a:latin typeface="CMSS10~23" charset="0"/>
            </a:endParaRPr>
          </a:p>
          <a:p>
            <a:pPr>
              <a:lnSpc>
                <a:spcPct val="90000"/>
              </a:lnSpc>
              <a:spcBef>
                <a:spcPts val="600"/>
              </a:spcBef>
              <a:buClrTx/>
              <a:buFontTx/>
              <a:buNone/>
              <a:defRPr/>
            </a:pPr>
            <a:r>
              <a:rPr lang="en-US" sz="2400" dirty="0" smtClean="0">
                <a:latin typeface="CMSS10~23" charset="0"/>
              </a:rPr>
              <a:t>Proportion of alleles shared IBD</a:t>
            </a:r>
          </a:p>
          <a:p>
            <a:pPr>
              <a:lnSpc>
                <a:spcPct val="90000"/>
              </a:lnSpc>
              <a:spcBef>
                <a:spcPts val="600"/>
              </a:spcBef>
              <a:buClrTx/>
              <a:buFontTx/>
              <a:buNone/>
              <a:defRPr/>
            </a:pPr>
            <a:r>
              <a:rPr lang="en-US" sz="2400" dirty="0" smtClean="0">
                <a:latin typeface="CMSS10~23" charset="0"/>
              </a:rPr>
              <a:t>             =  # alleles x </a:t>
            </a:r>
            <a:r>
              <a:rPr lang="en-US" sz="2400" dirty="0" err="1" smtClean="0">
                <a:latin typeface="CMSS10~23" charset="0"/>
              </a:rPr>
              <a:t>Pr</a:t>
            </a:r>
            <a:r>
              <a:rPr lang="en-US" sz="2400" dirty="0" smtClean="0">
                <a:latin typeface="CMSS10~23" charset="0"/>
              </a:rPr>
              <a:t>(# alleles) / 2</a:t>
            </a:r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4479925" y="3246438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smtClean="0"/>
              <a:t>Twin Studies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457200" y="1295400"/>
            <a:ext cx="8534400" cy="5072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800"/>
              </a:spcBef>
              <a:defRPr/>
            </a:pPr>
            <a:r>
              <a:rPr lang="en-US" sz="2800" dirty="0" smtClean="0"/>
              <a:t>ACE Model: </a:t>
            </a:r>
            <a:r>
              <a:rPr lang="en-US" sz="2800" dirty="0" smtClean="0">
                <a:cs typeface="Arial" charset="0"/>
              </a:rPr>
              <a:t>σ</a:t>
            </a:r>
            <a:r>
              <a:rPr lang="en-US" sz="2800" baseline="33000" dirty="0" smtClean="0">
                <a:cs typeface="Arial" charset="0"/>
              </a:rPr>
              <a:t>2</a:t>
            </a:r>
            <a:r>
              <a:rPr lang="en-US" sz="2800" baseline="-33000" dirty="0" smtClean="0">
                <a:cs typeface="Arial" charset="0"/>
              </a:rPr>
              <a:t>P</a:t>
            </a:r>
            <a:r>
              <a:rPr lang="en-US" sz="2800" dirty="0" smtClean="0"/>
              <a:t> = </a:t>
            </a:r>
            <a:r>
              <a:rPr lang="en-US" sz="2800" dirty="0" smtClean="0">
                <a:cs typeface="Arial" charset="0"/>
              </a:rPr>
              <a:t>σ</a:t>
            </a:r>
            <a:r>
              <a:rPr lang="en-US" sz="2800" baseline="33000" dirty="0" smtClean="0">
                <a:cs typeface="Arial" charset="0"/>
              </a:rPr>
              <a:t>2</a:t>
            </a:r>
            <a:r>
              <a:rPr lang="en-US" sz="2800" baseline="-33000" dirty="0" smtClean="0">
                <a:cs typeface="Arial" charset="0"/>
              </a:rPr>
              <a:t>A</a:t>
            </a:r>
            <a:r>
              <a:rPr lang="en-US" sz="2800" dirty="0" smtClean="0"/>
              <a:t> + </a:t>
            </a:r>
            <a:r>
              <a:rPr lang="en-US" sz="2800" dirty="0" smtClean="0">
                <a:cs typeface="Arial" charset="0"/>
              </a:rPr>
              <a:t>σ</a:t>
            </a:r>
            <a:r>
              <a:rPr lang="en-US" sz="2800" baseline="33000" dirty="0" smtClean="0">
                <a:cs typeface="Arial" charset="0"/>
              </a:rPr>
              <a:t>2</a:t>
            </a:r>
            <a:r>
              <a:rPr lang="en-US" sz="2800" baseline="-33000" dirty="0" smtClean="0">
                <a:cs typeface="Arial" charset="0"/>
              </a:rPr>
              <a:t>C</a:t>
            </a:r>
            <a:r>
              <a:rPr lang="en-US" sz="2800" dirty="0" smtClean="0"/>
              <a:t>+ </a:t>
            </a:r>
            <a:r>
              <a:rPr lang="en-US" sz="2800" dirty="0" smtClean="0">
                <a:cs typeface="Arial" charset="0"/>
              </a:rPr>
              <a:t>σ</a:t>
            </a:r>
            <a:r>
              <a:rPr lang="en-US" sz="2800" baseline="33000" dirty="0" smtClean="0">
                <a:cs typeface="Arial" charset="0"/>
              </a:rPr>
              <a:t>2</a:t>
            </a:r>
            <a:r>
              <a:rPr lang="en-US" sz="2800" baseline="-33000" dirty="0" smtClean="0">
                <a:cs typeface="Arial" charset="0"/>
              </a:rPr>
              <a:t>E</a:t>
            </a:r>
          </a:p>
          <a:p>
            <a:pPr>
              <a:spcBef>
                <a:spcPts val="700"/>
              </a:spcBef>
              <a:defRPr/>
            </a:pPr>
            <a:r>
              <a:rPr lang="en-US" sz="2600" dirty="0" smtClean="0"/>
              <a:t>	A: Additive genetics</a:t>
            </a:r>
          </a:p>
          <a:p>
            <a:pPr>
              <a:spcBef>
                <a:spcPts val="700"/>
              </a:spcBef>
              <a:defRPr/>
            </a:pPr>
            <a:r>
              <a:rPr lang="en-US" sz="2600" dirty="0"/>
              <a:t>	</a:t>
            </a:r>
            <a:r>
              <a:rPr lang="en-US" sz="2600" dirty="0" smtClean="0"/>
              <a:t>C: Common Environment</a:t>
            </a:r>
          </a:p>
          <a:p>
            <a:pPr>
              <a:spcBef>
                <a:spcPts val="800"/>
              </a:spcBef>
              <a:defRPr/>
            </a:pPr>
            <a:r>
              <a:rPr lang="en-US" sz="2600" dirty="0" smtClean="0"/>
              <a:t>	E: Unique Environment</a:t>
            </a:r>
          </a:p>
          <a:p>
            <a:pPr>
              <a:spcBef>
                <a:spcPts val="700"/>
              </a:spcBef>
              <a:defRPr/>
            </a:pPr>
            <a:r>
              <a:rPr lang="pt-BR" sz="2800" dirty="0" err="1" smtClean="0"/>
              <a:t>Correlation</a:t>
            </a:r>
            <a:r>
              <a:rPr lang="pt-BR" sz="2800" dirty="0" smtClean="0"/>
              <a:t> in </a:t>
            </a:r>
            <a:r>
              <a:rPr lang="pt-BR" sz="2800" dirty="0" err="1" smtClean="0"/>
              <a:t>phenotype</a:t>
            </a:r>
            <a:r>
              <a:rPr lang="pt-BR" sz="2800" dirty="0" smtClean="0"/>
              <a:t> (P</a:t>
            </a:r>
            <a:r>
              <a:rPr lang="pt-BR" sz="2800" baseline="-25000" dirty="0" smtClean="0"/>
              <a:t>1</a:t>
            </a:r>
            <a:r>
              <a:rPr lang="pt-BR" sz="2800" dirty="0" smtClean="0"/>
              <a:t>, P</a:t>
            </a:r>
            <a:r>
              <a:rPr lang="pt-BR" sz="2800" baseline="-25000" dirty="0" smtClean="0"/>
              <a:t>2</a:t>
            </a:r>
            <a:r>
              <a:rPr lang="pt-BR" sz="2800" dirty="0" smtClean="0"/>
              <a:t>) </a:t>
            </a:r>
            <a:r>
              <a:rPr lang="pt-BR" sz="2800" dirty="0" err="1" smtClean="0"/>
              <a:t>among</a:t>
            </a:r>
            <a:r>
              <a:rPr lang="pt-BR" sz="2800" dirty="0" smtClean="0"/>
              <a:t> </a:t>
            </a:r>
            <a:r>
              <a:rPr lang="pt-BR" sz="2800" dirty="0" err="1" smtClean="0"/>
              <a:t>twins</a:t>
            </a:r>
            <a:r>
              <a:rPr lang="pt-BR" sz="2800" dirty="0" smtClean="0"/>
              <a:t>:</a:t>
            </a:r>
          </a:p>
          <a:p>
            <a:pPr>
              <a:spcBef>
                <a:spcPts val="700"/>
              </a:spcBef>
              <a:defRPr/>
            </a:pPr>
            <a:r>
              <a:rPr lang="pt-BR" sz="2800" dirty="0" smtClean="0"/>
              <a:t>	- </a:t>
            </a:r>
            <a:r>
              <a:rPr lang="pt-BR" sz="2600" dirty="0" err="1" smtClean="0"/>
              <a:t>Corr</a:t>
            </a:r>
            <a:r>
              <a:rPr lang="pt-BR" sz="2600" baseline="-25000" dirty="0" err="1" smtClean="0"/>
              <a:t>mz</a:t>
            </a:r>
            <a:r>
              <a:rPr lang="pt-BR" sz="2600" dirty="0" smtClean="0"/>
              <a:t>(P</a:t>
            </a:r>
            <a:r>
              <a:rPr lang="pt-BR" sz="2600" baseline="-25000" dirty="0" smtClean="0"/>
              <a:t>1</a:t>
            </a:r>
            <a:r>
              <a:rPr lang="pt-BR" sz="2600" dirty="0" smtClean="0"/>
              <a:t>, P</a:t>
            </a:r>
            <a:r>
              <a:rPr lang="pt-BR" sz="2600" baseline="-25000" dirty="0" smtClean="0"/>
              <a:t>2</a:t>
            </a:r>
            <a:r>
              <a:rPr lang="pt-BR" sz="2600" dirty="0" smtClean="0"/>
              <a:t>) = </a:t>
            </a:r>
            <a:r>
              <a:rPr lang="pt-BR" sz="2600" i="1" dirty="0" err="1" smtClean="0"/>
              <a:t>r</a:t>
            </a:r>
            <a:r>
              <a:rPr lang="pt-BR" sz="2600" baseline="-25000" dirty="0" err="1" smtClean="0"/>
              <a:t>mz</a:t>
            </a:r>
            <a:r>
              <a:rPr lang="pt-BR" sz="2600" dirty="0" smtClean="0"/>
              <a:t> = A + C     [100% genes + </a:t>
            </a:r>
            <a:r>
              <a:rPr lang="pt-BR" sz="2600" dirty="0" err="1" smtClean="0"/>
              <a:t>Env</a:t>
            </a:r>
            <a:r>
              <a:rPr lang="pt-BR" sz="2600" dirty="0" smtClean="0"/>
              <a:t>]</a:t>
            </a:r>
          </a:p>
          <a:p>
            <a:pPr>
              <a:spcBef>
                <a:spcPts val="800"/>
              </a:spcBef>
              <a:defRPr/>
            </a:pPr>
            <a:r>
              <a:rPr lang="pt-BR" sz="2600" dirty="0" smtClean="0"/>
              <a:t>	- </a:t>
            </a:r>
            <a:r>
              <a:rPr lang="pt-BR" sz="2600" dirty="0" err="1" smtClean="0"/>
              <a:t>Corr</a:t>
            </a:r>
            <a:r>
              <a:rPr lang="pt-BR" sz="2600" baseline="-25000" dirty="0" err="1" smtClean="0"/>
              <a:t>mz</a:t>
            </a:r>
            <a:r>
              <a:rPr lang="pt-BR" sz="2600" dirty="0" smtClean="0"/>
              <a:t>(P</a:t>
            </a:r>
            <a:r>
              <a:rPr lang="pt-BR" sz="2600" baseline="-25000" dirty="0" smtClean="0"/>
              <a:t>1</a:t>
            </a:r>
            <a:r>
              <a:rPr lang="pt-BR" sz="2600" dirty="0" smtClean="0"/>
              <a:t>, P</a:t>
            </a:r>
            <a:r>
              <a:rPr lang="pt-BR" sz="2600" baseline="-25000" dirty="0" smtClean="0"/>
              <a:t>2</a:t>
            </a:r>
            <a:r>
              <a:rPr lang="pt-BR" sz="2600" dirty="0" smtClean="0"/>
              <a:t>) = </a:t>
            </a:r>
            <a:r>
              <a:rPr lang="pt-BR" sz="2600" i="1" dirty="0" err="1" smtClean="0"/>
              <a:t>r</a:t>
            </a:r>
            <a:r>
              <a:rPr lang="pt-BR" sz="2600" baseline="-25000" dirty="0" err="1" smtClean="0"/>
              <a:t>dz</a:t>
            </a:r>
            <a:r>
              <a:rPr lang="pt-BR" sz="2600" dirty="0" smtClean="0"/>
              <a:t> = ½A + C   [50% genes + </a:t>
            </a:r>
            <a:r>
              <a:rPr lang="pt-BR" sz="2600" dirty="0" err="1" smtClean="0"/>
              <a:t>Env</a:t>
            </a:r>
            <a:r>
              <a:rPr lang="pt-BR" sz="2600" dirty="0" smtClean="0"/>
              <a:t>]</a:t>
            </a:r>
          </a:p>
          <a:p>
            <a:pPr>
              <a:spcBef>
                <a:spcPts val="800"/>
              </a:spcBef>
              <a:defRPr/>
            </a:pPr>
            <a:endParaRPr lang="pt-BR" sz="2600" dirty="0" smtClean="0"/>
          </a:p>
          <a:p>
            <a:pPr>
              <a:spcBef>
                <a:spcPts val="800"/>
              </a:spcBef>
              <a:defRPr/>
            </a:pPr>
            <a:r>
              <a:rPr lang="en-US" sz="2800" dirty="0" smtClean="0"/>
              <a:t>Heritability: h</a:t>
            </a:r>
            <a:r>
              <a:rPr lang="en-US" sz="2800" baseline="30000" dirty="0" smtClean="0"/>
              <a:t>2</a:t>
            </a:r>
            <a:r>
              <a:rPr lang="en-US" sz="2800" dirty="0" smtClean="0"/>
              <a:t> = 2(</a:t>
            </a:r>
            <a:r>
              <a:rPr lang="pt-BR" sz="2800" i="1" dirty="0" err="1" smtClean="0"/>
              <a:t>r</a:t>
            </a:r>
            <a:r>
              <a:rPr lang="pt-BR" sz="2800" baseline="-25000" dirty="0" err="1" smtClean="0"/>
              <a:t>mz</a:t>
            </a:r>
            <a:r>
              <a:rPr lang="pt-BR" sz="2800" dirty="0" smtClean="0"/>
              <a:t>- </a:t>
            </a:r>
            <a:r>
              <a:rPr lang="pt-BR" sz="2800" i="1" dirty="0" err="1" smtClean="0"/>
              <a:t>r</a:t>
            </a:r>
            <a:r>
              <a:rPr lang="pt-BR" sz="2800" baseline="-25000" dirty="0" err="1" smtClean="0"/>
              <a:t>dz</a:t>
            </a:r>
            <a:r>
              <a:rPr lang="pt-BR" sz="2800" dirty="0" smtClean="0"/>
              <a:t> ) 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1"/>
          <p:cNvSpPr txBox="1">
            <a:spLocks noChangeArrowheads="1"/>
          </p:cNvSpPr>
          <p:nvPr/>
        </p:nvSpPr>
        <p:spPr bwMode="auto">
          <a:xfrm>
            <a:off x="457200" y="-762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smtClean="0"/>
              <a:t>Example of Twin Study: PCa</a:t>
            </a:r>
          </a:p>
        </p:txBody>
      </p:sp>
      <p:graphicFrame>
        <p:nvGraphicFramePr>
          <p:cNvPr id="31746" name="Group 2"/>
          <p:cNvGraphicFramePr>
            <a:graphicFrameLocks noGrp="1"/>
          </p:cNvGraphicFramePr>
          <p:nvPr/>
        </p:nvGraphicFramePr>
        <p:xfrm>
          <a:off x="685800" y="1905000"/>
          <a:ext cx="7773988" cy="2816231"/>
        </p:xfrm>
        <a:graphic>
          <a:graphicData uri="http://schemas.openxmlformats.org/drawingml/2006/table">
            <a:tbl>
              <a:tblPr/>
              <a:tblGrid>
                <a:gridCol w="1519238"/>
                <a:gridCol w="1965325"/>
                <a:gridCol w="2055812"/>
                <a:gridCol w="2233613"/>
              </a:tblGrid>
              <a:tr h="111012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Twin</a:t>
                      </a:r>
                    </a:p>
                  </a:txBody>
                  <a:tcPr marL="90000" marR="90000" marT="428140" marB="4678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Concordant pairs (A)</a:t>
                      </a:r>
                    </a:p>
                  </a:txBody>
                  <a:tcPr marL="90000" marR="90000" marT="428140" marB="4678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Discordant pairs (B+C)</a:t>
                      </a:r>
                    </a:p>
                  </a:txBody>
                  <a:tcPr marL="90000" marR="90000" marT="428140" marB="4678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Concordance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2A / (2A+B+C)</a:t>
                      </a:r>
                    </a:p>
                  </a:txBody>
                  <a:tcPr marL="90000" marR="90000" marT="428140" marB="4678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988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MZ</a:t>
                      </a:r>
                    </a:p>
                  </a:txBody>
                  <a:tcPr marL="90000" marR="90000" marT="428140" marB="4678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40</a:t>
                      </a:r>
                    </a:p>
                  </a:txBody>
                  <a:tcPr marL="90000" marR="90000" marT="428140" marB="4678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299</a:t>
                      </a:r>
                    </a:p>
                  </a:txBody>
                  <a:tcPr marL="90000" marR="90000" marT="428140" marB="4678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74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Segoe UI" charset="0"/>
                        </a:rPr>
                        <a:t>0.21  (r</a:t>
                      </a:r>
                      <a:r>
                        <a:rPr kumimoji="0" lang="en-US" sz="2400" b="0" i="0" u="none" strike="noStrike" cap="none" normalizeH="0" baseline="-330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Segoe UI" charset="0"/>
                        </a:rPr>
                        <a:t>mz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Segoe UI" charset="0"/>
                        </a:rPr>
                        <a:t>)</a:t>
                      </a:r>
                    </a:p>
                  </a:txBody>
                  <a:tcPr marL="90000" marR="90000" marT="334133" marB="4678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621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DZ</a:t>
                      </a:r>
                    </a:p>
                  </a:txBody>
                  <a:tcPr marL="90000" marR="90000" marT="428140" marB="4678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20</a:t>
                      </a:r>
                    </a:p>
                  </a:txBody>
                  <a:tcPr marL="90000" marR="90000" marT="428140" marB="4678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584</a:t>
                      </a:r>
                    </a:p>
                  </a:txBody>
                  <a:tcPr marL="90000" marR="90000" marT="428140" marB="4678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74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Segoe UI" charset="0"/>
                        </a:rPr>
                        <a:t>0.06  (r</a:t>
                      </a:r>
                      <a:r>
                        <a:rPr kumimoji="0" lang="en-US" sz="2400" b="0" i="0" u="none" strike="noStrike" cap="none" normalizeH="0" baseline="-330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Segoe UI" charset="0"/>
                        </a:rPr>
                        <a:t>dz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Segoe UI" charset="0"/>
                        </a:rPr>
                        <a:t>)</a:t>
                      </a:r>
                    </a:p>
                  </a:txBody>
                  <a:tcPr marL="90000" marR="90000" marT="334133" marB="4678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1759" name="Text Box 15"/>
          <p:cNvSpPr txBox="1">
            <a:spLocks noChangeArrowheads="1"/>
          </p:cNvSpPr>
          <p:nvPr/>
        </p:nvSpPr>
        <p:spPr bwMode="auto">
          <a:xfrm>
            <a:off x="1219200" y="4724400"/>
            <a:ext cx="7315200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2400" smtClean="0"/>
              <a:t>Heritability = 2(</a:t>
            </a:r>
            <a:r>
              <a:rPr lang="pt-BR" sz="2400" i="1" smtClean="0"/>
              <a:t>r</a:t>
            </a:r>
            <a:r>
              <a:rPr lang="pt-BR" sz="2400" baseline="-25000" smtClean="0"/>
              <a:t>mz</a:t>
            </a:r>
            <a:r>
              <a:rPr lang="pt-BR" sz="2400" smtClean="0"/>
              <a:t>- </a:t>
            </a:r>
            <a:r>
              <a:rPr lang="pt-BR" sz="2400" i="1" smtClean="0"/>
              <a:t>r</a:t>
            </a:r>
            <a:r>
              <a:rPr lang="pt-BR" sz="2400" baseline="-25000" smtClean="0"/>
              <a:t>dz</a:t>
            </a:r>
            <a:r>
              <a:rPr lang="pt-BR" sz="2400" smtClean="0"/>
              <a:t> ) = 2(0.21-0.06)</a:t>
            </a:r>
          </a:p>
          <a:p>
            <a:pPr>
              <a:buClrTx/>
              <a:buFontTx/>
              <a:buNone/>
              <a:defRPr/>
            </a:pPr>
            <a:r>
              <a:rPr lang="en-US" sz="2400" smtClean="0"/>
              <a:t>                  = 0.30</a:t>
            </a:r>
          </a:p>
          <a:p>
            <a:pPr algn="r">
              <a:buClrTx/>
              <a:buFontTx/>
              <a:buNone/>
              <a:defRPr/>
            </a:pPr>
            <a:r>
              <a:rPr lang="en-US" sz="1600" smtClean="0"/>
              <a:t>Lichtenstein et al NEJM 2000 13;343:78-85</a:t>
            </a:r>
            <a:r>
              <a:rPr lang="en-US" sz="2400" smtClean="0"/>
              <a:t>.</a:t>
            </a:r>
          </a:p>
          <a:p>
            <a:pPr algn="r">
              <a:buClrTx/>
              <a:buFontTx/>
              <a:buNone/>
              <a:defRPr/>
            </a:pPr>
            <a:r>
              <a:rPr lang="en-US" sz="1200" smtClean="0"/>
              <a:t>(actual paper estimate uses Structural Equation Modeling, so differs)</a:t>
            </a:r>
          </a:p>
        </p:txBody>
      </p:sp>
      <p:sp>
        <p:nvSpPr>
          <p:cNvPr id="31760" name="Text Box 16"/>
          <p:cNvSpPr txBox="1">
            <a:spLocks noChangeArrowheads="1"/>
          </p:cNvSpPr>
          <p:nvPr/>
        </p:nvSpPr>
        <p:spPr bwMode="auto">
          <a:xfrm>
            <a:off x="1149350" y="914400"/>
            <a:ext cx="6643688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Font typeface="Times New Roman" charset="0"/>
              <a:buChar char="•"/>
              <a:defRPr/>
            </a:pPr>
            <a:r>
              <a:rPr lang="en-US" sz="2400" smtClean="0">
                <a:latin typeface="Times New Roman" charset="0"/>
              </a:rPr>
              <a:t> </a:t>
            </a:r>
            <a:r>
              <a:rPr lang="en-US" sz="2400" smtClean="0"/>
              <a:t>Twin registry (Sweden, Denmark, and Finland)</a:t>
            </a:r>
          </a:p>
          <a:p>
            <a:pPr>
              <a:buClrTx/>
              <a:buFontTx/>
              <a:buNone/>
              <a:defRPr/>
            </a:pPr>
            <a:r>
              <a:rPr lang="en-US" sz="2400" smtClean="0"/>
              <a:t>     7,231 MZ and 13,769 DZ Twins (male) 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1663" cy="1135062"/>
          </a:xfrm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dirty="0" smtClean="0"/>
              <a:t>Heritability Extras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1663" cy="4518025"/>
          </a:xfrm>
        </p:spPr>
        <p:txBody>
          <a:bodyPr/>
          <a:lstStyle/>
          <a:p>
            <a:pPr marL="458787" indent="-457200">
              <a:buClrTx/>
              <a:buFont typeface="Arial"/>
              <a:buChar char="•"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dirty="0" smtClean="0">
                <a:solidFill>
                  <a:srgbClr val="000000"/>
                </a:solidFill>
              </a:rPr>
              <a:t>Can also model interactions (see in text)</a:t>
            </a:r>
          </a:p>
          <a:p>
            <a:pPr marL="915987" lvl="1" indent="-457200">
              <a:buClrTx/>
              <a:buFont typeface="Arial"/>
              <a:buChar char="•"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dirty="0" smtClean="0"/>
              <a:t>ACE model will overestimate the heritability in the presence of interactions</a:t>
            </a:r>
          </a:p>
          <a:p>
            <a:pPr marL="458787" indent="-457200">
              <a:buClrTx/>
              <a:buFont typeface="Arial"/>
              <a:buChar char="•"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dirty="0" smtClean="0">
                <a:solidFill>
                  <a:srgbClr val="000000"/>
                </a:solidFill>
              </a:rPr>
              <a:t>Other violations also... </a:t>
            </a:r>
          </a:p>
          <a:p>
            <a:pPr marL="458787" indent="-457200">
              <a:buClrTx/>
              <a:buFont typeface="Arial"/>
              <a:buChar char="•"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dirty="0" smtClean="0">
                <a:solidFill>
                  <a:srgbClr val="000000"/>
                </a:solidFill>
              </a:rPr>
              <a:t>Main point is that the ACE model is based on some assumptions that might not be true, and bias our heritability estimates.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25413"/>
            <a:ext cx="8221663" cy="1435100"/>
          </a:xfrm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mtClean="0"/>
              <a:t>Heritability </a:t>
            </a:r>
            <a:r>
              <a:rPr lang="en-US" b="1" i="1" smtClean="0"/>
              <a:t>misconceptions</a:t>
            </a:r>
            <a:r>
              <a:rPr lang="en-US" smtClean="0"/>
              <a:t> (from text) – why?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1663" cy="4518025"/>
          </a:xfrm>
        </p:spPr>
        <p:txBody>
          <a:bodyPr/>
          <a:lstStyle/>
          <a:p>
            <a:pPr marL="458787" indent="-457200">
              <a:buClrTx/>
              <a:buFont typeface="Arial"/>
              <a:buChar char="•"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dirty="0" smtClean="0">
                <a:solidFill>
                  <a:srgbClr val="000000"/>
                </a:solidFill>
              </a:rPr>
              <a:t>h</a:t>
            </a:r>
            <a:r>
              <a:rPr lang="en-US" baseline="33000" dirty="0" smtClean="0">
                <a:solidFill>
                  <a:srgbClr val="000000"/>
                </a:solidFill>
              </a:rPr>
              <a:t>2</a:t>
            </a:r>
            <a:r>
              <a:rPr lang="en-US" dirty="0" smtClean="0">
                <a:solidFill>
                  <a:srgbClr val="000000"/>
                </a:solidFill>
              </a:rPr>
              <a:t> is the proportion of phenotype passed on to the next generation</a:t>
            </a:r>
          </a:p>
          <a:p>
            <a:pPr marL="458787" indent="-457200">
              <a:buClrTx/>
              <a:buFont typeface="Arial"/>
              <a:buChar char="•"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dirty="0" smtClean="0">
                <a:solidFill>
                  <a:srgbClr val="000000"/>
                </a:solidFill>
              </a:rPr>
              <a:t>High h</a:t>
            </a:r>
            <a:r>
              <a:rPr lang="en-US" baseline="33000" dirty="0" smtClean="0">
                <a:solidFill>
                  <a:srgbClr val="000000"/>
                </a:solidFill>
              </a:rPr>
              <a:t>2</a:t>
            </a:r>
            <a:r>
              <a:rPr lang="en-US" dirty="0" smtClean="0">
                <a:solidFill>
                  <a:srgbClr val="000000"/>
                </a:solidFill>
              </a:rPr>
              <a:t> implies genetic determination</a:t>
            </a:r>
          </a:p>
          <a:p>
            <a:pPr marL="458787" indent="-457200">
              <a:buClrTx/>
              <a:buFont typeface="Arial"/>
              <a:buChar char="•"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dirty="0" smtClean="0">
                <a:solidFill>
                  <a:srgbClr val="000000"/>
                </a:solidFill>
              </a:rPr>
              <a:t>Low h</a:t>
            </a:r>
            <a:r>
              <a:rPr lang="en-US" baseline="33000" dirty="0" smtClean="0">
                <a:solidFill>
                  <a:srgbClr val="000000"/>
                </a:solidFill>
              </a:rPr>
              <a:t>2</a:t>
            </a:r>
            <a:r>
              <a:rPr lang="en-US" dirty="0" smtClean="0">
                <a:solidFill>
                  <a:srgbClr val="000000"/>
                </a:solidFill>
              </a:rPr>
              <a:t> implies no additive genetic variance</a:t>
            </a:r>
          </a:p>
          <a:p>
            <a:pPr marL="458787" indent="-457200">
              <a:buClrTx/>
              <a:buFont typeface="Arial"/>
              <a:buChar char="•"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dirty="0" smtClean="0">
                <a:solidFill>
                  <a:srgbClr val="000000"/>
                </a:solidFill>
              </a:rPr>
              <a:t>h</a:t>
            </a:r>
            <a:r>
              <a:rPr lang="en-US" baseline="33000" dirty="0" smtClean="0">
                <a:solidFill>
                  <a:srgbClr val="000000"/>
                </a:solidFill>
              </a:rPr>
              <a:t>2</a:t>
            </a:r>
            <a:r>
              <a:rPr lang="en-US" dirty="0" smtClean="0">
                <a:solidFill>
                  <a:srgbClr val="000000"/>
                </a:solidFill>
              </a:rPr>
              <a:t> is informative about the nature of between group differences</a:t>
            </a:r>
          </a:p>
          <a:p>
            <a:pPr marL="458787" indent="-457200">
              <a:buClrTx/>
              <a:buFont typeface="Arial"/>
              <a:buChar char="•"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dirty="0" smtClean="0">
                <a:solidFill>
                  <a:srgbClr val="000000"/>
                </a:solidFill>
              </a:rPr>
              <a:t>Large h</a:t>
            </a:r>
            <a:r>
              <a:rPr lang="en-US" baseline="33000" dirty="0" smtClean="0">
                <a:solidFill>
                  <a:srgbClr val="000000"/>
                </a:solidFill>
              </a:rPr>
              <a:t>2</a:t>
            </a:r>
            <a:r>
              <a:rPr lang="en-US" dirty="0" smtClean="0">
                <a:solidFill>
                  <a:srgbClr val="000000"/>
                </a:solidFill>
              </a:rPr>
              <a:t> implies genes of large effect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Heritability from GWAS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/>
              <a:buChar char="•"/>
              <a:defRPr/>
            </a:pPr>
            <a:r>
              <a:rPr lang="en-US" dirty="0" smtClean="0">
                <a:solidFill>
                  <a:schemeClr val="tx1"/>
                </a:solidFill>
              </a:rPr>
              <a:t>Extensive recent work using linear mixed models to estimate heritability from GWAS array data.</a:t>
            </a:r>
          </a:p>
          <a:p>
            <a:pPr marL="457200" indent="-457200">
              <a:buFont typeface="Arial"/>
              <a:buChar char="•"/>
              <a:defRPr/>
            </a:pPr>
            <a:r>
              <a:rPr lang="en-US" dirty="0" smtClean="0">
                <a:solidFill>
                  <a:schemeClr val="tx1"/>
                </a:solidFill>
              </a:rPr>
              <a:t>Called ‘chip heritability.’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3265488" y="457200"/>
            <a:ext cx="2125662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4400" b="1" dirty="0">
                <a:solidFill>
                  <a:srgbClr val="000000"/>
                </a:solidFill>
                <a:cs typeface="Microsoft YaHei" charset="0"/>
              </a:rPr>
              <a:t>Outline</a:t>
            </a:r>
            <a:endParaRPr lang="en-US" sz="4400" b="1" dirty="0">
              <a:solidFill>
                <a:srgbClr val="000000"/>
              </a:solidFill>
              <a:cs typeface="Microsoft YaHei" charset="0"/>
            </a:endParaRPr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822325" y="1524000"/>
            <a:ext cx="7954963" cy="397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 marL="741363" indent="-284163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SzPct val="45000"/>
              <a:defRPr/>
            </a:pPr>
            <a:r>
              <a:rPr lang="en-US" sz="2800" dirty="0" smtClean="0"/>
              <a:t>Several methods to answer the question: Is the trait genetic? [Austin Ch. 2]</a:t>
            </a:r>
          </a:p>
          <a:p>
            <a:pPr marL="457200" lvl="1" indent="0">
              <a:defRPr/>
            </a:pPr>
            <a:r>
              <a:rPr lang="en-US" sz="2800" dirty="0" smtClean="0"/>
              <a:t>1. Familial Aggregation and recurrence risks</a:t>
            </a:r>
          </a:p>
          <a:p>
            <a:pPr marL="457200" lvl="1" indent="0">
              <a:defRPr/>
            </a:pPr>
            <a:r>
              <a:rPr lang="en-US" sz="2800" dirty="0" smtClean="0"/>
              <a:t>2. Heritability</a:t>
            </a:r>
          </a:p>
          <a:p>
            <a:pPr>
              <a:buSzPct val="45000"/>
              <a:defRPr/>
            </a:pPr>
            <a:endParaRPr lang="en-US" sz="2800" dirty="0" smtClean="0"/>
          </a:p>
          <a:p>
            <a:pPr>
              <a:buSzPct val="45000"/>
              <a:defRPr/>
            </a:pPr>
            <a:r>
              <a:rPr lang="en-US" sz="2800" b="1" dirty="0" smtClean="0"/>
              <a:t>Genetic concepts </a:t>
            </a:r>
            <a:r>
              <a:rPr lang="en-US" sz="2800" dirty="0" smtClean="0"/>
              <a:t>[Austin Ch. 3]</a:t>
            </a:r>
          </a:p>
          <a:p>
            <a:pPr marL="457200" lvl="1" indent="0">
              <a:defRPr/>
            </a:pPr>
            <a:r>
              <a:rPr lang="en-US" sz="2800" dirty="0" smtClean="0"/>
              <a:t>3. Allele Frequency Estimation</a:t>
            </a:r>
          </a:p>
          <a:p>
            <a:pPr marL="457200" lvl="1" indent="0">
              <a:defRPr/>
            </a:pPr>
            <a:r>
              <a:rPr lang="en-US" sz="2800" dirty="0" smtClean="0"/>
              <a:t>4. Hardy-Weinberg equilibrium (HWE)</a:t>
            </a:r>
          </a:p>
          <a:p>
            <a:pPr marL="457200" lvl="1" indent="0">
              <a:defRPr/>
            </a:pPr>
            <a:r>
              <a:rPr lang="en-US" sz="2800" dirty="0" smtClean="0"/>
              <a:t>5. Population Substructure/Stratification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ext Box 1"/>
          <p:cNvSpPr txBox="1">
            <a:spLocks noChangeArrowheads="1"/>
          </p:cNvSpPr>
          <p:nvPr/>
        </p:nvSpPr>
        <p:spPr bwMode="auto">
          <a:xfrm>
            <a:off x="228600" y="479425"/>
            <a:ext cx="8915400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b="1" dirty="0" smtClean="0"/>
              <a:t>3. Allele Frequency Estimation</a:t>
            </a:r>
          </a:p>
        </p:txBody>
      </p:sp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76200" y="1219200"/>
            <a:ext cx="8153400" cy="104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914400" lvl="1" indent="-457200">
              <a:lnSpc>
                <a:spcPct val="120000"/>
              </a:lnSpc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2600" dirty="0">
                <a:solidFill>
                  <a:srgbClr val="000000"/>
                </a:solidFill>
                <a:latin typeface="+mn-lt"/>
                <a:cs typeface="Microsoft YaHei" charset="0"/>
              </a:rPr>
              <a:t>Diploid</a:t>
            </a:r>
            <a:r>
              <a:rPr lang="en-US" sz="2600" dirty="0">
                <a:solidFill>
                  <a:srgbClr val="000000"/>
                </a:solidFill>
                <a:latin typeface="+mn-lt"/>
                <a:cs typeface="Microsoft YaHei" charset="0"/>
              </a:rPr>
              <a:t>, autosomal locus with 2 alleles: </a:t>
            </a:r>
            <a:r>
              <a:rPr lang="en-US" sz="2600" b="1" dirty="0">
                <a:solidFill>
                  <a:srgbClr val="000000"/>
                </a:solidFill>
                <a:latin typeface="+mn-lt"/>
                <a:cs typeface="Microsoft YaHei" charset="0"/>
              </a:rPr>
              <a:t>A</a:t>
            </a:r>
            <a:r>
              <a:rPr lang="en-US" sz="2600" dirty="0">
                <a:solidFill>
                  <a:srgbClr val="000000"/>
                </a:solidFill>
                <a:latin typeface="+mn-lt"/>
                <a:cs typeface="Microsoft YaHei" charset="0"/>
              </a:rPr>
              <a:t> and </a:t>
            </a:r>
            <a:r>
              <a:rPr lang="en-US" sz="2600" b="1" dirty="0">
                <a:solidFill>
                  <a:srgbClr val="000000"/>
                </a:solidFill>
                <a:latin typeface="+mn-lt"/>
                <a:cs typeface="Microsoft YaHei" charset="0"/>
              </a:rPr>
              <a:t>a</a:t>
            </a:r>
          </a:p>
          <a:p>
            <a:pPr marL="914400" lvl="1" indent="-457200">
              <a:lnSpc>
                <a:spcPct val="120000"/>
              </a:lnSpc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2600" dirty="0">
                <a:solidFill>
                  <a:srgbClr val="000000"/>
                </a:solidFill>
                <a:latin typeface="+mn-lt"/>
                <a:cs typeface="Microsoft YaHei" charset="0"/>
              </a:rPr>
              <a:t>Allele </a:t>
            </a:r>
            <a:r>
              <a:rPr lang="en-US" sz="2600" dirty="0">
                <a:solidFill>
                  <a:srgbClr val="000000"/>
                </a:solidFill>
                <a:latin typeface="+mn-lt"/>
                <a:cs typeface="Microsoft YaHei" charset="0"/>
              </a:rPr>
              <a:t>frequency is the fraction:</a:t>
            </a:r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2743200" y="2286000"/>
            <a:ext cx="38100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marL="457200" indent="-447675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2400" dirty="0" smtClean="0"/>
              <a:t>No. of particular allele</a:t>
            </a:r>
          </a:p>
        </p:txBody>
      </p:sp>
      <p:sp>
        <p:nvSpPr>
          <p:cNvPr id="41989" name="Text Box 5"/>
          <p:cNvSpPr txBox="1">
            <a:spLocks noChangeArrowheads="1"/>
          </p:cNvSpPr>
          <p:nvPr/>
        </p:nvSpPr>
        <p:spPr bwMode="auto">
          <a:xfrm>
            <a:off x="2322513" y="2971800"/>
            <a:ext cx="44450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marL="457200" indent="-447675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2400" smtClean="0"/>
              <a:t>No. of all alleles in population</a:t>
            </a:r>
          </a:p>
        </p:txBody>
      </p:sp>
      <p:sp>
        <p:nvSpPr>
          <p:cNvPr id="41990" name="Line 6"/>
          <p:cNvSpPr>
            <a:spLocks noChangeShapeType="1"/>
          </p:cNvSpPr>
          <p:nvPr/>
        </p:nvSpPr>
        <p:spPr bwMode="auto">
          <a:xfrm>
            <a:off x="2362200" y="2819400"/>
            <a:ext cx="3962400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ext Box 1"/>
          <p:cNvSpPr txBox="1">
            <a:spLocks noChangeArrowheads="1"/>
          </p:cNvSpPr>
          <p:nvPr/>
        </p:nvSpPr>
        <p:spPr bwMode="auto">
          <a:xfrm>
            <a:off x="685800" y="76200"/>
            <a:ext cx="7793038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 smtClean="0"/>
              <a:t>1. Familial Aggregation</a:t>
            </a:r>
          </a:p>
        </p:txBody>
      </p:sp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228600" y="1096963"/>
            <a:ext cx="8610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 marL="457200" indent="-45720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800"/>
              </a:spcBef>
              <a:buFont typeface="Arial" charset="0"/>
              <a:buChar char="•"/>
              <a:defRPr/>
            </a:pPr>
            <a:r>
              <a:rPr lang="en-US" sz="3200" smtClean="0"/>
              <a:t>Does the phenotype tend to run in families?</a:t>
            </a:r>
          </a:p>
          <a:p>
            <a:pPr>
              <a:spcBef>
                <a:spcPts val="800"/>
              </a:spcBef>
              <a:buFont typeface="Arial" charset="0"/>
              <a:buChar char="•"/>
              <a:defRPr/>
            </a:pPr>
            <a:r>
              <a:rPr lang="en-US" sz="3200" smtClean="0"/>
              <a:t>Ascertain family members by “probands”, i.e., affected individuals</a:t>
            </a:r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6013" y="27432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7916863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dirty="0" smtClean="0"/>
              <a:t>Allele (Gamete) Frequency</a:t>
            </a:r>
          </a:p>
        </p:txBody>
      </p: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228600" y="1905000"/>
            <a:ext cx="8763000" cy="1863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marL="457200" indent="-45720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1500"/>
              </a:spcBef>
              <a:buFont typeface="Arial"/>
              <a:buChar char="•"/>
              <a:defRPr/>
            </a:pPr>
            <a:r>
              <a:rPr lang="en-US" sz="3000" dirty="0" smtClean="0"/>
              <a:t>Let p = </a:t>
            </a:r>
            <a:r>
              <a:rPr lang="en-US" sz="3000" dirty="0" err="1" smtClean="0"/>
              <a:t>Freq</a:t>
            </a:r>
            <a:r>
              <a:rPr lang="en-US" sz="3000" dirty="0" smtClean="0"/>
              <a:t>(A) frequency of the dominant allele</a:t>
            </a:r>
          </a:p>
          <a:p>
            <a:pPr>
              <a:spcBef>
                <a:spcPts val="1500"/>
              </a:spcBef>
              <a:buFont typeface="Arial"/>
              <a:buChar char="•"/>
              <a:defRPr/>
            </a:pPr>
            <a:r>
              <a:rPr lang="en-US" sz="3000" dirty="0" smtClean="0"/>
              <a:t>Let q = </a:t>
            </a:r>
            <a:r>
              <a:rPr lang="en-US" sz="3000" dirty="0" err="1" smtClean="0"/>
              <a:t>Freq</a:t>
            </a:r>
            <a:r>
              <a:rPr lang="en-US" sz="3000" dirty="0" smtClean="0"/>
              <a:t>(a) frequency of the recessive allele</a:t>
            </a:r>
          </a:p>
          <a:p>
            <a:pPr>
              <a:spcBef>
                <a:spcPts val="1500"/>
              </a:spcBef>
              <a:buClrTx/>
              <a:buFontTx/>
              <a:buNone/>
              <a:defRPr/>
            </a:pPr>
            <a:r>
              <a:rPr lang="en-US" sz="3000" dirty="0" smtClean="0"/>
              <a:t>				Then, p + q =1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7916863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dirty="0" smtClean="0"/>
              <a:t>Genotype Frequency</a:t>
            </a:r>
          </a:p>
        </p:txBody>
      </p:sp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381000" y="1371600"/>
            <a:ext cx="8763000" cy="2697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marL="457200" indent="-45720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875"/>
              </a:spcBef>
              <a:buFont typeface="Arial"/>
              <a:buChar char="•"/>
              <a:defRPr/>
            </a:pPr>
            <a:r>
              <a:rPr lang="en-US" sz="2800" dirty="0" smtClean="0"/>
              <a:t>p</a:t>
            </a:r>
            <a:r>
              <a:rPr lang="en-US" sz="2800" baseline="30000" dirty="0" smtClean="0"/>
              <a:t>2</a:t>
            </a:r>
            <a:r>
              <a:rPr lang="en-US" sz="2800" dirty="0" smtClean="0"/>
              <a:t> = frequency of homozygous dominant genotype</a:t>
            </a:r>
          </a:p>
          <a:p>
            <a:pPr>
              <a:spcBef>
                <a:spcPts val="875"/>
              </a:spcBef>
              <a:buFont typeface="Arial"/>
              <a:buChar char="•"/>
              <a:defRPr/>
            </a:pPr>
            <a:r>
              <a:rPr lang="en-US" sz="2800" dirty="0" smtClean="0"/>
              <a:t>q</a:t>
            </a:r>
            <a:r>
              <a:rPr lang="en-US" sz="2800" baseline="30000" dirty="0" smtClean="0"/>
              <a:t>2</a:t>
            </a:r>
            <a:r>
              <a:rPr lang="en-US" sz="2800" dirty="0" smtClean="0"/>
              <a:t>	= frequency of homozygous recessive genotype</a:t>
            </a:r>
          </a:p>
          <a:p>
            <a:pPr>
              <a:spcBef>
                <a:spcPts val="875"/>
              </a:spcBef>
              <a:buFont typeface="Arial"/>
              <a:buChar char="•"/>
              <a:defRPr/>
            </a:pPr>
            <a:r>
              <a:rPr lang="en-US" sz="2800" dirty="0" smtClean="0"/>
              <a:t>2pq = frequency of heterozygous genotype</a:t>
            </a:r>
          </a:p>
          <a:p>
            <a:pPr>
              <a:spcBef>
                <a:spcPts val="875"/>
              </a:spcBef>
              <a:buClrTx/>
              <a:buFontTx/>
              <a:buNone/>
              <a:defRPr/>
            </a:pPr>
            <a:r>
              <a:rPr lang="en-US" sz="2800" dirty="0" smtClean="0"/>
              <a:t>			Then, p</a:t>
            </a:r>
            <a:r>
              <a:rPr lang="en-US" sz="2800" baseline="30000" dirty="0" smtClean="0"/>
              <a:t>2 </a:t>
            </a:r>
            <a:r>
              <a:rPr lang="en-US" sz="2800" dirty="0" smtClean="0"/>
              <a:t>+2pq + q</a:t>
            </a:r>
            <a:r>
              <a:rPr lang="en-US" sz="2800" baseline="30000" dirty="0" smtClean="0"/>
              <a:t>2</a:t>
            </a:r>
            <a:r>
              <a:rPr lang="en-US" sz="2800" dirty="0" smtClean="0"/>
              <a:t> =1</a:t>
            </a:r>
          </a:p>
          <a:p>
            <a:pPr>
              <a:spcBef>
                <a:spcPts val="875"/>
              </a:spcBef>
              <a:buClrTx/>
              <a:buFontTx/>
              <a:buNone/>
              <a:defRPr/>
            </a:pPr>
            <a:endParaRPr lang="en-US" sz="2800" dirty="0" smtClean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7916863" cy="1325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 smtClean="0"/>
              <a:t>Estimating Allele Frequencies from Genotype Frequencies</a:t>
            </a:r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990600" y="3505200"/>
            <a:ext cx="8153400" cy="1263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457200" lvl="1" indent="0">
              <a:lnSpc>
                <a:spcPct val="120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32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Frequency of </a:t>
            </a:r>
            <a:r>
              <a:rPr lang="en-US" sz="3200" b="1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A</a:t>
            </a:r>
            <a:r>
              <a:rPr lang="en-US" sz="32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allele = p</a:t>
            </a:r>
            <a:r>
              <a:rPr lang="en-US" sz="3200" baseline="30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32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½ (2pq)</a:t>
            </a:r>
          </a:p>
          <a:p>
            <a:pPr marL="457200" lvl="1" indent="0">
              <a:lnSpc>
                <a:spcPct val="120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32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Frequency of </a:t>
            </a:r>
            <a:r>
              <a:rPr lang="en-US" sz="3200" b="1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a</a:t>
            </a:r>
            <a:r>
              <a:rPr lang="en-US" sz="32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allele = q</a:t>
            </a:r>
            <a:r>
              <a:rPr lang="en-US" sz="3200" baseline="30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32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½ (2pq)</a:t>
            </a:r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1371600" y="1752600"/>
            <a:ext cx="5867400" cy="1263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45720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/>
            </a:pPr>
            <a:r>
              <a:rPr lang="en-US" sz="32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Genotypes:	AA	</a:t>
            </a:r>
            <a:r>
              <a:rPr lang="en-US" sz="3200" dirty="0" err="1">
                <a:solidFill>
                  <a:srgbClr val="000000"/>
                </a:solidFill>
                <a:latin typeface="Calibri" charset="0"/>
                <a:cs typeface="Microsoft YaHei" charset="0"/>
              </a:rPr>
              <a:t>Aa</a:t>
            </a:r>
            <a:r>
              <a:rPr lang="en-US" sz="32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	</a:t>
            </a:r>
            <a:r>
              <a:rPr lang="en-US" sz="3200" dirty="0" err="1">
                <a:solidFill>
                  <a:srgbClr val="000000"/>
                </a:solidFill>
                <a:latin typeface="Calibri" charset="0"/>
                <a:cs typeface="Microsoft YaHei" charset="0"/>
              </a:rPr>
              <a:t>aa</a:t>
            </a:r>
            <a:endParaRPr lang="en-US" sz="3200" dirty="0">
              <a:solidFill>
                <a:srgbClr val="000000"/>
              </a:solidFill>
              <a:latin typeface="Calibri" charset="0"/>
              <a:cs typeface="Microsoft YaHei" charset="0"/>
            </a:endParaRPr>
          </a:p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45720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/>
            </a:pPr>
            <a:r>
              <a:rPr lang="en-US" sz="32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Frequency:	p</a:t>
            </a:r>
            <a:r>
              <a:rPr lang="en-US" sz="3200" baseline="30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32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	2pq	q</a:t>
            </a:r>
            <a:r>
              <a:rPr lang="en-US" sz="3200" baseline="30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7916863" cy="58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3200" dirty="0" smtClean="0"/>
              <a:t>Ex. Calculation: Allele Frequencies</a:t>
            </a:r>
          </a:p>
        </p:txBody>
      </p:sp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46084" name="Rectangle 4"/>
          <p:cNvSpPr>
            <a:spLocks noChangeArrowheads="1"/>
          </p:cNvSpPr>
          <p:nvPr/>
        </p:nvSpPr>
        <p:spPr bwMode="auto">
          <a:xfrm>
            <a:off x="609600" y="990600"/>
            <a:ext cx="6400800" cy="60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114300" lvl="1" indent="0">
              <a:lnSpc>
                <a:spcPct val="120000"/>
              </a:lnSpc>
              <a:buClrTx/>
              <a:buFontTx/>
              <a:buNone/>
              <a:tabLst>
                <a:tab pos="114300" algn="l"/>
                <a:tab pos="571500" algn="l"/>
                <a:tab pos="1028700" algn="l"/>
                <a:tab pos="1485900" algn="l"/>
                <a:tab pos="1943100" algn="l"/>
                <a:tab pos="2400300" algn="l"/>
                <a:tab pos="2857500" algn="l"/>
                <a:tab pos="3314700" algn="l"/>
                <a:tab pos="3771900" algn="l"/>
                <a:tab pos="4229100" algn="l"/>
                <a:tab pos="4686300" algn="l"/>
                <a:tab pos="5143500" algn="l"/>
                <a:tab pos="5600700" algn="l"/>
                <a:tab pos="6057900" algn="l"/>
                <a:tab pos="6515100" algn="l"/>
                <a:tab pos="6972300" algn="l"/>
                <a:tab pos="7429500" algn="l"/>
                <a:tab pos="7886700" algn="l"/>
                <a:tab pos="8343900" algn="l"/>
                <a:tab pos="8801100" algn="l"/>
                <a:tab pos="9258300" algn="l"/>
              </a:tabLst>
              <a:defRPr/>
            </a:pPr>
            <a:r>
              <a:rPr lang="en-US" sz="2800">
                <a:solidFill>
                  <a:srgbClr val="000000"/>
                </a:solidFill>
                <a:latin typeface="Calibri" charset="0"/>
                <a:cs typeface="Microsoft YaHei" charset="0"/>
              </a:rPr>
              <a:t>Assume N=200 in each of two populations</a:t>
            </a:r>
          </a:p>
        </p:txBody>
      </p:sp>
      <p:sp>
        <p:nvSpPr>
          <p:cNvPr id="46085" name="Rectangle 5"/>
          <p:cNvSpPr>
            <a:spLocks noChangeArrowheads="1"/>
          </p:cNvSpPr>
          <p:nvPr/>
        </p:nvSpPr>
        <p:spPr bwMode="auto">
          <a:xfrm>
            <a:off x="990600" y="1524000"/>
            <a:ext cx="6400800" cy="111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561975" lvl="1" indent="-457200">
              <a:lnSpc>
                <a:spcPct val="120000"/>
              </a:lnSpc>
              <a:buFont typeface="Arial"/>
              <a:buChar char="•"/>
              <a:tabLst>
                <a:tab pos="104775" algn="l"/>
                <a:tab pos="561975" algn="l"/>
                <a:tab pos="1019175" algn="l"/>
                <a:tab pos="1476375" algn="l"/>
                <a:tab pos="1933575" algn="l"/>
                <a:tab pos="2390775" algn="l"/>
                <a:tab pos="2847975" algn="l"/>
                <a:tab pos="3305175" algn="l"/>
                <a:tab pos="3762375" algn="l"/>
                <a:tab pos="4219575" algn="l"/>
                <a:tab pos="4676775" algn="l"/>
                <a:tab pos="5133975" algn="l"/>
                <a:tab pos="5591175" algn="l"/>
                <a:tab pos="6048375" algn="l"/>
                <a:tab pos="6505575" algn="l"/>
                <a:tab pos="6962775" algn="l"/>
                <a:tab pos="7419975" algn="l"/>
                <a:tab pos="7877175" algn="l"/>
                <a:tab pos="8334375" algn="l"/>
                <a:tab pos="8791575" algn="l"/>
                <a:tab pos="9248775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Pop 1: 90 AA   40 </a:t>
            </a:r>
            <a:r>
              <a:rPr lang="en-US" sz="2800" dirty="0" err="1">
                <a:solidFill>
                  <a:srgbClr val="000000"/>
                </a:solidFill>
                <a:latin typeface="Calibri" charset="0"/>
                <a:cs typeface="Microsoft YaHei" charset="0"/>
              </a:rPr>
              <a:t>Aa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  70 </a:t>
            </a:r>
            <a:r>
              <a:rPr lang="en-US" sz="2800" dirty="0" err="1">
                <a:solidFill>
                  <a:srgbClr val="000000"/>
                </a:solidFill>
                <a:latin typeface="Calibri" charset="0"/>
                <a:cs typeface="Microsoft YaHei" charset="0"/>
              </a:rPr>
              <a:t>aa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(N=200)</a:t>
            </a:r>
          </a:p>
          <a:p>
            <a:pPr marL="561975" lvl="1" indent="-457200">
              <a:lnSpc>
                <a:spcPct val="120000"/>
              </a:lnSpc>
              <a:buFont typeface="Arial"/>
              <a:buChar char="•"/>
              <a:tabLst>
                <a:tab pos="104775" algn="l"/>
                <a:tab pos="561975" algn="l"/>
                <a:tab pos="1019175" algn="l"/>
                <a:tab pos="1476375" algn="l"/>
                <a:tab pos="1933575" algn="l"/>
                <a:tab pos="2390775" algn="l"/>
                <a:tab pos="2847975" algn="l"/>
                <a:tab pos="3305175" algn="l"/>
                <a:tab pos="3762375" algn="l"/>
                <a:tab pos="4219575" algn="l"/>
                <a:tab pos="4676775" algn="l"/>
                <a:tab pos="5133975" algn="l"/>
                <a:tab pos="5591175" algn="l"/>
                <a:tab pos="6048375" algn="l"/>
                <a:tab pos="6505575" algn="l"/>
                <a:tab pos="6962775" algn="l"/>
                <a:tab pos="7419975" algn="l"/>
                <a:tab pos="7877175" algn="l"/>
                <a:tab pos="8334375" algn="l"/>
                <a:tab pos="8791575" algn="l"/>
                <a:tab pos="9248775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Pop 2: 45 AA  130Aa   25 </a:t>
            </a:r>
            <a:r>
              <a:rPr lang="en-US" sz="2800" dirty="0" err="1">
                <a:solidFill>
                  <a:srgbClr val="000000"/>
                </a:solidFill>
                <a:latin typeface="Calibri" charset="0"/>
                <a:cs typeface="Microsoft YaHei" charset="0"/>
              </a:rPr>
              <a:t>aa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(N=200)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7916863" cy="58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3200" dirty="0" smtClean="0"/>
              <a:t>Ex. Calculation: Allele Frequencies</a:t>
            </a:r>
          </a:p>
        </p:txBody>
      </p:sp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381000" y="2743200"/>
            <a:ext cx="2667000" cy="60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In Pop 1:</a:t>
            </a:r>
          </a:p>
        </p:txBody>
      </p:sp>
      <p:sp>
        <p:nvSpPr>
          <p:cNvPr id="46084" name="Rectangle 4"/>
          <p:cNvSpPr>
            <a:spLocks noChangeArrowheads="1"/>
          </p:cNvSpPr>
          <p:nvPr/>
        </p:nvSpPr>
        <p:spPr bwMode="auto">
          <a:xfrm>
            <a:off x="609600" y="990600"/>
            <a:ext cx="6400800" cy="60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114300" lvl="1" indent="0">
              <a:lnSpc>
                <a:spcPct val="120000"/>
              </a:lnSpc>
              <a:buClrTx/>
              <a:buFontTx/>
              <a:buNone/>
              <a:tabLst>
                <a:tab pos="114300" algn="l"/>
                <a:tab pos="571500" algn="l"/>
                <a:tab pos="1028700" algn="l"/>
                <a:tab pos="1485900" algn="l"/>
                <a:tab pos="1943100" algn="l"/>
                <a:tab pos="2400300" algn="l"/>
                <a:tab pos="2857500" algn="l"/>
                <a:tab pos="3314700" algn="l"/>
                <a:tab pos="3771900" algn="l"/>
                <a:tab pos="4229100" algn="l"/>
                <a:tab pos="4686300" algn="l"/>
                <a:tab pos="5143500" algn="l"/>
                <a:tab pos="5600700" algn="l"/>
                <a:tab pos="6057900" algn="l"/>
                <a:tab pos="6515100" algn="l"/>
                <a:tab pos="6972300" algn="l"/>
                <a:tab pos="7429500" algn="l"/>
                <a:tab pos="7886700" algn="l"/>
                <a:tab pos="8343900" algn="l"/>
                <a:tab pos="8801100" algn="l"/>
                <a:tab pos="9258300" algn="l"/>
              </a:tabLst>
              <a:defRPr/>
            </a:pPr>
            <a:r>
              <a:rPr lang="en-US" sz="2800">
                <a:solidFill>
                  <a:srgbClr val="000000"/>
                </a:solidFill>
                <a:latin typeface="Calibri" charset="0"/>
                <a:cs typeface="Microsoft YaHei" charset="0"/>
              </a:rPr>
              <a:t>Assume N=200 in each of two populations</a:t>
            </a:r>
          </a:p>
        </p:txBody>
      </p:sp>
      <p:sp>
        <p:nvSpPr>
          <p:cNvPr id="46085" name="Rectangle 5"/>
          <p:cNvSpPr>
            <a:spLocks noChangeArrowheads="1"/>
          </p:cNvSpPr>
          <p:nvPr/>
        </p:nvSpPr>
        <p:spPr bwMode="auto">
          <a:xfrm>
            <a:off x="990600" y="1524000"/>
            <a:ext cx="6400800" cy="111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561975" lvl="1" indent="-457200">
              <a:lnSpc>
                <a:spcPct val="120000"/>
              </a:lnSpc>
              <a:buFont typeface="Arial"/>
              <a:buChar char="•"/>
              <a:tabLst>
                <a:tab pos="104775" algn="l"/>
                <a:tab pos="561975" algn="l"/>
                <a:tab pos="1019175" algn="l"/>
                <a:tab pos="1476375" algn="l"/>
                <a:tab pos="1933575" algn="l"/>
                <a:tab pos="2390775" algn="l"/>
                <a:tab pos="2847975" algn="l"/>
                <a:tab pos="3305175" algn="l"/>
                <a:tab pos="3762375" algn="l"/>
                <a:tab pos="4219575" algn="l"/>
                <a:tab pos="4676775" algn="l"/>
                <a:tab pos="5133975" algn="l"/>
                <a:tab pos="5591175" algn="l"/>
                <a:tab pos="6048375" algn="l"/>
                <a:tab pos="6505575" algn="l"/>
                <a:tab pos="6962775" algn="l"/>
                <a:tab pos="7419975" algn="l"/>
                <a:tab pos="7877175" algn="l"/>
                <a:tab pos="8334375" algn="l"/>
                <a:tab pos="8791575" algn="l"/>
                <a:tab pos="9248775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Pop 1: 90 AA   40 </a:t>
            </a:r>
            <a:r>
              <a:rPr lang="en-US" sz="2800" dirty="0" err="1">
                <a:solidFill>
                  <a:srgbClr val="000000"/>
                </a:solidFill>
                <a:latin typeface="Calibri" charset="0"/>
                <a:cs typeface="Microsoft YaHei" charset="0"/>
              </a:rPr>
              <a:t>Aa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  70 </a:t>
            </a:r>
            <a:r>
              <a:rPr lang="en-US" sz="2800" dirty="0" err="1">
                <a:solidFill>
                  <a:srgbClr val="000000"/>
                </a:solidFill>
                <a:latin typeface="Calibri" charset="0"/>
                <a:cs typeface="Microsoft YaHei" charset="0"/>
              </a:rPr>
              <a:t>aa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(N=200)</a:t>
            </a:r>
          </a:p>
          <a:p>
            <a:pPr marL="561975" lvl="1" indent="-457200">
              <a:lnSpc>
                <a:spcPct val="120000"/>
              </a:lnSpc>
              <a:buFont typeface="Arial"/>
              <a:buChar char="•"/>
              <a:tabLst>
                <a:tab pos="104775" algn="l"/>
                <a:tab pos="561975" algn="l"/>
                <a:tab pos="1019175" algn="l"/>
                <a:tab pos="1476375" algn="l"/>
                <a:tab pos="1933575" algn="l"/>
                <a:tab pos="2390775" algn="l"/>
                <a:tab pos="2847975" algn="l"/>
                <a:tab pos="3305175" algn="l"/>
                <a:tab pos="3762375" algn="l"/>
                <a:tab pos="4219575" algn="l"/>
                <a:tab pos="4676775" algn="l"/>
                <a:tab pos="5133975" algn="l"/>
                <a:tab pos="5591175" algn="l"/>
                <a:tab pos="6048375" algn="l"/>
                <a:tab pos="6505575" algn="l"/>
                <a:tab pos="6962775" algn="l"/>
                <a:tab pos="7419975" algn="l"/>
                <a:tab pos="7877175" algn="l"/>
                <a:tab pos="8334375" algn="l"/>
                <a:tab pos="8791575" algn="l"/>
                <a:tab pos="9248775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Pop 2: 45 AA  130Aa   25 </a:t>
            </a:r>
            <a:r>
              <a:rPr lang="en-US" sz="2800" dirty="0" err="1">
                <a:solidFill>
                  <a:srgbClr val="000000"/>
                </a:solidFill>
                <a:latin typeface="Calibri" charset="0"/>
                <a:cs typeface="Microsoft YaHei" charset="0"/>
              </a:rPr>
              <a:t>aa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(N=200)</a:t>
            </a:r>
          </a:p>
        </p:txBody>
      </p:sp>
      <p:sp>
        <p:nvSpPr>
          <p:cNvPr id="46086" name="Rectangle 6"/>
          <p:cNvSpPr>
            <a:spLocks noChangeArrowheads="1"/>
          </p:cNvSpPr>
          <p:nvPr/>
        </p:nvSpPr>
        <p:spPr bwMode="auto">
          <a:xfrm>
            <a:off x="914400" y="3276600"/>
            <a:ext cx="7543800" cy="111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104775" lvl="1" indent="0">
              <a:lnSpc>
                <a:spcPct val="120000"/>
              </a:lnSpc>
              <a:buFont typeface="Wingdings" charset="0"/>
              <a:buChar char=""/>
              <a:tabLst>
                <a:tab pos="104775" algn="l"/>
                <a:tab pos="561975" algn="l"/>
                <a:tab pos="1019175" algn="l"/>
                <a:tab pos="1476375" algn="l"/>
                <a:tab pos="1933575" algn="l"/>
                <a:tab pos="2390775" algn="l"/>
                <a:tab pos="2847975" algn="l"/>
                <a:tab pos="3305175" algn="l"/>
                <a:tab pos="3762375" algn="l"/>
                <a:tab pos="4219575" algn="l"/>
                <a:tab pos="4676775" algn="l"/>
                <a:tab pos="5133975" algn="l"/>
                <a:tab pos="5591175" algn="l"/>
                <a:tab pos="6048375" algn="l"/>
                <a:tab pos="6505575" algn="l"/>
                <a:tab pos="6962775" algn="l"/>
                <a:tab pos="7419975" algn="l"/>
                <a:tab pos="7877175" algn="l"/>
                <a:tab pos="8334375" algn="l"/>
                <a:tab pos="8791575" algn="l"/>
                <a:tab pos="9248775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 = 90/200 + ½ (40/200) = 0.45 + 0.10 = 0.55</a:t>
            </a:r>
          </a:p>
          <a:p>
            <a:pPr marL="104775" lvl="1" indent="0">
              <a:lnSpc>
                <a:spcPct val="120000"/>
              </a:lnSpc>
              <a:buFont typeface="Wingdings" charset="0"/>
              <a:buChar char=""/>
              <a:tabLst>
                <a:tab pos="104775" algn="l"/>
                <a:tab pos="561975" algn="l"/>
                <a:tab pos="1019175" algn="l"/>
                <a:tab pos="1476375" algn="l"/>
                <a:tab pos="1933575" algn="l"/>
                <a:tab pos="2390775" algn="l"/>
                <a:tab pos="2847975" algn="l"/>
                <a:tab pos="3305175" algn="l"/>
                <a:tab pos="3762375" algn="l"/>
                <a:tab pos="4219575" algn="l"/>
                <a:tab pos="4676775" algn="l"/>
                <a:tab pos="5133975" algn="l"/>
                <a:tab pos="5591175" algn="l"/>
                <a:tab pos="6048375" algn="l"/>
                <a:tab pos="6505575" algn="l"/>
                <a:tab pos="6962775" algn="l"/>
                <a:tab pos="7419975" algn="l"/>
                <a:tab pos="7877175" algn="l"/>
                <a:tab pos="8334375" algn="l"/>
                <a:tab pos="8791575" algn="l"/>
                <a:tab pos="9248775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q = 70/200 + ½ (40/200) = 0.35 + 0.10 = 0.45</a:t>
            </a:r>
          </a:p>
        </p:txBody>
      </p:sp>
      <p:sp>
        <p:nvSpPr>
          <p:cNvPr id="46087" name="Rectangle 7"/>
          <p:cNvSpPr>
            <a:spLocks noChangeArrowheads="1"/>
          </p:cNvSpPr>
          <p:nvPr/>
        </p:nvSpPr>
        <p:spPr bwMode="auto">
          <a:xfrm>
            <a:off x="381000" y="4495800"/>
            <a:ext cx="2667000" cy="60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2800">
                <a:solidFill>
                  <a:srgbClr val="000000"/>
                </a:solidFill>
                <a:latin typeface="Calibri" charset="0"/>
                <a:cs typeface="Microsoft YaHei" charset="0"/>
              </a:rPr>
              <a:t>In Pop 2:</a:t>
            </a:r>
          </a:p>
        </p:txBody>
      </p:sp>
      <p:sp>
        <p:nvSpPr>
          <p:cNvPr id="46088" name="Rectangle 8"/>
          <p:cNvSpPr>
            <a:spLocks noChangeArrowheads="1"/>
          </p:cNvSpPr>
          <p:nvPr/>
        </p:nvSpPr>
        <p:spPr bwMode="auto">
          <a:xfrm>
            <a:off x="914400" y="5029200"/>
            <a:ext cx="7543800" cy="111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104775" lvl="1" indent="0">
              <a:lnSpc>
                <a:spcPct val="120000"/>
              </a:lnSpc>
              <a:buFont typeface="Wingdings" charset="0"/>
              <a:buChar char=""/>
              <a:tabLst>
                <a:tab pos="104775" algn="l"/>
                <a:tab pos="561975" algn="l"/>
                <a:tab pos="1019175" algn="l"/>
                <a:tab pos="1476375" algn="l"/>
                <a:tab pos="1933575" algn="l"/>
                <a:tab pos="2390775" algn="l"/>
                <a:tab pos="2847975" algn="l"/>
                <a:tab pos="3305175" algn="l"/>
                <a:tab pos="3762375" algn="l"/>
                <a:tab pos="4219575" algn="l"/>
                <a:tab pos="4676775" algn="l"/>
                <a:tab pos="5133975" algn="l"/>
                <a:tab pos="5591175" algn="l"/>
                <a:tab pos="6048375" algn="l"/>
                <a:tab pos="6505575" algn="l"/>
                <a:tab pos="6962775" algn="l"/>
                <a:tab pos="7419975" algn="l"/>
                <a:tab pos="7877175" algn="l"/>
                <a:tab pos="8334375" algn="l"/>
                <a:tab pos="8791575" algn="l"/>
                <a:tab pos="9248775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 = 45/200 + ½ (130/200) = 0.225 + 0.325 = 0.55</a:t>
            </a:r>
          </a:p>
          <a:p>
            <a:pPr marL="104775" lvl="1" indent="0">
              <a:lnSpc>
                <a:spcPct val="120000"/>
              </a:lnSpc>
              <a:buFont typeface="Wingdings" charset="0"/>
              <a:buChar char=""/>
              <a:tabLst>
                <a:tab pos="104775" algn="l"/>
                <a:tab pos="561975" algn="l"/>
                <a:tab pos="1019175" algn="l"/>
                <a:tab pos="1476375" algn="l"/>
                <a:tab pos="1933575" algn="l"/>
                <a:tab pos="2390775" algn="l"/>
                <a:tab pos="2847975" algn="l"/>
                <a:tab pos="3305175" algn="l"/>
                <a:tab pos="3762375" algn="l"/>
                <a:tab pos="4219575" algn="l"/>
                <a:tab pos="4676775" algn="l"/>
                <a:tab pos="5133975" algn="l"/>
                <a:tab pos="5591175" algn="l"/>
                <a:tab pos="6048375" algn="l"/>
                <a:tab pos="6505575" algn="l"/>
                <a:tab pos="6962775" algn="l"/>
                <a:tab pos="7419975" algn="l"/>
                <a:tab pos="7877175" algn="l"/>
                <a:tab pos="8334375" algn="l"/>
                <a:tab pos="8791575" algn="l"/>
                <a:tab pos="9248775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q = 25/200 + ½ (130/200) = 0.125 + 0.325 = 0.45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7916863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dirty="0" smtClean="0"/>
              <a:t>Take home points</a:t>
            </a:r>
          </a:p>
        </p:txBody>
      </p:sp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0" y="1295400"/>
            <a:ext cx="9144000" cy="275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914400" lvl="1" indent="-457200">
              <a:lnSpc>
                <a:spcPct val="130000"/>
              </a:lnSpc>
              <a:spcBef>
                <a:spcPts val="1750"/>
              </a:spcBef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 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+ q =1 (sum of the allele frequencies = 1)</a:t>
            </a:r>
          </a:p>
          <a:p>
            <a:pPr marL="914400" lvl="1" indent="-457200">
              <a:lnSpc>
                <a:spcPct val="130000"/>
              </a:lnSpc>
              <a:spcBef>
                <a:spcPts val="1750"/>
              </a:spcBef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</a:t>
            </a:r>
            <a:r>
              <a:rPr lang="en-US" sz="2800" baseline="30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+ 2pq + q</a:t>
            </a:r>
            <a:r>
              <a:rPr lang="en-US" sz="2800" baseline="30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=1 (sum of the genotype frequencies = 1)</a:t>
            </a:r>
          </a:p>
          <a:p>
            <a:pPr marL="914400" lvl="1" indent="-457200">
              <a:lnSpc>
                <a:spcPct val="130000"/>
              </a:lnSpc>
              <a:spcBef>
                <a:spcPts val="1750"/>
              </a:spcBef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Two populations with markedly different genotype frequencies can have the same allele frequencies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3265488" y="457200"/>
            <a:ext cx="2125662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4400" b="1" dirty="0">
                <a:solidFill>
                  <a:srgbClr val="000000"/>
                </a:solidFill>
                <a:cs typeface="Microsoft YaHei" charset="0"/>
              </a:rPr>
              <a:t>Outline</a:t>
            </a:r>
            <a:endParaRPr lang="en-US" sz="4400" b="1" dirty="0">
              <a:solidFill>
                <a:srgbClr val="000000"/>
              </a:solidFill>
              <a:cs typeface="Microsoft YaHei" charset="0"/>
            </a:endParaRPr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822325" y="1524000"/>
            <a:ext cx="7954963" cy="397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 marL="741363" indent="-284163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SzPct val="45000"/>
              <a:defRPr/>
            </a:pPr>
            <a:r>
              <a:rPr lang="en-US" sz="2800" dirty="0" smtClean="0"/>
              <a:t>Several methods to answer the question: Is the trait genetic? [Austin Ch. 2]</a:t>
            </a:r>
          </a:p>
          <a:p>
            <a:pPr marL="457200" lvl="1" indent="0">
              <a:defRPr/>
            </a:pPr>
            <a:r>
              <a:rPr lang="en-US" sz="2800" dirty="0" smtClean="0"/>
              <a:t>1. Familial Aggregation and recurrence risks</a:t>
            </a:r>
          </a:p>
          <a:p>
            <a:pPr marL="457200" lvl="1" indent="0">
              <a:defRPr/>
            </a:pPr>
            <a:r>
              <a:rPr lang="en-US" sz="2800" dirty="0" smtClean="0"/>
              <a:t>2. Heritability</a:t>
            </a:r>
          </a:p>
          <a:p>
            <a:pPr>
              <a:buSzPct val="45000"/>
              <a:defRPr/>
            </a:pPr>
            <a:endParaRPr lang="en-US" sz="2800" dirty="0" smtClean="0"/>
          </a:p>
          <a:p>
            <a:pPr>
              <a:buSzPct val="45000"/>
              <a:defRPr/>
            </a:pPr>
            <a:r>
              <a:rPr lang="en-US" sz="2800" b="1" dirty="0" smtClean="0"/>
              <a:t>Genetic concepts </a:t>
            </a:r>
            <a:r>
              <a:rPr lang="en-US" sz="2800" dirty="0" smtClean="0"/>
              <a:t>[Austin Ch. 3]</a:t>
            </a:r>
          </a:p>
          <a:p>
            <a:pPr marL="457200" lvl="1" indent="0">
              <a:defRPr/>
            </a:pPr>
            <a:r>
              <a:rPr lang="en-US" sz="2800" dirty="0" smtClean="0"/>
              <a:t>3. Allele Frequency Estimation</a:t>
            </a:r>
          </a:p>
          <a:p>
            <a:pPr marL="457200" lvl="1" indent="0">
              <a:defRPr/>
            </a:pPr>
            <a:r>
              <a:rPr lang="en-US" sz="2800" dirty="0" smtClean="0"/>
              <a:t>4. Hardy-Weinberg equilibrium (HWE)</a:t>
            </a:r>
          </a:p>
          <a:p>
            <a:pPr marL="457200" lvl="1" indent="0">
              <a:defRPr/>
            </a:pPr>
            <a:r>
              <a:rPr lang="en-US" sz="2800" dirty="0" smtClean="0"/>
              <a:t>5. Population Substructure/Stratification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ext Box 1"/>
          <p:cNvSpPr txBox="1">
            <a:spLocks noChangeArrowheads="1"/>
          </p:cNvSpPr>
          <p:nvPr/>
        </p:nvSpPr>
        <p:spPr bwMode="auto">
          <a:xfrm>
            <a:off x="0" y="228600"/>
            <a:ext cx="9144000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b="1" dirty="0" smtClean="0"/>
              <a:t>4. Hardy-Weinberg Equilibrium</a:t>
            </a:r>
          </a:p>
        </p:txBody>
      </p:sp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49155" name="Rectangle 3"/>
          <p:cNvSpPr>
            <a:spLocks noChangeArrowheads="1"/>
          </p:cNvSpPr>
          <p:nvPr/>
        </p:nvSpPr>
        <p:spPr bwMode="auto">
          <a:xfrm>
            <a:off x="381000" y="1295400"/>
            <a:ext cx="8153400" cy="3182938"/>
          </a:xfrm>
          <a:prstGeom prst="rect">
            <a:avLst/>
          </a:prstGeom>
          <a:noFill/>
          <a:ln w="381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2800" b="1" dirty="0">
                <a:solidFill>
                  <a:srgbClr val="000000"/>
                </a:solidFill>
                <a:latin typeface="+mn-lt"/>
                <a:cs typeface="Microsoft YaHei" charset="0"/>
              </a:rPr>
              <a:t>Hardy</a:t>
            </a:r>
            <a:r>
              <a:rPr lang="en-US" sz="2800" b="1" dirty="0">
                <a:solidFill>
                  <a:srgbClr val="000000"/>
                </a:solidFill>
                <a:latin typeface="+mn-lt"/>
                <a:cs typeface="Microsoft YaHei" charset="0"/>
              </a:rPr>
              <a:t>–Weinberg </a:t>
            </a:r>
            <a:r>
              <a:rPr lang="en-US" sz="2800" b="1" dirty="0">
                <a:solidFill>
                  <a:srgbClr val="000000"/>
                </a:solidFill>
                <a:latin typeface="+mn-lt"/>
                <a:cs typeface="Microsoft YaHei" charset="0"/>
              </a:rPr>
              <a:t>principle</a:t>
            </a:r>
            <a:r>
              <a:rPr lang="en-US" sz="2800" dirty="0">
                <a:solidFill>
                  <a:srgbClr val="000000"/>
                </a:solidFill>
                <a:latin typeface="+mn-lt"/>
                <a:cs typeface="Microsoft YaHei" charset="0"/>
              </a:rPr>
              <a:t>:</a:t>
            </a:r>
            <a:r>
              <a:rPr lang="en-US" sz="2800" dirty="0">
                <a:solidFill>
                  <a:srgbClr val="000000"/>
                </a:solidFill>
                <a:latin typeface="+mn-lt"/>
                <a:cs typeface="Microsoft YaHei" charset="0"/>
              </a:rPr>
              <a:t> </a:t>
            </a:r>
          </a:p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endParaRPr lang="en-US" sz="2800" dirty="0">
              <a:solidFill>
                <a:srgbClr val="000000"/>
              </a:solidFill>
              <a:latin typeface="+mn-lt"/>
              <a:cs typeface="Microsoft YaHei" charset="0"/>
            </a:endParaRPr>
          </a:p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+mn-lt"/>
                <a:cs typeface="Microsoft YaHei" charset="0"/>
              </a:rPr>
              <a:t>Both </a:t>
            </a:r>
            <a:r>
              <a:rPr lang="en-US" sz="2800" dirty="0">
                <a:solidFill>
                  <a:srgbClr val="000000"/>
                </a:solidFill>
                <a:latin typeface="+mn-lt"/>
                <a:cs typeface="Microsoft YaHei" charset="0"/>
              </a:rPr>
              <a:t>allele and genotype frequencies in a population remain </a:t>
            </a:r>
            <a:r>
              <a:rPr lang="en-US" sz="2800" dirty="0">
                <a:solidFill>
                  <a:srgbClr val="000000"/>
                </a:solidFill>
                <a:latin typeface="+mn-lt"/>
                <a:cs typeface="Microsoft YaHei" charset="0"/>
              </a:rPr>
              <a:t>constant (i.e., in equilibrium) from </a:t>
            </a:r>
            <a:r>
              <a:rPr lang="en-US" sz="2800" dirty="0">
                <a:solidFill>
                  <a:srgbClr val="000000"/>
                </a:solidFill>
                <a:latin typeface="+mn-lt"/>
                <a:cs typeface="Microsoft YaHei" charset="0"/>
              </a:rPr>
              <a:t>generation to generation unless specific disturbing influences are introduced</a:t>
            </a:r>
          </a:p>
        </p:txBody>
      </p:sp>
      <p:sp>
        <p:nvSpPr>
          <p:cNvPr id="49156" name="Rectangle 4"/>
          <p:cNvSpPr>
            <a:spLocks noChangeArrowheads="1"/>
          </p:cNvSpPr>
          <p:nvPr/>
        </p:nvSpPr>
        <p:spPr bwMode="auto">
          <a:xfrm>
            <a:off x="3203575" y="4705350"/>
            <a:ext cx="3082925" cy="550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3000" b="1">
                <a:solidFill>
                  <a:srgbClr val="000000"/>
                </a:solidFill>
                <a:cs typeface="Microsoft YaHei" charset="0"/>
              </a:rPr>
              <a:t>p</a:t>
            </a:r>
            <a:r>
              <a:rPr lang="en-US" sz="3000" b="1" baseline="30000">
                <a:solidFill>
                  <a:srgbClr val="000000"/>
                </a:solidFill>
                <a:cs typeface="Microsoft YaHei" charset="0"/>
              </a:rPr>
              <a:t>2</a:t>
            </a:r>
            <a:r>
              <a:rPr lang="en-US" sz="3000" b="1">
                <a:solidFill>
                  <a:srgbClr val="000000"/>
                </a:solidFill>
                <a:cs typeface="Microsoft YaHei" charset="0"/>
              </a:rPr>
              <a:t> + 2pq + q</a:t>
            </a:r>
            <a:r>
              <a:rPr lang="en-US" sz="3000" b="1" baseline="30000">
                <a:solidFill>
                  <a:srgbClr val="000000"/>
                </a:solidFill>
                <a:cs typeface="Microsoft YaHei" charset="0"/>
              </a:rPr>
              <a:t>2</a:t>
            </a:r>
            <a:r>
              <a:rPr lang="en-US" sz="3000" b="1">
                <a:solidFill>
                  <a:srgbClr val="000000"/>
                </a:solidFill>
                <a:cs typeface="Microsoft YaHei" charset="0"/>
              </a:rPr>
              <a:t> = 1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7916863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dirty="0" smtClean="0"/>
              <a:t>Hardy-Weinberg Assumptions</a:t>
            </a:r>
          </a:p>
        </p:txBody>
      </p:sp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457200" y="1295400"/>
            <a:ext cx="8229600" cy="477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cs typeface="Microsoft YaHei" charset="0"/>
              </a:rPr>
              <a:t>Allele frequencies do not vary </a:t>
            </a:r>
            <a:r>
              <a:rPr lang="en-US" sz="7200" dirty="0">
                <a:solidFill>
                  <a:srgbClr val="000000"/>
                </a:solidFill>
                <a:cs typeface="Microsoft YaHei" charset="0"/>
              </a:rPr>
              <a:t>IF</a:t>
            </a:r>
            <a:r>
              <a:rPr lang="en-US" sz="2800" dirty="0">
                <a:solidFill>
                  <a:srgbClr val="000000"/>
                </a:solidFill>
                <a:cs typeface="Microsoft YaHei" charset="0"/>
              </a:rPr>
              <a:t>:</a:t>
            </a:r>
          </a:p>
          <a:p>
            <a:pPr marL="1371600" lvl="2" indent="-457200">
              <a:lnSpc>
                <a:spcPct val="140000"/>
              </a:lnSpc>
              <a:buFont typeface="Arial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Large population</a:t>
            </a:r>
          </a:p>
          <a:p>
            <a:pPr marL="1371600" lvl="2" indent="-457200">
              <a:lnSpc>
                <a:spcPct val="140000"/>
              </a:lnSpc>
              <a:buFont typeface="Arial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Random mating</a:t>
            </a:r>
          </a:p>
          <a:p>
            <a:pPr marL="1371600" lvl="2" indent="-457200">
              <a:lnSpc>
                <a:spcPct val="140000"/>
              </a:lnSpc>
              <a:buFont typeface="Arial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No in or out migration</a:t>
            </a:r>
          </a:p>
          <a:p>
            <a:pPr marL="1371600" lvl="2" indent="-457200">
              <a:lnSpc>
                <a:spcPct val="140000"/>
              </a:lnSpc>
              <a:buFont typeface="Arial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No isolated groups within the population</a:t>
            </a:r>
          </a:p>
          <a:p>
            <a:pPr marL="1371600" lvl="2" indent="-457200">
              <a:lnSpc>
                <a:spcPct val="140000"/>
              </a:lnSpc>
              <a:buFont typeface="Arial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No mutation</a:t>
            </a:r>
          </a:p>
          <a:p>
            <a:pPr marL="1371600" lvl="2" indent="-457200">
              <a:lnSpc>
                <a:spcPct val="140000"/>
              </a:lnSpc>
              <a:buFont typeface="Arial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No selection (no allele is advantageous)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7916863" cy="144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dirty="0" smtClean="0"/>
              <a:t>Example: Test of Hardy-Weinberg Equilibrium (HWE)</a:t>
            </a:r>
          </a:p>
        </p:txBody>
      </p:sp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51203" name="Text Box 3"/>
          <p:cNvSpPr txBox="1">
            <a:spLocks noChangeArrowheads="1"/>
          </p:cNvSpPr>
          <p:nvPr/>
        </p:nvSpPr>
        <p:spPr bwMode="auto">
          <a:xfrm>
            <a:off x="533400" y="2133600"/>
            <a:ext cx="7848600" cy="3328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 marL="45720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1625"/>
              </a:spcBef>
              <a:buSzPct val="45000"/>
              <a:defRPr/>
            </a:pPr>
            <a:r>
              <a:rPr lang="en-US" sz="2600" dirty="0" smtClean="0"/>
              <a:t>Assume we have the following observed genotype frequencies: 100 GG, 30 AG, 20AA</a:t>
            </a:r>
          </a:p>
          <a:p>
            <a:pPr>
              <a:spcBef>
                <a:spcPts val="1625"/>
              </a:spcBef>
              <a:buSzPct val="45000"/>
              <a:defRPr/>
            </a:pPr>
            <a:r>
              <a:rPr lang="en-US" sz="2600" dirty="0" smtClean="0"/>
              <a:t>Frequency of the G allele:</a:t>
            </a:r>
          </a:p>
          <a:p>
            <a:pPr lvl="1" indent="0">
              <a:spcBef>
                <a:spcPts val="1625"/>
              </a:spcBef>
              <a:buClrTx/>
              <a:buSzPct val="45000"/>
              <a:defRPr/>
            </a:pPr>
            <a:r>
              <a:rPr lang="en-US" sz="2600" dirty="0" smtClean="0"/>
              <a:t> p = 100/150 + 0.5(30/150) = 0.767</a:t>
            </a:r>
          </a:p>
          <a:p>
            <a:pPr>
              <a:spcBef>
                <a:spcPts val="1625"/>
              </a:spcBef>
              <a:buSzPct val="45000"/>
              <a:defRPr/>
            </a:pPr>
            <a:r>
              <a:rPr lang="en-US" sz="2600" dirty="0" smtClean="0"/>
              <a:t>Frequency of the A allele</a:t>
            </a:r>
          </a:p>
          <a:p>
            <a:pPr lvl="1" indent="0">
              <a:spcBef>
                <a:spcPts val="1625"/>
              </a:spcBef>
              <a:buClrTx/>
              <a:buSzPct val="45000"/>
              <a:defRPr/>
            </a:pPr>
            <a:r>
              <a:rPr lang="en-US" sz="2600" dirty="0" smtClean="0"/>
              <a:t> q = 20/150 + 0.5(30/150) = 0.233     = 1-p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1663" cy="1135062"/>
          </a:xfrm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mtClean="0"/>
              <a:t>Familial aggregation</a:t>
            </a:r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365125" y="1646238"/>
            <a:ext cx="35655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defRPr/>
            </a:pPr>
            <a:r>
              <a:rPr lang="en-US" u="sng" dirty="0" smtClean="0"/>
              <a:t>“Family case-control” approach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5211763" y="1646238"/>
            <a:ext cx="32004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defRPr/>
            </a:pPr>
            <a:r>
              <a:rPr lang="en-US" u="sng" smtClean="0"/>
              <a:t>“Family cohort” approach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365125" y="2055813"/>
            <a:ext cx="3840163" cy="2011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defRPr/>
            </a:pPr>
            <a:r>
              <a:rPr lang="en-US" dirty="0" smtClean="0">
                <a:latin typeface="Consolas" charset="0"/>
              </a:rPr>
              <a:t>Family history of disease</a:t>
            </a:r>
          </a:p>
          <a:p>
            <a:pPr>
              <a:defRPr/>
            </a:pPr>
            <a:r>
              <a:rPr lang="en-US" dirty="0" smtClean="0">
                <a:latin typeface="Consolas" charset="0"/>
              </a:rPr>
              <a:t>            Yes  No</a:t>
            </a:r>
          </a:p>
          <a:p>
            <a:pPr>
              <a:defRPr/>
            </a:pPr>
            <a:r>
              <a:rPr lang="en-US" dirty="0" smtClean="0">
                <a:latin typeface="Consolas" charset="0"/>
              </a:rPr>
              <a:t># Cases     a    b</a:t>
            </a:r>
          </a:p>
          <a:p>
            <a:pPr>
              <a:defRPr/>
            </a:pPr>
            <a:r>
              <a:rPr lang="en-US" dirty="0" smtClean="0">
                <a:latin typeface="Consolas" charset="0"/>
              </a:rPr>
              <a:t># Controls  c    d</a:t>
            </a:r>
          </a:p>
          <a:p>
            <a:pPr>
              <a:defRPr/>
            </a:pPr>
            <a:endParaRPr lang="en-US" dirty="0" smtClean="0">
              <a:latin typeface="Consolas" charset="0"/>
            </a:endParaRPr>
          </a:p>
          <a:p>
            <a:pPr>
              <a:defRPr/>
            </a:pPr>
            <a:r>
              <a:rPr lang="en-US" dirty="0" smtClean="0">
                <a:latin typeface="Consolas" charset="0"/>
              </a:rPr>
              <a:t>Odds Ratio = OR </a:t>
            </a:r>
          </a:p>
          <a:p>
            <a:pPr>
              <a:defRPr/>
            </a:pPr>
            <a:r>
              <a:rPr lang="en-US" dirty="0" smtClean="0">
                <a:latin typeface="Consolas" charset="0"/>
              </a:rPr>
              <a:t>= (a/b)/(c/d) = ad/</a:t>
            </a:r>
            <a:r>
              <a:rPr lang="en-US" dirty="0" err="1" smtClean="0">
                <a:latin typeface="Consolas" charset="0"/>
              </a:rPr>
              <a:t>bc</a:t>
            </a:r>
            <a:endParaRPr lang="en-US" dirty="0" smtClean="0">
              <a:latin typeface="Consolas" charset="0"/>
            </a:endParaRP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4937125" y="1912938"/>
            <a:ext cx="3840163" cy="2559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defRPr/>
            </a:pPr>
            <a:r>
              <a:rPr lang="en-US" dirty="0" smtClean="0">
                <a:latin typeface="Consolas" charset="0"/>
              </a:rPr>
              <a:t>     </a:t>
            </a:r>
            <a:r>
              <a:rPr lang="en-US" dirty="0">
                <a:latin typeface="Consolas" charset="0"/>
              </a:rPr>
              <a:t>	</a:t>
            </a:r>
            <a:r>
              <a:rPr lang="en-US" dirty="0" smtClean="0">
                <a:latin typeface="Consolas" charset="0"/>
              </a:rPr>
              <a:t>Relative has disease?</a:t>
            </a:r>
          </a:p>
          <a:p>
            <a:pPr>
              <a:defRPr/>
            </a:pPr>
            <a:r>
              <a:rPr lang="en-US" dirty="0" smtClean="0">
                <a:latin typeface="Consolas" charset="0"/>
              </a:rPr>
              <a:t>                   Yes  No</a:t>
            </a:r>
          </a:p>
          <a:p>
            <a:pPr>
              <a:defRPr/>
            </a:pPr>
            <a:r>
              <a:rPr lang="en-US" dirty="0" smtClean="0">
                <a:latin typeface="Consolas" charset="0"/>
              </a:rPr>
              <a:t># Relatives of     a    b</a:t>
            </a:r>
          </a:p>
          <a:p>
            <a:pPr>
              <a:defRPr/>
            </a:pPr>
            <a:r>
              <a:rPr lang="en-US" dirty="0" smtClean="0">
                <a:latin typeface="Consolas" charset="0"/>
              </a:rPr>
              <a:t>  Cases</a:t>
            </a:r>
          </a:p>
          <a:p>
            <a:pPr>
              <a:defRPr/>
            </a:pPr>
            <a:r>
              <a:rPr lang="en-US" dirty="0" smtClean="0">
                <a:latin typeface="Consolas" charset="0"/>
              </a:rPr>
              <a:t># Relatives of     c    d</a:t>
            </a:r>
          </a:p>
          <a:p>
            <a:pPr>
              <a:defRPr/>
            </a:pPr>
            <a:r>
              <a:rPr lang="en-US" dirty="0" smtClean="0">
                <a:latin typeface="Consolas" charset="0"/>
              </a:rPr>
              <a:t>  Controls</a:t>
            </a:r>
          </a:p>
          <a:p>
            <a:pPr>
              <a:defRPr/>
            </a:pPr>
            <a:endParaRPr lang="en-US" dirty="0" smtClean="0">
              <a:latin typeface="Consolas" charset="0"/>
            </a:endParaRPr>
          </a:p>
          <a:p>
            <a:pPr>
              <a:defRPr/>
            </a:pPr>
            <a:r>
              <a:rPr lang="en-US" dirty="0" smtClean="0">
                <a:latin typeface="Consolas" charset="0"/>
              </a:rPr>
              <a:t>Relative Risk = RR</a:t>
            </a:r>
          </a:p>
          <a:p>
            <a:pPr>
              <a:defRPr/>
            </a:pPr>
            <a:r>
              <a:rPr lang="en-US" dirty="0" smtClean="0">
                <a:latin typeface="Consolas" charset="0"/>
              </a:rPr>
              <a:t>= (a/(</a:t>
            </a:r>
            <a:r>
              <a:rPr lang="en-US" dirty="0" err="1" smtClean="0">
                <a:latin typeface="Consolas" charset="0"/>
              </a:rPr>
              <a:t>a+b</a:t>
            </a:r>
            <a:r>
              <a:rPr lang="en-US" dirty="0" smtClean="0">
                <a:latin typeface="Consolas" charset="0"/>
              </a:rPr>
              <a:t>))/(c/(</a:t>
            </a:r>
            <a:r>
              <a:rPr lang="en-US" dirty="0" err="1" smtClean="0">
                <a:latin typeface="Consolas" charset="0"/>
              </a:rPr>
              <a:t>c+d</a:t>
            </a:r>
            <a:r>
              <a:rPr lang="en-US" dirty="0" smtClean="0">
                <a:latin typeface="Consolas" charset="0"/>
              </a:rPr>
              <a:t>))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4572000" y="6308725"/>
            <a:ext cx="420687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defRPr/>
            </a:pPr>
            <a:r>
              <a:rPr lang="en-US" smtClean="0"/>
              <a:t>Khoury et al., 1993, and in Austin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549275" y="4664075"/>
            <a:ext cx="8229600" cy="146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defRPr/>
            </a:pPr>
            <a:r>
              <a:rPr lang="en-US" dirty="0" smtClean="0"/>
              <a:t>- Be careful with “family history”</a:t>
            </a:r>
          </a:p>
          <a:p>
            <a:pPr>
              <a:defRPr/>
            </a:pPr>
            <a:r>
              <a:rPr lang="en-US" dirty="0" smtClean="0"/>
              <a:t>     - E.g., breast cancer, only females</a:t>
            </a:r>
          </a:p>
          <a:p>
            <a:pPr>
              <a:defRPr/>
            </a:pPr>
            <a:r>
              <a:rPr lang="en-US" dirty="0" smtClean="0"/>
              <a:t>     - E.g., late onset diseases, relative may not generally have disease</a:t>
            </a:r>
          </a:p>
          <a:p>
            <a:pPr>
              <a:defRPr/>
            </a:pPr>
            <a:r>
              <a:rPr lang="en-US" dirty="0" smtClean="0"/>
              <a:t>- Generally done by interview (cost reasons), though medical records would be more accurate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52227" name="Rectangle 3"/>
          <p:cNvSpPr>
            <a:spLocks noChangeArrowheads="1"/>
          </p:cNvSpPr>
          <p:nvPr/>
        </p:nvSpPr>
        <p:spPr bwMode="auto">
          <a:xfrm>
            <a:off x="533400" y="3048000"/>
            <a:ext cx="74676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52228" name="Text Box 4"/>
          <p:cNvSpPr txBox="1">
            <a:spLocks noChangeArrowheads="1"/>
          </p:cNvSpPr>
          <p:nvPr/>
        </p:nvSpPr>
        <p:spPr bwMode="auto">
          <a:xfrm>
            <a:off x="533400" y="1219200"/>
            <a:ext cx="7620000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1875"/>
              </a:spcBef>
              <a:buClrTx/>
              <a:buFontTx/>
              <a:buNone/>
              <a:defRPr/>
            </a:pPr>
            <a:r>
              <a:rPr lang="en-US" sz="3000" dirty="0" smtClean="0"/>
              <a:t>Calculate expected genotype frequencies based on HW: p</a:t>
            </a:r>
            <a:r>
              <a:rPr lang="en-US" sz="3000" baseline="30000" dirty="0" smtClean="0"/>
              <a:t>2</a:t>
            </a:r>
            <a:r>
              <a:rPr lang="en-US" sz="3000" dirty="0" smtClean="0"/>
              <a:t> + 2pq + q</a:t>
            </a:r>
            <a:r>
              <a:rPr lang="en-US" sz="3000" baseline="30000" dirty="0" smtClean="0"/>
              <a:t>2</a:t>
            </a:r>
            <a:r>
              <a:rPr lang="en-US" sz="3000" dirty="0" smtClean="0"/>
              <a:t> = 1</a:t>
            </a:r>
          </a:p>
        </p:txBody>
      </p:sp>
      <p:sp>
        <p:nvSpPr>
          <p:cNvPr id="52229" name="Text Box 5"/>
          <p:cNvSpPr txBox="1">
            <a:spLocks noChangeArrowheads="1"/>
          </p:cNvSpPr>
          <p:nvPr/>
        </p:nvSpPr>
        <p:spPr bwMode="auto">
          <a:xfrm>
            <a:off x="639763" y="2378075"/>
            <a:ext cx="5991225" cy="3929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2600" smtClean="0">
                <a:latin typeface="Consolas" charset="0"/>
              </a:rPr>
              <a:t>GG</a:t>
            </a:r>
          </a:p>
          <a:p>
            <a:pPr>
              <a:buClrTx/>
              <a:buFontTx/>
              <a:buNone/>
              <a:defRPr/>
            </a:pPr>
            <a:r>
              <a:rPr lang="en-US" sz="2600" smtClean="0">
                <a:latin typeface="Consolas" charset="0"/>
              </a:rPr>
              <a:t>  p</a:t>
            </a:r>
            <a:r>
              <a:rPr lang="en-US" sz="2600" baseline="33000" smtClean="0">
                <a:latin typeface="Consolas" charset="0"/>
              </a:rPr>
              <a:t>2</a:t>
            </a:r>
            <a:r>
              <a:rPr lang="en-US" sz="2600" smtClean="0">
                <a:latin typeface="Consolas" charset="0"/>
              </a:rPr>
              <a:t>     = 0.767*0.767   = 0.588</a:t>
            </a:r>
          </a:p>
          <a:p>
            <a:pPr>
              <a:buClrTx/>
              <a:buFontTx/>
              <a:buNone/>
              <a:defRPr/>
            </a:pPr>
            <a:r>
              <a:rPr lang="en-US" sz="2600" smtClean="0">
                <a:latin typeface="Consolas" charset="0"/>
              </a:rPr>
              <a:t>  n(p</a:t>
            </a:r>
            <a:r>
              <a:rPr lang="en-US" sz="2600" baseline="33000" smtClean="0">
                <a:latin typeface="Consolas" charset="0"/>
              </a:rPr>
              <a:t>2</a:t>
            </a:r>
            <a:r>
              <a:rPr lang="en-US" sz="2600" smtClean="0">
                <a:latin typeface="Consolas" charset="0"/>
              </a:rPr>
              <a:t>)  = 150(0.588)    = 88.2</a:t>
            </a:r>
          </a:p>
          <a:p>
            <a:pPr>
              <a:buClrTx/>
              <a:buFontTx/>
              <a:buNone/>
              <a:defRPr/>
            </a:pPr>
            <a:r>
              <a:rPr lang="en-US" sz="2600" smtClean="0">
                <a:latin typeface="Consolas" charset="0"/>
              </a:rPr>
              <a:t>AG</a:t>
            </a:r>
          </a:p>
          <a:p>
            <a:pPr>
              <a:buClrTx/>
              <a:buFontTx/>
              <a:buNone/>
              <a:defRPr/>
            </a:pPr>
            <a:r>
              <a:rPr lang="en-US" sz="2600" smtClean="0">
                <a:latin typeface="Consolas" charset="0"/>
              </a:rPr>
              <a:t>  2pq	    = 2*0.767*0.233 = 0.357</a:t>
            </a:r>
          </a:p>
          <a:p>
            <a:pPr>
              <a:buClrTx/>
              <a:buFontTx/>
              <a:buNone/>
              <a:defRPr/>
            </a:pPr>
            <a:r>
              <a:rPr lang="en-US" sz="2600" smtClean="0">
                <a:latin typeface="Consolas" charset="0"/>
              </a:rPr>
              <a:t>  n(2pq) = 150(0.357)    = 53.6</a:t>
            </a:r>
          </a:p>
          <a:p>
            <a:pPr>
              <a:buClrTx/>
              <a:buFontTx/>
              <a:buNone/>
              <a:defRPr/>
            </a:pPr>
            <a:r>
              <a:rPr lang="en-US" sz="2600" smtClean="0">
                <a:latin typeface="Consolas" charset="0"/>
              </a:rPr>
              <a:t>AA</a:t>
            </a:r>
          </a:p>
          <a:p>
            <a:pPr>
              <a:buClrTx/>
              <a:buFontTx/>
              <a:buNone/>
              <a:defRPr/>
            </a:pPr>
            <a:r>
              <a:rPr lang="en-US" sz="2600" smtClean="0">
                <a:latin typeface="Consolas" charset="0"/>
              </a:rPr>
              <a:t>  q</a:t>
            </a:r>
            <a:r>
              <a:rPr lang="en-US" sz="2600" baseline="33000" smtClean="0">
                <a:latin typeface="Consolas" charset="0"/>
              </a:rPr>
              <a:t>2</a:t>
            </a:r>
            <a:r>
              <a:rPr lang="en-US" sz="2600" smtClean="0">
                <a:latin typeface="Consolas" charset="0"/>
              </a:rPr>
              <a:t>     = 0.233*0.233   = 0.054</a:t>
            </a:r>
          </a:p>
          <a:p>
            <a:pPr>
              <a:buClrTx/>
              <a:buFontTx/>
              <a:buNone/>
              <a:defRPr/>
            </a:pPr>
            <a:r>
              <a:rPr lang="en-US" sz="2600" smtClean="0">
                <a:latin typeface="Consolas" charset="0"/>
              </a:rPr>
              <a:t>  n(q</a:t>
            </a:r>
            <a:r>
              <a:rPr lang="en-US" sz="2600" baseline="33000" smtClean="0">
                <a:latin typeface="Consolas" charset="0"/>
              </a:rPr>
              <a:t>2</a:t>
            </a:r>
            <a:r>
              <a:rPr lang="en-US" sz="2600" smtClean="0">
                <a:latin typeface="Consolas" charset="0"/>
              </a:rPr>
              <a:t>)  = 150(0.054)    = 8.1</a:t>
            </a:r>
          </a:p>
          <a:p>
            <a:pPr>
              <a:buClrTx/>
              <a:buFontTx/>
              <a:buNone/>
              <a:defRPr/>
            </a:pPr>
            <a:endParaRPr lang="en-US" sz="2600" smtClean="0">
              <a:latin typeface="Consolas" charset="0"/>
            </a:endParaRPr>
          </a:p>
        </p:txBody>
      </p:sp>
      <p:sp>
        <p:nvSpPr>
          <p:cNvPr id="7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7916863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dirty="0" smtClean="0"/>
              <a:t>Example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53251" name="Rectangle 3"/>
          <p:cNvSpPr>
            <a:spLocks noChangeArrowheads="1"/>
          </p:cNvSpPr>
          <p:nvPr/>
        </p:nvSpPr>
        <p:spPr bwMode="auto">
          <a:xfrm>
            <a:off x="533400" y="3048000"/>
            <a:ext cx="74676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53252" name="Text Box 4"/>
          <p:cNvSpPr txBox="1">
            <a:spLocks noChangeArrowheads="1"/>
          </p:cNvSpPr>
          <p:nvPr/>
        </p:nvSpPr>
        <p:spPr bwMode="auto">
          <a:xfrm>
            <a:off x="457200" y="1219200"/>
            <a:ext cx="8229600" cy="895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1625"/>
              </a:spcBef>
              <a:buClrTx/>
              <a:buFontTx/>
              <a:buNone/>
              <a:defRPr/>
            </a:pPr>
            <a:r>
              <a:rPr lang="en-US" sz="2600" dirty="0" smtClean="0"/>
              <a:t>Compare expected genotype counts (E) to observed genotype counts (O)</a:t>
            </a:r>
          </a:p>
        </p:txBody>
      </p:sp>
      <p:sp>
        <p:nvSpPr>
          <p:cNvPr id="53253" name="Text Box 5"/>
          <p:cNvSpPr txBox="1">
            <a:spLocks noChangeArrowheads="1"/>
          </p:cNvSpPr>
          <p:nvPr/>
        </p:nvSpPr>
        <p:spPr bwMode="auto">
          <a:xfrm>
            <a:off x="381000" y="5105400"/>
            <a:ext cx="8763000" cy="141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1375"/>
              </a:spcBef>
              <a:buClrTx/>
              <a:buFontTx/>
              <a:buNone/>
              <a:defRPr/>
            </a:pPr>
            <a:r>
              <a:rPr lang="en-US" sz="2000" smtClean="0"/>
              <a:t>Chi-square test</a:t>
            </a:r>
          </a:p>
          <a:p>
            <a:pPr>
              <a:spcBef>
                <a:spcPts val="1375"/>
              </a:spcBef>
              <a:buClrTx/>
              <a:buFontTx/>
              <a:buNone/>
              <a:defRPr/>
            </a:pPr>
            <a:r>
              <a:rPr lang="en-US" sz="2000" smtClean="0"/>
              <a:t>= </a:t>
            </a:r>
            <a:r>
              <a:rPr lang="el-GR" sz="2000" smtClean="0"/>
              <a:t>Σ</a:t>
            </a:r>
            <a:r>
              <a:rPr lang="en-US" sz="2000" baseline="-33000" smtClean="0"/>
              <a:t>i </a:t>
            </a:r>
            <a:r>
              <a:rPr lang="en-US" sz="2000" smtClean="0"/>
              <a:t>(O</a:t>
            </a:r>
            <a:r>
              <a:rPr lang="en-US" sz="2000" baseline="-33000" smtClean="0"/>
              <a:t>i</a:t>
            </a:r>
            <a:r>
              <a:rPr lang="en-US" sz="2000" smtClean="0"/>
              <a:t> – E</a:t>
            </a:r>
            <a:r>
              <a:rPr lang="en-US" sz="2000" baseline="-33000" smtClean="0"/>
              <a:t>i</a:t>
            </a:r>
            <a:r>
              <a:rPr lang="en-US" sz="2000" smtClean="0"/>
              <a:t>)</a:t>
            </a:r>
            <a:r>
              <a:rPr lang="en-US" sz="2000" baseline="30000" smtClean="0"/>
              <a:t>2</a:t>
            </a:r>
            <a:r>
              <a:rPr lang="en-US" sz="2000" smtClean="0"/>
              <a:t>/E</a:t>
            </a:r>
            <a:r>
              <a:rPr lang="en-US" sz="2000" baseline="-33000" smtClean="0"/>
              <a:t>i </a:t>
            </a:r>
            <a:r>
              <a:rPr lang="en-US" sz="2000" smtClean="0"/>
              <a:t>= 29.4 (chi square distribution with 1 degree of freedom)</a:t>
            </a:r>
          </a:p>
          <a:p>
            <a:pPr>
              <a:spcBef>
                <a:spcPts val="1375"/>
              </a:spcBef>
              <a:buClrTx/>
              <a:buFontTx/>
              <a:buNone/>
              <a:defRPr/>
            </a:pPr>
            <a:r>
              <a:rPr lang="en-US" sz="2000" i="1" smtClean="0"/>
              <a:t>		p</a:t>
            </a:r>
            <a:r>
              <a:rPr lang="en-US" sz="2000" smtClean="0"/>
              <a:t> = 6.6 x 10</a:t>
            </a:r>
            <a:r>
              <a:rPr lang="en-US" sz="2000" baseline="30000" smtClean="0"/>
              <a:t>-8  </a:t>
            </a:r>
            <a:r>
              <a:rPr lang="en-US" sz="2000" smtClean="0"/>
              <a:t>&gt; Out of H-W</a:t>
            </a:r>
          </a:p>
        </p:txBody>
      </p:sp>
      <p:sp>
        <p:nvSpPr>
          <p:cNvPr id="53254" name="Text Box 6"/>
          <p:cNvSpPr txBox="1">
            <a:spLocks noChangeArrowheads="1"/>
          </p:cNvSpPr>
          <p:nvPr/>
        </p:nvSpPr>
        <p:spPr bwMode="auto">
          <a:xfrm>
            <a:off x="2239963" y="2284413"/>
            <a:ext cx="4862512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2800" smtClean="0">
                <a:latin typeface="Consolas" charset="0"/>
              </a:rPr>
              <a:t>    </a:t>
            </a:r>
            <a:r>
              <a:rPr lang="en-US" sz="2800" b="1" u="sng" smtClean="0">
                <a:latin typeface="Consolas" charset="0"/>
              </a:rPr>
              <a:t>   E</a:t>
            </a:r>
            <a:r>
              <a:rPr lang="en-US" sz="2800" smtClean="0">
                <a:latin typeface="Consolas" charset="0"/>
              </a:rPr>
              <a:t>  </a:t>
            </a:r>
            <a:r>
              <a:rPr lang="en-US" sz="2800" b="1" u="sng" smtClean="0">
                <a:latin typeface="Consolas" charset="0"/>
              </a:rPr>
              <a:t>  O</a:t>
            </a:r>
            <a:r>
              <a:rPr lang="en-US" sz="2800" smtClean="0">
                <a:latin typeface="Consolas" charset="0"/>
              </a:rPr>
              <a:t>  </a:t>
            </a:r>
            <a:r>
              <a:rPr lang="en-US" sz="2800" b="1" u="sng" smtClean="0">
                <a:latin typeface="Consolas" charset="0"/>
              </a:rPr>
              <a:t>(O-E)^2/E</a:t>
            </a:r>
          </a:p>
          <a:p>
            <a:pPr algn="ctr">
              <a:buClrTx/>
              <a:buFontTx/>
              <a:buNone/>
              <a:defRPr/>
            </a:pPr>
            <a:r>
              <a:rPr lang="en-US" sz="2800" b="1" smtClean="0">
                <a:latin typeface="Consolas" charset="0"/>
              </a:rPr>
              <a:t>GG</a:t>
            </a:r>
            <a:r>
              <a:rPr lang="en-US" sz="2800" smtClean="0">
                <a:latin typeface="Consolas" charset="0"/>
              </a:rPr>
              <a:t>  88.2  100   1.58</a:t>
            </a:r>
          </a:p>
          <a:p>
            <a:pPr algn="ctr">
              <a:buClrTx/>
              <a:buFontTx/>
              <a:buNone/>
              <a:defRPr/>
            </a:pPr>
            <a:r>
              <a:rPr lang="en-US" sz="2800" b="1" smtClean="0">
                <a:latin typeface="Consolas" charset="0"/>
              </a:rPr>
              <a:t>AG</a:t>
            </a:r>
            <a:r>
              <a:rPr lang="en-US" sz="2800" smtClean="0">
                <a:latin typeface="Consolas" charset="0"/>
              </a:rPr>
              <a:t>  53.6   30  10.39</a:t>
            </a:r>
          </a:p>
          <a:p>
            <a:pPr algn="ctr">
              <a:buClrTx/>
              <a:buFontTx/>
              <a:buNone/>
              <a:defRPr/>
            </a:pPr>
            <a:r>
              <a:rPr lang="en-US" sz="2800" b="1" smtClean="0">
                <a:latin typeface="Consolas" charset="0"/>
              </a:rPr>
              <a:t>AA</a:t>
            </a:r>
            <a:r>
              <a:rPr lang="en-US" sz="2800" smtClean="0">
                <a:latin typeface="Consolas" charset="0"/>
              </a:rPr>
              <a:t>   8.1   20  17.48</a:t>
            </a:r>
          </a:p>
          <a:p>
            <a:pPr algn="ctr">
              <a:buClrTx/>
              <a:buFontTx/>
              <a:buNone/>
              <a:defRPr/>
            </a:pPr>
            <a:r>
              <a:rPr lang="en-US" sz="2800" smtClean="0">
                <a:latin typeface="Consolas" charset="0"/>
              </a:rPr>
              <a:t>               -----</a:t>
            </a:r>
          </a:p>
          <a:p>
            <a:pPr algn="ctr">
              <a:buClrTx/>
              <a:buFontTx/>
              <a:buNone/>
              <a:defRPr/>
            </a:pPr>
            <a:r>
              <a:rPr lang="en-US" sz="2800" smtClean="0">
                <a:latin typeface="Consolas" charset="0"/>
              </a:rPr>
              <a:t>               29.45</a:t>
            </a:r>
          </a:p>
        </p:txBody>
      </p:sp>
      <p:sp>
        <p:nvSpPr>
          <p:cNvPr id="8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7916863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dirty="0" smtClean="0"/>
              <a:t>Example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533400" y="152400"/>
            <a:ext cx="7916863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3200" dirty="0" smtClean="0"/>
              <a:t>HWE can be easily expanded to account for any number of alleles at a locus</a:t>
            </a:r>
          </a:p>
        </p:txBody>
      </p:sp>
      <p:sp>
        <p:nvSpPr>
          <p:cNvPr id="54274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54275" name="Rectangle 3"/>
          <p:cNvSpPr>
            <a:spLocks noChangeArrowheads="1"/>
          </p:cNvSpPr>
          <p:nvPr/>
        </p:nvSpPr>
        <p:spPr bwMode="auto">
          <a:xfrm>
            <a:off x="457200" y="1554163"/>
            <a:ext cx="8504238" cy="475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lnSpc>
                <a:spcPct val="120000"/>
              </a:lnSpc>
              <a:buSzPct val="45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- 3 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allele case (p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1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, 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, 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3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)</a:t>
            </a:r>
          </a:p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	Allele frequencies: 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1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3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= 1</a:t>
            </a:r>
          </a:p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	Genotype frequencies:</a:t>
            </a:r>
          </a:p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	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1</a:t>
            </a:r>
            <a:r>
              <a:rPr lang="en-US" sz="2800" baseline="30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800" baseline="30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3</a:t>
            </a:r>
            <a:r>
              <a:rPr lang="en-US" sz="2800" baseline="30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+ 2p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1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 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+ 2p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1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3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+ 2p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3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= 1</a:t>
            </a:r>
          </a:p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500" dirty="0">
              <a:solidFill>
                <a:srgbClr val="000000"/>
              </a:solidFill>
              <a:latin typeface="Calibri" charset="0"/>
              <a:cs typeface="Microsoft YaHei" charset="0"/>
            </a:endParaRPr>
          </a:p>
          <a:p>
            <a:pPr>
              <a:lnSpc>
                <a:spcPct val="120000"/>
              </a:lnSpc>
              <a:buSzPct val="45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- 4 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allele case (p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1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, 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, 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3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, 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4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)</a:t>
            </a:r>
          </a:p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	Allele frequencies: 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1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3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4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= 1</a:t>
            </a:r>
          </a:p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	Genotype frequencies:</a:t>
            </a:r>
          </a:p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6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	p</a:t>
            </a:r>
            <a:r>
              <a:rPr lang="en-US" sz="26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1</a:t>
            </a:r>
            <a:r>
              <a:rPr lang="en-US" sz="26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 + p</a:t>
            </a:r>
            <a:r>
              <a:rPr lang="en-US" sz="26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6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 + p</a:t>
            </a:r>
            <a:r>
              <a:rPr lang="en-US" sz="26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3</a:t>
            </a:r>
            <a:r>
              <a:rPr lang="en-US" sz="26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 + p</a:t>
            </a:r>
            <a:r>
              <a:rPr lang="en-US" sz="26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4</a:t>
            </a:r>
            <a:r>
              <a:rPr lang="en-US" sz="2600" baseline="30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6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+ 2p</a:t>
            </a:r>
            <a:r>
              <a:rPr lang="en-US" sz="26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1</a:t>
            </a:r>
            <a:r>
              <a:rPr lang="en-US" sz="26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</a:t>
            </a:r>
            <a:r>
              <a:rPr lang="en-US" sz="26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6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+ 2p</a:t>
            </a:r>
            <a:r>
              <a:rPr lang="en-US" sz="26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1</a:t>
            </a:r>
            <a:r>
              <a:rPr lang="en-US" sz="26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</a:t>
            </a:r>
            <a:r>
              <a:rPr lang="en-US" sz="26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3</a:t>
            </a:r>
            <a:r>
              <a:rPr lang="en-US" sz="26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+ 2p</a:t>
            </a:r>
            <a:r>
              <a:rPr lang="en-US" sz="26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6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</a:t>
            </a:r>
            <a:r>
              <a:rPr lang="en-US" sz="26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3 </a:t>
            </a:r>
            <a:r>
              <a:rPr lang="en-US" sz="26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+ 2p</a:t>
            </a:r>
            <a:r>
              <a:rPr lang="en-US" sz="26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3</a:t>
            </a:r>
            <a:r>
              <a:rPr lang="en-US" sz="26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</a:t>
            </a:r>
            <a:r>
              <a:rPr lang="en-US" sz="26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4</a:t>
            </a:r>
            <a:r>
              <a:rPr lang="en-US" sz="26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= 1</a:t>
            </a:r>
          </a:p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2600" dirty="0">
              <a:solidFill>
                <a:srgbClr val="000000"/>
              </a:solidFill>
              <a:latin typeface="Calibri" charset="0"/>
              <a:cs typeface="Microsoft YaHei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8458200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dirty="0" smtClean="0"/>
              <a:t>Application of HWE</a:t>
            </a:r>
          </a:p>
        </p:txBody>
      </p:sp>
      <p:sp>
        <p:nvSpPr>
          <p:cNvPr id="55298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55299" name="Rectangle 3"/>
          <p:cNvSpPr>
            <a:spLocks noChangeArrowheads="1"/>
          </p:cNvSpPr>
          <p:nvPr/>
        </p:nvSpPr>
        <p:spPr bwMode="auto">
          <a:xfrm>
            <a:off x="457200" y="1371600"/>
            <a:ext cx="8229600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3000">
              <a:solidFill>
                <a:srgbClr val="000000"/>
              </a:solidFill>
              <a:cs typeface="Microsoft YaHei" charset="0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3000">
              <a:solidFill>
                <a:srgbClr val="000000"/>
              </a:solidFill>
              <a:cs typeface="Microsoft YaHei" charset="0"/>
            </a:endParaRPr>
          </a:p>
        </p:txBody>
      </p:sp>
      <p:sp>
        <p:nvSpPr>
          <p:cNvPr id="55300" name="Text Box 4"/>
          <p:cNvSpPr txBox="1">
            <a:spLocks noChangeArrowheads="1"/>
          </p:cNvSpPr>
          <p:nvPr/>
        </p:nvSpPr>
        <p:spPr bwMode="auto">
          <a:xfrm>
            <a:off x="533400" y="1295400"/>
            <a:ext cx="8001000" cy="404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 marL="45720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1875"/>
              </a:spcBef>
              <a:buClrTx/>
              <a:buFontTx/>
              <a:buNone/>
              <a:defRPr/>
            </a:pPr>
            <a:r>
              <a:rPr lang="en-US" sz="3000" dirty="0" smtClean="0"/>
              <a:t>For genetic association studies:</a:t>
            </a:r>
          </a:p>
          <a:p>
            <a:pPr marL="914400" lvl="1" indent="-457200">
              <a:spcBef>
                <a:spcPts val="1875"/>
              </a:spcBef>
              <a:buFont typeface="Arial"/>
              <a:buChar char="•"/>
              <a:defRPr/>
            </a:pPr>
            <a:r>
              <a:rPr lang="en-US" sz="3000" dirty="0" smtClean="0">
                <a:latin typeface="Calibri" charset="0"/>
              </a:rPr>
              <a:t>Used as QC measure to assess the accuracy of the genotyping method</a:t>
            </a:r>
          </a:p>
          <a:p>
            <a:pPr marL="914400" lvl="1" indent="-457200">
              <a:spcBef>
                <a:spcPts val="1875"/>
              </a:spcBef>
              <a:buFont typeface="Arial"/>
              <a:buChar char="•"/>
              <a:defRPr/>
            </a:pPr>
            <a:r>
              <a:rPr lang="en-US" sz="3000" dirty="0" smtClean="0">
                <a:latin typeface="Calibri" charset="0"/>
              </a:rPr>
              <a:t>Expect SNPs to be in HWE among control populations (ethnic-specific)</a:t>
            </a:r>
          </a:p>
          <a:p>
            <a:pPr marL="914400" lvl="1" indent="-457200">
              <a:spcBef>
                <a:spcPts val="1875"/>
              </a:spcBef>
              <a:buFont typeface="Arial"/>
              <a:buChar char="•"/>
              <a:defRPr/>
            </a:pPr>
            <a:r>
              <a:rPr lang="en-US" sz="3000" dirty="0" smtClean="0">
                <a:latin typeface="Calibri" charset="0"/>
              </a:rPr>
              <a:t>Violations of HWE could indicate genotyping errors or bias in data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7916863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b="1" dirty="0" smtClean="0"/>
              <a:t>HWE Game</a:t>
            </a:r>
          </a:p>
        </p:txBody>
      </p:sp>
      <p:sp>
        <p:nvSpPr>
          <p:cNvPr id="57346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57347" name="Rectangle 3"/>
          <p:cNvSpPr>
            <a:spLocks noChangeArrowheads="1"/>
          </p:cNvSpPr>
          <p:nvPr/>
        </p:nvSpPr>
        <p:spPr bwMode="auto">
          <a:xfrm>
            <a:off x="381000" y="2743200"/>
            <a:ext cx="8153400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57348" name="Text Box 4"/>
          <p:cNvSpPr txBox="1">
            <a:spLocks noChangeArrowheads="1"/>
          </p:cNvSpPr>
          <p:nvPr/>
        </p:nvSpPr>
        <p:spPr bwMode="auto">
          <a:xfrm>
            <a:off x="152400" y="1295400"/>
            <a:ext cx="8839200" cy="438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marL="333375" indent="-333375"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2063"/>
              </a:spcBef>
              <a:buFont typeface="Times New Roman" charset="0"/>
              <a:buAutoNum type="arabicPeriod"/>
              <a:defRPr/>
            </a:pPr>
            <a:r>
              <a:rPr lang="en-US" sz="3000" dirty="0" smtClean="0"/>
              <a:t>Everyone receives ~5 pairs of cards</a:t>
            </a:r>
          </a:p>
          <a:p>
            <a:pPr>
              <a:spcBef>
                <a:spcPts val="2063"/>
              </a:spcBef>
              <a:buFont typeface="Times New Roman" charset="0"/>
              <a:buAutoNum type="arabicPeriod"/>
              <a:defRPr/>
            </a:pPr>
            <a:r>
              <a:rPr lang="en-US" sz="3000" dirty="0" smtClean="0"/>
              <a:t>Two allele model: Red (R allele) &amp; Black (B allele)</a:t>
            </a:r>
          </a:p>
          <a:p>
            <a:pPr>
              <a:spcBef>
                <a:spcPts val="2063"/>
              </a:spcBef>
              <a:buFont typeface="Times New Roman" charset="0"/>
              <a:buAutoNum type="arabicPeriod"/>
              <a:defRPr/>
            </a:pPr>
            <a:r>
              <a:rPr lang="en-US" sz="3000" dirty="0" smtClean="0"/>
              <a:t>Random Mating: Exchange one card from each pair with another person (keep cards face down)</a:t>
            </a:r>
          </a:p>
          <a:p>
            <a:pPr>
              <a:spcBef>
                <a:spcPts val="2063"/>
              </a:spcBef>
              <a:buFont typeface="Times New Roman" charset="0"/>
              <a:buAutoNum type="arabicPeriod"/>
              <a:defRPr/>
            </a:pPr>
            <a:r>
              <a:rPr lang="en-US" sz="3000" dirty="0" smtClean="0"/>
              <a:t>Determine genotype frequency: RR, RB, BB</a:t>
            </a:r>
          </a:p>
          <a:p>
            <a:pPr>
              <a:spcBef>
                <a:spcPts val="2063"/>
              </a:spcBef>
              <a:buFont typeface="Times New Roman" charset="0"/>
              <a:buAutoNum type="arabicPeriod"/>
              <a:defRPr/>
            </a:pPr>
            <a:r>
              <a:rPr lang="en-US" sz="3000" dirty="0" smtClean="0"/>
              <a:t> Determine allele frequency: R, B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3265488" y="457200"/>
            <a:ext cx="2125662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4400" b="1" dirty="0">
                <a:solidFill>
                  <a:srgbClr val="000000"/>
                </a:solidFill>
                <a:cs typeface="Microsoft YaHei" charset="0"/>
              </a:rPr>
              <a:t>Outline</a:t>
            </a:r>
            <a:endParaRPr lang="en-US" sz="4400" b="1" dirty="0">
              <a:solidFill>
                <a:srgbClr val="000000"/>
              </a:solidFill>
              <a:cs typeface="Microsoft YaHei" charset="0"/>
            </a:endParaRPr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822325" y="1524000"/>
            <a:ext cx="7954963" cy="397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 marL="741363" indent="-284163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SzPct val="45000"/>
              <a:defRPr/>
            </a:pPr>
            <a:r>
              <a:rPr lang="en-US" sz="2800" dirty="0" smtClean="0"/>
              <a:t>Several methods to answer the question: Is the trait genetic? [Austin Ch. 2]</a:t>
            </a:r>
          </a:p>
          <a:p>
            <a:pPr marL="457200" lvl="1" indent="0">
              <a:defRPr/>
            </a:pPr>
            <a:r>
              <a:rPr lang="en-US" sz="2800" dirty="0" smtClean="0"/>
              <a:t>1. Familial Aggregation and recurrence risks</a:t>
            </a:r>
          </a:p>
          <a:p>
            <a:pPr marL="457200" lvl="1" indent="0">
              <a:defRPr/>
            </a:pPr>
            <a:r>
              <a:rPr lang="en-US" sz="2800" dirty="0" smtClean="0"/>
              <a:t>2. Heritability</a:t>
            </a:r>
          </a:p>
          <a:p>
            <a:pPr>
              <a:buSzPct val="45000"/>
              <a:defRPr/>
            </a:pPr>
            <a:endParaRPr lang="en-US" sz="2800" dirty="0" smtClean="0"/>
          </a:p>
          <a:p>
            <a:pPr>
              <a:buSzPct val="45000"/>
              <a:defRPr/>
            </a:pPr>
            <a:r>
              <a:rPr lang="en-US" sz="2800" b="1" dirty="0" smtClean="0"/>
              <a:t>Genetic concepts </a:t>
            </a:r>
            <a:r>
              <a:rPr lang="en-US" sz="2800" dirty="0" smtClean="0"/>
              <a:t>[Austin Ch. 3]</a:t>
            </a:r>
          </a:p>
          <a:p>
            <a:pPr marL="457200" lvl="1" indent="0">
              <a:defRPr/>
            </a:pPr>
            <a:r>
              <a:rPr lang="en-US" sz="2800" dirty="0" smtClean="0"/>
              <a:t>3. Allele Frequency Estimation</a:t>
            </a:r>
          </a:p>
          <a:p>
            <a:pPr marL="457200" lvl="1" indent="0">
              <a:defRPr/>
            </a:pPr>
            <a:r>
              <a:rPr lang="en-US" sz="2800" dirty="0" smtClean="0"/>
              <a:t>4. Hardy-Weinberg equilibrium (HWE)</a:t>
            </a:r>
          </a:p>
          <a:p>
            <a:pPr marL="457200" lvl="1" indent="0">
              <a:defRPr/>
            </a:pPr>
            <a:r>
              <a:rPr lang="en-US" sz="2800" dirty="0" smtClean="0"/>
              <a:t>5. Population Substructure/Stratification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dirty="0" smtClean="0"/>
              <a:t>5. Population </a:t>
            </a:r>
            <a:r>
              <a:rPr lang="en-US" dirty="0"/>
              <a:t>Substructure/Stratification</a:t>
            </a:r>
            <a:endParaRPr lang="en-US" dirty="0" smtClean="0"/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indent="-334963"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endParaRPr lang="en-US" sz="2800" b="1" dirty="0" smtClean="0">
              <a:solidFill>
                <a:srgbClr val="000000"/>
              </a:solidFill>
            </a:endParaRPr>
          </a:p>
          <a:p>
            <a:pPr indent="-334963"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sz="2800" b="1" dirty="0" smtClean="0">
                <a:solidFill>
                  <a:srgbClr val="000000"/>
                </a:solidFill>
              </a:rPr>
              <a:t>Population stratification: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</a:p>
          <a:p>
            <a:pPr indent="-334963"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endParaRPr lang="en-US" sz="2800" dirty="0" smtClean="0">
              <a:solidFill>
                <a:srgbClr val="000000"/>
              </a:solidFill>
            </a:endParaRPr>
          </a:p>
          <a:p>
            <a:pPr indent="-334963"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sz="2800" dirty="0" smtClean="0">
                <a:solidFill>
                  <a:srgbClr val="000000"/>
                </a:solidFill>
              </a:rPr>
              <a:t>	Confounding due to gene having marked variation in allele frequency across subgroups of a population and these subgroups differ in their baseline risk of disease.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ext Box 1"/>
          <p:cNvSpPr txBox="1">
            <a:spLocks noChangeArrowheads="1"/>
          </p:cNvSpPr>
          <p:nvPr/>
        </p:nvSpPr>
        <p:spPr bwMode="auto">
          <a:xfrm>
            <a:off x="0" y="150813"/>
            <a:ext cx="91440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dirty="0" smtClean="0"/>
              <a:t>Population Stratification: Confounding</a:t>
            </a:r>
          </a:p>
        </p:txBody>
      </p:sp>
      <p:sp>
        <p:nvSpPr>
          <p:cNvPr id="60418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0419" name="Rectangle 3"/>
          <p:cNvSpPr>
            <a:spLocks noChangeArrowheads="1"/>
          </p:cNvSpPr>
          <p:nvPr/>
        </p:nvSpPr>
        <p:spPr bwMode="auto">
          <a:xfrm>
            <a:off x="533400" y="3048000"/>
            <a:ext cx="74676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5578475" y="1490663"/>
            <a:ext cx="3382963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2800" smtClean="0"/>
              <a:t>Exposure of Interest</a:t>
            </a:r>
          </a:p>
        </p:txBody>
      </p:sp>
      <p:sp>
        <p:nvSpPr>
          <p:cNvPr id="60421" name="Text Box 5"/>
          <p:cNvSpPr txBox="1">
            <a:spLocks noChangeArrowheads="1"/>
          </p:cNvSpPr>
          <p:nvPr/>
        </p:nvSpPr>
        <p:spPr bwMode="auto">
          <a:xfrm>
            <a:off x="274638" y="2925763"/>
            <a:ext cx="3048000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2800" smtClean="0"/>
              <a:t>True Risk Factor</a:t>
            </a:r>
          </a:p>
        </p:txBody>
      </p:sp>
      <p:sp>
        <p:nvSpPr>
          <p:cNvPr id="60422" name="Text Box 6"/>
          <p:cNvSpPr txBox="1">
            <a:spLocks noChangeArrowheads="1"/>
          </p:cNvSpPr>
          <p:nvPr/>
        </p:nvSpPr>
        <p:spPr bwMode="auto">
          <a:xfrm>
            <a:off x="5410200" y="2895600"/>
            <a:ext cx="2590800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2800" smtClean="0"/>
              <a:t>Disease</a:t>
            </a:r>
          </a:p>
        </p:txBody>
      </p:sp>
      <p:sp>
        <p:nvSpPr>
          <p:cNvPr id="60423" name="Text Box 7"/>
          <p:cNvSpPr txBox="1">
            <a:spLocks noChangeArrowheads="1"/>
          </p:cNvSpPr>
          <p:nvPr/>
        </p:nvSpPr>
        <p:spPr bwMode="auto">
          <a:xfrm>
            <a:off x="5410200" y="3810000"/>
            <a:ext cx="3200400" cy="947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2800" smtClean="0"/>
              <a:t>Genotype of Interest</a:t>
            </a:r>
          </a:p>
        </p:txBody>
      </p:sp>
      <p:sp>
        <p:nvSpPr>
          <p:cNvPr id="60424" name="Text Box 8"/>
          <p:cNvSpPr txBox="1">
            <a:spLocks noChangeArrowheads="1"/>
          </p:cNvSpPr>
          <p:nvPr/>
        </p:nvSpPr>
        <p:spPr bwMode="auto">
          <a:xfrm>
            <a:off x="5638800" y="5410200"/>
            <a:ext cx="2590800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2800" smtClean="0"/>
              <a:t>Disease</a:t>
            </a:r>
          </a:p>
        </p:txBody>
      </p:sp>
      <p:sp>
        <p:nvSpPr>
          <p:cNvPr id="60425" name="Text Box 9"/>
          <p:cNvSpPr txBox="1">
            <a:spLocks noChangeArrowheads="1"/>
          </p:cNvSpPr>
          <p:nvPr/>
        </p:nvSpPr>
        <p:spPr bwMode="auto">
          <a:xfrm>
            <a:off x="822325" y="3840163"/>
            <a:ext cx="1920875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2800" smtClean="0"/>
              <a:t>Ethnicity</a:t>
            </a:r>
          </a:p>
        </p:txBody>
      </p:sp>
      <p:sp>
        <p:nvSpPr>
          <p:cNvPr id="60426" name="Text Box 10"/>
          <p:cNvSpPr txBox="1">
            <a:spLocks noChangeArrowheads="1"/>
          </p:cNvSpPr>
          <p:nvPr/>
        </p:nvSpPr>
        <p:spPr bwMode="auto">
          <a:xfrm>
            <a:off x="990600" y="5410200"/>
            <a:ext cx="2590800" cy="947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2800" smtClean="0"/>
              <a:t>True Risk Factor</a:t>
            </a:r>
          </a:p>
        </p:txBody>
      </p:sp>
      <p:sp>
        <p:nvSpPr>
          <p:cNvPr id="60427" name="Line 11"/>
          <p:cNvSpPr>
            <a:spLocks noChangeShapeType="1"/>
          </p:cNvSpPr>
          <p:nvPr/>
        </p:nvSpPr>
        <p:spPr bwMode="auto">
          <a:xfrm>
            <a:off x="3429000" y="3200400"/>
            <a:ext cx="1752600" cy="1588"/>
          </a:xfrm>
          <a:prstGeom prst="line">
            <a:avLst/>
          </a:prstGeom>
          <a:noFill/>
          <a:ln w="6048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0428" name="Line 12"/>
          <p:cNvSpPr>
            <a:spLocks noChangeShapeType="1"/>
          </p:cNvSpPr>
          <p:nvPr/>
        </p:nvSpPr>
        <p:spPr bwMode="auto">
          <a:xfrm>
            <a:off x="3733800" y="5715000"/>
            <a:ext cx="1752600" cy="1588"/>
          </a:xfrm>
          <a:prstGeom prst="line">
            <a:avLst/>
          </a:prstGeom>
          <a:noFill/>
          <a:ln w="6048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0429" name="Line 13"/>
          <p:cNvSpPr>
            <a:spLocks noChangeShapeType="1"/>
          </p:cNvSpPr>
          <p:nvPr/>
        </p:nvSpPr>
        <p:spPr bwMode="auto">
          <a:xfrm>
            <a:off x="533400" y="3581400"/>
            <a:ext cx="8153400" cy="1588"/>
          </a:xfrm>
          <a:prstGeom prst="line">
            <a:avLst/>
          </a:prstGeom>
          <a:noFill/>
          <a:ln w="28440" cap="rnd">
            <a:solidFill>
              <a:srgbClr val="FF0000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0430" name="Line 14"/>
          <p:cNvSpPr>
            <a:spLocks noChangeShapeType="1"/>
          </p:cNvSpPr>
          <p:nvPr/>
        </p:nvSpPr>
        <p:spPr bwMode="auto">
          <a:xfrm>
            <a:off x="6172200" y="4419600"/>
            <a:ext cx="1588" cy="914400"/>
          </a:xfrm>
          <a:prstGeom prst="line">
            <a:avLst/>
          </a:prstGeom>
          <a:noFill/>
          <a:ln w="44280">
            <a:solidFill>
              <a:srgbClr val="000000"/>
            </a:solidFill>
            <a:prstDash val="sysDot"/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0431" name="Line 15"/>
          <p:cNvSpPr>
            <a:spLocks noChangeShapeType="1"/>
          </p:cNvSpPr>
          <p:nvPr/>
        </p:nvSpPr>
        <p:spPr bwMode="auto">
          <a:xfrm>
            <a:off x="6096000" y="1981200"/>
            <a:ext cx="1588" cy="914400"/>
          </a:xfrm>
          <a:prstGeom prst="line">
            <a:avLst/>
          </a:prstGeom>
          <a:noFill/>
          <a:ln w="44280">
            <a:solidFill>
              <a:srgbClr val="000000"/>
            </a:solidFill>
            <a:prstDash val="sysDot"/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0432" name="Line 16"/>
          <p:cNvSpPr>
            <a:spLocks noChangeShapeType="1"/>
          </p:cNvSpPr>
          <p:nvPr/>
        </p:nvSpPr>
        <p:spPr bwMode="auto">
          <a:xfrm flipH="1">
            <a:off x="2733675" y="1676400"/>
            <a:ext cx="2533650" cy="1143000"/>
          </a:xfrm>
          <a:prstGeom prst="line">
            <a:avLst/>
          </a:prstGeom>
          <a:noFill/>
          <a:ln w="41400">
            <a:solidFill>
              <a:srgbClr val="000000"/>
            </a:solidFill>
            <a:prstDash val="lgDash"/>
            <a:miter lim="800000"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0433" name="Line 17"/>
          <p:cNvSpPr>
            <a:spLocks noChangeShapeType="1"/>
          </p:cNvSpPr>
          <p:nvPr/>
        </p:nvSpPr>
        <p:spPr bwMode="auto">
          <a:xfrm flipH="1">
            <a:off x="2809875" y="4343400"/>
            <a:ext cx="2533650" cy="1143000"/>
          </a:xfrm>
          <a:prstGeom prst="line">
            <a:avLst/>
          </a:prstGeom>
          <a:noFill/>
          <a:ln w="41400">
            <a:solidFill>
              <a:srgbClr val="000000"/>
            </a:solidFill>
            <a:prstDash val="lgDash"/>
            <a:miter lim="800000"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0434" name="Line 18"/>
          <p:cNvSpPr>
            <a:spLocks noChangeShapeType="1"/>
          </p:cNvSpPr>
          <p:nvPr/>
        </p:nvSpPr>
        <p:spPr bwMode="auto">
          <a:xfrm flipH="1">
            <a:off x="2733675" y="4114800"/>
            <a:ext cx="2686050" cy="1588"/>
          </a:xfrm>
          <a:prstGeom prst="line">
            <a:avLst/>
          </a:prstGeom>
          <a:noFill/>
          <a:ln w="41400">
            <a:solidFill>
              <a:srgbClr val="000000"/>
            </a:solidFill>
            <a:prstDash val="lgDash"/>
            <a:miter lim="800000"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0435" name="Line 19"/>
          <p:cNvSpPr>
            <a:spLocks noChangeShapeType="1"/>
          </p:cNvSpPr>
          <p:nvPr/>
        </p:nvSpPr>
        <p:spPr bwMode="auto">
          <a:xfrm flipV="1">
            <a:off x="1905000" y="4333875"/>
            <a:ext cx="1588" cy="1085850"/>
          </a:xfrm>
          <a:prstGeom prst="line">
            <a:avLst/>
          </a:prstGeom>
          <a:noFill/>
          <a:ln w="41400">
            <a:solidFill>
              <a:srgbClr val="000000"/>
            </a:solidFill>
            <a:prstDash val="lgDash"/>
            <a:miter lim="800000"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0436" name="Text Box 20"/>
          <p:cNvSpPr txBox="1">
            <a:spLocks noChangeArrowheads="1"/>
          </p:cNvSpPr>
          <p:nvPr/>
        </p:nvSpPr>
        <p:spPr bwMode="auto">
          <a:xfrm>
            <a:off x="3733800" y="6324600"/>
            <a:ext cx="510540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spcBef>
                <a:spcPts val="1125"/>
              </a:spcBef>
              <a:buClrTx/>
              <a:buFontTx/>
              <a:buNone/>
              <a:defRPr/>
            </a:pPr>
            <a:r>
              <a:rPr lang="en-US" smtClean="0"/>
              <a:t>Wacholder, </a:t>
            </a:r>
            <a:r>
              <a:rPr lang="en-US" i="1" smtClean="0"/>
              <a:t>JNCI</a:t>
            </a:r>
            <a:r>
              <a:rPr lang="en-US" smtClean="0"/>
              <a:t>, 2000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8153400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dirty="0" smtClean="0"/>
              <a:t>Example</a:t>
            </a:r>
          </a:p>
        </p:txBody>
      </p:sp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1443" name="Rectangle 3"/>
          <p:cNvSpPr>
            <a:spLocks noChangeArrowheads="1"/>
          </p:cNvSpPr>
          <p:nvPr/>
        </p:nvSpPr>
        <p:spPr bwMode="auto">
          <a:xfrm>
            <a:off x="533400" y="3048000"/>
            <a:ext cx="74676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457200" y="1524000"/>
            <a:ext cx="8153400" cy="378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1750"/>
              </a:spcBef>
              <a:buClrTx/>
              <a:buFontTx/>
              <a:buNone/>
              <a:defRPr/>
            </a:pPr>
            <a:r>
              <a:rPr lang="en-US" sz="2800" u="sng" dirty="0" smtClean="0"/>
              <a:t>Study Population</a:t>
            </a:r>
            <a:r>
              <a:rPr lang="en-US" sz="2800" dirty="0" smtClean="0"/>
              <a:t>: 4,290 Pima and </a:t>
            </a:r>
            <a:r>
              <a:rPr lang="en-US" sz="2800" dirty="0" err="1" smtClean="0"/>
              <a:t>Papago</a:t>
            </a:r>
            <a:r>
              <a:rPr lang="en-US" sz="2800" dirty="0" smtClean="0"/>
              <a:t> Native Americans</a:t>
            </a:r>
          </a:p>
          <a:p>
            <a:pPr>
              <a:spcBef>
                <a:spcPts val="1750"/>
              </a:spcBef>
              <a:buClrTx/>
              <a:buFontTx/>
              <a:buNone/>
              <a:defRPr/>
            </a:pPr>
            <a:r>
              <a:rPr lang="en-US" sz="2800" u="sng" dirty="0" smtClean="0"/>
              <a:t>Genetic Variant</a:t>
            </a:r>
            <a:r>
              <a:rPr lang="en-US" sz="2800" dirty="0" smtClean="0"/>
              <a:t>: </a:t>
            </a:r>
            <a:r>
              <a:rPr lang="en-US" sz="2800" dirty="0" err="1" smtClean="0"/>
              <a:t>Gm</a:t>
            </a:r>
            <a:r>
              <a:rPr lang="en-US" sz="2800" dirty="0" smtClean="0"/>
              <a:t> 3;5,13, 15 haplotype (</a:t>
            </a:r>
            <a:r>
              <a:rPr lang="en-US" sz="2800" dirty="0" err="1" smtClean="0"/>
              <a:t>Gm</a:t>
            </a:r>
            <a:r>
              <a:rPr lang="en-US" sz="2800" dirty="0" smtClean="0"/>
              <a:t> system of human immunoglobulin G)</a:t>
            </a:r>
          </a:p>
          <a:p>
            <a:pPr>
              <a:spcBef>
                <a:spcPts val="1750"/>
              </a:spcBef>
              <a:buClrTx/>
              <a:buFontTx/>
              <a:buNone/>
              <a:defRPr/>
            </a:pPr>
            <a:r>
              <a:rPr lang="en-US" sz="2800" u="sng" dirty="0" smtClean="0"/>
              <a:t>Outcome</a:t>
            </a:r>
            <a:r>
              <a:rPr lang="en-US" sz="2800" dirty="0" smtClean="0"/>
              <a:t>: Type 2 diabetes</a:t>
            </a:r>
          </a:p>
          <a:p>
            <a:pPr>
              <a:spcBef>
                <a:spcPts val="1750"/>
              </a:spcBef>
              <a:buClrTx/>
              <a:buFontTx/>
              <a:buNone/>
              <a:defRPr/>
            </a:pPr>
            <a:r>
              <a:rPr lang="en-US" sz="2800" u="sng" dirty="0" smtClean="0"/>
              <a:t>Question</a:t>
            </a:r>
            <a:r>
              <a:rPr lang="en-US" sz="2800" dirty="0" smtClean="0"/>
              <a:t>: Is the </a:t>
            </a:r>
            <a:r>
              <a:rPr lang="en-US" sz="2800" dirty="0" err="1" smtClean="0"/>
              <a:t>Gm</a:t>
            </a:r>
            <a:r>
              <a:rPr lang="en-US" sz="2800" dirty="0" smtClean="0"/>
              <a:t> 3; 5,13, 15 haplotype associated with Type 2 diabetes?</a:t>
            </a:r>
          </a:p>
        </p:txBody>
      </p:sp>
      <p:sp>
        <p:nvSpPr>
          <p:cNvPr id="61445" name="Text Box 5"/>
          <p:cNvSpPr txBox="1">
            <a:spLocks noChangeArrowheads="1"/>
          </p:cNvSpPr>
          <p:nvPr/>
        </p:nvSpPr>
        <p:spPr bwMode="auto">
          <a:xfrm>
            <a:off x="5715000" y="6172200"/>
            <a:ext cx="28956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1375"/>
              </a:spcBef>
              <a:buClrTx/>
              <a:buFontTx/>
              <a:buNone/>
              <a:defRPr/>
            </a:pPr>
            <a:r>
              <a:rPr lang="en-US" sz="2200" smtClean="0"/>
              <a:t>Knowler, </a:t>
            </a:r>
            <a:r>
              <a:rPr lang="en-US" sz="2200" i="1" smtClean="0"/>
              <a:t>AJHG</a:t>
            </a:r>
            <a:r>
              <a:rPr lang="en-US" sz="2200" smtClean="0"/>
              <a:t>, 1998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7916863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2400" b="1" smtClean="0"/>
              <a:t>Population Stratification: Gm3;5,13,14 in admixed sample of Native Americans of the Pima and Papago tribes</a:t>
            </a:r>
          </a:p>
        </p:txBody>
      </p:sp>
      <p:sp>
        <p:nvSpPr>
          <p:cNvPr id="62466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2467" name="Rectangle 3"/>
          <p:cNvSpPr>
            <a:spLocks noChangeArrowheads="1"/>
          </p:cNvSpPr>
          <p:nvPr/>
        </p:nvSpPr>
        <p:spPr bwMode="auto">
          <a:xfrm>
            <a:off x="533400" y="3048000"/>
            <a:ext cx="74676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2468" name="Text Box 4"/>
          <p:cNvSpPr txBox="1">
            <a:spLocks noChangeArrowheads="1"/>
          </p:cNvSpPr>
          <p:nvPr/>
        </p:nvSpPr>
        <p:spPr bwMode="auto">
          <a:xfrm>
            <a:off x="169863" y="5962650"/>
            <a:ext cx="4754562" cy="79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lnSpc>
                <a:spcPct val="70000"/>
              </a:lnSpc>
              <a:spcBef>
                <a:spcPts val="1500"/>
              </a:spcBef>
              <a:buClrTx/>
              <a:buFontTx/>
              <a:buNone/>
              <a:defRPr/>
            </a:pPr>
            <a:r>
              <a:rPr lang="en-US" sz="2400" smtClean="0"/>
              <a:t>Unadjusted for ethnic background</a:t>
            </a:r>
          </a:p>
          <a:p>
            <a:pPr>
              <a:lnSpc>
                <a:spcPct val="70000"/>
              </a:lnSpc>
              <a:spcBef>
                <a:spcPts val="1500"/>
              </a:spcBef>
              <a:buClrTx/>
              <a:buFontTx/>
              <a:buNone/>
              <a:defRPr/>
            </a:pPr>
            <a:r>
              <a:rPr lang="en-US" sz="2400" smtClean="0"/>
              <a:t>OR = 0.27 (95% 0.18-0.40)</a:t>
            </a:r>
          </a:p>
        </p:txBody>
      </p:sp>
      <p:graphicFrame>
        <p:nvGraphicFramePr>
          <p:cNvPr id="62469" name="Group 5"/>
          <p:cNvGraphicFramePr>
            <a:graphicFrameLocks noGrp="1"/>
          </p:cNvGraphicFramePr>
          <p:nvPr/>
        </p:nvGraphicFramePr>
        <p:xfrm>
          <a:off x="1581150" y="1011238"/>
          <a:ext cx="3373438" cy="2797175"/>
        </p:xfrm>
        <a:graphic>
          <a:graphicData uri="http://schemas.openxmlformats.org/drawingml/2006/table">
            <a:tbl>
              <a:tblPr/>
              <a:tblGrid>
                <a:gridCol w="1763713"/>
                <a:gridCol w="736600"/>
                <a:gridCol w="873125"/>
              </a:tblGrid>
              <a:tr h="813548">
                <a:tc gridSpan="3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Full heritage American Indian population</a:t>
                      </a:r>
                    </a:p>
                  </a:txBody>
                  <a:tcPr marL="90000" marR="90000" marT="364361" marB="468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1235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 </a:t>
                      </a:r>
                    </a:p>
                  </a:txBody>
                  <a:tcPr marL="90000" marR="90000" marT="364361" marB="468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+</a:t>
                      </a:r>
                    </a:p>
                  </a:txBody>
                  <a:tcPr marL="90000" marR="90000" marT="364361" marB="468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-</a:t>
                      </a:r>
                    </a:p>
                  </a:txBody>
                  <a:tcPr marL="90000" marR="90000" marT="364361" marB="468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  <a:tr h="758911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Gm3;5,13,14</a:t>
                      </a:r>
                    </a:p>
                  </a:txBody>
                  <a:tcPr marL="90000" marR="90000" marT="364361" marB="468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~1%</a:t>
                      </a:r>
                    </a:p>
                  </a:txBody>
                  <a:tcPr marL="90000" marR="90000" marT="364361" marB="468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~99%</a:t>
                      </a:r>
                    </a:p>
                  </a:txBody>
                  <a:tcPr marL="90000" marR="90000" marT="364361" marB="468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  <a:tr h="612358">
                <a:tc gridSpan="3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NIDDM prevalence ~40%</a:t>
                      </a:r>
                    </a:p>
                  </a:txBody>
                  <a:tcPr marL="90000" marR="90000" marT="364361" marB="468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2478" name="Group 14"/>
          <p:cNvGraphicFramePr>
            <a:graphicFrameLocks noGrp="1"/>
          </p:cNvGraphicFramePr>
          <p:nvPr/>
        </p:nvGraphicFramePr>
        <p:xfrm>
          <a:off x="5205413" y="1200150"/>
          <a:ext cx="3643312" cy="2449513"/>
        </p:xfrm>
        <a:graphic>
          <a:graphicData uri="http://schemas.openxmlformats.org/drawingml/2006/table">
            <a:tbl>
              <a:tblPr/>
              <a:tblGrid>
                <a:gridCol w="1892300"/>
                <a:gridCol w="852487"/>
                <a:gridCol w="898525"/>
              </a:tblGrid>
              <a:tr h="612378">
                <a:tc gridSpan="3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Caucasian population</a:t>
                      </a:r>
                    </a:p>
                  </a:txBody>
                  <a:tcPr marL="90000" marR="90000" marT="364374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1237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 </a:t>
                      </a:r>
                    </a:p>
                  </a:txBody>
                  <a:tcPr marL="90000" marR="90000" marT="364374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+</a:t>
                      </a:r>
                    </a:p>
                  </a:txBody>
                  <a:tcPr marL="90000" marR="90000" marT="364374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-</a:t>
                      </a:r>
                    </a:p>
                  </a:txBody>
                  <a:tcPr marL="90000" marR="90000" marT="364374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  <a:tr h="61237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Gm3;5,13,14</a:t>
                      </a:r>
                    </a:p>
                  </a:txBody>
                  <a:tcPr marL="90000" marR="90000" marT="364374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~66%</a:t>
                      </a:r>
                    </a:p>
                  </a:txBody>
                  <a:tcPr marL="90000" marR="90000" marT="364374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~34%</a:t>
                      </a:r>
                    </a:p>
                  </a:txBody>
                  <a:tcPr marL="90000" marR="90000" marT="364374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  <a:tr h="612378">
                <a:tc gridSpan="3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NIDDM prevalence ~15%</a:t>
                      </a:r>
                    </a:p>
                  </a:txBody>
                  <a:tcPr marL="90000" marR="90000" marT="364374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2487" name="Group 23"/>
          <p:cNvGraphicFramePr>
            <a:graphicFrameLocks noGrp="1"/>
          </p:cNvGraphicFramePr>
          <p:nvPr/>
        </p:nvGraphicFramePr>
        <p:xfrm>
          <a:off x="2438400" y="3917950"/>
          <a:ext cx="4192588" cy="2038350"/>
        </p:xfrm>
        <a:graphic>
          <a:graphicData uri="http://schemas.openxmlformats.org/drawingml/2006/table">
            <a:tbl>
              <a:tblPr/>
              <a:tblGrid>
                <a:gridCol w="1727200"/>
                <a:gridCol w="1292225"/>
                <a:gridCol w="1173163"/>
              </a:tblGrid>
              <a:tr h="81358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Gm3,5,13,14 haplotype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Cases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Controls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</a:tr>
              <a:tr h="61238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+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7.80%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29.00%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  <a:tr h="61238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-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92.20%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71.00%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</a:tbl>
          </a:graphicData>
        </a:graphic>
      </p:graphicFrame>
      <p:sp>
        <p:nvSpPr>
          <p:cNvPr id="62497" name="Line 33"/>
          <p:cNvSpPr>
            <a:spLocks noChangeShapeType="1"/>
          </p:cNvSpPr>
          <p:nvPr/>
        </p:nvSpPr>
        <p:spPr bwMode="auto">
          <a:xfrm>
            <a:off x="1736725" y="4022725"/>
            <a:ext cx="533400" cy="381000"/>
          </a:xfrm>
          <a:prstGeom prst="line">
            <a:avLst/>
          </a:prstGeom>
          <a:noFill/>
          <a:ln w="88920">
            <a:solidFill>
              <a:srgbClr val="99CCFF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2498" name="Line 34"/>
          <p:cNvSpPr>
            <a:spLocks noChangeShapeType="1"/>
          </p:cNvSpPr>
          <p:nvPr/>
        </p:nvSpPr>
        <p:spPr bwMode="auto">
          <a:xfrm flipH="1">
            <a:off x="6673850" y="3749675"/>
            <a:ext cx="735013" cy="1189038"/>
          </a:xfrm>
          <a:prstGeom prst="line">
            <a:avLst/>
          </a:prstGeom>
          <a:noFill/>
          <a:ln w="88920">
            <a:solidFill>
              <a:srgbClr val="FFCC99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2499" name="Text Box 35"/>
          <p:cNvSpPr txBox="1">
            <a:spLocks noChangeArrowheads="1"/>
          </p:cNvSpPr>
          <p:nvPr/>
        </p:nvSpPr>
        <p:spPr bwMode="auto">
          <a:xfrm>
            <a:off x="5029200" y="5953125"/>
            <a:ext cx="4022725" cy="814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defRPr/>
            </a:pPr>
            <a:r>
              <a:rPr lang="en-US" smtClean="0"/>
              <a:t>Different genotype frequency,</a:t>
            </a:r>
          </a:p>
          <a:p>
            <a:pPr>
              <a:defRPr/>
            </a:pPr>
            <a:r>
              <a:rPr lang="en-US" smtClean="0"/>
              <a:t> different phenotype frequency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1663" cy="1135062"/>
          </a:xfrm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mtClean="0"/>
              <a:t>Familial aggregation</a:t>
            </a:r>
          </a:p>
        </p:txBody>
      </p:sp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731838" y="1828800"/>
            <a:ext cx="8047037" cy="350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defRPr/>
            </a:pPr>
            <a:r>
              <a:rPr lang="en-US" sz="1400" dirty="0" smtClean="0">
                <a:latin typeface="Consolas" charset="0"/>
              </a:rPr>
              <a:t>                               No of        No of         Adjusted</a:t>
            </a:r>
          </a:p>
          <a:p>
            <a:pPr>
              <a:defRPr/>
            </a:pPr>
            <a:r>
              <a:rPr lang="en-US" sz="1400" dirty="0" smtClean="0">
                <a:latin typeface="Consolas" charset="0"/>
              </a:rPr>
              <a:t>                               Cases (%)    Controls (%)  OR         95% CI</a:t>
            </a:r>
          </a:p>
          <a:p>
            <a:pPr>
              <a:defRPr/>
            </a:pPr>
            <a:r>
              <a:rPr lang="en-US" sz="1400" dirty="0" smtClean="0">
                <a:latin typeface="Consolas" charset="0"/>
              </a:rPr>
              <a:t>Family history of pancreatic</a:t>
            </a:r>
          </a:p>
          <a:p>
            <a:pPr>
              <a:defRPr/>
            </a:pPr>
            <a:r>
              <a:rPr lang="en-US" sz="1400" dirty="0" smtClean="0">
                <a:latin typeface="Consolas" charset="0"/>
              </a:rPr>
              <a:t> cancer in 1st-degree relative</a:t>
            </a:r>
          </a:p>
          <a:p>
            <a:pPr>
              <a:defRPr/>
            </a:pPr>
            <a:r>
              <a:rPr lang="en-US" sz="1400" dirty="0" smtClean="0">
                <a:latin typeface="Consolas" charset="0"/>
              </a:rPr>
              <a:t>  No                           1,107(93.6)  1,152(96.4)   </a:t>
            </a:r>
            <a:r>
              <a:rPr lang="en-US" sz="1400" dirty="0" smtClean="0">
                <a:solidFill>
                  <a:schemeClr val="tx1"/>
                </a:solidFill>
                <a:latin typeface="Consolas" charset="0"/>
              </a:rPr>
              <a:t>1.0 (ref)  (1.19,2.61)</a:t>
            </a:r>
          </a:p>
          <a:p>
            <a:pPr>
              <a:defRPr/>
            </a:pPr>
            <a:r>
              <a:rPr lang="en-US" sz="1400" dirty="0" smtClean="0">
                <a:solidFill>
                  <a:schemeClr val="tx1"/>
                </a:solidFill>
                <a:latin typeface="Consolas" charset="0"/>
              </a:rPr>
              <a:t>  Yes                             76(6.4)      43(3.6)    1.76</a:t>
            </a:r>
          </a:p>
          <a:p>
            <a:pPr>
              <a:defRPr/>
            </a:pPr>
            <a:endParaRPr lang="en-US" sz="1400" dirty="0" smtClean="0">
              <a:solidFill>
                <a:srgbClr val="FF0000"/>
              </a:solidFill>
              <a:latin typeface="Consolas" charset="0"/>
            </a:endParaRPr>
          </a:p>
          <a:p>
            <a:pPr>
              <a:defRPr/>
            </a:pPr>
            <a:r>
              <a:rPr lang="en-US" sz="1400" dirty="0" smtClean="0">
                <a:latin typeface="Consolas" charset="0"/>
              </a:rPr>
              <a:t>Number of affected 1st-degree</a:t>
            </a:r>
          </a:p>
          <a:p>
            <a:pPr>
              <a:defRPr/>
            </a:pPr>
            <a:r>
              <a:rPr lang="en-US" sz="1400" dirty="0" smtClean="0">
                <a:latin typeface="Consolas" charset="0"/>
              </a:rPr>
              <a:t> Relatives with pancreatic cancer</a:t>
            </a:r>
          </a:p>
          <a:p>
            <a:pPr>
              <a:defRPr/>
            </a:pPr>
            <a:r>
              <a:rPr lang="en-US" sz="1400" dirty="0" smtClean="0">
                <a:latin typeface="Consolas" charset="0"/>
              </a:rPr>
              <a:t>  One                             70(92.1)  42(97.7)      1.70       (1.14,2.53)</a:t>
            </a:r>
          </a:p>
          <a:p>
            <a:pPr>
              <a:defRPr/>
            </a:pPr>
            <a:r>
              <a:rPr lang="en-US" sz="1400" dirty="0" smtClean="0">
                <a:latin typeface="Consolas" charset="0"/>
              </a:rPr>
              <a:t>  Two or more                     6(7.9)    1(2.3)        4.26       (0.48,37.7)</a:t>
            </a:r>
          </a:p>
          <a:p>
            <a:pPr>
              <a:defRPr/>
            </a:pPr>
            <a:endParaRPr lang="en-US" sz="1400" dirty="0" smtClean="0">
              <a:latin typeface="Consolas" charset="0"/>
            </a:endParaRP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5668963" y="6492875"/>
            <a:ext cx="3475037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defRPr/>
            </a:pPr>
            <a:r>
              <a:rPr lang="en-US" smtClean="0"/>
              <a:t>Jacobs et al., 2010; Austin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ext Box 1"/>
          <p:cNvSpPr txBox="1">
            <a:spLocks noChangeArrowheads="1"/>
          </p:cNvSpPr>
          <p:nvPr/>
        </p:nvSpPr>
        <p:spPr bwMode="auto">
          <a:xfrm>
            <a:off x="533400" y="152400"/>
            <a:ext cx="7916863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2400" b="1" smtClean="0"/>
              <a:t>Population Stratification: Gm3;5,13,14 in admixed sample of Native Americans of the Pima and Papago tribes</a:t>
            </a:r>
          </a:p>
        </p:txBody>
      </p:sp>
      <p:sp>
        <p:nvSpPr>
          <p:cNvPr id="63490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graphicFrame>
        <p:nvGraphicFramePr>
          <p:cNvPr id="63491" name="Group 3"/>
          <p:cNvGraphicFramePr>
            <a:graphicFrameLocks noGrp="1"/>
          </p:cNvGraphicFramePr>
          <p:nvPr/>
        </p:nvGraphicFramePr>
        <p:xfrm>
          <a:off x="2362200" y="3810000"/>
          <a:ext cx="4192588" cy="2038350"/>
        </p:xfrm>
        <a:graphic>
          <a:graphicData uri="http://schemas.openxmlformats.org/drawingml/2006/table">
            <a:tbl>
              <a:tblPr/>
              <a:tblGrid>
                <a:gridCol w="1727200"/>
                <a:gridCol w="1292225"/>
                <a:gridCol w="1173163"/>
              </a:tblGrid>
              <a:tr h="81358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Gm3,5,13,14 haplotype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Cases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Controls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</a:tr>
              <a:tr h="61238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+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7.80%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29.00%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  <a:tr h="61238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-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92.20%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71.00%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</a:tbl>
          </a:graphicData>
        </a:graphic>
      </p:graphicFrame>
      <p:sp>
        <p:nvSpPr>
          <p:cNvPr id="63501" name="Text Box 13"/>
          <p:cNvSpPr txBox="1">
            <a:spLocks noChangeArrowheads="1"/>
          </p:cNvSpPr>
          <p:nvPr/>
        </p:nvSpPr>
        <p:spPr bwMode="auto">
          <a:xfrm>
            <a:off x="304800" y="5984875"/>
            <a:ext cx="8686800" cy="79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lnSpc>
                <a:spcPct val="70000"/>
              </a:lnSpc>
              <a:spcBef>
                <a:spcPts val="1500"/>
              </a:spcBef>
              <a:buClrTx/>
              <a:buFontTx/>
              <a:buNone/>
              <a:defRPr/>
            </a:pPr>
            <a:r>
              <a:rPr lang="en-US" sz="2400" dirty="0" smtClean="0"/>
              <a:t>Adjusted for ethnic background </a:t>
            </a:r>
          </a:p>
          <a:p>
            <a:pPr>
              <a:lnSpc>
                <a:spcPct val="70000"/>
              </a:lnSpc>
              <a:spcBef>
                <a:spcPts val="1500"/>
              </a:spcBef>
              <a:buClrTx/>
              <a:buFontTx/>
              <a:buNone/>
              <a:defRPr/>
            </a:pPr>
            <a:r>
              <a:rPr lang="en-US" sz="2400" dirty="0" smtClean="0"/>
              <a:t>OR = 0.83 (95% 0.58-1.18)</a:t>
            </a:r>
          </a:p>
        </p:txBody>
      </p:sp>
      <p:graphicFrame>
        <p:nvGraphicFramePr>
          <p:cNvPr id="63502" name="Group 14"/>
          <p:cNvGraphicFramePr>
            <a:graphicFrameLocks noGrp="1"/>
          </p:cNvGraphicFramePr>
          <p:nvPr/>
        </p:nvGraphicFramePr>
        <p:xfrm>
          <a:off x="2133600" y="1055688"/>
          <a:ext cx="5000625" cy="2649537"/>
        </p:xfrm>
        <a:graphic>
          <a:graphicData uri="http://schemas.openxmlformats.org/drawingml/2006/table">
            <a:tbl>
              <a:tblPr/>
              <a:tblGrid>
                <a:gridCol w="2028825"/>
                <a:gridCol w="1762125"/>
                <a:gridCol w="1209675"/>
              </a:tblGrid>
              <a:tr h="81325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Index of Indian heritage</a:t>
                      </a:r>
                    </a:p>
                  </a:txBody>
                  <a:tcPr marL="90000" marR="90000" marT="364156" marB="46779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Gm3;5,13,14 haplotype</a:t>
                      </a:r>
                    </a:p>
                  </a:txBody>
                  <a:tcPr marL="90000" marR="90000" marT="364156" marB="46779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% Diabetes</a:t>
                      </a:r>
                    </a:p>
                  </a:txBody>
                  <a:tcPr marL="90000" marR="90000" marT="364156" marB="46779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</a:tr>
              <a:tr h="61209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90000" marR="90000" marT="364156" marB="4677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65.8%</a:t>
                      </a:r>
                    </a:p>
                  </a:txBody>
                  <a:tcPr marL="90000" marR="90000" marT="364156" marB="4677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18.5%</a:t>
                      </a:r>
                    </a:p>
                  </a:txBody>
                  <a:tcPr marL="90000" marR="90000" marT="364156" marB="4677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</a:tr>
              <a:tr h="61209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4</a:t>
                      </a:r>
                    </a:p>
                  </a:txBody>
                  <a:tcPr marL="90000" marR="90000" marT="364156" marB="4677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42.1%</a:t>
                      </a:r>
                    </a:p>
                  </a:txBody>
                  <a:tcPr marL="90000" marR="90000" marT="364156" marB="4677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28.5%</a:t>
                      </a:r>
                    </a:p>
                  </a:txBody>
                  <a:tcPr marL="90000" marR="90000" marT="364156" marB="4677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</a:tr>
              <a:tr h="61209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8</a:t>
                      </a:r>
                    </a:p>
                  </a:txBody>
                  <a:tcPr marL="90000" marR="90000" marT="364156" marB="46779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1.6%</a:t>
                      </a:r>
                    </a:p>
                  </a:txBody>
                  <a:tcPr marL="90000" marR="90000" marT="364156" marB="46779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39.2%</a:t>
                      </a:r>
                    </a:p>
                  </a:txBody>
                  <a:tcPr marL="90000" marR="90000" marT="364156" marB="46779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</a:tr>
            </a:tbl>
          </a:graphicData>
        </a:graphic>
      </p:graphicFrame>
      <p:sp>
        <p:nvSpPr>
          <p:cNvPr id="63515" name="Text Box 27"/>
          <p:cNvSpPr txBox="1">
            <a:spLocks noChangeArrowheads="1"/>
          </p:cNvSpPr>
          <p:nvPr/>
        </p:nvSpPr>
        <p:spPr bwMode="auto">
          <a:xfrm>
            <a:off x="4664075" y="6126163"/>
            <a:ext cx="4114800" cy="63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defRPr/>
            </a:pPr>
            <a:r>
              <a:rPr lang="en-US" smtClean="0"/>
              <a:t>Previous result just picked out race/ethnicity!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7916863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dirty="0" smtClean="0"/>
              <a:t>Ancestry Informative Markers</a:t>
            </a:r>
          </a:p>
        </p:txBody>
      </p:sp>
      <p:sp>
        <p:nvSpPr>
          <p:cNvPr id="64514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4515" name="Rectangle 3"/>
          <p:cNvSpPr>
            <a:spLocks noChangeArrowheads="1"/>
          </p:cNvSpPr>
          <p:nvPr/>
        </p:nvSpPr>
        <p:spPr bwMode="auto">
          <a:xfrm>
            <a:off x="533400" y="3048000"/>
            <a:ext cx="74676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4516" name="Text Box 4"/>
          <p:cNvSpPr txBox="1">
            <a:spLocks noChangeArrowheads="1"/>
          </p:cNvSpPr>
          <p:nvPr/>
        </p:nvSpPr>
        <p:spPr bwMode="auto">
          <a:xfrm>
            <a:off x="457200" y="1295400"/>
            <a:ext cx="7924800" cy="466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 marL="45720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marL="457200" indent="-457200">
              <a:spcBef>
                <a:spcPts val="1750"/>
              </a:spcBef>
              <a:buFont typeface="Arial"/>
              <a:buChar char="•"/>
              <a:defRPr/>
            </a:pPr>
            <a:r>
              <a:rPr lang="en-US" sz="2800" dirty="0" smtClean="0"/>
              <a:t>Polymorphisms with known allele frequency differences across ancestral groups</a:t>
            </a:r>
          </a:p>
          <a:p>
            <a:pPr marL="457200" indent="-457200">
              <a:spcBef>
                <a:spcPts val="1750"/>
              </a:spcBef>
              <a:buFont typeface="Arial"/>
              <a:buChar char="•"/>
              <a:defRPr/>
            </a:pPr>
            <a:r>
              <a:rPr lang="en-US" sz="2800" dirty="0" smtClean="0"/>
              <a:t>Useful in estimating ancestry in admixed individuals</a:t>
            </a:r>
          </a:p>
          <a:p>
            <a:pPr marL="457200" indent="-457200">
              <a:spcBef>
                <a:spcPts val="1750"/>
              </a:spcBef>
              <a:buFont typeface="Arial"/>
              <a:buChar char="•"/>
              <a:defRPr/>
            </a:pPr>
            <a:r>
              <a:rPr lang="en-US" sz="2800" dirty="0" smtClean="0"/>
              <a:t>Example: Duffy locus (codes for blood group)</a:t>
            </a:r>
          </a:p>
          <a:p>
            <a:pPr lvl="1" indent="0">
              <a:spcBef>
                <a:spcPts val="1750"/>
              </a:spcBef>
              <a:buSzPct val="50000"/>
              <a:defRPr/>
            </a:pPr>
            <a:r>
              <a:rPr lang="en-US" sz="2800" dirty="0" smtClean="0">
                <a:latin typeface="Calibri" charset="0"/>
              </a:rPr>
              <a:t>- 100% sub-Saharan Africans vs. other groups</a:t>
            </a:r>
          </a:p>
          <a:p>
            <a:pPr lvl="1" indent="0">
              <a:spcBef>
                <a:spcPts val="1750"/>
              </a:spcBef>
              <a:buSzPct val="50000"/>
              <a:defRPr/>
            </a:pPr>
            <a:r>
              <a:rPr lang="en-US" sz="2800" dirty="0" smtClean="0">
                <a:latin typeface="Calibri" charset="0"/>
              </a:rPr>
              <a:t>- Protects against </a:t>
            </a:r>
            <a:r>
              <a:rPr lang="en-US" sz="2800" i="1" dirty="0" smtClean="0">
                <a:latin typeface="Calibri" charset="0"/>
              </a:rPr>
              <a:t>P. </a:t>
            </a:r>
            <a:r>
              <a:rPr lang="en-US" sz="2800" i="1" dirty="0" err="1" smtClean="0">
                <a:latin typeface="Calibri" charset="0"/>
              </a:rPr>
              <a:t>vivax</a:t>
            </a:r>
            <a:r>
              <a:rPr lang="en-US" sz="2800" dirty="0" smtClean="0">
                <a:latin typeface="Calibri" charset="0"/>
              </a:rPr>
              <a:t> (malaria)</a:t>
            </a:r>
          </a:p>
          <a:p>
            <a:pPr>
              <a:spcBef>
                <a:spcPts val="1750"/>
              </a:spcBef>
              <a:buClrTx/>
              <a:buFontTx/>
              <a:buNone/>
              <a:defRPr/>
            </a:pPr>
            <a:endParaRPr lang="en-US" sz="2800" dirty="0" smtClean="0">
              <a:latin typeface="Calibri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ext Box 1"/>
          <p:cNvSpPr txBox="1">
            <a:spLocks noChangeArrowheads="1"/>
          </p:cNvSpPr>
          <p:nvPr/>
        </p:nvSpPr>
        <p:spPr bwMode="auto">
          <a:xfrm>
            <a:off x="533400" y="120650"/>
            <a:ext cx="7916863" cy="58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3200" dirty="0" smtClean="0"/>
              <a:t>Example AIM: Duffy locus (rs2814778)</a:t>
            </a:r>
          </a:p>
        </p:txBody>
      </p:sp>
      <p:sp>
        <p:nvSpPr>
          <p:cNvPr id="65538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5539" name="Rectangle 3"/>
          <p:cNvSpPr>
            <a:spLocks noChangeArrowheads="1"/>
          </p:cNvSpPr>
          <p:nvPr/>
        </p:nvSpPr>
        <p:spPr bwMode="auto">
          <a:xfrm>
            <a:off x="533400" y="3048000"/>
            <a:ext cx="74676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5540" name="Text Box 4"/>
          <p:cNvSpPr txBox="1">
            <a:spLocks noChangeArrowheads="1"/>
          </p:cNvSpPr>
          <p:nvPr/>
        </p:nvSpPr>
        <p:spPr bwMode="auto">
          <a:xfrm>
            <a:off x="-90488" y="2538413"/>
            <a:ext cx="454026" cy="438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eaVert"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spcBef>
                <a:spcPts val="1125"/>
              </a:spcBef>
              <a:buClrTx/>
              <a:buFontTx/>
              <a:buNone/>
              <a:defRPr/>
            </a:pPr>
            <a:r>
              <a:rPr lang="en-US" smtClean="0"/>
              <a:t>http://www.ncbi.nlm.nih.gov/projects/SNP</a:t>
            </a:r>
          </a:p>
        </p:txBody>
      </p:sp>
      <p:pic>
        <p:nvPicPr>
          <p:cNvPr id="6554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963" y="701675"/>
            <a:ext cx="7165975" cy="615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685800" y="-76200"/>
            <a:ext cx="77724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3600" smtClean="0"/>
              <a:t>Recurrence (‘Familial’) Risk Ratios</a:t>
            </a:r>
          </a:p>
        </p:txBody>
      </p:sp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152400" y="1219200"/>
            <a:ext cx="9005888" cy="51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 marL="333375" indent="-333375"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800"/>
              </a:spcBef>
              <a:buFont typeface="Arial" charset="0"/>
              <a:buChar char="•"/>
              <a:defRPr/>
            </a:pPr>
            <a:r>
              <a:rPr lang="en-US" sz="3200" smtClean="0"/>
              <a:t>Compares the probability a subject is affected given they have an affected family member to the population risk:</a:t>
            </a:r>
          </a:p>
          <a:p>
            <a:pPr>
              <a:spcBef>
                <a:spcPts val="800"/>
              </a:spcBef>
              <a:buClrTx/>
              <a:buFontTx/>
              <a:buNone/>
              <a:defRPr/>
            </a:pPr>
            <a:r>
              <a:rPr lang="en-US" sz="3200" smtClean="0">
                <a:latin typeface="Symbol" charset="0"/>
              </a:rPr>
              <a:t></a:t>
            </a:r>
            <a:r>
              <a:rPr lang="en-US" sz="3200" baseline="-25000" smtClean="0"/>
              <a:t>R</a:t>
            </a:r>
            <a:r>
              <a:rPr lang="en-US" sz="3200" smtClean="0"/>
              <a:t> = K</a:t>
            </a:r>
            <a:r>
              <a:rPr lang="en-US" sz="3200" baseline="-25000" smtClean="0"/>
              <a:t>R</a:t>
            </a:r>
            <a:r>
              <a:rPr lang="en-US" sz="3200" smtClean="0"/>
              <a:t>/K, </a:t>
            </a:r>
          </a:p>
          <a:p>
            <a:pPr>
              <a:spcBef>
                <a:spcPts val="800"/>
              </a:spcBef>
              <a:buClrTx/>
              <a:buFontTx/>
              <a:buNone/>
              <a:defRPr/>
            </a:pPr>
            <a:r>
              <a:rPr lang="en-US" sz="3200" smtClean="0"/>
              <a:t>		where K</a:t>
            </a:r>
            <a:r>
              <a:rPr lang="en-US" sz="3200" baseline="-25000" smtClean="0"/>
              <a:t>R</a:t>
            </a:r>
            <a:r>
              <a:rPr lang="en-US" sz="3200" smtClean="0"/>
              <a:t> is the risk to relatives of type R</a:t>
            </a:r>
          </a:p>
          <a:p>
            <a:pPr>
              <a:spcBef>
                <a:spcPts val="800"/>
              </a:spcBef>
              <a:buClrTx/>
              <a:buFontTx/>
              <a:buNone/>
              <a:defRPr/>
            </a:pPr>
            <a:r>
              <a:rPr lang="en-US" sz="3200" smtClean="0"/>
              <a:t>		K is the population risk</a:t>
            </a:r>
          </a:p>
          <a:p>
            <a:pPr>
              <a:spcBef>
                <a:spcPts val="800"/>
              </a:spcBef>
              <a:buClrTx/>
              <a:buFontTx/>
              <a:buNone/>
              <a:defRPr/>
            </a:pPr>
            <a:endParaRPr lang="en-US" sz="3200" smtClean="0">
              <a:latin typeface="Symbol" charset="0"/>
            </a:endParaRPr>
          </a:p>
          <a:p>
            <a:pPr>
              <a:spcBef>
                <a:spcPts val="800"/>
              </a:spcBef>
              <a:buClrTx/>
              <a:buFontTx/>
              <a:buNone/>
              <a:defRPr/>
            </a:pPr>
            <a:r>
              <a:rPr lang="en-US" sz="3200" smtClean="0">
                <a:latin typeface="Symbol" charset="0"/>
              </a:rPr>
              <a:t></a:t>
            </a:r>
            <a:r>
              <a:rPr lang="en-US" sz="3200" baseline="-25000" smtClean="0"/>
              <a:t>S </a:t>
            </a:r>
            <a:r>
              <a:rPr lang="en-US" sz="3200" smtClean="0"/>
              <a:t>= recurrence risk to siblings of probands versus the general population risk.  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4114800" y="6403975"/>
            <a:ext cx="49371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defRPr/>
            </a:pPr>
            <a:r>
              <a:rPr lang="en-US" i="1" smtClean="0">
                <a:solidFill>
                  <a:srgbClr val="0084D1"/>
                </a:solidFill>
              </a:rPr>
              <a:t>(Recurrence Risks are not covered in Austin)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smtClean="0"/>
              <a:t>Estimating Recurrence Risk Ratios (RRR)</a:t>
            </a:r>
          </a:p>
        </p:txBody>
      </p:sp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228600" y="1600200"/>
            <a:ext cx="89154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 marL="333375" indent="-333375"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 indent="-276225"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800"/>
              </a:spcBef>
              <a:buFont typeface="Arial" charset="0"/>
              <a:buChar char="•"/>
              <a:defRPr/>
            </a:pPr>
            <a:r>
              <a:rPr lang="en-US" sz="3200" dirty="0" smtClean="0"/>
              <a:t>With case-control data, calculate RRR as:</a:t>
            </a:r>
          </a:p>
          <a:p>
            <a:pPr lvl="1">
              <a:spcBef>
                <a:spcPts val="700"/>
              </a:spcBef>
              <a:buClrTx/>
              <a:buFontTx/>
              <a:buNone/>
              <a:defRPr/>
            </a:pPr>
            <a:r>
              <a:rPr lang="en-US" sz="2800" dirty="0" smtClean="0"/>
              <a:t>Proportion of affected relatives of the cases (observed) / </a:t>
            </a:r>
          </a:p>
          <a:p>
            <a:pPr lvl="1">
              <a:spcBef>
                <a:spcPts val="700"/>
              </a:spcBef>
              <a:buClrTx/>
              <a:buFontTx/>
              <a:buNone/>
              <a:defRPr/>
            </a:pPr>
            <a:r>
              <a:rPr lang="en-US" sz="2800" dirty="0" smtClean="0"/>
              <a:t>Proportion of affected relatives of controls (expected) </a:t>
            </a:r>
            <a:r>
              <a:rPr lang="en-US" sz="2800" dirty="0" smtClean="0">
                <a:solidFill>
                  <a:srgbClr val="0084D1"/>
                </a:solidFill>
              </a:rPr>
              <a:t>(assumed to estimate K, the population prevalence of disease)</a:t>
            </a:r>
          </a:p>
          <a:p>
            <a:pPr>
              <a:spcBef>
                <a:spcPts val="800"/>
              </a:spcBef>
              <a:buFont typeface="Arial" charset="0"/>
              <a:buNone/>
              <a:defRPr/>
            </a:pPr>
            <a:r>
              <a:rPr lang="en-US" sz="3200" dirty="0" smtClean="0"/>
              <a:t>                    </a:t>
            </a:r>
            <a:r>
              <a:rPr lang="en-US" sz="2000" dirty="0" smtClean="0"/>
              <a:t>Using </a:t>
            </a:r>
            <a:r>
              <a:rPr lang="en-US" sz="2000" dirty="0" smtClean="0">
                <a:latin typeface="Symbol" charset="0"/>
              </a:rPr>
              <a:t></a:t>
            </a:r>
            <a:r>
              <a:rPr lang="en-US" sz="2000" baseline="-25000" dirty="0" smtClean="0"/>
              <a:t>R</a:t>
            </a:r>
            <a:r>
              <a:rPr lang="en-US" sz="2000" dirty="0" smtClean="0"/>
              <a:t> = P(Y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= 1 |Y</a:t>
            </a:r>
            <a:r>
              <a:rPr lang="en-US" sz="2200" baseline="-25000" dirty="0" smtClean="0"/>
              <a:t>1</a:t>
            </a:r>
            <a:r>
              <a:rPr lang="en-US" sz="2200" dirty="0" smtClean="0"/>
              <a:t> = 1) / K</a:t>
            </a:r>
          </a:p>
          <a:p>
            <a:pPr>
              <a:spcBef>
                <a:spcPts val="800"/>
              </a:spcBef>
              <a:buFont typeface="Arial" charset="0"/>
              <a:buChar char="•"/>
              <a:defRPr/>
            </a:pPr>
            <a:r>
              <a:rPr lang="en-US" sz="3200" dirty="0" smtClean="0"/>
              <a:t>The higher the value of </a:t>
            </a:r>
            <a:r>
              <a:rPr lang="en-US" sz="3200" dirty="0" smtClean="0">
                <a:latin typeface="Symbol" charset="0"/>
              </a:rPr>
              <a:t></a:t>
            </a:r>
            <a:r>
              <a:rPr lang="en-US" sz="3200" baseline="-25000" dirty="0" smtClean="0"/>
              <a:t>R</a:t>
            </a:r>
            <a:r>
              <a:rPr lang="en-US" sz="3200" dirty="0" smtClean="0"/>
              <a:t> the stronger the genetic effect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685800" y="277813"/>
            <a:ext cx="7772400" cy="1266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smtClean="0"/>
              <a:t>Examples of </a:t>
            </a:r>
            <a:r>
              <a:rPr lang="en-US" sz="4000" smtClean="0">
                <a:latin typeface="Symbol" charset="0"/>
              </a:rPr>
              <a:t></a:t>
            </a:r>
            <a:r>
              <a:rPr lang="en-US" sz="4000" baseline="-25000" smtClean="0"/>
              <a:t>s</a:t>
            </a:r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457200" y="1828800"/>
            <a:ext cx="8229600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 marL="333375" indent="-333375">
              <a:tabLst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042525" algn="l"/>
                <a:tab pos="10499725" algn="l"/>
                <a:tab pos="10502900" algn="l"/>
                <a:tab pos="10506075" algn="l"/>
                <a:tab pos="10509250" algn="l"/>
                <a:tab pos="1051242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042525" algn="l"/>
                <a:tab pos="10499725" algn="l"/>
                <a:tab pos="10502900" algn="l"/>
                <a:tab pos="10506075" algn="l"/>
                <a:tab pos="10509250" algn="l"/>
                <a:tab pos="1051242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042525" algn="l"/>
                <a:tab pos="10499725" algn="l"/>
                <a:tab pos="10502900" algn="l"/>
                <a:tab pos="10506075" algn="l"/>
                <a:tab pos="10509250" algn="l"/>
                <a:tab pos="1051242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042525" algn="l"/>
                <a:tab pos="10499725" algn="l"/>
                <a:tab pos="10502900" algn="l"/>
                <a:tab pos="10506075" algn="l"/>
                <a:tab pos="10509250" algn="l"/>
                <a:tab pos="1051242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042525" algn="l"/>
                <a:tab pos="10499725" algn="l"/>
                <a:tab pos="10502900" algn="l"/>
                <a:tab pos="10506075" algn="l"/>
                <a:tab pos="10509250" algn="l"/>
                <a:tab pos="1051242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042525" algn="l"/>
                <a:tab pos="10499725" algn="l"/>
                <a:tab pos="10502900" algn="l"/>
                <a:tab pos="10506075" algn="l"/>
                <a:tab pos="10509250" algn="l"/>
                <a:tab pos="1051242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042525" algn="l"/>
                <a:tab pos="10499725" algn="l"/>
                <a:tab pos="10502900" algn="l"/>
                <a:tab pos="10506075" algn="l"/>
                <a:tab pos="10509250" algn="l"/>
                <a:tab pos="1051242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042525" algn="l"/>
                <a:tab pos="10499725" algn="l"/>
                <a:tab pos="10502900" algn="l"/>
                <a:tab pos="10506075" algn="l"/>
                <a:tab pos="10509250" algn="l"/>
                <a:tab pos="1051242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042525" algn="l"/>
                <a:tab pos="10499725" algn="l"/>
                <a:tab pos="10502900" algn="l"/>
                <a:tab pos="10506075" algn="l"/>
                <a:tab pos="10509250" algn="l"/>
                <a:tab pos="1051242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lnSpc>
                <a:spcPct val="90000"/>
              </a:lnSpc>
              <a:spcBef>
                <a:spcPts val="700"/>
              </a:spcBef>
              <a:buFont typeface="Arial" charset="0"/>
              <a:buChar char="•"/>
              <a:defRPr/>
            </a:pPr>
            <a:r>
              <a:rPr lang="en-US" sz="2800" dirty="0" smtClean="0"/>
              <a:t>Alzheimer Disease				3-4</a:t>
            </a:r>
          </a:p>
          <a:p>
            <a:pPr>
              <a:lnSpc>
                <a:spcPct val="90000"/>
              </a:lnSpc>
              <a:spcBef>
                <a:spcPts val="700"/>
              </a:spcBef>
              <a:buFont typeface="Arial" charset="0"/>
              <a:buChar char="•"/>
              <a:defRPr/>
            </a:pPr>
            <a:r>
              <a:rPr lang="en-US" sz="2800" dirty="0" smtClean="0"/>
              <a:t>Rheumatoid Arthritis				12</a:t>
            </a:r>
          </a:p>
          <a:p>
            <a:pPr>
              <a:lnSpc>
                <a:spcPct val="90000"/>
              </a:lnSpc>
              <a:spcBef>
                <a:spcPts val="700"/>
              </a:spcBef>
              <a:buFont typeface="Arial" charset="0"/>
              <a:buChar char="•"/>
              <a:defRPr/>
            </a:pPr>
            <a:r>
              <a:rPr lang="en-US" sz="2800" dirty="0" smtClean="0"/>
              <a:t>Schizophrenia					13</a:t>
            </a:r>
          </a:p>
          <a:p>
            <a:pPr>
              <a:lnSpc>
                <a:spcPct val="90000"/>
              </a:lnSpc>
              <a:spcBef>
                <a:spcPts val="700"/>
              </a:spcBef>
              <a:buFont typeface="Arial" charset="0"/>
              <a:buChar char="•"/>
              <a:defRPr/>
            </a:pPr>
            <a:r>
              <a:rPr lang="en-US" sz="2800" dirty="0" smtClean="0"/>
              <a:t>Type I Diabetes				15</a:t>
            </a:r>
          </a:p>
          <a:p>
            <a:pPr>
              <a:lnSpc>
                <a:spcPct val="90000"/>
              </a:lnSpc>
              <a:spcBef>
                <a:spcPts val="700"/>
              </a:spcBef>
              <a:buFont typeface="Arial" charset="0"/>
              <a:buChar char="•"/>
              <a:defRPr/>
            </a:pPr>
            <a:r>
              <a:rPr lang="en-US" sz="2800" dirty="0" smtClean="0"/>
              <a:t>Multiple Sclerosis				20-30</a:t>
            </a:r>
          </a:p>
          <a:p>
            <a:pPr>
              <a:lnSpc>
                <a:spcPct val="90000"/>
              </a:lnSpc>
              <a:spcBef>
                <a:spcPts val="700"/>
              </a:spcBef>
              <a:buFont typeface="Arial" charset="0"/>
              <a:buChar char="•"/>
              <a:defRPr/>
            </a:pPr>
            <a:r>
              <a:rPr lang="en-US" sz="2800" dirty="0" smtClean="0"/>
              <a:t>Neural Tube Defects				25-50</a:t>
            </a:r>
          </a:p>
          <a:p>
            <a:pPr>
              <a:lnSpc>
                <a:spcPct val="90000"/>
              </a:lnSpc>
              <a:spcBef>
                <a:spcPts val="700"/>
              </a:spcBef>
              <a:buFont typeface="Arial" charset="0"/>
              <a:buChar char="•"/>
              <a:defRPr/>
            </a:pPr>
            <a:r>
              <a:rPr lang="en-US" sz="2800" dirty="0" smtClean="0"/>
              <a:t>Autism						75-150</a:t>
            </a:r>
          </a:p>
        </p:txBody>
      </p:sp>
      <p:sp>
        <p:nvSpPr>
          <p:cNvPr id="14339" name="Line 3"/>
          <p:cNvSpPr>
            <a:spLocks noChangeShapeType="1"/>
          </p:cNvSpPr>
          <p:nvPr/>
        </p:nvSpPr>
        <p:spPr bwMode="auto">
          <a:xfrm flipH="1" flipV="1">
            <a:off x="2009775" y="4935538"/>
            <a:ext cx="1557338" cy="1009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3657600" y="5851525"/>
            <a:ext cx="2773363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defRPr/>
            </a:pPr>
            <a:r>
              <a:rPr lang="en-US" smtClean="0"/>
              <a:t>Defining the phenotype...!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 Box 1"/>
          <p:cNvSpPr txBox="1">
            <a:spLocks noChangeArrowheads="1"/>
          </p:cNvSpPr>
          <p:nvPr/>
        </p:nvSpPr>
        <p:spPr bwMode="auto">
          <a:xfrm>
            <a:off x="457200" y="609600"/>
            <a:ext cx="8332788" cy="559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75"/>
              </a:spcBef>
              <a:buClrTx/>
              <a:buFontTx/>
              <a:buNone/>
              <a:defRPr/>
            </a:pPr>
            <a:r>
              <a:rPr lang="en-US" sz="4000" dirty="0" smtClean="0"/>
              <a:t>Limitations of Recurrence </a:t>
            </a:r>
            <a:r>
              <a:rPr lang="en-US" sz="4000" dirty="0"/>
              <a:t>R</a:t>
            </a:r>
            <a:r>
              <a:rPr lang="en-US" sz="4000" dirty="0" smtClean="0"/>
              <a:t>isks </a:t>
            </a:r>
          </a:p>
          <a:p>
            <a:pPr>
              <a:lnSpc>
                <a:spcPct val="90000"/>
              </a:lnSpc>
              <a:spcBef>
                <a:spcPts val="475"/>
              </a:spcBef>
              <a:buClrTx/>
              <a:buFontTx/>
              <a:buNone/>
              <a:defRPr/>
            </a:pPr>
            <a:endParaRPr lang="en-US" sz="2400" dirty="0" smtClean="0"/>
          </a:p>
          <a:p>
            <a:pPr marL="342900" indent="-342900">
              <a:lnSpc>
                <a:spcPct val="90000"/>
              </a:lnSpc>
              <a:spcBef>
                <a:spcPts val="475"/>
              </a:spcBef>
              <a:buFont typeface="Arial"/>
              <a:buChar char="•"/>
              <a:defRPr/>
            </a:pPr>
            <a:r>
              <a:rPr lang="en-US" sz="2800" dirty="0" smtClean="0"/>
              <a:t>Depend on mode of inheritance and disease frequency.</a:t>
            </a:r>
          </a:p>
          <a:p>
            <a:pPr marL="342900" indent="-342900">
              <a:lnSpc>
                <a:spcPct val="90000"/>
              </a:lnSpc>
              <a:spcBef>
                <a:spcPts val="475"/>
              </a:spcBef>
              <a:buFont typeface="Arial"/>
              <a:buChar char="•"/>
              <a:defRPr/>
            </a:pPr>
            <a:r>
              <a:rPr lang="en-US" sz="2800" dirty="0" smtClean="0"/>
              <a:t>Single gene diseases have high recurrence risks</a:t>
            </a:r>
          </a:p>
          <a:p>
            <a:pPr marL="342900" indent="-342900">
              <a:lnSpc>
                <a:spcPct val="90000"/>
              </a:lnSpc>
              <a:spcBef>
                <a:spcPts val="475"/>
              </a:spcBef>
              <a:buFont typeface="Arial"/>
              <a:buChar char="•"/>
              <a:defRPr/>
            </a:pPr>
            <a:r>
              <a:rPr lang="en-US" sz="2800" dirty="0" smtClean="0"/>
              <a:t>More common complex diseases have lower values (e.g., CHD).</a:t>
            </a:r>
          </a:p>
          <a:p>
            <a:pPr marL="342900" indent="-342900">
              <a:lnSpc>
                <a:spcPct val="90000"/>
              </a:lnSpc>
              <a:spcBef>
                <a:spcPts val="475"/>
              </a:spcBef>
              <a:buFont typeface="Arial"/>
              <a:buChar char="•"/>
              <a:defRPr/>
            </a:pPr>
            <a:r>
              <a:rPr lang="en-US" sz="2800" dirty="0" smtClean="0"/>
              <a:t>Hard to distinguish genetic versus environmental effects.</a:t>
            </a:r>
          </a:p>
          <a:p>
            <a:pPr>
              <a:lnSpc>
                <a:spcPct val="90000"/>
              </a:lnSpc>
              <a:spcBef>
                <a:spcPts val="475"/>
              </a:spcBef>
              <a:buClrTx/>
              <a:buFontTx/>
              <a:buNone/>
              <a:defRPr/>
            </a:pPr>
            <a:endParaRPr lang="en-US" sz="2400" dirty="0" smtClean="0"/>
          </a:p>
          <a:p>
            <a:pPr>
              <a:lnSpc>
                <a:spcPct val="90000"/>
              </a:lnSpc>
              <a:spcBef>
                <a:spcPts val="475"/>
              </a:spcBef>
              <a:buClrTx/>
              <a:buFontTx/>
              <a:buNone/>
              <a:defRPr/>
            </a:pPr>
            <a:endParaRPr lang="en-US" sz="2400" dirty="0" smtClean="0"/>
          </a:p>
          <a:p>
            <a:pPr>
              <a:lnSpc>
                <a:spcPct val="90000"/>
              </a:lnSpc>
              <a:spcBef>
                <a:spcPts val="475"/>
              </a:spcBef>
              <a:buClrTx/>
              <a:buFontTx/>
              <a:buNone/>
              <a:defRPr/>
            </a:pPr>
            <a:r>
              <a:rPr lang="en-US" sz="2400" dirty="0" smtClean="0"/>
              <a:t>   </a:t>
            </a:r>
          </a:p>
        </p:txBody>
      </p:sp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ＭＳ Ｐゴシック"/>
        <a:cs typeface="Microsoft YaHei"/>
      </a:majorFont>
      <a:minorFont>
        <a:latin typeface="Arial"/>
        <a:ea typeface="ＭＳ Ｐゴシック"/>
        <a:cs typeface="Microsoft YaHe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charset="0"/>
            <a:cs typeface="Microsoft YaHe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charset="0"/>
            <a:cs typeface="Microsoft YaHei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35574</TotalTime>
  <Words>2490</Words>
  <Application>Microsoft Macintosh PowerPoint</Application>
  <PresentationFormat>On-screen Show (4:3)</PresentationFormat>
  <Paragraphs>502</Paragraphs>
  <Slides>52</Slides>
  <Notes>51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62" baseType="lpstr">
      <vt:lpstr>Arial</vt:lpstr>
      <vt:lpstr>ＭＳ Ｐゴシック</vt:lpstr>
      <vt:lpstr>Times New Roman</vt:lpstr>
      <vt:lpstr>Consolas</vt:lpstr>
      <vt:lpstr>Symbol</vt:lpstr>
      <vt:lpstr>Garamond</vt:lpstr>
      <vt:lpstr>CMSS10~23</vt:lpstr>
      <vt:lpstr>Calibri</vt:lpstr>
      <vt:lpstr>Wingdings</vt:lpstr>
      <vt:lpstr>Office Theme</vt:lpstr>
      <vt:lpstr>PowerPoint Presentation</vt:lpstr>
      <vt:lpstr>PowerPoint Presentation</vt:lpstr>
      <vt:lpstr>PowerPoint Presentation</vt:lpstr>
      <vt:lpstr>Familial aggregation</vt:lpstr>
      <vt:lpstr>Familial aggregation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Liability model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Heritability Extras</vt:lpstr>
      <vt:lpstr>Heritability misconceptions (from text) – why?</vt:lpstr>
      <vt:lpstr>Heritability from GWAS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5. Population Substructure/Stratification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Localization of genes for aggressiveness of prostate cancer</dc:title>
  <dc:creator>Thomas Hoffmann</dc:creator>
  <cp:lastModifiedBy>John Witte</cp:lastModifiedBy>
  <cp:revision>21</cp:revision>
  <cp:lastPrinted>1601-01-01T00:00:00Z</cp:lastPrinted>
  <dcterms:created xsi:type="dcterms:W3CDTF">2013-01-27T03:36:22Z</dcterms:created>
  <dcterms:modified xsi:type="dcterms:W3CDTF">2015-01-12T23:36:41Z</dcterms:modified>
</cp:coreProperties>
</file>