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7" r:id="rId11"/>
    <p:sldId id="268" r:id="rId12"/>
    <p:sldId id="269" r:id="rId13"/>
    <p:sldId id="271" r:id="rId14"/>
    <p:sldId id="272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C04EF-0F99-41C9-8E50-052CAE7343F4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C957-1FF7-4087-A887-5C36A098F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045AA-BB1C-421A-8B3E-24CFFDB6CF0A}" type="slidenum">
              <a:rPr lang="en-US" altLang="en-US" b="0" smtClean="0"/>
              <a:pPr eaLnBrk="1" hangingPunct="1"/>
              <a:t>4</a:t>
            </a:fld>
            <a:endParaRPr lang="en-US" altLang="en-US" b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 degree of smoothing is influenced by the size and shape of the window – the larger the window the more information is “borrowed” from the neighbouring areas.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Larger windows:  advantage – the resulting smoothed estimate is more statistically precise</a:t>
            </a:r>
          </a:p>
          <a:p>
            <a:pPr eaLnBrk="1" hangingPunct="1"/>
            <a:r>
              <a:rPr lang="en-GB" altLang="en-US" smtClean="0"/>
              <a:t>Disadvantage – bias, especially in spatially heterogeneous areas as estimates will be influenced by points a long way away. 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8955-901F-4FD0-8E3E-889FD654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8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1AAC-244B-4CF8-9E6B-E875AD0F118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9231" r="28192" b="12252"/>
          <a:stretch/>
        </p:blipFill>
        <p:spPr bwMode="auto">
          <a:xfrm>
            <a:off x="-1981200" y="-381000"/>
            <a:ext cx="7526217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45" y="2133600"/>
            <a:ext cx="3352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variation in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886200"/>
            <a:ext cx="3200400" cy="1752600"/>
          </a:xfrm>
        </p:spPr>
        <p:txBody>
          <a:bodyPr/>
          <a:lstStyle/>
          <a:p>
            <a:r>
              <a:rPr lang="en-US" dirty="0" smtClean="0"/>
              <a:t>Hugh Sturrock </a:t>
            </a:r>
            <a:r>
              <a:rPr lang="en-US" dirty="0" smtClean="0"/>
              <a:t>10/4/1017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648200" cy="48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Semivariogram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92" y="1754310"/>
            <a:ext cx="4741008" cy="47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5600"/>
            <a:ext cx="476915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Semivariogram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7" y="5205046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ugget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8037" y="1613877"/>
            <a:ext cx="76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ange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10353" y="2071077"/>
            <a:ext cx="0" cy="364392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3004066"/>
            <a:ext cx="4800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5410200"/>
            <a:ext cx="4800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asint.gif (610×78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33446" r="504" b="35358"/>
          <a:stretch/>
        </p:blipFill>
        <p:spPr bwMode="auto">
          <a:xfrm>
            <a:off x="914398" y="2239108"/>
            <a:ext cx="7507407" cy="30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954" y="1524000"/>
            <a:ext cx="77196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Kriging used in conjunction with regression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Fixed effects used to describe large scale patterns (related to temperature, elevation </a:t>
            </a:r>
            <a:r>
              <a:rPr lang="en-US" sz="2000" dirty="0" err="1" smtClean="0"/>
              <a:t>etc</a:t>
            </a:r>
            <a:r>
              <a:rPr lang="en-US" sz="2000" dirty="0" smtClean="0"/>
              <a:t>) with spatially </a:t>
            </a:r>
            <a:r>
              <a:rPr lang="en-US" sz="2000" dirty="0" err="1" smtClean="0"/>
              <a:t>autocorrelated</a:t>
            </a:r>
            <a:r>
              <a:rPr lang="en-US" sz="2000" dirty="0" smtClean="0"/>
              <a:t> random effects estimated using kriging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only do spatially </a:t>
            </a:r>
            <a:r>
              <a:rPr lang="en-US" sz="2000" dirty="0" err="1" smtClean="0"/>
              <a:t>autocorrelated</a:t>
            </a:r>
            <a:r>
              <a:rPr lang="en-US" sz="2000" dirty="0" smtClean="0"/>
              <a:t> random effects help with prediction, if accounted for during modeling, assumption of independence isn’t violated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Popular method for risk mapping using point-level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Normally Bayesian inference as complex models require MCMC sampling for parameter estimation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80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93837"/>
            <a:ext cx="72707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1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9" y="1501758"/>
            <a:ext cx="4082930" cy="3176151"/>
          </a:xfrm>
          <a:prstGeom prst="rect">
            <a:avLst/>
          </a:prstGeom>
          <a:noFill/>
          <a:ln w="9525">
            <a:solidFill>
              <a:srgbClr val="5A6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34" y="1501757"/>
            <a:ext cx="3481108" cy="3176151"/>
          </a:xfrm>
          <a:prstGeom prst="rect">
            <a:avLst/>
          </a:prstGeom>
          <a:noFill/>
          <a:ln w="9525">
            <a:solidFill>
              <a:srgbClr val="5A6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677719" y="4852175"/>
            <a:ext cx="376641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Schistosomiasis in Mali</a:t>
            </a:r>
          </a:p>
          <a:p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Clements et al (2009)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PLoS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Negl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Trop Dis 3(5): e431 </a:t>
            </a:r>
          </a:p>
          <a:p>
            <a:endParaRPr lang="en-US" sz="20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175972" y="4863739"/>
            <a:ext cx="349397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Intestinal worms in Kenya</a:t>
            </a:r>
          </a:p>
          <a:p>
            <a:r>
              <a:rPr lang="en-US" sz="1400" dirty="0" err="1" smtClean="0">
                <a:solidFill>
                  <a:srgbClr val="010813"/>
                </a:solidFill>
                <a:latin typeface="Calibri" panose="020F0502020204030204" pitchFamily="34" charset="0"/>
              </a:rPr>
              <a:t>Pullan</a:t>
            </a:r>
            <a:r>
              <a:rPr lang="en-US" sz="14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 et al (2011)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PLoS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Negl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Trop Dis 5(2): e958</a:t>
            </a:r>
            <a:endParaRPr lang="en-US" sz="14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4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680"/>
            <a:ext cx="8331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57200" y="5474820"/>
            <a:ext cx="329866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Malaria in 2010</a:t>
            </a:r>
          </a:p>
          <a:p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Gething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et al. (2011) </a:t>
            </a:r>
            <a:r>
              <a:rPr lang="en-US" sz="14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Malaria Journal, 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10:378</a:t>
            </a:r>
            <a:endParaRPr lang="en-US" sz="14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Kernel Smoothing</a:t>
            </a:r>
            <a:endParaRPr lang="en-US" altLang="en-US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89063"/>
            <a:ext cx="8229600" cy="4737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Useful when you have a large number of data points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Generates continuous surface from point data showing density of cases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Method: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/>
              <a:t>Window of a fixed size is placed over each point and a mathematical (kernel) function is applied which determines the degree of smoothing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/>
              <a:t>Sum distributions at each location to give a kernel density distribution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48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6350" y="4933950"/>
            <a:ext cx="7589838" cy="192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dirty="0" smtClean="0"/>
              <a:t>Images improve presentation of point data, </a:t>
            </a:r>
          </a:p>
          <a:p>
            <a:pPr eaLnBrk="1" hangingPunct="1">
              <a:buFontTx/>
              <a:buNone/>
            </a:pPr>
            <a:r>
              <a:rPr lang="en-GB" altLang="en-US" sz="2800" b="1" i="1" dirty="0" smtClean="0">
                <a:solidFill>
                  <a:srgbClr val="CC0000"/>
                </a:solidFill>
              </a:rPr>
              <a:t>but</a:t>
            </a:r>
            <a:r>
              <a:rPr lang="en-GB" altLang="en-US" sz="2800" b="1" i="1" dirty="0" smtClean="0"/>
              <a:t> </a:t>
            </a:r>
            <a:r>
              <a:rPr lang="en-GB" altLang="en-US" sz="2800" dirty="0" smtClean="0"/>
              <a:t>the effect is strongly influenced by the parameters of the kernel estimator</a:t>
            </a:r>
            <a:endParaRPr lang="en-US" altLang="en-US" sz="2800" dirty="0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342900"/>
            <a:ext cx="7245350" cy="4686300"/>
          </a:xfrm>
          <a:noFill/>
        </p:spPr>
      </p:pic>
    </p:spTree>
    <p:extLst>
      <p:ext uri="{BB962C8B-B14F-4D97-AF65-F5344CB8AC3E}">
        <p14:creationId xmlns:p14="http://schemas.microsoft.com/office/powerpoint/2010/main" val="21235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0"/>
            <a:ext cx="5275262" cy="3371850"/>
          </a:xfrm>
        </p:spPr>
      </p:pic>
      <p:pic>
        <p:nvPicPr>
          <p:cNvPr id="2560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3563938"/>
            <a:ext cx="5154613" cy="3294062"/>
          </a:xfrm>
          <a:noFill/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347663" y="247650"/>
            <a:ext cx="262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0"/>
              <a:t>Small bandwidth:</a:t>
            </a:r>
            <a:endParaRPr lang="en-US" altLang="en-US" sz="2400" b="0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341313" y="3743325"/>
            <a:ext cx="258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0"/>
              <a:t>Large bandwidth:</a:t>
            </a:r>
            <a:endParaRPr lang="en-US" altLang="en-US" sz="2400" b="0"/>
          </a:p>
        </p:txBody>
      </p:sp>
    </p:spTree>
    <p:extLst>
      <p:ext uri="{BB962C8B-B14F-4D97-AF65-F5344CB8AC3E}">
        <p14:creationId xmlns:p14="http://schemas.microsoft.com/office/powerpoint/2010/main" val="2259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ernel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74800"/>
            <a:ext cx="8462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herdl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3387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0" y="5780088"/>
            <a:ext cx="4449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200" b="0">
                <a:solidFill>
                  <a:srgbClr val="000000"/>
                </a:solidFill>
              </a:rPr>
              <a:t>Point map - locations of all cattle</a:t>
            </a:r>
            <a:br>
              <a:rPr lang="en-GB" altLang="en-US" sz="2200" b="0">
                <a:solidFill>
                  <a:srgbClr val="000000"/>
                </a:solidFill>
              </a:rPr>
            </a:br>
            <a:r>
              <a:rPr lang="en-GB" altLang="en-US" sz="2200" b="0">
                <a:solidFill>
                  <a:srgbClr val="000000"/>
                </a:solidFill>
              </a:rPr>
              <a:t> herds tested for TB in 1999</a:t>
            </a:r>
          </a:p>
        </p:txBody>
      </p:sp>
      <p:graphicFrame>
        <p:nvGraphicFramePr>
          <p:cNvPr id="205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29275" y="0"/>
          <a:ext cx="33750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4" imgW="3277057" imgH="4858428" progId="Paint.Picture">
                  <p:embed/>
                </p:oleObj>
              </mc:Choice>
              <mc:Fallback>
                <p:oleObj name="Bitmap Image" r:id="rId4" imgW="3277057" imgH="48584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0"/>
                        <a:ext cx="33750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4829175" y="5770563"/>
            <a:ext cx="431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200" b="0" dirty="0" smtClean="0">
                <a:solidFill>
                  <a:srgbClr val="000000"/>
                </a:solidFill>
              </a:rPr>
              <a:t>Kernel </a:t>
            </a:r>
            <a:r>
              <a:rPr lang="en-GB" altLang="en-US" sz="2200" b="0" dirty="0">
                <a:solidFill>
                  <a:srgbClr val="000000"/>
                </a:solidFill>
              </a:rPr>
              <a:t>density map of cattle</a:t>
            </a:r>
            <a:br>
              <a:rPr lang="en-GB" altLang="en-US" sz="2200" b="0" dirty="0">
                <a:solidFill>
                  <a:srgbClr val="000000"/>
                </a:solidFill>
              </a:rPr>
            </a:br>
            <a:r>
              <a:rPr lang="en-GB" altLang="en-US" sz="2200" b="0" dirty="0">
                <a:solidFill>
                  <a:srgbClr val="000000"/>
                </a:solidFill>
              </a:rPr>
              <a:t> herds tested for TB in 1999</a:t>
            </a:r>
          </a:p>
        </p:txBody>
      </p:sp>
      <p:graphicFrame>
        <p:nvGraphicFramePr>
          <p:cNvPr id="2051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4705350" y="2767013"/>
          <a:ext cx="1747838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Bitmap Image" r:id="rId6" imgW="1914286" imgH="2161905" progId="Paint.Picture">
                  <p:embed/>
                </p:oleObj>
              </mc:Choice>
              <mc:Fallback>
                <p:oleObj name="Bitmap Image" r:id="rId6" imgW="1914286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767013"/>
                        <a:ext cx="1747838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- IDW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1508879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Various methods of interpolation available</a:t>
            </a:r>
          </a:p>
          <a:p>
            <a:endParaRPr lang="en-US" dirty="0"/>
          </a:p>
          <a:p>
            <a:r>
              <a:rPr lang="en-US" dirty="0" smtClean="0"/>
              <a:t>Makes the assumption that things close to each other are more similar to each other than things far apart.</a:t>
            </a:r>
          </a:p>
          <a:p>
            <a:endParaRPr lang="en-US" dirty="0"/>
          </a:p>
          <a:p>
            <a:r>
              <a:rPr lang="en-US" b="1" dirty="0" smtClean="0"/>
              <a:t>Inverse distance-weighted (IDW) </a:t>
            </a:r>
            <a:r>
              <a:rPr lang="en-US" dirty="0" smtClean="0"/>
              <a:t>uses a weighted average of </a:t>
            </a:r>
            <a:r>
              <a:rPr lang="en-US" dirty="0" err="1" smtClean="0"/>
              <a:t>neighbouring</a:t>
            </a:r>
            <a:r>
              <a:rPr lang="en-US" dirty="0" smtClean="0"/>
              <a:t> values, where weights are assigned relative to distance and a ‘power’ function. Larger the power, the greater weight put on nearer values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4338" name="Picture 2" descr="https://desktop.arcgis.com/de/desktop/latest/guide-books/extensions/geostatistical-analyst/GUID-13855C19-DBCB-43C6-9DE6-A7C8DA055131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25289"/>
            <a:ext cx="4724400" cy="2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lanet.botany.uwc.ac.za/nisl/GIS/spatial/images/pic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67174"/>
            <a:ext cx="54864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Kriging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2309" y="1828800"/>
            <a:ext cx="6986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IDW, but formally models the correlation between points as a function of distance to optimize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Semivariograms</a:t>
            </a:r>
            <a:r>
              <a:rPr lang="en-US" sz="2400" dirty="0" smtClean="0"/>
              <a:t> are used to describe and model spatial autocorrelation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Required for Kriging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2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Semivariograms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61184" y="213653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0978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71994" y="322970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5778" y="5562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 flipH="1">
            <a:off x="1286294" y="2331653"/>
            <a:ext cx="708368" cy="8980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6"/>
          </p:cNvCxnSpPr>
          <p:nvPr/>
        </p:nvCxnSpPr>
        <p:spPr>
          <a:xfrm flipH="1" flipV="1">
            <a:off x="1400594" y="3344008"/>
            <a:ext cx="3370384" cy="35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>
            <a:off x="2156306" y="2331653"/>
            <a:ext cx="2648150" cy="1283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1286295" y="3446585"/>
            <a:ext cx="93783" cy="2116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9" idx="7"/>
          </p:cNvCxnSpPr>
          <p:nvPr/>
        </p:nvCxnSpPr>
        <p:spPr>
          <a:xfrm flipH="1">
            <a:off x="1460900" y="3776522"/>
            <a:ext cx="3343556" cy="18195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9" idx="7"/>
          </p:cNvCxnSpPr>
          <p:nvPr/>
        </p:nvCxnSpPr>
        <p:spPr>
          <a:xfrm flipH="1">
            <a:off x="1460900" y="2365131"/>
            <a:ext cx="614584" cy="3230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22694" y="24559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23178" y="2590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23178" y="4768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84778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1756456" y="398268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09374" y="30772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1870204" y="167486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685800" y="31242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054092" y="34648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1196758" y="58674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graphicFrame>
        <p:nvGraphicFramePr>
          <p:cNvPr id="1033" name="Table 10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26855"/>
              </p:ext>
            </p:extLst>
          </p:nvPr>
        </p:nvGraphicFramePr>
        <p:xfrm>
          <a:off x="6172200" y="1803400"/>
          <a:ext cx="236806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3612"/>
                <a:gridCol w="473612"/>
                <a:gridCol w="473612"/>
                <a:gridCol w="473612"/>
                <a:gridCol w="4736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72465"/>
              </p:ext>
            </p:extLst>
          </p:nvPr>
        </p:nvGraphicFramePr>
        <p:xfrm>
          <a:off x="6172200" y="4402713"/>
          <a:ext cx="236806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3612"/>
                <a:gridCol w="473612"/>
                <a:gridCol w="473612"/>
                <a:gridCol w="473612"/>
                <a:gridCol w="4736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" name="TextBox 1033"/>
          <p:cNvSpPr txBox="1"/>
          <p:nvPr/>
        </p:nvSpPr>
        <p:spPr>
          <a:xfrm>
            <a:off x="6248400" y="137160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matrix</a:t>
            </a:r>
            <a:endParaRPr lang="en-US" dirty="0"/>
          </a:p>
        </p:txBody>
      </p:sp>
      <p:sp>
        <p:nvSpPr>
          <p:cNvPr id="1035" name="TextBox 1034"/>
          <p:cNvSpPr txBox="1"/>
          <p:nvPr/>
        </p:nvSpPr>
        <p:spPr>
          <a:xfrm>
            <a:off x="6248400" y="3962400"/>
            <a:ext cx="20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Semivariance</a:t>
            </a:r>
            <a:r>
              <a:rPr lang="en-US" dirty="0" smtClean="0"/>
              <a:t>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024" grpId="0"/>
      <p:bldP spid="37" grpId="0"/>
      <p:bldP spid="1034" grpId="0"/>
      <p:bldP spid="10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466</Words>
  <Application>Microsoft Macintosh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Bitmap Image</vt:lpstr>
      <vt:lpstr>Spatial variation in risk</vt:lpstr>
      <vt:lpstr>Kernel Smoothing</vt:lpstr>
      <vt:lpstr>PowerPoint Presentation</vt:lpstr>
      <vt:lpstr>PowerPoint Presentation</vt:lpstr>
      <vt:lpstr>PowerPoint Presentation</vt:lpstr>
      <vt:lpstr>PowerPoint Presentation</vt:lpstr>
      <vt:lpstr>Interpolation - IDW</vt:lpstr>
      <vt:lpstr>Kriging</vt:lpstr>
      <vt:lpstr>Semivariograms</vt:lpstr>
      <vt:lpstr>Semivariance</vt:lpstr>
      <vt:lpstr>Semivariogram</vt:lpstr>
      <vt:lpstr>Semivariogram</vt:lpstr>
      <vt:lpstr>PowerPoint Presentation</vt:lpstr>
      <vt:lpstr>Model-based geostatistics</vt:lpstr>
      <vt:lpstr>Model-based geostatistics</vt:lpstr>
      <vt:lpstr>Model-based geostatistics</vt:lpstr>
      <vt:lpstr>Model-based geostatistics</vt:lpstr>
    </vt:vector>
  </TitlesOfParts>
  <Company>UCSF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variation in risk</dc:title>
  <dc:creator>Sturrock, Hugh</dc:creator>
  <cp:lastModifiedBy>Microsoft Office User</cp:lastModifiedBy>
  <cp:revision>17</cp:revision>
  <dcterms:created xsi:type="dcterms:W3CDTF">2015-10-20T21:51:33Z</dcterms:created>
  <dcterms:modified xsi:type="dcterms:W3CDTF">2017-09-29T16:44:51Z</dcterms:modified>
</cp:coreProperties>
</file>