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367" r:id="rId2"/>
    <p:sldId id="273" r:id="rId3"/>
    <p:sldId id="285" r:id="rId4"/>
    <p:sldId id="368" r:id="rId5"/>
    <p:sldId id="369" r:id="rId6"/>
    <p:sldId id="337" r:id="rId7"/>
    <p:sldId id="370" r:id="rId8"/>
    <p:sldId id="371" r:id="rId9"/>
    <p:sldId id="372" r:id="rId10"/>
    <p:sldId id="375" r:id="rId11"/>
    <p:sldId id="376" r:id="rId12"/>
    <p:sldId id="377" r:id="rId13"/>
    <p:sldId id="374" r:id="rId14"/>
    <p:sldId id="373" r:id="rId15"/>
    <p:sldId id="379" r:id="rId16"/>
    <p:sldId id="378" r:id="rId17"/>
    <p:sldId id="380" r:id="rId18"/>
    <p:sldId id="381" r:id="rId19"/>
    <p:sldId id="382" r:id="rId20"/>
    <p:sldId id="383" r:id="rId21"/>
    <p:sldId id="384" r:id="rId22"/>
    <p:sldId id="385" r:id="rId23"/>
    <p:sldId id="341" r:id="rId24"/>
    <p:sldId id="342" r:id="rId25"/>
    <p:sldId id="387" r:id="rId26"/>
    <p:sldId id="388" r:id="rId27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4936" autoAdjust="0"/>
  </p:normalViewPr>
  <p:slideViewPr>
    <p:cSldViewPr>
      <p:cViewPr varScale="1">
        <p:scale>
          <a:sx n="62" d="100"/>
          <a:sy n="62" d="100"/>
        </p:scale>
        <p:origin x="-15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notesViewPr>
    <p:cSldViewPr>
      <p:cViewPr varScale="1">
        <p:scale>
          <a:sx n="56" d="100"/>
          <a:sy n="56" d="100"/>
        </p:scale>
        <p:origin x="-1830" y="-10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60FE3-E6D3-49EE-9D36-906F221EA1C0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50979B-DF43-4053-93E2-3D7CA01D1AB7}">
      <dgm:prSet phldrT="[Text]" custT="1"/>
      <dgm:spPr/>
      <dgm:t>
        <a:bodyPr/>
        <a:lstStyle/>
        <a:p>
          <a:r>
            <a:rPr lang="en-US" sz="2000" b="1" dirty="0" smtClean="0"/>
            <a:t>Study Population in RCT</a:t>
          </a:r>
          <a:endParaRPr lang="en-US" sz="2000" b="1" dirty="0"/>
        </a:p>
      </dgm:t>
    </dgm:pt>
    <dgm:pt modelId="{BCB1A005-DC03-4CCC-A46A-2D71B37D029F}" type="parTrans" cxnId="{F11BEB98-83E0-4353-AC22-6D121CFFDF0F}">
      <dgm:prSet/>
      <dgm:spPr/>
      <dgm:t>
        <a:bodyPr/>
        <a:lstStyle/>
        <a:p>
          <a:endParaRPr lang="en-US"/>
        </a:p>
      </dgm:t>
    </dgm:pt>
    <dgm:pt modelId="{3FF90856-37F4-4A14-BF6A-76CB1B195070}" type="sibTrans" cxnId="{F11BEB98-83E0-4353-AC22-6D121CFFDF0F}">
      <dgm:prSet/>
      <dgm:spPr/>
      <dgm:t>
        <a:bodyPr/>
        <a:lstStyle/>
        <a:p>
          <a:endParaRPr lang="en-US"/>
        </a:p>
      </dgm:t>
    </dgm:pt>
    <dgm:pt modelId="{2FE096BC-F031-410D-B72E-6AA228BDCE5F}">
      <dgm:prSet phldrT="[Text]" custT="1"/>
      <dgm:spPr/>
      <dgm:t>
        <a:bodyPr/>
        <a:lstStyle/>
        <a:p>
          <a:r>
            <a:rPr lang="en-US" sz="1800" dirty="0" smtClean="0"/>
            <a:t>Smaller sample size</a:t>
          </a:r>
          <a:endParaRPr lang="en-US" sz="1800" dirty="0"/>
        </a:p>
      </dgm:t>
    </dgm:pt>
    <dgm:pt modelId="{0098C61F-D1A5-4387-A8E2-2A9FBFCD4B0F}" type="parTrans" cxnId="{7EF441AF-49CE-4146-8FA2-4690B6BB0098}">
      <dgm:prSet/>
      <dgm:spPr/>
      <dgm:t>
        <a:bodyPr/>
        <a:lstStyle/>
        <a:p>
          <a:endParaRPr lang="en-US"/>
        </a:p>
      </dgm:t>
    </dgm:pt>
    <dgm:pt modelId="{F41231FD-8DDB-4AC3-8BBB-E0379F4FA229}" type="sibTrans" cxnId="{7EF441AF-49CE-4146-8FA2-4690B6BB0098}">
      <dgm:prSet/>
      <dgm:spPr/>
      <dgm:t>
        <a:bodyPr/>
        <a:lstStyle/>
        <a:p>
          <a:endParaRPr lang="en-US"/>
        </a:p>
      </dgm:t>
    </dgm:pt>
    <dgm:pt modelId="{1A4BD36A-4D74-4C96-82CD-3AC15395667F}">
      <dgm:prSet phldrT="[Text]" custT="1"/>
      <dgm:spPr/>
      <dgm:t>
        <a:bodyPr/>
        <a:lstStyle/>
        <a:p>
          <a:r>
            <a:rPr lang="en-US" sz="1800" dirty="0" smtClean="0"/>
            <a:t>Strict selection criteria</a:t>
          </a:r>
          <a:endParaRPr lang="en-US" sz="1800" dirty="0"/>
        </a:p>
      </dgm:t>
    </dgm:pt>
    <dgm:pt modelId="{F8F7A268-CBC5-4967-88BD-0C00B9AD9144}" type="parTrans" cxnId="{E94E7D31-0A62-4EC5-8029-1A033F64586E}">
      <dgm:prSet/>
      <dgm:spPr/>
      <dgm:t>
        <a:bodyPr/>
        <a:lstStyle/>
        <a:p>
          <a:endParaRPr lang="en-US"/>
        </a:p>
      </dgm:t>
    </dgm:pt>
    <dgm:pt modelId="{6F8BBE4F-DBBE-45B3-BA54-46E131DAC984}" type="sibTrans" cxnId="{E94E7D31-0A62-4EC5-8029-1A033F64586E}">
      <dgm:prSet/>
      <dgm:spPr/>
      <dgm:t>
        <a:bodyPr/>
        <a:lstStyle/>
        <a:p>
          <a:endParaRPr lang="en-US"/>
        </a:p>
      </dgm:t>
    </dgm:pt>
    <dgm:pt modelId="{E0A4745D-7E38-46A5-87CE-B6305755ABD4}">
      <dgm:prSet phldrT="[Text]" custT="1"/>
      <dgm:spPr/>
      <dgm:t>
        <a:bodyPr/>
        <a:lstStyle/>
        <a:p>
          <a:r>
            <a:rPr lang="en-US" sz="2000" b="1" dirty="0" smtClean="0"/>
            <a:t>Patient Population in Clinical Practice</a:t>
          </a:r>
          <a:endParaRPr lang="en-US" sz="2000" b="1" dirty="0"/>
        </a:p>
      </dgm:t>
    </dgm:pt>
    <dgm:pt modelId="{568DD025-0873-4DCD-9032-3A4E3BEBDC08}" type="parTrans" cxnId="{9A08946A-7814-440C-B892-DA7C84C5B6BB}">
      <dgm:prSet/>
      <dgm:spPr/>
      <dgm:t>
        <a:bodyPr/>
        <a:lstStyle/>
        <a:p>
          <a:endParaRPr lang="en-US"/>
        </a:p>
      </dgm:t>
    </dgm:pt>
    <dgm:pt modelId="{32889D3A-7C31-4F01-9062-12C0172F3BFB}" type="sibTrans" cxnId="{9A08946A-7814-440C-B892-DA7C84C5B6BB}">
      <dgm:prSet/>
      <dgm:spPr/>
      <dgm:t>
        <a:bodyPr/>
        <a:lstStyle/>
        <a:p>
          <a:endParaRPr lang="en-US"/>
        </a:p>
      </dgm:t>
    </dgm:pt>
    <dgm:pt modelId="{B95592E7-DA08-4947-82C8-C1A8A647648F}">
      <dgm:prSet phldrT="[Text]" custT="1"/>
      <dgm:spPr/>
      <dgm:t>
        <a:bodyPr/>
        <a:lstStyle/>
        <a:p>
          <a:r>
            <a:rPr lang="en-US" sz="1800" dirty="0" smtClean="0"/>
            <a:t>Variety of patients</a:t>
          </a:r>
          <a:endParaRPr lang="en-US" sz="1800" dirty="0"/>
        </a:p>
      </dgm:t>
    </dgm:pt>
    <dgm:pt modelId="{82E05C0E-2E01-476E-B9D4-470CDC10F179}" type="parTrans" cxnId="{CBC58F7B-F25A-41B5-9F5F-C5D3B514B853}">
      <dgm:prSet/>
      <dgm:spPr/>
      <dgm:t>
        <a:bodyPr/>
        <a:lstStyle/>
        <a:p>
          <a:endParaRPr lang="en-US"/>
        </a:p>
      </dgm:t>
    </dgm:pt>
    <dgm:pt modelId="{5314C940-FF44-457C-BD4A-AC1841AD428B}" type="sibTrans" cxnId="{CBC58F7B-F25A-41B5-9F5F-C5D3B514B853}">
      <dgm:prSet/>
      <dgm:spPr/>
      <dgm:t>
        <a:bodyPr/>
        <a:lstStyle/>
        <a:p>
          <a:endParaRPr lang="en-US"/>
        </a:p>
      </dgm:t>
    </dgm:pt>
    <dgm:pt modelId="{F7C080B8-8B8E-426C-BBC4-F2AA15F87F71}">
      <dgm:prSet phldrT="[Text]" custT="1"/>
      <dgm:spPr/>
      <dgm:t>
        <a:bodyPr/>
        <a:lstStyle/>
        <a:p>
          <a:r>
            <a:rPr lang="en-US" sz="1800" dirty="0" smtClean="0"/>
            <a:t>High medication adherence</a:t>
          </a:r>
          <a:endParaRPr lang="en-US" sz="1800" dirty="0"/>
        </a:p>
      </dgm:t>
    </dgm:pt>
    <dgm:pt modelId="{B68BEFB0-FAD1-43BD-B7AD-D7E4C56F5625}" type="parTrans" cxnId="{47384B4F-08F1-4B61-9ED2-028FE2C19071}">
      <dgm:prSet/>
      <dgm:spPr/>
      <dgm:t>
        <a:bodyPr/>
        <a:lstStyle/>
        <a:p>
          <a:endParaRPr lang="en-US"/>
        </a:p>
      </dgm:t>
    </dgm:pt>
    <dgm:pt modelId="{F9082A2E-597B-4BF3-98AE-34A714C0D7CF}" type="sibTrans" cxnId="{47384B4F-08F1-4B61-9ED2-028FE2C19071}">
      <dgm:prSet/>
      <dgm:spPr/>
      <dgm:t>
        <a:bodyPr/>
        <a:lstStyle/>
        <a:p>
          <a:endParaRPr lang="en-US"/>
        </a:p>
      </dgm:t>
    </dgm:pt>
    <dgm:pt modelId="{BB7F85DB-6ECF-4426-B96B-102C943E687F}">
      <dgm:prSet phldrT="[Text]" custT="1"/>
      <dgm:spPr/>
      <dgm:t>
        <a:bodyPr/>
        <a:lstStyle/>
        <a:p>
          <a:r>
            <a:rPr lang="en-US" sz="1800" dirty="0" smtClean="0"/>
            <a:t>Close monitoring of patients</a:t>
          </a:r>
          <a:endParaRPr lang="en-US" sz="1800" dirty="0"/>
        </a:p>
      </dgm:t>
    </dgm:pt>
    <dgm:pt modelId="{D36173DA-22C3-4748-BA10-01BBE5DFBF57}" type="parTrans" cxnId="{93C0A360-883A-4723-9B23-AA9DE5690D5A}">
      <dgm:prSet/>
      <dgm:spPr/>
      <dgm:t>
        <a:bodyPr/>
        <a:lstStyle/>
        <a:p>
          <a:endParaRPr lang="en-US"/>
        </a:p>
      </dgm:t>
    </dgm:pt>
    <dgm:pt modelId="{C5C2C3BA-0780-47D4-9B7B-1C83E88B0D64}" type="sibTrans" cxnId="{93C0A360-883A-4723-9B23-AA9DE5690D5A}">
      <dgm:prSet/>
      <dgm:spPr/>
      <dgm:t>
        <a:bodyPr/>
        <a:lstStyle/>
        <a:p>
          <a:endParaRPr lang="en-US"/>
        </a:p>
      </dgm:t>
    </dgm:pt>
    <dgm:pt modelId="{0DE10A23-DF96-4490-AA7A-151DECD1B0D4}">
      <dgm:prSet phldrT="[Text]" custT="1"/>
      <dgm:spPr/>
      <dgm:t>
        <a:bodyPr/>
        <a:lstStyle/>
        <a:p>
          <a:r>
            <a:rPr lang="en-US" sz="1800" dirty="0" smtClean="0"/>
            <a:t>Highly experienced practitioners</a:t>
          </a:r>
          <a:endParaRPr lang="en-US" sz="1800" dirty="0"/>
        </a:p>
      </dgm:t>
    </dgm:pt>
    <dgm:pt modelId="{1018B030-000A-49A7-8F77-88EC3613F297}" type="parTrans" cxnId="{550A86BA-8C8A-455C-91C7-3A2A84884C30}">
      <dgm:prSet/>
      <dgm:spPr/>
      <dgm:t>
        <a:bodyPr/>
        <a:lstStyle/>
        <a:p>
          <a:endParaRPr lang="en-US"/>
        </a:p>
      </dgm:t>
    </dgm:pt>
    <dgm:pt modelId="{724C937D-813C-4E6C-8C84-A353BF45A076}" type="sibTrans" cxnId="{550A86BA-8C8A-455C-91C7-3A2A84884C30}">
      <dgm:prSet/>
      <dgm:spPr/>
      <dgm:t>
        <a:bodyPr/>
        <a:lstStyle/>
        <a:p>
          <a:endParaRPr lang="en-US"/>
        </a:p>
      </dgm:t>
    </dgm:pt>
    <dgm:pt modelId="{146C825B-D3CF-45AF-B12D-B9E14C1A340E}">
      <dgm:prSet phldrT="[Text]" custT="1"/>
      <dgm:spPr/>
      <dgm:t>
        <a:bodyPr/>
        <a:lstStyle/>
        <a:p>
          <a:r>
            <a:rPr lang="en-US" sz="1800" dirty="0" smtClean="0"/>
            <a:t>Limited outcomes, shorter duration</a:t>
          </a:r>
          <a:endParaRPr lang="en-US" sz="1800" dirty="0"/>
        </a:p>
      </dgm:t>
    </dgm:pt>
    <dgm:pt modelId="{32966B54-299A-4B26-97E8-2623479676BB}" type="parTrans" cxnId="{671CD7BE-32BC-42E1-87F3-B2C1F9A453FE}">
      <dgm:prSet/>
      <dgm:spPr/>
      <dgm:t>
        <a:bodyPr/>
        <a:lstStyle/>
        <a:p>
          <a:endParaRPr lang="en-US"/>
        </a:p>
      </dgm:t>
    </dgm:pt>
    <dgm:pt modelId="{FBF196BA-3980-4091-B197-42F74DE48803}" type="sibTrans" cxnId="{671CD7BE-32BC-42E1-87F3-B2C1F9A453FE}">
      <dgm:prSet/>
      <dgm:spPr/>
      <dgm:t>
        <a:bodyPr/>
        <a:lstStyle/>
        <a:p>
          <a:endParaRPr lang="en-US"/>
        </a:p>
      </dgm:t>
    </dgm:pt>
    <dgm:pt modelId="{34AA9599-CAB5-4FC2-9544-3514FFB33292}">
      <dgm:prSet phldrT="[Text]" custT="1"/>
      <dgm:spPr/>
      <dgm:t>
        <a:bodyPr/>
        <a:lstStyle/>
        <a:p>
          <a:r>
            <a:rPr lang="en-US" sz="1800" dirty="0" smtClean="0"/>
            <a:t>Often used after a series of treatment failures, or in combination with other treatments</a:t>
          </a:r>
          <a:endParaRPr lang="en-US" sz="1800" dirty="0"/>
        </a:p>
      </dgm:t>
    </dgm:pt>
    <dgm:pt modelId="{60C9A96C-E000-4B56-A274-155F31F7913A}" type="parTrans" cxnId="{7538EBC0-4781-445E-A3A3-986B095EA634}">
      <dgm:prSet/>
      <dgm:spPr/>
      <dgm:t>
        <a:bodyPr/>
        <a:lstStyle/>
        <a:p>
          <a:endParaRPr lang="en-US"/>
        </a:p>
      </dgm:t>
    </dgm:pt>
    <dgm:pt modelId="{8FFF8718-1070-454A-B49C-A5C2CAF7FCD1}" type="sibTrans" cxnId="{7538EBC0-4781-445E-A3A3-986B095EA634}">
      <dgm:prSet/>
      <dgm:spPr/>
      <dgm:t>
        <a:bodyPr/>
        <a:lstStyle/>
        <a:p>
          <a:endParaRPr lang="en-US"/>
        </a:p>
      </dgm:t>
    </dgm:pt>
    <dgm:pt modelId="{38C84845-6047-4AFD-A940-05FF03DE4016}">
      <dgm:prSet phldrT="[Text]" custT="1"/>
      <dgm:spPr/>
      <dgm:t>
        <a:bodyPr/>
        <a:lstStyle/>
        <a:p>
          <a:r>
            <a:rPr lang="en-US" sz="1800" dirty="0" smtClean="0"/>
            <a:t>Sub-optimal adherence</a:t>
          </a:r>
          <a:endParaRPr lang="en-US" sz="1800" dirty="0"/>
        </a:p>
      </dgm:t>
    </dgm:pt>
    <dgm:pt modelId="{26E21863-07BE-4221-AC26-400CF2AA9B19}" type="parTrans" cxnId="{C5A3FB46-7EBB-4B84-9CF8-4FC8F4958684}">
      <dgm:prSet/>
      <dgm:spPr/>
      <dgm:t>
        <a:bodyPr/>
        <a:lstStyle/>
        <a:p>
          <a:endParaRPr lang="en-US"/>
        </a:p>
      </dgm:t>
    </dgm:pt>
    <dgm:pt modelId="{1A25715E-760F-4A30-A42C-CC3EBBB425CA}" type="sibTrans" cxnId="{C5A3FB46-7EBB-4B84-9CF8-4FC8F4958684}">
      <dgm:prSet/>
      <dgm:spPr/>
      <dgm:t>
        <a:bodyPr/>
        <a:lstStyle/>
        <a:p>
          <a:endParaRPr lang="en-US"/>
        </a:p>
      </dgm:t>
    </dgm:pt>
    <dgm:pt modelId="{CED9F992-3F2B-4020-ADB3-A7BFF454C78D}">
      <dgm:prSet phldrT="[Text]" custT="1"/>
      <dgm:spPr/>
      <dgm:t>
        <a:bodyPr/>
        <a:lstStyle/>
        <a:p>
          <a:r>
            <a:rPr lang="en-US" sz="1800" dirty="0" smtClean="0"/>
            <a:t>Patients seen infrequently</a:t>
          </a:r>
          <a:endParaRPr lang="en-US" sz="1800" dirty="0"/>
        </a:p>
      </dgm:t>
    </dgm:pt>
    <dgm:pt modelId="{70AB942D-FD73-447E-8B16-8E66A299DCFA}" type="parTrans" cxnId="{C3163CB3-484C-41DE-9D77-2DF4AFBE7A66}">
      <dgm:prSet/>
      <dgm:spPr/>
      <dgm:t>
        <a:bodyPr/>
        <a:lstStyle/>
        <a:p>
          <a:endParaRPr lang="en-US"/>
        </a:p>
      </dgm:t>
    </dgm:pt>
    <dgm:pt modelId="{1D99E295-356C-4EA7-9F6F-4D695CBE013F}" type="sibTrans" cxnId="{C3163CB3-484C-41DE-9D77-2DF4AFBE7A66}">
      <dgm:prSet/>
      <dgm:spPr/>
      <dgm:t>
        <a:bodyPr/>
        <a:lstStyle/>
        <a:p>
          <a:endParaRPr lang="en-US"/>
        </a:p>
      </dgm:t>
    </dgm:pt>
    <dgm:pt modelId="{0AA4CC67-531C-402A-BBC6-981FBBF37AE0}" type="pres">
      <dgm:prSet presAssocID="{53D60FE3-E6D3-49EE-9D36-906F221EA1C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E56274-4A51-4542-AEAC-434107B76A30}" type="pres">
      <dgm:prSet presAssocID="{5250979B-DF43-4053-93E2-3D7CA01D1AB7}" presName="comp" presStyleCnt="0"/>
      <dgm:spPr/>
    </dgm:pt>
    <dgm:pt modelId="{0E3D12AA-3E6C-46BF-9513-CADAB83076BF}" type="pres">
      <dgm:prSet presAssocID="{5250979B-DF43-4053-93E2-3D7CA01D1AB7}" presName="box" presStyleLbl="node1" presStyleIdx="0" presStyleCnt="2" custScaleY="110201"/>
      <dgm:spPr/>
      <dgm:t>
        <a:bodyPr/>
        <a:lstStyle/>
        <a:p>
          <a:endParaRPr lang="en-US"/>
        </a:p>
      </dgm:t>
    </dgm:pt>
    <dgm:pt modelId="{D0C30BFF-84B9-419A-9ED6-9F205D76B576}" type="pres">
      <dgm:prSet presAssocID="{5250979B-DF43-4053-93E2-3D7CA01D1AB7}" presName="img" presStyleLbl="fgImgPlace1" presStyleIdx="0" presStyleCnt="2" custScaleX="94981" custScaleY="9268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2608934-F03B-4E6F-98B5-D7D13BFCF385}" type="pres">
      <dgm:prSet presAssocID="{5250979B-DF43-4053-93E2-3D7CA01D1AB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A4866-358D-4853-889D-C7813E76AABD}" type="pres">
      <dgm:prSet presAssocID="{3FF90856-37F4-4A14-BF6A-76CB1B195070}" presName="spacer" presStyleCnt="0"/>
      <dgm:spPr/>
    </dgm:pt>
    <dgm:pt modelId="{91680CC8-6050-47CA-B794-DBAB580943C1}" type="pres">
      <dgm:prSet presAssocID="{E0A4745D-7E38-46A5-87CE-B6305755ABD4}" presName="comp" presStyleCnt="0"/>
      <dgm:spPr/>
    </dgm:pt>
    <dgm:pt modelId="{2D30D44B-BE59-4649-87AC-BFBC44FDEAEB}" type="pres">
      <dgm:prSet presAssocID="{E0A4745D-7E38-46A5-87CE-B6305755ABD4}" presName="box" presStyleLbl="node1" presStyleIdx="1" presStyleCnt="2"/>
      <dgm:spPr/>
      <dgm:t>
        <a:bodyPr/>
        <a:lstStyle/>
        <a:p>
          <a:endParaRPr lang="en-US"/>
        </a:p>
      </dgm:t>
    </dgm:pt>
    <dgm:pt modelId="{C0F15153-1B5F-4F33-8B21-ADDE3574AB77}" type="pres">
      <dgm:prSet presAssocID="{E0A4745D-7E38-46A5-87CE-B6305755ABD4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AAE572D-B968-49FC-B675-034A9C485D2A}" type="pres">
      <dgm:prSet presAssocID="{E0A4745D-7E38-46A5-87CE-B6305755ABD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1006B9-D7B9-4765-9CC0-5D1A17E66EA4}" type="presOf" srcId="{53D60FE3-E6D3-49EE-9D36-906F221EA1C0}" destId="{0AA4CC67-531C-402A-BBC6-981FBBF37AE0}" srcOrd="0" destOrd="0" presId="urn:microsoft.com/office/officeart/2005/8/layout/vList4#1"/>
    <dgm:cxn modelId="{AB98BD6B-1FC0-417C-B62D-F4A3F7A22161}" type="presOf" srcId="{F7C080B8-8B8E-426C-BBC4-F2AA15F87F71}" destId="{0E3D12AA-3E6C-46BF-9513-CADAB83076BF}" srcOrd="0" destOrd="3" presId="urn:microsoft.com/office/officeart/2005/8/layout/vList4#1"/>
    <dgm:cxn modelId="{5679EEFB-D07B-4332-8626-FCD587BDB64F}" type="presOf" srcId="{38C84845-6047-4AFD-A940-05FF03DE4016}" destId="{AAAE572D-B968-49FC-B675-034A9C485D2A}" srcOrd="1" destOrd="3" presId="urn:microsoft.com/office/officeart/2005/8/layout/vList4#1"/>
    <dgm:cxn modelId="{DBB764E8-DCE6-4E00-A342-206B4B7A6DCE}" type="presOf" srcId="{38C84845-6047-4AFD-A940-05FF03DE4016}" destId="{2D30D44B-BE59-4649-87AC-BFBC44FDEAEB}" srcOrd="0" destOrd="3" presId="urn:microsoft.com/office/officeart/2005/8/layout/vList4#1"/>
    <dgm:cxn modelId="{424E267B-4634-49C8-B0D5-399E0D81490D}" type="presOf" srcId="{BB7F85DB-6ECF-4426-B96B-102C943E687F}" destId="{0E3D12AA-3E6C-46BF-9513-CADAB83076BF}" srcOrd="0" destOrd="4" presId="urn:microsoft.com/office/officeart/2005/8/layout/vList4#1"/>
    <dgm:cxn modelId="{AA5F42FF-98AB-458E-879B-CC9A3AD851B3}" type="presOf" srcId="{1A4BD36A-4D74-4C96-82CD-3AC15395667F}" destId="{72608934-F03B-4E6F-98B5-D7D13BFCF385}" srcOrd="1" destOrd="2" presId="urn:microsoft.com/office/officeart/2005/8/layout/vList4#1"/>
    <dgm:cxn modelId="{EBD2D156-470A-4ABD-9454-942E80C42382}" type="presOf" srcId="{CED9F992-3F2B-4020-ADB3-A7BFF454C78D}" destId="{2D30D44B-BE59-4649-87AC-BFBC44FDEAEB}" srcOrd="0" destOrd="4" presId="urn:microsoft.com/office/officeart/2005/8/layout/vList4#1"/>
    <dgm:cxn modelId="{C3163CB3-484C-41DE-9D77-2DF4AFBE7A66}" srcId="{E0A4745D-7E38-46A5-87CE-B6305755ABD4}" destId="{CED9F992-3F2B-4020-ADB3-A7BFF454C78D}" srcOrd="3" destOrd="0" parTransId="{70AB942D-FD73-447E-8B16-8E66A299DCFA}" sibTransId="{1D99E295-356C-4EA7-9F6F-4D695CBE013F}"/>
    <dgm:cxn modelId="{93C0A360-883A-4723-9B23-AA9DE5690D5A}" srcId="{5250979B-DF43-4053-93E2-3D7CA01D1AB7}" destId="{BB7F85DB-6ECF-4426-B96B-102C943E687F}" srcOrd="3" destOrd="0" parTransId="{D36173DA-22C3-4748-BA10-01BBE5DFBF57}" sibTransId="{C5C2C3BA-0780-47D4-9B7B-1C83E88B0D64}"/>
    <dgm:cxn modelId="{F6135404-4F3A-48A5-A5B8-3A9C6C7C827E}" type="presOf" srcId="{B95592E7-DA08-4947-82C8-C1A8A647648F}" destId="{AAAE572D-B968-49FC-B675-034A9C485D2A}" srcOrd="1" destOrd="1" presId="urn:microsoft.com/office/officeart/2005/8/layout/vList4#1"/>
    <dgm:cxn modelId="{550A86BA-8C8A-455C-91C7-3A2A84884C30}" srcId="{5250979B-DF43-4053-93E2-3D7CA01D1AB7}" destId="{0DE10A23-DF96-4490-AA7A-151DECD1B0D4}" srcOrd="4" destOrd="0" parTransId="{1018B030-000A-49A7-8F77-88EC3613F297}" sibTransId="{724C937D-813C-4E6C-8C84-A353BF45A076}"/>
    <dgm:cxn modelId="{E94E7D31-0A62-4EC5-8029-1A033F64586E}" srcId="{5250979B-DF43-4053-93E2-3D7CA01D1AB7}" destId="{1A4BD36A-4D74-4C96-82CD-3AC15395667F}" srcOrd="1" destOrd="0" parTransId="{F8F7A268-CBC5-4967-88BD-0C00B9AD9144}" sibTransId="{6F8BBE4F-DBBE-45B3-BA54-46E131DAC984}"/>
    <dgm:cxn modelId="{F11BEB98-83E0-4353-AC22-6D121CFFDF0F}" srcId="{53D60FE3-E6D3-49EE-9D36-906F221EA1C0}" destId="{5250979B-DF43-4053-93E2-3D7CA01D1AB7}" srcOrd="0" destOrd="0" parTransId="{BCB1A005-DC03-4CCC-A46A-2D71B37D029F}" sibTransId="{3FF90856-37F4-4A14-BF6A-76CB1B195070}"/>
    <dgm:cxn modelId="{A302F11B-EDFB-4B61-9396-E3C63076F652}" type="presOf" srcId="{B95592E7-DA08-4947-82C8-C1A8A647648F}" destId="{2D30D44B-BE59-4649-87AC-BFBC44FDEAEB}" srcOrd="0" destOrd="1" presId="urn:microsoft.com/office/officeart/2005/8/layout/vList4#1"/>
    <dgm:cxn modelId="{661225E4-570C-4E6B-8EAB-EA00D7E2B82F}" type="presOf" srcId="{146C825B-D3CF-45AF-B12D-B9E14C1A340E}" destId="{72608934-F03B-4E6F-98B5-D7D13BFCF385}" srcOrd="1" destOrd="6" presId="urn:microsoft.com/office/officeart/2005/8/layout/vList4#1"/>
    <dgm:cxn modelId="{7EF441AF-49CE-4146-8FA2-4690B6BB0098}" srcId="{5250979B-DF43-4053-93E2-3D7CA01D1AB7}" destId="{2FE096BC-F031-410D-B72E-6AA228BDCE5F}" srcOrd="0" destOrd="0" parTransId="{0098C61F-D1A5-4387-A8E2-2A9FBFCD4B0F}" sibTransId="{F41231FD-8DDB-4AC3-8BBB-E0379F4FA229}"/>
    <dgm:cxn modelId="{47384B4F-08F1-4B61-9ED2-028FE2C19071}" srcId="{5250979B-DF43-4053-93E2-3D7CA01D1AB7}" destId="{F7C080B8-8B8E-426C-BBC4-F2AA15F87F71}" srcOrd="2" destOrd="0" parTransId="{B68BEFB0-FAD1-43BD-B7AD-D7E4C56F5625}" sibTransId="{F9082A2E-597B-4BF3-98AE-34A714C0D7CF}"/>
    <dgm:cxn modelId="{28008428-63D2-4B08-88ED-F5D301B52535}" type="presOf" srcId="{34AA9599-CAB5-4FC2-9544-3514FFB33292}" destId="{AAAE572D-B968-49FC-B675-034A9C485D2A}" srcOrd="1" destOrd="2" presId="urn:microsoft.com/office/officeart/2005/8/layout/vList4#1"/>
    <dgm:cxn modelId="{6F16B20D-69A1-44A1-8C96-67C421E37109}" type="presOf" srcId="{5250979B-DF43-4053-93E2-3D7CA01D1AB7}" destId="{0E3D12AA-3E6C-46BF-9513-CADAB83076BF}" srcOrd="0" destOrd="0" presId="urn:microsoft.com/office/officeart/2005/8/layout/vList4#1"/>
    <dgm:cxn modelId="{C5A3FB46-7EBB-4B84-9CF8-4FC8F4958684}" srcId="{E0A4745D-7E38-46A5-87CE-B6305755ABD4}" destId="{38C84845-6047-4AFD-A940-05FF03DE4016}" srcOrd="2" destOrd="0" parTransId="{26E21863-07BE-4221-AC26-400CF2AA9B19}" sibTransId="{1A25715E-760F-4A30-A42C-CC3EBBB425CA}"/>
    <dgm:cxn modelId="{981A695F-A17E-47EF-9541-24F2EFF99B0F}" type="presOf" srcId="{146C825B-D3CF-45AF-B12D-B9E14C1A340E}" destId="{0E3D12AA-3E6C-46BF-9513-CADAB83076BF}" srcOrd="0" destOrd="6" presId="urn:microsoft.com/office/officeart/2005/8/layout/vList4#1"/>
    <dgm:cxn modelId="{09F02A78-1FF7-4BFE-8104-BBBEB285426B}" type="presOf" srcId="{0DE10A23-DF96-4490-AA7A-151DECD1B0D4}" destId="{0E3D12AA-3E6C-46BF-9513-CADAB83076BF}" srcOrd="0" destOrd="5" presId="urn:microsoft.com/office/officeart/2005/8/layout/vList4#1"/>
    <dgm:cxn modelId="{9B58D9E8-D2AD-4216-BD3F-E2335F261133}" type="presOf" srcId="{5250979B-DF43-4053-93E2-3D7CA01D1AB7}" destId="{72608934-F03B-4E6F-98B5-D7D13BFCF385}" srcOrd="1" destOrd="0" presId="urn:microsoft.com/office/officeart/2005/8/layout/vList4#1"/>
    <dgm:cxn modelId="{9A08946A-7814-440C-B892-DA7C84C5B6BB}" srcId="{53D60FE3-E6D3-49EE-9D36-906F221EA1C0}" destId="{E0A4745D-7E38-46A5-87CE-B6305755ABD4}" srcOrd="1" destOrd="0" parTransId="{568DD025-0873-4DCD-9032-3A4E3BEBDC08}" sibTransId="{32889D3A-7C31-4F01-9062-12C0172F3BFB}"/>
    <dgm:cxn modelId="{BB011109-FAC7-4767-BECB-494621F584E0}" type="presOf" srcId="{1A4BD36A-4D74-4C96-82CD-3AC15395667F}" destId="{0E3D12AA-3E6C-46BF-9513-CADAB83076BF}" srcOrd="0" destOrd="2" presId="urn:microsoft.com/office/officeart/2005/8/layout/vList4#1"/>
    <dgm:cxn modelId="{CBC58F7B-F25A-41B5-9F5F-C5D3B514B853}" srcId="{E0A4745D-7E38-46A5-87CE-B6305755ABD4}" destId="{B95592E7-DA08-4947-82C8-C1A8A647648F}" srcOrd="0" destOrd="0" parTransId="{82E05C0E-2E01-476E-B9D4-470CDC10F179}" sibTransId="{5314C940-FF44-457C-BD4A-AC1841AD428B}"/>
    <dgm:cxn modelId="{4C09DEE8-D47A-4399-90D8-FE5BA1B22A12}" type="presOf" srcId="{CED9F992-3F2B-4020-ADB3-A7BFF454C78D}" destId="{AAAE572D-B968-49FC-B675-034A9C485D2A}" srcOrd="1" destOrd="4" presId="urn:microsoft.com/office/officeart/2005/8/layout/vList4#1"/>
    <dgm:cxn modelId="{F9D8E343-0561-4F07-A806-59F0E74EC2B9}" type="presOf" srcId="{BB7F85DB-6ECF-4426-B96B-102C943E687F}" destId="{72608934-F03B-4E6F-98B5-D7D13BFCF385}" srcOrd="1" destOrd="4" presId="urn:microsoft.com/office/officeart/2005/8/layout/vList4#1"/>
    <dgm:cxn modelId="{808EA2D4-12CA-4374-97A6-B22BB1E373EA}" type="presOf" srcId="{E0A4745D-7E38-46A5-87CE-B6305755ABD4}" destId="{AAAE572D-B968-49FC-B675-034A9C485D2A}" srcOrd="1" destOrd="0" presId="urn:microsoft.com/office/officeart/2005/8/layout/vList4#1"/>
    <dgm:cxn modelId="{E4E98C2E-FB2C-4910-BF54-8B48FD753949}" type="presOf" srcId="{F7C080B8-8B8E-426C-BBC4-F2AA15F87F71}" destId="{72608934-F03B-4E6F-98B5-D7D13BFCF385}" srcOrd="1" destOrd="3" presId="urn:microsoft.com/office/officeart/2005/8/layout/vList4#1"/>
    <dgm:cxn modelId="{76C1A33D-5AB5-4F57-9CCB-BF3A987B5FDC}" type="presOf" srcId="{0DE10A23-DF96-4490-AA7A-151DECD1B0D4}" destId="{72608934-F03B-4E6F-98B5-D7D13BFCF385}" srcOrd="1" destOrd="5" presId="urn:microsoft.com/office/officeart/2005/8/layout/vList4#1"/>
    <dgm:cxn modelId="{A94930A0-8275-4397-8380-E076E7B0A050}" type="presOf" srcId="{34AA9599-CAB5-4FC2-9544-3514FFB33292}" destId="{2D30D44B-BE59-4649-87AC-BFBC44FDEAEB}" srcOrd="0" destOrd="2" presId="urn:microsoft.com/office/officeart/2005/8/layout/vList4#1"/>
    <dgm:cxn modelId="{671CD7BE-32BC-42E1-87F3-B2C1F9A453FE}" srcId="{5250979B-DF43-4053-93E2-3D7CA01D1AB7}" destId="{146C825B-D3CF-45AF-B12D-B9E14C1A340E}" srcOrd="5" destOrd="0" parTransId="{32966B54-299A-4B26-97E8-2623479676BB}" sibTransId="{FBF196BA-3980-4091-B197-42F74DE48803}"/>
    <dgm:cxn modelId="{AC02E188-1AEE-4CB4-B88D-F62B88197A32}" type="presOf" srcId="{2FE096BC-F031-410D-B72E-6AA228BDCE5F}" destId="{72608934-F03B-4E6F-98B5-D7D13BFCF385}" srcOrd="1" destOrd="1" presId="urn:microsoft.com/office/officeart/2005/8/layout/vList4#1"/>
    <dgm:cxn modelId="{9BF6F287-F609-4F27-9BC9-F364DDEA84BE}" type="presOf" srcId="{2FE096BC-F031-410D-B72E-6AA228BDCE5F}" destId="{0E3D12AA-3E6C-46BF-9513-CADAB83076BF}" srcOrd="0" destOrd="1" presId="urn:microsoft.com/office/officeart/2005/8/layout/vList4#1"/>
    <dgm:cxn modelId="{6798636E-5DED-406B-97DF-B0BE9034C5EF}" type="presOf" srcId="{E0A4745D-7E38-46A5-87CE-B6305755ABD4}" destId="{2D30D44B-BE59-4649-87AC-BFBC44FDEAEB}" srcOrd="0" destOrd="0" presId="urn:microsoft.com/office/officeart/2005/8/layout/vList4#1"/>
    <dgm:cxn modelId="{7538EBC0-4781-445E-A3A3-986B095EA634}" srcId="{E0A4745D-7E38-46A5-87CE-B6305755ABD4}" destId="{34AA9599-CAB5-4FC2-9544-3514FFB33292}" srcOrd="1" destOrd="0" parTransId="{60C9A96C-E000-4B56-A274-155F31F7913A}" sibTransId="{8FFF8718-1070-454A-B49C-A5C2CAF7FCD1}"/>
    <dgm:cxn modelId="{20748AE1-6C4B-4693-A6EA-DEC4D5923519}" type="presParOf" srcId="{0AA4CC67-531C-402A-BBC6-981FBBF37AE0}" destId="{EDE56274-4A51-4542-AEAC-434107B76A30}" srcOrd="0" destOrd="0" presId="urn:microsoft.com/office/officeart/2005/8/layout/vList4#1"/>
    <dgm:cxn modelId="{61B53100-8E9B-4B7A-9EEE-B91CFA35D155}" type="presParOf" srcId="{EDE56274-4A51-4542-AEAC-434107B76A30}" destId="{0E3D12AA-3E6C-46BF-9513-CADAB83076BF}" srcOrd="0" destOrd="0" presId="urn:microsoft.com/office/officeart/2005/8/layout/vList4#1"/>
    <dgm:cxn modelId="{EBBF63AA-E812-4C71-9C75-BD21C45DEDFB}" type="presParOf" srcId="{EDE56274-4A51-4542-AEAC-434107B76A30}" destId="{D0C30BFF-84B9-419A-9ED6-9F205D76B576}" srcOrd="1" destOrd="0" presId="urn:microsoft.com/office/officeart/2005/8/layout/vList4#1"/>
    <dgm:cxn modelId="{0477FEAF-11F6-460E-8704-1CBAFC41E188}" type="presParOf" srcId="{EDE56274-4A51-4542-AEAC-434107B76A30}" destId="{72608934-F03B-4E6F-98B5-D7D13BFCF385}" srcOrd="2" destOrd="0" presId="urn:microsoft.com/office/officeart/2005/8/layout/vList4#1"/>
    <dgm:cxn modelId="{7B99A338-DAF1-43E4-B331-F1B98A9B41B9}" type="presParOf" srcId="{0AA4CC67-531C-402A-BBC6-981FBBF37AE0}" destId="{324A4866-358D-4853-889D-C7813E76AABD}" srcOrd="1" destOrd="0" presId="urn:microsoft.com/office/officeart/2005/8/layout/vList4#1"/>
    <dgm:cxn modelId="{1E4AA5DC-469D-4334-BC53-CF5F9E2ABDD0}" type="presParOf" srcId="{0AA4CC67-531C-402A-BBC6-981FBBF37AE0}" destId="{91680CC8-6050-47CA-B794-DBAB580943C1}" srcOrd="2" destOrd="0" presId="urn:microsoft.com/office/officeart/2005/8/layout/vList4#1"/>
    <dgm:cxn modelId="{0D6C2D1A-D3F4-4D27-9B6C-A9039267A765}" type="presParOf" srcId="{91680CC8-6050-47CA-B794-DBAB580943C1}" destId="{2D30D44B-BE59-4649-87AC-BFBC44FDEAEB}" srcOrd="0" destOrd="0" presId="urn:microsoft.com/office/officeart/2005/8/layout/vList4#1"/>
    <dgm:cxn modelId="{135CC471-E6FA-4990-A5DE-1124BF382E68}" type="presParOf" srcId="{91680CC8-6050-47CA-B794-DBAB580943C1}" destId="{C0F15153-1B5F-4F33-8B21-ADDE3574AB77}" srcOrd="1" destOrd="0" presId="urn:microsoft.com/office/officeart/2005/8/layout/vList4#1"/>
    <dgm:cxn modelId="{451AE07A-3FE6-4C05-A1B4-C7FC8D88EE5E}" type="presParOf" srcId="{91680CC8-6050-47CA-B794-DBAB580943C1}" destId="{AAAE572D-B968-49FC-B675-034A9C485D2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FF0E4F-C269-FE4A-B5E0-D388694E5597}" type="doc">
      <dgm:prSet loTypeId="urn:microsoft.com/office/officeart/2008/layout/HexagonCluster" loCatId="" qsTypeId="urn:microsoft.com/office/officeart/2005/8/quickstyle/simple4" qsCatId="simple" csTypeId="urn:microsoft.com/office/officeart/2005/8/colors/accent1_2" csCatId="accent1" phldr="1"/>
      <dgm:spPr/>
    </dgm:pt>
    <dgm:pt modelId="{6DBCD8CF-52F3-704A-BC9F-01F9BB7805E2}">
      <dgm:prSet phldrT="[Text]"/>
      <dgm:spPr/>
      <dgm:t>
        <a:bodyPr/>
        <a:lstStyle/>
        <a:p>
          <a:r>
            <a:rPr lang="en-US" dirty="0" smtClean="0"/>
            <a:t>Safety Systems</a:t>
          </a:r>
          <a:endParaRPr lang="en-US" dirty="0"/>
        </a:p>
      </dgm:t>
    </dgm:pt>
    <dgm:pt modelId="{760C9DB1-09F2-6C4F-A82E-083BEA6B79D7}" type="parTrans" cxnId="{D72DA6DA-DFF3-7449-98F8-B09DBB2774C2}">
      <dgm:prSet/>
      <dgm:spPr/>
      <dgm:t>
        <a:bodyPr/>
        <a:lstStyle/>
        <a:p>
          <a:endParaRPr lang="en-US"/>
        </a:p>
      </dgm:t>
    </dgm:pt>
    <dgm:pt modelId="{F9A3665C-C94D-6844-9AE7-F1D9C9232792}" type="sibTrans" cxnId="{D72DA6DA-DFF3-7449-98F8-B09DBB2774C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7E75516F-20BD-CB43-B33F-491FD2554BF7}">
      <dgm:prSet phldrT="[Text]"/>
      <dgm:spPr/>
      <dgm:t>
        <a:bodyPr/>
        <a:lstStyle/>
        <a:p>
          <a:r>
            <a:rPr lang="en-US" dirty="0" smtClean="0"/>
            <a:t>Signal Detection</a:t>
          </a:r>
          <a:endParaRPr lang="en-US" dirty="0"/>
        </a:p>
      </dgm:t>
    </dgm:pt>
    <dgm:pt modelId="{22646398-F650-8247-A384-97C51050B5AA}" type="parTrans" cxnId="{3A78EBBF-97E2-6445-B4FB-F54444D46538}">
      <dgm:prSet/>
      <dgm:spPr/>
      <dgm:t>
        <a:bodyPr/>
        <a:lstStyle/>
        <a:p>
          <a:endParaRPr lang="en-US"/>
        </a:p>
      </dgm:t>
    </dgm:pt>
    <dgm:pt modelId="{8031FDAE-2336-324F-9C03-7039A2DDAA7F}" type="sibTrans" cxnId="{3A78EBBF-97E2-6445-B4FB-F54444D46538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AAD5879F-ADC6-0440-A435-3B05A12C4A4C}">
      <dgm:prSet/>
      <dgm:spPr/>
      <dgm:t>
        <a:bodyPr/>
        <a:lstStyle/>
        <a:p>
          <a:r>
            <a:rPr lang="en-US" dirty="0" smtClean="0"/>
            <a:t>Clinical Trial Management System </a:t>
          </a:r>
          <a:endParaRPr lang="en-US" dirty="0"/>
        </a:p>
      </dgm:t>
    </dgm:pt>
    <dgm:pt modelId="{AD33BFC3-E5C4-FC4B-8379-49D20BEE6BBB}" type="parTrans" cxnId="{1E2602C7-9D64-9346-8B51-A3DB0921D25D}">
      <dgm:prSet/>
      <dgm:spPr/>
      <dgm:t>
        <a:bodyPr/>
        <a:lstStyle/>
        <a:p>
          <a:endParaRPr lang="en-US"/>
        </a:p>
      </dgm:t>
    </dgm:pt>
    <dgm:pt modelId="{4DFDBA95-ACF9-2146-8322-AC7ADCC21452}" type="sibTrans" cxnId="{1E2602C7-9D64-9346-8B51-A3DB0921D25D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84E01076-DA6F-4B4F-A4FC-2EC42531E88C}">
      <dgm:prSet/>
      <dgm:spPr/>
      <dgm:t>
        <a:bodyPr/>
        <a:lstStyle/>
        <a:p>
          <a:r>
            <a:rPr lang="en-US" dirty="0" smtClean="0"/>
            <a:t>Clinical Electronic Data Capture</a:t>
          </a:r>
          <a:endParaRPr lang="en-US" dirty="0"/>
        </a:p>
      </dgm:t>
    </dgm:pt>
    <dgm:pt modelId="{F4801F5A-5689-C24D-8720-300370CF0321}" type="parTrans" cxnId="{56CAB203-7304-AD4C-A728-DAF002137DCF}">
      <dgm:prSet/>
      <dgm:spPr/>
      <dgm:t>
        <a:bodyPr/>
        <a:lstStyle/>
        <a:p>
          <a:endParaRPr lang="en-US"/>
        </a:p>
      </dgm:t>
    </dgm:pt>
    <dgm:pt modelId="{B5D55720-DB63-D241-97BA-2FC0761FE8FE}" type="sibTrans" cxnId="{56CAB203-7304-AD4C-A728-DAF002137DCF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0AFCC28B-3793-3549-A8B8-F7314A1ADC36}">
      <dgm:prSet/>
      <dgm:spPr/>
      <dgm:t>
        <a:bodyPr/>
        <a:lstStyle/>
        <a:p>
          <a:r>
            <a:rPr lang="en-US" dirty="0" smtClean="0"/>
            <a:t>Coding Tools</a:t>
          </a:r>
          <a:endParaRPr lang="en-US" dirty="0"/>
        </a:p>
      </dgm:t>
    </dgm:pt>
    <dgm:pt modelId="{3C99E76D-D0E3-5C47-BBEA-A6F3D2A549C5}" type="parTrans" cxnId="{88C0772E-87DF-C640-A9D1-9E6DEC251341}">
      <dgm:prSet/>
      <dgm:spPr/>
      <dgm:t>
        <a:bodyPr/>
        <a:lstStyle/>
        <a:p>
          <a:endParaRPr lang="en-US"/>
        </a:p>
      </dgm:t>
    </dgm:pt>
    <dgm:pt modelId="{F78EAC77-9E3D-034E-9C9A-3F11F62EB467}" type="sibTrans" cxnId="{88C0772E-87DF-C640-A9D1-9E6DEC251341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585177E7-280E-634E-ADF3-110618537678}">
      <dgm:prSet/>
      <dgm:spPr/>
      <dgm:t>
        <a:bodyPr/>
        <a:lstStyle/>
        <a:p>
          <a:r>
            <a:rPr lang="en-US" dirty="0" smtClean="0"/>
            <a:t>Reports Generators</a:t>
          </a:r>
          <a:endParaRPr lang="en-US" dirty="0"/>
        </a:p>
      </dgm:t>
    </dgm:pt>
    <dgm:pt modelId="{73934FFE-80E4-904C-BC95-AD3CEFE5EE83}" type="parTrans" cxnId="{7DA198F3-B1C5-A348-89CA-4800F5DD0E25}">
      <dgm:prSet/>
      <dgm:spPr/>
      <dgm:t>
        <a:bodyPr/>
        <a:lstStyle/>
        <a:p>
          <a:endParaRPr lang="en-US"/>
        </a:p>
      </dgm:t>
    </dgm:pt>
    <dgm:pt modelId="{2B444FA5-7D04-0D41-9F80-E0F90FFB8A9E}" type="sibTrans" cxnId="{7DA198F3-B1C5-A348-89CA-4800F5DD0E25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53055B1E-903F-664F-ACA5-F4C2A8074EB2}">
      <dgm:prSet/>
      <dgm:spPr/>
      <dgm:t>
        <a:bodyPr/>
        <a:lstStyle/>
        <a:p>
          <a:r>
            <a:rPr lang="en-US" dirty="0" smtClean="0"/>
            <a:t>Analytics Tools</a:t>
          </a:r>
          <a:endParaRPr lang="en-US" dirty="0"/>
        </a:p>
      </dgm:t>
    </dgm:pt>
    <dgm:pt modelId="{B5F2F06B-A75C-9043-85FC-029AC368A6E6}" type="parTrans" cxnId="{BB8934E2-82A5-4E4B-A46C-20234CDDCB4F}">
      <dgm:prSet/>
      <dgm:spPr/>
      <dgm:t>
        <a:bodyPr/>
        <a:lstStyle/>
        <a:p>
          <a:endParaRPr lang="en-US"/>
        </a:p>
      </dgm:t>
    </dgm:pt>
    <dgm:pt modelId="{052E06FB-8201-4242-B294-7D3E175CE3D7}" type="sibTrans" cxnId="{BB8934E2-82A5-4E4B-A46C-20234CDDCB4F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n-US"/>
        </a:p>
      </dgm:t>
    </dgm:pt>
    <dgm:pt modelId="{A401A8E2-E2AF-0547-ACEC-B5E8278FE134}" type="pres">
      <dgm:prSet presAssocID="{E3FF0E4F-C269-FE4A-B5E0-D388694E5597}" presName="Name0" presStyleCnt="0">
        <dgm:presLayoutVars>
          <dgm:chMax val="21"/>
          <dgm:chPref val="21"/>
        </dgm:presLayoutVars>
      </dgm:prSet>
      <dgm:spPr/>
    </dgm:pt>
    <dgm:pt modelId="{056E12BD-5694-2D4D-AA27-287A3EF716AC}" type="pres">
      <dgm:prSet presAssocID="{6DBCD8CF-52F3-704A-BC9F-01F9BB7805E2}" presName="text1" presStyleCnt="0"/>
      <dgm:spPr/>
    </dgm:pt>
    <dgm:pt modelId="{9E8AFD6C-036E-394E-826D-E43AC9F08D75}" type="pres">
      <dgm:prSet presAssocID="{6DBCD8CF-52F3-704A-BC9F-01F9BB7805E2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4693C-4A3C-1843-91EF-CDE9A18FD116}" type="pres">
      <dgm:prSet presAssocID="{6DBCD8CF-52F3-704A-BC9F-01F9BB7805E2}" presName="textaccent1" presStyleCnt="0"/>
      <dgm:spPr/>
    </dgm:pt>
    <dgm:pt modelId="{1B29E95B-74CF-0042-ACDB-A0366CA5FE9A}" type="pres">
      <dgm:prSet presAssocID="{6DBCD8CF-52F3-704A-BC9F-01F9BB7805E2}" presName="accentRepeatNode" presStyleLbl="solidAlignAcc1" presStyleIdx="0" presStyleCnt="14"/>
      <dgm:spPr/>
    </dgm:pt>
    <dgm:pt modelId="{3C88B03F-716C-FC44-8113-4322BD8FC82E}" type="pres">
      <dgm:prSet presAssocID="{F9A3665C-C94D-6844-9AE7-F1D9C9232792}" presName="image1" presStyleCnt="0"/>
      <dgm:spPr/>
    </dgm:pt>
    <dgm:pt modelId="{EB9F785A-2F52-044B-B294-BB5C6CED647C}" type="pres">
      <dgm:prSet presAssocID="{F9A3665C-C94D-6844-9AE7-F1D9C9232792}" presName="imageRepeatNode" presStyleLbl="alignAcc1" presStyleIdx="0" presStyleCnt="7"/>
      <dgm:spPr/>
      <dgm:t>
        <a:bodyPr/>
        <a:lstStyle/>
        <a:p>
          <a:endParaRPr lang="en-US"/>
        </a:p>
      </dgm:t>
    </dgm:pt>
    <dgm:pt modelId="{4A3E9439-4385-764E-8C23-1B27D6827E31}" type="pres">
      <dgm:prSet presAssocID="{F9A3665C-C94D-6844-9AE7-F1D9C9232792}" presName="imageaccent1" presStyleCnt="0"/>
      <dgm:spPr/>
    </dgm:pt>
    <dgm:pt modelId="{C7E39F74-AC4C-F14D-9E45-18891574A0A4}" type="pres">
      <dgm:prSet presAssocID="{F9A3665C-C94D-6844-9AE7-F1D9C9232792}" presName="accentRepeatNode" presStyleLbl="solidAlignAcc1" presStyleIdx="1" presStyleCnt="14"/>
      <dgm:spPr/>
    </dgm:pt>
    <dgm:pt modelId="{04068C34-FE71-E142-A105-A8953C376EE3}" type="pres">
      <dgm:prSet presAssocID="{7E75516F-20BD-CB43-B33F-491FD2554BF7}" presName="text2" presStyleCnt="0"/>
      <dgm:spPr/>
    </dgm:pt>
    <dgm:pt modelId="{14289D20-B9B7-3C45-A74D-94996A0006FC}" type="pres">
      <dgm:prSet presAssocID="{7E75516F-20BD-CB43-B33F-491FD2554BF7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E98B2-9A11-DC4E-B180-73152A02385F}" type="pres">
      <dgm:prSet presAssocID="{7E75516F-20BD-CB43-B33F-491FD2554BF7}" presName="textaccent2" presStyleCnt="0"/>
      <dgm:spPr/>
    </dgm:pt>
    <dgm:pt modelId="{1C2F4F45-8C89-E946-B458-40353CEBAC1E}" type="pres">
      <dgm:prSet presAssocID="{7E75516F-20BD-CB43-B33F-491FD2554BF7}" presName="accentRepeatNode" presStyleLbl="solidAlignAcc1" presStyleIdx="2" presStyleCnt="14"/>
      <dgm:spPr/>
    </dgm:pt>
    <dgm:pt modelId="{802821F8-897F-9E42-97DF-50A26671F816}" type="pres">
      <dgm:prSet presAssocID="{8031FDAE-2336-324F-9C03-7039A2DDAA7F}" presName="image2" presStyleCnt="0"/>
      <dgm:spPr/>
    </dgm:pt>
    <dgm:pt modelId="{BB0DEA66-77E2-314C-8326-8EFE82BC8720}" type="pres">
      <dgm:prSet presAssocID="{8031FDAE-2336-324F-9C03-7039A2DDAA7F}" presName="imageRepeatNode" presStyleLbl="alignAcc1" presStyleIdx="1" presStyleCnt="7"/>
      <dgm:spPr/>
      <dgm:t>
        <a:bodyPr/>
        <a:lstStyle/>
        <a:p>
          <a:endParaRPr lang="en-US"/>
        </a:p>
      </dgm:t>
    </dgm:pt>
    <dgm:pt modelId="{F3743C07-774F-A245-8A43-AAC6A70625FE}" type="pres">
      <dgm:prSet presAssocID="{8031FDAE-2336-324F-9C03-7039A2DDAA7F}" presName="imageaccent2" presStyleCnt="0"/>
      <dgm:spPr/>
    </dgm:pt>
    <dgm:pt modelId="{B61FC072-ADB9-4949-85B7-1F3F23356F45}" type="pres">
      <dgm:prSet presAssocID="{8031FDAE-2336-324F-9C03-7039A2DDAA7F}" presName="accentRepeatNode" presStyleLbl="solidAlignAcc1" presStyleIdx="3" presStyleCnt="14"/>
      <dgm:spPr/>
    </dgm:pt>
    <dgm:pt modelId="{DA257092-6F7C-664A-86E1-785F40C88A9F}" type="pres">
      <dgm:prSet presAssocID="{AAD5879F-ADC6-0440-A435-3B05A12C4A4C}" presName="text3" presStyleCnt="0"/>
      <dgm:spPr/>
    </dgm:pt>
    <dgm:pt modelId="{84735DFC-6609-A24B-B0FF-D3CF35AFB008}" type="pres">
      <dgm:prSet presAssocID="{AAD5879F-ADC6-0440-A435-3B05A12C4A4C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816CE-AADC-E54D-AFB8-C7AC240C50F7}" type="pres">
      <dgm:prSet presAssocID="{AAD5879F-ADC6-0440-A435-3B05A12C4A4C}" presName="textaccent3" presStyleCnt="0"/>
      <dgm:spPr/>
    </dgm:pt>
    <dgm:pt modelId="{FAD30E66-DFB5-A643-853D-5E90E52DFA1D}" type="pres">
      <dgm:prSet presAssocID="{AAD5879F-ADC6-0440-A435-3B05A12C4A4C}" presName="accentRepeatNode" presStyleLbl="solidAlignAcc1" presStyleIdx="4" presStyleCnt="14"/>
      <dgm:spPr/>
    </dgm:pt>
    <dgm:pt modelId="{7DBCF1F5-31B7-6F44-A65F-111C0E666D58}" type="pres">
      <dgm:prSet presAssocID="{4DFDBA95-ACF9-2146-8322-AC7ADCC21452}" presName="image3" presStyleCnt="0"/>
      <dgm:spPr/>
    </dgm:pt>
    <dgm:pt modelId="{B34D9959-64FE-6D4D-97B7-DA13A22B8065}" type="pres">
      <dgm:prSet presAssocID="{4DFDBA95-ACF9-2146-8322-AC7ADCC21452}" presName="imageRepeatNode" presStyleLbl="alignAcc1" presStyleIdx="2" presStyleCnt="7"/>
      <dgm:spPr/>
      <dgm:t>
        <a:bodyPr/>
        <a:lstStyle/>
        <a:p>
          <a:endParaRPr lang="en-US"/>
        </a:p>
      </dgm:t>
    </dgm:pt>
    <dgm:pt modelId="{0C3BEFC8-83EC-3E45-A324-552087BBD01B}" type="pres">
      <dgm:prSet presAssocID="{4DFDBA95-ACF9-2146-8322-AC7ADCC21452}" presName="imageaccent3" presStyleCnt="0"/>
      <dgm:spPr/>
    </dgm:pt>
    <dgm:pt modelId="{9F9ACB80-6171-2349-B1BB-3503B5419FEC}" type="pres">
      <dgm:prSet presAssocID="{4DFDBA95-ACF9-2146-8322-AC7ADCC21452}" presName="accentRepeatNode" presStyleLbl="solidAlignAcc1" presStyleIdx="5" presStyleCnt="14"/>
      <dgm:spPr/>
    </dgm:pt>
    <dgm:pt modelId="{E0247345-9039-4D42-BAE2-C433DA1DAEBB}" type="pres">
      <dgm:prSet presAssocID="{84E01076-DA6F-4B4F-A4FC-2EC42531E88C}" presName="text4" presStyleCnt="0"/>
      <dgm:spPr/>
    </dgm:pt>
    <dgm:pt modelId="{FFC3E440-B0E0-D841-A1DD-1C22525BCD57}" type="pres">
      <dgm:prSet presAssocID="{84E01076-DA6F-4B4F-A4FC-2EC42531E88C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74BDE-4F71-D344-86E7-8702D42D95A5}" type="pres">
      <dgm:prSet presAssocID="{84E01076-DA6F-4B4F-A4FC-2EC42531E88C}" presName="textaccent4" presStyleCnt="0"/>
      <dgm:spPr/>
    </dgm:pt>
    <dgm:pt modelId="{4044952F-0189-494D-9D23-CB9FC16EA78E}" type="pres">
      <dgm:prSet presAssocID="{84E01076-DA6F-4B4F-A4FC-2EC42531E88C}" presName="accentRepeatNode" presStyleLbl="solidAlignAcc1" presStyleIdx="6" presStyleCnt="14"/>
      <dgm:spPr/>
    </dgm:pt>
    <dgm:pt modelId="{EC96FD1E-3DFA-2542-8EAB-DBA6246CBE2B}" type="pres">
      <dgm:prSet presAssocID="{B5D55720-DB63-D241-97BA-2FC0761FE8FE}" presName="image4" presStyleCnt="0"/>
      <dgm:spPr/>
    </dgm:pt>
    <dgm:pt modelId="{C398D2A4-1CCE-AC4E-B0E3-F6D4966C6602}" type="pres">
      <dgm:prSet presAssocID="{B5D55720-DB63-D241-97BA-2FC0761FE8FE}" presName="imageRepeatNode" presStyleLbl="alignAcc1" presStyleIdx="3" presStyleCnt="7"/>
      <dgm:spPr/>
      <dgm:t>
        <a:bodyPr/>
        <a:lstStyle/>
        <a:p>
          <a:endParaRPr lang="en-US"/>
        </a:p>
      </dgm:t>
    </dgm:pt>
    <dgm:pt modelId="{634FD4EF-0488-3A47-84BE-BBB9C2E82272}" type="pres">
      <dgm:prSet presAssocID="{B5D55720-DB63-D241-97BA-2FC0761FE8FE}" presName="imageaccent4" presStyleCnt="0"/>
      <dgm:spPr/>
    </dgm:pt>
    <dgm:pt modelId="{CE42851A-0338-8946-B6DD-41F70BBD8F4E}" type="pres">
      <dgm:prSet presAssocID="{B5D55720-DB63-D241-97BA-2FC0761FE8FE}" presName="accentRepeatNode" presStyleLbl="solidAlignAcc1" presStyleIdx="7" presStyleCnt="14"/>
      <dgm:spPr/>
    </dgm:pt>
    <dgm:pt modelId="{F389D4A4-6B28-CB44-8FAC-CEB4BC87F5F2}" type="pres">
      <dgm:prSet presAssocID="{0AFCC28B-3793-3549-A8B8-F7314A1ADC36}" presName="text5" presStyleCnt="0"/>
      <dgm:spPr/>
    </dgm:pt>
    <dgm:pt modelId="{3ED8C2C2-3582-DD4F-B38E-D44FC9FF78DD}" type="pres">
      <dgm:prSet presAssocID="{0AFCC28B-3793-3549-A8B8-F7314A1ADC36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43274-F69D-5D40-A126-A949E56FB941}" type="pres">
      <dgm:prSet presAssocID="{0AFCC28B-3793-3549-A8B8-F7314A1ADC36}" presName="textaccent5" presStyleCnt="0"/>
      <dgm:spPr/>
    </dgm:pt>
    <dgm:pt modelId="{8DA31710-B39E-6848-BAA7-C4B6BD2ED850}" type="pres">
      <dgm:prSet presAssocID="{0AFCC28B-3793-3549-A8B8-F7314A1ADC36}" presName="accentRepeatNode" presStyleLbl="solidAlignAcc1" presStyleIdx="8" presStyleCnt="14"/>
      <dgm:spPr/>
    </dgm:pt>
    <dgm:pt modelId="{E2425AC3-0F3E-944B-8DB0-22B2BDC13158}" type="pres">
      <dgm:prSet presAssocID="{F78EAC77-9E3D-034E-9C9A-3F11F62EB467}" presName="image5" presStyleCnt="0"/>
      <dgm:spPr/>
    </dgm:pt>
    <dgm:pt modelId="{CD9B2B61-660B-5C47-AE7E-4B9174DD9374}" type="pres">
      <dgm:prSet presAssocID="{F78EAC77-9E3D-034E-9C9A-3F11F62EB467}" presName="imageRepeatNode" presStyleLbl="alignAcc1" presStyleIdx="4" presStyleCnt="7"/>
      <dgm:spPr/>
      <dgm:t>
        <a:bodyPr/>
        <a:lstStyle/>
        <a:p>
          <a:endParaRPr lang="en-US"/>
        </a:p>
      </dgm:t>
    </dgm:pt>
    <dgm:pt modelId="{00E591F2-EB59-EC44-8E0C-9B82B94D09C9}" type="pres">
      <dgm:prSet presAssocID="{F78EAC77-9E3D-034E-9C9A-3F11F62EB467}" presName="imageaccent5" presStyleCnt="0"/>
      <dgm:spPr/>
    </dgm:pt>
    <dgm:pt modelId="{07BA1E12-3E8F-D849-BE2B-A5FEA943E413}" type="pres">
      <dgm:prSet presAssocID="{F78EAC77-9E3D-034E-9C9A-3F11F62EB467}" presName="accentRepeatNode" presStyleLbl="solidAlignAcc1" presStyleIdx="9" presStyleCnt="14"/>
      <dgm:spPr/>
    </dgm:pt>
    <dgm:pt modelId="{3C28D29B-FB26-6C40-85BD-349AB7C2AD62}" type="pres">
      <dgm:prSet presAssocID="{585177E7-280E-634E-ADF3-110618537678}" presName="text6" presStyleCnt="0"/>
      <dgm:spPr/>
    </dgm:pt>
    <dgm:pt modelId="{D6BEDA85-C251-AF46-A178-EDED0C3ABDE2}" type="pres">
      <dgm:prSet presAssocID="{585177E7-280E-634E-ADF3-110618537678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C1D68-0C00-C947-B465-4AF5ECFDCB3E}" type="pres">
      <dgm:prSet presAssocID="{585177E7-280E-634E-ADF3-110618537678}" presName="textaccent6" presStyleCnt="0"/>
      <dgm:spPr/>
    </dgm:pt>
    <dgm:pt modelId="{3CCD109B-A2FB-0649-8639-2E8A13C1D5F5}" type="pres">
      <dgm:prSet presAssocID="{585177E7-280E-634E-ADF3-110618537678}" presName="accentRepeatNode" presStyleLbl="solidAlignAcc1" presStyleIdx="10" presStyleCnt="14"/>
      <dgm:spPr/>
    </dgm:pt>
    <dgm:pt modelId="{7A0CA51A-0FCC-EC46-B615-790D21AA68A5}" type="pres">
      <dgm:prSet presAssocID="{2B444FA5-7D04-0D41-9F80-E0F90FFB8A9E}" presName="image6" presStyleCnt="0"/>
      <dgm:spPr/>
    </dgm:pt>
    <dgm:pt modelId="{05C6F30A-D308-5940-BBBE-296AE20791E5}" type="pres">
      <dgm:prSet presAssocID="{2B444FA5-7D04-0D41-9F80-E0F90FFB8A9E}" presName="imageRepeatNode" presStyleLbl="alignAcc1" presStyleIdx="5" presStyleCnt="7"/>
      <dgm:spPr/>
      <dgm:t>
        <a:bodyPr/>
        <a:lstStyle/>
        <a:p>
          <a:endParaRPr lang="en-US"/>
        </a:p>
      </dgm:t>
    </dgm:pt>
    <dgm:pt modelId="{FB4E8C68-08E7-0145-8AAD-1642F459B9B0}" type="pres">
      <dgm:prSet presAssocID="{2B444FA5-7D04-0D41-9F80-E0F90FFB8A9E}" presName="imageaccent6" presStyleCnt="0"/>
      <dgm:spPr/>
    </dgm:pt>
    <dgm:pt modelId="{D64C8336-B8A5-3C48-9754-2C4BA5328C28}" type="pres">
      <dgm:prSet presAssocID="{2B444FA5-7D04-0D41-9F80-E0F90FFB8A9E}" presName="accentRepeatNode" presStyleLbl="solidAlignAcc1" presStyleIdx="11" presStyleCnt="14"/>
      <dgm:spPr/>
    </dgm:pt>
    <dgm:pt modelId="{2A668BD5-6D6F-7C43-8A75-8BDF7BE4B089}" type="pres">
      <dgm:prSet presAssocID="{53055B1E-903F-664F-ACA5-F4C2A8074EB2}" presName="text7" presStyleCnt="0"/>
      <dgm:spPr/>
    </dgm:pt>
    <dgm:pt modelId="{BA636E42-D9F5-534A-B654-F20C5F09AED0}" type="pres">
      <dgm:prSet presAssocID="{53055B1E-903F-664F-ACA5-F4C2A8074EB2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E7FB1-33FA-9449-ABD1-DD39EBC5DAD7}" type="pres">
      <dgm:prSet presAssocID="{53055B1E-903F-664F-ACA5-F4C2A8074EB2}" presName="textaccent7" presStyleCnt="0"/>
      <dgm:spPr/>
    </dgm:pt>
    <dgm:pt modelId="{6D082DAB-01C2-DC4A-857F-CC19AF446235}" type="pres">
      <dgm:prSet presAssocID="{53055B1E-903F-664F-ACA5-F4C2A8074EB2}" presName="accentRepeatNode" presStyleLbl="solidAlignAcc1" presStyleIdx="12" presStyleCnt="14"/>
      <dgm:spPr/>
    </dgm:pt>
    <dgm:pt modelId="{7CB2C0C5-3321-6B41-BF96-55A37A005937}" type="pres">
      <dgm:prSet presAssocID="{052E06FB-8201-4242-B294-7D3E175CE3D7}" presName="image7" presStyleCnt="0"/>
      <dgm:spPr/>
    </dgm:pt>
    <dgm:pt modelId="{7C736620-3D11-244D-9155-1C5CB10AEC25}" type="pres">
      <dgm:prSet presAssocID="{052E06FB-8201-4242-B294-7D3E175CE3D7}" presName="imageRepeatNode" presStyleLbl="alignAcc1" presStyleIdx="6" presStyleCnt="7"/>
      <dgm:spPr/>
      <dgm:t>
        <a:bodyPr/>
        <a:lstStyle/>
        <a:p>
          <a:endParaRPr lang="en-US"/>
        </a:p>
      </dgm:t>
    </dgm:pt>
    <dgm:pt modelId="{6B032937-3B2F-604D-B2D6-23E36F866DCB}" type="pres">
      <dgm:prSet presAssocID="{052E06FB-8201-4242-B294-7D3E175CE3D7}" presName="imageaccent7" presStyleCnt="0"/>
      <dgm:spPr/>
    </dgm:pt>
    <dgm:pt modelId="{F8C8156C-10B6-7744-8676-737532760CA5}" type="pres">
      <dgm:prSet presAssocID="{052E06FB-8201-4242-B294-7D3E175CE3D7}" presName="accentRepeatNode" presStyleLbl="solidAlignAcc1" presStyleIdx="13" presStyleCnt="14"/>
      <dgm:spPr/>
    </dgm:pt>
  </dgm:ptLst>
  <dgm:cxnLst>
    <dgm:cxn modelId="{BB8934E2-82A5-4E4B-A46C-20234CDDCB4F}" srcId="{E3FF0E4F-C269-FE4A-B5E0-D388694E5597}" destId="{53055B1E-903F-664F-ACA5-F4C2A8074EB2}" srcOrd="6" destOrd="0" parTransId="{B5F2F06B-A75C-9043-85FC-029AC368A6E6}" sibTransId="{052E06FB-8201-4242-B294-7D3E175CE3D7}"/>
    <dgm:cxn modelId="{4C1A5919-1C8D-4633-9204-E0A5106F4EC2}" type="presOf" srcId="{F9A3665C-C94D-6844-9AE7-F1D9C9232792}" destId="{EB9F785A-2F52-044B-B294-BB5C6CED647C}" srcOrd="0" destOrd="0" presId="urn:microsoft.com/office/officeart/2008/layout/HexagonCluster"/>
    <dgm:cxn modelId="{A1750E35-5DD0-4CEF-A31C-595A2795E904}" type="presOf" srcId="{53055B1E-903F-664F-ACA5-F4C2A8074EB2}" destId="{BA636E42-D9F5-534A-B654-F20C5F09AED0}" srcOrd="0" destOrd="0" presId="urn:microsoft.com/office/officeart/2008/layout/HexagonCluster"/>
    <dgm:cxn modelId="{28B17F5A-7A32-4F40-9931-871DB1BFF176}" type="presOf" srcId="{84E01076-DA6F-4B4F-A4FC-2EC42531E88C}" destId="{FFC3E440-B0E0-D841-A1DD-1C22525BCD57}" srcOrd="0" destOrd="0" presId="urn:microsoft.com/office/officeart/2008/layout/HexagonCluster"/>
    <dgm:cxn modelId="{6B1A8C3F-7235-4E3B-A26D-4B073F1DBDCA}" type="presOf" srcId="{AAD5879F-ADC6-0440-A435-3B05A12C4A4C}" destId="{84735DFC-6609-A24B-B0FF-D3CF35AFB008}" srcOrd="0" destOrd="0" presId="urn:microsoft.com/office/officeart/2008/layout/HexagonCluster"/>
    <dgm:cxn modelId="{3A78EBBF-97E2-6445-B4FB-F54444D46538}" srcId="{E3FF0E4F-C269-FE4A-B5E0-D388694E5597}" destId="{7E75516F-20BD-CB43-B33F-491FD2554BF7}" srcOrd="1" destOrd="0" parTransId="{22646398-F650-8247-A384-97C51050B5AA}" sibTransId="{8031FDAE-2336-324F-9C03-7039A2DDAA7F}"/>
    <dgm:cxn modelId="{FD27BF1C-3ED3-48A7-B027-D694468A475E}" type="presOf" srcId="{585177E7-280E-634E-ADF3-110618537678}" destId="{D6BEDA85-C251-AF46-A178-EDED0C3ABDE2}" srcOrd="0" destOrd="0" presId="urn:microsoft.com/office/officeart/2008/layout/HexagonCluster"/>
    <dgm:cxn modelId="{1C934EBA-B051-431B-9782-950916586E0C}" type="presOf" srcId="{8031FDAE-2336-324F-9C03-7039A2DDAA7F}" destId="{BB0DEA66-77E2-314C-8326-8EFE82BC8720}" srcOrd="0" destOrd="0" presId="urn:microsoft.com/office/officeart/2008/layout/HexagonCluster"/>
    <dgm:cxn modelId="{88C0772E-87DF-C640-A9D1-9E6DEC251341}" srcId="{E3FF0E4F-C269-FE4A-B5E0-D388694E5597}" destId="{0AFCC28B-3793-3549-A8B8-F7314A1ADC36}" srcOrd="4" destOrd="0" parTransId="{3C99E76D-D0E3-5C47-BBEA-A6F3D2A549C5}" sibTransId="{F78EAC77-9E3D-034E-9C9A-3F11F62EB467}"/>
    <dgm:cxn modelId="{2837FA0C-2B7D-4C62-98F3-0C6300E6C698}" type="presOf" srcId="{B5D55720-DB63-D241-97BA-2FC0761FE8FE}" destId="{C398D2A4-1CCE-AC4E-B0E3-F6D4966C6602}" srcOrd="0" destOrd="0" presId="urn:microsoft.com/office/officeart/2008/layout/HexagonCluster"/>
    <dgm:cxn modelId="{56CAB203-7304-AD4C-A728-DAF002137DCF}" srcId="{E3FF0E4F-C269-FE4A-B5E0-D388694E5597}" destId="{84E01076-DA6F-4B4F-A4FC-2EC42531E88C}" srcOrd="3" destOrd="0" parTransId="{F4801F5A-5689-C24D-8720-300370CF0321}" sibTransId="{B5D55720-DB63-D241-97BA-2FC0761FE8FE}"/>
    <dgm:cxn modelId="{1E2602C7-9D64-9346-8B51-A3DB0921D25D}" srcId="{E3FF0E4F-C269-FE4A-B5E0-D388694E5597}" destId="{AAD5879F-ADC6-0440-A435-3B05A12C4A4C}" srcOrd="2" destOrd="0" parTransId="{AD33BFC3-E5C4-FC4B-8379-49D20BEE6BBB}" sibTransId="{4DFDBA95-ACF9-2146-8322-AC7ADCC21452}"/>
    <dgm:cxn modelId="{D72DA6DA-DFF3-7449-98F8-B09DBB2774C2}" srcId="{E3FF0E4F-C269-FE4A-B5E0-D388694E5597}" destId="{6DBCD8CF-52F3-704A-BC9F-01F9BB7805E2}" srcOrd="0" destOrd="0" parTransId="{760C9DB1-09F2-6C4F-A82E-083BEA6B79D7}" sibTransId="{F9A3665C-C94D-6844-9AE7-F1D9C9232792}"/>
    <dgm:cxn modelId="{A79F4BE5-27E2-4A97-82D5-D12574C61C8B}" type="presOf" srcId="{2B444FA5-7D04-0D41-9F80-E0F90FFB8A9E}" destId="{05C6F30A-D308-5940-BBBE-296AE20791E5}" srcOrd="0" destOrd="0" presId="urn:microsoft.com/office/officeart/2008/layout/HexagonCluster"/>
    <dgm:cxn modelId="{7DA198F3-B1C5-A348-89CA-4800F5DD0E25}" srcId="{E3FF0E4F-C269-FE4A-B5E0-D388694E5597}" destId="{585177E7-280E-634E-ADF3-110618537678}" srcOrd="5" destOrd="0" parTransId="{73934FFE-80E4-904C-BC95-AD3CEFE5EE83}" sibTransId="{2B444FA5-7D04-0D41-9F80-E0F90FFB8A9E}"/>
    <dgm:cxn modelId="{E5F52ACF-9AE1-4E7C-B7C5-1C7B4247380E}" type="presOf" srcId="{7E75516F-20BD-CB43-B33F-491FD2554BF7}" destId="{14289D20-B9B7-3C45-A74D-94996A0006FC}" srcOrd="0" destOrd="0" presId="urn:microsoft.com/office/officeart/2008/layout/HexagonCluster"/>
    <dgm:cxn modelId="{65599740-AF59-4F0A-B19C-C3D0A5980090}" type="presOf" srcId="{F78EAC77-9E3D-034E-9C9A-3F11F62EB467}" destId="{CD9B2B61-660B-5C47-AE7E-4B9174DD9374}" srcOrd="0" destOrd="0" presId="urn:microsoft.com/office/officeart/2008/layout/HexagonCluster"/>
    <dgm:cxn modelId="{D2FFA971-B161-4432-B7C7-F0D02CED2CA7}" type="presOf" srcId="{052E06FB-8201-4242-B294-7D3E175CE3D7}" destId="{7C736620-3D11-244D-9155-1C5CB10AEC25}" srcOrd="0" destOrd="0" presId="urn:microsoft.com/office/officeart/2008/layout/HexagonCluster"/>
    <dgm:cxn modelId="{C447D1B0-A671-483F-9366-0ED8EAB61C4B}" type="presOf" srcId="{4DFDBA95-ACF9-2146-8322-AC7ADCC21452}" destId="{B34D9959-64FE-6D4D-97B7-DA13A22B8065}" srcOrd="0" destOrd="0" presId="urn:microsoft.com/office/officeart/2008/layout/HexagonCluster"/>
    <dgm:cxn modelId="{308D0250-65D2-4196-8580-12121E6B8ED3}" type="presOf" srcId="{0AFCC28B-3793-3549-A8B8-F7314A1ADC36}" destId="{3ED8C2C2-3582-DD4F-B38E-D44FC9FF78DD}" srcOrd="0" destOrd="0" presId="urn:microsoft.com/office/officeart/2008/layout/HexagonCluster"/>
    <dgm:cxn modelId="{BE343904-2B98-4CE4-B540-27D14D5DA9BF}" type="presOf" srcId="{E3FF0E4F-C269-FE4A-B5E0-D388694E5597}" destId="{A401A8E2-E2AF-0547-ACEC-B5E8278FE134}" srcOrd="0" destOrd="0" presId="urn:microsoft.com/office/officeart/2008/layout/HexagonCluster"/>
    <dgm:cxn modelId="{EBF0DEA4-1ED8-4B4C-BAB2-43F58DBBAF45}" type="presOf" srcId="{6DBCD8CF-52F3-704A-BC9F-01F9BB7805E2}" destId="{9E8AFD6C-036E-394E-826D-E43AC9F08D75}" srcOrd="0" destOrd="0" presId="urn:microsoft.com/office/officeart/2008/layout/HexagonCluster"/>
    <dgm:cxn modelId="{F7F52A53-FBF2-4A71-B650-19A9CAF62172}" type="presParOf" srcId="{A401A8E2-E2AF-0547-ACEC-B5E8278FE134}" destId="{056E12BD-5694-2D4D-AA27-287A3EF716AC}" srcOrd="0" destOrd="0" presId="urn:microsoft.com/office/officeart/2008/layout/HexagonCluster"/>
    <dgm:cxn modelId="{D6CE62FE-CCEA-4AAD-9E83-A9C08CF9A835}" type="presParOf" srcId="{056E12BD-5694-2D4D-AA27-287A3EF716AC}" destId="{9E8AFD6C-036E-394E-826D-E43AC9F08D75}" srcOrd="0" destOrd="0" presId="urn:microsoft.com/office/officeart/2008/layout/HexagonCluster"/>
    <dgm:cxn modelId="{9FB119F0-F4F6-49B1-BFF4-6472A0D69104}" type="presParOf" srcId="{A401A8E2-E2AF-0547-ACEC-B5E8278FE134}" destId="{7CA4693C-4A3C-1843-91EF-CDE9A18FD116}" srcOrd="1" destOrd="0" presId="urn:microsoft.com/office/officeart/2008/layout/HexagonCluster"/>
    <dgm:cxn modelId="{3A6EE2A2-D691-4073-9432-25D5855C3C92}" type="presParOf" srcId="{7CA4693C-4A3C-1843-91EF-CDE9A18FD116}" destId="{1B29E95B-74CF-0042-ACDB-A0366CA5FE9A}" srcOrd="0" destOrd="0" presId="urn:microsoft.com/office/officeart/2008/layout/HexagonCluster"/>
    <dgm:cxn modelId="{63D5ED82-A019-4AC1-8664-706F160D5DF3}" type="presParOf" srcId="{A401A8E2-E2AF-0547-ACEC-B5E8278FE134}" destId="{3C88B03F-716C-FC44-8113-4322BD8FC82E}" srcOrd="2" destOrd="0" presId="urn:microsoft.com/office/officeart/2008/layout/HexagonCluster"/>
    <dgm:cxn modelId="{F768DFEC-9686-476D-B75A-4614AC99981D}" type="presParOf" srcId="{3C88B03F-716C-FC44-8113-4322BD8FC82E}" destId="{EB9F785A-2F52-044B-B294-BB5C6CED647C}" srcOrd="0" destOrd="0" presId="urn:microsoft.com/office/officeart/2008/layout/HexagonCluster"/>
    <dgm:cxn modelId="{60B38876-624B-4618-9ADA-5FDE3D99FF6B}" type="presParOf" srcId="{A401A8E2-E2AF-0547-ACEC-B5E8278FE134}" destId="{4A3E9439-4385-764E-8C23-1B27D6827E31}" srcOrd="3" destOrd="0" presId="urn:microsoft.com/office/officeart/2008/layout/HexagonCluster"/>
    <dgm:cxn modelId="{157FF90E-541A-4DA8-87B9-85E1CF9E7023}" type="presParOf" srcId="{4A3E9439-4385-764E-8C23-1B27D6827E31}" destId="{C7E39F74-AC4C-F14D-9E45-18891574A0A4}" srcOrd="0" destOrd="0" presId="urn:microsoft.com/office/officeart/2008/layout/HexagonCluster"/>
    <dgm:cxn modelId="{6756B03F-9E5C-4195-B7FA-070262D13788}" type="presParOf" srcId="{A401A8E2-E2AF-0547-ACEC-B5E8278FE134}" destId="{04068C34-FE71-E142-A105-A8953C376EE3}" srcOrd="4" destOrd="0" presId="urn:microsoft.com/office/officeart/2008/layout/HexagonCluster"/>
    <dgm:cxn modelId="{99CE75C2-B163-404C-975D-84DB5F7362FA}" type="presParOf" srcId="{04068C34-FE71-E142-A105-A8953C376EE3}" destId="{14289D20-B9B7-3C45-A74D-94996A0006FC}" srcOrd="0" destOrd="0" presId="urn:microsoft.com/office/officeart/2008/layout/HexagonCluster"/>
    <dgm:cxn modelId="{75BED44E-778F-4333-83B2-7D9FE3DCE3BB}" type="presParOf" srcId="{A401A8E2-E2AF-0547-ACEC-B5E8278FE134}" destId="{B30E98B2-9A11-DC4E-B180-73152A02385F}" srcOrd="5" destOrd="0" presId="urn:microsoft.com/office/officeart/2008/layout/HexagonCluster"/>
    <dgm:cxn modelId="{DFDED0AA-03B0-4B86-8348-921279FF3A89}" type="presParOf" srcId="{B30E98B2-9A11-DC4E-B180-73152A02385F}" destId="{1C2F4F45-8C89-E946-B458-40353CEBAC1E}" srcOrd="0" destOrd="0" presId="urn:microsoft.com/office/officeart/2008/layout/HexagonCluster"/>
    <dgm:cxn modelId="{97568E9D-8C87-4387-A8E2-34D492970F41}" type="presParOf" srcId="{A401A8E2-E2AF-0547-ACEC-B5E8278FE134}" destId="{802821F8-897F-9E42-97DF-50A26671F816}" srcOrd="6" destOrd="0" presId="urn:microsoft.com/office/officeart/2008/layout/HexagonCluster"/>
    <dgm:cxn modelId="{8369A10D-5FB7-426E-BCA5-50E14E701D7D}" type="presParOf" srcId="{802821F8-897F-9E42-97DF-50A26671F816}" destId="{BB0DEA66-77E2-314C-8326-8EFE82BC8720}" srcOrd="0" destOrd="0" presId="urn:microsoft.com/office/officeart/2008/layout/HexagonCluster"/>
    <dgm:cxn modelId="{8D441E14-74EF-43BB-ADBD-95633C1D0AD9}" type="presParOf" srcId="{A401A8E2-E2AF-0547-ACEC-B5E8278FE134}" destId="{F3743C07-774F-A245-8A43-AAC6A70625FE}" srcOrd="7" destOrd="0" presId="urn:microsoft.com/office/officeart/2008/layout/HexagonCluster"/>
    <dgm:cxn modelId="{6CD5C042-90BC-464E-8B84-BB78BBA60FF5}" type="presParOf" srcId="{F3743C07-774F-A245-8A43-AAC6A70625FE}" destId="{B61FC072-ADB9-4949-85B7-1F3F23356F45}" srcOrd="0" destOrd="0" presId="urn:microsoft.com/office/officeart/2008/layout/HexagonCluster"/>
    <dgm:cxn modelId="{CF8DE131-F429-47DD-B11C-854C4AF4B41E}" type="presParOf" srcId="{A401A8E2-E2AF-0547-ACEC-B5E8278FE134}" destId="{DA257092-6F7C-664A-86E1-785F40C88A9F}" srcOrd="8" destOrd="0" presId="urn:microsoft.com/office/officeart/2008/layout/HexagonCluster"/>
    <dgm:cxn modelId="{D95A21A8-070D-493A-8E00-B071C8A80AC5}" type="presParOf" srcId="{DA257092-6F7C-664A-86E1-785F40C88A9F}" destId="{84735DFC-6609-A24B-B0FF-D3CF35AFB008}" srcOrd="0" destOrd="0" presId="urn:microsoft.com/office/officeart/2008/layout/HexagonCluster"/>
    <dgm:cxn modelId="{4A8C5516-E060-417A-B769-981646E96B27}" type="presParOf" srcId="{A401A8E2-E2AF-0547-ACEC-B5E8278FE134}" destId="{DDA816CE-AADC-E54D-AFB8-C7AC240C50F7}" srcOrd="9" destOrd="0" presId="urn:microsoft.com/office/officeart/2008/layout/HexagonCluster"/>
    <dgm:cxn modelId="{0A90E175-E0DE-4206-8459-D8199A818D58}" type="presParOf" srcId="{DDA816CE-AADC-E54D-AFB8-C7AC240C50F7}" destId="{FAD30E66-DFB5-A643-853D-5E90E52DFA1D}" srcOrd="0" destOrd="0" presId="urn:microsoft.com/office/officeart/2008/layout/HexagonCluster"/>
    <dgm:cxn modelId="{CA97B3D9-CB90-411A-A476-E4520EEE36BA}" type="presParOf" srcId="{A401A8E2-E2AF-0547-ACEC-B5E8278FE134}" destId="{7DBCF1F5-31B7-6F44-A65F-111C0E666D58}" srcOrd="10" destOrd="0" presId="urn:microsoft.com/office/officeart/2008/layout/HexagonCluster"/>
    <dgm:cxn modelId="{7C9B1E7E-B511-45F0-A8F5-32E367C8740C}" type="presParOf" srcId="{7DBCF1F5-31B7-6F44-A65F-111C0E666D58}" destId="{B34D9959-64FE-6D4D-97B7-DA13A22B8065}" srcOrd="0" destOrd="0" presId="urn:microsoft.com/office/officeart/2008/layout/HexagonCluster"/>
    <dgm:cxn modelId="{F7CB8ACB-7BD8-4E38-8C84-FB750089A057}" type="presParOf" srcId="{A401A8E2-E2AF-0547-ACEC-B5E8278FE134}" destId="{0C3BEFC8-83EC-3E45-A324-552087BBD01B}" srcOrd="11" destOrd="0" presId="urn:microsoft.com/office/officeart/2008/layout/HexagonCluster"/>
    <dgm:cxn modelId="{48272A41-1EB7-49F7-A1BC-A39C030E455C}" type="presParOf" srcId="{0C3BEFC8-83EC-3E45-A324-552087BBD01B}" destId="{9F9ACB80-6171-2349-B1BB-3503B5419FEC}" srcOrd="0" destOrd="0" presId="urn:microsoft.com/office/officeart/2008/layout/HexagonCluster"/>
    <dgm:cxn modelId="{0196528C-7B69-44D3-A073-B64027D613EF}" type="presParOf" srcId="{A401A8E2-E2AF-0547-ACEC-B5E8278FE134}" destId="{E0247345-9039-4D42-BAE2-C433DA1DAEBB}" srcOrd="12" destOrd="0" presId="urn:microsoft.com/office/officeart/2008/layout/HexagonCluster"/>
    <dgm:cxn modelId="{76A849DA-1912-4B27-86BD-FADC7D3E1AE5}" type="presParOf" srcId="{E0247345-9039-4D42-BAE2-C433DA1DAEBB}" destId="{FFC3E440-B0E0-D841-A1DD-1C22525BCD57}" srcOrd="0" destOrd="0" presId="urn:microsoft.com/office/officeart/2008/layout/HexagonCluster"/>
    <dgm:cxn modelId="{450A961E-A6B0-483D-970C-6E9D1A44CF68}" type="presParOf" srcId="{A401A8E2-E2AF-0547-ACEC-B5E8278FE134}" destId="{95974BDE-4F71-D344-86E7-8702D42D95A5}" srcOrd="13" destOrd="0" presId="urn:microsoft.com/office/officeart/2008/layout/HexagonCluster"/>
    <dgm:cxn modelId="{8C53E6D3-9A0A-45C3-92FF-72EDF30EC540}" type="presParOf" srcId="{95974BDE-4F71-D344-86E7-8702D42D95A5}" destId="{4044952F-0189-494D-9D23-CB9FC16EA78E}" srcOrd="0" destOrd="0" presId="urn:microsoft.com/office/officeart/2008/layout/HexagonCluster"/>
    <dgm:cxn modelId="{FD17CC3F-30BF-440B-9848-2A38530A1865}" type="presParOf" srcId="{A401A8E2-E2AF-0547-ACEC-B5E8278FE134}" destId="{EC96FD1E-3DFA-2542-8EAB-DBA6246CBE2B}" srcOrd="14" destOrd="0" presId="urn:microsoft.com/office/officeart/2008/layout/HexagonCluster"/>
    <dgm:cxn modelId="{35562ED0-6EE9-4E22-9284-B30D7BD84B12}" type="presParOf" srcId="{EC96FD1E-3DFA-2542-8EAB-DBA6246CBE2B}" destId="{C398D2A4-1CCE-AC4E-B0E3-F6D4966C6602}" srcOrd="0" destOrd="0" presId="urn:microsoft.com/office/officeart/2008/layout/HexagonCluster"/>
    <dgm:cxn modelId="{35862705-B959-45A9-843E-4DF1446F1A3A}" type="presParOf" srcId="{A401A8E2-E2AF-0547-ACEC-B5E8278FE134}" destId="{634FD4EF-0488-3A47-84BE-BBB9C2E82272}" srcOrd="15" destOrd="0" presId="urn:microsoft.com/office/officeart/2008/layout/HexagonCluster"/>
    <dgm:cxn modelId="{F4762752-8301-4D93-B565-E5265B3125DC}" type="presParOf" srcId="{634FD4EF-0488-3A47-84BE-BBB9C2E82272}" destId="{CE42851A-0338-8946-B6DD-41F70BBD8F4E}" srcOrd="0" destOrd="0" presId="urn:microsoft.com/office/officeart/2008/layout/HexagonCluster"/>
    <dgm:cxn modelId="{9303C883-34C8-49BA-83ED-04B19A1B5D7A}" type="presParOf" srcId="{A401A8E2-E2AF-0547-ACEC-B5E8278FE134}" destId="{F389D4A4-6B28-CB44-8FAC-CEB4BC87F5F2}" srcOrd="16" destOrd="0" presId="urn:microsoft.com/office/officeart/2008/layout/HexagonCluster"/>
    <dgm:cxn modelId="{ABDBA5CA-5E38-44C6-956E-164179F7BA3C}" type="presParOf" srcId="{F389D4A4-6B28-CB44-8FAC-CEB4BC87F5F2}" destId="{3ED8C2C2-3582-DD4F-B38E-D44FC9FF78DD}" srcOrd="0" destOrd="0" presId="urn:microsoft.com/office/officeart/2008/layout/HexagonCluster"/>
    <dgm:cxn modelId="{1453B7BC-BA7C-4A8B-A8E4-95BA8E40B680}" type="presParOf" srcId="{A401A8E2-E2AF-0547-ACEC-B5E8278FE134}" destId="{D4343274-F69D-5D40-A126-A949E56FB941}" srcOrd="17" destOrd="0" presId="urn:microsoft.com/office/officeart/2008/layout/HexagonCluster"/>
    <dgm:cxn modelId="{26B53AF6-7584-452D-B2B4-642228E804BB}" type="presParOf" srcId="{D4343274-F69D-5D40-A126-A949E56FB941}" destId="{8DA31710-B39E-6848-BAA7-C4B6BD2ED850}" srcOrd="0" destOrd="0" presId="urn:microsoft.com/office/officeart/2008/layout/HexagonCluster"/>
    <dgm:cxn modelId="{995C417C-4155-46D5-8A6A-39CA5CEB49EF}" type="presParOf" srcId="{A401A8E2-E2AF-0547-ACEC-B5E8278FE134}" destId="{E2425AC3-0F3E-944B-8DB0-22B2BDC13158}" srcOrd="18" destOrd="0" presId="urn:microsoft.com/office/officeart/2008/layout/HexagonCluster"/>
    <dgm:cxn modelId="{8731FE50-A790-4CCE-B012-1CA42DF519B7}" type="presParOf" srcId="{E2425AC3-0F3E-944B-8DB0-22B2BDC13158}" destId="{CD9B2B61-660B-5C47-AE7E-4B9174DD9374}" srcOrd="0" destOrd="0" presId="urn:microsoft.com/office/officeart/2008/layout/HexagonCluster"/>
    <dgm:cxn modelId="{8BDAB224-2098-4D0F-AC57-B1B8C0F86304}" type="presParOf" srcId="{A401A8E2-E2AF-0547-ACEC-B5E8278FE134}" destId="{00E591F2-EB59-EC44-8E0C-9B82B94D09C9}" srcOrd="19" destOrd="0" presId="urn:microsoft.com/office/officeart/2008/layout/HexagonCluster"/>
    <dgm:cxn modelId="{D5BE5F81-E2A4-42A8-AE51-FFEEA78C9B12}" type="presParOf" srcId="{00E591F2-EB59-EC44-8E0C-9B82B94D09C9}" destId="{07BA1E12-3E8F-D849-BE2B-A5FEA943E413}" srcOrd="0" destOrd="0" presId="urn:microsoft.com/office/officeart/2008/layout/HexagonCluster"/>
    <dgm:cxn modelId="{8BFE4B4E-D6E3-4615-ACDD-3B0210AAE1C5}" type="presParOf" srcId="{A401A8E2-E2AF-0547-ACEC-B5E8278FE134}" destId="{3C28D29B-FB26-6C40-85BD-349AB7C2AD62}" srcOrd="20" destOrd="0" presId="urn:microsoft.com/office/officeart/2008/layout/HexagonCluster"/>
    <dgm:cxn modelId="{8601573D-BAC1-4C5F-B9D5-0BC261D0F03E}" type="presParOf" srcId="{3C28D29B-FB26-6C40-85BD-349AB7C2AD62}" destId="{D6BEDA85-C251-AF46-A178-EDED0C3ABDE2}" srcOrd="0" destOrd="0" presId="urn:microsoft.com/office/officeart/2008/layout/HexagonCluster"/>
    <dgm:cxn modelId="{A3B1A052-18CB-471C-BFA6-87B9BA8786E1}" type="presParOf" srcId="{A401A8E2-E2AF-0547-ACEC-B5E8278FE134}" destId="{59BC1D68-0C00-C947-B465-4AF5ECFDCB3E}" srcOrd="21" destOrd="0" presId="urn:microsoft.com/office/officeart/2008/layout/HexagonCluster"/>
    <dgm:cxn modelId="{71909569-FBAA-4B2E-87C4-918725CB057C}" type="presParOf" srcId="{59BC1D68-0C00-C947-B465-4AF5ECFDCB3E}" destId="{3CCD109B-A2FB-0649-8639-2E8A13C1D5F5}" srcOrd="0" destOrd="0" presId="urn:microsoft.com/office/officeart/2008/layout/HexagonCluster"/>
    <dgm:cxn modelId="{0FB31454-C966-42B9-9DEC-D44DD70BB3F5}" type="presParOf" srcId="{A401A8E2-E2AF-0547-ACEC-B5E8278FE134}" destId="{7A0CA51A-0FCC-EC46-B615-790D21AA68A5}" srcOrd="22" destOrd="0" presId="urn:microsoft.com/office/officeart/2008/layout/HexagonCluster"/>
    <dgm:cxn modelId="{B1C93CB4-9050-471D-9A8B-6923178ADD72}" type="presParOf" srcId="{7A0CA51A-0FCC-EC46-B615-790D21AA68A5}" destId="{05C6F30A-D308-5940-BBBE-296AE20791E5}" srcOrd="0" destOrd="0" presId="urn:microsoft.com/office/officeart/2008/layout/HexagonCluster"/>
    <dgm:cxn modelId="{5E1B640F-A8B1-4B78-86F4-B5551A7FE5B0}" type="presParOf" srcId="{A401A8E2-E2AF-0547-ACEC-B5E8278FE134}" destId="{FB4E8C68-08E7-0145-8AAD-1642F459B9B0}" srcOrd="23" destOrd="0" presId="urn:microsoft.com/office/officeart/2008/layout/HexagonCluster"/>
    <dgm:cxn modelId="{3C00B386-C06D-421E-8DA8-D7DD7709F819}" type="presParOf" srcId="{FB4E8C68-08E7-0145-8AAD-1642F459B9B0}" destId="{D64C8336-B8A5-3C48-9754-2C4BA5328C28}" srcOrd="0" destOrd="0" presId="urn:microsoft.com/office/officeart/2008/layout/HexagonCluster"/>
    <dgm:cxn modelId="{11BF815D-FD42-45DD-838B-80697334617F}" type="presParOf" srcId="{A401A8E2-E2AF-0547-ACEC-B5E8278FE134}" destId="{2A668BD5-6D6F-7C43-8A75-8BDF7BE4B089}" srcOrd="24" destOrd="0" presId="urn:microsoft.com/office/officeart/2008/layout/HexagonCluster"/>
    <dgm:cxn modelId="{D9432C62-21C8-411A-9D70-707A6ECCA748}" type="presParOf" srcId="{2A668BD5-6D6F-7C43-8A75-8BDF7BE4B089}" destId="{BA636E42-D9F5-534A-B654-F20C5F09AED0}" srcOrd="0" destOrd="0" presId="urn:microsoft.com/office/officeart/2008/layout/HexagonCluster"/>
    <dgm:cxn modelId="{06F9DC31-62EE-4D66-BC77-04F0CD185B8F}" type="presParOf" srcId="{A401A8E2-E2AF-0547-ACEC-B5E8278FE134}" destId="{F9FE7FB1-33FA-9449-ABD1-DD39EBC5DAD7}" srcOrd="25" destOrd="0" presId="urn:microsoft.com/office/officeart/2008/layout/HexagonCluster"/>
    <dgm:cxn modelId="{7D251AFB-9C68-4C74-B7CC-0236DBB986D3}" type="presParOf" srcId="{F9FE7FB1-33FA-9449-ABD1-DD39EBC5DAD7}" destId="{6D082DAB-01C2-DC4A-857F-CC19AF446235}" srcOrd="0" destOrd="0" presId="urn:microsoft.com/office/officeart/2008/layout/HexagonCluster"/>
    <dgm:cxn modelId="{2196D3BE-48C1-43B0-857B-26DB204B7CEA}" type="presParOf" srcId="{A401A8E2-E2AF-0547-ACEC-B5E8278FE134}" destId="{7CB2C0C5-3321-6B41-BF96-55A37A005937}" srcOrd="26" destOrd="0" presId="urn:microsoft.com/office/officeart/2008/layout/HexagonCluster"/>
    <dgm:cxn modelId="{13AE6C3F-904E-4BF1-ABBB-9D387F788CA4}" type="presParOf" srcId="{7CB2C0C5-3321-6B41-BF96-55A37A005937}" destId="{7C736620-3D11-244D-9155-1C5CB10AEC25}" srcOrd="0" destOrd="0" presId="urn:microsoft.com/office/officeart/2008/layout/HexagonCluster"/>
    <dgm:cxn modelId="{5607B3D3-2EF0-480F-970B-B09C5B35FFBA}" type="presParOf" srcId="{A401A8E2-E2AF-0547-ACEC-B5E8278FE134}" destId="{6B032937-3B2F-604D-B2D6-23E36F866DCB}" srcOrd="27" destOrd="0" presId="urn:microsoft.com/office/officeart/2008/layout/HexagonCluster"/>
    <dgm:cxn modelId="{21A58E80-1027-429B-9477-C5FA6A6BA4AB}" type="presParOf" srcId="{6B032937-3B2F-604D-B2D6-23E36F866DCB}" destId="{F8C8156C-10B6-7744-8676-737532760CA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E5923A-C12B-4292-B5A2-4EB155F88D31}" type="doc">
      <dgm:prSet loTypeId="urn:microsoft.com/office/officeart/2005/8/layout/hierarchy6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FD67E4-B0A4-4021-8CE2-AA876ECC18DB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FF00"/>
              </a:solidFill>
            </a:rPr>
            <a:t>Measured Confounders</a:t>
          </a:r>
          <a:endParaRPr lang="en-US" sz="1600" b="1" dirty="0">
            <a:solidFill>
              <a:srgbClr val="FFFF00"/>
            </a:solidFill>
          </a:endParaRPr>
        </a:p>
      </dgm:t>
    </dgm:pt>
    <dgm:pt modelId="{59D3494A-427E-4773-8B43-7FF567E9A20E}" type="parTrans" cxnId="{01F7D6E5-B401-414E-A323-AC5F97731B72}">
      <dgm:prSet/>
      <dgm:spPr/>
      <dgm:t>
        <a:bodyPr/>
        <a:lstStyle/>
        <a:p>
          <a:endParaRPr lang="en-US"/>
        </a:p>
      </dgm:t>
    </dgm:pt>
    <dgm:pt modelId="{5634A6B8-FABC-4BAB-A1CE-3AEDBF251FF9}" type="sibTrans" cxnId="{01F7D6E5-B401-414E-A323-AC5F97731B72}">
      <dgm:prSet/>
      <dgm:spPr/>
      <dgm:t>
        <a:bodyPr/>
        <a:lstStyle/>
        <a:p>
          <a:endParaRPr lang="en-US"/>
        </a:p>
      </dgm:t>
    </dgm:pt>
    <dgm:pt modelId="{0C9D77AB-39A1-4685-B9F2-B5B7603B859F}">
      <dgm:prSet phldrT="[Text]" custT="1"/>
      <dgm:spPr/>
      <dgm:t>
        <a:bodyPr/>
        <a:lstStyle/>
        <a:p>
          <a:pPr algn="ctr"/>
          <a:r>
            <a:rPr lang="en-US" sz="1800" b="1" u="sng" dirty="0" smtClean="0">
              <a:solidFill>
                <a:schemeClr val="tx1"/>
              </a:solidFill>
            </a:rPr>
            <a:t>Design</a:t>
          </a:r>
        </a:p>
        <a:p>
          <a:pPr algn="l"/>
          <a:r>
            <a:rPr lang="en-US" sz="1800" u="none" dirty="0" smtClean="0">
              <a:solidFill>
                <a:schemeClr val="tx1"/>
              </a:solidFill>
            </a:rPr>
            <a:t>    - Restriction</a:t>
          </a:r>
        </a:p>
        <a:p>
          <a:pPr algn="l"/>
          <a:r>
            <a:rPr lang="en-US" sz="1800" u="none" dirty="0" smtClean="0">
              <a:solidFill>
                <a:schemeClr val="tx1"/>
              </a:solidFill>
            </a:rPr>
            <a:t>    - Matching</a:t>
          </a:r>
          <a:endParaRPr lang="en-US" sz="1800" u="none" dirty="0">
            <a:solidFill>
              <a:schemeClr val="tx1"/>
            </a:solidFill>
          </a:endParaRPr>
        </a:p>
      </dgm:t>
    </dgm:pt>
    <dgm:pt modelId="{746FDFFE-BEF6-46E5-A405-9C1F0CBA0617}" type="parTrans" cxnId="{496F6246-9D49-4D15-B994-F1CC584351D7}">
      <dgm:prSet/>
      <dgm:spPr/>
      <dgm:t>
        <a:bodyPr/>
        <a:lstStyle/>
        <a:p>
          <a:endParaRPr lang="en-US"/>
        </a:p>
      </dgm:t>
    </dgm:pt>
    <dgm:pt modelId="{821815D5-CAA6-4DCA-9E9F-5C47CFF35E11}" type="sibTrans" cxnId="{496F6246-9D49-4D15-B994-F1CC584351D7}">
      <dgm:prSet/>
      <dgm:spPr/>
      <dgm:t>
        <a:bodyPr/>
        <a:lstStyle/>
        <a:p>
          <a:endParaRPr lang="en-US"/>
        </a:p>
      </dgm:t>
    </dgm:pt>
    <dgm:pt modelId="{3D64471E-5E2A-42CE-8A9D-DA1A9D4B2516}">
      <dgm:prSet phldrT="[Text]" custT="1"/>
      <dgm:spPr/>
      <dgm:t>
        <a:bodyPr/>
        <a:lstStyle/>
        <a:p>
          <a:pPr algn="ctr"/>
          <a:r>
            <a:rPr lang="en-US" sz="1800" b="1" u="sng" dirty="0" smtClean="0">
              <a:solidFill>
                <a:schemeClr val="tx1"/>
              </a:solidFill>
            </a:rPr>
            <a:t>Analysis</a:t>
          </a:r>
        </a:p>
        <a:p>
          <a:pPr algn="l"/>
          <a:r>
            <a:rPr lang="en-US" sz="1800" u="none" dirty="0" smtClean="0">
              <a:solidFill>
                <a:schemeClr val="tx1"/>
              </a:solidFill>
            </a:rPr>
            <a:t>  - Standardization</a:t>
          </a:r>
        </a:p>
        <a:p>
          <a:pPr algn="l"/>
          <a:r>
            <a:rPr lang="en-US" sz="1800" u="none" dirty="0" smtClean="0">
              <a:solidFill>
                <a:schemeClr val="tx1"/>
              </a:solidFill>
            </a:rPr>
            <a:t>  - Stratification</a:t>
          </a:r>
        </a:p>
        <a:p>
          <a:pPr algn="l"/>
          <a:r>
            <a:rPr lang="en-US" sz="1800" u="none" dirty="0" smtClean="0">
              <a:solidFill>
                <a:schemeClr val="tx1"/>
              </a:solidFill>
            </a:rPr>
            <a:t>  - Regression</a:t>
          </a:r>
        </a:p>
        <a:p>
          <a:pPr algn="l"/>
          <a:r>
            <a:rPr lang="en-US" sz="1800" u="none" dirty="0" smtClean="0">
              <a:solidFill>
                <a:schemeClr val="tx1"/>
              </a:solidFill>
            </a:rPr>
            <a:t>  - Marginal</a:t>
          </a:r>
          <a:br>
            <a:rPr lang="en-US" sz="1800" u="none" dirty="0" smtClean="0">
              <a:solidFill>
                <a:schemeClr val="tx1"/>
              </a:solidFill>
            </a:rPr>
          </a:br>
          <a:r>
            <a:rPr lang="en-US" sz="1800" u="none" dirty="0" smtClean="0">
              <a:solidFill>
                <a:schemeClr val="tx1"/>
              </a:solidFill>
            </a:rPr>
            <a:t>    Structural Models</a:t>
          </a:r>
          <a:endParaRPr lang="en-US" sz="1800" u="none" dirty="0">
            <a:solidFill>
              <a:schemeClr val="tx1"/>
            </a:solidFill>
          </a:endParaRPr>
        </a:p>
      </dgm:t>
    </dgm:pt>
    <dgm:pt modelId="{41DBA756-F54F-486E-8334-0B381F0BD6D6}" type="parTrans" cxnId="{1EEF7852-2766-4FD7-829F-A85161EA94BF}">
      <dgm:prSet/>
      <dgm:spPr/>
      <dgm:t>
        <a:bodyPr/>
        <a:lstStyle/>
        <a:p>
          <a:endParaRPr lang="en-US"/>
        </a:p>
      </dgm:t>
    </dgm:pt>
    <dgm:pt modelId="{910FEDD5-2785-4DFB-A8AE-D3C85647DA63}" type="sibTrans" cxnId="{1EEF7852-2766-4FD7-829F-A85161EA94BF}">
      <dgm:prSet/>
      <dgm:spPr/>
      <dgm:t>
        <a:bodyPr/>
        <a:lstStyle/>
        <a:p>
          <a:endParaRPr lang="en-US"/>
        </a:p>
      </dgm:t>
    </dgm:pt>
    <dgm:pt modelId="{FB23B61F-CA35-4945-AE6F-07ABE0117CFD}" type="pres">
      <dgm:prSet presAssocID="{4EE5923A-C12B-4292-B5A2-4EB155F88D3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6D07C-2BB9-4CA3-BDD6-BDC0AEF77E98}" type="pres">
      <dgm:prSet presAssocID="{4EE5923A-C12B-4292-B5A2-4EB155F88D31}" presName="hierFlow" presStyleCnt="0"/>
      <dgm:spPr/>
    </dgm:pt>
    <dgm:pt modelId="{4EB655E5-8127-4B95-BE3A-D09788F53E2C}" type="pres">
      <dgm:prSet presAssocID="{4EE5923A-C12B-4292-B5A2-4EB155F88D3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86CD979-4B6F-4647-9E3F-ED82BADB0E1E}" type="pres">
      <dgm:prSet presAssocID="{92FD67E4-B0A4-4021-8CE2-AA876ECC18DB}" presName="Name14" presStyleCnt="0"/>
      <dgm:spPr/>
    </dgm:pt>
    <dgm:pt modelId="{420ED443-0DD6-4610-AFD7-8134C167ED21}" type="pres">
      <dgm:prSet presAssocID="{92FD67E4-B0A4-4021-8CE2-AA876ECC18DB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A0C087-BF65-41BA-A909-765A052A2856}" type="pres">
      <dgm:prSet presAssocID="{92FD67E4-B0A4-4021-8CE2-AA876ECC18DB}" presName="hierChild2" presStyleCnt="0"/>
      <dgm:spPr/>
    </dgm:pt>
    <dgm:pt modelId="{5FEE8379-E1A6-47EC-BA8F-C6EE5A32979E}" type="pres">
      <dgm:prSet presAssocID="{746FDFFE-BEF6-46E5-A405-9C1F0CBA0617}" presName="Name19" presStyleLbl="parChTrans1D2" presStyleIdx="0" presStyleCnt="2"/>
      <dgm:spPr/>
      <dgm:t>
        <a:bodyPr/>
        <a:lstStyle/>
        <a:p>
          <a:endParaRPr lang="en-US"/>
        </a:p>
      </dgm:t>
    </dgm:pt>
    <dgm:pt modelId="{5F06EA30-8DF0-4494-9E8C-B3FEB0D5C38C}" type="pres">
      <dgm:prSet presAssocID="{0C9D77AB-39A1-4685-B9F2-B5B7603B859F}" presName="Name21" presStyleCnt="0"/>
      <dgm:spPr/>
    </dgm:pt>
    <dgm:pt modelId="{DA9910D0-2F39-48C2-8D0E-DA83ACCBECAF}" type="pres">
      <dgm:prSet presAssocID="{0C9D77AB-39A1-4685-B9F2-B5B7603B859F}" presName="level2Shape" presStyleLbl="node2" presStyleIdx="0" presStyleCnt="2" custScaleX="118727" custScaleY="183821"/>
      <dgm:spPr/>
      <dgm:t>
        <a:bodyPr/>
        <a:lstStyle/>
        <a:p>
          <a:endParaRPr lang="en-US"/>
        </a:p>
      </dgm:t>
    </dgm:pt>
    <dgm:pt modelId="{C1412201-9BCD-4F9F-A58E-58035534E2FA}" type="pres">
      <dgm:prSet presAssocID="{0C9D77AB-39A1-4685-B9F2-B5B7603B859F}" presName="hierChild3" presStyleCnt="0"/>
      <dgm:spPr/>
    </dgm:pt>
    <dgm:pt modelId="{8854D1F9-53E6-46A8-91D3-B55D968BC0DC}" type="pres">
      <dgm:prSet presAssocID="{41DBA756-F54F-486E-8334-0B381F0BD6D6}" presName="Name19" presStyleLbl="parChTrans1D2" presStyleIdx="1" presStyleCnt="2"/>
      <dgm:spPr/>
      <dgm:t>
        <a:bodyPr/>
        <a:lstStyle/>
        <a:p>
          <a:endParaRPr lang="en-US"/>
        </a:p>
      </dgm:t>
    </dgm:pt>
    <dgm:pt modelId="{B1002B02-F67D-45C7-BC54-F5FE15AA582F}" type="pres">
      <dgm:prSet presAssocID="{3D64471E-5E2A-42CE-8A9D-DA1A9D4B2516}" presName="Name21" presStyleCnt="0"/>
      <dgm:spPr/>
    </dgm:pt>
    <dgm:pt modelId="{08CC1AAE-4E35-4188-A3C3-5B24A5119C6F}" type="pres">
      <dgm:prSet presAssocID="{3D64471E-5E2A-42CE-8A9D-DA1A9D4B2516}" presName="level2Shape" presStyleLbl="node2" presStyleIdx="1" presStyleCnt="2" custScaleX="128238" custScaleY="185196"/>
      <dgm:spPr/>
      <dgm:t>
        <a:bodyPr/>
        <a:lstStyle/>
        <a:p>
          <a:endParaRPr lang="en-US"/>
        </a:p>
      </dgm:t>
    </dgm:pt>
    <dgm:pt modelId="{AE66FDB1-F4B6-496A-B5E5-BEE6690B7AFC}" type="pres">
      <dgm:prSet presAssocID="{3D64471E-5E2A-42CE-8A9D-DA1A9D4B2516}" presName="hierChild3" presStyleCnt="0"/>
      <dgm:spPr/>
    </dgm:pt>
    <dgm:pt modelId="{6F66B1AD-6FA9-49C9-B6C5-A0763BCC0C03}" type="pres">
      <dgm:prSet presAssocID="{4EE5923A-C12B-4292-B5A2-4EB155F88D31}" presName="bgShapesFlow" presStyleCnt="0"/>
      <dgm:spPr/>
    </dgm:pt>
  </dgm:ptLst>
  <dgm:cxnLst>
    <dgm:cxn modelId="{01F7D6E5-B401-414E-A323-AC5F97731B72}" srcId="{4EE5923A-C12B-4292-B5A2-4EB155F88D31}" destId="{92FD67E4-B0A4-4021-8CE2-AA876ECC18DB}" srcOrd="0" destOrd="0" parTransId="{59D3494A-427E-4773-8B43-7FF567E9A20E}" sibTransId="{5634A6B8-FABC-4BAB-A1CE-3AEDBF251FF9}"/>
    <dgm:cxn modelId="{3387D384-9A15-493F-82C3-DDAED8A3C79A}" type="presOf" srcId="{92FD67E4-B0A4-4021-8CE2-AA876ECC18DB}" destId="{420ED443-0DD6-4610-AFD7-8134C167ED21}" srcOrd="0" destOrd="0" presId="urn:microsoft.com/office/officeart/2005/8/layout/hierarchy6"/>
    <dgm:cxn modelId="{187265E1-8847-4D6A-A407-C69883998FE5}" type="presOf" srcId="{41DBA756-F54F-486E-8334-0B381F0BD6D6}" destId="{8854D1F9-53E6-46A8-91D3-B55D968BC0DC}" srcOrd="0" destOrd="0" presId="urn:microsoft.com/office/officeart/2005/8/layout/hierarchy6"/>
    <dgm:cxn modelId="{70CF764C-914A-48E6-AA8A-DD34F828FE83}" type="presOf" srcId="{4EE5923A-C12B-4292-B5A2-4EB155F88D31}" destId="{FB23B61F-CA35-4945-AE6F-07ABE0117CFD}" srcOrd="0" destOrd="0" presId="urn:microsoft.com/office/officeart/2005/8/layout/hierarchy6"/>
    <dgm:cxn modelId="{496F6246-9D49-4D15-B994-F1CC584351D7}" srcId="{92FD67E4-B0A4-4021-8CE2-AA876ECC18DB}" destId="{0C9D77AB-39A1-4685-B9F2-B5B7603B859F}" srcOrd="0" destOrd="0" parTransId="{746FDFFE-BEF6-46E5-A405-9C1F0CBA0617}" sibTransId="{821815D5-CAA6-4DCA-9E9F-5C47CFF35E11}"/>
    <dgm:cxn modelId="{21C307B7-0738-47D3-BF4F-BD4C06FD68BA}" type="presOf" srcId="{0C9D77AB-39A1-4685-B9F2-B5B7603B859F}" destId="{DA9910D0-2F39-48C2-8D0E-DA83ACCBECAF}" srcOrd="0" destOrd="0" presId="urn:microsoft.com/office/officeart/2005/8/layout/hierarchy6"/>
    <dgm:cxn modelId="{FBB76D75-1261-4492-9CF4-74AE6DCB53EF}" type="presOf" srcId="{746FDFFE-BEF6-46E5-A405-9C1F0CBA0617}" destId="{5FEE8379-E1A6-47EC-BA8F-C6EE5A32979E}" srcOrd="0" destOrd="0" presId="urn:microsoft.com/office/officeart/2005/8/layout/hierarchy6"/>
    <dgm:cxn modelId="{8E31BA96-6E49-4EF6-A525-753329F5C0E0}" type="presOf" srcId="{3D64471E-5E2A-42CE-8A9D-DA1A9D4B2516}" destId="{08CC1AAE-4E35-4188-A3C3-5B24A5119C6F}" srcOrd="0" destOrd="0" presId="urn:microsoft.com/office/officeart/2005/8/layout/hierarchy6"/>
    <dgm:cxn modelId="{1EEF7852-2766-4FD7-829F-A85161EA94BF}" srcId="{92FD67E4-B0A4-4021-8CE2-AA876ECC18DB}" destId="{3D64471E-5E2A-42CE-8A9D-DA1A9D4B2516}" srcOrd="1" destOrd="0" parTransId="{41DBA756-F54F-486E-8334-0B381F0BD6D6}" sibTransId="{910FEDD5-2785-4DFB-A8AE-D3C85647DA63}"/>
    <dgm:cxn modelId="{2867963A-6F20-44DF-8D98-5BEB3F3E499C}" type="presParOf" srcId="{FB23B61F-CA35-4945-AE6F-07ABE0117CFD}" destId="{7346D07C-2BB9-4CA3-BDD6-BDC0AEF77E98}" srcOrd="0" destOrd="0" presId="urn:microsoft.com/office/officeart/2005/8/layout/hierarchy6"/>
    <dgm:cxn modelId="{58BACE76-BB6A-419A-AE5D-9E8F06C58DC9}" type="presParOf" srcId="{7346D07C-2BB9-4CA3-BDD6-BDC0AEF77E98}" destId="{4EB655E5-8127-4B95-BE3A-D09788F53E2C}" srcOrd="0" destOrd="0" presId="urn:microsoft.com/office/officeart/2005/8/layout/hierarchy6"/>
    <dgm:cxn modelId="{A5425EBE-9A04-4E87-9930-E2075AD61199}" type="presParOf" srcId="{4EB655E5-8127-4B95-BE3A-D09788F53E2C}" destId="{A86CD979-4B6F-4647-9E3F-ED82BADB0E1E}" srcOrd="0" destOrd="0" presId="urn:microsoft.com/office/officeart/2005/8/layout/hierarchy6"/>
    <dgm:cxn modelId="{6C7FD60D-A727-496B-88AD-1DEAD2391281}" type="presParOf" srcId="{A86CD979-4B6F-4647-9E3F-ED82BADB0E1E}" destId="{420ED443-0DD6-4610-AFD7-8134C167ED21}" srcOrd="0" destOrd="0" presId="urn:microsoft.com/office/officeart/2005/8/layout/hierarchy6"/>
    <dgm:cxn modelId="{F6DF29A2-32F9-4CA2-9EF3-9A4E4DBFFE9C}" type="presParOf" srcId="{A86CD979-4B6F-4647-9E3F-ED82BADB0E1E}" destId="{A6A0C087-BF65-41BA-A909-765A052A2856}" srcOrd="1" destOrd="0" presId="urn:microsoft.com/office/officeart/2005/8/layout/hierarchy6"/>
    <dgm:cxn modelId="{79EC5EBD-AE37-4DC3-B8BE-DCB0077C0162}" type="presParOf" srcId="{A6A0C087-BF65-41BA-A909-765A052A2856}" destId="{5FEE8379-E1A6-47EC-BA8F-C6EE5A32979E}" srcOrd="0" destOrd="0" presId="urn:microsoft.com/office/officeart/2005/8/layout/hierarchy6"/>
    <dgm:cxn modelId="{E59BEB30-E2A0-4ECF-A7D6-CE7919D1CDAB}" type="presParOf" srcId="{A6A0C087-BF65-41BA-A909-765A052A2856}" destId="{5F06EA30-8DF0-4494-9E8C-B3FEB0D5C38C}" srcOrd="1" destOrd="0" presId="urn:microsoft.com/office/officeart/2005/8/layout/hierarchy6"/>
    <dgm:cxn modelId="{E727C742-8FAB-4ECB-A62B-95AFDBB8F985}" type="presParOf" srcId="{5F06EA30-8DF0-4494-9E8C-B3FEB0D5C38C}" destId="{DA9910D0-2F39-48C2-8D0E-DA83ACCBECAF}" srcOrd="0" destOrd="0" presId="urn:microsoft.com/office/officeart/2005/8/layout/hierarchy6"/>
    <dgm:cxn modelId="{8A3A088F-EF16-43F2-9719-4697B89FF827}" type="presParOf" srcId="{5F06EA30-8DF0-4494-9E8C-B3FEB0D5C38C}" destId="{C1412201-9BCD-4F9F-A58E-58035534E2FA}" srcOrd="1" destOrd="0" presId="urn:microsoft.com/office/officeart/2005/8/layout/hierarchy6"/>
    <dgm:cxn modelId="{88229D2C-D4C5-4538-86A3-AB61EE92080B}" type="presParOf" srcId="{A6A0C087-BF65-41BA-A909-765A052A2856}" destId="{8854D1F9-53E6-46A8-91D3-B55D968BC0DC}" srcOrd="2" destOrd="0" presId="urn:microsoft.com/office/officeart/2005/8/layout/hierarchy6"/>
    <dgm:cxn modelId="{685BDCFC-9EDC-4696-A31C-366F5108A65B}" type="presParOf" srcId="{A6A0C087-BF65-41BA-A909-765A052A2856}" destId="{B1002B02-F67D-45C7-BC54-F5FE15AA582F}" srcOrd="3" destOrd="0" presId="urn:microsoft.com/office/officeart/2005/8/layout/hierarchy6"/>
    <dgm:cxn modelId="{DEDB1877-2C79-4D62-8EA5-AE211508D3E7}" type="presParOf" srcId="{B1002B02-F67D-45C7-BC54-F5FE15AA582F}" destId="{08CC1AAE-4E35-4188-A3C3-5B24A5119C6F}" srcOrd="0" destOrd="0" presId="urn:microsoft.com/office/officeart/2005/8/layout/hierarchy6"/>
    <dgm:cxn modelId="{8A4B0501-18D9-4B8C-AC98-B4E25AF9A2B3}" type="presParOf" srcId="{B1002B02-F67D-45C7-BC54-F5FE15AA582F}" destId="{AE66FDB1-F4B6-496A-B5E5-BEE6690B7AFC}" srcOrd="1" destOrd="0" presId="urn:microsoft.com/office/officeart/2005/8/layout/hierarchy6"/>
    <dgm:cxn modelId="{55D1618B-F713-4B8B-90B6-6DDDFCDFD2FE}" type="presParOf" srcId="{FB23B61F-CA35-4945-AE6F-07ABE0117CFD}" destId="{6F66B1AD-6FA9-49C9-B6C5-A0763BCC0C0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E5923A-C12B-4292-B5A2-4EB155F88D31}" type="doc">
      <dgm:prSet loTypeId="urn:microsoft.com/office/officeart/2005/8/layout/hierarchy6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FD67E4-B0A4-4021-8CE2-AA876ECC18DB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Unmeasured Confounders</a:t>
          </a:r>
          <a:endParaRPr lang="en-US" sz="1600" b="1" dirty="0">
            <a:solidFill>
              <a:schemeClr val="tx1"/>
            </a:solidFill>
          </a:endParaRPr>
        </a:p>
      </dgm:t>
    </dgm:pt>
    <dgm:pt modelId="{59D3494A-427E-4773-8B43-7FF567E9A20E}" type="parTrans" cxnId="{01F7D6E5-B401-414E-A323-AC5F97731B72}">
      <dgm:prSet/>
      <dgm:spPr/>
      <dgm:t>
        <a:bodyPr/>
        <a:lstStyle/>
        <a:p>
          <a:endParaRPr lang="en-US"/>
        </a:p>
      </dgm:t>
    </dgm:pt>
    <dgm:pt modelId="{5634A6B8-FABC-4BAB-A1CE-3AEDBF251FF9}" type="sibTrans" cxnId="{01F7D6E5-B401-414E-A323-AC5F97731B72}">
      <dgm:prSet/>
      <dgm:spPr/>
      <dgm:t>
        <a:bodyPr/>
        <a:lstStyle/>
        <a:p>
          <a:endParaRPr lang="en-US"/>
        </a:p>
      </dgm:t>
    </dgm:pt>
    <dgm:pt modelId="{0C9D77AB-39A1-4685-B9F2-B5B7603B859F}">
      <dgm:prSet phldrT="[Text]" custT="1"/>
      <dgm:spPr/>
      <dgm:t>
        <a:bodyPr/>
        <a:lstStyle/>
        <a:p>
          <a:pPr algn="ctr"/>
          <a:r>
            <a:rPr lang="en-US" sz="1400" b="1" u="sng" dirty="0" smtClean="0">
              <a:solidFill>
                <a:schemeClr val="tx1"/>
              </a:solidFill>
            </a:rPr>
            <a:t>Measurable in sub-study</a:t>
          </a:r>
          <a:endParaRPr lang="en-US" sz="1400" b="1" u="none" dirty="0" smtClean="0">
            <a:solidFill>
              <a:schemeClr val="tx1"/>
            </a:solidFill>
          </a:endParaRPr>
        </a:p>
        <a:p>
          <a:pPr algn="l"/>
          <a:r>
            <a:rPr lang="en-US" sz="1400" u="none" dirty="0" smtClean="0">
              <a:solidFill>
                <a:schemeClr val="tx1"/>
              </a:solidFill>
            </a:rPr>
            <a:t>- 2-stage sample</a:t>
          </a:r>
        </a:p>
        <a:p>
          <a:pPr algn="l"/>
          <a:r>
            <a:rPr lang="en-US" sz="1400" u="none" dirty="0" smtClean="0">
              <a:solidFill>
                <a:schemeClr val="tx1"/>
              </a:solidFill>
            </a:rPr>
            <a:t>- External adjustment</a:t>
          </a:r>
        </a:p>
        <a:p>
          <a:pPr algn="l"/>
          <a:r>
            <a:rPr lang="en-US" sz="1400" u="none" dirty="0" smtClean="0">
              <a:solidFill>
                <a:schemeClr val="tx1"/>
              </a:solidFill>
            </a:rPr>
            <a:t>- Imputation</a:t>
          </a:r>
          <a:endParaRPr lang="en-US" sz="1400" u="none" dirty="0">
            <a:solidFill>
              <a:schemeClr val="tx1"/>
            </a:solidFill>
          </a:endParaRPr>
        </a:p>
      </dgm:t>
    </dgm:pt>
    <dgm:pt modelId="{746FDFFE-BEF6-46E5-A405-9C1F0CBA0617}" type="parTrans" cxnId="{496F6246-9D49-4D15-B994-F1CC584351D7}">
      <dgm:prSet/>
      <dgm:spPr/>
      <dgm:t>
        <a:bodyPr/>
        <a:lstStyle/>
        <a:p>
          <a:endParaRPr lang="en-US"/>
        </a:p>
      </dgm:t>
    </dgm:pt>
    <dgm:pt modelId="{821815D5-CAA6-4DCA-9E9F-5C47CFF35E11}" type="sibTrans" cxnId="{496F6246-9D49-4D15-B994-F1CC584351D7}">
      <dgm:prSet/>
      <dgm:spPr/>
      <dgm:t>
        <a:bodyPr/>
        <a:lstStyle/>
        <a:p>
          <a:endParaRPr lang="en-US"/>
        </a:p>
      </dgm:t>
    </dgm:pt>
    <dgm:pt modelId="{3D64471E-5E2A-42CE-8A9D-DA1A9D4B2516}">
      <dgm:prSet phldrT="[Text]" custT="1"/>
      <dgm:spPr/>
      <dgm:t>
        <a:bodyPr/>
        <a:lstStyle/>
        <a:p>
          <a:pPr algn="ctr"/>
          <a:r>
            <a:rPr lang="en-US" sz="1400" b="1" u="sng" dirty="0" err="1" smtClean="0">
              <a:solidFill>
                <a:schemeClr val="tx1"/>
              </a:solidFill>
            </a:rPr>
            <a:t>Unmeasurable</a:t>
          </a:r>
          <a:endParaRPr lang="en-US" sz="1400" b="1" u="sng" dirty="0" smtClean="0">
            <a:solidFill>
              <a:schemeClr val="tx1"/>
            </a:solidFill>
          </a:endParaRPr>
        </a:p>
        <a:p>
          <a:pPr algn="l"/>
          <a:r>
            <a:rPr lang="en-US" sz="1400" u="none" dirty="0" smtClean="0">
              <a:solidFill>
                <a:schemeClr val="tx1"/>
              </a:solidFill>
            </a:rPr>
            <a:t>- Cross-over analysis</a:t>
          </a:r>
        </a:p>
        <a:p>
          <a:pPr algn="l"/>
          <a:r>
            <a:rPr lang="en-US" sz="1400" u="none" dirty="0" smtClean="0">
              <a:solidFill>
                <a:schemeClr val="tx1"/>
              </a:solidFill>
            </a:rPr>
            <a:t>- Instrumental variables</a:t>
          </a:r>
        </a:p>
        <a:p>
          <a:pPr algn="l"/>
          <a:r>
            <a:rPr lang="en-US" sz="1400" u="none" dirty="0" smtClean="0">
              <a:solidFill>
                <a:schemeClr val="tx1"/>
              </a:solidFill>
            </a:rPr>
            <a:t>- Etc</a:t>
          </a:r>
          <a:endParaRPr lang="en-US" sz="1400" u="none" dirty="0">
            <a:solidFill>
              <a:schemeClr val="tx1"/>
            </a:solidFill>
          </a:endParaRPr>
        </a:p>
      </dgm:t>
    </dgm:pt>
    <dgm:pt modelId="{41DBA756-F54F-486E-8334-0B381F0BD6D6}" type="parTrans" cxnId="{1EEF7852-2766-4FD7-829F-A85161EA94BF}">
      <dgm:prSet/>
      <dgm:spPr/>
      <dgm:t>
        <a:bodyPr/>
        <a:lstStyle/>
        <a:p>
          <a:endParaRPr lang="en-US"/>
        </a:p>
      </dgm:t>
    </dgm:pt>
    <dgm:pt modelId="{910FEDD5-2785-4DFB-A8AE-D3C85647DA63}" type="sibTrans" cxnId="{1EEF7852-2766-4FD7-829F-A85161EA94BF}">
      <dgm:prSet/>
      <dgm:spPr/>
      <dgm:t>
        <a:bodyPr/>
        <a:lstStyle/>
        <a:p>
          <a:endParaRPr lang="en-US"/>
        </a:p>
      </dgm:t>
    </dgm:pt>
    <dgm:pt modelId="{FB23B61F-CA35-4945-AE6F-07ABE0117CFD}" type="pres">
      <dgm:prSet presAssocID="{4EE5923A-C12B-4292-B5A2-4EB155F88D3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46D07C-2BB9-4CA3-BDD6-BDC0AEF77E98}" type="pres">
      <dgm:prSet presAssocID="{4EE5923A-C12B-4292-B5A2-4EB155F88D31}" presName="hierFlow" presStyleCnt="0"/>
      <dgm:spPr/>
    </dgm:pt>
    <dgm:pt modelId="{4EB655E5-8127-4B95-BE3A-D09788F53E2C}" type="pres">
      <dgm:prSet presAssocID="{4EE5923A-C12B-4292-B5A2-4EB155F88D3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86CD979-4B6F-4647-9E3F-ED82BADB0E1E}" type="pres">
      <dgm:prSet presAssocID="{92FD67E4-B0A4-4021-8CE2-AA876ECC18DB}" presName="Name14" presStyleCnt="0"/>
      <dgm:spPr/>
    </dgm:pt>
    <dgm:pt modelId="{420ED443-0DD6-4610-AFD7-8134C167ED21}" type="pres">
      <dgm:prSet presAssocID="{92FD67E4-B0A4-4021-8CE2-AA876ECC18DB}" presName="level1Shape" presStyleLbl="node0" presStyleIdx="0" presStyleCnt="1" custLinFactNeighborX="41" custLinFactNeighborY="-1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A0C087-BF65-41BA-A909-765A052A2856}" type="pres">
      <dgm:prSet presAssocID="{92FD67E4-B0A4-4021-8CE2-AA876ECC18DB}" presName="hierChild2" presStyleCnt="0"/>
      <dgm:spPr/>
    </dgm:pt>
    <dgm:pt modelId="{5FEE8379-E1A6-47EC-BA8F-C6EE5A32979E}" type="pres">
      <dgm:prSet presAssocID="{746FDFFE-BEF6-46E5-A405-9C1F0CBA0617}" presName="Name19" presStyleLbl="parChTrans1D2" presStyleIdx="0" presStyleCnt="2"/>
      <dgm:spPr/>
      <dgm:t>
        <a:bodyPr/>
        <a:lstStyle/>
        <a:p>
          <a:endParaRPr lang="en-US"/>
        </a:p>
      </dgm:t>
    </dgm:pt>
    <dgm:pt modelId="{5F06EA30-8DF0-4494-9E8C-B3FEB0D5C38C}" type="pres">
      <dgm:prSet presAssocID="{0C9D77AB-39A1-4685-B9F2-B5B7603B859F}" presName="Name21" presStyleCnt="0"/>
      <dgm:spPr/>
    </dgm:pt>
    <dgm:pt modelId="{DA9910D0-2F39-48C2-8D0E-DA83ACCBECAF}" type="pres">
      <dgm:prSet presAssocID="{0C9D77AB-39A1-4685-B9F2-B5B7603B859F}" presName="level2Shape" presStyleLbl="node2" presStyleIdx="0" presStyleCnt="2" custScaleX="111789" custScaleY="184485"/>
      <dgm:spPr/>
      <dgm:t>
        <a:bodyPr/>
        <a:lstStyle/>
        <a:p>
          <a:endParaRPr lang="en-US"/>
        </a:p>
      </dgm:t>
    </dgm:pt>
    <dgm:pt modelId="{C1412201-9BCD-4F9F-A58E-58035534E2FA}" type="pres">
      <dgm:prSet presAssocID="{0C9D77AB-39A1-4685-B9F2-B5B7603B859F}" presName="hierChild3" presStyleCnt="0"/>
      <dgm:spPr/>
    </dgm:pt>
    <dgm:pt modelId="{8854D1F9-53E6-46A8-91D3-B55D968BC0DC}" type="pres">
      <dgm:prSet presAssocID="{41DBA756-F54F-486E-8334-0B381F0BD6D6}" presName="Name19" presStyleLbl="parChTrans1D2" presStyleIdx="1" presStyleCnt="2"/>
      <dgm:spPr/>
      <dgm:t>
        <a:bodyPr/>
        <a:lstStyle/>
        <a:p>
          <a:endParaRPr lang="en-US"/>
        </a:p>
      </dgm:t>
    </dgm:pt>
    <dgm:pt modelId="{B1002B02-F67D-45C7-BC54-F5FE15AA582F}" type="pres">
      <dgm:prSet presAssocID="{3D64471E-5E2A-42CE-8A9D-DA1A9D4B2516}" presName="Name21" presStyleCnt="0"/>
      <dgm:spPr/>
    </dgm:pt>
    <dgm:pt modelId="{08CC1AAE-4E35-4188-A3C3-5B24A5119C6F}" type="pres">
      <dgm:prSet presAssocID="{3D64471E-5E2A-42CE-8A9D-DA1A9D4B2516}" presName="level2Shape" presStyleLbl="node2" presStyleIdx="1" presStyleCnt="2" custScaleX="116135" custScaleY="182242"/>
      <dgm:spPr/>
      <dgm:t>
        <a:bodyPr/>
        <a:lstStyle/>
        <a:p>
          <a:endParaRPr lang="en-US"/>
        </a:p>
      </dgm:t>
    </dgm:pt>
    <dgm:pt modelId="{AE66FDB1-F4B6-496A-B5E5-BEE6690B7AFC}" type="pres">
      <dgm:prSet presAssocID="{3D64471E-5E2A-42CE-8A9D-DA1A9D4B2516}" presName="hierChild3" presStyleCnt="0"/>
      <dgm:spPr/>
    </dgm:pt>
    <dgm:pt modelId="{6F66B1AD-6FA9-49C9-B6C5-A0763BCC0C03}" type="pres">
      <dgm:prSet presAssocID="{4EE5923A-C12B-4292-B5A2-4EB155F88D31}" presName="bgShapesFlow" presStyleCnt="0"/>
      <dgm:spPr/>
    </dgm:pt>
  </dgm:ptLst>
  <dgm:cxnLst>
    <dgm:cxn modelId="{ECCD8A4B-5AC2-4CFF-906D-0DC25DF12A3B}" type="presOf" srcId="{746FDFFE-BEF6-46E5-A405-9C1F0CBA0617}" destId="{5FEE8379-E1A6-47EC-BA8F-C6EE5A32979E}" srcOrd="0" destOrd="0" presId="urn:microsoft.com/office/officeart/2005/8/layout/hierarchy6"/>
    <dgm:cxn modelId="{496F6246-9D49-4D15-B994-F1CC584351D7}" srcId="{92FD67E4-B0A4-4021-8CE2-AA876ECC18DB}" destId="{0C9D77AB-39A1-4685-B9F2-B5B7603B859F}" srcOrd="0" destOrd="0" parTransId="{746FDFFE-BEF6-46E5-A405-9C1F0CBA0617}" sibTransId="{821815D5-CAA6-4DCA-9E9F-5C47CFF35E11}"/>
    <dgm:cxn modelId="{23806859-8CFC-4895-A1D0-C94E3AED0771}" type="presOf" srcId="{41DBA756-F54F-486E-8334-0B381F0BD6D6}" destId="{8854D1F9-53E6-46A8-91D3-B55D968BC0DC}" srcOrd="0" destOrd="0" presId="urn:microsoft.com/office/officeart/2005/8/layout/hierarchy6"/>
    <dgm:cxn modelId="{133C458B-CD16-4FE8-9F9F-ECA52209B877}" type="presOf" srcId="{3D64471E-5E2A-42CE-8A9D-DA1A9D4B2516}" destId="{08CC1AAE-4E35-4188-A3C3-5B24A5119C6F}" srcOrd="0" destOrd="0" presId="urn:microsoft.com/office/officeart/2005/8/layout/hierarchy6"/>
    <dgm:cxn modelId="{154D2174-61F1-4830-AAF8-17BD62CAD9CD}" type="presOf" srcId="{92FD67E4-B0A4-4021-8CE2-AA876ECC18DB}" destId="{420ED443-0DD6-4610-AFD7-8134C167ED21}" srcOrd="0" destOrd="0" presId="urn:microsoft.com/office/officeart/2005/8/layout/hierarchy6"/>
    <dgm:cxn modelId="{01F7D6E5-B401-414E-A323-AC5F97731B72}" srcId="{4EE5923A-C12B-4292-B5A2-4EB155F88D31}" destId="{92FD67E4-B0A4-4021-8CE2-AA876ECC18DB}" srcOrd="0" destOrd="0" parTransId="{59D3494A-427E-4773-8B43-7FF567E9A20E}" sibTransId="{5634A6B8-FABC-4BAB-A1CE-3AEDBF251FF9}"/>
    <dgm:cxn modelId="{1EEF7852-2766-4FD7-829F-A85161EA94BF}" srcId="{92FD67E4-B0A4-4021-8CE2-AA876ECC18DB}" destId="{3D64471E-5E2A-42CE-8A9D-DA1A9D4B2516}" srcOrd="1" destOrd="0" parTransId="{41DBA756-F54F-486E-8334-0B381F0BD6D6}" sibTransId="{910FEDD5-2785-4DFB-A8AE-D3C85647DA63}"/>
    <dgm:cxn modelId="{A0A93123-2BC4-4D45-A94E-46F6CA996143}" type="presOf" srcId="{0C9D77AB-39A1-4685-B9F2-B5B7603B859F}" destId="{DA9910D0-2F39-48C2-8D0E-DA83ACCBECAF}" srcOrd="0" destOrd="0" presId="urn:microsoft.com/office/officeart/2005/8/layout/hierarchy6"/>
    <dgm:cxn modelId="{27AEE7F6-BD8E-4B73-AB90-C74E1FF6F5DB}" type="presOf" srcId="{4EE5923A-C12B-4292-B5A2-4EB155F88D31}" destId="{FB23B61F-CA35-4945-AE6F-07ABE0117CFD}" srcOrd="0" destOrd="0" presId="urn:microsoft.com/office/officeart/2005/8/layout/hierarchy6"/>
    <dgm:cxn modelId="{2A9E5D3E-EA32-4CA5-9DBD-21062AFF681A}" type="presParOf" srcId="{FB23B61F-CA35-4945-AE6F-07ABE0117CFD}" destId="{7346D07C-2BB9-4CA3-BDD6-BDC0AEF77E98}" srcOrd="0" destOrd="0" presId="urn:microsoft.com/office/officeart/2005/8/layout/hierarchy6"/>
    <dgm:cxn modelId="{3E5EADF6-EFAB-4923-94EB-00CB24F28969}" type="presParOf" srcId="{7346D07C-2BB9-4CA3-BDD6-BDC0AEF77E98}" destId="{4EB655E5-8127-4B95-BE3A-D09788F53E2C}" srcOrd="0" destOrd="0" presId="urn:microsoft.com/office/officeart/2005/8/layout/hierarchy6"/>
    <dgm:cxn modelId="{B09E4070-D024-41F3-B04B-011ABA58C894}" type="presParOf" srcId="{4EB655E5-8127-4B95-BE3A-D09788F53E2C}" destId="{A86CD979-4B6F-4647-9E3F-ED82BADB0E1E}" srcOrd="0" destOrd="0" presId="urn:microsoft.com/office/officeart/2005/8/layout/hierarchy6"/>
    <dgm:cxn modelId="{BFDD5FC4-9615-469D-96FE-A48D73ECA1FE}" type="presParOf" srcId="{A86CD979-4B6F-4647-9E3F-ED82BADB0E1E}" destId="{420ED443-0DD6-4610-AFD7-8134C167ED21}" srcOrd="0" destOrd="0" presId="urn:microsoft.com/office/officeart/2005/8/layout/hierarchy6"/>
    <dgm:cxn modelId="{BC4B3F5D-C118-4872-A6B8-EF730C6FF91B}" type="presParOf" srcId="{A86CD979-4B6F-4647-9E3F-ED82BADB0E1E}" destId="{A6A0C087-BF65-41BA-A909-765A052A2856}" srcOrd="1" destOrd="0" presId="urn:microsoft.com/office/officeart/2005/8/layout/hierarchy6"/>
    <dgm:cxn modelId="{41562DB4-63E7-437E-83CF-7A31548C1A1D}" type="presParOf" srcId="{A6A0C087-BF65-41BA-A909-765A052A2856}" destId="{5FEE8379-E1A6-47EC-BA8F-C6EE5A32979E}" srcOrd="0" destOrd="0" presId="urn:microsoft.com/office/officeart/2005/8/layout/hierarchy6"/>
    <dgm:cxn modelId="{16AB80EF-A904-4257-9B43-FEDDC94C1044}" type="presParOf" srcId="{A6A0C087-BF65-41BA-A909-765A052A2856}" destId="{5F06EA30-8DF0-4494-9E8C-B3FEB0D5C38C}" srcOrd="1" destOrd="0" presId="urn:microsoft.com/office/officeart/2005/8/layout/hierarchy6"/>
    <dgm:cxn modelId="{591BE564-7924-49C3-8E7F-5F52E0FB83FA}" type="presParOf" srcId="{5F06EA30-8DF0-4494-9E8C-B3FEB0D5C38C}" destId="{DA9910D0-2F39-48C2-8D0E-DA83ACCBECAF}" srcOrd="0" destOrd="0" presId="urn:microsoft.com/office/officeart/2005/8/layout/hierarchy6"/>
    <dgm:cxn modelId="{17A98AB9-B52F-417E-9135-AB7CB7E25EA8}" type="presParOf" srcId="{5F06EA30-8DF0-4494-9E8C-B3FEB0D5C38C}" destId="{C1412201-9BCD-4F9F-A58E-58035534E2FA}" srcOrd="1" destOrd="0" presId="urn:microsoft.com/office/officeart/2005/8/layout/hierarchy6"/>
    <dgm:cxn modelId="{D50AF26A-7A71-4094-A2BE-3344A982D4AF}" type="presParOf" srcId="{A6A0C087-BF65-41BA-A909-765A052A2856}" destId="{8854D1F9-53E6-46A8-91D3-B55D968BC0DC}" srcOrd="2" destOrd="0" presId="urn:microsoft.com/office/officeart/2005/8/layout/hierarchy6"/>
    <dgm:cxn modelId="{85F6CEBC-ADC5-4695-A2F2-66CDF72D45F2}" type="presParOf" srcId="{A6A0C087-BF65-41BA-A909-765A052A2856}" destId="{B1002B02-F67D-45C7-BC54-F5FE15AA582F}" srcOrd="3" destOrd="0" presId="urn:microsoft.com/office/officeart/2005/8/layout/hierarchy6"/>
    <dgm:cxn modelId="{89C1B6E1-4421-4FAB-97DC-29A611E71267}" type="presParOf" srcId="{B1002B02-F67D-45C7-BC54-F5FE15AA582F}" destId="{08CC1AAE-4E35-4188-A3C3-5B24A5119C6F}" srcOrd="0" destOrd="0" presId="urn:microsoft.com/office/officeart/2005/8/layout/hierarchy6"/>
    <dgm:cxn modelId="{CBC67672-11FC-4410-A79B-1D8399209A3D}" type="presParOf" srcId="{B1002B02-F67D-45C7-BC54-F5FE15AA582F}" destId="{AE66FDB1-F4B6-496A-B5E5-BEE6690B7AFC}" srcOrd="1" destOrd="0" presId="urn:microsoft.com/office/officeart/2005/8/layout/hierarchy6"/>
    <dgm:cxn modelId="{7D59A589-D34C-498A-B5C4-B83DF9471319}" type="presParOf" srcId="{FB23B61F-CA35-4945-AE6F-07ABE0117CFD}" destId="{6F66B1AD-6FA9-49C9-B6C5-A0763BCC0C0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D12AA-3E6C-46BF-9513-CADAB83076BF}">
      <dsp:nvSpPr>
        <dsp:cNvPr id="0" name=""/>
        <dsp:cNvSpPr/>
      </dsp:nvSpPr>
      <dsp:spPr>
        <a:xfrm>
          <a:off x="0" y="0"/>
          <a:ext cx="8229600" cy="2264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Study Population in RCT</a:t>
          </a:r>
          <a:endParaRPr lang="en-US" sz="20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Smaller sample size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Strict selection criteria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High medication adherence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Close monitoring of patients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Highly experienced practitioners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Limited outcomes, shorter duration</a:t>
          </a:r>
          <a:endParaRPr lang="en-US" sz="1800" kern="1200" dirty="0"/>
        </a:p>
      </dsp:txBody>
      <dsp:txXfrm>
        <a:off x="1851444" y="0"/>
        <a:ext cx="6378155" cy="2264902"/>
      </dsp:txXfrm>
    </dsp:sp>
    <dsp:sp modelId="{D0C30BFF-84B9-419A-9ED6-9F205D76B576}">
      <dsp:nvSpPr>
        <dsp:cNvPr id="0" name=""/>
        <dsp:cNvSpPr/>
      </dsp:nvSpPr>
      <dsp:spPr>
        <a:xfrm>
          <a:off x="246829" y="370505"/>
          <a:ext cx="1563311" cy="15238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0D44B-BE59-4649-87AC-BFBC44FDEAEB}">
      <dsp:nvSpPr>
        <dsp:cNvPr id="0" name=""/>
        <dsp:cNvSpPr/>
      </dsp:nvSpPr>
      <dsp:spPr>
        <a:xfrm>
          <a:off x="0" y="2470427"/>
          <a:ext cx="8229600" cy="2055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Patient Population in Clinical Practice</a:t>
          </a:r>
          <a:endParaRPr lang="en-US" sz="20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Variety of patients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Often used after a series of treatment failures, or in combination with other treatments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Sub-optimal adherence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Patients seen infrequently</a:t>
          </a:r>
          <a:endParaRPr lang="en-US" sz="1800" kern="1200" dirty="0"/>
        </a:p>
      </dsp:txBody>
      <dsp:txXfrm>
        <a:off x="1851444" y="2470427"/>
        <a:ext cx="6378155" cy="2055246"/>
      </dsp:txXfrm>
    </dsp:sp>
    <dsp:sp modelId="{C0F15153-1B5F-4F33-8B21-ADDE3574AB77}">
      <dsp:nvSpPr>
        <dsp:cNvPr id="0" name=""/>
        <dsp:cNvSpPr/>
      </dsp:nvSpPr>
      <dsp:spPr>
        <a:xfrm>
          <a:off x="205524" y="2675951"/>
          <a:ext cx="1645920" cy="16441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AFD6C-036E-394E-826D-E43AC9F08D75}">
      <dsp:nvSpPr>
        <dsp:cNvPr id="0" name=""/>
        <dsp:cNvSpPr/>
      </dsp:nvSpPr>
      <dsp:spPr>
        <a:xfrm>
          <a:off x="1298562" y="2263566"/>
          <a:ext cx="1508988" cy="12957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Safety Systems</a:t>
          </a:r>
          <a:endParaRPr lang="en-US" sz="1400" kern="1200" dirty="0"/>
        </a:p>
      </dsp:txBody>
      <dsp:txXfrm>
        <a:off x="1532289" y="2464261"/>
        <a:ext cx="1041535" cy="894340"/>
      </dsp:txXfrm>
    </dsp:sp>
    <dsp:sp modelId="{1B29E95B-74CF-0042-ACDB-A0366CA5FE9A}">
      <dsp:nvSpPr>
        <dsp:cNvPr id="0" name=""/>
        <dsp:cNvSpPr/>
      </dsp:nvSpPr>
      <dsp:spPr>
        <a:xfrm>
          <a:off x="1334566" y="2842810"/>
          <a:ext cx="176022" cy="1518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F785A-2F52-044B-B294-BB5C6CED647C}">
      <dsp:nvSpPr>
        <dsp:cNvPr id="0" name=""/>
        <dsp:cNvSpPr/>
      </dsp:nvSpPr>
      <dsp:spPr>
        <a:xfrm>
          <a:off x="0" y="1547080"/>
          <a:ext cx="1508988" cy="12957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39F74-AC4C-F14D-9E45-18891574A0A4}">
      <dsp:nvSpPr>
        <dsp:cNvPr id="0" name=""/>
        <dsp:cNvSpPr/>
      </dsp:nvSpPr>
      <dsp:spPr>
        <a:xfrm>
          <a:off x="1033729" y="2670893"/>
          <a:ext cx="176022" cy="1518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89D20-B9B7-3C45-A74D-94996A0006FC}">
      <dsp:nvSpPr>
        <dsp:cNvPr id="0" name=""/>
        <dsp:cNvSpPr/>
      </dsp:nvSpPr>
      <dsp:spPr>
        <a:xfrm>
          <a:off x="2597124" y="1543173"/>
          <a:ext cx="1508988" cy="12957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Signal Detection</a:t>
          </a:r>
          <a:endParaRPr lang="en-US" sz="1400" kern="1200" dirty="0"/>
        </a:p>
      </dsp:txBody>
      <dsp:txXfrm>
        <a:off x="2830851" y="1743868"/>
        <a:ext cx="1041535" cy="894340"/>
      </dsp:txXfrm>
    </dsp:sp>
    <dsp:sp modelId="{1C2F4F45-8C89-E946-B458-40353CEBAC1E}">
      <dsp:nvSpPr>
        <dsp:cNvPr id="0" name=""/>
        <dsp:cNvSpPr/>
      </dsp:nvSpPr>
      <dsp:spPr>
        <a:xfrm>
          <a:off x="3635654" y="2664055"/>
          <a:ext cx="176022" cy="1518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DEA66-77E2-314C-8326-8EFE82BC8720}">
      <dsp:nvSpPr>
        <dsp:cNvPr id="0" name=""/>
        <dsp:cNvSpPr/>
      </dsp:nvSpPr>
      <dsp:spPr>
        <a:xfrm>
          <a:off x="3894886" y="2260635"/>
          <a:ext cx="1508988" cy="12957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FC072-ADB9-4949-85B7-1F3F23356F45}">
      <dsp:nvSpPr>
        <dsp:cNvPr id="0" name=""/>
        <dsp:cNvSpPr/>
      </dsp:nvSpPr>
      <dsp:spPr>
        <a:xfrm>
          <a:off x="3931691" y="2837438"/>
          <a:ext cx="176022" cy="1518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35DFC-6609-A24B-B0FF-D3CF35AFB008}">
      <dsp:nvSpPr>
        <dsp:cNvPr id="0" name=""/>
        <dsp:cNvSpPr/>
      </dsp:nvSpPr>
      <dsp:spPr>
        <a:xfrm>
          <a:off x="1298562" y="831083"/>
          <a:ext cx="1508988" cy="12957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Clinical Trial Management System </a:t>
          </a:r>
          <a:endParaRPr lang="en-US" sz="1400" kern="1200" dirty="0"/>
        </a:p>
      </dsp:txBody>
      <dsp:txXfrm>
        <a:off x="1532289" y="1031778"/>
        <a:ext cx="1041535" cy="894340"/>
      </dsp:txXfrm>
    </dsp:sp>
    <dsp:sp modelId="{FAD30E66-DFB5-A643-853D-5E90E52DFA1D}">
      <dsp:nvSpPr>
        <dsp:cNvPr id="0" name=""/>
        <dsp:cNvSpPr/>
      </dsp:nvSpPr>
      <dsp:spPr>
        <a:xfrm>
          <a:off x="2325890" y="848665"/>
          <a:ext cx="176022" cy="1518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D9959-64FE-6D4D-97B7-DA13A22B8065}">
      <dsp:nvSpPr>
        <dsp:cNvPr id="0" name=""/>
        <dsp:cNvSpPr/>
      </dsp:nvSpPr>
      <dsp:spPr>
        <a:xfrm>
          <a:off x="2597124" y="110690"/>
          <a:ext cx="1508988" cy="12957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ACB80-6171-2349-B1BB-3503B5419FEC}">
      <dsp:nvSpPr>
        <dsp:cNvPr id="0" name=""/>
        <dsp:cNvSpPr/>
      </dsp:nvSpPr>
      <dsp:spPr>
        <a:xfrm>
          <a:off x="2639529" y="684562"/>
          <a:ext cx="176022" cy="1518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3E440-B0E0-D841-A1DD-1C22525BCD57}">
      <dsp:nvSpPr>
        <dsp:cNvPr id="0" name=""/>
        <dsp:cNvSpPr/>
      </dsp:nvSpPr>
      <dsp:spPr>
        <a:xfrm>
          <a:off x="3894886" y="828152"/>
          <a:ext cx="1508988" cy="12957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Clinical Electronic Data Capture</a:t>
          </a:r>
          <a:endParaRPr lang="en-US" sz="1400" kern="1200" dirty="0"/>
        </a:p>
      </dsp:txBody>
      <dsp:txXfrm>
        <a:off x="4128613" y="1028847"/>
        <a:ext cx="1041535" cy="894340"/>
      </dsp:txXfrm>
    </dsp:sp>
    <dsp:sp modelId="{4044952F-0189-494D-9D23-CB9FC16EA78E}">
      <dsp:nvSpPr>
        <dsp:cNvPr id="0" name=""/>
        <dsp:cNvSpPr/>
      </dsp:nvSpPr>
      <dsp:spPr>
        <a:xfrm>
          <a:off x="5200650" y="1402513"/>
          <a:ext cx="176022" cy="1518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8D2A4-1CCE-AC4E-B0E3-F6D4966C6602}">
      <dsp:nvSpPr>
        <dsp:cNvPr id="0" name=""/>
        <dsp:cNvSpPr/>
      </dsp:nvSpPr>
      <dsp:spPr>
        <a:xfrm>
          <a:off x="5193449" y="1556848"/>
          <a:ext cx="1508988" cy="12957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2851A-0338-8946-B6DD-41F70BBD8F4E}">
      <dsp:nvSpPr>
        <dsp:cNvPr id="0" name=""/>
        <dsp:cNvSpPr/>
      </dsp:nvSpPr>
      <dsp:spPr>
        <a:xfrm>
          <a:off x="5487885" y="1579803"/>
          <a:ext cx="176022" cy="1518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8C2C2-3582-DD4F-B38E-D44FC9FF78DD}">
      <dsp:nvSpPr>
        <dsp:cNvPr id="0" name=""/>
        <dsp:cNvSpPr/>
      </dsp:nvSpPr>
      <dsp:spPr>
        <a:xfrm>
          <a:off x="5193449" y="124365"/>
          <a:ext cx="1508988" cy="12957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Coding Tools</a:t>
          </a:r>
          <a:endParaRPr lang="en-US" sz="1400" kern="1200" dirty="0"/>
        </a:p>
      </dsp:txBody>
      <dsp:txXfrm>
        <a:off x="5427176" y="325060"/>
        <a:ext cx="1041535" cy="894340"/>
      </dsp:txXfrm>
    </dsp:sp>
    <dsp:sp modelId="{8DA31710-B39E-6848-BAA7-C4B6BD2ED850}">
      <dsp:nvSpPr>
        <dsp:cNvPr id="0" name=""/>
        <dsp:cNvSpPr/>
      </dsp:nvSpPr>
      <dsp:spPr>
        <a:xfrm>
          <a:off x="6499212" y="705075"/>
          <a:ext cx="176022" cy="1518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B2B61-660B-5C47-AE7E-4B9174DD9374}">
      <dsp:nvSpPr>
        <dsp:cNvPr id="0" name=""/>
        <dsp:cNvSpPr/>
      </dsp:nvSpPr>
      <dsp:spPr>
        <a:xfrm>
          <a:off x="6492011" y="847200"/>
          <a:ext cx="1508988" cy="12957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A1E12-3E8F-D849-BE2B-A5FEA943E413}">
      <dsp:nvSpPr>
        <dsp:cNvPr id="0" name=""/>
        <dsp:cNvSpPr/>
      </dsp:nvSpPr>
      <dsp:spPr>
        <a:xfrm>
          <a:off x="6792849" y="876016"/>
          <a:ext cx="176022" cy="1518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EDA85-C251-AF46-A178-EDED0C3ABDE2}">
      <dsp:nvSpPr>
        <dsp:cNvPr id="0" name=""/>
        <dsp:cNvSpPr/>
      </dsp:nvSpPr>
      <dsp:spPr>
        <a:xfrm>
          <a:off x="6492011" y="2277241"/>
          <a:ext cx="1508988" cy="12957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Reports Generators</a:t>
          </a:r>
          <a:endParaRPr lang="en-US" sz="1400" kern="1200" dirty="0"/>
        </a:p>
      </dsp:txBody>
      <dsp:txXfrm>
        <a:off x="6725738" y="2477936"/>
        <a:ext cx="1041535" cy="894340"/>
      </dsp:txXfrm>
    </dsp:sp>
    <dsp:sp modelId="{3CCD109B-A2FB-0649-8639-2E8A13C1D5F5}">
      <dsp:nvSpPr>
        <dsp:cNvPr id="0" name=""/>
        <dsp:cNvSpPr/>
      </dsp:nvSpPr>
      <dsp:spPr>
        <a:xfrm>
          <a:off x="6791248" y="3412287"/>
          <a:ext cx="176022" cy="1518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6F30A-D308-5940-BBBE-296AE20791E5}">
      <dsp:nvSpPr>
        <dsp:cNvPr id="0" name=""/>
        <dsp:cNvSpPr/>
      </dsp:nvSpPr>
      <dsp:spPr>
        <a:xfrm>
          <a:off x="5193449" y="2986889"/>
          <a:ext cx="1508988" cy="12957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C8336-B8A5-3C48-9754-2C4BA5328C28}">
      <dsp:nvSpPr>
        <dsp:cNvPr id="0" name=""/>
        <dsp:cNvSpPr/>
      </dsp:nvSpPr>
      <dsp:spPr>
        <a:xfrm>
          <a:off x="6511213" y="3555389"/>
          <a:ext cx="176022" cy="1518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36E42-D9F5-534A-B654-F20C5F09AED0}">
      <dsp:nvSpPr>
        <dsp:cNvPr id="0" name=""/>
        <dsp:cNvSpPr/>
      </dsp:nvSpPr>
      <dsp:spPr>
        <a:xfrm>
          <a:off x="2595524" y="2978586"/>
          <a:ext cx="1508988" cy="12957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Analytics Tools</a:t>
          </a:r>
          <a:endParaRPr lang="en-US" sz="1400" kern="1200" dirty="0"/>
        </a:p>
      </dsp:txBody>
      <dsp:txXfrm>
        <a:off x="2829251" y="3179281"/>
        <a:ext cx="1041535" cy="894340"/>
      </dsp:txXfrm>
    </dsp:sp>
    <dsp:sp modelId="{6D082DAB-01C2-DC4A-857F-CC19AF446235}">
      <dsp:nvSpPr>
        <dsp:cNvPr id="0" name=""/>
        <dsp:cNvSpPr/>
      </dsp:nvSpPr>
      <dsp:spPr>
        <a:xfrm>
          <a:off x="2638729" y="3552947"/>
          <a:ext cx="176022" cy="1518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36620-3D11-244D-9155-1C5CB10AEC25}">
      <dsp:nvSpPr>
        <dsp:cNvPr id="0" name=""/>
        <dsp:cNvSpPr/>
      </dsp:nvSpPr>
      <dsp:spPr>
        <a:xfrm>
          <a:off x="1297762" y="3698979"/>
          <a:ext cx="1508988" cy="129573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8156C-10B6-7744-8676-737532760CA5}">
      <dsp:nvSpPr>
        <dsp:cNvPr id="0" name=""/>
        <dsp:cNvSpPr/>
      </dsp:nvSpPr>
      <dsp:spPr>
        <a:xfrm>
          <a:off x="2324290" y="3717050"/>
          <a:ext cx="176022" cy="15189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ED443-0DD6-4610-AFD7-8134C167ED21}">
      <dsp:nvSpPr>
        <dsp:cNvPr id="0" name=""/>
        <dsp:cNvSpPr/>
      </dsp:nvSpPr>
      <dsp:spPr>
        <a:xfrm>
          <a:off x="2439292" y="741"/>
          <a:ext cx="1827014" cy="1218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</a:rPr>
            <a:t>Measured Confounders</a:t>
          </a:r>
          <a:endParaRPr lang="en-US" sz="1600" b="1" kern="1200" dirty="0">
            <a:solidFill>
              <a:srgbClr val="FFFF00"/>
            </a:solidFill>
          </a:endParaRPr>
        </a:p>
      </dsp:txBody>
      <dsp:txXfrm>
        <a:off x="2474966" y="36415"/>
        <a:ext cx="1755666" cy="1146661"/>
      </dsp:txXfrm>
    </dsp:sp>
    <dsp:sp modelId="{5FEE8379-E1A6-47EC-BA8F-C6EE5A32979E}">
      <dsp:nvSpPr>
        <dsp:cNvPr id="0" name=""/>
        <dsp:cNvSpPr/>
      </dsp:nvSpPr>
      <dsp:spPr>
        <a:xfrm>
          <a:off x="1907284" y="1218750"/>
          <a:ext cx="1445515" cy="487203"/>
        </a:xfrm>
        <a:custGeom>
          <a:avLst/>
          <a:gdLst/>
          <a:ahLst/>
          <a:cxnLst/>
          <a:rect l="0" t="0" r="0" b="0"/>
          <a:pathLst>
            <a:path>
              <a:moveTo>
                <a:pt x="1445515" y="0"/>
              </a:moveTo>
              <a:lnTo>
                <a:pt x="1445515" y="243601"/>
              </a:lnTo>
              <a:lnTo>
                <a:pt x="0" y="243601"/>
              </a:lnTo>
              <a:lnTo>
                <a:pt x="0" y="487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910D0-2F39-48C2-8D0E-DA83ACCBECAF}">
      <dsp:nvSpPr>
        <dsp:cNvPr id="0" name=""/>
        <dsp:cNvSpPr/>
      </dsp:nvSpPr>
      <dsp:spPr>
        <a:xfrm>
          <a:off x="822705" y="1705954"/>
          <a:ext cx="2169158" cy="2238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chemeClr val="tx1"/>
              </a:solidFill>
            </a:rPr>
            <a:t>Design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dirty="0" smtClean="0">
              <a:solidFill>
                <a:schemeClr val="tx1"/>
              </a:solidFill>
            </a:rPr>
            <a:t>    - Restriction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dirty="0" smtClean="0">
              <a:solidFill>
                <a:schemeClr val="tx1"/>
              </a:solidFill>
            </a:rPr>
            <a:t>    - Matching</a:t>
          </a:r>
          <a:endParaRPr lang="en-US" sz="1800" u="none" kern="1200" dirty="0">
            <a:solidFill>
              <a:schemeClr val="tx1"/>
            </a:solidFill>
          </a:endParaRPr>
        </a:p>
      </dsp:txBody>
      <dsp:txXfrm>
        <a:off x="886237" y="1769486"/>
        <a:ext cx="2042094" cy="2111893"/>
      </dsp:txXfrm>
    </dsp:sp>
    <dsp:sp modelId="{8854D1F9-53E6-46A8-91D3-B55D968BC0DC}">
      <dsp:nvSpPr>
        <dsp:cNvPr id="0" name=""/>
        <dsp:cNvSpPr/>
      </dsp:nvSpPr>
      <dsp:spPr>
        <a:xfrm>
          <a:off x="3352800" y="1218750"/>
          <a:ext cx="1358631" cy="487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601"/>
              </a:lnTo>
              <a:lnTo>
                <a:pt x="1358631" y="243601"/>
              </a:lnTo>
              <a:lnTo>
                <a:pt x="1358631" y="487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1AAE-4E35-4188-A3C3-5B24A5119C6F}">
      <dsp:nvSpPr>
        <dsp:cNvPr id="0" name=""/>
        <dsp:cNvSpPr/>
      </dsp:nvSpPr>
      <dsp:spPr>
        <a:xfrm>
          <a:off x="3539968" y="1705954"/>
          <a:ext cx="2342926" cy="2255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chemeClr val="tx1"/>
              </a:solidFill>
            </a:rPr>
            <a:t>Analysis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dirty="0" smtClean="0">
              <a:solidFill>
                <a:schemeClr val="tx1"/>
              </a:solidFill>
            </a:rPr>
            <a:t>  - Standardization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dirty="0" smtClean="0">
              <a:solidFill>
                <a:schemeClr val="tx1"/>
              </a:solidFill>
            </a:rPr>
            <a:t>  - Stratification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dirty="0" smtClean="0">
              <a:solidFill>
                <a:schemeClr val="tx1"/>
              </a:solidFill>
            </a:rPr>
            <a:t>  - Regression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none" kern="1200" dirty="0" smtClean="0">
              <a:solidFill>
                <a:schemeClr val="tx1"/>
              </a:solidFill>
            </a:rPr>
            <a:t>  - Marginal</a:t>
          </a:r>
          <a:br>
            <a:rPr lang="en-US" sz="1800" u="none" kern="1200" dirty="0" smtClean="0">
              <a:solidFill>
                <a:schemeClr val="tx1"/>
              </a:solidFill>
            </a:rPr>
          </a:br>
          <a:r>
            <a:rPr lang="en-US" sz="1800" u="none" kern="1200" dirty="0" smtClean="0">
              <a:solidFill>
                <a:schemeClr val="tx1"/>
              </a:solidFill>
            </a:rPr>
            <a:t>    Structural Models</a:t>
          </a:r>
          <a:endParaRPr lang="en-US" sz="1800" u="none" kern="1200" dirty="0">
            <a:solidFill>
              <a:schemeClr val="tx1"/>
            </a:solidFill>
          </a:endParaRPr>
        </a:p>
      </dsp:txBody>
      <dsp:txXfrm>
        <a:off x="3606035" y="1772021"/>
        <a:ext cx="2210792" cy="21235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ED443-0DD6-4610-AFD7-8134C167ED21}">
      <dsp:nvSpPr>
        <dsp:cNvPr id="0" name=""/>
        <dsp:cNvSpPr/>
      </dsp:nvSpPr>
      <dsp:spPr>
        <a:xfrm>
          <a:off x="2513899" y="0"/>
          <a:ext cx="1831702" cy="1221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Unmeasured Confounders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549665" y="35766"/>
        <a:ext cx="1760170" cy="1149602"/>
      </dsp:txXfrm>
    </dsp:sp>
    <dsp:sp modelId="{5FEE8379-E1A6-47EC-BA8F-C6EE5A32979E}">
      <dsp:nvSpPr>
        <dsp:cNvPr id="0" name=""/>
        <dsp:cNvSpPr/>
      </dsp:nvSpPr>
      <dsp:spPr>
        <a:xfrm>
          <a:off x="2090621" y="1221134"/>
          <a:ext cx="1339129" cy="488454"/>
        </a:xfrm>
        <a:custGeom>
          <a:avLst/>
          <a:gdLst/>
          <a:ahLst/>
          <a:cxnLst/>
          <a:rect l="0" t="0" r="0" b="0"/>
          <a:pathLst>
            <a:path>
              <a:moveTo>
                <a:pt x="1339129" y="0"/>
              </a:moveTo>
              <a:lnTo>
                <a:pt x="1339129" y="244227"/>
              </a:lnTo>
              <a:lnTo>
                <a:pt x="0" y="244227"/>
              </a:lnTo>
              <a:lnTo>
                <a:pt x="0" y="4884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910D0-2F39-48C2-8D0E-DA83ACCBECAF}">
      <dsp:nvSpPr>
        <dsp:cNvPr id="0" name=""/>
        <dsp:cNvSpPr/>
      </dsp:nvSpPr>
      <dsp:spPr>
        <a:xfrm>
          <a:off x="1066800" y="1709589"/>
          <a:ext cx="2047641" cy="2252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smtClean="0">
              <a:solidFill>
                <a:schemeClr val="tx1"/>
              </a:solidFill>
            </a:rPr>
            <a:t>Measurable in sub-study</a:t>
          </a:r>
          <a:endParaRPr lang="en-US" sz="1400" b="1" u="none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none" kern="1200" dirty="0" smtClean="0">
              <a:solidFill>
                <a:schemeClr val="tx1"/>
              </a:solidFill>
            </a:rPr>
            <a:t>- 2-stage sample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none" kern="1200" dirty="0" smtClean="0">
              <a:solidFill>
                <a:schemeClr val="tx1"/>
              </a:solidFill>
            </a:rPr>
            <a:t>- External adjustment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none" kern="1200" dirty="0" smtClean="0">
              <a:solidFill>
                <a:schemeClr val="tx1"/>
              </a:solidFill>
            </a:rPr>
            <a:t>- Imputation</a:t>
          </a:r>
          <a:endParaRPr lang="en-US" sz="1400" u="none" kern="1200" dirty="0">
            <a:solidFill>
              <a:schemeClr val="tx1"/>
            </a:solidFill>
          </a:endParaRPr>
        </a:p>
      </dsp:txBody>
      <dsp:txXfrm>
        <a:off x="1126773" y="1769562"/>
        <a:ext cx="1927695" cy="2132864"/>
      </dsp:txXfrm>
    </dsp:sp>
    <dsp:sp modelId="{8854D1F9-53E6-46A8-91D3-B55D968BC0DC}">
      <dsp:nvSpPr>
        <dsp:cNvPr id="0" name=""/>
        <dsp:cNvSpPr/>
      </dsp:nvSpPr>
      <dsp:spPr>
        <a:xfrm>
          <a:off x="3429750" y="1221134"/>
          <a:ext cx="1297825" cy="488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227"/>
              </a:lnTo>
              <a:lnTo>
                <a:pt x="1297825" y="244227"/>
              </a:lnTo>
              <a:lnTo>
                <a:pt x="1297825" y="4884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1AAE-4E35-4188-A3C3-5B24A5119C6F}">
      <dsp:nvSpPr>
        <dsp:cNvPr id="0" name=""/>
        <dsp:cNvSpPr/>
      </dsp:nvSpPr>
      <dsp:spPr>
        <a:xfrm>
          <a:off x="3663952" y="1709589"/>
          <a:ext cx="2127247" cy="2225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sng" kern="1200" dirty="0" err="1" smtClean="0">
              <a:solidFill>
                <a:schemeClr val="tx1"/>
              </a:solidFill>
            </a:rPr>
            <a:t>Unmeasurable</a:t>
          </a:r>
          <a:endParaRPr lang="en-US" sz="1400" b="1" u="sng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none" kern="1200" dirty="0" smtClean="0">
              <a:solidFill>
                <a:schemeClr val="tx1"/>
              </a:solidFill>
            </a:rPr>
            <a:t>- Cross-over analysis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none" kern="1200" dirty="0" smtClean="0">
              <a:solidFill>
                <a:schemeClr val="tx1"/>
              </a:solidFill>
            </a:rPr>
            <a:t>- Instrumental variables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none" kern="1200" dirty="0" smtClean="0">
              <a:solidFill>
                <a:schemeClr val="tx1"/>
              </a:solidFill>
            </a:rPr>
            <a:t>- Etc</a:t>
          </a:r>
          <a:endParaRPr lang="en-US" sz="1400" u="none" kern="1200" dirty="0">
            <a:solidFill>
              <a:schemeClr val="tx1"/>
            </a:solidFill>
          </a:endParaRPr>
        </a:p>
      </dsp:txBody>
      <dsp:txXfrm>
        <a:off x="3726257" y="1771894"/>
        <a:ext cx="2002637" cy="2100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1148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0" tIns="46245" rIns="92490" bIns="46245" numCol="1" anchor="t" anchorCtr="0" compatLnSpc="1">
            <a:prstTxWarp prst="textNoShape">
              <a:avLst/>
            </a:prstTxWarp>
          </a:bodyPr>
          <a:lstStyle>
            <a:lvl1pPr defTabSz="923952">
              <a:defRPr sz="1200"/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7" y="1"/>
            <a:ext cx="301148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0" tIns="46245" rIns="92490" bIns="46245" numCol="1" anchor="t" anchorCtr="0" compatLnSpc="1">
            <a:prstTxWarp prst="textNoShape">
              <a:avLst/>
            </a:prstTxWarp>
          </a:bodyPr>
          <a:lstStyle>
            <a:lvl1pPr algn="r" defTabSz="923952">
              <a:defRPr sz="1200"/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4273"/>
            <a:ext cx="301148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0" tIns="46245" rIns="92490" bIns="46245" numCol="1" anchor="b" anchorCtr="0" compatLnSpc="1">
            <a:prstTxWarp prst="textNoShape">
              <a:avLst/>
            </a:prstTxWarp>
          </a:bodyPr>
          <a:lstStyle>
            <a:lvl1pPr defTabSz="923952">
              <a:defRPr sz="1200"/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7" y="8774273"/>
            <a:ext cx="301148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0" tIns="46245" rIns="92490" bIns="46245" numCol="1" anchor="b" anchorCtr="0" compatLnSpc="1">
            <a:prstTxWarp prst="textNoShape">
              <a:avLst/>
            </a:prstTxWarp>
          </a:bodyPr>
          <a:lstStyle>
            <a:lvl1pPr algn="r" defTabSz="923952">
              <a:defRPr sz="1200"/>
            </a:lvl1pPr>
          </a:lstStyle>
          <a:p>
            <a:fld id="{686B5FDE-BAFF-40F6-AF95-9C075D9F7E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5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1148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11" y="1"/>
            <a:ext cx="301148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137"/>
            <a:ext cx="5559429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2692"/>
            <a:ext cx="301148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11" y="8772692"/>
            <a:ext cx="301148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98DC337-269A-4BB5-AAA9-186AF1BE57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34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C337-269A-4BB5-AAA9-186AF1BE57E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C337-269A-4BB5-AAA9-186AF1BE57E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C337-269A-4BB5-AAA9-186AF1BE57E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C337-269A-4BB5-AAA9-186AF1BE57E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C337-269A-4BB5-AAA9-186AF1BE57E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6677" y="4387768"/>
            <a:ext cx="5096722" cy="4155919"/>
          </a:xfrm>
          <a:noFill/>
        </p:spPr>
        <p:txBody>
          <a:bodyPr lIns="90476" tIns="44444" rIns="90476" bIns="44444"/>
          <a:lstStyle/>
          <a:p>
            <a:endParaRPr lang="en-US" altLang="en-US" smtClean="0"/>
          </a:p>
        </p:txBody>
      </p:sp>
      <p:sp>
        <p:nvSpPr>
          <p:cNvPr id="307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87400"/>
            <a:ext cx="4364037" cy="3273425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C337-269A-4BB5-AAA9-186AF1BE57E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B8841-260E-43BF-A925-7CF23539DDE2}" type="slidenum">
              <a:rPr lang="en-US"/>
              <a:pPr/>
              <a:t>8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574D0-12C4-484B-A335-081DE1FDEF5D}" type="slidenum">
              <a:rPr lang="en-US"/>
              <a:pPr/>
              <a:t>9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Spontaneous reporting of ADR (adverse drug reaction) may generate hypotheses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4F67FA-0734-44DB-9323-1D23202C1035}" type="slidenum">
              <a:rPr lang="nl-NL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nl-NL" altLang="en-US" smtClean="0">
              <a:latin typeface="Arial" charset="0"/>
            </a:endParaRPr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C337-269A-4BB5-AAA9-186AF1BE57E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297180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5550" name="Text Box 1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5551" name="Text Box 15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219200"/>
            <a:ext cx="8001000" cy="5105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43675"/>
            <a:ext cx="91440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0"/>
            <a:ext cx="8001000" cy="5105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43675"/>
            <a:ext cx="91440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39243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39243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43675"/>
            <a:ext cx="9144000" cy="314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4526" name="Text Box 14"/>
          <p:cNvSpPr txBox="1">
            <a:spLocks noChangeArrowheads="1"/>
          </p:cNvSpPr>
          <p:nvPr userDrawn="1"/>
        </p:nvSpPr>
        <p:spPr bwMode="auto">
          <a:xfrm>
            <a:off x="-92075" y="762000"/>
            <a:ext cx="923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27" name="Text Box 15"/>
          <p:cNvSpPr txBox="1">
            <a:spLocks noChangeArrowheads="1"/>
          </p:cNvSpPr>
          <p:nvPr userDrawn="1"/>
        </p:nvSpPr>
        <p:spPr bwMode="auto">
          <a:xfrm>
            <a:off x="8651875" y="6613525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fld id="{1FB1867C-3260-4668-AFDA-11FD68CB92BC}" type="slidenum">
              <a:rPr lang="en-US" sz="1000">
                <a:latin typeface="Arial" charset="0"/>
              </a:rPr>
              <a:pPr algn="ctr"/>
              <a:t>‹#›</a:t>
            </a:fld>
            <a:endParaRPr lang="en-US" sz="10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ini-sentinel.org/assessments/diagnoses_and_medical_procedures/default.aspx" TargetMode="External"/><Relationship Id="rId7" Type="http://schemas.openxmlformats.org/officeDocument/2006/relationships/hyperlink" Target="http://www.fda.gov/Safety/FDAsSentinelInitiative/ucm149340.htm" TargetMode="External"/><Relationship Id="rId2" Type="http://schemas.openxmlformats.org/officeDocument/2006/relationships/hyperlink" Target="http://mini-sentinel.org/assessments/medical_products/defaul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mini-sentinel.org/assessments/regulatory_actions/default.aspx" TargetMode="External"/><Relationship Id="rId4" Type="http://schemas.openxmlformats.org/officeDocument/2006/relationships/hyperlink" Target="http://mini-sentinel.org/assessments/medical_events/default.asp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ncbi.nlm.nih.gov/core/lw/2.0/html/tileshop_pmc/tileshop_pmc_inline.html?title=An%20external%20file%20that%20holds%20a%20picture,%20illustration,%20etc.%0aObject%20name%20is%20nihms-202990-f0001.jpg%20%5bObject%20name%20is%20nihms-202990-f0001.jpg%5d&amp;p=PMC3&amp;id=2917262_nihms-202990-f0001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Overview for Today </a:t>
            </a:r>
            <a:endParaRPr lang="en-US" sz="36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Student Presentations (2)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Summary/Overview – “Take Home” Themes </a:t>
            </a:r>
            <a:endParaRPr lang="en-US" dirty="0" smtClean="0"/>
          </a:p>
          <a:p>
            <a:pPr marL="457200" lvl="1" indent="0"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Pharmacoepidemiology at UCSF – Thoughts moving forward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Course Evaluations</a:t>
            </a:r>
            <a:endParaRPr lang="en-US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070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" y="285750"/>
            <a:ext cx="8616950" cy="4714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latin typeface="Arial" charset="0"/>
                <a:cs typeface="Arial" charset="0"/>
              </a:rPr>
              <a:t>To Keep Up with the Consistently Evolving Environment</a:t>
            </a:r>
            <a:endParaRPr lang="en-US" sz="2400" dirty="0"/>
          </a:p>
        </p:txBody>
      </p:sp>
      <p:sp>
        <p:nvSpPr>
          <p:cNvPr id="78851" name="Rectangle 16"/>
          <p:cNvSpPr>
            <a:spLocks noChangeArrowheads="1"/>
          </p:cNvSpPr>
          <p:nvPr/>
        </p:nvSpPr>
        <p:spPr bwMode="auto">
          <a:xfrm>
            <a:off x="5562600" y="4618038"/>
            <a:ext cx="3581400" cy="16303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Arial" charset="0"/>
              </a:rPr>
              <a:t>Registries for Evaluating Patient Outcomes: A User’s Guide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charset="0"/>
              </a:rPr>
              <a:t>AHRQ Publication No. 07-EHC001-1  April 2007</a:t>
            </a:r>
            <a:endParaRPr lang="en-US" altLang="en-US" sz="2000" b="1"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66900" y="1190625"/>
            <a:ext cx="5972175" cy="3429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20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885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81125"/>
            <a:ext cx="5334000" cy="1625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3270250" cy="304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2505075"/>
            <a:ext cx="4616450" cy="1905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114800"/>
            <a:ext cx="2971800" cy="8620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562475"/>
            <a:ext cx="2816225" cy="1524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5068888"/>
            <a:ext cx="18478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88422" r="22330" b="1053"/>
          <a:stretch>
            <a:fillRect/>
          </a:stretch>
        </p:blipFill>
        <p:spPr bwMode="auto">
          <a:xfrm>
            <a:off x="431800" y="5951538"/>
            <a:ext cx="3657600" cy="5016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60" name="Picture 1" descr="C:\Users\q774196\Documents\ND_Personal\images\outcome.pics\OCER User's Guide cover_to Outcom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925513"/>
            <a:ext cx="229552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295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1" smtClean="0">
              <a:solidFill>
                <a:srgbClr val="99CCFF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en-US" sz="12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915988" y="2209800"/>
            <a:ext cx="67865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latin typeface="+mj-lt"/>
              </a:rPr>
              <a:t>Data Mining and Signal Detection in</a:t>
            </a:r>
          </a:p>
          <a:p>
            <a:pPr algn="ctr">
              <a:defRPr/>
            </a:pPr>
            <a:r>
              <a:rPr lang="en-US" sz="3200" dirty="0">
                <a:latin typeface="+mj-lt"/>
              </a:rPr>
              <a:t>Spontaneous Reporting Systems</a:t>
            </a: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1066800" y="4495800"/>
            <a:ext cx="6324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J. Michael Sprafka MPH, PhD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Center for Observational Research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AMGEN</a:t>
            </a:r>
          </a:p>
        </p:txBody>
      </p:sp>
    </p:spTree>
    <p:extLst>
      <p:ext uri="{BB962C8B-B14F-4D97-AF65-F5344CB8AC3E}">
        <p14:creationId xmlns:p14="http://schemas.microsoft.com/office/powerpoint/2010/main" val="355511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anchor="t"/>
          <a:lstStyle/>
          <a:p>
            <a:pPr eaLnBrk="1" hangingPunct="1"/>
            <a:r>
              <a:rPr lang="en-US" altLang="en-US" dirty="0" smtClean="0"/>
              <a:t>Limitations – Signal Detection Reporting and Evaluation</a:t>
            </a:r>
            <a:endParaRPr lang="en-US" altLang="en-US" dirty="0" smtClean="0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81000" y="2209800"/>
            <a:ext cx="85518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 dirty="0">
                <a:latin typeface="+mn-lt"/>
              </a:rPr>
              <a:t>Chronic under-reporting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latin typeface="+mn-lt"/>
              </a:rPr>
              <a:t>Episodic over-reporting (e.g., publicity, litigation)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latin typeface="+mn-lt"/>
              </a:rPr>
              <a:t>Misreporting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latin typeface="+mn-lt"/>
              </a:rPr>
              <a:t>Incomplete information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latin typeface="+mn-lt"/>
              </a:rPr>
              <a:t>Changes over time in reporting and naming/coding practices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latin typeface="+mn-lt"/>
              </a:rPr>
              <a:t>Data quality (e.g., dosage, duration of exposure)</a:t>
            </a:r>
          </a:p>
        </p:txBody>
      </p:sp>
    </p:spTree>
    <p:extLst>
      <p:ext uri="{BB962C8B-B14F-4D97-AF65-F5344CB8AC3E}">
        <p14:creationId xmlns:p14="http://schemas.microsoft.com/office/powerpoint/2010/main" val="1947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>
                <a:latin typeface="Arial" charset="0"/>
                <a:cs typeface="Arial" charset="0"/>
              </a:rPr>
              <a:t>Observational Research by the FDA's Sentinel Initiative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2763" y="4191000"/>
            <a:ext cx="81184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ysClr val="windowText" lastClr="000000"/>
                </a:solidFill>
              </a:rPr>
              <a:t>Assessments make use of the Mini-Sentinel Distributed Database to describe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hlinkClick r:id="rId2" action="ppaction://hlinkfile"/>
              </a:rPr>
              <a:t>exposures to medical products</a:t>
            </a:r>
            <a:r>
              <a:rPr lang="en-US" sz="1800" baseline="30000" dirty="0" smtClean="0">
                <a:solidFill>
                  <a:schemeClr val="bg1">
                    <a:lumMod val="50000"/>
                  </a:schemeClr>
                </a:solidFill>
                <a:hlinkClick r:id="rId2" action="ppaction://hlinkfile"/>
              </a:rPr>
              <a:t>*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hlinkClick r:id="rId3" action="ppaction://hlinkfile"/>
              </a:rPr>
              <a:t>occurrences of particular diagnoses and medical procedures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hlinkClick r:id="rId4" action="ppaction://hlinkfile"/>
              </a:rPr>
              <a:t>health outcomes</a:t>
            </a:r>
            <a:r>
              <a:rPr lang="en-US" sz="1800" baseline="30000" dirty="0" smtClean="0">
                <a:solidFill>
                  <a:schemeClr val="bg1">
                    <a:lumMod val="50000"/>
                  </a:schemeClr>
                </a:solidFill>
                <a:hlinkClick r:id="rId4" action="ppaction://hlinkfile"/>
              </a:rPr>
              <a:t>**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hlinkClick r:id="rId4" action="ppaction://hlinkfile"/>
              </a:rPr>
              <a:t> among individuals exposed to medical products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hlinkClick r:id="rId5" action="ppaction://hlinkfile"/>
              </a:rPr>
              <a:t>impact of FDA's regulatory actions and interventions</a:t>
            </a: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79876" name="Picture 7" descr="Sentinel Initiati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1598613"/>
            <a:ext cx="1831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85975" y="3179763"/>
            <a:ext cx="4953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kern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hlinkClick r:id="rId7"/>
              </a:rPr>
              <a:t>Transforming how we monitor the safety</a:t>
            </a:r>
            <a:br>
              <a:rPr lang="en-US" sz="1400" i="1" kern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hlinkClick r:id="rId7"/>
              </a:rPr>
            </a:br>
            <a:r>
              <a:rPr lang="en-US" sz="1400" i="1" kern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hlinkClick r:id="rId7"/>
              </a:rPr>
              <a:t>of FDA-regulated products</a:t>
            </a:r>
            <a:endParaRPr lang="en-US" sz="1400" i="1" kern="0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7200" y="3657600"/>
            <a:ext cx="3487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400" b="1" u="sng" kern="0" dirty="0" smtClean="0">
                <a:solidFill>
                  <a:prstClr val="black"/>
                </a:solidFill>
              </a:rPr>
              <a:t>Types of Assessments</a:t>
            </a:r>
          </a:p>
        </p:txBody>
      </p:sp>
    </p:spTree>
    <p:extLst>
      <p:ext uri="{BB962C8B-B14F-4D97-AF65-F5344CB8AC3E}">
        <p14:creationId xmlns:p14="http://schemas.microsoft.com/office/powerpoint/2010/main" val="24621181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</a:t>
            </a:r>
            <a:r>
              <a:rPr lang="en-US" dirty="0" err="1" smtClean="0"/>
              <a:t>Vioxx</a:t>
            </a:r>
            <a:r>
              <a:rPr lang="en-US" dirty="0" smtClean="0"/>
              <a:t> Example </a:t>
            </a:r>
            <a:endParaRPr lang="en-US" dirty="0"/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124200"/>
          </a:xfrm>
        </p:spPr>
        <p:txBody>
          <a:bodyPr/>
          <a:lstStyle/>
          <a:p>
            <a:r>
              <a:rPr lang="en-US" altLang="en-US" smtClean="0"/>
              <a:t>FDA approves Vioxx May, 1999</a:t>
            </a:r>
          </a:p>
          <a:p>
            <a:r>
              <a:rPr lang="en-US" altLang="en-US" smtClean="0"/>
              <a:t>VIOXX was evaluated for the treatment of the signs and symptoms of OA of the knee and hip in placebo- and active-controlled clinical trials of 6 to 86 weeks duration that enrolled approximately 3900 patients.</a:t>
            </a:r>
          </a:p>
        </p:txBody>
      </p:sp>
      <p:sp>
        <p:nvSpPr>
          <p:cNvPr id="95236" name="Rectangle 3"/>
          <p:cNvSpPr>
            <a:spLocks noChangeArrowheads="1"/>
          </p:cNvSpPr>
          <p:nvPr/>
        </p:nvSpPr>
        <p:spPr bwMode="auto">
          <a:xfrm>
            <a:off x="350838" y="5021263"/>
            <a:ext cx="6858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Registered trademark of MERCK &amp; CO., Inc., Whitehouse Station, New Jersey, USA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COPYRIGHT Ó MERCK &amp; CO., Inc., 1998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58140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Development Systems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909467"/>
              </p:ext>
            </p:extLst>
          </p:nvPr>
        </p:nvGraphicFramePr>
        <p:xfrm>
          <a:off x="609600" y="1219201"/>
          <a:ext cx="8001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37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 Case Processing Workflow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81000" y="1905000"/>
            <a:ext cx="14478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Safety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Call Center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/>
              <a:t>Reported</a:t>
            </a:r>
            <a:r>
              <a:rPr lang="en-US" sz="1200" dirty="0" smtClean="0"/>
              <a:t> Cases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81000" y="2870200"/>
            <a:ext cx="14478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Clinical Trials SAEs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81000" y="3835400"/>
            <a:ext cx="14478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Spontaneous Reports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81000" y="4800600"/>
            <a:ext cx="14478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Literature Search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Cases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133600" y="1905000"/>
            <a:ext cx="457200" cy="3429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Case Intake</a:t>
            </a:r>
          </a:p>
        </p:txBody>
      </p:sp>
      <p:sp>
        <p:nvSpPr>
          <p:cNvPr id="9" name="Snip Single Corner Rectangle 8"/>
          <p:cNvSpPr/>
          <p:nvPr/>
        </p:nvSpPr>
        <p:spPr bwMode="auto">
          <a:xfrm>
            <a:off x="2895600" y="1905000"/>
            <a:ext cx="3124200" cy="533400"/>
          </a:xfrm>
          <a:prstGeom prst="snip1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Medical </a:t>
            </a:r>
            <a:r>
              <a:rPr lang="en-US" sz="1400" dirty="0" smtClean="0"/>
              <a:t>input/Review/Final Triage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895600" y="2895600"/>
            <a:ext cx="3200400" cy="236220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Safety Data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Processing</a:t>
            </a:r>
          </a:p>
        </p:txBody>
      </p:sp>
      <p:sp>
        <p:nvSpPr>
          <p:cNvPr id="11" name="Snip and Round Single Corner Rectangle 10"/>
          <p:cNvSpPr/>
          <p:nvPr/>
        </p:nvSpPr>
        <p:spPr bwMode="auto">
          <a:xfrm>
            <a:off x="3048000" y="4419600"/>
            <a:ext cx="457200" cy="533400"/>
          </a:xfrm>
          <a:prstGeom prst="snip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Triage</a:t>
            </a:r>
          </a:p>
        </p:txBody>
      </p:sp>
      <p:sp>
        <p:nvSpPr>
          <p:cNvPr id="12" name="Snip and Round Single Corner Rectangle 11"/>
          <p:cNvSpPr/>
          <p:nvPr/>
        </p:nvSpPr>
        <p:spPr bwMode="auto">
          <a:xfrm>
            <a:off x="3657600" y="4419600"/>
            <a:ext cx="457200" cy="533400"/>
          </a:xfrm>
          <a:prstGeom prst="snip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Entry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Snip and Round Single Corner Rectangle 12"/>
          <p:cNvSpPr/>
          <p:nvPr/>
        </p:nvSpPr>
        <p:spPr bwMode="auto">
          <a:xfrm>
            <a:off x="4267200" y="4419600"/>
            <a:ext cx="457200" cy="533400"/>
          </a:xfrm>
          <a:prstGeom prst="snip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Query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Process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Snip and Round Single Corner Rectangle 13"/>
          <p:cNvSpPr/>
          <p:nvPr/>
        </p:nvSpPr>
        <p:spPr bwMode="auto">
          <a:xfrm>
            <a:off x="4876800" y="4419600"/>
            <a:ext cx="457200" cy="533400"/>
          </a:xfrm>
          <a:prstGeom prst="snip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QC</a:t>
            </a:r>
          </a:p>
        </p:txBody>
      </p:sp>
      <p:sp>
        <p:nvSpPr>
          <p:cNvPr id="15" name="Snip and Round Single Corner Rectangle 14"/>
          <p:cNvSpPr/>
          <p:nvPr/>
        </p:nvSpPr>
        <p:spPr bwMode="auto">
          <a:xfrm>
            <a:off x="5486400" y="4419600"/>
            <a:ext cx="457200" cy="533400"/>
          </a:xfrm>
          <a:prstGeom prst="snip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Case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Close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Snip Diagonal Corner Rectangle 15"/>
          <p:cNvSpPr/>
          <p:nvPr/>
        </p:nvSpPr>
        <p:spPr bwMode="auto">
          <a:xfrm>
            <a:off x="4930115" y="3028800"/>
            <a:ext cx="1031809" cy="458648"/>
          </a:xfrm>
          <a:prstGeom prst="snip2Diag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Safety Systems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Support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6407572" y="1905000"/>
            <a:ext cx="457200" cy="3429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Individual Case Reporting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7162800" y="1905000"/>
            <a:ext cx="457200" cy="3429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Aggregate Data Review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8001000" y="2481879"/>
            <a:ext cx="9906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Periodic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Reports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8001000" y="3399522"/>
            <a:ext cx="990600" cy="533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Signal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Analysis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7976031" y="4313571"/>
            <a:ext cx="990600" cy="7239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Risk Benefit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Assessment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a</a:t>
            </a:r>
            <a:r>
              <a:rPr lang="en-US" sz="1200" dirty="0" smtClean="0"/>
              <a:t>nd Mitigation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836968" y="3136900"/>
            <a:ext cx="274208" cy="34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1838279" y="4094380"/>
            <a:ext cx="274208" cy="34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1850531" y="5057525"/>
            <a:ext cx="274208" cy="34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2601894" y="4111364"/>
            <a:ext cx="274208" cy="34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6109628" y="4111364"/>
            <a:ext cx="274208" cy="34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6878643" y="4114800"/>
            <a:ext cx="274208" cy="34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3507735" y="4688044"/>
            <a:ext cx="142923" cy="40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4121571" y="4681181"/>
            <a:ext cx="142923" cy="40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4730015" y="4693432"/>
            <a:ext cx="142923" cy="40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5338084" y="4693432"/>
            <a:ext cx="142923" cy="40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triangle" w="med" len="sm"/>
            <a:tailEnd type="triangle" w="med" len="sm"/>
          </a:ln>
          <a:effectLst/>
        </p:spPr>
      </p:cxnSp>
      <p:sp>
        <p:nvSpPr>
          <p:cNvPr id="49" name="Down Arrow 48"/>
          <p:cNvSpPr/>
          <p:nvPr/>
        </p:nvSpPr>
        <p:spPr bwMode="auto">
          <a:xfrm>
            <a:off x="4340803" y="2511450"/>
            <a:ext cx="322596" cy="1780478"/>
          </a:xfrm>
          <a:prstGeom prst="downArrow">
            <a:avLst/>
          </a:prstGeom>
          <a:solidFill>
            <a:schemeClr val="accent4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7641261" y="2732088"/>
            <a:ext cx="342466" cy="71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8467890" y="3020052"/>
            <a:ext cx="990" cy="3797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8463326" y="3932321"/>
            <a:ext cx="990" cy="3797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526941" y="1137847"/>
            <a:ext cx="1204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Case Source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1993125" y="1137847"/>
            <a:ext cx="6973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Case </a:t>
            </a:r>
          </a:p>
          <a:p>
            <a:pPr algn="ctr"/>
            <a:r>
              <a:rPr lang="en-US" sz="1600" dirty="0" smtClean="0"/>
              <a:t>Intake</a:t>
            </a:r>
            <a:endParaRPr lang="en-US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3530415" y="1137847"/>
            <a:ext cx="1705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Case Processing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6234641" y="1137847"/>
            <a:ext cx="7546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Case </a:t>
            </a:r>
          </a:p>
          <a:p>
            <a:pPr algn="ctr"/>
            <a:r>
              <a:rPr lang="en-US" sz="1600" dirty="0" smtClean="0"/>
              <a:t>Output</a:t>
            </a:r>
            <a:endParaRPr lang="en-US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6856688" y="1137847"/>
            <a:ext cx="10391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Aggregate</a:t>
            </a:r>
          </a:p>
          <a:p>
            <a:pPr algn="ctr"/>
            <a:r>
              <a:rPr lang="en-US" sz="1600" dirty="0" smtClean="0"/>
              <a:t>Output 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7997132" y="1137847"/>
            <a:ext cx="9028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Output</a:t>
            </a:r>
          </a:p>
          <a:p>
            <a:r>
              <a:rPr lang="en-US" sz="1600" dirty="0" smtClean="0"/>
              <a:t>Analysis</a:t>
            </a:r>
            <a:endParaRPr lang="en-US" sz="1600" dirty="0"/>
          </a:p>
        </p:txBody>
      </p:sp>
      <p:cxnSp>
        <p:nvCxnSpPr>
          <p:cNvPr id="76" name="Straight Arrow Connector 75"/>
          <p:cNvCxnSpPr/>
          <p:nvPr/>
        </p:nvCxnSpPr>
        <p:spPr bwMode="auto">
          <a:xfrm>
            <a:off x="1851134" y="2192020"/>
            <a:ext cx="274208" cy="34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724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OMOP Common Data </a:t>
            </a:r>
            <a:r>
              <a:rPr lang="en-US" dirty="0" smtClean="0"/>
              <a:t>Model (CDM)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925" y="4649808"/>
            <a:ext cx="8001000" cy="202959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CDM allows </a:t>
            </a:r>
            <a:r>
              <a:rPr lang="en-US" dirty="0"/>
              <a:t>for the systematic analysis of disparate observational databases. </a:t>
            </a:r>
            <a:endParaRPr lang="en-US" dirty="0" smtClean="0"/>
          </a:p>
          <a:p>
            <a:r>
              <a:rPr lang="en-US" dirty="0" smtClean="0"/>
              <a:t>The transform </a:t>
            </a:r>
            <a:r>
              <a:rPr lang="en-US" dirty="0"/>
              <a:t>data contained within disparate databases into </a:t>
            </a:r>
            <a:r>
              <a:rPr lang="en-US" dirty="0" smtClean="0"/>
              <a:t>a common format, </a:t>
            </a:r>
            <a:r>
              <a:rPr lang="en-US" dirty="0"/>
              <a:t>and then perform systematic analyses using a library of </a:t>
            </a:r>
            <a:r>
              <a:rPr lang="en-US" dirty="0" smtClean="0"/>
              <a:t>standard analytic methods applied on </a:t>
            </a:r>
            <a:r>
              <a:rPr lang="en-US" dirty="0"/>
              <a:t>the common format.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69" y="928605"/>
            <a:ext cx="6592457" cy="348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Advanced Methods In Pharmacoepidemiology - Topics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Assess bias and confounding in observational studies</a:t>
            </a:r>
          </a:p>
          <a:p>
            <a:pPr lvl="1"/>
            <a:r>
              <a:rPr lang="en-US" dirty="0" smtClean="0"/>
              <a:t>Causal diagram</a:t>
            </a:r>
            <a:endParaRPr lang="en-US" dirty="0"/>
          </a:p>
          <a:p>
            <a:r>
              <a:rPr lang="en-US" dirty="0"/>
              <a:t>Methods to address confounding by indication:  </a:t>
            </a:r>
          </a:p>
          <a:p>
            <a:pPr lvl="1"/>
            <a:r>
              <a:rPr lang="en-US" dirty="0"/>
              <a:t>Propensity </a:t>
            </a:r>
            <a:r>
              <a:rPr lang="en-US" dirty="0" smtClean="0"/>
              <a:t>score </a:t>
            </a:r>
            <a:r>
              <a:rPr lang="en-US" dirty="0"/>
              <a:t>analyses </a:t>
            </a:r>
          </a:p>
          <a:p>
            <a:pPr lvl="1"/>
            <a:r>
              <a:rPr lang="en-US" dirty="0" smtClean="0"/>
              <a:t>Marginal structural models</a:t>
            </a:r>
          </a:p>
          <a:p>
            <a:pPr lvl="1"/>
            <a:r>
              <a:rPr lang="en-US" dirty="0"/>
              <a:t>Instrumental </a:t>
            </a:r>
            <a:r>
              <a:rPr lang="en-US" dirty="0" smtClean="0"/>
              <a:t>variables</a:t>
            </a:r>
          </a:p>
          <a:p>
            <a:pPr lvl="1"/>
            <a:r>
              <a:rPr lang="en-US" dirty="0" smtClean="0"/>
              <a:t>External covariate adjustment</a:t>
            </a:r>
            <a:endParaRPr lang="en-US" dirty="0"/>
          </a:p>
          <a:p>
            <a:r>
              <a:rPr lang="en-US" dirty="0" smtClean="0"/>
              <a:t>Handling changing </a:t>
            </a:r>
            <a:r>
              <a:rPr lang="en-US" dirty="0"/>
              <a:t>exposure over time </a:t>
            </a:r>
          </a:p>
          <a:p>
            <a:r>
              <a:rPr lang="en-US" dirty="0"/>
              <a:t>Validity </a:t>
            </a:r>
            <a:r>
              <a:rPr lang="en-US" dirty="0" smtClean="0"/>
              <a:t>studies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756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Strategies to Reduce Confounding When Confounders are Measured </a:t>
            </a:r>
            <a:endParaRPr lang="en-US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21213918"/>
              </p:ext>
            </p:extLst>
          </p:nvPr>
        </p:nvGraphicFramePr>
        <p:xfrm>
          <a:off x="1219200" y="1371600"/>
          <a:ext cx="6705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6400800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Figure adapted from a presentation made by Sebastian </a:t>
            </a:r>
            <a:r>
              <a:rPr lang="en-US" sz="1400" i="1" dirty="0" err="1" smtClean="0"/>
              <a:t>Schneeweiss</a:t>
            </a:r>
            <a:r>
              <a:rPr lang="en-US" sz="1400" i="1" dirty="0" smtClean="0"/>
              <a:t>, ICPE, Chicago 2011</a:t>
            </a:r>
            <a:endParaRPr lang="en-US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5977929"/>
            <a:ext cx="1843133" cy="36933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Propensity Scores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4152900" y="4000501"/>
            <a:ext cx="533400" cy="3200400"/>
          </a:xfrm>
          <a:prstGeom prst="leftBrace">
            <a:avLst>
              <a:gd name="adj1" fmla="val 12101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5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 smtClean="0">
                <a:cs typeface="Times New Roman" pitchFamily="18" charset="0"/>
              </a:rPr>
              <a:t>EPI 262:</a:t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Introduction to Pharmacoepidemiology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10000"/>
            <a:ext cx="8229600" cy="2667000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sz="2400" dirty="0" smtClean="0">
                <a:cs typeface="Times New Roman" pitchFamily="18" charset="0"/>
              </a:rPr>
              <a:t>Course Director:  Michael A. Kelsh, MPH, PhD</a:t>
            </a:r>
            <a:endParaRPr lang="en-US" sz="2400" dirty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sz="2000" dirty="0" smtClean="0">
                <a:cs typeface="Times New Roman" pitchFamily="18" charset="0"/>
              </a:rPr>
              <a:t>Center for Observational Research, Amgen</a:t>
            </a:r>
            <a:r>
              <a:rPr lang="en-US" sz="2000" dirty="0">
                <a:cs typeface="Times New Roman" pitchFamily="18" charset="0"/>
              </a:rPr>
              <a:t>, Inc</a:t>
            </a:r>
            <a:r>
              <a:rPr lang="en-US" sz="2000" dirty="0" smtClean="0">
                <a:cs typeface="Times New Roman" pitchFamily="18" charset="0"/>
              </a:rPr>
              <a:t>.</a:t>
            </a:r>
          </a:p>
          <a:p>
            <a:pPr algn="ctr">
              <a:lnSpc>
                <a:spcPct val="110000"/>
              </a:lnSpc>
            </a:pPr>
            <a:r>
              <a:rPr lang="en-US" sz="2000" dirty="0" smtClean="0">
                <a:cs typeface="Times New Roman" pitchFamily="18" charset="0"/>
              </a:rPr>
              <a:t>Department of Epidemiology and Biostatistics, UCSF</a:t>
            </a: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b="1" dirty="0" smtClean="0">
                <a:cs typeface="Times New Roman" pitchFamily="18" charset="0"/>
              </a:rPr>
              <a:t>Guest Lecturers:</a:t>
            </a: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Victoria Chia PhD</a:t>
            </a:r>
          </a:p>
          <a:p>
            <a:pPr algn="ctr">
              <a:lnSpc>
                <a:spcPct val="110000"/>
              </a:lnSpc>
            </a:pPr>
            <a:r>
              <a:rPr lang="en-US" sz="2400" dirty="0" smtClean="0">
                <a:cs typeface="Times New Roman" pitchFamily="18" charset="0"/>
              </a:rPr>
              <a:t>Michael Sprafka, PhD </a:t>
            </a:r>
          </a:p>
          <a:p>
            <a:pPr algn="ctr">
              <a:lnSpc>
                <a:spcPct val="110000"/>
              </a:lnSpc>
            </a:pPr>
            <a:r>
              <a:rPr lang="en-US" sz="2400" dirty="0" smtClean="0">
                <a:cs typeface="Times New Roman" pitchFamily="18" charset="0"/>
              </a:rPr>
              <a:t>Fei Xue, </a:t>
            </a:r>
            <a:r>
              <a:rPr lang="en-US" sz="2400" dirty="0" smtClean="0">
                <a:cs typeface="Times New Roman" pitchFamily="18" charset="0"/>
              </a:rPr>
              <a:t>PhD</a:t>
            </a:r>
          </a:p>
          <a:p>
            <a:pPr algn="ctr">
              <a:lnSpc>
                <a:spcPct val="110000"/>
              </a:lnSpc>
            </a:pPr>
            <a:r>
              <a:rPr lang="en-US" sz="2400" dirty="0" smtClean="0">
                <a:cs typeface="Times New Roman" pitchFamily="18" charset="0"/>
              </a:rPr>
              <a:t>Fiona Callaghan </a:t>
            </a:r>
            <a:endParaRPr lang="en-US" sz="2400" dirty="0" smtClean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sz="2400" dirty="0" smtClean="0">
                <a:cs typeface="Times New Roman" pitchFamily="18" charset="0"/>
              </a:rPr>
              <a:t> Michael Woolley, PhD</a:t>
            </a:r>
          </a:p>
          <a:p>
            <a:pPr algn="ctr">
              <a:lnSpc>
                <a:spcPct val="110000"/>
              </a:lnSpc>
            </a:pPr>
            <a:r>
              <a:rPr lang="en-US" sz="2400" dirty="0" smtClean="0">
                <a:cs typeface="Times New Roman" pitchFamily="18" charset="0"/>
              </a:rPr>
              <a:t>Alex Liede, PhD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Strategies to Reduce Confounding When Confounders are Unmeasured </a:t>
            </a:r>
            <a:endParaRPr lang="en-US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78415213"/>
              </p:ext>
            </p:extLst>
          </p:nvPr>
        </p:nvGraphicFramePr>
        <p:xfrm>
          <a:off x="1219200" y="1600200"/>
          <a:ext cx="6858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6400800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Figure adapted from a presentation made by Sebastian </a:t>
            </a:r>
            <a:r>
              <a:rPr lang="en-US" sz="1400" i="1" dirty="0" err="1" smtClean="0"/>
              <a:t>Schneeweiss</a:t>
            </a:r>
            <a:r>
              <a:rPr lang="en-US" sz="1400" i="1" dirty="0" smtClean="0"/>
              <a:t>, ICPE, Chicago 2011</a:t>
            </a:r>
            <a:endParaRPr lang="en-US" sz="1400" i="1" dirty="0"/>
          </a:p>
        </p:txBody>
      </p:sp>
      <p:sp>
        <p:nvSpPr>
          <p:cNvPr id="5" name="Rectangle 4"/>
          <p:cNvSpPr/>
          <p:nvPr/>
        </p:nvSpPr>
        <p:spPr>
          <a:xfrm>
            <a:off x="4953000" y="4368800"/>
            <a:ext cx="2057400" cy="2667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6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0200" y="0"/>
            <a:ext cx="8509000" cy="11096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Incident User Cohort Design – Overview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30200" y="1109662"/>
            <a:ext cx="8509000" cy="506253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Alternatively </a:t>
            </a:r>
            <a:r>
              <a:rPr lang="en-US" altLang="en-US" dirty="0" smtClean="0"/>
              <a:t>called “new user design”, “initiator cohort design”, “intent-to-treat analysis”, </a:t>
            </a:r>
            <a:r>
              <a:rPr lang="en-US" altLang="en-US" dirty="0" err="1" smtClean="0"/>
              <a:t>etc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Identify all patients in a defined population who start a course of treatment with the study drugs.</a:t>
            </a:r>
          </a:p>
          <a:p>
            <a:pPr lvl="1" eaLnBrk="1" hangingPunct="1"/>
            <a:r>
              <a:rPr lang="en-US" altLang="en-US" dirty="0" smtClean="0"/>
              <a:t>Restricted to patients with a minimum period of nonuse (washout) prior to the start of treatment (index date)</a:t>
            </a:r>
          </a:p>
          <a:p>
            <a:pPr eaLnBrk="1" hangingPunct="1"/>
            <a:r>
              <a:rPr lang="en-US" altLang="en-US" dirty="0" smtClean="0"/>
              <a:t>Covariates evaluated during the washout period</a:t>
            </a:r>
          </a:p>
          <a:p>
            <a:pPr eaLnBrk="1" hangingPunct="1"/>
            <a:r>
              <a:rPr lang="en-US" altLang="en-US" dirty="0" smtClean="0"/>
              <a:t>Follow up for endpoints starting from the initiation of the treatment until censoring by disenrollment, death or occurrence of the endpoint (if incident case is of interest)</a:t>
            </a:r>
          </a:p>
          <a:p>
            <a:pPr eaLnBrk="1" hangingPunct="1"/>
            <a:r>
              <a:rPr lang="en-US" altLang="en-US" dirty="0" smtClean="0"/>
              <a:t>Analysis of data is similar to the way for clinical trials </a:t>
            </a:r>
          </a:p>
          <a:p>
            <a:pPr lvl="1" eaLnBrk="1" hangingPunct="1"/>
            <a:r>
              <a:rPr lang="en-US" altLang="en-US" dirty="0" smtClean="0"/>
              <a:t>The index date is randomization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85200" cy="11096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Incident User Cohort Design – Overview</a:t>
            </a: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>
              <a:solidFill>
                <a:schemeClr val="bg2"/>
              </a:solidFill>
            </a:endParaRPr>
          </a:p>
        </p:txBody>
      </p:sp>
      <p:pic>
        <p:nvPicPr>
          <p:cNvPr id="7173" name="Picture 10" descr="An external file that holds a picture, illustration, etc.&#10;Object name is nihms-202990-f0001.jpg Object name is nihms-202990-f0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651000"/>
            <a:ext cx="74803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65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Meta-Analysis and Systematic Review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01000" cy="5105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Meta-Analysis</a:t>
            </a:r>
            <a:endParaRPr lang="en-US" dirty="0" smtClean="0"/>
          </a:p>
          <a:p>
            <a:pPr lvl="1"/>
            <a:r>
              <a:rPr lang="en-US" dirty="0" smtClean="0"/>
              <a:t>How to conduct, when is it appropriate to combine results across studies? </a:t>
            </a:r>
          </a:p>
          <a:p>
            <a:pPr lvl="1"/>
            <a:r>
              <a:rPr lang="en-US" dirty="0" smtClean="0"/>
              <a:t>Analytical approaches – e.g. “fixed effects”, “random effects”</a:t>
            </a:r>
          </a:p>
          <a:p>
            <a:pPr lvl="1"/>
            <a:r>
              <a:rPr lang="en-US" dirty="0" smtClean="0"/>
              <a:t>Strengths and limitations</a:t>
            </a:r>
          </a:p>
          <a:p>
            <a:r>
              <a:rPr lang="en-US" dirty="0" smtClean="0"/>
              <a:t>Case Studies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Health Economics, Health Outcomes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01000" cy="5105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Economic evaluation in Health Care: overview of basic definitions and concepts </a:t>
            </a:r>
          </a:p>
        </p:txBody>
      </p:sp>
    </p:spTree>
    <p:extLst>
      <p:ext uri="{BB962C8B-B14F-4D97-AF65-F5344CB8AC3E}">
        <p14:creationId xmlns:p14="http://schemas.microsoft.com/office/powerpoint/2010/main" val="7721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Ethics and Conflict of Interest in the Pharmaceutical Industry</a:t>
            </a:r>
            <a:endParaRPr lang="en-US" sz="3600" dirty="0" smtClean="0"/>
          </a:p>
        </p:txBody>
      </p:sp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ts val="3200"/>
              </a:lnSpc>
              <a:buFont typeface="Arial" charset="0"/>
              <a:buChar char="•"/>
              <a:defRPr/>
            </a:pPr>
            <a:r>
              <a:rPr lang="en-US" b="0" dirty="0" smtClean="0">
                <a:solidFill>
                  <a:srgbClr val="000000"/>
                </a:solidFill>
              </a:rPr>
              <a:t>Equipoise</a:t>
            </a:r>
          </a:p>
          <a:p>
            <a:pPr eaLnBrk="1" hangingPunct="1">
              <a:lnSpc>
                <a:spcPts val="3200"/>
              </a:lnSpc>
              <a:buFont typeface="Arial" charset="0"/>
              <a:buChar char="•"/>
              <a:defRPr/>
            </a:pPr>
            <a:r>
              <a:rPr lang="en-US" b="0" dirty="0" smtClean="0">
                <a:solidFill>
                  <a:srgbClr val="000000"/>
                </a:solidFill>
              </a:rPr>
              <a:t>Authorship </a:t>
            </a:r>
            <a:r>
              <a:rPr lang="en-US" sz="2000" b="0" dirty="0" smtClean="0">
                <a:solidFill>
                  <a:srgbClr val="000000"/>
                </a:solidFill>
              </a:rPr>
              <a:t>(esp. ghostwriting, author shifting)</a:t>
            </a:r>
            <a:endParaRPr lang="en-US" b="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ts val="3200"/>
              </a:lnSpc>
              <a:buFont typeface="Arial" charset="0"/>
              <a:buChar char="•"/>
              <a:defRPr/>
            </a:pPr>
            <a:r>
              <a:rPr lang="en-US" b="0" dirty="0" smtClean="0">
                <a:solidFill>
                  <a:srgbClr val="000000"/>
                </a:solidFill>
              </a:rPr>
              <a:t>Conflict of interest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3124200"/>
            <a:ext cx="84153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w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Show me the money!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w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Thomas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Kuhn on objectivity</a:t>
            </a:r>
            <a:endParaRPr lang="en-US" kern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w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Why focus on financial interests? 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w"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Does </a:t>
            </a:r>
            <a:r>
              <a:rPr lang="en-US" kern="0" dirty="0">
                <a:solidFill>
                  <a:srgbClr val="000000"/>
                </a:solidFill>
                <a:latin typeface="+mn-lt"/>
              </a:rPr>
              <a:t>the focus on financial interests detract from scientific evaluation?</a:t>
            </a:r>
          </a:p>
          <a:p>
            <a:pPr marL="342900" indent="-342900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Char char="w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How best to deal with conflicts</a:t>
            </a:r>
          </a:p>
          <a:p>
            <a:pPr marL="342900" indent="-342900">
              <a:lnSpc>
                <a:spcPts val="3200"/>
              </a:lnSpc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/>
            </a:pPr>
            <a:endParaRPr lang="en-US" sz="16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72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Pharmacoepidemiology at UCSF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5105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Courses Currently Available</a:t>
            </a:r>
            <a:r>
              <a:rPr lang="en-US" dirty="0" smtClean="0"/>
              <a:t>: </a:t>
            </a:r>
          </a:p>
          <a:p>
            <a:r>
              <a:rPr lang="en-US" sz="2400" dirty="0" smtClean="0"/>
              <a:t>This course  – Intro Pharmacoepidemiology (</a:t>
            </a:r>
            <a:r>
              <a:rPr lang="en-US" sz="2400" dirty="0" err="1" smtClean="0"/>
              <a:t>Epi</a:t>
            </a:r>
            <a:r>
              <a:rPr lang="en-US" sz="2400" dirty="0" smtClean="0"/>
              <a:t> 262)</a:t>
            </a:r>
          </a:p>
          <a:p>
            <a:r>
              <a:rPr lang="en-US" sz="2400" dirty="0" smtClean="0"/>
              <a:t>Clinical Trials (</a:t>
            </a:r>
            <a:r>
              <a:rPr lang="en-US" sz="2400" dirty="0" err="1" smtClean="0"/>
              <a:t>Epi</a:t>
            </a:r>
            <a:r>
              <a:rPr lang="en-US" sz="2400" dirty="0" smtClean="0"/>
              <a:t> 205) </a:t>
            </a:r>
          </a:p>
          <a:p>
            <a:r>
              <a:rPr lang="en-US" sz="2400" dirty="0" smtClean="0"/>
              <a:t>Development and Approval of Drugs &amp; Devices(</a:t>
            </a:r>
            <a:r>
              <a:rPr lang="en-US" sz="2400" dirty="0" err="1" smtClean="0"/>
              <a:t>Epi</a:t>
            </a:r>
            <a:r>
              <a:rPr lang="en-US" sz="2400" dirty="0" smtClean="0"/>
              <a:t> 260)</a:t>
            </a:r>
          </a:p>
          <a:p>
            <a:r>
              <a:rPr lang="en-US" sz="2400" dirty="0" smtClean="0"/>
              <a:t>Systematic Review (</a:t>
            </a:r>
            <a:r>
              <a:rPr lang="en-US" sz="2400" dirty="0" err="1" smtClean="0"/>
              <a:t>Epi</a:t>
            </a:r>
            <a:r>
              <a:rPr lang="en-US" sz="2400" dirty="0" smtClean="0"/>
              <a:t> 214)</a:t>
            </a:r>
          </a:p>
          <a:p>
            <a:r>
              <a:rPr lang="en-US" sz="2400" dirty="0" smtClean="0"/>
              <a:t>Clinical (</a:t>
            </a:r>
            <a:r>
              <a:rPr lang="en-US" sz="2400" dirty="0" err="1" smtClean="0"/>
              <a:t>Epi</a:t>
            </a:r>
            <a:r>
              <a:rPr lang="en-US" sz="2400" dirty="0" smtClean="0"/>
              <a:t> 204)</a:t>
            </a:r>
          </a:p>
          <a:p>
            <a:r>
              <a:rPr lang="en-US" sz="2400" dirty="0" smtClean="0"/>
              <a:t>Cancer </a:t>
            </a:r>
            <a:r>
              <a:rPr lang="en-US" sz="2400" dirty="0" err="1" smtClean="0"/>
              <a:t>Epi</a:t>
            </a:r>
            <a:r>
              <a:rPr lang="en-US" sz="2400" dirty="0" smtClean="0"/>
              <a:t> (</a:t>
            </a:r>
            <a:r>
              <a:rPr lang="en-US" sz="2400" dirty="0" err="1" smtClean="0"/>
              <a:t>Epi</a:t>
            </a:r>
            <a:r>
              <a:rPr lang="en-US" sz="2400" dirty="0" smtClean="0"/>
              <a:t> 252)</a:t>
            </a:r>
          </a:p>
          <a:p>
            <a:r>
              <a:rPr lang="en-US" sz="2400" dirty="0" smtClean="0"/>
              <a:t>Molecular &amp; Genetic </a:t>
            </a:r>
            <a:r>
              <a:rPr lang="en-US" sz="2400" dirty="0" err="1" smtClean="0"/>
              <a:t>Epi</a:t>
            </a:r>
            <a:r>
              <a:rPr lang="en-US" sz="2400" dirty="0" smtClean="0"/>
              <a:t> (</a:t>
            </a:r>
            <a:r>
              <a:rPr lang="en-US" sz="2400" dirty="0" err="1" smtClean="0"/>
              <a:t>Epi</a:t>
            </a:r>
            <a:r>
              <a:rPr lang="en-US" sz="2400" dirty="0" smtClean="0"/>
              <a:t> 217)</a:t>
            </a:r>
            <a:endParaRPr lang="en-US" sz="2400" dirty="0" smtClean="0"/>
          </a:p>
          <a:p>
            <a:pPr marL="0" indent="0">
              <a:buNone/>
            </a:pPr>
            <a:r>
              <a:rPr lang="en-US" b="1" dirty="0" smtClean="0"/>
              <a:t>Other Potential courses: 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Special topics in Pharmacoepidemiology 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Advanced methods    </a:t>
            </a:r>
            <a:r>
              <a:rPr lang="en-US" dirty="0" smtClean="0"/>
              <a:t> 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Database course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37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Course 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01000" cy="5105400"/>
          </a:xfrm>
        </p:spPr>
        <p:txBody>
          <a:bodyPr/>
          <a:lstStyle/>
          <a:p>
            <a:r>
              <a:rPr lang="en-US" dirty="0" smtClean="0"/>
              <a:t>To provide students with an introduction to:</a:t>
            </a:r>
          </a:p>
          <a:p>
            <a:pPr lvl="1"/>
            <a:r>
              <a:rPr lang="en-US" dirty="0" smtClean="0"/>
              <a:t>The field of </a:t>
            </a:r>
            <a:r>
              <a:rPr lang="en-US" dirty="0" err="1" smtClean="0"/>
              <a:t>pharmacoepidemiology</a:t>
            </a:r>
            <a:endParaRPr lang="en-US" dirty="0" smtClean="0"/>
          </a:p>
          <a:p>
            <a:pPr lvl="1"/>
            <a:r>
              <a:rPr lang="en-US" dirty="0" smtClean="0"/>
              <a:t>Basic study design principles and analysis in pharmacoepidemiology research</a:t>
            </a:r>
          </a:p>
          <a:p>
            <a:pPr lvl="1"/>
            <a:r>
              <a:rPr lang="en-US" dirty="0" smtClean="0"/>
              <a:t>Awareness of available data sources, strengths/ limitations for </a:t>
            </a:r>
            <a:r>
              <a:rPr lang="en-US" dirty="0" err="1" smtClean="0"/>
              <a:t>pharmacoepidemiologic</a:t>
            </a:r>
            <a:r>
              <a:rPr lang="en-US" dirty="0" smtClean="0"/>
              <a:t> research</a:t>
            </a:r>
          </a:p>
          <a:p>
            <a:pPr lvl="1"/>
            <a:r>
              <a:rPr lang="en-US" dirty="0" smtClean="0"/>
              <a:t>Post-marketing </a:t>
            </a:r>
            <a:r>
              <a:rPr lang="en-US" dirty="0" err="1" smtClean="0"/>
              <a:t>pharmacovigilance</a:t>
            </a:r>
            <a:r>
              <a:rPr lang="en-US" dirty="0" smtClean="0"/>
              <a:t>/drug safety research  </a:t>
            </a:r>
          </a:p>
          <a:p>
            <a:pPr lvl="1"/>
            <a:r>
              <a:rPr lang="en-US" dirty="0" smtClean="0"/>
              <a:t>Health economics and pharmacoepidemiology </a:t>
            </a:r>
          </a:p>
          <a:p>
            <a:pPr lvl="1"/>
            <a:r>
              <a:rPr lang="en-US" dirty="0" smtClean="0"/>
              <a:t>Issues of bias and conflict of interest </a:t>
            </a:r>
          </a:p>
          <a:p>
            <a:pPr lvl="1"/>
            <a:r>
              <a:rPr lang="en-US" dirty="0" smtClean="0"/>
              <a:t>Discuss the role of epidemiology in the drug development lifecycle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Why do we need post-marketing safety assessment?</a:t>
            </a:r>
            <a:endParaRPr lang="en-US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52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" y="48627"/>
            <a:ext cx="9061055" cy="67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379305" y="243134"/>
            <a:ext cx="2063066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/>
              <a:t>Health services</a:t>
            </a:r>
          </a:p>
          <a:p>
            <a:r>
              <a:rPr lang="en-US" altLang="en-US" sz="2000"/>
              <a:t>research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 rot="-5100000">
            <a:off x="-15085" y="3421622"/>
            <a:ext cx="3342263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400">
                <a:solidFill>
                  <a:schemeClr val="bg1"/>
                </a:solidFill>
              </a:rPr>
              <a:t>Clinical epidemiology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833706" y="1450410"/>
            <a:ext cx="1522854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Health 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economics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421144" y="1691864"/>
            <a:ext cx="1436292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/>
              <a:t>Outcomes</a:t>
            </a:r>
          </a:p>
          <a:p>
            <a:r>
              <a:rPr lang="en-US" altLang="en-US" sz="2000"/>
              <a:t>research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150858" y="4299245"/>
            <a:ext cx="2197719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</a:rPr>
              <a:t>Pharmaco-</a:t>
            </a:r>
          </a:p>
          <a:p>
            <a:r>
              <a:rPr lang="en-US" altLang="en-US" sz="2400">
                <a:solidFill>
                  <a:schemeClr val="bg1"/>
                </a:solidFill>
              </a:rPr>
              <a:t>Epidemiology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77226" y="628792"/>
            <a:ext cx="2537555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Epidemiology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724288" y="387335"/>
            <a:ext cx="2099935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Economics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5216971" y="6222504"/>
            <a:ext cx="5192128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Conceptualization by Harry Guess</a:t>
            </a:r>
          </a:p>
        </p:txBody>
      </p:sp>
    </p:spTree>
    <p:extLst>
      <p:ext uri="{BB962C8B-B14F-4D97-AF65-F5344CB8AC3E}">
        <p14:creationId xmlns:p14="http://schemas.microsoft.com/office/powerpoint/2010/main" val="3213126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Study Design and </a:t>
            </a:r>
            <a:r>
              <a:rPr lang="en-US" sz="3600" dirty="0" smtClean="0"/>
              <a:t>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01000" cy="5105400"/>
          </a:xfrm>
        </p:spPr>
        <p:txBody>
          <a:bodyPr/>
          <a:lstStyle/>
          <a:p>
            <a:r>
              <a:rPr lang="en-US" dirty="0" smtClean="0"/>
              <a:t>Pharmacoepidemiology relies on basic </a:t>
            </a:r>
            <a:r>
              <a:rPr lang="en-US" dirty="0" smtClean="0"/>
              <a:t>epidemiologic study </a:t>
            </a:r>
            <a:r>
              <a:rPr lang="en-US" dirty="0" smtClean="0"/>
              <a:t>designs: </a:t>
            </a:r>
          </a:p>
          <a:p>
            <a:pPr lvl="1"/>
            <a:r>
              <a:rPr lang="en-US" sz="2800" dirty="0" smtClean="0"/>
              <a:t>Cohort Studies </a:t>
            </a:r>
          </a:p>
          <a:p>
            <a:pPr lvl="1"/>
            <a:r>
              <a:rPr lang="en-US" sz="2800" dirty="0" smtClean="0"/>
              <a:t>Cross-sectional Surveys </a:t>
            </a:r>
          </a:p>
          <a:p>
            <a:pPr lvl="1"/>
            <a:r>
              <a:rPr lang="en-US" sz="2800" dirty="0" smtClean="0"/>
              <a:t>Descriptive Analyses </a:t>
            </a:r>
          </a:p>
          <a:p>
            <a:pPr lvl="1"/>
            <a:r>
              <a:rPr lang="en-US" sz="2800" dirty="0" smtClean="0"/>
              <a:t>“Ecologic” Studies</a:t>
            </a:r>
          </a:p>
          <a:p>
            <a:pPr lvl="1"/>
            <a:r>
              <a:rPr lang="en-US" sz="2800" dirty="0" smtClean="0"/>
              <a:t>Case-Control Studies</a:t>
            </a:r>
          </a:p>
          <a:p>
            <a:pPr lvl="2"/>
            <a:r>
              <a:rPr lang="en-US" sz="2400" dirty="0" smtClean="0"/>
              <a:t>Nested Case-control</a:t>
            </a:r>
          </a:p>
          <a:p>
            <a:pPr lvl="2"/>
            <a:r>
              <a:rPr lang="en-US" sz="2400" dirty="0" smtClean="0"/>
              <a:t>Case-Crossover   </a:t>
            </a:r>
          </a:p>
          <a:p>
            <a:r>
              <a:rPr lang="en-US" dirty="0" smtClean="0"/>
              <a:t>Not to forget – clinical trial design 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399"/>
          </a:xfrm>
        </p:spPr>
        <p:txBody>
          <a:bodyPr/>
          <a:lstStyle/>
          <a:p>
            <a:r>
              <a:rPr lang="en-US" dirty="0" smtClean="0"/>
              <a:t>Multiple sources of systematic error (bias) in </a:t>
            </a:r>
            <a:r>
              <a:rPr lang="en-US" dirty="0" err="1" smtClean="0"/>
              <a:t>pharmacoepidemiologic</a:t>
            </a:r>
            <a:r>
              <a:rPr lang="en-US" dirty="0" smtClean="0"/>
              <a:t> </a:t>
            </a:r>
            <a:r>
              <a:rPr lang="en-US" dirty="0" smtClean="0"/>
              <a:t>studies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599"/>
            <a:ext cx="3924300" cy="4953001"/>
          </a:xfrm>
        </p:spPr>
        <p:txBody>
          <a:bodyPr/>
          <a:lstStyle/>
          <a:p>
            <a:r>
              <a:rPr lang="en-US" sz="3200" u="sng" dirty="0" smtClean="0"/>
              <a:t>Selection Bias</a:t>
            </a:r>
          </a:p>
          <a:p>
            <a:pPr lvl="1"/>
            <a:r>
              <a:rPr lang="en-US" sz="3200" dirty="0" smtClean="0"/>
              <a:t>Referral Bias</a:t>
            </a:r>
          </a:p>
          <a:p>
            <a:pPr lvl="1"/>
            <a:r>
              <a:rPr lang="en-US" sz="3200" dirty="0" smtClean="0"/>
              <a:t>Self-Selection Bias</a:t>
            </a:r>
          </a:p>
          <a:p>
            <a:pPr lvl="1"/>
            <a:r>
              <a:rPr lang="en-US" sz="3200" dirty="0" smtClean="0"/>
              <a:t>Prevalence Bias</a:t>
            </a:r>
          </a:p>
          <a:p>
            <a:pPr lvl="1"/>
            <a:r>
              <a:rPr lang="en-US" sz="3200" dirty="0" err="1" smtClean="0"/>
              <a:t>Protopathic</a:t>
            </a:r>
            <a:r>
              <a:rPr lang="en-US" sz="3200" dirty="0" smtClean="0"/>
              <a:t> Bias</a:t>
            </a:r>
          </a:p>
          <a:p>
            <a:endParaRPr lang="en-US" sz="3200" dirty="0" smtClean="0"/>
          </a:p>
        </p:txBody>
      </p:sp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4830763"/>
          </a:xfrm>
        </p:spPr>
        <p:txBody>
          <a:bodyPr/>
          <a:lstStyle/>
          <a:p>
            <a:r>
              <a:rPr lang="en-US" sz="3200" u="sng" dirty="0" smtClean="0"/>
              <a:t>Misclassification</a:t>
            </a:r>
          </a:p>
          <a:p>
            <a:pPr lvl="1"/>
            <a:r>
              <a:rPr lang="en-US" sz="3200" dirty="0" smtClean="0"/>
              <a:t>Recall bias</a:t>
            </a:r>
          </a:p>
          <a:p>
            <a:pPr lvl="1"/>
            <a:r>
              <a:rPr lang="en-US" sz="3200" dirty="0" smtClean="0"/>
              <a:t>Detection bias</a:t>
            </a:r>
          </a:p>
          <a:p>
            <a:pPr lvl="1"/>
            <a:r>
              <a:rPr lang="en-US" sz="3200" dirty="0" smtClean="0"/>
              <a:t>Immortal time bias</a:t>
            </a:r>
          </a:p>
          <a:p>
            <a:r>
              <a:rPr lang="en-US" sz="3200" u="sng" dirty="0" smtClean="0"/>
              <a:t>Confounding</a:t>
            </a:r>
          </a:p>
          <a:p>
            <a:pPr lvl="1"/>
            <a:r>
              <a:rPr lang="en-US" sz="3200" dirty="0" smtClean="0"/>
              <a:t>By indication</a:t>
            </a:r>
          </a:p>
          <a:p>
            <a:pPr lvl="1"/>
            <a:r>
              <a:rPr lang="en-US" sz="3200" dirty="0" smtClean="0"/>
              <a:t>By co-medication</a:t>
            </a:r>
          </a:p>
        </p:txBody>
      </p:sp>
    </p:spTree>
    <p:extLst>
      <p:ext uri="{BB962C8B-B14F-4D97-AF65-F5344CB8AC3E}">
        <p14:creationId xmlns:p14="http://schemas.microsoft.com/office/powerpoint/2010/main" val="327408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F1116D29-8B54-4CF8-8C09-80DE6DE6482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Large databases are essential for conducting pharmacoepidemiologic studies</a:t>
            </a:r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20702" y="2715412"/>
            <a:ext cx="4495800" cy="1579127"/>
            <a:chOff x="457199" y="1409971"/>
            <a:chExt cx="6781801" cy="2118392"/>
          </a:xfrm>
        </p:grpSpPr>
        <p:sp>
          <p:nvSpPr>
            <p:cNvPr id="20" name="Rectangle 19"/>
            <p:cNvSpPr/>
            <p:nvPr/>
          </p:nvSpPr>
          <p:spPr>
            <a:xfrm>
              <a:off x="457201" y="1409971"/>
              <a:ext cx="6781799" cy="2056153"/>
            </a:xfrm>
            <a:prstGeom prst="rect">
              <a:avLst/>
            </a:prstGeom>
            <a:solidFill>
              <a:srgbClr val="B8E4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199" y="1422671"/>
              <a:ext cx="6553201" cy="2105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Evaluating: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Utilization of existing therapeutics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Clinical practice patterns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Treatment guidelines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Coverage policies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Patient outcomes with current therapies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701" y="4385730"/>
            <a:ext cx="4495800" cy="1323439"/>
            <a:chOff x="2209799" y="3799483"/>
            <a:chExt cx="6578603" cy="2053063"/>
          </a:xfrm>
        </p:grpSpPr>
        <p:sp>
          <p:nvSpPr>
            <p:cNvPr id="23" name="Rectangle 22"/>
            <p:cNvSpPr/>
            <p:nvPr/>
          </p:nvSpPr>
          <p:spPr>
            <a:xfrm>
              <a:off x="2209800" y="3799483"/>
              <a:ext cx="6578602" cy="2053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09799" y="3799483"/>
              <a:ext cx="6578602" cy="2053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Informs public health and decision-making: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Identify patients with unmet medical need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Size patient populations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 clinical trial design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Pricing &amp; reimbursement/patient access</a:t>
              </a:r>
              <a:endParaRPr lang="en-US" b="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43501" y="2712251"/>
            <a:ext cx="3467101" cy="1330342"/>
            <a:chOff x="457199" y="1409969"/>
            <a:chExt cx="6781801" cy="2447856"/>
          </a:xfrm>
        </p:grpSpPr>
        <p:sp>
          <p:nvSpPr>
            <p:cNvPr id="27" name="Rectangle 26"/>
            <p:cNvSpPr/>
            <p:nvPr/>
          </p:nvSpPr>
          <p:spPr>
            <a:xfrm>
              <a:off x="457201" y="1409969"/>
              <a:ext cx="6781799" cy="2447854"/>
            </a:xfrm>
            <a:prstGeom prst="rect">
              <a:avLst/>
            </a:prstGeom>
            <a:solidFill>
              <a:srgbClr val="53BC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7199" y="1422671"/>
              <a:ext cx="6553200" cy="2435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Evaluating: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Real world utilization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Post-marketing effectiveness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Pharmacovigilance</a:t>
              </a:r>
              <a:endParaRPr lang="en-US" sz="16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Predictors of patient outcomes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56203" y="4385730"/>
            <a:ext cx="3793332" cy="2048668"/>
            <a:chOff x="5143500" y="4365119"/>
            <a:chExt cx="3793332" cy="1815882"/>
          </a:xfrm>
        </p:grpSpPr>
        <p:sp>
          <p:nvSpPr>
            <p:cNvPr id="31" name="Rectangle 30"/>
            <p:cNvSpPr/>
            <p:nvPr/>
          </p:nvSpPr>
          <p:spPr>
            <a:xfrm>
              <a:off x="5143501" y="4365119"/>
              <a:ext cx="3793331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43500" y="4365119"/>
              <a:ext cx="3793331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Informs public health and decision-making: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Are therapies used appropriately?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What is the population-level impact?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What is the benefit/risk profile?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Patient stratification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Treatment guidelines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Health policy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0936" y="1453896"/>
            <a:ext cx="8001000" cy="1066800"/>
            <a:chOff x="630936" y="1453896"/>
            <a:chExt cx="8001000" cy="1066800"/>
          </a:xfrm>
        </p:grpSpPr>
        <p:grpSp>
          <p:nvGrpSpPr>
            <p:cNvPr id="5" name="Group 4"/>
            <p:cNvGrpSpPr/>
            <p:nvPr/>
          </p:nvGrpSpPr>
          <p:grpSpPr>
            <a:xfrm>
              <a:off x="630936" y="1453896"/>
              <a:ext cx="8001000" cy="1066800"/>
              <a:chOff x="609600" y="1828800"/>
              <a:chExt cx="8001000" cy="1066800"/>
            </a:xfrm>
          </p:grpSpPr>
          <p:sp>
            <p:nvSpPr>
              <p:cNvPr id="528393" name="Line 9"/>
              <p:cNvSpPr>
                <a:spLocks noChangeShapeType="1"/>
              </p:cNvSpPr>
              <p:nvPr/>
            </p:nvSpPr>
            <p:spPr bwMode="auto">
              <a:xfrm>
                <a:off x="609600" y="2286000"/>
                <a:ext cx="800100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94" name="Text Box 10"/>
              <p:cNvSpPr txBox="1">
                <a:spLocks noChangeArrowheads="1"/>
              </p:cNvSpPr>
              <p:nvPr/>
            </p:nvSpPr>
            <p:spPr bwMode="auto">
              <a:xfrm>
                <a:off x="609600" y="1828800"/>
                <a:ext cx="111601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2000" b="0" dirty="0">
                    <a:latin typeface="Arial" charset="0"/>
                  </a:rPr>
                  <a:t>Phase 1</a:t>
                </a:r>
              </a:p>
            </p:txBody>
          </p:sp>
          <p:sp>
            <p:nvSpPr>
              <p:cNvPr id="528395" name="Text Box 11"/>
              <p:cNvSpPr txBox="1">
                <a:spLocks noChangeArrowheads="1"/>
              </p:cNvSpPr>
              <p:nvPr/>
            </p:nvSpPr>
            <p:spPr bwMode="auto">
              <a:xfrm>
                <a:off x="3455988" y="1828800"/>
                <a:ext cx="1116012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2000" b="0">
                    <a:latin typeface="Arial" charset="0"/>
                  </a:rPr>
                  <a:t>Phase 3</a:t>
                </a:r>
              </a:p>
            </p:txBody>
          </p:sp>
          <p:sp>
            <p:nvSpPr>
              <p:cNvPr id="528396" name="Text Box 12"/>
              <p:cNvSpPr txBox="1">
                <a:spLocks noChangeArrowheads="1"/>
              </p:cNvSpPr>
              <p:nvPr/>
            </p:nvSpPr>
            <p:spPr bwMode="auto">
              <a:xfrm>
                <a:off x="5791200" y="1828800"/>
                <a:ext cx="177958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2000" b="0">
                    <a:latin typeface="Arial" charset="0"/>
                  </a:rPr>
                  <a:t>Post-Approval</a:t>
                </a:r>
              </a:p>
            </p:txBody>
          </p:sp>
          <p:sp>
            <p:nvSpPr>
              <p:cNvPr id="528397" name="Text Box 13"/>
              <p:cNvSpPr txBox="1">
                <a:spLocks noChangeArrowheads="1"/>
              </p:cNvSpPr>
              <p:nvPr/>
            </p:nvSpPr>
            <p:spPr bwMode="auto">
              <a:xfrm>
                <a:off x="4572000" y="1905000"/>
                <a:ext cx="9969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>
                    <a:latin typeface="Arial" charset="0"/>
                  </a:rPr>
                  <a:t>Launch</a:t>
                </a:r>
              </a:p>
            </p:txBody>
          </p:sp>
          <p:sp>
            <p:nvSpPr>
              <p:cNvPr id="528398" name="Text Box 14"/>
              <p:cNvSpPr txBox="1">
                <a:spLocks noChangeArrowheads="1"/>
              </p:cNvSpPr>
              <p:nvPr/>
            </p:nvSpPr>
            <p:spPr bwMode="auto">
              <a:xfrm>
                <a:off x="2057400" y="1828800"/>
                <a:ext cx="111601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2000" b="0" dirty="0">
                    <a:latin typeface="Arial" charset="0"/>
                  </a:rPr>
                  <a:t>Phase 2</a:t>
                </a:r>
              </a:p>
            </p:txBody>
          </p:sp>
          <p:sp>
            <p:nvSpPr>
              <p:cNvPr id="528399" name="AutoShape 15"/>
              <p:cNvSpPr>
                <a:spLocks noChangeArrowheads="1"/>
              </p:cNvSpPr>
              <p:nvPr/>
            </p:nvSpPr>
            <p:spPr bwMode="auto">
              <a:xfrm>
                <a:off x="647700" y="2362200"/>
                <a:ext cx="7848600" cy="533400"/>
              </a:xfrm>
              <a:prstGeom prst="rightArrow">
                <a:avLst>
                  <a:gd name="adj1" fmla="val 50000"/>
                  <a:gd name="adj2" fmla="val 367857"/>
                </a:avLst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401" name="Line 17"/>
              <p:cNvSpPr>
                <a:spLocks noChangeShapeType="1"/>
              </p:cNvSpPr>
              <p:nvPr/>
            </p:nvSpPr>
            <p:spPr bwMode="auto">
              <a:xfrm>
                <a:off x="5029200" y="2286000"/>
                <a:ext cx="0" cy="53340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8400" name="Text Box 16"/>
            <p:cNvSpPr txBox="1">
              <a:spLocks noChangeArrowheads="1"/>
            </p:cNvSpPr>
            <p:nvPr/>
          </p:nvSpPr>
          <p:spPr bwMode="auto">
            <a:xfrm>
              <a:off x="685800" y="2070639"/>
              <a:ext cx="4648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Pharmacoepidemiology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6594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58900"/>
            <a:ext cx="8610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b="1" dirty="0" smtClean="0"/>
              <a:t>Administrative claims</a:t>
            </a:r>
            <a:endParaRPr lang="en-US" sz="2100" b="1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US: Medicare, Medicaid, United HealthCare, MarketScan</a:t>
            </a:r>
          </a:p>
          <a:p>
            <a:pPr>
              <a:lnSpc>
                <a:spcPct val="90000"/>
              </a:lnSpc>
            </a:pPr>
            <a:r>
              <a:rPr lang="en-US" sz="2100" b="1" dirty="0" smtClean="0"/>
              <a:t>Pharmacy databases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US: IMS LRx, Retail pharmacy chain data</a:t>
            </a:r>
          </a:p>
          <a:p>
            <a:pPr>
              <a:lnSpc>
                <a:spcPct val="90000"/>
              </a:lnSpc>
            </a:pPr>
            <a:r>
              <a:rPr lang="en-US" sz="2100" b="1" dirty="0"/>
              <a:t>Surveillance – surveys, registries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National Health and Nutrition Examination Survey (NHANES)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Surveillance Epidemiology and End Results (SEER)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Nordic </a:t>
            </a:r>
            <a:r>
              <a:rPr lang="en-US" sz="2000" dirty="0"/>
              <a:t>national databases and registries</a:t>
            </a:r>
          </a:p>
          <a:p>
            <a:pPr>
              <a:lnSpc>
                <a:spcPct val="90000"/>
              </a:lnSpc>
            </a:pPr>
            <a:r>
              <a:rPr lang="en-US" sz="2100" b="1" dirty="0" smtClean="0"/>
              <a:t>Electronic medical/health records </a:t>
            </a:r>
            <a:r>
              <a:rPr lang="en-US" sz="2100" b="1" dirty="0"/>
              <a:t>databases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US: Kaiser </a:t>
            </a:r>
            <a:r>
              <a:rPr lang="en-US" sz="2000" dirty="0"/>
              <a:t>Permanente, Group Health </a:t>
            </a:r>
            <a:r>
              <a:rPr lang="en-US" sz="2000" dirty="0" smtClean="0"/>
              <a:t>Cooperative, </a:t>
            </a:r>
            <a:r>
              <a:rPr lang="en-US" sz="2000" dirty="0" err="1" smtClean="0"/>
              <a:t>Geisinger</a:t>
            </a:r>
            <a:r>
              <a:rPr lang="en-US" sz="2000" dirty="0" smtClean="0"/>
              <a:t>, OSCER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UK: Clinical Practice Research </a:t>
            </a:r>
            <a:r>
              <a:rPr lang="en-US" sz="2000" dirty="0" err="1" smtClean="0"/>
              <a:t>Datalink</a:t>
            </a:r>
            <a:r>
              <a:rPr lang="en-US" sz="2000" dirty="0" smtClean="0"/>
              <a:t> (CPRD, formerly GPRD</a:t>
            </a:r>
            <a:r>
              <a:rPr lang="en-US" sz="20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100" b="1" dirty="0" smtClean="0"/>
              <a:t>Cohort studies</a:t>
            </a:r>
            <a:endParaRPr lang="en-US" sz="2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F1116D29-8B54-4CF8-8C09-80DE6DE6482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/>
          <a:lstStyle/>
          <a:p>
            <a:r>
              <a:rPr lang="en-US" dirty="0"/>
              <a:t>Types of </a:t>
            </a:r>
            <a:r>
              <a:rPr lang="en-US" dirty="0" smtClean="0"/>
              <a:t>databases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3629</TotalTime>
  <Words>1222</Words>
  <Application>Microsoft Office PowerPoint</Application>
  <PresentationFormat>On-screen Show (4:3)</PresentationFormat>
  <Paragraphs>284</Paragraphs>
  <Slides>26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Capsules</vt:lpstr>
      <vt:lpstr>Overview for Today </vt:lpstr>
      <vt:lpstr>EPI 262: Introduction to Pharmacoepidemiology</vt:lpstr>
      <vt:lpstr>Course Objectives</vt:lpstr>
      <vt:lpstr>Why do we need post-marketing safety assessment?</vt:lpstr>
      <vt:lpstr>PowerPoint Presentation</vt:lpstr>
      <vt:lpstr>Study Design and Analysis</vt:lpstr>
      <vt:lpstr>Multiple sources of systematic error (bias) in pharmacoepidemiologic studies</vt:lpstr>
      <vt:lpstr>Large databases are essential for conducting pharmacoepidemiologic studies</vt:lpstr>
      <vt:lpstr>Types of databases </vt:lpstr>
      <vt:lpstr>To Keep Up with the Consistently Evolving Environment</vt:lpstr>
      <vt:lpstr>PowerPoint Presentation</vt:lpstr>
      <vt:lpstr>Limitations – Signal Detection Reporting and Evaluation</vt:lpstr>
      <vt:lpstr>Observational Research by the FDA's Sentinel Initiative</vt:lpstr>
      <vt:lpstr>The Vioxx Example </vt:lpstr>
      <vt:lpstr>Clinical Development Systems </vt:lpstr>
      <vt:lpstr>AE Case Processing Workflow</vt:lpstr>
      <vt:lpstr>OMOP Common Data Model (CDM)</vt:lpstr>
      <vt:lpstr>Advanced Methods In Pharmacoepidemiology - Topics</vt:lpstr>
      <vt:lpstr>Strategies to Reduce Confounding When Confounders are Measured </vt:lpstr>
      <vt:lpstr>Strategies to Reduce Confounding When Confounders are Unmeasured </vt:lpstr>
      <vt:lpstr>Incident User Cohort Design – Overview</vt:lpstr>
      <vt:lpstr>Incident User Cohort Design – Overview</vt:lpstr>
      <vt:lpstr>Meta-Analysis and Systematic Review</vt:lpstr>
      <vt:lpstr>Health Economics, Health Outcomes</vt:lpstr>
      <vt:lpstr>Ethics and Conflict of Interest in the Pharmaceutical Industry</vt:lpstr>
      <vt:lpstr>Pharmacoepidemiology at UCSF </vt:lpstr>
    </vt:vector>
  </TitlesOfParts>
  <Company>Amgen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Predictors of Early Mortality</dc:title>
  <dc:creator>Administrator</dc:creator>
  <cp:lastModifiedBy>mkelsh</cp:lastModifiedBy>
  <cp:revision>153</cp:revision>
  <cp:lastPrinted>2015-01-08T20:27:08Z</cp:lastPrinted>
  <dcterms:created xsi:type="dcterms:W3CDTF">2005-08-17T16:35:31Z</dcterms:created>
  <dcterms:modified xsi:type="dcterms:W3CDTF">2015-03-12T19:38:35Z</dcterms:modified>
</cp:coreProperties>
</file>