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0"/>
  </p:notesMasterIdLst>
  <p:sldIdLst>
    <p:sldId id="256" r:id="rId2"/>
    <p:sldId id="257" r:id="rId3"/>
    <p:sldId id="258" r:id="rId4"/>
    <p:sldId id="259" r:id="rId5"/>
    <p:sldId id="264" r:id="rId6"/>
    <p:sldId id="261" r:id="rId7"/>
    <p:sldId id="260" r:id="rId8"/>
    <p:sldId id="262" r:id="rId9"/>
    <p:sldId id="265" r:id="rId10"/>
    <p:sldId id="273" r:id="rId11"/>
    <p:sldId id="274" r:id="rId12"/>
    <p:sldId id="266" r:id="rId13"/>
    <p:sldId id="272" r:id="rId14"/>
    <p:sldId id="268" r:id="rId15"/>
    <p:sldId id="271" r:id="rId16"/>
    <p:sldId id="269" r:id="rId17"/>
    <p:sldId id="270"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59" autoAdjust="0"/>
  </p:normalViewPr>
  <p:slideViewPr>
    <p:cSldViewPr snapToGrid="0" snapToObjects="1">
      <p:cViewPr varScale="1">
        <p:scale>
          <a:sx n="78" d="100"/>
          <a:sy n="78" d="100"/>
        </p:scale>
        <p:origin x="-10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F986B-1FED-6F4F-AEF0-1D42337ABAFF}" type="datetimeFigureOut">
              <a:rPr lang="en-US" smtClean="0"/>
              <a:t>8/16/16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E4650-6551-B54F-8F87-DD1FEE2E399B}" type="slidenum">
              <a:rPr lang="en-US" smtClean="0"/>
              <a:t>‹#›</a:t>
            </a:fld>
            <a:endParaRPr lang="en-US"/>
          </a:p>
        </p:txBody>
      </p:sp>
    </p:spTree>
    <p:extLst>
      <p:ext uri="{BB962C8B-B14F-4D97-AF65-F5344CB8AC3E}">
        <p14:creationId xmlns:p14="http://schemas.microsoft.com/office/powerpoint/2010/main" val="38880776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uptodate.com.ucsf.idm.oclc.org/contents/tamoxifen-drug-information?source=see_link"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ptodate.com/contents/tamoxifen-drug-information?source=see_link" TargetMode="External"/><Relationship Id="rId4" Type="http://schemas.openxmlformats.org/officeDocument/2006/relationships/hyperlink" Target="http://www.uptodate.com/contents/raloxifene-drug-information?source=see_link" TargetMode="External"/><Relationship Id="rId5" Type="http://schemas.openxmlformats.org/officeDocument/2006/relationships/hyperlink" Target="http://www.uptodate.com/contents/anastrozole-drug-information?source=see_link" TargetMode="External"/><Relationship Id="rId6" Type="http://schemas.openxmlformats.org/officeDocument/2006/relationships/hyperlink" Target="http://www.uptodate.com/contents/exemestane-drug-information?source=see_link" TargetMode="External"/><Relationship Id="rId7" Type="http://schemas.openxmlformats.org/officeDocument/2006/relationships/hyperlink" Target="http://www.uptodate.com/contents/grade/5?title=Grade%202B&amp;topicKey=SURG/743"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uptodate.com.ucsf.idm.oclc.org/contents/tamoxifen-drug-information?source=see_link"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ptodate.com/contents/grade/5?title=Grade%202B&amp;topicKey=ONC/14220" TargetMode="External"/><Relationship Id="rId4" Type="http://schemas.openxmlformats.org/officeDocument/2006/relationships/hyperlink" Target="http://www.uptodate.com/contents/grade/2?title=Grade%201B&amp;topicKey=ONC/14220" TargetMode="External"/><Relationship Id="rId5" Type="http://schemas.openxmlformats.org/officeDocument/2006/relationships/hyperlink" Target="http://www.uptodate.com/contents/grade/1?title=Grade%201A&amp;topicKey=ONC/14220" TargetMode="External"/><Relationship Id="rId6" Type="http://schemas.openxmlformats.org/officeDocument/2006/relationships/hyperlink" Target="http://www.uptodate.com/contents/anastrozole-drug-information?source=see_link" TargetMode="External"/><Relationship Id="rId7" Type="http://schemas.openxmlformats.org/officeDocument/2006/relationships/hyperlink" Target="http://www.uptodate.com/contents/tamoxifen-drug-information?source=see_link" TargetMode="External"/><Relationship Id="rId8" Type="http://schemas.openxmlformats.org/officeDocument/2006/relationships/hyperlink" Target="http://www.uptodate.com/contents/grade/6?title=Grade%202C&amp;topicKey=ONC/14220"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ptodate.com.ucsf.idm.oclc.org/contents/trastuzumab-drug-information?source=see_link" TargetMode="External"/><Relationship Id="rId4" Type="http://schemas.openxmlformats.org/officeDocument/2006/relationships/hyperlink" Target="http://www.uptodate.com.ucsf.idm.oclc.org/contents/pertuzumab-drug-information?source=see_link"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INFO– We will not go over this in conference.  These</a:t>
            </a:r>
            <a:r>
              <a:rPr lang="en-US" baseline="0" dirty="0" smtClean="0"/>
              <a:t> slides are for your reference and should be reviewed before we discuss the cases</a:t>
            </a:r>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1</a:t>
            </a:fld>
            <a:endParaRPr lang="en-US"/>
          </a:p>
        </p:txBody>
      </p:sp>
    </p:spTree>
    <p:extLst>
      <p:ext uri="{BB962C8B-B14F-4D97-AF65-F5344CB8AC3E}">
        <p14:creationId xmlns:p14="http://schemas.microsoft.com/office/powerpoint/2010/main" val="125757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manage</a:t>
            </a:r>
            <a:r>
              <a:rPr lang="en-US" baseline="0" dirty="0" smtClean="0"/>
              <a:t> axillary lymph nodes tends to depend on whether there is clinical suspicion for a positive node.  </a:t>
            </a:r>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11</a:t>
            </a:fld>
            <a:endParaRPr lang="en-US"/>
          </a:p>
        </p:txBody>
      </p:sp>
    </p:spTree>
    <p:extLst>
      <p:ext uri="{BB962C8B-B14F-4D97-AF65-F5344CB8AC3E}">
        <p14:creationId xmlns:p14="http://schemas.microsoft.com/office/powerpoint/2010/main" val="210260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FERTILITY</a:t>
            </a:r>
          </a:p>
          <a:p>
            <a:r>
              <a:rPr lang="en-US" dirty="0" smtClean="0"/>
              <a:t>Clinicians should discuss with patients the risk of infertility and possible interventions to preserve fertility prior to initiating potentially </a:t>
            </a:r>
            <a:r>
              <a:rPr lang="en-US" dirty="0" err="1" smtClean="0"/>
              <a:t>gonadotoxic</a:t>
            </a:r>
            <a:r>
              <a:rPr lang="en-US" dirty="0" smtClean="0"/>
              <a:t> therapy. This discussion should occur soon after diagnosis, since some interventions to preserve fertility take time and could delay the start of treatment. </a:t>
            </a:r>
          </a:p>
          <a:p>
            <a:r>
              <a:rPr lang="en-US" dirty="0" smtClean="0"/>
              <a:t>*</a:t>
            </a:r>
            <a:r>
              <a:rPr lang="en-US" dirty="0" smtClean="0"/>
              <a:t>Cryopreservation of embryos is a proven effective technique for preserving reproductive capacity; cryopreserved thawed embryos are used in about 20 percent of all ART cycles. Cryopreservation of mature oocytes is also a proven technique, while cryopreservation of immature oocytes</a:t>
            </a:r>
            <a:r>
              <a:rPr lang="en-US" baseline="0" dirty="0" smtClean="0"/>
              <a:t> </a:t>
            </a:r>
            <a:r>
              <a:rPr lang="en-US" dirty="0" smtClean="0"/>
              <a:t>and ovarian tissue are promising approaches with reports of live births but remain investigational</a:t>
            </a:r>
          </a:p>
          <a:p>
            <a:r>
              <a:rPr lang="en-US" dirty="0" smtClean="0"/>
              <a:t>*</a:t>
            </a:r>
            <a:r>
              <a:rPr lang="en-US" dirty="0" smtClean="0"/>
              <a:t>Data on the effect of </a:t>
            </a:r>
            <a:r>
              <a:rPr lang="en-US" dirty="0" err="1" smtClean="0"/>
              <a:t>GnRH</a:t>
            </a:r>
            <a:r>
              <a:rPr lang="en-US" dirty="0" smtClean="0"/>
              <a:t> agonist suppression of ovarian function on subsequent fertility in women undergoing chemotherapy for breast cancer have been conflicting, and </a:t>
            </a:r>
            <a:r>
              <a:rPr lang="en-US" dirty="0" err="1" smtClean="0"/>
              <a:t>methodologic</a:t>
            </a:r>
            <a:r>
              <a:rPr lang="en-US" dirty="0" smtClean="0"/>
              <a:t> flaws limit their interpretation.</a:t>
            </a:r>
            <a:r>
              <a:rPr lang="en-US" baseline="0" dirty="0" smtClean="0"/>
              <a:t>  </a:t>
            </a:r>
            <a:r>
              <a:rPr lang="en-US" dirty="0" smtClean="0"/>
              <a:t>For example, several meta-analyses reported improved rates of menstrual function in women treated with a </a:t>
            </a:r>
            <a:r>
              <a:rPr lang="en-US" dirty="0" err="1" smtClean="0"/>
              <a:t>GnRH</a:t>
            </a:r>
            <a:r>
              <a:rPr lang="en-US" dirty="0" smtClean="0"/>
              <a:t> agonist and chemotherapy compared with those receiving chemotherapy alone, while others reported no difference in menstrual function between treatment and control groups. These disparate results may be explained by differences in inclusion criteria, </a:t>
            </a:r>
            <a:r>
              <a:rPr lang="en-US" dirty="0" smtClean="0">
                <a:hlinkClick r:id="rId3"/>
              </a:rPr>
              <a:t>tamoxifen</a:t>
            </a:r>
            <a:r>
              <a:rPr lang="en-US" dirty="0" smtClean="0"/>
              <a:t> use, and length of follow-up (12-month follow-up or longer) among the studies. </a:t>
            </a:r>
          </a:p>
          <a:p>
            <a:endParaRPr lang="en-US" dirty="0" smtClean="0"/>
          </a:p>
          <a:p>
            <a:r>
              <a:rPr lang="en-US" dirty="0" smtClean="0"/>
              <a:t>BREAST CANCER IN MEN</a:t>
            </a:r>
          </a:p>
          <a:p>
            <a:r>
              <a:rPr lang="en-US" dirty="0" smtClean="0"/>
              <a:t>Breast cancer is much less common in men than in women. Men tend to present at an older age than women</a:t>
            </a:r>
          </a:p>
          <a:p>
            <a:r>
              <a:rPr lang="en-US" dirty="0" smtClean="0"/>
              <a:t>●The most common clinical presentation is a painless, firm, </a:t>
            </a:r>
            <a:r>
              <a:rPr lang="en-US" dirty="0" err="1" smtClean="0"/>
              <a:t>subareolar</a:t>
            </a:r>
            <a:r>
              <a:rPr lang="en-US" dirty="0" smtClean="0"/>
              <a:t> mass. </a:t>
            </a:r>
          </a:p>
          <a:p>
            <a:r>
              <a:rPr lang="en-US" dirty="0" smtClean="0"/>
              <a:t>●Mammography is abnormal in 80 to 90 percent of men ultimately diagnosed with breast cancer. It can usually differentiate breast cancer from </a:t>
            </a:r>
            <a:r>
              <a:rPr lang="en-US" dirty="0" err="1" smtClean="0"/>
              <a:t>gynecomastia</a:t>
            </a:r>
            <a:r>
              <a:rPr lang="en-US" dirty="0" smtClean="0"/>
              <a:t>.</a:t>
            </a:r>
          </a:p>
          <a:p>
            <a:endParaRPr lang="en-US" dirty="0" smtClean="0"/>
          </a:p>
          <a:p>
            <a:r>
              <a:rPr lang="en-US" dirty="0" smtClean="0"/>
              <a:t>GESTATIONAL BREAST CANCER</a:t>
            </a:r>
          </a:p>
          <a:p>
            <a:r>
              <a:rPr lang="en-US" dirty="0" smtClean="0"/>
              <a:t>Importantly, all patients with gestational breast cancer should be evaluated for distant metastatic disease according to guidelines in </a:t>
            </a:r>
            <a:r>
              <a:rPr lang="en-US" dirty="0" err="1" smtClean="0"/>
              <a:t>nonpregnant</a:t>
            </a:r>
            <a:r>
              <a:rPr lang="en-US" dirty="0" smtClean="0"/>
              <a:t> patients with breast cancer. In order to protect the fetus, this can be attenuated to include: chest radiograph with fetal shielding, ultrasound of the liver, and magnetic resonance imaging (MRI) of the spine without contrast to evaluate for bone metastases</a:t>
            </a:r>
          </a:p>
          <a:p>
            <a:endParaRPr lang="en-US" dirty="0" smtClean="0"/>
          </a:p>
          <a:p>
            <a:r>
              <a:rPr lang="en-US" dirty="0" smtClean="0"/>
              <a:t>The same local treatment options that are available for </a:t>
            </a:r>
            <a:r>
              <a:rPr lang="en-US" dirty="0" err="1" smtClean="0"/>
              <a:t>nonpregnant</a:t>
            </a:r>
            <a:r>
              <a:rPr lang="en-US" dirty="0" smtClean="0"/>
              <a:t> patients should be considered in pregnant women, with the exception of radiation therapy (RT). As in </a:t>
            </a:r>
            <a:r>
              <a:rPr lang="en-US" dirty="0" err="1" smtClean="0"/>
              <a:t>nonpregnant</a:t>
            </a:r>
            <a:r>
              <a:rPr lang="en-US" dirty="0" smtClean="0"/>
              <a:t> women, surgery is the definitive local treatment for gestational breast cancer. Breast and axillary lymph node surgery during any trimester of pregnancy appears to be associated with minimal fetal risk. </a:t>
            </a:r>
          </a:p>
          <a:p>
            <a:endParaRPr lang="en-US" dirty="0" smtClean="0"/>
          </a:p>
          <a:p>
            <a:r>
              <a:rPr lang="en-US" dirty="0" smtClean="0"/>
              <a:t>*Mastectomy — Mastectomy may be chosen when the patient opts to continue the pregnancy, even for women with clinical stage I and II disease. An advantage of mastectomy may be the elimination of the need for breast RT. If breast reconstruction is desired, it should be delayed until after delivery. </a:t>
            </a:r>
          </a:p>
          <a:p>
            <a:r>
              <a:rPr lang="en-US" dirty="0" smtClean="0"/>
              <a:t>*Breast-conserving surgery — The therapeutic equivalence of mastectomy and breast-conserving therapy (breast-conserving surgery [BCS] followed by RT) has been demonstrated in </a:t>
            </a:r>
            <a:r>
              <a:rPr lang="en-US" dirty="0" err="1" smtClean="0"/>
              <a:t>nonpregnant</a:t>
            </a:r>
            <a:r>
              <a:rPr lang="en-US" dirty="0" smtClean="0"/>
              <a:t> women; this is also true for the pregnant patient. BCS can be used effectively as RT can be delayed after the administration of adjuvant or </a:t>
            </a:r>
            <a:r>
              <a:rPr lang="en-US" dirty="0" err="1" smtClean="0"/>
              <a:t>neoadjuvant</a:t>
            </a:r>
            <a:r>
              <a:rPr lang="en-US" dirty="0" smtClean="0"/>
              <a:t> chemotherapy.</a:t>
            </a:r>
          </a:p>
          <a:p>
            <a:endParaRPr lang="en-US" dirty="0" smtClean="0"/>
          </a:p>
          <a:p>
            <a:r>
              <a:rPr lang="en-US" dirty="0" smtClean="0"/>
              <a:t>The data suggest it is safe to administer many agents used in the treatment of breast cancer during pregnancy when initiated after the first trimester, and that the majority of pregnancies result in live births with low related morbidity in the newborns. Although only limited case reports are available, chemotherapy given on a dose-dense schedule (</a:t>
            </a:r>
            <a:r>
              <a:rPr lang="en-US" dirty="0" err="1" smtClean="0"/>
              <a:t>ie</a:t>
            </a:r>
            <a:r>
              <a:rPr lang="en-US" dirty="0" smtClean="0"/>
              <a:t>, treatment every two weeks) does not appear to increase the risks of maternal or fetal complications compared with treatment administered every three weeks.</a:t>
            </a:r>
          </a:p>
          <a:p>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12</a:t>
            </a:fld>
            <a:endParaRPr lang="en-US"/>
          </a:p>
        </p:txBody>
      </p:sp>
    </p:spTree>
    <p:extLst>
      <p:ext uri="{BB962C8B-B14F-4D97-AF65-F5344CB8AC3E}">
        <p14:creationId xmlns:p14="http://schemas.microsoft.com/office/powerpoint/2010/main" val="387530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Recommendations from </a:t>
            </a:r>
            <a:r>
              <a:rPr lang="en-US" dirty="0" err="1" smtClean="0"/>
              <a:t>Uptodate</a:t>
            </a:r>
            <a:r>
              <a:rPr lang="en-US" dirty="0" smtClean="0"/>
              <a:t>:</a:t>
            </a:r>
          </a:p>
          <a:p>
            <a:endParaRPr lang="en-US" dirty="0" smtClean="0"/>
          </a:p>
          <a:p>
            <a:r>
              <a:rPr lang="en-US" dirty="0" smtClean="0"/>
              <a:t>For postmenopausal women, both selective estrogen receptor modulators (SERMs, </a:t>
            </a:r>
            <a:r>
              <a:rPr lang="en-US" dirty="0" smtClean="0">
                <a:hlinkClick r:id="rId3"/>
              </a:rPr>
              <a:t>tamoxifen</a:t>
            </a:r>
            <a:r>
              <a:rPr lang="en-US" dirty="0" smtClean="0"/>
              <a:t> or </a:t>
            </a:r>
            <a:r>
              <a:rPr lang="en-US" dirty="0" smtClean="0">
                <a:hlinkClick r:id="rId4"/>
              </a:rPr>
              <a:t>raloxifene</a:t>
            </a:r>
            <a:r>
              <a:rPr lang="en-US" dirty="0" smtClean="0"/>
              <a:t>) and the aromatase inhibitors (AIs, </a:t>
            </a:r>
            <a:r>
              <a:rPr lang="en-US" dirty="0" smtClean="0">
                <a:hlinkClick r:id="rId5"/>
              </a:rPr>
              <a:t>anastrozole</a:t>
            </a:r>
            <a:r>
              <a:rPr lang="en-US" dirty="0" smtClean="0"/>
              <a:t> or </a:t>
            </a:r>
            <a:r>
              <a:rPr lang="en-US" dirty="0" smtClean="0">
                <a:hlinkClick r:id="rId6"/>
              </a:rPr>
              <a:t>exemestane</a:t>
            </a:r>
            <a:r>
              <a:rPr lang="en-US" dirty="0" smtClean="0"/>
              <a:t>) are reasonable options. A choice among them should be individualized. </a:t>
            </a:r>
          </a:p>
          <a:p>
            <a:endParaRPr lang="en-US" dirty="0" smtClean="0"/>
          </a:p>
          <a:p>
            <a:r>
              <a:rPr lang="en-US" dirty="0" smtClean="0"/>
              <a:t>-For women who prefer a SERM, we suggest </a:t>
            </a:r>
            <a:r>
              <a:rPr lang="en-US" dirty="0" smtClean="0">
                <a:hlinkClick r:id="rId4"/>
              </a:rPr>
              <a:t>raloxifene</a:t>
            </a:r>
            <a:r>
              <a:rPr lang="en-US" dirty="0" smtClean="0"/>
              <a:t> if they are more concerned about uterine cancer and thromboembolic risks than their risk of breast cancer (</a:t>
            </a:r>
            <a:r>
              <a:rPr lang="en-US" dirty="0" smtClean="0">
                <a:hlinkClick r:id="rId7"/>
              </a:rPr>
              <a:t>Grade 2B</a:t>
            </a:r>
            <a:r>
              <a:rPr lang="en-US" dirty="0" smtClean="0"/>
              <a:t>). For women who are more concerned about breast cancer prevention, we suggest </a:t>
            </a:r>
            <a:r>
              <a:rPr lang="en-US" dirty="0" smtClean="0">
                <a:hlinkClick r:id="rId3"/>
              </a:rPr>
              <a:t>tamoxifen</a:t>
            </a:r>
            <a:r>
              <a:rPr lang="en-US" dirty="0" smtClean="0"/>
              <a:t> (</a:t>
            </a:r>
            <a:r>
              <a:rPr lang="en-US" dirty="0" smtClean="0">
                <a:hlinkClick r:id="rId7"/>
              </a:rPr>
              <a:t>Grade 2B</a:t>
            </a:r>
            <a:r>
              <a:rPr lang="en-US" dirty="0" smtClean="0"/>
              <a:t>). </a:t>
            </a:r>
          </a:p>
          <a:p>
            <a:r>
              <a:rPr lang="en-US" dirty="0" smtClean="0"/>
              <a:t>-For women who desire breast cancer prevention but would rather not take a SERM for whatever reason, an AI is reasonable. In the absence of data suggesting there is a preferred AI, a choice between </a:t>
            </a:r>
            <a:r>
              <a:rPr lang="en-US" dirty="0" smtClean="0">
                <a:hlinkClick r:id="rId5"/>
              </a:rPr>
              <a:t>anastrozole</a:t>
            </a:r>
            <a:r>
              <a:rPr lang="en-US" dirty="0" smtClean="0"/>
              <a:t> or </a:t>
            </a:r>
            <a:r>
              <a:rPr lang="en-US" dirty="0" smtClean="0">
                <a:hlinkClick r:id="rId6"/>
              </a:rPr>
              <a:t>exemestane</a:t>
            </a:r>
            <a:r>
              <a:rPr lang="en-US" dirty="0" smtClean="0"/>
              <a:t> is based on individual preference.</a:t>
            </a:r>
          </a:p>
          <a:p>
            <a:endParaRPr lang="en-US" dirty="0" smtClean="0"/>
          </a:p>
          <a:p>
            <a:r>
              <a:rPr lang="en-US" dirty="0" smtClean="0"/>
              <a:t>•For premenopausal women at high risk of breast cancer, we suggest </a:t>
            </a:r>
            <a:r>
              <a:rPr lang="en-US" dirty="0" smtClean="0">
                <a:hlinkClick r:id="rId3"/>
              </a:rPr>
              <a:t>tamoxifen</a:t>
            </a:r>
            <a:r>
              <a:rPr lang="en-US" dirty="0" smtClean="0"/>
              <a:t> rather than observation (</a:t>
            </a:r>
            <a:r>
              <a:rPr lang="en-US" dirty="0" smtClean="0">
                <a:hlinkClick r:id="rId7"/>
              </a:rPr>
              <a:t>Grade 2B</a:t>
            </a:r>
            <a:r>
              <a:rPr lang="en-US" dirty="0" smtClean="0"/>
              <a:t>). These women are not candidates for an AI.</a:t>
            </a:r>
          </a:p>
          <a:p>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13</a:t>
            </a:fld>
            <a:endParaRPr lang="en-US"/>
          </a:p>
        </p:txBody>
      </p:sp>
    </p:spTree>
    <p:extLst>
      <p:ext uri="{BB962C8B-B14F-4D97-AF65-F5344CB8AC3E}">
        <p14:creationId xmlns:p14="http://schemas.microsoft.com/office/powerpoint/2010/main" val="2973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GENOMIC</a:t>
            </a:r>
            <a:r>
              <a:rPr lang="en-US" baseline="0" dirty="0" smtClean="0"/>
              <a:t> PROFILES:</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Luminal</a:t>
            </a:r>
            <a:r>
              <a:rPr lang="en-US" baseline="0" dirty="0" smtClean="0"/>
              <a:t> subtypes: </a:t>
            </a:r>
            <a:r>
              <a:rPr lang="en-US" baseline="0" dirty="0" smtClean="0"/>
              <a:t>T</a:t>
            </a:r>
            <a:r>
              <a:rPr lang="en-US" dirty="0" smtClean="0"/>
              <a:t>hey typically express luminal </a:t>
            </a:r>
            <a:r>
              <a:rPr lang="en-US" dirty="0" err="1" smtClean="0"/>
              <a:t>cytokeratins</a:t>
            </a:r>
            <a:r>
              <a:rPr lang="en-US" dirty="0" smtClean="0"/>
              <a:t> 8 and 18. </a:t>
            </a:r>
            <a:endParaRPr lang="en-US" baseline="0" dirty="0" smtClean="0"/>
          </a:p>
          <a:p>
            <a:r>
              <a:rPr lang="en-US" dirty="0" smtClean="0"/>
              <a:t>●Luminal A tumors, which probably make up about 40 percent of all breast cancers, usually have high expression of ER-related genes, low expression of the HER2 cluster of genes, and low expression of proliferation-related genes. Luminal A tumors are the most common subtype and in general, carry the best prognosis of all breast cancer subtypes. Despite this, most breast cancer deaths are from ER-positive, HER2-negative disease, and racial disparity in outcome is particularly found in this subset.</a:t>
            </a:r>
          </a:p>
          <a:p>
            <a:r>
              <a:rPr lang="en-US" dirty="0" smtClean="0"/>
              <a:t>●The less common (about 20 percent) luminal B tumors have relatively lower (although still present) expression of ER-related genes, variable expression of the HER2 cluster, and higher expression of the proliferation cluster. Luminal B tumors carry a worse prognosis than luminal A tumors. Most luminal B cancers have high recurrence scores as assessed by the 21-gene recurrence score assay and poor 70-gene prognostic signatures.</a:t>
            </a:r>
          </a:p>
          <a:p>
            <a:endParaRPr lang="en-US" dirty="0" smtClean="0"/>
          </a:p>
          <a:p>
            <a:r>
              <a:rPr lang="en-US" dirty="0" smtClean="0"/>
              <a:t>The HER2-enriched subtype (previously the HER2-positive/ER-negative subtype) makes up about 10 to 15 percent of breast cancers and is characterized by high expression of the HER2 and proliferation gene clusters and low expression of the luminal and basal clusters. For this reason, these tumors are most often negative for ER and PR, and positive for HER2. However, the HER2-enriched subtype is not synonymous with clinically HER2-positive breast cancer. While half of clinical HER2-positive breast cancers are HER2-enriched, the other half can include any molecular subtype but is mostly made up of HER2-positive luminal subtypes. About 30 percent of HER2-enriched tumors are clinically HER2-negative. While the impact of HER2 targeting in these tumors is being studied, it is possible that at least some represent HER2 mutations or other events in the HER2 signaling pathway producing a similar expression phenotype without HER2 amplification or protein overexpression.</a:t>
            </a:r>
          </a:p>
          <a:p>
            <a:endParaRPr lang="en-US" dirty="0" smtClean="0"/>
          </a:p>
          <a:p>
            <a:r>
              <a:rPr lang="en-US" dirty="0" smtClean="0"/>
              <a:t>The ER-negative genomic profile includes multiple subtypes, such as basal-like, </a:t>
            </a:r>
            <a:r>
              <a:rPr lang="en-US" dirty="0" err="1" smtClean="0"/>
              <a:t>claudin</a:t>
            </a:r>
            <a:r>
              <a:rPr lang="en-US" dirty="0" smtClean="0"/>
              <a:t>-low, and interferon-rich, among others. Most of these fall under the category of triple-negative breast cancers because they are also PR negative and HER2 negative.</a:t>
            </a:r>
          </a:p>
          <a:p>
            <a:r>
              <a:rPr lang="en-US" dirty="0" smtClean="0"/>
              <a:t>Of these, the best described is the </a:t>
            </a:r>
            <a:r>
              <a:rPr lang="en-US" dirty="0" err="1" smtClean="0"/>
              <a:t>claudin</a:t>
            </a:r>
            <a:r>
              <a:rPr lang="en-US" dirty="0" smtClean="0"/>
              <a:t>-low subtype. The basal-like subtype, so called because of some similarity in gene expression to that of the basal epithelial cells of normal breast tissue, makes up about 15 to 20 percent of breast cancers. It is characterized by low expression of the luminal and HER2 gene clusters. For this reason, these tumors are typically ER negative, PR negative, and HER2 negative on clinical assays, which has prompted the nickname "triple-negative breast cancers" to describe them. However, while most triple-negative breast cancers are basal-like, and most basal-like tumors are triple-negative, there is significant discordance (up to 30 percent) between these two classification methods that must be kept in mind when evaluating studies focused upon basal-like breast cancer. </a:t>
            </a:r>
          </a:p>
          <a:p>
            <a:r>
              <a:rPr lang="en-US" dirty="0" smtClean="0"/>
              <a:t>--------</a:t>
            </a:r>
          </a:p>
          <a:p>
            <a:endParaRPr lang="en-US" dirty="0" smtClean="0"/>
          </a:p>
          <a:p>
            <a:r>
              <a:rPr lang="en-US" dirty="0" smtClean="0"/>
              <a:t>GENE EXPRESSION PROFILES</a:t>
            </a:r>
          </a:p>
          <a:p>
            <a:r>
              <a:rPr lang="en-US" dirty="0" err="1" smtClean="0"/>
              <a:t>Oncotype</a:t>
            </a:r>
            <a:r>
              <a:rPr lang="en-US" dirty="0" smtClean="0"/>
              <a:t> </a:t>
            </a:r>
            <a:r>
              <a:rPr lang="en-US" dirty="0" err="1" smtClean="0"/>
              <a:t>Dx</a:t>
            </a:r>
            <a:r>
              <a:rPr lang="en-US" dirty="0" smtClean="0"/>
              <a:t> 21-gene recurrence score (RS) is the best-validated prognostic assay and may identify patients who are most and least likely to derive benefit from adjuvant chemotherapy. At this time, it is indicated for women with node-negative, estrogen receptor (ER)-positive, human epidermal growth factor receptor 2 (HER2)-negative breast cancer to determine the prognosis in patients recommended to proceed with at least a five-year course of endocrine therapy. There is also limited support for use in patients with this biologic subtype and limited nodal involvement.</a:t>
            </a:r>
          </a:p>
          <a:p>
            <a:endParaRPr lang="en-US" dirty="0" smtClean="0"/>
          </a:p>
          <a:p>
            <a:r>
              <a:rPr lang="en-US" dirty="0" err="1" smtClean="0"/>
              <a:t>EndoPredict</a:t>
            </a:r>
            <a:r>
              <a:rPr lang="en-US" dirty="0" smtClean="0"/>
              <a:t> — Another prognostic assay is RNA-based and utilizes reverse transcriptase polymerase chain reaction (PCR) of 11 genes (including three reference genes) to calculate a prognostic score. Known as </a:t>
            </a:r>
            <a:r>
              <a:rPr lang="en-US" dirty="0" err="1" smtClean="0"/>
              <a:t>EndoPredict</a:t>
            </a:r>
            <a:r>
              <a:rPr lang="en-US" dirty="0" smtClean="0"/>
              <a:t> (EP), it was validated using the data from two Austrian Breast Cancer Study Group trials (ABCSG-6 and ABCSG-8), and its prognostic value was found to be independent of conventional prognostic factors. EP can be reliably run in routine molecular pathology laboratories using formalin-fixed, paraffin-embedded samples and can be performed with tissue from either the diagnostic core biopsies or final surgical specimens. However, the performance of EP as compared with other prognostic tests has not been evaluated.</a:t>
            </a:r>
          </a:p>
          <a:p>
            <a:endParaRPr lang="en-US" dirty="0" smtClean="0"/>
          </a:p>
          <a:p>
            <a:r>
              <a:rPr lang="en-US" dirty="0" smtClean="0"/>
              <a:t>The Breast Cancer Index (BCI) is a combination of two profiles, the HOXB13-to-IL17BR expression ratio (H:I ratio) and the Molecular Grade Index (MGI). Using genome-wide microarray analysis, three differentially expressed genes that were associated with an increased risk of progression among ER-positive patients treated with </a:t>
            </a:r>
            <a:r>
              <a:rPr lang="en-US" dirty="0" smtClean="0">
                <a:hlinkClick r:id="rId3"/>
              </a:rPr>
              <a:t>tamoxifen</a:t>
            </a:r>
            <a:r>
              <a:rPr lang="en-US" dirty="0" smtClean="0"/>
              <a:t> were: the </a:t>
            </a:r>
            <a:r>
              <a:rPr lang="en-US" dirty="0" err="1" smtClean="0"/>
              <a:t>antiapoptotic</a:t>
            </a:r>
            <a:r>
              <a:rPr lang="en-US" dirty="0" smtClean="0"/>
              <a:t> </a:t>
            </a:r>
            <a:r>
              <a:rPr lang="en-US" dirty="0" err="1" smtClean="0"/>
              <a:t>homeobox</a:t>
            </a:r>
            <a:r>
              <a:rPr lang="en-US" dirty="0" smtClean="0"/>
              <a:t> B13 (HOXB13, overexpressed in </a:t>
            </a:r>
            <a:r>
              <a:rPr lang="en-US" dirty="0" err="1" smtClean="0"/>
              <a:t>tamoxifen</a:t>
            </a:r>
            <a:r>
              <a:rPr lang="en-US" dirty="0" smtClean="0"/>
              <a:t> recurrent cases) and both interleukin 17B receptor (IL17BR) and EST AI240933 (both overexpressed in </a:t>
            </a:r>
            <a:r>
              <a:rPr lang="en-US" dirty="0" err="1" smtClean="0"/>
              <a:t>tamoxifen</a:t>
            </a:r>
            <a:r>
              <a:rPr lang="en-US" dirty="0" smtClean="0"/>
              <a:t> non-recurrent cases). Compared with clinical prognostic factors (</a:t>
            </a:r>
            <a:r>
              <a:rPr lang="en-US" dirty="0" err="1" smtClean="0"/>
              <a:t>eg</a:t>
            </a:r>
            <a:r>
              <a:rPr lang="en-US" dirty="0" smtClean="0"/>
              <a:t>, age, tumor size, tumor grade, and lymph node status), the H:I ratio was significantly and independently correlated with outcome (odds ratio [OR] 7.3, 95% CI 2.1-26)</a:t>
            </a:r>
          </a:p>
          <a:p>
            <a:endParaRPr lang="en-US" dirty="0" smtClean="0"/>
          </a:p>
          <a:p>
            <a:r>
              <a:rPr lang="en-US" dirty="0" smtClean="0"/>
              <a:t>The Predictor Analysis of Microarray 50 (PAM50, by </a:t>
            </a:r>
            <a:r>
              <a:rPr lang="en-US" dirty="0" err="1" smtClean="0"/>
              <a:t>Prosigna</a:t>
            </a:r>
            <a:r>
              <a:rPr lang="en-US" dirty="0" smtClean="0"/>
              <a:t>) is a 50-gene test that characterizes an individual tumor by intrinsic subtype. It was designed to determine the intrinsic subtype of a cancer using only 50 </a:t>
            </a:r>
            <a:r>
              <a:rPr lang="en-US" dirty="0" err="1" smtClean="0"/>
              <a:t>prespecified</a:t>
            </a:r>
            <a:r>
              <a:rPr lang="en-US" dirty="0" smtClean="0"/>
              <a:t> genes. Results from the PAM50 are used to generate the risk of recurrence (ROR) score, which can stratify patients with ER-positive disease into high, medium, and low subsets. The test can be performed on formalin-fixed, paraffin-embedded tissue with a high degree of analytical validity. The ROR was significantly predictive of prognosis among patients with node-negative breast cancer </a:t>
            </a:r>
          </a:p>
          <a:p>
            <a:endParaRPr lang="en-US" dirty="0" smtClean="0"/>
          </a:p>
          <a:p>
            <a:r>
              <a:rPr lang="en-US" dirty="0" smtClean="0"/>
              <a:t>MARKERS OF PROLIFERATION</a:t>
            </a:r>
          </a:p>
          <a:p>
            <a:r>
              <a:rPr lang="en-US" dirty="0" err="1" smtClean="0"/>
              <a:t>Urokinase</a:t>
            </a:r>
            <a:r>
              <a:rPr lang="en-US" dirty="0" smtClean="0"/>
              <a:t> plasminogen activator system — </a:t>
            </a:r>
            <a:r>
              <a:rPr lang="en-US" dirty="0" err="1" smtClean="0"/>
              <a:t>Urokinase</a:t>
            </a:r>
            <a:r>
              <a:rPr lang="en-US" dirty="0" smtClean="0"/>
              <a:t> plasminogen activator (</a:t>
            </a:r>
            <a:r>
              <a:rPr lang="en-US" dirty="0" err="1" smtClean="0"/>
              <a:t>uPA</a:t>
            </a:r>
            <a:r>
              <a:rPr lang="en-US" dirty="0" smtClean="0"/>
              <a:t>) is a serine protease with an important role in cancer invasion and metastases. When bound to its receptor (</a:t>
            </a:r>
            <a:r>
              <a:rPr lang="en-US" dirty="0" err="1" smtClean="0"/>
              <a:t>uPAR</a:t>
            </a:r>
            <a:r>
              <a:rPr lang="en-US" dirty="0" smtClean="0"/>
              <a:t>), </a:t>
            </a:r>
            <a:r>
              <a:rPr lang="en-US" dirty="0" err="1" smtClean="0"/>
              <a:t>uPA</a:t>
            </a:r>
            <a:r>
              <a:rPr lang="en-US" dirty="0" smtClean="0"/>
              <a:t> converts plasminogen into plasmin and mediates degradation of the extracellular matrix during tumor cell invasion.</a:t>
            </a:r>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15</a:t>
            </a:fld>
            <a:endParaRPr lang="en-US"/>
          </a:p>
        </p:txBody>
      </p:sp>
    </p:spTree>
    <p:extLst>
      <p:ext uri="{BB962C8B-B14F-4D97-AF65-F5344CB8AC3E}">
        <p14:creationId xmlns:p14="http://schemas.microsoft.com/office/powerpoint/2010/main" val="3005662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mainstay of metastatic breast cancer is systemic chemotherapy,</a:t>
            </a:r>
            <a:r>
              <a:rPr lang="en-US" baseline="0" dirty="0" smtClean="0"/>
              <a:t> +/- endocrine or HER-2 directed therapies.  But some patients, especially those who are young, active and have limited metastatic disease may benefit from aggressive local control of the tumors.  The overall goal of treatment is </a:t>
            </a:r>
            <a:r>
              <a:rPr lang="en-US" dirty="0" smtClean="0"/>
              <a:t>prolongation of survival, alleviation of symptoms, and maintenance or improvement in quality of life, despite the toxicity associated with treatment.</a:t>
            </a:r>
          </a:p>
          <a:p>
            <a:endParaRPr lang="en-US" dirty="0" smtClean="0"/>
          </a:p>
          <a:p>
            <a:r>
              <a:rPr lang="en-US" dirty="0" smtClean="0"/>
              <a:t>-----</a:t>
            </a:r>
          </a:p>
          <a:p>
            <a:r>
              <a:rPr lang="en-US" dirty="0" smtClean="0"/>
              <a:t>Pulmonary resection or </a:t>
            </a:r>
            <a:r>
              <a:rPr lang="en-US" dirty="0" err="1" smtClean="0"/>
              <a:t>metastasectomy</a:t>
            </a:r>
            <a:r>
              <a:rPr lang="en-US" dirty="0" smtClean="0"/>
              <a:t> offers an opportunity for long-term survival in highly selected patients with metastatic breast cancer, with cases series demonstrating five-year overall survival ranging from 30 to 80 percent and median survival duration ranging from 40 to 100 months. Patients most likely to experience long-term survival after mastectomy are those with solitary metastases and a disease-free interval greater than 36 months. Other prognostic factors may include hormone-receptor status, size of metastases, completeness of resection, and use of anatomic resection (as opposed to wedge resection).  Other options are radiofrequency ablation (RFA), and stereotactic body RT.</a:t>
            </a:r>
          </a:p>
          <a:p>
            <a:endParaRPr lang="en-US" dirty="0" smtClean="0"/>
          </a:p>
          <a:p>
            <a:r>
              <a:rPr lang="en-US" dirty="0" smtClean="0"/>
              <a:t>Liver-directed therapy includes radiofrequency ablation (RFA), stereotactic body RT (SBRT), selective internal RT (SIRT), percutaneous ethanol injection, </a:t>
            </a:r>
            <a:r>
              <a:rPr lang="en-US" dirty="0" err="1" smtClean="0"/>
              <a:t>cryotherapy</a:t>
            </a:r>
            <a:r>
              <a:rPr lang="en-US" dirty="0" smtClean="0"/>
              <a:t>, hepatic arterial infusion chemotherapy, </a:t>
            </a:r>
            <a:r>
              <a:rPr lang="en-US" dirty="0" err="1" smtClean="0"/>
              <a:t>transhepatic</a:t>
            </a:r>
            <a:r>
              <a:rPr lang="en-US" dirty="0" smtClean="0"/>
              <a:t> arterial chemoembolization (TACE), and interstitial laser therapy. In general, there are fewer less data regarding the use of these techniques for metastatic breast cancer than there are for patients with colorectal cancer liver metastases or primary hepatocellular cancer. Furthermore, none of these methods has been directly compared to systemic chemotherapy in metastatic breast cancer.</a:t>
            </a:r>
          </a:p>
          <a:p>
            <a:r>
              <a:rPr lang="en-US" dirty="0" smtClean="0"/>
              <a:t>●Radiofrequency ablation (RFA) can be used alone or in combination with resection. It is most effective with solitary lesions less than 3 cm in diameter.  </a:t>
            </a:r>
            <a:br>
              <a:rPr lang="en-US" dirty="0" smtClean="0"/>
            </a:br>
            <a:r>
              <a:rPr lang="en-US" dirty="0" smtClean="0"/>
              <a:t>RFA entails the local application of radiofrequency thermal energy to a lesion, in which a high frequency alternating current moves from the tip of an electrode into the tissue surrounding that electrode. As the ions within the tissue attempt to follow the change in the direction of the alternating current, their movement results in frictional heating of the tissue. As the temperature within the tissue becomes elevated beyond 60º C, cells begin to die, resulting in a region of necrosis surrounding the electrode.</a:t>
            </a:r>
          </a:p>
          <a:p>
            <a:r>
              <a:rPr lang="en-US" dirty="0" smtClean="0"/>
              <a:t>●Selective internal RT (SIRT or targeted radiotherapy with Yttrium-90 microspheres [SIR-Spheres]) uses millions of microscopic beads injected into the liver to deliver internal radiation directly to the tumor.</a:t>
            </a:r>
          </a:p>
          <a:p>
            <a:r>
              <a:rPr lang="en-US" dirty="0" smtClean="0"/>
              <a:t>●Interstitial laser therapy (ILT) causes local tumor destruction by the application of laser light, delivered through quartz diffusing laser fibers that can be </a:t>
            </a:r>
            <a:r>
              <a:rPr lang="en-US" dirty="0" err="1" smtClean="0"/>
              <a:t>percutaneously</a:t>
            </a:r>
            <a:r>
              <a:rPr lang="en-US" dirty="0" smtClean="0"/>
              <a:t> placed within tumors. This technique can be used to treat lesions that are up to 5 cm in diameter.</a:t>
            </a:r>
            <a:br>
              <a:rPr lang="en-US" dirty="0" smtClean="0"/>
            </a:br>
            <a:r>
              <a:rPr lang="ro-RO" dirty="0" smtClean="0"/>
              <a:t>●</a:t>
            </a:r>
            <a:r>
              <a:rPr lang="en-US" dirty="0" err="1" smtClean="0"/>
              <a:t>Transarterial</a:t>
            </a:r>
            <a:r>
              <a:rPr lang="en-US" dirty="0" smtClean="0"/>
              <a:t> chemoembolization (TACE) is able to deliver chemotherapy directly to the tumor while blocking blood flow to the liver because the majority of the blood supply to liver tumors is from the hepatic artery rather than the portal vein. Experience with these techniques in patients with breast cancer is limited.</a:t>
            </a:r>
          </a:p>
          <a:p>
            <a:r>
              <a:rPr lang="en-US" dirty="0" smtClean="0"/>
              <a:t>●Stereotactic Body Radiation Therapy (SBRT or fractionated radiosurgery) is a technique that delivers external beam radiation to the tumor using high-dose, precisely focused beams of radiation. </a:t>
            </a:r>
          </a:p>
          <a:p>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18</a:t>
            </a:fld>
            <a:endParaRPr lang="en-US"/>
          </a:p>
        </p:txBody>
      </p:sp>
    </p:spTree>
    <p:extLst>
      <p:ext uri="{BB962C8B-B14F-4D97-AF65-F5344CB8AC3E}">
        <p14:creationId xmlns:p14="http://schemas.microsoft.com/office/powerpoint/2010/main" val="276568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rough estimate of 5 year survival rates for breast cancer at each stage</a:t>
            </a:r>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3</a:t>
            </a:fld>
            <a:endParaRPr lang="en-US"/>
          </a:p>
        </p:txBody>
      </p:sp>
    </p:spTree>
    <p:extLst>
      <p:ext uri="{BB962C8B-B14F-4D97-AF65-F5344CB8AC3E}">
        <p14:creationId xmlns:p14="http://schemas.microsoft.com/office/powerpoint/2010/main" val="270648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 definition of each stage,</a:t>
            </a:r>
            <a:r>
              <a:rPr lang="en-US" baseline="0" dirty="0" smtClean="0"/>
              <a:t> correlated with TMN. </a:t>
            </a:r>
          </a:p>
          <a:p>
            <a:endParaRPr lang="en-US" baseline="0" dirty="0" smtClean="0"/>
          </a:p>
          <a:p>
            <a:r>
              <a:rPr lang="en-US" baseline="0" dirty="0" smtClean="0"/>
              <a:t>Stratification of patients to either early breast cancer or locally invasive breast cancer determines the initial treatment modality, namely immediate surgery for the former, and </a:t>
            </a:r>
            <a:r>
              <a:rPr lang="en-US" baseline="0" dirty="0" err="1" smtClean="0"/>
              <a:t>neoadjuvant</a:t>
            </a:r>
            <a:r>
              <a:rPr lang="en-US" baseline="0" dirty="0" smtClean="0"/>
              <a:t> chemo for </a:t>
            </a:r>
            <a:r>
              <a:rPr lang="en-US" baseline="0" dirty="0" err="1" smtClean="0"/>
              <a:t>downstaging</a:t>
            </a:r>
            <a:r>
              <a:rPr lang="en-US" baseline="0" dirty="0" smtClean="0"/>
              <a:t>, followed by surgery for the latter. </a:t>
            </a:r>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4</a:t>
            </a:fld>
            <a:endParaRPr lang="en-US"/>
          </a:p>
        </p:txBody>
      </p:sp>
    </p:spTree>
    <p:extLst>
      <p:ext uri="{BB962C8B-B14F-4D97-AF65-F5344CB8AC3E}">
        <p14:creationId xmlns:p14="http://schemas.microsoft.com/office/powerpoint/2010/main" val="191447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Illustration</a:t>
            </a:r>
            <a:r>
              <a:rPr lang="en-US" baseline="0" dirty="0" smtClean="0"/>
              <a:t> of DCIS </a:t>
            </a:r>
            <a:r>
              <a:rPr lang="en-US" baseline="0" dirty="0" err="1" smtClean="0"/>
              <a:t>vs</a:t>
            </a:r>
            <a:r>
              <a:rPr lang="en-US" baseline="0" dirty="0" smtClean="0"/>
              <a:t> LCIS.  </a:t>
            </a:r>
          </a:p>
          <a:p>
            <a:endParaRPr lang="en-US" baseline="0" dirty="0" smtClean="0"/>
          </a:p>
          <a:p>
            <a:r>
              <a:rPr lang="en-US" baseline="0" dirty="0" smtClean="0"/>
              <a:t>1.) LCIS is covered by Juliet in a previous presentation.  Current guidelines recommend wide excision with negative margins to rule out invasive cancer, followed by chemoprevention with SERM or AI.  </a:t>
            </a:r>
          </a:p>
          <a:p>
            <a:endParaRPr lang="en-US" baseline="0" dirty="0" smtClean="0"/>
          </a:p>
          <a:p>
            <a:r>
              <a:rPr lang="en-US" baseline="0" dirty="0" smtClean="0"/>
              <a:t>Historically LCIS has been treated with prophylactic bilateral mastectomy.  However, </a:t>
            </a:r>
            <a:r>
              <a:rPr lang="en-US" dirty="0" smtClean="0"/>
              <a:t>there are no randomized trials addressing the comparative efficacy of surveillance versus prophylactic mastectomy in a population of high-risk women. In a meta-analysis of published series that included 389 women with LCIS who were followed for a mean of 10.9 years, breast cancer-specific mortality was 2.8 percent among women who had initial excision followed by surveillance and mastectomy for recurrence; this value was not statistically significantly different from the 0.9 percent disease-specific mortality rate in women initially treated with mastectomy for LCIS</a:t>
            </a:r>
            <a:endParaRPr lang="en-US" baseline="0" dirty="0" smtClean="0"/>
          </a:p>
          <a:p>
            <a:endParaRPr lang="en-US" baseline="0" dirty="0" smtClean="0"/>
          </a:p>
          <a:p>
            <a:endParaRPr lang="en-US" baseline="0" dirty="0" smtClean="0"/>
          </a:p>
          <a:p>
            <a:r>
              <a:rPr lang="en-US" dirty="0" smtClean="0"/>
              <a:t>2.) Ductal carcinoma in situ (DCIS) of the breast represents a heterogeneous group of neoplastic lesions confined to the breast ducts. The goal of therapy for DCIS is to prevent the development of invasive breast cancer. </a:t>
            </a:r>
          </a:p>
          <a:p>
            <a:endParaRPr lang="en-US" dirty="0" smtClean="0"/>
          </a:p>
          <a:p>
            <a:r>
              <a:rPr lang="en-US" dirty="0" smtClean="0"/>
              <a:t>Therapeutic approaches include surgery, radiation therapy (RT), and adjuvant endocrine therapy. </a:t>
            </a:r>
          </a:p>
          <a:p>
            <a:endParaRPr lang="en-US" dirty="0" smtClean="0"/>
          </a:p>
          <a:p>
            <a:r>
              <a:rPr lang="en-US" dirty="0" smtClean="0"/>
              <a:t>The following are current</a:t>
            </a:r>
            <a:r>
              <a:rPr lang="en-US" baseline="0" dirty="0" smtClean="0"/>
              <a:t> recommendations per </a:t>
            </a:r>
            <a:r>
              <a:rPr lang="en-US" baseline="0" dirty="0" err="1" smtClean="0"/>
              <a:t>UptoDate</a:t>
            </a:r>
            <a:r>
              <a:rPr lang="en-US" baseline="0" dirty="0" smtClean="0"/>
              <a:t>:</a:t>
            </a:r>
            <a:endParaRPr lang="en-US" dirty="0" smtClean="0"/>
          </a:p>
          <a:p>
            <a:endParaRPr lang="en-US" dirty="0" smtClean="0"/>
          </a:p>
          <a:p>
            <a:r>
              <a:rPr lang="en-US" dirty="0" smtClean="0"/>
              <a:t>●For patients who are candidates for BCT, we suggest</a:t>
            </a:r>
            <a:r>
              <a:rPr lang="en-US" b="1" dirty="0" smtClean="0"/>
              <a:t> </a:t>
            </a:r>
            <a:r>
              <a:rPr lang="en-US" dirty="0" smtClean="0"/>
              <a:t>BCT over mastectomy (</a:t>
            </a:r>
            <a:r>
              <a:rPr lang="en-US" dirty="0" smtClean="0">
                <a:hlinkClick r:id="rId3"/>
              </a:rPr>
              <a:t>Grade 2B</a:t>
            </a:r>
            <a:r>
              <a:rPr lang="en-US" dirty="0" smtClean="0"/>
              <a:t>). We recommend that most women undergoing BCT receive RT in addition to lumpectomy (</a:t>
            </a:r>
            <a:r>
              <a:rPr lang="en-US" dirty="0" smtClean="0">
                <a:hlinkClick r:id="rId4"/>
              </a:rPr>
              <a:t>Grade 1B</a:t>
            </a:r>
            <a:r>
              <a:rPr lang="en-US" dirty="0" smtClean="0"/>
              <a:t>). </a:t>
            </a:r>
          </a:p>
          <a:p>
            <a:r>
              <a:rPr lang="en-US" dirty="0" smtClean="0"/>
              <a:t>●For patients with very small foci of low-grade DCIS, breast-conserving surgery only (</a:t>
            </a:r>
            <a:r>
              <a:rPr lang="en-US" dirty="0" err="1" smtClean="0"/>
              <a:t>ie</a:t>
            </a:r>
            <a:r>
              <a:rPr lang="en-US" dirty="0" smtClean="0"/>
              <a:t>, omission of RT) with widely negative margins (ideally 10 mm) is an option. However, prospective randomized evidence to support the omission of adjuvant radiation is limited, even in selected low-risk cases. </a:t>
            </a:r>
          </a:p>
          <a:p>
            <a:r>
              <a:rPr lang="en-US" dirty="0" smtClean="0"/>
              <a:t>●For most patients with DCIS, we recommend not performing surgical evaluation of the axilla (</a:t>
            </a:r>
            <a:r>
              <a:rPr lang="en-US" dirty="0" smtClean="0">
                <a:hlinkClick r:id="rId5"/>
              </a:rPr>
              <a:t>Grade 1A</a:t>
            </a:r>
            <a:r>
              <a:rPr lang="en-US" dirty="0" smtClean="0"/>
              <a:t>). However, we suggest sentinel lymph node biopsy (SLNB) in patients who do not meet criteria for BCT and thus require mastectomy (</a:t>
            </a:r>
            <a:r>
              <a:rPr lang="en-US" dirty="0" smtClean="0">
                <a:hlinkClick r:id="rId3"/>
              </a:rPr>
              <a:t>Grade 2B</a:t>
            </a:r>
            <a:r>
              <a:rPr lang="en-US" dirty="0" smtClean="0"/>
              <a:t>). </a:t>
            </a:r>
          </a:p>
          <a:p>
            <a:r>
              <a:rPr lang="en-US" dirty="0" smtClean="0"/>
              <a:t>●For women with estrogen receptor (ER)-positive DCIS treated with breast-conserving surgery with or without RT, we suggest endocrine therapy rather than observation (</a:t>
            </a:r>
            <a:r>
              <a:rPr lang="en-US" dirty="0" smtClean="0">
                <a:hlinkClick r:id="rId3"/>
              </a:rPr>
              <a:t>Grade 2B</a:t>
            </a:r>
            <a:r>
              <a:rPr lang="en-US" dirty="0" smtClean="0"/>
              <a:t>). For women who opt for treatment, the choice between </a:t>
            </a:r>
            <a:r>
              <a:rPr lang="en-US" dirty="0" smtClean="0">
                <a:hlinkClick r:id="rId6"/>
              </a:rPr>
              <a:t>anastrozole</a:t>
            </a:r>
            <a:r>
              <a:rPr lang="en-US" dirty="0" smtClean="0"/>
              <a:t> and </a:t>
            </a:r>
            <a:r>
              <a:rPr lang="en-US" dirty="0" smtClean="0">
                <a:hlinkClick r:id="rId7"/>
              </a:rPr>
              <a:t>tamoxifen</a:t>
            </a:r>
            <a:r>
              <a:rPr lang="en-US" dirty="0" smtClean="0"/>
              <a:t> should be individualized based on the side effect profile of each medication, menopausal status, and the preferences of the patient. </a:t>
            </a:r>
          </a:p>
          <a:p>
            <a:r>
              <a:rPr lang="en-US" dirty="0" smtClean="0"/>
              <a:t>●In general, for women who underwent unilateral mastectomy for ER-positive DCIS, we suggest endocrine therapy rather than observation (</a:t>
            </a:r>
            <a:r>
              <a:rPr lang="en-US" dirty="0" smtClean="0">
                <a:hlinkClick r:id="rId8"/>
              </a:rPr>
              <a:t>Grade 2C</a:t>
            </a:r>
            <a:r>
              <a:rPr lang="en-US" dirty="0" smtClean="0"/>
              <a:t>). For these patients, the use of endocrine therapy should be considered "chemoprevention" and not treatment to prevent recurrence for this diagnosis. In other words, it would be given with the intent to prevent a new primary contralateral or </a:t>
            </a:r>
            <a:r>
              <a:rPr lang="en-US" dirty="0" err="1" smtClean="0"/>
              <a:t>ipsilateral</a:t>
            </a:r>
            <a:r>
              <a:rPr lang="en-US" dirty="0" smtClean="0"/>
              <a:t> breast cancer.</a:t>
            </a:r>
          </a:p>
          <a:p>
            <a:r>
              <a:rPr lang="en-US" dirty="0" smtClean="0"/>
              <a:t>●We do not routinely utilize </a:t>
            </a:r>
            <a:r>
              <a:rPr lang="en-US" dirty="0" smtClean="0">
                <a:hlinkClick r:id="rId7"/>
              </a:rPr>
              <a:t>tamoxifen</a:t>
            </a:r>
            <a:r>
              <a:rPr lang="en-US" dirty="0" smtClean="0"/>
              <a:t> as chemoprevention for women with ER-negative DCIS given that the benefit of endocrine therapy does not reduce the risk of recurrence in this population. Some women may opt to take </a:t>
            </a:r>
            <a:r>
              <a:rPr lang="en-US" dirty="0" err="1" smtClean="0"/>
              <a:t>tamoxifen</a:t>
            </a:r>
            <a:r>
              <a:rPr lang="en-US" dirty="0" smtClean="0"/>
              <a:t>, however, to decrease the risk of developing a new endocrine receptor-positive DCIS or breast cancer. </a:t>
            </a:r>
          </a:p>
          <a:p>
            <a:r>
              <a:rPr lang="en-US" dirty="0" smtClean="0"/>
              <a:t>●The treatment for a patient diagnosed with a recurrence following original treatment for DCIS is based upon whether the disease is purely in situ or has an invasive component, the disease extent, location, prior surgical approach (</a:t>
            </a:r>
            <a:r>
              <a:rPr lang="en-US" dirty="0" err="1" smtClean="0"/>
              <a:t>ie</a:t>
            </a:r>
            <a:r>
              <a:rPr lang="en-US" dirty="0" smtClean="0"/>
              <a:t>, mastectomy versus lumpectomy), and whether RT or endocrine therapy was previously administered. </a:t>
            </a:r>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5</a:t>
            </a:fld>
            <a:endParaRPr lang="en-US"/>
          </a:p>
        </p:txBody>
      </p:sp>
    </p:spTree>
    <p:extLst>
      <p:ext uri="{BB962C8B-B14F-4D97-AF65-F5344CB8AC3E}">
        <p14:creationId xmlns:p14="http://schemas.microsoft.com/office/powerpoint/2010/main" val="742273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Illustrations of early stage</a:t>
            </a:r>
            <a:r>
              <a:rPr lang="en-US" baseline="0" dirty="0" smtClean="0"/>
              <a:t> breast cancer.  </a:t>
            </a:r>
          </a:p>
          <a:p>
            <a:r>
              <a:rPr lang="en-US" baseline="0" dirty="0" smtClean="0"/>
              <a:t>The common theme is 1-3 axillary nodes are positive associated with a tumor smaller than 5 cm, or node negative disease if the tumor is greater than 5 cm</a:t>
            </a:r>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6</a:t>
            </a:fld>
            <a:endParaRPr lang="en-US"/>
          </a:p>
        </p:txBody>
      </p:sp>
    </p:spTree>
    <p:extLst>
      <p:ext uri="{BB962C8B-B14F-4D97-AF65-F5344CB8AC3E}">
        <p14:creationId xmlns:p14="http://schemas.microsoft.com/office/powerpoint/2010/main" val="142918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tumor larger than 5 cm, even when node negative, is considered</a:t>
            </a:r>
            <a:r>
              <a:rPr lang="en-US" baseline="0" dirty="0" smtClean="0"/>
              <a:t> locally advanced and warrants </a:t>
            </a:r>
            <a:r>
              <a:rPr lang="en-US" baseline="0" dirty="0" err="1" smtClean="0"/>
              <a:t>neoadjuvant</a:t>
            </a:r>
            <a:r>
              <a:rPr lang="en-US" baseline="0" dirty="0" smtClean="0"/>
              <a:t> chemotherapy</a:t>
            </a:r>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7</a:t>
            </a:fld>
            <a:endParaRPr lang="en-US"/>
          </a:p>
        </p:txBody>
      </p:sp>
    </p:spTree>
    <p:extLst>
      <p:ext uri="{BB962C8B-B14F-4D97-AF65-F5344CB8AC3E}">
        <p14:creationId xmlns:p14="http://schemas.microsoft.com/office/powerpoint/2010/main" val="315882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illustrations of locally invasive breast cancer. </a:t>
            </a:r>
          </a:p>
          <a:p>
            <a:r>
              <a:rPr lang="en-US" dirty="0" smtClean="0"/>
              <a:t>There are greater</a:t>
            </a:r>
            <a:r>
              <a:rPr lang="en-US" baseline="0" dirty="0" smtClean="0"/>
              <a:t> than 4 positive nodes</a:t>
            </a:r>
          </a:p>
          <a:p>
            <a:r>
              <a:rPr lang="en-US" baseline="0" dirty="0" smtClean="0"/>
              <a:t>The nodes are not only in the axilla but are crossing the collarbone or are found in near the sternum</a:t>
            </a:r>
          </a:p>
          <a:p>
            <a:r>
              <a:rPr lang="en-US" baseline="0" dirty="0" smtClean="0"/>
              <a:t>The tumor has invaded the </a:t>
            </a:r>
            <a:r>
              <a:rPr lang="en-US" baseline="0" dirty="0" err="1" smtClean="0"/>
              <a:t>pectoralis</a:t>
            </a:r>
            <a:r>
              <a:rPr lang="en-US" baseline="0" dirty="0" smtClean="0"/>
              <a:t> major fascia or other nearby structures</a:t>
            </a:r>
          </a:p>
          <a:p>
            <a:r>
              <a:rPr lang="en-US" baseline="0" dirty="0" smtClean="0"/>
              <a:t>Or the tumor is larger than 5 cm and there are 1-3 positive nodes</a:t>
            </a:r>
          </a:p>
          <a:p>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8</a:t>
            </a:fld>
            <a:endParaRPr lang="en-US"/>
          </a:p>
        </p:txBody>
      </p:sp>
    </p:spTree>
    <p:extLst>
      <p:ext uri="{BB962C8B-B14F-4D97-AF65-F5344CB8AC3E}">
        <p14:creationId xmlns:p14="http://schemas.microsoft.com/office/powerpoint/2010/main" val="290018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treatments for non-metastatic breast </a:t>
            </a:r>
            <a:r>
              <a:rPr lang="en-US" baseline="0" dirty="0" smtClean="0"/>
              <a:t>cancer</a:t>
            </a:r>
          </a:p>
          <a:p>
            <a:endParaRPr lang="en-US" baseline="0" dirty="0" smtClean="0"/>
          </a:p>
          <a:p>
            <a:r>
              <a:rPr lang="en-US" dirty="0" smtClean="0"/>
              <a:t>Operability plays a role in the selection of patients for </a:t>
            </a:r>
            <a:r>
              <a:rPr lang="en-US" dirty="0" err="1" smtClean="0"/>
              <a:t>neoadjuvant</a:t>
            </a:r>
            <a:r>
              <a:rPr lang="en-US" dirty="0" smtClean="0"/>
              <a:t> treatment. While historically limited to patients with locally advanced breast cancer (in whom even a mastectomy may not be an option), it is frequently administered to women with operable breast cancer in an effort to improve cosmetic outcomes following surgery.</a:t>
            </a:r>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9</a:t>
            </a:fld>
            <a:endParaRPr lang="en-US"/>
          </a:p>
        </p:txBody>
      </p:sp>
    </p:spTree>
    <p:extLst>
      <p:ext uri="{BB962C8B-B14F-4D97-AF65-F5344CB8AC3E}">
        <p14:creationId xmlns:p14="http://schemas.microsoft.com/office/powerpoint/2010/main" val="333334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to point out that there are MANY regimens for </a:t>
            </a:r>
            <a:r>
              <a:rPr lang="en-US" dirty="0" err="1" smtClean="0"/>
              <a:t>neoadjuvant</a:t>
            </a:r>
            <a:r>
              <a:rPr lang="en-US" dirty="0" smtClean="0"/>
              <a:t> chemo, but the</a:t>
            </a:r>
            <a:r>
              <a:rPr lang="en-US" baseline="0" dirty="0" smtClean="0"/>
              <a:t> major distinction is HER2 positive </a:t>
            </a:r>
            <a:r>
              <a:rPr lang="en-US" baseline="0" dirty="0" err="1" smtClean="0"/>
              <a:t>vs</a:t>
            </a:r>
            <a:r>
              <a:rPr lang="en-US" baseline="0" dirty="0" smtClean="0"/>
              <a:t> negative tumors</a:t>
            </a:r>
            <a:endParaRPr lang="en-US" dirty="0" smtClean="0"/>
          </a:p>
          <a:p>
            <a:endParaRPr lang="en-US" dirty="0" smtClean="0"/>
          </a:p>
          <a:p>
            <a:r>
              <a:rPr lang="en-US" dirty="0" err="1" smtClean="0"/>
              <a:t>Neoadjuvant</a:t>
            </a:r>
            <a:r>
              <a:rPr lang="en-US" dirty="0" smtClean="0"/>
              <a:t> therapy results in long-term distant disease-free survival and overall survival (OS) comparable to that achieved with primary surgery followed by adjuvant systemic therapy. </a:t>
            </a:r>
          </a:p>
          <a:p>
            <a:endParaRPr lang="en-US" dirty="0" smtClean="0"/>
          </a:p>
          <a:p>
            <a:r>
              <a:rPr lang="en-US" dirty="0" smtClean="0"/>
              <a:t>●For most patients with hormone receptor-positive disease, we recommend chemotherapy in the </a:t>
            </a:r>
            <a:r>
              <a:rPr lang="en-US" dirty="0" err="1" smtClean="0"/>
              <a:t>neoadjuvant</a:t>
            </a:r>
            <a:r>
              <a:rPr lang="en-US" dirty="0" smtClean="0"/>
              <a:t> setting rather than endocrine therapy. Chemotherapy is associated with higher response rates in a shorter time period. </a:t>
            </a:r>
          </a:p>
          <a:p>
            <a:r>
              <a:rPr lang="en-US" dirty="0" smtClean="0"/>
              <a:t>●For patients with human epidermal growth factor receptor 2 (HER2)-positive breast cancer, a HER2-directed agent (</a:t>
            </a:r>
            <a:r>
              <a:rPr lang="en-US" dirty="0" err="1" smtClean="0"/>
              <a:t>eg</a:t>
            </a:r>
            <a:r>
              <a:rPr lang="en-US" dirty="0" smtClean="0"/>
              <a:t>, </a:t>
            </a:r>
            <a:r>
              <a:rPr lang="en-US" dirty="0" smtClean="0">
                <a:hlinkClick r:id="rId3"/>
              </a:rPr>
              <a:t>trastuzumab</a:t>
            </a:r>
            <a:r>
              <a:rPr lang="en-US" dirty="0" smtClean="0"/>
              <a:t> with or without </a:t>
            </a:r>
            <a:r>
              <a:rPr lang="en-US" dirty="0" smtClean="0">
                <a:hlinkClick r:id="rId4"/>
              </a:rPr>
              <a:t>pertuzumab</a:t>
            </a:r>
            <a:r>
              <a:rPr lang="en-US" dirty="0" smtClean="0"/>
              <a:t>) should be added to the chemotherapy regimen.</a:t>
            </a:r>
          </a:p>
          <a:p>
            <a:r>
              <a:rPr lang="en-US" dirty="0" smtClean="0"/>
              <a:t>●We restrict endocrine therapy in the </a:t>
            </a:r>
            <a:r>
              <a:rPr lang="en-US" dirty="0" err="1" smtClean="0"/>
              <a:t>neoadjuvant</a:t>
            </a:r>
            <a:r>
              <a:rPr lang="en-US" dirty="0" smtClean="0"/>
              <a:t> setting to the treatment of postmenopausal patients with hormone receptor-positive disease who are not surgical candidates (regardless of tumor size) with a relative or absolute contraindication to chemotherapy (</a:t>
            </a:r>
            <a:r>
              <a:rPr lang="en-US" dirty="0" err="1" smtClean="0"/>
              <a:t>ie</a:t>
            </a:r>
            <a:r>
              <a:rPr lang="en-US" dirty="0" smtClean="0"/>
              <a:t>, significant medical comorbidities, advanced age, or poor performance status).</a:t>
            </a:r>
          </a:p>
          <a:p>
            <a:endParaRPr lang="en-US" dirty="0"/>
          </a:p>
        </p:txBody>
      </p:sp>
      <p:sp>
        <p:nvSpPr>
          <p:cNvPr id="4" name="Slide Number Placeholder 3"/>
          <p:cNvSpPr>
            <a:spLocks noGrp="1"/>
          </p:cNvSpPr>
          <p:nvPr>
            <p:ph type="sldNum" sz="quarter" idx="10"/>
          </p:nvPr>
        </p:nvSpPr>
        <p:spPr/>
        <p:txBody>
          <a:bodyPr/>
          <a:lstStyle/>
          <a:p>
            <a:fld id="{DF0E4650-6551-B54F-8F87-DD1FEE2E399B}" type="slidenum">
              <a:rPr lang="en-US" smtClean="0"/>
              <a:t>10</a:t>
            </a:fld>
            <a:endParaRPr lang="en-US"/>
          </a:p>
        </p:txBody>
      </p:sp>
    </p:spTree>
    <p:extLst>
      <p:ext uri="{BB962C8B-B14F-4D97-AF65-F5344CB8AC3E}">
        <p14:creationId xmlns:p14="http://schemas.microsoft.com/office/powerpoint/2010/main" val="210260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8/16/16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8/16/16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8/16/16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8/16/16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73794" y="3538692"/>
            <a:ext cx="6519138" cy="2395973"/>
          </a:xfrm>
        </p:spPr>
        <p:txBody>
          <a:bodyPr>
            <a:normAutofit fontScale="77500" lnSpcReduction="20000"/>
          </a:bodyPr>
          <a:lstStyle/>
          <a:p>
            <a:pPr algn="r"/>
            <a:r>
              <a:rPr lang="en-US" dirty="0" smtClean="0"/>
              <a:t>Faculty: Rita </a:t>
            </a:r>
            <a:r>
              <a:rPr lang="en-US" dirty="0" err="1" smtClean="0"/>
              <a:t>Mukhtar</a:t>
            </a:r>
            <a:r>
              <a:rPr lang="en-US" dirty="0" smtClean="0"/>
              <a:t> MD</a:t>
            </a:r>
          </a:p>
          <a:p>
            <a:pPr algn="r"/>
            <a:r>
              <a:rPr lang="en-US" dirty="0" smtClean="0"/>
              <a:t>Presenter: Joey Bautista PGY-3 </a:t>
            </a:r>
          </a:p>
          <a:p>
            <a:endParaRPr lang="en-US" dirty="0" smtClean="0"/>
          </a:p>
          <a:p>
            <a:endParaRPr lang="en-US" dirty="0" smtClean="0"/>
          </a:p>
          <a:p>
            <a:r>
              <a:rPr lang="en-US" sz="2800" dirty="0" smtClean="0"/>
              <a:t>Schechter Conference</a:t>
            </a:r>
          </a:p>
          <a:p>
            <a:r>
              <a:rPr lang="en-US" sz="2800" dirty="0" smtClean="0"/>
              <a:t>UCSF General Surgery</a:t>
            </a:r>
          </a:p>
          <a:p>
            <a:r>
              <a:rPr lang="en-US" sz="2800" dirty="0" smtClean="0"/>
              <a:t>8/24/2016</a:t>
            </a:r>
            <a:endParaRPr lang="en-US" sz="2800" dirty="0"/>
          </a:p>
        </p:txBody>
      </p:sp>
      <p:sp>
        <p:nvSpPr>
          <p:cNvPr id="3" name="Title 2"/>
          <p:cNvSpPr>
            <a:spLocks noGrp="1"/>
          </p:cNvSpPr>
          <p:nvPr>
            <p:ph type="ctrTitle"/>
          </p:nvPr>
        </p:nvSpPr>
        <p:spPr>
          <a:xfrm>
            <a:off x="817581" y="877798"/>
            <a:ext cx="7175351" cy="1793167"/>
          </a:xfrm>
        </p:spPr>
        <p:txBody>
          <a:bodyPr/>
          <a:lstStyle/>
          <a:p>
            <a:r>
              <a:rPr lang="en-US" sz="4400" dirty="0" smtClean="0"/>
              <a:t>Surgical Management of Early and Metastatic Breast Cancer</a:t>
            </a:r>
            <a:endParaRPr lang="en-US" sz="4400" dirty="0"/>
          </a:p>
        </p:txBody>
      </p:sp>
    </p:spTree>
    <p:extLst>
      <p:ext uri="{BB962C8B-B14F-4D97-AF65-F5344CB8AC3E}">
        <p14:creationId xmlns:p14="http://schemas.microsoft.com/office/powerpoint/2010/main" val="40356614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61920"/>
            <a:ext cx="6512511" cy="1143000"/>
          </a:xfrm>
        </p:spPr>
        <p:txBody>
          <a:bodyPr/>
          <a:lstStyle/>
          <a:p>
            <a:r>
              <a:rPr lang="en-US" sz="3600" dirty="0" err="1" smtClean="0"/>
              <a:t>Neoadjuvant</a:t>
            </a:r>
            <a:r>
              <a:rPr lang="en-US" sz="3600" dirty="0" smtClean="0"/>
              <a:t> chemotherapy</a:t>
            </a:r>
            <a:endParaRPr lang="en-US" sz="3600" dirty="0"/>
          </a:p>
        </p:txBody>
      </p:sp>
      <p:sp>
        <p:nvSpPr>
          <p:cNvPr id="3" name="Content Placeholder 2"/>
          <p:cNvSpPr>
            <a:spLocks noGrp="1"/>
          </p:cNvSpPr>
          <p:nvPr>
            <p:ph sz="quarter" idx="13"/>
          </p:nvPr>
        </p:nvSpPr>
        <p:spPr>
          <a:xfrm>
            <a:off x="396603" y="1243657"/>
            <a:ext cx="8032316" cy="824780"/>
          </a:xfrm>
        </p:spPr>
        <p:txBody>
          <a:bodyPr>
            <a:normAutofit/>
          </a:bodyPr>
          <a:lstStyle/>
          <a:p>
            <a:r>
              <a:rPr lang="en-US" sz="1800" dirty="0" smtClean="0"/>
              <a:t>The </a:t>
            </a:r>
            <a:r>
              <a:rPr lang="en-US" sz="1800" dirty="0"/>
              <a:t>goal of treatment is to induce a tumor response before surgery and enable breast conservation.</a:t>
            </a:r>
          </a:p>
          <a:p>
            <a:endParaRPr lang="en-US" sz="1800" dirty="0"/>
          </a:p>
        </p:txBody>
      </p:sp>
      <p:sp>
        <p:nvSpPr>
          <p:cNvPr id="4" name="Rectangle 3"/>
          <p:cNvSpPr/>
          <p:nvPr/>
        </p:nvSpPr>
        <p:spPr>
          <a:xfrm>
            <a:off x="266355" y="1807957"/>
            <a:ext cx="8698554" cy="4842864"/>
          </a:xfrm>
          <a:prstGeom prst="rect">
            <a:avLst/>
          </a:prstGeom>
        </p:spPr>
        <p:txBody>
          <a:bodyPr wrap="square">
            <a:spAutoFit/>
          </a:bodyPr>
          <a:lstStyle/>
          <a:p>
            <a:pPr marL="171450" indent="-171450">
              <a:lnSpc>
                <a:spcPct val="130000"/>
              </a:lnSpc>
              <a:buFont typeface="Arial"/>
              <a:buChar char="•"/>
            </a:pPr>
            <a:r>
              <a:rPr lang="en-US" sz="1400" b="1" dirty="0"/>
              <a:t>Regimens for HER2-negative breast </a:t>
            </a:r>
            <a:r>
              <a:rPr lang="en-US" sz="1400" b="1" dirty="0" smtClean="0"/>
              <a:t>cancer</a:t>
            </a:r>
            <a:endParaRPr lang="en-US" sz="1400" b="1" dirty="0"/>
          </a:p>
          <a:p>
            <a:pPr marL="628650" lvl="1" indent="-171450">
              <a:lnSpc>
                <a:spcPct val="130000"/>
              </a:lnSpc>
              <a:buFont typeface="Arial"/>
              <a:buChar char="•"/>
            </a:pPr>
            <a:r>
              <a:rPr lang="en-US" sz="1400" dirty="0"/>
              <a:t>TC (</a:t>
            </a:r>
            <a:r>
              <a:rPr lang="en-US" sz="1400" dirty="0" err="1"/>
              <a:t>docetaxel</a:t>
            </a:r>
            <a:r>
              <a:rPr lang="en-US" sz="1400" dirty="0"/>
              <a:t> plus cyclophosphamide) </a:t>
            </a:r>
          </a:p>
          <a:p>
            <a:pPr marL="628650" lvl="1" indent="-171450">
              <a:lnSpc>
                <a:spcPct val="130000"/>
              </a:lnSpc>
              <a:buFont typeface="Arial"/>
              <a:buChar char="•"/>
            </a:pPr>
            <a:r>
              <a:rPr lang="en-US" sz="1400" dirty="0"/>
              <a:t>Dose-dense ACT (doxorubicin plus cyclophosphamide followed by paclitaxel) </a:t>
            </a:r>
          </a:p>
          <a:p>
            <a:pPr marL="628650" lvl="1" indent="-171450">
              <a:lnSpc>
                <a:spcPct val="130000"/>
              </a:lnSpc>
              <a:buFont typeface="Arial"/>
              <a:buChar char="•"/>
            </a:pPr>
            <a:r>
              <a:rPr lang="en-US" sz="1400" dirty="0"/>
              <a:t>AC (doxorubicin plus cyclophosphamide</a:t>
            </a:r>
            <a:r>
              <a:rPr lang="en-US" sz="1400" dirty="0" smtClean="0"/>
              <a:t>)</a:t>
            </a:r>
            <a:endParaRPr lang="en-US" sz="1400" dirty="0"/>
          </a:p>
          <a:p>
            <a:pPr marL="628650" lvl="1" indent="-171450">
              <a:lnSpc>
                <a:spcPct val="130000"/>
              </a:lnSpc>
              <a:buFont typeface="Arial"/>
              <a:buChar char="•"/>
            </a:pPr>
            <a:r>
              <a:rPr lang="en-US" sz="1400" dirty="0"/>
              <a:t>ACT (doxorubicin plus cyclophosphamide followed by weekly paclitaxel) </a:t>
            </a:r>
          </a:p>
          <a:p>
            <a:pPr marL="628650" lvl="1" indent="-171450">
              <a:lnSpc>
                <a:spcPct val="130000"/>
              </a:lnSpc>
              <a:buFont typeface="Arial"/>
              <a:buChar char="•"/>
            </a:pPr>
            <a:r>
              <a:rPr lang="en-US" sz="1400" dirty="0"/>
              <a:t>TAC (</a:t>
            </a:r>
            <a:r>
              <a:rPr lang="en-US" sz="1400" dirty="0" err="1"/>
              <a:t>docetaxel</a:t>
            </a:r>
            <a:r>
              <a:rPr lang="en-US" sz="1400" dirty="0"/>
              <a:t>, doxorubicin, and cyclophosphamide</a:t>
            </a:r>
            <a:r>
              <a:rPr lang="en-US" sz="1400" dirty="0" smtClean="0"/>
              <a:t>)</a:t>
            </a:r>
            <a:endParaRPr lang="en-US" sz="1400" dirty="0"/>
          </a:p>
          <a:p>
            <a:pPr marL="628650" lvl="1" indent="-171450">
              <a:lnSpc>
                <a:spcPct val="130000"/>
              </a:lnSpc>
              <a:buFont typeface="Arial"/>
              <a:buChar char="•"/>
            </a:pPr>
            <a:r>
              <a:rPr lang="en-US" sz="1400" dirty="0"/>
              <a:t>Oral CMF (oral cyclophosphamide plus methotrexate and fluorouracil</a:t>
            </a:r>
            <a:r>
              <a:rPr lang="en-US" sz="1400" dirty="0" smtClean="0"/>
              <a:t>)</a:t>
            </a:r>
            <a:endParaRPr lang="en-US" sz="1400" dirty="0"/>
          </a:p>
          <a:p>
            <a:pPr marL="628650" lvl="1" indent="-171450">
              <a:lnSpc>
                <a:spcPct val="130000"/>
              </a:lnSpc>
              <a:buFont typeface="Arial"/>
              <a:buChar char="•"/>
            </a:pPr>
            <a:r>
              <a:rPr lang="en-US" sz="1400" dirty="0"/>
              <a:t>IV CMF (IV cyclophosphamide plus methotrexate and fluorouracil) </a:t>
            </a:r>
          </a:p>
          <a:p>
            <a:pPr marL="628650" lvl="1" indent="-171450">
              <a:lnSpc>
                <a:spcPct val="130000"/>
              </a:lnSpc>
              <a:buFont typeface="Arial"/>
              <a:buChar char="•"/>
            </a:pPr>
            <a:r>
              <a:rPr lang="en-US" sz="1400" dirty="0"/>
              <a:t>FEC (fluorouracil, </a:t>
            </a:r>
            <a:r>
              <a:rPr lang="en-US" sz="1400" dirty="0" err="1"/>
              <a:t>epirubicin</a:t>
            </a:r>
            <a:r>
              <a:rPr lang="en-US" sz="1400" dirty="0"/>
              <a:t>, plus cyclophosphamide) </a:t>
            </a:r>
          </a:p>
          <a:p>
            <a:pPr marL="628650" lvl="1" indent="-171450">
              <a:lnSpc>
                <a:spcPct val="130000"/>
              </a:lnSpc>
              <a:buFont typeface="Arial"/>
              <a:buChar char="•"/>
            </a:pPr>
            <a:r>
              <a:rPr lang="en-US" sz="1400" dirty="0"/>
              <a:t>FEC followed by weekly paclitaxel </a:t>
            </a:r>
          </a:p>
          <a:p>
            <a:pPr marL="628650" lvl="1" indent="-171450">
              <a:lnSpc>
                <a:spcPct val="130000"/>
              </a:lnSpc>
              <a:buFont typeface="Arial"/>
              <a:buChar char="•"/>
            </a:pPr>
            <a:r>
              <a:rPr lang="en-US" sz="1400" dirty="0"/>
              <a:t>FEC followed by weekly </a:t>
            </a:r>
            <a:r>
              <a:rPr lang="en-US" sz="1400" dirty="0" err="1" smtClean="0"/>
              <a:t>docetaxel</a:t>
            </a:r>
            <a:endParaRPr lang="en-US" sz="1400" dirty="0"/>
          </a:p>
          <a:p>
            <a:pPr marL="171450" indent="-171450">
              <a:lnSpc>
                <a:spcPct val="130000"/>
              </a:lnSpc>
              <a:buFont typeface="Arial"/>
              <a:buChar char="•"/>
            </a:pPr>
            <a:r>
              <a:rPr lang="en-US" sz="1400" b="1" dirty="0"/>
              <a:t>Regimens for HER2-positive breast </a:t>
            </a:r>
            <a:r>
              <a:rPr lang="en-US" sz="1400" b="1" dirty="0" smtClean="0"/>
              <a:t>cancer</a:t>
            </a:r>
            <a:endParaRPr lang="en-US" sz="1400" b="1" dirty="0"/>
          </a:p>
          <a:p>
            <a:pPr marL="628650" lvl="1" indent="-171450">
              <a:lnSpc>
                <a:spcPct val="130000"/>
              </a:lnSpc>
              <a:buFont typeface="Arial"/>
              <a:buChar char="•"/>
            </a:pPr>
            <a:r>
              <a:rPr lang="en-US" sz="1400" dirty="0" err="1"/>
              <a:t>Neoadjuvant</a:t>
            </a:r>
            <a:r>
              <a:rPr lang="en-US" sz="1400" dirty="0"/>
              <a:t> </a:t>
            </a:r>
            <a:r>
              <a:rPr lang="en-US" sz="1400" dirty="0" err="1"/>
              <a:t>pertuzumab</a:t>
            </a:r>
            <a:r>
              <a:rPr lang="en-US" sz="1400" dirty="0"/>
              <a:t>, </a:t>
            </a:r>
            <a:r>
              <a:rPr lang="en-US" sz="1400" dirty="0" err="1"/>
              <a:t>trastuzumab</a:t>
            </a:r>
            <a:r>
              <a:rPr lang="en-US" sz="1400" dirty="0"/>
              <a:t>, and </a:t>
            </a:r>
            <a:r>
              <a:rPr lang="en-US" sz="1400" dirty="0" err="1"/>
              <a:t>docetaxel</a:t>
            </a:r>
            <a:r>
              <a:rPr lang="en-US" sz="1400" dirty="0"/>
              <a:t> followed by adjuvant FEC plus </a:t>
            </a:r>
            <a:r>
              <a:rPr lang="en-US" sz="1400" dirty="0" err="1" smtClean="0"/>
              <a:t>trastuzumab</a:t>
            </a:r>
            <a:endParaRPr lang="en-US" sz="1400" dirty="0"/>
          </a:p>
          <a:p>
            <a:pPr marL="628650" lvl="1" indent="-171450">
              <a:lnSpc>
                <a:spcPct val="130000"/>
              </a:lnSpc>
              <a:buFont typeface="Arial"/>
              <a:buChar char="•"/>
            </a:pPr>
            <a:r>
              <a:rPr lang="en-US" sz="1400" dirty="0" err="1"/>
              <a:t>Neoadjuvant</a:t>
            </a:r>
            <a:r>
              <a:rPr lang="en-US" sz="1400" dirty="0"/>
              <a:t> </a:t>
            </a:r>
            <a:r>
              <a:rPr lang="en-US" sz="1400" dirty="0" err="1"/>
              <a:t>trastuzumab</a:t>
            </a:r>
            <a:r>
              <a:rPr lang="en-US" sz="1400" dirty="0"/>
              <a:t>, </a:t>
            </a:r>
            <a:r>
              <a:rPr lang="en-US" sz="1400" dirty="0" err="1"/>
              <a:t>pertuzumab</a:t>
            </a:r>
            <a:r>
              <a:rPr lang="en-US" sz="1400" dirty="0"/>
              <a:t>, carboplatin, and </a:t>
            </a:r>
            <a:r>
              <a:rPr lang="en-US" sz="1400" dirty="0" err="1" smtClean="0"/>
              <a:t>docetaxel</a:t>
            </a:r>
            <a:endParaRPr lang="en-US" sz="1400" dirty="0"/>
          </a:p>
          <a:p>
            <a:pPr marL="628650" lvl="1" indent="-171450">
              <a:lnSpc>
                <a:spcPct val="130000"/>
              </a:lnSpc>
              <a:buFont typeface="Arial"/>
              <a:buChar char="•"/>
            </a:pPr>
            <a:r>
              <a:rPr lang="en-US" sz="1400" dirty="0" err="1"/>
              <a:t>Neoadjuvant</a:t>
            </a:r>
            <a:r>
              <a:rPr lang="en-US" sz="1400" dirty="0"/>
              <a:t> FEC followed by </a:t>
            </a:r>
            <a:r>
              <a:rPr lang="en-US" sz="1400" dirty="0" err="1"/>
              <a:t>docetaxel</a:t>
            </a:r>
            <a:r>
              <a:rPr lang="en-US" sz="1400" dirty="0"/>
              <a:t>, </a:t>
            </a:r>
            <a:r>
              <a:rPr lang="en-US" sz="1400" dirty="0" err="1"/>
              <a:t>pertuzumab</a:t>
            </a:r>
            <a:r>
              <a:rPr lang="en-US" sz="1400" dirty="0"/>
              <a:t>, and </a:t>
            </a:r>
            <a:r>
              <a:rPr lang="en-US" sz="1400" dirty="0" err="1" smtClean="0"/>
              <a:t>trastuzumab</a:t>
            </a:r>
            <a:endParaRPr lang="en-US" sz="1400" dirty="0"/>
          </a:p>
          <a:p>
            <a:pPr marL="628650" lvl="1" indent="-171450">
              <a:lnSpc>
                <a:spcPct val="130000"/>
              </a:lnSpc>
              <a:buFont typeface="Arial"/>
              <a:buChar char="•"/>
            </a:pPr>
            <a:r>
              <a:rPr lang="en-US" sz="1400" dirty="0"/>
              <a:t>ACTH (doxorubicin plus cyclophosphamide followed by paclitaxel plus </a:t>
            </a:r>
            <a:r>
              <a:rPr lang="en-US" sz="1400" dirty="0" err="1"/>
              <a:t>trastuzumab</a:t>
            </a:r>
            <a:r>
              <a:rPr lang="en-US" sz="1400" dirty="0" smtClean="0"/>
              <a:t>)</a:t>
            </a:r>
            <a:endParaRPr lang="en-US" sz="1400" dirty="0"/>
          </a:p>
          <a:p>
            <a:pPr marL="628650" lvl="1" indent="-171450">
              <a:lnSpc>
                <a:spcPct val="130000"/>
              </a:lnSpc>
              <a:buFont typeface="Arial"/>
              <a:buChar char="•"/>
            </a:pPr>
            <a:r>
              <a:rPr lang="en-US" sz="1400" dirty="0" err="1"/>
              <a:t>Pertuzumab</a:t>
            </a:r>
            <a:r>
              <a:rPr lang="en-US" sz="1400" dirty="0"/>
              <a:t>, </a:t>
            </a:r>
            <a:r>
              <a:rPr lang="en-US" sz="1400" dirty="0" err="1"/>
              <a:t>trastuzumab</a:t>
            </a:r>
            <a:r>
              <a:rPr lang="en-US" sz="1400" dirty="0"/>
              <a:t>, and </a:t>
            </a:r>
            <a:r>
              <a:rPr lang="en-US" sz="1400" dirty="0" err="1" smtClean="0"/>
              <a:t>docetaxel</a:t>
            </a:r>
            <a:endParaRPr lang="en-US" sz="1400" dirty="0"/>
          </a:p>
        </p:txBody>
      </p:sp>
    </p:spTree>
    <p:extLst>
      <p:ext uri="{BB962C8B-B14F-4D97-AF65-F5344CB8AC3E}">
        <p14:creationId xmlns:p14="http://schemas.microsoft.com/office/powerpoint/2010/main" val="337493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30" y="143104"/>
            <a:ext cx="83312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3945"/>
            <a:ext cx="6512511" cy="1143000"/>
          </a:xfrm>
        </p:spPr>
        <p:txBody>
          <a:bodyPr/>
          <a:lstStyle/>
          <a:p>
            <a:r>
              <a:rPr lang="en-US" sz="3600" dirty="0" smtClean="0"/>
              <a:t>Special Considerations</a:t>
            </a:r>
            <a:endParaRPr lang="en-US" sz="3600" dirty="0"/>
          </a:p>
        </p:txBody>
      </p:sp>
      <p:sp>
        <p:nvSpPr>
          <p:cNvPr id="3" name="Content Placeholder 2"/>
          <p:cNvSpPr>
            <a:spLocks noGrp="1"/>
          </p:cNvSpPr>
          <p:nvPr>
            <p:ph sz="quarter" idx="13"/>
          </p:nvPr>
        </p:nvSpPr>
        <p:spPr>
          <a:xfrm>
            <a:off x="984684" y="1227127"/>
            <a:ext cx="7321116" cy="5236694"/>
          </a:xfrm>
        </p:spPr>
        <p:txBody>
          <a:bodyPr>
            <a:normAutofit fontScale="77500" lnSpcReduction="20000"/>
          </a:bodyPr>
          <a:lstStyle/>
          <a:p>
            <a:r>
              <a:rPr lang="en-US" dirty="0" smtClean="0"/>
              <a:t>Fertility</a:t>
            </a:r>
          </a:p>
          <a:p>
            <a:pPr lvl="1"/>
            <a:r>
              <a:rPr lang="en-US" dirty="0" smtClean="0"/>
              <a:t>Cryopreservation (oocytes, embryos, ovarian tissue + </a:t>
            </a:r>
            <a:r>
              <a:rPr lang="en-US" dirty="0" err="1" smtClean="0"/>
              <a:t>autotransplantation</a:t>
            </a:r>
            <a:r>
              <a:rPr lang="en-US" dirty="0" smtClean="0"/>
              <a:t>)</a:t>
            </a:r>
          </a:p>
          <a:p>
            <a:pPr lvl="1"/>
            <a:r>
              <a:rPr lang="en-US" dirty="0" err="1" smtClean="0"/>
              <a:t>GnRH</a:t>
            </a:r>
            <a:r>
              <a:rPr lang="en-US" dirty="0" smtClean="0"/>
              <a:t> agonists</a:t>
            </a:r>
          </a:p>
          <a:p>
            <a:r>
              <a:rPr lang="en-US" dirty="0" smtClean="0"/>
              <a:t>Older patients</a:t>
            </a:r>
          </a:p>
          <a:p>
            <a:pPr lvl="1"/>
            <a:r>
              <a:rPr lang="en-US" dirty="0" smtClean="0"/>
              <a:t>Menopause</a:t>
            </a:r>
          </a:p>
          <a:p>
            <a:pPr lvl="2"/>
            <a:r>
              <a:rPr lang="en-US" dirty="0" smtClean="0"/>
              <a:t>SERM </a:t>
            </a:r>
            <a:r>
              <a:rPr lang="en-US" dirty="0" err="1" smtClean="0"/>
              <a:t>vs</a:t>
            </a:r>
            <a:r>
              <a:rPr lang="en-US" dirty="0" smtClean="0"/>
              <a:t> Aromatase inhibitors for ER/PR + </a:t>
            </a:r>
            <a:r>
              <a:rPr lang="en-US" dirty="0" smtClean="0"/>
              <a:t>cancer (see next slide)</a:t>
            </a:r>
            <a:endParaRPr lang="en-US" dirty="0" smtClean="0"/>
          </a:p>
          <a:p>
            <a:pPr lvl="1"/>
            <a:r>
              <a:rPr lang="en-US" dirty="0" smtClean="0"/>
              <a:t>Comorbidities</a:t>
            </a:r>
          </a:p>
          <a:p>
            <a:pPr lvl="2"/>
            <a:r>
              <a:rPr lang="en-US" dirty="0" smtClean="0"/>
              <a:t>Life expectancy? </a:t>
            </a:r>
            <a:r>
              <a:rPr lang="en-US" dirty="0" smtClean="0">
                <a:sym typeface="Wingdings"/>
              </a:rPr>
              <a:t></a:t>
            </a:r>
            <a:r>
              <a:rPr lang="en-US" dirty="0" smtClean="0"/>
              <a:t>Palliative chemotherapy </a:t>
            </a:r>
            <a:r>
              <a:rPr lang="en-US" dirty="0" err="1" smtClean="0"/>
              <a:t>vs</a:t>
            </a:r>
            <a:r>
              <a:rPr lang="en-US" dirty="0" smtClean="0"/>
              <a:t> Surgery/RT</a:t>
            </a:r>
          </a:p>
          <a:p>
            <a:r>
              <a:rPr lang="en-US" dirty="0" smtClean="0"/>
              <a:t>Male </a:t>
            </a:r>
            <a:r>
              <a:rPr lang="en-US" dirty="0" smtClean="0"/>
              <a:t>patients</a:t>
            </a:r>
          </a:p>
          <a:p>
            <a:pPr lvl="1"/>
            <a:r>
              <a:rPr lang="en-US" dirty="0" smtClean="0"/>
              <a:t>Less common than in women, presents at an older age, 80-90% abnormal mammography</a:t>
            </a:r>
          </a:p>
          <a:p>
            <a:pPr lvl="1"/>
            <a:r>
              <a:rPr lang="en-US" dirty="0" smtClean="0"/>
              <a:t>Work-up, treatment and survival is similar to women</a:t>
            </a:r>
            <a:endParaRPr lang="en-US" dirty="0" smtClean="0"/>
          </a:p>
          <a:p>
            <a:r>
              <a:rPr lang="en-US" dirty="0" smtClean="0"/>
              <a:t>Pregnancy</a:t>
            </a:r>
          </a:p>
          <a:p>
            <a:pPr lvl="1"/>
            <a:r>
              <a:rPr lang="en-US" dirty="0" smtClean="0"/>
              <a:t>Work-up–- attenuated to protect fetus</a:t>
            </a:r>
            <a:endParaRPr lang="en-US" dirty="0" smtClean="0"/>
          </a:p>
          <a:p>
            <a:pPr lvl="1"/>
            <a:r>
              <a:rPr lang="en-US" dirty="0" smtClean="0"/>
              <a:t>Mastectomy </a:t>
            </a:r>
            <a:r>
              <a:rPr lang="en-US" dirty="0" err="1" smtClean="0"/>
              <a:t>vs</a:t>
            </a:r>
            <a:r>
              <a:rPr lang="en-US" dirty="0" smtClean="0"/>
              <a:t> </a:t>
            </a:r>
            <a:r>
              <a:rPr lang="en-US" dirty="0" smtClean="0"/>
              <a:t>BCT-– RT is not an option for most, unless it is feasible to delay it (w/ chemo) or delivery is imminent</a:t>
            </a:r>
          </a:p>
          <a:p>
            <a:pPr lvl="1"/>
            <a:r>
              <a:rPr lang="en-US" dirty="0" smtClean="0"/>
              <a:t>Chemotherapy– most agents are safe to use during pregnancy after the 1</a:t>
            </a:r>
            <a:r>
              <a:rPr lang="en-US" baseline="30000" dirty="0" smtClean="0"/>
              <a:t>st</a:t>
            </a:r>
            <a:r>
              <a:rPr lang="en-US" dirty="0" smtClean="0"/>
              <a:t> trimester</a:t>
            </a:r>
            <a:endParaRPr lang="en-US" dirty="0" smtClean="0"/>
          </a:p>
        </p:txBody>
      </p:sp>
    </p:spTree>
    <p:extLst>
      <p:ext uri="{BB962C8B-B14F-4D97-AF65-F5344CB8AC3E}">
        <p14:creationId xmlns:p14="http://schemas.microsoft.com/office/powerpoint/2010/main" val="361271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59" y="288132"/>
            <a:ext cx="4937689" cy="3698935"/>
          </a:xfrm>
          <a:prstGeom prst="rect">
            <a:avLst/>
          </a:prstGeom>
        </p:spPr>
      </p:pic>
      <p:pic>
        <p:nvPicPr>
          <p:cNvPr id="2" name="Picture 1" descr="JCI0629733.f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959" y="3798462"/>
            <a:ext cx="2525925" cy="2905436"/>
          </a:xfrm>
          <a:prstGeom prst="rect">
            <a:avLst/>
          </a:prstGeom>
        </p:spPr>
      </p:pic>
      <p:sp>
        <p:nvSpPr>
          <p:cNvPr id="5" name="TextBox 4"/>
          <p:cNvSpPr txBox="1"/>
          <p:nvPr/>
        </p:nvSpPr>
        <p:spPr>
          <a:xfrm>
            <a:off x="5265919" y="302401"/>
            <a:ext cx="2979331" cy="646331"/>
          </a:xfrm>
          <a:prstGeom prst="rect">
            <a:avLst/>
          </a:prstGeom>
          <a:noFill/>
        </p:spPr>
        <p:txBody>
          <a:bodyPr wrap="square" rtlCol="0">
            <a:spAutoFit/>
          </a:bodyPr>
          <a:lstStyle/>
          <a:p>
            <a:r>
              <a:rPr lang="en-US" b="1" dirty="0" smtClean="0"/>
              <a:t>Selective estrogen receptor modulators</a:t>
            </a:r>
            <a:endParaRPr lang="en-US" b="1" dirty="0"/>
          </a:p>
        </p:txBody>
      </p:sp>
      <p:sp>
        <p:nvSpPr>
          <p:cNvPr id="6" name="TextBox 5"/>
          <p:cNvSpPr txBox="1"/>
          <p:nvPr/>
        </p:nvSpPr>
        <p:spPr>
          <a:xfrm>
            <a:off x="6466947" y="2181340"/>
            <a:ext cx="2431675" cy="369332"/>
          </a:xfrm>
          <a:prstGeom prst="rect">
            <a:avLst/>
          </a:prstGeom>
          <a:noFill/>
        </p:spPr>
        <p:txBody>
          <a:bodyPr wrap="none" rtlCol="0">
            <a:spAutoFit/>
          </a:bodyPr>
          <a:lstStyle/>
          <a:p>
            <a:r>
              <a:rPr lang="en-US" b="1" dirty="0" smtClean="0"/>
              <a:t>Aromatase inhibitors</a:t>
            </a:r>
            <a:endParaRPr lang="en-US" b="1" dirty="0"/>
          </a:p>
        </p:txBody>
      </p:sp>
      <p:pic>
        <p:nvPicPr>
          <p:cNvPr id="7" name="Picture 6" descr="USO0802Aromatase-F2.jpg"/>
          <p:cNvPicPr>
            <a:picLocks noChangeAspect="1"/>
          </p:cNvPicPr>
          <p:nvPr/>
        </p:nvPicPr>
        <p:blipFill rotWithShape="1">
          <a:blip r:embed="rId5">
            <a:extLst>
              <a:ext uri="{28A0092B-C50C-407E-A947-70E740481C1C}">
                <a14:useLocalDpi xmlns:a14="http://schemas.microsoft.com/office/drawing/2010/main" val="0"/>
              </a:ext>
            </a:extLst>
          </a:blip>
          <a:srcRect l="8524" t="12068" r="5134" b="9701"/>
          <a:stretch/>
        </p:blipFill>
        <p:spPr>
          <a:xfrm>
            <a:off x="4700445" y="2552678"/>
            <a:ext cx="4134958" cy="4151220"/>
          </a:xfrm>
          <a:prstGeom prst="rect">
            <a:avLst/>
          </a:prstGeom>
        </p:spPr>
      </p:pic>
    </p:spTree>
    <p:extLst>
      <p:ext uri="{BB962C8B-B14F-4D97-AF65-F5344CB8AC3E}">
        <p14:creationId xmlns:p14="http://schemas.microsoft.com/office/powerpoint/2010/main" val="8614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1021"/>
            <a:ext cx="6512511" cy="1143000"/>
          </a:xfrm>
        </p:spPr>
        <p:txBody>
          <a:bodyPr/>
          <a:lstStyle/>
          <a:p>
            <a:r>
              <a:rPr lang="en-US" sz="3600" dirty="0" smtClean="0"/>
              <a:t>Prognosis</a:t>
            </a:r>
            <a:endParaRPr lang="en-US" sz="3600" dirty="0"/>
          </a:p>
        </p:txBody>
      </p:sp>
      <p:sp>
        <p:nvSpPr>
          <p:cNvPr id="3" name="Content Placeholder 2"/>
          <p:cNvSpPr>
            <a:spLocks noGrp="1"/>
          </p:cNvSpPr>
          <p:nvPr>
            <p:ph sz="quarter" idx="13"/>
          </p:nvPr>
        </p:nvSpPr>
        <p:spPr>
          <a:xfrm>
            <a:off x="343830" y="774325"/>
            <a:ext cx="8443395" cy="6012330"/>
          </a:xfrm>
        </p:spPr>
        <p:txBody>
          <a:bodyPr>
            <a:normAutofit fontScale="70000" lnSpcReduction="20000"/>
          </a:bodyPr>
          <a:lstStyle/>
          <a:p>
            <a:r>
              <a:rPr lang="en-US" dirty="0" smtClean="0"/>
              <a:t>Patient characteristics</a:t>
            </a:r>
          </a:p>
          <a:p>
            <a:pPr lvl="1"/>
            <a:r>
              <a:rPr lang="en-US" dirty="0" smtClean="0"/>
              <a:t>Age: Worse for &lt; 35 </a:t>
            </a:r>
            <a:r>
              <a:rPr lang="en-US" dirty="0" err="1" smtClean="0"/>
              <a:t>yo</a:t>
            </a:r>
            <a:r>
              <a:rPr lang="en-US" dirty="0" smtClean="0"/>
              <a:t> or &gt; 65 </a:t>
            </a:r>
            <a:r>
              <a:rPr lang="en-US" dirty="0" err="1" smtClean="0"/>
              <a:t>yo</a:t>
            </a:r>
            <a:endParaRPr lang="en-US" dirty="0" smtClean="0"/>
          </a:p>
          <a:p>
            <a:pPr lvl="1"/>
            <a:r>
              <a:rPr lang="en-US" dirty="0" smtClean="0"/>
              <a:t>Race: Black women have higher mortality despite lower incidence of breast cancer– likely a combination of socioeconomic disparities and tumor biology</a:t>
            </a:r>
          </a:p>
          <a:p>
            <a:r>
              <a:rPr lang="en-US" dirty="0" smtClean="0"/>
              <a:t>Pathologic factors</a:t>
            </a:r>
          </a:p>
          <a:p>
            <a:pPr lvl="1"/>
            <a:r>
              <a:rPr lang="en-US" dirty="0" smtClean="0"/>
              <a:t>Tumor </a:t>
            </a:r>
            <a:r>
              <a:rPr lang="en-US" dirty="0"/>
              <a:t>stage </a:t>
            </a:r>
            <a:r>
              <a:rPr lang="en-US" dirty="0" smtClean="0"/>
              <a:t>(TNM) </a:t>
            </a:r>
            <a:r>
              <a:rPr lang="en-US" dirty="0"/>
              <a:t>is the most important prognostic </a:t>
            </a:r>
            <a:r>
              <a:rPr lang="en-US" dirty="0" smtClean="0"/>
              <a:t>indicator</a:t>
            </a:r>
          </a:p>
          <a:p>
            <a:pPr lvl="1"/>
            <a:r>
              <a:rPr lang="en-US" dirty="0" smtClean="0"/>
              <a:t>Tumor morphology:  </a:t>
            </a:r>
            <a:r>
              <a:rPr lang="en-US" dirty="0"/>
              <a:t>Tubular, papillary, mucinous, medullary, and adenoid cystic carcinoma </a:t>
            </a:r>
            <a:r>
              <a:rPr lang="en-US" dirty="0" smtClean="0"/>
              <a:t>are </a:t>
            </a:r>
            <a:r>
              <a:rPr lang="en-US" dirty="0"/>
              <a:t>associated with a good prognosis; by contrast, </a:t>
            </a:r>
            <a:r>
              <a:rPr lang="en-US" dirty="0" err="1"/>
              <a:t>micropapillary</a:t>
            </a:r>
            <a:r>
              <a:rPr lang="en-US" dirty="0"/>
              <a:t> and </a:t>
            </a:r>
            <a:r>
              <a:rPr lang="en-US" dirty="0" err="1"/>
              <a:t>metaplastic</a:t>
            </a:r>
            <a:r>
              <a:rPr lang="en-US" dirty="0"/>
              <a:t> carcinomas appear to confer a worse </a:t>
            </a:r>
            <a:r>
              <a:rPr lang="en-US" dirty="0" smtClean="0"/>
              <a:t>prognosis</a:t>
            </a:r>
          </a:p>
          <a:p>
            <a:pPr lvl="1"/>
            <a:r>
              <a:rPr lang="en-US" dirty="0" smtClean="0"/>
              <a:t>Histologic grade: Based on the </a:t>
            </a:r>
            <a:r>
              <a:rPr lang="en-US" dirty="0" err="1" smtClean="0"/>
              <a:t>Elston</a:t>
            </a:r>
            <a:r>
              <a:rPr lang="en-US" dirty="0"/>
              <a:t>-Ellis grading </a:t>
            </a:r>
            <a:r>
              <a:rPr lang="en-US" dirty="0" smtClean="0"/>
              <a:t>system.  Has some prognostic value but no longer in use </a:t>
            </a:r>
            <a:r>
              <a:rPr lang="en-US" dirty="0" err="1" smtClean="0"/>
              <a:t>bc</a:t>
            </a:r>
            <a:r>
              <a:rPr lang="en-US" dirty="0" smtClean="0"/>
              <a:t> of high inter-observer variation</a:t>
            </a:r>
          </a:p>
          <a:p>
            <a:pPr lvl="1"/>
            <a:r>
              <a:rPr lang="en-US" dirty="0" err="1"/>
              <a:t>Peritumoral</a:t>
            </a:r>
            <a:r>
              <a:rPr lang="en-US" dirty="0"/>
              <a:t> </a:t>
            </a:r>
            <a:r>
              <a:rPr lang="en-US" dirty="0" err="1"/>
              <a:t>lymphovascular</a:t>
            </a:r>
            <a:r>
              <a:rPr lang="en-US" dirty="0"/>
              <a:t> </a:t>
            </a:r>
            <a:r>
              <a:rPr lang="en-US" dirty="0" smtClean="0"/>
              <a:t>invasion: Associated with worse prognosis, but unclear utility</a:t>
            </a:r>
          </a:p>
          <a:p>
            <a:r>
              <a:rPr lang="en-US" dirty="0" smtClean="0"/>
              <a:t>Tissue markers</a:t>
            </a:r>
          </a:p>
          <a:p>
            <a:pPr lvl="1"/>
            <a:r>
              <a:rPr lang="en-US" dirty="0"/>
              <a:t>Hormone receptors:  </a:t>
            </a:r>
            <a:endParaRPr lang="en-US" dirty="0" smtClean="0"/>
          </a:p>
          <a:p>
            <a:pPr lvl="2"/>
            <a:r>
              <a:rPr lang="en-US" dirty="0"/>
              <a:t>ER-positive tumors tend to develop metastases in bone, soft tissue, or the reproductive/genital tracts; by contrast, ER-negative tumors more commonly metastasize to brain and liver, sites that are associated with shorter survival.  They also tend to be histologically well differentiated, have a lower fraction of dividing cells, and are diploid. They are also less likely to be associated with mutations, loss, or amplification of breast cancer-related genes such as p53, HER2, or EGFR, all of which have been associated with a poorer prognosis.</a:t>
            </a:r>
          </a:p>
          <a:p>
            <a:pPr lvl="2"/>
            <a:r>
              <a:rPr lang="en-US" dirty="0"/>
              <a:t>PR expression was independently predictive of disease-free survival (hazard ratio [HR] 1.94, 95% CI 1.32-2.85) and breast cancer-specific survival (HR 2.12, 95% CI 1.34-3.38</a:t>
            </a:r>
            <a:r>
              <a:rPr lang="en-US" dirty="0" smtClean="0"/>
              <a:t>)</a:t>
            </a:r>
          </a:p>
          <a:p>
            <a:pPr lvl="1"/>
            <a:r>
              <a:rPr lang="en-US" dirty="0" smtClean="0"/>
              <a:t>HER2 overexpression:</a:t>
            </a:r>
          </a:p>
          <a:p>
            <a:pPr lvl="2"/>
            <a:r>
              <a:rPr lang="en-US" dirty="0" smtClean="0"/>
              <a:t>Main </a:t>
            </a:r>
            <a:r>
              <a:rPr lang="en-US" dirty="0"/>
              <a:t>benefit of HER2 testing is its predictive value for appropriate candidates who should receive HER2-directed agents. </a:t>
            </a:r>
            <a:r>
              <a:rPr lang="en-US" dirty="0" smtClean="0"/>
              <a:t>In </a:t>
            </a:r>
            <a:r>
              <a:rPr lang="en-US" dirty="0"/>
              <a:t>the absence of systemic therapy, HER2 overexpression is a marker of poor prognosis in patients with pathologically node-positive </a:t>
            </a:r>
            <a:r>
              <a:rPr lang="en-US" dirty="0" smtClean="0"/>
              <a:t>and </a:t>
            </a:r>
            <a:r>
              <a:rPr lang="en-US" dirty="0"/>
              <a:t>node-negative breast </a:t>
            </a:r>
            <a:r>
              <a:rPr lang="en-US" dirty="0" smtClean="0"/>
              <a:t>cancer.</a:t>
            </a:r>
            <a:endParaRPr lang="en-US" dirty="0"/>
          </a:p>
        </p:txBody>
      </p:sp>
    </p:spTree>
    <p:extLst>
      <p:ext uri="{BB962C8B-B14F-4D97-AF65-F5344CB8AC3E}">
        <p14:creationId xmlns:p14="http://schemas.microsoft.com/office/powerpoint/2010/main" val="10002024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1021"/>
            <a:ext cx="6512511" cy="1143000"/>
          </a:xfrm>
        </p:spPr>
        <p:txBody>
          <a:bodyPr/>
          <a:lstStyle/>
          <a:p>
            <a:r>
              <a:rPr lang="en-US" sz="3600" dirty="0" smtClean="0"/>
              <a:t>Prognosis</a:t>
            </a:r>
            <a:endParaRPr lang="en-US" sz="3600" dirty="0"/>
          </a:p>
        </p:txBody>
      </p:sp>
      <p:sp>
        <p:nvSpPr>
          <p:cNvPr id="3" name="Content Placeholder 2"/>
          <p:cNvSpPr>
            <a:spLocks noGrp="1"/>
          </p:cNvSpPr>
          <p:nvPr>
            <p:ph sz="quarter" idx="13"/>
          </p:nvPr>
        </p:nvSpPr>
        <p:spPr>
          <a:xfrm>
            <a:off x="420954" y="1001679"/>
            <a:ext cx="8164122" cy="5384515"/>
          </a:xfrm>
        </p:spPr>
        <p:txBody>
          <a:bodyPr>
            <a:normAutofit fontScale="70000" lnSpcReduction="20000"/>
          </a:bodyPr>
          <a:lstStyle/>
          <a:p>
            <a:r>
              <a:rPr lang="en-US" dirty="0" smtClean="0"/>
              <a:t>Genomic profiles</a:t>
            </a:r>
          </a:p>
          <a:p>
            <a:pPr lvl="1"/>
            <a:r>
              <a:rPr lang="en-US" dirty="0" smtClean="0"/>
              <a:t>Luminal </a:t>
            </a:r>
            <a:r>
              <a:rPr lang="en-US" dirty="0" smtClean="0"/>
              <a:t>subtypes–- R</a:t>
            </a:r>
            <a:r>
              <a:rPr lang="en-US" dirty="0" smtClean="0"/>
              <a:t>efers to the similarity </a:t>
            </a:r>
            <a:r>
              <a:rPr lang="en-US" dirty="0"/>
              <a:t>in gene expression </a:t>
            </a:r>
            <a:r>
              <a:rPr lang="en-US" dirty="0" smtClean="0"/>
              <a:t>tumors </a:t>
            </a:r>
            <a:r>
              <a:rPr lang="en-US" dirty="0"/>
              <a:t>and the luminal epithelium of the </a:t>
            </a:r>
            <a:r>
              <a:rPr lang="en-US" dirty="0" smtClean="0"/>
              <a:t>breast.  Tends to correlate with ER expression.  Luminal A has better prognosis than Luminal B.</a:t>
            </a:r>
          </a:p>
          <a:p>
            <a:pPr lvl="1"/>
            <a:r>
              <a:rPr lang="en-US" dirty="0" smtClean="0"/>
              <a:t>HER2-enriched-- Tends to be ER/PR negative tumors </a:t>
            </a:r>
          </a:p>
          <a:p>
            <a:pPr lvl="1"/>
            <a:r>
              <a:rPr lang="en-US" dirty="0" smtClean="0"/>
              <a:t>ER-negative subtypes-- Triple-negative tumors </a:t>
            </a:r>
            <a:endParaRPr lang="en-US" dirty="0" smtClean="0"/>
          </a:p>
          <a:p>
            <a:r>
              <a:rPr lang="en-US" dirty="0" smtClean="0"/>
              <a:t>Gene expression profiles</a:t>
            </a:r>
          </a:p>
          <a:p>
            <a:pPr lvl="1"/>
            <a:r>
              <a:rPr lang="en-US" dirty="0" err="1"/>
              <a:t>Oncotype</a:t>
            </a:r>
            <a:r>
              <a:rPr lang="en-US" dirty="0"/>
              <a:t> </a:t>
            </a:r>
            <a:r>
              <a:rPr lang="en-US" dirty="0" err="1"/>
              <a:t>Dx</a:t>
            </a:r>
            <a:r>
              <a:rPr lang="en-US" dirty="0"/>
              <a:t> 21-gene recurrence score (RS</a:t>
            </a:r>
            <a:r>
              <a:rPr lang="en-US" dirty="0" smtClean="0"/>
              <a:t>)–- helps determine which ER+/HER2- node negative patients may benefit from endocrine therapy </a:t>
            </a:r>
          </a:p>
          <a:p>
            <a:pPr lvl="1"/>
            <a:r>
              <a:rPr lang="en-US" dirty="0" err="1" smtClean="0"/>
              <a:t>EndoPredict</a:t>
            </a:r>
            <a:r>
              <a:rPr lang="en-US" dirty="0"/>
              <a:t>-</a:t>
            </a:r>
            <a:r>
              <a:rPr lang="en-US" dirty="0" smtClean="0"/>
              <a:t>- identifies a </a:t>
            </a:r>
            <a:r>
              <a:rPr lang="en-US" dirty="0"/>
              <a:t>subgroup of patients with </a:t>
            </a:r>
            <a:r>
              <a:rPr lang="en-US" dirty="0" smtClean="0"/>
              <a:t>ER+HER2- </a:t>
            </a:r>
            <a:r>
              <a:rPr lang="en-US" dirty="0"/>
              <a:t>tumors that have a very low risk of recurrence without adjuvant </a:t>
            </a:r>
            <a:r>
              <a:rPr lang="en-US" dirty="0" smtClean="0"/>
              <a:t>chemotherapy, as well as patients </a:t>
            </a:r>
            <a:r>
              <a:rPr lang="en-US" dirty="0"/>
              <a:t>at low risk for a late recurrence </a:t>
            </a:r>
            <a:endParaRPr lang="en-US" dirty="0" smtClean="0"/>
          </a:p>
          <a:p>
            <a:pPr lvl="1"/>
            <a:r>
              <a:rPr lang="en-US" dirty="0"/>
              <a:t>Breast Cancer Index--accurate predictor of endocrine responsiveness among patients with </a:t>
            </a:r>
            <a:r>
              <a:rPr lang="en-US" dirty="0" smtClean="0"/>
              <a:t>ER</a:t>
            </a:r>
            <a:r>
              <a:rPr lang="en-US" dirty="0"/>
              <a:t>+</a:t>
            </a:r>
            <a:r>
              <a:rPr lang="en-US" dirty="0" smtClean="0"/>
              <a:t> </a:t>
            </a:r>
            <a:r>
              <a:rPr lang="en-US" dirty="0"/>
              <a:t>breast CA, useful in predicting late recurrence (&gt;5 years from diagnosis) as compared with RS and </a:t>
            </a:r>
            <a:r>
              <a:rPr lang="en-US" dirty="0" smtClean="0"/>
              <a:t>IHC4</a:t>
            </a:r>
          </a:p>
          <a:p>
            <a:pPr lvl="1"/>
            <a:r>
              <a:rPr lang="en-US" dirty="0"/>
              <a:t>PAM50--  </a:t>
            </a:r>
            <a:r>
              <a:rPr lang="en-US" dirty="0" smtClean="0"/>
              <a:t>stratifies </a:t>
            </a:r>
            <a:r>
              <a:rPr lang="en-US" dirty="0"/>
              <a:t>patients with </a:t>
            </a:r>
            <a:r>
              <a:rPr lang="en-US" dirty="0" smtClean="0"/>
              <a:t>ER</a:t>
            </a:r>
            <a:r>
              <a:rPr lang="en-US" dirty="0"/>
              <a:t>+</a:t>
            </a:r>
            <a:r>
              <a:rPr lang="en-US" dirty="0" smtClean="0"/>
              <a:t> </a:t>
            </a:r>
            <a:r>
              <a:rPr lang="en-US" dirty="0"/>
              <a:t>disease into high, medium, and </a:t>
            </a:r>
            <a:r>
              <a:rPr lang="en-US" dirty="0" smtClean="0"/>
              <a:t>low recurrence </a:t>
            </a:r>
            <a:r>
              <a:rPr lang="en-US" dirty="0"/>
              <a:t>subsets </a:t>
            </a:r>
            <a:endParaRPr lang="en-US" dirty="0" smtClean="0"/>
          </a:p>
          <a:p>
            <a:r>
              <a:rPr lang="en-US" dirty="0" smtClean="0"/>
              <a:t>Markers </a:t>
            </a:r>
            <a:r>
              <a:rPr lang="en-US" dirty="0" smtClean="0"/>
              <a:t>of </a:t>
            </a:r>
            <a:r>
              <a:rPr lang="en-US" dirty="0" smtClean="0"/>
              <a:t>proliferation</a:t>
            </a:r>
          </a:p>
          <a:p>
            <a:pPr lvl="1"/>
            <a:r>
              <a:rPr lang="en-US" dirty="0" smtClean="0"/>
              <a:t>Ki</a:t>
            </a:r>
            <a:r>
              <a:rPr lang="en-US" dirty="0"/>
              <a:t>-67-- high Ki-67 levels were associated with a</a:t>
            </a:r>
            <a:r>
              <a:rPr lang="en-US" dirty="0" smtClean="0"/>
              <a:t> </a:t>
            </a:r>
            <a:r>
              <a:rPr lang="en-US" dirty="0"/>
              <a:t>higher risk of relapse in both node-</a:t>
            </a:r>
            <a:r>
              <a:rPr lang="en-US" dirty="0" smtClean="0"/>
              <a:t>positive and </a:t>
            </a:r>
            <a:r>
              <a:rPr lang="en-US" dirty="0"/>
              <a:t>node-negative </a:t>
            </a:r>
            <a:r>
              <a:rPr lang="en-US" dirty="0" smtClean="0"/>
              <a:t>disease as well as worse </a:t>
            </a:r>
            <a:r>
              <a:rPr lang="en-US" dirty="0"/>
              <a:t>breast cancer survival </a:t>
            </a:r>
            <a:r>
              <a:rPr lang="en-US" dirty="0" smtClean="0"/>
              <a:t>in both </a:t>
            </a:r>
            <a:r>
              <a:rPr lang="en-US" dirty="0"/>
              <a:t>node-</a:t>
            </a:r>
            <a:r>
              <a:rPr lang="en-US" dirty="0" smtClean="0"/>
              <a:t>positive </a:t>
            </a:r>
            <a:r>
              <a:rPr lang="en-US" dirty="0"/>
              <a:t>and node-negative </a:t>
            </a:r>
            <a:r>
              <a:rPr lang="en-US" dirty="0" smtClean="0"/>
              <a:t>disease.</a:t>
            </a:r>
          </a:p>
          <a:p>
            <a:pPr lvl="1"/>
            <a:r>
              <a:rPr lang="en-US" dirty="0" err="1" smtClean="0"/>
              <a:t>Urokinase</a:t>
            </a:r>
            <a:r>
              <a:rPr lang="en-US" dirty="0" smtClean="0"/>
              <a:t> plasminogen activator-- </a:t>
            </a:r>
            <a:r>
              <a:rPr lang="en-US" dirty="0"/>
              <a:t>High levels of </a:t>
            </a:r>
            <a:r>
              <a:rPr lang="en-US" dirty="0" err="1"/>
              <a:t>uPA</a:t>
            </a:r>
            <a:r>
              <a:rPr lang="en-US" dirty="0"/>
              <a:t> and </a:t>
            </a:r>
            <a:r>
              <a:rPr lang="en-US" dirty="0" err="1"/>
              <a:t>uPAR</a:t>
            </a:r>
            <a:r>
              <a:rPr lang="en-US" dirty="0"/>
              <a:t>, as well as the plasminogen activator inhibitor PAI-1, have been associated with shorter survival in women with breast cancer; by contrast, high levels of PAI-2 appear to be associated with better outcomes</a:t>
            </a:r>
            <a:endParaRPr lang="en-US" dirty="0" smtClean="0"/>
          </a:p>
          <a:p>
            <a:pPr lvl="1"/>
            <a:r>
              <a:rPr lang="en-US" dirty="0"/>
              <a:t>P53--  mutations in </a:t>
            </a:r>
            <a:r>
              <a:rPr lang="en-US" i="1" dirty="0"/>
              <a:t>TP53</a:t>
            </a:r>
            <a:r>
              <a:rPr lang="en-US" dirty="0"/>
              <a:t> have a worse prognosis compared with other patients, independent of tumor size, node status, and hormone receptor status</a:t>
            </a:r>
            <a:endParaRPr lang="en-US" dirty="0" smtClean="0"/>
          </a:p>
        </p:txBody>
      </p:sp>
    </p:spTree>
    <p:extLst>
      <p:ext uri="{BB962C8B-B14F-4D97-AF65-F5344CB8AC3E}">
        <p14:creationId xmlns:p14="http://schemas.microsoft.com/office/powerpoint/2010/main" val="17683614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1021"/>
            <a:ext cx="6512511" cy="1143000"/>
          </a:xfrm>
        </p:spPr>
        <p:txBody>
          <a:bodyPr/>
          <a:lstStyle/>
          <a:p>
            <a:r>
              <a:rPr lang="en-US" sz="3600" dirty="0" smtClean="0"/>
              <a:t>Post-treatment Surveillance</a:t>
            </a:r>
            <a:endParaRPr lang="en-US" sz="3600" dirty="0"/>
          </a:p>
        </p:txBody>
      </p:sp>
      <p:sp>
        <p:nvSpPr>
          <p:cNvPr id="3" name="Content Placeholder 2"/>
          <p:cNvSpPr>
            <a:spLocks noGrp="1"/>
          </p:cNvSpPr>
          <p:nvPr>
            <p:ph sz="quarter" idx="13"/>
          </p:nvPr>
        </p:nvSpPr>
        <p:spPr>
          <a:xfrm>
            <a:off x="781504" y="1530580"/>
            <a:ext cx="7524295" cy="4737266"/>
          </a:xfrm>
        </p:spPr>
        <p:txBody>
          <a:bodyPr>
            <a:normAutofit/>
          </a:bodyPr>
          <a:lstStyle/>
          <a:p>
            <a:r>
              <a:rPr lang="en-US" dirty="0"/>
              <a:t>Cancer survivors who have completed treatment for breast cancer should undergo regular follow-up. </a:t>
            </a:r>
            <a:endParaRPr lang="en-US" dirty="0" smtClean="0"/>
          </a:p>
          <a:p>
            <a:r>
              <a:rPr lang="en-US" dirty="0" smtClean="0"/>
              <a:t>Annual </a:t>
            </a:r>
            <a:r>
              <a:rPr lang="en-US" dirty="0"/>
              <a:t>mammography should also be performed in patients who underwent breast-conserving therapy (BCT). </a:t>
            </a:r>
            <a:endParaRPr lang="en-US" dirty="0" smtClean="0"/>
          </a:p>
          <a:p>
            <a:r>
              <a:rPr lang="en-US" dirty="0" smtClean="0"/>
              <a:t>The </a:t>
            </a:r>
            <a:r>
              <a:rPr lang="en-US" dirty="0"/>
              <a:t>routine use of breast magnetic resonance imaging (MRI) or whole-breast ultrasound is not recommended for breast cancer survivors because of a lack of evidence to inform their role in this population. </a:t>
            </a:r>
            <a:endParaRPr lang="en-US" dirty="0" smtClean="0"/>
          </a:p>
          <a:p>
            <a:r>
              <a:rPr lang="en-US" dirty="0" smtClean="0"/>
              <a:t>In </a:t>
            </a:r>
            <a:r>
              <a:rPr lang="en-US" dirty="0"/>
              <a:t>addition, laboratory tests and whole-body imaging in asymptomatic cancer survivors is not recommended.</a:t>
            </a:r>
            <a:endParaRPr lang="en-US" dirty="0"/>
          </a:p>
        </p:txBody>
      </p:sp>
    </p:spTree>
    <p:extLst>
      <p:ext uri="{BB962C8B-B14F-4D97-AF65-F5344CB8AC3E}">
        <p14:creationId xmlns:p14="http://schemas.microsoft.com/office/powerpoint/2010/main" val="235261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1021"/>
            <a:ext cx="6512511" cy="1143000"/>
          </a:xfrm>
        </p:spPr>
        <p:txBody>
          <a:bodyPr/>
          <a:lstStyle/>
          <a:p>
            <a:r>
              <a:rPr lang="en-US" sz="3600" dirty="0" smtClean="0"/>
              <a:t>Breast Reconstruction</a:t>
            </a:r>
            <a:endParaRPr lang="en-US" sz="3600" dirty="0"/>
          </a:p>
        </p:txBody>
      </p:sp>
      <p:sp>
        <p:nvSpPr>
          <p:cNvPr id="3" name="Content Placeholder 2"/>
          <p:cNvSpPr>
            <a:spLocks noGrp="1"/>
          </p:cNvSpPr>
          <p:nvPr>
            <p:ph sz="quarter" idx="13"/>
          </p:nvPr>
        </p:nvSpPr>
        <p:spPr>
          <a:xfrm>
            <a:off x="475466" y="1351499"/>
            <a:ext cx="8316450" cy="5046588"/>
          </a:xfrm>
        </p:spPr>
        <p:txBody>
          <a:bodyPr>
            <a:normAutofit fontScale="77500" lnSpcReduction="20000"/>
          </a:bodyPr>
          <a:lstStyle/>
          <a:p>
            <a:r>
              <a:rPr lang="en-US" dirty="0"/>
              <a:t>There are two general types of reconstructive procedures: </a:t>
            </a:r>
            <a:r>
              <a:rPr lang="en-US" b="1" dirty="0"/>
              <a:t>prosthetic devices </a:t>
            </a:r>
            <a:r>
              <a:rPr lang="en-US" dirty="0"/>
              <a:t>(</a:t>
            </a:r>
            <a:r>
              <a:rPr lang="en-US" dirty="0" err="1"/>
              <a:t>eg</a:t>
            </a:r>
            <a:r>
              <a:rPr lang="en-US" dirty="0"/>
              <a:t>, tissue expanders, saline implants, silicone implants) and </a:t>
            </a:r>
            <a:r>
              <a:rPr lang="en-US" b="1" dirty="0"/>
              <a:t>autologous tissue reconstruction</a:t>
            </a:r>
            <a:r>
              <a:rPr lang="en-US" dirty="0"/>
              <a:t>, which involves the transfer of a flap of tissue from a donor site to the anterior chest wall. </a:t>
            </a:r>
            <a:endParaRPr lang="en-US" dirty="0" smtClean="0"/>
          </a:p>
          <a:p>
            <a:r>
              <a:rPr lang="en-US" dirty="0" smtClean="0"/>
              <a:t>The </a:t>
            </a:r>
            <a:r>
              <a:rPr lang="en-US" dirty="0"/>
              <a:t>choice of the reconstructive option depends upon a variety of factors including body habitus, associated comorbidity (</a:t>
            </a:r>
            <a:r>
              <a:rPr lang="en-US" dirty="0" err="1"/>
              <a:t>eg</a:t>
            </a:r>
            <a:r>
              <a:rPr lang="en-US" dirty="0"/>
              <a:t>, obesity, history of diabetes, smoking), the size and configuration of the contralateral breast, prior surgical procedures, the quality of the chest wall skin, and patient choice. </a:t>
            </a:r>
            <a:endParaRPr lang="en-US" dirty="0" smtClean="0"/>
          </a:p>
          <a:p>
            <a:r>
              <a:rPr lang="en-US" dirty="0" smtClean="0"/>
              <a:t>Breast </a:t>
            </a:r>
            <a:r>
              <a:rPr lang="en-US" dirty="0"/>
              <a:t>reconstruction is often performed immediately after mastectomy. The advantages of immediate reconstruction include streamlined care, reduced cost, superior cosmetic results, and psychosocial benefits. Immediate reconstruction may be considered in patients who are undergoing mastectomy for prophylaxis, ductal carcinoma in situ, or for invasive breast cancers less than 5 cm in size that are clinically axillary node-negative, and/or have a negative </a:t>
            </a:r>
            <a:r>
              <a:rPr lang="en-US" dirty="0" err="1"/>
              <a:t>premastectomy</a:t>
            </a:r>
            <a:r>
              <a:rPr lang="en-US" dirty="0"/>
              <a:t> sentinel node biopsy. </a:t>
            </a:r>
          </a:p>
          <a:p>
            <a:r>
              <a:rPr lang="en-US" dirty="0" smtClean="0"/>
              <a:t>For </a:t>
            </a:r>
            <a:r>
              <a:rPr lang="en-US" dirty="0"/>
              <a:t>women who are likely to need </a:t>
            </a:r>
            <a:r>
              <a:rPr lang="en-US" dirty="0" err="1"/>
              <a:t>postmastectomy</a:t>
            </a:r>
            <a:r>
              <a:rPr lang="en-US" dirty="0"/>
              <a:t> radiation therapy, delayed reconstruction may be considered. Autologous tissue is typically preferred rather than an implant following radiation treatments since this approach provides an acceptable outcome with fewer post-radiation complications.</a:t>
            </a:r>
          </a:p>
          <a:p>
            <a:endParaRPr lang="en-US" dirty="0"/>
          </a:p>
        </p:txBody>
      </p:sp>
    </p:spTree>
    <p:extLst>
      <p:ext uri="{BB962C8B-B14F-4D97-AF65-F5344CB8AC3E}">
        <p14:creationId xmlns:p14="http://schemas.microsoft.com/office/powerpoint/2010/main" val="281478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1021"/>
            <a:ext cx="6512511" cy="1143000"/>
          </a:xfrm>
        </p:spPr>
        <p:txBody>
          <a:bodyPr/>
          <a:lstStyle/>
          <a:p>
            <a:r>
              <a:rPr lang="en-US" sz="3600" dirty="0" smtClean="0"/>
              <a:t>Metastatic Breast Cancer</a:t>
            </a:r>
            <a:endParaRPr lang="en-US" sz="3600" dirty="0"/>
          </a:p>
        </p:txBody>
      </p:sp>
      <p:sp>
        <p:nvSpPr>
          <p:cNvPr id="3" name="Content Placeholder 2"/>
          <p:cNvSpPr>
            <a:spLocks noGrp="1"/>
          </p:cNvSpPr>
          <p:nvPr>
            <p:ph sz="quarter" idx="13"/>
          </p:nvPr>
        </p:nvSpPr>
        <p:spPr>
          <a:xfrm>
            <a:off x="481233" y="1280141"/>
            <a:ext cx="8211155" cy="5159716"/>
          </a:xfrm>
        </p:spPr>
        <p:txBody>
          <a:bodyPr>
            <a:normAutofit fontScale="92500" lnSpcReduction="20000"/>
          </a:bodyPr>
          <a:lstStyle/>
          <a:p>
            <a:r>
              <a:rPr lang="en-US" dirty="0" smtClean="0"/>
              <a:t>Is there a role for surgery?</a:t>
            </a:r>
          </a:p>
          <a:p>
            <a:pPr lvl="1"/>
            <a:r>
              <a:rPr lang="en-US" dirty="0"/>
              <a:t>The median survival for patients with metastatic (stage IV) breast cancer is 18 to 24 </a:t>
            </a:r>
            <a:r>
              <a:rPr lang="en-US" dirty="0" smtClean="0"/>
              <a:t>months. </a:t>
            </a:r>
          </a:p>
          <a:p>
            <a:pPr lvl="1"/>
            <a:r>
              <a:rPr lang="en-US" dirty="0" smtClean="0"/>
              <a:t>Those </a:t>
            </a:r>
            <a:r>
              <a:rPr lang="en-US" dirty="0"/>
              <a:t>who experience long-term survival tend to be young with an excellent performance status and limited metastatic disease</a:t>
            </a:r>
            <a:r>
              <a:rPr lang="en-US" dirty="0" smtClean="0"/>
              <a:t>.  These patients benefit from an </a:t>
            </a:r>
            <a:r>
              <a:rPr lang="en-US" dirty="0"/>
              <a:t>intensified multidisciplinary approach combining systemic therapies with local treatment (surgery, radiation, and regional chemotherapy</a:t>
            </a:r>
            <a:r>
              <a:rPr lang="en-US" dirty="0" smtClean="0"/>
              <a:t>).</a:t>
            </a:r>
          </a:p>
          <a:p>
            <a:r>
              <a:rPr lang="en-US" dirty="0" smtClean="0"/>
              <a:t>Surgical options:</a:t>
            </a:r>
          </a:p>
          <a:p>
            <a:pPr lvl="1"/>
            <a:r>
              <a:rPr lang="en-US" dirty="0"/>
              <a:t>Lung metastases — Isolated lung metastases occur in </a:t>
            </a:r>
            <a:r>
              <a:rPr lang="en-US" dirty="0" smtClean="0"/>
              <a:t>10-25% </a:t>
            </a:r>
            <a:r>
              <a:rPr lang="en-US" dirty="0"/>
              <a:t>of patients with metastatic breast </a:t>
            </a:r>
            <a:r>
              <a:rPr lang="en-US" dirty="0" smtClean="0"/>
              <a:t>cancer.  Pulmonary resection or </a:t>
            </a:r>
            <a:r>
              <a:rPr lang="en-US" dirty="0" err="1" smtClean="0"/>
              <a:t>metastasectomy</a:t>
            </a:r>
            <a:r>
              <a:rPr lang="en-US" dirty="0" smtClean="0"/>
              <a:t> may be offered to highly select patients.</a:t>
            </a:r>
          </a:p>
          <a:p>
            <a:pPr lvl="1"/>
            <a:r>
              <a:rPr lang="en-US" dirty="0"/>
              <a:t>Liver metastases — Hepatic metastases occur in over half of patients with metastatic breast cancer. They are most commonly a late development, associated with disseminated disease and a poorer prognosis than bone or soft tissue metastases. Only </a:t>
            </a:r>
            <a:r>
              <a:rPr lang="en-US" dirty="0" smtClean="0"/>
              <a:t>5-12% </a:t>
            </a:r>
            <a:r>
              <a:rPr lang="en-US" dirty="0"/>
              <a:t>of patients have isolated liver </a:t>
            </a:r>
            <a:r>
              <a:rPr lang="en-US" dirty="0" smtClean="0"/>
              <a:t>involvement.  For the latter,  hepatic resection may be considered.  </a:t>
            </a:r>
          </a:p>
          <a:p>
            <a:pPr lvl="1"/>
            <a:endParaRPr lang="en-US" dirty="0"/>
          </a:p>
        </p:txBody>
      </p:sp>
    </p:spTree>
    <p:extLst>
      <p:ext uri="{BB962C8B-B14F-4D97-AF65-F5344CB8AC3E}">
        <p14:creationId xmlns:p14="http://schemas.microsoft.com/office/powerpoint/2010/main" val="23493983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619442"/>
            <a:ext cx="6512511" cy="1143000"/>
          </a:xfrm>
        </p:spPr>
        <p:txBody>
          <a:bodyPr/>
          <a:lstStyle/>
          <a:p>
            <a:r>
              <a:rPr lang="en-US" dirty="0" smtClean="0"/>
              <a:t>Outline</a:t>
            </a:r>
            <a:endParaRPr lang="en-US" dirty="0"/>
          </a:p>
        </p:txBody>
      </p:sp>
      <p:sp>
        <p:nvSpPr>
          <p:cNvPr id="3" name="Content Placeholder 2"/>
          <p:cNvSpPr>
            <a:spLocks noGrp="1"/>
          </p:cNvSpPr>
          <p:nvPr>
            <p:ph sz="quarter" idx="13"/>
          </p:nvPr>
        </p:nvSpPr>
        <p:spPr>
          <a:xfrm>
            <a:off x="1043103" y="1241394"/>
            <a:ext cx="7162800" cy="5179619"/>
          </a:xfrm>
        </p:spPr>
        <p:txBody>
          <a:bodyPr>
            <a:normAutofit/>
          </a:bodyPr>
          <a:lstStyle/>
          <a:p>
            <a:r>
              <a:rPr lang="en-US" dirty="0" smtClean="0"/>
              <a:t>Stratification</a:t>
            </a:r>
          </a:p>
          <a:p>
            <a:pPr lvl="1"/>
            <a:r>
              <a:rPr lang="en-US" dirty="0" smtClean="0"/>
              <a:t>Early-stage Breast Cancer</a:t>
            </a:r>
          </a:p>
          <a:p>
            <a:pPr lvl="1"/>
            <a:r>
              <a:rPr lang="en-US" dirty="0" smtClean="0"/>
              <a:t>Locally Advanced Breast Cancer</a:t>
            </a:r>
          </a:p>
          <a:p>
            <a:r>
              <a:rPr lang="en-US" dirty="0" smtClean="0"/>
              <a:t>Special Considerations</a:t>
            </a:r>
          </a:p>
          <a:p>
            <a:pPr lvl="1"/>
            <a:r>
              <a:rPr lang="en-US" dirty="0" smtClean="0"/>
              <a:t>Fertility</a:t>
            </a:r>
          </a:p>
          <a:p>
            <a:pPr lvl="1"/>
            <a:r>
              <a:rPr lang="en-US" dirty="0" smtClean="0"/>
              <a:t>Older patients : Menopause, Multiple comorbidities</a:t>
            </a:r>
          </a:p>
          <a:p>
            <a:pPr lvl="1"/>
            <a:r>
              <a:rPr lang="en-US" dirty="0" smtClean="0"/>
              <a:t>Male patients</a:t>
            </a:r>
          </a:p>
          <a:p>
            <a:pPr lvl="1"/>
            <a:r>
              <a:rPr lang="en-US" dirty="0" smtClean="0"/>
              <a:t>Pregnancy</a:t>
            </a:r>
          </a:p>
          <a:p>
            <a:r>
              <a:rPr lang="en-US" dirty="0" smtClean="0"/>
              <a:t>Prognosis</a:t>
            </a:r>
          </a:p>
          <a:p>
            <a:r>
              <a:rPr lang="en-US" dirty="0" smtClean="0"/>
              <a:t>Post-treatment Surveillance</a:t>
            </a:r>
          </a:p>
          <a:p>
            <a:r>
              <a:rPr lang="en-US" dirty="0" smtClean="0"/>
              <a:t>Breast Reconstruction</a:t>
            </a:r>
          </a:p>
          <a:p>
            <a:r>
              <a:rPr lang="en-US" dirty="0" smtClean="0"/>
              <a:t>Metastatic Breast Cancer</a:t>
            </a:r>
            <a:endParaRPr lang="en-US" dirty="0"/>
          </a:p>
        </p:txBody>
      </p:sp>
    </p:spTree>
    <p:extLst>
      <p:ext uri="{BB962C8B-B14F-4D97-AF65-F5344CB8AC3E}">
        <p14:creationId xmlns:p14="http://schemas.microsoft.com/office/powerpoint/2010/main" val="257784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2012-09-27-at-9.59.51-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524" y="413799"/>
            <a:ext cx="6272508" cy="6087478"/>
          </a:xfrm>
          <a:prstGeom prst="rect">
            <a:avLst/>
          </a:prstGeom>
        </p:spPr>
      </p:pic>
    </p:spTree>
    <p:extLst>
      <p:ext uri="{BB962C8B-B14F-4D97-AF65-F5344CB8AC3E}">
        <p14:creationId xmlns:p14="http://schemas.microsoft.com/office/powerpoint/2010/main" val="37214321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east-cancer-5-638.jpg"/>
          <p:cNvPicPr>
            <a:picLocks noChangeAspect="1"/>
          </p:cNvPicPr>
          <p:nvPr/>
        </p:nvPicPr>
        <p:blipFill rotWithShape="1">
          <a:blip r:embed="rId3">
            <a:extLst>
              <a:ext uri="{28A0092B-C50C-407E-A947-70E740481C1C}">
                <a14:useLocalDpi xmlns:a14="http://schemas.microsoft.com/office/drawing/2010/main" val="0"/>
              </a:ext>
            </a:extLst>
          </a:blip>
          <a:srcRect l="1942" t="3284" r="1365" b="9930"/>
          <a:stretch/>
        </p:blipFill>
        <p:spPr>
          <a:xfrm>
            <a:off x="156977" y="156959"/>
            <a:ext cx="6022268" cy="4058196"/>
          </a:xfrm>
          <a:prstGeom prst="rect">
            <a:avLst/>
          </a:prstGeom>
        </p:spPr>
      </p:pic>
      <p:pic>
        <p:nvPicPr>
          <p:cNvPr id="2" name="Picture 1" descr="advances-in-the-management-of-breast-cancer-3-638.jpg"/>
          <p:cNvPicPr>
            <a:picLocks noChangeAspect="1"/>
          </p:cNvPicPr>
          <p:nvPr/>
        </p:nvPicPr>
        <p:blipFill rotWithShape="1">
          <a:blip r:embed="rId4">
            <a:extLst>
              <a:ext uri="{28A0092B-C50C-407E-A947-70E740481C1C}">
                <a14:useLocalDpi xmlns:a14="http://schemas.microsoft.com/office/drawing/2010/main" val="0"/>
              </a:ext>
            </a:extLst>
          </a:blip>
          <a:srcRect l="3879" t="22214" r="3831" b="16800"/>
          <a:stretch/>
        </p:blipFill>
        <p:spPr>
          <a:xfrm>
            <a:off x="3018327" y="3795533"/>
            <a:ext cx="6068592" cy="3010743"/>
          </a:xfrm>
          <a:prstGeom prst="rect">
            <a:avLst/>
          </a:prstGeom>
        </p:spPr>
      </p:pic>
    </p:spTree>
    <p:extLst>
      <p:ext uri="{BB962C8B-B14F-4D97-AF65-F5344CB8AC3E}">
        <p14:creationId xmlns:p14="http://schemas.microsoft.com/office/powerpoint/2010/main" val="24820957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704" y="391139"/>
            <a:ext cx="6512511" cy="1143000"/>
          </a:xfrm>
        </p:spPr>
        <p:txBody>
          <a:bodyPr/>
          <a:lstStyle/>
          <a:p>
            <a:r>
              <a:rPr lang="en-US" sz="3600" dirty="0" smtClean="0"/>
              <a:t>Non-invasive Lesions</a:t>
            </a:r>
            <a:endParaRPr lang="en-US" sz="3600" dirty="0"/>
          </a:p>
        </p:txBody>
      </p:sp>
      <p:pic>
        <p:nvPicPr>
          <p:cNvPr id="9" name="Picture 8" descr="image001.jpg"/>
          <p:cNvPicPr>
            <a:picLocks noChangeAspect="1"/>
          </p:cNvPicPr>
          <p:nvPr/>
        </p:nvPicPr>
        <p:blipFill rotWithShape="1">
          <a:blip r:embed="rId3">
            <a:extLst>
              <a:ext uri="{28A0092B-C50C-407E-A947-70E740481C1C}">
                <a14:useLocalDpi xmlns:a14="http://schemas.microsoft.com/office/drawing/2010/main" val="0"/>
              </a:ext>
            </a:extLst>
          </a:blip>
          <a:srcRect l="4085" t="3543" r="4763" b="6845"/>
          <a:stretch/>
        </p:blipFill>
        <p:spPr>
          <a:xfrm>
            <a:off x="179083" y="1237287"/>
            <a:ext cx="4487461" cy="3747142"/>
          </a:xfrm>
          <a:prstGeom prst="rect">
            <a:avLst/>
          </a:prstGeom>
        </p:spPr>
      </p:pic>
      <p:pic>
        <p:nvPicPr>
          <p:cNvPr id="10" name="Picture 9" descr="CDR0000734077-e14490403473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773" y="3189223"/>
            <a:ext cx="4495956" cy="3647488"/>
          </a:xfrm>
          <a:prstGeom prst="rect">
            <a:avLst/>
          </a:prstGeom>
        </p:spPr>
      </p:pic>
    </p:spTree>
    <p:extLst>
      <p:ext uri="{BB962C8B-B14F-4D97-AF65-F5344CB8AC3E}">
        <p14:creationId xmlns:p14="http://schemas.microsoft.com/office/powerpoint/2010/main" val="29531437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893" y="391140"/>
            <a:ext cx="7949031" cy="1143000"/>
          </a:xfrm>
        </p:spPr>
        <p:txBody>
          <a:bodyPr/>
          <a:lstStyle/>
          <a:p>
            <a:r>
              <a:rPr lang="en-US" sz="3600" dirty="0" smtClean="0"/>
              <a:t>Early-stage Breast Cancer</a:t>
            </a:r>
            <a:endParaRPr lang="en-US" sz="3600" dirty="0"/>
          </a:p>
        </p:txBody>
      </p:sp>
      <p:pic>
        <p:nvPicPr>
          <p:cNvPr id="3" name="Picture 2" descr="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8" y="1180007"/>
            <a:ext cx="6903487" cy="4081676"/>
          </a:xfrm>
          <a:prstGeom prst="rect">
            <a:avLst/>
          </a:prstGeom>
        </p:spPr>
      </p:pic>
      <p:pic>
        <p:nvPicPr>
          <p:cNvPr id="4" name="Picture 3" descr="CDR732257-7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232" y="1651764"/>
            <a:ext cx="7143750" cy="5076825"/>
          </a:xfrm>
          <a:prstGeom prst="rect">
            <a:avLst/>
          </a:prstGeom>
        </p:spPr>
      </p:pic>
    </p:spTree>
    <p:extLst>
      <p:ext uri="{BB962C8B-B14F-4D97-AF65-F5344CB8AC3E}">
        <p14:creationId xmlns:p14="http://schemas.microsoft.com/office/powerpoint/2010/main" val="3333716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R732258-5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52" y="399529"/>
            <a:ext cx="7799785" cy="6024002"/>
          </a:xfrm>
          <a:prstGeom prst="rect">
            <a:avLst/>
          </a:prstGeom>
        </p:spPr>
      </p:pic>
      <p:cxnSp>
        <p:nvCxnSpPr>
          <p:cNvPr id="4" name="Straight Connector 3"/>
          <p:cNvCxnSpPr/>
          <p:nvPr/>
        </p:nvCxnSpPr>
        <p:spPr>
          <a:xfrm>
            <a:off x="5812809" y="1001754"/>
            <a:ext cx="0" cy="5332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775448" y="1287971"/>
            <a:ext cx="152027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403034" y="1073306"/>
            <a:ext cx="2035608" cy="369332"/>
          </a:xfrm>
          <a:prstGeom prst="rect">
            <a:avLst/>
          </a:prstGeom>
          <a:noFill/>
        </p:spPr>
        <p:txBody>
          <a:bodyPr wrap="none" rtlCol="0">
            <a:spAutoFit/>
          </a:bodyPr>
          <a:lstStyle/>
          <a:p>
            <a:r>
              <a:rPr lang="en-US" b="1" dirty="0" smtClean="0">
                <a:solidFill>
                  <a:schemeClr val="accent2">
                    <a:lumMod val="50000"/>
                  </a:schemeClr>
                </a:solidFill>
              </a:rPr>
              <a:t>Locally advanced</a:t>
            </a:r>
            <a:endParaRPr lang="en-US" b="1" dirty="0">
              <a:solidFill>
                <a:schemeClr val="accent2">
                  <a:lumMod val="50000"/>
                </a:schemeClr>
              </a:solidFill>
            </a:endParaRPr>
          </a:p>
        </p:txBody>
      </p:sp>
      <p:sp>
        <p:nvSpPr>
          <p:cNvPr id="10" name="TextBox 9"/>
          <p:cNvSpPr txBox="1"/>
          <p:nvPr/>
        </p:nvSpPr>
        <p:spPr>
          <a:xfrm>
            <a:off x="2548970" y="1082602"/>
            <a:ext cx="1376023" cy="369332"/>
          </a:xfrm>
          <a:prstGeom prst="rect">
            <a:avLst/>
          </a:prstGeom>
          <a:noFill/>
        </p:spPr>
        <p:txBody>
          <a:bodyPr wrap="none" rtlCol="0">
            <a:spAutoFit/>
          </a:bodyPr>
          <a:lstStyle/>
          <a:p>
            <a:r>
              <a:rPr lang="en-US" b="1" dirty="0" smtClean="0">
                <a:solidFill>
                  <a:schemeClr val="accent2">
                    <a:lumMod val="50000"/>
                  </a:schemeClr>
                </a:solidFill>
              </a:rPr>
              <a:t>Early-stage</a:t>
            </a:r>
            <a:endParaRPr lang="en-US" b="1" dirty="0">
              <a:solidFill>
                <a:schemeClr val="accent2">
                  <a:lumMod val="50000"/>
                </a:schemeClr>
              </a:solidFill>
            </a:endParaRPr>
          </a:p>
        </p:txBody>
      </p:sp>
    </p:spTree>
    <p:extLst>
      <p:ext uri="{BB962C8B-B14F-4D97-AF65-F5344CB8AC3E}">
        <p14:creationId xmlns:p14="http://schemas.microsoft.com/office/powerpoint/2010/main" val="143261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893" y="391140"/>
            <a:ext cx="7949031" cy="1143000"/>
          </a:xfrm>
        </p:spPr>
        <p:txBody>
          <a:bodyPr/>
          <a:lstStyle/>
          <a:p>
            <a:r>
              <a:rPr lang="en-US" sz="3600" dirty="0" smtClean="0"/>
              <a:t>Locally Advanced Breast Cancer</a:t>
            </a:r>
            <a:endParaRPr lang="en-US" sz="3600" dirty="0"/>
          </a:p>
        </p:txBody>
      </p:sp>
      <p:pic>
        <p:nvPicPr>
          <p:cNvPr id="3" name="Picture 2" descr="CDR732259-5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04" y="1156775"/>
            <a:ext cx="6223668" cy="4741323"/>
          </a:xfrm>
          <a:prstGeom prst="rect">
            <a:avLst/>
          </a:prstGeom>
        </p:spPr>
      </p:pic>
      <p:pic>
        <p:nvPicPr>
          <p:cNvPr id="5" name="Picture 4" descr="CDR732260-7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060" y="1782323"/>
            <a:ext cx="6013939" cy="4811151"/>
          </a:xfrm>
          <a:prstGeom prst="rect">
            <a:avLst/>
          </a:prstGeom>
        </p:spPr>
      </p:pic>
      <p:pic>
        <p:nvPicPr>
          <p:cNvPr id="4" name="Picture 3" descr="breast-cancer-treatment-pdqhealth-professional-version-pertaining-to-dcis-cancer-with-regard-to-residenc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1176" y="2421045"/>
            <a:ext cx="6881626" cy="4363958"/>
          </a:xfrm>
          <a:prstGeom prst="rect">
            <a:avLst/>
          </a:prstGeom>
        </p:spPr>
      </p:pic>
    </p:spTree>
    <p:extLst>
      <p:ext uri="{BB962C8B-B14F-4D97-AF65-F5344CB8AC3E}">
        <p14:creationId xmlns:p14="http://schemas.microsoft.com/office/powerpoint/2010/main" val="1825480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313" y="177104"/>
            <a:ext cx="6512511" cy="1143000"/>
          </a:xfrm>
        </p:spPr>
        <p:txBody>
          <a:bodyPr/>
          <a:lstStyle/>
          <a:p>
            <a:r>
              <a:rPr lang="en-US" sz="3600" dirty="0" smtClean="0"/>
              <a:t>Treatment Overview</a:t>
            </a:r>
            <a:endParaRPr lang="en-US" sz="3600" dirty="0"/>
          </a:p>
        </p:txBody>
      </p:sp>
      <p:sp>
        <p:nvSpPr>
          <p:cNvPr id="3" name="TextBox 2"/>
          <p:cNvSpPr txBox="1"/>
          <p:nvPr/>
        </p:nvSpPr>
        <p:spPr>
          <a:xfrm>
            <a:off x="2454588" y="1669464"/>
            <a:ext cx="1333981" cy="369332"/>
          </a:xfrm>
          <a:prstGeom prst="rect">
            <a:avLst/>
          </a:prstGeom>
          <a:solidFill>
            <a:schemeClr val="bg1"/>
          </a:solidFill>
          <a:ln>
            <a:solidFill>
              <a:schemeClr val="tx1"/>
            </a:solidFill>
          </a:ln>
        </p:spPr>
        <p:txBody>
          <a:bodyPr wrap="none" rtlCol="0">
            <a:spAutoFit/>
          </a:bodyPr>
          <a:lstStyle/>
          <a:p>
            <a:r>
              <a:rPr lang="en-US" dirty="0" smtClean="0"/>
              <a:t>Early-stage</a:t>
            </a:r>
            <a:endParaRPr lang="en-US" dirty="0"/>
          </a:p>
        </p:txBody>
      </p:sp>
      <p:sp>
        <p:nvSpPr>
          <p:cNvPr id="4" name="TextBox 3"/>
          <p:cNvSpPr txBox="1"/>
          <p:nvPr/>
        </p:nvSpPr>
        <p:spPr>
          <a:xfrm>
            <a:off x="6336867" y="1669464"/>
            <a:ext cx="1959641" cy="369332"/>
          </a:xfrm>
          <a:prstGeom prst="rect">
            <a:avLst/>
          </a:prstGeom>
          <a:solidFill>
            <a:srgbClr val="FFFFFF"/>
          </a:solidFill>
          <a:ln>
            <a:solidFill>
              <a:srgbClr val="000000"/>
            </a:solidFill>
          </a:ln>
        </p:spPr>
        <p:txBody>
          <a:bodyPr wrap="none" rtlCol="0">
            <a:spAutoFit/>
          </a:bodyPr>
          <a:lstStyle/>
          <a:p>
            <a:r>
              <a:rPr lang="en-US" dirty="0" smtClean="0"/>
              <a:t>Locally advanced</a:t>
            </a:r>
            <a:endParaRPr lang="en-US" dirty="0"/>
          </a:p>
        </p:txBody>
      </p:sp>
      <p:sp>
        <p:nvSpPr>
          <p:cNvPr id="5" name="TextBox 4"/>
          <p:cNvSpPr txBox="1"/>
          <p:nvPr/>
        </p:nvSpPr>
        <p:spPr>
          <a:xfrm>
            <a:off x="4309789" y="1136269"/>
            <a:ext cx="1622071" cy="369332"/>
          </a:xfrm>
          <a:prstGeom prst="rect">
            <a:avLst/>
          </a:prstGeom>
          <a:solidFill>
            <a:srgbClr val="FFFFFF"/>
          </a:solidFill>
          <a:ln>
            <a:solidFill>
              <a:srgbClr val="000000"/>
            </a:solidFill>
          </a:ln>
        </p:spPr>
        <p:txBody>
          <a:bodyPr wrap="none" rtlCol="0">
            <a:spAutoFit/>
          </a:bodyPr>
          <a:lstStyle/>
          <a:p>
            <a:r>
              <a:rPr lang="en-US" dirty="0" smtClean="0"/>
              <a:t>Breast Cancer</a:t>
            </a:r>
            <a:endParaRPr lang="en-US" dirty="0"/>
          </a:p>
        </p:txBody>
      </p:sp>
      <p:sp>
        <p:nvSpPr>
          <p:cNvPr id="6" name="TextBox 5"/>
          <p:cNvSpPr txBox="1"/>
          <p:nvPr/>
        </p:nvSpPr>
        <p:spPr>
          <a:xfrm>
            <a:off x="3310813" y="3210510"/>
            <a:ext cx="2023774" cy="646331"/>
          </a:xfrm>
          <a:prstGeom prst="rect">
            <a:avLst/>
          </a:prstGeom>
          <a:solidFill>
            <a:srgbClr val="FFFFFF"/>
          </a:solidFill>
          <a:ln>
            <a:solidFill>
              <a:srgbClr val="000000"/>
            </a:solidFill>
          </a:ln>
        </p:spPr>
        <p:txBody>
          <a:bodyPr wrap="none" rtlCol="0">
            <a:spAutoFit/>
          </a:bodyPr>
          <a:lstStyle/>
          <a:p>
            <a:pPr algn="ctr"/>
            <a:r>
              <a:rPr lang="en-US" dirty="0" smtClean="0">
                <a:solidFill>
                  <a:srgbClr val="12B2EB"/>
                </a:solidFill>
              </a:rPr>
              <a:t>BCT: </a:t>
            </a:r>
          </a:p>
          <a:p>
            <a:pPr algn="ctr"/>
            <a:r>
              <a:rPr lang="en-US" dirty="0" smtClean="0">
                <a:solidFill>
                  <a:srgbClr val="12B2EB"/>
                </a:solidFill>
              </a:rPr>
              <a:t>Lumpectomy + RT</a:t>
            </a:r>
            <a:endParaRPr lang="en-US" dirty="0">
              <a:solidFill>
                <a:srgbClr val="12B2EB"/>
              </a:solidFill>
            </a:endParaRPr>
          </a:p>
        </p:txBody>
      </p:sp>
      <p:sp>
        <p:nvSpPr>
          <p:cNvPr id="7" name="TextBox 6"/>
          <p:cNvSpPr txBox="1"/>
          <p:nvPr/>
        </p:nvSpPr>
        <p:spPr>
          <a:xfrm>
            <a:off x="829354" y="3324662"/>
            <a:ext cx="1415772" cy="369332"/>
          </a:xfrm>
          <a:prstGeom prst="rect">
            <a:avLst/>
          </a:prstGeom>
          <a:solidFill>
            <a:srgbClr val="FFFFFF"/>
          </a:solidFill>
          <a:ln>
            <a:solidFill>
              <a:srgbClr val="000000"/>
            </a:solidFill>
          </a:ln>
        </p:spPr>
        <p:txBody>
          <a:bodyPr wrap="none" rtlCol="0">
            <a:spAutoFit/>
          </a:bodyPr>
          <a:lstStyle/>
          <a:p>
            <a:r>
              <a:rPr lang="en-US" dirty="0" smtClean="0">
                <a:solidFill>
                  <a:schemeClr val="accent2">
                    <a:lumMod val="75000"/>
                  </a:schemeClr>
                </a:solidFill>
              </a:rPr>
              <a:t>Mastectomy</a:t>
            </a:r>
            <a:endParaRPr lang="en-US" dirty="0">
              <a:solidFill>
                <a:schemeClr val="accent2">
                  <a:lumMod val="75000"/>
                </a:schemeClr>
              </a:solidFill>
            </a:endParaRPr>
          </a:p>
        </p:txBody>
      </p:sp>
      <p:sp>
        <p:nvSpPr>
          <p:cNvPr id="8" name="TextBox 7"/>
          <p:cNvSpPr txBox="1"/>
          <p:nvPr/>
        </p:nvSpPr>
        <p:spPr>
          <a:xfrm>
            <a:off x="162630" y="3718262"/>
            <a:ext cx="2833085" cy="2585323"/>
          </a:xfrm>
          <a:prstGeom prst="rect">
            <a:avLst/>
          </a:prstGeom>
          <a:noFill/>
        </p:spPr>
        <p:txBody>
          <a:bodyPr wrap="square" rtlCol="0">
            <a:spAutoFit/>
          </a:bodyPr>
          <a:lstStyle/>
          <a:p>
            <a:pPr marL="285750" indent="-285750">
              <a:buFont typeface="Arial"/>
              <a:buChar char="•"/>
            </a:pPr>
            <a:r>
              <a:rPr lang="en-US" dirty="0" err="1" smtClean="0"/>
              <a:t>Multicentric</a:t>
            </a:r>
            <a:r>
              <a:rPr lang="en-US" dirty="0" smtClean="0"/>
              <a:t> disease</a:t>
            </a:r>
          </a:p>
          <a:p>
            <a:pPr marL="285750" indent="-285750">
              <a:buFont typeface="Arial"/>
              <a:buChar char="•"/>
            </a:pPr>
            <a:r>
              <a:rPr lang="en-US" dirty="0" smtClean="0"/>
              <a:t>Large tumor relative to breast size</a:t>
            </a:r>
          </a:p>
          <a:p>
            <a:pPr marL="285750" indent="-285750">
              <a:buFont typeface="Arial"/>
              <a:buChar char="•"/>
            </a:pPr>
            <a:r>
              <a:rPr lang="en-US" dirty="0" smtClean="0"/>
              <a:t>Diffuse malignant appearing calcifications on mammogram</a:t>
            </a:r>
          </a:p>
          <a:p>
            <a:pPr marL="285750" indent="-285750">
              <a:buFont typeface="Arial"/>
              <a:buChar char="•"/>
            </a:pPr>
            <a:r>
              <a:rPr lang="en-US" dirty="0" smtClean="0"/>
              <a:t>Prior chest RT</a:t>
            </a:r>
          </a:p>
          <a:p>
            <a:pPr marL="285750" indent="-285750">
              <a:buFont typeface="Arial"/>
              <a:buChar char="•"/>
            </a:pPr>
            <a:r>
              <a:rPr lang="en-US" dirty="0" smtClean="0"/>
              <a:t>Pregnancy</a:t>
            </a:r>
          </a:p>
        </p:txBody>
      </p:sp>
      <p:sp>
        <p:nvSpPr>
          <p:cNvPr id="9" name="TextBox 8"/>
          <p:cNvSpPr txBox="1"/>
          <p:nvPr/>
        </p:nvSpPr>
        <p:spPr>
          <a:xfrm>
            <a:off x="3838846" y="4138818"/>
            <a:ext cx="1486077" cy="646331"/>
          </a:xfrm>
          <a:prstGeom prst="rect">
            <a:avLst/>
          </a:prstGeom>
          <a:noFill/>
        </p:spPr>
        <p:txBody>
          <a:bodyPr wrap="square" rtlCol="0">
            <a:spAutoFit/>
          </a:bodyPr>
          <a:lstStyle/>
          <a:p>
            <a:r>
              <a:rPr lang="en-US" dirty="0" smtClean="0"/>
              <a:t>Positive margins?</a:t>
            </a:r>
            <a:endParaRPr lang="en-US" dirty="0"/>
          </a:p>
        </p:txBody>
      </p:sp>
      <p:sp>
        <p:nvSpPr>
          <p:cNvPr id="10" name="TextBox 9"/>
          <p:cNvSpPr txBox="1"/>
          <p:nvPr/>
        </p:nvSpPr>
        <p:spPr>
          <a:xfrm>
            <a:off x="4276099" y="2336275"/>
            <a:ext cx="2245702" cy="369332"/>
          </a:xfrm>
          <a:prstGeom prst="rect">
            <a:avLst/>
          </a:prstGeom>
          <a:solidFill>
            <a:srgbClr val="FFFFFF"/>
          </a:solidFill>
          <a:ln>
            <a:solidFill>
              <a:srgbClr val="000000"/>
            </a:solidFill>
          </a:ln>
        </p:spPr>
        <p:txBody>
          <a:bodyPr wrap="none" rtlCol="0">
            <a:spAutoFit/>
          </a:bodyPr>
          <a:lstStyle/>
          <a:p>
            <a:r>
              <a:rPr lang="en-US" dirty="0" err="1" smtClean="0">
                <a:solidFill>
                  <a:srgbClr val="12B2EB"/>
                </a:solidFill>
              </a:rPr>
              <a:t>Neoadjuvant</a:t>
            </a:r>
            <a:r>
              <a:rPr lang="en-US" dirty="0" smtClean="0">
                <a:solidFill>
                  <a:srgbClr val="12B2EB"/>
                </a:solidFill>
              </a:rPr>
              <a:t> chemo</a:t>
            </a:r>
            <a:endParaRPr lang="en-US" dirty="0">
              <a:solidFill>
                <a:srgbClr val="12B2EB"/>
              </a:solidFill>
            </a:endParaRPr>
          </a:p>
        </p:txBody>
      </p:sp>
      <p:cxnSp>
        <p:nvCxnSpPr>
          <p:cNvPr id="12" name="Straight Arrow Connector 11"/>
          <p:cNvCxnSpPr>
            <a:stCxn id="3" idx="3"/>
            <a:endCxn id="4" idx="1"/>
          </p:cNvCxnSpPr>
          <p:nvPr/>
        </p:nvCxnSpPr>
        <p:spPr>
          <a:xfrm>
            <a:off x="3788569" y="1854130"/>
            <a:ext cx="254829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5" idx="2"/>
          </p:cNvCxnSpPr>
          <p:nvPr/>
        </p:nvCxnSpPr>
        <p:spPr>
          <a:xfrm>
            <a:off x="5120825" y="1505601"/>
            <a:ext cx="0" cy="34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63859" y="2038796"/>
            <a:ext cx="3721" cy="7562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469890" y="2795047"/>
            <a:ext cx="19992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469890" y="2795047"/>
            <a:ext cx="0" cy="5296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flipV="1">
            <a:off x="3139571" y="4451903"/>
            <a:ext cx="656462" cy="10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flipV="1">
            <a:off x="3121580" y="3510154"/>
            <a:ext cx="3720" cy="966099"/>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7" idx="3"/>
          </p:cNvCxnSpPr>
          <p:nvPr/>
        </p:nvCxnSpPr>
        <p:spPr>
          <a:xfrm flipH="1" flipV="1">
            <a:off x="2245126" y="3509328"/>
            <a:ext cx="876453" cy="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125300" y="4000354"/>
            <a:ext cx="511416" cy="369332"/>
          </a:xfrm>
          <a:prstGeom prst="rect">
            <a:avLst/>
          </a:prstGeom>
          <a:noFill/>
        </p:spPr>
        <p:txBody>
          <a:bodyPr wrap="none" rtlCol="0">
            <a:spAutoFit/>
          </a:bodyPr>
          <a:lstStyle/>
          <a:p>
            <a:r>
              <a:rPr lang="en-US" dirty="0">
                <a:solidFill>
                  <a:srgbClr val="FF0000"/>
                </a:solidFill>
              </a:rPr>
              <a:t>Y</a:t>
            </a:r>
            <a:r>
              <a:rPr lang="en-US" dirty="0" smtClean="0">
                <a:solidFill>
                  <a:srgbClr val="FF0000"/>
                </a:solidFill>
              </a:rPr>
              <a:t>es</a:t>
            </a:r>
            <a:endParaRPr lang="en-US" dirty="0">
              <a:solidFill>
                <a:srgbClr val="FF0000"/>
              </a:solidFill>
            </a:endParaRPr>
          </a:p>
        </p:txBody>
      </p:sp>
      <p:sp>
        <p:nvSpPr>
          <p:cNvPr id="51" name="TextBox 50"/>
          <p:cNvSpPr txBox="1"/>
          <p:nvPr/>
        </p:nvSpPr>
        <p:spPr>
          <a:xfrm>
            <a:off x="3182368" y="4694472"/>
            <a:ext cx="470935"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55" name="TextBox 54"/>
          <p:cNvSpPr txBox="1"/>
          <p:nvPr/>
        </p:nvSpPr>
        <p:spPr>
          <a:xfrm>
            <a:off x="3610498" y="6050022"/>
            <a:ext cx="1402948" cy="646331"/>
          </a:xfrm>
          <a:prstGeom prst="rect">
            <a:avLst/>
          </a:prstGeom>
          <a:noFill/>
        </p:spPr>
        <p:txBody>
          <a:bodyPr wrap="none" rtlCol="0">
            <a:spAutoFit/>
          </a:bodyPr>
          <a:lstStyle/>
          <a:p>
            <a:r>
              <a:rPr lang="en-US" dirty="0" smtClean="0"/>
              <a:t>High risk of </a:t>
            </a:r>
          </a:p>
          <a:p>
            <a:r>
              <a:rPr lang="en-US" dirty="0" smtClean="0"/>
              <a:t>recurrence?</a:t>
            </a:r>
            <a:endParaRPr lang="en-US" dirty="0"/>
          </a:p>
        </p:txBody>
      </p:sp>
      <p:cxnSp>
        <p:nvCxnSpPr>
          <p:cNvPr id="59" name="Straight Connector 58"/>
          <p:cNvCxnSpPr/>
          <p:nvPr/>
        </p:nvCxnSpPr>
        <p:spPr>
          <a:xfrm>
            <a:off x="1369995" y="6303585"/>
            <a:ext cx="0" cy="193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1369995" y="6496587"/>
            <a:ext cx="22405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522787" y="6325359"/>
            <a:ext cx="455849" cy="369332"/>
          </a:xfrm>
          <a:prstGeom prst="rect">
            <a:avLst/>
          </a:prstGeom>
          <a:noFill/>
        </p:spPr>
        <p:txBody>
          <a:bodyPr wrap="none" rtlCol="0">
            <a:spAutoFit/>
          </a:bodyPr>
          <a:lstStyle/>
          <a:p>
            <a:r>
              <a:rPr lang="en-US" dirty="0" smtClean="0">
                <a:solidFill>
                  <a:srgbClr val="FF0000"/>
                </a:solidFill>
              </a:rPr>
              <a:t>No</a:t>
            </a:r>
            <a:endParaRPr lang="en-US" dirty="0">
              <a:solidFill>
                <a:srgbClr val="FF0000"/>
              </a:solidFill>
            </a:endParaRPr>
          </a:p>
        </p:txBody>
      </p:sp>
      <p:cxnSp>
        <p:nvCxnSpPr>
          <p:cNvPr id="65" name="Straight Arrow Connector 64"/>
          <p:cNvCxnSpPr>
            <a:endCxn id="63" idx="1"/>
          </p:cNvCxnSpPr>
          <p:nvPr/>
        </p:nvCxnSpPr>
        <p:spPr>
          <a:xfrm flipV="1">
            <a:off x="5013446" y="6510025"/>
            <a:ext cx="509341" cy="58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309789" y="4742342"/>
            <a:ext cx="0" cy="321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3182368" y="5063804"/>
            <a:ext cx="112742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182368" y="5063804"/>
            <a:ext cx="0" cy="1118865"/>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182368" y="6182669"/>
            <a:ext cx="4281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6821440" y="3352297"/>
            <a:ext cx="1980029" cy="369332"/>
          </a:xfrm>
          <a:prstGeom prst="rect">
            <a:avLst/>
          </a:prstGeom>
          <a:solidFill>
            <a:srgbClr val="FFFFFF"/>
          </a:solidFill>
          <a:ln>
            <a:solidFill>
              <a:srgbClr val="000000"/>
            </a:solidFill>
          </a:ln>
        </p:spPr>
        <p:txBody>
          <a:bodyPr wrap="none" rtlCol="0">
            <a:spAutoFit/>
          </a:bodyPr>
          <a:lstStyle/>
          <a:p>
            <a:r>
              <a:rPr lang="en-US" dirty="0" smtClean="0">
                <a:solidFill>
                  <a:srgbClr val="12B2EB"/>
                </a:solidFill>
              </a:rPr>
              <a:t>Adjuvant therapy</a:t>
            </a:r>
            <a:endParaRPr lang="en-US" dirty="0">
              <a:solidFill>
                <a:srgbClr val="12B2EB"/>
              </a:solidFill>
            </a:endParaRPr>
          </a:p>
        </p:txBody>
      </p:sp>
      <p:sp>
        <p:nvSpPr>
          <p:cNvPr id="77" name="TextBox 76"/>
          <p:cNvSpPr txBox="1"/>
          <p:nvPr/>
        </p:nvSpPr>
        <p:spPr>
          <a:xfrm>
            <a:off x="5522792" y="5507800"/>
            <a:ext cx="511416" cy="369332"/>
          </a:xfrm>
          <a:prstGeom prst="rect">
            <a:avLst/>
          </a:prstGeom>
          <a:noFill/>
        </p:spPr>
        <p:txBody>
          <a:bodyPr wrap="none" rtlCol="0">
            <a:spAutoFit/>
          </a:bodyPr>
          <a:lstStyle/>
          <a:p>
            <a:r>
              <a:rPr lang="en-US" dirty="0" smtClean="0">
                <a:solidFill>
                  <a:srgbClr val="FF0000"/>
                </a:solidFill>
              </a:rPr>
              <a:t>Yes</a:t>
            </a:r>
            <a:endParaRPr lang="en-US" dirty="0">
              <a:solidFill>
                <a:srgbClr val="FF0000"/>
              </a:solidFill>
            </a:endParaRPr>
          </a:p>
        </p:txBody>
      </p:sp>
      <p:cxnSp>
        <p:nvCxnSpPr>
          <p:cNvPr id="79" name="Straight Connector 78"/>
          <p:cNvCxnSpPr>
            <a:stCxn id="55" idx="0"/>
          </p:cNvCxnSpPr>
          <p:nvPr/>
        </p:nvCxnSpPr>
        <p:spPr>
          <a:xfrm flipH="1" flipV="1">
            <a:off x="4309789" y="5721837"/>
            <a:ext cx="2183" cy="328185"/>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4315951" y="5721837"/>
            <a:ext cx="12068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7" idx="0"/>
          </p:cNvCxnSpPr>
          <p:nvPr/>
        </p:nvCxnSpPr>
        <p:spPr>
          <a:xfrm flipH="1" flipV="1">
            <a:off x="5765394" y="3509328"/>
            <a:ext cx="13106" cy="1998472"/>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5765394" y="3518587"/>
            <a:ext cx="10560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935924" y="3780237"/>
            <a:ext cx="3208076" cy="2862323"/>
          </a:xfrm>
          <a:prstGeom prst="rect">
            <a:avLst/>
          </a:prstGeom>
          <a:noFill/>
        </p:spPr>
        <p:txBody>
          <a:bodyPr wrap="square" rtlCol="0">
            <a:spAutoFit/>
          </a:bodyPr>
          <a:lstStyle/>
          <a:p>
            <a:pPr marL="285750" indent="-285750">
              <a:buFont typeface="Arial"/>
              <a:buChar char="•"/>
            </a:pPr>
            <a:r>
              <a:rPr lang="en-US" dirty="0" smtClean="0"/>
              <a:t>Triple-negative-- chemo </a:t>
            </a:r>
            <a:r>
              <a:rPr lang="en-US" dirty="0" err="1" smtClean="0"/>
              <a:t>eg</a:t>
            </a:r>
            <a:r>
              <a:rPr lang="en-US" dirty="0" smtClean="0"/>
              <a:t>. </a:t>
            </a:r>
            <a:r>
              <a:rPr lang="en-US" dirty="0" err="1" smtClean="0"/>
              <a:t>doxirubicin</a:t>
            </a:r>
            <a:r>
              <a:rPr lang="en-US" dirty="0" smtClean="0"/>
              <a:t>/cyclophosphamide </a:t>
            </a:r>
            <a:r>
              <a:rPr lang="en-US" dirty="0" smtClean="0">
                <a:sym typeface="Wingdings"/>
              </a:rPr>
              <a:t></a:t>
            </a:r>
            <a:r>
              <a:rPr lang="en-US" dirty="0" smtClean="0"/>
              <a:t> </a:t>
            </a:r>
            <a:r>
              <a:rPr lang="en-US" dirty="0" err="1" smtClean="0"/>
              <a:t>palitaxel</a:t>
            </a:r>
            <a:endParaRPr lang="en-US" dirty="0" smtClean="0"/>
          </a:p>
          <a:p>
            <a:pPr marL="285750" indent="-285750">
              <a:buFont typeface="Arial"/>
              <a:buChar char="•"/>
            </a:pPr>
            <a:r>
              <a:rPr lang="en-US" dirty="0" smtClean="0"/>
              <a:t>Her2-positive – chemo +/- </a:t>
            </a:r>
            <a:r>
              <a:rPr lang="en-US" dirty="0" err="1" smtClean="0"/>
              <a:t>trastuzumab</a:t>
            </a:r>
            <a:endParaRPr lang="en-US" dirty="0" smtClean="0"/>
          </a:p>
          <a:p>
            <a:pPr marL="285750" indent="-285750">
              <a:buFont typeface="Arial"/>
              <a:buChar char="•"/>
            </a:pPr>
            <a:r>
              <a:rPr lang="en-US" dirty="0" smtClean="0"/>
              <a:t>ER/PR-positive –- chemo +/- endocrine therapy (aromatase inhibitor </a:t>
            </a:r>
            <a:r>
              <a:rPr lang="en-US" dirty="0" err="1" smtClean="0"/>
              <a:t>vs</a:t>
            </a:r>
            <a:r>
              <a:rPr lang="en-US" dirty="0" smtClean="0"/>
              <a:t> SERM)</a:t>
            </a:r>
          </a:p>
        </p:txBody>
      </p:sp>
      <p:cxnSp>
        <p:nvCxnSpPr>
          <p:cNvPr id="91" name="Straight Arrow Connector 90"/>
          <p:cNvCxnSpPr/>
          <p:nvPr/>
        </p:nvCxnSpPr>
        <p:spPr>
          <a:xfrm>
            <a:off x="3469147" y="2795047"/>
            <a:ext cx="12911" cy="4154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6" idx="2"/>
          </p:cNvCxnSpPr>
          <p:nvPr/>
        </p:nvCxnSpPr>
        <p:spPr>
          <a:xfrm flipH="1">
            <a:off x="4309789" y="3856841"/>
            <a:ext cx="12911" cy="3667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4" idx="2"/>
          </p:cNvCxnSpPr>
          <p:nvPr/>
        </p:nvCxnSpPr>
        <p:spPr>
          <a:xfrm flipH="1">
            <a:off x="7315200" y="2038796"/>
            <a:ext cx="1488" cy="4834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0" idx="3"/>
          </p:cNvCxnSpPr>
          <p:nvPr/>
        </p:nvCxnSpPr>
        <p:spPr>
          <a:xfrm flipH="1" flipV="1">
            <a:off x="6521801" y="2520941"/>
            <a:ext cx="794887" cy="1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1"/>
          </p:cNvCxnSpPr>
          <p:nvPr/>
        </p:nvCxnSpPr>
        <p:spPr>
          <a:xfrm flipH="1">
            <a:off x="2767580" y="2520941"/>
            <a:ext cx="1508519" cy="1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 idx="2"/>
          </p:cNvCxnSpPr>
          <p:nvPr/>
        </p:nvCxnSpPr>
        <p:spPr>
          <a:xfrm>
            <a:off x="3121579" y="2038796"/>
            <a:ext cx="0" cy="1257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121579" y="2164507"/>
            <a:ext cx="1891867"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013446" y="2164507"/>
            <a:ext cx="0" cy="171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013446" y="2705607"/>
            <a:ext cx="0" cy="5049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0643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492</TotalTime>
  <Words>4257</Words>
  <Application>Microsoft Macintosh PowerPoint</Application>
  <PresentationFormat>On-screen Show (4:3)</PresentationFormat>
  <Paragraphs>253</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Slipstream</vt:lpstr>
      <vt:lpstr>Surgical Management of Early and Metastatic Breast Cancer</vt:lpstr>
      <vt:lpstr>Outline</vt:lpstr>
      <vt:lpstr>PowerPoint Presentation</vt:lpstr>
      <vt:lpstr>PowerPoint Presentation</vt:lpstr>
      <vt:lpstr>Non-invasive Lesions</vt:lpstr>
      <vt:lpstr>Early-stage Breast Cancer</vt:lpstr>
      <vt:lpstr>PowerPoint Presentation</vt:lpstr>
      <vt:lpstr>Locally Advanced Breast Cancer</vt:lpstr>
      <vt:lpstr>Treatment Overview</vt:lpstr>
      <vt:lpstr>Neoadjuvant chemotherapy</vt:lpstr>
      <vt:lpstr>PowerPoint Presentation</vt:lpstr>
      <vt:lpstr>Special Considerations</vt:lpstr>
      <vt:lpstr>PowerPoint Presentation</vt:lpstr>
      <vt:lpstr>Prognosis</vt:lpstr>
      <vt:lpstr>Prognosis</vt:lpstr>
      <vt:lpstr>Post-treatment Surveillance</vt:lpstr>
      <vt:lpstr>Breast Reconstruction</vt:lpstr>
      <vt:lpstr>Metastatic Breast Cancer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Early and Metastatic Breast Cancer</dc:title>
  <dc:creator>Jhoanne Bautista</dc:creator>
  <cp:lastModifiedBy>Jhoanne Bautista</cp:lastModifiedBy>
  <cp:revision>49</cp:revision>
  <dcterms:created xsi:type="dcterms:W3CDTF">2016-08-15T21:22:47Z</dcterms:created>
  <dcterms:modified xsi:type="dcterms:W3CDTF">2016-08-17T02:37:19Z</dcterms:modified>
</cp:coreProperties>
</file>